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slides/slide147.xml" ContentType="application/vnd.openxmlformats-officedocument.presentationml.slide+xml"/>
  <Override PartName="/ppt/slides/slide158.xml" ContentType="application/vnd.openxmlformats-officedocument.presentationml.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136.xml" ContentType="application/vnd.openxmlformats-officedocument.presentationml.slide+xml"/>
  <Override PartName="/ppt/diagrams/layout1.xml" ContentType="application/vnd.openxmlformats-officedocument.drawingml.diagramLayout+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tags/tag5.xml" ContentType="application/vnd.openxmlformats-officedocument.presentationml.tags+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notesSlides/notesSlide113.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s/slide166.xml" ContentType="application/vnd.openxmlformats-officedocument.presentationml.slide+xml"/>
  <Override PartName="/ppt/slideLayouts/slideLayout10.xml" ContentType="application/vnd.openxmlformats-officedocument.presentationml.slideLayout+xml"/>
  <Override PartName="/ppt/slides/slide108.xml" ContentType="application/vnd.openxmlformats-officedocument.presentationml.slide+xml"/>
  <Override PartName="/ppt/slides/slide155.xml" ContentType="application/vnd.openxmlformats-officedocument.presentationml.slide+xml"/>
  <Override PartName="/ppt/notesSlides/notesSlide118.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diagrams/colors1.xml" ContentType="application/vnd.openxmlformats-officedocument.drawingml.diagramColors+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notesSlides/notesSlide121.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notesSlides/notesSlide110.xml" ContentType="application/vnd.openxmlformats-officedocument.presentationml.notesSlide+xml"/>
  <Override PartName="/ppt/slides/slide41.xml" ContentType="application/vnd.openxmlformats-officedocument.presentationml.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slides/slide149.xml" ContentType="application/vnd.openxmlformats-officedocument.presentationml.slide+xml"/>
  <Override PartName="/ppt/notesSlides/notesSlide32.xml" ContentType="application/vnd.openxmlformats-officedocument.presentationml.notesSlide+xml"/>
  <Override PartName="/ppt/slides/slide138.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tags/tag7.xml" ContentType="application/vnd.openxmlformats-officedocument.presentationml.tags+xml"/>
  <Override PartName="/ppt/notesSlides/notesSlide88.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notesSlides/notesSlide122.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diagrams/quickStyle1.xml" ContentType="application/vnd.openxmlformats-officedocument.drawingml.diagramStyle+xml"/>
  <Default Extension="jpeg" ContentType="image/jpeg"/>
  <Override PartName="/ppt/tags/tag3.xml" ContentType="application/vnd.openxmlformats-officedocument.presentationml.tags+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slides/slide139.xml" ContentType="application/vnd.openxmlformats-officedocument.presentationml.slide+xml"/>
  <Override PartName="/ppt/slides/slide157.xml" ContentType="application/vnd.openxmlformats-officedocument.presentationml.slide+xml"/>
  <Override PartName="/ppt/notesSlides/notesSlide11.xml" ContentType="application/vnd.openxmlformats-officedocument.presentationml.notesSlide+xml"/>
  <Default Extension="tiff" ContentType="image/tiff"/>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diagrams/data1.xml" ContentType="application/vnd.openxmlformats-officedocument.drawingml.diagramData+xml"/>
  <Override PartName="/ppt/notesSlides/notesSlide89.xml" ContentType="application/vnd.openxmlformats-officedocument.presentationml.notesSlide+xml"/>
  <Override PartName="/ppt/notesSlides/notesSlide116.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notesSlides/notesSlide78.xml" ContentType="application/vnd.openxmlformats-officedocument.presentationml.notesSlide+xml"/>
  <Override PartName="/ppt/notesSlides/notesSlide123.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slides/slide129.xml" ContentType="application/vnd.openxmlformats-officedocument.presentationml.slide+xml"/>
  <Override PartName="/ppt/notesSlides/notesSlide12.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ppt/notesSlides/notesSlide53.xml" ContentType="application/vnd.openxmlformats-officedocument.presentationml.notesSlide+xml"/>
  <Override PartName="/ppt/slides/slide40.xml" ContentType="application/vnd.openxmlformats-officedocument.presentationml.slide+xml"/>
  <Override PartName="/ppt/slides/slide159.xml" ContentType="application/vnd.openxmlformats-officedocument.presentationml.slide+xml"/>
  <Override PartName="/ppt/notesSlides/notesSlide42.xml" ContentType="application/vnd.openxmlformats-officedocument.presentationml.notesSlide+xml"/>
  <Default Extension="wdp" ContentType="image/vnd.ms-photo"/>
  <Override PartName="/ppt/slides/slide148.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theme/theme3.xml" ContentType="application/vnd.openxmlformats-officedocument.them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slides/slide167.xml" ContentType="application/vnd.openxmlformats-officedocument.presentationml.slide+xml"/>
  <Override PartName="/ppt/notesSlides/notesSlide50.xml" ContentType="application/vnd.openxmlformats-officedocument.presentationml.notes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slides/slide97.xml" ContentType="application/vnd.openxmlformats-officedocument.presentationml.slide+xml"/>
  <Override PartName="/ppt/slides/slide134.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9"/>
  </p:notesMasterIdLst>
  <p:handoutMasterIdLst>
    <p:handoutMasterId r:id="rId170"/>
  </p:handoutMasterIdLst>
  <p:sldIdLst>
    <p:sldId id="256" r:id="rId2"/>
    <p:sldId id="448" r:id="rId3"/>
    <p:sldId id="492" r:id="rId4"/>
    <p:sldId id="440" r:id="rId5"/>
    <p:sldId id="257" r:id="rId6"/>
    <p:sldId id="396" r:id="rId7"/>
    <p:sldId id="433" r:id="rId8"/>
    <p:sldId id="262" r:id="rId9"/>
    <p:sldId id="466" r:id="rId10"/>
    <p:sldId id="465" r:id="rId11"/>
    <p:sldId id="402" r:id="rId12"/>
    <p:sldId id="403" r:id="rId13"/>
    <p:sldId id="301" r:id="rId14"/>
    <p:sldId id="454" r:id="rId15"/>
    <p:sldId id="533" r:id="rId16"/>
    <p:sldId id="534" r:id="rId17"/>
    <p:sldId id="535" r:id="rId18"/>
    <p:sldId id="388" r:id="rId19"/>
    <p:sldId id="473" r:id="rId20"/>
    <p:sldId id="269" r:id="rId21"/>
    <p:sldId id="471" r:id="rId22"/>
    <p:sldId id="472" r:id="rId23"/>
    <p:sldId id="477" r:id="rId24"/>
    <p:sldId id="478" r:id="rId25"/>
    <p:sldId id="536" r:id="rId26"/>
    <p:sldId id="555" r:id="rId27"/>
    <p:sldId id="590" r:id="rId28"/>
    <p:sldId id="591" r:id="rId29"/>
    <p:sldId id="593" r:id="rId30"/>
    <p:sldId id="592" r:id="rId31"/>
    <p:sldId id="594" r:id="rId32"/>
    <p:sldId id="539" r:id="rId33"/>
    <p:sldId id="546" r:id="rId34"/>
    <p:sldId id="285" r:id="rId35"/>
    <p:sldId id="547" r:id="rId36"/>
    <p:sldId id="548" r:id="rId37"/>
    <p:sldId id="549" r:id="rId38"/>
    <p:sldId id="550" r:id="rId39"/>
    <p:sldId id="551" r:id="rId40"/>
    <p:sldId id="552" r:id="rId41"/>
    <p:sldId id="553" r:id="rId42"/>
    <p:sldId id="575" r:id="rId43"/>
    <p:sldId id="576" r:id="rId44"/>
    <p:sldId id="578" r:id="rId45"/>
    <p:sldId id="579" r:id="rId46"/>
    <p:sldId id="577" r:id="rId47"/>
    <p:sldId id="580" r:id="rId48"/>
    <p:sldId id="581" r:id="rId49"/>
    <p:sldId id="582" r:id="rId50"/>
    <p:sldId id="583" r:id="rId51"/>
    <p:sldId id="584" r:id="rId52"/>
    <p:sldId id="585" r:id="rId53"/>
    <p:sldId id="589" r:id="rId54"/>
    <p:sldId id="586" r:id="rId55"/>
    <p:sldId id="587" r:id="rId56"/>
    <p:sldId id="438" r:id="rId57"/>
    <p:sldId id="263" r:id="rId58"/>
    <p:sldId id="470" r:id="rId59"/>
    <p:sldId id="299" r:id="rId60"/>
    <p:sldId id="300" r:id="rId61"/>
    <p:sldId id="303" r:id="rId62"/>
    <p:sldId id="304" r:id="rId63"/>
    <p:sldId id="305" r:id="rId64"/>
    <p:sldId id="306" r:id="rId65"/>
    <p:sldId id="308" r:id="rId66"/>
    <p:sldId id="309" r:id="rId67"/>
    <p:sldId id="311" r:id="rId68"/>
    <p:sldId id="312" r:id="rId69"/>
    <p:sldId id="313" r:id="rId70"/>
    <p:sldId id="314" r:id="rId71"/>
    <p:sldId id="439" r:id="rId72"/>
    <p:sldId id="327" r:id="rId73"/>
    <p:sldId id="328" r:id="rId74"/>
    <p:sldId id="329" r:id="rId75"/>
    <p:sldId id="330" r:id="rId76"/>
    <p:sldId id="331" r:id="rId77"/>
    <p:sldId id="333" r:id="rId78"/>
    <p:sldId id="334" r:id="rId79"/>
    <p:sldId id="335" r:id="rId80"/>
    <p:sldId id="336" r:id="rId81"/>
    <p:sldId id="339" r:id="rId82"/>
    <p:sldId id="449" r:id="rId83"/>
    <p:sldId id="441" r:id="rId84"/>
    <p:sldId id="343" r:id="rId85"/>
    <p:sldId id="451" r:id="rId86"/>
    <p:sldId id="450" r:id="rId87"/>
    <p:sldId id="344" r:id="rId88"/>
    <p:sldId id="345" r:id="rId89"/>
    <p:sldId id="348" r:id="rId90"/>
    <p:sldId id="567" r:id="rId91"/>
    <p:sldId id="569" r:id="rId92"/>
    <p:sldId id="568" r:id="rId93"/>
    <p:sldId id="349" r:id="rId94"/>
    <p:sldId id="483" r:id="rId95"/>
    <p:sldId id="484" r:id="rId96"/>
    <p:sldId id="350" r:id="rId97"/>
    <p:sldId id="351" r:id="rId98"/>
    <p:sldId id="486" r:id="rId99"/>
    <p:sldId id="485" r:id="rId100"/>
    <p:sldId id="487" r:id="rId101"/>
    <p:sldId id="488" r:id="rId102"/>
    <p:sldId id="442" r:id="rId103"/>
    <p:sldId id="489" r:id="rId104"/>
    <p:sldId id="595" r:id="rId105"/>
    <p:sldId id="455" r:id="rId106"/>
    <p:sldId id="596" r:id="rId107"/>
    <p:sldId id="456" r:id="rId108"/>
    <p:sldId id="352" r:id="rId109"/>
    <p:sldId id="443" r:id="rId110"/>
    <p:sldId id="457" r:id="rId111"/>
    <p:sldId id="356" r:id="rId112"/>
    <p:sldId id="357" r:id="rId113"/>
    <p:sldId id="560" r:id="rId114"/>
    <p:sldId id="561" r:id="rId115"/>
    <p:sldId id="562" r:id="rId116"/>
    <p:sldId id="444" r:id="rId117"/>
    <p:sldId id="362" r:id="rId118"/>
    <p:sldId id="364" r:id="rId119"/>
    <p:sldId id="365" r:id="rId120"/>
    <p:sldId id="366" r:id="rId121"/>
    <p:sldId id="367" r:id="rId122"/>
    <p:sldId id="363" r:id="rId123"/>
    <p:sldId id="501" r:id="rId124"/>
    <p:sldId id="564" r:id="rId125"/>
    <p:sldId id="563" r:id="rId126"/>
    <p:sldId id="502" r:id="rId127"/>
    <p:sldId id="566" r:id="rId128"/>
    <p:sldId id="500" r:id="rId129"/>
    <p:sldId id="499" r:id="rId130"/>
    <p:sldId id="368" r:id="rId131"/>
    <p:sldId id="369" r:id="rId132"/>
    <p:sldId id="517" r:id="rId133"/>
    <p:sldId id="573" r:id="rId134"/>
    <p:sldId id="572" r:id="rId135"/>
    <p:sldId id="571" r:id="rId136"/>
    <p:sldId id="522" r:id="rId137"/>
    <p:sldId id="523" r:id="rId138"/>
    <p:sldId id="524" r:id="rId139"/>
    <p:sldId id="525" r:id="rId140"/>
    <p:sldId id="526" r:id="rId141"/>
    <p:sldId id="528" r:id="rId142"/>
    <p:sldId id="527" r:id="rId143"/>
    <p:sldId id="452" r:id="rId144"/>
    <p:sldId id="490" r:id="rId145"/>
    <p:sldId id="288" r:id="rId146"/>
    <p:sldId id="503" r:id="rId147"/>
    <p:sldId id="504" r:id="rId148"/>
    <p:sldId id="505" r:id="rId149"/>
    <p:sldId id="516" r:id="rId150"/>
    <p:sldId id="506" r:id="rId151"/>
    <p:sldId id="570" r:id="rId152"/>
    <p:sldId id="512" r:id="rId153"/>
    <p:sldId id="513" r:id="rId154"/>
    <p:sldId id="514" r:id="rId155"/>
    <p:sldId id="515" r:id="rId156"/>
    <p:sldId id="297" r:id="rId157"/>
    <p:sldId id="290" r:id="rId158"/>
    <p:sldId id="291" r:id="rId159"/>
    <p:sldId id="292" r:id="rId160"/>
    <p:sldId id="293" r:id="rId161"/>
    <p:sldId id="294" r:id="rId162"/>
    <p:sldId id="295" r:id="rId163"/>
    <p:sldId id="296" r:id="rId164"/>
    <p:sldId id="446" r:id="rId165"/>
    <p:sldId id="264" r:id="rId166"/>
    <p:sldId id="265" r:id="rId167"/>
    <p:sldId id="447" r:id="rId16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615" autoAdjust="0"/>
    <p:restoredTop sz="64167" autoAdjust="0"/>
  </p:normalViewPr>
  <p:slideViewPr>
    <p:cSldViewPr snapToGrid="0" snapToObjects="1">
      <p:cViewPr>
        <p:scale>
          <a:sx n="50" d="100"/>
          <a:sy n="50" d="100"/>
        </p:scale>
        <p:origin x="-1440" y="-66"/>
      </p:cViewPr>
      <p:guideLst>
        <p:guide orient="horz" pos="2160"/>
        <p:guide pos="2880"/>
      </p:guideLst>
    </p:cSldViewPr>
  </p:slideViewPr>
  <p:outlineViewPr>
    <p:cViewPr>
      <p:scale>
        <a:sx n="33" d="100"/>
        <a:sy n="33" d="100"/>
      </p:scale>
      <p:origin x="0" y="20550"/>
    </p:cViewPr>
  </p:outlineViewPr>
  <p:notesTextViewPr>
    <p:cViewPr>
      <p:scale>
        <a:sx n="100" d="100"/>
        <a:sy n="100" d="100"/>
      </p:scale>
      <p:origin x="0" y="6"/>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0" Type="http://schemas.openxmlformats.org/officeDocument/2006/relationships/handoutMaster" Target="handoutMasters/handout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slide" Target="slides/slide163.xml"/><Relationship Id="rId16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72"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image" Target="../media/image3.jpeg"/><Relationship Id="rId5" Type="http://schemas.openxmlformats.org/officeDocument/2006/relationships/image" Target="../media/image7.jpeg"/><Relationship Id="rId4" Type="http://schemas.openxmlformats.org/officeDocument/2006/relationships/image" Target="../media/image6.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3F3DBE3-C616-3B46-8275-49F26DBCA056}" type="doc">
      <dgm:prSet loTypeId="urn:microsoft.com/office/officeart/2008/layout/HexagonCluster" loCatId="" qsTypeId="urn:microsoft.com/office/officeart/2005/8/quickstyle/simple3" qsCatId="simple" csTypeId="urn:microsoft.com/office/officeart/2005/8/colors/accent1_2" csCatId="accent1" phldr="1"/>
      <dgm:spPr/>
      <dgm:t>
        <a:bodyPr/>
        <a:lstStyle/>
        <a:p>
          <a:endParaRPr lang="en-US"/>
        </a:p>
      </dgm:t>
    </dgm:pt>
    <dgm:pt modelId="{F12872B5-4201-1E49-A032-9F057CE8573B}">
      <dgm:prSet custT="1"/>
      <dgm:spPr/>
      <dgm:t>
        <a:bodyPr/>
        <a:lstStyle/>
        <a:p>
          <a:pPr rtl="0"/>
          <a:r>
            <a:rPr lang="en-US" sz="1700" dirty="0" smtClean="0"/>
            <a:t>1. </a:t>
          </a:r>
          <a:r>
            <a:t/>
          </a:r>
          <a:br/>
          <a:r>
            <a:rPr lang="en-US" sz="1700" dirty="0"/>
            <a:t>Internet</a:t>
          </a:r>
        </a:p>
      </dgm:t>
    </dgm:pt>
    <dgm:pt modelId="{61F0C215-A994-B446-A155-8FCA7233703B}" type="parTrans" cxnId="{8F8BB900-D3DD-004D-8D69-C905BD7116B7}">
      <dgm:prSet/>
      <dgm:spPr/>
      <dgm:t>
        <a:bodyPr/>
        <a:lstStyle/>
        <a:p>
          <a:endParaRPr lang="en-US"/>
        </a:p>
      </dgm:t>
    </dgm:pt>
    <dgm:pt modelId="{09978F3E-4A31-2F4A-8F43-1B97F60F82EC}" type="sibTrans" cxnId="{8F8BB900-D3DD-004D-8D69-C905BD7116B7}">
      <dgm:prSet/>
      <dgm:spPr>
        <a:blipFill>
          <a:blip xmlns:r="http://schemas.openxmlformats.org/officeDocument/2006/relationships" r:embed="rId1">
            <a:duotone>
              <a:schemeClr val="accent1">
                <a:shade val="45000"/>
                <a:satMod val="135000"/>
              </a:schemeClr>
              <a:prstClr val="white"/>
            </a:duotone>
            <a:extLst>
              <a:ext uri="{28A0092B-C50C-407E-A947-70E740481C1C}">
                <a14:useLocalDpi xmlns:a14="http://schemas.microsoft.com/office/drawing/2010/main" xmlns="" val="0"/>
              </a:ext>
            </a:extLst>
          </a:blip>
          <a:srcRect/>
          <a:stretch>
            <a:fillRect l="-26000" r="-26000"/>
          </a:stretch>
        </a:blipFill>
      </dgm:spPr>
      <dgm:t>
        <a:bodyPr/>
        <a:lstStyle/>
        <a:p>
          <a:endParaRPr lang="en-US"/>
        </a:p>
      </dgm:t>
    </dgm:pt>
    <dgm:pt modelId="{554EA551-2942-5744-AFF4-B537EBADFBB2}">
      <dgm:prSet custT="1"/>
      <dgm:spPr/>
      <dgm:t>
        <a:bodyPr/>
        <a:lstStyle/>
        <a:p>
          <a:pPr rtl="0"/>
          <a:r>
            <a:rPr lang="en-US" sz="1700" b="0" dirty="0" smtClean="0"/>
            <a:t>2. </a:t>
          </a:r>
          <a:r>
            <a:t/>
          </a:r>
          <a:br/>
          <a:r>
            <a:rPr lang="en-US" sz="1700" b="0" dirty="0"/>
            <a:t>Internet usluge</a:t>
          </a:r>
        </a:p>
      </dgm:t>
    </dgm:pt>
    <dgm:pt modelId="{52C0F5C1-CA14-434D-A449-2BADF847EFB5}" type="parTrans" cxnId="{2DB464B7-30A7-7B4A-A776-BA72D8973E46}">
      <dgm:prSet/>
      <dgm:spPr/>
      <dgm:t>
        <a:bodyPr/>
        <a:lstStyle/>
        <a:p>
          <a:endParaRPr lang="en-US"/>
        </a:p>
      </dgm:t>
    </dgm:pt>
    <dgm:pt modelId="{65DBDE44-6B90-E043-ACAA-FA9126416293}" type="sibTrans" cxnId="{2DB464B7-30A7-7B4A-A776-BA72D8973E46}">
      <dgm:prSet/>
      <dgm:spPr>
        <a:blipFill>
          <a:blip xmlns:r="http://schemas.openxmlformats.org/officeDocument/2006/relationships" r:embed="rId2">
            <a:duotone>
              <a:schemeClr val="accent1">
                <a:shade val="45000"/>
                <a:satMod val="135000"/>
              </a:schemeClr>
              <a:prstClr val="white"/>
            </a:duotone>
            <a:extLst>
              <a:ext uri="{28A0092B-C50C-407E-A947-70E740481C1C}">
                <a14:useLocalDpi xmlns:a14="http://schemas.microsoft.com/office/drawing/2010/main" xmlns="" val="0"/>
              </a:ext>
            </a:extLst>
          </a:blip>
          <a:srcRect/>
          <a:stretch>
            <a:fillRect l="-26000" r="-26000"/>
          </a:stretch>
        </a:blipFill>
      </dgm:spPr>
      <dgm:t>
        <a:bodyPr/>
        <a:lstStyle/>
        <a:p>
          <a:endParaRPr lang="en-US"/>
        </a:p>
      </dgm:t>
    </dgm:pt>
    <dgm:pt modelId="{2ABF6988-A29A-C14A-9FD8-C33EB4309DCC}">
      <dgm:prSet/>
      <dgm:spPr/>
      <dgm:t>
        <a:bodyPr/>
        <a:lstStyle/>
        <a:p>
          <a:pPr rtl="0"/>
          <a:r>
            <a:t>3. </a:t>
          </a:r>
          <a:br/>
          <a:r>
            <a:t>Internet aplikacije</a:t>
          </a:r>
        </a:p>
      </dgm:t>
    </dgm:pt>
    <dgm:pt modelId="{E73AEFC9-A00B-AF44-BA41-97F4401C2CD6}" type="parTrans" cxnId="{D8DA7854-E0D8-BE40-B051-95B28A7B079D}">
      <dgm:prSet/>
      <dgm:spPr/>
      <dgm:t>
        <a:bodyPr/>
        <a:lstStyle/>
        <a:p>
          <a:endParaRPr lang="en-US"/>
        </a:p>
      </dgm:t>
    </dgm:pt>
    <dgm:pt modelId="{F23F7FFA-16C5-1E4F-8324-A421A0F131A3}" type="sibTrans" cxnId="{D8DA7854-E0D8-BE40-B051-95B28A7B079D}">
      <dgm:prSet/>
      <dgm:spPr>
        <a:blipFill>
          <a:blip xmlns:r="http://schemas.openxmlformats.org/officeDocument/2006/relationships" r:embed="rId3">
            <a:duotone>
              <a:schemeClr val="accent1">
                <a:shade val="45000"/>
                <a:satMod val="135000"/>
              </a:schemeClr>
              <a:prstClr val="white"/>
            </a:duotone>
            <a:extLst>
              <a:ext uri="{28A0092B-C50C-407E-A947-70E740481C1C}">
                <a14:useLocalDpi xmlns:a14="http://schemas.microsoft.com/office/drawing/2010/main" xmlns="" val="0"/>
              </a:ext>
            </a:extLst>
          </a:blip>
          <a:srcRect/>
          <a:stretch>
            <a:fillRect l="-26000" r="-26000"/>
          </a:stretch>
        </a:blipFill>
      </dgm:spPr>
      <dgm:t>
        <a:bodyPr/>
        <a:lstStyle/>
        <a:p>
          <a:endParaRPr lang="en-US"/>
        </a:p>
      </dgm:t>
    </dgm:pt>
    <dgm:pt modelId="{42263DAC-9F9F-B840-8872-88407E37EB82}">
      <dgm:prSet/>
      <dgm:spPr/>
      <dgm:t>
        <a:bodyPr/>
        <a:lstStyle/>
        <a:p>
          <a:pPr rtl="0"/>
          <a:r>
            <a:t>4. </a:t>
          </a:r>
          <a:br/>
          <a:r>
            <a:t>Internet kriminal</a:t>
          </a:r>
        </a:p>
      </dgm:t>
    </dgm:pt>
    <dgm:pt modelId="{2F37C8D8-1E08-274B-99AF-6134200EB7F5}" type="parTrans" cxnId="{0F878950-611E-754D-9E8C-30FAD53EBB73}">
      <dgm:prSet/>
      <dgm:spPr/>
      <dgm:t>
        <a:bodyPr/>
        <a:lstStyle/>
        <a:p>
          <a:endParaRPr lang="en-US"/>
        </a:p>
      </dgm:t>
    </dgm:pt>
    <dgm:pt modelId="{54163501-0E99-AF44-8A7D-1EF1941B9B23}" type="sibTrans" cxnId="{0F878950-611E-754D-9E8C-30FAD53EBB73}">
      <dgm:prSet/>
      <dgm:spPr>
        <a:blipFill>
          <a:blip xmlns:r="http://schemas.openxmlformats.org/officeDocument/2006/relationships" r:embed="rId4">
            <a:duotone>
              <a:schemeClr val="accent1">
                <a:shade val="45000"/>
                <a:satMod val="135000"/>
              </a:schemeClr>
              <a:prstClr val="white"/>
            </a:duotone>
            <a:extLst>
              <a:ext uri="{28A0092B-C50C-407E-A947-70E740481C1C}">
                <a14:useLocalDpi xmlns:a14="http://schemas.microsoft.com/office/drawing/2010/main" xmlns="" val="0"/>
              </a:ext>
            </a:extLst>
          </a:blip>
          <a:srcRect/>
          <a:stretch>
            <a:fillRect l="-19000" r="-19000"/>
          </a:stretch>
        </a:blipFill>
      </dgm:spPr>
      <dgm:t>
        <a:bodyPr/>
        <a:lstStyle/>
        <a:p>
          <a:endParaRPr lang="en-US"/>
        </a:p>
      </dgm:t>
    </dgm:pt>
    <dgm:pt modelId="{7A63331A-C946-444B-8C13-622052FB6F60}">
      <dgm:prSet custT="1"/>
      <dgm:spPr/>
      <dgm:t>
        <a:bodyPr/>
        <a:lstStyle/>
        <a:p>
          <a:pPr rtl="0"/>
          <a:endParaRPr lang="en-US" sz="1700" dirty="0"/>
        </a:p>
      </dgm:t>
    </dgm:pt>
    <dgm:pt modelId="{4374EC29-EC46-F047-8658-D99D70C3D251}" type="sibTrans" cxnId="{8D375D04-98C3-D146-A601-B7B14675059C}">
      <dgm:prSet/>
      <dgm:spPr>
        <a:blipFill>
          <a:blip xmlns:r="http://schemas.openxmlformats.org/officeDocument/2006/relationships" r:embed="rId5">
            <a:duotone>
              <a:schemeClr val="accent1">
                <a:shade val="45000"/>
                <a:satMod val="135000"/>
              </a:schemeClr>
              <a:prstClr val="white"/>
            </a:duotone>
            <a:extLst>
              <a:ext uri="{28A0092B-C50C-407E-A947-70E740481C1C}">
                <a14:useLocalDpi xmlns:a14="http://schemas.microsoft.com/office/drawing/2010/main" xmlns="" val="0"/>
              </a:ext>
            </a:extLst>
          </a:blip>
          <a:srcRect/>
          <a:stretch>
            <a:fillRect l="-26000" r="-26000"/>
          </a:stretch>
        </a:blipFill>
      </dgm:spPr>
      <dgm:t>
        <a:bodyPr/>
        <a:lstStyle/>
        <a:p>
          <a:endParaRPr lang="en-US"/>
        </a:p>
      </dgm:t>
    </dgm:pt>
    <dgm:pt modelId="{DE6C8DF8-392E-E048-834D-0C99B4AF9CD7}" type="parTrans" cxnId="{8D375D04-98C3-D146-A601-B7B14675059C}">
      <dgm:prSet/>
      <dgm:spPr/>
      <dgm:t>
        <a:bodyPr/>
        <a:lstStyle/>
        <a:p>
          <a:endParaRPr lang="en-US"/>
        </a:p>
      </dgm:t>
    </dgm:pt>
    <dgm:pt modelId="{329F104B-5E96-BC47-A612-BFA00F90D6A7}" type="pres">
      <dgm:prSet presAssocID="{F3F3DBE3-C616-3B46-8275-49F26DBCA056}" presName="Name0" presStyleCnt="0">
        <dgm:presLayoutVars>
          <dgm:chMax val="21"/>
          <dgm:chPref val="21"/>
        </dgm:presLayoutVars>
      </dgm:prSet>
      <dgm:spPr/>
      <dgm:t>
        <a:bodyPr/>
        <a:lstStyle/>
        <a:p>
          <a:endParaRPr lang="en-US"/>
        </a:p>
      </dgm:t>
    </dgm:pt>
    <dgm:pt modelId="{C8AF56CF-64D4-A345-8E20-4044C1957FF1}" type="pres">
      <dgm:prSet presAssocID="{7A63331A-C946-444B-8C13-622052FB6F60}" presName="text1" presStyleCnt="0"/>
      <dgm:spPr/>
    </dgm:pt>
    <dgm:pt modelId="{FD17A5D8-858B-4843-B6BB-5F6EC4F5C033}" type="pres">
      <dgm:prSet presAssocID="{7A63331A-C946-444B-8C13-622052FB6F60}" presName="textRepeatNode" presStyleLbl="alignNode1" presStyleIdx="0" presStyleCnt="5" custLinFactNeighborX="-86055" custLinFactNeighborY="-54664">
        <dgm:presLayoutVars>
          <dgm:chMax val="0"/>
          <dgm:chPref val="0"/>
          <dgm:bulletEnabled val="1"/>
        </dgm:presLayoutVars>
      </dgm:prSet>
      <dgm:spPr/>
      <dgm:t>
        <a:bodyPr/>
        <a:lstStyle/>
        <a:p>
          <a:endParaRPr lang="en-US"/>
        </a:p>
      </dgm:t>
    </dgm:pt>
    <dgm:pt modelId="{C167CB71-6298-4D46-9CC7-1FFA0555AEFD}" type="pres">
      <dgm:prSet presAssocID="{7A63331A-C946-444B-8C13-622052FB6F60}" presName="textaccent1" presStyleCnt="0"/>
      <dgm:spPr/>
    </dgm:pt>
    <dgm:pt modelId="{F89BCB8B-911D-874B-A499-AFA243FB6CAD}" type="pres">
      <dgm:prSet presAssocID="{7A63331A-C946-444B-8C13-622052FB6F60}" presName="accentRepeatNode" presStyleLbl="solidAlignAcc1" presStyleIdx="0" presStyleCnt="10" custLinFactX="-85342" custLinFactY="-10133" custLinFactNeighborX="-100000" custLinFactNeighborY="-100000"/>
      <dgm:spPr/>
    </dgm:pt>
    <dgm:pt modelId="{D6571E26-6AAC-D546-A500-D10D8978633B}" type="pres">
      <dgm:prSet presAssocID="{4374EC29-EC46-F047-8658-D99D70C3D251}" presName="image1" presStyleCnt="0"/>
      <dgm:spPr/>
    </dgm:pt>
    <dgm:pt modelId="{A0E7D1AE-21B3-1842-89B6-F5A65B7FB7A3}" type="pres">
      <dgm:prSet presAssocID="{4374EC29-EC46-F047-8658-D99D70C3D251}" presName="imageRepeatNode" presStyleLbl="alignAcc1" presStyleIdx="0" presStyleCnt="5" custLinFactNeighborX="85425" custLinFactNeighborY="54050"/>
      <dgm:spPr/>
      <dgm:t>
        <a:bodyPr/>
        <a:lstStyle/>
        <a:p>
          <a:endParaRPr lang="en-US"/>
        </a:p>
      </dgm:t>
    </dgm:pt>
    <dgm:pt modelId="{7225D69A-BA2D-5B4C-80F7-40FE7FCB8D10}" type="pres">
      <dgm:prSet presAssocID="{4374EC29-EC46-F047-8658-D99D70C3D251}" presName="imageaccent1" presStyleCnt="0"/>
      <dgm:spPr/>
    </dgm:pt>
    <dgm:pt modelId="{C80C9880-7B49-DC49-B162-4F286078388B}" type="pres">
      <dgm:prSet presAssocID="{4374EC29-EC46-F047-8658-D99D70C3D251}" presName="accentRepeatNode" presStyleLbl="solidAlignAcc1" presStyleIdx="1" presStyleCnt="10" custLinFactX="67253" custLinFactNeighborX="100000" custLinFactNeighborY="94398"/>
      <dgm:spPr/>
    </dgm:pt>
    <dgm:pt modelId="{31E498B7-6D95-7346-BC64-5121865EBC20}" type="pres">
      <dgm:prSet presAssocID="{F12872B5-4201-1E49-A032-9F057CE8573B}" presName="text2" presStyleCnt="0"/>
      <dgm:spPr/>
    </dgm:pt>
    <dgm:pt modelId="{37E71FAB-C072-BD43-8225-8845B2F5E8CC}" type="pres">
      <dgm:prSet presAssocID="{F12872B5-4201-1E49-A032-9F057CE8573B}" presName="textRepeatNode" presStyleLbl="alignNode1" presStyleIdx="1" presStyleCnt="5" custLinFactNeighborX="-88060" custLinFactNeighborY="-57120">
        <dgm:presLayoutVars>
          <dgm:chMax val="0"/>
          <dgm:chPref val="0"/>
          <dgm:bulletEnabled val="1"/>
        </dgm:presLayoutVars>
      </dgm:prSet>
      <dgm:spPr/>
      <dgm:t>
        <a:bodyPr/>
        <a:lstStyle/>
        <a:p>
          <a:endParaRPr lang="en-US"/>
        </a:p>
      </dgm:t>
    </dgm:pt>
    <dgm:pt modelId="{AB0A2E13-1356-8841-A180-8356ADADDD8B}" type="pres">
      <dgm:prSet presAssocID="{F12872B5-4201-1E49-A032-9F057CE8573B}" presName="textaccent2" presStyleCnt="0"/>
      <dgm:spPr/>
    </dgm:pt>
    <dgm:pt modelId="{5C4E1317-78F7-F548-8C2C-E03323E5B888}" type="pres">
      <dgm:prSet presAssocID="{F12872B5-4201-1E49-A032-9F057CE8573B}" presName="accentRepeatNode" presStyleLbl="solidAlignAcc1" presStyleIdx="2" presStyleCnt="10" custLinFactX="-359445" custLinFactY="-600000" custLinFactNeighborX="-400000" custLinFactNeighborY="-606224"/>
      <dgm:spPr/>
    </dgm:pt>
    <dgm:pt modelId="{8F125996-96A1-BA4B-9CE7-6C68FB1D5B2C}" type="pres">
      <dgm:prSet presAssocID="{09978F3E-4A31-2F4A-8F43-1B97F60F82EC}" presName="image2" presStyleCnt="0"/>
      <dgm:spPr/>
    </dgm:pt>
    <dgm:pt modelId="{C53CF8C4-B6F2-B347-A1C5-41089BE9C917}" type="pres">
      <dgm:prSet presAssocID="{09978F3E-4A31-2F4A-8F43-1B97F60F82EC}" presName="imageRepeatNode" presStyleLbl="alignAcc1" presStyleIdx="1" presStyleCnt="5"/>
      <dgm:spPr/>
      <dgm:t>
        <a:bodyPr/>
        <a:lstStyle/>
        <a:p>
          <a:endParaRPr lang="en-US"/>
        </a:p>
      </dgm:t>
    </dgm:pt>
    <dgm:pt modelId="{2B17FE15-C965-5848-B5AA-4E9669691E41}" type="pres">
      <dgm:prSet presAssocID="{09978F3E-4A31-2F4A-8F43-1B97F60F82EC}" presName="imageaccent2" presStyleCnt="0"/>
      <dgm:spPr/>
    </dgm:pt>
    <dgm:pt modelId="{DD98FBA0-1325-524E-B6AE-49400F7E9879}" type="pres">
      <dgm:prSet presAssocID="{09978F3E-4A31-2F4A-8F43-1B97F60F82EC}" presName="accentRepeatNode" presStyleLbl="solidAlignAcc1" presStyleIdx="3" presStyleCnt="10"/>
      <dgm:spPr/>
    </dgm:pt>
    <dgm:pt modelId="{3A45F317-4C47-DD40-9389-981C65957B83}" type="pres">
      <dgm:prSet presAssocID="{554EA551-2942-5744-AFF4-B537EBADFBB2}" presName="text3" presStyleCnt="0"/>
      <dgm:spPr/>
    </dgm:pt>
    <dgm:pt modelId="{7E972A90-9411-2B42-96D9-A42FB5FC6596}" type="pres">
      <dgm:prSet presAssocID="{554EA551-2942-5744-AFF4-B537EBADFBB2}" presName="textRepeatNode" presStyleLbl="alignNode1" presStyleIdx="2" presStyleCnt="5" custLinFactNeighborX="85952" custLinFactNeighborY="54050">
        <dgm:presLayoutVars>
          <dgm:chMax val="0"/>
          <dgm:chPref val="0"/>
          <dgm:bulletEnabled val="1"/>
        </dgm:presLayoutVars>
      </dgm:prSet>
      <dgm:spPr/>
      <dgm:t>
        <a:bodyPr/>
        <a:lstStyle/>
        <a:p>
          <a:endParaRPr lang="en-US"/>
        </a:p>
      </dgm:t>
    </dgm:pt>
    <dgm:pt modelId="{B7405C1D-3700-0C48-8181-47DC54301201}" type="pres">
      <dgm:prSet presAssocID="{554EA551-2942-5744-AFF4-B537EBADFBB2}" presName="textaccent3" presStyleCnt="0"/>
      <dgm:spPr/>
    </dgm:pt>
    <dgm:pt modelId="{53214A49-CB06-B247-B6E5-8DAE78EEF32D}" type="pres">
      <dgm:prSet presAssocID="{554EA551-2942-5744-AFF4-B537EBADFBB2}" presName="accentRepeatNode" presStyleLbl="solidAlignAcc1" presStyleIdx="4" presStyleCnt="10" custLinFactX="341360" custLinFactY="580001" custLinFactNeighborX="400000" custLinFactNeighborY="600000"/>
      <dgm:spPr/>
    </dgm:pt>
    <dgm:pt modelId="{42D4B2CD-C56A-F94A-889D-6995F43AC35C}" type="pres">
      <dgm:prSet presAssocID="{65DBDE44-6B90-E043-ACAA-FA9126416293}" presName="image3" presStyleCnt="0"/>
      <dgm:spPr/>
    </dgm:pt>
    <dgm:pt modelId="{33F09F42-8317-7742-B8A4-56D49B6D19B5}" type="pres">
      <dgm:prSet presAssocID="{65DBDE44-6B90-E043-ACAA-FA9126416293}" presName="imageRepeatNode" presStyleLbl="alignAcc1" presStyleIdx="2" presStyleCnt="5"/>
      <dgm:spPr/>
      <dgm:t>
        <a:bodyPr/>
        <a:lstStyle/>
        <a:p>
          <a:endParaRPr lang="en-US"/>
        </a:p>
      </dgm:t>
    </dgm:pt>
    <dgm:pt modelId="{0283AF2E-5BED-4047-8F1F-CD492816641D}" type="pres">
      <dgm:prSet presAssocID="{65DBDE44-6B90-E043-ACAA-FA9126416293}" presName="imageaccent3" presStyleCnt="0"/>
      <dgm:spPr/>
    </dgm:pt>
    <dgm:pt modelId="{2495BDC9-A845-3942-8DB3-C3B36CC9FEB9}" type="pres">
      <dgm:prSet presAssocID="{65DBDE44-6B90-E043-ACAA-FA9126416293}" presName="accentRepeatNode" presStyleLbl="solidAlignAcc1" presStyleIdx="5" presStyleCnt="10"/>
      <dgm:spPr/>
    </dgm:pt>
    <dgm:pt modelId="{48F411F1-5ABA-824F-B71D-F29E48969BA4}" type="pres">
      <dgm:prSet presAssocID="{2ABF6988-A29A-C14A-9FD8-C33EB4309DCC}" presName="text4" presStyleCnt="0"/>
      <dgm:spPr/>
    </dgm:pt>
    <dgm:pt modelId="{824CC2F5-17EA-2343-BF3D-D0C9FEAE83A8}" type="pres">
      <dgm:prSet presAssocID="{2ABF6988-A29A-C14A-9FD8-C33EB4309DCC}" presName="textRepeatNode" presStyleLbl="alignNode1" presStyleIdx="3" presStyleCnt="5">
        <dgm:presLayoutVars>
          <dgm:chMax val="0"/>
          <dgm:chPref val="0"/>
          <dgm:bulletEnabled val="1"/>
        </dgm:presLayoutVars>
      </dgm:prSet>
      <dgm:spPr/>
      <dgm:t>
        <a:bodyPr/>
        <a:lstStyle/>
        <a:p>
          <a:endParaRPr lang="en-US"/>
        </a:p>
      </dgm:t>
    </dgm:pt>
    <dgm:pt modelId="{49CF65F7-4E98-5F4F-8CB6-2D1FA95944FE}" type="pres">
      <dgm:prSet presAssocID="{2ABF6988-A29A-C14A-9FD8-C33EB4309DCC}" presName="textaccent4" presStyleCnt="0"/>
      <dgm:spPr/>
    </dgm:pt>
    <dgm:pt modelId="{B39171CA-EB1F-4C4C-A68F-9EF272717343}" type="pres">
      <dgm:prSet presAssocID="{2ABF6988-A29A-C14A-9FD8-C33EB4309DCC}" presName="accentRepeatNode" presStyleLbl="solidAlignAcc1" presStyleIdx="6" presStyleCnt="10"/>
      <dgm:spPr/>
    </dgm:pt>
    <dgm:pt modelId="{2C937557-05A9-BC4F-9884-BE25B415A37D}" type="pres">
      <dgm:prSet presAssocID="{F23F7FFA-16C5-1E4F-8324-A421A0F131A3}" presName="image4" presStyleCnt="0"/>
      <dgm:spPr/>
    </dgm:pt>
    <dgm:pt modelId="{0E7A8C1F-C02B-5A41-B9F3-97BF72316333}" type="pres">
      <dgm:prSet presAssocID="{F23F7FFA-16C5-1E4F-8324-A421A0F131A3}" presName="imageRepeatNode" presStyleLbl="alignAcc1" presStyleIdx="3" presStyleCnt="5"/>
      <dgm:spPr/>
      <dgm:t>
        <a:bodyPr/>
        <a:lstStyle/>
        <a:p>
          <a:endParaRPr lang="en-US"/>
        </a:p>
      </dgm:t>
    </dgm:pt>
    <dgm:pt modelId="{20FF55B6-74FA-E445-89F7-95CA5640E84E}" type="pres">
      <dgm:prSet presAssocID="{F23F7FFA-16C5-1E4F-8324-A421A0F131A3}" presName="imageaccent4" presStyleCnt="0"/>
      <dgm:spPr/>
    </dgm:pt>
    <dgm:pt modelId="{1C1CE8CE-2186-7D4E-AECB-24C8B702F630}" type="pres">
      <dgm:prSet presAssocID="{F23F7FFA-16C5-1E4F-8324-A421A0F131A3}" presName="accentRepeatNode" presStyleLbl="solidAlignAcc1" presStyleIdx="7" presStyleCnt="10"/>
      <dgm:spPr/>
    </dgm:pt>
    <dgm:pt modelId="{EB83A6FF-2415-C041-A3CC-EE2DFF7AEF7D}" type="pres">
      <dgm:prSet presAssocID="{42263DAC-9F9F-B840-8872-88407E37EB82}" presName="text5" presStyleCnt="0"/>
      <dgm:spPr/>
    </dgm:pt>
    <dgm:pt modelId="{07608ED5-D363-3745-A9D7-87A616992022}" type="pres">
      <dgm:prSet presAssocID="{42263DAC-9F9F-B840-8872-88407E37EB82}" presName="textRepeatNode" presStyleLbl="alignNode1" presStyleIdx="4" presStyleCnt="5">
        <dgm:presLayoutVars>
          <dgm:chMax val="0"/>
          <dgm:chPref val="0"/>
          <dgm:bulletEnabled val="1"/>
        </dgm:presLayoutVars>
      </dgm:prSet>
      <dgm:spPr/>
      <dgm:t>
        <a:bodyPr/>
        <a:lstStyle/>
        <a:p>
          <a:endParaRPr lang="en-US"/>
        </a:p>
      </dgm:t>
    </dgm:pt>
    <dgm:pt modelId="{7E0A0A87-8F87-354A-B8BE-6892254A9F85}" type="pres">
      <dgm:prSet presAssocID="{42263DAC-9F9F-B840-8872-88407E37EB82}" presName="textaccent5" presStyleCnt="0"/>
      <dgm:spPr/>
    </dgm:pt>
    <dgm:pt modelId="{094749A8-CEC3-1040-B6F2-CB1CFBF3EE3C}" type="pres">
      <dgm:prSet presAssocID="{42263DAC-9F9F-B840-8872-88407E37EB82}" presName="accentRepeatNode" presStyleLbl="solidAlignAcc1" presStyleIdx="8" presStyleCnt="10"/>
      <dgm:spPr/>
    </dgm:pt>
    <dgm:pt modelId="{0BBDC222-F916-B941-87E7-2D943A6687F1}" type="pres">
      <dgm:prSet presAssocID="{54163501-0E99-AF44-8A7D-1EF1941B9B23}" presName="image5" presStyleCnt="0"/>
      <dgm:spPr/>
    </dgm:pt>
    <dgm:pt modelId="{3972241D-AE77-B846-ABF1-DE5537600659}" type="pres">
      <dgm:prSet presAssocID="{54163501-0E99-AF44-8A7D-1EF1941B9B23}" presName="imageRepeatNode" presStyleLbl="alignAcc1" presStyleIdx="4" presStyleCnt="5"/>
      <dgm:spPr/>
      <dgm:t>
        <a:bodyPr/>
        <a:lstStyle/>
        <a:p>
          <a:endParaRPr lang="en-US"/>
        </a:p>
      </dgm:t>
    </dgm:pt>
    <dgm:pt modelId="{436F8CDF-C39A-FD46-BB24-4A9A94479A47}" type="pres">
      <dgm:prSet presAssocID="{54163501-0E99-AF44-8A7D-1EF1941B9B23}" presName="imageaccent5" presStyleCnt="0"/>
      <dgm:spPr/>
    </dgm:pt>
    <dgm:pt modelId="{38B1B12B-AD45-7A4C-840A-797C0141FED9}" type="pres">
      <dgm:prSet presAssocID="{54163501-0E99-AF44-8A7D-1EF1941B9B23}" presName="accentRepeatNode" presStyleLbl="solidAlignAcc1" presStyleIdx="9" presStyleCnt="10"/>
      <dgm:spPr/>
    </dgm:pt>
  </dgm:ptLst>
  <dgm:cxnLst>
    <dgm:cxn modelId="{2DB464B7-30A7-7B4A-A776-BA72D8973E46}" srcId="{F3F3DBE3-C616-3B46-8275-49F26DBCA056}" destId="{554EA551-2942-5744-AFF4-B537EBADFBB2}" srcOrd="2" destOrd="0" parTransId="{52C0F5C1-CA14-434D-A449-2BADF847EFB5}" sibTransId="{65DBDE44-6B90-E043-ACAA-FA9126416293}"/>
    <dgm:cxn modelId="{CF185D3B-B0DA-F74A-9F0B-6A6614AA192F}" type="presOf" srcId="{7A63331A-C946-444B-8C13-622052FB6F60}" destId="{FD17A5D8-858B-4843-B6BB-5F6EC4F5C033}" srcOrd="0" destOrd="0" presId="urn:microsoft.com/office/officeart/2008/layout/HexagonCluster"/>
    <dgm:cxn modelId="{8D375D04-98C3-D146-A601-B7B14675059C}" srcId="{F3F3DBE3-C616-3B46-8275-49F26DBCA056}" destId="{7A63331A-C946-444B-8C13-622052FB6F60}" srcOrd="0" destOrd="0" parTransId="{DE6C8DF8-392E-E048-834D-0C99B4AF9CD7}" sibTransId="{4374EC29-EC46-F047-8658-D99D70C3D251}"/>
    <dgm:cxn modelId="{16F23AA2-0997-4C48-B9B5-9F794AE56B51}" type="presOf" srcId="{554EA551-2942-5744-AFF4-B537EBADFBB2}" destId="{7E972A90-9411-2B42-96D9-A42FB5FC6596}" srcOrd="0" destOrd="0" presId="urn:microsoft.com/office/officeart/2008/layout/HexagonCluster"/>
    <dgm:cxn modelId="{FBFE22DA-FA84-4746-8993-3CF752865251}" type="presOf" srcId="{4374EC29-EC46-F047-8658-D99D70C3D251}" destId="{A0E7D1AE-21B3-1842-89B6-F5A65B7FB7A3}" srcOrd="0" destOrd="0" presId="urn:microsoft.com/office/officeart/2008/layout/HexagonCluster"/>
    <dgm:cxn modelId="{3D23600A-B98F-1A44-A9ED-1A41C1AD8188}" type="presOf" srcId="{2ABF6988-A29A-C14A-9FD8-C33EB4309DCC}" destId="{824CC2F5-17EA-2343-BF3D-D0C9FEAE83A8}" srcOrd="0" destOrd="0" presId="urn:microsoft.com/office/officeart/2008/layout/HexagonCluster"/>
    <dgm:cxn modelId="{D8DA7854-E0D8-BE40-B051-95B28A7B079D}" srcId="{F3F3DBE3-C616-3B46-8275-49F26DBCA056}" destId="{2ABF6988-A29A-C14A-9FD8-C33EB4309DCC}" srcOrd="3" destOrd="0" parTransId="{E73AEFC9-A00B-AF44-BA41-97F4401C2CD6}" sibTransId="{F23F7FFA-16C5-1E4F-8324-A421A0F131A3}"/>
    <dgm:cxn modelId="{A7C03C09-FA23-4F4C-88D6-46E12B8BB131}" type="presOf" srcId="{54163501-0E99-AF44-8A7D-1EF1941B9B23}" destId="{3972241D-AE77-B846-ABF1-DE5537600659}" srcOrd="0" destOrd="0" presId="urn:microsoft.com/office/officeart/2008/layout/HexagonCluster"/>
    <dgm:cxn modelId="{9BE8A81E-F98C-1F45-A755-2A3D0BC44610}" type="presOf" srcId="{65DBDE44-6B90-E043-ACAA-FA9126416293}" destId="{33F09F42-8317-7742-B8A4-56D49B6D19B5}" srcOrd="0" destOrd="0" presId="urn:microsoft.com/office/officeart/2008/layout/HexagonCluster"/>
    <dgm:cxn modelId="{0F2C8332-C821-AB40-84A4-D53C2503788A}" type="presOf" srcId="{09978F3E-4A31-2F4A-8F43-1B97F60F82EC}" destId="{C53CF8C4-B6F2-B347-A1C5-41089BE9C917}" srcOrd="0" destOrd="0" presId="urn:microsoft.com/office/officeart/2008/layout/HexagonCluster"/>
    <dgm:cxn modelId="{C99DBDA5-AE2E-4747-A7CA-E53350945436}" type="presOf" srcId="{42263DAC-9F9F-B840-8872-88407E37EB82}" destId="{07608ED5-D363-3745-A9D7-87A616992022}" srcOrd="0" destOrd="0" presId="urn:microsoft.com/office/officeart/2008/layout/HexagonCluster"/>
    <dgm:cxn modelId="{09E69C4E-0FB7-024F-9757-B738C0F04914}" type="presOf" srcId="{F3F3DBE3-C616-3B46-8275-49F26DBCA056}" destId="{329F104B-5E96-BC47-A612-BFA00F90D6A7}" srcOrd="0" destOrd="0" presId="urn:microsoft.com/office/officeart/2008/layout/HexagonCluster"/>
    <dgm:cxn modelId="{33CCA525-1694-DF49-9E38-6617CC687949}" type="presOf" srcId="{F12872B5-4201-1E49-A032-9F057CE8573B}" destId="{37E71FAB-C072-BD43-8225-8845B2F5E8CC}" srcOrd="0" destOrd="0" presId="urn:microsoft.com/office/officeart/2008/layout/HexagonCluster"/>
    <dgm:cxn modelId="{9C4E4D56-8BB8-264C-B4B9-F131E007A0E4}" type="presOf" srcId="{F23F7FFA-16C5-1E4F-8324-A421A0F131A3}" destId="{0E7A8C1F-C02B-5A41-B9F3-97BF72316333}" srcOrd="0" destOrd="0" presId="urn:microsoft.com/office/officeart/2008/layout/HexagonCluster"/>
    <dgm:cxn modelId="{8F8BB900-D3DD-004D-8D69-C905BD7116B7}" srcId="{F3F3DBE3-C616-3B46-8275-49F26DBCA056}" destId="{F12872B5-4201-1E49-A032-9F057CE8573B}" srcOrd="1" destOrd="0" parTransId="{61F0C215-A994-B446-A155-8FCA7233703B}" sibTransId="{09978F3E-4A31-2F4A-8F43-1B97F60F82EC}"/>
    <dgm:cxn modelId="{0F878950-611E-754D-9E8C-30FAD53EBB73}" srcId="{F3F3DBE3-C616-3B46-8275-49F26DBCA056}" destId="{42263DAC-9F9F-B840-8872-88407E37EB82}" srcOrd="4" destOrd="0" parTransId="{2F37C8D8-1E08-274B-99AF-6134200EB7F5}" sibTransId="{54163501-0E99-AF44-8A7D-1EF1941B9B23}"/>
    <dgm:cxn modelId="{5114D8A5-2B2C-DE45-A00A-451DC9C98EF4}" type="presParOf" srcId="{329F104B-5E96-BC47-A612-BFA00F90D6A7}" destId="{C8AF56CF-64D4-A345-8E20-4044C1957FF1}" srcOrd="0" destOrd="0" presId="urn:microsoft.com/office/officeart/2008/layout/HexagonCluster"/>
    <dgm:cxn modelId="{638B953D-E015-9C4F-A0FB-41FD06D828FA}" type="presParOf" srcId="{C8AF56CF-64D4-A345-8E20-4044C1957FF1}" destId="{FD17A5D8-858B-4843-B6BB-5F6EC4F5C033}" srcOrd="0" destOrd="0" presId="urn:microsoft.com/office/officeart/2008/layout/HexagonCluster"/>
    <dgm:cxn modelId="{DB70462F-27F4-8E4C-816A-F58649DFC418}" type="presParOf" srcId="{329F104B-5E96-BC47-A612-BFA00F90D6A7}" destId="{C167CB71-6298-4D46-9CC7-1FFA0555AEFD}" srcOrd="1" destOrd="0" presId="urn:microsoft.com/office/officeart/2008/layout/HexagonCluster"/>
    <dgm:cxn modelId="{BA32CFE2-AE4B-1643-8442-5109E6898870}" type="presParOf" srcId="{C167CB71-6298-4D46-9CC7-1FFA0555AEFD}" destId="{F89BCB8B-911D-874B-A499-AFA243FB6CAD}" srcOrd="0" destOrd="0" presId="urn:microsoft.com/office/officeart/2008/layout/HexagonCluster"/>
    <dgm:cxn modelId="{3083720B-834B-7244-A6A4-F68D420ED4B1}" type="presParOf" srcId="{329F104B-5E96-BC47-A612-BFA00F90D6A7}" destId="{D6571E26-6AAC-D546-A500-D10D8978633B}" srcOrd="2" destOrd="0" presId="urn:microsoft.com/office/officeart/2008/layout/HexagonCluster"/>
    <dgm:cxn modelId="{41A9AFBC-BEC4-DF49-89E8-E2A315E4C1B9}" type="presParOf" srcId="{D6571E26-6AAC-D546-A500-D10D8978633B}" destId="{A0E7D1AE-21B3-1842-89B6-F5A65B7FB7A3}" srcOrd="0" destOrd="0" presId="urn:microsoft.com/office/officeart/2008/layout/HexagonCluster"/>
    <dgm:cxn modelId="{9EDED72F-A104-2348-A1F3-254ADAFCEBF1}" type="presParOf" srcId="{329F104B-5E96-BC47-A612-BFA00F90D6A7}" destId="{7225D69A-BA2D-5B4C-80F7-40FE7FCB8D10}" srcOrd="3" destOrd="0" presId="urn:microsoft.com/office/officeart/2008/layout/HexagonCluster"/>
    <dgm:cxn modelId="{52E8ED57-6D05-E247-B69B-EBCE759AD4F1}" type="presParOf" srcId="{7225D69A-BA2D-5B4C-80F7-40FE7FCB8D10}" destId="{C80C9880-7B49-DC49-B162-4F286078388B}" srcOrd="0" destOrd="0" presId="urn:microsoft.com/office/officeart/2008/layout/HexagonCluster"/>
    <dgm:cxn modelId="{981C29F7-FBF4-9643-9B81-1A1A0AACDF77}" type="presParOf" srcId="{329F104B-5E96-BC47-A612-BFA00F90D6A7}" destId="{31E498B7-6D95-7346-BC64-5121865EBC20}" srcOrd="4" destOrd="0" presId="urn:microsoft.com/office/officeart/2008/layout/HexagonCluster"/>
    <dgm:cxn modelId="{64AD469C-D60D-1847-85FF-663ECD150BA2}" type="presParOf" srcId="{31E498B7-6D95-7346-BC64-5121865EBC20}" destId="{37E71FAB-C072-BD43-8225-8845B2F5E8CC}" srcOrd="0" destOrd="0" presId="urn:microsoft.com/office/officeart/2008/layout/HexagonCluster"/>
    <dgm:cxn modelId="{63C4CB0A-5A50-0548-82CD-3E4E4C1631D6}" type="presParOf" srcId="{329F104B-5E96-BC47-A612-BFA00F90D6A7}" destId="{AB0A2E13-1356-8841-A180-8356ADADDD8B}" srcOrd="5" destOrd="0" presId="urn:microsoft.com/office/officeart/2008/layout/HexagonCluster"/>
    <dgm:cxn modelId="{C74A804B-575C-704D-BFF3-5AAEBFE271A4}" type="presParOf" srcId="{AB0A2E13-1356-8841-A180-8356ADADDD8B}" destId="{5C4E1317-78F7-F548-8C2C-E03323E5B888}" srcOrd="0" destOrd="0" presId="urn:microsoft.com/office/officeart/2008/layout/HexagonCluster"/>
    <dgm:cxn modelId="{3BAE0DA4-8F39-C843-BDA2-5D295B71480A}" type="presParOf" srcId="{329F104B-5E96-BC47-A612-BFA00F90D6A7}" destId="{8F125996-96A1-BA4B-9CE7-6C68FB1D5B2C}" srcOrd="6" destOrd="0" presId="urn:microsoft.com/office/officeart/2008/layout/HexagonCluster"/>
    <dgm:cxn modelId="{9A374C39-615F-0F49-834A-6AABAB75AAC5}" type="presParOf" srcId="{8F125996-96A1-BA4B-9CE7-6C68FB1D5B2C}" destId="{C53CF8C4-B6F2-B347-A1C5-41089BE9C917}" srcOrd="0" destOrd="0" presId="urn:microsoft.com/office/officeart/2008/layout/HexagonCluster"/>
    <dgm:cxn modelId="{EE5E6188-719B-0D49-8F9B-632D539E589D}" type="presParOf" srcId="{329F104B-5E96-BC47-A612-BFA00F90D6A7}" destId="{2B17FE15-C965-5848-B5AA-4E9669691E41}" srcOrd="7" destOrd="0" presId="urn:microsoft.com/office/officeart/2008/layout/HexagonCluster"/>
    <dgm:cxn modelId="{61CDDBCA-7784-A941-8850-2185EF37B6A0}" type="presParOf" srcId="{2B17FE15-C965-5848-B5AA-4E9669691E41}" destId="{DD98FBA0-1325-524E-B6AE-49400F7E9879}" srcOrd="0" destOrd="0" presId="urn:microsoft.com/office/officeart/2008/layout/HexagonCluster"/>
    <dgm:cxn modelId="{5D1A6EA7-6D67-DB4C-9346-336B682D48E8}" type="presParOf" srcId="{329F104B-5E96-BC47-A612-BFA00F90D6A7}" destId="{3A45F317-4C47-DD40-9389-981C65957B83}" srcOrd="8" destOrd="0" presId="urn:microsoft.com/office/officeart/2008/layout/HexagonCluster"/>
    <dgm:cxn modelId="{CDB5E297-2BDA-2548-ADEC-DFC81CF2EEE8}" type="presParOf" srcId="{3A45F317-4C47-DD40-9389-981C65957B83}" destId="{7E972A90-9411-2B42-96D9-A42FB5FC6596}" srcOrd="0" destOrd="0" presId="urn:microsoft.com/office/officeart/2008/layout/HexagonCluster"/>
    <dgm:cxn modelId="{76BDC939-CDFA-7641-8B22-1BB837D1E363}" type="presParOf" srcId="{329F104B-5E96-BC47-A612-BFA00F90D6A7}" destId="{B7405C1D-3700-0C48-8181-47DC54301201}" srcOrd="9" destOrd="0" presId="urn:microsoft.com/office/officeart/2008/layout/HexagonCluster"/>
    <dgm:cxn modelId="{674EF342-81D6-B146-8A36-B87575F11BC9}" type="presParOf" srcId="{B7405C1D-3700-0C48-8181-47DC54301201}" destId="{53214A49-CB06-B247-B6E5-8DAE78EEF32D}" srcOrd="0" destOrd="0" presId="urn:microsoft.com/office/officeart/2008/layout/HexagonCluster"/>
    <dgm:cxn modelId="{E8CD1840-CA32-2D40-9FE4-EE31179232CF}" type="presParOf" srcId="{329F104B-5E96-BC47-A612-BFA00F90D6A7}" destId="{42D4B2CD-C56A-F94A-889D-6995F43AC35C}" srcOrd="10" destOrd="0" presId="urn:microsoft.com/office/officeart/2008/layout/HexagonCluster"/>
    <dgm:cxn modelId="{E7C39FBE-2F9D-604F-B169-DD97D9E1F4E6}" type="presParOf" srcId="{42D4B2CD-C56A-F94A-889D-6995F43AC35C}" destId="{33F09F42-8317-7742-B8A4-56D49B6D19B5}" srcOrd="0" destOrd="0" presId="urn:microsoft.com/office/officeart/2008/layout/HexagonCluster"/>
    <dgm:cxn modelId="{7A4D7B8D-287D-4A44-9F77-87B873A2523E}" type="presParOf" srcId="{329F104B-5E96-BC47-A612-BFA00F90D6A7}" destId="{0283AF2E-5BED-4047-8F1F-CD492816641D}" srcOrd="11" destOrd="0" presId="urn:microsoft.com/office/officeart/2008/layout/HexagonCluster"/>
    <dgm:cxn modelId="{69E959E2-830E-6640-AA6D-044A463BB569}" type="presParOf" srcId="{0283AF2E-5BED-4047-8F1F-CD492816641D}" destId="{2495BDC9-A845-3942-8DB3-C3B36CC9FEB9}" srcOrd="0" destOrd="0" presId="urn:microsoft.com/office/officeart/2008/layout/HexagonCluster"/>
    <dgm:cxn modelId="{EB090E8A-69CF-2340-BD3E-603ABE251E35}" type="presParOf" srcId="{329F104B-5E96-BC47-A612-BFA00F90D6A7}" destId="{48F411F1-5ABA-824F-B71D-F29E48969BA4}" srcOrd="12" destOrd="0" presId="urn:microsoft.com/office/officeart/2008/layout/HexagonCluster"/>
    <dgm:cxn modelId="{17980922-E491-6244-A8AF-9210464691D6}" type="presParOf" srcId="{48F411F1-5ABA-824F-B71D-F29E48969BA4}" destId="{824CC2F5-17EA-2343-BF3D-D0C9FEAE83A8}" srcOrd="0" destOrd="0" presId="urn:microsoft.com/office/officeart/2008/layout/HexagonCluster"/>
    <dgm:cxn modelId="{E442655C-A67F-B145-B138-4991F8A5BA7F}" type="presParOf" srcId="{329F104B-5E96-BC47-A612-BFA00F90D6A7}" destId="{49CF65F7-4E98-5F4F-8CB6-2D1FA95944FE}" srcOrd="13" destOrd="0" presId="urn:microsoft.com/office/officeart/2008/layout/HexagonCluster"/>
    <dgm:cxn modelId="{99A29243-4F45-4D4E-8CCC-274FF5405368}" type="presParOf" srcId="{49CF65F7-4E98-5F4F-8CB6-2D1FA95944FE}" destId="{B39171CA-EB1F-4C4C-A68F-9EF272717343}" srcOrd="0" destOrd="0" presId="urn:microsoft.com/office/officeart/2008/layout/HexagonCluster"/>
    <dgm:cxn modelId="{6AE968B7-7D28-3C4B-B28F-A15DD158C31E}" type="presParOf" srcId="{329F104B-5E96-BC47-A612-BFA00F90D6A7}" destId="{2C937557-05A9-BC4F-9884-BE25B415A37D}" srcOrd="14" destOrd="0" presId="urn:microsoft.com/office/officeart/2008/layout/HexagonCluster"/>
    <dgm:cxn modelId="{5D2E3F1C-5C5E-CA4F-A85C-9201AE752AE7}" type="presParOf" srcId="{2C937557-05A9-BC4F-9884-BE25B415A37D}" destId="{0E7A8C1F-C02B-5A41-B9F3-97BF72316333}" srcOrd="0" destOrd="0" presId="urn:microsoft.com/office/officeart/2008/layout/HexagonCluster"/>
    <dgm:cxn modelId="{C3D266D0-EF13-2C4D-98A7-5FA16698E64F}" type="presParOf" srcId="{329F104B-5E96-BC47-A612-BFA00F90D6A7}" destId="{20FF55B6-74FA-E445-89F7-95CA5640E84E}" srcOrd="15" destOrd="0" presId="urn:microsoft.com/office/officeart/2008/layout/HexagonCluster"/>
    <dgm:cxn modelId="{8F707688-1A64-7848-857B-006AC86B0A10}" type="presParOf" srcId="{20FF55B6-74FA-E445-89F7-95CA5640E84E}" destId="{1C1CE8CE-2186-7D4E-AECB-24C8B702F630}" srcOrd="0" destOrd="0" presId="urn:microsoft.com/office/officeart/2008/layout/HexagonCluster"/>
    <dgm:cxn modelId="{C5EF4D5A-C0DB-9547-917A-5F7F79C6B2D8}" type="presParOf" srcId="{329F104B-5E96-BC47-A612-BFA00F90D6A7}" destId="{EB83A6FF-2415-C041-A3CC-EE2DFF7AEF7D}" srcOrd="16" destOrd="0" presId="urn:microsoft.com/office/officeart/2008/layout/HexagonCluster"/>
    <dgm:cxn modelId="{C36F945D-6A44-5E41-BD32-129712F77736}" type="presParOf" srcId="{EB83A6FF-2415-C041-A3CC-EE2DFF7AEF7D}" destId="{07608ED5-D363-3745-A9D7-87A616992022}" srcOrd="0" destOrd="0" presId="urn:microsoft.com/office/officeart/2008/layout/HexagonCluster"/>
    <dgm:cxn modelId="{967929A9-9028-D443-8307-352DCF08BEFA}" type="presParOf" srcId="{329F104B-5E96-BC47-A612-BFA00F90D6A7}" destId="{7E0A0A87-8F87-354A-B8BE-6892254A9F85}" srcOrd="17" destOrd="0" presId="urn:microsoft.com/office/officeart/2008/layout/HexagonCluster"/>
    <dgm:cxn modelId="{CED60A2A-1E0A-3F4A-B570-6DA2CC369228}" type="presParOf" srcId="{7E0A0A87-8F87-354A-B8BE-6892254A9F85}" destId="{094749A8-CEC3-1040-B6F2-CB1CFBF3EE3C}" srcOrd="0" destOrd="0" presId="urn:microsoft.com/office/officeart/2008/layout/HexagonCluster"/>
    <dgm:cxn modelId="{A14A512F-38A3-FB41-BCA9-5D6B51D98717}" type="presParOf" srcId="{329F104B-5E96-BC47-A612-BFA00F90D6A7}" destId="{0BBDC222-F916-B941-87E7-2D943A6687F1}" srcOrd="18" destOrd="0" presId="urn:microsoft.com/office/officeart/2008/layout/HexagonCluster"/>
    <dgm:cxn modelId="{F77DA1AF-1E12-EC42-936E-DB710623862D}" type="presParOf" srcId="{0BBDC222-F916-B941-87E7-2D943A6687F1}" destId="{3972241D-AE77-B846-ABF1-DE5537600659}" srcOrd="0" destOrd="0" presId="urn:microsoft.com/office/officeart/2008/layout/HexagonCluster"/>
    <dgm:cxn modelId="{065B13D5-B915-E748-84BC-69F4EC65DAD0}" type="presParOf" srcId="{329F104B-5E96-BC47-A612-BFA00F90D6A7}" destId="{436F8CDF-C39A-FD46-BB24-4A9A94479A47}" srcOrd="19" destOrd="0" presId="urn:microsoft.com/office/officeart/2008/layout/HexagonCluster"/>
    <dgm:cxn modelId="{F4A9E432-A885-8A48-9893-A3EF90819E97}" type="presParOf" srcId="{436F8CDF-C39A-FD46-BB24-4A9A94479A47}" destId="{38B1B12B-AD45-7A4C-840A-797C0141FED9}" srcOrd="0" destOrd="0" presId="urn:microsoft.com/office/officeart/2008/layout/HexagonCluster"/>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D17A5D8-858B-4843-B6BB-5F6EC4F5C033}">
      <dsp:nvSpPr>
        <dsp:cNvPr id="0" name=""/>
        <dsp:cNvSpPr/>
      </dsp:nvSpPr>
      <dsp:spPr>
        <a:xfrm>
          <a:off x="2" y="2449789"/>
          <a:ext cx="1605631" cy="1378482"/>
        </a:xfrm>
        <a:prstGeom prst="hexagon">
          <a:avLst>
            <a:gd name="adj" fmla="val 25000"/>
            <a:gd name="vf" fmla="val 11547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0" tIns="21590" rIns="0" bIns="21590" numCol="1" spcCol="1270" anchor="ctr" anchorCtr="0">
          <a:noAutofit/>
        </a:bodyPr>
        <a:lstStyle/>
        <a:p>
          <a:pPr lvl="0" algn="ctr" defTabSz="755650" rtl="0">
            <a:lnSpc>
              <a:spcPct val="90000"/>
            </a:lnSpc>
            <a:spcBef>
              <a:spcPct val="0"/>
            </a:spcBef>
            <a:spcAft>
              <a:spcPct val="35000"/>
            </a:spcAft>
          </a:pPr>
          <a:endParaRPr lang="en-US" sz="1700" kern="1200" dirty="0"/>
        </a:p>
      </dsp:txBody>
      <dsp:txXfrm>
        <a:off x="2" y="2449789"/>
        <a:ext cx="1605631" cy="1378482"/>
      </dsp:txXfrm>
    </dsp:sp>
    <dsp:sp modelId="{F89BCB8B-911D-874B-A499-AFA243FB6CAD}">
      <dsp:nvSpPr>
        <dsp:cNvPr id="0" name=""/>
        <dsp:cNvSpPr/>
      </dsp:nvSpPr>
      <dsp:spPr>
        <a:xfrm>
          <a:off x="1072901" y="3641933"/>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A0E7D1AE-21B3-1842-89B6-F5A65B7FB7A3}">
      <dsp:nvSpPr>
        <dsp:cNvPr id="0" name=""/>
        <dsp:cNvSpPr/>
      </dsp:nvSpPr>
      <dsp:spPr>
        <a:xfrm>
          <a:off x="1371610" y="3186319"/>
          <a:ext cx="1605631" cy="1378482"/>
        </a:xfrm>
        <a:prstGeom prst="hexagon">
          <a:avLst>
            <a:gd name="adj" fmla="val 25000"/>
            <a:gd name="vf" fmla="val 115470"/>
          </a:avLst>
        </a:prstGeom>
        <a:blipFill>
          <a:blip xmlns:r="http://schemas.openxmlformats.org/officeDocument/2006/relationships" r:embed="rId1">
            <a:duotone>
              <a:schemeClr val="accent1">
                <a:shade val="45000"/>
                <a:satMod val="135000"/>
              </a:schemeClr>
              <a:prstClr val="white"/>
            </a:duotone>
            <a:extLst>
              <a:ext uri="{28A0092B-C50C-407E-A947-70E740481C1C}">
                <a14:useLocalDpi xmlns:a14="http://schemas.microsoft.com/office/drawing/2010/main" xmlns="" val="0"/>
              </a:ext>
            </a:extLst>
          </a:blip>
          <a:srcRect/>
          <a:stretch>
            <a:fillRect l="-26000" r="-26000"/>
          </a:stretch>
        </a:blip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C80C9880-7B49-DC49-B162-4F286078388B}">
      <dsp:nvSpPr>
        <dsp:cNvPr id="0" name=""/>
        <dsp:cNvSpPr/>
      </dsp:nvSpPr>
      <dsp:spPr>
        <a:xfrm>
          <a:off x="1413191" y="3789040"/>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7E71FAB-C072-BD43-8225-8845B2F5E8CC}">
      <dsp:nvSpPr>
        <dsp:cNvPr id="0" name=""/>
        <dsp:cNvSpPr/>
      </dsp:nvSpPr>
      <dsp:spPr>
        <a:xfrm>
          <a:off x="1349537" y="1649458"/>
          <a:ext cx="1605631" cy="1378482"/>
        </a:xfrm>
        <a:prstGeom prst="hexagon">
          <a:avLst>
            <a:gd name="adj" fmla="val 25000"/>
            <a:gd name="vf" fmla="val 11547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0" tIns="21590" rIns="0" bIns="21590" numCol="1" spcCol="1270" anchor="ctr" anchorCtr="0">
          <a:noAutofit/>
        </a:bodyPr>
        <a:lstStyle/>
        <a:p>
          <a:pPr lvl="0" algn="ctr" defTabSz="755650" rtl="0">
            <a:lnSpc>
              <a:spcPct val="90000"/>
            </a:lnSpc>
            <a:spcBef>
              <a:spcPct val="0"/>
            </a:spcBef>
            <a:spcAft>
              <a:spcPct val="35000"/>
            </a:spcAft>
          </a:pPr>
          <a:r>
            <a:rPr lang="en-US" sz="1700" kern="1200" dirty="0" smtClean="0"/>
            <a:t>1. </a:t>
          </a:r>
          <a:r>
            <a:rPr kern="1200"/>
            <a:t/>
          </a:r>
          <a:br>
            <a:rPr kern="1200"/>
          </a:br>
          <a:r>
            <a:rPr lang="en-US" sz="1700" kern="1200" dirty="0"/>
            <a:t>Internet</a:t>
          </a:r>
        </a:p>
      </dsp:txBody>
      <dsp:txXfrm>
        <a:off x="1349537" y="1649458"/>
        <a:ext cx="1605631" cy="1378482"/>
      </dsp:txXfrm>
    </dsp:sp>
    <dsp:sp modelId="{5C4E1317-78F7-F548-8C2C-E03323E5B888}">
      <dsp:nvSpPr>
        <dsp:cNvPr id="0" name=""/>
        <dsp:cNvSpPr/>
      </dsp:nvSpPr>
      <dsp:spPr>
        <a:xfrm>
          <a:off x="2446094" y="1681971"/>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C53CF8C4-B6F2-B347-A1C5-41089BE9C917}">
      <dsp:nvSpPr>
        <dsp:cNvPr id="0" name=""/>
        <dsp:cNvSpPr/>
      </dsp:nvSpPr>
      <dsp:spPr>
        <a:xfrm>
          <a:off x="4144333" y="3200387"/>
          <a:ext cx="1605631" cy="1378482"/>
        </a:xfrm>
        <a:prstGeom prst="hexagon">
          <a:avLst>
            <a:gd name="adj" fmla="val 25000"/>
            <a:gd name="vf" fmla="val 115470"/>
          </a:avLst>
        </a:prstGeom>
        <a:blipFill>
          <a:blip xmlns:r="http://schemas.openxmlformats.org/officeDocument/2006/relationships" r:embed="rId2">
            <a:duotone>
              <a:schemeClr val="accent1">
                <a:shade val="45000"/>
                <a:satMod val="135000"/>
              </a:schemeClr>
              <a:prstClr val="white"/>
            </a:duotone>
            <a:extLst>
              <a:ext uri="{28A0092B-C50C-407E-A947-70E740481C1C}">
                <a14:useLocalDpi xmlns:a14="http://schemas.microsoft.com/office/drawing/2010/main" xmlns="" val="0"/>
              </a:ext>
            </a:extLst>
          </a:blip>
          <a:srcRect/>
          <a:stretch>
            <a:fillRect l="-26000" r="-26000"/>
          </a:stretch>
        </a:blip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DD98FBA0-1325-524E-B6AE-49400F7E9879}">
      <dsp:nvSpPr>
        <dsp:cNvPr id="0" name=""/>
        <dsp:cNvSpPr/>
      </dsp:nvSpPr>
      <dsp:spPr>
        <a:xfrm>
          <a:off x="4183495" y="3813862"/>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7E972A90-9411-2B42-96D9-A42FB5FC6596}">
      <dsp:nvSpPr>
        <dsp:cNvPr id="0" name=""/>
        <dsp:cNvSpPr/>
      </dsp:nvSpPr>
      <dsp:spPr>
        <a:xfrm>
          <a:off x="2761800" y="2424247"/>
          <a:ext cx="1605631" cy="1378482"/>
        </a:xfrm>
        <a:prstGeom prst="hexagon">
          <a:avLst>
            <a:gd name="adj" fmla="val 25000"/>
            <a:gd name="vf" fmla="val 11547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0" tIns="21590" rIns="0" bIns="21590" numCol="1" spcCol="1270" anchor="ctr" anchorCtr="0">
          <a:noAutofit/>
        </a:bodyPr>
        <a:lstStyle/>
        <a:p>
          <a:pPr lvl="0" algn="ctr" defTabSz="755650" rtl="0">
            <a:lnSpc>
              <a:spcPct val="90000"/>
            </a:lnSpc>
            <a:spcBef>
              <a:spcPct val="0"/>
            </a:spcBef>
            <a:spcAft>
              <a:spcPct val="35000"/>
            </a:spcAft>
          </a:pPr>
          <a:r>
            <a:rPr lang="en-US" sz="1700" b="0" kern="1200" dirty="0" smtClean="0"/>
            <a:t>2. </a:t>
          </a:r>
          <a:r>
            <a:rPr kern="1200"/>
            <a:t/>
          </a:r>
          <a:br>
            <a:rPr kern="1200"/>
          </a:br>
          <a:r>
            <a:rPr lang="en-US" sz="1700" b="0" kern="1200" dirty="0"/>
            <a:t>Internet usluge</a:t>
          </a:r>
        </a:p>
      </dsp:txBody>
      <dsp:txXfrm>
        <a:off x="2761800" y="2424247"/>
        <a:ext cx="1605631" cy="1378482"/>
      </dsp:txXfrm>
    </dsp:sp>
    <dsp:sp modelId="{53214A49-CB06-B247-B6E5-8DAE78EEF32D}">
      <dsp:nvSpPr>
        <dsp:cNvPr id="0" name=""/>
        <dsp:cNvSpPr/>
      </dsp:nvSpPr>
      <dsp:spPr>
        <a:xfrm>
          <a:off x="3870194" y="3610228"/>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3F09F42-8317-7742-B8A4-56D49B6D19B5}">
      <dsp:nvSpPr>
        <dsp:cNvPr id="0" name=""/>
        <dsp:cNvSpPr/>
      </dsp:nvSpPr>
      <dsp:spPr>
        <a:xfrm>
          <a:off x="2763456" y="912701"/>
          <a:ext cx="1605631" cy="1378482"/>
        </a:xfrm>
        <a:prstGeom prst="hexagon">
          <a:avLst>
            <a:gd name="adj" fmla="val 25000"/>
            <a:gd name="vf" fmla="val 115470"/>
          </a:avLst>
        </a:prstGeom>
        <a:blipFill>
          <a:blip xmlns:r="http://schemas.openxmlformats.org/officeDocument/2006/relationships" r:embed="rId3">
            <a:duotone>
              <a:schemeClr val="accent1">
                <a:shade val="45000"/>
                <a:satMod val="135000"/>
              </a:schemeClr>
              <a:prstClr val="white"/>
            </a:duotone>
            <a:extLst>
              <a:ext uri="{28A0092B-C50C-407E-A947-70E740481C1C}">
                <a14:useLocalDpi xmlns:a14="http://schemas.microsoft.com/office/drawing/2010/main" xmlns="" val="0"/>
              </a:ext>
            </a:extLst>
          </a:blip>
          <a:srcRect/>
          <a:stretch>
            <a:fillRect l="-26000" r="-26000"/>
          </a:stretch>
        </a:blip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2495BDC9-A845-3942-8DB3-C3B36CC9FEB9}">
      <dsp:nvSpPr>
        <dsp:cNvPr id="0" name=""/>
        <dsp:cNvSpPr/>
      </dsp:nvSpPr>
      <dsp:spPr>
        <a:xfrm>
          <a:off x="2808577" y="1523607"/>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824CC2F5-17EA-2343-BF3D-D0C9FEAE83A8}">
      <dsp:nvSpPr>
        <dsp:cNvPr id="0" name=""/>
        <dsp:cNvSpPr/>
      </dsp:nvSpPr>
      <dsp:spPr>
        <a:xfrm>
          <a:off x="4144333" y="1676242"/>
          <a:ext cx="1605631" cy="1378482"/>
        </a:xfrm>
        <a:prstGeom prst="hexagon">
          <a:avLst>
            <a:gd name="adj" fmla="val 25000"/>
            <a:gd name="vf" fmla="val 11547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0" tIns="26670" rIns="0" bIns="26670" numCol="1" spcCol="1270" anchor="ctr" anchorCtr="0">
          <a:noAutofit/>
        </a:bodyPr>
        <a:lstStyle/>
        <a:p>
          <a:pPr lvl="0" algn="ctr" defTabSz="933450" rtl="0">
            <a:lnSpc>
              <a:spcPct val="90000"/>
            </a:lnSpc>
            <a:spcBef>
              <a:spcPct val="0"/>
            </a:spcBef>
            <a:spcAft>
              <a:spcPct val="35000"/>
            </a:spcAft>
          </a:pPr>
          <a:r>
            <a:rPr sz="2100" kern="1200"/>
            <a:t>3. </a:t>
          </a:r>
          <a:br>
            <a:rPr sz="2100" kern="1200"/>
          </a:br>
          <a:r>
            <a:rPr sz="2100" kern="1200"/>
            <a:t>Internet aplikacije</a:t>
          </a:r>
        </a:p>
      </dsp:txBody>
      <dsp:txXfrm>
        <a:off x="4144333" y="1676242"/>
        <a:ext cx="1605631" cy="1378482"/>
      </dsp:txXfrm>
    </dsp:sp>
    <dsp:sp modelId="{B39171CA-EB1F-4C4C-A68F-9EF272717343}">
      <dsp:nvSpPr>
        <dsp:cNvPr id="0" name=""/>
        <dsp:cNvSpPr/>
      </dsp:nvSpPr>
      <dsp:spPr>
        <a:xfrm>
          <a:off x="5533724" y="2287147"/>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0E7A8C1F-C02B-5A41-B9F3-97BF72316333}">
      <dsp:nvSpPr>
        <dsp:cNvPr id="0" name=""/>
        <dsp:cNvSpPr/>
      </dsp:nvSpPr>
      <dsp:spPr>
        <a:xfrm>
          <a:off x="5526062" y="2451156"/>
          <a:ext cx="1605631" cy="1378482"/>
        </a:xfrm>
        <a:prstGeom prst="hexagon">
          <a:avLst>
            <a:gd name="adj" fmla="val 25000"/>
            <a:gd name="vf" fmla="val 115470"/>
          </a:avLst>
        </a:prstGeom>
        <a:blipFill>
          <a:blip xmlns:r="http://schemas.openxmlformats.org/officeDocument/2006/relationships" r:embed="rId4">
            <a:duotone>
              <a:schemeClr val="accent1">
                <a:shade val="45000"/>
                <a:satMod val="135000"/>
              </a:schemeClr>
              <a:prstClr val="white"/>
            </a:duotone>
            <a:extLst>
              <a:ext uri="{28A0092B-C50C-407E-A947-70E740481C1C}">
                <a14:useLocalDpi xmlns:a14="http://schemas.microsoft.com/office/drawing/2010/main" xmlns="" val="0"/>
              </a:ext>
            </a:extLst>
          </a:blip>
          <a:srcRect/>
          <a:stretch>
            <a:fillRect l="-26000" r="-26000"/>
          </a:stretch>
        </a:blip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C1CE8CE-2186-7D4E-AECB-24C8B702F630}">
      <dsp:nvSpPr>
        <dsp:cNvPr id="0" name=""/>
        <dsp:cNvSpPr/>
      </dsp:nvSpPr>
      <dsp:spPr>
        <a:xfrm>
          <a:off x="5839356" y="2476106"/>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07608ED5-D363-3745-A9D7-87A616992022}">
      <dsp:nvSpPr>
        <dsp:cNvPr id="0" name=""/>
        <dsp:cNvSpPr/>
      </dsp:nvSpPr>
      <dsp:spPr>
        <a:xfrm>
          <a:off x="5526062" y="927377"/>
          <a:ext cx="1605631" cy="1378482"/>
        </a:xfrm>
        <a:prstGeom prst="hexagon">
          <a:avLst>
            <a:gd name="adj" fmla="val 25000"/>
            <a:gd name="vf" fmla="val 11547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0" tIns="26670" rIns="0" bIns="26670" numCol="1" spcCol="1270" anchor="ctr" anchorCtr="0">
          <a:noAutofit/>
        </a:bodyPr>
        <a:lstStyle/>
        <a:p>
          <a:pPr lvl="0" algn="ctr" defTabSz="933450" rtl="0">
            <a:lnSpc>
              <a:spcPct val="90000"/>
            </a:lnSpc>
            <a:spcBef>
              <a:spcPct val="0"/>
            </a:spcBef>
            <a:spcAft>
              <a:spcPct val="35000"/>
            </a:spcAft>
          </a:pPr>
          <a:r>
            <a:rPr sz="2100" kern="1200"/>
            <a:t>4. </a:t>
          </a:r>
          <a:br>
            <a:rPr sz="2100" kern="1200"/>
          </a:br>
          <a:r>
            <a:rPr sz="2100" kern="1200"/>
            <a:t>Internet kriminal</a:t>
          </a:r>
        </a:p>
      </dsp:txBody>
      <dsp:txXfrm>
        <a:off x="5526062" y="927377"/>
        <a:ext cx="1605631" cy="1378482"/>
      </dsp:txXfrm>
    </dsp:sp>
    <dsp:sp modelId="{094749A8-CEC3-1040-B6F2-CB1CFBF3EE3C}">
      <dsp:nvSpPr>
        <dsp:cNvPr id="0" name=""/>
        <dsp:cNvSpPr/>
      </dsp:nvSpPr>
      <dsp:spPr>
        <a:xfrm>
          <a:off x="6915452" y="1545255"/>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972241D-AE77-B846-ABF1-DE5537600659}">
      <dsp:nvSpPr>
        <dsp:cNvPr id="0" name=""/>
        <dsp:cNvSpPr/>
      </dsp:nvSpPr>
      <dsp:spPr>
        <a:xfrm>
          <a:off x="6907790" y="1696422"/>
          <a:ext cx="1605631" cy="1378482"/>
        </a:xfrm>
        <a:prstGeom prst="hexagon">
          <a:avLst>
            <a:gd name="adj" fmla="val 25000"/>
            <a:gd name="vf" fmla="val 115470"/>
          </a:avLst>
        </a:prstGeom>
        <a:blipFill>
          <a:blip xmlns:r="http://schemas.openxmlformats.org/officeDocument/2006/relationships" r:embed="rId5">
            <a:duotone>
              <a:schemeClr val="accent1">
                <a:shade val="45000"/>
                <a:satMod val="135000"/>
              </a:schemeClr>
              <a:prstClr val="white"/>
            </a:duotone>
            <a:extLst>
              <a:ext uri="{28A0092B-C50C-407E-A947-70E740481C1C}">
                <a14:useLocalDpi xmlns:a14="http://schemas.microsoft.com/office/drawing/2010/main" xmlns="" val="0"/>
              </a:ext>
            </a:extLst>
          </a:blip>
          <a:srcRect/>
          <a:stretch>
            <a:fillRect l="-19000" r="-19000"/>
          </a:stretch>
        </a:blip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8B1B12B-AD45-7A4C-840A-797C0141FED9}">
      <dsp:nvSpPr>
        <dsp:cNvPr id="0" name=""/>
        <dsp:cNvSpPr/>
      </dsp:nvSpPr>
      <dsp:spPr>
        <a:xfrm>
          <a:off x="7227895" y="1727242"/>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30EC5B9-F61F-9249-A658-0F2D6B7F667A}" type="datetimeFigureOut">
              <a:rPr lang="en-US" smtClean="0"/>
              <a:pPr/>
              <a:t>10/9/2017</a:t>
            </a:fld>
            <a:endParaRPr lang="sr-Latn-C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E6C0AAD-8443-9D4A-94B7-EFA286386D47}" type="slidenum">
              <a:rPr lang="en-US" smtClean="0"/>
              <a:pPr/>
              <a:t>‹#›</a:t>
            </a:fld>
            <a:endParaRPr lang="sr-Latn-CS"/>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411400732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88541D7-08E2-C04F-88F4-7F9390566DF9}" type="datetimeFigureOut">
              <a:rPr lang="en-US" smtClean="0"/>
              <a:pPr/>
              <a:t>10/9/2017</a:t>
            </a:fld>
            <a:endParaRPr lang="sr-Latn-C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2221978-7AB2-D644-A1FF-AF545A1745C1}" type="slidenum">
              <a:rPr lang="en-US" smtClean="0"/>
              <a:pPr/>
              <a:t>‹#›</a:t>
            </a:fld>
            <a:endParaRPr lang="sr-Latn-CS"/>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309208733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warriorsofthe.net"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3" Type="http://schemas.openxmlformats.org/officeDocument/2006/relationships/hyperlink" Target="http://www.sheffield.ac.uk/.../Guide%20to%20setting%20objectives.doc" TargetMode="External"/><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en.wikipedia.org/wiki/Ethernet"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8" Type="http://schemas.openxmlformats.org/officeDocument/2006/relationships/hyperlink" Target="http://www.youtube.com/watch?v=zfrzRY1f4KQ" TargetMode="External"/><Relationship Id="rId13" Type="http://schemas.openxmlformats.org/officeDocument/2006/relationships/hyperlink" Target="http://www.youtube.com/watch?v=nWQZJ9qXSF8" TargetMode="External"/><Relationship Id="rId3" Type="http://schemas.openxmlformats.org/officeDocument/2006/relationships/hyperlink" Target="http://www.youtube.com/watch?v=PBWhzz_Gn10" TargetMode="External"/><Relationship Id="rId7" Type="http://schemas.openxmlformats.org/officeDocument/2006/relationships/hyperlink" Target="http://www.youtube.com/watch?v=nWCCLRgHT_k" TargetMode="External"/><Relationship Id="rId12" Type="http://schemas.openxmlformats.org/officeDocument/2006/relationships/hyperlink" Target="http://www.youtube.com/watch?v=A8Vt8NvOEEc" TargetMode="External"/><Relationship Id="rId17" Type="http://schemas.openxmlformats.org/officeDocument/2006/relationships/hyperlink" Target="http://www.internetworldstats.com/" TargetMode="External"/><Relationship Id="rId2" Type="http://schemas.openxmlformats.org/officeDocument/2006/relationships/slide" Target="../slides/slide34.xml"/><Relationship Id="rId16" Type="http://schemas.openxmlformats.org/officeDocument/2006/relationships/hyperlink" Target="http://www.youtube.com/watch?v=9ZMHta1Ohto" TargetMode="External"/><Relationship Id="rId1" Type="http://schemas.openxmlformats.org/officeDocument/2006/relationships/notesMaster" Target="../notesMasters/notesMaster1.xml"/><Relationship Id="rId6" Type="http://schemas.openxmlformats.org/officeDocument/2006/relationships/hyperlink" Target="http://www.youtube.com/watch?v=4VxPazlA0Zc" TargetMode="External"/><Relationship Id="rId11" Type="http://schemas.openxmlformats.org/officeDocument/2006/relationships/hyperlink" Target="http://www.youtube.com/watch?v=mMzNH8Mi8k8" TargetMode="External"/><Relationship Id="rId5" Type="http://schemas.openxmlformats.org/officeDocument/2006/relationships/hyperlink" Target="http://www.youtube.com/watch?v=e6SU42eP7e4" TargetMode="External"/><Relationship Id="rId15" Type="http://schemas.openxmlformats.org/officeDocument/2006/relationships/hyperlink" Target="http://www.youtube.com/watch?v=S0iSXruroxQ" TargetMode="External"/><Relationship Id="rId10" Type="http://schemas.openxmlformats.org/officeDocument/2006/relationships/hyperlink" Target="http://www.youtube.com/watch?v=hwcpvy7zU1U" TargetMode="External"/><Relationship Id="rId4" Type="http://schemas.openxmlformats.org/officeDocument/2006/relationships/hyperlink" Target="http://www.youtube.com/watch?v=2kezQTo57yM" TargetMode="External"/><Relationship Id="rId9" Type="http://schemas.openxmlformats.org/officeDocument/2006/relationships/hyperlink" Target="http://www.youtube.com/watch?v=cxi13GHjkzk" TargetMode="External"/><Relationship Id="rId14" Type="http://schemas.openxmlformats.org/officeDocument/2006/relationships/hyperlink" Target="http://www.youtube.com/watch?v=zWGL6Py0SfQ" TargetMode="Externa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3" Type="http://schemas.openxmlformats.org/officeDocument/2006/relationships/hyperlink" Target="http://www.learnthenet.com/english/html/20how.htm" TargetMode="External"/><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3" Type="http://schemas.openxmlformats.org/officeDocument/2006/relationships/hyperlink" Target="http://ezinearticles.com/?How-Peer-to-Peer-(P2P)-Works&amp;amp;id=60126" TargetMode="External"/><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3" Type="http://schemas.openxmlformats.org/officeDocument/2006/relationships/hyperlink" Target="http://communication.howstuffworks.com/how-social-networks-work.html" TargetMode="External"/><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r-Latn-CS" sz="1200" b="1" kern="1200" dirty="0" smtClean="0">
                <a:solidFill>
                  <a:schemeClr val="tx1"/>
                </a:solidFill>
                <a:latin typeface="+mn-lt"/>
              </a:rPr>
              <a:t>Tehnologija za sudije i tužioce</a:t>
            </a:r>
            <a:endParaRPr lang="sr-Latn-CS" sz="1200" kern="1200" dirty="0" smtClean="0">
              <a:solidFill>
                <a:schemeClr val="tx1"/>
              </a:solidFill>
              <a:latin typeface="+mn-lt"/>
              <a:ea typeface="+mn-ea"/>
              <a:cs typeface="+mn-cs"/>
            </a:endParaRPr>
          </a:p>
          <a:p>
            <a:r>
              <a:rPr lang="sr-Latn-CS" sz="1200" kern="1200" dirty="0" smtClean="0">
                <a:solidFill>
                  <a:schemeClr val="tx1"/>
                </a:solidFill>
                <a:latin typeface="+mn-lt"/>
              </a:rPr>
              <a:t>Ova sesija ima za cilj da trenerima obezbedi okvir za izradu materijala za obuku koji </a:t>
            </a:r>
            <a:r>
              <a:rPr lang="en-US" sz="1200" kern="1200" dirty="0" smtClean="0">
                <a:solidFill>
                  <a:schemeClr val="tx1"/>
                </a:solidFill>
                <a:latin typeface="+mn-lt"/>
              </a:rPr>
              <a:t>ć</a:t>
            </a:r>
            <a:r>
              <a:rPr lang="sr-Latn-CS" sz="1200" kern="1200" dirty="0" smtClean="0">
                <a:solidFill>
                  <a:schemeClr val="tx1"/>
                </a:solidFill>
                <a:latin typeface="+mn-lt"/>
              </a:rPr>
              <a:t>e biti dostavljeni kao deo šireg programa.  Ne može biti sveobuhvatna pošto se tehnologija tako brzo menja tako da </a:t>
            </a:r>
            <a:r>
              <a:rPr lang="en-US" sz="1200" kern="1200" dirty="0" smtClean="0">
                <a:solidFill>
                  <a:schemeClr val="tx1"/>
                </a:solidFill>
                <a:latin typeface="+mn-lt"/>
              </a:rPr>
              <a:t>ć</a:t>
            </a:r>
            <a:r>
              <a:rPr lang="sr-Latn-CS" sz="1200" kern="1200" dirty="0" smtClean="0">
                <a:solidFill>
                  <a:schemeClr val="tx1"/>
                </a:solidFill>
                <a:latin typeface="+mn-lt"/>
              </a:rPr>
              <a:t>e sve detaljne tehničke specifikacije biti skoro zastarele dok se dokument objavi.  Osigurati da sudije i tužioci imaju dovoljno razumevanja o tehničkim pitanjima koja se odnose na stvari koje se nalaze pred njima, jer je to od suštinskog značaja za fer rad bilo kog pravosudnog sistema.  Ova sesija pruža pregled relevantnih aspekata tehnologije i njenog značaja za sistem krivičnog pravosuđa.  </a:t>
            </a:r>
            <a:r>
              <a:rPr lang="sr-Latn-CS" sz="1200" i="1" kern="1200" dirty="0" smtClean="0">
                <a:solidFill>
                  <a:schemeClr val="tx1"/>
                </a:solidFill>
                <a:latin typeface="+mn-lt"/>
              </a:rPr>
              <a:t>Po</a:t>
            </a:r>
            <a:r>
              <a:rPr lang="en-GB" sz="1200" i="1" kern="1200" dirty="0" smtClean="0">
                <a:solidFill>
                  <a:schemeClr val="tx1"/>
                </a:solidFill>
                <a:latin typeface="+mn-lt"/>
              </a:rPr>
              <a:t>w</a:t>
            </a:r>
            <a:r>
              <a:rPr lang="sr-Latn-CS" sz="1200" i="1" kern="1200" dirty="0" smtClean="0">
                <a:solidFill>
                  <a:schemeClr val="tx1"/>
                </a:solidFill>
                <a:latin typeface="+mn-lt"/>
              </a:rPr>
              <a:t>erpoint</a:t>
            </a:r>
            <a:r>
              <a:rPr lang="sr-Latn-CS" sz="1200" kern="1200" dirty="0" smtClean="0">
                <a:solidFill>
                  <a:schemeClr val="tx1"/>
                </a:solidFill>
                <a:latin typeface="+mn-lt"/>
              </a:rPr>
              <a:t> </a:t>
            </a:r>
            <a:r>
              <a:rPr lang="en-GB" sz="1200" kern="1200" dirty="0" smtClean="0">
                <a:solidFill>
                  <a:schemeClr val="tx1"/>
                </a:solidFill>
                <a:latin typeface="+mn-lt"/>
              </a:rPr>
              <a:t> </a:t>
            </a:r>
            <a:r>
              <a:rPr lang="sr-Latn-CS" sz="1200" kern="1200" dirty="0" smtClean="0">
                <a:solidFill>
                  <a:schemeClr val="tx1"/>
                </a:solidFill>
                <a:latin typeface="+mn-lt"/>
              </a:rPr>
              <a:t>prezentacija </a:t>
            </a:r>
            <a:r>
              <a:rPr lang="sr-Latn-CS" sz="1200" kern="1200" dirty="0" smtClean="0">
                <a:solidFill>
                  <a:schemeClr val="tx1"/>
                </a:solidFill>
                <a:latin typeface="+mn-lt"/>
              </a:rPr>
              <a:t>je obezbeđena kao resurs trenerima koji </a:t>
            </a:r>
            <a:r>
              <a:rPr lang="en-US" sz="1200" kern="1200" dirty="0" smtClean="0">
                <a:solidFill>
                  <a:schemeClr val="tx1"/>
                </a:solidFill>
                <a:latin typeface="+mn-lt"/>
              </a:rPr>
              <a:t>ć</a:t>
            </a:r>
            <a:r>
              <a:rPr lang="sr-Latn-CS" sz="1200" kern="1200" dirty="0" smtClean="0">
                <a:solidFill>
                  <a:schemeClr val="tx1"/>
                </a:solidFill>
                <a:latin typeface="+mn-lt"/>
              </a:rPr>
              <a:t>e je koristiti ako to smatraju potrebnim.     </a:t>
            </a:r>
          </a:p>
          <a:p>
            <a:r>
              <a:rPr lang="sr-Latn-CS" sz="1200" kern="1200" dirty="0" smtClean="0">
                <a:solidFill>
                  <a:schemeClr val="tx1"/>
                </a:solidFill>
                <a:latin typeface="+mn-lt"/>
              </a:rPr>
              <a:t> </a:t>
            </a:r>
          </a:p>
          <a:p>
            <a:r>
              <a:rPr lang="sr-Latn-CS" sz="1200" kern="1200" dirty="0" smtClean="0">
                <a:solidFill>
                  <a:schemeClr val="tx1"/>
                </a:solidFill>
                <a:latin typeface="+mn-lt"/>
              </a:rPr>
              <a:t>Dodatni resurs u obliku video klipa “Ratnici Mreže” (Warriors of the Net) je pružen delegatima da dobro i jasno razumeju kako funkcionišu mreže.  Video je dostupan na </a:t>
            </a:r>
            <a:r>
              <a:rPr lang="sr-Latn-CS" sz="1200" u="sng" kern="1200" dirty="0" smtClean="0">
                <a:solidFill>
                  <a:schemeClr val="tx1"/>
                </a:solidFill>
                <a:latin typeface="+mn-lt"/>
                <a:hlinkClick r:id="rId3"/>
              </a:rPr>
              <a:t>www.warriorsofthe.net</a:t>
            </a:r>
            <a:r>
              <a:rPr lang="sr-Latn-CS" sz="1200" kern="1200" dirty="0" smtClean="0">
                <a:solidFill>
                  <a:schemeClr val="tx1"/>
                </a:solidFill>
                <a:latin typeface="+mn-lt"/>
              </a:rPr>
              <a:t> a dostupan je na </a:t>
            </a:r>
            <a:r>
              <a:rPr lang="en-US" sz="1200" kern="1200" dirty="0" smtClean="0">
                <a:solidFill>
                  <a:schemeClr val="tx1"/>
                </a:solidFill>
                <a:latin typeface="+mn-lt"/>
              </a:rPr>
              <a:t>sledeć</a:t>
            </a:r>
            <a:r>
              <a:rPr lang="sr-Latn-CS" sz="1200" kern="1200" dirty="0" smtClean="0">
                <a:solidFill>
                  <a:schemeClr val="tx1"/>
                </a:solidFill>
                <a:latin typeface="+mn-lt"/>
              </a:rPr>
              <a:t>im jezicima: </a:t>
            </a:r>
            <a:r>
              <a:rPr lang="en-GB" sz="1200" kern="1200" dirty="0" smtClean="0">
                <a:solidFill>
                  <a:schemeClr val="tx1"/>
                </a:solidFill>
                <a:latin typeface="+mn-lt"/>
              </a:rPr>
              <a:t>e</a:t>
            </a:r>
            <a:r>
              <a:rPr lang="sr-Latn-CS" sz="1200" kern="1200" dirty="0" smtClean="0">
                <a:solidFill>
                  <a:schemeClr val="tx1"/>
                </a:solidFill>
                <a:latin typeface="+mn-lt"/>
              </a:rPr>
              <a:t>ngleskom</a:t>
            </a:r>
            <a:r>
              <a:rPr lang="sr-Latn-CS" sz="1200" kern="1200" dirty="0" smtClean="0">
                <a:solidFill>
                  <a:schemeClr val="tx1"/>
                </a:solidFill>
                <a:latin typeface="+mn-lt"/>
              </a:rPr>
              <a:t>, nemačkom, francuskom, hebrejskom, holandskom, švedskom, italijanskom, portugalskom, danskom, norveškom, mađarskom, češkom, španskom i ukrajinskom.</a:t>
            </a:r>
            <a:r>
              <a:rPr lang="sr-Latn-CS" dirty="0" smtClean="0"/>
              <a:t> </a:t>
            </a:r>
          </a:p>
          <a:p>
            <a:r>
              <a:rPr lang="sr-Latn-CS" sz="1200" kern="1200" dirty="0" smtClean="0">
                <a:solidFill>
                  <a:schemeClr val="tx1"/>
                </a:solidFill>
                <a:latin typeface="+mn-lt"/>
              </a:rPr>
              <a:t> </a:t>
            </a:r>
          </a:p>
          <a:p>
            <a:r>
              <a:rPr lang="sr-Latn-CS" sz="1200" i="0" kern="1200" dirty="0" smtClean="0">
                <a:solidFill>
                  <a:schemeClr val="tx1"/>
                </a:solidFill>
                <a:latin typeface="+mn-lt"/>
              </a:rPr>
              <a:t>Ova sesija pruža informacije o tehnologiji sa kojom </a:t>
            </a:r>
            <a:r>
              <a:rPr lang="en-US" sz="1200" i="0" kern="1200" dirty="0" smtClean="0">
                <a:solidFill>
                  <a:schemeClr val="tx1"/>
                </a:solidFill>
                <a:latin typeface="+mn-lt"/>
              </a:rPr>
              <a:t>ć</a:t>
            </a:r>
            <a:r>
              <a:rPr lang="sr-Latn-CS" sz="1200" i="0" kern="1200" dirty="0" smtClean="0">
                <a:solidFill>
                  <a:schemeClr val="tx1"/>
                </a:solidFill>
                <a:latin typeface="+mn-lt"/>
              </a:rPr>
              <a:t>e se sudije i tužioci susresti u svom radu i koju kriminalci koriste za izvršenje kriminala, sprovodioci zakona radi njihovog otkrivanja.   </a:t>
            </a:r>
            <a:endParaRPr lang="sr-Latn-CS" sz="1200" kern="1200" dirty="0" smtClean="0">
              <a:solidFill>
                <a:schemeClr val="tx1"/>
              </a:solidFill>
              <a:latin typeface="+mn-lt"/>
              <a:ea typeface="+mn-ea"/>
              <a:cs typeface="+mn-cs"/>
            </a:endParaRPr>
          </a:p>
          <a:p>
            <a:endParaRPr lang="sr-Latn-C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a:t>
            </a:fld>
            <a:endParaRPr lang="sr-Latn-C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r-Latn-CS" dirty="0" smtClean="0"/>
              <a:t>Trener bi mogao da pita publiku koji su im operativni sistemi poznati.</a:t>
            </a:r>
          </a:p>
          <a:p>
            <a:endParaRPr lang="sr-Latn-CS" dirty="0"/>
          </a:p>
          <a:p>
            <a:r>
              <a:rPr lang="sr-Latn-CS" dirty="0" smtClean="0"/>
              <a:t>Neki primeri najnaprednijih OS su prikazani na sledećem slajdu.</a:t>
            </a:r>
            <a:endParaRPr lang="sr-Latn-CS" dirty="0"/>
          </a:p>
        </p:txBody>
      </p:sp>
      <p:sp>
        <p:nvSpPr>
          <p:cNvPr id="4" name="Slide Number Placeholder 3"/>
          <p:cNvSpPr>
            <a:spLocks noGrp="1"/>
          </p:cNvSpPr>
          <p:nvPr>
            <p:ph type="sldNum" sz="quarter" idx="10"/>
          </p:nvPr>
        </p:nvSpPr>
        <p:spPr/>
        <p:txBody>
          <a:bodyPr/>
          <a:lstStyle/>
          <a:p>
            <a:fld id="{D4504A11-3BA0-4461-A1C5-454F02F9540C}" type="slidenum">
              <a:rPr lang="en-GB" smtClean="0"/>
              <a:pPr/>
              <a:t>11</a:t>
            </a:fld>
            <a:endParaRPr lang="sr-Latn-C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sr-Latn-CS" sz="1200" kern="1200" noProof="0" dirty="0" smtClean="0">
                <a:solidFill>
                  <a:schemeClr val="tx1"/>
                </a:solidFill>
                <a:effectLst/>
                <a:latin typeface="+mn-lt"/>
              </a:rPr>
              <a:t>Deep web i posebno Darknet su relevantni za istrage zakona jer anonimnost </a:t>
            </a:r>
            <a:r>
              <a:rPr lang="sr-Latn-CS" sz="1200" kern="1200" noProof="0" dirty="0" smtClean="0">
                <a:solidFill>
                  <a:schemeClr val="tx1"/>
                </a:solidFill>
                <a:effectLst/>
                <a:latin typeface="+mn-lt"/>
              </a:rPr>
              <a:t>Darkneta </a:t>
            </a:r>
            <a:r>
              <a:rPr lang="sr-Latn-CS" sz="1200" kern="1200" noProof="0" dirty="0" smtClean="0">
                <a:solidFill>
                  <a:schemeClr val="tx1"/>
                </a:solidFill>
                <a:effectLst/>
                <a:latin typeface="+mn-lt"/>
              </a:rPr>
              <a:t>privlači trgovce i kupce koji trguju nezakonitim materijalima i uslugama kao što su oružje, droge, falsifikovani novac, lažne lične karte, ukradeni identiteti, botneti, hakerske usluge, materijal sa zlostavljanjem dece, čak i usluge zloupotrebe dece i </a:t>
            </a:r>
            <a:r>
              <a:rPr lang="sr-Latn-CS" sz="1200" kern="1200" noProof="0" dirty="0" smtClean="0">
                <a:solidFill>
                  <a:schemeClr val="tx1"/>
                </a:solidFill>
                <a:effectLst/>
                <a:latin typeface="+mn-lt"/>
              </a:rPr>
              <a:t>plaćene ubice. </a:t>
            </a:r>
            <a:r>
              <a:rPr lang="sr-Latn-CS" sz="1200" kern="1200" noProof="0" dirty="0" smtClean="0">
                <a:solidFill>
                  <a:schemeClr val="tx1"/>
                </a:solidFill>
                <a:effectLst/>
                <a:latin typeface="+mn-lt"/>
              </a:rPr>
              <a:t>Najistaknutiji primer takvog tržišta je </a:t>
            </a:r>
            <a:r>
              <a:rPr lang="sr-Latn-CS" sz="1200" kern="1200" noProof="0" dirty="0" smtClean="0">
                <a:solidFill>
                  <a:schemeClr val="tx1"/>
                </a:solidFill>
                <a:effectLst/>
                <a:latin typeface="+mn-lt"/>
              </a:rPr>
              <a:t>“Put svile". </a:t>
            </a:r>
            <a:endParaRPr lang="sr-Latn-CS" noProof="0" dirty="0" smtClean="0"/>
          </a:p>
          <a:p>
            <a:r>
              <a:rPr lang="sr-Latn-CS" sz="1200" kern="1200" noProof="0" dirty="0" smtClean="0">
                <a:solidFill>
                  <a:schemeClr val="tx1"/>
                </a:solidFill>
                <a:effectLst/>
                <a:latin typeface="+mn-lt"/>
              </a:rPr>
              <a:t>Istraživanje Deep web i Darknet je specijalistički zadatak koji prevazilazi obim ovog osnovnog kursa. Međutim, sledeći lista predloga za čitanje može usmeriti čitaoce u pravom smeru: </a:t>
            </a:r>
          </a:p>
          <a:p>
            <a:endParaRPr lang="sr-Latn-CS" noProof="0" dirty="0" smtClean="0"/>
          </a:p>
          <a:p>
            <a:r>
              <a:rPr lang="sr-Latn-CS" sz="1200" kern="1200" noProof="0" dirty="0" smtClean="0">
                <a:solidFill>
                  <a:schemeClr val="tx1"/>
                </a:solidFill>
                <a:effectLst/>
                <a:latin typeface="+mn-lt"/>
              </a:rPr>
              <a:t>Početni vodič za istraživanje Dark </a:t>
            </a:r>
            <a:r>
              <a:rPr lang="sr-Latn-CS" sz="1200" kern="1200" noProof="0" dirty="0" smtClean="0">
                <a:solidFill>
                  <a:schemeClr val="tx1"/>
                </a:solidFill>
                <a:effectLst/>
                <a:latin typeface="+mn-lt"/>
              </a:rPr>
              <a:t>Neta</a:t>
            </a:r>
            <a:r>
              <a:rPr lang="sr-Latn-CS" sz="1200" kern="1200" noProof="0" dirty="0" smtClean="0">
                <a:solidFill>
                  <a:schemeClr val="tx1"/>
                </a:solidFill>
                <a:effectLst/>
                <a:latin typeface="+mn-lt"/>
              </a:rPr>
              <a:t>: http://electronician.hubpages.com/hub/A-Beginners-Guide-to-Exploring-the-Darknet </a:t>
            </a:r>
            <a:endParaRPr lang="sr-Latn-CS" noProof="0" dirty="0" smtClean="0">
              <a:effectLst/>
            </a:endParaRPr>
          </a:p>
          <a:p>
            <a:r>
              <a:rPr lang="sr-Latn-CS" sz="1200" kern="1200" noProof="0" dirty="0" smtClean="0">
                <a:solidFill>
                  <a:schemeClr val="tx1"/>
                </a:solidFill>
                <a:effectLst/>
                <a:latin typeface="+mn-lt"/>
              </a:rPr>
              <a:t>Deep Web lnkovi: http://deepweblinks.org </a:t>
            </a:r>
            <a:endParaRPr lang="sr-Latn-CS" noProof="0" dirty="0" smtClean="0">
              <a:effectLst/>
            </a:endParaRPr>
          </a:p>
          <a:p>
            <a:r>
              <a:rPr lang="sr-Latn-CS" sz="1200" kern="1200" noProof="0" dirty="0" smtClean="0">
                <a:solidFill>
                  <a:schemeClr val="tx1"/>
                </a:solidFill>
                <a:effectLst/>
                <a:latin typeface="+mn-lt"/>
              </a:rPr>
              <a:t>Deep Web direktorijumi i pretraživači:: </a:t>
            </a:r>
            <a:r>
              <a:rPr lang="sr-Latn-CS" dirty="0" smtClean="0"/>
              <a:t> </a:t>
            </a:r>
            <a:r>
              <a:rPr lang="sr-Latn-CS" sz="1200" kern="1200" noProof="0" dirty="0" smtClean="0">
                <a:solidFill>
                  <a:schemeClr val="tx1"/>
                </a:solidFill>
                <a:effectLst/>
                <a:latin typeface="+mn-lt"/>
              </a:rPr>
              <a:t>http://www.thehiddenwiki.net/deep-web-directories-search-engines/ </a:t>
            </a:r>
            <a:endParaRPr lang="sr-Latn-CS" noProof="0" dirty="0" smtClean="0">
              <a:effectLst/>
            </a:endParaRPr>
          </a:p>
          <a:p>
            <a:r>
              <a:rPr lang="sr-Latn-CS" sz="1200" kern="1200" noProof="0" dirty="0" smtClean="0">
                <a:solidFill>
                  <a:schemeClr val="tx1"/>
                </a:solidFill>
                <a:effectLst/>
                <a:latin typeface="+mn-lt"/>
              </a:rPr>
              <a:t>Vodič za skrivene usluge TOR-a i elemente mreže TOR: </a:t>
            </a:r>
            <a:r>
              <a:rPr lang="sr-Latn-CS" dirty="0" smtClean="0"/>
              <a:t> </a:t>
            </a:r>
            <a:r>
              <a:rPr lang="sr-Latn-CS" sz="1200" kern="1200" noProof="0" dirty="0" smtClean="0">
                <a:solidFill>
                  <a:schemeClr val="tx1"/>
                </a:solidFill>
                <a:effectLst/>
                <a:latin typeface="+mn-lt"/>
              </a:rPr>
              <a:t>http://en.wikibooks.org/wiki/Guide_to_Tor_hidden_services_and_elements_of_the_Tor_ network </a:t>
            </a:r>
            <a:endParaRPr lang="sr-Latn-CS" noProof="0" dirty="0" smtClean="0">
              <a:effectLst/>
            </a:endParaRPr>
          </a:p>
          <a:p>
            <a:r>
              <a:rPr lang="sr-Latn-CS" sz="1200" kern="1200" noProof="0" dirty="0" smtClean="0">
                <a:solidFill>
                  <a:schemeClr val="tx1"/>
                </a:solidFill>
                <a:effectLst/>
                <a:latin typeface="+mn-lt"/>
              </a:rPr>
              <a:t>Adaptivni popisivač za lociranje skrivenih mrežnih tačaka, Luciano Barbosa, Univerzitet u Utahu, http://www.cs.utah.edu/~juliana/pub/ache-www2007.pdf </a:t>
            </a:r>
            <a:endParaRPr lang="sr-Latn-CS" noProof="0" dirty="0" smtClean="0">
              <a:effectLst/>
            </a:endParaRPr>
          </a:p>
          <a:p>
            <a:endParaRPr lang="sr-Latn-CS" noProof="0"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126</a:t>
            </a:fld>
            <a:endParaRPr lang="sr-Latn-CS"/>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395305038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en-US"/>
          </a:p>
        </p:txBody>
      </p:sp>
      <p:sp>
        <p:nvSpPr>
          <p:cNvPr id="4" name="Foliennummernplatzhalter 3"/>
          <p:cNvSpPr>
            <a:spLocks noGrp="1"/>
          </p:cNvSpPr>
          <p:nvPr>
            <p:ph type="sldNum" sz="quarter" idx="10"/>
          </p:nvPr>
        </p:nvSpPr>
        <p:spPr/>
        <p:txBody>
          <a:bodyPr/>
          <a:lstStyle/>
          <a:p>
            <a:fld id="{B2221978-7AB2-D644-A1FF-AF545A1745C1}" type="slidenum">
              <a:rPr lang="en-US" smtClean="0"/>
              <a:pPr/>
              <a:t>127</a:t>
            </a:fld>
            <a:endParaRPr lang="sr-Latn-CS"/>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395305038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77500" lnSpcReduction="20000"/>
          </a:bodyPr>
          <a:lstStyle/>
          <a:p>
            <a:r>
              <a:rPr lang="sr-Latn-CS" sz="1200" b="0" i="0" u="none" strike="noStrike" kern="1200" baseline="0" dirty="0" smtClean="0">
                <a:solidFill>
                  <a:schemeClr val="tx1"/>
                </a:solidFill>
                <a:latin typeface="+mn-lt"/>
              </a:rPr>
              <a:t>Široko priznate definicije virtuelnih valuta / digitalnih valuta odnose se na rad Finansijske radne grupe (FATF), međudržavnog tela koje razvija i promoviše politike za borbu protiv pranja novca i finansiranja terorizma. </a:t>
            </a:r>
          </a:p>
          <a:p>
            <a:endParaRPr lang="sr-Latn-CS" sz="1200" b="0" i="0" u="none" strike="noStrike" kern="1200" baseline="0" dirty="0" smtClean="0">
              <a:solidFill>
                <a:schemeClr val="tx1"/>
              </a:solidFill>
              <a:latin typeface="+mn-lt"/>
              <a:ea typeface="+mn-ea"/>
              <a:cs typeface="+mn-cs"/>
            </a:endParaRPr>
          </a:p>
          <a:p>
            <a:r>
              <a:rPr lang="sr-Latn-CS" sz="1200" b="0" i="0" u="none" strike="noStrike" kern="1200" baseline="0" dirty="0" smtClean="0">
                <a:solidFill>
                  <a:schemeClr val="tx1"/>
                </a:solidFill>
                <a:latin typeface="+mn-lt"/>
              </a:rPr>
              <a:t>Prema FATF, </a:t>
            </a:r>
            <a:r>
              <a:rPr lang="sr-Latn-CS" sz="1200" b="0" i="1" u="none" strike="noStrike" kern="1200" baseline="0" dirty="0" smtClean="0">
                <a:solidFill>
                  <a:schemeClr val="tx1"/>
                </a:solidFill>
                <a:latin typeface="+mn-lt"/>
              </a:rPr>
              <a:t>Virtualna valuta je digitalna reprezentacija vrednosti kojom se može digitalno trgovati i funkcioniše kao </a:t>
            </a:r>
            <a:endParaRPr lang="sr-Latn-CS" sz="1200" b="0" i="0" u="none" strike="noStrike" kern="1200" baseline="0" dirty="0" smtClean="0">
              <a:solidFill>
                <a:schemeClr val="tx1"/>
              </a:solidFill>
              <a:latin typeface="+mn-lt"/>
              <a:ea typeface="+mn-ea"/>
              <a:cs typeface="+mn-cs"/>
            </a:endParaRPr>
          </a:p>
          <a:p>
            <a:r>
              <a:rPr lang="sr-Latn-CS" sz="1200" b="0" i="0" u="none" strike="noStrike" kern="1200" baseline="0" dirty="0" smtClean="0">
                <a:solidFill>
                  <a:schemeClr val="tx1"/>
                </a:solidFill>
                <a:latin typeface="+mn-lt"/>
              </a:rPr>
              <a:t>1. sredstvo razmene; </a:t>
            </a:r>
          </a:p>
          <a:p>
            <a:r>
              <a:rPr lang="sr-Latn-CS" sz="1200" b="0" i="0" u="none" strike="noStrike" kern="1200" baseline="0" dirty="0" smtClean="0">
                <a:solidFill>
                  <a:schemeClr val="tx1"/>
                </a:solidFill>
                <a:latin typeface="+mn-lt"/>
              </a:rPr>
              <a:t>2. </a:t>
            </a:r>
            <a:r>
              <a:rPr lang="sr-Latn-CS" sz="1200" b="0" i="1" u="none" strike="noStrike" kern="1200" baseline="0" dirty="0" smtClean="0">
                <a:solidFill>
                  <a:schemeClr val="tx1"/>
                </a:solidFill>
                <a:latin typeface="+mn-lt"/>
              </a:rPr>
              <a:t>jedinica računa; i / ili (3) skladište vrednosti, ali nema status zakonitog tendera u bilo kojoj nadležnosti. </a:t>
            </a:r>
          </a:p>
          <a:p>
            <a:endParaRPr lang="sr-Latn-CS" sz="1200" b="0" i="1" u="none" strike="noStrike" kern="1200" baseline="0" dirty="0" smtClean="0">
              <a:solidFill>
                <a:schemeClr val="tx1"/>
              </a:solidFill>
              <a:latin typeface="+mn-lt"/>
              <a:ea typeface="+mn-ea"/>
              <a:cs typeface="+mn-cs"/>
            </a:endParaRPr>
          </a:p>
          <a:p>
            <a:r>
              <a:rPr lang="sr-Latn-CS" sz="1200" b="0" i="0" u="none" strike="noStrike" kern="1200" baseline="0" dirty="0" smtClean="0">
                <a:solidFill>
                  <a:schemeClr val="tx1"/>
                </a:solidFill>
                <a:latin typeface="+mn-lt"/>
              </a:rPr>
              <a:t>Prema FATF, </a:t>
            </a:r>
            <a:r>
              <a:rPr lang="sr-Latn-CS" sz="1200" b="0" i="1" u="none" strike="noStrike" kern="1200" baseline="0" dirty="0" smtClean="0">
                <a:solidFill>
                  <a:schemeClr val="tx1"/>
                </a:solidFill>
                <a:latin typeface="+mn-lt"/>
              </a:rPr>
              <a:t>Digitalna </a:t>
            </a:r>
            <a:r>
              <a:rPr lang="sr-Latn-CS" sz="1200" b="0" i="1" u="none" strike="noStrike" kern="1200" baseline="0" dirty="0" smtClean="0">
                <a:solidFill>
                  <a:schemeClr val="tx1"/>
                </a:solidFill>
                <a:latin typeface="+mn-lt"/>
              </a:rPr>
              <a:t>valuta može značiti digitalno predstavljanje bilo virtualne valute (ne-dekretne) ili e-novca (dekretne). </a:t>
            </a:r>
            <a:r>
              <a:rPr lang="sr-Latn-CS" sz="1200" b="0" i="0" u="none" strike="noStrike" kern="1200" baseline="0" dirty="0" smtClean="0">
                <a:solidFill>
                  <a:schemeClr val="tx1"/>
                </a:solidFill>
                <a:latin typeface="+mn-lt"/>
              </a:rPr>
              <a:t>Izraz "digitalna valuta" pruža termin kojim se može upućivati na digitalne prikaze dekretnih i ne-dekretnih valuta. </a:t>
            </a:r>
          </a:p>
          <a:p>
            <a:pPr marL="0" indent="0" algn="just">
              <a:lnSpc>
                <a:spcPct val="150000"/>
              </a:lnSpc>
              <a:spcBef>
                <a:spcPts val="0"/>
              </a:spcBef>
              <a:buNone/>
            </a:pPr>
            <a:endParaRPr lang="sr-Latn-CS" b="0" baseline="0" noProof="0" dirty="0" smtClean="0"/>
          </a:p>
          <a:p>
            <a:pPr marL="0" indent="0" algn="just">
              <a:lnSpc>
                <a:spcPct val="150000"/>
              </a:lnSpc>
              <a:spcBef>
                <a:spcPts val="0"/>
              </a:spcBef>
              <a:buNone/>
            </a:pPr>
            <a:r>
              <a:rPr lang="sr-Latn-CS" b="0" baseline="0" noProof="0" dirty="0" smtClean="0"/>
              <a:t>Kripto valuta</a:t>
            </a:r>
            <a:r>
              <a:rPr lang="sr-Latn-CS" b="0" noProof="0" dirty="0" smtClean="0"/>
              <a:t> je digitalna valuta u kojoj se koriste tehnike enkripcije za regulisanje generisanja valutnih jedinica valute i verifikaciju prenosa sredstava, koja funkcioniše nezavisno od centralne banke. Kripto valute su podskup alternativnih valuta, ili posebno digitalnih valuta.</a:t>
            </a:r>
          </a:p>
          <a:p>
            <a:pPr marL="0" indent="0" algn="just">
              <a:lnSpc>
                <a:spcPct val="150000"/>
              </a:lnSpc>
              <a:spcBef>
                <a:spcPts val="0"/>
              </a:spcBef>
              <a:buNone/>
            </a:pPr>
            <a:endParaRPr lang="sr-Latn-CS" b="0" noProof="0" dirty="0" smtClean="0"/>
          </a:p>
          <a:p>
            <a:r>
              <a:rPr lang="sr-Latn-CS" sz="1200" kern="1200" dirty="0" smtClean="0">
                <a:solidFill>
                  <a:schemeClr val="tx1"/>
                </a:solidFill>
                <a:effectLst/>
                <a:latin typeface="+mn-lt"/>
              </a:rPr>
              <a:t>Definicija koju daje Evropski sud pravde: “49. Transakcije koje uključuju netradicionalne valute, odnosno, valute </a:t>
            </a:r>
            <a:r>
              <a:rPr lang="sr-Latn-CS" sz="1200" kern="1200" dirty="0" smtClean="0">
                <a:solidFill>
                  <a:schemeClr val="tx1"/>
                </a:solidFill>
                <a:effectLst/>
                <a:latin typeface="+mn-lt"/>
              </a:rPr>
              <a:t>drugačije od </a:t>
            </a:r>
            <a:r>
              <a:rPr lang="sr-Latn-CS" sz="1200" kern="1200" dirty="0" smtClean="0">
                <a:solidFill>
                  <a:schemeClr val="tx1"/>
                </a:solidFill>
                <a:effectLst/>
                <a:latin typeface="+mn-lt"/>
              </a:rPr>
              <a:t>onih koje su zakonito sredstvo u jednoj ili više zemalja, ukoliko su te valute prihvatile strane u transakciji kao alternativa zakonitom tenderu i nemaju drugu svrhu, sem da budu sredstvo plaćanja, su finansijske transakcije.</a:t>
            </a:r>
          </a:p>
          <a:p>
            <a:r>
              <a:rPr lang="sr-Latn-CS" sz="1200" kern="1200" dirty="0" smtClean="0">
                <a:solidFill>
                  <a:schemeClr val="tx1"/>
                </a:solidFill>
                <a:effectLst/>
                <a:latin typeface="+mn-lt"/>
              </a:rPr>
              <a:t>52. U predmetu u glavnom postupku, nesporno je da virtualna valuta "bitcoin" </a:t>
            </a:r>
            <a:r>
              <a:rPr lang="sr-Latn-CS" sz="1200" b="1" kern="1200" dirty="0" smtClean="0">
                <a:solidFill>
                  <a:schemeClr val="tx1"/>
                </a:solidFill>
                <a:effectLst/>
                <a:latin typeface="+mn-lt"/>
              </a:rPr>
              <a:t>nema drugu svrhu nego da bude sredstvo plaćanja </a:t>
            </a:r>
            <a:r>
              <a:rPr lang="sr-Latn-CS" sz="1200" kern="1200" dirty="0" smtClean="0">
                <a:solidFill>
                  <a:schemeClr val="tx1"/>
                </a:solidFill>
                <a:effectLst/>
                <a:latin typeface="+mn-lt"/>
              </a:rPr>
              <a:t> i da je u tu svrhu prihvaćeno od strane određenih </a:t>
            </a:r>
            <a:r>
              <a:rPr lang="sr-Latn-CS" sz="1200" kern="1200" dirty="0" smtClean="0">
                <a:solidFill>
                  <a:schemeClr val="tx1"/>
                </a:solidFill>
                <a:effectLst/>
                <a:latin typeface="+mn-lt"/>
              </a:rPr>
              <a:t>operatera</a:t>
            </a:r>
            <a:r>
              <a:rPr lang="sr-Latn-CS" sz="1200" kern="1200" dirty="0" smtClean="0">
                <a:solidFill>
                  <a:schemeClr val="tx1"/>
                </a:solidFill>
                <a:effectLst/>
                <a:latin typeface="+mn-lt"/>
              </a:rPr>
              <a:t>.</a:t>
            </a:r>
          </a:p>
          <a:p>
            <a:r>
              <a:rPr lang="sr-Latn-CS" sz="1200" kern="1200" dirty="0" smtClean="0">
                <a:solidFill>
                  <a:schemeClr val="tx1"/>
                </a:solidFill>
                <a:effectLst/>
                <a:latin typeface="+mn-lt"/>
              </a:rPr>
              <a:t>55. Uobičajeno je da virtualna valuta "bitcoin" nije ni </a:t>
            </a:r>
            <a:r>
              <a:rPr lang="sr-Latn-CS" sz="1200" kern="1200" dirty="0" smtClean="0">
                <a:solidFill>
                  <a:schemeClr val="tx1"/>
                </a:solidFill>
                <a:effectLst/>
                <a:latin typeface="+mn-lt"/>
              </a:rPr>
              <a:t>vrednosni papir za obezbeđivanje </a:t>
            </a:r>
            <a:r>
              <a:rPr lang="sr-Latn-CS" sz="1200" kern="1200" dirty="0" smtClean="0">
                <a:solidFill>
                  <a:schemeClr val="tx1"/>
                </a:solidFill>
                <a:effectLst/>
                <a:latin typeface="+mn-lt"/>
              </a:rPr>
              <a:t>imovinskog prava niti </a:t>
            </a:r>
            <a:r>
              <a:rPr lang="sr-Latn-CS" sz="1200" kern="1200" dirty="0" smtClean="0">
                <a:solidFill>
                  <a:schemeClr val="tx1"/>
                </a:solidFill>
                <a:effectLst/>
                <a:latin typeface="+mn-lt"/>
              </a:rPr>
              <a:t>vrednosni papir za obezbeđivanja </a:t>
            </a:r>
            <a:r>
              <a:rPr lang="sr-Latn-CS" sz="1200" kern="1200" dirty="0" smtClean="0">
                <a:solidFill>
                  <a:schemeClr val="tx1"/>
                </a:solidFill>
                <a:effectLst/>
                <a:latin typeface="+mn-lt"/>
              </a:rPr>
              <a:t>slične prirode. ((Presuda Evropskog suda pravde C-264/14 22. oktobra 2015. godine)</a:t>
            </a:r>
            <a:r>
              <a:rPr lang="sr-Latn-CS" dirty="0" smtClean="0"/>
              <a:t> </a:t>
            </a:r>
          </a:p>
          <a:p>
            <a:pPr marL="0" indent="0" algn="just">
              <a:lnSpc>
                <a:spcPct val="150000"/>
              </a:lnSpc>
              <a:spcBef>
                <a:spcPts val="0"/>
              </a:spcBef>
              <a:buNone/>
            </a:pPr>
            <a:endParaRPr lang="sr-Latn-CS" b="0" noProof="0" dirty="0" smtClean="0"/>
          </a:p>
          <a:p>
            <a:pPr marL="0" indent="0" algn="just">
              <a:lnSpc>
                <a:spcPct val="150000"/>
              </a:lnSpc>
              <a:spcBef>
                <a:spcPts val="0"/>
              </a:spcBef>
              <a:buNone/>
            </a:pPr>
            <a:endParaRPr lang="sr-Latn-CS" b="0" noProof="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sr-Latn-CS" noProof="0" dirty="0" smtClean="0"/>
              <a:t>[Trener može pitati učesnike da li su ikada čuli za kripto valutu. Ako niko ne odgovori, trener može nastaviti pitajući da li je neko ikada čuo za "Bitcoin". U zavisnosti od odgovora, trener može nastaviti angažovanje publike pitajući da li su ikada imali slučaj koji uključuje kripto valutu.]</a:t>
            </a:r>
          </a:p>
          <a:p>
            <a:endParaRPr lang="sr-Latn-CS" b="0" baseline="0" dirty="0" smtClean="0"/>
          </a:p>
        </p:txBody>
      </p:sp>
      <p:sp>
        <p:nvSpPr>
          <p:cNvPr id="4" name="Foliennummernplatzhalter 3"/>
          <p:cNvSpPr>
            <a:spLocks noGrp="1"/>
          </p:cNvSpPr>
          <p:nvPr>
            <p:ph type="sldNum" sz="quarter" idx="10"/>
          </p:nvPr>
        </p:nvSpPr>
        <p:spPr/>
        <p:txBody>
          <a:bodyPr/>
          <a:lstStyle/>
          <a:p>
            <a:fld id="{5827260C-95DC-194B-88B2-0B241DEC43BF}" type="slidenum">
              <a:rPr lang="en-US" smtClean="0"/>
              <a:pPr/>
              <a:t>133</a:t>
            </a:fld>
            <a:endParaRPr lang="sr-Latn-CS"/>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26755624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r>
              <a:rPr lang="sr-Latn-CS" baseline="0" noProof="0" dirty="0" smtClean="0"/>
              <a:t>[Ovaj slajd je animiran.]</a:t>
            </a:r>
          </a:p>
          <a:p>
            <a:endParaRPr lang="sr-Latn-CS" baseline="0" noProof="0" dirty="0" smtClean="0"/>
          </a:p>
          <a:p>
            <a:r>
              <a:rPr lang="sr-Latn-CS" baseline="0" noProof="0" dirty="0" smtClean="0"/>
              <a:t>"Svi vi znate da vaša valuta i kripto valuta mogu biti nešto potpuno novo za vas. Možete se zapitati kako neko može potrošiti pravi novac da kupi nešto potpuno virtualno. Ali razmislite o tome: U ranijim vremenima, valuta je bila vezana za zlatni standard koji je značio da svaka </a:t>
            </a:r>
            <a:r>
              <a:rPr lang="sr-Latn-CS" baseline="0" noProof="0" dirty="0" smtClean="0"/>
              <a:t>papirna novčanica </a:t>
            </a:r>
            <a:r>
              <a:rPr lang="sr-Latn-CS" baseline="0" noProof="0" dirty="0" smtClean="0"/>
              <a:t>u vašem novčaniku predstavlja obećanje da možete ići u banku i razmeniti taj novac za određenu količinu fizičkog zlata. To je značilo da je u opticaju centralnih banaka bilo samo toliko novca koliko je bilo zlata u trezorima. Sada kada glavne valute više nisu vezane za zlatni standard, vaše "stvarne" </a:t>
            </a:r>
            <a:r>
              <a:rPr lang="sr-Latn-CS" baseline="0" noProof="0" dirty="0" smtClean="0"/>
              <a:t>papirne novčanice </a:t>
            </a:r>
            <a:r>
              <a:rPr lang="sr-Latn-CS" baseline="0" noProof="0" dirty="0" smtClean="0"/>
              <a:t>u osnovi imaju samo vrednost papira na </a:t>
            </a:r>
            <a:r>
              <a:rPr lang="sr-Latn-CS" baseline="0" noProof="0" dirty="0" smtClean="0"/>
              <a:t>kojem se </a:t>
            </a:r>
            <a:r>
              <a:rPr lang="sr-Latn-CS" baseline="0" noProof="0" dirty="0" smtClean="0"/>
              <a:t>štampaju. Naravno da ovo nije sasvim tačno, ali u osnovi vrednost novca zavisi od poverenja da možete kupiti određenu robu za upravo tu količinu novca. Inflacija i deflacija mogu značajno uticati na vrednost vaše valute.</a:t>
            </a:r>
          </a:p>
          <a:p>
            <a:endParaRPr lang="sr-Latn-CS" baseline="0" noProof="0" dirty="0" smtClean="0"/>
          </a:p>
          <a:p>
            <a:r>
              <a:rPr lang="sr-Latn-CS" baseline="0" noProof="0" dirty="0" smtClean="0"/>
              <a:t>Idući korak dalje, većina vašeg novca se čuva i </a:t>
            </a:r>
            <a:r>
              <a:rPr lang="sr-Latn-CS" baseline="0" noProof="0" dirty="0" smtClean="0"/>
              <a:t>prenešena </a:t>
            </a:r>
            <a:r>
              <a:rPr lang="sr-Latn-CS" baseline="0" noProof="0" dirty="0" smtClean="0"/>
              <a:t>je na </a:t>
            </a:r>
            <a:r>
              <a:rPr lang="sr-Latn-CS" baseline="0" noProof="0" dirty="0" smtClean="0"/>
              <a:t>bankarske račune. </a:t>
            </a:r>
            <a:r>
              <a:rPr lang="sr-Latn-CS" baseline="0" noProof="0" dirty="0" smtClean="0"/>
              <a:t>Vi više ne vidite </a:t>
            </a:r>
            <a:r>
              <a:rPr lang="sr-Latn-CS" baseline="0" noProof="0" dirty="0" smtClean="0"/>
              <a:t>novčanice, </a:t>
            </a:r>
            <a:r>
              <a:rPr lang="sr-Latn-CS" baseline="0" noProof="0" dirty="0" smtClean="0"/>
              <a:t>to su samo binarne cifre na računarskim sistemima. Dakle svakog i sledećeg meseca radite naporno samo da biste dobili određenu količinu cifara prenetih na vaš račun. Prava vrednost tih cifara dolazi s njihovim prihvatanjem u raznim prodavnicama i licima poput vašeg stanodavca.</a:t>
            </a:r>
          </a:p>
          <a:p>
            <a:endParaRPr lang="sr-Latn-CS" baseline="0" noProof="0" dirty="0" smtClean="0"/>
          </a:p>
          <a:p>
            <a:r>
              <a:rPr lang="sr-Latn-CS" baseline="0" noProof="0" dirty="0" smtClean="0"/>
              <a:t>Kripto valuta je veoma slična onim ciframa. Ona se samo čuva u drugom obliku računa i trenutno ima jedan veliki nedostatak: Nije javno prihvaćen od </a:t>
            </a:r>
            <a:r>
              <a:rPr lang="sr-Latn-CS" baseline="0" noProof="0" dirty="0" smtClean="0"/>
              <a:t>svih</a:t>
            </a:r>
            <a:r>
              <a:rPr lang="sr-Latn-CS" baseline="0" noProof="0" dirty="0" smtClean="0"/>
              <a:t>.</a:t>
            </a:r>
          </a:p>
          <a:p>
            <a:endParaRPr lang="sr-Latn-CS" baseline="0" noProof="0" dirty="0" smtClean="0"/>
          </a:p>
          <a:p>
            <a:r>
              <a:rPr lang="sr-Latn-CS" baseline="0" noProof="0" dirty="0" smtClean="0"/>
              <a:t>Pored toga, kripto valute imaju neke karakteristike koje ih razlikuju od tradicionalne valute:</a:t>
            </a:r>
          </a:p>
          <a:p>
            <a:endParaRPr lang="sr-Latn-CS" baseline="0" noProof="0" dirty="0" smtClean="0"/>
          </a:p>
          <a:p>
            <a:r>
              <a:rPr lang="sr-Latn-CS" baseline="0" noProof="0" dirty="0" smtClean="0"/>
              <a:t>1. </a:t>
            </a:r>
            <a:r>
              <a:rPr lang="sr-Latn-CS" baseline="0" noProof="0" dirty="0" smtClean="0"/>
              <a:t>Decentralizovana</a:t>
            </a:r>
            <a:endParaRPr lang="sr-Latn-CS" baseline="0" noProof="0" dirty="0" smtClean="0"/>
          </a:p>
          <a:p>
            <a:endParaRPr lang="sr-Latn-CS" baseline="0" noProof="0" dirty="0" smtClean="0"/>
          </a:p>
          <a:p>
            <a:r>
              <a:rPr lang="sr-Latn-CS" baseline="0" noProof="0" dirty="0" smtClean="0"/>
              <a:t>Mreže kripto valuta nisu kontrolisane od strane jedne centralne vlasti. Svaka mašina koja </a:t>
            </a:r>
            <a:r>
              <a:rPr lang="sr-Latn-CS" baseline="0" noProof="0" dirty="0" smtClean="0"/>
              <a:t>koristi kovanice </a:t>
            </a:r>
            <a:r>
              <a:rPr lang="sr-Latn-CS" baseline="0" noProof="0" dirty="0" smtClean="0"/>
              <a:t>i obrađuje transakcije čini deo mreže, a mašine rade zajedno. To znači da, u teoriji, neka centralna vlast ne može da se posveti monetarnoj politici i da dovede do krize - ili jednostavno odluči da oduzme ljudima </a:t>
            </a:r>
            <a:r>
              <a:rPr lang="sr-Latn-CS" baseline="0" noProof="0" dirty="0" smtClean="0"/>
              <a:t>bitkoine, </a:t>
            </a:r>
            <a:r>
              <a:rPr lang="sr-Latn-CS" baseline="0" noProof="0" dirty="0" smtClean="0"/>
              <a:t>kako je Centralna banka odlučila da uradi na Kipru početkom 2013. godine. I ako neki deo mreže iz nekog razloga nestane, novac nastavlja da teče.</a:t>
            </a:r>
          </a:p>
          <a:p>
            <a:endParaRPr lang="sr-Latn-CS" baseline="0" noProof="0" dirty="0" smtClean="0"/>
          </a:p>
          <a:p>
            <a:r>
              <a:rPr lang="sr-Latn-CS" baseline="0" noProof="0" dirty="0" smtClean="0"/>
              <a:t>2. lako se postavlja</a:t>
            </a:r>
          </a:p>
          <a:p>
            <a:endParaRPr lang="sr-Latn-CS" baseline="0" noProof="0" dirty="0" smtClean="0"/>
          </a:p>
          <a:p>
            <a:r>
              <a:rPr lang="sr-Latn-CS" baseline="0" noProof="0" dirty="0" smtClean="0"/>
              <a:t>Otvaranje bankovnog računa u konvencionalnim bankama zahteva da popunite niz obrazaca i da prenesete određene zahteve. Otvaranje trgovačkih računa za plaćanje je još jedan </a:t>
            </a:r>
            <a:r>
              <a:rPr lang="sr-Latn-CS" baseline="0" noProof="0" dirty="0" smtClean="0"/>
              <a:t>Kafkijanski zadatak</a:t>
            </a:r>
            <a:r>
              <a:rPr lang="sr-Latn-CS" baseline="0" noProof="0" dirty="0" smtClean="0"/>
              <a:t>, opterećen birokratijom. Međutim, možete postaviti bitkoin adresu za nekoliko sekundi, bez postavljanja pitanja i bez plaćanja naknade.</a:t>
            </a:r>
          </a:p>
          <a:p>
            <a:endParaRPr lang="sr-Latn-CS" baseline="0" noProof="0" dirty="0" smtClean="0"/>
          </a:p>
          <a:p>
            <a:r>
              <a:rPr lang="sr-Latn-CS" baseline="0" noProof="0" dirty="0" smtClean="0"/>
              <a:t>3. </a:t>
            </a:r>
            <a:r>
              <a:rPr lang="sr-Latn-CS" baseline="0" noProof="0" dirty="0" smtClean="0"/>
              <a:t>Anonimna</a:t>
            </a:r>
            <a:endParaRPr lang="sr-Latn-CS" baseline="0" noProof="0" dirty="0" smtClean="0"/>
          </a:p>
          <a:p>
            <a:endParaRPr lang="sr-Latn-CS" baseline="0" noProof="0" dirty="0" smtClean="0"/>
          </a:p>
          <a:p>
            <a:r>
              <a:rPr lang="sr-Latn-CS" baseline="0" noProof="0" dirty="0" smtClean="0"/>
              <a:t>Slanje i primanje novca u virtuelnom novčaniku umesto stvarnog bankovnog računa čini se da pruža veću anonimnost. Nema potrebe da dokazujete identitet prilikom podešavanja novčanika. Jedan korisnik može imati više bitkoin adresa, i oni nisu povezani sa imenima, adresama ili drugim ličnim informacijama. Međutim…</a:t>
            </a:r>
          </a:p>
          <a:p>
            <a:endParaRPr lang="sr-Latn-CS" baseline="0" noProof="0" dirty="0" smtClean="0"/>
          </a:p>
          <a:p>
            <a:r>
              <a:rPr lang="sr-Latn-CS" baseline="0" noProof="0" dirty="0" smtClean="0"/>
              <a:t>4. </a:t>
            </a:r>
            <a:r>
              <a:rPr lang="sr-Latn-CS" baseline="0" noProof="0" dirty="0" smtClean="0"/>
              <a:t>Potpuno </a:t>
            </a:r>
            <a:r>
              <a:rPr lang="sr-Latn-CS" baseline="0" noProof="0" dirty="0" smtClean="0"/>
              <a:t>transparentna</a:t>
            </a:r>
          </a:p>
          <a:p>
            <a:endParaRPr lang="sr-Latn-CS" baseline="0" noProof="0" dirty="0" smtClean="0"/>
          </a:p>
          <a:p>
            <a:r>
              <a:rPr lang="sr-Latn-CS" baseline="0" noProof="0" dirty="0" smtClean="0"/>
              <a:t>Bitkoin </a:t>
            </a:r>
            <a:r>
              <a:rPr lang="sr-Latn-CS" baseline="0" noProof="0" dirty="0" smtClean="0"/>
              <a:t>čuva detalje o svakoj pojedinačnoj transakciji koja se ikada dogodila u mreži u ogromnoj verziji glavne knjige, koja se naziva blockchain. Blockchain govori sve.</a:t>
            </a:r>
          </a:p>
          <a:p>
            <a:endParaRPr lang="sr-Latn-CS" baseline="0" noProof="0" dirty="0" smtClean="0"/>
          </a:p>
          <a:p>
            <a:r>
              <a:rPr lang="sr-Latn-CS" baseline="0" noProof="0" dirty="0" smtClean="0"/>
              <a:t>Ako imate javno korištenu adresu bitcoin-a, svako može reći koliko bitcoina se čuvaju na toj adresi. Samo ne znaju da je </a:t>
            </a:r>
            <a:r>
              <a:rPr lang="sr-Latn-CS" baseline="0" noProof="0" dirty="0" smtClean="0"/>
              <a:t>vaša.</a:t>
            </a:r>
            <a:endParaRPr lang="sr-Latn-CS" baseline="0" noProof="0" dirty="0" smtClean="0"/>
          </a:p>
          <a:p>
            <a:endParaRPr lang="sr-Latn-CS" baseline="0" noProof="0" dirty="0" smtClean="0"/>
          </a:p>
          <a:p>
            <a:r>
              <a:rPr lang="sr-Latn-CS" baseline="0" noProof="0" dirty="0" smtClean="0"/>
              <a:t>Postoje mere koje ljudi mogu preduzeti da bi njihove aktivnosti bile </a:t>
            </a:r>
            <a:r>
              <a:rPr lang="sr-Latn-CS" baseline="0" noProof="0" dirty="0" smtClean="0"/>
              <a:t>netransparentnije </a:t>
            </a:r>
            <a:r>
              <a:rPr lang="sr-Latn-CS" baseline="0" noProof="0" dirty="0" smtClean="0"/>
              <a:t>na bitcoin mreži, mada, kao što ne koriste dosledno iste bitcoin adrese, a ne prenose mnogo bitkoina na jednu adresu.</a:t>
            </a:r>
          </a:p>
          <a:p>
            <a:endParaRPr lang="sr-Latn-CS" baseline="0" noProof="0" dirty="0" smtClean="0"/>
          </a:p>
          <a:p>
            <a:r>
              <a:rPr lang="sr-Latn-CS" baseline="0" noProof="0" dirty="0" smtClean="0"/>
              <a:t>5. Transakcione takse su </a:t>
            </a:r>
            <a:r>
              <a:rPr lang="sr-Latn-CS" baseline="0" noProof="0" dirty="0" smtClean="0"/>
              <a:t>male</a:t>
            </a:r>
            <a:endParaRPr lang="sr-Latn-CS" baseline="0" noProof="0" dirty="0" smtClean="0"/>
          </a:p>
          <a:p>
            <a:endParaRPr lang="sr-Latn-CS" baseline="0" noProof="0" dirty="0" smtClean="0"/>
          </a:p>
          <a:p>
            <a:r>
              <a:rPr lang="sr-Latn-CS" baseline="0" noProof="0" dirty="0" smtClean="0"/>
              <a:t>Vaša banka može vam naplaćivati naknadu od 10 EUR za međunarodne transfere. Bitcoin ne - postoje samo veoma niski transakcioni troškovi koji se koriste za nagrađivanje rada i troškova </a:t>
            </a:r>
            <a:r>
              <a:rPr lang="sr-Latn-CS" baseline="0" noProof="0" dirty="0" smtClean="0"/>
              <a:t> tzv. rudara</a:t>
            </a:r>
            <a:r>
              <a:rPr lang="sr-Latn-CS" baseline="0" noProof="0" dirty="0" smtClean="0"/>
              <a:t>.</a:t>
            </a:r>
          </a:p>
          <a:p>
            <a:endParaRPr lang="sr-Latn-CS" baseline="0" noProof="0" dirty="0" smtClean="0"/>
          </a:p>
          <a:p>
            <a:r>
              <a:rPr lang="sr-Latn-CS" baseline="0" noProof="0" dirty="0" smtClean="0"/>
              <a:t>6. Brzi transferi</a:t>
            </a:r>
          </a:p>
          <a:p>
            <a:endParaRPr lang="sr-Latn-CS" baseline="0" noProof="0" dirty="0" smtClean="0"/>
          </a:p>
          <a:p>
            <a:r>
              <a:rPr lang="sr-Latn-CS" baseline="0" noProof="0" dirty="0" smtClean="0"/>
              <a:t>Možete poslati novac bilo gde i stići će nekoliko minuta kasnije, čim bitkoin mreža obradi plaćanje.</a:t>
            </a:r>
          </a:p>
          <a:p>
            <a:endParaRPr lang="sr-Latn-CS" baseline="0" noProof="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sr-Latn-CS" baseline="0" noProof="0" dirty="0" smtClean="0"/>
              <a:t>7. </a:t>
            </a:r>
            <a:r>
              <a:rPr lang="sr-Latn-CS" dirty="0" smtClean="0"/>
              <a:t>Nepovratne transakcije</a:t>
            </a:r>
          </a:p>
          <a:p>
            <a:pPr marL="0" marR="0" indent="0" algn="l" defTabSz="457200" rtl="0" eaLnBrk="1" fontAlgn="auto" latinLnBrk="0" hangingPunct="1">
              <a:lnSpc>
                <a:spcPct val="100000"/>
              </a:lnSpc>
              <a:spcBef>
                <a:spcPts val="0"/>
              </a:spcBef>
              <a:spcAft>
                <a:spcPts val="0"/>
              </a:spcAft>
              <a:buClrTx/>
              <a:buSzTx/>
              <a:buFontTx/>
              <a:buNone/>
              <a:tabLst/>
              <a:defRPr/>
            </a:pPr>
            <a:endParaRPr lang="sr-Latn-CS" baseline="0" noProof="0" dirty="0" smtClean="0"/>
          </a:p>
          <a:p>
            <a:r>
              <a:rPr lang="sr-Latn-CS" baseline="0" noProof="0" dirty="0" smtClean="0"/>
              <a:t>Kada se vaši bitcoini poslati, ne mogu se vratiti nazad, osim ako ih primalac ne vrati. Otišli su zauvek.</a:t>
            </a:r>
          </a:p>
          <a:p>
            <a:r>
              <a:rPr lang="sr-Latn-CS" baseline="0" noProof="0" dirty="0" smtClean="0"/>
              <a:t>„</a:t>
            </a:r>
          </a:p>
          <a:p>
            <a:endParaRPr lang="sr-Latn-C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134</a:t>
            </a:fld>
            <a:endParaRPr lang="sr-Latn-CS"/>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27171392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sr-Latn-CS" sz="1200" b="0" i="0" u="none" strike="noStrike" kern="1200" baseline="0" dirty="0" smtClean="0">
                <a:solidFill>
                  <a:schemeClr val="tx1"/>
                </a:solidFill>
                <a:latin typeface="+mn-lt"/>
              </a:rPr>
              <a:t>Uobičajena klasifikacija Virtualnih Valuta odnosi se na rad koji je uradio FATF, koji razlikuje četiri klase Virtualnih Valuta kako je prikazano u Taksonomiji ilustrovano na slajdu.</a:t>
            </a:r>
            <a:endParaRPr lang="sr-Latn-CS" baseline="0" noProof="0" dirty="0" smtClean="0"/>
          </a:p>
        </p:txBody>
      </p:sp>
      <p:sp>
        <p:nvSpPr>
          <p:cNvPr id="4" name="Foliennummernplatzhalter 3"/>
          <p:cNvSpPr>
            <a:spLocks noGrp="1"/>
          </p:cNvSpPr>
          <p:nvPr>
            <p:ph type="sldNum" sz="quarter" idx="10"/>
          </p:nvPr>
        </p:nvSpPr>
        <p:spPr/>
        <p:txBody>
          <a:bodyPr/>
          <a:lstStyle/>
          <a:p>
            <a:fld id="{5827260C-95DC-194B-88B2-0B241DEC43BF}" type="slidenum">
              <a:rPr lang="en-US" smtClean="0"/>
              <a:pPr/>
              <a:t>135</a:t>
            </a:fld>
            <a:endParaRPr lang="sr-Latn-CS"/>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26755624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dirty="0" smtClean="0"/>
              <a:t>[Ovaj slajd je animiran.]</a:t>
            </a:r>
          </a:p>
          <a:p>
            <a:endParaRPr lang="sr-Latn-CS" baseline="0" dirty="0" smtClean="0"/>
          </a:p>
          <a:p>
            <a:r>
              <a:rPr lang="sr-Latn-CS" dirty="0" smtClean="0"/>
              <a:t>Ovaj slajd pokazuje neke primere kripto valuta u vestima i takođe je naznačio zašto su oni relevantni za sprovođenje zakona.</a:t>
            </a:r>
          </a:p>
        </p:txBody>
      </p:sp>
      <p:sp>
        <p:nvSpPr>
          <p:cNvPr id="4" name="Foliennummernplatzhalter 3"/>
          <p:cNvSpPr>
            <a:spLocks noGrp="1"/>
          </p:cNvSpPr>
          <p:nvPr>
            <p:ph type="sldNum" sz="quarter" idx="10"/>
          </p:nvPr>
        </p:nvSpPr>
        <p:spPr/>
        <p:txBody>
          <a:bodyPr/>
          <a:lstStyle/>
          <a:p>
            <a:fld id="{5827260C-95DC-194B-88B2-0B241DEC43BF}" type="slidenum">
              <a:rPr lang="en-US" smtClean="0"/>
              <a:pPr/>
              <a:t>136</a:t>
            </a:fld>
            <a:endParaRPr lang="sr-Latn-CS"/>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267556244"/>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sr-Latn-CS" baseline="0" noProof="0" dirty="0" smtClean="0"/>
              <a:t>Postoji preko 640 različitih kripto valuta (07/2015). Dobar pregled možete naći ovde: http://coinmarketcap.com/all/views/all/ </a:t>
            </a:r>
          </a:p>
          <a:p>
            <a:endParaRPr lang="sr-Latn-CS" baseline="0" noProof="0" dirty="0" smtClean="0"/>
          </a:p>
          <a:p>
            <a:r>
              <a:rPr lang="sr-Latn-CS" baseline="0" noProof="0" dirty="0" smtClean="0"/>
              <a:t>Daleko najvažnija i najpoznatija kripto valuta je Bitcoin koji je krajem 2008. godine izumio "Satoshi Nakamoto". Međutim, važno je znati da postoje i druge kripto valute. Neke od njih su stvorene jer je Bitcoin postao previše "težak" - što znači da nije zgodno plaćati transakcije. Drugi su stvoreni da prevaziđu slabosti Bitcoina, npr. DASH (X11 Logo, ranije poznat kao Darkcoin) kako bi se omogućile potpuno anonimne transakcije ili Litecoin da omogući brže transakcije, kao i manje transakcije. </a:t>
            </a:r>
          </a:p>
          <a:p>
            <a:endParaRPr lang="sr-Latn-CS" baseline="0" noProof="0" dirty="0" smtClean="0"/>
          </a:p>
          <a:p>
            <a:r>
              <a:rPr lang="sr-Latn-CS" baseline="0" noProof="0" dirty="0" smtClean="0"/>
              <a:t>Većina </a:t>
            </a:r>
            <a:r>
              <a:rPr lang="sr-Latn-CS" baseline="0" noProof="0" dirty="0" smtClean="0"/>
              <a:t>valuta </a:t>
            </a:r>
            <a:r>
              <a:rPr lang="sr-Latn-CS" baseline="0" noProof="0" dirty="0" smtClean="0"/>
              <a:t>zasniva se na istom pristupu: Peer-to-peer mreža za </a:t>
            </a:r>
            <a:r>
              <a:rPr lang="sr-Latn-CS" baseline="0" noProof="0" dirty="0" smtClean="0"/>
              <a:t>zaradu i </a:t>
            </a:r>
            <a:r>
              <a:rPr lang="sr-Latn-CS" baseline="0" noProof="0" dirty="0" smtClean="0"/>
              <a:t>validaciju transakcija i unapred definisanu, ograničenu ponudu valute.</a:t>
            </a:r>
          </a:p>
        </p:txBody>
      </p:sp>
      <p:sp>
        <p:nvSpPr>
          <p:cNvPr id="4" name="Foliennummernplatzhalter 3"/>
          <p:cNvSpPr>
            <a:spLocks noGrp="1"/>
          </p:cNvSpPr>
          <p:nvPr>
            <p:ph type="sldNum" sz="quarter" idx="10"/>
          </p:nvPr>
        </p:nvSpPr>
        <p:spPr/>
        <p:txBody>
          <a:bodyPr/>
          <a:lstStyle/>
          <a:p>
            <a:fld id="{5827260C-95DC-194B-88B2-0B241DEC43BF}" type="slidenum">
              <a:rPr lang="en-US" smtClean="0"/>
              <a:pPr/>
              <a:t>137</a:t>
            </a:fld>
            <a:endParaRPr lang="sr-Latn-CS"/>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267556244"/>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sr-Latn-CS" baseline="0" noProof="0" dirty="0" smtClean="0"/>
              <a:t>[Preporuka bi bila da prikažete video na https://bitcoin.org/ (https://youtube/Gc2en3nHxA4)]</a:t>
            </a:r>
          </a:p>
          <a:p>
            <a:endParaRPr lang="sr-Latn-CS" baseline="0" noProof="0" dirty="0" smtClean="0"/>
          </a:p>
          <a:p>
            <a:r>
              <a:rPr lang="sr-Latn-CS" baseline="0" noProof="0" dirty="0" smtClean="0"/>
              <a:t>Evo pojednostavljenog primera kako Bitrcoin radi:</a:t>
            </a:r>
          </a:p>
          <a:p>
            <a:endParaRPr lang="sr-Latn-CS" baseline="0" noProof="0" dirty="0" smtClean="0"/>
          </a:p>
          <a:p>
            <a:r>
              <a:rPr lang="sr-Latn-CS" baseline="0" noProof="0" dirty="0" smtClean="0"/>
              <a:t>Pošiljalac i primalac imaju novčanik za određenu kripto valutu (u ovom slučaju Bitcoin). Novčanik ima određenu adresu - slično broju vašeg bankovnog računa. Sada pošiljalac savetuje svoj Bitcoin klijent da pošalje određenu količinu bitkoina primaocu. On se autentifikuje svojim privatnim ključem. Samo kada je privatni ključ tačan, transakcija će se započeti. Kada se kreira transakcija, čitava mreža rudara počinje da rešava izuzetno kompleksnu matematičku vežbu kako bi potvrdila ovaj tačan transfer. Rudari dobijaju malu transakciju za svoj rad. Ovo garantuje da tamo ima dovoljno </a:t>
            </a:r>
            <a:r>
              <a:rPr lang="sr-Latn-CS" baseline="0" noProof="0" dirty="0" smtClean="0"/>
              <a:t>tzv. rudara </a:t>
            </a:r>
            <a:r>
              <a:rPr lang="sr-Latn-CS" baseline="0" noProof="0" dirty="0" smtClean="0"/>
              <a:t>i da se sve transakcije potvrdjuju. Kada je transakcija validirana, upisuje se u blockchain, registar koji beleži sve transakcije ikada napravljene. Blockchain se čuva na svakom klijentu u Bitcoin mreži. </a:t>
            </a:r>
          </a:p>
          <a:p>
            <a:endParaRPr lang="sr-Latn-CS" baseline="0" noProof="0" dirty="0" smtClean="0"/>
          </a:p>
          <a:p>
            <a:r>
              <a:rPr lang="sr-Latn-CS" baseline="0" noProof="0" dirty="0" smtClean="0"/>
              <a:t>Kako što grafika pokazuje tamo postoje i drugi primaoci Bitcoina osim privatnih lica. Pošiljalac takođe može poslati svoje Bitcoine u Banke, službe za prenos i razmenu novca, kako bi razmenio Bitkoine za stvarni novac ili druge kripto valute. A naravno, tu su i brojne prodavnice, kako na internetu tako i u stvarnom životu, koje prihvataju Bitcoin kao sredstvo plaćanja za svoje proizvode i usluge.</a:t>
            </a:r>
          </a:p>
        </p:txBody>
      </p:sp>
      <p:sp>
        <p:nvSpPr>
          <p:cNvPr id="4" name="Foliennummernplatzhalter 3"/>
          <p:cNvSpPr>
            <a:spLocks noGrp="1"/>
          </p:cNvSpPr>
          <p:nvPr>
            <p:ph type="sldNum" sz="quarter" idx="10"/>
          </p:nvPr>
        </p:nvSpPr>
        <p:spPr/>
        <p:txBody>
          <a:bodyPr/>
          <a:lstStyle/>
          <a:p>
            <a:fld id="{5827260C-95DC-194B-88B2-0B241DEC43BF}" type="slidenum">
              <a:rPr lang="en-US" smtClean="0"/>
              <a:pPr/>
              <a:t>138</a:t>
            </a:fld>
            <a:endParaRPr lang="sr-Latn-CS"/>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267556244"/>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sr-Latn-CS" baseline="0" noProof="0" dirty="0" smtClean="0"/>
              <a:t>Evo nekih objašnjenja za rečnik koji se često koristi kada se govori o kripto valutama:</a:t>
            </a:r>
          </a:p>
          <a:p>
            <a:endParaRPr lang="sr-Latn-CS" baseline="0" noProof="0" dirty="0" smtClean="0"/>
          </a:p>
          <a:p>
            <a:r>
              <a:rPr lang="sr-Latn-CS" baseline="0" noProof="0" dirty="0" smtClean="0"/>
              <a:t>Novčanik: Novčanik je približan ekvivalent fizičkom novčaniku na kripto valutnoj mreži. Novčanik zapravo sadrži privatne ključeve vlasnika koji mu omogućavaju da troše novčiće dodeljene njegovoj adresi u lancu blokova.</a:t>
            </a:r>
          </a:p>
          <a:p>
            <a:endParaRPr lang="sr-Latn-CS" baseline="0" noProof="0" dirty="0" smtClean="0"/>
          </a:p>
          <a:p>
            <a:r>
              <a:rPr lang="sr-Latn-CS" baseline="0" noProof="0" dirty="0" smtClean="0"/>
              <a:t>Rudar: Rudarenje je proces korišćenja računarskog hardvera koji vrše matematičke proračune za kripto valutnu mrežu kako bi potvrdili transakcije.</a:t>
            </a:r>
          </a:p>
          <a:p>
            <a:endParaRPr lang="sr-Latn-CS" baseline="0" noProof="0" dirty="0" smtClean="0"/>
          </a:p>
          <a:p>
            <a:r>
              <a:rPr lang="sr-Latn-CS" baseline="0" noProof="0" dirty="0" smtClean="0"/>
              <a:t>Lančani blok: Lančani blok je javni zapis svih transakcija u mreži kripto valute. Oni se čuvaju u hronološkom redu. Lančani blok se deli između svih korisnika te mreže i koristi se za potvrđivanje bilansa adresa novčanika.</a:t>
            </a:r>
          </a:p>
          <a:p>
            <a:endParaRPr lang="sr-Latn-CS" baseline="0" noProof="0" dirty="0" smtClean="0"/>
          </a:p>
          <a:p>
            <a:r>
              <a:rPr lang="sr-Latn-CS" baseline="0" noProof="0" dirty="0" smtClean="0"/>
              <a:t>Privatni ključ: Privatni ključ je tajni podatak koji dokazuje vaše pravo da trošite novčiće iz određene adrese novčanika preko kriptografskog potpisa. Svaka adresa novčanika ima svoj jedinstveni privatni ključ.</a:t>
            </a:r>
          </a:p>
        </p:txBody>
      </p:sp>
      <p:sp>
        <p:nvSpPr>
          <p:cNvPr id="4" name="Foliennummernplatzhalter 3"/>
          <p:cNvSpPr>
            <a:spLocks noGrp="1"/>
          </p:cNvSpPr>
          <p:nvPr>
            <p:ph type="sldNum" sz="quarter" idx="10"/>
          </p:nvPr>
        </p:nvSpPr>
        <p:spPr/>
        <p:txBody>
          <a:bodyPr/>
          <a:lstStyle/>
          <a:p>
            <a:fld id="{5827260C-95DC-194B-88B2-0B241DEC43BF}" type="slidenum">
              <a:rPr lang="en-US" smtClean="0"/>
              <a:pPr/>
              <a:t>139</a:t>
            </a:fld>
            <a:endParaRPr lang="sr-Latn-CS"/>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26755624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62500" lnSpcReduction="20000"/>
          </a:bodyPr>
          <a:lstStyle/>
          <a:p>
            <a:pPr marL="0" marR="0" indent="0" algn="l" defTabSz="457200" rtl="0" eaLnBrk="1" fontAlgn="auto" latinLnBrk="0" hangingPunct="1">
              <a:lnSpc>
                <a:spcPct val="150000"/>
              </a:lnSpc>
              <a:spcBef>
                <a:spcPts val="0"/>
              </a:spcBef>
              <a:spcAft>
                <a:spcPts val="0"/>
              </a:spcAft>
              <a:buClrTx/>
              <a:buSzTx/>
              <a:buFontTx/>
              <a:buNone/>
              <a:tabLst/>
              <a:defRPr/>
            </a:pPr>
            <a:r>
              <a:rPr lang="sr-Latn-CS" dirty="0" smtClean="0"/>
              <a:t>[Ovaj slajd je animiran.]</a:t>
            </a:r>
          </a:p>
          <a:p>
            <a:pPr marL="0" indent="0">
              <a:lnSpc>
                <a:spcPct val="150000"/>
              </a:lnSpc>
              <a:spcBef>
                <a:spcPts val="0"/>
              </a:spcBef>
              <a:buNone/>
            </a:pPr>
            <a:endParaRPr lang="sr-Latn-CS" b="0" dirty="0" smtClean="0"/>
          </a:p>
          <a:p>
            <a:pPr marL="0" indent="0">
              <a:lnSpc>
                <a:spcPct val="150000"/>
              </a:lnSpc>
              <a:spcBef>
                <a:spcPts val="0"/>
              </a:spcBef>
              <a:buNone/>
            </a:pPr>
            <a:r>
              <a:rPr lang="sr-Latn-CS" b="0" dirty="0" smtClean="0"/>
              <a:t>Činjenica da se sve transakcije u mreži javno prate u lancu blokova, mogle bi da dokažu da su određene količine novčića razmjenjivane između određenih korisnika u određenom trenutku ponovo i iznova i iznova. To bi moglo dokazati odnose između računa ili čak veze sa određenim zločinima. Zbog toga su stvorena različita rešenja radi bolje zaštite privatnosti i boljeg maskiranja putanja u otvorenom sistemu poput kripto valutne mreže. Dva glavna rešenja koja su od interesa za pranje novca su:</a:t>
            </a:r>
          </a:p>
          <a:p>
            <a:pPr marL="0" indent="0">
              <a:lnSpc>
                <a:spcPct val="150000"/>
              </a:lnSpc>
              <a:spcBef>
                <a:spcPts val="0"/>
              </a:spcBef>
              <a:buNone/>
            </a:pPr>
            <a:endParaRPr lang="sr-Latn-CS" b="0" dirty="0" smtClean="0"/>
          </a:p>
          <a:p>
            <a:pPr marL="0" indent="0">
              <a:lnSpc>
                <a:spcPct val="150000"/>
              </a:lnSpc>
              <a:spcBef>
                <a:spcPts val="0"/>
              </a:spcBef>
              <a:buNone/>
            </a:pPr>
            <a:r>
              <a:rPr lang="sr-Latn-CS" b="0" dirty="0" smtClean="0"/>
              <a:t>- Mikseri</a:t>
            </a:r>
          </a:p>
          <a:p>
            <a:pPr lvl="1">
              <a:lnSpc>
                <a:spcPct val="150000"/>
              </a:lnSpc>
              <a:spcBef>
                <a:spcPts val="0"/>
              </a:spcBef>
            </a:pPr>
            <a:r>
              <a:rPr lang="sr-Latn-CS" sz="2000" b="0" dirty="0" smtClean="0"/>
              <a:t>Kovanice koje proističu iz kriminalnih transakcija se mešaju sa kovanicama drugih korisnika na centralnoj adresi Miksera. </a:t>
            </a:r>
          </a:p>
          <a:p>
            <a:pPr lvl="1">
              <a:lnSpc>
                <a:spcPct val="150000"/>
              </a:lnSpc>
              <a:spcBef>
                <a:spcPts val="0"/>
              </a:spcBef>
            </a:pPr>
            <a:r>
              <a:rPr lang="sr-Latn-CS" sz="2000" b="0" dirty="0" smtClean="0"/>
              <a:t>Mikser šalje nazad pojedinačne transakcije.</a:t>
            </a:r>
          </a:p>
          <a:p>
            <a:pPr marL="457200" lvl="1" indent="0">
              <a:lnSpc>
                <a:spcPct val="150000"/>
              </a:lnSpc>
              <a:spcBef>
                <a:spcPts val="0"/>
              </a:spcBef>
              <a:buNone/>
            </a:pPr>
            <a:endParaRPr lang="sr-Latn-CS" sz="2000" b="0" dirty="0" smtClean="0"/>
          </a:p>
          <a:p>
            <a:pPr marL="0" indent="0">
              <a:lnSpc>
                <a:spcPct val="150000"/>
              </a:lnSpc>
              <a:spcBef>
                <a:spcPts val="0"/>
              </a:spcBef>
              <a:buNone/>
            </a:pPr>
            <a:r>
              <a:rPr lang="sr-Latn-CS" b="0" dirty="0" smtClean="0"/>
              <a:t>- Tumbleri</a:t>
            </a:r>
          </a:p>
          <a:p>
            <a:pPr lvl="1">
              <a:lnSpc>
                <a:spcPct val="150000"/>
              </a:lnSpc>
              <a:spcBef>
                <a:spcPts val="0"/>
              </a:spcBef>
            </a:pPr>
            <a:r>
              <a:rPr lang="sr-Latn-CS" sz="2000" b="0" dirty="0" smtClean="0"/>
              <a:t>Novčići koji potiču od kriminalnih transakcija šalju se u tumbler službu.</a:t>
            </a:r>
          </a:p>
          <a:p>
            <a:pPr lvl="1">
              <a:lnSpc>
                <a:spcPct val="150000"/>
              </a:lnSpc>
              <a:spcBef>
                <a:spcPts val="0"/>
              </a:spcBef>
            </a:pPr>
            <a:r>
              <a:rPr lang="sr-Latn-CS" sz="2000" b="0" dirty="0" smtClean="0"/>
              <a:t>Tumbler će mešati novčiće, preneti ih kroz različite druge novčanike u različitim količinama.</a:t>
            </a:r>
          </a:p>
          <a:p>
            <a:pPr lvl="1">
              <a:lnSpc>
                <a:spcPct val="150000"/>
              </a:lnSpc>
              <a:spcBef>
                <a:spcPts val="0"/>
              </a:spcBef>
            </a:pPr>
            <a:r>
              <a:rPr lang="sr-Latn-CS" sz="2000" b="0" dirty="0" smtClean="0"/>
              <a:t>Tumbler će poslati novčiće nazad kroz različite transakcije sa različitim iznosima.</a:t>
            </a:r>
            <a:endParaRPr lang="sr-Latn-CS" b="0" dirty="0" smtClean="0"/>
          </a:p>
          <a:p>
            <a:endParaRPr lang="sr-Latn-CS" b="0" baseline="0" dirty="0" smtClean="0"/>
          </a:p>
        </p:txBody>
      </p:sp>
      <p:sp>
        <p:nvSpPr>
          <p:cNvPr id="4" name="Foliennummernplatzhalter 3"/>
          <p:cNvSpPr>
            <a:spLocks noGrp="1"/>
          </p:cNvSpPr>
          <p:nvPr>
            <p:ph type="sldNum" sz="quarter" idx="10"/>
          </p:nvPr>
        </p:nvSpPr>
        <p:spPr/>
        <p:txBody>
          <a:bodyPr/>
          <a:lstStyle/>
          <a:p>
            <a:fld id="{5827260C-95DC-194B-88B2-0B241DEC43BF}" type="slidenum">
              <a:rPr lang="en-US" smtClean="0"/>
              <a:pPr/>
              <a:t>140</a:t>
            </a:fld>
            <a:endParaRPr lang="sr-Latn-CS"/>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2675562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D4504A11-3BA0-4461-A1C5-454F02F9540C}" type="slidenum">
              <a:rPr lang="en-GB" smtClean="0"/>
              <a:pPr/>
              <a:t>12</a:t>
            </a:fld>
            <a:endParaRPr lang="sr-Latn-C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baseline="0" noProof="0" dirty="0" smtClean="0"/>
              <a:t>[Ovaj slajd je animiran.]</a:t>
            </a:r>
          </a:p>
          <a:p>
            <a:endParaRPr lang="sr-Latn-CS" baseline="0" noProof="0" dirty="0" smtClean="0"/>
          </a:p>
          <a:p>
            <a:r>
              <a:rPr lang="sr-Latn-CS" baseline="0" noProof="0" dirty="0" smtClean="0"/>
              <a:t>[Ako je </a:t>
            </a:r>
            <a:r>
              <a:rPr lang="sr-Latn-CS" baseline="0" noProof="0" dirty="0" smtClean="0"/>
              <a:t>internet </a:t>
            </a:r>
            <a:r>
              <a:rPr lang="sr-Latn-CS" baseline="0" noProof="0" dirty="0" smtClean="0"/>
              <a:t>dostupan, možda je dobra ideja da pokažete www.blockchain.info.]</a:t>
            </a:r>
          </a:p>
          <a:p>
            <a:endParaRPr lang="sr-Latn-CS" baseline="0" noProof="0" dirty="0" smtClean="0"/>
          </a:p>
          <a:p>
            <a:r>
              <a:rPr lang="sr-Latn-CS" baseline="0" noProof="0" dirty="0" smtClean="0"/>
              <a:t>Već smo govarili o tome da se kripto </a:t>
            </a:r>
            <a:r>
              <a:rPr lang="sr-Latn-CS" baseline="0" noProof="0" dirty="0" smtClean="0"/>
              <a:t>valutom </a:t>
            </a:r>
            <a:r>
              <a:rPr lang="sr-Latn-CS" baseline="0" noProof="0" dirty="0" smtClean="0"/>
              <a:t>ne </a:t>
            </a:r>
            <a:r>
              <a:rPr lang="sr-Latn-CS" baseline="0" noProof="0" dirty="0" smtClean="0"/>
              <a:t>trguje anonimno, </a:t>
            </a:r>
            <a:r>
              <a:rPr lang="sr-Latn-CS" baseline="0" noProof="0" dirty="0" smtClean="0"/>
              <a:t>jer se sve transakcije javno skladište u lancu blokova. Možete pristupiti informacijama iz bloka putem klijenta ili različitih web stranica. Jedna od tih web stranica je blockchain.info.</a:t>
            </a:r>
          </a:p>
          <a:p>
            <a:endParaRPr lang="sr-Latn-CS" baseline="0" noProof="0" dirty="0" smtClean="0"/>
          </a:p>
          <a:p>
            <a:r>
              <a:rPr lang="sr-Latn-CS" baseline="0" noProof="0" dirty="0" smtClean="0"/>
              <a:t>Upotrebom informacija koje možete videti na sledećim slikama možete pretraživati određenu transakciju (relevantnu za vaš slučaj) i možete dobiti dodatne informacije o ovoj transakciji, npr. koja je adresa novčanikaje poslala koji iznos na koju adresu primaoca novčanika, ili čak i IP adresu koja je započela tu transakciju. To bi mogao biti prvi znak. Druga opcija je tražiti informacije o određenoj adresi novčanika (onoj koja je zanimljiva za vaš slučaj) od velikih platformi za razmenu i tržišta, npr. btc-e.net ili čak lokalnih bitkoin tržišta poput bitcoin.de. Neki od ovih platformi i traži od korisnika da potvrdi svoj identitet sa ličnom kartom i da obezbedi overenu bankovni račun (da kupi novčiće).</a:t>
            </a:r>
          </a:p>
          <a:p>
            <a:endParaRPr lang="sr-Latn-CS" baseline="0" noProof="0" dirty="0" smtClean="0"/>
          </a:p>
          <a:p>
            <a:r>
              <a:rPr lang="sr-Latn-CS" baseline="0" noProof="0" dirty="0" smtClean="0"/>
              <a:t>Ovo </a:t>
            </a:r>
            <a:r>
              <a:rPr lang="sr-Latn-CS" baseline="0" noProof="0" dirty="0" smtClean="0"/>
              <a:t>je </a:t>
            </a:r>
            <a:r>
              <a:rPr lang="sr-Latn-CS" baseline="0" noProof="0" dirty="0" smtClean="0"/>
              <a:t>vrsta tragova </a:t>
            </a:r>
            <a:r>
              <a:rPr lang="sr-Latn-CS" baseline="0" noProof="0" dirty="0" smtClean="0"/>
              <a:t>koja može </a:t>
            </a:r>
            <a:r>
              <a:rPr lang="sr-Latn-CS" baseline="0" noProof="0" dirty="0" smtClean="0"/>
              <a:t>da </a:t>
            </a:r>
            <a:r>
              <a:rPr lang="sr-Latn-CS" baseline="0" noProof="0" dirty="0" smtClean="0"/>
              <a:t>pomogne </a:t>
            </a:r>
            <a:r>
              <a:rPr lang="sr-Latn-CS" baseline="0" noProof="0" dirty="0" smtClean="0"/>
              <a:t>našu istragu. Ipak - istraživanja o kripto </a:t>
            </a:r>
            <a:r>
              <a:rPr lang="sr-Latn-CS" baseline="0" noProof="0" dirty="0" smtClean="0"/>
              <a:t>valutama su </a:t>
            </a:r>
            <a:r>
              <a:rPr lang="sr-Latn-CS" baseline="0" noProof="0" dirty="0" smtClean="0"/>
              <a:t>i dalje izazov.</a:t>
            </a:r>
          </a:p>
        </p:txBody>
      </p:sp>
      <p:sp>
        <p:nvSpPr>
          <p:cNvPr id="4" name="Foliennummernplatzhalter 3"/>
          <p:cNvSpPr>
            <a:spLocks noGrp="1"/>
          </p:cNvSpPr>
          <p:nvPr>
            <p:ph type="sldNum" sz="quarter" idx="10"/>
          </p:nvPr>
        </p:nvSpPr>
        <p:spPr/>
        <p:txBody>
          <a:bodyPr/>
          <a:lstStyle/>
          <a:p>
            <a:fld id="{5827260C-95DC-194B-88B2-0B241DEC43BF}" type="slidenum">
              <a:rPr lang="en-US" smtClean="0"/>
              <a:pPr/>
              <a:t>141</a:t>
            </a:fld>
            <a:endParaRPr lang="sr-Latn-CS"/>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267556244"/>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lnSpcReduction="10000"/>
          </a:bodyPr>
          <a:lstStyle/>
          <a:p>
            <a:pPr marL="0" marR="0" indent="0" algn="l" defTabSz="457200" rtl="0" eaLnBrk="1" fontAlgn="auto" latinLnBrk="0" hangingPunct="1">
              <a:lnSpc>
                <a:spcPct val="150000"/>
              </a:lnSpc>
              <a:spcBef>
                <a:spcPts val="0"/>
              </a:spcBef>
              <a:spcAft>
                <a:spcPts val="0"/>
              </a:spcAft>
              <a:buClrTx/>
              <a:buSzTx/>
              <a:buFontTx/>
              <a:buNone/>
              <a:tabLst/>
              <a:defRPr/>
            </a:pPr>
            <a:r>
              <a:rPr lang="sr-Latn-CS" dirty="0" smtClean="0"/>
              <a:t>[</a:t>
            </a:r>
            <a:r>
              <a:rPr lang="sr-Latn-CS" baseline="0" noProof="0" dirty="0" smtClean="0"/>
              <a:t>Ovaj slajd je animirani.]</a:t>
            </a:r>
          </a:p>
          <a:p>
            <a:pPr>
              <a:lnSpc>
                <a:spcPct val="150000"/>
              </a:lnSpc>
              <a:spcBef>
                <a:spcPts val="0"/>
              </a:spcBef>
            </a:pPr>
            <a:endParaRPr lang="sr-Latn-CS" b="0" noProof="0" dirty="0" smtClean="0"/>
          </a:p>
          <a:p>
            <a:pPr>
              <a:lnSpc>
                <a:spcPct val="150000"/>
              </a:lnSpc>
              <a:spcBef>
                <a:spcPts val="0"/>
              </a:spcBef>
            </a:pPr>
            <a:r>
              <a:rPr lang="sr-Latn-CS" b="0" noProof="0" dirty="0" smtClean="0"/>
              <a:t>Kao što možete zamisliti, kripto valute stavi neke izazove za sprovođenje zakona i pravosuđe. Ovi izazovi uključuju, ali nisu ograničeni na:</a:t>
            </a:r>
          </a:p>
          <a:p>
            <a:pPr>
              <a:lnSpc>
                <a:spcPct val="150000"/>
              </a:lnSpc>
              <a:spcBef>
                <a:spcPts val="0"/>
              </a:spcBef>
            </a:pPr>
            <a:endParaRPr lang="sr-Latn-CS" b="0" noProof="0" dirty="0" smtClean="0"/>
          </a:p>
          <a:p>
            <a:pPr marL="171450" indent="-171450">
              <a:lnSpc>
                <a:spcPct val="150000"/>
              </a:lnSpc>
              <a:spcBef>
                <a:spcPts val="0"/>
              </a:spcBef>
              <a:buFontTx/>
              <a:buChar char="-"/>
            </a:pPr>
            <a:r>
              <a:rPr lang="sr-Latn-CS" b="0" noProof="0" dirty="0" smtClean="0"/>
              <a:t>Na "prati novac", "prati robu" pristup samo (!) Neće funkcionisati više. Mi i dalje  trebamo da pratimo (virtuelni) novac, ali to će nas dovesti do tragova koji traže dalja istraživanja (npr IP adrese).</a:t>
            </a:r>
          </a:p>
          <a:p>
            <a:pPr marL="171450" indent="-171450">
              <a:lnSpc>
                <a:spcPct val="150000"/>
              </a:lnSpc>
              <a:spcBef>
                <a:spcPts val="0"/>
              </a:spcBef>
              <a:buFontTx/>
              <a:buChar char="-"/>
            </a:pPr>
            <a:r>
              <a:rPr lang="sr-Latn-CS" b="0" baseline="0" noProof="0" dirty="0" smtClean="0"/>
              <a:t>Istraživanje kripto valuta je </a:t>
            </a:r>
            <a:r>
              <a:rPr lang="sr-Latn-CS" b="0" noProof="0" dirty="0" smtClean="0"/>
              <a:t>tehnički još prefinjenije. Organi reda i </a:t>
            </a:r>
            <a:r>
              <a:rPr lang="sr-Latn-CS" b="0" noProof="0" dirty="0" smtClean="0"/>
              <a:t>pravosuđe </a:t>
            </a:r>
            <a:r>
              <a:rPr lang="sr-Latn-CS" b="0" noProof="0" dirty="0" smtClean="0"/>
              <a:t>treba da budu obučeni.</a:t>
            </a:r>
          </a:p>
          <a:p>
            <a:pPr marL="171450" indent="-171450">
              <a:lnSpc>
                <a:spcPct val="150000"/>
              </a:lnSpc>
              <a:spcBef>
                <a:spcPts val="0"/>
              </a:spcBef>
              <a:buFontTx/>
              <a:buChar char="-"/>
            </a:pPr>
            <a:r>
              <a:rPr lang="sr-Latn-CS" b="0" baseline="0" noProof="0" dirty="0" smtClean="0"/>
              <a:t>Iako su kripto valute nisu </a:t>
            </a:r>
            <a:r>
              <a:rPr lang="sr-Latn-CS" b="0" noProof="0" dirty="0" smtClean="0"/>
              <a:t>ananonimne, često je teško pratiti osumnjičenog kada se koriste mikseri/tumbleri</a:t>
            </a:r>
          </a:p>
          <a:p>
            <a:pPr marL="171450" indent="-171450">
              <a:lnSpc>
                <a:spcPct val="150000"/>
              </a:lnSpc>
              <a:spcBef>
                <a:spcPts val="0"/>
              </a:spcBef>
              <a:buFontTx/>
              <a:buChar char="-"/>
            </a:pPr>
            <a:r>
              <a:rPr lang="sr-Latn-CS" b="0" baseline="0" noProof="0" dirty="0" smtClean="0"/>
              <a:t>Istraga osumnjičenog se </a:t>
            </a:r>
            <a:r>
              <a:rPr lang="sr-Latn-CS" b="0" noProof="0" dirty="0" smtClean="0"/>
              <a:t>jako oslanja na informacije iz usluga dobavljača (wallet usluga, menjačke usluga, ISP, itd).</a:t>
            </a:r>
          </a:p>
          <a:p>
            <a:pPr marL="171450" indent="-171450">
              <a:lnSpc>
                <a:spcPct val="150000"/>
              </a:lnSpc>
              <a:spcBef>
                <a:spcPts val="0"/>
              </a:spcBef>
              <a:buFontTx/>
              <a:buChar char="-"/>
            </a:pPr>
            <a:r>
              <a:rPr lang="sr-Latn-CS" b="0" baseline="0" noProof="0" dirty="0" smtClean="0"/>
              <a:t>Nedostatak SOP-ova za oduzimanja kripto valute kao deo krivičnog postupka.</a:t>
            </a:r>
            <a:endParaRPr lang="sr-Latn-CS" b="0" noProof="0" dirty="0" smtClean="0"/>
          </a:p>
          <a:p>
            <a:endParaRPr lang="sr-Latn-CS" baseline="0" noProof="0" dirty="0" smtClean="0"/>
          </a:p>
          <a:p>
            <a:r>
              <a:rPr lang="sr-Latn-CS" baseline="0" noProof="0" dirty="0" smtClean="0"/>
              <a:t>Slika na slajdu </a:t>
            </a:r>
            <a:r>
              <a:rPr lang="sr-Latn-CS" baseline="0" noProof="0" dirty="0" smtClean="0"/>
              <a:t>treba da pokazuje </a:t>
            </a:r>
            <a:r>
              <a:rPr lang="sr-Latn-CS" baseline="0" noProof="0" dirty="0" smtClean="0"/>
              <a:t>kako kriminalac Marketplaces prihvata Bitcoin kao opciju za plaćanje.</a:t>
            </a:r>
          </a:p>
        </p:txBody>
      </p:sp>
      <p:sp>
        <p:nvSpPr>
          <p:cNvPr id="4" name="Foliennummernplatzhalter 3"/>
          <p:cNvSpPr>
            <a:spLocks noGrp="1"/>
          </p:cNvSpPr>
          <p:nvPr>
            <p:ph type="sldNum" sz="quarter" idx="10"/>
          </p:nvPr>
        </p:nvSpPr>
        <p:spPr/>
        <p:txBody>
          <a:bodyPr/>
          <a:lstStyle/>
          <a:p>
            <a:fld id="{5827260C-95DC-194B-88B2-0B241DEC43BF}" type="slidenum">
              <a:rPr lang="en-US" smtClean="0"/>
              <a:pPr/>
              <a:t>142</a:t>
            </a:fld>
            <a:endParaRPr lang="sr-Latn-CS"/>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267556244"/>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r-Latn-CS" sz="1200" kern="1200" dirty="0" smtClean="0">
                <a:solidFill>
                  <a:schemeClr val="tx1"/>
                </a:solidFill>
                <a:effectLst/>
                <a:latin typeface="+mn-lt"/>
              </a:rPr>
              <a:t>Trener bi </a:t>
            </a:r>
            <a:r>
              <a:rPr lang="sr-Latn-CS" sz="1200" kern="1200" dirty="0" smtClean="0">
                <a:solidFill>
                  <a:schemeClr val="tx1"/>
                </a:solidFill>
                <a:effectLst/>
                <a:latin typeface="+mn-lt"/>
              </a:rPr>
              <a:t>trebalo da pruži</a:t>
            </a:r>
            <a:r>
              <a:rPr lang="sr-Latn-CS" sz="1200" kern="1200" baseline="0" dirty="0" smtClean="0">
                <a:solidFill>
                  <a:schemeClr val="tx1"/>
                </a:solidFill>
                <a:effectLst/>
                <a:latin typeface="+mn-lt"/>
              </a:rPr>
              <a:t> </a:t>
            </a:r>
            <a:r>
              <a:rPr lang="sr-Latn-CS" sz="1200" kern="1200" dirty="0" smtClean="0">
                <a:solidFill>
                  <a:schemeClr val="tx1"/>
                </a:solidFill>
                <a:effectLst/>
                <a:latin typeface="+mn-lt"/>
              </a:rPr>
              <a:t>učesnicima </a:t>
            </a:r>
            <a:r>
              <a:rPr lang="sr-Latn-CS" sz="1200" kern="1200" dirty="0" smtClean="0">
                <a:solidFill>
                  <a:schemeClr val="tx1"/>
                </a:solidFill>
                <a:effectLst/>
                <a:latin typeface="+mn-lt"/>
              </a:rPr>
              <a:t>priliku da postavljaju sva pitanja koja mogu </a:t>
            </a:r>
            <a:r>
              <a:rPr lang="sr-Latn-CS" sz="1200" kern="1200" dirty="0" smtClean="0">
                <a:solidFill>
                  <a:schemeClr val="tx1"/>
                </a:solidFill>
                <a:effectLst/>
                <a:latin typeface="+mn-lt"/>
              </a:rPr>
              <a:t>biti u </a:t>
            </a:r>
            <a:r>
              <a:rPr lang="sr-Latn-CS" sz="1200" kern="1200" dirty="0" smtClean="0">
                <a:solidFill>
                  <a:schemeClr val="tx1"/>
                </a:solidFill>
                <a:effectLst/>
                <a:latin typeface="+mn-lt"/>
              </a:rPr>
              <a:t>vezi s četvrtom delom lekcije.</a:t>
            </a:r>
            <a:endParaRPr lang="sr-Latn-CS" dirty="0"/>
          </a:p>
        </p:txBody>
      </p:sp>
      <p:sp>
        <p:nvSpPr>
          <p:cNvPr id="4" name="Slide Number Placeholder 3"/>
          <p:cNvSpPr>
            <a:spLocks noGrp="1"/>
          </p:cNvSpPr>
          <p:nvPr>
            <p:ph type="sldNum" sz="quarter" idx="10"/>
          </p:nvPr>
        </p:nvSpPr>
        <p:spPr/>
        <p:txBody>
          <a:bodyPr/>
          <a:lstStyle/>
          <a:p>
            <a:fld id="{D4504A11-3BA0-4461-A1C5-454F02F9540C}" type="slidenum">
              <a:rPr lang="en-GB" smtClean="0"/>
              <a:pPr/>
              <a:t>143</a:t>
            </a:fld>
            <a:endParaRPr lang="sr-Latn-C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sz="1200" kern="1200" dirty="0" smtClean="0">
                <a:solidFill>
                  <a:schemeClr val="tx1"/>
                </a:solidFill>
                <a:latin typeface="+mn-lt"/>
              </a:rPr>
              <a:t>Kao krajnji suštinski deo lekcije, trener treba da nastoji da utvrdi načine na koje tehnologija koja je objašnjeno se koristi u izvršenju krivičnih dela. Sesija počinje sa nekim statistikama koje bi trebalo da daju publici predstavu o slučajevima tipičnim za visokotehnološki kriminal.</a:t>
            </a:r>
            <a:endParaRPr lang="sr-Latn-C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144</a:t>
            </a:fld>
            <a:endParaRPr lang="sr-Latn-C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sr-Latn-CS" dirty="0" smtClean="0"/>
              <a:t>Ako postoji nešto kao "tipična" istraga visokotehnološkog kriminala ovo će verovatno </a:t>
            </a:r>
            <a:r>
              <a:rPr lang="sr-Latn-CS" dirty="0" smtClean="0"/>
              <a:t>spadati u </a:t>
            </a:r>
            <a:r>
              <a:rPr lang="sr-Latn-CS" dirty="0" smtClean="0"/>
              <a:t>kategoriju </a:t>
            </a:r>
            <a:r>
              <a:rPr lang="sr-Latn-CS" dirty="0" smtClean="0"/>
              <a:t>internet prevare </a:t>
            </a:r>
            <a:r>
              <a:rPr lang="sr-Latn-CS" dirty="0" smtClean="0"/>
              <a:t>(npr. BEC/CEO prevare ili "samo" ebay prevara) ili </a:t>
            </a:r>
            <a:r>
              <a:rPr lang="sr-Latn-CS" dirty="0" smtClean="0"/>
              <a:t>ransomware </a:t>
            </a:r>
            <a:r>
              <a:rPr lang="sr-Latn-CS" dirty="0" smtClean="0"/>
              <a:t>se koristi za visokotehnološke iznude. </a:t>
            </a:r>
            <a:endParaRPr lang="sr-Latn-CS" baseline="0" dirty="0" smtClean="0"/>
          </a:p>
          <a:p>
            <a:endParaRPr lang="sr-Latn-CS" sz="1200" kern="1200" baseline="0" dirty="0" smtClean="0">
              <a:solidFill>
                <a:schemeClr val="tx1"/>
              </a:solidFill>
              <a:latin typeface="+mn-lt"/>
              <a:ea typeface="+mn-ea"/>
              <a:cs typeface="+mn-cs"/>
            </a:endParaRPr>
          </a:p>
          <a:p>
            <a:r>
              <a:rPr lang="sr-Latn-CS" sz="1200" b="1" kern="1200" dirty="0" smtClean="0">
                <a:solidFill>
                  <a:schemeClr val="tx1"/>
                </a:solidFill>
                <a:latin typeface="+mn-lt"/>
              </a:rPr>
              <a:t>Ransomware</a:t>
            </a:r>
            <a:r>
              <a:rPr lang="sr-Latn-CS" dirty="0" smtClean="0"/>
              <a:t> </a:t>
            </a:r>
            <a:r>
              <a:rPr lang="sr-Latn-CS" sz="1200" kern="1200" dirty="0" smtClean="0">
                <a:solidFill>
                  <a:schemeClr val="tx1"/>
                </a:solidFill>
                <a:latin typeface="+mn-lt"/>
              </a:rPr>
              <a:t>je malver koji obično omogućava visokotehnološke iznude za finansijsku dobit. Kriminalci mogu da sakrivaju veze za </a:t>
            </a:r>
            <a:r>
              <a:rPr lang="sr-Latn-CS" sz="1200" kern="1200" dirty="0" smtClean="0">
                <a:solidFill>
                  <a:schemeClr val="tx1"/>
                </a:solidFill>
                <a:latin typeface="+mn-lt"/>
              </a:rPr>
              <a:t>ransomware </a:t>
            </a:r>
            <a:r>
              <a:rPr lang="sr-Latn-CS" sz="1200" kern="1200" dirty="0" smtClean="0">
                <a:solidFill>
                  <a:schemeClr val="tx1"/>
                </a:solidFill>
                <a:latin typeface="+mn-lt"/>
              </a:rPr>
              <a:t>u naizgled normalnim elektronskim porukama </a:t>
            </a:r>
            <a:r>
              <a:rPr lang="sr-Latn-CS" sz="1200" kern="1200" dirty="0" smtClean="0">
                <a:solidFill>
                  <a:schemeClr val="tx1"/>
                </a:solidFill>
                <a:latin typeface="+mn-lt"/>
              </a:rPr>
              <a:t>ili </a:t>
            </a:r>
            <a:r>
              <a:rPr lang="sr-Latn-CS" sz="1200" kern="1200" dirty="0" smtClean="0">
                <a:solidFill>
                  <a:schemeClr val="tx1"/>
                </a:solidFill>
                <a:latin typeface="+mn-lt"/>
              </a:rPr>
              <a:t>web stranicama. Kada se aktivira, </a:t>
            </a:r>
            <a:r>
              <a:rPr lang="sr-Latn-CS" sz="1200" kern="1200" dirty="0" smtClean="0">
                <a:solidFill>
                  <a:schemeClr val="tx1"/>
                </a:solidFill>
                <a:latin typeface="+mn-lt"/>
              </a:rPr>
              <a:t>ransomware </a:t>
            </a:r>
            <a:r>
              <a:rPr lang="sr-Latn-CS" sz="1200" kern="1200" dirty="0" smtClean="0">
                <a:solidFill>
                  <a:schemeClr val="tx1"/>
                </a:solidFill>
                <a:latin typeface="+mn-lt"/>
              </a:rPr>
              <a:t>sprečava interakciju korisnika sa svojim datotekama, aplikacijama ili sistemima sve dok ne plati otkup, obično u obliku anonimnog valute, kao što je Bitcoin. </a:t>
            </a:r>
          </a:p>
          <a:p>
            <a:r>
              <a:rPr lang="sr-Latn-CS" sz="1200" kern="1200" dirty="0" smtClean="0">
                <a:solidFill>
                  <a:schemeClr val="tx1"/>
                </a:solidFill>
                <a:latin typeface="+mn-lt"/>
              </a:rPr>
              <a:t>Ransomware </a:t>
            </a:r>
            <a:r>
              <a:rPr lang="sr-Latn-CS" sz="1200" kern="1200" dirty="0" smtClean="0">
                <a:solidFill>
                  <a:schemeClr val="tx1"/>
                </a:solidFill>
                <a:latin typeface="+mn-lt"/>
              </a:rPr>
              <a:t>je ozbiljna i rastuća visokotehnološka pretnja koja često utiče na pojedince i nedavno je napunio naslove zbog većih napada na preduzeća. Zahtevi plaćanja variraju na osnovu ciljanih organizacija, i mogu da budu od nekoliko stotina do miliona dolara.</a:t>
            </a:r>
          </a:p>
          <a:p>
            <a:r>
              <a:rPr lang="sr-Latn-CS" sz="1200" kern="1200" dirty="0" smtClean="0">
                <a:solidFill>
                  <a:schemeClr val="tx1"/>
                </a:solidFill>
                <a:latin typeface="+mn-lt"/>
              </a:rPr>
              <a:t>Kad se jednom zarazi, žrtva može malo kome da se obrati za pomoć. Ako oni ne plate otkup, posao trpi zbog vremena, gubitka poverljivih informacija ili bilo koje druge kazne koju odredi napadač. A čak i kada bi oni platiti otkup, oni ostaju ranjivi na napade od istog napadača ili novog, i nagrađuju napadače za njihovu uspešnu taktiku.</a:t>
            </a:r>
          </a:p>
          <a:p>
            <a:endParaRPr lang="sr-Latn-CS" baseline="0" dirty="0"/>
          </a:p>
          <a:p>
            <a:r>
              <a:rPr lang="sr-Latn-CS" dirty="0" smtClean="0"/>
              <a:t>U tim slučajevima kao što je opisano žrtve prijave ovakav kriminal. </a:t>
            </a:r>
            <a:r>
              <a:rPr lang="sr-Latn-CS" dirty="0" smtClean="0"/>
              <a:t>Žrtvine računare potom </a:t>
            </a:r>
            <a:r>
              <a:rPr lang="sr-Latn-CS" dirty="0" smtClean="0"/>
              <a:t>analizira LE. Većina </a:t>
            </a:r>
            <a:r>
              <a:rPr lang="sr-Latn-CS" dirty="0" smtClean="0"/>
              <a:t>ransomwarea ima </a:t>
            </a:r>
            <a:r>
              <a:rPr lang="sr-Latn-CS" dirty="0" smtClean="0"/>
              <a:t>tendenciju da komunicira sa svojim serverima (kako bi proverili da li je uplata prošla za dešifrovanje podataka korisnika).</a:t>
            </a:r>
            <a:endParaRPr lang="sr-Latn-C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150</a:t>
            </a:fld>
            <a:endParaRPr lang="sr-Latn-CS"/>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511311729"/>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sr-Latn-CS" dirty="0" smtClean="0"/>
              <a:t>Međutim, nije dovoljno da imate samo IP adresu. U većini slučajeva, IP adrese servera osumnjičenog su u stranim državama što otežava dobijanje podataka o pretplatniku (treba da se pruži navod na Budimpeštansku konvenciju - i to bi trebalo objasniti da se mogućnosti BK mogu objasniti u sledećim sesijama). Često neprobojni hosteri ili oteti serveri se koriste i za plaćanje otkupa koji se prihvata jedino preko virtuelne valute.</a:t>
            </a:r>
          </a:p>
          <a:p>
            <a:endParaRPr lang="sr-Latn-CS" baseline="0" dirty="0"/>
          </a:p>
          <a:p>
            <a:r>
              <a:rPr lang="sr-Latn-CS" dirty="0" smtClean="0"/>
              <a:t>Trener može da pita publiku da li su se ikada susreli sa sličnim slučajevima i kako su postupili.</a:t>
            </a:r>
            <a:endParaRPr lang="sr-Latn-C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151</a:t>
            </a:fld>
            <a:endParaRPr lang="sr-Latn-CS"/>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04093437"/>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sr-Latn-CS" dirty="0" smtClean="0"/>
              <a:t>Trenutni, tekući slučajevi. Masivni </a:t>
            </a:r>
            <a:r>
              <a:rPr lang="sr-Latn-CS" i="1" dirty="0" smtClean="0"/>
              <a:t>phishing</a:t>
            </a:r>
            <a:r>
              <a:rPr lang="sr-Latn-CS" dirty="0" smtClean="0"/>
              <a:t> </a:t>
            </a:r>
            <a:r>
              <a:rPr lang="sr-Latn-CS" dirty="0" smtClean="0"/>
              <a:t>napadi </a:t>
            </a:r>
            <a:r>
              <a:rPr lang="sr-Latn-CS" dirty="0" smtClean="0"/>
              <a:t>na</a:t>
            </a:r>
            <a:r>
              <a:rPr lang="sr-Latn-CS" baseline="0" dirty="0" smtClean="0"/>
              <a:t> internet </a:t>
            </a:r>
            <a:r>
              <a:rPr lang="sr-Latn-CS" dirty="0" smtClean="0"/>
              <a:t>bankarske </a:t>
            </a:r>
            <a:r>
              <a:rPr lang="sr-Latn-CS" dirty="0" smtClean="0"/>
              <a:t>akreditive preko lažnog bankarskog </a:t>
            </a:r>
            <a:r>
              <a:rPr lang="sr-Latn-CS" dirty="0" smtClean="0"/>
              <a:t>e-maila. </a:t>
            </a:r>
            <a:r>
              <a:rPr lang="sr-Latn-CS" dirty="0" smtClean="0"/>
              <a:t>Analiza zaglavlja e-mail poruka i kasnija istraga dovele su nas do </a:t>
            </a:r>
            <a:r>
              <a:rPr lang="sr-Latn-CS" dirty="0" smtClean="0"/>
              <a:t>osumnjičenog</a:t>
            </a:r>
            <a:r>
              <a:rPr lang="sr-Latn-CS" dirty="0" smtClean="0"/>
              <a:t>. Izdat je nalog za prisluškivanje DSL linije osumnjičenog. Dok osumnjičeni koristi šifrovanu komunikaciju za većinu vremena, jedna sesija može biti </a:t>
            </a:r>
            <a:r>
              <a:rPr lang="sr-Latn-CS" dirty="0" smtClean="0"/>
              <a:t>zabeležena, </a:t>
            </a:r>
            <a:r>
              <a:rPr lang="sr-Latn-CS" dirty="0" smtClean="0"/>
              <a:t>jer nije šifrovana i sadržavala je  akreditive podatke za mail nalog. LE ima pristup </a:t>
            </a:r>
            <a:r>
              <a:rPr lang="sr-Latn-CS" dirty="0" smtClean="0"/>
              <a:t>e-mail </a:t>
            </a:r>
            <a:r>
              <a:rPr lang="sr-Latn-CS" dirty="0" smtClean="0"/>
              <a:t>nalogu i izveštava da je </a:t>
            </a:r>
            <a:r>
              <a:rPr lang="sr-Latn-CS" dirty="0" smtClean="0"/>
              <a:t>e-mail </a:t>
            </a:r>
            <a:r>
              <a:rPr lang="sr-Latn-CS" dirty="0" smtClean="0"/>
              <a:t>nalog koji se koristi privremeni nalog.</a:t>
            </a:r>
          </a:p>
          <a:p>
            <a:pPr marL="0" marR="0" indent="0" algn="l" defTabSz="457200" rtl="0" eaLnBrk="1" fontAlgn="auto" latinLnBrk="0" hangingPunct="1">
              <a:lnSpc>
                <a:spcPct val="100000"/>
              </a:lnSpc>
              <a:spcBef>
                <a:spcPts val="0"/>
              </a:spcBef>
              <a:spcAft>
                <a:spcPts val="0"/>
              </a:spcAft>
              <a:buClrTx/>
              <a:buSzTx/>
              <a:buFontTx/>
              <a:buNone/>
              <a:tabLst/>
              <a:defRPr/>
            </a:pPr>
            <a:r>
              <a:rPr lang="sr-Latn-CS" dirty="0" smtClean="0"/>
              <a:t>Trener može  da pita i razmeni iskustva sa publikom </a:t>
            </a:r>
            <a:r>
              <a:rPr lang="sr-Latn-CS" dirty="0" smtClean="0"/>
              <a:t>o tome da </a:t>
            </a:r>
            <a:r>
              <a:rPr lang="sr-Latn-CS" dirty="0" smtClean="0"/>
              <a:t>li im zakon dozvoljava da izdaju nalog za pristup i kopiranje podataka sa tog mail naloga, čak i ako nije bilo jasno da li se mail server fizički nalazi na teritoriji njihove države. </a:t>
            </a:r>
            <a:endParaRPr lang="sr-Latn-CS" dirty="0"/>
          </a:p>
          <a:p>
            <a:endParaRPr lang="sr-Latn-C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153</a:t>
            </a:fld>
            <a:endParaRPr lang="sr-Latn-CS"/>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091487435"/>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CS" dirty="0" smtClean="0"/>
              <a:t>Uopšteno govoreći, SQL ubacivanje (SQLi) odnosi se napad ubacivanja gde napadač može izvršiti zlonamerni kod koji kontroliše bazu </a:t>
            </a:r>
            <a:r>
              <a:rPr lang="sr-Latn-CS" dirty="0" smtClean="0"/>
              <a:t>web </a:t>
            </a:r>
            <a:r>
              <a:rPr lang="sr-Latn-CS" dirty="0" smtClean="0"/>
              <a:t>aplikacije. </a:t>
            </a:r>
          </a:p>
          <a:p>
            <a:r>
              <a:rPr lang="sr-Latn-CS" dirty="0" smtClean="0"/>
              <a:t>Pošto ranjivost SQL ubacivanja bi eventualno mogla da utiče na bilo koji sajt ili </a:t>
            </a:r>
            <a:r>
              <a:rPr lang="sr-Latn-CS" dirty="0" smtClean="0"/>
              <a:t>web </a:t>
            </a:r>
            <a:r>
              <a:rPr lang="sr-Latn-CS" dirty="0" smtClean="0"/>
              <a:t>aplikaciju koja koristi bazu podataka zasnovanu na  SQL, ranjivost je jedan od najstarijih, najčešćih i najopasnijih ranjivosti </a:t>
            </a:r>
            <a:r>
              <a:rPr lang="sr-Latn-CS" dirty="0" smtClean="0"/>
              <a:t>web </a:t>
            </a:r>
            <a:r>
              <a:rPr lang="sr-Latn-CS" dirty="0" smtClean="0"/>
              <a:t>aplikacija.</a:t>
            </a:r>
          </a:p>
          <a:p>
            <a:r>
              <a:rPr lang="sr-Latn-CS" dirty="0" smtClean="0"/>
              <a:t>Kroz učvršćivanje ravnjivosti SQL ubacivanja, s obzirom na prave okolnosti, napadač može da to koristi kako bi zaobišao mehanizme provere identiteta i autorizaciju </a:t>
            </a:r>
            <a:r>
              <a:rPr lang="sr-Latn-CS" dirty="0" smtClean="0"/>
              <a:t>web </a:t>
            </a:r>
            <a:r>
              <a:rPr lang="sr-Latn-CS" dirty="0" smtClean="0"/>
              <a:t>aplikacija i preuzeo sadržaj cele baze podataka. SQL ubacivanje se takođe može koristiti za dodavanje, izmenu i brisanje zapisa u bazi podataka, što utiče na celovitost podataka.</a:t>
            </a:r>
          </a:p>
          <a:p>
            <a:endParaRPr lang="sr-Latn-C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154</a:t>
            </a:fld>
            <a:endParaRPr lang="sr-Latn-CS"/>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2850062409"/>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sr-Latn-CS" dirty="0" smtClean="0"/>
              <a:t>Trenutan, tekući slučaj Slučaj hakovanja koji uključuje nekoliko </a:t>
            </a:r>
            <a:r>
              <a:rPr lang="sr-Latn-CS" dirty="0" smtClean="0"/>
              <a:t>osumnjičenih. </a:t>
            </a:r>
            <a:r>
              <a:rPr lang="sr-Latn-CS" dirty="0" smtClean="0"/>
              <a:t>Jedan ili više glavnih osumnjičenih je dobavljač servera specijalizovan u vođenju SQL ubacivanja na druge servere </a:t>
            </a:r>
          </a:p>
          <a:p>
            <a:endParaRPr lang="sr-Latn-CS" baseline="0" dirty="0" smtClean="0"/>
          </a:p>
          <a:p>
            <a:r>
              <a:rPr lang="sr-Latn-CS" dirty="0" smtClean="0"/>
              <a:t>Jednog od njihovih klijenata uhapsili su zbog obavljanja takvih ubacivanja. Ovaj kupac je dao akreditive servera. LEA je preslikala hard disk da bi potencijalno došla do glavnog osumnjičenog (osumnjičenih). Trener može da  pita i razmeni iskustva sa publikom </a:t>
            </a:r>
            <a:r>
              <a:rPr lang="sr-Latn-CS" dirty="0" smtClean="0"/>
              <a:t>o tome da </a:t>
            </a:r>
            <a:r>
              <a:rPr lang="sr-Latn-CS" dirty="0" smtClean="0"/>
              <a:t>li njihov zakon dozvoljava da </a:t>
            </a:r>
            <a:r>
              <a:rPr lang="sr-Latn-CS" dirty="0" smtClean="0"/>
              <a:t>se izda </a:t>
            </a:r>
            <a:r>
              <a:rPr lang="sr-Latn-CS" dirty="0" smtClean="0"/>
              <a:t>nalog za kopiranje podataka na udaljenom </a:t>
            </a:r>
            <a:r>
              <a:rPr lang="sr-Latn-CS" dirty="0" smtClean="0"/>
              <a:t>serveru, </a:t>
            </a:r>
            <a:r>
              <a:rPr lang="sr-Latn-CS" dirty="0" smtClean="0"/>
              <a:t>čak i ako nije bilo jasno da li se server fizički nalazi na teritoriji njihove države. </a:t>
            </a:r>
            <a:endParaRPr lang="sr-Latn-CS" dirty="0"/>
          </a:p>
          <a:p>
            <a:endParaRPr lang="sr-Latn-C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155</a:t>
            </a:fld>
            <a:endParaRPr lang="sr-Latn-CS"/>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960938077"/>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sz="1200" kern="1200" dirty="0" smtClean="0">
                <a:solidFill>
                  <a:schemeClr val="tx1"/>
                </a:solidFill>
                <a:latin typeface="+mn-lt"/>
              </a:rPr>
              <a:t>Trener treba da nastoji da identifikuje relevantne slučajeve iz regiona u kojem se održava kurs i koristi ih kao primere.  Na kraju sesije, trener treba da podstakne učesnike da dele svoje znanje i iskustvo o internet kriminalu.</a:t>
            </a:r>
          </a:p>
          <a:p>
            <a:endParaRPr lang="sr-Latn-C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156</a:t>
            </a:fld>
            <a:endParaRPr lang="sr-Latn-C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BF3BA1DB-F744-41F0-9EF7-60B5B80BB42D}" type="slidenum">
              <a:rPr lang="en-GB" smtClean="0"/>
              <a:pPr/>
              <a:t>13</a:t>
            </a:fld>
            <a:endParaRPr lang="sr-Latn-CS" smtClean="0"/>
          </a:p>
        </p:txBody>
      </p:sp>
      <p:sp>
        <p:nvSpPr>
          <p:cNvPr id="69635" name="Rectangle 2"/>
          <p:cNvSpPr>
            <a:spLocks noGrp="1" noRot="1" noChangeAspect="1" noChangeArrowheads="1" noTextEdit="1"/>
          </p:cNvSpPr>
          <p:nvPr>
            <p:ph type="sldImg"/>
          </p:nvPr>
        </p:nvSpPr>
        <p:spPr>
          <a:xfrm>
            <a:off x="1144588" y="685800"/>
            <a:ext cx="4572000" cy="3429000"/>
          </a:xfrm>
          <a:ln/>
        </p:spPr>
      </p:sp>
      <p:sp>
        <p:nvSpPr>
          <p:cNvPr id="69636" name="Rectangle 3"/>
          <p:cNvSpPr>
            <a:spLocks noGrp="1" noChangeArrowheads="1"/>
          </p:cNvSpPr>
          <p:nvPr>
            <p:ph type="body" idx="1"/>
          </p:nvPr>
        </p:nvSpPr>
        <p:spPr>
          <a:xfrm>
            <a:off x="914400" y="4343400"/>
            <a:ext cx="5029200" cy="3325813"/>
          </a:xfrm>
          <a:noFill/>
          <a:ln/>
        </p:spPr>
        <p:txBody>
          <a:bodyPr/>
          <a:lstStyle/>
          <a:p>
            <a:pPr eaLnBrk="1" hangingPunct="1"/>
            <a:r>
              <a:rPr lang="sr-Latn-CS" dirty="0" smtClean="0"/>
              <a:t> </a:t>
            </a:r>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r-Latn-CS" sz="1200" kern="1200" dirty="0" smtClean="0">
                <a:solidFill>
                  <a:schemeClr val="tx1"/>
                </a:solidFill>
                <a:effectLst/>
                <a:latin typeface="+mn-lt"/>
              </a:rPr>
              <a:t>Trener bi trebao dati učesnicima priliku da postavljaju sva pitanja koja mogu imati u vezi sa petom delom lekcije.</a:t>
            </a:r>
            <a:endParaRPr lang="sr-Latn-CS" dirty="0"/>
          </a:p>
        </p:txBody>
      </p:sp>
      <p:sp>
        <p:nvSpPr>
          <p:cNvPr id="4" name="Slide Number Placeholder 3"/>
          <p:cNvSpPr>
            <a:spLocks noGrp="1"/>
          </p:cNvSpPr>
          <p:nvPr>
            <p:ph type="sldNum" sz="quarter" idx="10"/>
          </p:nvPr>
        </p:nvSpPr>
        <p:spPr/>
        <p:txBody>
          <a:bodyPr/>
          <a:lstStyle/>
          <a:p>
            <a:fld id="{D4504A11-3BA0-4461-A1C5-454F02F9540C}" type="slidenum">
              <a:rPr lang="en-GB" smtClean="0"/>
              <a:pPr/>
              <a:t>164</a:t>
            </a:fld>
            <a:endParaRPr lang="sr-Latn-C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sr-Latn-CS" sz="1200" kern="1200" dirty="0" smtClean="0">
                <a:solidFill>
                  <a:schemeClr val="tx1"/>
                </a:solidFill>
                <a:latin typeface="+mn-lt"/>
              </a:rPr>
              <a:t>Ova lekcija je pokušala da pruži neke smernice u pogledu vrste i stepena tehnologije znanja koji se zahteva od strane </a:t>
            </a:r>
            <a:r>
              <a:rPr lang="sr-Latn-CS" sz="1200" kern="1200" dirty="0" smtClean="0">
                <a:solidFill>
                  <a:schemeClr val="tx1"/>
                </a:solidFill>
                <a:latin typeface="+mn-lt"/>
              </a:rPr>
              <a:t>sudija </a:t>
            </a:r>
            <a:r>
              <a:rPr lang="sr-Latn-CS" sz="1200" kern="1200" dirty="0" smtClean="0">
                <a:solidFill>
                  <a:schemeClr val="tx1"/>
                </a:solidFill>
                <a:latin typeface="+mn-lt"/>
              </a:rPr>
              <a:t>i </a:t>
            </a:r>
            <a:r>
              <a:rPr lang="sr-Latn-CS" sz="1200" kern="1200" dirty="0" smtClean="0">
                <a:solidFill>
                  <a:schemeClr val="tx1"/>
                </a:solidFill>
                <a:latin typeface="+mn-lt"/>
              </a:rPr>
              <a:t>tužilaca da </a:t>
            </a:r>
            <a:r>
              <a:rPr lang="sr-Latn-CS" sz="1200" kern="1200" dirty="0" smtClean="0">
                <a:solidFill>
                  <a:schemeClr val="tx1"/>
                </a:solidFill>
                <a:latin typeface="+mn-lt"/>
              </a:rPr>
              <a:t>bi efikasno ispunjavali </a:t>
            </a:r>
            <a:r>
              <a:rPr lang="sr-Latn-CS" sz="1200" kern="1200" dirty="0" smtClean="0">
                <a:solidFill>
                  <a:schemeClr val="tx1"/>
                </a:solidFill>
                <a:latin typeface="+mn-lt"/>
              </a:rPr>
              <a:t>svoje uloge. </a:t>
            </a:r>
            <a:r>
              <a:rPr lang="sr-Latn-CS" sz="1200" kern="1200" dirty="0" smtClean="0">
                <a:solidFill>
                  <a:schemeClr val="tx1"/>
                </a:solidFill>
                <a:latin typeface="+mn-lt"/>
              </a:rPr>
              <a:t>Ona ne pretenduje da bude kompletna analizu pitanja i gde je to relevantno pokazuje gde se mogu dobiti dodatne informacije.  </a:t>
            </a:r>
          </a:p>
          <a:p>
            <a:r>
              <a:rPr lang="sr-Latn-CS" sz="1200" kern="1200" dirty="0" smtClean="0">
                <a:solidFill>
                  <a:schemeClr val="tx1"/>
                </a:solidFill>
                <a:latin typeface="+mn-lt"/>
              </a:rPr>
              <a:t> </a:t>
            </a:r>
          </a:p>
          <a:p>
            <a:r>
              <a:rPr lang="sr-Latn-CS" sz="1200" kern="1200" dirty="0" smtClean="0">
                <a:solidFill>
                  <a:schemeClr val="tx1"/>
                </a:solidFill>
                <a:latin typeface="+mn-lt"/>
              </a:rPr>
              <a:t>Preporučuje se da treneri za obuku </a:t>
            </a:r>
            <a:r>
              <a:rPr lang="sr-Latn-CS" sz="1200" kern="1200" dirty="0" smtClean="0">
                <a:solidFill>
                  <a:schemeClr val="tx1"/>
                </a:solidFill>
                <a:latin typeface="+mn-lt"/>
              </a:rPr>
              <a:t>obezbede </a:t>
            </a:r>
            <a:r>
              <a:rPr lang="sr-Latn-CS" sz="1200" kern="1200" dirty="0" smtClean="0">
                <a:solidFill>
                  <a:schemeClr val="tx1"/>
                </a:solidFill>
                <a:latin typeface="+mn-lt"/>
              </a:rPr>
              <a:t>da je materijal koji pripremaju ažuriran i </a:t>
            </a:r>
            <a:r>
              <a:rPr lang="sr-Latn-CS" sz="1200" kern="1200" dirty="0" smtClean="0">
                <a:solidFill>
                  <a:schemeClr val="tx1"/>
                </a:solidFill>
                <a:latin typeface="+mn-lt"/>
              </a:rPr>
              <a:t>da sadrži </a:t>
            </a:r>
            <a:r>
              <a:rPr lang="sr-Latn-CS" sz="1200" kern="1200" dirty="0" smtClean="0">
                <a:solidFill>
                  <a:schemeClr val="tx1"/>
                </a:solidFill>
                <a:latin typeface="+mn-lt"/>
              </a:rPr>
              <a:t>najnovija tehnološka </a:t>
            </a:r>
            <a:r>
              <a:rPr lang="sr-Latn-CS" sz="1200" kern="1200" dirty="0" smtClean="0">
                <a:solidFill>
                  <a:schemeClr val="tx1"/>
                </a:solidFill>
                <a:latin typeface="+mn-lt"/>
              </a:rPr>
              <a:t>pitanja </a:t>
            </a:r>
            <a:r>
              <a:rPr lang="sr-Latn-CS" sz="1200" kern="1200" dirty="0" smtClean="0">
                <a:solidFill>
                  <a:schemeClr val="tx1"/>
                </a:solidFill>
                <a:latin typeface="+mn-lt"/>
              </a:rPr>
              <a:t>kao što su uticaj na kriminalno ponašanje; njegov uticaj na </a:t>
            </a:r>
            <a:r>
              <a:rPr lang="sr-Latn-CS" sz="1200" kern="1200" dirty="0" smtClean="0">
                <a:solidFill>
                  <a:schemeClr val="tx1"/>
                </a:solidFill>
                <a:latin typeface="+mn-lt"/>
              </a:rPr>
              <a:t>pravna, procesna </a:t>
            </a:r>
            <a:r>
              <a:rPr lang="sr-Latn-CS" sz="1200" kern="1200" dirty="0" smtClean="0">
                <a:solidFill>
                  <a:schemeClr val="tx1"/>
                </a:solidFill>
                <a:latin typeface="+mn-lt"/>
              </a:rPr>
              <a:t>i </a:t>
            </a:r>
            <a:r>
              <a:rPr lang="sr-Latn-CS" sz="1200" kern="1200" dirty="0" smtClean="0">
                <a:solidFill>
                  <a:schemeClr val="tx1"/>
                </a:solidFill>
                <a:latin typeface="+mn-lt"/>
              </a:rPr>
              <a:t>dokazna pravila </a:t>
            </a:r>
            <a:r>
              <a:rPr lang="sr-Latn-CS" sz="1200" kern="1200" dirty="0" smtClean="0">
                <a:solidFill>
                  <a:schemeClr val="tx1"/>
                </a:solidFill>
                <a:latin typeface="+mn-lt"/>
              </a:rPr>
              <a:t>koja su u nadležnosti </a:t>
            </a:r>
            <a:r>
              <a:rPr lang="sr-Latn-CS" sz="1200" kern="1200" dirty="0" smtClean="0">
                <a:solidFill>
                  <a:schemeClr val="tx1"/>
                </a:solidFill>
                <a:latin typeface="+mn-lt"/>
              </a:rPr>
              <a:t>mesta</a:t>
            </a:r>
            <a:r>
              <a:rPr lang="sr-Latn-CS" sz="1200" kern="1200" baseline="0" dirty="0" smtClean="0">
                <a:solidFill>
                  <a:schemeClr val="tx1"/>
                </a:solidFill>
                <a:latin typeface="+mn-lt"/>
              </a:rPr>
              <a:t> </a:t>
            </a:r>
            <a:r>
              <a:rPr lang="sr-Latn-CS" sz="1200" kern="1200" dirty="0" smtClean="0">
                <a:solidFill>
                  <a:schemeClr val="tx1"/>
                </a:solidFill>
                <a:latin typeface="+mn-lt"/>
              </a:rPr>
              <a:t>gde </a:t>
            </a:r>
            <a:r>
              <a:rPr lang="sr-Latn-CS" sz="1200" kern="1200" dirty="0" smtClean="0">
                <a:solidFill>
                  <a:schemeClr val="tx1"/>
                </a:solidFill>
                <a:latin typeface="+mn-lt"/>
              </a:rPr>
              <a:t>obuka treba da bude održana.  Postoje tehnološke promene koje će uticati na sistem krivičnog pravosuđa, kao što je SSD skladištenje podataka i Web 2.0. To će biti važna pitanja koja </a:t>
            </a:r>
            <a:r>
              <a:rPr lang="sr-Latn-CS" sz="1200" kern="1200" dirty="0" smtClean="0">
                <a:solidFill>
                  <a:schemeClr val="tx1"/>
                </a:solidFill>
                <a:latin typeface="+mn-lt"/>
              </a:rPr>
              <a:t>je potrebno </a:t>
            </a:r>
            <a:r>
              <a:rPr lang="sr-Latn-CS" sz="1200" kern="1200" dirty="0" smtClean="0">
                <a:solidFill>
                  <a:schemeClr val="tx1"/>
                </a:solidFill>
                <a:latin typeface="+mn-lt"/>
              </a:rPr>
              <a:t>uključiti u programe obuke i zahtevaju </a:t>
            </a:r>
            <a:r>
              <a:rPr lang="sr-Latn-CS" sz="1200" kern="1200" dirty="0" smtClean="0">
                <a:solidFill>
                  <a:schemeClr val="tx1"/>
                </a:solidFill>
                <a:latin typeface="+mn-lt"/>
              </a:rPr>
              <a:t>inkluziju, jer</a:t>
            </a:r>
            <a:r>
              <a:rPr lang="sr-Latn-CS" sz="1200" kern="1200" baseline="0" dirty="0" smtClean="0">
                <a:solidFill>
                  <a:schemeClr val="tx1"/>
                </a:solidFill>
                <a:latin typeface="+mn-lt"/>
              </a:rPr>
              <a:t> sve više i više </a:t>
            </a:r>
            <a:r>
              <a:rPr lang="sr-Latn-CS" sz="1200" kern="1200" dirty="0" smtClean="0">
                <a:solidFill>
                  <a:schemeClr val="tx1"/>
                </a:solidFill>
                <a:latin typeface="+mn-lt"/>
              </a:rPr>
              <a:t>preovlađuju. </a:t>
            </a:r>
            <a:endParaRPr lang="sr-Latn-CS" sz="1200" kern="1200" dirty="0" smtClean="0">
              <a:solidFill>
                <a:schemeClr val="tx1"/>
              </a:solidFill>
              <a:latin typeface="+mn-lt"/>
            </a:endParaRPr>
          </a:p>
          <a:p>
            <a:r>
              <a:rPr lang="sr-Latn-CS" sz="1200" kern="1200" dirty="0" smtClean="0">
                <a:solidFill>
                  <a:schemeClr val="tx1"/>
                </a:solidFill>
                <a:latin typeface="+mn-lt"/>
              </a:rPr>
              <a:t> </a:t>
            </a:r>
          </a:p>
          <a:p>
            <a:r>
              <a:rPr lang="sr-Latn-CS" sz="1200" kern="1200" dirty="0" smtClean="0">
                <a:solidFill>
                  <a:schemeClr val="tx1"/>
                </a:solidFill>
                <a:latin typeface="+mn-lt"/>
              </a:rPr>
              <a:t>Kao i kod bilo kog drugog programa, svaki trening razvijen za sudije treba da imaju jasne </a:t>
            </a:r>
            <a:r>
              <a:rPr lang="sr-Latn-CS" sz="1200" kern="1200" dirty="0" smtClean="0">
                <a:solidFill>
                  <a:schemeClr val="tx1"/>
                </a:solidFill>
                <a:latin typeface="+mn-lt"/>
              </a:rPr>
              <a:t>SMART ciljeve </a:t>
            </a:r>
            <a:r>
              <a:rPr lang="sr-Latn-CS" sz="1200" kern="1200" dirty="0" smtClean="0">
                <a:solidFill>
                  <a:schemeClr val="tx1"/>
                </a:solidFill>
                <a:latin typeface="+mn-lt"/>
              </a:rPr>
              <a:t>(Specifični, Merljivi, Dostižni, Relevantni i Vremenski ograničeni). Ovo je od suštinske važnosti kako bi mogli da obezbedimo da ciljevi budu ispunjeni.  Izbegavajte korišćenje ciljeva sa rečima kao što su "razumeli" ili "znaju" </a:t>
            </a:r>
            <a:r>
              <a:rPr lang="sr-Latn-CS" sz="1200" kern="1200" dirty="0" smtClean="0">
                <a:solidFill>
                  <a:schemeClr val="tx1"/>
                </a:solidFill>
                <a:latin typeface="+mn-lt"/>
              </a:rPr>
              <a:t>jer oni </a:t>
            </a:r>
            <a:r>
              <a:rPr lang="sr-Latn-CS" sz="1200" kern="1200" dirty="0" smtClean="0">
                <a:solidFill>
                  <a:schemeClr val="tx1"/>
                </a:solidFill>
                <a:latin typeface="+mn-lt"/>
              </a:rPr>
              <a:t>ne zadovoljavaju kriterijume.  Na primer, kako merite da li se postiže cilj "poznavanja" subjekta?  Bolje je da koristite reči kao što su liste ili identifikaciju, koji su merljivi. Vodič za podešavanje SMART ciljeva se može naći na </a:t>
            </a:r>
            <a:r>
              <a:rPr lang="sr-Latn-CS" sz="1200" u="sng" kern="1200" dirty="0" smtClean="0">
                <a:solidFill>
                  <a:schemeClr val="tx1"/>
                </a:solidFill>
                <a:latin typeface="+mn-lt"/>
                <a:hlinkClick r:id="rId3" invalidUrl="http://www.sheffield.ac.uk/.../Guide to setting objectives.doc"/>
              </a:rPr>
              <a:t>www.sheffield.ac.uk/.../Guide%20to%20setting%20objectives.doc</a:t>
            </a:r>
            <a:r>
              <a:rPr lang="sr-Latn-CS" dirty="0" smtClean="0"/>
              <a:t> </a:t>
            </a:r>
            <a:endParaRPr lang="sr-Latn-CS" sz="1200" kern="1200" dirty="0" smtClean="0">
              <a:solidFill>
                <a:schemeClr val="tx1"/>
              </a:solidFill>
              <a:latin typeface="+mn-lt"/>
              <a:ea typeface="+mn-ea"/>
              <a:cs typeface="+mn-cs"/>
            </a:endParaRPr>
          </a:p>
          <a:p>
            <a:r>
              <a:rPr lang="sr-Latn-CS" sz="1200" kern="1200" dirty="0" smtClean="0">
                <a:solidFill>
                  <a:schemeClr val="tx1"/>
                </a:solidFill>
                <a:latin typeface="+mn-lt"/>
              </a:rPr>
              <a:t> </a:t>
            </a:r>
          </a:p>
          <a:p>
            <a:r>
              <a:rPr lang="sr-Latn-CS" sz="1200" kern="1200" dirty="0" smtClean="0">
                <a:solidFill>
                  <a:schemeClr val="tx1"/>
                </a:solidFill>
                <a:latin typeface="+mn-lt"/>
              </a:rPr>
              <a:t>Korišćenje studija slučaja je </a:t>
            </a:r>
            <a:r>
              <a:rPr lang="sr-Latn-CS" sz="1200" kern="1200" dirty="0" smtClean="0">
                <a:solidFill>
                  <a:schemeClr val="tx1"/>
                </a:solidFill>
                <a:latin typeface="+mn-lt"/>
              </a:rPr>
              <a:t>namenjeno da informiše </a:t>
            </a:r>
            <a:r>
              <a:rPr lang="sr-Latn-CS" sz="1200" kern="1200" dirty="0" smtClean="0">
                <a:solidFill>
                  <a:schemeClr val="tx1"/>
                </a:solidFill>
                <a:latin typeface="+mn-lt"/>
              </a:rPr>
              <a:t>učenje koje se smatra pogodnim za ovu vrstu </a:t>
            </a:r>
            <a:r>
              <a:rPr lang="sr-Latn-CS" sz="1200" kern="1200" dirty="0" smtClean="0">
                <a:solidFill>
                  <a:schemeClr val="tx1"/>
                </a:solidFill>
                <a:latin typeface="+mn-lt"/>
              </a:rPr>
              <a:t>obuke, i koje je više u </a:t>
            </a:r>
            <a:r>
              <a:rPr lang="sr-Latn-CS" sz="1200" kern="1200" dirty="0" smtClean="0">
                <a:solidFill>
                  <a:schemeClr val="tx1"/>
                </a:solidFill>
                <a:latin typeface="+mn-lt"/>
              </a:rPr>
              <a:t>skladu sa stilovima učenja odraslih, nego čisto didaktička nastava.</a:t>
            </a:r>
          </a:p>
          <a:p>
            <a:r>
              <a:rPr lang="sr-Latn-CS" sz="1200" kern="1200" dirty="0" smtClean="0">
                <a:solidFill>
                  <a:schemeClr val="tx1"/>
                </a:solidFill>
                <a:latin typeface="+mn-lt"/>
              </a:rPr>
              <a:t>Ključna uloga programera obuke je da obezbedi ukupan cilju </a:t>
            </a:r>
            <a:r>
              <a:rPr lang="sr-Latn-CS" sz="1200" kern="1200" dirty="0" smtClean="0">
                <a:solidFill>
                  <a:schemeClr val="tx1"/>
                </a:solidFill>
                <a:latin typeface="+mn-lt"/>
              </a:rPr>
              <a:t>u svakom </a:t>
            </a:r>
            <a:r>
              <a:rPr lang="sr-Latn-CS" sz="1200" kern="1200" dirty="0" smtClean="0">
                <a:solidFill>
                  <a:schemeClr val="tx1"/>
                </a:solidFill>
                <a:latin typeface="+mn-lt"/>
              </a:rPr>
              <a:t>slučaju učenja i </a:t>
            </a:r>
            <a:r>
              <a:rPr lang="sr-Latn-CS" sz="1200" kern="1200" dirty="0" smtClean="0">
                <a:solidFill>
                  <a:schemeClr val="tx1"/>
                </a:solidFill>
                <a:latin typeface="+mn-lt"/>
              </a:rPr>
              <a:t>postizanje specifičnih ciljeva. </a:t>
            </a:r>
            <a:r>
              <a:rPr lang="sr-Latn-CS" sz="1200" kern="1200" dirty="0" smtClean="0">
                <a:solidFill>
                  <a:schemeClr val="tx1"/>
                </a:solidFill>
                <a:latin typeface="+mn-lt"/>
              </a:rPr>
              <a:t>Ovo poglavlje sadrži neke informacije koje će pomoći taj proces. </a:t>
            </a:r>
          </a:p>
          <a:p>
            <a:endParaRPr lang="sr-Latn-C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165</a:t>
            </a:fld>
            <a:endParaRPr lang="sr-Latn-C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sr-Latn-CS" sz="1200" b="1" kern="1200" dirty="0" smtClean="0">
                <a:solidFill>
                  <a:schemeClr val="tx1"/>
                </a:solidFill>
                <a:effectLst/>
                <a:latin typeface="+mn-lt"/>
              </a:rPr>
              <a:t>Pregled ciljeva sesije</a:t>
            </a:r>
            <a:endParaRPr lang="sr-Latn-CS" sz="1200" kern="1200" dirty="0" smtClean="0">
              <a:solidFill>
                <a:schemeClr val="tx1"/>
              </a:solidFill>
              <a:effectLst/>
              <a:latin typeface="+mn-lt"/>
              <a:ea typeface="+mn-ea"/>
              <a:cs typeface="+mn-cs"/>
            </a:endParaRPr>
          </a:p>
          <a:p>
            <a:r>
              <a:rPr lang="sr-Latn-CS" sz="1200" kern="1200" dirty="0" smtClean="0">
                <a:solidFill>
                  <a:schemeClr val="tx1"/>
                </a:solidFill>
                <a:effectLst/>
                <a:latin typeface="+mn-lt"/>
              </a:rPr>
              <a:t> </a:t>
            </a:r>
          </a:p>
          <a:p>
            <a:r>
              <a:rPr lang="sr-Latn-CS" sz="1200" kern="1200" dirty="0" smtClean="0">
                <a:solidFill>
                  <a:schemeClr val="tx1"/>
                </a:solidFill>
                <a:effectLst/>
                <a:latin typeface="+mn-lt"/>
              </a:rPr>
              <a:t>Trener treba da rekapituliše/protestira znanje o sledećim ciljevima kako bi se osiguralo da su ispunjeni tokom sesije:</a:t>
            </a:r>
          </a:p>
          <a:p>
            <a:r>
              <a:rPr lang="sr-Latn-CS" sz="1200" kern="1200" dirty="0" smtClean="0">
                <a:solidFill>
                  <a:schemeClr val="tx1"/>
                </a:solidFill>
                <a:effectLst/>
                <a:latin typeface="+mn-lt"/>
              </a:rPr>
              <a:t> </a:t>
            </a:r>
          </a:p>
          <a:p>
            <a:pPr lvl="0"/>
            <a:r>
              <a:rPr lang="sr-Latn-CS" dirty="0" smtClean="0"/>
              <a:t>- Nabroje sastavne delove računarskog sistema</a:t>
            </a:r>
            <a:endParaRPr lang="sr-Latn-CS" sz="1200" kern="1200" dirty="0" smtClean="0">
              <a:solidFill>
                <a:schemeClr val="tx1"/>
              </a:solidFill>
              <a:effectLst/>
              <a:latin typeface="+mn-lt"/>
              <a:ea typeface="+mn-ea"/>
              <a:cs typeface="+mn-cs"/>
            </a:endParaRPr>
          </a:p>
          <a:p>
            <a:pPr lvl="0"/>
            <a:r>
              <a:rPr lang="sr-Latn-CS" dirty="0" smtClean="0"/>
              <a:t>- Identifikuju različite tipove uređaja za skladištenje podataka</a:t>
            </a:r>
            <a:endParaRPr lang="sr-Latn-CS" sz="1200" kern="1200" dirty="0" smtClean="0">
              <a:solidFill>
                <a:schemeClr val="tx1"/>
              </a:solidFill>
              <a:effectLst/>
              <a:latin typeface="+mn-lt"/>
              <a:ea typeface="+mn-ea"/>
              <a:cs typeface="+mn-cs"/>
            </a:endParaRPr>
          </a:p>
          <a:p>
            <a:pPr lvl="0"/>
            <a:r>
              <a:rPr lang="sr-Latn-CS" dirty="0" smtClean="0"/>
              <a:t>- Razmotre implikacije krivične pravde eksponencijalnog kapaciteta za skladištenje podataka</a:t>
            </a:r>
            <a:endParaRPr lang="sr-Latn-CS" sz="1200" kern="1200" dirty="0" smtClean="0">
              <a:solidFill>
                <a:schemeClr val="tx1"/>
              </a:solidFill>
              <a:effectLst/>
              <a:latin typeface="+mn-lt"/>
              <a:ea typeface="+mn-ea"/>
              <a:cs typeface="+mn-cs"/>
            </a:endParaRPr>
          </a:p>
          <a:p>
            <a:pPr lvl="0"/>
            <a:r>
              <a:rPr lang="sr-Latn-CS" dirty="0" smtClean="0"/>
              <a:t>- Identifikuju različite računarske operativne sisteme  </a:t>
            </a:r>
            <a:endParaRPr lang="sr-Latn-CS" sz="1200" kern="1200" dirty="0" smtClean="0">
              <a:solidFill>
                <a:schemeClr val="tx1"/>
              </a:solidFill>
              <a:effectLst/>
              <a:latin typeface="+mn-lt"/>
              <a:ea typeface="+mn-ea"/>
              <a:cs typeface="+mn-cs"/>
            </a:endParaRPr>
          </a:p>
          <a:p>
            <a:pPr lvl="0"/>
            <a:r>
              <a:rPr lang="sr-Latn-CS" sz="1200" kern="1200" dirty="0" smtClean="0">
                <a:solidFill>
                  <a:schemeClr val="tx1"/>
                </a:solidFill>
                <a:effectLst/>
                <a:latin typeface="+mn-lt"/>
              </a:rPr>
              <a:t>- Objasne osnove fukcionisanja mreža</a:t>
            </a:r>
            <a:endParaRPr lang="sr-Latn-CS" sz="1200" kern="1200" dirty="0" smtClean="0">
              <a:solidFill>
                <a:schemeClr val="tx1"/>
              </a:solidFill>
              <a:effectLst/>
              <a:latin typeface="+mn-lt"/>
              <a:ea typeface="+mn-ea"/>
              <a:cs typeface="+mn-cs"/>
            </a:endParaRPr>
          </a:p>
          <a:p>
            <a:pPr lvl="0"/>
            <a:r>
              <a:rPr lang="sr-Latn-CS" sz="1200" kern="1200" dirty="0" smtClean="0">
                <a:solidFill>
                  <a:schemeClr val="tx1"/>
                </a:solidFill>
                <a:effectLst/>
                <a:latin typeface="+mn-lt"/>
              </a:rPr>
              <a:t>- Opišu funkcije Interneta</a:t>
            </a:r>
            <a:endParaRPr lang="sr-Latn-CS" sz="1200" kern="1200" dirty="0" smtClean="0">
              <a:solidFill>
                <a:schemeClr val="tx1"/>
              </a:solidFill>
              <a:effectLst/>
              <a:latin typeface="+mn-lt"/>
              <a:ea typeface="+mn-ea"/>
              <a:cs typeface="+mn-cs"/>
            </a:endParaRPr>
          </a:p>
          <a:p>
            <a:pPr lvl="0"/>
            <a:r>
              <a:rPr lang="sr-Latn-CS" sz="1200" kern="1200" dirty="0" smtClean="0">
                <a:solidFill>
                  <a:schemeClr val="tx1"/>
                </a:solidFill>
                <a:effectLst/>
                <a:latin typeface="+mn-lt"/>
              </a:rPr>
              <a:t>- Identifikuje najmanje 5 glavnih Internet aplikacija</a:t>
            </a:r>
            <a:endParaRPr lang="sr-Latn-CS" sz="1200" kern="1200" dirty="0" smtClean="0">
              <a:solidFill>
                <a:schemeClr val="tx1"/>
              </a:solidFill>
              <a:effectLst/>
              <a:latin typeface="+mn-lt"/>
              <a:ea typeface="+mn-ea"/>
              <a:cs typeface="+mn-cs"/>
            </a:endParaRPr>
          </a:p>
          <a:p>
            <a:pPr lvl="0"/>
            <a:r>
              <a:rPr lang="sr-Latn-CS" dirty="0" smtClean="0"/>
              <a:t>- Objasne kako se internet razvio od početka pa sve do danas.</a:t>
            </a:r>
            <a:endParaRPr lang="sr-Latn-CS" sz="1200" kern="1200" dirty="0" smtClean="0">
              <a:solidFill>
                <a:schemeClr val="tx1"/>
              </a:solidFill>
              <a:effectLst/>
              <a:latin typeface="+mn-lt"/>
              <a:ea typeface="+mn-ea"/>
              <a:cs typeface="+mn-cs"/>
            </a:endParaRPr>
          </a:p>
          <a:p>
            <a:pPr lvl="0"/>
            <a:r>
              <a:rPr lang="sr-Latn-CS" dirty="0" smtClean="0"/>
              <a:t>- Prave razliku između različitih Internet aplikacija</a:t>
            </a:r>
            <a:endParaRPr lang="sr-Latn-CS" sz="1200" kern="1200" dirty="0" smtClean="0">
              <a:solidFill>
                <a:schemeClr val="tx1"/>
              </a:solidFill>
              <a:effectLst/>
              <a:latin typeface="+mn-lt"/>
              <a:ea typeface="+mn-ea"/>
              <a:cs typeface="+mn-cs"/>
            </a:endParaRPr>
          </a:p>
          <a:p>
            <a:pPr lvl="0"/>
            <a:r>
              <a:rPr lang="sr-Latn-CS" dirty="0" smtClean="0"/>
              <a:t>- Opišu razliku između Darknet i Deepweb-a</a:t>
            </a:r>
            <a:endParaRPr lang="sr-Latn-CS" sz="1200" kern="1200" dirty="0" smtClean="0">
              <a:solidFill>
                <a:schemeClr val="tx1"/>
              </a:solidFill>
              <a:effectLst/>
              <a:latin typeface="+mn-lt"/>
              <a:ea typeface="+mn-ea"/>
              <a:cs typeface="+mn-cs"/>
            </a:endParaRPr>
          </a:p>
          <a:p>
            <a:pPr lvl="0"/>
            <a:r>
              <a:rPr lang="sr-Latn-CS" sz="1200" kern="1200" dirty="0" smtClean="0">
                <a:solidFill>
                  <a:schemeClr val="tx1"/>
                </a:solidFill>
                <a:effectLst/>
                <a:latin typeface="+mn-lt"/>
              </a:rPr>
              <a:t>- Objasne osnove kripto valuta</a:t>
            </a:r>
          </a:p>
          <a:p>
            <a:pPr lvl="0"/>
            <a:r>
              <a:rPr lang="sr-Latn-CS" sz="1200" kern="1200" dirty="0" smtClean="0">
                <a:solidFill>
                  <a:schemeClr val="tx1"/>
                </a:solidFill>
                <a:effectLst/>
                <a:latin typeface="+mn-lt"/>
              </a:rPr>
              <a:t>- Identifikuju kako kriminalci koriste različite Internet aplikacije </a:t>
            </a:r>
          </a:p>
          <a:p>
            <a:r>
              <a:rPr lang="sr-Latn-CS" sz="1200" kern="1200" dirty="0" smtClean="0">
                <a:solidFill>
                  <a:schemeClr val="tx1"/>
                </a:solidFill>
                <a:effectLst/>
                <a:latin typeface="+mn-lt"/>
              </a:rPr>
              <a:t> </a:t>
            </a:r>
          </a:p>
          <a:p>
            <a:r>
              <a:rPr lang="sr-Latn-CS" sz="1200" kern="1200" dirty="0" smtClean="0">
                <a:solidFill>
                  <a:schemeClr val="tx1"/>
                </a:solidFill>
                <a:effectLst/>
                <a:latin typeface="+mn-lt"/>
              </a:rPr>
              <a:t>Ovo se može postići putem grupne diskusije, ispitivanja učesnika, kviza ili drugih priznatih metoda. </a:t>
            </a:r>
          </a:p>
          <a:p>
            <a:r>
              <a:rPr lang="sr-Latn-CS" sz="1200" kern="1200" dirty="0" smtClean="0">
                <a:solidFill>
                  <a:schemeClr val="tx1"/>
                </a:solidFill>
                <a:effectLst/>
                <a:latin typeface="+mn-lt"/>
              </a:rPr>
              <a:t> </a:t>
            </a:r>
          </a:p>
          <a:p>
            <a:r>
              <a:rPr lang="sr-Latn-CS" sz="1200" kern="1200" dirty="0" smtClean="0">
                <a:solidFill>
                  <a:schemeClr val="tx1"/>
                </a:solidFill>
                <a:effectLst/>
                <a:latin typeface="+mn-lt"/>
              </a:rPr>
              <a:t>Ova lekcija je pokušala da pruži neke smernice u pogledu vrste i stepena tehnologije znanja koji se zahteva od strane sudije i tužioca da bi efikasno ispunjavali svoju ulogu. Ona ne pretenduje da bude kompletna analizu pitanja i gde je to relevantno pokazuje gde se mogu dobiti dodatne informacije. </a:t>
            </a:r>
          </a:p>
          <a:p>
            <a:r>
              <a:rPr lang="sr-Latn-CS" sz="1200" kern="1200" dirty="0" smtClean="0">
                <a:solidFill>
                  <a:schemeClr val="tx1"/>
                </a:solidFill>
                <a:effectLst/>
                <a:latin typeface="+mn-lt"/>
              </a:rPr>
              <a:t> </a:t>
            </a:r>
          </a:p>
          <a:p>
            <a:r>
              <a:rPr lang="sr-Latn-CS" sz="1200" kern="1200" dirty="0" smtClean="0">
                <a:solidFill>
                  <a:schemeClr val="tx1"/>
                </a:solidFill>
                <a:effectLst/>
                <a:latin typeface="+mn-lt"/>
              </a:rPr>
              <a:t>Preporučuje se da treneri za obuku obezbedi da je materijal koji pripremaju ažuriran i sadrži najnovija tehnološka pitanjima kao što su uticaj na kriminalno ponašanje; njegov uticaj na pravnim, procesnim i dokaznim pravilima koja su u nadležnosti tamo gde obuka treba da bude održana. Postoje tehnološke promene koje će uticati na sistem krivičnog pravosuđa, kao što je SSD skladištenje podataka i Web 2.0. To će biti važna pitanja koja treba uključiti u programe obuke i zahtevaju inkluziju kako oni postaju sve više preovladavajući.</a:t>
            </a:r>
          </a:p>
          <a:p>
            <a:endParaRPr lang="sr-Latn-C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166</a:t>
            </a:fld>
            <a:endParaRPr lang="sr-Latn-C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r-Latn-CS" sz="1200" kern="1200" dirty="0" smtClean="0">
                <a:solidFill>
                  <a:schemeClr val="tx1"/>
                </a:solidFill>
                <a:effectLst/>
                <a:latin typeface="+mn-lt"/>
              </a:rPr>
              <a:t>Trener bi </a:t>
            </a:r>
            <a:r>
              <a:rPr lang="sr-Latn-CS" sz="1200" kern="1200" dirty="0" smtClean="0">
                <a:solidFill>
                  <a:schemeClr val="tx1"/>
                </a:solidFill>
                <a:effectLst/>
                <a:latin typeface="+mn-lt"/>
              </a:rPr>
              <a:t>trebalo </a:t>
            </a:r>
            <a:r>
              <a:rPr lang="sr-Latn-CS" sz="1200" kern="1200" dirty="0" smtClean="0">
                <a:solidFill>
                  <a:schemeClr val="tx1"/>
                </a:solidFill>
                <a:effectLst/>
                <a:latin typeface="+mn-lt"/>
              </a:rPr>
              <a:t>da učesnicima pruži priliku da postavljaju sva pitanja koja mogu </a:t>
            </a:r>
            <a:r>
              <a:rPr lang="sr-Latn-CS" sz="1200" kern="1200" dirty="0" smtClean="0">
                <a:solidFill>
                  <a:schemeClr val="tx1"/>
                </a:solidFill>
                <a:effectLst/>
                <a:latin typeface="+mn-lt"/>
              </a:rPr>
              <a:t>biti u </a:t>
            </a:r>
            <a:r>
              <a:rPr lang="sr-Latn-CS" sz="1200" kern="1200" dirty="0" smtClean="0">
                <a:solidFill>
                  <a:schemeClr val="tx1"/>
                </a:solidFill>
                <a:effectLst/>
                <a:latin typeface="+mn-lt"/>
              </a:rPr>
              <a:t>vezi sa prvim delom lekcije.</a:t>
            </a:r>
          </a:p>
          <a:p>
            <a:endParaRPr lang="sr-Latn-CS" sz="1200" kern="1200" dirty="0" smtClean="0">
              <a:solidFill>
                <a:schemeClr val="tx1"/>
              </a:solidFill>
              <a:effectLst/>
              <a:latin typeface="+mn-lt"/>
              <a:ea typeface="+mn-ea"/>
              <a:cs typeface="+mn-cs"/>
            </a:endParaRPr>
          </a:p>
          <a:p>
            <a:r>
              <a:rPr lang="sr-Latn-CS" sz="1200" b="1" kern="1200" dirty="0" smtClean="0">
                <a:solidFill>
                  <a:schemeClr val="tx1"/>
                </a:solidFill>
                <a:effectLst/>
                <a:latin typeface="+mn-lt"/>
              </a:rPr>
              <a:t>Praktične vežbe </a:t>
            </a:r>
            <a:r>
              <a:rPr lang="sr-Latn-CS" sz="1200" kern="1200" dirty="0" smtClean="0">
                <a:solidFill>
                  <a:schemeClr val="tx1"/>
                </a:solidFill>
                <a:effectLst/>
                <a:latin typeface="+mn-lt"/>
              </a:rPr>
              <a:t>(ako je prikladno)</a:t>
            </a:r>
            <a:r>
              <a:rPr dirty="0"/>
              <a:t/>
            </a:r>
            <a:br>
              <a:rPr dirty="0"/>
            </a:br>
            <a:r>
              <a:rPr lang="sr-Latn-CS" sz="1200" kern="1200" dirty="0" smtClean="0">
                <a:solidFill>
                  <a:schemeClr val="tx1"/>
                </a:solidFill>
                <a:effectLst/>
                <a:latin typeface="+mn-lt"/>
              </a:rPr>
              <a:t>Za ovu konkretnu sesiju nisu predviđene nikakve praktične vežbe, jer nema garancije da </a:t>
            </a:r>
            <a:r>
              <a:rPr lang="en-US" sz="1200" kern="1200" dirty="0" smtClean="0">
                <a:solidFill>
                  <a:schemeClr val="tx1"/>
                </a:solidFill>
                <a:effectLst/>
                <a:latin typeface="+mn-lt"/>
              </a:rPr>
              <a:t>ć</a:t>
            </a:r>
            <a:r>
              <a:rPr lang="sr-Latn-CS" sz="1200" kern="1200" dirty="0" smtClean="0">
                <a:solidFill>
                  <a:schemeClr val="tx1"/>
                </a:solidFill>
                <a:effectLst/>
                <a:latin typeface="+mn-lt"/>
              </a:rPr>
              <a:t>e nivo tehnologije i pristup internetu za pružanje takvih vežbi biti dostupan na svim mestima. </a:t>
            </a:r>
          </a:p>
          <a:p>
            <a:r>
              <a:rPr lang="sr-Latn-CS" sz="1200" kern="1200" dirty="0" smtClean="0">
                <a:solidFill>
                  <a:schemeClr val="tx1"/>
                </a:solidFill>
                <a:effectLst/>
                <a:latin typeface="+mn-lt"/>
              </a:rPr>
              <a:t>Treneri mogu u </a:t>
            </a:r>
            <a:r>
              <a:rPr lang="en-US" sz="1200" kern="1200" dirty="0" smtClean="0">
                <a:solidFill>
                  <a:schemeClr val="tx1"/>
                </a:solidFill>
                <a:effectLst/>
                <a:latin typeface="+mn-lt"/>
              </a:rPr>
              <a:t>buduć</a:t>
            </a:r>
            <a:r>
              <a:rPr lang="sr-Latn-CS" sz="1200" kern="1200" dirty="0" smtClean="0">
                <a:solidFill>
                  <a:schemeClr val="tx1"/>
                </a:solidFill>
                <a:effectLst/>
                <a:latin typeface="+mn-lt"/>
              </a:rPr>
              <a:t>nosti nastojati da dopunjuju učenje dodavanjem vežbi, gde se obuka sprovodi u okruženju u kojem su objekti pogodni. Primeri takvih vežbi su: Whois upiti, IP-geolokacije, </a:t>
            </a:r>
            <a:r>
              <a:rPr lang="sr-Latn-CS" sz="1200" kern="1200" dirty="0" smtClean="0">
                <a:solidFill>
                  <a:schemeClr val="tx1"/>
                </a:solidFill>
                <a:effectLst/>
                <a:latin typeface="+mn-lt"/>
              </a:rPr>
              <a:t>demonstracije </a:t>
            </a:r>
            <a:r>
              <a:rPr lang="sr-Latn-CS" sz="1200" kern="1200" dirty="0" smtClean="0">
                <a:solidFill>
                  <a:schemeClr val="tx1"/>
                </a:solidFill>
                <a:effectLst/>
                <a:latin typeface="+mn-lt"/>
              </a:rPr>
              <a:t>lanca Bitcoin blokova, itd.</a:t>
            </a:r>
          </a:p>
          <a:p>
            <a:endParaRPr lang="sr-Latn-CS" dirty="0" smtClean="0"/>
          </a:p>
          <a:p>
            <a:r>
              <a:rPr lang="sr-Latn-CS" sz="1200" b="1" kern="1200" dirty="0" smtClean="0">
                <a:solidFill>
                  <a:schemeClr val="tx1"/>
                </a:solidFill>
                <a:effectLst/>
                <a:latin typeface="+mn-lt"/>
              </a:rPr>
              <a:t>Provera znanja</a:t>
            </a:r>
            <a:endParaRPr lang="sr-Latn-CS" sz="1200" kern="1200" dirty="0" smtClean="0">
              <a:solidFill>
                <a:schemeClr val="tx1"/>
              </a:solidFill>
              <a:effectLst/>
              <a:latin typeface="+mn-lt"/>
              <a:ea typeface="+mn-ea"/>
              <a:cs typeface="+mn-cs"/>
            </a:endParaRPr>
          </a:p>
          <a:p>
            <a:r>
              <a:rPr lang="sr-Latn-CS" sz="1200" kern="1200" dirty="0" smtClean="0">
                <a:solidFill>
                  <a:schemeClr val="tx1"/>
                </a:solidFill>
                <a:effectLst/>
                <a:latin typeface="+mn-lt"/>
              </a:rPr>
              <a:t>Za ovaj kurs trenutno nije predviđena posebna provera znanja. Ne zahteva se nikakva službena procena.</a:t>
            </a:r>
            <a:endParaRPr lang="sr-Latn-CS" dirty="0" smtClean="0"/>
          </a:p>
          <a:p>
            <a:endParaRPr lang="sr-Latn-CS" dirty="0"/>
          </a:p>
        </p:txBody>
      </p:sp>
      <p:sp>
        <p:nvSpPr>
          <p:cNvPr id="4" name="Slide Number Placeholder 3"/>
          <p:cNvSpPr>
            <a:spLocks noGrp="1"/>
          </p:cNvSpPr>
          <p:nvPr>
            <p:ph type="sldNum" sz="quarter" idx="10"/>
          </p:nvPr>
        </p:nvSpPr>
        <p:spPr/>
        <p:txBody>
          <a:bodyPr/>
          <a:lstStyle/>
          <a:p>
            <a:fld id="{D4504A11-3BA0-4461-A1C5-454F02F9540C}" type="slidenum">
              <a:rPr lang="en-GB" smtClean="0"/>
              <a:pPr/>
              <a:t>167</a:t>
            </a:fld>
            <a:endParaRPr lang="sr-Latn-C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14</a:t>
            </a:fld>
            <a:endParaRPr lang="sr-Latn-C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BF3BA1DB-F744-41F0-9EF7-60B5B80BB42D}" type="slidenum">
              <a:rPr lang="en-GB" smtClean="0"/>
              <a:pPr/>
              <a:t>15</a:t>
            </a:fld>
            <a:endParaRPr lang="sr-Latn-CS" smtClean="0"/>
          </a:p>
        </p:txBody>
      </p:sp>
      <p:sp>
        <p:nvSpPr>
          <p:cNvPr id="69635" name="Rectangle 2"/>
          <p:cNvSpPr>
            <a:spLocks noGrp="1" noRot="1" noChangeAspect="1" noChangeArrowheads="1" noTextEdit="1"/>
          </p:cNvSpPr>
          <p:nvPr>
            <p:ph type="sldImg"/>
          </p:nvPr>
        </p:nvSpPr>
        <p:spPr>
          <a:xfrm>
            <a:off x="1144588" y="685800"/>
            <a:ext cx="4572000" cy="3429000"/>
          </a:xfrm>
          <a:ln/>
        </p:spPr>
      </p:sp>
      <p:sp>
        <p:nvSpPr>
          <p:cNvPr id="69636" name="Rectangle 3"/>
          <p:cNvSpPr>
            <a:spLocks noGrp="1" noChangeArrowheads="1"/>
          </p:cNvSpPr>
          <p:nvPr>
            <p:ph type="body" idx="1"/>
          </p:nvPr>
        </p:nvSpPr>
        <p:spPr>
          <a:xfrm>
            <a:off x="914400" y="4343400"/>
            <a:ext cx="5029200" cy="3325813"/>
          </a:xfrm>
          <a:noFill/>
          <a:ln/>
        </p:spPr>
        <p:txBody>
          <a:bodyPr/>
          <a:lstStyle/>
          <a:p>
            <a:pPr eaLnBrk="1" hangingPunct="1"/>
            <a:r>
              <a:rPr lang="sr-Latn-CS" sz="1000" dirty="0" smtClean="0"/>
              <a:t> </a:t>
            </a:r>
            <a:r>
              <a:rPr lang="sr-Latn-CS" sz="1000" dirty="0" smtClean="0"/>
              <a:t>E-mail </a:t>
            </a:r>
            <a:r>
              <a:rPr lang="sr-Latn-CS" sz="1000" dirty="0" smtClean="0"/>
              <a:t>klijenti su softverski programi koji korisnicima pomažu da kreiraju, pregledaju, primaju, šalju i upravljaju e-mail porukama sa svojih e-mail servera.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r-Latn-CS" dirty="0" smtClean="0"/>
              <a:t>Ova statistika prikazuje najpopularnije klijente pošte. To je sveobuhvatna statistika za desktop, mobilne i webmail klijente i izračunata je </a:t>
            </a:r>
            <a:r>
              <a:rPr lang="sr-Latn-CS" dirty="0" smtClean="0"/>
              <a:t>na osnovu</a:t>
            </a:r>
            <a:r>
              <a:rPr lang="sr-Latn-CS" baseline="0" dirty="0" smtClean="0"/>
              <a:t> </a:t>
            </a:r>
            <a:r>
              <a:rPr lang="sr-Latn-CS" dirty="0" smtClean="0"/>
              <a:t>1,44 milijarde </a:t>
            </a:r>
            <a:r>
              <a:rPr lang="sr-Latn-CS" dirty="0" smtClean="0"/>
              <a:t>e-poštanskih adresa. Jedna stvar koju </a:t>
            </a:r>
            <a:r>
              <a:rPr lang="sr-Latn-CS" dirty="0" smtClean="0"/>
              <a:t>je potrebno </a:t>
            </a:r>
            <a:r>
              <a:rPr lang="sr-Latn-CS" dirty="0" smtClean="0"/>
              <a:t>primetiti jeste kako se e-pošta pomerila sa tipične desktop aplikacije (koristeći klijente kao što je Outlook ili Thunderbird) u mobilnu i </a:t>
            </a:r>
            <a:r>
              <a:rPr lang="sr-Latn-CS" dirty="0" smtClean="0"/>
              <a:t>web </a:t>
            </a:r>
            <a:r>
              <a:rPr lang="sr-Latn-CS" dirty="0" smtClean="0"/>
              <a:t>aplikaciju. Tipični desktop klijenti (Outlook, Apple Mail, Windows (Live) pošta) čine manje od 15% korišćenja.</a:t>
            </a:r>
            <a:endParaRPr lang="sr-Latn-C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16</a:t>
            </a:fld>
            <a:endParaRPr lang="sr-Latn-C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BF3BA1DB-F744-41F0-9EF7-60B5B80BB42D}" type="slidenum">
              <a:rPr lang="en-GB" smtClean="0"/>
              <a:pPr/>
              <a:t>17</a:t>
            </a:fld>
            <a:endParaRPr lang="sr-Latn-CS" smtClean="0"/>
          </a:p>
        </p:txBody>
      </p:sp>
      <p:sp>
        <p:nvSpPr>
          <p:cNvPr id="69635" name="Rectangle 2"/>
          <p:cNvSpPr>
            <a:spLocks noGrp="1" noRot="1" noChangeAspect="1" noChangeArrowheads="1" noTextEdit="1"/>
          </p:cNvSpPr>
          <p:nvPr>
            <p:ph type="sldImg"/>
          </p:nvPr>
        </p:nvSpPr>
        <p:spPr>
          <a:xfrm>
            <a:off x="1144588" y="685800"/>
            <a:ext cx="4572000" cy="3429000"/>
          </a:xfrm>
          <a:ln/>
        </p:spPr>
      </p:sp>
      <p:sp>
        <p:nvSpPr>
          <p:cNvPr id="69636" name="Rectangle 3"/>
          <p:cNvSpPr>
            <a:spLocks noGrp="1" noChangeArrowheads="1"/>
          </p:cNvSpPr>
          <p:nvPr>
            <p:ph type="body" idx="1"/>
          </p:nvPr>
        </p:nvSpPr>
        <p:spPr>
          <a:xfrm>
            <a:off x="914400" y="4343400"/>
            <a:ext cx="5029200" cy="3325813"/>
          </a:xfrm>
          <a:noFill/>
          <a:ln/>
        </p:spPr>
        <p:txBody>
          <a:bodyPr/>
          <a:lstStyle/>
          <a:p>
            <a:pPr eaLnBrk="1" hangingPunct="1"/>
            <a:r>
              <a:rPr lang="sr-Latn-CS" sz="1000" dirty="0" smtClean="0"/>
              <a:t>Trener bi mogao da pita publiku o kojima drugima tipičnim aplikacijama računara razmišljaju. Slike na slajdovima prikazuju uglavnom kancelarijske aplikacije kao što su Microsoft Office (animacija 1), LibreOffice (animacija 2), Mac Stranice/Ključne napomene/Brojevi (animacija 3) i Adobe PDF (animacija 4). Naravno, na raspolaganju su i drugi softveri poput antivisa, igara, softvera za reprodukciju fotografija i video-uređaja i mnogih drugih.</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r-Latn-CS" sz="1200" kern="1200" dirty="0" smtClean="0">
                <a:solidFill>
                  <a:schemeClr val="tx1"/>
                </a:solidFill>
                <a:effectLst/>
                <a:latin typeface="+mn-lt"/>
              </a:rPr>
              <a:t>Trener bi </a:t>
            </a:r>
            <a:r>
              <a:rPr lang="sr-Latn-CS" sz="1200" kern="1200" dirty="0" smtClean="0">
                <a:solidFill>
                  <a:schemeClr val="tx1"/>
                </a:solidFill>
                <a:effectLst/>
                <a:latin typeface="+mn-lt"/>
              </a:rPr>
              <a:t>trebalo </a:t>
            </a:r>
            <a:r>
              <a:rPr lang="sr-Latn-CS" sz="1200" kern="1200" dirty="0" smtClean="0">
                <a:solidFill>
                  <a:schemeClr val="tx1"/>
                </a:solidFill>
                <a:effectLst/>
                <a:latin typeface="+mn-lt"/>
              </a:rPr>
              <a:t>da učesnicima pruži priliku da postavljaju sva pitanja koja mogu </a:t>
            </a:r>
            <a:r>
              <a:rPr lang="sr-Latn-CS" sz="1200" kern="1200" dirty="0" smtClean="0">
                <a:solidFill>
                  <a:schemeClr val="tx1"/>
                </a:solidFill>
                <a:effectLst/>
                <a:latin typeface="+mn-lt"/>
              </a:rPr>
              <a:t>biti </a:t>
            </a:r>
            <a:r>
              <a:rPr lang="sr-Latn-CS" sz="1200" kern="1200" dirty="0" smtClean="0">
                <a:solidFill>
                  <a:schemeClr val="tx1"/>
                </a:solidFill>
                <a:effectLst/>
                <a:latin typeface="+mn-lt"/>
              </a:rPr>
              <a:t>u vezi sa prvim delom lekcije.</a:t>
            </a:r>
            <a:endParaRPr lang="sr-Latn-CS" dirty="0"/>
          </a:p>
        </p:txBody>
      </p:sp>
      <p:sp>
        <p:nvSpPr>
          <p:cNvPr id="4" name="Slide Number Placeholder 3"/>
          <p:cNvSpPr>
            <a:spLocks noGrp="1"/>
          </p:cNvSpPr>
          <p:nvPr>
            <p:ph type="sldNum" sz="quarter" idx="10"/>
          </p:nvPr>
        </p:nvSpPr>
        <p:spPr/>
        <p:txBody>
          <a:bodyPr/>
          <a:lstStyle/>
          <a:p>
            <a:fld id="{D4504A11-3BA0-4461-A1C5-454F02F9540C}" type="slidenum">
              <a:rPr lang="en-GB" smtClean="0"/>
              <a:pPr/>
              <a:t>18</a:t>
            </a:fld>
            <a:endParaRPr lang="sr-Latn-C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sz="1200" kern="1200" dirty="0" smtClean="0">
                <a:solidFill>
                  <a:schemeClr val="tx1"/>
                </a:solidFill>
                <a:latin typeface="+mn-lt"/>
              </a:rPr>
              <a:t>Termin INTERNET potiče od kontrakcije reči INTER (međupovezana</a:t>
            </a:r>
            <a:r>
              <a:rPr lang="sr-Latn-CS" sz="1200" kern="1200" dirty="0" smtClean="0">
                <a:solidFill>
                  <a:schemeClr val="tx1"/>
                </a:solidFill>
                <a:latin typeface="+mn-lt"/>
              </a:rPr>
              <a:t>)</a:t>
            </a:r>
            <a:r>
              <a:rPr lang="sr-Latn-CS" dirty="0" smtClean="0"/>
              <a:t> </a:t>
            </a:r>
            <a:r>
              <a:rPr lang="sr-Latn-CS" sz="1200" kern="1200" dirty="0" smtClean="0">
                <a:solidFill>
                  <a:schemeClr val="tx1"/>
                </a:solidFill>
                <a:latin typeface="+mn-lt"/>
              </a:rPr>
              <a:t>NET (mreža). Mnoge kriminalne aktivnosti uključuju korištenje </a:t>
            </a:r>
            <a:r>
              <a:rPr lang="sr-Latn-CS" sz="1200" kern="1200" dirty="0" smtClean="0">
                <a:solidFill>
                  <a:schemeClr val="tx1"/>
                </a:solidFill>
                <a:latin typeface="+mn-lt"/>
              </a:rPr>
              <a:t>interneta </a:t>
            </a:r>
            <a:r>
              <a:rPr lang="sr-Latn-CS" sz="1200" kern="1200" dirty="0" smtClean="0">
                <a:solidFill>
                  <a:schemeClr val="tx1"/>
                </a:solidFill>
                <a:latin typeface="+mn-lt"/>
              </a:rPr>
              <a:t>i to uključuje određene vrste kriminala poput </a:t>
            </a:r>
            <a:r>
              <a:rPr lang="sr-Latn-CS" sz="1200" kern="1200" dirty="0" smtClean="0">
                <a:solidFill>
                  <a:schemeClr val="tx1"/>
                </a:solidFill>
                <a:latin typeface="+mn-lt"/>
              </a:rPr>
              <a:t>hakovanja</a:t>
            </a:r>
            <a:r>
              <a:rPr lang="sr-Latn-CS" sz="1200" kern="1200" dirty="0" smtClean="0">
                <a:solidFill>
                  <a:schemeClr val="tx1"/>
                </a:solidFill>
                <a:latin typeface="+mn-lt"/>
              </a:rPr>
              <a:t>, distribucije virusa i </a:t>
            </a:r>
            <a:r>
              <a:rPr lang="sr-Latn-CS" sz="1200" i="1" kern="1200" dirty="0" smtClean="0">
                <a:solidFill>
                  <a:schemeClr val="tx1"/>
                </a:solidFill>
                <a:latin typeface="+mn-lt"/>
              </a:rPr>
              <a:t>phishing</a:t>
            </a:r>
            <a:r>
              <a:rPr lang="sr-Latn-CS" sz="1200" kern="1200" dirty="0" smtClean="0">
                <a:solidFill>
                  <a:schemeClr val="tx1"/>
                </a:solidFill>
                <a:latin typeface="+mn-lt"/>
              </a:rPr>
              <a:t> </a:t>
            </a:r>
            <a:r>
              <a:rPr lang="sr-Latn-CS" sz="1200" kern="1200" dirty="0" smtClean="0">
                <a:solidFill>
                  <a:schemeClr val="tx1"/>
                </a:solidFill>
                <a:latin typeface="+mn-lt"/>
              </a:rPr>
              <a:t>napada, kao i više tradicionalnih </a:t>
            </a:r>
            <a:r>
              <a:rPr lang="sr-Latn-CS" sz="1200" kern="1200" dirty="0" smtClean="0">
                <a:solidFill>
                  <a:schemeClr val="tx1"/>
                </a:solidFill>
                <a:latin typeface="+mn-lt"/>
              </a:rPr>
              <a:t>krivičnih dela, kao </a:t>
            </a:r>
            <a:r>
              <a:rPr lang="sr-Latn-CS" sz="1200" kern="1200" dirty="0" smtClean="0">
                <a:solidFill>
                  <a:schemeClr val="tx1"/>
                </a:solidFill>
                <a:latin typeface="+mn-lt"/>
              </a:rPr>
              <a:t>što je prevara. </a:t>
            </a:r>
            <a:r>
              <a:rPr lang="sr-Latn-CS" sz="1200" kern="1200" dirty="0" smtClean="0">
                <a:solidFill>
                  <a:schemeClr val="tx1"/>
                </a:solidFill>
                <a:latin typeface="+mn-lt"/>
              </a:rPr>
              <a:t>Da </a:t>
            </a:r>
            <a:r>
              <a:rPr lang="sr-Latn-CS" sz="1200" kern="1200" dirty="0" smtClean="0">
                <a:solidFill>
                  <a:schemeClr val="tx1"/>
                </a:solidFill>
                <a:latin typeface="+mn-lt"/>
              </a:rPr>
              <a:t>bi sudije delotvorno </a:t>
            </a:r>
            <a:r>
              <a:rPr lang="sr-Latn-CS" sz="1200" kern="1200" dirty="0" smtClean="0">
                <a:solidFill>
                  <a:schemeClr val="tx1"/>
                </a:solidFill>
                <a:latin typeface="+mn-lt"/>
              </a:rPr>
              <a:t>upravljale </a:t>
            </a:r>
            <a:r>
              <a:rPr lang="sr-Latn-CS" sz="1200" kern="1200" dirty="0" smtClean="0">
                <a:solidFill>
                  <a:schemeClr val="tx1"/>
                </a:solidFill>
                <a:latin typeface="+mn-lt"/>
              </a:rPr>
              <a:t>takvim slučajevima koji se pojavljuju pred njima, potrebno je da razumeju osnove </a:t>
            </a:r>
            <a:r>
              <a:rPr lang="sr-Latn-CS" sz="1200" kern="1200" dirty="0" smtClean="0">
                <a:solidFill>
                  <a:schemeClr val="tx1"/>
                </a:solidFill>
                <a:latin typeface="+mn-lt"/>
              </a:rPr>
              <a:t>interneta </a:t>
            </a:r>
            <a:r>
              <a:rPr lang="sr-Latn-CS" sz="1200" kern="1200" dirty="0" smtClean="0">
                <a:solidFill>
                  <a:schemeClr val="tx1"/>
                </a:solidFill>
                <a:latin typeface="+mn-lt"/>
              </a:rPr>
              <a:t>i njegove aplikacije, kao što su Svetska komunikaciona mreža i e-pošta.  Sledeće je uvod u predmet i </a:t>
            </a:r>
            <a:r>
              <a:rPr lang="sr-Latn-CS" sz="1200" kern="1200" dirty="0" smtClean="0">
                <a:solidFill>
                  <a:schemeClr val="tx1"/>
                </a:solidFill>
                <a:latin typeface="+mn-lt"/>
              </a:rPr>
              <a:t>u njemu se daje </a:t>
            </a:r>
            <a:r>
              <a:rPr lang="sr-Latn-CS" sz="1200" kern="1200" dirty="0" smtClean="0">
                <a:solidFill>
                  <a:schemeClr val="tx1"/>
                </a:solidFill>
                <a:latin typeface="+mn-lt"/>
              </a:rPr>
              <a:t>obrazac za uspešan modul obuke.</a:t>
            </a:r>
          </a:p>
          <a:p>
            <a:endParaRPr lang="sr-Latn-CS" dirty="0"/>
          </a:p>
        </p:txBody>
      </p:sp>
      <p:sp>
        <p:nvSpPr>
          <p:cNvPr id="4" name="Slide Number Placeholder 3"/>
          <p:cNvSpPr>
            <a:spLocks noGrp="1"/>
          </p:cNvSpPr>
          <p:nvPr>
            <p:ph type="sldNum" sz="quarter" idx="10"/>
          </p:nvPr>
        </p:nvSpPr>
        <p:spPr/>
        <p:txBody>
          <a:bodyPr/>
          <a:lstStyle/>
          <a:p>
            <a:fld id="{1E32082D-732D-4F7A-83DD-2A291781AFFB}" type="slidenum">
              <a:rPr lang="en-GB" smtClean="0"/>
              <a:pPr/>
              <a:t>19</a:t>
            </a:fld>
            <a:endParaRPr lang="sr-Latn-C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1B56353-B42D-4742-B390-177E1589F434}" type="slidenum">
              <a:rPr lang="en-GB"/>
              <a:pPr/>
              <a:t>20</a:t>
            </a:fld>
            <a:endParaRPr lang="sr-Latn-CS"/>
          </a:p>
        </p:txBody>
      </p:sp>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a:xfrm>
            <a:off x="914400" y="4343400"/>
            <a:ext cx="5029200" cy="4114800"/>
          </a:xfrm>
        </p:spPr>
        <p:txBody>
          <a:bodyPr/>
          <a:lstStyle/>
          <a:p>
            <a:r>
              <a:rPr lang="sr-Latn-CS" dirty="0" smtClean="0"/>
              <a:t>Ovaj slajd je jednostavno pokazati kako se komunikacija konstantno menja.</a:t>
            </a:r>
            <a:endParaRPr lang="sr-Latn-C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r-Latn-CS" sz="1200" b="1" i="0" kern="1200" dirty="0" smtClean="0">
                <a:solidFill>
                  <a:schemeClr val="tx1"/>
                </a:solidFill>
                <a:latin typeface="+mn-lt"/>
              </a:rPr>
              <a:t>Dnevni red</a:t>
            </a:r>
            <a:endParaRPr lang="sr-Latn-CS" sz="1200" kern="1200" dirty="0" smtClean="0">
              <a:solidFill>
                <a:schemeClr val="tx1"/>
              </a:solidFill>
              <a:latin typeface="+mn-lt"/>
              <a:ea typeface="+mn-ea"/>
              <a:cs typeface="+mn-cs"/>
            </a:endParaRPr>
          </a:p>
          <a:p>
            <a:r>
              <a:rPr lang="sr-Latn-CS" sz="1200" i="0" kern="1200" dirty="0" smtClean="0">
                <a:solidFill>
                  <a:schemeClr val="tx1"/>
                </a:solidFill>
                <a:latin typeface="+mn-lt"/>
              </a:rPr>
              <a:t>Slajdovi dnevnog reda navode delove sesije i trener treba da prođe kroz razradu gde je to neophodno za određene aspekte koji naglašavaju određene grupe učenika. </a:t>
            </a:r>
            <a:r>
              <a:rPr lang="sr-Latn-CS" sz="1200" i="0" kern="1200" dirty="0" smtClean="0">
                <a:solidFill>
                  <a:schemeClr val="tx1"/>
                </a:solidFill>
                <a:latin typeface="+mn-lt"/>
              </a:rPr>
              <a:t>Trener </a:t>
            </a:r>
            <a:r>
              <a:rPr lang="sr-Latn-CS" sz="1200" i="0" kern="1200" dirty="0" smtClean="0">
                <a:solidFill>
                  <a:schemeClr val="tx1"/>
                </a:solidFill>
                <a:latin typeface="+mn-lt"/>
              </a:rPr>
              <a:t>bi trebalo da objasni kako će materijali biti isporučeni i da će biti vremena za interakciju i pitanja.  Trener treba da naglasi da je ova obuka dizajnirana tako da bude interaktivna i da će od delegata očekivati da učestvuju tokom njenog trajanja.  Trener bi </a:t>
            </a:r>
            <a:r>
              <a:rPr lang="sr-Latn-CS" sz="1200" i="0" kern="1200" dirty="0" smtClean="0">
                <a:solidFill>
                  <a:schemeClr val="tx1"/>
                </a:solidFill>
                <a:latin typeface="+mn-lt"/>
              </a:rPr>
              <a:t>treba</a:t>
            </a:r>
            <a:r>
              <a:rPr lang="en-GB" sz="1200" i="0" kern="1200" dirty="0" smtClean="0">
                <a:solidFill>
                  <a:schemeClr val="tx1"/>
                </a:solidFill>
                <a:latin typeface="+mn-lt"/>
              </a:rPr>
              <a:t>l</a:t>
            </a:r>
            <a:r>
              <a:rPr lang="sr-Latn-CS" sz="1200" i="0" kern="1200" dirty="0" smtClean="0">
                <a:solidFill>
                  <a:schemeClr val="tx1"/>
                </a:solidFill>
                <a:latin typeface="+mn-lt"/>
              </a:rPr>
              <a:t>o </a:t>
            </a:r>
            <a:r>
              <a:rPr lang="en-GB" sz="1200" i="0" kern="1200" dirty="0" err="1" smtClean="0">
                <a:solidFill>
                  <a:schemeClr val="tx1"/>
                </a:solidFill>
                <a:latin typeface="+mn-lt"/>
              </a:rPr>
              <a:t>da</a:t>
            </a:r>
            <a:r>
              <a:rPr lang="en-GB" sz="1200" i="0" kern="1200" dirty="0" smtClean="0">
                <a:solidFill>
                  <a:schemeClr val="tx1"/>
                </a:solidFill>
                <a:latin typeface="+mn-lt"/>
              </a:rPr>
              <a:t> </a:t>
            </a:r>
            <a:r>
              <a:rPr lang="sr-Latn-CS" sz="1200" i="0" kern="1200" dirty="0" smtClean="0">
                <a:solidFill>
                  <a:schemeClr val="tx1"/>
                </a:solidFill>
                <a:latin typeface="+mn-lt"/>
              </a:rPr>
              <a:t>objasni </a:t>
            </a:r>
            <a:r>
              <a:rPr lang="sr-Latn-CS" sz="1200" i="0" kern="1200" dirty="0" smtClean="0">
                <a:solidFill>
                  <a:schemeClr val="tx1"/>
                </a:solidFill>
                <a:latin typeface="+mn-lt"/>
              </a:rPr>
              <a:t>da li postoji procena i u kakvom obliku ona može da bude, uključujući i detalje o bilo kojoj prolaznoj oceni koja se primenjuje.  (Konkretno za ovaj pilot program, nijedna procena nije uključena).</a:t>
            </a:r>
            <a:endParaRPr lang="sr-Latn-CS" sz="1200" kern="1200" dirty="0" smtClean="0">
              <a:solidFill>
                <a:schemeClr val="tx1"/>
              </a:solidFill>
              <a:latin typeface="+mn-lt"/>
              <a:ea typeface="+mn-ea"/>
              <a:cs typeface="+mn-cs"/>
            </a:endParaRPr>
          </a:p>
          <a:p>
            <a:endParaRPr lang="sr-Latn-C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2</a:t>
            </a:fld>
            <a:endParaRPr lang="sr-Latn-C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sr-Latn-CS" sz="1200" kern="1200" dirty="0" smtClean="0">
                <a:solidFill>
                  <a:schemeClr val="tx1"/>
                </a:solidFill>
                <a:latin typeface="+mn-lt"/>
              </a:rPr>
              <a:t>Internet je započeo svoj život kao ARPANET 1960-tih godina. Relevantnost ove informacije možda neće biti odmah vidljiva; međutim, činjenica da </a:t>
            </a:r>
            <a:r>
              <a:rPr lang="sr-Latn-CS" sz="1200" kern="1200" dirty="0" smtClean="0">
                <a:solidFill>
                  <a:schemeClr val="tx1"/>
                </a:solidFill>
                <a:latin typeface="+mn-lt"/>
              </a:rPr>
              <a:t>internet </a:t>
            </a:r>
            <a:r>
              <a:rPr lang="sr-Latn-CS" sz="1200" kern="1200" dirty="0" smtClean="0">
                <a:solidFill>
                  <a:schemeClr val="tx1"/>
                </a:solidFill>
                <a:latin typeface="+mn-lt"/>
              </a:rPr>
              <a:t>nikada nije bio osmišljen da bude siguran se može objasniti zašto kriminalci relativno lako zloupotrebljavaju sisteme. Prve fizičke veze bile su stvorene 1969. godine, sa 4 čvorišta između univerziteta.  Prvi e-mail je poslat 1972. godine, a sledeće godine stvoren je novi komunikacijski protokol TCP/IP, koji sada predstavlja osnovu na kojem se odvijaju </a:t>
            </a:r>
            <a:r>
              <a:rPr lang="sr-Latn-CS" sz="1200" kern="1200" dirty="0" smtClean="0">
                <a:solidFill>
                  <a:schemeClr val="tx1"/>
                </a:solidFill>
                <a:latin typeface="+mn-lt"/>
              </a:rPr>
              <a:t>internet </a:t>
            </a:r>
            <a:r>
              <a:rPr lang="sr-Latn-CS" sz="1200" kern="1200" dirty="0" smtClean="0">
                <a:solidFill>
                  <a:schemeClr val="tx1"/>
                </a:solidFill>
                <a:latin typeface="+mn-lt"/>
              </a:rPr>
              <a:t>komunikacije. </a:t>
            </a:r>
            <a:r>
              <a:rPr lang="sr-Latn-CS" sz="1200" kern="1200" dirty="0" smtClean="0">
                <a:solidFill>
                  <a:schemeClr val="tx1"/>
                </a:solidFill>
                <a:latin typeface="+mn-lt"/>
              </a:rPr>
              <a:t>Internet </a:t>
            </a:r>
            <a:r>
              <a:rPr lang="sr-Latn-CS" sz="1200" kern="1200" dirty="0" smtClean="0">
                <a:solidFill>
                  <a:schemeClr val="tx1"/>
                </a:solidFill>
                <a:latin typeface="+mn-lt"/>
              </a:rPr>
              <a:t>kakav sada znamo se na početku sporo razvijao jer su odvojene mreže bile nepovezane i koristile su samo ograničene prolaze između njih. To je dovelo do primene paketnog protoka u razvoju protokola za međusobno umrežavanje, gde bi se više različitih mreža moglo povezati u super-okvir mreža. </a:t>
            </a:r>
          </a:p>
          <a:p>
            <a:r>
              <a:rPr lang="sr-Latn-CS" sz="1200" kern="1200" dirty="0" smtClean="0">
                <a:solidFill>
                  <a:schemeClr val="tx1"/>
                </a:solidFill>
                <a:latin typeface="+mn-lt"/>
              </a:rPr>
              <a:t> </a:t>
            </a:r>
          </a:p>
          <a:p>
            <a:r>
              <a:rPr lang="sr-Latn-CS" sz="1200" kern="1200" dirty="0" smtClean="0">
                <a:solidFill>
                  <a:schemeClr val="tx1"/>
                </a:solidFill>
                <a:latin typeface="+mn-lt"/>
              </a:rPr>
              <a:t>Ovo je omogućilo dalju međusobnu povezanost, koja je počela da se odvija brže u naprednim mrežama zapadnog sveta, a zatim je počela da prodire i u ostale delove sveta. Razlika rasta između naprednih nacija i sveta u razvoju dovela je do digitalne podele koja i danas postoji. </a:t>
            </a:r>
          </a:p>
          <a:p>
            <a:r>
              <a:rPr lang="sr-Latn-CS" sz="1200" kern="1200" dirty="0" smtClean="0">
                <a:solidFill>
                  <a:schemeClr val="tx1"/>
                </a:solidFill>
                <a:latin typeface="+mn-lt"/>
              </a:rPr>
              <a:t> </a:t>
            </a:r>
          </a:p>
          <a:p>
            <a:r>
              <a:rPr lang="sr-Latn-CS" sz="1200" kern="1200" dirty="0" smtClean="0">
                <a:solidFill>
                  <a:schemeClr val="tx1"/>
                </a:solidFill>
                <a:latin typeface="+mn-lt"/>
              </a:rPr>
              <a:t>Zatim je sledila komercijalizacija </a:t>
            </a:r>
            <a:r>
              <a:rPr lang="sr-Latn-CS" sz="1200" kern="1200" dirty="0" smtClean="0">
                <a:solidFill>
                  <a:schemeClr val="tx1"/>
                </a:solidFill>
                <a:latin typeface="+mn-lt"/>
              </a:rPr>
              <a:t>interneta </a:t>
            </a:r>
            <a:r>
              <a:rPr lang="sr-Latn-CS" sz="1200" kern="1200" dirty="0" smtClean="0">
                <a:solidFill>
                  <a:schemeClr val="tx1"/>
                </a:solidFill>
                <a:latin typeface="+mn-lt"/>
              </a:rPr>
              <a:t>i uvođenje privatnih dobavljača </a:t>
            </a:r>
            <a:r>
              <a:rPr lang="sr-Latn-CS" sz="1200" kern="1200" dirty="0" smtClean="0">
                <a:solidFill>
                  <a:schemeClr val="tx1"/>
                </a:solidFill>
                <a:latin typeface="+mn-lt"/>
              </a:rPr>
              <a:t>internet </a:t>
            </a:r>
            <a:r>
              <a:rPr lang="sr-Latn-CS" sz="1200" kern="1200" dirty="0" smtClean="0">
                <a:solidFill>
                  <a:schemeClr val="tx1"/>
                </a:solidFill>
                <a:latin typeface="+mn-lt"/>
              </a:rPr>
              <a:t>usluga u osamdesetim godinama. Ovo je omogućilo popularniji pristup, koji se stvarno razvio u devedesetim. Internet je imao ogroman uticaj na trgovinu i kulturu. Sada postoji neposredna komunikacija putem elektronske pošte (e-maila), sajtova za društvene mreže, tekstualnih foruma za diskusiju i svetske komunikacione mreže (WWW). Internet nastavlja da se razvija kroz trgovinu, veće količine onlajn informacija i znanja. Uskoro će se očekuje pojavljivanje Web 2.0.</a:t>
            </a:r>
          </a:p>
          <a:p>
            <a:endParaRPr lang="sr-Latn-CS" dirty="0"/>
          </a:p>
        </p:txBody>
      </p:sp>
      <p:sp>
        <p:nvSpPr>
          <p:cNvPr id="4" name="Slide Number Placeholder 3"/>
          <p:cNvSpPr>
            <a:spLocks noGrp="1"/>
          </p:cNvSpPr>
          <p:nvPr>
            <p:ph type="sldNum" sz="quarter" idx="10"/>
          </p:nvPr>
        </p:nvSpPr>
        <p:spPr/>
        <p:txBody>
          <a:bodyPr/>
          <a:lstStyle/>
          <a:p>
            <a:fld id="{1E32082D-732D-4F7A-83DD-2A291781AFFB}" type="slidenum">
              <a:rPr lang="en-GB" smtClean="0"/>
              <a:pPr/>
              <a:t>21</a:t>
            </a:fld>
            <a:endParaRPr lang="sr-Latn-C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09D092DE-4118-4BCE-A218-187591BC172D}" type="slidenum">
              <a:rPr lang="en-GB" smtClean="0"/>
              <a:pPr/>
              <a:t>22</a:t>
            </a:fld>
            <a:endParaRPr lang="sr-Latn-CS" smtClean="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xfrm>
            <a:off x="685800" y="4341814"/>
            <a:ext cx="5486400" cy="4116387"/>
          </a:xfrm>
          <a:noFill/>
          <a:ln/>
        </p:spPr>
        <p:txBody>
          <a:bodyPr/>
          <a:lstStyle/>
          <a:p>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sz="1200" kern="1200" dirty="0" smtClean="0">
                <a:solidFill>
                  <a:schemeClr val="tx1"/>
                </a:solidFill>
                <a:latin typeface="+mn-lt"/>
              </a:rPr>
              <a:t>Trener treba da obezbedi da se učesnicima pružaju informacije koje će im omogućiti da razumeju osnove umrežavanja i njegovog ograničenja.  Oni bi </a:t>
            </a:r>
            <a:r>
              <a:rPr lang="sr-Latn-CS" sz="1200" kern="1200" dirty="0" smtClean="0">
                <a:solidFill>
                  <a:schemeClr val="tx1"/>
                </a:solidFill>
                <a:latin typeface="+mn-lt"/>
              </a:rPr>
              <a:t>trebalo</a:t>
            </a:r>
            <a:r>
              <a:rPr lang="sr-Latn-CS" sz="1200" kern="1200" baseline="0" dirty="0" smtClean="0">
                <a:solidFill>
                  <a:schemeClr val="tx1"/>
                </a:solidFill>
                <a:latin typeface="+mn-lt"/>
              </a:rPr>
              <a:t> da budu </a:t>
            </a:r>
            <a:r>
              <a:rPr lang="sr-Latn-CS" sz="1200" kern="1200" dirty="0" smtClean="0">
                <a:solidFill>
                  <a:schemeClr val="tx1"/>
                </a:solidFill>
                <a:latin typeface="+mn-lt"/>
              </a:rPr>
              <a:t>u </a:t>
            </a:r>
            <a:r>
              <a:rPr lang="sr-Latn-CS" sz="1200" kern="1200" dirty="0" smtClean="0">
                <a:solidFill>
                  <a:schemeClr val="tx1"/>
                </a:solidFill>
                <a:latin typeface="+mn-lt"/>
              </a:rPr>
              <a:t>stanju da razlikuju lokalne od regionalnih računarskih mreža. </a:t>
            </a:r>
            <a:r>
              <a:rPr lang="sr-Latn-CS" sz="1200" kern="1200" dirty="0" smtClean="0">
                <a:solidFill>
                  <a:schemeClr val="tx1"/>
                </a:solidFill>
                <a:latin typeface="+mn-lt"/>
              </a:rPr>
              <a:t>Ovi </a:t>
            </a:r>
            <a:r>
              <a:rPr lang="sr-Latn-CS" sz="1200" kern="1200" dirty="0" smtClean="0">
                <a:solidFill>
                  <a:schemeClr val="tx1"/>
                </a:solidFill>
                <a:latin typeface="+mn-lt"/>
              </a:rPr>
              <a:t>slajdovi pružaju osnovne informacije. </a:t>
            </a:r>
            <a:r>
              <a:rPr lang="sr-Latn-CS" sz="1200" kern="1200" dirty="0" smtClean="0">
                <a:solidFill>
                  <a:schemeClr val="tx1"/>
                </a:solidFill>
                <a:latin typeface="+mn-lt"/>
              </a:rPr>
              <a:t>Treneri </a:t>
            </a:r>
            <a:r>
              <a:rPr lang="sr-Latn-CS" sz="1200" kern="1200" dirty="0" smtClean="0">
                <a:solidFill>
                  <a:schemeClr val="tx1"/>
                </a:solidFill>
                <a:latin typeface="+mn-lt"/>
              </a:rPr>
              <a:t>bi </a:t>
            </a:r>
            <a:r>
              <a:rPr lang="sr-Latn-CS" sz="1200" kern="1200" dirty="0" smtClean="0">
                <a:solidFill>
                  <a:schemeClr val="tx1"/>
                </a:solidFill>
                <a:latin typeface="+mn-lt"/>
              </a:rPr>
              <a:t>trebalo </a:t>
            </a:r>
            <a:r>
              <a:rPr lang="sr-Latn-CS" sz="1200" kern="1200" dirty="0" smtClean="0">
                <a:solidFill>
                  <a:schemeClr val="tx1"/>
                </a:solidFill>
                <a:latin typeface="+mn-lt"/>
              </a:rPr>
              <a:t>da razmotre kakve primere da daju i kako da ohrabre učesnike da razgovaraju o različitim vrstama mreža i kako se razvio internet</a:t>
            </a:r>
            <a:r>
              <a:rPr lang="sr-Latn-CS" sz="1200" kern="1200" dirty="0" smtClean="0">
                <a:solidFill>
                  <a:schemeClr val="tx1"/>
                </a:solidFill>
                <a:latin typeface="+mn-lt"/>
              </a:rPr>
              <a:t>. </a:t>
            </a:r>
            <a:r>
              <a:rPr lang="sr-Latn-CS" sz="1200" kern="1200" dirty="0" smtClean="0">
                <a:solidFill>
                  <a:schemeClr val="tx1"/>
                </a:solidFill>
                <a:latin typeface="+mn-lt"/>
              </a:rPr>
              <a:t>U ovoj fazi treba dati objašnjenje nekih zajedničkih relevantnih izraza vezanih za umrežavanje, kao što su Portovi i Propusni opseg. </a:t>
            </a:r>
            <a:r>
              <a:rPr lang="sr-Latn-CS" sz="1200" kern="1200" dirty="0" smtClean="0">
                <a:solidFill>
                  <a:schemeClr val="tx1"/>
                </a:solidFill>
                <a:latin typeface="+mn-lt"/>
              </a:rPr>
              <a:t>Delegate je potrebno </a:t>
            </a:r>
            <a:r>
              <a:rPr lang="sr-Latn-CS" sz="1200" kern="1200" dirty="0" smtClean="0">
                <a:solidFill>
                  <a:schemeClr val="tx1"/>
                </a:solidFill>
                <a:latin typeface="+mn-lt"/>
              </a:rPr>
              <a:t>ohrabriti da razmotre svoja lična iskustva; na primer putem svog pristupa </a:t>
            </a:r>
            <a:r>
              <a:rPr lang="sr-Latn-CS" sz="1200" kern="1200" dirty="0" smtClean="0">
                <a:solidFill>
                  <a:schemeClr val="tx1"/>
                </a:solidFill>
                <a:latin typeface="+mn-lt"/>
              </a:rPr>
              <a:t>internetu </a:t>
            </a:r>
            <a:r>
              <a:rPr lang="sr-Latn-CS" sz="1200" kern="1200" dirty="0" smtClean="0">
                <a:solidFill>
                  <a:schemeClr val="tx1"/>
                </a:solidFill>
                <a:latin typeface="+mn-lt"/>
              </a:rPr>
              <a:t>kod kuće ili na poslu.</a:t>
            </a:r>
          </a:p>
          <a:p>
            <a:endParaRPr lang="sr-Latn-CS" dirty="0"/>
          </a:p>
        </p:txBody>
      </p:sp>
      <p:sp>
        <p:nvSpPr>
          <p:cNvPr id="4" name="Slide Number Placeholder 3"/>
          <p:cNvSpPr>
            <a:spLocks noGrp="1"/>
          </p:cNvSpPr>
          <p:nvPr>
            <p:ph type="sldNum" sz="quarter" idx="10"/>
          </p:nvPr>
        </p:nvSpPr>
        <p:spPr/>
        <p:txBody>
          <a:bodyPr/>
          <a:lstStyle/>
          <a:p>
            <a:fld id="{1E32082D-732D-4F7A-83DD-2A291781AFFB}" type="slidenum">
              <a:rPr lang="en-GB" smtClean="0"/>
              <a:pPr/>
              <a:t>23</a:t>
            </a:fld>
            <a:endParaRPr lang="sr-Latn-C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r-Latn-CS" sz="1200" b="1" kern="1200" dirty="0" smtClean="0">
                <a:solidFill>
                  <a:schemeClr val="tx1"/>
                </a:solidFill>
                <a:latin typeface="+mn-lt"/>
              </a:rPr>
              <a:t>Lokalna računarska mreža (LAN)  –</a:t>
            </a:r>
            <a:r>
              <a:rPr lang="sr-Latn-CS" dirty="0" smtClean="0"/>
              <a:t> Lokalna računarska mreža je mreža sastavljena od računara koja pokriva ograničeno lokalno područje poput kuće, kancelarije ili grupe zgrada (kao što je škola).</a:t>
            </a:r>
            <a:r>
              <a:rPr lang="sr-Latn-CS" sz="1200" kern="1200" dirty="0" smtClean="0">
                <a:solidFill>
                  <a:schemeClr val="tx1"/>
                </a:solidFill>
                <a:latin typeface="+mn-lt"/>
              </a:rPr>
              <a:t> Definisane karakteristike lokalnih mreža (LAN) uključuju mnogo veće brzine prenosa podataka, manji geografski opseg i nedostatak potrebe da se iznajmljuju telekomunikacione linije.</a:t>
            </a:r>
            <a:endParaRPr lang="sr-Latn-CS" sz="1200" kern="1200" dirty="0" smtClean="0">
              <a:solidFill>
                <a:schemeClr val="tx1"/>
              </a:solidFill>
              <a:latin typeface="+mn-lt"/>
              <a:ea typeface="+mn-ea"/>
              <a:cs typeface="+mn-cs"/>
            </a:endParaRPr>
          </a:p>
          <a:p>
            <a:r>
              <a:rPr lang="sr-Latn-CS" sz="1200" b="1" kern="1200" dirty="0" smtClean="0">
                <a:solidFill>
                  <a:schemeClr val="tx1"/>
                </a:solidFill>
                <a:latin typeface="+mn-lt"/>
              </a:rPr>
              <a:t> </a:t>
            </a:r>
            <a:endParaRPr lang="sr-Latn-C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E32082D-732D-4F7A-83DD-2A291781AFFB}" type="slidenum">
              <a:rPr lang="en-GB" smtClean="0"/>
              <a:pPr/>
              <a:t>24</a:t>
            </a:fld>
            <a:endParaRPr lang="sr-Latn-C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r-Latn-CS" sz="1200" b="1" kern="1200" dirty="0" smtClean="0">
                <a:solidFill>
                  <a:schemeClr val="tx1"/>
                </a:solidFill>
                <a:latin typeface="+mn-lt"/>
              </a:rPr>
              <a:t>Regionalna računarska mreža (WAN)</a:t>
            </a:r>
            <a:r>
              <a:rPr lang="sr-Latn-CS" sz="1200" kern="1200" dirty="0" smtClean="0">
                <a:solidFill>
                  <a:schemeClr val="tx1"/>
                </a:solidFill>
                <a:latin typeface="+mn-lt"/>
              </a:rPr>
              <a:t> je računarska mreža je računarska mreža koja pokriva šire područje i obuhvata svaku mrežu koja prelazi gradske, regionalne ili državne granice). Izraz podrazumeva mrežu koja koristi rutere i javne komunikacijske veze. </a:t>
            </a:r>
          </a:p>
          <a:p>
            <a:r>
              <a:rPr lang="sr-Latn-CS" sz="1200" kern="1200" dirty="0" smtClean="0">
                <a:solidFill>
                  <a:schemeClr val="tx1"/>
                </a:solidFill>
                <a:latin typeface="+mn-lt"/>
              </a:rPr>
              <a:t> </a:t>
            </a:r>
          </a:p>
          <a:p>
            <a:r>
              <a:rPr lang="sr-Latn-CS" sz="1200" kern="1200" dirty="0" smtClean="0">
                <a:solidFill>
                  <a:schemeClr val="tx1"/>
                </a:solidFill>
                <a:latin typeface="+mn-lt"/>
              </a:rPr>
              <a:t>One odudaraju od ličnih računarskih mreža (PAN), akadamskih računarskih mreža (CAN) ili gradskih računarskih mreža (MAN) koje su obično ograničene na sobu, zgradu, akademsko ili posebno gradsko područje. </a:t>
            </a:r>
            <a:r>
              <a:rPr lang="sr-Latn-CS" sz="1200" kern="1200" dirty="0" smtClean="0">
                <a:solidFill>
                  <a:schemeClr val="tx1"/>
                </a:solidFill>
                <a:latin typeface="+mn-lt"/>
              </a:rPr>
              <a:t>Najveći </a:t>
            </a:r>
            <a:r>
              <a:rPr lang="sr-Latn-CS" sz="1200" kern="1200" dirty="0" smtClean="0">
                <a:solidFill>
                  <a:schemeClr val="tx1"/>
                </a:solidFill>
                <a:latin typeface="+mn-lt"/>
              </a:rPr>
              <a:t>i najpoznatiji primer WAN je INTERNET.</a:t>
            </a:r>
            <a:r>
              <a:rPr lang="sr-Latn-CS" sz="1200" u="sng" kern="1200" dirty="0" smtClean="0">
                <a:solidFill>
                  <a:schemeClr val="tx1"/>
                </a:solidFill>
                <a:latin typeface="+mn-lt"/>
                <a:hlinkClick r:id="rId3"/>
              </a:rPr>
              <a:t> </a:t>
            </a:r>
            <a:endParaRPr lang="sr-Latn-C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E32082D-732D-4F7A-83DD-2A291781AFFB}" type="slidenum">
              <a:rPr lang="en-GB" smtClean="0"/>
              <a:pPr/>
              <a:t>25</a:t>
            </a:fld>
            <a:endParaRPr lang="sr-Latn-C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r-Latn-CS" sz="1200" b="1" kern="1200" dirty="0" smtClean="0">
                <a:solidFill>
                  <a:schemeClr val="tx1"/>
                </a:solidFill>
                <a:latin typeface="+mn-lt"/>
              </a:rPr>
              <a:t>Prevođenje mrežnih adresa</a:t>
            </a:r>
            <a:r>
              <a:rPr lang="sr-Latn-CS" sz="1200" kern="1200" dirty="0" smtClean="0">
                <a:solidFill>
                  <a:schemeClr val="tx1"/>
                </a:solidFill>
                <a:latin typeface="+mn-lt"/>
              </a:rPr>
              <a:t> je tehnika u kojoj se izvorna i/ili odredišna IP adresa ponovo upisuje dok prođe kroz zaštitni zid ili ruter. Najčešće se pronaći da se to koristi za više hostova u privatnoj mreži za pristup </a:t>
            </a:r>
            <a:r>
              <a:rPr lang="sr-Latn-CS" sz="1200" kern="1200" dirty="0" smtClean="0">
                <a:solidFill>
                  <a:schemeClr val="tx1"/>
                </a:solidFill>
                <a:latin typeface="+mn-lt"/>
              </a:rPr>
              <a:t>internetu </a:t>
            </a:r>
            <a:r>
              <a:rPr lang="sr-Latn-CS" sz="1200" kern="1200" dirty="0" smtClean="0">
                <a:solidFill>
                  <a:schemeClr val="tx1"/>
                </a:solidFill>
                <a:latin typeface="+mn-lt"/>
              </a:rPr>
              <a:t>preko jedne IP adrese. </a:t>
            </a:r>
          </a:p>
          <a:p>
            <a:endParaRPr lang="sr-Latn-CS" sz="1200" kern="1200" dirty="0" smtClean="0">
              <a:solidFill>
                <a:schemeClr val="tx1"/>
              </a:solidFill>
              <a:latin typeface="+mn-lt"/>
              <a:ea typeface="+mn-ea"/>
              <a:cs typeface="+mn-cs"/>
            </a:endParaRPr>
          </a:p>
          <a:p>
            <a:r>
              <a:rPr lang="sr-Latn-CS" sz="1200" kern="1200" dirty="0" smtClean="0">
                <a:solidFill>
                  <a:schemeClr val="tx1"/>
                </a:solidFill>
                <a:latin typeface="+mn-lt"/>
              </a:rPr>
              <a:t>Trener treba da naglasi da se NAT može videti na slici na mestu gde ruter na sredini slika povezuje uređaje u LAN (desna strana) sa ISP.</a:t>
            </a:r>
          </a:p>
          <a:p>
            <a:endParaRPr lang="sr-Latn-CS" sz="1200" kern="1200" dirty="0" smtClean="0">
              <a:solidFill>
                <a:schemeClr val="tx1"/>
              </a:solidFill>
              <a:latin typeface="+mn-lt"/>
              <a:ea typeface="+mn-ea"/>
              <a:cs typeface="+mn-cs"/>
            </a:endParaRPr>
          </a:p>
          <a:p>
            <a:r>
              <a:rPr lang="sr-Latn-CS" sz="1200" kern="1200" dirty="0" smtClean="0">
                <a:solidFill>
                  <a:schemeClr val="tx1"/>
                </a:solidFill>
                <a:latin typeface="+mn-lt"/>
              </a:rPr>
              <a:t>Trener može objasniti studentima da će za nekoliko minuta dobiti više informacija o IP adresama i da će videti protok podataka sa LAN na WAN u predstojećem video-zapisu.</a:t>
            </a:r>
            <a:endParaRPr lang="sr-Latn-C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E32082D-732D-4F7A-83DD-2A291781AFFB}" type="slidenum">
              <a:rPr lang="en-GB" smtClean="0"/>
              <a:pPr/>
              <a:t>26</a:t>
            </a:fld>
            <a:endParaRPr lang="sr-Latn-C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r-Latn-CS" sz="1200" b="1" kern="1200" dirty="0" smtClean="0">
                <a:solidFill>
                  <a:schemeClr val="tx1"/>
                </a:solidFill>
                <a:latin typeface="+mn-lt"/>
              </a:rPr>
              <a:t>Kontroler mrežnog interfejsa (NIC)</a:t>
            </a:r>
            <a:r>
              <a:rPr lang="sr-Latn-CS" sz="1200" kern="1200" dirty="0" smtClean="0">
                <a:solidFill>
                  <a:schemeClr val="tx1"/>
                </a:solidFill>
                <a:latin typeface="+mn-lt"/>
              </a:rPr>
              <a:t> je štampana ploča ili kartica instalirana u računaru koji </a:t>
            </a:r>
            <a:r>
              <a:rPr lang="en-US" sz="1200" kern="1200" dirty="0" smtClean="0">
                <a:solidFill>
                  <a:schemeClr val="tx1"/>
                </a:solidFill>
                <a:latin typeface="+mn-lt"/>
              </a:rPr>
              <a:t>omoguć</a:t>
            </a:r>
            <a:r>
              <a:rPr lang="sr-Latn-CS" sz="1200" kern="1200" dirty="0" smtClean="0">
                <a:solidFill>
                  <a:schemeClr val="tx1"/>
                </a:solidFill>
                <a:latin typeface="+mn-lt"/>
              </a:rPr>
              <a:t>ava povezivanje sa mrežom</a:t>
            </a:r>
          </a:p>
          <a:p>
            <a:r>
              <a:rPr lang="sr-Latn-CS" sz="1200" b="1" kern="1200" dirty="0" smtClean="0">
                <a:solidFill>
                  <a:schemeClr val="tx1"/>
                </a:solidFill>
                <a:latin typeface="+mn-lt"/>
              </a:rPr>
              <a:t> </a:t>
            </a:r>
            <a:endParaRPr lang="sr-Latn-CS" sz="1200" kern="1200" dirty="0" smtClean="0">
              <a:solidFill>
                <a:schemeClr val="tx1"/>
              </a:solidFill>
              <a:latin typeface="+mn-lt"/>
              <a:ea typeface="+mn-ea"/>
              <a:cs typeface="+mn-cs"/>
            </a:endParaRPr>
          </a:p>
          <a:p>
            <a:r>
              <a:rPr lang="sr-Latn-CS" sz="1200" b="1" kern="1200" dirty="0" smtClean="0">
                <a:solidFill>
                  <a:schemeClr val="tx1"/>
                </a:solidFill>
                <a:latin typeface="+mn-lt"/>
              </a:rPr>
              <a:t>Adresa za kontrolu pristupa medijima (MAC)</a:t>
            </a:r>
            <a:r>
              <a:rPr lang="sr-Latn-CS" sz="1200" kern="1200" dirty="0" smtClean="0">
                <a:solidFill>
                  <a:schemeClr val="tx1"/>
                </a:solidFill>
                <a:latin typeface="+mn-lt"/>
              </a:rPr>
              <a:t> je kvazi-jedinstveni identifikator koji je proizvođač dodelio </a:t>
            </a:r>
            <a:r>
              <a:rPr lang="en-US" sz="1200" kern="1200" dirty="0" smtClean="0">
                <a:solidFill>
                  <a:schemeClr val="tx1"/>
                </a:solidFill>
                <a:latin typeface="+mn-lt"/>
              </a:rPr>
              <a:t>već</a:t>
            </a:r>
            <a:r>
              <a:rPr lang="sr-Latn-CS" sz="1200" kern="1200" dirty="0" smtClean="0">
                <a:solidFill>
                  <a:schemeClr val="tx1"/>
                </a:solidFill>
                <a:latin typeface="+mn-lt"/>
              </a:rPr>
              <a:t>ini mrežnih adaptera ili mrežnih interfejsa (NIC) za identifikaciju i koji ima jedinstvenu vrednost (kod).</a:t>
            </a:r>
          </a:p>
          <a:p>
            <a:r>
              <a:rPr lang="sr-Latn-CS" sz="1200" b="1" kern="1200" dirty="0" smtClean="0">
                <a:solidFill>
                  <a:schemeClr val="tx1"/>
                </a:solidFill>
                <a:latin typeface="+mn-lt"/>
              </a:rPr>
              <a:t> </a:t>
            </a:r>
            <a:endParaRPr lang="sr-Latn-C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27</a:t>
            </a:fld>
            <a:endParaRPr lang="sr-Latn-CS"/>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3791059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fld id="{3D272464-C3EF-42DD-B0CA-77E38CFC4EE6}" type="slidenum">
              <a:rPr lang="en-GB" smtClean="0"/>
              <a:pPr/>
              <a:t>28</a:t>
            </a:fld>
            <a:endParaRPr lang="sr-Latn-CS" smtClean="0"/>
          </a:p>
        </p:txBody>
      </p:sp>
      <p:sp>
        <p:nvSpPr>
          <p:cNvPr id="125955" name="Rectangle 2"/>
          <p:cNvSpPr>
            <a:spLocks noGrp="1" noRot="1" noChangeAspect="1" noChangeArrowheads="1" noTextEdit="1"/>
          </p:cNvSpPr>
          <p:nvPr>
            <p:ph type="sldImg"/>
          </p:nvPr>
        </p:nvSpPr>
        <p:spPr>
          <a:xfrm>
            <a:off x="1144588" y="685800"/>
            <a:ext cx="4570412" cy="3427413"/>
          </a:xfrm>
          <a:ln/>
        </p:spPr>
      </p:sp>
      <p:sp>
        <p:nvSpPr>
          <p:cNvPr id="125956" name="Rectangle 3"/>
          <p:cNvSpPr>
            <a:spLocks noGrp="1" noChangeArrowheads="1"/>
          </p:cNvSpPr>
          <p:nvPr>
            <p:ph type="body" idx="1"/>
          </p:nvPr>
        </p:nvSpPr>
        <p:spPr>
          <a:xfrm>
            <a:off x="687389" y="4341814"/>
            <a:ext cx="5483225" cy="4116387"/>
          </a:xfrm>
          <a:noFill/>
          <a:ln/>
        </p:spPr>
        <p:txBody>
          <a:bodyPr/>
          <a:lstStyle/>
          <a:p>
            <a:r>
              <a:rPr lang="sr-Latn-CS" sz="1200" b="1" kern="1200" dirty="0" smtClean="0">
                <a:solidFill>
                  <a:schemeClr val="tx1"/>
                </a:solidFill>
                <a:latin typeface="+mn-lt"/>
              </a:rPr>
              <a:t>Portovi</a:t>
            </a:r>
            <a:r>
              <a:rPr lang="sr-Latn-CS" sz="1200" kern="1200" dirty="0" smtClean="0">
                <a:solidFill>
                  <a:schemeClr val="tx1"/>
                </a:solidFill>
                <a:latin typeface="+mn-lt"/>
              </a:rPr>
              <a:t> su krajnja tačka ili "kanal" za mrežne komunikacije. Brojevi portova omogućavaju da različite aplikacije na istom računaru koriste mrežne </a:t>
            </a:r>
            <a:r>
              <a:rPr lang="sr-Latn-CS" sz="1200" kern="1200" dirty="0" smtClean="0">
                <a:solidFill>
                  <a:schemeClr val="tx1"/>
                </a:solidFill>
                <a:latin typeface="+mn-lt"/>
              </a:rPr>
              <a:t>resurse, </a:t>
            </a:r>
            <a:r>
              <a:rPr lang="sr-Latn-CS" sz="1200" kern="1200" dirty="0" smtClean="0">
                <a:solidFill>
                  <a:schemeClr val="tx1"/>
                </a:solidFill>
                <a:latin typeface="+mn-lt"/>
              </a:rPr>
              <a:t>a da ne ometaju jedni druge. Portovi su 'virtuelni' - NE priključak na koji se priključujete!</a:t>
            </a:r>
          </a:p>
          <a:p>
            <a:r>
              <a:rPr lang="sr-Latn-CS" sz="1200" b="1" kern="1200" dirty="0" smtClean="0">
                <a:solidFill>
                  <a:schemeClr val="tx1"/>
                </a:solidFill>
                <a:latin typeface="+mn-lt"/>
              </a:rPr>
              <a:t> </a:t>
            </a:r>
            <a:endParaRPr lang="sr-Latn-CS" sz="1200" b="0" kern="1200" dirty="0" smtClean="0">
              <a:solidFill>
                <a:schemeClr val="tx1"/>
              </a:solidFill>
              <a:latin typeface="+mn-lt"/>
              <a:ea typeface="+mn-ea"/>
              <a:cs typeface="+mn-cs"/>
            </a:endParaRPr>
          </a:p>
          <a:p>
            <a:r>
              <a:rPr lang="sr-Latn-CS" sz="1200" b="0" kern="1200" dirty="0" smtClean="0">
                <a:solidFill>
                  <a:schemeClr val="tx1"/>
                </a:solidFill>
                <a:latin typeface="+mn-lt"/>
              </a:rPr>
              <a:t>Slika se može koristiti za opisivanje kako se računari u gornjem desnom uglu slika mogu povezati na </a:t>
            </a:r>
            <a:r>
              <a:rPr lang="sr-Latn-CS" sz="1200" b="0" kern="1200" dirty="0" smtClean="0">
                <a:solidFill>
                  <a:schemeClr val="tx1"/>
                </a:solidFill>
                <a:latin typeface="+mn-lt"/>
              </a:rPr>
              <a:t>internet </a:t>
            </a:r>
            <a:r>
              <a:rPr lang="sr-Latn-CS" sz="1200" b="0" kern="1200" dirty="0" smtClean="0">
                <a:solidFill>
                  <a:schemeClr val="tx1"/>
                </a:solidFill>
                <a:latin typeface="+mn-lt"/>
              </a:rPr>
              <a:t>putem odlaznih portova, dok se dolazni saobraćaj ograničava samo na </a:t>
            </a:r>
            <a:r>
              <a:rPr lang="sr-Latn-CS" sz="1200" b="0" kern="1200" dirty="0" smtClean="0">
                <a:solidFill>
                  <a:schemeClr val="tx1"/>
                </a:solidFill>
                <a:latin typeface="+mn-lt"/>
              </a:rPr>
              <a:t>saobraćaj </a:t>
            </a:r>
            <a:r>
              <a:rPr lang="sr-Latn-CS" sz="1200" b="0" kern="1200" dirty="0" smtClean="0">
                <a:solidFill>
                  <a:schemeClr val="tx1"/>
                </a:solidFill>
                <a:latin typeface="+mn-lt"/>
              </a:rPr>
              <a:t>koji dolazi preko portova koje propušta zaštitni zid (portovi 80, 110 i 3333 u ovom slučaju). Sav saobraćaj koji prolazi kroz ove dozvoljene portove se zatim prosleđuje na određene računare unutar mreže (npr. port 80 i 110 do </a:t>
            </a:r>
            <a:r>
              <a:rPr lang="sr-Latn-CS" sz="1200" b="0" kern="1200" dirty="0" smtClean="0">
                <a:solidFill>
                  <a:schemeClr val="tx1"/>
                </a:solidFill>
                <a:latin typeface="+mn-lt"/>
              </a:rPr>
              <a:t>web </a:t>
            </a:r>
            <a:r>
              <a:rPr lang="sr-Latn-CS" sz="1200" b="0" kern="1200" dirty="0" smtClean="0">
                <a:solidFill>
                  <a:schemeClr val="tx1"/>
                </a:solidFill>
                <a:latin typeface="+mn-lt"/>
              </a:rPr>
              <a:t>servera unutar mreže).</a:t>
            </a:r>
            <a:endParaRPr lang="sr-Latn-CS" sz="1200" b="0" kern="1200" dirty="0" smtClean="0">
              <a:solidFill>
                <a:schemeClr val="tx1"/>
              </a:solidFill>
              <a:latin typeface="+mn-lt"/>
              <a:ea typeface="+mn-ea"/>
              <a:cs typeface="+mn-cs"/>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2897251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r-Latn-CS" sz="1200" b="1" kern="1200" dirty="0" smtClean="0">
                <a:solidFill>
                  <a:schemeClr val="tx1"/>
                </a:solidFill>
                <a:latin typeface="+mn-lt"/>
              </a:rPr>
              <a:t> </a:t>
            </a:r>
            <a:endParaRPr lang="sr-Latn-CS" sz="1200" kern="1200" dirty="0" smtClean="0">
              <a:solidFill>
                <a:schemeClr val="tx1"/>
              </a:solidFill>
              <a:latin typeface="+mn-lt"/>
              <a:ea typeface="+mn-ea"/>
              <a:cs typeface="+mn-cs"/>
            </a:endParaRPr>
          </a:p>
          <a:p>
            <a:r>
              <a:rPr lang="sr-Latn-CS" sz="1200" b="1" kern="1200" dirty="0" smtClean="0">
                <a:solidFill>
                  <a:schemeClr val="tx1"/>
                </a:solidFill>
                <a:latin typeface="+mn-lt"/>
              </a:rPr>
              <a:t>Server </a:t>
            </a:r>
            <a:r>
              <a:rPr lang="sr-Latn-CS" dirty="0" smtClean="0"/>
              <a:t>– Server je računar ili uređaj koji pruža informacije i / ili usluge drugim računarima na mreži.</a:t>
            </a:r>
            <a:r>
              <a:rPr lang="sr-Latn-CS" sz="1200" kern="1200" dirty="0" smtClean="0">
                <a:solidFill>
                  <a:schemeClr val="tx1"/>
                </a:solidFill>
                <a:latin typeface="+mn-lt"/>
              </a:rPr>
              <a:t> Sa odgovarajućim softverom, svaki računar povezan sa mrežom može se konfigurisati kao server</a:t>
            </a:r>
            <a:r>
              <a:rPr lang="sr-Latn-CS" sz="1200" kern="1200" dirty="0" smtClean="0">
                <a:solidFill>
                  <a:schemeClr val="tx1"/>
                </a:solidFill>
                <a:latin typeface="+mn-lt"/>
              </a:rPr>
              <a:t>. </a:t>
            </a:r>
            <a:r>
              <a:rPr lang="sr-Latn-CS" sz="1200" kern="1200" dirty="0" smtClean="0">
                <a:solidFill>
                  <a:schemeClr val="tx1"/>
                </a:solidFill>
                <a:latin typeface="+mn-lt"/>
              </a:rPr>
              <a:t>U </a:t>
            </a:r>
            <a:r>
              <a:rPr lang="en-US" sz="1200" kern="1200" dirty="0" smtClean="0">
                <a:solidFill>
                  <a:schemeClr val="tx1"/>
                </a:solidFill>
                <a:latin typeface="+mn-lt"/>
              </a:rPr>
              <a:t>već</a:t>
            </a:r>
            <a:r>
              <a:rPr lang="sr-Latn-CS" sz="1200" kern="1200" dirty="0" smtClean="0">
                <a:solidFill>
                  <a:schemeClr val="tx1"/>
                </a:solidFill>
                <a:latin typeface="+mn-lt"/>
              </a:rPr>
              <a:t>ini slučajeva, server </a:t>
            </a:r>
            <a:r>
              <a:rPr lang="en-US" sz="1200" kern="1200" dirty="0" smtClean="0">
                <a:solidFill>
                  <a:schemeClr val="tx1"/>
                </a:solidFill>
                <a:latin typeface="+mn-lt"/>
              </a:rPr>
              <a:t>ć</a:t>
            </a:r>
            <a:r>
              <a:rPr lang="sr-Latn-CS" sz="1200" kern="1200" dirty="0" smtClean="0">
                <a:solidFill>
                  <a:schemeClr val="tx1"/>
                </a:solidFill>
                <a:latin typeface="+mn-lt"/>
              </a:rPr>
              <a:t>e biti određeni </a:t>
            </a:r>
            <a:r>
              <a:rPr lang="en-US" sz="1200" kern="1200" dirty="0" smtClean="0">
                <a:solidFill>
                  <a:schemeClr val="tx1"/>
                </a:solidFill>
                <a:latin typeface="+mn-lt"/>
              </a:rPr>
              <a:t>moć</a:t>
            </a:r>
            <a:r>
              <a:rPr lang="sr-Latn-CS" sz="1200" kern="1200" dirty="0" smtClean="0">
                <a:solidFill>
                  <a:schemeClr val="tx1"/>
                </a:solidFill>
                <a:latin typeface="+mn-lt"/>
              </a:rPr>
              <a:t>ni računar dizajniran da bude "uvek dostupan". </a:t>
            </a:r>
            <a:r>
              <a:rPr lang="sr-Latn-CS" sz="1200" kern="1200" dirty="0" smtClean="0">
                <a:solidFill>
                  <a:schemeClr val="tx1"/>
                </a:solidFill>
                <a:latin typeface="+mn-lt"/>
              </a:rPr>
              <a:t>Jedan </a:t>
            </a:r>
            <a:r>
              <a:rPr lang="sr-Latn-CS" sz="1200" kern="1200" dirty="0" smtClean="0">
                <a:solidFill>
                  <a:schemeClr val="tx1"/>
                </a:solidFill>
                <a:latin typeface="+mn-lt"/>
              </a:rPr>
              <a:t>računarski server može pokrenuti nekoliko servisa (npr. </a:t>
            </a:r>
            <a:r>
              <a:rPr lang="sr-Latn-CS" sz="1200" kern="1200" dirty="0" smtClean="0">
                <a:solidFill>
                  <a:schemeClr val="tx1"/>
                </a:solidFill>
                <a:latin typeface="+mn-lt"/>
              </a:rPr>
              <a:t>web </a:t>
            </a:r>
            <a:r>
              <a:rPr lang="sr-Latn-CS" sz="1200" kern="1200" dirty="0" smtClean="0">
                <a:solidFill>
                  <a:schemeClr val="tx1"/>
                </a:solidFill>
                <a:latin typeface="+mn-lt"/>
              </a:rPr>
              <a:t>server, server e-pošte, server datoteka, server za štampanje itd.). </a:t>
            </a:r>
            <a:r>
              <a:rPr lang="sr-Latn-CS" sz="1200" kern="1200" dirty="0" smtClean="0">
                <a:solidFill>
                  <a:schemeClr val="tx1"/>
                </a:solidFill>
                <a:latin typeface="+mn-lt"/>
              </a:rPr>
              <a:t>U </a:t>
            </a:r>
            <a:r>
              <a:rPr lang="sr-Latn-CS" sz="1200" kern="1200" dirty="0" smtClean="0">
                <a:solidFill>
                  <a:schemeClr val="tx1"/>
                </a:solidFill>
                <a:latin typeface="+mn-lt"/>
              </a:rPr>
              <a:t>poslu često ima smisla pokretati različite usluge na različitim</a:t>
            </a:r>
            <a:r>
              <a:rPr lang="sr-Latn-CS" dirty="0" smtClean="0"/>
              <a:t> </a:t>
            </a:r>
            <a:r>
              <a:rPr lang="sr-Latn-CS" sz="1200" kern="1200" dirty="0" smtClean="0">
                <a:solidFill>
                  <a:schemeClr val="tx1"/>
                </a:solidFill>
                <a:latin typeface="+mn-lt"/>
              </a:rPr>
              <a:t>mašinama iz bezbednosnih razloga i </a:t>
            </a:r>
            <a:r>
              <a:rPr lang="sr-Latn-CS" sz="1200" kern="1200" dirty="0" smtClean="0">
                <a:solidFill>
                  <a:schemeClr val="tx1"/>
                </a:solidFill>
                <a:latin typeface="+mn-lt"/>
              </a:rPr>
              <a:t>minimalizovanja </a:t>
            </a:r>
            <a:r>
              <a:rPr lang="sr-Latn-CS" sz="1200" kern="1200" dirty="0" smtClean="0">
                <a:solidFill>
                  <a:schemeClr val="tx1"/>
                </a:solidFill>
                <a:latin typeface="+mn-lt"/>
              </a:rPr>
              <a:t>uticaja bilo </a:t>
            </a:r>
            <a:r>
              <a:rPr lang="sr-Latn-CS" sz="1200" kern="1200" dirty="0" smtClean="0">
                <a:solidFill>
                  <a:schemeClr val="tx1"/>
                </a:solidFill>
                <a:latin typeface="+mn-lt"/>
              </a:rPr>
              <a:t>kakvog </a:t>
            </a:r>
            <a:r>
              <a:rPr lang="sr-Latn-CS" sz="1200" kern="1200" dirty="0" smtClean="0">
                <a:solidFill>
                  <a:schemeClr val="tx1"/>
                </a:solidFill>
                <a:latin typeface="+mn-lt"/>
              </a:rPr>
              <a:t>neuspeha.</a:t>
            </a:r>
          </a:p>
          <a:p>
            <a:endParaRPr lang="sr-Latn-C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29</a:t>
            </a:fld>
            <a:endParaRPr lang="sr-Latn-CS"/>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7390300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sr-Latn-CS" sz="1200" b="1" kern="1200" dirty="0" smtClean="0">
                <a:solidFill>
                  <a:schemeClr val="tx1"/>
                </a:solidFill>
                <a:latin typeface="+mn-lt"/>
              </a:rPr>
              <a:t>Mrežni hab</a:t>
            </a:r>
            <a:r>
              <a:rPr lang="sr-Latn-CS" sz="1200" kern="1200" dirty="0" smtClean="0">
                <a:solidFill>
                  <a:schemeClr val="tx1"/>
                </a:solidFill>
                <a:latin typeface="+mn-lt"/>
              </a:rPr>
              <a:t> - ili koncentrator je uređaj za povezivanje višestrukih uvrtanih para ili optičkih Ethernet uređaja zajedno, što ih čini segmentom jedne mreže. Čvorišta rade na fizičkom sloju (sloj 1) OSI modela, a termin "komutator 1. sloja" se često koristi izmenično sa čvorištem. Uređaj je stoga oblik multiportnog repetitora. Mrežni habovi su takođe odgovorni za prosleđivanje signala smetnji na sve portove ako dođe do sukoba.</a:t>
            </a:r>
            <a:endParaRPr lang="sr-Latn-CS" sz="1200" kern="1200" dirty="0" smtClean="0">
              <a:solidFill>
                <a:schemeClr val="tx1"/>
              </a:solidFill>
              <a:latin typeface="+mn-lt"/>
              <a:ea typeface="+mn-ea"/>
              <a:cs typeface="+mn-cs"/>
            </a:endParaRPr>
          </a:p>
          <a:p>
            <a:endParaRPr lang="sr-Latn-CS" dirty="0"/>
          </a:p>
          <a:p>
            <a:r>
              <a:rPr lang="sr-Latn-CS" sz="1200" b="1" kern="1200" dirty="0" smtClean="0">
                <a:solidFill>
                  <a:schemeClr val="tx1"/>
                </a:solidFill>
                <a:latin typeface="+mn-lt"/>
              </a:rPr>
              <a:t>Mrežni komutator </a:t>
            </a:r>
            <a:r>
              <a:rPr lang="sr-Latn-CS" sz="1200" kern="1200" dirty="0" smtClean="0">
                <a:solidFill>
                  <a:schemeClr val="tx1"/>
                </a:solidFill>
                <a:latin typeface="+mn-lt"/>
              </a:rPr>
              <a:t>je računarski mrežni uređaj koji povezuje mrežne segmente. </a:t>
            </a:r>
            <a:r>
              <a:rPr lang="sr-Latn-CS" sz="1200" kern="1200" dirty="0" smtClean="0">
                <a:solidFill>
                  <a:schemeClr val="tx1"/>
                </a:solidFill>
                <a:latin typeface="+mn-lt"/>
              </a:rPr>
              <a:t>U prošlosti</a:t>
            </a:r>
            <a:r>
              <a:rPr lang="sr-Latn-CS" sz="1200" kern="1200" baseline="0" dirty="0" smtClean="0">
                <a:solidFill>
                  <a:schemeClr val="tx1"/>
                </a:solidFill>
                <a:latin typeface="+mn-lt"/>
              </a:rPr>
              <a:t> je bilo brže da se koriste tehnike dva sloja  za prebacivanja</a:t>
            </a:r>
            <a:r>
              <a:rPr lang="sr-Latn-CS" sz="1200" kern="1200" dirty="0" smtClean="0">
                <a:solidFill>
                  <a:schemeClr val="tx1"/>
                </a:solidFill>
                <a:latin typeface="+mn-lt"/>
              </a:rPr>
              <a:t>, kada se se samo MAC adrese mogle pretraživati u sadržaju pozvane memorije </a:t>
            </a:r>
            <a:r>
              <a:rPr lang="sr-Latn-CS" sz="1200" kern="1200" dirty="0" smtClean="0">
                <a:solidFill>
                  <a:schemeClr val="tx1"/>
                </a:solidFill>
                <a:latin typeface="+mn-lt"/>
              </a:rPr>
              <a:t>(CAM). Sa pojavom ternarnog CAM-a (TCAM-a), isto brzinom se može potražiti i IP adresa ili MAC adresa. </a:t>
            </a:r>
            <a:endParaRPr lang="sr-Latn-CS" sz="1200" kern="1200" dirty="0" smtClean="0">
              <a:solidFill>
                <a:schemeClr val="tx1"/>
              </a:solidFill>
              <a:latin typeface="+mn-lt"/>
              <a:ea typeface="+mn-ea"/>
              <a:cs typeface="+mn-cs"/>
            </a:endParaRPr>
          </a:p>
          <a:p>
            <a:r>
              <a:rPr lang="sr-Latn-CS" sz="1200" b="1" kern="1200" dirty="0" smtClean="0">
                <a:solidFill>
                  <a:schemeClr val="tx1"/>
                </a:solidFill>
                <a:latin typeface="+mn-lt"/>
              </a:rPr>
              <a:t> </a:t>
            </a:r>
            <a:endParaRPr lang="sr-Latn-CS" sz="1200" kern="1200" dirty="0" smtClean="0">
              <a:solidFill>
                <a:schemeClr val="tx1"/>
              </a:solidFill>
              <a:latin typeface="+mn-lt"/>
              <a:ea typeface="+mn-ea"/>
              <a:cs typeface="+mn-cs"/>
            </a:endParaRPr>
          </a:p>
          <a:p>
            <a:r>
              <a:rPr lang="sr-Latn-CS" sz="1200" b="1" kern="1200" dirty="0" smtClean="0">
                <a:solidFill>
                  <a:schemeClr val="tx1"/>
                </a:solidFill>
                <a:latin typeface="+mn-lt"/>
              </a:rPr>
              <a:t>Ruter</a:t>
            </a:r>
            <a:r>
              <a:rPr lang="sr-Latn-CS" sz="1200" kern="1200" dirty="0" smtClean="0">
                <a:solidFill>
                  <a:schemeClr val="tx1"/>
                </a:solidFill>
                <a:latin typeface="+mn-lt"/>
              </a:rPr>
              <a:t> je uređaj koji određuje sledeću mrežnu tačku kojoj paket treba proslediti na putu prema svom odredištu. Mora biti povezan sa najmanje 2 mreže. Inteligentan je i radi po tabelama za usmeravanje. Nalazi se na prolazu u mrežu. Termin 'komutator 3. sloja' se često koristi naizmenično sa ruterom, ali je komutator zaista opšti pojam bez stroge tehničke definicije. </a:t>
            </a:r>
            <a:endParaRPr lang="sr-Latn-C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2221978-7AB2-D644-A1FF-AF545A1745C1}" type="slidenum">
              <a:rPr lang="en-US" smtClean="0"/>
              <a:pPr/>
              <a:t>30</a:t>
            </a:fld>
            <a:endParaRPr lang="sr-Latn-CS"/>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21055316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r-Latn-CS" sz="1200" b="1" i="0" kern="1200" dirty="0" smtClean="0">
                <a:solidFill>
                  <a:schemeClr val="tx1"/>
                </a:solidFill>
                <a:latin typeface="+mn-lt"/>
              </a:rPr>
              <a:t>Dnevni red</a:t>
            </a:r>
            <a:endParaRPr lang="sr-Latn-CS" sz="1200" kern="1200" dirty="0" smtClean="0">
              <a:solidFill>
                <a:schemeClr val="tx1"/>
              </a:solidFill>
              <a:latin typeface="+mn-lt"/>
              <a:ea typeface="+mn-ea"/>
              <a:cs typeface="+mn-cs"/>
            </a:endParaRPr>
          </a:p>
          <a:p>
            <a:r>
              <a:rPr lang="sr-Latn-CS" sz="1200" i="0" kern="1200" dirty="0" smtClean="0">
                <a:solidFill>
                  <a:schemeClr val="tx1"/>
                </a:solidFill>
                <a:latin typeface="+mn-lt"/>
              </a:rPr>
              <a:t>Slajdovi dnevnog reda navode delove sesije i trener treba da prođe kroz razradu gde je to neophodno za određene aspekte koji naglašavaju određene grupe učenika. </a:t>
            </a:r>
            <a:r>
              <a:rPr lang="sr-Latn-CS" sz="1200" i="0" kern="1200" dirty="0" smtClean="0">
                <a:solidFill>
                  <a:schemeClr val="tx1"/>
                </a:solidFill>
                <a:latin typeface="+mn-lt"/>
              </a:rPr>
              <a:t>Trener </a:t>
            </a:r>
            <a:r>
              <a:rPr lang="sr-Latn-CS" sz="1200" i="0" kern="1200" dirty="0" smtClean="0">
                <a:solidFill>
                  <a:schemeClr val="tx1"/>
                </a:solidFill>
                <a:latin typeface="+mn-lt"/>
              </a:rPr>
              <a:t>bi trebalo da objasni kako će materijali biti isporučeni i da će biti vremena za interakciju i pitanja.  Trener treba da naglasi da je ova obuka dizajnirana tako da bude interaktivna i da će od delegata očekivati da učestvuju tokom njenog trajanja.  Trener bi </a:t>
            </a:r>
            <a:r>
              <a:rPr lang="sr-Latn-CS" sz="1200" i="0" kern="1200" dirty="0" smtClean="0">
                <a:solidFill>
                  <a:schemeClr val="tx1"/>
                </a:solidFill>
                <a:latin typeface="+mn-lt"/>
              </a:rPr>
              <a:t>treba</a:t>
            </a:r>
            <a:r>
              <a:rPr lang="en-GB" sz="1200" i="0" kern="1200" dirty="0" smtClean="0">
                <a:solidFill>
                  <a:schemeClr val="tx1"/>
                </a:solidFill>
                <a:latin typeface="+mn-lt"/>
              </a:rPr>
              <a:t>l</a:t>
            </a:r>
            <a:r>
              <a:rPr lang="sr-Latn-CS" sz="1200" i="0" kern="1200" dirty="0" smtClean="0">
                <a:solidFill>
                  <a:schemeClr val="tx1"/>
                </a:solidFill>
                <a:latin typeface="+mn-lt"/>
              </a:rPr>
              <a:t>o </a:t>
            </a:r>
            <a:r>
              <a:rPr lang="en-GB" sz="1200" i="0" kern="1200" dirty="0" err="1" smtClean="0">
                <a:solidFill>
                  <a:schemeClr val="tx1"/>
                </a:solidFill>
                <a:latin typeface="+mn-lt"/>
              </a:rPr>
              <a:t>da</a:t>
            </a:r>
            <a:r>
              <a:rPr lang="en-GB" sz="1200" i="0" kern="1200" dirty="0" smtClean="0">
                <a:solidFill>
                  <a:schemeClr val="tx1"/>
                </a:solidFill>
                <a:latin typeface="+mn-lt"/>
              </a:rPr>
              <a:t> </a:t>
            </a:r>
            <a:r>
              <a:rPr lang="sr-Latn-CS" sz="1200" i="0" kern="1200" dirty="0" smtClean="0">
                <a:solidFill>
                  <a:schemeClr val="tx1"/>
                </a:solidFill>
                <a:latin typeface="+mn-lt"/>
              </a:rPr>
              <a:t>objasni </a:t>
            </a:r>
            <a:r>
              <a:rPr lang="sr-Latn-CS" sz="1200" i="0" kern="1200" dirty="0" smtClean="0">
                <a:solidFill>
                  <a:schemeClr val="tx1"/>
                </a:solidFill>
                <a:latin typeface="+mn-lt"/>
              </a:rPr>
              <a:t>da li postoji procena i u kakvom obliku ona može da bude, uključujući i detalje o bilo kojoj prolaznoj oceni koja se primenjuje.  (Konkretno za ovaj pilot program, nijedna procena nije uključena).</a:t>
            </a:r>
            <a:endParaRPr lang="sr-Latn-CS" sz="1200" kern="1200" dirty="0" smtClean="0">
              <a:solidFill>
                <a:schemeClr val="tx1"/>
              </a:solidFill>
              <a:latin typeface="+mn-lt"/>
              <a:ea typeface="+mn-ea"/>
              <a:cs typeface="+mn-cs"/>
            </a:endParaRPr>
          </a:p>
          <a:p>
            <a:endParaRPr lang="sr-Latn-C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3</a:t>
            </a:fld>
            <a:endParaRPr lang="sr-Latn-C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fld id="{3D272464-C3EF-42DD-B0CA-77E38CFC4EE6}" type="slidenum">
              <a:rPr lang="en-GB" smtClean="0"/>
              <a:pPr/>
              <a:t>31</a:t>
            </a:fld>
            <a:endParaRPr lang="sr-Latn-CS" smtClean="0"/>
          </a:p>
        </p:txBody>
      </p:sp>
      <p:sp>
        <p:nvSpPr>
          <p:cNvPr id="125955" name="Rectangle 2"/>
          <p:cNvSpPr>
            <a:spLocks noGrp="1" noRot="1" noChangeAspect="1" noChangeArrowheads="1" noTextEdit="1"/>
          </p:cNvSpPr>
          <p:nvPr>
            <p:ph type="sldImg"/>
          </p:nvPr>
        </p:nvSpPr>
        <p:spPr>
          <a:xfrm>
            <a:off x="1144588" y="685800"/>
            <a:ext cx="4570412" cy="3427413"/>
          </a:xfrm>
          <a:ln/>
        </p:spPr>
      </p:sp>
      <p:sp>
        <p:nvSpPr>
          <p:cNvPr id="125956" name="Rectangle 3"/>
          <p:cNvSpPr>
            <a:spLocks noGrp="1" noChangeArrowheads="1"/>
          </p:cNvSpPr>
          <p:nvPr>
            <p:ph type="body" idx="1"/>
          </p:nvPr>
        </p:nvSpPr>
        <p:spPr>
          <a:xfrm>
            <a:off x="687389" y="4341814"/>
            <a:ext cx="5483225" cy="4116387"/>
          </a:xfrm>
          <a:noFill/>
          <a:ln/>
        </p:spPr>
        <p:txBody>
          <a:bodyPr/>
          <a:lstStyle/>
          <a:p>
            <a:r>
              <a:rPr lang="sr-Latn-CS" sz="1200" b="1" kern="1200" dirty="0" smtClean="0">
                <a:solidFill>
                  <a:schemeClr val="tx1"/>
                </a:solidFill>
                <a:latin typeface="+mn-lt"/>
              </a:rPr>
              <a:t>Propusni opseg</a:t>
            </a:r>
            <a:r>
              <a:rPr lang="sr-Latn-CS" sz="1200" kern="1200" dirty="0" smtClean="0">
                <a:solidFill>
                  <a:schemeClr val="tx1"/>
                </a:solidFill>
                <a:latin typeface="+mn-lt"/>
              </a:rPr>
              <a:t> je količina informacija koje se može prenositi duž telefonske linije, kablovske linije, satelitskog izvora itd.. Što je veći propusni opseg, to je veća brzina vaše veze i kao i vaše iskustvo pristupa trenutnom </a:t>
            </a:r>
            <a:r>
              <a:rPr lang="sr-Latn-CS" sz="1200" kern="1200" dirty="0" smtClean="0">
                <a:solidFill>
                  <a:schemeClr val="tx1"/>
                </a:solidFill>
                <a:latin typeface="+mn-lt"/>
              </a:rPr>
              <a:t>preuzimanju,</a:t>
            </a:r>
            <a:r>
              <a:rPr lang="sr-Latn-CS" sz="1200" kern="1200" baseline="0" dirty="0" smtClean="0">
                <a:solidFill>
                  <a:schemeClr val="tx1"/>
                </a:solidFill>
                <a:latin typeface="+mn-lt"/>
              </a:rPr>
              <a:t> </a:t>
            </a:r>
            <a:r>
              <a:rPr lang="sr-Latn-CS" sz="1200" kern="1200" dirty="0" smtClean="0">
                <a:solidFill>
                  <a:schemeClr val="tx1"/>
                </a:solidFill>
                <a:latin typeface="+mn-lt"/>
              </a:rPr>
              <a:t>iskustvo </a:t>
            </a:r>
            <a:r>
              <a:rPr lang="sr-Latn-CS" sz="1200" kern="1200" dirty="0" smtClean="0">
                <a:solidFill>
                  <a:schemeClr val="tx1"/>
                </a:solidFill>
                <a:latin typeface="+mn-lt"/>
              </a:rPr>
              <a:t>gledanja televizora preko </a:t>
            </a:r>
            <a:r>
              <a:rPr lang="sr-Latn-CS" sz="1200" kern="1200" dirty="0" smtClean="0">
                <a:solidFill>
                  <a:schemeClr val="tx1"/>
                </a:solidFill>
                <a:latin typeface="+mn-lt"/>
              </a:rPr>
              <a:t>interneta</a:t>
            </a:r>
            <a:endParaRPr lang="sr-Latn-CS" sz="1200" kern="1200" dirty="0" smtClean="0">
              <a:solidFill>
                <a:schemeClr val="tx1"/>
              </a:solidFill>
              <a:latin typeface="+mn-lt"/>
            </a:endParaRPr>
          </a:p>
          <a:p>
            <a:pPr eaLnBrk="1" hangingPunct="1"/>
            <a:endParaRPr lang="sr-Latn-CS" dirty="0" smtClean="0"/>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5718199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sr-Latn-CS" dirty="0" smtClean="0"/>
              <a:t>Ovaj slajd se može koristiti da </a:t>
            </a:r>
            <a:r>
              <a:rPr lang="sr-Latn-CS" dirty="0" smtClean="0"/>
              <a:t>publici pruži pregled sledećeg:</a:t>
            </a:r>
            <a:endParaRPr lang="sr-Latn-CS" dirty="0" smtClean="0"/>
          </a:p>
          <a:p>
            <a:pPr marL="228600" indent="-228600">
              <a:buAutoNum type="alphaLcParenR"/>
            </a:pPr>
            <a:r>
              <a:rPr lang="sr-Latn-CS" dirty="0" smtClean="0"/>
              <a:t>koji uređaji se mogu povezati na mrežu</a:t>
            </a:r>
          </a:p>
          <a:p>
            <a:pPr marL="228600" indent="-228600">
              <a:buAutoNum type="alphaLcParenR"/>
            </a:pPr>
            <a:r>
              <a:rPr lang="sr-Latn-CS" dirty="0" smtClean="0"/>
              <a:t>kako su uređaji povezani zajedno (komutator)</a:t>
            </a:r>
          </a:p>
          <a:p>
            <a:pPr marL="228600" indent="-228600">
              <a:buAutoNum type="alphaLcParenR"/>
            </a:pPr>
            <a:r>
              <a:rPr lang="sr-Latn-CS" dirty="0" smtClean="0"/>
              <a:t>kako ruter povezuje lokalnu mrežu sa </a:t>
            </a:r>
            <a:r>
              <a:rPr lang="sr-Latn-CS" dirty="0" smtClean="0"/>
              <a:t>internetom</a:t>
            </a:r>
            <a:endParaRPr lang="sr-Latn-CS" dirty="0" smtClean="0"/>
          </a:p>
          <a:p>
            <a:pPr marL="0" indent="0">
              <a:buNone/>
            </a:pPr>
            <a:endParaRPr lang="sr-Latn-CS" baseline="0" dirty="0"/>
          </a:p>
          <a:p>
            <a:pPr marL="0" indent="0">
              <a:buNone/>
            </a:pPr>
            <a:r>
              <a:rPr lang="sr-Latn-CS" dirty="0" smtClean="0"/>
              <a:t>Takođe ga može koristiti trener da objasni tok podataka kada jedan od klijentskog računara iz lokalne mreže šalje zahtev komutatoru, koji ga prosleđuje ruteru, koji ga zatim </a:t>
            </a:r>
            <a:r>
              <a:rPr lang="sr-Latn-CS" dirty="0" smtClean="0"/>
              <a:t>prosleđuje </a:t>
            </a:r>
            <a:r>
              <a:rPr lang="sr-Latn-CS" dirty="0" smtClean="0"/>
              <a:t>na server na </a:t>
            </a:r>
            <a:r>
              <a:rPr lang="sr-Latn-CS" dirty="0" smtClean="0"/>
              <a:t>internetu</a:t>
            </a:r>
            <a:r>
              <a:rPr lang="sr-Latn-CS" dirty="0" smtClean="0"/>
              <a:t>.</a:t>
            </a:r>
            <a:endParaRPr lang="sr-Latn-C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32</a:t>
            </a:fld>
            <a:endParaRPr lang="sr-Latn-CS"/>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36573376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r-Latn-CS" sz="1200" kern="1200" dirty="0" smtClean="0">
                <a:solidFill>
                  <a:schemeClr val="tx1"/>
                </a:solidFill>
                <a:latin typeface="+mn-lt"/>
              </a:rPr>
              <a:t>Internet se može smatrati infrastrukturom nad kojom se mnoge različite aplikacije mogu pokrenuti istovremeno.</a:t>
            </a:r>
            <a:r>
              <a:rPr lang="sr-Latn-CS" dirty="0" smtClean="0"/>
              <a:t> </a:t>
            </a:r>
            <a:r>
              <a:rPr lang="sr-Latn-CS" sz="1200" kern="1200" dirty="0" smtClean="0">
                <a:solidFill>
                  <a:schemeClr val="tx1"/>
                </a:solidFill>
                <a:latin typeface="+mn-lt"/>
              </a:rPr>
              <a:t>Ako bilo koji deo </a:t>
            </a:r>
            <a:r>
              <a:rPr lang="sr-Latn-CS" sz="1200" kern="1200" dirty="0" smtClean="0">
                <a:solidFill>
                  <a:schemeClr val="tx1"/>
                </a:solidFill>
                <a:latin typeface="+mn-lt"/>
              </a:rPr>
              <a:t>interneta </a:t>
            </a:r>
            <a:r>
              <a:rPr lang="sr-Latn-CS" sz="1200" kern="1200" dirty="0" smtClean="0">
                <a:solidFill>
                  <a:schemeClr val="tx1"/>
                </a:solidFill>
                <a:latin typeface="+mn-lt"/>
              </a:rPr>
              <a:t>u kvaru ili je uništen, komunikacija se i dalje može nastaviti. Niko ne poseduje </a:t>
            </a:r>
            <a:r>
              <a:rPr lang="sr-Latn-CS" sz="1200" kern="1200" dirty="0" smtClean="0">
                <a:solidFill>
                  <a:schemeClr val="tx1"/>
                </a:solidFill>
                <a:latin typeface="+mn-lt"/>
              </a:rPr>
              <a:t>internet </a:t>
            </a:r>
            <a:r>
              <a:rPr lang="sr-Latn-CS" sz="1200" kern="1200" dirty="0" smtClean="0">
                <a:solidFill>
                  <a:schemeClr val="tx1"/>
                </a:solidFill>
                <a:latin typeface="+mn-lt"/>
              </a:rPr>
              <a:t>- nema organizacije, nema korporacije, nema vlade. Uglavnom se sam reguliše. Svuda se koristi ista tehnologija povezivanja.</a:t>
            </a:r>
          </a:p>
          <a:p>
            <a:r>
              <a:rPr lang="sr-Latn-CS" sz="1200" kern="1200" dirty="0" smtClean="0">
                <a:solidFill>
                  <a:schemeClr val="tx1"/>
                </a:solidFill>
                <a:latin typeface="+mn-lt"/>
              </a:rPr>
              <a:t> </a:t>
            </a:r>
          </a:p>
          <a:p>
            <a:r>
              <a:rPr lang="sr-Latn-CS" sz="1200" kern="1200" dirty="0" smtClean="0">
                <a:solidFill>
                  <a:schemeClr val="tx1"/>
                </a:solidFill>
                <a:latin typeface="+mn-lt"/>
              </a:rPr>
              <a:t>Većina modernih mreža podataka, poput </a:t>
            </a:r>
            <a:r>
              <a:rPr lang="sr-Latn-CS" sz="1200" kern="1200" dirty="0" smtClean="0">
                <a:solidFill>
                  <a:schemeClr val="tx1"/>
                </a:solidFill>
                <a:latin typeface="+mn-lt"/>
              </a:rPr>
              <a:t>interneta</a:t>
            </a:r>
            <a:r>
              <a:rPr lang="sr-Latn-CS" sz="1200" kern="1200" dirty="0" smtClean="0">
                <a:solidFill>
                  <a:schemeClr val="tx1"/>
                </a:solidFill>
                <a:latin typeface="+mn-lt"/>
              </a:rPr>
              <a:t>, su opisane "bez povezivanja" ili "komutacija sa paketima". Saobraćaj je podeljen na male pakete koji se kreću od pošiljaoca do primaoca. Svi ne prate istu rutu i ponovo se spajaju kada dođu do odredišta.</a:t>
            </a:r>
          </a:p>
          <a:p>
            <a:r>
              <a:rPr lang="sr-Latn-CS" sz="1200" kern="1200" dirty="0" smtClean="0">
                <a:solidFill>
                  <a:schemeClr val="tx1"/>
                </a:solidFill>
                <a:latin typeface="+mn-lt"/>
              </a:rPr>
              <a:t> </a:t>
            </a:r>
          </a:p>
          <a:p>
            <a:r>
              <a:rPr lang="sr-Latn-CS" sz="1200" kern="1200" dirty="0" smtClean="0">
                <a:solidFill>
                  <a:schemeClr val="tx1"/>
                </a:solidFill>
                <a:latin typeface="+mn-lt"/>
              </a:rPr>
              <a:t>Većina ljudi se povezuje sa </a:t>
            </a:r>
            <a:r>
              <a:rPr lang="sr-Latn-CS" sz="1200" kern="1200" dirty="0" smtClean="0">
                <a:solidFill>
                  <a:schemeClr val="tx1"/>
                </a:solidFill>
                <a:latin typeface="+mn-lt"/>
              </a:rPr>
              <a:t>internetom </a:t>
            </a:r>
            <a:r>
              <a:rPr lang="sr-Latn-CS" sz="1200" kern="1200" dirty="0" smtClean="0">
                <a:solidFill>
                  <a:schemeClr val="tx1"/>
                </a:solidFill>
                <a:latin typeface="+mn-lt"/>
              </a:rPr>
              <a:t>preko Dobavljača </a:t>
            </a:r>
            <a:r>
              <a:rPr lang="sr-Latn-CS" sz="1200" kern="1200" dirty="0" smtClean="0">
                <a:solidFill>
                  <a:schemeClr val="tx1"/>
                </a:solidFill>
                <a:latin typeface="+mn-lt"/>
              </a:rPr>
              <a:t>internet </a:t>
            </a:r>
            <a:r>
              <a:rPr lang="sr-Latn-CS" sz="1200" kern="1200" dirty="0" smtClean="0">
                <a:solidFill>
                  <a:schemeClr val="tx1"/>
                </a:solidFill>
                <a:latin typeface="+mn-lt"/>
              </a:rPr>
              <a:t>usluga (ISP). To su komercijalne organizacije koje iznajmljuju virtuelni prostor. Oni vode evidenciju ... ali koliko dugo? Postoje nacionalna i međunarodna pravna zaštita podataka ili pitanja privatnosti koja utiču na to koliko dugo ISP-ovi mogu da zadrže podatke. Ovo, naravno, ima uticaj na sposobnost službenika krivičnog pravosuđa da obezbede dokaze iz ovih izvora. Veza se obično pravi jednim od sledećih metoda; Dial-up, Broadband (ADSL), ISDN, Kabl, bežični hotspot ili satelit.</a:t>
            </a:r>
          </a:p>
          <a:p>
            <a:endParaRPr lang="sr-Latn-C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33</a:t>
            </a:fld>
            <a:endParaRPr lang="sr-Latn-C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sz="1200" kern="1200" dirty="0" smtClean="0">
                <a:solidFill>
                  <a:schemeClr val="tx1"/>
                </a:solidFill>
                <a:latin typeface="+mn-lt"/>
              </a:rPr>
              <a:t>Odličan resurs za </a:t>
            </a:r>
            <a:r>
              <a:rPr lang="sr-Latn-CS" sz="1200" kern="1200" dirty="0" smtClean="0">
                <a:solidFill>
                  <a:schemeClr val="tx1"/>
                </a:solidFill>
                <a:latin typeface="+mn-lt"/>
              </a:rPr>
              <a:t>objašnjavanje interneta </a:t>
            </a:r>
            <a:r>
              <a:rPr lang="sr-Latn-CS" sz="1200" kern="1200" dirty="0" smtClean="0">
                <a:solidFill>
                  <a:schemeClr val="tx1"/>
                </a:solidFill>
                <a:latin typeface="+mn-lt"/>
              </a:rPr>
              <a:t>je film pod nazivom "Ratnici mreže". </a:t>
            </a:r>
            <a:r>
              <a:rPr lang="sr-Latn-CS" sz="1200" kern="1200" dirty="0" smtClean="0">
                <a:solidFill>
                  <a:schemeClr val="tx1"/>
                </a:solidFill>
                <a:latin typeface="+mn-lt"/>
              </a:rPr>
              <a:t>To </a:t>
            </a:r>
            <a:r>
              <a:rPr lang="sr-Latn-CS" sz="1200" kern="1200" dirty="0" smtClean="0">
                <a:solidFill>
                  <a:schemeClr val="tx1"/>
                </a:solidFill>
                <a:latin typeface="+mn-lt"/>
              </a:rPr>
              <a:t>je savršeno sredstvo za uvođenje početnika u temu </a:t>
            </a:r>
            <a:r>
              <a:rPr lang="sr-Latn-CS" sz="1200" kern="1200" dirty="0" smtClean="0">
                <a:solidFill>
                  <a:schemeClr val="tx1"/>
                </a:solidFill>
                <a:latin typeface="+mn-lt"/>
              </a:rPr>
              <a:t>interneta</a:t>
            </a:r>
            <a:r>
              <a:rPr lang="sr-Latn-CS" sz="1200" kern="1200" dirty="0" smtClean="0">
                <a:solidFill>
                  <a:schemeClr val="tx1"/>
                </a:solidFill>
                <a:latin typeface="+mn-lt"/>
              </a:rPr>
              <a:t>. Pomaže </a:t>
            </a:r>
            <a:r>
              <a:rPr lang="sr-Latn-CS" sz="1200" kern="1200" dirty="0" smtClean="0">
                <a:solidFill>
                  <a:schemeClr val="tx1"/>
                </a:solidFill>
                <a:latin typeface="+mn-lt"/>
              </a:rPr>
              <a:t>novim</a:t>
            </a:r>
            <a:r>
              <a:rPr lang="sr-Latn-CS" sz="1200" kern="1200" baseline="0" dirty="0" smtClean="0">
                <a:solidFill>
                  <a:schemeClr val="tx1"/>
                </a:solidFill>
                <a:latin typeface="+mn-lt"/>
              </a:rPr>
              <a:t> </a:t>
            </a:r>
            <a:r>
              <a:rPr lang="sr-Latn-CS" sz="1200" kern="1200" dirty="0" smtClean="0">
                <a:solidFill>
                  <a:schemeClr val="tx1"/>
                </a:solidFill>
                <a:latin typeface="+mn-lt"/>
              </a:rPr>
              <a:t>korisnicima </a:t>
            </a:r>
            <a:r>
              <a:rPr lang="sr-Latn-CS" sz="1200" kern="1200" dirty="0" smtClean="0">
                <a:solidFill>
                  <a:schemeClr val="tx1"/>
                </a:solidFill>
                <a:latin typeface="+mn-lt"/>
              </a:rPr>
              <a:t>da vide kako </a:t>
            </a:r>
            <a:r>
              <a:rPr lang="sr-Latn-CS" sz="1200" kern="1200" dirty="0" smtClean="0">
                <a:solidFill>
                  <a:schemeClr val="tx1"/>
                </a:solidFill>
                <a:latin typeface="+mn-lt"/>
              </a:rPr>
              <a:t>internet </a:t>
            </a:r>
            <a:r>
              <a:rPr lang="sr-Latn-CS" sz="1200" kern="1200" dirty="0" smtClean="0">
                <a:solidFill>
                  <a:schemeClr val="tx1"/>
                </a:solidFill>
                <a:latin typeface="+mn-lt"/>
              </a:rPr>
              <a:t>radi. Film je </a:t>
            </a:r>
            <a:r>
              <a:rPr lang="sr-Latn-CS" sz="1200" kern="1200" dirty="0" smtClean="0">
                <a:solidFill>
                  <a:schemeClr val="tx1"/>
                </a:solidFill>
                <a:latin typeface="+mn-lt"/>
              </a:rPr>
              <a:t>traje </a:t>
            </a:r>
            <a:r>
              <a:rPr lang="sr-Latn-CS" sz="1200" kern="1200" dirty="0" smtClean="0">
                <a:solidFill>
                  <a:schemeClr val="tx1"/>
                </a:solidFill>
                <a:latin typeface="+mn-lt"/>
              </a:rPr>
              <a:t>12 minuta. Radi se o putovanju IP paketa kroz mrežnu prošlost rutera, zaštitnih zidova i transatlantskih kablova. Dostupan je za besplatano preuzimanje i nekomercijalnu upotrebu sa  </a:t>
            </a:r>
            <a:r>
              <a:rPr lang="sr-Latn-CS" sz="1200" u="sng" kern="1200" dirty="0" smtClean="0">
                <a:solidFill>
                  <a:schemeClr val="tx1"/>
                </a:solidFill>
                <a:latin typeface="+mn-lt"/>
              </a:rPr>
              <a:t>http://www.warriorsofthe.net/movie.html</a:t>
            </a:r>
            <a:r>
              <a:rPr lang="sr-Latn-CS" sz="1200" kern="1200" dirty="0" smtClean="0">
                <a:solidFill>
                  <a:schemeClr val="tx1"/>
                </a:solidFill>
                <a:latin typeface="+mn-lt"/>
              </a:rPr>
              <a:t> a trenutno je dostupan (januar 2017.) na sledećim jezicima: </a:t>
            </a:r>
          </a:p>
          <a:p>
            <a:pPr marL="0" marR="0" indent="0" algn="l" defTabSz="457200" rtl="0" eaLnBrk="1" fontAlgn="auto" latinLnBrk="0" hangingPunct="1">
              <a:lnSpc>
                <a:spcPct val="100000"/>
              </a:lnSpc>
              <a:spcBef>
                <a:spcPts val="0"/>
              </a:spcBef>
              <a:spcAft>
                <a:spcPts val="0"/>
              </a:spcAft>
              <a:buClrTx/>
              <a:buSzTx/>
              <a:buFontTx/>
              <a:buNone/>
              <a:tabLst/>
              <a:defRPr/>
            </a:pPr>
            <a:endParaRPr lang="sr-Latn-CS" sz="1200" kern="1200" dirty="0" smtClean="0">
              <a:solidFill>
                <a:schemeClr val="tx1"/>
              </a:solidFill>
              <a:latin typeface="+mn-lt"/>
              <a:ea typeface="+mn-ea"/>
              <a:cs typeface="+mn-cs"/>
            </a:endParaRPr>
          </a:p>
          <a:p>
            <a:r>
              <a:rPr lang="sr-Latn-CS" sz="1200" kern="1200" dirty="0" smtClean="0">
                <a:solidFill>
                  <a:schemeClr val="tx1"/>
                </a:solidFill>
                <a:latin typeface="+mn-lt"/>
                <a:hlinkClick r:id="rId3"/>
              </a:rPr>
              <a:t>Engleski</a:t>
            </a:r>
            <a:r>
              <a:rPr lang="sr-Latn-CS" sz="1200" kern="1200" dirty="0" smtClean="0">
                <a:solidFill>
                  <a:schemeClr val="tx1"/>
                </a:solidFill>
                <a:latin typeface="+mn-lt"/>
                <a:hlinkClick r:id="rId3"/>
              </a:rPr>
              <a:t>. Titlovi na ruskom, kineskom, hrvatskom i poljskom</a:t>
            </a:r>
            <a:r>
              <a:rPr lang="en-US" sz="1200" kern="1200" dirty="0" smtClean="0">
                <a:solidFill>
                  <a:schemeClr val="tx1"/>
                </a:solidFill>
                <a:latin typeface="+mn-lt"/>
                <a:hlinkClick r:id="rId3"/>
              </a:rPr>
              <a:t>	</a:t>
            </a:r>
          </a:p>
          <a:p>
            <a:r>
              <a:rPr lang="sr-Latn-CS" sz="1200" kern="1200" dirty="0" smtClean="0">
                <a:solidFill>
                  <a:schemeClr val="tx1"/>
                </a:solidFill>
                <a:latin typeface="+mn-lt"/>
                <a:hlinkClick r:id="rId4"/>
              </a:rPr>
              <a:t>Španski </a:t>
            </a:r>
            <a:endParaRPr lang="sr-Latn-CS" sz="1200" kern="1200" dirty="0" smtClean="0">
              <a:solidFill>
                <a:schemeClr val="tx1"/>
              </a:solidFill>
              <a:latin typeface="+mn-lt"/>
              <a:ea typeface="+mn-ea"/>
              <a:cs typeface="+mn-cs"/>
            </a:endParaRPr>
          </a:p>
          <a:p>
            <a:r>
              <a:rPr lang="sr-Latn-CS" sz="1200" kern="1200" dirty="0" smtClean="0">
                <a:solidFill>
                  <a:schemeClr val="tx1"/>
                </a:solidFill>
                <a:latin typeface="+mn-lt"/>
                <a:hlinkClick r:id="rId5"/>
              </a:rPr>
              <a:t>Portugalski (brazilski)</a:t>
            </a:r>
          </a:p>
          <a:p>
            <a:r>
              <a:rPr lang="sr-Latn-CS" sz="1200" kern="1200" dirty="0" smtClean="0">
                <a:solidFill>
                  <a:schemeClr val="tx1"/>
                </a:solidFill>
                <a:latin typeface="+mn-lt"/>
                <a:hlinkClick r:id="rId6"/>
              </a:rPr>
              <a:t>Nemački</a:t>
            </a:r>
          </a:p>
          <a:p>
            <a:r>
              <a:rPr lang="sr-Latn-CS" sz="1200" kern="1200" dirty="0" smtClean="0">
                <a:solidFill>
                  <a:schemeClr val="tx1"/>
                </a:solidFill>
                <a:latin typeface="+mn-lt"/>
                <a:hlinkClick r:id="rId7"/>
              </a:rPr>
              <a:t>Francuski</a:t>
            </a:r>
            <a:endParaRPr lang="sr-Latn-CS" sz="1200" kern="1200" dirty="0" smtClean="0">
              <a:solidFill>
                <a:schemeClr val="tx1"/>
              </a:solidFill>
              <a:latin typeface="+mn-lt"/>
              <a:ea typeface="+mn-ea"/>
              <a:cs typeface="+mn-cs"/>
            </a:endParaRPr>
          </a:p>
          <a:p>
            <a:r>
              <a:rPr lang="sr-Latn-CS" sz="1200" kern="1200" dirty="0" smtClean="0">
                <a:solidFill>
                  <a:schemeClr val="tx1"/>
                </a:solidFill>
                <a:latin typeface="+mn-lt"/>
                <a:hlinkClick r:id="rId8"/>
              </a:rPr>
              <a:t>Hebrejski</a:t>
            </a:r>
            <a:endParaRPr lang="sr-Latn-CS" sz="1200" kern="1200" dirty="0" smtClean="0">
              <a:solidFill>
                <a:schemeClr val="tx1"/>
              </a:solidFill>
              <a:latin typeface="+mn-lt"/>
              <a:ea typeface="+mn-ea"/>
              <a:cs typeface="+mn-cs"/>
            </a:endParaRPr>
          </a:p>
          <a:p>
            <a:r>
              <a:rPr lang="sr-Latn-CS" sz="1200" kern="1200" dirty="0" smtClean="0">
                <a:solidFill>
                  <a:schemeClr val="tx1"/>
                </a:solidFill>
                <a:latin typeface="+mn-lt"/>
                <a:hlinkClick r:id="rId9"/>
              </a:rPr>
              <a:t>Holandski</a:t>
            </a:r>
            <a:endParaRPr lang="sr-Latn-CS" sz="1200" kern="1200" dirty="0" smtClean="0">
              <a:solidFill>
                <a:schemeClr val="tx1"/>
              </a:solidFill>
              <a:latin typeface="+mn-lt"/>
              <a:ea typeface="+mn-ea"/>
              <a:cs typeface="+mn-cs"/>
            </a:endParaRPr>
          </a:p>
          <a:p>
            <a:r>
              <a:rPr lang="sr-Latn-CS" sz="1200" kern="1200" dirty="0" smtClean="0">
                <a:solidFill>
                  <a:schemeClr val="tx1"/>
                </a:solidFill>
                <a:latin typeface="+mn-lt"/>
                <a:hlinkClick r:id="rId10"/>
              </a:rPr>
              <a:t>Švedski</a:t>
            </a:r>
            <a:endParaRPr lang="sr-Latn-CS" sz="1200" kern="1200" dirty="0" smtClean="0">
              <a:solidFill>
                <a:schemeClr val="tx1"/>
              </a:solidFill>
              <a:latin typeface="+mn-lt"/>
              <a:ea typeface="+mn-ea"/>
              <a:cs typeface="+mn-cs"/>
            </a:endParaRPr>
          </a:p>
          <a:p>
            <a:r>
              <a:rPr lang="sr-Latn-CS" sz="1200" kern="1200" dirty="0" smtClean="0">
                <a:solidFill>
                  <a:schemeClr val="tx1"/>
                </a:solidFill>
                <a:latin typeface="+mn-lt"/>
                <a:hlinkClick r:id="rId11"/>
              </a:rPr>
              <a:t>Danski</a:t>
            </a:r>
          </a:p>
          <a:p>
            <a:r>
              <a:rPr lang="sr-Latn-CS" sz="1200" kern="1200" dirty="0" smtClean="0">
                <a:solidFill>
                  <a:schemeClr val="tx1"/>
                </a:solidFill>
                <a:latin typeface="+mn-lt"/>
                <a:hlinkClick r:id="rId12"/>
              </a:rPr>
              <a:t>Italijanski</a:t>
            </a:r>
          </a:p>
          <a:p>
            <a:r>
              <a:rPr lang="sr-Latn-CS" sz="1200" kern="1200" dirty="0" smtClean="0">
                <a:solidFill>
                  <a:schemeClr val="tx1"/>
                </a:solidFill>
                <a:latin typeface="+mn-lt"/>
                <a:hlinkClick r:id="rId13"/>
              </a:rPr>
              <a:t>Norveški</a:t>
            </a:r>
            <a:endParaRPr lang="sr-Latn-CS" sz="1200" kern="1200" dirty="0" smtClean="0">
              <a:solidFill>
                <a:schemeClr val="tx1"/>
              </a:solidFill>
              <a:latin typeface="+mn-lt"/>
              <a:ea typeface="+mn-ea"/>
              <a:cs typeface="+mn-cs"/>
            </a:endParaRPr>
          </a:p>
          <a:p>
            <a:r>
              <a:rPr lang="sr-Latn-CS" sz="1200" kern="1200" dirty="0" smtClean="0">
                <a:solidFill>
                  <a:schemeClr val="tx1"/>
                </a:solidFill>
                <a:latin typeface="+mn-lt"/>
                <a:hlinkClick r:id="rId14"/>
              </a:rPr>
              <a:t>Mađarski</a:t>
            </a:r>
          </a:p>
          <a:p>
            <a:r>
              <a:rPr lang="sr-Latn-CS" sz="1200" kern="1200" dirty="0" smtClean="0">
                <a:solidFill>
                  <a:schemeClr val="tx1"/>
                </a:solidFill>
                <a:latin typeface="+mn-lt"/>
                <a:hlinkClick r:id="rId15"/>
              </a:rPr>
              <a:t>Češki</a:t>
            </a:r>
            <a:endParaRPr lang="sr-Latn-CS" sz="1200" kern="1200" dirty="0" smtClean="0">
              <a:solidFill>
                <a:schemeClr val="tx1"/>
              </a:solidFill>
              <a:latin typeface="+mn-lt"/>
              <a:ea typeface="+mn-ea"/>
              <a:cs typeface="+mn-cs"/>
            </a:endParaRPr>
          </a:p>
          <a:p>
            <a:r>
              <a:rPr lang="sr-Latn-CS" sz="1200" kern="1200" dirty="0" smtClean="0">
                <a:solidFill>
                  <a:schemeClr val="tx1"/>
                </a:solidFill>
                <a:latin typeface="+mn-lt"/>
                <a:hlinkClick r:id="rId16"/>
              </a:rPr>
              <a:t>Ukrajinski </a:t>
            </a:r>
          </a:p>
          <a:p>
            <a:pPr marL="0" marR="0" indent="0" algn="l" defTabSz="457200" rtl="0" eaLnBrk="1" fontAlgn="auto" latinLnBrk="0" hangingPunct="1">
              <a:lnSpc>
                <a:spcPct val="100000"/>
              </a:lnSpc>
              <a:spcBef>
                <a:spcPts val="0"/>
              </a:spcBef>
              <a:spcAft>
                <a:spcPts val="0"/>
              </a:spcAft>
              <a:buClrTx/>
              <a:buSzTx/>
              <a:buFontTx/>
              <a:buNone/>
              <a:tabLst/>
              <a:defRPr/>
            </a:pPr>
            <a:endParaRPr lang="sr-Latn-CS"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sr-Latn-CS"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sr-Latn-CS" sz="1200" kern="1200" dirty="0" smtClean="0">
                <a:solidFill>
                  <a:schemeClr val="tx1"/>
                </a:solidFill>
                <a:latin typeface="+mn-lt"/>
              </a:rPr>
              <a:t>Još </a:t>
            </a:r>
            <a:r>
              <a:rPr lang="sr-Latn-CS" sz="1200" kern="1200" dirty="0" smtClean="0">
                <a:solidFill>
                  <a:schemeClr val="tx1"/>
                </a:solidFill>
                <a:latin typeface="+mn-lt"/>
              </a:rPr>
              <a:t>jedan </a:t>
            </a:r>
            <a:r>
              <a:rPr lang="sr-Latn-CS" sz="1200" kern="1200" dirty="0" smtClean="0">
                <a:solidFill>
                  <a:schemeClr val="tx1"/>
                </a:solidFill>
                <a:latin typeface="+mn-lt"/>
              </a:rPr>
              <a:t>koristan </a:t>
            </a:r>
            <a:r>
              <a:rPr lang="sr-Latn-CS" sz="1200" kern="1200" dirty="0" smtClean="0">
                <a:solidFill>
                  <a:schemeClr val="tx1"/>
                </a:solidFill>
                <a:latin typeface="+mn-lt"/>
              </a:rPr>
              <a:t>izvor u cilju utvrđivanja nivoa penetracije i rasta interneta u zemljama ili regionima može se </a:t>
            </a:r>
            <a:r>
              <a:rPr lang="en-US" sz="1200" kern="1200" dirty="0" smtClean="0">
                <a:solidFill>
                  <a:schemeClr val="tx1"/>
                </a:solidFill>
                <a:latin typeface="+mn-lt"/>
              </a:rPr>
              <a:t>nać</a:t>
            </a:r>
            <a:r>
              <a:rPr lang="sr-Latn-CS" sz="1200" kern="1200" dirty="0" smtClean="0">
                <a:solidFill>
                  <a:schemeClr val="tx1"/>
                </a:solidFill>
                <a:latin typeface="+mn-lt"/>
              </a:rPr>
              <a:t>i </a:t>
            </a:r>
            <a:r>
              <a:rPr lang="sr-Latn-CS" sz="1200" kern="1200" dirty="0" smtClean="0">
                <a:solidFill>
                  <a:schemeClr val="tx1"/>
                </a:solidFill>
                <a:latin typeface="+mn-lt"/>
              </a:rPr>
              <a:t>na adresi </a:t>
            </a:r>
            <a:r>
              <a:rPr lang="sr-Latn-CS" sz="1200" u="sng" kern="1200" dirty="0" smtClean="0">
                <a:solidFill>
                  <a:schemeClr val="tx1"/>
                </a:solidFill>
                <a:latin typeface="+mn-lt"/>
                <a:hlinkClick r:id="rId17"/>
              </a:rPr>
              <a:t>http://www.internetworldstats.com/</a:t>
            </a:r>
            <a:r>
              <a:rPr lang="sr-Latn-CS" sz="1200" kern="1200" dirty="0" smtClean="0">
                <a:solidFill>
                  <a:schemeClr val="tx1"/>
                </a:solidFill>
                <a:latin typeface="+mn-lt"/>
              </a:rPr>
              <a:t> Preporučuje se da se u okviru obuke obezbedi element statističke informacije kako bi se osiguralo da delegati mogu da procene uticaj </a:t>
            </a:r>
            <a:r>
              <a:rPr lang="sr-Latn-CS" sz="1200" kern="1200" dirty="0" smtClean="0">
                <a:solidFill>
                  <a:schemeClr val="tx1"/>
                </a:solidFill>
                <a:latin typeface="+mn-lt"/>
              </a:rPr>
              <a:t>interneta </a:t>
            </a:r>
            <a:r>
              <a:rPr lang="sr-Latn-CS" sz="1200" kern="1200" dirty="0" smtClean="0">
                <a:solidFill>
                  <a:schemeClr val="tx1"/>
                </a:solidFill>
                <a:latin typeface="+mn-lt"/>
              </a:rPr>
              <a:t>u svojoj državi.</a:t>
            </a:r>
          </a:p>
          <a:p>
            <a:pPr marL="0" marR="0" indent="0" algn="l" defTabSz="457200" rtl="0" eaLnBrk="1" fontAlgn="auto" latinLnBrk="0" hangingPunct="1">
              <a:lnSpc>
                <a:spcPct val="100000"/>
              </a:lnSpc>
              <a:spcBef>
                <a:spcPts val="0"/>
              </a:spcBef>
              <a:spcAft>
                <a:spcPts val="0"/>
              </a:spcAft>
              <a:buClrTx/>
              <a:buSzTx/>
              <a:buFontTx/>
              <a:buNone/>
              <a:tabLst/>
              <a:defRPr/>
            </a:pPr>
            <a:endParaRPr lang="sr-Latn-CS"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sr-Latn-CS" sz="1200" kern="1200" dirty="0" smtClean="0">
                <a:solidFill>
                  <a:schemeClr val="tx1"/>
                </a:solidFill>
                <a:latin typeface="+mn-lt"/>
              </a:rPr>
              <a:t>Kako video već </a:t>
            </a:r>
            <a:r>
              <a:rPr lang="sr-Latn-CS" sz="1200" kern="1200" dirty="0" smtClean="0">
                <a:solidFill>
                  <a:schemeClr val="tx1"/>
                </a:solidFill>
                <a:latin typeface="+mn-lt"/>
              </a:rPr>
              <a:t>objašnjava </a:t>
            </a:r>
            <a:r>
              <a:rPr lang="sr-Latn-CS" sz="1200" kern="1200" dirty="0" smtClean="0">
                <a:solidFill>
                  <a:schemeClr val="tx1"/>
                </a:solidFill>
                <a:latin typeface="+mn-lt"/>
              </a:rPr>
              <a:t>neke mrežne uređaje i </a:t>
            </a:r>
            <a:r>
              <a:rPr lang="sr-Latn-CS" sz="1200" kern="1200" dirty="0" smtClean="0">
                <a:solidFill>
                  <a:schemeClr val="tx1"/>
                </a:solidFill>
                <a:latin typeface="+mn-lt"/>
              </a:rPr>
              <a:t>pojmove u potpunosti, </a:t>
            </a:r>
            <a:r>
              <a:rPr lang="sr-Latn-CS" sz="1200" kern="1200" dirty="0" smtClean="0">
                <a:solidFill>
                  <a:schemeClr val="tx1"/>
                </a:solidFill>
                <a:latin typeface="+mn-lt"/>
              </a:rPr>
              <a:t>sledeće slajdove treba posmatrati kao dopunu uz video.</a:t>
            </a:r>
            <a:endParaRPr lang="sr-Latn-CS" sz="1200" kern="1200" dirty="0" smtClean="0">
              <a:solidFill>
                <a:schemeClr val="tx1"/>
              </a:solidFill>
              <a:latin typeface="+mn-lt"/>
              <a:ea typeface="+mn-ea"/>
              <a:cs typeface="+mn-cs"/>
            </a:endParaRPr>
          </a:p>
          <a:p>
            <a:endParaRPr lang="sr-Latn-C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34</a:t>
            </a:fld>
            <a:endParaRPr lang="sr-Latn-C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EE087DCE-1631-4900-AE02-76BA13F7D8C7}" type="slidenum">
              <a:rPr lang="en-GB" smtClean="0"/>
              <a:pPr/>
              <a:t>35</a:t>
            </a:fld>
            <a:endParaRPr lang="sr-Latn-CS" smtClean="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xfrm>
            <a:off x="914400" y="4343400"/>
            <a:ext cx="5029200" cy="4114800"/>
          </a:xfrm>
          <a:noFill/>
          <a:ln/>
        </p:spPr>
        <p:txBody>
          <a:bodyPr>
            <a:normAutofit lnSpcReduction="10000"/>
          </a:bodyPr>
          <a:lstStyle/>
          <a:p>
            <a:r>
              <a:rPr lang="sr-Latn-CS" dirty="0" smtClean="0"/>
              <a:t>Osnovno načelo </a:t>
            </a:r>
            <a:r>
              <a:rPr lang="sr-Latn-CS" dirty="0" smtClean="0"/>
              <a:t>interneta je da je on dizajniran kao što ćemo uskoro videti, da preživimo rat i katastrofe i da još uvek možemo da komuniciramo. </a:t>
            </a:r>
            <a:r>
              <a:rPr lang="sr-Latn-CS" dirty="0" smtClean="0"/>
              <a:t>Pozadina </a:t>
            </a:r>
            <a:r>
              <a:rPr lang="sr-Latn-CS" dirty="0" smtClean="0"/>
              <a:t>dizajna bila je vojna komunikacija i potreba da se nastavi u nacionalnim vanrednim situacijama.</a:t>
            </a:r>
          </a:p>
          <a:p>
            <a:endParaRPr lang="sr-Latn-CS" dirty="0" smtClean="0"/>
          </a:p>
          <a:p>
            <a:r>
              <a:rPr lang="sr-Latn-CS" dirty="0" smtClean="0"/>
              <a:t>Kako ćemo kasnije videti, </a:t>
            </a:r>
            <a:r>
              <a:rPr lang="sr-Latn-CS" dirty="0" smtClean="0"/>
              <a:t>internet </a:t>
            </a:r>
            <a:r>
              <a:rPr lang="sr-Latn-CS" dirty="0" smtClean="0"/>
              <a:t>je sastavljen od mreža računara iz celog sveta, od kojih svi mogu lako i nesmetano da komuniciraju</a:t>
            </a:r>
            <a:r>
              <a:rPr lang="sr-Latn-CS" dirty="0" smtClean="0"/>
              <a:t>. </a:t>
            </a:r>
            <a:r>
              <a:rPr lang="sr-Latn-CS" dirty="0" smtClean="0"/>
              <a:t>Zaista, neko ko šalje e-poštu u drugi deo sveta verovatno vrlo lako može da primeti da će delovi te poruke svi ići po različitim rutama kako bi stigli na isto mesto - u tren oka.</a:t>
            </a:r>
          </a:p>
          <a:p>
            <a:endParaRPr lang="sr-Latn-CS" dirty="0" smtClean="0"/>
          </a:p>
          <a:p>
            <a:r>
              <a:rPr lang="sr-Latn-CS" dirty="0" smtClean="0"/>
              <a:t>Internet je evoluirao globalno tokom godina - nije u vlasništvu, za razliku od mnogih drugih računarskih ideja i sistema, jedne kompanije. </a:t>
            </a:r>
            <a:r>
              <a:rPr lang="sr-Latn-CS" dirty="0" smtClean="0"/>
              <a:t>Nijedna </a:t>
            </a:r>
            <a:r>
              <a:rPr lang="sr-Latn-CS" dirty="0" smtClean="0"/>
              <a:t>vlada nije vlasnik interneta - iako izgleda da SAD preuzima većinu odgovornosti za to i teži da ima veće uspehe u svom razvoju</a:t>
            </a:r>
            <a:r>
              <a:rPr lang="sr-Latn-CS" dirty="0" smtClean="0"/>
              <a:t>. </a:t>
            </a:r>
            <a:r>
              <a:rPr lang="sr-Latn-CS" dirty="0" smtClean="0"/>
              <a:t>A kasnije ćemo videti da su Francuzi pokušali da donose zakone kako bi zaustavili internet - i nisu uspeli u tome.  Zapravo, Afganistanci su jedini za koje znamo da su to gotovo u potpunosti stopirali - zabranjivanjem u potpunosti.</a:t>
            </a:r>
          </a:p>
          <a:p>
            <a:endParaRPr lang="sr-Latn-CS" dirty="0" smtClean="0"/>
          </a:p>
          <a:p>
            <a:r>
              <a:rPr lang="sr-Latn-CS" dirty="0" smtClean="0"/>
              <a:t>Ne postoje internetske policijske snage, i iako sada pokušavamo da nađemo načine za zaustavljanje ilegalnosti koja se dešava bilo na </a:t>
            </a:r>
            <a:r>
              <a:rPr lang="sr-Latn-CS" dirty="0" smtClean="0"/>
              <a:t>internetu </a:t>
            </a:r>
            <a:r>
              <a:rPr lang="sr-Latn-CS" dirty="0" smtClean="0"/>
              <a:t>ili preko interneta postoje problemi tehnologije i lokalnih, nacionalnih i transnacionalnih granica i jurisdikcija kojih je potrebno prevazići.  </a:t>
            </a:r>
          </a:p>
          <a:p>
            <a:endParaRPr lang="sr-Latn-CS" dirty="0" smtClean="0"/>
          </a:p>
          <a:p>
            <a:endParaRPr lang="sr-Latn-CS"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B09129F4-726A-4BD4-863C-346A1030B68B}" type="slidenum">
              <a:rPr lang="en-GB" smtClean="0"/>
              <a:pPr/>
              <a:t>36</a:t>
            </a:fld>
            <a:endParaRPr lang="sr-Latn-CS" smtClean="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xfrm>
            <a:off x="914400" y="4343400"/>
            <a:ext cx="5029200" cy="4114800"/>
          </a:xfrm>
          <a:noFill/>
          <a:ln/>
        </p:spPr>
        <p:txBody>
          <a:bodyPr/>
          <a:lstStyle/>
          <a:p>
            <a:r>
              <a:rPr lang="sr-Latn-CS" dirty="0" smtClean="0"/>
              <a:t>Ili gledajući na drugi način.</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sz="1200" b="1" kern="1200" dirty="0" smtClean="0">
                <a:solidFill>
                  <a:schemeClr val="tx1"/>
                </a:solidFill>
                <a:latin typeface="+mn-lt"/>
              </a:rPr>
              <a:t>Internet protokoli</a:t>
            </a:r>
            <a:r>
              <a:rPr lang="sr-Latn-CS" dirty="0" smtClean="0"/>
              <a:t> </a:t>
            </a:r>
            <a:r>
              <a:rPr lang="sr-Latn-CS" sz="1200" kern="1200" dirty="0" smtClean="0">
                <a:solidFill>
                  <a:schemeClr val="tx1"/>
                </a:solidFill>
                <a:latin typeface="+mn-lt"/>
              </a:rPr>
              <a:t>–</a:t>
            </a:r>
            <a:r>
              <a:rPr lang="sr-Latn-CS" dirty="0" smtClean="0"/>
              <a:t> </a:t>
            </a:r>
          </a:p>
          <a:p>
            <a:pPr marL="0" marR="0" indent="0" algn="l" defTabSz="457200" rtl="0" eaLnBrk="1" fontAlgn="auto" latinLnBrk="0" hangingPunct="1">
              <a:lnSpc>
                <a:spcPct val="100000"/>
              </a:lnSpc>
              <a:spcBef>
                <a:spcPts val="0"/>
              </a:spcBef>
              <a:spcAft>
                <a:spcPts val="0"/>
              </a:spcAft>
              <a:buClrTx/>
              <a:buSzTx/>
              <a:buFontTx/>
              <a:buNone/>
              <a:tabLst/>
              <a:defRPr/>
            </a:pPr>
            <a:r>
              <a:rPr lang="sr-Latn-CS" sz="1200" b="0" kern="1200" dirty="0" smtClean="0">
                <a:solidFill>
                  <a:schemeClr val="tx1"/>
                </a:solidFill>
                <a:latin typeface="+mn-lt"/>
              </a:rPr>
              <a:t>Sve usluge/delovi </a:t>
            </a:r>
            <a:r>
              <a:rPr lang="sr-Latn-CS" sz="1200" b="0" kern="1200" dirty="0" smtClean="0">
                <a:solidFill>
                  <a:schemeClr val="tx1"/>
                </a:solidFill>
                <a:latin typeface="+mn-lt"/>
              </a:rPr>
              <a:t>interneta </a:t>
            </a:r>
            <a:r>
              <a:rPr lang="sr-Latn-CS" sz="1200" b="0" kern="1200" dirty="0" smtClean="0">
                <a:solidFill>
                  <a:schemeClr val="tx1"/>
                </a:solidFill>
                <a:latin typeface="+mn-lt"/>
              </a:rPr>
              <a:t>koji su prikazani na prethodnom slajdu moraju pratiti određeni skup pravila, protokola. Protokoli definišu standarde o tome kako paketi podataka moraju biti formirani da bi ih poslali i primili svi pošiljaoci/primaoci širom sveta. </a:t>
            </a:r>
            <a:endParaRPr lang="sr-Latn-CS" sz="1200" b="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sr-Latn-CS" dirty="0" smtClean="0"/>
              <a:t>Postoji dosta ovih protokola od kojih je najvažniji </a:t>
            </a:r>
            <a:r>
              <a:rPr lang="sr-Latn-CS" dirty="0" smtClean="0"/>
              <a:t>internet </a:t>
            </a:r>
            <a:r>
              <a:rPr lang="sr-Latn-CS" dirty="0" smtClean="0"/>
              <a:t>protokol (IP).</a:t>
            </a:r>
            <a:r>
              <a:rPr lang="sr-Latn-CS" sz="1200" kern="1200" dirty="0" smtClean="0">
                <a:solidFill>
                  <a:schemeClr val="tx1"/>
                </a:solidFill>
                <a:latin typeface="+mn-lt"/>
              </a:rPr>
              <a:t> Svaki računar koji je povezan sa </a:t>
            </a:r>
            <a:r>
              <a:rPr lang="sr-Latn-CS" sz="1200" kern="1200" dirty="0" smtClean="0">
                <a:solidFill>
                  <a:schemeClr val="tx1"/>
                </a:solidFill>
                <a:latin typeface="+mn-lt"/>
              </a:rPr>
              <a:t>internetom </a:t>
            </a:r>
            <a:r>
              <a:rPr lang="sr-Latn-CS" sz="1200" kern="1200" dirty="0" smtClean="0">
                <a:solidFill>
                  <a:schemeClr val="tx1"/>
                </a:solidFill>
                <a:latin typeface="+mn-lt"/>
              </a:rPr>
              <a:t>MORA ga koristiti. IP adresa je vaš </a:t>
            </a:r>
            <a:r>
              <a:rPr lang="sr-Latn-CS" sz="1200" kern="1200" dirty="0" smtClean="0">
                <a:solidFill>
                  <a:schemeClr val="tx1"/>
                </a:solidFill>
                <a:latin typeface="+mn-lt"/>
              </a:rPr>
              <a:t>internet </a:t>
            </a:r>
            <a:r>
              <a:rPr lang="sr-Latn-CS" sz="1200" kern="1200" dirty="0" smtClean="0">
                <a:solidFill>
                  <a:schemeClr val="tx1"/>
                </a:solidFill>
                <a:latin typeface="+mn-lt"/>
              </a:rPr>
              <a:t>"telefonski broj" i bez IP adresa ne biste mogli da koristite </a:t>
            </a:r>
            <a:r>
              <a:rPr lang="sr-Latn-CS" sz="1200" kern="1200" dirty="0" smtClean="0">
                <a:solidFill>
                  <a:schemeClr val="tx1"/>
                </a:solidFill>
                <a:latin typeface="+mn-lt"/>
              </a:rPr>
              <a:t>internet</a:t>
            </a:r>
            <a:r>
              <a:rPr lang="sr-Latn-CS" sz="1200" kern="1200" dirty="0" smtClean="0">
                <a:solidFill>
                  <a:schemeClr val="tx1"/>
                </a:solidFill>
                <a:latin typeface="+mn-lt"/>
              </a:rPr>
              <a:t>. Različite aplikacije i usluge koriste različite protokole za komunikaciju preko mreža, neke su: HTTP - protokol prenosa hiperteksta; SMTP - jednostavni protokol za prenos pošte; FTP - protokol za prenos datoteka; NNTP - protokol prenosa mrežnih vesti. </a:t>
            </a:r>
            <a:r>
              <a:rPr lang="sr-Latn-CS" sz="1200" i="1" kern="1200" dirty="0" smtClean="0">
                <a:solidFill>
                  <a:schemeClr val="tx1"/>
                </a:solidFill>
                <a:latin typeface="+mn-lt"/>
              </a:rPr>
              <a:t>Ove se navodi da pokreću "preko" IP (ne umesto).</a:t>
            </a:r>
            <a:endParaRPr lang="sr-Latn-CS" sz="1200" kern="1200" dirty="0" smtClean="0">
              <a:solidFill>
                <a:schemeClr val="tx1"/>
              </a:solidFill>
              <a:latin typeface="+mn-lt"/>
              <a:ea typeface="+mn-ea"/>
              <a:cs typeface="+mn-cs"/>
            </a:endParaRPr>
          </a:p>
          <a:p>
            <a:endParaRPr lang="sr-Latn-C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37</a:t>
            </a:fld>
            <a:endParaRPr lang="sr-Latn-C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E4E3CD71-EF1A-4935-B83E-BC160AB3A567}" type="slidenum">
              <a:rPr lang="en-GB" smtClean="0"/>
              <a:pPr/>
              <a:t>38</a:t>
            </a:fld>
            <a:endParaRPr lang="sr-Latn-CS" smtClean="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xfrm>
            <a:off x="914401" y="4343400"/>
            <a:ext cx="5029200" cy="4114800"/>
          </a:xfrm>
          <a:noFill/>
          <a:ln/>
        </p:spPr>
        <p:txBody>
          <a:bodyPr>
            <a:normAutofit fontScale="85000" lnSpcReduction="20000"/>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sz="1200" kern="1200" dirty="0" smtClean="0">
                <a:solidFill>
                  <a:schemeClr val="tx1"/>
                </a:solidFill>
                <a:latin typeface="+mn-lt"/>
              </a:rPr>
              <a:t>Potrebno je obezbediti </a:t>
            </a:r>
            <a:r>
              <a:rPr lang="sr-Latn-CS" sz="1200" kern="1200" dirty="0" smtClean="0">
                <a:solidFill>
                  <a:schemeClr val="tx1"/>
                </a:solidFill>
                <a:latin typeface="+mn-lt"/>
              </a:rPr>
              <a:t>informacije o tome kako se prave veze sa </a:t>
            </a:r>
            <a:r>
              <a:rPr lang="sr-Latn-CS" sz="1200" kern="1200" dirty="0" smtClean="0">
                <a:solidFill>
                  <a:schemeClr val="tx1"/>
                </a:solidFill>
                <a:latin typeface="+mn-lt"/>
              </a:rPr>
              <a:t>internetom</a:t>
            </a:r>
            <a:r>
              <a:rPr lang="sr-Latn-CS" sz="1200" kern="1200" dirty="0" smtClean="0">
                <a:solidFill>
                  <a:schemeClr val="tx1"/>
                </a:solidFill>
                <a:latin typeface="+mn-lt"/>
              </a:rPr>
              <a:t>, a učesnici su podstaknuti da diskutuju o sopstvenim iskustvima. </a:t>
            </a:r>
            <a:r>
              <a:rPr lang="sr-Latn-CS" sz="1200" kern="1200" dirty="0" smtClean="0">
                <a:solidFill>
                  <a:schemeClr val="tx1"/>
                </a:solidFill>
                <a:latin typeface="+mn-lt"/>
              </a:rPr>
              <a:t>Potrebno je objasniti </a:t>
            </a:r>
            <a:r>
              <a:rPr lang="sr-Latn-CS" sz="1200" kern="1200" dirty="0" smtClean="0">
                <a:solidFill>
                  <a:schemeClr val="tx1"/>
                </a:solidFill>
                <a:latin typeface="+mn-lt"/>
              </a:rPr>
              <a:t>da ISP-ovi vode evidenciju, ali zakonodavstvo o zaštiti podataka ograničava koliko dugo ih mogu zadržati.</a:t>
            </a:r>
          </a:p>
          <a:p>
            <a:endParaRPr lang="sr-Latn-CS" dirty="0" smtClean="0"/>
          </a:p>
          <a:p>
            <a:r>
              <a:rPr lang="sr-Latn-CS" sz="1200" kern="1200" dirty="0" smtClean="0">
                <a:solidFill>
                  <a:schemeClr val="tx1"/>
                </a:solidFill>
                <a:latin typeface="+mn-lt"/>
              </a:rPr>
              <a:t>Potrebno je objasniti </a:t>
            </a:r>
            <a:r>
              <a:rPr lang="sr-Latn-CS" sz="1200" kern="1200" dirty="0" smtClean="0">
                <a:solidFill>
                  <a:schemeClr val="tx1"/>
                </a:solidFill>
                <a:latin typeface="+mn-lt"/>
              </a:rPr>
              <a:t>ulogu IPS-a, objašnjavajući njihov pravni status i brojeve.  Ovo je dobra prilika da se razgovara o važnosti odnosa sa ISP-ima u vezi sa pristupom podacima i sprovođenjem zakonitog presretanja.</a:t>
            </a:r>
          </a:p>
          <a:p>
            <a:r>
              <a:rPr lang="sr-Latn-CS" sz="1200" kern="1200" dirty="0" smtClean="0">
                <a:solidFill>
                  <a:schemeClr val="tx1"/>
                </a:solidFill>
                <a:latin typeface="+mn-lt"/>
              </a:rPr>
              <a:t> </a:t>
            </a:r>
          </a:p>
          <a:p>
            <a:r>
              <a:rPr lang="sr-Latn-CS" sz="1200" kern="1200" dirty="0" smtClean="0">
                <a:solidFill>
                  <a:schemeClr val="tx1"/>
                </a:solidFill>
                <a:latin typeface="+mn-lt"/>
              </a:rPr>
              <a:t>Jednostavna terminologija je takva, da ISP iznajmljuje svoj pristup internetu ljudima - bilo da su to pojedinci ili organizacije.</a:t>
            </a:r>
          </a:p>
          <a:p>
            <a:r>
              <a:rPr lang="sr-Latn-CS" sz="1200" kern="1200" dirty="0" smtClean="0">
                <a:solidFill>
                  <a:schemeClr val="tx1"/>
                </a:solidFill>
                <a:latin typeface="+mn-lt"/>
              </a:rPr>
              <a:t> </a:t>
            </a:r>
          </a:p>
          <a:p>
            <a:r>
              <a:rPr lang="sr-Latn-CS" sz="1200" kern="1200" dirty="0" smtClean="0">
                <a:solidFill>
                  <a:schemeClr val="tx1"/>
                </a:solidFill>
                <a:latin typeface="+mn-lt"/>
              </a:rPr>
              <a:t>Svaki ISP će zadržati određene informacije o svojim kupcima. </a:t>
            </a:r>
            <a:r>
              <a:rPr lang="sr-Latn-CS" sz="1200" kern="1200" dirty="0" smtClean="0">
                <a:solidFill>
                  <a:schemeClr val="tx1"/>
                </a:solidFill>
                <a:latin typeface="+mn-lt"/>
              </a:rPr>
              <a:t>Detalji </a:t>
            </a:r>
            <a:r>
              <a:rPr lang="sr-Latn-CS" sz="1200" kern="1200" dirty="0" smtClean="0">
                <a:solidFill>
                  <a:schemeClr val="tx1"/>
                </a:solidFill>
                <a:latin typeface="+mn-lt"/>
              </a:rPr>
              <a:t>i količina toga će zavisiti od uključenih ISP-a i trajaće samo </a:t>
            </a:r>
            <a:r>
              <a:rPr lang="sr-Latn-CS" sz="1200" kern="1200" dirty="0" smtClean="0">
                <a:solidFill>
                  <a:schemeClr val="tx1"/>
                </a:solidFill>
                <a:latin typeface="+mn-lt"/>
              </a:rPr>
              <a:t>onoliko sati </a:t>
            </a:r>
            <a:r>
              <a:rPr lang="sr-Latn-CS" sz="1200" kern="1200" dirty="0" smtClean="0">
                <a:solidFill>
                  <a:schemeClr val="tx1"/>
                </a:solidFill>
                <a:latin typeface="+mn-lt"/>
              </a:rPr>
              <a:t>ili dana u zavisnosti od toga koliko je potrebno.</a:t>
            </a:r>
          </a:p>
          <a:p>
            <a:r>
              <a:rPr lang="sr-Latn-CS" sz="1200" kern="1200" dirty="0" smtClean="0">
                <a:solidFill>
                  <a:schemeClr val="tx1"/>
                </a:solidFill>
                <a:latin typeface="+mn-lt"/>
              </a:rPr>
              <a:t> </a:t>
            </a:r>
          </a:p>
          <a:p>
            <a:r>
              <a:rPr lang="sr-Latn-CS" sz="1200" kern="1200" dirty="0" smtClean="0">
                <a:solidFill>
                  <a:schemeClr val="tx1"/>
                </a:solidFill>
                <a:latin typeface="+mn-lt"/>
              </a:rPr>
              <a:t>Trebalo bi biti moguće dobiti - </a:t>
            </a:r>
          </a:p>
          <a:p>
            <a:r>
              <a:rPr lang="sr-Latn-CS" sz="1200" kern="1200" dirty="0" smtClean="0">
                <a:solidFill>
                  <a:schemeClr val="tx1"/>
                </a:solidFill>
                <a:latin typeface="+mn-lt"/>
              </a:rPr>
              <a:t>Ime, adresu i druge informacije koje se koriste za registraciju</a:t>
            </a:r>
          </a:p>
          <a:p>
            <a:r>
              <a:rPr lang="sr-Latn-CS" sz="1200" kern="1200" dirty="0" smtClean="0">
                <a:solidFill>
                  <a:schemeClr val="tx1"/>
                </a:solidFill>
                <a:latin typeface="+mn-lt"/>
              </a:rPr>
              <a:t>Datum registracije i način kako se osoba registrovala</a:t>
            </a:r>
          </a:p>
          <a:p>
            <a:r>
              <a:rPr lang="sr-Latn-CS" sz="1200" kern="1200" dirty="0" smtClean="0">
                <a:solidFill>
                  <a:schemeClr val="tx1"/>
                </a:solidFill>
                <a:latin typeface="+mn-lt"/>
              </a:rPr>
              <a:t>Određene adrese elektronske pošte ili korisnička imena jedinstvena za korisnika</a:t>
            </a:r>
          </a:p>
          <a:p>
            <a:r>
              <a:rPr lang="sr-Latn-CS" sz="1200" kern="1200" dirty="0" smtClean="0">
                <a:solidFill>
                  <a:schemeClr val="tx1"/>
                </a:solidFill>
                <a:latin typeface="+mn-lt"/>
              </a:rPr>
              <a:t>Finansijske detalje kao što su kreditne kartice koje se koriste za prijavljivanje ISP-u</a:t>
            </a:r>
          </a:p>
          <a:p>
            <a:r>
              <a:rPr lang="sr-Latn-CS" sz="1200" kern="1200" dirty="0" smtClean="0">
                <a:solidFill>
                  <a:schemeClr val="tx1"/>
                </a:solidFill>
                <a:latin typeface="+mn-lt"/>
              </a:rPr>
              <a:t>Mogućno neki softverski detalj o korisniku</a:t>
            </a:r>
          </a:p>
          <a:p>
            <a:r>
              <a:rPr lang="sr-Latn-CS" sz="1200" kern="1200" dirty="0" smtClean="0">
                <a:solidFill>
                  <a:schemeClr val="tx1"/>
                </a:solidFill>
                <a:latin typeface="+mn-lt"/>
              </a:rPr>
              <a:t>Najvažnije, detalje istorije internet aktivnosti korisnika - datume, vremena i trajanje</a:t>
            </a:r>
          </a:p>
          <a:p>
            <a:r>
              <a:rPr lang="sr-Latn-CS" sz="1200" kern="1200" dirty="0" smtClean="0">
                <a:solidFill>
                  <a:schemeClr val="tx1"/>
                </a:solidFill>
                <a:latin typeface="+mn-lt"/>
              </a:rPr>
              <a:t> </a:t>
            </a:r>
          </a:p>
          <a:p>
            <a:r>
              <a:rPr lang="sr-Latn-CS" sz="1200" kern="1200" dirty="0" smtClean="0">
                <a:solidFill>
                  <a:schemeClr val="tx1"/>
                </a:solidFill>
                <a:latin typeface="+mn-lt"/>
              </a:rPr>
              <a:t>VREMENA SU ZNAČAJNA (pitanja vremenskih zona će se razmotriti kasnije u ovoj sesiji)</a:t>
            </a:r>
          </a:p>
          <a:p>
            <a:r>
              <a:rPr lang="sr-Latn-CS" sz="1200" kern="1200" dirty="0" smtClean="0">
                <a:solidFill>
                  <a:schemeClr val="tx1"/>
                </a:solidFill>
                <a:latin typeface="+mn-lt"/>
              </a:rPr>
              <a:t>Trebalo bi istaći da je moguće koristiti lažne detalje za pribavljanje računa.</a:t>
            </a:r>
          </a:p>
          <a:p>
            <a:r>
              <a:rPr lang="sr-Latn-CS" sz="1200" kern="1200" dirty="0" smtClean="0">
                <a:solidFill>
                  <a:schemeClr val="tx1"/>
                </a:solidFill>
                <a:latin typeface="+mn-lt"/>
              </a:rPr>
              <a:t> </a:t>
            </a:r>
          </a:p>
          <a:p>
            <a:r>
              <a:rPr lang="sr-Latn-CS" sz="1200" kern="1200" dirty="0" smtClean="0">
                <a:solidFill>
                  <a:schemeClr val="tx1"/>
                </a:solidFill>
                <a:latin typeface="+mn-lt"/>
              </a:rPr>
              <a:t>Može li ISP presresti sumnjivi internet saobraćaj - DA - ali zavisi od specijalne opreme koja snima korišćenje i prati šta se događa – tako da je </a:t>
            </a:r>
            <a:r>
              <a:rPr lang="sr-Latn-CS" sz="1200" kern="1200" dirty="0" smtClean="0">
                <a:solidFill>
                  <a:schemeClr val="tx1"/>
                </a:solidFill>
                <a:latin typeface="+mn-lt"/>
              </a:rPr>
              <a:t>potreban kadar </a:t>
            </a:r>
            <a:r>
              <a:rPr lang="sr-Latn-CS" sz="1200" kern="1200" dirty="0" smtClean="0">
                <a:solidFill>
                  <a:schemeClr val="tx1"/>
                </a:solidFill>
                <a:latin typeface="+mn-lt"/>
              </a:rPr>
              <a:t>da to radi – troškovi?  Takođe, moramo uzeti u obzir organ potreban da bi se to uradilo. U svakom slučaju potrebno je vrlo rano kontaktirati ISP u vezi sa istragom.</a:t>
            </a:r>
          </a:p>
          <a:p>
            <a:endParaRPr lang="sr-Latn-CS"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419340D4-5CFD-4572-97B1-64F2ADE33B30}" type="slidenum">
              <a:rPr lang="en-GB" smtClean="0"/>
              <a:pPr/>
              <a:t>39</a:t>
            </a:fld>
            <a:endParaRPr lang="sr-Latn-CS" smtClean="0"/>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xfrm>
            <a:off x="914401" y="4343400"/>
            <a:ext cx="5029200" cy="4114800"/>
          </a:xfrm>
          <a:noFill/>
          <a:ln/>
        </p:spPr>
        <p:txBody>
          <a:bodyPr>
            <a:normAutofit fontScale="92500" lnSpcReduction="20000"/>
          </a:bodyPr>
          <a:lstStyle/>
          <a:p>
            <a:r>
              <a:rPr lang="sr-Latn-CS" sz="1200" kern="1200" dirty="0" smtClean="0">
                <a:solidFill>
                  <a:schemeClr val="tx1"/>
                </a:solidFill>
                <a:latin typeface="+mn-lt"/>
              </a:rPr>
              <a:t>Potrebno je objasniti ulogu ISP-a(Internet Service Provider- internet servis provajdera), objašnjavajući njihov pravni status i brojeve.  Ovo je dobra prilika da se razgovara o važnosti odnosa sa ISP-ima u vezi sa pristupom podacima i sprovođenjem zakonitog presretanja.</a:t>
            </a:r>
          </a:p>
          <a:p>
            <a:r>
              <a:rPr lang="sr-Latn-CS" sz="1200" kern="1200" dirty="0" smtClean="0">
                <a:solidFill>
                  <a:schemeClr val="tx1"/>
                </a:solidFill>
                <a:latin typeface="+mn-lt"/>
              </a:rPr>
              <a:t> </a:t>
            </a:r>
          </a:p>
          <a:p>
            <a:r>
              <a:rPr lang="sr-Latn-CS" sz="1200" kern="1200" dirty="0" smtClean="0">
                <a:solidFill>
                  <a:schemeClr val="tx1"/>
                </a:solidFill>
                <a:latin typeface="+mn-lt"/>
              </a:rPr>
              <a:t>Jednostavna terminologija je takva, da ISP iznajmljuje svoj pristup internetu ljudima - bilo da su to pojedinci ili organizacije.</a:t>
            </a:r>
          </a:p>
          <a:p>
            <a:r>
              <a:rPr lang="sr-Latn-CS" sz="1200" kern="1200" dirty="0" smtClean="0">
                <a:solidFill>
                  <a:schemeClr val="tx1"/>
                </a:solidFill>
                <a:latin typeface="+mn-lt"/>
              </a:rPr>
              <a:t> </a:t>
            </a:r>
          </a:p>
          <a:p>
            <a:r>
              <a:rPr lang="sr-Latn-CS" sz="1200" kern="1200" dirty="0" smtClean="0">
                <a:solidFill>
                  <a:schemeClr val="tx1"/>
                </a:solidFill>
                <a:latin typeface="+mn-lt"/>
              </a:rPr>
              <a:t>Svaki ISP će zadržati određene informacije o svojim kupcima</a:t>
            </a:r>
            <a:r>
              <a:rPr lang="sr-Latn-CS" sz="1200" kern="1200" dirty="0" smtClean="0">
                <a:solidFill>
                  <a:schemeClr val="tx1"/>
                </a:solidFill>
                <a:latin typeface="+mn-lt"/>
              </a:rPr>
              <a:t>. </a:t>
            </a:r>
            <a:r>
              <a:rPr lang="sr-Latn-CS" sz="1200" kern="1200" dirty="0" smtClean="0">
                <a:solidFill>
                  <a:schemeClr val="tx1"/>
                </a:solidFill>
                <a:latin typeface="+mn-lt"/>
              </a:rPr>
              <a:t>Detalji i količina toga će zavisiti od uključenih ISP-a i trajaće samo </a:t>
            </a:r>
            <a:r>
              <a:rPr lang="sr-Latn-CS" sz="1200" kern="1200" dirty="0" smtClean="0">
                <a:solidFill>
                  <a:schemeClr val="tx1"/>
                </a:solidFill>
                <a:latin typeface="+mn-lt"/>
              </a:rPr>
              <a:t>onoliko sati </a:t>
            </a:r>
            <a:r>
              <a:rPr lang="sr-Latn-CS" sz="1200" kern="1200" dirty="0" smtClean="0">
                <a:solidFill>
                  <a:schemeClr val="tx1"/>
                </a:solidFill>
                <a:latin typeface="+mn-lt"/>
              </a:rPr>
              <a:t>ili dana u zavisnosti od toga koliko je potrebno.</a:t>
            </a:r>
          </a:p>
          <a:p>
            <a:r>
              <a:rPr lang="sr-Latn-CS" sz="1200" kern="1200" dirty="0" smtClean="0">
                <a:solidFill>
                  <a:schemeClr val="tx1"/>
                </a:solidFill>
                <a:latin typeface="+mn-lt"/>
              </a:rPr>
              <a:t> </a:t>
            </a:r>
          </a:p>
          <a:p>
            <a:r>
              <a:rPr lang="sr-Latn-CS" sz="1200" kern="1200" dirty="0" smtClean="0">
                <a:solidFill>
                  <a:schemeClr val="tx1"/>
                </a:solidFill>
                <a:latin typeface="+mn-lt"/>
              </a:rPr>
              <a:t>Trebalo bi biti moguće dobiti - </a:t>
            </a:r>
          </a:p>
          <a:p>
            <a:r>
              <a:rPr lang="sr-Latn-CS" sz="1200" kern="1200" dirty="0" smtClean="0">
                <a:solidFill>
                  <a:schemeClr val="tx1"/>
                </a:solidFill>
                <a:latin typeface="+mn-lt"/>
              </a:rPr>
              <a:t>Ime, adresu i druge informacije koje se koriste za registraciju</a:t>
            </a:r>
          </a:p>
          <a:p>
            <a:r>
              <a:rPr lang="sr-Latn-CS" sz="1200" kern="1200" dirty="0" smtClean="0">
                <a:solidFill>
                  <a:schemeClr val="tx1"/>
                </a:solidFill>
                <a:latin typeface="+mn-lt"/>
              </a:rPr>
              <a:t>Datum registracije i način kako se osoba registrovala</a:t>
            </a:r>
          </a:p>
          <a:p>
            <a:r>
              <a:rPr lang="sr-Latn-CS" sz="1200" kern="1200" dirty="0" smtClean="0">
                <a:solidFill>
                  <a:schemeClr val="tx1"/>
                </a:solidFill>
                <a:latin typeface="+mn-lt"/>
              </a:rPr>
              <a:t>Određene adrese elektronske pošte ili korisnička imena jedinstvena za korisnika</a:t>
            </a:r>
          </a:p>
          <a:p>
            <a:r>
              <a:rPr lang="sr-Latn-CS" sz="1200" kern="1200" dirty="0" smtClean="0">
                <a:solidFill>
                  <a:schemeClr val="tx1"/>
                </a:solidFill>
                <a:latin typeface="+mn-lt"/>
              </a:rPr>
              <a:t>Finansijske detalje kao što su kreditne kartice koje se koriste za prijavljivanje ISP-u</a:t>
            </a:r>
          </a:p>
          <a:p>
            <a:r>
              <a:rPr lang="sr-Latn-CS" sz="1200" kern="1200" dirty="0" smtClean="0">
                <a:solidFill>
                  <a:schemeClr val="tx1"/>
                </a:solidFill>
                <a:latin typeface="+mn-lt"/>
              </a:rPr>
              <a:t>Mogućno neki softverski detalj o korisniku</a:t>
            </a:r>
          </a:p>
          <a:p>
            <a:r>
              <a:rPr lang="sr-Latn-CS" sz="1200" kern="1200" dirty="0" smtClean="0">
                <a:solidFill>
                  <a:schemeClr val="tx1"/>
                </a:solidFill>
                <a:latin typeface="+mn-lt"/>
              </a:rPr>
              <a:t>Najvažnije, detalje istorije internet aktivnosti korisnika - datume, vremena i trajanje</a:t>
            </a:r>
          </a:p>
          <a:p>
            <a:r>
              <a:rPr lang="sr-Latn-CS" sz="1200" kern="1200" dirty="0" smtClean="0">
                <a:solidFill>
                  <a:schemeClr val="tx1"/>
                </a:solidFill>
                <a:latin typeface="+mn-lt"/>
              </a:rPr>
              <a:t> </a:t>
            </a:r>
          </a:p>
          <a:p>
            <a:r>
              <a:rPr lang="sr-Latn-CS" sz="1200" kern="1200" dirty="0" smtClean="0">
                <a:solidFill>
                  <a:schemeClr val="tx1"/>
                </a:solidFill>
                <a:latin typeface="+mn-lt"/>
              </a:rPr>
              <a:t>VREMENA SU ZNAČAJNA (pitanja vremenskih zona će se razmotriti kasnije u ovoj sesiji)</a:t>
            </a:r>
          </a:p>
          <a:p>
            <a:r>
              <a:rPr lang="sr-Latn-CS" sz="1200" kern="1200" dirty="0" smtClean="0">
                <a:solidFill>
                  <a:schemeClr val="tx1"/>
                </a:solidFill>
                <a:latin typeface="+mn-lt"/>
              </a:rPr>
              <a:t>Trebalo bi istaći da je moguće koristiti lažne detalje za pribavljanje računa.</a:t>
            </a:r>
          </a:p>
          <a:p>
            <a:r>
              <a:rPr lang="sr-Latn-CS" sz="1200" kern="1200" dirty="0" smtClean="0">
                <a:solidFill>
                  <a:schemeClr val="tx1"/>
                </a:solidFill>
                <a:latin typeface="+mn-lt"/>
              </a:rPr>
              <a:t> </a:t>
            </a:r>
          </a:p>
          <a:p>
            <a:r>
              <a:rPr lang="sr-Latn-CS" sz="1200" kern="1200" dirty="0" smtClean="0">
                <a:solidFill>
                  <a:schemeClr val="tx1"/>
                </a:solidFill>
                <a:latin typeface="+mn-lt"/>
              </a:rPr>
              <a:t>Može li ISP presresti sumnjivi internet saobraćaj - DA - ali zavisi od specijalne opreme koja snima korišćenje i prati šta se događa – tako da je </a:t>
            </a:r>
            <a:r>
              <a:rPr lang="sr-Latn-CS" sz="1200" kern="1200" dirty="0" smtClean="0">
                <a:solidFill>
                  <a:schemeClr val="tx1"/>
                </a:solidFill>
                <a:latin typeface="+mn-lt"/>
              </a:rPr>
              <a:t>potreban</a:t>
            </a:r>
            <a:r>
              <a:rPr lang="sr-Latn-CS" sz="1200" kern="1200" baseline="0" dirty="0" smtClean="0">
                <a:solidFill>
                  <a:schemeClr val="tx1"/>
                </a:solidFill>
                <a:latin typeface="+mn-lt"/>
              </a:rPr>
              <a:t> kadar</a:t>
            </a:r>
            <a:r>
              <a:rPr lang="sr-Latn-CS" sz="1200" kern="1200" dirty="0" smtClean="0">
                <a:solidFill>
                  <a:schemeClr val="tx1"/>
                </a:solidFill>
                <a:latin typeface="+mn-lt"/>
              </a:rPr>
              <a:t> </a:t>
            </a:r>
            <a:r>
              <a:rPr lang="sr-Latn-CS" sz="1200" kern="1200" dirty="0" smtClean="0">
                <a:solidFill>
                  <a:schemeClr val="tx1"/>
                </a:solidFill>
                <a:latin typeface="+mn-lt"/>
              </a:rPr>
              <a:t>da to radi – troškovi?  Takođe, moramo uzeti u obzir organ potreban da bi se to uradilo. U svakom slučaju potrebno je vrlo rano kontaktirati ISP u vezi sa istragom.</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sz="1200" kern="1200" dirty="0" smtClean="0">
                <a:solidFill>
                  <a:schemeClr val="tx1"/>
                </a:solidFill>
                <a:latin typeface="+mn-lt"/>
              </a:rPr>
              <a:t>Obim korišćenja interneta na globalnoj osnovi je važna karakteristika.  Dva slajda navedena ovde, pokazuju infiltraciju različitih jezika pri korišćenju interneta i promene tokom perioda od 8 godina.  Kao i kod drugih relevantnih informacija, biće potrebno da trener obezbedi da su informacije što je moguće </a:t>
            </a:r>
            <a:r>
              <a:rPr lang="sr-Latn-CS" sz="1200" kern="1200" dirty="0" smtClean="0">
                <a:solidFill>
                  <a:schemeClr val="tx1"/>
                </a:solidFill>
                <a:latin typeface="+mn-lt"/>
              </a:rPr>
              <a:t>novije, </a:t>
            </a:r>
            <a:r>
              <a:rPr lang="sr-Latn-CS" sz="1200" kern="1200" dirty="0" smtClean="0">
                <a:solidFill>
                  <a:schemeClr val="tx1"/>
                </a:solidFill>
                <a:latin typeface="+mn-lt"/>
              </a:rPr>
              <a:t>a izvori potvrđeni.</a:t>
            </a:r>
          </a:p>
          <a:p>
            <a:endParaRPr lang="sr-Latn-C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40</a:t>
            </a:fld>
            <a:endParaRPr lang="sr-Latn-C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sr-Latn-CS" sz="1200" b="1" i="0" kern="1200" dirty="0" smtClean="0">
                <a:solidFill>
                  <a:schemeClr val="tx1"/>
                </a:solidFill>
                <a:latin typeface="+mn-lt"/>
              </a:rPr>
              <a:t>Dnevni red</a:t>
            </a:r>
            <a:endParaRPr lang="sr-Latn-CS" sz="1200" kern="1200" dirty="0" smtClean="0">
              <a:solidFill>
                <a:schemeClr val="tx1"/>
              </a:solidFill>
              <a:latin typeface="+mn-lt"/>
              <a:ea typeface="+mn-ea"/>
              <a:cs typeface="+mn-cs"/>
            </a:endParaRPr>
          </a:p>
          <a:p>
            <a:r>
              <a:rPr lang="sr-Latn-CS" sz="1200" i="0" kern="1200" dirty="0" smtClean="0">
                <a:solidFill>
                  <a:schemeClr val="tx1"/>
                </a:solidFill>
                <a:latin typeface="+mn-lt"/>
              </a:rPr>
              <a:t>Slajdovi dnevnog reda navode delove sesije i trener treba da prođe kroz razradu gde je to neophodno za određene aspekte koji naglašavaju određene grupe učenika. </a:t>
            </a:r>
            <a:r>
              <a:rPr lang="sr-Latn-CS" sz="1200" i="0" kern="1200" dirty="0" smtClean="0">
                <a:solidFill>
                  <a:schemeClr val="tx1"/>
                </a:solidFill>
                <a:latin typeface="+mn-lt"/>
              </a:rPr>
              <a:t>Trener </a:t>
            </a:r>
            <a:r>
              <a:rPr lang="sr-Latn-CS" sz="1200" i="0" kern="1200" dirty="0" smtClean="0">
                <a:solidFill>
                  <a:schemeClr val="tx1"/>
                </a:solidFill>
                <a:latin typeface="+mn-lt"/>
              </a:rPr>
              <a:t>bi trebalo da objasni kako će materijali biti isporučeni i da će biti vremena za interakciju i pitanja. </a:t>
            </a:r>
            <a:r>
              <a:rPr lang="sr-Latn-CS" sz="1200" i="0" kern="1200" dirty="0" smtClean="0">
                <a:solidFill>
                  <a:schemeClr val="tx1"/>
                </a:solidFill>
                <a:latin typeface="+mn-lt"/>
              </a:rPr>
              <a:t>Trener </a:t>
            </a:r>
            <a:r>
              <a:rPr lang="sr-Latn-CS" sz="1200" i="0" kern="1200" dirty="0" smtClean="0">
                <a:solidFill>
                  <a:schemeClr val="tx1"/>
                </a:solidFill>
                <a:latin typeface="+mn-lt"/>
              </a:rPr>
              <a:t>treba da naglasi da je ova obuka dizajnirana tako da bude interaktivna i da će od delegata očekivati da učestvuju tokom njenog trajanja. </a:t>
            </a:r>
            <a:r>
              <a:rPr lang="sr-Latn-CS" sz="1200" i="0" kern="1200" dirty="0" smtClean="0">
                <a:solidFill>
                  <a:schemeClr val="tx1"/>
                </a:solidFill>
                <a:latin typeface="+mn-lt"/>
              </a:rPr>
              <a:t>Trener </a:t>
            </a:r>
            <a:r>
              <a:rPr lang="sr-Latn-CS" sz="1200" i="0" kern="1200" dirty="0" smtClean="0">
                <a:solidFill>
                  <a:schemeClr val="tx1"/>
                </a:solidFill>
                <a:latin typeface="+mn-lt"/>
              </a:rPr>
              <a:t>bi </a:t>
            </a:r>
            <a:r>
              <a:rPr lang="sr-Latn-CS" sz="1200" i="0" kern="1200" dirty="0" smtClean="0">
                <a:solidFill>
                  <a:schemeClr val="tx1"/>
                </a:solidFill>
                <a:latin typeface="+mn-lt"/>
              </a:rPr>
              <a:t>treba</a:t>
            </a:r>
            <a:r>
              <a:rPr lang="en-GB" sz="1200" i="0" kern="1200" dirty="0" smtClean="0">
                <a:solidFill>
                  <a:schemeClr val="tx1"/>
                </a:solidFill>
                <a:latin typeface="+mn-lt"/>
              </a:rPr>
              <a:t>l</a:t>
            </a:r>
            <a:r>
              <a:rPr lang="sr-Latn-CS" sz="1200" i="0" kern="1200" dirty="0" smtClean="0">
                <a:solidFill>
                  <a:schemeClr val="tx1"/>
                </a:solidFill>
                <a:latin typeface="+mn-lt"/>
              </a:rPr>
              <a:t>o </a:t>
            </a:r>
            <a:r>
              <a:rPr lang="sr-Latn-CS" sz="1200" i="0" kern="1200" dirty="0" smtClean="0">
                <a:solidFill>
                  <a:schemeClr val="tx1"/>
                </a:solidFill>
                <a:latin typeface="+mn-lt"/>
              </a:rPr>
              <a:t>objasniti da li postoji procena i u kakvom obliku ona može da bude, uključujući i detalje o bilo kojoj prolaznoj oceni koja se primenjuje.  (Konkretno za ovaj pilot program, nijedna procena nije uključena).</a:t>
            </a:r>
            <a:endParaRPr lang="sr-Latn-CS" sz="1200" kern="1200" dirty="0" smtClean="0">
              <a:solidFill>
                <a:schemeClr val="tx1"/>
              </a:solidFill>
              <a:latin typeface="+mn-lt"/>
              <a:ea typeface="+mn-ea"/>
              <a:cs typeface="+mn-cs"/>
            </a:endParaRPr>
          </a:p>
          <a:p>
            <a:endParaRPr lang="sr-Latn-C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4</a:t>
            </a:fld>
            <a:endParaRPr lang="sr-Latn-CS"/>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01407610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CS" dirty="0" smtClean="0"/>
              <a:t>Slajdovi koji prave poređenje između 2008. i 2016. godine su uključeni tako da trener može koristiti podatke kako bi izvukao zaključke o obimu u kom se različiti jezici koriste na internetu, kao i o povećanju broja ljudi sa pristupom internetu (obratite pažnju na različite skale na x-osi, 500 miliona u poređenju sa 1100 miliona). Potrebno je da treneri razmotre prikupljanje informacija o svojoj zemlji i/ili regionu kako bi videli promene pri sopstvenoj upotrebi interneta.</a:t>
            </a:r>
            <a:endParaRPr lang="sr-Latn-C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41</a:t>
            </a:fld>
            <a:endParaRPr lang="sr-Latn-CS"/>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423327138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sz="1200" kern="1200" dirty="0" smtClean="0">
                <a:solidFill>
                  <a:schemeClr val="tx1"/>
                </a:solidFill>
                <a:latin typeface="+mn-lt"/>
              </a:rPr>
              <a:t>Ova sesija je dizajnirana da omogući delegatima da steknu razumevanje kako se podaci prenose putem interneta. </a:t>
            </a:r>
            <a:r>
              <a:rPr lang="sr-Latn-CS" sz="1200" kern="1200" dirty="0" smtClean="0">
                <a:solidFill>
                  <a:schemeClr val="tx1"/>
                </a:solidFill>
                <a:latin typeface="+mn-lt"/>
              </a:rPr>
              <a:t>Informacije </a:t>
            </a:r>
            <a:r>
              <a:rPr lang="sr-Latn-CS" sz="1200" kern="1200" dirty="0" smtClean="0">
                <a:solidFill>
                  <a:schemeClr val="tx1"/>
                </a:solidFill>
                <a:latin typeface="+mn-lt"/>
              </a:rPr>
              <a:t>su </a:t>
            </a:r>
            <a:r>
              <a:rPr lang="sr-Latn-CS" sz="1200" kern="1200" dirty="0" smtClean="0">
                <a:solidFill>
                  <a:schemeClr val="tx1"/>
                </a:solidFill>
                <a:latin typeface="+mn-lt"/>
              </a:rPr>
              <a:t>osnovne </a:t>
            </a:r>
            <a:r>
              <a:rPr lang="sr-Latn-CS" sz="1200" kern="1200" dirty="0" smtClean="0">
                <a:solidFill>
                  <a:schemeClr val="tx1"/>
                </a:solidFill>
                <a:latin typeface="+mn-lt"/>
              </a:rPr>
              <a:t>kao što je i potrebno za ovaj određeni auditorijum.</a:t>
            </a:r>
          </a:p>
          <a:p>
            <a:endParaRPr lang="sr-Latn-C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42</a:t>
            </a:fld>
            <a:endParaRPr lang="sr-Latn-C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CFE33FD9-5FEF-490B-8B4E-16595F14C25D}" type="slidenum">
              <a:rPr lang="en-GB" smtClean="0"/>
              <a:pPr/>
              <a:t>43</a:t>
            </a:fld>
            <a:endParaRPr lang="sr-Latn-CS"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pPr indent="0" eaLnBrk="1" hangingPunct="1">
              <a:buFontTx/>
              <a:buNone/>
            </a:pPr>
            <a:endParaRPr lang="en-GB" sz="1600" dirty="0" smtClean="0">
              <a:latin typeface="Calibri" pitchFamily="34" charset="0"/>
              <a:cs typeface="Arial"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CFE33FD9-5FEF-490B-8B4E-16595F14C25D}" type="slidenum">
              <a:rPr lang="en-GB" smtClean="0"/>
              <a:pPr/>
              <a:t>44</a:t>
            </a:fld>
            <a:endParaRPr lang="sr-Latn-CS"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r>
              <a:rPr lang="sr-Latn-CS" dirty="0" smtClean="0"/>
              <a:t>Nastavnik može koristiti ovaj slajd da pruži primere nekih nasumičnih IP adresa i da istakne da postoje privatni opsezi IP adresa koji su interni za LAN mrežu i tako ne dozvoljavaju ispitivanje ISP-a za pretplatničke podatke. </a:t>
            </a:r>
          </a:p>
          <a:p>
            <a:endParaRPr lang="sr-Latn-CS" baseline="0" dirty="0" smtClean="0"/>
          </a:p>
          <a:p>
            <a:r>
              <a:rPr lang="sr-Latn-CS" b="1" baseline="0" dirty="0" smtClean="0"/>
              <a:t>Crveni </a:t>
            </a:r>
            <a:r>
              <a:rPr lang="sr-Latn-CS" dirty="0" smtClean="0"/>
              <a:t>primeri su privatne IP adrese. Opsezi su:</a:t>
            </a:r>
          </a:p>
          <a:p>
            <a:endParaRPr lang="sr-Latn-CS" baseline="0" dirty="0" smtClean="0"/>
          </a:p>
          <a:p>
            <a:r>
              <a:rPr lang="sr-Latn-CS" sz="1200" kern="1200" dirty="0" smtClean="0">
                <a:solidFill>
                  <a:schemeClr val="tx1"/>
                </a:solidFill>
                <a:latin typeface="+mn-lt"/>
              </a:rPr>
              <a:t>10.0.0.0 - 10.255.255.255</a:t>
            </a:r>
          </a:p>
          <a:p>
            <a:r>
              <a:rPr lang="sr-Latn-CS" sz="1200" kern="1200" dirty="0" smtClean="0">
                <a:solidFill>
                  <a:schemeClr val="tx1"/>
                </a:solidFill>
                <a:latin typeface="+mn-lt"/>
              </a:rPr>
              <a:t>172.16.0.0 - 172.31.255.255</a:t>
            </a:r>
          </a:p>
          <a:p>
            <a:r>
              <a:rPr lang="sr-Latn-CS" sz="1200" kern="1200" dirty="0" smtClean="0">
                <a:solidFill>
                  <a:schemeClr val="tx1"/>
                </a:solidFill>
                <a:latin typeface="+mn-lt"/>
              </a:rPr>
              <a:t>192.168.0.0 - 192.168.255.255</a:t>
            </a:r>
          </a:p>
          <a:p>
            <a:endParaRPr lang="sr-Latn-CS" baseline="0"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CFE33FD9-5FEF-490B-8B4E-16595F14C25D}" type="slidenum">
              <a:rPr lang="en-GB" smtClean="0"/>
              <a:pPr/>
              <a:t>45</a:t>
            </a:fld>
            <a:endParaRPr lang="sr-Latn-CS"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r>
              <a:rPr lang="sr-Latn-CS" dirty="0" smtClean="0"/>
              <a:t>Nastavnik može ukazati na to kako IPv6 adresa izgleda drugačije od IPv4 adresa koje su prikazane na samo nekoliko slajdova pre. Može se takođe istakći da postoje delovi IPv6 adrese koji pripadaju lokaciji/korisniku i drugi delovi koji se mogu dodeliti interfejsima/uređajima na toj lokaciji/u tom LAN-u. Dalje objašnjenje će verovatno ići izvan obima ovog kursa.</a:t>
            </a:r>
            <a:endParaRPr lang="sr-Latn-CS" sz="1200" kern="1200" smtClean="0">
              <a:solidFill>
                <a:schemeClr val="tx1"/>
              </a:solidFill>
              <a:latin typeface="+mn-lt"/>
              <a:ea typeface="+mn-ea"/>
              <a:cs typeface="+mn-cs"/>
            </a:endParaRPr>
          </a:p>
          <a:p>
            <a:endParaRPr lang="sr-Latn-CS" baseline="0" dirty="0"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fld id="{77F2C411-D9E7-48F4-B8C2-0AB10739E62C}" type="slidenum">
              <a:rPr lang="en-GB" smtClean="0"/>
              <a:pPr/>
              <a:t>46</a:t>
            </a:fld>
            <a:endParaRPr lang="sr-Latn-CS" smtClean="0"/>
          </a:p>
        </p:txBody>
      </p:sp>
      <p:sp>
        <p:nvSpPr>
          <p:cNvPr id="123907" name="Rectangle 2"/>
          <p:cNvSpPr>
            <a:spLocks noGrp="1" noRot="1" noChangeAspect="1" noChangeArrowheads="1" noTextEdit="1"/>
          </p:cNvSpPr>
          <p:nvPr>
            <p:ph type="sldImg"/>
          </p:nvPr>
        </p:nvSpPr>
        <p:spPr>
          <a:xfrm>
            <a:off x="1144588" y="685800"/>
            <a:ext cx="4570412" cy="3427413"/>
          </a:xfrm>
          <a:ln/>
        </p:spPr>
      </p:sp>
      <p:sp>
        <p:nvSpPr>
          <p:cNvPr id="123908" name="Rectangle 3"/>
          <p:cNvSpPr>
            <a:spLocks noGrp="1" noChangeArrowheads="1"/>
          </p:cNvSpPr>
          <p:nvPr>
            <p:ph type="body" idx="1"/>
          </p:nvPr>
        </p:nvSpPr>
        <p:spPr>
          <a:xfrm>
            <a:off x="687388" y="4341813"/>
            <a:ext cx="5483225" cy="4116387"/>
          </a:xfrm>
          <a:noFill/>
          <a:ln/>
        </p:spPr>
        <p:txBody>
          <a:bodyPr>
            <a:normAutofit fontScale="92500" lnSpcReduction="20000"/>
          </a:bodyPr>
          <a:lstStyle/>
          <a:p>
            <a:pPr>
              <a:lnSpc>
                <a:spcPct val="90000"/>
              </a:lnSpc>
              <a:buNone/>
              <a:tabLst>
                <a:tab pos="895350" algn="l"/>
              </a:tabLst>
            </a:pPr>
            <a:r>
              <a:rPr lang="sr-Latn-CS" sz="3500" b="1" dirty="0" smtClean="0">
                <a:latin typeface="Calibri" pitchFamily="34" charset="0"/>
              </a:rPr>
              <a:t>IPv4</a:t>
            </a:r>
            <a:r>
              <a:rPr lang="sr-Latn-CS" sz="3500" dirty="0" smtClean="0">
                <a:latin typeface="Calibri" pitchFamily="34" charset="0"/>
              </a:rPr>
              <a:t> (32 bita ili 4 okteta)</a:t>
            </a:r>
          </a:p>
          <a:p>
            <a:pPr marL="784225" lvl="1" indent="-327025" eaLnBrk="1" hangingPunct="1">
              <a:lnSpc>
                <a:spcPct val="90000"/>
              </a:lnSpc>
              <a:buClr>
                <a:srgbClr val="FF3300"/>
              </a:buClr>
              <a:buFontTx/>
              <a:buNone/>
              <a:tabLst>
                <a:tab pos="895350" algn="l"/>
              </a:tabLst>
            </a:pPr>
            <a:r>
              <a:rPr lang="en-US" dirty="0" smtClean="0">
                <a:latin typeface="Calibri" pitchFamily="34" charset="0"/>
              </a:rPr>
              <a:t>				</a:t>
            </a:r>
            <a:r>
              <a:rPr lang="sr-Latn-CS" dirty="0" smtClean="0">
                <a:latin typeface="Calibri" pitchFamily="34" charset="0"/>
              </a:rPr>
              <a:t>254x254x254x254 </a:t>
            </a:r>
            <a:r>
              <a:rPr lang="en-US" dirty="0" smtClean="0">
                <a:latin typeface="Calibri" pitchFamily="34" charset="0"/>
              </a:rPr>
              <a:t>	</a:t>
            </a:r>
            <a:r>
              <a:rPr lang="sr-Latn-CS" dirty="0" smtClean="0">
                <a:latin typeface="Calibri" pitchFamily="34" charset="0"/>
              </a:rPr>
              <a:t>= </a:t>
            </a:r>
            <a:r>
              <a:rPr lang="en-US" dirty="0" smtClean="0">
                <a:latin typeface="Calibri" pitchFamily="34" charset="0"/>
              </a:rPr>
              <a:t>	</a:t>
            </a:r>
            <a:r>
              <a:rPr lang="sr-Latn-CS" dirty="0" smtClean="0">
                <a:latin typeface="Calibri" pitchFamily="34" charset="0"/>
              </a:rPr>
              <a:t>4.1x10</a:t>
            </a:r>
            <a:r>
              <a:rPr lang="sr-Latn-CS" baseline="30000" dirty="0" smtClean="0">
                <a:latin typeface="Calibri" pitchFamily="34" charset="0"/>
              </a:rPr>
              <a:t>9 </a:t>
            </a:r>
          </a:p>
          <a:p>
            <a:pPr marL="784225" lvl="1" indent="-327025" eaLnBrk="1" hangingPunct="1">
              <a:lnSpc>
                <a:spcPct val="90000"/>
              </a:lnSpc>
              <a:buClr>
                <a:srgbClr val="FF3300"/>
              </a:buClr>
              <a:buFontTx/>
              <a:buNone/>
              <a:tabLst>
                <a:tab pos="895350" algn="l"/>
              </a:tabLst>
            </a:pPr>
            <a:r>
              <a:rPr lang="en-US" dirty="0" smtClean="0">
                <a:latin typeface="Calibri" pitchFamily="34" charset="0"/>
              </a:rPr>
              <a:t>							</a:t>
            </a:r>
            <a:r>
              <a:rPr lang="sr-Latn-CS" dirty="0" smtClean="0">
                <a:latin typeface="Calibri" pitchFamily="34" charset="0"/>
              </a:rPr>
              <a:t>or </a:t>
            </a:r>
            <a:r>
              <a:rPr lang="en-US" dirty="0" smtClean="0">
                <a:latin typeface="Calibri" pitchFamily="34" charset="0"/>
              </a:rPr>
              <a:t>	</a:t>
            </a:r>
            <a:r>
              <a:rPr lang="sr-Latn-CS" b="1" dirty="0" smtClean="0">
                <a:latin typeface="Calibri" pitchFamily="34" charset="0"/>
              </a:rPr>
              <a:t>4,162,314,256 adrese</a:t>
            </a:r>
          </a:p>
          <a:p>
            <a:pPr eaLnBrk="1" hangingPunct="1">
              <a:lnSpc>
                <a:spcPct val="90000"/>
              </a:lnSpc>
              <a:buClr>
                <a:srgbClr val="FF3300"/>
              </a:buClr>
              <a:tabLst>
                <a:tab pos="895350" algn="l"/>
              </a:tabLst>
            </a:pPr>
            <a:endParaRPr lang="sr-Latn-CS" sz="2400" dirty="0" smtClean="0">
              <a:latin typeface="Calibri" pitchFamily="34" charset="0"/>
              <a:cs typeface="Arial" charset="0"/>
            </a:endParaRPr>
          </a:p>
          <a:p>
            <a:pPr eaLnBrk="1" hangingPunct="1">
              <a:lnSpc>
                <a:spcPct val="90000"/>
              </a:lnSpc>
              <a:buClr>
                <a:srgbClr val="FF3300"/>
              </a:buClr>
              <a:buNone/>
              <a:tabLst>
                <a:tab pos="895350" algn="l"/>
              </a:tabLst>
            </a:pPr>
            <a:r>
              <a:rPr lang="sr-Latn-CS" sz="3500" b="1" dirty="0" smtClean="0">
                <a:latin typeface="Calibri" pitchFamily="34" charset="0"/>
              </a:rPr>
              <a:t>IPv6</a:t>
            </a:r>
            <a:r>
              <a:rPr lang="sr-Latn-CS" sz="3500" dirty="0" smtClean="0">
                <a:latin typeface="Calibri" pitchFamily="34" charset="0"/>
              </a:rPr>
              <a:t> (128 bita ili 16 okteta)</a:t>
            </a:r>
          </a:p>
          <a:p>
            <a:pPr eaLnBrk="1" hangingPunct="1">
              <a:lnSpc>
                <a:spcPct val="90000"/>
              </a:lnSpc>
              <a:buClr>
                <a:srgbClr val="FF3300"/>
              </a:buClr>
              <a:buFontTx/>
              <a:buNone/>
              <a:tabLst>
                <a:tab pos="895350" algn="l"/>
              </a:tabLst>
            </a:pPr>
            <a:r>
              <a:rPr lang="en-US" dirty="0" smtClean="0"/>
              <a:t>		</a:t>
            </a:r>
            <a:r>
              <a:rPr lang="sr-Latn-CS" sz="1900" dirty="0" smtClean="0">
                <a:latin typeface="Calibri" pitchFamily="34" charset="0"/>
              </a:rPr>
              <a:t>254x254x254x254x254x254x254x254x254x254x254x254x254x254x254x254 </a:t>
            </a:r>
          </a:p>
          <a:p>
            <a:pPr eaLnBrk="1" hangingPunct="1">
              <a:lnSpc>
                <a:spcPct val="90000"/>
              </a:lnSpc>
              <a:buClr>
                <a:srgbClr val="FF3300"/>
              </a:buClr>
              <a:buFontTx/>
              <a:buNone/>
              <a:tabLst>
                <a:tab pos="895350" algn="l"/>
              </a:tabLst>
            </a:pPr>
            <a:r>
              <a:rPr lang="en-US" sz="1900" dirty="0" smtClean="0">
                <a:latin typeface="Calibri" pitchFamily="34" charset="0"/>
              </a:rPr>
              <a:t>								</a:t>
            </a:r>
            <a:r>
              <a:rPr lang="sr-Latn-CS" sz="1900" dirty="0" smtClean="0">
                <a:latin typeface="Calibri" pitchFamily="34" charset="0"/>
              </a:rPr>
              <a:t>= </a:t>
            </a:r>
            <a:r>
              <a:rPr lang="en-US" sz="1900" dirty="0" smtClean="0">
                <a:latin typeface="Calibri" pitchFamily="34" charset="0"/>
              </a:rPr>
              <a:t>	</a:t>
            </a:r>
            <a:r>
              <a:rPr lang="sr-Latn-CS" sz="1900" dirty="0" smtClean="0">
                <a:latin typeface="Calibri" pitchFamily="34" charset="0"/>
              </a:rPr>
              <a:t>3.4x10</a:t>
            </a:r>
            <a:r>
              <a:rPr lang="sr-Latn-CS" sz="1900" baseline="30000" dirty="0" smtClean="0">
                <a:latin typeface="Calibri" pitchFamily="34" charset="0"/>
              </a:rPr>
              <a:t>38</a:t>
            </a:r>
            <a:r>
              <a:rPr lang="sr-Latn-CS" dirty="0" smtClean="0"/>
              <a:t> </a:t>
            </a:r>
          </a:p>
          <a:p>
            <a:pPr eaLnBrk="1" hangingPunct="1">
              <a:lnSpc>
                <a:spcPct val="90000"/>
              </a:lnSpc>
              <a:buClr>
                <a:srgbClr val="FF3300"/>
              </a:buClr>
              <a:buFontTx/>
              <a:buNone/>
              <a:tabLst>
                <a:tab pos="895350" algn="l"/>
              </a:tabLst>
            </a:pPr>
            <a:r>
              <a:rPr lang="en-US" sz="2400" dirty="0" smtClean="0">
                <a:latin typeface="Calibri" pitchFamily="34" charset="0"/>
              </a:rPr>
              <a:t>		</a:t>
            </a:r>
            <a:r>
              <a:rPr lang="sr-Latn-CS" dirty="0" smtClean="0"/>
              <a:t>ili</a:t>
            </a:r>
            <a:r>
              <a:rPr lang="sr-Latn-CS" sz="2400" dirty="0" smtClean="0">
                <a:latin typeface="Calibri" pitchFamily="34" charset="0"/>
              </a:rPr>
              <a:t> </a:t>
            </a:r>
            <a:r>
              <a:rPr lang="sr-Latn-CS" dirty="0" smtClean="0"/>
              <a:t> </a:t>
            </a:r>
            <a:r>
              <a:rPr lang="sr-Latn-CS" sz="2000" b="1" dirty="0" smtClean="0">
                <a:latin typeface="Calibri" pitchFamily="34" charset="0"/>
              </a:rPr>
              <a:t>340,000,000,000,000,000,000,000,000,000,000,000,000 addresses</a:t>
            </a:r>
          </a:p>
          <a:p>
            <a:pPr marL="784225" lvl="1" indent="-327025" eaLnBrk="1" hangingPunct="1">
              <a:lnSpc>
                <a:spcPct val="90000"/>
              </a:lnSpc>
              <a:buClr>
                <a:srgbClr val="FF3300"/>
              </a:buClr>
              <a:buFontTx/>
              <a:buNone/>
              <a:tabLst>
                <a:tab pos="895350" algn="l"/>
              </a:tabLst>
            </a:pPr>
            <a:endParaRPr lang="sr-Latn-CS" sz="1800" baseline="30000" dirty="0" smtClean="0">
              <a:latin typeface="Calibri" pitchFamily="34" charset="0"/>
              <a:cs typeface="Arial" charset="0"/>
            </a:endParaRPr>
          </a:p>
          <a:p>
            <a:pPr marL="784225" lvl="1" indent="-327025">
              <a:lnSpc>
                <a:spcPct val="90000"/>
              </a:lnSpc>
              <a:buClr>
                <a:srgbClr val="FF3300"/>
              </a:buClr>
              <a:buNone/>
              <a:tabLst>
                <a:tab pos="895350" algn="l"/>
              </a:tabLst>
            </a:pPr>
            <a:r>
              <a:rPr lang="sr-Latn-CS" sz="3500" dirty="0" smtClean="0">
                <a:solidFill>
                  <a:schemeClr val="accent1">
                    <a:lumMod val="25000"/>
                  </a:schemeClr>
                </a:solidFill>
                <a:latin typeface="Calibri" pitchFamily="34" charset="0"/>
              </a:rPr>
              <a:t>Tako da neće biti 4, već 16 blokova od po 8 PREKIDAČA</a:t>
            </a:r>
            <a:endParaRPr lang="sr-Latn-CS" sz="3500" baseline="30000" dirty="0" smtClean="0">
              <a:solidFill>
                <a:schemeClr val="accent1">
                  <a:lumMod val="25000"/>
                </a:schemeClr>
              </a:solidFill>
              <a:latin typeface="Calibri" pitchFamily="34" charset="0"/>
              <a:cs typeface="Arial" charset="0"/>
            </a:endParaRPr>
          </a:p>
          <a:p>
            <a:pPr marL="784225" lvl="1" indent="-327025" eaLnBrk="1" hangingPunct="1">
              <a:lnSpc>
                <a:spcPct val="90000"/>
              </a:lnSpc>
              <a:buClr>
                <a:srgbClr val="FF3300"/>
              </a:buClr>
              <a:buFontTx/>
              <a:buNone/>
              <a:tabLst>
                <a:tab pos="895350" algn="l"/>
              </a:tabLst>
            </a:pPr>
            <a:endParaRPr lang="sr-Latn-CS" sz="1800" baseline="30000" dirty="0" smtClean="0">
              <a:latin typeface="Calibri" pitchFamily="34" charset="0"/>
              <a:cs typeface="Arial" charset="0"/>
            </a:endParaRPr>
          </a:p>
          <a:p>
            <a:pPr marL="784225" lvl="1" indent="-327025" eaLnBrk="1" hangingPunct="1">
              <a:lnSpc>
                <a:spcPct val="90000"/>
              </a:lnSpc>
              <a:buClr>
                <a:srgbClr val="FF3300"/>
              </a:buClr>
              <a:buNone/>
              <a:tabLst>
                <a:tab pos="895350" algn="l"/>
              </a:tabLst>
            </a:pPr>
            <a:r>
              <a:rPr lang="en-US" dirty="0" smtClean="0"/>
              <a:t>	</a:t>
            </a:r>
            <a:r>
              <a:rPr lang="sr-Latn-CS" i="1" dirty="0" smtClean="0">
                <a:latin typeface="Calibri" pitchFamily="34" charset="0"/>
              </a:rPr>
              <a:t>Ako se adresni prostor IPv4 uporedi sa jednim milimetrom, adresni prostor IPv6 bi bio 80 puta veći od prečnika čitavog galaktičkog sistema </a:t>
            </a:r>
          </a:p>
          <a:p>
            <a:pPr eaLnBrk="1" hangingPunct="1"/>
            <a:endParaRPr lang="sr-Latn-CS" dirty="0"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CFE33FD9-5FEF-490B-8B4E-16595F14C25D}" type="slidenum">
              <a:rPr lang="en-GB" smtClean="0"/>
              <a:pPr/>
              <a:t>47</a:t>
            </a:fld>
            <a:endParaRPr lang="sr-Latn-CS"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r>
              <a:rPr lang="sr-Latn-CS" dirty="0" smtClean="0"/>
              <a:t>Nastavnik može ukazati na to kako IPv6 adresa izgleda drugačije od IPv4 adresa koje su prikazane na samo nekoliko slajdova pre. Može se takođe istakći da postoje delovi IPv6 adrese koji pripadaju lokaciji/korisniku i drugi delovi koji se mogu dodeliti interfejsima/uređajima na toj lokaciji/u tom LAN-u. Dalje objašnjenje će verovatno ići izvan obima ovog kursa.</a:t>
            </a:r>
          </a:p>
          <a:p>
            <a:endParaRPr lang="sr-Latn-CS" sz="1200" kern="1200" baseline="0" dirty="0" smtClean="0">
              <a:solidFill>
                <a:schemeClr val="tx1"/>
              </a:solidFill>
              <a:latin typeface="+mn-lt"/>
              <a:ea typeface="+mn-ea"/>
              <a:cs typeface="+mn-cs"/>
            </a:endParaRPr>
          </a:p>
          <a:p>
            <a:r>
              <a:rPr lang="sr-Latn-CS" sz="1200" kern="1200" baseline="0" dirty="0" smtClean="0">
                <a:solidFill>
                  <a:schemeClr val="tx1"/>
                </a:solidFill>
                <a:latin typeface="+mn-lt"/>
              </a:rPr>
              <a:t>Nastavnik može da </a:t>
            </a:r>
            <a:r>
              <a:rPr lang="sr-Latn-CS" sz="1200" kern="1200" baseline="0" dirty="0" smtClean="0">
                <a:solidFill>
                  <a:schemeClr val="tx1"/>
                </a:solidFill>
                <a:latin typeface="+mn-lt"/>
              </a:rPr>
              <a:t>pokaže </a:t>
            </a:r>
            <a:r>
              <a:rPr lang="sr-Latn-CS" sz="1200" kern="1200" baseline="0" dirty="0" smtClean="0">
                <a:solidFill>
                  <a:schemeClr val="tx1"/>
                </a:solidFill>
                <a:latin typeface="+mn-lt"/>
              </a:rPr>
              <a:t>komandu "</a:t>
            </a:r>
            <a:r>
              <a:rPr lang="sr-Latn-CS" sz="1200" i="1" kern="1200" baseline="0" dirty="0" smtClean="0">
                <a:solidFill>
                  <a:schemeClr val="tx1"/>
                </a:solidFill>
                <a:latin typeface="+mn-lt"/>
              </a:rPr>
              <a:t>ipconfig</a:t>
            </a:r>
            <a:r>
              <a:rPr lang="sr-Latn-CS" sz="1200" kern="1200" baseline="0" dirty="0" smtClean="0">
                <a:solidFill>
                  <a:schemeClr val="tx1"/>
                </a:solidFill>
                <a:latin typeface="+mn-lt"/>
              </a:rPr>
              <a:t>" na trenutnom sistemu.</a:t>
            </a:r>
            <a:endParaRPr lang="sr-Latn-CS" sz="1200" kern="1200" dirty="0" smtClean="0">
              <a:solidFill>
                <a:schemeClr val="tx1"/>
              </a:solidFill>
              <a:latin typeface="+mn-lt"/>
              <a:ea typeface="+mn-ea"/>
              <a:cs typeface="+mn-cs"/>
            </a:endParaRPr>
          </a:p>
          <a:p>
            <a:endParaRPr lang="sr-Latn-CS" baseline="0" dirty="0"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CFE33FD9-5FEF-490B-8B4E-16595F14C25D}" type="slidenum">
              <a:rPr lang="en-GB" smtClean="0"/>
              <a:pPr/>
              <a:t>48</a:t>
            </a:fld>
            <a:endParaRPr lang="sr-Latn-CS"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r>
              <a:rPr lang="sr-Latn-CS" dirty="0" smtClean="0"/>
              <a:t>Nastavnik može ukazati na to kako IPv6 adresa izgleda drugačije od IPv4 adresa koje su prikazane na samo nekoliko slajdova pre. Može se takođe istakći da postoje delovi IPv6 adrese koji pripadaju lokaciji/korisniku i drugi delovi koji se mogu dodeliti interfejsima/uređajima na toj lokaciji/u tom LAN-u. Dalje objašnjenje će verovatno ići izvan obima ovog kursa.</a:t>
            </a:r>
          </a:p>
          <a:p>
            <a:endParaRPr lang="sr-Latn-CS" sz="1200" kern="1200" baseline="0" dirty="0" smtClean="0">
              <a:solidFill>
                <a:schemeClr val="tx1"/>
              </a:solidFill>
              <a:latin typeface="+mn-lt"/>
              <a:ea typeface="+mn-ea"/>
              <a:cs typeface="+mn-cs"/>
            </a:endParaRPr>
          </a:p>
          <a:p>
            <a:r>
              <a:rPr lang="sr-Latn-CS" sz="1200" kern="1200" baseline="0" dirty="0" smtClean="0">
                <a:solidFill>
                  <a:schemeClr val="tx1"/>
                </a:solidFill>
                <a:latin typeface="+mn-lt"/>
              </a:rPr>
              <a:t>Nastavnik može prikazati jednu od </a:t>
            </a:r>
            <a:r>
              <a:rPr lang="sr-Latn-CS" sz="1200" kern="1200" baseline="0" dirty="0" smtClean="0">
                <a:solidFill>
                  <a:schemeClr val="tx1"/>
                </a:solidFill>
                <a:latin typeface="+mn-lt"/>
              </a:rPr>
              <a:t>web </a:t>
            </a:r>
            <a:r>
              <a:rPr lang="sr-Latn-CS" sz="1200" kern="1200" baseline="0" dirty="0" smtClean="0">
                <a:solidFill>
                  <a:schemeClr val="tx1"/>
                </a:solidFill>
                <a:latin typeface="+mn-lt"/>
              </a:rPr>
              <a:t>stranica:</a:t>
            </a:r>
          </a:p>
          <a:p>
            <a:r>
              <a:rPr lang="sr-Latn-CS" sz="1200" kern="1200" dirty="0">
                <a:solidFill>
                  <a:schemeClr val="tx1"/>
                </a:solidFill>
                <a:effectLst/>
                <a:latin typeface="+mn-lt"/>
              </a:rPr>
              <a:t>whatismyip.com </a:t>
            </a:r>
            <a:endParaRPr lang="sr-Latn-CS" dirty="0">
              <a:effectLst/>
            </a:endParaRPr>
          </a:p>
          <a:p>
            <a:r>
              <a:rPr lang="sr-Latn-CS" sz="1200" kern="1200" dirty="0">
                <a:solidFill>
                  <a:schemeClr val="tx1"/>
                </a:solidFill>
                <a:effectLst/>
                <a:latin typeface="+mn-lt"/>
              </a:rPr>
              <a:t>whatsmyip.org</a:t>
            </a:r>
            <a:r>
              <a:rPr dirty="0"/>
              <a:t/>
            </a:r>
            <a:br>
              <a:rPr dirty="0"/>
            </a:br>
            <a:r>
              <a:rPr lang="sr-Latn-CS" sz="1200" kern="1200" dirty="0">
                <a:solidFill>
                  <a:schemeClr val="tx1"/>
                </a:solidFill>
                <a:effectLst/>
                <a:latin typeface="+mn-lt"/>
              </a:rPr>
              <a:t>ip-adress.eu</a:t>
            </a:r>
            <a:r>
              <a:rPr dirty="0"/>
              <a:t/>
            </a:r>
            <a:br>
              <a:rPr dirty="0"/>
            </a:br>
            <a:r>
              <a:rPr lang="sr-Latn-CS" sz="1200" kern="1200" dirty="0">
                <a:solidFill>
                  <a:schemeClr val="tx1"/>
                </a:solidFill>
                <a:effectLst/>
                <a:latin typeface="+mn-lt"/>
              </a:rPr>
              <a:t>myipaddress.com/show-my-ip-address/ </a:t>
            </a:r>
          </a:p>
          <a:p>
            <a:r>
              <a:rPr lang="sr-Latn-CS" sz="1200" kern="1200" dirty="0">
                <a:solidFill>
                  <a:schemeClr val="tx1"/>
                </a:solidFill>
                <a:effectLst/>
                <a:latin typeface="+mn-lt"/>
              </a:rPr>
              <a:t>ip-lookup.net</a:t>
            </a:r>
            <a:r>
              <a:rPr dirty="0"/>
              <a:t/>
            </a:r>
            <a:br>
              <a:rPr dirty="0"/>
            </a:br>
            <a:endParaRPr lang="sr-Latn-CS" dirty="0">
              <a:effectLst/>
            </a:endParaRPr>
          </a:p>
          <a:p>
            <a:endParaRPr lang="sr-Latn-CS" sz="1200" kern="1200" dirty="0" smtClean="0">
              <a:solidFill>
                <a:schemeClr val="tx1"/>
              </a:solidFill>
              <a:latin typeface="+mn-lt"/>
              <a:ea typeface="+mn-ea"/>
              <a:cs typeface="+mn-cs"/>
            </a:endParaRPr>
          </a:p>
          <a:p>
            <a:endParaRPr lang="sr-Latn-CS" baseline="0" dirty="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E40C4ABA-6856-41A9-83F4-3B77AFE012FA}" type="slidenum">
              <a:rPr lang="en-GB" smtClean="0"/>
              <a:pPr/>
              <a:t>49</a:t>
            </a:fld>
            <a:endParaRPr lang="sr-Latn-CS" smtClean="0"/>
          </a:p>
        </p:txBody>
      </p:sp>
      <p:sp>
        <p:nvSpPr>
          <p:cNvPr id="71683" name="Rectangle 2"/>
          <p:cNvSpPr>
            <a:spLocks noGrp="1" noRot="1" noChangeAspect="1" noChangeArrowheads="1" noTextEdit="1"/>
          </p:cNvSpPr>
          <p:nvPr>
            <p:ph type="sldImg"/>
          </p:nvPr>
        </p:nvSpPr>
        <p:spPr>
          <a:xfrm>
            <a:off x="1154113" y="701675"/>
            <a:ext cx="4586287" cy="3440113"/>
          </a:xfrm>
          <a:ln/>
        </p:spPr>
      </p:sp>
      <p:sp>
        <p:nvSpPr>
          <p:cNvPr id="71684" name="Rectangle 3"/>
          <p:cNvSpPr>
            <a:spLocks noGrp="1" noChangeArrowheads="1"/>
          </p:cNvSpPr>
          <p:nvPr>
            <p:ph type="body" idx="1"/>
          </p:nvPr>
        </p:nvSpPr>
        <p:spPr>
          <a:xfrm>
            <a:off x="939800" y="4351338"/>
            <a:ext cx="5014913" cy="4141787"/>
          </a:xfrm>
          <a:noFill/>
          <a:ln/>
        </p:spPr>
        <p:txBody>
          <a:bodyPr>
            <a:normAutofit fontScale="92500"/>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dirty="0" smtClean="0"/>
              <a:t>[Ovaj slajd je animiran.]</a:t>
            </a:r>
          </a:p>
          <a:p>
            <a:pPr eaLnBrk="1" hangingPunct="1"/>
            <a:endParaRPr lang="sr-Latn-CS" dirty="0" smtClean="0"/>
          </a:p>
          <a:p>
            <a:pPr eaLnBrk="1" hangingPunct="1"/>
            <a:r>
              <a:rPr lang="sr-Latn-CS" dirty="0" smtClean="0"/>
              <a:t>Statičke IP adrese su trajno dodeljene i efektivno su uvek na mreži.</a:t>
            </a:r>
          </a:p>
          <a:p>
            <a:pPr eaLnBrk="1" hangingPunct="1"/>
            <a:endParaRPr lang="sr-Latn-CS" dirty="0" smtClean="0"/>
          </a:p>
          <a:p>
            <a:pPr eaLnBrk="1" hangingPunct="1"/>
            <a:r>
              <a:rPr lang="sr-Latn-CS" dirty="0" smtClean="0"/>
              <a:t>Dinamičke IP adrese se dodeljuju svaki put kada idete na mrežu, međutim, nekoliko sekundi nakon odjavljivanja, IP adresa se može biti dodeljena nekom drugom. ISP obično dodeljuju dinamičke IP adrese koristeći </a:t>
            </a:r>
            <a:r>
              <a:rPr lang="sr-Latn-CS" sz="1200" kern="1200" dirty="0" smtClean="0">
                <a:solidFill>
                  <a:schemeClr val="tx1"/>
                </a:solidFill>
                <a:latin typeface="+mn-lt"/>
              </a:rPr>
              <a:t>Protokol za dinamičko konfigurisanje računara (DHCP). DHCP takođe može koristiti ruter u LAN-u kako bi dinamički dodelio interne IP adrese klijentima u LAN-u.</a:t>
            </a:r>
            <a:endParaRPr lang="sr-Latn-CS" dirty="0" smtClean="0"/>
          </a:p>
          <a:p>
            <a:pPr eaLnBrk="1" hangingPunct="1"/>
            <a:endParaRPr lang="sr-Latn-CS" dirty="0" smtClean="0"/>
          </a:p>
          <a:p>
            <a:r>
              <a:rPr lang="sr-Latn-CS" sz="1200" kern="1200" dirty="0" smtClean="0">
                <a:solidFill>
                  <a:schemeClr val="tx1"/>
                </a:solidFill>
                <a:latin typeface="+mn-lt"/>
              </a:rPr>
              <a:t>Dalje objašnjenje treba pružiti o razlikama između statičkih i dinamičkih IP adresa i efekata koje mogu imati na istrage. Potrebno je objasniti izmene u IP verziji 6, a potreba za promenom u verziji je ta da se internetu ponestaje IP adresa.</a:t>
            </a:r>
          </a:p>
          <a:p>
            <a:pPr eaLnBrk="1" hangingPunct="1"/>
            <a:r>
              <a:rPr lang="sr-Latn-CS" dirty="0" smtClean="0"/>
              <a:t>Većina ISP-a ima manje IP adresa nego korisnika - oslanjaju se na činjenicu da neće svi biti konektovani istovremeno. Koriste dinamičku dodelu IP adrese za reciklažu adresa.</a:t>
            </a:r>
          </a:p>
          <a:p>
            <a:pPr eaLnBrk="1" hangingPunct="1"/>
            <a:endParaRPr lang="sr-Latn-CS" dirty="0" smtClean="0"/>
          </a:p>
          <a:p>
            <a:pPr eaLnBrk="1" hangingPunct="1"/>
            <a:r>
              <a:rPr lang="sr-Latn-CS" dirty="0" smtClean="0"/>
              <a:t>Pošto istu IP adresu vrlo verovatno koriste različiti ljudi u istom danu, vreme i datum (i vremenska zona) su kritični kada se vrši provera ISP-a osumnjičenih. Iz tog razloga je neophodno tačno vreme pristupa internetu.</a:t>
            </a:r>
          </a:p>
          <a:p>
            <a:pPr eaLnBrk="1" hangingPunct="1"/>
            <a:endParaRPr lang="sr-Latn-CS" dirty="0" smtClean="0"/>
          </a:p>
          <a:p>
            <a:pPr eaLnBrk="1" hangingPunct="1"/>
            <a:r>
              <a:rPr lang="sr-Latn-CS" dirty="0" smtClean="0"/>
              <a:t>Internet provajderi (ISP) će ponuditi statičke IP adrese (što je očigledno uslov za internet stranicu na primer) - ali po višoj ceni</a:t>
            </a:r>
          </a:p>
          <a:p>
            <a:pPr eaLnBrk="1" hangingPunct="1"/>
            <a:endParaRPr lang="sr-Latn-CS"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E40C4ABA-6856-41A9-83F4-3B77AFE012FA}" type="slidenum">
              <a:rPr lang="en-GB" smtClean="0"/>
              <a:pPr/>
              <a:t>50</a:t>
            </a:fld>
            <a:endParaRPr lang="sr-Latn-CS" smtClean="0"/>
          </a:p>
        </p:txBody>
      </p:sp>
      <p:sp>
        <p:nvSpPr>
          <p:cNvPr id="71683" name="Rectangle 2"/>
          <p:cNvSpPr>
            <a:spLocks noGrp="1" noRot="1" noChangeAspect="1" noChangeArrowheads="1" noTextEdit="1"/>
          </p:cNvSpPr>
          <p:nvPr>
            <p:ph type="sldImg"/>
          </p:nvPr>
        </p:nvSpPr>
        <p:spPr>
          <a:xfrm>
            <a:off x="1154113" y="701675"/>
            <a:ext cx="4586287" cy="3440113"/>
          </a:xfrm>
          <a:ln/>
        </p:spPr>
      </p:sp>
      <p:sp>
        <p:nvSpPr>
          <p:cNvPr id="71684" name="Rectangle 3"/>
          <p:cNvSpPr>
            <a:spLocks noGrp="1" noChangeArrowheads="1"/>
          </p:cNvSpPr>
          <p:nvPr>
            <p:ph type="body" idx="1"/>
          </p:nvPr>
        </p:nvSpPr>
        <p:spPr>
          <a:xfrm>
            <a:off x="939800" y="4351338"/>
            <a:ext cx="5014913" cy="4141787"/>
          </a:xfrm>
          <a:noFill/>
          <a:ln/>
        </p:spPr>
        <p:txBody>
          <a:bodyPr/>
          <a:lstStyle/>
          <a:p>
            <a:pPr eaLnBrk="1" hangingPunct="1"/>
            <a:r>
              <a:rPr lang="sr-Latn-CS" dirty="0" smtClean="0"/>
              <a:t>[Ovaj slajd je animiran.]</a:t>
            </a:r>
          </a:p>
          <a:p>
            <a:pPr eaLnBrk="1" hangingPunct="1"/>
            <a:endParaRPr lang="sr-Latn-CS" dirty="0"/>
          </a:p>
          <a:p>
            <a:pPr algn="just" eaLnBrk="0" hangingPunct="0">
              <a:spcBef>
                <a:spcPct val="50000"/>
              </a:spcBef>
            </a:pPr>
            <a:r>
              <a:rPr lang="sr-Latn-CS" sz="1200" b="1" dirty="0">
                <a:latin typeface="Calibri" pitchFamily="34" charset="0"/>
              </a:rPr>
              <a:t>Šta možemo saznati iz IP adrese?</a:t>
            </a:r>
          </a:p>
          <a:p>
            <a:pPr algn="just" eaLnBrk="0" hangingPunct="0">
              <a:spcBef>
                <a:spcPct val="50000"/>
              </a:spcBef>
            </a:pPr>
            <a:endParaRPr lang="sr-Latn-CS" sz="1200" b="1" dirty="0">
              <a:latin typeface="Calibri" pitchFamily="34" charset="0"/>
            </a:endParaRPr>
          </a:p>
          <a:p>
            <a:pPr marL="0" indent="0" algn="just" eaLnBrk="0" hangingPunct="0">
              <a:spcBef>
                <a:spcPct val="50000"/>
              </a:spcBef>
              <a:buFont typeface="Arial"/>
              <a:buNone/>
            </a:pPr>
            <a:r>
              <a:rPr lang="sr-Latn-CS" sz="1200" dirty="0">
                <a:solidFill>
                  <a:schemeClr val="accent1">
                    <a:lumMod val="25000"/>
                  </a:schemeClr>
                </a:solidFill>
                <a:latin typeface="Calibri" pitchFamily="34" charset="0"/>
              </a:rPr>
              <a:t>Javna IP adresa je u vlasništvu kompanije (npr. dobavljača internet usluga (ISP))</a:t>
            </a:r>
          </a:p>
          <a:p>
            <a:pPr marL="0" indent="0" algn="just" eaLnBrk="0" hangingPunct="0">
              <a:spcBef>
                <a:spcPct val="50000"/>
              </a:spcBef>
              <a:buFont typeface="Arial"/>
              <a:buNone/>
            </a:pPr>
            <a:r>
              <a:rPr lang="sr-Latn-CS" sz="1200" dirty="0">
                <a:solidFill>
                  <a:schemeClr val="accent1">
                    <a:lumMod val="25000"/>
                  </a:schemeClr>
                </a:solidFill>
                <a:latin typeface="Calibri" pitchFamily="34" charset="0"/>
              </a:rPr>
              <a:t>U zavisnosti od zakonom propisanog zakupa podataka, ISP čuva evidenciju o tome koja IP adresa i port su dodeljeni kojem pretplatniku u određenom trenutku.</a:t>
            </a:r>
          </a:p>
          <a:p>
            <a:pPr marL="0" indent="0" algn="just" eaLnBrk="0" hangingPunct="0">
              <a:spcBef>
                <a:spcPct val="50000"/>
              </a:spcBef>
              <a:buFont typeface="Arial"/>
              <a:buNone/>
            </a:pPr>
            <a:r>
              <a:rPr lang="sr-Latn-CS" sz="1200" dirty="0">
                <a:solidFill>
                  <a:schemeClr val="accent1">
                    <a:lumMod val="25000"/>
                  </a:schemeClr>
                </a:solidFill>
                <a:latin typeface="Calibri" pitchFamily="34" charset="0"/>
              </a:rPr>
              <a:t>Kada se traže takve informacije od ISP-a potrebno je obezbediti tačnu IP adresu, broj porta (ako je dostupan), datum, vreme i vremensku zonu.</a:t>
            </a:r>
          </a:p>
          <a:p>
            <a:pPr algn="just" eaLnBrk="0" hangingPunct="0">
              <a:spcBef>
                <a:spcPct val="50000"/>
              </a:spcBef>
            </a:pPr>
            <a:r>
              <a:rPr lang="sr-Latn-CS" sz="1200" dirty="0">
                <a:solidFill>
                  <a:schemeClr val="accent1">
                    <a:lumMod val="25000"/>
                  </a:schemeClr>
                </a:solidFill>
                <a:latin typeface="Calibri" pitchFamily="34" charset="0"/>
              </a:rPr>
              <a:t>Adresa pretplatnika ne mora nužno biti fizička lokacija interneta</a:t>
            </a:r>
            <a:endParaRPr lang="sr-Latn-CS" sz="1200" b="1" u="sng" dirty="0">
              <a:solidFill>
                <a:schemeClr val="accent1">
                  <a:lumMod val="25000"/>
                </a:schemeClr>
              </a:solidFill>
              <a:latin typeface="Calibri" pitchFamily="34" charset="0"/>
            </a:endParaRPr>
          </a:p>
          <a:p>
            <a:pPr eaLnBrk="1" hangingPunct="1"/>
            <a:endParaRPr lang="sr-Latn-C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r-Latn-CS" sz="1200" b="1" kern="1200" dirty="0" smtClean="0">
                <a:solidFill>
                  <a:schemeClr val="tx1"/>
                </a:solidFill>
                <a:latin typeface="+mn-lt"/>
              </a:rPr>
              <a:t>Ciljevi zasedanja</a:t>
            </a:r>
            <a:endParaRPr lang="sr-Latn-CS" sz="1200" kern="1200" dirty="0" smtClean="0">
              <a:solidFill>
                <a:schemeClr val="tx1"/>
              </a:solidFill>
              <a:latin typeface="+mn-lt"/>
              <a:ea typeface="+mn-ea"/>
              <a:cs typeface="+mn-cs"/>
            </a:endParaRPr>
          </a:p>
          <a:p>
            <a:r>
              <a:rPr lang="sr-Latn-CS" sz="1200" kern="1200" dirty="0" smtClean="0">
                <a:solidFill>
                  <a:schemeClr val="tx1"/>
                </a:solidFill>
                <a:latin typeface="+mn-lt"/>
              </a:rPr>
              <a:t>Važno je da delegati </a:t>
            </a:r>
            <a:r>
              <a:rPr lang="sr-Latn-CS" sz="1200" kern="1200" dirty="0" smtClean="0">
                <a:solidFill>
                  <a:schemeClr val="tx1"/>
                </a:solidFill>
                <a:latin typeface="+mn-lt"/>
              </a:rPr>
              <a:t>razumeju </a:t>
            </a:r>
            <a:r>
              <a:rPr lang="sr-Latn-CS" sz="1200" kern="1200" dirty="0" smtClean="0">
                <a:solidFill>
                  <a:schemeClr val="tx1"/>
                </a:solidFill>
                <a:latin typeface="+mn-lt"/>
              </a:rPr>
              <a:t>koji su ciljevi lekcije.  Ovo bi trebalo da budu "SMART" ciljevi, koji će kroz informacije na slajdu biti detaljno objašnjeni delegatima pre početka sesije.</a:t>
            </a:r>
          </a:p>
          <a:p>
            <a:endParaRPr lang="sr-Latn-CS" dirty="0"/>
          </a:p>
          <a:p>
            <a:r>
              <a:rPr lang="sr-Latn-CS" dirty="0" smtClean="0"/>
              <a:t>Takođe je važno naglasiti da je glavni cilj ove sesije da se publika upozna sa nekim tehnologijama koje mogu imati </a:t>
            </a:r>
            <a:r>
              <a:rPr lang="en-GB" dirty="0" err="1" smtClean="0"/>
              <a:t>odre</a:t>
            </a:r>
            <a:r>
              <a:rPr lang="sr-Latn-BA" dirty="0" smtClean="0"/>
              <a:t>đenu </a:t>
            </a:r>
            <a:r>
              <a:rPr lang="sr-Latn-CS" dirty="0" smtClean="0"/>
              <a:t>ulogu </a:t>
            </a:r>
            <a:r>
              <a:rPr lang="sr-Latn-CS" dirty="0" smtClean="0"/>
              <a:t>u njihovim slučajevima. Međutim, ova sesija nije namenjena da im pruži informacije o tome koji elektronski dokazi mogu da se prikupljaju iz tih tehnologija.</a:t>
            </a:r>
            <a:r>
              <a:rPr lang="sr-Latn-CS" sz="1200" kern="1200" dirty="0" smtClean="0">
                <a:solidFill>
                  <a:schemeClr val="tx1"/>
                </a:solidFill>
                <a:latin typeface="+mn-lt"/>
              </a:rPr>
              <a:t> Na trećem danu ove obuke postoji još jedna sesija koja obuhvata dokazne aspekte uređaja.</a:t>
            </a:r>
            <a:endParaRPr lang="sr-Latn-C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5</a:t>
            </a:fld>
            <a:endParaRPr lang="sr-Latn-C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CFE33FD9-5FEF-490B-8B4E-16595F14C25D}" type="slidenum">
              <a:rPr lang="en-GB" smtClean="0"/>
              <a:pPr/>
              <a:t>51</a:t>
            </a:fld>
            <a:endParaRPr lang="sr-Latn-CS"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r>
              <a:rPr lang="sr-Latn-CS" dirty="0">
                <a:latin typeface="Calibri" pitchFamily="34" charset="0"/>
              </a:rPr>
              <a:t>Svaki računar na internetu mora imati IP adresu</a:t>
            </a:r>
            <a:r>
              <a:rPr lang="sr-Latn-CS" dirty="0" smtClean="0"/>
              <a:t> </a:t>
            </a:r>
            <a:r>
              <a:rPr lang="sr-Latn-CS" dirty="0" smtClean="0">
                <a:latin typeface="Calibri" pitchFamily="34" charset="0"/>
              </a:rPr>
              <a:t>Ove IP adrese se ne mogu lako zapamtiti</a:t>
            </a:r>
            <a:r>
              <a:rPr lang="sr-Latn-CS" dirty="0" smtClean="0"/>
              <a:t> Mrežni serveri obično služe svoje podatke na određenim domenima, npr. Guglovi (Google) mrežni serveri služe za sadržaj Gugl (Google) internet stranice na domenu google.com. </a:t>
            </a:r>
          </a:p>
          <a:p>
            <a:r>
              <a:rPr lang="sr-Latn-CS" dirty="0" smtClean="0"/>
              <a:t>Međutim, drugi računar na internetu ne može tražiti podatke iz domena. Može samo tražiti podatke sa IP adrese. </a:t>
            </a:r>
          </a:p>
          <a:p>
            <a:r>
              <a:rPr lang="sr-Latn-CS" dirty="0" smtClean="0"/>
              <a:t>Sistem imena domena (DNS) je izmišljen tako da lako raspoznaje imena domena na IP adresama.</a:t>
            </a:r>
            <a:endParaRPr lang="sr-Latn-C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sr-Latn-C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sr-Latn-C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sr-Latn-CS" dirty="0" smtClean="0"/>
              <a:t>Sistem imena domena (DNS) je hijerarhijski </a:t>
            </a:r>
            <a:r>
              <a:rPr lang="sr-Latn-CS" dirty="0" smtClean="0"/>
              <a:t>distribuisan </a:t>
            </a:r>
            <a:r>
              <a:rPr lang="sr-Latn-CS" dirty="0" smtClean="0"/>
              <a:t>sistem imenovanja za računare, usluge ili bilo koji resurs povezan sa Internetom ili privatnom mrežom. Povezuje razne informacije sa imenima domena dodeljenih svakom učesniku. Služba za ime domena rešava upite za imena domena (koja se lakše razumeju i koriste prilikom pristupa internetu) u IP adrese u svrhu lociranja računarskih usluga i uređaja širom sveta. Često korišćena analogija za objašnjenje sistema imena domena jeste da ona služi kao telefonski imenik za Internet tako što razumljivo prevodi imena hostova na računarima u IP adrese. Na primer, ime domena www.example.com prevodi u adresu 192.0.43.10 (IPv4) i 2620: 2d0: 10 (IPv6).</a:t>
            </a:r>
            <a:endParaRPr lang="sr-Latn-CS" baseline="0" dirty="0"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CFE33FD9-5FEF-490B-8B4E-16595F14C25D}" type="slidenum">
              <a:rPr lang="en-GB" smtClean="0"/>
              <a:pPr/>
              <a:t>52</a:t>
            </a:fld>
            <a:endParaRPr lang="sr-Latn-CS"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r>
              <a:rPr lang="sr-Latn-CS" dirty="0">
                <a:latin typeface="Calibri" pitchFamily="34" charset="0"/>
              </a:rPr>
              <a:t>Da biste identifikovali vlasnika imena domena ili ISP-a određene IP adrese može se koristiti „ko </a:t>
            </a:r>
            <a:r>
              <a:rPr lang="sr-Latn-CS" dirty="0" smtClean="0">
                <a:latin typeface="Calibri" pitchFamily="34" charset="0"/>
              </a:rPr>
              <a:t>je ko“ </a:t>
            </a:r>
            <a:r>
              <a:rPr lang="sr-Latn-CS" dirty="0">
                <a:latin typeface="Calibri" pitchFamily="34" charset="0"/>
              </a:rPr>
              <a:t>(</a:t>
            </a:r>
            <a:r>
              <a:rPr lang="sr-Latn-CS" b="1" dirty="0">
                <a:latin typeface="Calibri" pitchFamily="34" charset="0"/>
              </a:rPr>
              <a:t>whois</a:t>
            </a:r>
            <a:r>
              <a:rPr lang="sr-Latn-CS" dirty="0">
                <a:latin typeface="Calibri" pitchFamily="34" charset="0"/>
              </a:rPr>
              <a:t>) usluga</a:t>
            </a:r>
          </a:p>
          <a:p>
            <a:r>
              <a:rPr lang="sr-Latn-CS" i="1" dirty="0">
                <a:latin typeface="Calibri" pitchFamily="34" charset="0"/>
              </a:rPr>
              <a:t>Whois</a:t>
            </a:r>
            <a:r>
              <a:rPr lang="sr-Latn-CS" dirty="0">
                <a:latin typeface="Calibri" pitchFamily="34" charset="0"/>
              </a:rPr>
              <a:t> informacije o </a:t>
            </a:r>
            <a:r>
              <a:rPr lang="sr-Latn-CS" b="1" dirty="0">
                <a:latin typeface="Calibri" pitchFamily="34" charset="0"/>
              </a:rPr>
              <a:t>domenima</a:t>
            </a:r>
            <a:r>
              <a:rPr lang="sr-Latn-CS" dirty="0">
                <a:latin typeface="Calibri" pitchFamily="34" charset="0"/>
              </a:rPr>
              <a:t> uključuju podatke o registru, registrovanom, datumu registracije, kao i o administrativnim i tehničkim kontakt </a:t>
            </a:r>
            <a:r>
              <a:rPr lang="sr-Latn-CS" dirty="0" smtClean="0">
                <a:latin typeface="Calibri" pitchFamily="34" charset="0"/>
              </a:rPr>
              <a:t>detaljima.</a:t>
            </a:r>
            <a:r>
              <a:rPr lang="sr-Latn-CS" baseline="0" dirty="0" smtClean="0">
                <a:latin typeface="Calibri" pitchFamily="34" charset="0"/>
              </a:rPr>
              <a:t> </a:t>
            </a:r>
            <a:r>
              <a:rPr lang="sr-Latn-CS" dirty="0" smtClean="0">
                <a:latin typeface="Calibri" pitchFamily="34" charset="0"/>
              </a:rPr>
              <a:t>Međutim</a:t>
            </a:r>
            <a:r>
              <a:rPr lang="sr-Latn-CS" dirty="0">
                <a:latin typeface="Calibri" pitchFamily="34" charset="0"/>
              </a:rPr>
              <a:t>, ovi podaci mogu biti anonimni korišćenjem usluga za anonimizaciju registracije, npr. https://ititch.com</a:t>
            </a:r>
            <a:endParaRPr lang="sr-Latn-CS" dirty="0">
              <a:latin typeface="Calibri" pitchFamily="34" charset="0"/>
              <a:cs typeface="Arial" charset="0"/>
            </a:endParaRPr>
          </a:p>
          <a:p>
            <a:r>
              <a:rPr lang="sr-Latn-CS" i="1" dirty="0">
                <a:latin typeface="Calibri" pitchFamily="34" charset="0"/>
              </a:rPr>
              <a:t>Whois</a:t>
            </a:r>
            <a:r>
              <a:rPr lang="sr-Latn-CS" dirty="0">
                <a:latin typeface="Calibri" pitchFamily="34" charset="0"/>
              </a:rPr>
              <a:t> informacije za </a:t>
            </a:r>
            <a:r>
              <a:rPr lang="sr-Latn-CS" b="1" dirty="0">
                <a:latin typeface="Calibri" pitchFamily="34" charset="0"/>
              </a:rPr>
              <a:t>IP adrese</a:t>
            </a:r>
            <a:r>
              <a:rPr lang="sr-Latn-CS" dirty="0">
                <a:latin typeface="Calibri" pitchFamily="34" charset="0"/>
              </a:rPr>
              <a:t> uključuju podatke o vlasničkoj/upravljačkoj kompaniji i njihovim administrativnim i tehničkim kontakt detaljima. </a:t>
            </a:r>
          </a:p>
          <a:p>
            <a:endParaRPr lang="sr-Latn-CS" dirty="0" smtClean="0">
              <a:latin typeface="Calibri" pitchFamily="34" charset="0"/>
              <a:cs typeface="Arial" charset="0"/>
            </a:endParaRPr>
          </a:p>
          <a:p>
            <a:r>
              <a:rPr lang="sr-Latn-CS" dirty="0" smtClean="0">
                <a:latin typeface="Calibri" pitchFamily="34" charset="0"/>
              </a:rPr>
              <a:t>Napomena: predstojeći </a:t>
            </a:r>
            <a:r>
              <a:rPr lang="sr-Latn-CS" dirty="0" smtClean="0">
                <a:latin typeface="Calibri" pitchFamily="34" charset="0"/>
              </a:rPr>
              <a:t>propisi o zaštiti privatnosti će ograničiti informacije koje će biti moguće javno preuzeti sa „ko </a:t>
            </a:r>
            <a:r>
              <a:rPr lang="sr-Latn-CS" dirty="0" smtClean="0">
                <a:latin typeface="Calibri" pitchFamily="34" charset="0"/>
              </a:rPr>
              <a:t>je ko“ </a:t>
            </a:r>
            <a:r>
              <a:rPr lang="sr-Latn-CS" dirty="0" smtClean="0">
                <a:latin typeface="Calibri" pitchFamily="34" charset="0"/>
              </a:rPr>
              <a:t>(</a:t>
            </a:r>
            <a:r>
              <a:rPr lang="sr-Latn-CS" i="1" dirty="0" smtClean="0">
                <a:latin typeface="Calibri" pitchFamily="34" charset="0"/>
              </a:rPr>
              <a:t>whois</a:t>
            </a:r>
            <a:r>
              <a:rPr lang="sr-Latn-CS" dirty="0" smtClean="0">
                <a:latin typeface="Calibri" pitchFamily="34" charset="0"/>
              </a:rPr>
              <a:t>), a službenici organa reda će morati da zahtevaju te iste informacije od dobavljača usluge putem sudskog naloga.</a:t>
            </a:r>
            <a:endParaRPr lang="sr-Latn-CS" dirty="0"/>
          </a:p>
          <a:p>
            <a:endParaRPr lang="sr-Latn-CS" baseline="0" dirty="0" smtClean="0"/>
          </a:p>
          <a:p>
            <a:r>
              <a:rPr lang="sr-Latn-CS" dirty="0" smtClean="0"/>
              <a:t>Trener može prikazati „ko </a:t>
            </a:r>
            <a:r>
              <a:rPr lang="sr-Latn-CS" dirty="0" smtClean="0"/>
              <a:t>je ko“ </a:t>
            </a:r>
            <a:r>
              <a:rPr lang="sr-Latn-CS" dirty="0" smtClean="0"/>
              <a:t>upite o uslugama kao što su: https://www.ultratools.com/tools/</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CFE33FD9-5FEF-490B-8B4E-16595F14C25D}" type="slidenum">
              <a:rPr lang="en-GB" smtClean="0"/>
              <a:pPr/>
              <a:t>54</a:t>
            </a:fld>
            <a:endParaRPr lang="sr-Latn-CS"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r>
              <a:rPr lang="sr-Latn-CS" sz="1200" dirty="0" smtClean="0">
                <a:latin typeface="Calibri" pitchFamily="34" charset="0"/>
              </a:rPr>
              <a:t>IP adrese se mogu mapirati u fizičku oblast koristeći  </a:t>
            </a:r>
            <a:r>
              <a:rPr lang="sr-Latn-CS" sz="1200" b="1" dirty="0" smtClean="0">
                <a:latin typeface="Calibri" pitchFamily="34" charset="0"/>
              </a:rPr>
              <a:t>IP-geolokacijske</a:t>
            </a:r>
            <a:r>
              <a:rPr lang="sr-Latn-CS" sz="1200" dirty="0" smtClean="0">
                <a:latin typeface="Calibri" pitchFamily="34" charset="0"/>
              </a:rPr>
              <a:t> </a:t>
            </a:r>
            <a:r>
              <a:rPr lang="sr-Latn-CS" sz="1200" dirty="0" smtClean="0">
                <a:latin typeface="Calibri" pitchFamily="34" charset="0"/>
              </a:rPr>
              <a:t>usluge. </a:t>
            </a:r>
            <a:r>
              <a:rPr lang="sr-Latn-CS" sz="1200" dirty="0" smtClean="0">
                <a:latin typeface="Calibri" pitchFamily="34" charset="0"/>
              </a:rPr>
              <a:t>Jedna takva usluga je http http://www.ip-tracker.org </a:t>
            </a:r>
            <a:r>
              <a:rPr lang="sr-Latn-CS" sz="1200" dirty="0" smtClean="0">
                <a:latin typeface="Calibri" pitchFamily="34" charset="0"/>
              </a:rPr>
              <a:t>. </a:t>
            </a:r>
            <a:r>
              <a:rPr lang="sr-Latn-CS" sz="1200" dirty="0" smtClean="0">
                <a:latin typeface="Calibri" pitchFamily="34" charset="0"/>
              </a:rPr>
              <a:t>Ovaj servis trener može da koristi da bi </a:t>
            </a:r>
            <a:r>
              <a:rPr lang="sr-Latn-CS" sz="1200" dirty="0" smtClean="0">
                <a:latin typeface="Calibri" pitchFamily="34" charset="0"/>
              </a:rPr>
              <a:t>prikazao IP </a:t>
            </a:r>
            <a:r>
              <a:rPr lang="sr-Latn-CS" sz="1200" dirty="0" smtClean="0">
                <a:latin typeface="Calibri" pitchFamily="34" charset="0"/>
              </a:rPr>
              <a:t>geolokaciju</a:t>
            </a:r>
            <a:endParaRPr lang="sr-Latn-CS" sz="1200" dirty="0" smtClean="0">
              <a:latin typeface="Calibri" pitchFamily="34" charset="0"/>
              <a:cs typeface="Arial" charset="0"/>
            </a:endParaRPr>
          </a:p>
          <a:p>
            <a:r>
              <a:rPr lang="sr-Latn-CS" sz="1200" dirty="0" smtClean="0">
                <a:latin typeface="Calibri" pitchFamily="34" charset="0"/>
              </a:rPr>
              <a:t>Ovo  </a:t>
            </a:r>
            <a:r>
              <a:rPr lang="sr-Latn-CS" sz="1200" u="sng" dirty="0" smtClean="0">
                <a:latin typeface="Calibri" pitchFamily="34" charset="0"/>
              </a:rPr>
              <a:t>može</a:t>
            </a:r>
            <a:r>
              <a:rPr lang="sr-Latn-CS" sz="1200" dirty="0" smtClean="0">
                <a:latin typeface="Calibri" pitchFamily="34" charset="0"/>
              </a:rPr>
              <a:t> </a:t>
            </a:r>
            <a:r>
              <a:rPr lang="sr-Latn-CS" sz="1200" dirty="0" smtClean="0">
                <a:latin typeface="Calibri" pitchFamily="34" charset="0"/>
              </a:rPr>
              <a:t>pružiti</a:t>
            </a:r>
            <a:r>
              <a:rPr lang="sr-Latn-CS" sz="1200" baseline="0" dirty="0" smtClean="0">
                <a:latin typeface="Calibri" pitchFamily="34" charset="0"/>
              </a:rPr>
              <a:t> </a:t>
            </a:r>
            <a:r>
              <a:rPr lang="sr-Latn-CS" sz="1200" dirty="0" smtClean="0">
                <a:latin typeface="Calibri" pitchFamily="34" charset="0"/>
              </a:rPr>
              <a:t>indikacije </a:t>
            </a:r>
            <a:r>
              <a:rPr lang="sr-Latn-CS" sz="1200" dirty="0" smtClean="0">
                <a:latin typeface="Calibri" pitchFamily="34" charset="0"/>
              </a:rPr>
              <a:t>o fizičkoj lokaciji pretplatnika koristeći IP </a:t>
            </a:r>
            <a:r>
              <a:rPr lang="sr-Latn-CS" sz="1200" dirty="0" smtClean="0">
                <a:latin typeface="Calibri" pitchFamily="34" charset="0"/>
              </a:rPr>
              <a:t>adresu.</a:t>
            </a:r>
            <a:endParaRPr lang="sr-Latn-CS" sz="1200" dirty="0" smtClean="0">
              <a:latin typeface="Calibri" pitchFamily="34" charset="0"/>
            </a:endParaRPr>
          </a:p>
          <a:p>
            <a:r>
              <a:rPr lang="sr-Latn-CS" sz="1200" dirty="0">
                <a:latin typeface="Calibri" pitchFamily="34" charset="0"/>
              </a:rPr>
              <a:t>Međutim, IP geolokacija nije precizna i lako se može prevariti.</a:t>
            </a:r>
            <a:endParaRPr lang="sr-Latn-CS" sz="1100" dirty="0" smtClean="0">
              <a:latin typeface="Calibri" pitchFamily="34" charset="0"/>
              <a:cs typeface="Arial" charset="0"/>
            </a:endParaRPr>
          </a:p>
          <a:p>
            <a:endParaRPr lang="sr-Latn-CS" baseline="0" dirty="0"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sz="1200" kern="1200" dirty="0" smtClean="0">
                <a:solidFill>
                  <a:schemeClr val="tx1"/>
                </a:solidFill>
                <a:latin typeface="+mn-lt"/>
              </a:rPr>
              <a:t>Potrebno je obezbediti primere koji će biti relevantni za određeni auditorijum kako se internet menja i kako uticaj tih promena određuje kako se istrage sprovode i kako se njima upravlja.  Kao </a:t>
            </a:r>
            <a:r>
              <a:rPr lang="sr-Latn-CS" sz="1200" kern="1200" dirty="0" smtClean="0">
                <a:solidFill>
                  <a:schemeClr val="tx1"/>
                </a:solidFill>
                <a:latin typeface="+mn-lt"/>
              </a:rPr>
              <a:t>primeri toga dati su efekti propusnog opsega </a:t>
            </a:r>
            <a:r>
              <a:rPr lang="sr-Latn-CS" sz="1200" kern="1200" dirty="0" smtClean="0">
                <a:solidFill>
                  <a:schemeClr val="tx1"/>
                </a:solidFill>
                <a:latin typeface="+mn-lt"/>
              </a:rPr>
              <a:t>(</a:t>
            </a:r>
            <a:r>
              <a:rPr lang="sr-Latn-CS" sz="1200" kern="1200" dirty="0" smtClean="0">
                <a:solidFill>
                  <a:schemeClr val="tx1"/>
                </a:solidFill>
                <a:latin typeface="+mn-lt"/>
              </a:rPr>
              <a:t>protoka), trgovine </a:t>
            </a:r>
            <a:r>
              <a:rPr lang="sr-Latn-CS" sz="1200" kern="1200" dirty="0" smtClean="0">
                <a:solidFill>
                  <a:schemeClr val="tx1"/>
                </a:solidFill>
                <a:latin typeface="+mn-lt"/>
              </a:rPr>
              <a:t>i </a:t>
            </a:r>
            <a:r>
              <a:rPr lang="sr-Latn-CS" sz="1200" kern="1200" dirty="0" smtClean="0">
                <a:solidFill>
                  <a:schemeClr val="tx1"/>
                </a:solidFill>
                <a:latin typeface="+mn-lt"/>
              </a:rPr>
              <a:t>bežične mreže.</a:t>
            </a:r>
            <a:endParaRPr lang="sr-Latn-CS" sz="1200" kern="1200" dirty="0" smtClean="0">
              <a:solidFill>
                <a:schemeClr val="tx1"/>
              </a:solidFill>
              <a:latin typeface="+mn-lt"/>
              <a:ea typeface="+mn-ea"/>
              <a:cs typeface="+mn-cs"/>
            </a:endParaRPr>
          </a:p>
          <a:p>
            <a:endParaRPr lang="sr-Latn-CS" dirty="0"/>
          </a:p>
        </p:txBody>
      </p:sp>
      <p:sp>
        <p:nvSpPr>
          <p:cNvPr id="4" name="Slide Number Placeholder 3"/>
          <p:cNvSpPr>
            <a:spLocks noGrp="1"/>
          </p:cNvSpPr>
          <p:nvPr>
            <p:ph type="sldNum" sz="quarter" idx="10"/>
          </p:nvPr>
        </p:nvSpPr>
        <p:spPr/>
        <p:txBody>
          <a:bodyPr/>
          <a:lstStyle/>
          <a:p>
            <a:fld id="{1E32082D-732D-4F7A-83DD-2A291781AFFB}" type="slidenum">
              <a:rPr lang="en-GB" smtClean="0"/>
              <a:pPr/>
              <a:t>55</a:t>
            </a:fld>
            <a:endParaRPr lang="sr-Latn-C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r-Latn-CS" sz="1200" kern="1200" dirty="0" smtClean="0">
                <a:solidFill>
                  <a:schemeClr val="tx1"/>
                </a:solidFill>
                <a:effectLst/>
                <a:latin typeface="+mn-lt"/>
              </a:rPr>
              <a:t>Trener bi trebalo da pruži učesnicima priliku da postavljaju sva pitanja koja mogu </a:t>
            </a:r>
            <a:r>
              <a:rPr lang="sr-Latn-CS" sz="1200" kern="1200" dirty="0" smtClean="0">
                <a:solidFill>
                  <a:schemeClr val="tx1"/>
                </a:solidFill>
                <a:effectLst/>
                <a:latin typeface="+mn-lt"/>
              </a:rPr>
              <a:t>biti</a:t>
            </a:r>
            <a:r>
              <a:rPr lang="sr-Latn-CS" sz="1200" kern="1200" baseline="0" dirty="0" smtClean="0">
                <a:solidFill>
                  <a:schemeClr val="tx1"/>
                </a:solidFill>
                <a:effectLst/>
                <a:latin typeface="+mn-lt"/>
              </a:rPr>
              <a:t> </a:t>
            </a:r>
            <a:r>
              <a:rPr lang="sr-Latn-CS" sz="1200" kern="1200" dirty="0" smtClean="0">
                <a:solidFill>
                  <a:schemeClr val="tx1"/>
                </a:solidFill>
                <a:effectLst/>
                <a:latin typeface="+mn-lt"/>
              </a:rPr>
              <a:t>u </a:t>
            </a:r>
            <a:r>
              <a:rPr lang="sr-Latn-CS" sz="1200" kern="1200" dirty="0" smtClean="0">
                <a:solidFill>
                  <a:schemeClr val="tx1"/>
                </a:solidFill>
                <a:effectLst/>
                <a:latin typeface="+mn-lt"/>
              </a:rPr>
              <a:t>vezi sa drugim delom lekcije.</a:t>
            </a:r>
            <a:endParaRPr lang="sr-Latn-CS" dirty="0"/>
          </a:p>
        </p:txBody>
      </p:sp>
      <p:sp>
        <p:nvSpPr>
          <p:cNvPr id="4" name="Slide Number Placeholder 3"/>
          <p:cNvSpPr>
            <a:spLocks noGrp="1"/>
          </p:cNvSpPr>
          <p:nvPr>
            <p:ph type="sldNum" sz="quarter" idx="10"/>
          </p:nvPr>
        </p:nvSpPr>
        <p:spPr/>
        <p:txBody>
          <a:bodyPr/>
          <a:lstStyle/>
          <a:p>
            <a:fld id="{D4504A11-3BA0-4461-A1C5-454F02F9540C}" type="slidenum">
              <a:rPr lang="en-GB" smtClean="0"/>
              <a:pPr/>
              <a:t>56</a:t>
            </a:fld>
            <a:endParaRPr lang="sr-Latn-C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sz="1200" kern="1200" dirty="0" smtClean="0">
                <a:solidFill>
                  <a:schemeClr val="tx1"/>
                </a:solidFill>
                <a:latin typeface="+mn-lt"/>
              </a:rPr>
              <a:t>Ova sesija se nastavlja detaljnijim informacijama o uslugama koje su dostupne na internetu, a posebno o svetskoj </a:t>
            </a:r>
            <a:r>
              <a:rPr lang="sr-Latn-CS" sz="1200" kern="1200" dirty="0" smtClean="0">
                <a:solidFill>
                  <a:schemeClr val="tx1"/>
                </a:solidFill>
                <a:latin typeface="+mn-lt"/>
              </a:rPr>
              <a:t>mreži-World Wide Web </a:t>
            </a:r>
            <a:r>
              <a:rPr lang="sr-Latn-CS" sz="1200" kern="1200" dirty="0" smtClean="0">
                <a:solidFill>
                  <a:schemeClr val="tx1"/>
                </a:solidFill>
                <a:latin typeface="+mn-lt"/>
              </a:rPr>
              <a:t>(</a:t>
            </a:r>
            <a:r>
              <a:rPr lang="sr-Latn-CS" sz="1200" i="1" kern="1200" dirty="0" smtClean="0">
                <a:solidFill>
                  <a:schemeClr val="tx1"/>
                </a:solidFill>
                <a:latin typeface="+mn-lt"/>
              </a:rPr>
              <a:t>World Wide </a:t>
            </a:r>
            <a:r>
              <a:rPr lang="sr-Latn-CS" sz="1200" i="1" kern="1200" dirty="0" smtClean="0">
                <a:solidFill>
                  <a:schemeClr val="tx1"/>
                </a:solidFill>
                <a:latin typeface="+mn-lt"/>
              </a:rPr>
              <a:t>Web</a:t>
            </a:r>
            <a:r>
              <a:rPr lang="sr-Latn-CS" sz="1200" kern="1200" dirty="0" smtClean="0">
                <a:solidFill>
                  <a:schemeClr val="tx1"/>
                </a:solidFill>
                <a:latin typeface="+mn-lt"/>
              </a:rPr>
              <a:t>) i </a:t>
            </a:r>
            <a:r>
              <a:rPr lang="sr-Latn-CS" sz="1200" kern="1200" dirty="0" smtClean="0">
                <a:solidFill>
                  <a:schemeClr val="tx1"/>
                </a:solidFill>
                <a:latin typeface="+mn-lt"/>
              </a:rPr>
              <a:t>elektronskoj pošti (</a:t>
            </a:r>
            <a:r>
              <a:rPr lang="sr-Latn-CS" sz="1200" kern="1200" dirty="0" smtClean="0">
                <a:solidFill>
                  <a:schemeClr val="tx1"/>
                </a:solidFill>
                <a:latin typeface="+mn-lt"/>
              </a:rPr>
              <a:t>E-mail</a:t>
            </a:r>
            <a:r>
              <a:rPr lang="sr-Latn-CS" sz="1200" kern="1200" dirty="0" smtClean="0">
                <a:solidFill>
                  <a:schemeClr val="tx1"/>
                </a:solidFill>
                <a:latin typeface="+mn-lt"/>
              </a:rPr>
              <a:t>).</a:t>
            </a:r>
          </a:p>
          <a:p>
            <a:endParaRPr lang="sr-Latn-C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57</a:t>
            </a:fld>
            <a:endParaRPr lang="sr-Latn-C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sz="1200" kern="1200" dirty="0" smtClean="0">
                <a:solidFill>
                  <a:schemeClr val="tx1"/>
                </a:solidFill>
                <a:latin typeface="+mn-lt"/>
              </a:rPr>
              <a:t>Pre nego što se detaljno informišemo o uslugama koje su dostupne na internetu, vredno je ostvrta na to koliko se država sada oslanja na te usluge na nacionalnom nivou.  Potrebno je da treneri pruže pregled kritične nacionalne infrastrukture u svojim zemljama kako bi se uverili da delegati shvataju koliko je internet postao važan u kratkom vremenskom periodu po pitanjima nacionalne infrastrukture bezbednosti.</a:t>
            </a:r>
          </a:p>
          <a:p>
            <a:endParaRPr lang="sr-Latn-CS" dirty="0" smtClean="0"/>
          </a:p>
        </p:txBody>
      </p:sp>
      <p:sp>
        <p:nvSpPr>
          <p:cNvPr id="36868" name="Slide Number Placeholder 3"/>
          <p:cNvSpPr>
            <a:spLocks noGrp="1"/>
          </p:cNvSpPr>
          <p:nvPr>
            <p:ph type="sldNum" sz="quarter" idx="5"/>
          </p:nvPr>
        </p:nvSpPr>
        <p:spPr>
          <a:noFill/>
        </p:spPr>
        <p:txBody>
          <a:bodyPr/>
          <a:lstStyle/>
          <a:p>
            <a:fld id="{C0A9C4D6-768A-4E7A-A795-90C7D68138C3}" type="slidenum">
              <a:rPr lang="en-US"/>
              <a:pPr/>
              <a:t>58</a:t>
            </a:fld>
            <a:endParaRPr lang="sr-Latn-C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C0739FC5-A38F-44CD-9E08-2562C4AF1784}" type="slidenum">
              <a:rPr lang="en-GB" smtClean="0"/>
              <a:pPr/>
              <a:t>60</a:t>
            </a:fld>
            <a:endParaRPr lang="sr-Latn-CS" smtClean="0"/>
          </a:p>
        </p:txBody>
      </p:sp>
      <p:sp>
        <p:nvSpPr>
          <p:cNvPr id="68611" name="Rectangle 2"/>
          <p:cNvSpPr>
            <a:spLocks noGrp="1" noRot="1" noChangeAspect="1" noChangeArrowheads="1" noTextEdit="1"/>
          </p:cNvSpPr>
          <p:nvPr>
            <p:ph type="sldImg"/>
          </p:nvPr>
        </p:nvSpPr>
        <p:spPr>
          <a:xfrm>
            <a:off x="1144588" y="685800"/>
            <a:ext cx="4572000" cy="3429000"/>
          </a:xfrm>
          <a:ln/>
        </p:spPr>
      </p:sp>
      <p:sp>
        <p:nvSpPr>
          <p:cNvPr id="68612" name="Rectangle 3"/>
          <p:cNvSpPr>
            <a:spLocks noGrp="1" noChangeArrowheads="1"/>
          </p:cNvSpPr>
          <p:nvPr>
            <p:ph type="body" idx="1"/>
          </p:nvPr>
        </p:nvSpPr>
        <p:spPr>
          <a:xfrm>
            <a:off x="914400" y="4343400"/>
            <a:ext cx="5029200" cy="4114800"/>
          </a:xfrm>
          <a:noFill/>
          <a:ln/>
        </p:spPr>
        <p:txBody>
          <a:bodyPr/>
          <a:lstStyle/>
          <a:p>
            <a:r>
              <a:rPr lang="sr-Latn-CS" sz="1200" kern="1200" dirty="0" smtClean="0">
                <a:solidFill>
                  <a:schemeClr val="tx1"/>
                </a:solidFill>
                <a:latin typeface="+mn-lt"/>
              </a:rPr>
              <a:t>Svetska komunikaciona mreža (WWW) je uspešno </a:t>
            </a:r>
            <a:r>
              <a:rPr lang="sr-Latn-CS" sz="1200" kern="1200" dirty="0" smtClean="0">
                <a:solidFill>
                  <a:schemeClr val="tx1"/>
                </a:solidFill>
                <a:latin typeface="+mn-lt"/>
              </a:rPr>
              <a:t>stvoren</a:t>
            </a:r>
            <a:r>
              <a:rPr lang="sr-Latn-CS" sz="1200" kern="1200" baseline="0" dirty="0" smtClean="0">
                <a:solidFill>
                  <a:schemeClr val="tx1"/>
                </a:solidFill>
                <a:latin typeface="+mn-lt"/>
              </a:rPr>
              <a:t>a</a:t>
            </a:r>
            <a:r>
              <a:rPr lang="sr-Latn-CS" sz="1200" kern="1200" dirty="0" smtClean="0">
                <a:solidFill>
                  <a:schemeClr val="tx1"/>
                </a:solidFill>
                <a:latin typeface="+mn-lt"/>
              </a:rPr>
              <a:t> </a:t>
            </a:r>
            <a:r>
              <a:rPr lang="sr-Latn-CS" sz="1200" kern="1200" dirty="0" smtClean="0">
                <a:solidFill>
                  <a:schemeClr val="tx1"/>
                </a:solidFill>
                <a:latin typeface="+mn-lt"/>
              </a:rPr>
              <a:t>1991. godine kada </a:t>
            </a:r>
            <a:r>
              <a:rPr lang="sr-Latn-CS" sz="1200" kern="1200" dirty="0" smtClean="0">
                <a:solidFill>
                  <a:schemeClr val="tx1"/>
                </a:solidFill>
                <a:latin typeface="+mn-lt"/>
              </a:rPr>
              <a:t>je Sir Tim Berners-Lee izmislio </a:t>
            </a:r>
            <a:r>
              <a:rPr lang="sr-Latn-CS" sz="1200" kern="1200" dirty="0" smtClean="0">
                <a:solidFill>
                  <a:schemeClr val="tx1"/>
                </a:solidFill>
                <a:latin typeface="+mn-lt"/>
              </a:rPr>
              <a:t>HTML - hiper tekstualni obeleživač jezika (Hyper Text Markup </a:t>
            </a:r>
            <a:r>
              <a:rPr lang="sr-Latn-CS" sz="1200" kern="1200" dirty="0" smtClean="0">
                <a:solidFill>
                  <a:schemeClr val="tx1"/>
                </a:solidFill>
                <a:latin typeface="+mn-lt"/>
              </a:rPr>
              <a:t>Language).</a:t>
            </a:r>
            <a:r>
              <a:rPr lang="sr-Latn-CS" sz="1200" kern="1200" baseline="0" dirty="0" smtClean="0">
                <a:solidFill>
                  <a:schemeClr val="tx1"/>
                </a:solidFill>
                <a:latin typeface="+mn-lt"/>
              </a:rPr>
              <a:t> </a:t>
            </a:r>
            <a:r>
              <a:rPr lang="sr-Latn-CS" sz="1200" kern="1200" dirty="0" smtClean="0">
                <a:solidFill>
                  <a:schemeClr val="tx1"/>
                </a:solidFill>
                <a:latin typeface="+mn-lt"/>
              </a:rPr>
              <a:t>HTML </a:t>
            </a:r>
            <a:r>
              <a:rPr lang="sr-Latn-CS" sz="1200" kern="1200" dirty="0" smtClean="0">
                <a:solidFill>
                  <a:schemeClr val="tx1"/>
                </a:solidFill>
                <a:latin typeface="+mn-lt"/>
              </a:rPr>
              <a:t>je obezbedio platformu koja kombinuje reči, slike i zvuke na internet </a:t>
            </a:r>
            <a:r>
              <a:rPr lang="sr-Latn-CS" sz="1200" kern="1200" dirty="0" smtClean="0">
                <a:solidFill>
                  <a:schemeClr val="tx1"/>
                </a:solidFill>
                <a:latin typeface="+mn-lt"/>
              </a:rPr>
              <a:t>stranicama.</a:t>
            </a:r>
            <a:r>
              <a:rPr lang="sr-Latn-CS" sz="1200" kern="1200" baseline="0" dirty="0" smtClean="0">
                <a:solidFill>
                  <a:schemeClr val="tx1"/>
                </a:solidFill>
                <a:latin typeface="+mn-lt"/>
              </a:rPr>
              <a:t> In</a:t>
            </a:r>
            <a:r>
              <a:rPr lang="sr-Latn-CS" sz="1200" kern="1200" dirty="0" smtClean="0">
                <a:solidFill>
                  <a:schemeClr val="tx1"/>
                </a:solidFill>
                <a:latin typeface="+mn-lt"/>
              </a:rPr>
              <a:t>ternet </a:t>
            </a:r>
            <a:r>
              <a:rPr lang="sr-Latn-CS" sz="1200" kern="1200" dirty="0" smtClean="0">
                <a:solidFill>
                  <a:schemeClr val="tx1"/>
                </a:solidFill>
                <a:latin typeface="+mn-lt"/>
              </a:rPr>
              <a:t>standarde kreira Konzorcijum (V3C) svetske mreže (World Wide Web Consortium (W3C</a:t>
            </a:r>
            <a:r>
              <a:rPr lang="sr-Latn-CS" sz="1200" kern="1200" dirty="0" smtClean="0">
                <a:solidFill>
                  <a:schemeClr val="tx1"/>
                </a:solidFill>
                <a:latin typeface="+mn-lt"/>
              </a:rPr>
              <a:t>)). Sledećim objašnjenjem </a:t>
            </a:r>
            <a:r>
              <a:rPr lang="sr-Latn-CS" sz="1200" kern="1200" dirty="0" smtClean="0">
                <a:solidFill>
                  <a:schemeClr val="tx1"/>
                </a:solidFill>
                <a:latin typeface="+mn-lt"/>
              </a:rPr>
              <a:t>pokušava da </a:t>
            </a:r>
            <a:r>
              <a:rPr lang="sr-Latn-CS" sz="1200" kern="1200" dirty="0" smtClean="0">
                <a:solidFill>
                  <a:schemeClr val="tx1"/>
                </a:solidFill>
                <a:latin typeface="+mn-lt"/>
              </a:rPr>
              <a:t>se objasni </a:t>
            </a:r>
            <a:r>
              <a:rPr lang="sr-Latn-CS" sz="1200" kern="1200" dirty="0" smtClean="0">
                <a:solidFill>
                  <a:schemeClr val="tx1"/>
                </a:solidFill>
                <a:latin typeface="+mn-lt"/>
              </a:rPr>
              <a:t>ime.</a:t>
            </a:r>
          </a:p>
          <a:p>
            <a:r>
              <a:rPr lang="sr-Latn-CS" sz="1200" b="1" kern="1200" dirty="0" smtClean="0">
                <a:solidFill>
                  <a:schemeClr val="tx1"/>
                </a:solidFill>
                <a:latin typeface="+mn-lt"/>
              </a:rPr>
              <a:t>"W3 pogled na svet je o dokumentima koji se međusobno odnose na veze. Zbog njegove sličnost sa konstrukcijom paukove mreže, ovaj svet je nazvan mreža.</a:t>
            </a:r>
            <a:r>
              <a:rPr lang="sr-Latn-CS" dirty="0" smtClean="0"/>
              <a:t> </a:t>
            </a:r>
            <a:r>
              <a:rPr lang="sr-Latn-CS" sz="1200" i="1" kern="1200" dirty="0" smtClean="0">
                <a:solidFill>
                  <a:schemeClr val="tx1"/>
                </a:solidFill>
                <a:latin typeface="+mn-lt"/>
              </a:rPr>
              <a:t>(Tim Berners-Lee, Robert Cailliau, World­Wide Web, Sept 1992</a:t>
            </a:r>
            <a:endParaRPr lang="sr-Latn-CS" sz="1200" kern="1200" dirty="0" smtClean="0">
              <a:solidFill>
                <a:schemeClr val="tx1"/>
              </a:solidFill>
              <a:latin typeface="+mn-lt"/>
              <a:ea typeface="+mn-ea"/>
              <a:cs typeface="+mn-cs"/>
            </a:endParaRPr>
          </a:p>
          <a:p>
            <a:pPr eaLnBrk="1" hangingPunct="1"/>
            <a:endParaRPr lang="sr-Latn-CS" dirty="0"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sz="1200" kern="1200" dirty="0" smtClean="0">
                <a:solidFill>
                  <a:schemeClr val="tx1"/>
                </a:solidFill>
                <a:latin typeface="+mn-lt"/>
              </a:rPr>
              <a:t>Ovaj odeljak je dizajniran da obezbedi delegatima osnovno razumevanje IP adresa i šta one podrazumevaju, bez velikog detaljisanja o tome kako se IP adrese i imena domena odnose jedni na druge. </a:t>
            </a:r>
            <a:r>
              <a:rPr lang="sr-Latn-CS" sz="1200" kern="1200" dirty="0" smtClean="0">
                <a:solidFill>
                  <a:schemeClr val="tx1"/>
                </a:solidFill>
                <a:latin typeface="+mn-lt"/>
              </a:rPr>
              <a:t>Tehnički </a:t>
            </a:r>
            <a:r>
              <a:rPr lang="sr-Latn-CS" sz="1200" kern="1200" dirty="0" smtClean="0">
                <a:solidFill>
                  <a:schemeClr val="tx1"/>
                </a:solidFill>
                <a:latin typeface="+mn-lt"/>
              </a:rPr>
              <a:t>detalji se razmatraju van okvira ovog kursa. </a:t>
            </a:r>
            <a:r>
              <a:rPr lang="sr-Latn-CS" sz="1200" kern="1200" dirty="0" smtClean="0">
                <a:solidFill>
                  <a:schemeClr val="tx1"/>
                </a:solidFill>
                <a:latin typeface="+mn-lt"/>
              </a:rPr>
              <a:t>Važno </a:t>
            </a:r>
            <a:r>
              <a:rPr lang="sr-Latn-CS" sz="1200" kern="1200" dirty="0" smtClean="0">
                <a:solidFill>
                  <a:schemeClr val="tx1"/>
                </a:solidFill>
                <a:latin typeface="+mn-lt"/>
              </a:rPr>
              <a:t>je da trener učini ovaj aspekt što lakšim za objašnjenje. </a:t>
            </a:r>
            <a:r>
              <a:rPr lang="sr-Latn-CS" sz="1200" kern="1200" dirty="0" smtClean="0">
                <a:solidFill>
                  <a:schemeClr val="tx1"/>
                </a:solidFill>
                <a:latin typeface="+mn-lt"/>
              </a:rPr>
              <a:t>Predloženi </a:t>
            </a:r>
            <a:r>
              <a:rPr lang="sr-Latn-CS" sz="1200" kern="1200" dirty="0" smtClean="0">
                <a:solidFill>
                  <a:schemeClr val="tx1"/>
                </a:solidFill>
                <a:latin typeface="+mn-lt"/>
              </a:rPr>
              <a:t>materijal pokušava da identifikuje </a:t>
            </a:r>
            <a:r>
              <a:rPr lang="sr-Latn-CS" sz="1200" kern="1200" dirty="0" smtClean="0">
                <a:solidFill>
                  <a:schemeClr val="tx1"/>
                </a:solidFill>
                <a:latin typeface="+mn-lt"/>
              </a:rPr>
              <a:t>nečine na koje se to </a:t>
            </a:r>
            <a:r>
              <a:rPr lang="sr-Latn-CS" sz="1200" kern="1200" dirty="0" smtClean="0">
                <a:solidFill>
                  <a:schemeClr val="tx1"/>
                </a:solidFill>
                <a:latin typeface="+mn-lt"/>
              </a:rPr>
              <a:t>može postići. </a:t>
            </a:r>
          </a:p>
          <a:p>
            <a:endParaRPr lang="sr-Latn-C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63</a:t>
            </a:fld>
            <a:endParaRPr lang="sr-Latn-C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fld id="{4B70E16E-21BC-4198-B63F-3438507C4089}" type="slidenum">
              <a:rPr lang="en-GB" smtClean="0"/>
              <a:pPr/>
              <a:t>64</a:t>
            </a:fld>
            <a:endParaRPr lang="sr-Latn-CS" smtClean="0"/>
          </a:p>
        </p:txBody>
      </p:sp>
      <p:sp>
        <p:nvSpPr>
          <p:cNvPr id="70659" name="Rectangle 2"/>
          <p:cNvSpPr>
            <a:spLocks noGrp="1" noRot="1" noChangeAspect="1" noChangeArrowheads="1" noTextEdit="1"/>
          </p:cNvSpPr>
          <p:nvPr>
            <p:ph type="sldImg"/>
          </p:nvPr>
        </p:nvSpPr>
        <p:spPr>
          <a:xfrm>
            <a:off x="1144588" y="685800"/>
            <a:ext cx="4572000" cy="3429000"/>
          </a:xfrm>
          <a:ln/>
        </p:spPr>
      </p:sp>
      <p:sp>
        <p:nvSpPr>
          <p:cNvPr id="70660" name="Rectangle 3"/>
          <p:cNvSpPr>
            <a:spLocks noGrp="1" noChangeArrowheads="1"/>
          </p:cNvSpPr>
          <p:nvPr>
            <p:ph type="body" idx="1"/>
          </p:nvPr>
        </p:nvSpPr>
        <p:spPr>
          <a:xfrm>
            <a:off x="914400" y="4343400"/>
            <a:ext cx="5029200" cy="4114800"/>
          </a:xfrm>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sz="1200" kern="1200" dirty="0" smtClean="0">
                <a:solidFill>
                  <a:schemeClr val="tx1"/>
                </a:solidFill>
                <a:latin typeface="+mn-lt"/>
              </a:rPr>
              <a:t>Svrha ovog slajda je da pokaže da i najviše tehnološki pismeni ljudi nisu mogli da predvide promene koje bi tehnologija donela.  Delegati nisu sami u tome što možda ne razumeju uticaj koji tehnologija ima na njihovu ulogu, a citati na ovom slajdu mogu da ih ohrabre da veruju da se tehnologije u sistemu krivičnog pravosuđa nije potrebno </a:t>
            </a:r>
            <a:r>
              <a:rPr lang="sr-Latn-CS" sz="1200" kern="1200" dirty="0" smtClean="0">
                <a:solidFill>
                  <a:schemeClr val="tx1"/>
                </a:solidFill>
                <a:latin typeface="+mn-lt"/>
              </a:rPr>
              <a:t>plašiti,</a:t>
            </a:r>
            <a:r>
              <a:rPr lang="sr-Latn-CS" sz="1200" kern="1200" baseline="0" dirty="0" smtClean="0">
                <a:solidFill>
                  <a:schemeClr val="tx1"/>
                </a:solidFill>
                <a:latin typeface="+mn-lt"/>
              </a:rPr>
              <a:t> </a:t>
            </a:r>
            <a:r>
              <a:rPr lang="sr-Latn-CS" sz="1200" kern="1200" dirty="0" smtClean="0">
                <a:solidFill>
                  <a:schemeClr val="tx1"/>
                </a:solidFill>
                <a:latin typeface="+mn-lt"/>
              </a:rPr>
              <a:t>već </a:t>
            </a:r>
            <a:r>
              <a:rPr lang="sr-Latn-CS" sz="1200" kern="1200" dirty="0" smtClean="0">
                <a:solidFill>
                  <a:schemeClr val="tx1"/>
                </a:solidFill>
                <a:latin typeface="+mn-lt"/>
              </a:rPr>
              <a:t>je prihvati sa svim neophodnim zaštitnim merama.</a:t>
            </a:r>
          </a:p>
          <a:p>
            <a:endParaRPr lang="sr-Latn-C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6</a:t>
            </a:fld>
            <a:endParaRPr lang="sr-Latn-C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F010AD09-6A22-406F-A1E1-207F2C1C357E}" type="slidenum">
              <a:rPr lang="en-GB" smtClean="0"/>
              <a:pPr/>
              <a:t>65</a:t>
            </a:fld>
            <a:endParaRPr lang="sr-Latn-CS" smtClean="0"/>
          </a:p>
        </p:txBody>
      </p:sp>
      <p:sp>
        <p:nvSpPr>
          <p:cNvPr id="72707" name="Rectangle 2"/>
          <p:cNvSpPr>
            <a:spLocks noGrp="1" noRot="1" noChangeAspect="1" noChangeArrowheads="1" noTextEdit="1"/>
          </p:cNvSpPr>
          <p:nvPr>
            <p:ph type="sldImg"/>
          </p:nvPr>
        </p:nvSpPr>
        <p:spPr>
          <a:xfrm>
            <a:off x="1154113" y="701675"/>
            <a:ext cx="4586287" cy="3440113"/>
          </a:xfrm>
          <a:ln/>
        </p:spPr>
      </p:sp>
      <p:sp>
        <p:nvSpPr>
          <p:cNvPr id="72708" name="Rectangle 3"/>
          <p:cNvSpPr>
            <a:spLocks noGrp="1" noChangeArrowheads="1"/>
          </p:cNvSpPr>
          <p:nvPr>
            <p:ph type="body" idx="1"/>
          </p:nvPr>
        </p:nvSpPr>
        <p:spPr>
          <a:xfrm>
            <a:off x="939800" y="4351338"/>
            <a:ext cx="5014913" cy="4141787"/>
          </a:xfrm>
          <a:noFill/>
          <a:ln/>
        </p:spPr>
        <p:txBody>
          <a:bodyPr/>
          <a:lstStyle/>
          <a:p>
            <a:pPr eaLnBrk="1" hangingPunct="1"/>
            <a:r>
              <a:rPr lang="sr-Latn-CS" dirty="0" smtClean="0"/>
              <a:t>Objašnjenje protokola koje se koriste na internetu.</a:t>
            </a:r>
          </a:p>
          <a:p>
            <a:pPr eaLnBrk="1" hangingPunct="1"/>
            <a:endParaRPr lang="sr-Latn-CS" dirty="0" smtClean="0"/>
          </a:p>
          <a:p>
            <a:pPr eaLnBrk="1" hangingPunct="1"/>
            <a:r>
              <a:rPr lang="sr-Latn-CS" dirty="0" smtClean="0"/>
              <a:t>Imena Domena i IP adrese su međusobno zamenjive, ako ste znali IP adresu trebalo bi da budete u mogućnosti da je unesete na liniju adrese i da budete povezani na istu stranicu.</a:t>
            </a:r>
          </a:p>
          <a:p>
            <a:pPr eaLnBrk="1" hangingPunct="1"/>
            <a:endParaRPr lang="sr-Latn-CS" dirty="0" smtClean="0"/>
          </a:p>
          <a:p>
            <a:pPr eaLnBrk="1" hangingPunct="1"/>
            <a:r>
              <a:rPr lang="sr-Latn-CS" dirty="0" smtClean="0"/>
              <a:t>U praksi ono što se obično dešava je da unesete korisničko ime domena www.google.com.qa i da je server unutar internet sistema prevede za vas i pošalje vas na ispravnu stranicu.</a:t>
            </a:r>
          </a:p>
          <a:p>
            <a:pPr eaLnBrk="1" hangingPunct="1"/>
            <a:endParaRPr lang="sr-Latn-CS" dirty="0" smtClean="0"/>
          </a:p>
          <a:p>
            <a:pPr eaLnBrk="1" hangingPunct="1"/>
            <a:r>
              <a:rPr lang="sr-Latn-CS" dirty="0" smtClean="0"/>
              <a:t>U adresama internet protokola, ime domena se pretvara u jedinstveni 32-bitni broj, obično napisan u nizu od četiri cifre razdvojene tačkama, seriji od četiri 8-bitna broja napisana u decimalnom delu i odvojena tačkama. Kao i iznad 212.140.189.10, svi brojevi u ovoj sekvenci se kreću između 0 i 255 (u stvari postoji 256 alternativa). Očigledno je u datom primeru poslednji broj koji treba pročitati je 010, međutim, konvencija dozvoljava da se ovo skrati samo na 10. </a:t>
            </a: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sz="1200" kern="1200" dirty="0" smtClean="0">
                <a:solidFill>
                  <a:schemeClr val="tx1"/>
                </a:solidFill>
                <a:latin typeface="+mn-lt"/>
              </a:rPr>
              <a:t>Važan aspekt suočavanja s visokotehnološkim kriminalom je razumevanje koje tragove mogu ostaviti </a:t>
            </a:r>
            <a:r>
              <a:rPr lang="sr-Latn-CS" sz="1200" kern="1200" dirty="0" smtClean="0">
                <a:solidFill>
                  <a:schemeClr val="tx1"/>
                </a:solidFill>
                <a:latin typeface="+mn-lt"/>
              </a:rPr>
              <a:t>istražioci </a:t>
            </a:r>
            <a:r>
              <a:rPr lang="sr-Latn-CS" sz="1200" kern="1200" dirty="0" smtClean="0">
                <a:solidFill>
                  <a:schemeClr val="tx1"/>
                </a:solidFill>
                <a:latin typeface="+mn-lt"/>
              </a:rPr>
              <a:t>koristeći internet radi sprovođenja istraga. </a:t>
            </a:r>
            <a:r>
              <a:rPr lang="sr-Latn-CS" sz="1200" kern="1200" dirty="0" smtClean="0">
                <a:solidFill>
                  <a:schemeClr val="tx1"/>
                </a:solidFill>
                <a:latin typeface="+mn-lt"/>
              </a:rPr>
              <a:t>Ovo </a:t>
            </a:r>
            <a:r>
              <a:rPr lang="sr-Latn-CS" sz="1200" kern="1200" dirty="0" smtClean="0">
                <a:solidFill>
                  <a:schemeClr val="tx1"/>
                </a:solidFill>
                <a:latin typeface="+mn-lt"/>
              </a:rPr>
              <a:t>je relevantno ne samo za </a:t>
            </a:r>
            <a:r>
              <a:rPr lang="sr-Latn-CS" sz="1200" kern="1200" dirty="0" smtClean="0">
                <a:solidFill>
                  <a:schemeClr val="tx1"/>
                </a:solidFill>
                <a:latin typeface="+mn-lt"/>
              </a:rPr>
              <a:t>istražioca, </a:t>
            </a:r>
            <a:r>
              <a:rPr lang="sr-Latn-CS" sz="1200" kern="1200" dirty="0" smtClean="0">
                <a:solidFill>
                  <a:schemeClr val="tx1"/>
                </a:solidFill>
                <a:latin typeface="+mn-lt"/>
              </a:rPr>
              <a:t>već i za tužioca koji može </a:t>
            </a:r>
            <a:r>
              <a:rPr lang="sr-Latn-CS" sz="1200" kern="1200" dirty="0" smtClean="0">
                <a:solidFill>
                  <a:schemeClr val="tx1"/>
                </a:solidFill>
                <a:latin typeface="+mn-lt"/>
              </a:rPr>
              <a:t>narediti istragu</a:t>
            </a:r>
            <a:r>
              <a:rPr lang="sr-Latn-CS" sz="1200" kern="1200" dirty="0" smtClean="0">
                <a:solidFill>
                  <a:schemeClr val="tx1"/>
                </a:solidFill>
                <a:latin typeface="+mn-lt"/>
              </a:rPr>
              <a:t>, </a:t>
            </a:r>
            <a:r>
              <a:rPr lang="sr-Latn-CS" sz="1200" kern="1200" dirty="0" smtClean="0">
                <a:solidFill>
                  <a:schemeClr val="tx1"/>
                </a:solidFill>
                <a:latin typeface="+mn-lt"/>
              </a:rPr>
              <a:t>kao i za sudije </a:t>
            </a:r>
            <a:r>
              <a:rPr lang="sr-Latn-CS" sz="1200" kern="1200" dirty="0" smtClean="0">
                <a:solidFill>
                  <a:schemeClr val="tx1"/>
                </a:solidFill>
                <a:latin typeface="+mn-lt"/>
              </a:rPr>
              <a:t>iz perspektive prihvatljivosti dokaza. </a:t>
            </a:r>
            <a:r>
              <a:rPr lang="sr-Latn-CS" sz="1200" kern="1200" dirty="0" smtClean="0">
                <a:solidFill>
                  <a:schemeClr val="tx1"/>
                </a:solidFill>
                <a:latin typeface="+mn-lt"/>
              </a:rPr>
              <a:t>Ovaj </a:t>
            </a:r>
            <a:r>
              <a:rPr lang="sr-Latn-CS" sz="1200" kern="1200" dirty="0" smtClean="0">
                <a:solidFill>
                  <a:schemeClr val="tx1"/>
                </a:solidFill>
                <a:latin typeface="+mn-lt"/>
              </a:rPr>
              <a:t>odeljak </a:t>
            </a:r>
            <a:r>
              <a:rPr lang="sr-Latn-CS" sz="1200" kern="1200" dirty="0" smtClean="0">
                <a:solidFill>
                  <a:schemeClr val="tx1"/>
                </a:solidFill>
                <a:latin typeface="+mn-lt"/>
              </a:rPr>
              <a:t>je namenjen da obezbedi </a:t>
            </a:r>
            <a:r>
              <a:rPr lang="sr-Latn-CS" sz="1200" kern="1200" dirty="0" smtClean="0">
                <a:solidFill>
                  <a:schemeClr val="tx1"/>
                </a:solidFill>
                <a:latin typeface="+mn-lt"/>
              </a:rPr>
              <a:t>osnovno znanje koje će učesnicima omogućiti da razumeju </a:t>
            </a:r>
            <a:r>
              <a:rPr lang="sr-Latn-CS" sz="1200" kern="1200" dirty="0" smtClean="0">
                <a:solidFill>
                  <a:schemeClr val="tx1"/>
                </a:solidFill>
                <a:latin typeface="+mn-lt"/>
              </a:rPr>
              <a:t>rizike koje poseta internetu može da predstavlja</a:t>
            </a:r>
            <a:r>
              <a:rPr lang="sr-Latn-CS" sz="1200" kern="1200" baseline="0" dirty="0" smtClean="0">
                <a:solidFill>
                  <a:schemeClr val="tx1"/>
                </a:solidFill>
                <a:latin typeface="+mn-lt"/>
              </a:rPr>
              <a:t> za </a:t>
            </a:r>
            <a:r>
              <a:rPr lang="sr-Latn-CS" sz="1200" kern="1200" dirty="0" smtClean="0">
                <a:solidFill>
                  <a:schemeClr val="tx1"/>
                </a:solidFill>
                <a:latin typeface="+mn-lt"/>
              </a:rPr>
              <a:t>istragu.</a:t>
            </a:r>
            <a:endParaRPr lang="sr-Latn-CS" sz="1200" kern="1200" dirty="0" smtClean="0">
              <a:solidFill>
                <a:schemeClr val="tx1"/>
              </a:solidFill>
              <a:latin typeface="+mn-lt"/>
            </a:endParaRPr>
          </a:p>
          <a:p>
            <a:endParaRPr lang="sr-Latn-C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66</a:t>
            </a:fld>
            <a:endParaRPr lang="sr-Latn-C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sz="1200" kern="1200" dirty="0" smtClean="0">
                <a:solidFill>
                  <a:schemeClr val="tx1"/>
                </a:solidFill>
                <a:latin typeface="+mn-lt"/>
              </a:rPr>
              <a:t>Informacije koje se nalaze na slajdovima prezentacije daju osnovne informacije koje bi trebalo preneti delegatima, radeći kroz slajdove kako bi pokazali koje informacije ostaju </a:t>
            </a:r>
            <a:r>
              <a:rPr lang="sr-Latn-CS" sz="1200" kern="1200" dirty="0" smtClean="0">
                <a:solidFill>
                  <a:schemeClr val="tx1"/>
                </a:solidFill>
                <a:latin typeface="+mn-lt"/>
              </a:rPr>
              <a:t>iza nekoga, </a:t>
            </a:r>
            <a:r>
              <a:rPr lang="sr-Latn-CS" sz="1200" kern="1200" dirty="0" smtClean="0">
                <a:solidFill>
                  <a:schemeClr val="tx1"/>
                </a:solidFill>
                <a:latin typeface="+mn-lt"/>
              </a:rPr>
              <a:t>uključujući i </a:t>
            </a:r>
            <a:r>
              <a:rPr lang="sr-Latn-CS" sz="1200" kern="1200" dirty="0" smtClean="0">
                <a:solidFill>
                  <a:schemeClr val="tx1"/>
                </a:solidFill>
                <a:latin typeface="+mn-lt"/>
              </a:rPr>
              <a:t>istražioce koji </a:t>
            </a:r>
            <a:r>
              <a:rPr lang="sr-Latn-CS" sz="1200" kern="1200" dirty="0" smtClean="0">
                <a:solidFill>
                  <a:schemeClr val="tx1"/>
                </a:solidFill>
                <a:latin typeface="+mn-lt"/>
              </a:rPr>
              <a:t>posjećuju internet stranice. Ovo bi trebalo da bude povezano sa važnošću da se obezbedi da </a:t>
            </a:r>
            <a:r>
              <a:rPr lang="sr-Latn-CS" sz="1200" kern="1200" dirty="0" smtClean="0">
                <a:solidFill>
                  <a:schemeClr val="tx1"/>
                </a:solidFill>
                <a:latin typeface="+mn-lt"/>
              </a:rPr>
              <a:t>istražioci </a:t>
            </a:r>
            <a:r>
              <a:rPr lang="sr-Latn-CS" sz="1200" kern="1200" dirty="0" smtClean="0">
                <a:solidFill>
                  <a:schemeClr val="tx1"/>
                </a:solidFill>
                <a:latin typeface="+mn-lt"/>
              </a:rPr>
              <a:t>štite svoj identitet u ovim </a:t>
            </a:r>
            <a:r>
              <a:rPr lang="sr-Latn-CS" sz="1200" kern="1200" dirty="0" smtClean="0">
                <a:solidFill>
                  <a:schemeClr val="tx1"/>
                </a:solidFill>
                <a:latin typeface="+mn-lt"/>
              </a:rPr>
              <a:t>okolnostima, i utvrđivanje da u </a:t>
            </a:r>
            <a:r>
              <a:rPr lang="sr-Latn-CS" sz="1200" kern="1200" dirty="0" smtClean="0">
                <a:solidFill>
                  <a:schemeClr val="tx1"/>
                </a:solidFill>
                <a:latin typeface="+mn-lt"/>
              </a:rPr>
              <a:t>nekim </a:t>
            </a:r>
            <a:r>
              <a:rPr lang="sr-Latn-CS" sz="1200" kern="1200" dirty="0" smtClean="0">
                <a:solidFill>
                  <a:schemeClr val="tx1"/>
                </a:solidFill>
                <a:latin typeface="+mn-lt"/>
              </a:rPr>
              <a:t>jurisdikcijama </a:t>
            </a:r>
            <a:r>
              <a:rPr lang="sr-Latn-CS" sz="1200" kern="1200" dirty="0" smtClean="0">
                <a:solidFill>
                  <a:schemeClr val="tx1"/>
                </a:solidFill>
                <a:latin typeface="+mn-lt"/>
              </a:rPr>
              <a:t>mogu postojati zakonski uslovi da bi se takve istrage sprovele.</a:t>
            </a:r>
          </a:p>
          <a:p>
            <a:endParaRPr lang="sr-Latn-C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67</a:t>
            </a:fld>
            <a:endParaRPr lang="sr-Latn-C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r-Latn-CS" sz="1200" kern="1200" dirty="0" smtClean="0">
                <a:solidFill>
                  <a:schemeClr val="tx1"/>
                </a:solidFill>
                <a:effectLst/>
                <a:latin typeface="+mn-lt"/>
              </a:rPr>
              <a:t>Trener bi </a:t>
            </a:r>
            <a:r>
              <a:rPr lang="sr-Latn-CS" sz="1200" kern="1200" dirty="0" smtClean="0">
                <a:solidFill>
                  <a:schemeClr val="tx1"/>
                </a:solidFill>
                <a:effectLst/>
                <a:latin typeface="+mn-lt"/>
              </a:rPr>
              <a:t>trebalo </a:t>
            </a:r>
            <a:r>
              <a:rPr lang="sr-Latn-CS" sz="1200" kern="1200" dirty="0" smtClean="0">
                <a:solidFill>
                  <a:schemeClr val="tx1"/>
                </a:solidFill>
                <a:effectLst/>
                <a:latin typeface="+mn-lt"/>
              </a:rPr>
              <a:t>da učesnicima pruži priliku da postave sva pitanja koja mogu </a:t>
            </a:r>
            <a:r>
              <a:rPr lang="sr-Latn-CS" sz="1200" kern="1200" dirty="0" smtClean="0">
                <a:solidFill>
                  <a:schemeClr val="tx1"/>
                </a:solidFill>
                <a:effectLst/>
                <a:latin typeface="+mn-lt"/>
              </a:rPr>
              <a:t>biti u </a:t>
            </a:r>
            <a:r>
              <a:rPr lang="sr-Latn-CS" sz="1200" kern="1200" dirty="0" smtClean="0">
                <a:solidFill>
                  <a:schemeClr val="tx1"/>
                </a:solidFill>
                <a:effectLst/>
                <a:latin typeface="+mn-lt"/>
              </a:rPr>
              <a:t>vezi s trećim delom časa.</a:t>
            </a:r>
            <a:endParaRPr lang="sr-Latn-CS" dirty="0"/>
          </a:p>
        </p:txBody>
      </p:sp>
      <p:sp>
        <p:nvSpPr>
          <p:cNvPr id="4" name="Slide Number Placeholder 3"/>
          <p:cNvSpPr>
            <a:spLocks noGrp="1"/>
          </p:cNvSpPr>
          <p:nvPr>
            <p:ph type="sldNum" sz="quarter" idx="10"/>
          </p:nvPr>
        </p:nvSpPr>
        <p:spPr/>
        <p:txBody>
          <a:bodyPr/>
          <a:lstStyle/>
          <a:p>
            <a:fld id="{D4504A11-3BA0-4461-A1C5-454F02F9540C}" type="slidenum">
              <a:rPr lang="en-GB" smtClean="0"/>
              <a:pPr/>
              <a:t>71</a:t>
            </a:fld>
            <a:endParaRPr lang="sr-Latn-C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r-Latn-CS" sz="1200" kern="1200" dirty="0" smtClean="0">
                <a:solidFill>
                  <a:schemeClr val="tx1"/>
                </a:solidFill>
                <a:latin typeface="+mn-lt"/>
              </a:rPr>
              <a:t>Elektronska pošta ili e-mail je način razmene digitalnih poruka. </a:t>
            </a:r>
          </a:p>
          <a:p>
            <a:r>
              <a:rPr lang="sr-Latn-CS" sz="1200" kern="1200" dirty="0" smtClean="0">
                <a:solidFill>
                  <a:schemeClr val="tx1"/>
                </a:solidFill>
                <a:latin typeface="+mn-lt"/>
              </a:rPr>
              <a:t>Korisniku, se čini da se elektronska pošta prenosi direktno sa mašine pošiljaoca na mašinu primaoca; međutim svaka poruka obično prolazi kroz najmanje četiri računara tokom svog života. </a:t>
            </a:r>
            <a:endParaRPr lang="sr-Latn-C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2221978-7AB2-D644-A1FF-AF545A1745C1}" type="slidenum">
              <a:rPr lang="en-US" smtClean="0"/>
              <a:pPr/>
              <a:t>73</a:t>
            </a:fld>
            <a:endParaRPr lang="sr-Latn-C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1"/>
            <a:r>
              <a:rPr lang="sr-Latn-CS" sz="1200" kern="1200" dirty="0" smtClean="0">
                <a:solidFill>
                  <a:schemeClr val="tx1"/>
                </a:solidFill>
                <a:latin typeface="+mn-lt"/>
              </a:rPr>
              <a:t>Poruka se sastavlja na računaru korisnika, a zatim se šalje na odlazni SMTP server za poštu * (protokol za jednostavan prenos pošte-Simple Mail Transfer Protocol ili SMTP)</a:t>
            </a:r>
            <a:endParaRPr lang="sr-Latn-CS" sz="1200" kern="1200" dirty="0" smtClean="0">
              <a:solidFill>
                <a:schemeClr val="tx1"/>
              </a:solidFill>
              <a:latin typeface="+mn-lt"/>
              <a:ea typeface="+mn-ea"/>
              <a:cs typeface="+mn-cs"/>
            </a:endParaRPr>
          </a:p>
          <a:p>
            <a:pPr lvl="1"/>
            <a:r>
              <a:rPr lang="sr-Latn-CS" sz="1200" kern="1200" dirty="0" smtClean="0">
                <a:solidFill>
                  <a:schemeClr val="tx1"/>
                </a:solidFill>
                <a:latin typeface="+mn-lt"/>
              </a:rPr>
              <a:t>Odlazni ISP prosleđuje elektronsku pošta na SMTP server pošte (SMTP - SMTP) ISP-a primaoca</a:t>
            </a:r>
            <a:endParaRPr lang="sr-Latn-CS" sz="1200" kern="1200" dirty="0" smtClean="0">
              <a:solidFill>
                <a:schemeClr val="tx1"/>
              </a:solidFill>
              <a:latin typeface="+mn-lt"/>
              <a:ea typeface="+mn-ea"/>
              <a:cs typeface="+mn-cs"/>
            </a:endParaRPr>
          </a:p>
          <a:p>
            <a:pPr lvl="1"/>
            <a:r>
              <a:rPr lang="sr-Latn-CS" sz="1200" kern="1200" dirty="0" smtClean="0">
                <a:solidFill>
                  <a:schemeClr val="tx1"/>
                </a:solidFill>
                <a:latin typeface="+mn-lt"/>
              </a:rPr>
              <a:t>Pošta servera primaoca pronalazi dolazni server pošte (poštanski protokol-Post Office Protocol ili POP3) i dostavlja poruku "poštanskom sanduče primaoca"</a:t>
            </a:r>
            <a:endParaRPr lang="sr-Latn-CS" sz="1200" kern="1200" dirty="0" smtClean="0">
              <a:solidFill>
                <a:schemeClr val="tx1"/>
              </a:solidFill>
              <a:latin typeface="+mn-lt"/>
              <a:ea typeface="+mn-ea"/>
              <a:cs typeface="+mn-cs"/>
            </a:endParaRPr>
          </a:p>
          <a:p>
            <a:pPr lvl="1"/>
            <a:r>
              <a:rPr lang="sr-Latn-CS" sz="1200" kern="1200" dirty="0" smtClean="0">
                <a:solidFill>
                  <a:schemeClr val="tx1"/>
                </a:solidFill>
                <a:latin typeface="+mn-lt"/>
              </a:rPr>
              <a:t>Primalac </a:t>
            </a:r>
            <a:r>
              <a:rPr lang="sr-Latn-CS" sz="1200" kern="1200" dirty="0" smtClean="0">
                <a:solidFill>
                  <a:schemeClr val="tx1"/>
                </a:solidFill>
                <a:latin typeface="+mn-lt"/>
              </a:rPr>
              <a:t>se povezuje na račun i poruka se preuzima u prijemno sanduče primaoca, i obično se briše sa poštanskog servera u procesu</a:t>
            </a:r>
            <a:endParaRPr lang="sr-Latn-CS" sz="1200" kern="1200" dirty="0" smtClean="0">
              <a:solidFill>
                <a:schemeClr val="tx1"/>
              </a:solidFill>
              <a:latin typeface="+mn-lt"/>
              <a:ea typeface="+mn-ea"/>
              <a:cs typeface="+mn-cs"/>
            </a:endParaRPr>
          </a:p>
          <a:p>
            <a:r>
              <a:rPr lang="sr-Latn-CS" sz="1200" i="1" kern="1200" dirty="0" smtClean="0">
                <a:solidFill>
                  <a:schemeClr val="tx1"/>
                </a:solidFill>
                <a:latin typeface="+mn-lt"/>
              </a:rPr>
              <a:t>* Poštanski server - namenski računar koji se koristi za obradu pošte</a:t>
            </a:r>
            <a:endParaRPr lang="sr-Latn-CS" sz="1200" kern="1200" dirty="0" smtClean="0">
              <a:solidFill>
                <a:schemeClr val="tx1"/>
              </a:solidFill>
              <a:latin typeface="+mn-lt"/>
              <a:ea typeface="+mn-ea"/>
              <a:cs typeface="+mn-cs"/>
            </a:endParaRPr>
          </a:p>
          <a:p>
            <a:endParaRPr lang="sr-Latn-C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74</a:t>
            </a:fld>
            <a:endParaRPr lang="sr-Latn-C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3890C7BE-C292-4BA3-BA9E-D74D51922507}" type="slidenum">
              <a:rPr lang="en-GB" smtClean="0"/>
              <a:pPr/>
              <a:t>75</a:t>
            </a:fld>
            <a:endParaRPr lang="sr-Latn-CS" smtClean="0"/>
          </a:p>
        </p:txBody>
      </p:sp>
      <p:sp>
        <p:nvSpPr>
          <p:cNvPr id="55299" name="Rectangle 2"/>
          <p:cNvSpPr>
            <a:spLocks noGrp="1" noRot="1" noChangeAspect="1" noChangeArrowheads="1" noTextEdit="1"/>
          </p:cNvSpPr>
          <p:nvPr>
            <p:ph type="sldImg"/>
          </p:nvPr>
        </p:nvSpPr>
        <p:spPr>
          <a:xfrm>
            <a:off x="1144588" y="688975"/>
            <a:ext cx="4565650" cy="3424238"/>
          </a:xfrm>
          <a:ln w="12700" cap="flat"/>
        </p:spPr>
      </p:sp>
      <p:sp>
        <p:nvSpPr>
          <p:cNvPr id="55300" name="Rectangle 3"/>
          <p:cNvSpPr>
            <a:spLocks noGrp="1" noChangeArrowheads="1"/>
          </p:cNvSpPr>
          <p:nvPr>
            <p:ph type="body" idx="1"/>
          </p:nvPr>
        </p:nvSpPr>
        <p:spPr>
          <a:xfrm>
            <a:off x="914400" y="4343400"/>
            <a:ext cx="5027613" cy="4114800"/>
          </a:xfrm>
          <a:noFill/>
          <a:ln/>
        </p:spPr>
        <p:txBody>
          <a:bodyPr lIns="92075" tIns="46038" rIns="92075" bIns="46038"/>
          <a:lstStyle/>
          <a:p>
            <a:pPr eaLnBrk="1" hangingPunct="1"/>
            <a:endParaRPr lang="en-US"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03031541-0223-4DF2-9DDA-72A46988E519}" type="slidenum">
              <a:rPr lang="en-GB" smtClean="0"/>
              <a:pPr/>
              <a:t>76</a:t>
            </a:fld>
            <a:endParaRPr lang="sr-Latn-CS" smtClean="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xfrm>
            <a:off x="684213" y="4341813"/>
            <a:ext cx="5489575" cy="4116387"/>
          </a:xfrm>
          <a:noFill/>
          <a:ln/>
        </p:spPr>
        <p:txBody>
          <a:bodyPr/>
          <a:lstStyle/>
          <a:p>
            <a:pPr eaLnBrk="1" hangingPunct="1"/>
            <a:r>
              <a:rPr lang="sr-Latn-CS" dirty="0" smtClean="0"/>
              <a:t>Alternativno - korisnik može izabrati da koristi server za poštu na drugim mestima u mreži ... tj. Hotmail ili može imati domen, </a:t>
            </a:r>
            <a:r>
              <a:rPr lang="sr-Latn-CS" dirty="0" smtClean="0"/>
              <a:t>i u tom </a:t>
            </a:r>
            <a:r>
              <a:rPr lang="sr-Latn-CS" dirty="0" smtClean="0"/>
              <a:t>slučaju će </a:t>
            </a:r>
            <a:r>
              <a:rPr lang="sr-Latn-CS" dirty="0" smtClean="0"/>
              <a:t>poštom upravljati serveri </a:t>
            </a:r>
            <a:r>
              <a:rPr lang="sr-Latn-CS" dirty="0" smtClean="0"/>
              <a:t>dobavljača poštanskih usluga</a:t>
            </a: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r-Latn-CS" sz="1200" kern="1200" dirty="0" smtClean="0">
                <a:solidFill>
                  <a:schemeClr val="tx1"/>
                </a:solidFill>
                <a:latin typeface="+mn-lt"/>
              </a:rPr>
              <a:t>Postoje različite vrste elektronske pošte; </a:t>
            </a:r>
          </a:p>
          <a:p>
            <a:r>
              <a:rPr lang="sr-Latn-CS" sz="1200" kern="1200" dirty="0" smtClean="0">
                <a:solidFill>
                  <a:schemeClr val="tx1"/>
                </a:solidFill>
                <a:latin typeface="+mn-lt"/>
              </a:rPr>
              <a:t>Elektronska pošta - Tradicionalna pošta tipa Autluk(Outlook) - poslata putem SMTP -a - preuzeta preko POP3 i jednom preuzeta od strane domaćina na njegovoj mašini</a:t>
            </a:r>
          </a:p>
          <a:p>
            <a:r>
              <a:rPr lang="sr-Latn-CS" sz="1200" kern="1200" dirty="0" smtClean="0">
                <a:solidFill>
                  <a:schemeClr val="tx1"/>
                </a:solidFill>
                <a:latin typeface="+mn-lt"/>
              </a:rPr>
              <a:t> </a:t>
            </a:r>
          </a:p>
          <a:p>
            <a:r>
              <a:rPr lang="sr-Latn-CS" sz="1200" kern="1200" dirty="0" smtClean="0">
                <a:solidFill>
                  <a:schemeClr val="tx1"/>
                </a:solidFill>
                <a:latin typeface="+mn-lt"/>
              </a:rPr>
              <a:t>Internet pošta POP3 - na primer pomoću programa Autluk ekspres(Outlook Ekpress) - kada se prijavite, normalno preuzimate svu novu poštu u prijemno poštansko sanduče na vašem računaru IMAP pošta – "prava“ internet-pošta - viđena preko vaše mašine, ali i dalje smeštena na udaljenom serveru - može se organizovati u fascikle itd., Ali je vidljiva samo kada ste na mreži. </a:t>
            </a:r>
          </a:p>
          <a:p>
            <a:endParaRPr lang="sr-Latn-CS" dirty="0" smtClean="0"/>
          </a:p>
          <a:p>
            <a:endParaRPr lang="sr-Latn-C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77</a:t>
            </a:fld>
            <a:endParaRPr lang="sr-Latn-C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sz="1200" kern="1200" dirty="0" smtClean="0">
                <a:solidFill>
                  <a:schemeClr val="tx1"/>
                </a:solidFill>
                <a:latin typeface="+mn-lt"/>
              </a:rPr>
              <a:t>Često je lakše upoređivati elektronsku poštu sa pismom kada objašnjavate elektronsku poštu. Poruke elektronske pošte imaju deo zaglavlja (koverta) i deo tela (samo pismo) sa prilozima. Zaglavlje poruke je osnovni fokus za </a:t>
            </a:r>
            <a:r>
              <a:rPr lang="sr-Latn-CS" sz="1200" kern="1200" dirty="0" smtClean="0">
                <a:solidFill>
                  <a:schemeClr val="tx1"/>
                </a:solidFill>
                <a:latin typeface="+mn-lt"/>
              </a:rPr>
              <a:t>istraživače, </a:t>
            </a:r>
            <a:r>
              <a:rPr lang="sr-Latn-CS" sz="1200" kern="1200" dirty="0" smtClean="0">
                <a:solidFill>
                  <a:schemeClr val="tx1"/>
                </a:solidFill>
                <a:latin typeface="+mn-lt"/>
              </a:rPr>
              <a:t>jer sadrži informacije o pošiljaocu, primaocu, IP-adresama, serverima za poštu, vremenskim pečatima i sl. Ova informacija se koristi za pomoć pri praćenju pošiljaoca poruke kada nije odmah očigledno, na primer u slučaju zahteva za otkup izdatog putem elektronske pošte. Puno ili prošireno zaglavlje je od vitalnog značaja za praćenje izvora poruke, a važno je da sudije shvate veliku razliku između zaglavlja viđenih kada je poruka dostavljena i proširenog zaglavlja koje sadrži sve relevantne informacije. </a:t>
            </a:r>
          </a:p>
          <a:p>
            <a:pPr marL="0" marR="0" indent="0" algn="l" defTabSz="457200" rtl="0" eaLnBrk="1" fontAlgn="auto" latinLnBrk="0" hangingPunct="1">
              <a:lnSpc>
                <a:spcPct val="100000"/>
              </a:lnSpc>
              <a:spcBef>
                <a:spcPts val="0"/>
              </a:spcBef>
              <a:spcAft>
                <a:spcPts val="0"/>
              </a:spcAft>
              <a:buClrTx/>
              <a:buSzTx/>
              <a:buFontTx/>
              <a:buNone/>
              <a:tabLst/>
              <a:defRPr/>
            </a:pPr>
            <a:r>
              <a:rPr lang="sr-Latn-CS" sz="1200" b="1" kern="1200" dirty="0" smtClean="0">
                <a:solidFill>
                  <a:schemeClr val="tx1"/>
                </a:solidFill>
                <a:latin typeface="+mn-lt"/>
              </a:rPr>
              <a:t>Elektronska pošta je jedna od najčešćih aplikacija sa kojima će se sudije sresti na sudu, i dizajneri treninga bi </a:t>
            </a:r>
            <a:r>
              <a:rPr lang="sr-Latn-CS" sz="1200" b="1" kern="1200" dirty="0" smtClean="0">
                <a:solidFill>
                  <a:schemeClr val="tx1"/>
                </a:solidFill>
                <a:latin typeface="+mn-lt"/>
              </a:rPr>
              <a:t>trebalo </a:t>
            </a:r>
            <a:r>
              <a:rPr lang="sr-Latn-CS" sz="1200" b="1" kern="1200" dirty="0" smtClean="0">
                <a:solidFill>
                  <a:schemeClr val="tx1"/>
                </a:solidFill>
                <a:latin typeface="+mn-lt"/>
              </a:rPr>
              <a:t>da </a:t>
            </a:r>
            <a:r>
              <a:rPr lang="sr-Latn-CS" sz="1200" b="1" kern="1200" dirty="0" smtClean="0">
                <a:solidFill>
                  <a:schemeClr val="tx1"/>
                </a:solidFill>
                <a:latin typeface="+mn-lt"/>
              </a:rPr>
              <a:t>obezbede </a:t>
            </a:r>
            <a:r>
              <a:rPr lang="sr-Latn-CS" sz="1200" b="1" kern="1200" dirty="0" smtClean="0">
                <a:solidFill>
                  <a:schemeClr val="tx1"/>
                </a:solidFill>
                <a:latin typeface="+mn-lt"/>
              </a:rPr>
              <a:t>i uključe najnovije informacije o različitim vrstama elektronske pošte i kako da se ispravno dobiju dokazi o njima iz samih poruka, kao i od dobavljača internet usluga preko čijih usluga se poruke prenose</a:t>
            </a:r>
            <a:r>
              <a:rPr lang="sr-Latn-CS" sz="1200" kern="1200" dirty="0" smtClean="0">
                <a:solidFill>
                  <a:schemeClr val="tx1"/>
                </a:solidFill>
                <a:latin typeface="+mn-lt"/>
              </a:rPr>
              <a:t>.    </a:t>
            </a:r>
          </a:p>
          <a:p>
            <a:pPr marL="0" marR="0" indent="0" algn="l" defTabSz="457200" rtl="0" eaLnBrk="1" fontAlgn="auto" latinLnBrk="0" hangingPunct="1">
              <a:lnSpc>
                <a:spcPct val="100000"/>
              </a:lnSpc>
              <a:spcBef>
                <a:spcPts val="0"/>
              </a:spcBef>
              <a:spcAft>
                <a:spcPts val="0"/>
              </a:spcAft>
              <a:buClrTx/>
              <a:buSzTx/>
              <a:buFontTx/>
              <a:buNone/>
              <a:tabLst/>
              <a:defRPr/>
            </a:pPr>
            <a:r>
              <a:rPr lang="sr-Latn-CS" sz="1200" kern="1200" dirty="0" smtClean="0">
                <a:solidFill>
                  <a:schemeClr val="tx1"/>
                </a:solidFill>
                <a:latin typeface="+mn-lt"/>
              </a:rPr>
              <a:t>Dodatne informacije o tome kako radi e-pošta koje mogu biti od koristi dizajnerima obuke mogu se naći na </a:t>
            </a:r>
            <a:r>
              <a:rPr lang="sr-Latn-CS" sz="1200" u="sng" kern="1200" dirty="0" smtClean="0">
                <a:solidFill>
                  <a:schemeClr val="tx1"/>
                </a:solidFill>
                <a:latin typeface="+mn-lt"/>
                <a:hlinkClick r:id="rId3"/>
              </a:rPr>
              <a:t>http://www.learnthenet.com/english/html/20how.htm</a:t>
            </a:r>
            <a:r>
              <a:rPr lang="sr-Latn-CS" dirty="0" smtClean="0"/>
              <a:t> </a:t>
            </a:r>
          </a:p>
          <a:p>
            <a:endParaRPr lang="sr-Latn-C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79</a:t>
            </a:fld>
            <a:endParaRPr lang="sr-Latn-C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fld id="{515729BB-4BA1-4602-A4CB-6D97CF0F60EA}" type="slidenum">
              <a:rPr lang="en-GB" smtClean="0"/>
              <a:pPr/>
              <a:t>7</a:t>
            </a:fld>
            <a:endParaRPr lang="sr-Latn-CS" smtClean="0"/>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xfrm>
            <a:off x="685800" y="4341813"/>
            <a:ext cx="5486400" cy="4116387"/>
          </a:xfrm>
          <a:noFill/>
          <a:ln/>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sz="1200" kern="1200" dirty="0" smtClean="0">
                <a:solidFill>
                  <a:schemeClr val="tx1"/>
                </a:solidFill>
                <a:latin typeface="+mn-lt"/>
              </a:rPr>
              <a:t>Trener bi trebalo da obezbedi kratko objašnjenje razvoja računara počevši od onih su bili samostalni, preko Mainframe terminala pa do sveta umrežavanja, kao uvod u početak objašnjenja računarskih komponenti.</a:t>
            </a:r>
          </a:p>
          <a:p>
            <a:pPr eaLnBrk="1" hangingPunct="1"/>
            <a:endParaRPr lang="sr-Latn-CS" dirty="0"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sr-Latn-CS" dirty="0" smtClean="0"/>
              <a:t>Ako trener želi </a:t>
            </a:r>
            <a:r>
              <a:rPr lang="sr-Latn-CS" dirty="0" smtClean="0"/>
              <a:t>da prikaže </a:t>
            </a:r>
            <a:r>
              <a:rPr lang="sr-Latn-CS" dirty="0" smtClean="0"/>
              <a:t>analizu zaglavlja elektronske pošte, važno je da naglasi da se zaglavlja čitaju odozdo prema vrhu i da su polja "Primljeno od" relevantna. </a:t>
            </a:r>
            <a:endParaRPr lang="sr-Latn-C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81</a:t>
            </a:fld>
            <a:endParaRPr lang="sr-Latn-CS"/>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45669260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r-Latn-CS" sz="1200" kern="1200" dirty="0" smtClean="0">
                <a:solidFill>
                  <a:schemeClr val="tx1"/>
                </a:solidFill>
                <a:effectLst/>
                <a:latin typeface="+mn-lt"/>
              </a:rPr>
              <a:t>Trener bi </a:t>
            </a:r>
            <a:r>
              <a:rPr lang="sr-Latn-CS" sz="1200" kern="1200" dirty="0" smtClean="0">
                <a:solidFill>
                  <a:schemeClr val="tx1"/>
                </a:solidFill>
                <a:effectLst/>
                <a:latin typeface="+mn-lt"/>
              </a:rPr>
              <a:t>trebalo </a:t>
            </a:r>
            <a:r>
              <a:rPr lang="sr-Latn-CS" sz="1200" kern="1200" dirty="0" smtClean="0">
                <a:solidFill>
                  <a:schemeClr val="tx1"/>
                </a:solidFill>
                <a:effectLst/>
                <a:latin typeface="+mn-lt"/>
              </a:rPr>
              <a:t>da učesnicima pruži priliku da postave sva pitanja koja mogu </a:t>
            </a:r>
            <a:r>
              <a:rPr lang="sr-Latn-CS" sz="1200" kern="1200" dirty="0" smtClean="0">
                <a:solidFill>
                  <a:schemeClr val="tx1"/>
                </a:solidFill>
                <a:effectLst/>
                <a:latin typeface="+mn-lt"/>
              </a:rPr>
              <a:t>biti</a:t>
            </a:r>
            <a:r>
              <a:rPr lang="sr-Latn-CS" sz="1200" kern="1200" baseline="0" dirty="0" smtClean="0">
                <a:solidFill>
                  <a:schemeClr val="tx1"/>
                </a:solidFill>
                <a:effectLst/>
                <a:latin typeface="+mn-lt"/>
              </a:rPr>
              <a:t> </a:t>
            </a:r>
            <a:r>
              <a:rPr lang="sr-Latn-CS" sz="1200" kern="1200" dirty="0" smtClean="0">
                <a:solidFill>
                  <a:schemeClr val="tx1"/>
                </a:solidFill>
                <a:effectLst/>
                <a:latin typeface="+mn-lt"/>
              </a:rPr>
              <a:t>u </a:t>
            </a:r>
            <a:r>
              <a:rPr lang="sr-Latn-CS" sz="1200" kern="1200" dirty="0" smtClean="0">
                <a:solidFill>
                  <a:schemeClr val="tx1"/>
                </a:solidFill>
                <a:effectLst/>
                <a:latin typeface="+mn-lt"/>
              </a:rPr>
              <a:t>vezi s trećim delom časa.</a:t>
            </a:r>
            <a:endParaRPr lang="sr-Latn-CS" dirty="0"/>
          </a:p>
        </p:txBody>
      </p:sp>
      <p:sp>
        <p:nvSpPr>
          <p:cNvPr id="4" name="Slide Number Placeholder 3"/>
          <p:cNvSpPr>
            <a:spLocks noGrp="1"/>
          </p:cNvSpPr>
          <p:nvPr>
            <p:ph type="sldNum" sz="quarter" idx="10"/>
          </p:nvPr>
        </p:nvSpPr>
        <p:spPr/>
        <p:txBody>
          <a:bodyPr/>
          <a:lstStyle/>
          <a:p>
            <a:fld id="{D4504A11-3BA0-4461-A1C5-454F02F9540C}" type="slidenum">
              <a:rPr lang="en-GB" smtClean="0"/>
              <a:pPr/>
              <a:t>82</a:t>
            </a:fld>
            <a:endParaRPr lang="sr-Latn-C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sz="1200" kern="1200" dirty="0" smtClean="0">
                <a:solidFill>
                  <a:schemeClr val="tx1"/>
                </a:solidFill>
                <a:latin typeface="+mn-lt"/>
              </a:rPr>
              <a:t>Ovaj deo kursa je dizajniran tako da učesnicima omogući pregled aplikacija na internetu koje nisu uključene u prethodnim sekcijama.  Ovo je neophodno jer će se naći u normalnom toku aktivnosti ciljnog auditorijuma. </a:t>
            </a:r>
            <a:r>
              <a:rPr lang="sr-Latn-CS" sz="1200" kern="1200" dirty="0" smtClean="0">
                <a:solidFill>
                  <a:schemeClr val="tx1"/>
                </a:solidFill>
                <a:latin typeface="+mn-lt"/>
              </a:rPr>
              <a:t>Ove </a:t>
            </a:r>
            <a:r>
              <a:rPr lang="sr-Latn-CS" sz="1200" kern="1200" dirty="0" smtClean="0">
                <a:solidFill>
                  <a:schemeClr val="tx1"/>
                </a:solidFill>
                <a:latin typeface="+mn-lt"/>
              </a:rPr>
              <a:t>informacije će podržati ciljeve kursa. </a:t>
            </a:r>
            <a:r>
              <a:rPr lang="sr-Latn-CS" sz="1200" kern="1200" dirty="0" smtClean="0">
                <a:solidFill>
                  <a:schemeClr val="tx1"/>
                </a:solidFill>
                <a:latin typeface="+mn-lt"/>
              </a:rPr>
              <a:t>Nivo </a:t>
            </a:r>
            <a:r>
              <a:rPr lang="sr-Latn-CS" sz="1200" kern="1200" dirty="0" smtClean="0">
                <a:solidFill>
                  <a:schemeClr val="tx1"/>
                </a:solidFill>
                <a:latin typeface="+mn-lt"/>
              </a:rPr>
              <a:t>pruženih detalja smatra se pogodnim za nivo nastave koji je potreban. </a:t>
            </a:r>
            <a:r>
              <a:rPr lang="sr-Latn-CS" sz="1200" kern="1200" dirty="0" smtClean="0">
                <a:solidFill>
                  <a:schemeClr val="tx1"/>
                </a:solidFill>
                <a:latin typeface="+mn-lt"/>
              </a:rPr>
              <a:t>Treneri </a:t>
            </a:r>
            <a:r>
              <a:rPr lang="sr-Latn-CS" sz="1200" kern="1200" dirty="0" smtClean="0">
                <a:solidFill>
                  <a:schemeClr val="tx1"/>
                </a:solidFill>
                <a:latin typeface="+mn-lt"/>
              </a:rPr>
              <a:t>bi trebalo da paze da ne pružaju previše duboko znanje jer će ovo biti uključeno u naprednom kursu koji </a:t>
            </a:r>
            <a:r>
              <a:rPr lang="sr-Latn-CS" sz="1200" kern="1200" dirty="0" smtClean="0">
                <a:solidFill>
                  <a:schemeClr val="tx1"/>
                </a:solidFill>
                <a:latin typeface="+mn-lt"/>
              </a:rPr>
              <a:t>je</a:t>
            </a:r>
            <a:r>
              <a:rPr lang="sr-Latn-CS" sz="1200" kern="1200" baseline="0" dirty="0" smtClean="0">
                <a:solidFill>
                  <a:schemeClr val="tx1"/>
                </a:solidFill>
                <a:latin typeface="+mn-lt"/>
              </a:rPr>
              <a:t> u fazi razvoja</a:t>
            </a:r>
            <a:r>
              <a:rPr lang="sr-Latn-CS" sz="1200" kern="1200" dirty="0" smtClean="0">
                <a:solidFill>
                  <a:schemeClr val="tx1"/>
                </a:solidFill>
                <a:latin typeface="+mn-lt"/>
              </a:rPr>
              <a:t>.</a:t>
            </a:r>
            <a:endParaRPr lang="sr-Latn-CS" sz="1200" kern="1200" dirty="0" smtClean="0">
              <a:solidFill>
                <a:schemeClr val="tx1"/>
              </a:solidFill>
              <a:latin typeface="+mn-lt"/>
            </a:endParaRPr>
          </a:p>
          <a:p>
            <a:endParaRPr lang="sr-Latn-C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83</a:t>
            </a:fld>
            <a:endParaRPr lang="sr-Latn-C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sz="1200" dirty="0"/>
              <a:t>Oblak računarstvo je model koji omogućava sveobuhvatni, praktični, </a:t>
            </a:r>
            <a:r>
              <a:rPr lang="sr-Latn-CS" sz="1200" dirty="0" smtClean="0"/>
              <a:t>zahtevani </a:t>
            </a:r>
            <a:r>
              <a:rPr lang="sr-Latn-CS" sz="1200" dirty="0"/>
              <a:t>mrežni pristup u zajedničkom bazu </a:t>
            </a:r>
            <a:r>
              <a:rPr lang="sr-Latn-CS" sz="1200" dirty="0" smtClean="0"/>
              <a:t>računarskih </a:t>
            </a:r>
            <a:r>
              <a:rPr lang="sr-Latn-CS" sz="1200" dirty="0"/>
              <a:t>resursa koji se mogu konfigurisati (npr. mreže, servere, skladišta, aplikacija i usluge) </a:t>
            </a:r>
            <a:r>
              <a:rPr lang="sr-Latn-CS" sz="1200" dirty="0" smtClean="0"/>
              <a:t>koji </a:t>
            </a:r>
            <a:r>
              <a:rPr lang="sr-Latn-CS" sz="1200" dirty="0"/>
              <a:t>se mogu brzo obezbediti i puštati uz minimalne upravljačke napore ili </a:t>
            </a:r>
            <a:r>
              <a:rPr lang="sr-Latn-CS" sz="1200" dirty="0" smtClean="0"/>
              <a:t>interakciju </a:t>
            </a:r>
            <a:r>
              <a:rPr lang="sr-Latn-CS" sz="1200" dirty="0"/>
              <a:t>dobavljača usluga. </a:t>
            </a:r>
          </a:p>
          <a:p>
            <a:endParaRPr lang="sr-Latn-CS" sz="1200" kern="1200" dirty="0">
              <a:solidFill>
                <a:schemeClr val="tx1"/>
              </a:solidFill>
              <a:effectLst/>
              <a:latin typeface="+mn-lt"/>
              <a:ea typeface="+mn-ea"/>
              <a:cs typeface="+mn-cs"/>
            </a:endParaRPr>
          </a:p>
          <a:p>
            <a:endParaRPr lang="sr-Latn-CS" sz="1200" kern="1200" dirty="0">
              <a:solidFill>
                <a:schemeClr val="tx1"/>
              </a:solidFill>
              <a:effectLst/>
              <a:latin typeface="+mn-lt"/>
              <a:ea typeface="+mn-ea"/>
              <a:cs typeface="+mn-cs"/>
            </a:endParaRPr>
          </a:p>
          <a:p>
            <a:r>
              <a:rPr lang="sr-Latn-CS" sz="1200" kern="1200" dirty="0">
                <a:solidFill>
                  <a:schemeClr val="tx1"/>
                </a:solidFill>
                <a:effectLst/>
                <a:latin typeface="+mn-lt"/>
              </a:rPr>
              <a:t>Mell i Grance iz Nacionalnog instituta za standarde i tehnologiju (NIST) identifikuju tri servisna modela za skladištenje podataka u „oblaku“ (Cloud Computing).</a:t>
            </a:r>
            <a:r>
              <a:rPr lang="sr-Latn-CS" dirty="0" smtClean="0"/>
              <a:t> </a:t>
            </a:r>
            <a:endParaRPr lang="sr-Latn-CS" sz="1200" kern="1200" dirty="0">
              <a:solidFill>
                <a:schemeClr val="tx1"/>
              </a:solidFill>
              <a:effectLst/>
              <a:latin typeface="+mn-lt"/>
              <a:ea typeface="+mn-ea"/>
              <a:cs typeface="+mn-cs"/>
            </a:endParaRPr>
          </a:p>
          <a:p>
            <a:r>
              <a:rPr lang="sr-Latn-CS" sz="1200" b="1" kern="1200" dirty="0">
                <a:solidFill>
                  <a:schemeClr val="tx1"/>
                </a:solidFill>
                <a:effectLst/>
                <a:latin typeface="+mn-lt"/>
              </a:rPr>
              <a:t>Program kao usluga (SaaS):</a:t>
            </a:r>
            <a:r>
              <a:rPr lang="sr-Latn-CS" sz="1200" kern="1200" dirty="0">
                <a:solidFill>
                  <a:schemeClr val="tx1"/>
                </a:solidFill>
                <a:effectLst/>
                <a:latin typeface="+mn-lt"/>
              </a:rPr>
              <a:t> Potrošaču se pruža mogućnost da koristi aplikacije dobavljača koji se pokreću na infrastrukturi oblaka. Aplikacije su dostupne sa različitih klijentskih uređaja, bilo putem tankog klijentskog interfejsa, kao što je internet pretraživač (npr. baziran na elektronskoj pošti) ili programskog interfejsa. Potrošač ne upravlja ili kontroliše osnovne infrastrukture oblaka (uključujući mrežu, servere, operativne sisteme ili skladištenje) niti čak pojedinačne aplikacije, uz moguće izuzetke ograničenih postavki aplikacija za određene korisnike. </a:t>
            </a:r>
            <a:endParaRPr lang="sr-Latn-CS" sz="1200" kern="1200" dirty="0">
              <a:solidFill>
                <a:schemeClr val="tx1"/>
              </a:solidFill>
              <a:effectLst/>
              <a:latin typeface="+mn-lt"/>
              <a:ea typeface="+mn-ea"/>
              <a:cs typeface="+mn-cs"/>
            </a:endParaRPr>
          </a:p>
          <a:p>
            <a:r>
              <a:rPr lang="sr-Latn-CS" sz="1200" b="1" kern="1200" dirty="0">
                <a:solidFill>
                  <a:schemeClr val="tx1"/>
                </a:solidFill>
                <a:effectLst/>
                <a:latin typeface="+mn-lt"/>
              </a:rPr>
              <a:t>Platforma kao servis (PaaS):</a:t>
            </a:r>
            <a:r>
              <a:rPr lang="sr-Latn-CS" sz="1200" kern="1200" dirty="0">
                <a:solidFill>
                  <a:schemeClr val="tx1"/>
                </a:solidFill>
                <a:effectLst/>
                <a:latin typeface="+mn-lt"/>
              </a:rPr>
              <a:t> Potrošaču je obezbeđena mogućnost primene aplikacija kreiranih od strane potrošača ili pribavljenih aplikacija na oblaku infrastrukturi kreiranih pomoću programskih jezika, biblioteka, usluga i alata koje podržava dobavljač. Potrošač ne upravlja ili kontroliše osnovne infrastrukture oblaka (uključujući mrežu, servere, operativne sisteme ili skladištenje), ali ima kontrolu nad razvijenim aplikacijama i eventualno preko konfiguracionih postavki za okruženje skladištenja aplikacija. </a:t>
            </a:r>
            <a:endParaRPr lang="sr-Latn-CS" sz="1200" kern="1200" dirty="0">
              <a:solidFill>
                <a:schemeClr val="tx1"/>
              </a:solidFill>
              <a:effectLst/>
              <a:latin typeface="+mn-lt"/>
              <a:ea typeface="+mn-ea"/>
              <a:cs typeface="+mn-cs"/>
            </a:endParaRPr>
          </a:p>
          <a:p>
            <a:r>
              <a:rPr lang="sr-Latn-CS" sz="1200" b="1" kern="1200" dirty="0">
                <a:solidFill>
                  <a:schemeClr val="tx1"/>
                </a:solidFill>
                <a:effectLst/>
                <a:latin typeface="+mn-lt"/>
              </a:rPr>
              <a:t>Infrastruktura kao usluga (IaaS):</a:t>
            </a:r>
            <a:r>
              <a:rPr lang="sr-Latn-CS" sz="1200" kern="1200" dirty="0">
                <a:solidFill>
                  <a:schemeClr val="tx1"/>
                </a:solidFill>
                <a:effectLst/>
                <a:latin typeface="+mn-lt"/>
              </a:rPr>
              <a:t> Potrošaču je obezbeđena obrada, skladištenje, mreža i drugi osnovni računarski resursi i sposoban je da instalira i pokreće proizvoljan softver (uključujući operativne sisteme i aplikacije). Potrošač ne upravlja ili kontroliše osnovnu infrastrukturu oblaka, već ima "široku slobodu izbora" operativnih sistema, skladištenja i razvijenih aplikacija; i eventualno ograničenu kontrolu odabranih mrežnih komponenti (npr. fajervol domaćina- host firewalls). </a:t>
            </a:r>
            <a:endParaRPr lang="sr-Latn-CS" sz="1200" kern="1200" dirty="0">
              <a:solidFill>
                <a:schemeClr val="tx1"/>
              </a:solidFill>
              <a:effectLst/>
              <a:latin typeface="+mn-lt"/>
              <a:ea typeface="+mn-ea"/>
              <a:cs typeface="+mn-cs"/>
            </a:endParaRPr>
          </a:p>
          <a:p>
            <a:r>
              <a:rPr lang="sr-Latn-CS" sz="1200" i="1" kern="1200" dirty="0">
                <a:solidFill>
                  <a:schemeClr val="tx1"/>
                </a:solidFill>
                <a:effectLst/>
                <a:latin typeface="+mn-lt"/>
              </a:rPr>
              <a:t>Mell and Grance, NIST, 2011, http://csrc.nist.gov/publications/PubsSPs.html#800-145</a:t>
            </a:r>
            <a:endParaRPr lang="sr-Latn-CS" sz="1200" kern="1200" dirty="0">
              <a:solidFill>
                <a:schemeClr val="tx1"/>
              </a:solidFill>
              <a:effectLst/>
              <a:latin typeface="+mn-lt"/>
              <a:ea typeface="+mn-ea"/>
              <a:cs typeface="+mn-cs"/>
            </a:endParaRPr>
          </a:p>
          <a:p>
            <a:endParaRPr lang="sr-Latn-CS" sz="1200" b="0" u="none" kern="1200" baseline="0" dirty="0" smtClean="0">
              <a:solidFill>
                <a:schemeClr val="tx1"/>
              </a:solidFill>
              <a:latin typeface="+mn-lt"/>
              <a:ea typeface="+mn-ea"/>
              <a:cs typeface="+mn-cs"/>
            </a:endParaRPr>
          </a:p>
          <a:p>
            <a:endParaRPr lang="sr-Latn-CS" sz="1200" b="0" u="none" dirty="0">
              <a:latin typeface="+mn-lt"/>
            </a:endParaRPr>
          </a:p>
        </p:txBody>
      </p:sp>
      <p:sp>
        <p:nvSpPr>
          <p:cNvPr id="4" name="Slide Number Placeholder 3"/>
          <p:cNvSpPr>
            <a:spLocks noGrp="1"/>
          </p:cNvSpPr>
          <p:nvPr>
            <p:ph type="sldNum" sz="quarter" idx="10"/>
          </p:nvPr>
        </p:nvSpPr>
        <p:spPr/>
        <p:txBody>
          <a:bodyPr/>
          <a:lstStyle/>
          <a:p>
            <a:fld id="{B2221978-7AB2-D644-A1FF-AF545A1745C1}" type="slidenum">
              <a:rPr lang="en-US" smtClean="0"/>
              <a:pPr/>
              <a:t>85</a:t>
            </a:fld>
            <a:endParaRPr lang="sr-Latn-C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sz="1200" kern="1200" dirty="0" smtClean="0">
                <a:solidFill>
                  <a:schemeClr val="tx1"/>
                </a:solidFill>
                <a:latin typeface="+mn-lt"/>
              </a:rPr>
              <a:t>Trener može da obezbedi informacije o rasprostranjenosti internet skladištenja na primeru broja Gugl pretraživanja i povećanja istih tokom određenog vremenskog perioda, to daje sliku o interesu koji postoji o takvom skladištu.  Potrebno je pružiti informacije o različitim vrstama internet skladištenja i razlici između besplatne i plaćene usluge.  Činjenica da kriminalci mogu koristiti ovu vrstu skladišta treba da bude jasna (pogledajte sledeći slajd).</a:t>
            </a:r>
          </a:p>
          <a:p>
            <a:endParaRPr lang="sr-Latn-C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87</a:t>
            </a:fld>
            <a:endParaRPr lang="sr-Latn-C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sz="1200" kern="1200" dirty="0" smtClean="0">
                <a:solidFill>
                  <a:schemeClr val="tx1"/>
                </a:solidFill>
                <a:latin typeface="+mn-lt"/>
              </a:rPr>
              <a:t>Činjenica da kriminalci mogu koristiti ovu vrstu skladišta na isti način koji se koristi u legitimne svrhe treba da bude jasna.</a:t>
            </a:r>
          </a:p>
          <a:p>
            <a:endParaRPr lang="sr-Latn-C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88</a:t>
            </a:fld>
            <a:endParaRPr lang="sr-Latn-CS"/>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338878513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B2221978-7AB2-D644-A1FF-AF545A1745C1}" type="slidenum">
              <a:rPr lang="en-US" smtClean="0"/>
              <a:pPr/>
              <a:t>90</a:t>
            </a:fld>
            <a:endParaRPr lang="sr-Latn-CS"/>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54139490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sr-Latn-CS" dirty="0" smtClean="0"/>
              <a:t>Mirai </a:t>
            </a:r>
            <a:r>
              <a:rPr lang="sr-Latn-CS" dirty="0" smtClean="0"/>
              <a:t>Botnet:</a:t>
            </a:r>
          </a:p>
          <a:p>
            <a:endParaRPr lang="sr-Latn-C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sr-Latn-CS" sz="1200" dirty="0" smtClean="0">
                <a:latin typeface="Verdana" charset="0"/>
              </a:rPr>
              <a:t>Incident (decembar 2016. godine) koji je oborio neke od najpopularnijih sajtova na internetu, uključujući </a:t>
            </a:r>
            <a:r>
              <a:rPr lang="sr-Latn-CS" sz="1200" b="1" dirty="0" smtClean="0">
                <a:latin typeface="Verdana" charset="0"/>
              </a:rPr>
              <a:t>Netflix, Twitter, Spotify, Reddit, CNN, PayPal, Pinterest and Fox News </a:t>
            </a:r>
            <a:r>
              <a:rPr lang="sr-Latn-CS" sz="1200" dirty="0" smtClean="0">
                <a:latin typeface="Verdana" charset="0"/>
              </a:rPr>
              <a:t>– kao i novine uključujući </a:t>
            </a:r>
            <a:r>
              <a:rPr lang="sr-Latn-CS" sz="1200" b="1" dirty="0" smtClean="0">
                <a:latin typeface="Verdana" charset="0"/>
              </a:rPr>
              <a:t>Guardian, New York Times i Wall Street Journal</a:t>
            </a:r>
            <a:r>
              <a:rPr lang="sr-Latn-CS" sz="1200" dirty="0" smtClean="0">
                <a:latin typeface="Verdana" charset="0"/>
              </a:rPr>
              <a:t>.</a:t>
            </a:r>
          </a:p>
          <a:p>
            <a:endParaRPr lang="sr-Latn-C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sr-Latn-CS" sz="1200" dirty="0" smtClean="0">
                <a:latin typeface="Verdana" charset="0"/>
              </a:rPr>
              <a:t>Uzrok nestanka je bio napad</a:t>
            </a:r>
            <a:r>
              <a:rPr lang="sr-Latn-CS" sz="1200" b="1" dirty="0" smtClean="0">
                <a:latin typeface="Verdana" charset="0"/>
              </a:rPr>
              <a:t> uskraćivanjem </a:t>
            </a:r>
            <a:r>
              <a:rPr lang="sr-Latn-CS" sz="1200" b="1" dirty="0" smtClean="0">
                <a:latin typeface="Verdana" charset="0"/>
              </a:rPr>
              <a:t>distribuisane </a:t>
            </a:r>
            <a:r>
              <a:rPr lang="sr-Latn-CS" sz="1200" b="1" dirty="0" smtClean="0">
                <a:latin typeface="Verdana" charset="0"/>
              </a:rPr>
              <a:t>usluge</a:t>
            </a:r>
            <a:r>
              <a:rPr lang="sr-Latn-CS" sz="1200" dirty="0" smtClean="0">
                <a:latin typeface="Verdana" charset="0"/>
              </a:rPr>
              <a:t> (DDoS), u kojem je mrežom računara zaraženih posebnim malverom, "botnetom", koordinirano bombardovanje servera sa ogromnim količinama saobraćaja dok se ne sruši pod naporom.</a:t>
            </a:r>
          </a:p>
          <a:p>
            <a:pPr marL="0" indent="0">
              <a:spcBef>
                <a:spcPts val="600"/>
              </a:spcBef>
              <a:spcAft>
                <a:spcPts val="600"/>
              </a:spcAft>
              <a:buFont typeface="Arial" charset="0"/>
              <a:buNone/>
            </a:pPr>
            <a:endParaRPr lang="sr-Latn-CS" sz="1200" dirty="0" smtClean="0">
              <a:latin typeface="+mn-lt"/>
              <a:cs typeface="+mn-cs"/>
            </a:endParaRPr>
          </a:p>
          <a:p>
            <a:pPr marL="0" indent="0">
              <a:spcBef>
                <a:spcPts val="600"/>
              </a:spcBef>
              <a:spcAft>
                <a:spcPts val="600"/>
              </a:spcAft>
              <a:buFont typeface="Arial" charset="0"/>
              <a:buNone/>
            </a:pPr>
            <a:r>
              <a:rPr lang="sr-Latn-CS" sz="1200" dirty="0" smtClean="0">
                <a:latin typeface="Verdana" charset="0"/>
              </a:rPr>
              <a:t>Za razliku od drugih botneta, koji su obično sastavljeni od računara, botnet Mirai je u velikoj meri sastavljen od tzv. "Internet stvari" (IoT) uređaja kao što su digitalne kamere i </a:t>
            </a:r>
            <a:r>
              <a:rPr lang="sr-Latn-CS" sz="1200" dirty="0" smtClean="0">
                <a:latin typeface="Verdana" charset="0"/>
              </a:rPr>
              <a:t>DVR (</a:t>
            </a:r>
            <a:r>
              <a:rPr lang="sr-Latn-CS" sz="1200" dirty="0" smtClean="0">
                <a:latin typeface="Verdana" charset="0"/>
              </a:rPr>
              <a:t>digitalni video rekorderi) uređaji.</a:t>
            </a:r>
          </a:p>
          <a:p>
            <a:pPr marL="0" indent="0">
              <a:spcBef>
                <a:spcPts val="600"/>
              </a:spcBef>
              <a:spcAft>
                <a:spcPts val="600"/>
              </a:spcAft>
              <a:buFont typeface="Arial" charset="0"/>
              <a:buNone/>
            </a:pPr>
            <a:endParaRPr lang="sr-Latn-CS" sz="1200" dirty="0" smtClean="0">
              <a:latin typeface="Verdana" charset="0"/>
              <a:cs typeface="Verdana" charset="0"/>
            </a:endParaRPr>
          </a:p>
          <a:p>
            <a:pPr marL="0" indent="0">
              <a:spcBef>
                <a:spcPts val="600"/>
              </a:spcBef>
              <a:spcAft>
                <a:spcPts val="600"/>
              </a:spcAft>
              <a:buFont typeface="Arial" charset="0"/>
              <a:buNone/>
            </a:pPr>
            <a:r>
              <a:rPr lang="sr-Latn-CS" sz="1200" dirty="0" smtClean="0">
                <a:latin typeface="Verdana" charset="0"/>
              </a:rPr>
              <a:t>Zbog toga što postoji toliko uređaja povezanih putem interneta koje mogu da izaberu, napadi Mirai-a mogu biti mnogo veći od onoga što je većina DDoS napada prethodno mogla da postigne. </a:t>
            </a:r>
          </a:p>
          <a:p>
            <a:pPr marL="0" indent="0">
              <a:spcBef>
                <a:spcPts val="600"/>
              </a:spcBef>
              <a:spcAft>
                <a:spcPts val="600"/>
              </a:spcAft>
              <a:buFont typeface="Arial" charset="0"/>
              <a:buNone/>
            </a:pPr>
            <a:endParaRPr lang="sr-Latn-CS" sz="1200" dirty="0" smtClean="0">
              <a:latin typeface="Verdana" charset="0"/>
              <a:cs typeface="Verdana" charset="0"/>
            </a:endParaRPr>
          </a:p>
          <a:p>
            <a:pPr marL="0" indent="0">
              <a:spcBef>
                <a:spcPts val="600"/>
              </a:spcBef>
              <a:spcAft>
                <a:spcPts val="600"/>
              </a:spcAft>
              <a:buFont typeface="Arial" charset="0"/>
              <a:buNone/>
            </a:pPr>
            <a:r>
              <a:rPr lang="sr-Latn-CS" sz="1200" dirty="0" smtClean="0">
                <a:latin typeface="Verdana" charset="0"/>
              </a:rPr>
              <a:t>Procenjeno je da je napad uključio </a:t>
            </a:r>
            <a:r>
              <a:rPr lang="sr-Latn-CS" sz="1200" b="1" dirty="0" smtClean="0">
                <a:latin typeface="Verdana" charset="0"/>
              </a:rPr>
              <a:t>“100,000 zlonamernih ciljeva”</a:t>
            </a:r>
            <a:r>
              <a:rPr lang="sr-Latn-CS" altLang="ja-JP" sz="1200" dirty="0" smtClean="0">
                <a:latin typeface="Verdana" charset="0"/>
              </a:rPr>
              <a:t>, a bilo je izveštaja o izvanrednoj jačini napada </a:t>
            </a:r>
            <a:r>
              <a:rPr lang="sr-Latn-CS" altLang="ja-JP" sz="1200" b="1" dirty="0" smtClean="0">
                <a:latin typeface="Verdana" charset="0"/>
              </a:rPr>
              <a:t>jačine 1.2Tbps</a:t>
            </a:r>
            <a:r>
              <a:rPr lang="sr-Latn-CS" sz="1200" dirty="0" smtClean="0">
                <a:latin typeface="Verdana" charset="0"/>
              </a:rPr>
              <a:t>, otprilike </a:t>
            </a:r>
            <a:r>
              <a:rPr lang="sr-Latn-CS" sz="1200" b="1" dirty="0" smtClean="0">
                <a:latin typeface="Verdana" charset="0"/>
              </a:rPr>
              <a:t>dvostruko jači od bilo kojeg sličnog zabeleženog napada.</a:t>
            </a:r>
          </a:p>
          <a:p>
            <a:endParaRPr lang="sr-Latn-C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91</a:t>
            </a:fld>
            <a:endParaRPr lang="sr-Latn-CS"/>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54139490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sz="1200" kern="1200" dirty="0" smtClean="0">
                <a:solidFill>
                  <a:schemeClr val="tx1"/>
                </a:solidFill>
                <a:latin typeface="+mn-lt"/>
              </a:rPr>
              <a:t>Različiti načini na koje kriminalci koriste internet usluge bi trebalo da budu od interesa za učesnike</a:t>
            </a:r>
            <a:r>
              <a:rPr lang="sr-Latn-CS" sz="1200" kern="1200" dirty="0" smtClean="0">
                <a:solidFill>
                  <a:schemeClr val="tx1"/>
                </a:solidFill>
                <a:latin typeface="+mn-lt"/>
              </a:rPr>
              <a:t>. </a:t>
            </a:r>
            <a:r>
              <a:rPr lang="sr-Latn-CS" sz="1200" kern="1200" dirty="0" smtClean="0">
                <a:solidFill>
                  <a:schemeClr val="tx1"/>
                </a:solidFill>
                <a:latin typeface="+mn-lt"/>
              </a:rPr>
              <a:t>Jedan od takvih načina je bila upotreba "mrtvih slova". </a:t>
            </a:r>
            <a:r>
              <a:rPr lang="sr-Latn-CS" sz="1200" kern="1200" dirty="0" smtClean="0">
                <a:solidFill>
                  <a:schemeClr val="tx1"/>
                </a:solidFill>
                <a:latin typeface="+mn-lt"/>
              </a:rPr>
              <a:t>Ovo </a:t>
            </a:r>
            <a:r>
              <a:rPr lang="sr-Latn-CS" sz="1200" kern="1200" dirty="0" smtClean="0">
                <a:solidFill>
                  <a:schemeClr val="tx1"/>
                </a:solidFill>
                <a:latin typeface="+mn-lt"/>
              </a:rPr>
              <a:t>može biti objašnjeno od strane </a:t>
            </a:r>
            <a:r>
              <a:rPr lang="sr-Latn-CS" sz="1200" kern="1200" dirty="0" smtClean="0">
                <a:solidFill>
                  <a:schemeClr val="tx1"/>
                </a:solidFill>
                <a:latin typeface="+mn-lt"/>
              </a:rPr>
              <a:t>trenera, </a:t>
            </a:r>
            <a:r>
              <a:rPr lang="sr-Latn-CS" sz="1200" kern="1200" dirty="0" smtClean="0">
                <a:solidFill>
                  <a:schemeClr val="tx1"/>
                </a:solidFill>
                <a:latin typeface="+mn-lt"/>
              </a:rPr>
              <a:t>jer je prilično lako razumeti kako se ovaj način komunikacije može koristiti sa minimalnim rizikom od hvatanja.</a:t>
            </a:r>
          </a:p>
          <a:p>
            <a:endParaRPr lang="sr-Latn-CS" dirty="0"/>
          </a:p>
          <a:p>
            <a:r>
              <a:rPr lang="sr-Latn-CS" dirty="0" smtClean="0"/>
              <a:t>U zavisnosti od raspoloživog vremena i raspoloživih sredstava, u ovoj vežbi mogu učestvovati svi </a:t>
            </a:r>
            <a:r>
              <a:rPr lang="sr-Latn-CS" dirty="0" smtClean="0"/>
              <a:t>učesnici, </a:t>
            </a:r>
            <a:r>
              <a:rPr lang="sr-Latn-CS" dirty="0" smtClean="0"/>
              <a:t>ili će </a:t>
            </a:r>
            <a:r>
              <a:rPr lang="sr-Latn-CS" dirty="0" smtClean="0"/>
              <a:t>je trener samo pokazati/objasniti.</a:t>
            </a:r>
            <a:endParaRPr lang="sr-Latn-C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93</a:t>
            </a:fld>
            <a:endParaRPr lang="sr-Latn-C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B2221978-7AB2-D644-A1FF-AF545A1745C1}" type="slidenum">
              <a:rPr lang="en-US" smtClean="0"/>
              <a:pPr/>
              <a:t>94</a:t>
            </a:fld>
            <a:endParaRPr lang="sr-Latn-CS"/>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3399540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sz="1200" kern="1200" dirty="0" smtClean="0">
                <a:solidFill>
                  <a:schemeClr val="tx1"/>
                </a:solidFill>
                <a:latin typeface="+mn-lt"/>
              </a:rPr>
              <a:t>Ova sesija pruža osnovne informacije o istoriji, funkcionisanju i uslugama koje su dostupne na </a:t>
            </a:r>
            <a:r>
              <a:rPr lang="sr-Latn-CS" sz="1200" kern="1200" dirty="0" smtClean="0">
                <a:solidFill>
                  <a:schemeClr val="tx1"/>
                </a:solidFill>
                <a:latin typeface="+mn-lt"/>
              </a:rPr>
              <a:t>internetu</a:t>
            </a:r>
            <a:r>
              <a:rPr lang="sr-Latn-CS" sz="1200" kern="1200" dirty="0" smtClean="0">
                <a:solidFill>
                  <a:schemeClr val="tx1"/>
                </a:solidFill>
                <a:latin typeface="+mn-lt"/>
              </a:rPr>
              <a:t>, kao i pružaju informacija koje omogućavaju učesnicima da razlikuju i jasno definišu komponente </a:t>
            </a:r>
            <a:r>
              <a:rPr lang="sr-Latn-CS" sz="1200" kern="1200" dirty="0" smtClean="0">
                <a:solidFill>
                  <a:schemeClr val="tx1"/>
                </a:solidFill>
                <a:latin typeface="+mn-lt"/>
              </a:rPr>
              <a:t>interneta </a:t>
            </a:r>
            <a:r>
              <a:rPr lang="sr-Latn-CS" sz="1200" kern="1200" dirty="0" smtClean="0">
                <a:solidFill>
                  <a:schemeClr val="tx1"/>
                </a:solidFill>
                <a:latin typeface="+mn-lt"/>
              </a:rPr>
              <a:t>i razumeju kako to utiče na sistem krivičnog pravosuđa. Treneri bi </a:t>
            </a:r>
            <a:r>
              <a:rPr lang="sr-Latn-CS" sz="1200" kern="1200" dirty="0" smtClean="0">
                <a:solidFill>
                  <a:schemeClr val="tx1"/>
                </a:solidFill>
                <a:latin typeface="+mn-lt"/>
              </a:rPr>
              <a:t>trebalo </a:t>
            </a:r>
            <a:r>
              <a:rPr lang="sr-Latn-CS" sz="1200" kern="1200" dirty="0" smtClean="0">
                <a:solidFill>
                  <a:schemeClr val="tx1"/>
                </a:solidFill>
                <a:latin typeface="+mn-lt"/>
              </a:rPr>
              <a:t>da nađu praktične primere kako bi se dodala vrednost tehničkim podacima koji su uključeni u prezentaciju.</a:t>
            </a:r>
          </a:p>
          <a:p>
            <a:endParaRPr lang="sr-Latn-C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8</a:t>
            </a:fld>
            <a:endParaRPr lang="sr-Latn-C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r-Latn-CS" sz="1200" kern="1200" dirty="0" smtClean="0">
                <a:solidFill>
                  <a:schemeClr val="tx1"/>
                </a:solidFill>
                <a:latin typeface="+mn-lt"/>
              </a:rPr>
              <a:t>Usluge Peer to Peer već dugi niz godina omogućavaju prenos nezakonitih datoteka, kao i datoteka koje su predmet prava intelektualne svojine.  Klijenti od jednog do drugog su bili popularni među kriminalnim grupama uključenim u ove aktivnosti. Prva generacija od jednog do drugog (peer-to-peer) arhitekture je radila na </a:t>
            </a:r>
            <a:r>
              <a:rPr lang="sr-Latn-CS" sz="1200" kern="1200" dirty="0" smtClean="0">
                <a:solidFill>
                  <a:schemeClr val="tx1"/>
                </a:solidFill>
                <a:latin typeface="+mn-lt"/>
              </a:rPr>
              <a:t>načelu </a:t>
            </a:r>
            <a:r>
              <a:rPr lang="sr-Latn-CS" sz="1200" kern="1200" dirty="0" smtClean="0">
                <a:solidFill>
                  <a:schemeClr val="tx1"/>
                </a:solidFill>
                <a:latin typeface="+mn-lt"/>
              </a:rPr>
              <a:t>korišćenja centralizovanog servera na koji su se ljudi povezivali kako bi preuzeli datoteke. </a:t>
            </a:r>
            <a:r>
              <a:rPr lang="sr-Latn-CS" sz="1200" kern="1200" dirty="0" smtClean="0">
                <a:solidFill>
                  <a:schemeClr val="tx1"/>
                </a:solidFill>
                <a:latin typeface="+mn-lt"/>
              </a:rPr>
              <a:t>Ovo </a:t>
            </a:r>
            <a:r>
              <a:rPr lang="sr-Latn-CS" sz="1200" kern="1200" dirty="0" smtClean="0">
                <a:solidFill>
                  <a:schemeClr val="tx1"/>
                </a:solidFill>
                <a:latin typeface="+mn-lt"/>
              </a:rPr>
              <a:t>je omogućavalo prilično laku identifikaciju,lociranje i zatvaranje onih koji nude nezakonite usluge. </a:t>
            </a:r>
            <a:r>
              <a:rPr lang="sr-Latn-CS" sz="1200" kern="1200" dirty="0" smtClean="0">
                <a:solidFill>
                  <a:schemeClr val="tx1"/>
                </a:solidFill>
                <a:latin typeface="+mn-lt"/>
              </a:rPr>
              <a:t>Klijenti </a:t>
            </a:r>
            <a:r>
              <a:rPr lang="sr-Latn-CS" sz="1200" kern="1200" dirty="0" smtClean="0">
                <a:solidFill>
                  <a:schemeClr val="tx1"/>
                </a:solidFill>
                <a:latin typeface="+mn-lt"/>
              </a:rPr>
              <a:t>druge generacije od jednog do </a:t>
            </a:r>
            <a:r>
              <a:rPr lang="sr-Latn-CS" sz="1200" kern="1200" dirty="0" smtClean="0">
                <a:solidFill>
                  <a:schemeClr val="tx1"/>
                </a:solidFill>
                <a:latin typeface="+mn-lt"/>
              </a:rPr>
              <a:t>drugog (</a:t>
            </a:r>
            <a:r>
              <a:rPr lang="sr-Latn-CS" sz="1200" kern="1200" dirty="0" smtClean="0">
                <a:solidFill>
                  <a:schemeClr val="tx1"/>
                </a:solidFill>
                <a:latin typeface="+mn-lt"/>
              </a:rPr>
              <a:t>peer to peer) koriste različite metode povezivanja, od onih koji sadrže liste dostupnih datoteka kako bi olakšali pretraživanje, do onih koji se ponašaju kao superčvorišta koja identifikuju gde su datoteke dostupne.  </a:t>
            </a:r>
          </a:p>
          <a:p>
            <a:r>
              <a:rPr lang="sr-Latn-CS" sz="1200" kern="1200" dirty="0" smtClean="0">
                <a:solidFill>
                  <a:schemeClr val="tx1"/>
                </a:solidFill>
                <a:latin typeface="+mn-lt"/>
              </a:rPr>
              <a:t> </a:t>
            </a:r>
          </a:p>
          <a:p>
            <a:r>
              <a:rPr lang="sr-Latn-CS" sz="1200" kern="1200" dirty="0" smtClean="0">
                <a:solidFill>
                  <a:schemeClr val="tx1"/>
                </a:solidFill>
                <a:latin typeface="+mn-lt"/>
              </a:rPr>
              <a:t>Sudije će morati da budu upoznate sa aktivnostima </a:t>
            </a:r>
            <a:r>
              <a:rPr lang="sr-Latn-CS" sz="1200" kern="1200" dirty="0" smtClean="0">
                <a:solidFill>
                  <a:schemeClr val="tx1"/>
                </a:solidFill>
                <a:latin typeface="+mn-lt"/>
              </a:rPr>
              <a:t>ove tehnike</a:t>
            </a:r>
            <a:r>
              <a:rPr lang="sr-Latn-CS" sz="1200" kern="1200" baseline="0" dirty="0" smtClean="0">
                <a:solidFill>
                  <a:schemeClr val="tx1"/>
                </a:solidFill>
                <a:latin typeface="+mn-lt"/>
              </a:rPr>
              <a:t> </a:t>
            </a:r>
            <a:r>
              <a:rPr lang="sr-Latn-CS" sz="1200" kern="1200" dirty="0" smtClean="0">
                <a:solidFill>
                  <a:schemeClr val="tx1"/>
                </a:solidFill>
                <a:latin typeface="+mn-lt"/>
              </a:rPr>
              <a:t>od </a:t>
            </a:r>
            <a:r>
              <a:rPr lang="sr-Latn-CS" sz="1200" kern="1200" dirty="0" smtClean="0">
                <a:solidFill>
                  <a:schemeClr val="tx1"/>
                </a:solidFill>
                <a:latin typeface="+mn-lt"/>
              </a:rPr>
              <a:t>jednog do drugog (peer to peer</a:t>
            </a:r>
            <a:r>
              <a:rPr lang="sr-Latn-CS" sz="1200" kern="1200" dirty="0" smtClean="0">
                <a:solidFill>
                  <a:schemeClr val="tx1"/>
                </a:solidFill>
                <a:latin typeface="+mn-lt"/>
              </a:rPr>
              <a:t>), </a:t>
            </a:r>
            <a:r>
              <a:rPr lang="sr-Latn-CS" sz="1200" kern="1200" dirty="0" smtClean="0">
                <a:solidFill>
                  <a:schemeClr val="tx1"/>
                </a:solidFill>
                <a:latin typeface="+mn-lt"/>
              </a:rPr>
              <a:t>jer to može biti relevantno za mnoge vrste krivičnih i građanskih suđenja. Dubinsko znanje nije neophodno, a dizajneri obuke bi trebalo da razmotre korišćenje stranica  kao što su </a:t>
            </a:r>
            <a:r>
              <a:rPr lang="sr-Latn-CS" sz="1200" u="sng" kern="1200" dirty="0" smtClean="0">
                <a:solidFill>
                  <a:schemeClr val="tx1"/>
                </a:solidFill>
                <a:latin typeface="+mn-lt"/>
                <a:hlinkClick r:id="rId3"/>
              </a:rPr>
              <a:t>http://ezinearticles.com/?How-Peer-to-Peer-(P2P)-Works&amp;id=60126</a:t>
            </a:r>
            <a:r>
              <a:rPr lang="sr-Latn-CS" sz="1200" kern="1200" dirty="0" smtClean="0">
                <a:solidFill>
                  <a:schemeClr val="tx1"/>
                </a:solidFill>
                <a:latin typeface="+mn-lt"/>
              </a:rPr>
              <a:t> za pružanje najnovijih informacija.</a:t>
            </a:r>
          </a:p>
          <a:p>
            <a:endParaRPr lang="sr-Latn-C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95</a:t>
            </a:fld>
            <a:endParaRPr lang="sr-Latn-C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sz="1200" kern="1200" dirty="0" smtClean="0">
                <a:solidFill>
                  <a:schemeClr val="tx1"/>
                </a:solidFill>
                <a:latin typeface="+mn-lt"/>
              </a:rPr>
              <a:t>U ovom slučaju termin "DIskusione grupe" ih pogrešno opisuje jer oni imaju tendencije da konfigurišu diskusije. Oni su tehnički različiti, ali funkcionišu na sličan način na forumima za diskusiju na svetskoj komunikacionoj mreži (WWW). Servere Novosti Grupa </a:t>
            </a:r>
            <a:r>
              <a:rPr lang="sr-Latn-CS" sz="1200" kern="1200" dirty="0" smtClean="0">
                <a:solidFill>
                  <a:schemeClr val="tx1"/>
                </a:solidFill>
                <a:latin typeface="+mn-lt"/>
              </a:rPr>
              <a:t>hostuju </a:t>
            </a:r>
            <a:r>
              <a:rPr lang="sr-Latn-CS" sz="1200" kern="1200" dirty="0" smtClean="0">
                <a:solidFill>
                  <a:schemeClr val="tx1"/>
                </a:solidFill>
                <a:latin typeface="+mn-lt"/>
              </a:rPr>
              <a:t>različite organizacije koje se slažu sa drugima da će redovno sinhronizovati svoje podatke. Ovo omogućava korisnicima da objavljuju poruke na jednom </a:t>
            </a:r>
            <a:r>
              <a:rPr lang="sr-Latn-CS" sz="1200" kern="1200" dirty="0" smtClean="0">
                <a:solidFill>
                  <a:schemeClr val="tx1"/>
                </a:solidFill>
                <a:latin typeface="+mn-lt"/>
              </a:rPr>
              <a:t>serveru, </a:t>
            </a:r>
            <a:r>
              <a:rPr lang="sr-Latn-CS" sz="1200" kern="1200" dirty="0" smtClean="0">
                <a:solidFill>
                  <a:schemeClr val="tx1"/>
                </a:solidFill>
                <a:latin typeface="+mn-lt"/>
              </a:rPr>
              <a:t>a da ih vidi veći auditorijum.</a:t>
            </a:r>
          </a:p>
          <a:p>
            <a:endParaRPr lang="sr-Latn-C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97</a:t>
            </a:fld>
            <a:endParaRPr lang="sr-Latn-C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dirty="0" smtClean="0"/>
              <a:t>Zašto sudije moraju da znaju za postojanje FTP usluga</a:t>
            </a:r>
            <a:r>
              <a:rPr lang="sr-Latn-CS" dirty="0" smtClean="0"/>
              <a:t>? </a:t>
            </a:r>
            <a:r>
              <a:rPr lang="sr-Latn-CS" dirty="0" smtClean="0"/>
              <a:t>Odgovor je da mogu naići na upotrebu takvih datoteka u slučajevima kada kriminalci razmenjuju datoteke jedni s </a:t>
            </a:r>
            <a:r>
              <a:rPr lang="sr-Latn-CS" dirty="0" smtClean="0"/>
              <a:t>drugima, </a:t>
            </a:r>
            <a:r>
              <a:rPr lang="sr-Latn-CS" dirty="0" smtClean="0"/>
              <a:t>ili gde se FTP koristi kao način prenosa putem drugih protokola kao što je internet relej razgovor- (Internet relay Chat (IRC)). </a:t>
            </a:r>
          </a:p>
          <a:p>
            <a:endParaRPr lang="sr-Latn-C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99</a:t>
            </a:fld>
            <a:endParaRPr lang="sr-Latn-C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r-Latn-CS" dirty="0" smtClean="0"/>
              <a:t>To je protokol koji koriste kriminalci, pa je potrebno da sudije i tužioce imaju </a:t>
            </a:r>
            <a:r>
              <a:rPr lang="sr-Latn-CS" dirty="0" smtClean="0"/>
              <a:t>barem osnovno </a:t>
            </a:r>
            <a:r>
              <a:rPr lang="sr-Latn-CS" dirty="0" smtClean="0"/>
              <a:t>znanje o njegovim funkcijama.</a:t>
            </a:r>
          </a:p>
          <a:p>
            <a:endParaRPr lang="sr-Latn-CS" dirty="0" smtClean="0"/>
          </a:p>
          <a:p>
            <a:endParaRPr lang="sr-Latn-CS" dirty="0" smtClean="0"/>
          </a:p>
          <a:p>
            <a:endParaRPr lang="sr-Latn-C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101</a:t>
            </a:fld>
            <a:endParaRPr lang="sr-Latn-C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r-Latn-CS" sz="1200" kern="1200" dirty="0" smtClean="0">
                <a:solidFill>
                  <a:schemeClr val="tx1"/>
                </a:solidFill>
                <a:latin typeface="+mn-lt"/>
              </a:rPr>
              <a:t>Trenutne poruke i društvene mreže </a:t>
            </a:r>
            <a:r>
              <a:rPr lang="sr-Latn-CS" sz="1200" kern="1200" dirty="0" smtClean="0">
                <a:solidFill>
                  <a:schemeClr val="tx1"/>
                </a:solidFill>
                <a:latin typeface="+mn-lt"/>
              </a:rPr>
              <a:t>su </a:t>
            </a:r>
            <a:r>
              <a:rPr lang="sr-Latn-CS" sz="1200" kern="1200" dirty="0" smtClean="0">
                <a:solidFill>
                  <a:schemeClr val="tx1"/>
                </a:solidFill>
                <a:latin typeface="+mn-lt"/>
              </a:rPr>
              <a:t>preovladali  kao alat za komunikaciju u poslednjih nekoliko godina sa mnoštvom poznatih </a:t>
            </a:r>
            <a:r>
              <a:rPr lang="sr-Latn-CS" sz="1200" kern="1200" dirty="0" smtClean="0">
                <a:solidFill>
                  <a:schemeClr val="tx1"/>
                </a:solidFill>
                <a:latin typeface="+mn-lt"/>
              </a:rPr>
              <a:t>primera, </a:t>
            </a:r>
            <a:r>
              <a:rPr lang="sr-Latn-CS" sz="1200" kern="1200" dirty="0" smtClean="0">
                <a:solidFill>
                  <a:schemeClr val="tx1"/>
                </a:solidFill>
                <a:latin typeface="+mn-lt"/>
              </a:rPr>
              <a:t>jer pružaju trenutan i ugodan pristup drugim </a:t>
            </a:r>
            <a:r>
              <a:rPr lang="sr-Latn-CS" sz="1200" kern="1200" dirty="0" smtClean="0">
                <a:solidFill>
                  <a:schemeClr val="tx1"/>
                </a:solidFill>
                <a:latin typeface="+mn-lt"/>
              </a:rPr>
              <a:t>korisnicima </a:t>
            </a:r>
            <a:r>
              <a:rPr lang="sr-Latn-CS" sz="1200" kern="1200" dirty="0" smtClean="0">
                <a:solidFill>
                  <a:schemeClr val="tx1"/>
                </a:solidFill>
                <a:latin typeface="+mn-lt"/>
              </a:rPr>
              <a:t>širom sveta. Glavna karakteristika ovih lokacija je mogućnost stvaranja ličnog profila i razmene informacija o sebi i upoznavanja novih ljudi. </a:t>
            </a:r>
            <a:r>
              <a:rPr lang="sr-Latn-CS" sz="1200" kern="1200" dirty="0" smtClean="0">
                <a:solidFill>
                  <a:schemeClr val="tx1"/>
                </a:solidFill>
                <a:latin typeface="+mn-lt"/>
              </a:rPr>
              <a:t>Moguće </a:t>
            </a:r>
            <a:r>
              <a:rPr lang="sr-Latn-CS" sz="1200" kern="1200" dirty="0" smtClean="0">
                <a:solidFill>
                  <a:schemeClr val="tx1"/>
                </a:solidFill>
                <a:latin typeface="+mn-lt"/>
              </a:rPr>
              <a:t>je deliti fotografije, muziku i video snimke. Količina ličnih podataka koju objavljuju pojedinačni ljudi može ih učiniti metom za kriminalce, na primer, one koji su uključene u krađu identiteta i za koji žele da se ucenjuju decu. </a:t>
            </a:r>
            <a:r>
              <a:rPr lang="sr-Latn-CS" sz="1200" kern="1200" dirty="0" smtClean="0">
                <a:solidFill>
                  <a:schemeClr val="tx1"/>
                </a:solidFill>
                <a:latin typeface="+mn-lt"/>
              </a:rPr>
              <a:t>Dodatne </a:t>
            </a:r>
            <a:r>
              <a:rPr lang="sr-Latn-CS" sz="1200" kern="1200" dirty="0" smtClean="0">
                <a:solidFill>
                  <a:schemeClr val="tx1"/>
                </a:solidFill>
                <a:latin typeface="+mn-lt"/>
              </a:rPr>
              <a:t>informacije koje mogu pomoći pri izradi materijala za obuku možete pronaći na </a:t>
            </a:r>
            <a:r>
              <a:rPr lang="sr-Latn-CS" sz="1200" u="sng" kern="1200" dirty="0" smtClean="0">
                <a:solidFill>
                  <a:schemeClr val="tx1"/>
                </a:solidFill>
                <a:latin typeface="+mn-lt"/>
                <a:hlinkClick r:id="rId3"/>
              </a:rPr>
              <a:t>http://communication.howstuffworks.com/how-social-networks-work.htm</a:t>
            </a:r>
            <a:r>
              <a:rPr lang="sr-Latn-CS" sz="1200" kern="1200" dirty="0" smtClean="0">
                <a:solidFill>
                  <a:schemeClr val="tx1"/>
                </a:solidFill>
                <a:latin typeface="+mn-lt"/>
              </a:rPr>
              <a:t> . Trenutne poruke su oblik direktnog razgovora u realnom vremenu između dva ili više pojedinaca koji koriste zajednički program. Ovaj tip razgovora uključuje kontakt između poznate osobe i nasuprot drugih tipova razgovora koji omogućavaju komunikaciju između nepoznatih osoba. </a:t>
            </a:r>
            <a:r>
              <a:rPr lang="sr-Latn-CS" sz="1200" kern="1200" dirty="0" smtClean="0">
                <a:solidFill>
                  <a:schemeClr val="tx1"/>
                </a:solidFill>
                <a:latin typeface="+mn-lt"/>
              </a:rPr>
              <a:t>Poznato </a:t>
            </a:r>
            <a:r>
              <a:rPr lang="sr-Latn-CS" sz="1200" kern="1200" dirty="0" smtClean="0">
                <a:solidFill>
                  <a:schemeClr val="tx1"/>
                </a:solidFill>
                <a:latin typeface="+mn-lt"/>
              </a:rPr>
              <a:t>je da kriminalci koriste trenutne poruke kao metod komunikacije.</a:t>
            </a:r>
          </a:p>
          <a:p>
            <a:r>
              <a:rPr lang="sr-Latn-CS" sz="1200" kern="1200" dirty="0" smtClean="0">
                <a:solidFill>
                  <a:schemeClr val="tx1"/>
                </a:solidFill>
                <a:latin typeface="+mn-lt"/>
              </a:rPr>
              <a:t> </a:t>
            </a:r>
            <a:endParaRPr lang="sr-Latn-C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2221978-7AB2-D644-A1FF-AF545A1745C1}" type="slidenum">
              <a:rPr lang="en-US" smtClean="0"/>
              <a:pPr/>
              <a:t>102</a:t>
            </a:fld>
            <a:endParaRPr lang="sr-Latn-C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sz="1200" kern="1200" dirty="0" smtClean="0">
                <a:solidFill>
                  <a:schemeClr val="tx1"/>
                </a:solidFill>
                <a:latin typeface="+mn-lt"/>
              </a:rPr>
              <a:t>Više informacija može da obezbedi trener u vidu statističkih podataka o povećanju korišćenja društvenih mreža</a:t>
            </a:r>
            <a:r>
              <a:rPr lang="sr-Latn-CS" sz="1200" kern="1200" dirty="0" smtClean="0">
                <a:solidFill>
                  <a:schemeClr val="tx1"/>
                </a:solidFill>
                <a:latin typeface="+mn-lt"/>
              </a:rPr>
              <a:t>. </a:t>
            </a:r>
            <a:r>
              <a:rPr lang="sr-Latn-CS" sz="1200" kern="1200" dirty="0" smtClean="0">
                <a:solidFill>
                  <a:schemeClr val="tx1"/>
                </a:solidFill>
                <a:latin typeface="+mn-lt"/>
              </a:rPr>
              <a:t>Primeri rasta specifičnih lokacija i globalnog uticaja su navedeni kao </a:t>
            </a:r>
            <a:r>
              <a:rPr lang="sr-Latn-CS" sz="1200" kern="1200" dirty="0" smtClean="0">
                <a:solidFill>
                  <a:schemeClr val="tx1"/>
                </a:solidFill>
                <a:latin typeface="+mn-lt"/>
              </a:rPr>
              <a:t>primeri</a:t>
            </a:r>
            <a:r>
              <a:rPr lang="sr-Latn-CS" sz="1200" kern="1200" dirty="0" smtClean="0">
                <a:solidFill>
                  <a:schemeClr val="tx1"/>
                </a:solidFill>
                <a:latin typeface="+mn-lt"/>
              </a:rPr>
              <a:t>.</a:t>
            </a:r>
          </a:p>
          <a:p>
            <a:pPr marL="0" marR="0" indent="0" algn="l" defTabSz="457200" rtl="0" eaLnBrk="1" fontAlgn="auto" latinLnBrk="0" hangingPunct="1">
              <a:lnSpc>
                <a:spcPct val="100000"/>
              </a:lnSpc>
              <a:spcBef>
                <a:spcPts val="0"/>
              </a:spcBef>
              <a:spcAft>
                <a:spcPts val="0"/>
              </a:spcAft>
              <a:buClrTx/>
              <a:buSzTx/>
              <a:buFontTx/>
              <a:buNone/>
              <a:tabLst/>
              <a:defRPr/>
            </a:pPr>
            <a:endParaRPr lang="sr-Latn-CS"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sr-Latn-CS" sz="1200" kern="1200" dirty="0" smtClean="0">
                <a:solidFill>
                  <a:schemeClr val="tx1"/>
                </a:solidFill>
                <a:latin typeface="+mn-lt"/>
              </a:rPr>
              <a:t>Potrebno</a:t>
            </a:r>
            <a:r>
              <a:rPr lang="sr-Latn-CS" sz="1200" kern="1200" baseline="0" dirty="0" smtClean="0">
                <a:solidFill>
                  <a:schemeClr val="tx1"/>
                </a:solidFill>
                <a:latin typeface="+mn-lt"/>
              </a:rPr>
              <a:t> je </a:t>
            </a:r>
            <a:r>
              <a:rPr lang="sr-Latn-CS" sz="1200" kern="1200" dirty="0" smtClean="0">
                <a:solidFill>
                  <a:schemeClr val="tx1"/>
                </a:solidFill>
                <a:latin typeface="+mn-lt"/>
              </a:rPr>
              <a:t>napomenuti </a:t>
            </a:r>
            <a:r>
              <a:rPr lang="sr-Latn-CS" sz="1200" kern="1200" dirty="0" smtClean="0">
                <a:solidFill>
                  <a:schemeClr val="tx1"/>
                </a:solidFill>
                <a:latin typeface="+mn-lt"/>
              </a:rPr>
              <a:t>da se mobilni telefon koristi za povezivanje sa društvenim mrežama</a:t>
            </a:r>
            <a:endParaRPr lang="sr-Latn-CS" sz="1200" kern="1200" dirty="0" smtClean="0">
              <a:solidFill>
                <a:schemeClr val="tx1"/>
              </a:solidFill>
              <a:latin typeface="+mn-lt"/>
              <a:ea typeface="+mn-ea"/>
              <a:cs typeface="+mn-cs"/>
            </a:endParaRPr>
          </a:p>
          <a:p>
            <a:endParaRPr lang="sr-Latn-C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105</a:t>
            </a:fld>
            <a:endParaRPr lang="sr-Latn-C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sz="1200" kern="1200" dirty="0" smtClean="0">
                <a:solidFill>
                  <a:schemeClr val="tx1"/>
                </a:solidFill>
                <a:latin typeface="+mn-lt"/>
              </a:rPr>
              <a:t>Više informacija može da obezbedi trener u vidu statističkih podataka o povećanju korišćenja društvenih mreža. </a:t>
            </a:r>
            <a:r>
              <a:rPr lang="sr-Latn-CS" sz="1200" kern="1200" dirty="0" smtClean="0">
                <a:solidFill>
                  <a:schemeClr val="tx1"/>
                </a:solidFill>
                <a:latin typeface="+mn-lt"/>
              </a:rPr>
              <a:t>Primeri </a:t>
            </a:r>
            <a:r>
              <a:rPr lang="sr-Latn-CS" sz="1200" kern="1200" dirty="0" smtClean="0">
                <a:solidFill>
                  <a:schemeClr val="tx1"/>
                </a:solidFill>
                <a:latin typeface="+mn-lt"/>
              </a:rPr>
              <a:t>rasta specifičnih lokacija i globalnog uticaja su navedeni kao </a:t>
            </a:r>
            <a:r>
              <a:rPr lang="sr-Latn-CS" sz="1200" kern="1200" dirty="0" smtClean="0">
                <a:solidFill>
                  <a:schemeClr val="tx1"/>
                </a:solidFill>
                <a:latin typeface="+mn-lt"/>
              </a:rPr>
              <a:t>primeri</a:t>
            </a:r>
            <a:r>
              <a:rPr lang="sr-Latn-CS" sz="1200" kern="1200" dirty="0" smtClean="0">
                <a:solidFill>
                  <a:schemeClr val="tx1"/>
                </a:solidFill>
                <a:latin typeface="+mn-lt"/>
              </a:rPr>
              <a:t>.</a:t>
            </a:r>
          </a:p>
          <a:p>
            <a:pPr marL="0" marR="0" indent="0" algn="l" defTabSz="457200" rtl="0" eaLnBrk="1" fontAlgn="auto" latinLnBrk="0" hangingPunct="1">
              <a:lnSpc>
                <a:spcPct val="100000"/>
              </a:lnSpc>
              <a:spcBef>
                <a:spcPts val="0"/>
              </a:spcBef>
              <a:spcAft>
                <a:spcPts val="0"/>
              </a:spcAft>
              <a:buClrTx/>
              <a:buSzTx/>
              <a:buFontTx/>
              <a:buNone/>
              <a:tabLst/>
              <a:defRPr/>
            </a:pPr>
            <a:endParaRPr lang="sr-Latn-CS"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sr-Latn-CS" sz="1200" kern="1200" dirty="0" smtClean="0">
                <a:solidFill>
                  <a:schemeClr val="tx1"/>
                </a:solidFill>
                <a:latin typeface="+mn-lt"/>
              </a:rPr>
              <a:t>Potrebno je napomenuti </a:t>
            </a:r>
            <a:r>
              <a:rPr lang="sr-Latn-CS" sz="1200" kern="1200" dirty="0" smtClean="0">
                <a:solidFill>
                  <a:schemeClr val="tx1"/>
                </a:solidFill>
                <a:latin typeface="+mn-lt"/>
              </a:rPr>
              <a:t>da se mobilni telefon koristi za povezivanje sa društvenim mrežama</a:t>
            </a:r>
            <a:endParaRPr lang="sr-Latn-CS" sz="1200" kern="1200" dirty="0" smtClean="0">
              <a:solidFill>
                <a:schemeClr val="tx1"/>
              </a:solidFill>
              <a:latin typeface="+mn-lt"/>
              <a:ea typeface="+mn-ea"/>
              <a:cs typeface="+mn-cs"/>
            </a:endParaRPr>
          </a:p>
          <a:p>
            <a:endParaRPr lang="sr-Latn-C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106</a:t>
            </a:fld>
            <a:endParaRPr lang="sr-Latn-C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r-Latn-CS" sz="1200" kern="1200" dirty="0" smtClean="0">
                <a:solidFill>
                  <a:schemeClr val="tx1"/>
                </a:solidFill>
                <a:latin typeface="+mn-lt"/>
              </a:rPr>
              <a:t>Trener treba da razmisli o primerima tipova informacija koje su dostupne </a:t>
            </a:r>
            <a:r>
              <a:rPr lang="sr-Latn-CS" sz="1200" kern="1200" dirty="0" smtClean="0">
                <a:solidFill>
                  <a:schemeClr val="tx1"/>
                </a:solidFill>
                <a:latin typeface="+mn-lt"/>
              </a:rPr>
              <a:t>istražiocima.  </a:t>
            </a:r>
            <a:r>
              <a:rPr lang="sr-Latn-CS" sz="1200" kern="1200" dirty="0" smtClean="0">
                <a:solidFill>
                  <a:schemeClr val="tx1"/>
                </a:solidFill>
                <a:latin typeface="+mn-lt"/>
              </a:rPr>
              <a:t>Neki primeri su predstavljeni u prezentaciji koja može biti od koristi, iako treneri </a:t>
            </a:r>
            <a:r>
              <a:rPr lang="sr-Latn-CS" sz="1200" kern="1200" dirty="0" smtClean="0">
                <a:solidFill>
                  <a:schemeClr val="tx1"/>
                </a:solidFill>
                <a:latin typeface="+mn-lt"/>
              </a:rPr>
              <a:t>treba da pokušaju da pronađu </a:t>
            </a:r>
            <a:r>
              <a:rPr lang="sr-Latn-CS" sz="1200" kern="1200" dirty="0" smtClean="0">
                <a:solidFill>
                  <a:schemeClr val="tx1"/>
                </a:solidFill>
                <a:latin typeface="+mn-lt"/>
              </a:rPr>
              <a:t>primere relevantne za geografsku lokaciju učesnika.</a:t>
            </a:r>
          </a:p>
          <a:p>
            <a:r>
              <a:rPr lang="sr-Latn-CS" sz="1200" kern="1200" dirty="0" smtClean="0">
                <a:solidFill>
                  <a:schemeClr val="tx1"/>
                </a:solidFill>
                <a:latin typeface="+mn-lt"/>
              </a:rPr>
              <a:t> </a:t>
            </a:r>
          </a:p>
          <a:p>
            <a:endParaRPr lang="sr-Latn-C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108</a:t>
            </a:fld>
            <a:endParaRPr lang="sr-Latn-C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CS" dirty="0" smtClean="0"/>
              <a:t>Dodatne informacije možete preuzeti ovde: </a:t>
            </a:r>
          </a:p>
          <a:p>
            <a:endParaRPr lang="sr-Latn-CS" baseline="0" dirty="0" smtClean="0"/>
          </a:p>
          <a:p>
            <a:r>
              <a:rPr lang="sr-Latn-CS" dirty="0" smtClean="0"/>
              <a:t>https://www.getcybersafe.gc.ca/cnt/blg/pst-20161017-en.aspx</a:t>
            </a:r>
          </a:p>
          <a:p>
            <a:endParaRPr lang="sr-Latn-CS" dirty="0" smtClean="0"/>
          </a:p>
          <a:p>
            <a:r>
              <a:rPr lang="sr-Latn-CS" dirty="0" smtClean="0"/>
              <a:t>I ovde:</a:t>
            </a:r>
          </a:p>
          <a:p>
            <a:endParaRPr lang="sr-Latn-CS" dirty="0" smtClean="0"/>
          </a:p>
          <a:p>
            <a:r>
              <a:rPr lang="sr-Latn-CS" dirty="0" smtClean="0"/>
              <a:t>https://www.cybrary.it/2016/10/cybercrime-gaming-industry</a:t>
            </a:r>
          </a:p>
          <a:p>
            <a:endParaRPr lang="sr-Latn-CS" dirty="0" smtClean="0"/>
          </a:p>
          <a:p>
            <a:endParaRPr lang="sr-Latn-C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111</a:t>
            </a:fld>
            <a:endParaRPr lang="sr-Latn-CS"/>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223456174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113</a:t>
            </a:fld>
            <a:endParaRPr lang="sr-Latn-C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9</a:t>
            </a:fld>
            <a:endParaRPr lang="sr-Latn-C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r>
              <a:rPr lang="sr-Latn-CS" sz="1200" dirty="0">
                <a:latin typeface="Calibri" pitchFamily="34" charset="0"/>
              </a:rPr>
              <a:t>Medij za strimovanje je multimedija koju neprekidno prima i prezentuje se krajnjem korisniku dok ga isporučuje dobavljač</a:t>
            </a:r>
          </a:p>
          <a:p>
            <a:pPr algn="just"/>
            <a:r>
              <a:rPr lang="sr-Latn-CS" sz="1200" dirty="0">
                <a:latin typeface="Calibri" pitchFamily="34" charset="0"/>
              </a:rPr>
              <a:t>Tipično se audio i video signali prenose</a:t>
            </a:r>
          </a:p>
          <a:p>
            <a:pPr algn="just"/>
            <a:r>
              <a:rPr lang="sr-Latn-CS" sz="1200" dirty="0">
                <a:latin typeface="Calibri" pitchFamily="34" charset="0"/>
              </a:rPr>
              <a:t>To je alternativa za preuzimanje datoteka, proces u kojem krajnji korisnik dobija celu datoteku </a:t>
            </a:r>
            <a:r>
              <a:rPr lang="sr-Latn-CS" sz="1200" dirty="0" smtClean="0">
                <a:latin typeface="Calibri" pitchFamily="34" charset="0"/>
              </a:rPr>
              <a:t>sadržaja, pre</a:t>
            </a:r>
            <a:r>
              <a:rPr lang="sr-Latn-CS" sz="1200" baseline="0" dirty="0" smtClean="0">
                <a:latin typeface="Calibri" pitchFamily="34" charset="0"/>
              </a:rPr>
              <a:t> nego što je </a:t>
            </a:r>
            <a:r>
              <a:rPr lang="sr-Latn-CS" sz="1200" dirty="0" smtClean="0">
                <a:latin typeface="Calibri" pitchFamily="34" charset="0"/>
              </a:rPr>
              <a:t>pogleda </a:t>
            </a:r>
            <a:r>
              <a:rPr lang="sr-Latn-CS" sz="1200" dirty="0">
                <a:latin typeface="Calibri" pitchFamily="34" charset="0"/>
              </a:rPr>
              <a:t>ili </a:t>
            </a:r>
            <a:r>
              <a:rPr lang="sr-Latn-CS" sz="1200" dirty="0" smtClean="0">
                <a:latin typeface="Calibri" pitchFamily="34" charset="0"/>
              </a:rPr>
              <a:t>sasluša</a:t>
            </a:r>
            <a:r>
              <a:rPr lang="sr-Latn-CS" sz="1200" dirty="0">
                <a:latin typeface="Calibri" pitchFamily="34" charset="0"/>
              </a:rPr>
              <a:t>.</a:t>
            </a:r>
            <a:endParaRPr lang="sr-Latn-CS" sz="1200" dirty="0" smtClean="0"/>
          </a:p>
          <a:p>
            <a:endParaRPr lang="sr-Latn-C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114</a:t>
            </a:fld>
            <a:endParaRPr lang="sr-Latn-CS"/>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237685037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r>
              <a:rPr lang="sr-Latn-CS" sz="1200" dirty="0">
                <a:latin typeface="Calibri" pitchFamily="34" charset="0"/>
              </a:rPr>
              <a:t>Zakonodavstvo se razlikuje kada se radi o strimovanju. U nekim zemljama strimovanje materijala zaštićenog autorskim pravima smatra se nelegalnim, jer deo podataka može biti privremeno baferovan / uskladišten na računaru korisnika </a:t>
            </a:r>
            <a:r>
              <a:rPr lang="sr-Latn-CS" sz="1200" dirty="0" smtClean="0">
                <a:latin typeface="Calibri" pitchFamily="34" charset="0"/>
              </a:rPr>
              <a:t>(zavisno </a:t>
            </a:r>
            <a:r>
              <a:rPr lang="sr-Latn-CS" sz="1200" dirty="0">
                <a:latin typeface="Calibri" pitchFamily="34" charset="0"/>
              </a:rPr>
              <a:t>od klijenta za prenos).</a:t>
            </a:r>
            <a:endParaRPr lang="sr-Latn-CS" sz="1200" dirty="0" smtClean="0">
              <a:latin typeface="Calibri" pitchFamily="34" charset="0"/>
            </a:endParaRPr>
          </a:p>
          <a:p>
            <a:pPr algn="just"/>
            <a:r>
              <a:rPr lang="sr-Latn-CS" sz="1200" dirty="0" smtClean="0">
                <a:latin typeface="Calibri" pitchFamily="34" charset="0"/>
              </a:rPr>
              <a:t>Međutim, zavisno od klijenta koji se koristi za strimovanje, na računaru osumnjičenog možda i neće biti dokaza.</a:t>
            </a:r>
            <a:endParaRPr lang="sr-Latn-CS" sz="1200" dirty="0" smtClean="0"/>
          </a:p>
          <a:p>
            <a:endParaRPr lang="sr-Latn-C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115</a:t>
            </a:fld>
            <a:endParaRPr lang="sr-Latn-CS"/>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237685037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sz="1200" kern="1200" dirty="0" smtClean="0">
                <a:solidFill>
                  <a:schemeClr val="tx1"/>
                </a:solidFill>
                <a:latin typeface="+mn-lt"/>
              </a:rPr>
              <a:t>Internet anonimnost je važna tema </a:t>
            </a:r>
            <a:r>
              <a:rPr lang="sr-Latn-CS" sz="1200" kern="1200" dirty="0" smtClean="0">
                <a:solidFill>
                  <a:schemeClr val="tx1"/>
                </a:solidFill>
                <a:latin typeface="+mn-lt"/>
              </a:rPr>
              <a:t>koju je potrebno preći </a:t>
            </a:r>
            <a:r>
              <a:rPr lang="sr-Latn-CS" sz="1200" kern="1200" dirty="0" smtClean="0">
                <a:solidFill>
                  <a:schemeClr val="tx1"/>
                </a:solidFill>
                <a:latin typeface="+mn-lt"/>
              </a:rPr>
              <a:t>na osnovnom nivou na ovom kursu. </a:t>
            </a:r>
            <a:r>
              <a:rPr lang="sr-Latn-CS" sz="1200" kern="1200" dirty="0" smtClean="0">
                <a:solidFill>
                  <a:schemeClr val="tx1"/>
                </a:solidFill>
                <a:latin typeface="+mn-lt"/>
              </a:rPr>
              <a:t>Sa </a:t>
            </a:r>
            <a:r>
              <a:rPr lang="sr-Latn-CS" sz="1200" kern="1200" dirty="0" smtClean="0">
                <a:solidFill>
                  <a:schemeClr val="tx1"/>
                </a:solidFill>
                <a:latin typeface="+mn-lt"/>
              </a:rPr>
              <a:t>ovim terminima će se redovno susretati sudije i tužioci. </a:t>
            </a:r>
            <a:r>
              <a:rPr lang="sr-Latn-CS" sz="1200" kern="1200" dirty="0" smtClean="0">
                <a:solidFill>
                  <a:schemeClr val="tx1"/>
                </a:solidFill>
                <a:latin typeface="+mn-lt"/>
              </a:rPr>
              <a:t>Primere </a:t>
            </a:r>
            <a:r>
              <a:rPr lang="sr-Latn-CS" sz="1200" kern="1200" dirty="0" smtClean="0">
                <a:solidFill>
                  <a:schemeClr val="tx1"/>
                </a:solidFill>
                <a:latin typeface="+mn-lt"/>
              </a:rPr>
              <a:t>anonimnih usluga </a:t>
            </a:r>
            <a:r>
              <a:rPr lang="sr-Latn-CS" sz="1200" kern="1200" dirty="0" smtClean="0">
                <a:solidFill>
                  <a:schemeClr val="tx1"/>
                </a:solidFill>
                <a:latin typeface="+mn-lt"/>
              </a:rPr>
              <a:t>potrebno je navesti uz objašnjenje njihovog načina funkcionisanja. Potrebno je razjasniti </a:t>
            </a:r>
            <a:r>
              <a:rPr lang="sr-Latn-CS" sz="1200" kern="1200" dirty="0" smtClean="0">
                <a:solidFill>
                  <a:schemeClr val="tx1"/>
                </a:solidFill>
                <a:latin typeface="+mn-lt"/>
              </a:rPr>
              <a:t>razliku između anonimnog i transparentnog prenosa. </a:t>
            </a:r>
            <a:r>
              <a:rPr lang="sr-Latn-CS" sz="1200" kern="1200" dirty="0" smtClean="0">
                <a:solidFill>
                  <a:schemeClr val="tx1"/>
                </a:solidFill>
                <a:latin typeface="+mn-lt"/>
              </a:rPr>
              <a:t>Slajdovi </a:t>
            </a:r>
            <a:r>
              <a:rPr lang="sr-Latn-CS" sz="1200" kern="1200" dirty="0" smtClean="0">
                <a:solidFill>
                  <a:schemeClr val="tx1"/>
                </a:solidFill>
                <a:latin typeface="+mn-lt"/>
              </a:rPr>
              <a:t>koji se nalaze u prezentaciji mogu pomoći trenerima u izradi sopstvenih materijala.</a:t>
            </a:r>
          </a:p>
          <a:p>
            <a:endParaRPr lang="sr-Latn-CS" b="1"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116</a:t>
            </a:fld>
            <a:endParaRPr lang="sr-Latn-C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CS" b="1" dirty="0" smtClean="0"/>
              <a:t>Svrha anonimnosti na Mreži - sakriti identitet korisnika ili prikriti određenu geolokaciju. </a:t>
            </a:r>
          </a:p>
          <a:p>
            <a:endParaRPr lang="sr-Latn-CS" b="1" baseline="0" dirty="0" smtClean="0"/>
          </a:p>
          <a:p>
            <a:r>
              <a:rPr lang="sr-Latn-CS" dirty="0" smtClean="0"/>
              <a:t>Šta može biti područje primene?</a:t>
            </a:r>
          </a:p>
          <a:p>
            <a:pPr marL="171450" indent="-171450">
              <a:buFont typeface="Arial" panose="020B0604020202020204" pitchFamily="34" charset="0"/>
              <a:buChar char="•"/>
            </a:pPr>
            <a:r>
              <a:rPr lang="sr-Latn-CS" dirty="0" smtClean="0"/>
              <a:t>Slobodan govor bez straha;</a:t>
            </a:r>
          </a:p>
          <a:p>
            <a:pPr marL="171450" indent="-171450">
              <a:buFont typeface="Arial" panose="020B0604020202020204" pitchFamily="34" charset="0"/>
              <a:buChar char="•"/>
            </a:pPr>
            <a:r>
              <a:rPr lang="sr-Latn-CS" dirty="0" smtClean="0"/>
              <a:t>Sposobnost pristupa medijima iz </a:t>
            </a:r>
            <a:r>
              <a:rPr lang="sr-Latn-CS" dirty="0" smtClean="0"/>
              <a:t>celog sveta </a:t>
            </a:r>
            <a:r>
              <a:rPr lang="sr-Latn-CS" dirty="0" smtClean="0"/>
              <a:t>bez ograničenja;</a:t>
            </a:r>
          </a:p>
          <a:p>
            <a:pPr marL="171450" indent="-171450">
              <a:buFont typeface="Arial" panose="020B0604020202020204" pitchFamily="34" charset="0"/>
              <a:buChar char="•"/>
            </a:pPr>
            <a:r>
              <a:rPr lang="sr-Latn-CS" dirty="0" smtClean="0"/>
              <a:t>Obezbeđivanje komunikacije;</a:t>
            </a:r>
          </a:p>
          <a:p>
            <a:pPr marL="171450" indent="-171450">
              <a:buFont typeface="Arial" panose="020B0604020202020204" pitchFamily="34" charset="0"/>
              <a:buChar char="•"/>
            </a:pPr>
            <a:r>
              <a:rPr lang="sr-Latn-CS" dirty="0" smtClean="0"/>
              <a:t>i anonimnost je očigledna prednost za </a:t>
            </a:r>
            <a:r>
              <a:rPr lang="sr-Latn-CS" dirty="0" smtClean="0"/>
              <a:t>učinioca.</a:t>
            </a:r>
            <a:endParaRPr lang="sr-Latn-CS" dirty="0" smtClean="0"/>
          </a:p>
          <a:p>
            <a:pPr marL="171450" indent="-171450">
              <a:buFont typeface="Arial" panose="020B0604020202020204" pitchFamily="34" charset="0"/>
              <a:buChar char="•"/>
            </a:pPr>
            <a:endParaRPr lang="sr-Latn-C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117</a:t>
            </a:fld>
            <a:endParaRPr lang="sr-Latn-CS"/>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37749530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119</a:t>
            </a:fld>
            <a:endParaRPr lang="sr-Latn-CS"/>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53242469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lnSpcReduction="20000"/>
          </a:bodyPr>
          <a:lstStyle/>
          <a:p>
            <a:r>
              <a:rPr lang="sr-Latn-CS" sz="1200" kern="1200" noProof="0" dirty="0" smtClean="0">
                <a:solidFill>
                  <a:schemeClr val="tx1"/>
                </a:solidFill>
                <a:effectLst/>
                <a:latin typeface="+mn-lt"/>
              </a:rPr>
              <a:t>Iako je </a:t>
            </a:r>
            <a:r>
              <a:rPr lang="sr-Latn-CS" sz="1200" kern="1200" noProof="0" dirty="0" smtClean="0">
                <a:solidFill>
                  <a:schemeClr val="tx1"/>
                </a:solidFill>
                <a:effectLst/>
                <a:latin typeface="+mn-lt"/>
              </a:rPr>
              <a:t>internet </a:t>
            </a:r>
            <a:r>
              <a:rPr lang="sr-Latn-CS" sz="1200" kern="1200" noProof="0" dirty="0" smtClean="0">
                <a:solidFill>
                  <a:schemeClr val="tx1"/>
                </a:solidFill>
                <a:effectLst/>
                <a:latin typeface="+mn-lt"/>
              </a:rPr>
              <a:t>mesto gde pružaoci usluga i informacija obično žele da objavljuju i dele podatke sa širom javnosti, postoji i potreba za više privatnih područja dostupnih ograničenoj grupi ljudi u posebne svrhe. Neke od ovih oblasti su javna mesta koja mogu pronaći samo osobe koje imaju tačnu adresu. Uzmimo, na primer, par koji želi da podeli fotografije svog venčanja sa svojom porodicom i prijateljima. Ne bi hteli da svaki korisnik Mreže vidi fotografije. U tom slučaju mogu da otpreme slike na uslugu u oblaku i dele vezu za galeriju samo sa ličnim prijateljima i porodicom. Naravno da ovo nije veoma siguran način za razmenu privatnih podataka, ali je lako i pošto se fotografije ne smatraju veoma povjerljivim, ovo rešenje može biti dovoljno dobro za većinu ljudi. </a:t>
            </a:r>
            <a:endParaRPr lang="sr-Latn-CS" noProof="0" dirty="0" smtClean="0"/>
          </a:p>
          <a:p>
            <a:r>
              <a:rPr lang="sr-Latn-CS" sz="1200" kern="1200" noProof="0" dirty="0" smtClean="0">
                <a:solidFill>
                  <a:schemeClr val="tx1"/>
                </a:solidFill>
                <a:effectLst/>
                <a:latin typeface="+mn-lt"/>
              </a:rPr>
              <a:t>Postoje i druge skrivene oblasti na </a:t>
            </a:r>
            <a:r>
              <a:rPr lang="sr-Latn-CS" sz="1200" kern="1200" noProof="0" dirty="0" smtClean="0">
                <a:solidFill>
                  <a:schemeClr val="tx1"/>
                </a:solidFill>
                <a:effectLst/>
                <a:latin typeface="+mn-lt"/>
              </a:rPr>
              <a:t>internetu </a:t>
            </a:r>
            <a:r>
              <a:rPr lang="sr-Latn-CS" sz="1200" kern="1200" noProof="0" dirty="0" smtClean="0">
                <a:solidFill>
                  <a:schemeClr val="tx1"/>
                </a:solidFill>
                <a:effectLst/>
                <a:latin typeface="+mn-lt"/>
              </a:rPr>
              <a:t>za koje su potrebne lozinke za prijavljivanje. Tipična oglasna tabla i običan webmail račun su samo dva primera privatnih oblasti koje pretraživač ne može da pronađe ili im pristupi zbog njihovog zahteva za prijavom. Osim sajtova koji su namerno skriveni od javnih pretraživača, postoje i web stranice i baze podataka koje pretraživači ne mogu </a:t>
            </a:r>
            <a:r>
              <a:rPr lang="sr-Latn-CS" sz="1200" kern="1200" noProof="0" dirty="0" smtClean="0">
                <a:solidFill>
                  <a:schemeClr val="tx1"/>
                </a:solidFill>
                <a:effectLst/>
                <a:latin typeface="+mn-lt"/>
              </a:rPr>
              <a:t>indeksirati, </a:t>
            </a:r>
            <a:r>
              <a:rPr lang="sr-Latn-CS" sz="1200" kern="1200" noProof="0" dirty="0" smtClean="0">
                <a:solidFill>
                  <a:schemeClr val="tx1"/>
                </a:solidFill>
                <a:effectLst/>
                <a:latin typeface="+mn-lt"/>
              </a:rPr>
              <a:t>jer se njihovi sadržaji ne mogu shvatiti ili analizirati sa njihove strane. </a:t>
            </a:r>
            <a:endParaRPr lang="sr-Latn-CS" noProof="0" dirty="0" smtClean="0"/>
          </a:p>
          <a:p>
            <a:r>
              <a:rPr lang="sr-Latn-CS" sz="1200" kern="1200" noProof="0" dirty="0" smtClean="0">
                <a:solidFill>
                  <a:schemeClr val="tx1"/>
                </a:solidFill>
                <a:effectLst/>
                <a:latin typeface="+mn-lt"/>
              </a:rPr>
              <a:t>Kolektivno ime za sva ta područja na </a:t>
            </a:r>
            <a:r>
              <a:rPr lang="sr-Latn-CS" sz="1200" kern="1200" noProof="0" dirty="0" smtClean="0">
                <a:solidFill>
                  <a:schemeClr val="tx1"/>
                </a:solidFill>
                <a:effectLst/>
                <a:latin typeface="+mn-lt"/>
              </a:rPr>
              <a:t>Mreži </a:t>
            </a:r>
            <a:r>
              <a:rPr lang="sr-Latn-CS" sz="1200" kern="1200" noProof="0" dirty="0" smtClean="0">
                <a:solidFill>
                  <a:schemeClr val="tx1"/>
                </a:solidFill>
                <a:effectLst/>
                <a:latin typeface="+mn-lt"/>
              </a:rPr>
              <a:t>koja su skrivena od pretraživača naziva se “</a:t>
            </a:r>
            <a:r>
              <a:rPr lang="sr-Latn-CS" sz="1200" b="1" kern="1200" noProof="0" dirty="0" smtClean="0">
                <a:solidFill>
                  <a:schemeClr val="tx1"/>
                </a:solidFill>
                <a:effectLst/>
                <a:latin typeface="+mn-lt"/>
              </a:rPr>
              <a:t>Deep Web</a:t>
            </a:r>
            <a:r>
              <a:rPr lang="sr-Latn-CS" sz="1200" kern="1200" noProof="0" dirty="0" smtClean="0">
                <a:solidFill>
                  <a:schemeClr val="tx1"/>
                </a:solidFill>
                <a:effectLst/>
                <a:latin typeface="+mn-lt"/>
              </a:rPr>
              <a:t>" (druga imena su "Hidden web", "Invisible web" ili "Deepnet").</a:t>
            </a:r>
          </a:p>
          <a:p>
            <a:r>
              <a:rPr lang="sr-Latn-CS" dirty="0" smtClean="0"/>
              <a:t> </a:t>
            </a:r>
            <a:endParaRPr lang="sr-Latn-CS" noProof="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sr-Latn-CS" sz="1200" kern="1200" noProof="0" dirty="0" smtClean="0">
                <a:solidFill>
                  <a:schemeClr val="tx1"/>
                </a:solidFill>
                <a:effectLst/>
                <a:latin typeface="+mn-lt"/>
              </a:rPr>
              <a:t>Pored web lokacija, baza podataka i dokumenata koji nisu indeksirani od strane pretraživača, postoji još jedan sloj “</a:t>
            </a:r>
            <a:r>
              <a:rPr lang="sr-Latn-CS" sz="1200" b="1" kern="1200" noProof="0" dirty="0" smtClean="0">
                <a:solidFill>
                  <a:schemeClr val="tx1"/>
                </a:solidFill>
                <a:effectLst/>
                <a:latin typeface="+mn-lt"/>
              </a:rPr>
              <a:t>Darkweb</a:t>
            </a:r>
            <a:r>
              <a:rPr lang="sr-Latn-CS" sz="1200" kern="1200" noProof="0" dirty="0" smtClean="0">
                <a:solidFill>
                  <a:schemeClr val="tx1"/>
                </a:solidFill>
                <a:effectLst/>
                <a:latin typeface="+mn-lt"/>
              </a:rPr>
              <a:t>”. </a:t>
            </a:r>
            <a:r>
              <a:rPr lang="sr-Latn-CS" sz="1200" kern="1200" noProof="0" dirty="0" smtClean="0">
                <a:solidFill>
                  <a:schemeClr val="tx1"/>
                </a:solidFill>
                <a:effectLst/>
                <a:latin typeface="+mn-lt"/>
              </a:rPr>
              <a:t>Dark Web</a:t>
            </a:r>
            <a:r>
              <a:rPr lang="sr-Latn-CS" sz="1200" kern="1200" baseline="0" noProof="0" dirty="0" smtClean="0">
                <a:solidFill>
                  <a:schemeClr val="tx1"/>
                </a:solidFill>
                <a:effectLst/>
                <a:latin typeface="+mn-lt"/>
              </a:rPr>
              <a:t> se ne može</a:t>
            </a:r>
            <a:r>
              <a:rPr lang="sr-Latn-CS" sz="1200" kern="1200" noProof="0" dirty="0" smtClean="0">
                <a:solidFill>
                  <a:schemeClr val="tx1"/>
                </a:solidFill>
                <a:effectLst/>
                <a:latin typeface="+mn-lt"/>
              </a:rPr>
              <a:t> </a:t>
            </a:r>
            <a:r>
              <a:rPr lang="sr-Latn-CS" sz="1200" kern="1200" noProof="0" dirty="0" smtClean="0">
                <a:solidFill>
                  <a:schemeClr val="tx1"/>
                </a:solidFill>
                <a:effectLst/>
                <a:latin typeface="+mn-lt"/>
              </a:rPr>
              <a:t>pretraživati standardnim pretraživačima. Međutim, </a:t>
            </a:r>
            <a:r>
              <a:rPr lang="sr-Latn-CS" sz="1200" kern="1200" noProof="0" dirty="0" smtClean="0">
                <a:solidFill>
                  <a:schemeClr val="tx1"/>
                </a:solidFill>
                <a:effectLst/>
                <a:latin typeface="+mn-lt"/>
              </a:rPr>
              <a:t>dok se </a:t>
            </a:r>
            <a:r>
              <a:rPr lang="sr-Latn-CS" sz="1200" kern="1200" noProof="0" dirty="0" smtClean="0">
                <a:solidFill>
                  <a:schemeClr val="tx1"/>
                </a:solidFill>
                <a:effectLst/>
                <a:latin typeface="+mn-lt"/>
              </a:rPr>
              <a:t>web </a:t>
            </a:r>
            <a:r>
              <a:rPr lang="sr-Latn-CS" sz="1200" kern="1200" noProof="0" dirty="0" smtClean="0">
                <a:solidFill>
                  <a:schemeClr val="tx1"/>
                </a:solidFill>
                <a:effectLst/>
                <a:latin typeface="+mn-lt"/>
              </a:rPr>
              <a:t>stranicama Deep </a:t>
            </a:r>
            <a:r>
              <a:rPr lang="sr-Latn-CS" sz="1200" kern="1200" noProof="0" dirty="0" smtClean="0">
                <a:solidFill>
                  <a:schemeClr val="tx1"/>
                </a:solidFill>
                <a:effectLst/>
                <a:latin typeface="+mn-lt"/>
              </a:rPr>
              <a:t>Web </a:t>
            </a:r>
            <a:r>
              <a:rPr lang="sr-Latn-CS" sz="1200" kern="1200" noProof="0" dirty="0" smtClean="0">
                <a:solidFill>
                  <a:schemeClr val="tx1"/>
                </a:solidFill>
                <a:effectLst/>
                <a:latin typeface="+mn-lt"/>
              </a:rPr>
              <a:t>može </a:t>
            </a:r>
            <a:r>
              <a:rPr lang="sr-Latn-CS" sz="1200" kern="1200" noProof="0" dirty="0" smtClean="0">
                <a:solidFill>
                  <a:schemeClr val="tx1"/>
                </a:solidFill>
                <a:effectLst/>
                <a:latin typeface="+mn-lt"/>
              </a:rPr>
              <a:t>pristupiti sa uobičajenim web </a:t>
            </a:r>
            <a:r>
              <a:rPr lang="sr-Latn-CS" sz="1200" kern="1200" noProof="0" dirty="0" smtClean="0">
                <a:solidFill>
                  <a:schemeClr val="tx1"/>
                </a:solidFill>
                <a:effectLst/>
                <a:latin typeface="+mn-lt"/>
              </a:rPr>
              <a:t>pretraživačem,</a:t>
            </a:r>
            <a:r>
              <a:rPr lang="sr-Latn-CS" sz="1200" kern="1200" baseline="0" noProof="0" dirty="0" smtClean="0">
                <a:solidFill>
                  <a:schemeClr val="tx1"/>
                </a:solidFill>
                <a:effectLst/>
                <a:latin typeface="+mn-lt"/>
              </a:rPr>
              <a:t> ak</a:t>
            </a:r>
            <a:r>
              <a:rPr lang="sr-Latn-CS" sz="1200" kern="1200" noProof="0" dirty="0" smtClean="0">
                <a:solidFill>
                  <a:schemeClr val="tx1"/>
                </a:solidFill>
                <a:effectLst/>
                <a:latin typeface="+mn-lt"/>
              </a:rPr>
              <a:t>o </a:t>
            </a:r>
            <a:r>
              <a:rPr lang="sr-Latn-CS" sz="1200" kern="1200" noProof="0" dirty="0" smtClean="0">
                <a:solidFill>
                  <a:schemeClr val="tx1"/>
                </a:solidFill>
                <a:effectLst/>
                <a:latin typeface="+mn-lt"/>
              </a:rPr>
              <a:t>posetilac zna adresu ili lozinku za </a:t>
            </a:r>
            <a:r>
              <a:rPr lang="sr-Latn-CS" sz="1200" kern="1200" noProof="0" dirty="0" smtClean="0">
                <a:solidFill>
                  <a:schemeClr val="tx1"/>
                </a:solidFill>
                <a:effectLst/>
                <a:latin typeface="+mn-lt"/>
              </a:rPr>
              <a:t>prijavljivanje, </a:t>
            </a:r>
            <a:r>
              <a:rPr lang="sr-Latn-CS" sz="1200" kern="1200" noProof="0" dirty="0" smtClean="0">
                <a:solidFill>
                  <a:schemeClr val="tx1"/>
                </a:solidFill>
                <a:effectLst/>
                <a:latin typeface="+mn-lt"/>
              </a:rPr>
              <a:t>to nije slučaj za </a:t>
            </a:r>
            <a:r>
              <a:rPr lang="sr-Latn-CS" sz="1200" kern="1200" noProof="0" dirty="0" smtClean="0">
                <a:solidFill>
                  <a:schemeClr val="tx1"/>
                </a:solidFill>
                <a:effectLst/>
                <a:latin typeface="+mn-lt"/>
              </a:rPr>
              <a:t>web stranice Dark Web. </a:t>
            </a:r>
            <a:endParaRPr lang="sr-Latn-CS" sz="1200" kern="1200" noProof="0" dirty="0" smtClean="0">
              <a:solidFill>
                <a:schemeClr val="tx1"/>
              </a:solidFill>
              <a:effectLst/>
              <a:latin typeface="+mn-lt"/>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sr-Latn-CS" sz="1200" kern="1200" noProof="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sr-Latn-CS" sz="1200" b="1" kern="1200" noProof="0" dirty="0" smtClean="0">
                <a:solidFill>
                  <a:schemeClr val="tx1"/>
                </a:solidFill>
                <a:effectLst/>
                <a:latin typeface="+mn-lt"/>
              </a:rPr>
              <a:t>Dark Web</a:t>
            </a:r>
            <a:r>
              <a:rPr lang="sr-Latn-CS" dirty="0" smtClean="0"/>
              <a:t> </a:t>
            </a:r>
            <a:r>
              <a:rPr lang="sr-Latn-CS" sz="1200" kern="1200" baseline="0" noProof="0" dirty="0" smtClean="0">
                <a:solidFill>
                  <a:schemeClr val="tx1"/>
                </a:solidFill>
                <a:effectLst/>
                <a:latin typeface="+mn-lt"/>
              </a:rPr>
              <a:t>se sastoji od </a:t>
            </a:r>
            <a:r>
              <a:rPr lang="sr-Latn-CS" sz="1200" b="1" kern="1200" baseline="0" noProof="0" dirty="0" smtClean="0">
                <a:solidFill>
                  <a:schemeClr val="tx1"/>
                </a:solidFill>
                <a:effectLst/>
                <a:latin typeface="+mn-lt"/>
              </a:rPr>
              <a:t>Tamnih mreža </a:t>
            </a:r>
            <a:r>
              <a:rPr lang="sr-Latn-CS" sz="1200" kern="1200" baseline="0" noProof="0" dirty="0" smtClean="0">
                <a:solidFill>
                  <a:schemeClr val="tx1"/>
                </a:solidFill>
                <a:effectLst/>
                <a:latin typeface="+mn-lt"/>
              </a:rPr>
              <a:t>koje su male  peer- to- peer mreže, slično velikim i  popularnim mrežama kao što su Freenet, I2P i ToR</a:t>
            </a:r>
            <a:r>
              <a:rPr lang="sr-Latn-CS" sz="1200" b="0" kern="1200" baseline="0" noProof="0" dirty="0" smtClean="0">
                <a:solidFill>
                  <a:schemeClr val="tx1"/>
                </a:solidFill>
                <a:effectLst/>
                <a:latin typeface="+mn-lt"/>
              </a:rPr>
              <a:t>.</a:t>
            </a:r>
            <a:endParaRPr lang="sr-Latn-CS" b="0" noProof="0" dirty="0" smtClean="0"/>
          </a:p>
          <a:p>
            <a:endParaRPr lang="sr-Latn-CS" dirty="0"/>
          </a:p>
          <a:p>
            <a:endParaRPr lang="sr-Latn-C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121</a:t>
            </a:fld>
            <a:endParaRPr lang="sr-Latn-CS"/>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395305038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spcBef>
                <a:spcPts val="600"/>
              </a:spcBef>
              <a:spcAft>
                <a:spcPts val="600"/>
              </a:spcAft>
            </a:pPr>
            <a:r>
              <a:rPr lang="sr-Latn-CS" dirty="0" smtClean="0">
                <a:latin typeface="Verdana"/>
              </a:rPr>
              <a:t>TOR - Onion ruter - to je anonimni komunikacioni sistem </a:t>
            </a:r>
            <a:r>
              <a:rPr lang="sr-Latn-CS" dirty="0" smtClean="0">
                <a:latin typeface="Verdana"/>
              </a:rPr>
              <a:t>na internetu</a:t>
            </a:r>
            <a:endParaRPr lang="sr-Latn-CS" dirty="0" smtClean="0">
              <a:latin typeface="Verdana"/>
            </a:endParaRPr>
          </a:p>
          <a:p>
            <a:pPr>
              <a:lnSpc>
                <a:spcPct val="120000"/>
              </a:lnSpc>
              <a:spcBef>
                <a:spcPts val="600"/>
              </a:spcBef>
              <a:spcAft>
                <a:spcPts val="600"/>
              </a:spcAft>
            </a:pPr>
            <a:endParaRPr lang="sr-Latn-CS" dirty="0" smtClean="0">
              <a:latin typeface="Verdana"/>
              <a:cs typeface="Verdana"/>
            </a:endParaRPr>
          </a:p>
          <a:p>
            <a:pPr>
              <a:lnSpc>
                <a:spcPct val="120000"/>
              </a:lnSpc>
            </a:pPr>
            <a:r>
              <a:rPr lang="sr-Latn-CS" dirty="0" smtClean="0">
                <a:latin typeface="Verdana"/>
              </a:rPr>
              <a:t>Napravljen sredinom devedesetih za vojnu upotrebu, korišćen je s vremenom kao</a:t>
            </a:r>
          </a:p>
          <a:p>
            <a:pPr marL="628650" lvl="1" indent="-171450">
              <a:lnSpc>
                <a:spcPct val="120000"/>
              </a:lnSpc>
              <a:buFont typeface="Arial" panose="020B0604020202020204" pitchFamily="34" charset="0"/>
              <a:buChar char="•"/>
            </a:pPr>
            <a:r>
              <a:rPr lang="sr-Latn-CS" dirty="0" smtClean="0">
                <a:latin typeface="Verdana"/>
              </a:rPr>
              <a:t>Način za zaobilaženje cenzure</a:t>
            </a:r>
          </a:p>
          <a:p>
            <a:pPr marL="628650" lvl="1" indent="-171450">
              <a:lnSpc>
                <a:spcPct val="120000"/>
              </a:lnSpc>
              <a:buFont typeface="Arial" panose="020B0604020202020204" pitchFamily="34" charset="0"/>
              <a:buChar char="•"/>
            </a:pPr>
            <a:r>
              <a:rPr lang="sr-Latn-CS" dirty="0" smtClean="0">
                <a:latin typeface="Verdana"/>
              </a:rPr>
              <a:t>Pogodan za prikupljanje anonimnih izvještaja / podataka / informacija od strane novinara</a:t>
            </a:r>
          </a:p>
          <a:p>
            <a:pPr marL="628650" lvl="1" indent="-171450">
              <a:lnSpc>
                <a:spcPct val="120000"/>
              </a:lnSpc>
              <a:buFont typeface="Arial" panose="020B0604020202020204" pitchFamily="34" charset="0"/>
              <a:buChar char="•"/>
            </a:pPr>
            <a:endParaRPr lang="sr-Latn-CS" dirty="0" smtClean="0">
              <a:latin typeface="Verdana"/>
              <a:cs typeface="Verdana"/>
            </a:endParaRPr>
          </a:p>
          <a:p>
            <a:pPr>
              <a:lnSpc>
                <a:spcPct val="120000"/>
              </a:lnSpc>
            </a:pPr>
            <a:r>
              <a:rPr lang="sr-Latn-CS" dirty="0" smtClean="0">
                <a:latin typeface="Verdana"/>
              </a:rPr>
              <a:t>Šifriranje saobraćaja čini ga otpornim na prisluškivanje i analizu saobraćaja</a:t>
            </a:r>
          </a:p>
          <a:p>
            <a:endParaRPr lang="sr-Latn-CS" dirty="0" smtClean="0"/>
          </a:p>
          <a:p>
            <a:r>
              <a:rPr lang="sr-Latn-CS" dirty="0" smtClean="0"/>
              <a:t>Potreban je poseban pretraživač (pretraživač TOR-a) za pristup </a:t>
            </a:r>
            <a:r>
              <a:rPr lang="sr-Latn-CS" dirty="0" smtClean="0"/>
              <a:t>web-stranicama </a:t>
            </a:r>
            <a:r>
              <a:rPr lang="sr-Latn-CS" dirty="0" smtClean="0"/>
              <a:t>u </a:t>
            </a:r>
            <a:r>
              <a:rPr lang="sr-Latn-CS" dirty="0" smtClean="0"/>
              <a:t>Darknetu</a:t>
            </a:r>
            <a:r>
              <a:rPr lang="sr-Latn-CS" dirty="0" smtClean="0"/>
              <a:t>, koji nije dostupan uobičajenim pretraživačima kao što su Firefox, Explorer, Chrome, Opera itd.</a:t>
            </a:r>
            <a:endParaRPr lang="sr-Latn-C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122</a:t>
            </a:fld>
            <a:endParaRPr lang="sr-Latn-CS"/>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94381820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sr-Latn-CS" dirty="0" smtClean="0"/>
              <a:t>Potrebno je objasniti </a:t>
            </a:r>
            <a:r>
              <a:rPr lang="sr-Latn-CS" dirty="0" smtClean="0"/>
              <a:t>mehanizam razdvajanja od strane srednjeg releja i činjenice da informacije prolaze kroz niz uzastopnih koraka šifriranja, tako da se adresa izvora ne može detektirati na odredištu.</a:t>
            </a:r>
            <a:endParaRPr lang="sr-Latn-C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123</a:t>
            </a:fld>
            <a:endParaRPr lang="sr-Latn-CS"/>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395305038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en-US"/>
          </a:p>
        </p:txBody>
      </p:sp>
      <p:sp>
        <p:nvSpPr>
          <p:cNvPr id="4" name="Foliennummernplatzhalter 3"/>
          <p:cNvSpPr>
            <a:spLocks noGrp="1"/>
          </p:cNvSpPr>
          <p:nvPr>
            <p:ph type="sldNum" sz="quarter" idx="10"/>
          </p:nvPr>
        </p:nvSpPr>
        <p:spPr/>
        <p:txBody>
          <a:bodyPr/>
          <a:lstStyle/>
          <a:p>
            <a:fld id="{B2221978-7AB2-D644-A1FF-AF545A1745C1}" type="slidenum">
              <a:rPr lang="en-US" smtClean="0"/>
              <a:pPr/>
              <a:t>124</a:t>
            </a:fld>
            <a:endParaRPr lang="sr-Latn-CS"/>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395305038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en-US"/>
          </a:p>
        </p:txBody>
      </p:sp>
      <p:sp>
        <p:nvSpPr>
          <p:cNvPr id="4" name="Foliennummernplatzhalter 3"/>
          <p:cNvSpPr>
            <a:spLocks noGrp="1"/>
          </p:cNvSpPr>
          <p:nvPr>
            <p:ph type="sldNum" sz="quarter" idx="10"/>
          </p:nvPr>
        </p:nvSpPr>
        <p:spPr/>
        <p:txBody>
          <a:bodyPr/>
          <a:lstStyle/>
          <a:p>
            <a:fld id="{B2221978-7AB2-D644-A1FF-AF545A1745C1}" type="slidenum">
              <a:rPr lang="en-US" smtClean="0"/>
              <a:pPr/>
              <a:t>125</a:t>
            </a:fld>
            <a:endParaRPr lang="sr-Latn-CS"/>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39530503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p>
            <a:fld id="{DDCB284B-9DDD-6D47-8FD9-ABBC29FEFE62}" type="datetime1">
              <a:rPr lang="en-US" smtClean="0"/>
              <a:pPr/>
              <a:t>10/9/2017</a:t>
            </a:fld>
            <a:endParaRPr lang="en-US"/>
          </a:p>
        </p:txBody>
      </p:sp>
      <p:sp>
        <p:nvSpPr>
          <p:cNvPr id="5" name="Footer Placeholder 4"/>
          <p:cNvSpPr>
            <a:spLocks noGrp="1"/>
          </p:cNvSpPr>
          <p:nvPr>
            <p:ph type="ftr" sz="quarter" idx="11"/>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D654AF94-3496-DF4A-8371-37401470C765}" type="datetime1">
              <a:rPr lang="en-US" smtClean="0"/>
              <a:pPr/>
              <a:t>10/9/2017</a:t>
            </a:fld>
            <a:endParaRPr lang="en-US"/>
          </a:p>
        </p:txBody>
      </p:sp>
      <p:sp>
        <p:nvSpPr>
          <p:cNvPr id="5" name="Footer Placeholder 4"/>
          <p:cNvSpPr>
            <a:spLocks noGrp="1"/>
          </p:cNvSpPr>
          <p:nvPr>
            <p:ph type="ftr" sz="quarter" idx="11"/>
          </p:nvPr>
        </p:nvSpPr>
        <p:spPr/>
        <p:txBody>
          <a:bodyPr/>
          <a:lstStyle/>
          <a:p>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206E8747-2370-3E4F-8900-5BABB8631474}" type="datetime1">
              <a:rPr lang="en-US" smtClean="0"/>
              <a:pPr/>
              <a:t>10/9/2017</a:t>
            </a:fld>
            <a:endParaRPr lang="en-US"/>
          </a:p>
        </p:txBody>
      </p:sp>
      <p:sp>
        <p:nvSpPr>
          <p:cNvPr id="5" name="Footer Placeholder 4"/>
          <p:cNvSpPr>
            <a:spLocks noGrp="1"/>
          </p:cNvSpPr>
          <p:nvPr>
            <p:ph type="ftr" sz="quarter" idx="11"/>
          </p:nvPr>
        </p:nvSpPr>
        <p:spPr/>
        <p:txBody>
          <a:bodyPr/>
          <a:lstStyle/>
          <a:p>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68313" y="260350"/>
            <a:ext cx="8229600" cy="1143000"/>
          </a:xfrm>
          <a:prstGeom prst="rect">
            <a:avLst/>
          </a:prstGeom>
        </p:spPr>
        <p:txBody>
          <a:bodyPr/>
          <a:lstStyle/>
          <a:p>
            <a:r>
              <a:rPr lang="en-US" smtClean="0"/>
              <a:t>Click to edit Master title style</a:t>
            </a:r>
            <a:endParaRPr lang="en-GB"/>
          </a:p>
        </p:txBody>
      </p:sp>
      <p:sp>
        <p:nvSpPr>
          <p:cNvPr id="3" name="ClipArt Placeholder 2"/>
          <p:cNvSpPr>
            <a:spLocks noGrp="1"/>
          </p:cNvSpPr>
          <p:nvPr>
            <p:ph type="clipArt" sz="half" idx="1"/>
          </p:nvPr>
        </p:nvSpPr>
        <p:spPr>
          <a:xfrm>
            <a:off x="468313" y="1557338"/>
            <a:ext cx="4038600" cy="4535487"/>
          </a:xfrm>
        </p:spPr>
        <p:txBody>
          <a:bodyPr/>
          <a:lstStyle/>
          <a:p>
            <a:pPr lvl="0"/>
            <a:endParaRPr lang="en-GB" noProof="0" smtClean="0"/>
          </a:p>
        </p:txBody>
      </p:sp>
      <p:sp>
        <p:nvSpPr>
          <p:cNvPr id="4" name="Text Placeholder 3"/>
          <p:cNvSpPr>
            <a:spLocks noGrp="1"/>
          </p:cNvSpPr>
          <p:nvPr>
            <p:ph type="body" sz="half" idx="2"/>
          </p:nvPr>
        </p:nvSpPr>
        <p:spPr>
          <a:xfrm>
            <a:off x="4659313" y="1557338"/>
            <a:ext cx="4038600" cy="45354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fld id="{C19DFA51-F258-7841-BBA6-69AC11A15E33}" type="datetime1">
              <a:rPr lang="en-US" smtClean="0"/>
              <a:pPr>
                <a:defRPr/>
              </a:pPr>
              <a:t>10/9/2017</a:t>
            </a:fld>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8313" y="260350"/>
            <a:ext cx="8229600" cy="1143000"/>
          </a:xfrm>
          <a:prstGeom prst="rect">
            <a:avLst/>
          </a:prstGeo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68313" y="1484313"/>
            <a:ext cx="4038600"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59313" y="1484313"/>
            <a:ext cx="4038600"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fld id="{A4C343FD-6BC3-A646-BD03-11CCBDED0FDF}" type="datetime1">
              <a:rPr lang="en-US" smtClean="0"/>
              <a:pPr>
                <a:defRPr/>
              </a:pPr>
              <a:t>10/9/2017</a:t>
            </a:fld>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AndTx">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68313" y="260350"/>
            <a:ext cx="8229600" cy="1143000"/>
          </a:xfrm>
          <a:prstGeom prst="rect">
            <a:avLst/>
          </a:prstGeom>
        </p:spPr>
        <p:txBody>
          <a:bodyPr/>
          <a:lstStyle/>
          <a:p>
            <a:r>
              <a:rPr lang="en-US" smtClean="0"/>
              <a:t>Click to edit Master title style</a:t>
            </a:r>
            <a:endParaRPr lang="en-GB"/>
          </a:p>
        </p:txBody>
      </p:sp>
      <p:sp>
        <p:nvSpPr>
          <p:cNvPr id="3" name="Content Placeholder 2"/>
          <p:cNvSpPr>
            <a:spLocks noGrp="1"/>
          </p:cNvSpPr>
          <p:nvPr>
            <p:ph sz="quarter" idx="1"/>
          </p:nvPr>
        </p:nvSpPr>
        <p:spPr>
          <a:xfrm>
            <a:off x="468313" y="1557338"/>
            <a:ext cx="4038600" cy="21907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quarter" idx="2"/>
          </p:nvPr>
        </p:nvSpPr>
        <p:spPr>
          <a:xfrm>
            <a:off x="468313" y="3900488"/>
            <a:ext cx="4038600" cy="2192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half" idx="3"/>
          </p:nvPr>
        </p:nvSpPr>
        <p:spPr>
          <a:xfrm>
            <a:off x="4659313" y="1557338"/>
            <a:ext cx="4038600" cy="45354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Rectangle 4"/>
          <p:cNvSpPr>
            <a:spLocks noGrp="1" noChangeArrowheads="1"/>
          </p:cNvSpPr>
          <p:nvPr>
            <p:ph type="dt" sz="half" idx="10"/>
          </p:nvPr>
        </p:nvSpPr>
        <p:spPr>
          <a:ln/>
        </p:spPr>
        <p:txBody>
          <a:bodyPr/>
          <a:lstStyle>
            <a:lvl1pPr>
              <a:defRPr/>
            </a:lvl1pPr>
          </a:lstStyle>
          <a:p>
            <a:pPr>
              <a:defRPr/>
            </a:pPr>
            <a:fld id="{ECC18B51-9CBC-2241-B53D-BE644EB23E06}" type="datetime1">
              <a:rPr lang="en-US" smtClean="0"/>
              <a:pPr>
                <a:defRPr/>
              </a:pPr>
              <a:t>10/9/2017</a:t>
            </a:fld>
            <a:endParaRPr lang="en-GB"/>
          </a:p>
        </p:txBody>
      </p:sp>
      <p:sp>
        <p:nvSpPr>
          <p:cNvPr id="7" name="Rectangle 5"/>
          <p:cNvSpPr>
            <a:spLocks noGrp="1" noChangeArrowheads="1"/>
          </p:cNvSpPr>
          <p:nvPr>
            <p:ph type="ftr" sz="quarter" idx="11"/>
          </p:nvPr>
        </p:nvSpPr>
        <p:spPr>
          <a:ln/>
        </p:spPr>
        <p:txBody>
          <a:bodyPr/>
          <a:lstStyle>
            <a:lvl1pPr>
              <a:defRPr/>
            </a:lvl1pPr>
          </a:lstStyle>
          <a:p>
            <a:pPr>
              <a:defRPr/>
            </a:pPr>
            <a:endParaRPr lang="en-GB"/>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68313" y="260350"/>
            <a:ext cx="8229600" cy="1143000"/>
          </a:xfrm>
          <a:prstGeom prst="rect">
            <a:avLst/>
          </a:prstGeom>
        </p:spPr>
        <p:txBody>
          <a:bodyPr/>
          <a:lstStyle/>
          <a:p>
            <a:r>
              <a:rPr lang="en-US" smtClean="0"/>
              <a:t>Click to edit Master title style</a:t>
            </a:r>
            <a:endParaRPr lang="en-GB"/>
          </a:p>
        </p:txBody>
      </p:sp>
      <p:sp>
        <p:nvSpPr>
          <p:cNvPr id="3" name="Content Placeholder 2"/>
          <p:cNvSpPr>
            <a:spLocks noGrp="1"/>
          </p:cNvSpPr>
          <p:nvPr>
            <p:ph sz="half" idx="1"/>
          </p:nvPr>
        </p:nvSpPr>
        <p:spPr>
          <a:xfrm>
            <a:off x="468313" y="1557338"/>
            <a:ext cx="4038600" cy="45354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59313" y="1557338"/>
            <a:ext cx="4038600" cy="45354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fld id="{0BF12D66-79F4-A043-96F4-AA90AF326B99}" type="datetime1">
              <a:rPr lang="en-US" smtClean="0"/>
              <a:pPr>
                <a:defRPr/>
              </a:pPr>
              <a:t>10/9/2017</a:t>
            </a:fld>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Tree>
    <p:extLst>
      <p:ext uri="{BB962C8B-B14F-4D97-AF65-F5344CB8AC3E}">
        <p14:creationId xmlns:p14="http://schemas.microsoft.com/office/powerpoint/2010/main" xmlns="" val="8641111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0778C552-BF12-B448-880D-CE5C8846EA3B}" type="datetime1">
              <a:rPr lang="en-US" smtClean="0"/>
              <a:pPr/>
              <a:t>10/9/2017</a:t>
            </a:fld>
            <a:endParaRPr lang="en-US"/>
          </a:p>
        </p:txBody>
      </p:sp>
      <p:sp>
        <p:nvSpPr>
          <p:cNvPr id="5" name="Footer Placeholder 4"/>
          <p:cNvSpPr>
            <a:spLocks noGrp="1"/>
          </p:cNvSpPr>
          <p:nvPr>
            <p:ph type="ftr" sz="quarter" idx="11"/>
          </p:nvPr>
        </p:nvSpPr>
        <p:spPr/>
        <p:txBody>
          <a:bodyPr/>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p>
            <a:fld id="{CFAEE453-C1FA-3E46-93ED-B6129FEF3F4A}" type="datetime1">
              <a:rPr lang="en-US" smtClean="0"/>
              <a:pPr/>
              <a:t>10/9/2017</a:t>
            </a:fld>
            <a:endParaRPr lang="en-US"/>
          </a:p>
        </p:txBody>
      </p:sp>
      <p:sp>
        <p:nvSpPr>
          <p:cNvPr id="5" name="Footer Placeholder 4"/>
          <p:cNvSpPr>
            <a:spLocks noGrp="1"/>
          </p:cNvSpPr>
          <p:nvPr>
            <p:ph type="ftr" sz="quarter" idx="11"/>
          </p:nvPr>
        </p:nvSpPr>
        <p:spPr/>
        <p:txBody>
          <a:bodyPr/>
          <a:lstStyle/>
          <a:p>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p:txBody>
          <a:bodyPr/>
          <a:lstStyle/>
          <a:p>
            <a:fld id="{B28F9585-BBD6-1B45-831C-69F4C0C9044D}" type="datetime1">
              <a:rPr lang="en-US" smtClean="0"/>
              <a:pPr/>
              <a:t>10/9/2017</a:t>
            </a:fld>
            <a:endParaRPr lang="en-US"/>
          </a:p>
        </p:txBody>
      </p:sp>
      <p:sp>
        <p:nvSpPr>
          <p:cNvPr id="6" name="Footer Placeholder 5"/>
          <p:cNvSpPr>
            <a:spLocks noGrp="1"/>
          </p:cNvSpPr>
          <p:nvPr>
            <p:ph type="ftr" sz="quarter" idx="11"/>
          </p:nvPr>
        </p:nvSpPr>
        <p:spPr/>
        <p:txBody>
          <a:bodyPr/>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6"/>
          <p:cNvSpPr>
            <a:spLocks noGrp="1"/>
          </p:cNvSpPr>
          <p:nvPr>
            <p:ph type="dt" sz="half" idx="10"/>
          </p:nvPr>
        </p:nvSpPr>
        <p:spPr/>
        <p:txBody>
          <a:bodyPr/>
          <a:lstStyle/>
          <a:p>
            <a:fld id="{5478989F-4BB6-BC40-8A6A-1BB0436AF218}" type="datetime1">
              <a:rPr lang="en-US" smtClean="0"/>
              <a:pPr/>
              <a:t>10/9/2017</a:t>
            </a:fld>
            <a:endParaRPr lang="en-US"/>
          </a:p>
        </p:txBody>
      </p:sp>
      <p:sp>
        <p:nvSpPr>
          <p:cNvPr id="8" name="Footer Placeholder 7"/>
          <p:cNvSpPr>
            <a:spLocks noGrp="1"/>
          </p:cNvSpPr>
          <p:nvPr>
            <p:ph type="ftr" sz="quarter" idx="11"/>
          </p:nvPr>
        </p:nvSpPr>
        <p:spPr/>
        <p:txBody>
          <a:body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93AC62AE-62F3-F344-8484-59FD536DA544}" type="datetime1">
              <a:rPr lang="en-US" smtClean="0"/>
              <a:pPr/>
              <a:t>10/9/2017</a:t>
            </a:fld>
            <a:endParaRPr lang="en-US"/>
          </a:p>
        </p:txBody>
      </p:sp>
      <p:sp>
        <p:nvSpPr>
          <p:cNvPr id="4" name="Footer Placeholder 3"/>
          <p:cNvSpPr>
            <a:spLocks noGrp="1"/>
          </p:cNvSpPr>
          <p:nvPr>
            <p:ph type="ftr" sz="quarter" idx="11"/>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F8D945-729C-0944-B04C-126DE18CB422}" type="datetime1">
              <a:rPr lang="en-US" smtClean="0"/>
              <a:pPr/>
              <a:t>10/9/2017</a:t>
            </a:fld>
            <a:endParaRPr lang="en-US"/>
          </a:p>
        </p:txBody>
      </p:sp>
      <p:sp>
        <p:nvSpPr>
          <p:cNvPr id="3" name="Footer Placeholder 2"/>
          <p:cNvSpPr>
            <a:spLocks noGrp="1"/>
          </p:cNvSpPr>
          <p:nvPr>
            <p:ph type="ftr" sz="quarter" idx="11"/>
          </p:nvPr>
        </p:nvSpPr>
        <p:spPr/>
        <p:txBody>
          <a:bodyPr/>
          <a:lstStyle/>
          <a:p>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1573FCF5-0FFB-CD4E-BBAA-DFBF8FE8B9AE}" type="datetime1">
              <a:rPr lang="en-US" smtClean="0"/>
              <a:pPr/>
              <a:t>10/9/2017</a:t>
            </a:fld>
            <a:endParaRPr lang="en-US"/>
          </a:p>
        </p:txBody>
      </p:sp>
      <p:sp>
        <p:nvSpPr>
          <p:cNvPr id="6" name="Footer Placeholder 5"/>
          <p:cNvSpPr>
            <a:spLocks noGrp="1"/>
          </p:cNvSpPr>
          <p:nvPr>
            <p:ph type="ftr" sz="quarter" idx="11"/>
          </p:nvPr>
        </p:nvSpPr>
        <p:spPr/>
        <p:txBody>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009DDC6A-7310-BC44-9A30-E1D7D2CA302D}" type="datetime1">
              <a:rPr lang="en-US" smtClean="0"/>
              <a:pPr/>
              <a:t>10/9/2017</a:t>
            </a:fld>
            <a:endParaRPr lang="en-US"/>
          </a:p>
        </p:txBody>
      </p:sp>
      <p:sp>
        <p:nvSpPr>
          <p:cNvPr id="6" name="Footer Placeholder 5"/>
          <p:cNvSpPr>
            <a:spLocks noGrp="1"/>
          </p:cNvSpPr>
          <p:nvPr>
            <p:ph type="ftr" sz="quarter" idx="11"/>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dirty="0" smtClean="0"/>
              <a:t> Click to edit Master text styles</a:t>
            </a:r>
          </a:p>
          <a:p>
            <a:pPr lvl="1"/>
            <a:r>
              <a:rPr lang="en-GB" dirty="0" smtClean="0"/>
              <a:t> Second level</a:t>
            </a:r>
          </a:p>
          <a:p>
            <a:pPr lvl="2"/>
            <a:r>
              <a:rPr lang="en-GB" dirty="0" smtClean="0"/>
              <a:t> Third level</a:t>
            </a:r>
          </a:p>
          <a:p>
            <a:pPr lvl="3"/>
            <a:r>
              <a:rPr lang="en-GB" dirty="0" smtClean="0"/>
              <a:t> Fourth level</a:t>
            </a:r>
          </a:p>
          <a:p>
            <a:pPr lvl="4"/>
            <a:r>
              <a:rPr lang="en-GB" dirty="0" smtClean="0"/>
              <a:t> 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1D8B83-C895-3D41-8EAF-913D5AD17AC4}" type="datetime1">
              <a:rPr lang="en-US" smtClean="0"/>
              <a:pPr/>
              <a:t>10/9/2017</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5" r:id="rId15"/>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SzPct val="100000"/>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SzPct val="100000"/>
        <a:buFont typeface="Lucida Grande"/>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SzPct val="100000"/>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SzPct val="100000"/>
        <a:buFont typeface="Lucida Grande"/>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SzPct val="100000"/>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hyperlink" Target="https://www.slideshare.net/wearesocialsg/digital-in-2017-global-overview" TargetMode="Externa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93.xml"/><Relationship Id="rId1" Type="http://schemas.openxmlformats.org/officeDocument/2006/relationships/slideLayout" Target="../slideLayouts/slideLayout2.xml"/><Relationship Id="rId4" Type="http://schemas.openxmlformats.org/officeDocument/2006/relationships/image" Target="../media/image86.png"/></Relationships>
</file>

<file path=ppt/slides/_rels/slide118.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87.jpeg"/><Relationship Id="rId1" Type="http://schemas.openxmlformats.org/officeDocument/2006/relationships/slideLayout" Target="../slideLayouts/slideLayout2.xml"/><Relationship Id="rId4" Type="http://schemas.openxmlformats.org/officeDocument/2006/relationships/image" Target="../media/image88.jpeg"/></Relationships>
</file>

<file path=ppt/slides/_rels/slide119.xml.rels><?xml version="1.0" encoding="UTF-8" standalone="yes"?>
<Relationships xmlns="http://schemas.openxmlformats.org/package/2006/relationships"><Relationship Id="rId8" Type="http://schemas.openxmlformats.org/officeDocument/2006/relationships/image" Target="../media/image94.jpeg"/><Relationship Id="rId3" Type="http://schemas.openxmlformats.org/officeDocument/2006/relationships/image" Target="../media/image89.jpeg"/><Relationship Id="rId7" Type="http://schemas.openxmlformats.org/officeDocument/2006/relationships/image" Target="../media/image93.jpeg"/><Relationship Id="rId2" Type="http://schemas.openxmlformats.org/officeDocument/2006/relationships/notesSlide" Target="../notesSlides/notesSlide94.xml"/><Relationship Id="rId1" Type="http://schemas.openxmlformats.org/officeDocument/2006/relationships/slideLayout" Target="../slideLayouts/slideLayout2.xml"/><Relationship Id="rId6" Type="http://schemas.openxmlformats.org/officeDocument/2006/relationships/image" Target="../media/image92.jpeg"/><Relationship Id="rId5" Type="http://schemas.openxmlformats.org/officeDocument/2006/relationships/image" Target="../media/image91.jpeg"/><Relationship Id="rId4" Type="http://schemas.openxmlformats.org/officeDocument/2006/relationships/image" Target="../media/image90.jpeg"/><Relationship Id="rId9" Type="http://schemas.openxmlformats.org/officeDocument/2006/relationships/image" Target="../media/image95.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96.xml"/><Relationship Id="rId1" Type="http://schemas.openxmlformats.org/officeDocument/2006/relationships/slideLayout" Target="../slideLayouts/slideLayout2.xml"/><Relationship Id="rId4" Type="http://schemas.openxmlformats.org/officeDocument/2006/relationships/image" Target="../media/image98.png"/></Relationships>
</file>

<file path=ppt/slides/_rels/slide12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99.xml"/><Relationship Id="rId1" Type="http://schemas.openxmlformats.org/officeDocument/2006/relationships/slideLayout" Target="../slideLayouts/slideLayout2.xml"/><Relationship Id="rId5" Type="http://schemas.openxmlformats.org/officeDocument/2006/relationships/image" Target="../media/image102.png"/><Relationship Id="rId4" Type="http://schemas.openxmlformats.org/officeDocument/2006/relationships/image" Target="../media/image101.png"/></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3.png"/><Relationship Id="rId18" Type="http://schemas.openxmlformats.org/officeDocument/2006/relationships/image" Target="../media/image28.png"/><Relationship Id="rId3" Type="http://schemas.openxmlformats.org/officeDocument/2006/relationships/notesSlide" Target="../notesSlides/notesSlide12.xml"/><Relationship Id="rId7" Type="http://schemas.openxmlformats.org/officeDocument/2006/relationships/hyperlink" Target="http://www.mozilla.org/" TargetMode="External"/><Relationship Id="rId12" Type="http://schemas.openxmlformats.org/officeDocument/2006/relationships/image" Target="../media/image22.png"/><Relationship Id="rId17" Type="http://schemas.openxmlformats.org/officeDocument/2006/relationships/image" Target="../media/image27.jpeg"/><Relationship Id="rId2" Type="http://schemas.openxmlformats.org/officeDocument/2006/relationships/slideLayout" Target="../slideLayouts/slideLayout14.xml"/><Relationship Id="rId16" Type="http://schemas.openxmlformats.org/officeDocument/2006/relationships/image" Target="../media/image26.png"/><Relationship Id="rId1" Type="http://schemas.openxmlformats.org/officeDocument/2006/relationships/tags" Target="../tags/tag1.xml"/><Relationship Id="rId6" Type="http://schemas.openxmlformats.org/officeDocument/2006/relationships/image" Target="../media/image19.png"/><Relationship Id="rId11" Type="http://schemas.openxmlformats.org/officeDocument/2006/relationships/hyperlink" Target="http://www.konqueror.org/features/browser.php" TargetMode="External"/><Relationship Id="rId5" Type="http://schemas.openxmlformats.org/officeDocument/2006/relationships/image" Target="../media/image18.png"/><Relationship Id="rId15" Type="http://schemas.openxmlformats.org/officeDocument/2006/relationships/image" Target="../media/image25.png"/><Relationship Id="rId10" Type="http://schemas.openxmlformats.org/officeDocument/2006/relationships/image" Target="../media/image21.png"/><Relationship Id="rId4" Type="http://schemas.openxmlformats.org/officeDocument/2006/relationships/image" Target="../media/image17.png"/><Relationship Id="rId9" Type="http://schemas.openxmlformats.org/officeDocument/2006/relationships/hyperlink" Target="http://galeon.sourceforge.net/" TargetMode="External"/><Relationship Id="rId14" Type="http://schemas.openxmlformats.org/officeDocument/2006/relationships/image" Target="../media/image24.jpeg"/></Relationships>
</file>

<file path=ppt/slides/_rels/slide130.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104.xml"/><Relationship Id="rId1" Type="http://schemas.openxmlformats.org/officeDocument/2006/relationships/slideLayout" Target="../slideLayouts/slideLayout2.xml"/><Relationship Id="rId4" Type="http://schemas.microsoft.com/office/2007/relationships/hdphoto" Target="../media/hdphoto1.wdp"/></Relationships>
</file>

<file path=ppt/slides/_rels/slide136.xml.rels><?xml version="1.0" encoding="UTF-8" standalone="yes"?>
<Relationships xmlns="http://schemas.openxmlformats.org/package/2006/relationships"><Relationship Id="rId8" Type="http://schemas.openxmlformats.org/officeDocument/2006/relationships/image" Target="../media/image110.png"/><Relationship Id="rId3" Type="http://schemas.openxmlformats.org/officeDocument/2006/relationships/image" Target="../media/image105.png"/><Relationship Id="rId7" Type="http://schemas.openxmlformats.org/officeDocument/2006/relationships/image" Target="../media/image109.png"/><Relationship Id="rId2" Type="http://schemas.openxmlformats.org/officeDocument/2006/relationships/notesSlide" Target="../notesSlides/notesSlide105.xml"/><Relationship Id="rId1" Type="http://schemas.openxmlformats.org/officeDocument/2006/relationships/slideLayout" Target="../slideLayouts/slideLayout2.xml"/><Relationship Id="rId6" Type="http://schemas.openxmlformats.org/officeDocument/2006/relationships/image" Target="../media/image108.png"/><Relationship Id="rId5" Type="http://schemas.openxmlformats.org/officeDocument/2006/relationships/image" Target="../media/image107.png"/><Relationship Id="rId4" Type="http://schemas.openxmlformats.org/officeDocument/2006/relationships/image" Target="../media/image106.png"/><Relationship Id="rId9" Type="http://schemas.openxmlformats.org/officeDocument/2006/relationships/image" Target="../media/image111.png"/></Relationships>
</file>

<file path=ppt/slides/_rels/slide137.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06.xml"/><Relationship Id="rId1" Type="http://schemas.openxmlformats.org/officeDocument/2006/relationships/slideLayout" Target="../slideLayouts/slideLayout2.xml"/><Relationship Id="rId6" Type="http://schemas.openxmlformats.org/officeDocument/2006/relationships/image" Target="../media/image115.png"/><Relationship Id="rId5" Type="http://schemas.openxmlformats.org/officeDocument/2006/relationships/image" Target="../media/image114.png"/><Relationship Id="rId4" Type="http://schemas.openxmlformats.org/officeDocument/2006/relationships/image" Target="../media/image113.png"/></Relationships>
</file>

<file path=ppt/slides/_rels/slide138.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8" Type="http://schemas.openxmlformats.org/officeDocument/2006/relationships/image" Target="../media/image123.png"/><Relationship Id="rId3" Type="http://schemas.openxmlformats.org/officeDocument/2006/relationships/image" Target="../media/image118.png"/><Relationship Id="rId7" Type="http://schemas.openxmlformats.org/officeDocument/2006/relationships/image" Target="../media/image122.png"/><Relationship Id="rId2" Type="http://schemas.openxmlformats.org/officeDocument/2006/relationships/notesSlide" Target="../notesSlides/notesSlide110.xml"/><Relationship Id="rId1" Type="http://schemas.openxmlformats.org/officeDocument/2006/relationships/slideLayout" Target="../slideLayouts/slideLayout2.xml"/><Relationship Id="rId6" Type="http://schemas.openxmlformats.org/officeDocument/2006/relationships/image" Target="../media/image121.png"/><Relationship Id="rId5" Type="http://schemas.openxmlformats.org/officeDocument/2006/relationships/image" Target="../media/image120.png"/><Relationship Id="rId10" Type="http://schemas.openxmlformats.org/officeDocument/2006/relationships/image" Target="../media/image125.png"/><Relationship Id="rId4" Type="http://schemas.openxmlformats.org/officeDocument/2006/relationships/image" Target="../media/image119.png"/><Relationship Id="rId9" Type="http://schemas.openxmlformats.org/officeDocument/2006/relationships/image" Target="../media/image124.png"/></Relationships>
</file>

<file path=ppt/slides/_rels/slide142.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112.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4.xml"/><Relationship Id="rId1" Type="http://schemas.openxmlformats.org/officeDocument/2006/relationships/tags" Target="../tags/tag2.xml"/><Relationship Id="rId4" Type="http://schemas.openxmlformats.org/officeDocument/2006/relationships/image" Target="../media/image30.png"/></Relationships>
</file>

<file path=ppt/slides/_rels/slide150.xml.rels><?xml version="1.0" encoding="UTF-8" standalone="yes"?>
<Relationships xmlns="http://schemas.openxmlformats.org/package/2006/relationships"><Relationship Id="rId8" Type="http://schemas.openxmlformats.org/officeDocument/2006/relationships/image" Target="../media/image135.png"/><Relationship Id="rId3" Type="http://schemas.openxmlformats.org/officeDocument/2006/relationships/image" Target="../media/image130.png"/><Relationship Id="rId7" Type="http://schemas.openxmlformats.org/officeDocument/2006/relationships/image" Target="../media/image134.png"/><Relationship Id="rId2" Type="http://schemas.openxmlformats.org/officeDocument/2006/relationships/notesSlide" Target="../notesSlides/notesSlide114.xml"/><Relationship Id="rId1" Type="http://schemas.openxmlformats.org/officeDocument/2006/relationships/slideLayout" Target="../slideLayouts/slideLayout2.xml"/><Relationship Id="rId6" Type="http://schemas.openxmlformats.org/officeDocument/2006/relationships/image" Target="../media/image133.png"/><Relationship Id="rId11" Type="http://schemas.openxmlformats.org/officeDocument/2006/relationships/image" Target="../media/image138.png"/><Relationship Id="rId5" Type="http://schemas.openxmlformats.org/officeDocument/2006/relationships/image" Target="../media/image132.png"/><Relationship Id="rId10" Type="http://schemas.openxmlformats.org/officeDocument/2006/relationships/image" Target="../media/image137.png"/><Relationship Id="rId4" Type="http://schemas.openxmlformats.org/officeDocument/2006/relationships/image" Target="../media/image131.png"/><Relationship Id="rId9" Type="http://schemas.openxmlformats.org/officeDocument/2006/relationships/image" Target="../media/image136.png"/></Relationships>
</file>

<file path=ppt/slides/_rels/slide151.xml.rels><?xml version="1.0" encoding="UTF-8" standalone="yes"?>
<Relationships xmlns="http://schemas.openxmlformats.org/package/2006/relationships"><Relationship Id="rId8" Type="http://schemas.openxmlformats.org/officeDocument/2006/relationships/image" Target="../media/image135.png"/><Relationship Id="rId3" Type="http://schemas.openxmlformats.org/officeDocument/2006/relationships/image" Target="../media/image130.png"/><Relationship Id="rId7" Type="http://schemas.openxmlformats.org/officeDocument/2006/relationships/image" Target="../media/image134.png"/><Relationship Id="rId2" Type="http://schemas.openxmlformats.org/officeDocument/2006/relationships/notesSlide" Target="../notesSlides/notesSlide115.xml"/><Relationship Id="rId1" Type="http://schemas.openxmlformats.org/officeDocument/2006/relationships/slideLayout" Target="../slideLayouts/slideLayout2.xml"/><Relationship Id="rId6" Type="http://schemas.openxmlformats.org/officeDocument/2006/relationships/image" Target="../media/image133.png"/><Relationship Id="rId11" Type="http://schemas.openxmlformats.org/officeDocument/2006/relationships/image" Target="../media/image138.png"/><Relationship Id="rId5" Type="http://schemas.openxmlformats.org/officeDocument/2006/relationships/image" Target="../media/image132.png"/><Relationship Id="rId10" Type="http://schemas.openxmlformats.org/officeDocument/2006/relationships/image" Target="../media/image137.png"/><Relationship Id="rId4" Type="http://schemas.openxmlformats.org/officeDocument/2006/relationships/image" Target="../media/image131.png"/><Relationship Id="rId9" Type="http://schemas.openxmlformats.org/officeDocument/2006/relationships/image" Target="../media/image136.png"/></Relationships>
</file>

<file path=ppt/slides/_rels/slide152.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117.xml"/><Relationship Id="rId1" Type="http://schemas.openxmlformats.org/officeDocument/2006/relationships/slideLayout" Target="../slideLayouts/slideLayout7.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120.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6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123.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image" Target="../media/image35.png"/><Relationship Id="rId2" Type="http://schemas.openxmlformats.org/officeDocument/2006/relationships/slideLayout" Target="../slideLayouts/slideLayout14.xml"/><Relationship Id="rId1" Type="http://schemas.openxmlformats.org/officeDocument/2006/relationships/tags" Target="../tags/tag3.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7.tiff"/><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49.tiff"/><Relationship Id="rId4" Type="http://schemas.openxmlformats.org/officeDocument/2006/relationships/image" Target="../media/image48.png"/></Relationships>
</file>

<file path=ppt/slides/_rels/slide3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video" Target="https://www.youtube.com/embed/PBWhzz_Gn10?ecver=1" TargetMode="External"/><Relationship Id="rId4" Type="http://schemas.openxmlformats.org/officeDocument/2006/relationships/image" Target="../media/image52.png"/></Relationships>
</file>

<file path=ppt/slides/_rels/slide3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56.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hyperlink" Target="http://www.stencilkingdom.com/images/designs/mini15_large.gif" TargetMode="Externa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3.xml"/><Relationship Id="rId1" Type="http://schemas.openxmlformats.org/officeDocument/2006/relationships/tags" Target="../tags/tag6.xml"/><Relationship Id="rId4" Type="http://schemas.openxmlformats.org/officeDocument/2006/relationships/image" Target="../media/image68.jpeg"/></Relationships>
</file>

<file path=ppt/slides/_rels/slide61.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2.xml"/><Relationship Id="rId5" Type="http://schemas.openxmlformats.org/officeDocument/2006/relationships/image" Target="../media/image73.png"/><Relationship Id="rId4" Type="http://schemas.openxmlformats.org/officeDocument/2006/relationships/image" Target="../media/image72.png"/></Relationships>
</file>

<file path=ppt/slides/_rels/slide6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8" Type="http://schemas.openxmlformats.org/officeDocument/2006/relationships/image" Target="../media/image76.jpeg"/><Relationship Id="rId3" Type="http://schemas.openxmlformats.org/officeDocument/2006/relationships/hyperlink" Target="http://images.google.com/imgres?imgurl=www.avatarsystems.net/adm/images/server.gif&amp;amp;imgrefurl=http://www.avatarsystems.net/adm/hosting.htm&amp;amp;hl=da&amp;amp;h=200&amp;amp;w=142&amp;amp;prev=/images?q=server.gif&amp;amp;svnum=10&amp;amp;hl=da&amp;amp;lr=&amp;amp;ie=UTF-8&amp;amp;oe=UTF-8&amp;amp;sa=N" TargetMode="External"/><Relationship Id="rId7" Type="http://schemas.openxmlformats.org/officeDocument/2006/relationships/hyperlink" Target="http://images.google.com/imgres?imgurl=www.superiorcomputer.net/images/workstation.gif&amp;amp;imgrefurl=http://www.superiorcomputer.net/body.html&amp;amp;hl=da&amp;amp;h=173&amp;amp;w=200&amp;amp;prev=/images?q=workstation.gif&amp;amp;start=60&amp;amp;svnum=10&amp;amp;hl=da&amp;amp;lr=&amp;amp;ie=UTF-8&amp;amp;oe=UTF-8&amp;amp;sa=N" TargetMode="External"/><Relationship Id="rId2" Type="http://schemas.openxmlformats.org/officeDocument/2006/relationships/notesSlide" Target="../notesSlides/notesSlide67.xml"/><Relationship Id="rId1" Type="http://schemas.openxmlformats.org/officeDocument/2006/relationships/slideLayout" Target="../slideLayouts/slideLayout7.xml"/><Relationship Id="rId6" Type="http://schemas.openxmlformats.org/officeDocument/2006/relationships/image" Target="../media/image75.jpeg"/><Relationship Id="rId5" Type="http://schemas.openxmlformats.org/officeDocument/2006/relationships/hyperlink" Target="http://images.google.com/imgres?imgurl=www.myweb.ne.jp/images/server.gif&amp;amp;imgrefurl=http://www.myweb.ne.jp/&amp;amp;hl=da&amp;amp;h=197&amp;amp;w=144&amp;amp;prev=/images?q=server.gif&amp;amp;svnum=10&amp;amp;hl=da&amp;amp;lr=&amp;amp;ie=UTF-8&amp;amp;oe=UTF-8&amp;amp;sa=N" TargetMode="External"/><Relationship Id="rId4" Type="http://schemas.openxmlformats.org/officeDocument/2006/relationships/image" Target="../media/image74.jpe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8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sr-Latn-CS" dirty="0" smtClean="0"/>
              <a:t>Uvodna obuka o visokotehnološkom kriminalu za sudije i tužioce</a:t>
            </a:r>
            <a:endParaRPr lang="sr-Latn-CS" dirty="0"/>
          </a:p>
        </p:txBody>
      </p:sp>
      <p:sp>
        <p:nvSpPr>
          <p:cNvPr id="3" name="Subtitle 2"/>
          <p:cNvSpPr>
            <a:spLocks noGrp="1"/>
          </p:cNvSpPr>
          <p:nvPr>
            <p:ph type="subTitle" idx="1"/>
          </p:nvPr>
        </p:nvSpPr>
        <p:spPr/>
        <p:txBody>
          <a:bodyPr/>
          <a:lstStyle/>
          <a:p>
            <a:r>
              <a:rPr lang="sr-Latn-CS" dirty="0" smtClean="0"/>
              <a:t>Sesija 1.1.3</a:t>
            </a:r>
          </a:p>
          <a:p>
            <a:r>
              <a:rPr lang="sr-Latn-CS" dirty="0" smtClean="0"/>
              <a:t>Uvod u tehnologiju</a:t>
            </a:r>
            <a:endParaRPr lang="sr-Latn-CS" dirty="0"/>
          </a:p>
        </p:txBody>
      </p:sp>
      <p:sp>
        <p:nvSpPr>
          <p:cNvPr id="6"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a:t>
            </a:fld>
            <a:endParaRPr lang="sr-Latn-CS" altLang="en-US" sz="1200" dirty="0" smtClean="0">
              <a:solidFill>
                <a:srgbClr val="898989"/>
              </a:solidFill>
            </a:endParaRPr>
          </a:p>
        </p:txBody>
      </p:sp>
      <p:sp>
        <p:nvSpPr>
          <p:cNvPr id="7" name="Rectangle 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pic>
        <p:nvPicPr>
          <p:cNvPr id="8" name="Picture 4"/>
          <p:cNvPicPr>
            <a:picLocks noChangeAspect="1" noChangeArrowheads="1"/>
          </p:cNvPicPr>
          <p:nvPr/>
        </p:nvPicPr>
        <p:blipFill>
          <a:blip r:embed="rId3">
            <a:extLst>
              <a:ext uri="{28A0092B-C50C-407E-A947-70E740481C1C}">
                <a14:useLocalDpi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chemeClr val="accent1"/>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chemeClr val="tx1"/>
                </a:solidFill>
                <a:miter lim="800000"/>
                <a:headEnd/>
                <a:tailEnd/>
              </a14:hiddenLine>
            </a:ext>
          </a:extLst>
        </p:spPr>
      </p:pic>
      <p:sp>
        <p:nvSpPr>
          <p:cNvPr id="9" name="TextBox 13"/>
          <p:cNvSpPr txBox="1">
            <a:spLocks noChangeArrowheads="1"/>
          </p:cNvSpPr>
          <p:nvPr/>
        </p:nvSpPr>
        <p:spPr bwMode="auto">
          <a:xfrm>
            <a:off x="1258888" y="-33338"/>
            <a:ext cx="3817937" cy="1262063"/>
          </a:xfrm>
          <a:prstGeom prst="rect">
            <a:avLst/>
          </a:prstGeom>
          <a:noFill/>
          <a:ln>
            <a:noFill/>
          </a:ln>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MS PGothic" pitchFamily="34" charset="-128"/>
              </a:defRPr>
            </a:lvl1pPr>
            <a:lvl2pPr marL="742950" indent="-285750">
              <a:spcBef>
                <a:spcPct val="20000"/>
              </a:spcBef>
              <a:buFont typeface="Arial" charset="0"/>
              <a:buChar char="–"/>
              <a:defRPr sz="2800">
                <a:solidFill>
                  <a:schemeClr val="tx1"/>
                </a:solidFill>
                <a:latin typeface="Calibri" pitchFamily="34" charset="0"/>
                <a:ea typeface="MS PGothic" pitchFamily="34" charset="-128"/>
              </a:defRPr>
            </a:lvl2pPr>
            <a:lvl3pPr marL="1143000" indent="-228600">
              <a:spcBef>
                <a:spcPct val="20000"/>
              </a:spcBef>
              <a:buFont typeface="Arial" charset="0"/>
              <a:buChar char="•"/>
              <a:defRPr sz="2400">
                <a:solidFill>
                  <a:schemeClr val="tx1"/>
                </a:solidFill>
                <a:latin typeface="Calibri" pitchFamily="34" charset="0"/>
                <a:ea typeface="MS PGothic" pitchFamily="34" charset="-128"/>
              </a:defRPr>
            </a:lvl3pPr>
            <a:lvl4pPr marL="1600200" indent="-228600">
              <a:spcBef>
                <a:spcPct val="20000"/>
              </a:spcBef>
              <a:buFont typeface="Arial" charset="0"/>
              <a:buChar char="–"/>
              <a:defRPr sz="2000">
                <a:solidFill>
                  <a:schemeClr val="tx1"/>
                </a:solidFill>
                <a:latin typeface="Calibri" pitchFamily="34" charset="0"/>
                <a:ea typeface="MS PGothic" pitchFamily="34" charset="-128"/>
              </a:defRPr>
            </a:lvl4pPr>
            <a:lvl5pPr marL="2057400" indent="-228600">
              <a:spcBef>
                <a:spcPct val="20000"/>
              </a:spcBef>
              <a:buFont typeface="Arial"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9pPr>
          </a:lstStyle>
          <a:p>
            <a:pPr eaLnBrk="1" hangingPunct="1">
              <a:spcBef>
                <a:spcPct val="0"/>
              </a:spcBef>
              <a:buFontTx/>
              <a:buNone/>
            </a:pPr>
            <a:r>
              <a:rPr lang="sr-Latn-CS" altLang="en-US" b="1" dirty="0">
                <a:solidFill>
                  <a:schemeClr val="bg1"/>
                </a:solidFill>
                <a:latin typeface="Arial Narrow" pitchFamily="34" charset="0"/>
              </a:rPr>
              <a:t>iPROCEEDS</a:t>
            </a:r>
            <a:r>
              <a:rPr lang="sr-Latn-CS" dirty="0" smtClean="0"/>
              <a:t> </a:t>
            </a:r>
          </a:p>
          <a:p>
            <a:pPr eaLnBrk="1" hangingPunct="1">
              <a:spcBef>
                <a:spcPct val="0"/>
              </a:spcBef>
              <a:buFontTx/>
              <a:buNone/>
            </a:pPr>
            <a:r>
              <a:rPr lang="sr-Latn-CS" altLang="en-US" sz="1400" b="1" dirty="0">
                <a:solidFill>
                  <a:schemeClr val="bg1"/>
                </a:solidFill>
              </a:rPr>
              <a:t>Projekt na ciljane prihode od kriminal na internetu u Jugoistočnoj Europi i Turskoj</a:t>
            </a:r>
            <a:endParaRPr lang="sr-Latn-CS" altLang="en-US" sz="1400" dirty="0">
              <a:solidFill>
                <a:schemeClr val="bg1"/>
              </a:solidFill>
            </a:endParaRPr>
          </a:p>
          <a:p>
            <a:pPr eaLnBrk="1" hangingPunct="1">
              <a:spcBef>
                <a:spcPct val="0"/>
              </a:spcBef>
              <a:buFontTx/>
              <a:buNone/>
            </a:pPr>
            <a:endParaRPr lang="sr-Latn-CS" altLang="en-US" sz="1600" b="1" dirty="0">
              <a:solidFill>
                <a:schemeClr val="bg1"/>
              </a:solidFill>
              <a:latin typeface="Arial Narrow" pitchFamily="34" charset="0"/>
            </a:endParaRPr>
          </a:p>
        </p:txBody>
      </p:sp>
      <p:pic>
        <p:nvPicPr>
          <p:cNvPr id="10" name="Picture 8" descr="http://www.coe.int/documents/16695/995226/Funded+EU%2BCOE+-+Implemented+COE+dark+background.png/643b8f9d-517b-4fad-82f4-488bde2625b0?t=1375371137000?t=1375371137000"/>
          <p:cNvPicPr>
            <a:picLocks noChangeAspect="1" noChangeArrowheads="1"/>
          </p:cNvPicPr>
          <p:nvPr/>
        </p:nvPicPr>
        <p:blipFill>
          <a:blip r:embed="rId4">
            <a:extLst>
              <a:ext uri="{28A0092B-C50C-407E-A947-70E740481C1C}">
                <a14:useLocalDpi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26029"/>
          </a:xfrm>
        </p:spPr>
        <p:txBody>
          <a:bodyPr/>
          <a:lstStyle/>
          <a:p>
            <a:r>
              <a:rPr lang="sr-Latn-CS" b="1" dirty="0" smtClean="0"/>
              <a:t>Operativni sistemi</a:t>
            </a:r>
            <a:endParaRPr lang="sr-Latn-CS" b="1" dirty="0"/>
          </a:p>
        </p:txBody>
      </p:sp>
      <p:sp>
        <p:nvSpPr>
          <p:cNvPr id="3" name="Content Placeholder 2"/>
          <p:cNvSpPr>
            <a:spLocks noGrp="1"/>
          </p:cNvSpPr>
          <p:nvPr>
            <p:ph idx="1"/>
          </p:nvPr>
        </p:nvSpPr>
        <p:spPr/>
        <p:txBody>
          <a:bodyPr>
            <a:normAutofit fontScale="92500" lnSpcReduction="10000"/>
          </a:bodyPr>
          <a:lstStyle/>
          <a:p>
            <a:r>
              <a:rPr lang="sr-Latn-CS" dirty="0" smtClean="0"/>
              <a:t>Operativni sistem je softverski program koji omogućava hardveru da komunicira sa softverskim programima. Bez operativnog sistema računar ne bi mogao da funkcioniše.  Postoje različiti tipovi operativnih sistema u zavisnosti od vrste računara ili drugog digitalnog uređaja.</a:t>
            </a:r>
          </a:p>
          <a:p>
            <a:r>
              <a:rPr lang="sr-Latn-CS" dirty="0" smtClean="0"/>
              <a:t>Većina razvijenih aplikacija za računare napisana je za specifične operativne sisteme, iako su sada češće dostupne za više od jedne platforme.  </a:t>
            </a:r>
            <a:endParaRPr lang="sr-Latn-CS" dirty="0"/>
          </a:p>
        </p:txBody>
      </p:sp>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3111788"/>
            <a:ext cx="2667000" cy="1077218"/>
          </a:xfrm>
          <a:prstGeom prst="rect">
            <a:avLst/>
          </a:prstGeom>
          <a:noFill/>
          <a:ln w="9525">
            <a:noFill/>
            <a:miter lim="800000"/>
            <a:headEnd/>
            <a:tailEnd/>
          </a:ln>
        </p:spPr>
        <p:txBody>
          <a:bodyPr>
            <a:spAutoFit/>
          </a:bodyPr>
          <a:lstStyle/>
          <a:p>
            <a:pPr algn="ctr"/>
            <a:r>
              <a:rPr lang="sr-Latn-CS" sz="3200" b="1" dirty="0" smtClean="0">
                <a:latin typeface="Calibri" pitchFamily="34" charset="0"/>
              </a:rPr>
              <a:t>INTERNET ČETOVANJE</a:t>
            </a:r>
            <a:endParaRPr lang="sr-Latn-CS" sz="32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100</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51429"/>
          </a:xfrm>
        </p:spPr>
        <p:txBody>
          <a:bodyPr/>
          <a:lstStyle/>
          <a:p>
            <a:r>
              <a:rPr lang="sr-Latn-CS" b="1" dirty="0" smtClean="0"/>
              <a:t>Internet četovanje</a:t>
            </a:r>
            <a:endParaRPr lang="sr-Latn-CS" b="1" dirty="0"/>
          </a:p>
        </p:txBody>
      </p:sp>
      <p:sp>
        <p:nvSpPr>
          <p:cNvPr id="3" name="Content Placeholder 2"/>
          <p:cNvSpPr>
            <a:spLocks noGrp="1"/>
          </p:cNvSpPr>
          <p:nvPr>
            <p:ph idx="1"/>
          </p:nvPr>
        </p:nvSpPr>
        <p:spPr>
          <a:xfrm>
            <a:off x="457200" y="1126068"/>
            <a:ext cx="8229600" cy="5000096"/>
          </a:xfrm>
        </p:spPr>
        <p:txBody>
          <a:bodyPr>
            <a:normAutofit fontScale="85000" lnSpcReduction="20000"/>
          </a:bodyPr>
          <a:lstStyle/>
          <a:p>
            <a:r>
              <a:rPr lang="sr-Latn-CS" dirty="0" smtClean="0"/>
              <a:t>Internet četovanje (IRC) je u stvari telekonferencijski sistem koji je donekle izašao iz mode, ali ga kriminalci i dalje koriste za komuniciranje i razmenu datoteka. </a:t>
            </a:r>
          </a:p>
          <a:p>
            <a:r>
              <a:rPr lang="sr-Latn-CS" dirty="0" smtClean="0"/>
              <a:t>Radi na nizu servera koji se povezuju jedni sa drugima i dele poruke koje se objavljuju u "Kanalima", koje su tekstualne, virtuelne sale za sastanke. </a:t>
            </a:r>
          </a:p>
          <a:p>
            <a:r>
              <a:rPr lang="sr-Latn-CS" dirty="0" smtClean="0"/>
              <a:t>Teme diskusija su navedene i korisnici koji imaju IRC klijent se mogu povezati sa jednim ili više kanala u svakom trenutku da bi se uključili u diskusiju sa ljudima koji su istomišljenici. </a:t>
            </a:r>
          </a:p>
          <a:p>
            <a:r>
              <a:rPr lang="sr-Latn-CS" dirty="0" smtClean="0"/>
              <a:t>IRC nije među onim servisima koji su lakši za korišćenje i uglavnom njegove usluge koriste oni koji su iskusniji i potencijalno stariji korisnici. </a:t>
            </a:r>
            <a:endParaRPr lang="sr-Latn-CS"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101</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2819400"/>
            <a:ext cx="2667000" cy="1077218"/>
          </a:xfrm>
          <a:prstGeom prst="rect">
            <a:avLst/>
          </a:prstGeom>
          <a:noFill/>
          <a:ln w="9525">
            <a:noFill/>
            <a:miter lim="800000"/>
            <a:headEnd/>
            <a:tailEnd/>
          </a:ln>
        </p:spPr>
        <p:txBody>
          <a:bodyPr>
            <a:spAutoFit/>
          </a:bodyPr>
          <a:lstStyle/>
          <a:p>
            <a:pPr algn="ctr"/>
            <a:r>
              <a:rPr lang="sr-Latn-CS" sz="3200" b="1" dirty="0" smtClean="0">
                <a:latin typeface="Calibri" pitchFamily="34" charset="0"/>
              </a:rPr>
              <a:t>DRUŠTVENE MREŽE</a:t>
            </a:r>
            <a:endParaRPr lang="sr-Latn-CS" sz="32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102</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5229"/>
          </a:xfrm>
        </p:spPr>
        <p:txBody>
          <a:bodyPr/>
          <a:lstStyle/>
          <a:p>
            <a:r>
              <a:rPr lang="sr-Latn-CS" b="1" dirty="0" smtClean="0"/>
              <a:t>Društveno umrežavanje</a:t>
            </a:r>
            <a:endParaRPr lang="sr-Latn-CS" b="1" dirty="0"/>
          </a:p>
        </p:txBody>
      </p:sp>
      <p:sp>
        <p:nvSpPr>
          <p:cNvPr id="3" name="Content Placeholder 2"/>
          <p:cNvSpPr>
            <a:spLocks noGrp="1"/>
          </p:cNvSpPr>
          <p:nvPr>
            <p:ph idx="1"/>
          </p:nvPr>
        </p:nvSpPr>
        <p:spPr>
          <a:xfrm>
            <a:off x="457200" y="1210734"/>
            <a:ext cx="8229600" cy="4915430"/>
          </a:xfrm>
        </p:spPr>
        <p:txBody>
          <a:bodyPr>
            <a:normAutofit fontScale="77500" lnSpcReduction="20000"/>
          </a:bodyPr>
          <a:lstStyle/>
          <a:p>
            <a:pPr>
              <a:lnSpc>
                <a:spcPct val="120000"/>
              </a:lnSpc>
            </a:pPr>
            <a:r>
              <a:rPr lang="sr-Latn-CS" dirty="0" smtClean="0"/>
              <a:t>Trenutne poruke i društvene mreže  su preovladali  kao </a:t>
            </a:r>
            <a:r>
              <a:rPr lang="sr-Latn-CS" b="1" dirty="0" smtClean="0"/>
              <a:t>alat za komunikaciju u poslednjih nekoliko godina</a:t>
            </a:r>
            <a:r>
              <a:rPr lang="sr-Latn-CS" dirty="0" smtClean="0"/>
              <a:t> sa mnoštvom poznatih primera jer pružaju trenutan i ugodan pristup drugim korisnicima širom sveta. </a:t>
            </a:r>
          </a:p>
          <a:p>
            <a:pPr>
              <a:lnSpc>
                <a:spcPct val="120000"/>
              </a:lnSpc>
            </a:pPr>
            <a:r>
              <a:rPr lang="sr-Latn-CS" dirty="0" smtClean="0"/>
              <a:t>Glavna karakteristika ovih lokacija je mogućnost stvaranja </a:t>
            </a:r>
            <a:r>
              <a:rPr lang="sr-Latn-CS" b="1" dirty="0" smtClean="0"/>
              <a:t>ličnog profila i razmene informacija</a:t>
            </a:r>
            <a:r>
              <a:rPr lang="sr-Latn-CS" dirty="0" smtClean="0"/>
              <a:t> o sebi i upoznavanja novih ljudi.  Moguće je deliti fotografije, muziku i video snimke. </a:t>
            </a:r>
          </a:p>
          <a:p>
            <a:pPr>
              <a:lnSpc>
                <a:spcPct val="120000"/>
              </a:lnSpc>
            </a:pPr>
            <a:r>
              <a:rPr lang="sr-Latn-CS" dirty="0" smtClean="0"/>
              <a:t>Količina </a:t>
            </a:r>
            <a:r>
              <a:rPr lang="sr-Latn-CS" b="1" dirty="0" smtClean="0"/>
              <a:t>ličnih podataka</a:t>
            </a:r>
            <a:r>
              <a:rPr lang="sr-Latn-CS" dirty="0" smtClean="0"/>
              <a:t> koju objavljuju pojedinačni ljudi može ih učiniti </a:t>
            </a:r>
            <a:r>
              <a:rPr lang="sr-Latn-CS" b="1" dirty="0" smtClean="0"/>
              <a:t>metom za kriminalce</a:t>
            </a:r>
            <a:r>
              <a:rPr lang="sr-Latn-CS" dirty="0" smtClean="0"/>
              <a:t>, na primer, one koji su uključene u krađu identiteta i za koji žele da se ucenjuju decu. </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103</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5229"/>
          </a:xfrm>
        </p:spPr>
        <p:txBody>
          <a:bodyPr/>
          <a:lstStyle/>
          <a:p>
            <a:r>
              <a:rPr lang="sr-Latn-CS" b="1" dirty="0" smtClean="0"/>
              <a:t>Društveno umrežavanje</a:t>
            </a:r>
            <a:endParaRPr lang="sr-Latn-CS" b="1" dirty="0"/>
          </a:p>
        </p:txBody>
      </p:sp>
      <p:sp>
        <p:nvSpPr>
          <p:cNvPr id="3" name="Content Placeholder 2"/>
          <p:cNvSpPr>
            <a:spLocks noGrp="1"/>
          </p:cNvSpPr>
          <p:nvPr>
            <p:ph idx="1"/>
          </p:nvPr>
        </p:nvSpPr>
        <p:spPr>
          <a:xfrm>
            <a:off x="457200" y="1319220"/>
            <a:ext cx="8229600" cy="4915430"/>
          </a:xfrm>
        </p:spPr>
        <p:txBody>
          <a:bodyPr>
            <a:normAutofit fontScale="77500" lnSpcReduction="20000"/>
          </a:bodyPr>
          <a:lstStyle/>
          <a:p>
            <a:pPr>
              <a:lnSpc>
                <a:spcPct val="120000"/>
              </a:lnSpc>
            </a:pPr>
            <a:r>
              <a:rPr lang="sr-Latn-CS" dirty="0" smtClean="0"/>
              <a:t>Lokacije za društveno umrežavanje su </a:t>
            </a:r>
            <a:r>
              <a:rPr lang="sr-Latn-CS" b="1" dirty="0" smtClean="0"/>
              <a:t>veoma korisno sredstvo za sprovođenje zakona kako bi se prikupile informacije o osumnjičenim</a:t>
            </a:r>
            <a:r>
              <a:rPr lang="sr-Latn-CS" dirty="0" smtClean="0"/>
              <a:t> i ilegalnim aktivnostima</a:t>
            </a:r>
          </a:p>
          <a:p>
            <a:pPr>
              <a:lnSpc>
                <a:spcPct val="120000"/>
              </a:lnSpc>
            </a:pPr>
            <a:endParaRPr lang="sr-Latn-CS" dirty="0" smtClean="0"/>
          </a:p>
          <a:p>
            <a:pPr>
              <a:lnSpc>
                <a:spcPct val="120000"/>
              </a:lnSpc>
            </a:pPr>
            <a:r>
              <a:rPr lang="sr-Latn-CS" b="1" dirty="0" smtClean="0"/>
              <a:t>Trenutne poruke</a:t>
            </a:r>
            <a:r>
              <a:rPr lang="sr-Latn-CS" dirty="0" smtClean="0"/>
              <a:t> su oblik direktnog razgovora u realnom vremenu između dva ili više pojedinaca koji koriste zajednički program. </a:t>
            </a:r>
          </a:p>
          <a:p>
            <a:pPr>
              <a:lnSpc>
                <a:spcPct val="120000"/>
              </a:lnSpc>
            </a:pPr>
            <a:r>
              <a:rPr lang="sr-Latn-CS" dirty="0" smtClean="0"/>
              <a:t>Ovaj tip razgovora uključuje kontakt između poznate osobe i nasuprot drugih tipova razgovora koji omogućavaju komunikaciju između nepoznatih osoba.  Poznato je da kriminalci koriste trenutne poruke kao metod komunikacije.</a:t>
            </a:r>
          </a:p>
          <a:p>
            <a:pPr>
              <a:lnSpc>
                <a:spcPct val="120000"/>
              </a:lnSpc>
            </a:pPr>
            <a:endParaRPr lang="sr-Latn-CS"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104</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3725376346"/>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1667" y="274638"/>
            <a:ext cx="8686800" cy="1143000"/>
          </a:xfrm>
        </p:spPr>
        <p:txBody>
          <a:bodyPr/>
          <a:lstStyle/>
          <a:p>
            <a:r>
              <a:rPr lang="sr-Latn-CS" b="1" dirty="0" smtClean="0"/>
              <a:t>Koliko je preovlađujuće </a:t>
            </a:r>
            <a:r>
              <a:rPr lang="sr-Latn-CS" b="1" dirty="0" smtClean="0"/>
              <a:t>društveno umrežavanje</a:t>
            </a:r>
            <a:endParaRPr lang="sr-Latn-CS" b="1" dirty="0"/>
          </a:p>
        </p:txBody>
      </p:sp>
      <p:sp>
        <p:nvSpPr>
          <p:cNvPr id="6" name="TextBox 5"/>
          <p:cNvSpPr txBox="1"/>
          <p:nvPr/>
        </p:nvSpPr>
        <p:spPr>
          <a:xfrm>
            <a:off x="6570705" y="6538779"/>
            <a:ext cx="1664701" cy="307777"/>
          </a:xfrm>
          <a:prstGeom prst="rect">
            <a:avLst/>
          </a:prstGeom>
          <a:noFill/>
        </p:spPr>
        <p:txBody>
          <a:bodyPr wrap="none" rtlCol="0">
            <a:spAutoFit/>
          </a:bodyPr>
          <a:lstStyle/>
          <a:p>
            <a:r>
              <a:rPr lang="sr-Latn-CS" sz="1400" dirty="0" smtClean="0"/>
              <a:t>Izvor: statista.com</a:t>
            </a:r>
          </a:p>
        </p:txBody>
      </p:sp>
      <p:pic>
        <p:nvPicPr>
          <p:cNvPr id="7" name="Content Placeholder 6"/>
          <p:cNvPicPr>
            <a:picLocks noGrp="1" noChangeAspect="1"/>
          </p:cNvPicPr>
          <p:nvPr>
            <p:ph idx="1"/>
          </p:nvPr>
        </p:nvPicPr>
        <p:blipFill rotWithShape="1">
          <a:blip r:embed="rId3"/>
          <a:srcRect t="8120" b="1624"/>
          <a:stretch/>
        </p:blipFill>
        <p:spPr>
          <a:xfrm>
            <a:off x="560333" y="1600200"/>
            <a:ext cx="8023334" cy="4525963"/>
          </a:xfrm>
          <a:prstGeom prst="rect">
            <a:avLst/>
          </a:prstGeom>
        </p:spPr>
      </p:pic>
      <p:sp>
        <p:nvSpPr>
          <p:cNvPr id="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105</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1667" y="274638"/>
            <a:ext cx="8686800" cy="1143000"/>
          </a:xfrm>
        </p:spPr>
        <p:txBody>
          <a:bodyPr/>
          <a:lstStyle/>
          <a:p>
            <a:r>
              <a:rPr lang="sr-Latn-CS" b="1" dirty="0" smtClean="0"/>
              <a:t>Ključne globalne društvene platforme</a:t>
            </a:r>
            <a:endParaRPr lang="sr-Latn-CS" b="1" dirty="0"/>
          </a:p>
        </p:txBody>
      </p:sp>
      <p:sp>
        <p:nvSpPr>
          <p:cNvPr id="6" name="TextBox 5"/>
          <p:cNvSpPr txBox="1"/>
          <p:nvPr/>
        </p:nvSpPr>
        <p:spPr>
          <a:xfrm>
            <a:off x="6570705" y="6538779"/>
            <a:ext cx="1664701" cy="307777"/>
          </a:xfrm>
          <a:prstGeom prst="rect">
            <a:avLst/>
          </a:prstGeom>
          <a:noFill/>
        </p:spPr>
        <p:txBody>
          <a:bodyPr wrap="none" rtlCol="0">
            <a:spAutoFit/>
          </a:bodyPr>
          <a:lstStyle/>
          <a:p>
            <a:r>
              <a:rPr lang="sr-Latn-CS" sz="1400" dirty="0" smtClean="0"/>
              <a:t>Izvor: statista.com</a:t>
            </a:r>
          </a:p>
        </p:txBody>
      </p:sp>
      <p:pic>
        <p:nvPicPr>
          <p:cNvPr id="9" name="Content Placeholder 8"/>
          <p:cNvPicPr>
            <a:picLocks noGrp="1" noChangeAspect="1"/>
          </p:cNvPicPr>
          <p:nvPr>
            <p:ph idx="1"/>
          </p:nvPr>
        </p:nvPicPr>
        <p:blipFill rotWithShape="1">
          <a:blip r:embed="rId3"/>
          <a:srcRect t="8120" b="1624"/>
          <a:stretch/>
        </p:blipFill>
        <p:spPr>
          <a:xfrm>
            <a:off x="560333" y="1600200"/>
            <a:ext cx="8023334" cy="4525963"/>
          </a:xfrm>
          <a:prstGeom prst="rect">
            <a:avLst/>
          </a:prstGeom>
        </p:spPr>
      </p:pic>
      <p:sp>
        <p:nvSpPr>
          <p:cNvPr id="10"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106</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3127102346"/>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0933" y="274638"/>
            <a:ext cx="8610600" cy="783695"/>
          </a:xfrm>
        </p:spPr>
        <p:txBody>
          <a:bodyPr/>
          <a:lstStyle/>
          <a:p>
            <a:r>
              <a:rPr lang="sr-Latn-CS" b="1" dirty="0" smtClean="0"/>
              <a:t>Korišćenje društvene mreže po regionu 2017</a:t>
            </a:r>
            <a:endParaRPr lang="sr-Latn-CS" b="1" dirty="0"/>
          </a:p>
        </p:txBody>
      </p:sp>
      <p:sp>
        <p:nvSpPr>
          <p:cNvPr id="6" name="TextBox 5"/>
          <p:cNvSpPr txBox="1"/>
          <p:nvPr/>
        </p:nvSpPr>
        <p:spPr>
          <a:xfrm>
            <a:off x="3310288" y="6550223"/>
            <a:ext cx="5833648" cy="307777"/>
          </a:xfrm>
          <a:prstGeom prst="rect">
            <a:avLst/>
          </a:prstGeom>
          <a:noFill/>
        </p:spPr>
        <p:txBody>
          <a:bodyPr wrap="none" rtlCol="0">
            <a:spAutoFit/>
          </a:bodyPr>
          <a:lstStyle/>
          <a:p>
            <a:r>
              <a:rPr lang="sr-Latn-CS" sz="1400" b="1" dirty="0">
                <a:solidFill>
                  <a:srgbClr val="FFFFFF"/>
                </a:solidFill>
                <a:hlinkClick r:id="rId2"/>
              </a:rPr>
              <a:t>https://www.slideshare.net/wearesocialsg/digital-in-2017-global-overview</a:t>
            </a:r>
            <a:r>
              <a:rPr lang="sr-Latn-CS" dirty="0" smtClean="0"/>
              <a:t> </a:t>
            </a:r>
            <a:endParaRPr lang="sr-Latn-CS" sz="1400" dirty="0"/>
          </a:p>
        </p:txBody>
      </p:sp>
      <p:pic>
        <p:nvPicPr>
          <p:cNvPr id="7" name="Content Placeholder 6"/>
          <p:cNvPicPr>
            <a:picLocks noGrp="1" noChangeAspect="1"/>
          </p:cNvPicPr>
          <p:nvPr>
            <p:ph idx="1"/>
          </p:nvPr>
        </p:nvPicPr>
        <p:blipFill rotWithShape="1">
          <a:blip r:embed="rId3"/>
          <a:srcRect t="8462" b="1966"/>
          <a:stretch/>
        </p:blipFill>
        <p:spPr>
          <a:xfrm>
            <a:off x="529698" y="1600200"/>
            <a:ext cx="8084603" cy="4525963"/>
          </a:xfrm>
          <a:prstGeom prst="rect">
            <a:avLst/>
          </a:prstGeom>
        </p:spPr>
      </p:pic>
      <p:sp>
        <p:nvSpPr>
          <p:cNvPr id="8" name="Čuvar mesta za broj slajda 1"/>
          <p:cNvSpPr txBox="1">
            <a:spLocks/>
          </p:cNvSpPr>
          <p:nvPr/>
        </p:nvSpPr>
        <p:spPr bwMode="auto">
          <a:xfrm>
            <a:off x="6845082" y="6322774"/>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107</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0"/>
            <a:ext cx="8229600" cy="1357298"/>
          </a:xfrm>
        </p:spPr>
        <p:txBody>
          <a:bodyPr/>
          <a:lstStyle/>
          <a:p>
            <a:r>
              <a:rPr lang="sr-Latn-CS" b="1" dirty="0" smtClean="0">
                <a:solidFill>
                  <a:schemeClr val="accent1">
                    <a:lumMod val="25000"/>
                  </a:schemeClr>
                </a:solidFill>
                <a:latin typeface="Calibri" pitchFamily="34" charset="0"/>
              </a:rPr>
              <a:t>Objavi  i budi proklet!</a:t>
            </a:r>
            <a:r>
              <a:t/>
            </a:r>
            <a:br/>
            <a:r>
              <a:rPr lang="sr-Latn-CS" sz="2800" b="1" dirty="0" smtClean="0">
                <a:solidFill>
                  <a:schemeClr val="accent1">
                    <a:lumMod val="25000"/>
                  </a:schemeClr>
                </a:solidFill>
                <a:latin typeface="Calibri" pitchFamily="34" charset="0"/>
              </a:rPr>
              <a:t>Ili  "Nisam očekivao da ćeš to da  pročitaš!"</a:t>
            </a:r>
            <a:endParaRPr lang="sr-Latn-CS" sz="2800" b="1" dirty="0">
              <a:solidFill>
                <a:schemeClr val="accent1">
                  <a:lumMod val="25000"/>
                </a:schemeClr>
              </a:solidFill>
              <a:latin typeface="Calibri" pitchFamily="34" charset="0"/>
            </a:endParaRPr>
          </a:p>
        </p:txBody>
      </p:sp>
      <p:sp>
        <p:nvSpPr>
          <p:cNvPr id="3" name="Content Placeholder 2"/>
          <p:cNvSpPr>
            <a:spLocks noGrp="1"/>
          </p:cNvSpPr>
          <p:nvPr>
            <p:ph idx="1"/>
          </p:nvPr>
        </p:nvSpPr>
        <p:spPr>
          <a:xfrm>
            <a:off x="7143768" y="1714488"/>
            <a:ext cx="1785950" cy="4214842"/>
          </a:xfrm>
          <a:solidFill>
            <a:schemeClr val="accent5">
              <a:lumMod val="90000"/>
            </a:schemeClr>
          </a:solidFill>
        </p:spPr>
        <p:txBody>
          <a:bodyPr>
            <a:normAutofit fontScale="92500"/>
          </a:bodyPr>
          <a:lstStyle/>
          <a:p>
            <a:pPr marL="0" indent="0">
              <a:buNone/>
            </a:pPr>
            <a:r>
              <a:rPr lang="sr-Latn-CS" sz="2400" dirty="0" smtClean="0">
                <a:latin typeface="Times New Roman" pitchFamily="18" charset="0"/>
              </a:rPr>
              <a:t>Otpušten zbog nazivanja posla "dosadnim" u Facebooku</a:t>
            </a:r>
            <a:endParaRPr lang="sr-Latn-CS" sz="2400" dirty="0" smtClean="0">
              <a:latin typeface="Times New Roman" pitchFamily="18" charset="0"/>
              <a:cs typeface="Times New Roman" pitchFamily="18" charset="0"/>
            </a:endParaRPr>
          </a:p>
          <a:p>
            <a:pPr marL="0" indent="0">
              <a:buNone/>
            </a:pPr>
            <a:r>
              <a:rPr lang="sr-Latn-CS" sz="900" dirty="0" smtClean="0">
                <a:latin typeface="Arial" pitchFamily="34" charset="0"/>
              </a:rPr>
              <a:t>Daily Telegraph Reporter</a:t>
            </a:r>
          </a:p>
          <a:p>
            <a:pPr marL="0" indent="0">
              <a:buNone/>
            </a:pPr>
            <a:endParaRPr lang="sr-Latn-CS" sz="600" dirty="0" smtClean="0">
              <a:latin typeface="Arial" pitchFamily="34" charset="0"/>
              <a:cs typeface="Arial" pitchFamily="34" charset="0"/>
            </a:endParaRPr>
          </a:p>
          <a:p>
            <a:pPr marL="0" indent="0" algn="just">
              <a:buNone/>
            </a:pPr>
            <a:r>
              <a:rPr lang="sr-Latn-CS" sz="900" b="0" dirty="0" smtClean="0">
                <a:latin typeface="Times New Roman" pitchFamily="18" charset="0"/>
              </a:rPr>
              <a:t>Tinejdžerka je otpuštena nakon što je nazvala njen kancelarijski posao "dosadnim" na Facebooku.</a:t>
            </a:r>
          </a:p>
          <a:p>
            <a:pPr marL="0" indent="0" algn="just">
              <a:buNone/>
            </a:pPr>
            <a:r>
              <a:rPr lang="sr-Latn-CS" sz="900" b="0" dirty="0" smtClean="0">
                <a:latin typeface="Times New Roman" pitchFamily="18" charset="0"/>
              </a:rPr>
              <a:t>  Kimberley Swann (16) je rekla da je odvedena u kancelariju menadžera i rečeno da će njen rad biti prekinut zbog njenih komentara na lokaciji za društvene mreže.</a:t>
            </a:r>
          </a:p>
          <a:p>
            <a:pPr marL="0" indent="0" algn="just">
              <a:buNone/>
            </a:pPr>
            <a:r>
              <a:rPr lang="sr-Latn-CS" sz="900" b="0" dirty="0" smtClean="0">
                <a:latin typeface="Times New Roman" pitchFamily="18" charset="0"/>
              </a:rPr>
              <a:t>Predata joj je pismo koje glasi: "Nakon vaših komentara na Facebook-u o vašem poslu i kompaniji, smatramo da je bolje da, pošto niste srećni i ne uživate u svom radu, završavamo sa radom ..."</a:t>
            </a:r>
            <a:endParaRPr lang="sr-Latn-CS" sz="900" b="0" dirty="0">
              <a:latin typeface="Times New Roman" pitchFamily="18" charset="0"/>
              <a:cs typeface="Times New Roman" pitchFamily="18" charset="0"/>
            </a:endParaRPr>
          </a:p>
        </p:txBody>
      </p:sp>
      <p:pic>
        <p:nvPicPr>
          <p:cNvPr id="1026" name="Picture 2" descr="C:\Users\Jim\AppData\Local\Temp\scl1.PNG"/>
          <p:cNvPicPr>
            <a:picLocks noChangeAspect="1" noChangeArrowheads="1"/>
          </p:cNvPicPr>
          <p:nvPr/>
        </p:nvPicPr>
        <p:blipFill>
          <a:blip r:embed="rId3" cstate="print"/>
          <a:srcRect/>
          <a:stretch>
            <a:fillRect/>
          </a:stretch>
        </p:blipFill>
        <p:spPr bwMode="auto">
          <a:xfrm>
            <a:off x="2428860" y="1357298"/>
            <a:ext cx="4702477" cy="3886198"/>
          </a:xfrm>
          <a:prstGeom prst="rect">
            <a:avLst/>
          </a:prstGeom>
          <a:noFill/>
        </p:spPr>
      </p:pic>
      <p:cxnSp>
        <p:nvCxnSpPr>
          <p:cNvPr id="6" name="Straight Connector 5"/>
          <p:cNvCxnSpPr/>
          <p:nvPr/>
        </p:nvCxnSpPr>
        <p:spPr>
          <a:xfrm>
            <a:off x="7215206" y="3429000"/>
            <a:ext cx="1571636" cy="1588"/>
          </a:xfrm>
          <a:prstGeom prst="line">
            <a:avLst/>
          </a:prstGeom>
          <a:ln w="31750" cmpd="sng">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42844" y="1428736"/>
            <a:ext cx="2286016" cy="4770537"/>
          </a:xfrm>
          <a:prstGeom prst="rect">
            <a:avLst/>
          </a:prstGeom>
          <a:solidFill>
            <a:srgbClr val="FFC000"/>
          </a:solidFill>
        </p:spPr>
        <p:txBody>
          <a:bodyPr wrap="square" rtlCol="0">
            <a:spAutoFit/>
          </a:bodyPr>
          <a:lstStyle/>
          <a:p>
            <a:r>
              <a:rPr lang="sr-Latn-CS" sz="1200" b="1" dirty="0" smtClean="0"/>
              <a:t>Lokacija društvene mreže Friendster otpušta zaposlenog preko blog-a</a:t>
            </a:r>
          </a:p>
          <a:p>
            <a:r>
              <a:rPr lang="sr-Latn-CS" sz="1100" dirty="0" smtClean="0"/>
              <a:t>Pišući o "sporom" učitavanju lokacije...</a:t>
            </a:r>
          </a:p>
          <a:p>
            <a:endParaRPr lang="sr-Latn-CS" sz="600" dirty="0" smtClean="0"/>
          </a:p>
          <a:p>
            <a:pPr algn="just"/>
            <a:r>
              <a:rPr lang="sr-Latn-CS" sz="1000" dirty="0" smtClean="0"/>
              <a:t>Friendster, poznat po tome što je pokrenuo novu ideju u online društvenom umrežavanju i promovisao sopstveno izražavanje među vršnjacima, otpustio je jednog od svojih zaposlenih u ponedjeljak zbog svog ličnog web bloga ili online dnevnika.</a:t>
            </a:r>
          </a:p>
          <a:p>
            <a:pPr algn="just"/>
            <a:r>
              <a:rPr lang="sr-Latn-CS" sz="1000" dirty="0" smtClean="0"/>
              <a:t>Joice Park, web developer koji živi u Sunnivale, Kalifornija, izjavila je da su joj menadžeri rekli u ponedeljak da je preterala sa svojim blogom Troutgirl. Oni su odbili da detaljno obrazlože, osim da kažu da je to bila krajnja odluka izvršnog direktora Scott Sassa, rekao je Park.</a:t>
            </a:r>
          </a:p>
          <a:p>
            <a:pPr algn="just"/>
            <a:r>
              <a:rPr lang="sr-Latn-CS" sz="1000" dirty="0" smtClean="0"/>
              <a:t>Park, 35, je rekao: "Napisao sam samo tri objave o Friendster-u na mom blogu pre nego što su odlučili da me otpuste, i sve su bile dostupne javnosti. Nisu bili principijelni, nisu mi dali nikakvo upozorenje, nisu me zamolili da nešto povučem.</a:t>
            </a:r>
          </a:p>
          <a:p>
            <a:pPr algn="just"/>
            <a:r>
              <a:rPr lang="sr-Latn-CS" sz="1000" dirty="0" smtClean="0"/>
              <a:t>Portparolka Friendster-a Lisa Kopp je rekla da kompanija ne komentiriše o zaposlenima.</a:t>
            </a:r>
          </a:p>
        </p:txBody>
      </p:sp>
      <p:sp>
        <p:nvSpPr>
          <p:cNvPr id="11" name="TextBox 10"/>
          <p:cNvSpPr txBox="1"/>
          <p:nvPr/>
        </p:nvSpPr>
        <p:spPr>
          <a:xfrm>
            <a:off x="2500298" y="4143381"/>
            <a:ext cx="4572032" cy="2431435"/>
          </a:xfrm>
          <a:prstGeom prst="rect">
            <a:avLst/>
          </a:prstGeom>
          <a:solidFill>
            <a:schemeClr val="accent6">
              <a:lumMod val="40000"/>
              <a:lumOff val="60000"/>
            </a:schemeClr>
          </a:solidFill>
        </p:spPr>
        <p:txBody>
          <a:bodyPr wrap="square" rtlCol="0">
            <a:spAutoFit/>
          </a:bodyPr>
          <a:lstStyle/>
          <a:p>
            <a:r>
              <a:rPr lang="sr-Latn-CS" sz="2000" b="1" dirty="0" smtClean="0">
                <a:latin typeface="Times New Roman" pitchFamily="18" charset="0"/>
              </a:rPr>
              <a:t>Suđenje studenata na Facebook-u</a:t>
            </a:r>
            <a:endParaRPr lang="sr-Latn-CS" sz="2000" b="1" dirty="0" smtClean="0">
              <a:latin typeface="Times New Roman" pitchFamily="18" charset="0"/>
              <a:cs typeface="Times New Roman" pitchFamily="18" charset="0"/>
            </a:endParaRPr>
          </a:p>
          <a:p>
            <a:pPr algn="just"/>
            <a:r>
              <a:rPr lang="sr-Latn-CS" sz="1100" dirty="0" smtClean="0"/>
              <a:t>Osoblje Oksford univerziteta se prijavljuje na Facebook i koristi dokaze koje nađu na studentskim profilima kako bi disciplinirali studente.</a:t>
            </a:r>
          </a:p>
          <a:p>
            <a:pPr algn="just"/>
            <a:r>
              <a:rPr lang="sr-Latn-CS" sz="1100" dirty="0" smtClean="0"/>
              <a:t>Fotografije na lokaciji društvenih mreža studenata koji slave završetak svojih ispita poslate su studentim od strane proktora, disciplinskog tela Oksforda, kao dokaz o kršenju kodeksa ponašanja Univerziteta.</a:t>
            </a:r>
          </a:p>
          <a:p>
            <a:pPr algn="just"/>
            <a:r>
              <a:rPr lang="sr-Latn-CS" sz="1100" dirty="0" smtClean="0"/>
              <a:t>Učenici se sada suočavaju sa novčanim kaznama do 100 funti, pošto su proktori prikupili dokaze o tome kako učenici proslavljaju završetak ispita tako što su "demolirali" svoje prijatelje, polivajući ih šampanjcem, konfetima, brašnom i pa čak prehrambenim proizvodima, kao što  sirovo meso i hobotnica.</a:t>
            </a:r>
          </a:p>
          <a:p>
            <a:pPr algn="just"/>
            <a:r>
              <a:rPr lang="sr-Latn-CS" sz="1100" dirty="0" smtClean="0"/>
              <a:t>Studenti ne mogu da diplomiraju dok se disciplinska saslušanja ne reše.</a:t>
            </a:r>
            <a:endParaRPr lang="sr-Latn-CS" dirty="0"/>
          </a:p>
        </p:txBody>
      </p:sp>
      <p:sp>
        <p:nvSpPr>
          <p:cNvPr id="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108</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2819400"/>
            <a:ext cx="2667000" cy="1077218"/>
          </a:xfrm>
          <a:prstGeom prst="rect">
            <a:avLst/>
          </a:prstGeom>
          <a:noFill/>
          <a:ln w="9525">
            <a:noFill/>
            <a:miter lim="800000"/>
            <a:headEnd/>
            <a:tailEnd/>
          </a:ln>
        </p:spPr>
        <p:txBody>
          <a:bodyPr>
            <a:spAutoFit/>
          </a:bodyPr>
          <a:lstStyle/>
          <a:p>
            <a:pPr algn="ctr"/>
            <a:r>
              <a:rPr lang="sr-Latn-CS" sz="3200" b="1" dirty="0" smtClean="0">
                <a:latin typeface="Calibri" pitchFamily="34" charset="0"/>
              </a:rPr>
              <a:t>IGRANJE NA MREŽI</a:t>
            </a:r>
            <a:endParaRPr lang="sr-Latn-CS" sz="32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109</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Bild 20"/>
          <p:cNvPicPr>
            <a:picLocks noChangeAspect="1"/>
          </p:cNvPicPr>
          <p:nvPr/>
        </p:nvPicPr>
        <p:blipFill>
          <a:blip r:embed="rId3"/>
          <a:stretch>
            <a:fillRect/>
          </a:stretch>
        </p:blipFill>
        <p:spPr>
          <a:xfrm>
            <a:off x="275166" y="2714620"/>
            <a:ext cx="3159611" cy="1571620"/>
          </a:xfrm>
          <a:prstGeom prst="rect">
            <a:avLst/>
          </a:prstGeom>
        </p:spPr>
      </p:pic>
      <p:pic>
        <p:nvPicPr>
          <p:cNvPr id="19" name="Bild 18"/>
          <p:cNvPicPr>
            <a:picLocks noChangeAspect="1"/>
          </p:cNvPicPr>
          <p:nvPr/>
        </p:nvPicPr>
        <p:blipFill>
          <a:blip r:embed="rId4"/>
          <a:stretch>
            <a:fillRect/>
          </a:stretch>
        </p:blipFill>
        <p:spPr>
          <a:xfrm>
            <a:off x="2294559" y="1807400"/>
            <a:ext cx="5116561" cy="2845033"/>
          </a:xfrm>
          <a:prstGeom prst="rect">
            <a:avLst/>
          </a:prstGeom>
        </p:spPr>
      </p:pic>
      <p:pic>
        <p:nvPicPr>
          <p:cNvPr id="16" name="Bild 15"/>
          <p:cNvPicPr>
            <a:picLocks noChangeAspect="1"/>
          </p:cNvPicPr>
          <p:nvPr/>
        </p:nvPicPr>
        <p:blipFill>
          <a:blip r:embed="rId5"/>
          <a:stretch>
            <a:fillRect/>
          </a:stretch>
        </p:blipFill>
        <p:spPr>
          <a:xfrm>
            <a:off x="1928167" y="4652433"/>
            <a:ext cx="4411133" cy="2205567"/>
          </a:xfrm>
          <a:prstGeom prst="rect">
            <a:avLst/>
          </a:prstGeom>
        </p:spPr>
      </p:pic>
      <p:pic>
        <p:nvPicPr>
          <p:cNvPr id="7" name="Picture 6" descr="imagesCABN2JJC.jpg"/>
          <p:cNvPicPr>
            <a:picLocks noChangeAspect="1"/>
          </p:cNvPicPr>
          <p:nvPr/>
        </p:nvPicPr>
        <p:blipFill>
          <a:blip r:embed="rId6" cstate="print"/>
          <a:stretch>
            <a:fillRect/>
          </a:stretch>
        </p:blipFill>
        <p:spPr>
          <a:xfrm rot="1582198">
            <a:off x="6601417" y="3131871"/>
            <a:ext cx="2280467" cy="1714512"/>
          </a:xfrm>
          <a:prstGeom prst="rect">
            <a:avLst/>
          </a:prstGeom>
        </p:spPr>
      </p:pic>
      <p:sp>
        <p:nvSpPr>
          <p:cNvPr id="2" name="Title 1"/>
          <p:cNvSpPr>
            <a:spLocks noGrp="1"/>
          </p:cNvSpPr>
          <p:nvPr>
            <p:ph type="title"/>
          </p:nvPr>
        </p:nvSpPr>
        <p:spPr>
          <a:xfrm>
            <a:off x="457200" y="274638"/>
            <a:ext cx="8229600" cy="834758"/>
          </a:xfrm>
        </p:spPr>
        <p:txBody>
          <a:bodyPr/>
          <a:lstStyle/>
          <a:p>
            <a:r>
              <a:rPr lang="sr-Latn-CS" b="1" dirty="0" smtClean="0"/>
              <a:t>Operativni sistemi</a:t>
            </a:r>
            <a:endParaRPr lang="sr-Latn-CS" b="1" dirty="0"/>
          </a:p>
        </p:txBody>
      </p:sp>
      <p:pic>
        <p:nvPicPr>
          <p:cNvPr id="3" name="Bild 2"/>
          <p:cNvPicPr>
            <a:picLocks noChangeAspect="1"/>
          </p:cNvPicPr>
          <p:nvPr/>
        </p:nvPicPr>
        <p:blipFill>
          <a:blip r:embed="rId7"/>
          <a:stretch>
            <a:fillRect/>
          </a:stretch>
        </p:blipFill>
        <p:spPr>
          <a:xfrm rot="20271558">
            <a:off x="5448937" y="1013511"/>
            <a:ext cx="2974505" cy="1979537"/>
          </a:xfrm>
          <a:prstGeom prst="rect">
            <a:avLst/>
          </a:prstGeom>
        </p:spPr>
      </p:pic>
      <p:pic>
        <p:nvPicPr>
          <p:cNvPr id="15" name="Bild 14"/>
          <p:cNvPicPr>
            <a:picLocks noChangeAspect="1"/>
          </p:cNvPicPr>
          <p:nvPr/>
        </p:nvPicPr>
        <p:blipFill>
          <a:blip r:embed="rId8"/>
          <a:stretch>
            <a:fillRect/>
          </a:stretch>
        </p:blipFill>
        <p:spPr>
          <a:xfrm>
            <a:off x="159777" y="3647543"/>
            <a:ext cx="1816971" cy="3230170"/>
          </a:xfrm>
          <a:prstGeom prst="rect">
            <a:avLst/>
          </a:prstGeom>
        </p:spPr>
      </p:pic>
      <p:pic>
        <p:nvPicPr>
          <p:cNvPr id="17" name="Bild 16"/>
          <p:cNvPicPr>
            <a:picLocks noChangeAspect="1"/>
          </p:cNvPicPr>
          <p:nvPr/>
        </p:nvPicPr>
        <p:blipFill>
          <a:blip r:embed="rId9"/>
          <a:stretch>
            <a:fillRect/>
          </a:stretch>
        </p:blipFill>
        <p:spPr>
          <a:xfrm>
            <a:off x="6182346" y="4549266"/>
            <a:ext cx="1869340" cy="1807083"/>
          </a:xfrm>
          <a:prstGeom prst="rect">
            <a:avLst/>
          </a:prstGeom>
        </p:spPr>
      </p:pic>
      <p:pic>
        <p:nvPicPr>
          <p:cNvPr id="20" name="Bild 19"/>
          <p:cNvPicPr>
            <a:picLocks noChangeAspect="1"/>
          </p:cNvPicPr>
          <p:nvPr/>
        </p:nvPicPr>
        <p:blipFill>
          <a:blip r:embed="rId10"/>
          <a:stretch>
            <a:fillRect/>
          </a:stretch>
        </p:blipFill>
        <p:spPr>
          <a:xfrm rot="543157">
            <a:off x="266204" y="1134797"/>
            <a:ext cx="2853267" cy="1792761"/>
          </a:xfrm>
          <a:prstGeom prst="rect">
            <a:avLst/>
          </a:prstGeom>
        </p:spPr>
      </p:pic>
      <p:sp>
        <p:nvSpPr>
          <p:cNvPr id="11"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11</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24429"/>
          </a:xfrm>
        </p:spPr>
        <p:txBody>
          <a:bodyPr/>
          <a:lstStyle/>
          <a:p>
            <a:r>
              <a:rPr lang="sr-Latn-CS" b="1" dirty="0" smtClean="0"/>
              <a:t>Šta je Igranje na mreži</a:t>
            </a:r>
            <a:endParaRPr lang="sr-Latn-CS" b="1" dirty="0"/>
          </a:p>
        </p:txBody>
      </p:sp>
      <p:sp>
        <p:nvSpPr>
          <p:cNvPr id="3" name="Content Placeholder 2"/>
          <p:cNvSpPr>
            <a:spLocks noGrp="1"/>
          </p:cNvSpPr>
          <p:nvPr>
            <p:ph idx="1"/>
          </p:nvPr>
        </p:nvSpPr>
        <p:spPr>
          <a:xfrm>
            <a:off x="457200" y="1270000"/>
            <a:ext cx="8229600" cy="4856163"/>
          </a:xfrm>
        </p:spPr>
        <p:txBody>
          <a:bodyPr>
            <a:normAutofit fontScale="77500" lnSpcReduction="20000"/>
          </a:bodyPr>
          <a:lstStyle/>
          <a:p>
            <a:pPr marL="274638" indent="-274638" algn="just"/>
            <a:r>
              <a:rPr lang="sr-Latn-CS" dirty="0" smtClean="0"/>
              <a:t>Mrežna igra je igra koju igrate preko nekog oblika računarske </a:t>
            </a:r>
            <a:r>
              <a:rPr lang="sr-Latn-CS" dirty="0" smtClean="0"/>
              <a:t>mreže. Ovo </a:t>
            </a:r>
            <a:r>
              <a:rPr lang="sr-Latn-CS" dirty="0" smtClean="0"/>
              <a:t>skoro uvek znači </a:t>
            </a:r>
            <a:r>
              <a:rPr lang="sr-Latn-CS" dirty="0" smtClean="0"/>
              <a:t>internet </a:t>
            </a:r>
            <a:r>
              <a:rPr lang="sr-Latn-CS" dirty="0" smtClean="0"/>
              <a:t>ili ekvivalentnu tehnologiju, ali igre su uvek koristile ono što je u tehnologiji aktuelno; modeme pre </a:t>
            </a:r>
            <a:r>
              <a:rPr lang="sr-Latn-CS" dirty="0" smtClean="0"/>
              <a:t>interneta </a:t>
            </a:r>
            <a:r>
              <a:rPr lang="sr-Latn-CS" dirty="0" smtClean="0"/>
              <a:t>i direktno povezane terminale pre modema.  </a:t>
            </a:r>
          </a:p>
          <a:p>
            <a:pPr marL="274638" indent="-274638" algn="just"/>
            <a:r>
              <a:rPr lang="sr-Latn-CS" dirty="0" smtClean="0"/>
              <a:t>Širenje mrežnih igara je odražavalo sveukupnu ekspanziju računarskih mreža od malih lokalnih mreža do </a:t>
            </a:r>
            <a:r>
              <a:rPr lang="sr-Latn-CS" dirty="0" smtClean="0"/>
              <a:t>interneta </a:t>
            </a:r>
            <a:r>
              <a:rPr lang="sr-Latn-CS" dirty="0" smtClean="0"/>
              <a:t>i rast samog pristupa </a:t>
            </a:r>
            <a:r>
              <a:rPr lang="sr-Latn-CS" dirty="0" smtClean="0"/>
              <a:t>internetu</a:t>
            </a:r>
            <a:r>
              <a:rPr lang="sr-Latn-CS" dirty="0" smtClean="0"/>
              <a:t>. </a:t>
            </a:r>
          </a:p>
          <a:p>
            <a:pPr marL="271463" indent="-255588" algn="just"/>
            <a:r>
              <a:rPr lang="sr-Latn-CS" dirty="0" smtClean="0"/>
              <a:t>Mrežne igre mogu da budu jednostavne tekstualne igre pa  sve do igara koje sadrže složenu grafiku i virtualne svetove posećene istovremeno sa mnoštvom igrača. </a:t>
            </a:r>
          </a:p>
          <a:p>
            <a:pPr marL="274638" indent="-274638" algn="just"/>
            <a:r>
              <a:rPr lang="sr-Latn-CS" b="1" dirty="0" smtClean="0"/>
              <a:t>Mnoge mrežne igre imaju mrežne zajednice povezane sa njima, čineći ih oblikom društvenih aktivnosti  mnogo više od ličnih igara</a:t>
            </a:r>
            <a:endParaRPr lang="sr-Latn-CS" b="1" dirty="0"/>
          </a:p>
        </p:txBody>
      </p:sp>
      <p:sp>
        <p:nvSpPr>
          <p:cNvPr id="4" name="TextBox 3"/>
          <p:cNvSpPr txBox="1"/>
          <p:nvPr/>
        </p:nvSpPr>
        <p:spPr>
          <a:xfrm>
            <a:off x="6904309" y="6550223"/>
            <a:ext cx="2239691" cy="307777"/>
          </a:xfrm>
          <a:prstGeom prst="rect">
            <a:avLst/>
          </a:prstGeom>
          <a:noFill/>
        </p:spPr>
        <p:txBody>
          <a:bodyPr wrap="none" rtlCol="0">
            <a:spAutoFit/>
          </a:bodyPr>
          <a:lstStyle/>
          <a:p>
            <a:r>
              <a:rPr lang="sr-Latn-CS" sz="1400" dirty="0" smtClean="0"/>
              <a:t>Source: www.wikipedia.com</a:t>
            </a:r>
            <a:endParaRPr lang="sr-Latn-CS" sz="1400" dirty="0"/>
          </a:p>
        </p:txBody>
      </p:sp>
      <p:sp>
        <p:nvSpPr>
          <p:cNvPr id="5" name="Čuvar mesta za broj slajda 1"/>
          <p:cNvSpPr txBox="1">
            <a:spLocks/>
          </p:cNvSpPr>
          <p:nvPr/>
        </p:nvSpPr>
        <p:spPr bwMode="auto">
          <a:xfrm>
            <a:off x="6845082" y="6338272"/>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110</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905370" y="285750"/>
            <a:ext cx="7543800" cy="857250"/>
          </a:xfrm>
        </p:spPr>
        <p:txBody>
          <a:bodyPr/>
          <a:lstStyle/>
          <a:p>
            <a:pPr eaLnBrk="1" hangingPunct="1"/>
            <a:r>
              <a:rPr lang="sr-Latn-CS" b="1" dirty="0" smtClean="0">
                <a:solidFill>
                  <a:schemeClr val="accent1">
                    <a:lumMod val="25000"/>
                  </a:schemeClr>
                </a:solidFill>
                <a:latin typeface="Calibri" pitchFamily="34" charset="0"/>
              </a:rPr>
              <a:t>Visokotehnološki kriminal u mrežnom igranju</a:t>
            </a:r>
          </a:p>
        </p:txBody>
      </p:sp>
      <p:sp>
        <p:nvSpPr>
          <p:cNvPr id="24579" name="Content Placeholder 2"/>
          <p:cNvSpPr>
            <a:spLocks noGrp="1"/>
          </p:cNvSpPr>
          <p:nvPr>
            <p:ph idx="1"/>
          </p:nvPr>
        </p:nvSpPr>
        <p:spPr>
          <a:xfrm>
            <a:off x="357188" y="1500188"/>
            <a:ext cx="8572500" cy="5000625"/>
          </a:xfrm>
        </p:spPr>
        <p:txBody>
          <a:bodyPr>
            <a:noAutofit/>
          </a:bodyPr>
          <a:lstStyle/>
          <a:p>
            <a:pPr marL="0" indent="0" algn="just">
              <a:buNone/>
            </a:pPr>
            <a:r>
              <a:rPr lang="sr-Latn-CS" sz="2000" dirty="0"/>
              <a:t>Pre deset godina, "zločin" koji se odnosio na igranje možda je značio krađu igre ili igračke konzole iz prodavnice u trgovačkom centru. Sada, sa mrežnim igranjem, postoji mnogo više načina da kriminalci lažu, varaju i kradu za svoju ličnu korist, ili da sruše druge igrače.</a:t>
            </a:r>
          </a:p>
          <a:p>
            <a:pPr marL="0" indent="0" algn="just">
              <a:buNone/>
            </a:pPr>
            <a:r>
              <a:rPr lang="sr-Latn-CS" sz="2000" dirty="0" smtClean="0">
                <a:latin typeface="Calibri" pitchFamily="34" charset="0"/>
              </a:rPr>
              <a:t>Primeri</a:t>
            </a:r>
            <a:r>
              <a:rPr lang="sr-Latn-CS" sz="2000" dirty="0" smtClean="0">
                <a:latin typeface="Calibri" pitchFamily="34" charset="0"/>
              </a:rPr>
              <a:t>:</a:t>
            </a:r>
          </a:p>
          <a:p>
            <a:pPr algn="just"/>
            <a:r>
              <a:rPr lang="sr-Latn-CS" sz="2000" b="1" dirty="0" smtClean="0">
                <a:latin typeface="Calibri" pitchFamily="34" charset="0"/>
              </a:rPr>
              <a:t>Hakovanje </a:t>
            </a:r>
            <a:r>
              <a:rPr lang="sr-Latn-CS" sz="2000" dirty="0" smtClean="0"/>
              <a:t>- Neki visokotehnološki kriminalci mogu pokušati da vas namame da date informacije o sebi, tako da mogu da hakuju svoje lične ili igračke račune</a:t>
            </a:r>
          </a:p>
          <a:p>
            <a:pPr algn="just"/>
            <a:r>
              <a:rPr lang="sr-Latn-CS" sz="2000" b="1" dirty="0" smtClean="0">
                <a:latin typeface="Calibri" pitchFamily="34" charset="0"/>
              </a:rPr>
              <a:t>Phishing</a:t>
            </a:r>
            <a:r>
              <a:rPr lang="sr-Latn-CS" sz="2000" dirty="0" smtClean="0"/>
              <a:t> </a:t>
            </a:r>
            <a:r>
              <a:rPr lang="sr-Latn-CS" sz="2000" dirty="0" smtClean="0"/>
              <a:t>- Možda će vam reći da vam mogu pomoći da dobijete više valute u igri ili brže postignete nivo.</a:t>
            </a:r>
          </a:p>
          <a:p>
            <a:pPr algn="just"/>
            <a:r>
              <a:rPr lang="sr-Latn-CS" sz="2000" b="1" dirty="0" smtClean="0">
                <a:latin typeface="Calibri" pitchFamily="34" charset="0"/>
              </a:rPr>
              <a:t>Sakupljanje zlata</a:t>
            </a:r>
            <a:r>
              <a:rPr lang="sr-Latn-CS" sz="2000" dirty="0" smtClean="0"/>
              <a:t> - Neki visokotehnološki kriminalci koriste botnete za stvaranje imovine u igri - kao što su "zlato", "kovani novac" ili "dragulji" - koju mogu pokušati da prodaju drugim igračima, obično uz popust.</a:t>
            </a:r>
          </a:p>
          <a:p>
            <a:pPr algn="just"/>
            <a:r>
              <a:rPr lang="sr-Latn-CS" sz="2000" b="1" dirty="0" smtClean="0">
                <a:latin typeface="Calibri" pitchFamily="34" charset="0"/>
              </a:rPr>
              <a:t>Visokotehnološko maltretiranje</a:t>
            </a:r>
            <a:r>
              <a:rPr lang="sr-Latn-CS" sz="2000" dirty="0" smtClean="0"/>
              <a:t> - Deo zabave u mrežnim igricama je konkurencija između igrača.</a:t>
            </a:r>
            <a:r>
              <a:rPr lang="sr-Latn-CS" sz="2000" dirty="0"/>
              <a:t> Međutim, postoji razlika između bezopasne konkurencije i visokotehnološkog maltretiranja</a:t>
            </a:r>
            <a:endParaRPr lang="sr-Latn-CS" sz="2000" b="1" dirty="0" smtClean="0">
              <a:latin typeface="Calibri" pitchFamily="34" charset="0"/>
            </a:endParaRP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111</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1142975" y="142875"/>
            <a:ext cx="6786611" cy="1143000"/>
          </a:xfrm>
        </p:spPr>
        <p:txBody>
          <a:bodyPr/>
          <a:lstStyle/>
          <a:p>
            <a:r>
              <a:rPr lang="sr-Latn-CS" b="1" dirty="0" smtClean="0">
                <a:solidFill>
                  <a:schemeClr val="accent1">
                    <a:lumMod val="25000"/>
                  </a:schemeClr>
                </a:solidFill>
                <a:latin typeface="Calibri" pitchFamily="34" charset="0"/>
              </a:rPr>
              <a:t>Kineski čovek izboden zbog "krađe" </a:t>
            </a:r>
            <a:r>
              <a:rPr lang="sr-Latn-CS" b="1" dirty="0" smtClean="0">
                <a:solidFill>
                  <a:schemeClr val="accent1">
                    <a:lumMod val="25000"/>
                  </a:schemeClr>
                </a:solidFill>
                <a:latin typeface="Calibri" pitchFamily="34" charset="0"/>
              </a:rPr>
              <a:t>virtuelnog </a:t>
            </a:r>
            <a:r>
              <a:rPr lang="sr-Latn-CS" b="1" dirty="0" smtClean="0">
                <a:solidFill>
                  <a:schemeClr val="accent1">
                    <a:lumMod val="25000"/>
                  </a:schemeClr>
                </a:solidFill>
                <a:latin typeface="Calibri" pitchFamily="34" charset="0"/>
              </a:rPr>
              <a:t>mača</a:t>
            </a:r>
          </a:p>
        </p:txBody>
      </p:sp>
      <p:sp>
        <p:nvSpPr>
          <p:cNvPr id="25603" name="Content Placeholder 2"/>
          <p:cNvSpPr>
            <a:spLocks noGrp="1"/>
          </p:cNvSpPr>
          <p:nvPr>
            <p:ph idx="1"/>
          </p:nvPr>
        </p:nvSpPr>
        <p:spPr>
          <a:xfrm>
            <a:off x="0" y="1428750"/>
            <a:ext cx="7429500" cy="5429250"/>
          </a:xfrm>
        </p:spPr>
        <p:txBody>
          <a:bodyPr/>
          <a:lstStyle/>
          <a:p>
            <a:pPr algn="just"/>
            <a:r>
              <a:rPr lang="sr-Latn-CS" sz="2000" dirty="0" smtClean="0">
                <a:latin typeface="Calibri" pitchFamily="34" charset="0"/>
              </a:rPr>
              <a:t>Virtuelna realnost </a:t>
            </a:r>
            <a:r>
              <a:rPr lang="sr-Latn-CS" sz="2000" dirty="0" smtClean="0">
                <a:latin typeface="Calibri" pitchFamily="34" charset="0"/>
              </a:rPr>
              <a:t>prerasla </a:t>
            </a:r>
            <a:r>
              <a:rPr lang="sr-Latn-CS" sz="2000" dirty="0" smtClean="0">
                <a:latin typeface="Calibri" pitchFamily="34" charset="0"/>
              </a:rPr>
              <a:t>je u ubistvo u Kini, nakon što se međusobno pljuvanje između igrača završilo tako što je čovek izboden do smrti zbog "krađe" oružja koji je postojao samo u priči mrežne igrice.</a:t>
            </a:r>
          </a:p>
          <a:p>
            <a:pPr algn="just"/>
            <a:r>
              <a:rPr lang="sr-Latn-CS" sz="2000" dirty="0" smtClean="0">
                <a:latin typeface="Calibri" pitchFamily="34" charset="0"/>
              </a:rPr>
              <a:t>Qui Chengwei, 41, iz Šangaja, osvojio je "sablju zmaja" u mrežnoj igri </a:t>
            </a:r>
            <a:r>
              <a:rPr lang="sr-Latn-CS" sz="2000" i="1" dirty="0" smtClean="0">
                <a:latin typeface="Calibri" pitchFamily="34" charset="0"/>
              </a:rPr>
              <a:t>Legend of Mir III</a:t>
            </a:r>
            <a:r>
              <a:rPr lang="sr-Latn-CS" sz="2000" dirty="0" smtClean="0">
                <a:latin typeface="Calibri" pitchFamily="34" charset="0"/>
              </a:rPr>
              <a:t>, ali je odlučio da je pozajmi svom kolegi Zhu Caoyuanu. Problem je nastao kada je Caoyuan prodao virtuelno oružje drugom igraču za oko 500 funti bez saglasnosti </a:t>
            </a:r>
            <a:r>
              <a:rPr lang="sr-Latn-CS" sz="2000" dirty="0" smtClean="0">
                <a:latin typeface="Calibri" pitchFamily="34" charset="0"/>
              </a:rPr>
              <a:t>Chengweia</a:t>
            </a:r>
            <a:r>
              <a:rPr lang="sr-Latn-CS" sz="2000" dirty="0" smtClean="0">
                <a:latin typeface="Calibri" pitchFamily="34" charset="0"/>
              </a:rPr>
              <a:t>.</a:t>
            </a:r>
          </a:p>
          <a:p>
            <a:pPr algn="just"/>
            <a:r>
              <a:rPr lang="sr-Latn-CS" sz="2000" dirty="0" smtClean="0">
                <a:latin typeface="Calibri" pitchFamily="34" charset="0"/>
              </a:rPr>
              <a:t>Chengweijeve </a:t>
            </a:r>
            <a:r>
              <a:rPr lang="sr-Latn-CS" sz="2000" dirty="0" smtClean="0">
                <a:latin typeface="Calibri" pitchFamily="34" charset="0"/>
              </a:rPr>
              <a:t>molbe nije saslušala lokalna </a:t>
            </a:r>
            <a:r>
              <a:rPr lang="sr-Latn-CS" sz="2000" dirty="0" smtClean="0">
                <a:latin typeface="Calibri" pitchFamily="34" charset="0"/>
              </a:rPr>
              <a:t>policija, </a:t>
            </a:r>
            <a:r>
              <a:rPr lang="sr-Latn-CS" sz="2000" dirty="0" smtClean="0">
                <a:latin typeface="Calibri" pitchFamily="34" charset="0"/>
              </a:rPr>
              <a:t>jer je presudila da </a:t>
            </a:r>
            <a:r>
              <a:rPr lang="sr-Latn-CS" sz="2000" dirty="0" smtClean="0">
                <a:latin typeface="Calibri" pitchFamily="34" charset="0"/>
              </a:rPr>
              <a:t>nikakva </a:t>
            </a:r>
            <a:r>
              <a:rPr lang="sr-Latn-CS" sz="2000" dirty="0" smtClean="0">
                <a:latin typeface="Calibri" pitchFamily="34" charset="0"/>
              </a:rPr>
              <a:t>krađa </a:t>
            </a:r>
            <a:r>
              <a:rPr lang="sr-Latn-CS" sz="2000" dirty="0" smtClean="0">
                <a:latin typeface="Calibri" pitchFamily="34" charset="0"/>
              </a:rPr>
              <a:t>ni zakonski ni izvršena, </a:t>
            </a:r>
            <a:r>
              <a:rPr lang="sr-Latn-CS" sz="2000" dirty="0" smtClean="0">
                <a:latin typeface="Calibri" pitchFamily="34" charset="0"/>
              </a:rPr>
              <a:t>jer mač </a:t>
            </a:r>
            <a:r>
              <a:rPr lang="sr-Latn-CS" sz="2000" dirty="0" smtClean="0">
                <a:latin typeface="Calibri" pitchFamily="34" charset="0"/>
              </a:rPr>
              <a:t>nije ni  </a:t>
            </a:r>
            <a:r>
              <a:rPr lang="sr-Latn-CS" sz="2000" dirty="0" smtClean="0">
                <a:latin typeface="Calibri" pitchFamily="34" charset="0"/>
              </a:rPr>
              <a:t>postojao u fizičkom svetu. Posle saslušanja ove presude, Chengwei je provalio u kuću </a:t>
            </a:r>
            <a:r>
              <a:rPr lang="sr-Latn-CS" sz="2000" dirty="0" smtClean="0">
                <a:latin typeface="Calibri" pitchFamily="34" charset="0"/>
              </a:rPr>
              <a:t>Caoyuana </a:t>
            </a:r>
            <a:r>
              <a:rPr lang="sr-Latn-CS" sz="2000" dirty="0" smtClean="0">
                <a:latin typeface="Calibri" pitchFamily="34" charset="0"/>
              </a:rPr>
              <a:t>i ubo ga u grudi.</a:t>
            </a:r>
          </a:p>
          <a:p>
            <a:pPr algn="just"/>
            <a:r>
              <a:rPr lang="sr-Latn-CS" sz="2000" dirty="0" smtClean="0">
                <a:latin typeface="Calibri" pitchFamily="34" charset="0"/>
              </a:rPr>
              <a:t>Chengwei je proglašen krivim za ubistvo i osuđen na odloženu smrtnu kaznu, ali će ostatak svog života provesti u zatvoru.</a:t>
            </a:r>
          </a:p>
          <a:p>
            <a:pPr algn="r"/>
            <a:r>
              <a:rPr lang="sr-Latn-CS" sz="2000" i="1" dirty="0" smtClean="0">
                <a:solidFill>
                  <a:srgbClr val="002060"/>
                </a:solidFill>
                <a:latin typeface="Calibri" pitchFamily="34" charset="0"/>
              </a:rPr>
              <a:t>Izvor - vnunet.com, 9. jun 2005</a:t>
            </a:r>
          </a:p>
          <a:p>
            <a:pPr algn="just"/>
            <a:endParaRPr lang="sr-Latn-CS" sz="2000" dirty="0" smtClean="0"/>
          </a:p>
        </p:txBody>
      </p:sp>
      <p:pic>
        <p:nvPicPr>
          <p:cNvPr id="25604" name="Picture 5" descr="C:\Users\Jim\AppData\Local\Temp\scl2.PNG"/>
          <p:cNvPicPr>
            <a:picLocks noChangeAspect="1" noChangeArrowheads="1"/>
          </p:cNvPicPr>
          <p:nvPr/>
        </p:nvPicPr>
        <p:blipFill>
          <a:blip r:embed="rId2" cstate="print"/>
          <a:srcRect/>
          <a:stretch>
            <a:fillRect/>
          </a:stretch>
        </p:blipFill>
        <p:spPr bwMode="auto">
          <a:xfrm>
            <a:off x="7429500" y="2286000"/>
            <a:ext cx="1560513" cy="3176588"/>
          </a:xfrm>
          <a:prstGeom prst="rect">
            <a:avLst/>
          </a:prstGeom>
          <a:noFill/>
          <a:ln w="9525">
            <a:noFill/>
            <a:miter lim="800000"/>
            <a:headEnd/>
            <a:tailEnd/>
          </a:ln>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112</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2756261"/>
            <a:ext cx="2667000" cy="584776"/>
          </a:xfrm>
          <a:prstGeom prst="rect">
            <a:avLst/>
          </a:prstGeom>
          <a:noFill/>
          <a:ln w="9525">
            <a:noFill/>
            <a:miter lim="800000"/>
            <a:headEnd/>
            <a:tailEnd/>
          </a:ln>
        </p:spPr>
        <p:txBody>
          <a:bodyPr>
            <a:spAutoFit/>
          </a:bodyPr>
          <a:lstStyle/>
          <a:p>
            <a:pPr algn="ctr"/>
            <a:r>
              <a:rPr lang="sr-Latn-CS" sz="3200" b="1" dirty="0" smtClean="0">
                <a:latin typeface="Calibri" pitchFamily="34" charset="0"/>
              </a:rPr>
              <a:t>Strimovanje</a:t>
            </a:r>
            <a:endParaRPr lang="sr-Latn-CS" sz="32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113</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3661233762"/>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1142975" y="142875"/>
            <a:ext cx="6786611" cy="1143000"/>
          </a:xfrm>
        </p:spPr>
        <p:txBody>
          <a:bodyPr/>
          <a:lstStyle/>
          <a:p>
            <a:r>
              <a:rPr lang="sr-Latn-CS" b="1" dirty="0" smtClean="0">
                <a:solidFill>
                  <a:schemeClr val="accent1">
                    <a:lumMod val="25000"/>
                  </a:schemeClr>
                </a:solidFill>
                <a:latin typeface="Calibri" pitchFamily="34" charset="0"/>
              </a:rPr>
              <a:t>Strimovanje medijskih sadržaja</a:t>
            </a:r>
          </a:p>
        </p:txBody>
      </p:sp>
      <p:sp>
        <p:nvSpPr>
          <p:cNvPr id="25603" name="Content Placeholder 2"/>
          <p:cNvSpPr>
            <a:spLocks noGrp="1"/>
          </p:cNvSpPr>
          <p:nvPr>
            <p:ph idx="1"/>
          </p:nvPr>
        </p:nvSpPr>
        <p:spPr>
          <a:xfrm>
            <a:off x="3366787" y="1428750"/>
            <a:ext cx="5328977" cy="5429250"/>
          </a:xfrm>
        </p:spPr>
        <p:txBody>
          <a:bodyPr>
            <a:noAutofit/>
          </a:bodyPr>
          <a:lstStyle/>
          <a:p>
            <a:pPr algn="just"/>
            <a:r>
              <a:rPr lang="sr-Latn-CS" sz="2800" dirty="0">
                <a:latin typeface="Calibri" pitchFamily="34" charset="0"/>
              </a:rPr>
              <a:t>Medij za strimovanje je multimedija koju neprekidno prima i prezentuje se krajnjem korisniku dok ga isporučuje dobavljač</a:t>
            </a:r>
          </a:p>
          <a:p>
            <a:pPr algn="just"/>
            <a:r>
              <a:rPr lang="sr-Latn-CS" sz="2800" dirty="0">
                <a:latin typeface="Calibri" pitchFamily="34" charset="0"/>
              </a:rPr>
              <a:t>Tipično se audio i video signali prenose</a:t>
            </a:r>
          </a:p>
          <a:p>
            <a:pPr algn="just"/>
            <a:r>
              <a:rPr lang="sr-Latn-CS" sz="2800" dirty="0">
                <a:latin typeface="Calibri" pitchFamily="34" charset="0"/>
              </a:rPr>
              <a:t>To je alternativa za preuzimanje datoteka, proces u kojem krajnji korisnik dobija celu datoteku sadržaja bez da je gleda ili sluša.</a:t>
            </a:r>
            <a:endParaRPr lang="sr-Latn-CS" sz="2800" dirty="0" smtClean="0"/>
          </a:p>
        </p:txBody>
      </p:sp>
      <p:pic>
        <p:nvPicPr>
          <p:cNvPr id="3" name="Bild 2"/>
          <p:cNvPicPr>
            <a:picLocks noChangeAspect="1"/>
          </p:cNvPicPr>
          <p:nvPr/>
        </p:nvPicPr>
        <p:blipFill>
          <a:blip r:embed="rId3"/>
          <a:stretch>
            <a:fillRect/>
          </a:stretch>
        </p:blipFill>
        <p:spPr>
          <a:xfrm>
            <a:off x="138557" y="1943287"/>
            <a:ext cx="3454559" cy="2852831"/>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114</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3917437468"/>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1142975" y="142875"/>
            <a:ext cx="6786611" cy="1143000"/>
          </a:xfrm>
        </p:spPr>
        <p:txBody>
          <a:bodyPr/>
          <a:lstStyle/>
          <a:p>
            <a:r>
              <a:rPr lang="sr-Latn-CS" b="1" dirty="0" smtClean="0">
                <a:solidFill>
                  <a:schemeClr val="accent1">
                    <a:lumMod val="25000"/>
                  </a:schemeClr>
                </a:solidFill>
                <a:latin typeface="Calibri" pitchFamily="34" charset="0"/>
              </a:rPr>
              <a:t>Strimovanje medijskih sadržaja</a:t>
            </a:r>
          </a:p>
        </p:txBody>
      </p:sp>
      <p:sp>
        <p:nvSpPr>
          <p:cNvPr id="25603" name="Content Placeholder 2"/>
          <p:cNvSpPr>
            <a:spLocks noGrp="1"/>
          </p:cNvSpPr>
          <p:nvPr>
            <p:ph idx="1"/>
          </p:nvPr>
        </p:nvSpPr>
        <p:spPr>
          <a:xfrm>
            <a:off x="3366787" y="1428750"/>
            <a:ext cx="5328977" cy="5429250"/>
          </a:xfrm>
        </p:spPr>
        <p:txBody>
          <a:bodyPr>
            <a:noAutofit/>
          </a:bodyPr>
          <a:lstStyle/>
          <a:p>
            <a:pPr algn="just"/>
            <a:r>
              <a:rPr lang="sr-Latn-CS" sz="2200" dirty="0">
                <a:latin typeface="Calibri" pitchFamily="34" charset="0"/>
              </a:rPr>
              <a:t>Zakonodavstvo se razlikuje kada se radi o strimovanju. U nekim zemljama strimovanje materijala zaštićenog autorskim pravima smatra se nelegalnim, jer deo podataka može biti privremeno baferovan / uskladišten na računaru korisnika </a:t>
            </a:r>
            <a:r>
              <a:rPr lang="sr-Latn-CS" sz="2200" dirty="0" smtClean="0">
                <a:latin typeface="Calibri" pitchFamily="34" charset="0"/>
              </a:rPr>
              <a:t>(zavisno </a:t>
            </a:r>
            <a:r>
              <a:rPr lang="sr-Latn-CS" sz="2200" dirty="0">
                <a:latin typeface="Calibri" pitchFamily="34" charset="0"/>
              </a:rPr>
              <a:t>od klijenta za strimovanje).</a:t>
            </a:r>
            <a:endParaRPr lang="sr-Latn-CS" sz="2200" dirty="0" smtClean="0">
              <a:latin typeface="Calibri" pitchFamily="34" charset="0"/>
            </a:endParaRPr>
          </a:p>
          <a:p>
            <a:pPr algn="just"/>
            <a:r>
              <a:rPr lang="sr-Latn-CS" sz="2200" dirty="0" smtClean="0">
                <a:latin typeface="Calibri" pitchFamily="34" charset="0"/>
              </a:rPr>
              <a:t>Međutim, zavisno od klijenta koji se koristi za strimovanje, </a:t>
            </a:r>
            <a:r>
              <a:rPr lang="sr-Latn-CS" sz="2200" b="1" dirty="0" smtClean="0">
                <a:latin typeface="Calibri" pitchFamily="34" charset="0"/>
              </a:rPr>
              <a:t>na računaru osumnjičenog možda i neće biti dokaza</a:t>
            </a:r>
            <a:r>
              <a:rPr lang="sr-Latn-CS" sz="2200" dirty="0" smtClean="0">
                <a:latin typeface="Calibri" pitchFamily="34" charset="0"/>
              </a:rPr>
              <a:t>.</a:t>
            </a:r>
            <a:endParaRPr lang="sr-Latn-CS" sz="2200" dirty="0" smtClean="0"/>
          </a:p>
        </p:txBody>
      </p:sp>
      <p:pic>
        <p:nvPicPr>
          <p:cNvPr id="3" name="Bild 2"/>
          <p:cNvPicPr>
            <a:picLocks noChangeAspect="1"/>
          </p:cNvPicPr>
          <p:nvPr/>
        </p:nvPicPr>
        <p:blipFill>
          <a:blip r:embed="rId3"/>
          <a:stretch>
            <a:fillRect/>
          </a:stretch>
        </p:blipFill>
        <p:spPr>
          <a:xfrm>
            <a:off x="138557" y="1943287"/>
            <a:ext cx="3454559" cy="2852831"/>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115</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2484554214"/>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2756261"/>
            <a:ext cx="2667000" cy="1569660"/>
          </a:xfrm>
          <a:prstGeom prst="rect">
            <a:avLst/>
          </a:prstGeom>
          <a:noFill/>
          <a:ln w="9525">
            <a:noFill/>
            <a:miter lim="800000"/>
            <a:headEnd/>
            <a:tailEnd/>
          </a:ln>
        </p:spPr>
        <p:txBody>
          <a:bodyPr>
            <a:spAutoFit/>
          </a:bodyPr>
          <a:lstStyle/>
          <a:p>
            <a:pPr algn="ctr"/>
            <a:r>
              <a:rPr lang="sr-Latn-CS" sz="3200" b="1" dirty="0" smtClean="0">
                <a:latin typeface="Calibri" pitchFamily="34" charset="0"/>
              </a:rPr>
              <a:t>INTERNET ANONIMNOST &amp;</a:t>
            </a:r>
            <a:r>
              <a:rPr lang="sr-Latn-CS" sz="3200" b="1" dirty="0" smtClean="0">
                <a:latin typeface="Calibri" pitchFamily="34" charset="0"/>
              </a:rPr>
              <a:t>SLEDIVOST</a:t>
            </a:r>
            <a:endParaRPr lang="sr-Latn-CS" sz="32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116</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Text Box 2"/>
          <p:cNvSpPr txBox="1">
            <a:spLocks noChangeArrowheads="1"/>
          </p:cNvSpPr>
          <p:nvPr/>
        </p:nvSpPr>
        <p:spPr bwMode="auto">
          <a:xfrm>
            <a:off x="609600" y="1916113"/>
            <a:ext cx="8088313" cy="396875"/>
          </a:xfrm>
          <a:prstGeom prst="rect">
            <a:avLst/>
          </a:prstGeom>
          <a:noFill/>
          <a:ln w="9525">
            <a:noFill/>
            <a:miter lim="800000"/>
            <a:headEnd/>
            <a:tailEnd/>
          </a:ln>
        </p:spPr>
        <p:txBody>
          <a:bodyPr>
            <a:spAutoFit/>
          </a:bodyPr>
          <a:lstStyle/>
          <a:p>
            <a:pPr eaLnBrk="0" hangingPunct="0">
              <a:spcBef>
                <a:spcPct val="50000"/>
              </a:spcBef>
            </a:pPr>
            <a:endParaRPr lang="en-US" sz="2000" b="1">
              <a:solidFill>
                <a:schemeClr val="accent2"/>
              </a:solidFill>
              <a:latin typeface="Tahoma" pitchFamily="34" charset="0"/>
            </a:endParaRPr>
          </a:p>
        </p:txBody>
      </p:sp>
      <p:sp>
        <p:nvSpPr>
          <p:cNvPr id="59395" name="Rectangle 3"/>
          <p:cNvSpPr>
            <a:spLocks noGrp="1" noChangeArrowheads="1"/>
          </p:cNvSpPr>
          <p:nvPr>
            <p:ph type="title"/>
          </p:nvPr>
        </p:nvSpPr>
        <p:spPr>
          <a:xfrm>
            <a:off x="468313" y="220716"/>
            <a:ext cx="8218487" cy="835573"/>
          </a:xfrm>
          <a:noFill/>
        </p:spPr>
        <p:txBody>
          <a:bodyPr/>
          <a:lstStyle/>
          <a:p>
            <a:pPr eaLnBrk="1" hangingPunct="1">
              <a:lnSpc>
                <a:spcPct val="80000"/>
              </a:lnSpc>
            </a:pPr>
            <a:r>
              <a:rPr lang="sr-Latn-CS" dirty="0" smtClean="0"/>
              <a:t> </a:t>
            </a:r>
            <a:r>
              <a:rPr lang="sr-Latn-CS" b="1" dirty="0" smtClean="0">
                <a:solidFill>
                  <a:schemeClr val="accent1">
                    <a:lumMod val="25000"/>
                  </a:schemeClr>
                </a:solidFill>
                <a:latin typeface="Calibri" pitchFamily="34" charset="0"/>
              </a:rPr>
              <a:t>Anonimno surfovanje</a:t>
            </a:r>
          </a:p>
        </p:txBody>
      </p:sp>
      <p:sp>
        <p:nvSpPr>
          <p:cNvPr id="59396"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59399" name="Text Box 7"/>
          <p:cNvSpPr txBox="1">
            <a:spLocks noChangeArrowheads="1"/>
          </p:cNvSpPr>
          <p:nvPr/>
        </p:nvSpPr>
        <p:spPr bwMode="auto">
          <a:xfrm>
            <a:off x="609600" y="1445155"/>
            <a:ext cx="6866467" cy="369332"/>
          </a:xfrm>
          <a:prstGeom prst="rect">
            <a:avLst/>
          </a:prstGeom>
          <a:noFill/>
          <a:ln w="9525">
            <a:noFill/>
            <a:miter lim="800000"/>
            <a:headEnd/>
            <a:tailEnd/>
          </a:ln>
        </p:spPr>
        <p:txBody>
          <a:bodyPr wrap="square">
            <a:spAutoFit/>
          </a:bodyPr>
          <a:lstStyle/>
          <a:p>
            <a:pPr marL="285750" indent="-285750">
              <a:spcBef>
                <a:spcPct val="50000"/>
              </a:spcBef>
              <a:buFont typeface="Arial"/>
              <a:buChar char="•"/>
            </a:pPr>
            <a:r>
              <a:rPr lang="sr-Latn-CS" dirty="0" smtClean="0"/>
              <a:t>Korišćenjem dobavljača usluga kao što je http://www.anonymizer.com/</a:t>
            </a:r>
            <a:endParaRPr lang="sr-Latn-CS" dirty="0"/>
          </a:p>
        </p:txBody>
      </p:sp>
      <p:pic>
        <p:nvPicPr>
          <p:cNvPr id="2" name="Bild 1"/>
          <p:cNvPicPr>
            <a:picLocks noChangeAspect="1"/>
          </p:cNvPicPr>
          <p:nvPr/>
        </p:nvPicPr>
        <p:blipFill>
          <a:blip r:embed="rId3"/>
          <a:stretch>
            <a:fillRect/>
          </a:stretch>
        </p:blipFill>
        <p:spPr>
          <a:xfrm>
            <a:off x="1346200" y="2011363"/>
            <a:ext cx="5554133" cy="2391823"/>
          </a:xfrm>
          <a:prstGeom prst="rect">
            <a:avLst/>
          </a:prstGeom>
        </p:spPr>
      </p:pic>
      <p:sp>
        <p:nvSpPr>
          <p:cNvPr id="10" name="Text Box 7"/>
          <p:cNvSpPr txBox="1">
            <a:spLocks noChangeArrowheads="1"/>
          </p:cNvSpPr>
          <p:nvPr/>
        </p:nvSpPr>
        <p:spPr bwMode="auto">
          <a:xfrm>
            <a:off x="609600" y="4439711"/>
            <a:ext cx="6866467" cy="784830"/>
          </a:xfrm>
          <a:prstGeom prst="rect">
            <a:avLst/>
          </a:prstGeom>
          <a:noFill/>
          <a:ln w="9525">
            <a:noFill/>
            <a:miter lim="800000"/>
            <a:headEnd/>
            <a:tailEnd/>
          </a:ln>
        </p:spPr>
        <p:txBody>
          <a:bodyPr wrap="square">
            <a:spAutoFit/>
          </a:bodyPr>
          <a:lstStyle/>
          <a:p>
            <a:pPr marL="285750" indent="-285750">
              <a:spcBef>
                <a:spcPct val="50000"/>
              </a:spcBef>
              <a:buFont typeface="Arial"/>
              <a:buChar char="•"/>
            </a:pPr>
            <a:r>
              <a:rPr lang="sr-Latn-CS" dirty="0" smtClean="0"/>
              <a:t>Koristeći "nepropusne" VPN ili Proxy dobavljače, </a:t>
            </a:r>
            <a:r>
              <a:rPr lang="sr-Latn-CS" dirty="0" smtClean="0"/>
              <a:t>npr.</a:t>
            </a:r>
            <a:endParaRPr lang="sr-Latn-CS" dirty="0" smtClean="0"/>
          </a:p>
          <a:p>
            <a:pPr>
              <a:spcBef>
                <a:spcPct val="50000"/>
              </a:spcBef>
            </a:pPr>
            <a:endParaRPr lang="sr-Latn-CS" dirty="0"/>
          </a:p>
        </p:txBody>
      </p:sp>
      <p:pic>
        <p:nvPicPr>
          <p:cNvPr id="3" name="Bild 2"/>
          <p:cNvPicPr>
            <a:picLocks noChangeAspect="1"/>
          </p:cNvPicPr>
          <p:nvPr/>
        </p:nvPicPr>
        <p:blipFill>
          <a:blip r:embed="rId4"/>
          <a:stretch>
            <a:fillRect/>
          </a:stretch>
        </p:blipFill>
        <p:spPr>
          <a:xfrm>
            <a:off x="2413001" y="4783669"/>
            <a:ext cx="3310467" cy="2032984"/>
          </a:xfrm>
          <a:prstGeom prst="rect">
            <a:avLst/>
          </a:prstGeom>
        </p:spPr>
      </p:pic>
      <p:sp>
        <p:nvSpPr>
          <p:cNvPr id="9"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117</a:t>
            </a:fld>
            <a:endParaRPr lang="sr-Latn-CS" altLang="en-US" sz="1200" dirty="0" smtClean="0">
              <a:solidFill>
                <a:srgbClr val="898989"/>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499"/>
                                          </p:stCondLst>
                                        </p:cTn>
                                        <p:tgtEl>
                                          <p:spTgt spid="228354">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228354">
                                            <p:txEl>
                                              <p:pRg st="0" end="0"/>
                                            </p:txEl>
                                          </p:spTgt>
                                        </p:tgtEl>
                                        <p:attrNameLst>
                                          <p:attrName>ppt_c</p:attrName>
                                        </p:attrNameLst>
                                      </p:cBhvr>
                                      <p:to>
                                        <a:srgbClr val="99CCFF"/>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354" grpId="0" build="p" autoUpdateAnimBg="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Straight Arrow Connector 14"/>
          <p:cNvCxnSpPr>
            <a:stCxn id="6" idx="3"/>
          </p:cNvCxnSpPr>
          <p:nvPr/>
        </p:nvCxnSpPr>
        <p:spPr>
          <a:xfrm flipV="1">
            <a:off x="1504042" y="3041550"/>
            <a:ext cx="6068354" cy="23092"/>
          </a:xfrm>
          <a:prstGeom prst="straightConnector1">
            <a:avLst/>
          </a:prstGeom>
          <a:ln w="57150">
            <a:solidFill>
              <a:srgbClr val="7030A0"/>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55298" name="Rectangle 2"/>
          <p:cNvSpPr>
            <a:spLocks noGrp="1" noChangeArrowheads="1"/>
          </p:cNvSpPr>
          <p:nvPr>
            <p:ph type="title"/>
          </p:nvPr>
        </p:nvSpPr>
        <p:spPr>
          <a:xfrm>
            <a:off x="1500188" y="0"/>
            <a:ext cx="6264275" cy="838200"/>
          </a:xfrm>
        </p:spPr>
        <p:txBody>
          <a:bodyPr/>
          <a:lstStyle/>
          <a:p>
            <a:pPr eaLnBrk="1" hangingPunct="1"/>
            <a:r>
              <a:rPr lang="sr-Latn-CS" b="1" dirty="0" smtClean="0">
                <a:solidFill>
                  <a:schemeClr val="accent1">
                    <a:lumMod val="25000"/>
                  </a:schemeClr>
                </a:solidFill>
                <a:latin typeface="Calibri" pitchFamily="34" charset="0"/>
              </a:rPr>
              <a:t>Proksi serveri</a:t>
            </a:r>
          </a:p>
        </p:txBody>
      </p:sp>
      <p:sp>
        <p:nvSpPr>
          <p:cNvPr id="55299" name="Rectangle 3"/>
          <p:cNvSpPr>
            <a:spLocks noGrp="1" noChangeArrowheads="1"/>
          </p:cNvSpPr>
          <p:nvPr>
            <p:ph type="body" idx="1"/>
          </p:nvPr>
        </p:nvSpPr>
        <p:spPr>
          <a:xfrm>
            <a:off x="-33781" y="4483050"/>
            <a:ext cx="9144000" cy="1643074"/>
          </a:xfrm>
        </p:spPr>
        <p:txBody>
          <a:bodyPr>
            <a:normAutofit/>
          </a:bodyPr>
          <a:lstStyle/>
          <a:p>
            <a:pPr marL="446088" eaLnBrk="1" hangingPunct="1">
              <a:lnSpc>
                <a:spcPct val="90000"/>
              </a:lnSpc>
              <a:buNone/>
            </a:pPr>
            <a:r>
              <a:rPr lang="en-US" dirty="0" smtClean="0"/>
              <a:t>	</a:t>
            </a:r>
            <a:r>
              <a:rPr lang="sr-Latn-CS" sz="2400" b="1" i="1" dirty="0" smtClean="0">
                <a:solidFill>
                  <a:srgbClr val="FF0000"/>
                </a:solidFill>
                <a:latin typeface="Calibri" pitchFamily="34" charset="0"/>
              </a:rPr>
              <a:t>Anonimno</a:t>
            </a:r>
          </a:p>
          <a:p>
            <a:pPr marL="442913" lvl="1" indent="14288">
              <a:spcBef>
                <a:spcPts val="0"/>
              </a:spcBef>
              <a:buNone/>
            </a:pPr>
            <a:r>
              <a:rPr lang="sr-Latn-CS" sz="1800" dirty="0">
                <a:latin typeface="Calibri" pitchFamily="34" charset="0"/>
              </a:rPr>
              <a:t>218.12.171.14 - [07/Jan/2017:16:08:43+0100] “GET/test.html HTTP/1.0” 200 1921 www.coe.int “-” “Mozilla/4.0 (compatible; MSIE 7.0; Windows NT 6.0)” “-”</a:t>
            </a:r>
          </a:p>
        </p:txBody>
      </p:sp>
      <p:sp>
        <p:nvSpPr>
          <p:cNvPr id="5" name="TextBox 4"/>
          <p:cNvSpPr txBox="1"/>
          <p:nvPr/>
        </p:nvSpPr>
        <p:spPr>
          <a:xfrm>
            <a:off x="0" y="5644141"/>
            <a:ext cx="9144000" cy="978729"/>
          </a:xfrm>
          <a:prstGeom prst="rect">
            <a:avLst/>
          </a:prstGeom>
          <a:noFill/>
        </p:spPr>
        <p:txBody>
          <a:bodyPr wrap="square" rtlCol="0">
            <a:spAutoFit/>
          </a:bodyPr>
          <a:lstStyle/>
          <a:p>
            <a:pPr marL="442913">
              <a:lnSpc>
                <a:spcPct val="90000"/>
              </a:lnSpc>
            </a:pPr>
            <a:r>
              <a:rPr lang="sr-Latn-CS" sz="2400" b="1" i="1" dirty="0" smtClean="0">
                <a:solidFill>
                  <a:srgbClr val="FF0000"/>
                </a:solidFill>
                <a:latin typeface="Calibri" pitchFamily="34" charset="0"/>
              </a:rPr>
              <a:t>Transparentno</a:t>
            </a:r>
          </a:p>
          <a:p>
            <a:pPr lvl="1"/>
            <a:r>
              <a:rPr lang="sr-Latn-CS" dirty="0" smtClean="0">
                <a:latin typeface="Calibri" pitchFamily="34" charset="0"/>
              </a:rPr>
              <a:t>218.12.171.14 – [07/Jan/2017:17:08:51+0100] “GET/test.html  HTTP/1.0” 200 1921 www.coe.int“-” “Mozilla/4.0 (compatible; MSIE 7.0; Windows NT 6.0)” “212.99.110.242”</a:t>
            </a:r>
            <a:endParaRPr lang="sr-Latn-CS" dirty="0">
              <a:latin typeface="Calibri" pitchFamily="34" charset="0"/>
            </a:endParaRPr>
          </a:p>
        </p:txBody>
      </p:sp>
      <p:pic>
        <p:nvPicPr>
          <p:cNvPr id="6" name="Picture 4" descr="plate02"/>
          <p:cNvPicPr>
            <a:picLocks noChangeAspect="1" noChangeArrowheads="1"/>
          </p:cNvPicPr>
          <p:nvPr/>
        </p:nvPicPr>
        <p:blipFill>
          <a:blip r:embed="rId2" cstate="print"/>
          <a:srcRect/>
          <a:stretch>
            <a:fillRect/>
          </a:stretch>
        </p:blipFill>
        <p:spPr bwMode="auto">
          <a:xfrm>
            <a:off x="500034" y="2470046"/>
            <a:ext cx="1004008" cy="1189192"/>
          </a:xfrm>
          <a:prstGeom prst="rect">
            <a:avLst/>
          </a:prstGeom>
          <a:noFill/>
          <a:ln w="9525">
            <a:noFill/>
            <a:miter lim="800000"/>
            <a:headEnd/>
            <a:tailEnd/>
          </a:ln>
        </p:spPr>
      </p:pic>
      <p:pic>
        <p:nvPicPr>
          <p:cNvPr id="7" name="Picture 3" descr="-server_rack"/>
          <p:cNvPicPr>
            <a:picLocks noChangeAspect="1" noChangeArrowheads="1"/>
          </p:cNvPicPr>
          <p:nvPr/>
        </p:nvPicPr>
        <p:blipFill>
          <a:blip r:embed="rId3" cstate="print"/>
          <a:srcRect/>
          <a:stretch>
            <a:fillRect/>
          </a:stretch>
        </p:blipFill>
        <p:spPr bwMode="auto">
          <a:xfrm>
            <a:off x="7572396" y="2398608"/>
            <a:ext cx="1319640" cy="1550075"/>
          </a:xfrm>
          <a:prstGeom prst="rect">
            <a:avLst/>
          </a:prstGeom>
          <a:noFill/>
          <a:ln w="9525">
            <a:noFill/>
            <a:miter lim="800000"/>
            <a:headEnd/>
            <a:tailEnd/>
          </a:ln>
        </p:spPr>
      </p:pic>
      <p:pic>
        <p:nvPicPr>
          <p:cNvPr id="7170" name="Picture 2" descr="C:\Users\Jim\AppData\Local\Temp\scl3.PNG"/>
          <p:cNvPicPr>
            <a:picLocks noChangeAspect="1" noChangeArrowheads="1"/>
          </p:cNvPicPr>
          <p:nvPr/>
        </p:nvPicPr>
        <p:blipFill>
          <a:blip r:embed="rId4" cstate="print"/>
          <a:srcRect/>
          <a:stretch>
            <a:fillRect/>
          </a:stretch>
        </p:blipFill>
        <p:spPr bwMode="auto">
          <a:xfrm>
            <a:off x="2857488" y="2255732"/>
            <a:ext cx="571504" cy="1411265"/>
          </a:xfrm>
          <a:prstGeom prst="rect">
            <a:avLst/>
          </a:prstGeom>
          <a:noFill/>
        </p:spPr>
      </p:pic>
      <p:sp>
        <p:nvSpPr>
          <p:cNvPr id="9" name="TextBox 8"/>
          <p:cNvSpPr txBox="1"/>
          <p:nvPr/>
        </p:nvSpPr>
        <p:spPr>
          <a:xfrm>
            <a:off x="214282" y="3684492"/>
            <a:ext cx="1785950" cy="646331"/>
          </a:xfrm>
          <a:prstGeom prst="rect">
            <a:avLst/>
          </a:prstGeom>
          <a:solidFill>
            <a:schemeClr val="accent1">
              <a:lumMod val="25000"/>
            </a:schemeClr>
          </a:solidFill>
        </p:spPr>
        <p:txBody>
          <a:bodyPr wrap="square" rtlCol="0">
            <a:spAutoFit/>
          </a:bodyPr>
          <a:lstStyle/>
          <a:p>
            <a:pPr algn="ctr"/>
            <a:r>
              <a:rPr lang="sr-Latn-CS" dirty="0" smtClean="0">
                <a:solidFill>
                  <a:schemeClr val="bg1"/>
                </a:solidFill>
                <a:latin typeface="Calibri" pitchFamily="34" charset="0"/>
              </a:rPr>
              <a:t>Prava IP adresa </a:t>
            </a:r>
          </a:p>
          <a:p>
            <a:pPr algn="ctr"/>
            <a:r>
              <a:rPr lang="sr-Latn-CS" b="1" dirty="0" smtClean="0">
                <a:solidFill>
                  <a:schemeClr val="bg1"/>
                </a:solidFill>
                <a:latin typeface="Calibri" pitchFamily="34" charset="0"/>
              </a:rPr>
              <a:t>212.99.110.242</a:t>
            </a:r>
            <a:endParaRPr lang="sr-Latn-CS" b="1" dirty="0">
              <a:solidFill>
                <a:schemeClr val="bg1"/>
              </a:solidFill>
              <a:latin typeface="Calibri" pitchFamily="34" charset="0"/>
            </a:endParaRPr>
          </a:p>
        </p:txBody>
      </p:sp>
      <p:sp>
        <p:nvSpPr>
          <p:cNvPr id="10" name="TextBox 9"/>
          <p:cNvSpPr txBox="1"/>
          <p:nvPr/>
        </p:nvSpPr>
        <p:spPr>
          <a:xfrm>
            <a:off x="2428860" y="3684492"/>
            <a:ext cx="1643042" cy="646331"/>
          </a:xfrm>
          <a:prstGeom prst="rect">
            <a:avLst/>
          </a:prstGeom>
          <a:solidFill>
            <a:schemeClr val="accent1">
              <a:lumMod val="25000"/>
            </a:schemeClr>
          </a:solidFill>
        </p:spPr>
        <p:txBody>
          <a:bodyPr wrap="square" rtlCol="0">
            <a:spAutoFit/>
          </a:bodyPr>
          <a:lstStyle/>
          <a:p>
            <a:pPr algn="ctr"/>
            <a:r>
              <a:rPr lang="sr-Latn-CS" dirty="0" smtClean="0">
                <a:solidFill>
                  <a:schemeClr val="bg1"/>
                </a:solidFill>
                <a:latin typeface="Calibri" pitchFamily="34" charset="0"/>
              </a:rPr>
              <a:t>Prava IP adresa </a:t>
            </a:r>
          </a:p>
          <a:p>
            <a:pPr algn="ctr"/>
            <a:r>
              <a:rPr lang="sr-Latn-CS" b="1" dirty="0" smtClean="0">
                <a:solidFill>
                  <a:schemeClr val="bg1"/>
                </a:solidFill>
                <a:latin typeface="Calibri" pitchFamily="34" charset="0"/>
              </a:rPr>
              <a:t>218.12.171.14</a:t>
            </a:r>
            <a:endParaRPr lang="sr-Latn-CS" b="1" dirty="0">
              <a:solidFill>
                <a:schemeClr val="bg1"/>
              </a:solidFill>
              <a:latin typeface="Calibri" pitchFamily="34" charset="0"/>
            </a:endParaRPr>
          </a:p>
        </p:txBody>
      </p:sp>
      <p:sp>
        <p:nvSpPr>
          <p:cNvPr id="12" name="TextBox 11"/>
          <p:cNvSpPr txBox="1"/>
          <p:nvPr/>
        </p:nvSpPr>
        <p:spPr>
          <a:xfrm>
            <a:off x="4572000" y="1969980"/>
            <a:ext cx="2643174" cy="923330"/>
          </a:xfrm>
          <a:prstGeom prst="rect">
            <a:avLst/>
          </a:prstGeom>
          <a:solidFill>
            <a:srgbClr val="FF0000"/>
          </a:solidFill>
        </p:spPr>
        <p:txBody>
          <a:bodyPr wrap="square" rtlCol="0">
            <a:spAutoFit/>
          </a:bodyPr>
          <a:lstStyle/>
          <a:p>
            <a:pPr algn="ctr"/>
            <a:r>
              <a:rPr lang="sr-Latn-CS" dirty="0" smtClean="0"/>
              <a:t>Ako je</a:t>
            </a:r>
            <a:r>
              <a:rPr lang="sr-Latn-CS" b="1" dirty="0" smtClean="0">
                <a:solidFill>
                  <a:schemeClr val="bg1"/>
                </a:solidFill>
                <a:latin typeface="Calibri" pitchFamily="34" charset="0"/>
              </a:rPr>
              <a:t> ‘Anoniman’</a:t>
            </a:r>
            <a:r>
              <a:rPr lang="sr-Latn-CS" dirty="0" smtClean="0"/>
              <a:t> tada primaoc vidi</a:t>
            </a:r>
          </a:p>
          <a:p>
            <a:pPr algn="ctr"/>
            <a:r>
              <a:rPr lang="sr-Latn-CS" b="1" dirty="0" smtClean="0">
                <a:solidFill>
                  <a:schemeClr val="bg1"/>
                </a:solidFill>
                <a:latin typeface="Calibri" pitchFamily="34" charset="0"/>
              </a:rPr>
              <a:t>218.12.171.14 </a:t>
            </a:r>
            <a:r>
              <a:rPr lang="sr-Latn-CS" dirty="0" smtClean="0"/>
              <a:t>i</a:t>
            </a:r>
            <a:r>
              <a:rPr lang="sr-Latn-CS" dirty="0" smtClean="0">
                <a:solidFill>
                  <a:schemeClr val="bg1"/>
                </a:solidFill>
                <a:latin typeface="Calibri" pitchFamily="34" charset="0"/>
              </a:rPr>
              <a:t> </a:t>
            </a:r>
            <a:r>
              <a:rPr lang="sr-Latn-CS" b="1" dirty="0" smtClean="0">
                <a:solidFill>
                  <a:schemeClr val="bg1"/>
                </a:solidFill>
                <a:latin typeface="Calibri" pitchFamily="34" charset="0"/>
              </a:rPr>
              <a:t>-</a:t>
            </a:r>
            <a:endParaRPr lang="sr-Latn-CS" b="1" dirty="0">
              <a:solidFill>
                <a:schemeClr val="bg1"/>
              </a:solidFill>
              <a:latin typeface="Calibri" pitchFamily="34" charset="0"/>
            </a:endParaRPr>
          </a:p>
        </p:txBody>
      </p:sp>
      <p:sp>
        <p:nvSpPr>
          <p:cNvPr id="13" name="TextBox 12"/>
          <p:cNvSpPr txBox="1"/>
          <p:nvPr/>
        </p:nvSpPr>
        <p:spPr>
          <a:xfrm>
            <a:off x="4572000" y="3184426"/>
            <a:ext cx="2643174" cy="1200329"/>
          </a:xfrm>
          <a:prstGeom prst="rect">
            <a:avLst/>
          </a:prstGeom>
          <a:solidFill>
            <a:srgbClr val="FF0000"/>
          </a:solidFill>
        </p:spPr>
        <p:txBody>
          <a:bodyPr wrap="square" rtlCol="0">
            <a:spAutoFit/>
          </a:bodyPr>
          <a:lstStyle/>
          <a:p>
            <a:pPr algn="ctr"/>
            <a:r>
              <a:rPr lang="sr-Latn-CS" dirty="0" smtClean="0"/>
              <a:t>Ako je </a:t>
            </a:r>
            <a:r>
              <a:rPr lang="sr-Latn-CS" b="1" dirty="0" smtClean="0">
                <a:solidFill>
                  <a:schemeClr val="bg1"/>
                </a:solidFill>
                <a:latin typeface="Calibri" pitchFamily="34" charset="0"/>
              </a:rPr>
              <a:t>‘Transparentan’</a:t>
            </a:r>
            <a:r>
              <a:rPr lang="sr-Latn-CS" dirty="0" smtClean="0"/>
              <a:t> tada primalac vidi</a:t>
            </a:r>
          </a:p>
          <a:p>
            <a:pPr algn="ctr"/>
            <a:r>
              <a:rPr lang="sr-Latn-CS" b="1" dirty="0" smtClean="0">
                <a:solidFill>
                  <a:schemeClr val="bg1"/>
                </a:solidFill>
                <a:latin typeface="Calibri" pitchFamily="34" charset="0"/>
              </a:rPr>
              <a:t>218.12.171.14 </a:t>
            </a:r>
            <a:r>
              <a:rPr lang="sr-Latn-CS" dirty="0" smtClean="0">
                <a:solidFill>
                  <a:schemeClr val="bg1"/>
                </a:solidFill>
                <a:latin typeface="Calibri" pitchFamily="34" charset="0"/>
              </a:rPr>
              <a:t>ali</a:t>
            </a:r>
            <a:r>
              <a:rPr lang="sr-Latn-CS" dirty="0" smtClean="0"/>
              <a:t> </a:t>
            </a:r>
          </a:p>
          <a:p>
            <a:pPr algn="ctr"/>
            <a:r>
              <a:rPr lang="sr-Latn-CS" dirty="0" smtClean="0">
                <a:solidFill>
                  <a:schemeClr val="bg1"/>
                </a:solidFill>
                <a:latin typeface="Calibri" pitchFamily="34" charset="0"/>
              </a:rPr>
              <a:t>TAKOĐE</a:t>
            </a:r>
            <a:r>
              <a:rPr lang="sr-Latn-CS" b="1" dirty="0" smtClean="0">
                <a:solidFill>
                  <a:schemeClr val="bg1"/>
                </a:solidFill>
                <a:latin typeface="Calibri" pitchFamily="34" charset="0"/>
              </a:rPr>
              <a:t> 212.99.110.242</a:t>
            </a:r>
          </a:p>
        </p:txBody>
      </p:sp>
      <p:sp>
        <p:nvSpPr>
          <p:cNvPr id="2" name="Rectangle 1"/>
          <p:cNvSpPr/>
          <p:nvPr/>
        </p:nvSpPr>
        <p:spPr>
          <a:xfrm>
            <a:off x="214282" y="1080728"/>
            <a:ext cx="8677754" cy="830997"/>
          </a:xfrm>
          <a:prstGeom prst="rect">
            <a:avLst/>
          </a:prstGeom>
        </p:spPr>
        <p:txBody>
          <a:bodyPr wrap="square">
            <a:spAutoFit/>
          </a:bodyPr>
          <a:lstStyle/>
          <a:p>
            <a:pPr marL="82275" indent="0">
              <a:spcBef>
                <a:spcPts val="1452"/>
              </a:spcBef>
              <a:buFont typeface="Arial" charset="0"/>
              <a:buNone/>
              <a:defRPr sz="2600"/>
            </a:pPr>
            <a:r>
              <a:rPr lang="sr-Latn-CS" sz="2400" dirty="0">
                <a:latin typeface="Verdana"/>
              </a:rPr>
              <a:t>Čini da će svaki saobraćaj usmeren kroz proksi (server) dolaziti te IP adrese, a ne sa vašeg računara.</a:t>
            </a:r>
          </a:p>
        </p:txBody>
      </p:sp>
      <p:sp>
        <p:nvSpPr>
          <p:cNvPr id="1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118</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0" y="0"/>
            <a:ext cx="9144000" cy="762000"/>
          </a:xfrm>
        </p:spPr>
        <p:txBody>
          <a:bodyPr/>
          <a:lstStyle/>
          <a:p>
            <a:pPr eaLnBrk="1" hangingPunct="1"/>
            <a:r>
              <a:rPr lang="sr-Latn-CS" b="1" dirty="0" smtClean="0">
                <a:solidFill>
                  <a:schemeClr val="accent1">
                    <a:lumMod val="25000"/>
                  </a:schemeClr>
                </a:solidFill>
                <a:latin typeface="Calibri" pitchFamily="34" charset="0"/>
              </a:rPr>
              <a:t>Mnogi ljudi žele da budu anonimni</a:t>
            </a:r>
          </a:p>
        </p:txBody>
      </p:sp>
      <p:pic>
        <p:nvPicPr>
          <p:cNvPr id="61443" name="Picture 3" descr="anon4"/>
          <p:cNvPicPr>
            <a:picLocks noChangeAspect="1" noChangeArrowheads="1"/>
          </p:cNvPicPr>
          <p:nvPr/>
        </p:nvPicPr>
        <p:blipFill>
          <a:blip r:embed="rId3" cstate="print"/>
          <a:srcRect/>
          <a:stretch>
            <a:fillRect/>
          </a:stretch>
        </p:blipFill>
        <p:spPr bwMode="auto">
          <a:xfrm>
            <a:off x="-973138" y="1196975"/>
            <a:ext cx="6267451" cy="3476625"/>
          </a:xfrm>
          <a:prstGeom prst="rect">
            <a:avLst/>
          </a:prstGeom>
          <a:noFill/>
          <a:ln w="9525">
            <a:noFill/>
            <a:miter lim="800000"/>
            <a:headEnd/>
            <a:tailEnd/>
          </a:ln>
        </p:spPr>
      </p:pic>
      <p:pic>
        <p:nvPicPr>
          <p:cNvPr id="237572" name="Picture 4" descr="anon1"/>
          <p:cNvPicPr>
            <a:picLocks noChangeAspect="1" noChangeArrowheads="1"/>
          </p:cNvPicPr>
          <p:nvPr/>
        </p:nvPicPr>
        <p:blipFill>
          <a:blip r:embed="rId4" cstate="print"/>
          <a:srcRect/>
          <a:stretch>
            <a:fillRect/>
          </a:stretch>
        </p:blipFill>
        <p:spPr bwMode="auto">
          <a:xfrm>
            <a:off x="3851275" y="836613"/>
            <a:ext cx="6600825" cy="2257425"/>
          </a:xfrm>
          <a:prstGeom prst="rect">
            <a:avLst/>
          </a:prstGeom>
          <a:noFill/>
          <a:ln w="9525">
            <a:noFill/>
            <a:miter lim="800000"/>
            <a:headEnd/>
            <a:tailEnd/>
          </a:ln>
        </p:spPr>
      </p:pic>
      <p:pic>
        <p:nvPicPr>
          <p:cNvPr id="237573" name="Picture 5" descr="anon5"/>
          <p:cNvPicPr>
            <a:picLocks noChangeAspect="1" noChangeArrowheads="1"/>
          </p:cNvPicPr>
          <p:nvPr/>
        </p:nvPicPr>
        <p:blipFill>
          <a:blip r:embed="rId5" cstate="print"/>
          <a:srcRect/>
          <a:stretch>
            <a:fillRect/>
          </a:stretch>
        </p:blipFill>
        <p:spPr bwMode="auto">
          <a:xfrm>
            <a:off x="179388" y="2060575"/>
            <a:ext cx="5781675" cy="1676400"/>
          </a:xfrm>
          <a:prstGeom prst="rect">
            <a:avLst/>
          </a:prstGeom>
          <a:noFill/>
          <a:ln w="9525">
            <a:noFill/>
            <a:miter lim="800000"/>
            <a:headEnd/>
            <a:tailEnd/>
          </a:ln>
        </p:spPr>
      </p:pic>
      <p:pic>
        <p:nvPicPr>
          <p:cNvPr id="237574" name="Picture 6" descr="anon3"/>
          <p:cNvPicPr>
            <a:picLocks noChangeAspect="1" noChangeArrowheads="1"/>
          </p:cNvPicPr>
          <p:nvPr/>
        </p:nvPicPr>
        <p:blipFill>
          <a:blip r:embed="rId6" cstate="print"/>
          <a:srcRect/>
          <a:stretch>
            <a:fillRect/>
          </a:stretch>
        </p:blipFill>
        <p:spPr bwMode="auto">
          <a:xfrm rot="-678596">
            <a:off x="1619250" y="2420938"/>
            <a:ext cx="8239125" cy="3057525"/>
          </a:xfrm>
          <a:prstGeom prst="rect">
            <a:avLst/>
          </a:prstGeom>
          <a:noFill/>
          <a:ln w="9525">
            <a:noFill/>
            <a:miter lim="800000"/>
            <a:headEnd/>
            <a:tailEnd/>
          </a:ln>
        </p:spPr>
      </p:pic>
      <p:pic>
        <p:nvPicPr>
          <p:cNvPr id="237575" name="Picture 7" descr="anon2"/>
          <p:cNvPicPr>
            <a:picLocks noChangeAspect="1" noChangeArrowheads="1"/>
          </p:cNvPicPr>
          <p:nvPr/>
        </p:nvPicPr>
        <p:blipFill>
          <a:blip r:embed="rId7" cstate="print"/>
          <a:srcRect/>
          <a:stretch>
            <a:fillRect/>
          </a:stretch>
        </p:blipFill>
        <p:spPr bwMode="auto">
          <a:xfrm>
            <a:off x="323850" y="5057775"/>
            <a:ext cx="8334375" cy="1800225"/>
          </a:xfrm>
          <a:prstGeom prst="rect">
            <a:avLst/>
          </a:prstGeom>
          <a:noFill/>
          <a:ln w="9525">
            <a:noFill/>
            <a:miter lim="800000"/>
            <a:headEnd/>
            <a:tailEnd/>
          </a:ln>
        </p:spPr>
      </p:pic>
      <p:pic>
        <p:nvPicPr>
          <p:cNvPr id="237576" name="Picture 8" descr="anon6"/>
          <p:cNvPicPr>
            <a:picLocks noChangeAspect="1" noChangeArrowheads="1"/>
          </p:cNvPicPr>
          <p:nvPr/>
        </p:nvPicPr>
        <p:blipFill>
          <a:blip r:embed="rId8" cstate="print"/>
          <a:srcRect/>
          <a:stretch>
            <a:fillRect/>
          </a:stretch>
        </p:blipFill>
        <p:spPr bwMode="auto">
          <a:xfrm>
            <a:off x="0" y="3500438"/>
            <a:ext cx="7686675" cy="2514600"/>
          </a:xfrm>
          <a:prstGeom prst="rect">
            <a:avLst/>
          </a:prstGeom>
          <a:noFill/>
          <a:ln w="9525">
            <a:noFill/>
            <a:miter lim="800000"/>
            <a:headEnd/>
            <a:tailEnd/>
          </a:ln>
        </p:spPr>
      </p:pic>
      <p:pic>
        <p:nvPicPr>
          <p:cNvPr id="237577" name="Picture 9" descr="anon7"/>
          <p:cNvPicPr>
            <a:picLocks noChangeAspect="1" noChangeArrowheads="1"/>
          </p:cNvPicPr>
          <p:nvPr/>
        </p:nvPicPr>
        <p:blipFill>
          <a:blip r:embed="rId9" cstate="print"/>
          <a:srcRect/>
          <a:stretch>
            <a:fillRect/>
          </a:stretch>
        </p:blipFill>
        <p:spPr bwMode="auto">
          <a:xfrm rot="1130888">
            <a:off x="1276350" y="3284538"/>
            <a:ext cx="7867650" cy="2505075"/>
          </a:xfrm>
          <a:prstGeom prst="rect">
            <a:avLst/>
          </a:prstGeom>
          <a:noFill/>
          <a:ln w="9525">
            <a:noFill/>
            <a:miter lim="800000"/>
            <a:headEnd/>
            <a:tailEnd/>
          </a:ln>
        </p:spPr>
      </p:pic>
      <p:sp>
        <p:nvSpPr>
          <p:cNvPr id="10"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119</a:t>
            </a:fld>
            <a:endParaRPr lang="sr-Latn-CS"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757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757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757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757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757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375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4644" y="214290"/>
            <a:ext cx="8229600" cy="830567"/>
          </a:xfrm>
        </p:spPr>
        <p:txBody>
          <a:bodyPr/>
          <a:lstStyle/>
          <a:p>
            <a:r>
              <a:rPr lang="sr-Latn-CS" b="1" dirty="0" smtClean="0"/>
              <a:t>Statistika operativnih sistema</a:t>
            </a:r>
            <a:endParaRPr lang="sr-Latn-CS" b="1" dirty="0"/>
          </a:p>
        </p:txBody>
      </p:sp>
      <p:graphicFrame>
        <p:nvGraphicFramePr>
          <p:cNvPr id="5" name="Table 4"/>
          <p:cNvGraphicFramePr>
            <a:graphicFrameLocks noGrp="1"/>
          </p:cNvGraphicFramePr>
          <p:nvPr>
            <p:extLst>
              <p:ext uri="{D42A27DB-BD31-4B8C-83A1-F6EECF244321}">
                <p14:mod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840108000"/>
              </p:ext>
            </p:extLst>
          </p:nvPr>
        </p:nvGraphicFramePr>
        <p:xfrm>
          <a:off x="457200" y="1676918"/>
          <a:ext cx="4001090" cy="4549525"/>
        </p:xfrm>
        <a:graphic>
          <a:graphicData uri="http://schemas.openxmlformats.org/drawingml/2006/table">
            <a:tbl>
              <a:tblPr/>
              <a:tblGrid>
                <a:gridCol w="668631"/>
                <a:gridCol w="1801330"/>
                <a:gridCol w="1531129"/>
              </a:tblGrid>
              <a:tr h="205884">
                <a:tc gridSpan="3">
                  <a:txBody>
                    <a:bodyPr/>
                    <a:lstStyle/>
                    <a:p>
                      <a:pPr algn="ctr"/>
                      <a:r>
                        <a:rPr lang="en-GB" sz="2000" b="1" dirty="0" err="1" smtClean="0"/>
                        <a:t>Januar</a:t>
                      </a:r>
                      <a:r>
                        <a:rPr lang="en-GB" sz="2000" b="1" dirty="0" smtClean="0"/>
                        <a:t> </a:t>
                      </a:r>
                      <a:r>
                        <a:rPr lang="en-GB" sz="2000" b="1" dirty="0" smtClean="0"/>
                        <a:t>2010</a:t>
                      </a:r>
                      <a:r>
                        <a:rPr lang="sr-Latn-BA" sz="2000" b="1" dirty="0" smtClean="0"/>
                        <a:t>.</a:t>
                      </a:r>
                      <a:endParaRPr lang="sr-Latn-CS" sz="2000" b="1"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r>
              <a:tr h="363177">
                <a:tc>
                  <a:txBody>
                    <a:bodyPr/>
                    <a:lstStyle/>
                    <a:p>
                      <a:r>
                        <a:rPr lang="en-GB" sz="2000" dirty="0"/>
                        <a:t>1</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a:t>Windows XP</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a:t>55,08%</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531229">
                <a:tc>
                  <a:txBody>
                    <a:bodyPr/>
                    <a:lstStyle/>
                    <a:p>
                      <a:r>
                        <a:rPr lang="en-GB" sz="2000" dirty="0"/>
                        <a:t>2</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a:t>Windows Vista</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a:t>20,80%</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63177">
                <a:tc>
                  <a:txBody>
                    <a:bodyPr/>
                    <a:lstStyle/>
                    <a:p>
                      <a:r>
                        <a:rPr lang="en-GB" sz="2000"/>
                        <a:t>3</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a:t>Windows 7</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a:t>9,11%</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63177">
                <a:tc>
                  <a:txBody>
                    <a:bodyPr/>
                    <a:lstStyle/>
                    <a:p>
                      <a:r>
                        <a:rPr lang="en-GB" sz="2000"/>
                        <a:t>4</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a:t>Mac OS X</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a:t>7,87%</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64869">
                <a:tc>
                  <a:txBody>
                    <a:bodyPr/>
                    <a:lstStyle/>
                    <a:p>
                      <a:r>
                        <a:rPr lang="en-GB" sz="2000"/>
                        <a:t>5</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a:t>Linux</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a:t>1,63%</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51772">
                <a:tc>
                  <a:txBody>
                    <a:bodyPr/>
                    <a:lstStyle/>
                    <a:p>
                      <a:r>
                        <a:rPr lang="en-GB" sz="2000" dirty="0"/>
                        <a:t>6</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a:t>Windows 2003</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a:t>1,10%</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63177">
                <a:tc>
                  <a:txBody>
                    <a:bodyPr/>
                    <a:lstStyle/>
                    <a:p>
                      <a:r>
                        <a:rPr lang="en-GB" sz="2000"/>
                        <a:t>7</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a:t>iPhone</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a:t>0,72%</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72728">
                <a:tc>
                  <a:txBody>
                    <a:bodyPr/>
                    <a:lstStyle/>
                    <a:p>
                      <a:r>
                        <a:rPr lang="en-GB" sz="2000"/>
                        <a:t>8</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a:t>Windows 2000</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a:t>0,47%</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61110">
                <a:tc>
                  <a:txBody>
                    <a:bodyPr/>
                    <a:lstStyle/>
                    <a:p>
                      <a:r>
                        <a:rPr lang="en-GB" sz="2000"/>
                        <a:t>9</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a:t>Android</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a:t>0,10%</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63177">
                <a:tc>
                  <a:txBody>
                    <a:bodyPr/>
                    <a:lstStyle/>
                    <a:p>
                      <a:r>
                        <a:rPr lang="en-GB" sz="2000" dirty="0"/>
                        <a:t>10</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a:t>WAP</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a:t>0,08%</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
        <p:nvSpPr>
          <p:cNvPr id="6" name="Rectangle 5"/>
          <p:cNvSpPr/>
          <p:nvPr/>
        </p:nvSpPr>
        <p:spPr>
          <a:xfrm>
            <a:off x="4950805" y="6550223"/>
            <a:ext cx="3877023" cy="307777"/>
          </a:xfrm>
          <a:prstGeom prst="rect">
            <a:avLst/>
          </a:prstGeom>
        </p:spPr>
        <p:txBody>
          <a:bodyPr wrap="none">
            <a:spAutoFit/>
          </a:bodyPr>
          <a:lstStyle/>
          <a:p>
            <a:r>
              <a:rPr lang="sr-Latn-CS" sz="1400" dirty="0" smtClean="0"/>
              <a:t>Izvor</a:t>
            </a:r>
            <a:r>
              <a:rPr lang="sr-Latn-CS" sz="1400" dirty="0" smtClean="0"/>
              <a:t>: </a:t>
            </a:r>
            <a:r>
              <a:rPr lang="sr-Latn-CS" sz="1400" dirty="0" smtClean="0"/>
              <a:t>http://www.w3counter.com/globalstats.php </a:t>
            </a:r>
            <a:endParaRPr lang="sr-Latn-CS" sz="1400" dirty="0"/>
          </a:p>
        </p:txBody>
      </p:sp>
      <p:graphicFrame>
        <p:nvGraphicFramePr>
          <p:cNvPr id="7" name="Table 6"/>
          <p:cNvGraphicFramePr>
            <a:graphicFrameLocks noGrp="1"/>
          </p:cNvGraphicFramePr>
          <p:nvPr>
            <p:extLst>
              <p:ext uri="{D42A27DB-BD31-4B8C-83A1-F6EECF244321}">
                <p14:mod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359417823"/>
              </p:ext>
            </p:extLst>
          </p:nvPr>
        </p:nvGraphicFramePr>
        <p:xfrm>
          <a:off x="4723154" y="1676921"/>
          <a:ext cx="4001090" cy="4564351"/>
        </p:xfrm>
        <a:graphic>
          <a:graphicData uri="http://schemas.openxmlformats.org/drawingml/2006/table">
            <a:tbl>
              <a:tblPr/>
              <a:tblGrid>
                <a:gridCol w="498217"/>
                <a:gridCol w="1695794"/>
                <a:gridCol w="1807079"/>
              </a:tblGrid>
              <a:tr h="380809">
                <a:tc gridSpan="3">
                  <a:txBody>
                    <a:bodyPr/>
                    <a:lstStyle/>
                    <a:p>
                      <a:pPr algn="ctr"/>
                      <a:r>
                        <a:rPr lang="en-GB" sz="2000" b="1" dirty="0" err="1" smtClean="0"/>
                        <a:t>Januar</a:t>
                      </a:r>
                      <a:r>
                        <a:rPr lang="en-GB" sz="2000" b="1" dirty="0" smtClean="0"/>
                        <a:t> </a:t>
                      </a:r>
                      <a:r>
                        <a:rPr lang="en-GB" sz="2000" b="1" dirty="0" smtClean="0"/>
                        <a:t>2017</a:t>
                      </a:r>
                      <a:r>
                        <a:rPr lang="sr-Latn-BA" sz="2000" b="1" dirty="0" smtClean="0"/>
                        <a:t>.</a:t>
                      </a:r>
                      <a:endParaRPr lang="sr-Latn-CS" sz="2000" b="1"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r>
              <a:tr h="380809">
                <a:tc>
                  <a:txBody>
                    <a:bodyPr/>
                    <a:lstStyle/>
                    <a:p>
                      <a:r>
                        <a:rPr lang="en-GB" sz="2000" dirty="0"/>
                        <a:t>1</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2000" dirty="0" smtClean="0"/>
                        <a:t>Windows 7</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sr-Latn-CS" sz="1800" kern="1200" smtClean="0">
                          <a:solidFill>
                            <a:schemeClr val="tx1"/>
                          </a:solidFill>
                          <a:latin typeface="+mn-lt"/>
                        </a:rPr>
                        <a:t>18.45</a:t>
                      </a:r>
                      <a:r>
                        <a:rPr lang="en-GB" sz="2000" dirty="0" smtClean="0"/>
                        <a:t>%</a:t>
                      </a:r>
                      <a:endParaRPr lang="sr-Latn-CS"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95721">
                <a:tc>
                  <a:txBody>
                    <a:bodyPr/>
                    <a:lstStyle/>
                    <a:p>
                      <a:r>
                        <a:rPr lang="en-GB" sz="2000" dirty="0"/>
                        <a:t>2</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smtClean="0"/>
                        <a:t>Windows 10</a:t>
                      </a:r>
                      <a:endParaRPr lang="sr-Latn-CS"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fi-FI" sz="2000" dirty="0" smtClean="0"/>
                        <a:t>13,79%</a:t>
                      </a:r>
                      <a:endParaRPr lang="sr-Latn-CS"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80809">
                <a:tc>
                  <a:txBody>
                    <a:bodyPr/>
                    <a:lstStyle/>
                    <a:p>
                      <a:r>
                        <a:rPr lang="en-GB" sz="2000" dirty="0"/>
                        <a:t>3</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2000" dirty="0" smtClean="0"/>
                        <a:t>Android 6</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hr-HR" sz="2000" dirty="0" smtClean="0"/>
                        <a:t>12,14%</a:t>
                      </a:r>
                      <a:endParaRPr lang="sr-Latn-CS"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80809">
                <a:tc>
                  <a:txBody>
                    <a:bodyPr/>
                    <a:lstStyle/>
                    <a:p>
                      <a:r>
                        <a:rPr lang="en-GB" sz="2000"/>
                        <a:t>4</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smtClean="0"/>
                        <a:t>Android 5</a:t>
                      </a:r>
                      <a:endParaRPr lang="sr-Latn-CS"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hr-HR" sz="2000" dirty="0" smtClean="0"/>
                        <a:t>12,11%</a:t>
                      </a:r>
                      <a:endParaRPr lang="sr-Latn-CS"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80809">
                <a:tc>
                  <a:txBody>
                    <a:bodyPr/>
                    <a:lstStyle/>
                    <a:p>
                      <a:r>
                        <a:rPr lang="en-GB" sz="2000"/>
                        <a:t>5</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smtClean="0"/>
                        <a:t>Android 4</a:t>
                      </a:r>
                      <a:endParaRPr lang="sr-Latn-CS"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hr-HR" sz="2000" dirty="0" smtClean="0"/>
                        <a:t>10,12%</a:t>
                      </a:r>
                      <a:endParaRPr lang="sr-Latn-CS"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57431">
                <a:tc>
                  <a:txBody>
                    <a:bodyPr/>
                    <a:lstStyle/>
                    <a:p>
                      <a:r>
                        <a:rPr lang="en-GB" sz="2000" dirty="0"/>
                        <a:t>6</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it-IT" sz="2000" dirty="0" smtClean="0"/>
                        <a:t>iOS 10</a:t>
                      </a:r>
                      <a:endParaRPr lang="sr-Latn-CS" sz="2000" dirty="0" smtClean="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smtClean="0"/>
                        <a:t>9,96%</a:t>
                      </a:r>
                      <a:endParaRPr lang="sr-Latn-CS"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80809">
                <a:tc>
                  <a:txBody>
                    <a:bodyPr/>
                    <a:lstStyle/>
                    <a:p>
                      <a:r>
                        <a:rPr lang="en-GB" sz="2000"/>
                        <a:t>7</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smtClean="0"/>
                        <a:t>Windows 8,1</a:t>
                      </a:r>
                      <a:endParaRPr lang="sr-Latn-CS"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US" sz="2000" dirty="0" smtClean="0"/>
                        <a:t>	</a:t>
                      </a:r>
                      <a:r>
                        <a:rPr lang="hr-HR" sz="2000" dirty="0" smtClean="0"/>
                        <a:t>4,54%</a:t>
                      </a:r>
                      <a:endParaRPr lang="sr-Latn-CS"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78650">
                <a:tc>
                  <a:txBody>
                    <a:bodyPr/>
                    <a:lstStyle/>
                    <a:p>
                      <a:r>
                        <a:rPr lang="en-GB" sz="2000"/>
                        <a:t>8</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smtClean="0"/>
                        <a:t>Mac OS X</a:t>
                      </a:r>
                      <a:r>
                        <a:rPr lang="en-US" sz="2000" dirty="0" smtClean="0"/>
                        <a:t>	</a:t>
                      </a:r>
                      <a:endParaRPr lang="sr-Latn-CS"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hr-HR" sz="2000" dirty="0" smtClean="0"/>
                        <a:t>4,45%</a:t>
                      </a:r>
                      <a:endParaRPr lang="sr-Latn-CS"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66886">
                <a:tc>
                  <a:txBody>
                    <a:bodyPr/>
                    <a:lstStyle/>
                    <a:p>
                      <a:r>
                        <a:rPr lang="en-GB" sz="2000"/>
                        <a:t>9</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smtClean="0"/>
                        <a:t>Linux</a:t>
                      </a:r>
                      <a:endParaRPr lang="sr-Latn-CS"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smtClean="0"/>
                        <a:t>3,80%</a:t>
                      </a:r>
                      <a:endParaRPr lang="sr-Latn-CS"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80809">
                <a:tc>
                  <a:txBody>
                    <a:bodyPr/>
                    <a:lstStyle/>
                    <a:p>
                      <a:r>
                        <a:rPr lang="en-GB" sz="2000" dirty="0"/>
                        <a:t>10</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smtClean="0"/>
                        <a:t>iOS 9</a:t>
                      </a:r>
                      <a:endParaRPr lang="sr-Latn-CS"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smtClean="0"/>
                        <a:t>2,64%</a:t>
                      </a:r>
                      <a:endParaRPr lang="sr-Latn-CS"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
        <p:nvSpPr>
          <p:cNvPr id="8"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12</a:t>
            </a: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3124200"/>
            <a:ext cx="2667000" cy="1323439"/>
          </a:xfrm>
          <a:prstGeom prst="rect">
            <a:avLst/>
          </a:prstGeom>
          <a:noFill/>
          <a:ln w="9525">
            <a:noFill/>
            <a:miter lim="800000"/>
            <a:headEnd/>
            <a:tailEnd/>
          </a:ln>
        </p:spPr>
        <p:txBody>
          <a:bodyPr>
            <a:spAutoFit/>
          </a:bodyPr>
          <a:lstStyle/>
          <a:p>
            <a:pPr algn="ctr"/>
            <a:r>
              <a:rPr lang="sr-Latn-CS" sz="4000" b="1" dirty="0" smtClean="0">
                <a:latin typeface="Calibri" pitchFamily="34" charset="0"/>
              </a:rPr>
              <a:t>Darknet</a:t>
            </a:r>
            <a:endParaRPr lang="sr-Latn-CS" sz="40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120</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title"/>
          </p:nvPr>
        </p:nvSpPr>
        <p:spPr>
          <a:xfrm>
            <a:off x="323850" y="59764"/>
            <a:ext cx="8458200" cy="990600"/>
          </a:xfrm>
          <a:noFill/>
        </p:spPr>
        <p:txBody>
          <a:bodyPr/>
          <a:lstStyle/>
          <a:p>
            <a:pPr eaLnBrk="1" hangingPunct="1"/>
            <a:r>
              <a:rPr lang="sr-Latn-CS" sz="3600" b="1" dirty="0" smtClean="0"/>
              <a:t>Površinska mreža nasuprot Deep web nasuprot Dark </a:t>
            </a:r>
            <a:r>
              <a:rPr lang="sr-Latn-CS" sz="3600" b="1" dirty="0" smtClean="0"/>
              <a:t>Web</a:t>
            </a:r>
            <a:endParaRPr lang="sr-Latn-CS" sz="3600" b="1" dirty="0" smtClean="0">
              <a:solidFill>
                <a:schemeClr val="accent1">
                  <a:lumMod val="25000"/>
                </a:schemeClr>
              </a:solidFill>
              <a:latin typeface="Calibri" pitchFamily="34" charset="0"/>
            </a:endParaRP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pic>
        <p:nvPicPr>
          <p:cNvPr id="7" name="Picture 9"/>
          <p:cNvPicPr>
            <a:picLocks noChangeAspect="1"/>
          </p:cNvPicPr>
          <p:nvPr/>
        </p:nvPicPr>
        <p:blipFill>
          <a:blip r:embed="rId3"/>
          <a:stretch>
            <a:fillRect/>
          </a:stretch>
        </p:blipFill>
        <p:spPr>
          <a:xfrm>
            <a:off x="1626096" y="1196752"/>
            <a:ext cx="5898232" cy="5308409"/>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121</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 Box 2"/>
          <p:cNvSpPr txBox="1">
            <a:spLocks noChangeArrowheads="1"/>
          </p:cNvSpPr>
          <p:nvPr/>
        </p:nvSpPr>
        <p:spPr bwMode="auto">
          <a:xfrm>
            <a:off x="611188" y="0"/>
            <a:ext cx="7777162" cy="769441"/>
          </a:xfrm>
          <a:prstGeom prst="rect">
            <a:avLst/>
          </a:prstGeom>
          <a:noFill/>
          <a:ln w="9525">
            <a:noFill/>
            <a:miter lim="800000"/>
            <a:headEnd/>
            <a:tailEnd/>
          </a:ln>
        </p:spPr>
        <p:txBody>
          <a:bodyPr>
            <a:spAutoFit/>
          </a:bodyPr>
          <a:lstStyle/>
          <a:p>
            <a:pPr algn="ctr"/>
            <a:r>
              <a:rPr lang="sr-Latn-CS" sz="4400" b="1" dirty="0">
                <a:solidFill>
                  <a:schemeClr val="accent1">
                    <a:lumMod val="25000"/>
                  </a:schemeClr>
                </a:solidFill>
                <a:latin typeface="Calibri" pitchFamily="34" charset="0"/>
              </a:rPr>
              <a:t>TOR - Onion ruter</a:t>
            </a:r>
          </a:p>
        </p:txBody>
      </p:sp>
      <p:pic>
        <p:nvPicPr>
          <p:cNvPr id="2" name="Bild 1"/>
          <p:cNvPicPr>
            <a:picLocks noChangeAspect="1"/>
          </p:cNvPicPr>
          <p:nvPr/>
        </p:nvPicPr>
        <p:blipFill>
          <a:blip r:embed="rId3"/>
          <a:stretch>
            <a:fillRect/>
          </a:stretch>
        </p:blipFill>
        <p:spPr>
          <a:xfrm>
            <a:off x="880676" y="3766088"/>
            <a:ext cx="3556948" cy="2040506"/>
          </a:xfrm>
          <a:prstGeom prst="rect">
            <a:avLst/>
          </a:prstGeom>
        </p:spPr>
      </p:pic>
      <p:pic>
        <p:nvPicPr>
          <p:cNvPr id="3" name="Bild 2"/>
          <p:cNvPicPr>
            <a:picLocks noChangeAspect="1"/>
          </p:cNvPicPr>
          <p:nvPr/>
        </p:nvPicPr>
        <p:blipFill>
          <a:blip r:embed="rId4"/>
          <a:stretch>
            <a:fillRect/>
          </a:stretch>
        </p:blipFill>
        <p:spPr>
          <a:xfrm>
            <a:off x="5130371" y="3494104"/>
            <a:ext cx="2859020" cy="2795250"/>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122</a:t>
            </a:fld>
            <a:endParaRPr lang="sr-Latn-CS" altLang="en-US" sz="1200" dirty="0" smtClean="0">
              <a:solidFill>
                <a:srgbClr val="898989"/>
              </a:solidFill>
            </a:endParaRPr>
          </a:p>
        </p:txBody>
      </p:sp>
      <p:sp>
        <p:nvSpPr>
          <p:cNvPr id="6" name="Content Placeholder 2"/>
          <p:cNvSpPr>
            <a:spLocks noGrp="1"/>
          </p:cNvSpPr>
          <p:nvPr/>
        </p:nvSpPr>
        <p:spPr bwMode="auto">
          <a:xfrm>
            <a:off x="251520" y="1337450"/>
            <a:ext cx="8640960" cy="2428638"/>
          </a:xfrm>
          <a:prstGeom prst="rect">
            <a:avLst/>
          </a:prstGeom>
          <a:noFill/>
          <a:ln>
            <a:noFill/>
          </a:ln>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 uri="{FAA26D3D-D897-4be2-8F04-BA451C77F1D7}">
              <ma14:placeholderFlag xmlns:lc="http://schemas.openxmlformats.org/drawingml/2006/lockedCanvas" xmlns:ma14="http://schemas.microsoft.com/office/mac/drawingml/2011/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
            </a:ext>
          </a:extLst>
        </p:spPr>
        <p:txBody>
          <a:bodyPr vert="horz" wrap="square" lIns="91440" tIns="45720" rIns="91440" bIns="45720" numCol="1" anchor="t" anchorCtr="0" compatLnSpc="1">
            <a:prstTxWarp prst="textNoShape">
              <a:avLst/>
            </a:prstTxWarp>
            <a:normAutofit fontScale="55000" lnSpcReduction="20000"/>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20000"/>
              </a:lnSpc>
              <a:spcBef>
                <a:spcPts val="600"/>
              </a:spcBef>
              <a:spcAft>
                <a:spcPts val="600"/>
              </a:spcAft>
            </a:pPr>
            <a:r>
              <a:rPr lang="sr-Latn-CS" dirty="0" smtClean="0">
                <a:latin typeface="Verdana"/>
              </a:rPr>
              <a:t>TOR - Onion ruter - to je anonimni komunikacioni sistem </a:t>
            </a:r>
            <a:r>
              <a:rPr lang="sr-Latn-CS" dirty="0" smtClean="0">
                <a:latin typeface="Verdana"/>
              </a:rPr>
              <a:t>na internetu</a:t>
            </a:r>
            <a:endParaRPr lang="sr-Latn-CS" dirty="0" smtClean="0">
              <a:latin typeface="Verdana"/>
            </a:endParaRPr>
          </a:p>
          <a:p>
            <a:pPr>
              <a:lnSpc>
                <a:spcPct val="120000"/>
              </a:lnSpc>
            </a:pPr>
            <a:r>
              <a:rPr lang="sr-Latn-CS" dirty="0" smtClean="0">
                <a:latin typeface="Verdana"/>
              </a:rPr>
              <a:t>Sredinom devedesetih</a:t>
            </a:r>
          </a:p>
          <a:p>
            <a:pPr>
              <a:lnSpc>
                <a:spcPct val="120000"/>
              </a:lnSpc>
            </a:pPr>
            <a:r>
              <a:rPr lang="sr-Latn-CS" dirty="0" smtClean="0">
                <a:latin typeface="Verdana"/>
              </a:rPr>
              <a:t>Glavni cilj - vojna upotreba, ali i</a:t>
            </a:r>
          </a:p>
          <a:p>
            <a:pPr lvl="1">
              <a:lnSpc>
                <a:spcPct val="120000"/>
              </a:lnSpc>
            </a:pPr>
            <a:r>
              <a:rPr lang="sr-Latn-CS" dirty="0" smtClean="0">
                <a:latin typeface="Verdana"/>
              </a:rPr>
              <a:t>Način za zaobilaženje cenzure</a:t>
            </a:r>
          </a:p>
          <a:p>
            <a:pPr lvl="1">
              <a:lnSpc>
                <a:spcPct val="120000"/>
              </a:lnSpc>
            </a:pPr>
            <a:r>
              <a:rPr lang="sr-Latn-CS" dirty="0" smtClean="0">
                <a:latin typeface="Verdana"/>
              </a:rPr>
              <a:t>Pogodan za prikupljanje anonimnih izvještaja / podataka / informacija od strane novinara</a:t>
            </a: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title"/>
          </p:nvPr>
        </p:nvSpPr>
        <p:spPr>
          <a:xfrm>
            <a:off x="323850" y="108486"/>
            <a:ext cx="8458200" cy="990600"/>
          </a:xfrm>
          <a:noFill/>
        </p:spPr>
        <p:txBody>
          <a:bodyPr/>
          <a:lstStyle/>
          <a:p>
            <a:pPr eaLnBrk="1" hangingPunct="1"/>
            <a:r>
              <a:rPr lang="sr-Latn-CS" b="1" dirty="0" smtClean="0"/>
              <a:t>TOR - Kako to funkcioniše?</a:t>
            </a:r>
            <a:endParaRPr lang="sr-Latn-CS" b="1" dirty="0" smtClean="0">
              <a:solidFill>
                <a:schemeClr val="accent1">
                  <a:lumMod val="25000"/>
                </a:schemeClr>
              </a:solidFill>
              <a:latin typeface="Calibri" pitchFamily="34" charset="0"/>
            </a:endParaRP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pic>
        <p:nvPicPr>
          <p:cNvPr id="6" name="Content Placeholder 1"/>
          <p:cNvPicPr>
            <a:picLocks noChangeAspect="1"/>
          </p:cNvPicPr>
          <p:nvPr/>
        </p:nvPicPr>
        <p:blipFill>
          <a:blip r:embed="rId3"/>
          <a:srcRect t="565" b="565"/>
          <a:stretch>
            <a:fillRect/>
          </a:stretch>
        </p:blipFill>
        <p:spPr bwMode="auto">
          <a:xfrm>
            <a:off x="984875" y="1937299"/>
            <a:ext cx="7224119" cy="3972987"/>
          </a:xfrm>
          <a:prstGeom prst="rect">
            <a:avLst/>
          </a:prstGeom>
          <a:noFill/>
          <a:ln>
            <a:noFill/>
          </a:ln>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 uri="{FAA26D3D-D897-4be2-8F04-BA451C77F1D7}">
              <ma14:placeholderFlag xmlns:ma14="http://schemas.microsoft.com/office/mac/drawingml/2011/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
            </a:ext>
          </a:extLst>
        </p:spPr>
      </p:pic>
      <p:sp>
        <p:nvSpPr>
          <p:cNvPr id="7"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123</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118731201"/>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ext Box 2"/>
          <p:cNvSpPr txBox="1">
            <a:spLocks noChangeArrowheads="1"/>
          </p:cNvSpPr>
          <p:nvPr/>
        </p:nvSpPr>
        <p:spPr bwMode="auto">
          <a:xfrm>
            <a:off x="323850" y="1236133"/>
            <a:ext cx="8088312" cy="5262979"/>
          </a:xfrm>
          <a:prstGeom prst="rect">
            <a:avLst/>
          </a:prstGeom>
          <a:noFill/>
          <a:ln w="9525">
            <a:noFill/>
            <a:miter lim="800000"/>
            <a:headEnd/>
            <a:tailEnd/>
          </a:ln>
        </p:spPr>
        <p:txBody>
          <a:bodyPr wrap="square">
            <a:spAutoFit/>
          </a:bodyPr>
          <a:lstStyle/>
          <a:p>
            <a:r>
              <a:rPr lang="sr-Latn-CS" sz="3200" dirty="0"/>
              <a:t>Skrivene usluge TOR uključuju:</a:t>
            </a:r>
          </a:p>
          <a:p>
            <a:endParaRPr lang="sr-Latn-CS" sz="3200" dirty="0"/>
          </a:p>
          <a:p>
            <a:pPr marL="457200" indent="-457200">
              <a:buFont typeface="Arial"/>
              <a:buChar char="•"/>
            </a:pPr>
            <a:r>
              <a:rPr lang="sr-Latn-CS" sz="2400" dirty="0" smtClean="0"/>
              <a:t>Direktorijume</a:t>
            </a:r>
            <a:r>
              <a:rPr lang="sr-Latn-CS" sz="2400" dirty="0"/>
              <a:t>, </a:t>
            </a:r>
            <a:r>
              <a:rPr lang="sr-Latn-CS" sz="2400" dirty="0" smtClean="0"/>
              <a:t>portale </a:t>
            </a:r>
            <a:r>
              <a:rPr lang="sr-Latn-CS" sz="2400" dirty="0"/>
              <a:t>i informacije </a:t>
            </a:r>
            <a:endParaRPr lang="sr-Latn-CS" sz="2400" dirty="0">
              <a:effectLst/>
            </a:endParaRPr>
          </a:p>
          <a:p>
            <a:pPr marL="457200" indent="-457200">
              <a:buFont typeface="Arial"/>
              <a:buChar char="•"/>
            </a:pPr>
            <a:r>
              <a:rPr lang="sr-Latn-CS" sz="2400" dirty="0" smtClean="0"/>
              <a:t>Pretraživače</a:t>
            </a:r>
            <a:endParaRPr lang="sr-Latn-CS" sz="2400" dirty="0">
              <a:effectLst/>
            </a:endParaRPr>
          </a:p>
          <a:p>
            <a:pPr marL="457200" indent="-457200">
              <a:buFont typeface="Arial"/>
              <a:buChar char="•"/>
            </a:pPr>
            <a:r>
              <a:rPr lang="sr-Latn-CS" sz="2400" dirty="0"/>
              <a:t>Skladištenje datoteka</a:t>
            </a:r>
            <a:endParaRPr lang="sr-Latn-CS" sz="2400" dirty="0">
              <a:effectLst/>
            </a:endParaRPr>
          </a:p>
          <a:p>
            <a:pPr marL="457200" indent="-457200">
              <a:buFont typeface="Arial"/>
              <a:buChar char="•"/>
            </a:pPr>
            <a:r>
              <a:rPr lang="sr-Latn-CS" sz="2400" dirty="0"/>
              <a:t>Peer-to-peer </a:t>
            </a:r>
            <a:r>
              <a:rPr lang="sr-Latn-CS" sz="2400" dirty="0" smtClean="0"/>
              <a:t>razmenu </a:t>
            </a:r>
            <a:r>
              <a:rPr lang="sr-Latn-CS" sz="2400" dirty="0"/>
              <a:t>datoteka</a:t>
            </a:r>
            <a:endParaRPr lang="sr-Latn-CS" sz="2400" dirty="0">
              <a:effectLst/>
            </a:endParaRPr>
          </a:p>
          <a:p>
            <a:pPr marL="457200" indent="-457200">
              <a:buFont typeface="Arial"/>
              <a:buChar char="•"/>
            </a:pPr>
            <a:r>
              <a:rPr lang="sr-Latn-CS" sz="2400" dirty="0" smtClean="0"/>
              <a:t>Društvene medije</a:t>
            </a:r>
            <a:endParaRPr lang="sr-Latn-CS" sz="2400" dirty="0">
              <a:effectLst/>
            </a:endParaRPr>
          </a:p>
          <a:p>
            <a:pPr marL="457200" indent="-457200">
              <a:buFont typeface="Arial"/>
              <a:buChar char="•"/>
            </a:pPr>
            <a:r>
              <a:rPr lang="sr-Latn-CS" sz="2400" dirty="0" smtClean="0"/>
              <a:t>E-mail</a:t>
            </a:r>
            <a:endParaRPr lang="sr-Latn-CS" sz="2400" dirty="0">
              <a:effectLst/>
            </a:endParaRPr>
          </a:p>
          <a:p>
            <a:pPr marL="457200" indent="-457200">
              <a:buFont typeface="Arial"/>
              <a:buChar char="•"/>
            </a:pPr>
            <a:r>
              <a:rPr lang="sr-Latn-CS" sz="2400" dirty="0"/>
              <a:t>Mesendžer za trenutne poruke</a:t>
            </a:r>
            <a:endParaRPr lang="sr-Latn-CS" sz="2400" dirty="0">
              <a:effectLst/>
            </a:endParaRPr>
          </a:p>
          <a:p>
            <a:pPr marL="457200" indent="-457200">
              <a:buFont typeface="Arial"/>
              <a:buChar char="•"/>
            </a:pPr>
            <a:r>
              <a:rPr lang="sr-Latn-CS" sz="2400" dirty="0"/>
              <a:t>Tržišta (naročito za ilegalne materijale i usluge)</a:t>
            </a:r>
          </a:p>
          <a:p>
            <a:pPr marL="457200" indent="-457200">
              <a:buFont typeface="Arial"/>
              <a:buChar char="•"/>
            </a:pPr>
            <a:r>
              <a:rPr lang="sr-Latn-CS" sz="2400" dirty="0"/>
              <a:t>Vesti, upozorenja i arhive arhiva dokumenata</a:t>
            </a:r>
          </a:p>
          <a:p>
            <a:pPr marL="457200" indent="-457200">
              <a:buFont typeface="Arial"/>
              <a:buChar char="•"/>
            </a:pPr>
            <a:r>
              <a:rPr lang="sr-Latn-CS" sz="2400" dirty="0" smtClean="0"/>
              <a:t>Pornografiju </a:t>
            </a:r>
            <a:endParaRPr lang="sr-Latn-CS" sz="2400" dirty="0"/>
          </a:p>
          <a:p>
            <a:pPr marL="457200" indent="-457200">
              <a:buFont typeface="Arial"/>
              <a:buChar char="•"/>
            </a:pPr>
            <a:endParaRPr lang="sr-Latn-CS" sz="3200" dirty="0">
              <a:effectLst/>
            </a:endParaRPr>
          </a:p>
        </p:txBody>
      </p:sp>
      <p:sp>
        <p:nvSpPr>
          <p:cNvPr id="29699" name="Rectangle 3"/>
          <p:cNvSpPr>
            <a:spLocks noGrp="1" noChangeArrowheads="1"/>
          </p:cNvSpPr>
          <p:nvPr>
            <p:ph type="title"/>
          </p:nvPr>
        </p:nvSpPr>
        <p:spPr>
          <a:xfrm>
            <a:off x="323850" y="0"/>
            <a:ext cx="8458200" cy="990600"/>
          </a:xfrm>
          <a:noFill/>
        </p:spPr>
        <p:txBody>
          <a:bodyPr/>
          <a:lstStyle/>
          <a:p>
            <a:pPr eaLnBrk="1" hangingPunct="1"/>
            <a:r>
              <a:rPr lang="sr-Latn-CS" b="1" dirty="0" smtClean="0"/>
              <a:t>TOR skrivene usluge</a:t>
            </a:r>
            <a:endParaRPr lang="sr-Latn-CS" b="1" dirty="0" smtClean="0">
              <a:solidFill>
                <a:schemeClr val="accent1">
                  <a:lumMod val="25000"/>
                </a:schemeClr>
              </a:solidFill>
              <a:latin typeface="Calibri" pitchFamily="34" charset="0"/>
            </a:endParaRP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124</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2028988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2902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2902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2902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2902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2902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12902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29026">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129026">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129026">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129026">
                                            <p:txEl>
                                              <p:pRg st="10" end="1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499"/>
                                          </p:stCondLst>
                                        </p:cTn>
                                        <p:tgtEl>
                                          <p:spTgt spid="129026">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6" grpId="0" build="p" autoUpdateAnimBg="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title"/>
          </p:nvPr>
        </p:nvSpPr>
        <p:spPr>
          <a:xfrm>
            <a:off x="323850" y="0"/>
            <a:ext cx="8458200" cy="990600"/>
          </a:xfrm>
          <a:noFill/>
        </p:spPr>
        <p:txBody>
          <a:bodyPr/>
          <a:lstStyle/>
          <a:p>
            <a:pPr eaLnBrk="1" hangingPunct="1"/>
            <a:r>
              <a:rPr lang="sr-Latn-CS" b="1" dirty="0" smtClean="0"/>
              <a:t>TOR skrivene usluge</a:t>
            </a:r>
            <a:endParaRPr lang="sr-Latn-CS" b="1" dirty="0" smtClean="0">
              <a:solidFill>
                <a:schemeClr val="accent1">
                  <a:lumMod val="25000"/>
                </a:schemeClr>
              </a:solidFill>
              <a:latin typeface="Calibri" pitchFamily="34" charset="0"/>
            </a:endParaRP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5" name="Content Placeholder 2"/>
          <p:cNvSpPr txBox="1">
            <a:spLocks/>
          </p:cNvSpPr>
          <p:nvPr/>
        </p:nvSpPr>
        <p:spPr bwMode="auto">
          <a:xfrm>
            <a:off x="457200" y="1196752"/>
            <a:ext cx="8229600" cy="576064"/>
          </a:xfrm>
          <a:prstGeom prst="rect">
            <a:avLst/>
          </a:prstGeom>
          <a:noFill/>
          <a:ln>
            <a:noFill/>
          </a:ln>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 uri="{FAA26D3D-D897-4be2-8F04-BA451C77F1D7}">
              <ma14:placeholderFlag xmlns:ma14="http://schemas.microsoft.com/office/mac/drawingml/2011/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
            </a:ext>
          </a:extLst>
        </p:spPr>
        <p:txBody>
          <a:bodyPr vert="horz" wrap="square" lIns="91440" tIns="45720" rIns="91440" bIns="45720" numCol="1" anchor="t" anchorCtr="0" compatLnSpc="1">
            <a:prstTxWarp prst="textNoShape">
              <a:avLst/>
            </a:prstTxWarp>
            <a:normAutofit fontScale="77500" lnSpcReduction="20000"/>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20000"/>
              </a:lnSpc>
              <a:spcBef>
                <a:spcPts val="600"/>
              </a:spcBef>
              <a:spcAft>
                <a:spcPts val="600"/>
              </a:spcAft>
            </a:pPr>
            <a:r>
              <a:rPr lang="sr-Latn-CS" dirty="0" smtClean="0">
                <a:latin typeface="Verdana"/>
              </a:rPr>
              <a:t>Domain .onion</a:t>
            </a:r>
          </a:p>
          <a:p>
            <a:pPr>
              <a:lnSpc>
                <a:spcPct val="120000"/>
              </a:lnSpc>
              <a:spcBef>
                <a:spcPts val="600"/>
              </a:spcBef>
              <a:spcAft>
                <a:spcPts val="600"/>
              </a:spcAft>
            </a:pPr>
            <a:endParaRPr lang="sr-Latn-CS" dirty="0" smtClean="0">
              <a:latin typeface="Verdana"/>
              <a:cs typeface="Verdana"/>
            </a:endParaRPr>
          </a:p>
        </p:txBody>
      </p:sp>
      <p:pic>
        <p:nvPicPr>
          <p:cNvPr id="6" name="Picture 1"/>
          <p:cNvPicPr>
            <a:picLocks noChangeAspect="1"/>
          </p:cNvPicPr>
          <p:nvPr/>
        </p:nvPicPr>
        <p:blipFill>
          <a:blip r:embed="rId3">
            <a:extLst>
              <a:ext uri="{28A0092B-C50C-407E-A947-70E740481C1C}">
                <a14:useLocalDpi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0"/>
              </a:ext>
            </a:extLst>
          </a:blip>
          <a:srcRect/>
          <a:stretch>
            <a:fillRect/>
          </a:stretch>
        </p:blipFill>
        <p:spPr bwMode="auto">
          <a:xfrm>
            <a:off x="4427984" y="3645701"/>
            <a:ext cx="4464495" cy="2663619"/>
          </a:xfrm>
          <a:prstGeom prst="rect">
            <a:avLst/>
          </a:prstGeom>
          <a:noFill/>
          <a:ln>
            <a:noFill/>
          </a:ln>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pic>
      <p:pic>
        <p:nvPicPr>
          <p:cNvPr id="7" name="Picture 25"/>
          <p:cNvPicPr>
            <a:picLocks noChangeAspect="1"/>
          </p:cNvPicPr>
          <p:nvPr/>
        </p:nvPicPr>
        <p:blipFill>
          <a:blip r:embed="rId4"/>
          <a:stretch>
            <a:fillRect/>
          </a:stretch>
        </p:blipFill>
        <p:spPr>
          <a:xfrm>
            <a:off x="251520" y="2204864"/>
            <a:ext cx="5015643" cy="3473095"/>
          </a:xfrm>
          <a:prstGeom prst="rect">
            <a:avLst/>
          </a:prstGeom>
          <a:ln>
            <a:solidFill>
              <a:schemeClr val="tx1">
                <a:lumMod val="50000"/>
                <a:lumOff val="50000"/>
              </a:schemeClr>
            </a:solidFill>
          </a:ln>
        </p:spPr>
      </p:pic>
      <p:pic>
        <p:nvPicPr>
          <p:cNvPr id="8" name="Picture 24"/>
          <p:cNvPicPr>
            <a:picLocks noChangeAspect="1"/>
          </p:cNvPicPr>
          <p:nvPr/>
        </p:nvPicPr>
        <p:blipFill rotWithShape="1">
          <a:blip r:embed="rId5"/>
          <a:srcRect l="-179" t="2803" r="31175" b="10272"/>
          <a:stretch/>
        </p:blipFill>
        <p:spPr>
          <a:xfrm>
            <a:off x="3950732" y="1485462"/>
            <a:ext cx="4986489" cy="2952328"/>
          </a:xfrm>
          <a:prstGeom prst="rect">
            <a:avLst/>
          </a:prstGeom>
        </p:spPr>
      </p:pic>
      <p:sp>
        <p:nvSpPr>
          <p:cNvPr id="9"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125</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697089916"/>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ext Box 2"/>
          <p:cNvSpPr txBox="1">
            <a:spLocks noChangeArrowheads="1"/>
          </p:cNvSpPr>
          <p:nvPr/>
        </p:nvSpPr>
        <p:spPr bwMode="auto">
          <a:xfrm>
            <a:off x="323850" y="1236133"/>
            <a:ext cx="8088312" cy="5509200"/>
          </a:xfrm>
          <a:prstGeom prst="rect">
            <a:avLst/>
          </a:prstGeom>
          <a:noFill/>
          <a:ln w="9525">
            <a:noFill/>
            <a:miter lim="800000"/>
            <a:headEnd/>
            <a:tailEnd/>
          </a:ln>
        </p:spPr>
        <p:txBody>
          <a:bodyPr wrap="square">
            <a:spAutoFit/>
          </a:bodyPr>
          <a:lstStyle/>
          <a:p>
            <a:r>
              <a:rPr lang="sr-Latn-CS" sz="3200" dirty="0" smtClean="0"/>
              <a:t>Anonimnost </a:t>
            </a:r>
            <a:r>
              <a:rPr lang="sr-Latn-CS" sz="3200" dirty="0" smtClean="0"/>
              <a:t>Darkneta </a:t>
            </a:r>
            <a:r>
              <a:rPr lang="sr-Latn-CS" sz="3200" dirty="0" smtClean="0"/>
              <a:t>privukla je trgovce i kupce koji trguju nezakonitim materijalima i uslugama kao što su:</a:t>
            </a:r>
          </a:p>
          <a:p>
            <a:pPr marL="914400" lvl="1" indent="-457200">
              <a:buFont typeface="Arial"/>
              <a:buChar char="•"/>
            </a:pPr>
            <a:r>
              <a:rPr lang="sr-Latn-CS" sz="3200" dirty="0" smtClean="0"/>
              <a:t>oružje</a:t>
            </a:r>
          </a:p>
          <a:p>
            <a:pPr marL="914400" lvl="1" indent="-457200">
              <a:buFont typeface="Arial"/>
              <a:buChar char="•"/>
            </a:pPr>
            <a:r>
              <a:rPr lang="sr-Latn-CS" sz="3200" dirty="0" smtClean="0"/>
              <a:t>droge</a:t>
            </a:r>
          </a:p>
          <a:p>
            <a:pPr marL="914400" lvl="1" indent="-457200">
              <a:buFont typeface="Arial"/>
              <a:buChar char="•"/>
            </a:pPr>
            <a:r>
              <a:rPr lang="sr-Latn-CS" sz="3200" dirty="0" smtClean="0"/>
              <a:t>falsifikovani novac</a:t>
            </a:r>
          </a:p>
          <a:p>
            <a:pPr marL="914400" lvl="1" indent="-457200">
              <a:buFont typeface="Arial"/>
              <a:buChar char="•"/>
            </a:pPr>
            <a:r>
              <a:rPr lang="sr-Latn-CS" sz="3200" dirty="0" smtClean="0"/>
              <a:t>lažne lične karte, ukradeni identiteti</a:t>
            </a:r>
          </a:p>
          <a:p>
            <a:pPr marL="914400" lvl="1" indent="-457200">
              <a:buFont typeface="Arial"/>
              <a:buChar char="•"/>
            </a:pPr>
            <a:r>
              <a:rPr lang="sr-Latn-CS" sz="3200" dirty="0" smtClean="0"/>
              <a:t>botneti, hakerske usluge</a:t>
            </a:r>
          </a:p>
          <a:p>
            <a:pPr marL="914400" lvl="1" indent="-457200">
              <a:buFont typeface="Arial"/>
              <a:buChar char="•"/>
            </a:pPr>
            <a:r>
              <a:rPr lang="sr-Latn-CS" sz="3200" dirty="0" smtClean="0"/>
              <a:t>materijal sa zloupotrebom dece, čak i "službe za zlostavljanje </a:t>
            </a:r>
            <a:r>
              <a:rPr lang="sr-Latn-CS" sz="3200" dirty="0" smtClean="0"/>
              <a:t>dece</a:t>
            </a:r>
            <a:r>
              <a:rPr lang="sr-Latn-CS" sz="3200" dirty="0" smtClean="0"/>
              <a:t>"</a:t>
            </a:r>
          </a:p>
          <a:p>
            <a:pPr marL="914400" lvl="1" indent="-457200">
              <a:buFont typeface="Arial"/>
              <a:buChar char="•"/>
            </a:pPr>
            <a:r>
              <a:rPr lang="sr-Latn-CS" sz="3200" dirty="0" smtClean="0"/>
              <a:t>p</a:t>
            </a:r>
            <a:r>
              <a:rPr lang="sr-Latn-CS" sz="3200" dirty="0" smtClean="0"/>
              <a:t>laćene ubice i </a:t>
            </a:r>
            <a:r>
              <a:rPr lang="sr-Latn-CS" sz="3200" dirty="0" smtClean="0"/>
              <a:t>još mnogo toga ...</a:t>
            </a:r>
            <a:endParaRPr lang="sr-Latn-CS" sz="3200" dirty="0"/>
          </a:p>
        </p:txBody>
      </p:sp>
      <p:sp>
        <p:nvSpPr>
          <p:cNvPr id="29699" name="Rectangle 3"/>
          <p:cNvSpPr>
            <a:spLocks noGrp="1" noChangeArrowheads="1"/>
          </p:cNvSpPr>
          <p:nvPr>
            <p:ph type="title"/>
          </p:nvPr>
        </p:nvSpPr>
        <p:spPr>
          <a:xfrm>
            <a:off x="323850" y="0"/>
            <a:ext cx="8458200" cy="990600"/>
          </a:xfrm>
          <a:noFill/>
        </p:spPr>
        <p:txBody>
          <a:bodyPr/>
          <a:lstStyle/>
          <a:p>
            <a:pPr eaLnBrk="1" hangingPunct="1"/>
            <a:r>
              <a:rPr lang="sr-Latn-CS" b="1" dirty="0"/>
              <a:t>Relevantnost </a:t>
            </a:r>
            <a:r>
              <a:rPr lang="sr-Latn-CS" b="1" dirty="0" smtClean="0"/>
              <a:t>Darkneta</a:t>
            </a:r>
            <a:endParaRPr lang="sr-Latn-CS" b="1" dirty="0" smtClean="0">
              <a:solidFill>
                <a:schemeClr val="accent1">
                  <a:lumMod val="25000"/>
                </a:schemeClr>
              </a:solidFill>
              <a:latin typeface="Calibri" pitchFamily="34" charset="0"/>
            </a:endParaRP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126</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300508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2902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129026">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129026">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129026">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12902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12902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129026">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12902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6" grpId="0" build="p" autoUpdateAnimBg="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title"/>
          </p:nvPr>
        </p:nvSpPr>
        <p:spPr>
          <a:xfrm>
            <a:off x="323850" y="0"/>
            <a:ext cx="8458200" cy="990600"/>
          </a:xfrm>
          <a:noFill/>
        </p:spPr>
        <p:txBody>
          <a:bodyPr/>
          <a:lstStyle/>
          <a:p>
            <a:pPr eaLnBrk="1" hangingPunct="1"/>
            <a:r>
              <a:rPr lang="sr-Latn-CS" b="1" dirty="0"/>
              <a:t>Istražiti izazove</a:t>
            </a:r>
            <a:endParaRPr lang="sr-Latn-CS" b="1" dirty="0" smtClean="0">
              <a:solidFill>
                <a:schemeClr val="accent1">
                  <a:lumMod val="25000"/>
                </a:schemeClr>
              </a:solidFill>
              <a:latin typeface="Calibri" pitchFamily="34" charset="0"/>
            </a:endParaRP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5" name="Content Placeholder 2"/>
          <p:cNvSpPr txBox="1">
            <a:spLocks/>
          </p:cNvSpPr>
          <p:nvPr/>
        </p:nvSpPr>
        <p:spPr bwMode="auto">
          <a:xfrm>
            <a:off x="457200" y="1723773"/>
            <a:ext cx="8229600" cy="3933096"/>
          </a:xfrm>
          <a:prstGeom prst="rect">
            <a:avLst/>
          </a:prstGeom>
          <a:noFill/>
          <a:ln>
            <a:noFill/>
          </a:ln>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 uri="{FAA26D3D-D897-4be2-8F04-BA451C77F1D7}">
              <ma14:placeholderFlag xmlns:ma14="http://schemas.microsoft.com/office/mac/drawingml/2011/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
            </a:ext>
          </a:extLst>
        </p:spPr>
        <p:txBody>
          <a:bodyPr vert="horz" wrap="square" lIns="91440" tIns="45720" rIns="91440" bIns="45720" numCol="1" anchor="t" anchorCtr="0" compatLnSpc="1">
            <a:prstTxWarp prst="textNoShape">
              <a:avLst/>
            </a:prstTxWarp>
            <a:norm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20000"/>
              </a:lnSpc>
              <a:spcBef>
                <a:spcPts val="600"/>
              </a:spcBef>
              <a:spcAft>
                <a:spcPts val="600"/>
              </a:spcAft>
            </a:pPr>
            <a:r>
              <a:rPr lang="sr-Latn-CS" sz="2800" dirty="0" smtClean="0">
                <a:latin typeface="+mj-lt"/>
              </a:rPr>
              <a:t>Anonimnost je najveći izazov</a:t>
            </a:r>
          </a:p>
          <a:p>
            <a:pPr>
              <a:lnSpc>
                <a:spcPct val="120000"/>
              </a:lnSpc>
              <a:spcBef>
                <a:spcPts val="600"/>
              </a:spcBef>
              <a:spcAft>
                <a:spcPts val="600"/>
              </a:spcAft>
            </a:pPr>
            <a:r>
              <a:rPr lang="sr-Latn-CS" sz="2800" dirty="0" smtClean="0">
                <a:latin typeface="+mj-lt"/>
              </a:rPr>
              <a:t>Nema indeksiranja skrivenih usluga </a:t>
            </a:r>
            <a:r>
              <a:rPr lang="en-US" sz="2800" dirty="0" smtClean="0">
                <a:latin typeface="+mj-lt"/>
                <a:sym typeface="Wingdings"/>
              </a:rPr>
              <a:t></a:t>
            </a:r>
            <a:r>
              <a:rPr lang="sr-Latn-CS" sz="2800" dirty="0" smtClean="0">
                <a:latin typeface="+mj-lt"/>
                <a:sym typeface="Wingdings"/>
              </a:rPr>
              <a:t> Nema alata za pretragu</a:t>
            </a:r>
          </a:p>
          <a:p>
            <a:pPr>
              <a:lnSpc>
                <a:spcPct val="120000"/>
              </a:lnSpc>
              <a:spcBef>
                <a:spcPts val="600"/>
              </a:spcBef>
              <a:spcAft>
                <a:spcPts val="600"/>
              </a:spcAft>
            </a:pPr>
            <a:r>
              <a:rPr lang="sr-Latn-CS" sz="2800" dirty="0" smtClean="0">
                <a:latin typeface="+mj-lt"/>
                <a:sym typeface="Wingdings"/>
              </a:rPr>
              <a:t>Visoka promenljivost skrivenih tržišta</a:t>
            </a:r>
          </a:p>
          <a:p>
            <a:pPr>
              <a:lnSpc>
                <a:spcPct val="120000"/>
              </a:lnSpc>
              <a:spcBef>
                <a:spcPts val="600"/>
              </a:spcBef>
              <a:spcAft>
                <a:spcPts val="600"/>
              </a:spcAft>
            </a:pPr>
            <a:r>
              <a:rPr lang="sr-Latn-CS" sz="2800" dirty="0" smtClean="0">
                <a:latin typeface="+mj-lt"/>
                <a:sym typeface="Wingdings"/>
              </a:rPr>
              <a:t>Skoro nemoguće pratiti saobraćaj </a:t>
            </a:r>
            <a:endParaRPr lang="sr-Latn-CS" sz="2800" dirty="0" smtClean="0">
              <a:latin typeface="+mj-lt"/>
              <a:cs typeface="Verdana"/>
            </a:endParaRPr>
          </a:p>
        </p:txBody>
      </p:sp>
      <p:sp>
        <p:nvSpPr>
          <p:cNvPr id="32"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127</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369546195"/>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210931" y="3124200"/>
            <a:ext cx="3069284" cy="1200329"/>
          </a:xfrm>
          <a:prstGeom prst="rect">
            <a:avLst/>
          </a:prstGeom>
          <a:noFill/>
          <a:ln w="9525">
            <a:noFill/>
            <a:miter lim="800000"/>
            <a:headEnd/>
            <a:tailEnd/>
          </a:ln>
        </p:spPr>
        <p:txBody>
          <a:bodyPr wrap="square">
            <a:spAutoFit/>
          </a:bodyPr>
          <a:lstStyle/>
          <a:p>
            <a:pPr algn="ctr"/>
            <a:r>
              <a:rPr lang="sr-Latn-CS" sz="3600" b="1" dirty="0" smtClean="0">
                <a:latin typeface="Calibri" pitchFamily="34" charset="0"/>
              </a:rPr>
              <a:t>ANONIMNI </a:t>
            </a:r>
            <a:r>
              <a:rPr lang="sr-Latn-CS" sz="3600" b="1" dirty="0" smtClean="0">
                <a:latin typeface="Calibri" pitchFamily="34" charset="0"/>
              </a:rPr>
              <a:t>E-MAIL</a:t>
            </a:r>
            <a:endParaRPr lang="sr-Latn-CS" sz="36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128</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724810891"/>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ext Box 2"/>
          <p:cNvSpPr txBox="1">
            <a:spLocks noChangeArrowheads="1"/>
          </p:cNvSpPr>
          <p:nvPr/>
        </p:nvSpPr>
        <p:spPr bwMode="auto">
          <a:xfrm>
            <a:off x="468313" y="990600"/>
            <a:ext cx="8088312" cy="5509200"/>
          </a:xfrm>
          <a:prstGeom prst="rect">
            <a:avLst/>
          </a:prstGeom>
          <a:noFill/>
          <a:ln w="9525">
            <a:noFill/>
            <a:miter lim="800000"/>
            <a:headEnd/>
            <a:tailEnd/>
          </a:ln>
        </p:spPr>
        <p:txBody>
          <a:bodyPr wrap="square">
            <a:spAutoFit/>
          </a:bodyPr>
          <a:lstStyle/>
          <a:p>
            <a:pPr eaLnBrk="0" hangingPunct="0">
              <a:spcBef>
                <a:spcPct val="50000"/>
              </a:spcBef>
            </a:pPr>
            <a:r>
              <a:rPr lang="sr-Latn-CS" sz="3200" dirty="0">
                <a:latin typeface="Calibri" pitchFamily="34" charset="0"/>
              </a:rPr>
              <a:t>Nudi mogućnost za slanje anonimne pošte:</a:t>
            </a:r>
          </a:p>
          <a:p>
            <a:pPr eaLnBrk="0" hangingPunct="0">
              <a:spcBef>
                <a:spcPct val="50000"/>
              </a:spcBef>
            </a:pPr>
            <a:r>
              <a:rPr lang="sr-Latn-CS" sz="2800" dirty="0" smtClean="0">
                <a:latin typeface="Calibri" pitchFamily="34" charset="0"/>
              </a:rPr>
              <a:t>Služba je potpuno anonimna. Usluga ne proverava i shodno tome ne čuva podatke o vama </a:t>
            </a:r>
          </a:p>
          <a:p>
            <a:pPr marL="0" lvl="1" eaLnBrk="0" hangingPunct="0">
              <a:spcBef>
                <a:spcPct val="50000"/>
              </a:spcBef>
              <a:buFont typeface="Arial"/>
              <a:buChar char="•"/>
            </a:pPr>
            <a:r>
              <a:rPr lang="sr-Latn-CS" sz="2400" dirty="0">
                <a:latin typeface="Calibri" pitchFamily="34" charset="0"/>
              </a:rPr>
              <a:t>  Kopije pisama i bilo koje datoteke se ne čuvaju na serveru</a:t>
            </a:r>
          </a:p>
          <a:p>
            <a:pPr marL="0" lvl="1" eaLnBrk="0" hangingPunct="0">
              <a:spcBef>
                <a:spcPct val="50000"/>
              </a:spcBef>
              <a:buFont typeface="Arial"/>
              <a:buChar char="•"/>
            </a:pPr>
            <a:r>
              <a:rPr lang="sr-Latn-CS" sz="2400" dirty="0">
                <a:latin typeface="Calibri" pitchFamily="34" charset="0"/>
              </a:rPr>
              <a:t>  Usluga je potpuno besplatna</a:t>
            </a:r>
          </a:p>
          <a:p>
            <a:pPr eaLnBrk="0" hangingPunct="0">
              <a:spcBef>
                <a:spcPct val="50000"/>
              </a:spcBef>
              <a:buClr>
                <a:srgbClr val="FF3300"/>
              </a:buClr>
            </a:pPr>
            <a:r>
              <a:rPr lang="sr-Latn-CS" sz="2800" i="1" dirty="0" smtClean="0">
                <a:solidFill>
                  <a:schemeClr val="accent1">
                    <a:lumMod val="25000"/>
                  </a:schemeClr>
                </a:solidFill>
                <a:latin typeface="Calibri" pitchFamily="34" charset="0"/>
              </a:rPr>
              <a:t>Primeri:</a:t>
            </a:r>
          </a:p>
          <a:p>
            <a:pPr lvl="1" eaLnBrk="0" hangingPunct="0">
              <a:spcBef>
                <a:spcPct val="50000"/>
              </a:spcBef>
              <a:buFont typeface="Arial"/>
              <a:buChar char="•"/>
            </a:pPr>
            <a:r>
              <a:rPr lang="sr-Latn-CS" dirty="0" smtClean="0"/>
              <a:t>  </a:t>
            </a:r>
            <a:r>
              <a:rPr lang="sr-Latn-CS" sz="2400" dirty="0">
                <a:latin typeface="Calibri" pitchFamily="34" charset="0"/>
              </a:rPr>
              <a:t>cotse.com</a:t>
            </a:r>
          </a:p>
          <a:p>
            <a:pPr lvl="1" eaLnBrk="0" hangingPunct="0">
              <a:spcBef>
                <a:spcPct val="50000"/>
              </a:spcBef>
              <a:buFont typeface="Arial"/>
              <a:buChar char="•"/>
            </a:pPr>
            <a:r>
              <a:rPr lang="sr-Latn-CS" dirty="0" smtClean="0"/>
              <a:t>  </a:t>
            </a:r>
            <a:r>
              <a:rPr lang="sr-Latn-CS" sz="2400" dirty="0">
                <a:latin typeface="Calibri" pitchFamily="34" charset="0"/>
              </a:rPr>
              <a:t>anonymizer.com</a:t>
            </a:r>
          </a:p>
          <a:p>
            <a:pPr lvl="1" eaLnBrk="0" hangingPunct="0">
              <a:spcBef>
                <a:spcPct val="50000"/>
              </a:spcBef>
              <a:buFont typeface="Arial"/>
              <a:buChar char="•"/>
            </a:pPr>
            <a:r>
              <a:rPr lang="sr-Latn-CS" dirty="0" smtClean="0"/>
              <a:t>  </a:t>
            </a:r>
            <a:r>
              <a:rPr lang="sr-Latn-CS" sz="2400" dirty="0">
                <a:latin typeface="Calibri" pitchFamily="34" charset="0"/>
              </a:rPr>
              <a:t>hushmail.com</a:t>
            </a:r>
          </a:p>
        </p:txBody>
      </p:sp>
      <p:sp>
        <p:nvSpPr>
          <p:cNvPr id="29699" name="Rectangle 3"/>
          <p:cNvSpPr>
            <a:spLocks noGrp="1" noChangeArrowheads="1"/>
          </p:cNvSpPr>
          <p:nvPr>
            <p:ph type="title"/>
          </p:nvPr>
        </p:nvSpPr>
        <p:spPr>
          <a:xfrm>
            <a:off x="323850" y="0"/>
            <a:ext cx="8458200" cy="990600"/>
          </a:xfrm>
          <a:noFill/>
        </p:spPr>
        <p:txBody>
          <a:bodyPr/>
          <a:lstStyle/>
          <a:p>
            <a:pPr eaLnBrk="1" hangingPunct="1"/>
            <a:r>
              <a:rPr lang="sr-Latn-CS" dirty="0" smtClean="0"/>
              <a:t> </a:t>
            </a:r>
            <a:r>
              <a:rPr lang="sr-Latn-CS" b="1" dirty="0" smtClean="0">
                <a:solidFill>
                  <a:schemeClr val="accent1">
                    <a:lumMod val="25000"/>
                  </a:schemeClr>
                </a:solidFill>
                <a:latin typeface="Calibri" pitchFamily="34" charset="0"/>
              </a:rPr>
              <a:t>Anonimne usluge e-pošte</a:t>
            </a: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129</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3588793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2902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129026">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129026">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129026">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129026">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129026">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129026">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12902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6" grpId="0"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2209800" y="1"/>
            <a:ext cx="4876800" cy="1219200"/>
          </a:xfrm>
        </p:spPr>
        <p:txBody>
          <a:bodyPr/>
          <a:lstStyle/>
          <a:p>
            <a:pPr eaLnBrk="1" hangingPunct="1"/>
            <a:r>
              <a:rPr lang="sr-Latn-CS" b="1" dirty="0" smtClean="0">
                <a:solidFill>
                  <a:schemeClr val="accent1">
                    <a:lumMod val="25000"/>
                  </a:schemeClr>
                </a:solidFill>
                <a:latin typeface="Calibri" pitchFamily="34" charset="0"/>
              </a:rPr>
              <a:t>Web pretraživači</a:t>
            </a:r>
          </a:p>
        </p:txBody>
      </p:sp>
      <p:pic>
        <p:nvPicPr>
          <p:cNvPr id="6147" name="Picture 3" descr="wiring_page"/>
          <p:cNvPicPr>
            <a:picLocks noGrp="1" noChangeAspect="1" noChangeArrowheads="1"/>
          </p:cNvPicPr>
          <p:nvPr>
            <p:ph sz="quarter" idx="1"/>
          </p:nvPr>
        </p:nvPicPr>
        <p:blipFill>
          <a:blip r:embed="rId4" cstate="print"/>
          <a:srcRect/>
          <a:stretch>
            <a:fillRect/>
          </a:stretch>
        </p:blipFill>
        <p:spPr>
          <a:xfrm>
            <a:off x="7000875" y="214313"/>
            <a:ext cx="1714500" cy="3030537"/>
          </a:xfrm>
        </p:spPr>
      </p:pic>
      <p:pic>
        <p:nvPicPr>
          <p:cNvPr id="6148" name="Picture 4" descr="browsers"/>
          <p:cNvPicPr>
            <a:picLocks noGrp="1" noChangeAspect="1" noChangeArrowheads="1"/>
          </p:cNvPicPr>
          <p:nvPr>
            <p:ph sz="quarter" idx="2"/>
          </p:nvPr>
        </p:nvPicPr>
        <p:blipFill>
          <a:blip r:embed="rId5" cstate="print"/>
          <a:srcRect/>
          <a:stretch>
            <a:fillRect/>
          </a:stretch>
        </p:blipFill>
        <p:spPr>
          <a:xfrm>
            <a:off x="250825" y="188913"/>
            <a:ext cx="2381250" cy="2143125"/>
          </a:xfrm>
        </p:spPr>
      </p:pic>
      <p:pic>
        <p:nvPicPr>
          <p:cNvPr id="6150" name="Picture 6" descr="opera"/>
          <p:cNvPicPr>
            <a:picLocks noChangeAspect="1" noChangeArrowheads="1"/>
          </p:cNvPicPr>
          <p:nvPr/>
        </p:nvPicPr>
        <p:blipFill>
          <a:blip r:embed="rId6" cstate="print"/>
          <a:srcRect/>
          <a:stretch>
            <a:fillRect/>
          </a:stretch>
        </p:blipFill>
        <p:spPr bwMode="auto">
          <a:xfrm>
            <a:off x="3500438" y="5429250"/>
            <a:ext cx="1943100" cy="742950"/>
          </a:xfrm>
          <a:prstGeom prst="rect">
            <a:avLst/>
          </a:prstGeom>
          <a:noFill/>
          <a:ln w="9525">
            <a:noFill/>
            <a:miter lim="800000"/>
            <a:headEnd/>
            <a:tailEnd/>
          </a:ln>
        </p:spPr>
      </p:pic>
      <p:pic>
        <p:nvPicPr>
          <p:cNvPr id="6151" name="Picture 8" descr="mozilla logo">
            <a:hlinkClick r:id="rId7" tooltip="Povratak na početnu stranicu"/>
          </p:cNvPr>
          <p:cNvPicPr>
            <a:picLocks noChangeAspect="1" noChangeArrowheads="1"/>
          </p:cNvPicPr>
          <p:nvPr/>
        </p:nvPicPr>
        <p:blipFill>
          <a:blip r:embed="rId8" cstate="print"/>
          <a:srcRect/>
          <a:stretch>
            <a:fillRect/>
          </a:stretch>
        </p:blipFill>
        <p:spPr bwMode="auto">
          <a:xfrm>
            <a:off x="6288881" y="5060600"/>
            <a:ext cx="2487613" cy="1177925"/>
          </a:xfrm>
          <a:prstGeom prst="rect">
            <a:avLst/>
          </a:prstGeom>
          <a:noFill/>
          <a:ln w="9525">
            <a:noFill/>
            <a:miter lim="800000"/>
            <a:headEnd/>
            <a:tailEnd/>
          </a:ln>
        </p:spPr>
      </p:pic>
      <p:pic>
        <p:nvPicPr>
          <p:cNvPr id="6152" name="Picture 9" descr="galeon">
            <a:hlinkClick r:id="rId9"/>
          </p:cNvPr>
          <p:cNvPicPr>
            <a:picLocks noChangeAspect="1" noChangeArrowheads="1"/>
          </p:cNvPicPr>
          <p:nvPr/>
        </p:nvPicPr>
        <p:blipFill>
          <a:blip r:embed="rId10" cstate="print"/>
          <a:srcRect/>
          <a:stretch>
            <a:fillRect/>
          </a:stretch>
        </p:blipFill>
        <p:spPr bwMode="auto">
          <a:xfrm>
            <a:off x="762000" y="5707063"/>
            <a:ext cx="1150938" cy="1150937"/>
          </a:xfrm>
          <a:prstGeom prst="rect">
            <a:avLst/>
          </a:prstGeom>
          <a:noFill/>
          <a:ln w="9525">
            <a:noFill/>
            <a:miter lim="800000"/>
            <a:headEnd/>
            <a:tailEnd/>
          </a:ln>
        </p:spPr>
      </p:pic>
      <p:pic>
        <p:nvPicPr>
          <p:cNvPr id="6153" name="Picture 10" descr="Web Icon">
            <a:hlinkClick r:id="rId11"/>
          </p:cNvPr>
          <p:cNvPicPr>
            <a:picLocks noChangeAspect="1" noChangeArrowheads="1"/>
          </p:cNvPicPr>
          <p:nvPr/>
        </p:nvPicPr>
        <p:blipFill>
          <a:blip r:embed="rId12" cstate="print"/>
          <a:srcRect/>
          <a:stretch>
            <a:fillRect/>
          </a:stretch>
        </p:blipFill>
        <p:spPr bwMode="auto">
          <a:xfrm>
            <a:off x="214313" y="4357688"/>
            <a:ext cx="1368425" cy="1368425"/>
          </a:xfrm>
          <a:prstGeom prst="rect">
            <a:avLst/>
          </a:prstGeom>
          <a:noFill/>
          <a:ln w="9525">
            <a:noFill/>
            <a:miter lim="800000"/>
            <a:headEnd/>
            <a:tailEnd/>
          </a:ln>
        </p:spPr>
      </p:pic>
      <p:pic>
        <p:nvPicPr>
          <p:cNvPr id="6154" name="Picture 12" descr="product-front-mozilla"/>
          <p:cNvPicPr>
            <a:picLocks noChangeAspect="1" noChangeArrowheads="1"/>
          </p:cNvPicPr>
          <p:nvPr/>
        </p:nvPicPr>
        <p:blipFill>
          <a:blip r:embed="rId13" cstate="print"/>
          <a:srcRect/>
          <a:stretch>
            <a:fillRect/>
          </a:stretch>
        </p:blipFill>
        <p:spPr bwMode="auto">
          <a:xfrm>
            <a:off x="5670605" y="4495800"/>
            <a:ext cx="762000" cy="762000"/>
          </a:xfrm>
          <a:prstGeom prst="rect">
            <a:avLst/>
          </a:prstGeom>
          <a:noFill/>
          <a:ln w="9525">
            <a:noFill/>
            <a:miter lim="800000"/>
            <a:headEnd/>
            <a:tailEnd/>
          </a:ln>
        </p:spPr>
      </p:pic>
      <p:pic>
        <p:nvPicPr>
          <p:cNvPr id="6155" name="Picture 2" descr="C:\Users\Jim\AppData\Local\Temp\scl2.PNG"/>
          <p:cNvPicPr>
            <a:picLocks noChangeAspect="1" noChangeArrowheads="1"/>
          </p:cNvPicPr>
          <p:nvPr/>
        </p:nvPicPr>
        <p:blipFill>
          <a:blip r:embed="rId14" cstate="print"/>
          <a:srcRect/>
          <a:stretch>
            <a:fillRect/>
          </a:stretch>
        </p:blipFill>
        <p:spPr bwMode="auto">
          <a:xfrm>
            <a:off x="214313" y="2428875"/>
            <a:ext cx="1092200" cy="1038225"/>
          </a:xfrm>
          <a:prstGeom prst="rect">
            <a:avLst/>
          </a:prstGeom>
          <a:noFill/>
          <a:ln w="9525">
            <a:noFill/>
            <a:miter lim="800000"/>
            <a:headEnd/>
            <a:tailEnd/>
          </a:ln>
        </p:spPr>
      </p:pic>
      <p:pic>
        <p:nvPicPr>
          <p:cNvPr id="6156" name="Picture 14" descr="C:\Users\Jim\AppData\Local\Temp\scl1.PNG"/>
          <p:cNvPicPr>
            <a:picLocks noChangeAspect="1" noChangeArrowheads="1"/>
          </p:cNvPicPr>
          <p:nvPr/>
        </p:nvPicPr>
        <p:blipFill>
          <a:blip r:embed="rId15" cstate="print"/>
          <a:srcRect/>
          <a:stretch>
            <a:fillRect/>
          </a:stretch>
        </p:blipFill>
        <p:spPr bwMode="auto">
          <a:xfrm>
            <a:off x="1285875" y="3429000"/>
            <a:ext cx="1357313" cy="1290638"/>
          </a:xfrm>
          <a:prstGeom prst="rect">
            <a:avLst/>
          </a:prstGeom>
          <a:noFill/>
          <a:ln w="9525">
            <a:noFill/>
            <a:miter lim="800000"/>
            <a:headEnd/>
            <a:tailEnd/>
          </a:ln>
        </p:spPr>
      </p:pic>
      <p:pic>
        <p:nvPicPr>
          <p:cNvPr id="6157" name="Picture 18" descr="C:\Users\Jim\AppData\Local\Temp\scl3.PNG"/>
          <p:cNvPicPr>
            <a:picLocks noChangeAspect="1" noChangeArrowheads="1"/>
          </p:cNvPicPr>
          <p:nvPr/>
        </p:nvPicPr>
        <p:blipFill>
          <a:blip r:embed="rId16" cstate="print"/>
          <a:srcRect/>
          <a:stretch>
            <a:fillRect/>
          </a:stretch>
        </p:blipFill>
        <p:spPr bwMode="auto">
          <a:xfrm>
            <a:off x="2057400" y="4852988"/>
            <a:ext cx="1500187" cy="2005012"/>
          </a:xfrm>
          <a:prstGeom prst="rect">
            <a:avLst/>
          </a:prstGeom>
          <a:noFill/>
          <a:ln w="9525">
            <a:noFill/>
            <a:miter lim="800000"/>
            <a:headEnd/>
            <a:tailEnd/>
          </a:ln>
        </p:spPr>
      </p:pic>
      <p:pic>
        <p:nvPicPr>
          <p:cNvPr id="6158" name="Picture 20" descr="C:\Users\Jim\AppData\Local\Temp\scl4.PNG"/>
          <p:cNvPicPr>
            <a:picLocks noChangeAspect="1" noChangeArrowheads="1"/>
          </p:cNvPicPr>
          <p:nvPr/>
        </p:nvPicPr>
        <p:blipFill>
          <a:blip r:embed="rId17" cstate="print"/>
          <a:srcRect/>
          <a:stretch>
            <a:fillRect/>
          </a:stretch>
        </p:blipFill>
        <p:spPr bwMode="auto">
          <a:xfrm>
            <a:off x="6500813" y="3357563"/>
            <a:ext cx="1296987" cy="1182687"/>
          </a:xfrm>
          <a:prstGeom prst="rect">
            <a:avLst/>
          </a:prstGeom>
          <a:noFill/>
          <a:ln w="9525">
            <a:noFill/>
            <a:miter lim="800000"/>
            <a:headEnd/>
            <a:tailEnd/>
          </a:ln>
        </p:spPr>
      </p:pic>
      <p:pic>
        <p:nvPicPr>
          <p:cNvPr id="6159" name="Picture 22" descr="C:\Users\Jim\AppData\Local\Temp\scl5.PNG"/>
          <p:cNvPicPr>
            <a:picLocks noChangeAspect="1" noChangeArrowheads="1"/>
          </p:cNvPicPr>
          <p:nvPr/>
        </p:nvPicPr>
        <p:blipFill>
          <a:blip r:embed="rId18" cstate="print"/>
          <a:srcRect/>
          <a:stretch>
            <a:fillRect/>
          </a:stretch>
        </p:blipFill>
        <p:spPr bwMode="auto">
          <a:xfrm>
            <a:off x="7492031" y="4288351"/>
            <a:ext cx="1284463" cy="1176897"/>
          </a:xfrm>
          <a:prstGeom prst="rect">
            <a:avLst/>
          </a:prstGeom>
          <a:noFill/>
          <a:ln w="9525">
            <a:noFill/>
            <a:miter lim="800000"/>
            <a:headEnd/>
            <a:tailEnd/>
          </a:ln>
        </p:spPr>
      </p:pic>
      <p:sp>
        <p:nvSpPr>
          <p:cNvPr id="164869" name="Rectangle 5"/>
          <p:cNvSpPr>
            <a:spLocks noGrp="1" noChangeArrowheads="1"/>
          </p:cNvSpPr>
          <p:nvPr>
            <p:ph type="body" sz="half" idx="3"/>
          </p:nvPr>
        </p:nvSpPr>
        <p:spPr>
          <a:xfrm>
            <a:off x="2571750" y="1371600"/>
            <a:ext cx="4686300" cy="3886200"/>
          </a:xfrm>
          <a:noFill/>
        </p:spPr>
        <p:txBody>
          <a:bodyPr/>
          <a:lstStyle/>
          <a:p>
            <a:pPr eaLnBrk="1" hangingPunct="1">
              <a:lnSpc>
                <a:spcPct val="90000"/>
              </a:lnSpc>
              <a:buNone/>
            </a:pPr>
            <a:r>
              <a:rPr lang="sr-Latn-CS" b="1" dirty="0" smtClean="0">
                <a:latin typeface="Calibri" pitchFamily="34" charset="0"/>
              </a:rPr>
              <a:t>Softverski program</a:t>
            </a:r>
          </a:p>
          <a:p>
            <a:pPr marL="3175" indent="-3175" eaLnBrk="1" hangingPunct="1">
              <a:lnSpc>
                <a:spcPct val="90000"/>
              </a:lnSpc>
              <a:buNone/>
            </a:pPr>
            <a:r>
              <a:rPr lang="sr-Latn-CS" sz="2800" b="1" dirty="0" smtClean="0">
                <a:latin typeface="Calibri" pitchFamily="34" charset="0"/>
              </a:rPr>
              <a:t>Dizajniran za lociranje i prikazivanje veb stranica</a:t>
            </a:r>
          </a:p>
          <a:p>
            <a:pPr eaLnBrk="1" hangingPunct="1">
              <a:lnSpc>
                <a:spcPct val="90000"/>
              </a:lnSpc>
              <a:buNone/>
            </a:pPr>
            <a:r>
              <a:rPr lang="sr-Latn-CS" sz="2400" b="1" dirty="0" smtClean="0">
                <a:latin typeface="Calibri" pitchFamily="34" charset="0"/>
              </a:rPr>
              <a:t>To su najčešće:</a:t>
            </a:r>
          </a:p>
          <a:p>
            <a:pPr lvl="1" eaLnBrk="1" hangingPunct="1">
              <a:lnSpc>
                <a:spcPct val="90000"/>
              </a:lnSpc>
              <a:buFont typeface="Arial"/>
              <a:buChar char="•"/>
            </a:pPr>
            <a:r>
              <a:rPr lang="sr-Latn-CS" sz="2400" b="1" dirty="0" smtClean="0">
                <a:latin typeface="Calibri" pitchFamily="34" charset="0"/>
              </a:rPr>
              <a:t>Internet Explorer</a:t>
            </a:r>
          </a:p>
          <a:p>
            <a:pPr lvl="1" eaLnBrk="1" hangingPunct="1">
              <a:lnSpc>
                <a:spcPct val="90000"/>
              </a:lnSpc>
              <a:buFont typeface="Arial"/>
              <a:buChar char="•"/>
            </a:pPr>
            <a:r>
              <a:rPr lang="sr-Latn-CS" sz="2400" b="1" dirty="0" smtClean="0">
                <a:latin typeface="Calibri" pitchFamily="34" charset="0"/>
              </a:rPr>
              <a:t>Mozilla Firefox</a:t>
            </a:r>
          </a:p>
          <a:p>
            <a:pPr lvl="1" eaLnBrk="1" hangingPunct="1">
              <a:lnSpc>
                <a:spcPct val="90000"/>
              </a:lnSpc>
              <a:buFont typeface="Arial"/>
              <a:buChar char="•"/>
            </a:pPr>
            <a:r>
              <a:rPr lang="sr-Latn-CS" sz="2400" b="1" dirty="0" smtClean="0">
                <a:latin typeface="Calibri" pitchFamily="34" charset="0"/>
              </a:rPr>
              <a:t>Google Chrome</a:t>
            </a:r>
          </a:p>
          <a:p>
            <a:pPr lvl="1" eaLnBrk="1" hangingPunct="1">
              <a:lnSpc>
                <a:spcPct val="90000"/>
              </a:lnSpc>
              <a:buFont typeface="Arial"/>
              <a:buChar char="•"/>
            </a:pPr>
            <a:r>
              <a:rPr lang="sr-Latn-CS" sz="2400" b="1" dirty="0" smtClean="0">
                <a:latin typeface="Calibri" pitchFamily="34" charset="0"/>
              </a:rPr>
              <a:t>Safari</a:t>
            </a:r>
          </a:p>
          <a:p>
            <a:pPr lvl="1" eaLnBrk="1" hangingPunct="1">
              <a:lnSpc>
                <a:spcPct val="90000"/>
              </a:lnSpc>
              <a:buFont typeface="Arial"/>
              <a:buChar char="•"/>
            </a:pPr>
            <a:r>
              <a:rPr lang="sr-Latn-CS" sz="2400" b="1" dirty="0" smtClean="0">
                <a:latin typeface="Calibri" pitchFamily="34" charset="0"/>
              </a:rPr>
              <a:t>Opera</a:t>
            </a:r>
          </a:p>
        </p:txBody>
      </p:sp>
      <p:sp>
        <p:nvSpPr>
          <p:cNvPr id="16"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13</a:t>
            </a:fld>
            <a:endParaRPr lang="sr-Latn-CS" altLang="en-US" sz="1200" dirty="0" smtClean="0">
              <a:solidFill>
                <a:srgbClr val="898989"/>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64869">
                                            <p:txEl>
                                              <p:pRg st="0" end="0"/>
                                            </p:txEl>
                                          </p:spTgt>
                                        </p:tgtEl>
                                        <p:attrNameLst>
                                          <p:attrName>style.visibility</p:attrName>
                                        </p:attrNameLst>
                                      </p:cBhvr>
                                      <p:to>
                                        <p:strVal val="visible"/>
                                      </p:to>
                                    </p:set>
                                    <p:animEffect transition="in" filter="dissolve">
                                      <p:cBhvr>
                                        <p:cTn id="7" dur="500"/>
                                        <p:tgtEl>
                                          <p:spTgt spid="16486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64869">
                                            <p:txEl>
                                              <p:pRg st="1" end="1"/>
                                            </p:txEl>
                                          </p:spTgt>
                                        </p:tgtEl>
                                        <p:attrNameLst>
                                          <p:attrName>style.visibility</p:attrName>
                                        </p:attrNameLst>
                                      </p:cBhvr>
                                      <p:to>
                                        <p:strVal val="visible"/>
                                      </p:to>
                                    </p:set>
                                    <p:animEffect transition="in" filter="dissolve">
                                      <p:cBhvr>
                                        <p:cTn id="12" dur="500"/>
                                        <p:tgtEl>
                                          <p:spTgt spid="16486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64869">
                                            <p:txEl>
                                              <p:pRg st="2" end="2"/>
                                            </p:txEl>
                                          </p:spTgt>
                                        </p:tgtEl>
                                        <p:attrNameLst>
                                          <p:attrName>style.visibility</p:attrName>
                                        </p:attrNameLst>
                                      </p:cBhvr>
                                      <p:to>
                                        <p:strVal val="visible"/>
                                      </p:to>
                                    </p:set>
                                    <p:animEffect transition="in" filter="dissolve">
                                      <p:cBhvr>
                                        <p:cTn id="17" dur="500"/>
                                        <p:tgtEl>
                                          <p:spTgt spid="164869">
                                            <p:txEl>
                                              <p:pRg st="2" end="2"/>
                                            </p:txEl>
                                          </p:spTgt>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64869">
                                            <p:txEl>
                                              <p:pRg st="3" end="3"/>
                                            </p:txEl>
                                          </p:spTgt>
                                        </p:tgtEl>
                                        <p:attrNameLst>
                                          <p:attrName>style.visibility</p:attrName>
                                        </p:attrNameLst>
                                      </p:cBhvr>
                                      <p:to>
                                        <p:strVal val="visible"/>
                                      </p:to>
                                    </p:set>
                                    <p:animEffect transition="in" filter="dissolve">
                                      <p:cBhvr>
                                        <p:cTn id="20" dur="500"/>
                                        <p:tgtEl>
                                          <p:spTgt spid="164869">
                                            <p:txEl>
                                              <p:pRg st="3" end="3"/>
                                            </p:txEl>
                                          </p:spTgt>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164869">
                                            <p:txEl>
                                              <p:pRg st="4" end="4"/>
                                            </p:txEl>
                                          </p:spTgt>
                                        </p:tgtEl>
                                        <p:attrNameLst>
                                          <p:attrName>style.visibility</p:attrName>
                                        </p:attrNameLst>
                                      </p:cBhvr>
                                      <p:to>
                                        <p:strVal val="visible"/>
                                      </p:to>
                                    </p:set>
                                    <p:animEffect transition="in" filter="dissolve">
                                      <p:cBhvr>
                                        <p:cTn id="23" dur="500"/>
                                        <p:tgtEl>
                                          <p:spTgt spid="164869">
                                            <p:txEl>
                                              <p:pRg st="4" end="4"/>
                                            </p:txEl>
                                          </p:spTgt>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164869">
                                            <p:txEl>
                                              <p:pRg st="5" end="5"/>
                                            </p:txEl>
                                          </p:spTgt>
                                        </p:tgtEl>
                                        <p:attrNameLst>
                                          <p:attrName>style.visibility</p:attrName>
                                        </p:attrNameLst>
                                      </p:cBhvr>
                                      <p:to>
                                        <p:strVal val="visible"/>
                                      </p:to>
                                    </p:set>
                                    <p:animEffect transition="in" filter="dissolve">
                                      <p:cBhvr>
                                        <p:cTn id="26" dur="500"/>
                                        <p:tgtEl>
                                          <p:spTgt spid="164869">
                                            <p:txEl>
                                              <p:pRg st="5" end="5"/>
                                            </p:txEl>
                                          </p:spTgt>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164869">
                                            <p:txEl>
                                              <p:pRg st="6" end="6"/>
                                            </p:txEl>
                                          </p:spTgt>
                                        </p:tgtEl>
                                        <p:attrNameLst>
                                          <p:attrName>style.visibility</p:attrName>
                                        </p:attrNameLst>
                                      </p:cBhvr>
                                      <p:to>
                                        <p:strVal val="visible"/>
                                      </p:to>
                                    </p:set>
                                    <p:animEffect transition="in" filter="dissolve">
                                      <p:cBhvr>
                                        <p:cTn id="29" dur="500"/>
                                        <p:tgtEl>
                                          <p:spTgt spid="164869">
                                            <p:txEl>
                                              <p:pRg st="6" end="6"/>
                                            </p:txEl>
                                          </p:spTgt>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164869">
                                            <p:txEl>
                                              <p:pRg st="7" end="7"/>
                                            </p:txEl>
                                          </p:spTgt>
                                        </p:tgtEl>
                                        <p:attrNameLst>
                                          <p:attrName>style.visibility</p:attrName>
                                        </p:attrNameLst>
                                      </p:cBhvr>
                                      <p:to>
                                        <p:strVal val="visible"/>
                                      </p:to>
                                    </p:set>
                                    <p:animEffect transition="in" filter="dissolve">
                                      <p:cBhvr>
                                        <p:cTn id="32" dur="500"/>
                                        <p:tgtEl>
                                          <p:spTgt spid="16486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869" grpId="0" build="p" autoUpdateAnimBg="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Text Box 2"/>
          <p:cNvSpPr txBox="1">
            <a:spLocks noChangeArrowheads="1"/>
          </p:cNvSpPr>
          <p:nvPr/>
        </p:nvSpPr>
        <p:spPr bwMode="auto">
          <a:xfrm>
            <a:off x="609600" y="1916113"/>
            <a:ext cx="8088313" cy="1192212"/>
          </a:xfrm>
          <a:prstGeom prst="rect">
            <a:avLst/>
          </a:prstGeom>
          <a:noFill/>
          <a:ln w="9525">
            <a:noFill/>
            <a:miter lim="800000"/>
            <a:headEnd/>
            <a:tailEnd/>
          </a:ln>
        </p:spPr>
        <p:txBody>
          <a:bodyPr>
            <a:spAutoFit/>
          </a:bodyPr>
          <a:lstStyle/>
          <a:p>
            <a:pPr eaLnBrk="0" hangingPunct="0">
              <a:spcBef>
                <a:spcPct val="50000"/>
              </a:spcBef>
            </a:pPr>
            <a:endParaRPr lang="en-GB" b="1">
              <a:solidFill>
                <a:schemeClr val="accent2"/>
              </a:solidFill>
              <a:latin typeface="Tahoma" pitchFamily="34" charset="0"/>
            </a:endParaRPr>
          </a:p>
          <a:p>
            <a:pPr eaLnBrk="0" hangingPunct="0">
              <a:spcBef>
                <a:spcPct val="50000"/>
              </a:spcBef>
            </a:pPr>
            <a:endParaRPr lang="en-GB" b="1">
              <a:solidFill>
                <a:schemeClr val="accent2"/>
              </a:solidFill>
              <a:latin typeface="Tahoma" pitchFamily="34" charset="0"/>
            </a:endParaRPr>
          </a:p>
          <a:p>
            <a:pPr eaLnBrk="0" hangingPunct="0">
              <a:spcBef>
                <a:spcPct val="50000"/>
              </a:spcBef>
            </a:pPr>
            <a:endParaRPr lang="en-GB" b="1">
              <a:solidFill>
                <a:schemeClr val="accent2"/>
              </a:solidFill>
              <a:latin typeface="Tahoma" pitchFamily="34" charset="0"/>
            </a:endParaRPr>
          </a:p>
        </p:txBody>
      </p:sp>
      <p:sp>
        <p:nvSpPr>
          <p:cNvPr id="30723" name="Rectangle 3"/>
          <p:cNvSpPr>
            <a:spLocks noGrp="1" noChangeArrowheads="1"/>
          </p:cNvSpPr>
          <p:nvPr>
            <p:ph type="title"/>
          </p:nvPr>
        </p:nvSpPr>
        <p:spPr>
          <a:xfrm>
            <a:off x="457200" y="0"/>
            <a:ext cx="8229600" cy="865187"/>
          </a:xfrm>
          <a:noFill/>
        </p:spPr>
        <p:txBody>
          <a:bodyPr/>
          <a:lstStyle/>
          <a:p>
            <a:pPr eaLnBrk="1" hangingPunct="1"/>
            <a:r>
              <a:rPr lang="sr-Latn-CS" dirty="0" smtClean="0"/>
              <a:t> </a:t>
            </a:r>
            <a:r>
              <a:rPr lang="sr-Latn-CS" b="1" dirty="0" smtClean="0">
                <a:solidFill>
                  <a:schemeClr val="accent1">
                    <a:lumMod val="25000"/>
                  </a:schemeClr>
                </a:solidFill>
                <a:latin typeface="Calibri" pitchFamily="34" charset="0"/>
              </a:rPr>
              <a:t>Besplatne anonimne e-mail usluge</a:t>
            </a:r>
          </a:p>
        </p:txBody>
      </p:sp>
      <p:sp>
        <p:nvSpPr>
          <p:cNvPr id="30724"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pic>
        <p:nvPicPr>
          <p:cNvPr id="30725" name="Picture 5" descr="scl1"/>
          <p:cNvPicPr>
            <a:picLocks noChangeAspect="1" noChangeArrowheads="1"/>
          </p:cNvPicPr>
          <p:nvPr/>
        </p:nvPicPr>
        <p:blipFill rotWithShape="1">
          <a:blip r:embed="rId2" cstate="print"/>
          <a:srcRect r="4141"/>
          <a:stretch/>
        </p:blipFill>
        <p:spPr bwMode="auto">
          <a:xfrm>
            <a:off x="556161" y="1044046"/>
            <a:ext cx="8071379" cy="5429250"/>
          </a:xfrm>
          <a:prstGeom prst="rect">
            <a:avLst/>
          </a:prstGeom>
          <a:noFill/>
          <a:ln w="9525">
            <a:noFill/>
            <a:miter lim="800000"/>
            <a:headEnd/>
            <a:tailEnd/>
          </a:ln>
        </p:spPr>
      </p:pic>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130</a:t>
            </a:fld>
            <a:endParaRPr lang="sr-Latn-CS"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499"/>
                                          </p:stCondLst>
                                        </p:cTn>
                                        <p:tgtEl>
                                          <p:spTgt spid="130050">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130050">
                                            <p:txEl>
                                              <p:pRg st="0" end="0"/>
                                            </p:txEl>
                                          </p:spTgt>
                                        </p:tgtEl>
                                        <p:attrNameLst>
                                          <p:attrName>ppt_c</p:attrName>
                                        </p:attrNameLst>
                                      </p:cBhvr>
                                      <p:to>
                                        <a:srgbClr val="99CCFF"/>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0" grpId="0" build="p" autoUpdateAnimBg="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395288" y="1"/>
            <a:ext cx="8229600" cy="750888"/>
          </a:xfrm>
        </p:spPr>
        <p:txBody>
          <a:bodyPr/>
          <a:lstStyle/>
          <a:p>
            <a:pPr eaLnBrk="1" hangingPunct="1"/>
            <a:r>
              <a:rPr lang="sr-Latn-CS" b="1" dirty="0" smtClean="0">
                <a:solidFill>
                  <a:schemeClr val="accent1">
                    <a:lumMod val="25000"/>
                  </a:schemeClr>
                </a:solidFill>
                <a:latin typeface="Calibri" pitchFamily="34" charset="0"/>
              </a:rPr>
              <a:t>Hushmail zaglavlja</a:t>
            </a:r>
          </a:p>
        </p:txBody>
      </p:sp>
      <p:sp>
        <p:nvSpPr>
          <p:cNvPr id="31747" name="Rectangle 3"/>
          <p:cNvSpPr>
            <a:spLocks noGrp="1" noChangeArrowheads="1"/>
          </p:cNvSpPr>
          <p:nvPr>
            <p:ph type="body" idx="1"/>
          </p:nvPr>
        </p:nvSpPr>
        <p:spPr>
          <a:xfrm>
            <a:off x="457200" y="836613"/>
            <a:ext cx="8229600" cy="5832475"/>
          </a:xfrm>
          <a:solidFill>
            <a:schemeClr val="bg1"/>
          </a:solidFill>
        </p:spPr>
        <p:txBody>
          <a:bodyPr>
            <a:normAutofit fontScale="70000" lnSpcReduction="20000"/>
          </a:bodyPr>
          <a:lstStyle/>
          <a:p>
            <a:pPr>
              <a:lnSpc>
                <a:spcPct val="70000"/>
              </a:lnSpc>
              <a:buNone/>
            </a:pPr>
            <a:r>
              <a:rPr lang="sr-Latn-CS" sz="1600" dirty="0"/>
              <a:t>Microsoft Mail Internet Headers Version 2.0</a:t>
            </a:r>
          </a:p>
          <a:p>
            <a:pPr>
              <a:lnSpc>
                <a:spcPct val="70000"/>
              </a:lnSpc>
              <a:buNone/>
            </a:pPr>
            <a:endParaRPr lang="sr-Latn-CS" sz="1600" dirty="0"/>
          </a:p>
          <a:p>
            <a:pPr>
              <a:lnSpc>
                <a:spcPct val="70000"/>
              </a:lnSpc>
              <a:buNone/>
            </a:pPr>
            <a:r>
              <a:rPr lang="sr-Latn-CS" sz="1600" dirty="0"/>
              <a:t>Received: from smtp3.hushmail.com ([65.39.178.135]) by exchange1.coe.int with Microsoft SMTPSVC(6.0.3790.0);</a:t>
            </a:r>
          </a:p>
          <a:p>
            <a:pPr>
              <a:lnSpc>
                <a:spcPct val="70000"/>
              </a:lnSpc>
              <a:buNone/>
            </a:pPr>
            <a:endParaRPr lang="sr-Latn-CS" sz="1600" dirty="0"/>
          </a:p>
          <a:p>
            <a:pPr>
              <a:lnSpc>
                <a:spcPct val="70000"/>
              </a:lnSpc>
              <a:buNone/>
            </a:pPr>
            <a:r>
              <a:rPr lang="en-US" sz="1600" dirty="0"/>
              <a:t>	</a:t>
            </a:r>
            <a:r>
              <a:rPr lang="sr-Latn-CS" sz="1600" dirty="0"/>
              <a:t> Tue, 07 Jan 2017 11:31:55 +0100</a:t>
            </a:r>
          </a:p>
          <a:p>
            <a:pPr>
              <a:lnSpc>
                <a:spcPct val="70000"/>
              </a:lnSpc>
              <a:buNone/>
            </a:pPr>
            <a:endParaRPr lang="sr-Latn-CS" sz="1600" dirty="0"/>
          </a:p>
          <a:p>
            <a:pPr>
              <a:lnSpc>
                <a:spcPct val="70000"/>
              </a:lnSpc>
              <a:buNone/>
            </a:pPr>
            <a:r>
              <a:rPr lang="sr-Latn-CS" sz="1600" dirty="0"/>
              <a:t>Received: from smtp3.hushmail.com (localhost.hushmail.com [127.0.0.1])</a:t>
            </a:r>
          </a:p>
          <a:p>
            <a:pPr>
              <a:lnSpc>
                <a:spcPct val="70000"/>
              </a:lnSpc>
              <a:buNone/>
            </a:pPr>
            <a:endParaRPr lang="sr-Latn-CS" sz="1600" dirty="0"/>
          </a:p>
          <a:p>
            <a:pPr>
              <a:lnSpc>
                <a:spcPct val="70000"/>
              </a:lnSpc>
              <a:buNone/>
            </a:pPr>
            <a:r>
              <a:rPr lang="en-US" sz="1600" dirty="0"/>
              <a:t>	</a:t>
            </a:r>
            <a:r>
              <a:rPr lang="sr-Latn-CS" sz="1600" dirty="0"/>
              <a:t>by smtp3.hushmail.com (Postfix) with SMTP id 7F7E4A3330</a:t>
            </a:r>
          </a:p>
          <a:p>
            <a:pPr>
              <a:lnSpc>
                <a:spcPct val="70000"/>
              </a:lnSpc>
              <a:buNone/>
            </a:pPr>
            <a:endParaRPr lang="sr-Latn-CS" sz="1600" dirty="0"/>
          </a:p>
          <a:p>
            <a:pPr>
              <a:lnSpc>
                <a:spcPct val="70000"/>
              </a:lnSpc>
              <a:buNone/>
            </a:pPr>
            <a:r>
              <a:rPr lang="en-US" sz="1600" dirty="0"/>
              <a:t>	</a:t>
            </a:r>
            <a:r>
              <a:rPr lang="sr-Latn-CS" sz="1600" dirty="0"/>
              <a:t>for &lt;jane@coe.int&gt;; Tue, 07 Jan 2017 02:31:32 -0800 (PST)</a:t>
            </a:r>
          </a:p>
          <a:p>
            <a:pPr>
              <a:lnSpc>
                <a:spcPct val="70000"/>
              </a:lnSpc>
              <a:buNone/>
            </a:pPr>
            <a:endParaRPr lang="sr-Latn-CS" sz="1600" dirty="0"/>
          </a:p>
          <a:p>
            <a:pPr>
              <a:lnSpc>
                <a:spcPct val="70000"/>
              </a:lnSpc>
              <a:buNone/>
            </a:pPr>
            <a:r>
              <a:rPr lang="sr-Latn-CS" sz="1600" dirty="0"/>
              <a:t>Received: from mailserver2.hushmail.com (mailserver2.hushmail.com [65.39.178.21])</a:t>
            </a:r>
          </a:p>
          <a:p>
            <a:pPr>
              <a:lnSpc>
                <a:spcPct val="70000"/>
              </a:lnSpc>
              <a:buNone/>
            </a:pPr>
            <a:endParaRPr lang="sr-Latn-CS" sz="1600" dirty="0"/>
          </a:p>
          <a:p>
            <a:pPr>
              <a:lnSpc>
                <a:spcPct val="70000"/>
              </a:lnSpc>
              <a:buNone/>
            </a:pPr>
            <a:r>
              <a:rPr lang="en-US" sz="1600" dirty="0"/>
              <a:t>	</a:t>
            </a:r>
            <a:r>
              <a:rPr lang="sr-Latn-CS" sz="1600" dirty="0"/>
              <a:t>by smtp3.hushmail.com (Postfix) with ESMTP;</a:t>
            </a:r>
          </a:p>
          <a:p>
            <a:pPr>
              <a:lnSpc>
                <a:spcPct val="70000"/>
              </a:lnSpc>
              <a:buNone/>
            </a:pPr>
            <a:endParaRPr lang="sr-Latn-CS" sz="1600" dirty="0"/>
          </a:p>
          <a:p>
            <a:pPr>
              <a:lnSpc>
                <a:spcPct val="70000"/>
              </a:lnSpc>
              <a:buNone/>
            </a:pPr>
            <a:r>
              <a:rPr lang="en-US" sz="1600" dirty="0"/>
              <a:t>	</a:t>
            </a:r>
            <a:r>
              <a:rPr lang="sr-Latn-CS" sz="1600" dirty="0"/>
              <a:t>Tue, 07 Jan 2017 02:31:31 -0800 (PST)</a:t>
            </a:r>
          </a:p>
          <a:p>
            <a:pPr>
              <a:lnSpc>
                <a:spcPct val="70000"/>
              </a:lnSpc>
              <a:buNone/>
            </a:pPr>
            <a:endParaRPr lang="sr-Latn-CS" sz="1600" dirty="0"/>
          </a:p>
          <a:p>
            <a:pPr>
              <a:lnSpc>
                <a:spcPct val="70000"/>
              </a:lnSpc>
              <a:buNone/>
            </a:pPr>
            <a:r>
              <a:rPr lang="sr-Latn-CS" sz="1600" dirty="0"/>
              <a:t>Received: from mailserver2.hushmail.com (localhost.hushmail.com [127.0.0.1])</a:t>
            </a:r>
          </a:p>
          <a:p>
            <a:pPr>
              <a:lnSpc>
                <a:spcPct val="70000"/>
              </a:lnSpc>
              <a:buNone/>
            </a:pPr>
            <a:endParaRPr lang="sr-Latn-CS" sz="1600" dirty="0"/>
          </a:p>
          <a:p>
            <a:pPr>
              <a:lnSpc>
                <a:spcPct val="70000"/>
              </a:lnSpc>
              <a:buNone/>
            </a:pPr>
            <a:r>
              <a:rPr lang="en-US" sz="1600" dirty="0"/>
              <a:t>	</a:t>
            </a:r>
            <a:r>
              <a:rPr lang="sr-Latn-CS" sz="1600" dirty="0"/>
              <a:t>by mailserver2.hushmail.com (8.12.6/8.12.3) with ESMTP id k2SAVUZ3082938;</a:t>
            </a:r>
          </a:p>
          <a:p>
            <a:pPr>
              <a:lnSpc>
                <a:spcPct val="70000"/>
              </a:lnSpc>
              <a:buNone/>
            </a:pPr>
            <a:endParaRPr lang="sr-Latn-CS" sz="1600" dirty="0"/>
          </a:p>
          <a:p>
            <a:pPr>
              <a:lnSpc>
                <a:spcPct val="70000"/>
              </a:lnSpc>
              <a:buNone/>
            </a:pPr>
            <a:r>
              <a:rPr lang="en-US" sz="1600" dirty="0"/>
              <a:t>	</a:t>
            </a:r>
            <a:r>
              <a:rPr lang="sr-Latn-CS" sz="1600" dirty="0"/>
              <a:t>Tue, 07 Jan 2017 02:31:30 -0800 (PST)</a:t>
            </a:r>
          </a:p>
          <a:p>
            <a:pPr>
              <a:lnSpc>
                <a:spcPct val="70000"/>
              </a:lnSpc>
              <a:buNone/>
            </a:pPr>
            <a:endParaRPr lang="sr-Latn-CS" sz="1600" dirty="0"/>
          </a:p>
          <a:p>
            <a:pPr>
              <a:lnSpc>
                <a:spcPct val="70000"/>
              </a:lnSpc>
              <a:buNone/>
            </a:pPr>
            <a:r>
              <a:rPr lang="en-US" sz="1600" dirty="0"/>
              <a:t>	</a:t>
            </a:r>
            <a:r>
              <a:rPr lang="sr-Latn-CS" sz="1600" dirty="0"/>
              <a:t>(envelope-from shiftyone@hushmail.com)</a:t>
            </a:r>
          </a:p>
          <a:p>
            <a:pPr>
              <a:lnSpc>
                <a:spcPct val="70000"/>
              </a:lnSpc>
              <a:buNone/>
            </a:pPr>
            <a:endParaRPr lang="sr-Latn-CS" sz="1600" dirty="0"/>
          </a:p>
          <a:p>
            <a:pPr>
              <a:lnSpc>
                <a:spcPct val="70000"/>
              </a:lnSpc>
              <a:buNone/>
            </a:pPr>
            <a:r>
              <a:rPr lang="sr-Latn-CS" sz="1600" dirty="0"/>
              <a:t>Received: (from nobody@localhost)</a:t>
            </a:r>
          </a:p>
          <a:p>
            <a:pPr>
              <a:lnSpc>
                <a:spcPct val="70000"/>
              </a:lnSpc>
              <a:buNone/>
            </a:pPr>
            <a:endParaRPr lang="sr-Latn-CS" sz="1600" dirty="0"/>
          </a:p>
          <a:p>
            <a:pPr>
              <a:lnSpc>
                <a:spcPct val="70000"/>
              </a:lnSpc>
              <a:buNone/>
            </a:pPr>
            <a:r>
              <a:rPr lang="en-US" sz="1600" dirty="0"/>
              <a:t>	</a:t>
            </a:r>
            <a:r>
              <a:rPr lang="sr-Latn-CS" sz="1600" dirty="0"/>
              <a:t>by mailserver2.hushmail.com (8.12.6/8.12.3/Submit) id k2SAVUAI082935;</a:t>
            </a:r>
          </a:p>
          <a:p>
            <a:pPr>
              <a:lnSpc>
                <a:spcPct val="70000"/>
              </a:lnSpc>
              <a:buNone/>
            </a:pPr>
            <a:endParaRPr lang="sr-Latn-CS" sz="1600" dirty="0"/>
          </a:p>
          <a:p>
            <a:pPr>
              <a:lnSpc>
                <a:spcPct val="70000"/>
              </a:lnSpc>
              <a:buNone/>
            </a:pPr>
            <a:r>
              <a:rPr lang="en-US" sz="1600" dirty="0"/>
              <a:t>	</a:t>
            </a:r>
            <a:r>
              <a:rPr lang="sr-Latn-CS" sz="1600" dirty="0"/>
              <a:t>Tue, 07 Jan 2017 11:31:30 +0100 (GMT)</a:t>
            </a:r>
          </a:p>
          <a:p>
            <a:pPr>
              <a:lnSpc>
                <a:spcPct val="70000"/>
              </a:lnSpc>
              <a:buNone/>
            </a:pPr>
            <a:endParaRPr lang="sr-Latn-CS" sz="1600" dirty="0"/>
          </a:p>
          <a:p>
            <a:pPr>
              <a:lnSpc>
                <a:spcPct val="70000"/>
              </a:lnSpc>
              <a:buNone/>
            </a:pPr>
            <a:r>
              <a:rPr lang="sr-Latn-CS" sz="1600" dirty="0"/>
              <a:t>Message-Id: &lt;200603281031.k2SAVUAI082935@mailserver2.hushmail.com&gt;</a:t>
            </a:r>
          </a:p>
          <a:p>
            <a:pPr>
              <a:lnSpc>
                <a:spcPct val="70000"/>
              </a:lnSpc>
              <a:buNone/>
            </a:pPr>
            <a:endParaRPr lang="sr-Latn-CS" sz="1600" dirty="0"/>
          </a:p>
          <a:p>
            <a:pPr>
              <a:lnSpc>
                <a:spcPct val="70000"/>
              </a:lnSpc>
              <a:buNone/>
            </a:pPr>
            <a:r>
              <a:rPr lang="sr-Latn-CS" sz="1600" dirty="0"/>
              <a:t>Date: Tue, 07 Jan 2017 11:31:29 +0100</a:t>
            </a:r>
          </a:p>
          <a:p>
            <a:pPr>
              <a:lnSpc>
                <a:spcPct val="70000"/>
              </a:lnSpc>
              <a:buNone/>
            </a:pPr>
            <a:endParaRPr lang="sr-Latn-CS" sz="1600" dirty="0"/>
          </a:p>
          <a:p>
            <a:pPr>
              <a:lnSpc>
                <a:spcPct val="70000"/>
              </a:lnSpc>
              <a:buNone/>
            </a:pPr>
            <a:r>
              <a:rPr lang="sr-Latn-CS" sz="1600" dirty="0"/>
              <a:t>Od: &lt;jane@coe.int&gt;</a:t>
            </a:r>
          </a:p>
          <a:p>
            <a:pPr>
              <a:lnSpc>
                <a:spcPct val="70000"/>
              </a:lnSpc>
              <a:buNone/>
            </a:pPr>
            <a:endParaRPr lang="sr-Latn-CS" sz="1600" dirty="0"/>
          </a:p>
          <a:p>
            <a:pPr>
              <a:lnSpc>
                <a:spcPct val="70000"/>
              </a:lnSpc>
              <a:buNone/>
            </a:pPr>
            <a:r>
              <a:rPr lang="sr-Latn-CS" sz="1600" dirty="0"/>
              <a:t>Cc: &lt;joe@gmail.com&gt;</a:t>
            </a:r>
          </a:p>
          <a:p>
            <a:pPr>
              <a:lnSpc>
                <a:spcPct val="70000"/>
              </a:lnSpc>
              <a:buNone/>
            </a:pPr>
            <a:endParaRPr lang="sr-Latn-CS" sz="1600" dirty="0"/>
          </a:p>
          <a:p>
            <a:pPr>
              <a:lnSpc>
                <a:spcPct val="70000"/>
              </a:lnSpc>
              <a:buNone/>
            </a:pPr>
            <a:r>
              <a:rPr lang="sr-Latn-CS" sz="1600" dirty="0"/>
              <a:t>Subject: Test</a:t>
            </a:r>
          </a:p>
          <a:p>
            <a:pPr>
              <a:lnSpc>
                <a:spcPct val="70000"/>
              </a:lnSpc>
              <a:buNone/>
            </a:pPr>
            <a:endParaRPr lang="sr-Latn-CS" sz="1600" dirty="0"/>
          </a:p>
          <a:p>
            <a:pPr>
              <a:lnSpc>
                <a:spcPct val="70000"/>
              </a:lnSpc>
              <a:buNone/>
            </a:pPr>
            <a:r>
              <a:rPr lang="sr-Latn-CS" sz="1600" dirty="0"/>
              <a:t>Za: &lt;shiftyone@hushmail.com&gt;</a:t>
            </a:r>
          </a:p>
          <a:p>
            <a:pPr>
              <a:lnSpc>
                <a:spcPct val="70000"/>
              </a:lnSpc>
              <a:buNone/>
            </a:pPr>
            <a:endParaRPr lang="sr-Latn-CS" sz="1600" dirty="0"/>
          </a:p>
          <a:p>
            <a:pPr>
              <a:lnSpc>
                <a:spcPct val="70000"/>
              </a:lnSpc>
              <a:buNone/>
            </a:pPr>
            <a:r>
              <a:rPr lang="sr-Latn-CS" sz="1600" dirty="0"/>
              <a:t>Content-type: text/plain; charset="UTF-8"</a:t>
            </a:r>
          </a:p>
          <a:p>
            <a:pPr>
              <a:lnSpc>
                <a:spcPct val="70000"/>
              </a:lnSpc>
              <a:buNone/>
            </a:pPr>
            <a:endParaRPr lang="sr-Latn-CS" sz="1600" dirty="0"/>
          </a:p>
          <a:p>
            <a:pPr>
              <a:lnSpc>
                <a:spcPct val="70000"/>
              </a:lnSpc>
              <a:buNone/>
            </a:pPr>
            <a:r>
              <a:rPr lang="sr-Latn-CS" sz="1600" dirty="0"/>
              <a:t>Return-Path: shiftyone@hushmail.com</a:t>
            </a:r>
          </a:p>
          <a:p>
            <a:pPr>
              <a:lnSpc>
                <a:spcPct val="70000"/>
              </a:lnSpc>
              <a:buNone/>
            </a:pPr>
            <a:endParaRPr lang="sr-Latn-CS" sz="1600" dirty="0"/>
          </a:p>
          <a:p>
            <a:pPr>
              <a:lnSpc>
                <a:spcPct val="70000"/>
              </a:lnSpc>
              <a:buNone/>
            </a:pPr>
            <a:r>
              <a:rPr lang="sr-Latn-CS" sz="1600" dirty="0"/>
              <a:t>X-OriginalArrivalTime: 07 Jan 2017 10:31:55.0904 (UTC) FILETIME=[D6139000:01C65252]</a:t>
            </a:r>
            <a:endParaRPr lang="sr-Latn-CS" sz="1400"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131</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3124200"/>
            <a:ext cx="2667000" cy="1323439"/>
          </a:xfrm>
          <a:prstGeom prst="rect">
            <a:avLst/>
          </a:prstGeom>
          <a:noFill/>
          <a:ln w="9525">
            <a:noFill/>
            <a:miter lim="800000"/>
            <a:headEnd/>
            <a:tailEnd/>
          </a:ln>
        </p:spPr>
        <p:txBody>
          <a:bodyPr>
            <a:spAutoFit/>
          </a:bodyPr>
          <a:lstStyle/>
          <a:p>
            <a:pPr algn="ctr"/>
            <a:r>
              <a:rPr lang="sr-Latn-CS" sz="4000" b="1" dirty="0" smtClean="0">
                <a:latin typeface="Calibri" pitchFamily="34" charset="0"/>
              </a:rPr>
              <a:t>Virtuelne</a:t>
            </a:r>
            <a:endParaRPr lang="sr-Latn-CS" sz="4000" b="1" dirty="0" smtClean="0">
              <a:latin typeface="Calibri" pitchFamily="34" charset="0"/>
            </a:endParaRPr>
          </a:p>
          <a:p>
            <a:pPr algn="ctr"/>
            <a:r>
              <a:rPr lang="sr-Latn-CS" sz="4000" b="1" dirty="0">
                <a:latin typeface="Calibri" pitchFamily="34" charset="0"/>
              </a:rPr>
              <a:t>Valute</a:t>
            </a: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132</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3582391505"/>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sr-Latn-CS" b="1" dirty="0" smtClean="0"/>
              <a:t>Definicija virtuelnih valuta</a:t>
            </a:r>
            <a:endParaRPr lang="sr-Latn-CS" b="1" dirty="0"/>
          </a:p>
        </p:txBody>
      </p:sp>
      <p:sp>
        <p:nvSpPr>
          <p:cNvPr id="4" name="Rectangle 3"/>
          <p:cNvSpPr>
            <a:spLocks noGrp="1" noChangeArrowheads="1"/>
          </p:cNvSpPr>
          <p:nvPr>
            <p:ph idx="1"/>
          </p:nvPr>
        </p:nvSpPr>
        <p:spPr>
          <a:xfrm>
            <a:off x="2913680" y="1409056"/>
            <a:ext cx="5862019" cy="4326069"/>
          </a:xfrm>
        </p:spPr>
        <p:txBody>
          <a:bodyPr>
            <a:noAutofit/>
          </a:bodyPr>
          <a:lstStyle/>
          <a:p>
            <a:pPr marL="0" indent="0" algn="just">
              <a:buNone/>
            </a:pPr>
            <a:r>
              <a:rPr lang="sr-Latn-CS" sz="2000" dirty="0"/>
              <a:t>Virtualna valuta </a:t>
            </a:r>
            <a:r>
              <a:rPr lang="sr-Latn-CS" sz="2000" b="1" dirty="0"/>
              <a:t>je digitalna reprezentacija vrednosti kojom se može digitalno trgovati i funkcioniše kao </a:t>
            </a:r>
            <a:endParaRPr lang="sr-Latn-CS" sz="2000" b="1" dirty="0" smtClean="0"/>
          </a:p>
          <a:p>
            <a:pPr marL="457200" indent="-457200" algn="just">
              <a:buAutoNum type="arabicPeriod"/>
            </a:pPr>
            <a:r>
              <a:rPr lang="sr-Latn-CS" sz="2000" b="1" dirty="0" smtClean="0"/>
              <a:t>sredstvo razmene; </a:t>
            </a:r>
          </a:p>
          <a:p>
            <a:pPr marL="457200" indent="-457200" algn="just">
              <a:buAutoNum type="arabicPeriod"/>
            </a:pPr>
            <a:r>
              <a:rPr lang="sr-Latn-CS" sz="2000" b="1" dirty="0" smtClean="0"/>
              <a:t>jedinica računa; i / ili</a:t>
            </a:r>
          </a:p>
          <a:p>
            <a:pPr marL="457200" indent="-457200" algn="just">
              <a:buAutoNum type="arabicPeriod"/>
            </a:pPr>
            <a:r>
              <a:rPr lang="sr-Latn-CS" sz="2000" b="1" dirty="0" smtClean="0"/>
              <a:t>skladište vrednosti, </a:t>
            </a:r>
          </a:p>
          <a:p>
            <a:pPr marL="0" indent="0" algn="just">
              <a:buNone/>
            </a:pPr>
            <a:r>
              <a:rPr lang="sr-Latn-CS" sz="2000" b="1" dirty="0" smtClean="0"/>
              <a:t>ali nema zakonski status u bilo kojoj nadležnosti. </a:t>
            </a:r>
            <a:r>
              <a:rPr lang="sr-Latn-CS" sz="2000" dirty="0"/>
              <a:t>(Finansijska akciona grupa)</a:t>
            </a:r>
            <a:endParaRPr lang="sr-Latn-CS" sz="2000" b="1" dirty="0"/>
          </a:p>
          <a:p>
            <a:pPr marL="0" indent="0" algn="just">
              <a:buNone/>
            </a:pPr>
            <a:endParaRPr lang="sr-Latn-CS" sz="2000" b="1" dirty="0"/>
          </a:p>
          <a:p>
            <a:pPr marL="0" indent="0" algn="just">
              <a:buNone/>
            </a:pPr>
            <a:r>
              <a:rPr lang="sr-Latn-CS" sz="1800" dirty="0" smtClean="0"/>
              <a:t>Virtuelne valute podrazumevaju digitalno predstavljanje vrednosti koje ne izdaje centralna banka ili javni organ, niti je nužno povezan za dekretnu valutu, ali je prihvaćena od strane fizičkih ili pravnih lica kao sredstvo plaćanja i može se preneti, čuvati ili trgovati elektronski. </a:t>
            </a:r>
          </a:p>
        </p:txBody>
      </p:sp>
      <p:sp>
        <p:nvSpPr>
          <p:cNvPr id="6" name="Textfeld 5"/>
          <p:cNvSpPr txBox="1"/>
          <p:nvPr/>
        </p:nvSpPr>
        <p:spPr>
          <a:xfrm>
            <a:off x="234950" y="1337012"/>
            <a:ext cx="2457450" cy="2466916"/>
          </a:xfrm>
          <a:prstGeom prst="ellipse">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endParaRPr lang="sr-Latn-CS" dirty="0" smtClean="0"/>
          </a:p>
          <a:p>
            <a:pPr algn="ctr"/>
            <a:endParaRPr lang="sr-Latn-CS" dirty="0"/>
          </a:p>
          <a:p>
            <a:pPr algn="ctr"/>
            <a:endParaRPr lang="sr-Latn-CS" dirty="0"/>
          </a:p>
          <a:p>
            <a:pPr algn="ctr"/>
            <a:r>
              <a:rPr lang="sr-Latn-CS" dirty="0" smtClean="0"/>
              <a:t>Realna valuta</a:t>
            </a:r>
          </a:p>
          <a:p>
            <a:pPr algn="ctr"/>
            <a:endParaRPr lang="sr-Latn-CS" dirty="0"/>
          </a:p>
          <a:p>
            <a:pPr algn="ctr"/>
            <a:endParaRPr lang="sr-Latn-CS" dirty="0"/>
          </a:p>
        </p:txBody>
      </p:sp>
      <p:sp>
        <p:nvSpPr>
          <p:cNvPr id="7" name="Textfeld 6"/>
          <p:cNvSpPr txBox="1"/>
          <p:nvPr/>
        </p:nvSpPr>
        <p:spPr>
          <a:xfrm>
            <a:off x="825500" y="1438612"/>
            <a:ext cx="1320800" cy="908864"/>
          </a:xfrm>
          <a:prstGeom prst="ellipse">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sr-Latn-CS" dirty="0" smtClean="0"/>
              <a:t>Dekretni  novac</a:t>
            </a:r>
            <a:endParaRPr lang="sr-Latn-CS" dirty="0"/>
          </a:p>
        </p:txBody>
      </p:sp>
      <p:sp>
        <p:nvSpPr>
          <p:cNvPr id="8" name="Textfeld 7"/>
          <p:cNvSpPr txBox="1"/>
          <p:nvPr/>
        </p:nvSpPr>
        <p:spPr>
          <a:xfrm>
            <a:off x="114300" y="3177162"/>
            <a:ext cx="2690562" cy="2769870"/>
          </a:xfrm>
          <a:prstGeom prst="ellipse">
            <a:avLst/>
          </a:prstGeom>
          <a:gradFill flip="none" rotWithShape="1">
            <a:gsLst>
              <a:gs pos="0">
                <a:schemeClr val="accent4">
                  <a:tint val="100000"/>
                  <a:shade val="100000"/>
                  <a:satMod val="130000"/>
                  <a:alpha val="81000"/>
                </a:schemeClr>
              </a:gs>
              <a:gs pos="100000">
                <a:schemeClr val="accent4">
                  <a:tint val="50000"/>
                  <a:shade val="100000"/>
                  <a:satMod val="350000"/>
                  <a:alpha val="81000"/>
                </a:schemeClr>
              </a:gs>
            </a:gsLst>
            <a:lin ang="16200000" scaled="0"/>
            <a:tileRect/>
          </a:gradFill>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endParaRPr lang="sr-Latn-CS" sz="400" dirty="0">
              <a:solidFill>
                <a:schemeClr val="tx1"/>
              </a:solidFill>
            </a:endParaRPr>
          </a:p>
          <a:p>
            <a:pPr algn="ctr"/>
            <a:r>
              <a:rPr lang="sr-Latn-CS" sz="1600" dirty="0" smtClean="0">
                <a:solidFill>
                  <a:schemeClr val="tx1"/>
                </a:solidFill>
              </a:rPr>
              <a:t>Alternativna valuta</a:t>
            </a:r>
          </a:p>
          <a:p>
            <a:pPr algn="ctr"/>
            <a:endParaRPr lang="sr-Latn-CS" sz="1600" dirty="0" smtClean="0">
              <a:solidFill>
                <a:schemeClr val="tx1"/>
              </a:solidFill>
            </a:endParaRPr>
          </a:p>
          <a:p>
            <a:pPr algn="ctr"/>
            <a:endParaRPr lang="sr-Latn-CS" sz="1400" dirty="0" smtClean="0">
              <a:solidFill>
                <a:schemeClr val="tx1"/>
              </a:solidFill>
            </a:endParaRPr>
          </a:p>
          <a:p>
            <a:pPr algn="ctr"/>
            <a:endParaRPr lang="sr-Latn-CS" dirty="0">
              <a:solidFill>
                <a:schemeClr val="tx1"/>
              </a:solidFill>
            </a:endParaRPr>
          </a:p>
          <a:p>
            <a:pPr algn="ctr"/>
            <a:endParaRPr lang="sr-Latn-CS" dirty="0" smtClean="0">
              <a:solidFill>
                <a:schemeClr val="tx1"/>
              </a:solidFill>
            </a:endParaRPr>
          </a:p>
          <a:p>
            <a:pPr algn="ctr"/>
            <a:endParaRPr lang="sr-Latn-CS" dirty="0" smtClean="0">
              <a:solidFill>
                <a:schemeClr val="tx1"/>
              </a:solidFill>
            </a:endParaRPr>
          </a:p>
          <a:p>
            <a:pPr algn="ctr"/>
            <a:endParaRPr lang="sr-Latn-CS" dirty="0">
              <a:solidFill>
                <a:schemeClr val="tx1"/>
              </a:solidFill>
            </a:endParaRPr>
          </a:p>
        </p:txBody>
      </p:sp>
      <p:sp>
        <p:nvSpPr>
          <p:cNvPr id="9" name="Textfeld 8"/>
          <p:cNvSpPr txBox="1"/>
          <p:nvPr/>
        </p:nvSpPr>
        <p:spPr>
          <a:xfrm>
            <a:off x="381000" y="4149718"/>
            <a:ext cx="2120900" cy="1622971"/>
          </a:xfrm>
          <a:prstGeom prst="ellipse">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endParaRPr lang="sr-Latn-CS" sz="300" dirty="0" smtClean="0"/>
          </a:p>
          <a:p>
            <a:pPr algn="ctr"/>
            <a:r>
              <a:rPr lang="sr-Latn-CS" dirty="0" smtClean="0"/>
              <a:t>Digitalna valuta</a:t>
            </a:r>
          </a:p>
          <a:p>
            <a:pPr algn="ctr"/>
            <a:endParaRPr lang="sr-Latn-CS" sz="1200" dirty="0" smtClean="0"/>
          </a:p>
          <a:p>
            <a:pPr algn="ctr"/>
            <a:endParaRPr lang="sr-Latn-CS" sz="1100" dirty="0" smtClean="0"/>
          </a:p>
          <a:p>
            <a:pPr algn="ctr"/>
            <a:endParaRPr lang="sr-Latn-CS" sz="1300" dirty="0" smtClean="0"/>
          </a:p>
          <a:p>
            <a:pPr algn="ctr"/>
            <a:endParaRPr lang="sr-Latn-CS" sz="1300" dirty="0"/>
          </a:p>
        </p:txBody>
      </p:sp>
      <p:sp>
        <p:nvSpPr>
          <p:cNvPr id="10" name="Textfeld 9"/>
          <p:cNvSpPr txBox="1"/>
          <p:nvPr/>
        </p:nvSpPr>
        <p:spPr>
          <a:xfrm>
            <a:off x="533400" y="4844398"/>
            <a:ext cx="1803400" cy="735747"/>
          </a:xfrm>
          <a:prstGeom prst="ellipse">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ctr"/>
            <a:r>
              <a:rPr lang="sr-Latn-CS" sz="1400" dirty="0" smtClean="0">
                <a:solidFill>
                  <a:schemeClr val="tx1"/>
                </a:solidFill>
              </a:rPr>
              <a:t>Cripto valuta</a:t>
            </a:r>
            <a:endParaRPr lang="sr-Latn-CS" sz="1400" dirty="0">
              <a:solidFill>
                <a:schemeClr val="tx1"/>
              </a:solidFill>
            </a:endParaRPr>
          </a:p>
        </p:txBody>
      </p:sp>
      <p:sp>
        <p:nvSpPr>
          <p:cNvPr id="11"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133</a:t>
            </a:fld>
            <a:endParaRPr lang="sr-Latn-CS" altLang="en-US" sz="1200" dirty="0" smtClean="0">
              <a:solidFill>
                <a:srgbClr val="898989"/>
              </a:solidFill>
            </a:endParaRPr>
          </a:p>
        </p:txBody>
      </p:sp>
      <p:sp>
        <p:nvSpPr>
          <p:cNvPr id="3" name="Rectangle 2"/>
          <p:cNvSpPr/>
          <p:nvPr/>
        </p:nvSpPr>
        <p:spPr>
          <a:xfrm>
            <a:off x="234950" y="6260425"/>
            <a:ext cx="8743732" cy="430887"/>
          </a:xfrm>
          <a:prstGeom prst="rect">
            <a:avLst/>
          </a:prstGeom>
        </p:spPr>
        <p:txBody>
          <a:bodyPr wrap="square">
            <a:spAutoFit/>
          </a:bodyPr>
          <a:lstStyle/>
          <a:p>
            <a:pPr algn="just"/>
            <a:r>
              <a:rPr lang="sr-Latn-CS" sz="1100" dirty="0"/>
              <a:t>(Predlog DIREKTIVE EVROPSKOG PARLAMENTA I NJEGOVOG SAVETA izmenjene Direktive (EU) 2015/849 o sprečavanju upotrebe finansijskog sistema za pranje para ali financiranja terorizma u promenii Direktive 2009/101 / ES)</a:t>
            </a: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102435990"/>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51792"/>
            <a:ext cx="8229600" cy="865845"/>
          </a:xfrm>
        </p:spPr>
        <p:txBody>
          <a:bodyPr/>
          <a:lstStyle/>
          <a:p>
            <a:r>
              <a:rPr lang="sr-Latn-CS" b="1" dirty="0" smtClean="0"/>
              <a:t>Karakteristike kripto valute</a:t>
            </a:r>
            <a:endParaRPr lang="sr-Latn-CS" b="1" dirty="0"/>
          </a:p>
        </p:txBody>
      </p:sp>
      <p:sp>
        <p:nvSpPr>
          <p:cNvPr id="3" name="Content Placeholder 2"/>
          <p:cNvSpPr>
            <a:spLocks noGrp="1"/>
          </p:cNvSpPr>
          <p:nvPr>
            <p:ph idx="1"/>
          </p:nvPr>
        </p:nvSpPr>
        <p:spPr>
          <a:xfrm>
            <a:off x="457200" y="1671145"/>
            <a:ext cx="8229600" cy="4455018"/>
          </a:xfrm>
        </p:spPr>
        <p:txBody>
          <a:bodyPr>
            <a:normAutofit fontScale="92500" lnSpcReduction="20000"/>
          </a:bodyPr>
          <a:lstStyle/>
          <a:p>
            <a:pPr marL="542925" indent="-457200">
              <a:buFont typeface="Arial" panose="020B0604020202020204" pitchFamily="34" charset="0"/>
              <a:buChar char="•"/>
            </a:pPr>
            <a:r>
              <a:rPr lang="sr-Latn-CS" dirty="0" smtClean="0"/>
              <a:t>Globalno</a:t>
            </a:r>
          </a:p>
          <a:p>
            <a:pPr marL="542925" indent="-457200">
              <a:buFont typeface="Arial" panose="020B0604020202020204" pitchFamily="34" charset="0"/>
              <a:buChar char="•"/>
            </a:pPr>
            <a:r>
              <a:rPr lang="sr-Latn-CS" dirty="0" smtClean="0"/>
              <a:t>Nema granica</a:t>
            </a:r>
          </a:p>
          <a:p>
            <a:pPr marL="542925" indent="-457200">
              <a:buFont typeface="Arial" panose="020B0604020202020204" pitchFamily="34" charset="0"/>
              <a:buChar char="•"/>
            </a:pPr>
            <a:r>
              <a:rPr lang="sr-Latn-CS" dirty="0" smtClean="0"/>
              <a:t>Decentralizovano</a:t>
            </a:r>
          </a:p>
          <a:p>
            <a:pPr marL="533400" indent="-457200">
              <a:buFont typeface="Arial" panose="020B0604020202020204" pitchFamily="34" charset="0"/>
              <a:buChar char="•"/>
            </a:pPr>
            <a:r>
              <a:rPr lang="sr-Latn-CS" dirty="0" smtClean="0"/>
              <a:t>Jednostavno postaviti</a:t>
            </a:r>
          </a:p>
          <a:p>
            <a:pPr marL="533400" indent="-457200">
              <a:buFont typeface="Arial" panose="020B0604020202020204" pitchFamily="34" charset="0"/>
              <a:buChar char="•"/>
            </a:pPr>
            <a:r>
              <a:rPr lang="sr-Latn-CS" dirty="0" smtClean="0"/>
              <a:t>Anonimno</a:t>
            </a:r>
          </a:p>
          <a:p>
            <a:pPr marL="533400" indent="-457200">
              <a:buFont typeface="Arial" panose="020B0604020202020204" pitchFamily="34" charset="0"/>
              <a:buChar char="•"/>
            </a:pPr>
            <a:r>
              <a:rPr lang="sr-Latn-CS" dirty="0" smtClean="0"/>
              <a:t>Transparentno</a:t>
            </a:r>
            <a:endParaRPr lang="sr-Latn-CS" dirty="0"/>
          </a:p>
          <a:p>
            <a:pPr marL="533400" indent="-457200">
              <a:buFont typeface="Arial" panose="020B0604020202020204" pitchFamily="34" charset="0"/>
              <a:buChar char="•"/>
            </a:pPr>
            <a:r>
              <a:rPr lang="sr-Latn-CS" dirty="0" smtClean="0"/>
              <a:t>Transakcione takse su </a:t>
            </a:r>
            <a:r>
              <a:rPr lang="sr-Latn-CS" dirty="0" smtClean="0"/>
              <a:t>male</a:t>
            </a:r>
            <a:endParaRPr lang="sr-Latn-CS" dirty="0"/>
          </a:p>
          <a:p>
            <a:pPr marL="533400" indent="-457200">
              <a:buFont typeface="Arial" panose="020B0604020202020204" pitchFamily="34" charset="0"/>
              <a:buChar char="•"/>
            </a:pPr>
            <a:r>
              <a:rPr lang="sr-Latn-CS" dirty="0" smtClean="0"/>
              <a:t>Brzi transferi</a:t>
            </a:r>
          </a:p>
          <a:p>
            <a:r>
              <a:rPr lang="sr-Latn-CS" dirty="0" smtClean="0"/>
              <a:t>Nepovratne transakcije</a:t>
            </a:r>
            <a:endParaRPr lang="sr-Latn-CS" dirty="0"/>
          </a:p>
          <a:p>
            <a:pPr marL="533400" indent="-457200">
              <a:buFont typeface="Arial" panose="020B0604020202020204" pitchFamily="34" charset="0"/>
              <a:buChar char="•"/>
            </a:pPr>
            <a:endParaRPr lang="sr-Latn-CS" dirty="0"/>
          </a:p>
          <a:p>
            <a:pPr marL="76200" indent="0">
              <a:buNone/>
            </a:pPr>
            <a:endParaRPr lang="sr-Latn-CS" dirty="0"/>
          </a:p>
          <a:p>
            <a:pPr marL="76200" indent="0">
              <a:buNone/>
            </a:pPr>
            <a:endParaRPr lang="sr-Latn-CS"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134</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2893650511"/>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Autofit/>
          </a:bodyPr>
          <a:lstStyle/>
          <a:p>
            <a:pPr marL="0" indent="0">
              <a:lnSpc>
                <a:spcPct val="150000"/>
              </a:lnSpc>
              <a:spcBef>
                <a:spcPts val="0"/>
              </a:spcBef>
            </a:pPr>
            <a:r>
              <a:rPr lang="sr-Latn-CS" b="1" dirty="0" smtClean="0"/>
              <a:t>Vrste virtualnih valuta</a:t>
            </a:r>
            <a:endParaRPr lang="sr-Latn-CS" b="1" dirty="0"/>
          </a:p>
        </p:txBody>
      </p:sp>
      <p:pic>
        <p:nvPicPr>
          <p:cNvPr id="1028" name="Picture 4"/>
          <p:cNvPicPr>
            <a:picLocks noGrp="1" noChangeAspect="1" noChangeArrowheads="1"/>
          </p:cNvPicPr>
          <p:nvPr>
            <p:ph idx="1"/>
          </p:nvPr>
        </p:nvPicPr>
        <p:blipFill>
          <a:blip r:embed="rId3">
            <a:extLst>
              <a:ext uri="{BEBA8EAE-BF5A-486C-A8C5-ECC9F3942E4B}">
                <a14:imgProps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14:imgLayer r:embed="rId4">
                    <a14:imgEffect>
                      <a14:brightnessContrast bright="12000"/>
                    </a14:imgEffect>
                  </a14:imgLayer>
                </a14:imgProps>
              </a:ext>
              <a:ext uri="{28A0092B-C50C-407E-A947-70E740481C1C}">
                <a14:useLocalDpi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0"/>
              </a:ext>
            </a:extLst>
          </a:blip>
          <a:stretch>
            <a:fillRect/>
          </a:stretch>
        </p:blipFill>
        <p:spPr bwMode="auto">
          <a:xfrm>
            <a:off x="740979" y="1371599"/>
            <a:ext cx="7691628" cy="5042726"/>
          </a:xfrm>
          <a:prstGeom prst="rect">
            <a:avLst/>
          </a:prstGeom>
          <a:noFill/>
          <a:ln>
            <a:noFill/>
          </a:ln>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chemeClr val="accent1"/>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chemeClr val="tx1"/>
                </a:solidFill>
                <a:miter lim="800000"/>
                <a:headEnd/>
                <a:tailEnd/>
              </a14:hiddenLine>
            </a:ext>
          </a:extLst>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135</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4116824381"/>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sr-Latn-CS" b="1" dirty="0" smtClean="0"/>
              <a:t>Cripto valuta u vestima</a:t>
            </a:r>
            <a:endParaRPr lang="sr-Latn-CS" b="1" dirty="0"/>
          </a:p>
        </p:txBody>
      </p:sp>
      <p:pic>
        <p:nvPicPr>
          <p:cNvPr id="3" name="Bild 2"/>
          <p:cNvPicPr>
            <a:picLocks noChangeAspect="1"/>
          </p:cNvPicPr>
          <p:nvPr/>
        </p:nvPicPr>
        <p:blipFill>
          <a:blip r:embed="rId3"/>
          <a:stretch>
            <a:fillRect/>
          </a:stretch>
        </p:blipFill>
        <p:spPr>
          <a:xfrm>
            <a:off x="3721100" y="2057400"/>
            <a:ext cx="4965700" cy="1939601"/>
          </a:xfrm>
          <a:prstGeom prst="rect">
            <a:avLst/>
          </a:prstGeom>
        </p:spPr>
      </p:pic>
      <p:pic>
        <p:nvPicPr>
          <p:cNvPr id="5" name="Bild 4"/>
          <p:cNvPicPr>
            <a:picLocks noChangeAspect="1"/>
          </p:cNvPicPr>
          <p:nvPr/>
        </p:nvPicPr>
        <p:blipFill>
          <a:blip r:embed="rId4"/>
          <a:stretch>
            <a:fillRect/>
          </a:stretch>
        </p:blipFill>
        <p:spPr>
          <a:xfrm>
            <a:off x="749300" y="1854200"/>
            <a:ext cx="4159017" cy="4686300"/>
          </a:xfrm>
          <a:prstGeom prst="rect">
            <a:avLst/>
          </a:prstGeom>
        </p:spPr>
      </p:pic>
      <p:pic>
        <p:nvPicPr>
          <p:cNvPr id="6" name="Bild 5"/>
          <p:cNvPicPr>
            <a:picLocks noChangeAspect="1"/>
          </p:cNvPicPr>
          <p:nvPr/>
        </p:nvPicPr>
        <p:blipFill>
          <a:blip r:embed="rId5"/>
          <a:stretch>
            <a:fillRect/>
          </a:stretch>
        </p:blipFill>
        <p:spPr>
          <a:xfrm>
            <a:off x="0" y="2336800"/>
            <a:ext cx="9144000" cy="2168402"/>
          </a:xfrm>
          <a:prstGeom prst="rect">
            <a:avLst/>
          </a:prstGeom>
        </p:spPr>
      </p:pic>
      <p:pic>
        <p:nvPicPr>
          <p:cNvPr id="7" name="Bild 6"/>
          <p:cNvPicPr>
            <a:picLocks noChangeAspect="1"/>
          </p:cNvPicPr>
          <p:nvPr/>
        </p:nvPicPr>
        <p:blipFill>
          <a:blip r:embed="rId6"/>
          <a:stretch>
            <a:fillRect/>
          </a:stretch>
        </p:blipFill>
        <p:spPr>
          <a:xfrm>
            <a:off x="1727200" y="2743200"/>
            <a:ext cx="7416800" cy="3945884"/>
          </a:xfrm>
          <a:prstGeom prst="rect">
            <a:avLst/>
          </a:prstGeom>
        </p:spPr>
      </p:pic>
      <p:pic>
        <p:nvPicPr>
          <p:cNvPr id="8" name="Bild 7"/>
          <p:cNvPicPr>
            <a:picLocks noChangeAspect="1"/>
          </p:cNvPicPr>
          <p:nvPr/>
        </p:nvPicPr>
        <p:blipFill>
          <a:blip r:embed="rId7"/>
          <a:stretch>
            <a:fillRect/>
          </a:stretch>
        </p:blipFill>
        <p:spPr>
          <a:xfrm>
            <a:off x="1130300" y="0"/>
            <a:ext cx="6876337" cy="6858000"/>
          </a:xfrm>
          <a:prstGeom prst="rect">
            <a:avLst/>
          </a:prstGeom>
        </p:spPr>
      </p:pic>
      <p:pic>
        <p:nvPicPr>
          <p:cNvPr id="9" name="Bild 8"/>
          <p:cNvPicPr>
            <a:picLocks noChangeAspect="1"/>
          </p:cNvPicPr>
          <p:nvPr/>
        </p:nvPicPr>
        <p:blipFill>
          <a:blip r:embed="rId8"/>
          <a:stretch>
            <a:fillRect/>
          </a:stretch>
        </p:blipFill>
        <p:spPr>
          <a:xfrm>
            <a:off x="0" y="15290"/>
            <a:ext cx="6686556" cy="5940100"/>
          </a:xfrm>
          <a:prstGeom prst="rect">
            <a:avLst/>
          </a:prstGeom>
        </p:spPr>
      </p:pic>
      <p:pic>
        <p:nvPicPr>
          <p:cNvPr id="10" name="Bild 9"/>
          <p:cNvPicPr>
            <a:picLocks noChangeAspect="1"/>
          </p:cNvPicPr>
          <p:nvPr/>
        </p:nvPicPr>
        <p:blipFill>
          <a:blip r:embed="rId9"/>
          <a:stretch>
            <a:fillRect/>
          </a:stretch>
        </p:blipFill>
        <p:spPr>
          <a:xfrm>
            <a:off x="0" y="1689100"/>
            <a:ext cx="9144000" cy="3465689"/>
          </a:xfrm>
          <a:prstGeom prst="rect">
            <a:avLst/>
          </a:prstGeom>
        </p:spPr>
      </p:pic>
      <p:sp>
        <p:nvSpPr>
          <p:cNvPr id="11"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136</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318315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Autofit/>
          </a:bodyPr>
          <a:lstStyle/>
          <a:p>
            <a:pPr marL="0" indent="0">
              <a:lnSpc>
                <a:spcPct val="150000"/>
              </a:lnSpc>
              <a:spcBef>
                <a:spcPts val="0"/>
              </a:spcBef>
            </a:pPr>
            <a:r>
              <a:rPr lang="sr-Latn-CS" b="1" dirty="0"/>
              <a:t>Vrste kripto valuta</a:t>
            </a:r>
          </a:p>
        </p:txBody>
      </p:sp>
      <p:sp>
        <p:nvSpPr>
          <p:cNvPr id="4" name="Rectangle 3"/>
          <p:cNvSpPr>
            <a:spLocks noGrp="1" noChangeArrowheads="1"/>
          </p:cNvSpPr>
          <p:nvPr>
            <p:ph idx="1"/>
          </p:nvPr>
        </p:nvSpPr>
        <p:spPr>
          <a:xfrm>
            <a:off x="188662" y="1387764"/>
            <a:ext cx="8229600" cy="4525963"/>
          </a:xfrm>
        </p:spPr>
        <p:txBody>
          <a:bodyPr>
            <a:normAutofit/>
          </a:bodyPr>
          <a:lstStyle/>
          <a:p>
            <a:pPr marL="0" indent="0">
              <a:lnSpc>
                <a:spcPct val="150000"/>
              </a:lnSpc>
              <a:spcBef>
                <a:spcPts val="0"/>
              </a:spcBef>
              <a:buNone/>
            </a:pPr>
            <a:r>
              <a:rPr lang="sr-Latn-CS" b="1" dirty="0" smtClean="0"/>
              <a:t>Vrste kripto valuta</a:t>
            </a:r>
            <a:endParaRPr lang="sr-Latn-CS" b="1" dirty="0"/>
          </a:p>
        </p:txBody>
      </p:sp>
      <p:pic>
        <p:nvPicPr>
          <p:cNvPr id="3" name="Bild 2"/>
          <p:cNvPicPr>
            <a:picLocks noChangeAspect="1"/>
          </p:cNvPicPr>
          <p:nvPr/>
        </p:nvPicPr>
        <p:blipFill>
          <a:blip r:embed="rId3"/>
          <a:stretch>
            <a:fillRect/>
          </a:stretch>
        </p:blipFill>
        <p:spPr>
          <a:xfrm>
            <a:off x="457200" y="2548227"/>
            <a:ext cx="3365500" cy="3365500"/>
          </a:xfrm>
          <a:prstGeom prst="rect">
            <a:avLst/>
          </a:prstGeom>
        </p:spPr>
      </p:pic>
      <p:pic>
        <p:nvPicPr>
          <p:cNvPr id="5" name="Bild 4"/>
          <p:cNvPicPr>
            <a:picLocks noChangeAspect="1"/>
          </p:cNvPicPr>
          <p:nvPr/>
        </p:nvPicPr>
        <p:blipFill>
          <a:blip r:embed="rId4"/>
          <a:stretch>
            <a:fillRect/>
          </a:stretch>
        </p:blipFill>
        <p:spPr>
          <a:xfrm>
            <a:off x="6134100" y="3987800"/>
            <a:ext cx="2679700" cy="2679700"/>
          </a:xfrm>
          <a:prstGeom prst="rect">
            <a:avLst/>
          </a:prstGeom>
        </p:spPr>
      </p:pic>
      <p:pic>
        <p:nvPicPr>
          <p:cNvPr id="6" name="Bild 5"/>
          <p:cNvPicPr>
            <a:picLocks noChangeAspect="1"/>
          </p:cNvPicPr>
          <p:nvPr/>
        </p:nvPicPr>
        <p:blipFill>
          <a:blip r:embed="rId5"/>
          <a:stretch>
            <a:fillRect/>
          </a:stretch>
        </p:blipFill>
        <p:spPr>
          <a:xfrm>
            <a:off x="3454400" y="2997200"/>
            <a:ext cx="3251200" cy="3251200"/>
          </a:xfrm>
          <a:prstGeom prst="rect">
            <a:avLst/>
          </a:prstGeom>
        </p:spPr>
      </p:pic>
      <p:pic>
        <p:nvPicPr>
          <p:cNvPr id="7" name="Bild 6"/>
          <p:cNvPicPr>
            <a:picLocks noChangeAspect="1"/>
          </p:cNvPicPr>
          <p:nvPr/>
        </p:nvPicPr>
        <p:blipFill>
          <a:blip r:embed="rId6"/>
          <a:stretch>
            <a:fillRect/>
          </a:stretch>
        </p:blipFill>
        <p:spPr>
          <a:xfrm>
            <a:off x="2347378" y="4631027"/>
            <a:ext cx="2214044" cy="2197100"/>
          </a:xfrm>
          <a:prstGeom prst="rect">
            <a:avLst/>
          </a:prstGeom>
        </p:spPr>
      </p:pic>
      <p:sp>
        <p:nvSpPr>
          <p:cNvPr id="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137</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2603626519"/>
      </p:ext>
    </p:extLst>
  </p:cSld>
  <p:clrMapOvr>
    <a:masterClrMapping/>
  </p:clrMapOvr>
  <mc:AlternateContent xmlns:mc="http://schemas.openxmlformats.org/markup-compatibility/2006">
    <mc:Choice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Requires="p14">
      <p:transition spd="slow" p14:dur="2000"/>
    </mc:Choice>
    <mc:Fallback>
      <p:transition spd="slow"/>
    </mc:Fallback>
  </mc:AlternateContent>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sr-Latn-CS" b="1" dirty="0" smtClean="0"/>
              <a:t>Teorija iza Bitkoina</a:t>
            </a:r>
            <a:endParaRPr lang="sr-Latn-CS" b="1" dirty="0"/>
          </a:p>
        </p:txBody>
      </p:sp>
      <p:pic>
        <p:nvPicPr>
          <p:cNvPr id="5" name="Bild 4"/>
          <p:cNvPicPr>
            <a:picLocks noChangeAspect="1"/>
          </p:cNvPicPr>
          <p:nvPr/>
        </p:nvPicPr>
        <p:blipFill>
          <a:blip r:embed="rId3"/>
          <a:stretch>
            <a:fillRect/>
          </a:stretch>
        </p:blipFill>
        <p:spPr>
          <a:xfrm>
            <a:off x="457200" y="1257300"/>
            <a:ext cx="8015588" cy="5051957"/>
          </a:xfrm>
          <a:prstGeom prst="rect">
            <a:avLst/>
          </a:prstGeom>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138</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3767751741"/>
      </p:ext>
    </p:extLst>
  </p:cSld>
  <p:clrMapOvr>
    <a:masterClrMapping/>
  </p:clrMapOvr>
  <mc:AlternateContent xmlns:mc="http://schemas.openxmlformats.org/markup-compatibility/2006">
    <mc:Choice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Requires="p14">
      <p:transition spd="slow" p14:dur="2000"/>
    </mc:Choice>
    <mc:Fallback>
      <p:transition spd="slow"/>
    </mc:Fallback>
  </mc:AlternateContent>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sr-Latn-CS" b="1" dirty="0" smtClean="0"/>
              <a:t>Teorija iza kripto valute</a:t>
            </a:r>
            <a:endParaRPr lang="sr-Latn-CS" b="1" dirty="0"/>
          </a:p>
        </p:txBody>
      </p:sp>
      <p:pic>
        <p:nvPicPr>
          <p:cNvPr id="4" name="Inhaltsplatzhalter 3"/>
          <p:cNvPicPr>
            <a:picLocks noGrp="1" noChangeAspect="1"/>
          </p:cNvPicPr>
          <p:nvPr>
            <p:ph idx="1"/>
          </p:nvPr>
        </p:nvPicPr>
        <p:blipFill>
          <a:blip r:embed="rId3"/>
          <a:srcRect l="-186296" r="-186296"/>
          <a:stretch>
            <a:fillRect/>
          </a:stretch>
        </p:blipFill>
        <p:spPr>
          <a:xfrm>
            <a:off x="-2632842" y="1592510"/>
            <a:ext cx="8043041" cy="4525963"/>
          </a:xfrm>
          <a:prstGeom prst="round1Rect">
            <a:avLst/>
          </a:prstGeom>
        </p:spPr>
      </p:pic>
      <p:sp>
        <p:nvSpPr>
          <p:cNvPr id="7" name="Textfeld 6"/>
          <p:cNvSpPr txBox="1"/>
          <p:nvPr/>
        </p:nvSpPr>
        <p:spPr>
          <a:xfrm>
            <a:off x="2400300" y="1765300"/>
            <a:ext cx="6286500" cy="1138773"/>
          </a:xfrm>
          <a:prstGeom prst="round1Rect">
            <a:avLst/>
          </a:prstGeom>
          <a:solidFill>
            <a:schemeClr val="tx2">
              <a:lumMod val="20000"/>
              <a:lumOff val="80000"/>
            </a:schemeClr>
          </a:solidFill>
        </p:spPr>
        <p:style>
          <a:lnRef idx="3">
            <a:schemeClr val="lt1"/>
          </a:lnRef>
          <a:fillRef idx="1">
            <a:schemeClr val="accent1"/>
          </a:fillRef>
          <a:effectRef idx="1">
            <a:schemeClr val="accent1"/>
          </a:effectRef>
          <a:fontRef idx="minor">
            <a:schemeClr val="lt1"/>
          </a:fontRef>
        </p:style>
        <p:txBody>
          <a:bodyPr wrap="square" rtlCol="0">
            <a:spAutoFit/>
          </a:bodyPr>
          <a:lstStyle/>
          <a:p>
            <a:pPr algn="just"/>
            <a:r>
              <a:rPr lang="sr-Latn-CS" sz="1700" dirty="0" smtClean="0">
                <a:solidFill>
                  <a:schemeClr val="tx1"/>
                </a:solidFill>
              </a:rPr>
              <a:t>Novčanik (</a:t>
            </a:r>
            <a:r>
              <a:rPr lang="sr-Latn-CS" sz="1700" b="1" dirty="0" smtClean="0">
                <a:solidFill>
                  <a:schemeClr val="tx1"/>
                </a:solidFill>
              </a:rPr>
              <a:t>wallet) </a:t>
            </a:r>
            <a:r>
              <a:rPr lang="sr-Latn-CS" sz="1700" b="1" dirty="0" smtClean="0">
                <a:solidFill>
                  <a:schemeClr val="tx1"/>
                </a:solidFill>
              </a:rPr>
              <a:t>j</a:t>
            </a:r>
            <a:r>
              <a:rPr lang="sr-Latn-CS" sz="1700" dirty="0" smtClean="0">
                <a:solidFill>
                  <a:schemeClr val="tx1"/>
                </a:solidFill>
              </a:rPr>
              <a:t>e približno </a:t>
            </a:r>
            <a:r>
              <a:rPr lang="sr-Latn-CS" sz="1700" dirty="0" smtClean="0">
                <a:solidFill>
                  <a:schemeClr val="tx1"/>
                </a:solidFill>
              </a:rPr>
              <a:t>ekvivalentan bankovnom računu. Novčanik zapravo sadrži privatne ključeve vlasnika koji mu omogućavaju da troše novčiće dodeljene njegovoj adresi u lancu blokova (uporedivo sa PIN-om).</a:t>
            </a:r>
            <a:endParaRPr lang="sr-Latn-CS" sz="1700" dirty="0">
              <a:solidFill>
                <a:schemeClr val="tx1"/>
              </a:solidFill>
            </a:endParaRPr>
          </a:p>
        </p:txBody>
      </p:sp>
      <p:sp>
        <p:nvSpPr>
          <p:cNvPr id="8" name="Textfeld 7"/>
          <p:cNvSpPr txBox="1"/>
          <p:nvPr/>
        </p:nvSpPr>
        <p:spPr>
          <a:xfrm>
            <a:off x="2400300" y="2978329"/>
            <a:ext cx="6286500" cy="877163"/>
          </a:xfrm>
          <a:prstGeom prst="round1Rect">
            <a:avLst/>
          </a:prstGeom>
          <a:solidFill>
            <a:schemeClr val="tx2">
              <a:lumMod val="20000"/>
              <a:lumOff val="80000"/>
            </a:schemeClr>
          </a:solidFill>
        </p:spPr>
        <p:style>
          <a:lnRef idx="3">
            <a:schemeClr val="lt1"/>
          </a:lnRef>
          <a:fillRef idx="1">
            <a:schemeClr val="accent1"/>
          </a:fillRef>
          <a:effectRef idx="1">
            <a:schemeClr val="accent1"/>
          </a:effectRef>
          <a:fontRef idx="minor">
            <a:schemeClr val="lt1"/>
          </a:fontRef>
        </p:style>
        <p:txBody>
          <a:bodyPr wrap="square" rtlCol="0">
            <a:spAutoFit/>
          </a:bodyPr>
          <a:lstStyle/>
          <a:p>
            <a:pPr algn="just"/>
            <a:r>
              <a:rPr lang="sr-Latn-CS" sz="1700" dirty="0" smtClean="0">
                <a:solidFill>
                  <a:srgbClr val="000000"/>
                </a:solidFill>
              </a:rPr>
              <a:t>Rudar (</a:t>
            </a:r>
            <a:r>
              <a:rPr lang="sr-Latn-CS" sz="1700" b="1" dirty="0" smtClean="0">
                <a:solidFill>
                  <a:srgbClr val="000000"/>
                </a:solidFill>
              </a:rPr>
              <a:t>Mine) </a:t>
            </a:r>
            <a:r>
              <a:rPr lang="sr-Latn-CS" sz="1700" dirty="0" smtClean="0">
                <a:solidFill>
                  <a:srgbClr val="000000"/>
                </a:solidFill>
              </a:rPr>
              <a:t>je osoba koja koristi računarski hardver za obradu matematičkih proračuna za kripto valutnu mrežu. Ovi proračuni se koriste za potvrđivanje transakcija.</a:t>
            </a:r>
            <a:endParaRPr lang="sr-Latn-CS" sz="1700" dirty="0">
              <a:solidFill>
                <a:srgbClr val="000000"/>
              </a:solidFill>
            </a:endParaRPr>
          </a:p>
        </p:txBody>
      </p:sp>
      <p:sp>
        <p:nvSpPr>
          <p:cNvPr id="9" name="Textfeld 8"/>
          <p:cNvSpPr txBox="1"/>
          <p:nvPr/>
        </p:nvSpPr>
        <p:spPr>
          <a:xfrm>
            <a:off x="2400300" y="3939759"/>
            <a:ext cx="6286500" cy="1077218"/>
          </a:xfrm>
          <a:prstGeom prst="round1Rect">
            <a:avLst/>
          </a:prstGeom>
          <a:solidFill>
            <a:schemeClr val="tx2">
              <a:lumMod val="20000"/>
              <a:lumOff val="80000"/>
            </a:schemeClr>
          </a:solidFill>
        </p:spPr>
        <p:style>
          <a:lnRef idx="3">
            <a:schemeClr val="lt1"/>
          </a:lnRef>
          <a:fillRef idx="1">
            <a:schemeClr val="accent1"/>
          </a:fillRef>
          <a:effectRef idx="1">
            <a:schemeClr val="accent1"/>
          </a:effectRef>
          <a:fontRef idx="minor">
            <a:schemeClr val="lt1"/>
          </a:fontRef>
        </p:style>
        <p:txBody>
          <a:bodyPr wrap="square" rtlCol="0">
            <a:spAutoFit/>
          </a:bodyPr>
          <a:lstStyle/>
          <a:p>
            <a:pPr algn="just"/>
            <a:r>
              <a:rPr lang="sr-Latn-CS" sz="1600" b="1" dirty="0" smtClean="0">
                <a:solidFill>
                  <a:srgbClr val="000000"/>
                </a:solidFill>
              </a:rPr>
              <a:t>Lančani blok</a:t>
            </a:r>
            <a:r>
              <a:rPr lang="sr-Latn-CS" sz="1600" dirty="0" smtClean="0">
                <a:solidFill>
                  <a:srgbClr val="000000"/>
                </a:solidFill>
              </a:rPr>
              <a:t> je javni zapis svih transakcija u mreži kripto valute. Oni se čuvaju u hronološkom redu. Lančani blok se deli između svih korisnika te mreže i koristi se za potvrđivanje bilansa adresa novčanika.</a:t>
            </a:r>
            <a:endParaRPr lang="sr-Latn-CS" sz="1600" dirty="0">
              <a:solidFill>
                <a:srgbClr val="000000"/>
              </a:solidFill>
            </a:endParaRPr>
          </a:p>
        </p:txBody>
      </p:sp>
      <p:sp>
        <p:nvSpPr>
          <p:cNvPr id="10" name="Textfeld 9"/>
          <p:cNvSpPr txBox="1"/>
          <p:nvPr/>
        </p:nvSpPr>
        <p:spPr>
          <a:xfrm>
            <a:off x="2400300" y="5108159"/>
            <a:ext cx="6286500" cy="830997"/>
          </a:xfrm>
          <a:prstGeom prst="round1Rect">
            <a:avLst/>
          </a:prstGeom>
          <a:solidFill>
            <a:schemeClr val="tx2">
              <a:lumMod val="20000"/>
              <a:lumOff val="80000"/>
            </a:schemeClr>
          </a:solidFill>
        </p:spPr>
        <p:style>
          <a:lnRef idx="3">
            <a:schemeClr val="lt1"/>
          </a:lnRef>
          <a:fillRef idx="1">
            <a:schemeClr val="accent1"/>
          </a:fillRef>
          <a:effectRef idx="1">
            <a:schemeClr val="accent1"/>
          </a:effectRef>
          <a:fontRef idx="minor">
            <a:schemeClr val="lt1"/>
          </a:fontRef>
        </p:style>
        <p:txBody>
          <a:bodyPr wrap="square" rtlCol="0">
            <a:spAutoFit/>
          </a:bodyPr>
          <a:lstStyle/>
          <a:p>
            <a:r>
              <a:rPr lang="sr-Latn-CS" sz="1600" b="1" dirty="0" smtClean="0">
                <a:solidFill>
                  <a:srgbClr val="000000"/>
                </a:solidFill>
              </a:rPr>
              <a:t>Privatni ključ</a:t>
            </a:r>
            <a:r>
              <a:rPr lang="sr-Latn-CS" sz="1600" dirty="0" smtClean="0">
                <a:solidFill>
                  <a:srgbClr val="000000"/>
                </a:solidFill>
              </a:rPr>
              <a:t> je tajni podatak koji dokazuje vaše pravo da trošite novčiće iz određene adrese novčanika preko kriptografskog potpisa. Svaka adresa novčanika ima svoj jedinstveni privatni ključ.</a:t>
            </a:r>
            <a:endParaRPr lang="sr-Latn-CS" sz="1600" dirty="0">
              <a:solidFill>
                <a:srgbClr val="000000"/>
              </a:solidFill>
            </a:endParaRPr>
          </a:p>
        </p:txBody>
      </p:sp>
      <p:sp>
        <p:nvSpPr>
          <p:cNvPr id="11"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139</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298371746"/>
      </p:ext>
    </p:extLst>
  </p:cSld>
  <p:clrMapOvr>
    <a:masterClrMapping/>
  </p:clrMapOvr>
  <mc:AlternateContent xmlns:mc="http://schemas.openxmlformats.org/markup-compatibility/2006">
    <mc:Choice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ChangeArrowheads="1"/>
          </p:cNvSpPr>
          <p:nvPr/>
        </p:nvSpPr>
        <p:spPr bwMode="auto">
          <a:xfrm>
            <a:off x="3969925" y="6550223"/>
            <a:ext cx="5174075" cy="307777"/>
          </a:xfrm>
          <a:prstGeom prst="rect">
            <a:avLst/>
          </a:prstGeom>
          <a:noFill/>
          <a:ln w="9525">
            <a:noFill/>
            <a:miter lim="800000"/>
            <a:headEnd/>
            <a:tailEnd/>
          </a:ln>
        </p:spPr>
        <p:txBody>
          <a:bodyPr wrap="none">
            <a:spAutoFit/>
          </a:bodyPr>
          <a:lstStyle/>
          <a:p>
            <a:r>
              <a:rPr lang="sr-Latn-CS" sz="1400" dirty="0">
                <a:solidFill>
                  <a:srgbClr val="000000"/>
                </a:solidFill>
              </a:rPr>
              <a:t>Source : http://www.w3schools.com/browsers/browsers_stats.asp </a:t>
            </a:r>
          </a:p>
        </p:txBody>
      </p:sp>
      <p:pic>
        <p:nvPicPr>
          <p:cNvPr id="3" name="Bild 2"/>
          <p:cNvPicPr>
            <a:picLocks noChangeAspect="1"/>
          </p:cNvPicPr>
          <p:nvPr/>
        </p:nvPicPr>
        <p:blipFill>
          <a:blip r:embed="rId3"/>
          <a:stretch>
            <a:fillRect/>
          </a:stretch>
        </p:blipFill>
        <p:spPr>
          <a:xfrm>
            <a:off x="381000" y="1180409"/>
            <a:ext cx="8305800" cy="4859175"/>
          </a:xfrm>
          <a:prstGeom prst="rect">
            <a:avLst/>
          </a:prstGeom>
        </p:spPr>
      </p:pic>
      <p:sp>
        <p:nvSpPr>
          <p:cNvPr id="7" name="Title 1"/>
          <p:cNvSpPr>
            <a:spLocks noGrp="1"/>
          </p:cNvSpPr>
          <p:nvPr>
            <p:ph type="title"/>
          </p:nvPr>
        </p:nvSpPr>
        <p:spPr>
          <a:xfrm>
            <a:off x="494644" y="214290"/>
            <a:ext cx="8229600" cy="830567"/>
          </a:xfrm>
        </p:spPr>
        <p:txBody>
          <a:bodyPr/>
          <a:lstStyle/>
          <a:p>
            <a:r>
              <a:rPr lang="sr-Latn-CS" b="1" dirty="0" smtClean="0"/>
              <a:t>Statistika pretraživača</a:t>
            </a:r>
            <a:endParaRPr lang="sr-Latn-CS" b="1" dirty="0"/>
          </a:p>
        </p:txBody>
      </p:sp>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14</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25668"/>
            <a:ext cx="8229600" cy="962095"/>
          </a:xfrm>
        </p:spPr>
        <p:txBody>
          <a:bodyPr>
            <a:noAutofit/>
          </a:bodyPr>
          <a:lstStyle/>
          <a:p>
            <a:r>
              <a:rPr lang="sr-Latn-CS" sz="3200" b="1" dirty="0" smtClean="0"/>
              <a:t>Korišćenje kripto valute za pranje novca </a:t>
            </a:r>
            <a:endParaRPr lang="sr-Latn-CS" sz="3200" b="1" dirty="0"/>
          </a:p>
        </p:txBody>
      </p:sp>
      <p:sp>
        <p:nvSpPr>
          <p:cNvPr id="4" name="Rectangle 3"/>
          <p:cNvSpPr>
            <a:spLocks noGrp="1" noChangeArrowheads="1"/>
          </p:cNvSpPr>
          <p:nvPr>
            <p:ph idx="1"/>
          </p:nvPr>
        </p:nvSpPr>
        <p:spPr>
          <a:xfrm>
            <a:off x="188662" y="1387764"/>
            <a:ext cx="8229600" cy="4666195"/>
          </a:xfrm>
        </p:spPr>
        <p:txBody>
          <a:bodyPr>
            <a:normAutofit fontScale="85000" lnSpcReduction="10000"/>
          </a:bodyPr>
          <a:lstStyle/>
          <a:p>
            <a:pPr marL="0" indent="0">
              <a:lnSpc>
                <a:spcPct val="150000"/>
              </a:lnSpc>
              <a:spcBef>
                <a:spcPts val="0"/>
              </a:spcBef>
              <a:buNone/>
            </a:pPr>
            <a:r>
              <a:rPr lang="sr-Latn-CS" b="1" dirty="0" smtClean="0"/>
              <a:t>Mikseri</a:t>
            </a:r>
          </a:p>
          <a:p>
            <a:pPr lvl="1">
              <a:lnSpc>
                <a:spcPct val="150000"/>
              </a:lnSpc>
              <a:spcBef>
                <a:spcPts val="0"/>
              </a:spcBef>
            </a:pPr>
            <a:r>
              <a:rPr lang="sr-Latn-CS" sz="2000" b="1" dirty="0" smtClean="0"/>
              <a:t>Kovanice koje proističu iz kriminalnih transakcija se mešaju sa kovanicama drugih korisnika na centralnoj adresi Miksera. </a:t>
            </a:r>
          </a:p>
          <a:p>
            <a:pPr lvl="1">
              <a:lnSpc>
                <a:spcPct val="150000"/>
              </a:lnSpc>
              <a:spcBef>
                <a:spcPts val="0"/>
              </a:spcBef>
            </a:pPr>
            <a:r>
              <a:rPr lang="sr-Latn-CS" sz="2000" b="1" dirty="0" smtClean="0"/>
              <a:t>Mikser šalje nazad pojedinačne transakcije.</a:t>
            </a:r>
          </a:p>
          <a:p>
            <a:pPr marL="457200" lvl="1" indent="0">
              <a:lnSpc>
                <a:spcPct val="150000"/>
              </a:lnSpc>
              <a:spcBef>
                <a:spcPts val="0"/>
              </a:spcBef>
              <a:buNone/>
            </a:pPr>
            <a:endParaRPr lang="sr-Latn-CS" sz="2000" b="1" dirty="0" smtClean="0"/>
          </a:p>
          <a:p>
            <a:pPr marL="0" indent="0">
              <a:lnSpc>
                <a:spcPct val="150000"/>
              </a:lnSpc>
              <a:spcBef>
                <a:spcPts val="0"/>
              </a:spcBef>
              <a:buNone/>
            </a:pPr>
            <a:r>
              <a:rPr lang="sr-Latn-CS" b="1" dirty="0" smtClean="0"/>
              <a:t>Tumbleri</a:t>
            </a:r>
          </a:p>
          <a:p>
            <a:pPr lvl="1">
              <a:lnSpc>
                <a:spcPct val="150000"/>
              </a:lnSpc>
              <a:spcBef>
                <a:spcPts val="0"/>
              </a:spcBef>
            </a:pPr>
            <a:r>
              <a:rPr lang="sr-Latn-CS" sz="2000" b="1" dirty="0"/>
              <a:t>Novčići koji potiču od kriminalnih transakcija šalju se u tumbler službu.</a:t>
            </a:r>
          </a:p>
          <a:p>
            <a:pPr lvl="1">
              <a:lnSpc>
                <a:spcPct val="150000"/>
              </a:lnSpc>
              <a:spcBef>
                <a:spcPts val="0"/>
              </a:spcBef>
            </a:pPr>
            <a:r>
              <a:rPr lang="sr-Latn-CS" sz="2000" b="1" dirty="0" smtClean="0"/>
              <a:t>Tumbler će mešati novčiće, preneti ih kroz različite druge novčanike u različitim količinama.</a:t>
            </a:r>
          </a:p>
          <a:p>
            <a:pPr lvl="1">
              <a:lnSpc>
                <a:spcPct val="150000"/>
              </a:lnSpc>
              <a:spcBef>
                <a:spcPts val="0"/>
              </a:spcBef>
            </a:pPr>
            <a:r>
              <a:rPr lang="sr-Latn-CS" sz="2000" b="1" dirty="0" smtClean="0"/>
              <a:t>Tumbler će poslati novčiće nazad kroz različite transakcije sa različitim iznosima.</a:t>
            </a:r>
            <a:endParaRPr lang="sr-Latn-CS" b="1" dirty="0"/>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140</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33406152"/>
      </p:ext>
    </p:extLst>
  </p:cSld>
  <p:clrMapOvr>
    <a:masterClrMapping/>
  </p:clrMapOvr>
  <mc:AlternateContent xmlns:mc="http://schemas.openxmlformats.org/markup-compatibility/2006">
    <mc:Choice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Autofit/>
          </a:bodyPr>
          <a:lstStyle/>
          <a:p>
            <a:pPr marL="0" indent="0">
              <a:lnSpc>
                <a:spcPct val="150000"/>
              </a:lnSpc>
              <a:spcBef>
                <a:spcPts val="0"/>
              </a:spcBef>
            </a:pPr>
            <a:r>
              <a:rPr lang="sr-Latn-CS" b="1" dirty="0"/>
              <a:t>Tehnike istrage</a:t>
            </a:r>
          </a:p>
        </p:txBody>
      </p:sp>
      <p:pic>
        <p:nvPicPr>
          <p:cNvPr id="11" name="Bild 10"/>
          <p:cNvPicPr>
            <a:picLocks noChangeAspect="1"/>
          </p:cNvPicPr>
          <p:nvPr/>
        </p:nvPicPr>
        <p:blipFill>
          <a:blip r:embed="rId3"/>
          <a:stretch>
            <a:fillRect/>
          </a:stretch>
        </p:blipFill>
        <p:spPr>
          <a:xfrm>
            <a:off x="0" y="1270000"/>
            <a:ext cx="9144000" cy="4294682"/>
          </a:xfrm>
          <a:prstGeom prst="rect">
            <a:avLst/>
          </a:prstGeom>
        </p:spPr>
      </p:pic>
      <p:pic>
        <p:nvPicPr>
          <p:cNvPr id="12" name="Bild 11"/>
          <p:cNvPicPr>
            <a:picLocks noChangeAspect="1"/>
          </p:cNvPicPr>
          <p:nvPr/>
        </p:nvPicPr>
        <p:blipFill>
          <a:blip r:embed="rId4"/>
          <a:stretch>
            <a:fillRect/>
          </a:stretch>
        </p:blipFill>
        <p:spPr>
          <a:xfrm>
            <a:off x="0" y="1270000"/>
            <a:ext cx="9144000" cy="5008673"/>
          </a:xfrm>
          <a:prstGeom prst="rect">
            <a:avLst/>
          </a:prstGeom>
        </p:spPr>
      </p:pic>
      <p:pic>
        <p:nvPicPr>
          <p:cNvPr id="7" name="Bild 6"/>
          <p:cNvPicPr>
            <a:picLocks noChangeAspect="1"/>
          </p:cNvPicPr>
          <p:nvPr/>
        </p:nvPicPr>
        <p:blipFill>
          <a:blip r:embed="rId5"/>
          <a:stretch>
            <a:fillRect/>
          </a:stretch>
        </p:blipFill>
        <p:spPr>
          <a:xfrm>
            <a:off x="0" y="1270000"/>
            <a:ext cx="9144000" cy="4195658"/>
          </a:xfrm>
          <a:prstGeom prst="rect">
            <a:avLst/>
          </a:prstGeom>
        </p:spPr>
      </p:pic>
      <p:pic>
        <p:nvPicPr>
          <p:cNvPr id="9" name="Bild 8"/>
          <p:cNvPicPr>
            <a:picLocks noChangeAspect="1"/>
          </p:cNvPicPr>
          <p:nvPr/>
        </p:nvPicPr>
        <p:blipFill>
          <a:blip r:embed="rId6"/>
          <a:stretch>
            <a:fillRect/>
          </a:stretch>
        </p:blipFill>
        <p:spPr>
          <a:xfrm>
            <a:off x="0" y="1270000"/>
            <a:ext cx="9144000" cy="5496842"/>
          </a:xfrm>
          <a:prstGeom prst="rect">
            <a:avLst/>
          </a:prstGeom>
        </p:spPr>
      </p:pic>
      <p:pic>
        <p:nvPicPr>
          <p:cNvPr id="10" name="Bild 9"/>
          <p:cNvPicPr>
            <a:picLocks noChangeAspect="1"/>
          </p:cNvPicPr>
          <p:nvPr/>
        </p:nvPicPr>
        <p:blipFill>
          <a:blip r:embed="rId7"/>
          <a:stretch>
            <a:fillRect/>
          </a:stretch>
        </p:blipFill>
        <p:spPr>
          <a:xfrm>
            <a:off x="0" y="1270000"/>
            <a:ext cx="9144000" cy="6065732"/>
          </a:xfrm>
          <a:prstGeom prst="rect">
            <a:avLst/>
          </a:prstGeom>
        </p:spPr>
      </p:pic>
      <p:pic>
        <p:nvPicPr>
          <p:cNvPr id="13" name="Bild 12"/>
          <p:cNvPicPr>
            <a:picLocks noChangeAspect="1"/>
          </p:cNvPicPr>
          <p:nvPr/>
        </p:nvPicPr>
        <p:blipFill>
          <a:blip r:embed="rId8"/>
          <a:stretch>
            <a:fillRect/>
          </a:stretch>
        </p:blipFill>
        <p:spPr>
          <a:xfrm>
            <a:off x="0" y="1270000"/>
            <a:ext cx="9144000" cy="3694702"/>
          </a:xfrm>
          <a:prstGeom prst="rect">
            <a:avLst/>
          </a:prstGeom>
        </p:spPr>
      </p:pic>
      <p:pic>
        <p:nvPicPr>
          <p:cNvPr id="6" name="Bild 5"/>
          <p:cNvPicPr>
            <a:picLocks noChangeAspect="1"/>
          </p:cNvPicPr>
          <p:nvPr/>
        </p:nvPicPr>
        <p:blipFill>
          <a:blip r:embed="rId9"/>
          <a:stretch>
            <a:fillRect/>
          </a:stretch>
        </p:blipFill>
        <p:spPr>
          <a:xfrm>
            <a:off x="0" y="1384084"/>
            <a:ext cx="8572500" cy="3978496"/>
          </a:xfrm>
          <a:prstGeom prst="rect">
            <a:avLst/>
          </a:prstGeom>
        </p:spPr>
      </p:pic>
      <p:pic>
        <p:nvPicPr>
          <p:cNvPr id="5" name="Bild 4"/>
          <p:cNvPicPr>
            <a:picLocks noChangeAspect="1"/>
          </p:cNvPicPr>
          <p:nvPr/>
        </p:nvPicPr>
        <p:blipFill>
          <a:blip r:embed="rId10"/>
          <a:stretch>
            <a:fillRect/>
          </a:stretch>
        </p:blipFill>
        <p:spPr>
          <a:xfrm>
            <a:off x="0" y="1384084"/>
            <a:ext cx="9243997" cy="3581399"/>
          </a:xfrm>
          <a:prstGeom prst="rect">
            <a:avLst/>
          </a:prstGeom>
        </p:spPr>
      </p:pic>
      <p:sp>
        <p:nvSpPr>
          <p:cNvPr id="1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141</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3459374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Autofit/>
          </a:bodyPr>
          <a:lstStyle/>
          <a:p>
            <a:pPr marL="0" indent="0">
              <a:lnSpc>
                <a:spcPct val="150000"/>
              </a:lnSpc>
              <a:spcBef>
                <a:spcPts val="0"/>
              </a:spcBef>
            </a:pPr>
            <a:r>
              <a:rPr lang="sr-Latn-CS" b="1" dirty="0"/>
              <a:t>Izazovi za istrage</a:t>
            </a:r>
          </a:p>
        </p:txBody>
      </p:sp>
      <p:sp>
        <p:nvSpPr>
          <p:cNvPr id="4" name="Rectangle 3"/>
          <p:cNvSpPr>
            <a:spLocks noGrp="1" noChangeArrowheads="1"/>
          </p:cNvSpPr>
          <p:nvPr>
            <p:ph idx="1"/>
          </p:nvPr>
        </p:nvSpPr>
        <p:spPr>
          <a:xfrm>
            <a:off x="188662" y="1387764"/>
            <a:ext cx="8229600" cy="4525963"/>
          </a:xfrm>
        </p:spPr>
        <p:txBody>
          <a:bodyPr>
            <a:normAutofit fontScale="92500" lnSpcReduction="20000"/>
          </a:bodyPr>
          <a:lstStyle/>
          <a:p>
            <a:pPr>
              <a:lnSpc>
                <a:spcPct val="150000"/>
              </a:lnSpc>
              <a:spcBef>
                <a:spcPts val="0"/>
              </a:spcBef>
            </a:pPr>
            <a:r>
              <a:rPr lang="sr-Latn-CS" b="1" dirty="0" smtClean="0"/>
              <a:t>"Sledi novac", "prati robu" sama po sebi neće raditi</a:t>
            </a:r>
          </a:p>
          <a:p>
            <a:pPr>
              <a:lnSpc>
                <a:spcPct val="150000"/>
              </a:lnSpc>
              <a:spcBef>
                <a:spcPts val="0"/>
              </a:spcBef>
            </a:pPr>
            <a:r>
              <a:rPr lang="sr-Latn-CS" b="1" dirty="0" smtClean="0"/>
              <a:t>Tehnički sofisticiranija</a:t>
            </a:r>
          </a:p>
          <a:p>
            <a:pPr>
              <a:lnSpc>
                <a:spcPct val="150000"/>
              </a:lnSpc>
              <a:spcBef>
                <a:spcPts val="0"/>
              </a:spcBef>
            </a:pPr>
            <a:r>
              <a:rPr lang="sr-Latn-CS" b="1" dirty="0" smtClean="0"/>
              <a:t>Nije anonimna, ali često je teško pratiti</a:t>
            </a:r>
          </a:p>
          <a:p>
            <a:pPr>
              <a:lnSpc>
                <a:spcPct val="150000"/>
              </a:lnSpc>
              <a:spcBef>
                <a:spcPts val="0"/>
              </a:spcBef>
            </a:pPr>
            <a:r>
              <a:rPr lang="sr-Latn-CS" b="1" dirty="0" smtClean="0"/>
              <a:t>U velikoj meri zavisi od informacija dobavljača usluga</a:t>
            </a:r>
          </a:p>
          <a:p>
            <a:pPr>
              <a:lnSpc>
                <a:spcPct val="150000"/>
              </a:lnSpc>
              <a:spcBef>
                <a:spcPts val="0"/>
              </a:spcBef>
            </a:pPr>
            <a:r>
              <a:rPr lang="sr-Latn-CS" b="1" dirty="0" smtClean="0"/>
              <a:t>Nedostatak SOP-ova za oduzete kripto valute</a:t>
            </a:r>
            <a:endParaRPr lang="sr-Latn-CS" b="1" dirty="0"/>
          </a:p>
        </p:txBody>
      </p:sp>
      <p:pic>
        <p:nvPicPr>
          <p:cNvPr id="3" name="Bild 2"/>
          <p:cNvPicPr>
            <a:picLocks noChangeAspect="1"/>
          </p:cNvPicPr>
          <p:nvPr/>
        </p:nvPicPr>
        <p:blipFill>
          <a:blip r:embed="rId3"/>
          <a:stretch>
            <a:fillRect/>
          </a:stretch>
        </p:blipFill>
        <p:spPr>
          <a:xfrm>
            <a:off x="188662" y="1387764"/>
            <a:ext cx="8345738" cy="5326477"/>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142</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2679951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Question Mark Clip Art">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071802" y="4500570"/>
            <a:ext cx="3014223" cy="923330"/>
          </a:xfrm>
          <a:prstGeom prst="rect">
            <a:avLst/>
          </a:prstGeom>
          <a:noFill/>
        </p:spPr>
        <p:txBody>
          <a:bodyPr wrap="none" rtlCol="0">
            <a:spAutoFit/>
          </a:bodyPr>
          <a:lstStyle/>
          <a:p>
            <a:r>
              <a:rPr lang="sr-Latn-CS" sz="5400" dirty="0" smtClean="0"/>
              <a:t>Pitanja</a:t>
            </a:r>
            <a:endParaRPr lang="sr-Latn-CS" sz="5400" dirty="0"/>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143</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165" y="2762225"/>
            <a:ext cx="8709429" cy="1143000"/>
          </a:xfrm>
        </p:spPr>
        <p:txBody>
          <a:bodyPr/>
          <a:lstStyle/>
          <a:p>
            <a:r>
              <a:rPr lang="sr-Latn-CS" b="1" dirty="0" smtClean="0"/>
              <a:t>Četvrti deo</a:t>
            </a:r>
            <a:r>
              <a:t/>
            </a:r>
            <a:br/>
            <a:r>
              <a:rPr lang="sr-Latn-CS" b="1" dirty="0" smtClean="0"/>
              <a:t>Internet kriminal</a:t>
            </a:r>
            <a:endParaRPr lang="sr-Latn-CS" dirty="0"/>
          </a:p>
        </p:txBody>
      </p:sp>
      <p:pic>
        <p:nvPicPr>
          <p:cNvPr id="3" name="Picture 3"/>
          <p:cNvPicPr>
            <a:picLocks noGrp="1" noChangeAspect="1" noChangeArrowheads="1"/>
          </p:cNvPicPr>
          <p:nvPr>
            <p:ph sz="quarter" idx="1"/>
          </p:nvPr>
        </p:nvPicPr>
        <p:blipFill>
          <a:blip r:embed="rId3" cstate="print"/>
          <a:srcRect/>
          <a:stretch>
            <a:fillRect/>
          </a:stretch>
        </p:blipFill>
        <p:spPr bwMode="auto">
          <a:xfrm>
            <a:off x="6786578" y="4643446"/>
            <a:ext cx="1961507" cy="1766332"/>
          </a:xfrm>
          <a:prstGeom prst="rect">
            <a:avLst/>
          </a:prstGeom>
          <a:noFill/>
          <a:ln w="9525">
            <a:noFill/>
            <a:miter lim="800000"/>
            <a:headEnd/>
            <a:tailEnd/>
          </a:ln>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144</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0"/>
            <a:ext cx="8229600" cy="1143000"/>
          </a:xfrm>
        </p:spPr>
        <p:txBody>
          <a:bodyPr/>
          <a:lstStyle/>
          <a:p>
            <a:pPr eaLnBrk="1" hangingPunct="1"/>
            <a:r>
              <a:rPr lang="sr-Latn-CS" b="1" dirty="0" smtClean="0">
                <a:solidFill>
                  <a:schemeClr val="accent1">
                    <a:lumMod val="25000"/>
                  </a:schemeClr>
                </a:solidFill>
                <a:latin typeface="Calibri" pitchFamily="34" charset="0"/>
              </a:rPr>
              <a:t>Examples Statistics (US)</a:t>
            </a:r>
          </a:p>
        </p:txBody>
      </p:sp>
      <p:sp>
        <p:nvSpPr>
          <p:cNvPr id="4100" name="Content Placeholder 6"/>
          <p:cNvSpPr>
            <a:spLocks noGrp="1"/>
          </p:cNvSpPr>
          <p:nvPr>
            <p:ph idx="1"/>
          </p:nvPr>
        </p:nvSpPr>
        <p:spPr>
          <a:xfrm>
            <a:off x="914400" y="6502399"/>
            <a:ext cx="8229600" cy="372533"/>
          </a:xfrm>
        </p:spPr>
        <p:txBody>
          <a:bodyPr>
            <a:normAutofit/>
          </a:bodyPr>
          <a:lstStyle/>
          <a:p>
            <a:pPr algn="r" eaLnBrk="1" hangingPunct="1">
              <a:buFontTx/>
              <a:buNone/>
            </a:pPr>
            <a:r>
              <a:rPr lang="sr-Latn-CS" sz="1400" i="1" dirty="0" smtClean="0">
                <a:solidFill>
                  <a:schemeClr val="accent1">
                    <a:lumMod val="25000"/>
                  </a:schemeClr>
                </a:solidFill>
              </a:rPr>
              <a:t>Izvor - Američki centar za žalbe na internet-kriminal - 10. januara 2017. godine</a:t>
            </a:r>
          </a:p>
        </p:txBody>
      </p:sp>
      <p:graphicFrame>
        <p:nvGraphicFramePr>
          <p:cNvPr id="5" name="Table 4"/>
          <p:cNvGraphicFramePr>
            <a:graphicFrameLocks noGrp="1"/>
          </p:cNvGraphicFramePr>
          <p:nvPr>
            <p:extLst>
              <p:ext uri="{D42A27DB-BD31-4B8C-83A1-F6EECF244321}">
                <p14:mod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2229598605"/>
              </p:ext>
            </p:extLst>
          </p:nvPr>
        </p:nvGraphicFramePr>
        <p:xfrm>
          <a:off x="2421467" y="1143000"/>
          <a:ext cx="4064000" cy="5191760"/>
        </p:xfrm>
        <a:graphic>
          <a:graphicData uri="http://schemas.openxmlformats.org/drawingml/2006/table">
            <a:tbl>
              <a:tblPr firstRow="1" bandRow="1">
                <a:tableStyleId>{5C22544A-7EE6-4342-B048-85BDC9FD1C3A}</a:tableStyleId>
              </a:tblPr>
              <a:tblGrid>
                <a:gridCol w="2032000"/>
                <a:gridCol w="2032000"/>
              </a:tblGrid>
              <a:tr h="370840">
                <a:tc>
                  <a:txBody>
                    <a:bodyPr/>
                    <a:lstStyle/>
                    <a:p>
                      <a:r>
                        <a:rPr dirty="0" err="1"/>
                        <a:t>Godina</a:t>
                      </a:r>
                      <a:endParaRPr lang="sr-Latn-CS" dirty="0"/>
                    </a:p>
                  </a:txBody>
                  <a:tcPr/>
                </a:tc>
                <a:tc>
                  <a:txBody>
                    <a:bodyPr/>
                    <a:lstStyle/>
                    <a:p>
                      <a:r>
                        <a:t>Žalbe primljene</a:t>
                      </a:r>
                      <a:endParaRPr lang="sr-Latn-CS" dirty="0"/>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dirty="0" smtClean="0"/>
                        <a:t>2015</a:t>
                      </a:r>
                      <a:r>
                        <a:rPr lang="sr-Latn-BA" dirty="0" smtClean="0"/>
                        <a:t>.</a:t>
                      </a:r>
                      <a:endParaRPr dirty="0"/>
                    </a:p>
                  </a:txBody>
                  <a:tcPr/>
                </a:tc>
                <a:tc>
                  <a:txBody>
                    <a:bodyPr/>
                    <a:lstStyle/>
                    <a:p>
                      <a:r>
                        <a:t>288.012</a:t>
                      </a:r>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dirty="0" smtClean="0"/>
                        <a:t>2014</a:t>
                      </a:r>
                      <a:r>
                        <a:rPr lang="sr-Latn-BA" dirty="0" smtClean="0"/>
                        <a:t>.</a:t>
                      </a:r>
                      <a:endParaRPr dirty="0"/>
                    </a:p>
                  </a:txBody>
                  <a:tcPr/>
                </a:tc>
                <a:tc>
                  <a:txBody>
                    <a:bodyPr/>
                    <a:lstStyle/>
                    <a:p>
                      <a:r>
                        <a:t>269.422</a:t>
                      </a:r>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dirty="0" smtClean="0"/>
                        <a:t>2013</a:t>
                      </a:r>
                      <a:r>
                        <a:rPr lang="sr-Latn-BA" dirty="0" smtClean="0"/>
                        <a:t>.</a:t>
                      </a:r>
                      <a:endParaRPr dirty="0"/>
                    </a:p>
                  </a:txBody>
                  <a:tcPr/>
                </a:tc>
                <a:tc>
                  <a:txBody>
                    <a:bodyPr/>
                    <a:lstStyle/>
                    <a:p>
                      <a:r>
                        <a:t>262.813</a:t>
                      </a:r>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dirty="0" smtClean="0"/>
                        <a:t>2012</a:t>
                      </a:r>
                      <a:r>
                        <a:rPr lang="sr-Latn-BA" dirty="0" smtClean="0"/>
                        <a:t>.</a:t>
                      </a:r>
                      <a:endParaRPr dirty="0"/>
                    </a:p>
                  </a:txBody>
                  <a:tcPr/>
                </a:tc>
                <a:tc>
                  <a:txBody>
                    <a:bodyPr/>
                    <a:lstStyle/>
                    <a:p>
                      <a:r>
                        <a:t>289.974</a:t>
                      </a:r>
                    </a:p>
                  </a:txBody>
                  <a:tcPr/>
                </a:tc>
              </a:tr>
              <a:tr h="370840">
                <a:tc>
                  <a:txBody>
                    <a:bodyPr/>
                    <a:lstStyle/>
                    <a:p>
                      <a:r>
                        <a:rPr dirty="0" smtClean="0"/>
                        <a:t>2011</a:t>
                      </a:r>
                      <a:r>
                        <a:rPr lang="sr-Latn-BA" dirty="0" smtClean="0"/>
                        <a:t>.</a:t>
                      </a:r>
                      <a:endParaRPr dirty="0"/>
                    </a:p>
                  </a:txBody>
                  <a:tcPr/>
                </a:tc>
                <a:tc>
                  <a:txBody>
                    <a:bodyPr/>
                    <a:lstStyle/>
                    <a:p>
                      <a:r>
                        <a:t>314.246</a:t>
                      </a:r>
                    </a:p>
                  </a:txBody>
                  <a:tcPr/>
                </a:tc>
              </a:tr>
              <a:tr h="370840">
                <a:tc>
                  <a:txBody>
                    <a:bodyPr/>
                    <a:lstStyle/>
                    <a:p>
                      <a:r>
                        <a:rPr dirty="0" smtClean="0"/>
                        <a:t>2010</a:t>
                      </a:r>
                      <a:r>
                        <a:rPr lang="sr-Latn-BA" dirty="0" smtClean="0"/>
                        <a:t>.</a:t>
                      </a:r>
                      <a:endParaRPr lang="sr-Latn-CS" dirty="0"/>
                    </a:p>
                  </a:txBody>
                  <a:tcPr/>
                </a:tc>
                <a:tc>
                  <a:txBody>
                    <a:bodyPr/>
                    <a:lstStyle/>
                    <a:p>
                      <a:r>
                        <a:t>303.809</a:t>
                      </a:r>
                      <a:endParaRPr lang="sr-Latn-CS" dirty="0"/>
                    </a:p>
                  </a:txBody>
                  <a:tcPr/>
                </a:tc>
              </a:tr>
              <a:tr h="370840">
                <a:tc>
                  <a:txBody>
                    <a:bodyPr/>
                    <a:lstStyle/>
                    <a:p>
                      <a:r>
                        <a:rPr dirty="0" smtClean="0"/>
                        <a:t>2009</a:t>
                      </a:r>
                      <a:r>
                        <a:rPr lang="sr-Latn-BA" dirty="0" smtClean="0"/>
                        <a:t>.</a:t>
                      </a:r>
                      <a:endParaRPr lang="sr-Latn-CS" dirty="0"/>
                    </a:p>
                  </a:txBody>
                  <a:tcPr/>
                </a:tc>
                <a:tc>
                  <a:txBody>
                    <a:bodyPr/>
                    <a:lstStyle/>
                    <a:p>
                      <a:r>
                        <a:t>336.665</a:t>
                      </a:r>
                      <a:endParaRPr lang="sr-Latn-CS" dirty="0"/>
                    </a:p>
                  </a:txBody>
                  <a:tcPr/>
                </a:tc>
              </a:tr>
              <a:tr h="370840">
                <a:tc>
                  <a:txBody>
                    <a:bodyPr/>
                    <a:lstStyle/>
                    <a:p>
                      <a:r>
                        <a:rPr dirty="0" smtClean="0"/>
                        <a:t>2008</a:t>
                      </a:r>
                      <a:r>
                        <a:rPr lang="sr-Latn-BA" dirty="0" smtClean="0"/>
                        <a:t>.</a:t>
                      </a:r>
                      <a:endParaRPr lang="sr-Latn-CS" dirty="0"/>
                    </a:p>
                  </a:txBody>
                  <a:tcPr/>
                </a:tc>
                <a:tc>
                  <a:txBody>
                    <a:bodyPr/>
                    <a:lstStyle/>
                    <a:p>
                      <a:r>
                        <a:t>275.284</a:t>
                      </a:r>
                      <a:endParaRPr lang="sr-Latn-CS" dirty="0"/>
                    </a:p>
                  </a:txBody>
                  <a:tcPr/>
                </a:tc>
              </a:tr>
              <a:tr h="370840">
                <a:tc>
                  <a:txBody>
                    <a:bodyPr/>
                    <a:lstStyle/>
                    <a:p>
                      <a:r>
                        <a:rPr dirty="0" smtClean="0"/>
                        <a:t>2007</a:t>
                      </a:r>
                      <a:r>
                        <a:rPr lang="sr-Latn-BA" dirty="0" smtClean="0"/>
                        <a:t>.</a:t>
                      </a:r>
                      <a:endParaRPr lang="sr-Latn-CS" dirty="0"/>
                    </a:p>
                  </a:txBody>
                  <a:tcPr/>
                </a:tc>
                <a:tc>
                  <a:txBody>
                    <a:bodyPr/>
                    <a:lstStyle/>
                    <a:p>
                      <a:r>
                        <a:t>206.884</a:t>
                      </a:r>
                      <a:endParaRPr lang="sr-Latn-CS" dirty="0"/>
                    </a:p>
                  </a:txBody>
                  <a:tcPr/>
                </a:tc>
              </a:tr>
              <a:tr h="370840">
                <a:tc>
                  <a:txBody>
                    <a:bodyPr/>
                    <a:lstStyle/>
                    <a:p>
                      <a:r>
                        <a:rPr dirty="0" smtClean="0"/>
                        <a:t>2006</a:t>
                      </a:r>
                      <a:r>
                        <a:rPr lang="sr-Latn-BA" dirty="0" smtClean="0"/>
                        <a:t>.</a:t>
                      </a:r>
                      <a:endParaRPr lang="sr-Latn-CS" dirty="0"/>
                    </a:p>
                  </a:txBody>
                  <a:tcPr/>
                </a:tc>
                <a:tc>
                  <a:txBody>
                    <a:bodyPr/>
                    <a:lstStyle/>
                    <a:p>
                      <a:r>
                        <a:t>207.492</a:t>
                      </a:r>
                      <a:endParaRPr lang="sr-Latn-CS" dirty="0"/>
                    </a:p>
                  </a:txBody>
                  <a:tcPr/>
                </a:tc>
              </a:tr>
              <a:tr h="370840">
                <a:tc>
                  <a:txBody>
                    <a:bodyPr/>
                    <a:lstStyle/>
                    <a:p>
                      <a:r>
                        <a:rPr dirty="0" smtClean="0"/>
                        <a:t>2005</a:t>
                      </a:r>
                      <a:r>
                        <a:rPr lang="sr-Latn-BA" dirty="0" smtClean="0"/>
                        <a:t>.</a:t>
                      </a:r>
                      <a:endParaRPr lang="sr-Latn-CS" dirty="0"/>
                    </a:p>
                  </a:txBody>
                  <a:tcPr/>
                </a:tc>
                <a:tc>
                  <a:txBody>
                    <a:bodyPr/>
                    <a:lstStyle/>
                    <a:p>
                      <a:r>
                        <a:t>231.493</a:t>
                      </a:r>
                      <a:endParaRPr lang="sr-Latn-CS" dirty="0"/>
                    </a:p>
                  </a:txBody>
                  <a:tcPr/>
                </a:tc>
              </a:tr>
              <a:tr h="370840">
                <a:tc>
                  <a:txBody>
                    <a:bodyPr/>
                    <a:lstStyle/>
                    <a:p>
                      <a:r>
                        <a:rPr dirty="0" smtClean="0"/>
                        <a:t>2004</a:t>
                      </a:r>
                      <a:r>
                        <a:rPr lang="sr-Latn-BA" dirty="0" smtClean="0"/>
                        <a:t>.</a:t>
                      </a:r>
                      <a:endParaRPr lang="sr-Latn-CS" dirty="0"/>
                    </a:p>
                  </a:txBody>
                  <a:tcPr/>
                </a:tc>
                <a:tc>
                  <a:txBody>
                    <a:bodyPr/>
                    <a:lstStyle/>
                    <a:p>
                      <a:r>
                        <a:t>207.449</a:t>
                      </a:r>
                      <a:endParaRPr lang="sr-Latn-CS" dirty="0"/>
                    </a:p>
                  </a:txBody>
                  <a:tcPr/>
                </a:tc>
              </a:tr>
              <a:tr h="370840">
                <a:tc>
                  <a:txBody>
                    <a:bodyPr/>
                    <a:lstStyle/>
                    <a:p>
                      <a:r>
                        <a:rPr dirty="0" smtClean="0"/>
                        <a:t>2003</a:t>
                      </a:r>
                      <a:r>
                        <a:rPr lang="sr-Latn-BA" dirty="0" smtClean="0"/>
                        <a:t>.</a:t>
                      </a:r>
                      <a:endParaRPr lang="sr-Latn-CS" dirty="0"/>
                    </a:p>
                  </a:txBody>
                  <a:tcPr/>
                </a:tc>
                <a:tc>
                  <a:txBody>
                    <a:bodyPr/>
                    <a:lstStyle/>
                    <a:p>
                      <a:r>
                        <a:t>124.515</a:t>
                      </a:r>
                      <a:endParaRPr lang="sr-Latn-CS" dirty="0"/>
                    </a:p>
                  </a:txBody>
                  <a:tcPr/>
                </a:tc>
              </a:tr>
            </a:tbl>
          </a:graphicData>
        </a:graphic>
      </p:graphicFrame>
      <p:sp>
        <p:nvSpPr>
          <p:cNvPr id="6" name="Čuvar mesta za broj slajda 1"/>
          <p:cNvSpPr txBox="1">
            <a:spLocks/>
          </p:cNvSpPr>
          <p:nvPr/>
        </p:nvSpPr>
        <p:spPr bwMode="auto">
          <a:xfrm>
            <a:off x="6845082" y="6136798"/>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145</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0"/>
            <a:ext cx="8229600" cy="1143000"/>
          </a:xfrm>
        </p:spPr>
        <p:txBody>
          <a:bodyPr/>
          <a:lstStyle/>
          <a:p>
            <a:pPr eaLnBrk="1" hangingPunct="1"/>
            <a:r>
              <a:rPr lang="sr-Latn-CS" sz="3000" b="1" dirty="0">
                <a:solidFill>
                  <a:schemeClr val="accent1">
                    <a:lumMod val="25000"/>
                  </a:schemeClr>
                </a:solidFill>
                <a:latin typeface="Calibri" pitchFamily="34" charset="0"/>
              </a:rPr>
              <a:t>Visokotehnološki kriminal po kontinentima</a:t>
            </a:r>
            <a:endParaRPr lang="sr-Latn-CS" sz="3000" b="1" dirty="0" smtClean="0">
              <a:solidFill>
                <a:schemeClr val="accent1">
                  <a:lumMod val="25000"/>
                </a:schemeClr>
              </a:solidFill>
              <a:latin typeface="Calibri" pitchFamily="34" charset="0"/>
            </a:endParaRPr>
          </a:p>
        </p:txBody>
      </p:sp>
      <p:sp>
        <p:nvSpPr>
          <p:cNvPr id="4100" name="Content Placeholder 6"/>
          <p:cNvSpPr>
            <a:spLocks noGrp="1"/>
          </p:cNvSpPr>
          <p:nvPr>
            <p:ph idx="1"/>
          </p:nvPr>
        </p:nvSpPr>
        <p:spPr>
          <a:xfrm>
            <a:off x="914400" y="6502399"/>
            <a:ext cx="8229600" cy="372533"/>
          </a:xfrm>
        </p:spPr>
        <p:txBody>
          <a:bodyPr>
            <a:normAutofit/>
          </a:bodyPr>
          <a:lstStyle/>
          <a:p>
            <a:pPr algn="r" eaLnBrk="1" hangingPunct="1">
              <a:buFontTx/>
              <a:buNone/>
            </a:pPr>
            <a:r>
              <a:rPr lang="sr-Latn-CS" sz="1400" i="1" dirty="0" smtClean="0">
                <a:solidFill>
                  <a:schemeClr val="accent1">
                    <a:lumMod val="25000"/>
                  </a:schemeClr>
                </a:solidFill>
              </a:rPr>
              <a:t>Izvor - UNODC - Sveobuhvatna studija o visokotehnološkom kriminalu (2012)</a:t>
            </a:r>
          </a:p>
        </p:txBody>
      </p:sp>
      <p:pic>
        <p:nvPicPr>
          <p:cNvPr id="2" name="Bild 1"/>
          <p:cNvPicPr>
            <a:picLocks noChangeAspect="1"/>
          </p:cNvPicPr>
          <p:nvPr/>
        </p:nvPicPr>
        <p:blipFill>
          <a:blip r:embed="rId2"/>
          <a:stretch>
            <a:fillRect/>
          </a:stretch>
        </p:blipFill>
        <p:spPr>
          <a:xfrm>
            <a:off x="158460" y="745067"/>
            <a:ext cx="8646873" cy="5669770"/>
          </a:xfrm>
          <a:prstGeom prst="rect">
            <a:avLst/>
          </a:prstGeom>
        </p:spPr>
      </p:pic>
      <p:sp>
        <p:nvSpPr>
          <p:cNvPr id="5" name="Čuvar mesta za broj slajda 1"/>
          <p:cNvSpPr txBox="1">
            <a:spLocks/>
          </p:cNvSpPr>
          <p:nvPr/>
        </p:nvSpPr>
        <p:spPr bwMode="auto">
          <a:xfrm>
            <a:off x="6845082" y="6214288"/>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146</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2325814053"/>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0"/>
            <a:ext cx="8229600" cy="1143000"/>
          </a:xfrm>
        </p:spPr>
        <p:txBody>
          <a:bodyPr/>
          <a:lstStyle/>
          <a:p>
            <a:pPr eaLnBrk="1" hangingPunct="1"/>
            <a:r>
              <a:rPr lang="sr-Latn-CS" sz="3300" b="1" dirty="0">
                <a:solidFill>
                  <a:schemeClr val="accent1">
                    <a:lumMod val="25000"/>
                  </a:schemeClr>
                </a:solidFill>
                <a:latin typeface="Calibri" pitchFamily="34" charset="0"/>
              </a:rPr>
              <a:t>Najznačajniji visokotehnološki </a:t>
            </a:r>
            <a:r>
              <a:rPr lang="sr-Latn-CS" sz="3300" b="1" dirty="0" smtClean="0">
                <a:solidFill>
                  <a:schemeClr val="accent1">
                    <a:lumMod val="25000"/>
                  </a:schemeClr>
                </a:solidFill>
                <a:latin typeface="Calibri" pitchFamily="34" charset="0"/>
              </a:rPr>
              <a:t>kriminal</a:t>
            </a:r>
            <a:endParaRPr lang="sr-Latn-CS" sz="3300" b="1" dirty="0" smtClean="0">
              <a:solidFill>
                <a:schemeClr val="accent1">
                  <a:lumMod val="25000"/>
                </a:schemeClr>
              </a:solidFill>
              <a:latin typeface="Calibri" pitchFamily="34" charset="0"/>
            </a:endParaRPr>
          </a:p>
        </p:txBody>
      </p:sp>
      <p:sp>
        <p:nvSpPr>
          <p:cNvPr id="4100" name="Content Placeholder 6"/>
          <p:cNvSpPr>
            <a:spLocks noGrp="1"/>
          </p:cNvSpPr>
          <p:nvPr>
            <p:ph idx="1"/>
          </p:nvPr>
        </p:nvSpPr>
        <p:spPr>
          <a:xfrm>
            <a:off x="914400" y="6502399"/>
            <a:ext cx="8229600" cy="372533"/>
          </a:xfrm>
        </p:spPr>
        <p:txBody>
          <a:bodyPr>
            <a:normAutofit/>
          </a:bodyPr>
          <a:lstStyle/>
          <a:p>
            <a:pPr algn="r" eaLnBrk="1" hangingPunct="1">
              <a:buFontTx/>
              <a:buNone/>
            </a:pPr>
            <a:r>
              <a:rPr lang="sr-Latn-CS" sz="1400" i="1" dirty="0" smtClean="0">
                <a:solidFill>
                  <a:schemeClr val="accent1">
                    <a:lumMod val="25000"/>
                  </a:schemeClr>
                </a:solidFill>
              </a:rPr>
              <a:t>Izvor - UNODC - Sveobuhvatna studija o visokotehnološkom kriminalu (2012)</a:t>
            </a:r>
          </a:p>
        </p:txBody>
      </p:sp>
      <p:pic>
        <p:nvPicPr>
          <p:cNvPr id="3" name="Bild 2"/>
          <p:cNvPicPr>
            <a:picLocks noChangeAspect="1"/>
          </p:cNvPicPr>
          <p:nvPr/>
        </p:nvPicPr>
        <p:blipFill>
          <a:blip r:embed="rId2"/>
          <a:stretch>
            <a:fillRect/>
          </a:stretch>
        </p:blipFill>
        <p:spPr>
          <a:xfrm>
            <a:off x="143935" y="935566"/>
            <a:ext cx="8576733" cy="5487835"/>
          </a:xfrm>
          <a:prstGeom prst="rect">
            <a:avLst/>
          </a:prstGeom>
        </p:spPr>
      </p:pic>
      <p:sp>
        <p:nvSpPr>
          <p:cNvPr id="5" name="Čuvar mesta za broj slajda 1"/>
          <p:cNvSpPr txBox="1">
            <a:spLocks/>
          </p:cNvSpPr>
          <p:nvPr/>
        </p:nvSpPr>
        <p:spPr bwMode="auto">
          <a:xfrm>
            <a:off x="6845082" y="6214288"/>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147</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4061972443"/>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4"/>
          <p:cNvSpPr>
            <a:spLocks noChangeArrowheads="1"/>
          </p:cNvSpPr>
          <p:nvPr/>
        </p:nvSpPr>
        <p:spPr bwMode="auto">
          <a:xfrm>
            <a:off x="0" y="5680"/>
            <a:ext cx="9144000" cy="0"/>
          </a:xfrm>
          <a:prstGeom prst="rect">
            <a:avLst/>
          </a:prstGeom>
          <a:noFill/>
          <a:ln>
            <a:noFill/>
          </a:ln>
          <a:effectLst/>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chemeClr val="accent1"/>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chemeClr val="tx1"/>
                </a:solidFill>
                <a:miter lim="800000"/>
                <a:headEnd/>
                <a:tailEnd/>
              </a14:hiddenLine>
            </a:ext>
            <a:ext uri="{AF507438-7753-43E0-B8FC-AC1667EBCBE1}">
              <a14:hiddenEffects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21" name="Slide Number Placeholder 20"/>
          <p:cNvSpPr>
            <a:spLocks noGrp="1"/>
          </p:cNvSpPr>
          <p:nvPr>
            <p:ph type="sldNum" sz="quarter" idx="4294967295"/>
          </p:nvPr>
        </p:nvSpPr>
        <p:spPr>
          <a:xfrm>
            <a:off x="8748464" y="6563798"/>
            <a:ext cx="395536" cy="365125"/>
          </a:xfrm>
          <a:prstGeom prst="rect">
            <a:avLst/>
          </a:prstGeom>
        </p:spPr>
        <p:txBody>
          <a:bodyPr/>
          <a:lstStyle/>
          <a:p>
            <a:fld id="{73E30929-E024-4B92-8B33-D357879BF337}" type="slidenum">
              <a:rPr lang="fr-FR" smtClean="0">
                <a:solidFill>
                  <a:schemeClr val="bg1"/>
                </a:solidFill>
              </a:rPr>
              <a:pPr/>
              <a:t>148</a:t>
            </a:fld>
            <a:endParaRPr lang="sr-Latn-CS" dirty="0">
              <a:solidFill>
                <a:schemeClr val="bg1"/>
              </a:solidFill>
            </a:endParaRPr>
          </a:p>
        </p:txBody>
      </p:sp>
      <p:sp>
        <p:nvSpPr>
          <p:cNvPr id="9" name="TextBox 23"/>
          <p:cNvSpPr txBox="1"/>
          <p:nvPr/>
        </p:nvSpPr>
        <p:spPr>
          <a:xfrm>
            <a:off x="1043608" y="157415"/>
            <a:ext cx="7056784" cy="492443"/>
          </a:xfrm>
          <a:prstGeom prst="rect">
            <a:avLst/>
          </a:prstGeom>
          <a:noFill/>
        </p:spPr>
        <p:txBody>
          <a:bodyPr wrap="square" rtlCol="0">
            <a:spAutoFit/>
          </a:bodyPr>
          <a:lstStyle/>
          <a:p>
            <a:r>
              <a:rPr lang="sr-Latn-CS" sz="2600" b="1" dirty="0" smtClean="0">
                <a:solidFill>
                  <a:schemeClr val="bg1"/>
                </a:solidFill>
              </a:rPr>
              <a:t>Pristup podacima Studija slučaja</a:t>
            </a:r>
            <a:endParaRPr lang="sr-Latn-CS" sz="2600" b="1" dirty="0">
              <a:solidFill>
                <a:schemeClr val="bg1"/>
              </a:solidFill>
            </a:endParaRPr>
          </a:p>
        </p:txBody>
      </p:sp>
      <p:sp>
        <p:nvSpPr>
          <p:cNvPr id="10" name="Rectangle 2"/>
          <p:cNvSpPr txBox="1">
            <a:spLocks noChangeArrowheads="1"/>
          </p:cNvSpPr>
          <p:nvPr/>
        </p:nvSpPr>
        <p:spPr>
          <a:xfrm>
            <a:off x="518864" y="2692397"/>
            <a:ext cx="8229600" cy="2446867"/>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sr-Latn-CS" b="1" dirty="0">
                <a:solidFill>
                  <a:schemeClr val="accent1">
                    <a:lumMod val="25000"/>
                  </a:schemeClr>
                </a:solidFill>
                <a:latin typeface="Calibri" pitchFamily="34" charset="0"/>
              </a:rPr>
              <a:t>Studije slučaja visokotehnološkog kriminala</a:t>
            </a:r>
          </a:p>
          <a:p>
            <a:r>
              <a:rPr lang="sr-Latn-CS" b="1" dirty="0" smtClean="0">
                <a:solidFill>
                  <a:schemeClr val="accent1">
                    <a:lumMod val="25000"/>
                  </a:schemeClr>
                </a:solidFill>
                <a:latin typeface="Calibri" pitchFamily="34" charset="0"/>
              </a:rPr>
              <a:t>k</a:t>
            </a:r>
            <a:r>
              <a:rPr lang="sr-Latn-CS" b="1" dirty="0" smtClean="0">
                <a:solidFill>
                  <a:schemeClr val="accent1">
                    <a:lumMod val="25000"/>
                  </a:schemeClr>
                </a:solidFill>
                <a:latin typeface="Calibri" pitchFamily="34" charset="0"/>
              </a:rPr>
              <a:t>ojima se predstavljaju</a:t>
            </a:r>
            <a:endParaRPr lang="sr-Latn-CS" b="1" dirty="0">
              <a:solidFill>
                <a:schemeClr val="accent1">
                  <a:lumMod val="25000"/>
                </a:schemeClr>
              </a:solidFill>
              <a:latin typeface="Calibri" pitchFamily="34" charset="0"/>
            </a:endParaRPr>
          </a:p>
          <a:p>
            <a:r>
              <a:rPr lang="sr-Latn-CS" b="1" dirty="0">
                <a:solidFill>
                  <a:schemeClr val="accent1">
                    <a:lumMod val="25000"/>
                  </a:schemeClr>
                </a:solidFill>
                <a:latin typeface="Calibri" pitchFamily="34" charset="0"/>
              </a:rPr>
              <a:t>izazovi</a:t>
            </a:r>
          </a:p>
        </p:txBody>
      </p:sp>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148</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550131799"/>
      </p:ext>
    </p:extLst>
  </p:cSld>
  <p:clrMapOvr>
    <a:masterClrMapping/>
  </p:clrMapOvr>
  <mc:AlternateContent xmlns:mc="http://schemas.openxmlformats.org/markup-compatibility/2006">
    <mc:Choice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Requires="p14">
      <p:transition p14:dur="0"/>
    </mc:Choice>
    <mc:Fallback>
      <p:transition/>
    </mc:Fallback>
  </mc:AlternateContent>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4"/>
          <p:cNvSpPr>
            <a:spLocks noChangeArrowheads="1"/>
          </p:cNvSpPr>
          <p:nvPr/>
        </p:nvSpPr>
        <p:spPr bwMode="auto">
          <a:xfrm>
            <a:off x="0" y="5680"/>
            <a:ext cx="9144000" cy="0"/>
          </a:xfrm>
          <a:prstGeom prst="rect">
            <a:avLst/>
          </a:prstGeom>
          <a:noFill/>
          <a:ln>
            <a:noFill/>
          </a:ln>
          <a:effectLst/>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chemeClr val="accent1"/>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chemeClr val="tx1"/>
                </a:solidFill>
                <a:miter lim="800000"/>
                <a:headEnd/>
                <a:tailEnd/>
              </a14:hiddenLine>
            </a:ext>
            <a:ext uri="{AF507438-7753-43E0-B8FC-AC1667EBCBE1}">
              <a14:hiddenEffects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21" name="Slide Number Placeholder 20"/>
          <p:cNvSpPr>
            <a:spLocks noGrp="1"/>
          </p:cNvSpPr>
          <p:nvPr>
            <p:ph type="sldNum" sz="quarter" idx="4294967295"/>
          </p:nvPr>
        </p:nvSpPr>
        <p:spPr>
          <a:xfrm>
            <a:off x="8748464" y="6563798"/>
            <a:ext cx="395536" cy="365125"/>
          </a:xfrm>
          <a:prstGeom prst="rect">
            <a:avLst/>
          </a:prstGeom>
        </p:spPr>
        <p:txBody>
          <a:bodyPr/>
          <a:lstStyle/>
          <a:p>
            <a:fld id="{73E30929-E024-4B92-8B33-D357879BF337}" type="slidenum">
              <a:rPr lang="fr-FR" smtClean="0">
                <a:solidFill>
                  <a:schemeClr val="bg1"/>
                </a:solidFill>
              </a:rPr>
              <a:pPr/>
              <a:t>149</a:t>
            </a:fld>
            <a:endParaRPr lang="sr-Latn-CS" dirty="0">
              <a:solidFill>
                <a:schemeClr val="bg1"/>
              </a:solidFill>
            </a:endParaRPr>
          </a:p>
        </p:txBody>
      </p:sp>
      <p:sp>
        <p:nvSpPr>
          <p:cNvPr id="7" name="Titel 1"/>
          <p:cNvSpPr txBox="1">
            <a:spLocks/>
          </p:cNvSpPr>
          <p:nvPr/>
        </p:nvSpPr>
        <p:spPr>
          <a:xfrm>
            <a:off x="685800" y="4740498"/>
            <a:ext cx="7772400" cy="920750"/>
          </a:xfrm>
          <a:prstGeom prst="rect">
            <a:avLst/>
          </a:prstGeom>
        </p:spPr>
        <p:txBody>
          <a:bodyPr>
            <a:normAutofit fontScale="7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sr-Latn-CS" dirty="0" smtClean="0"/>
              <a:t>Slučaj 1: </a:t>
            </a:r>
          </a:p>
          <a:p>
            <a:r>
              <a:rPr lang="sr-Latn-CS" dirty="0" smtClean="0"/>
              <a:t>"Tipična" istraga visokotehnološkog kriminala</a:t>
            </a:r>
            <a:endParaRPr lang="sr-Latn-CS" dirty="0"/>
          </a:p>
        </p:txBody>
      </p:sp>
      <p:sp>
        <p:nvSpPr>
          <p:cNvPr id="9" name="TextBox 23"/>
          <p:cNvSpPr txBox="1"/>
          <p:nvPr/>
        </p:nvSpPr>
        <p:spPr>
          <a:xfrm>
            <a:off x="1043608" y="157415"/>
            <a:ext cx="7056784" cy="492443"/>
          </a:xfrm>
          <a:prstGeom prst="rect">
            <a:avLst/>
          </a:prstGeom>
          <a:noFill/>
        </p:spPr>
        <p:txBody>
          <a:bodyPr wrap="square" rtlCol="0">
            <a:spAutoFit/>
          </a:bodyPr>
          <a:lstStyle/>
          <a:p>
            <a:r>
              <a:rPr lang="sr-Latn-CS" sz="2600" b="1" dirty="0" smtClean="0">
                <a:solidFill>
                  <a:schemeClr val="bg1"/>
                </a:solidFill>
              </a:rPr>
              <a:t>Pristup podacima Studija slučaja</a:t>
            </a:r>
            <a:endParaRPr lang="sr-Latn-CS" sz="2600" b="1" dirty="0">
              <a:solidFill>
                <a:schemeClr val="bg1"/>
              </a:solidFill>
            </a:endParaRPr>
          </a:p>
        </p:txBody>
      </p:sp>
      <p:pic>
        <p:nvPicPr>
          <p:cNvPr id="2" name="Bild 1"/>
          <p:cNvPicPr>
            <a:picLocks noChangeAspect="1"/>
          </p:cNvPicPr>
          <p:nvPr/>
        </p:nvPicPr>
        <p:blipFill>
          <a:blip r:embed="rId2"/>
          <a:stretch>
            <a:fillRect/>
          </a:stretch>
        </p:blipFill>
        <p:spPr>
          <a:xfrm>
            <a:off x="2195736" y="1484784"/>
            <a:ext cx="4330866" cy="2472184"/>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10" name="Rectangle 2"/>
          <p:cNvSpPr txBox="1">
            <a:spLocks noChangeArrowheads="1"/>
          </p:cNvSpPr>
          <p:nvPr/>
        </p:nvSpPr>
        <p:spPr>
          <a:xfrm>
            <a:off x="457200" y="0"/>
            <a:ext cx="8229600" cy="114300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sr-Latn-CS" b="1" dirty="0">
                <a:solidFill>
                  <a:schemeClr val="accent1">
                    <a:lumMod val="25000"/>
                  </a:schemeClr>
                </a:solidFill>
                <a:latin typeface="Calibri" pitchFamily="34" charset="0"/>
              </a:rPr>
              <a:t>Studije slučaja</a:t>
            </a:r>
            <a:endParaRPr lang="sr-Latn-CS" b="1" dirty="0" smtClean="0">
              <a:solidFill>
                <a:schemeClr val="accent1">
                  <a:lumMod val="25000"/>
                </a:schemeClr>
              </a:solidFill>
              <a:latin typeface="Calibri" pitchFamily="34" charset="0"/>
            </a:endParaRPr>
          </a:p>
        </p:txBody>
      </p:sp>
      <p:sp>
        <p:nvSpPr>
          <p:cNvPr id="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149</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047104368"/>
      </p:ext>
    </p:extLst>
  </p:cSld>
  <p:clrMapOvr>
    <a:masterClrMapping/>
  </p:clrMapOvr>
  <mc:AlternateContent xmlns:mc="http://schemas.openxmlformats.org/markup-compatibility/2006">
    <mc:Choice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2209800" y="394138"/>
            <a:ext cx="4876800" cy="1292771"/>
          </a:xfrm>
        </p:spPr>
        <p:txBody>
          <a:bodyPr/>
          <a:lstStyle/>
          <a:p>
            <a:pPr eaLnBrk="1" hangingPunct="1"/>
            <a:r>
              <a:rPr lang="sr-Latn-CS" b="1" dirty="0" smtClean="0">
                <a:solidFill>
                  <a:schemeClr val="accent1">
                    <a:lumMod val="25000"/>
                  </a:schemeClr>
                </a:solidFill>
                <a:latin typeface="Calibri" pitchFamily="34" charset="0"/>
              </a:rPr>
              <a:t>E-mail klijenti</a:t>
            </a:r>
          </a:p>
        </p:txBody>
      </p:sp>
      <p:pic>
        <p:nvPicPr>
          <p:cNvPr id="5" name="Bild 4"/>
          <p:cNvPicPr>
            <a:picLocks noChangeAspect="1"/>
          </p:cNvPicPr>
          <p:nvPr/>
        </p:nvPicPr>
        <p:blipFill>
          <a:blip r:embed="rId4"/>
          <a:stretch>
            <a:fillRect/>
          </a:stretch>
        </p:blipFill>
        <p:spPr>
          <a:xfrm>
            <a:off x="685800" y="2746834"/>
            <a:ext cx="7759700" cy="3924300"/>
          </a:xfrm>
          <a:prstGeom prst="rect">
            <a:avLst/>
          </a:prstGeom>
        </p:spPr>
      </p:pic>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15</a:t>
            </a:fld>
            <a:endParaRPr lang="sr-Latn-CS" altLang="en-US" sz="1200" dirty="0" smtClean="0">
              <a:solidFill>
                <a:srgbClr val="898989"/>
              </a:solidFill>
            </a:endParaRPr>
          </a:p>
        </p:txBody>
      </p:sp>
      <p:sp>
        <p:nvSpPr>
          <p:cNvPr id="2" name="Rectangle 1"/>
          <p:cNvSpPr/>
          <p:nvPr/>
        </p:nvSpPr>
        <p:spPr>
          <a:xfrm>
            <a:off x="387458" y="1449514"/>
            <a:ext cx="8299342" cy="1200329"/>
          </a:xfrm>
          <a:prstGeom prst="rect">
            <a:avLst/>
          </a:prstGeom>
        </p:spPr>
        <p:txBody>
          <a:bodyPr wrap="square">
            <a:spAutoFit/>
          </a:bodyPr>
          <a:lstStyle/>
          <a:p>
            <a:r>
              <a:rPr lang="sr-Latn-CS" sz="2400" dirty="0" smtClean="0"/>
              <a:t>E-mail </a:t>
            </a:r>
            <a:r>
              <a:rPr lang="sr-Latn-CS" sz="2400" dirty="0" smtClean="0"/>
              <a:t>klijenti su softverski programi koji korisnicima pomažu da kreiraju, pregledaju, primaju, šalju i upravljaju e-mail porukama sa svojih e-mail servera. </a:t>
            </a:r>
          </a:p>
        </p:txBody>
      </p:sp>
    </p:spTree>
    <p:custDataLst>
      <p:tags r:id="rId1"/>
    </p:custDataLst>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3821510544"/>
      </p:ext>
    </p:extLst>
  </p:cSld>
  <p:clrMapOvr>
    <a:masterClrMapping/>
  </p:clrMapOvr>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2830388" y="1268760"/>
            <a:ext cx="6134100" cy="4104456"/>
          </a:xfrm>
        </p:spPr>
        <p:txBody>
          <a:bodyPr>
            <a:normAutofit/>
          </a:bodyPr>
          <a:lstStyle/>
          <a:p>
            <a:r>
              <a:rPr lang="sr-Latn-CS" dirty="0" smtClean="0"/>
              <a:t>Osumnjičeni su rasporedili </a:t>
            </a:r>
            <a:r>
              <a:rPr lang="sr-Latn-CS" dirty="0" smtClean="0"/>
              <a:t>ransomware </a:t>
            </a:r>
            <a:r>
              <a:rPr lang="sr-Latn-CS" dirty="0" smtClean="0"/>
              <a:t>na mašinama žrtava</a:t>
            </a:r>
          </a:p>
          <a:p>
            <a:r>
              <a:rPr lang="sr-Latn-CS" dirty="0" smtClean="0"/>
              <a:t>Svi podaci šifrovani</a:t>
            </a:r>
          </a:p>
          <a:p>
            <a:r>
              <a:rPr lang="sr-Latn-CS" dirty="0" smtClean="0"/>
              <a:t>Žrtve prijave ovaj kriminal</a:t>
            </a:r>
          </a:p>
          <a:p>
            <a:r>
              <a:rPr lang="sr-Latn-CS" dirty="0" smtClean="0"/>
              <a:t>Računari žrtve su analizirani od LE</a:t>
            </a:r>
          </a:p>
          <a:p>
            <a:r>
              <a:rPr lang="sr-Latn-CS" dirty="0" smtClean="0"/>
              <a:t>Ransomvar želi da komunicira sa određenim IP adresama</a:t>
            </a:r>
          </a:p>
          <a:p>
            <a:pPr marL="0" indent="0">
              <a:buNone/>
            </a:pPr>
            <a:endParaRPr lang="sr-Latn-CS" dirty="0" smtClean="0"/>
          </a:p>
          <a:p>
            <a:pPr>
              <a:lnSpc>
                <a:spcPct val="110000"/>
              </a:lnSpc>
            </a:pPr>
            <a:endParaRPr lang="sr-Latn-CS" dirty="0" smtClean="0"/>
          </a:p>
          <a:p>
            <a:pPr>
              <a:lnSpc>
                <a:spcPct val="110000"/>
              </a:lnSpc>
            </a:pPr>
            <a:endParaRPr lang="sr-Latn-CS" dirty="0"/>
          </a:p>
        </p:txBody>
      </p:sp>
      <p:sp>
        <p:nvSpPr>
          <p:cNvPr id="9" name="TextBox 23"/>
          <p:cNvSpPr txBox="1"/>
          <p:nvPr/>
        </p:nvSpPr>
        <p:spPr>
          <a:xfrm>
            <a:off x="1043608" y="157415"/>
            <a:ext cx="7056784" cy="646331"/>
          </a:xfrm>
          <a:prstGeom prst="rect">
            <a:avLst/>
          </a:prstGeom>
          <a:noFill/>
        </p:spPr>
        <p:txBody>
          <a:bodyPr wrap="square" rtlCol="0">
            <a:spAutoFit/>
          </a:bodyPr>
          <a:lstStyle/>
          <a:p>
            <a:pPr algn="ctr"/>
            <a:r>
              <a:rPr lang="sr-Latn-CS" sz="3600" b="1" dirty="0" smtClean="0">
                <a:solidFill>
                  <a:srgbClr val="000000"/>
                </a:solidFill>
              </a:rPr>
              <a:t>Tipične visokotehnološke kriminalističke istrage</a:t>
            </a:r>
            <a:endParaRPr lang="sr-Latn-CS" sz="3600" b="1" dirty="0">
              <a:solidFill>
                <a:srgbClr val="000000"/>
              </a:solidFill>
            </a:endParaRPr>
          </a:p>
        </p:txBody>
      </p:sp>
      <p:sp>
        <p:nvSpPr>
          <p:cNvPr id="6" name="Pfeil nach rechts 5"/>
          <p:cNvSpPr/>
          <p:nvPr/>
        </p:nvSpPr>
        <p:spPr>
          <a:xfrm>
            <a:off x="2123728" y="3501008"/>
            <a:ext cx="648072" cy="57606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Bild 11"/>
          <p:cNvPicPr>
            <a:picLocks noChangeAspect="1"/>
          </p:cNvPicPr>
          <p:nvPr/>
        </p:nvPicPr>
        <p:blipFill>
          <a:blip r:embed="rId3"/>
          <a:stretch>
            <a:fillRect/>
          </a:stretch>
        </p:blipFill>
        <p:spPr>
          <a:xfrm>
            <a:off x="323528" y="2348880"/>
            <a:ext cx="1821106" cy="576064"/>
          </a:xfrm>
          <a:prstGeom prst="rect">
            <a:avLst/>
          </a:prstGeom>
        </p:spPr>
      </p:pic>
      <p:pic>
        <p:nvPicPr>
          <p:cNvPr id="13" name="Bild 12"/>
          <p:cNvPicPr>
            <a:picLocks noChangeAspect="1"/>
          </p:cNvPicPr>
          <p:nvPr/>
        </p:nvPicPr>
        <p:blipFill>
          <a:blip r:embed="rId4"/>
          <a:stretch>
            <a:fillRect/>
          </a:stretch>
        </p:blipFill>
        <p:spPr>
          <a:xfrm>
            <a:off x="144016" y="2996953"/>
            <a:ext cx="1835696" cy="455230"/>
          </a:xfrm>
          <a:prstGeom prst="rect">
            <a:avLst/>
          </a:prstGeom>
        </p:spPr>
      </p:pic>
      <p:pic>
        <p:nvPicPr>
          <p:cNvPr id="14" name="Bild 13"/>
          <p:cNvPicPr>
            <a:picLocks noChangeAspect="1"/>
          </p:cNvPicPr>
          <p:nvPr/>
        </p:nvPicPr>
        <p:blipFill>
          <a:blip r:embed="rId5"/>
          <a:stretch>
            <a:fillRect/>
          </a:stretch>
        </p:blipFill>
        <p:spPr>
          <a:xfrm>
            <a:off x="251520" y="3501008"/>
            <a:ext cx="1967888" cy="504056"/>
          </a:xfrm>
          <a:prstGeom prst="rect">
            <a:avLst/>
          </a:prstGeom>
        </p:spPr>
      </p:pic>
      <p:pic>
        <p:nvPicPr>
          <p:cNvPr id="15" name="Bild 14"/>
          <p:cNvPicPr>
            <a:picLocks noChangeAspect="1"/>
          </p:cNvPicPr>
          <p:nvPr/>
        </p:nvPicPr>
        <p:blipFill>
          <a:blip r:embed="rId6"/>
          <a:stretch>
            <a:fillRect/>
          </a:stretch>
        </p:blipFill>
        <p:spPr>
          <a:xfrm>
            <a:off x="506884" y="1815524"/>
            <a:ext cx="1400820" cy="461348"/>
          </a:xfrm>
          <a:prstGeom prst="rect">
            <a:avLst/>
          </a:prstGeom>
        </p:spPr>
      </p:pic>
      <p:pic>
        <p:nvPicPr>
          <p:cNvPr id="16" name="Bild 15"/>
          <p:cNvPicPr>
            <a:picLocks noChangeAspect="1"/>
          </p:cNvPicPr>
          <p:nvPr/>
        </p:nvPicPr>
        <p:blipFill rotWithShape="1">
          <a:blip r:embed="rId7"/>
          <a:srcRect b="2638"/>
          <a:stretch/>
        </p:blipFill>
        <p:spPr>
          <a:xfrm>
            <a:off x="323528" y="4090046"/>
            <a:ext cx="1800200" cy="2075258"/>
          </a:xfrm>
          <a:prstGeom prst="rect">
            <a:avLst/>
          </a:prstGeom>
        </p:spPr>
      </p:pic>
      <p:pic>
        <p:nvPicPr>
          <p:cNvPr id="17" name="Bild 16"/>
          <p:cNvPicPr>
            <a:picLocks noChangeAspect="1"/>
          </p:cNvPicPr>
          <p:nvPr/>
        </p:nvPicPr>
        <p:blipFill>
          <a:blip r:embed="rId8"/>
          <a:stretch>
            <a:fillRect/>
          </a:stretch>
        </p:blipFill>
        <p:spPr>
          <a:xfrm>
            <a:off x="2627784" y="5445224"/>
            <a:ext cx="838200" cy="800100"/>
          </a:xfrm>
          <a:prstGeom prst="rect">
            <a:avLst/>
          </a:prstGeom>
        </p:spPr>
      </p:pic>
      <p:cxnSp>
        <p:nvCxnSpPr>
          <p:cNvPr id="19" name="Gewinkelte Verbindung 18"/>
          <p:cNvCxnSpPr/>
          <p:nvPr/>
        </p:nvCxnSpPr>
        <p:spPr>
          <a:xfrm>
            <a:off x="3491880" y="5877272"/>
            <a:ext cx="936104" cy="432048"/>
          </a:xfrm>
          <a:prstGeom prst="bent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Gewinkelte Verbindung 20"/>
          <p:cNvCxnSpPr/>
          <p:nvPr/>
        </p:nvCxnSpPr>
        <p:spPr>
          <a:xfrm flipV="1">
            <a:off x="3491880" y="5445224"/>
            <a:ext cx="936104" cy="360040"/>
          </a:xfrm>
          <a:prstGeom prst="bentConnector3">
            <a:avLst/>
          </a:prstGeom>
          <a:ln>
            <a:tailEnd type="arrow"/>
          </a:ln>
        </p:spPr>
        <p:style>
          <a:lnRef idx="2">
            <a:schemeClr val="accent1"/>
          </a:lnRef>
          <a:fillRef idx="0">
            <a:schemeClr val="accent1"/>
          </a:fillRef>
          <a:effectRef idx="1">
            <a:schemeClr val="accent1"/>
          </a:effectRef>
          <a:fontRef idx="minor">
            <a:schemeClr val="tx1"/>
          </a:fontRef>
        </p:style>
      </p:cxnSp>
      <p:pic>
        <p:nvPicPr>
          <p:cNvPr id="22" name="Bild 21"/>
          <p:cNvPicPr>
            <a:picLocks noChangeAspect="1"/>
          </p:cNvPicPr>
          <p:nvPr/>
        </p:nvPicPr>
        <p:blipFill>
          <a:blip r:embed="rId8"/>
          <a:stretch>
            <a:fillRect/>
          </a:stretch>
        </p:blipFill>
        <p:spPr>
          <a:xfrm>
            <a:off x="4499992" y="5877272"/>
            <a:ext cx="838200" cy="800100"/>
          </a:xfrm>
          <a:prstGeom prst="rect">
            <a:avLst/>
          </a:prstGeom>
        </p:spPr>
      </p:pic>
      <p:pic>
        <p:nvPicPr>
          <p:cNvPr id="23" name="Bild 22"/>
          <p:cNvPicPr>
            <a:picLocks noChangeAspect="1"/>
          </p:cNvPicPr>
          <p:nvPr/>
        </p:nvPicPr>
        <p:blipFill>
          <a:blip r:embed="rId9"/>
          <a:stretch>
            <a:fillRect/>
          </a:stretch>
        </p:blipFill>
        <p:spPr>
          <a:xfrm>
            <a:off x="4427984" y="5085184"/>
            <a:ext cx="875773" cy="720080"/>
          </a:xfrm>
          <a:prstGeom prst="rect">
            <a:avLst/>
          </a:prstGeom>
        </p:spPr>
      </p:pic>
      <p:cxnSp>
        <p:nvCxnSpPr>
          <p:cNvPr id="25" name="Gewinkelte Verbindung 24"/>
          <p:cNvCxnSpPr/>
          <p:nvPr/>
        </p:nvCxnSpPr>
        <p:spPr>
          <a:xfrm flipV="1">
            <a:off x="5436096" y="6021288"/>
            <a:ext cx="1008112" cy="216024"/>
          </a:xfrm>
          <a:prstGeom prst="bent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7" name="Gewinkelte Verbindung 26"/>
          <p:cNvCxnSpPr/>
          <p:nvPr/>
        </p:nvCxnSpPr>
        <p:spPr>
          <a:xfrm>
            <a:off x="5436096" y="6309320"/>
            <a:ext cx="1008112" cy="144016"/>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pic>
        <p:nvPicPr>
          <p:cNvPr id="36" name="Bild 35"/>
          <p:cNvPicPr>
            <a:picLocks noChangeAspect="1"/>
          </p:cNvPicPr>
          <p:nvPr/>
        </p:nvPicPr>
        <p:blipFill rotWithShape="1">
          <a:blip r:embed="rId8"/>
          <a:srcRect r="5628" b="23319"/>
          <a:stretch/>
        </p:blipFill>
        <p:spPr>
          <a:xfrm>
            <a:off x="6516216" y="6237312"/>
            <a:ext cx="475689" cy="368945"/>
          </a:xfrm>
          <a:prstGeom prst="rect">
            <a:avLst/>
          </a:prstGeom>
        </p:spPr>
      </p:pic>
      <p:pic>
        <p:nvPicPr>
          <p:cNvPr id="37" name="Bild 36"/>
          <p:cNvPicPr>
            <a:picLocks noChangeAspect="1"/>
          </p:cNvPicPr>
          <p:nvPr/>
        </p:nvPicPr>
        <p:blipFill>
          <a:blip r:embed="rId9"/>
          <a:stretch>
            <a:fillRect/>
          </a:stretch>
        </p:blipFill>
        <p:spPr>
          <a:xfrm>
            <a:off x="6444208" y="5770553"/>
            <a:ext cx="567680" cy="466759"/>
          </a:xfrm>
          <a:prstGeom prst="rect">
            <a:avLst/>
          </a:prstGeom>
        </p:spPr>
      </p:pic>
      <p:cxnSp>
        <p:nvCxnSpPr>
          <p:cNvPr id="39" name="Gerade Verbindung mit Pfeil 38"/>
          <p:cNvCxnSpPr/>
          <p:nvPr/>
        </p:nvCxnSpPr>
        <p:spPr>
          <a:xfrm>
            <a:off x="7092280" y="6453336"/>
            <a:ext cx="432048"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pic>
        <p:nvPicPr>
          <p:cNvPr id="40" name="Bild 39"/>
          <p:cNvPicPr>
            <a:picLocks noChangeAspect="1"/>
          </p:cNvPicPr>
          <p:nvPr/>
        </p:nvPicPr>
        <p:blipFill rotWithShape="1">
          <a:blip r:embed="rId9"/>
          <a:srcRect r="10735" b="18207"/>
          <a:stretch/>
        </p:blipFill>
        <p:spPr>
          <a:xfrm>
            <a:off x="7524328" y="6237313"/>
            <a:ext cx="506740" cy="381772"/>
          </a:xfrm>
          <a:prstGeom prst="rect">
            <a:avLst/>
          </a:prstGeom>
        </p:spPr>
      </p:pic>
      <p:pic>
        <p:nvPicPr>
          <p:cNvPr id="41" name="Bild 40"/>
          <p:cNvPicPr>
            <a:picLocks noChangeAspect="1"/>
          </p:cNvPicPr>
          <p:nvPr/>
        </p:nvPicPr>
        <p:blipFill>
          <a:blip r:embed="rId10"/>
          <a:stretch>
            <a:fillRect/>
          </a:stretch>
        </p:blipFill>
        <p:spPr>
          <a:xfrm>
            <a:off x="5221064" y="5301407"/>
            <a:ext cx="287040" cy="288099"/>
          </a:xfrm>
          <a:prstGeom prst="rect">
            <a:avLst/>
          </a:prstGeom>
        </p:spPr>
      </p:pic>
      <p:pic>
        <p:nvPicPr>
          <p:cNvPr id="42" name="Bild 41"/>
          <p:cNvPicPr>
            <a:picLocks noChangeAspect="1"/>
          </p:cNvPicPr>
          <p:nvPr/>
        </p:nvPicPr>
        <p:blipFill>
          <a:blip r:embed="rId10"/>
          <a:stretch>
            <a:fillRect/>
          </a:stretch>
        </p:blipFill>
        <p:spPr>
          <a:xfrm>
            <a:off x="6949256" y="5877471"/>
            <a:ext cx="215032" cy="215825"/>
          </a:xfrm>
          <a:prstGeom prst="rect">
            <a:avLst/>
          </a:prstGeom>
        </p:spPr>
      </p:pic>
      <p:pic>
        <p:nvPicPr>
          <p:cNvPr id="43" name="Bild 42"/>
          <p:cNvPicPr>
            <a:picLocks noChangeAspect="1"/>
          </p:cNvPicPr>
          <p:nvPr/>
        </p:nvPicPr>
        <p:blipFill>
          <a:blip r:embed="rId11"/>
          <a:stretch>
            <a:fillRect/>
          </a:stretch>
        </p:blipFill>
        <p:spPr>
          <a:xfrm>
            <a:off x="8067476" y="6309320"/>
            <a:ext cx="320948" cy="322159"/>
          </a:xfrm>
          <a:prstGeom prst="rect">
            <a:avLst/>
          </a:prstGeom>
        </p:spPr>
      </p:pic>
      <p:sp>
        <p:nvSpPr>
          <p:cNvPr id="2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150</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3873678591"/>
      </p:ext>
    </p:extLst>
  </p:cSld>
  <p:clrMapOvr>
    <a:masterClrMapping/>
  </p:clrMapOvr>
  <mc:AlternateContent xmlns:mc="http://schemas.openxmlformats.org/markup-compatibility/2006">
    <mc:Choice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2"/>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3"/>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2830388" y="1418170"/>
            <a:ext cx="5447024" cy="3691711"/>
          </a:xfrm>
        </p:spPr>
        <p:txBody>
          <a:bodyPr>
            <a:normAutofit fontScale="77500" lnSpcReduction="20000"/>
          </a:bodyPr>
          <a:lstStyle/>
          <a:p>
            <a:pPr marL="0" indent="0">
              <a:buNone/>
            </a:pPr>
            <a:r>
              <a:rPr lang="sr-Latn-CS" b="1" dirty="0" smtClean="0"/>
              <a:t>Izazov:</a:t>
            </a:r>
          </a:p>
          <a:p>
            <a:pPr marL="0" indent="0">
              <a:buNone/>
            </a:pPr>
            <a:r>
              <a:rPr lang="sr-Latn-CS" b="1" dirty="0" smtClean="0"/>
              <a:t>Potrebne su pretplatničke informacije!</a:t>
            </a:r>
            <a:endParaRPr lang="sr-Latn-CS" b="1" dirty="0"/>
          </a:p>
          <a:p>
            <a:pPr>
              <a:buFontTx/>
              <a:buChar char="-"/>
            </a:pPr>
            <a:r>
              <a:rPr lang="sr-Latn-CS" dirty="0" smtClean="0"/>
              <a:t>Direktno od dobavljača usluga</a:t>
            </a:r>
          </a:p>
          <a:p>
            <a:pPr>
              <a:buFontTx/>
              <a:buChar char="-"/>
            </a:pPr>
            <a:r>
              <a:rPr lang="sr-Latn-CS" dirty="0" smtClean="0"/>
              <a:t>Budimpeštanska konvencija 24/7 POC</a:t>
            </a:r>
          </a:p>
          <a:p>
            <a:pPr>
              <a:buFontTx/>
              <a:buChar char="-"/>
            </a:pPr>
            <a:r>
              <a:rPr lang="sr-Latn-CS" dirty="0" smtClean="0"/>
              <a:t>Zahtevi za MPP</a:t>
            </a:r>
          </a:p>
          <a:p>
            <a:pPr>
              <a:buFontTx/>
              <a:buChar char="-"/>
            </a:pPr>
            <a:r>
              <a:rPr lang="sr-Latn-CS" dirty="0" smtClean="0"/>
              <a:t>Mreže policije/tužilaštva</a:t>
            </a:r>
          </a:p>
          <a:p>
            <a:pPr marL="0" indent="0">
              <a:buNone/>
            </a:pPr>
            <a:r>
              <a:rPr lang="sr-Latn-CS" dirty="0" smtClean="0"/>
              <a:t>Koriste se neprobojni hosteri</a:t>
            </a:r>
          </a:p>
          <a:p>
            <a:pPr marL="0" indent="0">
              <a:buNone/>
            </a:pPr>
            <a:r>
              <a:rPr lang="sr-Latn-CS" dirty="0" smtClean="0"/>
              <a:t>Koriste se oteti serveri</a:t>
            </a:r>
          </a:p>
          <a:p>
            <a:pPr marL="0" indent="0">
              <a:buNone/>
            </a:pPr>
            <a:r>
              <a:rPr lang="sr-Latn-CS" dirty="0" smtClean="0"/>
              <a:t>Plaćanje preko virtuelne valute</a:t>
            </a:r>
          </a:p>
          <a:p>
            <a:pPr marL="0" indent="0">
              <a:buNone/>
            </a:pPr>
            <a:endParaRPr lang="sr-Latn-CS" dirty="0" smtClean="0"/>
          </a:p>
          <a:p>
            <a:pPr marL="0" indent="0">
              <a:buNone/>
            </a:pPr>
            <a:endParaRPr lang="sr-Latn-CS" dirty="0" smtClean="0"/>
          </a:p>
          <a:p>
            <a:pPr>
              <a:lnSpc>
                <a:spcPct val="110000"/>
              </a:lnSpc>
            </a:pPr>
            <a:endParaRPr lang="sr-Latn-CS" dirty="0" smtClean="0"/>
          </a:p>
          <a:p>
            <a:pPr>
              <a:lnSpc>
                <a:spcPct val="110000"/>
              </a:lnSpc>
            </a:pPr>
            <a:endParaRPr lang="sr-Latn-CS" dirty="0"/>
          </a:p>
        </p:txBody>
      </p:sp>
      <p:sp>
        <p:nvSpPr>
          <p:cNvPr id="9" name="TextBox 23"/>
          <p:cNvSpPr txBox="1"/>
          <p:nvPr/>
        </p:nvSpPr>
        <p:spPr>
          <a:xfrm>
            <a:off x="1043608" y="157415"/>
            <a:ext cx="7056784" cy="646331"/>
          </a:xfrm>
          <a:prstGeom prst="rect">
            <a:avLst/>
          </a:prstGeom>
          <a:noFill/>
        </p:spPr>
        <p:txBody>
          <a:bodyPr wrap="square" rtlCol="0">
            <a:spAutoFit/>
          </a:bodyPr>
          <a:lstStyle/>
          <a:p>
            <a:pPr algn="ctr"/>
            <a:r>
              <a:rPr lang="sr-Latn-CS" sz="3600" b="1" dirty="0" smtClean="0">
                <a:solidFill>
                  <a:srgbClr val="000000"/>
                </a:solidFill>
              </a:rPr>
              <a:t>Tipične visokotehnološke kriminalističke istrage</a:t>
            </a:r>
            <a:endParaRPr lang="sr-Latn-CS" sz="3600" b="1" dirty="0">
              <a:solidFill>
                <a:srgbClr val="000000"/>
              </a:solidFill>
            </a:endParaRPr>
          </a:p>
        </p:txBody>
      </p:sp>
      <p:sp>
        <p:nvSpPr>
          <p:cNvPr id="6" name="Pfeil nach rechts 5"/>
          <p:cNvSpPr/>
          <p:nvPr/>
        </p:nvSpPr>
        <p:spPr>
          <a:xfrm>
            <a:off x="2123728" y="3501008"/>
            <a:ext cx="648072" cy="57606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Bild 11"/>
          <p:cNvPicPr>
            <a:picLocks noChangeAspect="1"/>
          </p:cNvPicPr>
          <p:nvPr/>
        </p:nvPicPr>
        <p:blipFill>
          <a:blip r:embed="rId3"/>
          <a:stretch>
            <a:fillRect/>
          </a:stretch>
        </p:blipFill>
        <p:spPr>
          <a:xfrm>
            <a:off x="323528" y="2348880"/>
            <a:ext cx="1821106" cy="576064"/>
          </a:xfrm>
          <a:prstGeom prst="rect">
            <a:avLst/>
          </a:prstGeom>
        </p:spPr>
      </p:pic>
      <p:pic>
        <p:nvPicPr>
          <p:cNvPr id="13" name="Bild 12"/>
          <p:cNvPicPr>
            <a:picLocks noChangeAspect="1"/>
          </p:cNvPicPr>
          <p:nvPr/>
        </p:nvPicPr>
        <p:blipFill>
          <a:blip r:embed="rId4"/>
          <a:stretch>
            <a:fillRect/>
          </a:stretch>
        </p:blipFill>
        <p:spPr>
          <a:xfrm>
            <a:off x="144016" y="2996953"/>
            <a:ext cx="1835696" cy="455230"/>
          </a:xfrm>
          <a:prstGeom prst="rect">
            <a:avLst/>
          </a:prstGeom>
        </p:spPr>
      </p:pic>
      <p:pic>
        <p:nvPicPr>
          <p:cNvPr id="14" name="Bild 13"/>
          <p:cNvPicPr>
            <a:picLocks noChangeAspect="1"/>
          </p:cNvPicPr>
          <p:nvPr/>
        </p:nvPicPr>
        <p:blipFill>
          <a:blip r:embed="rId5"/>
          <a:stretch>
            <a:fillRect/>
          </a:stretch>
        </p:blipFill>
        <p:spPr>
          <a:xfrm>
            <a:off x="251520" y="3501008"/>
            <a:ext cx="1967888" cy="504056"/>
          </a:xfrm>
          <a:prstGeom prst="rect">
            <a:avLst/>
          </a:prstGeom>
        </p:spPr>
      </p:pic>
      <p:pic>
        <p:nvPicPr>
          <p:cNvPr id="15" name="Bild 14"/>
          <p:cNvPicPr>
            <a:picLocks noChangeAspect="1"/>
          </p:cNvPicPr>
          <p:nvPr/>
        </p:nvPicPr>
        <p:blipFill>
          <a:blip r:embed="rId6"/>
          <a:stretch>
            <a:fillRect/>
          </a:stretch>
        </p:blipFill>
        <p:spPr>
          <a:xfrm>
            <a:off x="506884" y="1815524"/>
            <a:ext cx="1400820" cy="461348"/>
          </a:xfrm>
          <a:prstGeom prst="rect">
            <a:avLst/>
          </a:prstGeom>
        </p:spPr>
      </p:pic>
      <p:pic>
        <p:nvPicPr>
          <p:cNvPr id="16" name="Bild 15"/>
          <p:cNvPicPr>
            <a:picLocks noChangeAspect="1"/>
          </p:cNvPicPr>
          <p:nvPr/>
        </p:nvPicPr>
        <p:blipFill rotWithShape="1">
          <a:blip r:embed="rId7"/>
          <a:srcRect b="2638"/>
          <a:stretch/>
        </p:blipFill>
        <p:spPr>
          <a:xfrm>
            <a:off x="323528" y="4090046"/>
            <a:ext cx="1800200" cy="2075258"/>
          </a:xfrm>
          <a:prstGeom prst="rect">
            <a:avLst/>
          </a:prstGeom>
        </p:spPr>
      </p:pic>
      <p:pic>
        <p:nvPicPr>
          <p:cNvPr id="17" name="Bild 16"/>
          <p:cNvPicPr>
            <a:picLocks noChangeAspect="1"/>
          </p:cNvPicPr>
          <p:nvPr/>
        </p:nvPicPr>
        <p:blipFill>
          <a:blip r:embed="rId8"/>
          <a:stretch>
            <a:fillRect/>
          </a:stretch>
        </p:blipFill>
        <p:spPr>
          <a:xfrm>
            <a:off x="2627784" y="5445224"/>
            <a:ext cx="838200" cy="800100"/>
          </a:xfrm>
          <a:prstGeom prst="rect">
            <a:avLst/>
          </a:prstGeom>
        </p:spPr>
      </p:pic>
      <p:cxnSp>
        <p:nvCxnSpPr>
          <p:cNvPr id="19" name="Gewinkelte Verbindung 18"/>
          <p:cNvCxnSpPr/>
          <p:nvPr/>
        </p:nvCxnSpPr>
        <p:spPr>
          <a:xfrm>
            <a:off x="3491880" y="5877272"/>
            <a:ext cx="936104" cy="432048"/>
          </a:xfrm>
          <a:prstGeom prst="bent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Gewinkelte Verbindung 20"/>
          <p:cNvCxnSpPr/>
          <p:nvPr/>
        </p:nvCxnSpPr>
        <p:spPr>
          <a:xfrm flipV="1">
            <a:off x="3491880" y="5445224"/>
            <a:ext cx="936104" cy="360040"/>
          </a:xfrm>
          <a:prstGeom prst="bentConnector3">
            <a:avLst/>
          </a:prstGeom>
          <a:ln>
            <a:tailEnd type="arrow"/>
          </a:ln>
        </p:spPr>
        <p:style>
          <a:lnRef idx="2">
            <a:schemeClr val="accent1"/>
          </a:lnRef>
          <a:fillRef idx="0">
            <a:schemeClr val="accent1"/>
          </a:fillRef>
          <a:effectRef idx="1">
            <a:schemeClr val="accent1"/>
          </a:effectRef>
          <a:fontRef idx="minor">
            <a:schemeClr val="tx1"/>
          </a:fontRef>
        </p:style>
      </p:cxnSp>
      <p:pic>
        <p:nvPicPr>
          <p:cNvPr id="22" name="Bild 21"/>
          <p:cNvPicPr>
            <a:picLocks noChangeAspect="1"/>
          </p:cNvPicPr>
          <p:nvPr/>
        </p:nvPicPr>
        <p:blipFill>
          <a:blip r:embed="rId8"/>
          <a:stretch>
            <a:fillRect/>
          </a:stretch>
        </p:blipFill>
        <p:spPr>
          <a:xfrm>
            <a:off x="4499992" y="5877272"/>
            <a:ext cx="838200" cy="800100"/>
          </a:xfrm>
          <a:prstGeom prst="rect">
            <a:avLst/>
          </a:prstGeom>
        </p:spPr>
      </p:pic>
      <p:pic>
        <p:nvPicPr>
          <p:cNvPr id="23" name="Bild 22"/>
          <p:cNvPicPr>
            <a:picLocks noChangeAspect="1"/>
          </p:cNvPicPr>
          <p:nvPr/>
        </p:nvPicPr>
        <p:blipFill>
          <a:blip r:embed="rId9"/>
          <a:stretch>
            <a:fillRect/>
          </a:stretch>
        </p:blipFill>
        <p:spPr>
          <a:xfrm>
            <a:off x="4427984" y="5085184"/>
            <a:ext cx="875773" cy="720080"/>
          </a:xfrm>
          <a:prstGeom prst="rect">
            <a:avLst/>
          </a:prstGeom>
        </p:spPr>
      </p:pic>
      <p:cxnSp>
        <p:nvCxnSpPr>
          <p:cNvPr id="25" name="Gewinkelte Verbindung 24"/>
          <p:cNvCxnSpPr/>
          <p:nvPr/>
        </p:nvCxnSpPr>
        <p:spPr>
          <a:xfrm flipV="1">
            <a:off x="5436096" y="6021288"/>
            <a:ext cx="1008112" cy="216024"/>
          </a:xfrm>
          <a:prstGeom prst="bent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7" name="Gewinkelte Verbindung 26"/>
          <p:cNvCxnSpPr/>
          <p:nvPr/>
        </p:nvCxnSpPr>
        <p:spPr>
          <a:xfrm>
            <a:off x="5436096" y="6309320"/>
            <a:ext cx="1008112" cy="144016"/>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pic>
        <p:nvPicPr>
          <p:cNvPr id="36" name="Bild 35"/>
          <p:cNvPicPr>
            <a:picLocks noChangeAspect="1"/>
          </p:cNvPicPr>
          <p:nvPr/>
        </p:nvPicPr>
        <p:blipFill rotWithShape="1">
          <a:blip r:embed="rId8"/>
          <a:srcRect r="5628" b="23319"/>
          <a:stretch/>
        </p:blipFill>
        <p:spPr>
          <a:xfrm>
            <a:off x="6516216" y="6237312"/>
            <a:ext cx="475689" cy="368945"/>
          </a:xfrm>
          <a:prstGeom prst="rect">
            <a:avLst/>
          </a:prstGeom>
        </p:spPr>
      </p:pic>
      <p:pic>
        <p:nvPicPr>
          <p:cNvPr id="37" name="Bild 36"/>
          <p:cNvPicPr>
            <a:picLocks noChangeAspect="1"/>
          </p:cNvPicPr>
          <p:nvPr/>
        </p:nvPicPr>
        <p:blipFill>
          <a:blip r:embed="rId9"/>
          <a:stretch>
            <a:fillRect/>
          </a:stretch>
        </p:blipFill>
        <p:spPr>
          <a:xfrm>
            <a:off x="6444208" y="5770553"/>
            <a:ext cx="567680" cy="466759"/>
          </a:xfrm>
          <a:prstGeom prst="rect">
            <a:avLst/>
          </a:prstGeom>
        </p:spPr>
      </p:pic>
      <p:cxnSp>
        <p:nvCxnSpPr>
          <p:cNvPr id="39" name="Gerade Verbindung mit Pfeil 38"/>
          <p:cNvCxnSpPr/>
          <p:nvPr/>
        </p:nvCxnSpPr>
        <p:spPr>
          <a:xfrm>
            <a:off x="7092280" y="6453336"/>
            <a:ext cx="432048"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pic>
        <p:nvPicPr>
          <p:cNvPr id="40" name="Bild 39"/>
          <p:cNvPicPr>
            <a:picLocks noChangeAspect="1"/>
          </p:cNvPicPr>
          <p:nvPr/>
        </p:nvPicPr>
        <p:blipFill rotWithShape="1">
          <a:blip r:embed="rId9"/>
          <a:srcRect r="10735" b="18207"/>
          <a:stretch/>
        </p:blipFill>
        <p:spPr>
          <a:xfrm>
            <a:off x="7524328" y="6237313"/>
            <a:ext cx="506740" cy="381772"/>
          </a:xfrm>
          <a:prstGeom prst="rect">
            <a:avLst/>
          </a:prstGeom>
        </p:spPr>
      </p:pic>
      <p:pic>
        <p:nvPicPr>
          <p:cNvPr id="41" name="Bild 40"/>
          <p:cNvPicPr>
            <a:picLocks noChangeAspect="1"/>
          </p:cNvPicPr>
          <p:nvPr/>
        </p:nvPicPr>
        <p:blipFill>
          <a:blip r:embed="rId10"/>
          <a:stretch>
            <a:fillRect/>
          </a:stretch>
        </p:blipFill>
        <p:spPr>
          <a:xfrm>
            <a:off x="5221064" y="5301407"/>
            <a:ext cx="287040" cy="288099"/>
          </a:xfrm>
          <a:prstGeom prst="rect">
            <a:avLst/>
          </a:prstGeom>
        </p:spPr>
      </p:pic>
      <p:pic>
        <p:nvPicPr>
          <p:cNvPr id="42" name="Bild 41"/>
          <p:cNvPicPr>
            <a:picLocks noChangeAspect="1"/>
          </p:cNvPicPr>
          <p:nvPr/>
        </p:nvPicPr>
        <p:blipFill>
          <a:blip r:embed="rId10"/>
          <a:stretch>
            <a:fillRect/>
          </a:stretch>
        </p:blipFill>
        <p:spPr>
          <a:xfrm>
            <a:off x="6949256" y="5877471"/>
            <a:ext cx="215032" cy="215825"/>
          </a:xfrm>
          <a:prstGeom prst="rect">
            <a:avLst/>
          </a:prstGeom>
        </p:spPr>
      </p:pic>
      <p:pic>
        <p:nvPicPr>
          <p:cNvPr id="43" name="Bild 42"/>
          <p:cNvPicPr>
            <a:picLocks noChangeAspect="1"/>
          </p:cNvPicPr>
          <p:nvPr/>
        </p:nvPicPr>
        <p:blipFill>
          <a:blip r:embed="rId11"/>
          <a:stretch>
            <a:fillRect/>
          </a:stretch>
        </p:blipFill>
        <p:spPr>
          <a:xfrm>
            <a:off x="8067476" y="6309320"/>
            <a:ext cx="320948" cy="322159"/>
          </a:xfrm>
          <a:prstGeom prst="rect">
            <a:avLst/>
          </a:prstGeom>
        </p:spPr>
      </p:pic>
      <p:sp>
        <p:nvSpPr>
          <p:cNvPr id="2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151</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3779048900"/>
      </p:ext>
    </p:extLst>
  </p:cSld>
  <p:clrMapOvr>
    <a:masterClrMapping/>
  </p:clrMapOvr>
  <mc:AlternateContent xmlns:mc="http://schemas.openxmlformats.org/markup-compatibility/2006">
    <mc:Choice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2"/>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3"/>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animBg="1"/>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4"/>
          <p:cNvSpPr>
            <a:spLocks noChangeArrowheads="1"/>
          </p:cNvSpPr>
          <p:nvPr/>
        </p:nvSpPr>
        <p:spPr bwMode="auto">
          <a:xfrm>
            <a:off x="0" y="5680"/>
            <a:ext cx="9144000" cy="0"/>
          </a:xfrm>
          <a:prstGeom prst="rect">
            <a:avLst/>
          </a:prstGeom>
          <a:noFill/>
          <a:ln>
            <a:noFill/>
          </a:ln>
          <a:effectLst/>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chemeClr val="accent1"/>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chemeClr val="tx1"/>
                </a:solidFill>
                <a:miter lim="800000"/>
                <a:headEnd/>
                <a:tailEnd/>
              </a14:hiddenLine>
            </a:ext>
            <a:ext uri="{AF507438-7753-43E0-B8FC-AC1667EBCBE1}">
              <a14:hiddenEffects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21" name="Slide Number Placeholder 20"/>
          <p:cNvSpPr>
            <a:spLocks noGrp="1"/>
          </p:cNvSpPr>
          <p:nvPr>
            <p:ph type="sldNum" sz="quarter" idx="4294967295"/>
          </p:nvPr>
        </p:nvSpPr>
        <p:spPr>
          <a:xfrm>
            <a:off x="8748464" y="6563798"/>
            <a:ext cx="395536" cy="365125"/>
          </a:xfrm>
          <a:prstGeom prst="rect">
            <a:avLst/>
          </a:prstGeom>
        </p:spPr>
        <p:txBody>
          <a:bodyPr/>
          <a:lstStyle/>
          <a:p>
            <a:fld id="{73E30929-E024-4B92-8B33-D357879BF337}" type="slidenum">
              <a:rPr lang="fr-FR" smtClean="0">
                <a:solidFill>
                  <a:schemeClr val="bg1"/>
                </a:solidFill>
              </a:rPr>
              <a:pPr/>
              <a:t>152</a:t>
            </a:fld>
            <a:endParaRPr lang="sr-Latn-CS" dirty="0">
              <a:solidFill>
                <a:schemeClr val="bg1"/>
              </a:solidFill>
            </a:endParaRPr>
          </a:p>
        </p:txBody>
      </p:sp>
      <p:sp>
        <p:nvSpPr>
          <p:cNvPr id="7" name="Titel 1"/>
          <p:cNvSpPr txBox="1">
            <a:spLocks/>
          </p:cNvSpPr>
          <p:nvPr/>
        </p:nvSpPr>
        <p:spPr>
          <a:xfrm>
            <a:off x="685800" y="4740498"/>
            <a:ext cx="7772400" cy="920750"/>
          </a:xfrm>
          <a:prstGeom prst="rect">
            <a:avLst/>
          </a:prstGeom>
        </p:spPr>
        <p:txBody>
          <a:bodyPr>
            <a:normAutofit fontScale="7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sr-Latn-CS" dirty="0" smtClean="0"/>
              <a:t>Slučaj 2: </a:t>
            </a:r>
          </a:p>
          <a:p>
            <a:r>
              <a:rPr lang="sr-Latn-CS" dirty="0" smtClean="0"/>
              <a:t>Slučaj </a:t>
            </a:r>
            <a:r>
              <a:rPr lang="sr-Latn-CS" i="1" dirty="0" smtClean="0"/>
              <a:t>phishing</a:t>
            </a:r>
            <a:endParaRPr lang="sr-Latn-CS" i="1" dirty="0"/>
          </a:p>
        </p:txBody>
      </p:sp>
      <p:sp>
        <p:nvSpPr>
          <p:cNvPr id="9" name="TextBox 23"/>
          <p:cNvSpPr txBox="1"/>
          <p:nvPr/>
        </p:nvSpPr>
        <p:spPr>
          <a:xfrm>
            <a:off x="1043608" y="157415"/>
            <a:ext cx="7056784" cy="646331"/>
          </a:xfrm>
          <a:prstGeom prst="rect">
            <a:avLst/>
          </a:prstGeom>
          <a:noFill/>
        </p:spPr>
        <p:txBody>
          <a:bodyPr wrap="square" rtlCol="0">
            <a:spAutoFit/>
          </a:bodyPr>
          <a:lstStyle/>
          <a:p>
            <a:pPr algn="ctr"/>
            <a:r>
              <a:rPr lang="sr-Latn-CS" sz="3600" b="1" dirty="0">
                <a:solidFill>
                  <a:srgbClr val="000000"/>
                </a:solidFill>
              </a:rPr>
              <a:t>Pristup podacima Studije slučaja</a:t>
            </a:r>
          </a:p>
        </p:txBody>
      </p:sp>
      <p:pic>
        <p:nvPicPr>
          <p:cNvPr id="3" name="Bild 2"/>
          <p:cNvPicPr>
            <a:picLocks noChangeAspect="1"/>
          </p:cNvPicPr>
          <p:nvPr/>
        </p:nvPicPr>
        <p:blipFill>
          <a:blip r:embed="rId2"/>
          <a:stretch>
            <a:fillRect/>
          </a:stretch>
        </p:blipFill>
        <p:spPr>
          <a:xfrm>
            <a:off x="2411760" y="1484784"/>
            <a:ext cx="4047604" cy="2839117"/>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152</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3886512154"/>
      </p:ext>
    </p:extLst>
  </p:cSld>
  <p:clrMapOvr>
    <a:masterClrMapping/>
  </p:clrMapOvr>
  <mc:AlternateContent xmlns:mc="http://schemas.openxmlformats.org/markup-compatibility/2006">
    <mc:Choice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Requires="p14">
      <p:transition p14:dur="0"/>
    </mc:Choice>
    <mc:Fallback>
      <p:transition/>
    </mc:Fallback>
  </mc:AlternateContent>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467544" y="1268760"/>
            <a:ext cx="8496944" cy="5112568"/>
          </a:xfrm>
        </p:spPr>
        <p:txBody>
          <a:bodyPr>
            <a:normAutofit fontScale="70000" lnSpcReduction="20000"/>
          </a:bodyPr>
          <a:lstStyle/>
          <a:p>
            <a:r>
              <a:rPr lang="sr-Latn-CS" dirty="0" smtClean="0"/>
              <a:t>Trenutni, tekući slučajevi</a:t>
            </a:r>
          </a:p>
          <a:p>
            <a:r>
              <a:rPr lang="sr-Latn-CS" dirty="0" smtClean="0"/>
              <a:t>Masivni </a:t>
            </a:r>
            <a:r>
              <a:rPr lang="sr-Latn-CS" dirty="0" smtClean="0"/>
              <a:t> </a:t>
            </a:r>
            <a:r>
              <a:rPr lang="sr-Latn-CS" i="1" dirty="0" smtClean="0"/>
              <a:t>phishing</a:t>
            </a:r>
            <a:r>
              <a:rPr lang="sr-Latn-CS" dirty="0" smtClean="0"/>
              <a:t> </a:t>
            </a:r>
            <a:r>
              <a:rPr lang="sr-Latn-CS" dirty="0" smtClean="0"/>
              <a:t>napadi </a:t>
            </a:r>
            <a:r>
              <a:rPr lang="sr-Latn-CS" dirty="0" smtClean="0"/>
              <a:t>n</a:t>
            </a:r>
            <a:r>
              <a:rPr lang="sr-Latn-CS" dirty="0" smtClean="0"/>
              <a:t>a internet bankarske </a:t>
            </a:r>
            <a:r>
              <a:rPr lang="sr-Latn-CS" dirty="0" smtClean="0"/>
              <a:t>akreditive preko lažnog bankarskog e-maila</a:t>
            </a:r>
          </a:p>
          <a:p>
            <a:r>
              <a:rPr lang="sr-Latn-CS" dirty="0" smtClean="0"/>
              <a:t>Prisluškivanje u toku  </a:t>
            </a:r>
            <a:r>
              <a:rPr lang="en-US" dirty="0" smtClean="0">
                <a:sym typeface="Wingdings"/>
              </a:rPr>
              <a:t></a:t>
            </a:r>
            <a:r>
              <a:rPr lang="sr-Latn-CS" dirty="0" smtClean="0">
                <a:sym typeface="Wingdings"/>
              </a:rPr>
              <a:t> Akreditivi zaa mail nalog</a:t>
            </a:r>
            <a:endParaRPr lang="sr-Latn-CS" dirty="0" smtClean="0"/>
          </a:p>
          <a:p>
            <a:r>
              <a:rPr lang="sr-Latn-CS" dirty="0" smtClean="0"/>
              <a:t>LE ima pristup mail nalogu</a:t>
            </a:r>
          </a:p>
          <a:p>
            <a:r>
              <a:rPr lang="sr-Latn-CS" dirty="0" smtClean="0"/>
              <a:t>Mail nalog koji se koristi je privremen nalog</a:t>
            </a:r>
          </a:p>
          <a:p>
            <a:pPr marL="0" indent="0">
              <a:buNone/>
            </a:pPr>
            <a:endParaRPr lang="sr-Latn-CS" dirty="0" smtClean="0"/>
          </a:p>
          <a:p>
            <a:pPr marL="0" indent="0">
              <a:buNone/>
            </a:pPr>
            <a:r>
              <a:rPr lang="sr-Latn-CS" b="1" dirty="0"/>
              <a:t>Izazov: </a:t>
            </a:r>
          </a:p>
          <a:p>
            <a:pPr marL="0" indent="0">
              <a:buNone/>
            </a:pPr>
            <a:r>
              <a:rPr lang="sr-Latn-CS" dirty="0" smtClean="0"/>
              <a:t>Nema druge mogućnosti da se istražuju kriminalci nego da kopirate elektronsku poštu sa naloga:</a:t>
            </a:r>
          </a:p>
          <a:p>
            <a:pPr marL="0" indent="0">
              <a:buNone/>
            </a:pPr>
            <a:r>
              <a:rPr lang="sr-Latn-CS" dirty="0" smtClean="0"/>
              <a:t>-&gt; Iako mail nalog ima određeni TLD koji se ne smatra dovoljnim da isključi </a:t>
            </a:r>
            <a:r>
              <a:rPr lang="en-US" dirty="0" smtClean="0"/>
              <a:t>moguć</a:t>
            </a:r>
            <a:r>
              <a:rPr lang="sr-Latn-CS" dirty="0" smtClean="0"/>
              <a:t>nost da podaci budu na </a:t>
            </a:r>
            <a:r>
              <a:rPr lang="sr-Latn-CS" dirty="0" smtClean="0"/>
              <a:t>sopstvenoj teritoriji</a:t>
            </a:r>
            <a:endParaRPr lang="sr-Latn-CS" dirty="0" smtClean="0"/>
          </a:p>
          <a:p>
            <a:pPr marL="0" indent="0">
              <a:buNone/>
            </a:pPr>
            <a:r>
              <a:rPr lang="sr-Latn-CS" dirty="0" smtClean="0"/>
              <a:t>-&gt; Iako tamo već postoji nalog za prisluškivanje, ne postoji direktna komunikacija između kriminalaca zbog upotrebe privremenog mail naloga</a:t>
            </a:r>
            <a:endParaRPr lang="sr-Latn-CS" dirty="0"/>
          </a:p>
        </p:txBody>
      </p:sp>
      <p:sp>
        <p:nvSpPr>
          <p:cNvPr id="9" name="TextBox 23"/>
          <p:cNvSpPr txBox="1"/>
          <p:nvPr/>
        </p:nvSpPr>
        <p:spPr>
          <a:xfrm>
            <a:off x="1043608" y="157415"/>
            <a:ext cx="7056784" cy="646331"/>
          </a:xfrm>
          <a:prstGeom prst="rect">
            <a:avLst/>
          </a:prstGeom>
          <a:noFill/>
        </p:spPr>
        <p:txBody>
          <a:bodyPr wrap="square" rtlCol="0">
            <a:spAutoFit/>
          </a:bodyPr>
          <a:lstStyle/>
          <a:p>
            <a:pPr algn="ctr"/>
            <a:r>
              <a:rPr lang="sr-Latn-CS" sz="3600" b="1" dirty="0" smtClean="0">
                <a:solidFill>
                  <a:srgbClr val="000000"/>
                </a:solidFill>
              </a:rPr>
              <a:t>Slučaj </a:t>
            </a:r>
            <a:r>
              <a:rPr lang="sr-Latn-CS" sz="3600" b="1" i="1" dirty="0" smtClean="0">
                <a:solidFill>
                  <a:srgbClr val="000000"/>
                </a:solidFill>
              </a:rPr>
              <a:t>phishing</a:t>
            </a:r>
            <a:endParaRPr lang="sr-Latn-CS" sz="3600" b="1" i="1" dirty="0">
              <a:solidFill>
                <a:srgbClr val="000000"/>
              </a:solidFill>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153</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2487411404"/>
      </p:ext>
    </p:extLst>
  </p:cSld>
  <p:clrMapOvr>
    <a:masterClrMapping/>
  </p:clrMapOvr>
  <mc:AlternateContent xmlns:mc="http://schemas.openxmlformats.org/markup-compatibility/2006">
    <mc:Choice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 1"/>
          <p:cNvPicPr>
            <a:picLocks noChangeAspect="1"/>
          </p:cNvPicPr>
          <p:nvPr/>
        </p:nvPicPr>
        <p:blipFill>
          <a:blip r:embed="rId3"/>
          <a:stretch>
            <a:fillRect/>
          </a:stretch>
        </p:blipFill>
        <p:spPr>
          <a:xfrm>
            <a:off x="3419872" y="1556792"/>
            <a:ext cx="2252340" cy="2297842"/>
          </a:xfrm>
          <a:prstGeom prst="rect">
            <a:avLst/>
          </a:prstGeom>
          <a:effectLst>
            <a:reflection blurRad="6350" stA="52000" endA="300" endPos="35000" dir="5400000" sy="-100000" algn="bl" rotWithShape="0"/>
          </a:effectLst>
        </p:spPr>
      </p:pic>
      <p:sp>
        <p:nvSpPr>
          <p:cNvPr id="17" name="Rectangle 4"/>
          <p:cNvSpPr>
            <a:spLocks noChangeArrowheads="1"/>
          </p:cNvSpPr>
          <p:nvPr/>
        </p:nvSpPr>
        <p:spPr bwMode="auto">
          <a:xfrm>
            <a:off x="0" y="5680"/>
            <a:ext cx="9144000" cy="0"/>
          </a:xfrm>
          <a:prstGeom prst="rect">
            <a:avLst/>
          </a:prstGeom>
          <a:noFill/>
          <a:ln>
            <a:noFill/>
          </a:ln>
          <a:effectLst/>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chemeClr val="accent1"/>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chemeClr val="tx1"/>
                </a:solidFill>
                <a:miter lim="800000"/>
                <a:headEnd/>
                <a:tailEnd/>
              </a14:hiddenLine>
            </a:ext>
            <a:ext uri="{AF507438-7753-43E0-B8FC-AC1667EBCBE1}">
              <a14:hiddenEffects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21" name="Slide Number Placeholder 20"/>
          <p:cNvSpPr>
            <a:spLocks noGrp="1"/>
          </p:cNvSpPr>
          <p:nvPr>
            <p:ph type="sldNum" sz="quarter" idx="4294967295"/>
          </p:nvPr>
        </p:nvSpPr>
        <p:spPr>
          <a:xfrm>
            <a:off x="8748464" y="6563798"/>
            <a:ext cx="395536" cy="365125"/>
          </a:xfrm>
          <a:prstGeom prst="rect">
            <a:avLst/>
          </a:prstGeom>
        </p:spPr>
        <p:txBody>
          <a:bodyPr/>
          <a:lstStyle/>
          <a:p>
            <a:fld id="{73E30929-E024-4B92-8B33-D357879BF337}" type="slidenum">
              <a:rPr lang="fr-FR" smtClean="0">
                <a:solidFill>
                  <a:schemeClr val="bg1"/>
                </a:solidFill>
              </a:rPr>
              <a:pPr/>
              <a:t>154</a:t>
            </a:fld>
            <a:endParaRPr lang="sr-Latn-CS" dirty="0">
              <a:solidFill>
                <a:schemeClr val="bg1"/>
              </a:solidFill>
            </a:endParaRPr>
          </a:p>
        </p:txBody>
      </p:sp>
      <p:sp>
        <p:nvSpPr>
          <p:cNvPr id="7" name="Titel 1"/>
          <p:cNvSpPr txBox="1">
            <a:spLocks/>
          </p:cNvSpPr>
          <p:nvPr/>
        </p:nvSpPr>
        <p:spPr>
          <a:xfrm>
            <a:off x="685800" y="4740498"/>
            <a:ext cx="7772400" cy="920750"/>
          </a:xfrm>
          <a:prstGeom prst="rect">
            <a:avLst/>
          </a:prstGeom>
        </p:spPr>
        <p:txBody>
          <a:bodyPr>
            <a:normAutofit fontScale="7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sr-Latn-CS" dirty="0" smtClean="0"/>
              <a:t>Slučaj 3: </a:t>
            </a:r>
          </a:p>
          <a:p>
            <a:r>
              <a:rPr lang="sr-Latn-CS" dirty="0" smtClean="0"/>
              <a:t>SQL ubacivanje</a:t>
            </a:r>
            <a:endParaRPr lang="sr-Latn-CS" dirty="0"/>
          </a:p>
        </p:txBody>
      </p:sp>
      <p:sp>
        <p:nvSpPr>
          <p:cNvPr id="9" name="TextBox 23"/>
          <p:cNvSpPr txBox="1"/>
          <p:nvPr/>
        </p:nvSpPr>
        <p:spPr>
          <a:xfrm>
            <a:off x="1043608" y="157415"/>
            <a:ext cx="7056784" cy="646331"/>
          </a:xfrm>
          <a:prstGeom prst="rect">
            <a:avLst/>
          </a:prstGeom>
          <a:noFill/>
        </p:spPr>
        <p:txBody>
          <a:bodyPr wrap="square" rtlCol="0">
            <a:spAutoFit/>
          </a:bodyPr>
          <a:lstStyle/>
          <a:p>
            <a:pPr algn="ctr"/>
            <a:r>
              <a:rPr lang="sr-Latn-CS" sz="3600" b="1" dirty="0">
                <a:solidFill>
                  <a:srgbClr val="000000"/>
                </a:solidFill>
              </a:rPr>
              <a:t>Pristup podacima Studija slučaja</a:t>
            </a:r>
          </a:p>
        </p:txBody>
      </p:sp>
      <p:sp>
        <p:nvSpPr>
          <p:cNvPr id="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154</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41038494"/>
      </p:ext>
    </p:extLst>
  </p:cSld>
  <p:clrMapOvr>
    <a:masterClrMapping/>
  </p:clrMapOvr>
  <mc:AlternateContent xmlns:mc="http://schemas.openxmlformats.org/markup-compatibility/2006">
    <mc:Choice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Requires="p14">
      <p:transition p14:dur="0"/>
    </mc:Choice>
    <mc:Fallback>
      <p:transition/>
    </mc:Fallback>
  </mc:AlternateContent>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323528" y="1268760"/>
            <a:ext cx="8640960" cy="5112568"/>
          </a:xfrm>
        </p:spPr>
        <p:txBody>
          <a:bodyPr>
            <a:normAutofit fontScale="92500" lnSpcReduction="10000"/>
          </a:bodyPr>
          <a:lstStyle/>
          <a:p>
            <a:r>
              <a:rPr lang="sr-Latn-CS" dirty="0" smtClean="0"/>
              <a:t>Trenutan, tekući slučaj</a:t>
            </a:r>
          </a:p>
          <a:p>
            <a:r>
              <a:rPr lang="sr-Latn-CS" dirty="0" smtClean="0"/>
              <a:t>Slučaj hakovanja koji uključuje nekoliko osumnjičenih</a:t>
            </a:r>
          </a:p>
          <a:p>
            <a:r>
              <a:rPr lang="sr-Latn-CS" dirty="0" smtClean="0"/>
              <a:t>Jedan ili više glavnih osumnjičenih je dobavljač servera specijalizovan u vođenju SQL ubacivanja na druge servere</a:t>
            </a:r>
          </a:p>
          <a:p>
            <a:r>
              <a:rPr lang="sr-Latn-CS" dirty="0" smtClean="0"/>
              <a:t>Jednog od njihovih klijenata uhapsili su zbog obavljanja takvih ubacivanja.</a:t>
            </a:r>
          </a:p>
          <a:p>
            <a:r>
              <a:rPr lang="sr-Latn-CS" dirty="0" smtClean="0"/>
              <a:t>Ovaj kupac je dao akreditive servera </a:t>
            </a:r>
          </a:p>
          <a:p>
            <a:r>
              <a:rPr lang="sr-Latn-CS" dirty="0" smtClean="0"/>
              <a:t>LEA je preslikala hard disk da bi potencijalno došla do glavnog osumnjičenog (osumnjičenih)</a:t>
            </a:r>
            <a:endParaRPr lang="sr-Latn-CS" dirty="0"/>
          </a:p>
        </p:txBody>
      </p:sp>
      <p:sp>
        <p:nvSpPr>
          <p:cNvPr id="9" name="TextBox 23"/>
          <p:cNvSpPr txBox="1"/>
          <p:nvPr/>
        </p:nvSpPr>
        <p:spPr>
          <a:xfrm>
            <a:off x="1043608" y="157415"/>
            <a:ext cx="7056784" cy="646331"/>
          </a:xfrm>
          <a:prstGeom prst="rect">
            <a:avLst/>
          </a:prstGeom>
          <a:noFill/>
        </p:spPr>
        <p:txBody>
          <a:bodyPr wrap="square" rtlCol="0">
            <a:spAutoFit/>
          </a:bodyPr>
          <a:lstStyle/>
          <a:p>
            <a:pPr algn="ctr"/>
            <a:r>
              <a:rPr lang="sr-Latn-CS" sz="3600" b="1" dirty="0" smtClean="0">
                <a:solidFill>
                  <a:srgbClr val="000000"/>
                </a:solidFill>
              </a:rPr>
              <a:t>Slučaj SQL ubacivanja</a:t>
            </a:r>
            <a:endParaRPr lang="sr-Latn-CS" sz="3600" b="1" dirty="0">
              <a:solidFill>
                <a:srgbClr val="000000"/>
              </a:solidFill>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155</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3279413038"/>
      </p:ext>
    </p:extLst>
  </p:cSld>
  <p:clrMapOvr>
    <a:masterClrMapping/>
  </p:clrMapOvr>
  <mc:AlternateContent xmlns:mc="http://schemas.openxmlformats.org/markup-compatibility/2006">
    <mc:Choice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Requires="p14">
      <p:transition p14:dur="0"/>
    </mc:Choice>
    <mc:Fallback>
      <p:transition/>
    </mc:Fallback>
  </mc:AlternateContent>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2667000"/>
            <a:ext cx="2667000" cy="1938992"/>
          </a:xfrm>
          <a:prstGeom prst="rect">
            <a:avLst/>
          </a:prstGeom>
          <a:noFill/>
          <a:ln w="9525">
            <a:noFill/>
            <a:miter lim="800000"/>
            <a:headEnd/>
            <a:tailEnd/>
          </a:ln>
        </p:spPr>
        <p:txBody>
          <a:bodyPr>
            <a:spAutoFit/>
          </a:bodyPr>
          <a:lstStyle/>
          <a:p>
            <a:pPr algn="ctr"/>
            <a:r>
              <a:rPr lang="sr-Latn-CS" sz="4000" b="1" dirty="0" smtClean="0">
                <a:latin typeface="Calibri" pitchFamily="34" charset="0"/>
              </a:rPr>
              <a:t>Neki</a:t>
            </a:r>
          </a:p>
          <a:p>
            <a:pPr algn="ctr"/>
            <a:r>
              <a:rPr lang="sr-Latn-CS" sz="4000" b="1" dirty="0" smtClean="0">
                <a:latin typeface="Calibri" pitchFamily="34" charset="0"/>
              </a:rPr>
              <a:t>drugi</a:t>
            </a:r>
          </a:p>
          <a:p>
            <a:pPr algn="ctr"/>
            <a:r>
              <a:rPr lang="sr-Latn-CS" sz="4000" b="1" dirty="0" smtClean="0">
                <a:latin typeface="Calibri" pitchFamily="34" charset="0"/>
              </a:rPr>
              <a:t>Primeri</a:t>
            </a:r>
            <a:endParaRPr lang="sr-Latn-CS" sz="40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156</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95288" y="0"/>
            <a:ext cx="8229600" cy="990600"/>
          </a:xfrm>
          <a:noFill/>
        </p:spPr>
        <p:txBody>
          <a:bodyPr/>
          <a:lstStyle/>
          <a:p>
            <a:pPr eaLnBrk="1" hangingPunct="1"/>
            <a:r>
              <a:rPr lang="sr-Latn-CS" b="1" dirty="0" smtClean="0">
                <a:solidFill>
                  <a:schemeClr val="accent1">
                    <a:lumMod val="25000"/>
                  </a:schemeClr>
                </a:solidFill>
                <a:latin typeface="Calibri" pitchFamily="34" charset="0"/>
              </a:rPr>
              <a:t>Primeri visokotehnološke prevare</a:t>
            </a:r>
          </a:p>
        </p:txBody>
      </p:sp>
      <p:sp>
        <p:nvSpPr>
          <p:cNvPr id="54275" name="Rectangle 3"/>
          <p:cNvSpPr>
            <a:spLocks noGrp="1" noChangeArrowheads="1"/>
          </p:cNvSpPr>
          <p:nvPr>
            <p:ph type="body" idx="1"/>
          </p:nvPr>
        </p:nvSpPr>
        <p:spPr>
          <a:xfrm>
            <a:off x="395288" y="990600"/>
            <a:ext cx="8291512" cy="5486400"/>
          </a:xfrm>
          <a:noFill/>
        </p:spPr>
        <p:txBody>
          <a:bodyPr>
            <a:normAutofit/>
          </a:bodyPr>
          <a:lstStyle/>
          <a:p>
            <a:pPr eaLnBrk="1" hangingPunct="1">
              <a:buFontTx/>
              <a:buNone/>
            </a:pPr>
            <a:r>
              <a:rPr lang="sr-Latn-CS" b="1" i="1" dirty="0" smtClean="0">
                <a:solidFill>
                  <a:srgbClr val="FF0000"/>
                </a:solidFill>
                <a:latin typeface="Calibri" pitchFamily="34" charset="0"/>
              </a:rPr>
              <a:t>Investicione šeme</a:t>
            </a:r>
          </a:p>
          <a:p>
            <a:pPr marL="365125" indent="-1588" algn="just" eaLnBrk="1" hangingPunct="1">
              <a:buFontTx/>
              <a:buNone/>
            </a:pPr>
            <a:r>
              <a:rPr lang="sr-Latn-CS" sz="2400" dirty="0" smtClean="0">
                <a:latin typeface="Calibri" pitchFamily="34" charset="0"/>
              </a:rPr>
              <a:t>Korišćenje </a:t>
            </a:r>
            <a:r>
              <a:rPr lang="sr-Latn-CS" sz="2400" dirty="0" smtClean="0">
                <a:latin typeface="Calibri" pitchFamily="34" charset="0"/>
              </a:rPr>
              <a:t>interneta </a:t>
            </a:r>
            <a:r>
              <a:rPr lang="sr-Latn-CS" sz="2400" dirty="0" smtClean="0">
                <a:latin typeface="Calibri" pitchFamily="34" charset="0"/>
              </a:rPr>
              <a:t>da se traži finansijska podrška za visokotehnološke šeme kao što su virtuelne lokacije za kupovinu ili dobavljači novih usluga</a:t>
            </a:r>
          </a:p>
          <a:p>
            <a:pPr algn="just" eaLnBrk="1" hangingPunct="1">
              <a:buFontTx/>
              <a:buNone/>
            </a:pPr>
            <a:endParaRPr lang="sr-Latn-CS" sz="1400" b="1" dirty="0" smtClean="0">
              <a:latin typeface="Calibri" pitchFamily="34" charset="0"/>
            </a:endParaRPr>
          </a:p>
          <a:p>
            <a:pPr algn="just" eaLnBrk="1" hangingPunct="1">
              <a:buFontTx/>
              <a:buNone/>
            </a:pPr>
            <a:r>
              <a:rPr lang="sr-Latn-CS" b="1" i="1" dirty="0" smtClean="0">
                <a:solidFill>
                  <a:srgbClr val="FF0000"/>
                </a:solidFill>
                <a:latin typeface="Calibri" pitchFamily="34" charset="0"/>
              </a:rPr>
              <a:t>Šeme sa kreditnim karticama</a:t>
            </a:r>
          </a:p>
          <a:p>
            <a:pPr marL="365125" indent="-1588" algn="just" eaLnBrk="1" hangingPunct="1">
              <a:buFontTx/>
              <a:buNone/>
            </a:pPr>
            <a:r>
              <a:rPr lang="sr-Latn-CS" sz="2400" dirty="0" smtClean="0">
                <a:latin typeface="Calibri" pitchFamily="34" charset="0"/>
              </a:rPr>
              <a:t>Korišćenje nezakonito dobijenih kreditnih kartica za kupovinu robe visoke vrednosti preko Interneta</a:t>
            </a:r>
          </a:p>
          <a:p>
            <a:pPr algn="just" eaLnBrk="1" hangingPunct="1">
              <a:buFontTx/>
              <a:buNone/>
            </a:pPr>
            <a:endParaRPr lang="sr-Latn-CS" sz="1400" b="1" dirty="0" smtClean="0">
              <a:latin typeface="Calibri" pitchFamily="34" charset="0"/>
            </a:endParaRPr>
          </a:p>
          <a:p>
            <a:pPr algn="just" eaLnBrk="1" hangingPunct="1">
              <a:buFontTx/>
              <a:buNone/>
            </a:pPr>
            <a:r>
              <a:rPr lang="sr-Latn-CS" b="1" i="1" dirty="0" smtClean="0">
                <a:solidFill>
                  <a:srgbClr val="FF0000"/>
                </a:solidFill>
                <a:latin typeface="Calibri" pitchFamily="34" charset="0"/>
              </a:rPr>
              <a:t>Poslovne mogućnosti/"Raditi kod </a:t>
            </a:r>
            <a:r>
              <a:rPr lang="en-US" b="1" i="1" dirty="0" smtClean="0">
                <a:solidFill>
                  <a:srgbClr val="FF0000"/>
                </a:solidFill>
                <a:latin typeface="Calibri" pitchFamily="34" charset="0"/>
              </a:rPr>
              <a:t>kuć</a:t>
            </a:r>
            <a:r>
              <a:rPr lang="sr-Latn-CS" b="1" i="1" dirty="0" smtClean="0">
                <a:solidFill>
                  <a:srgbClr val="FF0000"/>
                </a:solidFill>
                <a:latin typeface="Calibri" pitchFamily="34" charset="0"/>
              </a:rPr>
              <a:t>e" šeme</a:t>
            </a:r>
          </a:p>
          <a:p>
            <a:pPr marL="363538" indent="0" algn="just" eaLnBrk="1" hangingPunct="1">
              <a:buFontTx/>
              <a:buNone/>
            </a:pPr>
            <a:r>
              <a:rPr lang="sr-Latn-CS" sz="2400" dirty="0" smtClean="0">
                <a:latin typeface="Calibri" pitchFamily="34" charset="0"/>
              </a:rPr>
              <a:t>Internet korišćen za reklamiranje poslovnih mogućnosti pri čemu žrtva plati unapred za informacije ili proizvoda u vezi sa rad-kod-kuće šemama</a:t>
            </a:r>
            <a:endParaRPr lang="sr-Latn-CS" sz="2400" i="1" dirty="0" smtClean="0">
              <a:solidFill>
                <a:srgbClr val="FF0000"/>
              </a:solidFill>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157</a:t>
            </a:fld>
            <a:endParaRPr lang="sr-Latn-CS"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4275">
                                            <p:txEl>
                                              <p:pRg st="0" end="0"/>
                                            </p:txEl>
                                          </p:spTgt>
                                        </p:tgtEl>
                                        <p:attrNameLst>
                                          <p:attrName>style.visibility</p:attrName>
                                        </p:attrNameLst>
                                      </p:cBhvr>
                                      <p:to>
                                        <p:strVal val="visible"/>
                                      </p:to>
                                    </p:set>
                                    <p:animEffect transition="in" filter="dissolve">
                                      <p:cBhvr>
                                        <p:cTn id="7" dur="500"/>
                                        <p:tgtEl>
                                          <p:spTgt spid="542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4275">
                                            <p:txEl>
                                              <p:pRg st="1" end="1"/>
                                            </p:txEl>
                                          </p:spTgt>
                                        </p:tgtEl>
                                        <p:attrNameLst>
                                          <p:attrName>style.visibility</p:attrName>
                                        </p:attrNameLst>
                                      </p:cBhvr>
                                      <p:to>
                                        <p:strVal val="visible"/>
                                      </p:to>
                                    </p:set>
                                    <p:animEffect transition="in" filter="dissolve">
                                      <p:cBhvr>
                                        <p:cTn id="12" dur="500"/>
                                        <p:tgtEl>
                                          <p:spTgt spid="542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4275">
                                            <p:txEl>
                                              <p:pRg st="3" end="3"/>
                                            </p:txEl>
                                          </p:spTgt>
                                        </p:tgtEl>
                                        <p:attrNameLst>
                                          <p:attrName>style.visibility</p:attrName>
                                        </p:attrNameLst>
                                      </p:cBhvr>
                                      <p:to>
                                        <p:strVal val="visible"/>
                                      </p:to>
                                    </p:set>
                                    <p:animEffect transition="in" filter="dissolve">
                                      <p:cBhvr>
                                        <p:cTn id="17" dur="500"/>
                                        <p:tgtEl>
                                          <p:spTgt spid="5427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54275">
                                            <p:txEl>
                                              <p:pRg st="4" end="4"/>
                                            </p:txEl>
                                          </p:spTgt>
                                        </p:tgtEl>
                                        <p:attrNameLst>
                                          <p:attrName>style.visibility</p:attrName>
                                        </p:attrNameLst>
                                      </p:cBhvr>
                                      <p:to>
                                        <p:strVal val="visible"/>
                                      </p:to>
                                    </p:set>
                                    <p:animEffect transition="in" filter="dissolve">
                                      <p:cBhvr>
                                        <p:cTn id="22" dur="500"/>
                                        <p:tgtEl>
                                          <p:spTgt spid="5427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54275">
                                            <p:txEl>
                                              <p:pRg st="6" end="6"/>
                                            </p:txEl>
                                          </p:spTgt>
                                        </p:tgtEl>
                                        <p:attrNameLst>
                                          <p:attrName>style.visibility</p:attrName>
                                        </p:attrNameLst>
                                      </p:cBhvr>
                                      <p:to>
                                        <p:strVal val="visible"/>
                                      </p:to>
                                    </p:set>
                                    <p:animEffect transition="in" filter="dissolve">
                                      <p:cBhvr>
                                        <p:cTn id="27" dur="500"/>
                                        <p:tgtEl>
                                          <p:spTgt spid="54275">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54275">
                                            <p:txEl>
                                              <p:pRg st="7" end="7"/>
                                            </p:txEl>
                                          </p:spTgt>
                                        </p:tgtEl>
                                        <p:attrNameLst>
                                          <p:attrName>style.visibility</p:attrName>
                                        </p:attrNameLst>
                                      </p:cBhvr>
                                      <p:to>
                                        <p:strVal val="visible"/>
                                      </p:to>
                                    </p:set>
                                    <p:animEffect transition="in" filter="dissolve">
                                      <p:cBhvr>
                                        <p:cTn id="32" dur="500"/>
                                        <p:tgtEl>
                                          <p:spTgt spid="5427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build="p"/>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57200" y="0"/>
            <a:ext cx="8229600" cy="981075"/>
          </a:xfrm>
          <a:noFill/>
        </p:spPr>
        <p:txBody>
          <a:bodyPr/>
          <a:lstStyle/>
          <a:p>
            <a:r>
              <a:rPr lang="sr-Latn-CS" b="1" dirty="0">
                <a:solidFill>
                  <a:schemeClr val="accent1">
                    <a:lumMod val="25000"/>
                  </a:schemeClr>
                </a:solidFill>
                <a:latin typeface="Calibri" pitchFamily="34" charset="0"/>
              </a:rPr>
              <a:t>Primeri visokotehnološke prevare</a:t>
            </a:r>
          </a:p>
        </p:txBody>
      </p:sp>
      <p:sp>
        <p:nvSpPr>
          <p:cNvPr id="55299" name="Rectangle 3"/>
          <p:cNvSpPr>
            <a:spLocks noGrp="1" noChangeArrowheads="1"/>
          </p:cNvSpPr>
          <p:nvPr>
            <p:ph type="body" idx="1"/>
          </p:nvPr>
        </p:nvSpPr>
        <p:spPr>
          <a:xfrm>
            <a:off x="250825" y="1268413"/>
            <a:ext cx="8713788" cy="4997450"/>
          </a:xfrm>
          <a:noFill/>
        </p:spPr>
        <p:txBody>
          <a:bodyPr/>
          <a:lstStyle/>
          <a:p>
            <a:pPr eaLnBrk="1" hangingPunct="1">
              <a:lnSpc>
                <a:spcPct val="90000"/>
              </a:lnSpc>
              <a:buFontTx/>
              <a:buNone/>
            </a:pPr>
            <a:r>
              <a:rPr lang="sr-Latn-CS" b="1" i="1" dirty="0" smtClean="0">
                <a:solidFill>
                  <a:srgbClr val="FF0000"/>
                </a:solidFill>
                <a:latin typeface="Calibri" pitchFamily="34" charset="0"/>
              </a:rPr>
              <a:t>419 Prevare</a:t>
            </a:r>
          </a:p>
          <a:p>
            <a:pPr marL="365125" indent="-1588" algn="just" eaLnBrk="1" hangingPunct="1">
              <a:lnSpc>
                <a:spcPct val="90000"/>
              </a:lnSpc>
              <a:buFontTx/>
              <a:buNone/>
            </a:pPr>
            <a:r>
              <a:rPr lang="sr-Latn-CS" sz="2400" dirty="0" smtClean="0">
                <a:latin typeface="Calibri" pitchFamily="34" charset="0"/>
              </a:rPr>
              <a:t>Prevare Zapadne Afrike - sredstva za isporuke su promenjena - sada preko elektronske pošte umesto molbi preko tradicionalne pošte ili faksom,  inače se ništa ne menja - potencijalno ogroman pristup spamovanjem.</a:t>
            </a:r>
          </a:p>
          <a:p>
            <a:pPr algn="just" eaLnBrk="1" hangingPunct="1">
              <a:lnSpc>
                <a:spcPct val="90000"/>
              </a:lnSpc>
              <a:buFontTx/>
              <a:buNone/>
            </a:pPr>
            <a:endParaRPr lang="sr-Latn-CS" sz="2400" dirty="0" smtClean="0">
              <a:latin typeface="Calibri" pitchFamily="34" charset="0"/>
            </a:endParaRPr>
          </a:p>
          <a:p>
            <a:pPr algn="just" eaLnBrk="1" hangingPunct="1">
              <a:lnSpc>
                <a:spcPct val="90000"/>
              </a:lnSpc>
              <a:buFontTx/>
              <a:buNone/>
            </a:pPr>
            <a:r>
              <a:rPr lang="sr-Latn-CS" b="1" i="1" dirty="0" smtClean="0">
                <a:solidFill>
                  <a:srgbClr val="FF0000"/>
                </a:solidFill>
                <a:latin typeface="Calibri" pitchFamily="34" charset="0"/>
              </a:rPr>
              <a:t>Internet bankarstvo</a:t>
            </a:r>
          </a:p>
          <a:p>
            <a:pPr marL="363538" indent="0" algn="just" eaLnBrk="1" hangingPunct="1">
              <a:lnSpc>
                <a:spcPct val="90000"/>
              </a:lnSpc>
              <a:buFontTx/>
              <a:buNone/>
            </a:pPr>
            <a:r>
              <a:rPr lang="sr-Latn-CS" sz="2400" dirty="0" smtClean="0">
                <a:latin typeface="Calibri" pitchFamily="34" charset="0"/>
              </a:rPr>
              <a:t>Jednostavno kopiranje </a:t>
            </a:r>
            <a:r>
              <a:rPr lang="sr-Latn-CS" sz="2400" dirty="0" smtClean="0">
                <a:latin typeface="Calibri" pitchFamily="34" charset="0"/>
              </a:rPr>
              <a:t>web </a:t>
            </a:r>
            <a:r>
              <a:rPr lang="sr-Latn-CS" sz="2400" dirty="0" smtClean="0">
                <a:latin typeface="Calibri" pitchFamily="34" charset="0"/>
              </a:rPr>
              <a:t>lokacije banaka, promenite </a:t>
            </a:r>
            <a:r>
              <a:rPr lang="sr-Latn-CS" sz="2400" dirty="0" smtClean="0">
                <a:latin typeface="Calibri" pitchFamily="34" charset="0"/>
              </a:rPr>
              <a:t>web-adrese </a:t>
            </a:r>
            <a:r>
              <a:rPr lang="sr-Latn-CS" sz="2400" dirty="0" smtClean="0">
                <a:latin typeface="Calibri" pitchFamily="34" charset="0"/>
              </a:rPr>
              <a:t>malo, obezbedite linkove na legitimne bankarske </a:t>
            </a:r>
            <a:r>
              <a:rPr lang="sr-Latn-CS" sz="2400" dirty="0" smtClean="0">
                <a:latin typeface="Calibri" pitchFamily="34" charset="0"/>
              </a:rPr>
              <a:t>usluge </a:t>
            </a:r>
            <a:r>
              <a:rPr lang="sr-Latn-CS" sz="2400" dirty="0" smtClean="0">
                <a:latin typeface="Calibri" pitchFamily="34" charset="0"/>
              </a:rPr>
              <a:t>i samo jedan ili dva linka na visok prinos investicija koje zahtevaju transfer značajnih iznosa koji će osigurati ušešće u zaista neverovatnu mogućnost investiranja. </a:t>
            </a:r>
          </a:p>
          <a:p>
            <a:pPr algn="just" eaLnBrk="1" hangingPunct="1">
              <a:lnSpc>
                <a:spcPct val="90000"/>
              </a:lnSpc>
              <a:buFontTx/>
              <a:buNone/>
            </a:pPr>
            <a:endParaRPr lang="sr-Latn-CS" sz="2400" dirty="0" smtClean="0">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158</a:t>
            </a:fld>
            <a:endParaRPr lang="sr-Latn-CS"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5299">
                                            <p:txEl>
                                              <p:pRg st="0" end="0"/>
                                            </p:txEl>
                                          </p:spTgt>
                                        </p:tgtEl>
                                        <p:attrNameLst>
                                          <p:attrName>style.visibility</p:attrName>
                                        </p:attrNameLst>
                                      </p:cBhvr>
                                      <p:to>
                                        <p:strVal val="visible"/>
                                      </p:to>
                                    </p:set>
                                    <p:animEffect transition="in" filter="dissolve">
                                      <p:cBhvr>
                                        <p:cTn id="7" dur="500"/>
                                        <p:tgtEl>
                                          <p:spTgt spid="552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5299">
                                            <p:txEl>
                                              <p:pRg st="1" end="1"/>
                                            </p:txEl>
                                          </p:spTgt>
                                        </p:tgtEl>
                                        <p:attrNameLst>
                                          <p:attrName>style.visibility</p:attrName>
                                        </p:attrNameLst>
                                      </p:cBhvr>
                                      <p:to>
                                        <p:strVal val="visible"/>
                                      </p:to>
                                    </p:set>
                                    <p:animEffect transition="in" filter="dissolve">
                                      <p:cBhvr>
                                        <p:cTn id="12" dur="500"/>
                                        <p:tgtEl>
                                          <p:spTgt spid="552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5299">
                                            <p:txEl>
                                              <p:pRg st="3" end="3"/>
                                            </p:txEl>
                                          </p:spTgt>
                                        </p:tgtEl>
                                        <p:attrNameLst>
                                          <p:attrName>style.visibility</p:attrName>
                                        </p:attrNameLst>
                                      </p:cBhvr>
                                      <p:to>
                                        <p:strVal val="visible"/>
                                      </p:to>
                                    </p:set>
                                    <p:animEffect transition="in" filter="dissolve">
                                      <p:cBhvr>
                                        <p:cTn id="17" dur="500"/>
                                        <p:tgtEl>
                                          <p:spTgt spid="5529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55299">
                                            <p:txEl>
                                              <p:pRg st="4" end="4"/>
                                            </p:txEl>
                                          </p:spTgt>
                                        </p:tgtEl>
                                        <p:attrNameLst>
                                          <p:attrName>style.visibility</p:attrName>
                                        </p:attrNameLst>
                                      </p:cBhvr>
                                      <p:to>
                                        <p:strVal val="visible"/>
                                      </p:to>
                                    </p:set>
                                    <p:animEffect transition="in" filter="dissolve">
                                      <p:cBhvr>
                                        <p:cTn id="22" dur="500"/>
                                        <p:tgtEl>
                                          <p:spTgt spid="5529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build="p"/>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body" idx="1"/>
          </p:nvPr>
        </p:nvSpPr>
        <p:spPr>
          <a:xfrm>
            <a:off x="457200" y="1268413"/>
            <a:ext cx="8229600" cy="4857750"/>
          </a:xfrm>
          <a:noFill/>
        </p:spPr>
        <p:txBody>
          <a:bodyPr/>
          <a:lstStyle/>
          <a:p>
            <a:pPr algn="just" eaLnBrk="1" hangingPunct="1">
              <a:lnSpc>
                <a:spcPct val="80000"/>
              </a:lnSpc>
              <a:buFontTx/>
              <a:buNone/>
            </a:pPr>
            <a:endParaRPr lang="sr-Latn-CS" sz="2400" dirty="0" smtClean="0">
              <a:latin typeface="Calibri" pitchFamily="34" charset="0"/>
            </a:endParaRPr>
          </a:p>
          <a:p>
            <a:pPr algn="just" eaLnBrk="1" hangingPunct="1">
              <a:lnSpc>
                <a:spcPct val="80000"/>
              </a:lnSpc>
              <a:buFontTx/>
              <a:buNone/>
            </a:pPr>
            <a:endParaRPr lang="sr-Latn-CS" sz="1400" dirty="0" smtClean="0">
              <a:latin typeface="Calibri" pitchFamily="34" charset="0"/>
            </a:endParaRPr>
          </a:p>
          <a:p>
            <a:pPr algn="just" eaLnBrk="1" hangingPunct="1">
              <a:lnSpc>
                <a:spcPct val="80000"/>
              </a:lnSpc>
              <a:buFontTx/>
              <a:buNone/>
            </a:pPr>
            <a:r>
              <a:rPr lang="sr-Latn-CS" b="1" i="1" dirty="0" smtClean="0">
                <a:solidFill>
                  <a:srgbClr val="FF0000"/>
                </a:solidFill>
                <a:latin typeface="Calibri" pitchFamily="34" charset="0"/>
              </a:rPr>
              <a:t>Molbe za humanitarnu pomoć</a:t>
            </a:r>
            <a:r>
              <a:rPr lang="sr-Latn-CS" dirty="0" smtClean="0"/>
              <a:t> </a:t>
            </a:r>
          </a:p>
          <a:p>
            <a:pPr marL="363538" indent="0" algn="just" eaLnBrk="1" hangingPunct="1">
              <a:lnSpc>
                <a:spcPct val="80000"/>
              </a:lnSpc>
              <a:buFontTx/>
              <a:buNone/>
            </a:pPr>
            <a:r>
              <a:rPr lang="sr-Latn-CS" sz="2400" dirty="0" smtClean="0">
                <a:latin typeface="Calibri" pitchFamily="34" charset="0"/>
              </a:rPr>
              <a:t>U roku od jednog sata nakon cunamija na dalekom Istoku, apeli sa </a:t>
            </a:r>
            <a:r>
              <a:rPr lang="sr-Latn-CS" sz="2400" dirty="0" smtClean="0">
                <a:latin typeface="Calibri" pitchFamily="34" charset="0"/>
              </a:rPr>
              <a:t>web-stranica </a:t>
            </a:r>
            <a:r>
              <a:rPr lang="sr-Latn-CS" sz="2400" dirty="0" smtClean="0">
                <a:latin typeface="Calibri" pitchFamily="34" charset="0"/>
              </a:rPr>
              <a:t>za pomoć žrtvama su već stigli na </a:t>
            </a:r>
            <a:r>
              <a:rPr lang="sr-Latn-CS" sz="2400" dirty="0" smtClean="0">
                <a:latin typeface="Calibri" pitchFamily="34" charset="0"/>
              </a:rPr>
              <a:t>internet</a:t>
            </a:r>
            <a:r>
              <a:rPr lang="sr-Latn-CS" sz="2400" dirty="0" smtClean="0">
                <a:latin typeface="Calibri" pitchFamily="34" charset="0"/>
              </a:rPr>
              <a:t>, mnogi (ako ne i svi u tom trenutku) su bili lažni</a:t>
            </a:r>
          </a:p>
          <a:p>
            <a:pPr algn="just" eaLnBrk="1" hangingPunct="1">
              <a:lnSpc>
                <a:spcPct val="80000"/>
              </a:lnSpc>
              <a:buFontTx/>
              <a:buNone/>
            </a:pPr>
            <a:endParaRPr lang="sr-Latn-CS" sz="2400" b="1" dirty="0" smtClean="0">
              <a:latin typeface="Calibri" pitchFamily="34" charset="0"/>
            </a:endParaRPr>
          </a:p>
          <a:p>
            <a:pPr algn="just" eaLnBrk="1" hangingPunct="1">
              <a:lnSpc>
                <a:spcPct val="80000"/>
              </a:lnSpc>
              <a:buFontTx/>
              <a:buNone/>
            </a:pPr>
            <a:endParaRPr lang="sr-Latn-CS" sz="1400" b="1" dirty="0" smtClean="0">
              <a:latin typeface="Calibri" pitchFamily="34" charset="0"/>
            </a:endParaRPr>
          </a:p>
          <a:p>
            <a:pPr algn="just" eaLnBrk="1" hangingPunct="1">
              <a:lnSpc>
                <a:spcPct val="80000"/>
              </a:lnSpc>
              <a:buFontTx/>
              <a:buNone/>
            </a:pPr>
            <a:r>
              <a:rPr lang="sr-Latn-CS" b="1" i="1" dirty="0" smtClean="0">
                <a:solidFill>
                  <a:srgbClr val="FF0000"/>
                </a:solidFill>
                <a:latin typeface="Calibri" pitchFamily="34" charset="0"/>
              </a:rPr>
              <a:t>Biljna vijagra </a:t>
            </a:r>
          </a:p>
          <a:p>
            <a:pPr marL="363538" indent="0" algn="just" eaLnBrk="1" hangingPunct="1">
              <a:lnSpc>
                <a:spcPct val="80000"/>
              </a:lnSpc>
              <a:buFontTx/>
              <a:buNone/>
            </a:pPr>
            <a:r>
              <a:rPr lang="sr-Latn-CS" sz="2400" dirty="0" smtClean="0">
                <a:latin typeface="Calibri" pitchFamily="34" charset="0"/>
              </a:rPr>
              <a:t>U oblasti alternativnih medicinskih </a:t>
            </a:r>
            <a:r>
              <a:rPr lang="sr-Latn-CS" sz="2400" dirty="0" smtClean="0">
                <a:latin typeface="Calibri" pitchFamily="34" charset="0"/>
              </a:rPr>
              <a:t>tretmana na internetu, </a:t>
            </a:r>
            <a:r>
              <a:rPr lang="sr-Latn-CS" sz="2400" dirty="0" smtClean="0">
                <a:latin typeface="Calibri" pitchFamily="34" charset="0"/>
              </a:rPr>
              <a:t>spamuje se </a:t>
            </a:r>
            <a:r>
              <a:rPr lang="sr-Latn-CS" sz="2400" dirty="0" smtClean="0">
                <a:latin typeface="Calibri" pitchFamily="34" charset="0"/>
              </a:rPr>
              <a:t>"</a:t>
            </a:r>
            <a:r>
              <a:rPr lang="sr-Latn-CS" sz="2400" dirty="0" smtClean="0">
                <a:latin typeface="Calibri" pitchFamily="34" charset="0"/>
              </a:rPr>
              <a:t>kupci", većina takvih proizvoda nemaju nikakvih korisnih efekata (ukoliko ih uopšte isporuče), neki od njih su potpuno opasni</a:t>
            </a:r>
          </a:p>
        </p:txBody>
      </p:sp>
      <p:sp>
        <p:nvSpPr>
          <p:cNvPr id="9219" name="Rectangle 3"/>
          <p:cNvSpPr>
            <a:spLocks noGrp="1" noChangeArrowheads="1"/>
          </p:cNvSpPr>
          <p:nvPr>
            <p:ph type="title"/>
          </p:nvPr>
        </p:nvSpPr>
        <p:spPr>
          <a:xfrm>
            <a:off x="468313" y="0"/>
            <a:ext cx="8229600" cy="1143000"/>
          </a:xfrm>
          <a:noFill/>
        </p:spPr>
        <p:txBody>
          <a:bodyPr/>
          <a:lstStyle/>
          <a:p>
            <a:pPr>
              <a:lnSpc>
                <a:spcPct val="90000"/>
              </a:lnSpc>
            </a:pPr>
            <a:r>
              <a:rPr lang="sr-Latn-CS" b="1" dirty="0">
                <a:solidFill>
                  <a:schemeClr val="accent1">
                    <a:lumMod val="25000"/>
                  </a:schemeClr>
                </a:solidFill>
                <a:latin typeface="Calibri" pitchFamily="34" charset="0"/>
              </a:rPr>
              <a:t>Primeri visokotehnološke prevare</a:t>
            </a:r>
            <a:endParaRPr lang="sr-Latn-CS" b="1" i="1" dirty="0">
              <a:solidFill>
                <a:srgbClr val="FF0000"/>
              </a:solidFill>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159</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ChangeArrowheads="1"/>
          </p:cNvSpPr>
          <p:nvPr/>
        </p:nvSpPr>
        <p:spPr bwMode="auto">
          <a:xfrm>
            <a:off x="5665242" y="6550223"/>
            <a:ext cx="3390634" cy="307777"/>
          </a:xfrm>
          <a:prstGeom prst="rect">
            <a:avLst/>
          </a:prstGeom>
          <a:noFill/>
          <a:ln w="9525">
            <a:noFill/>
            <a:miter lim="800000"/>
            <a:headEnd/>
            <a:tailEnd/>
          </a:ln>
        </p:spPr>
        <p:txBody>
          <a:bodyPr wrap="none">
            <a:spAutoFit/>
          </a:bodyPr>
          <a:lstStyle/>
          <a:p>
            <a:r>
              <a:rPr lang="sr-Latn-CS" sz="1400" dirty="0">
                <a:solidFill>
                  <a:srgbClr val="000000"/>
                </a:solidFill>
              </a:rPr>
              <a:t>Source : http://emailclientmarketshare.com</a:t>
            </a:r>
          </a:p>
        </p:txBody>
      </p:sp>
      <p:sp>
        <p:nvSpPr>
          <p:cNvPr id="7" name="Title 1"/>
          <p:cNvSpPr>
            <a:spLocks noGrp="1"/>
          </p:cNvSpPr>
          <p:nvPr>
            <p:ph type="title"/>
          </p:nvPr>
        </p:nvSpPr>
        <p:spPr>
          <a:xfrm>
            <a:off x="494644" y="214290"/>
            <a:ext cx="8229600" cy="830567"/>
          </a:xfrm>
        </p:spPr>
        <p:txBody>
          <a:bodyPr/>
          <a:lstStyle/>
          <a:p>
            <a:r>
              <a:rPr lang="sr-Latn-CS" b="1" dirty="0" smtClean="0"/>
              <a:t>Statistika statistike klijenta</a:t>
            </a:r>
            <a:endParaRPr lang="sr-Latn-CS" b="1" dirty="0"/>
          </a:p>
        </p:txBody>
      </p:sp>
      <p:pic>
        <p:nvPicPr>
          <p:cNvPr id="2" name="Bild 1"/>
          <p:cNvPicPr>
            <a:picLocks noChangeAspect="1"/>
          </p:cNvPicPr>
          <p:nvPr/>
        </p:nvPicPr>
        <p:blipFill>
          <a:blip r:embed="rId3"/>
          <a:stretch>
            <a:fillRect/>
          </a:stretch>
        </p:blipFill>
        <p:spPr>
          <a:xfrm>
            <a:off x="1771576" y="1531156"/>
            <a:ext cx="6004547" cy="4937072"/>
          </a:xfrm>
          <a:prstGeom prst="rect">
            <a:avLst/>
          </a:prstGeom>
        </p:spPr>
      </p:pic>
      <p:sp>
        <p:nvSpPr>
          <p:cNvPr id="4" name="Textfeld 3"/>
          <p:cNvSpPr txBox="1"/>
          <p:nvPr/>
        </p:nvSpPr>
        <p:spPr>
          <a:xfrm>
            <a:off x="3778317" y="1163335"/>
            <a:ext cx="2193229" cy="369332"/>
          </a:xfrm>
          <a:prstGeom prst="rect">
            <a:avLst/>
          </a:prstGeom>
          <a:noFill/>
        </p:spPr>
        <p:txBody>
          <a:bodyPr wrap="none" rtlCol="0">
            <a:spAutoFit/>
          </a:bodyPr>
          <a:lstStyle/>
          <a:p>
            <a:r>
              <a:rPr lang="sr-Latn-CS" dirty="0" smtClean="0"/>
              <a:t>Decembar </a:t>
            </a:r>
            <a:r>
              <a:rPr lang="sr-Latn-CS" dirty="0" smtClean="0"/>
              <a:t>2016. god.</a:t>
            </a:r>
            <a:endParaRPr lang="sr-Latn-CS" dirty="0" smtClean="0"/>
          </a:p>
        </p:txBody>
      </p:sp>
      <p:sp>
        <p:nvSpPr>
          <p:cNvPr id="8"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16</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2090601218"/>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68313" y="1"/>
            <a:ext cx="8229600" cy="909638"/>
          </a:xfrm>
        </p:spPr>
        <p:txBody>
          <a:bodyPr/>
          <a:lstStyle/>
          <a:p>
            <a:r>
              <a:rPr lang="sr-Latn-CS" b="1" dirty="0">
                <a:solidFill>
                  <a:schemeClr val="accent1">
                    <a:lumMod val="25000"/>
                  </a:schemeClr>
                </a:solidFill>
                <a:latin typeface="Calibri" pitchFamily="34" charset="0"/>
              </a:rPr>
              <a:t>Primeri visokotehnološke prevare</a:t>
            </a:r>
            <a:endParaRPr lang="sr-Latn-CS" b="1" dirty="0" smtClean="0">
              <a:solidFill>
                <a:schemeClr val="accent1">
                  <a:lumMod val="25000"/>
                </a:schemeClr>
              </a:solidFill>
              <a:latin typeface="Calibri" pitchFamily="34" charset="0"/>
            </a:endParaRPr>
          </a:p>
        </p:txBody>
      </p:sp>
      <p:sp>
        <p:nvSpPr>
          <p:cNvPr id="10243" name="Rectangle 3"/>
          <p:cNvSpPr>
            <a:spLocks noGrp="1" noChangeArrowheads="1"/>
          </p:cNvSpPr>
          <p:nvPr>
            <p:ph type="body" idx="1"/>
          </p:nvPr>
        </p:nvSpPr>
        <p:spPr>
          <a:xfrm>
            <a:off x="468313" y="1125538"/>
            <a:ext cx="8229600" cy="1871662"/>
          </a:xfrm>
        </p:spPr>
        <p:txBody>
          <a:bodyPr/>
          <a:lstStyle/>
          <a:p>
            <a:pPr algn="just" eaLnBrk="1" hangingPunct="1">
              <a:lnSpc>
                <a:spcPct val="90000"/>
              </a:lnSpc>
              <a:buFontTx/>
              <a:buNone/>
            </a:pPr>
            <a:r>
              <a:rPr lang="sr-Latn-CS" b="1" i="1" dirty="0" smtClean="0">
                <a:solidFill>
                  <a:srgbClr val="FF0000"/>
                </a:solidFill>
                <a:latin typeface="Calibri" pitchFamily="34" charset="0"/>
              </a:rPr>
              <a:t>Ruske mlade</a:t>
            </a:r>
          </a:p>
          <a:p>
            <a:pPr marL="363538" indent="0" algn="just" eaLnBrk="1" hangingPunct="1">
              <a:lnSpc>
                <a:spcPct val="90000"/>
              </a:lnSpc>
              <a:buFontTx/>
              <a:buNone/>
            </a:pPr>
            <a:r>
              <a:rPr lang="sr-Latn-CS" sz="2800" dirty="0" smtClean="0">
                <a:latin typeface="Calibri" pitchFamily="34" charset="0"/>
              </a:rPr>
              <a:t>Sajtovi koji nude kontakte sa lepim istočnoevropskim ženama i jeftine posete ruskim državama</a:t>
            </a:r>
          </a:p>
        </p:txBody>
      </p:sp>
      <p:pic>
        <p:nvPicPr>
          <p:cNvPr id="10244" name="Picture 5" descr="scl28"/>
          <p:cNvPicPr>
            <a:picLocks noChangeAspect="1" noChangeArrowheads="1"/>
          </p:cNvPicPr>
          <p:nvPr/>
        </p:nvPicPr>
        <p:blipFill>
          <a:blip r:embed="rId2" cstate="print"/>
          <a:srcRect/>
          <a:stretch>
            <a:fillRect/>
          </a:stretch>
        </p:blipFill>
        <p:spPr bwMode="auto">
          <a:xfrm>
            <a:off x="1042988" y="2924175"/>
            <a:ext cx="6858000" cy="3390900"/>
          </a:xfrm>
          <a:prstGeom prst="rect">
            <a:avLst/>
          </a:prstGeom>
          <a:noFill/>
          <a:ln w="9525">
            <a:noFill/>
            <a:miter lim="800000"/>
            <a:headEnd/>
            <a:tailEnd/>
          </a:ln>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160</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81000" y="0"/>
            <a:ext cx="8229600" cy="1143000"/>
          </a:xfrm>
        </p:spPr>
        <p:txBody>
          <a:bodyPr/>
          <a:lstStyle/>
          <a:p>
            <a:r>
              <a:rPr lang="sr-Latn-CS" b="1" dirty="0">
                <a:solidFill>
                  <a:schemeClr val="accent1">
                    <a:lumMod val="25000"/>
                  </a:schemeClr>
                </a:solidFill>
                <a:latin typeface="Calibri" pitchFamily="34" charset="0"/>
              </a:rPr>
              <a:t>Primeri visokotehnološke prevare</a:t>
            </a:r>
            <a:endParaRPr lang="sr-Latn-CS" b="1" dirty="0" smtClean="0">
              <a:solidFill>
                <a:schemeClr val="accent1">
                  <a:lumMod val="25000"/>
                </a:schemeClr>
              </a:solidFill>
              <a:latin typeface="Calibri" pitchFamily="34" charset="0"/>
            </a:endParaRPr>
          </a:p>
        </p:txBody>
      </p:sp>
      <p:sp>
        <p:nvSpPr>
          <p:cNvPr id="11267" name="Rectangle 3"/>
          <p:cNvSpPr>
            <a:spLocks noGrp="1" noChangeArrowheads="1"/>
          </p:cNvSpPr>
          <p:nvPr>
            <p:ph type="body" idx="1"/>
          </p:nvPr>
        </p:nvSpPr>
        <p:spPr>
          <a:xfrm>
            <a:off x="457200" y="1295401"/>
            <a:ext cx="8382000" cy="3962400"/>
          </a:xfrm>
        </p:spPr>
        <p:txBody>
          <a:bodyPr/>
          <a:lstStyle/>
          <a:p>
            <a:pPr eaLnBrk="1" hangingPunct="1">
              <a:buFontTx/>
              <a:buNone/>
            </a:pPr>
            <a:r>
              <a:rPr lang="sr-Latn-CS" b="1" i="1" dirty="0" smtClean="0">
                <a:solidFill>
                  <a:srgbClr val="FF0000"/>
                </a:solidFill>
                <a:latin typeface="Calibri" pitchFamily="34" charset="0"/>
              </a:rPr>
              <a:t>Srećni dobitnici</a:t>
            </a:r>
          </a:p>
          <a:p>
            <a:pPr marL="365125" indent="-1588" eaLnBrk="1" hangingPunct="1">
              <a:buFontTx/>
              <a:buNone/>
            </a:pPr>
            <a:r>
              <a:rPr lang="sr-Latn-CS" sz="2800" dirty="0" smtClean="0">
                <a:latin typeface="Calibri" pitchFamily="34" charset="0"/>
              </a:rPr>
              <a:t>Zahtev za isplatu loto dobitka ili pomoć za pobedu (često strane lutrije)</a:t>
            </a:r>
          </a:p>
          <a:p>
            <a:pPr eaLnBrk="1" hangingPunct="1">
              <a:buFontTx/>
              <a:buNone/>
            </a:pPr>
            <a:r>
              <a:rPr lang="sr-Latn-CS" b="1" i="1" dirty="0" smtClean="0">
                <a:solidFill>
                  <a:srgbClr val="FF0000"/>
                </a:solidFill>
                <a:latin typeface="Calibri" pitchFamily="34" charset="0"/>
              </a:rPr>
              <a:t>Phishing</a:t>
            </a:r>
            <a:endParaRPr lang="sr-Latn-CS" b="1" i="1" dirty="0" smtClean="0">
              <a:solidFill>
                <a:srgbClr val="FF0000"/>
              </a:solidFill>
              <a:latin typeface="Calibri" pitchFamily="34" charset="0"/>
            </a:endParaRPr>
          </a:p>
          <a:p>
            <a:pPr marL="365125" indent="-1588" eaLnBrk="1" hangingPunct="1">
              <a:buFontTx/>
              <a:buNone/>
            </a:pPr>
            <a:r>
              <a:rPr lang="sr-Latn-CS" sz="2800" dirty="0" smtClean="0">
                <a:latin typeface="Calibri" pitchFamily="34" charset="0"/>
              </a:rPr>
              <a:t>E-mail poruke se pretvaraju da su iz poznatog izvora (kao što su banke, ili dobavljač internet usluga) koji traži da potvrdite lične podatke</a:t>
            </a:r>
          </a:p>
          <a:p>
            <a:pPr eaLnBrk="1" hangingPunct="1">
              <a:buFontTx/>
              <a:buNone/>
            </a:pPr>
            <a:endParaRPr lang="sr-Latn-CS" b="1" dirty="0" smtClean="0">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161</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0"/>
            <a:ext cx="8229600" cy="720725"/>
          </a:xfrm>
          <a:noFill/>
        </p:spPr>
        <p:txBody>
          <a:bodyPr/>
          <a:lstStyle/>
          <a:p>
            <a:pPr eaLnBrk="1" hangingPunct="1"/>
            <a:r>
              <a:rPr lang="sr-Latn-CS" b="1" dirty="0" smtClean="0">
                <a:solidFill>
                  <a:schemeClr val="accent1">
                    <a:lumMod val="25000"/>
                  </a:schemeClr>
                </a:solidFill>
                <a:latin typeface="Calibri" pitchFamily="34" charset="0"/>
              </a:rPr>
              <a:t>Zašto ovo izgleda tako poznato?</a:t>
            </a:r>
          </a:p>
        </p:txBody>
      </p:sp>
      <p:sp>
        <p:nvSpPr>
          <p:cNvPr id="57347" name="Text Box 3"/>
          <p:cNvSpPr txBox="1">
            <a:spLocks noChangeArrowheads="1"/>
          </p:cNvSpPr>
          <p:nvPr/>
        </p:nvSpPr>
        <p:spPr bwMode="auto">
          <a:xfrm>
            <a:off x="304800" y="1219200"/>
            <a:ext cx="8610600" cy="4832092"/>
          </a:xfrm>
          <a:prstGeom prst="rect">
            <a:avLst/>
          </a:prstGeom>
          <a:solidFill>
            <a:schemeClr val="bg1"/>
          </a:solidFill>
          <a:ln w="9525">
            <a:noFill/>
            <a:miter lim="800000"/>
            <a:headEnd/>
            <a:tailEnd/>
          </a:ln>
        </p:spPr>
        <p:txBody>
          <a:bodyPr wrap="square">
            <a:spAutoFit/>
          </a:bodyPr>
          <a:lstStyle/>
          <a:p>
            <a:pPr eaLnBrk="0" hangingPunct="0"/>
            <a:r>
              <a:rPr lang="sr-Latn-CS" sz="800" b="1" dirty="0"/>
              <a:t>Za: KAILASH [yuvraj@london.com]</a:t>
            </a:r>
          </a:p>
          <a:p>
            <a:pPr eaLnBrk="0" hangingPunct="0"/>
            <a:r>
              <a:rPr lang="sr-Latn-CS" sz="800" b="1" dirty="0"/>
              <a:t>Poslato: Petak, 25 Januar 1980 6:42 pm</a:t>
            </a:r>
          </a:p>
          <a:p>
            <a:pPr eaLnBrk="0" hangingPunct="0"/>
            <a:r>
              <a:rPr lang="sr-Latn-CS" sz="800" b="1" dirty="0"/>
              <a:t>Od: </a:t>
            </a:r>
          </a:p>
          <a:p>
            <a:pPr eaLnBrk="0" hangingPunct="0"/>
            <a:r>
              <a:rPr lang="sr-Latn-CS" sz="800" b="1" dirty="0"/>
              <a:t>Tema: HITNO</a:t>
            </a:r>
          </a:p>
          <a:p>
            <a:pPr eaLnBrk="0" hangingPunct="0"/>
            <a:endParaRPr lang="sr-Latn-CS" sz="800" b="1" dirty="0"/>
          </a:p>
          <a:p>
            <a:pPr eaLnBrk="0" hangingPunct="0"/>
            <a:r>
              <a:rPr lang="sr-Latn-CS" sz="800" b="1" dirty="0"/>
              <a:t>POVERLJIV BROJ UK FAKSA: 44-870-1357604</a:t>
            </a:r>
          </a:p>
          <a:p>
            <a:pPr eaLnBrk="0" hangingPunct="0"/>
            <a:endParaRPr lang="sr-Latn-CS" sz="800" b="1" dirty="0"/>
          </a:p>
          <a:p>
            <a:pPr eaLnBrk="0" hangingPunct="0"/>
            <a:r>
              <a:rPr lang="sr-Latn-CS" sz="800" b="1" dirty="0"/>
              <a:t>Dragi gospodine,</a:t>
            </a:r>
          </a:p>
          <a:p>
            <a:pPr eaLnBrk="0" hangingPunct="0"/>
            <a:endParaRPr lang="sr-Latn-CS" sz="800" b="1" dirty="0"/>
          </a:p>
          <a:p>
            <a:pPr eaLnBrk="0" hangingPunct="0"/>
            <a:r>
              <a:rPr lang="sr-Latn-CS" sz="800" b="1" dirty="0"/>
              <a:t>Oprostite mi što počinjem ovako odličan predlog na ovaj način jer će vas možda iznenaditi. Moje ime je Yuvraj Kailash poreklom iz Nepala, i ja sam advokat pokojnog kralja Nepala, koji je umro zbog gubitka temperamenta izazvanog svađom između njega i njegove porodice, koja je bila protiv njegove ženidbe sa verenicom. Vas je preporučio bliski saradnik. On nas je uverio u vaše sposobnosti i pouzdanost da nam pomognete. Tražimo pomoć nekoga ko je istinski zainteresovan za uspostavljanje poslovnog odnosa sa dugoročnim fokusom i ljubazno spreman da nam pomogne. </a:t>
            </a:r>
          </a:p>
          <a:p>
            <a:pPr eaLnBrk="0" hangingPunct="0"/>
            <a:endParaRPr lang="sr-Latn-CS" sz="800" b="1" dirty="0"/>
          </a:p>
          <a:p>
            <a:pPr eaLnBrk="0" hangingPunct="0"/>
            <a:r>
              <a:rPr lang="sr-Latn-CS" sz="800" b="1" dirty="0"/>
              <a:t>Ako ste upoznati sa dešavanjima u Nepalu u maju/junu prošle 2001. godine, (1. jun 2001.), mediji su bili pretrpani vestima da je prestolonaslednik Dipendra Nepala pucao i ubio nekoliko članova Nepalese kraljevske porodice, među kojima su bili i njegov roditelji kralj Birenda i kraljica Aiswarya, pre nego što je pokušao da se ubije.</a:t>
            </a:r>
          </a:p>
          <a:p>
            <a:pPr eaLnBrk="0" hangingPunct="0"/>
            <a:endParaRPr lang="sr-Latn-CS" sz="800" b="1" dirty="0"/>
          </a:p>
          <a:p>
            <a:pPr eaLnBrk="0" hangingPunct="0"/>
            <a:r>
              <a:rPr lang="sr-Latn-CS" sz="800" b="1" dirty="0"/>
              <a:t>Pre smrti pokojnog kralja (princ Dipendra), on je sakrio tajnu sumu novca, za njegovu verenicu (Mis Divyani Rana) u vrednosti od preko 30.000.000,00 $ (trideset miliona američkih dolara) Ovo je uradilo u jeku nesporazuma između njega i članova njegove porodice. Novac je sklonjen na takav način da se spreči da bilo koji član njegove porodice ima bilo kakav pristup ili prati ta sredstava, što je samo deo njegovog bogatstva, a to je bio poklon njegovoj verenici i kao potvrda njoj da će je on sigurno oženiti, iako je njegova porodica bila protiv njihovog braka. Mi smo držali ovo u tajnosti neko vreme i osećam da je ovo pravo vreme da izvršimo ovu transakciju.</a:t>
            </a:r>
          </a:p>
          <a:p>
            <a:pPr eaLnBrk="0" hangingPunct="0"/>
            <a:endParaRPr lang="sr-Latn-CS" sz="800" b="1" dirty="0"/>
          </a:p>
          <a:p>
            <a:pPr eaLnBrk="0" hangingPunct="0"/>
            <a:r>
              <a:rPr lang="sr-Latn-CS" sz="800" b="1" dirty="0"/>
              <a:t>Smrt mog ranijeg šefa, ostavila nas je upletene, pa smo zbog toga bili u potrazi za iskrenom i pouzdanom osobom ili kompanijom od poverenja i sa kojom Nepalska kraljevska porodica nikada nije imala nikakvi prethodni, lični ili poslovni odnos. Ta osoba bi mogla da pomogne u transferu i ponovnom poslovnom ulaganju ovog novca. Mi ne možemo to da uradimo sami zbog našeg sadašnjeg socijalnog statusa. Takođe nameravamo da vam damo razuman deo sredstava za vašu pomoć. Ova sredstva su skrivena, poznata su samo njegovoj verenici i meni. Mi bi želeli da vi zaštitite ovu imovinu da ne bude zaplenjena od bilo kog organa ili agencija.</a:t>
            </a:r>
          </a:p>
          <a:p>
            <a:pPr eaLnBrk="0" hangingPunct="0"/>
            <a:endParaRPr lang="sr-Latn-CS" sz="800" b="1" dirty="0"/>
          </a:p>
          <a:p>
            <a:pPr eaLnBrk="0" hangingPunct="0"/>
            <a:r>
              <a:rPr lang="sr-Latn-CS" sz="800" b="1" dirty="0"/>
              <a:t>Čim primimo vaše pismo prihvatanja/priznanja, ja ću vam dati više obaveštenja o ovoj transakciji.</a:t>
            </a:r>
          </a:p>
          <a:p>
            <a:pPr eaLnBrk="0" hangingPunct="0"/>
            <a:endParaRPr lang="sr-Latn-CS" sz="800" b="1" dirty="0"/>
          </a:p>
          <a:p>
            <a:pPr eaLnBrk="0" hangingPunct="0"/>
            <a:r>
              <a:rPr lang="sr-Latn-CS" sz="800" b="1" dirty="0"/>
              <a:t>OVO JE NERIZIČNA TRANSAKCIJA I NE SME BITI OTKRIVENA NIKOME ČAK NI VAŠEM ADVOKATU, ZASTUPNIKU, PORODICI, PRIJATELJIMA  ITD. Ako ste sposobni i pouzdani i možete se držati naših uputstava kako bi gore navedeni Predlog pretvorili u stvarnost. Zato nas KONTAKTIRAЈTE ODMAH SAMO PREKO NAŠEG POVERLЈIVOG UK FAKSA: 44-870-1357604 KAO ŠTO JE NAVEDENO IZNAD I NE ODGOVARAJTE NAM PUTEM E-MAILA. Molimo Vas da navedete u svom odgovoru vaše LIČNE/POVERLJIVE TELEFONSKE BROJEVE, BEŽIČNI ILI MOBILNI BROJ, POVERLJIVI BROJ FAKSA I POVERLJIVE EMAIL ADRESE kada odgovarate.</a:t>
            </a:r>
          </a:p>
          <a:p>
            <a:pPr eaLnBrk="0" hangingPunct="0"/>
            <a:endParaRPr lang="sr-Latn-CS" sz="800" b="1" dirty="0"/>
          </a:p>
          <a:p>
            <a:pPr eaLnBrk="0" hangingPunct="0"/>
            <a:r>
              <a:rPr lang="sr-Latn-CS" sz="800" b="1" dirty="0"/>
              <a:t>BOG VAS BLAGOSLOVIO.</a:t>
            </a:r>
          </a:p>
          <a:p>
            <a:pPr eaLnBrk="0" hangingPunct="0"/>
            <a:endParaRPr lang="sr-Latn-CS" sz="800" b="1" dirty="0"/>
          </a:p>
          <a:p>
            <a:pPr eaLnBrk="0" hangingPunct="0"/>
            <a:r>
              <a:rPr lang="sr-Latn-CS" sz="800" b="1" dirty="0"/>
              <a:t>Yuvraj</a:t>
            </a:r>
            <a:r>
              <a:rPr lang="sr-Latn-CS" dirty="0" smtClean="0"/>
              <a:t> </a:t>
            </a:r>
            <a:r>
              <a:rPr lang="sr-Latn-CS" sz="800" b="1" dirty="0"/>
              <a:t>Kailash</a:t>
            </a:r>
          </a:p>
          <a:p>
            <a:pPr eaLnBrk="0" hangingPunct="0">
              <a:spcBef>
                <a:spcPct val="50000"/>
              </a:spcBef>
            </a:pPr>
            <a:endParaRPr lang="sr-Latn-CS" sz="800" b="1"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162</a:t>
            </a:fld>
            <a:endParaRPr lang="sr-Latn-CS"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7347"/>
                                        </p:tgtEl>
                                        <p:attrNameLst>
                                          <p:attrName>style.visibility</p:attrName>
                                        </p:attrNameLst>
                                      </p:cBhvr>
                                      <p:to>
                                        <p:strVal val="visible"/>
                                      </p:to>
                                    </p:set>
                                    <p:animEffect transition="in" filter="dissolve">
                                      <p:cBhvr>
                                        <p:cTn id="7" dur="500"/>
                                        <p:tgtEl>
                                          <p:spTgt spid="57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animBg="1"/>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57200" y="0"/>
            <a:ext cx="8229600" cy="719138"/>
          </a:xfrm>
          <a:noFill/>
        </p:spPr>
        <p:txBody>
          <a:bodyPr/>
          <a:lstStyle/>
          <a:p>
            <a:pPr eaLnBrk="1" hangingPunct="1"/>
            <a:r>
              <a:rPr lang="sr-Latn-CS" b="1" dirty="0" smtClean="0">
                <a:solidFill>
                  <a:schemeClr val="accent1">
                    <a:lumMod val="25000"/>
                  </a:schemeClr>
                </a:solidFill>
                <a:latin typeface="Calibri" pitchFamily="34" charset="0"/>
              </a:rPr>
              <a:t>I opet....</a:t>
            </a:r>
          </a:p>
        </p:txBody>
      </p:sp>
      <p:sp>
        <p:nvSpPr>
          <p:cNvPr id="58372" name="Text Box 4"/>
          <p:cNvSpPr txBox="1">
            <a:spLocks noChangeArrowheads="1"/>
          </p:cNvSpPr>
          <p:nvPr/>
        </p:nvSpPr>
        <p:spPr bwMode="auto">
          <a:xfrm>
            <a:off x="355600" y="838200"/>
            <a:ext cx="8331200" cy="4770539"/>
          </a:xfrm>
          <a:prstGeom prst="rect">
            <a:avLst/>
          </a:prstGeom>
          <a:solidFill>
            <a:schemeClr val="bg1"/>
          </a:solidFill>
          <a:ln w="9525">
            <a:noFill/>
            <a:miter lim="800000"/>
            <a:headEnd/>
            <a:tailEnd/>
          </a:ln>
          <a:effectLst/>
        </p:spPr>
        <p:txBody>
          <a:bodyPr wrap="square">
            <a:spAutoFit/>
          </a:bodyPr>
          <a:lstStyle/>
          <a:p>
            <a:pPr eaLnBrk="0" hangingPunct="0">
              <a:defRPr/>
            </a:pPr>
            <a:r>
              <a:rPr lang="sr-Latn-CS" sz="800" b="1" dirty="0"/>
              <a:t>Datum:                       06:52:47 -0700 (PDT)</a:t>
            </a:r>
          </a:p>
          <a:p>
            <a:pPr eaLnBrk="0" hangingPunct="0">
              <a:defRPr/>
            </a:pPr>
            <a:r>
              <a:rPr lang="sr-Latn-CS" sz="800" b="1" dirty="0"/>
              <a:t>Za: Joseph Almadaaj &lt;josephkuwait405@yahoo.com</a:t>
            </a:r>
          </a:p>
          <a:p>
            <a:pPr eaLnBrk="0" hangingPunct="0">
              <a:defRPr/>
            </a:pPr>
            <a:r>
              <a:rPr lang="sr-Latn-CS" sz="800" b="1" dirty="0"/>
              <a:t>Tema: LIČNA PRIVATNA DONACIJA.</a:t>
            </a:r>
          </a:p>
          <a:p>
            <a:pPr eaLnBrk="0" hangingPunct="0">
              <a:defRPr/>
            </a:pPr>
            <a:r>
              <a:rPr lang="sr-Latn-CS" sz="800" b="1" dirty="0"/>
              <a:t>Od: </a:t>
            </a:r>
          </a:p>
          <a:p>
            <a:pPr eaLnBrk="0" hangingPunct="0">
              <a:defRPr/>
            </a:pPr>
            <a:endParaRPr lang="sr-Latn-CS" sz="800" b="1" dirty="0"/>
          </a:p>
          <a:p>
            <a:pPr eaLnBrk="0" hangingPunct="0">
              <a:defRPr/>
            </a:pPr>
            <a:r>
              <a:rPr lang="sr-Latn-CS" sz="800" b="1" dirty="0"/>
              <a:t>Kućna adresa</a:t>
            </a:r>
          </a:p>
          <a:p>
            <a:pPr eaLnBrk="0" hangingPunct="0">
              <a:defRPr/>
            </a:pPr>
            <a:r>
              <a:rPr lang="sr-Latn-CS" sz="800" b="1" dirty="0"/>
              <a:t>Salhia komplex,</a:t>
            </a:r>
          </a:p>
          <a:p>
            <a:pPr eaLnBrk="0" hangingPunct="0">
              <a:defRPr/>
            </a:pPr>
            <a:r>
              <a:rPr lang="sr-Latn-CS" sz="800" b="1" dirty="0"/>
              <a:t>Fahed Al Salem Street,</a:t>
            </a:r>
          </a:p>
          <a:p>
            <a:pPr eaLnBrk="0" hangingPunct="0">
              <a:defRPr/>
            </a:pPr>
            <a:r>
              <a:rPr lang="sr-Latn-CS" sz="800" b="1" dirty="0"/>
              <a:t>Safat 13126, Kuwait.</a:t>
            </a:r>
          </a:p>
          <a:p>
            <a:pPr eaLnBrk="0" hangingPunct="0">
              <a:defRPr/>
            </a:pPr>
            <a:endParaRPr lang="sr-Latn-CS" sz="800" b="1" dirty="0"/>
          </a:p>
          <a:p>
            <a:pPr eaLnBrk="0" hangingPunct="0">
              <a:defRPr/>
            </a:pPr>
            <a:r>
              <a:rPr lang="sr-Latn-CS" sz="800" b="1" dirty="0"/>
              <a:t>Poštovani,</a:t>
            </a:r>
          </a:p>
          <a:p>
            <a:pPr eaLnBrk="0" hangingPunct="0">
              <a:defRPr/>
            </a:pPr>
            <a:endParaRPr lang="sr-Latn-CS" sz="800" b="1" dirty="0"/>
          </a:p>
          <a:p>
            <a:pPr eaLnBrk="0" hangingPunct="0">
              <a:defRPr/>
            </a:pPr>
            <a:r>
              <a:rPr lang="sr-Latn-CS" sz="800" b="1" dirty="0"/>
              <a:t>Kako ste vi i vaša porodica, dobio sam vaš crkveni kontakt kada sam posetio veb lokaciju crkve i za to mi je trebalo toliko vremena, pre nego što sam odlučio da vas kontaktiram i molim vas da me nećete razočarati zbog ponude koju ću vam dati.</a:t>
            </a:r>
          </a:p>
          <a:p>
            <a:pPr eaLnBrk="0" hangingPunct="0">
              <a:defRPr/>
            </a:pPr>
            <a:endParaRPr lang="sr-Latn-CS" sz="800" b="1" dirty="0"/>
          </a:p>
          <a:p>
            <a:pPr eaLnBrk="0" hangingPunct="0">
              <a:defRPr/>
            </a:pPr>
            <a:r>
              <a:rPr lang="sr-Latn-CS" sz="800" b="1" dirty="0"/>
              <a:t>Ja sam Abdul Moshen</a:t>
            </a:r>
            <a:r>
              <a:rPr lang="sr-Latn-CS" dirty="0" smtClean="0"/>
              <a:t> </a:t>
            </a:r>
            <a:r>
              <a:rPr lang="sr-Latn-CS" sz="800" b="1" dirty="0"/>
              <a:t>Madaaj Al-Madaaj iz Kuvajta. Imam 83 godina; Izgubio sam ženu pre četiri godine.  Pre njene smrti mi smo srećno živeli u braku 50 godina, i bili smo blagosloveni bez deteta.  Ja sam industrijalac, ali sam se povukao iz aktivnog poslovanja pre 6 godina, jer imam rak prostate i sada moje stanje je toliko loše da mi je doktor rekao da neću doživeti tri meseca.  Ja sam bio musliman od rođenja, moj pokojni otac je bio šeik, ali prošle godine sam se obratio i postao hrišćanin, a moje novo hrišćansko ime je Josif. Prihvatio sam Hrista kao svog jedinog Spasitelja, i znam da me je Gospod naš Isus Hrist prihvatio.  Tokom mog života kao industrijalaca ja sam stekao mnogo bogatstva trčanjem za milionima dolara i shvatio sam da je bogatstvo bez Hrista taština nad taštinama.  Odlučilo sam da doniram deo mog bogatstva da se iskoristi za razvoj vaše crkve, kao i za nezbrinutu decu i ja želim da vi koristite novac za navedene svrhe. Ja doniram sumu od $ 1,000,000.00 dolara vašoj crkvi.  Već sam već prebacio novac u Ofšore kompaniju za sigurno plaćanje u Evropi. Gde ćete otići i potpisati za novac. Ja ću ti proslediti ime kompanije za obezbeđenje, telefon, broj faksa i prebaciti bezbednosne brojeve koda koji sam koristio u prenošenju novac iz moje banke u Kuvajtu.  Šaljem vam ovu poruku iz mog bolesnog kreveta u privatnoj bolnici.  Molim vas, želeo bih da primite taj novac od mene pre nego sto umrem, želim da se uvek moliti za mene, jer sam u vrlo lošem stanju i takođe</a:t>
            </a:r>
          </a:p>
          <a:p>
            <a:pPr eaLnBrk="0" hangingPunct="0">
              <a:defRPr/>
            </a:pPr>
            <a:r>
              <a:rPr lang="sr-Latn-CS" sz="800" b="1" dirty="0"/>
              <a:t>morate mi obećati da morate da koristite novac za navedene svrhe.</a:t>
            </a:r>
          </a:p>
          <a:p>
            <a:pPr eaLnBrk="0" hangingPunct="0">
              <a:defRPr/>
            </a:pPr>
            <a:endParaRPr lang="sr-Latn-CS" sz="800" b="1" dirty="0"/>
          </a:p>
          <a:p>
            <a:pPr eaLnBrk="0" hangingPunct="0">
              <a:defRPr/>
            </a:pPr>
            <a:r>
              <a:rPr lang="sr-Latn-CS" sz="800" b="1" dirty="0"/>
              <a:t>Aleluja, Aleluja.</a:t>
            </a:r>
          </a:p>
          <a:p>
            <a:pPr eaLnBrk="0" hangingPunct="0">
              <a:defRPr/>
            </a:pPr>
            <a:endParaRPr lang="sr-Latn-CS" sz="800" b="1" dirty="0"/>
          </a:p>
          <a:p>
            <a:pPr eaLnBrk="0" hangingPunct="0">
              <a:defRPr/>
            </a:pPr>
            <a:r>
              <a:rPr lang="sr-Latn-CS" sz="800" b="1" dirty="0"/>
              <a:t>Gospod Isus Hristos je rekao, ako treba da umrete, držite se a ja ću vam dati venac života.</a:t>
            </a:r>
          </a:p>
          <a:p>
            <a:pPr eaLnBrk="0" hangingPunct="0">
              <a:defRPr/>
            </a:pPr>
            <a:endParaRPr lang="sr-Latn-CS" sz="800" b="1" dirty="0"/>
          </a:p>
          <a:p>
            <a:pPr eaLnBrk="0" hangingPunct="0">
              <a:defRPr/>
            </a:pPr>
            <a:r>
              <a:rPr lang="sr-Latn-CS" sz="800" b="1" dirty="0"/>
              <a:t>Aleluja, Aleluja.</a:t>
            </a:r>
          </a:p>
          <a:p>
            <a:pPr eaLnBrk="0" hangingPunct="0">
              <a:defRPr/>
            </a:pPr>
            <a:endParaRPr lang="sr-Latn-CS" sz="800" b="1" dirty="0"/>
          </a:p>
          <a:p>
            <a:pPr eaLnBrk="0" hangingPunct="0">
              <a:defRPr/>
            </a:pPr>
            <a:r>
              <a:rPr lang="sr-Latn-CS" sz="800" b="1" dirty="0"/>
              <a:t>Očekujem vaš brz odgovor.</a:t>
            </a:r>
          </a:p>
          <a:p>
            <a:pPr eaLnBrk="0" hangingPunct="0">
              <a:defRPr/>
            </a:pPr>
            <a:endParaRPr lang="sr-Latn-CS" sz="800" b="1" dirty="0"/>
          </a:p>
          <a:p>
            <a:pPr eaLnBrk="0" hangingPunct="0">
              <a:defRPr/>
            </a:pPr>
            <a:r>
              <a:rPr lang="sr-Latn-CS" sz="800" b="1" dirty="0"/>
              <a:t>Bog vas blagoslovio.</a:t>
            </a:r>
          </a:p>
          <a:p>
            <a:pPr eaLnBrk="0" hangingPunct="0">
              <a:defRPr/>
            </a:pPr>
            <a:endParaRPr lang="sr-Latn-CS" sz="800" b="1" dirty="0"/>
          </a:p>
          <a:p>
            <a:pPr eaLnBrk="0" hangingPunct="0">
              <a:defRPr/>
            </a:pPr>
            <a:r>
              <a:rPr lang="sr-Latn-CS" sz="800" b="1" dirty="0"/>
              <a:t>Josif Al Madaaj</a:t>
            </a:r>
          </a:p>
          <a:p>
            <a:pPr eaLnBrk="0" hangingPunct="0">
              <a:defRPr/>
            </a:pPr>
            <a:endParaRPr lang="sr-Latn-CS" sz="800" b="1"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163</a:t>
            </a:fld>
            <a:endParaRPr lang="sr-Latn-CS"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8372"/>
                                        </p:tgtEl>
                                        <p:attrNameLst>
                                          <p:attrName>style.visibility</p:attrName>
                                        </p:attrNameLst>
                                      </p:cBhvr>
                                      <p:to>
                                        <p:strVal val="visible"/>
                                      </p:to>
                                    </p:set>
                                    <p:animEffect transition="in" filter="dissolve">
                                      <p:cBhvr>
                                        <p:cTn id="7" dur="500"/>
                                        <p:tgtEl>
                                          <p:spTgt spid="583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2" grpId="0" animBg="1"/>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Question Mark Clip Art">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071802" y="4500570"/>
            <a:ext cx="3014223" cy="923330"/>
          </a:xfrm>
          <a:prstGeom prst="rect">
            <a:avLst/>
          </a:prstGeom>
          <a:noFill/>
        </p:spPr>
        <p:txBody>
          <a:bodyPr wrap="none" rtlCol="0">
            <a:spAutoFit/>
          </a:bodyPr>
          <a:lstStyle/>
          <a:p>
            <a:r>
              <a:rPr lang="sr-Latn-CS" sz="5400" dirty="0" smtClean="0"/>
              <a:t>Pitanja</a:t>
            </a:r>
            <a:endParaRPr lang="sr-Latn-CS" sz="5400" dirty="0"/>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164</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62225"/>
            <a:ext cx="8229600" cy="1143000"/>
          </a:xfrm>
        </p:spPr>
        <p:txBody>
          <a:bodyPr/>
          <a:lstStyle/>
          <a:p>
            <a:r>
              <a:rPr lang="sr-Latn-CS" b="1" dirty="0" smtClean="0"/>
              <a:t>Sedmi deo</a:t>
            </a:r>
            <a:r>
              <a:t/>
            </a:r>
            <a:br/>
            <a:r>
              <a:rPr lang="sr-Latn-CS" b="1" dirty="0" smtClean="0"/>
              <a:t>Rekapitulacija</a:t>
            </a:r>
            <a:r>
              <a:rPr lang="sr-Latn-CS" dirty="0" smtClean="0"/>
              <a:t> </a:t>
            </a:r>
            <a:endParaRPr lang="sr-Latn-CS" dirty="0"/>
          </a:p>
        </p:txBody>
      </p:sp>
      <p:pic>
        <p:nvPicPr>
          <p:cNvPr id="3" name="Picture 3"/>
          <p:cNvPicPr>
            <a:picLocks noGrp="1" noChangeAspect="1" noChangeArrowheads="1"/>
          </p:cNvPicPr>
          <p:nvPr>
            <p:ph sz="quarter" idx="1"/>
          </p:nvPr>
        </p:nvPicPr>
        <p:blipFill>
          <a:blip r:embed="rId3" cstate="print"/>
          <a:srcRect/>
          <a:stretch>
            <a:fillRect/>
          </a:stretch>
        </p:blipFill>
        <p:spPr bwMode="auto">
          <a:xfrm>
            <a:off x="6786578" y="4643446"/>
            <a:ext cx="1961507" cy="1766332"/>
          </a:xfrm>
          <a:prstGeom prst="rect">
            <a:avLst/>
          </a:prstGeom>
          <a:noFill/>
          <a:ln w="9525">
            <a:noFill/>
            <a:miter lim="800000"/>
            <a:headEnd/>
            <a:tailEnd/>
          </a:ln>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165</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34396"/>
            <a:ext cx="8512512" cy="4891767"/>
          </a:xfrm>
        </p:spPr>
        <p:txBody>
          <a:bodyPr>
            <a:normAutofit fontScale="77500" lnSpcReduction="20000"/>
          </a:bodyPr>
          <a:lstStyle/>
          <a:p>
            <a:pPr>
              <a:buNone/>
            </a:pPr>
            <a:r>
              <a:rPr lang="sr-Latn-CS" sz="2800" dirty="0"/>
              <a:t>Do kraja lekcije učesnici će moći da:</a:t>
            </a:r>
          </a:p>
          <a:p>
            <a:r>
              <a:rPr lang="sr-Latn-CS" sz="2800" dirty="0"/>
              <a:t>Nabroje sastavne delove računarskog sistema</a:t>
            </a:r>
          </a:p>
          <a:p>
            <a:r>
              <a:rPr lang="sr-Latn-CS" sz="2800" dirty="0"/>
              <a:t>Identifikuju različite tipove uređaja za skladištenje podataka</a:t>
            </a:r>
          </a:p>
          <a:p>
            <a:r>
              <a:rPr lang="sr-Latn-CS" sz="2800" dirty="0"/>
              <a:t>Razmotre implikacije krivične pravde eksponencijalnog kapaciteta za skladištenje podataka</a:t>
            </a:r>
          </a:p>
          <a:p>
            <a:r>
              <a:rPr lang="sr-Latn-CS" sz="2800" dirty="0"/>
              <a:t>Identifikuju različite računarske operativne sisteme  </a:t>
            </a:r>
          </a:p>
          <a:p>
            <a:r>
              <a:rPr lang="sr-Latn-CS" sz="2800" dirty="0"/>
              <a:t>Objasne osnove funkcionisanja mreža</a:t>
            </a:r>
          </a:p>
          <a:p>
            <a:r>
              <a:rPr lang="sr-Latn-CS" sz="2800" dirty="0"/>
              <a:t>Opišu funkcije interneta</a:t>
            </a:r>
          </a:p>
          <a:p>
            <a:r>
              <a:rPr lang="sr-Latn-CS" sz="2800" dirty="0"/>
              <a:t>Identifikuju najmanje 5 glavnih internet aplikacija</a:t>
            </a:r>
          </a:p>
          <a:p>
            <a:r>
              <a:rPr lang="sr-Latn-CS" sz="2800" dirty="0"/>
              <a:t>Objasne kako se internet razvio od početka do danas.</a:t>
            </a:r>
          </a:p>
          <a:p>
            <a:r>
              <a:rPr lang="sr-Latn-CS" sz="2800" dirty="0"/>
              <a:t>Naprave razliku između različitih internet aplikacija</a:t>
            </a:r>
          </a:p>
          <a:p>
            <a:pPr lvl="0"/>
            <a:r>
              <a:rPr lang="sr-Latn-CS" dirty="0" smtClean="0"/>
              <a:t>Opišu razliku između Darknet i Deepweb-a</a:t>
            </a:r>
            <a:endParaRPr lang="sr-Latn-CS" sz="2800" dirty="0"/>
          </a:p>
          <a:p>
            <a:r>
              <a:rPr lang="sr-Latn-CS" sz="2800" dirty="0"/>
              <a:t>Objasne osnove virtualnih valuta</a:t>
            </a:r>
          </a:p>
          <a:p>
            <a:r>
              <a:rPr lang="sr-Latn-CS" sz="2800" dirty="0"/>
              <a:t>Identifikuju kako kriminalci koriste različite internet aplikacije</a:t>
            </a:r>
          </a:p>
          <a:p>
            <a:endParaRPr lang="sr-Latn-CS" sz="2400" dirty="0"/>
          </a:p>
          <a:p>
            <a:endParaRPr lang="sr-Latn-CS" sz="2400" dirty="0"/>
          </a:p>
          <a:p>
            <a:endParaRPr lang="sr-Latn-CS" sz="2400" dirty="0"/>
          </a:p>
        </p:txBody>
      </p:sp>
      <p:sp>
        <p:nvSpPr>
          <p:cNvPr id="4" name="Title 1"/>
          <p:cNvSpPr>
            <a:spLocks noGrp="1"/>
          </p:cNvSpPr>
          <p:nvPr>
            <p:ph type="title"/>
          </p:nvPr>
        </p:nvSpPr>
        <p:spPr>
          <a:xfrm>
            <a:off x="457200" y="274638"/>
            <a:ext cx="8229600" cy="773266"/>
          </a:xfrm>
        </p:spPr>
        <p:txBody>
          <a:bodyPr/>
          <a:lstStyle/>
          <a:p>
            <a:r>
              <a:rPr lang="sr-Latn-CS" dirty="0" smtClean="0"/>
              <a:t>Ciljevi zasedanja</a:t>
            </a:r>
            <a:endParaRPr lang="sr-Latn-CS" dirty="0"/>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166</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Question Mark Clip Art">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071802" y="4500570"/>
            <a:ext cx="3014223" cy="923330"/>
          </a:xfrm>
          <a:prstGeom prst="rect">
            <a:avLst/>
          </a:prstGeom>
          <a:noFill/>
        </p:spPr>
        <p:txBody>
          <a:bodyPr wrap="none" rtlCol="0">
            <a:spAutoFit/>
          </a:bodyPr>
          <a:lstStyle/>
          <a:p>
            <a:r>
              <a:rPr lang="sr-Latn-CS" sz="5400" dirty="0" smtClean="0"/>
              <a:t>Pitanja</a:t>
            </a:r>
            <a:endParaRPr lang="sr-Latn-CS" sz="5400" dirty="0"/>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167</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2209800" y="1"/>
            <a:ext cx="4876800" cy="1219200"/>
          </a:xfrm>
        </p:spPr>
        <p:txBody>
          <a:bodyPr/>
          <a:lstStyle/>
          <a:p>
            <a:pPr eaLnBrk="1" hangingPunct="1"/>
            <a:r>
              <a:rPr lang="sr-Latn-CS" b="1" dirty="0" smtClean="0">
                <a:solidFill>
                  <a:schemeClr val="accent1">
                    <a:lumMod val="25000"/>
                  </a:schemeClr>
                </a:solidFill>
                <a:latin typeface="Calibri" pitchFamily="34" charset="0"/>
              </a:rPr>
              <a:t>Ostale aplikacije</a:t>
            </a:r>
          </a:p>
        </p:txBody>
      </p:sp>
      <p:pic>
        <p:nvPicPr>
          <p:cNvPr id="2" name="Bild 1"/>
          <p:cNvPicPr>
            <a:picLocks noChangeAspect="1"/>
          </p:cNvPicPr>
          <p:nvPr/>
        </p:nvPicPr>
        <p:blipFill>
          <a:blip r:embed="rId4"/>
          <a:stretch>
            <a:fillRect/>
          </a:stretch>
        </p:blipFill>
        <p:spPr>
          <a:xfrm>
            <a:off x="1353984" y="1219201"/>
            <a:ext cx="6625949" cy="2092405"/>
          </a:xfrm>
          <a:prstGeom prst="rect">
            <a:avLst/>
          </a:prstGeom>
        </p:spPr>
      </p:pic>
      <p:pic>
        <p:nvPicPr>
          <p:cNvPr id="3" name="Bild 2"/>
          <p:cNvPicPr>
            <a:picLocks noChangeAspect="1"/>
          </p:cNvPicPr>
          <p:nvPr/>
        </p:nvPicPr>
        <p:blipFill>
          <a:blip r:embed="rId5"/>
          <a:stretch>
            <a:fillRect/>
          </a:stretch>
        </p:blipFill>
        <p:spPr>
          <a:xfrm>
            <a:off x="2579929" y="3382556"/>
            <a:ext cx="4324597" cy="869212"/>
          </a:xfrm>
          <a:prstGeom prst="rect">
            <a:avLst/>
          </a:prstGeom>
        </p:spPr>
      </p:pic>
      <p:pic>
        <p:nvPicPr>
          <p:cNvPr id="4" name="Bild 3"/>
          <p:cNvPicPr>
            <a:picLocks noChangeAspect="1"/>
          </p:cNvPicPr>
          <p:nvPr/>
        </p:nvPicPr>
        <p:blipFill>
          <a:blip r:embed="rId6"/>
          <a:stretch>
            <a:fillRect/>
          </a:stretch>
        </p:blipFill>
        <p:spPr>
          <a:xfrm>
            <a:off x="3699107" y="4251768"/>
            <a:ext cx="2593990" cy="1086134"/>
          </a:xfrm>
          <a:prstGeom prst="rect">
            <a:avLst/>
          </a:prstGeom>
        </p:spPr>
      </p:pic>
      <p:pic>
        <p:nvPicPr>
          <p:cNvPr id="6" name="Bild 5"/>
          <p:cNvPicPr>
            <a:picLocks noChangeAspect="1"/>
          </p:cNvPicPr>
          <p:nvPr/>
        </p:nvPicPr>
        <p:blipFill>
          <a:blip r:embed="rId7"/>
          <a:stretch>
            <a:fillRect/>
          </a:stretch>
        </p:blipFill>
        <p:spPr>
          <a:xfrm>
            <a:off x="4474487" y="5534438"/>
            <a:ext cx="1014828" cy="957044"/>
          </a:xfrm>
          <a:prstGeom prst="rect">
            <a:avLst/>
          </a:prstGeom>
        </p:spPr>
      </p:pic>
      <p:sp>
        <p:nvSpPr>
          <p:cNvPr id="7"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17</a:t>
            </a:fld>
            <a:endParaRPr lang="sr-Latn-CS" altLang="en-US" sz="1200" dirty="0" smtClean="0">
              <a:solidFill>
                <a:srgbClr val="898989"/>
              </a:solidFill>
            </a:endParaRPr>
          </a:p>
        </p:txBody>
      </p:sp>
    </p:spTree>
    <p:custDataLst>
      <p:tags r:id="rId1"/>
    </p:custDataLst>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99641290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Question Mark Clip Art">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071802" y="4500570"/>
            <a:ext cx="3081793" cy="923330"/>
          </a:xfrm>
          <a:prstGeom prst="rect">
            <a:avLst/>
          </a:prstGeom>
          <a:noFill/>
        </p:spPr>
        <p:txBody>
          <a:bodyPr wrap="none" rtlCol="0">
            <a:spAutoFit/>
          </a:bodyPr>
          <a:lstStyle/>
          <a:p>
            <a:r>
              <a:rPr lang="sr-Latn-CS" sz="5400" b="1" dirty="0" smtClean="0"/>
              <a:t>Pitanja</a:t>
            </a:r>
            <a:endParaRPr lang="sr-Latn-CS" sz="5400" b="1" dirty="0"/>
          </a:p>
        </p:txBody>
      </p:sp>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18</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sr-Latn-CS" b="1" dirty="0" smtClean="0"/>
              <a:t>Internet</a:t>
            </a:r>
          </a:p>
        </p:txBody>
      </p:sp>
      <p:sp>
        <p:nvSpPr>
          <p:cNvPr id="10243" name="Rectangle 3"/>
          <p:cNvSpPr>
            <a:spLocks noGrp="1" noChangeArrowheads="1"/>
          </p:cNvSpPr>
          <p:nvPr>
            <p:ph type="body" idx="1"/>
          </p:nvPr>
        </p:nvSpPr>
        <p:spPr>
          <a:xfrm>
            <a:off x="2114657" y="1996669"/>
            <a:ext cx="8229600" cy="3444259"/>
          </a:xfrm>
        </p:spPr>
        <p:txBody>
          <a:bodyPr>
            <a:normAutofit fontScale="85000" lnSpcReduction="20000"/>
          </a:bodyPr>
          <a:lstStyle/>
          <a:p>
            <a:pPr algn="ctr">
              <a:lnSpc>
                <a:spcPct val="200000"/>
              </a:lnSpc>
              <a:buFontTx/>
              <a:buNone/>
            </a:pPr>
            <a:r>
              <a:rPr lang="sr-Latn-CS" dirty="0" smtClean="0"/>
              <a:t>Izraz</a:t>
            </a:r>
          </a:p>
          <a:p>
            <a:pPr algn="ctr">
              <a:lnSpc>
                <a:spcPct val="200000"/>
              </a:lnSpc>
              <a:buFontTx/>
              <a:buNone/>
            </a:pPr>
            <a:r>
              <a:rPr lang="sr-Latn-CS" dirty="0" smtClean="0">
                <a:solidFill>
                  <a:srgbClr val="FF0000"/>
                </a:solidFill>
              </a:rPr>
              <a:t>INTERNET</a:t>
            </a:r>
          </a:p>
          <a:p>
            <a:pPr algn="ctr">
              <a:lnSpc>
                <a:spcPct val="200000"/>
              </a:lnSpc>
              <a:buFontTx/>
              <a:buNone/>
            </a:pPr>
            <a:r>
              <a:rPr lang="sr-Latn-CS" dirty="0" smtClean="0">
                <a:solidFill>
                  <a:srgbClr val="000000"/>
                </a:solidFill>
              </a:rPr>
              <a:t>dolazi </a:t>
            </a:r>
            <a:r>
              <a:rPr lang="sr-Latn-CS" dirty="0" smtClean="0">
                <a:solidFill>
                  <a:srgbClr val="000000"/>
                </a:solidFill>
              </a:rPr>
              <a:t>od</a:t>
            </a:r>
          </a:p>
          <a:p>
            <a:pPr algn="ctr">
              <a:lnSpc>
                <a:spcPct val="200000"/>
              </a:lnSpc>
              <a:buFontTx/>
              <a:buNone/>
            </a:pPr>
            <a:r>
              <a:rPr lang="sr-Latn-CS" dirty="0" smtClean="0">
                <a:solidFill>
                  <a:srgbClr val="FF0000"/>
                </a:solidFill>
              </a:rPr>
              <a:t>I       INTER</a:t>
            </a:r>
            <a:r>
              <a:rPr lang="sr-Latn-CS" dirty="0" smtClean="0"/>
              <a:t> (međupovezana) </a:t>
            </a:r>
            <a:r>
              <a:rPr lang="sr-Latn-CS" dirty="0" smtClean="0">
                <a:solidFill>
                  <a:srgbClr val="FF0000"/>
                </a:solidFill>
              </a:rPr>
              <a:t>NET</a:t>
            </a:r>
            <a:r>
              <a:rPr lang="sr-Latn-CS" dirty="0" smtClean="0"/>
              <a:t>(mreža)</a:t>
            </a:r>
            <a:endParaRPr lang="sr-Latn-CS" dirty="0" smtClean="0"/>
          </a:p>
        </p:txBody>
      </p:sp>
      <p:pic>
        <p:nvPicPr>
          <p:cNvPr id="2" name="Bild 1"/>
          <p:cNvPicPr>
            <a:picLocks noChangeAspect="1"/>
          </p:cNvPicPr>
          <p:nvPr/>
        </p:nvPicPr>
        <p:blipFill>
          <a:blip r:embed="rId3"/>
          <a:stretch>
            <a:fillRect/>
          </a:stretch>
        </p:blipFill>
        <p:spPr>
          <a:xfrm>
            <a:off x="610929" y="1996670"/>
            <a:ext cx="3282809" cy="3444259"/>
          </a:xfrm>
          <a:prstGeom prst="rect">
            <a:avLst/>
          </a:prstGeom>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19</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0293"/>
          </a:xfrm>
        </p:spPr>
        <p:txBody>
          <a:bodyPr/>
          <a:lstStyle/>
          <a:p>
            <a:r>
              <a:rPr lang="sr-Latn-CS" b="1" dirty="0" smtClean="0"/>
              <a:t>Dnevni red</a:t>
            </a:r>
            <a:endParaRPr lang="sr-Latn-CS" b="1" dirty="0"/>
          </a:p>
        </p:txBody>
      </p:sp>
      <p:graphicFrame>
        <p:nvGraphicFramePr>
          <p:cNvPr id="8" name="Inhaltsplatzhalter 7"/>
          <p:cNvGraphicFramePr>
            <a:graphicFrameLocks noGrp="1"/>
          </p:cNvGraphicFramePr>
          <p:nvPr>
            <p:ph idx="1"/>
            <p:extLst>
              <p:ext uri="{D42A27DB-BD31-4B8C-83A1-F6EECF244321}">
                <p14:mod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514851231"/>
              </p:ext>
            </p:extLst>
          </p:nvPr>
        </p:nvGraphicFramePr>
        <p:xfrm>
          <a:off x="457200" y="1134931"/>
          <a:ext cx="8513422" cy="54945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2</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Rectangle 3"/>
          <p:cNvSpPr>
            <a:spLocks noGrp="1" noChangeArrowheads="1"/>
          </p:cNvSpPr>
          <p:nvPr>
            <p:ph type="title"/>
          </p:nvPr>
        </p:nvSpPr>
        <p:spPr>
          <a:xfrm>
            <a:off x="457200" y="379530"/>
            <a:ext cx="8229600" cy="759060"/>
          </a:xfrm>
        </p:spPr>
        <p:txBody>
          <a:bodyPr/>
          <a:lstStyle/>
          <a:p>
            <a:r>
              <a:rPr lang="sr-Latn-CS" b="1" dirty="0">
                <a:solidFill>
                  <a:schemeClr val="accent1">
                    <a:lumMod val="25000"/>
                  </a:schemeClr>
                </a:solidFill>
                <a:latin typeface="Calibri" pitchFamily="34" charset="0"/>
              </a:rPr>
              <a:t>Internet</a:t>
            </a:r>
          </a:p>
        </p:txBody>
      </p:sp>
      <p:grpSp>
        <p:nvGrpSpPr>
          <p:cNvPr id="2" name="Group 5"/>
          <p:cNvGrpSpPr/>
          <p:nvPr/>
        </p:nvGrpSpPr>
        <p:grpSpPr>
          <a:xfrm>
            <a:off x="539750" y="1655762"/>
            <a:ext cx="5903913" cy="2039938"/>
            <a:chOff x="539750" y="2349500"/>
            <a:chExt cx="5903913" cy="2039938"/>
          </a:xfrm>
        </p:grpSpPr>
        <p:pic>
          <p:nvPicPr>
            <p:cNvPr id="89092" name="Picture 4" descr="morz"/>
            <p:cNvPicPr>
              <a:picLocks noChangeAspect="1" noChangeArrowheads="1"/>
            </p:cNvPicPr>
            <p:nvPr/>
          </p:nvPicPr>
          <p:blipFill>
            <a:blip r:embed="rId3" cstate="print"/>
            <a:srcRect/>
            <a:stretch>
              <a:fillRect/>
            </a:stretch>
          </p:blipFill>
          <p:spPr bwMode="auto">
            <a:xfrm>
              <a:off x="539750" y="2349500"/>
              <a:ext cx="2519363" cy="2039938"/>
            </a:xfrm>
            <a:prstGeom prst="rect">
              <a:avLst/>
            </a:prstGeom>
            <a:noFill/>
          </p:spPr>
        </p:pic>
        <p:sp>
          <p:nvSpPr>
            <p:cNvPr id="89093" name="Line 5"/>
            <p:cNvSpPr>
              <a:spLocks noChangeShapeType="1"/>
            </p:cNvSpPr>
            <p:nvPr/>
          </p:nvSpPr>
          <p:spPr bwMode="auto">
            <a:xfrm>
              <a:off x="2987675" y="3500438"/>
              <a:ext cx="3455988" cy="0"/>
            </a:xfrm>
            <a:prstGeom prst="line">
              <a:avLst/>
            </a:prstGeom>
            <a:noFill/>
            <a:ln w="76200">
              <a:solidFill>
                <a:srgbClr val="FF0000"/>
              </a:solidFill>
              <a:round/>
              <a:headEnd/>
              <a:tailEnd type="triangle" w="med" len="med"/>
            </a:ln>
            <a:effectLst/>
          </p:spPr>
          <p:txBody>
            <a:bodyPr/>
            <a:lstStyle/>
            <a:p>
              <a:endParaRPr lang="en-GB"/>
            </a:p>
          </p:txBody>
        </p:sp>
      </p:grpSp>
      <p:sp>
        <p:nvSpPr>
          <p:cNvPr id="7" name="TextBox 6"/>
          <p:cNvSpPr txBox="1"/>
          <p:nvPr/>
        </p:nvSpPr>
        <p:spPr>
          <a:xfrm>
            <a:off x="685800" y="4876800"/>
            <a:ext cx="7848600" cy="707886"/>
          </a:xfrm>
          <a:prstGeom prst="rect">
            <a:avLst/>
          </a:prstGeom>
          <a:noFill/>
        </p:spPr>
        <p:txBody>
          <a:bodyPr wrap="square" rtlCol="0">
            <a:spAutoFit/>
          </a:bodyPr>
          <a:lstStyle/>
          <a:p>
            <a:r>
              <a:rPr lang="sr-Latn-CS" sz="4000" b="1" i="1" dirty="0" smtClean="0">
                <a:latin typeface="Calibri" pitchFamily="34" charset="0"/>
              </a:rPr>
              <a:t>Komunikacija se uvek razvija</a:t>
            </a:r>
            <a:endParaRPr lang="sr-Latn-CS" sz="4000" b="1" i="1" dirty="0">
              <a:latin typeface="Calibri" pitchFamily="34" charset="0"/>
            </a:endParaRPr>
          </a:p>
        </p:txBody>
      </p:sp>
      <p:pic>
        <p:nvPicPr>
          <p:cNvPr id="3" name="Bild 2"/>
          <p:cNvPicPr>
            <a:picLocks noChangeAspect="1"/>
          </p:cNvPicPr>
          <p:nvPr/>
        </p:nvPicPr>
        <p:blipFill>
          <a:blip r:embed="rId4"/>
          <a:stretch>
            <a:fillRect/>
          </a:stretch>
        </p:blipFill>
        <p:spPr>
          <a:xfrm>
            <a:off x="6735233" y="1445084"/>
            <a:ext cx="1435100" cy="2723232"/>
          </a:xfrm>
          <a:prstGeom prst="rect">
            <a:avLst/>
          </a:prstGeom>
        </p:spPr>
      </p:pic>
      <p:sp>
        <p:nvSpPr>
          <p:cNvPr id="8"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20</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200" y="274638"/>
            <a:ext cx="8229600" cy="851429"/>
          </a:xfrm>
        </p:spPr>
        <p:txBody>
          <a:bodyPr/>
          <a:lstStyle/>
          <a:p>
            <a:r>
              <a:rPr lang="sr-Latn-CS" b="1" dirty="0" smtClean="0"/>
              <a:t>Prvi INTERNET</a:t>
            </a:r>
          </a:p>
        </p:txBody>
      </p:sp>
      <p:sp>
        <p:nvSpPr>
          <p:cNvPr id="91139" name="Rectangle 3"/>
          <p:cNvSpPr>
            <a:spLocks noGrp="1" noChangeArrowheads="1"/>
          </p:cNvSpPr>
          <p:nvPr>
            <p:ph type="body" idx="1"/>
          </p:nvPr>
        </p:nvSpPr>
        <p:spPr>
          <a:xfrm>
            <a:off x="3402054" y="1428736"/>
            <a:ext cx="5284746" cy="4535487"/>
          </a:xfrm>
        </p:spPr>
        <p:txBody>
          <a:bodyPr>
            <a:normAutofit fontScale="70000" lnSpcReduction="20000"/>
          </a:bodyPr>
          <a:lstStyle/>
          <a:p>
            <a:pPr>
              <a:lnSpc>
                <a:spcPct val="150000"/>
              </a:lnSpc>
            </a:pPr>
            <a:r>
              <a:rPr lang="sr-Latn-CS" dirty="0" smtClean="0"/>
              <a:t> Početkom šezdesetih godina</a:t>
            </a:r>
          </a:p>
          <a:p>
            <a:pPr>
              <a:lnSpc>
                <a:spcPct val="150000"/>
              </a:lnSpc>
            </a:pPr>
            <a:r>
              <a:rPr lang="sr-Latn-CS" dirty="0" smtClean="0"/>
              <a:t> Razvoj agencija za razvoj istraživačkih projekata - Ministarstvo odbrane SAD </a:t>
            </a:r>
          </a:p>
          <a:p>
            <a:pPr>
              <a:lnSpc>
                <a:spcPct val="150000"/>
              </a:lnSpc>
            </a:pPr>
            <a:r>
              <a:rPr lang="sr-Latn-CS" dirty="0" smtClean="0"/>
              <a:t> Nastavite sa radom u slučaju rata/katastrofe</a:t>
            </a:r>
          </a:p>
          <a:p>
            <a:pPr>
              <a:lnSpc>
                <a:spcPct val="150000"/>
              </a:lnSpc>
            </a:pPr>
            <a:r>
              <a:rPr lang="sr-Latn-CS" dirty="0" smtClean="0"/>
              <a:t> Nijedna tačka neuspeha</a:t>
            </a:r>
          </a:p>
          <a:p>
            <a:pPr>
              <a:lnSpc>
                <a:spcPct val="150000"/>
              </a:lnSpc>
            </a:pPr>
            <a:r>
              <a:rPr lang="sr-Latn-CS" dirty="0" smtClean="0"/>
              <a:t> Međupovezanost raznih sistema + protokoli</a:t>
            </a:r>
          </a:p>
        </p:txBody>
      </p:sp>
      <p:pic>
        <p:nvPicPr>
          <p:cNvPr id="2" name="Bild 1"/>
          <p:cNvPicPr>
            <a:picLocks noChangeAspect="1"/>
          </p:cNvPicPr>
          <p:nvPr/>
        </p:nvPicPr>
        <p:blipFill rotWithShape="1">
          <a:blip r:embed="rId3"/>
          <a:srcRect l="42811"/>
          <a:stretch/>
        </p:blipFill>
        <p:spPr>
          <a:xfrm>
            <a:off x="188132" y="1385690"/>
            <a:ext cx="3213922" cy="4578533"/>
          </a:xfrm>
          <a:prstGeom prst="rect">
            <a:avLst/>
          </a:prstGeom>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21</a:t>
            </a:fld>
            <a:endParaRPr lang="sr-Latn-CS"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113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113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113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113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113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9"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71462" y="214290"/>
            <a:ext cx="8229600" cy="810177"/>
          </a:xfrm>
          <a:noFill/>
        </p:spPr>
        <p:txBody>
          <a:bodyPr/>
          <a:lstStyle/>
          <a:p>
            <a:r>
              <a:rPr lang="sr-Latn-CS" b="1" dirty="0" smtClean="0"/>
              <a:t>Kratka istorija</a:t>
            </a:r>
          </a:p>
        </p:txBody>
      </p:sp>
      <p:sp>
        <p:nvSpPr>
          <p:cNvPr id="8195" name="Rectangle 3"/>
          <p:cNvSpPr>
            <a:spLocks noGrp="1" noChangeArrowheads="1"/>
          </p:cNvSpPr>
          <p:nvPr>
            <p:ph type="body" idx="1"/>
          </p:nvPr>
        </p:nvSpPr>
        <p:spPr>
          <a:xfrm>
            <a:off x="618067" y="1428736"/>
            <a:ext cx="8082995" cy="4679950"/>
          </a:xfrm>
          <a:noFill/>
        </p:spPr>
        <p:txBody>
          <a:bodyPr>
            <a:normAutofit fontScale="85000" lnSpcReduction="20000"/>
          </a:bodyPr>
          <a:lstStyle/>
          <a:p>
            <a:pPr marL="452438" indent="-452438">
              <a:lnSpc>
                <a:spcPct val="120000"/>
              </a:lnSpc>
              <a:spcBef>
                <a:spcPts val="0"/>
              </a:spcBef>
              <a:spcAft>
                <a:spcPts val="600"/>
              </a:spcAft>
            </a:pPr>
            <a:r>
              <a:rPr lang="sr-Latn-CS" dirty="0" smtClean="0">
                <a:solidFill>
                  <a:srgbClr val="000000"/>
                </a:solidFill>
              </a:rPr>
              <a:t>Četiri univerziteta</a:t>
            </a:r>
          </a:p>
          <a:p>
            <a:pPr marL="804863" lvl="1" indent="-449263">
              <a:lnSpc>
                <a:spcPct val="120000"/>
              </a:lnSpc>
              <a:spcBef>
                <a:spcPts val="0"/>
              </a:spcBef>
              <a:spcAft>
                <a:spcPts val="600"/>
              </a:spcAft>
            </a:pPr>
            <a:r>
              <a:rPr lang="sr-Latn-CS" dirty="0" smtClean="0">
                <a:solidFill>
                  <a:srgbClr val="000000"/>
                </a:solidFill>
              </a:rPr>
              <a:t>UCLA</a:t>
            </a:r>
          </a:p>
          <a:p>
            <a:pPr marL="804863" lvl="1" indent="-449263">
              <a:lnSpc>
                <a:spcPct val="120000"/>
              </a:lnSpc>
              <a:spcBef>
                <a:spcPts val="0"/>
              </a:spcBef>
              <a:spcAft>
                <a:spcPts val="600"/>
              </a:spcAft>
            </a:pPr>
            <a:r>
              <a:rPr lang="sr-Latn-CS" dirty="0" smtClean="0">
                <a:solidFill>
                  <a:srgbClr val="000000"/>
                </a:solidFill>
              </a:rPr>
              <a:t>Istraživački institut Stanford</a:t>
            </a:r>
          </a:p>
          <a:p>
            <a:pPr marL="804863" lvl="1" indent="-449263">
              <a:lnSpc>
                <a:spcPct val="120000"/>
              </a:lnSpc>
              <a:spcBef>
                <a:spcPts val="0"/>
              </a:spcBef>
              <a:spcAft>
                <a:spcPts val="600"/>
              </a:spcAft>
            </a:pPr>
            <a:r>
              <a:rPr lang="sr-Latn-CS" dirty="0" smtClean="0">
                <a:solidFill>
                  <a:srgbClr val="000000"/>
                </a:solidFill>
              </a:rPr>
              <a:t>UC Santa Barbara</a:t>
            </a:r>
          </a:p>
          <a:p>
            <a:pPr marL="804863" lvl="1" indent="-449263">
              <a:lnSpc>
                <a:spcPct val="120000"/>
              </a:lnSpc>
              <a:spcBef>
                <a:spcPts val="0"/>
              </a:spcBef>
              <a:spcAft>
                <a:spcPts val="600"/>
              </a:spcAft>
            </a:pPr>
            <a:r>
              <a:rPr lang="sr-Latn-CS" dirty="0" smtClean="0">
                <a:solidFill>
                  <a:srgbClr val="000000"/>
                </a:solidFill>
              </a:rPr>
              <a:t>Univerzitet u </a:t>
            </a:r>
            <a:r>
              <a:rPr lang="sr-Latn-CS" dirty="0" smtClean="0">
                <a:solidFill>
                  <a:srgbClr val="000000"/>
                </a:solidFill>
              </a:rPr>
              <a:t>Juti</a:t>
            </a:r>
            <a:endParaRPr lang="sr-Latn-CS" dirty="0" smtClean="0">
              <a:solidFill>
                <a:srgbClr val="000000"/>
              </a:solidFill>
            </a:endParaRPr>
          </a:p>
          <a:p>
            <a:pPr marL="452438" indent="-452438">
              <a:lnSpc>
                <a:spcPct val="120000"/>
              </a:lnSpc>
              <a:spcBef>
                <a:spcPts val="0"/>
              </a:spcBef>
              <a:spcAft>
                <a:spcPts val="600"/>
              </a:spcAft>
            </a:pPr>
            <a:r>
              <a:rPr lang="sr-Latn-CS" dirty="0" smtClean="0">
                <a:solidFill>
                  <a:srgbClr val="000000"/>
                </a:solidFill>
              </a:rPr>
              <a:t>Različiti protokoli za različite sisteme</a:t>
            </a:r>
          </a:p>
          <a:p>
            <a:pPr marL="452438" indent="-452438">
              <a:lnSpc>
                <a:spcPct val="120000"/>
              </a:lnSpc>
              <a:spcBef>
                <a:spcPts val="0"/>
              </a:spcBef>
              <a:spcAft>
                <a:spcPts val="600"/>
              </a:spcAft>
            </a:pPr>
            <a:r>
              <a:rPr lang="sr-Latn-CS" dirty="0" smtClean="0">
                <a:solidFill>
                  <a:srgbClr val="000000"/>
                </a:solidFill>
              </a:rPr>
              <a:t>1973 - Stanford - rani oblik TCP</a:t>
            </a:r>
          </a:p>
          <a:p>
            <a:pPr marL="452438" indent="-452438">
              <a:lnSpc>
                <a:spcPct val="120000"/>
              </a:lnSpc>
              <a:spcBef>
                <a:spcPts val="0"/>
              </a:spcBef>
              <a:spcAft>
                <a:spcPts val="600"/>
              </a:spcAft>
            </a:pPr>
            <a:r>
              <a:rPr lang="sr-Latn-CS" dirty="0" smtClean="0">
                <a:solidFill>
                  <a:srgbClr val="000000"/>
                </a:solidFill>
              </a:rPr>
              <a:t>1982 - SAD DoD - TCP/IP je sada standard </a:t>
            </a:r>
          </a:p>
          <a:p>
            <a:pPr marL="452438" indent="-452438">
              <a:lnSpc>
                <a:spcPct val="120000"/>
              </a:lnSpc>
              <a:spcBef>
                <a:spcPts val="0"/>
              </a:spcBef>
              <a:spcAft>
                <a:spcPts val="600"/>
              </a:spcAft>
            </a:pPr>
            <a:r>
              <a:rPr lang="sr-Latn-CS" dirty="0" smtClean="0">
                <a:solidFill>
                  <a:srgbClr val="000000"/>
                </a:solidFill>
              </a:rPr>
              <a:t>Sredinom devedesetih WWW postao je održivi entitet</a:t>
            </a:r>
          </a:p>
        </p:txBody>
      </p:sp>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22</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57200" y="274638"/>
            <a:ext cx="8229600" cy="834495"/>
          </a:xfrm>
        </p:spPr>
        <p:txBody>
          <a:bodyPr/>
          <a:lstStyle/>
          <a:p>
            <a:r>
              <a:rPr lang="sr-Latn-CS" b="1" dirty="0" smtClean="0"/>
              <a:t>Ograničenja Mreže</a:t>
            </a:r>
          </a:p>
        </p:txBody>
      </p:sp>
      <p:sp>
        <p:nvSpPr>
          <p:cNvPr id="31747" name="Rectangle 3"/>
          <p:cNvSpPr>
            <a:spLocks noGrp="1" noChangeArrowheads="1"/>
          </p:cNvSpPr>
          <p:nvPr>
            <p:ph type="body" idx="1"/>
          </p:nvPr>
        </p:nvSpPr>
        <p:spPr>
          <a:xfrm>
            <a:off x="457200" y="1109134"/>
            <a:ext cx="8362950" cy="5391700"/>
          </a:xfrm>
        </p:spPr>
        <p:txBody>
          <a:bodyPr>
            <a:normAutofit lnSpcReduction="10000"/>
          </a:bodyPr>
          <a:lstStyle/>
          <a:p>
            <a:pPr marL="452438" indent="-452438"/>
            <a:r>
              <a:rPr lang="sr-Latn-CS" dirty="0" smtClean="0"/>
              <a:t>Mreže su ograničene:</a:t>
            </a:r>
          </a:p>
          <a:p>
            <a:pPr marL="803275" lvl="1" indent="-354013"/>
            <a:r>
              <a:rPr lang="sr-Latn-CS" dirty="0" smtClean="0"/>
              <a:t>Brojem korisnika koji mogu da ih pripadaju</a:t>
            </a:r>
          </a:p>
          <a:p>
            <a:pPr marL="803275" lvl="1" indent="-354013"/>
            <a:r>
              <a:rPr lang="sr-Latn-CS" dirty="0" smtClean="0"/>
              <a:t>Maksimalnom geografskim rastojanjem gde mreža može da se prostre - kao što su Ethernet ili bežična mreža</a:t>
            </a:r>
          </a:p>
          <a:p>
            <a:pPr marL="803275" lvl="1" indent="-354013"/>
            <a:r>
              <a:rPr lang="sr-Latn-CS" dirty="0" smtClean="0"/>
              <a:t>Dostupnost mreže određenim okruženjima</a:t>
            </a:r>
          </a:p>
          <a:p>
            <a:pPr marL="452438" indent="-452438"/>
            <a:r>
              <a:rPr lang="sr-Latn-CS" dirty="0" smtClean="0"/>
              <a:t>Internet omogućava povezivanje ovih malih mreža u onu čija veličina je praktično neograničena</a:t>
            </a:r>
          </a:p>
          <a:p>
            <a:pPr marL="452438" indent="-452438"/>
            <a:r>
              <a:rPr lang="sr-Latn-CS" dirty="0" smtClean="0"/>
              <a:t>Takođe nije važno koja je vrsta mreže - sve dok se TCP/IP prihvata kao komunikacijski medijum</a:t>
            </a:r>
          </a:p>
        </p:txBody>
      </p:sp>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23</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490537" y="285728"/>
            <a:ext cx="8229600" cy="857272"/>
          </a:xfrm>
        </p:spPr>
        <p:txBody>
          <a:bodyPr/>
          <a:lstStyle/>
          <a:p>
            <a:pPr eaLnBrk="1" hangingPunct="1"/>
            <a:r>
              <a:rPr lang="sr-Latn-CS" b="1" dirty="0" smtClean="0"/>
              <a:t>Izrazi vezani za umrežavanje</a:t>
            </a:r>
          </a:p>
        </p:txBody>
      </p:sp>
      <p:sp>
        <p:nvSpPr>
          <p:cNvPr id="56323" name="Rectangle 3"/>
          <p:cNvSpPr>
            <a:spLocks noGrp="1" noChangeArrowheads="1"/>
          </p:cNvSpPr>
          <p:nvPr>
            <p:ph type="body" idx="1"/>
          </p:nvPr>
        </p:nvSpPr>
        <p:spPr>
          <a:xfrm>
            <a:off x="490538" y="3559339"/>
            <a:ext cx="8102600" cy="2608112"/>
          </a:xfrm>
        </p:spPr>
        <p:txBody>
          <a:bodyPr>
            <a:noAutofit/>
          </a:bodyPr>
          <a:lstStyle/>
          <a:p>
            <a:pPr eaLnBrk="1" hangingPunct="1">
              <a:buClr>
                <a:srgbClr val="C00000"/>
              </a:buClr>
              <a:buFontTx/>
              <a:buNone/>
            </a:pPr>
            <a:r>
              <a:rPr lang="sr-Latn-CS" sz="2400" b="1" dirty="0" smtClean="0"/>
              <a:t>Lokalna računarska mreža (LAN)</a:t>
            </a:r>
          </a:p>
          <a:p>
            <a:r>
              <a:rPr lang="sr-Latn-CS" sz="2400" dirty="0" smtClean="0"/>
              <a:t>Računarska sastavljena od računara koja pokriva ograničeno lokalno područje poput kuće, kancelarije ili grupe zgrada (kao što je škola). Definisane karakteristike lokalnih mreža (LAN) uključuju mnogo veće brzine prenosa podataka, manji geografski opseg i nedostatak potrebe da se iznajmljuju telekomunikacione linije.</a:t>
            </a:r>
          </a:p>
        </p:txBody>
      </p:sp>
      <p:pic>
        <p:nvPicPr>
          <p:cNvPr id="2" name="Bild 1"/>
          <p:cNvPicPr>
            <a:picLocks noChangeAspect="1"/>
          </p:cNvPicPr>
          <p:nvPr/>
        </p:nvPicPr>
        <p:blipFill rotWithShape="1">
          <a:blip r:embed="rId3"/>
          <a:srcRect l="1445" t="555" r="1"/>
          <a:stretch/>
        </p:blipFill>
        <p:spPr>
          <a:xfrm>
            <a:off x="2528212" y="1196751"/>
            <a:ext cx="3487219" cy="2346907"/>
          </a:xfrm>
          <a:prstGeom prst="rect">
            <a:avLst/>
          </a:prstGeom>
        </p:spPr>
      </p:pic>
      <p:sp>
        <p:nvSpPr>
          <p:cNvPr id="3" name="Textfeld 2"/>
          <p:cNvSpPr txBox="1"/>
          <p:nvPr/>
        </p:nvSpPr>
        <p:spPr>
          <a:xfrm>
            <a:off x="2528212" y="2163517"/>
            <a:ext cx="3339470" cy="276999"/>
          </a:xfrm>
          <a:prstGeom prst="rect">
            <a:avLst/>
          </a:prstGeom>
          <a:solidFill>
            <a:schemeClr val="accent1">
              <a:lumMod val="20000"/>
              <a:lumOff val="80000"/>
            </a:schemeClr>
          </a:solidFill>
        </p:spPr>
        <p:txBody>
          <a:bodyPr wrap="square" rtlCol="0">
            <a:spAutoFit/>
          </a:bodyPr>
          <a:lstStyle/>
          <a:p>
            <a:pPr algn="ctr"/>
            <a:r>
              <a:rPr lang="sr-Latn-CS" sz="1200" b="1"/>
              <a:t>Lokalna računarska mreža</a:t>
            </a:r>
          </a:p>
        </p:txBody>
      </p:sp>
      <p:sp>
        <p:nvSpPr>
          <p:cNvPr id="6"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24</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490537" y="285728"/>
            <a:ext cx="8229600" cy="857272"/>
          </a:xfrm>
        </p:spPr>
        <p:txBody>
          <a:bodyPr/>
          <a:lstStyle/>
          <a:p>
            <a:pPr eaLnBrk="1" hangingPunct="1"/>
            <a:r>
              <a:rPr lang="sr-Latn-CS" b="1" dirty="0" smtClean="0"/>
              <a:t>Izrazi vezani za umrežavanje</a:t>
            </a:r>
          </a:p>
        </p:txBody>
      </p:sp>
      <p:sp>
        <p:nvSpPr>
          <p:cNvPr id="56323" name="Rectangle 3"/>
          <p:cNvSpPr>
            <a:spLocks noGrp="1" noChangeArrowheads="1"/>
          </p:cNvSpPr>
          <p:nvPr>
            <p:ph type="body" idx="1"/>
          </p:nvPr>
        </p:nvSpPr>
        <p:spPr>
          <a:xfrm>
            <a:off x="490538" y="3402541"/>
            <a:ext cx="8102600" cy="3214380"/>
          </a:xfrm>
        </p:spPr>
        <p:txBody>
          <a:bodyPr>
            <a:noAutofit/>
          </a:bodyPr>
          <a:lstStyle/>
          <a:p>
            <a:pPr eaLnBrk="1" hangingPunct="1">
              <a:buClr>
                <a:srgbClr val="C00000"/>
              </a:buClr>
              <a:buFontTx/>
              <a:buNone/>
            </a:pPr>
            <a:endParaRPr lang="sr-Latn-CS" sz="2400" b="1" dirty="0" smtClean="0"/>
          </a:p>
          <a:p>
            <a:pPr eaLnBrk="1" hangingPunct="1">
              <a:buClr>
                <a:srgbClr val="C00000"/>
              </a:buClr>
              <a:buFontTx/>
              <a:buNone/>
            </a:pPr>
            <a:r>
              <a:rPr lang="sr-Latn-CS" sz="2400" b="1" dirty="0" smtClean="0"/>
              <a:t>Regionalna računarska mreža (WAN) </a:t>
            </a:r>
          </a:p>
          <a:p>
            <a:r>
              <a:rPr lang="sr-Latn-CS" sz="2400" dirty="0" smtClean="0"/>
              <a:t>Računarska mreža koja pokriva šire područje i obuhvata svaku mrežu koja prelazi gradske, regionalne ili državne granice). Izraz podrazumeva mrežu koja koristi rutere i javne komunikacijske veze. </a:t>
            </a:r>
          </a:p>
          <a:p>
            <a:r>
              <a:rPr lang="sr-Latn-CS" sz="2400" dirty="0" smtClean="0"/>
              <a:t>Najveći i najpoznatiji primer WAN je </a:t>
            </a:r>
            <a:r>
              <a:rPr lang="sr-Latn-CS" sz="2400" b="1" dirty="0" smtClean="0"/>
              <a:t>INTERNET</a:t>
            </a:r>
            <a:r>
              <a:rPr lang="sr-Latn-CS" sz="2400" dirty="0" smtClean="0"/>
              <a:t>.</a:t>
            </a:r>
          </a:p>
        </p:txBody>
      </p:sp>
      <p:pic>
        <p:nvPicPr>
          <p:cNvPr id="2" name="Bild 1"/>
          <p:cNvPicPr>
            <a:picLocks noChangeAspect="1"/>
          </p:cNvPicPr>
          <p:nvPr/>
        </p:nvPicPr>
        <p:blipFill>
          <a:blip r:embed="rId3"/>
          <a:stretch>
            <a:fillRect/>
          </a:stretch>
        </p:blipFill>
        <p:spPr>
          <a:xfrm>
            <a:off x="2134427" y="1033239"/>
            <a:ext cx="4482634" cy="2808337"/>
          </a:xfrm>
          <a:prstGeom prst="rect">
            <a:avLst/>
          </a:prstGeom>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25</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75133558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490537" y="285728"/>
            <a:ext cx="8229600" cy="857272"/>
          </a:xfrm>
        </p:spPr>
        <p:txBody>
          <a:bodyPr/>
          <a:lstStyle/>
          <a:p>
            <a:pPr eaLnBrk="1" hangingPunct="1"/>
            <a:r>
              <a:rPr lang="sr-Latn-CS" b="1" dirty="0" smtClean="0"/>
              <a:t>Izrazi vezani za umrežavanje</a:t>
            </a:r>
          </a:p>
        </p:txBody>
      </p:sp>
      <p:sp>
        <p:nvSpPr>
          <p:cNvPr id="56323" name="Rectangle 3"/>
          <p:cNvSpPr>
            <a:spLocks noGrp="1" noChangeArrowheads="1"/>
          </p:cNvSpPr>
          <p:nvPr>
            <p:ph type="body" idx="1"/>
          </p:nvPr>
        </p:nvSpPr>
        <p:spPr>
          <a:xfrm>
            <a:off x="4243294" y="1479177"/>
            <a:ext cx="4708432" cy="5137744"/>
          </a:xfrm>
        </p:spPr>
        <p:txBody>
          <a:bodyPr>
            <a:noAutofit/>
          </a:bodyPr>
          <a:lstStyle/>
          <a:p>
            <a:pPr eaLnBrk="1" hangingPunct="1">
              <a:buClr>
                <a:srgbClr val="C00000"/>
              </a:buClr>
              <a:buFontTx/>
              <a:buNone/>
            </a:pPr>
            <a:endParaRPr lang="sr-Latn-CS" sz="2400" b="1" dirty="0" smtClean="0"/>
          </a:p>
          <a:p>
            <a:pPr eaLnBrk="1" hangingPunct="1">
              <a:buClr>
                <a:srgbClr val="C00000"/>
              </a:buClr>
              <a:buFontTx/>
              <a:buNone/>
            </a:pPr>
            <a:r>
              <a:rPr lang="sr-Latn-CS" sz="2400" b="1" dirty="0" smtClean="0"/>
              <a:t>Prevođenje mrežnih adresa (NAT)</a:t>
            </a:r>
            <a:endParaRPr lang="sr-Latn-CS" sz="2400" dirty="0"/>
          </a:p>
          <a:p>
            <a:r>
              <a:rPr lang="sr-Latn-CS" sz="2400" dirty="0"/>
              <a:t>Metod remapiranja jednog IP-prostora u drugi modifikovanjem mrežnih paketa dok su u tranzitu preko uređaja za usmeravanje saobraćaja.</a:t>
            </a:r>
          </a:p>
          <a:p>
            <a:r>
              <a:rPr lang="sr-Latn-CS" sz="2400" dirty="0"/>
              <a:t>Obično se koriste ruteri za povezivanje svih računara u LAN mreži na Internet dok oni imaju samo jednu javnu IP adresu</a:t>
            </a:r>
          </a:p>
        </p:txBody>
      </p:sp>
      <p:pic>
        <p:nvPicPr>
          <p:cNvPr id="3" name="Bild 2"/>
          <p:cNvPicPr>
            <a:picLocks noChangeAspect="1"/>
          </p:cNvPicPr>
          <p:nvPr/>
        </p:nvPicPr>
        <p:blipFill>
          <a:blip r:embed="rId3"/>
          <a:stretch>
            <a:fillRect/>
          </a:stretch>
        </p:blipFill>
        <p:spPr>
          <a:xfrm>
            <a:off x="0" y="2480235"/>
            <a:ext cx="4544953" cy="2898588"/>
          </a:xfrm>
          <a:prstGeom prst="rect">
            <a:avLst/>
          </a:prstGeom>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26</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237523381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99029"/>
          </a:xfrm>
        </p:spPr>
        <p:txBody>
          <a:bodyPr/>
          <a:lstStyle/>
          <a:p>
            <a:r>
              <a:rPr lang="sr-Latn-CS" b="1" dirty="0" smtClean="0"/>
              <a:t>Ostali izrazi vezani za umrežavanje</a:t>
            </a:r>
            <a:endParaRPr lang="sr-Latn-CS" b="1" dirty="0"/>
          </a:p>
        </p:txBody>
      </p:sp>
      <p:sp>
        <p:nvSpPr>
          <p:cNvPr id="3" name="Content Placeholder 2"/>
          <p:cNvSpPr>
            <a:spLocks noGrp="1"/>
          </p:cNvSpPr>
          <p:nvPr>
            <p:ph idx="1"/>
          </p:nvPr>
        </p:nvSpPr>
        <p:spPr>
          <a:xfrm>
            <a:off x="1222924" y="1210734"/>
            <a:ext cx="7599342" cy="5145616"/>
          </a:xfrm>
        </p:spPr>
        <p:txBody>
          <a:bodyPr>
            <a:noAutofit/>
          </a:bodyPr>
          <a:lstStyle/>
          <a:p>
            <a:r>
              <a:rPr lang="sr-Latn-CS" sz="2400" b="1" dirty="0" smtClean="0"/>
              <a:t>Kontroler mrežnog interfejsa (NIC)</a:t>
            </a:r>
            <a:r>
              <a:rPr lang="sr-Latn-CS" dirty="0" smtClean="0"/>
              <a:t>- je štampan ploča ili kartica instalirana u računaru koji </a:t>
            </a:r>
            <a:r>
              <a:rPr lang="en-US" dirty="0" smtClean="0"/>
              <a:t>omoguć</a:t>
            </a:r>
            <a:r>
              <a:rPr lang="sr-Latn-CS" dirty="0" smtClean="0"/>
              <a:t>ava povezivanje sa mrežom.</a:t>
            </a:r>
          </a:p>
          <a:p>
            <a:r>
              <a:rPr lang="sr-Latn-CS" sz="2400" b="1" dirty="0" smtClean="0"/>
              <a:t>Adresa za kontrolu pristupa medijima (MAC)</a:t>
            </a:r>
            <a:r>
              <a:rPr lang="sr-Latn-CS" sz="2400" dirty="0" smtClean="0"/>
              <a:t> je kvazi-jedinstveni identifikator koji je proizvođač dodelio </a:t>
            </a:r>
            <a:r>
              <a:rPr lang="en-US" sz="2400" dirty="0" smtClean="0"/>
              <a:t>već</a:t>
            </a:r>
            <a:r>
              <a:rPr lang="sr-Latn-CS" sz="2400" dirty="0" smtClean="0"/>
              <a:t>ini mrežnih adaptera ili mrežnih interfejsa (NIC) za identifikaciju i koji ima jedinstvenu vrednost (kod).</a:t>
            </a:r>
          </a:p>
        </p:txBody>
      </p:sp>
      <p:pic>
        <p:nvPicPr>
          <p:cNvPr id="6" name="Bild 5"/>
          <p:cNvPicPr>
            <a:picLocks noChangeAspect="1"/>
          </p:cNvPicPr>
          <p:nvPr/>
        </p:nvPicPr>
        <p:blipFill>
          <a:blip r:embed="rId3"/>
          <a:stretch>
            <a:fillRect/>
          </a:stretch>
        </p:blipFill>
        <p:spPr>
          <a:xfrm>
            <a:off x="0" y="1344723"/>
            <a:ext cx="1575363" cy="995173"/>
          </a:xfrm>
          <a:prstGeom prst="rect">
            <a:avLst/>
          </a:prstGeom>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27</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33997977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body" idx="1"/>
          </p:nvPr>
        </p:nvSpPr>
        <p:spPr>
          <a:xfrm>
            <a:off x="592667" y="4092456"/>
            <a:ext cx="8194175" cy="2551254"/>
          </a:xfrm>
          <a:noFill/>
        </p:spPr>
        <p:txBody>
          <a:bodyPr>
            <a:normAutofit fontScale="70000" lnSpcReduction="20000"/>
          </a:bodyPr>
          <a:lstStyle/>
          <a:p>
            <a:pPr eaLnBrk="1" hangingPunct="1">
              <a:lnSpc>
                <a:spcPct val="80000"/>
              </a:lnSpc>
              <a:buClr>
                <a:srgbClr val="C00000"/>
              </a:buClr>
              <a:buFontTx/>
              <a:buNone/>
            </a:pPr>
            <a:r>
              <a:rPr lang="sr-Latn-CS" b="1" dirty="0" smtClean="0"/>
              <a:t>PORTOVI</a:t>
            </a:r>
          </a:p>
          <a:p>
            <a:pPr>
              <a:lnSpc>
                <a:spcPct val="120000"/>
              </a:lnSpc>
              <a:spcBef>
                <a:spcPts val="0"/>
              </a:spcBef>
              <a:spcAft>
                <a:spcPts val="600"/>
              </a:spcAft>
            </a:pPr>
            <a:r>
              <a:rPr lang="sr-Latn-CS" dirty="0" smtClean="0"/>
              <a:t>Predstavlja krajnju tačku ili "kanal" za mrežne komunikacije</a:t>
            </a:r>
          </a:p>
          <a:p>
            <a:pPr>
              <a:lnSpc>
                <a:spcPct val="120000"/>
              </a:lnSpc>
              <a:spcBef>
                <a:spcPts val="0"/>
              </a:spcBef>
              <a:spcAft>
                <a:spcPts val="600"/>
              </a:spcAft>
            </a:pPr>
            <a:r>
              <a:rPr lang="sr-Latn-CS" dirty="0" smtClean="0"/>
              <a:t>Brojevi portova omogućavaju da različite aplikacije na istom računaru koriste mrežne resurse a da ne ometaju jedni druge </a:t>
            </a:r>
          </a:p>
          <a:p>
            <a:pPr>
              <a:lnSpc>
                <a:spcPct val="120000"/>
              </a:lnSpc>
              <a:spcBef>
                <a:spcPts val="0"/>
              </a:spcBef>
              <a:spcAft>
                <a:spcPts val="600"/>
              </a:spcAft>
            </a:pPr>
            <a:r>
              <a:rPr lang="sr-Latn-CS" dirty="0" smtClean="0"/>
              <a:t>Portovi su 'virtuelni' - NE priključak na koji se priključujete!</a:t>
            </a:r>
          </a:p>
          <a:p>
            <a:pPr>
              <a:lnSpc>
                <a:spcPct val="120000"/>
              </a:lnSpc>
              <a:spcBef>
                <a:spcPts val="0"/>
              </a:spcBef>
              <a:spcAft>
                <a:spcPts val="600"/>
              </a:spcAft>
            </a:pPr>
            <a:r>
              <a:rPr lang="sr-Latn-CS" dirty="0" smtClean="0"/>
              <a:t>Pogledajte </a:t>
            </a:r>
            <a:r>
              <a:rPr lang="sr-Latn-CS" dirty="0" smtClean="0"/>
              <a:t>65.365 rupa na poleđini vašeg računara!</a:t>
            </a:r>
            <a:r>
              <a:rPr dirty="0"/>
              <a:t/>
            </a:r>
            <a:br>
              <a:rPr dirty="0"/>
            </a:br>
            <a:endParaRPr lang="sr-Latn-CS" dirty="0" smtClean="0"/>
          </a:p>
        </p:txBody>
      </p:sp>
      <p:sp>
        <p:nvSpPr>
          <p:cNvPr id="83971" name="Rectangle 3"/>
          <p:cNvSpPr>
            <a:spLocks noGrp="1" noChangeArrowheads="1"/>
          </p:cNvSpPr>
          <p:nvPr>
            <p:ph type="title"/>
          </p:nvPr>
        </p:nvSpPr>
        <p:spPr>
          <a:xfrm>
            <a:off x="1000100" y="389467"/>
            <a:ext cx="7136367" cy="711200"/>
          </a:xfrm>
          <a:noFill/>
        </p:spPr>
        <p:txBody>
          <a:bodyPr/>
          <a:lstStyle/>
          <a:p>
            <a:pPr eaLnBrk="1" hangingPunct="1"/>
            <a:r>
              <a:rPr lang="sr-Latn-CS" sz="3600" b="1" dirty="0" smtClean="0"/>
              <a:t>Ostali izrazi vezani za umrežavanje</a:t>
            </a:r>
          </a:p>
        </p:txBody>
      </p:sp>
      <p:pic>
        <p:nvPicPr>
          <p:cNvPr id="2" name="Bild 1"/>
          <p:cNvPicPr>
            <a:picLocks noChangeAspect="1"/>
          </p:cNvPicPr>
          <p:nvPr/>
        </p:nvPicPr>
        <p:blipFill>
          <a:blip r:embed="rId3"/>
          <a:stretch>
            <a:fillRect/>
          </a:stretch>
        </p:blipFill>
        <p:spPr>
          <a:xfrm>
            <a:off x="1611529" y="1100667"/>
            <a:ext cx="5483697" cy="2875597"/>
          </a:xfrm>
          <a:prstGeom prst="rect">
            <a:avLst/>
          </a:prstGeom>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28</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4972100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lstStyle/>
          <a:p>
            <a:r>
              <a:rPr lang="sr-Latn-CS" b="1" dirty="0" smtClean="0"/>
              <a:t>Ostali izrazi vezani za umrežavanje</a:t>
            </a:r>
            <a:endParaRPr lang="sr-Latn-CS" b="1" dirty="0"/>
          </a:p>
        </p:txBody>
      </p:sp>
      <p:sp>
        <p:nvSpPr>
          <p:cNvPr id="3" name="Content Placeholder 2"/>
          <p:cNvSpPr>
            <a:spLocks noGrp="1"/>
          </p:cNvSpPr>
          <p:nvPr>
            <p:ph idx="1"/>
          </p:nvPr>
        </p:nvSpPr>
        <p:spPr>
          <a:xfrm>
            <a:off x="1528654" y="1168400"/>
            <a:ext cx="7158145" cy="4957763"/>
          </a:xfrm>
        </p:spPr>
        <p:txBody>
          <a:bodyPr>
            <a:normAutofit fontScale="92500" lnSpcReduction="10000"/>
          </a:bodyPr>
          <a:lstStyle/>
          <a:p>
            <a:r>
              <a:rPr lang="sr-Latn-CS" b="1" dirty="0"/>
              <a:t>Server </a:t>
            </a:r>
            <a:r>
              <a:rPr lang="sr-Latn-CS" dirty="0" smtClean="0"/>
              <a:t>– je računar ili uređaj koji pruža informacije i / ili usluge drugim računarima na mreži. Sa odgovarajućim softverom, svaki računar povezan sa mrežom može se konfigurisati kao server. </a:t>
            </a:r>
            <a:r>
              <a:rPr lang="sr-Latn-CS" dirty="0" smtClean="0"/>
              <a:t>U </a:t>
            </a:r>
            <a:r>
              <a:rPr lang="en-US" dirty="0" smtClean="0"/>
              <a:t>već</a:t>
            </a:r>
            <a:r>
              <a:rPr lang="sr-Latn-CS" dirty="0" smtClean="0"/>
              <a:t>ini slučajeva, server </a:t>
            </a:r>
            <a:r>
              <a:rPr lang="en-US" dirty="0" smtClean="0"/>
              <a:t>ć</a:t>
            </a:r>
            <a:r>
              <a:rPr lang="sr-Latn-CS" dirty="0" smtClean="0"/>
              <a:t>e biti određeni </a:t>
            </a:r>
            <a:r>
              <a:rPr lang="en-US" dirty="0" smtClean="0"/>
              <a:t>moć</a:t>
            </a:r>
            <a:r>
              <a:rPr lang="sr-Latn-CS" dirty="0" smtClean="0"/>
              <a:t>ni računar dizajniran da bude "uvek dostupan".  Jedan računarski server može pokrenuti nekoliko servisa (npr. </a:t>
            </a:r>
            <a:r>
              <a:rPr lang="sr-Latn-CS" dirty="0" smtClean="0"/>
              <a:t>web </a:t>
            </a:r>
            <a:r>
              <a:rPr lang="sr-Latn-CS" dirty="0" smtClean="0"/>
              <a:t>server, server e-pošte, server datoteka, server za štampanje itd.). </a:t>
            </a:r>
            <a:endParaRPr lang="sr-Latn-CS" dirty="0"/>
          </a:p>
        </p:txBody>
      </p:sp>
      <p:pic>
        <p:nvPicPr>
          <p:cNvPr id="6" name="Bild 5"/>
          <p:cNvPicPr>
            <a:picLocks noChangeAspect="1"/>
          </p:cNvPicPr>
          <p:nvPr/>
        </p:nvPicPr>
        <p:blipFill>
          <a:blip r:embed="rId3"/>
          <a:stretch>
            <a:fillRect/>
          </a:stretch>
        </p:blipFill>
        <p:spPr>
          <a:xfrm>
            <a:off x="175078" y="1308054"/>
            <a:ext cx="1645691" cy="1396344"/>
          </a:xfrm>
          <a:prstGeom prst="rect">
            <a:avLst/>
          </a:prstGeom>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29</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4345533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0293"/>
          </a:xfrm>
        </p:spPr>
        <p:txBody>
          <a:bodyPr/>
          <a:lstStyle/>
          <a:p>
            <a:r>
              <a:rPr lang="sr-Latn-CS" b="1" dirty="0" smtClean="0"/>
              <a:t>Dnevni red</a:t>
            </a:r>
            <a:endParaRPr lang="sr-Latn-CS" b="1" dirty="0"/>
          </a:p>
        </p:txBody>
      </p:sp>
      <p:sp>
        <p:nvSpPr>
          <p:cNvPr id="3" name="Content Placeholder 2"/>
          <p:cNvSpPr>
            <a:spLocks noGrp="1"/>
          </p:cNvSpPr>
          <p:nvPr>
            <p:ph idx="1"/>
          </p:nvPr>
        </p:nvSpPr>
        <p:spPr>
          <a:xfrm>
            <a:off x="457200" y="1134931"/>
            <a:ext cx="8513422" cy="5494507"/>
          </a:xfrm>
        </p:spPr>
        <p:txBody>
          <a:bodyPr>
            <a:normAutofit/>
          </a:bodyPr>
          <a:lstStyle/>
          <a:p>
            <a:pPr>
              <a:buFont typeface="Arial"/>
              <a:buChar char="•"/>
            </a:pPr>
            <a:r>
              <a:rPr lang="sr-Latn-CS" sz="2800" b="1" dirty="0" smtClean="0"/>
              <a:t>Prvi deo </a:t>
            </a:r>
            <a:r>
              <a:rPr lang="sr-Latn-CS" sz="2800" dirty="0" smtClean="0"/>
              <a:t>– Kako radi </a:t>
            </a:r>
            <a:r>
              <a:rPr lang="en-GB" sz="2800" dirty="0" err="1" smtClean="0"/>
              <a:t>i</a:t>
            </a:r>
            <a:r>
              <a:rPr lang="sr-Latn-CS" sz="2800" dirty="0" smtClean="0"/>
              <a:t>nternet</a:t>
            </a:r>
            <a:endParaRPr lang="sr-Latn-CS" sz="2800" dirty="0" smtClean="0"/>
          </a:p>
          <a:p>
            <a:pPr lvl="2"/>
            <a:r>
              <a:rPr lang="sr-Latn-CS" sz="2000" dirty="0"/>
              <a:t>Tipičan softver</a:t>
            </a:r>
          </a:p>
          <a:p>
            <a:pPr lvl="2">
              <a:buFont typeface="Arial"/>
              <a:buChar char="•"/>
            </a:pPr>
            <a:r>
              <a:rPr lang="sr-Latn-CS" sz="2000" dirty="0" smtClean="0"/>
              <a:t>Internet osnove</a:t>
            </a:r>
          </a:p>
          <a:p>
            <a:pPr lvl="2">
              <a:buFont typeface="Arial"/>
              <a:buChar char="•"/>
            </a:pPr>
            <a:r>
              <a:rPr lang="sr-Latn-CS" sz="2000" dirty="0" smtClean="0"/>
              <a:t>Internet – kako on radi</a:t>
            </a:r>
          </a:p>
          <a:p>
            <a:pPr>
              <a:buFont typeface="Arial"/>
              <a:buChar char="•"/>
            </a:pPr>
            <a:r>
              <a:rPr lang="sr-Latn-CS" sz="2800" b="1" dirty="0" smtClean="0"/>
              <a:t>Drugi deo </a:t>
            </a:r>
            <a:r>
              <a:rPr lang="sr-Latn-CS" sz="2800" dirty="0" smtClean="0"/>
              <a:t>– Internet usluge</a:t>
            </a:r>
          </a:p>
          <a:p>
            <a:pPr lvl="2">
              <a:buFont typeface="Arial"/>
              <a:buChar char="•"/>
            </a:pPr>
            <a:r>
              <a:rPr lang="sr-Latn-CS" sz="2000" dirty="0" smtClean="0"/>
              <a:t>World Wide Web</a:t>
            </a:r>
          </a:p>
          <a:p>
            <a:pPr lvl="2">
              <a:buFont typeface="Arial"/>
              <a:buChar char="•"/>
            </a:pPr>
            <a:r>
              <a:rPr lang="sr-Latn-CS" sz="2000" dirty="0" smtClean="0"/>
              <a:t>Imena domena i IP adresiranje</a:t>
            </a:r>
          </a:p>
          <a:p>
            <a:pPr lvl="2">
              <a:buFont typeface="Arial"/>
              <a:buChar char="•"/>
            </a:pPr>
            <a:r>
              <a:rPr lang="sr-Latn-CS" sz="2000" dirty="0" smtClean="0"/>
              <a:t>Tragovi</a:t>
            </a:r>
          </a:p>
          <a:p>
            <a:pPr lvl="2">
              <a:buFont typeface="Arial"/>
              <a:buChar char="•"/>
            </a:pPr>
            <a:r>
              <a:rPr lang="sr-Latn-CS" sz="2000" dirty="0" smtClean="0"/>
              <a:t>E-pošta</a:t>
            </a:r>
          </a:p>
        </p:txBody>
      </p:sp>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a:t>
            </a:fld>
            <a:endParaRPr lang="sr-Latn-CS" altLang="en-US" sz="1200" dirty="0" smtClean="0">
              <a:solidFill>
                <a:srgbClr val="898989"/>
              </a:solidFill>
            </a:endParaRPr>
          </a:p>
        </p:txBody>
      </p:sp>
      <p:sp>
        <p:nvSpPr>
          <p:cNvPr id="5" name="Čuvar mesta za broj slajda 1"/>
          <p:cNvSpPr txBox="1">
            <a:spLocks/>
          </p:cNvSpPr>
          <p:nvPr/>
        </p:nvSpPr>
        <p:spPr bwMode="auto">
          <a:xfrm>
            <a:off x="6705600"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216014027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7"/>
          <p:cNvPicPr/>
          <p:nvPr/>
        </p:nvPicPr>
        <p:blipFill>
          <a:blip r:embed="rId3">
            <a:extLst>
              <a:ext uri="{28A0092B-C50C-407E-A947-70E740481C1C}">
                <a14:useLocalDpi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0"/>
              </a:ext>
            </a:extLst>
          </a:blip>
          <a:stretch>
            <a:fillRect/>
          </a:stretch>
        </p:blipFill>
        <p:spPr>
          <a:xfrm>
            <a:off x="-10524" y="3458385"/>
            <a:ext cx="1875365" cy="1165281"/>
          </a:xfrm>
          <a:prstGeom prst="rect">
            <a:avLst/>
          </a:prstGeom>
        </p:spPr>
      </p:pic>
      <p:pic>
        <p:nvPicPr>
          <p:cNvPr id="5" name="Bild 4"/>
          <p:cNvPicPr>
            <a:picLocks noChangeAspect="1"/>
          </p:cNvPicPr>
          <p:nvPr/>
        </p:nvPicPr>
        <p:blipFill rotWithShape="1">
          <a:blip r:embed="rId4"/>
          <a:srcRect t="6043"/>
          <a:stretch/>
        </p:blipFill>
        <p:spPr>
          <a:xfrm>
            <a:off x="0" y="4444622"/>
            <a:ext cx="1941085" cy="1343329"/>
          </a:xfrm>
          <a:prstGeom prst="rect">
            <a:avLst/>
          </a:prstGeom>
        </p:spPr>
      </p:pic>
      <p:pic>
        <p:nvPicPr>
          <p:cNvPr id="7" name="Picture 33"/>
          <p:cNvPicPr/>
          <p:nvPr/>
        </p:nvPicPr>
        <p:blipFill>
          <a:blip r:embed="rId5">
            <a:extLst>
              <a:ext uri="{28A0092B-C50C-407E-A947-70E740481C1C}">
                <a14:useLocalDpi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0"/>
              </a:ext>
            </a:extLst>
          </a:blip>
          <a:stretch>
            <a:fillRect/>
          </a:stretch>
        </p:blipFill>
        <p:spPr>
          <a:xfrm>
            <a:off x="176384" y="1401137"/>
            <a:ext cx="1610967" cy="1088327"/>
          </a:xfrm>
          <a:prstGeom prst="rect">
            <a:avLst/>
          </a:prstGeom>
        </p:spPr>
      </p:pic>
      <p:sp>
        <p:nvSpPr>
          <p:cNvPr id="2" name="Title 1"/>
          <p:cNvSpPr>
            <a:spLocks noGrp="1"/>
          </p:cNvSpPr>
          <p:nvPr>
            <p:ph type="title"/>
          </p:nvPr>
        </p:nvSpPr>
        <p:spPr>
          <a:xfrm>
            <a:off x="457200" y="274638"/>
            <a:ext cx="8229600" cy="715962"/>
          </a:xfrm>
        </p:spPr>
        <p:txBody>
          <a:bodyPr/>
          <a:lstStyle/>
          <a:p>
            <a:r>
              <a:rPr lang="sr-Latn-CS" b="1" dirty="0" smtClean="0"/>
              <a:t>Ostali izrazi vezani za umrežavanje</a:t>
            </a:r>
            <a:endParaRPr lang="sr-Latn-CS" b="1" dirty="0"/>
          </a:p>
        </p:txBody>
      </p:sp>
      <p:sp>
        <p:nvSpPr>
          <p:cNvPr id="3" name="Content Placeholder 2"/>
          <p:cNvSpPr>
            <a:spLocks noGrp="1"/>
          </p:cNvSpPr>
          <p:nvPr>
            <p:ph idx="1"/>
          </p:nvPr>
        </p:nvSpPr>
        <p:spPr>
          <a:xfrm>
            <a:off x="1528654" y="1168400"/>
            <a:ext cx="7158145" cy="4957763"/>
          </a:xfrm>
        </p:spPr>
        <p:txBody>
          <a:bodyPr>
            <a:normAutofit fontScale="85000" lnSpcReduction="20000"/>
          </a:bodyPr>
          <a:lstStyle/>
          <a:p>
            <a:endParaRPr lang="sr-Latn-CS" b="1" dirty="0" smtClean="0"/>
          </a:p>
          <a:p>
            <a:r>
              <a:rPr lang="sr-Latn-CS" b="1" dirty="0"/>
              <a:t>Mrežni hab</a:t>
            </a:r>
            <a:r>
              <a:rPr lang="sr-Latn-CS" dirty="0" smtClean="0"/>
              <a:t> - ili  koncentrator je uređaj za povezivanje višestrukih uvrtanih para ili optičkih Ethernet uređaja zajedno, što ih čini segmentom jedne mreže. </a:t>
            </a:r>
          </a:p>
          <a:p>
            <a:endParaRPr lang="sr-Latn-CS" dirty="0"/>
          </a:p>
          <a:p>
            <a:r>
              <a:rPr lang="sr-Latn-CS" b="1" dirty="0" smtClean="0"/>
              <a:t>Mrežni komutator </a:t>
            </a:r>
            <a:r>
              <a:rPr lang="sr-Latn-CS" dirty="0" smtClean="0"/>
              <a:t>je računarski mrežni uređaj koji povezuje mrežne segmente. </a:t>
            </a:r>
          </a:p>
          <a:p>
            <a:endParaRPr lang="sr-Latn-CS" dirty="0" smtClean="0"/>
          </a:p>
          <a:p>
            <a:r>
              <a:rPr lang="sr-Latn-CS" b="1" dirty="0" smtClean="0"/>
              <a:t>Ruter</a:t>
            </a:r>
            <a:r>
              <a:rPr lang="sr-Latn-CS" dirty="0" smtClean="0"/>
              <a:t> je uređaj koji određuje sledeću mrežnu tačku kojoj paket treba proslediti na putu prema svom odredištu. Mora biti povezan sa najmanje 2 mreže. </a:t>
            </a:r>
          </a:p>
          <a:p>
            <a:endParaRPr lang="sr-Latn-CS" dirty="0" smtClean="0"/>
          </a:p>
          <a:p>
            <a:endParaRPr lang="sr-Latn-CS" dirty="0"/>
          </a:p>
        </p:txBody>
      </p:sp>
      <p:sp>
        <p:nvSpPr>
          <p:cNvPr id="8"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30</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06473131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body" idx="1"/>
          </p:nvPr>
        </p:nvSpPr>
        <p:spPr>
          <a:xfrm>
            <a:off x="592667" y="4202214"/>
            <a:ext cx="8194175" cy="2441495"/>
          </a:xfrm>
          <a:noFill/>
        </p:spPr>
        <p:txBody>
          <a:bodyPr>
            <a:normAutofit fontScale="70000" lnSpcReduction="20000"/>
          </a:bodyPr>
          <a:lstStyle/>
          <a:p>
            <a:pPr eaLnBrk="1" hangingPunct="1">
              <a:lnSpc>
                <a:spcPct val="120000"/>
              </a:lnSpc>
              <a:spcBef>
                <a:spcPts val="0"/>
              </a:spcBef>
              <a:spcAft>
                <a:spcPts val="600"/>
              </a:spcAft>
              <a:buClr>
                <a:srgbClr val="C00000"/>
              </a:buClr>
              <a:buFontTx/>
              <a:buNone/>
            </a:pPr>
            <a:r>
              <a:rPr lang="sr-Latn-CS" b="1" dirty="0" smtClean="0"/>
              <a:t>PROPUSNI OPSEG</a:t>
            </a:r>
          </a:p>
          <a:p>
            <a:pPr>
              <a:lnSpc>
                <a:spcPct val="120000"/>
              </a:lnSpc>
              <a:spcBef>
                <a:spcPts val="0"/>
              </a:spcBef>
              <a:spcAft>
                <a:spcPts val="600"/>
              </a:spcAft>
            </a:pPr>
            <a:r>
              <a:rPr lang="sr-Latn-CS" dirty="0" smtClean="0"/>
              <a:t>Količina informacija koje se mogu preneti putem telefonske linije, kablovske linije, satelitske hrane i tako dalje</a:t>
            </a:r>
          </a:p>
          <a:p>
            <a:pPr>
              <a:lnSpc>
                <a:spcPct val="120000"/>
              </a:lnSpc>
              <a:spcBef>
                <a:spcPts val="0"/>
              </a:spcBef>
              <a:spcAft>
                <a:spcPts val="600"/>
              </a:spcAft>
            </a:pPr>
            <a:r>
              <a:rPr lang="sr-Latn-CS" dirty="0" smtClean="0"/>
              <a:t>Što je veći propusni opseg, to je veća brzina vaše veze i kao i vaše iskustvo pristupa trenutnom preuzimanju, iskustvo gledanja televizora preko Interneta </a:t>
            </a:r>
          </a:p>
        </p:txBody>
      </p:sp>
      <p:sp>
        <p:nvSpPr>
          <p:cNvPr id="83971" name="Rectangle 3"/>
          <p:cNvSpPr>
            <a:spLocks noGrp="1" noChangeArrowheads="1"/>
          </p:cNvSpPr>
          <p:nvPr>
            <p:ph type="title"/>
          </p:nvPr>
        </p:nvSpPr>
        <p:spPr>
          <a:xfrm>
            <a:off x="1000100" y="389467"/>
            <a:ext cx="7136367" cy="711200"/>
          </a:xfrm>
          <a:noFill/>
        </p:spPr>
        <p:txBody>
          <a:bodyPr/>
          <a:lstStyle/>
          <a:p>
            <a:pPr eaLnBrk="1" hangingPunct="1"/>
            <a:r>
              <a:rPr lang="sr-Latn-CS" sz="3600" b="1" dirty="0" smtClean="0"/>
              <a:t>Ostali izrazi vezani za umrežavanje</a:t>
            </a:r>
          </a:p>
        </p:txBody>
      </p:sp>
      <p:pic>
        <p:nvPicPr>
          <p:cNvPr id="2" name="Bild 1"/>
          <p:cNvPicPr>
            <a:picLocks noChangeAspect="1"/>
          </p:cNvPicPr>
          <p:nvPr/>
        </p:nvPicPr>
        <p:blipFill>
          <a:blip r:embed="rId3"/>
          <a:stretch>
            <a:fillRect/>
          </a:stretch>
        </p:blipFill>
        <p:spPr>
          <a:xfrm>
            <a:off x="2304618" y="1069307"/>
            <a:ext cx="4828722" cy="292381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31</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88013560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sr-Latn-CS" b="1"/>
              <a:t>Sveukupna slika</a:t>
            </a:r>
          </a:p>
        </p:txBody>
      </p:sp>
      <p:pic>
        <p:nvPicPr>
          <p:cNvPr id="5" name="Bild 4"/>
          <p:cNvPicPr>
            <a:picLocks noChangeAspect="1"/>
          </p:cNvPicPr>
          <p:nvPr/>
        </p:nvPicPr>
        <p:blipFill>
          <a:blip r:embed="rId3"/>
          <a:stretch>
            <a:fillRect/>
          </a:stretch>
        </p:blipFill>
        <p:spPr>
          <a:xfrm>
            <a:off x="365922" y="1190130"/>
            <a:ext cx="8379673" cy="5479742"/>
          </a:xfrm>
          <a:prstGeom prst="rect">
            <a:avLst/>
          </a:prstGeom>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32</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91977871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p:cNvPicPr>
            <a:picLocks noChangeAspect="1" noChangeArrowheads="1"/>
          </p:cNvPicPr>
          <p:nvPr/>
        </p:nvPicPr>
        <p:blipFill>
          <a:blip r:embed="rId3" cstate="print"/>
          <a:srcRect/>
          <a:stretch>
            <a:fillRect/>
          </a:stretch>
        </p:blipFill>
        <p:spPr bwMode="auto">
          <a:xfrm>
            <a:off x="6659563" y="4652963"/>
            <a:ext cx="2160587" cy="1946275"/>
          </a:xfrm>
          <a:prstGeom prst="rect">
            <a:avLst/>
          </a:prstGeom>
          <a:noFill/>
          <a:ln w="9525">
            <a:noFill/>
            <a:miter lim="800000"/>
            <a:headEnd/>
            <a:tailEnd/>
          </a:ln>
        </p:spPr>
      </p:pic>
      <p:grpSp>
        <p:nvGrpSpPr>
          <p:cNvPr id="5" name="Group 2"/>
          <p:cNvGrpSpPr>
            <a:grpSpLocks noChangeAspect="1"/>
          </p:cNvGrpSpPr>
          <p:nvPr/>
        </p:nvGrpSpPr>
        <p:grpSpPr bwMode="auto">
          <a:xfrm>
            <a:off x="2828852" y="457200"/>
            <a:ext cx="3673475" cy="5976938"/>
            <a:chOff x="1338" y="255"/>
            <a:chExt cx="3192" cy="3900"/>
          </a:xfrm>
        </p:grpSpPr>
        <p:sp>
          <p:nvSpPr>
            <p:cNvPr id="6"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7"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8"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9"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10"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11"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12"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13"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14"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15"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16"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17"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18"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19"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20"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21"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22"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23"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24"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25"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26"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27"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28"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29"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30"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31"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32"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33"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34"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35"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36"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37"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38"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39"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40"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41"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42"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43"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44"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5"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46"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47"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48"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9"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0" name="TextBox 49"/>
          <p:cNvSpPr txBox="1"/>
          <p:nvPr/>
        </p:nvSpPr>
        <p:spPr>
          <a:xfrm>
            <a:off x="3144182" y="3026482"/>
            <a:ext cx="3069285" cy="1077218"/>
          </a:xfrm>
          <a:prstGeom prst="rect">
            <a:avLst/>
          </a:prstGeom>
          <a:noFill/>
        </p:spPr>
        <p:txBody>
          <a:bodyPr wrap="square" rtlCol="0">
            <a:spAutoFit/>
          </a:bodyPr>
          <a:lstStyle/>
          <a:p>
            <a:pPr algn="ctr"/>
            <a:r>
              <a:rPr lang="sr-Latn-CS" sz="3200" b="1" dirty="0" smtClean="0">
                <a:solidFill>
                  <a:schemeClr val="accent1">
                    <a:lumMod val="25000"/>
                  </a:schemeClr>
                </a:solidFill>
                <a:latin typeface="Calibri" pitchFamily="34" charset="0"/>
              </a:rPr>
              <a:t>INTERNET OSNOVE</a:t>
            </a:r>
            <a:endParaRPr lang="sr-Latn-CS" sz="3200" dirty="0"/>
          </a:p>
        </p:txBody>
      </p:sp>
      <p:sp>
        <p:nvSpPr>
          <p:cNvPr id="51"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33</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308103169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7869"/>
            <a:ext cx="8229600" cy="657820"/>
          </a:xfrm>
        </p:spPr>
        <p:txBody>
          <a:bodyPr/>
          <a:lstStyle/>
          <a:p>
            <a:r>
              <a:rPr lang="sr-Latn-CS" b="1" dirty="0" smtClean="0"/>
              <a:t>Ratnici Mreže</a:t>
            </a:r>
            <a:endParaRPr lang="sr-Latn-CS" b="1" dirty="0"/>
          </a:p>
        </p:txBody>
      </p:sp>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34</a:t>
            </a:fld>
            <a:endParaRPr lang="sr-Latn-CS" altLang="en-US" sz="1200" dirty="0" smtClean="0">
              <a:solidFill>
                <a:srgbClr val="898989"/>
              </a:solidFill>
            </a:endParaRPr>
          </a:p>
        </p:txBody>
      </p:sp>
      <p:pic>
        <p:nvPicPr>
          <p:cNvPr id="7" name="PBWhzz_Gn10?ecver=1"/>
          <p:cNvPicPr>
            <a:picLocks noRot="1" noChangeAspect="1"/>
          </p:cNvPicPr>
          <p:nvPr>
            <a:videoFile r:link="rId1"/>
          </p:nvPr>
        </p:nvPicPr>
        <p:blipFill>
          <a:blip r:embed="rId4"/>
          <a:stretch>
            <a:fillRect/>
          </a:stretch>
        </p:blipFill>
        <p:spPr>
          <a:xfrm>
            <a:off x="254714" y="1318494"/>
            <a:ext cx="8644588" cy="4862580"/>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500034" y="0"/>
            <a:ext cx="8229600" cy="857232"/>
          </a:xfrm>
        </p:spPr>
        <p:txBody>
          <a:bodyPr/>
          <a:lstStyle/>
          <a:p>
            <a:r>
              <a:rPr lang="sr-Latn-CS" b="1" dirty="0" smtClean="0">
                <a:solidFill>
                  <a:schemeClr val="accent1">
                    <a:lumMod val="25000"/>
                  </a:schemeClr>
                </a:solidFill>
                <a:latin typeface="Calibri" pitchFamily="34" charset="0"/>
              </a:rPr>
              <a:t>Internet načela</a:t>
            </a:r>
          </a:p>
        </p:txBody>
      </p:sp>
      <p:sp>
        <p:nvSpPr>
          <p:cNvPr id="96259" name="Rectangle 3"/>
          <p:cNvSpPr>
            <a:spLocks noGrp="1" noChangeArrowheads="1"/>
          </p:cNvSpPr>
          <p:nvPr>
            <p:ph type="body" idx="1"/>
          </p:nvPr>
        </p:nvSpPr>
        <p:spPr>
          <a:xfrm>
            <a:off x="381000" y="1371600"/>
            <a:ext cx="5748348" cy="4724400"/>
          </a:xfrm>
        </p:spPr>
        <p:txBody>
          <a:bodyPr>
            <a:normAutofit lnSpcReduction="10000"/>
          </a:bodyPr>
          <a:lstStyle/>
          <a:p>
            <a:pPr algn="just"/>
            <a:r>
              <a:rPr lang="sr-Latn-CS" sz="2800" dirty="0" smtClean="0">
                <a:latin typeface="Calibri" pitchFamily="34" charset="0"/>
              </a:rPr>
              <a:t>Ako bilo koji deo </a:t>
            </a:r>
            <a:r>
              <a:rPr lang="sr-Latn-CS" sz="2800" dirty="0" smtClean="0">
                <a:latin typeface="Calibri" pitchFamily="34" charset="0"/>
              </a:rPr>
              <a:t>interneta </a:t>
            </a:r>
            <a:r>
              <a:rPr lang="sr-Latn-CS" sz="2800" dirty="0" smtClean="0">
                <a:latin typeface="Calibri" pitchFamily="34" charset="0"/>
              </a:rPr>
              <a:t>u kvaru ili je uništen, komunikacija se i dalje može nastaviti</a:t>
            </a:r>
          </a:p>
          <a:p>
            <a:pPr algn="just"/>
            <a:r>
              <a:rPr lang="sr-Latn-CS" sz="2800" dirty="0" smtClean="0">
                <a:latin typeface="Calibri" pitchFamily="34" charset="0"/>
              </a:rPr>
              <a:t>Niko ne poseduje </a:t>
            </a:r>
            <a:r>
              <a:rPr lang="sr-Latn-CS" sz="2800" dirty="0" smtClean="0">
                <a:latin typeface="Calibri" pitchFamily="34" charset="0"/>
              </a:rPr>
              <a:t>internet </a:t>
            </a:r>
            <a:r>
              <a:rPr lang="sr-Latn-CS" sz="2800" dirty="0" smtClean="0">
                <a:latin typeface="Calibri" pitchFamily="34" charset="0"/>
              </a:rPr>
              <a:t>- nema organizacije, nema korporacije, nema vlade</a:t>
            </a:r>
          </a:p>
          <a:p>
            <a:pPr algn="just"/>
            <a:r>
              <a:rPr lang="sr-Latn-CS" sz="2800" dirty="0" smtClean="0">
                <a:latin typeface="Calibri" pitchFamily="34" charset="0"/>
              </a:rPr>
              <a:t>Uglavnom se sam reguliše</a:t>
            </a:r>
          </a:p>
          <a:p>
            <a:pPr algn="just"/>
            <a:r>
              <a:rPr lang="sr-Latn-CS" dirty="0" smtClean="0"/>
              <a:t>Svuda se koristi </a:t>
            </a:r>
            <a:r>
              <a:rPr lang="sr-Latn-CS" dirty="0" smtClean="0"/>
              <a:t>ista </a:t>
            </a:r>
            <a:r>
              <a:rPr lang="sr-Latn-CS" dirty="0" smtClean="0"/>
              <a:t>tehnologija povezivanja               </a:t>
            </a:r>
            <a:r>
              <a:rPr lang="sr-Latn-CS" sz="2800" dirty="0" smtClean="0">
                <a:solidFill>
                  <a:schemeClr val="accent1">
                    <a:lumMod val="25000"/>
                  </a:schemeClr>
                </a:solidFill>
                <a:latin typeface="Calibri" pitchFamily="34" charset="0"/>
              </a:rPr>
              <a:t>INTERNET PROTOKOL</a:t>
            </a:r>
          </a:p>
        </p:txBody>
      </p:sp>
      <p:pic>
        <p:nvPicPr>
          <p:cNvPr id="11268" name="Picture 4" descr="munzner_default_small"/>
          <p:cNvPicPr>
            <a:picLocks noChangeAspect="1" noChangeArrowheads="1"/>
          </p:cNvPicPr>
          <p:nvPr/>
        </p:nvPicPr>
        <p:blipFill>
          <a:blip r:embed="rId3" cstate="print"/>
          <a:srcRect/>
          <a:stretch>
            <a:fillRect/>
          </a:stretch>
        </p:blipFill>
        <p:spPr bwMode="auto">
          <a:xfrm>
            <a:off x="6215074" y="2500306"/>
            <a:ext cx="2290751" cy="2543626"/>
          </a:xfrm>
          <a:prstGeom prst="rect">
            <a:avLst/>
          </a:prstGeom>
          <a:noFill/>
          <a:ln w="9525">
            <a:noFill/>
            <a:miter lim="800000"/>
            <a:headEnd/>
            <a:tailEnd/>
          </a:ln>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35</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90570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625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625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625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625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9"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ChangeArrowheads="1"/>
          </p:cNvSpPr>
          <p:nvPr/>
        </p:nvSpPr>
        <p:spPr bwMode="auto">
          <a:xfrm>
            <a:off x="684213" y="2786059"/>
            <a:ext cx="7521575" cy="838200"/>
          </a:xfrm>
          <a:prstGeom prst="rect">
            <a:avLst/>
          </a:prstGeom>
          <a:solidFill>
            <a:srgbClr val="FF0000"/>
          </a:solidFill>
          <a:ln w="9525">
            <a:noFill/>
            <a:miter lim="800000"/>
            <a:headEnd/>
            <a:tailEnd/>
          </a:ln>
        </p:spPr>
        <p:txBody>
          <a:bodyPr wrap="none" anchor="ctr"/>
          <a:lstStyle/>
          <a:p>
            <a:pPr algn="ctr"/>
            <a:r>
              <a:rPr lang="sr-Latn-CS" sz="3200" b="1" dirty="0" smtClean="0">
                <a:solidFill>
                  <a:schemeClr val="bg1"/>
                </a:solidFill>
                <a:latin typeface="Calibri" pitchFamily="34" charset="0"/>
              </a:rPr>
              <a:t>INTERNET</a:t>
            </a:r>
            <a:endParaRPr lang="sr-Latn-CS" sz="3200" b="1" dirty="0">
              <a:solidFill>
                <a:schemeClr val="bg1"/>
              </a:solidFill>
              <a:latin typeface="Calibri" pitchFamily="34" charset="0"/>
            </a:endParaRPr>
          </a:p>
        </p:txBody>
      </p:sp>
      <p:sp>
        <p:nvSpPr>
          <p:cNvPr id="13316" name="Rectangle 4"/>
          <p:cNvSpPr>
            <a:spLocks noChangeArrowheads="1"/>
          </p:cNvSpPr>
          <p:nvPr/>
        </p:nvSpPr>
        <p:spPr bwMode="auto">
          <a:xfrm>
            <a:off x="684213" y="2030409"/>
            <a:ext cx="7916862" cy="809625"/>
          </a:xfrm>
          <a:prstGeom prst="rect">
            <a:avLst/>
          </a:prstGeom>
          <a:noFill/>
          <a:ln w="9525">
            <a:noFill/>
            <a:miter lim="800000"/>
            <a:headEnd/>
            <a:tailEnd/>
          </a:ln>
        </p:spPr>
        <p:txBody>
          <a:bodyPr wrap="none" anchor="ctr"/>
          <a:lstStyle/>
          <a:p>
            <a:pPr algn="ctr"/>
            <a:endParaRPr lang="en-US" sz="3200" b="1">
              <a:latin typeface="Calibri" pitchFamily="34" charset="0"/>
            </a:endParaRPr>
          </a:p>
        </p:txBody>
      </p:sp>
      <p:sp>
        <p:nvSpPr>
          <p:cNvPr id="100357" name="Rectangle 5"/>
          <p:cNvSpPr>
            <a:spLocks noChangeArrowheads="1"/>
          </p:cNvSpPr>
          <p:nvPr/>
        </p:nvSpPr>
        <p:spPr bwMode="auto">
          <a:xfrm>
            <a:off x="684213" y="1993896"/>
            <a:ext cx="990600" cy="900113"/>
          </a:xfrm>
          <a:prstGeom prst="rect">
            <a:avLst/>
          </a:prstGeom>
          <a:solidFill>
            <a:srgbClr val="FF99CC"/>
          </a:solidFill>
          <a:ln w="9525">
            <a:noFill/>
            <a:miter lim="800000"/>
            <a:headEnd/>
            <a:tailEnd/>
          </a:ln>
        </p:spPr>
        <p:txBody>
          <a:bodyPr wrap="none" anchor="ctr"/>
          <a:lstStyle/>
          <a:p>
            <a:pPr algn="ctr"/>
            <a:r>
              <a:rPr lang="sr-Latn-CS" b="1">
                <a:latin typeface="Calibri" pitchFamily="34" charset="0"/>
              </a:rPr>
              <a:t>WWW</a:t>
            </a:r>
          </a:p>
        </p:txBody>
      </p:sp>
      <p:sp>
        <p:nvSpPr>
          <p:cNvPr id="100358" name="Rectangle 6"/>
          <p:cNvSpPr>
            <a:spLocks noChangeArrowheads="1"/>
          </p:cNvSpPr>
          <p:nvPr/>
        </p:nvSpPr>
        <p:spPr bwMode="auto">
          <a:xfrm>
            <a:off x="1619250" y="1993896"/>
            <a:ext cx="990600" cy="900113"/>
          </a:xfrm>
          <a:prstGeom prst="rect">
            <a:avLst/>
          </a:prstGeom>
          <a:solidFill>
            <a:srgbClr val="FFCC99"/>
          </a:solidFill>
          <a:ln w="9525">
            <a:noFill/>
            <a:miter lim="800000"/>
            <a:headEnd/>
            <a:tailEnd/>
          </a:ln>
        </p:spPr>
        <p:txBody>
          <a:bodyPr wrap="none" anchor="ctr"/>
          <a:lstStyle/>
          <a:p>
            <a:pPr algn="ctr"/>
            <a:r>
              <a:rPr lang="sr-Latn-CS" b="1" dirty="0" smtClean="0">
                <a:latin typeface="Calibri" pitchFamily="34" charset="0"/>
              </a:rPr>
              <a:t>Pričaonica E-pošta</a:t>
            </a:r>
            <a:endParaRPr lang="sr-Latn-CS" b="1" dirty="0">
              <a:latin typeface="Calibri" pitchFamily="34" charset="0"/>
            </a:endParaRPr>
          </a:p>
        </p:txBody>
      </p:sp>
      <p:sp>
        <p:nvSpPr>
          <p:cNvPr id="100359" name="Rectangle 7"/>
          <p:cNvSpPr>
            <a:spLocks noChangeArrowheads="1"/>
          </p:cNvSpPr>
          <p:nvPr/>
        </p:nvSpPr>
        <p:spPr bwMode="auto">
          <a:xfrm>
            <a:off x="2555875" y="1993896"/>
            <a:ext cx="990600" cy="900113"/>
          </a:xfrm>
          <a:prstGeom prst="rect">
            <a:avLst/>
          </a:prstGeom>
          <a:solidFill>
            <a:srgbClr val="FFFF99"/>
          </a:solidFill>
          <a:ln w="9525">
            <a:noFill/>
            <a:miter lim="800000"/>
            <a:headEnd/>
            <a:tailEnd/>
          </a:ln>
        </p:spPr>
        <p:txBody>
          <a:bodyPr wrap="none" anchor="ctr"/>
          <a:lstStyle/>
          <a:p>
            <a:pPr algn="ctr"/>
            <a:r>
              <a:rPr lang="sr-Latn-CS" b="1" dirty="0" smtClean="0">
                <a:latin typeface="Calibri" pitchFamily="34" charset="0"/>
              </a:rPr>
              <a:t>Peer</a:t>
            </a:r>
          </a:p>
          <a:p>
            <a:pPr algn="ctr"/>
            <a:r>
              <a:rPr lang="sr-Latn-CS" b="1" dirty="0" smtClean="0">
                <a:latin typeface="Calibri" pitchFamily="34" charset="0"/>
              </a:rPr>
              <a:t>2</a:t>
            </a:r>
          </a:p>
          <a:p>
            <a:pPr algn="ctr"/>
            <a:r>
              <a:rPr lang="sr-Latn-CS" b="1" dirty="0" smtClean="0">
                <a:latin typeface="Calibri" pitchFamily="34" charset="0"/>
              </a:rPr>
              <a:t>Peer</a:t>
            </a:r>
            <a:endParaRPr lang="sr-Latn-CS" b="1" dirty="0">
              <a:latin typeface="Calibri" pitchFamily="34" charset="0"/>
            </a:endParaRPr>
          </a:p>
        </p:txBody>
      </p:sp>
      <p:sp>
        <p:nvSpPr>
          <p:cNvPr id="100360" name="Rectangle 8"/>
          <p:cNvSpPr>
            <a:spLocks noChangeArrowheads="1"/>
          </p:cNvSpPr>
          <p:nvPr/>
        </p:nvSpPr>
        <p:spPr bwMode="auto">
          <a:xfrm>
            <a:off x="3492500" y="1993896"/>
            <a:ext cx="990600" cy="900113"/>
          </a:xfrm>
          <a:prstGeom prst="rect">
            <a:avLst/>
          </a:prstGeom>
          <a:solidFill>
            <a:srgbClr val="CCFFCC"/>
          </a:solidFill>
          <a:ln w="9525">
            <a:noFill/>
            <a:miter lim="800000"/>
            <a:headEnd/>
            <a:tailEnd/>
          </a:ln>
        </p:spPr>
        <p:txBody>
          <a:bodyPr wrap="none" anchor="ctr"/>
          <a:lstStyle/>
          <a:p>
            <a:pPr algn="ctr"/>
            <a:r>
              <a:rPr lang="sr-Latn-CS" b="1">
                <a:latin typeface="Calibri" pitchFamily="34" charset="0"/>
              </a:rPr>
              <a:t>FTP</a:t>
            </a:r>
          </a:p>
        </p:txBody>
      </p:sp>
      <p:sp>
        <p:nvSpPr>
          <p:cNvPr id="100361" name="Rectangle 9"/>
          <p:cNvSpPr>
            <a:spLocks noChangeArrowheads="1"/>
          </p:cNvSpPr>
          <p:nvPr/>
        </p:nvSpPr>
        <p:spPr bwMode="auto">
          <a:xfrm>
            <a:off x="4427538" y="1993896"/>
            <a:ext cx="990600" cy="900113"/>
          </a:xfrm>
          <a:prstGeom prst="rect">
            <a:avLst/>
          </a:prstGeom>
          <a:solidFill>
            <a:srgbClr val="99CCFF"/>
          </a:solidFill>
          <a:ln w="9525">
            <a:noFill/>
            <a:miter lim="800000"/>
            <a:headEnd/>
            <a:tailEnd/>
          </a:ln>
        </p:spPr>
        <p:txBody>
          <a:bodyPr wrap="none" anchor="ctr"/>
          <a:lstStyle/>
          <a:p>
            <a:pPr algn="ctr"/>
            <a:r>
              <a:rPr lang="sr-Latn-CS" sz="1400" b="1" dirty="0" smtClean="0">
                <a:latin typeface="Calibri" pitchFamily="34" charset="0"/>
              </a:rPr>
              <a:t>Društveno </a:t>
            </a:r>
          </a:p>
          <a:p>
            <a:pPr algn="ctr"/>
            <a:r>
              <a:rPr lang="sr-Latn-CS" sz="1400" b="1" dirty="0" smtClean="0">
                <a:latin typeface="Calibri" pitchFamily="34" charset="0"/>
              </a:rPr>
              <a:t>Umrežavanje</a:t>
            </a:r>
            <a:endParaRPr lang="sr-Latn-CS" sz="1400" b="1" dirty="0">
              <a:latin typeface="Calibri" pitchFamily="34" charset="0"/>
            </a:endParaRPr>
          </a:p>
        </p:txBody>
      </p:sp>
      <p:sp>
        <p:nvSpPr>
          <p:cNvPr id="100362" name="Rectangle 10"/>
          <p:cNvSpPr>
            <a:spLocks noChangeArrowheads="1"/>
          </p:cNvSpPr>
          <p:nvPr/>
        </p:nvSpPr>
        <p:spPr bwMode="auto">
          <a:xfrm>
            <a:off x="5364163" y="1993896"/>
            <a:ext cx="990600" cy="900113"/>
          </a:xfrm>
          <a:prstGeom prst="rect">
            <a:avLst/>
          </a:prstGeom>
          <a:solidFill>
            <a:srgbClr val="CC99FF"/>
          </a:solidFill>
          <a:ln w="9525">
            <a:noFill/>
            <a:miter lim="800000"/>
            <a:headEnd/>
            <a:tailEnd/>
          </a:ln>
        </p:spPr>
        <p:txBody>
          <a:bodyPr wrap="none" anchor="ctr"/>
          <a:lstStyle/>
          <a:p>
            <a:pPr algn="ctr"/>
            <a:r>
              <a:rPr lang="sr-Latn-CS" b="1" dirty="0">
                <a:latin typeface="Calibri" pitchFamily="34" charset="0"/>
              </a:rPr>
              <a:t>IRC</a:t>
            </a:r>
          </a:p>
        </p:txBody>
      </p:sp>
      <p:sp>
        <p:nvSpPr>
          <p:cNvPr id="100363" name="Rectangle 11"/>
          <p:cNvSpPr>
            <a:spLocks noChangeArrowheads="1"/>
          </p:cNvSpPr>
          <p:nvPr/>
        </p:nvSpPr>
        <p:spPr bwMode="auto">
          <a:xfrm>
            <a:off x="6300788" y="1993896"/>
            <a:ext cx="990600" cy="900113"/>
          </a:xfrm>
          <a:prstGeom prst="rect">
            <a:avLst/>
          </a:prstGeom>
          <a:solidFill>
            <a:srgbClr val="99FF99"/>
          </a:solidFill>
          <a:ln w="9525">
            <a:noFill/>
            <a:miter lim="800000"/>
            <a:headEnd/>
            <a:tailEnd/>
          </a:ln>
        </p:spPr>
        <p:txBody>
          <a:bodyPr wrap="none" anchor="ctr"/>
          <a:lstStyle/>
          <a:p>
            <a:pPr algn="ctr"/>
            <a:r>
              <a:rPr lang="sr-Latn-CS" sz="1400" b="1" dirty="0" smtClean="0">
                <a:latin typeface="Calibri" pitchFamily="34" charset="0"/>
              </a:rPr>
              <a:t>Brze </a:t>
            </a:r>
          </a:p>
          <a:p>
            <a:pPr algn="ctr"/>
            <a:r>
              <a:rPr lang="sr-Latn-CS" sz="1400" b="1" dirty="0" smtClean="0">
                <a:latin typeface="Calibri" pitchFamily="34" charset="0"/>
              </a:rPr>
              <a:t>Mesendžer</a:t>
            </a:r>
            <a:endParaRPr lang="sr-Latn-CS" sz="1400" b="1" dirty="0">
              <a:latin typeface="Calibri" pitchFamily="34" charset="0"/>
            </a:endParaRPr>
          </a:p>
        </p:txBody>
      </p:sp>
      <p:sp>
        <p:nvSpPr>
          <p:cNvPr id="100364" name="Rectangle 12"/>
          <p:cNvSpPr>
            <a:spLocks noChangeArrowheads="1"/>
          </p:cNvSpPr>
          <p:nvPr/>
        </p:nvSpPr>
        <p:spPr bwMode="auto">
          <a:xfrm>
            <a:off x="7235825" y="1993896"/>
            <a:ext cx="990600" cy="900113"/>
          </a:xfrm>
          <a:prstGeom prst="rect">
            <a:avLst/>
          </a:prstGeom>
          <a:solidFill>
            <a:srgbClr val="FFCC66"/>
          </a:solidFill>
          <a:ln w="9525">
            <a:noFill/>
            <a:miter lim="800000"/>
            <a:headEnd/>
            <a:tailEnd/>
          </a:ln>
        </p:spPr>
        <p:txBody>
          <a:bodyPr wrap="none" anchor="ctr"/>
          <a:lstStyle/>
          <a:p>
            <a:pPr algn="ctr"/>
            <a:r>
              <a:rPr lang="sr-Latn-CS" b="1" dirty="0" smtClean="0">
                <a:latin typeface="Calibri" pitchFamily="34" charset="0"/>
              </a:rPr>
              <a:t>VOIP</a:t>
            </a:r>
            <a:endParaRPr lang="sr-Latn-CS" b="1" dirty="0">
              <a:latin typeface="Calibri" pitchFamily="34" charset="0"/>
            </a:endParaRPr>
          </a:p>
        </p:txBody>
      </p:sp>
      <p:sp>
        <p:nvSpPr>
          <p:cNvPr id="14" name="Rectangle 2"/>
          <p:cNvSpPr txBox="1">
            <a:spLocks noChangeArrowheads="1"/>
          </p:cNvSpPr>
          <p:nvPr/>
        </p:nvSpPr>
        <p:spPr>
          <a:xfrm>
            <a:off x="642910" y="285728"/>
            <a:ext cx="82296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sr-Latn-CS" sz="4400" b="1" dirty="0">
                <a:solidFill>
                  <a:schemeClr val="accent1">
                    <a:lumMod val="25000"/>
                  </a:schemeClr>
                </a:solidFill>
                <a:latin typeface="Calibri" pitchFamily="34" charset="0"/>
              </a:rPr>
              <a:t>Šta pripada Internetu?</a:t>
            </a:r>
            <a:endParaRPr kumimoji="0" lang="sr-Latn-CS" sz="4400" b="1" i="0" u="none" strike="noStrike" kern="1200" cap="none" spc="0" normalizeH="0" baseline="0" noProof="0" dirty="0" smtClean="0">
              <a:ln>
                <a:noFill/>
              </a:ln>
              <a:solidFill>
                <a:schemeClr val="accent1">
                  <a:lumMod val="25000"/>
                </a:schemeClr>
              </a:solidFill>
              <a:effectLst/>
              <a:uLnTx/>
              <a:uFillTx/>
              <a:latin typeface="Calibri" pitchFamily="34" charset="0"/>
              <a:ea typeface="+mj-ea"/>
              <a:cs typeface="+mj-cs"/>
            </a:endParaRPr>
          </a:p>
        </p:txBody>
      </p:sp>
      <p:pic>
        <p:nvPicPr>
          <p:cNvPr id="16" name="Picture 4" descr="Autoput - prazan"/>
          <p:cNvPicPr>
            <a:picLocks noChangeAspect="1" noChangeArrowheads="1"/>
          </p:cNvPicPr>
          <p:nvPr/>
        </p:nvPicPr>
        <p:blipFill>
          <a:blip r:embed="rId3" cstate="print"/>
          <a:srcRect/>
          <a:stretch>
            <a:fillRect/>
          </a:stretch>
        </p:blipFill>
        <p:spPr bwMode="auto">
          <a:xfrm>
            <a:off x="3286116" y="4000504"/>
            <a:ext cx="2643190" cy="1982393"/>
          </a:xfrm>
          <a:prstGeom prst="rect">
            <a:avLst/>
          </a:prstGeom>
          <a:noFill/>
          <a:ln w="9525">
            <a:noFill/>
            <a:miter lim="800000"/>
            <a:headEnd/>
            <a:tailEnd/>
          </a:ln>
        </p:spPr>
      </p:pic>
      <p:sp>
        <p:nvSpPr>
          <p:cNvPr id="1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36</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3695515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00357"/>
                                        </p:tgtEl>
                                        <p:attrNameLst>
                                          <p:attrName>style.visibility</p:attrName>
                                        </p:attrNameLst>
                                      </p:cBhvr>
                                      <p:to>
                                        <p:strVal val="visible"/>
                                      </p:to>
                                    </p:set>
                                    <p:anim calcmode="lin" valueType="num">
                                      <p:cBhvr additive="base">
                                        <p:cTn id="7" dur="500" fill="hold"/>
                                        <p:tgtEl>
                                          <p:spTgt spid="100357"/>
                                        </p:tgtEl>
                                        <p:attrNameLst>
                                          <p:attrName>ppt_x</p:attrName>
                                        </p:attrNameLst>
                                      </p:cBhvr>
                                      <p:tavLst>
                                        <p:tav tm="0">
                                          <p:val>
                                            <p:strVal val="#ppt_x"/>
                                          </p:val>
                                        </p:tav>
                                        <p:tav tm="100000">
                                          <p:val>
                                            <p:strVal val="#ppt_x"/>
                                          </p:val>
                                        </p:tav>
                                      </p:tavLst>
                                    </p:anim>
                                    <p:anim calcmode="lin" valueType="num">
                                      <p:cBhvr additive="base">
                                        <p:cTn id="8" dur="500" fill="hold"/>
                                        <p:tgtEl>
                                          <p:spTgt spid="10035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100358"/>
                                        </p:tgtEl>
                                        <p:attrNameLst>
                                          <p:attrName>style.visibility</p:attrName>
                                        </p:attrNameLst>
                                      </p:cBhvr>
                                      <p:to>
                                        <p:strVal val="visible"/>
                                      </p:to>
                                    </p:set>
                                    <p:anim calcmode="lin" valueType="num">
                                      <p:cBhvr additive="base">
                                        <p:cTn id="13" dur="500" fill="hold"/>
                                        <p:tgtEl>
                                          <p:spTgt spid="100358"/>
                                        </p:tgtEl>
                                        <p:attrNameLst>
                                          <p:attrName>ppt_x</p:attrName>
                                        </p:attrNameLst>
                                      </p:cBhvr>
                                      <p:tavLst>
                                        <p:tav tm="0">
                                          <p:val>
                                            <p:strVal val="#ppt_x"/>
                                          </p:val>
                                        </p:tav>
                                        <p:tav tm="100000">
                                          <p:val>
                                            <p:strVal val="#ppt_x"/>
                                          </p:val>
                                        </p:tav>
                                      </p:tavLst>
                                    </p:anim>
                                    <p:anim calcmode="lin" valueType="num">
                                      <p:cBhvr additive="base">
                                        <p:cTn id="14" dur="500" fill="hold"/>
                                        <p:tgtEl>
                                          <p:spTgt spid="100358"/>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100359"/>
                                        </p:tgtEl>
                                        <p:attrNameLst>
                                          <p:attrName>style.visibility</p:attrName>
                                        </p:attrNameLst>
                                      </p:cBhvr>
                                      <p:to>
                                        <p:strVal val="visible"/>
                                      </p:to>
                                    </p:set>
                                    <p:anim calcmode="lin" valueType="num">
                                      <p:cBhvr additive="base">
                                        <p:cTn id="19" dur="500" fill="hold"/>
                                        <p:tgtEl>
                                          <p:spTgt spid="100359"/>
                                        </p:tgtEl>
                                        <p:attrNameLst>
                                          <p:attrName>ppt_x</p:attrName>
                                        </p:attrNameLst>
                                      </p:cBhvr>
                                      <p:tavLst>
                                        <p:tav tm="0">
                                          <p:val>
                                            <p:strVal val="#ppt_x"/>
                                          </p:val>
                                        </p:tav>
                                        <p:tav tm="100000">
                                          <p:val>
                                            <p:strVal val="#ppt_x"/>
                                          </p:val>
                                        </p:tav>
                                      </p:tavLst>
                                    </p:anim>
                                    <p:anim calcmode="lin" valueType="num">
                                      <p:cBhvr additive="base">
                                        <p:cTn id="20" dur="500" fill="hold"/>
                                        <p:tgtEl>
                                          <p:spTgt spid="100359"/>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100360"/>
                                        </p:tgtEl>
                                        <p:attrNameLst>
                                          <p:attrName>style.visibility</p:attrName>
                                        </p:attrNameLst>
                                      </p:cBhvr>
                                      <p:to>
                                        <p:strVal val="visible"/>
                                      </p:to>
                                    </p:set>
                                    <p:anim calcmode="lin" valueType="num">
                                      <p:cBhvr additive="base">
                                        <p:cTn id="25" dur="500" fill="hold"/>
                                        <p:tgtEl>
                                          <p:spTgt spid="100360"/>
                                        </p:tgtEl>
                                        <p:attrNameLst>
                                          <p:attrName>ppt_x</p:attrName>
                                        </p:attrNameLst>
                                      </p:cBhvr>
                                      <p:tavLst>
                                        <p:tav tm="0">
                                          <p:val>
                                            <p:strVal val="#ppt_x"/>
                                          </p:val>
                                        </p:tav>
                                        <p:tav tm="100000">
                                          <p:val>
                                            <p:strVal val="#ppt_x"/>
                                          </p:val>
                                        </p:tav>
                                      </p:tavLst>
                                    </p:anim>
                                    <p:anim calcmode="lin" valueType="num">
                                      <p:cBhvr additive="base">
                                        <p:cTn id="26" dur="500" fill="hold"/>
                                        <p:tgtEl>
                                          <p:spTgt spid="100360"/>
                                        </p:tgtEl>
                                        <p:attrNameLst>
                                          <p:attrName>ppt_y</p:attrName>
                                        </p:attrNameLst>
                                      </p:cBhvr>
                                      <p:tavLst>
                                        <p:tav tm="0">
                                          <p:val>
                                            <p:strVal val="0-#ppt_h/2"/>
                                          </p:val>
                                        </p:tav>
                                        <p:tav tm="100000">
                                          <p:val>
                                            <p:strVal val="#ppt_y"/>
                                          </p:val>
                                        </p:tav>
                                      </p:tavLst>
                                    </p:anim>
                                  </p:childTnLst>
                                </p:cTn>
                              </p:par>
                            </p:childTnLst>
                          </p:cTn>
                        </p:par>
                        <p:par>
                          <p:cTn id="27" fill="hold">
                            <p:stCondLst>
                              <p:cond delay="500"/>
                            </p:stCondLst>
                            <p:childTnLst>
                              <p:par>
                                <p:cTn id="28" presetID="2" presetClass="entr" presetSubtype="1" fill="hold" grpId="0" nodeType="afterEffect">
                                  <p:stCondLst>
                                    <p:cond delay="0"/>
                                  </p:stCondLst>
                                  <p:childTnLst>
                                    <p:set>
                                      <p:cBhvr>
                                        <p:cTn id="29" dur="1" fill="hold">
                                          <p:stCondLst>
                                            <p:cond delay="0"/>
                                          </p:stCondLst>
                                        </p:cTn>
                                        <p:tgtEl>
                                          <p:spTgt spid="100361"/>
                                        </p:tgtEl>
                                        <p:attrNameLst>
                                          <p:attrName>style.visibility</p:attrName>
                                        </p:attrNameLst>
                                      </p:cBhvr>
                                      <p:to>
                                        <p:strVal val="visible"/>
                                      </p:to>
                                    </p:set>
                                    <p:anim calcmode="lin" valueType="num">
                                      <p:cBhvr additive="base">
                                        <p:cTn id="30" dur="500" fill="hold"/>
                                        <p:tgtEl>
                                          <p:spTgt spid="100361"/>
                                        </p:tgtEl>
                                        <p:attrNameLst>
                                          <p:attrName>ppt_x</p:attrName>
                                        </p:attrNameLst>
                                      </p:cBhvr>
                                      <p:tavLst>
                                        <p:tav tm="0">
                                          <p:val>
                                            <p:strVal val="#ppt_x"/>
                                          </p:val>
                                        </p:tav>
                                        <p:tav tm="100000">
                                          <p:val>
                                            <p:strVal val="#ppt_x"/>
                                          </p:val>
                                        </p:tav>
                                      </p:tavLst>
                                    </p:anim>
                                    <p:anim calcmode="lin" valueType="num">
                                      <p:cBhvr additive="base">
                                        <p:cTn id="31" dur="500" fill="hold"/>
                                        <p:tgtEl>
                                          <p:spTgt spid="100361"/>
                                        </p:tgtEl>
                                        <p:attrNameLst>
                                          <p:attrName>ppt_y</p:attrName>
                                        </p:attrNameLst>
                                      </p:cBhvr>
                                      <p:tavLst>
                                        <p:tav tm="0">
                                          <p:val>
                                            <p:strVal val="0-#ppt_h/2"/>
                                          </p:val>
                                        </p:tav>
                                        <p:tav tm="100000">
                                          <p:val>
                                            <p:strVal val="#ppt_y"/>
                                          </p:val>
                                        </p:tav>
                                      </p:tavLst>
                                    </p:anim>
                                  </p:childTnLst>
                                </p:cTn>
                              </p:par>
                            </p:childTnLst>
                          </p:cTn>
                        </p:par>
                        <p:par>
                          <p:cTn id="32" fill="hold">
                            <p:stCondLst>
                              <p:cond delay="1000"/>
                            </p:stCondLst>
                            <p:childTnLst>
                              <p:par>
                                <p:cTn id="33" presetID="2" presetClass="entr" presetSubtype="1" fill="hold" grpId="0" nodeType="afterEffect">
                                  <p:stCondLst>
                                    <p:cond delay="0"/>
                                  </p:stCondLst>
                                  <p:childTnLst>
                                    <p:set>
                                      <p:cBhvr>
                                        <p:cTn id="34" dur="1" fill="hold">
                                          <p:stCondLst>
                                            <p:cond delay="0"/>
                                          </p:stCondLst>
                                        </p:cTn>
                                        <p:tgtEl>
                                          <p:spTgt spid="100362"/>
                                        </p:tgtEl>
                                        <p:attrNameLst>
                                          <p:attrName>style.visibility</p:attrName>
                                        </p:attrNameLst>
                                      </p:cBhvr>
                                      <p:to>
                                        <p:strVal val="visible"/>
                                      </p:to>
                                    </p:set>
                                    <p:anim calcmode="lin" valueType="num">
                                      <p:cBhvr additive="base">
                                        <p:cTn id="35" dur="500" fill="hold"/>
                                        <p:tgtEl>
                                          <p:spTgt spid="100362"/>
                                        </p:tgtEl>
                                        <p:attrNameLst>
                                          <p:attrName>ppt_x</p:attrName>
                                        </p:attrNameLst>
                                      </p:cBhvr>
                                      <p:tavLst>
                                        <p:tav tm="0">
                                          <p:val>
                                            <p:strVal val="#ppt_x"/>
                                          </p:val>
                                        </p:tav>
                                        <p:tav tm="100000">
                                          <p:val>
                                            <p:strVal val="#ppt_x"/>
                                          </p:val>
                                        </p:tav>
                                      </p:tavLst>
                                    </p:anim>
                                    <p:anim calcmode="lin" valueType="num">
                                      <p:cBhvr additive="base">
                                        <p:cTn id="36" dur="500" fill="hold"/>
                                        <p:tgtEl>
                                          <p:spTgt spid="100362"/>
                                        </p:tgtEl>
                                        <p:attrNameLst>
                                          <p:attrName>ppt_y</p:attrName>
                                        </p:attrNameLst>
                                      </p:cBhvr>
                                      <p:tavLst>
                                        <p:tav tm="0">
                                          <p:val>
                                            <p:strVal val="0-#ppt_h/2"/>
                                          </p:val>
                                        </p:tav>
                                        <p:tav tm="100000">
                                          <p:val>
                                            <p:strVal val="#ppt_y"/>
                                          </p:val>
                                        </p:tav>
                                      </p:tavLst>
                                    </p:anim>
                                  </p:childTnLst>
                                </p:cTn>
                              </p:par>
                            </p:childTnLst>
                          </p:cTn>
                        </p:par>
                        <p:par>
                          <p:cTn id="37" fill="hold">
                            <p:stCondLst>
                              <p:cond delay="1500"/>
                            </p:stCondLst>
                            <p:childTnLst>
                              <p:par>
                                <p:cTn id="38" presetID="2" presetClass="entr" presetSubtype="1" fill="hold" grpId="0" nodeType="afterEffect">
                                  <p:stCondLst>
                                    <p:cond delay="0"/>
                                  </p:stCondLst>
                                  <p:childTnLst>
                                    <p:set>
                                      <p:cBhvr>
                                        <p:cTn id="39" dur="1" fill="hold">
                                          <p:stCondLst>
                                            <p:cond delay="0"/>
                                          </p:stCondLst>
                                        </p:cTn>
                                        <p:tgtEl>
                                          <p:spTgt spid="100363"/>
                                        </p:tgtEl>
                                        <p:attrNameLst>
                                          <p:attrName>style.visibility</p:attrName>
                                        </p:attrNameLst>
                                      </p:cBhvr>
                                      <p:to>
                                        <p:strVal val="visible"/>
                                      </p:to>
                                    </p:set>
                                    <p:anim calcmode="lin" valueType="num">
                                      <p:cBhvr additive="base">
                                        <p:cTn id="40" dur="500" fill="hold"/>
                                        <p:tgtEl>
                                          <p:spTgt spid="100363"/>
                                        </p:tgtEl>
                                        <p:attrNameLst>
                                          <p:attrName>ppt_x</p:attrName>
                                        </p:attrNameLst>
                                      </p:cBhvr>
                                      <p:tavLst>
                                        <p:tav tm="0">
                                          <p:val>
                                            <p:strVal val="#ppt_x"/>
                                          </p:val>
                                        </p:tav>
                                        <p:tav tm="100000">
                                          <p:val>
                                            <p:strVal val="#ppt_x"/>
                                          </p:val>
                                        </p:tav>
                                      </p:tavLst>
                                    </p:anim>
                                    <p:anim calcmode="lin" valueType="num">
                                      <p:cBhvr additive="base">
                                        <p:cTn id="41" dur="500" fill="hold"/>
                                        <p:tgtEl>
                                          <p:spTgt spid="100363"/>
                                        </p:tgtEl>
                                        <p:attrNameLst>
                                          <p:attrName>ppt_y</p:attrName>
                                        </p:attrNameLst>
                                      </p:cBhvr>
                                      <p:tavLst>
                                        <p:tav tm="0">
                                          <p:val>
                                            <p:strVal val="0-#ppt_h/2"/>
                                          </p:val>
                                        </p:tav>
                                        <p:tav tm="100000">
                                          <p:val>
                                            <p:strVal val="#ppt_y"/>
                                          </p:val>
                                        </p:tav>
                                      </p:tavLst>
                                    </p:anim>
                                  </p:childTnLst>
                                </p:cTn>
                              </p:par>
                            </p:childTnLst>
                          </p:cTn>
                        </p:par>
                        <p:par>
                          <p:cTn id="42" fill="hold">
                            <p:stCondLst>
                              <p:cond delay="2000"/>
                            </p:stCondLst>
                            <p:childTnLst>
                              <p:par>
                                <p:cTn id="43" presetID="2" presetClass="entr" presetSubtype="1" fill="hold" grpId="0" nodeType="afterEffect">
                                  <p:stCondLst>
                                    <p:cond delay="0"/>
                                  </p:stCondLst>
                                  <p:childTnLst>
                                    <p:set>
                                      <p:cBhvr>
                                        <p:cTn id="44" dur="1" fill="hold">
                                          <p:stCondLst>
                                            <p:cond delay="0"/>
                                          </p:stCondLst>
                                        </p:cTn>
                                        <p:tgtEl>
                                          <p:spTgt spid="100364"/>
                                        </p:tgtEl>
                                        <p:attrNameLst>
                                          <p:attrName>style.visibility</p:attrName>
                                        </p:attrNameLst>
                                      </p:cBhvr>
                                      <p:to>
                                        <p:strVal val="visible"/>
                                      </p:to>
                                    </p:set>
                                    <p:anim calcmode="lin" valueType="num">
                                      <p:cBhvr additive="base">
                                        <p:cTn id="45" dur="500" fill="hold"/>
                                        <p:tgtEl>
                                          <p:spTgt spid="100364"/>
                                        </p:tgtEl>
                                        <p:attrNameLst>
                                          <p:attrName>ppt_x</p:attrName>
                                        </p:attrNameLst>
                                      </p:cBhvr>
                                      <p:tavLst>
                                        <p:tav tm="0">
                                          <p:val>
                                            <p:strVal val="#ppt_x"/>
                                          </p:val>
                                        </p:tav>
                                        <p:tav tm="100000">
                                          <p:val>
                                            <p:strVal val="#ppt_x"/>
                                          </p:val>
                                        </p:tav>
                                      </p:tavLst>
                                    </p:anim>
                                    <p:anim calcmode="lin" valueType="num">
                                      <p:cBhvr additive="base">
                                        <p:cTn id="46" dur="500" fill="hold"/>
                                        <p:tgtEl>
                                          <p:spTgt spid="100364"/>
                                        </p:tgtEl>
                                        <p:attrNameLst>
                                          <p:attrName>ppt_y</p:attrName>
                                        </p:attrNameLst>
                                      </p:cBhvr>
                                      <p:tavLst>
                                        <p:tav tm="0">
                                          <p:val>
                                            <p:strVal val="0-#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9" presetClass="entr" presetSubtype="0" fill="hold"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dissolve">
                                      <p:cBhvr>
                                        <p:cTn id="5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7" grpId="0" animBg="1"/>
      <p:bldP spid="100358" grpId="0" animBg="1"/>
      <p:bldP spid="100359" grpId="0" animBg="1"/>
      <p:bldP spid="100360" grpId="0" animBg="1"/>
      <p:bldP spid="100361" grpId="0" animBg="1"/>
      <p:bldP spid="100362" grpId="0" animBg="1"/>
      <p:bldP spid="100363" grpId="0" animBg="1"/>
      <p:bldP spid="10036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49829"/>
          </a:xfrm>
        </p:spPr>
        <p:txBody>
          <a:bodyPr/>
          <a:lstStyle/>
          <a:p>
            <a:r>
              <a:rPr lang="sr-Latn-CS" b="1" dirty="0" smtClean="0"/>
              <a:t>Internet protokoli</a:t>
            </a:r>
            <a:endParaRPr lang="sr-Latn-CS" b="1" dirty="0"/>
          </a:p>
        </p:txBody>
      </p:sp>
      <p:sp>
        <p:nvSpPr>
          <p:cNvPr id="3" name="Content Placeholder 2"/>
          <p:cNvSpPr>
            <a:spLocks noGrp="1"/>
          </p:cNvSpPr>
          <p:nvPr>
            <p:ph idx="1"/>
          </p:nvPr>
        </p:nvSpPr>
        <p:spPr>
          <a:xfrm>
            <a:off x="457200" y="1261534"/>
            <a:ext cx="8229600" cy="4864630"/>
          </a:xfrm>
        </p:spPr>
        <p:txBody>
          <a:bodyPr>
            <a:normAutofit fontScale="92500" lnSpcReduction="20000"/>
          </a:bodyPr>
          <a:lstStyle/>
          <a:p>
            <a:r>
              <a:rPr lang="sr-Latn-CS" dirty="0" smtClean="0"/>
              <a:t>Postoji dosta njih od kojih je najvažniji </a:t>
            </a:r>
            <a:r>
              <a:rPr lang="sr-Latn-CS" dirty="0" smtClean="0"/>
              <a:t>internet </a:t>
            </a:r>
            <a:r>
              <a:rPr lang="sr-Latn-CS" dirty="0" smtClean="0"/>
              <a:t>protokol (IP). </a:t>
            </a:r>
          </a:p>
          <a:p>
            <a:r>
              <a:rPr lang="sr-Latn-CS" dirty="0" smtClean="0"/>
              <a:t>Svaki računar koji je povezan sa </a:t>
            </a:r>
            <a:r>
              <a:rPr lang="sr-Latn-CS" dirty="0" smtClean="0"/>
              <a:t>i</a:t>
            </a:r>
            <a:r>
              <a:rPr lang="sr-Latn-CS" dirty="0" smtClean="0"/>
              <a:t>nternetom </a:t>
            </a:r>
            <a:r>
              <a:rPr lang="sr-Latn-CS" dirty="0" smtClean="0"/>
              <a:t>MORA ga koristiti. </a:t>
            </a:r>
          </a:p>
          <a:p>
            <a:r>
              <a:rPr lang="sr-Latn-CS" dirty="0" smtClean="0"/>
              <a:t>IP adresa je vaš </a:t>
            </a:r>
            <a:r>
              <a:rPr lang="sr-Latn-CS" dirty="0" smtClean="0"/>
              <a:t>internet </a:t>
            </a:r>
            <a:r>
              <a:rPr lang="sr-Latn-CS" dirty="0" smtClean="0"/>
              <a:t>"telefonski broj" i bez IP adresa ne biste mogli da koristite </a:t>
            </a:r>
            <a:r>
              <a:rPr lang="sr-Latn-CS" dirty="0" smtClean="0"/>
              <a:t>internet</a:t>
            </a:r>
            <a:r>
              <a:rPr lang="sr-Latn-CS" dirty="0" smtClean="0"/>
              <a:t>. </a:t>
            </a:r>
          </a:p>
          <a:p>
            <a:r>
              <a:rPr lang="sr-Latn-CS" dirty="0" smtClean="0"/>
              <a:t>Različite aplikacije i usluge koriste različite protokole za komunikaciju preko mreža, neke su: HTTP - protokol prenosa hiperteksta; SMTP - jednostavni protokol za prenos pošte; FTP - protokol za prenos datoteka; NNTP - protokol prenosa mrežnih vesti. </a:t>
            </a:r>
          </a:p>
          <a:p>
            <a:endParaRPr lang="sr-Latn-CS"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37</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98918527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body" idx="1"/>
          </p:nvPr>
        </p:nvSpPr>
        <p:spPr/>
        <p:txBody>
          <a:bodyPr/>
          <a:lstStyle/>
          <a:p>
            <a:pPr>
              <a:buClr>
                <a:srgbClr val="C00000"/>
              </a:buClr>
              <a:buFontTx/>
              <a:buNone/>
            </a:pPr>
            <a:r>
              <a:rPr lang="sr-Latn-CS" dirty="0" smtClean="0"/>
              <a:t>Većina ljudi se povezuje preko ISP</a:t>
            </a:r>
          </a:p>
          <a:p>
            <a:pPr lvl="1">
              <a:buClr>
                <a:srgbClr val="C00000"/>
              </a:buClr>
              <a:buNone/>
            </a:pPr>
            <a:endParaRPr lang="sr-Latn-CS" sz="1800" b="1" dirty="0" smtClean="0"/>
          </a:p>
          <a:p>
            <a:pPr>
              <a:buClr>
                <a:srgbClr val="C00000"/>
              </a:buClr>
              <a:buFontTx/>
              <a:buNone/>
            </a:pPr>
            <a:r>
              <a:rPr lang="sr-Latn-CS" dirty="0" smtClean="0"/>
              <a:t>Kako se povezuju?</a:t>
            </a:r>
          </a:p>
          <a:p>
            <a:pPr lvl="1"/>
            <a:r>
              <a:rPr lang="sr-Latn-CS" sz="2000" b="1" dirty="0" smtClean="0"/>
              <a:t>Dial up </a:t>
            </a:r>
          </a:p>
          <a:p>
            <a:pPr lvl="1"/>
            <a:r>
              <a:rPr lang="sr-Latn-CS" sz="2000" b="1" dirty="0" smtClean="0"/>
              <a:t>Broadband (xDSL)</a:t>
            </a:r>
          </a:p>
          <a:p>
            <a:pPr lvl="1"/>
            <a:r>
              <a:rPr lang="sr-Latn-CS" sz="2000" b="1" dirty="0"/>
              <a:t>Optičko vlakno</a:t>
            </a:r>
            <a:endParaRPr lang="sr-Latn-CS" sz="2000" b="1" dirty="0" smtClean="0"/>
          </a:p>
          <a:p>
            <a:pPr lvl="1"/>
            <a:r>
              <a:rPr lang="sr-Latn-CS" sz="2000" b="1" dirty="0" smtClean="0"/>
              <a:t>ISDN</a:t>
            </a:r>
          </a:p>
          <a:p>
            <a:pPr lvl="1"/>
            <a:r>
              <a:rPr lang="sr-Latn-CS" sz="2000" b="1" dirty="0" smtClean="0"/>
              <a:t>Kablovska televizija</a:t>
            </a:r>
          </a:p>
          <a:p>
            <a:pPr lvl="1"/>
            <a:r>
              <a:rPr lang="sr-Latn-CS" sz="2000" b="1" dirty="0" smtClean="0"/>
              <a:t>Bežična pristupna tačka</a:t>
            </a:r>
          </a:p>
          <a:p>
            <a:pPr lvl="1"/>
            <a:r>
              <a:rPr lang="sr-Latn-CS" sz="2000" b="1" dirty="0" smtClean="0"/>
              <a:t>Satelit</a:t>
            </a:r>
          </a:p>
        </p:txBody>
      </p:sp>
      <p:sp>
        <p:nvSpPr>
          <p:cNvPr id="15364" name="Rectangle 4"/>
          <p:cNvSpPr>
            <a:spLocks noGrp="1" noChangeArrowheads="1"/>
          </p:cNvSpPr>
          <p:nvPr>
            <p:ph type="title"/>
          </p:nvPr>
        </p:nvSpPr>
        <p:spPr>
          <a:xfrm>
            <a:off x="457200" y="274638"/>
            <a:ext cx="8229600" cy="800629"/>
          </a:xfrm>
        </p:spPr>
        <p:txBody>
          <a:bodyPr/>
          <a:lstStyle/>
          <a:p>
            <a:r>
              <a:rPr lang="sr-Latn-CS" b="1" dirty="0" smtClean="0"/>
              <a:t>Povezivanje na </a:t>
            </a:r>
            <a:r>
              <a:rPr lang="sr-Latn-CS" b="1" dirty="0" smtClean="0"/>
              <a:t>internet</a:t>
            </a:r>
            <a:endParaRPr lang="sr-Latn-CS" b="1" dirty="0" smtClean="0"/>
          </a:p>
        </p:txBody>
      </p:sp>
      <p:pic>
        <p:nvPicPr>
          <p:cNvPr id="103430" name="Picture 6" descr="600x740"/>
          <p:cNvPicPr>
            <a:picLocks noChangeAspect="1" noChangeArrowheads="1"/>
          </p:cNvPicPr>
          <p:nvPr/>
        </p:nvPicPr>
        <p:blipFill>
          <a:blip r:embed="rId3" cstate="print"/>
          <a:srcRect/>
          <a:stretch>
            <a:fillRect/>
          </a:stretch>
        </p:blipFill>
        <p:spPr bwMode="auto">
          <a:xfrm>
            <a:off x="4932363" y="4076700"/>
            <a:ext cx="1749425" cy="2157413"/>
          </a:xfrm>
          <a:prstGeom prst="rect">
            <a:avLst/>
          </a:prstGeom>
          <a:noFill/>
          <a:ln w="9525">
            <a:noFill/>
            <a:miter lim="800000"/>
            <a:headEnd/>
            <a:tailEnd/>
          </a:ln>
        </p:spPr>
      </p:pic>
      <p:pic>
        <p:nvPicPr>
          <p:cNvPr id="103432" name="Picture 8" descr="wirelessuser"/>
          <p:cNvPicPr>
            <a:picLocks noChangeAspect="1" noChangeArrowheads="1"/>
          </p:cNvPicPr>
          <p:nvPr/>
        </p:nvPicPr>
        <p:blipFill>
          <a:blip r:embed="rId4" cstate="print"/>
          <a:srcRect/>
          <a:stretch>
            <a:fillRect/>
          </a:stretch>
        </p:blipFill>
        <p:spPr bwMode="auto">
          <a:xfrm>
            <a:off x="7164388" y="3357563"/>
            <a:ext cx="1543050" cy="1552575"/>
          </a:xfrm>
          <a:prstGeom prst="rect">
            <a:avLst/>
          </a:prstGeom>
          <a:noFill/>
          <a:ln w="9525">
            <a:noFill/>
            <a:miter lim="800000"/>
            <a:headEnd/>
            <a:tailEnd/>
          </a:ln>
        </p:spPr>
      </p:pic>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38</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65220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342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342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342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3426">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3426">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3426">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3426">
                                            <p:txEl>
                                              <p:pRg st="7" end="7"/>
                                            </p:txEl>
                                          </p:spTgt>
                                        </p:tgtEl>
                                        <p:attrNameLst>
                                          <p:attrName>style.visibility</p:attrName>
                                        </p:attrNameLst>
                                      </p:cBhvr>
                                      <p:to>
                                        <p:strVal val="visible"/>
                                      </p:to>
                                    </p:set>
                                  </p:childTnLst>
                                </p:cTn>
                              </p:par>
                              <p:par>
                                <p:cTn id="29" presetID="9" presetClass="entr" presetSubtype="0" fill="hold" nodeType="withEffect">
                                  <p:stCondLst>
                                    <p:cond delay="0"/>
                                  </p:stCondLst>
                                  <p:childTnLst>
                                    <p:set>
                                      <p:cBhvr>
                                        <p:cTn id="30" dur="1" fill="hold">
                                          <p:stCondLst>
                                            <p:cond delay="0"/>
                                          </p:stCondLst>
                                        </p:cTn>
                                        <p:tgtEl>
                                          <p:spTgt spid="103430"/>
                                        </p:tgtEl>
                                        <p:attrNameLst>
                                          <p:attrName>style.visibility</p:attrName>
                                        </p:attrNameLst>
                                      </p:cBhvr>
                                      <p:to>
                                        <p:strVal val="visible"/>
                                      </p:to>
                                    </p:set>
                                    <p:animEffect transition="in" filter="dissolve">
                                      <p:cBhvr>
                                        <p:cTn id="31" dur="500"/>
                                        <p:tgtEl>
                                          <p:spTgt spid="103430"/>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03426">
                                            <p:txEl>
                                              <p:pRg st="8" end="8"/>
                                            </p:txEl>
                                          </p:spTgt>
                                        </p:tgtEl>
                                        <p:attrNameLst>
                                          <p:attrName>style.visibility</p:attrName>
                                        </p:attrNameLst>
                                      </p:cBhvr>
                                      <p:to>
                                        <p:strVal val="visible"/>
                                      </p:to>
                                    </p:set>
                                  </p:childTnLst>
                                </p:cTn>
                              </p:par>
                              <p:par>
                                <p:cTn id="36" presetID="9" presetClass="entr" presetSubtype="0" fill="hold" nodeType="withEffect">
                                  <p:stCondLst>
                                    <p:cond delay="0"/>
                                  </p:stCondLst>
                                  <p:childTnLst>
                                    <p:set>
                                      <p:cBhvr>
                                        <p:cTn id="37" dur="1" fill="hold">
                                          <p:stCondLst>
                                            <p:cond delay="0"/>
                                          </p:stCondLst>
                                        </p:cTn>
                                        <p:tgtEl>
                                          <p:spTgt spid="103432"/>
                                        </p:tgtEl>
                                        <p:attrNameLst>
                                          <p:attrName>style.visibility</p:attrName>
                                        </p:attrNameLst>
                                      </p:cBhvr>
                                      <p:to>
                                        <p:strVal val="visible"/>
                                      </p:to>
                                    </p:set>
                                    <p:animEffect transition="in" filter="dissolve">
                                      <p:cBhvr>
                                        <p:cTn id="38" dur="500"/>
                                        <p:tgtEl>
                                          <p:spTgt spid="103432"/>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0342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6"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type="body" sz="half" idx="2"/>
          </p:nvPr>
        </p:nvSpPr>
        <p:spPr>
          <a:xfrm>
            <a:off x="1285852" y="1571612"/>
            <a:ext cx="6786610" cy="3714776"/>
          </a:xfrm>
          <a:noFill/>
        </p:spPr>
        <p:txBody>
          <a:bodyPr lIns="54000">
            <a:normAutofit/>
          </a:bodyPr>
          <a:lstStyle/>
          <a:p>
            <a:pPr marL="452438" indent="-452438"/>
            <a:r>
              <a:rPr lang="sr-Latn-CS" dirty="0" smtClean="0"/>
              <a:t>Komercijane organizacije</a:t>
            </a:r>
          </a:p>
          <a:p>
            <a:pPr marL="452438" indent="-452438"/>
            <a:r>
              <a:rPr lang="sr-Latn-CS" dirty="0" smtClean="0"/>
              <a:t>Iznajmljen pristup internetu</a:t>
            </a:r>
          </a:p>
          <a:p>
            <a:pPr marL="452438" indent="-452438"/>
            <a:r>
              <a:rPr lang="sr-Latn-CS" dirty="0" smtClean="0"/>
              <a:t>Oko 14.000 + širom sveta</a:t>
            </a:r>
          </a:p>
          <a:p>
            <a:pPr marL="452438" indent="-452438"/>
            <a:r>
              <a:rPr lang="sr-Latn-CS" dirty="0" smtClean="0"/>
              <a:t>Oni vode evidenciju</a:t>
            </a:r>
          </a:p>
          <a:p>
            <a:pPr marL="803275" lvl="1" indent="-354013"/>
            <a:r>
              <a:rPr lang="sr-Latn-CS" sz="2600" dirty="0" smtClean="0"/>
              <a:t>Ali koliko dugo?</a:t>
            </a:r>
          </a:p>
          <a:p>
            <a:pPr marL="803275" lvl="1" indent="-354013"/>
            <a:r>
              <a:rPr lang="sr-Latn-CS" sz="2600" dirty="0" smtClean="0"/>
              <a:t>Presretanje?</a:t>
            </a:r>
          </a:p>
        </p:txBody>
      </p:sp>
      <p:sp>
        <p:nvSpPr>
          <p:cNvPr id="5" name="Title 4"/>
          <p:cNvSpPr>
            <a:spLocks noGrp="1"/>
          </p:cNvSpPr>
          <p:nvPr>
            <p:ph type="title"/>
          </p:nvPr>
        </p:nvSpPr>
        <p:spPr>
          <a:xfrm>
            <a:off x="857224" y="285728"/>
            <a:ext cx="7175521" cy="882672"/>
          </a:xfrm>
        </p:spPr>
        <p:txBody>
          <a:bodyPr/>
          <a:lstStyle/>
          <a:p>
            <a:r>
              <a:rPr lang="sr-Latn-CS" b="1" dirty="0" smtClean="0"/>
              <a:t>Dobavljač internet usluga (ISP):</a:t>
            </a:r>
            <a:endParaRPr lang="sr-Latn-CS" b="1"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39</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392077786"/>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54473"/>
          </a:xfrm>
        </p:spPr>
        <p:txBody>
          <a:bodyPr/>
          <a:lstStyle/>
          <a:p>
            <a:r>
              <a:rPr lang="sr-Latn-CS" b="1" dirty="0" smtClean="0"/>
              <a:t>Dnevni red</a:t>
            </a:r>
            <a:endParaRPr lang="sr-Latn-CS" b="1" dirty="0"/>
          </a:p>
        </p:txBody>
      </p:sp>
      <p:sp>
        <p:nvSpPr>
          <p:cNvPr id="3" name="Content Placeholder 2"/>
          <p:cNvSpPr>
            <a:spLocks noGrp="1"/>
          </p:cNvSpPr>
          <p:nvPr>
            <p:ph idx="1"/>
          </p:nvPr>
        </p:nvSpPr>
        <p:spPr>
          <a:xfrm>
            <a:off x="457200" y="1134931"/>
            <a:ext cx="8513422" cy="5494507"/>
          </a:xfrm>
        </p:spPr>
        <p:txBody>
          <a:bodyPr>
            <a:normAutofit/>
          </a:bodyPr>
          <a:lstStyle/>
          <a:p>
            <a:pPr>
              <a:buFont typeface="Arial"/>
              <a:buChar char="•"/>
            </a:pPr>
            <a:r>
              <a:rPr lang="sr-Latn-CS" sz="2800" b="1" dirty="0" smtClean="0"/>
              <a:t>Treći deo</a:t>
            </a:r>
            <a:r>
              <a:rPr lang="sr-Latn-CS" sz="2800" dirty="0" smtClean="0"/>
              <a:t> – Druge relevantne internet aplikacije</a:t>
            </a:r>
          </a:p>
          <a:p>
            <a:pPr lvl="2">
              <a:buFont typeface="Arial"/>
              <a:buChar char="•"/>
            </a:pPr>
            <a:r>
              <a:rPr lang="sr-Latn-CS" sz="2054" dirty="0" smtClean="0"/>
              <a:t>Internet skladištenje</a:t>
            </a:r>
          </a:p>
          <a:p>
            <a:pPr lvl="2">
              <a:buFont typeface="Arial"/>
              <a:buChar char="•"/>
            </a:pPr>
            <a:r>
              <a:rPr lang="sr-Latn-CS" sz="2054" dirty="0" smtClean="0"/>
              <a:t>„Mrtva slova"</a:t>
            </a:r>
          </a:p>
          <a:p>
            <a:pPr lvl="2">
              <a:buFont typeface="Arial"/>
              <a:buChar char="•"/>
            </a:pPr>
            <a:r>
              <a:rPr lang="sr-Latn-CS" sz="2054" dirty="0" smtClean="0"/>
              <a:t>Diskusione grupe</a:t>
            </a:r>
          </a:p>
          <a:p>
            <a:pPr lvl="2">
              <a:buFont typeface="Arial"/>
              <a:buChar char="•"/>
            </a:pPr>
            <a:r>
              <a:rPr lang="sr-Latn-CS" sz="2054" dirty="0" smtClean="0"/>
              <a:t>Društveno umrežavanje</a:t>
            </a:r>
          </a:p>
          <a:p>
            <a:pPr lvl="2">
              <a:buFont typeface="Arial"/>
              <a:buChar char="•"/>
            </a:pPr>
            <a:r>
              <a:rPr lang="sr-Latn-CS" sz="2054" dirty="0" smtClean="0"/>
              <a:t>Igranje na mreži</a:t>
            </a:r>
          </a:p>
          <a:p>
            <a:pPr lvl="2">
              <a:buFont typeface="Arial"/>
              <a:buChar char="•"/>
            </a:pPr>
            <a:r>
              <a:rPr lang="sr-Latn-CS" sz="2054" dirty="0"/>
              <a:t>Virtuelne valute</a:t>
            </a:r>
            <a:endParaRPr lang="sr-Latn-CS" sz="2054" dirty="0" smtClean="0"/>
          </a:p>
          <a:p>
            <a:pPr lvl="2">
              <a:buFont typeface="Arial"/>
              <a:buChar char="•"/>
            </a:pPr>
            <a:r>
              <a:rPr lang="sr-Latn-CS" sz="2054" dirty="0" smtClean="0"/>
              <a:t>Internet anonimnost</a:t>
            </a:r>
          </a:p>
          <a:p>
            <a:pPr lvl="3">
              <a:buFont typeface="Arial"/>
              <a:buChar char="•"/>
            </a:pPr>
            <a:r>
              <a:rPr lang="sr-Latn-CS" sz="2054" dirty="0"/>
              <a:t>Proksiji / TOR mreža</a:t>
            </a:r>
            <a:endParaRPr lang="sr-Latn-CS" sz="2054" dirty="0" smtClean="0"/>
          </a:p>
          <a:p>
            <a:pPr lvl="3">
              <a:buFont typeface="Arial"/>
              <a:buChar char="•"/>
            </a:pPr>
            <a:r>
              <a:rPr lang="sr-Latn-CS" sz="2054" dirty="0" smtClean="0"/>
              <a:t>E-pošta</a:t>
            </a:r>
          </a:p>
          <a:p>
            <a:pPr lvl="2"/>
            <a:r>
              <a:rPr lang="sr-Latn-CS" sz="2054" dirty="0"/>
              <a:t>Internet stvari</a:t>
            </a:r>
          </a:p>
          <a:p>
            <a:pPr>
              <a:buFont typeface="Arial"/>
              <a:buChar char="•"/>
            </a:pPr>
            <a:r>
              <a:rPr lang="sr-Latn-CS" sz="2854" b="1" dirty="0" smtClean="0"/>
              <a:t>Četvrti deo</a:t>
            </a:r>
            <a:r>
              <a:rPr lang="sr-Latn-CS" sz="2854" dirty="0" smtClean="0"/>
              <a:t> - Internet kriminal</a:t>
            </a:r>
          </a:p>
          <a:p>
            <a:r>
              <a:rPr lang="sr-Latn-CS" sz="2811" dirty="0" smtClean="0"/>
              <a:t>Rekapitulacija</a:t>
            </a:r>
          </a:p>
          <a:p>
            <a:pPr lvl="2">
              <a:buFont typeface="Arial"/>
              <a:buChar char="•"/>
            </a:pPr>
            <a:endParaRPr lang="sr-Latn-CS" sz="2000" dirty="0"/>
          </a:p>
        </p:txBody>
      </p:sp>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68313" y="0"/>
            <a:ext cx="8229600" cy="836613"/>
          </a:xfrm>
        </p:spPr>
        <p:txBody>
          <a:bodyPr/>
          <a:lstStyle/>
          <a:p>
            <a:r>
              <a:rPr lang="sr-Latn-CS" b="1" dirty="0" smtClean="0">
                <a:solidFill>
                  <a:schemeClr val="accent1">
                    <a:lumMod val="25000"/>
                  </a:schemeClr>
                </a:solidFill>
                <a:latin typeface="Calibri" pitchFamily="34" charset="0"/>
              </a:rPr>
              <a:t>Globalne činjenice o internetu - 2008</a:t>
            </a:r>
          </a:p>
        </p:txBody>
      </p:sp>
      <p:pic>
        <p:nvPicPr>
          <p:cNvPr id="89090" name="Picture 2" descr="C:\Users\Jim\AppData\Local\Temp\scl1.PNG"/>
          <p:cNvPicPr>
            <a:picLocks noChangeAspect="1" noChangeArrowheads="1"/>
          </p:cNvPicPr>
          <p:nvPr/>
        </p:nvPicPr>
        <p:blipFill>
          <a:blip r:embed="rId3" cstate="print"/>
          <a:srcRect/>
          <a:stretch>
            <a:fillRect/>
          </a:stretch>
        </p:blipFill>
        <p:spPr bwMode="auto">
          <a:xfrm>
            <a:off x="1153537" y="643456"/>
            <a:ext cx="6782985" cy="5673040"/>
          </a:xfrm>
          <a:prstGeom prst="rect">
            <a:avLst/>
          </a:prstGeom>
          <a:noFill/>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40</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394774477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a:xfrm>
            <a:off x="457200" y="0"/>
            <a:ext cx="8229600" cy="745712"/>
          </a:xfrm>
        </p:spPr>
        <p:txBody>
          <a:bodyPr/>
          <a:lstStyle/>
          <a:p>
            <a:r>
              <a:rPr lang="sr-Latn-CS" b="1" dirty="0" smtClean="0">
                <a:solidFill>
                  <a:schemeClr val="accent1">
                    <a:lumMod val="25000"/>
                  </a:schemeClr>
                </a:solidFill>
                <a:latin typeface="Calibri" pitchFamily="34" charset="0"/>
              </a:rPr>
              <a:t>Globalne činjenice o internetu - 2016</a:t>
            </a:r>
          </a:p>
        </p:txBody>
      </p:sp>
      <p:pic>
        <p:nvPicPr>
          <p:cNvPr id="3" name="Bild 2"/>
          <p:cNvPicPr>
            <a:picLocks noChangeAspect="1"/>
          </p:cNvPicPr>
          <p:nvPr/>
        </p:nvPicPr>
        <p:blipFill>
          <a:blip r:embed="rId3"/>
          <a:stretch>
            <a:fillRect/>
          </a:stretch>
        </p:blipFill>
        <p:spPr>
          <a:xfrm>
            <a:off x="965564" y="0"/>
            <a:ext cx="7458731" cy="6620933"/>
          </a:xfrm>
          <a:prstGeom prst="rect">
            <a:avLst/>
          </a:prstGeom>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41</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40952796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7" name="Picture 3"/>
          <p:cNvPicPr>
            <a:picLocks noChangeAspect="1" noChangeArrowheads="1"/>
          </p:cNvPicPr>
          <p:nvPr/>
        </p:nvPicPr>
        <p:blipFill>
          <a:blip r:embed="rId3" cstate="print"/>
          <a:srcRect/>
          <a:stretch>
            <a:fillRect/>
          </a:stretch>
        </p:blipFill>
        <p:spPr bwMode="auto">
          <a:xfrm>
            <a:off x="6659563" y="4652963"/>
            <a:ext cx="2160587" cy="1946275"/>
          </a:xfrm>
          <a:prstGeom prst="rect">
            <a:avLst/>
          </a:prstGeom>
          <a:noFill/>
          <a:ln w="9525">
            <a:noFill/>
            <a:miter lim="800000"/>
            <a:headEnd/>
            <a:tailEnd/>
          </a:ln>
        </p:spPr>
      </p:pic>
      <p:grpSp>
        <p:nvGrpSpPr>
          <p:cNvPr id="4" name="Group 2"/>
          <p:cNvGrpSpPr>
            <a:grpSpLocks noChangeAspect="1"/>
          </p:cNvGrpSpPr>
          <p:nvPr/>
        </p:nvGrpSpPr>
        <p:grpSpPr bwMode="auto">
          <a:xfrm>
            <a:off x="2722324" y="389768"/>
            <a:ext cx="3673475" cy="5976938"/>
            <a:chOff x="1338" y="255"/>
            <a:chExt cx="3192" cy="3900"/>
          </a:xfrm>
        </p:grpSpPr>
        <p:sp>
          <p:nvSpPr>
            <p:cNvPr id="5"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6"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7"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8"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9"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10"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11"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12"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13"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14"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15"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16"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17"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18"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19"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20"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21"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22"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23"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24"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25"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26"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27"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28"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29"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30"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31"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32"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33"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34"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35"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36"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37"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38"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39"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40"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41"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42"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43"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4"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45"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46"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47"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8"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49" name="TextBox 48"/>
          <p:cNvSpPr txBox="1"/>
          <p:nvPr/>
        </p:nvSpPr>
        <p:spPr>
          <a:xfrm>
            <a:off x="3037654" y="2959050"/>
            <a:ext cx="3069285" cy="584776"/>
          </a:xfrm>
          <a:prstGeom prst="rect">
            <a:avLst/>
          </a:prstGeom>
          <a:noFill/>
        </p:spPr>
        <p:txBody>
          <a:bodyPr wrap="square" rtlCol="0">
            <a:spAutoFit/>
          </a:bodyPr>
          <a:lstStyle/>
          <a:p>
            <a:pPr algn="ctr"/>
            <a:r>
              <a:rPr lang="sr-Latn-CS" sz="3200" b="1" dirty="0" smtClean="0">
                <a:solidFill>
                  <a:schemeClr val="accent1">
                    <a:lumMod val="25000"/>
                  </a:schemeClr>
                </a:solidFill>
                <a:latin typeface="Calibri" pitchFamily="34" charset="0"/>
              </a:rPr>
              <a:t>IP adresiranje</a:t>
            </a:r>
            <a:r>
              <a:rPr lang="sr-Latn-CS" dirty="0" smtClean="0"/>
              <a:t> </a:t>
            </a:r>
            <a:endParaRPr lang="sr-Latn-CS" sz="3200" dirty="0"/>
          </a:p>
        </p:txBody>
      </p:sp>
      <p:sp>
        <p:nvSpPr>
          <p:cNvPr id="50"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42</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357398278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eaLnBrk="1" hangingPunct="1"/>
            <a:r>
              <a:rPr lang="sr-Latn-CS" b="1" dirty="0" smtClean="0">
                <a:solidFill>
                  <a:schemeClr val="accent1">
                    <a:lumMod val="25000"/>
                  </a:schemeClr>
                </a:solidFill>
                <a:latin typeface="Calibri" pitchFamily="34" charset="0"/>
              </a:rPr>
              <a:t>IP adresiranje</a:t>
            </a:r>
          </a:p>
        </p:txBody>
      </p:sp>
      <p:sp>
        <p:nvSpPr>
          <p:cNvPr id="69635" name="Rectangle 3"/>
          <p:cNvSpPr>
            <a:spLocks noGrp="1" noChangeArrowheads="1"/>
          </p:cNvSpPr>
          <p:nvPr>
            <p:ph type="body" sz="half" idx="2"/>
          </p:nvPr>
        </p:nvSpPr>
        <p:spPr>
          <a:xfrm>
            <a:off x="285720" y="1500173"/>
            <a:ext cx="8643998" cy="5014179"/>
          </a:xfrm>
          <a:noFill/>
        </p:spPr>
        <p:txBody>
          <a:bodyPr>
            <a:noAutofit/>
          </a:bodyPr>
          <a:lstStyle/>
          <a:p>
            <a:pPr indent="0" eaLnBrk="1" hangingPunct="1">
              <a:buFontTx/>
              <a:buNone/>
            </a:pPr>
            <a:r>
              <a:rPr lang="sr-Latn-CS" sz="2800" dirty="0">
                <a:latin typeface="Calibri" pitchFamily="34" charset="0"/>
              </a:rPr>
              <a:t>Svaki računar u mreži mora imati adresu kako bi poslao i primio podatke. Ova adresa se zove "IP adresa". </a:t>
            </a:r>
          </a:p>
          <a:p>
            <a:pPr indent="0" eaLnBrk="1" hangingPunct="1">
              <a:buFontTx/>
              <a:buNone/>
            </a:pPr>
            <a:endParaRPr lang="sr-Latn-CS" sz="2800" b="1" dirty="0" smtClean="0">
              <a:latin typeface="Calibri" pitchFamily="34" charset="0"/>
              <a:cs typeface="Arial" charset="0"/>
            </a:endParaRPr>
          </a:p>
          <a:p>
            <a:pPr indent="0" eaLnBrk="1" hangingPunct="1">
              <a:buFontTx/>
              <a:buNone/>
            </a:pPr>
            <a:r>
              <a:rPr lang="sr-Latn-CS" sz="2800" b="1" dirty="0">
                <a:latin typeface="Calibri" pitchFamily="34" charset="0"/>
              </a:rPr>
              <a:t>Postoje dve vrste IP adresa:</a:t>
            </a:r>
          </a:p>
          <a:p>
            <a:pPr marL="800100" indent="-457200"/>
            <a:r>
              <a:rPr lang="sr-Latn-CS" sz="2800" b="1" dirty="0" smtClean="0">
                <a:latin typeface="Calibri" pitchFamily="34" charset="0"/>
              </a:rPr>
              <a:t>IPv4 adrese i</a:t>
            </a:r>
          </a:p>
          <a:p>
            <a:pPr marL="800100" indent="-457200"/>
            <a:r>
              <a:rPr lang="sr-Latn-CS" sz="2800" b="1" dirty="0">
                <a:latin typeface="Calibri" pitchFamily="34" charset="0"/>
              </a:rPr>
              <a:t>IPv6 adrese</a:t>
            </a:r>
          </a:p>
          <a:p>
            <a:pPr marL="800100" indent="-457200"/>
            <a:endParaRPr lang="sr-Latn-CS" sz="2800" b="1" dirty="0">
              <a:latin typeface="Calibri" pitchFamily="34" charset="0"/>
              <a:cs typeface="Arial" charset="0"/>
            </a:endParaRPr>
          </a:p>
          <a:p>
            <a:pPr indent="0">
              <a:buNone/>
            </a:pPr>
            <a:r>
              <a:rPr lang="sr-Latn-CS" sz="2800" dirty="0">
                <a:latin typeface="Calibri" pitchFamily="34" charset="0"/>
              </a:rPr>
              <a:t>IPv4 adresa ponestaje. Zbog toga IPv6 postaju sve popularnije u današnje vreme.</a:t>
            </a:r>
            <a:endParaRPr lang="sr-Latn-CS" sz="3600" dirty="0" smtClean="0">
              <a:latin typeface="Calibri" pitchFamily="34" charset="0"/>
              <a:cs typeface="Arial" charset="0"/>
            </a:endParaRPr>
          </a:p>
          <a:p>
            <a:pPr eaLnBrk="1" hangingPunct="1">
              <a:buFontTx/>
              <a:buNone/>
            </a:pPr>
            <a:endParaRPr lang="sr-Latn-CS" sz="2800" b="1" dirty="0" smtClean="0">
              <a:latin typeface="Calibri" pitchFamily="34" charset="0"/>
              <a:cs typeface="Arial"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43</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306905368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eaLnBrk="1" hangingPunct="1"/>
            <a:r>
              <a:rPr lang="sr-Latn-CS" b="1" dirty="0">
                <a:solidFill>
                  <a:schemeClr val="accent1">
                    <a:lumMod val="25000"/>
                  </a:schemeClr>
                </a:solidFill>
                <a:latin typeface="Calibri" pitchFamily="34" charset="0"/>
              </a:rPr>
              <a:t>IP adrese</a:t>
            </a:r>
            <a:endParaRPr lang="sr-Latn-CS" b="1" dirty="0" smtClean="0">
              <a:solidFill>
                <a:schemeClr val="accent1">
                  <a:lumMod val="25000"/>
                </a:schemeClr>
              </a:solidFill>
              <a:latin typeface="Calibri" pitchFamily="34" charset="0"/>
              <a:cs typeface="Arial" charset="0"/>
            </a:endParaRPr>
          </a:p>
        </p:txBody>
      </p:sp>
      <p:sp>
        <p:nvSpPr>
          <p:cNvPr id="69635" name="Rectangle 3"/>
          <p:cNvSpPr>
            <a:spLocks noGrp="1" noChangeArrowheads="1"/>
          </p:cNvSpPr>
          <p:nvPr>
            <p:ph type="body" sz="half" idx="2"/>
          </p:nvPr>
        </p:nvSpPr>
        <p:spPr>
          <a:xfrm>
            <a:off x="285720" y="1500174"/>
            <a:ext cx="8643998" cy="4281486"/>
          </a:xfrm>
          <a:noFill/>
        </p:spPr>
        <p:txBody>
          <a:bodyPr>
            <a:normAutofit/>
          </a:bodyPr>
          <a:lstStyle/>
          <a:p>
            <a:pPr eaLnBrk="1" hangingPunct="1">
              <a:buFontTx/>
              <a:buNone/>
            </a:pPr>
            <a:r>
              <a:rPr lang="sr-Latn-CS" sz="3500" b="1" dirty="0" smtClean="0">
                <a:latin typeface="Calibri" pitchFamily="34" charset="0"/>
              </a:rPr>
              <a:t>Kako izgleda IPv4 adresa?</a:t>
            </a:r>
          </a:p>
          <a:p>
            <a:pPr eaLnBrk="1" hangingPunct="1">
              <a:buFontTx/>
              <a:buNone/>
            </a:pPr>
            <a:endParaRPr lang="sr-Latn-CS" b="1" dirty="0" smtClean="0">
              <a:latin typeface="Calibri" pitchFamily="34" charset="0"/>
              <a:cs typeface="Arial" charset="0"/>
            </a:endParaRPr>
          </a:p>
          <a:p>
            <a:pPr>
              <a:buNone/>
            </a:pPr>
            <a:r>
              <a:rPr lang="en-US" b="1" dirty="0" smtClean="0">
                <a:latin typeface="Calibri" pitchFamily="34" charset="0"/>
              </a:rPr>
              <a:t>	</a:t>
            </a:r>
            <a:r>
              <a:rPr lang="sr-Latn-CS" b="1" dirty="0" smtClean="0">
                <a:latin typeface="Calibri" pitchFamily="34" charset="0"/>
              </a:rPr>
              <a:t>8.8.8.8</a:t>
            </a:r>
          </a:p>
          <a:p>
            <a:pPr>
              <a:buNone/>
            </a:pPr>
            <a:r>
              <a:rPr lang="en-US" dirty="0" smtClean="0"/>
              <a:t>					</a:t>
            </a:r>
            <a:r>
              <a:rPr lang="sr-Latn-CS" dirty="0" smtClean="0"/>
              <a:t> </a:t>
            </a:r>
            <a:r>
              <a:rPr lang="en-US" dirty="0" smtClean="0"/>
              <a:t>							</a:t>
            </a:r>
            <a:r>
              <a:rPr lang="sr-Latn-CS" sz="3500" b="1" i="1" dirty="0" smtClean="0">
                <a:solidFill>
                  <a:schemeClr val="accent1">
                    <a:lumMod val="25000"/>
                  </a:schemeClr>
                </a:solidFill>
                <a:latin typeface="Calibri" pitchFamily="34" charset="0"/>
              </a:rPr>
              <a:t>193.21.83.9</a:t>
            </a:r>
            <a:endParaRPr lang="sr-Latn-CS" sz="3600" b="1" dirty="0" smtClean="0">
              <a:solidFill>
                <a:srgbClr val="FF0000"/>
              </a:solidFill>
              <a:latin typeface="Calibri" pitchFamily="34" charset="0"/>
              <a:cs typeface="Arial" charset="0"/>
            </a:endParaRPr>
          </a:p>
          <a:p>
            <a:pPr>
              <a:buNone/>
            </a:pPr>
            <a:r>
              <a:rPr lang="sr-Latn-CS" sz="3600" b="1" i="1" dirty="0">
                <a:solidFill>
                  <a:srgbClr val="FF0000"/>
                </a:solidFill>
                <a:latin typeface="Calibri" pitchFamily="34" charset="0"/>
              </a:rPr>
              <a:t>10.0.0.1</a:t>
            </a:r>
          </a:p>
          <a:p>
            <a:pPr>
              <a:buNone/>
            </a:pPr>
            <a:r>
              <a:rPr lang="en-US" sz="3600" b="1" i="1" dirty="0" smtClean="0">
                <a:solidFill>
                  <a:srgbClr val="FF0000"/>
                </a:solidFill>
                <a:latin typeface="Calibri" pitchFamily="34" charset="0"/>
              </a:rPr>
              <a:t>								</a:t>
            </a:r>
            <a:r>
              <a:rPr lang="sr-Latn-CS" sz="3600" b="1" i="1" dirty="0" smtClean="0">
                <a:solidFill>
                  <a:srgbClr val="FF0000"/>
                </a:solidFill>
                <a:latin typeface="Calibri" pitchFamily="34" charset="0"/>
              </a:rPr>
              <a:t>192.168.0.1</a:t>
            </a:r>
            <a:endParaRPr lang="sr-Latn-CS" sz="3500" b="1" i="1" dirty="0" smtClean="0">
              <a:solidFill>
                <a:schemeClr val="accent1">
                  <a:lumMod val="25000"/>
                </a:schemeClr>
              </a:solidFill>
              <a:latin typeface="Calibri" pitchFamily="34" charset="0"/>
              <a:cs typeface="Arial"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44</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3378149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eaLnBrk="1" hangingPunct="1"/>
            <a:r>
              <a:rPr lang="sr-Latn-CS" b="1" dirty="0">
                <a:solidFill>
                  <a:schemeClr val="accent1">
                    <a:lumMod val="25000"/>
                  </a:schemeClr>
                </a:solidFill>
                <a:latin typeface="Calibri" pitchFamily="34" charset="0"/>
              </a:rPr>
              <a:t>IP adrese</a:t>
            </a:r>
            <a:endParaRPr lang="sr-Latn-CS" b="1" dirty="0" smtClean="0">
              <a:solidFill>
                <a:schemeClr val="accent1">
                  <a:lumMod val="25000"/>
                </a:schemeClr>
              </a:solidFill>
              <a:latin typeface="Calibri" pitchFamily="34" charset="0"/>
              <a:cs typeface="Arial" charset="0"/>
            </a:endParaRPr>
          </a:p>
        </p:txBody>
      </p:sp>
      <p:sp>
        <p:nvSpPr>
          <p:cNvPr id="69635" name="Rectangle 3"/>
          <p:cNvSpPr>
            <a:spLocks noGrp="1" noChangeArrowheads="1"/>
          </p:cNvSpPr>
          <p:nvPr>
            <p:ph type="body" sz="half" idx="2"/>
          </p:nvPr>
        </p:nvSpPr>
        <p:spPr>
          <a:xfrm>
            <a:off x="285720" y="1500174"/>
            <a:ext cx="8643998" cy="4281486"/>
          </a:xfrm>
          <a:noFill/>
        </p:spPr>
        <p:txBody>
          <a:bodyPr>
            <a:normAutofit/>
          </a:bodyPr>
          <a:lstStyle/>
          <a:p>
            <a:pPr eaLnBrk="1" hangingPunct="1">
              <a:buFontTx/>
              <a:buNone/>
            </a:pPr>
            <a:r>
              <a:rPr lang="sr-Latn-CS" sz="3500" b="1" dirty="0" smtClean="0">
                <a:latin typeface="Calibri" pitchFamily="34" charset="0"/>
              </a:rPr>
              <a:t>Kako izgleda IPv6 adresa?</a:t>
            </a:r>
          </a:p>
          <a:p>
            <a:pPr eaLnBrk="1" hangingPunct="1">
              <a:buFontTx/>
              <a:buNone/>
            </a:pPr>
            <a:endParaRPr lang="sr-Latn-CS" b="1" dirty="0" smtClean="0">
              <a:latin typeface="Calibri" pitchFamily="34" charset="0"/>
              <a:cs typeface="Arial" charset="0"/>
            </a:endParaRPr>
          </a:p>
          <a:p>
            <a:pPr>
              <a:buNone/>
            </a:pPr>
            <a:endParaRPr lang="sr-Latn-CS" b="1" dirty="0" smtClean="0">
              <a:latin typeface="Calibri" pitchFamily="34" charset="0"/>
              <a:cs typeface="Arial" charset="0"/>
            </a:endParaRPr>
          </a:p>
        </p:txBody>
      </p:sp>
      <p:pic>
        <p:nvPicPr>
          <p:cNvPr id="2" name="Bild 1"/>
          <p:cNvPicPr>
            <a:picLocks noChangeAspect="1"/>
          </p:cNvPicPr>
          <p:nvPr/>
        </p:nvPicPr>
        <p:blipFill>
          <a:blip r:embed="rId3"/>
          <a:stretch>
            <a:fillRect/>
          </a:stretch>
        </p:blipFill>
        <p:spPr>
          <a:xfrm>
            <a:off x="1402975" y="2577352"/>
            <a:ext cx="6555565" cy="3516327"/>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45</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97917324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468313" y="0"/>
            <a:ext cx="8229600" cy="836613"/>
          </a:xfrm>
          <a:noFill/>
        </p:spPr>
        <p:txBody>
          <a:bodyPr/>
          <a:lstStyle/>
          <a:p>
            <a:pPr eaLnBrk="1" hangingPunct="1"/>
            <a:r>
              <a:rPr lang="sr-Latn-CS" b="1" dirty="0" smtClean="0">
                <a:solidFill>
                  <a:schemeClr val="accent1">
                    <a:lumMod val="25000"/>
                  </a:schemeClr>
                </a:solidFill>
                <a:latin typeface="Calibri" pitchFamily="34" charset="0"/>
              </a:rPr>
              <a:t>IPv4 versus IPv6</a:t>
            </a:r>
          </a:p>
        </p:txBody>
      </p:sp>
      <p:sp>
        <p:nvSpPr>
          <p:cNvPr id="74755" name="Rectangle 3"/>
          <p:cNvSpPr>
            <a:spLocks noGrp="1" noChangeArrowheads="1"/>
          </p:cNvSpPr>
          <p:nvPr>
            <p:ph type="body" idx="1"/>
          </p:nvPr>
        </p:nvSpPr>
        <p:spPr>
          <a:xfrm>
            <a:off x="323850" y="1341438"/>
            <a:ext cx="8497888" cy="5245100"/>
          </a:xfrm>
          <a:noFill/>
        </p:spPr>
        <p:txBody>
          <a:bodyPr>
            <a:normAutofit/>
          </a:bodyPr>
          <a:lstStyle/>
          <a:p>
            <a:pPr>
              <a:lnSpc>
                <a:spcPct val="90000"/>
              </a:lnSpc>
              <a:buNone/>
              <a:tabLst>
                <a:tab pos="895350" algn="l"/>
              </a:tabLst>
            </a:pPr>
            <a:r>
              <a:rPr lang="sr-Latn-CS" sz="3500" b="1" dirty="0" smtClean="0">
                <a:latin typeface="Calibri" pitchFamily="34" charset="0"/>
              </a:rPr>
              <a:t>IPv4</a:t>
            </a:r>
            <a:r>
              <a:rPr lang="sr-Latn-CS" sz="3500" dirty="0" smtClean="0">
                <a:latin typeface="Calibri" pitchFamily="34" charset="0"/>
              </a:rPr>
              <a:t> (32 bita ili 4 okteta)</a:t>
            </a:r>
          </a:p>
          <a:p>
            <a:pPr marL="784225" lvl="1" indent="-327025" eaLnBrk="1" hangingPunct="1">
              <a:lnSpc>
                <a:spcPct val="90000"/>
              </a:lnSpc>
              <a:buClr>
                <a:srgbClr val="FF3300"/>
              </a:buClr>
              <a:buFontTx/>
              <a:buNone/>
              <a:tabLst>
                <a:tab pos="895350" algn="l"/>
              </a:tabLst>
            </a:pPr>
            <a:r>
              <a:rPr lang="en-US" dirty="0" smtClean="0">
                <a:latin typeface="Calibri" pitchFamily="34" charset="0"/>
              </a:rPr>
              <a:t>				</a:t>
            </a:r>
            <a:r>
              <a:rPr lang="sr-Latn-CS" dirty="0" smtClean="0">
                <a:latin typeface="Calibri" pitchFamily="34" charset="0"/>
              </a:rPr>
              <a:t>254x254x254x254 </a:t>
            </a:r>
            <a:r>
              <a:rPr lang="en-US" dirty="0" smtClean="0">
                <a:latin typeface="Calibri" pitchFamily="34" charset="0"/>
              </a:rPr>
              <a:t>	</a:t>
            </a:r>
            <a:r>
              <a:rPr lang="sr-Latn-CS" dirty="0" smtClean="0">
                <a:latin typeface="Calibri" pitchFamily="34" charset="0"/>
              </a:rPr>
              <a:t>= </a:t>
            </a:r>
            <a:r>
              <a:rPr lang="en-US" dirty="0" smtClean="0">
                <a:latin typeface="Calibri" pitchFamily="34" charset="0"/>
              </a:rPr>
              <a:t>	</a:t>
            </a:r>
            <a:r>
              <a:rPr lang="sr-Latn-CS" dirty="0" smtClean="0">
                <a:latin typeface="Calibri" pitchFamily="34" charset="0"/>
              </a:rPr>
              <a:t>4.1x10</a:t>
            </a:r>
            <a:r>
              <a:rPr lang="sr-Latn-CS" baseline="30000" dirty="0" smtClean="0">
                <a:latin typeface="Calibri" pitchFamily="34" charset="0"/>
              </a:rPr>
              <a:t>9 </a:t>
            </a:r>
          </a:p>
          <a:p>
            <a:pPr marL="784225" lvl="1" indent="-327025" eaLnBrk="1" hangingPunct="1">
              <a:lnSpc>
                <a:spcPct val="90000"/>
              </a:lnSpc>
              <a:buClr>
                <a:srgbClr val="FF3300"/>
              </a:buClr>
              <a:buFontTx/>
              <a:buNone/>
              <a:tabLst>
                <a:tab pos="895350" algn="l"/>
              </a:tabLst>
            </a:pPr>
            <a:r>
              <a:rPr lang="en-US" dirty="0" smtClean="0">
                <a:latin typeface="Calibri" pitchFamily="34" charset="0"/>
              </a:rPr>
              <a:t>							</a:t>
            </a:r>
            <a:r>
              <a:rPr lang="sr-Latn-CS" dirty="0" smtClean="0">
                <a:latin typeface="Calibri" pitchFamily="34" charset="0"/>
              </a:rPr>
              <a:t>or </a:t>
            </a:r>
            <a:r>
              <a:rPr lang="en-US" dirty="0" smtClean="0">
                <a:latin typeface="Calibri" pitchFamily="34" charset="0"/>
              </a:rPr>
              <a:t>	</a:t>
            </a:r>
            <a:r>
              <a:rPr lang="sr-Latn-CS" b="1" dirty="0" smtClean="0">
                <a:latin typeface="Calibri" pitchFamily="34" charset="0"/>
              </a:rPr>
              <a:t>4,162,314,256 adrese</a:t>
            </a:r>
          </a:p>
          <a:p>
            <a:pPr eaLnBrk="1" hangingPunct="1">
              <a:lnSpc>
                <a:spcPct val="90000"/>
              </a:lnSpc>
              <a:buClr>
                <a:srgbClr val="FF3300"/>
              </a:buClr>
              <a:tabLst>
                <a:tab pos="895350" algn="l"/>
              </a:tabLst>
            </a:pPr>
            <a:endParaRPr lang="sr-Latn-CS" sz="2400" dirty="0" smtClean="0">
              <a:latin typeface="Calibri" pitchFamily="34" charset="0"/>
              <a:cs typeface="Arial" charset="0"/>
            </a:endParaRPr>
          </a:p>
          <a:p>
            <a:pPr eaLnBrk="1" hangingPunct="1">
              <a:lnSpc>
                <a:spcPct val="90000"/>
              </a:lnSpc>
              <a:buClr>
                <a:srgbClr val="FF3300"/>
              </a:buClr>
              <a:buNone/>
              <a:tabLst>
                <a:tab pos="895350" algn="l"/>
              </a:tabLst>
            </a:pPr>
            <a:r>
              <a:rPr lang="sr-Latn-CS" sz="3500" b="1" dirty="0" smtClean="0">
                <a:latin typeface="Calibri" pitchFamily="34" charset="0"/>
              </a:rPr>
              <a:t>IPv6</a:t>
            </a:r>
            <a:r>
              <a:rPr lang="sr-Latn-CS" sz="3500" dirty="0" smtClean="0">
                <a:latin typeface="Calibri" pitchFamily="34" charset="0"/>
              </a:rPr>
              <a:t> (128 bita ili 16 okteta)</a:t>
            </a:r>
          </a:p>
          <a:p>
            <a:pPr eaLnBrk="1" hangingPunct="1">
              <a:lnSpc>
                <a:spcPct val="90000"/>
              </a:lnSpc>
              <a:buClr>
                <a:srgbClr val="FF3300"/>
              </a:buClr>
              <a:buFontTx/>
              <a:buNone/>
              <a:tabLst>
                <a:tab pos="895350" algn="l"/>
              </a:tabLst>
            </a:pPr>
            <a:r>
              <a:rPr lang="en-US" dirty="0" smtClean="0"/>
              <a:t>		</a:t>
            </a:r>
            <a:r>
              <a:rPr lang="sr-Latn-CS" sz="1900" dirty="0" smtClean="0">
                <a:latin typeface="Calibri" pitchFamily="34" charset="0"/>
              </a:rPr>
              <a:t>254x254x254x254x254x254x254x254x254x254x254x254x254x254x254x254 </a:t>
            </a:r>
          </a:p>
          <a:p>
            <a:pPr eaLnBrk="1" hangingPunct="1">
              <a:lnSpc>
                <a:spcPct val="90000"/>
              </a:lnSpc>
              <a:buClr>
                <a:srgbClr val="FF3300"/>
              </a:buClr>
              <a:buFontTx/>
              <a:buNone/>
              <a:tabLst>
                <a:tab pos="895350" algn="l"/>
              </a:tabLst>
            </a:pPr>
            <a:r>
              <a:rPr lang="en-US" sz="1900" dirty="0" smtClean="0">
                <a:latin typeface="Calibri" pitchFamily="34" charset="0"/>
              </a:rPr>
              <a:t>								</a:t>
            </a:r>
            <a:r>
              <a:rPr lang="sr-Latn-CS" sz="1900" dirty="0" smtClean="0">
                <a:latin typeface="Calibri" pitchFamily="34" charset="0"/>
              </a:rPr>
              <a:t>= </a:t>
            </a:r>
            <a:r>
              <a:rPr lang="en-US" sz="1900" dirty="0" smtClean="0">
                <a:latin typeface="Calibri" pitchFamily="34" charset="0"/>
              </a:rPr>
              <a:t>	</a:t>
            </a:r>
            <a:r>
              <a:rPr lang="sr-Latn-CS" sz="1900" dirty="0" smtClean="0">
                <a:latin typeface="Calibri" pitchFamily="34" charset="0"/>
              </a:rPr>
              <a:t>3.4x10</a:t>
            </a:r>
            <a:r>
              <a:rPr lang="sr-Latn-CS" sz="1900" baseline="30000" dirty="0" smtClean="0">
                <a:latin typeface="Calibri" pitchFamily="34" charset="0"/>
              </a:rPr>
              <a:t>38</a:t>
            </a:r>
            <a:r>
              <a:rPr lang="sr-Latn-CS" dirty="0" smtClean="0"/>
              <a:t> </a:t>
            </a:r>
          </a:p>
          <a:p>
            <a:pPr eaLnBrk="1" hangingPunct="1">
              <a:lnSpc>
                <a:spcPct val="90000"/>
              </a:lnSpc>
              <a:buClr>
                <a:srgbClr val="FF3300"/>
              </a:buClr>
              <a:buFontTx/>
              <a:buNone/>
              <a:tabLst>
                <a:tab pos="895350" algn="l"/>
              </a:tabLst>
            </a:pPr>
            <a:r>
              <a:rPr lang="en-US" sz="2400" dirty="0" smtClean="0">
                <a:latin typeface="Calibri" pitchFamily="34" charset="0"/>
              </a:rPr>
              <a:t>		</a:t>
            </a:r>
            <a:r>
              <a:rPr lang="sr-Latn-CS" dirty="0" smtClean="0"/>
              <a:t>ili</a:t>
            </a:r>
            <a:r>
              <a:rPr lang="sr-Latn-CS" sz="2400" dirty="0" smtClean="0">
                <a:latin typeface="Calibri" pitchFamily="34" charset="0"/>
              </a:rPr>
              <a:t> </a:t>
            </a:r>
            <a:r>
              <a:rPr lang="sr-Latn-CS" dirty="0" smtClean="0"/>
              <a:t> </a:t>
            </a:r>
            <a:r>
              <a:rPr lang="sr-Latn-CS" sz="2000" b="1" dirty="0" smtClean="0">
                <a:latin typeface="Calibri" pitchFamily="34" charset="0"/>
              </a:rPr>
              <a:t>340,000,000,000,000,000,000,000,000,000,000,000,000 addresses</a:t>
            </a:r>
          </a:p>
          <a:p>
            <a:pPr marL="784225" lvl="1" indent="-327025" eaLnBrk="1" hangingPunct="1">
              <a:lnSpc>
                <a:spcPct val="90000"/>
              </a:lnSpc>
              <a:buClr>
                <a:srgbClr val="FF3300"/>
              </a:buClr>
              <a:buFontTx/>
              <a:buNone/>
              <a:tabLst>
                <a:tab pos="895350" algn="l"/>
              </a:tabLst>
            </a:pPr>
            <a:endParaRPr lang="sr-Latn-CS" sz="1800" baseline="30000" dirty="0" smtClean="0">
              <a:latin typeface="Calibri" pitchFamily="34" charset="0"/>
              <a:cs typeface="Arial"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46</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300479154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eaLnBrk="1" hangingPunct="1"/>
            <a:r>
              <a:rPr lang="sr-Latn-CS" b="1" dirty="0">
                <a:solidFill>
                  <a:schemeClr val="accent1">
                    <a:lumMod val="25000"/>
                  </a:schemeClr>
                </a:solidFill>
                <a:latin typeface="Calibri" pitchFamily="34" charset="0"/>
              </a:rPr>
              <a:t>IP adrese</a:t>
            </a:r>
            <a:endParaRPr lang="sr-Latn-CS" b="1" dirty="0" smtClean="0">
              <a:solidFill>
                <a:schemeClr val="accent1">
                  <a:lumMod val="25000"/>
                </a:schemeClr>
              </a:solidFill>
              <a:latin typeface="Calibri" pitchFamily="34" charset="0"/>
              <a:cs typeface="Arial" charset="0"/>
            </a:endParaRPr>
          </a:p>
        </p:txBody>
      </p:sp>
      <p:sp>
        <p:nvSpPr>
          <p:cNvPr id="69635" name="Rectangle 3"/>
          <p:cNvSpPr>
            <a:spLocks noGrp="1" noChangeArrowheads="1"/>
          </p:cNvSpPr>
          <p:nvPr>
            <p:ph type="body" sz="half" idx="2"/>
          </p:nvPr>
        </p:nvSpPr>
        <p:spPr>
          <a:xfrm>
            <a:off x="285720" y="1500174"/>
            <a:ext cx="8643998" cy="4281486"/>
          </a:xfrm>
          <a:noFill/>
        </p:spPr>
        <p:txBody>
          <a:bodyPr>
            <a:normAutofit/>
          </a:bodyPr>
          <a:lstStyle/>
          <a:p>
            <a:pPr eaLnBrk="1" hangingPunct="1">
              <a:buFontTx/>
              <a:buNone/>
            </a:pPr>
            <a:r>
              <a:rPr lang="sr-Latn-CS" sz="3500" b="1" dirty="0" smtClean="0">
                <a:latin typeface="Calibri" pitchFamily="34" charset="0"/>
              </a:rPr>
              <a:t>Koja je moja stvarna IP adresa?</a:t>
            </a:r>
          </a:p>
          <a:p>
            <a:pPr eaLnBrk="1" hangingPunct="1">
              <a:buFontTx/>
              <a:buNone/>
            </a:pPr>
            <a:endParaRPr lang="sr-Latn-CS" sz="3500" b="1" dirty="0">
              <a:latin typeface="Calibri" pitchFamily="34" charset="0"/>
              <a:cs typeface="Arial" charset="0"/>
            </a:endParaRPr>
          </a:p>
          <a:p>
            <a:pPr eaLnBrk="1" hangingPunct="1">
              <a:buFontTx/>
              <a:buNone/>
            </a:pPr>
            <a:r>
              <a:rPr lang="sr-Latn-CS" sz="3500" b="1" dirty="0" smtClean="0">
                <a:latin typeface="Calibri" pitchFamily="34" charset="0"/>
              </a:rPr>
              <a:t>1. Na lokalnoj mreži</a:t>
            </a:r>
          </a:p>
          <a:p>
            <a:pPr eaLnBrk="1" hangingPunct="1">
              <a:buFontTx/>
              <a:buNone/>
            </a:pPr>
            <a:endParaRPr lang="sr-Latn-CS" sz="3500" b="1" dirty="0">
              <a:latin typeface="Calibri" pitchFamily="34" charset="0"/>
              <a:cs typeface="Arial" charset="0"/>
            </a:endParaRPr>
          </a:p>
          <a:p>
            <a:pPr eaLnBrk="1" hangingPunct="1">
              <a:buFontTx/>
              <a:buNone/>
            </a:pPr>
            <a:endParaRPr lang="sr-Latn-CS" b="1" dirty="0" smtClean="0">
              <a:latin typeface="Calibri" pitchFamily="34" charset="0"/>
              <a:cs typeface="Arial" charset="0"/>
            </a:endParaRPr>
          </a:p>
          <a:p>
            <a:pPr>
              <a:buNone/>
            </a:pPr>
            <a:endParaRPr lang="sr-Latn-CS" b="1" dirty="0" smtClean="0">
              <a:latin typeface="Calibri" pitchFamily="34" charset="0"/>
              <a:cs typeface="Arial" charset="0"/>
            </a:endParaRPr>
          </a:p>
        </p:txBody>
      </p:sp>
      <p:pic>
        <p:nvPicPr>
          <p:cNvPr id="3" name="Bild 2"/>
          <p:cNvPicPr>
            <a:picLocks noChangeAspect="1"/>
          </p:cNvPicPr>
          <p:nvPr/>
        </p:nvPicPr>
        <p:blipFill>
          <a:blip r:embed="rId3"/>
          <a:stretch>
            <a:fillRect/>
          </a:stretch>
        </p:blipFill>
        <p:spPr>
          <a:xfrm>
            <a:off x="1435971" y="3558989"/>
            <a:ext cx="6447865" cy="3144083"/>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47</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415761241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eaLnBrk="1" hangingPunct="1"/>
            <a:r>
              <a:rPr lang="sr-Latn-CS" b="1" dirty="0">
                <a:solidFill>
                  <a:schemeClr val="accent1">
                    <a:lumMod val="25000"/>
                  </a:schemeClr>
                </a:solidFill>
                <a:latin typeface="Calibri" pitchFamily="34" charset="0"/>
              </a:rPr>
              <a:t>IP adrese</a:t>
            </a:r>
            <a:endParaRPr lang="sr-Latn-CS" b="1" dirty="0" smtClean="0">
              <a:solidFill>
                <a:schemeClr val="accent1">
                  <a:lumMod val="25000"/>
                </a:schemeClr>
              </a:solidFill>
              <a:latin typeface="Calibri" pitchFamily="34" charset="0"/>
              <a:cs typeface="Arial" charset="0"/>
            </a:endParaRPr>
          </a:p>
        </p:txBody>
      </p:sp>
      <p:sp>
        <p:nvSpPr>
          <p:cNvPr id="69635" name="Rectangle 3"/>
          <p:cNvSpPr>
            <a:spLocks noGrp="1" noChangeArrowheads="1"/>
          </p:cNvSpPr>
          <p:nvPr>
            <p:ph type="body" sz="half" idx="2"/>
          </p:nvPr>
        </p:nvSpPr>
        <p:spPr>
          <a:xfrm>
            <a:off x="285720" y="1500174"/>
            <a:ext cx="8643998" cy="4281486"/>
          </a:xfrm>
          <a:noFill/>
        </p:spPr>
        <p:txBody>
          <a:bodyPr>
            <a:normAutofit/>
          </a:bodyPr>
          <a:lstStyle/>
          <a:p>
            <a:pPr eaLnBrk="1" hangingPunct="1">
              <a:buFontTx/>
              <a:buNone/>
            </a:pPr>
            <a:r>
              <a:rPr lang="sr-Latn-CS" sz="3500" b="1" dirty="0" smtClean="0">
                <a:latin typeface="Calibri" pitchFamily="34" charset="0"/>
              </a:rPr>
              <a:t>Koja je moja stvarna IP adresa?</a:t>
            </a:r>
          </a:p>
          <a:p>
            <a:pPr eaLnBrk="1" hangingPunct="1">
              <a:buFontTx/>
              <a:buNone/>
            </a:pPr>
            <a:endParaRPr lang="sr-Latn-CS" sz="3500" b="1" dirty="0">
              <a:latin typeface="Calibri" pitchFamily="34" charset="0"/>
              <a:cs typeface="Arial" charset="0"/>
            </a:endParaRPr>
          </a:p>
          <a:p>
            <a:pPr eaLnBrk="1" hangingPunct="1">
              <a:buFontTx/>
              <a:buNone/>
            </a:pPr>
            <a:r>
              <a:rPr lang="sr-Latn-CS" sz="3500" b="1" dirty="0" smtClean="0">
                <a:latin typeface="Calibri" pitchFamily="34" charset="0"/>
              </a:rPr>
              <a:t>2. Na </a:t>
            </a:r>
            <a:r>
              <a:rPr lang="sr-Latn-CS" sz="3500" b="1" dirty="0" smtClean="0">
                <a:latin typeface="Calibri" pitchFamily="34" charset="0"/>
              </a:rPr>
              <a:t>internetu</a:t>
            </a:r>
            <a:endParaRPr lang="sr-Latn-CS" sz="3500" b="1" dirty="0" smtClean="0">
              <a:latin typeface="Calibri" pitchFamily="34" charset="0"/>
            </a:endParaRPr>
          </a:p>
          <a:p>
            <a:pPr eaLnBrk="1" hangingPunct="1">
              <a:buFontTx/>
              <a:buNone/>
            </a:pPr>
            <a:endParaRPr lang="sr-Latn-CS" sz="3500" b="1" dirty="0">
              <a:latin typeface="Calibri" pitchFamily="34" charset="0"/>
              <a:cs typeface="Arial" charset="0"/>
            </a:endParaRPr>
          </a:p>
          <a:p>
            <a:pPr eaLnBrk="1" hangingPunct="1">
              <a:buFontTx/>
              <a:buNone/>
            </a:pPr>
            <a:endParaRPr lang="sr-Latn-CS" b="1" dirty="0" smtClean="0">
              <a:latin typeface="Calibri" pitchFamily="34" charset="0"/>
              <a:cs typeface="Arial" charset="0"/>
            </a:endParaRPr>
          </a:p>
          <a:p>
            <a:pPr>
              <a:buNone/>
            </a:pPr>
            <a:endParaRPr lang="sr-Latn-CS" b="1" dirty="0" smtClean="0">
              <a:latin typeface="Calibri" pitchFamily="34" charset="0"/>
              <a:cs typeface="Arial" charset="0"/>
            </a:endParaRPr>
          </a:p>
        </p:txBody>
      </p:sp>
      <p:pic>
        <p:nvPicPr>
          <p:cNvPr id="2" name="Bild 1"/>
          <p:cNvPicPr>
            <a:picLocks noChangeAspect="1"/>
          </p:cNvPicPr>
          <p:nvPr/>
        </p:nvPicPr>
        <p:blipFill>
          <a:blip r:embed="rId3"/>
          <a:stretch>
            <a:fillRect/>
          </a:stretch>
        </p:blipFill>
        <p:spPr>
          <a:xfrm>
            <a:off x="3889324" y="2345765"/>
            <a:ext cx="5017819" cy="3959411"/>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48</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75364771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715963" y="1"/>
            <a:ext cx="7772400" cy="908050"/>
          </a:xfrm>
          <a:noFill/>
        </p:spPr>
        <p:txBody>
          <a:bodyPr/>
          <a:lstStyle/>
          <a:p>
            <a:pPr eaLnBrk="1" hangingPunct="1"/>
            <a:r>
              <a:rPr lang="sr-Latn-CS" b="1" dirty="0" smtClean="0">
                <a:solidFill>
                  <a:schemeClr val="accent1">
                    <a:lumMod val="25000"/>
                  </a:schemeClr>
                </a:solidFill>
                <a:latin typeface="Calibri" pitchFamily="34" charset="0"/>
              </a:rPr>
              <a:t>IP adrese</a:t>
            </a:r>
          </a:p>
        </p:txBody>
      </p:sp>
      <p:sp>
        <p:nvSpPr>
          <p:cNvPr id="174083" name="Text Box 3"/>
          <p:cNvSpPr txBox="1">
            <a:spLocks noChangeArrowheads="1"/>
          </p:cNvSpPr>
          <p:nvPr/>
        </p:nvSpPr>
        <p:spPr bwMode="auto">
          <a:xfrm>
            <a:off x="381000" y="990600"/>
            <a:ext cx="8386762" cy="830997"/>
          </a:xfrm>
          <a:prstGeom prst="rect">
            <a:avLst/>
          </a:prstGeom>
          <a:solidFill>
            <a:srgbClr val="FF0000"/>
          </a:solidFill>
          <a:ln w="9525">
            <a:noFill/>
            <a:miter lim="800000"/>
            <a:headEnd/>
            <a:tailEnd/>
          </a:ln>
        </p:spPr>
        <p:txBody>
          <a:bodyPr>
            <a:spAutoFit/>
          </a:bodyPr>
          <a:lstStyle/>
          <a:p>
            <a:pPr algn="ctr" eaLnBrk="0" hangingPunct="0">
              <a:spcBef>
                <a:spcPct val="50000"/>
              </a:spcBef>
            </a:pPr>
            <a:r>
              <a:rPr lang="sr-Latn-CS" sz="4800" b="1">
                <a:solidFill>
                  <a:schemeClr val="bg1"/>
                </a:solidFill>
                <a:latin typeface="Calibri" pitchFamily="34" charset="0"/>
              </a:rPr>
              <a:t>UPOZORENJE</a:t>
            </a:r>
          </a:p>
        </p:txBody>
      </p:sp>
      <p:sp>
        <p:nvSpPr>
          <p:cNvPr id="174084" name="Text Box 4"/>
          <p:cNvSpPr txBox="1">
            <a:spLocks noChangeArrowheads="1"/>
          </p:cNvSpPr>
          <p:nvPr/>
        </p:nvSpPr>
        <p:spPr bwMode="auto">
          <a:xfrm>
            <a:off x="395288" y="1981201"/>
            <a:ext cx="8385175" cy="3816429"/>
          </a:xfrm>
          <a:prstGeom prst="rect">
            <a:avLst/>
          </a:prstGeom>
          <a:noFill/>
          <a:ln w="9525">
            <a:noFill/>
            <a:miter lim="800000"/>
            <a:headEnd/>
            <a:tailEnd/>
          </a:ln>
        </p:spPr>
        <p:txBody>
          <a:bodyPr wrap="square">
            <a:spAutoFit/>
          </a:bodyPr>
          <a:lstStyle/>
          <a:p>
            <a:pPr algn="just" eaLnBrk="0" hangingPunct="0">
              <a:spcBef>
                <a:spcPct val="50000"/>
              </a:spcBef>
            </a:pPr>
            <a:r>
              <a:rPr lang="sr-Latn-CS" sz="2800" b="1" dirty="0">
                <a:latin typeface="Calibri" pitchFamily="34" charset="0"/>
              </a:rPr>
              <a:t>IP adresa nije uvek tačno sredstvo identifikacije -</a:t>
            </a:r>
            <a:r>
              <a:rPr lang="en-US" sz="2800" b="1" dirty="0">
                <a:latin typeface="Calibri" pitchFamily="34" charset="0"/>
              </a:rPr>
              <a:t>						</a:t>
            </a:r>
            <a:r>
              <a:rPr lang="en-US" dirty="0" smtClean="0"/>
              <a:t>	</a:t>
            </a:r>
          </a:p>
          <a:p>
            <a:pPr algn="just" eaLnBrk="0" hangingPunct="0"/>
            <a:r>
              <a:rPr lang="sr-Latn-CS" sz="2800" b="1" dirty="0">
                <a:latin typeface="Calibri" pitchFamily="34" charset="0"/>
              </a:rPr>
              <a:t>IP adrese </a:t>
            </a:r>
            <a:r>
              <a:rPr lang="sr-Latn-CS" sz="2800" b="1" dirty="0">
                <a:solidFill>
                  <a:schemeClr val="accent1">
                    <a:lumMod val="25000"/>
                  </a:schemeClr>
                </a:solidFill>
                <a:latin typeface="Calibri" pitchFamily="34" charset="0"/>
              </a:rPr>
              <a:t>BI </a:t>
            </a:r>
            <a:r>
              <a:rPr lang="sr-Latn-CS" sz="2800" b="1" dirty="0" smtClean="0">
                <a:solidFill>
                  <a:schemeClr val="accent1">
                    <a:lumMod val="25000"/>
                  </a:schemeClr>
                </a:solidFill>
                <a:latin typeface="Calibri" pitchFamily="34" charset="0"/>
              </a:rPr>
              <a:t>TREBALO</a:t>
            </a:r>
            <a:r>
              <a:rPr lang="sr-Latn-CS" sz="2800" b="1" dirty="0" smtClean="0">
                <a:latin typeface="Calibri" pitchFamily="34" charset="0"/>
              </a:rPr>
              <a:t> </a:t>
            </a:r>
            <a:r>
              <a:rPr lang="sr-Latn-CS" sz="2800" b="1" dirty="0">
                <a:latin typeface="Calibri" pitchFamily="34" charset="0"/>
              </a:rPr>
              <a:t>da </a:t>
            </a:r>
            <a:r>
              <a:rPr lang="sr-Latn-CS" sz="2800" b="1" dirty="0" smtClean="0">
                <a:latin typeface="Calibri" pitchFamily="34" charset="0"/>
              </a:rPr>
              <a:t>s</a:t>
            </a:r>
            <a:r>
              <a:rPr lang="sr-Latn-CS" sz="2800" b="1" dirty="0" smtClean="0">
                <a:latin typeface="Calibri" pitchFamily="34" charset="0"/>
              </a:rPr>
              <a:t>padaju u </a:t>
            </a:r>
            <a:r>
              <a:rPr lang="sr-Latn-CS" sz="2800" b="1" dirty="0">
                <a:latin typeface="Calibri" pitchFamily="34" charset="0"/>
              </a:rPr>
              <a:t>dve kategorije:</a:t>
            </a:r>
            <a:r>
              <a:rPr lang="en-US" sz="2800" b="1" dirty="0">
                <a:latin typeface="Calibri" pitchFamily="34" charset="0"/>
              </a:rPr>
              <a:t>	</a:t>
            </a:r>
            <a:r>
              <a:rPr lang="en-US" dirty="0" smtClean="0"/>
              <a:t>		</a:t>
            </a:r>
            <a:r>
              <a:rPr lang="sr-Latn-CS" dirty="0" smtClean="0"/>
              <a:t> </a:t>
            </a:r>
          </a:p>
          <a:p>
            <a:pPr algn="just" eaLnBrk="0" hangingPunct="0"/>
            <a:r>
              <a:rPr lang="sr-Latn-CS" sz="2800" b="1" dirty="0">
                <a:solidFill>
                  <a:srgbClr val="FF0000"/>
                </a:solidFill>
                <a:latin typeface="Calibri" pitchFamily="34" charset="0"/>
              </a:rPr>
              <a:t>STATIČKA</a:t>
            </a:r>
            <a:r>
              <a:rPr lang="sr-Latn-CS" sz="2800" b="1" dirty="0">
                <a:latin typeface="Calibri" pitchFamily="34" charset="0"/>
              </a:rPr>
              <a:t> – uvek treba da bude ista</a:t>
            </a:r>
          </a:p>
          <a:p>
            <a:pPr algn="just" eaLnBrk="0" hangingPunct="0"/>
            <a:r>
              <a:rPr lang="sr-Latn-CS" sz="2800" b="1" dirty="0">
                <a:solidFill>
                  <a:srgbClr val="33CC33"/>
                </a:solidFill>
                <a:latin typeface="Calibri" pitchFamily="34" charset="0"/>
              </a:rPr>
              <a:t>DYNAMIČKA</a:t>
            </a:r>
            <a:r>
              <a:rPr lang="sr-Latn-CS" dirty="0" smtClean="0"/>
              <a:t> </a:t>
            </a:r>
            <a:r>
              <a:rPr lang="sr-Latn-CS" sz="2800" b="1" dirty="0">
                <a:latin typeface="Calibri" pitchFamily="34" charset="0"/>
              </a:rPr>
              <a:t>– treba da se razlikuje svaki put kada idete na mrežu</a:t>
            </a:r>
            <a:r>
              <a:rPr lang="en-US" sz="2800" b="1" dirty="0">
                <a:latin typeface="Calibri" pitchFamily="34" charset="0"/>
              </a:rPr>
              <a:t>		</a:t>
            </a:r>
            <a:r>
              <a:rPr lang="en-US" dirty="0" smtClean="0"/>
              <a:t>						</a:t>
            </a:r>
          </a:p>
          <a:p>
            <a:pPr algn="just" eaLnBrk="0" hangingPunct="0"/>
            <a:r>
              <a:rPr lang="sr-Latn-CS" sz="2800" b="1" dirty="0">
                <a:solidFill>
                  <a:schemeClr val="accent1">
                    <a:lumMod val="25000"/>
                  </a:schemeClr>
                </a:solidFill>
                <a:latin typeface="Calibri" pitchFamily="34" charset="0"/>
              </a:rPr>
              <a:t>Tačna vremena pristupa internetu su informacije od suštinskog značaja </a:t>
            </a:r>
            <a:r>
              <a:rPr lang="sr-Latn-CS" sz="2800" b="1" u="sng" dirty="0">
                <a:solidFill>
                  <a:schemeClr val="accent1">
                    <a:lumMod val="25000"/>
                  </a:schemeClr>
                </a:solidFill>
                <a:latin typeface="Calibri" pitchFamily="34" charset="0"/>
              </a:rPr>
              <a:t>ključujući vremensku zonu</a:t>
            </a: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49</a:t>
            </a:fld>
            <a:endParaRPr lang="sr-Latn-CS" altLang="en-US" sz="1200" dirty="0" smtClean="0">
              <a:solidFill>
                <a:srgbClr val="898989"/>
              </a:solidFill>
            </a:endParaRPr>
          </a:p>
        </p:txBody>
      </p:sp>
    </p:spTree>
    <p:custDataLst>
      <p:tags r:id="rId1"/>
    </p:custDataLst>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219665348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08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08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08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408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4084">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408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3" grpId="0" animBg="1"/>
      <p:bldP spid="174084"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34396"/>
            <a:ext cx="8512512" cy="4891767"/>
          </a:xfrm>
        </p:spPr>
        <p:txBody>
          <a:bodyPr>
            <a:normAutofit/>
          </a:bodyPr>
          <a:lstStyle/>
          <a:p>
            <a:pPr>
              <a:buNone/>
            </a:pPr>
            <a:r>
              <a:rPr lang="sr-Latn-CS" sz="2353" dirty="0" smtClean="0"/>
              <a:t>Do kraja lekcije učesnici će moći da:</a:t>
            </a:r>
          </a:p>
          <a:p>
            <a:pPr>
              <a:buFont typeface="Arial"/>
              <a:buChar char="•"/>
            </a:pPr>
            <a:r>
              <a:rPr lang="sr-Latn-CS" sz="2353" dirty="0" smtClean="0"/>
              <a:t>Identifikuju različite računarske operativne sisteme  </a:t>
            </a:r>
          </a:p>
          <a:p>
            <a:pPr>
              <a:buFont typeface="Arial"/>
              <a:buChar char="•"/>
            </a:pPr>
            <a:r>
              <a:rPr lang="sr-Latn-CS" sz="2353" dirty="0" smtClean="0"/>
              <a:t>Objasne osnove funkcionisanja mreža</a:t>
            </a:r>
          </a:p>
          <a:p>
            <a:pPr>
              <a:buFont typeface="Arial"/>
              <a:buChar char="•"/>
            </a:pPr>
            <a:r>
              <a:rPr lang="sr-Latn-CS" sz="2353" dirty="0" smtClean="0"/>
              <a:t>Opišu funkcije interneta</a:t>
            </a:r>
          </a:p>
          <a:p>
            <a:pPr>
              <a:buFont typeface="Arial"/>
              <a:buChar char="•"/>
            </a:pPr>
            <a:r>
              <a:rPr lang="sr-Latn-CS" sz="2353" dirty="0" smtClean="0"/>
              <a:t>Identifikuju najmanje 5 glavnih internet aplikacija</a:t>
            </a:r>
          </a:p>
          <a:p>
            <a:pPr>
              <a:buFont typeface="Arial"/>
              <a:buChar char="•"/>
            </a:pPr>
            <a:r>
              <a:rPr lang="sr-Latn-CS" sz="2353" dirty="0" smtClean="0"/>
              <a:t>Objasne kako se internet razvio od početka do danas.</a:t>
            </a:r>
          </a:p>
          <a:p>
            <a:pPr>
              <a:buFont typeface="Arial"/>
              <a:buChar char="•"/>
            </a:pPr>
            <a:r>
              <a:rPr lang="sr-Latn-CS" sz="2353" dirty="0" smtClean="0"/>
              <a:t>Naprave razliku između različitih internet aplikacija</a:t>
            </a:r>
          </a:p>
          <a:p>
            <a:pPr lvl="0"/>
            <a:r>
              <a:rPr lang="sr-Latn-CS" sz="2400" dirty="0" smtClean="0"/>
              <a:t>Opišu razliku između Darknet-a i Deepveb-a</a:t>
            </a:r>
          </a:p>
          <a:p>
            <a:pPr>
              <a:buFont typeface="Arial"/>
              <a:buChar char="•"/>
            </a:pPr>
            <a:r>
              <a:rPr lang="sr-Latn-CS" sz="2353" dirty="0" smtClean="0"/>
              <a:t>Objasne osnove virtualnih valuta</a:t>
            </a:r>
          </a:p>
          <a:p>
            <a:pPr>
              <a:buFont typeface="Arial"/>
              <a:buChar char="•"/>
            </a:pPr>
            <a:r>
              <a:rPr lang="sr-Latn-CS" sz="2353" dirty="0" smtClean="0"/>
              <a:t>Identifikuju kako kriminalci koriste različite internet aplikacije</a:t>
            </a:r>
          </a:p>
          <a:p>
            <a:pPr>
              <a:buFont typeface="Arial"/>
              <a:buChar char="•"/>
            </a:pPr>
            <a:endParaRPr lang="sr-Latn-CS" sz="2600" dirty="0" smtClean="0"/>
          </a:p>
          <a:p>
            <a:pPr>
              <a:buFont typeface="Arial"/>
              <a:buChar char="•"/>
            </a:pPr>
            <a:endParaRPr lang="sr-Latn-CS" sz="2600" dirty="0" smtClean="0"/>
          </a:p>
          <a:p>
            <a:pPr>
              <a:buFont typeface="Arial"/>
              <a:buChar char="•"/>
            </a:pPr>
            <a:endParaRPr lang="sr-Latn-CS" sz="2600" dirty="0"/>
          </a:p>
        </p:txBody>
      </p:sp>
      <p:sp>
        <p:nvSpPr>
          <p:cNvPr id="4" name="Title 1"/>
          <p:cNvSpPr>
            <a:spLocks noGrp="1"/>
          </p:cNvSpPr>
          <p:nvPr>
            <p:ph type="title"/>
          </p:nvPr>
        </p:nvSpPr>
        <p:spPr>
          <a:xfrm>
            <a:off x="457200" y="274638"/>
            <a:ext cx="8229600" cy="773266"/>
          </a:xfrm>
        </p:spPr>
        <p:txBody>
          <a:bodyPr/>
          <a:lstStyle/>
          <a:p>
            <a:r>
              <a:rPr lang="sr-Latn-CS" b="1" dirty="0" smtClean="0"/>
              <a:t>Ciljevi </a:t>
            </a:r>
            <a:r>
              <a:rPr lang="sr-Latn-CS" b="1" dirty="0" smtClean="0"/>
              <a:t>sesije</a:t>
            </a:r>
            <a:endParaRPr lang="sr-Latn-CS" b="1" dirty="0"/>
          </a:p>
        </p:txBody>
      </p:sp>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715963" y="1"/>
            <a:ext cx="7772400" cy="908050"/>
          </a:xfrm>
          <a:noFill/>
        </p:spPr>
        <p:txBody>
          <a:bodyPr/>
          <a:lstStyle/>
          <a:p>
            <a:pPr eaLnBrk="1" hangingPunct="1"/>
            <a:r>
              <a:rPr lang="sr-Latn-CS" b="1" dirty="0" smtClean="0">
                <a:solidFill>
                  <a:schemeClr val="accent1">
                    <a:lumMod val="25000"/>
                  </a:schemeClr>
                </a:solidFill>
                <a:latin typeface="Calibri" pitchFamily="34" charset="0"/>
              </a:rPr>
              <a:t>IP adrese</a:t>
            </a:r>
          </a:p>
        </p:txBody>
      </p:sp>
      <p:sp>
        <p:nvSpPr>
          <p:cNvPr id="174084" name="Text Box 4"/>
          <p:cNvSpPr txBox="1">
            <a:spLocks noChangeArrowheads="1"/>
          </p:cNvSpPr>
          <p:nvPr/>
        </p:nvSpPr>
        <p:spPr bwMode="auto">
          <a:xfrm>
            <a:off x="395288" y="946904"/>
            <a:ext cx="8385175" cy="5509200"/>
          </a:xfrm>
          <a:prstGeom prst="rect">
            <a:avLst/>
          </a:prstGeom>
          <a:noFill/>
          <a:ln w="9525">
            <a:noFill/>
            <a:miter lim="800000"/>
            <a:headEnd/>
            <a:tailEnd/>
          </a:ln>
        </p:spPr>
        <p:txBody>
          <a:bodyPr wrap="square">
            <a:spAutoFit/>
          </a:bodyPr>
          <a:lstStyle/>
          <a:p>
            <a:pPr algn="just" eaLnBrk="0" hangingPunct="0">
              <a:spcBef>
                <a:spcPct val="50000"/>
              </a:spcBef>
            </a:pPr>
            <a:r>
              <a:rPr lang="sr-Latn-CS" sz="2800" b="1" dirty="0">
                <a:latin typeface="Calibri" pitchFamily="34" charset="0"/>
              </a:rPr>
              <a:t>Šta možemo saznati iz IP adrese?</a:t>
            </a:r>
          </a:p>
          <a:p>
            <a:pPr marL="457200" indent="-457200" algn="just" eaLnBrk="0" hangingPunct="0">
              <a:spcBef>
                <a:spcPct val="50000"/>
              </a:spcBef>
              <a:buFont typeface="Arial"/>
              <a:buChar char="•"/>
            </a:pPr>
            <a:r>
              <a:rPr lang="sr-Latn-CS" sz="2400" dirty="0">
                <a:solidFill>
                  <a:schemeClr val="accent1">
                    <a:lumMod val="25000"/>
                  </a:schemeClr>
                </a:solidFill>
                <a:latin typeface="Calibri" pitchFamily="34" charset="0"/>
              </a:rPr>
              <a:t>Javna IP adresa je u vlasništvu kompanije (npr. dobavljača internet usluga (ISP))</a:t>
            </a:r>
          </a:p>
          <a:p>
            <a:pPr marL="457200" indent="-457200" algn="just" eaLnBrk="0" hangingPunct="0">
              <a:spcBef>
                <a:spcPct val="50000"/>
              </a:spcBef>
              <a:buFont typeface="Arial"/>
              <a:buChar char="•"/>
            </a:pPr>
            <a:r>
              <a:rPr lang="sr-Latn-CS" sz="2400" dirty="0">
                <a:solidFill>
                  <a:schemeClr val="accent1">
                    <a:lumMod val="25000"/>
                  </a:schemeClr>
                </a:solidFill>
                <a:latin typeface="Calibri" pitchFamily="34" charset="0"/>
              </a:rPr>
              <a:t>U zavisnosti od zakonom propisanog zakupa podataka, ISP čuva evidenciju o tome koja IP adresa i port su dodeljeni kojem pretplatniku u određenom trenutku.</a:t>
            </a:r>
          </a:p>
          <a:p>
            <a:pPr marL="457200" indent="-457200" algn="just" eaLnBrk="0" hangingPunct="0">
              <a:spcBef>
                <a:spcPct val="50000"/>
              </a:spcBef>
              <a:buFont typeface="Arial"/>
              <a:buChar char="•"/>
            </a:pPr>
            <a:r>
              <a:rPr lang="sr-Latn-CS" sz="2400" dirty="0">
                <a:solidFill>
                  <a:schemeClr val="accent1">
                    <a:lumMod val="25000"/>
                  </a:schemeClr>
                </a:solidFill>
                <a:latin typeface="Calibri" pitchFamily="34" charset="0"/>
              </a:rPr>
              <a:t>Kada se traže takve informacije od ISP-a potrebno je obezbediti tačnu IP adresu, broj porta (ako je dostupan), datum, vreme i vremensku zonu.</a:t>
            </a:r>
          </a:p>
          <a:p>
            <a:pPr marL="457200" indent="-457200" algn="just" eaLnBrk="0" hangingPunct="0">
              <a:spcBef>
                <a:spcPct val="50000"/>
              </a:spcBef>
              <a:buFont typeface="Arial"/>
              <a:buChar char="•"/>
            </a:pPr>
            <a:r>
              <a:rPr lang="sr-Latn-CS" sz="2400" dirty="0">
                <a:solidFill>
                  <a:schemeClr val="accent1">
                    <a:lumMod val="25000"/>
                  </a:schemeClr>
                </a:solidFill>
                <a:latin typeface="Calibri" pitchFamily="34" charset="0"/>
              </a:rPr>
              <a:t>Adresa pretplatnika ne mora nužno biti fizička lokacija interneta </a:t>
            </a:r>
          </a:p>
          <a:p>
            <a:pPr algn="just" eaLnBrk="0" hangingPunct="0">
              <a:spcBef>
                <a:spcPct val="50000"/>
              </a:spcBef>
            </a:pPr>
            <a:endParaRPr lang="sr-Latn-CS" sz="2400" b="1" u="sng" dirty="0">
              <a:solidFill>
                <a:schemeClr val="accent1">
                  <a:lumMod val="25000"/>
                </a:schemeClr>
              </a:solidFill>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50</a:t>
            </a:fld>
            <a:endParaRPr lang="sr-Latn-CS" altLang="en-US" sz="1200" dirty="0" smtClean="0">
              <a:solidFill>
                <a:srgbClr val="898989"/>
              </a:solidFill>
            </a:endParaRPr>
          </a:p>
        </p:txBody>
      </p:sp>
    </p:spTree>
    <p:custDataLst>
      <p:tags r:id="rId1"/>
    </p:custDataLst>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77349594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08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08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08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408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408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1" nodeType="clickEffect">
                                  <p:stCondLst>
                                    <p:cond delay="0"/>
                                  </p:stCondLst>
                                  <p:childTnLst>
                                    <p:set>
                                      <p:cBhvr>
                                        <p:cTn id="26" dur="1" fill="hold">
                                          <p:stCondLst>
                                            <p:cond delay="0"/>
                                          </p:stCondLst>
                                        </p:cTn>
                                        <p:tgtEl>
                                          <p:spTgt spid="174084">
                                            <p:txEl>
                                              <p:pRg st="0" end="0"/>
                                            </p:txEl>
                                          </p:spTgt>
                                        </p:tgtEl>
                                        <p:attrNameLst>
                                          <p:attrName>style.visibility</p:attrName>
                                        </p:attrNameLst>
                                      </p:cBhvr>
                                      <p:to>
                                        <p:strVal val="visible"/>
                                      </p:to>
                                    </p:set>
                                  </p:childTnLst>
                                </p:cTn>
                              </p:par>
                              <p:par>
                                <p:cTn id="27" presetID="1" presetClass="entr" presetSubtype="0" fill="hold" grpId="1" nodeType="withEffect">
                                  <p:stCondLst>
                                    <p:cond delay="0"/>
                                  </p:stCondLst>
                                  <p:childTnLst>
                                    <p:set>
                                      <p:cBhvr>
                                        <p:cTn id="28" dur="1" fill="hold">
                                          <p:stCondLst>
                                            <p:cond delay="0"/>
                                          </p:stCondLst>
                                        </p:cTn>
                                        <p:tgtEl>
                                          <p:spTgt spid="174084">
                                            <p:txEl>
                                              <p:pRg st="1" end="1"/>
                                            </p:txEl>
                                          </p:spTgt>
                                        </p:tgtEl>
                                        <p:attrNameLst>
                                          <p:attrName>style.visibility</p:attrName>
                                        </p:attrNameLst>
                                      </p:cBhvr>
                                      <p:to>
                                        <p:strVal val="visible"/>
                                      </p:to>
                                    </p:set>
                                  </p:childTnLst>
                                </p:cTn>
                              </p:par>
                              <p:par>
                                <p:cTn id="29" presetID="1" presetClass="entr" presetSubtype="0" fill="hold" grpId="1" nodeType="withEffect">
                                  <p:stCondLst>
                                    <p:cond delay="0"/>
                                  </p:stCondLst>
                                  <p:childTnLst>
                                    <p:set>
                                      <p:cBhvr>
                                        <p:cTn id="30" dur="1" fill="hold">
                                          <p:stCondLst>
                                            <p:cond delay="0"/>
                                          </p:stCondLst>
                                        </p:cTn>
                                        <p:tgtEl>
                                          <p:spTgt spid="174084">
                                            <p:txEl>
                                              <p:pRg st="2" end="2"/>
                                            </p:txEl>
                                          </p:spTgt>
                                        </p:tgtEl>
                                        <p:attrNameLst>
                                          <p:attrName>style.visibility</p:attrName>
                                        </p:attrNameLst>
                                      </p:cBhvr>
                                      <p:to>
                                        <p:strVal val="visible"/>
                                      </p:to>
                                    </p:set>
                                  </p:childTnLst>
                                </p:cTn>
                              </p:par>
                              <p:par>
                                <p:cTn id="31" presetID="1" presetClass="entr" presetSubtype="0" fill="hold" grpId="1" nodeType="withEffect">
                                  <p:stCondLst>
                                    <p:cond delay="0"/>
                                  </p:stCondLst>
                                  <p:childTnLst>
                                    <p:set>
                                      <p:cBhvr>
                                        <p:cTn id="32" dur="1" fill="hold">
                                          <p:stCondLst>
                                            <p:cond delay="0"/>
                                          </p:stCondLst>
                                        </p:cTn>
                                        <p:tgtEl>
                                          <p:spTgt spid="174084">
                                            <p:txEl>
                                              <p:pRg st="3" end="3"/>
                                            </p:txEl>
                                          </p:spTgt>
                                        </p:tgtEl>
                                        <p:attrNameLst>
                                          <p:attrName>style.visibility</p:attrName>
                                        </p:attrNameLst>
                                      </p:cBhvr>
                                      <p:to>
                                        <p:strVal val="visible"/>
                                      </p:to>
                                    </p:set>
                                  </p:childTnLst>
                                </p:cTn>
                              </p:par>
                              <p:par>
                                <p:cTn id="33" presetID="1" presetClass="entr" presetSubtype="0" fill="hold" grpId="1" nodeType="withEffect">
                                  <p:stCondLst>
                                    <p:cond delay="0"/>
                                  </p:stCondLst>
                                  <p:childTnLst>
                                    <p:set>
                                      <p:cBhvr>
                                        <p:cTn id="34" dur="1" fill="hold">
                                          <p:stCondLst>
                                            <p:cond delay="0"/>
                                          </p:stCondLst>
                                        </p:cTn>
                                        <p:tgtEl>
                                          <p:spTgt spid="17408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4" grpId="0" build="p"/>
      <p:bldP spid="174084" grpId="1" build="allAtOnce"/>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eaLnBrk="1" hangingPunct="1"/>
            <a:r>
              <a:rPr lang="sr-Latn-CS" b="1" dirty="0">
                <a:solidFill>
                  <a:schemeClr val="accent1">
                    <a:lumMod val="25000"/>
                  </a:schemeClr>
                </a:solidFill>
                <a:latin typeface="Calibri" pitchFamily="34" charset="0"/>
              </a:rPr>
              <a:t>Sistem imena domena (DNS)</a:t>
            </a:r>
            <a:endParaRPr lang="sr-Latn-CS" b="1" dirty="0" smtClean="0">
              <a:solidFill>
                <a:schemeClr val="accent1">
                  <a:lumMod val="25000"/>
                </a:schemeClr>
              </a:solidFill>
              <a:latin typeface="Calibri" pitchFamily="34" charset="0"/>
              <a:cs typeface="Arial" charset="0"/>
            </a:endParaRPr>
          </a:p>
        </p:txBody>
      </p:sp>
      <p:sp>
        <p:nvSpPr>
          <p:cNvPr id="69635" name="Rectangle 3"/>
          <p:cNvSpPr>
            <a:spLocks noGrp="1" noChangeArrowheads="1"/>
          </p:cNvSpPr>
          <p:nvPr>
            <p:ph type="body" sz="half" idx="2"/>
          </p:nvPr>
        </p:nvSpPr>
        <p:spPr>
          <a:xfrm>
            <a:off x="627529" y="3650186"/>
            <a:ext cx="8302189" cy="3058401"/>
          </a:xfrm>
          <a:noFill/>
        </p:spPr>
        <p:txBody>
          <a:bodyPr>
            <a:normAutofit fontScale="70000" lnSpcReduction="20000"/>
          </a:bodyPr>
          <a:lstStyle/>
          <a:p>
            <a:r>
              <a:rPr lang="sr-Latn-CS" dirty="0">
                <a:latin typeface="Calibri" pitchFamily="34" charset="0"/>
              </a:rPr>
              <a:t>Svaki računar na internetu mora da poseduje IP adresu</a:t>
            </a:r>
          </a:p>
          <a:p>
            <a:r>
              <a:rPr lang="sr-Latn-CS" dirty="0" smtClean="0">
                <a:latin typeface="Calibri" pitchFamily="34" charset="0"/>
              </a:rPr>
              <a:t>Ove IP adrese se ne mogu lako zapamtiti</a:t>
            </a:r>
          </a:p>
          <a:p>
            <a:r>
              <a:rPr lang="sr-Latn-CS" dirty="0" smtClean="0"/>
              <a:t>Mrežni serveri obično služe svoje podatke na određenim domenima, npr. Guglovi (Google) mrežni serveri služe za sadržaj Gugl (Google) internet stranice na domenu google.com. </a:t>
            </a:r>
          </a:p>
          <a:p>
            <a:r>
              <a:rPr lang="sr-Latn-CS" dirty="0" smtClean="0"/>
              <a:t>Međutim, drugi računar na internetu ne može tražiti podatke iz domena. Može samo tražiti podatke sa IP adrese. </a:t>
            </a:r>
          </a:p>
          <a:p>
            <a:r>
              <a:rPr lang="sr-Latn-CS" dirty="0" smtClean="0"/>
              <a:t>Sistem imena domena (DNS) je izmišljen tako da lako raspoznaje imena domena na IP adresama.</a:t>
            </a:r>
          </a:p>
        </p:txBody>
      </p:sp>
      <p:pic>
        <p:nvPicPr>
          <p:cNvPr id="3" name="Bild 2"/>
          <p:cNvPicPr>
            <a:picLocks noChangeAspect="1"/>
          </p:cNvPicPr>
          <p:nvPr/>
        </p:nvPicPr>
        <p:blipFill>
          <a:blip r:embed="rId3"/>
          <a:stretch>
            <a:fillRect/>
          </a:stretch>
        </p:blipFill>
        <p:spPr>
          <a:xfrm>
            <a:off x="2016312" y="914400"/>
            <a:ext cx="5080747" cy="2735787"/>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51</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41398597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eaLnBrk="1" hangingPunct="1"/>
            <a:r>
              <a:rPr lang="sr-Latn-CS" b="1" dirty="0" smtClean="0">
                <a:solidFill>
                  <a:schemeClr val="accent1">
                    <a:lumMod val="25000"/>
                  </a:schemeClr>
                </a:solidFill>
                <a:latin typeface="Calibri" pitchFamily="34" charset="0"/>
              </a:rPr>
              <a:t>Whois (ko je ko) </a:t>
            </a:r>
            <a:r>
              <a:rPr lang="sr-Latn-CS" b="1" dirty="0">
                <a:solidFill>
                  <a:schemeClr val="accent1">
                    <a:lumMod val="25000"/>
                  </a:schemeClr>
                </a:solidFill>
                <a:latin typeface="Calibri" pitchFamily="34" charset="0"/>
              </a:rPr>
              <a:t>informacije</a:t>
            </a:r>
            <a:endParaRPr lang="sr-Latn-CS" b="1" dirty="0" smtClean="0">
              <a:solidFill>
                <a:schemeClr val="accent1">
                  <a:lumMod val="25000"/>
                </a:schemeClr>
              </a:solidFill>
              <a:latin typeface="Calibri" pitchFamily="34" charset="0"/>
              <a:cs typeface="Arial" charset="0"/>
            </a:endParaRPr>
          </a:p>
        </p:txBody>
      </p:sp>
      <p:sp>
        <p:nvSpPr>
          <p:cNvPr id="69635" name="Rectangle 3"/>
          <p:cNvSpPr>
            <a:spLocks noGrp="1" noChangeArrowheads="1"/>
          </p:cNvSpPr>
          <p:nvPr>
            <p:ph type="body" sz="half" idx="2"/>
          </p:nvPr>
        </p:nvSpPr>
        <p:spPr>
          <a:xfrm>
            <a:off x="627529" y="3650186"/>
            <a:ext cx="8302189" cy="3058401"/>
          </a:xfrm>
          <a:noFill/>
        </p:spPr>
        <p:txBody>
          <a:bodyPr>
            <a:normAutofit fontScale="77500" lnSpcReduction="20000"/>
          </a:bodyPr>
          <a:lstStyle/>
          <a:p>
            <a:r>
              <a:rPr lang="sr-Latn-CS" dirty="0">
                <a:latin typeface="Calibri" pitchFamily="34" charset="0"/>
              </a:rPr>
              <a:t>Da biste identifikovali vlasnika imena domena ili ISP-a određene IP adrese može se koristiti „ko </a:t>
            </a:r>
            <a:r>
              <a:rPr lang="sr-Latn-CS" dirty="0" smtClean="0">
                <a:latin typeface="Calibri" pitchFamily="34" charset="0"/>
              </a:rPr>
              <a:t>je ko“ </a:t>
            </a:r>
            <a:r>
              <a:rPr lang="sr-Latn-CS" dirty="0">
                <a:latin typeface="Calibri" pitchFamily="34" charset="0"/>
              </a:rPr>
              <a:t>(</a:t>
            </a:r>
            <a:r>
              <a:rPr lang="sr-Latn-CS" b="1" dirty="0">
                <a:latin typeface="Calibri" pitchFamily="34" charset="0"/>
              </a:rPr>
              <a:t>whois</a:t>
            </a:r>
            <a:r>
              <a:rPr lang="sr-Latn-CS" dirty="0">
                <a:latin typeface="Calibri" pitchFamily="34" charset="0"/>
              </a:rPr>
              <a:t>) usluga</a:t>
            </a:r>
          </a:p>
          <a:p>
            <a:r>
              <a:rPr lang="sr-Latn-CS" i="1" dirty="0">
                <a:latin typeface="Calibri" pitchFamily="34" charset="0"/>
              </a:rPr>
              <a:t>Whois</a:t>
            </a:r>
            <a:r>
              <a:rPr lang="sr-Latn-CS" dirty="0">
                <a:latin typeface="Calibri" pitchFamily="34" charset="0"/>
              </a:rPr>
              <a:t> informacije o </a:t>
            </a:r>
            <a:r>
              <a:rPr lang="sr-Latn-CS" b="1" dirty="0">
                <a:latin typeface="Calibri" pitchFamily="34" charset="0"/>
              </a:rPr>
              <a:t>domenima</a:t>
            </a:r>
            <a:r>
              <a:rPr lang="sr-Latn-CS" dirty="0">
                <a:latin typeface="Calibri" pitchFamily="34" charset="0"/>
              </a:rPr>
              <a:t> uključuju podatke o registru, registrovanom, datumu registracije, kao i o administrativnim i tehničkim kontakt detaljima </a:t>
            </a:r>
          </a:p>
          <a:p>
            <a:r>
              <a:rPr lang="sr-Latn-CS" dirty="0" smtClean="0"/>
              <a:t>Do sada, </a:t>
            </a:r>
            <a:r>
              <a:rPr lang="sr-Latn-CS" i="1" dirty="0" smtClean="0"/>
              <a:t>Whois</a:t>
            </a:r>
            <a:r>
              <a:rPr lang="sr-Latn-CS" dirty="0" smtClean="0"/>
              <a:t> informacije za </a:t>
            </a:r>
            <a:r>
              <a:rPr lang="sr-Latn-CS" b="1" dirty="0">
                <a:latin typeface="Calibri" pitchFamily="34" charset="0"/>
              </a:rPr>
              <a:t>IP adrese</a:t>
            </a:r>
            <a:r>
              <a:rPr lang="sr-Latn-CS" dirty="0" smtClean="0"/>
              <a:t> uključuju podatke o vlasničkoj/upravljačkoj kompaniji i njihovim administrativnim i tehničkim kontakt detaljima</a:t>
            </a:r>
            <a:endParaRPr lang="sr-Latn-CS" dirty="0"/>
          </a:p>
        </p:txBody>
      </p:sp>
      <p:pic>
        <p:nvPicPr>
          <p:cNvPr id="2" name="Bild 1"/>
          <p:cNvPicPr>
            <a:picLocks noChangeAspect="1"/>
          </p:cNvPicPr>
          <p:nvPr/>
        </p:nvPicPr>
        <p:blipFill>
          <a:blip r:embed="rId3"/>
          <a:stretch>
            <a:fillRect/>
          </a:stretch>
        </p:blipFill>
        <p:spPr>
          <a:xfrm>
            <a:off x="1905000" y="996576"/>
            <a:ext cx="5334000" cy="2235200"/>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52</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235341089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pic>
        <p:nvPicPr>
          <p:cNvPr id="1026" name="Picture 2"/>
          <p:cNvPicPr>
            <a:picLocks noGrp="1" noChangeAspect="1" noChangeArrowheads="1"/>
          </p:cNvPicPr>
          <p:nvPr>
            <p:ph idx="1"/>
          </p:nvPr>
        </p:nvPicPr>
        <p:blipFill rotWithShape="1">
          <a:blip r:embed="rId2">
            <a:extLst>
              <a:ext uri="{28A0092B-C50C-407E-A947-70E740481C1C}">
                <a14:useLocalDpi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0"/>
              </a:ext>
            </a:extLst>
          </a:blip>
          <a:srcRect t="2356" b="5369"/>
          <a:stretch/>
        </p:blipFill>
        <p:spPr bwMode="auto">
          <a:xfrm>
            <a:off x="489332" y="0"/>
            <a:ext cx="8054167" cy="6832455"/>
          </a:xfrm>
          <a:prstGeom prst="rect">
            <a:avLst/>
          </a:prstGeom>
          <a:noFill/>
          <a:ln>
            <a:noFill/>
          </a:ln>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chemeClr val="accent1"/>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chemeClr val="tx1"/>
                </a:solidFill>
                <a:miter lim="800000"/>
                <a:headEnd/>
                <a:tailEnd/>
              </a14:hiddenLine>
            </a:ext>
          </a:extLst>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53</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758613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eaLnBrk="1" hangingPunct="1"/>
            <a:r>
              <a:rPr lang="sr-Latn-CS" b="1" dirty="0">
                <a:solidFill>
                  <a:schemeClr val="accent1">
                    <a:lumMod val="25000"/>
                  </a:schemeClr>
                </a:solidFill>
                <a:latin typeface="Calibri" pitchFamily="34" charset="0"/>
              </a:rPr>
              <a:t>IP geolokacija</a:t>
            </a:r>
            <a:endParaRPr lang="sr-Latn-CS" b="1" dirty="0" smtClean="0">
              <a:solidFill>
                <a:schemeClr val="accent1">
                  <a:lumMod val="25000"/>
                </a:schemeClr>
              </a:solidFill>
              <a:latin typeface="Calibri" pitchFamily="34" charset="0"/>
              <a:cs typeface="Arial" charset="0"/>
            </a:endParaRPr>
          </a:p>
        </p:txBody>
      </p:sp>
      <p:sp>
        <p:nvSpPr>
          <p:cNvPr id="69635" name="Rectangle 3"/>
          <p:cNvSpPr>
            <a:spLocks noGrp="1" noChangeArrowheads="1"/>
          </p:cNvSpPr>
          <p:nvPr>
            <p:ph type="body" sz="half" idx="2"/>
          </p:nvPr>
        </p:nvSpPr>
        <p:spPr>
          <a:xfrm>
            <a:off x="4650474" y="1500174"/>
            <a:ext cx="4279244" cy="4281486"/>
          </a:xfrm>
          <a:noFill/>
        </p:spPr>
        <p:txBody>
          <a:bodyPr>
            <a:normAutofit/>
          </a:bodyPr>
          <a:lstStyle/>
          <a:p>
            <a:r>
              <a:rPr lang="sr-Latn-CS" sz="2400" dirty="0" smtClean="0">
                <a:latin typeface="Calibri" pitchFamily="34" charset="0"/>
              </a:rPr>
              <a:t>IP adrese se mogu mapirati u fizičku oblast koristeći  </a:t>
            </a:r>
            <a:r>
              <a:rPr lang="sr-Latn-CS" sz="2400" b="1" dirty="0" smtClean="0">
                <a:latin typeface="Calibri" pitchFamily="34" charset="0"/>
              </a:rPr>
              <a:t>IP-geolokacijske</a:t>
            </a:r>
            <a:r>
              <a:rPr lang="sr-Latn-CS" sz="2400" dirty="0" smtClean="0">
                <a:latin typeface="Calibri" pitchFamily="34" charset="0"/>
              </a:rPr>
              <a:t> usluge</a:t>
            </a:r>
          </a:p>
          <a:p>
            <a:r>
              <a:rPr lang="sr-Latn-CS" sz="2400" dirty="0" smtClean="0">
                <a:latin typeface="Calibri" pitchFamily="34" charset="0"/>
              </a:rPr>
              <a:t>Ovo  </a:t>
            </a:r>
            <a:r>
              <a:rPr lang="sr-Latn-CS" sz="2400" u="sng" dirty="0" smtClean="0">
                <a:latin typeface="Calibri" pitchFamily="34" charset="0"/>
              </a:rPr>
              <a:t>može</a:t>
            </a:r>
            <a:r>
              <a:rPr lang="sr-Latn-CS" sz="2400" dirty="0" smtClean="0">
                <a:latin typeface="Calibri" pitchFamily="34" charset="0"/>
              </a:rPr>
              <a:t> dati indikacije o fizičkoj lokaciji pretplatnika koristeći IP adresu</a:t>
            </a:r>
          </a:p>
          <a:p>
            <a:r>
              <a:rPr lang="sr-Latn-CS" sz="2400" dirty="0">
                <a:latin typeface="Calibri" pitchFamily="34" charset="0"/>
              </a:rPr>
              <a:t>Međutim, IP geolokacija nije precizna i lako se može prevariti.</a:t>
            </a:r>
            <a:endParaRPr lang="sr-Latn-CS" sz="2000" dirty="0" smtClean="0">
              <a:latin typeface="Calibri" pitchFamily="34" charset="0"/>
              <a:cs typeface="Arial" charset="0"/>
            </a:endParaRPr>
          </a:p>
          <a:p>
            <a:pPr>
              <a:buNone/>
            </a:pPr>
            <a:endParaRPr lang="sr-Latn-CS" b="1" dirty="0" smtClean="0">
              <a:latin typeface="Calibri" pitchFamily="34" charset="0"/>
              <a:cs typeface="Arial" charset="0"/>
            </a:endParaRPr>
          </a:p>
        </p:txBody>
      </p:sp>
      <p:pic>
        <p:nvPicPr>
          <p:cNvPr id="4" name="Bild 3"/>
          <p:cNvPicPr>
            <a:picLocks noChangeAspect="1"/>
          </p:cNvPicPr>
          <p:nvPr/>
        </p:nvPicPr>
        <p:blipFill>
          <a:blip r:embed="rId3"/>
          <a:stretch>
            <a:fillRect/>
          </a:stretch>
        </p:blipFill>
        <p:spPr>
          <a:xfrm>
            <a:off x="498195" y="1359648"/>
            <a:ext cx="3847353" cy="5211298"/>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54</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24582821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468313" y="0"/>
            <a:ext cx="8229600" cy="1143000"/>
          </a:xfrm>
        </p:spPr>
        <p:txBody>
          <a:bodyPr/>
          <a:lstStyle/>
          <a:p>
            <a:r>
              <a:rPr lang="sr-Latn-CS" b="1" smtClean="0"/>
              <a:t>Budućnost interneta</a:t>
            </a:r>
          </a:p>
        </p:txBody>
      </p:sp>
      <p:sp>
        <p:nvSpPr>
          <p:cNvPr id="39939" name="Rectangle 3"/>
          <p:cNvSpPr>
            <a:spLocks noGrp="1" noChangeArrowheads="1"/>
          </p:cNvSpPr>
          <p:nvPr>
            <p:ph type="body" idx="1"/>
          </p:nvPr>
        </p:nvSpPr>
        <p:spPr>
          <a:xfrm>
            <a:off x="539749" y="1196974"/>
            <a:ext cx="8316383" cy="5661026"/>
          </a:xfrm>
        </p:spPr>
        <p:txBody>
          <a:bodyPr>
            <a:normAutofit fontScale="85000" lnSpcReduction="20000"/>
          </a:bodyPr>
          <a:lstStyle/>
          <a:p>
            <a:pPr algn="just">
              <a:spcBef>
                <a:spcPts val="600"/>
              </a:spcBef>
            </a:pPr>
            <a:r>
              <a:rPr lang="sr-Latn-CS" dirty="0" smtClean="0"/>
              <a:t>Pre 15 godina nismo mogli predvideti koliko ćemo u stvarnom životu postati zavisni od interneta</a:t>
            </a:r>
          </a:p>
          <a:p>
            <a:pPr algn="just">
              <a:spcBef>
                <a:spcPts val="600"/>
              </a:spcBef>
            </a:pPr>
            <a:r>
              <a:rPr lang="sr-Latn-CS" dirty="0" smtClean="0"/>
              <a:t>U to vreme nismo mogli znati koliko će to uticati na kriminalističke </a:t>
            </a:r>
            <a:r>
              <a:rPr lang="sr-Latn-CS" dirty="0" smtClean="0"/>
              <a:t>istražioce</a:t>
            </a:r>
            <a:endParaRPr lang="sr-Latn-CS" dirty="0" smtClean="0"/>
          </a:p>
          <a:p>
            <a:pPr algn="just">
              <a:lnSpc>
                <a:spcPct val="90000"/>
              </a:lnSpc>
              <a:buClr>
                <a:srgbClr val="C00000"/>
              </a:buClr>
              <a:buFontTx/>
              <a:buNone/>
            </a:pPr>
            <a:endParaRPr lang="sr-Latn-CS" dirty="0" smtClean="0"/>
          </a:p>
          <a:p>
            <a:pPr algn="just">
              <a:lnSpc>
                <a:spcPct val="90000"/>
              </a:lnSpc>
              <a:buClr>
                <a:srgbClr val="C00000"/>
              </a:buClr>
              <a:buFontTx/>
              <a:buNone/>
            </a:pPr>
            <a:r>
              <a:rPr lang="sr-Latn-CS" dirty="0" smtClean="0"/>
              <a:t>Ono što znamo je:</a:t>
            </a:r>
          </a:p>
          <a:p>
            <a:pPr algn="just">
              <a:lnSpc>
                <a:spcPct val="90000"/>
              </a:lnSpc>
            </a:pPr>
            <a:r>
              <a:rPr lang="sr-Latn-CS" b="1" dirty="0" smtClean="0"/>
              <a:t>Propusni opseg</a:t>
            </a:r>
            <a:r>
              <a:rPr lang="sr-Latn-CS" dirty="0" smtClean="0"/>
              <a:t> će nastaviti da raste kako bi zadovoljio zahteve multimedija – glasovna komunikacija IP-om (VoIP), Radio, video, TV</a:t>
            </a:r>
          </a:p>
          <a:p>
            <a:pPr algn="just">
              <a:lnSpc>
                <a:spcPct val="90000"/>
              </a:lnSpc>
            </a:pPr>
            <a:r>
              <a:rPr lang="sr-Latn-CS" b="1" dirty="0" smtClean="0"/>
              <a:t>Trgovina</a:t>
            </a:r>
            <a:r>
              <a:rPr lang="sr-Latn-CS" dirty="0" smtClean="0"/>
              <a:t> će nastaviti da ga koristi - velike kompanije zavise od njega </a:t>
            </a:r>
            <a:r>
              <a:rPr lang="sr-Latn-CS" dirty="0" smtClean="0"/>
              <a:t>zbog trgovinr putem </a:t>
            </a:r>
            <a:r>
              <a:rPr lang="sr-Latn-CS" dirty="0" smtClean="0"/>
              <a:t>interneta, komunikacije, </a:t>
            </a:r>
            <a:r>
              <a:rPr lang="sr-Latn-CS" dirty="0" smtClean="0"/>
              <a:t>prodaje </a:t>
            </a:r>
            <a:r>
              <a:rPr lang="sr-Latn-CS" dirty="0" smtClean="0"/>
              <a:t>i </a:t>
            </a:r>
            <a:r>
              <a:rPr lang="sr-Latn-CS" dirty="0" smtClean="0"/>
              <a:t>usluga</a:t>
            </a:r>
            <a:endParaRPr lang="sr-Latn-CS" dirty="0" smtClean="0"/>
          </a:p>
          <a:p>
            <a:pPr>
              <a:lnSpc>
                <a:spcPct val="90000"/>
              </a:lnSpc>
            </a:pPr>
            <a:r>
              <a:rPr lang="sr-Latn-CS" b="1" dirty="0" smtClean="0"/>
              <a:t>Bežični</a:t>
            </a:r>
            <a:r>
              <a:rPr lang="sr-Latn-CS" dirty="0" smtClean="0"/>
              <a:t> internet se povećava – Blutut (Bluetooth), IEEE802.11 i široko područje ili "oblak" (gradski centar) bežične šeme (wi-fi)</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55</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222082009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Question Mark Clip Art">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071802" y="4500570"/>
            <a:ext cx="3081793" cy="923330"/>
          </a:xfrm>
          <a:prstGeom prst="rect">
            <a:avLst/>
          </a:prstGeom>
          <a:noFill/>
        </p:spPr>
        <p:txBody>
          <a:bodyPr wrap="none" rtlCol="0">
            <a:spAutoFit/>
          </a:bodyPr>
          <a:lstStyle/>
          <a:p>
            <a:r>
              <a:rPr lang="sr-Latn-CS" sz="5400" b="1" dirty="0" smtClean="0"/>
              <a:t>Pitanja</a:t>
            </a:r>
            <a:endParaRPr lang="sr-Latn-CS" sz="5400" b="1" dirty="0"/>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56</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62225"/>
            <a:ext cx="8229600" cy="1143000"/>
          </a:xfrm>
        </p:spPr>
        <p:txBody>
          <a:bodyPr/>
          <a:lstStyle/>
          <a:p>
            <a:r>
              <a:rPr lang="sr-Latn-CS" b="1" dirty="0" smtClean="0"/>
              <a:t>Drugi deo</a:t>
            </a:r>
            <a:r>
              <a:t/>
            </a:r>
            <a:br/>
            <a:r>
              <a:rPr lang="sr-Latn-CS" b="1" dirty="0" smtClean="0"/>
              <a:t>Internet usluge</a:t>
            </a:r>
            <a:r>
              <a:rPr lang="sr-Latn-CS" dirty="0" smtClean="0"/>
              <a:t> </a:t>
            </a:r>
            <a:endParaRPr lang="sr-Latn-CS" dirty="0"/>
          </a:p>
        </p:txBody>
      </p:sp>
      <p:pic>
        <p:nvPicPr>
          <p:cNvPr id="3" name="Picture 3"/>
          <p:cNvPicPr>
            <a:picLocks noChangeAspect="1" noChangeArrowheads="1"/>
          </p:cNvPicPr>
          <p:nvPr/>
        </p:nvPicPr>
        <p:blipFill>
          <a:blip r:embed="rId3" cstate="print"/>
          <a:srcRect/>
          <a:stretch>
            <a:fillRect/>
          </a:stretch>
        </p:blipFill>
        <p:spPr bwMode="auto">
          <a:xfrm>
            <a:off x="6659563" y="4652963"/>
            <a:ext cx="2160587" cy="1946275"/>
          </a:xfrm>
          <a:prstGeom prst="rect">
            <a:avLst/>
          </a:prstGeom>
          <a:noFill/>
          <a:ln w="9525">
            <a:noFill/>
            <a:miter lim="800000"/>
            <a:headEnd/>
            <a:tailEnd/>
          </a:ln>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57</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sr-Latn-CS" dirty="0" smtClean="0"/>
              <a:t>Kritične infrastrukture</a:t>
            </a:r>
          </a:p>
        </p:txBody>
      </p:sp>
      <p:sp>
        <p:nvSpPr>
          <p:cNvPr id="9219" name="Rectangle 3"/>
          <p:cNvSpPr>
            <a:spLocks noGrp="1" noChangeArrowheads="1"/>
          </p:cNvSpPr>
          <p:nvPr>
            <p:ph type="body" sz="half" idx="2"/>
          </p:nvPr>
        </p:nvSpPr>
        <p:spPr>
          <a:xfrm>
            <a:off x="5638800" y="1981200"/>
            <a:ext cx="3505200" cy="4114800"/>
          </a:xfrm>
        </p:spPr>
        <p:txBody>
          <a:bodyPr>
            <a:normAutofit lnSpcReduction="10000"/>
          </a:bodyPr>
          <a:lstStyle/>
          <a:p>
            <a:r>
              <a:rPr lang="sr-Latn-CS" sz="2400" smtClean="0"/>
              <a:t>Skladištenje i isporuka gasa i nafte</a:t>
            </a:r>
          </a:p>
          <a:p>
            <a:r>
              <a:rPr lang="sr-Latn-CS" sz="2400" smtClean="0"/>
              <a:t>Sistem vodosnabdevanja</a:t>
            </a:r>
          </a:p>
          <a:p>
            <a:r>
              <a:rPr lang="sr-Latn-CS" sz="2400" smtClean="0"/>
              <a:t>Bankarstvo i finansije</a:t>
            </a:r>
          </a:p>
          <a:p>
            <a:r>
              <a:rPr lang="sr-Latn-CS" sz="2400" smtClean="0"/>
              <a:t>Prevoz</a:t>
            </a:r>
          </a:p>
          <a:p>
            <a:r>
              <a:rPr lang="sr-Latn-CS" sz="2400" smtClean="0"/>
              <a:t>Električna energija</a:t>
            </a:r>
          </a:p>
          <a:p>
            <a:r>
              <a:rPr lang="sr-Latn-CS" sz="2400" smtClean="0"/>
              <a:t>Telekomunikacije</a:t>
            </a:r>
          </a:p>
          <a:p>
            <a:r>
              <a:rPr lang="sr-Latn-CS" sz="2400" smtClean="0"/>
              <a:t>Hitne službe</a:t>
            </a:r>
          </a:p>
          <a:p>
            <a:r>
              <a:rPr lang="sr-Latn-CS" sz="2400" smtClean="0"/>
              <a:t>Vladine operacije</a:t>
            </a:r>
          </a:p>
        </p:txBody>
      </p:sp>
      <p:pic>
        <p:nvPicPr>
          <p:cNvPr id="9220" name="Picture 4" descr="grafik"/>
          <p:cNvPicPr>
            <a:picLocks noGrp="1" noChangeAspect="1" noChangeArrowheads="1"/>
          </p:cNvPicPr>
          <p:nvPr>
            <p:ph type="clipArt" sz="half" idx="1"/>
          </p:nvPr>
        </p:nvPicPr>
        <p:blipFill>
          <a:blip r:embed="rId3" cstate="print"/>
          <a:srcRect/>
          <a:stretch>
            <a:fillRect/>
          </a:stretch>
        </p:blipFill>
        <p:spPr>
          <a:xfrm>
            <a:off x="0" y="0"/>
            <a:ext cx="9144000" cy="6896100"/>
          </a:xfrm>
          <a:noFill/>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58</a:t>
            </a:fld>
            <a:endParaRPr lang="sr-Latn-CS" altLang="en-US" sz="1200" dirty="0" smtClean="0">
              <a:solidFill>
                <a:srgbClr val="898989"/>
              </a:solidFill>
            </a:endParaRPr>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mini15_large">
            <a:hlinkClick r:id="rId2"/>
          </p:cNvPr>
          <p:cNvPicPr>
            <a:picLocks noChangeAspect="1" noChangeArrowheads="1"/>
          </p:cNvPicPr>
          <p:nvPr/>
        </p:nvPicPr>
        <p:blipFill>
          <a:blip r:embed="rId3" cstate="print"/>
          <a:srcRect/>
          <a:stretch>
            <a:fillRect/>
          </a:stretch>
        </p:blipFill>
        <p:spPr bwMode="auto">
          <a:xfrm>
            <a:off x="7164388" y="5354638"/>
            <a:ext cx="1979612" cy="1503362"/>
          </a:xfrm>
          <a:prstGeom prst="rect">
            <a:avLst/>
          </a:prstGeom>
          <a:noFill/>
          <a:ln w="9525">
            <a:noFill/>
            <a:miter lim="800000"/>
            <a:headEnd/>
            <a:tailEnd/>
          </a:ln>
        </p:spPr>
      </p:pic>
      <p:grpSp>
        <p:nvGrpSpPr>
          <p:cNvPr id="4" name="Group 2"/>
          <p:cNvGrpSpPr>
            <a:grpSpLocks noChangeAspect="1"/>
          </p:cNvGrpSpPr>
          <p:nvPr/>
        </p:nvGrpSpPr>
        <p:grpSpPr bwMode="auto">
          <a:xfrm>
            <a:off x="2722324" y="389768"/>
            <a:ext cx="3673475" cy="5976938"/>
            <a:chOff x="1338" y="255"/>
            <a:chExt cx="3192" cy="3900"/>
          </a:xfrm>
        </p:grpSpPr>
        <p:sp>
          <p:nvSpPr>
            <p:cNvPr id="5"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6"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7"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8"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9"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10"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11"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12"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13"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14"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15"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16"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17"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18"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19"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20"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21"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22"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23"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24"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25"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26"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27"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28"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29"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30"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31"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32"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33"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34"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35"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36"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37"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38"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39"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40"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41"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42"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43"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4"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45"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46"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47"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8"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49" name="TextBox 48"/>
          <p:cNvSpPr txBox="1"/>
          <p:nvPr/>
        </p:nvSpPr>
        <p:spPr>
          <a:xfrm>
            <a:off x="3037654" y="2959050"/>
            <a:ext cx="3069285" cy="1077218"/>
          </a:xfrm>
          <a:prstGeom prst="rect">
            <a:avLst/>
          </a:prstGeom>
          <a:noFill/>
        </p:spPr>
        <p:txBody>
          <a:bodyPr wrap="square" rtlCol="0">
            <a:spAutoFit/>
          </a:bodyPr>
          <a:lstStyle/>
          <a:p>
            <a:pPr algn="ctr"/>
            <a:r>
              <a:rPr lang="sr-Latn-CS" sz="3200" b="1" dirty="0" smtClean="0">
                <a:solidFill>
                  <a:schemeClr val="accent1">
                    <a:lumMod val="25000"/>
                  </a:schemeClr>
                </a:solidFill>
                <a:latin typeface="Calibri" pitchFamily="34" charset="0"/>
              </a:rPr>
              <a:t>SVETSKA KOMUNIKACIONA MREŽA (WORLD WIDE WEB)</a:t>
            </a:r>
            <a:endParaRPr lang="sr-Latn-CS" sz="3200" dirty="0"/>
          </a:p>
        </p:txBody>
      </p:sp>
      <p:sp>
        <p:nvSpPr>
          <p:cNvPr id="50"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59</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68313" y="0"/>
            <a:ext cx="8229600" cy="990600"/>
          </a:xfrm>
        </p:spPr>
        <p:txBody>
          <a:bodyPr/>
          <a:lstStyle/>
          <a:p>
            <a:pPr eaLnBrk="1" hangingPunct="1"/>
            <a:r>
              <a:rPr lang="sr-Latn-CS" b="1" dirty="0" smtClean="0">
                <a:solidFill>
                  <a:schemeClr val="accent1">
                    <a:lumMod val="25000"/>
                  </a:schemeClr>
                </a:solidFill>
                <a:latin typeface="Calibri" pitchFamily="34" charset="0"/>
              </a:rPr>
              <a:t>Poznate poslednje reči</a:t>
            </a:r>
          </a:p>
        </p:txBody>
      </p:sp>
      <p:sp>
        <p:nvSpPr>
          <p:cNvPr id="4099" name="Rectangle 3"/>
          <p:cNvSpPr>
            <a:spLocks noGrp="1" noChangeArrowheads="1"/>
          </p:cNvSpPr>
          <p:nvPr>
            <p:ph type="body" idx="1"/>
          </p:nvPr>
        </p:nvSpPr>
        <p:spPr>
          <a:xfrm>
            <a:off x="468313" y="1066801"/>
            <a:ext cx="8229600" cy="5170488"/>
          </a:xfrm>
        </p:spPr>
        <p:txBody>
          <a:bodyPr>
            <a:normAutofit fontScale="92500" lnSpcReduction="10000"/>
          </a:bodyPr>
          <a:lstStyle/>
          <a:p>
            <a:pPr>
              <a:buNone/>
            </a:pPr>
            <a:r>
              <a:rPr lang="en-US" dirty="0" smtClean="0"/>
              <a:t>	</a:t>
            </a:r>
            <a:r>
              <a:rPr lang="sr-Latn-CS" dirty="0" smtClean="0"/>
              <a:t>"Nikada neće biti tržište za više od 5 računara na svetu".</a:t>
            </a:r>
            <a:r>
              <a:rPr dirty="0"/>
              <a:t/>
            </a:r>
            <a:br>
              <a:rPr dirty="0"/>
            </a:br>
            <a:r>
              <a:rPr lang="en-US" dirty="0" smtClean="0"/>
              <a:t>	</a:t>
            </a:r>
            <a:r>
              <a:rPr lang="sr-Latn-CS" dirty="0" smtClean="0"/>
              <a:t>      </a:t>
            </a:r>
            <a:r>
              <a:rPr lang="sr-Latn-CS" sz="2400" b="1" i="1" dirty="0" smtClean="0">
                <a:latin typeface="Calibri" pitchFamily="34" charset="0"/>
              </a:rPr>
              <a:t>Tomas Vatson - predsednik IBM-a 1943</a:t>
            </a:r>
            <a:r>
              <a:rPr lang="sr-Latn-CS" dirty="0" smtClean="0"/>
              <a:t>. </a:t>
            </a:r>
            <a:r>
              <a:rPr dirty="0"/>
              <a:t/>
            </a:r>
            <a:br>
              <a:rPr dirty="0"/>
            </a:br>
            <a:r>
              <a:rPr dirty="0"/>
              <a:t/>
            </a:r>
            <a:br>
              <a:rPr dirty="0"/>
            </a:br>
            <a:r>
              <a:rPr lang="sr-Latn-CS" dirty="0">
                <a:latin typeface="Calibri" pitchFamily="34" charset="0"/>
              </a:rPr>
              <a:t>“Neće </a:t>
            </a:r>
            <a:r>
              <a:rPr lang="en-US" dirty="0">
                <a:latin typeface="Calibri" pitchFamily="34" charset="0"/>
              </a:rPr>
              <a:t>neć</a:t>
            </a:r>
            <a:r>
              <a:rPr lang="sr-Latn-CS" dirty="0">
                <a:latin typeface="Calibri" pitchFamily="34" charset="0"/>
              </a:rPr>
              <a:t>e biti nikakvog razloga zašto neko uopšte želeo da ima računar u svojoj kući”.</a:t>
            </a:r>
            <a:r>
              <a:rPr dirty="0"/>
              <a:t/>
            </a:r>
            <a:br>
              <a:rPr dirty="0"/>
            </a:br>
            <a:r>
              <a:rPr lang="en-US" dirty="0" smtClean="0"/>
              <a:t>			</a:t>
            </a:r>
            <a:r>
              <a:rPr lang="sr-Latn-CS" sz="2400" b="1" i="1" dirty="0">
                <a:latin typeface="Calibri" pitchFamily="34" charset="0"/>
              </a:rPr>
              <a:t>Ken Olson, osnivač DEC-1977</a:t>
            </a:r>
            <a:r>
              <a:rPr lang="sr-Latn-CS" dirty="0" smtClean="0"/>
              <a:t> </a:t>
            </a:r>
            <a:endParaRPr lang="sr-Latn-CS" b="1" dirty="0" smtClean="0">
              <a:latin typeface="Calibri" pitchFamily="34" charset="0"/>
            </a:endParaRPr>
          </a:p>
          <a:p>
            <a:pPr eaLnBrk="1" hangingPunct="1">
              <a:buFontTx/>
              <a:buNone/>
            </a:pPr>
            <a:r>
              <a:rPr lang="en-US" dirty="0" smtClean="0">
                <a:latin typeface="Calibri" pitchFamily="34" charset="0"/>
              </a:rPr>
              <a:t>	</a:t>
            </a:r>
            <a:r>
              <a:rPr lang="sr-Latn-CS" dirty="0" smtClean="0">
                <a:latin typeface="Calibri" pitchFamily="34" charset="0"/>
              </a:rPr>
              <a:t>"Računaru nikada </a:t>
            </a:r>
            <a:r>
              <a:rPr lang="en-US" dirty="0" smtClean="0">
                <a:latin typeface="Calibri" pitchFamily="34" charset="0"/>
              </a:rPr>
              <a:t>neć</a:t>
            </a:r>
            <a:r>
              <a:rPr lang="sr-Latn-CS" dirty="0" smtClean="0">
                <a:latin typeface="Calibri" pitchFamily="34" charset="0"/>
              </a:rPr>
              <a:t>e biti potrebno više od 640K memorije".</a:t>
            </a:r>
            <a:r>
              <a:rPr dirty="0"/>
              <a:t/>
            </a:r>
            <a:br>
              <a:rPr dirty="0"/>
            </a:br>
            <a:r>
              <a:rPr lang="en-US" dirty="0" smtClean="0"/>
              <a:t>		</a:t>
            </a:r>
            <a:r>
              <a:rPr lang="sr-Latn-CS" dirty="0" smtClean="0"/>
              <a:t> </a:t>
            </a:r>
            <a:r>
              <a:rPr lang="sr-Latn-CS" sz="2400" b="1" i="1" dirty="0" smtClean="0">
                <a:latin typeface="Calibri" pitchFamily="34" charset="0"/>
              </a:rPr>
              <a:t>Bil Gejts - osnivač </a:t>
            </a:r>
            <a:r>
              <a:rPr lang="sr-Latn-CS" sz="2400" b="1" i="1" dirty="0" smtClean="0">
                <a:latin typeface="Calibri" pitchFamily="34" charset="0"/>
              </a:rPr>
              <a:t>Microsofta </a:t>
            </a:r>
            <a:r>
              <a:rPr lang="sr-Latn-CS" sz="2400" b="1" i="1" dirty="0" smtClean="0">
                <a:latin typeface="Calibri" pitchFamily="34" charset="0"/>
              </a:rPr>
              <a:t>- 1981</a:t>
            </a:r>
            <a:r>
              <a:rPr lang="sr-Latn-CS" dirty="0" smtClean="0"/>
              <a:t> </a:t>
            </a:r>
            <a:r>
              <a:rPr dirty="0"/>
              <a:t/>
            </a:r>
            <a:br>
              <a:rPr dirty="0"/>
            </a:br>
            <a:r>
              <a:rPr dirty="0"/>
              <a:t/>
            </a:r>
            <a:br>
              <a:rPr dirty="0"/>
            </a:br>
            <a:endParaRPr lang="sr-Latn-CS" sz="2400" b="1" dirty="0" smtClean="0">
              <a:latin typeface="Calibri" pitchFamily="34" charset="0"/>
            </a:endParaRPr>
          </a:p>
        </p:txBody>
      </p:sp>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1143000" y="1"/>
            <a:ext cx="6934200" cy="1066800"/>
          </a:xfrm>
        </p:spPr>
        <p:txBody>
          <a:bodyPr/>
          <a:lstStyle/>
          <a:p>
            <a:pPr eaLnBrk="1" hangingPunct="1"/>
            <a:r>
              <a:rPr lang="sr-Latn-CS" b="1" dirty="0" smtClean="0">
                <a:solidFill>
                  <a:schemeClr val="accent1">
                    <a:lumMod val="25000"/>
                  </a:schemeClr>
                </a:solidFill>
                <a:latin typeface="Calibri" pitchFamily="34" charset="0"/>
              </a:rPr>
              <a:t>World Wide Web</a:t>
            </a:r>
          </a:p>
        </p:txBody>
      </p:sp>
      <p:sp>
        <p:nvSpPr>
          <p:cNvPr id="161795" name="Rectangle 3"/>
          <p:cNvSpPr>
            <a:spLocks noGrp="1" noChangeArrowheads="1"/>
          </p:cNvSpPr>
          <p:nvPr>
            <p:ph type="body" sz="half" idx="1"/>
          </p:nvPr>
        </p:nvSpPr>
        <p:spPr>
          <a:xfrm>
            <a:off x="304800" y="990600"/>
            <a:ext cx="8305800" cy="3886200"/>
          </a:xfrm>
          <a:noFill/>
        </p:spPr>
        <p:txBody>
          <a:bodyPr>
            <a:normAutofit fontScale="92500"/>
          </a:bodyPr>
          <a:lstStyle/>
          <a:p>
            <a:pPr algn="just">
              <a:lnSpc>
                <a:spcPct val="90000"/>
              </a:lnSpc>
              <a:buNone/>
            </a:pPr>
            <a:r>
              <a:rPr lang="en-US" b="1" dirty="0" smtClean="0">
                <a:latin typeface="Calibri" pitchFamily="34" charset="0"/>
              </a:rPr>
              <a:t>	</a:t>
            </a:r>
            <a:r>
              <a:rPr lang="sr-Latn-CS" b="1" dirty="0" smtClean="0">
                <a:latin typeface="Calibri" pitchFamily="34" charset="0"/>
              </a:rPr>
              <a:t>Uspešno </a:t>
            </a:r>
            <a:r>
              <a:rPr lang="sr-Latn-CS" b="1" dirty="0" smtClean="0">
                <a:latin typeface="Calibri" pitchFamily="34" charset="0"/>
              </a:rPr>
              <a:t>stvorena </a:t>
            </a:r>
            <a:r>
              <a:rPr lang="sr-Latn-CS" b="1" dirty="0" smtClean="0">
                <a:latin typeface="Calibri" pitchFamily="34" charset="0"/>
              </a:rPr>
              <a:t>1991. godine kada je </a:t>
            </a:r>
            <a:r>
              <a:rPr lang="sr-Latn-CS" b="1" dirty="0" smtClean="0">
                <a:latin typeface="Calibri" pitchFamily="34" charset="0"/>
              </a:rPr>
              <a:t>Sir Tim </a:t>
            </a:r>
            <a:r>
              <a:rPr lang="sr-Latn-CS" b="1" dirty="0" smtClean="0">
                <a:latin typeface="Calibri" pitchFamily="34" charset="0"/>
              </a:rPr>
              <a:t>Berners-Lee izmislio HTML </a:t>
            </a:r>
            <a:r>
              <a:rPr lang="sr-Latn-CS" b="1" dirty="0" smtClean="0">
                <a:latin typeface="Calibri" pitchFamily="34" charset="0"/>
              </a:rPr>
              <a:t>- hiper tekstualni obeleživač jezika (Hyper Text Markup Language) </a:t>
            </a:r>
          </a:p>
          <a:p>
            <a:pPr algn="just">
              <a:lnSpc>
                <a:spcPct val="90000"/>
              </a:lnSpc>
            </a:pPr>
            <a:endParaRPr lang="sr-Latn-CS" sz="1400" b="1" dirty="0" smtClean="0">
              <a:latin typeface="Calibri" pitchFamily="34" charset="0"/>
            </a:endParaRPr>
          </a:p>
          <a:p>
            <a:pPr marL="722313" algn="just" eaLnBrk="1" hangingPunct="1">
              <a:lnSpc>
                <a:spcPct val="90000"/>
              </a:lnSpc>
            </a:pPr>
            <a:r>
              <a:rPr lang="sr-Latn-CS" sz="2800" b="1" dirty="0" smtClean="0">
                <a:latin typeface="Calibri" pitchFamily="34" charset="0"/>
              </a:rPr>
              <a:t>HTML je obezbedio platformu koja kombinuje reči, slike i zvuke na internet stranicama</a:t>
            </a:r>
          </a:p>
          <a:p>
            <a:pPr marL="722313" algn="just">
              <a:lnSpc>
                <a:spcPct val="90000"/>
              </a:lnSpc>
            </a:pPr>
            <a:endParaRPr lang="sr-Latn-CS" sz="1400" b="1" dirty="0" smtClean="0">
              <a:latin typeface="Calibri" pitchFamily="34" charset="0"/>
            </a:endParaRPr>
          </a:p>
          <a:p>
            <a:pPr marL="722313" algn="just" eaLnBrk="1" hangingPunct="1">
              <a:lnSpc>
                <a:spcPct val="90000"/>
              </a:lnSpc>
            </a:pPr>
            <a:r>
              <a:rPr lang="sr-Latn-CS" sz="2800" b="1" dirty="0" smtClean="0">
                <a:latin typeface="Calibri" pitchFamily="34" charset="0"/>
              </a:rPr>
              <a:t>Internet standarde kreira Konzorcijum (V3C) svetske mreže (World Wide Web Consortium (W3C))</a:t>
            </a:r>
          </a:p>
        </p:txBody>
      </p:sp>
      <p:pic>
        <p:nvPicPr>
          <p:cNvPr id="7" name="Picture 6" descr="bernerslee400.jpg"/>
          <p:cNvPicPr>
            <a:picLocks noChangeAspect="1"/>
          </p:cNvPicPr>
          <p:nvPr/>
        </p:nvPicPr>
        <p:blipFill>
          <a:blip r:embed="rId4" cstate="print"/>
          <a:stretch>
            <a:fillRect/>
          </a:stretch>
        </p:blipFill>
        <p:spPr>
          <a:xfrm>
            <a:off x="6248400" y="4267200"/>
            <a:ext cx="2209800" cy="2259521"/>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60</a:t>
            </a:fld>
            <a:endParaRPr lang="sr-Latn-CS" altLang="en-US" sz="1200" dirty="0" smtClean="0">
              <a:solidFill>
                <a:srgbClr val="898989"/>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17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179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179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5" grpId="0" build="p" autoUpdateAnimBg="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68313" y="0"/>
            <a:ext cx="8229600" cy="1143000"/>
          </a:xfrm>
        </p:spPr>
        <p:txBody>
          <a:bodyPr/>
          <a:lstStyle/>
          <a:p>
            <a:pPr eaLnBrk="1" hangingPunct="1"/>
            <a:r>
              <a:rPr lang="sr-Latn-CS" b="1" dirty="0" smtClean="0">
                <a:solidFill>
                  <a:schemeClr val="accent1">
                    <a:lumMod val="25000"/>
                  </a:schemeClr>
                </a:solidFill>
                <a:latin typeface="Calibri" pitchFamily="34" charset="0"/>
              </a:rPr>
              <a:t>Šta je HTTP?</a:t>
            </a:r>
          </a:p>
        </p:txBody>
      </p:sp>
      <p:sp>
        <p:nvSpPr>
          <p:cNvPr id="9219" name="Rectangle 3"/>
          <p:cNvSpPr>
            <a:spLocks noGrp="1" noChangeArrowheads="1"/>
          </p:cNvSpPr>
          <p:nvPr>
            <p:ph type="body" idx="1"/>
          </p:nvPr>
        </p:nvSpPr>
        <p:spPr>
          <a:xfrm>
            <a:off x="457200" y="2209800"/>
            <a:ext cx="8229600" cy="2667000"/>
          </a:xfrm>
        </p:spPr>
        <p:txBody>
          <a:bodyPr/>
          <a:lstStyle/>
          <a:p>
            <a:pPr eaLnBrk="1" hangingPunct="1">
              <a:lnSpc>
                <a:spcPct val="130000"/>
              </a:lnSpc>
              <a:buNone/>
            </a:pPr>
            <a:r>
              <a:rPr lang="en-US" b="1" dirty="0" smtClean="0">
                <a:latin typeface="Calibri" pitchFamily="34" charset="0"/>
              </a:rPr>
              <a:t>	</a:t>
            </a:r>
            <a:r>
              <a:rPr lang="sr-Latn-CS" b="1" dirty="0" smtClean="0">
                <a:latin typeface="Calibri" pitchFamily="34" charset="0"/>
              </a:rPr>
              <a:t>Protokol za transfer hiper-teksta</a:t>
            </a:r>
          </a:p>
          <a:p>
            <a:pPr lvl="1">
              <a:lnSpc>
                <a:spcPct val="130000"/>
              </a:lnSpc>
            </a:pPr>
            <a:r>
              <a:rPr lang="sr-Latn-CS" dirty="0" smtClean="0">
                <a:latin typeface="Calibri" pitchFamily="34" charset="0"/>
              </a:rPr>
              <a:t>Zajednički jezik koji internet pregledači i internet serveri koriste za komuniciranje jedni sa drugima na internetu. </a:t>
            </a:r>
          </a:p>
        </p:txBody>
      </p:sp>
      <p:pic>
        <p:nvPicPr>
          <p:cNvPr id="9220" name="Picture 4"/>
          <p:cNvPicPr>
            <a:picLocks noChangeAspect="1" noChangeArrowheads="1"/>
          </p:cNvPicPr>
          <p:nvPr/>
        </p:nvPicPr>
        <p:blipFill>
          <a:blip r:embed="rId2" cstate="print"/>
          <a:srcRect/>
          <a:stretch>
            <a:fillRect/>
          </a:stretch>
        </p:blipFill>
        <p:spPr bwMode="auto">
          <a:xfrm>
            <a:off x="7239000" y="4343400"/>
            <a:ext cx="1463675" cy="2195513"/>
          </a:xfrm>
          <a:prstGeom prst="rect">
            <a:avLst/>
          </a:prstGeom>
          <a:noFill/>
          <a:ln w="9525">
            <a:noFill/>
            <a:miter lim="800000"/>
            <a:headEnd/>
            <a:tailEnd/>
          </a:ln>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61</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68313" y="0"/>
            <a:ext cx="8229600" cy="1066800"/>
          </a:xfrm>
        </p:spPr>
        <p:txBody>
          <a:bodyPr/>
          <a:lstStyle/>
          <a:p>
            <a:pPr eaLnBrk="1" hangingPunct="1"/>
            <a:r>
              <a:rPr lang="sr-Latn-CS" b="1" dirty="0" smtClean="0">
                <a:solidFill>
                  <a:schemeClr val="accent1">
                    <a:lumMod val="25000"/>
                  </a:schemeClr>
                </a:solidFill>
                <a:latin typeface="Calibri" pitchFamily="34" charset="0"/>
              </a:rPr>
              <a:t>HTTP zahtev/odgovor</a:t>
            </a:r>
          </a:p>
        </p:txBody>
      </p:sp>
      <p:pic>
        <p:nvPicPr>
          <p:cNvPr id="11267" name="Picture 3" descr="-server_rack"/>
          <p:cNvPicPr>
            <a:picLocks noChangeAspect="1" noChangeArrowheads="1"/>
          </p:cNvPicPr>
          <p:nvPr/>
        </p:nvPicPr>
        <p:blipFill>
          <a:blip r:embed="rId2" cstate="print"/>
          <a:srcRect/>
          <a:stretch>
            <a:fillRect/>
          </a:stretch>
        </p:blipFill>
        <p:spPr bwMode="auto">
          <a:xfrm>
            <a:off x="6016625" y="1700213"/>
            <a:ext cx="3127375" cy="3673475"/>
          </a:xfrm>
          <a:prstGeom prst="rect">
            <a:avLst/>
          </a:prstGeom>
          <a:noFill/>
          <a:ln w="9525">
            <a:noFill/>
            <a:miter lim="800000"/>
            <a:headEnd/>
            <a:tailEnd/>
          </a:ln>
        </p:spPr>
      </p:pic>
      <p:pic>
        <p:nvPicPr>
          <p:cNvPr id="11268" name="Picture 4" descr="plate02"/>
          <p:cNvPicPr>
            <a:picLocks noChangeAspect="1" noChangeArrowheads="1"/>
          </p:cNvPicPr>
          <p:nvPr/>
        </p:nvPicPr>
        <p:blipFill>
          <a:blip r:embed="rId3" cstate="print"/>
          <a:srcRect/>
          <a:stretch>
            <a:fillRect/>
          </a:stretch>
        </p:blipFill>
        <p:spPr bwMode="auto">
          <a:xfrm>
            <a:off x="0" y="1844675"/>
            <a:ext cx="2857500" cy="3384550"/>
          </a:xfrm>
          <a:prstGeom prst="rect">
            <a:avLst/>
          </a:prstGeom>
          <a:noFill/>
          <a:ln w="9525">
            <a:noFill/>
            <a:miter lim="800000"/>
            <a:headEnd/>
            <a:tailEnd/>
          </a:ln>
        </p:spPr>
      </p:pic>
      <p:pic>
        <p:nvPicPr>
          <p:cNvPr id="169989" name="Picture 5"/>
          <p:cNvPicPr>
            <a:picLocks noChangeAspect="1" noChangeArrowheads="1"/>
          </p:cNvPicPr>
          <p:nvPr/>
        </p:nvPicPr>
        <p:blipFill>
          <a:blip r:embed="rId4" cstate="print"/>
          <a:srcRect/>
          <a:stretch>
            <a:fillRect/>
          </a:stretch>
        </p:blipFill>
        <p:spPr bwMode="auto">
          <a:xfrm>
            <a:off x="2428860" y="1052512"/>
            <a:ext cx="3295665" cy="1590669"/>
          </a:xfrm>
          <a:prstGeom prst="rect">
            <a:avLst/>
          </a:prstGeom>
          <a:noFill/>
          <a:ln w="9525">
            <a:noFill/>
            <a:miter lim="800000"/>
            <a:headEnd/>
            <a:tailEnd/>
          </a:ln>
        </p:spPr>
      </p:pic>
      <p:pic>
        <p:nvPicPr>
          <p:cNvPr id="169990" name="Picture 6"/>
          <p:cNvPicPr>
            <a:picLocks noChangeAspect="1" noChangeArrowheads="1"/>
          </p:cNvPicPr>
          <p:nvPr/>
        </p:nvPicPr>
        <p:blipFill>
          <a:blip r:embed="rId5" cstate="print"/>
          <a:srcRect/>
          <a:stretch>
            <a:fillRect/>
          </a:stretch>
        </p:blipFill>
        <p:spPr bwMode="auto">
          <a:xfrm>
            <a:off x="2714612" y="4643446"/>
            <a:ext cx="3286148" cy="1722430"/>
          </a:xfrm>
          <a:prstGeom prst="rect">
            <a:avLst/>
          </a:prstGeom>
          <a:noFill/>
          <a:ln w="9525">
            <a:noFill/>
            <a:miter lim="800000"/>
            <a:headEnd/>
            <a:tailEnd/>
          </a:ln>
        </p:spPr>
      </p:pic>
      <p:sp>
        <p:nvSpPr>
          <p:cNvPr id="7"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62</a:t>
            </a:fld>
            <a:endParaRPr lang="sr-Latn-CS"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69989"/>
                                        </p:tgtEl>
                                        <p:attrNameLst>
                                          <p:attrName>style.visibility</p:attrName>
                                        </p:attrNameLst>
                                      </p:cBhvr>
                                      <p:to>
                                        <p:strVal val="visible"/>
                                      </p:to>
                                    </p:set>
                                    <p:anim calcmode="lin" valueType="num">
                                      <p:cBhvr additive="base">
                                        <p:cTn id="7" dur="500" fill="hold"/>
                                        <p:tgtEl>
                                          <p:spTgt spid="169989"/>
                                        </p:tgtEl>
                                        <p:attrNameLst>
                                          <p:attrName>ppt_x</p:attrName>
                                        </p:attrNameLst>
                                      </p:cBhvr>
                                      <p:tavLst>
                                        <p:tav tm="0">
                                          <p:val>
                                            <p:strVal val="0-#ppt_w/2"/>
                                          </p:val>
                                        </p:tav>
                                        <p:tav tm="100000">
                                          <p:val>
                                            <p:strVal val="#ppt_x"/>
                                          </p:val>
                                        </p:tav>
                                      </p:tavLst>
                                    </p:anim>
                                    <p:anim calcmode="lin" valueType="num">
                                      <p:cBhvr additive="base">
                                        <p:cTn id="8" dur="500" fill="hold"/>
                                        <p:tgtEl>
                                          <p:spTgt spid="16998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69990"/>
                                        </p:tgtEl>
                                        <p:attrNameLst>
                                          <p:attrName>style.visibility</p:attrName>
                                        </p:attrNameLst>
                                      </p:cBhvr>
                                      <p:to>
                                        <p:strVal val="visible"/>
                                      </p:to>
                                    </p:set>
                                    <p:anim calcmode="lin" valueType="num">
                                      <p:cBhvr additive="base">
                                        <p:cTn id="13" dur="500" fill="hold"/>
                                        <p:tgtEl>
                                          <p:spTgt spid="169990"/>
                                        </p:tgtEl>
                                        <p:attrNameLst>
                                          <p:attrName>ppt_x</p:attrName>
                                        </p:attrNameLst>
                                      </p:cBhvr>
                                      <p:tavLst>
                                        <p:tav tm="0">
                                          <p:val>
                                            <p:strVal val="1+#ppt_w/2"/>
                                          </p:val>
                                        </p:tav>
                                        <p:tav tm="100000">
                                          <p:val>
                                            <p:strVal val="#ppt_x"/>
                                          </p:val>
                                        </p:tav>
                                      </p:tavLst>
                                    </p:anim>
                                    <p:anim calcmode="lin" valueType="num">
                                      <p:cBhvr additive="base">
                                        <p:cTn id="14" dur="500" fill="hold"/>
                                        <p:tgtEl>
                                          <p:spTgt spid="1699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p:cNvPicPr>
            <a:picLocks noChangeAspect="1" noChangeArrowheads="1"/>
          </p:cNvPicPr>
          <p:nvPr/>
        </p:nvPicPr>
        <p:blipFill>
          <a:blip r:embed="rId3" cstate="print"/>
          <a:srcRect/>
          <a:stretch>
            <a:fillRect/>
          </a:stretch>
        </p:blipFill>
        <p:spPr bwMode="auto">
          <a:xfrm>
            <a:off x="6659563" y="4652963"/>
            <a:ext cx="2160587" cy="1946275"/>
          </a:xfrm>
          <a:prstGeom prst="rect">
            <a:avLst/>
          </a:prstGeom>
          <a:noFill/>
          <a:ln w="9525">
            <a:noFill/>
            <a:miter lim="800000"/>
            <a:headEnd/>
            <a:tailEnd/>
          </a:ln>
        </p:spPr>
      </p:pic>
      <p:grpSp>
        <p:nvGrpSpPr>
          <p:cNvPr id="4" name="Group 2"/>
          <p:cNvGrpSpPr>
            <a:grpSpLocks noChangeAspect="1"/>
          </p:cNvGrpSpPr>
          <p:nvPr/>
        </p:nvGrpSpPr>
        <p:grpSpPr bwMode="auto">
          <a:xfrm>
            <a:off x="2722324" y="389768"/>
            <a:ext cx="3673475" cy="5976938"/>
            <a:chOff x="1338" y="255"/>
            <a:chExt cx="3192" cy="3900"/>
          </a:xfrm>
        </p:grpSpPr>
        <p:sp>
          <p:nvSpPr>
            <p:cNvPr id="5"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6"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7"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8"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9"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10"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11"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12"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13"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14"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15"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16"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17"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18"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19"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20"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21"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22"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23"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24"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25"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26"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27"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28"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29"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30"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31"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32"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33"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34"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35"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36"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37"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38"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39"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40"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41"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42"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43"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4"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45"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46"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47"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8"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49" name="TextBox 48"/>
          <p:cNvSpPr txBox="1"/>
          <p:nvPr/>
        </p:nvSpPr>
        <p:spPr>
          <a:xfrm>
            <a:off x="3037654" y="2603135"/>
            <a:ext cx="3069285" cy="1569660"/>
          </a:xfrm>
          <a:prstGeom prst="rect">
            <a:avLst/>
          </a:prstGeom>
          <a:noFill/>
        </p:spPr>
        <p:txBody>
          <a:bodyPr wrap="square" rtlCol="0">
            <a:spAutoFit/>
          </a:bodyPr>
          <a:lstStyle/>
          <a:p>
            <a:pPr algn="ctr"/>
            <a:r>
              <a:rPr lang="sr-Latn-CS" sz="3200" b="1" dirty="0" smtClean="0">
                <a:solidFill>
                  <a:schemeClr val="accent1">
                    <a:lumMod val="25000"/>
                  </a:schemeClr>
                </a:solidFill>
                <a:latin typeface="Calibri" pitchFamily="34" charset="0"/>
              </a:rPr>
              <a:t>IME DOMENA I IP ADRESIRANJE</a:t>
            </a:r>
            <a:endParaRPr lang="sr-Latn-CS" sz="3200" dirty="0"/>
          </a:p>
        </p:txBody>
      </p:sp>
      <p:sp>
        <p:nvSpPr>
          <p:cNvPr id="50"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63</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0"/>
            <a:ext cx="9144000" cy="1066800"/>
          </a:xfrm>
        </p:spPr>
        <p:txBody>
          <a:bodyPr/>
          <a:lstStyle/>
          <a:p>
            <a:pPr eaLnBrk="1" hangingPunct="1"/>
            <a:r>
              <a:rPr lang="sr-Latn-CS" b="1" dirty="0" smtClean="0">
                <a:solidFill>
                  <a:schemeClr val="accent1">
                    <a:lumMod val="25000"/>
                  </a:schemeClr>
                </a:solidFill>
                <a:latin typeface="Calibri" pitchFamily="34" charset="0"/>
              </a:rPr>
              <a:t>Jedinstveni lokatori resorsa (Uniform Resource Locators – URL)</a:t>
            </a:r>
          </a:p>
        </p:txBody>
      </p:sp>
      <p:sp>
        <p:nvSpPr>
          <p:cNvPr id="13315" name="Text Box 3"/>
          <p:cNvSpPr txBox="1">
            <a:spLocks noChangeArrowheads="1"/>
          </p:cNvSpPr>
          <p:nvPr/>
        </p:nvSpPr>
        <p:spPr bwMode="auto">
          <a:xfrm>
            <a:off x="900113" y="1844675"/>
            <a:ext cx="7177087" cy="579438"/>
          </a:xfrm>
          <a:prstGeom prst="rect">
            <a:avLst/>
          </a:prstGeom>
          <a:noFill/>
          <a:ln w="9525">
            <a:noFill/>
            <a:miter lim="800000"/>
            <a:headEnd/>
            <a:tailEnd/>
          </a:ln>
        </p:spPr>
        <p:txBody>
          <a:bodyPr>
            <a:spAutoFit/>
          </a:bodyPr>
          <a:lstStyle/>
          <a:p>
            <a:pPr algn="ctr">
              <a:spcBef>
                <a:spcPct val="50000"/>
              </a:spcBef>
            </a:pPr>
            <a:r>
              <a:rPr lang="sr-Latn-CS" sz="3200" b="1" dirty="0">
                <a:solidFill>
                  <a:srgbClr val="FF0000"/>
                </a:solidFill>
              </a:rPr>
              <a:t>http://</a:t>
            </a:r>
            <a:r>
              <a:rPr lang="sr-Latn-CS" sz="3200" b="1" dirty="0">
                <a:solidFill>
                  <a:schemeClr val="accent2"/>
                </a:solidFill>
              </a:rPr>
              <a:t>www</a:t>
            </a:r>
            <a:r>
              <a:rPr lang="sr-Latn-CS" sz="3200" b="1" dirty="0">
                <a:solidFill>
                  <a:srgbClr val="FF0000"/>
                </a:solidFill>
              </a:rPr>
              <a:t>.</a:t>
            </a:r>
            <a:r>
              <a:rPr lang="sr-Latn-CS" sz="3200" b="1" dirty="0" smtClean="0">
                <a:solidFill>
                  <a:srgbClr val="00CC00"/>
                </a:solidFill>
              </a:rPr>
              <a:t>coe</a:t>
            </a:r>
            <a:r>
              <a:rPr lang="sr-Latn-CS" sz="3200" b="1" dirty="0" smtClean="0">
                <a:solidFill>
                  <a:srgbClr val="FF0000"/>
                </a:solidFill>
              </a:rPr>
              <a:t>.</a:t>
            </a:r>
            <a:r>
              <a:rPr lang="sr-Latn-CS" sz="3200" b="1" dirty="0" smtClean="0">
                <a:solidFill>
                  <a:srgbClr val="9900FF"/>
                </a:solidFill>
              </a:rPr>
              <a:t>int</a:t>
            </a:r>
            <a:endParaRPr lang="sr-Latn-CS" sz="3200" b="1" dirty="0">
              <a:solidFill>
                <a:srgbClr val="9900FF"/>
              </a:solidFill>
            </a:endParaRPr>
          </a:p>
        </p:txBody>
      </p:sp>
      <p:sp>
        <p:nvSpPr>
          <p:cNvPr id="13316" name="Text Box 4"/>
          <p:cNvSpPr txBox="1">
            <a:spLocks noChangeArrowheads="1"/>
          </p:cNvSpPr>
          <p:nvPr/>
        </p:nvSpPr>
        <p:spPr bwMode="auto">
          <a:xfrm>
            <a:off x="1763713" y="4941888"/>
            <a:ext cx="2159000" cy="1006475"/>
          </a:xfrm>
          <a:prstGeom prst="rect">
            <a:avLst/>
          </a:prstGeom>
          <a:noFill/>
          <a:ln w="9525">
            <a:noFill/>
            <a:miter lim="800000"/>
            <a:headEnd/>
            <a:tailEnd/>
          </a:ln>
        </p:spPr>
        <p:txBody>
          <a:bodyPr>
            <a:spAutoFit/>
          </a:bodyPr>
          <a:lstStyle/>
          <a:p>
            <a:pPr algn="ctr">
              <a:spcBef>
                <a:spcPct val="50000"/>
              </a:spcBef>
            </a:pPr>
            <a:r>
              <a:rPr lang="sr-Latn-CS" sz="2000" b="1">
                <a:solidFill>
                  <a:schemeClr val="accent2"/>
                </a:solidFill>
                <a:latin typeface="Tahoma" pitchFamily="34" charset="0"/>
              </a:rPr>
              <a:t>Označava server Svetske mreže (WWW)</a:t>
            </a:r>
          </a:p>
        </p:txBody>
      </p:sp>
      <p:sp>
        <p:nvSpPr>
          <p:cNvPr id="13317" name="Text Box 5"/>
          <p:cNvSpPr txBox="1">
            <a:spLocks noChangeArrowheads="1"/>
          </p:cNvSpPr>
          <p:nvPr/>
        </p:nvSpPr>
        <p:spPr bwMode="auto">
          <a:xfrm>
            <a:off x="179388" y="3141663"/>
            <a:ext cx="2160587" cy="2225675"/>
          </a:xfrm>
          <a:prstGeom prst="rect">
            <a:avLst/>
          </a:prstGeom>
          <a:noFill/>
          <a:ln w="9525">
            <a:noFill/>
            <a:miter lim="800000"/>
            <a:headEnd/>
            <a:tailEnd/>
          </a:ln>
        </p:spPr>
        <p:txBody>
          <a:bodyPr>
            <a:spAutoFit/>
          </a:bodyPr>
          <a:lstStyle/>
          <a:p>
            <a:pPr algn="ctr">
              <a:spcBef>
                <a:spcPct val="50000"/>
              </a:spcBef>
            </a:pPr>
            <a:r>
              <a:rPr lang="sr-Latn-CS" sz="2000" b="1">
                <a:solidFill>
                  <a:srgbClr val="FF0000"/>
                </a:solidFill>
                <a:latin typeface="Tahoma" pitchFamily="34" charset="0"/>
              </a:rPr>
              <a:t>Ukazuju na korišćenje internet procesa (protokol prenosa hiperteksta)</a:t>
            </a:r>
          </a:p>
        </p:txBody>
      </p:sp>
      <p:sp>
        <p:nvSpPr>
          <p:cNvPr id="13318" name="Text Box 6"/>
          <p:cNvSpPr txBox="1">
            <a:spLocks noChangeArrowheads="1"/>
          </p:cNvSpPr>
          <p:nvPr/>
        </p:nvSpPr>
        <p:spPr bwMode="auto">
          <a:xfrm>
            <a:off x="3995738" y="4941888"/>
            <a:ext cx="2808287" cy="1006475"/>
          </a:xfrm>
          <a:prstGeom prst="rect">
            <a:avLst/>
          </a:prstGeom>
          <a:noFill/>
          <a:ln w="9525">
            <a:noFill/>
            <a:miter lim="800000"/>
            <a:headEnd/>
            <a:tailEnd/>
          </a:ln>
        </p:spPr>
        <p:txBody>
          <a:bodyPr>
            <a:spAutoFit/>
          </a:bodyPr>
          <a:lstStyle/>
          <a:p>
            <a:pPr algn="ctr">
              <a:spcBef>
                <a:spcPct val="50000"/>
              </a:spcBef>
            </a:pPr>
            <a:r>
              <a:rPr lang="sr-Latn-CS" sz="2000" b="1">
                <a:solidFill>
                  <a:srgbClr val="00CC00"/>
                </a:solidFill>
                <a:latin typeface="Tahoma" pitchFamily="34" charset="0"/>
              </a:rPr>
              <a:t>Ime domena - obično zasnovano na tome ko poseduje stranicu</a:t>
            </a:r>
          </a:p>
        </p:txBody>
      </p:sp>
      <p:sp>
        <p:nvSpPr>
          <p:cNvPr id="13319" name="Text Box 7"/>
          <p:cNvSpPr txBox="1">
            <a:spLocks noChangeArrowheads="1"/>
          </p:cNvSpPr>
          <p:nvPr/>
        </p:nvSpPr>
        <p:spPr bwMode="auto">
          <a:xfrm>
            <a:off x="6407150" y="3141663"/>
            <a:ext cx="2736850" cy="1311275"/>
          </a:xfrm>
          <a:prstGeom prst="rect">
            <a:avLst/>
          </a:prstGeom>
          <a:noFill/>
          <a:ln w="9525">
            <a:noFill/>
            <a:miter lim="800000"/>
            <a:headEnd/>
            <a:tailEnd/>
          </a:ln>
        </p:spPr>
        <p:txBody>
          <a:bodyPr>
            <a:spAutoFit/>
          </a:bodyPr>
          <a:lstStyle/>
          <a:p>
            <a:pPr algn="ctr">
              <a:spcBef>
                <a:spcPct val="50000"/>
              </a:spcBef>
            </a:pPr>
            <a:r>
              <a:rPr lang="sr-Latn-CS" sz="2000" b="1">
                <a:solidFill>
                  <a:srgbClr val="9900FF"/>
                </a:solidFill>
                <a:latin typeface="Tahoma" pitchFamily="34" charset="0"/>
              </a:rPr>
              <a:t>Označava domen najvišeg nivoa koji se koristi (često sa kodom države)</a:t>
            </a:r>
          </a:p>
        </p:txBody>
      </p:sp>
      <p:sp>
        <p:nvSpPr>
          <p:cNvPr id="13320" name="Line 8"/>
          <p:cNvSpPr>
            <a:spLocks noChangeShapeType="1"/>
          </p:cNvSpPr>
          <p:nvPr/>
        </p:nvSpPr>
        <p:spPr bwMode="auto">
          <a:xfrm flipH="1">
            <a:off x="1547813" y="2345269"/>
            <a:ext cx="1186920" cy="867832"/>
          </a:xfrm>
          <a:prstGeom prst="line">
            <a:avLst/>
          </a:prstGeom>
          <a:noFill/>
          <a:ln w="57150">
            <a:solidFill>
              <a:schemeClr val="tx1"/>
            </a:solidFill>
            <a:round/>
            <a:headEnd/>
            <a:tailEnd type="triangle" w="med" len="med"/>
          </a:ln>
        </p:spPr>
        <p:txBody>
          <a:bodyPr/>
          <a:lstStyle/>
          <a:p>
            <a:endParaRPr lang="en-GB"/>
          </a:p>
        </p:txBody>
      </p:sp>
      <p:sp>
        <p:nvSpPr>
          <p:cNvPr id="13321" name="Line 9"/>
          <p:cNvSpPr>
            <a:spLocks noChangeShapeType="1"/>
          </p:cNvSpPr>
          <p:nvPr/>
        </p:nvSpPr>
        <p:spPr bwMode="auto">
          <a:xfrm flipH="1">
            <a:off x="2987675" y="2420938"/>
            <a:ext cx="1440392" cy="2520950"/>
          </a:xfrm>
          <a:prstGeom prst="line">
            <a:avLst/>
          </a:prstGeom>
          <a:noFill/>
          <a:ln w="57150">
            <a:solidFill>
              <a:schemeClr val="tx1"/>
            </a:solidFill>
            <a:round/>
            <a:headEnd/>
            <a:tailEnd type="triangle" w="med" len="med"/>
          </a:ln>
        </p:spPr>
        <p:txBody>
          <a:bodyPr/>
          <a:lstStyle/>
          <a:p>
            <a:endParaRPr lang="en-GB"/>
          </a:p>
        </p:txBody>
      </p:sp>
      <p:sp>
        <p:nvSpPr>
          <p:cNvPr id="13322" name="Line 10"/>
          <p:cNvSpPr>
            <a:spLocks noChangeShapeType="1"/>
          </p:cNvSpPr>
          <p:nvPr/>
        </p:nvSpPr>
        <p:spPr bwMode="auto">
          <a:xfrm>
            <a:off x="5292725" y="2420938"/>
            <a:ext cx="71438" cy="2520950"/>
          </a:xfrm>
          <a:prstGeom prst="line">
            <a:avLst/>
          </a:prstGeom>
          <a:noFill/>
          <a:ln w="57150">
            <a:solidFill>
              <a:schemeClr val="tx1"/>
            </a:solidFill>
            <a:round/>
            <a:headEnd/>
            <a:tailEnd type="triangle" w="med" len="med"/>
          </a:ln>
        </p:spPr>
        <p:txBody>
          <a:bodyPr/>
          <a:lstStyle/>
          <a:p>
            <a:endParaRPr lang="en-GB"/>
          </a:p>
        </p:txBody>
      </p:sp>
      <p:sp>
        <p:nvSpPr>
          <p:cNvPr id="13323" name="Line 11"/>
          <p:cNvSpPr>
            <a:spLocks noChangeShapeType="1"/>
          </p:cNvSpPr>
          <p:nvPr/>
        </p:nvSpPr>
        <p:spPr bwMode="auto">
          <a:xfrm>
            <a:off x="6273800" y="2345268"/>
            <a:ext cx="1365250" cy="832908"/>
          </a:xfrm>
          <a:prstGeom prst="line">
            <a:avLst/>
          </a:prstGeom>
          <a:noFill/>
          <a:ln w="57150">
            <a:solidFill>
              <a:schemeClr val="tx1"/>
            </a:solidFill>
            <a:round/>
            <a:headEnd/>
            <a:tailEnd type="triangle" w="med" len="med"/>
          </a:ln>
        </p:spPr>
        <p:txBody>
          <a:bodyPr/>
          <a:lstStyle/>
          <a:p>
            <a:endParaRPr lang="en-GB"/>
          </a:p>
        </p:txBody>
      </p:sp>
      <p:sp>
        <p:nvSpPr>
          <p:cNvPr id="12"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64</a:t>
            </a:fld>
            <a:endParaRPr lang="sr-Latn-CS" altLang="en-US" sz="1200" dirty="0" smtClean="0">
              <a:solidFill>
                <a:srgbClr val="898989"/>
              </a:solidFill>
            </a:endParaRPr>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684213" y="0"/>
            <a:ext cx="7772400" cy="801688"/>
          </a:xfrm>
          <a:noFill/>
        </p:spPr>
        <p:txBody>
          <a:bodyPr/>
          <a:lstStyle/>
          <a:p>
            <a:pPr eaLnBrk="1" hangingPunct="1"/>
            <a:r>
              <a:rPr lang="sr-Latn-CS" b="1" dirty="0" smtClean="0">
                <a:solidFill>
                  <a:schemeClr val="accent1">
                    <a:lumMod val="25000"/>
                  </a:schemeClr>
                </a:solidFill>
                <a:latin typeface="Calibri" pitchFamily="34" charset="0"/>
              </a:rPr>
              <a:t>Objašnjenja</a:t>
            </a:r>
          </a:p>
        </p:txBody>
      </p:sp>
      <p:sp>
        <p:nvSpPr>
          <p:cNvPr id="15398" name="Text Box 4"/>
          <p:cNvSpPr txBox="1">
            <a:spLocks noChangeArrowheads="1"/>
          </p:cNvSpPr>
          <p:nvPr/>
        </p:nvSpPr>
        <p:spPr bwMode="auto">
          <a:xfrm>
            <a:off x="381000" y="4267201"/>
            <a:ext cx="8569325" cy="1569660"/>
          </a:xfrm>
          <a:prstGeom prst="rect">
            <a:avLst/>
          </a:prstGeom>
          <a:noFill/>
          <a:ln w="19050">
            <a:solidFill>
              <a:schemeClr val="accent1">
                <a:lumMod val="25000"/>
              </a:schemeClr>
            </a:solidFill>
            <a:miter lim="800000"/>
            <a:headEnd/>
            <a:tailEnd/>
          </a:ln>
        </p:spPr>
        <p:txBody>
          <a:bodyPr wrap="square">
            <a:spAutoFit/>
          </a:bodyPr>
          <a:lstStyle/>
          <a:p>
            <a:pPr eaLnBrk="0" hangingPunct="0"/>
            <a:r>
              <a:rPr lang="sr-Latn-CS" sz="3200" b="1" dirty="0">
                <a:latin typeface="Calibri" pitchFamily="34" charset="0"/>
              </a:rPr>
              <a:t>IP adresa</a:t>
            </a:r>
            <a:r>
              <a:rPr lang="en-US" dirty="0" smtClean="0"/>
              <a:t>		</a:t>
            </a:r>
            <a:r>
              <a:rPr lang="sr-Latn-CS" dirty="0" smtClean="0"/>
              <a:t> </a:t>
            </a:r>
            <a:endParaRPr lang="sr-Latn-CS" sz="3200" dirty="0" smtClean="0">
              <a:latin typeface="Calibri" pitchFamily="34" charset="0"/>
            </a:endParaRPr>
          </a:p>
          <a:p>
            <a:pPr eaLnBrk="0" hangingPunct="0"/>
            <a:r>
              <a:rPr lang="en-US" dirty="0" smtClean="0"/>
              <a:t>			</a:t>
            </a:r>
            <a:r>
              <a:rPr lang="sr-Latn-CS" sz="4000" b="1" dirty="0" smtClean="0">
                <a:solidFill>
                  <a:srgbClr val="FF0000"/>
                </a:solidFill>
                <a:latin typeface="Calibri" pitchFamily="34" charset="0"/>
              </a:rPr>
              <a:t>   74.125.91.104     </a:t>
            </a:r>
            <a:r>
              <a:rPr lang="sr-Latn-CS" dirty="0" smtClean="0"/>
              <a:t>                                                                         </a:t>
            </a:r>
            <a:r>
              <a:rPr lang="en-US" dirty="0" smtClean="0"/>
              <a:t>	</a:t>
            </a:r>
            <a:r>
              <a:rPr lang="sr-Latn-CS" dirty="0" smtClean="0"/>
              <a:t> </a:t>
            </a:r>
            <a:endParaRPr lang="sr-Latn-CS" sz="2400" b="1" dirty="0">
              <a:solidFill>
                <a:srgbClr val="9900FF"/>
              </a:solidFill>
              <a:latin typeface="Calibri" pitchFamily="34" charset="0"/>
            </a:endParaRPr>
          </a:p>
        </p:txBody>
      </p:sp>
      <p:grpSp>
        <p:nvGrpSpPr>
          <p:cNvPr id="2" name="Group 9"/>
          <p:cNvGrpSpPr>
            <a:grpSpLocks/>
          </p:cNvGrpSpPr>
          <p:nvPr/>
        </p:nvGrpSpPr>
        <p:grpSpPr bwMode="auto">
          <a:xfrm>
            <a:off x="457200" y="1066800"/>
            <a:ext cx="8229600" cy="2862265"/>
            <a:chOff x="204" y="335"/>
            <a:chExt cx="5406" cy="1803"/>
          </a:xfrm>
        </p:grpSpPr>
        <p:sp>
          <p:nvSpPr>
            <p:cNvPr id="15393" name="Text Box 10"/>
            <p:cNvSpPr txBox="1">
              <a:spLocks noChangeArrowheads="1"/>
            </p:cNvSpPr>
            <p:nvPr/>
          </p:nvSpPr>
          <p:spPr bwMode="auto">
            <a:xfrm>
              <a:off x="204" y="335"/>
              <a:ext cx="5406" cy="1803"/>
            </a:xfrm>
            <a:prstGeom prst="rect">
              <a:avLst/>
            </a:prstGeom>
            <a:noFill/>
            <a:ln w="9525">
              <a:noFill/>
              <a:miter lim="800000"/>
              <a:headEnd/>
              <a:tailEnd/>
            </a:ln>
          </p:spPr>
          <p:txBody>
            <a:bodyPr wrap="square">
              <a:spAutoFit/>
            </a:bodyPr>
            <a:lstStyle/>
            <a:p>
              <a:pPr eaLnBrk="0" hangingPunct="0"/>
              <a:r>
                <a:rPr lang="sr-Latn-CS" sz="3200" b="1" dirty="0">
                  <a:latin typeface="Calibri" pitchFamily="34" charset="0"/>
                </a:rPr>
                <a:t>Nazivi domena</a:t>
              </a:r>
              <a:r>
                <a:rPr lang="en-US" dirty="0" smtClean="0"/>
                <a:t>	</a:t>
              </a:r>
              <a:endParaRPr lang="sr-Latn-CS" sz="2400" b="1" dirty="0" smtClean="0">
                <a:latin typeface="Calibri" pitchFamily="34" charset="0"/>
              </a:endParaRPr>
            </a:p>
            <a:p>
              <a:pPr eaLnBrk="0" hangingPunct="0"/>
              <a:r>
                <a:rPr lang="en-US" dirty="0" smtClean="0"/>
                <a:t>			</a:t>
              </a:r>
              <a:r>
                <a:rPr lang="sr-Latn-CS" dirty="0" smtClean="0"/>
                <a:t>                  </a:t>
              </a:r>
              <a:r>
                <a:rPr lang="sr-Latn-CS" sz="2800" b="1" dirty="0" smtClean="0">
                  <a:solidFill>
                    <a:srgbClr val="FF3300"/>
                  </a:solidFill>
                  <a:latin typeface="Calibri" pitchFamily="34" charset="0"/>
                </a:rPr>
                <a:t>www.</a:t>
              </a:r>
              <a:r>
                <a:rPr lang="sr-Latn-CS" sz="2800" b="1" dirty="0" smtClean="0">
                  <a:solidFill>
                    <a:srgbClr val="33CC33"/>
                  </a:solidFill>
                  <a:latin typeface="Calibri" pitchFamily="34" charset="0"/>
                </a:rPr>
                <a:t>google.</a:t>
              </a:r>
              <a:r>
                <a:rPr lang="sr-Latn-CS" sz="2800" b="1" dirty="0" smtClean="0">
                  <a:solidFill>
                    <a:schemeClr val="accent2"/>
                  </a:solidFill>
                  <a:latin typeface="Calibri" pitchFamily="34" charset="0"/>
                </a:rPr>
                <a:t>com.</a:t>
              </a:r>
              <a:r>
                <a:rPr lang="sr-Latn-CS" sz="2800" b="1" dirty="0" smtClean="0">
                  <a:solidFill>
                    <a:srgbClr val="7030A0"/>
                  </a:solidFill>
                  <a:latin typeface="Calibri" pitchFamily="34" charset="0"/>
                </a:rPr>
                <a:t>qa</a:t>
              </a:r>
              <a:endParaRPr lang="sr-Latn-CS" sz="2800" b="1" dirty="0">
                <a:solidFill>
                  <a:srgbClr val="7030A0"/>
                </a:solidFill>
                <a:latin typeface="Calibri" pitchFamily="34" charset="0"/>
              </a:endParaRPr>
            </a:p>
            <a:p>
              <a:pPr eaLnBrk="0" hangingPunct="0"/>
              <a:r>
                <a:rPr lang="en-US" dirty="0" smtClean="0"/>
                <a:t>																		</a:t>
              </a:r>
              <a:endParaRPr lang="sr-Latn-CS" sz="2400" b="1" dirty="0" smtClean="0">
                <a:latin typeface="Calibri" pitchFamily="34" charset="0"/>
              </a:endParaRPr>
            </a:p>
            <a:p>
              <a:pPr eaLnBrk="0" hangingPunct="0"/>
              <a:r>
                <a:rPr lang="sr-Latn-CS" dirty="0" smtClean="0"/>
                <a:t> </a:t>
              </a:r>
            </a:p>
            <a:p>
              <a:pPr eaLnBrk="0" hangingPunct="0"/>
              <a:r>
                <a:rPr lang="sr-Latn-CS" sz="2400" b="1" dirty="0" smtClean="0">
                  <a:solidFill>
                    <a:srgbClr val="FF3300"/>
                  </a:solidFill>
                  <a:latin typeface="Calibri" pitchFamily="34" charset="0"/>
                </a:rPr>
                <a:t>Host server</a:t>
              </a:r>
              <a:r>
                <a:rPr lang="sr-Latn-CS" dirty="0" smtClean="0"/>
                <a:t>     </a:t>
              </a:r>
              <a:r>
                <a:rPr lang="sr-Latn-CS" sz="2400" b="1" dirty="0">
                  <a:solidFill>
                    <a:srgbClr val="33CC33"/>
                  </a:solidFill>
                  <a:latin typeface="Calibri" pitchFamily="34" charset="0"/>
                </a:rPr>
                <a:t>Organizacija</a:t>
              </a:r>
              <a:r>
                <a:rPr lang="sr-Latn-CS" dirty="0" smtClean="0"/>
                <a:t>    </a:t>
              </a:r>
              <a:r>
                <a:rPr lang="sr-Latn-CS" sz="2400" b="1" dirty="0">
                  <a:solidFill>
                    <a:schemeClr val="accent2"/>
                  </a:solidFill>
                  <a:latin typeface="Calibri" pitchFamily="34" charset="0"/>
                </a:rPr>
                <a:t>Najviši domen</a:t>
              </a:r>
              <a:r>
                <a:rPr lang="sr-Latn-CS" dirty="0" smtClean="0"/>
                <a:t>   </a:t>
              </a:r>
              <a:r>
                <a:rPr lang="sr-Latn-CS" sz="2400" b="1" dirty="0">
                  <a:solidFill>
                    <a:srgbClr val="9900FF"/>
                  </a:solidFill>
                  <a:latin typeface="Calibri" pitchFamily="34" charset="0"/>
                </a:rPr>
                <a:t>Kod države</a:t>
              </a:r>
            </a:p>
            <a:p>
              <a:pPr eaLnBrk="0" hangingPunct="0"/>
              <a:endParaRPr lang="sr-Latn-CS" sz="2400" b="1" dirty="0">
                <a:solidFill>
                  <a:srgbClr val="9900FF"/>
                </a:solidFill>
                <a:latin typeface="Calibri" pitchFamily="34" charset="0"/>
              </a:endParaRPr>
            </a:p>
          </p:txBody>
        </p:sp>
        <p:sp>
          <p:nvSpPr>
            <p:cNvPr id="15394" name="Line 11"/>
            <p:cNvSpPr>
              <a:spLocks noChangeShapeType="1"/>
            </p:cNvSpPr>
            <p:nvPr/>
          </p:nvSpPr>
          <p:spPr bwMode="auto">
            <a:xfrm flipV="1">
              <a:off x="705" y="1007"/>
              <a:ext cx="1502" cy="624"/>
            </a:xfrm>
            <a:prstGeom prst="line">
              <a:avLst/>
            </a:prstGeom>
            <a:noFill/>
            <a:ln w="57150" cmpd="sng">
              <a:solidFill>
                <a:srgbClr val="FF3300"/>
              </a:solidFill>
              <a:round/>
              <a:headEnd/>
              <a:tailEnd type="triangle" w="med" len="med"/>
            </a:ln>
          </p:spPr>
          <p:txBody>
            <a:bodyPr wrap="none" anchor="ctr"/>
            <a:lstStyle/>
            <a:p>
              <a:endParaRPr lang="en-GB" sz="2400">
                <a:latin typeface="Calibri" pitchFamily="34" charset="0"/>
              </a:endParaRPr>
            </a:p>
          </p:txBody>
        </p:sp>
        <p:sp>
          <p:nvSpPr>
            <p:cNvPr id="15395" name="Line 12"/>
            <p:cNvSpPr>
              <a:spLocks noChangeShapeType="1"/>
            </p:cNvSpPr>
            <p:nvPr/>
          </p:nvSpPr>
          <p:spPr bwMode="auto">
            <a:xfrm flipV="1">
              <a:off x="2006" y="1007"/>
              <a:ext cx="751" cy="654"/>
            </a:xfrm>
            <a:prstGeom prst="line">
              <a:avLst/>
            </a:prstGeom>
            <a:noFill/>
            <a:ln w="57150" cmpd="sng">
              <a:solidFill>
                <a:srgbClr val="33CC33"/>
              </a:solidFill>
              <a:round/>
              <a:headEnd/>
              <a:tailEnd type="triangle" w="med" len="med"/>
            </a:ln>
          </p:spPr>
          <p:txBody>
            <a:bodyPr wrap="none" anchor="ctr"/>
            <a:lstStyle/>
            <a:p>
              <a:endParaRPr lang="en-GB" sz="2400">
                <a:latin typeface="Calibri" pitchFamily="34" charset="0"/>
              </a:endParaRPr>
            </a:p>
          </p:txBody>
        </p:sp>
        <p:sp>
          <p:nvSpPr>
            <p:cNvPr id="15396" name="Line 13"/>
            <p:cNvSpPr>
              <a:spLocks noChangeShapeType="1"/>
            </p:cNvSpPr>
            <p:nvPr/>
          </p:nvSpPr>
          <p:spPr bwMode="auto">
            <a:xfrm flipV="1">
              <a:off x="3508" y="959"/>
              <a:ext cx="0" cy="672"/>
            </a:xfrm>
            <a:prstGeom prst="line">
              <a:avLst/>
            </a:prstGeom>
            <a:noFill/>
            <a:ln w="57150" cmpd="sng">
              <a:solidFill>
                <a:schemeClr val="accent2"/>
              </a:solidFill>
              <a:round/>
              <a:headEnd/>
              <a:tailEnd type="triangle" w="med" len="med"/>
            </a:ln>
          </p:spPr>
          <p:txBody>
            <a:bodyPr wrap="none" anchor="ctr"/>
            <a:lstStyle/>
            <a:p>
              <a:endParaRPr lang="en-GB" sz="2400">
                <a:latin typeface="Calibri" pitchFamily="34" charset="0"/>
              </a:endParaRPr>
            </a:p>
          </p:txBody>
        </p:sp>
        <p:sp>
          <p:nvSpPr>
            <p:cNvPr id="15397" name="Line 14"/>
            <p:cNvSpPr>
              <a:spLocks noChangeShapeType="1"/>
            </p:cNvSpPr>
            <p:nvPr/>
          </p:nvSpPr>
          <p:spPr bwMode="auto">
            <a:xfrm flipH="1" flipV="1">
              <a:off x="3958" y="959"/>
              <a:ext cx="1001" cy="672"/>
            </a:xfrm>
            <a:prstGeom prst="line">
              <a:avLst/>
            </a:prstGeom>
            <a:noFill/>
            <a:ln w="57150" cmpd="sng">
              <a:solidFill>
                <a:srgbClr val="9900FF"/>
              </a:solidFill>
              <a:round/>
              <a:headEnd/>
              <a:tailEnd type="triangle" w="med" len="med"/>
            </a:ln>
          </p:spPr>
          <p:txBody>
            <a:bodyPr wrap="none" anchor="ctr"/>
            <a:lstStyle/>
            <a:p>
              <a:endParaRPr lang="en-GB" sz="2400">
                <a:latin typeface="Calibri" pitchFamily="34" charset="0"/>
              </a:endParaRPr>
            </a:p>
          </p:txBody>
        </p:sp>
      </p:grpSp>
      <p:sp>
        <p:nvSpPr>
          <p:cNvPr id="10"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65</a:t>
            </a:fld>
            <a:endParaRPr lang="sr-Latn-CS" altLang="en-US" sz="1200" dirty="0" smtClean="0">
              <a:solidFill>
                <a:srgbClr val="898989"/>
              </a:solidFill>
            </a:endParaRPr>
          </a:p>
        </p:txBody>
      </p:sp>
    </p:spTree>
    <p:custDataLst>
      <p:tags r:id="rId1"/>
    </p:custDataLst>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3276600"/>
            <a:ext cx="2667000" cy="707886"/>
          </a:xfrm>
          <a:prstGeom prst="rect">
            <a:avLst/>
          </a:prstGeom>
          <a:noFill/>
          <a:ln w="9525">
            <a:noFill/>
            <a:miter lim="800000"/>
            <a:headEnd/>
            <a:tailEnd/>
          </a:ln>
        </p:spPr>
        <p:txBody>
          <a:bodyPr>
            <a:spAutoFit/>
          </a:bodyPr>
          <a:lstStyle/>
          <a:p>
            <a:pPr algn="ctr"/>
            <a:r>
              <a:rPr lang="sr-Latn-CS" sz="4000" b="1" dirty="0" smtClean="0">
                <a:latin typeface="Calibri" pitchFamily="34" charset="0"/>
              </a:rPr>
              <a:t>Tragovi</a:t>
            </a:r>
            <a:endParaRPr lang="sr-Latn-CS" sz="40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66</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323850" y="0"/>
            <a:ext cx="8458200" cy="981075"/>
          </a:xfrm>
          <a:noFill/>
        </p:spPr>
        <p:txBody>
          <a:bodyPr/>
          <a:lstStyle/>
          <a:p>
            <a:pPr eaLnBrk="1" hangingPunct="1"/>
            <a:r>
              <a:rPr lang="sr-Latn-CS" b="1" dirty="0" smtClean="0">
                <a:solidFill>
                  <a:schemeClr val="accent1">
                    <a:lumMod val="25000"/>
                  </a:schemeClr>
                </a:solidFill>
                <a:latin typeface="Calibri" pitchFamily="34" charset="0"/>
              </a:rPr>
              <a:t>W</a:t>
            </a:r>
            <a:r>
              <a:rPr lang="sr-Latn-CS" b="1" dirty="0" smtClean="0">
                <a:solidFill>
                  <a:schemeClr val="accent1">
                    <a:lumMod val="25000"/>
                  </a:schemeClr>
                </a:solidFill>
                <a:latin typeface="Calibri" pitchFamily="34" charset="0"/>
              </a:rPr>
              <a:t>eb </a:t>
            </a:r>
            <a:r>
              <a:rPr lang="sr-Latn-CS" b="1" dirty="0" smtClean="0">
                <a:solidFill>
                  <a:schemeClr val="accent1">
                    <a:lumMod val="25000"/>
                  </a:schemeClr>
                </a:solidFill>
                <a:latin typeface="Calibri" pitchFamily="34" charset="0"/>
              </a:rPr>
              <a:t>serveri  </a:t>
            </a:r>
          </a:p>
        </p:txBody>
      </p:sp>
      <p:sp>
        <p:nvSpPr>
          <p:cNvPr id="55299" name="Rectangle 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224260" name="Text Box 4"/>
          <p:cNvSpPr txBox="1">
            <a:spLocks noChangeArrowheads="1"/>
          </p:cNvSpPr>
          <p:nvPr/>
        </p:nvSpPr>
        <p:spPr bwMode="auto">
          <a:xfrm>
            <a:off x="468313" y="1052513"/>
            <a:ext cx="8353425" cy="5109091"/>
          </a:xfrm>
          <a:prstGeom prst="rect">
            <a:avLst/>
          </a:prstGeom>
          <a:noFill/>
          <a:ln w="9525">
            <a:noFill/>
            <a:miter lim="800000"/>
            <a:headEnd/>
            <a:tailEnd/>
          </a:ln>
        </p:spPr>
        <p:txBody>
          <a:bodyPr>
            <a:spAutoFit/>
          </a:bodyPr>
          <a:lstStyle/>
          <a:p>
            <a:pPr eaLnBrk="0" hangingPunct="0">
              <a:spcBef>
                <a:spcPct val="50000"/>
              </a:spcBef>
            </a:pPr>
            <a:r>
              <a:rPr lang="sr-Latn-CS" sz="3200" b="1" i="1" dirty="0">
                <a:latin typeface="Calibri" pitchFamily="34" charset="0"/>
              </a:rPr>
              <a:t>Ispitivanje statistike pristupa internetu</a:t>
            </a:r>
          </a:p>
          <a:p>
            <a:pPr eaLnBrk="0" hangingPunct="0">
              <a:spcBef>
                <a:spcPct val="50000"/>
              </a:spcBef>
            </a:pPr>
            <a:endParaRPr lang="sr-Latn-CS" sz="1600" b="1" i="1" dirty="0">
              <a:latin typeface="Calibri" pitchFamily="34" charset="0"/>
            </a:endParaRPr>
          </a:p>
          <a:p>
            <a:pPr eaLnBrk="0" hangingPunct="0"/>
            <a:r>
              <a:rPr lang="sr-Latn-CS" sz="2800" dirty="0">
                <a:latin typeface="Calibri" pitchFamily="34" charset="0"/>
              </a:rPr>
              <a:t>Da biste se povezali na internet stranicu, morate se prijaviti. Svi računarski sistemi vode evidenciju povezivanja. Oni znaju :</a:t>
            </a:r>
          </a:p>
          <a:p>
            <a:pPr eaLnBrk="0" hangingPunct="0"/>
            <a:endParaRPr lang="sr-Latn-CS" dirty="0">
              <a:latin typeface="Calibri" pitchFamily="34" charset="0"/>
              <a:cs typeface="Arial" charset="0"/>
            </a:endParaRPr>
          </a:p>
          <a:p>
            <a:pPr eaLnBrk="0" hangingPunct="0">
              <a:buFont typeface="Arial"/>
              <a:buChar char="•"/>
            </a:pPr>
            <a:r>
              <a:rPr lang="sr-Latn-CS" sz="2400" dirty="0">
                <a:latin typeface="Calibri" pitchFamily="34" charset="0"/>
              </a:rPr>
              <a:t>  </a:t>
            </a:r>
            <a:r>
              <a:rPr lang="en-US" sz="2400" dirty="0">
                <a:latin typeface="Calibri" pitchFamily="34" charset="0"/>
              </a:rPr>
              <a:t>	</a:t>
            </a:r>
            <a:r>
              <a:rPr lang="sr-Latn-CS" sz="2400" dirty="0">
                <a:latin typeface="Calibri" pitchFamily="34" charset="0"/>
              </a:rPr>
              <a:t>Vaš identitet (IP adresa)</a:t>
            </a:r>
          </a:p>
          <a:p>
            <a:pPr eaLnBrk="0" hangingPunct="0">
              <a:buFont typeface="Arial"/>
              <a:buChar char="•"/>
            </a:pPr>
            <a:r>
              <a:rPr lang="sr-Latn-CS" sz="2400" dirty="0">
                <a:latin typeface="Calibri" pitchFamily="34" charset="0"/>
              </a:rPr>
              <a:t>  </a:t>
            </a:r>
            <a:r>
              <a:rPr lang="en-US" sz="2400" dirty="0">
                <a:latin typeface="Calibri" pitchFamily="34" charset="0"/>
              </a:rPr>
              <a:t>	</a:t>
            </a:r>
            <a:r>
              <a:rPr lang="sr-Latn-CS" sz="2400" dirty="0">
                <a:latin typeface="Calibri" pitchFamily="34" charset="0"/>
              </a:rPr>
              <a:t>Datum i vreme u kojem ste pristupili</a:t>
            </a:r>
          </a:p>
          <a:p>
            <a:pPr eaLnBrk="0" hangingPunct="0">
              <a:buFont typeface="Arial"/>
              <a:buChar char="•"/>
            </a:pPr>
            <a:r>
              <a:rPr lang="sr-Latn-CS" sz="2400" dirty="0">
                <a:latin typeface="Calibri" pitchFamily="34" charset="0"/>
              </a:rPr>
              <a:t>  </a:t>
            </a:r>
            <a:r>
              <a:rPr lang="en-US" sz="2400" dirty="0">
                <a:latin typeface="Calibri" pitchFamily="34" charset="0"/>
              </a:rPr>
              <a:t>	</a:t>
            </a:r>
            <a:r>
              <a:rPr lang="sr-Latn-CS" sz="2400" dirty="0">
                <a:latin typeface="Calibri" pitchFamily="34" charset="0"/>
              </a:rPr>
              <a:t>Ono što ste pogledali</a:t>
            </a:r>
          </a:p>
          <a:p>
            <a:pPr eaLnBrk="0" hangingPunct="0">
              <a:buFont typeface="Arial"/>
              <a:buChar char="•"/>
            </a:pPr>
            <a:r>
              <a:rPr lang="sr-Latn-CS" sz="2400" dirty="0">
                <a:latin typeface="Calibri" pitchFamily="34" charset="0"/>
              </a:rPr>
              <a:t>  </a:t>
            </a:r>
            <a:r>
              <a:rPr lang="en-US" sz="2400" dirty="0">
                <a:latin typeface="Calibri" pitchFamily="34" charset="0"/>
              </a:rPr>
              <a:t>	</a:t>
            </a:r>
            <a:r>
              <a:rPr lang="sr-Latn-CS" sz="2400" dirty="0">
                <a:latin typeface="Calibri" pitchFamily="34" charset="0"/>
              </a:rPr>
              <a:t>Koliko dugo ste gledali</a:t>
            </a:r>
          </a:p>
          <a:p>
            <a:pPr eaLnBrk="0" hangingPunct="0">
              <a:buFont typeface="Arial"/>
              <a:buChar char="•"/>
            </a:pPr>
            <a:r>
              <a:rPr lang="sr-Latn-CS" sz="2400" dirty="0">
                <a:latin typeface="Calibri" pitchFamily="34" charset="0"/>
              </a:rPr>
              <a:t>  </a:t>
            </a:r>
            <a:r>
              <a:rPr lang="en-US" sz="2400" dirty="0">
                <a:latin typeface="Calibri" pitchFamily="34" charset="0"/>
              </a:rPr>
              <a:t>	</a:t>
            </a:r>
            <a:r>
              <a:rPr lang="sr-Latn-CS" sz="2400" dirty="0">
                <a:latin typeface="Calibri" pitchFamily="34" charset="0"/>
              </a:rPr>
              <a:t>Vaš pretraživač</a:t>
            </a:r>
          </a:p>
          <a:p>
            <a:pPr eaLnBrk="0" hangingPunct="0">
              <a:buFont typeface="Arial"/>
              <a:buChar char="•"/>
            </a:pPr>
            <a:r>
              <a:rPr lang="sr-Latn-CS" sz="2400" dirty="0">
                <a:latin typeface="Calibri" pitchFamily="34" charset="0"/>
              </a:rPr>
              <a:t>  </a:t>
            </a:r>
            <a:r>
              <a:rPr lang="en-US" sz="2400" dirty="0">
                <a:latin typeface="Calibri" pitchFamily="34" charset="0"/>
              </a:rPr>
              <a:t>	</a:t>
            </a:r>
            <a:r>
              <a:rPr lang="sr-Latn-CS" sz="2400" dirty="0">
                <a:latin typeface="Calibri" pitchFamily="34" charset="0"/>
              </a:rPr>
              <a:t>Vaš operativni sistem</a:t>
            </a:r>
          </a:p>
          <a:p>
            <a:pPr eaLnBrk="0" hangingPunct="0">
              <a:buFont typeface="Arial"/>
              <a:buChar char="•"/>
            </a:pPr>
            <a:r>
              <a:rPr lang="sr-Latn-CS" sz="2400" dirty="0">
                <a:latin typeface="Calibri" pitchFamily="34" charset="0"/>
              </a:rPr>
              <a:t>  </a:t>
            </a:r>
            <a:r>
              <a:rPr lang="en-US" sz="2400" dirty="0">
                <a:latin typeface="Calibri" pitchFamily="34" charset="0"/>
              </a:rPr>
              <a:t>	</a:t>
            </a:r>
            <a:r>
              <a:rPr lang="sr-Latn-CS" sz="2400" dirty="0">
                <a:latin typeface="Calibri" pitchFamily="34" charset="0"/>
              </a:rPr>
              <a:t>Kako ste došli do stranice</a:t>
            </a:r>
            <a:endParaRPr lang="sr-Latn-CS" sz="2400" dirty="0">
              <a:latin typeface="Calibri" pitchFamily="34" charset="0"/>
              <a:cs typeface="Arial" charset="0"/>
            </a:endParaRP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67</a:t>
            </a:fld>
            <a:endParaRPr lang="sr-Latn-CS" altLang="en-US" sz="1200" dirty="0" smtClean="0">
              <a:solidFill>
                <a:srgbClr val="898989"/>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4260">
                                            <p:txEl>
                                              <p:pRg st="0" end="0"/>
                                            </p:txEl>
                                          </p:spTgt>
                                        </p:tgtEl>
                                        <p:attrNameLst>
                                          <p:attrName>style.visibility</p:attrName>
                                        </p:attrNameLst>
                                      </p:cBhvr>
                                      <p:to>
                                        <p:strVal val="visible"/>
                                      </p:to>
                                    </p:set>
                                    <p:anim calcmode="lin" valueType="num">
                                      <p:cBhvr additive="base">
                                        <p:cTn id="7" dur="500" fill="hold"/>
                                        <p:tgtEl>
                                          <p:spTgt spid="22426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426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4260">
                                            <p:txEl>
                                              <p:pRg st="2" end="2"/>
                                            </p:txEl>
                                          </p:spTgt>
                                        </p:tgtEl>
                                        <p:attrNameLst>
                                          <p:attrName>style.visibility</p:attrName>
                                        </p:attrNameLst>
                                      </p:cBhvr>
                                      <p:to>
                                        <p:strVal val="visible"/>
                                      </p:to>
                                    </p:set>
                                    <p:anim calcmode="lin" valueType="num">
                                      <p:cBhvr additive="base">
                                        <p:cTn id="13" dur="500" fill="hold"/>
                                        <p:tgtEl>
                                          <p:spTgt spid="224260">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426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4260">
                                            <p:txEl>
                                              <p:pRg st="4" end="4"/>
                                            </p:txEl>
                                          </p:spTgt>
                                        </p:tgtEl>
                                        <p:attrNameLst>
                                          <p:attrName>style.visibility</p:attrName>
                                        </p:attrNameLst>
                                      </p:cBhvr>
                                      <p:to>
                                        <p:strVal val="visible"/>
                                      </p:to>
                                    </p:set>
                                    <p:anim calcmode="lin" valueType="num">
                                      <p:cBhvr additive="base">
                                        <p:cTn id="19" dur="500" fill="hold"/>
                                        <p:tgtEl>
                                          <p:spTgt spid="224260">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426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24260">
                                            <p:txEl>
                                              <p:pRg st="5" end="5"/>
                                            </p:txEl>
                                          </p:spTgt>
                                        </p:tgtEl>
                                        <p:attrNameLst>
                                          <p:attrName>style.visibility</p:attrName>
                                        </p:attrNameLst>
                                      </p:cBhvr>
                                      <p:to>
                                        <p:strVal val="visible"/>
                                      </p:to>
                                    </p:set>
                                    <p:anim calcmode="lin" valueType="num">
                                      <p:cBhvr additive="base">
                                        <p:cTn id="25" dur="500" fill="hold"/>
                                        <p:tgtEl>
                                          <p:spTgt spid="224260">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426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24260">
                                            <p:txEl>
                                              <p:pRg st="6" end="6"/>
                                            </p:txEl>
                                          </p:spTgt>
                                        </p:tgtEl>
                                        <p:attrNameLst>
                                          <p:attrName>style.visibility</p:attrName>
                                        </p:attrNameLst>
                                      </p:cBhvr>
                                      <p:to>
                                        <p:strVal val="visible"/>
                                      </p:to>
                                    </p:set>
                                    <p:anim calcmode="lin" valueType="num">
                                      <p:cBhvr additive="base">
                                        <p:cTn id="31" dur="500" fill="hold"/>
                                        <p:tgtEl>
                                          <p:spTgt spid="224260">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24260">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24260">
                                            <p:txEl>
                                              <p:pRg st="7" end="7"/>
                                            </p:txEl>
                                          </p:spTgt>
                                        </p:tgtEl>
                                        <p:attrNameLst>
                                          <p:attrName>style.visibility</p:attrName>
                                        </p:attrNameLst>
                                      </p:cBhvr>
                                      <p:to>
                                        <p:strVal val="visible"/>
                                      </p:to>
                                    </p:set>
                                    <p:anim calcmode="lin" valueType="num">
                                      <p:cBhvr additive="base">
                                        <p:cTn id="37" dur="500" fill="hold"/>
                                        <p:tgtEl>
                                          <p:spTgt spid="224260">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24260">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24260">
                                            <p:txEl>
                                              <p:pRg st="8" end="8"/>
                                            </p:txEl>
                                          </p:spTgt>
                                        </p:tgtEl>
                                        <p:attrNameLst>
                                          <p:attrName>style.visibility</p:attrName>
                                        </p:attrNameLst>
                                      </p:cBhvr>
                                      <p:to>
                                        <p:strVal val="visible"/>
                                      </p:to>
                                    </p:set>
                                    <p:anim calcmode="lin" valueType="num">
                                      <p:cBhvr additive="base">
                                        <p:cTn id="43" dur="500" fill="hold"/>
                                        <p:tgtEl>
                                          <p:spTgt spid="224260">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24260">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24260">
                                            <p:txEl>
                                              <p:pRg st="9" end="9"/>
                                            </p:txEl>
                                          </p:spTgt>
                                        </p:tgtEl>
                                        <p:attrNameLst>
                                          <p:attrName>style.visibility</p:attrName>
                                        </p:attrNameLst>
                                      </p:cBhvr>
                                      <p:to>
                                        <p:strVal val="visible"/>
                                      </p:to>
                                    </p:set>
                                    <p:anim calcmode="lin" valueType="num">
                                      <p:cBhvr additive="base">
                                        <p:cTn id="49" dur="500" fill="hold"/>
                                        <p:tgtEl>
                                          <p:spTgt spid="224260">
                                            <p:txEl>
                                              <p:pRg st="9" end="9"/>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24260">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24260">
                                            <p:txEl>
                                              <p:pRg st="10" end="10"/>
                                            </p:txEl>
                                          </p:spTgt>
                                        </p:tgtEl>
                                        <p:attrNameLst>
                                          <p:attrName>style.visibility</p:attrName>
                                        </p:attrNameLst>
                                      </p:cBhvr>
                                      <p:to>
                                        <p:strVal val="visible"/>
                                      </p:to>
                                    </p:set>
                                    <p:anim calcmode="lin" valueType="num">
                                      <p:cBhvr additive="base">
                                        <p:cTn id="55" dur="500" fill="hold"/>
                                        <p:tgtEl>
                                          <p:spTgt spid="224260">
                                            <p:txEl>
                                              <p:pRg st="10" end="1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24260">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323850" y="0"/>
            <a:ext cx="8458200" cy="863600"/>
          </a:xfrm>
          <a:noFill/>
        </p:spPr>
        <p:txBody>
          <a:bodyPr/>
          <a:lstStyle/>
          <a:p>
            <a:pPr eaLnBrk="1" hangingPunct="1"/>
            <a:r>
              <a:rPr lang="sr-Latn-CS" b="1" dirty="0" smtClean="0">
                <a:solidFill>
                  <a:schemeClr val="accent1">
                    <a:lumMod val="25000"/>
                  </a:schemeClr>
                </a:solidFill>
                <a:latin typeface="Calibri" pitchFamily="34" charset="0"/>
              </a:rPr>
              <a:t>Dnevnici </a:t>
            </a:r>
            <a:r>
              <a:rPr lang="sr-Latn-CS" b="1" dirty="0" smtClean="0">
                <a:solidFill>
                  <a:schemeClr val="accent1">
                    <a:lumMod val="25000"/>
                  </a:schemeClr>
                </a:solidFill>
                <a:latin typeface="Calibri" pitchFamily="34" charset="0"/>
              </a:rPr>
              <a:t>web </a:t>
            </a:r>
            <a:r>
              <a:rPr lang="sr-Latn-CS" b="1" dirty="0" smtClean="0">
                <a:solidFill>
                  <a:schemeClr val="accent1">
                    <a:lumMod val="25000"/>
                  </a:schemeClr>
                </a:solidFill>
                <a:latin typeface="Calibri" pitchFamily="34" charset="0"/>
              </a:rPr>
              <a:t>servera</a:t>
            </a:r>
          </a:p>
        </p:txBody>
      </p:sp>
      <p:sp>
        <p:nvSpPr>
          <p:cNvPr id="56323" name="Rectangle 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56324" name="Text Box 4"/>
          <p:cNvSpPr txBox="1">
            <a:spLocks noChangeArrowheads="1"/>
          </p:cNvSpPr>
          <p:nvPr/>
        </p:nvSpPr>
        <p:spPr bwMode="auto">
          <a:xfrm>
            <a:off x="179388" y="1341438"/>
            <a:ext cx="8763000" cy="3744912"/>
          </a:xfrm>
          <a:prstGeom prst="rect">
            <a:avLst/>
          </a:prstGeom>
          <a:solidFill>
            <a:srgbClr val="FFFFFF"/>
          </a:solidFill>
          <a:ln w="9525">
            <a:noFill/>
            <a:miter lim="800000"/>
            <a:headEnd/>
            <a:tailEnd/>
          </a:ln>
        </p:spPr>
        <p:txBody>
          <a:bodyPr/>
          <a:lstStyle/>
          <a:p>
            <a:pPr algn="just"/>
            <a:r>
              <a:rPr lang="sr-Latn-CS" sz="1200" dirty="0">
                <a:latin typeface="Tahoma" pitchFamily="34" charset="0"/>
              </a:rPr>
              <a:t>192.220.98.177 - - [07/Jan/2017:21:09:27 -0400] "GET / HTTP/1.0" 206 1729 "-" "Servmon::Monitor::apache/1.03" 216.128.130.126 - - [07/Jan/2017:21:30:02 -0400] "GET /pgp/ HTTP/1.0" 200 1871 http://dir.yahoo.com/Computers _and_ Internet /Security_and_Encryption/PGP___Pretty_Good_Privacy/" "Mozilla/4.0 (compatible; MSIE 6.0 [en] Win NT 5.1; U)" 66.196.73.20 - - [07/Jan/2017:21:33:35 -0400] "GET /pgp/pgpdoc2/pgpdoc2_65.html HTTP/1.0" 200 7185 "-" "Mozilla/5.0 (Slurp/cat; slurp@inktomi.com; http://www.inktomi.com/slurp.html)" 63.229.162.177 - -  [07/Jan/2017 :21:34:31 -0400] "GET /stephen/singers/ HTTP/1.1" 200 1936 "http://www.dosado.com/callers/default.htm " "Mozilla/4.0 (compatible; MSIE 5.5; Windows 98; Win 9x 4.90)" 138.162.0.41 - - [07/Jan/2017:21:36:27 -0400] "GET gallery/Colorado 02?&amp;page=2 HTTP/1.0" 200 19649 "http://www.google.com/search?q=st+malo+chapel+colorado&amp;hl=en&amp;lr=&amp;ie=UTF-8&amp;start=20&amp;sa=N" Mozilla/4.76 [en] (Windows NT 5.0; U)" 138.162.0.42 - - [07/Jan/2017:21:36:29 -0400] "GET /gallery/css/embedded_style.css.default HTTP/1.0" 200 1901 "-" "Mozilla/4.76 [en] (Windows NT 5.0; U)" 66.196.73.15  - - [07/Jan/2017:21:43:09 -0400] "GET /stephen/home.html HTTP/1.0" 200 11104 "-" "Mozilla/5.0 (Slurp/cat; slurp@inktomi.com;http://www.inktomi.com/slurp. html)" 66.196.72.107 - - [07/Jan/2017:21:44:19 -0400] "GET /ftp/logs/error_log HTTP/1.0" 404 277 "-" "Mozilla/5.0 (Slurp/ cat; slurp @inktomi.com; http://www.inktomi.com/slurp.html)" 12.255.212.29 - - [07/Jan/2017:21:51:42 -0400] "GET /cgi-bin/formmail .cgi?recipient=lharleyren49@aol.com&amp;subject=http://www.gildea. com/cgi-bin/formmail.cgi&amp;body=48462427 &amp;email =uqizakzbi@aol.com HTTP/1.1" 404 291 "-" "Mozilla/4.0 (compatible; MSIE 5.0; Windows 98; DigExt)"64.156.198.78 - - [07/Jan/2017:21:52:53 -0400] "GET /wang-center/schedules/wang.html  HTTP/1.1" 200 1438 "-" "Mozilla/5.0 (X11; Linux i686; en-US; rv:1.0rc5; OBJR)" 163.139.58.174 - - [07/Jan/2017:21:54:29 -0400] "GET /sd/ HTTP/1.1" 304 - "-" "Mozilla/4.0 (compatible; MSIE 6.0; Windows NT 5.1; .NET CLR 1.0.3705)"205.188.209.51 - - [07/Jan/2017:21:57:23 -0400] "GET / HTTP/1.0" 200 1729 "http://aolsearch.aol.com/dirsearch.adp?query=Gildea"</a:t>
            </a:r>
          </a:p>
          <a:p>
            <a:pPr algn="just"/>
            <a:endParaRPr lang="sr-Latn-CS" sz="1200" dirty="0">
              <a:latin typeface="Tahoma" pitchFamily="34" charset="0"/>
            </a:endParaRPr>
          </a:p>
        </p:txBody>
      </p:sp>
      <p:sp>
        <p:nvSpPr>
          <p:cNvPr id="225285" name="Text Box 5"/>
          <p:cNvSpPr txBox="1">
            <a:spLocks noChangeArrowheads="1"/>
          </p:cNvSpPr>
          <p:nvPr/>
        </p:nvSpPr>
        <p:spPr bwMode="auto">
          <a:xfrm>
            <a:off x="2627312" y="5300662"/>
            <a:ext cx="4078287" cy="646331"/>
          </a:xfrm>
          <a:prstGeom prst="rect">
            <a:avLst/>
          </a:prstGeom>
          <a:solidFill>
            <a:srgbClr val="FF0000"/>
          </a:solidFill>
          <a:ln w="9525">
            <a:noFill/>
            <a:miter lim="800000"/>
            <a:headEnd/>
            <a:tailEnd/>
          </a:ln>
        </p:spPr>
        <p:txBody>
          <a:bodyPr wrap="square">
            <a:spAutoFit/>
          </a:bodyPr>
          <a:lstStyle/>
          <a:p>
            <a:pPr algn="ctr">
              <a:spcBef>
                <a:spcPct val="50000"/>
              </a:spcBef>
            </a:pPr>
            <a:r>
              <a:rPr lang="sr-Latn-CS" sz="3600" b="1" dirty="0" smtClean="0">
                <a:solidFill>
                  <a:schemeClr val="bg1"/>
                </a:solidFill>
                <a:latin typeface="Calibri" pitchFamily="34" charset="0"/>
              </a:rPr>
              <a:t>Šta je to?</a:t>
            </a:r>
            <a:endParaRPr lang="sr-Latn-CS" sz="3600" b="1" dirty="0">
              <a:solidFill>
                <a:schemeClr val="bg1"/>
              </a:solidFill>
              <a:latin typeface="Calibri" pitchFamily="34" charset="0"/>
            </a:endParaRPr>
          </a:p>
        </p:txBody>
      </p:sp>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68</a:t>
            </a:fld>
            <a:endParaRPr lang="sr-Latn-CS" altLang="en-US" sz="1200" dirty="0" smtClean="0">
              <a:solidFill>
                <a:srgbClr val="898989"/>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52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85"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Text Box 2"/>
          <p:cNvSpPr txBox="1">
            <a:spLocks noChangeArrowheads="1"/>
          </p:cNvSpPr>
          <p:nvPr/>
        </p:nvSpPr>
        <p:spPr bwMode="auto">
          <a:xfrm>
            <a:off x="684213" y="692150"/>
            <a:ext cx="8088312" cy="523220"/>
          </a:xfrm>
          <a:prstGeom prst="rect">
            <a:avLst/>
          </a:prstGeom>
          <a:noFill/>
          <a:ln w="9525">
            <a:noFill/>
            <a:miter lim="800000"/>
            <a:headEnd/>
            <a:tailEnd/>
          </a:ln>
        </p:spPr>
        <p:txBody>
          <a:bodyPr>
            <a:spAutoFit/>
          </a:bodyPr>
          <a:lstStyle/>
          <a:p>
            <a:pPr eaLnBrk="0" hangingPunct="0">
              <a:spcBef>
                <a:spcPct val="50000"/>
              </a:spcBef>
            </a:pPr>
            <a:r>
              <a:rPr lang="sr-Latn-CS" sz="2800" b="1" dirty="0">
                <a:latin typeface="Calibri" pitchFamily="34" charset="0"/>
              </a:rPr>
              <a:t>Ispitivanje statistike pristupa </a:t>
            </a:r>
            <a:r>
              <a:rPr lang="sr-Latn-CS" sz="2800" b="1" dirty="0" smtClean="0">
                <a:latin typeface="Calibri" pitchFamily="34" charset="0"/>
              </a:rPr>
              <a:t>webu </a:t>
            </a:r>
            <a:r>
              <a:rPr lang="sr-Latn-CS" sz="2800" b="1" dirty="0">
                <a:latin typeface="Calibri" pitchFamily="34" charset="0"/>
              </a:rPr>
              <a:t>- </a:t>
            </a:r>
            <a:r>
              <a:rPr lang="sr-Latn-CS" sz="2800" b="1" dirty="0" smtClean="0">
                <a:latin typeface="Calibri" pitchFamily="34" charset="0"/>
              </a:rPr>
              <a:t>web </a:t>
            </a:r>
            <a:r>
              <a:rPr lang="sr-Latn-CS" sz="2800" b="1" dirty="0">
                <a:latin typeface="Calibri" pitchFamily="34" charset="0"/>
              </a:rPr>
              <a:t>dnevnici</a:t>
            </a:r>
          </a:p>
        </p:txBody>
      </p:sp>
      <p:sp>
        <p:nvSpPr>
          <p:cNvPr id="57347" name="Rectangle 3"/>
          <p:cNvSpPr>
            <a:spLocks noGrp="1" noChangeArrowheads="1"/>
          </p:cNvSpPr>
          <p:nvPr>
            <p:ph type="title"/>
          </p:nvPr>
        </p:nvSpPr>
        <p:spPr>
          <a:xfrm>
            <a:off x="323850" y="0"/>
            <a:ext cx="8458200" cy="863600"/>
          </a:xfrm>
          <a:noFill/>
        </p:spPr>
        <p:txBody>
          <a:bodyPr/>
          <a:lstStyle/>
          <a:p>
            <a:pPr eaLnBrk="1" hangingPunct="1"/>
            <a:r>
              <a:rPr lang="sr-Latn-CS" b="1" dirty="0" smtClean="0">
                <a:solidFill>
                  <a:schemeClr val="accent1">
                    <a:lumMod val="25000"/>
                  </a:schemeClr>
                </a:solidFill>
                <a:latin typeface="Calibri" pitchFamily="34" charset="0"/>
              </a:rPr>
              <a:t>Dnevnici </a:t>
            </a:r>
            <a:r>
              <a:rPr lang="sr-Latn-CS" b="1" dirty="0" smtClean="0">
                <a:solidFill>
                  <a:schemeClr val="accent1">
                    <a:lumMod val="25000"/>
                  </a:schemeClr>
                </a:solidFill>
                <a:latin typeface="Calibri" pitchFamily="34" charset="0"/>
              </a:rPr>
              <a:t>web </a:t>
            </a:r>
            <a:r>
              <a:rPr lang="sr-Latn-CS" b="1" dirty="0" smtClean="0">
                <a:solidFill>
                  <a:schemeClr val="accent1">
                    <a:lumMod val="25000"/>
                  </a:schemeClr>
                </a:solidFill>
                <a:latin typeface="Calibri" pitchFamily="34" charset="0"/>
              </a:rPr>
              <a:t>servera</a:t>
            </a:r>
          </a:p>
        </p:txBody>
      </p:sp>
      <p:sp>
        <p:nvSpPr>
          <p:cNvPr id="57348"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226309" name="Text Box 5"/>
          <p:cNvSpPr txBox="1">
            <a:spLocks noChangeArrowheads="1"/>
          </p:cNvSpPr>
          <p:nvPr/>
        </p:nvSpPr>
        <p:spPr bwMode="auto">
          <a:xfrm>
            <a:off x="323850" y="1268413"/>
            <a:ext cx="8591550" cy="5747729"/>
          </a:xfrm>
          <a:prstGeom prst="rect">
            <a:avLst/>
          </a:prstGeom>
          <a:solidFill>
            <a:schemeClr val="bg1"/>
          </a:solidFill>
          <a:ln w="9525">
            <a:noFill/>
            <a:miter lim="800000"/>
            <a:headEnd/>
            <a:tailEnd/>
          </a:ln>
        </p:spPr>
        <p:txBody>
          <a:bodyPr wrap="square">
            <a:spAutoFit/>
          </a:bodyPr>
          <a:lstStyle/>
          <a:p>
            <a:pPr eaLnBrk="0" hangingPunct="0"/>
            <a:r>
              <a:rPr lang="sr-Latn-CS" sz="1050" dirty="0">
                <a:latin typeface="Tahoma" pitchFamily="34" charset="0"/>
              </a:rPr>
              <a:t>192.220.98.177 - - [07/Jan/2017:21:09:27 -0400] "GET / HTTP/1.0" 206 1729 "-" "Servmon::Monitor::apache/1.03" </a:t>
            </a:r>
          </a:p>
          <a:p>
            <a:pPr eaLnBrk="0" hangingPunct="0"/>
            <a:endParaRPr lang="sr-Latn-CS" sz="1050" dirty="0">
              <a:latin typeface="Tahoma" pitchFamily="34" charset="0"/>
              <a:cs typeface="Arabic Transparent" pitchFamily="2" charset="0"/>
            </a:endParaRPr>
          </a:p>
          <a:p>
            <a:pPr eaLnBrk="0" hangingPunct="0"/>
            <a:r>
              <a:rPr lang="sr-Latn-CS" sz="1050" dirty="0">
                <a:solidFill>
                  <a:srgbClr val="FF0000"/>
                </a:solidFill>
                <a:latin typeface="Tahoma" pitchFamily="34" charset="0"/>
              </a:rPr>
              <a:t>216.128.130.126 - - [07/Jan/2017:21:30:02 -0400] "GET /pgp/ HTTP/1.0" 200 1871 "http://dir.yahoo.com/Computers_and_Internet/Security_and_Encryption/PGP___Pretty_Good_Privacy/" "Mozilla/4.0 (compatible; MSIE 6.0 [en] Win NT 5.1; U)" </a:t>
            </a:r>
          </a:p>
          <a:p>
            <a:pPr eaLnBrk="0" hangingPunct="0"/>
            <a:endParaRPr lang="sr-Latn-CS" sz="1050" dirty="0">
              <a:latin typeface="Tahoma" pitchFamily="34" charset="0"/>
              <a:cs typeface="Arabic Transparent" pitchFamily="2" charset="0"/>
            </a:endParaRPr>
          </a:p>
          <a:p>
            <a:pPr eaLnBrk="0" hangingPunct="0"/>
            <a:r>
              <a:rPr lang="sr-Latn-CS" sz="1050" dirty="0">
                <a:latin typeface="Tahoma" pitchFamily="34" charset="0"/>
              </a:rPr>
              <a:t>66.196.73.20 - - [07/Jan/2017:21:33:35 -0400] "GET /pgp/pgpdoc2/pgpdoc2_65.html HTTP/1.0" 200 7185 "-" "Mozilla/5.0 (Slurp/cat; slurp@inktomi.com; http://www.inktomi.com/slurp.html)" </a:t>
            </a:r>
          </a:p>
          <a:p>
            <a:pPr eaLnBrk="0" hangingPunct="0"/>
            <a:endParaRPr lang="sr-Latn-CS" sz="1050" dirty="0">
              <a:latin typeface="Tahoma" pitchFamily="34" charset="0"/>
              <a:cs typeface="Arabic Transparent" pitchFamily="2" charset="0"/>
            </a:endParaRPr>
          </a:p>
          <a:p>
            <a:pPr eaLnBrk="0" hangingPunct="0"/>
            <a:r>
              <a:rPr lang="sr-Latn-CS" sz="1050" dirty="0">
                <a:latin typeface="Tahoma" pitchFamily="34" charset="0"/>
              </a:rPr>
              <a:t>63.229.162.177 - - [07/Jan/2017:21:34:31 -0400] "GET /stephen/singers/ HTTP/1.1" 200 1936 "http://www.dosado.com/callers/default.htm " "Mozilla/4.0 (compatible; MSIE 5.5; Windows 98; Win 9x 4.90)"</a:t>
            </a:r>
          </a:p>
          <a:p>
            <a:pPr eaLnBrk="0" hangingPunct="0"/>
            <a:endParaRPr lang="sr-Latn-CS" sz="1050" dirty="0">
              <a:latin typeface="Tahoma" pitchFamily="34" charset="0"/>
              <a:cs typeface="Arabic Transparent" pitchFamily="2" charset="0"/>
            </a:endParaRPr>
          </a:p>
          <a:p>
            <a:pPr eaLnBrk="0" hangingPunct="0"/>
            <a:r>
              <a:rPr lang="sr-Latn-CS" sz="1050" dirty="0">
                <a:latin typeface="Tahoma" pitchFamily="34" charset="0"/>
              </a:rPr>
              <a:t>138.162.0.41 - - [07/Jan/2017:21:36:27 -0400] "GET /gallery/Colorado02?&amp;page=2 HTTP/1.0" 200 19649 "http://www.google.com/search?q=st+malo+chapel+colorado&amp;hl=en&amp;lr=&amp;ie=UTF-8&amp;start=20&amp;sa=N" "Mozilla/4.76 [en] (Windows NT 5.0; U)" </a:t>
            </a:r>
          </a:p>
          <a:p>
            <a:pPr eaLnBrk="0" hangingPunct="0"/>
            <a:endParaRPr lang="sr-Latn-CS" sz="1050" dirty="0">
              <a:latin typeface="Tahoma" pitchFamily="34" charset="0"/>
              <a:cs typeface="Arabic Transparent" pitchFamily="2" charset="0"/>
            </a:endParaRPr>
          </a:p>
          <a:p>
            <a:pPr eaLnBrk="0" hangingPunct="0"/>
            <a:r>
              <a:rPr lang="sr-Latn-CS" sz="1050" dirty="0">
                <a:latin typeface="Tahoma" pitchFamily="34" charset="0"/>
              </a:rPr>
              <a:t>138.162.0.42 - - [07/Jan/2017:21:36:29 -0400] "GET /gallery/css/embedded_style.css.default HTTP/1.0" 200 1901 "-" "Mozilla/4.76 [en] (Windows NT 5.0; U)" </a:t>
            </a:r>
          </a:p>
          <a:p>
            <a:pPr eaLnBrk="0" hangingPunct="0"/>
            <a:endParaRPr lang="sr-Latn-CS" sz="1050" dirty="0">
              <a:latin typeface="Tahoma" pitchFamily="34" charset="0"/>
              <a:cs typeface="Arabic Transparent" pitchFamily="2" charset="0"/>
            </a:endParaRPr>
          </a:p>
          <a:p>
            <a:pPr eaLnBrk="0" hangingPunct="0"/>
            <a:r>
              <a:rPr lang="sr-Latn-CS" sz="1050" dirty="0">
                <a:latin typeface="Tahoma" pitchFamily="34" charset="0"/>
              </a:rPr>
              <a:t>66.196.73.15 - - [07/Jan/2017:21:43:09 -0400] "GET /stephen/home.html HTTP/1.0" 200 11104 "-" "Mozilla/5.0 (Slurp/cat; slurp@inktomi.com; http://www.inktomi.com/slurp.html)" </a:t>
            </a:r>
          </a:p>
          <a:p>
            <a:pPr eaLnBrk="0" hangingPunct="0"/>
            <a:endParaRPr lang="sr-Latn-CS" sz="1050" dirty="0">
              <a:latin typeface="Tahoma" pitchFamily="34" charset="0"/>
              <a:cs typeface="Arabic Transparent" pitchFamily="2" charset="0"/>
            </a:endParaRPr>
          </a:p>
          <a:p>
            <a:pPr eaLnBrk="0" hangingPunct="0"/>
            <a:r>
              <a:rPr lang="sr-Latn-CS" sz="1050" dirty="0">
                <a:latin typeface="Tahoma" pitchFamily="34" charset="0"/>
              </a:rPr>
              <a:t>66.196.72.107 - - [07/Jan/2017:21:44:19 -0400] "GET /ftp/logs/error_log HTTP/1.0" 404 277 "-" "Mozilla/5.0 (Slurp/cat; slurp@inktomi.com; http://www.inktomi.com/slurp.html)" </a:t>
            </a:r>
          </a:p>
          <a:p>
            <a:pPr eaLnBrk="0" hangingPunct="0"/>
            <a:endParaRPr lang="sr-Latn-CS" sz="1050" dirty="0">
              <a:latin typeface="Tahoma" pitchFamily="34" charset="0"/>
              <a:cs typeface="Arabic Transparent" pitchFamily="2" charset="0"/>
            </a:endParaRPr>
          </a:p>
          <a:p>
            <a:pPr eaLnBrk="0" hangingPunct="0"/>
            <a:r>
              <a:rPr lang="sr-Latn-CS" sz="1050" dirty="0">
                <a:latin typeface="Tahoma" pitchFamily="34" charset="0"/>
              </a:rPr>
              <a:t>12.255.212.29 - - [07/Jan/2017:21:51:42 -0400] "GET /cgi- bin/formmail.cgi?recipient=lharleyren49@aol.com&amp;subject= http://www.gildea.com/cgi-bin/formmail.cgi&amp;body=48462427&amp;email=uqizakzbi@aol.com HTTP/1.1" 404 291 "-" "Mozilla/4.0 (compatible; MSIE 5.0; Windows 98; DigExt)" </a:t>
            </a:r>
          </a:p>
          <a:p>
            <a:pPr eaLnBrk="0" hangingPunct="0"/>
            <a:endParaRPr lang="sr-Latn-CS" sz="1050" dirty="0">
              <a:latin typeface="Tahoma" pitchFamily="34" charset="0"/>
              <a:cs typeface="Arabic Transparent" pitchFamily="2" charset="0"/>
            </a:endParaRPr>
          </a:p>
          <a:p>
            <a:pPr eaLnBrk="0" hangingPunct="0"/>
            <a:r>
              <a:rPr lang="sr-Latn-CS" sz="1050" dirty="0">
                <a:latin typeface="Tahoma" pitchFamily="34" charset="0"/>
              </a:rPr>
              <a:t>64.156.198.78 - - [07/Jan/2017:21:52:53 -0400] "GET /wang-center/schedules/wang.html HTTP/1.1" 200 1438 "-" "Mozilla/5.0 (X11; Linux i686; en-US; rv:1.0rc5; OBJR)" </a:t>
            </a:r>
          </a:p>
          <a:p>
            <a:pPr eaLnBrk="0" hangingPunct="0"/>
            <a:endParaRPr lang="sr-Latn-CS" sz="1050" dirty="0">
              <a:latin typeface="Tahoma" pitchFamily="34" charset="0"/>
              <a:cs typeface="Arabic Transparent" pitchFamily="2" charset="0"/>
            </a:endParaRPr>
          </a:p>
          <a:p>
            <a:pPr eaLnBrk="0" hangingPunct="0"/>
            <a:r>
              <a:rPr lang="sr-Latn-CS" sz="1050" dirty="0">
                <a:latin typeface="Tahoma" pitchFamily="34" charset="0"/>
              </a:rPr>
              <a:t>163.139.58.174 - - [07/Jan/2017:21:54:29 -0400] "GET /sd/ HTTP/1.1" 304 - "-" "Mozilla/4.0 (compatible; MSIE 6.0; Windows NT 5.1; .NET CLR 1.0.3705)" </a:t>
            </a:r>
          </a:p>
          <a:p>
            <a:pPr eaLnBrk="0" hangingPunct="0"/>
            <a:endParaRPr lang="sr-Latn-CS" sz="1050" dirty="0">
              <a:latin typeface="Tahoma" pitchFamily="34" charset="0"/>
              <a:cs typeface="Arabic Transparent" pitchFamily="2" charset="0"/>
            </a:endParaRPr>
          </a:p>
          <a:p>
            <a:pPr eaLnBrk="0" hangingPunct="0"/>
            <a:r>
              <a:rPr lang="sr-Latn-CS" sz="1050" dirty="0">
                <a:latin typeface="Tahoma" pitchFamily="34" charset="0"/>
              </a:rPr>
              <a:t>205.188.209.51 - - [07/Jan/2017:21:57:23 -0400] "GET / HTTP/1.0" 200 1729 "http://aolsearch.aol.com/dirsearch.adp?query=Gildea"</a:t>
            </a:r>
          </a:p>
          <a:p>
            <a:pPr eaLnBrk="0" hangingPunct="0"/>
            <a:endParaRPr lang="sr-Latn-CS" sz="1050" dirty="0">
              <a:latin typeface="Tahoma" pitchFamily="34" charset="0"/>
              <a:cs typeface="Arabic Transparent" pitchFamily="2" charset="0"/>
            </a:endParaRPr>
          </a:p>
        </p:txBody>
      </p:sp>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69</a:t>
            </a:fld>
            <a:endParaRPr lang="sr-Latn-CS" altLang="en-US" sz="1200" dirty="0" smtClean="0">
              <a:solidFill>
                <a:srgbClr val="898989"/>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2630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grpId="0" nodeType="clickEffect">
                                  <p:stCondLst>
                                    <p:cond delay="0"/>
                                  </p:stCondLst>
                                  <p:childTnLst>
                                    <p:set>
                                      <p:cBhvr>
                                        <p:cTn id="10" dur="1" fill="hold">
                                          <p:stCondLst>
                                            <p:cond delay="0"/>
                                          </p:stCondLst>
                                        </p:cTn>
                                        <p:tgtEl>
                                          <p:spTgt spid="226309"/>
                                        </p:tgtEl>
                                        <p:attrNameLst>
                                          <p:attrName>style.visibility</p:attrName>
                                        </p:attrNameLst>
                                      </p:cBhvr>
                                      <p:to>
                                        <p:strVal val="visible"/>
                                      </p:to>
                                    </p:set>
                                    <p:animEffect transition="in" filter="dissolve">
                                      <p:cBhvr>
                                        <p:cTn id="11" dur="500"/>
                                        <p:tgtEl>
                                          <p:spTgt spid="2263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306" grpId="0" build="p" autoUpdateAnimBg="0"/>
      <p:bldP spid="22630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body" idx="1"/>
          </p:nvPr>
        </p:nvSpPr>
        <p:spPr>
          <a:xfrm>
            <a:off x="250825" y="1268413"/>
            <a:ext cx="8642350" cy="4897437"/>
          </a:xfrm>
          <a:noFill/>
        </p:spPr>
        <p:txBody>
          <a:bodyPr/>
          <a:lstStyle/>
          <a:p>
            <a:r>
              <a:rPr lang="sr-Latn-CS" dirty="0" smtClean="0">
                <a:latin typeface="Calibri" pitchFamily="34" charset="0"/>
              </a:rPr>
              <a:t> Originalni računari su zaista bili samostalni </a:t>
            </a:r>
          </a:p>
          <a:p>
            <a:pPr lvl="1"/>
            <a:r>
              <a:rPr lang="sr-Latn-CS" sz="2800" dirty="0" smtClean="0">
                <a:latin typeface="Calibri" pitchFamily="34" charset="0"/>
              </a:rPr>
              <a:t> U svakom smislu tog pojma</a:t>
            </a:r>
          </a:p>
          <a:p>
            <a:r>
              <a:rPr lang="sr-Latn-CS" dirty="0" smtClean="0">
                <a:latin typeface="Calibri" pitchFamily="34" charset="0"/>
              </a:rPr>
              <a:t> </a:t>
            </a:r>
            <a:r>
              <a:rPr lang="sr-Latn-CS" dirty="0" smtClean="0">
                <a:latin typeface="Calibri" pitchFamily="34" charset="0"/>
              </a:rPr>
              <a:t>Glupi (</a:t>
            </a:r>
            <a:r>
              <a:rPr lang="sr-Latn-CS" i="1" dirty="0" smtClean="0">
                <a:latin typeface="Calibri" pitchFamily="34" charset="0"/>
              </a:rPr>
              <a:t>dumb</a:t>
            </a:r>
            <a:r>
              <a:rPr lang="sr-Latn-CS" dirty="0" smtClean="0">
                <a:latin typeface="Calibri" pitchFamily="34" charset="0"/>
              </a:rPr>
              <a:t>) </a:t>
            </a:r>
            <a:r>
              <a:rPr lang="sr-Latn-CS" dirty="0" smtClean="0">
                <a:latin typeface="Calibri" pitchFamily="34" charset="0"/>
              </a:rPr>
              <a:t>Mainframe terminali</a:t>
            </a:r>
          </a:p>
          <a:p>
            <a:pPr lvl="1"/>
            <a:r>
              <a:rPr lang="sr-Latn-CS" sz="2800" dirty="0" smtClean="0">
                <a:latin typeface="Calibri" pitchFamily="34" charset="0"/>
              </a:rPr>
              <a:t> Nije to mreža kao ona na koju bi sada to mislili </a:t>
            </a:r>
          </a:p>
          <a:p>
            <a:r>
              <a:rPr lang="sr-Latn-CS" dirty="0" smtClean="0">
                <a:latin typeface="Calibri" pitchFamily="34" charset="0"/>
              </a:rPr>
              <a:t> Misao o umrežavanju se pojavila naknadno</a:t>
            </a:r>
          </a:p>
          <a:p>
            <a:r>
              <a:rPr lang="sr-Latn-CS" dirty="0" smtClean="0">
                <a:latin typeface="Calibri" pitchFamily="34" charset="0"/>
              </a:rPr>
              <a:t> Povezivanje različitih vrsta mašina?</a:t>
            </a:r>
          </a:p>
          <a:p>
            <a:pPr lvl="1"/>
            <a:r>
              <a:rPr lang="sr-Latn-CS" sz="2800" dirty="0" smtClean="0">
                <a:latin typeface="Calibri" pitchFamily="34" charset="0"/>
              </a:rPr>
              <a:t> Apple – IBM PC – Mainframe</a:t>
            </a:r>
          </a:p>
          <a:p>
            <a:pPr lvl="1"/>
            <a:r>
              <a:rPr lang="sr-Latn-CS" dirty="0" smtClean="0">
                <a:latin typeface="Calibri" pitchFamily="34" charset="0"/>
              </a:rPr>
              <a:t> Takvih mogućnosti nije bilo u početku</a:t>
            </a:r>
          </a:p>
        </p:txBody>
      </p:sp>
      <p:sp>
        <p:nvSpPr>
          <p:cNvPr id="46083" name="Rectangle 3"/>
          <p:cNvSpPr>
            <a:spLocks noGrp="1" noChangeArrowheads="1"/>
          </p:cNvSpPr>
          <p:nvPr>
            <p:ph type="title"/>
          </p:nvPr>
        </p:nvSpPr>
        <p:spPr>
          <a:xfrm>
            <a:off x="468313" y="0"/>
            <a:ext cx="8229600" cy="1143000"/>
          </a:xfrm>
          <a:noFill/>
        </p:spPr>
        <p:txBody>
          <a:bodyPr/>
          <a:lstStyle/>
          <a:p>
            <a:pPr eaLnBrk="1" hangingPunct="1"/>
            <a:r>
              <a:rPr lang="sr-Latn-CS" b="1" dirty="0" smtClean="0">
                <a:solidFill>
                  <a:schemeClr val="accent1">
                    <a:lumMod val="25000"/>
                  </a:schemeClr>
                </a:solidFill>
                <a:latin typeface="Calibri" pitchFamily="34" charset="0"/>
              </a:rPr>
              <a:t>Računarski razvoj</a:t>
            </a:r>
          </a:p>
        </p:txBody>
      </p:sp>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Line 2"/>
          <p:cNvSpPr>
            <a:spLocks noChangeShapeType="1"/>
          </p:cNvSpPr>
          <p:nvPr/>
        </p:nvSpPr>
        <p:spPr bwMode="auto">
          <a:xfrm flipH="1" flipV="1">
            <a:off x="1979613" y="4508500"/>
            <a:ext cx="0" cy="1008063"/>
          </a:xfrm>
          <a:prstGeom prst="line">
            <a:avLst/>
          </a:prstGeom>
          <a:noFill/>
          <a:ln w="38100">
            <a:solidFill>
              <a:srgbClr val="FF3300"/>
            </a:solidFill>
            <a:round/>
            <a:headEnd/>
            <a:tailEnd type="triangle" w="med" len="med"/>
          </a:ln>
        </p:spPr>
        <p:txBody>
          <a:bodyPr/>
          <a:lstStyle/>
          <a:p>
            <a:endParaRPr lang="en-GB"/>
          </a:p>
        </p:txBody>
      </p:sp>
      <p:sp>
        <p:nvSpPr>
          <p:cNvPr id="227331" name="Line 3"/>
          <p:cNvSpPr>
            <a:spLocks noChangeShapeType="1"/>
          </p:cNvSpPr>
          <p:nvPr/>
        </p:nvSpPr>
        <p:spPr bwMode="auto">
          <a:xfrm flipH="1" flipV="1">
            <a:off x="4572000" y="4508500"/>
            <a:ext cx="1008063" cy="863600"/>
          </a:xfrm>
          <a:prstGeom prst="line">
            <a:avLst/>
          </a:prstGeom>
          <a:noFill/>
          <a:ln w="38100">
            <a:solidFill>
              <a:srgbClr val="FF3300"/>
            </a:solidFill>
            <a:round/>
            <a:headEnd/>
            <a:tailEnd type="triangle" w="med" len="med"/>
          </a:ln>
        </p:spPr>
        <p:txBody>
          <a:bodyPr/>
          <a:lstStyle/>
          <a:p>
            <a:endParaRPr lang="en-GB"/>
          </a:p>
        </p:txBody>
      </p:sp>
      <p:sp>
        <p:nvSpPr>
          <p:cNvPr id="227332" name="Line 4"/>
          <p:cNvSpPr>
            <a:spLocks noChangeShapeType="1"/>
          </p:cNvSpPr>
          <p:nvPr/>
        </p:nvSpPr>
        <p:spPr bwMode="auto">
          <a:xfrm>
            <a:off x="3492500" y="1916113"/>
            <a:ext cx="6350" cy="1655762"/>
          </a:xfrm>
          <a:prstGeom prst="line">
            <a:avLst/>
          </a:prstGeom>
          <a:noFill/>
          <a:ln w="38100">
            <a:solidFill>
              <a:srgbClr val="FF3300"/>
            </a:solidFill>
            <a:round/>
            <a:headEnd/>
            <a:tailEnd type="triangle" w="med" len="med"/>
          </a:ln>
        </p:spPr>
        <p:txBody>
          <a:bodyPr/>
          <a:lstStyle/>
          <a:p>
            <a:endParaRPr lang="en-GB"/>
          </a:p>
        </p:txBody>
      </p:sp>
      <p:sp>
        <p:nvSpPr>
          <p:cNvPr id="227333" name="Text Box 5"/>
          <p:cNvSpPr txBox="1">
            <a:spLocks noChangeArrowheads="1"/>
          </p:cNvSpPr>
          <p:nvPr/>
        </p:nvSpPr>
        <p:spPr bwMode="auto">
          <a:xfrm>
            <a:off x="2484438" y="1700213"/>
            <a:ext cx="2720975" cy="365125"/>
          </a:xfrm>
          <a:prstGeom prst="rect">
            <a:avLst/>
          </a:prstGeom>
          <a:solidFill>
            <a:srgbClr val="FF0000"/>
          </a:solidFill>
          <a:ln w="28575">
            <a:solidFill>
              <a:srgbClr val="FF3300"/>
            </a:solidFill>
            <a:miter lim="800000"/>
            <a:headEnd/>
            <a:tailEnd/>
          </a:ln>
        </p:spPr>
        <p:txBody>
          <a:bodyPr>
            <a:spAutoFit/>
          </a:bodyPr>
          <a:lstStyle/>
          <a:p>
            <a:pPr algn="ctr" eaLnBrk="0" hangingPunct="0">
              <a:spcBef>
                <a:spcPct val="50000"/>
              </a:spcBef>
            </a:pPr>
            <a:r>
              <a:rPr lang="sr-Latn-CS" sz="1600" b="1">
                <a:solidFill>
                  <a:schemeClr val="bg1"/>
                </a:solidFill>
              </a:rPr>
              <a:t>Datum i vreme pristupa</a:t>
            </a:r>
            <a:endParaRPr lang="sr-Latn-CS" sz="1600" b="1">
              <a:solidFill>
                <a:schemeClr val="bg1"/>
              </a:solidFill>
              <a:cs typeface="Arial" charset="0"/>
            </a:endParaRPr>
          </a:p>
        </p:txBody>
      </p:sp>
      <p:sp>
        <p:nvSpPr>
          <p:cNvPr id="58374" name="Text Box 6"/>
          <p:cNvSpPr txBox="1">
            <a:spLocks noChangeArrowheads="1"/>
          </p:cNvSpPr>
          <p:nvPr/>
        </p:nvSpPr>
        <p:spPr bwMode="auto">
          <a:xfrm>
            <a:off x="539750" y="714375"/>
            <a:ext cx="6697663" cy="954107"/>
          </a:xfrm>
          <a:prstGeom prst="rect">
            <a:avLst/>
          </a:prstGeom>
          <a:solidFill>
            <a:schemeClr val="bg1"/>
          </a:solidFill>
          <a:ln w="9525">
            <a:noFill/>
            <a:miter lim="800000"/>
            <a:headEnd/>
            <a:tailEnd/>
          </a:ln>
        </p:spPr>
        <p:txBody>
          <a:bodyPr>
            <a:spAutoFit/>
          </a:bodyPr>
          <a:lstStyle/>
          <a:p>
            <a:pPr eaLnBrk="0" hangingPunct="0">
              <a:spcBef>
                <a:spcPct val="50000"/>
              </a:spcBef>
            </a:pPr>
            <a:r>
              <a:rPr lang="sr-Latn-CS" sz="2800" b="1" dirty="0">
                <a:latin typeface="Calibri" pitchFamily="34" charset="0"/>
              </a:rPr>
              <a:t>Ispitivanje jedinstvenog unosa dnevnika </a:t>
            </a:r>
            <a:r>
              <a:rPr lang="sr-Latn-CS" sz="2800" b="1" dirty="0" smtClean="0">
                <a:latin typeface="Calibri" pitchFamily="34" charset="0"/>
              </a:rPr>
              <a:t>web </a:t>
            </a:r>
            <a:r>
              <a:rPr lang="sr-Latn-CS" sz="2800" b="1" dirty="0">
                <a:latin typeface="Calibri" pitchFamily="34" charset="0"/>
              </a:rPr>
              <a:t>servera </a:t>
            </a:r>
          </a:p>
        </p:txBody>
      </p:sp>
      <p:sp>
        <p:nvSpPr>
          <p:cNvPr id="58375" name="Rectangle 7"/>
          <p:cNvSpPr>
            <a:spLocks noGrp="1" noChangeArrowheads="1"/>
          </p:cNvSpPr>
          <p:nvPr>
            <p:ph type="title"/>
          </p:nvPr>
        </p:nvSpPr>
        <p:spPr>
          <a:xfrm>
            <a:off x="250825" y="0"/>
            <a:ext cx="8458200" cy="923925"/>
          </a:xfrm>
          <a:solidFill>
            <a:schemeClr val="bg1"/>
          </a:solidFill>
        </p:spPr>
        <p:txBody>
          <a:bodyPr/>
          <a:lstStyle/>
          <a:p>
            <a:pPr eaLnBrk="1" hangingPunct="1"/>
            <a:r>
              <a:rPr lang="sr-Latn-CS" dirty="0" smtClean="0"/>
              <a:t> </a:t>
            </a:r>
            <a:r>
              <a:rPr lang="sr-Latn-CS" b="1" dirty="0" smtClean="0">
                <a:solidFill>
                  <a:schemeClr val="accent1">
                    <a:lumMod val="25000"/>
                  </a:schemeClr>
                </a:solidFill>
                <a:latin typeface="Calibri" pitchFamily="34" charset="0"/>
              </a:rPr>
              <a:t>Dnevnici </a:t>
            </a:r>
            <a:r>
              <a:rPr lang="sr-Latn-CS" b="1" dirty="0" smtClean="0">
                <a:solidFill>
                  <a:schemeClr val="accent1">
                    <a:lumMod val="25000"/>
                  </a:schemeClr>
                </a:solidFill>
                <a:latin typeface="Calibri" pitchFamily="34" charset="0"/>
              </a:rPr>
              <a:t>web </a:t>
            </a:r>
            <a:r>
              <a:rPr lang="sr-Latn-CS" b="1" dirty="0" smtClean="0">
                <a:solidFill>
                  <a:schemeClr val="accent1">
                    <a:lumMod val="25000"/>
                  </a:schemeClr>
                </a:solidFill>
                <a:latin typeface="Calibri" pitchFamily="34" charset="0"/>
              </a:rPr>
              <a:t>servera</a:t>
            </a:r>
          </a:p>
        </p:txBody>
      </p:sp>
      <p:sp>
        <p:nvSpPr>
          <p:cNvPr id="58377" name="Text Box 9"/>
          <p:cNvSpPr txBox="1">
            <a:spLocks noChangeArrowheads="1"/>
          </p:cNvSpPr>
          <p:nvPr/>
        </p:nvSpPr>
        <p:spPr bwMode="auto">
          <a:xfrm>
            <a:off x="611188" y="3644900"/>
            <a:ext cx="8064500" cy="825500"/>
          </a:xfrm>
          <a:prstGeom prst="rect">
            <a:avLst/>
          </a:prstGeom>
          <a:solidFill>
            <a:srgbClr val="FFFF00"/>
          </a:solidFill>
          <a:ln w="12700">
            <a:noFill/>
            <a:miter lim="800000"/>
            <a:headEnd/>
            <a:tailEnd/>
          </a:ln>
        </p:spPr>
        <p:txBody>
          <a:bodyPr>
            <a:spAutoFit/>
          </a:bodyPr>
          <a:lstStyle/>
          <a:p>
            <a:pPr eaLnBrk="0" hangingPunct="0"/>
            <a:r>
              <a:rPr lang="sr-Latn-CS" sz="1600" b="1" dirty="0"/>
              <a:t>216.128.130.126 - - [07/Jan/2017:21:30:02  - 0400]  "GET /pgp/ HTTP/1.0" 200 1871 "http://dir.yahoo.com/Computers_and_Internet/Security_and_Encryption/PGP___Pretty_Good_Privacy/" "Mozilla/4.0 (compatible; MSIE 6.0 [en] WinNT 5.1; U)" </a:t>
            </a:r>
          </a:p>
        </p:txBody>
      </p:sp>
      <p:sp>
        <p:nvSpPr>
          <p:cNvPr id="227338" name="Line 10"/>
          <p:cNvSpPr>
            <a:spLocks noChangeShapeType="1"/>
          </p:cNvSpPr>
          <p:nvPr/>
        </p:nvSpPr>
        <p:spPr bwMode="auto">
          <a:xfrm>
            <a:off x="1116013" y="2420938"/>
            <a:ext cx="11112" cy="1152525"/>
          </a:xfrm>
          <a:prstGeom prst="line">
            <a:avLst/>
          </a:prstGeom>
          <a:noFill/>
          <a:ln w="38100">
            <a:solidFill>
              <a:srgbClr val="FF3300"/>
            </a:solidFill>
            <a:round/>
            <a:headEnd/>
            <a:tailEnd type="triangle" w="med" len="med"/>
          </a:ln>
        </p:spPr>
        <p:txBody>
          <a:bodyPr/>
          <a:lstStyle/>
          <a:p>
            <a:endParaRPr lang="en-GB"/>
          </a:p>
        </p:txBody>
      </p:sp>
      <p:sp>
        <p:nvSpPr>
          <p:cNvPr id="227339" name="Text Box 11"/>
          <p:cNvSpPr txBox="1">
            <a:spLocks noChangeArrowheads="1"/>
          </p:cNvSpPr>
          <p:nvPr/>
        </p:nvSpPr>
        <p:spPr bwMode="auto">
          <a:xfrm>
            <a:off x="250825" y="1989138"/>
            <a:ext cx="1944688" cy="912812"/>
          </a:xfrm>
          <a:prstGeom prst="rect">
            <a:avLst/>
          </a:prstGeom>
          <a:solidFill>
            <a:srgbClr val="FF0000"/>
          </a:solidFill>
          <a:ln w="28575">
            <a:solidFill>
              <a:srgbClr val="FF3300"/>
            </a:solidFill>
            <a:miter lim="800000"/>
            <a:headEnd/>
            <a:tailEnd/>
          </a:ln>
        </p:spPr>
        <p:txBody>
          <a:bodyPr>
            <a:spAutoFit/>
          </a:bodyPr>
          <a:lstStyle/>
          <a:p>
            <a:pPr algn="ctr" eaLnBrk="0" hangingPunct="0">
              <a:spcBef>
                <a:spcPct val="50000"/>
              </a:spcBef>
            </a:pPr>
            <a:r>
              <a:rPr lang="sr-Latn-CS" sz="1600" b="1">
                <a:solidFill>
                  <a:schemeClr val="bg1"/>
                </a:solidFill>
              </a:rPr>
              <a:t>IP adresa</a:t>
            </a:r>
          </a:p>
          <a:p>
            <a:pPr algn="ctr" eaLnBrk="0" hangingPunct="0"/>
            <a:r>
              <a:rPr lang="sr-Latn-CS" sz="1200" b="1">
                <a:solidFill>
                  <a:schemeClr val="bg1"/>
                </a:solidFill>
              </a:rPr>
              <a:t>Korisnik na </a:t>
            </a:r>
          </a:p>
          <a:p>
            <a:pPr algn="ctr" eaLnBrk="0" hangingPunct="0"/>
            <a:r>
              <a:rPr lang="sr-Latn-CS" sz="1200" b="1">
                <a:solidFill>
                  <a:schemeClr val="bg1"/>
                </a:solidFill>
              </a:rPr>
              <a:t>Optilink Comms Inc </a:t>
            </a:r>
          </a:p>
          <a:p>
            <a:pPr algn="ctr" eaLnBrk="0" hangingPunct="0"/>
            <a:r>
              <a:rPr lang="sr-Latn-CS" sz="1200" b="1">
                <a:solidFill>
                  <a:schemeClr val="bg1"/>
                </a:solidFill>
              </a:rPr>
              <a:t>GA, US</a:t>
            </a:r>
            <a:endParaRPr lang="sr-Latn-CS" sz="1200" b="1">
              <a:solidFill>
                <a:schemeClr val="bg1"/>
              </a:solidFill>
              <a:cs typeface="Arial" charset="0"/>
            </a:endParaRPr>
          </a:p>
        </p:txBody>
      </p:sp>
      <p:sp>
        <p:nvSpPr>
          <p:cNvPr id="227340" name="Text Box 12"/>
          <p:cNvSpPr txBox="1">
            <a:spLocks noChangeArrowheads="1"/>
          </p:cNvSpPr>
          <p:nvPr/>
        </p:nvSpPr>
        <p:spPr bwMode="auto">
          <a:xfrm>
            <a:off x="323850" y="4868863"/>
            <a:ext cx="4176713" cy="1096962"/>
          </a:xfrm>
          <a:prstGeom prst="rect">
            <a:avLst/>
          </a:prstGeom>
          <a:solidFill>
            <a:srgbClr val="FF0000"/>
          </a:solidFill>
          <a:ln w="28575">
            <a:solidFill>
              <a:srgbClr val="FF3300"/>
            </a:solidFill>
            <a:miter lim="800000"/>
            <a:headEnd/>
            <a:tailEnd/>
          </a:ln>
        </p:spPr>
        <p:txBody>
          <a:bodyPr>
            <a:spAutoFit/>
          </a:bodyPr>
          <a:lstStyle/>
          <a:p>
            <a:pPr algn="ctr" eaLnBrk="0" hangingPunct="0">
              <a:spcBef>
                <a:spcPct val="50000"/>
              </a:spcBef>
            </a:pPr>
            <a:r>
              <a:rPr lang="sr-Latn-CS" sz="1600" b="1">
                <a:solidFill>
                  <a:schemeClr val="bg1"/>
                </a:solidFill>
              </a:rPr>
              <a:t>Sajt povezan od</a:t>
            </a:r>
          </a:p>
          <a:p>
            <a:pPr algn="ctr" eaLnBrk="0" hangingPunct="0">
              <a:spcBef>
                <a:spcPct val="50000"/>
              </a:spcBef>
            </a:pPr>
            <a:r>
              <a:rPr lang="sr-Latn-CS" sz="1200" b="1">
                <a:solidFill>
                  <a:schemeClr val="bg1"/>
                </a:solidFill>
              </a:rPr>
              <a:t>http://dir.yahoo.com/Computers_and_Internet/Security_and_Encryption/PGP___Pretty_Good_Privacy/</a:t>
            </a:r>
          </a:p>
          <a:p>
            <a:pPr algn="ctr" eaLnBrk="0" hangingPunct="0">
              <a:spcBef>
                <a:spcPct val="50000"/>
              </a:spcBef>
            </a:pPr>
            <a:r>
              <a:rPr lang="sr-Latn-CS" sz="1200" b="1">
                <a:solidFill>
                  <a:schemeClr val="bg1"/>
                </a:solidFill>
              </a:rPr>
              <a:t>PGP odeljak Yahoo direktorijuma</a:t>
            </a:r>
          </a:p>
        </p:txBody>
      </p:sp>
      <p:sp>
        <p:nvSpPr>
          <p:cNvPr id="227341" name="Line 13"/>
          <p:cNvSpPr>
            <a:spLocks noChangeShapeType="1"/>
          </p:cNvSpPr>
          <p:nvPr/>
        </p:nvSpPr>
        <p:spPr bwMode="auto">
          <a:xfrm flipH="1">
            <a:off x="5219700" y="2781300"/>
            <a:ext cx="0" cy="790575"/>
          </a:xfrm>
          <a:prstGeom prst="line">
            <a:avLst/>
          </a:prstGeom>
          <a:noFill/>
          <a:ln w="38100">
            <a:solidFill>
              <a:srgbClr val="FF3300"/>
            </a:solidFill>
            <a:round/>
            <a:headEnd/>
            <a:tailEnd type="triangle" w="med" len="med"/>
          </a:ln>
        </p:spPr>
        <p:txBody>
          <a:bodyPr/>
          <a:lstStyle/>
          <a:p>
            <a:endParaRPr lang="en-GB"/>
          </a:p>
        </p:txBody>
      </p:sp>
      <p:sp>
        <p:nvSpPr>
          <p:cNvPr id="227342" name="Text Box 14"/>
          <p:cNvSpPr txBox="1">
            <a:spLocks noChangeArrowheads="1"/>
          </p:cNvSpPr>
          <p:nvPr/>
        </p:nvSpPr>
        <p:spPr bwMode="auto">
          <a:xfrm>
            <a:off x="3708400" y="2349500"/>
            <a:ext cx="3024188" cy="639763"/>
          </a:xfrm>
          <a:prstGeom prst="rect">
            <a:avLst/>
          </a:prstGeom>
          <a:solidFill>
            <a:srgbClr val="FF0000"/>
          </a:solidFill>
          <a:ln w="28575">
            <a:solidFill>
              <a:srgbClr val="FF3300"/>
            </a:solidFill>
            <a:miter lim="800000"/>
            <a:headEnd/>
            <a:tailEnd/>
          </a:ln>
        </p:spPr>
        <p:txBody>
          <a:bodyPr>
            <a:spAutoFit/>
          </a:bodyPr>
          <a:lstStyle/>
          <a:p>
            <a:pPr algn="ctr" eaLnBrk="0" hangingPunct="0">
              <a:spcBef>
                <a:spcPct val="50000"/>
              </a:spcBef>
            </a:pPr>
            <a:r>
              <a:rPr lang="sr-Latn-CS" sz="1600" b="1" dirty="0">
                <a:solidFill>
                  <a:schemeClr val="bg1"/>
                </a:solidFill>
              </a:rPr>
              <a:t>Zabeležite vremensku zonu!</a:t>
            </a:r>
          </a:p>
          <a:p>
            <a:pPr algn="ctr" eaLnBrk="0" hangingPunct="0">
              <a:spcBef>
                <a:spcPct val="50000"/>
              </a:spcBef>
            </a:pPr>
            <a:r>
              <a:rPr lang="sr-Latn-CS" sz="1200" b="1" dirty="0">
                <a:solidFill>
                  <a:schemeClr val="bg1"/>
                </a:solidFill>
              </a:rPr>
              <a:t>- 0400 - najverovatnije Južna Amerika</a:t>
            </a:r>
            <a:endParaRPr lang="sr-Latn-CS" sz="1200" b="1" dirty="0">
              <a:solidFill>
                <a:schemeClr val="bg1"/>
              </a:solidFill>
              <a:cs typeface="Arial" charset="0"/>
            </a:endParaRPr>
          </a:p>
        </p:txBody>
      </p:sp>
      <p:sp>
        <p:nvSpPr>
          <p:cNvPr id="227343" name="Text Box 15"/>
          <p:cNvSpPr txBox="1">
            <a:spLocks noChangeArrowheads="1"/>
          </p:cNvSpPr>
          <p:nvPr/>
        </p:nvSpPr>
        <p:spPr bwMode="auto">
          <a:xfrm>
            <a:off x="4932363" y="4797425"/>
            <a:ext cx="3455987" cy="1463675"/>
          </a:xfrm>
          <a:prstGeom prst="rect">
            <a:avLst/>
          </a:prstGeom>
          <a:solidFill>
            <a:srgbClr val="FF0000"/>
          </a:solidFill>
          <a:ln w="28575">
            <a:solidFill>
              <a:srgbClr val="FF3300"/>
            </a:solidFill>
            <a:miter lim="800000"/>
            <a:headEnd/>
            <a:tailEnd/>
          </a:ln>
        </p:spPr>
        <p:txBody>
          <a:bodyPr>
            <a:spAutoFit/>
          </a:bodyPr>
          <a:lstStyle/>
          <a:p>
            <a:pPr algn="ctr" eaLnBrk="0" hangingPunct="0">
              <a:spcBef>
                <a:spcPct val="50000"/>
              </a:spcBef>
            </a:pPr>
            <a:r>
              <a:rPr lang="sr-Latn-CS" sz="1600" b="1">
                <a:solidFill>
                  <a:schemeClr val="bg1"/>
                </a:solidFill>
              </a:rPr>
              <a:t>Informacije o sistemu</a:t>
            </a:r>
          </a:p>
          <a:p>
            <a:pPr algn="ctr" eaLnBrk="0" hangingPunct="0">
              <a:spcBef>
                <a:spcPct val="50000"/>
              </a:spcBef>
            </a:pPr>
            <a:r>
              <a:rPr lang="sr-Latn-CS" sz="1200" b="1">
                <a:solidFill>
                  <a:schemeClr val="bg1"/>
                </a:solidFill>
              </a:rPr>
              <a:t>Mozilla/4.0 compatibilan; MSIE 6.0 - pregledač</a:t>
            </a:r>
          </a:p>
          <a:p>
            <a:pPr algn="ctr" eaLnBrk="0" hangingPunct="0">
              <a:spcBef>
                <a:spcPct val="50000"/>
              </a:spcBef>
            </a:pPr>
            <a:r>
              <a:rPr lang="sr-Latn-CS" sz="1200" b="1">
                <a:solidFill>
                  <a:schemeClr val="bg1"/>
                </a:solidFill>
              </a:rPr>
              <a:t>[en] - Engleski</a:t>
            </a:r>
          </a:p>
          <a:p>
            <a:pPr algn="ctr" eaLnBrk="0" hangingPunct="0">
              <a:spcBef>
                <a:spcPct val="50000"/>
              </a:spcBef>
            </a:pPr>
            <a:r>
              <a:rPr lang="sr-Latn-CS" sz="1200" b="1">
                <a:solidFill>
                  <a:schemeClr val="bg1"/>
                </a:solidFill>
              </a:rPr>
              <a:t>WinNT 5.1 - XP Operativni sistem</a:t>
            </a:r>
          </a:p>
          <a:p>
            <a:pPr algn="ctr" eaLnBrk="0" hangingPunct="0">
              <a:spcBef>
                <a:spcPct val="50000"/>
              </a:spcBef>
            </a:pPr>
            <a:r>
              <a:rPr lang="sr-Latn-CS" sz="1200" b="1">
                <a:solidFill>
                  <a:schemeClr val="bg1"/>
                </a:solidFill>
              </a:rPr>
              <a:t>U - dobavljač pretraživača</a:t>
            </a:r>
            <a:endParaRPr lang="sr-Latn-CS" sz="1200" b="1">
              <a:solidFill>
                <a:schemeClr val="bg1"/>
              </a:solidFill>
              <a:cs typeface="Arial" charset="0"/>
            </a:endParaRPr>
          </a:p>
        </p:txBody>
      </p:sp>
      <p:sp>
        <p:nvSpPr>
          <p:cNvPr id="227344" name="Line 16"/>
          <p:cNvSpPr>
            <a:spLocks noChangeShapeType="1"/>
          </p:cNvSpPr>
          <p:nvPr/>
        </p:nvSpPr>
        <p:spPr bwMode="auto">
          <a:xfrm flipH="1">
            <a:off x="7019925" y="1989138"/>
            <a:ext cx="865188" cy="1584325"/>
          </a:xfrm>
          <a:prstGeom prst="line">
            <a:avLst/>
          </a:prstGeom>
          <a:noFill/>
          <a:ln w="38100">
            <a:solidFill>
              <a:srgbClr val="FF3300"/>
            </a:solidFill>
            <a:round/>
            <a:headEnd/>
            <a:tailEnd type="triangle" w="med" len="med"/>
          </a:ln>
        </p:spPr>
        <p:txBody>
          <a:bodyPr/>
          <a:lstStyle/>
          <a:p>
            <a:endParaRPr lang="en-GB"/>
          </a:p>
        </p:txBody>
      </p:sp>
      <p:sp>
        <p:nvSpPr>
          <p:cNvPr id="227345" name="Text Box 17"/>
          <p:cNvSpPr txBox="1">
            <a:spLocks noChangeArrowheads="1"/>
          </p:cNvSpPr>
          <p:nvPr/>
        </p:nvSpPr>
        <p:spPr bwMode="auto">
          <a:xfrm>
            <a:off x="6948488" y="1844675"/>
            <a:ext cx="1800225" cy="346075"/>
          </a:xfrm>
          <a:prstGeom prst="rect">
            <a:avLst/>
          </a:prstGeom>
          <a:solidFill>
            <a:srgbClr val="FF0000"/>
          </a:solidFill>
          <a:ln w="9525">
            <a:solidFill>
              <a:srgbClr val="FF3300"/>
            </a:solidFill>
            <a:miter lim="800000"/>
            <a:headEnd/>
            <a:tailEnd/>
          </a:ln>
        </p:spPr>
        <p:txBody>
          <a:bodyPr>
            <a:spAutoFit/>
          </a:bodyPr>
          <a:lstStyle/>
          <a:p>
            <a:pPr>
              <a:spcBef>
                <a:spcPct val="50000"/>
              </a:spcBef>
            </a:pPr>
            <a:r>
              <a:rPr lang="sr-Latn-CS" sz="1600" b="1">
                <a:solidFill>
                  <a:schemeClr val="bg1"/>
                </a:solidFill>
              </a:rPr>
              <a:t>Naredba GET</a:t>
            </a:r>
          </a:p>
        </p:txBody>
      </p:sp>
      <p:sp>
        <p:nvSpPr>
          <p:cNvPr id="17"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70</a:t>
            </a:fld>
            <a:endParaRPr lang="sr-Latn-CS" altLang="en-US" sz="1200" dirty="0" smtClean="0">
              <a:solidFill>
                <a:srgbClr val="898989"/>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733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733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2733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73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734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2734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2734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2734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2734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2733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2734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273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330" grpId="0" animBg="1"/>
      <p:bldP spid="227331" grpId="0" animBg="1"/>
      <p:bldP spid="227332" grpId="0" animBg="1"/>
      <p:bldP spid="227333" grpId="0" animBg="1"/>
      <p:bldP spid="227338" grpId="0" animBg="1"/>
      <p:bldP spid="227339" grpId="0" animBg="1"/>
      <p:bldP spid="227340" grpId="0" animBg="1"/>
      <p:bldP spid="227341" grpId="0" animBg="1"/>
      <p:bldP spid="227342" grpId="0" animBg="1"/>
      <p:bldP spid="227343" grpId="0" animBg="1"/>
      <p:bldP spid="227344" grpId="0" animBg="1"/>
      <p:bldP spid="227345"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Question Mark Clip Art">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071802" y="4500570"/>
            <a:ext cx="3014223" cy="923330"/>
          </a:xfrm>
          <a:prstGeom prst="rect">
            <a:avLst/>
          </a:prstGeom>
          <a:noFill/>
        </p:spPr>
        <p:txBody>
          <a:bodyPr wrap="none" rtlCol="0">
            <a:spAutoFit/>
          </a:bodyPr>
          <a:lstStyle/>
          <a:p>
            <a:r>
              <a:rPr lang="sr-Latn-CS" sz="5400" dirty="0" smtClean="0"/>
              <a:t>Pitanja</a:t>
            </a:r>
            <a:endParaRPr lang="sr-Latn-CS" sz="5400" dirty="0"/>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71</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p:cNvGrpSpPr>
            <a:grpSpLocks noChangeAspect="1"/>
          </p:cNvGrpSpPr>
          <p:nvPr/>
        </p:nvGrpSpPr>
        <p:grpSpPr bwMode="auto">
          <a:xfrm>
            <a:off x="2828852" y="457200"/>
            <a:ext cx="3673475" cy="5976938"/>
            <a:chOff x="1338" y="255"/>
            <a:chExt cx="3192" cy="3900"/>
          </a:xfrm>
        </p:grpSpPr>
        <p:sp>
          <p:nvSpPr>
            <p:cNvPr id="5"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6"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7"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8"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9"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10"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11"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12"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13"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14"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15"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16"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17"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18"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19"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20"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21"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22"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23"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24"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25"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26"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27"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28"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29"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30"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31"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32"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33"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34"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35"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36"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37"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38"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39"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40"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41"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42"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43"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4"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45"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46"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47"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8"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49" name="TextBox 48"/>
          <p:cNvSpPr txBox="1"/>
          <p:nvPr/>
        </p:nvSpPr>
        <p:spPr>
          <a:xfrm>
            <a:off x="3144182" y="3026482"/>
            <a:ext cx="3069285" cy="584776"/>
          </a:xfrm>
          <a:prstGeom prst="rect">
            <a:avLst/>
          </a:prstGeom>
          <a:noFill/>
        </p:spPr>
        <p:txBody>
          <a:bodyPr wrap="square" rtlCol="0">
            <a:spAutoFit/>
          </a:bodyPr>
          <a:lstStyle/>
          <a:p>
            <a:pPr algn="ctr"/>
            <a:r>
              <a:rPr lang="sr-Latn-CS" sz="3200" b="1" dirty="0" smtClean="0">
                <a:solidFill>
                  <a:schemeClr val="accent1">
                    <a:lumMod val="25000"/>
                  </a:schemeClr>
                </a:solidFill>
                <a:latin typeface="Calibri" pitchFamily="34" charset="0"/>
              </a:rPr>
              <a:t>E-pošta</a:t>
            </a:r>
            <a:endParaRPr lang="sr-Latn-CS" sz="3200" dirty="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a:spLocks noChangeArrowheads="1"/>
          </p:cNvSpPr>
          <p:nvPr/>
        </p:nvSpPr>
        <p:spPr bwMode="auto">
          <a:xfrm>
            <a:off x="457200" y="1143000"/>
            <a:ext cx="8088313" cy="1407180"/>
          </a:xfrm>
          <a:prstGeom prst="rect">
            <a:avLst/>
          </a:prstGeom>
          <a:noFill/>
          <a:ln w="9525">
            <a:noFill/>
            <a:miter lim="800000"/>
            <a:headEnd/>
            <a:tailEnd/>
          </a:ln>
        </p:spPr>
        <p:txBody>
          <a:bodyPr>
            <a:spAutoFit/>
          </a:bodyPr>
          <a:lstStyle/>
          <a:p>
            <a:pPr algn="just" eaLnBrk="0" hangingPunct="0">
              <a:lnSpc>
                <a:spcPct val="140000"/>
              </a:lnSpc>
              <a:spcBef>
                <a:spcPct val="50000"/>
              </a:spcBef>
            </a:pPr>
            <a:r>
              <a:rPr lang="sr-Latn-CS" sz="3200" b="1" dirty="0">
                <a:latin typeface="Calibri" pitchFamily="34" charset="0"/>
              </a:rPr>
              <a:t>Izgleda kao da se elektronska pošta prenosi direktno sa mašine pošiljaoca na mašinu primaoca</a:t>
            </a:r>
          </a:p>
        </p:txBody>
      </p:sp>
      <p:sp>
        <p:nvSpPr>
          <p:cNvPr id="5123" name="Rectangle 3"/>
          <p:cNvSpPr>
            <a:spLocks noGrp="1" noChangeArrowheads="1"/>
          </p:cNvSpPr>
          <p:nvPr>
            <p:ph type="title"/>
          </p:nvPr>
        </p:nvSpPr>
        <p:spPr>
          <a:xfrm>
            <a:off x="304800" y="0"/>
            <a:ext cx="8458200" cy="914400"/>
          </a:xfrm>
          <a:noFill/>
        </p:spPr>
        <p:txBody>
          <a:bodyPr/>
          <a:lstStyle/>
          <a:p>
            <a:pPr eaLnBrk="1" hangingPunct="1"/>
            <a:r>
              <a:rPr lang="sr-Latn-CS" dirty="0" smtClean="0"/>
              <a:t> </a:t>
            </a:r>
            <a:r>
              <a:rPr lang="sr-Latn-CS" b="1" dirty="0" smtClean="0">
                <a:solidFill>
                  <a:schemeClr val="accent1">
                    <a:lumMod val="25000"/>
                  </a:schemeClr>
                </a:solidFill>
                <a:latin typeface="Calibri" pitchFamily="34" charset="0"/>
              </a:rPr>
              <a:t>Kako radi elektronska pošta</a:t>
            </a:r>
          </a:p>
        </p:txBody>
      </p:sp>
      <p:sp>
        <p:nvSpPr>
          <p:cNvPr id="5124" name="Rectangle 4"/>
          <p:cNvSpPr>
            <a:spLocks noChangeArrowheads="1"/>
          </p:cNvSpPr>
          <p:nvPr/>
        </p:nvSpPr>
        <p:spPr bwMode="auto">
          <a:xfrm>
            <a:off x="0" y="-228600"/>
            <a:ext cx="184150" cy="457200"/>
          </a:xfrm>
          <a:prstGeom prst="rect">
            <a:avLst/>
          </a:prstGeom>
          <a:noFill/>
          <a:ln w="9525">
            <a:noFill/>
            <a:miter lim="800000"/>
            <a:headEnd/>
            <a:tailEnd/>
          </a:ln>
        </p:spPr>
        <p:txBody>
          <a:bodyPr wrap="none" anchor="ctr">
            <a:spAutoFit/>
          </a:bodyPr>
          <a:lstStyle/>
          <a:p>
            <a:pPr eaLnBrk="0" hangingPunct="0"/>
            <a:endParaRPr lang="en-US" sz="2400">
              <a:latin typeface="Tahoma" pitchFamily="34" charset="0"/>
            </a:endParaRPr>
          </a:p>
        </p:txBody>
      </p:sp>
      <p:sp>
        <p:nvSpPr>
          <p:cNvPr id="101381" name="Line 5"/>
          <p:cNvSpPr>
            <a:spLocks noChangeShapeType="1"/>
          </p:cNvSpPr>
          <p:nvPr/>
        </p:nvSpPr>
        <p:spPr bwMode="auto">
          <a:xfrm>
            <a:off x="2916238" y="3933825"/>
            <a:ext cx="3384550" cy="0"/>
          </a:xfrm>
          <a:prstGeom prst="line">
            <a:avLst/>
          </a:prstGeom>
          <a:noFill/>
          <a:ln w="76200">
            <a:solidFill>
              <a:schemeClr val="tx1"/>
            </a:solidFill>
            <a:round/>
            <a:headEnd/>
            <a:tailEnd type="triangle" w="lg" len="lg"/>
          </a:ln>
        </p:spPr>
        <p:txBody>
          <a:bodyPr/>
          <a:lstStyle/>
          <a:p>
            <a:endParaRPr lang="en-GB"/>
          </a:p>
        </p:txBody>
      </p:sp>
      <p:sp>
        <p:nvSpPr>
          <p:cNvPr id="5126" name="computr2"/>
          <p:cNvSpPr>
            <a:spLocks noEditPoints="1" noChangeArrowheads="1"/>
          </p:cNvSpPr>
          <p:nvPr/>
        </p:nvSpPr>
        <p:spPr bwMode="auto">
          <a:xfrm>
            <a:off x="971550" y="3284538"/>
            <a:ext cx="2433638" cy="2305050"/>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headEnd/>
            <a:tailEnd/>
          </a:ln>
        </p:spPr>
        <p:txBody>
          <a:bodyPr/>
          <a:lstStyle/>
          <a:p>
            <a:endParaRPr lang="en-US"/>
          </a:p>
        </p:txBody>
      </p:sp>
      <p:sp>
        <p:nvSpPr>
          <p:cNvPr id="5127" name="computr2"/>
          <p:cNvSpPr>
            <a:spLocks noEditPoints="1" noChangeArrowheads="1"/>
          </p:cNvSpPr>
          <p:nvPr/>
        </p:nvSpPr>
        <p:spPr bwMode="auto">
          <a:xfrm>
            <a:off x="5867400" y="3284538"/>
            <a:ext cx="2376488" cy="2305050"/>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headEnd/>
            <a:tailEnd/>
          </a:ln>
        </p:spPr>
        <p:txBody>
          <a:bodyPr/>
          <a:lstStyle/>
          <a:p>
            <a:endParaRPr lang="en-US"/>
          </a:p>
        </p:txBody>
      </p:sp>
      <p:sp>
        <p:nvSpPr>
          <p:cNvPr id="5128" name="Text Box 8"/>
          <p:cNvSpPr txBox="1">
            <a:spLocks noChangeArrowheads="1"/>
          </p:cNvSpPr>
          <p:nvPr/>
        </p:nvSpPr>
        <p:spPr bwMode="auto">
          <a:xfrm>
            <a:off x="6516688" y="3500438"/>
            <a:ext cx="1079500" cy="865187"/>
          </a:xfrm>
          <a:prstGeom prst="rect">
            <a:avLst/>
          </a:prstGeom>
          <a:solidFill>
            <a:schemeClr val="accent2"/>
          </a:solidFill>
          <a:ln w="9525">
            <a:solidFill>
              <a:schemeClr val="tx1"/>
            </a:solidFill>
            <a:miter lim="800000"/>
            <a:headEnd/>
            <a:tailEnd/>
          </a:ln>
        </p:spPr>
        <p:txBody>
          <a:bodyPr>
            <a:spAutoFit/>
          </a:bodyPr>
          <a:lstStyle/>
          <a:p>
            <a:pPr algn="ctr">
              <a:spcBef>
                <a:spcPct val="50000"/>
              </a:spcBef>
            </a:pPr>
            <a:endParaRPr lang="sr-Latn-CS" sz="800" b="1" dirty="0" smtClean="0">
              <a:latin typeface="Tahoma" pitchFamily="34" charset="0"/>
            </a:endParaRPr>
          </a:p>
          <a:p>
            <a:pPr algn="ctr">
              <a:spcBef>
                <a:spcPct val="50000"/>
              </a:spcBef>
            </a:pPr>
            <a:r>
              <a:rPr lang="sr-Latn-CS" sz="2000" b="1" dirty="0">
                <a:solidFill>
                  <a:schemeClr val="bg1"/>
                </a:solidFill>
                <a:latin typeface="Tahoma" pitchFamily="34" charset="0"/>
              </a:rPr>
              <a:t>Džejn</a:t>
            </a:r>
            <a:endParaRPr lang="sr-Latn-CS" sz="2000" b="1" dirty="0" smtClean="0">
              <a:solidFill>
                <a:schemeClr val="bg1"/>
              </a:solidFill>
              <a:latin typeface="Tahoma" pitchFamily="34" charset="0"/>
            </a:endParaRPr>
          </a:p>
          <a:p>
            <a:pPr algn="ctr">
              <a:spcBef>
                <a:spcPct val="50000"/>
              </a:spcBef>
            </a:pPr>
            <a:endParaRPr lang="sr-Latn-CS" sz="800" b="1" dirty="0">
              <a:solidFill>
                <a:schemeClr val="bg1"/>
              </a:solidFill>
              <a:latin typeface="Tahoma" pitchFamily="34" charset="0"/>
            </a:endParaRPr>
          </a:p>
        </p:txBody>
      </p:sp>
      <p:sp>
        <p:nvSpPr>
          <p:cNvPr id="5129" name="Text Box 9"/>
          <p:cNvSpPr txBox="1">
            <a:spLocks noChangeArrowheads="1"/>
          </p:cNvSpPr>
          <p:nvPr/>
        </p:nvSpPr>
        <p:spPr bwMode="auto">
          <a:xfrm>
            <a:off x="1619250" y="3500438"/>
            <a:ext cx="1152525" cy="865187"/>
          </a:xfrm>
          <a:prstGeom prst="rect">
            <a:avLst/>
          </a:prstGeom>
          <a:solidFill>
            <a:srgbClr val="FFFF00"/>
          </a:solidFill>
          <a:ln w="9525">
            <a:solidFill>
              <a:schemeClr val="tx1"/>
            </a:solidFill>
            <a:miter lim="800000"/>
            <a:headEnd/>
            <a:tailEnd/>
          </a:ln>
        </p:spPr>
        <p:txBody>
          <a:bodyPr>
            <a:spAutoFit/>
          </a:bodyPr>
          <a:lstStyle/>
          <a:p>
            <a:pPr algn="ctr">
              <a:spcBef>
                <a:spcPct val="50000"/>
              </a:spcBef>
            </a:pPr>
            <a:endParaRPr lang="sr-Latn-CS" sz="800" b="1" dirty="0" smtClean="0">
              <a:latin typeface="Tahoma" pitchFamily="34" charset="0"/>
            </a:endParaRPr>
          </a:p>
          <a:p>
            <a:pPr algn="ctr">
              <a:spcBef>
                <a:spcPct val="50000"/>
              </a:spcBef>
            </a:pPr>
            <a:r>
              <a:rPr lang="sr-Latn-CS" sz="2000" b="1" dirty="0" smtClean="0">
                <a:latin typeface="Tahoma" pitchFamily="34" charset="0"/>
              </a:rPr>
              <a:t>Džo</a:t>
            </a:r>
          </a:p>
          <a:p>
            <a:pPr algn="ctr">
              <a:spcBef>
                <a:spcPct val="50000"/>
              </a:spcBef>
            </a:pPr>
            <a:endParaRPr lang="sr-Latn-CS" sz="800" b="1" dirty="0">
              <a:latin typeface="Tahoma" pitchFamily="34" charset="0"/>
            </a:endParaRPr>
          </a:p>
        </p:txBody>
      </p:sp>
      <p:sp>
        <p:nvSpPr>
          <p:cNvPr id="101386" name="Line 10"/>
          <p:cNvSpPr>
            <a:spLocks noChangeShapeType="1"/>
          </p:cNvSpPr>
          <p:nvPr/>
        </p:nvSpPr>
        <p:spPr bwMode="auto">
          <a:xfrm>
            <a:off x="1547813" y="2781300"/>
            <a:ext cx="6408737" cy="3095625"/>
          </a:xfrm>
          <a:prstGeom prst="line">
            <a:avLst/>
          </a:prstGeom>
          <a:noFill/>
          <a:ln w="190500">
            <a:solidFill>
              <a:srgbClr val="FF0000"/>
            </a:solidFill>
            <a:round/>
            <a:headEnd/>
            <a:tailEnd/>
          </a:ln>
        </p:spPr>
        <p:txBody>
          <a:bodyPr/>
          <a:lstStyle/>
          <a:p>
            <a:endParaRPr lang="en-GB"/>
          </a:p>
        </p:txBody>
      </p:sp>
      <p:sp>
        <p:nvSpPr>
          <p:cNvPr id="101387" name="Line 11"/>
          <p:cNvSpPr>
            <a:spLocks noChangeShapeType="1"/>
          </p:cNvSpPr>
          <p:nvPr/>
        </p:nvSpPr>
        <p:spPr bwMode="auto">
          <a:xfrm flipH="1">
            <a:off x="1403350" y="2781300"/>
            <a:ext cx="6048375" cy="3168650"/>
          </a:xfrm>
          <a:prstGeom prst="line">
            <a:avLst/>
          </a:prstGeom>
          <a:noFill/>
          <a:ln w="190500">
            <a:solidFill>
              <a:srgbClr val="FF0000"/>
            </a:solidFill>
            <a:round/>
            <a:headEnd/>
            <a:tailEnd/>
          </a:ln>
        </p:spPr>
        <p:txBody>
          <a:bodyPr/>
          <a:lstStyle/>
          <a:p>
            <a:endParaRPr lang="en-GB"/>
          </a:p>
        </p:txBody>
      </p:sp>
      <p:sp>
        <p:nvSpPr>
          <p:cNvPr id="12"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73</a:t>
            </a:fld>
            <a:endParaRPr lang="sr-Latn-CS"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1381"/>
                                        </p:tgtEl>
                                        <p:attrNameLst>
                                          <p:attrName>style.visibility</p:attrName>
                                        </p:attrNameLst>
                                      </p:cBhvr>
                                      <p:to>
                                        <p:strVal val="visible"/>
                                      </p:to>
                                    </p:set>
                                    <p:animEffect transition="in" filter="checkerboard(across)">
                                      <p:cBhvr>
                                        <p:cTn id="7" dur="500"/>
                                        <p:tgtEl>
                                          <p:spTgt spid="10138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1386"/>
                                        </p:tgtEl>
                                        <p:attrNameLst>
                                          <p:attrName>style.visibility</p:attrName>
                                        </p:attrNameLst>
                                      </p:cBhvr>
                                      <p:to>
                                        <p:strVal val="visible"/>
                                      </p:to>
                                    </p:set>
                                    <p:animEffect transition="in" filter="wipe(left)">
                                      <p:cBhvr>
                                        <p:cTn id="12" dur="500"/>
                                        <p:tgtEl>
                                          <p:spTgt spid="101386"/>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101387"/>
                                        </p:tgtEl>
                                        <p:attrNameLst>
                                          <p:attrName>style.visibility</p:attrName>
                                        </p:attrNameLst>
                                      </p:cBhvr>
                                      <p:to>
                                        <p:strVal val="visible"/>
                                      </p:to>
                                    </p:set>
                                    <p:animEffect transition="in" filter="wipe(up)">
                                      <p:cBhvr>
                                        <p:cTn id="15" dur="500"/>
                                        <p:tgtEl>
                                          <p:spTgt spid="101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1" grpId="0" animBg="1"/>
      <p:bldP spid="101386" grpId="0" animBg="1"/>
      <p:bldP spid="101387"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ext Box 2"/>
          <p:cNvSpPr txBox="1">
            <a:spLocks noChangeArrowheads="1"/>
          </p:cNvSpPr>
          <p:nvPr/>
        </p:nvSpPr>
        <p:spPr bwMode="auto">
          <a:xfrm>
            <a:off x="395288" y="836613"/>
            <a:ext cx="8353425" cy="6007799"/>
          </a:xfrm>
          <a:prstGeom prst="rect">
            <a:avLst/>
          </a:prstGeom>
          <a:noFill/>
          <a:ln w="9525">
            <a:noFill/>
            <a:miter lim="800000"/>
            <a:headEnd/>
            <a:tailEnd/>
          </a:ln>
        </p:spPr>
        <p:txBody>
          <a:bodyPr>
            <a:spAutoFit/>
          </a:bodyPr>
          <a:lstStyle/>
          <a:p>
            <a:pPr algn="just" eaLnBrk="0" hangingPunct="0">
              <a:lnSpc>
                <a:spcPct val="110000"/>
              </a:lnSpc>
              <a:spcBef>
                <a:spcPct val="50000"/>
              </a:spcBef>
            </a:pPr>
            <a:endParaRPr lang="sr-Latn-CS" sz="2200" dirty="0" smtClean="0">
              <a:latin typeface="Calibri" pitchFamily="34" charset="0"/>
            </a:endParaRPr>
          </a:p>
          <a:p>
            <a:pPr algn="just" eaLnBrk="0" hangingPunct="0">
              <a:lnSpc>
                <a:spcPct val="110000"/>
              </a:lnSpc>
              <a:spcBef>
                <a:spcPct val="50000"/>
              </a:spcBef>
            </a:pPr>
            <a:r>
              <a:rPr lang="sr-Latn-CS" sz="2200" dirty="0" smtClean="0">
                <a:latin typeface="Calibri" pitchFamily="34" charset="0"/>
              </a:rPr>
              <a:t>Obično </a:t>
            </a:r>
            <a:r>
              <a:rPr lang="sr-Latn-CS" sz="2200" dirty="0">
                <a:latin typeface="Calibri" pitchFamily="34" charset="0"/>
              </a:rPr>
              <a:t>elektronska pošta prolazi kroz najmanje četiri računara tokom svog života </a:t>
            </a:r>
          </a:p>
          <a:p>
            <a:pPr marL="371475" lvl="1" indent="-342900" algn="just" eaLnBrk="0" hangingPunct="0">
              <a:lnSpc>
                <a:spcPct val="110000"/>
              </a:lnSpc>
              <a:spcBef>
                <a:spcPts val="0"/>
              </a:spcBef>
              <a:buFontTx/>
              <a:buAutoNum type="arabicPeriod"/>
            </a:pPr>
            <a:r>
              <a:rPr lang="sr-Latn-CS" sz="2200" dirty="0">
                <a:latin typeface="Calibri" pitchFamily="34" charset="0"/>
              </a:rPr>
              <a:t>Poruka se sastavlja na računaru korisnika, a zatim se šalje na odlazni SMTP server za poštu * (protokol za prost prenos pošte-Simple Mail Transfer Protocol ili SMTP)</a:t>
            </a:r>
          </a:p>
          <a:p>
            <a:pPr marL="371475" lvl="1" indent="-342900" algn="just" eaLnBrk="0" hangingPunct="0">
              <a:lnSpc>
                <a:spcPct val="110000"/>
              </a:lnSpc>
              <a:spcBef>
                <a:spcPts val="0"/>
              </a:spcBef>
              <a:buFontTx/>
              <a:buAutoNum type="arabicPeriod"/>
            </a:pPr>
            <a:r>
              <a:rPr lang="sr-Latn-CS" sz="2200" dirty="0">
                <a:latin typeface="Calibri" pitchFamily="34" charset="0"/>
              </a:rPr>
              <a:t>Odlazni ISP prosleđuje elektronsku pošta na SMTP server pošte (SMTP - SMTP) ISP-a primaoca</a:t>
            </a:r>
          </a:p>
          <a:p>
            <a:pPr marL="371475" lvl="1" indent="-342900" algn="just" eaLnBrk="0" hangingPunct="0">
              <a:lnSpc>
                <a:spcPct val="110000"/>
              </a:lnSpc>
              <a:spcBef>
                <a:spcPts val="0"/>
              </a:spcBef>
              <a:buFontTx/>
              <a:buAutoNum type="arabicPeriod"/>
            </a:pPr>
            <a:r>
              <a:rPr lang="sr-Latn-CS" sz="2200" dirty="0">
                <a:latin typeface="Calibri" pitchFamily="34" charset="0"/>
              </a:rPr>
              <a:t>Pošta servera primaoca pronalazi dolazni server pošte (poštanski protokol-Post Office Protocol ili POP3) i dostavlja poruku "poštanskom sanduče primaoca"</a:t>
            </a:r>
          </a:p>
          <a:p>
            <a:pPr marL="371475" lvl="1" indent="-342900" algn="just" eaLnBrk="0" hangingPunct="0">
              <a:lnSpc>
                <a:spcPct val="110000"/>
              </a:lnSpc>
              <a:spcBef>
                <a:spcPts val="0"/>
              </a:spcBef>
              <a:buFontTx/>
              <a:buAutoNum type="arabicPeriod"/>
            </a:pPr>
            <a:r>
              <a:rPr lang="sr-Latn-CS" sz="2200" dirty="0" smtClean="0">
                <a:latin typeface="Calibri" pitchFamily="34" charset="0"/>
              </a:rPr>
              <a:t>Primala </a:t>
            </a:r>
            <a:r>
              <a:rPr lang="sr-Latn-CS" sz="2200" dirty="0">
                <a:latin typeface="Calibri" pitchFamily="34" charset="0"/>
              </a:rPr>
              <a:t>se povezuje na račun i poruka se preuzima u prijemno sanduče primaoca, i obično se briše sa poštanskog servera u procesu</a:t>
            </a:r>
          </a:p>
          <a:p>
            <a:pPr algn="ctr" eaLnBrk="0" hangingPunct="0">
              <a:lnSpc>
                <a:spcPct val="110000"/>
              </a:lnSpc>
              <a:spcBef>
                <a:spcPct val="25000"/>
              </a:spcBef>
            </a:pPr>
            <a:r>
              <a:rPr lang="sr-Latn-CS" sz="2400" i="1" dirty="0">
                <a:solidFill>
                  <a:srgbClr val="FF0000"/>
                </a:solidFill>
                <a:latin typeface="Calibri" pitchFamily="34" charset="0"/>
              </a:rPr>
              <a:t>* Poštanski server - namenski računar koji se koristi za obradu pošte</a:t>
            </a:r>
          </a:p>
        </p:txBody>
      </p:sp>
      <p:sp>
        <p:nvSpPr>
          <p:cNvPr id="6147" name="Rectangle 3"/>
          <p:cNvSpPr>
            <a:spLocks noGrp="1" noChangeArrowheads="1"/>
          </p:cNvSpPr>
          <p:nvPr>
            <p:ph type="title"/>
          </p:nvPr>
        </p:nvSpPr>
        <p:spPr>
          <a:xfrm>
            <a:off x="323850" y="0"/>
            <a:ext cx="8458200" cy="914400"/>
          </a:xfrm>
          <a:noFill/>
        </p:spPr>
        <p:txBody>
          <a:bodyPr/>
          <a:lstStyle/>
          <a:p>
            <a:pPr eaLnBrk="1" hangingPunct="1"/>
            <a:r>
              <a:rPr lang="sr-Latn-CS" dirty="0" smtClean="0"/>
              <a:t> </a:t>
            </a:r>
            <a:r>
              <a:rPr lang="sr-Latn-CS" b="1" dirty="0" smtClean="0">
                <a:solidFill>
                  <a:schemeClr val="accent1">
                    <a:lumMod val="25000"/>
                  </a:schemeClr>
                </a:solidFill>
                <a:latin typeface="Calibri" pitchFamily="34" charset="0"/>
              </a:rPr>
              <a:t>Kako funkcioniše normalna elektronska pošta</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74</a:t>
            </a:fld>
            <a:endParaRPr lang="sr-Latn-CS"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0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0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40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40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Line 2"/>
          <p:cNvSpPr>
            <a:spLocks noChangeShapeType="1"/>
          </p:cNvSpPr>
          <p:nvPr/>
        </p:nvSpPr>
        <p:spPr bwMode="auto">
          <a:xfrm>
            <a:off x="6877050" y="4076700"/>
            <a:ext cx="574675" cy="0"/>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3427" name="Line 3"/>
          <p:cNvSpPr>
            <a:spLocks noChangeShapeType="1"/>
          </p:cNvSpPr>
          <p:nvPr/>
        </p:nvSpPr>
        <p:spPr bwMode="auto">
          <a:xfrm flipV="1">
            <a:off x="1331913" y="4365625"/>
            <a:ext cx="935037" cy="863600"/>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3428" name="Line 4"/>
          <p:cNvSpPr>
            <a:spLocks noChangeShapeType="1"/>
          </p:cNvSpPr>
          <p:nvPr/>
        </p:nvSpPr>
        <p:spPr bwMode="auto">
          <a:xfrm flipV="1">
            <a:off x="2700338" y="3141663"/>
            <a:ext cx="792162" cy="646112"/>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3429" name="Line 5"/>
          <p:cNvSpPr>
            <a:spLocks noChangeShapeType="1"/>
          </p:cNvSpPr>
          <p:nvPr/>
        </p:nvSpPr>
        <p:spPr bwMode="auto">
          <a:xfrm>
            <a:off x="5219700" y="2924175"/>
            <a:ext cx="863600" cy="793750"/>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3430" name="Line 6"/>
          <p:cNvSpPr>
            <a:spLocks noChangeShapeType="1"/>
          </p:cNvSpPr>
          <p:nvPr/>
        </p:nvSpPr>
        <p:spPr bwMode="auto">
          <a:xfrm flipH="1">
            <a:off x="7885113" y="4365625"/>
            <a:ext cx="0" cy="647700"/>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7175" name="Rectangle 7"/>
          <p:cNvSpPr>
            <a:spLocks noChangeArrowheads="1"/>
          </p:cNvSpPr>
          <p:nvPr/>
        </p:nvSpPr>
        <p:spPr bwMode="auto">
          <a:xfrm>
            <a:off x="395288" y="3644900"/>
            <a:ext cx="1008062" cy="720725"/>
          </a:xfrm>
          <a:prstGeom prst="rect">
            <a:avLst/>
          </a:prstGeom>
          <a:solidFill>
            <a:srgbClr val="FF0000"/>
          </a:solidFill>
          <a:ln w="9525">
            <a:solidFill>
              <a:srgbClr val="FF0000"/>
            </a:solidFill>
            <a:miter lim="800000"/>
            <a:headEnd/>
            <a:tailEnd/>
          </a:ln>
        </p:spPr>
        <p:txBody>
          <a:bodyPr wrap="none" anchor="ctr"/>
          <a:lstStyle/>
          <a:p>
            <a:pPr algn="ctr"/>
            <a:r>
              <a:rPr lang="sr-Latn-CS" b="1">
                <a:solidFill>
                  <a:schemeClr val="bg1"/>
                </a:solidFill>
                <a:latin typeface="Calibri" pitchFamily="34" charset="0"/>
              </a:rPr>
              <a:t>POP3</a:t>
            </a:r>
          </a:p>
          <a:p>
            <a:pPr algn="ctr"/>
            <a:r>
              <a:rPr lang="sr-Latn-CS" b="1">
                <a:solidFill>
                  <a:schemeClr val="bg1"/>
                </a:solidFill>
                <a:latin typeface="Calibri" pitchFamily="34" charset="0"/>
              </a:rPr>
              <a:t>Server</a:t>
            </a:r>
          </a:p>
        </p:txBody>
      </p:sp>
      <p:sp>
        <p:nvSpPr>
          <p:cNvPr id="7176" name="Text Box 8"/>
          <p:cNvSpPr txBox="1">
            <a:spLocks noChangeArrowheads="1"/>
          </p:cNvSpPr>
          <p:nvPr/>
        </p:nvSpPr>
        <p:spPr bwMode="auto">
          <a:xfrm>
            <a:off x="539750" y="0"/>
            <a:ext cx="8135938" cy="769441"/>
          </a:xfrm>
          <a:prstGeom prst="rect">
            <a:avLst/>
          </a:prstGeom>
          <a:noFill/>
          <a:ln w="9525">
            <a:noFill/>
            <a:miter lim="800000"/>
            <a:headEnd/>
            <a:tailEnd/>
          </a:ln>
        </p:spPr>
        <p:txBody>
          <a:bodyPr>
            <a:spAutoFit/>
          </a:bodyPr>
          <a:lstStyle/>
          <a:p>
            <a:pPr algn="ctr">
              <a:spcBef>
                <a:spcPct val="50000"/>
              </a:spcBef>
            </a:pPr>
            <a:r>
              <a:rPr lang="sr-Latn-CS" sz="4400" b="1" dirty="0" smtClean="0">
                <a:solidFill>
                  <a:schemeClr val="accent1">
                    <a:lumMod val="25000"/>
                  </a:schemeClr>
                </a:solidFill>
                <a:latin typeface="Calibri" pitchFamily="34" charset="0"/>
              </a:rPr>
              <a:t>Džo šalje Džejn elektronsku poštu</a:t>
            </a:r>
          </a:p>
        </p:txBody>
      </p:sp>
      <p:sp useBgFill="1">
        <p:nvSpPr>
          <p:cNvPr id="103433" name="Cloud"/>
          <p:cNvSpPr>
            <a:spLocks noChangeAspect="1" noEditPoints="1" noChangeArrowheads="1"/>
          </p:cNvSpPr>
          <p:nvPr/>
        </p:nvSpPr>
        <p:spPr bwMode="auto">
          <a:xfrm>
            <a:off x="2843213" y="981075"/>
            <a:ext cx="3616325" cy="2424113"/>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ln w="9525">
            <a:solidFill>
              <a:srgbClr val="000000"/>
            </a:solidFill>
            <a:miter lim="800000"/>
            <a:headEnd/>
            <a:tailEnd/>
          </a:ln>
          <a:effectLst>
            <a:outerShdw dist="107763" dir="2700000" algn="ctr" rotWithShape="0">
              <a:srgbClr val="808080"/>
            </a:outerShdw>
          </a:effectLst>
        </p:spPr>
        <p:txBody>
          <a:bodyPr/>
          <a:lstStyle/>
          <a:p>
            <a:pPr algn="ctr">
              <a:defRPr/>
            </a:pPr>
            <a:endParaRPr lang="sr-Latn-CS" sz="2400" b="1">
              <a:latin typeface="Calibri" pitchFamily="34" charset="0"/>
              <a:cs typeface="Arial" charset="0"/>
            </a:endParaRPr>
          </a:p>
          <a:p>
            <a:pPr algn="ctr">
              <a:defRPr/>
            </a:pPr>
            <a:r>
              <a:rPr lang="sr-Latn-CS" sz="4000" b="1">
                <a:latin typeface="Calibri" pitchFamily="34" charset="0"/>
              </a:rPr>
              <a:t>Internet</a:t>
            </a:r>
          </a:p>
        </p:txBody>
      </p:sp>
      <p:sp>
        <p:nvSpPr>
          <p:cNvPr id="7178" name="computr2"/>
          <p:cNvSpPr>
            <a:spLocks noEditPoints="1" noChangeArrowheads="1"/>
          </p:cNvSpPr>
          <p:nvPr/>
        </p:nvSpPr>
        <p:spPr bwMode="auto">
          <a:xfrm>
            <a:off x="539750" y="5013325"/>
            <a:ext cx="1800225" cy="1512888"/>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1998403854 h 21600"/>
              <a:gd name="T14" fmla="*/ 2147483647 w 21600"/>
              <a:gd name="T15" fmla="*/ 1998403854 h 21600"/>
              <a:gd name="T16" fmla="*/ 2147483647 w 21600"/>
              <a:gd name="T17" fmla="*/ 2147483647 h 21600"/>
              <a:gd name="T18" fmla="*/ 160476865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headEnd/>
            <a:tailEnd/>
          </a:ln>
        </p:spPr>
        <p:txBody>
          <a:bodyPr/>
          <a:lstStyle/>
          <a:p>
            <a:endParaRPr lang="en-US">
              <a:latin typeface="Calibri" pitchFamily="34" charset="0"/>
            </a:endParaRPr>
          </a:p>
        </p:txBody>
      </p:sp>
      <p:sp>
        <p:nvSpPr>
          <p:cNvPr id="7179" name="computr2"/>
          <p:cNvSpPr>
            <a:spLocks noEditPoints="1" noChangeArrowheads="1"/>
          </p:cNvSpPr>
          <p:nvPr/>
        </p:nvSpPr>
        <p:spPr bwMode="auto">
          <a:xfrm>
            <a:off x="6875463" y="5013325"/>
            <a:ext cx="1800225" cy="1511300"/>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1992120494 h 21600"/>
              <a:gd name="T14" fmla="*/ 2147483647 w 21600"/>
              <a:gd name="T15" fmla="*/ 1992120494 h 21600"/>
              <a:gd name="T16" fmla="*/ 2147483647 w 21600"/>
              <a:gd name="T17" fmla="*/ 2147483647 h 21600"/>
              <a:gd name="T18" fmla="*/ 160476865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headEnd/>
            <a:tailEnd/>
          </a:ln>
        </p:spPr>
        <p:txBody>
          <a:bodyPr/>
          <a:lstStyle/>
          <a:p>
            <a:endParaRPr lang="en-US">
              <a:latin typeface="Calibri" pitchFamily="34" charset="0"/>
            </a:endParaRPr>
          </a:p>
        </p:txBody>
      </p:sp>
      <p:sp>
        <p:nvSpPr>
          <p:cNvPr id="7180" name="Rectangle 12"/>
          <p:cNvSpPr>
            <a:spLocks noChangeArrowheads="1"/>
          </p:cNvSpPr>
          <p:nvPr/>
        </p:nvSpPr>
        <p:spPr bwMode="auto">
          <a:xfrm>
            <a:off x="1835150" y="3644900"/>
            <a:ext cx="1008063" cy="720725"/>
          </a:xfrm>
          <a:prstGeom prst="rect">
            <a:avLst/>
          </a:prstGeom>
          <a:solidFill>
            <a:srgbClr val="FF0000"/>
          </a:solidFill>
          <a:ln w="9525">
            <a:solidFill>
              <a:srgbClr val="FF0000"/>
            </a:solidFill>
            <a:miter lim="800000"/>
            <a:headEnd/>
            <a:tailEnd/>
          </a:ln>
        </p:spPr>
        <p:txBody>
          <a:bodyPr wrap="none" anchor="ctr"/>
          <a:lstStyle/>
          <a:p>
            <a:pPr algn="ctr"/>
            <a:r>
              <a:rPr lang="sr-Latn-CS" b="1">
                <a:solidFill>
                  <a:schemeClr val="bg1"/>
                </a:solidFill>
                <a:latin typeface="Calibri" pitchFamily="34" charset="0"/>
              </a:rPr>
              <a:t>SMTP</a:t>
            </a:r>
          </a:p>
          <a:p>
            <a:pPr algn="ctr"/>
            <a:r>
              <a:rPr lang="sr-Latn-CS" b="1">
                <a:solidFill>
                  <a:schemeClr val="bg1"/>
                </a:solidFill>
                <a:latin typeface="Calibri" pitchFamily="34" charset="0"/>
              </a:rPr>
              <a:t>Server</a:t>
            </a:r>
          </a:p>
        </p:txBody>
      </p:sp>
      <p:sp>
        <p:nvSpPr>
          <p:cNvPr id="7181" name="Rectangle 13"/>
          <p:cNvSpPr>
            <a:spLocks noChangeArrowheads="1"/>
          </p:cNvSpPr>
          <p:nvPr/>
        </p:nvSpPr>
        <p:spPr bwMode="auto">
          <a:xfrm>
            <a:off x="7451725" y="3716338"/>
            <a:ext cx="1008063" cy="720725"/>
          </a:xfrm>
          <a:prstGeom prst="rect">
            <a:avLst/>
          </a:prstGeom>
          <a:solidFill>
            <a:srgbClr val="FF0000"/>
          </a:solidFill>
          <a:ln w="9525">
            <a:solidFill>
              <a:srgbClr val="FF0000"/>
            </a:solidFill>
            <a:miter lim="800000"/>
            <a:headEnd/>
            <a:tailEnd/>
          </a:ln>
        </p:spPr>
        <p:txBody>
          <a:bodyPr wrap="none" anchor="ctr"/>
          <a:lstStyle/>
          <a:p>
            <a:pPr algn="ctr"/>
            <a:r>
              <a:rPr lang="sr-Latn-CS" b="1">
                <a:solidFill>
                  <a:schemeClr val="bg1"/>
                </a:solidFill>
                <a:latin typeface="Calibri" pitchFamily="34" charset="0"/>
              </a:rPr>
              <a:t>POP3</a:t>
            </a:r>
          </a:p>
          <a:p>
            <a:pPr algn="ctr"/>
            <a:r>
              <a:rPr lang="sr-Latn-CS" b="1">
                <a:solidFill>
                  <a:schemeClr val="bg1"/>
                </a:solidFill>
                <a:latin typeface="Calibri" pitchFamily="34" charset="0"/>
              </a:rPr>
              <a:t>Server</a:t>
            </a:r>
          </a:p>
        </p:txBody>
      </p:sp>
      <p:sp>
        <p:nvSpPr>
          <p:cNvPr id="7182" name="Rectangle 14"/>
          <p:cNvSpPr>
            <a:spLocks noChangeArrowheads="1"/>
          </p:cNvSpPr>
          <p:nvPr/>
        </p:nvSpPr>
        <p:spPr bwMode="auto">
          <a:xfrm>
            <a:off x="6084888" y="3716338"/>
            <a:ext cx="1008062" cy="720725"/>
          </a:xfrm>
          <a:prstGeom prst="rect">
            <a:avLst/>
          </a:prstGeom>
          <a:solidFill>
            <a:srgbClr val="FF0000"/>
          </a:solidFill>
          <a:ln w="9525">
            <a:solidFill>
              <a:srgbClr val="FF0000"/>
            </a:solidFill>
            <a:miter lim="800000"/>
            <a:headEnd/>
            <a:tailEnd/>
          </a:ln>
        </p:spPr>
        <p:txBody>
          <a:bodyPr wrap="none" anchor="ctr"/>
          <a:lstStyle/>
          <a:p>
            <a:pPr algn="ctr"/>
            <a:r>
              <a:rPr lang="sr-Latn-CS" b="1">
                <a:solidFill>
                  <a:schemeClr val="bg1"/>
                </a:solidFill>
                <a:latin typeface="Calibri" pitchFamily="34" charset="0"/>
              </a:rPr>
              <a:t>SMTP</a:t>
            </a:r>
          </a:p>
          <a:p>
            <a:pPr algn="ctr"/>
            <a:r>
              <a:rPr lang="sr-Latn-CS" b="1">
                <a:solidFill>
                  <a:schemeClr val="bg1"/>
                </a:solidFill>
                <a:latin typeface="Calibri" pitchFamily="34" charset="0"/>
              </a:rPr>
              <a:t>Server</a:t>
            </a:r>
          </a:p>
        </p:txBody>
      </p:sp>
      <p:sp>
        <p:nvSpPr>
          <p:cNvPr id="103439" name="Text Box 15"/>
          <p:cNvSpPr txBox="1">
            <a:spLocks noChangeArrowheads="1"/>
          </p:cNvSpPr>
          <p:nvPr/>
        </p:nvSpPr>
        <p:spPr bwMode="auto">
          <a:xfrm>
            <a:off x="2362200" y="4343400"/>
            <a:ext cx="1981201" cy="2031325"/>
          </a:xfrm>
          <a:prstGeom prst="rect">
            <a:avLst/>
          </a:prstGeom>
          <a:noFill/>
          <a:ln w="9525">
            <a:noFill/>
            <a:miter lim="800000"/>
            <a:headEnd/>
            <a:tailEnd/>
          </a:ln>
        </p:spPr>
        <p:txBody>
          <a:bodyPr wrap="square">
            <a:spAutoFit/>
          </a:bodyPr>
          <a:lstStyle/>
          <a:p>
            <a:pPr eaLnBrk="0" hangingPunct="0"/>
            <a:r>
              <a:rPr lang="sr-Latn-CS" dirty="0" smtClean="0">
                <a:latin typeface="Calibri" pitchFamily="34" charset="0"/>
              </a:rPr>
              <a:t>Kada Džo pritisne POŠALJI, elektronska pošta se premešta sa njegovog računara na SMTP server njegovih dobavljača internet usluga</a:t>
            </a:r>
          </a:p>
        </p:txBody>
      </p:sp>
      <p:sp>
        <p:nvSpPr>
          <p:cNvPr id="103440" name="Text Box 16"/>
          <p:cNvSpPr txBox="1">
            <a:spLocks noChangeArrowheads="1"/>
          </p:cNvSpPr>
          <p:nvPr/>
        </p:nvSpPr>
        <p:spPr bwMode="auto">
          <a:xfrm>
            <a:off x="179388" y="2492375"/>
            <a:ext cx="2808287" cy="646331"/>
          </a:xfrm>
          <a:prstGeom prst="rect">
            <a:avLst/>
          </a:prstGeom>
          <a:noFill/>
          <a:ln w="9525">
            <a:noFill/>
            <a:miter lim="800000"/>
            <a:headEnd/>
            <a:tailEnd/>
          </a:ln>
        </p:spPr>
        <p:txBody>
          <a:bodyPr>
            <a:spAutoFit/>
          </a:bodyPr>
          <a:lstStyle/>
          <a:p>
            <a:pPr algn="ctr" eaLnBrk="0" hangingPunct="0"/>
            <a:r>
              <a:rPr lang="sr-Latn-CS" dirty="0" smtClean="0"/>
              <a:t>Džoov ISP zatim usmerava elektronsku poštu na internet</a:t>
            </a:r>
          </a:p>
        </p:txBody>
      </p:sp>
      <p:sp>
        <p:nvSpPr>
          <p:cNvPr id="103441" name="Text Box 17"/>
          <p:cNvSpPr txBox="1">
            <a:spLocks noChangeArrowheads="1"/>
          </p:cNvSpPr>
          <p:nvPr/>
        </p:nvSpPr>
        <p:spPr bwMode="auto">
          <a:xfrm>
            <a:off x="6781800" y="2492375"/>
            <a:ext cx="2274888" cy="923330"/>
          </a:xfrm>
          <a:prstGeom prst="rect">
            <a:avLst/>
          </a:prstGeom>
          <a:noFill/>
          <a:ln w="9525">
            <a:noFill/>
            <a:miter lim="800000"/>
            <a:headEnd/>
            <a:tailEnd/>
          </a:ln>
        </p:spPr>
        <p:txBody>
          <a:bodyPr wrap="square">
            <a:spAutoFit/>
          </a:bodyPr>
          <a:lstStyle/>
          <a:p>
            <a:pPr algn="ctr" eaLnBrk="0" hangingPunct="0"/>
            <a:r>
              <a:rPr lang="sr-Latn-CS" dirty="0" smtClean="0"/>
              <a:t>Pošta se prosleđuje na POP3 server Džejninog ISP-a</a:t>
            </a:r>
          </a:p>
        </p:txBody>
      </p:sp>
      <p:sp>
        <p:nvSpPr>
          <p:cNvPr id="103442" name="Text Box 18"/>
          <p:cNvSpPr txBox="1">
            <a:spLocks noChangeArrowheads="1"/>
          </p:cNvSpPr>
          <p:nvPr/>
        </p:nvSpPr>
        <p:spPr bwMode="auto">
          <a:xfrm>
            <a:off x="5486400" y="4572000"/>
            <a:ext cx="1600200" cy="1754327"/>
          </a:xfrm>
          <a:prstGeom prst="rect">
            <a:avLst/>
          </a:prstGeom>
          <a:noFill/>
          <a:ln w="9525">
            <a:noFill/>
            <a:miter lim="800000"/>
            <a:headEnd/>
            <a:tailEnd/>
          </a:ln>
        </p:spPr>
        <p:txBody>
          <a:bodyPr wrap="square">
            <a:spAutoFit/>
          </a:bodyPr>
          <a:lstStyle/>
          <a:p>
            <a:pPr algn="ctr" eaLnBrk="0" hangingPunct="0"/>
            <a:r>
              <a:rPr lang="sr-Latn-CS" dirty="0" smtClean="0"/>
              <a:t>Sledeći put kada se Džejn poveže sa svojim ISP-om, elektronska pošta se preuzima na njen računar</a:t>
            </a:r>
          </a:p>
        </p:txBody>
      </p:sp>
      <p:sp>
        <p:nvSpPr>
          <p:cNvPr id="7187" name="Rectangle 19"/>
          <p:cNvSpPr>
            <a:spLocks noChangeArrowheads="1"/>
          </p:cNvSpPr>
          <p:nvPr/>
        </p:nvSpPr>
        <p:spPr bwMode="auto">
          <a:xfrm>
            <a:off x="1042988" y="5157788"/>
            <a:ext cx="792162" cy="576262"/>
          </a:xfrm>
          <a:prstGeom prst="rect">
            <a:avLst/>
          </a:prstGeom>
          <a:solidFill>
            <a:srgbClr val="FFFF00"/>
          </a:solidFill>
          <a:ln w="9525">
            <a:solidFill>
              <a:schemeClr val="tx1"/>
            </a:solidFill>
            <a:miter lim="800000"/>
            <a:headEnd/>
            <a:tailEnd/>
          </a:ln>
        </p:spPr>
        <p:txBody>
          <a:bodyPr wrap="none" anchor="ctr"/>
          <a:lstStyle/>
          <a:p>
            <a:pPr algn="ctr" eaLnBrk="0" hangingPunct="0"/>
            <a:r>
              <a:rPr lang="sr-Latn-CS" sz="2000" b="1" dirty="0" smtClean="0">
                <a:latin typeface="Calibri" pitchFamily="34" charset="0"/>
              </a:rPr>
              <a:t>Džo</a:t>
            </a:r>
            <a:endParaRPr lang="sr-Latn-CS" sz="2000" b="1" dirty="0">
              <a:latin typeface="Calibri" pitchFamily="34" charset="0"/>
            </a:endParaRPr>
          </a:p>
        </p:txBody>
      </p:sp>
      <p:sp>
        <p:nvSpPr>
          <p:cNvPr id="7188" name="Rectangle 20"/>
          <p:cNvSpPr>
            <a:spLocks noChangeArrowheads="1"/>
          </p:cNvSpPr>
          <p:nvPr/>
        </p:nvSpPr>
        <p:spPr bwMode="auto">
          <a:xfrm>
            <a:off x="7380288" y="5157788"/>
            <a:ext cx="792162" cy="576262"/>
          </a:xfrm>
          <a:prstGeom prst="rect">
            <a:avLst/>
          </a:prstGeom>
          <a:solidFill>
            <a:schemeClr val="accent2"/>
          </a:solidFill>
          <a:ln w="9525">
            <a:solidFill>
              <a:schemeClr val="tx1"/>
            </a:solidFill>
            <a:miter lim="800000"/>
            <a:headEnd/>
            <a:tailEnd/>
          </a:ln>
        </p:spPr>
        <p:txBody>
          <a:bodyPr wrap="none" anchor="ctr"/>
          <a:lstStyle/>
          <a:p>
            <a:pPr algn="ctr" eaLnBrk="0" hangingPunct="0"/>
            <a:r>
              <a:rPr lang="sr-Latn-CS" sz="2000" b="1" dirty="0" smtClean="0">
                <a:solidFill>
                  <a:schemeClr val="bg1"/>
                </a:solidFill>
                <a:latin typeface="Calibri" pitchFamily="34" charset="0"/>
              </a:rPr>
              <a:t>Džejn</a:t>
            </a:r>
            <a:endParaRPr lang="sr-Latn-CS" sz="2000" b="1" dirty="0">
              <a:solidFill>
                <a:schemeClr val="bg1"/>
              </a:solidFill>
              <a:latin typeface="Calibri" pitchFamily="34" charset="0"/>
            </a:endParaRPr>
          </a:p>
        </p:txBody>
      </p:sp>
      <p:sp>
        <p:nvSpPr>
          <p:cNvPr id="21"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75</a:t>
            </a:fld>
            <a:endParaRPr lang="sr-Latn-CS"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3439"/>
                                        </p:tgtEl>
                                        <p:attrNameLst>
                                          <p:attrName>style.visibility</p:attrName>
                                        </p:attrNameLst>
                                      </p:cBhvr>
                                      <p:to>
                                        <p:strVal val="visible"/>
                                      </p:to>
                                    </p:set>
                                    <p:animEffect transition="in" filter="dissolve">
                                      <p:cBhvr>
                                        <p:cTn id="7" dur="500"/>
                                        <p:tgtEl>
                                          <p:spTgt spid="10343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3427"/>
                                        </p:tgtEl>
                                        <p:attrNameLst>
                                          <p:attrName>style.visibility</p:attrName>
                                        </p:attrNameLst>
                                      </p:cBhvr>
                                      <p:to>
                                        <p:strVal val="visible"/>
                                      </p:to>
                                    </p:set>
                                    <p:animEffect transition="in" filter="wipe(down)">
                                      <p:cBhvr>
                                        <p:cTn id="11" dur="500"/>
                                        <p:tgtEl>
                                          <p:spTgt spid="103427"/>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103440"/>
                                        </p:tgtEl>
                                        <p:attrNameLst>
                                          <p:attrName>style.visibility</p:attrName>
                                        </p:attrNameLst>
                                      </p:cBhvr>
                                      <p:to>
                                        <p:strVal val="visible"/>
                                      </p:to>
                                    </p:set>
                                    <p:animEffect transition="in" filter="dissolve">
                                      <p:cBhvr>
                                        <p:cTn id="16" dur="500"/>
                                        <p:tgtEl>
                                          <p:spTgt spid="103440"/>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03428"/>
                                        </p:tgtEl>
                                        <p:attrNameLst>
                                          <p:attrName>style.visibility</p:attrName>
                                        </p:attrNameLst>
                                      </p:cBhvr>
                                      <p:to>
                                        <p:strVal val="visible"/>
                                      </p:to>
                                    </p:set>
                                    <p:animEffect transition="in" filter="wipe(left)">
                                      <p:cBhvr>
                                        <p:cTn id="20" dur="500"/>
                                        <p:tgtEl>
                                          <p:spTgt spid="10342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03429"/>
                                        </p:tgtEl>
                                        <p:attrNameLst>
                                          <p:attrName>style.visibility</p:attrName>
                                        </p:attrNameLst>
                                      </p:cBhvr>
                                      <p:to>
                                        <p:strVal val="visible"/>
                                      </p:to>
                                    </p:set>
                                    <p:animEffect transition="in" filter="wipe(left)">
                                      <p:cBhvr>
                                        <p:cTn id="25" dur="500"/>
                                        <p:tgtEl>
                                          <p:spTgt spid="103429"/>
                                        </p:tgtEl>
                                      </p:cBhvr>
                                    </p:animEffect>
                                  </p:childTnLst>
                                </p:cTn>
                              </p:par>
                            </p:childTnLst>
                          </p:cTn>
                        </p:par>
                        <p:par>
                          <p:cTn id="26" fill="hold">
                            <p:stCondLst>
                              <p:cond delay="500"/>
                            </p:stCondLst>
                            <p:childTnLst>
                              <p:par>
                                <p:cTn id="27" presetID="9" presetClass="entr" presetSubtype="0" fill="hold" grpId="0" nodeType="afterEffect">
                                  <p:stCondLst>
                                    <p:cond delay="0"/>
                                  </p:stCondLst>
                                  <p:childTnLst>
                                    <p:set>
                                      <p:cBhvr>
                                        <p:cTn id="28" dur="1" fill="hold">
                                          <p:stCondLst>
                                            <p:cond delay="0"/>
                                          </p:stCondLst>
                                        </p:cTn>
                                        <p:tgtEl>
                                          <p:spTgt spid="103441"/>
                                        </p:tgtEl>
                                        <p:attrNameLst>
                                          <p:attrName>style.visibility</p:attrName>
                                        </p:attrNameLst>
                                      </p:cBhvr>
                                      <p:to>
                                        <p:strVal val="visible"/>
                                      </p:to>
                                    </p:set>
                                    <p:animEffect transition="in" filter="dissolve">
                                      <p:cBhvr>
                                        <p:cTn id="29" dur="500"/>
                                        <p:tgtEl>
                                          <p:spTgt spid="103441"/>
                                        </p:tgtEl>
                                      </p:cBhvr>
                                    </p:animEffect>
                                  </p:childTnLst>
                                </p:cTn>
                              </p:par>
                            </p:childTnLst>
                          </p:cTn>
                        </p:par>
                        <p:par>
                          <p:cTn id="30" fill="hold">
                            <p:stCondLst>
                              <p:cond delay="1000"/>
                            </p:stCondLst>
                            <p:childTnLst>
                              <p:par>
                                <p:cTn id="31" presetID="9" presetClass="entr" presetSubtype="0" fill="hold" grpId="0" nodeType="afterEffect">
                                  <p:stCondLst>
                                    <p:cond delay="0"/>
                                  </p:stCondLst>
                                  <p:childTnLst>
                                    <p:set>
                                      <p:cBhvr>
                                        <p:cTn id="32" dur="1" fill="hold">
                                          <p:stCondLst>
                                            <p:cond delay="0"/>
                                          </p:stCondLst>
                                        </p:cTn>
                                        <p:tgtEl>
                                          <p:spTgt spid="103426"/>
                                        </p:tgtEl>
                                        <p:attrNameLst>
                                          <p:attrName>style.visibility</p:attrName>
                                        </p:attrNameLst>
                                      </p:cBhvr>
                                      <p:to>
                                        <p:strVal val="visible"/>
                                      </p:to>
                                    </p:set>
                                    <p:animEffect transition="in" filter="dissolve">
                                      <p:cBhvr>
                                        <p:cTn id="33" dur="500"/>
                                        <p:tgtEl>
                                          <p:spTgt spid="103426"/>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103442"/>
                                        </p:tgtEl>
                                        <p:attrNameLst>
                                          <p:attrName>style.visibility</p:attrName>
                                        </p:attrNameLst>
                                      </p:cBhvr>
                                      <p:to>
                                        <p:strVal val="visible"/>
                                      </p:to>
                                    </p:set>
                                    <p:animEffect transition="in" filter="dissolve">
                                      <p:cBhvr>
                                        <p:cTn id="38" dur="500"/>
                                        <p:tgtEl>
                                          <p:spTgt spid="103442"/>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03430"/>
                                        </p:tgtEl>
                                        <p:attrNameLst>
                                          <p:attrName>style.visibility</p:attrName>
                                        </p:attrNameLst>
                                      </p:cBhvr>
                                      <p:to>
                                        <p:strVal val="visible"/>
                                      </p:to>
                                    </p:set>
                                    <p:animEffect transition="in" filter="wipe(left)">
                                      <p:cBhvr>
                                        <p:cTn id="41" dur="500"/>
                                        <p:tgtEl>
                                          <p:spTgt spid="1034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6" grpId="0" animBg="1"/>
      <p:bldP spid="103427" grpId="0" animBg="1"/>
      <p:bldP spid="103428" grpId="0" animBg="1"/>
      <p:bldP spid="103429" grpId="0" animBg="1"/>
      <p:bldP spid="103430" grpId="0" animBg="1"/>
      <p:bldP spid="103439" grpId="0"/>
      <p:bldP spid="103440" grpId="0"/>
      <p:bldP spid="103441" grpId="0"/>
      <p:bldP spid="103442"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server">
            <a:hlinkClick r:id="rId3"/>
          </p:cNvPr>
          <p:cNvPicPr>
            <a:picLocks noChangeAspect="1" noChangeArrowheads="1"/>
          </p:cNvPicPr>
          <p:nvPr/>
        </p:nvPicPr>
        <p:blipFill>
          <a:blip r:embed="rId4" cstate="print"/>
          <a:srcRect/>
          <a:stretch>
            <a:fillRect/>
          </a:stretch>
        </p:blipFill>
        <p:spPr bwMode="auto">
          <a:xfrm>
            <a:off x="817563" y="4652963"/>
            <a:ext cx="954087" cy="1336675"/>
          </a:xfrm>
          <a:prstGeom prst="rect">
            <a:avLst/>
          </a:prstGeom>
          <a:noFill/>
          <a:ln w="9525">
            <a:noFill/>
            <a:miter lim="800000"/>
            <a:headEnd/>
            <a:tailEnd/>
          </a:ln>
        </p:spPr>
      </p:pic>
      <p:pic>
        <p:nvPicPr>
          <p:cNvPr id="9219" name="Picture 3" descr="server">
            <a:hlinkClick r:id="rId5"/>
          </p:cNvPr>
          <p:cNvPicPr>
            <a:picLocks noChangeAspect="1" noChangeArrowheads="1"/>
          </p:cNvPicPr>
          <p:nvPr/>
        </p:nvPicPr>
        <p:blipFill>
          <a:blip r:embed="rId6" cstate="print"/>
          <a:srcRect/>
          <a:stretch>
            <a:fillRect/>
          </a:stretch>
        </p:blipFill>
        <p:spPr bwMode="auto">
          <a:xfrm>
            <a:off x="7308850" y="4149725"/>
            <a:ext cx="1204913" cy="1760538"/>
          </a:xfrm>
          <a:prstGeom prst="rect">
            <a:avLst/>
          </a:prstGeom>
          <a:noFill/>
          <a:ln w="9525">
            <a:noFill/>
            <a:miter lim="800000"/>
            <a:headEnd/>
            <a:tailEnd/>
          </a:ln>
        </p:spPr>
      </p:pic>
      <p:pic>
        <p:nvPicPr>
          <p:cNvPr id="9220" name="Picture 4" descr="radna stanica">
            <a:hlinkClick r:id="rId7"/>
          </p:cNvPr>
          <p:cNvPicPr>
            <a:picLocks noChangeAspect="1" noChangeArrowheads="1"/>
          </p:cNvPicPr>
          <p:nvPr/>
        </p:nvPicPr>
        <p:blipFill>
          <a:blip r:embed="rId8" cstate="print"/>
          <a:srcRect/>
          <a:stretch>
            <a:fillRect/>
          </a:stretch>
        </p:blipFill>
        <p:spPr bwMode="auto">
          <a:xfrm>
            <a:off x="323850" y="1700213"/>
            <a:ext cx="1265238" cy="1096962"/>
          </a:xfrm>
          <a:prstGeom prst="rect">
            <a:avLst/>
          </a:prstGeom>
          <a:noFill/>
          <a:ln w="9525">
            <a:noFill/>
            <a:miter lim="800000"/>
            <a:headEnd/>
            <a:tailEnd/>
          </a:ln>
        </p:spPr>
      </p:pic>
      <p:pic>
        <p:nvPicPr>
          <p:cNvPr id="9221" name="Picture 5" descr="radna stanica">
            <a:hlinkClick r:id="rId7"/>
          </p:cNvPr>
          <p:cNvPicPr>
            <a:picLocks noChangeAspect="1" noChangeArrowheads="1"/>
          </p:cNvPicPr>
          <p:nvPr/>
        </p:nvPicPr>
        <p:blipFill>
          <a:blip r:embed="rId8" cstate="print"/>
          <a:srcRect/>
          <a:stretch>
            <a:fillRect/>
          </a:stretch>
        </p:blipFill>
        <p:spPr bwMode="auto">
          <a:xfrm>
            <a:off x="7380288" y="1628775"/>
            <a:ext cx="1368425" cy="1185863"/>
          </a:xfrm>
          <a:prstGeom prst="rect">
            <a:avLst/>
          </a:prstGeom>
          <a:noFill/>
          <a:ln w="9525">
            <a:noFill/>
            <a:miter lim="800000"/>
            <a:headEnd/>
            <a:tailEnd/>
          </a:ln>
        </p:spPr>
      </p:pic>
      <p:sp>
        <p:nvSpPr>
          <p:cNvPr id="9222" name="Text Box 6"/>
          <p:cNvSpPr txBox="1">
            <a:spLocks noChangeArrowheads="1"/>
          </p:cNvSpPr>
          <p:nvPr/>
        </p:nvSpPr>
        <p:spPr bwMode="auto">
          <a:xfrm>
            <a:off x="500034" y="1285859"/>
            <a:ext cx="1025554" cy="400110"/>
          </a:xfrm>
          <a:prstGeom prst="rect">
            <a:avLst/>
          </a:prstGeom>
          <a:solidFill>
            <a:srgbClr val="FF0000"/>
          </a:solidFill>
          <a:ln w="9525">
            <a:noFill/>
            <a:miter lim="800000"/>
            <a:headEnd/>
            <a:tailEnd/>
          </a:ln>
        </p:spPr>
        <p:txBody>
          <a:bodyPr wrap="square">
            <a:spAutoFit/>
          </a:bodyPr>
          <a:lstStyle/>
          <a:p>
            <a:pPr algn="ctr">
              <a:spcBef>
                <a:spcPct val="50000"/>
              </a:spcBef>
            </a:pPr>
            <a:r>
              <a:rPr lang="sr-Latn-CS" sz="2000" b="1" dirty="0" smtClean="0">
                <a:solidFill>
                  <a:schemeClr val="bg1"/>
                </a:solidFill>
                <a:latin typeface="Calibri" pitchFamily="34" charset="0"/>
              </a:rPr>
              <a:t>Džo</a:t>
            </a:r>
            <a:endParaRPr lang="sr-Latn-CS" sz="2000" b="1" dirty="0">
              <a:solidFill>
                <a:schemeClr val="bg1"/>
              </a:solidFill>
              <a:latin typeface="Calibri" pitchFamily="34" charset="0"/>
            </a:endParaRPr>
          </a:p>
        </p:txBody>
      </p:sp>
      <p:sp>
        <p:nvSpPr>
          <p:cNvPr id="9223" name="Text Box 7"/>
          <p:cNvSpPr txBox="1">
            <a:spLocks noChangeArrowheads="1"/>
          </p:cNvSpPr>
          <p:nvPr/>
        </p:nvSpPr>
        <p:spPr bwMode="auto">
          <a:xfrm>
            <a:off x="7620000" y="1196975"/>
            <a:ext cx="1023967" cy="400110"/>
          </a:xfrm>
          <a:prstGeom prst="rect">
            <a:avLst/>
          </a:prstGeom>
          <a:solidFill>
            <a:srgbClr val="FF0000"/>
          </a:solidFill>
          <a:ln w="9525">
            <a:noFill/>
            <a:miter lim="800000"/>
            <a:headEnd/>
            <a:tailEnd/>
          </a:ln>
        </p:spPr>
        <p:txBody>
          <a:bodyPr wrap="square">
            <a:spAutoFit/>
          </a:bodyPr>
          <a:lstStyle/>
          <a:p>
            <a:pPr algn="ctr">
              <a:spcBef>
                <a:spcPct val="50000"/>
              </a:spcBef>
            </a:pPr>
            <a:r>
              <a:rPr lang="sr-Latn-CS" sz="2000" b="1" dirty="0" smtClean="0">
                <a:solidFill>
                  <a:schemeClr val="bg1"/>
                </a:solidFill>
                <a:latin typeface="Calibri" pitchFamily="34" charset="0"/>
              </a:rPr>
              <a:t>Džejn</a:t>
            </a:r>
            <a:endParaRPr lang="sr-Latn-CS" sz="2000" b="1" dirty="0">
              <a:solidFill>
                <a:schemeClr val="bg1"/>
              </a:solidFill>
              <a:latin typeface="Calibri" pitchFamily="34" charset="0"/>
            </a:endParaRPr>
          </a:p>
        </p:txBody>
      </p:sp>
      <p:sp>
        <p:nvSpPr>
          <p:cNvPr id="9224" name="Text Box 8"/>
          <p:cNvSpPr txBox="1">
            <a:spLocks noChangeArrowheads="1"/>
          </p:cNvSpPr>
          <p:nvPr/>
        </p:nvSpPr>
        <p:spPr bwMode="auto">
          <a:xfrm>
            <a:off x="395288" y="5949950"/>
            <a:ext cx="1662112" cy="461665"/>
          </a:xfrm>
          <a:prstGeom prst="rect">
            <a:avLst/>
          </a:prstGeom>
          <a:noFill/>
          <a:ln w="9525">
            <a:noFill/>
            <a:miter lim="800000"/>
            <a:headEnd/>
            <a:tailEnd/>
          </a:ln>
        </p:spPr>
        <p:txBody>
          <a:bodyPr wrap="square">
            <a:spAutoFit/>
          </a:bodyPr>
          <a:lstStyle/>
          <a:p>
            <a:pPr>
              <a:spcBef>
                <a:spcPct val="50000"/>
              </a:spcBef>
            </a:pPr>
            <a:r>
              <a:rPr lang="sr-Latn-CS" sz="2400" b="1" i="1" dirty="0">
                <a:solidFill>
                  <a:schemeClr val="accent1">
                    <a:lumMod val="25000"/>
                  </a:schemeClr>
                </a:solidFill>
                <a:latin typeface="Calibri" pitchFamily="34" charset="0"/>
              </a:rPr>
              <a:t>Mailserver </a:t>
            </a:r>
          </a:p>
        </p:txBody>
      </p:sp>
      <p:sp>
        <p:nvSpPr>
          <p:cNvPr id="9225" name="Text Box 9"/>
          <p:cNvSpPr txBox="1">
            <a:spLocks noChangeArrowheads="1"/>
          </p:cNvSpPr>
          <p:nvPr/>
        </p:nvSpPr>
        <p:spPr bwMode="auto">
          <a:xfrm>
            <a:off x="7162800" y="5867400"/>
            <a:ext cx="1589088" cy="461665"/>
          </a:xfrm>
          <a:prstGeom prst="rect">
            <a:avLst/>
          </a:prstGeom>
          <a:noFill/>
          <a:ln w="9525">
            <a:noFill/>
            <a:miter lim="800000"/>
            <a:headEnd/>
            <a:tailEnd/>
          </a:ln>
        </p:spPr>
        <p:txBody>
          <a:bodyPr wrap="square">
            <a:spAutoFit/>
          </a:bodyPr>
          <a:lstStyle/>
          <a:p>
            <a:pPr>
              <a:spcBef>
                <a:spcPct val="50000"/>
              </a:spcBef>
            </a:pPr>
            <a:r>
              <a:rPr lang="sr-Latn-CS" sz="2400" b="1" i="1" dirty="0">
                <a:solidFill>
                  <a:schemeClr val="accent1">
                    <a:lumMod val="25000"/>
                  </a:schemeClr>
                </a:solidFill>
                <a:latin typeface="Calibri" pitchFamily="34" charset="0"/>
              </a:rPr>
              <a:t>Mailserver</a:t>
            </a:r>
          </a:p>
        </p:txBody>
      </p:sp>
      <p:sp>
        <p:nvSpPr>
          <p:cNvPr id="9226" name="Line 10"/>
          <p:cNvSpPr>
            <a:spLocks noChangeShapeType="1"/>
          </p:cNvSpPr>
          <p:nvPr/>
        </p:nvSpPr>
        <p:spPr bwMode="auto">
          <a:xfrm>
            <a:off x="1692275" y="2420938"/>
            <a:ext cx="1143000" cy="452437"/>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27" name="Line 11"/>
          <p:cNvSpPr>
            <a:spLocks noChangeShapeType="1"/>
          </p:cNvSpPr>
          <p:nvPr/>
        </p:nvSpPr>
        <p:spPr bwMode="auto">
          <a:xfrm flipH="1">
            <a:off x="1763713" y="4221163"/>
            <a:ext cx="1081087" cy="766762"/>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28" name="Line 12"/>
          <p:cNvSpPr>
            <a:spLocks noChangeShapeType="1"/>
          </p:cNvSpPr>
          <p:nvPr/>
        </p:nvSpPr>
        <p:spPr bwMode="auto">
          <a:xfrm flipV="1">
            <a:off x="1835150" y="4437063"/>
            <a:ext cx="1368425" cy="935037"/>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29" name="Line 13"/>
          <p:cNvSpPr>
            <a:spLocks noChangeShapeType="1"/>
          </p:cNvSpPr>
          <p:nvPr/>
        </p:nvSpPr>
        <p:spPr bwMode="auto">
          <a:xfrm>
            <a:off x="5580063" y="4365625"/>
            <a:ext cx="1600200" cy="914400"/>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30" name="Line 14"/>
          <p:cNvSpPr>
            <a:spLocks noChangeShapeType="1"/>
          </p:cNvSpPr>
          <p:nvPr/>
        </p:nvSpPr>
        <p:spPr bwMode="auto">
          <a:xfrm flipH="1" flipV="1">
            <a:off x="5795963" y="4005263"/>
            <a:ext cx="1439862" cy="792162"/>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31" name="Line 15"/>
          <p:cNvSpPr>
            <a:spLocks noChangeShapeType="1"/>
          </p:cNvSpPr>
          <p:nvPr/>
        </p:nvSpPr>
        <p:spPr bwMode="auto">
          <a:xfrm flipV="1">
            <a:off x="6156325" y="2276475"/>
            <a:ext cx="1152525" cy="314325"/>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useBgFill="1">
        <p:nvSpPr>
          <p:cNvPr id="107536" name="Cloud"/>
          <p:cNvSpPr>
            <a:spLocks noChangeAspect="1" noEditPoints="1" noChangeArrowheads="1"/>
          </p:cNvSpPr>
          <p:nvPr/>
        </p:nvSpPr>
        <p:spPr bwMode="auto">
          <a:xfrm>
            <a:off x="2627313" y="1989138"/>
            <a:ext cx="3529012" cy="2735262"/>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ln w="9525">
            <a:solidFill>
              <a:srgbClr val="000000"/>
            </a:solidFill>
            <a:miter lim="800000"/>
            <a:headEnd/>
            <a:tailEnd/>
          </a:ln>
          <a:effectLst>
            <a:outerShdw dist="107763" dir="2700000" algn="ctr" rotWithShape="0">
              <a:srgbClr val="808080"/>
            </a:outerShdw>
          </a:effectLst>
        </p:spPr>
        <p:txBody>
          <a:bodyPr/>
          <a:lstStyle/>
          <a:p>
            <a:pPr algn="ctr">
              <a:defRPr/>
            </a:pPr>
            <a:endParaRPr lang="sr-Latn-CS" sz="2400" b="1">
              <a:latin typeface="Calibri" pitchFamily="34" charset="0"/>
              <a:cs typeface="Arial" charset="0"/>
            </a:endParaRPr>
          </a:p>
          <a:p>
            <a:pPr algn="ctr">
              <a:defRPr/>
            </a:pPr>
            <a:endParaRPr lang="sr-Latn-CS" sz="1400" b="1">
              <a:latin typeface="Calibri" pitchFamily="34" charset="0"/>
              <a:cs typeface="Arial" charset="0"/>
            </a:endParaRPr>
          </a:p>
          <a:p>
            <a:pPr algn="ctr">
              <a:defRPr/>
            </a:pPr>
            <a:r>
              <a:rPr lang="sr-Latn-CS" sz="3200" b="1">
                <a:latin typeface="Calibri" pitchFamily="34" charset="0"/>
              </a:rPr>
              <a:t>INTERNET</a:t>
            </a:r>
          </a:p>
        </p:txBody>
      </p:sp>
      <p:sp>
        <p:nvSpPr>
          <p:cNvPr id="9233" name="Text Box 17"/>
          <p:cNvSpPr txBox="1">
            <a:spLocks noChangeArrowheads="1"/>
          </p:cNvSpPr>
          <p:nvPr/>
        </p:nvSpPr>
        <p:spPr bwMode="auto">
          <a:xfrm>
            <a:off x="0" y="0"/>
            <a:ext cx="9144000" cy="769441"/>
          </a:xfrm>
          <a:prstGeom prst="rect">
            <a:avLst/>
          </a:prstGeom>
          <a:noFill/>
          <a:ln w="9525">
            <a:noFill/>
            <a:miter lim="800000"/>
            <a:headEnd/>
            <a:tailEnd/>
          </a:ln>
        </p:spPr>
        <p:txBody>
          <a:bodyPr wrap="square">
            <a:spAutoFit/>
          </a:bodyPr>
          <a:lstStyle/>
          <a:p>
            <a:pPr algn="ctr">
              <a:spcBef>
                <a:spcPct val="50000"/>
              </a:spcBef>
            </a:pPr>
            <a:r>
              <a:rPr lang="sr-Latn-CS" sz="4400" b="1" dirty="0">
                <a:solidFill>
                  <a:schemeClr val="accent1">
                    <a:lumMod val="25000"/>
                  </a:schemeClr>
                </a:solidFill>
                <a:latin typeface="Calibri" pitchFamily="34" charset="0"/>
              </a:rPr>
              <a:t>Prikazivanje ga na drugi način</a:t>
            </a:r>
          </a:p>
        </p:txBody>
      </p:sp>
      <p:sp>
        <p:nvSpPr>
          <p:cNvPr id="9234" name="Line 18"/>
          <p:cNvSpPr>
            <a:spLocks noChangeShapeType="1"/>
          </p:cNvSpPr>
          <p:nvPr/>
        </p:nvSpPr>
        <p:spPr bwMode="auto">
          <a:xfrm>
            <a:off x="2916238" y="2997200"/>
            <a:ext cx="0" cy="936625"/>
          </a:xfrm>
          <a:prstGeom prst="line">
            <a:avLst/>
          </a:prstGeom>
          <a:noFill/>
          <a:ln w="57150">
            <a:solidFill>
              <a:srgbClr val="FF0000"/>
            </a:solidFill>
            <a:prstDash val="dash"/>
            <a:round/>
            <a:headEnd/>
            <a:tailEnd type="triangle" w="med" len="med"/>
          </a:ln>
        </p:spPr>
        <p:txBody>
          <a:bodyPr/>
          <a:lstStyle/>
          <a:p>
            <a:endParaRPr lang="en-GB">
              <a:latin typeface="Calibri" pitchFamily="34" charset="0"/>
            </a:endParaRPr>
          </a:p>
        </p:txBody>
      </p:sp>
      <p:sp>
        <p:nvSpPr>
          <p:cNvPr id="9235" name="Line 19"/>
          <p:cNvSpPr>
            <a:spLocks noChangeShapeType="1"/>
          </p:cNvSpPr>
          <p:nvPr/>
        </p:nvSpPr>
        <p:spPr bwMode="auto">
          <a:xfrm>
            <a:off x="5795963" y="2636838"/>
            <a:ext cx="0" cy="1079500"/>
          </a:xfrm>
          <a:prstGeom prst="line">
            <a:avLst/>
          </a:prstGeom>
          <a:noFill/>
          <a:ln w="57150">
            <a:solidFill>
              <a:srgbClr val="FF0000"/>
            </a:solidFill>
            <a:prstDash val="dash"/>
            <a:round/>
            <a:headEnd type="triangle" w="med" len="med"/>
            <a:tailEnd/>
          </a:ln>
        </p:spPr>
        <p:txBody>
          <a:bodyPr/>
          <a:lstStyle/>
          <a:p>
            <a:endParaRPr lang="en-GB">
              <a:latin typeface="Calibri" pitchFamily="34" charset="0"/>
            </a:endParaRPr>
          </a:p>
        </p:txBody>
      </p:sp>
      <p:sp>
        <p:nvSpPr>
          <p:cNvPr id="9236" name="Line 20"/>
          <p:cNvSpPr>
            <a:spLocks noChangeShapeType="1"/>
          </p:cNvSpPr>
          <p:nvPr/>
        </p:nvSpPr>
        <p:spPr bwMode="auto">
          <a:xfrm>
            <a:off x="3357554" y="4286256"/>
            <a:ext cx="2087562" cy="0"/>
          </a:xfrm>
          <a:prstGeom prst="line">
            <a:avLst/>
          </a:prstGeom>
          <a:noFill/>
          <a:ln w="57150">
            <a:solidFill>
              <a:srgbClr val="FF0000"/>
            </a:solidFill>
            <a:prstDash val="dash"/>
            <a:round/>
            <a:headEnd/>
            <a:tailEnd type="triangle" w="med" len="med"/>
          </a:ln>
        </p:spPr>
        <p:txBody>
          <a:bodyPr/>
          <a:lstStyle/>
          <a:p>
            <a:endParaRPr lang="en-GB">
              <a:latin typeface="Calibri" pitchFamily="34" charset="0"/>
            </a:endParaRPr>
          </a:p>
        </p:txBody>
      </p:sp>
      <p:sp>
        <p:nvSpPr>
          <p:cNvPr id="9237" name="Line 21"/>
          <p:cNvSpPr>
            <a:spLocks noChangeShapeType="1"/>
          </p:cNvSpPr>
          <p:nvPr/>
        </p:nvSpPr>
        <p:spPr bwMode="auto">
          <a:xfrm>
            <a:off x="1692275" y="2420938"/>
            <a:ext cx="1143000" cy="452437"/>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38" name="Line 22"/>
          <p:cNvSpPr>
            <a:spLocks noChangeShapeType="1"/>
          </p:cNvSpPr>
          <p:nvPr/>
        </p:nvSpPr>
        <p:spPr bwMode="auto">
          <a:xfrm flipH="1">
            <a:off x="1763713" y="4221163"/>
            <a:ext cx="1081087" cy="766762"/>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39" name="Line 23"/>
          <p:cNvSpPr>
            <a:spLocks noChangeShapeType="1"/>
          </p:cNvSpPr>
          <p:nvPr/>
        </p:nvSpPr>
        <p:spPr bwMode="auto">
          <a:xfrm flipV="1">
            <a:off x="1835150" y="4437063"/>
            <a:ext cx="1368425" cy="935037"/>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40" name="Line 24"/>
          <p:cNvSpPr>
            <a:spLocks noChangeShapeType="1"/>
          </p:cNvSpPr>
          <p:nvPr/>
        </p:nvSpPr>
        <p:spPr bwMode="auto">
          <a:xfrm>
            <a:off x="5580063" y="4365625"/>
            <a:ext cx="1600200" cy="914400"/>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41" name="Line 25"/>
          <p:cNvSpPr>
            <a:spLocks noChangeShapeType="1"/>
          </p:cNvSpPr>
          <p:nvPr/>
        </p:nvSpPr>
        <p:spPr bwMode="auto">
          <a:xfrm flipH="1" flipV="1">
            <a:off x="5795963" y="4005263"/>
            <a:ext cx="1439862" cy="792162"/>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42" name="Line 26"/>
          <p:cNvSpPr>
            <a:spLocks noChangeShapeType="1"/>
          </p:cNvSpPr>
          <p:nvPr/>
        </p:nvSpPr>
        <p:spPr bwMode="auto">
          <a:xfrm>
            <a:off x="2916238" y="2997200"/>
            <a:ext cx="0" cy="936625"/>
          </a:xfrm>
          <a:prstGeom prst="line">
            <a:avLst/>
          </a:prstGeom>
          <a:noFill/>
          <a:ln w="57150">
            <a:solidFill>
              <a:srgbClr val="FF0000"/>
            </a:solidFill>
            <a:prstDash val="dash"/>
            <a:round/>
            <a:headEnd/>
            <a:tailEnd type="triangle" w="med" len="med"/>
          </a:ln>
        </p:spPr>
        <p:txBody>
          <a:bodyPr/>
          <a:lstStyle/>
          <a:p>
            <a:endParaRPr lang="en-GB">
              <a:latin typeface="Calibri" pitchFamily="34" charset="0"/>
            </a:endParaRPr>
          </a:p>
        </p:txBody>
      </p:sp>
      <p:sp>
        <p:nvSpPr>
          <p:cNvPr id="9243" name="Line 27"/>
          <p:cNvSpPr>
            <a:spLocks noChangeShapeType="1"/>
          </p:cNvSpPr>
          <p:nvPr/>
        </p:nvSpPr>
        <p:spPr bwMode="auto">
          <a:xfrm>
            <a:off x="5795963" y="2636838"/>
            <a:ext cx="0" cy="1079500"/>
          </a:xfrm>
          <a:prstGeom prst="line">
            <a:avLst/>
          </a:prstGeom>
          <a:noFill/>
          <a:ln w="57150">
            <a:solidFill>
              <a:srgbClr val="FF0000"/>
            </a:solidFill>
            <a:prstDash val="dash"/>
            <a:round/>
            <a:headEnd type="triangle" w="med" len="med"/>
            <a:tailEnd/>
          </a:ln>
        </p:spPr>
        <p:txBody>
          <a:bodyPr/>
          <a:lstStyle/>
          <a:p>
            <a:endParaRPr lang="en-GB">
              <a:latin typeface="Calibri" pitchFamily="34" charset="0"/>
            </a:endParaRPr>
          </a:p>
        </p:txBody>
      </p:sp>
      <p:sp>
        <p:nvSpPr>
          <p:cNvPr id="9244" name="Line 28"/>
          <p:cNvSpPr>
            <a:spLocks noChangeShapeType="1"/>
          </p:cNvSpPr>
          <p:nvPr/>
        </p:nvSpPr>
        <p:spPr bwMode="auto">
          <a:xfrm>
            <a:off x="3357554" y="4286256"/>
            <a:ext cx="2087562" cy="0"/>
          </a:xfrm>
          <a:prstGeom prst="line">
            <a:avLst/>
          </a:prstGeom>
          <a:noFill/>
          <a:ln w="57150">
            <a:solidFill>
              <a:srgbClr val="FF0000"/>
            </a:solidFill>
            <a:prstDash val="dash"/>
            <a:round/>
            <a:headEnd/>
            <a:tailEnd type="triangle" w="med" len="med"/>
          </a:ln>
        </p:spPr>
        <p:txBody>
          <a:bodyPr/>
          <a:lstStyle/>
          <a:p>
            <a:endParaRPr lang="en-GB">
              <a:latin typeface="Calibri" pitchFamily="34" charset="0"/>
            </a:endParaRPr>
          </a:p>
        </p:txBody>
      </p:sp>
      <p:sp>
        <p:nvSpPr>
          <p:cNvPr id="107549" name="Line 29"/>
          <p:cNvSpPr>
            <a:spLocks noChangeShapeType="1"/>
          </p:cNvSpPr>
          <p:nvPr/>
        </p:nvSpPr>
        <p:spPr bwMode="auto">
          <a:xfrm flipV="1">
            <a:off x="6156325" y="2276475"/>
            <a:ext cx="1152525" cy="314325"/>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7550" name="Line 30"/>
          <p:cNvSpPr>
            <a:spLocks noChangeShapeType="1"/>
          </p:cNvSpPr>
          <p:nvPr/>
        </p:nvSpPr>
        <p:spPr bwMode="auto">
          <a:xfrm>
            <a:off x="1692275" y="2420938"/>
            <a:ext cx="1143000" cy="452437"/>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7551" name="Line 31"/>
          <p:cNvSpPr>
            <a:spLocks noChangeShapeType="1"/>
          </p:cNvSpPr>
          <p:nvPr/>
        </p:nvSpPr>
        <p:spPr bwMode="auto">
          <a:xfrm flipH="1">
            <a:off x="1763713" y="4221163"/>
            <a:ext cx="1081087" cy="766762"/>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7552" name="Line 32"/>
          <p:cNvSpPr>
            <a:spLocks noChangeShapeType="1"/>
          </p:cNvSpPr>
          <p:nvPr/>
        </p:nvSpPr>
        <p:spPr bwMode="auto">
          <a:xfrm flipV="1">
            <a:off x="1835150" y="4437063"/>
            <a:ext cx="1368425" cy="935037"/>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7553" name="Line 33"/>
          <p:cNvSpPr>
            <a:spLocks noChangeShapeType="1"/>
          </p:cNvSpPr>
          <p:nvPr/>
        </p:nvSpPr>
        <p:spPr bwMode="auto">
          <a:xfrm>
            <a:off x="5580063" y="4365625"/>
            <a:ext cx="1600200" cy="914400"/>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7554" name="Line 34"/>
          <p:cNvSpPr>
            <a:spLocks noChangeShapeType="1"/>
          </p:cNvSpPr>
          <p:nvPr/>
        </p:nvSpPr>
        <p:spPr bwMode="auto">
          <a:xfrm flipH="1" flipV="1">
            <a:off x="5795963" y="4005263"/>
            <a:ext cx="1439862" cy="792162"/>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7555" name="Line 35"/>
          <p:cNvSpPr>
            <a:spLocks noChangeShapeType="1"/>
          </p:cNvSpPr>
          <p:nvPr/>
        </p:nvSpPr>
        <p:spPr bwMode="auto">
          <a:xfrm>
            <a:off x="2916238" y="2997200"/>
            <a:ext cx="0" cy="936625"/>
          </a:xfrm>
          <a:prstGeom prst="line">
            <a:avLst/>
          </a:prstGeom>
          <a:noFill/>
          <a:ln w="57150">
            <a:solidFill>
              <a:srgbClr val="33CC33"/>
            </a:solidFill>
            <a:prstDash val="dash"/>
            <a:round/>
            <a:headEnd/>
            <a:tailEnd type="triangle" w="med" len="med"/>
          </a:ln>
        </p:spPr>
        <p:txBody>
          <a:bodyPr/>
          <a:lstStyle/>
          <a:p>
            <a:endParaRPr lang="en-GB">
              <a:latin typeface="Calibri" pitchFamily="34" charset="0"/>
            </a:endParaRPr>
          </a:p>
        </p:txBody>
      </p:sp>
      <p:sp>
        <p:nvSpPr>
          <p:cNvPr id="107556" name="Line 36"/>
          <p:cNvSpPr>
            <a:spLocks noChangeShapeType="1"/>
          </p:cNvSpPr>
          <p:nvPr/>
        </p:nvSpPr>
        <p:spPr bwMode="auto">
          <a:xfrm>
            <a:off x="5795963" y="2636838"/>
            <a:ext cx="0" cy="1079500"/>
          </a:xfrm>
          <a:prstGeom prst="line">
            <a:avLst/>
          </a:prstGeom>
          <a:noFill/>
          <a:ln w="57150">
            <a:solidFill>
              <a:srgbClr val="33CC33"/>
            </a:solidFill>
            <a:prstDash val="dash"/>
            <a:round/>
            <a:headEnd type="triangle" w="med" len="med"/>
            <a:tailEnd/>
          </a:ln>
        </p:spPr>
        <p:txBody>
          <a:bodyPr/>
          <a:lstStyle/>
          <a:p>
            <a:endParaRPr lang="en-GB">
              <a:latin typeface="Calibri" pitchFamily="34" charset="0"/>
            </a:endParaRPr>
          </a:p>
        </p:txBody>
      </p:sp>
      <p:sp>
        <p:nvSpPr>
          <p:cNvPr id="107557" name="Line 37"/>
          <p:cNvSpPr>
            <a:spLocks noChangeShapeType="1"/>
          </p:cNvSpPr>
          <p:nvPr/>
        </p:nvSpPr>
        <p:spPr bwMode="auto">
          <a:xfrm>
            <a:off x="3357554" y="4286256"/>
            <a:ext cx="2087562" cy="0"/>
          </a:xfrm>
          <a:prstGeom prst="line">
            <a:avLst/>
          </a:prstGeom>
          <a:noFill/>
          <a:ln w="57150">
            <a:solidFill>
              <a:srgbClr val="33CC33"/>
            </a:solidFill>
            <a:prstDash val="dash"/>
            <a:round/>
            <a:headEnd/>
            <a:tailEnd type="triangle" w="med" len="med"/>
          </a:ln>
        </p:spPr>
        <p:txBody>
          <a:bodyPr/>
          <a:lstStyle/>
          <a:p>
            <a:endParaRPr lang="en-GB">
              <a:latin typeface="Calibri" pitchFamily="34" charset="0"/>
            </a:endParaRPr>
          </a:p>
        </p:txBody>
      </p:sp>
      <p:sp>
        <p:nvSpPr>
          <p:cNvPr id="9254" name="Text Box 38"/>
          <p:cNvSpPr txBox="1">
            <a:spLocks noChangeArrowheads="1"/>
          </p:cNvSpPr>
          <p:nvPr/>
        </p:nvSpPr>
        <p:spPr bwMode="auto">
          <a:xfrm>
            <a:off x="323849" y="4221163"/>
            <a:ext cx="1858593" cy="461665"/>
          </a:xfrm>
          <a:prstGeom prst="rect">
            <a:avLst/>
          </a:prstGeom>
          <a:noFill/>
          <a:ln w="9525">
            <a:noFill/>
            <a:miter lim="800000"/>
            <a:headEnd/>
            <a:tailEnd/>
          </a:ln>
        </p:spPr>
        <p:txBody>
          <a:bodyPr wrap="square">
            <a:spAutoFit/>
          </a:bodyPr>
          <a:lstStyle/>
          <a:p>
            <a:pPr>
              <a:spcBef>
                <a:spcPct val="50000"/>
              </a:spcBef>
            </a:pPr>
            <a:r>
              <a:rPr lang="sr-Latn-CS" sz="2400" b="1" dirty="0" smtClean="0">
                <a:latin typeface="Calibri" pitchFamily="34" charset="0"/>
              </a:rPr>
              <a:t>Džoov</a:t>
            </a:r>
            <a:r>
              <a:rPr lang="sr-Latn-CS" dirty="0" smtClean="0"/>
              <a:t> </a:t>
            </a:r>
            <a:r>
              <a:rPr lang="sr-Latn-CS" sz="2400" b="1" dirty="0">
                <a:latin typeface="Calibri" pitchFamily="34" charset="0"/>
              </a:rPr>
              <a:t>ISP</a:t>
            </a:r>
          </a:p>
        </p:txBody>
      </p:sp>
      <p:sp>
        <p:nvSpPr>
          <p:cNvPr id="9255" name="Text Box 39"/>
          <p:cNvSpPr txBox="1">
            <a:spLocks noChangeArrowheads="1"/>
          </p:cNvSpPr>
          <p:nvPr/>
        </p:nvSpPr>
        <p:spPr bwMode="auto">
          <a:xfrm>
            <a:off x="7162800" y="3733800"/>
            <a:ext cx="1771350" cy="461665"/>
          </a:xfrm>
          <a:prstGeom prst="rect">
            <a:avLst/>
          </a:prstGeom>
          <a:noFill/>
          <a:ln w="9525">
            <a:noFill/>
            <a:miter lim="800000"/>
            <a:headEnd/>
            <a:tailEnd/>
          </a:ln>
        </p:spPr>
        <p:txBody>
          <a:bodyPr wrap="square">
            <a:spAutoFit/>
          </a:bodyPr>
          <a:lstStyle/>
          <a:p>
            <a:pPr>
              <a:spcBef>
                <a:spcPct val="50000"/>
              </a:spcBef>
            </a:pPr>
            <a:r>
              <a:rPr lang="sr-Latn-CS" sz="2400" b="1" dirty="0" smtClean="0">
                <a:latin typeface="Calibri" pitchFamily="34" charset="0"/>
              </a:rPr>
              <a:t>Džejnin</a:t>
            </a:r>
            <a:r>
              <a:rPr lang="sr-Latn-CS" dirty="0" smtClean="0"/>
              <a:t> </a:t>
            </a:r>
            <a:r>
              <a:rPr lang="sr-Latn-CS" sz="2400" b="1" dirty="0">
                <a:latin typeface="Calibri" pitchFamily="34" charset="0"/>
              </a:rPr>
              <a:t>ISP</a:t>
            </a:r>
          </a:p>
        </p:txBody>
      </p:sp>
      <p:sp>
        <p:nvSpPr>
          <p:cNvPr id="40"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76</a:t>
            </a:fld>
            <a:endParaRPr lang="sr-Latn-CS" altLang="en-US" sz="1200" dirty="0" smtClean="0">
              <a:solidFill>
                <a:srgbClr val="898989"/>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75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755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755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755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755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755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755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755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075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49" grpId="0" animBg="1"/>
      <p:bldP spid="107550" grpId="0" animBg="1"/>
      <p:bldP spid="107551" grpId="0" animBg="1"/>
      <p:bldP spid="107552" grpId="0" animBg="1"/>
      <p:bldP spid="107553" grpId="0" animBg="1"/>
      <p:bldP spid="107554" grpId="0" animBg="1"/>
      <p:bldP spid="107555" grpId="0" animBg="1"/>
      <p:bldP spid="107556" grpId="0" animBg="1"/>
      <p:bldP spid="107557"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68313" y="0"/>
            <a:ext cx="8229600" cy="1143000"/>
          </a:xfrm>
        </p:spPr>
        <p:txBody>
          <a:bodyPr/>
          <a:lstStyle/>
          <a:p>
            <a:pPr eaLnBrk="1" hangingPunct="1"/>
            <a:r>
              <a:rPr lang="sr-Latn-CS" b="1" dirty="0" smtClean="0">
                <a:solidFill>
                  <a:schemeClr val="accent1">
                    <a:lumMod val="25000"/>
                  </a:schemeClr>
                </a:solidFill>
                <a:latin typeface="Calibri" pitchFamily="34" charset="0"/>
              </a:rPr>
              <a:t>Različite vrste elektronske pošte</a:t>
            </a:r>
          </a:p>
        </p:txBody>
      </p:sp>
      <p:sp>
        <p:nvSpPr>
          <p:cNvPr id="11267" name="Rectangle 3"/>
          <p:cNvSpPr>
            <a:spLocks noGrp="1" noChangeArrowheads="1"/>
          </p:cNvSpPr>
          <p:nvPr>
            <p:ph type="body" idx="1"/>
          </p:nvPr>
        </p:nvSpPr>
        <p:spPr>
          <a:xfrm>
            <a:off x="381000" y="1219200"/>
            <a:ext cx="8229600" cy="5257800"/>
          </a:xfrm>
        </p:spPr>
        <p:txBody>
          <a:bodyPr>
            <a:normAutofit fontScale="92500" lnSpcReduction="20000"/>
          </a:bodyPr>
          <a:lstStyle/>
          <a:p>
            <a:pPr eaLnBrk="1" hangingPunct="1">
              <a:lnSpc>
                <a:spcPct val="90000"/>
              </a:lnSpc>
              <a:buClr>
                <a:srgbClr val="FF3300"/>
              </a:buClr>
              <a:buNone/>
            </a:pPr>
            <a:r>
              <a:rPr lang="sr-Latn-CS" b="1" dirty="0" smtClean="0">
                <a:latin typeface="Calibri" pitchFamily="34" charset="0"/>
              </a:rPr>
              <a:t>E-mail </a:t>
            </a:r>
          </a:p>
          <a:p>
            <a:pPr>
              <a:lnSpc>
                <a:spcPct val="90000"/>
              </a:lnSpc>
            </a:pPr>
            <a:r>
              <a:rPr lang="sr-Latn-CS" dirty="0" smtClean="0">
                <a:latin typeface="Calibri" pitchFamily="34" charset="0"/>
              </a:rPr>
              <a:t>Tradicionalna pošta tipa Autluk(Outlook) - poslata putem SMTP-a - preuzeta preko POP3 i jednom preuzeta od strane domaćina na njegovoj mašini</a:t>
            </a:r>
          </a:p>
          <a:p>
            <a:pPr eaLnBrk="1" hangingPunct="1">
              <a:lnSpc>
                <a:spcPct val="90000"/>
              </a:lnSpc>
              <a:buClr>
                <a:srgbClr val="FF3300"/>
              </a:buClr>
              <a:buNone/>
            </a:pPr>
            <a:r>
              <a:rPr lang="sr-Latn-CS" b="1" dirty="0" smtClean="0">
                <a:latin typeface="Calibri" pitchFamily="34" charset="0"/>
              </a:rPr>
              <a:t>Internet pošta</a:t>
            </a:r>
          </a:p>
          <a:p>
            <a:pPr>
              <a:lnSpc>
                <a:spcPct val="90000"/>
              </a:lnSpc>
            </a:pPr>
            <a:r>
              <a:rPr lang="sr-Latn-CS" dirty="0" smtClean="0">
                <a:latin typeface="Calibri" pitchFamily="34" charset="0"/>
              </a:rPr>
              <a:t>POP3 pošta - na primer pomoću programa Autluk ekspres(Outlook Ekpress) - kada se prijavite, normalno preuzimate svu novu poštu u prijemno poštansko sanduče na vašem računaru</a:t>
            </a:r>
          </a:p>
          <a:p>
            <a:pPr>
              <a:lnSpc>
                <a:spcPct val="90000"/>
              </a:lnSpc>
            </a:pPr>
            <a:r>
              <a:rPr lang="sr-Latn-CS" dirty="0" smtClean="0">
                <a:latin typeface="Calibri" pitchFamily="34" charset="0"/>
              </a:rPr>
              <a:t>IMAP pošta – "prava“ internet-pošta - viđena preko vaše mašine, ali i dalje smeštena na udaljenom serveru - može se organizovati u fascikle i tome slično, </a:t>
            </a:r>
            <a:r>
              <a:rPr lang="sr-Latn-CS" u="sng" dirty="0" smtClean="0">
                <a:solidFill>
                  <a:schemeClr val="accent1">
                    <a:lumMod val="25000"/>
                  </a:schemeClr>
                </a:solidFill>
                <a:latin typeface="Calibri" pitchFamily="34" charset="0"/>
              </a:rPr>
              <a:t>ali je</a:t>
            </a:r>
            <a:r>
              <a:rPr lang="sr-Latn-CS" dirty="0" smtClean="0">
                <a:latin typeface="Calibri" pitchFamily="34" charset="0"/>
              </a:rPr>
              <a:t> vidljiva samo kada ste na mreži. </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77</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3"/>
          <p:cNvPicPr>
            <a:picLocks noChangeAspect="1" noChangeArrowheads="1"/>
          </p:cNvPicPr>
          <p:nvPr/>
        </p:nvPicPr>
        <p:blipFill>
          <a:blip r:embed="rId2" cstate="print"/>
          <a:srcRect/>
          <a:stretch>
            <a:fillRect/>
          </a:stretch>
        </p:blipFill>
        <p:spPr bwMode="auto">
          <a:xfrm>
            <a:off x="6659563" y="4652963"/>
            <a:ext cx="2160587" cy="1946275"/>
          </a:xfrm>
          <a:prstGeom prst="rect">
            <a:avLst/>
          </a:prstGeom>
          <a:noFill/>
          <a:ln w="9525">
            <a:noFill/>
            <a:miter lim="800000"/>
            <a:headEnd/>
            <a:tailEnd/>
          </a:ln>
        </p:spPr>
      </p:pic>
      <p:grpSp>
        <p:nvGrpSpPr>
          <p:cNvPr id="4" name="Group 2"/>
          <p:cNvGrpSpPr>
            <a:grpSpLocks noChangeAspect="1"/>
          </p:cNvGrpSpPr>
          <p:nvPr/>
        </p:nvGrpSpPr>
        <p:grpSpPr bwMode="auto">
          <a:xfrm>
            <a:off x="2828852" y="457200"/>
            <a:ext cx="3673475" cy="5976938"/>
            <a:chOff x="1338" y="255"/>
            <a:chExt cx="3192" cy="3900"/>
          </a:xfrm>
        </p:grpSpPr>
        <p:sp>
          <p:nvSpPr>
            <p:cNvPr id="5"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6"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7"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8"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9"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10"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11"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12"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13"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14"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15"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16"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17"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18"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19"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20"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21"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22"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23"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24"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25"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26"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27"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28"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29"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30"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31"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32"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33"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34"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35"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36"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37"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38"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39"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40"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41"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42"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43"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4"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45"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46"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47"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8"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94" name="TextBox 93"/>
          <p:cNvSpPr txBox="1"/>
          <p:nvPr/>
        </p:nvSpPr>
        <p:spPr>
          <a:xfrm>
            <a:off x="3144182" y="3026482"/>
            <a:ext cx="3069285" cy="584776"/>
          </a:xfrm>
          <a:prstGeom prst="rect">
            <a:avLst/>
          </a:prstGeom>
          <a:noFill/>
        </p:spPr>
        <p:txBody>
          <a:bodyPr wrap="square" rtlCol="0">
            <a:spAutoFit/>
          </a:bodyPr>
          <a:lstStyle/>
          <a:p>
            <a:pPr algn="ctr"/>
            <a:r>
              <a:rPr lang="sr-Latn-CS" sz="3200" b="1" dirty="0" smtClean="0">
                <a:solidFill>
                  <a:schemeClr val="accent1">
                    <a:lumMod val="25000"/>
                  </a:schemeClr>
                </a:solidFill>
                <a:latin typeface="Calibri" pitchFamily="34" charset="0"/>
              </a:rPr>
              <a:t>ZAGLAVLJE ELEKTRONSKE POŠTE</a:t>
            </a:r>
            <a:endParaRPr lang="sr-Latn-CS" sz="3200" dirty="0"/>
          </a:p>
        </p:txBody>
      </p:sp>
      <p:sp>
        <p:nvSpPr>
          <p:cNvPr id="49"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78</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457200" y="1905000"/>
            <a:ext cx="8382000" cy="3352800"/>
          </a:xfrm>
          <a:prstGeom prst="rect">
            <a:avLst/>
          </a:prstGeom>
          <a:noFill/>
          <a:ln w="9525">
            <a:noFill/>
            <a:miter lim="800000"/>
            <a:headEnd/>
            <a:tailEnd/>
          </a:ln>
        </p:spPr>
        <p:txBody>
          <a:bodyPr/>
          <a:lstStyle/>
          <a:p>
            <a:pPr marL="342900" indent="-342900">
              <a:spcBef>
                <a:spcPct val="20000"/>
              </a:spcBef>
            </a:pPr>
            <a:r>
              <a:rPr lang="sr-Latn-CS" sz="3200" dirty="0" smtClean="0">
                <a:latin typeface="Calibri" pitchFamily="34" charset="0"/>
              </a:rPr>
              <a:t>Poruka elektronske pošte ima </a:t>
            </a:r>
          </a:p>
          <a:p>
            <a:pPr marL="342900" indent="-342900">
              <a:spcBef>
                <a:spcPct val="20000"/>
              </a:spcBef>
            </a:pPr>
            <a:endParaRPr lang="sr-Latn-CS" sz="3200" dirty="0" smtClean="0">
              <a:latin typeface="Calibri" pitchFamily="34" charset="0"/>
            </a:endParaRPr>
          </a:p>
          <a:p>
            <a:pPr marL="342900" indent="-342900">
              <a:spcBef>
                <a:spcPct val="20000"/>
              </a:spcBef>
              <a:buFont typeface="Lucida Grande"/>
              <a:buChar char="@"/>
            </a:pPr>
            <a:r>
              <a:rPr lang="sr-Latn-CS" dirty="0" smtClean="0"/>
              <a:t>  </a:t>
            </a:r>
            <a:r>
              <a:rPr lang="sr-Latn-CS" sz="3200" dirty="0">
                <a:latin typeface="Calibri" pitchFamily="34" charset="0"/>
              </a:rPr>
              <a:t>deo </a:t>
            </a:r>
            <a:r>
              <a:rPr lang="sr-Latn-CS" sz="3200" b="1" dirty="0" smtClean="0">
                <a:latin typeface="Calibri" pitchFamily="34" charset="0"/>
              </a:rPr>
              <a:t>zaglavlja</a:t>
            </a:r>
            <a:r>
              <a:rPr lang="sr-Latn-CS" sz="3200" dirty="0">
                <a:latin typeface="Calibri" pitchFamily="34" charset="0"/>
              </a:rPr>
              <a:t> (koverta) i </a:t>
            </a:r>
          </a:p>
          <a:p>
            <a:pPr marL="342900" indent="-342900">
              <a:spcBef>
                <a:spcPct val="20000"/>
              </a:spcBef>
              <a:buFont typeface="Lucida Grande"/>
              <a:buChar char="@"/>
            </a:pPr>
            <a:r>
              <a:rPr lang="sr-Latn-CS" sz="3200" dirty="0" smtClean="0">
                <a:latin typeface="Calibri" pitchFamily="34" charset="0"/>
              </a:rPr>
              <a:t> deo </a:t>
            </a:r>
            <a:r>
              <a:rPr lang="sr-Latn-CS" sz="3200" b="1" dirty="0">
                <a:latin typeface="Calibri" pitchFamily="34" charset="0"/>
              </a:rPr>
              <a:t>tela</a:t>
            </a:r>
            <a:r>
              <a:rPr lang="sr-Latn-CS" sz="3200" dirty="0" smtClean="0">
                <a:latin typeface="Calibri" pitchFamily="34" charset="0"/>
              </a:rPr>
              <a:t> (samo pismo) sa prilozima</a:t>
            </a:r>
            <a:endParaRPr lang="sr-Latn-CS" sz="3200" dirty="0">
              <a:latin typeface="Calibri" pitchFamily="34" charset="0"/>
            </a:endParaRPr>
          </a:p>
        </p:txBody>
      </p:sp>
      <p:sp>
        <p:nvSpPr>
          <p:cNvPr id="15363" name="Rectangle 3"/>
          <p:cNvSpPr>
            <a:spLocks noChangeArrowheads="1"/>
          </p:cNvSpPr>
          <p:nvPr/>
        </p:nvSpPr>
        <p:spPr bwMode="auto">
          <a:xfrm>
            <a:off x="395288" y="115888"/>
            <a:ext cx="8458200" cy="914400"/>
          </a:xfrm>
          <a:prstGeom prst="rect">
            <a:avLst/>
          </a:prstGeom>
          <a:noFill/>
          <a:ln w="9525">
            <a:noFill/>
            <a:miter lim="800000"/>
            <a:headEnd/>
            <a:tailEnd/>
          </a:ln>
        </p:spPr>
        <p:txBody>
          <a:bodyPr anchor="ctr"/>
          <a:lstStyle/>
          <a:p>
            <a:pPr algn="ctr"/>
            <a:r>
              <a:rPr lang="sr-Latn-CS" sz="4400" b="1" dirty="0">
                <a:solidFill>
                  <a:schemeClr val="accent1">
                    <a:lumMod val="25000"/>
                  </a:schemeClr>
                </a:solidFill>
                <a:latin typeface="Calibri" pitchFamily="34" charset="0"/>
              </a:rPr>
              <a:t> Uporedite ga sa običnim pismom</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79</a:t>
            </a:fld>
            <a:endParaRPr lang="sr-Latn-CS" altLang="en-US" sz="1200" dirty="0" smtClean="0">
              <a:solidFill>
                <a:srgbClr val="898989"/>
              </a:solidFill>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62225"/>
            <a:ext cx="8229600" cy="1143000"/>
          </a:xfrm>
        </p:spPr>
        <p:txBody>
          <a:bodyPr/>
          <a:lstStyle/>
          <a:p>
            <a:r>
              <a:rPr lang="sr-Latn-CS" b="1" dirty="0" smtClean="0"/>
              <a:t>Prvi deo</a:t>
            </a:r>
            <a:r>
              <a:rPr dirty="0"/>
              <a:t/>
            </a:r>
            <a:br>
              <a:rPr dirty="0"/>
            </a:br>
            <a:r>
              <a:rPr lang="sr-Latn-CS" b="1" dirty="0" smtClean="0"/>
              <a:t>Kako radi </a:t>
            </a:r>
            <a:r>
              <a:rPr lang="sr-Latn-CS" b="1" dirty="0" smtClean="0"/>
              <a:t>internet</a:t>
            </a:r>
            <a:r>
              <a:rPr lang="sr-Latn-CS" dirty="0" smtClean="0"/>
              <a:t> </a:t>
            </a:r>
            <a:endParaRPr lang="sr-Latn-CS" dirty="0"/>
          </a:p>
        </p:txBody>
      </p:sp>
      <p:pic>
        <p:nvPicPr>
          <p:cNvPr id="3" name="Picture 3"/>
          <p:cNvPicPr>
            <a:picLocks noChangeAspect="1" noChangeArrowheads="1"/>
          </p:cNvPicPr>
          <p:nvPr/>
        </p:nvPicPr>
        <p:blipFill>
          <a:blip r:embed="rId3" cstate="print"/>
          <a:srcRect/>
          <a:stretch>
            <a:fillRect/>
          </a:stretch>
        </p:blipFill>
        <p:spPr bwMode="auto">
          <a:xfrm>
            <a:off x="6659563" y="4652963"/>
            <a:ext cx="2160587" cy="1946275"/>
          </a:xfrm>
          <a:prstGeom prst="rect">
            <a:avLst/>
          </a:prstGeom>
          <a:noFill/>
          <a:ln w="9525">
            <a:noFill/>
            <a:miter lim="800000"/>
            <a:headEnd/>
            <a:tailEnd/>
          </a:ln>
        </p:spPr>
      </p:pic>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323850" y="0"/>
            <a:ext cx="8458200" cy="914400"/>
          </a:xfrm>
          <a:prstGeom prst="rect">
            <a:avLst/>
          </a:prstGeom>
          <a:noFill/>
          <a:ln w="9525">
            <a:noFill/>
            <a:miter lim="800000"/>
            <a:headEnd/>
            <a:tailEnd/>
          </a:ln>
        </p:spPr>
        <p:txBody>
          <a:bodyPr anchor="ctr"/>
          <a:lstStyle/>
          <a:p>
            <a:pPr algn="ctr"/>
            <a:r>
              <a:rPr lang="sr-Latn-CS" dirty="0" smtClean="0"/>
              <a:t> </a:t>
            </a:r>
            <a:r>
              <a:rPr lang="sr-Latn-CS" sz="3600" b="1" dirty="0">
                <a:solidFill>
                  <a:schemeClr val="accent1">
                    <a:lumMod val="25000"/>
                  </a:schemeClr>
                </a:solidFill>
                <a:latin typeface="Tahoma" pitchFamily="34" charset="0"/>
              </a:rPr>
              <a:t>Zaglavlje i telo</a:t>
            </a:r>
          </a:p>
        </p:txBody>
      </p:sp>
      <p:sp>
        <p:nvSpPr>
          <p:cNvPr id="16387" name="Rectangle 3"/>
          <p:cNvSpPr>
            <a:spLocks noChangeArrowheads="1"/>
          </p:cNvSpPr>
          <p:nvPr/>
        </p:nvSpPr>
        <p:spPr bwMode="auto">
          <a:xfrm>
            <a:off x="684213" y="1219199"/>
            <a:ext cx="7772400" cy="3649663"/>
          </a:xfrm>
          <a:prstGeom prst="rect">
            <a:avLst/>
          </a:prstGeom>
          <a:noFill/>
          <a:ln w="9525">
            <a:noFill/>
            <a:miter lim="800000"/>
            <a:headEnd/>
            <a:tailEnd/>
          </a:ln>
        </p:spPr>
        <p:txBody>
          <a:bodyPr/>
          <a:lstStyle/>
          <a:p>
            <a:pPr marL="342900" indent="-342900">
              <a:spcBef>
                <a:spcPts val="0"/>
              </a:spcBef>
              <a:buClr>
                <a:srgbClr val="FF0000"/>
              </a:buClr>
            </a:pPr>
            <a:r>
              <a:rPr lang="sr-Latn-CS" sz="3200" b="1" dirty="0" smtClean="0">
                <a:latin typeface="Calibri" pitchFamily="34" charset="0"/>
              </a:rPr>
              <a:t>ZAGLAVLJE (koverta)</a:t>
            </a:r>
            <a:endParaRPr lang="sr-Latn-CS" sz="3200" b="1" dirty="0">
              <a:latin typeface="Calibri" pitchFamily="34" charset="0"/>
            </a:endParaRPr>
          </a:p>
          <a:p>
            <a:pPr marL="342900" indent="-342900">
              <a:spcBef>
                <a:spcPts val="0"/>
              </a:spcBef>
              <a:buSzPct val="100000"/>
              <a:buFont typeface="Lucida Grande"/>
              <a:buChar char="@"/>
            </a:pPr>
            <a:r>
              <a:rPr lang="sr-Latn-CS" sz="2800" dirty="0" smtClean="0">
                <a:latin typeface="Calibri" pitchFamily="34" charset="0"/>
              </a:rPr>
              <a:t>Naš primarni fokus. Sadrži informacije o pošiljaocu, primaocu, IP-adresama, serverima za poštu, vremenskim žigovima itd.</a:t>
            </a:r>
          </a:p>
          <a:p>
            <a:pPr marL="342900" indent="-342900">
              <a:spcBef>
                <a:spcPts val="0"/>
              </a:spcBef>
              <a:buClr>
                <a:srgbClr val="FF0000"/>
              </a:buClr>
              <a:buFont typeface="Wingdings" pitchFamily="2" charset="2"/>
              <a:buChar char="§"/>
            </a:pPr>
            <a:endParaRPr lang="sr-Latn-CS" sz="3200" b="1" dirty="0">
              <a:latin typeface="Calibri" pitchFamily="34" charset="0"/>
            </a:endParaRPr>
          </a:p>
          <a:p>
            <a:pPr marL="342900" indent="-342900">
              <a:spcBef>
                <a:spcPts val="0"/>
              </a:spcBef>
              <a:buClr>
                <a:srgbClr val="FF0000"/>
              </a:buClr>
            </a:pPr>
            <a:r>
              <a:rPr lang="sr-Latn-CS" sz="3200" b="1" dirty="0" smtClean="0">
                <a:latin typeface="Calibri" pitchFamily="34" charset="0"/>
              </a:rPr>
              <a:t>TELO (pismo)</a:t>
            </a:r>
            <a:endParaRPr lang="sr-Latn-CS" sz="3200" b="1" dirty="0">
              <a:latin typeface="Calibri" pitchFamily="34" charset="0"/>
            </a:endParaRPr>
          </a:p>
          <a:p>
            <a:pPr marL="342900" indent="-342900">
              <a:spcBef>
                <a:spcPts val="0"/>
              </a:spcBef>
              <a:buFont typeface="Lucida Grande"/>
              <a:buChar char="@"/>
            </a:pPr>
            <a:r>
              <a:rPr lang="sr-Latn-CS" sz="2800" dirty="0" smtClean="0">
                <a:latin typeface="Calibri" pitchFamily="34" charset="0"/>
              </a:rPr>
              <a:t>Sadržaj pošte i priloga</a:t>
            </a:r>
          </a:p>
        </p:txBody>
      </p:sp>
      <p:sp>
        <p:nvSpPr>
          <p:cNvPr id="16388" name="Text Box 4"/>
          <p:cNvSpPr txBox="1">
            <a:spLocks noChangeArrowheads="1"/>
          </p:cNvSpPr>
          <p:nvPr/>
        </p:nvSpPr>
        <p:spPr bwMode="auto">
          <a:xfrm>
            <a:off x="323850" y="5300663"/>
            <a:ext cx="8569325" cy="1200329"/>
          </a:xfrm>
          <a:prstGeom prst="rect">
            <a:avLst/>
          </a:prstGeom>
          <a:solidFill>
            <a:srgbClr val="FF0000"/>
          </a:solidFill>
          <a:ln w="9525">
            <a:noFill/>
            <a:miter lim="800000"/>
            <a:headEnd/>
            <a:tailEnd/>
          </a:ln>
        </p:spPr>
        <p:txBody>
          <a:bodyPr>
            <a:spAutoFit/>
          </a:bodyPr>
          <a:lstStyle/>
          <a:p>
            <a:pPr>
              <a:spcBef>
                <a:spcPct val="50000"/>
              </a:spcBef>
            </a:pPr>
            <a:r>
              <a:rPr lang="sr-Latn-CS" sz="2400" b="1" dirty="0">
                <a:solidFill>
                  <a:schemeClr val="bg1"/>
                </a:solidFill>
                <a:latin typeface="Calibri" pitchFamily="34" charset="0"/>
              </a:rPr>
              <a:t>PUNA ILI PROŠIRENA ZAGLAVLJA POSTOJE U SVOJ ELEKTRONSKOJ POŠTI, ALI NEMA STANDARDNIH METODA DA BI SE OTKRILI - SVAKI KLIJENT ILI INTERNET PROGRAM IMA RAZLIČITE LOKACIJE I POSTAVKE</a:t>
            </a: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80</a:t>
            </a:fld>
            <a:endParaRPr lang="sr-Latn-CS" altLang="en-US" sz="1200" dirty="0" smtClean="0">
              <a:solidFill>
                <a:srgbClr val="898989"/>
              </a:solidFill>
            </a:endParaRPr>
          </a:p>
        </p:txBody>
      </p:sp>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468313" y="0"/>
            <a:ext cx="8229600" cy="1143000"/>
          </a:xfrm>
        </p:spPr>
        <p:txBody>
          <a:bodyPr/>
          <a:lstStyle/>
          <a:p>
            <a:pPr eaLnBrk="1" hangingPunct="1"/>
            <a:r>
              <a:rPr lang="sr-Latn-CS" b="1" dirty="0" smtClean="0">
                <a:solidFill>
                  <a:schemeClr val="accent1">
                    <a:lumMod val="25000"/>
                  </a:schemeClr>
                </a:solidFill>
                <a:latin typeface="Calibri" pitchFamily="34" charset="0"/>
              </a:rPr>
              <a:t>Prošireno zaglavlje elektronske pošte</a:t>
            </a:r>
            <a:r>
              <a:t/>
            </a:r>
            <a:br/>
            <a:r>
              <a:rPr lang="sr-Latn-CS" dirty="0" smtClean="0"/>
              <a:t> </a:t>
            </a:r>
            <a:r>
              <a:rPr lang="sr-Latn-CS" sz="3600" b="1" dirty="0" smtClean="0">
                <a:solidFill>
                  <a:schemeClr val="accent1">
                    <a:lumMod val="25000"/>
                  </a:schemeClr>
                </a:solidFill>
                <a:latin typeface="Calibri" pitchFamily="34" charset="0"/>
              </a:rPr>
              <a:t>[G-mail ]</a:t>
            </a:r>
          </a:p>
        </p:txBody>
      </p:sp>
      <p:sp>
        <p:nvSpPr>
          <p:cNvPr id="27651" name="Rectangle 3"/>
          <p:cNvSpPr>
            <a:spLocks noGrp="1" noChangeArrowheads="1"/>
          </p:cNvSpPr>
          <p:nvPr>
            <p:ph type="body" idx="1"/>
          </p:nvPr>
        </p:nvSpPr>
        <p:spPr>
          <a:xfrm>
            <a:off x="457200" y="1371600"/>
            <a:ext cx="8229600" cy="5400675"/>
          </a:xfrm>
          <a:solidFill>
            <a:schemeClr val="bg1"/>
          </a:solidFill>
        </p:spPr>
        <p:txBody>
          <a:bodyPr>
            <a:noAutofit/>
          </a:bodyPr>
          <a:lstStyle/>
          <a:p>
            <a:pPr>
              <a:lnSpc>
                <a:spcPct val="50000"/>
              </a:lnSpc>
              <a:buNone/>
            </a:pPr>
            <a:r>
              <a:rPr lang="sr-Latn-CS" sz="1000" dirty="0"/>
              <a:t>Microsoft Mail Internet Headers Version 2.0</a:t>
            </a:r>
          </a:p>
          <a:p>
            <a:pPr>
              <a:lnSpc>
                <a:spcPct val="50000"/>
              </a:lnSpc>
              <a:buNone/>
            </a:pPr>
            <a:endParaRPr lang="sr-Latn-CS" sz="1000" dirty="0"/>
          </a:p>
          <a:p>
            <a:pPr>
              <a:lnSpc>
                <a:spcPct val="50000"/>
              </a:lnSpc>
              <a:buNone/>
            </a:pPr>
            <a:r>
              <a:rPr lang="sr-Latn-CS" sz="1000" dirty="0"/>
              <a:t>Received: from xproxy.gmail.com ([66.249.82.197]) by exchange1.coe.int with Microsoft SMTPSVC(6.0.3790.0); Tue, 07 Jan 2017 09:44:54 +0100</a:t>
            </a:r>
          </a:p>
          <a:p>
            <a:pPr>
              <a:lnSpc>
                <a:spcPct val="50000"/>
              </a:lnSpc>
              <a:buNone/>
            </a:pPr>
            <a:endParaRPr lang="sr-Latn-CS" sz="1000" dirty="0"/>
          </a:p>
          <a:p>
            <a:pPr>
              <a:lnSpc>
                <a:spcPct val="50000"/>
              </a:lnSpc>
              <a:buNone/>
            </a:pPr>
            <a:r>
              <a:rPr lang="sr-Latn-CS" sz="1000" dirty="0"/>
              <a:t>Received: by xproxy.gmail.com with SMTP id h28so988094wxd</a:t>
            </a:r>
          </a:p>
          <a:p>
            <a:pPr>
              <a:lnSpc>
                <a:spcPct val="50000"/>
              </a:lnSpc>
              <a:buNone/>
            </a:pPr>
            <a:endParaRPr lang="sr-Latn-CS" sz="1000" dirty="0"/>
          </a:p>
          <a:p>
            <a:pPr>
              <a:lnSpc>
                <a:spcPct val="50000"/>
              </a:lnSpc>
              <a:buNone/>
            </a:pPr>
            <a:r>
              <a:rPr lang="sr-Latn-CS" sz="1000" dirty="0"/>
              <a:t>        for &lt;jane@coe.int&gt;; Tue, 07 Jan 2017 0:44:31 -0800 (PST)</a:t>
            </a:r>
          </a:p>
          <a:p>
            <a:pPr>
              <a:lnSpc>
                <a:spcPct val="50000"/>
              </a:lnSpc>
              <a:buNone/>
            </a:pPr>
            <a:endParaRPr lang="sr-Latn-CS" sz="1000" dirty="0"/>
          </a:p>
          <a:p>
            <a:pPr>
              <a:lnSpc>
                <a:spcPct val="50000"/>
              </a:lnSpc>
              <a:buNone/>
            </a:pPr>
            <a:r>
              <a:rPr lang="sr-Latn-CS" sz="1000" dirty="0"/>
              <a:t>DomainKey-Signature: a=rsa-sha1; q=dns; c=nofws;</a:t>
            </a:r>
          </a:p>
          <a:p>
            <a:pPr>
              <a:lnSpc>
                <a:spcPct val="50000"/>
              </a:lnSpc>
              <a:buNone/>
            </a:pPr>
            <a:endParaRPr lang="sr-Latn-CS" sz="1000" dirty="0"/>
          </a:p>
          <a:p>
            <a:pPr>
              <a:lnSpc>
                <a:spcPct val="50000"/>
              </a:lnSpc>
              <a:buNone/>
            </a:pPr>
            <a:r>
              <a:rPr lang="sr-Latn-CS" sz="1000" dirty="0"/>
              <a:t>        s=beta; d=gmail.com;</a:t>
            </a:r>
          </a:p>
          <a:p>
            <a:pPr>
              <a:lnSpc>
                <a:spcPct val="50000"/>
              </a:lnSpc>
              <a:buNone/>
            </a:pPr>
            <a:endParaRPr lang="sr-Latn-CS" sz="1000" dirty="0"/>
          </a:p>
          <a:p>
            <a:pPr>
              <a:lnSpc>
                <a:spcPct val="50000"/>
              </a:lnSpc>
              <a:buNone/>
            </a:pPr>
            <a:r>
              <a:rPr lang="sr-Latn-CS" sz="1000" dirty="0"/>
              <a:t>        h=received:message-id:date:from:to:subject:in-reply-to:mime-version:content-type:references;</a:t>
            </a:r>
          </a:p>
          <a:p>
            <a:pPr>
              <a:lnSpc>
                <a:spcPct val="50000"/>
              </a:lnSpc>
              <a:buNone/>
            </a:pPr>
            <a:endParaRPr lang="sr-Latn-CS" sz="1000" dirty="0"/>
          </a:p>
          <a:p>
            <a:pPr>
              <a:lnSpc>
                <a:spcPct val="50000"/>
              </a:lnSpc>
              <a:buNone/>
            </a:pPr>
            <a:r>
              <a:rPr lang="en-US" sz="1000" dirty="0"/>
              <a:t>	</a:t>
            </a:r>
            <a:r>
              <a:rPr lang="sr-Latn-CS" sz="1000" dirty="0"/>
              <a:t>b=RY8mK69lgiScvczLvTJmfvlXoZa1zUskwWsukAn3jlzblALGzxF</a:t>
            </a:r>
          </a:p>
          <a:p>
            <a:pPr>
              <a:lnSpc>
                <a:spcPct val="50000"/>
              </a:lnSpc>
              <a:buNone/>
            </a:pPr>
            <a:r>
              <a:rPr lang="en-US" sz="1000" dirty="0"/>
              <a:t>	</a:t>
            </a:r>
            <a:r>
              <a:rPr lang="sr-Latn-CS" sz="1000" dirty="0"/>
              <a:t>pzpDKyrEnIDyZrKp8VnthCyCgyHOfi7KCHhaseAXG4UAQO8zIbSFDxw6uVN0jUVYQx0a60pjkFBxmdzL/PCDEllSFEExVQB+m0WD</a:t>
            </a:r>
          </a:p>
          <a:p>
            <a:pPr>
              <a:lnSpc>
                <a:spcPct val="50000"/>
              </a:lnSpc>
              <a:buNone/>
            </a:pPr>
            <a:r>
              <a:rPr lang="en-US" sz="1000" dirty="0"/>
              <a:t>	</a:t>
            </a:r>
            <a:r>
              <a:rPr lang="sr-Latn-CS" sz="1000" dirty="0"/>
              <a:t>lcGQEgGmecYV1nRmy8=</a:t>
            </a:r>
          </a:p>
          <a:p>
            <a:pPr>
              <a:lnSpc>
                <a:spcPct val="50000"/>
              </a:lnSpc>
              <a:buNone/>
            </a:pPr>
            <a:endParaRPr lang="sr-Latn-CS" sz="1000" dirty="0"/>
          </a:p>
          <a:p>
            <a:pPr>
              <a:lnSpc>
                <a:spcPct val="50000"/>
              </a:lnSpc>
              <a:buNone/>
            </a:pPr>
            <a:r>
              <a:rPr lang="sr-Latn-CS" sz="1000" dirty="0"/>
              <a:t>Received: by 10.70.100.14 with SMTP id x14mr6330299wxb; Tue, 07 Jan 2017 00:44:30 -0800 (PST)</a:t>
            </a:r>
          </a:p>
          <a:p>
            <a:pPr>
              <a:lnSpc>
                <a:spcPct val="50000"/>
              </a:lnSpc>
              <a:buNone/>
            </a:pPr>
            <a:endParaRPr lang="sr-Latn-CS" sz="1000" dirty="0"/>
          </a:p>
          <a:p>
            <a:pPr>
              <a:lnSpc>
                <a:spcPct val="50000"/>
              </a:lnSpc>
              <a:buNone/>
            </a:pPr>
            <a:r>
              <a:rPr lang="sr-Latn-CS" sz="1000" dirty="0"/>
              <a:t>Received: by 10.70.122.16 with HTTP; Tue, 07 Jan 2017 00:44:30 -0800 (PST)</a:t>
            </a:r>
          </a:p>
          <a:p>
            <a:pPr>
              <a:lnSpc>
                <a:spcPct val="50000"/>
              </a:lnSpc>
              <a:buNone/>
            </a:pPr>
            <a:endParaRPr lang="sr-Latn-CS" sz="1000" dirty="0"/>
          </a:p>
          <a:p>
            <a:pPr>
              <a:lnSpc>
                <a:spcPct val="50000"/>
              </a:lnSpc>
              <a:buNone/>
            </a:pPr>
            <a:r>
              <a:rPr lang="sr-Latn-CS" sz="1000" dirty="0"/>
              <a:t>Message-ID: &lt;95ecf0550603280044n7a18048fs8e37cf2c2ea3a3d8@mail.gmail.com&gt;</a:t>
            </a:r>
          </a:p>
          <a:p>
            <a:pPr>
              <a:lnSpc>
                <a:spcPct val="50000"/>
              </a:lnSpc>
              <a:buNone/>
            </a:pPr>
            <a:endParaRPr lang="sr-Latn-CS" sz="1000" dirty="0"/>
          </a:p>
          <a:p>
            <a:pPr>
              <a:lnSpc>
                <a:spcPct val="50000"/>
              </a:lnSpc>
              <a:buNone/>
            </a:pPr>
            <a:r>
              <a:rPr lang="sr-Latn-CS" sz="1000" dirty="0"/>
              <a:t>Date: Tue, 07 Jan 2017 9:44:30 +0100</a:t>
            </a:r>
          </a:p>
          <a:p>
            <a:pPr>
              <a:lnSpc>
                <a:spcPct val="50000"/>
              </a:lnSpc>
              <a:buNone/>
            </a:pPr>
            <a:endParaRPr lang="sr-Latn-CS" sz="1000" dirty="0"/>
          </a:p>
          <a:p>
            <a:pPr>
              <a:lnSpc>
                <a:spcPct val="50000"/>
              </a:lnSpc>
              <a:buNone/>
            </a:pPr>
            <a:r>
              <a:rPr lang="sr-Latn-CS" sz="1000" dirty="0"/>
              <a:t>Za: ”Joe" &lt;joe@gmail.com&gt;</a:t>
            </a:r>
          </a:p>
          <a:p>
            <a:pPr>
              <a:lnSpc>
                <a:spcPct val="50000"/>
              </a:lnSpc>
              <a:buNone/>
            </a:pPr>
            <a:endParaRPr lang="sr-Latn-CS" sz="1000" dirty="0"/>
          </a:p>
          <a:p>
            <a:pPr>
              <a:lnSpc>
                <a:spcPct val="50000"/>
              </a:lnSpc>
              <a:buNone/>
            </a:pPr>
            <a:r>
              <a:rPr lang="sr-Latn-CS" sz="1000" dirty="0"/>
              <a:t>Od: ”Jane" &lt;jane@coe.int&gt;</a:t>
            </a:r>
          </a:p>
          <a:p>
            <a:pPr>
              <a:lnSpc>
                <a:spcPct val="50000"/>
              </a:lnSpc>
              <a:buNone/>
            </a:pPr>
            <a:endParaRPr lang="sr-Latn-CS" sz="1000" dirty="0"/>
          </a:p>
          <a:p>
            <a:pPr>
              <a:lnSpc>
                <a:spcPct val="50000"/>
              </a:lnSpc>
              <a:buNone/>
            </a:pPr>
            <a:r>
              <a:rPr lang="sr-Latn-CS" sz="1000" dirty="0"/>
              <a:t>Subject: Re: test</a:t>
            </a:r>
          </a:p>
          <a:p>
            <a:pPr>
              <a:lnSpc>
                <a:spcPct val="50000"/>
              </a:lnSpc>
              <a:buNone/>
            </a:pPr>
            <a:endParaRPr lang="sr-Latn-CS" sz="1000" dirty="0"/>
          </a:p>
          <a:p>
            <a:pPr>
              <a:lnSpc>
                <a:spcPct val="50000"/>
              </a:lnSpc>
              <a:buNone/>
            </a:pPr>
            <a:r>
              <a:rPr lang="sr-Latn-CS" sz="1000" dirty="0"/>
              <a:t>In-Reply-To: &lt;42675D880C511048AE555539A210615607A281@exchange1.coe.int&gt;</a:t>
            </a:r>
          </a:p>
          <a:p>
            <a:pPr>
              <a:lnSpc>
                <a:spcPct val="50000"/>
              </a:lnSpc>
              <a:buNone/>
            </a:pPr>
            <a:endParaRPr lang="sr-Latn-CS" sz="1000" dirty="0"/>
          </a:p>
          <a:p>
            <a:pPr>
              <a:lnSpc>
                <a:spcPct val="50000"/>
              </a:lnSpc>
              <a:buNone/>
            </a:pPr>
            <a:r>
              <a:rPr lang="sr-Latn-CS" sz="1000" dirty="0"/>
              <a:t>MIME-Version: 1,0</a:t>
            </a:r>
          </a:p>
          <a:p>
            <a:pPr>
              <a:lnSpc>
                <a:spcPct val="50000"/>
              </a:lnSpc>
              <a:buNone/>
            </a:pPr>
            <a:endParaRPr lang="sr-Latn-CS" sz="1000" dirty="0"/>
          </a:p>
          <a:p>
            <a:pPr>
              <a:lnSpc>
                <a:spcPct val="50000"/>
              </a:lnSpc>
              <a:buNone/>
            </a:pPr>
            <a:r>
              <a:rPr lang="sr-Latn-CS" sz="1000" dirty="0"/>
              <a:t>Content-Type: multipart/alternative; </a:t>
            </a:r>
          </a:p>
          <a:p>
            <a:pPr>
              <a:lnSpc>
                <a:spcPct val="50000"/>
              </a:lnSpc>
              <a:buNone/>
            </a:pPr>
            <a:endParaRPr lang="sr-Latn-CS" sz="1000" dirty="0"/>
          </a:p>
          <a:p>
            <a:pPr>
              <a:lnSpc>
                <a:spcPct val="50000"/>
              </a:lnSpc>
              <a:buNone/>
            </a:pPr>
            <a:r>
              <a:rPr lang="en-US" sz="1000" dirty="0"/>
              <a:t>	</a:t>
            </a:r>
            <a:r>
              <a:rPr lang="sr-Latn-CS" sz="1000" dirty="0"/>
              <a:t>boundary="----=_Part_21605_28805312.1143535470923"</a:t>
            </a:r>
          </a:p>
          <a:p>
            <a:pPr>
              <a:lnSpc>
                <a:spcPct val="50000"/>
              </a:lnSpc>
              <a:buNone/>
            </a:pPr>
            <a:endParaRPr lang="sr-Latn-CS" sz="1000" dirty="0"/>
          </a:p>
          <a:p>
            <a:pPr>
              <a:lnSpc>
                <a:spcPct val="50000"/>
              </a:lnSpc>
              <a:buNone/>
            </a:pPr>
            <a:r>
              <a:rPr lang="sr-Latn-CS" sz="1000" dirty="0"/>
              <a:t>Reference: &lt;42675D880C511048AE555539A210615607A281@exchange1.coe.int&gt;</a:t>
            </a:r>
          </a:p>
          <a:p>
            <a:pPr>
              <a:lnSpc>
                <a:spcPct val="50000"/>
              </a:lnSpc>
              <a:buNone/>
            </a:pPr>
            <a:endParaRPr lang="sr-Latn-CS" sz="1000" dirty="0"/>
          </a:p>
          <a:p>
            <a:pPr>
              <a:lnSpc>
                <a:spcPct val="50000"/>
              </a:lnSpc>
              <a:buNone/>
            </a:pPr>
            <a:r>
              <a:rPr lang="sr-Latn-CS" sz="1000" dirty="0"/>
              <a:t>Return-Path: joe@gmail.com</a:t>
            </a:r>
          </a:p>
          <a:p>
            <a:pPr>
              <a:lnSpc>
                <a:spcPct val="50000"/>
              </a:lnSpc>
              <a:buNone/>
            </a:pPr>
            <a:endParaRPr lang="sr-Latn-CS" sz="1000" dirty="0"/>
          </a:p>
          <a:p>
            <a:pPr>
              <a:lnSpc>
                <a:spcPct val="50000"/>
              </a:lnSpc>
              <a:buNone/>
            </a:pPr>
            <a:r>
              <a:rPr lang="sr-Latn-CS" sz="1000" dirty="0"/>
              <a:t>X-OriginalArrivalTime: 07 Jan 2017 08:44:54.0322 (UTC) FILETIME=[E283E920:01C65243]</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81</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Question Mark Clip Art">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071802" y="4500570"/>
            <a:ext cx="3014223" cy="923330"/>
          </a:xfrm>
          <a:prstGeom prst="rect">
            <a:avLst/>
          </a:prstGeom>
          <a:noFill/>
        </p:spPr>
        <p:txBody>
          <a:bodyPr wrap="none" rtlCol="0">
            <a:spAutoFit/>
          </a:bodyPr>
          <a:lstStyle/>
          <a:p>
            <a:r>
              <a:rPr lang="sr-Latn-CS" sz="5400" dirty="0" smtClean="0"/>
              <a:t>Pitanja</a:t>
            </a:r>
            <a:endParaRPr lang="sr-Latn-CS" sz="5400" dirty="0"/>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82</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165" y="2762225"/>
            <a:ext cx="8709429" cy="1143000"/>
          </a:xfrm>
        </p:spPr>
        <p:txBody>
          <a:bodyPr/>
          <a:lstStyle/>
          <a:p>
            <a:r>
              <a:rPr lang="sr-Latn-CS" b="1" dirty="0" smtClean="0"/>
              <a:t>Treći deo</a:t>
            </a:r>
            <a:r>
              <a:t/>
            </a:r>
            <a:br/>
            <a:r>
              <a:rPr lang="sr-Latn-CS" b="1" dirty="0" smtClean="0"/>
              <a:t>Druge relevantne internet aplikacije</a:t>
            </a:r>
            <a:r>
              <a:t/>
            </a:r>
            <a:br/>
            <a:endParaRPr lang="sr-Latn-CS" dirty="0"/>
          </a:p>
        </p:txBody>
      </p:sp>
      <p:pic>
        <p:nvPicPr>
          <p:cNvPr id="3" name="Picture 3"/>
          <p:cNvPicPr>
            <a:picLocks noGrp="1" noChangeAspect="1" noChangeArrowheads="1"/>
          </p:cNvPicPr>
          <p:nvPr>
            <p:ph sz="quarter" idx="1"/>
          </p:nvPr>
        </p:nvPicPr>
        <p:blipFill>
          <a:blip r:embed="rId3" cstate="print"/>
          <a:srcRect/>
          <a:stretch>
            <a:fillRect/>
          </a:stretch>
        </p:blipFill>
        <p:spPr bwMode="auto">
          <a:xfrm>
            <a:off x="6786578" y="4643446"/>
            <a:ext cx="1961507" cy="1766332"/>
          </a:xfrm>
          <a:prstGeom prst="rect">
            <a:avLst/>
          </a:prstGeom>
          <a:noFill/>
          <a:ln w="9525">
            <a:noFill/>
            <a:miter lim="800000"/>
            <a:headEnd/>
            <a:tailEnd/>
          </a:ln>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83</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2819400"/>
            <a:ext cx="2667000" cy="1077218"/>
          </a:xfrm>
          <a:prstGeom prst="rect">
            <a:avLst/>
          </a:prstGeom>
          <a:noFill/>
          <a:ln w="9525">
            <a:noFill/>
            <a:miter lim="800000"/>
            <a:headEnd/>
            <a:tailEnd/>
          </a:ln>
        </p:spPr>
        <p:txBody>
          <a:bodyPr>
            <a:spAutoFit/>
          </a:bodyPr>
          <a:lstStyle/>
          <a:p>
            <a:pPr algn="ctr"/>
            <a:r>
              <a:rPr lang="sr-Latn-CS" sz="3200" b="1" dirty="0" smtClean="0">
                <a:latin typeface="Calibri" pitchFamily="34" charset="0"/>
              </a:rPr>
              <a:t>INTERNET SKLADIŠTENJE</a:t>
            </a:r>
            <a:endParaRPr lang="sr-Latn-CS" sz="32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84</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6369"/>
          </a:xfrm>
        </p:spPr>
        <p:txBody>
          <a:bodyPr/>
          <a:lstStyle/>
          <a:p>
            <a:r>
              <a:rPr lang="sr-Latn-CS" b="1" dirty="0" smtClean="0"/>
              <a:t>Oblak računarstvo</a:t>
            </a:r>
            <a:endParaRPr lang="sr-Latn-CS" b="1" dirty="0"/>
          </a:p>
        </p:txBody>
      </p:sp>
      <p:sp>
        <p:nvSpPr>
          <p:cNvPr id="3" name="Content Placeholder 2"/>
          <p:cNvSpPr>
            <a:spLocks noGrp="1"/>
          </p:cNvSpPr>
          <p:nvPr>
            <p:ph idx="1"/>
          </p:nvPr>
        </p:nvSpPr>
        <p:spPr/>
        <p:txBody>
          <a:bodyPr>
            <a:normAutofit fontScale="92500"/>
          </a:bodyPr>
          <a:lstStyle/>
          <a:p>
            <a:pPr marL="0" indent="0" algn="just">
              <a:buNone/>
              <a:tabLst>
                <a:tab pos="0" algn="l"/>
              </a:tabLst>
            </a:pPr>
            <a:r>
              <a:rPr lang="sr-Latn-CS" sz="3600" dirty="0"/>
              <a:t>Oblak računarstvo je model koji omogućava sveobuhvatni, praktični, </a:t>
            </a:r>
            <a:r>
              <a:rPr lang="sr-Latn-CS" sz="3600" dirty="0" smtClean="0"/>
              <a:t>zahtevani </a:t>
            </a:r>
            <a:r>
              <a:rPr lang="sr-Latn-CS" sz="3600" dirty="0"/>
              <a:t>mrežni pristup u zajedničkom bazu  računarskih resursa koji se mogu konfigurisati (npr. mreže, servere, skladišta, aplikacija i usluge) </a:t>
            </a:r>
            <a:r>
              <a:rPr lang="sr-Latn-CS" sz="3600" dirty="0" smtClean="0"/>
              <a:t>koji </a:t>
            </a:r>
            <a:r>
              <a:rPr lang="sr-Latn-CS" sz="3600" dirty="0"/>
              <a:t>se mogu brzo obezbediti i puštati uz minimalne upravljačke napore ili </a:t>
            </a:r>
            <a:r>
              <a:rPr lang="sr-Latn-CS" sz="3600" dirty="0" smtClean="0"/>
              <a:t>interakciju </a:t>
            </a:r>
            <a:r>
              <a:rPr lang="sr-Latn-CS" sz="3600" dirty="0"/>
              <a:t>dobavljača usluga. </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85</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49355"/>
          </a:xfrm>
        </p:spPr>
        <p:txBody>
          <a:bodyPr/>
          <a:lstStyle/>
          <a:p>
            <a:r>
              <a:rPr lang="sr-Latn-CS" b="1" dirty="0" smtClean="0"/>
              <a:t>Logički dijagram rada u oblaku</a:t>
            </a:r>
            <a:endParaRPr lang="sr-Latn-CS" b="1" dirty="0"/>
          </a:p>
        </p:txBody>
      </p:sp>
      <p:pic>
        <p:nvPicPr>
          <p:cNvPr id="4" name="Content Placeholder 3" descr="400px-Cloud_computing.svg.png"/>
          <p:cNvPicPr>
            <a:picLocks noGrp="1" noChangeAspect="1"/>
          </p:cNvPicPr>
          <p:nvPr>
            <p:ph idx="1"/>
          </p:nvPr>
        </p:nvPicPr>
        <p:blipFill>
          <a:blip r:embed="rId2"/>
          <a:srcRect l="-32278" r="-32278"/>
          <a:stretch>
            <a:fillRect/>
          </a:stretch>
        </p:blipFill>
        <p:spPr>
          <a:xfrm>
            <a:off x="1" y="1123994"/>
            <a:ext cx="9144000" cy="5174746"/>
          </a:xfr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86</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1214414" y="0"/>
            <a:ext cx="6643734" cy="928670"/>
          </a:xfrm>
          <a:noFill/>
          <a:ln/>
        </p:spPr>
        <p:txBody>
          <a:bodyPr/>
          <a:lstStyle/>
          <a:p>
            <a:r>
              <a:rPr lang="sr-Latn-CS" b="1" dirty="0">
                <a:solidFill>
                  <a:schemeClr val="accent1">
                    <a:lumMod val="25000"/>
                  </a:schemeClr>
                </a:solidFill>
                <a:latin typeface="Calibri" pitchFamily="34" charset="0"/>
              </a:rPr>
              <a:t>Nedavno na Google.com</a:t>
            </a:r>
          </a:p>
        </p:txBody>
      </p:sp>
      <p:sp>
        <p:nvSpPr>
          <p:cNvPr id="78851" name="Rectangle 3"/>
          <p:cNvSpPr>
            <a:spLocks noGrp="1" noChangeArrowheads="1"/>
          </p:cNvSpPr>
          <p:nvPr>
            <p:ph type="body" idx="1"/>
          </p:nvPr>
        </p:nvSpPr>
        <p:spPr>
          <a:xfrm>
            <a:off x="304801" y="1143000"/>
            <a:ext cx="8458200" cy="5310188"/>
          </a:xfrm>
          <a:noFill/>
          <a:ln/>
        </p:spPr>
        <p:txBody>
          <a:bodyPr>
            <a:normAutofit fontScale="92500" lnSpcReduction="10000"/>
          </a:bodyPr>
          <a:lstStyle/>
          <a:p>
            <a:pPr marL="365125" indent="-1588" algn="just">
              <a:lnSpc>
                <a:spcPct val="80000"/>
              </a:lnSpc>
              <a:buFontTx/>
              <a:buNone/>
            </a:pPr>
            <a:r>
              <a:rPr lang="sr-Latn-CS" dirty="0" smtClean="0">
                <a:latin typeface="Calibri" pitchFamily="34" charset="0"/>
              </a:rPr>
              <a:t>Traženje 'online skladištenja' pružilo je 83.100.100 rezultata u 2017. godini (u odnosu na 68.600.000 u 2009. godini)</a:t>
            </a:r>
            <a:r>
              <a:rPr lang="en-US" dirty="0" smtClean="0"/>
              <a:t>	</a:t>
            </a:r>
            <a:endParaRPr lang="sr-Latn-CS" sz="2400" dirty="0">
              <a:latin typeface="Calibri" pitchFamily="34" charset="0"/>
            </a:endParaRPr>
          </a:p>
          <a:p>
            <a:pPr algn="just">
              <a:lnSpc>
                <a:spcPct val="80000"/>
              </a:lnSpc>
              <a:buFontTx/>
              <a:buNone/>
            </a:pPr>
            <a:endParaRPr lang="sr-Latn-CS" sz="1200" dirty="0">
              <a:latin typeface="Calibri" pitchFamily="34" charset="0"/>
            </a:endParaRPr>
          </a:p>
          <a:p>
            <a:pPr algn="ctr">
              <a:lnSpc>
                <a:spcPct val="80000"/>
              </a:lnSpc>
              <a:buFontTx/>
              <a:buNone/>
            </a:pPr>
            <a:r>
              <a:rPr lang="en-US" dirty="0" smtClean="0"/>
              <a:t>	</a:t>
            </a:r>
            <a:r>
              <a:rPr lang="sr-Latn-CS" dirty="0" smtClean="0"/>
              <a:t>          </a:t>
            </a:r>
            <a:r>
              <a:rPr lang="sr-Latn-CS" sz="2400" i="1" dirty="0" smtClean="0">
                <a:solidFill>
                  <a:schemeClr val="accent1">
                    <a:lumMod val="25000"/>
                  </a:schemeClr>
                </a:solidFill>
                <a:latin typeface="Calibri" pitchFamily="34" charset="0"/>
              </a:rPr>
              <a:t>"Rešenje za skladištenje za profesionalca u pokretu "</a:t>
            </a:r>
            <a:r>
              <a:rPr lang="en-US" dirty="0" smtClean="0"/>
              <a:t>										</a:t>
            </a:r>
          </a:p>
          <a:p>
            <a:pPr algn="just">
              <a:lnSpc>
                <a:spcPct val="80000"/>
              </a:lnSpc>
              <a:buNone/>
            </a:pPr>
            <a:r>
              <a:rPr lang="en-US" dirty="0" smtClean="0"/>
              <a:t>	</a:t>
            </a:r>
            <a:r>
              <a:rPr lang="sr-Latn-CS" sz="2800" dirty="0" smtClean="0">
                <a:latin typeface="Calibri" pitchFamily="34" charset="0"/>
              </a:rPr>
              <a:t>U osnovi postoje dve vrste skladištenja</a:t>
            </a:r>
          </a:p>
          <a:p>
            <a:pPr lvl="1" algn="just">
              <a:lnSpc>
                <a:spcPct val="80000"/>
              </a:lnSpc>
              <a:buClr>
                <a:srgbClr val="FF0000"/>
              </a:buClr>
              <a:buNone/>
            </a:pPr>
            <a:endParaRPr lang="sr-Latn-CS" sz="1200" b="1" dirty="0" smtClean="0">
              <a:solidFill>
                <a:srgbClr val="002060"/>
              </a:solidFill>
              <a:latin typeface="Calibri" pitchFamily="34" charset="0"/>
            </a:endParaRPr>
          </a:p>
          <a:p>
            <a:pPr lvl="1" algn="just">
              <a:lnSpc>
                <a:spcPct val="80000"/>
              </a:lnSpc>
              <a:buClr>
                <a:srgbClr val="FF0000"/>
              </a:buClr>
              <a:buNone/>
            </a:pPr>
            <a:r>
              <a:rPr lang="sr-Latn-CS" b="1" dirty="0" smtClean="0">
                <a:solidFill>
                  <a:schemeClr val="accent1">
                    <a:lumMod val="25000"/>
                  </a:schemeClr>
                </a:solidFill>
                <a:latin typeface="Calibri" pitchFamily="34" charset="0"/>
              </a:rPr>
              <a:t>Besplatna usluga</a:t>
            </a:r>
          </a:p>
          <a:p>
            <a:pPr lvl="1" algn="just">
              <a:lnSpc>
                <a:spcPct val="80000"/>
              </a:lnSpc>
            </a:pPr>
            <a:r>
              <a:rPr lang="sr-Latn-CS" dirty="0" smtClean="0">
                <a:latin typeface="Calibri" pitchFamily="34" charset="0"/>
              </a:rPr>
              <a:t>Može se isporučiti kao dodatna usluga vašeg ISP-a ili snabdevača elektronske pošte</a:t>
            </a:r>
          </a:p>
          <a:p>
            <a:pPr lvl="1" algn="just">
              <a:lnSpc>
                <a:spcPct val="80000"/>
              </a:lnSpc>
            </a:pPr>
            <a:r>
              <a:rPr lang="sr-Latn-CS" dirty="0" smtClean="0">
                <a:latin typeface="Calibri" pitchFamily="34" charset="0"/>
              </a:rPr>
              <a:t>Dosta je dostupno na jednostavnoj osnovi registracije u različitim jurisdikcijama</a:t>
            </a:r>
          </a:p>
          <a:p>
            <a:pPr lvl="2" algn="just">
              <a:lnSpc>
                <a:spcPct val="80000"/>
              </a:lnSpc>
              <a:buClr>
                <a:srgbClr val="FF0000"/>
              </a:buClr>
              <a:buFont typeface="Wingdings" pitchFamily="2" charset="2"/>
              <a:buChar char="§"/>
            </a:pPr>
            <a:endParaRPr lang="sr-Latn-CS" sz="1000" b="1" dirty="0">
              <a:latin typeface="Calibri" pitchFamily="34" charset="0"/>
            </a:endParaRPr>
          </a:p>
          <a:p>
            <a:pPr lvl="1" algn="just">
              <a:lnSpc>
                <a:spcPct val="80000"/>
              </a:lnSpc>
              <a:buClr>
                <a:srgbClr val="FF0000"/>
              </a:buClr>
              <a:buNone/>
            </a:pPr>
            <a:r>
              <a:rPr lang="sr-Latn-CS" b="1" dirty="0">
                <a:solidFill>
                  <a:schemeClr val="accent1">
                    <a:lumMod val="25000"/>
                  </a:schemeClr>
                </a:solidFill>
                <a:latin typeface="Calibri" pitchFamily="34" charset="0"/>
              </a:rPr>
              <a:t>Usluga pretplate</a:t>
            </a:r>
          </a:p>
          <a:p>
            <a:pPr lvl="1" algn="just">
              <a:lnSpc>
                <a:spcPct val="80000"/>
              </a:lnSpc>
              <a:buClr>
                <a:schemeClr val="tx1"/>
              </a:buClr>
            </a:pPr>
            <a:r>
              <a:rPr lang="sr-Latn-CS" dirty="0" smtClean="0">
                <a:latin typeface="Calibri" pitchFamily="34" charset="0"/>
              </a:rPr>
              <a:t>Prijavljivanje na internetu - samo verifikacija metodom plaćanja</a:t>
            </a:r>
          </a:p>
          <a:p>
            <a:pPr lvl="2" algn="just">
              <a:lnSpc>
                <a:spcPct val="80000"/>
              </a:lnSpc>
              <a:buClr>
                <a:srgbClr val="FF0000"/>
              </a:buClr>
              <a:buNone/>
            </a:pPr>
            <a:endParaRPr lang="sr-Latn-CS" b="1" dirty="0">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87</a:t>
            </a:fld>
            <a:endParaRPr lang="sr-Latn-CS"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8851">
                                            <p:txEl>
                                              <p:pRg st="0" end="0"/>
                                            </p:txEl>
                                          </p:spTgt>
                                        </p:tgtEl>
                                        <p:attrNameLst>
                                          <p:attrName>style.visibility</p:attrName>
                                        </p:attrNameLst>
                                      </p:cBhvr>
                                      <p:to>
                                        <p:strVal val="visible"/>
                                      </p:to>
                                    </p:set>
                                    <p:animEffect transition="in" filter="dissolve">
                                      <p:cBhvr>
                                        <p:cTn id="7" dur="500"/>
                                        <p:tgtEl>
                                          <p:spTgt spid="788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8851">
                                            <p:txEl>
                                              <p:pRg st="2" end="2"/>
                                            </p:txEl>
                                          </p:spTgt>
                                        </p:tgtEl>
                                        <p:attrNameLst>
                                          <p:attrName>style.visibility</p:attrName>
                                        </p:attrNameLst>
                                      </p:cBhvr>
                                      <p:to>
                                        <p:strVal val="visible"/>
                                      </p:to>
                                    </p:set>
                                    <p:animEffect transition="in" filter="dissolve">
                                      <p:cBhvr>
                                        <p:cTn id="12" dur="500"/>
                                        <p:tgtEl>
                                          <p:spTgt spid="7885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78851">
                                            <p:txEl>
                                              <p:pRg st="3" end="3"/>
                                            </p:txEl>
                                          </p:spTgt>
                                        </p:tgtEl>
                                        <p:attrNameLst>
                                          <p:attrName>style.visibility</p:attrName>
                                        </p:attrNameLst>
                                      </p:cBhvr>
                                      <p:to>
                                        <p:strVal val="visible"/>
                                      </p:to>
                                    </p:set>
                                    <p:animEffect transition="in" filter="dissolve">
                                      <p:cBhvr>
                                        <p:cTn id="17" dur="500"/>
                                        <p:tgtEl>
                                          <p:spTgt spid="78851">
                                            <p:txEl>
                                              <p:pRg st="3" end="3"/>
                                            </p:txEl>
                                          </p:spTgt>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78851">
                                            <p:txEl>
                                              <p:pRg st="5" end="5"/>
                                            </p:txEl>
                                          </p:spTgt>
                                        </p:tgtEl>
                                        <p:attrNameLst>
                                          <p:attrName>style.visibility</p:attrName>
                                        </p:attrNameLst>
                                      </p:cBhvr>
                                      <p:to>
                                        <p:strVal val="visible"/>
                                      </p:to>
                                    </p:set>
                                    <p:animEffect transition="in" filter="dissolve">
                                      <p:cBhvr>
                                        <p:cTn id="20" dur="500"/>
                                        <p:tgtEl>
                                          <p:spTgt spid="78851">
                                            <p:txEl>
                                              <p:pRg st="5" end="5"/>
                                            </p:txEl>
                                          </p:spTgt>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78851">
                                            <p:txEl>
                                              <p:pRg st="6" end="6"/>
                                            </p:txEl>
                                          </p:spTgt>
                                        </p:tgtEl>
                                        <p:attrNameLst>
                                          <p:attrName>style.visibility</p:attrName>
                                        </p:attrNameLst>
                                      </p:cBhvr>
                                      <p:to>
                                        <p:strVal val="visible"/>
                                      </p:to>
                                    </p:set>
                                    <p:animEffect transition="in" filter="dissolve">
                                      <p:cBhvr>
                                        <p:cTn id="23" dur="500"/>
                                        <p:tgtEl>
                                          <p:spTgt spid="78851">
                                            <p:txEl>
                                              <p:pRg st="6" end="6"/>
                                            </p:txEl>
                                          </p:spTgt>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78851">
                                            <p:txEl>
                                              <p:pRg st="7" end="7"/>
                                            </p:txEl>
                                          </p:spTgt>
                                        </p:tgtEl>
                                        <p:attrNameLst>
                                          <p:attrName>style.visibility</p:attrName>
                                        </p:attrNameLst>
                                      </p:cBhvr>
                                      <p:to>
                                        <p:strVal val="visible"/>
                                      </p:to>
                                    </p:set>
                                    <p:animEffect transition="in" filter="dissolve">
                                      <p:cBhvr>
                                        <p:cTn id="26" dur="500"/>
                                        <p:tgtEl>
                                          <p:spTgt spid="78851">
                                            <p:txEl>
                                              <p:pRg st="7" end="7"/>
                                            </p:txEl>
                                          </p:spTgt>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78851">
                                            <p:txEl>
                                              <p:pRg st="9" end="9"/>
                                            </p:txEl>
                                          </p:spTgt>
                                        </p:tgtEl>
                                        <p:attrNameLst>
                                          <p:attrName>style.visibility</p:attrName>
                                        </p:attrNameLst>
                                      </p:cBhvr>
                                      <p:to>
                                        <p:strVal val="visible"/>
                                      </p:to>
                                    </p:set>
                                    <p:animEffect transition="in" filter="dissolve">
                                      <p:cBhvr>
                                        <p:cTn id="29" dur="500"/>
                                        <p:tgtEl>
                                          <p:spTgt spid="78851">
                                            <p:txEl>
                                              <p:pRg st="9" end="9"/>
                                            </p:txEl>
                                          </p:spTgt>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78851">
                                            <p:txEl>
                                              <p:pRg st="10" end="10"/>
                                            </p:txEl>
                                          </p:spTgt>
                                        </p:tgtEl>
                                        <p:attrNameLst>
                                          <p:attrName>style.visibility</p:attrName>
                                        </p:attrNameLst>
                                      </p:cBhvr>
                                      <p:to>
                                        <p:strVal val="visible"/>
                                      </p:to>
                                    </p:set>
                                    <p:animEffect transition="in" filter="dissolve">
                                      <p:cBhvr>
                                        <p:cTn id="32" dur="500"/>
                                        <p:tgtEl>
                                          <p:spTgt spid="78851">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1" grpId="0"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body" idx="1"/>
          </p:nvPr>
        </p:nvSpPr>
        <p:spPr>
          <a:xfrm>
            <a:off x="609600" y="1295400"/>
            <a:ext cx="7959753" cy="4724400"/>
          </a:xfrm>
          <a:noFill/>
          <a:ln/>
        </p:spPr>
        <p:txBody>
          <a:bodyPr/>
          <a:lstStyle/>
          <a:p>
            <a:pPr algn="just">
              <a:lnSpc>
                <a:spcPct val="80000"/>
              </a:lnSpc>
              <a:buClr>
                <a:srgbClr val="FF0000"/>
              </a:buClr>
              <a:buNone/>
            </a:pPr>
            <a:r>
              <a:rPr lang="sr-Latn-CS" i="1" dirty="0" smtClean="0">
                <a:solidFill>
                  <a:schemeClr val="accent1">
                    <a:lumMod val="25000"/>
                  </a:schemeClr>
                </a:solidFill>
                <a:latin typeface="Calibri" pitchFamily="34" charset="0"/>
              </a:rPr>
              <a:t>LEGITIMNOST - </a:t>
            </a:r>
          </a:p>
          <a:p>
            <a:pPr marL="401638" lvl="1" indent="-1588" algn="just">
              <a:lnSpc>
                <a:spcPct val="80000"/>
              </a:lnSpc>
              <a:buClr>
                <a:srgbClr val="FF0000"/>
              </a:buClr>
              <a:buNone/>
            </a:pPr>
            <a:r>
              <a:rPr lang="sr-Latn-CS" dirty="0" smtClean="0">
                <a:latin typeface="Calibri" pitchFamily="34" charset="0"/>
              </a:rPr>
              <a:t>internet </a:t>
            </a:r>
            <a:r>
              <a:rPr lang="sr-Latn-CS" dirty="0" smtClean="0">
                <a:latin typeface="Calibri" pitchFamily="34" charset="0"/>
              </a:rPr>
              <a:t>skladištenje pruža uslugu, naročito korisnu za poslovanje i putovanje, jer se objektu za skladištenje može pristupiti na internetu, a datoteke mogu biti preuzete ili deljene</a:t>
            </a:r>
            <a:r>
              <a:rPr lang="en-US" dirty="0" smtClean="0">
                <a:latin typeface="Calibri" pitchFamily="34" charset="0"/>
              </a:rPr>
              <a:t>					</a:t>
            </a:r>
          </a:p>
          <a:p>
            <a:pPr algn="just">
              <a:lnSpc>
                <a:spcPct val="80000"/>
              </a:lnSpc>
              <a:buClr>
                <a:srgbClr val="FF0000"/>
              </a:buClr>
              <a:buNone/>
            </a:pPr>
            <a:r>
              <a:rPr lang="sr-Latn-CS" i="1" dirty="0" smtClean="0">
                <a:solidFill>
                  <a:schemeClr val="accent1">
                    <a:lumMod val="25000"/>
                  </a:schemeClr>
                </a:solidFill>
                <a:latin typeface="Calibri" pitchFamily="34" charset="0"/>
              </a:rPr>
              <a:t>KRIMINALNO - </a:t>
            </a:r>
          </a:p>
          <a:p>
            <a:pPr marL="365125" indent="-1588" algn="just">
              <a:lnSpc>
                <a:spcPct val="80000"/>
              </a:lnSpc>
              <a:buClr>
                <a:srgbClr val="FF0000"/>
              </a:buClr>
              <a:buNone/>
            </a:pPr>
            <a:r>
              <a:rPr lang="sr-Latn-CS" sz="2800" dirty="0" smtClean="0">
                <a:latin typeface="Calibri" pitchFamily="34" charset="0"/>
              </a:rPr>
              <a:t>potpuno isto važi za datoteke, fascikle, slike ili bilo koji drugi tip podataka koji se mogu preuzeti sa bilo kojeg računara koji je povezan na internet i </a:t>
            </a:r>
            <a:r>
              <a:rPr lang="sr-Latn-CS" sz="2800" dirty="0" smtClean="0">
                <a:latin typeface="Calibri" pitchFamily="34" charset="0"/>
              </a:rPr>
              <a:t>koje može podeliti </a:t>
            </a:r>
            <a:r>
              <a:rPr lang="sr-Latn-CS" sz="2800" dirty="0" smtClean="0">
                <a:latin typeface="Calibri" pitchFamily="34" charset="0"/>
              </a:rPr>
              <a:t>svako ko ima informacije o prijavljivanju</a:t>
            </a:r>
            <a:endParaRPr lang="sr-Latn-CS" sz="2800" dirty="0">
              <a:latin typeface="Calibri" pitchFamily="34" charset="0"/>
            </a:endParaRPr>
          </a:p>
        </p:txBody>
      </p:sp>
      <p:sp>
        <p:nvSpPr>
          <p:cNvPr id="79875" name="Rectangle 3"/>
          <p:cNvSpPr>
            <a:spLocks noGrp="1" noChangeArrowheads="1"/>
          </p:cNvSpPr>
          <p:nvPr>
            <p:ph type="title"/>
          </p:nvPr>
        </p:nvSpPr>
        <p:spPr>
          <a:xfrm>
            <a:off x="500034" y="0"/>
            <a:ext cx="8229600" cy="914400"/>
          </a:xfrm>
          <a:noFill/>
          <a:ln/>
        </p:spPr>
        <p:txBody>
          <a:bodyPr/>
          <a:lstStyle/>
          <a:p>
            <a:r>
              <a:rPr lang="sr-Latn-CS" b="1" dirty="0" smtClean="0">
                <a:solidFill>
                  <a:schemeClr val="accent1">
                    <a:lumMod val="25000"/>
                  </a:schemeClr>
                </a:solidFill>
                <a:latin typeface="Calibri" pitchFamily="34" charset="0"/>
              </a:rPr>
              <a:t>Internet skladištenje</a:t>
            </a:r>
            <a:endParaRPr lang="sr-Latn-CS" b="1" dirty="0">
              <a:solidFill>
                <a:schemeClr val="accent1">
                  <a:lumMod val="25000"/>
                </a:schemeClr>
              </a:solidFill>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88</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28852"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2819400"/>
            <a:ext cx="2667000" cy="1077218"/>
          </a:xfrm>
          <a:prstGeom prst="rect">
            <a:avLst/>
          </a:prstGeom>
          <a:noFill/>
          <a:ln w="9525">
            <a:noFill/>
            <a:miter lim="800000"/>
            <a:headEnd/>
            <a:tailEnd/>
          </a:ln>
        </p:spPr>
        <p:txBody>
          <a:bodyPr>
            <a:spAutoFit/>
          </a:bodyPr>
          <a:lstStyle/>
          <a:p>
            <a:pPr algn="ctr"/>
            <a:r>
              <a:rPr lang="sr-Latn-CS" sz="3200" b="1" dirty="0" smtClean="0">
                <a:latin typeface="Calibri" pitchFamily="34" charset="0"/>
              </a:rPr>
              <a:t>Internet stvari</a:t>
            </a:r>
            <a:endParaRPr lang="sr-Latn-CS" sz="32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89</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Grp="1" noChangeAspect="1" noChangeArrowheads="1"/>
          </p:cNvPicPr>
          <p:nvPr>
            <p:ph sz="quarter" idx="1"/>
          </p:nvPr>
        </p:nvPicPr>
        <p:blipFill>
          <a:blip r:embed="rId3" cstate="print"/>
          <a:srcRect/>
          <a:stretch>
            <a:fillRect/>
          </a:stretch>
        </p:blipFill>
        <p:spPr bwMode="auto">
          <a:xfrm>
            <a:off x="6786578" y="4643446"/>
            <a:ext cx="1961507" cy="1766332"/>
          </a:xfrm>
          <a:prstGeom prst="rect">
            <a:avLst/>
          </a:prstGeom>
          <a:noFill/>
          <a:ln w="9525">
            <a:noFill/>
            <a:miter lim="800000"/>
            <a:headEnd/>
            <a:tailEnd/>
          </a:ln>
        </p:spPr>
      </p:pic>
      <p:grpSp>
        <p:nvGrpSpPr>
          <p:cNvPr id="2" name="Group 2"/>
          <p:cNvGrpSpPr>
            <a:grpSpLocks noChangeAspect="1"/>
          </p:cNvGrpSpPr>
          <p:nvPr/>
        </p:nvGrpSpPr>
        <p:grpSpPr bwMode="auto">
          <a:xfrm>
            <a:off x="2828852" y="457200"/>
            <a:ext cx="3673475" cy="5976938"/>
            <a:chOff x="1338" y="255"/>
            <a:chExt cx="3192" cy="3900"/>
          </a:xfrm>
        </p:grpSpPr>
        <p:sp>
          <p:nvSpPr>
            <p:cNvPr id="6"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7"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8"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9"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10"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11"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12"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13"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14"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15"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16"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17"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18"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19"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20"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21"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22"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23"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24"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25"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26"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27"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28"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29"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30"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31"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32"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33"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34"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35"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36"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37"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38"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39"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40"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41"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42"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43"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44"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5"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46"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47"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48"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9"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0" name="TextBox 49"/>
          <p:cNvSpPr txBox="1"/>
          <p:nvPr/>
        </p:nvSpPr>
        <p:spPr>
          <a:xfrm>
            <a:off x="3144182" y="3026482"/>
            <a:ext cx="3069285" cy="1077218"/>
          </a:xfrm>
          <a:prstGeom prst="rect">
            <a:avLst/>
          </a:prstGeom>
          <a:noFill/>
        </p:spPr>
        <p:txBody>
          <a:bodyPr wrap="square" rtlCol="0">
            <a:spAutoFit/>
          </a:bodyPr>
          <a:lstStyle/>
          <a:p>
            <a:pPr algn="ctr"/>
            <a:r>
              <a:rPr lang="sr-Latn-CS" sz="3200" b="1" dirty="0" smtClean="0">
                <a:solidFill>
                  <a:schemeClr val="accent1">
                    <a:lumMod val="25000"/>
                  </a:schemeClr>
                </a:solidFill>
                <a:latin typeface="Calibri" pitchFamily="34" charset="0"/>
              </a:rPr>
              <a:t>Tipični </a:t>
            </a:r>
          </a:p>
          <a:p>
            <a:pPr algn="ctr"/>
            <a:r>
              <a:rPr lang="sr-Latn-CS" sz="3200" b="1" dirty="0" smtClean="0">
                <a:solidFill>
                  <a:schemeClr val="accent1">
                    <a:lumMod val="25000"/>
                  </a:schemeClr>
                </a:solidFill>
                <a:latin typeface="Calibri" pitchFamily="34" charset="0"/>
              </a:rPr>
              <a:t>softver</a:t>
            </a:r>
            <a:endParaRPr lang="sr-Latn-CS" sz="3200" dirty="0"/>
          </a:p>
        </p:txBody>
      </p:sp>
      <p:sp>
        <p:nvSpPr>
          <p:cNvPr id="51"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sr-Latn-CS" b="1"/>
              <a:t>IoT – Internet stvari</a:t>
            </a:r>
          </a:p>
        </p:txBody>
      </p:sp>
      <p:pic>
        <p:nvPicPr>
          <p:cNvPr id="4" name="Bild 3"/>
          <p:cNvPicPr>
            <a:picLocks noChangeAspect="1"/>
          </p:cNvPicPr>
          <p:nvPr/>
        </p:nvPicPr>
        <p:blipFill>
          <a:blip r:embed="rId3"/>
          <a:stretch>
            <a:fillRect/>
          </a:stretch>
        </p:blipFill>
        <p:spPr>
          <a:xfrm>
            <a:off x="1583266" y="1099578"/>
            <a:ext cx="6031991" cy="3904222"/>
          </a:xfrm>
          <a:prstGeom prst="rect">
            <a:avLst/>
          </a:prstGeom>
        </p:spPr>
      </p:pic>
      <p:sp>
        <p:nvSpPr>
          <p:cNvPr id="5" name="Textfeld 4"/>
          <p:cNvSpPr txBox="1"/>
          <p:nvPr/>
        </p:nvSpPr>
        <p:spPr>
          <a:xfrm>
            <a:off x="833756" y="5175999"/>
            <a:ext cx="8263801" cy="1200328"/>
          </a:xfrm>
          <a:prstGeom prst="rect">
            <a:avLst/>
          </a:prstGeom>
          <a:noFill/>
        </p:spPr>
        <p:txBody>
          <a:bodyPr wrap="none" rtlCol="0">
            <a:spAutoFit/>
          </a:bodyPr>
          <a:lstStyle/>
          <a:p>
            <a:pPr marL="285750" indent="-285750">
              <a:buFont typeface="Arial"/>
              <a:buChar char="•"/>
            </a:pPr>
            <a:r>
              <a:rPr lang="sr-Latn-CS" sz="2400"/>
              <a:t>Svaki uređaj je povezan na internet i adresiran </a:t>
            </a:r>
            <a:r>
              <a:t/>
            </a:r>
            <a:br/>
            <a:r>
              <a:rPr lang="sr-Latn-CS" sz="2400"/>
              <a:t>putem svoje sopstvene IP (v6) adrese</a:t>
            </a:r>
          </a:p>
          <a:p>
            <a:pPr marL="285750" indent="-285750">
              <a:buFont typeface="Arial"/>
              <a:buChar char="•"/>
            </a:pPr>
            <a:r>
              <a:rPr lang="sr-Latn-CS" sz="2400"/>
              <a:t>Uređaji komuniciraju sa svojim vlasnicima i jedni sa drugima</a:t>
            </a:r>
          </a:p>
        </p:txBody>
      </p:sp>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90</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770944302"/>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sr-Latn-CS" b="1"/>
              <a:t>IoT – Internet stvari</a:t>
            </a:r>
          </a:p>
        </p:txBody>
      </p:sp>
      <p:pic>
        <p:nvPicPr>
          <p:cNvPr id="4" name="Bild 3"/>
          <p:cNvPicPr>
            <a:picLocks noChangeAspect="1"/>
          </p:cNvPicPr>
          <p:nvPr/>
        </p:nvPicPr>
        <p:blipFill>
          <a:blip r:embed="rId3"/>
          <a:stretch>
            <a:fillRect/>
          </a:stretch>
        </p:blipFill>
        <p:spPr>
          <a:xfrm>
            <a:off x="307788" y="1662963"/>
            <a:ext cx="3517154" cy="2276487"/>
          </a:xfrm>
          <a:prstGeom prst="rect">
            <a:avLst/>
          </a:prstGeom>
        </p:spPr>
      </p:pic>
      <p:sp>
        <p:nvSpPr>
          <p:cNvPr id="5" name="Textfeld 4"/>
          <p:cNvSpPr txBox="1"/>
          <p:nvPr/>
        </p:nvSpPr>
        <p:spPr>
          <a:xfrm>
            <a:off x="3974354" y="1522224"/>
            <a:ext cx="4855881" cy="3662541"/>
          </a:xfrm>
          <a:prstGeom prst="rect">
            <a:avLst/>
          </a:prstGeom>
          <a:noFill/>
        </p:spPr>
        <p:txBody>
          <a:bodyPr wrap="square" rtlCol="0">
            <a:spAutoFit/>
          </a:bodyPr>
          <a:lstStyle/>
          <a:p>
            <a:pPr algn="just"/>
            <a:r>
              <a:rPr lang="sr-Latn-CS" sz="3200" b="1" dirty="0"/>
              <a:t>Izazovi :</a:t>
            </a:r>
          </a:p>
          <a:p>
            <a:pPr marL="442913" lvl="1" indent="-285750" algn="just">
              <a:buFont typeface="Arial"/>
              <a:buChar char="•"/>
            </a:pPr>
            <a:r>
              <a:rPr lang="sr-Latn-CS" sz="3200" dirty="0"/>
              <a:t>Uređaji postaju mete -&gt; skoro je nemoguće </a:t>
            </a:r>
            <a:r>
              <a:rPr lang="sr-Latn-CS" sz="3200" dirty="0" smtClean="0"/>
              <a:t>obezbediti </a:t>
            </a:r>
            <a:r>
              <a:rPr lang="sr-Latn-CS" sz="3200" dirty="0"/>
              <a:t>sve uređaje</a:t>
            </a:r>
            <a:r>
              <a:rPr dirty="0"/>
              <a:t/>
            </a:r>
            <a:br>
              <a:rPr dirty="0"/>
            </a:br>
            <a:endParaRPr lang="sr-Latn-CS" sz="3200" dirty="0"/>
          </a:p>
          <a:p>
            <a:pPr marL="533400" lvl="1" indent="-285750">
              <a:buFont typeface="Arial"/>
              <a:buChar char="•"/>
              <a:tabLst>
                <a:tab pos="447675" algn="l"/>
              </a:tabLst>
            </a:pPr>
            <a:r>
              <a:rPr lang="sr-Latn-CS" sz="3200" dirty="0"/>
              <a:t>Velike količine </a:t>
            </a:r>
            <a:r>
              <a:rPr lang="sr-Latn-CS" sz="2000" dirty="0"/>
              <a:t>kompromitovanih uređaja mogu se koristiti kao botneti (npr</a:t>
            </a:r>
            <a:r>
              <a:rPr lang="sr-Latn-CS" sz="2000" dirty="0" smtClean="0"/>
              <a:t>. Mirai botnet)</a:t>
            </a:r>
            <a:endParaRPr lang="sr-Latn-CS" sz="2000" dirty="0"/>
          </a:p>
        </p:txBody>
      </p:sp>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91</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2518918181"/>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28852"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2819400"/>
            <a:ext cx="2667000" cy="1077218"/>
          </a:xfrm>
          <a:prstGeom prst="rect">
            <a:avLst/>
          </a:prstGeom>
          <a:noFill/>
          <a:ln w="9525">
            <a:noFill/>
            <a:miter lim="800000"/>
            <a:headEnd/>
            <a:tailEnd/>
          </a:ln>
        </p:spPr>
        <p:txBody>
          <a:bodyPr>
            <a:spAutoFit/>
          </a:bodyPr>
          <a:lstStyle/>
          <a:p>
            <a:pPr algn="ctr"/>
            <a:r>
              <a:rPr lang="sr-Latn-CS" sz="3200" b="1" dirty="0" smtClean="0">
                <a:latin typeface="Calibri" pitchFamily="34" charset="0"/>
              </a:rPr>
              <a:t>„MRTVA SLOVA"</a:t>
            </a:r>
            <a:endParaRPr lang="sr-Latn-CS" sz="32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92</a:t>
            </a:fld>
            <a:endParaRPr lang="sr-Latn-CS" altLang="en-US" sz="1200" dirty="0" smtClean="0">
              <a:solidFill>
                <a:srgbClr val="898989"/>
              </a:solidFill>
            </a:endParaRPr>
          </a:p>
        </p:txBody>
      </p:sp>
    </p:spTree>
    <p:extLst>
      <p:ext uri="{BB962C8B-B14F-4D97-AF65-F5344CB8AC3E}">
        <p14:creationId xmlns:p14="http://schemas.microsoft.com/office/powerpoint/2010/main"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849489433"/>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457200" y="0"/>
            <a:ext cx="8229600" cy="850900"/>
          </a:xfrm>
        </p:spPr>
        <p:txBody>
          <a:bodyPr/>
          <a:lstStyle/>
          <a:p>
            <a:r>
              <a:rPr lang="sr-Latn-CS" b="1" dirty="0">
                <a:solidFill>
                  <a:schemeClr val="accent1">
                    <a:lumMod val="25000"/>
                  </a:schemeClr>
                </a:solidFill>
                <a:latin typeface="Calibri" pitchFamily="34" charset="0"/>
              </a:rPr>
              <a:t>Hotmejlova mrtva slova</a:t>
            </a:r>
          </a:p>
        </p:txBody>
      </p:sp>
      <p:sp>
        <p:nvSpPr>
          <p:cNvPr id="83971" name="Rectangle 3"/>
          <p:cNvSpPr>
            <a:spLocks noGrp="1" noChangeArrowheads="1"/>
          </p:cNvSpPr>
          <p:nvPr>
            <p:ph type="body" idx="1"/>
          </p:nvPr>
        </p:nvSpPr>
        <p:spPr>
          <a:xfrm>
            <a:off x="457200" y="1066800"/>
            <a:ext cx="8351837" cy="5000660"/>
          </a:xfrm>
        </p:spPr>
        <p:txBody>
          <a:bodyPr/>
          <a:lstStyle/>
          <a:p>
            <a:pPr algn="just"/>
            <a:r>
              <a:rPr lang="sr-Latn-CS" sz="2400" dirty="0" smtClean="0">
                <a:latin typeface="Calibri" pitchFamily="34" charset="0"/>
              </a:rPr>
              <a:t>Otvorite svoj Hotmail/Livemail nalog </a:t>
            </a:r>
            <a:r>
              <a:rPr lang="sr-Latn-CS" sz="2400" i="1" dirty="0" smtClean="0">
                <a:latin typeface="Calibri" pitchFamily="34" charset="0"/>
              </a:rPr>
              <a:t>(ili bilo kakvu besplatnu internet-poštu)</a:t>
            </a:r>
          </a:p>
          <a:p>
            <a:pPr algn="just"/>
            <a:endParaRPr lang="sr-Latn-CS" sz="1000" i="1" dirty="0">
              <a:latin typeface="Calibri" pitchFamily="34" charset="0"/>
            </a:endParaRPr>
          </a:p>
          <a:p>
            <a:pPr algn="just"/>
            <a:r>
              <a:rPr lang="sr-Latn-CS" sz="2400" dirty="0" smtClean="0">
                <a:latin typeface="Calibri" pitchFamily="34" charset="0"/>
              </a:rPr>
              <a:t>Otkucajte poruku koja uključuje informacije o “tajnosti“</a:t>
            </a:r>
          </a:p>
          <a:p>
            <a:pPr algn="just"/>
            <a:endParaRPr lang="sr-Latn-CS" sz="1000" dirty="0" smtClean="0">
              <a:latin typeface="Calibri" pitchFamily="34" charset="0"/>
            </a:endParaRPr>
          </a:p>
          <a:p>
            <a:pPr algn="just"/>
            <a:r>
              <a:rPr lang="sr-Latn-CS" sz="2400" dirty="0" smtClean="0">
                <a:latin typeface="Calibri" pitchFamily="34" charset="0"/>
              </a:rPr>
              <a:t>Dodajte priloge - ako je potrebno</a:t>
            </a:r>
          </a:p>
          <a:p>
            <a:pPr algn="just"/>
            <a:endParaRPr lang="sr-Latn-CS" sz="1000" dirty="0">
              <a:latin typeface="Calibri" pitchFamily="34" charset="0"/>
            </a:endParaRPr>
          </a:p>
          <a:p>
            <a:pPr algn="just"/>
            <a:r>
              <a:rPr lang="sr-Latn-CS" sz="2400" dirty="0" smtClean="0">
                <a:latin typeface="Calibri" pitchFamily="34" charset="0"/>
              </a:rPr>
              <a:t>Nemojte je poslati, samo je sačuvajte kao nacrt</a:t>
            </a:r>
          </a:p>
          <a:p>
            <a:pPr algn="just"/>
            <a:endParaRPr lang="sr-Latn-CS" sz="1000" dirty="0">
              <a:latin typeface="Calibri" pitchFamily="34" charset="0"/>
            </a:endParaRPr>
          </a:p>
          <a:p>
            <a:pPr algn="just"/>
            <a:r>
              <a:rPr lang="sr-Latn-CS" sz="2400" dirty="0" smtClean="0">
                <a:latin typeface="Calibri" pitchFamily="34" charset="0"/>
              </a:rPr>
              <a:t>Sada podelite podatke o prijavljivanju sa nekim drugim</a:t>
            </a:r>
          </a:p>
          <a:p>
            <a:pPr algn="just"/>
            <a:endParaRPr lang="sr-Latn-CS" sz="1000" dirty="0">
              <a:latin typeface="Calibri" pitchFamily="34" charset="0"/>
            </a:endParaRPr>
          </a:p>
          <a:p>
            <a:pPr algn="just"/>
            <a:r>
              <a:rPr lang="sr-Latn-CS" sz="2400" dirty="0" smtClean="0">
                <a:latin typeface="Calibri" pitchFamily="34" charset="0"/>
              </a:rPr>
              <a:t>Oni se prijave, pročitaju poruku i obrišu je</a:t>
            </a:r>
          </a:p>
          <a:p>
            <a:pPr algn="just"/>
            <a:endParaRPr lang="sr-Latn-CS" sz="1000" dirty="0">
              <a:latin typeface="Calibri" pitchFamily="34" charset="0"/>
            </a:endParaRPr>
          </a:p>
          <a:p>
            <a:pPr algn="just"/>
            <a:r>
              <a:rPr lang="sr-Latn-CS" sz="2400" dirty="0" smtClean="0">
                <a:latin typeface="Calibri" pitchFamily="34" charset="0"/>
              </a:rPr>
              <a:t>Nikada nije poslata, jer je neko vreme bila samo beznačajni nacrt u vašoj fascikli - tako joj se praktično ne može ući u trag</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93</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3111788"/>
            <a:ext cx="2667000" cy="584776"/>
          </a:xfrm>
          <a:prstGeom prst="rect">
            <a:avLst/>
          </a:prstGeom>
          <a:noFill/>
          <a:ln w="9525">
            <a:noFill/>
            <a:miter lim="800000"/>
            <a:headEnd/>
            <a:tailEnd/>
          </a:ln>
        </p:spPr>
        <p:txBody>
          <a:bodyPr>
            <a:spAutoFit/>
          </a:bodyPr>
          <a:lstStyle/>
          <a:p>
            <a:pPr algn="ctr"/>
            <a:r>
              <a:rPr lang="sr-Latn-CS" sz="3200" b="1" dirty="0" smtClean="0">
                <a:latin typeface="Calibri" pitchFamily="34" charset="0"/>
              </a:rPr>
              <a:t>Peer to Peer</a:t>
            </a:r>
            <a:endParaRPr lang="sr-Latn-CS" sz="32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94</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58295"/>
          </a:xfrm>
        </p:spPr>
        <p:txBody>
          <a:bodyPr/>
          <a:lstStyle/>
          <a:p>
            <a:r>
              <a:rPr lang="sr-Latn-CS" b="1" dirty="0" smtClean="0"/>
              <a:t>Peer to Peer</a:t>
            </a:r>
            <a:endParaRPr lang="sr-Latn-CS" b="1" dirty="0"/>
          </a:p>
        </p:txBody>
      </p:sp>
      <p:sp>
        <p:nvSpPr>
          <p:cNvPr id="3" name="Content Placeholder 2"/>
          <p:cNvSpPr>
            <a:spLocks noGrp="1"/>
          </p:cNvSpPr>
          <p:nvPr>
            <p:ph idx="1"/>
          </p:nvPr>
        </p:nvSpPr>
        <p:spPr>
          <a:xfrm>
            <a:off x="457200" y="1286359"/>
            <a:ext cx="8229600" cy="5404953"/>
          </a:xfrm>
        </p:spPr>
        <p:txBody>
          <a:bodyPr>
            <a:normAutofit fontScale="70000" lnSpcReduction="20000"/>
          </a:bodyPr>
          <a:lstStyle/>
          <a:p>
            <a:r>
              <a:rPr lang="sr-Latn-CS" dirty="0" smtClean="0"/>
              <a:t>Usluge od jednog do drugog (Peer to Peer) već dugi niz godina omogućavaju </a:t>
            </a:r>
            <a:r>
              <a:rPr lang="sr-Latn-CS" b="1" dirty="0" smtClean="0"/>
              <a:t>prenos nezakonitih datoteka, kao i datoteka koje su predmet prava intelektualne svojine.</a:t>
            </a:r>
            <a:r>
              <a:rPr lang="sr-Latn-CS" dirty="0" smtClean="0"/>
              <a:t>  </a:t>
            </a:r>
          </a:p>
          <a:p>
            <a:endParaRPr lang="sr-Latn-CS" dirty="0" smtClean="0"/>
          </a:p>
          <a:p>
            <a:r>
              <a:rPr lang="sr-Latn-CS" dirty="0" smtClean="0"/>
              <a:t>Klijenti od jednog do drugog su bili popularni među kriminalnim grupama uključenim u ove aktivnosti. </a:t>
            </a:r>
          </a:p>
          <a:p>
            <a:r>
              <a:rPr lang="sr-Latn-CS" dirty="0" smtClean="0"/>
              <a:t>Prva generacija od jednog do drugog (peer-to-peer) arhitekture je radila na </a:t>
            </a:r>
            <a:r>
              <a:rPr lang="sr-Latn-CS" dirty="0" smtClean="0"/>
              <a:t>načelu </a:t>
            </a:r>
            <a:r>
              <a:rPr lang="sr-Latn-CS" dirty="0" smtClean="0"/>
              <a:t>korišćenja centralizovanog servera na koji su se ljudi povezivali kako bi preuzeli datoteke.  Ovo je omogućavalo prilično laku identifikaciju,lociranje i zatvaranje onih koji nude nezakonite usluge.  </a:t>
            </a:r>
          </a:p>
          <a:p>
            <a:r>
              <a:rPr lang="sr-Latn-CS" dirty="0" smtClean="0"/>
              <a:t>Klijenti druge generacije od jednog do drugog(peer to peer) koriste različite metode povezivanja, od onih koji sadrže liste dostupnih datoteka kako bi olakšali pretraživanje, do onih koji se ponašaju kao superčvorišta koja identifikuju gde su datoteke dostupne.  </a:t>
            </a:r>
          </a:p>
          <a:p>
            <a:endParaRPr lang="sr-Latn-CS"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95</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3111788"/>
            <a:ext cx="2667000" cy="1077218"/>
          </a:xfrm>
          <a:prstGeom prst="rect">
            <a:avLst/>
          </a:prstGeom>
          <a:noFill/>
          <a:ln w="9525">
            <a:noFill/>
            <a:miter lim="800000"/>
            <a:headEnd/>
            <a:tailEnd/>
          </a:ln>
        </p:spPr>
        <p:txBody>
          <a:bodyPr>
            <a:spAutoFit/>
          </a:bodyPr>
          <a:lstStyle/>
          <a:p>
            <a:pPr algn="ctr"/>
            <a:r>
              <a:rPr lang="sr-Latn-CS" sz="3200" b="1" dirty="0" smtClean="0">
                <a:latin typeface="Calibri" pitchFamily="34" charset="0"/>
              </a:rPr>
              <a:t>GRUPE ZA DISKUSIJU</a:t>
            </a:r>
            <a:endParaRPr lang="sr-Latn-CS" sz="32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96</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357158" y="0"/>
            <a:ext cx="8458200" cy="1006453"/>
          </a:xfrm>
          <a:noFill/>
        </p:spPr>
        <p:txBody>
          <a:bodyPr/>
          <a:lstStyle/>
          <a:p>
            <a:pPr eaLnBrk="1" hangingPunct="1"/>
            <a:r>
              <a:rPr lang="sr-Latn-CS" b="1" dirty="0" smtClean="0">
                <a:solidFill>
                  <a:schemeClr val="accent1">
                    <a:lumMod val="25000"/>
                  </a:schemeClr>
                </a:solidFill>
                <a:latin typeface="Calibri" pitchFamily="34" charset="0"/>
              </a:rPr>
              <a:t>Novosti sa korisničke mreže</a:t>
            </a:r>
          </a:p>
        </p:txBody>
      </p:sp>
      <p:sp>
        <p:nvSpPr>
          <p:cNvPr id="83971" name="Rectangle 3"/>
          <p:cNvSpPr>
            <a:spLocks noGrp="1" noChangeArrowheads="1"/>
          </p:cNvSpPr>
          <p:nvPr>
            <p:ph type="body" idx="1"/>
          </p:nvPr>
        </p:nvSpPr>
        <p:spPr>
          <a:xfrm>
            <a:off x="428596" y="914400"/>
            <a:ext cx="8077200" cy="5514996"/>
          </a:xfrm>
          <a:noFill/>
        </p:spPr>
        <p:txBody>
          <a:bodyPr/>
          <a:lstStyle/>
          <a:p>
            <a:pPr marL="365125" indent="-1588" algn="just" eaLnBrk="1" hangingPunct="1">
              <a:lnSpc>
                <a:spcPct val="110000"/>
              </a:lnSpc>
              <a:buClr>
                <a:srgbClr val="FF0000"/>
              </a:buClr>
              <a:buNone/>
            </a:pPr>
            <a:r>
              <a:rPr lang="sr-Latn-CS" b="1" dirty="0" smtClean="0">
                <a:latin typeface="Calibri" pitchFamily="34" charset="0"/>
              </a:rPr>
              <a:t>Termin Usenet označava "Korisničku mrežu" koja se često naziva Diskusione grupe</a:t>
            </a:r>
          </a:p>
          <a:p>
            <a:pPr lvl="1" algn="just">
              <a:lnSpc>
                <a:spcPct val="110000"/>
              </a:lnSpc>
              <a:buClr>
                <a:srgbClr val="FF0000"/>
              </a:buClr>
              <a:buNone/>
            </a:pPr>
            <a:endParaRPr lang="sr-Latn-CS" sz="1200" b="1" dirty="0" smtClean="0">
              <a:latin typeface="Calibri" pitchFamily="34" charset="0"/>
            </a:endParaRPr>
          </a:p>
          <a:p>
            <a:pPr algn="just" eaLnBrk="1" hangingPunct="1">
              <a:lnSpc>
                <a:spcPct val="110000"/>
              </a:lnSpc>
            </a:pPr>
            <a:r>
              <a:rPr lang="sr-Latn-CS" dirty="0" smtClean="0">
                <a:latin typeface="Calibri" pitchFamily="34" charset="0"/>
              </a:rPr>
              <a:t>Forum se sastoji od hiljada virtuelnih oglasnih ploča o različitim temama</a:t>
            </a:r>
          </a:p>
          <a:p>
            <a:pPr lvl="1" algn="just" eaLnBrk="1" hangingPunct="1">
              <a:lnSpc>
                <a:spcPct val="110000"/>
              </a:lnSpc>
            </a:pPr>
            <a:r>
              <a:rPr lang="sr-Latn-CS" dirty="0" smtClean="0">
                <a:latin typeface="Calibri" pitchFamily="34" charset="0"/>
              </a:rPr>
              <a:t>Dostupni na internetu širom sveta</a:t>
            </a:r>
          </a:p>
          <a:p>
            <a:pPr algn="just" eaLnBrk="1" hangingPunct="1">
              <a:lnSpc>
                <a:spcPct val="110000"/>
              </a:lnSpc>
            </a:pPr>
            <a:r>
              <a:rPr lang="sr-Latn-CS" dirty="0" smtClean="0">
                <a:latin typeface="Calibri" pitchFamily="34" charset="0"/>
              </a:rPr>
              <a:t>Svako ko ima pristup internetu može:</a:t>
            </a:r>
          </a:p>
          <a:p>
            <a:pPr lvl="1" algn="just" eaLnBrk="1" hangingPunct="1">
              <a:lnSpc>
                <a:spcPct val="110000"/>
              </a:lnSpc>
            </a:pPr>
            <a:r>
              <a:rPr lang="sr-Latn-CS" dirty="0" smtClean="0">
                <a:latin typeface="Calibri" pitchFamily="34" charset="0"/>
              </a:rPr>
              <a:t>Poslati poruku bilo kojem forumu</a:t>
            </a:r>
          </a:p>
          <a:p>
            <a:pPr lvl="1" algn="just" eaLnBrk="1" hangingPunct="1">
              <a:lnSpc>
                <a:spcPct val="110000"/>
              </a:lnSpc>
            </a:pPr>
            <a:r>
              <a:rPr lang="sr-Latn-CS" dirty="0" smtClean="0">
                <a:latin typeface="Calibri" pitchFamily="34" charset="0"/>
              </a:rPr>
              <a:t>Pročitati bilo koju poruku</a:t>
            </a:r>
          </a:p>
          <a:p>
            <a:pPr lvl="1" algn="just" eaLnBrk="1" hangingPunct="1">
              <a:lnSpc>
                <a:spcPct val="110000"/>
              </a:lnSpc>
            </a:pPr>
            <a:r>
              <a:rPr lang="sr-Latn-CS" dirty="0" smtClean="0">
                <a:latin typeface="Calibri" pitchFamily="34" charset="0"/>
              </a:rPr>
              <a:t>Poslati odgovor na bilo koju poruku</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97</a:t>
            </a:fld>
            <a:endParaRPr lang="sr-Latn-CS"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3971">
                                            <p:txEl>
                                              <p:pRg st="0" end="0"/>
                                            </p:txEl>
                                          </p:spTgt>
                                        </p:tgtEl>
                                        <p:attrNameLst>
                                          <p:attrName>style.visibility</p:attrName>
                                        </p:attrNameLst>
                                      </p:cBhvr>
                                      <p:to>
                                        <p:strVal val="visible"/>
                                      </p:to>
                                    </p:set>
                                    <p:animEffect transition="in" filter="dissolve">
                                      <p:cBhvr>
                                        <p:cTn id="7" dur="500"/>
                                        <p:tgtEl>
                                          <p:spTgt spid="839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3971">
                                            <p:txEl>
                                              <p:pRg st="2" end="2"/>
                                            </p:txEl>
                                          </p:spTgt>
                                        </p:tgtEl>
                                        <p:attrNameLst>
                                          <p:attrName>style.visibility</p:attrName>
                                        </p:attrNameLst>
                                      </p:cBhvr>
                                      <p:to>
                                        <p:strVal val="visible"/>
                                      </p:to>
                                    </p:set>
                                    <p:animEffect transition="in" filter="dissolve">
                                      <p:cBhvr>
                                        <p:cTn id="12" dur="500"/>
                                        <p:tgtEl>
                                          <p:spTgt spid="83971">
                                            <p:txEl>
                                              <p:pRg st="2" end="2"/>
                                            </p:txEl>
                                          </p:spTgt>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83971">
                                            <p:txEl>
                                              <p:pRg st="3" end="3"/>
                                            </p:txEl>
                                          </p:spTgt>
                                        </p:tgtEl>
                                        <p:attrNameLst>
                                          <p:attrName>style.visibility</p:attrName>
                                        </p:attrNameLst>
                                      </p:cBhvr>
                                      <p:to>
                                        <p:strVal val="visible"/>
                                      </p:to>
                                    </p:set>
                                    <p:animEffect transition="in" filter="dissolve">
                                      <p:cBhvr>
                                        <p:cTn id="15" dur="500"/>
                                        <p:tgtEl>
                                          <p:spTgt spid="83971">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83971">
                                            <p:txEl>
                                              <p:pRg st="4" end="4"/>
                                            </p:txEl>
                                          </p:spTgt>
                                        </p:tgtEl>
                                        <p:attrNameLst>
                                          <p:attrName>style.visibility</p:attrName>
                                        </p:attrNameLst>
                                      </p:cBhvr>
                                      <p:to>
                                        <p:strVal val="visible"/>
                                      </p:to>
                                    </p:set>
                                    <p:animEffect transition="in" filter="dissolve">
                                      <p:cBhvr>
                                        <p:cTn id="20" dur="500"/>
                                        <p:tgtEl>
                                          <p:spTgt spid="83971">
                                            <p:txEl>
                                              <p:pRg st="4" end="4"/>
                                            </p:txEl>
                                          </p:spTgt>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83971">
                                            <p:txEl>
                                              <p:pRg st="5" end="5"/>
                                            </p:txEl>
                                          </p:spTgt>
                                        </p:tgtEl>
                                        <p:attrNameLst>
                                          <p:attrName>style.visibility</p:attrName>
                                        </p:attrNameLst>
                                      </p:cBhvr>
                                      <p:to>
                                        <p:strVal val="visible"/>
                                      </p:to>
                                    </p:set>
                                    <p:animEffect transition="in" filter="dissolve">
                                      <p:cBhvr>
                                        <p:cTn id="23" dur="500"/>
                                        <p:tgtEl>
                                          <p:spTgt spid="83971">
                                            <p:txEl>
                                              <p:pRg st="5" end="5"/>
                                            </p:txEl>
                                          </p:spTgt>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83971">
                                            <p:txEl>
                                              <p:pRg st="6" end="6"/>
                                            </p:txEl>
                                          </p:spTgt>
                                        </p:tgtEl>
                                        <p:attrNameLst>
                                          <p:attrName>style.visibility</p:attrName>
                                        </p:attrNameLst>
                                      </p:cBhvr>
                                      <p:to>
                                        <p:strVal val="visible"/>
                                      </p:to>
                                    </p:set>
                                    <p:animEffect transition="in" filter="dissolve">
                                      <p:cBhvr>
                                        <p:cTn id="26" dur="500"/>
                                        <p:tgtEl>
                                          <p:spTgt spid="83971">
                                            <p:txEl>
                                              <p:pRg st="6" end="6"/>
                                            </p:txEl>
                                          </p:spTgt>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83971">
                                            <p:txEl>
                                              <p:pRg st="7" end="7"/>
                                            </p:txEl>
                                          </p:spTgt>
                                        </p:tgtEl>
                                        <p:attrNameLst>
                                          <p:attrName>style.visibility</p:attrName>
                                        </p:attrNameLst>
                                      </p:cBhvr>
                                      <p:to>
                                        <p:strVal val="visible"/>
                                      </p:to>
                                    </p:set>
                                    <p:animEffect transition="in" filter="dissolve">
                                      <p:cBhvr>
                                        <p:cTn id="29" dur="500"/>
                                        <p:tgtEl>
                                          <p:spTgt spid="8397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1" grpId="0" build="p"/>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2912533"/>
            <a:ext cx="2667000" cy="1569660"/>
          </a:xfrm>
          <a:prstGeom prst="rect">
            <a:avLst/>
          </a:prstGeom>
          <a:noFill/>
          <a:ln w="9525">
            <a:noFill/>
            <a:miter lim="800000"/>
            <a:headEnd/>
            <a:tailEnd/>
          </a:ln>
        </p:spPr>
        <p:txBody>
          <a:bodyPr>
            <a:spAutoFit/>
          </a:bodyPr>
          <a:lstStyle/>
          <a:p>
            <a:pPr algn="ctr"/>
            <a:r>
              <a:rPr lang="sr-Latn-CS" sz="3200" b="1" dirty="0" smtClean="0">
                <a:latin typeface="Calibri" pitchFamily="34" charset="0"/>
              </a:rPr>
              <a:t>PROTOKOL TRANSFERA PODATAKA (FTP)</a:t>
            </a:r>
            <a:endParaRPr lang="sr-Latn-CS" sz="32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98</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66762"/>
          </a:xfrm>
        </p:spPr>
        <p:txBody>
          <a:bodyPr/>
          <a:lstStyle/>
          <a:p>
            <a:r>
              <a:rPr lang="sr-Latn-CS" b="1" dirty="0" smtClean="0"/>
              <a:t>Protokol za prenos datoteka </a:t>
            </a:r>
            <a:endParaRPr lang="sr-Latn-CS" b="1" dirty="0"/>
          </a:p>
        </p:txBody>
      </p:sp>
      <p:sp>
        <p:nvSpPr>
          <p:cNvPr id="3" name="Content Placeholder 2"/>
          <p:cNvSpPr>
            <a:spLocks noGrp="1"/>
          </p:cNvSpPr>
          <p:nvPr>
            <p:ph idx="1"/>
          </p:nvPr>
        </p:nvSpPr>
        <p:spPr>
          <a:xfrm>
            <a:off x="457200" y="1227668"/>
            <a:ext cx="8229600" cy="4898496"/>
          </a:xfrm>
        </p:spPr>
        <p:txBody>
          <a:bodyPr>
            <a:normAutofit fontScale="85000" lnSpcReduction="10000"/>
          </a:bodyPr>
          <a:lstStyle/>
          <a:p>
            <a:r>
              <a:rPr lang="sr-Latn-CS" dirty="0" smtClean="0"/>
              <a:t>FTP je moćan protokol koji omogućava </a:t>
            </a:r>
            <a:r>
              <a:rPr lang="sr-Latn-CS" b="1" dirty="0" smtClean="0"/>
              <a:t>transfer datoteka sa jednog računara na drugi</a:t>
            </a:r>
            <a:r>
              <a:rPr lang="sr-Latn-CS" dirty="0" smtClean="0"/>
              <a:t>. </a:t>
            </a:r>
          </a:p>
          <a:p>
            <a:r>
              <a:rPr lang="sr-Latn-CS" dirty="0" smtClean="0"/>
              <a:t>Radi na klijent/server osnovi sa FTP programom instaliranim na klijentu koji omogućava korisniku da komunicira sa serverom kako bi dobio pristup uslugama i informacijama na tom serveru. </a:t>
            </a:r>
          </a:p>
          <a:p>
            <a:r>
              <a:rPr lang="sr-Latn-CS" dirty="0" smtClean="0"/>
              <a:t>Kada korisnik želi da izvrši transfer datoteke, TCP konekcija se kreira do ciljnog sistema. Korisnički ID i lozinka su dozvoljeni da se prenose i korisniku se dozvoljava da navede datoteke i potrebnu radnju.  </a:t>
            </a:r>
          </a:p>
          <a:p>
            <a:r>
              <a:rPr lang="sr-Latn-CS" dirty="0" smtClean="0"/>
              <a:t>Kada je odobrenje za transfer datoteka dato, kreira se još jedna TCP veza za transfer podataka. </a:t>
            </a:r>
            <a:endParaRPr lang="sr-Latn-CS"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rgbClr val="FFFFFF"/>
                </a:solidFill>
              </a14:hiddenFill>
            </a:ext>
            <a:ext uri="{91240B29-F687-4F45-9708-019B960494DF}">
              <a14:hiddenLine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sr-Latn-C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99</a:t>
            </a:fld>
            <a:endParaRPr lang="sr-Latn-CS" altLang="en-US" sz="1200" dirty="0" smtClean="0">
              <a:solidFill>
                <a:srgbClr val="898989"/>
              </a:solidFill>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8|1.2|16."/>
</p:tagLst>
</file>

<file path=ppt/tags/tag2.xml><?xml version="1.0" encoding="utf-8"?>
<p:tagLst xmlns:a="http://schemas.openxmlformats.org/drawingml/2006/main" xmlns:r="http://schemas.openxmlformats.org/officeDocument/2006/relationships" xmlns:p="http://schemas.openxmlformats.org/presentationml/2006/main">
  <p:tag name="TIMING" val="|0.8|1.2|16."/>
</p:tagLst>
</file>

<file path=ppt/tags/tag3.xml><?xml version="1.0" encoding="utf-8"?>
<p:tagLst xmlns:a="http://schemas.openxmlformats.org/drawingml/2006/main" xmlns:r="http://schemas.openxmlformats.org/officeDocument/2006/relationships" xmlns:p="http://schemas.openxmlformats.org/presentationml/2006/main">
  <p:tag name="TIMING" val="|0.8|1.2|16."/>
</p:tagLst>
</file>

<file path=ppt/tags/tag4.xml><?xml version="1.0" encoding="utf-8"?>
<p:tagLst xmlns:a="http://schemas.openxmlformats.org/drawingml/2006/main" xmlns:r="http://schemas.openxmlformats.org/officeDocument/2006/relationships" xmlns:p="http://schemas.openxmlformats.org/presentationml/2006/main">
  <p:tag name="TIMING" val="|0.9|0.6|0.7|15.9|9.3|9."/>
</p:tagLst>
</file>

<file path=ppt/tags/tag5.xml><?xml version="1.0" encoding="utf-8"?>
<p:tagLst xmlns:a="http://schemas.openxmlformats.org/drawingml/2006/main" xmlns:r="http://schemas.openxmlformats.org/officeDocument/2006/relationships" xmlns:p="http://schemas.openxmlformats.org/presentationml/2006/main">
  <p:tag name="TIMING" val="|0.9|0.6|0.7|15.9|9.3|9."/>
</p:tagLst>
</file>

<file path=ppt/tags/tag6.xml><?xml version="1.0" encoding="utf-8"?>
<p:tagLst xmlns:a="http://schemas.openxmlformats.org/drawingml/2006/main" xmlns:r="http://schemas.openxmlformats.org/officeDocument/2006/relationships" xmlns:p="http://schemas.openxmlformats.org/presentationml/2006/main">
  <p:tag name="TIMING" val="|9.1|13.6|23.2|9.7"/>
</p:tagLst>
</file>

<file path=ppt/tags/tag7.xml><?xml version="1.0" encoding="utf-8"?>
<p:tagLst xmlns:a="http://schemas.openxmlformats.org/drawingml/2006/main" xmlns:r="http://schemas.openxmlformats.org/officeDocument/2006/relationships" xmlns:p="http://schemas.openxmlformats.org/presentationml/2006/main">
  <p:tag name="TIMING" val="|0.6|25.4|18.|35.7"/>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2991</TotalTime>
  <Words>18023</Words>
  <Application>Microsoft Office PowerPoint</Application>
  <PresentationFormat>On-screen Show (4:3)</PresentationFormat>
  <Paragraphs>1851</Paragraphs>
  <Slides>167</Slides>
  <Notes>123</Notes>
  <HiddenSlides>0</HiddenSlides>
  <MMClips>1</MMClips>
  <ScaleCrop>false</ScaleCrop>
  <HeadingPairs>
    <vt:vector size="4" baseType="variant">
      <vt:variant>
        <vt:lpstr>Theme</vt:lpstr>
      </vt:variant>
      <vt:variant>
        <vt:i4>1</vt:i4>
      </vt:variant>
      <vt:variant>
        <vt:lpstr>Slide Titles</vt:lpstr>
      </vt:variant>
      <vt:variant>
        <vt:i4>167</vt:i4>
      </vt:variant>
    </vt:vector>
  </HeadingPairs>
  <TitlesOfParts>
    <vt:vector size="168" baseType="lpstr">
      <vt:lpstr>Office Theme</vt:lpstr>
      <vt:lpstr>Uvodna obuka o visokotehnološkom kriminalu za sudije i tužioce</vt:lpstr>
      <vt:lpstr>Dnevni red</vt:lpstr>
      <vt:lpstr>Dnevni red</vt:lpstr>
      <vt:lpstr>Dnevni red</vt:lpstr>
      <vt:lpstr>Ciljevi sesije</vt:lpstr>
      <vt:lpstr>Poznate poslednje reči</vt:lpstr>
      <vt:lpstr>Računarski razvoj</vt:lpstr>
      <vt:lpstr>Prvi deo Kako radi internet </vt:lpstr>
      <vt:lpstr>Slide 9</vt:lpstr>
      <vt:lpstr>Operativni sistemi</vt:lpstr>
      <vt:lpstr>Operativni sistemi</vt:lpstr>
      <vt:lpstr>Statistika operativnih sistema</vt:lpstr>
      <vt:lpstr>Web pretraživači</vt:lpstr>
      <vt:lpstr>Statistika pretraživača</vt:lpstr>
      <vt:lpstr>E-mail klijenti</vt:lpstr>
      <vt:lpstr>Statistika statistike klijenta</vt:lpstr>
      <vt:lpstr>Ostale aplikacije</vt:lpstr>
      <vt:lpstr>Slide 18</vt:lpstr>
      <vt:lpstr>Internet</vt:lpstr>
      <vt:lpstr>Internet</vt:lpstr>
      <vt:lpstr>Prvi INTERNET</vt:lpstr>
      <vt:lpstr>Kratka istorija</vt:lpstr>
      <vt:lpstr>Ograničenja Mreže</vt:lpstr>
      <vt:lpstr>Izrazi vezani za umrežavanje</vt:lpstr>
      <vt:lpstr>Izrazi vezani za umrežavanje</vt:lpstr>
      <vt:lpstr>Izrazi vezani za umrežavanje</vt:lpstr>
      <vt:lpstr>Ostali izrazi vezani za umrežavanje</vt:lpstr>
      <vt:lpstr>Ostali izrazi vezani za umrežavanje</vt:lpstr>
      <vt:lpstr>Ostali izrazi vezani za umrežavanje</vt:lpstr>
      <vt:lpstr>Ostali izrazi vezani za umrežavanje</vt:lpstr>
      <vt:lpstr>Ostali izrazi vezani za umrežavanje</vt:lpstr>
      <vt:lpstr>Sveukupna slika</vt:lpstr>
      <vt:lpstr>Slide 33</vt:lpstr>
      <vt:lpstr>Ratnici Mreže</vt:lpstr>
      <vt:lpstr>Internet načela</vt:lpstr>
      <vt:lpstr>Slide 36</vt:lpstr>
      <vt:lpstr>Internet protokoli</vt:lpstr>
      <vt:lpstr>Povezivanje na internet</vt:lpstr>
      <vt:lpstr>Dobavljač internet usluga (ISP):</vt:lpstr>
      <vt:lpstr>Globalne činjenice o internetu - 2008</vt:lpstr>
      <vt:lpstr>Globalne činjenice o internetu - 2016</vt:lpstr>
      <vt:lpstr>Slide 42</vt:lpstr>
      <vt:lpstr>IP adresiranje</vt:lpstr>
      <vt:lpstr>IP adrese</vt:lpstr>
      <vt:lpstr>IP adrese</vt:lpstr>
      <vt:lpstr>IPv4 versus IPv6</vt:lpstr>
      <vt:lpstr>IP adrese</vt:lpstr>
      <vt:lpstr>IP adrese</vt:lpstr>
      <vt:lpstr>IP adrese</vt:lpstr>
      <vt:lpstr>IP adrese</vt:lpstr>
      <vt:lpstr>Sistem imena domena (DNS)</vt:lpstr>
      <vt:lpstr>Whois (ko je ko) informacije</vt:lpstr>
      <vt:lpstr>Slide 53</vt:lpstr>
      <vt:lpstr>IP geolokacija</vt:lpstr>
      <vt:lpstr>Budućnost interneta</vt:lpstr>
      <vt:lpstr>Slide 56</vt:lpstr>
      <vt:lpstr>Drugi deo Internet usluge </vt:lpstr>
      <vt:lpstr>Kritične infrastrukture</vt:lpstr>
      <vt:lpstr>Slide 59</vt:lpstr>
      <vt:lpstr>World Wide Web</vt:lpstr>
      <vt:lpstr>Šta je HTTP?</vt:lpstr>
      <vt:lpstr>HTTP zahtev/odgovor</vt:lpstr>
      <vt:lpstr>Slide 63</vt:lpstr>
      <vt:lpstr>Jedinstveni lokatori resorsa (Uniform Resource Locators – URL)</vt:lpstr>
      <vt:lpstr>Objašnjenja</vt:lpstr>
      <vt:lpstr>Slide 66</vt:lpstr>
      <vt:lpstr>Web serveri  </vt:lpstr>
      <vt:lpstr>Dnevnici web servera</vt:lpstr>
      <vt:lpstr>Dnevnici web servera</vt:lpstr>
      <vt:lpstr> Dnevnici web servera</vt:lpstr>
      <vt:lpstr>Slide 71</vt:lpstr>
      <vt:lpstr>Slide 72</vt:lpstr>
      <vt:lpstr> Kako radi elektronska pošta</vt:lpstr>
      <vt:lpstr> Kako funkcioniše normalna elektronska pošta</vt:lpstr>
      <vt:lpstr>Slide 75</vt:lpstr>
      <vt:lpstr>Slide 76</vt:lpstr>
      <vt:lpstr>Različite vrste elektronske pošte</vt:lpstr>
      <vt:lpstr>Slide 78</vt:lpstr>
      <vt:lpstr>Slide 79</vt:lpstr>
      <vt:lpstr>Slide 80</vt:lpstr>
      <vt:lpstr>Prošireno zaglavlje elektronske pošte  [G-mail ]</vt:lpstr>
      <vt:lpstr>Slide 82</vt:lpstr>
      <vt:lpstr>Treći deo Druge relevantne internet aplikacije </vt:lpstr>
      <vt:lpstr>Slide 84</vt:lpstr>
      <vt:lpstr>Oblak računarstvo</vt:lpstr>
      <vt:lpstr>Logički dijagram rada u oblaku</vt:lpstr>
      <vt:lpstr>Nedavno na Google.com</vt:lpstr>
      <vt:lpstr>Internet skladištenje</vt:lpstr>
      <vt:lpstr>Slide 89</vt:lpstr>
      <vt:lpstr>IoT – Internet stvari</vt:lpstr>
      <vt:lpstr>IoT – Internet stvari</vt:lpstr>
      <vt:lpstr>Slide 92</vt:lpstr>
      <vt:lpstr>Hotmejlova mrtva slova</vt:lpstr>
      <vt:lpstr>Slide 94</vt:lpstr>
      <vt:lpstr>Peer to Peer</vt:lpstr>
      <vt:lpstr>Slide 96</vt:lpstr>
      <vt:lpstr>Novosti sa korisničke mreže</vt:lpstr>
      <vt:lpstr>Slide 98</vt:lpstr>
      <vt:lpstr>Protokol za prenos datoteka </vt:lpstr>
      <vt:lpstr>Slide 100</vt:lpstr>
      <vt:lpstr>Internet četovanje</vt:lpstr>
      <vt:lpstr>Slide 102</vt:lpstr>
      <vt:lpstr>Društveno umrežavanje</vt:lpstr>
      <vt:lpstr>Društveno umrežavanje</vt:lpstr>
      <vt:lpstr>Koliko je preovlađujuće društveno umrežavanje</vt:lpstr>
      <vt:lpstr>Ključne globalne društvene platforme</vt:lpstr>
      <vt:lpstr>Korišćenje društvene mreže po regionu 2017</vt:lpstr>
      <vt:lpstr>Objavi  i budi proklet! Ili  "Nisam očekivao da ćeš to da  pročitaš!"</vt:lpstr>
      <vt:lpstr>Slide 109</vt:lpstr>
      <vt:lpstr>Šta je Igranje na mreži</vt:lpstr>
      <vt:lpstr>Visokotehnološki kriminal u mrežnom igranju</vt:lpstr>
      <vt:lpstr>Kineski čovek izboden zbog "krađe" virtuelnog mača</vt:lpstr>
      <vt:lpstr>Slide 113</vt:lpstr>
      <vt:lpstr>Strimovanje medijskih sadržaja</vt:lpstr>
      <vt:lpstr>Strimovanje medijskih sadržaja</vt:lpstr>
      <vt:lpstr>Slide 116</vt:lpstr>
      <vt:lpstr> Anonimno surfovanje</vt:lpstr>
      <vt:lpstr>Proksi serveri</vt:lpstr>
      <vt:lpstr>Mnogi ljudi žele da budu anonimni</vt:lpstr>
      <vt:lpstr>Slide 120</vt:lpstr>
      <vt:lpstr>Površinska mreža nasuprot Deep web nasuprot Dark Web</vt:lpstr>
      <vt:lpstr>Slide 122</vt:lpstr>
      <vt:lpstr>TOR - Kako to funkcioniše?</vt:lpstr>
      <vt:lpstr>TOR skrivene usluge</vt:lpstr>
      <vt:lpstr>TOR skrivene usluge</vt:lpstr>
      <vt:lpstr>Relevantnost Darkneta</vt:lpstr>
      <vt:lpstr>Istražiti izazove</vt:lpstr>
      <vt:lpstr>Slide 128</vt:lpstr>
      <vt:lpstr> Anonimne usluge e-pošte</vt:lpstr>
      <vt:lpstr> Besplatne anonimne e-mail usluge</vt:lpstr>
      <vt:lpstr>Hushmail zaglavlja</vt:lpstr>
      <vt:lpstr>Slide 132</vt:lpstr>
      <vt:lpstr>Definicija virtuelnih valuta</vt:lpstr>
      <vt:lpstr>Karakteristike kripto valute</vt:lpstr>
      <vt:lpstr>Vrste virtualnih valuta</vt:lpstr>
      <vt:lpstr>Cripto valuta u vestima</vt:lpstr>
      <vt:lpstr>Vrste kripto valuta</vt:lpstr>
      <vt:lpstr>Teorija iza Bitkoina</vt:lpstr>
      <vt:lpstr>Teorija iza kripto valute</vt:lpstr>
      <vt:lpstr>Korišćenje kripto valute za pranje novca </vt:lpstr>
      <vt:lpstr>Tehnike istrage</vt:lpstr>
      <vt:lpstr>Izazovi za istrage</vt:lpstr>
      <vt:lpstr>Slide 143</vt:lpstr>
      <vt:lpstr>Četvrti deo Internet kriminal</vt:lpstr>
      <vt:lpstr>Examples Statistics (US)</vt:lpstr>
      <vt:lpstr>Visokotehnološki kriminal po kontinentima</vt:lpstr>
      <vt:lpstr>Najznačajniji visokotehnološki kriminal</vt:lpstr>
      <vt:lpstr>Slide 148</vt:lpstr>
      <vt:lpstr>Slide 149</vt:lpstr>
      <vt:lpstr>Slide 150</vt:lpstr>
      <vt:lpstr>Slide 151</vt:lpstr>
      <vt:lpstr>Slide 152</vt:lpstr>
      <vt:lpstr>Slide 153</vt:lpstr>
      <vt:lpstr>Slide 154</vt:lpstr>
      <vt:lpstr>Slide 155</vt:lpstr>
      <vt:lpstr>Slide 156</vt:lpstr>
      <vt:lpstr>Primeri visokotehnološke prevare</vt:lpstr>
      <vt:lpstr>Primeri visokotehnološke prevare</vt:lpstr>
      <vt:lpstr>Primeri visokotehnološke prevare</vt:lpstr>
      <vt:lpstr>Primeri visokotehnološke prevare</vt:lpstr>
      <vt:lpstr>Primeri visokotehnološke prevare</vt:lpstr>
      <vt:lpstr>Zašto ovo izgleda tako poznato?</vt:lpstr>
      <vt:lpstr>I opet....</vt:lpstr>
      <vt:lpstr>Slide 164</vt:lpstr>
      <vt:lpstr>Sedmi deo Rekapitulacija </vt:lpstr>
      <vt:lpstr>Ciljevi zasedanja</vt:lpstr>
      <vt:lpstr>Slide 167</vt:lpstr>
    </vt:vector>
  </TitlesOfParts>
  <Company>Technology Risk Limited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Cybercrime Training for Judges and Prosecutors</dc:title>
  <dc:creator>Nigel Jones</dc:creator>
  <cp:lastModifiedBy>Aleksandra</cp:lastModifiedBy>
  <cp:revision>222</cp:revision>
  <cp:lastPrinted>2012-01-06T12:07:57Z</cp:lastPrinted>
  <dcterms:created xsi:type="dcterms:W3CDTF">2012-01-25T11:53:12Z</dcterms:created>
  <dcterms:modified xsi:type="dcterms:W3CDTF">2017-10-09T00:00:49Z</dcterms:modified>
</cp:coreProperties>
</file>