
<file path=[Content_Types].xml><?xml version="1.0" encoding="utf-8"?>
<Types xmlns="http://schemas.openxmlformats.org/package/2006/content-types">
  <Default Extension="png" ContentType="image/png"/>
  <Default Extension="bin" ContentType="audio/unknown"/>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20.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72"/>
  </p:notesMasterIdLst>
  <p:sldIdLst>
    <p:sldId id="276" r:id="rId2"/>
    <p:sldId id="277" r:id="rId3"/>
    <p:sldId id="258" r:id="rId4"/>
    <p:sldId id="579" r:id="rId5"/>
    <p:sldId id="286" r:id="rId6"/>
    <p:sldId id="310" r:id="rId7"/>
    <p:sldId id="311" r:id="rId8"/>
    <p:sldId id="568" r:id="rId9"/>
    <p:sldId id="561" r:id="rId10"/>
    <p:sldId id="569" r:id="rId11"/>
    <p:sldId id="562" r:id="rId12"/>
    <p:sldId id="563" r:id="rId13"/>
    <p:sldId id="559" r:id="rId14"/>
    <p:sldId id="510" r:id="rId15"/>
    <p:sldId id="581" r:id="rId16"/>
    <p:sldId id="582" r:id="rId17"/>
    <p:sldId id="583" r:id="rId18"/>
    <p:sldId id="584" r:id="rId19"/>
    <p:sldId id="585" r:id="rId20"/>
    <p:sldId id="586" r:id="rId21"/>
    <p:sldId id="592" r:id="rId22"/>
    <p:sldId id="587" r:id="rId23"/>
    <p:sldId id="591" r:id="rId24"/>
    <p:sldId id="590" r:id="rId25"/>
    <p:sldId id="588" r:id="rId26"/>
    <p:sldId id="600" r:id="rId27"/>
    <p:sldId id="589" r:id="rId28"/>
    <p:sldId id="593" r:id="rId29"/>
    <p:sldId id="594" r:id="rId30"/>
    <p:sldId id="595" r:id="rId31"/>
    <p:sldId id="596" r:id="rId32"/>
    <p:sldId id="597" r:id="rId33"/>
    <p:sldId id="598" r:id="rId34"/>
    <p:sldId id="599" r:id="rId35"/>
    <p:sldId id="602" r:id="rId36"/>
    <p:sldId id="603" r:id="rId37"/>
    <p:sldId id="604" r:id="rId38"/>
    <p:sldId id="605" r:id="rId39"/>
    <p:sldId id="606" r:id="rId40"/>
    <p:sldId id="607" r:id="rId41"/>
    <p:sldId id="608" r:id="rId42"/>
    <p:sldId id="609" r:id="rId43"/>
    <p:sldId id="601" r:id="rId44"/>
    <p:sldId id="565" r:id="rId45"/>
    <p:sldId id="566" r:id="rId46"/>
    <p:sldId id="513" r:id="rId47"/>
    <p:sldId id="514" r:id="rId48"/>
    <p:sldId id="526" r:id="rId49"/>
    <p:sldId id="571" r:id="rId50"/>
    <p:sldId id="528" r:id="rId51"/>
    <p:sldId id="530" r:id="rId52"/>
    <p:sldId id="572" r:id="rId53"/>
    <p:sldId id="573" r:id="rId54"/>
    <p:sldId id="574" r:id="rId55"/>
    <p:sldId id="575" r:id="rId56"/>
    <p:sldId id="576" r:id="rId57"/>
    <p:sldId id="532" r:id="rId58"/>
    <p:sldId id="570" r:id="rId59"/>
    <p:sldId id="535" r:id="rId60"/>
    <p:sldId id="383" r:id="rId61"/>
    <p:sldId id="384" r:id="rId62"/>
    <p:sldId id="385" r:id="rId63"/>
    <p:sldId id="578" r:id="rId64"/>
    <p:sldId id="577" r:id="rId65"/>
    <p:sldId id="396" r:id="rId66"/>
    <p:sldId id="397" r:id="rId67"/>
    <p:sldId id="398" r:id="rId68"/>
    <p:sldId id="399" r:id="rId69"/>
    <p:sldId id="400" r:id="rId70"/>
    <p:sldId id="580" r:id="rId71"/>
    <p:sldId id="560" r:id="rId72"/>
    <p:sldId id="406" r:id="rId73"/>
    <p:sldId id="615" r:id="rId74"/>
    <p:sldId id="610" r:id="rId75"/>
    <p:sldId id="611" r:id="rId76"/>
    <p:sldId id="639" r:id="rId77"/>
    <p:sldId id="612" r:id="rId78"/>
    <p:sldId id="613" r:id="rId79"/>
    <p:sldId id="640" r:id="rId80"/>
    <p:sldId id="614" r:id="rId81"/>
    <p:sldId id="409" r:id="rId82"/>
    <p:sldId id="411" r:id="rId83"/>
    <p:sldId id="412" r:id="rId84"/>
    <p:sldId id="413" r:id="rId85"/>
    <p:sldId id="414" r:id="rId86"/>
    <p:sldId id="415" r:id="rId87"/>
    <p:sldId id="416" r:id="rId88"/>
    <p:sldId id="417" r:id="rId89"/>
    <p:sldId id="616" r:id="rId90"/>
    <p:sldId id="419" r:id="rId91"/>
    <p:sldId id="420" r:id="rId92"/>
    <p:sldId id="421" r:id="rId93"/>
    <p:sldId id="422" r:id="rId94"/>
    <p:sldId id="423" r:id="rId95"/>
    <p:sldId id="424" r:id="rId96"/>
    <p:sldId id="617" r:id="rId97"/>
    <p:sldId id="425" r:id="rId98"/>
    <p:sldId id="426" r:id="rId99"/>
    <p:sldId id="618" r:id="rId100"/>
    <p:sldId id="428" r:id="rId101"/>
    <p:sldId id="429" r:id="rId102"/>
    <p:sldId id="430" r:id="rId103"/>
    <p:sldId id="431" r:id="rId104"/>
    <p:sldId id="432" r:id="rId105"/>
    <p:sldId id="620" r:id="rId106"/>
    <p:sldId id="433" r:id="rId107"/>
    <p:sldId id="434" r:id="rId108"/>
    <p:sldId id="436" r:id="rId109"/>
    <p:sldId id="437" r:id="rId110"/>
    <p:sldId id="641" r:id="rId111"/>
    <p:sldId id="642" r:id="rId112"/>
    <p:sldId id="643" r:id="rId113"/>
    <p:sldId id="645" r:id="rId114"/>
    <p:sldId id="647" r:id="rId115"/>
    <p:sldId id="648" r:id="rId116"/>
    <p:sldId id="649" r:id="rId117"/>
    <p:sldId id="650" r:id="rId118"/>
    <p:sldId id="651" r:id="rId119"/>
    <p:sldId id="652" r:id="rId120"/>
    <p:sldId id="653" r:id="rId121"/>
    <p:sldId id="654" r:id="rId122"/>
    <p:sldId id="655" r:id="rId123"/>
    <p:sldId id="656" r:id="rId124"/>
    <p:sldId id="657" r:id="rId125"/>
    <p:sldId id="694" r:id="rId126"/>
    <p:sldId id="695" r:id="rId127"/>
    <p:sldId id="696" r:id="rId128"/>
    <p:sldId id="665" r:id="rId129"/>
    <p:sldId id="666" r:id="rId130"/>
    <p:sldId id="668" r:id="rId131"/>
    <p:sldId id="669" r:id="rId132"/>
    <p:sldId id="670" r:id="rId133"/>
    <p:sldId id="686" r:id="rId134"/>
    <p:sldId id="687" r:id="rId135"/>
    <p:sldId id="688" r:id="rId136"/>
    <p:sldId id="689" r:id="rId137"/>
    <p:sldId id="690" r:id="rId138"/>
    <p:sldId id="691" r:id="rId139"/>
    <p:sldId id="693" r:id="rId140"/>
    <p:sldId id="697" r:id="rId141"/>
    <p:sldId id="633" r:id="rId142"/>
    <p:sldId id="638" r:id="rId143"/>
    <p:sldId id="634" r:id="rId144"/>
    <p:sldId id="635" r:id="rId145"/>
    <p:sldId id="636" r:id="rId146"/>
    <p:sldId id="637" r:id="rId147"/>
    <p:sldId id="366" r:id="rId148"/>
    <p:sldId id="631" r:id="rId149"/>
    <p:sldId id="624" r:id="rId150"/>
    <p:sldId id="538" r:id="rId151"/>
    <p:sldId id="539" r:id="rId152"/>
    <p:sldId id="540" r:id="rId153"/>
    <p:sldId id="541" r:id="rId154"/>
    <p:sldId id="542" r:id="rId155"/>
    <p:sldId id="625" r:id="rId156"/>
    <p:sldId id="544" r:id="rId157"/>
    <p:sldId id="545" r:id="rId158"/>
    <p:sldId id="546" r:id="rId159"/>
    <p:sldId id="626" r:id="rId160"/>
    <p:sldId id="548" r:id="rId161"/>
    <p:sldId id="549" r:id="rId162"/>
    <p:sldId id="550" r:id="rId163"/>
    <p:sldId id="551" r:id="rId164"/>
    <p:sldId id="552" r:id="rId165"/>
    <p:sldId id="627" r:id="rId166"/>
    <p:sldId id="628" r:id="rId167"/>
    <p:sldId id="700" r:id="rId168"/>
    <p:sldId id="698" r:id="rId169"/>
    <p:sldId id="699" r:id="rId170"/>
    <p:sldId id="356" r:id="rId171"/>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1348"/>
    <p:restoredTop sz="71298" autoAdjust="0"/>
  </p:normalViewPr>
  <p:slideViewPr>
    <p:cSldViewPr snapToGrid="0" snapToObjects="1">
      <p:cViewPr varScale="1">
        <p:scale>
          <a:sx n="53" d="100"/>
          <a:sy n="53" d="100"/>
        </p:scale>
        <p:origin x="1254" y="72"/>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576"/>
    </p:cViewPr>
  </p:sorter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59" Type="http://schemas.openxmlformats.org/officeDocument/2006/relationships/slide" Target="slides/slide158.xml"/><Relationship Id="rId170" Type="http://schemas.openxmlformats.org/officeDocument/2006/relationships/slide" Target="slides/slide169.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53" Type="http://schemas.openxmlformats.org/officeDocument/2006/relationships/slide" Target="slides/slide52.xml"/><Relationship Id="rId74" Type="http://schemas.openxmlformats.org/officeDocument/2006/relationships/slide" Target="slides/slide73.xml"/><Relationship Id="rId128" Type="http://schemas.openxmlformats.org/officeDocument/2006/relationships/slide" Target="slides/slide127.xml"/><Relationship Id="rId149" Type="http://schemas.openxmlformats.org/officeDocument/2006/relationships/slide" Target="slides/slide148.xml"/><Relationship Id="rId5" Type="http://schemas.openxmlformats.org/officeDocument/2006/relationships/slide" Target="slides/slide4.xml"/><Relationship Id="rId95" Type="http://schemas.openxmlformats.org/officeDocument/2006/relationships/slide" Target="slides/slide94.xml"/><Relationship Id="rId160" Type="http://schemas.openxmlformats.org/officeDocument/2006/relationships/slide" Target="slides/slide159.xml"/><Relationship Id="rId22" Type="http://schemas.openxmlformats.org/officeDocument/2006/relationships/slide" Target="slides/slide21.xml"/><Relationship Id="rId43" Type="http://schemas.openxmlformats.org/officeDocument/2006/relationships/slide" Target="slides/slide42.xml"/><Relationship Id="rId64" Type="http://schemas.openxmlformats.org/officeDocument/2006/relationships/slide" Target="slides/slide63.xml"/><Relationship Id="rId118" Type="http://schemas.openxmlformats.org/officeDocument/2006/relationships/slide" Target="slides/slide117.xml"/><Relationship Id="rId139" Type="http://schemas.openxmlformats.org/officeDocument/2006/relationships/slide" Target="slides/slide138.xml"/><Relationship Id="rId85" Type="http://schemas.openxmlformats.org/officeDocument/2006/relationships/slide" Target="slides/slide84.xml"/><Relationship Id="rId150" Type="http://schemas.openxmlformats.org/officeDocument/2006/relationships/slide" Target="slides/slide149.xml"/><Relationship Id="rId171" Type="http://schemas.openxmlformats.org/officeDocument/2006/relationships/slide" Target="slides/slide170.xml"/><Relationship Id="rId12" Type="http://schemas.openxmlformats.org/officeDocument/2006/relationships/slide" Target="slides/slide11.xml"/><Relationship Id="rId33" Type="http://schemas.openxmlformats.org/officeDocument/2006/relationships/slide" Target="slides/slide32.xml"/><Relationship Id="rId108" Type="http://schemas.openxmlformats.org/officeDocument/2006/relationships/slide" Target="slides/slide107.xml"/><Relationship Id="rId129" Type="http://schemas.openxmlformats.org/officeDocument/2006/relationships/slide" Target="slides/slide128.xml"/><Relationship Id="rId54" Type="http://schemas.openxmlformats.org/officeDocument/2006/relationships/slide" Target="slides/slide53.xml"/><Relationship Id="rId75" Type="http://schemas.openxmlformats.org/officeDocument/2006/relationships/slide" Target="slides/slide74.xml"/><Relationship Id="rId96" Type="http://schemas.openxmlformats.org/officeDocument/2006/relationships/slide" Target="slides/slide95.xml"/><Relationship Id="rId140" Type="http://schemas.openxmlformats.org/officeDocument/2006/relationships/slide" Target="slides/slide139.xml"/><Relationship Id="rId161" Type="http://schemas.openxmlformats.org/officeDocument/2006/relationships/slide" Target="slides/slide160.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slide" Target="slides/slide129.xml"/><Relationship Id="rId135" Type="http://schemas.openxmlformats.org/officeDocument/2006/relationships/slide" Target="slides/slide134.xml"/><Relationship Id="rId151" Type="http://schemas.openxmlformats.org/officeDocument/2006/relationships/slide" Target="slides/slide150.xml"/><Relationship Id="rId156" Type="http://schemas.openxmlformats.org/officeDocument/2006/relationships/slide" Target="slides/slide155.xml"/><Relationship Id="rId172" Type="http://schemas.openxmlformats.org/officeDocument/2006/relationships/notesMaster" Target="notesMasters/notesMaster1.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167" Type="http://schemas.openxmlformats.org/officeDocument/2006/relationships/slide" Target="slides/slide166.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162" Type="http://schemas.openxmlformats.org/officeDocument/2006/relationships/slide" Target="slides/slide16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slide" Target="slides/slide156.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73" Type="http://schemas.openxmlformats.org/officeDocument/2006/relationships/presProps" Target="presProps.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viewProps" Target="viewProps.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slide" Target="slides/slide147.xml"/><Relationship Id="rId164" Type="http://schemas.openxmlformats.org/officeDocument/2006/relationships/slide" Target="slides/slide163.xml"/><Relationship Id="rId169" Type="http://schemas.openxmlformats.org/officeDocument/2006/relationships/slide" Target="slides/slide168.xml"/><Relationship Id="rId4" Type="http://schemas.openxmlformats.org/officeDocument/2006/relationships/slide" Target="slides/slide3.xml"/><Relationship Id="rId9" Type="http://schemas.openxmlformats.org/officeDocument/2006/relationships/slide" Target="slides/slide8.xml"/><Relationship Id="rId26" Type="http://schemas.openxmlformats.org/officeDocument/2006/relationships/slide" Target="slides/slide25.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75" Type="http://schemas.openxmlformats.org/officeDocument/2006/relationships/theme" Target="theme/theme1.xml"/><Relationship Id="rId16" Type="http://schemas.openxmlformats.org/officeDocument/2006/relationships/slide" Target="slides/slide15.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 Id="rId90" Type="http://schemas.openxmlformats.org/officeDocument/2006/relationships/slide" Target="slides/slide89.xml"/><Relationship Id="rId165" Type="http://schemas.openxmlformats.org/officeDocument/2006/relationships/slide" Target="slides/slide164.xml"/><Relationship Id="rId27" Type="http://schemas.openxmlformats.org/officeDocument/2006/relationships/slide" Target="slides/slide26.xml"/><Relationship Id="rId48" Type="http://schemas.openxmlformats.org/officeDocument/2006/relationships/slide" Target="slides/slide47.xml"/><Relationship Id="rId69" Type="http://schemas.openxmlformats.org/officeDocument/2006/relationships/slide" Target="slides/slide68.xml"/><Relationship Id="rId113" Type="http://schemas.openxmlformats.org/officeDocument/2006/relationships/slide" Target="slides/slide112.xml"/><Relationship Id="rId134" Type="http://schemas.openxmlformats.org/officeDocument/2006/relationships/slide" Target="slides/slide133.xml"/><Relationship Id="rId80" Type="http://schemas.openxmlformats.org/officeDocument/2006/relationships/slide" Target="slides/slide79.xml"/><Relationship Id="rId155" Type="http://schemas.openxmlformats.org/officeDocument/2006/relationships/slide" Target="slides/slide154.xml"/><Relationship Id="rId176" Type="http://schemas.openxmlformats.org/officeDocument/2006/relationships/tableStyles" Target="tableStyles.xml"/><Relationship Id="rId17" Type="http://schemas.openxmlformats.org/officeDocument/2006/relationships/slide" Target="slides/slide16.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24" Type="http://schemas.openxmlformats.org/officeDocument/2006/relationships/slide" Target="slides/slide123.xml"/><Relationship Id="rId70" Type="http://schemas.openxmlformats.org/officeDocument/2006/relationships/slide" Target="slides/slide69.xml"/><Relationship Id="rId91" Type="http://schemas.openxmlformats.org/officeDocument/2006/relationships/slide" Target="slides/slide90.xml"/><Relationship Id="rId145" Type="http://schemas.openxmlformats.org/officeDocument/2006/relationships/slide" Target="slides/slide144.xml"/><Relationship Id="rId166" Type="http://schemas.openxmlformats.org/officeDocument/2006/relationships/slide" Target="slides/slide165.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EF5C0A3-2857-451B-97FC-E5DDB73F47C5}" type="doc">
      <dgm:prSet loTypeId="urn:microsoft.com/office/officeart/2005/8/layout/orgChart1" loCatId="hierarchy" qsTypeId="urn:microsoft.com/office/officeart/2005/8/quickstyle/simple1" qsCatId="simple" csTypeId="urn:microsoft.com/office/officeart/2005/8/colors/accent1_2" csCatId="accent1" phldr="1"/>
      <dgm:spPr/>
      <dgm:t>
        <a:bodyPr/>
        <a:lstStyle/>
        <a:p>
          <a:endParaRPr lang="de-DE"/>
        </a:p>
      </dgm:t>
    </dgm:pt>
    <dgm:pt modelId="{031314DA-2242-4CAA-B6B3-A6FD2279EA8E}">
      <dgm:prSet phldrT="[Text]" custT="1"/>
      <dgm:spPr>
        <a:solidFill>
          <a:schemeClr val="tx2">
            <a:lumMod val="75000"/>
          </a:schemeClr>
        </a:solidFill>
      </dgm:spPr>
      <dgm:t>
        <a:bodyPr/>
        <a:lstStyle/>
        <a:p>
          <a:r>
            <a:rPr lang="en-GB" sz="2400" b="1" dirty="0" smtClean="0"/>
            <a:t>Digitalna forenzika</a:t>
          </a:r>
          <a:endParaRPr lang="sr-Latn-CS" sz="2400" b="1" dirty="0"/>
        </a:p>
      </dgm:t>
    </dgm:pt>
    <dgm:pt modelId="{2D82FDBC-9467-4FB4-A1BE-4CB049D1C333}" type="parTrans" cxnId="{F9D42539-0231-4BAB-AF64-31D02472148C}">
      <dgm:prSet/>
      <dgm:spPr/>
      <dgm:t>
        <a:bodyPr/>
        <a:lstStyle/>
        <a:p>
          <a:endParaRPr lang="en-GB" dirty="0"/>
        </a:p>
      </dgm:t>
    </dgm:pt>
    <dgm:pt modelId="{24C2A7B5-7230-4BD6-A213-EF2AAFB0329A}" type="sibTrans" cxnId="{F9D42539-0231-4BAB-AF64-31D02472148C}">
      <dgm:prSet/>
      <dgm:spPr/>
      <dgm:t>
        <a:bodyPr/>
        <a:lstStyle/>
        <a:p>
          <a:endParaRPr lang="en-GB" dirty="0"/>
        </a:p>
      </dgm:t>
    </dgm:pt>
    <dgm:pt modelId="{D6E64C49-15F3-4EA9-A76D-C561CF2C2115}">
      <dgm:prSet phldrT="[Text]" custT="1"/>
      <dgm:spPr/>
      <dgm:t>
        <a:bodyPr/>
        <a:lstStyle/>
        <a:p>
          <a:r>
            <a:rPr lang="en-GB" sz="1400" b="1" dirty="0" smtClean="0"/>
            <a:t>Računarska forenzika</a:t>
          </a:r>
          <a:endParaRPr lang="sr-Latn-CS" sz="1400" b="1" dirty="0"/>
        </a:p>
      </dgm:t>
    </dgm:pt>
    <dgm:pt modelId="{0604D3C0-8608-464B-ACF3-9AF66E787A98}" type="parTrans" cxnId="{967D6447-9C5F-4EAF-9828-606CBB393B9D}">
      <dgm:prSet/>
      <dgm:spPr/>
      <dgm:t>
        <a:bodyPr/>
        <a:lstStyle/>
        <a:p>
          <a:endParaRPr lang="en-GB" dirty="0"/>
        </a:p>
      </dgm:t>
    </dgm:pt>
    <dgm:pt modelId="{CC214FF3-0526-4391-BA79-F517A920629D}" type="sibTrans" cxnId="{967D6447-9C5F-4EAF-9828-606CBB393B9D}">
      <dgm:prSet/>
      <dgm:spPr/>
      <dgm:t>
        <a:bodyPr/>
        <a:lstStyle/>
        <a:p>
          <a:endParaRPr lang="en-GB" dirty="0"/>
        </a:p>
      </dgm:t>
    </dgm:pt>
    <dgm:pt modelId="{3E1273AC-8F38-4BEF-AA98-95541B3D403A}">
      <dgm:prSet phldrT="[Text]" custT="1"/>
      <dgm:spPr>
        <a:solidFill>
          <a:schemeClr val="accent1">
            <a:lumMod val="60000"/>
            <a:lumOff val="40000"/>
          </a:schemeClr>
        </a:solidFill>
      </dgm:spPr>
      <dgm:t>
        <a:bodyPr/>
        <a:lstStyle/>
        <a:p>
          <a:r>
            <a:rPr lang="en-GB" sz="1400" b="1" dirty="0" smtClean="0"/>
            <a:t>Mobilna forenzika</a:t>
          </a:r>
          <a:endParaRPr lang="sr-Latn-CS" sz="1400" b="1" noProof="0" dirty="0"/>
        </a:p>
      </dgm:t>
    </dgm:pt>
    <dgm:pt modelId="{25E89F94-31F1-4B18-BD71-47E105F0BD7E}" type="parTrans" cxnId="{2E9948BD-34DF-4C76-871E-78276D0143B0}">
      <dgm:prSet/>
      <dgm:spPr/>
      <dgm:t>
        <a:bodyPr/>
        <a:lstStyle/>
        <a:p>
          <a:endParaRPr lang="en-GB" dirty="0"/>
        </a:p>
      </dgm:t>
    </dgm:pt>
    <dgm:pt modelId="{8511B60F-EEC9-49D7-AF51-44320E0C4575}" type="sibTrans" cxnId="{2E9948BD-34DF-4C76-871E-78276D0143B0}">
      <dgm:prSet/>
      <dgm:spPr/>
      <dgm:t>
        <a:bodyPr/>
        <a:lstStyle/>
        <a:p>
          <a:endParaRPr lang="en-GB" dirty="0"/>
        </a:p>
      </dgm:t>
    </dgm:pt>
    <dgm:pt modelId="{A32329E3-9939-4C91-8A51-A1D8883F91B2}">
      <dgm:prSet phldrT="[Text]" custT="1"/>
      <dgm:spPr>
        <a:solidFill>
          <a:schemeClr val="accent1">
            <a:lumMod val="75000"/>
          </a:schemeClr>
        </a:solidFill>
      </dgm:spPr>
      <dgm:t>
        <a:bodyPr/>
        <a:lstStyle/>
        <a:p>
          <a:r>
            <a:rPr lang="en-GB" sz="1400" b="1" dirty="0" smtClean="0"/>
            <a:t>Mrežna forenzika</a:t>
          </a:r>
          <a:endParaRPr lang="sr-Latn-CS" sz="1400" b="1" dirty="0"/>
        </a:p>
      </dgm:t>
    </dgm:pt>
    <dgm:pt modelId="{C005ABB9-7D32-4071-AD9F-E08265B8E7ED}" type="parTrans" cxnId="{24EEEA58-60F8-48D1-8C73-0BF2360914D6}">
      <dgm:prSet/>
      <dgm:spPr/>
      <dgm:t>
        <a:bodyPr/>
        <a:lstStyle/>
        <a:p>
          <a:endParaRPr lang="en-GB" dirty="0"/>
        </a:p>
      </dgm:t>
    </dgm:pt>
    <dgm:pt modelId="{DE8085CB-B247-458B-9FF5-4F750410FE78}" type="sibTrans" cxnId="{24EEEA58-60F8-48D1-8C73-0BF2360914D6}">
      <dgm:prSet/>
      <dgm:spPr/>
      <dgm:t>
        <a:bodyPr/>
        <a:lstStyle/>
        <a:p>
          <a:endParaRPr lang="en-GB" dirty="0"/>
        </a:p>
      </dgm:t>
    </dgm:pt>
    <dgm:pt modelId="{A1719268-082B-4CDA-8044-D21A24474971}">
      <dgm:prSet custT="1"/>
      <dgm:spPr/>
      <dgm:t>
        <a:bodyPr/>
        <a:lstStyle/>
        <a:p>
          <a:r>
            <a:rPr lang="en-GB" sz="1400" dirty="0" smtClean="0"/>
            <a:t> </a:t>
          </a:r>
          <a:r>
            <a:rPr lang="en-GB" sz="1400" noProof="0" dirty="0" smtClean="0"/>
            <a:t>Obukciona</a:t>
          </a:r>
          <a:r>
            <a:t> </a:t>
          </a:r>
          <a:br/>
          <a:r>
            <a:rPr lang="en-GB" sz="1400" dirty="0" smtClean="0"/>
            <a:t>Forenzika</a:t>
          </a:r>
          <a:endParaRPr lang="sr-Latn-CS" sz="1400" dirty="0"/>
        </a:p>
      </dgm:t>
    </dgm:pt>
    <dgm:pt modelId="{C160EAED-1AFB-423E-930D-9E9D02939C49}" type="parTrans" cxnId="{899C644A-D1F8-41FF-A08C-B3D8DF0BCACF}">
      <dgm:prSet/>
      <dgm:spPr/>
      <dgm:t>
        <a:bodyPr/>
        <a:lstStyle/>
        <a:p>
          <a:endParaRPr lang="en-GB" dirty="0"/>
        </a:p>
      </dgm:t>
    </dgm:pt>
    <dgm:pt modelId="{E68E00AA-2102-49FE-A773-97BFF377D6FA}" type="sibTrans" cxnId="{899C644A-D1F8-41FF-A08C-B3D8DF0BCACF}">
      <dgm:prSet/>
      <dgm:spPr/>
      <dgm:t>
        <a:bodyPr/>
        <a:lstStyle/>
        <a:p>
          <a:endParaRPr lang="en-GB" dirty="0"/>
        </a:p>
      </dgm:t>
    </dgm:pt>
    <dgm:pt modelId="{E4A61699-DC44-4145-80AC-CE34858D8C90}">
      <dgm:prSet custT="1"/>
      <dgm:spPr/>
      <dgm:t>
        <a:bodyPr/>
        <a:lstStyle/>
        <a:p>
          <a:r>
            <a:rPr lang="en-GB" sz="1400" dirty="0" smtClean="0"/>
            <a:t>Živa </a:t>
          </a:r>
          <a:r>
            <a:rPr lang="en-GB" sz="1400" noProof="0" dirty="0" smtClean="0"/>
            <a:t>forenzika</a:t>
          </a:r>
          <a:endParaRPr lang="sr-Latn-CS" sz="1400" noProof="0" dirty="0"/>
        </a:p>
      </dgm:t>
    </dgm:pt>
    <dgm:pt modelId="{EDF38529-DC77-4102-8EC0-08728CE52C11}" type="parTrans" cxnId="{9141E11F-7338-4017-AE8E-76747FA0F34B}">
      <dgm:prSet/>
      <dgm:spPr/>
      <dgm:t>
        <a:bodyPr/>
        <a:lstStyle/>
        <a:p>
          <a:endParaRPr lang="en-GB" dirty="0"/>
        </a:p>
      </dgm:t>
    </dgm:pt>
    <dgm:pt modelId="{84240134-5350-47EF-8949-54E8CFE140F9}" type="sibTrans" cxnId="{9141E11F-7338-4017-AE8E-76747FA0F34B}">
      <dgm:prSet/>
      <dgm:spPr/>
      <dgm:t>
        <a:bodyPr/>
        <a:lstStyle/>
        <a:p>
          <a:endParaRPr lang="en-GB" dirty="0"/>
        </a:p>
      </dgm:t>
    </dgm:pt>
    <dgm:pt modelId="{CDF5D6EC-E797-414D-8734-6644507AFCEF}">
      <dgm:prSet custT="1"/>
      <dgm:spPr/>
      <dgm:t>
        <a:bodyPr/>
        <a:lstStyle/>
        <a:p>
          <a:r>
            <a:rPr lang="en-GB" sz="1400" noProof="0" dirty="0" smtClean="0"/>
            <a:t>Forenzika apllikacija</a:t>
          </a:r>
          <a:endParaRPr lang="sr-Latn-CS" sz="1400" noProof="0" dirty="0"/>
        </a:p>
      </dgm:t>
    </dgm:pt>
    <dgm:pt modelId="{178DCBB6-8F1D-415D-8FCF-9A7CF3A37F5F}" type="parTrans" cxnId="{368A974C-67B6-48BA-9999-947AEF83390A}">
      <dgm:prSet/>
      <dgm:spPr/>
      <dgm:t>
        <a:bodyPr/>
        <a:lstStyle/>
        <a:p>
          <a:endParaRPr lang="en-GB" dirty="0"/>
        </a:p>
      </dgm:t>
    </dgm:pt>
    <dgm:pt modelId="{645B8D76-E9E4-4671-8687-BD64A130F6E3}" type="sibTrans" cxnId="{368A974C-67B6-48BA-9999-947AEF83390A}">
      <dgm:prSet/>
      <dgm:spPr/>
      <dgm:t>
        <a:bodyPr/>
        <a:lstStyle/>
        <a:p>
          <a:endParaRPr lang="en-GB" dirty="0"/>
        </a:p>
      </dgm:t>
    </dgm:pt>
    <dgm:pt modelId="{5090F348-D384-493D-A6CF-1215841E8AA8}">
      <dgm:prSet custT="1"/>
      <dgm:spPr>
        <a:solidFill>
          <a:schemeClr val="accent1">
            <a:lumMod val="60000"/>
            <a:lumOff val="40000"/>
          </a:schemeClr>
        </a:solidFill>
      </dgm:spPr>
      <dgm:t>
        <a:bodyPr/>
        <a:lstStyle/>
        <a:p>
          <a:r>
            <a:rPr lang="en-GB" sz="1400" dirty="0" smtClean="0"/>
            <a:t>Android forenzika</a:t>
          </a:r>
          <a:endParaRPr lang="sr-Latn-CS" sz="1400" dirty="0"/>
        </a:p>
      </dgm:t>
    </dgm:pt>
    <dgm:pt modelId="{B306FA57-4221-4B33-91B4-588A574D9E89}" type="parTrans" cxnId="{B3849E74-29CA-48B6-94C3-C3A9CCC193B6}">
      <dgm:prSet/>
      <dgm:spPr>
        <a:ln>
          <a:solidFill>
            <a:schemeClr val="accent1">
              <a:lumMod val="60000"/>
              <a:lumOff val="40000"/>
            </a:schemeClr>
          </a:solidFill>
        </a:ln>
      </dgm:spPr>
      <dgm:t>
        <a:bodyPr/>
        <a:lstStyle/>
        <a:p>
          <a:endParaRPr lang="en-GB" dirty="0"/>
        </a:p>
      </dgm:t>
    </dgm:pt>
    <dgm:pt modelId="{4AE58CE3-C73D-4A68-9799-8B58779065CE}" type="sibTrans" cxnId="{B3849E74-29CA-48B6-94C3-C3A9CCC193B6}">
      <dgm:prSet/>
      <dgm:spPr/>
      <dgm:t>
        <a:bodyPr/>
        <a:lstStyle/>
        <a:p>
          <a:endParaRPr lang="en-GB" dirty="0"/>
        </a:p>
      </dgm:t>
    </dgm:pt>
    <dgm:pt modelId="{0007B8E5-41CA-4FCC-87A4-C99A572B3782}">
      <dgm:prSet custT="1"/>
      <dgm:spPr>
        <a:solidFill>
          <a:schemeClr val="accent1">
            <a:lumMod val="60000"/>
            <a:lumOff val="40000"/>
          </a:schemeClr>
        </a:solidFill>
      </dgm:spPr>
      <dgm:t>
        <a:bodyPr/>
        <a:lstStyle/>
        <a:p>
          <a:r>
            <a:rPr lang="en-GB" sz="1400" dirty="0" smtClean="0"/>
            <a:t>IOS forenziika</a:t>
          </a:r>
          <a:endParaRPr lang="sr-Latn-CS" sz="1400" dirty="0"/>
        </a:p>
      </dgm:t>
    </dgm:pt>
    <dgm:pt modelId="{38C928CE-2A05-4A8A-AAA6-7C05EAF92D42}" type="parTrans" cxnId="{850EDA6E-2186-47AD-89DE-02FC63EBA27F}">
      <dgm:prSet/>
      <dgm:spPr>
        <a:ln>
          <a:solidFill>
            <a:schemeClr val="accent1">
              <a:lumMod val="60000"/>
              <a:lumOff val="40000"/>
            </a:schemeClr>
          </a:solidFill>
        </a:ln>
      </dgm:spPr>
      <dgm:t>
        <a:bodyPr/>
        <a:lstStyle/>
        <a:p>
          <a:endParaRPr lang="en-GB" dirty="0"/>
        </a:p>
      </dgm:t>
    </dgm:pt>
    <dgm:pt modelId="{CE0B5108-A855-400B-A437-94583857E3CB}" type="sibTrans" cxnId="{850EDA6E-2186-47AD-89DE-02FC63EBA27F}">
      <dgm:prSet/>
      <dgm:spPr/>
      <dgm:t>
        <a:bodyPr/>
        <a:lstStyle/>
        <a:p>
          <a:endParaRPr lang="en-GB" dirty="0"/>
        </a:p>
      </dgm:t>
    </dgm:pt>
    <dgm:pt modelId="{310E6EB5-1D9F-41C4-A325-A57C8CFC7711}">
      <dgm:prSet custT="1"/>
      <dgm:spPr>
        <a:solidFill>
          <a:schemeClr val="accent1">
            <a:lumMod val="60000"/>
            <a:lumOff val="40000"/>
          </a:schemeClr>
        </a:solidFill>
      </dgm:spPr>
      <dgm:t>
        <a:bodyPr/>
        <a:lstStyle/>
        <a:p>
          <a:r>
            <a:rPr lang="en-GB" sz="1400" dirty="0" smtClean="0"/>
            <a:t>Windovs Phone / Simbian / drugi</a:t>
          </a:r>
          <a:endParaRPr lang="sr-Latn-CS" sz="1400" dirty="0"/>
        </a:p>
      </dgm:t>
    </dgm:pt>
    <dgm:pt modelId="{B95A273E-6E8D-4F23-A1B6-A235BB0307C1}" type="parTrans" cxnId="{4C651151-45E6-4D7B-9531-C297CAFCB4B5}">
      <dgm:prSet/>
      <dgm:spPr>
        <a:ln>
          <a:solidFill>
            <a:schemeClr val="accent1">
              <a:lumMod val="60000"/>
              <a:lumOff val="40000"/>
            </a:schemeClr>
          </a:solidFill>
        </a:ln>
      </dgm:spPr>
      <dgm:t>
        <a:bodyPr/>
        <a:lstStyle/>
        <a:p>
          <a:endParaRPr lang="en-GB" dirty="0"/>
        </a:p>
      </dgm:t>
    </dgm:pt>
    <dgm:pt modelId="{08110150-9D60-449E-A793-A73916035ED8}" type="sibTrans" cxnId="{4C651151-45E6-4D7B-9531-C297CAFCB4B5}">
      <dgm:prSet/>
      <dgm:spPr/>
      <dgm:t>
        <a:bodyPr/>
        <a:lstStyle/>
        <a:p>
          <a:endParaRPr lang="en-GB" dirty="0"/>
        </a:p>
      </dgm:t>
    </dgm:pt>
    <dgm:pt modelId="{773C9007-FC53-49BB-9EC0-FA8254F9F219}">
      <dgm:prSet custT="1"/>
      <dgm:spPr>
        <a:solidFill>
          <a:schemeClr val="accent1">
            <a:lumMod val="75000"/>
          </a:schemeClr>
        </a:solidFill>
      </dgm:spPr>
      <dgm:t>
        <a:bodyPr/>
        <a:lstStyle/>
        <a:p>
          <a:r>
            <a:rPr lang="en-GB" sz="1400" dirty="0" smtClean="0"/>
            <a:t>Živa mrežna forenzika</a:t>
          </a:r>
          <a:endParaRPr lang="sr-Latn-CS" sz="1400" dirty="0"/>
        </a:p>
      </dgm:t>
    </dgm:pt>
    <dgm:pt modelId="{2593641B-5A80-4F1E-A4A1-07A0D80F0BAA}" type="parTrans" cxnId="{592B542E-8873-40A1-BB7E-E85A38DB80C0}">
      <dgm:prSet/>
      <dgm:spPr>
        <a:ln>
          <a:solidFill>
            <a:schemeClr val="accent1">
              <a:lumMod val="75000"/>
            </a:schemeClr>
          </a:solidFill>
        </a:ln>
      </dgm:spPr>
      <dgm:t>
        <a:bodyPr/>
        <a:lstStyle/>
        <a:p>
          <a:endParaRPr lang="en-GB" dirty="0"/>
        </a:p>
      </dgm:t>
    </dgm:pt>
    <dgm:pt modelId="{C89F31D6-BEDD-4F8E-B4B4-E3F4E996D05D}" type="sibTrans" cxnId="{592B542E-8873-40A1-BB7E-E85A38DB80C0}">
      <dgm:prSet/>
      <dgm:spPr/>
      <dgm:t>
        <a:bodyPr/>
        <a:lstStyle/>
        <a:p>
          <a:endParaRPr lang="en-GB" dirty="0"/>
        </a:p>
      </dgm:t>
    </dgm:pt>
    <dgm:pt modelId="{1E008C64-E418-48F2-AF62-BD8766C2B2AE}">
      <dgm:prSet custT="1"/>
      <dgm:spPr>
        <a:solidFill>
          <a:schemeClr val="accent1">
            <a:lumMod val="75000"/>
          </a:schemeClr>
        </a:solidFill>
      </dgm:spPr>
      <dgm:t>
        <a:bodyPr/>
        <a:lstStyle/>
        <a:p>
          <a:r>
            <a:rPr lang="en-GB" sz="1400" dirty="0" smtClean="0"/>
            <a:t>Zarobljeni forenzični paketi</a:t>
          </a:r>
          <a:endParaRPr lang="sr-Latn-CS" sz="1400" dirty="0"/>
        </a:p>
      </dgm:t>
    </dgm:pt>
    <dgm:pt modelId="{EFBFFCF8-491F-4346-8299-85F8ED40882A}" type="parTrans" cxnId="{B8F59506-CE20-4404-A016-877D127D3FD9}">
      <dgm:prSet/>
      <dgm:spPr>
        <a:ln>
          <a:solidFill>
            <a:schemeClr val="accent1">
              <a:lumMod val="75000"/>
            </a:schemeClr>
          </a:solidFill>
        </a:ln>
      </dgm:spPr>
      <dgm:t>
        <a:bodyPr/>
        <a:lstStyle/>
        <a:p>
          <a:endParaRPr lang="en-GB" dirty="0"/>
        </a:p>
      </dgm:t>
    </dgm:pt>
    <dgm:pt modelId="{CEC8676D-C000-4EC8-A203-7E93B2728488}" type="sibTrans" cxnId="{B8F59506-CE20-4404-A016-877D127D3FD9}">
      <dgm:prSet/>
      <dgm:spPr/>
      <dgm:t>
        <a:bodyPr/>
        <a:lstStyle/>
        <a:p>
          <a:endParaRPr lang="en-GB" dirty="0"/>
        </a:p>
      </dgm:t>
    </dgm:pt>
    <dgm:pt modelId="{629BDA9D-4AEF-4A69-90B4-C6C9E18DA307}">
      <dgm:prSet/>
      <dgm:spPr>
        <a:solidFill>
          <a:schemeClr val="accent1">
            <a:lumMod val="60000"/>
            <a:lumOff val="40000"/>
          </a:schemeClr>
        </a:solidFill>
      </dgm:spPr>
      <dgm:t>
        <a:bodyPr/>
        <a:lstStyle/>
        <a:p>
          <a:r>
            <a:t>Drugi, npr. Satnav.</a:t>
          </a:r>
          <a:endParaRPr lang="sr-Latn-CS" dirty="0"/>
        </a:p>
      </dgm:t>
    </dgm:pt>
    <dgm:pt modelId="{7C81572A-7A88-4CF9-9ACB-56B4A040545E}" type="parTrans" cxnId="{6E39D18A-C85B-4F9F-ACCE-2139164E7191}">
      <dgm:prSet/>
      <dgm:spPr>
        <a:ln>
          <a:solidFill>
            <a:schemeClr val="accent1">
              <a:lumMod val="60000"/>
              <a:lumOff val="40000"/>
            </a:schemeClr>
          </a:solidFill>
        </a:ln>
      </dgm:spPr>
      <dgm:t>
        <a:bodyPr/>
        <a:lstStyle/>
        <a:p>
          <a:endParaRPr lang="en-GB" dirty="0"/>
        </a:p>
      </dgm:t>
    </dgm:pt>
    <dgm:pt modelId="{A3671FEA-A319-415D-9BCE-0C1B07DDCB24}" type="sibTrans" cxnId="{6E39D18A-C85B-4F9F-ACCE-2139164E7191}">
      <dgm:prSet/>
      <dgm:spPr/>
      <dgm:t>
        <a:bodyPr/>
        <a:lstStyle/>
        <a:p>
          <a:endParaRPr lang="en-GB" dirty="0"/>
        </a:p>
      </dgm:t>
    </dgm:pt>
    <dgm:pt modelId="{EF126347-4095-4D31-9C97-638E5C138575}">
      <dgm:prSet/>
      <dgm:spPr>
        <a:solidFill>
          <a:schemeClr val="accent1">
            <a:lumMod val="75000"/>
          </a:schemeClr>
        </a:solidFill>
      </dgm:spPr>
      <dgm:t>
        <a:bodyPr/>
        <a:lstStyle/>
        <a:p>
          <a:r>
            <a:t>Analiza malvera</a:t>
          </a:r>
          <a:endParaRPr lang="sr-Latn-CS" dirty="0"/>
        </a:p>
      </dgm:t>
    </dgm:pt>
    <dgm:pt modelId="{EECCD84F-4E27-4DA1-B51D-55E7C0D734EB}" type="parTrans" cxnId="{C37C171C-3BEC-4597-897C-9896E9F02878}">
      <dgm:prSet/>
      <dgm:spPr/>
      <dgm:t>
        <a:bodyPr/>
        <a:lstStyle/>
        <a:p>
          <a:endParaRPr lang="en-GB" dirty="0"/>
        </a:p>
      </dgm:t>
    </dgm:pt>
    <dgm:pt modelId="{AD78A869-18CD-4F8C-A692-5CDFFCDF859A}" type="sibTrans" cxnId="{C37C171C-3BEC-4597-897C-9896E9F02878}">
      <dgm:prSet/>
      <dgm:spPr/>
      <dgm:t>
        <a:bodyPr/>
        <a:lstStyle/>
        <a:p>
          <a:endParaRPr lang="en-GB" dirty="0"/>
        </a:p>
      </dgm:t>
    </dgm:pt>
    <dgm:pt modelId="{D4C873C4-2209-4561-9C4F-5908425B0E66}">
      <dgm:prSet/>
      <dgm:spPr/>
      <dgm:t>
        <a:bodyPr/>
        <a:lstStyle/>
        <a:p>
          <a:r>
            <a:t>Ostali forenzičk uređajii: DVR, ruteri, konzole za igre, uređaje za skiming, itd.</a:t>
          </a:r>
          <a:endParaRPr lang="sr-Latn-CS" dirty="0"/>
        </a:p>
      </dgm:t>
    </dgm:pt>
    <dgm:pt modelId="{C377A381-A42B-40DF-B36B-100A2722C927}" type="parTrans" cxnId="{B076AF8B-FAFC-4251-B8AC-3A73142F9B3C}">
      <dgm:prSet/>
      <dgm:spPr/>
      <dgm:t>
        <a:bodyPr/>
        <a:lstStyle/>
        <a:p>
          <a:endParaRPr lang="en-GB" dirty="0"/>
        </a:p>
      </dgm:t>
    </dgm:pt>
    <dgm:pt modelId="{891528D1-D9D5-47EB-85D6-E91745AF1653}" type="sibTrans" cxnId="{B076AF8B-FAFC-4251-B8AC-3A73142F9B3C}">
      <dgm:prSet/>
      <dgm:spPr/>
      <dgm:t>
        <a:bodyPr/>
        <a:lstStyle/>
        <a:p>
          <a:endParaRPr lang="en-GB" dirty="0"/>
        </a:p>
      </dgm:t>
    </dgm:pt>
    <dgm:pt modelId="{A5C46A2C-9532-4FFD-B706-BA93C12F160B}" type="pres">
      <dgm:prSet presAssocID="{7EF5C0A3-2857-451B-97FC-E5DDB73F47C5}" presName="hierChild1" presStyleCnt="0">
        <dgm:presLayoutVars>
          <dgm:orgChart val="1"/>
          <dgm:chPref val="1"/>
          <dgm:dir/>
          <dgm:animOne val="branch"/>
          <dgm:animLvl val="lvl"/>
          <dgm:resizeHandles/>
        </dgm:presLayoutVars>
      </dgm:prSet>
      <dgm:spPr/>
      <dgm:t>
        <a:bodyPr/>
        <a:lstStyle/>
        <a:p>
          <a:endParaRPr lang="de-DE"/>
        </a:p>
      </dgm:t>
    </dgm:pt>
    <dgm:pt modelId="{2D467B90-398B-4410-A422-BD7C194E9A26}" type="pres">
      <dgm:prSet presAssocID="{031314DA-2242-4CAA-B6B3-A6FD2279EA8E}" presName="hierRoot1" presStyleCnt="0">
        <dgm:presLayoutVars>
          <dgm:hierBranch val="init"/>
        </dgm:presLayoutVars>
      </dgm:prSet>
      <dgm:spPr/>
    </dgm:pt>
    <dgm:pt modelId="{222E58DD-BB08-4415-8937-E1256BFECF1F}" type="pres">
      <dgm:prSet presAssocID="{031314DA-2242-4CAA-B6B3-A6FD2279EA8E}" presName="rootComposite1" presStyleCnt="0"/>
      <dgm:spPr/>
    </dgm:pt>
    <dgm:pt modelId="{AE6E1A79-ACC2-4B43-9252-888CB64F0709}" type="pres">
      <dgm:prSet presAssocID="{031314DA-2242-4CAA-B6B3-A6FD2279EA8E}" presName="rootText1" presStyleLbl="node0" presStyleIdx="0" presStyleCnt="1" custScaleX="145645" custScaleY="76647">
        <dgm:presLayoutVars>
          <dgm:chPref val="3"/>
        </dgm:presLayoutVars>
      </dgm:prSet>
      <dgm:spPr/>
      <dgm:t>
        <a:bodyPr/>
        <a:lstStyle/>
        <a:p>
          <a:endParaRPr lang="de-DE"/>
        </a:p>
      </dgm:t>
    </dgm:pt>
    <dgm:pt modelId="{D0C737AD-9600-4B4C-8287-DBA7A3A656CB}" type="pres">
      <dgm:prSet presAssocID="{031314DA-2242-4CAA-B6B3-A6FD2279EA8E}" presName="rootConnector1" presStyleLbl="node1" presStyleIdx="0" presStyleCnt="0"/>
      <dgm:spPr/>
      <dgm:t>
        <a:bodyPr/>
        <a:lstStyle/>
        <a:p>
          <a:endParaRPr lang="de-DE"/>
        </a:p>
      </dgm:t>
    </dgm:pt>
    <dgm:pt modelId="{3F83F39D-426D-427B-8510-8AC1298E67B8}" type="pres">
      <dgm:prSet presAssocID="{031314DA-2242-4CAA-B6B3-A6FD2279EA8E}" presName="hierChild2" presStyleCnt="0"/>
      <dgm:spPr/>
    </dgm:pt>
    <dgm:pt modelId="{E3E6EC51-3ED1-4337-B5C5-B226D7EA5C59}" type="pres">
      <dgm:prSet presAssocID="{0604D3C0-8608-464B-ACF3-9AF66E787A98}" presName="Name37" presStyleLbl="parChTrans1D2" presStyleIdx="0" presStyleCnt="3"/>
      <dgm:spPr/>
      <dgm:t>
        <a:bodyPr/>
        <a:lstStyle/>
        <a:p>
          <a:endParaRPr lang="de-DE"/>
        </a:p>
      </dgm:t>
    </dgm:pt>
    <dgm:pt modelId="{0E76AF4B-E128-4921-A857-32E190A936C3}" type="pres">
      <dgm:prSet presAssocID="{D6E64C49-15F3-4EA9-A76D-C561CF2C2115}" presName="hierRoot2" presStyleCnt="0">
        <dgm:presLayoutVars>
          <dgm:hierBranch val="init"/>
        </dgm:presLayoutVars>
      </dgm:prSet>
      <dgm:spPr/>
    </dgm:pt>
    <dgm:pt modelId="{E3BE72C4-234B-40A5-9D00-FF3DB4F3066F}" type="pres">
      <dgm:prSet presAssocID="{D6E64C49-15F3-4EA9-A76D-C561CF2C2115}" presName="rootComposite" presStyleCnt="0"/>
      <dgm:spPr/>
    </dgm:pt>
    <dgm:pt modelId="{1108FBA0-E998-455D-9E8A-6A59BA651442}" type="pres">
      <dgm:prSet presAssocID="{D6E64C49-15F3-4EA9-A76D-C561CF2C2115}" presName="rootText" presStyleLbl="node2" presStyleIdx="0" presStyleCnt="3" custScaleY="52477" custLinFactNeighborX="-35943" custLinFactNeighborY="-3126">
        <dgm:presLayoutVars>
          <dgm:chPref val="3"/>
        </dgm:presLayoutVars>
      </dgm:prSet>
      <dgm:spPr/>
      <dgm:t>
        <a:bodyPr/>
        <a:lstStyle/>
        <a:p>
          <a:endParaRPr lang="de-DE"/>
        </a:p>
      </dgm:t>
    </dgm:pt>
    <dgm:pt modelId="{035EBF1B-01A2-42DF-A85C-9EE335465D40}" type="pres">
      <dgm:prSet presAssocID="{D6E64C49-15F3-4EA9-A76D-C561CF2C2115}" presName="rootConnector" presStyleLbl="node2" presStyleIdx="0" presStyleCnt="3"/>
      <dgm:spPr/>
      <dgm:t>
        <a:bodyPr/>
        <a:lstStyle/>
        <a:p>
          <a:endParaRPr lang="de-DE"/>
        </a:p>
      </dgm:t>
    </dgm:pt>
    <dgm:pt modelId="{693E643D-3C04-4DD0-8990-56110E958AFC}" type="pres">
      <dgm:prSet presAssocID="{D6E64C49-15F3-4EA9-A76D-C561CF2C2115}" presName="hierChild4" presStyleCnt="0"/>
      <dgm:spPr/>
    </dgm:pt>
    <dgm:pt modelId="{0D57FD57-F1FF-49D2-8216-62643AE51EA5}" type="pres">
      <dgm:prSet presAssocID="{C160EAED-1AFB-423E-930D-9E9D02939C49}" presName="Name37" presStyleLbl="parChTrans1D3" presStyleIdx="0" presStyleCnt="11"/>
      <dgm:spPr/>
      <dgm:t>
        <a:bodyPr/>
        <a:lstStyle/>
        <a:p>
          <a:endParaRPr lang="de-DE"/>
        </a:p>
      </dgm:t>
    </dgm:pt>
    <dgm:pt modelId="{F0F650DC-2B33-470B-BC20-C9FCF03509BA}" type="pres">
      <dgm:prSet presAssocID="{A1719268-082B-4CDA-8044-D21A24474971}" presName="hierRoot2" presStyleCnt="0">
        <dgm:presLayoutVars>
          <dgm:hierBranch val="init"/>
        </dgm:presLayoutVars>
      </dgm:prSet>
      <dgm:spPr/>
    </dgm:pt>
    <dgm:pt modelId="{E140BDF1-6CDF-43EC-9810-71E700467FCE}" type="pres">
      <dgm:prSet presAssocID="{A1719268-082B-4CDA-8044-D21A24474971}" presName="rootComposite" presStyleCnt="0"/>
      <dgm:spPr/>
    </dgm:pt>
    <dgm:pt modelId="{BCFDE1FA-F5EB-4C9A-92F3-E7188BC5217F}" type="pres">
      <dgm:prSet presAssocID="{A1719268-082B-4CDA-8044-D21A24474971}" presName="rootText" presStyleLbl="node3" presStyleIdx="0" presStyleCnt="11" custScaleX="101547" custScaleY="73567" custLinFactNeighborX="-36486" custLinFactNeighborY="-36280">
        <dgm:presLayoutVars>
          <dgm:chPref val="3"/>
        </dgm:presLayoutVars>
      </dgm:prSet>
      <dgm:spPr/>
      <dgm:t>
        <a:bodyPr/>
        <a:lstStyle/>
        <a:p>
          <a:endParaRPr lang="de-DE"/>
        </a:p>
      </dgm:t>
    </dgm:pt>
    <dgm:pt modelId="{04A545E0-4A3E-49E1-B8C9-167787EDC744}" type="pres">
      <dgm:prSet presAssocID="{A1719268-082B-4CDA-8044-D21A24474971}" presName="rootConnector" presStyleLbl="node3" presStyleIdx="0" presStyleCnt="11"/>
      <dgm:spPr/>
      <dgm:t>
        <a:bodyPr/>
        <a:lstStyle/>
        <a:p>
          <a:endParaRPr lang="de-DE"/>
        </a:p>
      </dgm:t>
    </dgm:pt>
    <dgm:pt modelId="{5B0A5E1B-7C14-4CD6-AB1E-482126326598}" type="pres">
      <dgm:prSet presAssocID="{A1719268-082B-4CDA-8044-D21A24474971}" presName="hierChild4" presStyleCnt="0"/>
      <dgm:spPr/>
    </dgm:pt>
    <dgm:pt modelId="{8A75DBEF-A579-4556-920A-749394D924BC}" type="pres">
      <dgm:prSet presAssocID="{A1719268-082B-4CDA-8044-D21A24474971}" presName="hierChild5" presStyleCnt="0"/>
      <dgm:spPr/>
    </dgm:pt>
    <dgm:pt modelId="{29DC2D7F-AE93-4BDD-98B7-D7B1597529D9}" type="pres">
      <dgm:prSet presAssocID="{EDF38529-DC77-4102-8EC0-08728CE52C11}" presName="Name37" presStyleLbl="parChTrans1D3" presStyleIdx="1" presStyleCnt="11"/>
      <dgm:spPr/>
      <dgm:t>
        <a:bodyPr/>
        <a:lstStyle/>
        <a:p>
          <a:endParaRPr lang="de-DE"/>
        </a:p>
      </dgm:t>
    </dgm:pt>
    <dgm:pt modelId="{F523A4E9-0743-48CF-8060-1B015AFC25DA}" type="pres">
      <dgm:prSet presAssocID="{E4A61699-DC44-4145-80AC-CE34858D8C90}" presName="hierRoot2" presStyleCnt="0">
        <dgm:presLayoutVars>
          <dgm:hierBranch val="init"/>
        </dgm:presLayoutVars>
      </dgm:prSet>
      <dgm:spPr/>
    </dgm:pt>
    <dgm:pt modelId="{BCF53456-4364-43DD-8287-F780B1E3C622}" type="pres">
      <dgm:prSet presAssocID="{E4A61699-DC44-4145-80AC-CE34858D8C90}" presName="rootComposite" presStyleCnt="0"/>
      <dgm:spPr/>
    </dgm:pt>
    <dgm:pt modelId="{B1505D27-7393-46A8-94B8-A780B39F4649}" type="pres">
      <dgm:prSet presAssocID="{E4A61699-DC44-4145-80AC-CE34858D8C90}" presName="rootText" presStyleLbl="node3" presStyleIdx="1" presStyleCnt="11" custScaleX="101547" custScaleY="74501" custLinFactNeighborX="-36486" custLinFactNeighborY="-70713">
        <dgm:presLayoutVars>
          <dgm:chPref val="3"/>
        </dgm:presLayoutVars>
      </dgm:prSet>
      <dgm:spPr/>
      <dgm:t>
        <a:bodyPr/>
        <a:lstStyle/>
        <a:p>
          <a:endParaRPr lang="de-DE"/>
        </a:p>
      </dgm:t>
    </dgm:pt>
    <dgm:pt modelId="{AAF39A7A-75AB-462B-9331-DE6FE54A4485}" type="pres">
      <dgm:prSet presAssocID="{E4A61699-DC44-4145-80AC-CE34858D8C90}" presName="rootConnector" presStyleLbl="node3" presStyleIdx="1" presStyleCnt="11"/>
      <dgm:spPr/>
      <dgm:t>
        <a:bodyPr/>
        <a:lstStyle/>
        <a:p>
          <a:endParaRPr lang="de-DE"/>
        </a:p>
      </dgm:t>
    </dgm:pt>
    <dgm:pt modelId="{49EA0897-BE45-4C09-9710-FE3A68E407D0}" type="pres">
      <dgm:prSet presAssocID="{E4A61699-DC44-4145-80AC-CE34858D8C90}" presName="hierChild4" presStyleCnt="0"/>
      <dgm:spPr/>
    </dgm:pt>
    <dgm:pt modelId="{C1C6BD72-33FF-4CBC-A995-369114423B13}" type="pres">
      <dgm:prSet presAssocID="{E4A61699-DC44-4145-80AC-CE34858D8C90}" presName="hierChild5" presStyleCnt="0"/>
      <dgm:spPr/>
    </dgm:pt>
    <dgm:pt modelId="{3A5B5904-2F25-46A1-8850-9C62CF2AD841}" type="pres">
      <dgm:prSet presAssocID="{178DCBB6-8F1D-415D-8FCF-9A7CF3A37F5F}" presName="Name37" presStyleLbl="parChTrans1D3" presStyleIdx="2" presStyleCnt="11"/>
      <dgm:spPr/>
      <dgm:t>
        <a:bodyPr/>
        <a:lstStyle/>
        <a:p>
          <a:endParaRPr lang="de-DE"/>
        </a:p>
      </dgm:t>
    </dgm:pt>
    <dgm:pt modelId="{D041CD4D-13C8-441A-9CB0-9A0AE2D5AC8F}" type="pres">
      <dgm:prSet presAssocID="{CDF5D6EC-E797-414D-8734-6644507AFCEF}" presName="hierRoot2" presStyleCnt="0">
        <dgm:presLayoutVars>
          <dgm:hierBranch val="init"/>
        </dgm:presLayoutVars>
      </dgm:prSet>
      <dgm:spPr/>
    </dgm:pt>
    <dgm:pt modelId="{46C26408-1D3D-46BD-B879-F26F049F71E2}" type="pres">
      <dgm:prSet presAssocID="{CDF5D6EC-E797-414D-8734-6644507AFCEF}" presName="rootComposite" presStyleCnt="0"/>
      <dgm:spPr/>
    </dgm:pt>
    <dgm:pt modelId="{780D3687-CEFE-46A7-B8E3-9EE0EA6B234E}" type="pres">
      <dgm:prSet presAssocID="{CDF5D6EC-E797-414D-8734-6644507AFCEF}" presName="rootText" presStyleLbl="node3" presStyleIdx="2" presStyleCnt="11" custScaleX="102650" custScaleY="74501" custLinFactY="-6270" custLinFactNeighborX="-36486" custLinFactNeighborY="-100000">
        <dgm:presLayoutVars>
          <dgm:chPref val="3"/>
        </dgm:presLayoutVars>
      </dgm:prSet>
      <dgm:spPr/>
      <dgm:t>
        <a:bodyPr/>
        <a:lstStyle/>
        <a:p>
          <a:endParaRPr lang="de-DE"/>
        </a:p>
      </dgm:t>
    </dgm:pt>
    <dgm:pt modelId="{6EDE97B6-8406-4090-B787-710F7C435AC6}" type="pres">
      <dgm:prSet presAssocID="{CDF5D6EC-E797-414D-8734-6644507AFCEF}" presName="rootConnector" presStyleLbl="node3" presStyleIdx="2" presStyleCnt="11"/>
      <dgm:spPr/>
      <dgm:t>
        <a:bodyPr/>
        <a:lstStyle/>
        <a:p>
          <a:endParaRPr lang="de-DE"/>
        </a:p>
      </dgm:t>
    </dgm:pt>
    <dgm:pt modelId="{28456462-9839-4825-9DD9-296F79306582}" type="pres">
      <dgm:prSet presAssocID="{CDF5D6EC-E797-414D-8734-6644507AFCEF}" presName="hierChild4" presStyleCnt="0"/>
      <dgm:spPr/>
    </dgm:pt>
    <dgm:pt modelId="{E9792C64-CE32-4D0B-A505-0311B37FAB2E}" type="pres">
      <dgm:prSet presAssocID="{CDF5D6EC-E797-414D-8734-6644507AFCEF}" presName="hierChild5" presStyleCnt="0"/>
      <dgm:spPr/>
    </dgm:pt>
    <dgm:pt modelId="{64D1CD5B-1EE2-47FC-8EA0-5BDAC2C236B9}" type="pres">
      <dgm:prSet presAssocID="{C377A381-A42B-40DF-B36B-100A2722C927}" presName="Name37" presStyleLbl="parChTrans1D3" presStyleIdx="3" presStyleCnt="11"/>
      <dgm:spPr/>
      <dgm:t>
        <a:bodyPr/>
        <a:lstStyle/>
        <a:p>
          <a:endParaRPr lang="de-DE"/>
        </a:p>
      </dgm:t>
    </dgm:pt>
    <dgm:pt modelId="{D00CFD78-75BA-4813-AABE-75BE62E94C7C}" type="pres">
      <dgm:prSet presAssocID="{D4C873C4-2209-4561-9C4F-5908425B0E66}" presName="hierRoot2" presStyleCnt="0">
        <dgm:presLayoutVars>
          <dgm:hierBranch val="init"/>
        </dgm:presLayoutVars>
      </dgm:prSet>
      <dgm:spPr/>
    </dgm:pt>
    <dgm:pt modelId="{8B070A18-9D7D-403F-B356-A1AC3977E683}" type="pres">
      <dgm:prSet presAssocID="{D4C873C4-2209-4561-9C4F-5908425B0E66}" presName="rootComposite" presStyleCnt="0"/>
      <dgm:spPr/>
    </dgm:pt>
    <dgm:pt modelId="{40CDE946-0848-460B-A821-854D87DADFFD}" type="pres">
      <dgm:prSet presAssocID="{D4C873C4-2209-4561-9C4F-5908425B0E66}" presName="rootText" presStyleLbl="node3" presStyleIdx="3" presStyleCnt="11" custScaleX="104558" custLinFactY="-32171" custLinFactNeighborX="-38035" custLinFactNeighborY="-100000">
        <dgm:presLayoutVars>
          <dgm:chPref val="3"/>
        </dgm:presLayoutVars>
      </dgm:prSet>
      <dgm:spPr/>
      <dgm:t>
        <a:bodyPr/>
        <a:lstStyle/>
        <a:p>
          <a:endParaRPr lang="de-DE"/>
        </a:p>
      </dgm:t>
    </dgm:pt>
    <dgm:pt modelId="{AB481D8E-CBE0-4439-AAC1-15EBCADA89F7}" type="pres">
      <dgm:prSet presAssocID="{D4C873C4-2209-4561-9C4F-5908425B0E66}" presName="rootConnector" presStyleLbl="node3" presStyleIdx="3" presStyleCnt="11"/>
      <dgm:spPr/>
      <dgm:t>
        <a:bodyPr/>
        <a:lstStyle/>
        <a:p>
          <a:endParaRPr lang="de-DE"/>
        </a:p>
      </dgm:t>
    </dgm:pt>
    <dgm:pt modelId="{85EA00BD-4D47-4F4F-ABEF-B4971DAF68A0}" type="pres">
      <dgm:prSet presAssocID="{D4C873C4-2209-4561-9C4F-5908425B0E66}" presName="hierChild4" presStyleCnt="0"/>
      <dgm:spPr/>
    </dgm:pt>
    <dgm:pt modelId="{D83EBFE5-AD77-4CDE-906E-55837687F569}" type="pres">
      <dgm:prSet presAssocID="{D4C873C4-2209-4561-9C4F-5908425B0E66}" presName="hierChild5" presStyleCnt="0"/>
      <dgm:spPr/>
    </dgm:pt>
    <dgm:pt modelId="{69489D3A-C101-4771-A116-1BB533B28926}" type="pres">
      <dgm:prSet presAssocID="{D6E64C49-15F3-4EA9-A76D-C561CF2C2115}" presName="hierChild5" presStyleCnt="0"/>
      <dgm:spPr/>
    </dgm:pt>
    <dgm:pt modelId="{6BB3E314-D2CC-4B49-AEA2-9E73D9C443DF}" type="pres">
      <dgm:prSet presAssocID="{25E89F94-31F1-4B18-BD71-47E105F0BD7E}" presName="Name37" presStyleLbl="parChTrans1D2" presStyleIdx="1" presStyleCnt="3"/>
      <dgm:spPr/>
      <dgm:t>
        <a:bodyPr/>
        <a:lstStyle/>
        <a:p>
          <a:endParaRPr lang="de-DE"/>
        </a:p>
      </dgm:t>
    </dgm:pt>
    <dgm:pt modelId="{0AF9B972-6A8E-48DE-B8D6-6597690ED8BF}" type="pres">
      <dgm:prSet presAssocID="{3E1273AC-8F38-4BEF-AA98-95541B3D403A}" presName="hierRoot2" presStyleCnt="0">
        <dgm:presLayoutVars>
          <dgm:hierBranch val="init"/>
        </dgm:presLayoutVars>
      </dgm:prSet>
      <dgm:spPr/>
    </dgm:pt>
    <dgm:pt modelId="{97BAE54F-A0D3-4092-81A1-169B3B14DD23}" type="pres">
      <dgm:prSet presAssocID="{3E1273AC-8F38-4BEF-AA98-95541B3D403A}" presName="rootComposite" presStyleCnt="0"/>
      <dgm:spPr/>
    </dgm:pt>
    <dgm:pt modelId="{E55EC117-E706-4B1F-8DA3-6F803617C1BE}" type="pres">
      <dgm:prSet presAssocID="{3E1273AC-8F38-4BEF-AA98-95541B3D403A}" presName="rootText" presStyleLbl="node2" presStyleIdx="1" presStyleCnt="3" custScaleY="52397" custLinFactNeighborX="-1102" custLinFactNeighborY="-765">
        <dgm:presLayoutVars>
          <dgm:chPref val="3"/>
        </dgm:presLayoutVars>
      </dgm:prSet>
      <dgm:spPr/>
      <dgm:t>
        <a:bodyPr/>
        <a:lstStyle/>
        <a:p>
          <a:endParaRPr lang="de-DE"/>
        </a:p>
      </dgm:t>
    </dgm:pt>
    <dgm:pt modelId="{F5F5EEEF-B445-4176-8E1F-2019F7DBDCEC}" type="pres">
      <dgm:prSet presAssocID="{3E1273AC-8F38-4BEF-AA98-95541B3D403A}" presName="rootConnector" presStyleLbl="node2" presStyleIdx="1" presStyleCnt="3"/>
      <dgm:spPr/>
      <dgm:t>
        <a:bodyPr/>
        <a:lstStyle/>
        <a:p>
          <a:endParaRPr lang="de-DE"/>
        </a:p>
      </dgm:t>
    </dgm:pt>
    <dgm:pt modelId="{D6AD3F78-6A8D-46EA-A233-9AE0DD54D5AB}" type="pres">
      <dgm:prSet presAssocID="{3E1273AC-8F38-4BEF-AA98-95541B3D403A}" presName="hierChild4" presStyleCnt="0"/>
      <dgm:spPr/>
    </dgm:pt>
    <dgm:pt modelId="{FF2EAA7A-0C72-47B8-9B09-C9B44BDA18FE}" type="pres">
      <dgm:prSet presAssocID="{B306FA57-4221-4B33-91B4-588A574D9E89}" presName="Name37" presStyleLbl="parChTrans1D3" presStyleIdx="4" presStyleCnt="11"/>
      <dgm:spPr/>
      <dgm:t>
        <a:bodyPr/>
        <a:lstStyle/>
        <a:p>
          <a:endParaRPr lang="de-DE"/>
        </a:p>
      </dgm:t>
    </dgm:pt>
    <dgm:pt modelId="{9679CF58-635C-4DFF-BCCE-B9DF190C967A}" type="pres">
      <dgm:prSet presAssocID="{5090F348-D384-493D-A6CF-1215841E8AA8}" presName="hierRoot2" presStyleCnt="0">
        <dgm:presLayoutVars>
          <dgm:hierBranch val="init"/>
        </dgm:presLayoutVars>
      </dgm:prSet>
      <dgm:spPr/>
    </dgm:pt>
    <dgm:pt modelId="{E8190501-55A1-4E40-AC65-54F0FE16EA07}" type="pres">
      <dgm:prSet presAssocID="{5090F348-D384-493D-A6CF-1215841E8AA8}" presName="rootComposite" presStyleCnt="0"/>
      <dgm:spPr/>
    </dgm:pt>
    <dgm:pt modelId="{5E736E1D-85CF-422A-871E-0D4D19E5EEED}" type="pres">
      <dgm:prSet presAssocID="{5090F348-D384-493D-A6CF-1215841E8AA8}" presName="rootText" presStyleLbl="node3" presStyleIdx="4" presStyleCnt="11" custScaleX="85907" custScaleY="45337" custLinFactNeighborX="-1532" custLinFactNeighborY="-35198">
        <dgm:presLayoutVars>
          <dgm:chPref val="3"/>
        </dgm:presLayoutVars>
      </dgm:prSet>
      <dgm:spPr/>
      <dgm:t>
        <a:bodyPr/>
        <a:lstStyle/>
        <a:p>
          <a:endParaRPr lang="de-DE"/>
        </a:p>
      </dgm:t>
    </dgm:pt>
    <dgm:pt modelId="{5F8B0443-503B-4DEE-86A3-A72FB9A0006A}" type="pres">
      <dgm:prSet presAssocID="{5090F348-D384-493D-A6CF-1215841E8AA8}" presName="rootConnector" presStyleLbl="node3" presStyleIdx="4" presStyleCnt="11"/>
      <dgm:spPr/>
      <dgm:t>
        <a:bodyPr/>
        <a:lstStyle/>
        <a:p>
          <a:endParaRPr lang="de-DE"/>
        </a:p>
      </dgm:t>
    </dgm:pt>
    <dgm:pt modelId="{B3527705-B2B4-4639-BECD-70A164D4E170}" type="pres">
      <dgm:prSet presAssocID="{5090F348-D384-493D-A6CF-1215841E8AA8}" presName="hierChild4" presStyleCnt="0"/>
      <dgm:spPr/>
    </dgm:pt>
    <dgm:pt modelId="{68E68046-50D5-40BF-BC98-3EEBA53E6AE3}" type="pres">
      <dgm:prSet presAssocID="{5090F348-D384-493D-A6CF-1215841E8AA8}" presName="hierChild5" presStyleCnt="0"/>
      <dgm:spPr/>
    </dgm:pt>
    <dgm:pt modelId="{090BC93C-69B3-46AC-8DC6-3D89CB948BBC}" type="pres">
      <dgm:prSet presAssocID="{38C928CE-2A05-4A8A-AAA6-7C05EAF92D42}" presName="Name37" presStyleLbl="parChTrans1D3" presStyleIdx="5" presStyleCnt="11"/>
      <dgm:spPr/>
      <dgm:t>
        <a:bodyPr/>
        <a:lstStyle/>
        <a:p>
          <a:endParaRPr lang="de-DE"/>
        </a:p>
      </dgm:t>
    </dgm:pt>
    <dgm:pt modelId="{9DCC59EA-4092-4DA2-9491-41E4C5531849}" type="pres">
      <dgm:prSet presAssocID="{0007B8E5-41CA-4FCC-87A4-C99A572B3782}" presName="hierRoot2" presStyleCnt="0">
        <dgm:presLayoutVars>
          <dgm:hierBranch val="init"/>
        </dgm:presLayoutVars>
      </dgm:prSet>
      <dgm:spPr/>
    </dgm:pt>
    <dgm:pt modelId="{2B09FE22-43FA-4B37-8DB5-415362D375E8}" type="pres">
      <dgm:prSet presAssocID="{0007B8E5-41CA-4FCC-87A4-C99A572B3782}" presName="rootComposite" presStyleCnt="0"/>
      <dgm:spPr/>
    </dgm:pt>
    <dgm:pt modelId="{500CD307-C0E4-4017-99BC-D8FA52224E27}" type="pres">
      <dgm:prSet presAssocID="{0007B8E5-41CA-4FCC-87A4-C99A572B3782}" presName="rootText" presStyleLbl="node3" presStyleIdx="5" presStyleCnt="11" custScaleX="85907" custScaleY="45337" custLinFactNeighborX="-1531" custLinFactNeighborY="-66569">
        <dgm:presLayoutVars>
          <dgm:chPref val="3"/>
        </dgm:presLayoutVars>
      </dgm:prSet>
      <dgm:spPr/>
      <dgm:t>
        <a:bodyPr/>
        <a:lstStyle/>
        <a:p>
          <a:endParaRPr lang="de-DE"/>
        </a:p>
      </dgm:t>
    </dgm:pt>
    <dgm:pt modelId="{81F2813E-FFFC-4E7D-8546-6A60C4A18C51}" type="pres">
      <dgm:prSet presAssocID="{0007B8E5-41CA-4FCC-87A4-C99A572B3782}" presName="rootConnector" presStyleLbl="node3" presStyleIdx="5" presStyleCnt="11"/>
      <dgm:spPr/>
      <dgm:t>
        <a:bodyPr/>
        <a:lstStyle/>
        <a:p>
          <a:endParaRPr lang="de-DE"/>
        </a:p>
      </dgm:t>
    </dgm:pt>
    <dgm:pt modelId="{27ACED85-6F36-47EC-B8D1-466C48EEE8A0}" type="pres">
      <dgm:prSet presAssocID="{0007B8E5-41CA-4FCC-87A4-C99A572B3782}" presName="hierChild4" presStyleCnt="0"/>
      <dgm:spPr/>
    </dgm:pt>
    <dgm:pt modelId="{87A482EC-A55A-4F58-B112-E7E0D469228A}" type="pres">
      <dgm:prSet presAssocID="{0007B8E5-41CA-4FCC-87A4-C99A572B3782}" presName="hierChild5" presStyleCnt="0"/>
      <dgm:spPr/>
    </dgm:pt>
    <dgm:pt modelId="{E2571495-7184-4A93-85D3-7247B0E25DDD}" type="pres">
      <dgm:prSet presAssocID="{B95A273E-6E8D-4F23-A1B6-A235BB0307C1}" presName="Name37" presStyleLbl="parChTrans1D3" presStyleIdx="6" presStyleCnt="11"/>
      <dgm:spPr/>
      <dgm:t>
        <a:bodyPr/>
        <a:lstStyle/>
        <a:p>
          <a:endParaRPr lang="de-DE"/>
        </a:p>
      </dgm:t>
    </dgm:pt>
    <dgm:pt modelId="{E45F0ADE-64A0-4AD4-B7D4-C648EBA89BF1}" type="pres">
      <dgm:prSet presAssocID="{310E6EB5-1D9F-41C4-A325-A57C8CFC7711}" presName="hierRoot2" presStyleCnt="0">
        <dgm:presLayoutVars>
          <dgm:hierBranch val="init"/>
        </dgm:presLayoutVars>
      </dgm:prSet>
      <dgm:spPr/>
    </dgm:pt>
    <dgm:pt modelId="{D0F1E18F-F7CF-4EA2-BE83-2AD32AE60EA3}" type="pres">
      <dgm:prSet presAssocID="{310E6EB5-1D9F-41C4-A325-A57C8CFC7711}" presName="rootComposite" presStyleCnt="0"/>
      <dgm:spPr/>
    </dgm:pt>
    <dgm:pt modelId="{8D5E0606-D3F0-4054-AB3C-53C918A74826}" type="pres">
      <dgm:prSet presAssocID="{310E6EB5-1D9F-41C4-A325-A57C8CFC7711}" presName="rootText" presStyleLbl="node3" presStyleIdx="6" presStyleCnt="11" custScaleX="85907" custScaleY="65299" custLinFactNeighborX="-1506" custLinFactNeighborY="-97176">
        <dgm:presLayoutVars>
          <dgm:chPref val="3"/>
        </dgm:presLayoutVars>
      </dgm:prSet>
      <dgm:spPr/>
      <dgm:t>
        <a:bodyPr/>
        <a:lstStyle/>
        <a:p>
          <a:endParaRPr lang="de-DE"/>
        </a:p>
      </dgm:t>
    </dgm:pt>
    <dgm:pt modelId="{867D9A73-CB57-4C59-BD46-D190F3FEDDCB}" type="pres">
      <dgm:prSet presAssocID="{310E6EB5-1D9F-41C4-A325-A57C8CFC7711}" presName="rootConnector" presStyleLbl="node3" presStyleIdx="6" presStyleCnt="11"/>
      <dgm:spPr/>
      <dgm:t>
        <a:bodyPr/>
        <a:lstStyle/>
        <a:p>
          <a:endParaRPr lang="de-DE"/>
        </a:p>
      </dgm:t>
    </dgm:pt>
    <dgm:pt modelId="{298C103F-089A-4472-A8BD-443FA512D049}" type="pres">
      <dgm:prSet presAssocID="{310E6EB5-1D9F-41C4-A325-A57C8CFC7711}" presName="hierChild4" presStyleCnt="0"/>
      <dgm:spPr/>
    </dgm:pt>
    <dgm:pt modelId="{8580A49E-69EF-41E8-BC7D-8A603895E425}" type="pres">
      <dgm:prSet presAssocID="{310E6EB5-1D9F-41C4-A325-A57C8CFC7711}" presName="hierChild5" presStyleCnt="0"/>
      <dgm:spPr/>
    </dgm:pt>
    <dgm:pt modelId="{3F3151E0-169C-41D6-8CE0-24AB5571C972}" type="pres">
      <dgm:prSet presAssocID="{7C81572A-7A88-4CF9-9ACB-56B4A040545E}" presName="Name37" presStyleLbl="parChTrans1D3" presStyleIdx="7" presStyleCnt="11"/>
      <dgm:spPr/>
      <dgm:t>
        <a:bodyPr/>
        <a:lstStyle/>
        <a:p>
          <a:endParaRPr lang="de-DE"/>
        </a:p>
      </dgm:t>
    </dgm:pt>
    <dgm:pt modelId="{5633574F-DEF0-4301-BF9A-6F1E57826702}" type="pres">
      <dgm:prSet presAssocID="{629BDA9D-4AEF-4A69-90B4-C6C9E18DA307}" presName="hierRoot2" presStyleCnt="0">
        <dgm:presLayoutVars>
          <dgm:hierBranch val="init"/>
        </dgm:presLayoutVars>
      </dgm:prSet>
      <dgm:spPr/>
    </dgm:pt>
    <dgm:pt modelId="{FF7DD54C-6A9C-4249-B50D-68DE13F271F5}" type="pres">
      <dgm:prSet presAssocID="{629BDA9D-4AEF-4A69-90B4-C6C9E18DA307}" presName="rootComposite" presStyleCnt="0"/>
      <dgm:spPr/>
    </dgm:pt>
    <dgm:pt modelId="{BA3AA106-B34E-4109-AC6D-70F574478CAF}" type="pres">
      <dgm:prSet presAssocID="{629BDA9D-4AEF-4A69-90B4-C6C9E18DA307}" presName="rootText" presStyleLbl="node3" presStyleIdx="7" presStyleCnt="11" custScaleX="87872" custScaleY="57110" custLinFactY="-26479" custLinFactNeighborX="-2067" custLinFactNeighborY="-100000">
        <dgm:presLayoutVars>
          <dgm:chPref val="3"/>
        </dgm:presLayoutVars>
      </dgm:prSet>
      <dgm:spPr/>
      <dgm:t>
        <a:bodyPr/>
        <a:lstStyle/>
        <a:p>
          <a:endParaRPr lang="de-DE"/>
        </a:p>
      </dgm:t>
    </dgm:pt>
    <dgm:pt modelId="{3EFEC2CA-ECAE-4E09-A2A1-51A71A779898}" type="pres">
      <dgm:prSet presAssocID="{629BDA9D-4AEF-4A69-90B4-C6C9E18DA307}" presName="rootConnector" presStyleLbl="node3" presStyleIdx="7" presStyleCnt="11"/>
      <dgm:spPr/>
      <dgm:t>
        <a:bodyPr/>
        <a:lstStyle/>
        <a:p>
          <a:endParaRPr lang="de-DE"/>
        </a:p>
      </dgm:t>
    </dgm:pt>
    <dgm:pt modelId="{F1A04C64-A52B-4865-8889-C880340B566C}" type="pres">
      <dgm:prSet presAssocID="{629BDA9D-4AEF-4A69-90B4-C6C9E18DA307}" presName="hierChild4" presStyleCnt="0"/>
      <dgm:spPr/>
    </dgm:pt>
    <dgm:pt modelId="{17AFA652-6735-4B64-B150-777E86407280}" type="pres">
      <dgm:prSet presAssocID="{629BDA9D-4AEF-4A69-90B4-C6C9E18DA307}" presName="hierChild5" presStyleCnt="0"/>
      <dgm:spPr/>
    </dgm:pt>
    <dgm:pt modelId="{3C8F7591-6954-40E1-B971-A7FC955241CE}" type="pres">
      <dgm:prSet presAssocID="{3E1273AC-8F38-4BEF-AA98-95541B3D403A}" presName="hierChild5" presStyleCnt="0"/>
      <dgm:spPr/>
    </dgm:pt>
    <dgm:pt modelId="{3227F2A0-6CF1-4121-BA42-F363CC9CD018}" type="pres">
      <dgm:prSet presAssocID="{C005ABB9-7D32-4071-AD9F-E08265B8E7ED}" presName="Name37" presStyleLbl="parChTrans1D2" presStyleIdx="2" presStyleCnt="3"/>
      <dgm:spPr/>
      <dgm:t>
        <a:bodyPr/>
        <a:lstStyle/>
        <a:p>
          <a:endParaRPr lang="de-DE"/>
        </a:p>
      </dgm:t>
    </dgm:pt>
    <dgm:pt modelId="{81870F9D-B278-4AD3-AE4B-C4B50C0574DC}" type="pres">
      <dgm:prSet presAssocID="{A32329E3-9939-4C91-8A51-A1D8883F91B2}" presName="hierRoot2" presStyleCnt="0">
        <dgm:presLayoutVars>
          <dgm:hierBranch val="init"/>
        </dgm:presLayoutVars>
      </dgm:prSet>
      <dgm:spPr/>
    </dgm:pt>
    <dgm:pt modelId="{19F94FB4-2CFE-4A43-A58C-555D79DB7C22}" type="pres">
      <dgm:prSet presAssocID="{A32329E3-9939-4C91-8A51-A1D8883F91B2}" presName="rootComposite" presStyleCnt="0"/>
      <dgm:spPr/>
    </dgm:pt>
    <dgm:pt modelId="{7B27B07C-4897-4A9B-849D-406F857EB4D3}" type="pres">
      <dgm:prSet presAssocID="{A32329E3-9939-4C91-8A51-A1D8883F91B2}" presName="rootText" presStyleLbl="node2" presStyleIdx="2" presStyleCnt="3" custScaleY="55548" custLinFactNeighborX="3586" custLinFactNeighborY="-3188">
        <dgm:presLayoutVars>
          <dgm:chPref val="3"/>
        </dgm:presLayoutVars>
      </dgm:prSet>
      <dgm:spPr/>
      <dgm:t>
        <a:bodyPr/>
        <a:lstStyle/>
        <a:p>
          <a:endParaRPr lang="de-DE"/>
        </a:p>
      </dgm:t>
    </dgm:pt>
    <dgm:pt modelId="{7F1982B5-C555-4A69-9FFA-620428F7867C}" type="pres">
      <dgm:prSet presAssocID="{A32329E3-9939-4C91-8A51-A1D8883F91B2}" presName="rootConnector" presStyleLbl="node2" presStyleIdx="2" presStyleCnt="3"/>
      <dgm:spPr/>
      <dgm:t>
        <a:bodyPr/>
        <a:lstStyle/>
        <a:p>
          <a:endParaRPr lang="de-DE"/>
        </a:p>
      </dgm:t>
    </dgm:pt>
    <dgm:pt modelId="{CD060D40-9F58-4568-A772-96E81860615C}" type="pres">
      <dgm:prSet presAssocID="{A32329E3-9939-4C91-8A51-A1D8883F91B2}" presName="hierChild4" presStyleCnt="0"/>
      <dgm:spPr/>
    </dgm:pt>
    <dgm:pt modelId="{03552278-51F2-4188-A74D-225313BD16F8}" type="pres">
      <dgm:prSet presAssocID="{2593641B-5A80-4F1E-A4A1-07A0D80F0BAA}" presName="Name37" presStyleLbl="parChTrans1D3" presStyleIdx="8" presStyleCnt="11"/>
      <dgm:spPr/>
      <dgm:t>
        <a:bodyPr/>
        <a:lstStyle/>
        <a:p>
          <a:endParaRPr lang="de-DE"/>
        </a:p>
      </dgm:t>
    </dgm:pt>
    <dgm:pt modelId="{5BBD2386-8F11-45C3-B2D6-A6D990DCB7C7}" type="pres">
      <dgm:prSet presAssocID="{773C9007-FC53-49BB-9EC0-FA8254F9F219}" presName="hierRoot2" presStyleCnt="0">
        <dgm:presLayoutVars>
          <dgm:hierBranch val="init"/>
        </dgm:presLayoutVars>
      </dgm:prSet>
      <dgm:spPr/>
    </dgm:pt>
    <dgm:pt modelId="{50B98B97-D4E5-45DE-9257-0B5910574B79}" type="pres">
      <dgm:prSet presAssocID="{773C9007-FC53-49BB-9EC0-FA8254F9F219}" presName="rootComposite" presStyleCnt="0"/>
      <dgm:spPr/>
    </dgm:pt>
    <dgm:pt modelId="{C6D11E7F-ABF3-4B76-BBF2-8470D0117EA7}" type="pres">
      <dgm:prSet presAssocID="{773C9007-FC53-49BB-9EC0-FA8254F9F219}" presName="rootText" presStyleLbl="node3" presStyleIdx="8" presStyleCnt="11" custScaleX="87986" custScaleY="59966" custLinFactNeighborX="982" custLinFactNeighborY="-37493">
        <dgm:presLayoutVars>
          <dgm:chPref val="3"/>
        </dgm:presLayoutVars>
      </dgm:prSet>
      <dgm:spPr/>
      <dgm:t>
        <a:bodyPr/>
        <a:lstStyle/>
        <a:p>
          <a:endParaRPr lang="de-DE"/>
        </a:p>
      </dgm:t>
    </dgm:pt>
    <dgm:pt modelId="{9689E889-083A-4C10-867D-7FCA542406EE}" type="pres">
      <dgm:prSet presAssocID="{773C9007-FC53-49BB-9EC0-FA8254F9F219}" presName="rootConnector" presStyleLbl="node3" presStyleIdx="8" presStyleCnt="11"/>
      <dgm:spPr/>
      <dgm:t>
        <a:bodyPr/>
        <a:lstStyle/>
        <a:p>
          <a:endParaRPr lang="de-DE"/>
        </a:p>
      </dgm:t>
    </dgm:pt>
    <dgm:pt modelId="{B9819C25-0CF3-4C94-A508-B3D257DFA17B}" type="pres">
      <dgm:prSet presAssocID="{773C9007-FC53-49BB-9EC0-FA8254F9F219}" presName="hierChild4" presStyleCnt="0"/>
      <dgm:spPr/>
    </dgm:pt>
    <dgm:pt modelId="{77B220F5-7521-422B-BA1B-617B3257BA93}" type="pres">
      <dgm:prSet presAssocID="{773C9007-FC53-49BB-9EC0-FA8254F9F219}" presName="hierChild5" presStyleCnt="0"/>
      <dgm:spPr/>
    </dgm:pt>
    <dgm:pt modelId="{3D57B562-0703-4B8C-885F-1A6E6E8BF7E5}" type="pres">
      <dgm:prSet presAssocID="{EFBFFCF8-491F-4346-8299-85F8ED40882A}" presName="Name37" presStyleLbl="parChTrans1D3" presStyleIdx="9" presStyleCnt="11"/>
      <dgm:spPr/>
      <dgm:t>
        <a:bodyPr/>
        <a:lstStyle/>
        <a:p>
          <a:endParaRPr lang="de-DE"/>
        </a:p>
      </dgm:t>
    </dgm:pt>
    <dgm:pt modelId="{4916CE43-6C41-48D2-863C-A7817663A211}" type="pres">
      <dgm:prSet presAssocID="{1E008C64-E418-48F2-AF62-BD8766C2B2AE}" presName="hierRoot2" presStyleCnt="0">
        <dgm:presLayoutVars>
          <dgm:hierBranch val="init"/>
        </dgm:presLayoutVars>
      </dgm:prSet>
      <dgm:spPr/>
    </dgm:pt>
    <dgm:pt modelId="{4440DF37-580E-479E-827F-F69EF27D7008}" type="pres">
      <dgm:prSet presAssocID="{1E008C64-E418-48F2-AF62-BD8766C2B2AE}" presName="rootComposite" presStyleCnt="0"/>
      <dgm:spPr/>
    </dgm:pt>
    <dgm:pt modelId="{1767D0E3-0B48-43EE-A3F2-9F9CBA311C49}" type="pres">
      <dgm:prSet presAssocID="{1E008C64-E418-48F2-AF62-BD8766C2B2AE}" presName="rootText" presStyleLbl="node3" presStyleIdx="9" presStyleCnt="11" custScaleX="87986" custScaleY="67921" custLinFactNeighborX="982" custLinFactNeighborY="-66569">
        <dgm:presLayoutVars>
          <dgm:chPref val="3"/>
        </dgm:presLayoutVars>
      </dgm:prSet>
      <dgm:spPr/>
      <dgm:t>
        <a:bodyPr/>
        <a:lstStyle/>
        <a:p>
          <a:endParaRPr lang="de-DE"/>
        </a:p>
      </dgm:t>
    </dgm:pt>
    <dgm:pt modelId="{D33E208D-8211-4973-B424-E2DC23912F88}" type="pres">
      <dgm:prSet presAssocID="{1E008C64-E418-48F2-AF62-BD8766C2B2AE}" presName="rootConnector" presStyleLbl="node3" presStyleIdx="9" presStyleCnt="11"/>
      <dgm:spPr/>
      <dgm:t>
        <a:bodyPr/>
        <a:lstStyle/>
        <a:p>
          <a:endParaRPr lang="de-DE"/>
        </a:p>
      </dgm:t>
    </dgm:pt>
    <dgm:pt modelId="{4C9ED6F9-7A2E-4185-ACFA-C8A3C1D763F7}" type="pres">
      <dgm:prSet presAssocID="{1E008C64-E418-48F2-AF62-BD8766C2B2AE}" presName="hierChild4" presStyleCnt="0"/>
      <dgm:spPr/>
    </dgm:pt>
    <dgm:pt modelId="{AE0AA10D-036C-4F04-8FE0-802FEE39AA1B}" type="pres">
      <dgm:prSet presAssocID="{1E008C64-E418-48F2-AF62-BD8766C2B2AE}" presName="hierChild5" presStyleCnt="0"/>
      <dgm:spPr/>
    </dgm:pt>
    <dgm:pt modelId="{3BB57654-547C-4FD0-8DFA-9975CED61D8E}" type="pres">
      <dgm:prSet presAssocID="{EECCD84F-4E27-4DA1-B51D-55E7C0D734EB}" presName="Name37" presStyleLbl="parChTrans1D3" presStyleIdx="10" presStyleCnt="11"/>
      <dgm:spPr/>
      <dgm:t>
        <a:bodyPr/>
        <a:lstStyle/>
        <a:p>
          <a:endParaRPr lang="de-DE"/>
        </a:p>
      </dgm:t>
    </dgm:pt>
    <dgm:pt modelId="{34D6E3BB-8A16-4D35-9E00-8C0FBA0099C1}" type="pres">
      <dgm:prSet presAssocID="{EF126347-4095-4D31-9C97-638E5C138575}" presName="hierRoot2" presStyleCnt="0">
        <dgm:presLayoutVars>
          <dgm:hierBranch val="init"/>
        </dgm:presLayoutVars>
      </dgm:prSet>
      <dgm:spPr/>
    </dgm:pt>
    <dgm:pt modelId="{8B41EC4A-DB72-4DCA-9BD9-EA02256BEE09}" type="pres">
      <dgm:prSet presAssocID="{EF126347-4095-4D31-9C97-638E5C138575}" presName="rootComposite" presStyleCnt="0"/>
      <dgm:spPr/>
    </dgm:pt>
    <dgm:pt modelId="{65C94771-98DB-45EC-AFD7-6F37D063164F}" type="pres">
      <dgm:prSet presAssocID="{EF126347-4095-4D31-9C97-638E5C138575}" presName="rootText" presStyleLbl="node3" presStyleIdx="10" presStyleCnt="11" custScaleX="88039" custScaleY="71973" custLinFactNeighborX="1327" custLinFactNeighborY="-93772">
        <dgm:presLayoutVars>
          <dgm:chPref val="3"/>
        </dgm:presLayoutVars>
      </dgm:prSet>
      <dgm:spPr/>
      <dgm:t>
        <a:bodyPr/>
        <a:lstStyle/>
        <a:p>
          <a:endParaRPr lang="de-DE"/>
        </a:p>
      </dgm:t>
    </dgm:pt>
    <dgm:pt modelId="{43DBBBF1-AF01-4983-821A-5EED002335A5}" type="pres">
      <dgm:prSet presAssocID="{EF126347-4095-4D31-9C97-638E5C138575}" presName="rootConnector" presStyleLbl="node3" presStyleIdx="10" presStyleCnt="11"/>
      <dgm:spPr/>
      <dgm:t>
        <a:bodyPr/>
        <a:lstStyle/>
        <a:p>
          <a:endParaRPr lang="de-DE"/>
        </a:p>
      </dgm:t>
    </dgm:pt>
    <dgm:pt modelId="{BDCF1EC0-5A30-4A92-B5F5-409C17857958}" type="pres">
      <dgm:prSet presAssocID="{EF126347-4095-4D31-9C97-638E5C138575}" presName="hierChild4" presStyleCnt="0"/>
      <dgm:spPr/>
    </dgm:pt>
    <dgm:pt modelId="{D4B2CEC1-F94C-4A1E-BE92-F37EF6958CEE}" type="pres">
      <dgm:prSet presAssocID="{EF126347-4095-4D31-9C97-638E5C138575}" presName="hierChild5" presStyleCnt="0"/>
      <dgm:spPr/>
    </dgm:pt>
    <dgm:pt modelId="{8EE86F6E-F58C-4595-B1D2-132114C7582F}" type="pres">
      <dgm:prSet presAssocID="{A32329E3-9939-4C91-8A51-A1D8883F91B2}" presName="hierChild5" presStyleCnt="0"/>
      <dgm:spPr/>
    </dgm:pt>
    <dgm:pt modelId="{4FF057C1-198E-4E9D-B016-E6752E09D7A0}" type="pres">
      <dgm:prSet presAssocID="{031314DA-2242-4CAA-B6B3-A6FD2279EA8E}" presName="hierChild3" presStyleCnt="0"/>
      <dgm:spPr/>
    </dgm:pt>
  </dgm:ptLst>
  <dgm:cxnLst>
    <dgm:cxn modelId="{E447F00B-9253-0341-8C36-A0287C6A69B2}" type="presOf" srcId="{C377A381-A42B-40DF-B36B-100A2722C927}" destId="{64D1CD5B-1EE2-47FC-8EA0-5BDAC2C236B9}" srcOrd="0" destOrd="0" presId="urn:microsoft.com/office/officeart/2005/8/layout/orgChart1"/>
    <dgm:cxn modelId="{00B41F69-5182-4740-AA5D-9E0DBBEE160A}" type="presOf" srcId="{D4C873C4-2209-4561-9C4F-5908425B0E66}" destId="{AB481D8E-CBE0-4439-AAC1-15EBCADA89F7}" srcOrd="1" destOrd="0" presId="urn:microsoft.com/office/officeart/2005/8/layout/orgChart1"/>
    <dgm:cxn modelId="{44EE2B14-61DF-B04D-9E5A-12D66FDD2F69}" type="presOf" srcId="{B95A273E-6E8D-4F23-A1B6-A235BB0307C1}" destId="{E2571495-7184-4A93-85D3-7247B0E25DDD}" srcOrd="0" destOrd="0" presId="urn:microsoft.com/office/officeart/2005/8/layout/orgChart1"/>
    <dgm:cxn modelId="{09D517FD-5279-F94C-B4B4-8CD5E2E7B721}" type="presOf" srcId="{629BDA9D-4AEF-4A69-90B4-C6C9E18DA307}" destId="{3EFEC2CA-ECAE-4E09-A2A1-51A71A779898}" srcOrd="1" destOrd="0" presId="urn:microsoft.com/office/officeart/2005/8/layout/orgChart1"/>
    <dgm:cxn modelId="{94EAE172-9D26-CA41-B9F8-268FBC891ACC}" type="presOf" srcId="{031314DA-2242-4CAA-B6B3-A6FD2279EA8E}" destId="{AE6E1A79-ACC2-4B43-9252-888CB64F0709}" srcOrd="0" destOrd="0" presId="urn:microsoft.com/office/officeart/2005/8/layout/orgChart1"/>
    <dgm:cxn modelId="{9762C632-0353-0549-8440-D595A4026E46}" type="presOf" srcId="{0604D3C0-8608-464B-ACF3-9AF66E787A98}" destId="{E3E6EC51-3ED1-4337-B5C5-B226D7EA5C59}" srcOrd="0" destOrd="0" presId="urn:microsoft.com/office/officeart/2005/8/layout/orgChart1"/>
    <dgm:cxn modelId="{F89C9E24-9B81-FD43-BD3A-ECEC277052FF}" type="presOf" srcId="{773C9007-FC53-49BB-9EC0-FA8254F9F219}" destId="{9689E889-083A-4C10-867D-7FCA542406EE}" srcOrd="1" destOrd="0" presId="urn:microsoft.com/office/officeart/2005/8/layout/orgChart1"/>
    <dgm:cxn modelId="{592B542E-8873-40A1-BB7E-E85A38DB80C0}" srcId="{A32329E3-9939-4C91-8A51-A1D8883F91B2}" destId="{773C9007-FC53-49BB-9EC0-FA8254F9F219}" srcOrd="0" destOrd="0" parTransId="{2593641B-5A80-4F1E-A4A1-07A0D80F0BAA}" sibTransId="{C89F31D6-BEDD-4F8E-B4B4-E3F4E996D05D}"/>
    <dgm:cxn modelId="{2ADE4B82-B205-4344-A4B0-2B7FF7F6827B}" type="presOf" srcId="{310E6EB5-1D9F-41C4-A325-A57C8CFC7711}" destId="{867D9A73-CB57-4C59-BD46-D190F3FEDDCB}" srcOrd="1" destOrd="0" presId="urn:microsoft.com/office/officeart/2005/8/layout/orgChart1"/>
    <dgm:cxn modelId="{C76F8522-5B0E-6D4F-9F00-E57904C47257}" type="presOf" srcId="{1E008C64-E418-48F2-AF62-BD8766C2B2AE}" destId="{1767D0E3-0B48-43EE-A3F2-9F9CBA311C49}" srcOrd="0" destOrd="0" presId="urn:microsoft.com/office/officeart/2005/8/layout/orgChart1"/>
    <dgm:cxn modelId="{AAF1727D-2196-384C-AC37-24E0FE9E491E}" type="presOf" srcId="{25E89F94-31F1-4B18-BD71-47E105F0BD7E}" destId="{6BB3E314-D2CC-4B49-AEA2-9E73D9C443DF}" srcOrd="0" destOrd="0" presId="urn:microsoft.com/office/officeart/2005/8/layout/orgChart1"/>
    <dgm:cxn modelId="{44DFC84A-A97A-C243-AE39-357AB9EBEFDD}" type="presOf" srcId="{B306FA57-4221-4B33-91B4-588A574D9E89}" destId="{FF2EAA7A-0C72-47B8-9B09-C9B44BDA18FE}" srcOrd="0" destOrd="0" presId="urn:microsoft.com/office/officeart/2005/8/layout/orgChart1"/>
    <dgm:cxn modelId="{6906FD84-8874-9A45-9064-140CEBDF08A4}" type="presOf" srcId="{D6E64C49-15F3-4EA9-A76D-C561CF2C2115}" destId="{1108FBA0-E998-455D-9E8A-6A59BA651442}" srcOrd="0" destOrd="0" presId="urn:microsoft.com/office/officeart/2005/8/layout/orgChart1"/>
    <dgm:cxn modelId="{B1683671-A23D-8347-BA69-31B86A01D35D}" type="presOf" srcId="{EF126347-4095-4D31-9C97-638E5C138575}" destId="{43DBBBF1-AF01-4983-821A-5EED002335A5}" srcOrd="1" destOrd="0" presId="urn:microsoft.com/office/officeart/2005/8/layout/orgChart1"/>
    <dgm:cxn modelId="{369BAE6B-D335-A245-9F5D-3CB6480FE3F6}" type="presOf" srcId="{A32329E3-9939-4C91-8A51-A1D8883F91B2}" destId="{7B27B07C-4897-4A9B-849D-406F857EB4D3}" srcOrd="0" destOrd="0" presId="urn:microsoft.com/office/officeart/2005/8/layout/orgChart1"/>
    <dgm:cxn modelId="{850EDA6E-2186-47AD-89DE-02FC63EBA27F}" srcId="{3E1273AC-8F38-4BEF-AA98-95541B3D403A}" destId="{0007B8E5-41CA-4FCC-87A4-C99A572B3782}" srcOrd="1" destOrd="0" parTransId="{38C928CE-2A05-4A8A-AAA6-7C05EAF92D42}" sibTransId="{CE0B5108-A855-400B-A437-94583857E3CB}"/>
    <dgm:cxn modelId="{D6150D43-2E5F-B24D-8586-E3AAFD274C10}" type="presOf" srcId="{3E1273AC-8F38-4BEF-AA98-95541B3D403A}" destId="{E55EC117-E706-4B1F-8DA3-6F803617C1BE}" srcOrd="0" destOrd="0" presId="urn:microsoft.com/office/officeart/2005/8/layout/orgChart1"/>
    <dgm:cxn modelId="{967D6447-9C5F-4EAF-9828-606CBB393B9D}" srcId="{031314DA-2242-4CAA-B6B3-A6FD2279EA8E}" destId="{D6E64C49-15F3-4EA9-A76D-C561CF2C2115}" srcOrd="0" destOrd="0" parTransId="{0604D3C0-8608-464B-ACF3-9AF66E787A98}" sibTransId="{CC214FF3-0526-4391-BA79-F517A920629D}"/>
    <dgm:cxn modelId="{9C37E0CB-25EA-2A45-94E8-CC292B0D2B6C}" type="presOf" srcId="{EF126347-4095-4D31-9C97-638E5C138575}" destId="{65C94771-98DB-45EC-AFD7-6F37D063164F}" srcOrd="0" destOrd="0" presId="urn:microsoft.com/office/officeart/2005/8/layout/orgChart1"/>
    <dgm:cxn modelId="{32467D6C-7E8C-5745-9C6D-29468BA1C495}" type="presOf" srcId="{0007B8E5-41CA-4FCC-87A4-C99A572B3782}" destId="{81F2813E-FFFC-4E7D-8546-6A60C4A18C51}" srcOrd="1" destOrd="0" presId="urn:microsoft.com/office/officeart/2005/8/layout/orgChart1"/>
    <dgm:cxn modelId="{D08BDEF5-EB24-E949-86A2-4E1838E5FE36}" type="presOf" srcId="{178DCBB6-8F1D-415D-8FCF-9A7CF3A37F5F}" destId="{3A5B5904-2F25-46A1-8850-9C62CF2AD841}" srcOrd="0" destOrd="0" presId="urn:microsoft.com/office/officeart/2005/8/layout/orgChart1"/>
    <dgm:cxn modelId="{503B3C3A-DB6B-E44F-B33D-6978712604B2}" type="presOf" srcId="{5090F348-D384-493D-A6CF-1215841E8AA8}" destId="{5F8B0443-503B-4DEE-86A3-A72FB9A0006A}" srcOrd="1" destOrd="0" presId="urn:microsoft.com/office/officeart/2005/8/layout/orgChart1"/>
    <dgm:cxn modelId="{1D388DA8-5BBF-CF45-A449-72CD48C988E2}" type="presOf" srcId="{D6E64C49-15F3-4EA9-A76D-C561CF2C2115}" destId="{035EBF1B-01A2-42DF-A85C-9EE335465D40}" srcOrd="1" destOrd="0" presId="urn:microsoft.com/office/officeart/2005/8/layout/orgChart1"/>
    <dgm:cxn modelId="{29BA4F3A-3CA9-2E4D-B52E-057235009CDF}" type="presOf" srcId="{5090F348-D384-493D-A6CF-1215841E8AA8}" destId="{5E736E1D-85CF-422A-871E-0D4D19E5EEED}" srcOrd="0" destOrd="0" presId="urn:microsoft.com/office/officeart/2005/8/layout/orgChart1"/>
    <dgm:cxn modelId="{B8F59506-CE20-4404-A016-877D127D3FD9}" srcId="{A32329E3-9939-4C91-8A51-A1D8883F91B2}" destId="{1E008C64-E418-48F2-AF62-BD8766C2B2AE}" srcOrd="1" destOrd="0" parTransId="{EFBFFCF8-491F-4346-8299-85F8ED40882A}" sibTransId="{CEC8676D-C000-4EC8-A203-7E93B2728488}"/>
    <dgm:cxn modelId="{F7F1502B-D79A-B14B-8AA8-346BA706CE95}" type="presOf" srcId="{EDF38529-DC77-4102-8EC0-08728CE52C11}" destId="{29DC2D7F-AE93-4BDD-98B7-D7B1597529D9}" srcOrd="0" destOrd="0" presId="urn:microsoft.com/office/officeart/2005/8/layout/orgChart1"/>
    <dgm:cxn modelId="{B076AF8B-FAFC-4251-B8AC-3A73142F9B3C}" srcId="{D6E64C49-15F3-4EA9-A76D-C561CF2C2115}" destId="{D4C873C4-2209-4561-9C4F-5908425B0E66}" srcOrd="3" destOrd="0" parTransId="{C377A381-A42B-40DF-B36B-100A2722C927}" sibTransId="{891528D1-D9D5-47EB-85D6-E91745AF1653}"/>
    <dgm:cxn modelId="{0EF41E72-1FEE-A844-89BF-4CBE3ECC7795}" type="presOf" srcId="{E4A61699-DC44-4145-80AC-CE34858D8C90}" destId="{B1505D27-7393-46A8-94B8-A780B39F4649}" srcOrd="0" destOrd="0" presId="urn:microsoft.com/office/officeart/2005/8/layout/orgChart1"/>
    <dgm:cxn modelId="{30CC5B8E-4189-244B-94C7-DC0E602B555D}" type="presOf" srcId="{D4C873C4-2209-4561-9C4F-5908425B0E66}" destId="{40CDE946-0848-460B-A821-854D87DADFFD}" srcOrd="0" destOrd="0" presId="urn:microsoft.com/office/officeart/2005/8/layout/orgChart1"/>
    <dgm:cxn modelId="{A4111E29-4271-2543-9764-F8E34A27724E}" type="presOf" srcId="{7EF5C0A3-2857-451B-97FC-E5DDB73F47C5}" destId="{A5C46A2C-9532-4FFD-B706-BA93C12F160B}" srcOrd="0" destOrd="0" presId="urn:microsoft.com/office/officeart/2005/8/layout/orgChart1"/>
    <dgm:cxn modelId="{B5372DB3-2869-5F40-BBC5-1C3C6E65235A}" type="presOf" srcId="{310E6EB5-1D9F-41C4-A325-A57C8CFC7711}" destId="{8D5E0606-D3F0-4054-AB3C-53C918A74826}" srcOrd="0" destOrd="0" presId="urn:microsoft.com/office/officeart/2005/8/layout/orgChart1"/>
    <dgm:cxn modelId="{04B121B2-AAAF-8D4D-8F48-9E82E1F0E5A1}" type="presOf" srcId="{A1719268-082B-4CDA-8044-D21A24474971}" destId="{BCFDE1FA-F5EB-4C9A-92F3-E7188BC5217F}" srcOrd="0" destOrd="0" presId="urn:microsoft.com/office/officeart/2005/8/layout/orgChart1"/>
    <dgm:cxn modelId="{2A78881E-3F4D-B940-919C-6A32ED3ED9FF}" type="presOf" srcId="{0007B8E5-41CA-4FCC-87A4-C99A572B3782}" destId="{500CD307-C0E4-4017-99BC-D8FA52224E27}" srcOrd="0" destOrd="0" presId="urn:microsoft.com/office/officeart/2005/8/layout/orgChart1"/>
    <dgm:cxn modelId="{6E39D18A-C85B-4F9F-ACCE-2139164E7191}" srcId="{3E1273AC-8F38-4BEF-AA98-95541B3D403A}" destId="{629BDA9D-4AEF-4A69-90B4-C6C9E18DA307}" srcOrd="3" destOrd="0" parTransId="{7C81572A-7A88-4CF9-9ACB-56B4A040545E}" sibTransId="{A3671FEA-A319-415D-9BCE-0C1B07DDCB24}"/>
    <dgm:cxn modelId="{2E9948BD-34DF-4C76-871E-78276D0143B0}" srcId="{031314DA-2242-4CAA-B6B3-A6FD2279EA8E}" destId="{3E1273AC-8F38-4BEF-AA98-95541B3D403A}" srcOrd="1" destOrd="0" parTransId="{25E89F94-31F1-4B18-BD71-47E105F0BD7E}" sibTransId="{8511B60F-EEC9-49D7-AF51-44320E0C4575}"/>
    <dgm:cxn modelId="{D0BEA221-5282-9549-A905-BC879F9F25A5}" type="presOf" srcId="{A1719268-082B-4CDA-8044-D21A24474971}" destId="{04A545E0-4A3E-49E1-B8C9-167787EDC744}" srcOrd="1" destOrd="0" presId="urn:microsoft.com/office/officeart/2005/8/layout/orgChart1"/>
    <dgm:cxn modelId="{37E64B04-5228-674E-BCB8-0481BF2032D5}" type="presOf" srcId="{2593641B-5A80-4F1E-A4A1-07A0D80F0BAA}" destId="{03552278-51F2-4188-A74D-225313BD16F8}" srcOrd="0" destOrd="0" presId="urn:microsoft.com/office/officeart/2005/8/layout/orgChart1"/>
    <dgm:cxn modelId="{4C651151-45E6-4D7B-9531-C297CAFCB4B5}" srcId="{3E1273AC-8F38-4BEF-AA98-95541B3D403A}" destId="{310E6EB5-1D9F-41C4-A325-A57C8CFC7711}" srcOrd="2" destOrd="0" parTransId="{B95A273E-6E8D-4F23-A1B6-A235BB0307C1}" sibTransId="{08110150-9D60-449E-A793-A73916035ED8}"/>
    <dgm:cxn modelId="{17AE6577-CA38-3B42-A493-2BDCE11A5200}" type="presOf" srcId="{3E1273AC-8F38-4BEF-AA98-95541B3D403A}" destId="{F5F5EEEF-B445-4176-8E1F-2019F7DBDCEC}" srcOrd="1" destOrd="0" presId="urn:microsoft.com/office/officeart/2005/8/layout/orgChart1"/>
    <dgm:cxn modelId="{CA2FA186-3B39-864D-AEBC-2EE46DFBB769}" type="presOf" srcId="{CDF5D6EC-E797-414D-8734-6644507AFCEF}" destId="{780D3687-CEFE-46A7-B8E3-9EE0EA6B234E}" srcOrd="0" destOrd="0" presId="urn:microsoft.com/office/officeart/2005/8/layout/orgChart1"/>
    <dgm:cxn modelId="{9F416440-54E2-2449-95CB-57E5487A9C13}" type="presOf" srcId="{E4A61699-DC44-4145-80AC-CE34858D8C90}" destId="{AAF39A7A-75AB-462B-9331-DE6FE54A4485}" srcOrd="1" destOrd="0" presId="urn:microsoft.com/office/officeart/2005/8/layout/orgChart1"/>
    <dgm:cxn modelId="{AA5D93CE-6CF8-4548-8CCD-71DCEAC20CA5}" type="presOf" srcId="{CDF5D6EC-E797-414D-8734-6644507AFCEF}" destId="{6EDE97B6-8406-4090-B787-710F7C435AC6}" srcOrd="1" destOrd="0" presId="urn:microsoft.com/office/officeart/2005/8/layout/orgChart1"/>
    <dgm:cxn modelId="{24EEEA58-60F8-48D1-8C73-0BF2360914D6}" srcId="{031314DA-2242-4CAA-B6B3-A6FD2279EA8E}" destId="{A32329E3-9939-4C91-8A51-A1D8883F91B2}" srcOrd="2" destOrd="0" parTransId="{C005ABB9-7D32-4071-AD9F-E08265B8E7ED}" sibTransId="{DE8085CB-B247-458B-9FF5-4F750410FE78}"/>
    <dgm:cxn modelId="{50F3DB6E-046E-6B4B-996E-BCED9322908B}" type="presOf" srcId="{EFBFFCF8-491F-4346-8299-85F8ED40882A}" destId="{3D57B562-0703-4B8C-885F-1A6E6E8BF7E5}" srcOrd="0" destOrd="0" presId="urn:microsoft.com/office/officeart/2005/8/layout/orgChart1"/>
    <dgm:cxn modelId="{91EA6882-43ED-404D-8D81-0D0EF6B530A0}" type="presOf" srcId="{EECCD84F-4E27-4DA1-B51D-55E7C0D734EB}" destId="{3BB57654-547C-4FD0-8DFA-9975CED61D8E}" srcOrd="0" destOrd="0" presId="urn:microsoft.com/office/officeart/2005/8/layout/orgChart1"/>
    <dgm:cxn modelId="{C37C171C-3BEC-4597-897C-9896E9F02878}" srcId="{A32329E3-9939-4C91-8A51-A1D8883F91B2}" destId="{EF126347-4095-4D31-9C97-638E5C138575}" srcOrd="2" destOrd="0" parTransId="{EECCD84F-4E27-4DA1-B51D-55E7C0D734EB}" sibTransId="{AD78A869-18CD-4F8C-A692-5CDFFCDF859A}"/>
    <dgm:cxn modelId="{E821BF03-9B03-7641-8E5D-28B3F39501FC}" type="presOf" srcId="{7C81572A-7A88-4CF9-9ACB-56B4A040545E}" destId="{3F3151E0-169C-41D6-8CE0-24AB5571C972}" srcOrd="0" destOrd="0" presId="urn:microsoft.com/office/officeart/2005/8/layout/orgChart1"/>
    <dgm:cxn modelId="{B3849E74-29CA-48B6-94C3-C3A9CCC193B6}" srcId="{3E1273AC-8F38-4BEF-AA98-95541B3D403A}" destId="{5090F348-D384-493D-A6CF-1215841E8AA8}" srcOrd="0" destOrd="0" parTransId="{B306FA57-4221-4B33-91B4-588A574D9E89}" sibTransId="{4AE58CE3-C73D-4A68-9799-8B58779065CE}"/>
    <dgm:cxn modelId="{0787390D-56BB-6447-89F4-9B4994511897}" type="presOf" srcId="{C005ABB9-7D32-4071-AD9F-E08265B8E7ED}" destId="{3227F2A0-6CF1-4121-BA42-F363CC9CD018}" srcOrd="0" destOrd="0" presId="urn:microsoft.com/office/officeart/2005/8/layout/orgChart1"/>
    <dgm:cxn modelId="{368A974C-67B6-48BA-9999-947AEF83390A}" srcId="{D6E64C49-15F3-4EA9-A76D-C561CF2C2115}" destId="{CDF5D6EC-E797-414D-8734-6644507AFCEF}" srcOrd="2" destOrd="0" parTransId="{178DCBB6-8F1D-415D-8FCF-9A7CF3A37F5F}" sibTransId="{645B8D76-E9E4-4671-8687-BD64A130F6E3}"/>
    <dgm:cxn modelId="{899C644A-D1F8-41FF-A08C-B3D8DF0BCACF}" srcId="{D6E64C49-15F3-4EA9-A76D-C561CF2C2115}" destId="{A1719268-082B-4CDA-8044-D21A24474971}" srcOrd="0" destOrd="0" parTransId="{C160EAED-1AFB-423E-930D-9E9D02939C49}" sibTransId="{E68E00AA-2102-49FE-A773-97BFF377D6FA}"/>
    <dgm:cxn modelId="{D5949D57-D1B5-C94A-891E-4B7E28F4BF29}" type="presOf" srcId="{031314DA-2242-4CAA-B6B3-A6FD2279EA8E}" destId="{D0C737AD-9600-4B4C-8287-DBA7A3A656CB}" srcOrd="1" destOrd="0" presId="urn:microsoft.com/office/officeart/2005/8/layout/orgChart1"/>
    <dgm:cxn modelId="{715FF3A6-E906-F04F-B87E-45AB1467AF48}" type="presOf" srcId="{C160EAED-1AFB-423E-930D-9E9D02939C49}" destId="{0D57FD57-F1FF-49D2-8216-62643AE51EA5}" srcOrd="0" destOrd="0" presId="urn:microsoft.com/office/officeart/2005/8/layout/orgChart1"/>
    <dgm:cxn modelId="{1FE8D672-318F-4A43-ACD1-D82F412707AC}" type="presOf" srcId="{629BDA9D-4AEF-4A69-90B4-C6C9E18DA307}" destId="{BA3AA106-B34E-4109-AC6D-70F574478CAF}" srcOrd="0" destOrd="0" presId="urn:microsoft.com/office/officeart/2005/8/layout/orgChart1"/>
    <dgm:cxn modelId="{E8684563-F1C6-6842-BCD9-C25BFE59140C}" type="presOf" srcId="{A32329E3-9939-4C91-8A51-A1D8883F91B2}" destId="{7F1982B5-C555-4A69-9FFA-620428F7867C}" srcOrd="1" destOrd="0" presId="urn:microsoft.com/office/officeart/2005/8/layout/orgChart1"/>
    <dgm:cxn modelId="{22C68B36-4484-1344-87F0-634B4D9A4219}" type="presOf" srcId="{773C9007-FC53-49BB-9EC0-FA8254F9F219}" destId="{C6D11E7F-ABF3-4B76-BBF2-8470D0117EA7}" srcOrd="0" destOrd="0" presId="urn:microsoft.com/office/officeart/2005/8/layout/orgChart1"/>
    <dgm:cxn modelId="{03FFFE8E-8E6D-0344-B2B2-0955105C252B}" type="presOf" srcId="{38C928CE-2A05-4A8A-AAA6-7C05EAF92D42}" destId="{090BC93C-69B3-46AC-8DC6-3D89CB948BBC}" srcOrd="0" destOrd="0" presId="urn:microsoft.com/office/officeart/2005/8/layout/orgChart1"/>
    <dgm:cxn modelId="{9141E11F-7338-4017-AE8E-76747FA0F34B}" srcId="{D6E64C49-15F3-4EA9-A76D-C561CF2C2115}" destId="{E4A61699-DC44-4145-80AC-CE34858D8C90}" srcOrd="1" destOrd="0" parTransId="{EDF38529-DC77-4102-8EC0-08728CE52C11}" sibTransId="{84240134-5350-47EF-8949-54E8CFE140F9}"/>
    <dgm:cxn modelId="{F9D42539-0231-4BAB-AF64-31D02472148C}" srcId="{7EF5C0A3-2857-451B-97FC-E5DDB73F47C5}" destId="{031314DA-2242-4CAA-B6B3-A6FD2279EA8E}" srcOrd="0" destOrd="0" parTransId="{2D82FDBC-9467-4FB4-A1BE-4CB049D1C333}" sibTransId="{24C2A7B5-7230-4BD6-A213-EF2AAFB0329A}"/>
    <dgm:cxn modelId="{BB4323F9-EEA7-0E42-8830-0DFBD3AC689C}" type="presOf" srcId="{1E008C64-E418-48F2-AF62-BD8766C2B2AE}" destId="{D33E208D-8211-4973-B424-E2DC23912F88}" srcOrd="1" destOrd="0" presId="urn:microsoft.com/office/officeart/2005/8/layout/orgChart1"/>
    <dgm:cxn modelId="{F8ECCCFA-AF07-5B40-AFAD-D40E9602603A}" type="presParOf" srcId="{A5C46A2C-9532-4FFD-B706-BA93C12F160B}" destId="{2D467B90-398B-4410-A422-BD7C194E9A26}" srcOrd="0" destOrd="0" presId="urn:microsoft.com/office/officeart/2005/8/layout/orgChart1"/>
    <dgm:cxn modelId="{33B6EFDB-6E2E-D44A-90D5-3F4617C82070}" type="presParOf" srcId="{2D467B90-398B-4410-A422-BD7C194E9A26}" destId="{222E58DD-BB08-4415-8937-E1256BFECF1F}" srcOrd="0" destOrd="0" presId="urn:microsoft.com/office/officeart/2005/8/layout/orgChart1"/>
    <dgm:cxn modelId="{94769A6D-E093-8C41-97CB-ECCF6988FB7C}" type="presParOf" srcId="{222E58DD-BB08-4415-8937-E1256BFECF1F}" destId="{AE6E1A79-ACC2-4B43-9252-888CB64F0709}" srcOrd="0" destOrd="0" presId="urn:microsoft.com/office/officeart/2005/8/layout/orgChart1"/>
    <dgm:cxn modelId="{1B41CEE2-4BF0-704F-A146-96639A790C72}" type="presParOf" srcId="{222E58DD-BB08-4415-8937-E1256BFECF1F}" destId="{D0C737AD-9600-4B4C-8287-DBA7A3A656CB}" srcOrd="1" destOrd="0" presId="urn:microsoft.com/office/officeart/2005/8/layout/orgChart1"/>
    <dgm:cxn modelId="{91FFAB6F-18B2-0F43-881C-761B38402E6A}" type="presParOf" srcId="{2D467B90-398B-4410-A422-BD7C194E9A26}" destId="{3F83F39D-426D-427B-8510-8AC1298E67B8}" srcOrd="1" destOrd="0" presId="urn:microsoft.com/office/officeart/2005/8/layout/orgChart1"/>
    <dgm:cxn modelId="{6D651EDA-814D-324F-881E-84ED51BA48CA}" type="presParOf" srcId="{3F83F39D-426D-427B-8510-8AC1298E67B8}" destId="{E3E6EC51-3ED1-4337-B5C5-B226D7EA5C59}" srcOrd="0" destOrd="0" presId="urn:microsoft.com/office/officeart/2005/8/layout/orgChart1"/>
    <dgm:cxn modelId="{0B77C9CB-6E43-3F48-AEC6-DC3F9BE265AF}" type="presParOf" srcId="{3F83F39D-426D-427B-8510-8AC1298E67B8}" destId="{0E76AF4B-E128-4921-A857-32E190A936C3}" srcOrd="1" destOrd="0" presId="urn:microsoft.com/office/officeart/2005/8/layout/orgChart1"/>
    <dgm:cxn modelId="{2F0D029B-B280-D242-AB83-808A9B8C1254}" type="presParOf" srcId="{0E76AF4B-E128-4921-A857-32E190A936C3}" destId="{E3BE72C4-234B-40A5-9D00-FF3DB4F3066F}" srcOrd="0" destOrd="0" presId="urn:microsoft.com/office/officeart/2005/8/layout/orgChart1"/>
    <dgm:cxn modelId="{4CE974B4-27D4-A54C-9437-CD547A7F207E}" type="presParOf" srcId="{E3BE72C4-234B-40A5-9D00-FF3DB4F3066F}" destId="{1108FBA0-E998-455D-9E8A-6A59BA651442}" srcOrd="0" destOrd="0" presId="urn:microsoft.com/office/officeart/2005/8/layout/orgChart1"/>
    <dgm:cxn modelId="{60F65C42-C3B8-D54F-A8CA-918E01BF2E5C}" type="presParOf" srcId="{E3BE72C4-234B-40A5-9D00-FF3DB4F3066F}" destId="{035EBF1B-01A2-42DF-A85C-9EE335465D40}" srcOrd="1" destOrd="0" presId="urn:microsoft.com/office/officeart/2005/8/layout/orgChart1"/>
    <dgm:cxn modelId="{4107CF9F-ED32-2A4F-9F07-4CAD9B4271D3}" type="presParOf" srcId="{0E76AF4B-E128-4921-A857-32E190A936C3}" destId="{693E643D-3C04-4DD0-8990-56110E958AFC}" srcOrd="1" destOrd="0" presId="urn:microsoft.com/office/officeart/2005/8/layout/orgChart1"/>
    <dgm:cxn modelId="{785A27AF-2AA0-474B-8685-FD13E60AAEA3}" type="presParOf" srcId="{693E643D-3C04-4DD0-8990-56110E958AFC}" destId="{0D57FD57-F1FF-49D2-8216-62643AE51EA5}" srcOrd="0" destOrd="0" presId="urn:microsoft.com/office/officeart/2005/8/layout/orgChart1"/>
    <dgm:cxn modelId="{40FA23A1-462C-1946-8649-07B2C96C5ACF}" type="presParOf" srcId="{693E643D-3C04-4DD0-8990-56110E958AFC}" destId="{F0F650DC-2B33-470B-BC20-C9FCF03509BA}" srcOrd="1" destOrd="0" presId="urn:microsoft.com/office/officeart/2005/8/layout/orgChart1"/>
    <dgm:cxn modelId="{8CD2EA58-E5E2-A846-B031-5F42DE56C5DD}" type="presParOf" srcId="{F0F650DC-2B33-470B-BC20-C9FCF03509BA}" destId="{E140BDF1-6CDF-43EC-9810-71E700467FCE}" srcOrd="0" destOrd="0" presId="urn:microsoft.com/office/officeart/2005/8/layout/orgChart1"/>
    <dgm:cxn modelId="{E496C8BC-606A-1849-B4F3-5D4C57650716}" type="presParOf" srcId="{E140BDF1-6CDF-43EC-9810-71E700467FCE}" destId="{BCFDE1FA-F5EB-4C9A-92F3-E7188BC5217F}" srcOrd="0" destOrd="0" presId="urn:microsoft.com/office/officeart/2005/8/layout/orgChart1"/>
    <dgm:cxn modelId="{FE569413-204D-F84C-A126-47B941474A31}" type="presParOf" srcId="{E140BDF1-6CDF-43EC-9810-71E700467FCE}" destId="{04A545E0-4A3E-49E1-B8C9-167787EDC744}" srcOrd="1" destOrd="0" presId="urn:microsoft.com/office/officeart/2005/8/layout/orgChart1"/>
    <dgm:cxn modelId="{5627C12D-BC45-1741-AFCB-415AB53851BD}" type="presParOf" srcId="{F0F650DC-2B33-470B-BC20-C9FCF03509BA}" destId="{5B0A5E1B-7C14-4CD6-AB1E-482126326598}" srcOrd="1" destOrd="0" presId="urn:microsoft.com/office/officeart/2005/8/layout/orgChart1"/>
    <dgm:cxn modelId="{2807F75A-FF06-D343-80BB-E141B84A7990}" type="presParOf" srcId="{F0F650DC-2B33-470B-BC20-C9FCF03509BA}" destId="{8A75DBEF-A579-4556-920A-749394D924BC}" srcOrd="2" destOrd="0" presId="urn:microsoft.com/office/officeart/2005/8/layout/orgChart1"/>
    <dgm:cxn modelId="{25975806-8F4F-3B4C-8118-2BE785B0F09D}" type="presParOf" srcId="{693E643D-3C04-4DD0-8990-56110E958AFC}" destId="{29DC2D7F-AE93-4BDD-98B7-D7B1597529D9}" srcOrd="2" destOrd="0" presId="urn:microsoft.com/office/officeart/2005/8/layout/orgChart1"/>
    <dgm:cxn modelId="{316FC685-3533-494C-9BA6-FAF242120BC4}" type="presParOf" srcId="{693E643D-3C04-4DD0-8990-56110E958AFC}" destId="{F523A4E9-0743-48CF-8060-1B015AFC25DA}" srcOrd="3" destOrd="0" presId="urn:microsoft.com/office/officeart/2005/8/layout/orgChart1"/>
    <dgm:cxn modelId="{C797352A-7BEC-AE4F-8EAE-5228BB77A9DB}" type="presParOf" srcId="{F523A4E9-0743-48CF-8060-1B015AFC25DA}" destId="{BCF53456-4364-43DD-8287-F780B1E3C622}" srcOrd="0" destOrd="0" presId="urn:microsoft.com/office/officeart/2005/8/layout/orgChart1"/>
    <dgm:cxn modelId="{4764B3E4-DC87-2544-9C99-2B5BFEE4D96B}" type="presParOf" srcId="{BCF53456-4364-43DD-8287-F780B1E3C622}" destId="{B1505D27-7393-46A8-94B8-A780B39F4649}" srcOrd="0" destOrd="0" presId="urn:microsoft.com/office/officeart/2005/8/layout/orgChart1"/>
    <dgm:cxn modelId="{ECC78A93-6523-3E4C-BDB3-34D3D0E7677B}" type="presParOf" srcId="{BCF53456-4364-43DD-8287-F780B1E3C622}" destId="{AAF39A7A-75AB-462B-9331-DE6FE54A4485}" srcOrd="1" destOrd="0" presId="urn:microsoft.com/office/officeart/2005/8/layout/orgChart1"/>
    <dgm:cxn modelId="{7C4420CA-A0F6-764A-8E96-F47B234B0FF5}" type="presParOf" srcId="{F523A4E9-0743-48CF-8060-1B015AFC25DA}" destId="{49EA0897-BE45-4C09-9710-FE3A68E407D0}" srcOrd="1" destOrd="0" presId="urn:microsoft.com/office/officeart/2005/8/layout/orgChart1"/>
    <dgm:cxn modelId="{B641D7FD-DD6D-8748-A837-5C81A76953C0}" type="presParOf" srcId="{F523A4E9-0743-48CF-8060-1B015AFC25DA}" destId="{C1C6BD72-33FF-4CBC-A995-369114423B13}" srcOrd="2" destOrd="0" presId="urn:microsoft.com/office/officeart/2005/8/layout/orgChart1"/>
    <dgm:cxn modelId="{5B706C5E-6926-DE4E-B565-799BA4BBD2C0}" type="presParOf" srcId="{693E643D-3C04-4DD0-8990-56110E958AFC}" destId="{3A5B5904-2F25-46A1-8850-9C62CF2AD841}" srcOrd="4" destOrd="0" presId="urn:microsoft.com/office/officeart/2005/8/layout/orgChart1"/>
    <dgm:cxn modelId="{98E75721-6F2A-9041-8988-2433E74DFDE0}" type="presParOf" srcId="{693E643D-3C04-4DD0-8990-56110E958AFC}" destId="{D041CD4D-13C8-441A-9CB0-9A0AE2D5AC8F}" srcOrd="5" destOrd="0" presId="urn:microsoft.com/office/officeart/2005/8/layout/orgChart1"/>
    <dgm:cxn modelId="{335568E7-1817-5C47-8B74-0B4A737A5756}" type="presParOf" srcId="{D041CD4D-13C8-441A-9CB0-9A0AE2D5AC8F}" destId="{46C26408-1D3D-46BD-B879-F26F049F71E2}" srcOrd="0" destOrd="0" presId="urn:microsoft.com/office/officeart/2005/8/layout/orgChart1"/>
    <dgm:cxn modelId="{8DBED9CE-6836-9C47-9AC9-196C15558228}" type="presParOf" srcId="{46C26408-1D3D-46BD-B879-F26F049F71E2}" destId="{780D3687-CEFE-46A7-B8E3-9EE0EA6B234E}" srcOrd="0" destOrd="0" presId="urn:microsoft.com/office/officeart/2005/8/layout/orgChart1"/>
    <dgm:cxn modelId="{D6CCD1BE-13EE-BD47-858D-669372749257}" type="presParOf" srcId="{46C26408-1D3D-46BD-B879-F26F049F71E2}" destId="{6EDE97B6-8406-4090-B787-710F7C435AC6}" srcOrd="1" destOrd="0" presId="urn:microsoft.com/office/officeart/2005/8/layout/orgChart1"/>
    <dgm:cxn modelId="{FE4D091C-D711-F14E-8560-B2E452A5CA42}" type="presParOf" srcId="{D041CD4D-13C8-441A-9CB0-9A0AE2D5AC8F}" destId="{28456462-9839-4825-9DD9-296F79306582}" srcOrd="1" destOrd="0" presId="urn:microsoft.com/office/officeart/2005/8/layout/orgChart1"/>
    <dgm:cxn modelId="{363C49D2-0E06-4C42-9667-65CAE2FFBD91}" type="presParOf" srcId="{D041CD4D-13C8-441A-9CB0-9A0AE2D5AC8F}" destId="{E9792C64-CE32-4D0B-A505-0311B37FAB2E}" srcOrd="2" destOrd="0" presId="urn:microsoft.com/office/officeart/2005/8/layout/orgChart1"/>
    <dgm:cxn modelId="{DC5CAF0A-63DB-E744-919A-C6CA62448B83}" type="presParOf" srcId="{693E643D-3C04-4DD0-8990-56110E958AFC}" destId="{64D1CD5B-1EE2-47FC-8EA0-5BDAC2C236B9}" srcOrd="6" destOrd="0" presId="urn:microsoft.com/office/officeart/2005/8/layout/orgChart1"/>
    <dgm:cxn modelId="{6F2562E3-0277-2C46-A437-B106905FF9C2}" type="presParOf" srcId="{693E643D-3C04-4DD0-8990-56110E958AFC}" destId="{D00CFD78-75BA-4813-AABE-75BE62E94C7C}" srcOrd="7" destOrd="0" presId="urn:microsoft.com/office/officeart/2005/8/layout/orgChart1"/>
    <dgm:cxn modelId="{6886E8F2-3CA6-8649-B1EE-4687E744A153}" type="presParOf" srcId="{D00CFD78-75BA-4813-AABE-75BE62E94C7C}" destId="{8B070A18-9D7D-403F-B356-A1AC3977E683}" srcOrd="0" destOrd="0" presId="urn:microsoft.com/office/officeart/2005/8/layout/orgChart1"/>
    <dgm:cxn modelId="{671DFE5C-9B35-774D-B4EB-E9FB3B0FEA3D}" type="presParOf" srcId="{8B070A18-9D7D-403F-B356-A1AC3977E683}" destId="{40CDE946-0848-460B-A821-854D87DADFFD}" srcOrd="0" destOrd="0" presId="urn:microsoft.com/office/officeart/2005/8/layout/orgChart1"/>
    <dgm:cxn modelId="{FD4DF265-5F08-6B4F-8312-AB1BD61BE8BD}" type="presParOf" srcId="{8B070A18-9D7D-403F-B356-A1AC3977E683}" destId="{AB481D8E-CBE0-4439-AAC1-15EBCADA89F7}" srcOrd="1" destOrd="0" presId="urn:microsoft.com/office/officeart/2005/8/layout/orgChart1"/>
    <dgm:cxn modelId="{25415709-AF58-1442-A607-D7F24393B57A}" type="presParOf" srcId="{D00CFD78-75BA-4813-AABE-75BE62E94C7C}" destId="{85EA00BD-4D47-4F4F-ABEF-B4971DAF68A0}" srcOrd="1" destOrd="0" presId="urn:microsoft.com/office/officeart/2005/8/layout/orgChart1"/>
    <dgm:cxn modelId="{AD61CA05-B7B1-9C43-8651-B715C55D28D8}" type="presParOf" srcId="{D00CFD78-75BA-4813-AABE-75BE62E94C7C}" destId="{D83EBFE5-AD77-4CDE-906E-55837687F569}" srcOrd="2" destOrd="0" presId="urn:microsoft.com/office/officeart/2005/8/layout/orgChart1"/>
    <dgm:cxn modelId="{851E7867-CF1D-0B4C-8D01-0A3B291993F7}" type="presParOf" srcId="{0E76AF4B-E128-4921-A857-32E190A936C3}" destId="{69489D3A-C101-4771-A116-1BB533B28926}" srcOrd="2" destOrd="0" presId="urn:microsoft.com/office/officeart/2005/8/layout/orgChart1"/>
    <dgm:cxn modelId="{3BD50C56-EE8C-EB43-9A5E-3196121CF929}" type="presParOf" srcId="{3F83F39D-426D-427B-8510-8AC1298E67B8}" destId="{6BB3E314-D2CC-4B49-AEA2-9E73D9C443DF}" srcOrd="2" destOrd="0" presId="urn:microsoft.com/office/officeart/2005/8/layout/orgChart1"/>
    <dgm:cxn modelId="{E565487A-985C-C346-9085-37E80B2C68EA}" type="presParOf" srcId="{3F83F39D-426D-427B-8510-8AC1298E67B8}" destId="{0AF9B972-6A8E-48DE-B8D6-6597690ED8BF}" srcOrd="3" destOrd="0" presId="urn:microsoft.com/office/officeart/2005/8/layout/orgChart1"/>
    <dgm:cxn modelId="{8CB2F916-2E72-2543-9D80-21E6C059AA0C}" type="presParOf" srcId="{0AF9B972-6A8E-48DE-B8D6-6597690ED8BF}" destId="{97BAE54F-A0D3-4092-81A1-169B3B14DD23}" srcOrd="0" destOrd="0" presId="urn:microsoft.com/office/officeart/2005/8/layout/orgChart1"/>
    <dgm:cxn modelId="{CCBC7823-6DBD-B249-8086-2F29E2157EBC}" type="presParOf" srcId="{97BAE54F-A0D3-4092-81A1-169B3B14DD23}" destId="{E55EC117-E706-4B1F-8DA3-6F803617C1BE}" srcOrd="0" destOrd="0" presId="urn:microsoft.com/office/officeart/2005/8/layout/orgChart1"/>
    <dgm:cxn modelId="{51E6678F-265B-A247-8709-AC72BE0714EB}" type="presParOf" srcId="{97BAE54F-A0D3-4092-81A1-169B3B14DD23}" destId="{F5F5EEEF-B445-4176-8E1F-2019F7DBDCEC}" srcOrd="1" destOrd="0" presId="urn:microsoft.com/office/officeart/2005/8/layout/orgChart1"/>
    <dgm:cxn modelId="{5661A70E-3B20-D149-83C6-C9DFA5A7DD07}" type="presParOf" srcId="{0AF9B972-6A8E-48DE-B8D6-6597690ED8BF}" destId="{D6AD3F78-6A8D-46EA-A233-9AE0DD54D5AB}" srcOrd="1" destOrd="0" presId="urn:microsoft.com/office/officeart/2005/8/layout/orgChart1"/>
    <dgm:cxn modelId="{DB25A2E7-79CA-2C40-9718-0CCB82B2B194}" type="presParOf" srcId="{D6AD3F78-6A8D-46EA-A233-9AE0DD54D5AB}" destId="{FF2EAA7A-0C72-47B8-9B09-C9B44BDA18FE}" srcOrd="0" destOrd="0" presId="urn:microsoft.com/office/officeart/2005/8/layout/orgChart1"/>
    <dgm:cxn modelId="{C9E8BBE6-A65B-834A-B41E-88D06B9E2A11}" type="presParOf" srcId="{D6AD3F78-6A8D-46EA-A233-9AE0DD54D5AB}" destId="{9679CF58-635C-4DFF-BCCE-B9DF190C967A}" srcOrd="1" destOrd="0" presId="urn:microsoft.com/office/officeart/2005/8/layout/orgChart1"/>
    <dgm:cxn modelId="{0C1DB763-1130-BF4F-9F94-72A03F0AB350}" type="presParOf" srcId="{9679CF58-635C-4DFF-BCCE-B9DF190C967A}" destId="{E8190501-55A1-4E40-AC65-54F0FE16EA07}" srcOrd="0" destOrd="0" presId="urn:microsoft.com/office/officeart/2005/8/layout/orgChart1"/>
    <dgm:cxn modelId="{51D4B5E1-6B9D-8541-A493-5FC4D68E6B21}" type="presParOf" srcId="{E8190501-55A1-4E40-AC65-54F0FE16EA07}" destId="{5E736E1D-85CF-422A-871E-0D4D19E5EEED}" srcOrd="0" destOrd="0" presId="urn:microsoft.com/office/officeart/2005/8/layout/orgChart1"/>
    <dgm:cxn modelId="{E2877778-45A3-A54C-966A-CA85B3565A4A}" type="presParOf" srcId="{E8190501-55A1-4E40-AC65-54F0FE16EA07}" destId="{5F8B0443-503B-4DEE-86A3-A72FB9A0006A}" srcOrd="1" destOrd="0" presId="urn:microsoft.com/office/officeart/2005/8/layout/orgChart1"/>
    <dgm:cxn modelId="{FA8F59F4-B45D-8C43-910F-DAEF68C00401}" type="presParOf" srcId="{9679CF58-635C-4DFF-BCCE-B9DF190C967A}" destId="{B3527705-B2B4-4639-BECD-70A164D4E170}" srcOrd="1" destOrd="0" presId="urn:microsoft.com/office/officeart/2005/8/layout/orgChart1"/>
    <dgm:cxn modelId="{060A8420-F8BD-D74F-9750-96BB105AAC31}" type="presParOf" srcId="{9679CF58-635C-4DFF-BCCE-B9DF190C967A}" destId="{68E68046-50D5-40BF-BC98-3EEBA53E6AE3}" srcOrd="2" destOrd="0" presId="urn:microsoft.com/office/officeart/2005/8/layout/orgChart1"/>
    <dgm:cxn modelId="{469ABFEA-CB49-3D4C-A87F-9F1C5CC50EE2}" type="presParOf" srcId="{D6AD3F78-6A8D-46EA-A233-9AE0DD54D5AB}" destId="{090BC93C-69B3-46AC-8DC6-3D89CB948BBC}" srcOrd="2" destOrd="0" presId="urn:microsoft.com/office/officeart/2005/8/layout/orgChart1"/>
    <dgm:cxn modelId="{251BBC23-F60B-B441-9CB3-9D1964DC0A37}" type="presParOf" srcId="{D6AD3F78-6A8D-46EA-A233-9AE0DD54D5AB}" destId="{9DCC59EA-4092-4DA2-9491-41E4C5531849}" srcOrd="3" destOrd="0" presId="urn:microsoft.com/office/officeart/2005/8/layout/orgChart1"/>
    <dgm:cxn modelId="{15242C17-24B9-D749-A312-9BE3D0E1D389}" type="presParOf" srcId="{9DCC59EA-4092-4DA2-9491-41E4C5531849}" destId="{2B09FE22-43FA-4B37-8DB5-415362D375E8}" srcOrd="0" destOrd="0" presId="urn:microsoft.com/office/officeart/2005/8/layout/orgChart1"/>
    <dgm:cxn modelId="{E7A8A204-980E-2743-B592-3C315916C77D}" type="presParOf" srcId="{2B09FE22-43FA-4B37-8DB5-415362D375E8}" destId="{500CD307-C0E4-4017-99BC-D8FA52224E27}" srcOrd="0" destOrd="0" presId="urn:microsoft.com/office/officeart/2005/8/layout/orgChart1"/>
    <dgm:cxn modelId="{99444442-677E-5943-BA77-6260AABC36BF}" type="presParOf" srcId="{2B09FE22-43FA-4B37-8DB5-415362D375E8}" destId="{81F2813E-FFFC-4E7D-8546-6A60C4A18C51}" srcOrd="1" destOrd="0" presId="urn:microsoft.com/office/officeart/2005/8/layout/orgChart1"/>
    <dgm:cxn modelId="{9B39D57C-480E-8C44-848A-E95B8410B7F4}" type="presParOf" srcId="{9DCC59EA-4092-4DA2-9491-41E4C5531849}" destId="{27ACED85-6F36-47EC-B8D1-466C48EEE8A0}" srcOrd="1" destOrd="0" presId="urn:microsoft.com/office/officeart/2005/8/layout/orgChart1"/>
    <dgm:cxn modelId="{579492B8-4F8C-DC4D-983F-7ECFF01B7273}" type="presParOf" srcId="{9DCC59EA-4092-4DA2-9491-41E4C5531849}" destId="{87A482EC-A55A-4F58-B112-E7E0D469228A}" srcOrd="2" destOrd="0" presId="urn:microsoft.com/office/officeart/2005/8/layout/orgChart1"/>
    <dgm:cxn modelId="{02A1C33F-D963-8940-A346-910881890AAF}" type="presParOf" srcId="{D6AD3F78-6A8D-46EA-A233-9AE0DD54D5AB}" destId="{E2571495-7184-4A93-85D3-7247B0E25DDD}" srcOrd="4" destOrd="0" presId="urn:microsoft.com/office/officeart/2005/8/layout/orgChart1"/>
    <dgm:cxn modelId="{568AB0FD-ACAC-6847-A114-03E2522F80B3}" type="presParOf" srcId="{D6AD3F78-6A8D-46EA-A233-9AE0DD54D5AB}" destId="{E45F0ADE-64A0-4AD4-B7D4-C648EBA89BF1}" srcOrd="5" destOrd="0" presId="urn:microsoft.com/office/officeart/2005/8/layout/orgChart1"/>
    <dgm:cxn modelId="{A87502A9-DC39-5442-B8FC-13B3E394535F}" type="presParOf" srcId="{E45F0ADE-64A0-4AD4-B7D4-C648EBA89BF1}" destId="{D0F1E18F-F7CF-4EA2-BE83-2AD32AE60EA3}" srcOrd="0" destOrd="0" presId="urn:microsoft.com/office/officeart/2005/8/layout/orgChart1"/>
    <dgm:cxn modelId="{6D316458-99A2-F14B-ACF8-195077307FB8}" type="presParOf" srcId="{D0F1E18F-F7CF-4EA2-BE83-2AD32AE60EA3}" destId="{8D5E0606-D3F0-4054-AB3C-53C918A74826}" srcOrd="0" destOrd="0" presId="urn:microsoft.com/office/officeart/2005/8/layout/orgChart1"/>
    <dgm:cxn modelId="{32CD9102-7516-9546-875C-F3928DAD7203}" type="presParOf" srcId="{D0F1E18F-F7CF-4EA2-BE83-2AD32AE60EA3}" destId="{867D9A73-CB57-4C59-BD46-D190F3FEDDCB}" srcOrd="1" destOrd="0" presId="urn:microsoft.com/office/officeart/2005/8/layout/orgChart1"/>
    <dgm:cxn modelId="{33DF51F2-303B-F745-BF39-B4063126D8C4}" type="presParOf" srcId="{E45F0ADE-64A0-4AD4-B7D4-C648EBA89BF1}" destId="{298C103F-089A-4472-A8BD-443FA512D049}" srcOrd="1" destOrd="0" presId="urn:microsoft.com/office/officeart/2005/8/layout/orgChart1"/>
    <dgm:cxn modelId="{BB51D8D7-6C05-5647-A97D-8639A1265ABF}" type="presParOf" srcId="{E45F0ADE-64A0-4AD4-B7D4-C648EBA89BF1}" destId="{8580A49E-69EF-41E8-BC7D-8A603895E425}" srcOrd="2" destOrd="0" presId="urn:microsoft.com/office/officeart/2005/8/layout/orgChart1"/>
    <dgm:cxn modelId="{77EC8F59-B450-0F48-90E2-E97E92B60392}" type="presParOf" srcId="{D6AD3F78-6A8D-46EA-A233-9AE0DD54D5AB}" destId="{3F3151E0-169C-41D6-8CE0-24AB5571C972}" srcOrd="6" destOrd="0" presId="urn:microsoft.com/office/officeart/2005/8/layout/orgChart1"/>
    <dgm:cxn modelId="{BAD1F6D5-CBFA-424C-802F-33C3564A1974}" type="presParOf" srcId="{D6AD3F78-6A8D-46EA-A233-9AE0DD54D5AB}" destId="{5633574F-DEF0-4301-BF9A-6F1E57826702}" srcOrd="7" destOrd="0" presId="urn:microsoft.com/office/officeart/2005/8/layout/orgChart1"/>
    <dgm:cxn modelId="{BACFBF90-8F7B-0E4B-9816-343E294AB9E5}" type="presParOf" srcId="{5633574F-DEF0-4301-BF9A-6F1E57826702}" destId="{FF7DD54C-6A9C-4249-B50D-68DE13F271F5}" srcOrd="0" destOrd="0" presId="urn:microsoft.com/office/officeart/2005/8/layout/orgChart1"/>
    <dgm:cxn modelId="{5DDF0F81-E422-1245-9402-FC663CD40B4D}" type="presParOf" srcId="{FF7DD54C-6A9C-4249-B50D-68DE13F271F5}" destId="{BA3AA106-B34E-4109-AC6D-70F574478CAF}" srcOrd="0" destOrd="0" presId="urn:microsoft.com/office/officeart/2005/8/layout/orgChart1"/>
    <dgm:cxn modelId="{146C741F-ACAC-A646-9A86-0FA850299897}" type="presParOf" srcId="{FF7DD54C-6A9C-4249-B50D-68DE13F271F5}" destId="{3EFEC2CA-ECAE-4E09-A2A1-51A71A779898}" srcOrd="1" destOrd="0" presId="urn:microsoft.com/office/officeart/2005/8/layout/orgChart1"/>
    <dgm:cxn modelId="{0E52668C-5EC3-574F-B841-3B29B7F5A04C}" type="presParOf" srcId="{5633574F-DEF0-4301-BF9A-6F1E57826702}" destId="{F1A04C64-A52B-4865-8889-C880340B566C}" srcOrd="1" destOrd="0" presId="urn:microsoft.com/office/officeart/2005/8/layout/orgChart1"/>
    <dgm:cxn modelId="{420C1485-C5DB-0046-B256-5521CA676BA8}" type="presParOf" srcId="{5633574F-DEF0-4301-BF9A-6F1E57826702}" destId="{17AFA652-6735-4B64-B150-777E86407280}" srcOrd="2" destOrd="0" presId="urn:microsoft.com/office/officeart/2005/8/layout/orgChart1"/>
    <dgm:cxn modelId="{B63559B9-1E70-8A44-BC7E-3452B761DAE9}" type="presParOf" srcId="{0AF9B972-6A8E-48DE-B8D6-6597690ED8BF}" destId="{3C8F7591-6954-40E1-B971-A7FC955241CE}" srcOrd="2" destOrd="0" presId="urn:microsoft.com/office/officeart/2005/8/layout/orgChart1"/>
    <dgm:cxn modelId="{1FBA4288-608E-8A48-8F3F-3BF1758B04D3}" type="presParOf" srcId="{3F83F39D-426D-427B-8510-8AC1298E67B8}" destId="{3227F2A0-6CF1-4121-BA42-F363CC9CD018}" srcOrd="4" destOrd="0" presId="urn:microsoft.com/office/officeart/2005/8/layout/orgChart1"/>
    <dgm:cxn modelId="{9F398662-93ED-444D-8123-49FCC85B9F02}" type="presParOf" srcId="{3F83F39D-426D-427B-8510-8AC1298E67B8}" destId="{81870F9D-B278-4AD3-AE4B-C4B50C0574DC}" srcOrd="5" destOrd="0" presId="urn:microsoft.com/office/officeart/2005/8/layout/orgChart1"/>
    <dgm:cxn modelId="{7348184B-9CC4-FD4F-87CA-572D5D419D55}" type="presParOf" srcId="{81870F9D-B278-4AD3-AE4B-C4B50C0574DC}" destId="{19F94FB4-2CFE-4A43-A58C-555D79DB7C22}" srcOrd="0" destOrd="0" presId="urn:microsoft.com/office/officeart/2005/8/layout/orgChart1"/>
    <dgm:cxn modelId="{5E582ADC-AF20-9E4F-A1CC-DEBDDDFFCA40}" type="presParOf" srcId="{19F94FB4-2CFE-4A43-A58C-555D79DB7C22}" destId="{7B27B07C-4897-4A9B-849D-406F857EB4D3}" srcOrd="0" destOrd="0" presId="urn:microsoft.com/office/officeart/2005/8/layout/orgChart1"/>
    <dgm:cxn modelId="{363141DD-92A4-0548-B9AD-7407F5959BE6}" type="presParOf" srcId="{19F94FB4-2CFE-4A43-A58C-555D79DB7C22}" destId="{7F1982B5-C555-4A69-9FFA-620428F7867C}" srcOrd="1" destOrd="0" presId="urn:microsoft.com/office/officeart/2005/8/layout/orgChart1"/>
    <dgm:cxn modelId="{61C0916D-42A8-0A42-8FC3-D50B433DADD0}" type="presParOf" srcId="{81870F9D-B278-4AD3-AE4B-C4B50C0574DC}" destId="{CD060D40-9F58-4568-A772-96E81860615C}" srcOrd="1" destOrd="0" presId="urn:microsoft.com/office/officeart/2005/8/layout/orgChart1"/>
    <dgm:cxn modelId="{5191ECF9-AF42-7042-A11E-4A0F3DC9DCB0}" type="presParOf" srcId="{CD060D40-9F58-4568-A772-96E81860615C}" destId="{03552278-51F2-4188-A74D-225313BD16F8}" srcOrd="0" destOrd="0" presId="urn:microsoft.com/office/officeart/2005/8/layout/orgChart1"/>
    <dgm:cxn modelId="{35DCA9EB-ECC1-9040-AF9E-8480C1DA5DDD}" type="presParOf" srcId="{CD060D40-9F58-4568-A772-96E81860615C}" destId="{5BBD2386-8F11-45C3-B2D6-A6D990DCB7C7}" srcOrd="1" destOrd="0" presId="urn:microsoft.com/office/officeart/2005/8/layout/orgChart1"/>
    <dgm:cxn modelId="{BC2917AB-8C25-814A-9E33-D49DF8A88891}" type="presParOf" srcId="{5BBD2386-8F11-45C3-B2D6-A6D990DCB7C7}" destId="{50B98B97-D4E5-45DE-9257-0B5910574B79}" srcOrd="0" destOrd="0" presId="urn:microsoft.com/office/officeart/2005/8/layout/orgChart1"/>
    <dgm:cxn modelId="{1605C95D-59FB-7647-9A29-D5EFE707250E}" type="presParOf" srcId="{50B98B97-D4E5-45DE-9257-0B5910574B79}" destId="{C6D11E7F-ABF3-4B76-BBF2-8470D0117EA7}" srcOrd="0" destOrd="0" presId="urn:microsoft.com/office/officeart/2005/8/layout/orgChart1"/>
    <dgm:cxn modelId="{B8A4671D-9F7A-DC4F-82E5-B820C163ECF7}" type="presParOf" srcId="{50B98B97-D4E5-45DE-9257-0B5910574B79}" destId="{9689E889-083A-4C10-867D-7FCA542406EE}" srcOrd="1" destOrd="0" presId="urn:microsoft.com/office/officeart/2005/8/layout/orgChart1"/>
    <dgm:cxn modelId="{1B283657-F7FD-684D-8747-17EA73A21004}" type="presParOf" srcId="{5BBD2386-8F11-45C3-B2D6-A6D990DCB7C7}" destId="{B9819C25-0CF3-4C94-A508-B3D257DFA17B}" srcOrd="1" destOrd="0" presId="urn:microsoft.com/office/officeart/2005/8/layout/orgChart1"/>
    <dgm:cxn modelId="{079EE2F7-63FB-2F4B-8D91-C50252251E3F}" type="presParOf" srcId="{5BBD2386-8F11-45C3-B2D6-A6D990DCB7C7}" destId="{77B220F5-7521-422B-BA1B-617B3257BA93}" srcOrd="2" destOrd="0" presId="urn:microsoft.com/office/officeart/2005/8/layout/orgChart1"/>
    <dgm:cxn modelId="{CC0D6424-73E9-8B48-A568-E817C8049DE3}" type="presParOf" srcId="{CD060D40-9F58-4568-A772-96E81860615C}" destId="{3D57B562-0703-4B8C-885F-1A6E6E8BF7E5}" srcOrd="2" destOrd="0" presId="urn:microsoft.com/office/officeart/2005/8/layout/orgChart1"/>
    <dgm:cxn modelId="{82C97F9D-D74C-254A-97C8-FA22F375CA38}" type="presParOf" srcId="{CD060D40-9F58-4568-A772-96E81860615C}" destId="{4916CE43-6C41-48D2-863C-A7817663A211}" srcOrd="3" destOrd="0" presId="urn:microsoft.com/office/officeart/2005/8/layout/orgChart1"/>
    <dgm:cxn modelId="{E46D1974-92CC-7541-9D25-6C33EF2F6DAA}" type="presParOf" srcId="{4916CE43-6C41-48D2-863C-A7817663A211}" destId="{4440DF37-580E-479E-827F-F69EF27D7008}" srcOrd="0" destOrd="0" presId="urn:microsoft.com/office/officeart/2005/8/layout/orgChart1"/>
    <dgm:cxn modelId="{90524981-46B6-614F-B916-362EB9FF9A89}" type="presParOf" srcId="{4440DF37-580E-479E-827F-F69EF27D7008}" destId="{1767D0E3-0B48-43EE-A3F2-9F9CBA311C49}" srcOrd="0" destOrd="0" presId="urn:microsoft.com/office/officeart/2005/8/layout/orgChart1"/>
    <dgm:cxn modelId="{5D6283DD-AEB7-244B-B378-75B898F7BE4F}" type="presParOf" srcId="{4440DF37-580E-479E-827F-F69EF27D7008}" destId="{D33E208D-8211-4973-B424-E2DC23912F88}" srcOrd="1" destOrd="0" presId="urn:microsoft.com/office/officeart/2005/8/layout/orgChart1"/>
    <dgm:cxn modelId="{1A50218F-33DB-FB4D-BB15-4F71F4FA505A}" type="presParOf" srcId="{4916CE43-6C41-48D2-863C-A7817663A211}" destId="{4C9ED6F9-7A2E-4185-ACFA-C8A3C1D763F7}" srcOrd="1" destOrd="0" presId="urn:microsoft.com/office/officeart/2005/8/layout/orgChart1"/>
    <dgm:cxn modelId="{D40CD172-4A65-CC44-8A93-052A51A0333B}" type="presParOf" srcId="{4916CE43-6C41-48D2-863C-A7817663A211}" destId="{AE0AA10D-036C-4F04-8FE0-802FEE39AA1B}" srcOrd="2" destOrd="0" presId="urn:microsoft.com/office/officeart/2005/8/layout/orgChart1"/>
    <dgm:cxn modelId="{637CFF45-C158-0B40-A6B5-7BCEE64529B7}" type="presParOf" srcId="{CD060D40-9F58-4568-A772-96E81860615C}" destId="{3BB57654-547C-4FD0-8DFA-9975CED61D8E}" srcOrd="4" destOrd="0" presId="urn:microsoft.com/office/officeart/2005/8/layout/orgChart1"/>
    <dgm:cxn modelId="{CE61E957-BAEF-344C-91EA-AB33921E2DDE}" type="presParOf" srcId="{CD060D40-9F58-4568-A772-96E81860615C}" destId="{34D6E3BB-8A16-4D35-9E00-8C0FBA0099C1}" srcOrd="5" destOrd="0" presId="urn:microsoft.com/office/officeart/2005/8/layout/orgChart1"/>
    <dgm:cxn modelId="{F35027D4-8981-984C-AA88-C7365582349D}" type="presParOf" srcId="{34D6E3BB-8A16-4D35-9E00-8C0FBA0099C1}" destId="{8B41EC4A-DB72-4DCA-9BD9-EA02256BEE09}" srcOrd="0" destOrd="0" presId="urn:microsoft.com/office/officeart/2005/8/layout/orgChart1"/>
    <dgm:cxn modelId="{F8C4699B-F31F-4746-8693-44957D421263}" type="presParOf" srcId="{8B41EC4A-DB72-4DCA-9BD9-EA02256BEE09}" destId="{65C94771-98DB-45EC-AFD7-6F37D063164F}" srcOrd="0" destOrd="0" presId="urn:microsoft.com/office/officeart/2005/8/layout/orgChart1"/>
    <dgm:cxn modelId="{B8DD5007-6190-454B-BA43-DE49E8A64CC9}" type="presParOf" srcId="{8B41EC4A-DB72-4DCA-9BD9-EA02256BEE09}" destId="{43DBBBF1-AF01-4983-821A-5EED002335A5}" srcOrd="1" destOrd="0" presId="urn:microsoft.com/office/officeart/2005/8/layout/orgChart1"/>
    <dgm:cxn modelId="{E20A97E4-18D5-8C48-BC25-33325316665A}" type="presParOf" srcId="{34D6E3BB-8A16-4D35-9E00-8C0FBA0099C1}" destId="{BDCF1EC0-5A30-4A92-B5F5-409C17857958}" srcOrd="1" destOrd="0" presId="urn:microsoft.com/office/officeart/2005/8/layout/orgChart1"/>
    <dgm:cxn modelId="{34C919C4-4273-5D46-9845-AACFD39BB2A5}" type="presParOf" srcId="{34D6E3BB-8A16-4D35-9E00-8C0FBA0099C1}" destId="{D4B2CEC1-F94C-4A1E-BE92-F37EF6958CEE}" srcOrd="2" destOrd="0" presId="urn:microsoft.com/office/officeart/2005/8/layout/orgChart1"/>
    <dgm:cxn modelId="{16546EE8-92B7-1742-8A28-B51DEA6FD0AC}" type="presParOf" srcId="{81870F9D-B278-4AD3-AE4B-C4B50C0574DC}" destId="{8EE86F6E-F58C-4595-B1D2-132114C7582F}" srcOrd="2" destOrd="0" presId="urn:microsoft.com/office/officeart/2005/8/layout/orgChart1"/>
    <dgm:cxn modelId="{DEDAED4F-04FA-D34C-A2BC-863EFE8311B1}" type="presParOf" srcId="{2D467B90-398B-4410-A422-BD7C194E9A26}" destId="{4FF057C1-198E-4E9D-B016-E6752E09D7A0}" srcOrd="2" destOrd="0" presId="urn:microsoft.com/office/officeart/2005/8/layout/orgChar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625F8CF0-4504-4ECB-8231-4EBF0278FE49}" type="doc">
      <dgm:prSet loTypeId="urn:microsoft.com/office/officeart/2005/8/layout/hChevron3" loCatId="process" qsTypeId="urn:microsoft.com/office/officeart/2005/8/quickstyle/simple1" qsCatId="simple" csTypeId="urn:microsoft.com/office/officeart/2005/8/colors/accent1_2" csCatId="accent1" phldr="1"/>
      <dgm:spPr/>
    </dgm:pt>
    <dgm:pt modelId="{0EE6F383-1829-4BBD-9A89-A0EA712ED0FE}">
      <dgm:prSet phldrT="[Text]"/>
      <dgm:spPr>
        <a:solidFill>
          <a:srgbClr val="FFC000"/>
        </a:solidFill>
      </dgm:spPr>
      <dgm:t>
        <a:bodyPr/>
        <a:lstStyle/>
        <a:p>
          <a:r>
            <a:rPr lang="en-GB" b="1" noProof="0" smtClean="0"/>
            <a:t>Pribavljanje</a:t>
          </a:r>
          <a:endParaRPr lang="sr-Latn-CS" b="1" noProof="0"/>
        </a:p>
      </dgm:t>
    </dgm:pt>
    <dgm:pt modelId="{DB5D72B8-5F40-4D6F-B13C-2F4B3CFAA3B3}" type="parTrans" cxnId="{F2590711-9A3E-45A4-BF04-B41AC57288BF}">
      <dgm:prSet/>
      <dgm:spPr/>
      <dgm:t>
        <a:bodyPr/>
        <a:lstStyle/>
        <a:p>
          <a:endParaRPr lang="de-DE"/>
        </a:p>
      </dgm:t>
    </dgm:pt>
    <dgm:pt modelId="{5D4BEF66-D5EE-4A77-BA22-4BB7B418E4CE}" type="sibTrans" cxnId="{F2590711-9A3E-45A4-BF04-B41AC57288BF}">
      <dgm:prSet/>
      <dgm:spPr/>
      <dgm:t>
        <a:bodyPr/>
        <a:lstStyle/>
        <a:p>
          <a:endParaRPr lang="de-DE"/>
        </a:p>
      </dgm:t>
    </dgm:pt>
    <dgm:pt modelId="{2FDADE6F-CB3F-4AE6-8982-684365E8ADBD}">
      <dgm:prSet phldrT="[Text]"/>
      <dgm:spPr>
        <a:solidFill>
          <a:srgbClr val="00B050"/>
        </a:solidFill>
      </dgm:spPr>
      <dgm:t>
        <a:bodyPr/>
        <a:lstStyle/>
        <a:p>
          <a:r>
            <a:rPr lang="en-GB" b="1" noProof="0" smtClean="0"/>
            <a:t>Obrada</a:t>
          </a:r>
          <a:endParaRPr lang="sr-Latn-CS" b="1" noProof="0"/>
        </a:p>
      </dgm:t>
    </dgm:pt>
    <dgm:pt modelId="{E8899724-4751-40F2-A2A9-A8CBA859A0F4}" type="parTrans" cxnId="{B306E225-BEE8-480E-A364-F55826619151}">
      <dgm:prSet/>
      <dgm:spPr/>
      <dgm:t>
        <a:bodyPr/>
        <a:lstStyle/>
        <a:p>
          <a:endParaRPr lang="de-DE"/>
        </a:p>
      </dgm:t>
    </dgm:pt>
    <dgm:pt modelId="{97CFFFB1-C0BC-4B09-913D-EC46EB301898}" type="sibTrans" cxnId="{B306E225-BEE8-480E-A364-F55826619151}">
      <dgm:prSet/>
      <dgm:spPr/>
      <dgm:t>
        <a:bodyPr/>
        <a:lstStyle/>
        <a:p>
          <a:endParaRPr lang="de-DE"/>
        </a:p>
      </dgm:t>
    </dgm:pt>
    <dgm:pt modelId="{47A89173-DB96-4A86-B75D-01212DE1A64B}">
      <dgm:prSet phldrT="[Text]"/>
      <dgm:spPr/>
      <dgm:t>
        <a:bodyPr/>
        <a:lstStyle/>
        <a:p>
          <a:r>
            <a:rPr lang="en-GB" b="1" noProof="0" smtClean="0"/>
            <a:t>Analiza</a:t>
          </a:r>
          <a:endParaRPr lang="sr-Latn-CS" b="1" noProof="0"/>
        </a:p>
      </dgm:t>
    </dgm:pt>
    <dgm:pt modelId="{2FB33732-1844-40E6-9012-D43AC3413C71}" type="parTrans" cxnId="{EEEB637D-C0AE-4013-849B-7D7F685C40C8}">
      <dgm:prSet/>
      <dgm:spPr/>
      <dgm:t>
        <a:bodyPr/>
        <a:lstStyle/>
        <a:p>
          <a:endParaRPr lang="de-DE"/>
        </a:p>
      </dgm:t>
    </dgm:pt>
    <dgm:pt modelId="{F3AAA990-CB48-463E-B9F0-CC07838B3502}" type="sibTrans" cxnId="{EEEB637D-C0AE-4013-849B-7D7F685C40C8}">
      <dgm:prSet/>
      <dgm:spPr/>
      <dgm:t>
        <a:bodyPr/>
        <a:lstStyle/>
        <a:p>
          <a:endParaRPr lang="de-DE"/>
        </a:p>
      </dgm:t>
    </dgm:pt>
    <dgm:pt modelId="{D9ACE7BF-3E96-4269-AA26-5DF561108E1A}">
      <dgm:prSet/>
      <dgm:spPr>
        <a:solidFill>
          <a:schemeClr val="accent4">
            <a:lumMod val="75000"/>
          </a:schemeClr>
        </a:solidFill>
      </dgm:spPr>
      <dgm:t>
        <a:bodyPr/>
        <a:lstStyle/>
        <a:p>
          <a:r>
            <a:rPr lang="en-GB" b="1" noProof="0" smtClean="0"/>
            <a:t>Prezentacija</a:t>
          </a:r>
          <a:endParaRPr lang="sr-Latn-CS" b="1" noProof="0"/>
        </a:p>
      </dgm:t>
    </dgm:pt>
    <dgm:pt modelId="{837BBB3F-9098-4A3E-9592-0D358F0810EF}" type="parTrans" cxnId="{986050D1-80D0-419C-B782-3947110D81A2}">
      <dgm:prSet/>
      <dgm:spPr/>
      <dgm:t>
        <a:bodyPr/>
        <a:lstStyle/>
        <a:p>
          <a:endParaRPr lang="de-DE"/>
        </a:p>
      </dgm:t>
    </dgm:pt>
    <dgm:pt modelId="{CBAA65B7-6F10-4AED-BD94-63F90AF14F15}" type="sibTrans" cxnId="{986050D1-80D0-419C-B782-3947110D81A2}">
      <dgm:prSet/>
      <dgm:spPr/>
      <dgm:t>
        <a:bodyPr/>
        <a:lstStyle/>
        <a:p>
          <a:endParaRPr lang="de-DE"/>
        </a:p>
      </dgm:t>
    </dgm:pt>
    <dgm:pt modelId="{59828533-5546-40F3-BAD2-1CA1044A0B64}" type="pres">
      <dgm:prSet presAssocID="{625F8CF0-4504-4ECB-8231-4EBF0278FE49}" presName="Name0" presStyleCnt="0">
        <dgm:presLayoutVars>
          <dgm:dir/>
          <dgm:resizeHandles val="exact"/>
        </dgm:presLayoutVars>
      </dgm:prSet>
      <dgm:spPr/>
    </dgm:pt>
    <dgm:pt modelId="{E0BAD33D-1F14-41F7-B89E-21D0B308F589}" type="pres">
      <dgm:prSet presAssocID="{0EE6F383-1829-4BBD-9A89-A0EA712ED0FE}" presName="parTxOnly" presStyleLbl="node1" presStyleIdx="0" presStyleCnt="4">
        <dgm:presLayoutVars>
          <dgm:bulletEnabled val="1"/>
        </dgm:presLayoutVars>
      </dgm:prSet>
      <dgm:spPr/>
      <dgm:t>
        <a:bodyPr/>
        <a:lstStyle/>
        <a:p>
          <a:endParaRPr lang="de-DE"/>
        </a:p>
      </dgm:t>
    </dgm:pt>
    <dgm:pt modelId="{D2C37382-0CD8-43EA-89AC-D0F847C31E51}" type="pres">
      <dgm:prSet presAssocID="{5D4BEF66-D5EE-4A77-BA22-4BB7B418E4CE}" presName="parSpace" presStyleCnt="0"/>
      <dgm:spPr/>
    </dgm:pt>
    <dgm:pt modelId="{468B4480-34CD-4997-9F6B-2196D6114E0E}" type="pres">
      <dgm:prSet presAssocID="{2FDADE6F-CB3F-4AE6-8982-684365E8ADBD}" presName="parTxOnly" presStyleLbl="node1" presStyleIdx="1" presStyleCnt="4">
        <dgm:presLayoutVars>
          <dgm:bulletEnabled val="1"/>
        </dgm:presLayoutVars>
      </dgm:prSet>
      <dgm:spPr/>
      <dgm:t>
        <a:bodyPr/>
        <a:lstStyle/>
        <a:p>
          <a:endParaRPr lang="de-DE"/>
        </a:p>
      </dgm:t>
    </dgm:pt>
    <dgm:pt modelId="{05320372-CD1D-4238-8BDE-7B8CA36C592A}" type="pres">
      <dgm:prSet presAssocID="{97CFFFB1-C0BC-4B09-913D-EC46EB301898}" presName="parSpace" presStyleCnt="0"/>
      <dgm:spPr/>
    </dgm:pt>
    <dgm:pt modelId="{F5457D1C-4EE2-4B58-8069-31794885CDD4}" type="pres">
      <dgm:prSet presAssocID="{47A89173-DB96-4A86-B75D-01212DE1A64B}" presName="parTxOnly" presStyleLbl="node1" presStyleIdx="2" presStyleCnt="4">
        <dgm:presLayoutVars>
          <dgm:bulletEnabled val="1"/>
        </dgm:presLayoutVars>
      </dgm:prSet>
      <dgm:spPr/>
      <dgm:t>
        <a:bodyPr/>
        <a:lstStyle/>
        <a:p>
          <a:endParaRPr lang="de-DE"/>
        </a:p>
      </dgm:t>
    </dgm:pt>
    <dgm:pt modelId="{278A53E7-1DB5-4D6E-BE50-31004BFA7B55}" type="pres">
      <dgm:prSet presAssocID="{F3AAA990-CB48-463E-B9F0-CC07838B3502}" presName="parSpace" presStyleCnt="0"/>
      <dgm:spPr/>
    </dgm:pt>
    <dgm:pt modelId="{E8716B41-D4EA-4C19-A2AD-FB871FEC2B6C}" type="pres">
      <dgm:prSet presAssocID="{D9ACE7BF-3E96-4269-AA26-5DF561108E1A}" presName="parTxOnly" presStyleLbl="node1" presStyleIdx="3" presStyleCnt="4">
        <dgm:presLayoutVars>
          <dgm:bulletEnabled val="1"/>
        </dgm:presLayoutVars>
      </dgm:prSet>
      <dgm:spPr/>
      <dgm:t>
        <a:bodyPr/>
        <a:lstStyle/>
        <a:p>
          <a:endParaRPr lang="de-DE"/>
        </a:p>
      </dgm:t>
    </dgm:pt>
  </dgm:ptLst>
  <dgm:cxnLst>
    <dgm:cxn modelId="{F2590711-9A3E-45A4-BF04-B41AC57288BF}" srcId="{625F8CF0-4504-4ECB-8231-4EBF0278FE49}" destId="{0EE6F383-1829-4BBD-9A89-A0EA712ED0FE}" srcOrd="0" destOrd="0" parTransId="{DB5D72B8-5F40-4D6F-B13C-2F4B3CFAA3B3}" sibTransId="{5D4BEF66-D5EE-4A77-BA22-4BB7B418E4CE}"/>
    <dgm:cxn modelId="{986050D1-80D0-419C-B782-3947110D81A2}" srcId="{625F8CF0-4504-4ECB-8231-4EBF0278FE49}" destId="{D9ACE7BF-3E96-4269-AA26-5DF561108E1A}" srcOrd="3" destOrd="0" parTransId="{837BBB3F-9098-4A3E-9592-0D358F0810EF}" sibTransId="{CBAA65B7-6F10-4AED-BD94-63F90AF14F15}"/>
    <dgm:cxn modelId="{61936CED-677C-4D4E-8B11-83CF6F270BD3}" type="presOf" srcId="{2FDADE6F-CB3F-4AE6-8982-684365E8ADBD}" destId="{468B4480-34CD-4997-9F6B-2196D6114E0E}" srcOrd="0" destOrd="0" presId="urn:microsoft.com/office/officeart/2005/8/layout/hChevron3"/>
    <dgm:cxn modelId="{307F9875-ED28-4A42-9438-3AE0D29EA86D}" type="presOf" srcId="{47A89173-DB96-4A86-B75D-01212DE1A64B}" destId="{F5457D1C-4EE2-4B58-8069-31794885CDD4}" srcOrd="0" destOrd="0" presId="urn:microsoft.com/office/officeart/2005/8/layout/hChevron3"/>
    <dgm:cxn modelId="{9672549A-DF77-A049-A96C-DC2ED138024D}" type="presOf" srcId="{D9ACE7BF-3E96-4269-AA26-5DF561108E1A}" destId="{E8716B41-D4EA-4C19-A2AD-FB871FEC2B6C}" srcOrd="0" destOrd="0" presId="urn:microsoft.com/office/officeart/2005/8/layout/hChevron3"/>
    <dgm:cxn modelId="{15408160-348D-FD47-BCF8-C4556362571B}" type="presOf" srcId="{0EE6F383-1829-4BBD-9A89-A0EA712ED0FE}" destId="{E0BAD33D-1F14-41F7-B89E-21D0B308F589}" srcOrd="0" destOrd="0" presId="urn:microsoft.com/office/officeart/2005/8/layout/hChevron3"/>
    <dgm:cxn modelId="{84980BDE-0688-794E-ACFB-F7A98D4FA4F4}" type="presOf" srcId="{625F8CF0-4504-4ECB-8231-4EBF0278FE49}" destId="{59828533-5546-40F3-BAD2-1CA1044A0B64}" srcOrd="0" destOrd="0" presId="urn:microsoft.com/office/officeart/2005/8/layout/hChevron3"/>
    <dgm:cxn modelId="{B306E225-BEE8-480E-A364-F55826619151}" srcId="{625F8CF0-4504-4ECB-8231-4EBF0278FE49}" destId="{2FDADE6F-CB3F-4AE6-8982-684365E8ADBD}" srcOrd="1" destOrd="0" parTransId="{E8899724-4751-40F2-A2A9-A8CBA859A0F4}" sibTransId="{97CFFFB1-C0BC-4B09-913D-EC46EB301898}"/>
    <dgm:cxn modelId="{EEEB637D-C0AE-4013-849B-7D7F685C40C8}" srcId="{625F8CF0-4504-4ECB-8231-4EBF0278FE49}" destId="{47A89173-DB96-4A86-B75D-01212DE1A64B}" srcOrd="2" destOrd="0" parTransId="{2FB33732-1844-40E6-9012-D43AC3413C71}" sibTransId="{F3AAA990-CB48-463E-B9F0-CC07838B3502}"/>
    <dgm:cxn modelId="{133A5657-763C-1946-B858-AD258A32DC78}" type="presParOf" srcId="{59828533-5546-40F3-BAD2-1CA1044A0B64}" destId="{E0BAD33D-1F14-41F7-B89E-21D0B308F589}" srcOrd="0" destOrd="0" presId="urn:microsoft.com/office/officeart/2005/8/layout/hChevron3"/>
    <dgm:cxn modelId="{C8299BFB-4A6D-D444-9E46-F2AD5ACC2C81}" type="presParOf" srcId="{59828533-5546-40F3-BAD2-1CA1044A0B64}" destId="{D2C37382-0CD8-43EA-89AC-D0F847C31E51}" srcOrd="1" destOrd="0" presId="urn:microsoft.com/office/officeart/2005/8/layout/hChevron3"/>
    <dgm:cxn modelId="{46942043-EB26-3B48-9F81-E0F981C9F2CD}" type="presParOf" srcId="{59828533-5546-40F3-BAD2-1CA1044A0B64}" destId="{468B4480-34CD-4997-9F6B-2196D6114E0E}" srcOrd="2" destOrd="0" presId="urn:microsoft.com/office/officeart/2005/8/layout/hChevron3"/>
    <dgm:cxn modelId="{A9A7B315-F067-9F42-9945-E98C5BDFDB1A}" type="presParOf" srcId="{59828533-5546-40F3-BAD2-1CA1044A0B64}" destId="{05320372-CD1D-4238-8BDE-7B8CA36C592A}" srcOrd="3" destOrd="0" presId="urn:microsoft.com/office/officeart/2005/8/layout/hChevron3"/>
    <dgm:cxn modelId="{BEEFCC7B-7C08-014D-805C-38CCE7A1D855}" type="presParOf" srcId="{59828533-5546-40F3-BAD2-1CA1044A0B64}" destId="{F5457D1C-4EE2-4B58-8069-31794885CDD4}" srcOrd="4" destOrd="0" presId="urn:microsoft.com/office/officeart/2005/8/layout/hChevron3"/>
    <dgm:cxn modelId="{FA29F922-82A2-C247-BCCC-D9254F1BDC92}" type="presParOf" srcId="{59828533-5546-40F3-BAD2-1CA1044A0B64}" destId="{278A53E7-1DB5-4D6E-BE50-31004BFA7B55}" srcOrd="5" destOrd="0" presId="urn:microsoft.com/office/officeart/2005/8/layout/hChevron3"/>
    <dgm:cxn modelId="{E01A10F4-05A9-2E49-B207-176AC3B7D06E}" type="presParOf" srcId="{59828533-5546-40F3-BAD2-1CA1044A0B64}" destId="{E8716B41-D4EA-4C19-A2AD-FB871FEC2B6C}" srcOrd="6" destOrd="0" presId="urn:microsoft.com/office/officeart/2005/8/layout/hChevron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BB57654-547C-4FD0-8DFA-9975CED61D8E}">
      <dsp:nvSpPr>
        <dsp:cNvPr id="0" name=""/>
        <dsp:cNvSpPr/>
      </dsp:nvSpPr>
      <dsp:spPr>
        <a:xfrm>
          <a:off x="5680505" y="1477717"/>
          <a:ext cx="220141" cy="1721680"/>
        </a:xfrm>
        <a:custGeom>
          <a:avLst/>
          <a:gdLst/>
          <a:ahLst/>
          <a:cxnLst/>
          <a:rect l="0" t="0" r="0" b="0"/>
          <a:pathLst>
            <a:path>
              <a:moveTo>
                <a:pt x="0" y="0"/>
              </a:moveTo>
              <a:lnTo>
                <a:pt x="0" y="1721680"/>
              </a:lnTo>
              <a:lnTo>
                <a:pt x="220141" y="1721680"/>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3D57B562-0703-4B8C-885F-1A6E6E8BF7E5}">
      <dsp:nvSpPr>
        <dsp:cNvPr id="0" name=""/>
        <dsp:cNvSpPr/>
      </dsp:nvSpPr>
      <dsp:spPr>
        <a:xfrm>
          <a:off x="5680505" y="1477717"/>
          <a:ext cx="214180" cy="989569"/>
        </a:xfrm>
        <a:custGeom>
          <a:avLst/>
          <a:gdLst/>
          <a:ahLst/>
          <a:cxnLst/>
          <a:rect l="0" t="0" r="0" b="0"/>
          <a:pathLst>
            <a:path>
              <a:moveTo>
                <a:pt x="0" y="0"/>
              </a:moveTo>
              <a:lnTo>
                <a:pt x="0" y="989569"/>
              </a:lnTo>
              <a:lnTo>
                <a:pt x="214180" y="989569"/>
              </a:lnTo>
            </a:path>
          </a:pathLst>
        </a:custGeom>
        <a:noFill/>
        <a:ln w="25400" cap="flat" cmpd="sng" algn="ctr">
          <a:solidFill>
            <a:schemeClr val="accent1">
              <a:lumMod val="75000"/>
            </a:schemeClr>
          </a:solidFill>
          <a:prstDash val="solid"/>
        </a:ln>
        <a:effectLst/>
      </dsp:spPr>
      <dsp:style>
        <a:lnRef idx="2">
          <a:scrgbClr r="0" g="0" b="0"/>
        </a:lnRef>
        <a:fillRef idx="0">
          <a:scrgbClr r="0" g="0" b="0"/>
        </a:fillRef>
        <a:effectRef idx="0">
          <a:scrgbClr r="0" g="0" b="0"/>
        </a:effectRef>
        <a:fontRef idx="minor"/>
      </dsp:style>
    </dsp:sp>
    <dsp:sp modelId="{03552278-51F2-4188-A74D-225313BD16F8}">
      <dsp:nvSpPr>
        <dsp:cNvPr id="0" name=""/>
        <dsp:cNvSpPr/>
      </dsp:nvSpPr>
      <dsp:spPr>
        <a:xfrm>
          <a:off x="5680505" y="1477717"/>
          <a:ext cx="214180" cy="325503"/>
        </a:xfrm>
        <a:custGeom>
          <a:avLst/>
          <a:gdLst/>
          <a:ahLst/>
          <a:cxnLst/>
          <a:rect l="0" t="0" r="0" b="0"/>
          <a:pathLst>
            <a:path>
              <a:moveTo>
                <a:pt x="0" y="0"/>
              </a:moveTo>
              <a:lnTo>
                <a:pt x="0" y="325503"/>
              </a:lnTo>
              <a:lnTo>
                <a:pt x="214180" y="325503"/>
              </a:lnTo>
            </a:path>
          </a:pathLst>
        </a:custGeom>
        <a:noFill/>
        <a:ln w="25400" cap="flat" cmpd="sng" algn="ctr">
          <a:solidFill>
            <a:schemeClr val="accent1">
              <a:lumMod val="75000"/>
            </a:schemeClr>
          </a:solidFill>
          <a:prstDash val="solid"/>
        </a:ln>
        <a:effectLst/>
      </dsp:spPr>
      <dsp:style>
        <a:lnRef idx="2">
          <a:scrgbClr r="0" g="0" b="0"/>
        </a:lnRef>
        <a:fillRef idx="0">
          <a:scrgbClr r="0" g="0" b="0"/>
        </a:fillRef>
        <a:effectRef idx="0">
          <a:scrgbClr r="0" g="0" b="0"/>
        </a:effectRef>
        <a:fontRef idx="minor"/>
      </dsp:style>
    </dsp:sp>
    <dsp:sp modelId="{3227F2A0-6CF1-4121-BA42-F363CC9CD018}">
      <dsp:nvSpPr>
        <dsp:cNvPr id="0" name=""/>
        <dsp:cNvSpPr/>
      </dsp:nvSpPr>
      <dsp:spPr>
        <a:xfrm>
          <a:off x="4196118" y="662532"/>
          <a:ext cx="2175513" cy="335300"/>
        </a:xfrm>
        <a:custGeom>
          <a:avLst/>
          <a:gdLst/>
          <a:ahLst/>
          <a:cxnLst/>
          <a:rect l="0" t="0" r="0" b="0"/>
          <a:pathLst>
            <a:path>
              <a:moveTo>
                <a:pt x="0" y="0"/>
              </a:moveTo>
              <a:lnTo>
                <a:pt x="0" y="153879"/>
              </a:lnTo>
              <a:lnTo>
                <a:pt x="2175513" y="153879"/>
              </a:lnTo>
              <a:lnTo>
                <a:pt x="2175513" y="335300"/>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3F3151E0-169C-41D6-8CE0-24AB5571C972}">
      <dsp:nvSpPr>
        <dsp:cNvPr id="0" name=""/>
        <dsp:cNvSpPr/>
      </dsp:nvSpPr>
      <dsp:spPr>
        <a:xfrm>
          <a:off x="3508844" y="1471428"/>
          <a:ext cx="242499" cy="1959467"/>
        </a:xfrm>
        <a:custGeom>
          <a:avLst/>
          <a:gdLst/>
          <a:ahLst/>
          <a:cxnLst/>
          <a:rect l="0" t="0" r="0" b="0"/>
          <a:pathLst>
            <a:path>
              <a:moveTo>
                <a:pt x="0" y="0"/>
              </a:moveTo>
              <a:lnTo>
                <a:pt x="0" y="1959467"/>
              </a:lnTo>
              <a:lnTo>
                <a:pt x="242499" y="1959467"/>
              </a:lnTo>
            </a:path>
          </a:pathLst>
        </a:custGeom>
        <a:noFill/>
        <a:ln w="25400" cap="flat" cmpd="sng" algn="ctr">
          <a:solidFill>
            <a:schemeClr val="accent1">
              <a:lumMod val="60000"/>
              <a:lumOff val="40000"/>
            </a:schemeClr>
          </a:solidFill>
          <a:prstDash val="solid"/>
        </a:ln>
        <a:effectLst/>
      </dsp:spPr>
      <dsp:style>
        <a:lnRef idx="2">
          <a:scrgbClr r="0" g="0" b="0"/>
        </a:lnRef>
        <a:fillRef idx="0">
          <a:scrgbClr r="0" g="0" b="0"/>
        </a:fillRef>
        <a:effectRef idx="0">
          <a:scrgbClr r="0" g="0" b="0"/>
        </a:effectRef>
        <a:fontRef idx="minor"/>
      </dsp:style>
    </dsp:sp>
    <dsp:sp modelId="{E2571495-7184-4A93-85D3-7247B0E25DDD}">
      <dsp:nvSpPr>
        <dsp:cNvPr id="0" name=""/>
        <dsp:cNvSpPr/>
      </dsp:nvSpPr>
      <dsp:spPr>
        <a:xfrm>
          <a:off x="3508844" y="1471428"/>
          <a:ext cx="252192" cy="1321025"/>
        </a:xfrm>
        <a:custGeom>
          <a:avLst/>
          <a:gdLst/>
          <a:ahLst/>
          <a:cxnLst/>
          <a:rect l="0" t="0" r="0" b="0"/>
          <a:pathLst>
            <a:path>
              <a:moveTo>
                <a:pt x="0" y="0"/>
              </a:moveTo>
              <a:lnTo>
                <a:pt x="0" y="1321025"/>
              </a:lnTo>
              <a:lnTo>
                <a:pt x="252192" y="1321025"/>
              </a:lnTo>
            </a:path>
          </a:pathLst>
        </a:custGeom>
        <a:noFill/>
        <a:ln w="25400" cap="flat" cmpd="sng" algn="ctr">
          <a:solidFill>
            <a:schemeClr val="accent1">
              <a:lumMod val="60000"/>
              <a:lumOff val="40000"/>
            </a:schemeClr>
          </a:solidFill>
          <a:prstDash val="solid"/>
        </a:ln>
        <a:effectLst/>
      </dsp:spPr>
      <dsp:style>
        <a:lnRef idx="2">
          <a:scrgbClr r="0" g="0" b="0"/>
        </a:lnRef>
        <a:fillRef idx="0">
          <a:scrgbClr r="0" g="0" b="0"/>
        </a:fillRef>
        <a:effectRef idx="0">
          <a:scrgbClr r="0" g="0" b="0"/>
        </a:effectRef>
        <a:fontRef idx="minor"/>
      </dsp:style>
    </dsp:sp>
    <dsp:sp modelId="{090BC93C-69B3-46AC-8DC6-3D89CB948BBC}">
      <dsp:nvSpPr>
        <dsp:cNvPr id="0" name=""/>
        <dsp:cNvSpPr/>
      </dsp:nvSpPr>
      <dsp:spPr>
        <a:xfrm>
          <a:off x="3508844" y="1471428"/>
          <a:ext cx="251760" cy="744702"/>
        </a:xfrm>
        <a:custGeom>
          <a:avLst/>
          <a:gdLst/>
          <a:ahLst/>
          <a:cxnLst/>
          <a:rect l="0" t="0" r="0" b="0"/>
          <a:pathLst>
            <a:path>
              <a:moveTo>
                <a:pt x="0" y="0"/>
              </a:moveTo>
              <a:lnTo>
                <a:pt x="0" y="744702"/>
              </a:lnTo>
              <a:lnTo>
                <a:pt x="251760" y="744702"/>
              </a:lnTo>
            </a:path>
          </a:pathLst>
        </a:custGeom>
        <a:noFill/>
        <a:ln w="25400" cap="flat" cmpd="sng" algn="ctr">
          <a:solidFill>
            <a:schemeClr val="accent1">
              <a:lumMod val="60000"/>
              <a:lumOff val="40000"/>
            </a:schemeClr>
          </a:solidFill>
          <a:prstDash val="solid"/>
        </a:ln>
        <a:effectLst/>
      </dsp:spPr>
      <dsp:style>
        <a:lnRef idx="2">
          <a:scrgbClr r="0" g="0" b="0"/>
        </a:lnRef>
        <a:fillRef idx="0">
          <a:scrgbClr r="0" g="0" b="0"/>
        </a:fillRef>
        <a:effectRef idx="0">
          <a:scrgbClr r="0" g="0" b="0"/>
        </a:effectRef>
        <a:fontRef idx="minor"/>
      </dsp:style>
    </dsp:sp>
    <dsp:sp modelId="{FF2EAA7A-0C72-47B8-9B09-C9B44BDA18FE}">
      <dsp:nvSpPr>
        <dsp:cNvPr id="0" name=""/>
        <dsp:cNvSpPr/>
      </dsp:nvSpPr>
      <dsp:spPr>
        <a:xfrm>
          <a:off x="3508844" y="1471428"/>
          <a:ext cx="251743" cy="261207"/>
        </a:xfrm>
        <a:custGeom>
          <a:avLst/>
          <a:gdLst/>
          <a:ahLst/>
          <a:cxnLst/>
          <a:rect l="0" t="0" r="0" b="0"/>
          <a:pathLst>
            <a:path>
              <a:moveTo>
                <a:pt x="0" y="0"/>
              </a:moveTo>
              <a:lnTo>
                <a:pt x="0" y="261207"/>
              </a:lnTo>
              <a:lnTo>
                <a:pt x="251743" y="261207"/>
              </a:lnTo>
            </a:path>
          </a:pathLst>
        </a:custGeom>
        <a:noFill/>
        <a:ln w="25400" cap="flat" cmpd="sng" algn="ctr">
          <a:solidFill>
            <a:schemeClr val="accent1">
              <a:lumMod val="60000"/>
              <a:lumOff val="40000"/>
            </a:schemeClr>
          </a:solidFill>
          <a:prstDash val="solid"/>
        </a:ln>
        <a:effectLst/>
      </dsp:spPr>
      <dsp:style>
        <a:lnRef idx="2">
          <a:scrgbClr r="0" g="0" b="0"/>
        </a:lnRef>
        <a:fillRef idx="0">
          <a:scrgbClr r="0" g="0" b="0"/>
        </a:fillRef>
        <a:effectRef idx="0">
          <a:scrgbClr r="0" g="0" b="0"/>
        </a:effectRef>
        <a:fontRef idx="minor"/>
      </dsp:style>
    </dsp:sp>
    <dsp:sp modelId="{6BB3E314-D2CC-4B49-AEA2-9E73D9C443DF}">
      <dsp:nvSpPr>
        <dsp:cNvPr id="0" name=""/>
        <dsp:cNvSpPr/>
      </dsp:nvSpPr>
      <dsp:spPr>
        <a:xfrm>
          <a:off x="4150398" y="662532"/>
          <a:ext cx="91440" cy="356232"/>
        </a:xfrm>
        <a:custGeom>
          <a:avLst/>
          <a:gdLst/>
          <a:ahLst/>
          <a:cxnLst/>
          <a:rect l="0" t="0" r="0" b="0"/>
          <a:pathLst>
            <a:path>
              <a:moveTo>
                <a:pt x="45720" y="0"/>
              </a:moveTo>
              <a:lnTo>
                <a:pt x="45720" y="174812"/>
              </a:lnTo>
              <a:lnTo>
                <a:pt x="49573" y="174812"/>
              </a:lnTo>
              <a:lnTo>
                <a:pt x="49573" y="356232"/>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64D1CD5B-1EE2-47FC-8EA0-5BDAC2C236B9}">
      <dsp:nvSpPr>
        <dsp:cNvPr id="0" name=""/>
        <dsp:cNvSpPr/>
      </dsp:nvSpPr>
      <dsp:spPr>
        <a:xfrm>
          <a:off x="770407" y="1451722"/>
          <a:ext cx="223026" cy="2691284"/>
        </a:xfrm>
        <a:custGeom>
          <a:avLst/>
          <a:gdLst/>
          <a:ahLst/>
          <a:cxnLst/>
          <a:rect l="0" t="0" r="0" b="0"/>
          <a:pathLst>
            <a:path>
              <a:moveTo>
                <a:pt x="0" y="0"/>
              </a:moveTo>
              <a:lnTo>
                <a:pt x="0" y="2691284"/>
              </a:lnTo>
              <a:lnTo>
                <a:pt x="223026" y="2691284"/>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3A5B5904-2F25-46A1-8850-9C62CF2AD841}">
      <dsp:nvSpPr>
        <dsp:cNvPr id="0" name=""/>
        <dsp:cNvSpPr/>
      </dsp:nvSpPr>
      <dsp:spPr>
        <a:xfrm>
          <a:off x="770407" y="1451722"/>
          <a:ext cx="249790" cy="1798438"/>
        </a:xfrm>
        <a:custGeom>
          <a:avLst/>
          <a:gdLst/>
          <a:ahLst/>
          <a:cxnLst/>
          <a:rect l="0" t="0" r="0" b="0"/>
          <a:pathLst>
            <a:path>
              <a:moveTo>
                <a:pt x="0" y="0"/>
              </a:moveTo>
              <a:lnTo>
                <a:pt x="0" y="1798438"/>
              </a:lnTo>
              <a:lnTo>
                <a:pt x="249790" y="1798438"/>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29DC2D7F-AE93-4BDD-98B7-D7B1597529D9}">
      <dsp:nvSpPr>
        <dsp:cNvPr id="0" name=""/>
        <dsp:cNvSpPr/>
      </dsp:nvSpPr>
      <dsp:spPr>
        <a:xfrm>
          <a:off x="770407" y="1451722"/>
          <a:ext cx="249790" cy="1099156"/>
        </a:xfrm>
        <a:custGeom>
          <a:avLst/>
          <a:gdLst/>
          <a:ahLst/>
          <a:cxnLst/>
          <a:rect l="0" t="0" r="0" b="0"/>
          <a:pathLst>
            <a:path>
              <a:moveTo>
                <a:pt x="0" y="0"/>
              </a:moveTo>
              <a:lnTo>
                <a:pt x="0" y="1099156"/>
              </a:lnTo>
              <a:lnTo>
                <a:pt x="249790" y="1099156"/>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0D57FD57-F1FF-49D2-8216-62643AE51EA5}">
      <dsp:nvSpPr>
        <dsp:cNvPr id="0" name=""/>
        <dsp:cNvSpPr/>
      </dsp:nvSpPr>
      <dsp:spPr>
        <a:xfrm>
          <a:off x="770407" y="1451722"/>
          <a:ext cx="249790" cy="394197"/>
        </a:xfrm>
        <a:custGeom>
          <a:avLst/>
          <a:gdLst/>
          <a:ahLst/>
          <a:cxnLst/>
          <a:rect l="0" t="0" r="0" b="0"/>
          <a:pathLst>
            <a:path>
              <a:moveTo>
                <a:pt x="0" y="0"/>
              </a:moveTo>
              <a:lnTo>
                <a:pt x="0" y="394197"/>
              </a:lnTo>
              <a:lnTo>
                <a:pt x="249790" y="394197"/>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E3E6EC51-3ED1-4337-B5C5-B226D7EA5C59}">
      <dsp:nvSpPr>
        <dsp:cNvPr id="0" name=""/>
        <dsp:cNvSpPr/>
      </dsp:nvSpPr>
      <dsp:spPr>
        <a:xfrm>
          <a:off x="1461534" y="662532"/>
          <a:ext cx="2734583" cy="335836"/>
        </a:xfrm>
        <a:custGeom>
          <a:avLst/>
          <a:gdLst/>
          <a:ahLst/>
          <a:cxnLst/>
          <a:rect l="0" t="0" r="0" b="0"/>
          <a:pathLst>
            <a:path>
              <a:moveTo>
                <a:pt x="2734583" y="0"/>
              </a:moveTo>
              <a:lnTo>
                <a:pt x="2734583" y="154415"/>
              </a:lnTo>
              <a:lnTo>
                <a:pt x="0" y="154415"/>
              </a:lnTo>
              <a:lnTo>
                <a:pt x="0" y="335836"/>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E6E1A79-ACC2-4B43-9252-888CB64F0709}">
      <dsp:nvSpPr>
        <dsp:cNvPr id="0" name=""/>
        <dsp:cNvSpPr/>
      </dsp:nvSpPr>
      <dsp:spPr>
        <a:xfrm>
          <a:off x="2937878" y="372"/>
          <a:ext cx="2516481" cy="662160"/>
        </a:xfrm>
        <a:prstGeom prst="rect">
          <a:avLst/>
        </a:prstGeom>
        <a:solidFill>
          <a:schemeClr val="tx2">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1066800">
            <a:lnSpc>
              <a:spcPct val="90000"/>
            </a:lnSpc>
            <a:spcBef>
              <a:spcPct val="0"/>
            </a:spcBef>
            <a:spcAft>
              <a:spcPct val="35000"/>
            </a:spcAft>
          </a:pPr>
          <a:r>
            <a:rPr lang="en-GB" sz="2400" b="1" kern="1200" dirty="0" smtClean="0"/>
            <a:t>Digitalna forenzika</a:t>
          </a:r>
          <a:endParaRPr lang="sr-Latn-CS" sz="2400" b="1" kern="1200" dirty="0"/>
        </a:p>
      </dsp:txBody>
      <dsp:txXfrm>
        <a:off x="2937878" y="372"/>
        <a:ext cx="2516481" cy="662160"/>
      </dsp:txXfrm>
    </dsp:sp>
    <dsp:sp modelId="{1108FBA0-E998-455D-9E8A-6A59BA651442}">
      <dsp:nvSpPr>
        <dsp:cNvPr id="0" name=""/>
        <dsp:cNvSpPr/>
      </dsp:nvSpPr>
      <dsp:spPr>
        <a:xfrm>
          <a:off x="597625" y="998369"/>
          <a:ext cx="1727818" cy="453353"/>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en-GB" sz="1400" b="1" kern="1200" dirty="0" smtClean="0"/>
            <a:t>Računarska forenzika</a:t>
          </a:r>
          <a:endParaRPr lang="sr-Latn-CS" sz="1400" b="1" kern="1200" dirty="0"/>
        </a:p>
      </dsp:txBody>
      <dsp:txXfrm>
        <a:off x="597625" y="998369"/>
        <a:ext cx="1727818" cy="453353"/>
      </dsp:txXfrm>
    </dsp:sp>
    <dsp:sp modelId="{BCFDE1FA-F5EB-4C9A-92F3-E7188BC5217F}">
      <dsp:nvSpPr>
        <dsp:cNvPr id="0" name=""/>
        <dsp:cNvSpPr/>
      </dsp:nvSpPr>
      <dsp:spPr>
        <a:xfrm>
          <a:off x="1020198" y="1528144"/>
          <a:ext cx="1754547" cy="635552"/>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en-GB" sz="1400" kern="1200" dirty="0" smtClean="0"/>
            <a:t> </a:t>
          </a:r>
          <a:r>
            <a:rPr lang="en-GB" sz="1400" kern="1200" noProof="0" dirty="0" smtClean="0"/>
            <a:t>Obukciona</a:t>
          </a:r>
          <a:r>
            <a:rPr kern="1200"/>
            <a:t> </a:t>
          </a:r>
          <a:br>
            <a:rPr kern="1200"/>
          </a:br>
          <a:r>
            <a:rPr lang="en-GB" sz="1400" kern="1200" dirty="0" smtClean="0"/>
            <a:t>Forenzika</a:t>
          </a:r>
          <a:endParaRPr lang="sr-Latn-CS" sz="1400" kern="1200" dirty="0"/>
        </a:p>
      </dsp:txBody>
      <dsp:txXfrm>
        <a:off x="1020198" y="1528144"/>
        <a:ext cx="1754547" cy="635552"/>
      </dsp:txXfrm>
    </dsp:sp>
    <dsp:sp modelId="{B1505D27-7393-46A8-94B8-A780B39F4649}">
      <dsp:nvSpPr>
        <dsp:cNvPr id="0" name=""/>
        <dsp:cNvSpPr/>
      </dsp:nvSpPr>
      <dsp:spPr>
        <a:xfrm>
          <a:off x="1020198" y="2229068"/>
          <a:ext cx="1754547" cy="643621"/>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en-GB" sz="1400" kern="1200" dirty="0" smtClean="0"/>
            <a:t>Živa </a:t>
          </a:r>
          <a:r>
            <a:rPr lang="en-GB" sz="1400" kern="1200" noProof="0" dirty="0" smtClean="0"/>
            <a:t>forenzika</a:t>
          </a:r>
          <a:endParaRPr lang="sr-Latn-CS" sz="1400" kern="1200" noProof="0" dirty="0"/>
        </a:p>
      </dsp:txBody>
      <dsp:txXfrm>
        <a:off x="1020198" y="2229068"/>
        <a:ext cx="1754547" cy="643621"/>
      </dsp:txXfrm>
    </dsp:sp>
    <dsp:sp modelId="{780D3687-CEFE-46A7-B8E3-9EE0EA6B234E}">
      <dsp:nvSpPr>
        <dsp:cNvPr id="0" name=""/>
        <dsp:cNvSpPr/>
      </dsp:nvSpPr>
      <dsp:spPr>
        <a:xfrm>
          <a:off x="1020198" y="2928350"/>
          <a:ext cx="1773605" cy="643621"/>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en-GB" sz="1400" kern="1200" noProof="0" dirty="0" smtClean="0"/>
            <a:t>Forenzika apllikacija</a:t>
          </a:r>
          <a:endParaRPr lang="sr-Latn-CS" sz="1400" kern="1200" noProof="0" dirty="0"/>
        </a:p>
      </dsp:txBody>
      <dsp:txXfrm>
        <a:off x="1020198" y="2928350"/>
        <a:ext cx="1773605" cy="643621"/>
      </dsp:txXfrm>
    </dsp:sp>
    <dsp:sp modelId="{40CDE946-0848-460B-A821-854D87DADFFD}">
      <dsp:nvSpPr>
        <dsp:cNvPr id="0" name=""/>
        <dsp:cNvSpPr/>
      </dsp:nvSpPr>
      <dsp:spPr>
        <a:xfrm>
          <a:off x="993434" y="3711052"/>
          <a:ext cx="1806572" cy="863909"/>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 tIns="9525" rIns="9525" bIns="9525" numCol="1" spcCol="1270" anchor="ctr" anchorCtr="0">
          <a:noAutofit/>
        </a:bodyPr>
        <a:lstStyle/>
        <a:p>
          <a:pPr lvl="0" algn="ctr" defTabSz="666750">
            <a:lnSpc>
              <a:spcPct val="90000"/>
            </a:lnSpc>
            <a:spcBef>
              <a:spcPct val="0"/>
            </a:spcBef>
            <a:spcAft>
              <a:spcPct val="35000"/>
            </a:spcAft>
          </a:pPr>
          <a:r>
            <a:rPr sz="1500" kern="1200"/>
            <a:t>Ostali forenzičk uređajii: DVR, ruteri, konzole za igre, uređaje za skiming, itd.</a:t>
          </a:r>
          <a:endParaRPr lang="sr-Latn-CS" sz="1500" kern="1200" dirty="0"/>
        </a:p>
      </dsp:txBody>
      <dsp:txXfrm>
        <a:off x="993434" y="3711052"/>
        <a:ext cx="1806572" cy="863909"/>
      </dsp:txXfrm>
    </dsp:sp>
    <dsp:sp modelId="{E55EC117-E706-4B1F-8DA3-6F803617C1BE}">
      <dsp:nvSpPr>
        <dsp:cNvPr id="0" name=""/>
        <dsp:cNvSpPr/>
      </dsp:nvSpPr>
      <dsp:spPr>
        <a:xfrm>
          <a:off x="3336062" y="1018765"/>
          <a:ext cx="1727818" cy="452662"/>
        </a:xfrm>
        <a:prstGeom prst="rect">
          <a:avLst/>
        </a:prstGeom>
        <a:solidFill>
          <a:schemeClr val="accent1">
            <a:lumMod val="60000"/>
            <a:lumOff val="4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en-GB" sz="1400" b="1" kern="1200" dirty="0" smtClean="0"/>
            <a:t>Mobilna forenzika</a:t>
          </a:r>
          <a:endParaRPr lang="sr-Latn-CS" sz="1400" b="1" kern="1200" noProof="0" dirty="0"/>
        </a:p>
      </dsp:txBody>
      <dsp:txXfrm>
        <a:off x="3336062" y="1018765"/>
        <a:ext cx="1727818" cy="452662"/>
      </dsp:txXfrm>
    </dsp:sp>
    <dsp:sp modelId="{5E736E1D-85CF-422A-871E-0D4D19E5EEED}">
      <dsp:nvSpPr>
        <dsp:cNvPr id="0" name=""/>
        <dsp:cNvSpPr/>
      </dsp:nvSpPr>
      <dsp:spPr>
        <a:xfrm>
          <a:off x="3760587" y="1536800"/>
          <a:ext cx="1484317" cy="391670"/>
        </a:xfrm>
        <a:prstGeom prst="rect">
          <a:avLst/>
        </a:prstGeom>
        <a:solidFill>
          <a:schemeClr val="accent1">
            <a:lumMod val="60000"/>
            <a:lumOff val="4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en-GB" sz="1400" kern="1200" dirty="0" smtClean="0"/>
            <a:t>Android forenzika</a:t>
          </a:r>
          <a:endParaRPr lang="sr-Latn-CS" sz="1400" kern="1200" dirty="0"/>
        </a:p>
      </dsp:txBody>
      <dsp:txXfrm>
        <a:off x="3760587" y="1536800"/>
        <a:ext cx="1484317" cy="391670"/>
      </dsp:txXfrm>
    </dsp:sp>
    <dsp:sp modelId="{500CD307-C0E4-4017-99BC-D8FA52224E27}">
      <dsp:nvSpPr>
        <dsp:cNvPr id="0" name=""/>
        <dsp:cNvSpPr/>
      </dsp:nvSpPr>
      <dsp:spPr>
        <a:xfrm>
          <a:off x="3760604" y="2020295"/>
          <a:ext cx="1484317" cy="391670"/>
        </a:xfrm>
        <a:prstGeom prst="rect">
          <a:avLst/>
        </a:prstGeom>
        <a:solidFill>
          <a:schemeClr val="accent1">
            <a:lumMod val="60000"/>
            <a:lumOff val="4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en-GB" sz="1400" kern="1200" dirty="0" smtClean="0"/>
            <a:t>IOS forenziika</a:t>
          </a:r>
          <a:endParaRPr lang="sr-Latn-CS" sz="1400" kern="1200" dirty="0"/>
        </a:p>
      </dsp:txBody>
      <dsp:txXfrm>
        <a:off x="3760604" y="2020295"/>
        <a:ext cx="1484317" cy="391670"/>
      </dsp:txXfrm>
    </dsp:sp>
    <dsp:sp modelId="{8D5E0606-D3F0-4054-AB3C-53C918A74826}">
      <dsp:nvSpPr>
        <dsp:cNvPr id="0" name=""/>
        <dsp:cNvSpPr/>
      </dsp:nvSpPr>
      <dsp:spPr>
        <a:xfrm>
          <a:off x="3761036" y="2510391"/>
          <a:ext cx="1484317" cy="564124"/>
        </a:xfrm>
        <a:prstGeom prst="rect">
          <a:avLst/>
        </a:prstGeom>
        <a:solidFill>
          <a:schemeClr val="accent1">
            <a:lumMod val="60000"/>
            <a:lumOff val="4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en-GB" sz="1400" kern="1200" dirty="0" smtClean="0"/>
            <a:t>Windovs Phone / Simbian / drugi</a:t>
          </a:r>
          <a:endParaRPr lang="sr-Latn-CS" sz="1400" kern="1200" dirty="0"/>
        </a:p>
      </dsp:txBody>
      <dsp:txXfrm>
        <a:off x="3761036" y="2510391"/>
        <a:ext cx="1484317" cy="564124"/>
      </dsp:txXfrm>
    </dsp:sp>
    <dsp:sp modelId="{BA3AA106-B34E-4109-AC6D-70F574478CAF}">
      <dsp:nvSpPr>
        <dsp:cNvPr id="0" name=""/>
        <dsp:cNvSpPr/>
      </dsp:nvSpPr>
      <dsp:spPr>
        <a:xfrm>
          <a:off x="3751343" y="3184206"/>
          <a:ext cx="1518268" cy="493378"/>
        </a:xfrm>
        <a:prstGeom prst="rect">
          <a:avLst/>
        </a:prstGeom>
        <a:solidFill>
          <a:schemeClr val="accent1">
            <a:lumMod val="60000"/>
            <a:lumOff val="4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 tIns="9525" rIns="9525" bIns="9525" numCol="1" spcCol="1270" anchor="ctr" anchorCtr="0">
          <a:noAutofit/>
        </a:bodyPr>
        <a:lstStyle/>
        <a:p>
          <a:pPr lvl="0" algn="ctr" defTabSz="666750">
            <a:lnSpc>
              <a:spcPct val="90000"/>
            </a:lnSpc>
            <a:spcBef>
              <a:spcPct val="0"/>
            </a:spcBef>
            <a:spcAft>
              <a:spcPct val="35000"/>
            </a:spcAft>
          </a:pPr>
          <a:r>
            <a:rPr sz="1500" kern="1200"/>
            <a:t>Drugi, npr. Satnav.</a:t>
          </a:r>
          <a:endParaRPr lang="sr-Latn-CS" sz="1500" kern="1200" dirty="0"/>
        </a:p>
      </dsp:txBody>
      <dsp:txXfrm>
        <a:off x="3751343" y="3184206"/>
        <a:ext cx="1518268" cy="493378"/>
      </dsp:txXfrm>
    </dsp:sp>
    <dsp:sp modelId="{7B27B07C-4897-4A9B-849D-406F857EB4D3}">
      <dsp:nvSpPr>
        <dsp:cNvPr id="0" name=""/>
        <dsp:cNvSpPr/>
      </dsp:nvSpPr>
      <dsp:spPr>
        <a:xfrm>
          <a:off x="5507723" y="997833"/>
          <a:ext cx="1727818" cy="479884"/>
        </a:xfrm>
        <a:prstGeom prst="rect">
          <a:avLst/>
        </a:prstGeom>
        <a:solidFill>
          <a:schemeClr val="accent1">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en-GB" sz="1400" b="1" kern="1200" dirty="0" smtClean="0"/>
            <a:t>Mrežna forenzika</a:t>
          </a:r>
          <a:endParaRPr lang="sr-Latn-CS" sz="1400" b="1" kern="1200" dirty="0"/>
        </a:p>
      </dsp:txBody>
      <dsp:txXfrm>
        <a:off x="5507723" y="997833"/>
        <a:ext cx="1727818" cy="479884"/>
      </dsp:txXfrm>
    </dsp:sp>
    <dsp:sp modelId="{C6D11E7F-ABF3-4B76-BBF2-8470D0117EA7}">
      <dsp:nvSpPr>
        <dsp:cNvPr id="0" name=""/>
        <dsp:cNvSpPr/>
      </dsp:nvSpPr>
      <dsp:spPr>
        <a:xfrm>
          <a:off x="5894685" y="1544195"/>
          <a:ext cx="1520238" cy="518051"/>
        </a:xfrm>
        <a:prstGeom prst="rect">
          <a:avLst/>
        </a:prstGeom>
        <a:solidFill>
          <a:schemeClr val="accent1">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en-GB" sz="1400" kern="1200" dirty="0" smtClean="0"/>
            <a:t>Živa mrežna forenzika</a:t>
          </a:r>
          <a:endParaRPr lang="sr-Latn-CS" sz="1400" kern="1200" dirty="0"/>
        </a:p>
      </dsp:txBody>
      <dsp:txXfrm>
        <a:off x="5894685" y="1544195"/>
        <a:ext cx="1520238" cy="518051"/>
      </dsp:txXfrm>
    </dsp:sp>
    <dsp:sp modelId="{1767D0E3-0B48-43EE-A3F2-9F9CBA311C49}">
      <dsp:nvSpPr>
        <dsp:cNvPr id="0" name=""/>
        <dsp:cNvSpPr/>
      </dsp:nvSpPr>
      <dsp:spPr>
        <a:xfrm>
          <a:off x="5894685" y="2173899"/>
          <a:ext cx="1520238" cy="586775"/>
        </a:xfrm>
        <a:prstGeom prst="rect">
          <a:avLst/>
        </a:prstGeom>
        <a:solidFill>
          <a:schemeClr val="accent1">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en-GB" sz="1400" kern="1200" dirty="0" smtClean="0"/>
            <a:t>Zarobljeni forenzični paketi</a:t>
          </a:r>
          <a:endParaRPr lang="sr-Latn-CS" sz="1400" kern="1200" dirty="0"/>
        </a:p>
      </dsp:txBody>
      <dsp:txXfrm>
        <a:off x="5894685" y="2173899"/>
        <a:ext cx="1520238" cy="586775"/>
      </dsp:txXfrm>
    </dsp:sp>
    <dsp:sp modelId="{65C94771-98DB-45EC-AFD7-6F37D063164F}">
      <dsp:nvSpPr>
        <dsp:cNvPr id="0" name=""/>
        <dsp:cNvSpPr/>
      </dsp:nvSpPr>
      <dsp:spPr>
        <a:xfrm>
          <a:off x="5900646" y="2888507"/>
          <a:ext cx="1521154" cy="621781"/>
        </a:xfrm>
        <a:prstGeom prst="rect">
          <a:avLst/>
        </a:prstGeom>
        <a:solidFill>
          <a:schemeClr val="accent1">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 tIns="9525" rIns="9525" bIns="9525" numCol="1" spcCol="1270" anchor="ctr" anchorCtr="0">
          <a:noAutofit/>
        </a:bodyPr>
        <a:lstStyle/>
        <a:p>
          <a:pPr lvl="0" algn="ctr" defTabSz="666750">
            <a:lnSpc>
              <a:spcPct val="90000"/>
            </a:lnSpc>
            <a:spcBef>
              <a:spcPct val="0"/>
            </a:spcBef>
            <a:spcAft>
              <a:spcPct val="35000"/>
            </a:spcAft>
          </a:pPr>
          <a:r>
            <a:rPr sz="1500" kern="1200"/>
            <a:t>Analiza malvera</a:t>
          </a:r>
          <a:endParaRPr lang="sr-Latn-CS" sz="1500" kern="1200" dirty="0"/>
        </a:p>
      </dsp:txBody>
      <dsp:txXfrm>
        <a:off x="5900646" y="2888507"/>
        <a:ext cx="1521154" cy="621781"/>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0BAD33D-1F14-41F7-B89E-21D0B308F589}">
      <dsp:nvSpPr>
        <dsp:cNvPr id="0" name=""/>
        <dsp:cNvSpPr/>
      </dsp:nvSpPr>
      <dsp:spPr>
        <a:xfrm>
          <a:off x="2411" y="1779171"/>
          <a:ext cx="2419052" cy="967620"/>
        </a:xfrm>
        <a:prstGeom prst="homePlate">
          <a:avLst/>
        </a:prstGeom>
        <a:solidFill>
          <a:srgbClr val="FFC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53340" rIns="26670" bIns="53340" numCol="1" spcCol="1270" anchor="ctr" anchorCtr="0">
          <a:noAutofit/>
        </a:bodyPr>
        <a:lstStyle/>
        <a:p>
          <a:pPr lvl="0" algn="ctr" defTabSz="889000">
            <a:lnSpc>
              <a:spcPct val="90000"/>
            </a:lnSpc>
            <a:spcBef>
              <a:spcPct val="0"/>
            </a:spcBef>
            <a:spcAft>
              <a:spcPct val="35000"/>
            </a:spcAft>
          </a:pPr>
          <a:r>
            <a:rPr lang="en-GB" sz="2000" b="1" kern="1200" noProof="0" smtClean="0"/>
            <a:t>Pribavljanje</a:t>
          </a:r>
          <a:endParaRPr lang="sr-Latn-CS" sz="2000" b="1" kern="1200" noProof="0"/>
        </a:p>
      </dsp:txBody>
      <dsp:txXfrm>
        <a:off x="2411" y="1779171"/>
        <a:ext cx="2177147" cy="967620"/>
      </dsp:txXfrm>
    </dsp:sp>
    <dsp:sp modelId="{468B4480-34CD-4997-9F6B-2196D6114E0E}">
      <dsp:nvSpPr>
        <dsp:cNvPr id="0" name=""/>
        <dsp:cNvSpPr/>
      </dsp:nvSpPr>
      <dsp:spPr>
        <a:xfrm>
          <a:off x="1937652" y="1779171"/>
          <a:ext cx="2419052" cy="967620"/>
        </a:xfrm>
        <a:prstGeom prst="chevron">
          <a:avLst/>
        </a:prstGeom>
        <a:solidFill>
          <a:srgbClr val="00B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53340" rIns="26670" bIns="53340" numCol="1" spcCol="1270" anchor="ctr" anchorCtr="0">
          <a:noAutofit/>
        </a:bodyPr>
        <a:lstStyle/>
        <a:p>
          <a:pPr lvl="0" algn="ctr" defTabSz="889000">
            <a:lnSpc>
              <a:spcPct val="90000"/>
            </a:lnSpc>
            <a:spcBef>
              <a:spcPct val="0"/>
            </a:spcBef>
            <a:spcAft>
              <a:spcPct val="35000"/>
            </a:spcAft>
          </a:pPr>
          <a:r>
            <a:rPr lang="en-GB" sz="2000" b="1" kern="1200" noProof="0" smtClean="0"/>
            <a:t>Obrada</a:t>
          </a:r>
          <a:endParaRPr lang="sr-Latn-CS" sz="2000" b="1" kern="1200" noProof="0"/>
        </a:p>
      </dsp:txBody>
      <dsp:txXfrm>
        <a:off x="2421462" y="1779171"/>
        <a:ext cx="1451432" cy="967620"/>
      </dsp:txXfrm>
    </dsp:sp>
    <dsp:sp modelId="{F5457D1C-4EE2-4B58-8069-31794885CDD4}">
      <dsp:nvSpPr>
        <dsp:cNvPr id="0" name=""/>
        <dsp:cNvSpPr/>
      </dsp:nvSpPr>
      <dsp:spPr>
        <a:xfrm>
          <a:off x="3872894" y="1779171"/>
          <a:ext cx="2419052" cy="967620"/>
        </a:xfrm>
        <a:prstGeom prst="chevron">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53340" rIns="26670" bIns="53340" numCol="1" spcCol="1270" anchor="ctr" anchorCtr="0">
          <a:noAutofit/>
        </a:bodyPr>
        <a:lstStyle/>
        <a:p>
          <a:pPr lvl="0" algn="ctr" defTabSz="889000">
            <a:lnSpc>
              <a:spcPct val="90000"/>
            </a:lnSpc>
            <a:spcBef>
              <a:spcPct val="0"/>
            </a:spcBef>
            <a:spcAft>
              <a:spcPct val="35000"/>
            </a:spcAft>
          </a:pPr>
          <a:r>
            <a:rPr lang="en-GB" sz="2000" b="1" kern="1200" noProof="0" smtClean="0"/>
            <a:t>Analiza</a:t>
          </a:r>
          <a:endParaRPr lang="sr-Latn-CS" sz="2000" b="1" kern="1200" noProof="0"/>
        </a:p>
      </dsp:txBody>
      <dsp:txXfrm>
        <a:off x="4356704" y="1779171"/>
        <a:ext cx="1451432" cy="967620"/>
      </dsp:txXfrm>
    </dsp:sp>
    <dsp:sp modelId="{E8716B41-D4EA-4C19-A2AD-FB871FEC2B6C}">
      <dsp:nvSpPr>
        <dsp:cNvPr id="0" name=""/>
        <dsp:cNvSpPr/>
      </dsp:nvSpPr>
      <dsp:spPr>
        <a:xfrm>
          <a:off x="5808136" y="1779171"/>
          <a:ext cx="2419052" cy="967620"/>
        </a:xfrm>
        <a:prstGeom prst="chevron">
          <a:avLst/>
        </a:prstGeom>
        <a:solidFill>
          <a:schemeClr val="accent4">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53340" rIns="26670" bIns="53340" numCol="1" spcCol="1270" anchor="ctr" anchorCtr="0">
          <a:noAutofit/>
        </a:bodyPr>
        <a:lstStyle/>
        <a:p>
          <a:pPr lvl="0" algn="ctr" defTabSz="889000">
            <a:lnSpc>
              <a:spcPct val="90000"/>
            </a:lnSpc>
            <a:spcBef>
              <a:spcPct val="0"/>
            </a:spcBef>
            <a:spcAft>
              <a:spcPct val="35000"/>
            </a:spcAft>
          </a:pPr>
          <a:r>
            <a:rPr lang="en-GB" sz="2000" b="1" kern="1200" noProof="0" smtClean="0"/>
            <a:t>Prezentacija</a:t>
          </a:r>
          <a:endParaRPr lang="sr-Latn-CS" sz="2000" b="1" kern="1200" noProof="0"/>
        </a:p>
      </dsp:txBody>
      <dsp:txXfrm>
        <a:off x="6291946" y="1779171"/>
        <a:ext cx="1451432" cy="967620"/>
      </dsp:txXfrm>
    </dsp:sp>
  </dsp:spTree>
</dsp:drawing>
</file>

<file path=ppt/diagrams/layout1.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6622C30-4822-E547-B346-706181DB0BCF}" type="datetimeFigureOut">
              <a:rPr lang="en-US" smtClean="0"/>
              <a:pPr/>
              <a:t>10/12/2017</a:t>
            </a:fld>
            <a:endParaRPr lang="sr-Latn-C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F040226-21D7-5847-B396-76B67129E36D}" type="slidenum">
              <a:rPr lang="en-US" smtClean="0"/>
              <a:pPr/>
              <a:t>‹#›</a:t>
            </a:fld>
            <a:endParaRPr lang="sr-Latn-CS"/>
          </a:p>
        </p:txBody>
      </p:sp>
    </p:spTree>
    <p:extLst>
      <p:ext uri="{BB962C8B-B14F-4D97-AF65-F5344CB8AC3E}">
        <p14:creationId xmlns:p14="http://schemas.microsoft.com/office/powerpoint/2010/main" val="4175790728"/>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48.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49.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50.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51.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52.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53.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54.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55.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56.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5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58.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59.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60.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61.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62.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63.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64.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3" Type="http://schemas.openxmlformats.org/officeDocument/2006/relationships/hyperlink" Target="https://rm.coe.int/CoERMPublicCommonSearchServices/DisplayDCTMContent?documentId=09000016806a495e" TargetMode="External"/><Relationship Id="rId2" Type="http://schemas.openxmlformats.org/officeDocument/2006/relationships/slide" Target="../slides/slide167.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68.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6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7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sr-Latn-CS" dirty="0" smtClean="0"/>
              <a:t>Ove sesije pokrivaju predmet elektronskih dokaza i zasnivaju se mnogo na sadržaju Vodiča za elektronske dokaze Saveta Evrope. Ovaj vodič je deo treninga.  Biće neophodno da trener ima štampane kopije dodatnih šemama  jer ih ne mogu lako čitati sa slajdova.  Napomene na slajdu sadrže dodatne informacije, gde je to odgovarajuće za pomoć treneru.  Treba zapamtiti da su ti slajdovi navedeni kao primer kako se namere i ciljevi navedeni u paketu obuke mogu ispuniti. Svaki trener je odgovoran za pripremu materijala koji odgovaraju  stilovima učenja učenika i stilu predavanja predavača. Ovi slajdovi mogu biti od pomoći.</a:t>
            </a:r>
            <a:endParaRPr lang="sr-Latn-CS" dirty="0"/>
          </a:p>
        </p:txBody>
      </p:sp>
      <p:sp>
        <p:nvSpPr>
          <p:cNvPr id="4" name="Slide Number Placeholder 3"/>
          <p:cNvSpPr>
            <a:spLocks noGrp="1"/>
          </p:cNvSpPr>
          <p:nvPr>
            <p:ph type="sldNum" sz="quarter" idx="10"/>
          </p:nvPr>
        </p:nvSpPr>
        <p:spPr/>
        <p:txBody>
          <a:bodyPr/>
          <a:lstStyle/>
          <a:p>
            <a:fld id="{B2221978-7AB2-D644-A1FF-AF545A1745C1}" type="slidenum">
              <a:rPr lang="en-US" smtClean="0"/>
              <a:pPr/>
              <a:t>1</a:t>
            </a:fld>
            <a:endParaRPr lang="sr-Latn-CS" dirty="0"/>
          </a:p>
        </p:txBody>
      </p:sp>
    </p:spTree>
    <p:extLst>
      <p:ext uri="{BB962C8B-B14F-4D97-AF65-F5344CB8AC3E}">
        <p14:creationId xmlns:p14="http://schemas.microsoft.com/office/powerpoint/2010/main" val="130344834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93663" marR="0" indent="-3175" algn="l" defTabSz="457200" rtl="0" eaLnBrk="1" fontAlgn="auto" latinLnBrk="0" hangingPunct="1">
              <a:lnSpc>
                <a:spcPct val="100000"/>
              </a:lnSpc>
              <a:spcBef>
                <a:spcPts val="0"/>
              </a:spcBef>
              <a:spcAft>
                <a:spcPts val="0"/>
              </a:spcAft>
              <a:buClrTx/>
              <a:buSzTx/>
              <a:buFontTx/>
              <a:buNone/>
              <a:tabLst/>
              <a:defRPr/>
            </a:pPr>
            <a:r>
              <a:rPr lang="sr-Latn-CS" sz="1200" kern="1200" dirty="0" smtClean="0">
                <a:solidFill>
                  <a:schemeClr val="tx1"/>
                </a:solidFill>
                <a:effectLst/>
                <a:latin typeface="+mn-lt"/>
              </a:rPr>
              <a:t>Ne postoji međunarodno prihvaćena definicija elektronskih dokaza. Međutim, u svim zemljama postoje uredbe koje sadrže propise koji se na neki način odnose na </a:t>
            </a:r>
            <a:r>
              <a:rPr lang="sr-Latn-CS" sz="1200" i="1" kern="1200" dirty="0" smtClean="0">
                <a:solidFill>
                  <a:schemeClr val="tx1"/>
                </a:solidFill>
                <a:effectLst/>
                <a:latin typeface="+mn-lt"/>
              </a:rPr>
              <a:t>elektronske dokaze</a:t>
            </a:r>
            <a:r>
              <a:rPr lang="sr-Latn-CS" sz="1200" kern="1200" dirty="0" smtClean="0">
                <a:solidFill>
                  <a:schemeClr val="tx1"/>
                </a:solidFill>
                <a:effectLst/>
                <a:latin typeface="+mn-lt"/>
              </a:rPr>
              <a:t>.</a:t>
            </a:r>
            <a:r>
              <a:rPr lang="sr-Latn-CS" sz="1200" i="1" kern="1200" dirty="0" smtClean="0">
                <a:solidFill>
                  <a:schemeClr val="tx1"/>
                </a:solidFill>
                <a:effectLst/>
                <a:latin typeface="+mn-lt"/>
              </a:rPr>
              <a:t> </a:t>
            </a:r>
            <a:endParaRPr lang="sr-Latn-CS" sz="1200" kern="1200" dirty="0" smtClean="0">
              <a:solidFill>
                <a:schemeClr val="tx1"/>
              </a:solidFill>
              <a:effectLst/>
              <a:latin typeface="+mn-lt"/>
              <a:ea typeface="+mn-ea"/>
              <a:cs typeface="+mn-cs"/>
            </a:endParaRPr>
          </a:p>
          <a:p>
            <a:pPr marL="93663" indent="-3175" algn="just">
              <a:buNone/>
            </a:pPr>
            <a:endParaRPr lang="sr-Latn-CS" dirty="0" smtClean="0"/>
          </a:p>
          <a:p>
            <a:pPr marL="93663" indent="-3175" algn="just">
              <a:buNone/>
            </a:pPr>
            <a:r>
              <a:rPr lang="sr-Latn-CS" dirty="0" smtClean="0"/>
              <a:t>"Definicija" u vodiču SE je:</a:t>
            </a:r>
          </a:p>
          <a:p>
            <a:pPr marL="0" indent="0" algn="just">
              <a:buNone/>
            </a:pPr>
            <a:r>
              <a:rPr lang="sr-Latn-CS" b="1" i="1" dirty="0" smtClean="0"/>
              <a:t>“Sve informacije koje se generišu, čuvaju ili prenose u digitalnom obliku, a koje kasnije mogu biti potrebne da bi se dokazale ili osporile činjenice koje su predmet u sudskom postupku“.</a:t>
            </a:r>
          </a:p>
          <a:p>
            <a:pPr marL="0" marR="0" indent="0" algn="l" defTabSz="457200" rtl="0" eaLnBrk="1" fontAlgn="auto" latinLnBrk="0" hangingPunct="1">
              <a:lnSpc>
                <a:spcPct val="100000"/>
              </a:lnSpc>
              <a:spcBef>
                <a:spcPts val="0"/>
              </a:spcBef>
              <a:spcAft>
                <a:spcPts val="0"/>
              </a:spcAft>
              <a:buClrTx/>
              <a:buSzTx/>
              <a:buFontTx/>
              <a:buNone/>
              <a:tabLst/>
              <a:defRPr/>
            </a:pPr>
            <a:endParaRPr lang="sr-Latn-CS" sz="1200" kern="1200" dirty="0" smtClean="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r>
              <a:rPr lang="sr-Latn-CS" sz="1200" kern="1200" dirty="0" smtClean="0">
                <a:solidFill>
                  <a:schemeClr val="tx1"/>
                </a:solidFill>
                <a:latin typeface="+mn-lt"/>
              </a:rPr>
              <a:t>Još jednom je odgovornost trenera da obezbedi da svaka nacionalna definicija koja postoji može biti uključena u kurs za obuku u zemlji.</a:t>
            </a:r>
          </a:p>
          <a:p>
            <a:endParaRPr lang="sr-Latn-CS" dirty="0"/>
          </a:p>
        </p:txBody>
      </p:sp>
      <p:sp>
        <p:nvSpPr>
          <p:cNvPr id="4" name="Slide Number Placeholder 3"/>
          <p:cNvSpPr>
            <a:spLocks noGrp="1"/>
          </p:cNvSpPr>
          <p:nvPr>
            <p:ph type="sldNum" sz="quarter" idx="10"/>
          </p:nvPr>
        </p:nvSpPr>
        <p:spPr/>
        <p:txBody>
          <a:bodyPr/>
          <a:lstStyle/>
          <a:p>
            <a:fld id="{6F040226-21D7-5847-B396-76B67129E36D}" type="slidenum">
              <a:rPr lang="en-US" smtClean="0"/>
              <a:pPr/>
              <a:t>10</a:t>
            </a:fld>
            <a:endParaRPr lang="sr-Latn-CS" dirty="0"/>
          </a:p>
        </p:txBody>
      </p:sp>
    </p:spTree>
    <p:extLst>
      <p:ext uri="{BB962C8B-B14F-4D97-AF65-F5344CB8AC3E}">
        <p14:creationId xmlns:p14="http://schemas.microsoft.com/office/powerpoint/2010/main" val="3042991654"/>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F040226-21D7-5847-B396-76B67129E36D}" type="slidenum">
              <a:rPr lang="en-US" smtClean="0"/>
              <a:pPr/>
              <a:t>127</a:t>
            </a:fld>
            <a:endParaRPr lang="sr-Latn-CS"/>
          </a:p>
        </p:txBody>
      </p:sp>
    </p:spTree>
    <p:extLst>
      <p:ext uri="{BB962C8B-B14F-4D97-AF65-F5344CB8AC3E}">
        <p14:creationId xmlns:p14="http://schemas.microsoft.com/office/powerpoint/2010/main" val="1948383957"/>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F040226-21D7-5847-B396-76B67129E36D}" type="slidenum">
              <a:rPr lang="en-US" smtClean="0"/>
              <a:pPr/>
              <a:t>128</a:t>
            </a:fld>
            <a:endParaRPr lang="sr-Latn-CS"/>
          </a:p>
        </p:txBody>
      </p:sp>
    </p:spTree>
    <p:extLst>
      <p:ext uri="{BB962C8B-B14F-4D97-AF65-F5344CB8AC3E}">
        <p14:creationId xmlns:p14="http://schemas.microsoft.com/office/powerpoint/2010/main" val="1689089752"/>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r-Latn-CS" sz="1200" kern="1200" smtClean="0">
                <a:solidFill>
                  <a:schemeClr val="tx1"/>
                </a:solidFill>
                <a:effectLst/>
                <a:latin typeface="+mn-lt"/>
              </a:rPr>
              <a:t>Usluge u oblaku i onlajn skladištenje su tema koja postaje od velike važnosti. </a:t>
            </a:r>
            <a:r>
              <a:rPr lang="sr-Latn-CS" dirty="0" smtClean="0"/>
              <a:t>Da bi mogao da prepozna i razume ove usluge, istraživač treba da zna šta je računarstvo u oblaku, koje vrste usluga su dostupne i kako oni rade.</a:t>
            </a:r>
            <a:r>
              <a:rPr lang="sr-Latn-CS" sz="1200" kern="1200" smtClean="0">
                <a:solidFill>
                  <a:schemeClr val="tx1"/>
                </a:solidFill>
                <a:effectLst/>
                <a:latin typeface="+mn-lt"/>
              </a:rPr>
              <a:t> </a:t>
            </a:r>
            <a:r>
              <a:rPr lang="sr-Latn-CS" dirty="0" smtClean="0"/>
              <a:t>Sledeća grafika i definicija daju korisni pregled.</a:t>
            </a:r>
            <a:endParaRPr lang="sr-Latn-CS" sz="1200" kern="120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F040226-21D7-5847-B396-76B67129E36D}" type="slidenum">
              <a:rPr lang="en-US" smtClean="0"/>
              <a:pPr/>
              <a:t>135</a:t>
            </a:fld>
            <a:endParaRPr lang="sr-Latn-CS"/>
          </a:p>
        </p:txBody>
      </p:sp>
    </p:spTree>
    <p:extLst>
      <p:ext uri="{BB962C8B-B14F-4D97-AF65-F5344CB8AC3E}">
        <p14:creationId xmlns:p14="http://schemas.microsoft.com/office/powerpoint/2010/main" val="353015444"/>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r>
              <a:rPr lang="sr-Latn-CS" sz="1200" kern="1200" smtClean="0">
                <a:solidFill>
                  <a:schemeClr val="tx1"/>
                </a:solidFill>
                <a:effectLst/>
                <a:latin typeface="+mn-lt"/>
              </a:rPr>
              <a:t>Definicija računarstva u oblaku</a:t>
            </a:r>
          </a:p>
          <a:p>
            <a:r>
              <a:rPr lang="sr-Latn-CS" dirty="0" smtClean="0"/>
              <a:t>Oblak računarstvo je model koji omogućava sveobuhvatni, praktični, na zahtev mrežni pristup u zajedničkom bazu  računarskih resursa koji se mogu konfigurisati (npr. mreže, servere, skladišta, aplikacija i usluge) koje se mogu brzo obezbediti i puštati uz minimalne upravljačke napore ili interakcija dobavljača usluga.</a:t>
            </a:r>
            <a:r>
              <a:rPr lang="sr-Latn-CS" sz="1200" kern="1200" smtClean="0">
                <a:solidFill>
                  <a:schemeClr val="tx1"/>
                </a:solidFill>
                <a:effectLst/>
                <a:latin typeface="+mn-lt"/>
              </a:rPr>
              <a:t> </a:t>
            </a:r>
            <a:r>
              <a:rPr lang="sr-Latn-CS" dirty="0" smtClean="0"/>
              <a:t>Mell i Grance iz Nacionalnog instituta za standarde i tehnologiju (NIST) identifikuju tri servisna modela za skladištenje podataka u „oblaku“ (Cloud Computing).</a:t>
            </a:r>
            <a:r>
              <a:rPr lang="sr-Latn-CS" sz="1200" kern="1200" smtClean="0">
                <a:solidFill>
                  <a:schemeClr val="tx1"/>
                </a:solidFill>
                <a:effectLst/>
                <a:latin typeface="+mn-lt"/>
              </a:rPr>
              <a:t> </a:t>
            </a:r>
          </a:p>
          <a:p>
            <a:endParaRPr lang="sr-Latn-CS" sz="1200" kern="1200" smtClean="0">
              <a:solidFill>
                <a:schemeClr val="tx1"/>
              </a:solidFill>
              <a:effectLst/>
              <a:latin typeface="+mn-lt"/>
              <a:ea typeface="+mn-ea"/>
              <a:cs typeface="+mn-cs"/>
            </a:endParaRPr>
          </a:p>
          <a:p>
            <a:r>
              <a:rPr lang="sr-Latn-CS" sz="1200" b="1" kern="1200" smtClean="0">
                <a:solidFill>
                  <a:schemeClr val="tx1"/>
                </a:solidFill>
                <a:effectLst/>
                <a:latin typeface="+mn-lt"/>
              </a:rPr>
              <a:t>Program kao usluga (SaaS): </a:t>
            </a:r>
          </a:p>
          <a:p>
            <a:r>
              <a:rPr lang="sr-Latn-CS" dirty="0" smtClean="0"/>
              <a:t>Potrošaču se pruža mogućnost da koristi aplikacije dobavljača koji se pokreću na infrastrukturi oblaka.</a:t>
            </a:r>
            <a:r>
              <a:rPr lang="sr-Latn-CS" sz="1200" kern="1200" smtClean="0">
                <a:solidFill>
                  <a:schemeClr val="tx1"/>
                </a:solidFill>
                <a:effectLst/>
                <a:latin typeface="+mn-lt"/>
              </a:rPr>
              <a:t> </a:t>
            </a:r>
            <a:r>
              <a:rPr lang="sr-Latn-CS" dirty="0" smtClean="0"/>
              <a:t>Aplikacije su dostupne sa različitih klijentskih uređaja, bilo putem tankog klijentskog interfejsa, kao što je internet pretraživač (npr. baziran na elektronskoj pošti) ili programskog interfejsa.</a:t>
            </a:r>
            <a:r>
              <a:rPr lang="sr-Latn-CS" sz="1200" kern="1200" smtClean="0">
                <a:solidFill>
                  <a:schemeClr val="tx1"/>
                </a:solidFill>
                <a:effectLst/>
                <a:latin typeface="+mn-lt"/>
              </a:rPr>
              <a:t> </a:t>
            </a:r>
            <a:r>
              <a:rPr lang="sr-Latn-CS" dirty="0" smtClean="0"/>
              <a:t>Potrošač ne upravlja ili kontroliše osnovne infrastrukture oblaka (uključujući mrežu, servere, operativne sisteme ili skladištenje) niti čak pojedinačne aplikacije, uz moguće izuzetke ograničenih postavki aplikacija za određene korisnike.</a:t>
            </a:r>
          </a:p>
          <a:p>
            <a:endParaRPr lang="sr-Latn-CS" sz="1200" kern="1200" smtClean="0">
              <a:solidFill>
                <a:schemeClr val="tx1"/>
              </a:solidFill>
              <a:effectLst/>
              <a:latin typeface="+mn-lt"/>
              <a:ea typeface="+mn-ea"/>
              <a:cs typeface="+mn-cs"/>
            </a:endParaRPr>
          </a:p>
          <a:p>
            <a:r>
              <a:rPr lang="sr-Latn-CS" sz="1200" b="1" kern="1200" smtClean="0">
                <a:solidFill>
                  <a:schemeClr val="tx1"/>
                </a:solidFill>
                <a:effectLst/>
                <a:latin typeface="+mn-lt"/>
              </a:rPr>
              <a:t>Platforma kao servis (PaaS): </a:t>
            </a:r>
          </a:p>
          <a:p>
            <a:r>
              <a:rPr lang="sr-Latn-CS" dirty="0" smtClean="0"/>
              <a:t>Potrošaču je obezbeđena mogućnost primene aplikacija kreiranih od strane potrošača ili pribavljenih aplikacija na oblaku infrastrukturi kreiranih pomoću programskih jezika, biblioteka, usluga i alata koje podržava dobavljač.</a:t>
            </a:r>
            <a:r>
              <a:rPr lang="sr-Latn-CS" sz="1200" kern="1200" smtClean="0">
                <a:solidFill>
                  <a:schemeClr val="tx1"/>
                </a:solidFill>
                <a:effectLst/>
                <a:latin typeface="+mn-lt"/>
              </a:rPr>
              <a:t> </a:t>
            </a:r>
            <a:r>
              <a:rPr lang="sr-Latn-CS" dirty="0" smtClean="0"/>
              <a:t>Potrošač ne upravlja ili kontroliše osnovne infrastrukture oblaka (uključujući mrežu, servere, operativne sisteme ili skladištenje), ali ima kontrolu nad razvijenim aplikacijama i eventualno preko konfiguracionih postavki za okruženje skladištenja aplikacija.</a:t>
            </a:r>
          </a:p>
          <a:p>
            <a:endParaRPr lang="sr-Latn-CS" sz="1200" kern="1200" smtClean="0">
              <a:solidFill>
                <a:schemeClr val="tx1"/>
              </a:solidFill>
              <a:effectLst/>
              <a:latin typeface="+mn-lt"/>
              <a:ea typeface="+mn-ea"/>
              <a:cs typeface="+mn-cs"/>
            </a:endParaRPr>
          </a:p>
          <a:p>
            <a:r>
              <a:rPr lang="sr-Latn-CS" sz="1200" b="1" kern="1200" smtClean="0">
                <a:solidFill>
                  <a:schemeClr val="tx1"/>
                </a:solidFill>
                <a:effectLst/>
                <a:latin typeface="+mn-lt"/>
              </a:rPr>
              <a:t>Infrastruktura kao usluga (IaaS): </a:t>
            </a:r>
          </a:p>
          <a:p>
            <a:r>
              <a:rPr lang="sr-Latn-CS" dirty="0" smtClean="0"/>
              <a:t>Potrošaču je obezbeđena obrada, skladištenje, mreža i drugi osnovni računarski resursi i sposoban je da instalira i pokreće proizvoljan softver (uključujući operativne sisteme i aplikacije).</a:t>
            </a:r>
            <a:r>
              <a:rPr lang="sr-Latn-CS" sz="1200" kern="1200" smtClean="0">
                <a:solidFill>
                  <a:schemeClr val="tx1"/>
                </a:solidFill>
                <a:effectLst/>
                <a:latin typeface="+mn-lt"/>
              </a:rPr>
              <a:t> </a:t>
            </a:r>
            <a:r>
              <a:rPr lang="sr-Latn-CS" dirty="0" smtClean="0"/>
              <a:t>Potrošač ne upravlja ili kontroliše osnovnu infrastrukturu oblaka, već ima "široku slobodu izbora" operativnih sistema, skladištenja i razvijenih aplikacija; i eventualno ograničenu kontrolu odabranih mrežnih komponenti (npr. fajervol domaćina- host firewalls).</a:t>
            </a:r>
            <a:endParaRPr lang="sr-Latn-CS" sz="1200" kern="120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F040226-21D7-5847-B396-76B67129E36D}" type="slidenum">
              <a:rPr lang="en-US" smtClean="0"/>
              <a:pPr/>
              <a:t>136</a:t>
            </a:fld>
            <a:endParaRPr lang="sr-Latn-CS"/>
          </a:p>
        </p:txBody>
      </p:sp>
    </p:spTree>
    <p:extLst>
      <p:ext uri="{BB962C8B-B14F-4D97-AF65-F5344CB8AC3E}">
        <p14:creationId xmlns:p14="http://schemas.microsoft.com/office/powerpoint/2010/main" val="1426352327"/>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r>
              <a:rPr lang="sr-Latn-CS" sz="1200" kern="1200" smtClean="0">
                <a:solidFill>
                  <a:schemeClr val="tx1"/>
                </a:solidFill>
                <a:effectLst/>
                <a:latin typeface="+mn-lt"/>
              </a:rPr>
              <a:t>Amazon nudi širok spektar veb servisa. </a:t>
            </a:r>
            <a:r>
              <a:rPr lang="sr-Latn-CS" dirty="0" smtClean="0"/>
              <a:t>Njihov elastični računarski oblaki (EC2) je jedna od najvećih oblak usluga širom sveta.</a:t>
            </a:r>
            <a:r>
              <a:rPr lang="sr-Latn-CS" sz="1200" kern="1200" smtClean="0">
                <a:solidFill>
                  <a:schemeClr val="tx1"/>
                </a:solidFill>
                <a:effectLst/>
                <a:latin typeface="+mn-lt"/>
              </a:rPr>
              <a:t> Oni nude tipične usluge IaaS.</a:t>
            </a:r>
            <a:r>
              <a:rPr lang="sr-Latn-CS" dirty="0" smtClean="0"/>
              <a:t> </a:t>
            </a:r>
            <a:r>
              <a:rPr lang="sr-Latn-CS" sz="1200" kern="1200" smtClean="0">
                <a:solidFill>
                  <a:schemeClr val="tx1"/>
                </a:solidFill>
                <a:effectLst/>
                <a:latin typeface="+mn-lt"/>
              </a:rPr>
              <a:t>http://aws.amazon.com/en/ec2/</a:t>
            </a:r>
          </a:p>
          <a:p>
            <a:endParaRPr lang="sr-Latn-CS" sz="1200" kern="1200" smtClean="0">
              <a:solidFill>
                <a:schemeClr val="tx1"/>
              </a:solidFill>
              <a:effectLst/>
              <a:latin typeface="+mn-lt"/>
              <a:ea typeface="+mn-ea"/>
              <a:cs typeface="+mn-cs"/>
            </a:endParaRPr>
          </a:p>
          <a:p>
            <a:r>
              <a:rPr lang="sr-Latn-CS" dirty="0" smtClean="0"/>
              <a:t>Microsoft OneDrive svojim korisnicima nudi velike količine online skladištenja uz Microsoft Office integraciju. </a:t>
            </a:r>
            <a:r>
              <a:rPr lang="sr-Latn-CS" sz="1200" kern="1200" smtClean="0">
                <a:solidFill>
                  <a:schemeClr val="tx1"/>
                </a:solidFill>
                <a:effectLst/>
                <a:latin typeface="+mn-lt"/>
              </a:rPr>
              <a:t>URL: https://onedrive.live.com</a:t>
            </a:r>
            <a:endParaRPr lang="sr-Latn-CS" sz="1200" kern="1200" smtClean="0">
              <a:solidFill>
                <a:schemeClr val="tx1"/>
              </a:solidFill>
              <a:effectLst/>
              <a:latin typeface="+mn-lt"/>
              <a:ea typeface="+mn-ea"/>
              <a:cs typeface="+mn-cs"/>
            </a:endParaRPr>
          </a:p>
          <a:p>
            <a:endParaRPr lang="sr-Latn-CS" sz="1200" kern="1200" smtClean="0">
              <a:solidFill>
                <a:schemeClr val="tx1"/>
              </a:solidFill>
              <a:effectLst/>
              <a:latin typeface="+mn-lt"/>
              <a:ea typeface="+mn-ea"/>
              <a:cs typeface="+mn-cs"/>
            </a:endParaRPr>
          </a:p>
          <a:p>
            <a:r>
              <a:rPr lang="sr-Latn-CS" sz="1200" kern="1200" smtClean="0">
                <a:solidFill>
                  <a:schemeClr val="tx1"/>
                </a:solidFill>
                <a:effectLst/>
                <a:latin typeface="+mn-lt"/>
              </a:rPr>
              <a:t>Google Docs pružaju velike količine besplatnog skladišta na mreži za dokumente. </a:t>
            </a:r>
            <a:r>
              <a:rPr lang="sr-Latn-CS" dirty="0" smtClean="0"/>
              <a:t>Oni nude više-korisnički Wyisiwig (ono što vidite kako dobijate) uređivače za kreiranje tabela, tekstualnih dokumenata, prezentacija itd., unutar pretraživača. </a:t>
            </a:r>
            <a:r>
              <a:rPr lang="sr-Latn-CS" sz="1200" kern="1200" smtClean="0">
                <a:solidFill>
                  <a:schemeClr val="tx1"/>
                </a:solidFill>
                <a:effectLst/>
                <a:latin typeface="+mn-lt"/>
              </a:rPr>
              <a:t>URL: https://docs.google.com/</a:t>
            </a:r>
          </a:p>
          <a:p>
            <a:r>
              <a:rPr lang="sr-Latn-CS" dirty="0" smtClean="0"/>
              <a:t>Google drive nudi ograničenu količinu besplatnih onlajn skladišnih podataka, besplatna onlajn skladištenja koja se mogu nadograditi plaćanjem mesečne naknade.</a:t>
            </a:r>
            <a:r>
              <a:rPr lang="sr-Latn-CS" sz="1200" kern="1200" smtClean="0">
                <a:solidFill>
                  <a:schemeClr val="tx1"/>
                </a:solidFill>
                <a:effectLst/>
                <a:latin typeface="+mn-lt"/>
              </a:rPr>
              <a:t> </a:t>
            </a:r>
            <a:r>
              <a:rPr lang="sr-Latn-CS" dirty="0" smtClean="0"/>
              <a:t>Korisnik može da otprema, sinhronizuje i deli sve vrste podataka, kao i da ima pristup svojim Google dokumenata. </a:t>
            </a:r>
            <a:r>
              <a:rPr lang="sr-Latn-CS" sz="1200" kern="1200" smtClean="0">
                <a:solidFill>
                  <a:schemeClr val="tx1"/>
                </a:solidFill>
                <a:effectLst/>
                <a:latin typeface="+mn-lt"/>
              </a:rPr>
              <a:t>URL: https://drive.google.com/</a:t>
            </a:r>
          </a:p>
          <a:p>
            <a:endParaRPr lang="sr-Latn-CS" sz="1200" kern="1200" smtClean="0">
              <a:solidFill>
                <a:schemeClr val="tx1"/>
              </a:solidFill>
              <a:effectLst/>
              <a:latin typeface="+mn-lt"/>
              <a:ea typeface="+mn-ea"/>
              <a:cs typeface="+mn-cs"/>
            </a:endParaRPr>
          </a:p>
          <a:p>
            <a:r>
              <a:rPr lang="sr-Latn-CS" dirty="0" smtClean="0"/>
              <a:t>Dropbox nudi ograničenu količinu besplatnog onlajn skladištenja koje može da se proširi ako se kupe profesionalni planovi.</a:t>
            </a:r>
            <a:r>
              <a:rPr lang="sr-Latn-CS" sz="1200" kern="1200" smtClean="0">
                <a:solidFill>
                  <a:schemeClr val="tx1"/>
                </a:solidFill>
                <a:effectLst/>
                <a:latin typeface="+mn-lt"/>
              </a:rPr>
              <a:t> </a:t>
            </a:r>
            <a:r>
              <a:rPr lang="sr-Latn-CS" dirty="0" smtClean="0"/>
              <a:t>Njihova specijalnost je sinhronizacija datoteka između različitih operativnih sistema različitih uređaja kao što su Windows, Linux, Mac OS X, iOS, Android i sl. URL:  https://www.dropbox.com</a:t>
            </a:r>
            <a:endParaRPr lang="sr-Latn-CS" sz="1200" kern="1200" smtClean="0">
              <a:solidFill>
                <a:schemeClr val="tx1"/>
              </a:solidFill>
              <a:effectLst/>
              <a:latin typeface="+mn-lt"/>
              <a:ea typeface="+mn-ea"/>
              <a:cs typeface="+mn-cs"/>
            </a:endParaRPr>
          </a:p>
          <a:p>
            <a:endParaRPr lang="sr-Latn-CS" sz="1200" kern="1200" smtClean="0">
              <a:solidFill>
                <a:schemeClr val="tx1"/>
              </a:solidFill>
              <a:effectLst/>
              <a:latin typeface="+mn-lt"/>
              <a:ea typeface="+mn-ea"/>
              <a:cs typeface="+mn-cs"/>
            </a:endParaRPr>
          </a:p>
          <a:p>
            <a:r>
              <a:rPr lang="sr-Latn-CS" dirty="0" smtClean="0"/>
              <a:t>Box je sličan Dropbok-u koji nudi ograničeni kapacitet za skladištenje na mreži koje može da se produži ako se kupe profesionalni planovi..</a:t>
            </a:r>
            <a:r>
              <a:rPr lang="sr-Latn-CS" sz="1200" kern="1200" smtClean="0">
                <a:solidFill>
                  <a:schemeClr val="tx1"/>
                </a:solidFill>
                <a:effectLst/>
                <a:latin typeface="+mn-lt"/>
              </a:rPr>
              <a:t> </a:t>
            </a:r>
            <a:r>
              <a:rPr lang="sr-Latn-CS" dirty="0" smtClean="0"/>
              <a:t>Oni takođe nude snažne mogućnosti sinhronizacije, kao i mogućnosti saradnje. </a:t>
            </a:r>
            <a:r>
              <a:rPr lang="sr-Latn-CS" sz="1200" kern="1200" smtClean="0">
                <a:solidFill>
                  <a:schemeClr val="tx1"/>
                </a:solidFill>
                <a:effectLst/>
                <a:latin typeface="+mn-lt"/>
              </a:rPr>
              <a:t>URL: https://www.box.com</a:t>
            </a:r>
            <a:endParaRPr lang="sr-Latn-CS" sz="1200" kern="1200" smtClean="0">
              <a:solidFill>
                <a:schemeClr val="tx1"/>
              </a:solidFill>
              <a:effectLst/>
              <a:latin typeface="+mn-lt"/>
              <a:ea typeface="+mn-ea"/>
              <a:cs typeface="+mn-cs"/>
            </a:endParaRPr>
          </a:p>
          <a:p>
            <a:endParaRPr lang="sr-Latn-CS" sz="1200" kern="1200" smtClean="0">
              <a:solidFill>
                <a:schemeClr val="tx1"/>
              </a:solidFill>
              <a:effectLst/>
              <a:latin typeface="+mn-lt"/>
              <a:ea typeface="+mn-ea"/>
              <a:cs typeface="+mn-cs"/>
            </a:endParaRPr>
          </a:p>
          <a:p>
            <a:r>
              <a:rPr lang="sr-Latn-CS" sz="1200" kern="1200" smtClean="0">
                <a:solidFill>
                  <a:schemeClr val="tx1"/>
                </a:solidFill>
                <a:effectLst/>
                <a:latin typeface="+mn-lt"/>
              </a:rPr>
              <a:t>Apple nudi svojim kupcima ograničeno i produženo skladištenje u iCloud-u. </a:t>
            </a:r>
            <a:r>
              <a:rPr lang="sr-Latn-CS" dirty="0" smtClean="0"/>
              <a:t>Ova usluga je u mogućnosti da sinhronizuje podatke između Apple uređaja i računara koji pokreću iTunes softver. </a:t>
            </a:r>
            <a:r>
              <a:rPr lang="sr-Latn-CS" sz="1200" kern="1200" smtClean="0">
                <a:solidFill>
                  <a:schemeClr val="tx1"/>
                </a:solidFill>
                <a:effectLst/>
                <a:latin typeface="+mn-lt"/>
              </a:rPr>
              <a:t>URL: https://www.icloud.com</a:t>
            </a:r>
            <a:endParaRPr lang="sr-Latn-CS" sz="1200" kern="1200" smtClean="0">
              <a:solidFill>
                <a:schemeClr val="tx1"/>
              </a:solidFill>
              <a:effectLst/>
              <a:latin typeface="+mn-lt"/>
              <a:ea typeface="+mn-ea"/>
              <a:cs typeface="+mn-cs"/>
            </a:endParaRPr>
          </a:p>
          <a:p>
            <a:endParaRPr lang="sr-Latn-CS" sz="1200" kern="120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F040226-21D7-5847-B396-76B67129E36D}" type="slidenum">
              <a:rPr lang="en-US" smtClean="0"/>
              <a:pPr/>
              <a:t>137</a:t>
            </a:fld>
            <a:endParaRPr lang="sr-Latn-CS"/>
          </a:p>
        </p:txBody>
      </p:sp>
    </p:spTree>
    <p:extLst>
      <p:ext uri="{BB962C8B-B14F-4D97-AF65-F5344CB8AC3E}">
        <p14:creationId xmlns:p14="http://schemas.microsoft.com/office/powerpoint/2010/main" val="1723623539"/>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sr-Latn-CS" dirty="0" smtClean="0"/>
              <a:t>Ako se istražitelj suoči sa  pokrenutim sistemom sa pristupom mreži i sumnja da je u pitanju računarstvo u oblaku, on treba da:</a:t>
            </a:r>
          </a:p>
          <a:p>
            <a:r>
              <a:rPr lang="sr-Latn-CS" sz="1200" kern="1200" smtClean="0">
                <a:solidFill>
                  <a:schemeClr val="tx1"/>
                </a:solidFill>
                <a:effectLst/>
                <a:latin typeface="+mn-lt"/>
              </a:rPr>
              <a:t>• Potraži ikone paleta koji izgledaju slično logotipima gore pomenutih usluga;</a:t>
            </a:r>
          </a:p>
          <a:p>
            <a:r>
              <a:rPr lang="sr-Latn-CS" sz="1200" kern="1200" smtClean="0">
                <a:solidFill>
                  <a:schemeClr val="tx1"/>
                </a:solidFill>
                <a:effectLst/>
                <a:latin typeface="+mn-lt"/>
              </a:rPr>
              <a:t>• Proveri instalirani softver za usluge u oblaku;</a:t>
            </a:r>
          </a:p>
          <a:p>
            <a:r>
              <a:rPr lang="sr-Latn-CS" sz="1200" kern="1200" smtClean="0">
                <a:solidFill>
                  <a:schemeClr val="tx1"/>
                </a:solidFill>
                <a:effectLst/>
                <a:latin typeface="+mn-lt"/>
              </a:rPr>
              <a:t>• Pogledajte listu procesa za imena usluga oblaka;</a:t>
            </a:r>
          </a:p>
          <a:p>
            <a:r>
              <a:rPr lang="sr-Latn-CS" sz="1200" kern="1200" smtClean="0">
                <a:solidFill>
                  <a:schemeClr val="tx1"/>
                </a:solidFill>
                <a:effectLst/>
                <a:latin typeface="+mn-lt"/>
              </a:rPr>
              <a:t>• Potraži mrežna deljenja i mapirane mrežne uređaje;</a:t>
            </a:r>
          </a:p>
          <a:p>
            <a:r>
              <a:rPr lang="sr-Latn-CS" sz="1200" kern="1200" smtClean="0">
                <a:solidFill>
                  <a:schemeClr val="tx1"/>
                </a:solidFill>
                <a:effectLst/>
                <a:latin typeface="+mn-lt"/>
              </a:rPr>
              <a:t>• Nadgleda mrežni saobraćaj;</a:t>
            </a:r>
          </a:p>
          <a:p>
            <a:r>
              <a:rPr lang="sr-Latn-CS" sz="1200" kern="1200" smtClean="0">
                <a:solidFill>
                  <a:schemeClr val="tx1"/>
                </a:solidFill>
                <a:effectLst/>
                <a:latin typeface="+mn-lt"/>
              </a:rPr>
              <a:t>• Prati popis otvorenih ili slušnih utičnica za sumnjive aktivnosti;</a:t>
            </a:r>
          </a:p>
          <a:p>
            <a:r>
              <a:rPr lang="sr-Latn-CS" sz="1200" kern="1200" smtClean="0">
                <a:solidFill>
                  <a:schemeClr val="tx1"/>
                </a:solidFill>
                <a:effectLst/>
                <a:latin typeface="+mn-lt"/>
              </a:rPr>
              <a:t>• Pribavii sve podatke koji se čuvaju na daljinu. </a:t>
            </a:r>
            <a:r>
              <a:rPr lang="sr-Latn-CS" dirty="0" smtClean="0"/>
              <a:t>Iako usluga na mreži za skladištenje može da sinhronizuje podatke sa čvrstim diskom računara, ta sinhronizacija nikada ne sme biti pouzdana.</a:t>
            </a:r>
          </a:p>
          <a:p>
            <a:r>
              <a:rPr lang="sr-Latn-CS" dirty="0" smtClean="0"/>
              <a:t>Nakon što je istražitelj nabavio sve nepostojane podatke i prolazne podatke, on može da nastavi na sledeći način:</a:t>
            </a:r>
          </a:p>
          <a:p>
            <a:r>
              <a:rPr lang="sr-Latn-CS" dirty="0" smtClean="0"/>
              <a:t>• Uklonite kabl za napajanje iz ciljne opreme i zabeleži vreme za to (ne isključujte ga na zidnu utičnicu, jer računarski sistem može imati neprekidno napajanje (UPS)).</a:t>
            </a:r>
          </a:p>
          <a:p>
            <a:r>
              <a:rPr lang="sr-Latn-CS" dirty="0" smtClean="0"/>
              <a:t>• Uklonite medij za skladištenje sa odgovarajućih uređaja; stavite medije u svoje originalne kutije / navlake i označite ih u skladu s tim.</a:t>
            </a:r>
            <a:r>
              <a:rPr lang="sr-Latn-CS" sz="1200" kern="1200" smtClean="0">
                <a:solidFill>
                  <a:schemeClr val="tx1"/>
                </a:solidFill>
                <a:effectLst/>
                <a:latin typeface="+mn-lt"/>
              </a:rPr>
              <a:t> </a:t>
            </a:r>
            <a:r>
              <a:rPr lang="sr-Latn-CS" dirty="0" smtClean="0"/>
              <a:t>Ubacite ilii zaplenjeni disk/CD ili praznu disketu ako je dostupna.</a:t>
            </a:r>
            <a:r>
              <a:rPr lang="sr-Latn-CS" sz="1200" kern="1200" smtClean="0">
                <a:solidFill>
                  <a:schemeClr val="tx1"/>
                </a:solidFill>
                <a:effectLst/>
                <a:latin typeface="+mn-lt"/>
              </a:rPr>
              <a:t> Ne uklanjate DVD ili dodirujte bilo koje dugme na DVD</a:t>
            </a:r>
          </a:p>
          <a:p>
            <a:r>
              <a:rPr lang="sr-Latn-CS" sz="1200" kern="1200" smtClean="0">
                <a:solidFill>
                  <a:schemeClr val="tx1"/>
                </a:solidFill>
                <a:effectLst/>
                <a:latin typeface="+mn-lt"/>
              </a:rPr>
              <a:t>disku.</a:t>
            </a:r>
          </a:p>
          <a:p>
            <a:r>
              <a:rPr lang="sr-Latn-CS" sz="1200" kern="1200" smtClean="0">
                <a:solidFill>
                  <a:schemeClr val="tx1"/>
                </a:solidFill>
                <a:effectLst/>
                <a:latin typeface="+mn-lt"/>
              </a:rPr>
              <a:t>• Isključite bilo koji modem (samo isključivanje možda nije uvijek dovoljno).</a:t>
            </a:r>
          </a:p>
          <a:p>
            <a:r>
              <a:rPr lang="sr-Latn-CS" sz="1200" kern="1200" smtClean="0">
                <a:solidFill>
                  <a:schemeClr val="tx1"/>
                </a:solidFill>
                <a:effectLst/>
                <a:latin typeface="+mn-lt"/>
              </a:rPr>
              <a:t>• Ako se radi o prenosnom uređaju, takođe uklonite i bateriju. </a:t>
            </a:r>
            <a:r>
              <a:rPr lang="sr-Latn-CS" dirty="0" smtClean="0"/>
              <a:t>Uklonite sve dodatne baterije, ako je primenljivo (neki prenosni uređaji imaju drugu bateriju u višenamenskom ležištu umesto disketne jedinice ili CD uređaja).</a:t>
            </a:r>
          </a:p>
          <a:p>
            <a:endParaRPr lang="sr-Latn-CS" sz="1200" kern="120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F040226-21D7-5847-B396-76B67129E36D}" type="slidenum">
              <a:rPr lang="en-US" smtClean="0"/>
              <a:pPr/>
              <a:t>138</a:t>
            </a:fld>
            <a:endParaRPr lang="sr-Latn-CS"/>
          </a:p>
        </p:txBody>
      </p:sp>
    </p:spTree>
    <p:extLst>
      <p:ext uri="{BB962C8B-B14F-4D97-AF65-F5344CB8AC3E}">
        <p14:creationId xmlns:p14="http://schemas.microsoft.com/office/powerpoint/2010/main" val="749836316"/>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r-Latn-CS" b="1" dirty="0" smtClean="0"/>
              <a:t>Ovaj grafikon treba da bude odštampan i trener može da ga koristi kada demonstrira procese koje treba da se poštuju prilikom oduzimanja elektronskih dokaza.</a:t>
            </a:r>
            <a:endParaRPr lang="sr-Latn-CS" b="1" dirty="0"/>
          </a:p>
        </p:txBody>
      </p:sp>
      <p:sp>
        <p:nvSpPr>
          <p:cNvPr id="4" name="Slide Number Placeholder 3"/>
          <p:cNvSpPr>
            <a:spLocks noGrp="1"/>
          </p:cNvSpPr>
          <p:nvPr>
            <p:ph type="sldNum" sz="quarter" idx="10"/>
          </p:nvPr>
        </p:nvSpPr>
        <p:spPr/>
        <p:txBody>
          <a:bodyPr/>
          <a:lstStyle/>
          <a:p>
            <a:fld id="{6F040226-21D7-5847-B396-76B67129E36D}" type="slidenum">
              <a:rPr lang="en-US" smtClean="0"/>
              <a:pPr/>
              <a:t>139</a:t>
            </a:fld>
            <a:endParaRPr lang="sr-Latn-CS"/>
          </a:p>
        </p:txBody>
      </p:sp>
    </p:spTree>
    <p:extLst>
      <p:ext uri="{BB962C8B-B14F-4D97-AF65-F5344CB8AC3E}">
        <p14:creationId xmlns:p14="http://schemas.microsoft.com/office/powerpoint/2010/main" val="668985886"/>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F040226-21D7-5847-B396-76B67129E36D}" type="slidenum">
              <a:rPr lang="en-US" smtClean="0"/>
              <a:pPr/>
              <a:t>140</a:t>
            </a:fld>
            <a:endParaRPr lang="sr-Latn-CS"/>
          </a:p>
        </p:txBody>
      </p:sp>
    </p:spTree>
    <p:extLst>
      <p:ext uri="{BB962C8B-B14F-4D97-AF65-F5344CB8AC3E}">
        <p14:creationId xmlns:p14="http://schemas.microsoft.com/office/powerpoint/2010/main" val="1770101145"/>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55000" lnSpcReduction="20000"/>
          </a:bodyPr>
          <a:lstStyle/>
          <a:p>
            <a:r>
              <a:rPr lang="sr-Latn-CS" sz="1200" b="1" kern="1200" dirty="0" smtClean="0">
                <a:solidFill>
                  <a:schemeClr val="tx1"/>
                </a:solidFill>
                <a:latin typeface="+mn-lt"/>
              </a:rPr>
              <a:t>Pakovanje, transport</a:t>
            </a:r>
            <a:r>
              <a:rPr lang="sr-Latn-CS" dirty="0" smtClean="0"/>
              <a:t> </a:t>
            </a:r>
            <a:r>
              <a:rPr lang="sr-Latn-CS" sz="1200" b="1" kern="1200" dirty="0" smtClean="0">
                <a:solidFill>
                  <a:schemeClr val="tx1"/>
                </a:solidFill>
                <a:latin typeface="+mn-lt"/>
              </a:rPr>
              <a:t>i</a:t>
            </a:r>
            <a:r>
              <a:rPr lang="sr-Latn-CS" dirty="0" smtClean="0"/>
              <a:t> </a:t>
            </a:r>
            <a:r>
              <a:rPr lang="sr-Latn-CS" sz="1200" b="1" kern="1200" dirty="0" smtClean="0">
                <a:solidFill>
                  <a:schemeClr val="tx1"/>
                </a:solidFill>
                <a:latin typeface="+mn-lt"/>
              </a:rPr>
              <a:t>skladištenje</a:t>
            </a:r>
            <a:endParaRPr lang="sr-Latn-CS" sz="2400" b="1" kern="1200" dirty="0" smtClean="0">
              <a:solidFill>
                <a:schemeClr val="tx1"/>
              </a:solidFill>
              <a:latin typeface="+mn-lt"/>
              <a:ea typeface="+mn-ea"/>
              <a:cs typeface="+mn-cs"/>
            </a:endParaRPr>
          </a:p>
          <a:p>
            <a:r>
              <a:rPr lang="sr-Latn-CS" sz="1200" kern="1200" dirty="0" smtClean="0">
                <a:solidFill>
                  <a:schemeClr val="tx1"/>
                </a:solidFill>
                <a:latin typeface="+mn-lt"/>
              </a:rPr>
              <a:t>Računari i srodni uređaji su osetljivi elektronski instrumenti koji su osetljivi na temperaturu, vlagu, fizički šok, statički elektricitet, magnetne izvore, pa čak i na izvesne operativne funkcije (npr. uključivanje / isključivanje). Posebne mere stoga treba preduzeti kada se pakuju, transportuju i čuvaju e-dokazi. Da bi održali kastodi lanac, pakovanje, transport i čuvanje treba da budu adekvatno zabeleženi</a:t>
            </a:r>
            <a:endParaRPr lang="sr-Latn-CS" sz="1400" kern="1200" dirty="0" smtClean="0">
              <a:solidFill>
                <a:schemeClr val="tx1"/>
              </a:solidFill>
              <a:latin typeface="+mn-lt"/>
              <a:ea typeface="+mn-ea"/>
              <a:cs typeface="+mn-cs"/>
            </a:endParaRPr>
          </a:p>
          <a:p>
            <a:r>
              <a:rPr lang="sr-Latn-CS" sz="1200" kern="1200" dirty="0" smtClean="0">
                <a:solidFill>
                  <a:schemeClr val="tx1"/>
                </a:solidFill>
                <a:latin typeface="+mn-lt"/>
              </a:rPr>
              <a:t>Generalno, sa svim računarskim komponentama i medijima za skladištenje se mora rukovati sa najvećom pažnjom, jer neiskreno rukovanje može prouzrokovati štetu ili uništavanje e-dokaza </a:t>
            </a:r>
            <a:endParaRPr lang="sr-Latn-CS" sz="1400" kern="1200" dirty="0" smtClean="0">
              <a:solidFill>
                <a:schemeClr val="tx1"/>
              </a:solidFill>
              <a:latin typeface="+mn-lt"/>
              <a:ea typeface="+mn-ea"/>
              <a:cs typeface="+mn-cs"/>
            </a:endParaRPr>
          </a:p>
          <a:p>
            <a:pPr lvl="0"/>
            <a:r>
              <a:rPr lang="sr-Latn-CS" sz="1200" b="1" kern="1200" dirty="0" smtClean="0">
                <a:solidFill>
                  <a:schemeClr val="tx1"/>
                </a:solidFill>
                <a:latin typeface="+mn-lt"/>
              </a:rPr>
              <a:t>Pakovanje</a:t>
            </a:r>
            <a:endParaRPr lang="sr-Latn-CS" sz="1400" kern="1200" dirty="0" smtClean="0">
              <a:solidFill>
                <a:schemeClr val="tx1"/>
              </a:solidFill>
              <a:latin typeface="+mn-lt"/>
              <a:ea typeface="+mn-ea"/>
              <a:cs typeface="+mn-cs"/>
            </a:endParaRPr>
          </a:p>
          <a:p>
            <a:pPr lvl="0"/>
            <a:r>
              <a:rPr lang="sr-Latn-CS" sz="1200" kern="1200" dirty="0" smtClean="0">
                <a:solidFill>
                  <a:schemeClr val="tx1"/>
                </a:solidFill>
                <a:latin typeface="+mn-lt"/>
              </a:rPr>
              <a:t>Osigurajte da su svi prikupljeni e-dokazi pravilno dokumentovani i etiketirani pre pakovanja.</a:t>
            </a:r>
            <a:endParaRPr lang="sr-Latn-CS" sz="1400" kern="1200" dirty="0" smtClean="0">
              <a:solidFill>
                <a:schemeClr val="tx1"/>
              </a:solidFill>
              <a:latin typeface="+mn-lt"/>
              <a:ea typeface="+mn-ea"/>
              <a:cs typeface="+mn-cs"/>
            </a:endParaRPr>
          </a:p>
          <a:p>
            <a:pPr lvl="0"/>
            <a:r>
              <a:rPr lang="sr-Latn-CS" sz="1200" kern="1200" dirty="0" smtClean="0">
                <a:solidFill>
                  <a:schemeClr val="tx1"/>
                </a:solidFill>
                <a:latin typeface="+mn-lt"/>
              </a:rPr>
              <a:t>Kad god je to moguće, transportirajte prikupljene e-dokaze u originalnom pakovanju.</a:t>
            </a:r>
            <a:endParaRPr lang="sr-Latn-CS" sz="1400" kern="1200" dirty="0" smtClean="0">
              <a:solidFill>
                <a:schemeClr val="tx1"/>
              </a:solidFill>
              <a:latin typeface="+mn-lt"/>
              <a:ea typeface="+mn-ea"/>
              <a:cs typeface="+mn-cs"/>
            </a:endParaRPr>
          </a:p>
          <a:p>
            <a:pPr lvl="0"/>
            <a:r>
              <a:rPr lang="sr-Latn-CS" sz="1200" kern="1200" dirty="0" smtClean="0">
                <a:solidFill>
                  <a:schemeClr val="tx1"/>
                </a:solidFill>
                <a:latin typeface="+mn-lt"/>
              </a:rPr>
              <a:t>Ako nema originalnog pakovanja, koristite antistatičku ambalažu (npr. Papirnu ili antistatičku plastičnu kesu). Izbegavajte korišćenje materijala koji mogu proizvoditi statičko elektricno sredstvo, kao sto su standardne plastične kese.</a:t>
            </a:r>
            <a:endParaRPr lang="sr-Latn-CS" sz="1400" kern="1200" dirty="0" smtClean="0">
              <a:solidFill>
                <a:schemeClr val="tx1"/>
              </a:solidFill>
              <a:latin typeface="+mn-lt"/>
              <a:ea typeface="+mn-ea"/>
              <a:cs typeface="+mn-cs"/>
            </a:endParaRPr>
          </a:p>
          <a:p>
            <a:pPr lvl="0"/>
            <a:r>
              <a:rPr lang="sr-Latn-CS" sz="1200" b="1" kern="1200" dirty="0" smtClean="0">
                <a:solidFill>
                  <a:schemeClr val="tx1"/>
                </a:solidFill>
                <a:latin typeface="+mn-lt"/>
              </a:rPr>
              <a:t>Nemojte</a:t>
            </a:r>
            <a:r>
              <a:rPr lang="sr-Latn-CS" sz="1200" kern="1200" dirty="0" smtClean="0">
                <a:solidFill>
                  <a:schemeClr val="tx1"/>
                </a:solidFill>
                <a:latin typeface="+mn-lt"/>
              </a:rPr>
              <a:t> preklapti, savijati ili grebati medije za čuvanje poput diskete, CD-ROM, i trake.</a:t>
            </a:r>
            <a:endParaRPr lang="sr-Latn-CS" sz="1400" kern="1200" dirty="0" smtClean="0">
              <a:solidFill>
                <a:schemeClr val="tx1"/>
              </a:solidFill>
              <a:latin typeface="+mn-lt"/>
              <a:ea typeface="+mn-ea"/>
              <a:cs typeface="+mn-cs"/>
            </a:endParaRPr>
          </a:p>
          <a:p>
            <a:pPr lvl="0"/>
            <a:r>
              <a:rPr lang="sr-Latn-CS" sz="1200" b="1" kern="1200" dirty="0" smtClean="0">
                <a:solidFill>
                  <a:schemeClr val="tx1"/>
                </a:solidFill>
                <a:latin typeface="+mn-lt"/>
              </a:rPr>
              <a:t>Nemojte</a:t>
            </a:r>
            <a:r>
              <a:rPr lang="sr-Latn-CS" sz="1200" kern="1200" dirty="0" smtClean="0">
                <a:solidFill>
                  <a:schemeClr val="tx1"/>
                </a:solidFill>
                <a:latin typeface="+mn-lt"/>
              </a:rPr>
              <a:t> preklapti, savijati ili grebati medije za čuvanje poput diskete, CD-ROM, i trake. Koristite kutije ili koverte za pakovanje medija za čuvanje kad  god je to moguće;</a:t>
            </a:r>
            <a:endParaRPr lang="sr-Latn-CS" sz="1400" kern="1200" dirty="0" smtClean="0">
              <a:solidFill>
                <a:schemeClr val="tx1"/>
              </a:solidFill>
              <a:latin typeface="+mn-lt"/>
              <a:ea typeface="+mn-ea"/>
              <a:cs typeface="+mn-cs"/>
            </a:endParaRPr>
          </a:p>
          <a:p>
            <a:pPr lvl="0"/>
            <a:r>
              <a:rPr lang="sr-Latn-CS" sz="1200" kern="1200" dirty="0" smtClean="0">
                <a:solidFill>
                  <a:schemeClr val="tx1"/>
                </a:solidFill>
                <a:latin typeface="+mn-lt"/>
              </a:rPr>
              <a:t>Proverite da li su svi kontejneri sa dokazima pravilno označeni.</a:t>
            </a:r>
            <a:endParaRPr lang="sr-Latn-CS" sz="1400" kern="1200" dirty="0" smtClean="0">
              <a:solidFill>
                <a:schemeClr val="tx1"/>
              </a:solidFill>
              <a:latin typeface="+mn-lt"/>
              <a:ea typeface="+mn-ea"/>
              <a:cs typeface="+mn-cs"/>
            </a:endParaRPr>
          </a:p>
          <a:p>
            <a:pPr lvl="0"/>
            <a:r>
              <a:rPr lang="sr-Latn-CS" sz="1200" kern="1200" dirty="0" smtClean="0">
                <a:solidFill>
                  <a:schemeClr val="tx1"/>
                </a:solidFill>
                <a:latin typeface="+mn-lt"/>
              </a:rPr>
              <a:t>Ako je  prikupljeno više računarskih sistema, označimo svaki sistem tako da se može ponovo sastaviti kako je i pronađen.</a:t>
            </a:r>
            <a:endParaRPr lang="sr-Latn-CS" sz="1400" kern="1200" dirty="0" smtClean="0">
              <a:solidFill>
                <a:schemeClr val="tx1"/>
              </a:solidFill>
              <a:latin typeface="+mn-lt"/>
              <a:ea typeface="+mn-ea"/>
              <a:cs typeface="+mn-cs"/>
            </a:endParaRPr>
          </a:p>
          <a:p>
            <a:r>
              <a:rPr lang="sr-Latn-CS" sz="1200" kern="1200" dirty="0" smtClean="0">
                <a:solidFill>
                  <a:schemeClr val="tx1"/>
                </a:solidFill>
                <a:latin typeface="+mn-lt"/>
              </a:rPr>
              <a:t> </a:t>
            </a:r>
            <a:endParaRPr lang="sr-Latn-CS" sz="1400" kern="1200" dirty="0" smtClean="0">
              <a:solidFill>
                <a:schemeClr val="tx1"/>
              </a:solidFill>
              <a:latin typeface="+mn-lt"/>
              <a:ea typeface="+mn-ea"/>
              <a:cs typeface="+mn-cs"/>
            </a:endParaRPr>
          </a:p>
          <a:p>
            <a:pPr lvl="0"/>
            <a:r>
              <a:rPr lang="sr-Latn-CS" sz="1200" b="1" kern="1200" dirty="0" smtClean="0">
                <a:solidFill>
                  <a:schemeClr val="tx1"/>
                </a:solidFill>
                <a:latin typeface="+mn-lt"/>
              </a:rPr>
              <a:t>Transport</a:t>
            </a:r>
            <a:endParaRPr lang="sr-Latn-CS" sz="1400" kern="1200" dirty="0" smtClean="0">
              <a:solidFill>
                <a:schemeClr val="tx1"/>
              </a:solidFill>
              <a:latin typeface="+mn-lt"/>
              <a:ea typeface="+mn-ea"/>
              <a:cs typeface="+mn-cs"/>
            </a:endParaRPr>
          </a:p>
          <a:p>
            <a:pPr lvl="0"/>
            <a:r>
              <a:rPr lang="sr-Latn-CS" sz="1200" kern="1200" dirty="0" smtClean="0">
                <a:solidFill>
                  <a:schemeClr val="tx1"/>
                </a:solidFill>
                <a:latin typeface="+mn-lt"/>
              </a:rPr>
              <a:t>Držite elektronske dokaze dalje od magnetnih izvora. Radio predajnici, zvučnika magneti i grejanje sedišta su primeri predmeta koje bi mogli da oštete e-dokaz;</a:t>
            </a:r>
            <a:endParaRPr lang="sr-Latn-CS" sz="1400" kern="1200" dirty="0" smtClean="0">
              <a:solidFill>
                <a:schemeClr val="tx1"/>
              </a:solidFill>
              <a:latin typeface="+mn-lt"/>
              <a:ea typeface="+mn-ea"/>
              <a:cs typeface="+mn-cs"/>
            </a:endParaRPr>
          </a:p>
          <a:p>
            <a:pPr lvl="0"/>
            <a:r>
              <a:rPr lang="sr-Latn-CS" sz="1200" kern="1200" dirty="0" smtClean="0">
                <a:solidFill>
                  <a:schemeClr val="tx1"/>
                </a:solidFill>
                <a:latin typeface="+mn-lt"/>
              </a:rPr>
              <a:t>Proverite da li je oprema zaštićena od udara i udaraca (tj mehanička oštećenja), toplote i vlažnosti;</a:t>
            </a:r>
            <a:endParaRPr lang="sr-Latn-CS" sz="1400" kern="1200" dirty="0" smtClean="0">
              <a:solidFill>
                <a:schemeClr val="tx1"/>
              </a:solidFill>
              <a:latin typeface="+mn-lt"/>
              <a:ea typeface="+mn-ea"/>
              <a:cs typeface="+mn-cs"/>
            </a:endParaRPr>
          </a:p>
          <a:p>
            <a:pPr lvl="0"/>
            <a:r>
              <a:rPr lang="sr-Latn-CS" sz="1200" kern="1200" dirty="0" smtClean="0">
                <a:solidFill>
                  <a:schemeClr val="tx1"/>
                </a:solidFill>
                <a:latin typeface="+mn-lt"/>
              </a:rPr>
              <a:t>Uverite se da su računari i drugi uređaji koji nisu upakovani u kontejnere osigurani u vozilu kako bi se izbegli šok i prekomerne vibracije. Na primer, računari treba postaviti na pod i monitori koje se nalaze na sedištu sa ekranom nadole, pričvršćeni sa sigurnosnim pojasom vozila;</a:t>
            </a:r>
            <a:endParaRPr lang="sr-Latn-CS" sz="1400" kern="1200" dirty="0" smtClean="0">
              <a:solidFill>
                <a:schemeClr val="tx1"/>
              </a:solidFill>
              <a:latin typeface="+mn-lt"/>
              <a:ea typeface="+mn-ea"/>
              <a:cs typeface="+mn-cs"/>
            </a:endParaRPr>
          </a:p>
          <a:p>
            <a:pPr lvl="0"/>
            <a:r>
              <a:rPr lang="sr-Latn-CS" sz="1200" b="1" kern="1200" dirty="0" smtClean="0">
                <a:solidFill>
                  <a:schemeClr val="tx1"/>
                </a:solidFill>
                <a:latin typeface="+mn-lt"/>
              </a:rPr>
              <a:t>Ne</a:t>
            </a:r>
            <a:r>
              <a:rPr lang="sr-Latn-CS" sz="1200" kern="1200" dirty="0" smtClean="0">
                <a:solidFill>
                  <a:schemeClr val="tx1"/>
                </a:solidFill>
                <a:latin typeface="+mn-lt"/>
              </a:rPr>
              <a:t> stavljajte teške predmete na  manje komade opreme / medija za čuvanje.</a:t>
            </a:r>
            <a:endParaRPr lang="sr-Latn-CS" sz="1400" kern="1200" dirty="0" smtClean="0">
              <a:solidFill>
                <a:schemeClr val="tx1"/>
              </a:solidFill>
              <a:latin typeface="+mn-lt"/>
              <a:ea typeface="+mn-ea"/>
              <a:cs typeface="+mn-cs"/>
            </a:endParaRPr>
          </a:p>
          <a:p>
            <a:pPr lvl="0"/>
            <a:r>
              <a:rPr lang="sr-Latn-CS" sz="1200" kern="1200" dirty="0" smtClean="0">
                <a:solidFill>
                  <a:schemeClr val="tx1"/>
                </a:solidFill>
                <a:latin typeface="+mn-lt"/>
              </a:rPr>
              <a:t>Kad god je moguće, </a:t>
            </a:r>
            <a:r>
              <a:rPr lang="sr-Latn-CS" sz="1200" b="1" kern="1200" dirty="0" smtClean="0">
                <a:solidFill>
                  <a:schemeClr val="tx1"/>
                </a:solidFill>
                <a:latin typeface="+mn-lt"/>
              </a:rPr>
              <a:t>ne </a:t>
            </a:r>
            <a:r>
              <a:rPr lang="sr-Latn-CS" sz="1200" kern="1200" dirty="0" smtClean="0">
                <a:solidFill>
                  <a:schemeClr val="tx1"/>
                </a:solidFill>
                <a:latin typeface="+mn-lt"/>
              </a:rPr>
              <a:t>čuvajte elektronske dokaze u vozilima na duži vremenski period.</a:t>
            </a:r>
            <a:endParaRPr lang="sr-Latn-CS" sz="1400" kern="1200" dirty="0" smtClean="0">
              <a:solidFill>
                <a:schemeClr val="tx1"/>
              </a:solidFill>
              <a:latin typeface="+mn-lt"/>
              <a:ea typeface="+mn-ea"/>
              <a:cs typeface="+mn-cs"/>
            </a:endParaRPr>
          </a:p>
          <a:p>
            <a:pPr lvl="0"/>
            <a:endParaRPr lang="sr-Latn-CS" sz="1200" b="1" kern="1200" dirty="0" smtClean="0">
              <a:solidFill>
                <a:schemeClr val="tx1"/>
              </a:solidFill>
              <a:latin typeface="+mn-lt"/>
              <a:ea typeface="+mn-ea"/>
              <a:cs typeface="+mn-cs"/>
            </a:endParaRPr>
          </a:p>
          <a:p>
            <a:pPr lvl="0"/>
            <a:r>
              <a:rPr lang="sr-Latn-CS" sz="1200" b="1" kern="1200" dirty="0" smtClean="0">
                <a:solidFill>
                  <a:schemeClr val="tx1"/>
                </a:solidFill>
                <a:latin typeface="+mn-lt"/>
              </a:rPr>
              <a:t>Skladištenje</a:t>
            </a:r>
            <a:endParaRPr lang="sr-Latn-CS" sz="1400" b="1" kern="1200" dirty="0" smtClean="0">
              <a:solidFill>
                <a:schemeClr val="tx1"/>
              </a:solidFill>
              <a:latin typeface="+mn-lt"/>
              <a:ea typeface="+mn-ea"/>
              <a:cs typeface="+mn-cs"/>
            </a:endParaRPr>
          </a:p>
          <a:p>
            <a:pPr lvl="0"/>
            <a:r>
              <a:rPr lang="sr-Latn-CS" sz="1200" kern="1200" dirty="0" smtClean="0">
                <a:solidFill>
                  <a:schemeClr val="tx1"/>
                </a:solidFill>
                <a:latin typeface="+mn-lt"/>
              </a:rPr>
              <a:t>Obezbedite da se dokazi popišu u skladu sa relevantnim politikama.</a:t>
            </a:r>
            <a:endParaRPr lang="sr-Latn-CS" sz="1400" kern="1200" dirty="0" smtClean="0">
              <a:solidFill>
                <a:schemeClr val="tx1"/>
              </a:solidFill>
              <a:latin typeface="+mn-lt"/>
              <a:ea typeface="+mn-ea"/>
              <a:cs typeface="+mn-cs"/>
            </a:endParaRPr>
          </a:p>
          <a:p>
            <a:pPr lvl="0"/>
            <a:r>
              <a:rPr lang="sr-Latn-CS" sz="1200" kern="1200" dirty="0" smtClean="0">
                <a:solidFill>
                  <a:schemeClr val="tx1"/>
                </a:solidFill>
                <a:latin typeface="+mn-lt"/>
              </a:rPr>
              <a:t>Čuvajte dokaz na sigurnom mestu, daleko od ekstremne temperature i vlage. </a:t>
            </a:r>
            <a:endParaRPr lang="sr-Latn-CS" sz="1400" kern="1200" dirty="0" smtClean="0">
              <a:solidFill>
                <a:schemeClr val="tx1"/>
              </a:solidFill>
              <a:latin typeface="+mn-lt"/>
              <a:ea typeface="+mn-ea"/>
              <a:cs typeface="+mn-cs"/>
            </a:endParaRPr>
          </a:p>
          <a:p>
            <a:pPr lvl="0"/>
            <a:r>
              <a:rPr lang="sr-Latn-CS" sz="1200" kern="1200" dirty="0" smtClean="0">
                <a:solidFill>
                  <a:schemeClr val="tx1"/>
                </a:solidFill>
                <a:latin typeface="+mn-lt"/>
              </a:rPr>
              <a:t>Zaštitite ga od magnetnih izvora, vlage, prašine i drugih štetnih čestica ili zagađivača.</a:t>
            </a:r>
            <a:endParaRPr lang="sr-Latn-CS" sz="1400" kern="1200" dirty="0" smtClean="0">
              <a:solidFill>
                <a:schemeClr val="tx1"/>
              </a:solidFill>
              <a:latin typeface="+mn-lt"/>
              <a:ea typeface="+mn-ea"/>
              <a:cs typeface="+mn-cs"/>
            </a:endParaRPr>
          </a:p>
          <a:p>
            <a:pPr lvl="0"/>
            <a:r>
              <a:rPr lang="sr-Latn-CS" sz="1200" kern="1200" dirty="0" smtClean="0">
                <a:solidFill>
                  <a:schemeClr val="tx1"/>
                </a:solidFill>
                <a:latin typeface="+mn-lt"/>
              </a:rPr>
              <a:t>Koristite odgovarajuću zaštitnu sobu sa odgovarajućom</a:t>
            </a:r>
            <a:endParaRPr lang="sr-Latn-CS" sz="1400" kern="1200" dirty="0" smtClean="0">
              <a:solidFill>
                <a:schemeClr val="tx1"/>
              </a:solidFill>
              <a:latin typeface="+mn-lt"/>
              <a:ea typeface="+mn-ea"/>
              <a:cs typeface="+mn-cs"/>
            </a:endParaRPr>
          </a:p>
          <a:p>
            <a:pPr lvl="2"/>
            <a:r>
              <a:rPr lang="sr-Latn-CS" sz="1200" kern="1200" dirty="0" smtClean="0">
                <a:solidFill>
                  <a:schemeClr val="tx1"/>
                </a:solidFill>
                <a:latin typeface="+mn-lt"/>
              </a:rPr>
              <a:t>kontrola pristupa,</a:t>
            </a:r>
            <a:endParaRPr lang="sr-Latn-CS" sz="1400" kern="1200" dirty="0" smtClean="0">
              <a:solidFill>
                <a:schemeClr val="tx1"/>
              </a:solidFill>
              <a:latin typeface="+mn-lt"/>
              <a:ea typeface="+mn-ea"/>
              <a:cs typeface="+mn-cs"/>
            </a:endParaRPr>
          </a:p>
          <a:p>
            <a:pPr lvl="2"/>
            <a:r>
              <a:rPr lang="sr-Latn-CS" sz="1200" kern="1200" dirty="0" smtClean="0">
                <a:solidFill>
                  <a:schemeClr val="tx1"/>
                </a:solidFill>
                <a:latin typeface="+mn-lt"/>
              </a:rPr>
              <a:t>zaštita od požara (npr. alarm, aparati za gašenje požara, pušenje u skladištu ili u blizini),</a:t>
            </a:r>
            <a:endParaRPr lang="sr-Latn-CS" sz="1400" kern="1200" dirty="0" smtClean="0">
              <a:solidFill>
                <a:schemeClr val="tx1"/>
              </a:solidFill>
              <a:latin typeface="+mn-lt"/>
              <a:ea typeface="+mn-ea"/>
              <a:cs typeface="+mn-cs"/>
            </a:endParaRPr>
          </a:p>
          <a:p>
            <a:pPr lvl="2"/>
            <a:r>
              <a:rPr lang="sr-Latn-CS" sz="1200" kern="1200" dirty="0" smtClean="0">
                <a:solidFill>
                  <a:schemeClr val="tx1"/>
                </a:solidFill>
                <a:latin typeface="+mn-lt"/>
              </a:rPr>
              <a:t>temperature i vlažnosti, i</a:t>
            </a:r>
            <a:endParaRPr lang="sr-Latn-CS" sz="1400" kern="1200" dirty="0" smtClean="0">
              <a:solidFill>
                <a:schemeClr val="tx1"/>
              </a:solidFill>
              <a:latin typeface="+mn-lt"/>
              <a:ea typeface="+mn-ea"/>
              <a:cs typeface="+mn-cs"/>
            </a:endParaRPr>
          </a:p>
          <a:p>
            <a:pPr lvl="2"/>
            <a:r>
              <a:rPr lang="sr-Latn-CS" sz="1200" kern="1200" dirty="0" smtClean="0">
                <a:solidFill>
                  <a:schemeClr val="tx1"/>
                </a:solidFill>
                <a:latin typeface="+mn-lt"/>
              </a:rPr>
              <a:t>zaštita od magnetnih izvora (npr. daleko od usmerenih radio uređaja).</a:t>
            </a:r>
            <a:endParaRPr lang="sr-Latn-CS" sz="1400" kern="1200" dirty="0" smtClean="0">
              <a:solidFill>
                <a:schemeClr val="tx1"/>
              </a:solidFill>
              <a:latin typeface="+mn-lt"/>
              <a:ea typeface="+mn-ea"/>
              <a:cs typeface="+mn-cs"/>
            </a:endParaRPr>
          </a:p>
          <a:p>
            <a:pPr lvl="1"/>
            <a:r>
              <a:rPr lang="sr-Latn-CS" sz="1200" b="1" kern="1200" dirty="0" smtClean="0">
                <a:solidFill>
                  <a:schemeClr val="tx1"/>
                </a:solidFill>
                <a:latin typeface="+mn-lt"/>
              </a:rPr>
              <a:t>Nemojte</a:t>
            </a:r>
            <a:r>
              <a:rPr lang="sr-Latn-CS" sz="1200" kern="1200" dirty="0" smtClean="0">
                <a:solidFill>
                  <a:schemeClr val="tx1"/>
                </a:solidFill>
                <a:latin typeface="+mn-lt"/>
              </a:rPr>
              <a:t> čuvati zapaljive predmete u istoj prostoriji ili u blizini (npr. hemikalije za čišćenje ili štapovi papira).</a:t>
            </a:r>
            <a:endParaRPr lang="sr-Latn-CS" sz="1400" kern="1200" dirty="0" smtClean="0">
              <a:solidFill>
                <a:schemeClr val="tx1"/>
              </a:solidFill>
              <a:latin typeface="+mn-lt"/>
              <a:ea typeface="+mn-ea"/>
              <a:cs typeface="+mn-cs"/>
            </a:endParaRPr>
          </a:p>
          <a:p>
            <a:pPr lvl="1"/>
            <a:r>
              <a:rPr lang="sr-Latn-CS" sz="1200" kern="1200" dirty="0" smtClean="0">
                <a:solidFill>
                  <a:schemeClr val="tx1"/>
                </a:solidFill>
                <a:latin typeface="+mn-lt"/>
              </a:rPr>
              <a:t>Koristite odgovarajuću podnu oblogu kako biste izbegli statičke troškove.</a:t>
            </a:r>
            <a:endParaRPr lang="sr-Latn-CS" sz="1400" kern="1200" dirty="0" smtClean="0">
              <a:solidFill>
                <a:schemeClr val="tx1"/>
              </a:solidFill>
              <a:latin typeface="+mn-lt"/>
              <a:ea typeface="+mn-ea"/>
              <a:cs typeface="+mn-cs"/>
            </a:endParaRPr>
          </a:p>
          <a:p>
            <a:pPr lvl="1"/>
            <a:r>
              <a:rPr lang="sr-Latn-CS" sz="1200" b="1" kern="1200" dirty="0" smtClean="0">
                <a:solidFill>
                  <a:schemeClr val="tx1"/>
                </a:solidFill>
                <a:latin typeface="+mn-lt"/>
              </a:rPr>
              <a:t>Nemojte</a:t>
            </a:r>
            <a:r>
              <a:rPr lang="sr-Latn-CS" sz="1200" kern="1200" dirty="0" smtClean="0">
                <a:solidFill>
                  <a:schemeClr val="tx1"/>
                </a:solidFill>
                <a:latin typeface="+mn-lt"/>
              </a:rPr>
              <a:t> čuvati e-dokaze u sobama sa vodovodnim cevima, pogotovo duž plafona.</a:t>
            </a:r>
            <a:endParaRPr lang="sr-Latn-CS" sz="1400" kern="1200" dirty="0" smtClean="0">
              <a:solidFill>
                <a:schemeClr val="tx1"/>
              </a:solidFill>
              <a:latin typeface="+mn-lt"/>
              <a:ea typeface="+mn-ea"/>
              <a:cs typeface="+mn-cs"/>
            </a:endParaRPr>
          </a:p>
          <a:p>
            <a:r>
              <a:rPr lang="sr-Latn-CS" sz="1200" kern="1200" dirty="0" smtClean="0">
                <a:solidFill>
                  <a:schemeClr val="tx1"/>
                </a:solidFill>
                <a:latin typeface="+mn-lt"/>
              </a:rPr>
              <a:t>Imajte na umu da potencijalni dokazi kao što su datum, vreme i konfiguracija sistema mogu biti izgubljeni kao rezultat produženog skladištenja. Pošto baterije imaju ograničen vek trajanja, podaci se mogu izgubiti ako se pokvare. Prema tome, odgovarajuće osoblje treba obavestiti da uređaj koji napaja baterije (npr. PDA ili PC / CMOS) zahteva posebnu pažnju.</a:t>
            </a:r>
            <a:r>
              <a:rPr lang="sr-Latn-CS" dirty="0" smtClean="0"/>
              <a:t> </a:t>
            </a:r>
            <a:endParaRPr lang="sr-Latn-CS" dirty="0"/>
          </a:p>
        </p:txBody>
      </p:sp>
      <p:sp>
        <p:nvSpPr>
          <p:cNvPr id="4" name="Slide Number Placeholder 3"/>
          <p:cNvSpPr>
            <a:spLocks noGrp="1"/>
          </p:cNvSpPr>
          <p:nvPr>
            <p:ph type="sldNum" sz="quarter" idx="10"/>
          </p:nvPr>
        </p:nvSpPr>
        <p:spPr/>
        <p:txBody>
          <a:bodyPr/>
          <a:lstStyle/>
          <a:p>
            <a:fld id="{6F040226-21D7-5847-B396-76B67129E36D}" type="slidenum">
              <a:rPr lang="en-US" smtClean="0"/>
              <a:pPr/>
              <a:t>142</a:t>
            </a:fld>
            <a:endParaRPr lang="sr-Latn-CS"/>
          </a:p>
        </p:txBody>
      </p:sp>
    </p:spTree>
    <p:extLst>
      <p:ext uri="{BB962C8B-B14F-4D97-AF65-F5344CB8AC3E}">
        <p14:creationId xmlns:p14="http://schemas.microsoft.com/office/powerpoint/2010/main" val="604287821"/>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Slide Image Placeholder 1"/>
          <p:cNvSpPr>
            <a:spLocks noGrp="1" noRot="1" noChangeAspect="1" noTextEdit="1"/>
          </p:cNvSpPr>
          <p:nvPr>
            <p:ph type="sldImg"/>
          </p:nvPr>
        </p:nvSpPr>
        <p:spPr bwMode="auto">
          <a:noFill/>
          <a:ln>
            <a:solidFill>
              <a:srgbClr val="000000"/>
            </a:solidFill>
            <a:miter lim="800000"/>
            <a:headEnd/>
            <a:tailEnd/>
          </a:ln>
        </p:spPr>
      </p:sp>
      <p:sp>
        <p:nvSpPr>
          <p:cNvPr id="61443" name="Notes Placeholder 2"/>
          <p:cNvSpPr>
            <a:spLocks noGrp="1"/>
          </p:cNvSpPr>
          <p:nvPr>
            <p:ph type="body" idx="1"/>
          </p:nvPr>
        </p:nvSpPr>
        <p:spPr bwMode="auto">
          <a:noFill/>
        </p:spPr>
        <p:txBody>
          <a:bodyPr/>
          <a:lstStyle/>
          <a:p>
            <a:pPr eaLnBrk="1" hangingPunct="1">
              <a:spcBef>
                <a:spcPct val="0"/>
              </a:spcBef>
            </a:pPr>
            <a:r>
              <a:rPr lang="sr-Latn-CS" sz="1200" kern="1200" smtClean="0">
                <a:solidFill>
                  <a:schemeClr val="tx1"/>
                </a:solidFill>
                <a:effectLst/>
                <a:latin typeface="+mn-lt"/>
              </a:rPr>
              <a:t>Trener bi trebao dati učesnicima priliku da postavljaju sva pitanja koja mogu imati u vezi sa ovim delom lekcije.</a:t>
            </a:r>
            <a:endParaRPr lang="sr-Latn-CS"/>
          </a:p>
        </p:txBody>
      </p:sp>
      <p:sp>
        <p:nvSpPr>
          <p:cNvPr id="61444" name="Slide Number Placeholder 3"/>
          <p:cNvSpPr>
            <a:spLocks noGrp="1"/>
          </p:cNvSpPr>
          <p:nvPr>
            <p:ph type="sldNum" sz="quarter" idx="5"/>
          </p:nvPr>
        </p:nvSpPr>
        <p:spPr bwMode="auto">
          <a:noFill/>
          <a:ln>
            <a:miter lim="800000"/>
            <a:headEnd/>
            <a:tailEnd/>
          </a:ln>
        </p:spPr>
        <p:txBody>
          <a:bodyPr/>
          <a:lstStyle/>
          <a:p>
            <a:fld id="{D4686019-33D4-984A-9587-FE396FFF4F29}" type="slidenum">
              <a:rPr lang="en-GB"/>
              <a:pPr/>
              <a:t>147</a:t>
            </a:fld>
            <a:endParaRPr lang="sr-Latn-CS"/>
          </a:p>
        </p:txBody>
      </p:sp>
    </p:spTree>
    <p:extLst>
      <p:ext uri="{BB962C8B-B14F-4D97-AF65-F5344CB8AC3E}">
        <p14:creationId xmlns:p14="http://schemas.microsoft.com/office/powerpoint/2010/main" val="104395897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r-Latn-CS" dirty="0" smtClean="0"/>
              <a:t>Sledeća dva slajda postavljaju u opštem smislu, zahteve za izvođenje dokaza i objašnjavaju razlike i izazove elektronskih dokaza.</a:t>
            </a:r>
          </a:p>
          <a:p>
            <a:endParaRPr lang="sr-Latn-CS" dirty="0"/>
          </a:p>
        </p:txBody>
      </p:sp>
      <p:sp>
        <p:nvSpPr>
          <p:cNvPr id="4" name="Slide Number Placeholder 3"/>
          <p:cNvSpPr>
            <a:spLocks noGrp="1"/>
          </p:cNvSpPr>
          <p:nvPr>
            <p:ph type="sldNum" sz="quarter" idx="10"/>
          </p:nvPr>
        </p:nvSpPr>
        <p:spPr/>
        <p:txBody>
          <a:bodyPr/>
          <a:lstStyle/>
          <a:p>
            <a:fld id="{6F040226-21D7-5847-B396-76B67129E36D}" type="slidenum">
              <a:rPr lang="en-US" smtClean="0"/>
              <a:pPr/>
              <a:t>11</a:t>
            </a:fld>
            <a:endParaRPr lang="sr-Latn-CS" dirty="0"/>
          </a:p>
        </p:txBody>
      </p:sp>
    </p:spTree>
    <p:extLst>
      <p:ext uri="{BB962C8B-B14F-4D97-AF65-F5344CB8AC3E}">
        <p14:creationId xmlns:p14="http://schemas.microsoft.com/office/powerpoint/2010/main" val="951533823"/>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2221978-7AB2-D644-A1FF-AF545A1745C1}" type="slidenum">
              <a:rPr lang="en-US" smtClean="0"/>
              <a:pPr/>
              <a:t>148</a:t>
            </a:fld>
            <a:endParaRPr lang="sr-Latn-CS"/>
          </a:p>
        </p:txBody>
      </p:sp>
    </p:spTree>
    <p:extLst>
      <p:ext uri="{BB962C8B-B14F-4D97-AF65-F5344CB8AC3E}">
        <p14:creationId xmlns:p14="http://schemas.microsoft.com/office/powerpoint/2010/main" val="811605187"/>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sr-Latn-CS" noProof="0" smtClean="0"/>
              <a:t>Ovo pitanje je postavljeno s namerom da utvrdi nivo prethodnog znanja studenata. Ovo će omogućiti treneru da odredi nivo obuke, imajući u vidu da je ovaj sadržaj na osnovnom nivou, i nije za one koji su specijalizovani za taj predmet.</a:t>
            </a:r>
          </a:p>
          <a:p>
            <a:endParaRPr lang="sr-Latn-CS" noProof="0" smtClean="0"/>
          </a:p>
          <a:p>
            <a:r>
              <a:rPr lang="sr-Latn-CS" noProof="0" smtClean="0"/>
              <a:t>[Setite se koliko je studenata imalo iskustva u digitalnoj forenzici]</a:t>
            </a:r>
            <a:endParaRPr lang="sr-Latn-CS" noProof="0"/>
          </a:p>
        </p:txBody>
      </p:sp>
      <p:sp>
        <p:nvSpPr>
          <p:cNvPr id="4" name="Slide Number Placeholder 3"/>
          <p:cNvSpPr>
            <a:spLocks noGrp="1"/>
          </p:cNvSpPr>
          <p:nvPr>
            <p:ph type="sldNum" sz="quarter" idx="10"/>
          </p:nvPr>
        </p:nvSpPr>
        <p:spPr/>
        <p:txBody>
          <a:bodyPr/>
          <a:lstStyle/>
          <a:p>
            <a:fld id="{6F040226-21D7-5847-B396-76B67129E36D}" type="slidenum">
              <a:rPr lang="en-US" smtClean="0"/>
              <a:pPr/>
              <a:t>149</a:t>
            </a:fld>
            <a:endParaRPr lang="sr-Latn-CS"/>
          </a:p>
        </p:txBody>
      </p:sp>
    </p:spTree>
    <p:extLst>
      <p:ext uri="{BB962C8B-B14F-4D97-AF65-F5344CB8AC3E}">
        <p14:creationId xmlns:p14="http://schemas.microsoft.com/office/powerpoint/2010/main" val="702285017"/>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sr-Latn-CS" noProof="0" smtClean="0"/>
              <a:t>Ko je u ovoj prostoriji imao iskustva na sudskim saslušanjima koja su uključivala bilo koju forenzičku nauku pomenutu na ovom slajdu?</a:t>
            </a:r>
          </a:p>
          <a:p>
            <a:endParaRPr lang="sr-Latn-CS" baseline="0" noProof="0" smtClean="0"/>
          </a:p>
          <a:p>
            <a:r>
              <a:rPr lang="sr-Latn-CS" baseline="0" noProof="0" smtClean="0"/>
              <a:t>U početku smo videli da X ljudi imaju iskustva sa digitalnom forenzikom dok su skoro svi vi imali sudska saslušanja koja su uključivala neke od tradicionalnijih forenzičkih nauka. Ovo podvlači da je digitalna forenzika sasvim nova nauka, dok druge forenzičke nauke imaju duže istorije. Ali budimo iskreni - broj slučajeva koji uključuju digitalne dokaze brzo raste. Dakle, postoji ogroman jaz izmedju iskustva i znanja o digitalnoj forenzici sa jedne strane i sve veće pojave predmeta koji uključuju digitalne dokaze s druge strane. Zbog toga većina advokata, tužilaca i sudija mora biti upoznata sa ovom novom naukom. Trebali bi da znaju koji su digitalni dokazi i kako im digitalna forenzika može pomoći rešavanju njijhovih predmeta. A to je upravo ono zašto smo ovde!</a:t>
            </a:r>
          </a:p>
          <a:p>
            <a:endParaRPr lang="sr-Latn-CS" baseline="0" noProof="0" smtClean="0"/>
          </a:p>
          <a:p>
            <a:r>
              <a:rPr lang="sr-Latn-CS" baseline="0" noProof="0" smtClean="0"/>
              <a:t>Da vidimo da li možemo pronaći neke sličnosti između tradicionalnog istraživanja tragova i digitalne forenzike.</a:t>
            </a:r>
          </a:p>
        </p:txBody>
      </p:sp>
      <p:sp>
        <p:nvSpPr>
          <p:cNvPr id="4" name="Foliennummernplatzhalter 3"/>
          <p:cNvSpPr>
            <a:spLocks noGrp="1"/>
          </p:cNvSpPr>
          <p:nvPr>
            <p:ph type="sldNum" sz="quarter" idx="10"/>
          </p:nvPr>
        </p:nvSpPr>
        <p:spPr/>
        <p:txBody>
          <a:bodyPr/>
          <a:lstStyle/>
          <a:p>
            <a:fld id="{5827260C-95DC-194B-88B2-0B241DEC43BF}" type="slidenum">
              <a:rPr lang="en-US" smtClean="0"/>
              <a:pPr/>
              <a:t>150</a:t>
            </a:fld>
            <a:endParaRPr lang="sr-Latn-CS"/>
          </a:p>
        </p:txBody>
      </p:sp>
    </p:spTree>
    <p:extLst>
      <p:ext uri="{BB962C8B-B14F-4D97-AF65-F5344CB8AC3E}">
        <p14:creationId xmlns:p14="http://schemas.microsoft.com/office/powerpoint/2010/main" val="1267556244"/>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sr-Latn-CS" noProof="0" smtClean="0"/>
              <a:t>Beleška: Ovaj slajd je animirani</a:t>
            </a:r>
          </a:p>
          <a:p>
            <a:endParaRPr lang="sr-Latn-CS" noProof="0" smtClean="0"/>
          </a:p>
          <a:p>
            <a:r>
              <a:rPr lang="sr-Latn-CS" noProof="0" smtClean="0"/>
              <a:t>[klik] U stvarnom svetu imate mesto zločina koje treba osigurati - iako nisam siguran šta je kolega na ovoj slici učinio ;)</a:t>
            </a:r>
          </a:p>
          <a:p>
            <a:endParaRPr lang="sr-Latn-CS" baseline="0" noProof="0" smtClean="0"/>
          </a:p>
          <a:p>
            <a:r>
              <a:rPr lang="sr-Latn-CS" noProof="0" smtClean="0"/>
              <a:t>U svetu digitalne forenzike možete imati to isto mesto zločina. Prema tome, istražitelji moraju osigurati to mesto na isti način kako su to radili u tradicionalnoj forenzici. Ali u našem svetu digitalne forenzike možemo takođe imati i drugo mesto zločina [klik]. Računarski sistem se mogao koristiti za izvršenje krivično dela. To je vredan dokaz za naš slučaj. Međutim, čak i ako se sam računar nije koristio za izvršenje krivičnog dela, on bi i dalje mogao sadržavati važne informacije o zločinu, fazi pripreme krivičnog dela, tabele sa dokumentarnim računima, odnose ćaskanja sa žrtvom i osumnjičenih ili drugih okolnosti koje se odnose na krivično delo</a:t>
            </a:r>
            <a:endParaRPr lang="sr-Latn-CS" noProof="0"/>
          </a:p>
        </p:txBody>
      </p:sp>
      <p:sp>
        <p:nvSpPr>
          <p:cNvPr id="4" name="Foliennummernplatzhalter 3"/>
          <p:cNvSpPr>
            <a:spLocks noGrp="1"/>
          </p:cNvSpPr>
          <p:nvPr>
            <p:ph type="sldNum" sz="quarter" idx="10"/>
          </p:nvPr>
        </p:nvSpPr>
        <p:spPr/>
        <p:txBody>
          <a:bodyPr/>
          <a:lstStyle/>
          <a:p>
            <a:fld id="{5827260C-95DC-194B-88B2-0B241DEC43BF}" type="slidenum">
              <a:rPr lang="en-US" smtClean="0"/>
              <a:pPr/>
              <a:t>151</a:t>
            </a:fld>
            <a:endParaRPr lang="sr-Latn-CS"/>
          </a:p>
        </p:txBody>
      </p:sp>
    </p:spTree>
    <p:extLst>
      <p:ext uri="{BB962C8B-B14F-4D97-AF65-F5344CB8AC3E}">
        <p14:creationId xmlns:p14="http://schemas.microsoft.com/office/powerpoint/2010/main" val="2478867636"/>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sr-Latn-CS" noProof="0" smtClean="0"/>
              <a:t>Beleška: Ovaj slajd je animirani</a:t>
            </a:r>
          </a:p>
          <a:p>
            <a:endParaRPr lang="sr-Latn-CS" noProof="0" smtClean="0"/>
          </a:p>
          <a:p>
            <a:r>
              <a:rPr lang="sr-Latn-CS" noProof="0" smtClean="0"/>
              <a:t>[klik] Uvek nosite svoje rukavice kada obezbeđujete mesto zločina - ovaj stari princip u tradicionalnoj forenzici takođe važi i za digitalnu forenziku. Na isti način kako ne biste hteli svoje otiske prstiju i DNK na oružje koje ste koristili za zločin ne biste želeli ostaviti svoje tragove na digitalnom dijelu dokaza kao što je hard disk. [klik] </a:t>
            </a:r>
          </a:p>
          <a:p>
            <a:endParaRPr lang="sr-Latn-CS" baseline="0" noProof="0" smtClean="0"/>
          </a:p>
          <a:p>
            <a:r>
              <a:rPr lang="sr-Latn-CS" baseline="0" noProof="0" smtClean="0"/>
              <a:t>Tada se pojavljuju na scenu blokatori upisa. Postoje različiti tipovi blokatora upisa. Neki od njih su samo mali komadi softvera koji pokušavaju da deaktiviraju pristup pisanju na disk (softeverski blokatori upisa). A neki od njih su stvarni hardverski uređaji koji fizički onemogućavaju signal koji je odgovoran za slanje naredbi za upis na čvrsti disk (hardverski blokatori upisa). Na ovoj slici možete pogledati blokator upisa od kompanije Tableau. Postoje i drugi iz kompanija kao što su Wiebetech ili MyKey Technologies. Svi imaju zajedničko da postoje neki priključci za povezivanje izvornog čvrstog diska (eksponat) i nekih drugih portova za povezivanje blokatora upisa na forenzičku mašinu ispitivača. </a:t>
            </a:r>
            <a:endParaRPr lang="sr-Latn-CS" noProof="0"/>
          </a:p>
        </p:txBody>
      </p:sp>
      <p:sp>
        <p:nvSpPr>
          <p:cNvPr id="4" name="Foliennummernplatzhalter 3"/>
          <p:cNvSpPr>
            <a:spLocks noGrp="1"/>
          </p:cNvSpPr>
          <p:nvPr>
            <p:ph type="sldNum" sz="quarter" idx="10"/>
          </p:nvPr>
        </p:nvSpPr>
        <p:spPr/>
        <p:txBody>
          <a:bodyPr/>
          <a:lstStyle/>
          <a:p>
            <a:fld id="{5827260C-95DC-194B-88B2-0B241DEC43BF}" type="slidenum">
              <a:rPr lang="en-US" smtClean="0"/>
              <a:pPr/>
              <a:t>152</a:t>
            </a:fld>
            <a:endParaRPr lang="sr-Latn-CS"/>
          </a:p>
        </p:txBody>
      </p:sp>
    </p:spTree>
    <p:extLst>
      <p:ext uri="{BB962C8B-B14F-4D97-AF65-F5344CB8AC3E}">
        <p14:creationId xmlns:p14="http://schemas.microsoft.com/office/powerpoint/2010/main" val="36999487"/>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sr-Latn-CS" noProof="0" smtClean="0"/>
              <a:t>Beleška: Ovaj slajd je animirani</a:t>
            </a:r>
          </a:p>
          <a:p>
            <a:endParaRPr lang="sr-Latn-CS" noProof="0" smtClean="0"/>
          </a:p>
          <a:p>
            <a:r>
              <a:rPr lang="sr-Latn-CS" noProof="0" smtClean="0"/>
              <a:t>[klik] U tradicionalnoj forenzici istražitelji na mestu zločina mogu pronaći i osigurati otiske, vlakna, DNK i druge tragove kao dokaze koji mogu dovesti do osumnjičenog. Vrlo slični tragovi mogu se naći i na digitalnim izvorima: veb stranicama, koje je osumnjičeniu posetio, dokumente koje je kreirao, slike koje je otvorio ili čak tragovi napadača koji su slomili sistem. Kao i DNK u forenzičkoj tradiciji, neki digitalni tragovi takođe nisu očigledni da bi se videli i potrebne su posebne tehnike za izvlačenje dokaznog sadržaja od njih. [klik] Fragmenti datoteka u nedodeljenim oblastima na diskovima su primer za to. Ponekad forenzički ispitivači moraju da kopaju duboko u strukturu diskova, sistem datoteaka, guste prostore i vlasničke strukture podataka kako bi pronašli dokaze koji su vam potrebni za suđenje.</a:t>
            </a:r>
            <a:endParaRPr lang="sr-Latn-CS" noProof="0"/>
          </a:p>
        </p:txBody>
      </p:sp>
      <p:sp>
        <p:nvSpPr>
          <p:cNvPr id="4" name="Foliennummernplatzhalter 3"/>
          <p:cNvSpPr>
            <a:spLocks noGrp="1"/>
          </p:cNvSpPr>
          <p:nvPr>
            <p:ph type="sldNum" sz="quarter" idx="10"/>
          </p:nvPr>
        </p:nvSpPr>
        <p:spPr/>
        <p:txBody>
          <a:bodyPr/>
          <a:lstStyle/>
          <a:p>
            <a:fld id="{5827260C-95DC-194B-88B2-0B241DEC43BF}" type="slidenum">
              <a:rPr lang="en-US" smtClean="0"/>
              <a:pPr/>
              <a:t>153</a:t>
            </a:fld>
            <a:endParaRPr lang="sr-Latn-CS"/>
          </a:p>
        </p:txBody>
      </p:sp>
    </p:spTree>
    <p:extLst>
      <p:ext uri="{BB962C8B-B14F-4D97-AF65-F5344CB8AC3E}">
        <p14:creationId xmlns:p14="http://schemas.microsoft.com/office/powerpoint/2010/main" val="1387038131"/>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fontScale="92500" lnSpcReduction="10000"/>
          </a:bodyPr>
          <a:lstStyle/>
          <a:p>
            <a:pPr marL="0" marR="0" indent="0" algn="l" defTabSz="457200" rtl="0" eaLnBrk="1" fontAlgn="auto" latinLnBrk="0" hangingPunct="1">
              <a:lnSpc>
                <a:spcPct val="100000"/>
              </a:lnSpc>
              <a:spcBef>
                <a:spcPts val="0"/>
              </a:spcBef>
              <a:spcAft>
                <a:spcPts val="0"/>
              </a:spcAft>
              <a:buClrTx/>
              <a:buSzTx/>
              <a:buFontTx/>
              <a:buNone/>
              <a:tabLst/>
              <a:defRPr/>
            </a:pPr>
            <a:r>
              <a:rPr lang="sr-Latn-CS" dirty="0" smtClean="0"/>
              <a:t>Beleška: Ovaj slajd je animirani</a:t>
            </a:r>
            <a:endParaRPr lang="sr-Latn-CS" smtClean="0"/>
          </a:p>
          <a:p>
            <a:endParaRPr lang="sr-Latn-CS" smtClean="0"/>
          </a:p>
          <a:p>
            <a:r>
              <a:rPr lang="sr-Latn-CS" dirty="0" smtClean="0"/>
              <a:t>[klik] Ovde je još jedan primer sličnosti između tradicionalnih forenzičkih nauka i digital forenzike. Kada istražitelji pronađu otiske prstiju na alatu koja je korišćen u zločinu, skeniraju njihovu bazu podataka kako bi pronašli isti otisak prsta. Ako su uspešni u njihovoj pretrazi oni sigurno mogu reći da otisak prsta na alatu pripada određenoj osobi u njihovoj bazi podataka. U digitalnoj forenzici postoji sličan način da uporedite i pronađite određenu datoteku i da dokažete da se datoteka koja se je tražila i pronađena datoteka tačno podudaraju. Možda su neki od vas čuli za takve metode. Da li neko ima neku ideju?</a:t>
            </a:r>
          </a:p>
          <a:p>
            <a:endParaRPr lang="sr-Latn-CS" baseline="0" smtClean="0"/>
          </a:p>
          <a:p>
            <a:r>
              <a:rPr lang="sr-Latn-CS" dirty="0" smtClean="0"/>
              <a:t>[klik] Možda sada? Hešing je termin koji sam tražio. U heš analizi forenzički ispitivač izračunava heš sumu datoteke ili diska. MD5, SHA-1, SHA-256 itd su samo neki od najčešćih primera za kriptografske heš algoritme. Jednom kada je izračunata heš vrednost, koja je u osnovi dugački niz brojeva i slova, ona je jedinstvena za sadržaj ove datoteke. Nijedna druga datoteka neće imati istu heš vrednost osim takvog istog sadržaja. Zbog toga ispitivači mogu da koriste heš vrednosti za pretraživanje značajnih datoteka i provere je li sadržaj forenzičke kopije čvrstog diska isti od onih na originalnom čvrstom disku.</a:t>
            </a:r>
          </a:p>
          <a:p>
            <a:endParaRPr lang="sr-Latn-CS" baseline="0" smtClean="0"/>
          </a:p>
          <a:p>
            <a:r>
              <a:rPr lang="sr-Latn-CS" dirty="0" smtClean="0"/>
              <a:t>U pogledu verovatnoće: Šta mislite, kolika je verovatnoća da dve osobe imaju isti otisak prsta? … </a:t>
            </a:r>
            <a:r>
              <a:rPr lang="sr-Latn-CS" sz="1200" b="1" i="0" u="none" strike="noStrike" kern="1200" baseline="0" smtClean="0">
                <a:solidFill>
                  <a:schemeClr val="tx1"/>
                </a:solidFill>
                <a:latin typeface="+mn-lt"/>
              </a:rPr>
              <a:t>1 u 64 milijardi</a:t>
            </a:r>
            <a:r>
              <a:rPr lang="sr-Latn-CS" sz="1200" b="0" i="0" u="none" strike="noStrike" kern="1200" baseline="0" smtClean="0">
                <a:solidFill>
                  <a:schemeClr val="tx1"/>
                </a:solidFill>
                <a:latin typeface="+mn-lt"/>
              </a:rPr>
              <a:t>! </a:t>
            </a:r>
            <a:r>
              <a:rPr lang="sr-Latn-CS" dirty="0" smtClean="0"/>
              <a:t>[klik] I kolika je verovatnoća da v dobijete najviše poena na Euromillions lutriji?</a:t>
            </a:r>
            <a:r>
              <a:rPr lang="sr-Latn-CS" sz="1200" b="0" i="0" u="none" strike="noStrike" kern="1200" baseline="0" smtClean="0">
                <a:solidFill>
                  <a:schemeClr val="tx1"/>
                </a:solidFill>
                <a:latin typeface="+mn-lt"/>
              </a:rPr>
              <a:t> … </a:t>
            </a:r>
            <a:r>
              <a:rPr lang="sr-Latn-CS" sz="1200" b="1" i="0" u="none" strike="noStrike" kern="1200" baseline="0" smtClean="0">
                <a:solidFill>
                  <a:schemeClr val="tx1"/>
                </a:solidFill>
                <a:latin typeface="+mn-lt"/>
              </a:rPr>
              <a:t>1 u 116 miliona!  </a:t>
            </a:r>
            <a:r>
              <a:rPr lang="sr-Latn-CS" dirty="0" smtClean="0"/>
              <a:t>Sada kada znate ove visoke brojeve, šta mislite, kolika je verovatnoća da dve datoteke imaju istu heš vrednost?</a:t>
            </a:r>
            <a:r>
              <a:rPr lang="sr-Latn-CS" sz="1200" b="0" i="0" u="none" strike="noStrike" kern="1200" baseline="0" smtClean="0">
                <a:solidFill>
                  <a:schemeClr val="tx1"/>
                </a:solidFill>
                <a:latin typeface="+mn-lt"/>
              </a:rPr>
              <a:t> </a:t>
            </a:r>
            <a:r>
              <a:rPr lang="sr-Latn-CS" dirty="0" smtClean="0"/>
              <a:t>Koristeći MD5 algoritam, verovatnoća da dve datoteke imaju iste vrednosti je [klik] 1 na više od 340 milijardi milijardi milijardi milijardi (2 sa eksponentom od 128), dok je verovatnoća sa SHA-1 više od hiljadu milijardi milijardi milijardi milijardi milijardi (2 sa eksponentom od 160).</a:t>
            </a:r>
            <a:r>
              <a:rPr lang="sr-Latn-CS" sz="1200" b="0" i="0" u="none" strike="noStrike" kern="1200" baseline="0" smtClean="0">
                <a:solidFill>
                  <a:schemeClr val="tx1"/>
                </a:solidFill>
                <a:latin typeface="+mn-lt"/>
              </a:rPr>
              <a:t> </a:t>
            </a:r>
            <a:r>
              <a:rPr lang="sr-Latn-CS" dirty="0" smtClean="0"/>
              <a:t>Međutim - samo što ste je čuli - istraživači su uspeli da proizvedu heške sudare u laboratorijskim uslovima.</a:t>
            </a:r>
          </a:p>
          <a:p>
            <a:endParaRPr lang="sr-Latn-CS" sz="1200" b="0" i="0" u="none" strike="noStrike" kern="1200" baseline="0" smtClean="0">
              <a:solidFill>
                <a:schemeClr val="tx1"/>
              </a:solidFill>
              <a:latin typeface="+mn-lt"/>
              <a:ea typeface="+mn-ea"/>
              <a:cs typeface="+mn-cs"/>
            </a:endParaRPr>
          </a:p>
          <a:p>
            <a:endParaRPr lang="sr-Latn-CS"/>
          </a:p>
        </p:txBody>
      </p:sp>
      <p:sp>
        <p:nvSpPr>
          <p:cNvPr id="4" name="Foliennummernplatzhalter 3"/>
          <p:cNvSpPr>
            <a:spLocks noGrp="1"/>
          </p:cNvSpPr>
          <p:nvPr>
            <p:ph type="sldNum" sz="quarter" idx="10"/>
          </p:nvPr>
        </p:nvSpPr>
        <p:spPr/>
        <p:txBody>
          <a:bodyPr/>
          <a:lstStyle/>
          <a:p>
            <a:fld id="{5827260C-95DC-194B-88B2-0B241DEC43BF}" type="slidenum">
              <a:rPr lang="en-US" smtClean="0"/>
              <a:pPr/>
              <a:t>154</a:t>
            </a:fld>
            <a:endParaRPr lang="sr-Latn-CS"/>
          </a:p>
        </p:txBody>
      </p:sp>
    </p:spTree>
    <p:extLst>
      <p:ext uri="{BB962C8B-B14F-4D97-AF65-F5344CB8AC3E}">
        <p14:creationId xmlns:p14="http://schemas.microsoft.com/office/powerpoint/2010/main" val="1668911431"/>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sr-Latn-CS" dirty="0" smtClean="0"/>
              <a:t>Sada, da ste videli kako je digitalna forenzika slična drugim tradicionalnim forenzičkim naukama, pogledaćemo kako je digitalna forenzika definisana i kako ona funkcioniše.</a:t>
            </a:r>
          </a:p>
        </p:txBody>
      </p:sp>
      <p:sp>
        <p:nvSpPr>
          <p:cNvPr id="4" name="Slide Number Placeholder 3"/>
          <p:cNvSpPr>
            <a:spLocks noGrp="1"/>
          </p:cNvSpPr>
          <p:nvPr>
            <p:ph type="sldNum" sz="quarter" idx="10"/>
          </p:nvPr>
        </p:nvSpPr>
        <p:spPr/>
        <p:txBody>
          <a:bodyPr/>
          <a:lstStyle/>
          <a:p>
            <a:fld id="{6F040226-21D7-5847-B396-76B67129E36D}" type="slidenum">
              <a:rPr lang="en-US" smtClean="0"/>
              <a:pPr/>
              <a:t>155</a:t>
            </a:fld>
            <a:endParaRPr lang="sr-Latn-CS"/>
          </a:p>
        </p:txBody>
      </p:sp>
    </p:spTree>
    <p:extLst>
      <p:ext uri="{BB962C8B-B14F-4D97-AF65-F5344CB8AC3E}">
        <p14:creationId xmlns:p14="http://schemas.microsoft.com/office/powerpoint/2010/main" val="1745525012"/>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sr-Latn-CS" dirty="0" smtClean="0"/>
              <a:t>Definicija:</a:t>
            </a:r>
          </a:p>
          <a:p>
            <a:pPr marL="0" marR="0" indent="0" algn="l" defTabSz="457200" rtl="0" eaLnBrk="1" fontAlgn="auto" latinLnBrk="0" hangingPunct="1">
              <a:lnSpc>
                <a:spcPct val="100000"/>
              </a:lnSpc>
              <a:spcBef>
                <a:spcPts val="0"/>
              </a:spcBef>
              <a:spcAft>
                <a:spcPts val="0"/>
              </a:spcAft>
              <a:buClrTx/>
              <a:buSzTx/>
              <a:buFontTx/>
              <a:buNone/>
              <a:tabLst/>
              <a:defRPr/>
            </a:pPr>
            <a:endParaRPr lang="sr-Latn-CS" baseline="0" smtClean="0"/>
          </a:p>
          <a:p>
            <a:pPr marL="0" indent="0" algn="just">
              <a:spcBef>
                <a:spcPts val="0"/>
              </a:spcBef>
              <a:buNone/>
              <a:defRPr/>
            </a:pPr>
            <a:r>
              <a:rPr lang="sr-Latn-CS" sz="1200" smtClean="0"/>
              <a:t>Forenzička nauka je proučavanje bilo kog polja koje se odnosi na pravna pitanja. Forenzički dokaz se konkretnije odnosi na dokazi koji ispunjava stroge standarde pouzdanosti i naučnog integriteta za prihvatljivost na sudu. </a:t>
            </a:r>
          </a:p>
          <a:p>
            <a:pPr marL="0" indent="0" algn="just">
              <a:spcBef>
                <a:spcPts val="0"/>
              </a:spcBef>
              <a:buNone/>
              <a:defRPr/>
            </a:pPr>
            <a:endParaRPr lang="sr-Latn-CS" sz="1200" smtClean="0"/>
          </a:p>
          <a:p>
            <a:pPr marL="0" indent="0" algn="just">
              <a:spcBef>
                <a:spcPts val="0"/>
              </a:spcBef>
              <a:buNone/>
              <a:defRPr/>
            </a:pPr>
            <a:r>
              <a:rPr lang="sr-Latn-CS" sz="1200" smtClean="0"/>
              <a:t>Digitalna forenzika je grana forenzičke nauke koja se odnosi na pribavljanje, obradu, analizu i izveštavanje o dokazima koji se čuvaju na računarskim sistemima, digitalnim uređajima i drugim medijima za skladištenje u cilju prihvatljivosti na sudu.</a:t>
            </a:r>
          </a:p>
          <a:p>
            <a:endParaRPr lang="sr-Latn-CS" baseline="0" smtClean="0"/>
          </a:p>
        </p:txBody>
      </p:sp>
      <p:sp>
        <p:nvSpPr>
          <p:cNvPr id="4" name="Foliennummernplatzhalter 3"/>
          <p:cNvSpPr>
            <a:spLocks noGrp="1"/>
          </p:cNvSpPr>
          <p:nvPr>
            <p:ph type="sldNum" sz="quarter" idx="10"/>
          </p:nvPr>
        </p:nvSpPr>
        <p:spPr/>
        <p:txBody>
          <a:bodyPr/>
          <a:lstStyle/>
          <a:p>
            <a:fld id="{5827260C-95DC-194B-88B2-0B241DEC43BF}" type="slidenum">
              <a:rPr lang="en-US" smtClean="0"/>
              <a:pPr/>
              <a:t>156</a:t>
            </a:fld>
            <a:endParaRPr lang="sr-Latn-CS"/>
          </a:p>
        </p:txBody>
      </p:sp>
    </p:spTree>
    <p:extLst>
      <p:ext uri="{BB962C8B-B14F-4D97-AF65-F5344CB8AC3E}">
        <p14:creationId xmlns:p14="http://schemas.microsoft.com/office/powerpoint/2010/main" val="1908255631"/>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fontScale="92500" lnSpcReduction="20000"/>
          </a:bodyPr>
          <a:lstStyle/>
          <a:p>
            <a:r>
              <a:rPr lang="sr-Latn-CS" noProof="0" smtClean="0"/>
              <a:t>Postoje tri glavne kategorije digitalne forenzike. </a:t>
            </a:r>
          </a:p>
          <a:p>
            <a:endParaRPr lang="sr-Latn-CS" baseline="0" noProof="0" smtClean="0"/>
          </a:p>
          <a:p>
            <a:r>
              <a:rPr lang="sr-Latn-CS" baseline="0" noProof="0" smtClean="0"/>
              <a:t>Računarska forenzika je najstarija od kategorija. To se tiče ličnih računara, servere i medije za čuvanje podataka. Postoje četiri podkategorije računarske forenzike. One su</a:t>
            </a:r>
          </a:p>
          <a:p>
            <a:pPr marL="171450" indent="-171450">
              <a:buFontTx/>
              <a:buChar char="-"/>
            </a:pPr>
            <a:r>
              <a:rPr lang="sr-Latn-CS" baseline="0" noProof="0" smtClean="0"/>
              <a:t>Obdukciona forenzika, je sve o tome kako da nabavite, obradite, analizirate i prijavite podatke sačuvane na računarskim sistemima koji nisu uključeni. Ovo je najtradicionalnija kategorija forenzike.</a:t>
            </a:r>
          </a:p>
          <a:p>
            <a:pPr marL="171450" marR="0" indent="-171450" algn="l" defTabSz="457200" rtl="0" eaLnBrk="1" fontAlgn="auto" latinLnBrk="0" hangingPunct="1">
              <a:lnSpc>
                <a:spcPct val="100000"/>
              </a:lnSpc>
              <a:spcBef>
                <a:spcPts val="0"/>
              </a:spcBef>
              <a:spcAft>
                <a:spcPts val="0"/>
              </a:spcAft>
              <a:buClrTx/>
              <a:buSzTx/>
              <a:buFontTx/>
              <a:buChar char="-"/>
              <a:tabLst/>
              <a:defRPr/>
            </a:pPr>
            <a:r>
              <a:rPr lang="sr-Latn-CS" baseline="0" noProof="0" smtClean="0"/>
              <a:t>Živa forenzika je sve o tome kako da nabavite, obradite, analizirate i prijavite podatke sačuvane na računarskim sistemima koji su uključeni. U poređenju sa obdukcionom forenzikom, to je prilično mlada podkategorija, ali postaje sve važnije, jer se dosta podataka danas čuva privremeno, udaljeno ili šifrovano.</a:t>
            </a:r>
            <a:endParaRPr lang="sr-Latn-CS" noProof="0" smtClean="0"/>
          </a:p>
          <a:p>
            <a:pPr marL="171450" indent="-171450">
              <a:buFontTx/>
              <a:buChar char="-"/>
            </a:pPr>
            <a:r>
              <a:rPr lang="sr-Latn-CS" noProof="0" smtClean="0"/>
              <a:t>Forenzika aplikacija je podkategorija koja se fokusira na analizu tragova i artefakata koje su hiljade različitih aplikacija ostavile.</a:t>
            </a:r>
          </a:p>
          <a:p>
            <a:pPr marL="171450" indent="-171450">
              <a:buFontTx/>
              <a:buChar char="-"/>
            </a:pPr>
            <a:r>
              <a:rPr lang="sr-Latn-CS" baseline="0" noProof="0" smtClean="0"/>
              <a:t>Poslednja kategorija je forenzika koja se odnosi na druge hardverske uređaje, kao što su digitalni video rekorderi, ruteri, konzole za igre, uređaje za skiming i još mnogo toga. Mnogi od ovih uređaja imaju sopstvene sisteme datoteka i operativne sisteme.</a:t>
            </a:r>
          </a:p>
          <a:p>
            <a:pPr marL="0" indent="0">
              <a:buFontTx/>
              <a:buNone/>
            </a:pPr>
            <a:endParaRPr lang="sr-Latn-CS" baseline="0" noProof="0" smtClean="0"/>
          </a:p>
          <a:p>
            <a:pPr marL="0" indent="0">
              <a:buFontTx/>
              <a:buNone/>
            </a:pPr>
            <a:r>
              <a:rPr lang="sr-Latn-CS" baseline="0" noProof="0" smtClean="0"/>
              <a:t>Prve tri kategorije imaju podkategorije za različite operativne sisteme, kao što su Windows, Linux, Mac OS X</a:t>
            </a:r>
          </a:p>
          <a:p>
            <a:pPr marL="0" indent="0">
              <a:buFontTx/>
              <a:buNone/>
            </a:pPr>
            <a:endParaRPr lang="sr-Latn-CS" baseline="0" noProof="0" smtClean="0"/>
          </a:p>
          <a:p>
            <a:pPr marL="0" indent="0">
              <a:buFontTx/>
              <a:buNone/>
            </a:pPr>
            <a:r>
              <a:rPr lang="sr-Latn-CS" baseline="0" noProof="0" smtClean="0"/>
              <a:t>Mobilna forenzika je prilično mlada kategorija, ali postaje sasvim popularna, pošto veliki broj podataka koji mogu biti interesantni za istragu mogu se čuvati na mobilnim uređajima poput pametnih telefona i tablet računara. Pod-kategorije odražavaju različite operativne sisteme. Najpopularniji u ovom trenutku su Google Android i iOS za Mac. </a:t>
            </a:r>
          </a:p>
          <a:p>
            <a:pPr marL="0" indent="0">
              <a:buFontTx/>
              <a:buNone/>
            </a:pPr>
            <a:endParaRPr lang="sr-Latn-CS" baseline="0" noProof="0" smtClean="0"/>
          </a:p>
          <a:p>
            <a:pPr marL="0" indent="0">
              <a:buFontTx/>
              <a:buNone/>
            </a:pPr>
            <a:r>
              <a:rPr lang="sr-Latn-CS" baseline="0" noProof="0" smtClean="0"/>
              <a:t>Kategorija mrežnih forenzičara izvodi elektronske dokaze koji se prenose preko mreže, bilo da je to bežično ili žičano, bilo da je to Internet ili lokalna mreža. U forenzici živih mreža ispitivači su suočeni sa situacijom u kojoj presreću mrežnu vezu i trebaju da analiziraju protok podataka u toku prenosa. Dok se forenzičari zaplenjenih paketa bave analizom datoteka koje sadrže snimljeni mrežni saobraćaj.</a:t>
            </a:r>
            <a:endParaRPr lang="sr-Latn-CS" noProof="0"/>
          </a:p>
        </p:txBody>
      </p:sp>
      <p:sp>
        <p:nvSpPr>
          <p:cNvPr id="4" name="Foliennummernplatzhalter 3"/>
          <p:cNvSpPr>
            <a:spLocks noGrp="1"/>
          </p:cNvSpPr>
          <p:nvPr>
            <p:ph type="sldNum" sz="quarter" idx="10"/>
          </p:nvPr>
        </p:nvSpPr>
        <p:spPr/>
        <p:txBody>
          <a:bodyPr/>
          <a:lstStyle/>
          <a:p>
            <a:fld id="{5827260C-95DC-194B-88B2-0B241DEC43BF}" type="slidenum">
              <a:rPr lang="en-US" smtClean="0"/>
              <a:pPr/>
              <a:t>157</a:t>
            </a:fld>
            <a:endParaRPr lang="sr-Latn-CS"/>
          </a:p>
        </p:txBody>
      </p:sp>
    </p:spTree>
    <p:extLst>
      <p:ext uri="{BB962C8B-B14F-4D97-AF65-F5344CB8AC3E}">
        <p14:creationId xmlns:p14="http://schemas.microsoft.com/office/powerpoint/2010/main" val="21135287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F040226-21D7-5847-B396-76B67129E36D}" type="slidenum">
              <a:rPr lang="en-US" smtClean="0"/>
              <a:pPr/>
              <a:t>13</a:t>
            </a:fld>
            <a:endParaRPr lang="sr-Latn-CS" dirty="0"/>
          </a:p>
        </p:txBody>
      </p:sp>
    </p:spTree>
    <p:extLst>
      <p:ext uri="{BB962C8B-B14F-4D97-AF65-F5344CB8AC3E}">
        <p14:creationId xmlns:p14="http://schemas.microsoft.com/office/powerpoint/2010/main" val="649568148"/>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fontScale="92500" lnSpcReduction="20000"/>
          </a:bodyPr>
          <a:lstStyle/>
          <a:p>
            <a:pPr marL="0" marR="0" indent="0" algn="l" defTabSz="457200" rtl="0" eaLnBrk="1" fontAlgn="auto" latinLnBrk="0" hangingPunct="1">
              <a:lnSpc>
                <a:spcPct val="100000"/>
              </a:lnSpc>
              <a:spcBef>
                <a:spcPts val="0"/>
              </a:spcBef>
              <a:spcAft>
                <a:spcPts val="0"/>
              </a:spcAft>
              <a:buClrTx/>
              <a:buSzTx/>
              <a:buFontTx/>
              <a:buNone/>
              <a:tabLst/>
              <a:defRPr/>
            </a:pPr>
            <a:r>
              <a:rPr lang="sr-Latn-CS" noProof="0" smtClean="0"/>
              <a:t>Beleška: Ovaj slajd je animirani</a:t>
            </a:r>
          </a:p>
          <a:p>
            <a:endParaRPr lang="sr-Latn-CS" noProof="0" smtClean="0"/>
          </a:p>
          <a:p>
            <a:r>
              <a:rPr lang="sr-Latn-CS" dirty="0" smtClean="0"/>
              <a:t>U slučaju koji uključuje digitalnu forenziku standardna procedura se obično sastoji od četiri koraka:</a:t>
            </a:r>
          </a:p>
          <a:p>
            <a:endParaRPr lang="sr-Latn-CS" noProof="0" smtClean="0"/>
          </a:p>
          <a:p>
            <a:r>
              <a:rPr lang="sr-Latn-CS" noProof="0" smtClean="0"/>
              <a:t>[klik] Pribavljanje: Potrebno je pribaviti digitalne dokaze. Ovo se može dogoditi sakupljanjem nepostojanih podataka na mestu pretraživanja i zaplene, sticanjem diska osumnjičenog sa oduzetog računara ili bilo kog drugog procesa tokom slučaja gde ispitivač treba za forenzički pribavlja podatke iz drugih izvora. Korak pribavljanja je veoma presudan, jer se u ovom ranom koraku može učiniti mnogo nepovratnih grešaka. Važno je držati kastodi lanac neoštećen, dokumentovati sve korake i proveriti sve što je pribavljeno.</a:t>
            </a:r>
          </a:p>
          <a:p>
            <a:endParaRPr lang="sr-Latn-CS" noProof="0" smtClean="0"/>
          </a:p>
          <a:p>
            <a:r>
              <a:rPr lang="sr-Latn-CS" noProof="0" smtClean="0"/>
              <a:t>[kliknite] Obrada: Korak obrade je važan kad god je vreme, efikasnost ili veliki obim podataka u pitanju. U ovom koraku forenzički ispitivači mogu da daju prioritet određenim uređajima ili podacima, mogu da primene pametne filtere specifične za pojedine slučajeve (data mining) ili oni mogu jednostavno da obrade sliku na način na koji analitičar može da uradii analizu (npr. oporavkom izbrisanih datoteka, ugrađivanjem računara kontejnera, prekidanjem šifriranja, raščlanjivanjem podataka aplikacija kao što su Internet istorija, dnevnici itd.).</a:t>
            </a:r>
          </a:p>
          <a:p>
            <a:endParaRPr lang="sr-Latn-CS" noProof="0" smtClean="0"/>
          </a:p>
          <a:p>
            <a:r>
              <a:rPr lang="sr-Latn-CS" noProof="0" smtClean="0"/>
              <a:t>[klik] Analiza: U analizi ispitivač zapravo traži digitalne dokaze na slikama. Ovaj korak može biti veoma dugotrajan i može zahtevati dosta stručnog znanja za tumačenje tragova i artefakata.</a:t>
            </a:r>
          </a:p>
          <a:p>
            <a:endParaRPr lang="sr-Latn-CS" noProof="0" smtClean="0"/>
          </a:p>
          <a:p>
            <a:r>
              <a:rPr lang="sr-Latn-CS" noProof="0" smtClean="0"/>
              <a:t>[klik] Prezentacija: Nakon što su svi dokazi pronađeni u koraku analize ispitivač treba da napravi izveštaj za suđenje. Njegov posao je da ilustruje i prevede komplikovane tehničke kontekste vama sudijama i tužiocima na način na koji ćete lako razumeti koji su dokazi pronađeni, gde je pronađeno, kako je pronađeno i kako je to moglo tamo doći.</a:t>
            </a:r>
          </a:p>
          <a:p>
            <a:endParaRPr lang="sr-Latn-CS" baseline="0" smtClean="0"/>
          </a:p>
        </p:txBody>
      </p:sp>
      <p:sp>
        <p:nvSpPr>
          <p:cNvPr id="4" name="Foliennummernplatzhalter 3"/>
          <p:cNvSpPr>
            <a:spLocks noGrp="1"/>
          </p:cNvSpPr>
          <p:nvPr>
            <p:ph type="sldNum" sz="quarter" idx="10"/>
          </p:nvPr>
        </p:nvSpPr>
        <p:spPr/>
        <p:txBody>
          <a:bodyPr/>
          <a:lstStyle/>
          <a:p>
            <a:fld id="{5827260C-95DC-194B-88B2-0B241DEC43BF}" type="slidenum">
              <a:rPr lang="en-US" smtClean="0"/>
              <a:pPr/>
              <a:t>158</a:t>
            </a:fld>
            <a:endParaRPr lang="sr-Latn-CS"/>
          </a:p>
        </p:txBody>
      </p:sp>
    </p:spTree>
    <p:extLst>
      <p:ext uri="{BB962C8B-B14F-4D97-AF65-F5344CB8AC3E}">
        <p14:creationId xmlns:p14="http://schemas.microsoft.com/office/powerpoint/2010/main" val="3861444751"/>
      </p:ext>
    </p:extLst>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sr-Latn-CS" dirty="0" smtClean="0"/>
              <a:t>Sada, da ste videli kako je digitalna forenzika slična drugim tradicionalnim forenzičkim naukama, pogledaćemo kako je digitalna forenzika definisana i kako ona funkcioniše.</a:t>
            </a:r>
          </a:p>
        </p:txBody>
      </p:sp>
      <p:sp>
        <p:nvSpPr>
          <p:cNvPr id="4" name="Slide Number Placeholder 3"/>
          <p:cNvSpPr>
            <a:spLocks noGrp="1"/>
          </p:cNvSpPr>
          <p:nvPr>
            <p:ph type="sldNum" sz="quarter" idx="10"/>
          </p:nvPr>
        </p:nvSpPr>
        <p:spPr/>
        <p:txBody>
          <a:bodyPr/>
          <a:lstStyle/>
          <a:p>
            <a:fld id="{6F040226-21D7-5847-B396-76B67129E36D}" type="slidenum">
              <a:rPr lang="en-US" smtClean="0"/>
              <a:pPr/>
              <a:t>159</a:t>
            </a:fld>
            <a:endParaRPr lang="sr-Latn-CS"/>
          </a:p>
        </p:txBody>
      </p:sp>
    </p:spTree>
    <p:extLst>
      <p:ext uri="{BB962C8B-B14F-4D97-AF65-F5344CB8AC3E}">
        <p14:creationId xmlns:p14="http://schemas.microsoft.com/office/powerpoint/2010/main" val="1877764303"/>
      </p:ext>
    </p:extLst>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sr-Latn-CS" noProof="0" dirty="0" smtClean="0"/>
              <a:t>Postoje dve vrste digitalnih tragova:</a:t>
            </a:r>
          </a:p>
          <a:p>
            <a:endParaRPr lang="sr-Latn-CS" noProof="0" dirty="0" smtClean="0"/>
          </a:p>
          <a:p>
            <a:r>
              <a:rPr lang="sr-Latn-CS" noProof="0" dirty="0" smtClean="0"/>
              <a:t>Izbegljivi tragovi: Ovo su tragovi za koje se podrazumeva da se u operativnom sistemu i aplikacijama čuvaju, ali se mogu konfigurisati da se ne čuvaju. Uzmite svoj web pregledač kao primer. Unosite URL adresu omiljenog web sajta. Zatim, dan kasnije želite ponovo da posetite ovu web lokaciju i počnete ponovo da unosite URL kada iznenada vaš pregledač automatski završi URL. Dakle, mora postojati mesto na vašem čvrstom diska gde se tačno nalaze te informacije. Još jedan primjer je vaša paleta programa i vaši Office programi; ona pamti koje datoteke ste nedavno otvorili. Postoji mnogo informacija koje su uskladištene na čvrstom disku. Neki od njih se pominju na ovom slajdu. Međutim, možete kopati po sistemu i konfiguraciji programa i promeniti to ponašanje. Dakle, možete izbeći te tragove.</a:t>
            </a:r>
          </a:p>
          <a:p>
            <a:endParaRPr lang="sr-Latn-CS" noProof="0"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sr-Latn-CS" noProof="0" dirty="0" smtClean="0"/>
              <a:t>Neizbežni tragovi: Za razliku od tragova koje se mogu izbeći, neizbežni se ne mogu konfigurisati drugačije. Dakle, verovatnoća da se nenamerno sačuvani podaci pronađu u ovim oblastima je dosta visoka, čak i ako osumnjičeni pokuša da obriše svoje tragove. U nekoliko trenutaka ću vam objasniti termin neiskorišćeni i nedodeljeni prostor, ali nažalost, u ovoj fazi ne možemo ići dalje.</a:t>
            </a:r>
          </a:p>
          <a:p>
            <a:endParaRPr lang="sr-Latn-CS" noProof="0" dirty="0" smtClean="0"/>
          </a:p>
          <a:p>
            <a:r>
              <a:rPr lang="sr-Latn-CS" noProof="0" dirty="0" smtClean="0"/>
              <a:t>Pogledajmo kako digitalna forenzika može da pomogne sa tim tragovima.</a:t>
            </a:r>
            <a:endParaRPr lang="sr-Latn-CS" noProof="0" dirty="0"/>
          </a:p>
        </p:txBody>
      </p:sp>
      <p:sp>
        <p:nvSpPr>
          <p:cNvPr id="4" name="Foliennummernplatzhalter 3"/>
          <p:cNvSpPr>
            <a:spLocks noGrp="1"/>
          </p:cNvSpPr>
          <p:nvPr>
            <p:ph type="sldNum" sz="quarter" idx="10"/>
          </p:nvPr>
        </p:nvSpPr>
        <p:spPr/>
        <p:txBody>
          <a:bodyPr/>
          <a:lstStyle/>
          <a:p>
            <a:fld id="{5827260C-95DC-194B-88B2-0B241DEC43BF}" type="slidenum">
              <a:rPr lang="en-US" smtClean="0"/>
              <a:pPr/>
              <a:t>160</a:t>
            </a:fld>
            <a:endParaRPr lang="sr-Latn-CS"/>
          </a:p>
        </p:txBody>
      </p:sp>
    </p:spTree>
    <p:extLst>
      <p:ext uri="{BB962C8B-B14F-4D97-AF65-F5344CB8AC3E}">
        <p14:creationId xmlns:p14="http://schemas.microsoft.com/office/powerpoint/2010/main" val="3216650981"/>
      </p:ext>
    </p:extLst>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sr-Latn-CS" noProof="0" smtClean="0"/>
              <a:t>Da li mogu da ti postavim pitanje? Ko od vas surfuje putem interneta? Ok, a ko od vas koristi jedan od pregledača prikazanih na ovom slajdu? Vau, OK, tako da pretpostavljam da svi vi znate da Internet pregledači čuvaju istoriju pregledanja, lokalni keš web sajtova koje ste posetili, i informacije o kolačićima, kao i vrednosti koje upisujete u polja obrazaca kao što su google pretraga i informacije o vašoj omiljenoj web stranici i  vaša preuzimanja? </a:t>
            </a:r>
          </a:p>
          <a:p>
            <a:r>
              <a:rPr lang="sr-Latn-CS" baseline="0" noProof="0" smtClean="0"/>
              <a:t>Ako je tako, ovaj slajd neće vam reći ništa novo: Sve web stranice koje osumnjičeni posećuju, učitavaju podatke i interaguju sa tragovima koje ostavljaju podrazumevano. Neki od pregledača mogu biti konfigurisani da ne čuvaju sve ove informacije, ali se svi oni zapravo ne drže svojih reči. Ponekad istorija koja se ne bi trebala beležiti samo se ne prikazuje, ali se i dalje snima.</a:t>
            </a:r>
          </a:p>
          <a:p>
            <a:endParaRPr lang="sr-Latn-CS" baseline="0" noProof="0" smtClean="0"/>
          </a:p>
          <a:p>
            <a:r>
              <a:rPr lang="sr-Latn-CS" baseline="0" noProof="0" smtClean="0"/>
              <a:t>Dakle, Internet istorija je često dobra lokacija za pronalaženje informacija - čak i više u vremenima gde skoro svi surfuju na mreži i puno zločina počinjeno preko Interneta. Ako pogledamo neke od adresa ovde, možemo videti neke primjere URL-ova koji bi barem učinio ispitivača radoznalim. Pošto znamo našu jurisdikciju u Nemačkoj, može se napraviti velika razlika u suđenju ako se može dokazati da je osumnjičeni namerno pretresao i planirao svoj zločin pre nego što ga je izvršio. Šta je sa vašom jurisdikcijom?</a:t>
            </a:r>
            <a:endParaRPr lang="sr-Latn-CS" noProof="0"/>
          </a:p>
        </p:txBody>
      </p:sp>
      <p:sp>
        <p:nvSpPr>
          <p:cNvPr id="4" name="Foliennummernplatzhalter 3"/>
          <p:cNvSpPr>
            <a:spLocks noGrp="1"/>
          </p:cNvSpPr>
          <p:nvPr>
            <p:ph type="sldNum" sz="quarter" idx="10"/>
          </p:nvPr>
        </p:nvSpPr>
        <p:spPr/>
        <p:txBody>
          <a:bodyPr/>
          <a:lstStyle/>
          <a:p>
            <a:fld id="{5827260C-95DC-194B-88B2-0B241DEC43BF}" type="slidenum">
              <a:rPr lang="en-US" smtClean="0"/>
              <a:pPr/>
              <a:t>161</a:t>
            </a:fld>
            <a:endParaRPr lang="sr-Latn-CS"/>
          </a:p>
        </p:txBody>
      </p:sp>
    </p:spTree>
    <p:extLst>
      <p:ext uri="{BB962C8B-B14F-4D97-AF65-F5344CB8AC3E}">
        <p14:creationId xmlns:p14="http://schemas.microsoft.com/office/powerpoint/2010/main" val="3359772829"/>
      </p:ext>
    </p:extLst>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sr-Latn-CS" noProof="0" smtClean="0"/>
              <a:t>Evo nekih drugih primera kakvih podataka vam može pružiti pregled digitalne forenzike:</a:t>
            </a:r>
          </a:p>
          <a:p>
            <a:endParaRPr lang="sr-Latn-CS" noProof="0" smtClean="0"/>
          </a:p>
          <a:p>
            <a:pPr marL="0" indent="0">
              <a:lnSpc>
                <a:spcPct val="150000"/>
              </a:lnSpc>
              <a:spcBef>
                <a:spcPts val="0"/>
              </a:spcBef>
              <a:buNone/>
            </a:pPr>
            <a:r>
              <a:rPr lang="sr-Latn-CS" b="1" noProof="0" smtClean="0"/>
              <a:t>Korisnički specifični podaci</a:t>
            </a:r>
          </a:p>
          <a:p>
            <a:pPr marL="0" indent="0">
              <a:lnSpc>
                <a:spcPct val="150000"/>
              </a:lnSpc>
              <a:spcBef>
                <a:spcPts val="0"/>
              </a:spcBef>
              <a:buNone/>
            </a:pPr>
            <a:r>
              <a:rPr lang="sr-Latn-CS" noProof="0" smtClean="0"/>
              <a:t>Korišćeni programi, posećene veb stranice, izvršene pretrage, otvorene / sačuvane datoteke</a:t>
            </a:r>
          </a:p>
          <a:p>
            <a:pPr marL="0" indent="0">
              <a:lnSpc>
                <a:spcPct val="150000"/>
              </a:lnSpc>
              <a:spcBef>
                <a:spcPts val="0"/>
              </a:spcBef>
              <a:buNone/>
            </a:pPr>
            <a:endParaRPr lang="sr-Latn-CS" b="1" noProof="0" smtClean="0"/>
          </a:p>
          <a:p>
            <a:pPr marL="0" indent="0">
              <a:lnSpc>
                <a:spcPct val="150000"/>
              </a:lnSpc>
              <a:spcBef>
                <a:spcPts val="0"/>
              </a:spcBef>
              <a:buNone/>
            </a:pPr>
            <a:r>
              <a:rPr lang="sr-Latn-CS" b="1" noProof="0" smtClean="0"/>
              <a:t>Ekif podaci</a:t>
            </a:r>
          </a:p>
          <a:p>
            <a:pPr marL="0" indent="0">
              <a:lnSpc>
                <a:spcPct val="150000"/>
              </a:lnSpc>
              <a:spcBef>
                <a:spcPts val="0"/>
              </a:spcBef>
              <a:buNone/>
            </a:pPr>
            <a:r>
              <a:rPr lang="sr-Latn-CS" noProof="0" smtClean="0"/>
              <a:t>Kada, gde je snimljena kamera sa modelom kamere, serijski broj</a:t>
            </a:r>
          </a:p>
          <a:p>
            <a:endParaRPr lang="sr-Latn-CS"/>
          </a:p>
        </p:txBody>
      </p:sp>
      <p:sp>
        <p:nvSpPr>
          <p:cNvPr id="4" name="Foliennummernplatzhalter 3"/>
          <p:cNvSpPr>
            <a:spLocks noGrp="1"/>
          </p:cNvSpPr>
          <p:nvPr>
            <p:ph type="sldNum" sz="quarter" idx="10"/>
          </p:nvPr>
        </p:nvSpPr>
        <p:spPr/>
        <p:txBody>
          <a:bodyPr/>
          <a:lstStyle/>
          <a:p>
            <a:fld id="{5827260C-95DC-194B-88B2-0B241DEC43BF}" type="slidenum">
              <a:rPr lang="en-US" smtClean="0"/>
              <a:pPr/>
              <a:t>162</a:t>
            </a:fld>
            <a:endParaRPr lang="sr-Latn-CS"/>
          </a:p>
        </p:txBody>
      </p:sp>
    </p:spTree>
    <p:extLst>
      <p:ext uri="{BB962C8B-B14F-4D97-AF65-F5344CB8AC3E}">
        <p14:creationId xmlns:p14="http://schemas.microsoft.com/office/powerpoint/2010/main" val="1476761358"/>
      </p:ext>
    </p:extLst>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indent="0">
              <a:lnSpc>
                <a:spcPct val="150000"/>
              </a:lnSpc>
              <a:spcBef>
                <a:spcPts val="0"/>
              </a:spcBef>
              <a:buNone/>
            </a:pPr>
            <a:r>
              <a:rPr lang="sr-Latn-CS" b="1" smtClean="0"/>
              <a:t>Informacije o aplikaciji</a:t>
            </a:r>
          </a:p>
          <a:p>
            <a:pPr marL="0" indent="0">
              <a:lnSpc>
                <a:spcPct val="150000"/>
              </a:lnSpc>
              <a:spcBef>
                <a:spcPts val="0"/>
              </a:spcBef>
              <a:buNone/>
            </a:pPr>
            <a:r>
              <a:rPr lang="sr-Latn-CS" dirty="0" smtClean="0"/>
              <a:t>E-mail klijenti, istorija ćaskanja, baze podataka, konfiguracije, analiza malvera</a:t>
            </a:r>
          </a:p>
          <a:p>
            <a:pPr marL="0" indent="0">
              <a:lnSpc>
                <a:spcPct val="150000"/>
              </a:lnSpc>
              <a:spcBef>
                <a:spcPts val="0"/>
              </a:spcBef>
              <a:buNone/>
            </a:pPr>
            <a:endParaRPr lang="sr-Latn-CS" sz="1000" b="1" smtClean="0"/>
          </a:p>
          <a:p>
            <a:pPr marL="0" indent="0">
              <a:lnSpc>
                <a:spcPct val="150000"/>
              </a:lnSpc>
              <a:spcBef>
                <a:spcPts val="0"/>
              </a:spcBef>
              <a:buNone/>
            </a:pPr>
            <a:r>
              <a:rPr lang="sr-Latn-CS" b="1" smtClean="0"/>
              <a:t>Fragmenti</a:t>
            </a:r>
          </a:p>
          <a:p>
            <a:pPr marL="0" indent="0">
              <a:lnSpc>
                <a:spcPct val="150000"/>
              </a:lnSpc>
              <a:spcBef>
                <a:spcPts val="0"/>
              </a:spcBef>
              <a:buNone/>
            </a:pPr>
            <a:r>
              <a:rPr lang="sr-Latn-CS" dirty="0" smtClean="0"/>
              <a:t>Fragment dokaznih slika, dokumenata, istorija,datoteke za evidenciju, ...</a:t>
            </a:r>
          </a:p>
          <a:p>
            <a:endParaRPr lang="sr-Latn-CS"/>
          </a:p>
        </p:txBody>
      </p:sp>
      <p:sp>
        <p:nvSpPr>
          <p:cNvPr id="4" name="Foliennummernplatzhalter 3"/>
          <p:cNvSpPr>
            <a:spLocks noGrp="1"/>
          </p:cNvSpPr>
          <p:nvPr>
            <p:ph type="sldNum" sz="quarter" idx="10"/>
          </p:nvPr>
        </p:nvSpPr>
        <p:spPr/>
        <p:txBody>
          <a:bodyPr/>
          <a:lstStyle/>
          <a:p>
            <a:fld id="{5827260C-95DC-194B-88B2-0B241DEC43BF}" type="slidenum">
              <a:rPr lang="en-US" smtClean="0"/>
              <a:pPr/>
              <a:t>163</a:t>
            </a:fld>
            <a:endParaRPr lang="sr-Latn-CS"/>
          </a:p>
        </p:txBody>
      </p:sp>
    </p:spTree>
    <p:extLst>
      <p:ext uri="{BB962C8B-B14F-4D97-AF65-F5344CB8AC3E}">
        <p14:creationId xmlns:p14="http://schemas.microsoft.com/office/powerpoint/2010/main" val="4035438733"/>
      </p:ext>
    </p:extLst>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indent="0">
              <a:lnSpc>
                <a:spcPct val="150000"/>
              </a:lnSpc>
              <a:spcBef>
                <a:spcPts val="0"/>
              </a:spcBef>
              <a:buNone/>
            </a:pPr>
            <a:r>
              <a:rPr lang="sr-Latn-CS" b="1" smtClean="0"/>
              <a:t>Dokazni dokumenti</a:t>
            </a:r>
          </a:p>
          <a:p>
            <a:pPr marL="0" indent="0">
              <a:lnSpc>
                <a:spcPct val="150000"/>
              </a:lnSpc>
              <a:spcBef>
                <a:spcPts val="0"/>
              </a:spcBef>
              <a:buNone/>
            </a:pPr>
            <a:r>
              <a:rPr lang="sr-Latn-CS" dirty="0" smtClean="0"/>
              <a:t>izjave o računu, ucjene poruke, ilegalne slike, kontakti, log fajlovi, ukradeni planovi, ...</a:t>
            </a:r>
          </a:p>
          <a:p>
            <a:pPr marL="0" indent="0">
              <a:lnSpc>
                <a:spcPct val="150000"/>
              </a:lnSpc>
              <a:spcBef>
                <a:spcPts val="0"/>
              </a:spcBef>
              <a:buNone/>
            </a:pPr>
            <a:endParaRPr lang="sr-Latn-CS" smtClean="0"/>
          </a:p>
          <a:p>
            <a:pPr marL="0" indent="0">
              <a:lnSpc>
                <a:spcPct val="150000"/>
              </a:lnSpc>
              <a:spcBef>
                <a:spcPts val="0"/>
              </a:spcBef>
              <a:buNone/>
            </a:pPr>
            <a:r>
              <a:rPr lang="sr-Latn-CS" b="1" smtClean="0"/>
              <a:t>Nepristupačni podaci</a:t>
            </a:r>
            <a:r>
              <a:rPr lang="sr-Latn-CS" dirty="0" smtClean="0"/>
              <a:t> </a:t>
            </a:r>
          </a:p>
          <a:p>
            <a:pPr marL="0" indent="0">
              <a:lnSpc>
                <a:spcPct val="150000"/>
              </a:lnSpc>
              <a:spcBef>
                <a:spcPts val="0"/>
              </a:spcBef>
              <a:buNone/>
            </a:pPr>
            <a:r>
              <a:rPr lang="sr-Latn-CS" dirty="0" smtClean="0"/>
              <a:t>skrivene datoteke, šifrovane datoteke, izbrisane podatke,</a:t>
            </a:r>
          </a:p>
          <a:p>
            <a:pPr marL="0" indent="0">
              <a:lnSpc>
                <a:spcPct val="150000"/>
              </a:lnSpc>
              <a:spcBef>
                <a:spcPts val="0"/>
              </a:spcBef>
              <a:buNone/>
            </a:pPr>
            <a:r>
              <a:rPr lang="sr-Latn-CS" dirty="0" smtClean="0"/>
              <a:t>steganizirane datoteke, oblak / mrežno čuvanje</a:t>
            </a:r>
          </a:p>
          <a:p>
            <a:endParaRPr lang="sr-Latn-CS"/>
          </a:p>
        </p:txBody>
      </p:sp>
      <p:sp>
        <p:nvSpPr>
          <p:cNvPr id="4" name="Foliennummernplatzhalter 3"/>
          <p:cNvSpPr>
            <a:spLocks noGrp="1"/>
          </p:cNvSpPr>
          <p:nvPr>
            <p:ph type="sldNum" sz="quarter" idx="10"/>
          </p:nvPr>
        </p:nvSpPr>
        <p:spPr/>
        <p:txBody>
          <a:bodyPr/>
          <a:lstStyle/>
          <a:p>
            <a:fld id="{5827260C-95DC-194B-88B2-0B241DEC43BF}" type="slidenum">
              <a:rPr lang="en-US" smtClean="0"/>
              <a:pPr/>
              <a:t>164</a:t>
            </a:fld>
            <a:endParaRPr lang="sr-Latn-CS"/>
          </a:p>
        </p:txBody>
      </p:sp>
    </p:spTree>
    <p:extLst>
      <p:ext uri="{BB962C8B-B14F-4D97-AF65-F5344CB8AC3E}">
        <p14:creationId xmlns:p14="http://schemas.microsoft.com/office/powerpoint/2010/main" val="1676264597"/>
      </p:ext>
    </p:extLst>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0000" lnSpcReduction="20000"/>
          </a:bodyPr>
          <a:lstStyle/>
          <a:p>
            <a:pPr marL="0" marR="0" indent="0" algn="l" defTabSz="457200" rtl="0" eaLnBrk="1" fontAlgn="auto" latinLnBrk="0" hangingPunct="1">
              <a:lnSpc>
                <a:spcPct val="100000"/>
              </a:lnSpc>
              <a:spcBef>
                <a:spcPts val="0"/>
              </a:spcBef>
              <a:spcAft>
                <a:spcPts val="0"/>
              </a:spcAft>
              <a:buClrTx/>
              <a:buSzTx/>
              <a:buFontTx/>
              <a:buNone/>
              <a:tabLst/>
              <a:defRPr/>
            </a:pPr>
            <a:r>
              <a:rPr lang="sr-Latn-CS" sz="1200" b="1" kern="1200" smtClean="0">
                <a:solidFill>
                  <a:schemeClr val="tx1"/>
                </a:solidFill>
                <a:effectLst/>
                <a:latin typeface="+mn-lt"/>
              </a:rPr>
              <a:t>Pregled ciljeva sesije</a:t>
            </a:r>
            <a:endParaRPr lang="sr-Latn-CS" sz="1200" kern="1200" smtClean="0">
              <a:solidFill>
                <a:schemeClr val="tx1"/>
              </a:solidFill>
              <a:effectLst/>
              <a:latin typeface="+mn-lt"/>
              <a:ea typeface="+mn-ea"/>
              <a:cs typeface="+mn-cs"/>
            </a:endParaRPr>
          </a:p>
          <a:p>
            <a:endParaRPr lang="sr-Latn-CS" sz="1200" kern="1200" smtClean="0">
              <a:solidFill>
                <a:schemeClr val="tx1"/>
              </a:solidFill>
              <a:effectLst/>
              <a:latin typeface="+mn-lt"/>
              <a:ea typeface="+mn-ea"/>
              <a:cs typeface="+mn-cs"/>
            </a:endParaRPr>
          </a:p>
          <a:p>
            <a:r>
              <a:rPr lang="sr-Latn-CS" sz="1200" kern="1200" smtClean="0">
                <a:solidFill>
                  <a:schemeClr val="tx1"/>
                </a:solidFill>
                <a:effectLst/>
                <a:latin typeface="+mn-lt"/>
              </a:rPr>
              <a:t>Trener bi trebao ponoviti/testirati znanje o sledećim ciljevima kako bi se osiguralo da su ispunjeni tokom sesije (napomena: ova lista ciljeva je razvijena u sledeća dva slajda):</a:t>
            </a:r>
            <a:endParaRPr lang="sr-Latn-CS" sz="1200" kern="1200" smtClean="0">
              <a:solidFill>
                <a:schemeClr val="tx1"/>
              </a:solidFill>
              <a:effectLst/>
              <a:latin typeface="+mn-lt"/>
              <a:ea typeface="+mn-ea"/>
              <a:cs typeface="+mn-cs"/>
            </a:endParaRPr>
          </a:p>
          <a:p>
            <a:r>
              <a:rPr lang="sr-Latn-CS" sz="1200" kern="1200" smtClean="0">
                <a:solidFill>
                  <a:schemeClr val="tx1"/>
                </a:solidFill>
                <a:effectLst/>
                <a:latin typeface="+mn-lt"/>
              </a:rPr>
              <a:t> </a:t>
            </a:r>
          </a:p>
          <a:p>
            <a:r>
              <a:rPr lang="sr-Latn-CS" sz="1200" kern="1200" smtClean="0">
                <a:solidFill>
                  <a:schemeClr val="tx1"/>
                </a:solidFill>
                <a:effectLst/>
                <a:latin typeface="+mn-lt"/>
              </a:rPr>
              <a:t>Razgovarati o sadržaju Vodiča za elektronske dokaze SE</a:t>
            </a:r>
          </a:p>
          <a:p>
            <a:r>
              <a:rPr lang="sr-Latn-CS" sz="1200" kern="1200" smtClean="0">
                <a:solidFill>
                  <a:schemeClr val="tx1"/>
                </a:solidFill>
                <a:effectLst/>
                <a:latin typeface="+mn-lt"/>
              </a:rPr>
              <a:t>Razgovarati o raznim vrstama elektronskih dokaza </a:t>
            </a:r>
          </a:p>
          <a:p>
            <a:r>
              <a:rPr lang="sr-Latn-CS" sz="1200" kern="1200" smtClean="0">
                <a:solidFill>
                  <a:schemeClr val="tx1"/>
                </a:solidFill>
                <a:effectLst/>
                <a:latin typeface="+mn-lt"/>
              </a:rPr>
              <a:t>Objasnite principe najbolje prakse u vezi sa zaplenom i rukovanjem elektronskim dokazima</a:t>
            </a:r>
          </a:p>
          <a:p>
            <a:r>
              <a:rPr lang="sr-Latn-CS" sz="1200" kern="1200" smtClean="0">
                <a:solidFill>
                  <a:schemeClr val="tx1"/>
                </a:solidFill>
                <a:effectLst/>
                <a:latin typeface="+mn-lt"/>
              </a:rPr>
              <a:t>Identifikovati izazove koje nudi "mrtva kutija", "živi podaci" i Internet izvori elektronskih dokaza, uključujući dokaze u "oblaku". </a:t>
            </a:r>
          </a:p>
          <a:p>
            <a:r>
              <a:rPr lang="sr-Latn-CS" sz="1200" kern="1200" smtClean="0">
                <a:solidFill>
                  <a:schemeClr val="tx1"/>
                </a:solidFill>
                <a:effectLst/>
                <a:latin typeface="+mn-lt"/>
              </a:rPr>
              <a:t>Diskutovati o prihvatljivosti elektronskih dokaza u sudskim postupcima</a:t>
            </a:r>
          </a:p>
          <a:p>
            <a:r>
              <a:rPr lang="sr-Latn-CS" sz="1200" kern="1200" smtClean="0">
                <a:solidFill>
                  <a:schemeClr val="tx1"/>
                </a:solidFill>
                <a:effectLst/>
                <a:latin typeface="+mn-lt"/>
              </a:rPr>
              <a:t>Objasniti pravilno planiranje i pripremu pretresa u kojem se mogu pronaći digitalni dokazi.</a:t>
            </a:r>
          </a:p>
          <a:p>
            <a:r>
              <a:rPr lang="sr-Latn-CS" sz="1200" kern="1200" smtClean="0">
                <a:solidFill>
                  <a:schemeClr val="tx1"/>
                </a:solidFill>
                <a:effectLst/>
                <a:latin typeface="+mn-lt"/>
              </a:rPr>
              <a:t>Navedite alate i stvari koji mogu biti potrebni za pretragu mesta gde se mogu pronaći digitalni dokazi.</a:t>
            </a:r>
          </a:p>
          <a:p>
            <a:r>
              <a:rPr lang="sr-Latn-CS" sz="1200" kern="1200" smtClean="0">
                <a:solidFill>
                  <a:schemeClr val="tx1"/>
                </a:solidFill>
                <a:effectLst/>
                <a:latin typeface="+mn-lt"/>
              </a:rPr>
              <a:t>Objasniti kako će se mesto zločina obezbediti i dokumentovati, gde se pojave digitalni dokazi.</a:t>
            </a:r>
          </a:p>
          <a:p>
            <a:r>
              <a:rPr lang="sr-Latn-CS" sz="1200" kern="1200" smtClean="0">
                <a:solidFill>
                  <a:schemeClr val="tx1"/>
                </a:solidFill>
                <a:effectLst/>
                <a:latin typeface="+mn-lt"/>
              </a:rPr>
              <a:t>Objasniti termin digitalna forenzika</a:t>
            </a:r>
          </a:p>
          <a:p>
            <a:r>
              <a:rPr lang="sr-Latn-CS" sz="1200" kern="1200" smtClean="0">
                <a:solidFill>
                  <a:schemeClr val="tx1"/>
                </a:solidFill>
                <a:effectLst/>
                <a:latin typeface="+mn-lt"/>
              </a:rPr>
              <a:t>Uporediti digitalnu forenziku sa tradicionalnim forenzičkim naukama</a:t>
            </a:r>
          </a:p>
          <a:p>
            <a:r>
              <a:rPr lang="sr-Latn-CS" sz="1200" kern="1200" smtClean="0">
                <a:solidFill>
                  <a:schemeClr val="tx1"/>
                </a:solidFill>
                <a:effectLst/>
                <a:latin typeface="+mn-lt"/>
              </a:rPr>
              <a:t>Definisati najmanje tri ekspoziture za digitalnu forenziku</a:t>
            </a:r>
          </a:p>
          <a:p>
            <a:r>
              <a:rPr lang="sr-Latn-CS" sz="1200" kern="1200" smtClean="0">
                <a:solidFill>
                  <a:schemeClr val="tx1"/>
                </a:solidFill>
                <a:effectLst/>
                <a:latin typeface="+mn-lt"/>
              </a:rPr>
              <a:t>Identifikovati četiri koraka u ispitivanjima digitalne forenzike</a:t>
            </a:r>
          </a:p>
          <a:p>
            <a:r>
              <a:rPr lang="sr-Latn-CS" sz="1200" kern="1200" smtClean="0">
                <a:solidFill>
                  <a:schemeClr val="tx1"/>
                </a:solidFill>
                <a:effectLst/>
                <a:latin typeface="+mn-lt"/>
              </a:rPr>
              <a:t>Razlikovati dve kategorije digitalnih tragova</a:t>
            </a:r>
          </a:p>
          <a:p>
            <a:r>
              <a:rPr lang="sr-Latn-CS" sz="1200" kern="1200" smtClean="0">
                <a:solidFill>
                  <a:schemeClr val="tx1"/>
                </a:solidFill>
                <a:effectLst/>
                <a:latin typeface="+mn-lt"/>
              </a:rPr>
              <a:t>Opisati kako digitalna forenzika može da podrži istrage </a:t>
            </a:r>
          </a:p>
          <a:p>
            <a:r>
              <a:rPr lang="sr-Latn-CS" sz="1200" kern="1200" smtClean="0">
                <a:solidFill>
                  <a:schemeClr val="tx1"/>
                </a:solidFill>
                <a:effectLst/>
                <a:latin typeface="+mn-lt"/>
              </a:rPr>
              <a:t> </a:t>
            </a:r>
          </a:p>
          <a:p>
            <a:r>
              <a:rPr lang="sr-Latn-CS" sz="1200" kern="1200" smtClean="0">
                <a:solidFill>
                  <a:schemeClr val="tx1"/>
                </a:solidFill>
                <a:effectLst/>
                <a:latin typeface="+mn-lt"/>
              </a:rPr>
              <a:t>Ovo se može postići putem grupne diskusije, ispitivanja učesnika, kviza ili drugih priznatih metoda. </a:t>
            </a:r>
          </a:p>
          <a:p>
            <a:r>
              <a:rPr lang="sr-Latn-CS" sz="1200" kern="1200" smtClean="0">
                <a:solidFill>
                  <a:schemeClr val="tx1"/>
                </a:solidFill>
                <a:effectLst/>
                <a:latin typeface="+mn-lt"/>
              </a:rPr>
              <a:t>Ova lekcija je pokušala da pruži neke smernice u pogledu vrste i stepena tehnologije znanja koji se zahteva od strane sudije i tužioca da bi efikasno ispunjavali svoju ulogu. Ona ne pretenduje da bude kompletna analizu pitanja i gde je to relevantno pokazuje gde se mogu dobiti dodatne informacije. </a:t>
            </a:r>
          </a:p>
          <a:p>
            <a:r>
              <a:rPr lang="sr-Latn-CS" sz="1200" kern="1200" smtClean="0">
                <a:solidFill>
                  <a:schemeClr val="tx1"/>
                </a:solidFill>
                <a:effectLst/>
                <a:latin typeface="+mn-lt"/>
              </a:rPr>
              <a:t> </a:t>
            </a:r>
          </a:p>
          <a:p>
            <a:r>
              <a:rPr lang="sr-Latn-CS" sz="1200" kern="1200" smtClean="0">
                <a:solidFill>
                  <a:schemeClr val="tx1"/>
                </a:solidFill>
                <a:effectLst/>
                <a:latin typeface="+mn-lt"/>
              </a:rPr>
              <a:t>Preporučuje se da treneri za obuku obezbedi da je materijal koji pripremaju ažuriran i sadrži najnovija tehnološka pitanjima kao što su uticaj na kriminalno ponašanje; njegov uticaj na pravnim, procesnim i dokaznim pravilima koja su u nadležnosti tamo gde obuka treba da bude održana. Postoje tehnološke promene koje će uticati na sistem krivičnog pravosuđa, kao što je SSD čuvanje IP verzija 6 i Web 2.0. To će biti važna pitanja koja treba uključiti u programe obuke i zahtevaju inkluziju kako oni postaju sve više preovladavajući. Jedan od aspekata koji će biti sve važniji jesu pravna pitanja u vezi prikupljanja i pribavljanja dokaza iz "oblaka" izvora. Komitet TCY Konvencije,imenovao je grupu za oblak dokaze da istraži pitanja i da preporuke.  Njihov završni dokument može se naći na </a:t>
            </a:r>
            <a:r>
              <a:rPr lang="sr-Latn-CS" sz="1200" u="sng" kern="1200" smtClean="0">
                <a:solidFill>
                  <a:schemeClr val="tx1"/>
                </a:solidFill>
                <a:effectLst/>
                <a:latin typeface="+mn-lt"/>
                <a:hlinkClick r:id="rId3"/>
              </a:rPr>
              <a:t>https://rm.coe.int/CoERMPublicCommonSearchServices/DisplayDCTMContent?documentId=09000016806a495e</a:t>
            </a:r>
            <a:r>
              <a:rPr lang="sr-Latn-CS" sz="1200" kern="1200" smtClean="0">
                <a:solidFill>
                  <a:schemeClr val="tx1"/>
                </a:solidFill>
                <a:effectLst/>
                <a:latin typeface="+mn-lt"/>
              </a:rPr>
              <a:t> Ovaj dokument takođe sadrži nacrt smernice za TCY komitet.  Preporučuje se da treneri koji se pripremaju da predaju ovaj kursa u budućnosti, budu svesni sadržaja izveštaja i nakon izdavanja uputstva, razmotre uključivanje relevantnih aspekata vodiča u ovoj sesiji. </a:t>
            </a:r>
          </a:p>
          <a:p>
            <a:endParaRPr lang="sr-Latn-CS" sz="1200" kern="1200" baseline="0" smtClean="0">
              <a:solidFill>
                <a:schemeClr val="tx1"/>
              </a:solidFill>
              <a:effectLst/>
              <a:latin typeface="+mn-lt"/>
              <a:ea typeface="+mn-ea"/>
              <a:cs typeface="+mn-cs"/>
            </a:endParaRPr>
          </a:p>
          <a:p>
            <a:r>
              <a:rPr lang="sr-Latn-CS" sz="1200" b="1" kern="1200" smtClean="0">
                <a:solidFill>
                  <a:schemeClr val="tx1"/>
                </a:solidFill>
                <a:effectLst/>
                <a:latin typeface="+mn-lt"/>
              </a:rPr>
              <a:t>Provera znanja</a:t>
            </a:r>
            <a:endParaRPr lang="sr-Latn-CS" sz="1200" kern="1200" smtClean="0">
              <a:solidFill>
                <a:schemeClr val="tx1"/>
              </a:solidFill>
              <a:effectLst/>
              <a:latin typeface="+mn-lt"/>
              <a:ea typeface="+mn-ea"/>
              <a:cs typeface="+mn-cs"/>
            </a:endParaRPr>
          </a:p>
          <a:p>
            <a:r>
              <a:rPr lang="sr-Latn-CS" sz="1200" kern="1200" smtClean="0">
                <a:solidFill>
                  <a:schemeClr val="tx1"/>
                </a:solidFill>
                <a:effectLst/>
                <a:latin typeface="+mn-lt"/>
              </a:rPr>
              <a:t>Za ovaj kurs trenutno nije predviđena posebna provera znanja pored gore navedenog. Ne zahteva se nikakva službena procena. </a:t>
            </a:r>
          </a:p>
          <a:p>
            <a:endParaRPr lang="sr-Latn-CS" sz="1200" kern="1200" baseline="0" smtClean="0">
              <a:solidFill>
                <a:schemeClr val="tx1"/>
              </a:solidFill>
              <a:effectLst/>
              <a:latin typeface="+mn-lt"/>
              <a:ea typeface="+mn-ea"/>
              <a:cs typeface="+mn-cs"/>
            </a:endParaRPr>
          </a:p>
          <a:p>
            <a:endParaRPr lang="sr-Latn-CS" baseline="0" smtClean="0"/>
          </a:p>
        </p:txBody>
      </p:sp>
      <p:sp>
        <p:nvSpPr>
          <p:cNvPr id="4" name="Slide Number Placeholder 3"/>
          <p:cNvSpPr>
            <a:spLocks noGrp="1"/>
          </p:cNvSpPr>
          <p:nvPr>
            <p:ph type="sldNum" sz="quarter" idx="10"/>
          </p:nvPr>
        </p:nvSpPr>
        <p:spPr/>
        <p:txBody>
          <a:bodyPr/>
          <a:lstStyle/>
          <a:p>
            <a:fld id="{6F040226-21D7-5847-B396-76B67129E36D}" type="slidenum">
              <a:rPr lang="en-US" smtClean="0"/>
              <a:pPr/>
              <a:t>167</a:t>
            </a:fld>
            <a:endParaRPr lang="sr-Latn-CS"/>
          </a:p>
        </p:txBody>
      </p:sp>
    </p:spTree>
    <p:extLst>
      <p:ext uri="{BB962C8B-B14F-4D97-AF65-F5344CB8AC3E}">
        <p14:creationId xmlns:p14="http://schemas.microsoft.com/office/powerpoint/2010/main" val="32507337"/>
      </p:ext>
    </p:extLst>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Slide Image Placeholder 1"/>
          <p:cNvSpPr>
            <a:spLocks noGrp="1" noRot="1" noChangeAspect="1"/>
          </p:cNvSpPr>
          <p:nvPr>
            <p:ph type="sldImg"/>
          </p:nvPr>
        </p:nvSpPr>
        <p:spPr bwMode="auto">
          <a:noFill/>
          <a:ln>
            <a:solidFill>
              <a:srgbClr val="000000"/>
            </a:solidFill>
            <a:miter lim="800000"/>
            <a:headEnd/>
            <a:tailEnd/>
          </a:ln>
        </p:spPr>
      </p:sp>
      <p:sp>
        <p:nvSpPr>
          <p:cNvPr id="17410"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buFont typeface="Arial"/>
              <a:buNone/>
            </a:pPr>
            <a:r>
              <a:rPr lang="sr-Latn-CS" sz="1200" kern="1200" smtClean="0">
                <a:solidFill>
                  <a:schemeClr val="tx1"/>
                </a:solidFill>
                <a:effectLst/>
                <a:latin typeface="+mn-lt"/>
              </a:rPr>
              <a:t>Važno je da delegati treba da razumeju koji su ciljevi lekcije. Ovo bi trebalo da budu "SMART" ciljevi, koji će kroz informacije na slajdu biti detaljno objašnjeni delegatima pre početka sesije.</a:t>
            </a:r>
            <a:r>
              <a:rPr lang="sr-Latn-CS" dirty="0" smtClean="0"/>
              <a:t> </a:t>
            </a:r>
            <a:endParaRPr lang="sr-Latn-CS" smtClean="0"/>
          </a:p>
        </p:txBody>
      </p:sp>
      <p:sp>
        <p:nvSpPr>
          <p:cNvPr id="17411"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EA8BDE35-C40A-4CEA-96D9-6F308C501992}" type="slidenum">
              <a:rPr lang="en-GB"/>
              <a:pPr fontAlgn="base">
                <a:spcBef>
                  <a:spcPct val="0"/>
                </a:spcBef>
                <a:spcAft>
                  <a:spcPct val="0"/>
                </a:spcAft>
                <a:defRPr/>
              </a:pPr>
              <a:t>168</a:t>
            </a:fld>
            <a:endParaRPr lang="sr-Latn-CS"/>
          </a:p>
        </p:txBody>
      </p:sp>
    </p:spTree>
    <p:extLst>
      <p:ext uri="{BB962C8B-B14F-4D97-AF65-F5344CB8AC3E}">
        <p14:creationId xmlns:p14="http://schemas.microsoft.com/office/powerpoint/2010/main" val="1728935469"/>
      </p:ext>
    </p:extLst>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Slide Image Placeholder 1"/>
          <p:cNvSpPr>
            <a:spLocks noGrp="1" noRot="1" noChangeAspect="1"/>
          </p:cNvSpPr>
          <p:nvPr>
            <p:ph type="sldImg"/>
          </p:nvPr>
        </p:nvSpPr>
        <p:spPr bwMode="auto">
          <a:noFill/>
          <a:ln>
            <a:solidFill>
              <a:srgbClr val="000000"/>
            </a:solidFill>
            <a:miter lim="800000"/>
            <a:headEnd/>
            <a:tailEnd/>
          </a:ln>
        </p:spPr>
      </p:sp>
      <p:sp>
        <p:nvSpPr>
          <p:cNvPr id="17410"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buFont typeface="Arial"/>
              <a:buNone/>
            </a:pPr>
            <a:r>
              <a:rPr lang="sr-Latn-CS" sz="1200" kern="1200" smtClean="0">
                <a:solidFill>
                  <a:schemeClr val="tx1"/>
                </a:solidFill>
                <a:effectLst/>
                <a:latin typeface="+mn-lt"/>
              </a:rPr>
              <a:t>Važno je da delegati treba da razumeju koji su ciljevi lekcije. Ovo bi trebalo da budu "SMART" ciljevi, koji će kroz informacije na slajdu biti detaljno objašnjeni delegatima pre početka sesije.</a:t>
            </a:r>
            <a:r>
              <a:rPr lang="sr-Latn-CS" dirty="0" smtClean="0"/>
              <a:t> </a:t>
            </a:r>
            <a:endParaRPr lang="sr-Latn-CS" smtClean="0"/>
          </a:p>
        </p:txBody>
      </p:sp>
      <p:sp>
        <p:nvSpPr>
          <p:cNvPr id="17411"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EA8BDE35-C40A-4CEA-96D9-6F308C501992}" type="slidenum">
              <a:rPr lang="en-GB"/>
              <a:pPr fontAlgn="base">
                <a:spcBef>
                  <a:spcPct val="0"/>
                </a:spcBef>
                <a:spcAft>
                  <a:spcPct val="0"/>
                </a:spcAft>
                <a:defRPr/>
              </a:pPr>
              <a:t>169</a:t>
            </a:fld>
            <a:endParaRPr lang="sr-Latn-CS"/>
          </a:p>
        </p:txBody>
      </p:sp>
    </p:spTree>
    <p:extLst>
      <p:ext uri="{BB962C8B-B14F-4D97-AF65-F5344CB8AC3E}">
        <p14:creationId xmlns:p14="http://schemas.microsoft.com/office/powerpoint/2010/main" val="93314127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sr-Latn-CS" sz="1200" kern="1200" dirty="0" smtClean="0">
                <a:solidFill>
                  <a:schemeClr val="tx1"/>
                </a:solidFill>
                <a:latin typeface="+mn-lt"/>
              </a:rPr>
              <a:t>Nije potrebno ponovno pregledati sve spiskove vrsta i izvore dokaza koji su identifikovani u tehnološkom delu ovog kursa.  Trener bi trebalo da ponovi upotrebu liste koju je napravio na početku ove sesije.</a:t>
            </a:r>
          </a:p>
          <a:p>
            <a:r>
              <a:rPr lang="sr-Latn-CS" sz="1200" kern="1200" dirty="0" smtClean="0">
                <a:solidFill>
                  <a:schemeClr val="tx1"/>
                </a:solidFill>
                <a:latin typeface="+mn-lt"/>
              </a:rPr>
              <a:t>Izvori pokrivaju bilo koji elektronski uređaj.  Trener bi možda u ovoj fazi želeo da identifikuje značaj elektronskih dokaza sa različitih uređaja i ulogu koju su imali u predmetima. </a:t>
            </a:r>
          </a:p>
          <a:p>
            <a:r>
              <a:rPr lang="sr-Latn-CS" sz="1200" kern="1200" dirty="0" smtClean="0">
                <a:solidFill>
                  <a:schemeClr val="tx1"/>
                </a:solidFill>
                <a:latin typeface="+mn-lt"/>
              </a:rPr>
              <a:t>Vrste dokaza koje treba pokriti obuhvataju:</a:t>
            </a:r>
          </a:p>
          <a:p>
            <a:r>
              <a:rPr lang="sr-Latn-CS" sz="1200" kern="1200" dirty="0" smtClean="0">
                <a:solidFill>
                  <a:schemeClr val="tx1"/>
                </a:solidFill>
                <a:latin typeface="+mn-lt"/>
              </a:rPr>
              <a:t>Statički podaci</a:t>
            </a:r>
          </a:p>
          <a:p>
            <a:r>
              <a:rPr lang="sr-Latn-CS" sz="1200" kern="1200" dirty="0" smtClean="0">
                <a:solidFill>
                  <a:schemeClr val="tx1"/>
                </a:solidFill>
                <a:latin typeface="+mn-lt"/>
              </a:rPr>
              <a:t>Živi podaci</a:t>
            </a:r>
          </a:p>
          <a:p>
            <a:r>
              <a:rPr lang="sr-Latn-CS" sz="1200" kern="1200" dirty="0" smtClean="0">
                <a:solidFill>
                  <a:schemeClr val="tx1"/>
                </a:solidFill>
                <a:latin typeface="+mn-lt"/>
              </a:rPr>
              <a:t>Internet podaci</a:t>
            </a:r>
          </a:p>
          <a:p>
            <a:endParaRPr lang="sr-Latn-CS" dirty="0"/>
          </a:p>
        </p:txBody>
      </p:sp>
      <p:sp>
        <p:nvSpPr>
          <p:cNvPr id="4" name="Slide Number Placeholder 3"/>
          <p:cNvSpPr>
            <a:spLocks noGrp="1"/>
          </p:cNvSpPr>
          <p:nvPr>
            <p:ph type="sldNum" sz="quarter" idx="10"/>
          </p:nvPr>
        </p:nvSpPr>
        <p:spPr/>
        <p:txBody>
          <a:bodyPr/>
          <a:lstStyle/>
          <a:p>
            <a:fld id="{6F040226-21D7-5847-B396-76B67129E36D}" type="slidenum">
              <a:rPr lang="en-US" smtClean="0"/>
              <a:pPr/>
              <a:t>14</a:t>
            </a:fld>
            <a:endParaRPr lang="sr-Latn-CS" dirty="0"/>
          </a:p>
        </p:txBody>
      </p:sp>
    </p:spTree>
    <p:extLst>
      <p:ext uri="{BB962C8B-B14F-4D97-AF65-F5344CB8AC3E}">
        <p14:creationId xmlns:p14="http://schemas.microsoft.com/office/powerpoint/2010/main" val="3727989507"/>
      </p:ext>
    </p:extLst>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Slide Image Placeholder 1"/>
          <p:cNvSpPr>
            <a:spLocks noGrp="1" noRot="1" noChangeAspect="1" noTextEdit="1"/>
          </p:cNvSpPr>
          <p:nvPr>
            <p:ph type="sldImg"/>
          </p:nvPr>
        </p:nvSpPr>
        <p:spPr bwMode="auto">
          <a:noFill/>
          <a:ln>
            <a:solidFill>
              <a:srgbClr val="000000"/>
            </a:solidFill>
            <a:miter lim="800000"/>
            <a:headEnd/>
            <a:tailEnd/>
          </a:ln>
        </p:spPr>
      </p:sp>
      <p:sp>
        <p:nvSpPr>
          <p:cNvPr id="61443" name="Notes Placeholder 2"/>
          <p:cNvSpPr>
            <a:spLocks noGrp="1"/>
          </p:cNvSpPr>
          <p:nvPr>
            <p:ph type="body" idx="1"/>
          </p:nvPr>
        </p:nvSpPr>
        <p:spPr bwMode="auto">
          <a:noFill/>
        </p:spPr>
        <p:txBody>
          <a:bodyPr/>
          <a:lstStyle/>
          <a:p>
            <a:pPr eaLnBrk="1" hangingPunct="1">
              <a:spcBef>
                <a:spcPct val="0"/>
              </a:spcBef>
            </a:pPr>
            <a:r>
              <a:rPr lang="sr-Latn-CS" sz="1200" kern="1200" dirty="0" smtClean="0">
                <a:solidFill>
                  <a:schemeClr val="tx1"/>
                </a:solidFill>
                <a:effectLst/>
                <a:latin typeface="+mn-lt"/>
              </a:rPr>
              <a:t>Trener bi trebao da učesnicima pruži priliku da postavljaju sva pitanja koja </a:t>
            </a:r>
            <a:r>
              <a:rPr lang="sr-Latn-CS" sz="1200" kern="1200" dirty="0" smtClean="0">
                <a:solidFill>
                  <a:schemeClr val="tx1"/>
                </a:solidFill>
                <a:effectLst/>
                <a:latin typeface="+mn-lt"/>
              </a:rPr>
              <a:t>mogu biti </a:t>
            </a:r>
            <a:r>
              <a:rPr lang="sr-Latn-CS" sz="1200" kern="1200" dirty="0" smtClean="0">
                <a:solidFill>
                  <a:schemeClr val="tx1"/>
                </a:solidFill>
                <a:effectLst/>
                <a:latin typeface="+mn-lt"/>
              </a:rPr>
              <a:t>u vezi sa prvim delom lekcije.</a:t>
            </a:r>
            <a:endParaRPr lang="sr-Latn-CS" dirty="0"/>
          </a:p>
        </p:txBody>
      </p:sp>
      <p:sp>
        <p:nvSpPr>
          <p:cNvPr id="61444" name="Slide Number Placeholder 3"/>
          <p:cNvSpPr>
            <a:spLocks noGrp="1"/>
          </p:cNvSpPr>
          <p:nvPr>
            <p:ph type="sldNum" sz="quarter" idx="5"/>
          </p:nvPr>
        </p:nvSpPr>
        <p:spPr bwMode="auto">
          <a:noFill/>
          <a:ln>
            <a:miter lim="800000"/>
            <a:headEnd/>
            <a:tailEnd/>
          </a:ln>
        </p:spPr>
        <p:txBody>
          <a:bodyPr/>
          <a:lstStyle/>
          <a:p>
            <a:fld id="{D4686019-33D4-984A-9587-FE396FFF4F29}" type="slidenum">
              <a:rPr lang="en-GB"/>
              <a:pPr/>
              <a:t>170</a:t>
            </a:fld>
            <a:endParaRPr lang="sr-Latn-CS"/>
          </a:p>
        </p:txBody>
      </p:sp>
    </p:spTree>
    <p:extLst>
      <p:ext uri="{BB962C8B-B14F-4D97-AF65-F5344CB8AC3E}">
        <p14:creationId xmlns:p14="http://schemas.microsoft.com/office/powerpoint/2010/main" val="43030837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r-Latn-CS" dirty="0" smtClean="0"/>
              <a:t>Preporučuje se da trener dobavi različite komade računarskog hardvera koji će se koristiti u sledećem odeljku. Ovo bi trebalo da sadrži predmete koji će sadržati dokaze i druge koji ne rade, kao što su punjači, kablovi itd. Oni se onda mogu predati u ruke delegatima, a svaki od njih pita da li oprema koju poseduju može ili ne može da sadrži elektronske dokaze. Važno je naglasiti tokom sesije da pored elektronskih dokaza, predmeti mogu sadržati i tradicionalne dokaze kao što su otisci prstiju ili DNK. Slajdovi koji prikazuju i opisuju uređaje prisutni su da pruže pomoć treneru tamo gde nije bilo moguće nabaviti fizičke uređaje za kurs. Trener može jednostavno da sakrije ove slajdove tamo gde se uređaji koriste ili ih koriste za prateće materijale.</a:t>
            </a:r>
            <a:endParaRPr lang="sr-Latn-CS" dirty="0"/>
          </a:p>
        </p:txBody>
      </p:sp>
      <p:sp>
        <p:nvSpPr>
          <p:cNvPr id="4" name="Slide Number Placeholder 3"/>
          <p:cNvSpPr>
            <a:spLocks noGrp="1"/>
          </p:cNvSpPr>
          <p:nvPr>
            <p:ph type="sldNum" sz="quarter" idx="10"/>
          </p:nvPr>
        </p:nvSpPr>
        <p:spPr/>
        <p:txBody>
          <a:bodyPr/>
          <a:lstStyle/>
          <a:p>
            <a:fld id="{6F040226-21D7-5847-B396-76B67129E36D}" type="slidenum">
              <a:rPr lang="en-US" smtClean="0"/>
              <a:pPr/>
              <a:t>16</a:t>
            </a:fld>
            <a:endParaRPr lang="sr-Latn-CS" dirty="0"/>
          </a:p>
        </p:txBody>
      </p:sp>
    </p:spTree>
    <p:extLst>
      <p:ext uri="{BB962C8B-B14F-4D97-AF65-F5344CB8AC3E}">
        <p14:creationId xmlns:p14="http://schemas.microsoft.com/office/powerpoint/2010/main" val="5664480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r-Latn-CS" dirty="0" smtClean="0"/>
              <a:t>Ove definicije pokrivaju uređaje navedene na strani 17 pa nadalje u vodiču za elektronske dokaze SE.</a:t>
            </a:r>
            <a:endParaRPr lang="sr-Latn-CS" dirty="0"/>
          </a:p>
        </p:txBody>
      </p:sp>
      <p:sp>
        <p:nvSpPr>
          <p:cNvPr id="4" name="Slide Number Placeholder 3"/>
          <p:cNvSpPr>
            <a:spLocks noGrp="1"/>
          </p:cNvSpPr>
          <p:nvPr>
            <p:ph type="sldNum" sz="quarter" idx="10"/>
          </p:nvPr>
        </p:nvSpPr>
        <p:spPr/>
        <p:txBody>
          <a:bodyPr/>
          <a:lstStyle/>
          <a:p>
            <a:fld id="{6F040226-21D7-5847-B396-76B67129E36D}" type="slidenum">
              <a:rPr lang="en-US" smtClean="0"/>
              <a:pPr/>
              <a:t>17</a:t>
            </a:fld>
            <a:endParaRPr lang="sr-Latn-CS" dirty="0"/>
          </a:p>
        </p:txBody>
      </p:sp>
    </p:spTree>
    <p:extLst>
      <p:ext uri="{BB962C8B-B14F-4D97-AF65-F5344CB8AC3E}">
        <p14:creationId xmlns:p14="http://schemas.microsoft.com/office/powerpoint/2010/main" val="28405772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r-Latn-CS" dirty="0" smtClean="0"/>
              <a:t>Uključeni su sledeći 25 slajdova, zajedno sa podacima za trenere koji ih  koriste za identifikaciju izvora dokaza.  Oni mogu biti zamenjeni ili dopunjeni fizičkom opremom koja se preporučuje za korišćenje u planu lekcija za trenere.</a:t>
            </a:r>
            <a:endParaRPr lang="sr-Latn-CS" dirty="0"/>
          </a:p>
        </p:txBody>
      </p:sp>
      <p:sp>
        <p:nvSpPr>
          <p:cNvPr id="4" name="Slide Number Placeholder 3"/>
          <p:cNvSpPr>
            <a:spLocks noGrp="1"/>
          </p:cNvSpPr>
          <p:nvPr>
            <p:ph type="sldNum" sz="quarter" idx="10"/>
          </p:nvPr>
        </p:nvSpPr>
        <p:spPr/>
        <p:txBody>
          <a:bodyPr/>
          <a:lstStyle/>
          <a:p>
            <a:fld id="{6F040226-21D7-5847-B396-76B67129E36D}" type="slidenum">
              <a:rPr lang="en-US" smtClean="0"/>
              <a:pPr/>
              <a:t>18</a:t>
            </a:fld>
            <a:endParaRPr lang="sr-Latn-CS" dirty="0"/>
          </a:p>
        </p:txBody>
      </p:sp>
    </p:spTree>
    <p:extLst>
      <p:ext uri="{BB962C8B-B14F-4D97-AF65-F5344CB8AC3E}">
        <p14:creationId xmlns:p14="http://schemas.microsoft.com/office/powerpoint/2010/main" val="133626252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r-Latn-CS" sz="1200" kern="1200" dirty="0" smtClean="0">
                <a:solidFill>
                  <a:schemeClr val="tx1"/>
                </a:solidFill>
                <a:effectLst/>
                <a:latin typeface="+mn-lt"/>
              </a:rPr>
              <a:t>Čvrsti diskovi (HDD) su glavni uređaji za skladištenje unutar računarskih sistema. </a:t>
            </a:r>
            <a:r>
              <a:rPr lang="sr-Latn-CS" dirty="0" smtClean="0"/>
              <a:t>Sastoji se od matične ploče, i priključaka za povezivanje podataka i napajanja.</a:t>
            </a:r>
            <a:r>
              <a:rPr lang="sr-Latn-CS" sz="1200" kern="1200" dirty="0" smtClean="0">
                <a:solidFill>
                  <a:schemeClr val="tx1"/>
                </a:solidFill>
                <a:effectLst/>
                <a:latin typeface="+mn-lt"/>
              </a:rPr>
              <a:t> </a:t>
            </a:r>
            <a:r>
              <a:rPr lang="sr-Latn-CS" dirty="0" smtClean="0"/>
              <a:t>U unutrašnjosti hard diska nalaze se namagnetisane keramičke, metalne ili staklene ploče (tj. ploče ili diskovi) koji se rotiraju  velikom brzinom.</a:t>
            </a:r>
            <a:r>
              <a:rPr lang="sr-Latn-CS" sz="1200" kern="1200" dirty="0" smtClean="0">
                <a:solidFill>
                  <a:schemeClr val="tx1"/>
                </a:solidFill>
                <a:effectLst/>
                <a:latin typeface="+mn-lt"/>
              </a:rPr>
              <a:t> </a:t>
            </a:r>
            <a:r>
              <a:rPr lang="sr-Latn-CS" dirty="0" smtClean="0"/>
              <a:t>Ruka putuje preko površine ploče kao u staromodnim rekorderima i "piše" podatke na disku.</a:t>
            </a:r>
            <a:r>
              <a:rPr lang="sr-Latn-CS" sz="1200" kern="1200" dirty="0" smtClean="0">
                <a:solidFill>
                  <a:schemeClr val="tx1"/>
                </a:solidFill>
                <a:effectLst/>
                <a:latin typeface="+mn-lt"/>
              </a:rPr>
              <a:t> </a:t>
            </a:r>
            <a:r>
              <a:rPr lang="sr-Latn-CS" dirty="0" smtClean="0"/>
              <a:t>Nije neuobičajeno da se otkriju odvojeni čvrsti diskovi tokom pretrage koji nisu povezani ili instalirani u računarskom sistemu.</a:t>
            </a:r>
            <a:r>
              <a:rPr lang="sr-Latn-CS" sz="1200" kern="1200" dirty="0" smtClean="0">
                <a:solidFill>
                  <a:schemeClr val="tx1"/>
                </a:solidFill>
                <a:effectLst/>
                <a:latin typeface="+mn-lt"/>
              </a:rPr>
              <a:t> </a:t>
            </a:r>
            <a:r>
              <a:rPr lang="sr-Latn-CS" dirty="0" smtClean="0"/>
              <a:t>Obično hard disk u desktop računarima </a:t>
            </a:r>
            <a:r>
              <a:rPr lang="en-US" dirty="0" smtClean="0"/>
              <a:t>ć</a:t>
            </a:r>
            <a:r>
              <a:rPr lang="sr-Latn-CS" dirty="0" smtClean="0"/>
              <a:t>e meriti 3,5 inča (8,9 cm) i 2,5 inča (6,35 cm) kod laptopova.</a:t>
            </a:r>
          </a:p>
          <a:p>
            <a:endParaRPr lang="sr-Latn-CS" sz="1200" kern="1200" dirty="0" smtClean="0">
              <a:solidFill>
                <a:schemeClr val="tx1"/>
              </a:solidFill>
              <a:effectLst/>
              <a:latin typeface="+mn-lt"/>
              <a:ea typeface="+mn-ea"/>
              <a:cs typeface="+mn-cs"/>
            </a:endParaRPr>
          </a:p>
          <a:p>
            <a:r>
              <a:rPr lang="sr-Latn-CS" sz="1200" kern="1200" dirty="0" smtClean="0">
                <a:solidFill>
                  <a:schemeClr val="tx1"/>
                </a:solidFill>
                <a:effectLst/>
                <a:latin typeface="+mn-lt"/>
              </a:rPr>
              <a:t>Poluprovodički diskovi (SSD) imaju drugačiju strukturu od čvrstih diskova i postaju sve popularniji.</a:t>
            </a:r>
            <a:r>
              <a:rPr lang="sr-Latn-CS" dirty="0" smtClean="0"/>
              <a:t> Umesto skladištenja podataka na pločama, čvrsti diskovi čuvaju podatke </a:t>
            </a:r>
            <a:r>
              <a:rPr lang="en-US" dirty="0" smtClean="0"/>
              <a:t>pomoć</a:t>
            </a:r>
            <a:r>
              <a:rPr lang="sr-Latn-CS" dirty="0" smtClean="0"/>
              <a:t>u mikročipova i nemaju pokretne dijelove.</a:t>
            </a:r>
            <a:r>
              <a:rPr lang="sr-Latn-CS" sz="1200" kern="1200" dirty="0" smtClean="0">
                <a:solidFill>
                  <a:schemeClr val="tx1"/>
                </a:solidFill>
                <a:effectLst/>
                <a:latin typeface="+mn-lt"/>
              </a:rPr>
              <a:t> </a:t>
            </a:r>
            <a:r>
              <a:rPr lang="sr-Latn-CS" dirty="0" smtClean="0"/>
              <a:t>Kao takvi oni će manje verovatno da budu </a:t>
            </a:r>
            <a:r>
              <a:rPr lang="en-US" dirty="0" smtClean="0"/>
              <a:t>ošteć</a:t>
            </a:r>
            <a:r>
              <a:rPr lang="sr-Latn-CS" dirty="0" smtClean="0"/>
              <a:t>eni kada  padnu ili budu udareni i nude brži pristup podacima.</a:t>
            </a:r>
          </a:p>
          <a:p>
            <a:endParaRPr lang="sr-Latn-CS" dirty="0"/>
          </a:p>
        </p:txBody>
      </p:sp>
      <p:sp>
        <p:nvSpPr>
          <p:cNvPr id="4" name="Slide Number Placeholder 3"/>
          <p:cNvSpPr>
            <a:spLocks noGrp="1"/>
          </p:cNvSpPr>
          <p:nvPr>
            <p:ph type="sldNum" sz="quarter" idx="10"/>
          </p:nvPr>
        </p:nvSpPr>
        <p:spPr/>
        <p:txBody>
          <a:bodyPr/>
          <a:lstStyle/>
          <a:p>
            <a:fld id="{6F040226-21D7-5847-B396-76B67129E36D}" type="slidenum">
              <a:rPr lang="en-US" smtClean="0"/>
              <a:pPr/>
              <a:t>19</a:t>
            </a:fld>
            <a:endParaRPr lang="sr-Latn-CS" dirty="0"/>
          </a:p>
        </p:txBody>
      </p:sp>
    </p:spTree>
    <p:extLst>
      <p:ext uri="{BB962C8B-B14F-4D97-AF65-F5344CB8AC3E}">
        <p14:creationId xmlns:p14="http://schemas.microsoft.com/office/powerpoint/2010/main" val="58899686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r-Latn-CS" dirty="0" smtClean="0"/>
              <a:t>Kompaktni disk (CD), digitalni video disk (DVD) i Blu-rej disk (BD) se obično koriste za čuvanje velikih video ili audio datoteka.</a:t>
            </a:r>
            <a:r>
              <a:rPr lang="sr-Latn-CS" sz="1200" kern="1200" dirty="0" smtClean="0">
                <a:solidFill>
                  <a:schemeClr val="tx1"/>
                </a:solidFill>
                <a:effectLst/>
                <a:latin typeface="+mn-lt"/>
              </a:rPr>
              <a:t> </a:t>
            </a:r>
            <a:r>
              <a:rPr lang="sr-Latn-CS" dirty="0" smtClean="0"/>
              <a:t>Međutim, oni mogu da čuvaju i velike količine drugih vrsta podataka koji mogu biti dokazne vrednosti.</a:t>
            </a:r>
            <a:r>
              <a:rPr lang="sr-Latn-CS" sz="1200" kern="1200" dirty="0" smtClean="0">
                <a:solidFill>
                  <a:schemeClr val="tx1"/>
                </a:solidFill>
                <a:effectLst/>
                <a:latin typeface="+mn-lt"/>
              </a:rPr>
              <a:t> </a:t>
            </a:r>
            <a:r>
              <a:rPr lang="sr-Latn-CS" dirty="0" smtClean="0"/>
              <a:t>Iako izgledaju veoma slično, kapaciteti skladištenja im se veoma razlikuju.</a:t>
            </a:r>
          </a:p>
          <a:p>
            <a:endParaRPr lang="sr-Latn-CS" dirty="0"/>
          </a:p>
        </p:txBody>
      </p:sp>
      <p:sp>
        <p:nvSpPr>
          <p:cNvPr id="4" name="Slide Number Placeholder 3"/>
          <p:cNvSpPr>
            <a:spLocks noGrp="1"/>
          </p:cNvSpPr>
          <p:nvPr>
            <p:ph type="sldNum" sz="quarter" idx="10"/>
          </p:nvPr>
        </p:nvSpPr>
        <p:spPr/>
        <p:txBody>
          <a:bodyPr/>
          <a:lstStyle/>
          <a:p>
            <a:fld id="{6F040226-21D7-5847-B396-76B67129E36D}" type="slidenum">
              <a:rPr lang="en-US" smtClean="0"/>
              <a:pPr/>
              <a:t>20</a:t>
            </a:fld>
            <a:endParaRPr lang="sr-Latn-CS" dirty="0"/>
          </a:p>
        </p:txBody>
      </p:sp>
    </p:spTree>
    <p:extLst>
      <p:ext uri="{BB962C8B-B14F-4D97-AF65-F5344CB8AC3E}">
        <p14:creationId xmlns:p14="http://schemas.microsoft.com/office/powerpoint/2010/main" val="43859732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r-Latn-CS" sz="1200" kern="1200" dirty="0" smtClean="0">
                <a:solidFill>
                  <a:schemeClr val="tx1"/>
                </a:solidFill>
                <a:effectLst/>
                <a:latin typeface="+mn-lt"/>
              </a:rPr>
              <a:t>Memorijske kartice, poznate i kao flash kartice, takođe su uređaji za čuvanje digitalnih informacija. </a:t>
            </a:r>
            <a:r>
              <a:rPr lang="sr-Latn-CS" dirty="0" smtClean="0"/>
              <a:t>Koriste se u uređajima kao što su digitalne kamere, mobilni telefoni, prenosni računari, muzički plejeri i u igračkim konzolama.</a:t>
            </a:r>
            <a:r>
              <a:rPr lang="sr-Latn-CS" sz="1200" kern="1200" dirty="0" smtClean="0">
                <a:solidFill>
                  <a:schemeClr val="tx1"/>
                </a:solidFill>
                <a:effectLst/>
                <a:latin typeface="+mn-lt"/>
              </a:rPr>
              <a:t> </a:t>
            </a:r>
            <a:r>
              <a:rPr lang="sr-Latn-CS" dirty="0" smtClean="0"/>
              <a:t>One čuvaju podatke bez napajanja i mogu skladištiti ogromne količine podataka dok ih je lako sakriti.</a:t>
            </a:r>
          </a:p>
          <a:p>
            <a:endParaRPr lang="sr-Latn-CS" dirty="0"/>
          </a:p>
        </p:txBody>
      </p:sp>
      <p:sp>
        <p:nvSpPr>
          <p:cNvPr id="4" name="Slide Number Placeholder 3"/>
          <p:cNvSpPr>
            <a:spLocks noGrp="1"/>
          </p:cNvSpPr>
          <p:nvPr>
            <p:ph type="sldNum" sz="quarter" idx="10"/>
          </p:nvPr>
        </p:nvSpPr>
        <p:spPr/>
        <p:txBody>
          <a:bodyPr/>
          <a:lstStyle/>
          <a:p>
            <a:fld id="{6F040226-21D7-5847-B396-76B67129E36D}" type="slidenum">
              <a:rPr lang="en-US" smtClean="0"/>
              <a:pPr/>
              <a:t>21</a:t>
            </a:fld>
            <a:endParaRPr lang="sr-Latn-CS" dirty="0"/>
          </a:p>
        </p:txBody>
      </p:sp>
    </p:spTree>
    <p:extLst>
      <p:ext uri="{BB962C8B-B14F-4D97-AF65-F5344CB8AC3E}">
        <p14:creationId xmlns:p14="http://schemas.microsoft.com/office/powerpoint/2010/main" val="47057524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sr-Latn-CS" sz="1200" b="1" i="0" kern="1200" dirty="0" smtClean="0">
                <a:solidFill>
                  <a:schemeClr val="tx1"/>
                </a:solidFill>
                <a:latin typeface="+mn-lt"/>
              </a:rPr>
              <a:t>Dnevni red</a:t>
            </a:r>
            <a:endParaRPr lang="sr-Latn-CS" sz="1200" kern="1200" dirty="0" smtClean="0">
              <a:solidFill>
                <a:schemeClr val="tx1"/>
              </a:solidFill>
              <a:latin typeface="+mn-lt"/>
              <a:ea typeface="+mn-ea"/>
              <a:cs typeface="+mn-cs"/>
            </a:endParaRPr>
          </a:p>
          <a:p>
            <a:r>
              <a:rPr lang="sr-Latn-CS" sz="1200" kern="1200" dirty="0" smtClean="0">
                <a:solidFill>
                  <a:schemeClr val="tx1"/>
                </a:solidFill>
                <a:effectLst/>
                <a:latin typeface="+mn-lt"/>
              </a:rPr>
              <a:t>Na dnevnom redu slajd liste se navode delovi sesije i trener bi trebao proći kroz ovo razrađivanje gde je to neophodno za određene aspekte koji imaju naglasak za određenu grupe učenika.  Trener bi trebalo da objasni kako će materijali biti isporučeni i da će biti vremena za interakciju i pitanja.  Trener treba da naglasi da je ova obuka dizajnirana tako da bude interaktivna i da će od delegata očekivati da učestvuju tokom njenog trajanja.  Trener bi trebao objasniti da li postoji procena i u kakvom obliku ona može da bude, uključujući i detalje o bilo kojoj prolaznoj oceni koja se primenjuje.  (Konkretno za ovaj pilot program, nijedna procena nije uključena).</a:t>
            </a:r>
            <a:r>
              <a:rPr lang="sr-Latn-CS" dirty="0" smtClean="0"/>
              <a:t> </a:t>
            </a:r>
            <a:endParaRPr lang="sr-Latn-CS" sz="1200" i="0" kern="1200" dirty="0" smtClean="0">
              <a:solidFill>
                <a:schemeClr val="tx1"/>
              </a:solidFill>
              <a:latin typeface="+mn-lt"/>
              <a:ea typeface="+mn-ea"/>
              <a:cs typeface="+mn-cs"/>
            </a:endParaRPr>
          </a:p>
          <a:p>
            <a:endParaRPr lang="sr-Latn-CS" sz="1200" i="0" kern="1200" dirty="0" smtClean="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B2221978-7AB2-D644-A1FF-AF545A1745C1}" type="slidenum">
              <a:rPr lang="en-US" smtClean="0"/>
              <a:pPr/>
              <a:t>2</a:t>
            </a:fld>
            <a:endParaRPr lang="sr-Latn-CS" dirty="0"/>
          </a:p>
        </p:txBody>
      </p:sp>
    </p:spTree>
    <p:extLst>
      <p:ext uri="{BB962C8B-B14F-4D97-AF65-F5344CB8AC3E}">
        <p14:creationId xmlns:p14="http://schemas.microsoft.com/office/powerpoint/2010/main" val="403507787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r-Latn-CS" dirty="0" smtClean="0"/>
              <a:t>Univerzalna serijska magistrala (USB) je ime koje se daje skupu pravila ili "protokola" koji se koriste za komunikaciju, povezivanje i napajanje za uređaje koji su povezani sa računarima.</a:t>
            </a:r>
            <a:r>
              <a:rPr lang="sr-Latn-CS" sz="1200" kern="1200" dirty="0" smtClean="0">
                <a:solidFill>
                  <a:schemeClr val="tx1"/>
                </a:solidFill>
                <a:effectLst/>
                <a:latin typeface="+mn-lt"/>
              </a:rPr>
              <a:t> Broj uređaja koji koriste ovaj protokol izuzetno je porastao od početka devedesetih kad je i uveden. </a:t>
            </a:r>
            <a:r>
              <a:rPr lang="sr-Latn-CS" dirty="0" smtClean="0"/>
              <a:t>Neki primjeri uobičajenih USB uređaja su prikazani u nastavku.</a:t>
            </a:r>
          </a:p>
          <a:p>
            <a:endParaRPr lang="sr-Latn-CS" dirty="0"/>
          </a:p>
        </p:txBody>
      </p:sp>
      <p:sp>
        <p:nvSpPr>
          <p:cNvPr id="4" name="Slide Number Placeholder 3"/>
          <p:cNvSpPr>
            <a:spLocks noGrp="1"/>
          </p:cNvSpPr>
          <p:nvPr>
            <p:ph type="sldNum" sz="quarter" idx="10"/>
          </p:nvPr>
        </p:nvSpPr>
        <p:spPr/>
        <p:txBody>
          <a:bodyPr/>
          <a:lstStyle/>
          <a:p>
            <a:fld id="{6F040226-21D7-5847-B396-76B67129E36D}" type="slidenum">
              <a:rPr lang="en-US" smtClean="0"/>
              <a:pPr/>
              <a:t>22</a:t>
            </a:fld>
            <a:endParaRPr lang="sr-Latn-CS" dirty="0"/>
          </a:p>
        </p:txBody>
      </p:sp>
    </p:spTree>
    <p:extLst>
      <p:ext uri="{BB962C8B-B14F-4D97-AF65-F5344CB8AC3E}">
        <p14:creationId xmlns:p14="http://schemas.microsoft.com/office/powerpoint/2010/main" val="195090021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F040226-21D7-5847-B396-76B67129E36D}" type="slidenum">
              <a:rPr lang="en-US" smtClean="0"/>
              <a:pPr/>
              <a:t>23</a:t>
            </a:fld>
            <a:endParaRPr lang="sr-Latn-CS" dirty="0"/>
          </a:p>
        </p:txBody>
      </p:sp>
    </p:spTree>
    <p:extLst>
      <p:ext uri="{BB962C8B-B14F-4D97-AF65-F5344CB8AC3E}">
        <p14:creationId xmlns:p14="http://schemas.microsoft.com/office/powerpoint/2010/main" val="174250164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r-Latn-CS" sz="1200" kern="1200" dirty="0" smtClean="0">
                <a:solidFill>
                  <a:schemeClr val="tx1"/>
                </a:solidFill>
                <a:effectLst/>
                <a:latin typeface="+mn-lt"/>
              </a:rPr>
              <a:t>Podaci koji se čuvaju na traci </a:t>
            </a:r>
            <a:r>
              <a:rPr lang="en-US" sz="1200" kern="1200" dirty="0" smtClean="0">
                <a:solidFill>
                  <a:schemeClr val="tx1"/>
                </a:solidFill>
                <a:effectLst/>
                <a:latin typeface="+mn-lt"/>
              </a:rPr>
              <a:t>češć</a:t>
            </a:r>
            <a:r>
              <a:rPr lang="sr-Latn-CS" sz="1200" kern="1200" dirty="0" smtClean="0">
                <a:solidFill>
                  <a:schemeClr val="tx1"/>
                </a:solidFill>
                <a:effectLst/>
                <a:latin typeface="+mn-lt"/>
              </a:rPr>
              <a:t>e se javljaju u poslovanju, a ne u kućnom okruženju.</a:t>
            </a:r>
            <a:r>
              <a:rPr lang="sr-Latn-CS" dirty="0" smtClean="0"/>
              <a:t> </a:t>
            </a:r>
            <a:r>
              <a:rPr lang="en-US" sz="1200" kern="1200" dirty="0" smtClean="0">
                <a:solidFill>
                  <a:schemeClr val="tx1"/>
                </a:solidFill>
                <a:effectLst/>
                <a:latin typeface="+mn-lt"/>
              </a:rPr>
              <a:t>Najčešć</a:t>
            </a:r>
            <a:r>
              <a:rPr lang="sr-Latn-CS" sz="1200" kern="1200" dirty="0" smtClean="0">
                <a:solidFill>
                  <a:schemeClr val="tx1"/>
                </a:solidFill>
                <a:effectLst/>
                <a:latin typeface="+mn-lt"/>
              </a:rPr>
              <a:t>i tip koji se koristi sada je tehnologija "Linear Tape-Open" (LTO) razvijena devedesetih godina prošlog vijeka kao standard otvorenog formata. </a:t>
            </a:r>
            <a:r>
              <a:rPr lang="sr-Latn-CS" dirty="0" smtClean="0"/>
              <a:t>Trake  se obično koriste za backup i stoga mogu biti korisne u slučajevima kada je potrebna istorijska analiza ili gde izvorni računar nije dostupan.</a:t>
            </a:r>
          </a:p>
          <a:p>
            <a:endParaRPr lang="sr-Latn-CS" sz="1200" kern="1200" dirty="0" smtClean="0">
              <a:solidFill>
                <a:schemeClr val="tx1"/>
              </a:solidFill>
              <a:effectLst/>
              <a:latin typeface="+mn-lt"/>
              <a:ea typeface="+mn-ea"/>
              <a:cs typeface="+mn-cs"/>
            </a:endParaRPr>
          </a:p>
          <a:p>
            <a:endParaRPr lang="sr-Latn-CS" dirty="0"/>
          </a:p>
        </p:txBody>
      </p:sp>
      <p:sp>
        <p:nvSpPr>
          <p:cNvPr id="4" name="Slide Number Placeholder 3"/>
          <p:cNvSpPr>
            <a:spLocks noGrp="1"/>
          </p:cNvSpPr>
          <p:nvPr>
            <p:ph type="sldNum" sz="quarter" idx="10"/>
          </p:nvPr>
        </p:nvSpPr>
        <p:spPr/>
        <p:txBody>
          <a:bodyPr/>
          <a:lstStyle/>
          <a:p>
            <a:fld id="{6F040226-21D7-5847-B396-76B67129E36D}" type="slidenum">
              <a:rPr lang="en-US" smtClean="0"/>
              <a:pPr/>
              <a:t>24</a:t>
            </a:fld>
            <a:endParaRPr lang="sr-Latn-CS" dirty="0"/>
          </a:p>
        </p:txBody>
      </p:sp>
    </p:spTree>
    <p:extLst>
      <p:ext uri="{BB962C8B-B14F-4D97-AF65-F5344CB8AC3E}">
        <p14:creationId xmlns:p14="http://schemas.microsoft.com/office/powerpoint/2010/main" val="187834028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r-Latn-CS" dirty="0" smtClean="0"/>
              <a:t>Periferije su uređaji koji nisu sastavni deo računara, </a:t>
            </a:r>
            <a:r>
              <a:rPr lang="en-US" dirty="0" smtClean="0"/>
              <a:t>već </a:t>
            </a:r>
            <a:r>
              <a:rPr lang="sr-Latn-CS" dirty="0" smtClean="0"/>
              <a:t>se povezuju na njega kako bi </a:t>
            </a:r>
            <a:r>
              <a:rPr lang="en-US" dirty="0" smtClean="0"/>
              <a:t>poveć</a:t>
            </a:r>
            <a:r>
              <a:rPr lang="sr-Latn-CS" dirty="0" smtClean="0"/>
              <a:t>ali njegov raspon funkcija.</a:t>
            </a:r>
            <a:r>
              <a:rPr lang="sr-Latn-CS" sz="1200" kern="1200" dirty="0" smtClean="0">
                <a:solidFill>
                  <a:schemeClr val="tx1"/>
                </a:solidFill>
                <a:effectLst/>
                <a:latin typeface="+mn-lt"/>
              </a:rPr>
              <a:t> </a:t>
            </a:r>
            <a:r>
              <a:rPr lang="sr-Latn-CS" dirty="0" smtClean="0"/>
              <a:t>Primeri perifernih uređaja su: skeneri; štampači; trakasti uređaji; veb kamere; zvučnici; mikrofoni; kalkulatori; faks mašine; telefonske sekretarice; i čitači kartica.</a:t>
            </a:r>
            <a:r>
              <a:rPr lang="sr-Latn-CS" sz="1200" kern="1200" dirty="0" smtClean="0">
                <a:solidFill>
                  <a:schemeClr val="tx1"/>
                </a:solidFill>
                <a:effectLst/>
                <a:latin typeface="+mn-lt"/>
              </a:rPr>
              <a:t> </a:t>
            </a:r>
            <a:r>
              <a:rPr lang="sr-Latn-CS" dirty="0" smtClean="0"/>
              <a:t>Mnogi od ovih uređaja imaju svoj kapacitet za skladištenje podataka i mogu biti relevantni za određene vrste istraživanja (na primjer, prisustvo čitača kartica može biti relevantno u istraživanju kloniranja kreditne kartice).</a:t>
            </a:r>
            <a:r>
              <a:rPr lang="sr-Latn-CS" sz="1200" kern="1200" dirty="0" smtClean="0">
                <a:solidFill>
                  <a:schemeClr val="tx1"/>
                </a:solidFill>
                <a:effectLst/>
                <a:latin typeface="+mn-lt"/>
              </a:rPr>
              <a:t> </a:t>
            </a:r>
            <a:r>
              <a:rPr lang="sr-Latn-CS" dirty="0" smtClean="0"/>
              <a:t>Evo nekih slika samo nekoliko tipova perifernih uređaja sa  kojima se možemo sresti:</a:t>
            </a:r>
            <a:endParaRPr lang="sr-Latn-C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F040226-21D7-5847-B396-76B67129E36D}" type="slidenum">
              <a:rPr lang="en-US" smtClean="0"/>
              <a:pPr/>
              <a:t>25</a:t>
            </a:fld>
            <a:endParaRPr lang="sr-Latn-CS" dirty="0"/>
          </a:p>
        </p:txBody>
      </p:sp>
    </p:spTree>
    <p:extLst>
      <p:ext uri="{BB962C8B-B14F-4D97-AF65-F5344CB8AC3E}">
        <p14:creationId xmlns:p14="http://schemas.microsoft.com/office/powerpoint/2010/main" val="117064533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r-Latn-CS" dirty="0" smtClean="0"/>
              <a:t>Tablet računar je uređaj koji se upravlja dodirom ekrana, a ne upotrebom tastature ili miša.</a:t>
            </a:r>
            <a:r>
              <a:rPr lang="sr-Latn-CS" sz="1200" kern="1200" dirty="0" smtClean="0">
                <a:solidFill>
                  <a:schemeClr val="tx1"/>
                </a:solidFill>
                <a:effectLst/>
                <a:latin typeface="+mn-lt"/>
              </a:rPr>
              <a:t> Obično je </a:t>
            </a:r>
            <a:r>
              <a:rPr lang="en-US" sz="1200" kern="1200" dirty="0" smtClean="0">
                <a:solidFill>
                  <a:schemeClr val="tx1"/>
                </a:solidFill>
                <a:effectLst/>
                <a:latin typeface="+mn-lt"/>
              </a:rPr>
              <a:t>već</a:t>
            </a:r>
            <a:r>
              <a:rPr lang="sr-Latn-CS" sz="1200" kern="1200" dirty="0" smtClean="0">
                <a:solidFill>
                  <a:schemeClr val="tx1"/>
                </a:solidFill>
                <a:effectLst/>
                <a:latin typeface="+mn-lt"/>
              </a:rPr>
              <a:t>i od mobilnog telefona ili ručnog računara (PDA). </a:t>
            </a:r>
            <a:r>
              <a:rPr lang="sr-Latn-CS" dirty="0" smtClean="0"/>
              <a:t>Tableti mogu čuvati podatke na nekoj vrsti čvrstog diska ili fleš memorije, ali sve više, podaci koji se generišu od korisnika čuvaju se u oblaku.</a:t>
            </a:r>
            <a:r>
              <a:rPr lang="sr-Latn-CS" sz="1200" kern="1200" dirty="0" smtClean="0">
                <a:solidFill>
                  <a:schemeClr val="tx1"/>
                </a:solidFill>
                <a:effectLst/>
                <a:latin typeface="+mn-lt"/>
              </a:rPr>
              <a:t> Tableti su postali veoma popularni poslednjih godina. </a:t>
            </a:r>
            <a:r>
              <a:rPr lang="sr-Latn-CS" dirty="0" smtClean="0"/>
              <a:t>Oni upravljaju sopstvenim operativnim sistemima i često su povezani na Internet putem bežične lokalne mreže (VLAN), </a:t>
            </a:r>
            <a:r>
              <a:rPr lang="en-US" dirty="0" smtClean="0"/>
              <a:t>treć</a:t>
            </a:r>
            <a:r>
              <a:rPr lang="sr-Latn-CS" dirty="0" smtClean="0"/>
              <a:t>e generacije mobilnih telekomunikacija (3G) (sada polako postaju četvrta generacija ili 4G) ili dugoročne evolucije/razvoj (LTE) mreže.</a:t>
            </a:r>
            <a:endParaRPr lang="sr-Latn-C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F040226-21D7-5847-B396-76B67129E36D}" type="slidenum">
              <a:rPr lang="en-US" smtClean="0"/>
              <a:pPr/>
              <a:t>26</a:t>
            </a:fld>
            <a:endParaRPr lang="sr-Latn-CS" dirty="0"/>
          </a:p>
        </p:txBody>
      </p:sp>
    </p:spTree>
    <p:extLst>
      <p:ext uri="{BB962C8B-B14F-4D97-AF65-F5344CB8AC3E}">
        <p14:creationId xmlns:p14="http://schemas.microsoft.com/office/powerpoint/2010/main" val="172134525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r-Latn-CS" sz="1200" kern="1200" dirty="0" smtClean="0">
                <a:solidFill>
                  <a:schemeClr val="tx1"/>
                </a:solidFill>
                <a:effectLst/>
                <a:latin typeface="+mn-lt"/>
              </a:rPr>
              <a:t>Vreme kada se telefon koristi samo za </a:t>
            </a:r>
            <a:r>
              <a:rPr lang="en-US" sz="1200" kern="1200" dirty="0" smtClean="0">
                <a:solidFill>
                  <a:schemeClr val="tx1"/>
                </a:solidFill>
                <a:effectLst/>
                <a:latin typeface="+mn-lt"/>
              </a:rPr>
              <a:t>upuć</a:t>
            </a:r>
            <a:r>
              <a:rPr lang="sr-Latn-CS" sz="1200" kern="1200" dirty="0" smtClean="0">
                <a:solidFill>
                  <a:schemeClr val="tx1"/>
                </a:solidFill>
                <a:effectLst/>
                <a:latin typeface="+mn-lt"/>
              </a:rPr>
              <a:t>ivanje i prijem poziva je dugo prošlo. </a:t>
            </a:r>
            <a:r>
              <a:rPr lang="sr-Latn-CS" dirty="0" smtClean="0"/>
              <a:t>Danas se mobilni ili "</a:t>
            </a:r>
            <a:r>
              <a:rPr lang="en-US" dirty="0" smtClean="0"/>
              <a:t>ć</a:t>
            </a:r>
            <a:r>
              <a:rPr lang="sr-Latn-CS" dirty="0" smtClean="0"/>
              <a:t>elijski" telefoni koriste za mnoge druge zadatke: slanje i primanje tekstualnih ili multimedijalnih poruka; pristup internetu i e-pošti; igranje igara; slušanje muzike; i, fotografisanje.</a:t>
            </a:r>
            <a:r>
              <a:rPr lang="sr-Latn-CS" sz="1200" kern="1200" dirty="0" smtClean="0">
                <a:solidFill>
                  <a:schemeClr val="tx1"/>
                </a:solidFill>
                <a:effectLst/>
                <a:latin typeface="+mn-lt"/>
              </a:rPr>
              <a:t> </a:t>
            </a:r>
            <a:r>
              <a:rPr lang="sr-Latn-CS" dirty="0" smtClean="0"/>
              <a:t>Mnogi savremeni mobilni telefoni su stvarno računari, iako njihova povezivost zahtijeva da se njima postupa na nešto drugačiji način.</a:t>
            </a:r>
            <a:r>
              <a:rPr lang="sr-Latn-CS" sz="1200" kern="1200" dirty="0" smtClean="0">
                <a:solidFill>
                  <a:schemeClr val="tx1"/>
                </a:solidFill>
                <a:effectLst/>
                <a:latin typeface="+mn-lt"/>
              </a:rPr>
              <a:t> </a:t>
            </a:r>
            <a:r>
              <a:rPr lang="sr-Latn-CS" dirty="0" smtClean="0"/>
              <a:t>Važno je napomenuti da različiti telefoni imaju različite </a:t>
            </a:r>
            <a:r>
              <a:rPr lang="en-US" dirty="0" smtClean="0"/>
              <a:t>moguć</a:t>
            </a:r>
            <a:r>
              <a:rPr lang="sr-Latn-CS" dirty="0" smtClean="0"/>
              <a:t>nosti i način na koji se povezuju (njihovi "vezni interfejsi") mogu zahtevati specijalističku opremu kako bi se prikupili dokazi.</a:t>
            </a:r>
            <a:endParaRPr lang="sr-Latn-C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F040226-21D7-5847-B396-76B67129E36D}" type="slidenum">
              <a:rPr lang="en-US" smtClean="0"/>
              <a:pPr/>
              <a:t>27</a:t>
            </a:fld>
            <a:endParaRPr lang="sr-Latn-CS" dirty="0"/>
          </a:p>
        </p:txBody>
      </p:sp>
    </p:spTree>
    <p:extLst>
      <p:ext uri="{BB962C8B-B14F-4D97-AF65-F5344CB8AC3E}">
        <p14:creationId xmlns:p14="http://schemas.microsoft.com/office/powerpoint/2010/main" val="200677640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r-Latn-CS" dirty="0" smtClean="0"/>
              <a:t>Digitalni fotoaparati snimaju fotografije ili video fotografije u obliku hiljada malih tačaka svetlosti zvani pikseli.</a:t>
            </a:r>
            <a:r>
              <a:rPr lang="sr-Latn-CS" sz="1200" kern="1200" dirty="0" smtClean="0">
                <a:solidFill>
                  <a:schemeClr val="tx1"/>
                </a:solidFill>
                <a:effectLst/>
                <a:latin typeface="+mn-lt"/>
              </a:rPr>
              <a:t> </a:t>
            </a:r>
            <a:r>
              <a:rPr lang="en-US" sz="1200" kern="1200" dirty="0" smtClean="0">
                <a:solidFill>
                  <a:schemeClr val="tx1"/>
                </a:solidFill>
                <a:effectLst/>
                <a:latin typeface="+mn-lt"/>
              </a:rPr>
              <a:t>Već</a:t>
            </a:r>
            <a:r>
              <a:rPr lang="sr-Latn-CS" sz="1200" kern="1200" dirty="0" smtClean="0">
                <a:solidFill>
                  <a:schemeClr val="tx1"/>
                </a:solidFill>
                <a:effectLst/>
                <a:latin typeface="+mn-lt"/>
              </a:rPr>
              <a:t>ina modernih digitalnih fotoaparata takođe može snimati zvuk kao i slike. </a:t>
            </a:r>
            <a:r>
              <a:rPr lang="sr-Latn-CS" dirty="0" smtClean="0"/>
              <a:t>Digitalni fotoaparati mogu čuvati hiljade slika na male "memorijske kartice" (pogledajte 2.1.1.3 gore) ili u samom uređaju.</a:t>
            </a:r>
            <a:r>
              <a:rPr lang="sr-Latn-CS" sz="1200" kern="1200" dirty="0" smtClean="0">
                <a:solidFill>
                  <a:schemeClr val="tx1"/>
                </a:solidFill>
                <a:effectLst/>
                <a:latin typeface="+mn-lt"/>
              </a:rPr>
              <a:t> </a:t>
            </a:r>
            <a:r>
              <a:rPr lang="sr-Latn-CS" dirty="0" smtClean="0"/>
              <a:t>Za istrage u vezi sa fotografijama može biti </a:t>
            </a:r>
            <a:r>
              <a:rPr lang="en-US" dirty="0" smtClean="0"/>
              <a:t>moguć</a:t>
            </a:r>
            <a:r>
              <a:rPr lang="sr-Latn-CS" dirty="0" smtClean="0"/>
              <a:t>e dokazati koji je fotoaparat snimio određenu fotografiju, jer se određeni metapodaci često čuvaju sa slikom 15.</a:t>
            </a:r>
            <a:r>
              <a:rPr lang="sr-Latn-CS" sz="1200" kern="1200" dirty="0" smtClean="0">
                <a:solidFill>
                  <a:schemeClr val="tx1"/>
                </a:solidFill>
                <a:effectLst/>
                <a:latin typeface="+mn-lt"/>
              </a:rPr>
              <a:t> </a:t>
            </a:r>
            <a:r>
              <a:rPr lang="sr-Latn-CS" dirty="0" smtClean="0"/>
              <a:t>U nastavku su prikazani primeri uobičajenih tipova digitalnih fotoaparata, zajedno sa nekim kamerama koje su prikrivene (kamuflirane, prerušene) kao drugi uređaji.</a:t>
            </a:r>
          </a:p>
          <a:p>
            <a:endParaRPr lang="sr-Latn-C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F040226-21D7-5847-B396-76B67129E36D}" type="slidenum">
              <a:rPr lang="en-US" smtClean="0"/>
              <a:pPr/>
              <a:t>28</a:t>
            </a:fld>
            <a:endParaRPr lang="sr-Latn-CS" dirty="0"/>
          </a:p>
        </p:txBody>
      </p:sp>
    </p:spTree>
    <p:extLst>
      <p:ext uri="{BB962C8B-B14F-4D97-AF65-F5344CB8AC3E}">
        <p14:creationId xmlns:p14="http://schemas.microsoft.com/office/powerpoint/2010/main" val="163567288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r-Latn-CS" dirty="0" smtClean="0"/>
              <a:t>Digitalna video kamera takođe često skladišti svoje slike na prenosivim medijima, ali takođe može snimati na tvrdom disku koji se nalazi unutar samog fotoaparata.</a:t>
            </a:r>
            <a:r>
              <a:rPr lang="sr-Latn-CS" sz="1200" kern="1200" dirty="0" smtClean="0">
                <a:solidFill>
                  <a:schemeClr val="tx1"/>
                </a:solidFill>
                <a:effectLst/>
                <a:latin typeface="+mn-lt"/>
              </a:rPr>
              <a:t> </a:t>
            </a:r>
            <a:r>
              <a:rPr lang="sr-Latn-CS" dirty="0" smtClean="0"/>
              <a:t>U nekim slučajevima ovi kamere izgledaju veoma slično digitalnim fotoaparatima (</a:t>
            </a:r>
            <a:r>
              <a:rPr lang="en-US" dirty="0" smtClean="0"/>
              <a:t>imajuć</a:t>
            </a:r>
            <a:r>
              <a:rPr lang="sr-Latn-CS" dirty="0" smtClean="0"/>
              <a:t>i u vidu da digitalni fotoaparati mogu obično da snimaju video a i digitalna video kamera može fotografisati).</a:t>
            </a:r>
            <a:r>
              <a:rPr lang="sr-Latn-CS" sz="1200" kern="1200" dirty="0" smtClean="0">
                <a:solidFill>
                  <a:schemeClr val="tx1"/>
                </a:solidFill>
                <a:effectLst/>
                <a:latin typeface="+mn-lt"/>
              </a:rPr>
              <a:t> </a:t>
            </a:r>
            <a:r>
              <a:rPr lang="sr-Latn-CS" dirty="0" smtClean="0"/>
              <a:t>Neki primeri video kamera su prikazani ispod.</a:t>
            </a:r>
          </a:p>
          <a:p>
            <a:endParaRPr lang="sr-Latn-CS" dirty="0"/>
          </a:p>
        </p:txBody>
      </p:sp>
      <p:sp>
        <p:nvSpPr>
          <p:cNvPr id="4" name="Slide Number Placeholder 3"/>
          <p:cNvSpPr>
            <a:spLocks noGrp="1"/>
          </p:cNvSpPr>
          <p:nvPr>
            <p:ph type="sldNum" sz="quarter" idx="10"/>
          </p:nvPr>
        </p:nvSpPr>
        <p:spPr/>
        <p:txBody>
          <a:bodyPr/>
          <a:lstStyle/>
          <a:p>
            <a:fld id="{6F040226-21D7-5847-B396-76B67129E36D}" type="slidenum">
              <a:rPr lang="en-US" smtClean="0"/>
              <a:pPr/>
              <a:t>29</a:t>
            </a:fld>
            <a:endParaRPr lang="sr-Latn-CS" dirty="0"/>
          </a:p>
        </p:txBody>
      </p:sp>
    </p:spTree>
    <p:extLst>
      <p:ext uri="{BB962C8B-B14F-4D97-AF65-F5344CB8AC3E}">
        <p14:creationId xmlns:p14="http://schemas.microsoft.com/office/powerpoint/2010/main" val="118152254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r-Latn-CS" dirty="0" smtClean="0"/>
              <a:t>Video rekorderi se obično nalaze u </a:t>
            </a:r>
            <a:r>
              <a:rPr lang="en-US" dirty="0" smtClean="0"/>
              <a:t>domać</a:t>
            </a:r>
            <a:r>
              <a:rPr lang="sr-Latn-CS" dirty="0" smtClean="0"/>
              <a:t>em okruženju i koriste se za snimanje TV programa ili drugih kućnih aktivnosti.</a:t>
            </a:r>
            <a:r>
              <a:rPr lang="sr-Latn-CS" sz="1200" kern="1200" dirty="0" smtClean="0">
                <a:solidFill>
                  <a:schemeClr val="tx1"/>
                </a:solidFill>
                <a:effectLst/>
                <a:latin typeface="+mn-lt"/>
              </a:rPr>
              <a:t> </a:t>
            </a:r>
            <a:r>
              <a:rPr lang="sr-Latn-CS" dirty="0" smtClean="0"/>
              <a:t>Koriste se i za reprodukciju prethodno snimljenih filmova, muzike i drugih podataka.</a:t>
            </a:r>
            <a:r>
              <a:rPr lang="sr-Latn-CS" sz="1200" kern="1200" dirty="0" smtClean="0">
                <a:solidFill>
                  <a:schemeClr val="tx1"/>
                </a:solidFill>
                <a:effectLst/>
                <a:latin typeface="+mn-lt"/>
              </a:rPr>
              <a:t> </a:t>
            </a:r>
            <a:r>
              <a:rPr lang="sr-Latn-CS" dirty="0" smtClean="0"/>
              <a:t>Video rekorderi (VHS) bili su dominantni od 1970-ih sve dok ih nisu  prevazišli digitalni aparati.</a:t>
            </a:r>
            <a:r>
              <a:rPr lang="sr-Latn-CS" sz="1200" kern="1200" dirty="0" smtClean="0">
                <a:solidFill>
                  <a:schemeClr val="tx1"/>
                </a:solidFill>
                <a:effectLst/>
                <a:latin typeface="+mn-lt"/>
              </a:rPr>
              <a:t> </a:t>
            </a:r>
            <a:r>
              <a:rPr lang="sr-Latn-CS" dirty="0" smtClean="0"/>
              <a:t>VHS je snimljen i reprodukovan </a:t>
            </a:r>
            <a:r>
              <a:rPr lang="en-US" dirty="0" smtClean="0"/>
              <a:t>pomoć</a:t>
            </a:r>
            <a:r>
              <a:rPr lang="sr-Latn-CS" dirty="0" smtClean="0"/>
              <a:t>u velikih kasetnih traka koje se i dalje mogu </a:t>
            </a:r>
            <a:r>
              <a:rPr lang="en-US" dirty="0" smtClean="0"/>
              <a:t>nać</a:t>
            </a:r>
            <a:r>
              <a:rPr lang="sr-Latn-CS" dirty="0" smtClean="0"/>
              <a:t>i u nekim okolnostima.</a:t>
            </a:r>
            <a:r>
              <a:rPr lang="sr-Latn-CS" sz="1200" kern="1200" dirty="0" smtClean="0">
                <a:solidFill>
                  <a:schemeClr val="tx1"/>
                </a:solidFill>
                <a:effectLst/>
                <a:latin typeface="+mn-lt"/>
              </a:rPr>
              <a:t> </a:t>
            </a:r>
            <a:r>
              <a:rPr lang="sr-Latn-CS" dirty="0" smtClean="0"/>
              <a:t>Izrađene su i određene vrste optičkih diskova, ali nisu postale opšteprihvaćene.</a:t>
            </a:r>
            <a:r>
              <a:rPr lang="sr-Latn-CS" sz="1200" kern="1200" dirty="0" smtClean="0">
                <a:solidFill>
                  <a:schemeClr val="tx1"/>
                </a:solidFill>
                <a:effectLst/>
                <a:latin typeface="+mn-lt"/>
              </a:rPr>
              <a:t> Umesto toga, Digitalni Višenamenski Disk (DVD) postaje standard. </a:t>
            </a:r>
            <a:r>
              <a:rPr lang="sr-Latn-CS" dirty="0" smtClean="0"/>
              <a:t>DVD-ovi i njihova kasnija evolucija, Blu-rej diskovi se i danas koriste, ali neki moderni video snimači čuvaju svoj snimak na ugrađenim hard diskovima.</a:t>
            </a:r>
          </a:p>
          <a:p>
            <a:endParaRPr lang="sr-Latn-CS" dirty="0"/>
          </a:p>
        </p:txBody>
      </p:sp>
      <p:sp>
        <p:nvSpPr>
          <p:cNvPr id="4" name="Slide Number Placeholder 3"/>
          <p:cNvSpPr>
            <a:spLocks noGrp="1"/>
          </p:cNvSpPr>
          <p:nvPr>
            <p:ph type="sldNum" sz="quarter" idx="10"/>
          </p:nvPr>
        </p:nvSpPr>
        <p:spPr/>
        <p:txBody>
          <a:bodyPr/>
          <a:lstStyle/>
          <a:p>
            <a:fld id="{6F040226-21D7-5847-B396-76B67129E36D}" type="slidenum">
              <a:rPr lang="en-US" smtClean="0"/>
              <a:pPr/>
              <a:t>30</a:t>
            </a:fld>
            <a:endParaRPr lang="sr-Latn-CS" dirty="0"/>
          </a:p>
        </p:txBody>
      </p:sp>
    </p:spTree>
    <p:extLst>
      <p:ext uri="{BB962C8B-B14F-4D97-AF65-F5344CB8AC3E}">
        <p14:creationId xmlns:p14="http://schemas.microsoft.com/office/powerpoint/2010/main" val="203476014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r-Latn-CS" dirty="0" smtClean="0"/>
              <a:t>Digitalni audio snimači su mali ručni uređaji koji se koriste za snimanje zvuka na memorijskom čipu kako bi se reprodukovao snimak.</a:t>
            </a:r>
            <a:r>
              <a:rPr lang="sr-Latn-CS" sz="1200" kern="1200" dirty="0" smtClean="0">
                <a:solidFill>
                  <a:schemeClr val="tx1"/>
                </a:solidFill>
                <a:effectLst/>
                <a:latin typeface="+mn-lt"/>
              </a:rPr>
              <a:t> </a:t>
            </a:r>
            <a:r>
              <a:rPr lang="sr-Latn-CS" dirty="0" smtClean="0"/>
              <a:t>Oni dolaze u različitim kapacitetima u smislu maksimalnog vremena snimanja i kvaliteta.</a:t>
            </a:r>
            <a:r>
              <a:rPr lang="sr-Latn-CS" sz="1200" kern="1200" dirty="0" smtClean="0">
                <a:solidFill>
                  <a:schemeClr val="tx1"/>
                </a:solidFill>
                <a:effectLst/>
                <a:latin typeface="+mn-lt"/>
              </a:rPr>
              <a:t> </a:t>
            </a:r>
            <a:r>
              <a:rPr lang="sr-Latn-CS" dirty="0" smtClean="0"/>
              <a:t>Neki rekorderi imaju USB </a:t>
            </a:r>
            <a:r>
              <a:rPr lang="en-US" dirty="0" smtClean="0"/>
              <a:t>moguć</a:t>
            </a:r>
            <a:r>
              <a:rPr lang="sr-Latn-CS" dirty="0" smtClean="0"/>
              <a:t>nost koja dozvoljava da se snimci prenose na računar i mogu imati ugrađeni softver za prepoznavanje govora koji </a:t>
            </a:r>
            <a:r>
              <a:rPr lang="en-US" dirty="0" smtClean="0"/>
              <a:t>omoguć</a:t>
            </a:r>
            <a:r>
              <a:rPr lang="sr-Latn-CS" dirty="0" smtClean="0"/>
              <a:t>ava kreiranje automatskih nacrta transkripata.</a:t>
            </a:r>
          </a:p>
          <a:p>
            <a:endParaRPr lang="sr-Latn-CS" sz="1200" kern="1200" dirty="0" smtClean="0">
              <a:solidFill>
                <a:schemeClr val="tx1"/>
              </a:solidFill>
              <a:effectLst/>
              <a:latin typeface="+mn-lt"/>
              <a:ea typeface="+mn-ea"/>
              <a:cs typeface="+mn-cs"/>
            </a:endParaRPr>
          </a:p>
          <a:p>
            <a:endParaRPr lang="sr-Latn-CS" dirty="0"/>
          </a:p>
        </p:txBody>
      </p:sp>
      <p:sp>
        <p:nvSpPr>
          <p:cNvPr id="4" name="Slide Number Placeholder 3"/>
          <p:cNvSpPr>
            <a:spLocks noGrp="1"/>
          </p:cNvSpPr>
          <p:nvPr>
            <p:ph type="sldNum" sz="quarter" idx="10"/>
          </p:nvPr>
        </p:nvSpPr>
        <p:spPr/>
        <p:txBody>
          <a:bodyPr/>
          <a:lstStyle/>
          <a:p>
            <a:fld id="{6F040226-21D7-5847-B396-76B67129E36D}" type="slidenum">
              <a:rPr lang="en-US" smtClean="0"/>
              <a:pPr/>
              <a:t>31</a:t>
            </a:fld>
            <a:endParaRPr lang="sr-Latn-CS" dirty="0"/>
          </a:p>
        </p:txBody>
      </p:sp>
    </p:spTree>
    <p:extLst>
      <p:ext uri="{BB962C8B-B14F-4D97-AF65-F5344CB8AC3E}">
        <p14:creationId xmlns:p14="http://schemas.microsoft.com/office/powerpoint/2010/main" val="46703320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Slide Image Placeholder 1"/>
          <p:cNvSpPr>
            <a:spLocks noGrp="1" noRot="1" noChangeAspect="1"/>
          </p:cNvSpPr>
          <p:nvPr>
            <p:ph type="sldImg"/>
          </p:nvPr>
        </p:nvSpPr>
        <p:spPr bwMode="auto">
          <a:noFill/>
          <a:ln>
            <a:solidFill>
              <a:srgbClr val="000000"/>
            </a:solidFill>
            <a:miter lim="800000"/>
            <a:headEnd/>
            <a:tailEnd/>
          </a:ln>
        </p:spPr>
      </p:sp>
      <p:sp>
        <p:nvSpPr>
          <p:cNvPr id="17410"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buFont typeface="Arial"/>
              <a:buNone/>
            </a:pPr>
            <a:r>
              <a:rPr lang="sr-Latn-CS" sz="1200" kern="1200" dirty="0" smtClean="0">
                <a:solidFill>
                  <a:schemeClr val="tx1"/>
                </a:solidFill>
                <a:effectLst/>
                <a:latin typeface="+mn-lt"/>
              </a:rPr>
              <a:t>Važno je da delegati treba da razumeju koji su ciljevi lekcije. Ovo bi trebalo da budu "SMART" ciljevi, koji će kroz informacije na slajdu biti detaljno objašnjeni delegatima pre početka sesije.</a:t>
            </a:r>
            <a:r>
              <a:rPr lang="sr-Latn-CS" dirty="0" smtClean="0"/>
              <a:t> </a:t>
            </a:r>
          </a:p>
        </p:txBody>
      </p:sp>
      <p:sp>
        <p:nvSpPr>
          <p:cNvPr id="17411"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EA8BDE35-C40A-4CEA-96D9-6F308C501992}" type="slidenum">
              <a:rPr lang="en-GB"/>
              <a:pPr fontAlgn="base">
                <a:spcBef>
                  <a:spcPct val="0"/>
                </a:spcBef>
                <a:spcAft>
                  <a:spcPct val="0"/>
                </a:spcAft>
                <a:defRPr/>
              </a:pPr>
              <a:t>3</a:t>
            </a:fld>
            <a:endParaRPr lang="sr-Latn-CS" dirty="0"/>
          </a:p>
        </p:txBody>
      </p:sp>
    </p:spTree>
    <p:extLst>
      <p:ext uri="{BB962C8B-B14F-4D97-AF65-F5344CB8AC3E}">
        <p14:creationId xmlns:p14="http://schemas.microsoft.com/office/powerpoint/2010/main" val="204353051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r-Latn-CS" dirty="0" smtClean="0"/>
              <a:t>Kamere zatvorene televizije (CCTV) koriste kompanije, vlade i privatne osobe.</a:t>
            </a:r>
            <a:r>
              <a:rPr lang="sr-Latn-CS" sz="1200" kern="1200" dirty="0" smtClean="0">
                <a:solidFill>
                  <a:schemeClr val="tx1"/>
                </a:solidFill>
                <a:effectLst/>
                <a:latin typeface="+mn-lt"/>
              </a:rPr>
              <a:t> CCTV kamere mogu biti uključene stalno ili da prate određenu aktivnost. </a:t>
            </a:r>
            <a:r>
              <a:rPr lang="sr-Latn-CS" dirty="0" smtClean="0"/>
              <a:t>U nekim državama postali su instrument za nadgledanje na javnim mestima kojim se prati </a:t>
            </a:r>
            <a:r>
              <a:rPr lang="en-US" dirty="0" smtClean="0"/>
              <a:t>saobrać</a:t>
            </a:r>
            <a:r>
              <a:rPr lang="sr-Latn-CS" dirty="0" smtClean="0"/>
              <a:t>aj ili kretanja gomile ljudi, </a:t>
            </a:r>
            <a:r>
              <a:rPr lang="en-US" dirty="0" smtClean="0"/>
              <a:t>otkrivajuć</a:t>
            </a:r>
            <a:r>
              <a:rPr lang="sr-Latn-CS" dirty="0" smtClean="0"/>
              <a:t>i javni nered ili kriminalne aktivnosti.</a:t>
            </a:r>
            <a:r>
              <a:rPr lang="sr-Latn-CS" sz="1200" kern="1200" dirty="0" smtClean="0">
                <a:solidFill>
                  <a:schemeClr val="tx1"/>
                </a:solidFill>
                <a:effectLst/>
                <a:latin typeface="+mn-lt"/>
              </a:rPr>
              <a:t> </a:t>
            </a:r>
            <a:r>
              <a:rPr lang="sr-Latn-CS" dirty="0" smtClean="0"/>
              <a:t>Neke CCTV kamere snimaju slike na medijume za skladištenje dok se druge koriste samo za </a:t>
            </a:r>
            <a:r>
              <a:rPr lang="en-US" dirty="0" smtClean="0"/>
              <a:t>prać</a:t>
            </a:r>
            <a:r>
              <a:rPr lang="sr-Latn-CS" dirty="0" smtClean="0"/>
              <a:t>enje uživo.</a:t>
            </a:r>
            <a:r>
              <a:rPr lang="sr-Latn-CS" sz="1200" kern="1200" dirty="0" smtClean="0">
                <a:solidFill>
                  <a:schemeClr val="tx1"/>
                </a:solidFill>
                <a:effectLst/>
                <a:latin typeface="+mn-lt"/>
              </a:rPr>
              <a:t> </a:t>
            </a:r>
            <a:r>
              <a:rPr lang="sr-Latn-CS" dirty="0" smtClean="0"/>
              <a:t>Mogu se aktivirati pokretom i raditi u uslovima slabog osvetljenja ili pod infracrvenim uslovima.</a:t>
            </a:r>
            <a:r>
              <a:rPr lang="sr-Latn-CS" sz="1200" kern="1200" dirty="0" smtClean="0">
                <a:solidFill>
                  <a:schemeClr val="tx1"/>
                </a:solidFill>
                <a:effectLst/>
                <a:latin typeface="+mn-lt"/>
              </a:rPr>
              <a:t> </a:t>
            </a:r>
            <a:r>
              <a:rPr lang="sr-Latn-CS" dirty="0" smtClean="0"/>
              <a:t>Uvek ih treba smatrati potencijalnim izvorima elektronskih dokaza bilo da se nalazile ili su blizu mesta zločina.</a:t>
            </a:r>
            <a:r>
              <a:rPr lang="sr-Latn-CS" sz="1200" kern="1200" dirty="0" smtClean="0">
                <a:solidFill>
                  <a:schemeClr val="tx1"/>
                </a:solidFill>
                <a:effectLst/>
                <a:latin typeface="+mn-lt"/>
              </a:rPr>
              <a:t> </a:t>
            </a:r>
            <a:r>
              <a:rPr lang="sr-Latn-CS" dirty="0" smtClean="0"/>
              <a:t>Neki primeri kako izgledaju CCTV kamere su prikazani u nastavku.</a:t>
            </a:r>
          </a:p>
          <a:p>
            <a:endParaRPr lang="sr-Latn-CS" dirty="0"/>
          </a:p>
        </p:txBody>
      </p:sp>
      <p:sp>
        <p:nvSpPr>
          <p:cNvPr id="4" name="Slide Number Placeholder 3"/>
          <p:cNvSpPr>
            <a:spLocks noGrp="1"/>
          </p:cNvSpPr>
          <p:nvPr>
            <p:ph type="sldNum" sz="quarter" idx="10"/>
          </p:nvPr>
        </p:nvSpPr>
        <p:spPr/>
        <p:txBody>
          <a:bodyPr/>
          <a:lstStyle/>
          <a:p>
            <a:fld id="{6F040226-21D7-5847-B396-76B67129E36D}" type="slidenum">
              <a:rPr lang="en-US" smtClean="0"/>
              <a:pPr/>
              <a:t>32</a:t>
            </a:fld>
            <a:endParaRPr lang="sr-Latn-CS" dirty="0"/>
          </a:p>
        </p:txBody>
      </p:sp>
    </p:spTree>
    <p:extLst>
      <p:ext uri="{BB962C8B-B14F-4D97-AF65-F5344CB8AC3E}">
        <p14:creationId xmlns:p14="http://schemas.microsoft.com/office/powerpoint/2010/main" val="138206923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r-Latn-CS" sz="1200" kern="1200" dirty="0" smtClean="0">
                <a:solidFill>
                  <a:schemeClr val="tx1"/>
                </a:solidFill>
                <a:effectLst/>
                <a:latin typeface="+mn-lt"/>
              </a:rPr>
              <a:t>Prenosivi multimedijalni plejeri kao što su iPod ili MP3 plejeri čuvaju i reprodukuju digitalne medije. </a:t>
            </a:r>
            <a:r>
              <a:rPr lang="sr-Latn-CS" dirty="0" smtClean="0"/>
              <a:t>To može uključivati muziku i druge audio, fotografije ili video, kao i dokumente i druge vrste datoteka. </a:t>
            </a:r>
            <a:r>
              <a:rPr lang="sr-Latn-CS" sz="1200" kern="1200" dirty="0" smtClean="0">
                <a:solidFill>
                  <a:schemeClr val="tx1"/>
                </a:solidFill>
                <a:effectLst/>
                <a:latin typeface="+mn-lt"/>
              </a:rPr>
              <a:t>Još jednom, ovi uređaji imaju mnogo sličnosti sa računarima. </a:t>
            </a:r>
            <a:r>
              <a:rPr lang="sr-Latn-CS" dirty="0" smtClean="0"/>
              <a:t>Neki od ovih uređaja koriste prenosnu fleš memoriju, dok drugi imaju velike hard diskove koji mogu čuvati više hiljada datoteka.</a:t>
            </a:r>
            <a:r>
              <a:rPr lang="sr-Latn-CS" sz="1200" kern="1200" dirty="0" smtClean="0">
                <a:solidFill>
                  <a:schemeClr val="tx1"/>
                </a:solidFill>
                <a:effectLst/>
                <a:latin typeface="+mn-lt"/>
              </a:rPr>
              <a:t> Neki primjeri prenosivih multimedijalnih uređaja su navedeni u nastavku.</a:t>
            </a:r>
            <a:endParaRPr lang="sr-Latn-C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F040226-21D7-5847-B396-76B67129E36D}" type="slidenum">
              <a:rPr lang="en-US" smtClean="0"/>
              <a:pPr/>
              <a:t>33</a:t>
            </a:fld>
            <a:endParaRPr lang="sr-Latn-CS" dirty="0"/>
          </a:p>
        </p:txBody>
      </p:sp>
    </p:spTree>
    <p:extLst>
      <p:ext uri="{BB962C8B-B14F-4D97-AF65-F5344CB8AC3E}">
        <p14:creationId xmlns:p14="http://schemas.microsoft.com/office/powerpoint/2010/main" val="134696875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r-Latn-CS" dirty="0" smtClean="0"/>
              <a:t>Konzole za video igre postoje od početka sedamdesetih godina prošlog veka, ali su se razvijale u velikoj meri tokom godina.</a:t>
            </a:r>
            <a:r>
              <a:rPr lang="sr-Latn-CS" sz="1200" kern="1200" dirty="0" smtClean="0">
                <a:solidFill>
                  <a:schemeClr val="tx1"/>
                </a:solidFill>
                <a:effectLst/>
                <a:latin typeface="+mn-lt"/>
              </a:rPr>
              <a:t> </a:t>
            </a:r>
            <a:r>
              <a:rPr lang="sr-Latn-CS" dirty="0" smtClean="0"/>
              <a:t>Ovi uređaji koriste na ploči ili prenosivi prostor koji </a:t>
            </a:r>
            <a:r>
              <a:rPr lang="en-US" dirty="0" smtClean="0"/>
              <a:t>omoguć</a:t>
            </a:r>
            <a:r>
              <a:rPr lang="sr-Latn-CS" dirty="0" smtClean="0"/>
              <a:t>ava korisnicima ne samo da igraju igre, </a:t>
            </a:r>
            <a:r>
              <a:rPr lang="en-US" dirty="0" smtClean="0"/>
              <a:t>već </a:t>
            </a:r>
            <a:r>
              <a:rPr lang="sr-Latn-CS" dirty="0" smtClean="0"/>
              <a:t>i </a:t>
            </a:r>
            <a:r>
              <a:rPr lang="en-US" dirty="0" smtClean="0"/>
              <a:t>posjeć</a:t>
            </a:r>
            <a:r>
              <a:rPr lang="sr-Latn-CS" dirty="0" smtClean="0"/>
              <a:t>uju veb stranice i čuvaju i reprodukuju video zapise, fotografije i muziku.</a:t>
            </a:r>
            <a:r>
              <a:rPr lang="sr-Latn-CS" sz="1200" kern="1200" dirty="0" smtClean="0">
                <a:solidFill>
                  <a:schemeClr val="tx1"/>
                </a:solidFill>
                <a:effectLst/>
                <a:latin typeface="+mn-lt"/>
              </a:rPr>
              <a:t> </a:t>
            </a:r>
            <a:r>
              <a:rPr lang="sr-Latn-CS" dirty="0" smtClean="0"/>
              <a:t>Iz tog razloga, nikada ih ne treba zanemariti kao izvore elektronskih dokaza, čak i ako izgledaju bezazleno na prvi pogled.</a:t>
            </a:r>
            <a:r>
              <a:rPr lang="sr-Latn-CS" sz="1200" kern="1200" dirty="0" smtClean="0">
                <a:solidFill>
                  <a:schemeClr val="tx1"/>
                </a:solidFill>
                <a:effectLst/>
                <a:latin typeface="+mn-lt"/>
              </a:rPr>
              <a:t> </a:t>
            </a:r>
            <a:r>
              <a:rPr lang="sr-Latn-CS" dirty="0" smtClean="0"/>
              <a:t>Glavni proizvođači konzola su Soni, Nintendo i Microsoft i ove kompanije trenutno drže </a:t>
            </a:r>
            <a:r>
              <a:rPr lang="en-US" dirty="0" smtClean="0"/>
              <a:t>već</a:t>
            </a:r>
            <a:r>
              <a:rPr lang="sr-Latn-CS" dirty="0" smtClean="0"/>
              <a:t>inu tržišta za konzole i igre.</a:t>
            </a:r>
          </a:p>
          <a:p>
            <a:endParaRPr lang="sr-Latn-CS" dirty="0"/>
          </a:p>
        </p:txBody>
      </p:sp>
      <p:sp>
        <p:nvSpPr>
          <p:cNvPr id="4" name="Slide Number Placeholder 3"/>
          <p:cNvSpPr>
            <a:spLocks noGrp="1"/>
          </p:cNvSpPr>
          <p:nvPr>
            <p:ph type="sldNum" sz="quarter" idx="10"/>
          </p:nvPr>
        </p:nvSpPr>
        <p:spPr/>
        <p:txBody>
          <a:bodyPr/>
          <a:lstStyle/>
          <a:p>
            <a:fld id="{6F040226-21D7-5847-B396-76B67129E36D}" type="slidenum">
              <a:rPr lang="en-US" smtClean="0"/>
              <a:pPr/>
              <a:t>34</a:t>
            </a:fld>
            <a:endParaRPr lang="sr-Latn-CS" dirty="0"/>
          </a:p>
        </p:txBody>
      </p:sp>
    </p:spTree>
    <p:extLst>
      <p:ext uri="{BB962C8B-B14F-4D97-AF65-F5344CB8AC3E}">
        <p14:creationId xmlns:p14="http://schemas.microsoft.com/office/powerpoint/2010/main" val="72164261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0000" lnSpcReduction="20000"/>
          </a:bodyPr>
          <a:lstStyle/>
          <a:p>
            <a:r>
              <a:rPr lang="sr-Latn-CS" dirty="0" smtClean="0"/>
              <a:t>Kada su dva ili više računara povezana pomoću kablova za prenos podataka ili putem bežičnog povezivanja, uspostavlja se 'mreža'.</a:t>
            </a:r>
            <a:r>
              <a:rPr lang="sr-Latn-CS" sz="1200" kern="1200" dirty="0" smtClean="0">
                <a:solidFill>
                  <a:schemeClr val="tx1"/>
                </a:solidFill>
                <a:effectLst/>
                <a:latin typeface="+mn-lt"/>
              </a:rPr>
              <a:t> </a:t>
            </a:r>
            <a:r>
              <a:rPr lang="sr-Latn-CS" dirty="0" smtClean="0"/>
              <a:t>Računari u mreži su u mogućnosti da dele podatke i druge resurse između njih i često će biti povezani sa dodatnim hardverskim komponentama koje povećavaju njihov opseg i dostupne funkcije.</a:t>
            </a:r>
            <a:r>
              <a:rPr lang="sr-Latn-CS" sz="1200" kern="1200" dirty="0" smtClean="0">
                <a:solidFill>
                  <a:schemeClr val="tx1"/>
                </a:solidFill>
                <a:effectLst/>
                <a:latin typeface="+mn-lt"/>
              </a:rPr>
              <a:t> </a:t>
            </a:r>
            <a:r>
              <a:rPr lang="sr-Latn-CS" dirty="0" smtClean="0"/>
              <a:t>Računarske mreže mogu da bude ograničene, kao one koje se nalaze u kući (npr. kada članovi porodice uspostavljaju mrežu koja deli internetski modem), ili proširene, kao one koje koriste velike korporacije ili vlade koje povezuju stotine ili čak hiljade računara zajedno.</a:t>
            </a:r>
          </a:p>
          <a:p>
            <a:endParaRPr lang="sr-Latn-CS" sz="1200" b="1" kern="1200" dirty="0" smtClean="0">
              <a:solidFill>
                <a:schemeClr val="tx1"/>
              </a:solidFill>
              <a:effectLst/>
              <a:latin typeface="+mn-lt"/>
              <a:ea typeface="+mn-ea"/>
              <a:cs typeface="+mn-cs"/>
            </a:endParaRPr>
          </a:p>
          <a:p>
            <a:r>
              <a:rPr lang="sr-Latn-CS" sz="1200" b="1" kern="1200" dirty="0" smtClean="0">
                <a:solidFill>
                  <a:schemeClr val="tx1"/>
                </a:solidFill>
                <a:effectLst/>
                <a:latin typeface="+mn-lt"/>
              </a:rPr>
              <a:t>Lokalna računarska mreža (LAN)  –</a:t>
            </a:r>
            <a:r>
              <a:rPr lang="sr-Latn-CS" dirty="0" smtClean="0"/>
              <a:t> Lokalna računarska mreža je mreža sastavljena od računara koja pokriva ograničeno lokalno područje poput kuće, kancelarije ili grupe zgrada (kao što je škola).</a:t>
            </a:r>
            <a:r>
              <a:rPr lang="sr-Latn-CS" sz="1200" kern="1200" dirty="0" smtClean="0">
                <a:solidFill>
                  <a:schemeClr val="tx1"/>
                </a:solidFill>
                <a:effectLst/>
                <a:latin typeface="+mn-lt"/>
              </a:rPr>
              <a:t> </a:t>
            </a:r>
            <a:r>
              <a:rPr lang="sr-Latn-CS" dirty="0" smtClean="0"/>
              <a:t>Ključna karakteristika LAN je što one mogu postići mnogo veću brzinu za prenos podataka između računara na mreži u ograničenom geografskom opsegu i činjenica da se</a:t>
            </a:r>
          </a:p>
          <a:p>
            <a:r>
              <a:rPr lang="sr-Latn-CS" sz="1200" kern="1200" dirty="0" smtClean="0">
                <a:solidFill>
                  <a:schemeClr val="tx1"/>
                </a:solidFill>
                <a:effectLst/>
                <a:latin typeface="+mn-lt"/>
              </a:rPr>
              <a:t>moraju iznajmljivati posebne linije od telekomunikacionih kompanija.</a:t>
            </a:r>
          </a:p>
          <a:p>
            <a:endParaRPr lang="sr-Latn-CS" sz="1200" kern="1200" dirty="0" smtClean="0">
              <a:solidFill>
                <a:schemeClr val="tx1"/>
              </a:solidFill>
              <a:effectLst/>
              <a:latin typeface="+mn-lt"/>
              <a:ea typeface="+mn-ea"/>
              <a:cs typeface="+mn-cs"/>
            </a:endParaRPr>
          </a:p>
          <a:p>
            <a:r>
              <a:rPr lang="sr-Latn-CS" sz="1200" b="1" kern="1200" dirty="0" smtClean="0">
                <a:solidFill>
                  <a:schemeClr val="tx1"/>
                </a:solidFill>
                <a:effectLst/>
                <a:latin typeface="+mn-lt"/>
              </a:rPr>
              <a:t>Regionalna računarska mreža (WAN)</a:t>
            </a:r>
            <a:r>
              <a:rPr lang="sr-Latn-CS" dirty="0" smtClean="0"/>
              <a:t> - Regionalna računarska mreža je računarska mreža koja pokriva šire područje i obuhvata svaku mrežu koja prelazi gradske, regionalne ili državne granice.</a:t>
            </a:r>
            <a:r>
              <a:rPr lang="sr-Latn-CS" sz="1200" kern="1200" dirty="0" smtClean="0">
                <a:solidFill>
                  <a:schemeClr val="tx1"/>
                </a:solidFill>
                <a:effectLst/>
                <a:latin typeface="+mn-lt"/>
              </a:rPr>
              <a:t> </a:t>
            </a:r>
            <a:r>
              <a:rPr lang="sr-Latn-CS" dirty="0" smtClean="0"/>
              <a:t>Izraz podrazumeva mrežu koja koristi rutere i javne komunikacijske veze. </a:t>
            </a:r>
            <a:r>
              <a:rPr lang="sr-Latn-CS" sz="1200" kern="1200" dirty="0" smtClean="0">
                <a:solidFill>
                  <a:schemeClr val="tx1"/>
                </a:solidFill>
                <a:effectLst/>
                <a:latin typeface="+mn-lt"/>
              </a:rPr>
              <a:t>One odudaraju od ličnih računarskih mreža (PAN), akadamskih računarskih mreža (CAN) ili </a:t>
            </a:r>
          </a:p>
          <a:p>
            <a:r>
              <a:rPr lang="sr-Latn-CS" dirty="0" smtClean="0"/>
              <a:t>gradskih računarskih mreža (MAN) koje su obično ograničene na sobu, zgradu, akademsko ili posebno gradsko područje.</a:t>
            </a:r>
            <a:r>
              <a:rPr lang="sr-Latn-CS" sz="1200" kern="1200" dirty="0" smtClean="0">
                <a:solidFill>
                  <a:schemeClr val="tx1"/>
                </a:solidFill>
                <a:effectLst/>
                <a:latin typeface="+mn-lt"/>
              </a:rPr>
              <a:t> </a:t>
            </a:r>
            <a:r>
              <a:rPr lang="sr-Latn-CS" dirty="0" smtClean="0"/>
              <a:t>Najveći i najpoznatiji primer WAN je Internet.</a:t>
            </a:r>
          </a:p>
          <a:p>
            <a:endParaRPr lang="sr-Latn-CS" sz="1200" kern="1200" dirty="0" smtClean="0">
              <a:solidFill>
                <a:schemeClr val="tx1"/>
              </a:solidFill>
              <a:effectLst/>
              <a:latin typeface="+mn-lt"/>
              <a:ea typeface="+mn-ea"/>
              <a:cs typeface="+mn-cs"/>
            </a:endParaRPr>
          </a:p>
          <a:p>
            <a:r>
              <a:rPr lang="sr-Latn-CS" sz="1200" kern="1200" dirty="0" smtClean="0">
                <a:solidFill>
                  <a:schemeClr val="tx1"/>
                </a:solidFill>
                <a:effectLst/>
                <a:latin typeface="+mn-lt"/>
              </a:rPr>
              <a:t>Neke od terminologija i uređaja koji se mogu sresti u radu sa mrežama su:</a:t>
            </a:r>
          </a:p>
          <a:p>
            <a:r>
              <a:rPr lang="sr-Latn-CS" sz="1200" b="1" kern="1200" dirty="0" smtClean="0">
                <a:solidFill>
                  <a:schemeClr val="tx1"/>
                </a:solidFill>
                <a:effectLst/>
                <a:latin typeface="+mn-lt"/>
              </a:rPr>
              <a:t>Port </a:t>
            </a:r>
            <a:r>
              <a:rPr lang="sr-Latn-CS" dirty="0" smtClean="0"/>
              <a:t>– Postoje dve vrste portova: računarski ili hardverski portovi i mrežni ili internet portovi..</a:t>
            </a:r>
            <a:r>
              <a:rPr lang="sr-Latn-CS" sz="1200" kern="1200" dirty="0" smtClean="0">
                <a:solidFill>
                  <a:schemeClr val="tx1"/>
                </a:solidFill>
                <a:effectLst/>
                <a:latin typeface="+mn-lt"/>
              </a:rPr>
              <a:t> </a:t>
            </a:r>
            <a:r>
              <a:rPr lang="sr-Latn-CS" dirty="0" smtClean="0"/>
              <a:t>Računarski port je tačka za povezivanje između računara i drugog uređaja u kojem informacije ulaze i izlaze (primeri uključuju USB, Ethernet i paralelne portove pomoću kojih uređaji mogu da se priključe).</a:t>
            </a:r>
            <a:r>
              <a:rPr lang="sr-Latn-CS" sz="1200" kern="1200" dirty="0" smtClean="0">
                <a:solidFill>
                  <a:schemeClr val="tx1"/>
                </a:solidFill>
                <a:effectLst/>
                <a:latin typeface="+mn-lt"/>
              </a:rPr>
              <a:t> </a:t>
            </a:r>
            <a:r>
              <a:rPr lang="sr-Latn-CS" dirty="0" smtClean="0"/>
              <a:t>Mrežni port se nalazi u softveru u tačci kada se softver povezuje sa internetom ili mrežnim uslugama.</a:t>
            </a:r>
            <a:r>
              <a:rPr lang="sr-Latn-CS" sz="1200" kern="1200" dirty="0" smtClean="0">
                <a:solidFill>
                  <a:schemeClr val="tx1"/>
                </a:solidFill>
                <a:effectLst/>
                <a:latin typeface="+mn-lt"/>
              </a:rPr>
              <a:t> Zajednička analogija bi bila vrata i prozori u zgradi.</a:t>
            </a:r>
            <a:r>
              <a:rPr lang="sr-Latn-CS" dirty="0" smtClean="0"/>
              <a:t> </a:t>
            </a:r>
            <a:r>
              <a:rPr lang="sr-Latn-CS" sz="1200" kern="1200" dirty="0" smtClean="0">
                <a:solidFill>
                  <a:schemeClr val="tx1"/>
                </a:solidFill>
                <a:effectLst/>
                <a:latin typeface="+mn-lt"/>
              </a:rPr>
              <a:t>Svakom portu se dodeljuje drugi broj u računarskom programiranju.</a:t>
            </a:r>
            <a:r>
              <a:rPr lang="sr-Latn-CS" dirty="0" smtClean="0"/>
              <a:t> Broj identifikuje ulogu i funkciju porta i podešava se prema zajedničkim standardima.</a:t>
            </a:r>
          </a:p>
          <a:p>
            <a:endParaRPr lang="sr-Latn-CS" sz="1200" kern="1200" dirty="0" smtClean="0">
              <a:solidFill>
                <a:schemeClr val="tx1"/>
              </a:solidFill>
              <a:effectLst/>
              <a:latin typeface="+mn-lt"/>
              <a:ea typeface="+mn-ea"/>
              <a:cs typeface="+mn-cs"/>
            </a:endParaRPr>
          </a:p>
          <a:p>
            <a:r>
              <a:rPr lang="sr-Latn-CS" sz="1200" b="1" kern="1200" dirty="0" smtClean="0">
                <a:solidFill>
                  <a:schemeClr val="tx1"/>
                </a:solidFill>
                <a:effectLst/>
                <a:latin typeface="+mn-lt"/>
              </a:rPr>
              <a:t>Propusni opseg</a:t>
            </a:r>
            <a:r>
              <a:rPr lang="sr-Latn-CS" dirty="0" smtClean="0"/>
              <a:t> - Kao i prečnik cevi, veličina propusnog opsega označava maksimalnu količinu informacija koje se mogu prenositi duž telefonske linije, kablovske linije, satelitskog izvora itd.</a:t>
            </a:r>
          </a:p>
          <a:p>
            <a:r>
              <a:rPr lang="sr-Latn-CS" sz="1200" kern="1200" dirty="0" smtClean="0">
                <a:solidFill>
                  <a:schemeClr val="tx1"/>
                </a:solidFill>
                <a:effectLst/>
                <a:latin typeface="+mn-lt"/>
              </a:rPr>
              <a:t>Što je veći propusni opseg, brža je potencijalna brzina za preuzimanje i otpremanje podataka.</a:t>
            </a:r>
            <a:r>
              <a:rPr lang="sr-Latn-CS" dirty="0" smtClean="0"/>
              <a:t> </a:t>
            </a:r>
            <a:r>
              <a:rPr lang="sr-Latn-CS" sz="1200" kern="1200" dirty="0" smtClean="0">
                <a:solidFill>
                  <a:schemeClr val="tx1"/>
                </a:solidFill>
                <a:effectLst/>
                <a:latin typeface="+mn-lt"/>
              </a:rPr>
              <a:t>Adresa za kontrolu pristupa medijima (MAC) - MAC adresa je jedinstveni referentni kod koji je</a:t>
            </a:r>
          </a:p>
          <a:p>
            <a:r>
              <a:rPr lang="sr-Latn-CS" sz="1200" kern="1200" dirty="0" smtClean="0">
                <a:solidFill>
                  <a:schemeClr val="tx1"/>
                </a:solidFill>
                <a:effectLst/>
                <a:latin typeface="+mn-lt"/>
              </a:rPr>
              <a:t>proizvođač dodelio većini mrežnih adaptera ili mrežnih interfejsa (NIC). </a:t>
            </a:r>
            <a:r>
              <a:rPr lang="sr-Latn-CS" dirty="0" smtClean="0"/>
              <a:t>MAC adrese funkcionišu kao adresa na mreži i tako se uređaji mogu identifikovati i odgovarajući podaci im se mogu proslediti.</a:t>
            </a:r>
          </a:p>
          <a:p>
            <a:endParaRPr lang="sr-Latn-CS" sz="1200" kern="1200" dirty="0" smtClean="0">
              <a:solidFill>
                <a:schemeClr val="tx1"/>
              </a:solidFill>
              <a:effectLst/>
              <a:latin typeface="+mn-lt"/>
              <a:ea typeface="+mn-ea"/>
              <a:cs typeface="+mn-cs"/>
            </a:endParaRPr>
          </a:p>
          <a:p>
            <a:r>
              <a:rPr lang="sr-Latn-CS" sz="1200" b="1" kern="1200" dirty="0" smtClean="0">
                <a:solidFill>
                  <a:schemeClr val="tx1"/>
                </a:solidFill>
                <a:effectLst/>
                <a:latin typeface="+mn-lt"/>
              </a:rPr>
              <a:t>Mrežno povezano skladište (NAS)</a:t>
            </a:r>
            <a:r>
              <a:rPr lang="sr-Latn-CS" dirty="0" smtClean="0"/>
              <a:t> - NAS je slična spoljnom čvrstom disku s razlikom što pruža prostor za skladištenje čitave mreže umesto samo jednog računara.</a:t>
            </a:r>
            <a:r>
              <a:rPr lang="sr-Latn-CS" sz="1200" kern="1200" dirty="0" smtClean="0">
                <a:solidFill>
                  <a:schemeClr val="tx1"/>
                </a:solidFill>
                <a:effectLst/>
                <a:latin typeface="+mn-lt"/>
              </a:rPr>
              <a:t> NAS</a:t>
            </a:r>
          </a:p>
          <a:p>
            <a:r>
              <a:rPr lang="sr-Latn-CS" sz="1200" kern="1200" dirty="0" smtClean="0">
                <a:solidFill>
                  <a:schemeClr val="tx1"/>
                </a:solidFill>
                <a:effectLst/>
                <a:latin typeface="+mn-lt"/>
              </a:rPr>
              <a:t>često nudi mnogo više od skladištenja podataka. </a:t>
            </a:r>
            <a:r>
              <a:rPr lang="sr-Latn-CS" dirty="0" smtClean="0"/>
              <a:t>NAS se može koristiti kao automatski server za preuzimanje (npr. uTorrent), pa čak i kao mali veb server.</a:t>
            </a:r>
            <a:r>
              <a:rPr lang="sr-Latn-CS" sz="1200" kern="1200" dirty="0" smtClean="0">
                <a:solidFill>
                  <a:schemeClr val="tx1"/>
                </a:solidFill>
                <a:effectLst/>
                <a:latin typeface="+mn-lt"/>
              </a:rPr>
              <a:t> </a:t>
            </a:r>
            <a:r>
              <a:rPr lang="sr-Latn-CS" dirty="0" smtClean="0"/>
              <a:t>Mnogi NAS uređaji imaju u sebi  više od jednog čvrstog diska i nude "RAID" funkcionalnost.</a:t>
            </a:r>
          </a:p>
          <a:p>
            <a:endParaRPr lang="sr-Latn-CS" sz="1200" kern="1200" dirty="0" smtClean="0">
              <a:solidFill>
                <a:schemeClr val="tx1"/>
              </a:solidFill>
              <a:effectLst/>
              <a:latin typeface="+mn-lt"/>
              <a:ea typeface="+mn-ea"/>
              <a:cs typeface="+mn-cs"/>
            </a:endParaRPr>
          </a:p>
          <a:p>
            <a:r>
              <a:rPr lang="sr-Latn-CS" dirty="0" smtClean="0"/>
              <a:t>Takozvani 'redundantni niz nezavisnih diskova' (</a:t>
            </a:r>
            <a:r>
              <a:rPr lang="sr-Latn-CS" sz="1200" kern="1200" dirty="0" smtClean="0">
                <a:solidFill>
                  <a:schemeClr val="tx1"/>
                </a:solidFill>
                <a:effectLst/>
                <a:latin typeface="+mn-lt"/>
              </a:rPr>
              <a:t>RAID</a:t>
            </a:r>
            <a:r>
              <a:rPr lang="sr-Latn-CS" dirty="0" smtClean="0"/>
              <a:t>) je način uređivanja čuvanja podataka ('konfiguracija' podataka) </a:t>
            </a:r>
            <a:r>
              <a:rPr lang="en-US" dirty="0" smtClean="0"/>
              <a:t>koristeć</a:t>
            </a:r>
            <a:r>
              <a:rPr lang="sr-Latn-CS" dirty="0" smtClean="0"/>
              <a:t>i više disk jedinica.</a:t>
            </a:r>
            <a:r>
              <a:rPr lang="sr-Latn-CS" sz="1200" kern="1200" dirty="0" smtClean="0">
                <a:solidFill>
                  <a:schemeClr val="tx1"/>
                </a:solidFill>
                <a:effectLst/>
                <a:latin typeface="+mn-lt"/>
              </a:rPr>
              <a:t> </a:t>
            </a:r>
            <a:r>
              <a:rPr lang="sr-Latn-CS" dirty="0" smtClean="0"/>
              <a:t>Podaci se čuvaju preko pojedinačnih diskova kako bi se obezbedio najbolji nivo performansi i / ili pouzdanost podataka.</a:t>
            </a:r>
            <a:r>
              <a:rPr lang="sr-Latn-CS" sz="1200" kern="1200" dirty="0" smtClean="0">
                <a:solidFill>
                  <a:schemeClr val="tx1"/>
                </a:solidFill>
                <a:effectLst/>
                <a:latin typeface="+mn-lt"/>
              </a:rPr>
              <a:t> </a:t>
            </a:r>
            <a:r>
              <a:rPr lang="sr-Latn-CS" dirty="0" smtClean="0"/>
              <a:t>Operativni sistem </a:t>
            </a:r>
            <a:r>
              <a:rPr lang="en-US" dirty="0" smtClean="0"/>
              <a:t>ć</a:t>
            </a:r>
            <a:r>
              <a:rPr lang="sr-Latn-CS" dirty="0" smtClean="0"/>
              <a:t>e pristupiti RAID-u kao da je samo jedan čvrst disk.</a:t>
            </a:r>
            <a:r>
              <a:rPr lang="sr-Latn-CS" sz="1200" kern="1200" dirty="0" smtClean="0">
                <a:solidFill>
                  <a:schemeClr val="tx1"/>
                </a:solidFill>
                <a:effectLst/>
                <a:latin typeface="+mn-lt"/>
              </a:rPr>
              <a:t> </a:t>
            </a:r>
            <a:r>
              <a:rPr lang="sr-Latn-CS" dirty="0" smtClean="0"/>
              <a:t>Pristup se kontroliše i koordinira softverom ili hardverskim RAID kontrolerom.</a:t>
            </a:r>
            <a:r>
              <a:rPr lang="sr-Latn-CS" sz="1200" kern="1200" dirty="0" smtClean="0">
                <a:solidFill>
                  <a:schemeClr val="tx1"/>
                </a:solidFill>
                <a:effectLst/>
                <a:latin typeface="+mn-lt"/>
              </a:rPr>
              <a:t> </a:t>
            </a:r>
            <a:r>
              <a:rPr lang="sr-Latn-CS" dirty="0" smtClean="0"/>
              <a:t>Samostalni RAID-ovi se </a:t>
            </a:r>
            <a:r>
              <a:rPr lang="en-US" dirty="0" smtClean="0"/>
              <a:t>najčešć</a:t>
            </a:r>
            <a:r>
              <a:rPr lang="sr-Latn-CS" dirty="0" smtClean="0"/>
              <a:t>e nalaze u mrežnim konfiguracijama i mogu sadržati ogromne količine elektronskih dokaza.</a:t>
            </a:r>
          </a:p>
          <a:p>
            <a:endParaRPr lang="sr-Latn-C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F040226-21D7-5847-B396-76B67129E36D}" type="slidenum">
              <a:rPr lang="en-US" smtClean="0"/>
              <a:pPr/>
              <a:t>35</a:t>
            </a:fld>
            <a:endParaRPr lang="sr-Latn-CS" dirty="0"/>
          </a:p>
        </p:txBody>
      </p:sp>
    </p:spTree>
    <p:extLst>
      <p:ext uri="{BB962C8B-B14F-4D97-AF65-F5344CB8AC3E}">
        <p14:creationId xmlns:p14="http://schemas.microsoft.com/office/powerpoint/2010/main" val="206084333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sr-Latn-CS" sz="1200" kern="1200" dirty="0" smtClean="0">
                <a:solidFill>
                  <a:schemeClr val="tx1"/>
                </a:solidFill>
                <a:effectLst/>
                <a:latin typeface="+mn-lt"/>
              </a:rPr>
              <a:t>Kontroler mrežnog interfejsa (NIC)</a:t>
            </a:r>
            <a:r>
              <a:rPr lang="sr-Latn-CS" dirty="0" smtClean="0"/>
              <a:t>- je štampan ploča ili kartica instalirana u računaru koji </a:t>
            </a:r>
            <a:r>
              <a:rPr lang="en-US" dirty="0" smtClean="0"/>
              <a:t>omoguć</a:t>
            </a:r>
            <a:r>
              <a:rPr lang="sr-Latn-CS" dirty="0" smtClean="0"/>
              <a:t>ava povezivanje sa mrežom.</a:t>
            </a:r>
          </a:p>
        </p:txBody>
      </p:sp>
      <p:sp>
        <p:nvSpPr>
          <p:cNvPr id="4" name="Slide Number Placeholder 3"/>
          <p:cNvSpPr>
            <a:spLocks noGrp="1"/>
          </p:cNvSpPr>
          <p:nvPr>
            <p:ph type="sldNum" sz="quarter" idx="10"/>
          </p:nvPr>
        </p:nvSpPr>
        <p:spPr/>
        <p:txBody>
          <a:bodyPr/>
          <a:lstStyle/>
          <a:p>
            <a:fld id="{6F040226-21D7-5847-B396-76B67129E36D}" type="slidenum">
              <a:rPr lang="en-US" smtClean="0"/>
              <a:pPr/>
              <a:t>36</a:t>
            </a:fld>
            <a:endParaRPr lang="sr-Latn-CS" dirty="0"/>
          </a:p>
        </p:txBody>
      </p:sp>
    </p:spTree>
    <p:extLst>
      <p:ext uri="{BB962C8B-B14F-4D97-AF65-F5344CB8AC3E}">
        <p14:creationId xmlns:p14="http://schemas.microsoft.com/office/powerpoint/2010/main" val="145852433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sr-Latn-CS" sz="1200" kern="1200" dirty="0" smtClean="0">
                <a:solidFill>
                  <a:schemeClr val="tx1"/>
                </a:solidFill>
                <a:effectLst/>
                <a:latin typeface="+mn-lt"/>
              </a:rPr>
              <a:t>Mrežni hab – Mrežni hab ili čvorište je uređaj za povezivanje više računara ili</a:t>
            </a:r>
            <a:r>
              <a:rPr lang="sr-Latn-CS" dirty="0" smtClean="0"/>
              <a:t> </a:t>
            </a:r>
            <a:r>
              <a:rPr lang="sr-Latn-CS" sz="1200" kern="1200" dirty="0" smtClean="0">
                <a:solidFill>
                  <a:schemeClr val="tx1"/>
                </a:solidFill>
                <a:effectLst/>
                <a:latin typeface="+mn-lt"/>
              </a:rPr>
              <a:t>Internet uređaja zajedno, tako da deluju zajedno kao jedan deo ili "segment" mreže. Svi</a:t>
            </a:r>
            <a:r>
              <a:rPr lang="sr-Latn-CS" dirty="0" smtClean="0"/>
              <a:t> </a:t>
            </a:r>
            <a:r>
              <a:rPr lang="sr-Latn-CS" sz="1200" kern="1200" dirty="0" smtClean="0">
                <a:solidFill>
                  <a:schemeClr val="tx1"/>
                </a:solidFill>
                <a:effectLst/>
                <a:latin typeface="+mn-lt"/>
              </a:rPr>
              <a:t>računari u ovom segmentu mogu da komuniciraju jednim drugim. Čvorište prenosi sve podatke</a:t>
            </a:r>
            <a:r>
              <a:rPr lang="sr-Latn-CS" dirty="0" smtClean="0"/>
              <a:t> </a:t>
            </a:r>
            <a:r>
              <a:rPr lang="sr-Latn-CS" sz="1200" kern="1200" dirty="0" smtClean="0">
                <a:solidFill>
                  <a:schemeClr val="tx1"/>
                </a:solidFill>
                <a:effectLst/>
                <a:latin typeface="+mn-lt"/>
              </a:rPr>
              <a:t>primljene iz mreže svim ostalim uređajima povezanim sa njim. Za</a:t>
            </a:r>
          </a:p>
          <a:p>
            <a:r>
              <a:rPr lang="sr-Latn-CS" sz="1200" kern="1200" dirty="0" smtClean="0">
                <a:solidFill>
                  <a:schemeClr val="tx1"/>
                </a:solidFill>
                <a:effectLst/>
                <a:latin typeface="+mn-lt"/>
              </a:rPr>
              <a:t>istražitelja može biti teško razlikovati između čvorišta i komutatora, jer u osnovi izgledaju</a:t>
            </a:r>
            <a:r>
              <a:rPr lang="sr-Latn-CS" dirty="0" smtClean="0"/>
              <a:t> </a:t>
            </a:r>
            <a:r>
              <a:rPr lang="sr-Latn-CS" sz="1200" kern="1200" dirty="0" smtClean="0">
                <a:solidFill>
                  <a:schemeClr val="tx1"/>
                </a:solidFill>
                <a:effectLst/>
                <a:latin typeface="+mn-lt"/>
              </a:rPr>
              <a:t> isto, ali habovi su u velikoj meri zamenjeni mrežnim komutatorima. Glavna razlika je u tome </a:t>
            </a:r>
            <a:r>
              <a:rPr lang="sr-Latn-CS" dirty="0" smtClean="0"/>
              <a:t> </a:t>
            </a:r>
            <a:r>
              <a:rPr lang="sr-Latn-CS" sz="1200" kern="1200" dirty="0" smtClean="0">
                <a:solidFill>
                  <a:schemeClr val="tx1"/>
                </a:solidFill>
                <a:effectLst/>
                <a:latin typeface="+mn-lt"/>
              </a:rPr>
              <a:t> što čvorište prenosi sve pakete na sve portove dok ga komutator šalje samo ciljnom portu.</a:t>
            </a:r>
          </a:p>
          <a:p>
            <a:endParaRPr lang="sr-Latn-C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F040226-21D7-5847-B396-76B67129E36D}" type="slidenum">
              <a:rPr lang="en-US" smtClean="0"/>
              <a:pPr/>
              <a:t>37</a:t>
            </a:fld>
            <a:endParaRPr lang="sr-Latn-CS" dirty="0"/>
          </a:p>
        </p:txBody>
      </p:sp>
    </p:spTree>
    <p:extLst>
      <p:ext uri="{BB962C8B-B14F-4D97-AF65-F5344CB8AC3E}">
        <p14:creationId xmlns:p14="http://schemas.microsoft.com/office/powerpoint/2010/main" val="116396993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sr-Latn-CS" sz="1200" kern="1200" dirty="0" smtClean="0">
                <a:solidFill>
                  <a:schemeClr val="tx1"/>
                </a:solidFill>
                <a:effectLst/>
                <a:latin typeface="+mn-lt"/>
              </a:rPr>
              <a:t>Network Switch – A network switch is very similar to a hub. Komutatori se uglavnom koriste za povezivanje</a:t>
            </a:r>
            <a:r>
              <a:rPr lang="sr-Latn-CS" dirty="0" smtClean="0"/>
              <a:t> </a:t>
            </a:r>
            <a:r>
              <a:rPr lang="sr-Latn-CS" sz="1200" kern="1200" dirty="0" smtClean="0">
                <a:solidFill>
                  <a:schemeClr val="tx1"/>
                </a:solidFill>
                <a:effectLst/>
                <a:latin typeface="+mn-lt"/>
              </a:rPr>
              <a:t>grupa mrežnih uređaja jedni s drugima. Za razliku od čvorišta koriste interno memorisane baze podataka</a:t>
            </a:r>
            <a:r>
              <a:rPr lang="sr-Latn-CS" dirty="0" smtClean="0"/>
              <a:t> </a:t>
            </a:r>
            <a:r>
              <a:rPr lang="sr-Latn-CS" sz="1200" kern="1200" dirty="0" smtClean="0">
                <a:solidFill>
                  <a:schemeClr val="tx1"/>
                </a:solidFill>
                <a:effectLst/>
                <a:latin typeface="+mn-lt"/>
              </a:rPr>
              <a:t>kako bi zapamtili koja MAC adresa je koristila koji port komutatora. Ovo </a:t>
            </a:r>
            <a:r>
              <a:rPr lang="en-US" sz="1200" kern="1200" dirty="0" smtClean="0">
                <a:solidFill>
                  <a:schemeClr val="tx1"/>
                </a:solidFill>
                <a:effectLst/>
                <a:latin typeface="+mn-lt"/>
              </a:rPr>
              <a:t>omoguć</a:t>
            </a:r>
            <a:r>
              <a:rPr lang="sr-Latn-CS" sz="1200" kern="1200" dirty="0" smtClean="0">
                <a:solidFill>
                  <a:schemeClr val="tx1"/>
                </a:solidFill>
                <a:effectLst/>
                <a:latin typeface="+mn-lt"/>
              </a:rPr>
              <a:t>ava komutatoru da rutira</a:t>
            </a:r>
            <a:r>
              <a:rPr lang="sr-Latn-CS" dirty="0" smtClean="0"/>
              <a:t> </a:t>
            </a:r>
            <a:r>
              <a:rPr lang="sr-Latn-CS" sz="1200" kern="1200" dirty="0" smtClean="0">
                <a:solidFill>
                  <a:schemeClr val="tx1"/>
                </a:solidFill>
                <a:effectLst/>
                <a:latin typeface="+mn-lt"/>
              </a:rPr>
              <a:t>pakete podataka na određeni uređaj, a ne na sve uređaje.</a:t>
            </a:r>
            <a:endParaRPr lang="sr-Latn-C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F040226-21D7-5847-B396-76B67129E36D}" type="slidenum">
              <a:rPr lang="en-US" smtClean="0"/>
              <a:pPr/>
              <a:t>38</a:t>
            </a:fld>
            <a:endParaRPr lang="sr-Latn-CS" dirty="0"/>
          </a:p>
        </p:txBody>
      </p:sp>
    </p:spTree>
    <p:extLst>
      <p:ext uri="{BB962C8B-B14F-4D97-AF65-F5344CB8AC3E}">
        <p14:creationId xmlns:p14="http://schemas.microsoft.com/office/powerpoint/2010/main" val="181802265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sr-Latn-CS" sz="1200" kern="1200" dirty="0" smtClean="0">
                <a:solidFill>
                  <a:schemeClr val="tx1"/>
                </a:solidFill>
                <a:effectLst/>
                <a:latin typeface="+mn-lt"/>
              </a:rPr>
              <a:t>Ruter - ruter je kao osoba koja razvrstava poštu. </a:t>
            </a:r>
            <a:r>
              <a:rPr lang="sr-Latn-CS" dirty="0" smtClean="0"/>
              <a:t>To je uređaj koji identifikuje odredište na kome je adresiran paket ili paket podataka i zatim šalje taj paket na </a:t>
            </a:r>
            <a:r>
              <a:rPr lang="en-US" dirty="0" smtClean="0"/>
              <a:t>sledeć</a:t>
            </a:r>
            <a:r>
              <a:rPr lang="sr-Latn-CS" dirty="0" smtClean="0"/>
              <a:t>u tačku u mreži najbliže mestu gde treba stići.</a:t>
            </a:r>
            <a:r>
              <a:rPr lang="sr-Latn-CS" sz="1200" kern="1200" dirty="0" smtClean="0">
                <a:solidFill>
                  <a:schemeClr val="tx1"/>
                </a:solidFill>
                <a:effectLst/>
                <a:latin typeface="+mn-lt"/>
              </a:rPr>
              <a:t> </a:t>
            </a:r>
            <a:r>
              <a:rPr lang="sr-Latn-CS" dirty="0" smtClean="0"/>
              <a:t>Iako se ruter mora nalaziti na prolazu između mreža, nužno ne mora biti povezan sa Internetom.</a:t>
            </a:r>
            <a:r>
              <a:rPr lang="sr-Latn-CS" sz="1200" kern="1200" dirty="0" smtClean="0">
                <a:solidFill>
                  <a:schemeClr val="tx1"/>
                </a:solidFill>
                <a:effectLst/>
                <a:latin typeface="+mn-lt"/>
              </a:rPr>
              <a:t> Ruteri se obično koriste u </a:t>
            </a:r>
            <a:r>
              <a:rPr lang="en-US" sz="1200" kern="1200" dirty="0" smtClean="0">
                <a:solidFill>
                  <a:schemeClr val="tx1"/>
                </a:solidFill>
                <a:effectLst/>
                <a:latin typeface="+mn-lt"/>
              </a:rPr>
              <a:t>kuć</a:t>
            </a:r>
            <a:r>
              <a:rPr lang="sr-Latn-CS" sz="1200" kern="1200" dirty="0" smtClean="0">
                <a:solidFill>
                  <a:schemeClr val="tx1"/>
                </a:solidFill>
                <a:effectLst/>
                <a:latin typeface="+mn-lt"/>
              </a:rPr>
              <a:t>i za povezivanje </a:t>
            </a:r>
            <a:r>
              <a:rPr lang="en-US" sz="1200" kern="1200" dirty="0" smtClean="0">
                <a:solidFill>
                  <a:schemeClr val="tx1"/>
                </a:solidFill>
                <a:effectLst/>
                <a:latin typeface="+mn-lt"/>
              </a:rPr>
              <a:t>kuć</a:t>
            </a:r>
            <a:r>
              <a:rPr lang="sr-Latn-CS" sz="1200" kern="1200" dirty="0" smtClean="0">
                <a:solidFill>
                  <a:schemeClr val="tx1"/>
                </a:solidFill>
                <a:effectLst/>
                <a:latin typeface="+mn-lt"/>
              </a:rPr>
              <a:t>e sa širokopojasnom vezom. </a:t>
            </a:r>
            <a:r>
              <a:rPr lang="sr-Latn-CS" dirty="0" smtClean="0"/>
              <a:t>U takvoj situaciji, često </a:t>
            </a:r>
            <a:r>
              <a:rPr lang="en-US" dirty="0" smtClean="0"/>
              <a:t>ć</a:t>
            </a:r>
            <a:r>
              <a:rPr lang="sr-Latn-CS" dirty="0" smtClean="0"/>
              <a:t>e služiti višestrukim svrhama pa služe kao komutator, pristupna tačka, zaštitni zid, ruter i mrežni prolaz zajedno.</a:t>
            </a:r>
          </a:p>
          <a:p>
            <a:endParaRPr lang="sr-Latn-CS" sz="1200" kern="1200" dirty="0" smtClean="0">
              <a:solidFill>
                <a:schemeClr val="tx1"/>
              </a:solidFill>
              <a:effectLst/>
              <a:latin typeface="+mn-lt"/>
              <a:ea typeface="+mn-ea"/>
              <a:cs typeface="+mn-cs"/>
            </a:endParaRPr>
          </a:p>
          <a:p>
            <a:endParaRPr lang="sr-Latn-C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F040226-21D7-5847-B396-76B67129E36D}" type="slidenum">
              <a:rPr lang="en-US" smtClean="0"/>
              <a:pPr/>
              <a:t>39</a:t>
            </a:fld>
            <a:endParaRPr lang="sr-Latn-CS" dirty="0"/>
          </a:p>
        </p:txBody>
      </p:sp>
    </p:spTree>
    <p:extLst>
      <p:ext uri="{BB962C8B-B14F-4D97-AF65-F5344CB8AC3E}">
        <p14:creationId xmlns:p14="http://schemas.microsoft.com/office/powerpoint/2010/main" val="150609218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sr-Latn-CS" sz="1200" kern="1200" dirty="0" smtClean="0">
                <a:solidFill>
                  <a:schemeClr val="tx1"/>
                </a:solidFill>
                <a:effectLst/>
                <a:latin typeface="+mn-lt"/>
              </a:rPr>
              <a:t>Server </a:t>
            </a:r>
            <a:r>
              <a:rPr lang="sr-Latn-CS" dirty="0" smtClean="0"/>
              <a:t>– Server je računar ili uređaj koji pruža informacije i / ili usluge drugim računarima na mreži.</a:t>
            </a:r>
            <a:r>
              <a:rPr lang="sr-Latn-CS" sz="1200" kern="1200" dirty="0" smtClean="0">
                <a:solidFill>
                  <a:schemeClr val="tx1"/>
                </a:solidFill>
                <a:effectLst/>
                <a:latin typeface="+mn-lt"/>
              </a:rPr>
              <a:t> Sa odgovarajućim softverom, svaki računar povezan sa mrežom može</a:t>
            </a:r>
          </a:p>
          <a:p>
            <a:r>
              <a:rPr lang="sr-Latn-CS" sz="1200" kern="1200" dirty="0" smtClean="0">
                <a:solidFill>
                  <a:schemeClr val="tx1"/>
                </a:solidFill>
                <a:effectLst/>
                <a:latin typeface="+mn-lt"/>
              </a:rPr>
              <a:t>se konfigurisati kao server. </a:t>
            </a:r>
            <a:r>
              <a:rPr lang="sr-Latn-CS" dirty="0" smtClean="0"/>
              <a:t>U </a:t>
            </a:r>
            <a:r>
              <a:rPr lang="en-US" dirty="0" smtClean="0"/>
              <a:t>već</a:t>
            </a:r>
            <a:r>
              <a:rPr lang="sr-Latn-CS" dirty="0" smtClean="0"/>
              <a:t>ini slučajeva, server </a:t>
            </a:r>
            <a:r>
              <a:rPr lang="en-US" dirty="0" smtClean="0"/>
              <a:t>ć</a:t>
            </a:r>
            <a:r>
              <a:rPr lang="sr-Latn-CS" dirty="0" smtClean="0"/>
              <a:t>e biti određeni </a:t>
            </a:r>
            <a:r>
              <a:rPr lang="en-US" dirty="0" smtClean="0"/>
              <a:t>moć</a:t>
            </a:r>
            <a:r>
              <a:rPr lang="sr-Latn-CS" dirty="0" smtClean="0"/>
              <a:t>ni računar dizajniran da bude "uvek dostupan".</a:t>
            </a:r>
            <a:r>
              <a:rPr lang="sr-Latn-CS" sz="1200" kern="1200" dirty="0" smtClean="0">
                <a:solidFill>
                  <a:schemeClr val="tx1"/>
                </a:solidFill>
                <a:effectLst/>
                <a:latin typeface="+mn-lt"/>
              </a:rPr>
              <a:t> </a:t>
            </a:r>
            <a:r>
              <a:rPr lang="sr-Latn-CS" dirty="0" smtClean="0"/>
              <a:t>Jedan računarski server može pokrenuti nekoliko servisa (npr. Veb server, server e-pošte, server datoteka, server za štampanje itd.).</a:t>
            </a:r>
            <a:r>
              <a:rPr lang="sr-Latn-CS" sz="1200" kern="1200" dirty="0" smtClean="0">
                <a:solidFill>
                  <a:schemeClr val="tx1"/>
                </a:solidFill>
                <a:effectLst/>
                <a:latin typeface="+mn-lt"/>
              </a:rPr>
              <a:t> </a:t>
            </a:r>
            <a:r>
              <a:rPr lang="sr-Latn-CS" dirty="0" smtClean="0"/>
              <a:t>U poslu često ima smisla pokretati različite usluge na različitim mašinama zbog bezbednosti i minimizirati uticaj bilo kog neuspeha.</a:t>
            </a:r>
          </a:p>
          <a:p>
            <a:endParaRPr lang="sr-Latn-CS" sz="1200" kern="120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F040226-21D7-5847-B396-76B67129E36D}" type="slidenum">
              <a:rPr lang="en-US" smtClean="0"/>
              <a:pPr/>
              <a:t>40</a:t>
            </a:fld>
            <a:endParaRPr lang="sr-Latn-CS"/>
          </a:p>
        </p:txBody>
      </p:sp>
    </p:spTree>
    <p:extLst>
      <p:ext uri="{BB962C8B-B14F-4D97-AF65-F5344CB8AC3E}">
        <p14:creationId xmlns:p14="http://schemas.microsoft.com/office/powerpoint/2010/main" val="20813282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sr-Latn-CS" sz="1200" kern="1200" smtClean="0">
                <a:solidFill>
                  <a:schemeClr val="tx1"/>
                </a:solidFill>
                <a:effectLst/>
                <a:latin typeface="+mn-lt"/>
              </a:rPr>
              <a:t>Zaštitni zid </a:t>
            </a:r>
            <a:r>
              <a:rPr lang="sr-Latn-CS" dirty="0" smtClean="0"/>
              <a:t>- zaštitni zid je hardverski uređaj ili softverski servis koji se koristi za </a:t>
            </a:r>
            <a:r>
              <a:rPr lang="en-US" dirty="0" smtClean="0"/>
              <a:t>poveć</a:t>
            </a:r>
            <a:r>
              <a:rPr lang="sr-Latn-CS" dirty="0" smtClean="0"/>
              <a:t>anje sigurnosti mreže </a:t>
            </a:r>
            <a:r>
              <a:rPr lang="en-US" dirty="0" smtClean="0"/>
              <a:t>sprečavajuć</a:t>
            </a:r>
            <a:r>
              <a:rPr lang="sr-Latn-CS" dirty="0" smtClean="0"/>
              <a:t>i </a:t>
            </a:r>
            <a:r>
              <a:rPr lang="en-US" dirty="0" smtClean="0"/>
              <a:t>neovlašć</a:t>
            </a:r>
            <a:r>
              <a:rPr lang="sr-Latn-CS" dirty="0" smtClean="0"/>
              <a:t>eni pristup.</a:t>
            </a:r>
            <a:r>
              <a:rPr lang="sr-Latn-CS" sz="1200" kern="1200" smtClean="0">
                <a:solidFill>
                  <a:schemeClr val="tx1"/>
                </a:solidFill>
                <a:effectLst/>
                <a:latin typeface="+mn-lt"/>
              </a:rPr>
              <a:t> </a:t>
            </a:r>
            <a:r>
              <a:rPr lang="sr-Latn-CS" dirty="0" smtClean="0"/>
              <a:t>Na primjer, zaštitni zid može biti konfigurisan (postavljen) da bi se otkrio i blokirao svaki pokušaj ulaska u mreže </a:t>
            </a:r>
            <a:r>
              <a:rPr lang="en-US" dirty="0" smtClean="0"/>
              <a:t>koristeć</a:t>
            </a:r>
            <a:r>
              <a:rPr lang="sr-Latn-CS" dirty="0" smtClean="0"/>
              <a:t>i više portova, osim onih portova koji su konfigurisani da dozvoljavaju dolazni </a:t>
            </a:r>
            <a:r>
              <a:rPr lang="en-US" dirty="0" smtClean="0"/>
              <a:t>saobrać</a:t>
            </a:r>
            <a:r>
              <a:rPr lang="sr-Latn-CS" dirty="0" smtClean="0"/>
              <a:t>aj.</a:t>
            </a:r>
            <a:r>
              <a:rPr lang="sr-Latn-CS" sz="1200" kern="1200" smtClean="0">
                <a:solidFill>
                  <a:schemeClr val="tx1"/>
                </a:solidFill>
                <a:effectLst/>
                <a:latin typeface="+mn-lt"/>
              </a:rPr>
              <a:t> </a:t>
            </a:r>
            <a:r>
              <a:rPr lang="sr-Latn-CS" dirty="0" smtClean="0"/>
              <a:t>U kućama se </a:t>
            </a:r>
            <a:r>
              <a:rPr lang="en-US" dirty="0" smtClean="0"/>
              <a:t>češć</a:t>
            </a:r>
            <a:r>
              <a:rPr lang="sr-Latn-CS" dirty="0" smtClean="0"/>
              <a:t>e koristi softverski zaštitni zid, ali u poslovnom okruženju istraživač </a:t>
            </a:r>
            <a:r>
              <a:rPr lang="en-US" dirty="0" smtClean="0"/>
              <a:t>ć</a:t>
            </a:r>
            <a:r>
              <a:rPr lang="sr-Latn-CS" dirty="0" smtClean="0"/>
              <a:t>e verovatnije da nađe hardverske zaštitne zidove.</a:t>
            </a:r>
            <a:endParaRPr lang="sr-Latn-CS" sz="1200" kern="120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F040226-21D7-5847-B396-76B67129E36D}" type="slidenum">
              <a:rPr lang="en-US" smtClean="0"/>
              <a:pPr/>
              <a:t>41</a:t>
            </a:fld>
            <a:endParaRPr lang="sr-Latn-CS"/>
          </a:p>
        </p:txBody>
      </p:sp>
    </p:spTree>
    <p:extLst>
      <p:ext uri="{BB962C8B-B14F-4D97-AF65-F5344CB8AC3E}">
        <p14:creationId xmlns:p14="http://schemas.microsoft.com/office/powerpoint/2010/main" val="9851652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Slide Image Placeholder 1"/>
          <p:cNvSpPr>
            <a:spLocks noGrp="1" noRot="1" noChangeAspect="1"/>
          </p:cNvSpPr>
          <p:nvPr>
            <p:ph type="sldImg"/>
          </p:nvPr>
        </p:nvSpPr>
        <p:spPr bwMode="auto">
          <a:noFill/>
          <a:ln>
            <a:solidFill>
              <a:srgbClr val="000000"/>
            </a:solidFill>
            <a:miter lim="800000"/>
            <a:headEnd/>
            <a:tailEnd/>
          </a:ln>
        </p:spPr>
      </p:sp>
      <p:sp>
        <p:nvSpPr>
          <p:cNvPr id="17410"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buFont typeface="Arial"/>
              <a:buNone/>
            </a:pPr>
            <a:r>
              <a:rPr lang="sr-Latn-CS" sz="1200" kern="1200" dirty="0" smtClean="0">
                <a:solidFill>
                  <a:schemeClr val="tx1"/>
                </a:solidFill>
                <a:effectLst/>
                <a:latin typeface="+mn-lt"/>
              </a:rPr>
              <a:t>Važno je da delegati treba da razumeju koji su ciljevi lekcije. Ovo bi trebalo da budu "SMART" ciljevi, koji će kroz informacije na slajdu biti detaljno objašnjeni delegatima pre početka sesije.</a:t>
            </a:r>
            <a:r>
              <a:rPr lang="sr-Latn-CS" dirty="0" smtClean="0"/>
              <a:t> </a:t>
            </a:r>
          </a:p>
        </p:txBody>
      </p:sp>
      <p:sp>
        <p:nvSpPr>
          <p:cNvPr id="17411"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EA8BDE35-C40A-4CEA-96D9-6F308C501992}" type="slidenum">
              <a:rPr lang="en-GB"/>
              <a:pPr fontAlgn="base">
                <a:spcBef>
                  <a:spcPct val="0"/>
                </a:spcBef>
                <a:spcAft>
                  <a:spcPct val="0"/>
                </a:spcAft>
                <a:defRPr/>
              </a:pPr>
              <a:t>4</a:t>
            </a:fld>
            <a:endParaRPr lang="sr-Latn-CS" dirty="0"/>
          </a:p>
        </p:txBody>
      </p:sp>
    </p:spTree>
    <p:extLst>
      <p:ext uri="{BB962C8B-B14F-4D97-AF65-F5344CB8AC3E}">
        <p14:creationId xmlns:p14="http://schemas.microsoft.com/office/powerpoint/2010/main" val="60189849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sr-Latn-CS" sz="1200" kern="1200" smtClean="0">
                <a:solidFill>
                  <a:schemeClr val="tx1"/>
                </a:solidFill>
                <a:effectLst/>
                <a:latin typeface="+mn-lt"/>
              </a:rPr>
              <a:t>Bežična pristupna tačka</a:t>
            </a:r>
            <a:r>
              <a:rPr lang="sr-Latn-CS" dirty="0" smtClean="0"/>
              <a:t> - bežične pristupne tačke povezuju bežične LAN uređaje sa ostatkom na mrežu.</a:t>
            </a:r>
            <a:r>
              <a:rPr lang="sr-Latn-CS" sz="1200" kern="1200" smtClean="0">
                <a:solidFill>
                  <a:schemeClr val="tx1"/>
                </a:solidFill>
                <a:effectLst/>
                <a:latin typeface="+mn-lt"/>
              </a:rPr>
              <a:t> </a:t>
            </a:r>
            <a:r>
              <a:rPr lang="sr-Latn-CS" dirty="0" smtClean="0"/>
              <a:t>U svakoj W-LAN infrastrukturi pristupna tačka je neophodna kad god ima više od dva uređaja.</a:t>
            </a:r>
            <a:r>
              <a:rPr lang="sr-Latn-CS" sz="1200" kern="1200" smtClean="0">
                <a:solidFill>
                  <a:schemeClr val="tx1"/>
                </a:solidFill>
                <a:effectLst/>
                <a:latin typeface="+mn-lt"/>
              </a:rPr>
              <a:t> Savremeni ruteri često mogu funkcionisati kao pristupna tačka. </a:t>
            </a:r>
            <a:r>
              <a:rPr lang="sr-Latn-CS" dirty="0" smtClean="0"/>
              <a:t>NIC računara ili čak mobilni telefon takođe može da se konfiguriše da deluje kao pristupna tačka.</a:t>
            </a:r>
          </a:p>
          <a:p>
            <a:endParaRPr lang="sr-Latn-CS" sz="1200" kern="1200" smtClean="0">
              <a:solidFill>
                <a:schemeClr val="tx1"/>
              </a:solidFill>
              <a:effectLst/>
              <a:latin typeface="+mn-lt"/>
              <a:ea typeface="+mn-ea"/>
              <a:cs typeface="+mn-cs"/>
            </a:endParaRPr>
          </a:p>
          <a:p>
            <a:r>
              <a:rPr lang="sr-Latn-CS" dirty="0" smtClean="0"/>
              <a:t>Dok gore navedeni mrežni uređaji mogu biti samostalni uređaji kao što je prikazano na fotografijama, vrlo je vjerovatno da </a:t>
            </a:r>
            <a:r>
              <a:rPr lang="en-US" dirty="0" smtClean="0"/>
              <a:t>ć</a:t>
            </a:r>
            <a:r>
              <a:rPr lang="sr-Latn-CS" dirty="0" smtClean="0"/>
              <a:t>e jedan uređaj služiti višestrukim namenama.</a:t>
            </a:r>
            <a:r>
              <a:rPr lang="sr-Latn-CS" sz="1200" kern="1200" smtClean="0">
                <a:solidFill>
                  <a:schemeClr val="tx1"/>
                </a:solidFill>
                <a:effectLst/>
                <a:latin typeface="+mn-lt"/>
              </a:rPr>
              <a:t> </a:t>
            </a:r>
            <a:r>
              <a:rPr lang="sr-Latn-CS" dirty="0" smtClean="0"/>
              <a:t>Ruteri u </a:t>
            </a:r>
            <a:r>
              <a:rPr lang="en-US" dirty="0" smtClean="0"/>
              <a:t>kuć</a:t>
            </a:r>
            <a:r>
              <a:rPr lang="sr-Latn-CS" dirty="0" smtClean="0"/>
              <a:t>i često funkcionišu kao modem, zaštitni zid, komutator i pristupna tačka, a sistem mrežnog skladištenja (NAS) može takođe poslužiti kao Virtuelna privatna mreža, E-pošta i Vebserver sa </a:t>
            </a:r>
            <a:r>
              <a:rPr lang="en-US" dirty="0" smtClean="0"/>
              <a:t>moguć</a:t>
            </a:r>
            <a:r>
              <a:rPr lang="sr-Latn-CS" dirty="0" smtClean="0"/>
              <a:t>nostima prebacivanja i pristupne tačke.</a:t>
            </a:r>
          </a:p>
          <a:p>
            <a:endParaRPr lang="sr-Latn-CS" sz="1200" kern="120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F040226-21D7-5847-B396-76B67129E36D}" type="slidenum">
              <a:rPr lang="en-US" smtClean="0"/>
              <a:pPr/>
              <a:t>42</a:t>
            </a:fld>
            <a:endParaRPr lang="sr-Latn-CS"/>
          </a:p>
        </p:txBody>
      </p:sp>
    </p:spTree>
    <p:extLst>
      <p:ext uri="{BB962C8B-B14F-4D97-AF65-F5344CB8AC3E}">
        <p14:creationId xmlns:p14="http://schemas.microsoft.com/office/powerpoint/2010/main" val="57531041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r-Latn-CS" dirty="0" smtClean="0"/>
              <a:t>Sledeći slajdovi odvode trenera od opisa uređaja do rasprave o karakteristikama i razmatranjima elektronskih dokaza koji mogu biti prisutni na ovim uređajima.</a:t>
            </a:r>
            <a:endParaRPr lang="sr-Latn-CS"/>
          </a:p>
        </p:txBody>
      </p:sp>
      <p:sp>
        <p:nvSpPr>
          <p:cNvPr id="4" name="Slide Number Placeholder 3"/>
          <p:cNvSpPr>
            <a:spLocks noGrp="1"/>
          </p:cNvSpPr>
          <p:nvPr>
            <p:ph type="sldNum" sz="quarter" idx="10"/>
          </p:nvPr>
        </p:nvSpPr>
        <p:spPr/>
        <p:txBody>
          <a:bodyPr/>
          <a:lstStyle/>
          <a:p>
            <a:fld id="{6F040226-21D7-5847-B396-76B67129E36D}" type="slidenum">
              <a:rPr lang="en-US" smtClean="0"/>
              <a:pPr/>
              <a:t>43</a:t>
            </a:fld>
            <a:endParaRPr lang="sr-Latn-CS"/>
          </a:p>
        </p:txBody>
      </p:sp>
    </p:spTree>
    <p:extLst>
      <p:ext uri="{BB962C8B-B14F-4D97-AF65-F5344CB8AC3E}">
        <p14:creationId xmlns:p14="http://schemas.microsoft.com/office/powerpoint/2010/main" val="141461635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r>
              <a:rPr lang="sr-Latn-CS" sz="1200" kern="1200" smtClean="0">
                <a:solidFill>
                  <a:schemeClr val="tx1"/>
                </a:solidFill>
                <a:effectLst/>
                <a:latin typeface="+mn-lt"/>
              </a:rPr>
              <a:t>Elektronski dokazi su prema većini svojstava isti kao i tradicionalni oblici dokaza, ali oni takođe poseduju i neke jedinstvene karakteristike.</a:t>
            </a:r>
            <a:endParaRPr lang="sr-Latn-CS" sz="1200" kern="1200" smtClean="0">
              <a:solidFill>
                <a:schemeClr val="tx1"/>
              </a:solidFill>
              <a:effectLst/>
              <a:latin typeface="+mn-lt"/>
              <a:ea typeface="+mn-ea"/>
              <a:cs typeface="+mn-cs"/>
            </a:endParaRPr>
          </a:p>
          <a:p>
            <a:r>
              <a:rPr lang="sr-Latn-CS" sz="1200" b="1" kern="1200" smtClean="0">
                <a:solidFill>
                  <a:schemeClr val="tx1"/>
                </a:solidFill>
                <a:effectLst/>
                <a:latin typeface="+mn-lt"/>
              </a:rPr>
              <a:t>Nevidljivi su za neobučeno oko:</a:t>
            </a:r>
            <a:r>
              <a:rPr lang="sr-Latn-CS" sz="1200" kern="1200" smtClean="0">
                <a:solidFill>
                  <a:schemeClr val="tx1"/>
                </a:solidFill>
                <a:effectLst/>
                <a:latin typeface="+mn-lt"/>
              </a:rPr>
              <a:t> Elektronski dokazi se često nalaze na mestima gdje bi samo stručnjaci mogli da ih traže ili na mestima koja se dosegnuti samo pomoću posebnih alatki. Kao što skeniranje elektronskog mikroskopa omogućava entomologu da identifikuje ključne morfološke karakteristike jaja mušica, postoje specifični alati u digitalnoj forenzici da bi se ispitali i analizirali podaci pronađeni na računarima.</a:t>
            </a:r>
            <a:endParaRPr lang="sr-Latn-CS" sz="1200" kern="1200" smtClean="0">
              <a:solidFill>
                <a:schemeClr val="tx1"/>
              </a:solidFill>
              <a:effectLst/>
              <a:latin typeface="+mn-lt"/>
              <a:ea typeface="+mn-ea"/>
              <a:cs typeface="+mn-cs"/>
            </a:endParaRPr>
          </a:p>
          <a:p>
            <a:r>
              <a:rPr lang="sr-Latn-CS" sz="1200" b="1" kern="1200" smtClean="0">
                <a:solidFill>
                  <a:schemeClr val="tx1"/>
                </a:solidFill>
                <a:effectLst/>
                <a:latin typeface="+mn-lt"/>
              </a:rPr>
              <a:t>Možda će morati da ga protumači specijalista</a:t>
            </a:r>
            <a:r>
              <a:rPr lang="sr-Latn-CS" sz="1200" kern="1200" smtClean="0">
                <a:solidFill>
                  <a:schemeClr val="tx1"/>
                </a:solidFill>
                <a:effectLst/>
                <a:latin typeface="+mn-lt"/>
              </a:rPr>
              <a:t>: Informacija koja se nalazi na računarima je od male koristi za nestručne, jer neće moći da  izvuku svojstva ili srodne dokaze koji će osigurati da su relevantne informacije istinite i da nisu manipulisane ili promenjene. U nekim slučajevima, baš kao i u analizi uzorka krvi, mora se primeniti visoko specijalizovano znanje.</a:t>
            </a:r>
            <a:endParaRPr lang="sr-Latn-CS" sz="1200" kern="1200" smtClean="0">
              <a:solidFill>
                <a:schemeClr val="tx1"/>
              </a:solidFill>
              <a:effectLst/>
              <a:latin typeface="+mn-lt"/>
              <a:ea typeface="+mn-ea"/>
              <a:cs typeface="+mn-cs"/>
            </a:endParaRPr>
          </a:p>
          <a:p>
            <a:r>
              <a:rPr lang="sr-Latn-CS" sz="1200" b="1" kern="1200" smtClean="0">
                <a:solidFill>
                  <a:schemeClr val="tx1"/>
                </a:solidFill>
                <a:effectLst/>
                <a:latin typeface="+mn-lt"/>
              </a:rPr>
              <a:t>Veoma je nestabilan:</a:t>
            </a:r>
            <a:r>
              <a:rPr lang="sr-Latn-CS" sz="1200" kern="1200" smtClean="0">
                <a:solidFill>
                  <a:schemeClr val="tx1"/>
                </a:solidFill>
                <a:effectLst/>
                <a:latin typeface="+mn-lt"/>
              </a:rPr>
              <a:t> Ponekad se elektronski dokazi nalaze na uređajima u kojima se stanje (0 ili 1 po bitu) memorije prepisuje svaki put kada se desi određeni događaj. U nekim slučajevima to može biti gubitak snage, a u drugim slučajevima može biti da automatizovani sistem prepisuje stare podatke kako bi ostavio mesta za čuvanje novih informacija. Uređaji na kojima bi elektronski dokazi mogli boraviti moraju se čuvati što je pre moguće.</a:t>
            </a:r>
            <a:endParaRPr lang="sr-Latn-CS" sz="1200" kern="1200" smtClean="0">
              <a:solidFill>
                <a:schemeClr val="tx1"/>
              </a:solidFill>
              <a:effectLst/>
              <a:latin typeface="+mn-lt"/>
              <a:ea typeface="+mn-ea"/>
              <a:cs typeface="+mn-cs"/>
            </a:endParaRPr>
          </a:p>
          <a:p>
            <a:r>
              <a:rPr lang="sr-Latn-CS" sz="1200" b="1" kern="1200" smtClean="0">
                <a:solidFill>
                  <a:schemeClr val="tx1"/>
                </a:solidFill>
                <a:effectLst/>
                <a:latin typeface="+mn-lt"/>
              </a:rPr>
              <a:t>Može se menjati ili uništiti normalnom upotrebom</a:t>
            </a:r>
            <a:r>
              <a:rPr lang="sr-Latn-CS" dirty="0" smtClean="0"/>
              <a:t>:</a:t>
            </a:r>
            <a:r>
              <a:rPr lang="sr-Latn-CS" sz="1200" kern="1200" smtClean="0">
                <a:solidFill>
                  <a:schemeClr val="tx1"/>
                </a:solidFill>
                <a:effectLst/>
                <a:latin typeface="+mn-lt"/>
              </a:rPr>
              <a:t> Računarski uređaji konstantno menjaju stanje svojih memorija, bilo da je to na zahtev korisnika ("sačuvaj ovaj dokument", "kopiraj ovu datoteku") ili automatski preko operativnog sistema računara ("dodeli prostor za ovaj program", "privremeno sačuvaj informacije za prebacivanje između uređaja"). Ova karakteristika naglašava značaj rukovanja elektronskim uređajem na odgovarajući način od trenutka kada je identifikovan kao relevantan za istragu. </a:t>
            </a:r>
            <a:endParaRPr lang="sr-Latn-CS" sz="1200" kern="1200" smtClean="0">
              <a:solidFill>
                <a:schemeClr val="tx1"/>
              </a:solidFill>
              <a:effectLst/>
              <a:latin typeface="+mn-lt"/>
              <a:ea typeface="+mn-ea"/>
              <a:cs typeface="+mn-cs"/>
            </a:endParaRPr>
          </a:p>
          <a:p>
            <a:r>
              <a:rPr lang="sr-Latn-CS" sz="1200" b="1" kern="1200" smtClean="0">
                <a:solidFill>
                  <a:schemeClr val="tx1"/>
                </a:solidFill>
                <a:effectLst/>
                <a:latin typeface="+mn-lt"/>
              </a:rPr>
              <a:t>Može se neograničeno kopirati</a:t>
            </a:r>
            <a:r>
              <a:rPr lang="sr-Latn-CS" sz="1200" kern="1200" smtClean="0">
                <a:solidFill>
                  <a:schemeClr val="tx1"/>
                </a:solidFill>
                <a:effectLst/>
                <a:latin typeface="+mn-lt"/>
              </a:rPr>
              <a:t>: Digitalne informacije mogu da se neograničeno kopiraju i svaka njihova kopija je potpuno ista kao i original. Ovaj jedinstveni atribut omogućava istovremeno distribuciju i analizu višestrukih, tačnih kopija originala od strane različitih stručnjaka. Takođe dozvoljava da elektronski dokazi budu predstavljeni kakvi jesu u sudu zajedno sa izveštajem specijalnog svedoka.</a:t>
            </a:r>
            <a:endParaRPr lang="sr-Latn-CS" sz="1200" kern="1200" smtClean="0">
              <a:solidFill>
                <a:schemeClr val="tx1"/>
              </a:solidFill>
              <a:effectLst/>
              <a:latin typeface="+mn-lt"/>
              <a:ea typeface="+mn-ea"/>
              <a:cs typeface="+mn-cs"/>
            </a:endParaRPr>
          </a:p>
          <a:p>
            <a:endParaRPr lang="sr-Latn-CS"/>
          </a:p>
        </p:txBody>
      </p:sp>
      <p:sp>
        <p:nvSpPr>
          <p:cNvPr id="4" name="Slide Number Placeholder 3"/>
          <p:cNvSpPr>
            <a:spLocks noGrp="1"/>
          </p:cNvSpPr>
          <p:nvPr>
            <p:ph type="sldNum" sz="quarter" idx="10"/>
          </p:nvPr>
        </p:nvSpPr>
        <p:spPr/>
        <p:txBody>
          <a:bodyPr/>
          <a:lstStyle/>
          <a:p>
            <a:fld id="{5827260C-95DC-194B-88B2-0B241DEC43BF}" type="slidenum">
              <a:rPr lang="en-US" smtClean="0"/>
              <a:pPr/>
              <a:t>44</a:t>
            </a:fld>
            <a:endParaRPr lang="sr-Latn-CS"/>
          </a:p>
        </p:txBody>
      </p:sp>
    </p:spTree>
    <p:extLst>
      <p:ext uri="{BB962C8B-B14F-4D97-AF65-F5344CB8AC3E}">
        <p14:creationId xmlns:p14="http://schemas.microsoft.com/office/powerpoint/2010/main" val="132500590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r>
              <a:rPr lang="sr-Latn-CS" sz="1200" b="1" kern="1200" smtClean="0">
                <a:solidFill>
                  <a:schemeClr val="tx1"/>
                </a:solidFill>
                <a:effectLst/>
                <a:latin typeface="+mn-lt"/>
              </a:rPr>
              <a:t>Rukovanje specijalista</a:t>
            </a:r>
            <a:r>
              <a:rPr lang="sr-Latn-CS" sz="1200" kern="1200" smtClean="0">
                <a:solidFill>
                  <a:schemeClr val="tx1"/>
                </a:solidFill>
                <a:effectLst/>
                <a:latin typeface="+mn-lt"/>
              </a:rPr>
              <a:t>: Svaki elektronski uređaj ima specifične karakteristike, tako da se strogo poštuju specifične procedure za pristup memoriji u kojoj se mogu čuvati elektronski dokazi. U slučaju elektronskih dokaza, jedan od najistaknutijih rizika je nenamerna izmena dela dokaza. To bi moglo dovesti do sumnje u vezi sa konkretnim promenama i da li su inkriminišuće ili oslobađajuće promenjeni dokazi, što bi zauzvrat dovelo do problema sa prihvatljivošću na sudu.</a:t>
            </a:r>
            <a:endParaRPr lang="sr-Latn-CS" sz="1200" kern="1200" smtClean="0">
              <a:solidFill>
                <a:schemeClr val="tx1"/>
              </a:solidFill>
              <a:effectLst/>
              <a:latin typeface="+mn-lt"/>
              <a:ea typeface="+mn-ea"/>
              <a:cs typeface="+mn-cs"/>
            </a:endParaRPr>
          </a:p>
          <a:p>
            <a:r>
              <a:rPr lang="sr-Latn-CS" sz="1200" b="1" kern="1200" smtClean="0">
                <a:solidFill>
                  <a:schemeClr val="tx1"/>
                </a:solidFill>
                <a:effectLst/>
                <a:latin typeface="+mn-lt"/>
              </a:rPr>
              <a:t>Brzi razvoj elektronskih izvora podataka: </a:t>
            </a:r>
            <a:r>
              <a:rPr lang="sr-Latn-CS" sz="1200" kern="1200" smtClean="0">
                <a:solidFill>
                  <a:schemeClr val="tx1"/>
                </a:solidFill>
                <a:effectLst/>
                <a:latin typeface="+mn-lt"/>
              </a:rPr>
              <a:t>Nove tehnologije se razvijaju veoma brzo i postoji potreba za konstantnim ažuriranjem ne samo novih tehnologija već i procedura i tehnika koje se moraju primeniti kako bi se sakupio njihov sadržaj i analizirao.</a:t>
            </a:r>
            <a:endParaRPr lang="sr-Latn-CS" sz="1200" kern="1200" smtClean="0">
              <a:solidFill>
                <a:schemeClr val="tx1"/>
              </a:solidFill>
              <a:effectLst/>
              <a:latin typeface="+mn-lt"/>
              <a:ea typeface="+mn-ea"/>
              <a:cs typeface="+mn-cs"/>
            </a:endParaRPr>
          </a:p>
          <a:p>
            <a:r>
              <a:rPr lang="en-US" sz="1200" b="1" kern="1200" smtClean="0">
                <a:solidFill>
                  <a:schemeClr val="tx1"/>
                </a:solidFill>
                <a:effectLst/>
                <a:latin typeface="+mn-lt"/>
              </a:rPr>
              <a:t>Korišć</a:t>
            </a:r>
            <a:r>
              <a:rPr lang="sr-Latn-CS" sz="1200" b="1" kern="1200" smtClean="0">
                <a:solidFill>
                  <a:schemeClr val="tx1"/>
                </a:solidFill>
                <a:effectLst/>
                <a:latin typeface="+mn-lt"/>
              </a:rPr>
              <a:t>enje </a:t>
            </a:r>
            <a:r>
              <a:rPr lang="en-US" sz="1200" b="1" kern="1200" smtClean="0">
                <a:solidFill>
                  <a:schemeClr val="tx1"/>
                </a:solidFill>
                <a:effectLst/>
                <a:latin typeface="+mn-lt"/>
              </a:rPr>
              <a:t>odgovarajuć</a:t>
            </a:r>
            <a:r>
              <a:rPr lang="sr-Latn-CS" sz="1200" b="1" kern="1200" smtClean="0">
                <a:solidFill>
                  <a:schemeClr val="tx1"/>
                </a:solidFill>
                <a:effectLst/>
                <a:latin typeface="+mn-lt"/>
              </a:rPr>
              <a:t>ih procedura, tehnika i alatki</a:t>
            </a:r>
            <a:r>
              <a:rPr lang="sr-Latn-CS" sz="1200" kern="1200" smtClean="0">
                <a:solidFill>
                  <a:schemeClr val="tx1"/>
                </a:solidFill>
                <a:effectLst/>
                <a:latin typeface="+mn-lt"/>
              </a:rPr>
              <a:t>: Kao i u tradicionalnijim forenzičkim disciplinama, stručnjaci za digitalnu forenziku trebaju, pored specijalističkih znanja, i specifične alate za pravilno obavljanje posla, na primer, da bi se svi izvorni podaci prikupili iz uređaja. Neophodno je da se koriste adekvatne tehnike i alati, te da su postupci sledljivi i da se mogu ponoviti od strane drugih stručnjaka, tako da su sakupljene informacije dokazne vrednosti.</a:t>
            </a:r>
            <a:endParaRPr lang="sr-Latn-CS" sz="1200" kern="1200" smtClean="0">
              <a:solidFill>
                <a:schemeClr val="tx1"/>
              </a:solidFill>
              <a:effectLst/>
              <a:latin typeface="+mn-lt"/>
              <a:ea typeface="+mn-ea"/>
              <a:cs typeface="+mn-cs"/>
            </a:endParaRPr>
          </a:p>
          <a:p>
            <a:r>
              <a:rPr lang="sr-Latn-CS" sz="1200" b="1" kern="1200" smtClean="0">
                <a:solidFill>
                  <a:schemeClr val="tx1"/>
                </a:solidFill>
                <a:effectLst/>
                <a:latin typeface="+mn-lt"/>
              </a:rPr>
              <a:t>Prihvatljivost:</a:t>
            </a:r>
            <a:r>
              <a:rPr lang="sr-Latn-CS" sz="1200" kern="1200" smtClean="0">
                <a:solidFill>
                  <a:schemeClr val="tx1"/>
                </a:solidFill>
                <a:effectLst/>
                <a:latin typeface="+mn-lt"/>
              </a:rPr>
              <a:t> Pošto je krajnji cilj korištenje stečenih i analiziranih dokaza koji podržavaju slučaj u sudu, elektronski dokazi se moraju dobiti u skladu sa postojećim zakonodavstvom i postupkom dobre prakse da budu dopušteni tokom suđenja. Iako se detalji razlikuju u zavisnosti od nacionalnog zakonodavstva, uopšteno se moraju uzeti u obzir sledeći osnovni kriterijumi.</a:t>
            </a:r>
            <a:endParaRPr lang="sr-Latn-CS" sz="1200" kern="1200" smtClean="0">
              <a:solidFill>
                <a:schemeClr val="tx1"/>
              </a:solidFill>
              <a:effectLst/>
              <a:latin typeface="+mn-lt"/>
              <a:ea typeface="+mn-ea"/>
              <a:cs typeface="+mn-cs"/>
            </a:endParaRPr>
          </a:p>
          <a:p>
            <a:r>
              <a:rPr lang="sr-Latn-CS" sz="1200" b="1" kern="1200" smtClean="0">
                <a:solidFill>
                  <a:schemeClr val="tx1"/>
                </a:solidFill>
                <a:effectLst/>
                <a:latin typeface="+mn-lt"/>
              </a:rPr>
              <a:t>Autentičnost</a:t>
            </a:r>
            <a:r>
              <a:rPr lang="sr-Latn-CS" sz="1200" kern="1200" smtClean="0">
                <a:solidFill>
                  <a:schemeClr val="tx1"/>
                </a:solidFill>
                <a:effectLst/>
                <a:latin typeface="+mn-lt"/>
              </a:rPr>
              <a:t>: Mora biti moguće pozitivno povezati dokazni materijal sa istraženim incidentom.</a:t>
            </a:r>
            <a:endParaRPr lang="sr-Latn-CS" sz="1200" kern="1200" smtClean="0">
              <a:solidFill>
                <a:schemeClr val="tx1"/>
              </a:solidFill>
              <a:effectLst/>
              <a:latin typeface="+mn-lt"/>
              <a:ea typeface="+mn-ea"/>
              <a:cs typeface="+mn-cs"/>
            </a:endParaRPr>
          </a:p>
          <a:p>
            <a:r>
              <a:rPr lang="sr-Latn-CS" sz="1200" b="1" kern="1200" smtClean="0">
                <a:solidFill>
                  <a:schemeClr val="tx1"/>
                </a:solidFill>
                <a:effectLst/>
                <a:latin typeface="+mn-lt"/>
              </a:rPr>
              <a:t>Kompletnost</a:t>
            </a:r>
            <a:r>
              <a:rPr lang="sr-Latn-CS" sz="1200" kern="1200" smtClean="0">
                <a:solidFill>
                  <a:schemeClr val="tx1"/>
                </a:solidFill>
                <a:effectLst/>
                <a:latin typeface="+mn-lt"/>
              </a:rPr>
              <a:t>: Mora da govori celu priču, a ne samo određenu perspektivu.</a:t>
            </a:r>
            <a:endParaRPr lang="sr-Latn-CS" sz="1200" kern="1200" smtClean="0">
              <a:solidFill>
                <a:schemeClr val="tx1"/>
              </a:solidFill>
              <a:effectLst/>
              <a:latin typeface="+mn-lt"/>
              <a:ea typeface="+mn-ea"/>
              <a:cs typeface="+mn-cs"/>
            </a:endParaRPr>
          </a:p>
          <a:p>
            <a:r>
              <a:rPr lang="sr-Latn-CS" sz="1200" b="1" kern="1200" smtClean="0">
                <a:solidFill>
                  <a:schemeClr val="tx1"/>
                </a:solidFill>
                <a:effectLst/>
                <a:latin typeface="+mn-lt"/>
              </a:rPr>
              <a:t>Pouzdanost</a:t>
            </a:r>
            <a:r>
              <a:rPr lang="sr-Latn-CS" sz="1200" kern="1200" smtClean="0">
                <a:solidFill>
                  <a:schemeClr val="tx1"/>
                </a:solidFill>
                <a:effectLst/>
                <a:latin typeface="+mn-lt"/>
              </a:rPr>
              <a:t>: Ne sme biti ništa u načinu prikupljanja dokaza i naknadnog postupanja što bi moglo dovesti u pitanje njegovu autentičnost ili istinitost.</a:t>
            </a:r>
            <a:endParaRPr lang="sr-Latn-CS" sz="1200" kern="1200" smtClean="0">
              <a:solidFill>
                <a:schemeClr val="tx1"/>
              </a:solidFill>
              <a:effectLst/>
              <a:latin typeface="+mn-lt"/>
              <a:ea typeface="+mn-ea"/>
              <a:cs typeface="+mn-cs"/>
            </a:endParaRPr>
          </a:p>
          <a:p>
            <a:r>
              <a:rPr lang="sr-Latn-CS" sz="1200" b="1" kern="1200" smtClean="0">
                <a:solidFill>
                  <a:schemeClr val="tx1"/>
                </a:solidFill>
                <a:effectLst/>
                <a:latin typeface="+mn-lt"/>
              </a:rPr>
              <a:t>Verodostojnost</a:t>
            </a:r>
            <a:r>
              <a:rPr lang="sr-Latn-CS" sz="1200" kern="1200" smtClean="0">
                <a:solidFill>
                  <a:schemeClr val="tx1"/>
                </a:solidFill>
                <a:effectLst/>
                <a:latin typeface="+mn-lt"/>
              </a:rPr>
              <a:t>: Mora biti lako uverljiv i razumljiv sudiji i / ili članovima porote.</a:t>
            </a:r>
            <a:endParaRPr lang="sr-Latn-CS" sz="1200" kern="1200" smtClean="0">
              <a:solidFill>
                <a:schemeClr val="tx1"/>
              </a:solidFill>
              <a:effectLst/>
              <a:latin typeface="+mn-lt"/>
              <a:ea typeface="+mn-ea"/>
              <a:cs typeface="+mn-cs"/>
            </a:endParaRPr>
          </a:p>
          <a:p>
            <a:r>
              <a:rPr lang="sr-Latn-CS" sz="1200" b="1" kern="1200" smtClean="0">
                <a:solidFill>
                  <a:schemeClr val="tx1"/>
                </a:solidFill>
                <a:effectLst/>
                <a:latin typeface="+mn-lt"/>
              </a:rPr>
              <a:t>Srazmernost</a:t>
            </a:r>
            <a:r>
              <a:rPr lang="sr-Latn-CS" sz="1200" kern="1200" smtClean="0">
                <a:solidFill>
                  <a:schemeClr val="tx1"/>
                </a:solidFill>
                <a:effectLst/>
                <a:latin typeface="+mn-lt"/>
              </a:rPr>
              <a:t>: njegova primena u digitalnoj forenzici utvrdjuje da ceo istraživni proces mora biti odgovarajući i prikladan: koristi koje se dobijaju korišćenjem određene mere moraju prevazilaziti štetu za stranku ili stranke na koje ta mera utiče.</a:t>
            </a:r>
            <a:endParaRPr lang="sr-Latn-CS" sz="1200" kern="1200" smtClean="0">
              <a:solidFill>
                <a:schemeClr val="tx1"/>
              </a:solidFill>
              <a:effectLst/>
              <a:latin typeface="+mn-lt"/>
              <a:ea typeface="+mn-ea"/>
              <a:cs typeface="+mn-cs"/>
            </a:endParaRPr>
          </a:p>
          <a:p>
            <a:endParaRPr lang="sr-Latn-CS"/>
          </a:p>
        </p:txBody>
      </p:sp>
      <p:sp>
        <p:nvSpPr>
          <p:cNvPr id="4" name="Slide Number Placeholder 3"/>
          <p:cNvSpPr>
            <a:spLocks noGrp="1"/>
          </p:cNvSpPr>
          <p:nvPr>
            <p:ph type="sldNum" sz="quarter" idx="10"/>
          </p:nvPr>
        </p:nvSpPr>
        <p:spPr/>
        <p:txBody>
          <a:bodyPr/>
          <a:lstStyle/>
          <a:p>
            <a:fld id="{5827260C-95DC-194B-88B2-0B241DEC43BF}" type="slidenum">
              <a:rPr lang="en-US" smtClean="0"/>
              <a:pPr/>
              <a:t>45</a:t>
            </a:fld>
            <a:endParaRPr lang="sr-Latn-CS"/>
          </a:p>
        </p:txBody>
      </p:sp>
    </p:spTree>
    <p:extLst>
      <p:ext uri="{BB962C8B-B14F-4D97-AF65-F5344CB8AC3E}">
        <p14:creationId xmlns:p14="http://schemas.microsoft.com/office/powerpoint/2010/main" val="242905763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Slide Image Placeholder 1"/>
          <p:cNvSpPr>
            <a:spLocks noGrp="1" noRot="1" noChangeAspect="1" noTextEdit="1"/>
          </p:cNvSpPr>
          <p:nvPr>
            <p:ph type="sldImg"/>
          </p:nvPr>
        </p:nvSpPr>
        <p:spPr bwMode="auto">
          <a:noFill/>
          <a:ln>
            <a:solidFill>
              <a:srgbClr val="000000"/>
            </a:solidFill>
            <a:miter lim="800000"/>
            <a:headEnd/>
            <a:tailEnd/>
          </a:ln>
        </p:spPr>
      </p:sp>
      <p:sp>
        <p:nvSpPr>
          <p:cNvPr id="61443" name="Notes Placeholder 2"/>
          <p:cNvSpPr>
            <a:spLocks noGrp="1"/>
          </p:cNvSpPr>
          <p:nvPr>
            <p:ph type="body" idx="1"/>
          </p:nvPr>
        </p:nvSpPr>
        <p:spPr bwMode="auto">
          <a:noFill/>
        </p:spPr>
        <p:txBody>
          <a:bodyPr/>
          <a:lstStyle/>
          <a:p>
            <a:pPr marL="0" marR="0" indent="0" algn="l" defTabSz="457200" rtl="0" eaLnBrk="1" fontAlgn="auto" latinLnBrk="0" hangingPunct="1">
              <a:lnSpc>
                <a:spcPct val="100000"/>
              </a:lnSpc>
              <a:spcBef>
                <a:spcPct val="0"/>
              </a:spcBef>
              <a:spcAft>
                <a:spcPts val="0"/>
              </a:spcAft>
              <a:buClrTx/>
              <a:buSzTx/>
              <a:buFontTx/>
              <a:buNone/>
              <a:tabLst/>
              <a:defRPr/>
            </a:pPr>
            <a:r>
              <a:rPr lang="sr-Latn-CS" sz="1200" kern="1200" smtClean="0">
                <a:solidFill>
                  <a:schemeClr val="tx1"/>
                </a:solidFill>
                <a:effectLst/>
                <a:latin typeface="+mn-lt"/>
              </a:rPr>
              <a:t>Trener bi trebao dati učesnicima priliku da postavljaju sva pitanja koja mogu imati u vezi sa ovim delom lekcije.</a:t>
            </a:r>
            <a:endParaRPr lang="sr-Latn-CS" smtClean="0"/>
          </a:p>
          <a:p>
            <a:pPr eaLnBrk="1" hangingPunct="1">
              <a:spcBef>
                <a:spcPct val="0"/>
              </a:spcBef>
            </a:pPr>
            <a:endParaRPr lang="sr-Latn-CS"/>
          </a:p>
        </p:txBody>
      </p:sp>
      <p:sp>
        <p:nvSpPr>
          <p:cNvPr id="61444" name="Slide Number Placeholder 3"/>
          <p:cNvSpPr>
            <a:spLocks noGrp="1"/>
          </p:cNvSpPr>
          <p:nvPr>
            <p:ph type="sldNum" sz="quarter" idx="5"/>
          </p:nvPr>
        </p:nvSpPr>
        <p:spPr bwMode="auto">
          <a:noFill/>
          <a:ln>
            <a:miter lim="800000"/>
            <a:headEnd/>
            <a:tailEnd/>
          </a:ln>
        </p:spPr>
        <p:txBody>
          <a:bodyPr/>
          <a:lstStyle/>
          <a:p>
            <a:fld id="{D4686019-33D4-984A-9587-FE396FFF4F29}" type="slidenum">
              <a:rPr lang="en-GB"/>
              <a:pPr/>
              <a:t>46</a:t>
            </a:fld>
            <a:endParaRPr lang="sr-Latn-CS"/>
          </a:p>
        </p:txBody>
      </p:sp>
    </p:spTree>
    <p:extLst>
      <p:ext uri="{BB962C8B-B14F-4D97-AF65-F5344CB8AC3E}">
        <p14:creationId xmlns:p14="http://schemas.microsoft.com/office/powerpoint/2010/main" val="648614315"/>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2221978-7AB2-D644-A1FF-AF545A1745C1}" type="slidenum">
              <a:rPr lang="en-US" smtClean="0"/>
              <a:pPr/>
              <a:t>47</a:t>
            </a:fld>
            <a:endParaRPr lang="sr-Latn-CS"/>
          </a:p>
        </p:txBody>
      </p:sp>
    </p:spTree>
    <p:extLst>
      <p:ext uri="{BB962C8B-B14F-4D97-AF65-F5344CB8AC3E}">
        <p14:creationId xmlns:p14="http://schemas.microsoft.com/office/powerpoint/2010/main" val="1286817525"/>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r-Latn-CS" dirty="0" smtClean="0"/>
              <a:t>Ovaj slajd je jednostavan uvod u vodič. Važno je da za nacionalnu obuku da trener uključuje nacionalno zakonodavstvo i sve smernice koje mogu biti dostupne. Preporučuje se da upoređivanje nacionalnih i smernica SE bude korisno kao naznaka kompatibilnosti nacionalnih standarda sa onima koji se primenjuju na međunarodnom nivou.</a:t>
            </a:r>
            <a:endParaRPr lang="sr-Latn-CS"/>
          </a:p>
        </p:txBody>
      </p:sp>
      <p:sp>
        <p:nvSpPr>
          <p:cNvPr id="4" name="Slide Number Placeholder 3"/>
          <p:cNvSpPr>
            <a:spLocks noGrp="1"/>
          </p:cNvSpPr>
          <p:nvPr>
            <p:ph type="sldNum" sz="quarter" idx="10"/>
          </p:nvPr>
        </p:nvSpPr>
        <p:spPr/>
        <p:txBody>
          <a:bodyPr/>
          <a:lstStyle/>
          <a:p>
            <a:fld id="{6F040226-21D7-5847-B396-76B67129E36D}" type="slidenum">
              <a:rPr lang="en-US" smtClean="0"/>
              <a:pPr/>
              <a:t>49</a:t>
            </a:fld>
            <a:endParaRPr lang="sr-Latn-CS"/>
          </a:p>
        </p:txBody>
      </p:sp>
    </p:spTree>
    <p:extLst>
      <p:ext uri="{BB962C8B-B14F-4D97-AF65-F5344CB8AC3E}">
        <p14:creationId xmlns:p14="http://schemas.microsoft.com/office/powerpoint/2010/main" val="2087701505"/>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r-Latn-CS" dirty="0" smtClean="0"/>
              <a:t>Sledeći 14 slajdova pružaju objašnjenje pozadine vodiča, njegove svrhe, publike i način na koji  vodič treba da se koristi.  Oni se sami objašnjavaju i preporučuje se da trener bude upoznat sa vodičem pre nego što pokuša da izloži ovu sesiju.</a:t>
            </a:r>
            <a:endParaRPr lang="sr-Latn-CS"/>
          </a:p>
        </p:txBody>
      </p:sp>
      <p:sp>
        <p:nvSpPr>
          <p:cNvPr id="4" name="Slide Number Placeholder 3"/>
          <p:cNvSpPr>
            <a:spLocks noGrp="1"/>
          </p:cNvSpPr>
          <p:nvPr>
            <p:ph type="sldNum" sz="quarter" idx="10"/>
          </p:nvPr>
        </p:nvSpPr>
        <p:spPr/>
        <p:txBody>
          <a:bodyPr/>
          <a:lstStyle/>
          <a:p>
            <a:fld id="{6F040226-21D7-5847-B396-76B67129E36D}" type="slidenum">
              <a:rPr lang="en-US" smtClean="0"/>
              <a:pPr/>
              <a:t>50</a:t>
            </a:fld>
            <a:endParaRPr lang="sr-Latn-CS"/>
          </a:p>
        </p:txBody>
      </p:sp>
    </p:spTree>
    <p:extLst>
      <p:ext uri="{BB962C8B-B14F-4D97-AF65-F5344CB8AC3E}">
        <p14:creationId xmlns:p14="http://schemas.microsoft.com/office/powerpoint/2010/main" val="1850659905"/>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r>
              <a:rPr lang="sr-Latn-CS" sz="1200" b="0" i="0" u="none" strike="noStrike" kern="1200" baseline="0" smtClean="0">
                <a:solidFill>
                  <a:schemeClr val="tx1"/>
                </a:solidFill>
                <a:latin typeface="+mn-lt"/>
              </a:rPr>
              <a:t>Svi krivični postupci zavise od dokaza radi odlučivanja o krivici ili nevinosti optuženog ili odlučivanja o meritumu predmeta u parničnom postupku. Tradicionalno i istorijski, dokazi su se iznosili u fizičkom obliku (kao što su dokumenti ili fotografije itd.) ili kroz usmeni iskaz svedoka.</a:t>
            </a:r>
          </a:p>
          <a:p>
            <a:endParaRPr lang="sr-Latn-CS" sz="1200" b="0" i="0" u="none" strike="noStrike" kern="1200" baseline="0" smtClean="0">
              <a:solidFill>
                <a:schemeClr val="tx1"/>
              </a:solidFill>
              <a:latin typeface="+mn-lt"/>
              <a:ea typeface="+mn-ea"/>
              <a:cs typeface="+mn-cs"/>
            </a:endParaRPr>
          </a:p>
          <a:p>
            <a:r>
              <a:rPr lang="sr-Latn-CS" sz="1200" b="0" i="0" u="none" strike="noStrike" kern="1200" baseline="0" smtClean="0">
                <a:solidFill>
                  <a:schemeClr val="tx1"/>
                </a:solidFill>
                <a:latin typeface="+mn-lt"/>
              </a:rPr>
              <a:t>Elektronski dokazi potiču iz elektronskih uređaja kao što su računari i njihovi periferni uređaji, računarske mreže, mobilni telefoni, digitalne kamere i druga prenosna oprema (uključujući i uređaje za čuvanje podataka), kao i sa Interneta. Informacije koje sadrže ne</a:t>
            </a:r>
          </a:p>
          <a:p>
            <a:r>
              <a:rPr lang="sr-Latn-CS" sz="1200" b="0" i="0" u="none" strike="noStrike" kern="1200" baseline="0" smtClean="0">
                <a:solidFill>
                  <a:schemeClr val="tx1"/>
                </a:solidFill>
                <a:latin typeface="+mn-lt"/>
              </a:rPr>
              <a:t>ne poseduju nezavisan fizički oblik.</a:t>
            </a:r>
          </a:p>
          <a:p>
            <a:endParaRPr lang="sr-Latn-CS" sz="1200" b="0" i="0" u="none" strike="noStrike" kern="1200" baseline="0" smtClean="0">
              <a:solidFill>
                <a:schemeClr val="tx1"/>
              </a:solidFill>
              <a:latin typeface="+mn-lt"/>
              <a:ea typeface="+mn-ea"/>
              <a:cs typeface="+mn-cs"/>
            </a:endParaRPr>
          </a:p>
          <a:p>
            <a:r>
              <a:rPr lang="sr-Latn-CS" sz="1200" b="0" i="0" u="none" strike="noStrike" kern="1200" baseline="0" smtClean="0">
                <a:solidFill>
                  <a:schemeClr val="tx1"/>
                </a:solidFill>
                <a:latin typeface="+mn-lt"/>
              </a:rPr>
              <a:t>Međutim, na mnogo načina, elektronski dokazi se ne razlikuju od tradicionalnih dokaza u tome što strana koja ih uvodi u pravne postupke mora biti u stanju da pokaže da oni odražavaju isti skup okolnosti i činjeničnih informacija kao što je to bilo u trenutku počinjenja krivičnog dela. Drugim rečima, oni moraju da jasno pokažu da se nisu mogle (ili se možda mogle) desiti nikakve izmene, brisanja, dopune ili druge promene.</a:t>
            </a:r>
          </a:p>
          <a:p>
            <a:endParaRPr lang="sr-Latn-CS" sz="1200" b="0" i="0" u="none" strike="noStrike" kern="1200" baseline="0" smtClean="0">
              <a:solidFill>
                <a:schemeClr val="tx1"/>
              </a:solidFill>
              <a:latin typeface="+mn-lt"/>
              <a:ea typeface="+mn-ea"/>
              <a:cs typeface="+mn-cs"/>
            </a:endParaRPr>
          </a:p>
          <a:p>
            <a:r>
              <a:rPr lang="sr-Latn-CS" sz="1200" b="0" i="0" u="none" strike="noStrike" kern="1200" baseline="0" smtClean="0">
                <a:solidFill>
                  <a:schemeClr val="tx1"/>
                </a:solidFill>
                <a:latin typeface="+mn-lt"/>
              </a:rPr>
              <a:t>Nematerijalna priroda podataka i podataka čuvanih u elektronskoj formi čini ih mnogo lakšim za manipulaciju i sklonijim promenama za razliku od tradicionalnih oblika dokaza. Ovo je stvorilo posebne izazove za pravosudni sistem koji zahteva da se takvi podaci tretiraju na poseban način</a:t>
            </a:r>
          </a:p>
          <a:p>
            <a:r>
              <a:rPr lang="sr-Latn-CS" sz="1200" b="0" i="0" u="none" strike="noStrike" kern="1200" baseline="0" smtClean="0">
                <a:solidFill>
                  <a:schemeClr val="tx1"/>
                </a:solidFill>
                <a:latin typeface="+mn-lt"/>
              </a:rPr>
              <a:t>kako bi se sačuvala celovitost dokaza koje on nudi.</a:t>
            </a:r>
          </a:p>
          <a:p>
            <a:endParaRPr lang="sr-Latn-CS" sz="1200" b="0" i="0" u="none" strike="noStrike" kern="1200" baseline="0" smtClean="0">
              <a:solidFill>
                <a:schemeClr val="tx1"/>
              </a:solidFill>
              <a:latin typeface="+mn-lt"/>
              <a:ea typeface="+mn-ea"/>
              <a:cs typeface="+mn-cs"/>
            </a:endParaRPr>
          </a:p>
          <a:p>
            <a:r>
              <a:rPr lang="sr-Latn-CS" sz="1200" b="0" i="0" u="none" strike="noStrike" kern="1200" baseline="0" smtClean="0">
                <a:solidFill>
                  <a:schemeClr val="tx1"/>
                </a:solidFill>
                <a:latin typeface="+mn-lt"/>
              </a:rPr>
              <a:t>S obzirom na njegove posebne karakteristike elektronski dokazi se mogu definisati kao:</a:t>
            </a:r>
          </a:p>
          <a:p>
            <a:r>
              <a:rPr lang="sr-Latn-CS" sz="1200" b="0" i="0" u="none" strike="noStrike" kern="1200" baseline="0" smtClean="0">
                <a:solidFill>
                  <a:schemeClr val="tx1"/>
                </a:solidFill>
                <a:latin typeface="+mn-lt"/>
              </a:rPr>
              <a:t>Sve informacije koje se generišu, čuvaju ili prenose u digitalnom obliku, a koje kasnije</a:t>
            </a:r>
          </a:p>
          <a:p>
            <a:r>
              <a:rPr lang="sr-Latn-CS" sz="1200" b="0" i="0" u="none" strike="noStrike" kern="1200" baseline="0" smtClean="0">
                <a:solidFill>
                  <a:schemeClr val="tx1"/>
                </a:solidFill>
                <a:latin typeface="+mn-lt"/>
              </a:rPr>
              <a:t>mogu biti potrebne da bi se dokazale ili osporile činjenice koje su predmet u sudskom postupku.</a:t>
            </a:r>
            <a:endParaRPr lang="sr-Latn-CS"/>
          </a:p>
        </p:txBody>
      </p:sp>
      <p:sp>
        <p:nvSpPr>
          <p:cNvPr id="4" name="Slide Number Placeholder 3"/>
          <p:cNvSpPr>
            <a:spLocks noGrp="1"/>
          </p:cNvSpPr>
          <p:nvPr>
            <p:ph type="sldNum" sz="quarter" idx="10"/>
          </p:nvPr>
        </p:nvSpPr>
        <p:spPr/>
        <p:txBody>
          <a:bodyPr/>
          <a:lstStyle/>
          <a:p>
            <a:fld id="{6F040226-21D7-5847-B396-76B67129E36D}" type="slidenum">
              <a:rPr lang="en-US" smtClean="0"/>
              <a:pPr/>
              <a:t>63</a:t>
            </a:fld>
            <a:endParaRPr lang="sr-Latn-CS"/>
          </a:p>
        </p:txBody>
      </p:sp>
    </p:spTree>
    <p:extLst>
      <p:ext uri="{BB962C8B-B14F-4D97-AF65-F5344CB8AC3E}">
        <p14:creationId xmlns:p14="http://schemas.microsoft.com/office/powerpoint/2010/main" val="99428163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r-Latn-CS" dirty="0" smtClean="0"/>
              <a:t>Set načela koji su uključeni u narednih pet slajdova i koji su u skladu sa opšte prihvaćenom praksom na međunarodnom nivou. Stvarno načelo je navedeno masnim slovima u kurzivu kao i objašnjenje koje sledi.  Trener treba da se  upozna sa principima i istraži sve smernice koje se primjenjuju lokalno pre iznošenja ove prezentacije. </a:t>
            </a:r>
            <a:endParaRPr lang="sr-Latn-CS"/>
          </a:p>
        </p:txBody>
      </p:sp>
      <p:sp>
        <p:nvSpPr>
          <p:cNvPr id="4" name="Slide Number Placeholder 3"/>
          <p:cNvSpPr>
            <a:spLocks noGrp="1"/>
          </p:cNvSpPr>
          <p:nvPr>
            <p:ph type="sldNum" sz="quarter" idx="10"/>
          </p:nvPr>
        </p:nvSpPr>
        <p:spPr/>
        <p:txBody>
          <a:bodyPr/>
          <a:lstStyle/>
          <a:p>
            <a:fld id="{6F040226-21D7-5847-B396-76B67129E36D}" type="slidenum">
              <a:rPr lang="en-US" smtClean="0"/>
              <a:pPr/>
              <a:t>64</a:t>
            </a:fld>
            <a:endParaRPr lang="sr-Latn-CS"/>
          </a:p>
        </p:txBody>
      </p:sp>
    </p:spTree>
    <p:extLst>
      <p:ext uri="{BB962C8B-B14F-4D97-AF65-F5344CB8AC3E}">
        <p14:creationId xmlns:p14="http://schemas.microsoft.com/office/powerpoint/2010/main" val="155317316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B2221978-7AB2-D644-A1FF-AF545A1745C1}" type="slidenum">
              <a:rPr lang="en-US" smtClean="0"/>
              <a:pPr/>
              <a:t>5</a:t>
            </a:fld>
            <a:endParaRPr lang="sr-Latn-CS" dirty="0"/>
          </a:p>
        </p:txBody>
      </p:sp>
    </p:spTree>
    <p:extLst>
      <p:ext uri="{BB962C8B-B14F-4D97-AF65-F5344CB8AC3E}">
        <p14:creationId xmlns:p14="http://schemas.microsoft.com/office/powerpoint/2010/main" val="1601635928"/>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Slide Image Placeholder 1"/>
          <p:cNvSpPr>
            <a:spLocks noGrp="1" noRot="1" noChangeAspect="1" noTextEdit="1"/>
          </p:cNvSpPr>
          <p:nvPr>
            <p:ph type="sldImg"/>
          </p:nvPr>
        </p:nvSpPr>
        <p:spPr bwMode="auto">
          <a:noFill/>
          <a:ln>
            <a:solidFill>
              <a:srgbClr val="000000"/>
            </a:solidFill>
            <a:miter lim="800000"/>
            <a:headEnd/>
            <a:tailEnd/>
          </a:ln>
        </p:spPr>
      </p:sp>
      <p:sp>
        <p:nvSpPr>
          <p:cNvPr id="61443" name="Notes Placeholder 2"/>
          <p:cNvSpPr>
            <a:spLocks noGrp="1"/>
          </p:cNvSpPr>
          <p:nvPr>
            <p:ph type="body" idx="1"/>
          </p:nvPr>
        </p:nvSpPr>
        <p:spPr bwMode="auto">
          <a:noFill/>
        </p:spPr>
        <p:txBody>
          <a:bodyPr/>
          <a:lstStyle/>
          <a:p>
            <a:pPr marL="0" marR="0" indent="0" algn="l" defTabSz="457200" rtl="0" eaLnBrk="1" fontAlgn="auto" latinLnBrk="0" hangingPunct="1">
              <a:lnSpc>
                <a:spcPct val="100000"/>
              </a:lnSpc>
              <a:spcBef>
                <a:spcPct val="0"/>
              </a:spcBef>
              <a:spcAft>
                <a:spcPts val="0"/>
              </a:spcAft>
              <a:buClrTx/>
              <a:buSzTx/>
              <a:buFontTx/>
              <a:buNone/>
              <a:tabLst/>
              <a:defRPr/>
            </a:pPr>
            <a:r>
              <a:rPr lang="sr-Latn-CS" sz="1200" kern="1200" smtClean="0">
                <a:solidFill>
                  <a:schemeClr val="tx1"/>
                </a:solidFill>
                <a:effectLst/>
                <a:latin typeface="+mn-lt"/>
              </a:rPr>
              <a:t>Trener bi trebao dati učesnicima priliku da postavljaju sva pitanja koja mogu imati u vezi sa ovim delom lekcije.</a:t>
            </a:r>
            <a:endParaRPr lang="sr-Latn-CS" smtClean="0"/>
          </a:p>
          <a:p>
            <a:pPr eaLnBrk="1" hangingPunct="1">
              <a:spcBef>
                <a:spcPct val="0"/>
              </a:spcBef>
            </a:pPr>
            <a:endParaRPr lang="sr-Latn-CS"/>
          </a:p>
        </p:txBody>
      </p:sp>
      <p:sp>
        <p:nvSpPr>
          <p:cNvPr id="61444" name="Slide Number Placeholder 3"/>
          <p:cNvSpPr>
            <a:spLocks noGrp="1"/>
          </p:cNvSpPr>
          <p:nvPr>
            <p:ph type="sldNum" sz="quarter" idx="5"/>
          </p:nvPr>
        </p:nvSpPr>
        <p:spPr bwMode="auto">
          <a:noFill/>
          <a:ln>
            <a:miter lim="800000"/>
            <a:headEnd/>
            <a:tailEnd/>
          </a:ln>
        </p:spPr>
        <p:txBody>
          <a:bodyPr/>
          <a:lstStyle/>
          <a:p>
            <a:fld id="{D4686019-33D4-984A-9587-FE396FFF4F29}" type="slidenum">
              <a:rPr lang="en-GB"/>
              <a:pPr/>
              <a:t>70</a:t>
            </a:fld>
            <a:endParaRPr lang="sr-Latn-CS"/>
          </a:p>
        </p:txBody>
      </p:sp>
    </p:spTree>
    <p:extLst>
      <p:ext uri="{BB962C8B-B14F-4D97-AF65-F5344CB8AC3E}">
        <p14:creationId xmlns:p14="http://schemas.microsoft.com/office/powerpoint/2010/main" val="1194468947"/>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F040226-21D7-5847-B396-76B67129E36D}" type="slidenum">
              <a:rPr lang="en-US" smtClean="0"/>
              <a:pPr/>
              <a:t>71</a:t>
            </a:fld>
            <a:endParaRPr lang="sr-Latn-CS"/>
          </a:p>
        </p:txBody>
      </p:sp>
    </p:spTree>
    <p:extLst>
      <p:ext uri="{BB962C8B-B14F-4D97-AF65-F5344CB8AC3E}">
        <p14:creationId xmlns:p14="http://schemas.microsoft.com/office/powerpoint/2010/main" val="465005511"/>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val="1"/>
            </a:ext>
          </a:extLst>
        </p:spPr>
      </p:sp>
      <p:sp>
        <p:nvSpPr>
          <p:cNvPr id="4403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228600" indent="-228600" eaLnBrk="1" hangingPunct="1">
              <a:buFontTx/>
              <a:buAutoNum type="arabicPeriod"/>
            </a:pPr>
            <a:r>
              <a:rPr lang="sr-Latn-CS">
                <a:latin typeface="Calibri" charset="0"/>
              </a:rPr>
              <a:t>Takva odluka biće završena na licu mesta (stvari su jasnije tamo)</a:t>
            </a:r>
          </a:p>
          <a:p>
            <a:pPr marL="228600" indent="-228600" eaLnBrk="1" hangingPunct="1">
              <a:buFontTx/>
              <a:buAutoNum type="arabicPeriod"/>
            </a:pPr>
            <a:r>
              <a:rPr lang="sr-Latn-CS">
                <a:latin typeface="Calibri" charset="0"/>
              </a:rPr>
              <a:t>Međutim, što više informacija  imamo to je bolje. </a:t>
            </a:r>
            <a:endParaRPr lang="sr-Latn-CS" smtClean="0">
              <a:latin typeface="Calibri" charset="0"/>
            </a:endParaRPr>
          </a:p>
          <a:p>
            <a:pPr marL="228600" indent="-228600" eaLnBrk="1" hangingPunct="1">
              <a:buFontTx/>
              <a:buAutoNum type="arabicPeriod"/>
            </a:pPr>
            <a:endParaRPr lang="sr-Latn-CS">
              <a:latin typeface="Calibri" charset="0"/>
            </a:endParaRPr>
          </a:p>
        </p:txBody>
      </p:sp>
      <p:sp>
        <p:nvSpPr>
          <p:cNvPr id="4" name="Slide Number Placeholder 3"/>
          <p:cNvSpPr>
            <a:spLocks noGrp="1"/>
          </p:cNvSpPr>
          <p:nvPr>
            <p:ph type="sldNum" sz="quarter" idx="5"/>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fld id="{83109741-2BAC-7E41-B182-958CD2507C74}" type="slidenum">
              <a:rPr lang="en-US">
                <a:latin typeface="Calibri" charset="0"/>
              </a:rPr>
              <a:pPr eaLnBrk="1" hangingPunct="1"/>
              <a:t>72</a:t>
            </a:fld>
            <a:endParaRPr lang="sr-Latn-CS">
              <a:latin typeface="Calibri" charset="0"/>
            </a:endParaRPr>
          </a:p>
        </p:txBody>
      </p:sp>
    </p:spTree>
    <p:extLst>
      <p:ext uri="{BB962C8B-B14F-4D97-AF65-F5344CB8AC3E}">
        <p14:creationId xmlns:p14="http://schemas.microsoft.com/office/powerpoint/2010/main" val="1197979186"/>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r-Latn-CS" sz="1200" kern="1200" smtClean="0">
                <a:solidFill>
                  <a:schemeClr val="tx1"/>
                </a:solidFill>
                <a:effectLst/>
                <a:latin typeface="+mn-lt"/>
              </a:rPr>
              <a:t>Ako je poznato ili se sumnja da e-dokazi mogu biti pronađeni na licu mesta, tim za pretragu treba</a:t>
            </a:r>
            <a:r>
              <a:rPr lang="sr-Latn-CS" dirty="0" smtClean="0"/>
              <a:t> </a:t>
            </a:r>
            <a:r>
              <a:rPr lang="sr-Latn-CS" sz="1200" kern="1200" smtClean="0">
                <a:solidFill>
                  <a:schemeClr val="tx1"/>
                </a:solidFill>
                <a:effectLst/>
                <a:latin typeface="+mn-lt"/>
              </a:rPr>
              <a:t>da uključi članove koji su posebno obučeni u tome, kao i nezavisni stručnjak ako je</a:t>
            </a:r>
            <a:r>
              <a:rPr lang="sr-Latn-CS" dirty="0" smtClean="0"/>
              <a:t> </a:t>
            </a:r>
            <a:r>
              <a:rPr lang="sr-Latn-CS" sz="1200" b="0" kern="1200" smtClean="0">
                <a:solidFill>
                  <a:schemeClr val="tx1"/>
                </a:solidFill>
                <a:effectLst/>
                <a:latin typeface="+mn-lt"/>
              </a:rPr>
              <a:t>potrebnoy. </a:t>
            </a:r>
            <a:r>
              <a:rPr lang="sr-Latn-CS" sz="1200" kern="1200" smtClean="0">
                <a:solidFill>
                  <a:schemeClr val="tx1"/>
                </a:solidFill>
                <a:effectLst/>
                <a:latin typeface="+mn-lt"/>
              </a:rPr>
              <a:t>Ako sistem upravlja ili održava spoljna kompanija ili administrator,</a:t>
            </a:r>
            <a:r>
              <a:rPr lang="sr-Latn-CS" dirty="0" smtClean="0"/>
              <a:t> </a:t>
            </a:r>
            <a:r>
              <a:rPr lang="sr-Latn-CS" sz="1200" kern="1200" smtClean="0">
                <a:solidFill>
                  <a:schemeClr val="tx1"/>
                </a:solidFill>
                <a:effectLst/>
                <a:latin typeface="+mn-lt"/>
              </a:rPr>
              <a:t>istražitelj može da razmotri njihovo uključivanje kao veštaka svedoka (naravno, ako se on/ona  ne </a:t>
            </a:r>
            <a:r>
              <a:rPr lang="sr-Latn-CS" dirty="0" smtClean="0"/>
              <a:t> </a:t>
            </a:r>
            <a:r>
              <a:rPr lang="sr-Latn-CS" sz="1200" kern="1200" smtClean="0">
                <a:solidFill>
                  <a:schemeClr val="tx1"/>
                </a:solidFill>
                <a:effectLst/>
                <a:latin typeface="+mn-lt"/>
              </a:rPr>
              <a:t>smatra osumnjičenim i nema drugog sukoba interesa).</a:t>
            </a:r>
            <a:r>
              <a:rPr lang="sr-Latn-CS" dirty="0" smtClean="0"/>
              <a:t> </a:t>
            </a:r>
            <a:r>
              <a:rPr lang="sr-Latn-CS" sz="1200" kern="1200" smtClean="0">
                <a:solidFill>
                  <a:schemeClr val="tx1"/>
                </a:solidFill>
                <a:effectLst/>
                <a:latin typeface="+mn-lt"/>
              </a:rPr>
              <a:t>Kao minimum, oni koji se bave elektronskim dokazima (i idealno svi prisutni) trebali su dobiti osnovnu obuku u identifikaciji i prikupljanju potencijalnih izvora takvih dokaza. Kada je</a:t>
            </a:r>
            <a:r>
              <a:rPr lang="sr-Latn-CS" dirty="0" smtClean="0"/>
              <a:t> </a:t>
            </a:r>
            <a:r>
              <a:rPr lang="sr-Latn-CS" sz="1200" kern="1200" smtClean="0">
                <a:solidFill>
                  <a:schemeClr val="tx1"/>
                </a:solidFill>
                <a:effectLst/>
                <a:latin typeface="+mn-lt"/>
              </a:rPr>
              <a:t>to moguće, svaka grupa koja ima zadatak da zapleni elektronske dokaze treba da sadrži najmanje dva oficira</a:t>
            </a:r>
            <a:r>
              <a:rPr lang="sr-Latn-CS" dirty="0" smtClean="0"/>
              <a:t> </a:t>
            </a:r>
            <a:r>
              <a:rPr lang="sr-Latn-CS" sz="1200" kern="1200" smtClean="0">
                <a:solidFill>
                  <a:schemeClr val="tx1"/>
                </a:solidFill>
                <a:effectLst/>
                <a:latin typeface="+mn-lt"/>
              </a:rPr>
              <a:t>tako da za svaku akciju može biti dva svedoka.</a:t>
            </a:r>
            <a:r>
              <a:rPr lang="sr-Latn-CS" dirty="0" smtClean="0"/>
              <a:t> </a:t>
            </a:r>
            <a:r>
              <a:rPr lang="sr-Latn-CS" sz="1200" kern="1200" smtClean="0">
                <a:solidFill>
                  <a:schemeClr val="tx1"/>
                </a:solidFill>
                <a:effectLst/>
                <a:latin typeface="+mn-lt"/>
              </a:rPr>
              <a:t>Svi članovi tima treba da znaju načela koji se primenjuju prilikom rukovanja elektronskim dokazima, kao i ona</a:t>
            </a:r>
            <a:r>
              <a:rPr lang="sr-Latn-CS" dirty="0" smtClean="0"/>
              <a:t> </a:t>
            </a:r>
            <a:r>
              <a:rPr lang="sr-Latn-CS" sz="1200" kern="1200" smtClean="0">
                <a:solidFill>
                  <a:schemeClr val="tx1"/>
                </a:solidFill>
                <a:effectLst/>
                <a:latin typeface="+mn-lt"/>
              </a:rPr>
              <a:t>koja se koriste za rukovanje drugim fizičkim dokazima. Oni bi trebalo da budu svesni potrebnih posebnih mera</a:t>
            </a:r>
            <a:r>
              <a:rPr lang="sr-Latn-CS" dirty="0" smtClean="0"/>
              <a:t> </a:t>
            </a:r>
            <a:r>
              <a:rPr lang="sr-Latn-CS" sz="1200" kern="1200" smtClean="0">
                <a:solidFill>
                  <a:schemeClr val="tx1"/>
                </a:solidFill>
                <a:effectLst/>
                <a:latin typeface="+mn-lt"/>
              </a:rPr>
              <a:t>(npr. ne koristiti aluminijumski prah za sakupljanje otisaka prstiju od elektronskih uređaja). Oni bi trebalo</a:t>
            </a:r>
            <a:r>
              <a:rPr lang="sr-Latn-CS" dirty="0" smtClean="0"/>
              <a:t> </a:t>
            </a:r>
            <a:r>
              <a:rPr lang="sr-Latn-CS" sz="1200" kern="1200" smtClean="0">
                <a:solidFill>
                  <a:schemeClr val="tx1"/>
                </a:solidFill>
                <a:effectLst/>
                <a:latin typeface="+mn-lt"/>
              </a:rPr>
              <a:t>takođe da znaju da u određenim situacijama moraju stupiti u kontakt sa specijalizovanom jedinicom i trebalo bi da imaju te kontakt</a:t>
            </a:r>
            <a:r>
              <a:rPr lang="sr-Latn-CS" dirty="0" smtClean="0"/>
              <a:t> </a:t>
            </a:r>
            <a:r>
              <a:rPr lang="sr-Latn-CS" sz="1200" kern="1200" smtClean="0">
                <a:solidFill>
                  <a:schemeClr val="tx1"/>
                </a:solidFill>
                <a:effectLst/>
                <a:latin typeface="+mn-lt"/>
              </a:rPr>
              <a:t>informacije spremne, ako nisu uključili stručnjake u pretragu.</a:t>
            </a:r>
          </a:p>
          <a:p>
            <a:endParaRPr lang="sr-Latn-CS"/>
          </a:p>
        </p:txBody>
      </p:sp>
      <p:sp>
        <p:nvSpPr>
          <p:cNvPr id="4" name="Slide Number Placeholder 3"/>
          <p:cNvSpPr>
            <a:spLocks noGrp="1"/>
          </p:cNvSpPr>
          <p:nvPr>
            <p:ph type="sldNum" sz="quarter" idx="10"/>
          </p:nvPr>
        </p:nvSpPr>
        <p:spPr/>
        <p:txBody>
          <a:bodyPr/>
          <a:lstStyle/>
          <a:p>
            <a:fld id="{6F040226-21D7-5847-B396-76B67129E36D}" type="slidenum">
              <a:rPr lang="en-US" smtClean="0"/>
              <a:pPr/>
              <a:t>73</a:t>
            </a:fld>
            <a:endParaRPr lang="sr-Latn-CS"/>
          </a:p>
        </p:txBody>
      </p:sp>
    </p:spTree>
    <p:extLst>
      <p:ext uri="{BB962C8B-B14F-4D97-AF65-F5344CB8AC3E}">
        <p14:creationId xmlns:p14="http://schemas.microsoft.com/office/powerpoint/2010/main" val="720236027"/>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F040226-21D7-5847-B396-76B67129E36D}" type="slidenum">
              <a:rPr lang="en-US" smtClean="0"/>
              <a:pPr/>
              <a:t>74</a:t>
            </a:fld>
            <a:endParaRPr lang="sr-Latn-CS"/>
          </a:p>
        </p:txBody>
      </p:sp>
    </p:spTree>
    <p:extLst>
      <p:ext uri="{BB962C8B-B14F-4D97-AF65-F5344CB8AC3E}">
        <p14:creationId xmlns:p14="http://schemas.microsoft.com/office/powerpoint/2010/main" val="1275096673"/>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47500" lnSpcReduction="20000"/>
          </a:bodyPr>
          <a:lstStyle/>
          <a:p>
            <a:r>
              <a:rPr lang="sr-Latn-CS" sz="1200" kern="1200" smtClean="0">
                <a:solidFill>
                  <a:schemeClr val="tx1"/>
                </a:solidFill>
                <a:effectLst/>
                <a:latin typeface="+mn-lt"/>
              </a:rPr>
              <a:t>Zbog toga što su digitalna forenzika toliko složena i uključena su brojne različite discipline, digitalni</a:t>
            </a:r>
            <a:r>
              <a:rPr lang="sr-Latn-CS" dirty="0" smtClean="0"/>
              <a:t> </a:t>
            </a:r>
            <a:r>
              <a:rPr lang="sr-Latn-CS" sz="1200" kern="1200" smtClean="0">
                <a:solidFill>
                  <a:schemeClr val="tx1"/>
                </a:solidFill>
                <a:effectLst/>
                <a:latin typeface="+mn-lt"/>
              </a:rPr>
              <a:t>forenzičari se bave specijalizacijom u jednoj oblasti elektronskih dokaza. To znači da istražitelj ili tužilac ponekad treba da zadrže usluge digitalnog stručnjaka</a:t>
            </a:r>
            <a:r>
              <a:rPr lang="sr-Latn-CS" dirty="0" smtClean="0"/>
              <a:t> </a:t>
            </a:r>
            <a:r>
              <a:rPr lang="sr-Latn-CS" sz="1200" kern="1200" smtClean="0">
                <a:solidFill>
                  <a:schemeClr val="tx1"/>
                </a:solidFill>
                <a:effectLst/>
                <a:latin typeface="+mn-lt"/>
              </a:rPr>
              <a:t>za pomoć u određenim tehničkim situacijama.</a:t>
            </a:r>
            <a:r>
              <a:rPr lang="sr-Latn-CS" dirty="0" smtClean="0"/>
              <a:t> </a:t>
            </a:r>
            <a:r>
              <a:rPr lang="sr-Latn-CS" sz="1200" kern="1200" smtClean="0">
                <a:solidFill>
                  <a:schemeClr val="tx1"/>
                </a:solidFill>
                <a:effectLst/>
                <a:latin typeface="+mn-lt"/>
              </a:rPr>
              <a:t>Prilikom izbora specijalista može biti od pomoći da se vidi neki oblik formalne akreditacije koju dodeljuje</a:t>
            </a:r>
            <a:r>
              <a:rPr lang="sr-Latn-CS" dirty="0" smtClean="0"/>
              <a:t> </a:t>
            </a:r>
            <a:r>
              <a:rPr lang="sr-Latn-CS" sz="1200" kern="1200" smtClean="0">
                <a:solidFill>
                  <a:schemeClr val="tx1"/>
                </a:solidFill>
                <a:effectLst/>
                <a:latin typeface="+mn-lt"/>
              </a:rPr>
              <a:t>poštovano akademsko ili stručno telo. Akreditacija predstavlja određeni stepen obrazovnog</a:t>
            </a:r>
            <a:r>
              <a:rPr lang="sr-Latn-CS" dirty="0" smtClean="0"/>
              <a:t> </a:t>
            </a:r>
            <a:r>
              <a:rPr lang="sr-Latn-CS" sz="1200" kern="1200" smtClean="0">
                <a:solidFill>
                  <a:schemeClr val="tx1"/>
                </a:solidFill>
                <a:effectLst/>
                <a:latin typeface="+mn-lt"/>
              </a:rPr>
              <a:t>nivoa i pruža nezavisnu ocenu njegovih / njenih akreditiva kada se njegova  ili njena</a:t>
            </a:r>
            <a:r>
              <a:rPr lang="sr-Latn-CS" dirty="0" smtClean="0"/>
              <a:t> </a:t>
            </a:r>
            <a:r>
              <a:rPr lang="sr-Latn-CS" sz="1200" kern="1200" smtClean="0">
                <a:solidFill>
                  <a:schemeClr val="tx1"/>
                </a:solidFill>
                <a:effectLst/>
                <a:latin typeface="+mn-lt"/>
              </a:rPr>
              <a:t>sudska veštačenja ispitaju na sudu. Slično tome, dosadašnja evidencija objavljivanja priznatih</a:t>
            </a:r>
            <a:r>
              <a:rPr lang="sr-Latn-CS" dirty="0" smtClean="0"/>
              <a:t> </a:t>
            </a:r>
            <a:r>
              <a:rPr lang="sr-Latn-CS" sz="1200" kern="1200" smtClean="0">
                <a:solidFill>
                  <a:schemeClr val="tx1"/>
                </a:solidFill>
                <a:effectLst/>
                <a:latin typeface="+mn-lt"/>
              </a:rPr>
              <a:t>priznatih časopisa, iskustva u ranijim slučajevima i profesionalna reputacija, svima pomažu u povećanju</a:t>
            </a:r>
            <a:r>
              <a:rPr lang="sr-Latn-CS" dirty="0" smtClean="0"/>
              <a:t> </a:t>
            </a:r>
            <a:r>
              <a:rPr lang="sr-Latn-CS" sz="1200" kern="1200" smtClean="0">
                <a:solidFill>
                  <a:schemeClr val="tx1"/>
                </a:solidFill>
                <a:effectLst/>
                <a:latin typeface="+mn-lt"/>
              </a:rPr>
              <a:t>tog poverenja.</a:t>
            </a:r>
          </a:p>
          <a:p>
            <a:endParaRPr lang="sr-Latn-CS" sz="1200" kern="1200" smtClean="0">
              <a:solidFill>
                <a:schemeClr val="tx1"/>
              </a:solidFill>
              <a:effectLst/>
              <a:latin typeface="+mn-lt"/>
              <a:ea typeface="+mn-ea"/>
              <a:cs typeface="+mn-cs"/>
            </a:endParaRPr>
          </a:p>
          <a:p>
            <a:r>
              <a:rPr lang="sr-Latn-CS" sz="1200" kern="1200" smtClean="0">
                <a:solidFill>
                  <a:schemeClr val="tx1"/>
                </a:solidFill>
                <a:effectLst/>
                <a:latin typeface="+mn-lt"/>
              </a:rPr>
              <a:t>Proces selekcije ne bi trebao biti sasvim slučajan, već aktivan i strukturiran od samog početka.</a:t>
            </a:r>
            <a:r>
              <a:rPr lang="sr-Latn-CS" dirty="0" smtClean="0"/>
              <a:t> </a:t>
            </a:r>
            <a:r>
              <a:rPr lang="sr-Latn-CS" sz="1200" kern="1200" smtClean="0">
                <a:solidFill>
                  <a:schemeClr val="tx1"/>
                </a:solidFill>
                <a:effectLst/>
                <a:latin typeface="+mn-lt"/>
              </a:rPr>
              <a:t>Jedinice za visokotehnološki kriminalamogu biti u mogućnosti da ponude dodatne savete o kriterijumima za izbor, međutim,</a:t>
            </a:r>
            <a:r>
              <a:rPr lang="sr-Latn-CS" dirty="0" smtClean="0"/>
              <a:t> </a:t>
            </a:r>
            <a:r>
              <a:rPr lang="sr-Latn-CS" sz="1200" kern="1200" smtClean="0">
                <a:solidFill>
                  <a:schemeClr val="tx1"/>
                </a:solidFill>
                <a:effectLst/>
                <a:latin typeface="+mn-lt"/>
              </a:rPr>
              <a:t>sledeći kriterijumi mogu pomoći u utvrđivanju vrednosti i ugleda svedoka </a:t>
            </a:r>
            <a:r>
              <a:rPr lang="sr-Latn-CS" dirty="0" smtClean="0"/>
              <a:t> </a:t>
            </a:r>
            <a:r>
              <a:rPr lang="sr-Latn-CS" sz="1200" kern="1200" smtClean="0">
                <a:solidFill>
                  <a:schemeClr val="tx1"/>
                </a:solidFill>
                <a:effectLst/>
                <a:latin typeface="+mn-lt"/>
              </a:rPr>
              <a:t>internog</a:t>
            </a:r>
            <a:r>
              <a:rPr lang="sr-Latn-CS" dirty="0" smtClean="0"/>
              <a:t> </a:t>
            </a:r>
            <a:r>
              <a:rPr lang="sr-Latn-CS" sz="1200" kern="1200" smtClean="0">
                <a:solidFill>
                  <a:schemeClr val="tx1"/>
                </a:solidFill>
                <a:effectLst/>
                <a:latin typeface="+mn-lt"/>
              </a:rPr>
              <a:t>konsultanta.</a:t>
            </a:r>
          </a:p>
          <a:p>
            <a:endParaRPr lang="sr-Latn-CS" sz="1200" kern="1200" smtClean="0">
              <a:solidFill>
                <a:schemeClr val="tx1"/>
              </a:solidFill>
              <a:effectLst/>
              <a:latin typeface="+mn-lt"/>
              <a:ea typeface="+mn-ea"/>
              <a:cs typeface="+mn-cs"/>
            </a:endParaRPr>
          </a:p>
          <a:p>
            <a:r>
              <a:rPr lang="sr-Latn-CS" sz="1200" b="1" kern="1200" smtClean="0">
                <a:solidFill>
                  <a:schemeClr val="tx1"/>
                </a:solidFill>
                <a:effectLst/>
                <a:latin typeface="+mn-lt"/>
              </a:rPr>
              <a:t>Specijalističke veštine</a:t>
            </a:r>
          </a:p>
          <a:p>
            <a:r>
              <a:rPr lang="sr-Latn-CS" sz="1200" kern="1200" smtClean="0">
                <a:solidFill>
                  <a:schemeClr val="tx1"/>
                </a:solidFill>
                <a:effectLst/>
                <a:latin typeface="+mn-lt"/>
              </a:rPr>
              <a:t>a. Relevantne akademske i profesionalne kvalifikacije i akreditaciju;</a:t>
            </a:r>
          </a:p>
          <a:p>
            <a:r>
              <a:rPr lang="sr-Latn-CS" sz="1200" kern="1200" smtClean="0">
                <a:solidFill>
                  <a:schemeClr val="tx1"/>
                </a:solidFill>
                <a:effectLst/>
                <a:latin typeface="+mn-lt"/>
              </a:rPr>
              <a:t>b. Specifične veštine koje on ili ona poseduju za relevantni  predmet u rukama;</a:t>
            </a:r>
          </a:p>
          <a:p>
            <a:r>
              <a:rPr lang="sr-Latn-CS" sz="1200" kern="1200" smtClean="0">
                <a:solidFill>
                  <a:schemeClr val="tx1"/>
                </a:solidFill>
                <a:effectLst/>
                <a:latin typeface="+mn-lt"/>
              </a:rPr>
              <a:t>c. Učešće u relevantnim stručnim institutima ili udruženjima;</a:t>
            </a:r>
          </a:p>
          <a:p>
            <a:r>
              <a:rPr lang="sr-Latn-CS" sz="1200" kern="1200" smtClean="0">
                <a:solidFill>
                  <a:schemeClr val="tx1"/>
                </a:solidFill>
                <a:effectLst/>
                <a:latin typeface="+mn-lt"/>
              </a:rPr>
              <a:t>d. Priznata reputaciju za njegovu ili njenu aktivnost u traženom stručnom području (na primer, da li specijalista za svoje ili njeno radove ima priznanja)?</a:t>
            </a:r>
          </a:p>
          <a:p>
            <a:endParaRPr lang="sr-Latn-CS" sz="1200" kern="1200" smtClean="0">
              <a:solidFill>
                <a:schemeClr val="tx1"/>
              </a:solidFill>
              <a:effectLst/>
              <a:latin typeface="+mn-lt"/>
              <a:ea typeface="+mn-ea"/>
              <a:cs typeface="+mn-cs"/>
            </a:endParaRPr>
          </a:p>
          <a:p>
            <a:r>
              <a:rPr lang="sr-Latn-CS" sz="1200" b="1" kern="1200" smtClean="0">
                <a:solidFill>
                  <a:schemeClr val="tx1"/>
                </a:solidFill>
                <a:effectLst/>
                <a:latin typeface="+mn-lt"/>
              </a:rPr>
              <a:t>Specijalističko iskustvo</a:t>
            </a:r>
          </a:p>
          <a:p>
            <a:r>
              <a:rPr lang="sr-Latn-CS" sz="1200" kern="1200" smtClean="0">
                <a:solidFill>
                  <a:schemeClr val="tx1"/>
                </a:solidFill>
                <a:effectLst/>
                <a:latin typeface="+mn-lt"/>
              </a:rPr>
              <a:t>a. Dužina i priroda iskustva ovakve vrste rada;</a:t>
            </a:r>
          </a:p>
          <a:p>
            <a:r>
              <a:rPr lang="sr-Latn-CS" sz="1200" kern="1200" smtClean="0">
                <a:solidFill>
                  <a:schemeClr val="tx1"/>
                </a:solidFill>
                <a:effectLst/>
                <a:latin typeface="+mn-lt"/>
              </a:rPr>
              <a:t>b.Postignuti nivo i senioritet;</a:t>
            </a:r>
          </a:p>
          <a:p>
            <a:r>
              <a:rPr lang="sr-Latn-CS" sz="1200" kern="1200" smtClean="0">
                <a:solidFill>
                  <a:schemeClr val="tx1"/>
                </a:solidFill>
                <a:effectLst/>
                <a:latin typeface="+mn-lt"/>
              </a:rPr>
              <a:t>c. Broj sudskih predmeta u kojima je bio uključen;</a:t>
            </a:r>
          </a:p>
          <a:p>
            <a:r>
              <a:rPr lang="sr-Latn-CS" sz="1200" kern="1200" smtClean="0">
                <a:solidFill>
                  <a:schemeClr val="tx1"/>
                </a:solidFill>
                <a:effectLst/>
                <a:latin typeface="+mn-lt"/>
              </a:rPr>
              <a:t>d. Tip i složenost slučajeva u kojima je uključen kao stručnjak;</a:t>
            </a:r>
          </a:p>
          <a:p>
            <a:r>
              <a:rPr lang="sr-Latn-CS" sz="1200" kern="1200" smtClean="0">
                <a:solidFill>
                  <a:schemeClr val="tx1"/>
                </a:solidFill>
                <a:effectLst/>
                <a:latin typeface="+mn-lt"/>
              </a:rPr>
              <a:t>e. Dokazi koji dokazuju  nivo i kvalitet  iskustva (na primer, učešće kao pozvani govornik na</a:t>
            </a:r>
            <a:r>
              <a:rPr lang="sr-Latn-CS" dirty="0" smtClean="0"/>
              <a:t> </a:t>
            </a:r>
            <a:r>
              <a:rPr lang="sr-Latn-CS" sz="1200" kern="1200" smtClean="0">
                <a:solidFill>
                  <a:schemeClr val="tx1"/>
                </a:solidFill>
                <a:effectLst/>
                <a:latin typeface="+mn-lt"/>
              </a:rPr>
              <a:t>uglednim događajima, publikacije u poštovanim stručnim časopisima, službena i</a:t>
            </a:r>
          </a:p>
          <a:p>
            <a:r>
              <a:rPr lang="sr-Latn-CS" sz="1200" kern="1200" smtClean="0">
                <a:solidFill>
                  <a:schemeClr val="tx1"/>
                </a:solidFill>
                <a:effectLst/>
                <a:latin typeface="+mn-lt"/>
              </a:rPr>
              <a:t>počasna imenovanja relevantna za oblast stručnosti).</a:t>
            </a:r>
          </a:p>
          <a:p>
            <a:endParaRPr lang="sr-Latn-CS" sz="1200" kern="1200" smtClean="0">
              <a:solidFill>
                <a:schemeClr val="tx1"/>
              </a:solidFill>
              <a:effectLst/>
              <a:latin typeface="+mn-lt"/>
              <a:ea typeface="+mn-ea"/>
              <a:cs typeface="+mn-cs"/>
            </a:endParaRPr>
          </a:p>
          <a:p>
            <a:r>
              <a:rPr lang="sr-Latn-CS" sz="1200" b="1" kern="1200" smtClean="0">
                <a:solidFill>
                  <a:schemeClr val="tx1"/>
                </a:solidFill>
                <a:effectLst/>
                <a:latin typeface="+mn-lt"/>
              </a:rPr>
              <a:t>Poznavanje istrage</a:t>
            </a:r>
          </a:p>
          <a:p>
            <a:r>
              <a:rPr lang="sr-Latn-CS" sz="1200" kern="1200" smtClean="0">
                <a:solidFill>
                  <a:schemeClr val="tx1"/>
                </a:solidFill>
                <a:effectLst/>
                <a:latin typeface="+mn-lt"/>
              </a:rPr>
              <a:t>Razumevanje prirode i potrebe istrage u smislu poverljivosti, značaju</a:t>
            </a:r>
            <a:r>
              <a:rPr lang="sr-Latn-CS" dirty="0" smtClean="0"/>
              <a:t> </a:t>
            </a:r>
            <a:r>
              <a:rPr lang="sr-Latn-CS" sz="1200" kern="1200" smtClean="0">
                <a:solidFill>
                  <a:schemeClr val="tx1"/>
                </a:solidFill>
                <a:effectLst/>
                <a:latin typeface="+mn-lt"/>
              </a:rPr>
              <a:t>i razlike između informacija, obaveštajnih informacija i dokaza.</a:t>
            </a:r>
          </a:p>
          <a:p>
            <a:endParaRPr lang="sr-Latn-CS" sz="1200" kern="1200" smtClean="0">
              <a:solidFill>
                <a:schemeClr val="tx1"/>
              </a:solidFill>
              <a:effectLst/>
              <a:latin typeface="+mn-lt"/>
              <a:ea typeface="+mn-ea"/>
              <a:cs typeface="+mn-cs"/>
            </a:endParaRPr>
          </a:p>
          <a:p>
            <a:r>
              <a:rPr lang="sr-Latn-CS" sz="1200" b="1" kern="1200" smtClean="0">
                <a:solidFill>
                  <a:schemeClr val="tx1"/>
                </a:solidFill>
                <a:effectLst/>
                <a:latin typeface="+mn-lt"/>
              </a:rPr>
              <a:t>Kontekstualno znanje</a:t>
            </a:r>
          </a:p>
          <a:p>
            <a:r>
              <a:rPr lang="sr-Latn-CS" sz="1200" kern="1200" smtClean="0">
                <a:solidFill>
                  <a:schemeClr val="tx1"/>
                </a:solidFill>
                <a:effectLst/>
                <a:latin typeface="+mn-lt"/>
              </a:rPr>
              <a:t>Razumevanje razlika između pristupa, jezika, filozofije, prakse i</a:t>
            </a:r>
            <a:r>
              <a:rPr lang="sr-Latn-CS" dirty="0" smtClean="0"/>
              <a:t> </a:t>
            </a:r>
            <a:r>
              <a:rPr lang="sr-Latn-CS" sz="1200" kern="1200" smtClean="0">
                <a:solidFill>
                  <a:schemeClr val="tx1"/>
                </a:solidFill>
                <a:effectLst/>
                <a:latin typeface="+mn-lt"/>
              </a:rPr>
              <a:t>uloge policije i zakona, kao i potrebnog tehničkog znanja za informacione tehnologije, kao</a:t>
            </a:r>
            <a:r>
              <a:rPr lang="sr-Latn-CS" dirty="0" smtClean="0"/>
              <a:t> </a:t>
            </a:r>
            <a:r>
              <a:rPr lang="sr-Latn-CS" sz="1200" kern="1200" smtClean="0">
                <a:solidFill>
                  <a:schemeClr val="tx1"/>
                </a:solidFill>
                <a:effectLst/>
                <a:latin typeface="+mn-lt"/>
              </a:rPr>
              <a:t>i poznavanje koncepta verovatnoće u najširem smislu i znajući razliku</a:t>
            </a:r>
            <a:r>
              <a:rPr lang="sr-Latn-CS" dirty="0" smtClean="0"/>
              <a:t>  </a:t>
            </a:r>
            <a:r>
              <a:rPr lang="sr-Latn-CS" sz="1200" kern="1200" smtClean="0">
                <a:solidFill>
                  <a:schemeClr val="tx1"/>
                </a:solidFill>
                <a:effectLst/>
                <a:latin typeface="+mn-lt"/>
              </a:rPr>
              <a:t>između naučnih i pravnih standarda dokazivanja.</a:t>
            </a:r>
          </a:p>
          <a:p>
            <a:endParaRPr lang="sr-Latn-CS" sz="1200" kern="1200" smtClean="0">
              <a:solidFill>
                <a:schemeClr val="tx1"/>
              </a:solidFill>
              <a:effectLst/>
              <a:latin typeface="+mn-lt"/>
              <a:ea typeface="+mn-ea"/>
              <a:cs typeface="+mn-cs"/>
            </a:endParaRPr>
          </a:p>
          <a:p>
            <a:r>
              <a:rPr lang="sr-Latn-CS" sz="1200" b="1" kern="1200" smtClean="0">
                <a:solidFill>
                  <a:schemeClr val="tx1"/>
                </a:solidFill>
                <a:effectLst/>
                <a:latin typeface="+mn-lt"/>
              </a:rPr>
              <a:t>Pravno znanje</a:t>
            </a:r>
          </a:p>
          <a:p>
            <a:r>
              <a:rPr lang="sr-Latn-CS" sz="1200" kern="1200" smtClean="0">
                <a:solidFill>
                  <a:schemeClr val="tx1"/>
                </a:solidFill>
                <a:effectLst/>
                <a:latin typeface="+mn-lt"/>
              </a:rPr>
              <a:t>Razumevanje relevantnih aspekata zakona u odnosu na:</a:t>
            </a:r>
          </a:p>
          <a:p>
            <a:r>
              <a:rPr lang="sr-Latn-CS" sz="1200" kern="1200" smtClean="0">
                <a:solidFill>
                  <a:schemeClr val="tx1"/>
                </a:solidFill>
                <a:effectLst/>
                <a:latin typeface="+mn-lt"/>
              </a:rPr>
              <a:t>a. Izjave;</a:t>
            </a:r>
          </a:p>
          <a:p>
            <a:r>
              <a:rPr lang="sr-Latn-CS" sz="1200" kern="1200" smtClean="0">
                <a:solidFill>
                  <a:schemeClr val="tx1"/>
                </a:solidFill>
                <a:effectLst/>
                <a:latin typeface="+mn-lt"/>
              </a:rPr>
              <a:t>b. Kontinuitet;</a:t>
            </a:r>
          </a:p>
          <a:p>
            <a:r>
              <a:rPr lang="sr-Latn-CS" sz="1200" kern="1200" smtClean="0">
                <a:solidFill>
                  <a:schemeClr val="tx1"/>
                </a:solidFill>
                <a:effectLst/>
                <a:latin typeface="+mn-lt"/>
              </a:rPr>
              <a:t>c. Pravila o dokazima;</a:t>
            </a:r>
          </a:p>
          <a:p>
            <a:r>
              <a:rPr lang="sr-Latn-CS" sz="1200" kern="1200" smtClean="0">
                <a:solidFill>
                  <a:schemeClr val="tx1"/>
                </a:solidFill>
                <a:effectLst/>
                <a:latin typeface="+mn-lt"/>
              </a:rPr>
              <a:t>d. Sudske postupke (uključujući i razlike u ulogama odbrane i tužilaštva);</a:t>
            </a:r>
          </a:p>
          <a:p>
            <a:r>
              <a:rPr lang="sr-Latn-CS" sz="1200" kern="1200" smtClean="0">
                <a:solidFill>
                  <a:schemeClr val="tx1"/>
                </a:solidFill>
                <a:effectLst/>
                <a:latin typeface="+mn-lt"/>
              </a:rPr>
              <a:t>E. Jasno razumevanje uloge i odgovornosti veštaka.</a:t>
            </a:r>
          </a:p>
          <a:p>
            <a:endParaRPr lang="sr-Latn-CS" sz="1200" kern="1200" smtClean="0">
              <a:solidFill>
                <a:schemeClr val="tx1"/>
              </a:solidFill>
              <a:effectLst/>
              <a:latin typeface="+mn-lt"/>
              <a:ea typeface="+mn-ea"/>
              <a:cs typeface="+mn-cs"/>
            </a:endParaRPr>
          </a:p>
          <a:p>
            <a:r>
              <a:rPr lang="sr-Latn-CS" sz="1200" b="1" kern="1200" smtClean="0">
                <a:solidFill>
                  <a:schemeClr val="tx1"/>
                </a:solidFill>
                <a:effectLst/>
                <a:latin typeface="+mn-lt"/>
              </a:rPr>
              <a:t>Komunikacione veštine</a:t>
            </a:r>
          </a:p>
          <a:p>
            <a:r>
              <a:rPr lang="sr-Latn-CS" sz="1200" kern="1200" smtClean="0">
                <a:solidFill>
                  <a:schemeClr val="tx1"/>
                </a:solidFill>
                <a:effectLst/>
                <a:latin typeface="+mn-lt"/>
              </a:rPr>
              <a:t>Sposobnost da se izrazi i objasni običnim jezikom:</a:t>
            </a:r>
          </a:p>
          <a:p>
            <a:r>
              <a:rPr lang="sr-Latn-CS" sz="1200" kern="1200" smtClean="0">
                <a:solidFill>
                  <a:schemeClr val="tx1"/>
                </a:solidFill>
                <a:effectLst/>
                <a:latin typeface="+mn-lt"/>
              </a:rPr>
              <a:t>a. prirodu krivičnog dela,</a:t>
            </a:r>
          </a:p>
          <a:p>
            <a:r>
              <a:rPr lang="sr-Latn-CS" sz="1200" kern="1200" smtClean="0">
                <a:solidFill>
                  <a:schemeClr val="tx1"/>
                </a:solidFill>
                <a:effectLst/>
                <a:latin typeface="+mn-lt"/>
              </a:rPr>
              <a:t>b. Tehniku i opremu koja se koristi u ispitivanju;</a:t>
            </a:r>
          </a:p>
          <a:p>
            <a:r>
              <a:rPr lang="sr-Latn-CS" sz="1200" kern="1200" smtClean="0">
                <a:solidFill>
                  <a:schemeClr val="tx1"/>
                </a:solidFill>
                <a:effectLst/>
                <a:latin typeface="+mn-lt"/>
              </a:rPr>
              <a:t>c. Koristi metode tumačenja;</a:t>
            </a:r>
          </a:p>
          <a:p>
            <a:r>
              <a:rPr lang="sr-Latn-CS" sz="1200" kern="1200" smtClean="0">
                <a:solidFill>
                  <a:schemeClr val="tx1"/>
                </a:solidFill>
                <a:effectLst/>
                <a:latin typeface="+mn-lt"/>
              </a:rPr>
              <a:t>d. Prednosti i slabosti dokaza;</a:t>
            </a:r>
          </a:p>
          <a:p>
            <a:r>
              <a:rPr lang="sr-Latn-CS" sz="1200" kern="1200" smtClean="0">
                <a:solidFill>
                  <a:schemeClr val="tx1"/>
                </a:solidFill>
                <a:effectLst/>
                <a:latin typeface="+mn-lt"/>
              </a:rPr>
              <a:t>e. Bilo koja moguća alternativna objašnjenja za otkrivene činjenice.</a:t>
            </a:r>
          </a:p>
          <a:p>
            <a:endParaRPr lang="sr-Latn-CS" sz="1200" kern="1200" smtClean="0">
              <a:solidFill>
                <a:schemeClr val="tx1"/>
              </a:solidFill>
              <a:effectLst/>
              <a:latin typeface="+mn-lt"/>
              <a:ea typeface="+mn-ea"/>
              <a:cs typeface="+mn-cs"/>
            </a:endParaRPr>
          </a:p>
          <a:p>
            <a:r>
              <a:rPr lang="sr-Latn-CS" sz="1200" b="1" kern="1200" smtClean="0">
                <a:solidFill>
                  <a:schemeClr val="tx1"/>
                </a:solidFill>
                <a:effectLst/>
                <a:latin typeface="+mn-lt"/>
              </a:rPr>
              <a:t>Opšte</a:t>
            </a:r>
          </a:p>
          <a:p>
            <a:r>
              <a:rPr lang="sr-Latn-CS" sz="1200" kern="1200" smtClean="0">
                <a:solidFill>
                  <a:schemeClr val="tx1"/>
                </a:solidFill>
                <a:effectLst/>
                <a:latin typeface="+mn-lt"/>
              </a:rPr>
              <a:t>a. Stručnjak će možda morati da bude ovlašćen za odgovarajući nivo bezbednosti</a:t>
            </a:r>
            <a:r>
              <a:rPr lang="sr-Latn-CS" dirty="0" smtClean="0"/>
              <a:t> </a:t>
            </a:r>
            <a:r>
              <a:rPr lang="sr-Latn-CS" sz="1200" kern="1200" smtClean="0">
                <a:solidFill>
                  <a:schemeClr val="tx1"/>
                </a:solidFill>
                <a:effectLst/>
                <a:latin typeface="+mn-lt"/>
              </a:rPr>
              <a:t>kako bi  obradio dokazni materijall;</a:t>
            </a:r>
          </a:p>
          <a:p>
            <a:r>
              <a:rPr lang="sr-Latn-CS" sz="1200" kern="1200" smtClean="0">
                <a:solidFill>
                  <a:schemeClr val="tx1"/>
                </a:solidFill>
                <a:effectLst/>
                <a:latin typeface="+mn-lt"/>
              </a:rPr>
              <a:t>b. Stručnjak treba da potpiše sporazum o čuvanju poverljivih podataka (kako bi se osiguralo da svo znanje</a:t>
            </a:r>
            <a:r>
              <a:rPr lang="sr-Latn-CS" dirty="0" smtClean="0"/>
              <a:t> </a:t>
            </a:r>
            <a:r>
              <a:rPr lang="sr-Latn-CS" sz="1200" kern="1200" smtClean="0">
                <a:solidFill>
                  <a:schemeClr val="tx1"/>
                </a:solidFill>
                <a:effectLst/>
                <a:latin typeface="+mn-lt"/>
              </a:rPr>
              <a:t>stečeno tokom ispitivanja  ostaje i dalje poverljivo);</a:t>
            </a:r>
          </a:p>
          <a:p>
            <a:r>
              <a:rPr lang="sr-Latn-CS" sz="1200" kern="1200" smtClean="0">
                <a:solidFill>
                  <a:schemeClr val="tx1"/>
                </a:solidFill>
                <a:effectLst/>
                <a:latin typeface="+mn-lt"/>
              </a:rPr>
              <a:t>c. Kada je relevantno, stručnjak treba da bude upoznat sa svim relevantnim smernicama o materijalu</a:t>
            </a:r>
            <a:r>
              <a:rPr lang="sr-Latn-CS" dirty="0" smtClean="0"/>
              <a:t> </a:t>
            </a:r>
            <a:r>
              <a:rPr lang="sr-Latn-CS" sz="1200" kern="1200" smtClean="0">
                <a:solidFill>
                  <a:schemeClr val="tx1"/>
                </a:solidFill>
                <a:effectLst/>
                <a:latin typeface="+mn-lt"/>
              </a:rPr>
              <a:t>koji se odnosi na pedofiliju, uključujući i efekat takvog materijala na druge uključene osobe i treba</a:t>
            </a:r>
            <a:r>
              <a:rPr lang="sr-Latn-CS" dirty="0" smtClean="0"/>
              <a:t> </a:t>
            </a:r>
            <a:r>
              <a:rPr lang="sr-Latn-CS" sz="1200" kern="1200" smtClean="0">
                <a:solidFill>
                  <a:schemeClr val="tx1"/>
                </a:solidFill>
                <a:effectLst/>
                <a:latin typeface="+mn-lt"/>
              </a:rPr>
              <a:t>da rizikuje da ih proceni na odgovarajući način</a:t>
            </a:r>
          </a:p>
          <a:p>
            <a:r>
              <a:rPr lang="sr-Latn-CS" sz="1200" kern="1200" smtClean="0">
                <a:solidFill>
                  <a:schemeClr val="tx1"/>
                </a:solidFill>
                <a:effectLst/>
                <a:latin typeface="+mn-lt"/>
              </a:rPr>
              <a:t>d. Specijalista ne bi trebao imati sukob interesa i od nje se traži da podnese</a:t>
            </a:r>
            <a:r>
              <a:rPr lang="sr-Latn-CS" dirty="0" smtClean="0"/>
              <a:t> </a:t>
            </a:r>
            <a:r>
              <a:rPr lang="sr-Latn-CS" sz="1200" kern="1200" smtClean="0">
                <a:solidFill>
                  <a:schemeClr val="tx1"/>
                </a:solidFill>
                <a:effectLst/>
                <a:latin typeface="+mn-lt"/>
              </a:rPr>
              <a:t>izjavu u tom smislu.</a:t>
            </a:r>
          </a:p>
          <a:p>
            <a:endParaRPr lang="sr-Latn-CS"/>
          </a:p>
        </p:txBody>
      </p:sp>
      <p:sp>
        <p:nvSpPr>
          <p:cNvPr id="4" name="Slide Number Placeholder 3"/>
          <p:cNvSpPr>
            <a:spLocks noGrp="1"/>
          </p:cNvSpPr>
          <p:nvPr>
            <p:ph type="sldNum" sz="quarter" idx="10"/>
          </p:nvPr>
        </p:nvSpPr>
        <p:spPr/>
        <p:txBody>
          <a:bodyPr/>
          <a:lstStyle/>
          <a:p>
            <a:fld id="{6F040226-21D7-5847-B396-76B67129E36D}" type="slidenum">
              <a:rPr lang="en-US" smtClean="0"/>
              <a:pPr/>
              <a:t>75</a:t>
            </a:fld>
            <a:endParaRPr lang="sr-Latn-CS"/>
          </a:p>
        </p:txBody>
      </p:sp>
    </p:spTree>
    <p:extLst>
      <p:ext uri="{BB962C8B-B14F-4D97-AF65-F5344CB8AC3E}">
        <p14:creationId xmlns:p14="http://schemas.microsoft.com/office/powerpoint/2010/main" val="1416342649"/>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10000"/>
          </a:bodyPr>
          <a:lstStyle/>
          <a:p>
            <a:r>
              <a:rPr lang="sr-Latn-CS" sz="1200" b="1" kern="1200" smtClean="0">
                <a:solidFill>
                  <a:schemeClr val="tx1"/>
                </a:solidFill>
                <a:effectLst/>
                <a:latin typeface="+mn-lt"/>
              </a:rPr>
              <a:t>Gde su podaci hostovani (tj. zapravo sačuvani)?</a:t>
            </a:r>
          </a:p>
          <a:p>
            <a:r>
              <a:rPr lang="sr-Latn-CS" sz="1200" kern="1200" smtClean="0">
                <a:solidFill>
                  <a:schemeClr val="tx1"/>
                </a:solidFill>
                <a:effectLst/>
                <a:latin typeface="+mn-lt"/>
              </a:rPr>
              <a:t>INije neuobičajeno da podaci budu hostovani na lokaciji koja nije tamo gde je oprema</a:t>
            </a:r>
            <a:r>
              <a:rPr lang="sr-Latn-CS" dirty="0" smtClean="0"/>
              <a:t> </a:t>
            </a:r>
            <a:r>
              <a:rPr lang="sr-Latn-CS" sz="1200" kern="1200" smtClean="0">
                <a:solidFill>
                  <a:schemeClr val="tx1"/>
                </a:solidFill>
                <a:effectLst/>
                <a:latin typeface="+mn-lt"/>
              </a:rPr>
              <a:t>prisutna. Ako dođete na pretragu bez prethodnog  razmatranja ove mogućnosti, možete utvrditi</a:t>
            </a:r>
            <a:r>
              <a:rPr lang="sr-Latn-CS" dirty="0" smtClean="0"/>
              <a:t> </a:t>
            </a:r>
            <a:r>
              <a:rPr lang="sr-Latn-CS" sz="1200" kern="1200" smtClean="0">
                <a:solidFill>
                  <a:schemeClr val="tx1"/>
                </a:solidFill>
                <a:effectLst/>
                <a:latin typeface="+mn-lt"/>
              </a:rPr>
              <a:t>da će možda biti potrebno dodatno zakonsko odobrenje (posebno ako su podaci sačuvani u</a:t>
            </a:r>
            <a:r>
              <a:rPr lang="sr-Latn-CS" dirty="0" smtClean="0"/>
              <a:t> </a:t>
            </a:r>
            <a:r>
              <a:rPr lang="sr-Latn-CS" sz="1200" kern="1200" smtClean="0">
                <a:solidFill>
                  <a:schemeClr val="tx1"/>
                </a:solidFill>
                <a:effectLst/>
                <a:latin typeface="+mn-lt"/>
              </a:rPr>
              <a:t>drugoj jurisdikciji) ili možda će vam biti neophodne dodatne tehničke veštine ili oprema.</a:t>
            </a:r>
          </a:p>
          <a:p>
            <a:endParaRPr lang="sr-Latn-CS" sz="1200" kern="1200" smtClean="0">
              <a:solidFill>
                <a:schemeClr val="tx1"/>
              </a:solidFill>
              <a:effectLst/>
              <a:latin typeface="+mn-lt"/>
              <a:ea typeface="+mn-ea"/>
              <a:cs typeface="+mn-cs"/>
            </a:endParaRPr>
          </a:p>
          <a:p>
            <a:r>
              <a:rPr lang="sr-Latn-CS" sz="1200" b="1" kern="1200" smtClean="0">
                <a:solidFill>
                  <a:schemeClr val="tx1"/>
                </a:solidFill>
                <a:effectLst/>
                <a:latin typeface="+mn-lt"/>
              </a:rPr>
              <a:t>Koliko je sofisticiran osumnjičeni?</a:t>
            </a:r>
          </a:p>
          <a:p>
            <a:r>
              <a:rPr lang="sr-Latn-CS" sz="1200" kern="1200" smtClean="0">
                <a:solidFill>
                  <a:schemeClr val="tx1"/>
                </a:solidFill>
                <a:effectLst/>
                <a:latin typeface="+mn-lt"/>
              </a:rPr>
              <a:t>Mudro je sakupiti što je više moguće  informacija o osumnjičenom. Osumnjičeni koji</a:t>
            </a:r>
            <a:r>
              <a:rPr lang="sr-Latn-CS" dirty="0" smtClean="0"/>
              <a:t> </a:t>
            </a:r>
            <a:r>
              <a:rPr lang="sr-Latn-CS" sz="1200" kern="1200" smtClean="0">
                <a:solidFill>
                  <a:schemeClr val="tx1"/>
                </a:solidFill>
                <a:effectLst/>
                <a:latin typeface="+mn-lt"/>
              </a:rPr>
              <a:t>su stručnjaci na računarima možda su primenili anti-forenzičke postupke kako bi ometali</a:t>
            </a:r>
            <a:r>
              <a:rPr lang="sr-Latn-CS" dirty="0" smtClean="0"/>
              <a:t> </a:t>
            </a:r>
            <a:r>
              <a:rPr lang="sr-Latn-CS" sz="1200" kern="1200" smtClean="0">
                <a:solidFill>
                  <a:schemeClr val="tx1"/>
                </a:solidFill>
                <a:effectLst/>
                <a:latin typeface="+mn-lt"/>
              </a:rPr>
              <a:t>oduzimanje opreme ili prikupljanje podataka (na primer, možda su šifrovali sve</a:t>
            </a:r>
            <a:r>
              <a:rPr lang="sr-Latn-CS" dirty="0" smtClean="0"/>
              <a:t> </a:t>
            </a:r>
            <a:r>
              <a:rPr lang="sr-Latn-CS" sz="1200" kern="1200" smtClean="0">
                <a:solidFill>
                  <a:schemeClr val="tx1"/>
                </a:solidFill>
                <a:effectLst/>
                <a:latin typeface="+mn-lt"/>
              </a:rPr>
              <a:t>svoje uređaje za čuvanje podataka ili instalirali pojedinačne ključne podatke koji brišu na svojim računarima). Ako je to</a:t>
            </a:r>
            <a:r>
              <a:rPr lang="sr-Latn-CS" dirty="0" smtClean="0"/>
              <a:t> </a:t>
            </a:r>
            <a:r>
              <a:rPr lang="sr-Latn-CS" sz="1200" kern="1200" smtClean="0">
                <a:solidFill>
                  <a:schemeClr val="tx1"/>
                </a:solidFill>
                <a:effectLst/>
                <a:latin typeface="+mn-lt"/>
              </a:rPr>
              <a:t>slučaj, biće neophodno da se prethodno pripreme kontramere. Osumnjičeni takođe</a:t>
            </a:r>
            <a:r>
              <a:rPr lang="sr-Latn-CS" dirty="0" smtClean="0"/>
              <a:t> </a:t>
            </a:r>
            <a:r>
              <a:rPr lang="sr-Latn-CS" sz="1200" kern="1200" smtClean="0">
                <a:solidFill>
                  <a:schemeClr val="tx1"/>
                </a:solidFill>
                <a:effectLst/>
                <a:latin typeface="+mn-lt"/>
              </a:rPr>
              <a:t>može da čuva podatke u oblaku ili koristeći neki drugi online resurs tako da se na</a:t>
            </a:r>
            <a:r>
              <a:rPr lang="sr-Latn-CS" dirty="0" smtClean="0"/>
              <a:t> </a:t>
            </a:r>
            <a:r>
              <a:rPr lang="sr-Latn-CS" sz="1200" kern="1200" smtClean="0">
                <a:solidFill>
                  <a:schemeClr val="tx1"/>
                </a:solidFill>
                <a:effectLst/>
                <a:latin typeface="+mn-lt"/>
              </a:rPr>
              <a:t>njihovoj opremi ne mogu pronaći podaci.</a:t>
            </a:r>
          </a:p>
          <a:p>
            <a:endParaRPr lang="sr-Latn-CS" sz="1200" kern="1200" smtClean="0">
              <a:solidFill>
                <a:schemeClr val="tx1"/>
              </a:solidFill>
              <a:effectLst/>
              <a:latin typeface="+mn-lt"/>
              <a:ea typeface="+mn-ea"/>
              <a:cs typeface="+mn-cs"/>
            </a:endParaRPr>
          </a:p>
          <a:p>
            <a:r>
              <a:rPr lang="sr-Latn-CS" sz="1200" b="1" kern="1200" smtClean="0">
                <a:solidFill>
                  <a:schemeClr val="tx1"/>
                </a:solidFill>
                <a:effectLst/>
                <a:latin typeface="+mn-lt"/>
              </a:rPr>
              <a:t>Postoje li alternativni ili komplementarni izvori dokaza?</a:t>
            </a:r>
          </a:p>
          <a:p>
            <a:r>
              <a:rPr lang="sr-Latn-CS" sz="1200" kern="1200" smtClean="0">
                <a:solidFill>
                  <a:schemeClr val="tx1"/>
                </a:solidFill>
                <a:effectLst/>
                <a:latin typeface="+mn-lt"/>
              </a:rPr>
              <a:t>Pre nego što počne bilo kakvu radnju koja može uključiti direktan kontakt sa osumnjičenim, zaplenom</a:t>
            </a:r>
            <a:r>
              <a:rPr lang="sr-Latn-CS" dirty="0" smtClean="0"/>
              <a:t> </a:t>
            </a:r>
            <a:r>
              <a:rPr lang="sr-Latn-CS" sz="1200" kern="1200" smtClean="0">
                <a:solidFill>
                  <a:schemeClr val="tx1"/>
                </a:solidFill>
                <a:effectLst/>
                <a:latin typeface="+mn-lt"/>
              </a:rPr>
              <a:t>njegove opreme ili prikupljanje njegovih ili njenih</a:t>
            </a:r>
            <a:r>
              <a:rPr lang="sr-Latn-CS" dirty="0" smtClean="0"/>
              <a:t> </a:t>
            </a:r>
            <a:r>
              <a:rPr lang="sr-Latn-CS" sz="1200" kern="1200" smtClean="0">
                <a:solidFill>
                  <a:schemeClr val="tx1"/>
                </a:solidFill>
                <a:effectLst/>
                <a:latin typeface="+mn-lt"/>
              </a:rPr>
              <a:t>podataka, trebalo bi u toku faze planiranja</a:t>
            </a:r>
            <a:r>
              <a:rPr lang="sr-Latn-CS" dirty="0" smtClean="0"/>
              <a:t> </a:t>
            </a:r>
            <a:r>
              <a:rPr lang="sr-Latn-CS" sz="1200" kern="1200" smtClean="0">
                <a:solidFill>
                  <a:schemeClr val="tx1"/>
                </a:solidFill>
                <a:effectLst/>
                <a:latin typeface="+mn-lt"/>
              </a:rPr>
              <a:t>razmotriti da li postoje drugi, poželjniji izvori iz kojih se iste</a:t>
            </a:r>
          </a:p>
          <a:p>
            <a:r>
              <a:rPr lang="sr-Latn-CS" sz="1200" kern="1200" smtClean="0">
                <a:solidFill>
                  <a:schemeClr val="tx1"/>
                </a:solidFill>
                <a:effectLst/>
                <a:latin typeface="+mn-lt"/>
              </a:rPr>
              <a:t>informacije  mogu dobiti. Na primer, možda biste razmislili o kontaktiranju drugih strana</a:t>
            </a:r>
            <a:r>
              <a:rPr lang="sr-Latn-CS" dirty="0" smtClean="0"/>
              <a:t> </a:t>
            </a:r>
            <a:r>
              <a:rPr lang="sr-Latn-CS" sz="1200" kern="1200" smtClean="0">
                <a:solidFill>
                  <a:schemeClr val="tx1"/>
                </a:solidFill>
                <a:effectLst/>
                <a:latin typeface="+mn-lt"/>
              </a:rPr>
              <a:t>sa onlajn transakcijom (kao što je razmjena e-pošte), treće strane, kao što je davalac Internet</a:t>
            </a:r>
            <a:r>
              <a:rPr lang="sr-Latn-CS" dirty="0" smtClean="0"/>
              <a:t> </a:t>
            </a:r>
            <a:r>
              <a:rPr lang="sr-Latn-CS" sz="1200" kern="1200" smtClean="0">
                <a:solidFill>
                  <a:schemeClr val="tx1"/>
                </a:solidFill>
                <a:effectLst/>
                <a:latin typeface="+mn-lt"/>
              </a:rPr>
              <a:t>usluga (ISP) ili davalac online usluga. Sa većom upotrebom oblaka, isti</a:t>
            </a:r>
            <a:r>
              <a:rPr lang="sr-Latn-CS" dirty="0" smtClean="0"/>
              <a:t> </a:t>
            </a:r>
            <a:r>
              <a:rPr lang="sr-Latn-CS" sz="1200" kern="1200" smtClean="0">
                <a:solidFill>
                  <a:schemeClr val="tx1"/>
                </a:solidFill>
                <a:effectLst/>
                <a:latin typeface="+mn-lt"/>
              </a:rPr>
              <a:t>podaci mogu biti povraćeni od takvog izvora treće strane.</a:t>
            </a:r>
            <a:r>
              <a:rPr lang="sr-Latn-CS" dirty="0" smtClean="0"/>
              <a:t> </a:t>
            </a:r>
            <a:r>
              <a:rPr lang="sr-Latn-CS" sz="1200" kern="1200" smtClean="0">
                <a:solidFill>
                  <a:schemeClr val="tx1"/>
                </a:solidFill>
                <a:effectLst/>
                <a:latin typeface="+mn-lt"/>
              </a:rPr>
              <a:t>To je taktička odluka da li će se povratiti podaci od osumnjičenog ili od alternativnog</a:t>
            </a:r>
            <a:r>
              <a:rPr lang="sr-Latn-CS" dirty="0" smtClean="0"/>
              <a:t> </a:t>
            </a:r>
            <a:r>
              <a:rPr lang="sr-Latn-CS" sz="1200" kern="1200" smtClean="0">
                <a:solidFill>
                  <a:schemeClr val="tx1"/>
                </a:solidFill>
                <a:effectLst/>
                <a:latin typeface="+mn-lt"/>
              </a:rPr>
              <a:t>nosioca podataka. IU nekim jurisdikcijama, od trećih lica se po zakonu zahteva</a:t>
            </a:r>
            <a:r>
              <a:rPr lang="sr-Latn-CS" dirty="0" smtClean="0"/>
              <a:t> </a:t>
            </a:r>
            <a:r>
              <a:rPr lang="sr-Latn-CS" sz="1200" kern="1200" smtClean="0">
                <a:solidFill>
                  <a:schemeClr val="tx1"/>
                </a:solidFill>
                <a:effectLst/>
                <a:latin typeface="+mn-lt"/>
              </a:rPr>
              <a:t>da obaveste svog klijenta o svakom zahtevu za pristup podacima koji može nezgodno upozoriti osumnjičenog i</a:t>
            </a:r>
            <a:r>
              <a:rPr lang="sr-Latn-CS" dirty="0" smtClean="0"/>
              <a:t> </a:t>
            </a:r>
            <a:r>
              <a:rPr lang="sr-Latn-CS" sz="1200" kern="1200" smtClean="0">
                <a:solidFill>
                  <a:schemeClr val="tx1"/>
                </a:solidFill>
                <a:effectLst/>
                <a:latin typeface="+mn-lt"/>
              </a:rPr>
              <a:t>naterati  njega ili nju da sakriju ili unište dokaze. Istražitelj ili tužilac će</a:t>
            </a:r>
            <a:r>
              <a:rPr lang="sr-Latn-CS" dirty="0" smtClean="0"/>
              <a:t> </a:t>
            </a:r>
            <a:r>
              <a:rPr lang="sr-Latn-CS" sz="1200" kern="1200" smtClean="0">
                <a:solidFill>
                  <a:schemeClr val="tx1"/>
                </a:solidFill>
                <a:effectLst/>
                <a:latin typeface="+mn-lt"/>
              </a:rPr>
              <a:t>morati razmotriti kako postupak za povraćaj podataka od trećih strana</a:t>
            </a:r>
            <a:r>
              <a:rPr lang="sr-Latn-CS" dirty="0" smtClean="0"/>
              <a:t> </a:t>
            </a:r>
            <a:r>
              <a:rPr lang="sr-Latn-CS" sz="1200" kern="1200" smtClean="0">
                <a:solidFill>
                  <a:schemeClr val="tx1"/>
                </a:solidFill>
                <a:effectLst/>
                <a:latin typeface="+mn-lt"/>
              </a:rPr>
              <a:t>može uticati na delotvornost istrage (pogotovo ako se podaci drže u</a:t>
            </a:r>
            <a:r>
              <a:rPr lang="sr-Latn-CS" dirty="0" smtClean="0"/>
              <a:t> </a:t>
            </a:r>
            <a:r>
              <a:rPr lang="sr-Latn-CS" sz="1200" kern="1200" smtClean="0">
                <a:solidFill>
                  <a:schemeClr val="tx1"/>
                </a:solidFill>
                <a:effectLst/>
                <a:latin typeface="+mn-lt"/>
              </a:rPr>
              <a:t>drugoj jurisdikciji). Takođe će biti važno odlučiti koji izvor dokaza je najbolji</a:t>
            </a:r>
            <a:r>
              <a:rPr lang="sr-Latn-CS" dirty="0" smtClean="0"/>
              <a:t> </a:t>
            </a:r>
            <a:r>
              <a:rPr lang="sr-Latn-CS" sz="1200" kern="1200" smtClean="0">
                <a:solidFill>
                  <a:schemeClr val="tx1"/>
                </a:solidFill>
                <a:effectLst/>
                <a:latin typeface="+mn-lt"/>
              </a:rPr>
              <a:t>za svrhu istrage i najvažniji za njegov eventualni ishod.</a:t>
            </a:r>
          </a:p>
          <a:p>
            <a:endParaRPr lang="sr-Latn-CS" sz="1200" kern="1200" smtClean="0">
              <a:solidFill>
                <a:schemeClr val="tx1"/>
              </a:solidFill>
              <a:effectLst/>
              <a:latin typeface="+mn-lt"/>
              <a:ea typeface="+mn-ea"/>
              <a:cs typeface="+mn-cs"/>
            </a:endParaRPr>
          </a:p>
          <a:p>
            <a:endParaRPr lang="sr-Latn-CS"/>
          </a:p>
        </p:txBody>
      </p:sp>
      <p:sp>
        <p:nvSpPr>
          <p:cNvPr id="4" name="Slide Number Placeholder 3"/>
          <p:cNvSpPr>
            <a:spLocks noGrp="1"/>
          </p:cNvSpPr>
          <p:nvPr>
            <p:ph type="sldNum" sz="quarter" idx="10"/>
          </p:nvPr>
        </p:nvSpPr>
        <p:spPr/>
        <p:txBody>
          <a:bodyPr/>
          <a:lstStyle/>
          <a:p>
            <a:fld id="{6F040226-21D7-5847-B396-76B67129E36D}" type="slidenum">
              <a:rPr lang="en-US" smtClean="0"/>
              <a:pPr/>
              <a:t>76</a:t>
            </a:fld>
            <a:endParaRPr lang="sr-Latn-CS"/>
          </a:p>
        </p:txBody>
      </p:sp>
    </p:spTree>
    <p:extLst>
      <p:ext uri="{BB962C8B-B14F-4D97-AF65-F5344CB8AC3E}">
        <p14:creationId xmlns:p14="http://schemas.microsoft.com/office/powerpoint/2010/main" val="323555100"/>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r-Latn-CS" dirty="0" smtClean="0"/>
              <a:t>Liste date na sledećim slajdovima nisu sveobuhvatne  i preporučuje se pre nego što se pređe na posebne zahteve za pripremu i planiranje,da trener pita delegate šta su  to razmatranja i zabeleži ih na beloj ploči ili tabli.  Ova lista može se koristiti kao referenca tokom rasprave.  Naravno, delegati mogu dati predloge koji su relevantni ali nisu predviđeni na listama koje su date</a:t>
            </a:r>
            <a:endParaRPr lang="sr-Latn-CS"/>
          </a:p>
        </p:txBody>
      </p:sp>
      <p:sp>
        <p:nvSpPr>
          <p:cNvPr id="4" name="Slide Number Placeholder 3"/>
          <p:cNvSpPr>
            <a:spLocks noGrp="1"/>
          </p:cNvSpPr>
          <p:nvPr>
            <p:ph type="sldNum" sz="quarter" idx="10"/>
          </p:nvPr>
        </p:nvSpPr>
        <p:spPr/>
        <p:txBody>
          <a:bodyPr/>
          <a:lstStyle/>
          <a:p>
            <a:fld id="{6F040226-21D7-5847-B396-76B67129E36D}" type="slidenum">
              <a:rPr lang="en-US" smtClean="0"/>
              <a:pPr/>
              <a:t>77</a:t>
            </a:fld>
            <a:endParaRPr lang="sr-Latn-CS"/>
          </a:p>
        </p:txBody>
      </p:sp>
    </p:spTree>
    <p:extLst>
      <p:ext uri="{BB962C8B-B14F-4D97-AF65-F5344CB8AC3E}">
        <p14:creationId xmlns:p14="http://schemas.microsoft.com/office/powerpoint/2010/main" val="263086409"/>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F040226-21D7-5847-B396-76B67129E36D}" type="slidenum">
              <a:rPr lang="en-US" smtClean="0"/>
              <a:pPr/>
              <a:t>78</a:t>
            </a:fld>
            <a:endParaRPr lang="sr-Latn-CS"/>
          </a:p>
        </p:txBody>
      </p:sp>
    </p:spTree>
    <p:extLst>
      <p:ext uri="{BB962C8B-B14F-4D97-AF65-F5344CB8AC3E}">
        <p14:creationId xmlns:p14="http://schemas.microsoft.com/office/powerpoint/2010/main" val="225797759"/>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47500" lnSpcReduction="20000"/>
          </a:bodyPr>
          <a:lstStyle/>
          <a:p>
            <a:r>
              <a:rPr lang="sr-Latn-CS" sz="1200" kern="1200" smtClean="0">
                <a:solidFill>
                  <a:schemeClr val="tx1"/>
                </a:solidFill>
                <a:effectLst/>
                <a:latin typeface="+mn-lt"/>
              </a:rPr>
              <a:t>Zbog toga što su digitalna forenzika toliko složena i uključena su brojne različite discipline, digitalni</a:t>
            </a:r>
            <a:r>
              <a:rPr lang="sr-Latn-CS" dirty="0" smtClean="0"/>
              <a:t> </a:t>
            </a:r>
            <a:r>
              <a:rPr lang="sr-Latn-CS" sz="1200" kern="1200" smtClean="0">
                <a:solidFill>
                  <a:schemeClr val="tx1"/>
                </a:solidFill>
                <a:effectLst/>
                <a:latin typeface="+mn-lt"/>
              </a:rPr>
              <a:t>forenzičari se bave specijalizacijom u jednoj oblasti elektronskih dokaza. To znači da</a:t>
            </a:r>
            <a:r>
              <a:rPr lang="sr-Latn-CS" dirty="0" smtClean="0"/>
              <a:t> </a:t>
            </a:r>
            <a:r>
              <a:rPr lang="sr-Latn-CS" sz="1200" kern="1200" smtClean="0">
                <a:solidFill>
                  <a:schemeClr val="tx1"/>
                </a:solidFill>
                <a:effectLst/>
                <a:latin typeface="+mn-lt"/>
              </a:rPr>
              <a:t>istražitelj ili tužilac ponekad treba da zadrže usluge digitalnog stručnjaka</a:t>
            </a:r>
            <a:r>
              <a:rPr lang="sr-Latn-CS" dirty="0" smtClean="0"/>
              <a:t> </a:t>
            </a:r>
            <a:r>
              <a:rPr lang="sr-Latn-CS" sz="1200" kern="1200" smtClean="0">
                <a:solidFill>
                  <a:schemeClr val="tx1"/>
                </a:solidFill>
                <a:effectLst/>
                <a:latin typeface="+mn-lt"/>
              </a:rPr>
              <a:t>za pomoć u određenim tehničkim situacijama.</a:t>
            </a:r>
            <a:r>
              <a:rPr lang="sr-Latn-CS" dirty="0" smtClean="0"/>
              <a:t> </a:t>
            </a:r>
            <a:r>
              <a:rPr lang="sr-Latn-CS" sz="1200" kern="1200" smtClean="0">
                <a:solidFill>
                  <a:schemeClr val="tx1"/>
                </a:solidFill>
                <a:effectLst/>
                <a:latin typeface="+mn-lt"/>
              </a:rPr>
              <a:t>Prilikom izbora specijalista može biti od pomoći da se vidi neki oblik formalne akreditacije koju dodeljuje</a:t>
            </a:r>
            <a:r>
              <a:rPr lang="sr-Latn-CS" dirty="0" smtClean="0"/>
              <a:t> </a:t>
            </a:r>
            <a:r>
              <a:rPr lang="sr-Latn-CS" sz="1200" kern="1200" smtClean="0">
                <a:solidFill>
                  <a:schemeClr val="tx1"/>
                </a:solidFill>
                <a:effectLst/>
                <a:latin typeface="+mn-lt"/>
              </a:rPr>
              <a:t>poštovano akademsko ili stručno telo. Akreditacija predstavlja određeni nivo obrazovanja</a:t>
            </a:r>
          </a:p>
          <a:p>
            <a:r>
              <a:rPr lang="sr-Latn-CS" sz="1200" kern="1200" smtClean="0">
                <a:solidFill>
                  <a:schemeClr val="tx1"/>
                </a:solidFill>
                <a:effectLst/>
                <a:latin typeface="+mn-lt"/>
              </a:rPr>
              <a:t>postiže i pruža nezavisnu procenu svojih akreditiva kada se njegova sudska</a:t>
            </a:r>
            <a:r>
              <a:rPr lang="sr-Latn-CS" dirty="0" smtClean="0"/>
              <a:t> </a:t>
            </a:r>
            <a:r>
              <a:rPr lang="sr-Latn-CS" sz="1200" kern="1200" smtClean="0">
                <a:solidFill>
                  <a:schemeClr val="tx1"/>
                </a:solidFill>
                <a:effectLst/>
                <a:latin typeface="+mn-lt"/>
              </a:rPr>
              <a:t>veštačenja ispituju na sudu.</a:t>
            </a:r>
            <a:r>
              <a:rPr lang="sr-Latn-CS" dirty="0" smtClean="0"/>
              <a:t> </a:t>
            </a:r>
            <a:r>
              <a:rPr lang="sr-Latn-CS" sz="1200" kern="1200" smtClean="0">
                <a:solidFill>
                  <a:schemeClr val="tx1"/>
                </a:solidFill>
                <a:effectLst/>
                <a:latin typeface="+mn-lt"/>
              </a:rPr>
              <a:t>Slično tome, dosadašnja evidencija objavljivanja priznatih</a:t>
            </a:r>
            <a:r>
              <a:rPr lang="sr-Latn-CS" dirty="0" smtClean="0"/>
              <a:t> </a:t>
            </a:r>
            <a:r>
              <a:rPr lang="sr-Latn-CS" sz="1200" kern="1200" smtClean="0">
                <a:solidFill>
                  <a:schemeClr val="tx1"/>
                </a:solidFill>
                <a:effectLst/>
                <a:latin typeface="+mn-lt"/>
              </a:rPr>
              <a:t>priznatih časopisa, iskustva u ranijim slučajevima i profesionalna</a:t>
            </a:r>
            <a:r>
              <a:rPr lang="sr-Latn-CS" dirty="0" smtClean="0"/>
              <a:t> </a:t>
            </a:r>
            <a:r>
              <a:rPr lang="sr-Latn-CS" sz="1200" kern="1200" smtClean="0">
                <a:solidFill>
                  <a:schemeClr val="tx1"/>
                </a:solidFill>
                <a:effectLst/>
                <a:latin typeface="+mn-lt"/>
              </a:rPr>
              <a:t>reputacija, svima pomažu u povećanju</a:t>
            </a:r>
            <a:r>
              <a:rPr lang="sr-Latn-CS" dirty="0" smtClean="0"/>
              <a:t> </a:t>
            </a:r>
            <a:r>
              <a:rPr lang="sr-Latn-CS" sz="1200" kern="1200" smtClean="0">
                <a:solidFill>
                  <a:schemeClr val="tx1"/>
                </a:solidFill>
                <a:effectLst/>
                <a:latin typeface="+mn-lt"/>
              </a:rPr>
              <a:t>tog poverenja.</a:t>
            </a:r>
            <a:r>
              <a:rPr lang="sr-Latn-CS" dirty="0" smtClean="0"/>
              <a:t> </a:t>
            </a:r>
            <a:r>
              <a:rPr lang="sr-Latn-CS" sz="1200" kern="1200" smtClean="0">
                <a:solidFill>
                  <a:schemeClr val="tx1"/>
                </a:solidFill>
                <a:effectLst/>
                <a:latin typeface="+mn-lt"/>
              </a:rPr>
              <a:t>Proces selekcije ne bi trebao biti sasvim slučajan, već aktivan i strukturiran od samog početka.</a:t>
            </a:r>
            <a:r>
              <a:rPr lang="sr-Latn-CS" dirty="0" smtClean="0"/>
              <a:t> </a:t>
            </a:r>
            <a:r>
              <a:rPr lang="sr-Latn-CS" sz="1200" kern="1200" smtClean="0">
                <a:solidFill>
                  <a:schemeClr val="tx1"/>
                </a:solidFill>
                <a:effectLst/>
                <a:latin typeface="+mn-lt"/>
              </a:rPr>
              <a:t>Jedinice visokotehnološkog kriminala mogu biti u mogućnosti da ponude dodatne savete o kriterijumima za izbor, međutim,</a:t>
            </a:r>
            <a:r>
              <a:rPr lang="sr-Latn-CS" dirty="0" smtClean="0"/>
              <a:t> </a:t>
            </a:r>
            <a:r>
              <a:rPr lang="sr-Latn-CS" sz="1200" kern="1200" smtClean="0">
                <a:solidFill>
                  <a:schemeClr val="tx1"/>
                </a:solidFill>
                <a:effectLst/>
                <a:latin typeface="+mn-lt"/>
              </a:rPr>
              <a:t>sledeći kriterijumi mogu pomoći u utvrđivanju vrednosti i ugleda nezavisnog svjedoka konsultanta</a:t>
            </a:r>
            <a:r>
              <a:rPr lang="sr-Latn-CS" dirty="0" smtClean="0"/>
              <a:t> </a:t>
            </a:r>
            <a:r>
              <a:rPr lang="sr-Latn-CS" sz="1200" kern="1200" smtClean="0">
                <a:solidFill>
                  <a:schemeClr val="tx1"/>
                </a:solidFill>
                <a:effectLst/>
                <a:latin typeface="+mn-lt"/>
              </a:rPr>
              <a:t>(ovi kriteriji su isti kao i oni koji su predstavljeni u slajdu 79 u vezi sa unutrašnjim savetodavnim svedokom).</a:t>
            </a:r>
          </a:p>
          <a:p>
            <a:endParaRPr lang="sr-Latn-CS" sz="1200" b="1" kern="1200" smtClean="0">
              <a:solidFill>
                <a:schemeClr val="tx1"/>
              </a:solidFill>
              <a:effectLst/>
              <a:latin typeface="+mn-lt"/>
              <a:ea typeface="+mn-ea"/>
              <a:cs typeface="+mn-cs"/>
            </a:endParaRPr>
          </a:p>
          <a:p>
            <a:r>
              <a:rPr lang="sr-Latn-CS" sz="1200" b="1" kern="1200" smtClean="0">
                <a:solidFill>
                  <a:schemeClr val="tx1"/>
                </a:solidFill>
                <a:effectLst/>
                <a:latin typeface="+mn-lt"/>
              </a:rPr>
              <a:t>Specijalističke veštine</a:t>
            </a:r>
          </a:p>
          <a:p>
            <a:r>
              <a:rPr lang="sr-Latn-CS" sz="1200" kern="1200" smtClean="0">
                <a:solidFill>
                  <a:schemeClr val="tx1"/>
                </a:solidFill>
                <a:effectLst/>
                <a:latin typeface="+mn-lt"/>
              </a:rPr>
              <a:t>a. Relevantne akademske i profesionalne kvalifikacije i akreditaciju;</a:t>
            </a:r>
          </a:p>
          <a:p>
            <a:r>
              <a:rPr lang="sr-Latn-CS" sz="1200" kern="1200" smtClean="0">
                <a:solidFill>
                  <a:schemeClr val="tx1"/>
                </a:solidFill>
                <a:effectLst/>
                <a:latin typeface="+mn-lt"/>
              </a:rPr>
              <a:t>b. Specifične veštine koje on ili ona poseduju za relevantni  predmet u rukama;</a:t>
            </a:r>
          </a:p>
          <a:p>
            <a:r>
              <a:rPr lang="sr-Latn-CS" sz="1200" kern="1200" smtClean="0">
                <a:solidFill>
                  <a:schemeClr val="tx1"/>
                </a:solidFill>
                <a:effectLst/>
                <a:latin typeface="+mn-lt"/>
              </a:rPr>
              <a:t>c. Učešće u relevantnim stručnim institutima ili udruženjima;</a:t>
            </a:r>
          </a:p>
          <a:p>
            <a:pPr marL="0" marR="0" indent="0" algn="l" defTabSz="457200" rtl="0" eaLnBrk="1" fontAlgn="auto" latinLnBrk="0" hangingPunct="1">
              <a:lnSpc>
                <a:spcPct val="100000"/>
              </a:lnSpc>
              <a:spcBef>
                <a:spcPts val="0"/>
              </a:spcBef>
              <a:spcAft>
                <a:spcPts val="0"/>
              </a:spcAft>
              <a:buClrTx/>
              <a:buSzTx/>
              <a:buFontTx/>
              <a:buNone/>
              <a:tabLst/>
              <a:defRPr/>
            </a:pPr>
            <a:r>
              <a:rPr lang="sr-Latn-CS" sz="1200" kern="1200" smtClean="0">
                <a:solidFill>
                  <a:schemeClr val="tx1"/>
                </a:solidFill>
                <a:effectLst/>
                <a:latin typeface="+mn-lt"/>
              </a:rPr>
              <a:t>d. Priznata reputaciju za njegovu ili njenu aktivnost u traženom stručnom području (na primer, da li specijalista za svoje ili</a:t>
            </a:r>
            <a:r>
              <a:rPr lang="sr-Latn-CS" dirty="0" smtClean="0"/>
              <a:t> </a:t>
            </a:r>
            <a:r>
              <a:rPr lang="sr-Latn-CS" sz="1200" kern="1200" smtClean="0">
                <a:solidFill>
                  <a:schemeClr val="tx1"/>
                </a:solidFill>
                <a:effectLst/>
                <a:latin typeface="+mn-lt"/>
              </a:rPr>
              <a:t>njeno radove ima priznanja)?).</a:t>
            </a:r>
          </a:p>
          <a:p>
            <a:endParaRPr lang="sr-Latn-CS" sz="1200" kern="1200" smtClean="0">
              <a:solidFill>
                <a:schemeClr val="tx1"/>
              </a:solidFill>
              <a:effectLst/>
              <a:latin typeface="+mn-lt"/>
              <a:ea typeface="+mn-ea"/>
              <a:cs typeface="+mn-cs"/>
            </a:endParaRPr>
          </a:p>
          <a:p>
            <a:r>
              <a:rPr lang="sr-Latn-CS" sz="1200" b="1" kern="1200" smtClean="0">
                <a:solidFill>
                  <a:schemeClr val="tx1"/>
                </a:solidFill>
                <a:effectLst/>
                <a:latin typeface="+mn-lt"/>
              </a:rPr>
              <a:t>Specijalističko iskustvo</a:t>
            </a:r>
          </a:p>
          <a:p>
            <a:r>
              <a:rPr lang="sr-Latn-CS" sz="1200" kern="1200" smtClean="0">
                <a:solidFill>
                  <a:schemeClr val="tx1"/>
                </a:solidFill>
                <a:effectLst/>
                <a:latin typeface="+mn-lt"/>
              </a:rPr>
              <a:t>a. Dužina i priroda iskustva ovakve vrste rada;</a:t>
            </a:r>
          </a:p>
          <a:p>
            <a:r>
              <a:rPr lang="sr-Latn-CS" sz="1200" kern="1200" smtClean="0">
                <a:solidFill>
                  <a:schemeClr val="tx1"/>
                </a:solidFill>
                <a:effectLst/>
                <a:latin typeface="+mn-lt"/>
              </a:rPr>
              <a:t>b.Postignuti nivo i senioritet;</a:t>
            </a:r>
          </a:p>
          <a:p>
            <a:r>
              <a:rPr lang="sr-Latn-CS" sz="1200" kern="1200" smtClean="0">
                <a:solidFill>
                  <a:schemeClr val="tx1"/>
                </a:solidFill>
                <a:effectLst/>
                <a:latin typeface="+mn-lt"/>
              </a:rPr>
              <a:t>c. Broj sudskih predmeta u kojima je bio uključen;</a:t>
            </a:r>
          </a:p>
          <a:p>
            <a:r>
              <a:rPr lang="sr-Latn-CS" sz="1200" kern="1200" smtClean="0">
                <a:solidFill>
                  <a:schemeClr val="tx1"/>
                </a:solidFill>
                <a:effectLst/>
                <a:latin typeface="+mn-lt"/>
              </a:rPr>
              <a:t>d. Tip i složenost slučajeva u kojima je uključen kao stručnjak;</a:t>
            </a:r>
          </a:p>
          <a:p>
            <a:r>
              <a:rPr lang="sr-Latn-CS" sz="1200" kern="1200" smtClean="0">
                <a:solidFill>
                  <a:schemeClr val="tx1"/>
                </a:solidFill>
                <a:effectLst/>
                <a:latin typeface="+mn-lt"/>
              </a:rPr>
              <a:t>e. Dokazi za dokazivanje nivoa i kvaliteta iskustva (na primer, učešće kao pozvani</a:t>
            </a:r>
            <a:r>
              <a:rPr lang="sr-Latn-CS" dirty="0" smtClean="0"/>
              <a:t> </a:t>
            </a:r>
            <a:r>
              <a:rPr lang="sr-Latn-CS" sz="1200" kern="1200" smtClean="0">
                <a:solidFill>
                  <a:schemeClr val="tx1"/>
                </a:solidFill>
                <a:effectLst/>
                <a:latin typeface="+mn-lt"/>
              </a:rPr>
              <a:t>govornik na uglednim događajima, publikacije u poštovanim stručnim časopisima, zvanična i</a:t>
            </a:r>
            <a:r>
              <a:rPr lang="sr-Latn-CS" dirty="0" smtClean="0"/>
              <a:t> </a:t>
            </a:r>
            <a:r>
              <a:rPr lang="sr-Latn-CS" sz="1200" kern="1200" smtClean="0">
                <a:solidFill>
                  <a:schemeClr val="tx1"/>
                </a:solidFill>
                <a:effectLst/>
                <a:latin typeface="+mn-lt"/>
              </a:rPr>
              <a:t>počasna imenovanja relevantne za specijalizaciju).</a:t>
            </a:r>
          </a:p>
          <a:p>
            <a:endParaRPr lang="sr-Latn-CS" sz="1200" b="1" kern="1200" smtClean="0">
              <a:solidFill>
                <a:schemeClr val="tx1"/>
              </a:solidFill>
              <a:effectLst/>
              <a:latin typeface="+mn-lt"/>
              <a:ea typeface="+mn-ea"/>
              <a:cs typeface="+mn-cs"/>
            </a:endParaRPr>
          </a:p>
          <a:p>
            <a:r>
              <a:rPr lang="sr-Latn-CS" sz="1200" b="1" kern="1200" smtClean="0">
                <a:solidFill>
                  <a:schemeClr val="tx1"/>
                </a:solidFill>
                <a:effectLst/>
                <a:latin typeface="+mn-lt"/>
              </a:rPr>
              <a:t>Poznavanje istrage</a:t>
            </a:r>
          </a:p>
          <a:p>
            <a:r>
              <a:rPr lang="sr-Latn-CS" sz="1200" kern="1200" smtClean="0">
                <a:solidFill>
                  <a:schemeClr val="tx1"/>
                </a:solidFill>
                <a:effectLst/>
                <a:latin typeface="+mn-lt"/>
              </a:rPr>
              <a:t>Razumevanje prirode i potrebe istrage u smislu poverljivosti, značaju</a:t>
            </a:r>
            <a:r>
              <a:rPr lang="sr-Latn-CS" dirty="0" smtClean="0"/>
              <a:t> </a:t>
            </a:r>
            <a:r>
              <a:rPr lang="sr-Latn-CS" sz="1200" kern="1200" smtClean="0">
                <a:solidFill>
                  <a:schemeClr val="tx1"/>
                </a:solidFill>
                <a:effectLst/>
                <a:latin typeface="+mn-lt"/>
              </a:rPr>
              <a:t>i razlike između informacija, obaveštajnih informacija i dokaza.</a:t>
            </a:r>
          </a:p>
          <a:p>
            <a:endParaRPr lang="sr-Latn-CS" sz="1200" b="1" kern="1200" smtClean="0">
              <a:solidFill>
                <a:schemeClr val="tx1"/>
              </a:solidFill>
              <a:effectLst/>
              <a:latin typeface="+mn-lt"/>
              <a:ea typeface="+mn-ea"/>
              <a:cs typeface="+mn-cs"/>
            </a:endParaRPr>
          </a:p>
          <a:p>
            <a:r>
              <a:rPr lang="sr-Latn-CS" sz="1200" b="1" kern="1200" smtClean="0">
                <a:solidFill>
                  <a:schemeClr val="tx1"/>
                </a:solidFill>
                <a:effectLst/>
                <a:latin typeface="+mn-lt"/>
              </a:rPr>
              <a:t>Kontekstualno znanje</a:t>
            </a:r>
          </a:p>
          <a:p>
            <a:r>
              <a:rPr lang="sr-Latn-CS" sz="1200" kern="1200" smtClean="0">
                <a:solidFill>
                  <a:schemeClr val="tx1"/>
                </a:solidFill>
                <a:effectLst/>
                <a:latin typeface="+mn-lt"/>
              </a:rPr>
              <a:t>Razumevanje razlika između pristupa, jezika, filozofije, prakse i</a:t>
            </a:r>
            <a:r>
              <a:rPr lang="sr-Latn-CS" dirty="0" smtClean="0"/>
              <a:t> </a:t>
            </a:r>
            <a:r>
              <a:rPr lang="sr-Latn-CS" sz="1200" kern="1200" smtClean="0">
                <a:solidFill>
                  <a:schemeClr val="tx1"/>
                </a:solidFill>
                <a:effectLst/>
                <a:latin typeface="+mn-lt"/>
              </a:rPr>
              <a:t>uloge policije i zakona, kao i potrebnog tehničkog znanja za informacione tehnologije, kao</a:t>
            </a:r>
            <a:r>
              <a:rPr lang="sr-Latn-CS" dirty="0" smtClean="0"/>
              <a:t> </a:t>
            </a:r>
            <a:r>
              <a:rPr lang="sr-Latn-CS" sz="1200" kern="1200" smtClean="0">
                <a:solidFill>
                  <a:schemeClr val="tx1"/>
                </a:solidFill>
                <a:effectLst/>
                <a:latin typeface="+mn-lt"/>
              </a:rPr>
              <a:t>i poznavanje koncepta verovatnoće u najširem smislu i znajući razliku</a:t>
            </a:r>
            <a:r>
              <a:rPr lang="sr-Latn-CS" dirty="0" smtClean="0"/>
              <a:t>  </a:t>
            </a:r>
            <a:r>
              <a:rPr lang="sr-Latn-CS" sz="1200" kern="1200" smtClean="0">
                <a:solidFill>
                  <a:schemeClr val="tx1"/>
                </a:solidFill>
                <a:effectLst/>
                <a:latin typeface="+mn-lt"/>
              </a:rPr>
              <a:t>između naučnih i pravnih standarda dokazivanja.</a:t>
            </a:r>
          </a:p>
          <a:p>
            <a:endParaRPr lang="sr-Latn-CS" sz="1200" b="1" kern="1200" smtClean="0">
              <a:solidFill>
                <a:schemeClr val="tx1"/>
              </a:solidFill>
              <a:effectLst/>
              <a:latin typeface="+mn-lt"/>
              <a:ea typeface="+mn-ea"/>
              <a:cs typeface="+mn-cs"/>
            </a:endParaRPr>
          </a:p>
          <a:p>
            <a:r>
              <a:rPr lang="sr-Latn-CS" sz="1200" b="1" kern="1200" smtClean="0">
                <a:solidFill>
                  <a:schemeClr val="tx1"/>
                </a:solidFill>
                <a:effectLst/>
                <a:latin typeface="+mn-lt"/>
              </a:rPr>
              <a:t>Pravno znanje</a:t>
            </a:r>
          </a:p>
          <a:p>
            <a:r>
              <a:rPr lang="sr-Latn-CS" sz="1200" kern="1200" smtClean="0">
                <a:solidFill>
                  <a:schemeClr val="tx1"/>
                </a:solidFill>
                <a:effectLst/>
                <a:latin typeface="+mn-lt"/>
              </a:rPr>
              <a:t>Razumevanje relevantnih aspekata zakona u odnosu na:</a:t>
            </a:r>
          </a:p>
          <a:p>
            <a:r>
              <a:rPr lang="sr-Latn-CS" sz="1200" kern="1200" smtClean="0">
                <a:solidFill>
                  <a:schemeClr val="tx1"/>
                </a:solidFill>
                <a:effectLst/>
                <a:latin typeface="+mn-lt"/>
              </a:rPr>
              <a:t>a. Izjave;</a:t>
            </a:r>
          </a:p>
          <a:p>
            <a:r>
              <a:rPr lang="sr-Latn-CS" sz="1200" kern="1200" smtClean="0">
                <a:solidFill>
                  <a:schemeClr val="tx1"/>
                </a:solidFill>
                <a:effectLst/>
                <a:latin typeface="+mn-lt"/>
              </a:rPr>
              <a:t>b. Kontinuitet;</a:t>
            </a:r>
          </a:p>
          <a:p>
            <a:r>
              <a:rPr lang="sr-Latn-CS" sz="1200" kern="1200" smtClean="0">
                <a:solidFill>
                  <a:schemeClr val="tx1"/>
                </a:solidFill>
                <a:effectLst/>
                <a:latin typeface="+mn-lt"/>
              </a:rPr>
              <a:t>c. Pravila o dokazima;</a:t>
            </a:r>
          </a:p>
          <a:p>
            <a:r>
              <a:rPr lang="sr-Latn-CS" sz="1200" kern="1200" smtClean="0">
                <a:solidFill>
                  <a:schemeClr val="tx1"/>
                </a:solidFill>
                <a:effectLst/>
                <a:latin typeface="+mn-lt"/>
              </a:rPr>
              <a:t>d. Sudske postupke (uključujući i razlike u ulogama odbrane i tužilaštva);</a:t>
            </a:r>
          </a:p>
          <a:p>
            <a:r>
              <a:rPr lang="sr-Latn-CS" sz="1200" kern="1200" smtClean="0">
                <a:solidFill>
                  <a:schemeClr val="tx1"/>
                </a:solidFill>
                <a:effectLst/>
                <a:latin typeface="+mn-lt"/>
              </a:rPr>
              <a:t>E. Jasno razumevanje uloge i odgovornosti veštaka.</a:t>
            </a:r>
          </a:p>
          <a:p>
            <a:endParaRPr lang="sr-Latn-CS" sz="1200" b="1" kern="1200" smtClean="0">
              <a:solidFill>
                <a:schemeClr val="tx1"/>
              </a:solidFill>
              <a:effectLst/>
              <a:latin typeface="+mn-lt"/>
              <a:ea typeface="+mn-ea"/>
              <a:cs typeface="+mn-cs"/>
            </a:endParaRPr>
          </a:p>
          <a:p>
            <a:r>
              <a:rPr lang="sr-Latn-CS" sz="1200" b="1" kern="1200" smtClean="0">
                <a:solidFill>
                  <a:schemeClr val="tx1"/>
                </a:solidFill>
                <a:effectLst/>
                <a:latin typeface="+mn-lt"/>
              </a:rPr>
              <a:t>Komunikacione veštine</a:t>
            </a:r>
          </a:p>
          <a:p>
            <a:r>
              <a:rPr lang="sr-Latn-CS" sz="1200" kern="1200" smtClean="0">
                <a:solidFill>
                  <a:schemeClr val="tx1"/>
                </a:solidFill>
                <a:effectLst/>
                <a:latin typeface="+mn-lt"/>
              </a:rPr>
              <a:t>Sposobnost da se izrazi i objasni običnim jezikom:</a:t>
            </a:r>
          </a:p>
          <a:p>
            <a:r>
              <a:rPr lang="sr-Latn-CS" sz="1200" kern="1200" smtClean="0">
                <a:solidFill>
                  <a:schemeClr val="tx1"/>
                </a:solidFill>
                <a:effectLst/>
                <a:latin typeface="+mn-lt"/>
              </a:rPr>
              <a:t>a. prirodu krivičnog dela,</a:t>
            </a:r>
          </a:p>
          <a:p>
            <a:r>
              <a:rPr lang="sr-Latn-CS" sz="1200" kern="1200" smtClean="0">
                <a:solidFill>
                  <a:schemeClr val="tx1"/>
                </a:solidFill>
                <a:effectLst/>
                <a:latin typeface="+mn-lt"/>
              </a:rPr>
              <a:t>b. Tehniku i opremu koja se koristi u ispitivanju;</a:t>
            </a:r>
          </a:p>
          <a:p>
            <a:r>
              <a:rPr lang="sr-Latn-CS" sz="1200" kern="1200" smtClean="0">
                <a:solidFill>
                  <a:schemeClr val="tx1"/>
                </a:solidFill>
                <a:effectLst/>
                <a:latin typeface="+mn-lt"/>
              </a:rPr>
              <a:t>c. Koristi metode tumačenja;</a:t>
            </a:r>
          </a:p>
          <a:p>
            <a:r>
              <a:rPr lang="sr-Latn-CS" sz="1200" kern="1200" smtClean="0">
                <a:solidFill>
                  <a:schemeClr val="tx1"/>
                </a:solidFill>
                <a:effectLst/>
                <a:latin typeface="+mn-lt"/>
              </a:rPr>
              <a:t>d. Prednosti i slabosti dokaza;</a:t>
            </a:r>
          </a:p>
          <a:p>
            <a:r>
              <a:rPr lang="sr-Latn-CS" sz="1200" kern="1200" smtClean="0">
                <a:solidFill>
                  <a:schemeClr val="tx1"/>
                </a:solidFill>
                <a:effectLst/>
                <a:latin typeface="+mn-lt"/>
              </a:rPr>
              <a:t>e. Bilo koja moguća alternativna objašnjenja za otkrivene činjenice.</a:t>
            </a:r>
          </a:p>
          <a:p>
            <a:endParaRPr lang="sr-Latn-CS" sz="1200" kern="1200" smtClean="0">
              <a:solidFill>
                <a:schemeClr val="tx1"/>
              </a:solidFill>
              <a:effectLst/>
              <a:latin typeface="+mn-lt"/>
              <a:ea typeface="+mn-ea"/>
              <a:cs typeface="+mn-cs"/>
            </a:endParaRPr>
          </a:p>
          <a:p>
            <a:r>
              <a:rPr lang="sr-Latn-CS" sz="1200" b="1" kern="1200" smtClean="0">
                <a:solidFill>
                  <a:schemeClr val="tx1"/>
                </a:solidFill>
                <a:effectLst/>
                <a:latin typeface="+mn-lt"/>
              </a:rPr>
              <a:t>Opšte</a:t>
            </a:r>
          </a:p>
          <a:p>
            <a:r>
              <a:rPr lang="sr-Latn-CS" sz="1200" kern="1200" smtClean="0">
                <a:solidFill>
                  <a:schemeClr val="tx1"/>
                </a:solidFill>
                <a:effectLst/>
                <a:latin typeface="+mn-lt"/>
              </a:rPr>
              <a:t>a. Stručnjak će možda morati da bude ovlašćen za odgovarajući nivo bezbednosti</a:t>
            </a:r>
            <a:r>
              <a:rPr lang="sr-Latn-CS" dirty="0" smtClean="0"/>
              <a:t> </a:t>
            </a:r>
            <a:r>
              <a:rPr lang="sr-Latn-CS" sz="1200" kern="1200" smtClean="0">
                <a:solidFill>
                  <a:schemeClr val="tx1"/>
                </a:solidFill>
                <a:effectLst/>
                <a:latin typeface="+mn-lt"/>
              </a:rPr>
              <a:t>kako bi  obradio dokazni materijall;</a:t>
            </a:r>
          </a:p>
          <a:p>
            <a:r>
              <a:rPr lang="sr-Latn-CS" sz="1200" kern="1200" smtClean="0">
                <a:solidFill>
                  <a:schemeClr val="tx1"/>
                </a:solidFill>
                <a:effectLst/>
                <a:latin typeface="+mn-lt"/>
              </a:rPr>
              <a:t>b. Stručnjak treba da potpiše sporazum o čuvanju poverljivih podataka (kako bi se osiguralo da svo znanje</a:t>
            </a:r>
            <a:r>
              <a:rPr lang="sr-Latn-CS" dirty="0" smtClean="0"/>
              <a:t> </a:t>
            </a:r>
            <a:r>
              <a:rPr lang="sr-Latn-CS" sz="1200" kern="1200" smtClean="0">
                <a:solidFill>
                  <a:schemeClr val="tx1"/>
                </a:solidFill>
                <a:effectLst/>
                <a:latin typeface="+mn-lt"/>
              </a:rPr>
              <a:t>stečeno tokom ispitivanja  ostaje i dalje poverljivo);</a:t>
            </a:r>
          </a:p>
          <a:p>
            <a:r>
              <a:rPr lang="sr-Latn-CS" sz="1200" kern="1200" smtClean="0">
                <a:solidFill>
                  <a:schemeClr val="tx1"/>
                </a:solidFill>
                <a:effectLst/>
                <a:latin typeface="+mn-lt"/>
              </a:rPr>
              <a:t>c. Kada je relevantno, stručnjak treba da bude upoznat sa svim relevantnim smernicama o materijalu</a:t>
            </a:r>
            <a:r>
              <a:rPr lang="sr-Latn-CS" dirty="0" smtClean="0"/>
              <a:t> </a:t>
            </a:r>
            <a:r>
              <a:rPr lang="sr-Latn-CS" sz="1200" kern="1200" smtClean="0">
                <a:solidFill>
                  <a:schemeClr val="tx1"/>
                </a:solidFill>
                <a:effectLst/>
                <a:latin typeface="+mn-lt"/>
              </a:rPr>
              <a:t>koji se odnosi na pedofiliju, uključujući i efekat takvog materijala na druge uključene osobe i treba</a:t>
            </a:r>
            <a:r>
              <a:rPr lang="sr-Latn-CS" dirty="0" smtClean="0"/>
              <a:t> </a:t>
            </a:r>
            <a:r>
              <a:rPr lang="sr-Latn-CS" sz="1200" kern="1200" smtClean="0">
                <a:solidFill>
                  <a:schemeClr val="tx1"/>
                </a:solidFill>
                <a:effectLst/>
                <a:latin typeface="+mn-lt"/>
              </a:rPr>
              <a:t>da rizikuje da ih proceni na odgovarajući način</a:t>
            </a:r>
          </a:p>
          <a:p>
            <a:r>
              <a:rPr lang="sr-Latn-CS" sz="1200" kern="1200" smtClean="0">
                <a:solidFill>
                  <a:schemeClr val="tx1"/>
                </a:solidFill>
                <a:effectLst/>
                <a:latin typeface="+mn-lt"/>
              </a:rPr>
              <a:t>d. Specijalista ne bi trebao imati sukob interesa i od nje se traži da podnese</a:t>
            </a:r>
            <a:r>
              <a:rPr lang="sr-Latn-CS" dirty="0" smtClean="0"/>
              <a:t> </a:t>
            </a:r>
            <a:r>
              <a:rPr lang="sr-Latn-CS" sz="1200" kern="1200" smtClean="0">
                <a:solidFill>
                  <a:schemeClr val="tx1"/>
                </a:solidFill>
                <a:effectLst/>
                <a:latin typeface="+mn-lt"/>
              </a:rPr>
              <a:t>izjavu u tom smislu.</a:t>
            </a:r>
          </a:p>
          <a:p>
            <a:endParaRPr lang="sr-Latn-CS" sz="1200" kern="1200" smtClean="0">
              <a:solidFill>
                <a:schemeClr val="tx1"/>
              </a:solidFill>
              <a:effectLst/>
              <a:latin typeface="+mn-lt"/>
              <a:ea typeface="+mn-ea"/>
              <a:cs typeface="+mn-cs"/>
            </a:endParaRPr>
          </a:p>
          <a:p>
            <a:endParaRPr lang="sr-Latn-CS" sz="1200" kern="1200" smtClean="0">
              <a:solidFill>
                <a:schemeClr val="tx1"/>
              </a:solidFill>
              <a:effectLst/>
              <a:latin typeface="+mn-lt"/>
              <a:ea typeface="+mn-ea"/>
              <a:cs typeface="+mn-cs"/>
            </a:endParaRPr>
          </a:p>
          <a:p>
            <a:endParaRPr lang="sr-Latn-CS" sz="1200" kern="120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F040226-21D7-5847-B396-76B67129E36D}" type="slidenum">
              <a:rPr lang="en-US" smtClean="0"/>
              <a:pPr/>
              <a:t>79</a:t>
            </a:fld>
            <a:endParaRPr lang="sr-Latn-CS"/>
          </a:p>
        </p:txBody>
      </p:sp>
    </p:spTree>
    <p:extLst>
      <p:ext uri="{BB962C8B-B14F-4D97-AF65-F5344CB8AC3E}">
        <p14:creationId xmlns:p14="http://schemas.microsoft.com/office/powerpoint/2010/main" val="14505318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sr-Latn-CS" sz="1200" kern="1200" dirty="0" smtClean="0">
                <a:solidFill>
                  <a:schemeClr val="tx1"/>
                </a:solidFill>
                <a:latin typeface="+mn-lt"/>
              </a:rPr>
              <a:t>Trener bi trebao da započne diskusiju sa grupom tako što će identifikovati vrste elektronskih dokaza i ohrabriti učesnike da daju detalje o njihovom znanju po ovom pitanju.  Trener bi zatim trebalo da prelistai tipove koji su označeni na flip grafikonu ili beloj ploči.  Trener bi trebao popuniti listu ako publika ne istakne određene vrste dokaza.  Spisak bi trebalo da uključujei i oba tipa dokaza, npr. mrtvu kutiju, žive podatke, memoriju, Internet, kao i izvore dokaza kao što su one koje se bave tehnološkim delom ovog kursa.</a:t>
            </a:r>
          </a:p>
          <a:p>
            <a:endParaRPr lang="sr-Latn-CS" dirty="0"/>
          </a:p>
        </p:txBody>
      </p:sp>
      <p:sp>
        <p:nvSpPr>
          <p:cNvPr id="4" name="Slide Number Placeholder 3"/>
          <p:cNvSpPr>
            <a:spLocks noGrp="1"/>
          </p:cNvSpPr>
          <p:nvPr>
            <p:ph type="sldNum" sz="quarter" idx="10"/>
          </p:nvPr>
        </p:nvSpPr>
        <p:spPr/>
        <p:txBody>
          <a:bodyPr/>
          <a:lstStyle/>
          <a:p>
            <a:fld id="{6F040226-21D7-5847-B396-76B67129E36D}" type="slidenum">
              <a:rPr lang="en-US" smtClean="0"/>
              <a:pPr/>
              <a:t>6</a:t>
            </a:fld>
            <a:endParaRPr lang="sr-Latn-CS" dirty="0"/>
          </a:p>
        </p:txBody>
      </p:sp>
    </p:spTree>
    <p:extLst>
      <p:ext uri="{BB962C8B-B14F-4D97-AF65-F5344CB8AC3E}">
        <p14:creationId xmlns:p14="http://schemas.microsoft.com/office/powerpoint/2010/main" val="1085334752"/>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F040226-21D7-5847-B396-76B67129E36D}" type="slidenum">
              <a:rPr lang="en-US" smtClean="0"/>
              <a:pPr/>
              <a:t>80</a:t>
            </a:fld>
            <a:endParaRPr lang="sr-Latn-CS"/>
          </a:p>
        </p:txBody>
      </p:sp>
    </p:spTree>
    <p:extLst>
      <p:ext uri="{BB962C8B-B14F-4D97-AF65-F5344CB8AC3E}">
        <p14:creationId xmlns:p14="http://schemas.microsoft.com/office/powerpoint/2010/main" val="822113997"/>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val="1"/>
            </a:ext>
          </a:extLst>
        </p:spPr>
      </p:sp>
      <p:sp>
        <p:nvSpPr>
          <p:cNvPr id="4710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85000" lnSpcReduction="20000"/>
          </a:bodyPr>
          <a:lstStyle/>
          <a:p>
            <a:pPr marL="228600" indent="-228600">
              <a:buFontTx/>
              <a:buAutoNum type="arabicPeriod"/>
            </a:pPr>
            <a:r>
              <a:rPr lang="sr-Latn-CS" dirty="0" smtClean="0">
                <a:latin typeface="Calibri" charset="0"/>
              </a:rPr>
              <a:t>Treneru se preporučuje da upotrebi ovaj odeljak da bi pitao delegate o tome koje su uloge potrebne za tim za pretragu i popiše odgovore na tabli, a zatim uporedi odgovore sa listom na ovom slajdu.  Treba naglasiti važnost pojedinačnih uloga.</a:t>
            </a:r>
          </a:p>
          <a:p>
            <a:pPr marL="228600" indent="-228600">
              <a:buFontTx/>
              <a:buAutoNum type="arabicPeriod"/>
            </a:pPr>
            <a:endParaRPr lang="sr-Latn-CS" dirty="0" smtClean="0">
              <a:latin typeface="Calibri" charset="0"/>
            </a:endParaRPr>
          </a:p>
          <a:p>
            <a:pPr marL="228600" indent="-228600">
              <a:buFontTx/>
              <a:buAutoNum type="arabicPeriod"/>
            </a:pPr>
            <a:endParaRPr lang="sr-Latn-CS" dirty="0" smtClean="0">
              <a:latin typeface="Calibri" charset="0"/>
            </a:endParaRPr>
          </a:p>
          <a:p>
            <a:pPr marL="228600" indent="-228600">
              <a:buFontTx/>
              <a:buAutoNum type="arabicPeriod"/>
            </a:pPr>
            <a:r>
              <a:rPr lang="sr-Latn-CS" dirty="0" smtClean="0">
                <a:latin typeface="Calibri" charset="0"/>
              </a:rPr>
              <a:t>Rezervni zadaci trebaju biti dodeljeni svakome u slučaju da su obavili svoj rad ranije ili nisu potrebni na drugim mestima</a:t>
            </a:r>
          </a:p>
          <a:p>
            <a:pPr marL="228600" indent="-228600">
              <a:buFontTx/>
              <a:buAutoNum type="arabicPeriod"/>
            </a:pPr>
            <a:r>
              <a:rPr lang="sr-Latn-CS" dirty="0">
                <a:latin typeface="Calibri" charset="0"/>
              </a:rPr>
              <a:t>Komentar da li je potreban službenik za dokaze  i za dnevnik događaja. </a:t>
            </a:r>
            <a:endParaRPr lang="sr-Latn-CS" dirty="0" smtClean="0">
              <a:latin typeface="Calibri" charset="0"/>
            </a:endParaRPr>
          </a:p>
          <a:p>
            <a:pPr marL="514350" indent="-514350" eaLnBrk="1" hangingPunct="1">
              <a:lnSpc>
                <a:spcPct val="80000"/>
              </a:lnSpc>
              <a:buFont typeface="Calibri" charset="0"/>
              <a:buAutoNum type="arabicPeriod"/>
            </a:pPr>
            <a:r>
              <a:rPr lang="sr-Latn-CS" dirty="0" smtClean="0">
                <a:latin typeface="Calibri" charset="0"/>
              </a:rPr>
              <a:t>Ako sistemom upravlja spoljna kompanija ili administrator, možda biste razmislili o tome da ga uključite kao veštak (ako seon/ona  ne smatra osumnjičenim).</a:t>
            </a:r>
          </a:p>
          <a:p>
            <a:pPr marL="514350" indent="-514350" eaLnBrk="1" hangingPunct="1">
              <a:lnSpc>
                <a:spcPct val="80000"/>
              </a:lnSpc>
              <a:buFont typeface="Calibri" charset="0"/>
              <a:buAutoNum type="arabicPeriod"/>
            </a:pPr>
            <a:r>
              <a:rPr lang="sr-Latn-CS" dirty="0" smtClean="0">
                <a:latin typeface="Calibri" charset="0"/>
              </a:rPr>
              <a:t>Dva svedoka za svaku akciju. Neke akcijama zahtevaju  dve osobe svakako.</a:t>
            </a:r>
          </a:p>
          <a:p>
            <a:pPr marL="514350" indent="-514350" eaLnBrk="1" hangingPunct="1">
              <a:lnSpc>
                <a:spcPct val="80000"/>
              </a:lnSpc>
              <a:buFont typeface="Calibri" charset="0"/>
              <a:buAutoNum type="arabicPeriod"/>
            </a:pPr>
            <a:r>
              <a:rPr lang="sr-Latn-CS" dirty="0" smtClean="0">
                <a:latin typeface="Calibri" charset="0"/>
              </a:rPr>
              <a:t>Pr. Nema praška za otiske prstiju</a:t>
            </a:r>
          </a:p>
          <a:p>
            <a:pPr marL="514350" indent="-514350" eaLnBrk="1" hangingPunct="1">
              <a:lnSpc>
                <a:spcPct val="80000"/>
              </a:lnSpc>
              <a:buFont typeface="Calibri" charset="0"/>
              <a:buAutoNum type="arabicPeriod"/>
            </a:pPr>
            <a:r>
              <a:rPr lang="sr-Latn-CS" dirty="0" smtClean="0">
                <a:latin typeface="Calibri" charset="0"/>
              </a:rPr>
              <a:t>Pretraživanje se može desiti nakon radnog vremena, pa će vam možda trebati stručnjak u  pripravnosti</a:t>
            </a:r>
          </a:p>
          <a:p>
            <a:pPr marL="514350" indent="-514350" eaLnBrk="1" hangingPunct="1">
              <a:lnSpc>
                <a:spcPct val="80000"/>
              </a:lnSpc>
              <a:buFont typeface="Calibri" charset="0"/>
              <a:buAutoNum type="arabicPeriod"/>
            </a:pPr>
            <a:endParaRPr lang="sr-Latn-CS" dirty="0" smtClean="0">
              <a:latin typeface="Calibri" charset="0"/>
            </a:endParaRPr>
          </a:p>
          <a:p>
            <a:r>
              <a:rPr lang="sr-Latn-CS" sz="1200" kern="1200" dirty="0" smtClean="0">
                <a:solidFill>
                  <a:schemeClr val="tx1"/>
                </a:solidFill>
                <a:effectLst/>
                <a:latin typeface="+mn-lt"/>
              </a:rPr>
              <a:t>Ako je poznato da se na licu mesta mogu naći elektronski dokazi, tim za zaplenu treba da uključi službenike specijalno obučene za zadatke pretrage i zaplene IT opreme i e-dokaza. U nekim slučajevima možda bi bilo neophodno konsultovati i nezavisnog stručnjaka (na primer, ako sistemom upravlja spoljna kompanija ili administrator, možda biste razmislili o tome da njega/nju uključite kao veštaka (ako se ne smatra da je osumnjičeni). Minimalni zahtev je da intervna ekipa ima osnovnu obuku za prikupljanje e-dokaza.</a:t>
            </a:r>
          </a:p>
          <a:p>
            <a:r>
              <a:rPr lang="sr-Latn-CS" sz="1200" kern="1200" dirty="0" smtClean="0">
                <a:solidFill>
                  <a:schemeClr val="tx1"/>
                </a:solidFill>
                <a:effectLst/>
                <a:latin typeface="+mn-lt"/>
              </a:rPr>
              <a:t> </a:t>
            </a:r>
          </a:p>
          <a:p>
            <a:r>
              <a:rPr lang="sr-Latn-CS" sz="1200" kern="1200" dirty="0" smtClean="0">
                <a:solidFill>
                  <a:schemeClr val="tx1"/>
                </a:solidFill>
                <a:effectLst/>
                <a:latin typeface="+mn-lt"/>
              </a:rPr>
              <a:t>Članove tima bi trebalo da  izabere i dodeli im zadatke  službenik koji je odgovaran za ovu fazu postupka zaplene (pogledati takođe i  početak slajda 30). Faze i odgovarajući zadaci su opisani u sledećim odeljcima  </a:t>
            </a:r>
          </a:p>
          <a:p>
            <a:r>
              <a:rPr lang="sr-Latn-CS" sz="1200" kern="1200" dirty="0" smtClean="0">
                <a:solidFill>
                  <a:schemeClr val="tx1"/>
                </a:solidFill>
                <a:effectLst/>
                <a:latin typeface="+mn-lt"/>
              </a:rPr>
              <a:t>Svi članovi tima treba da budu adekvatno upućeni kako da obavljaju svoje zadatke. Na primer, trebali bi da znaju kada primjenjuju iste principe u postupanju sa e-dokazima kao i u postupanju sa drugim fizičkim dokazima i kada preduzimati neke posebne mere (npr. Aluminijumski prah ne bi trebalo koristiti za prikupljanje otisaka prstiju sa elektronskih uređaja). Takođe trebaju da znaju  da u određenim slučajevima moraju kontaktirati stručnu jedinicu i stoga obezbede ove kontakt informacije unapred.</a:t>
            </a:r>
          </a:p>
          <a:p>
            <a:pPr marL="514350" indent="-514350" eaLnBrk="1" hangingPunct="1">
              <a:lnSpc>
                <a:spcPct val="80000"/>
              </a:lnSpc>
              <a:buFont typeface="Calibri" charset="0"/>
              <a:buAutoNum type="arabicPeriod"/>
            </a:pPr>
            <a:endParaRPr lang="sr-Latn-CS" dirty="0" smtClean="0">
              <a:latin typeface="Calibri" charset="0"/>
            </a:endParaRPr>
          </a:p>
        </p:txBody>
      </p:sp>
      <p:sp>
        <p:nvSpPr>
          <p:cNvPr id="4" name="Slide Number Placeholder 3"/>
          <p:cNvSpPr>
            <a:spLocks noGrp="1"/>
          </p:cNvSpPr>
          <p:nvPr>
            <p:ph type="sldNum" sz="quarter" idx="5"/>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fld id="{4ABB925F-2A04-A848-9E5E-36FD708ABDCF}" type="slidenum">
              <a:rPr lang="en-US">
                <a:latin typeface="Calibri" charset="0"/>
              </a:rPr>
              <a:pPr eaLnBrk="1" hangingPunct="1"/>
              <a:t>81</a:t>
            </a:fld>
            <a:endParaRPr lang="sr-Latn-CS">
              <a:latin typeface="Calibri" charset="0"/>
            </a:endParaRPr>
          </a:p>
        </p:txBody>
      </p:sp>
    </p:spTree>
    <p:extLst>
      <p:ext uri="{BB962C8B-B14F-4D97-AF65-F5344CB8AC3E}">
        <p14:creationId xmlns:p14="http://schemas.microsoft.com/office/powerpoint/2010/main" val="3772700919"/>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val="1"/>
            </a:ext>
          </a:extLst>
        </p:spPr>
      </p:sp>
      <p:sp>
        <p:nvSpPr>
          <p:cNvPr id="4915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514350" indent="-514350" eaLnBrk="1" hangingPunct="1">
              <a:lnSpc>
                <a:spcPct val="80000"/>
              </a:lnSpc>
              <a:buFont typeface="Calibri" charset="0"/>
              <a:buAutoNum type="arabicPeriod"/>
            </a:pPr>
            <a:endParaRPr lang="sr-Latn-CS">
              <a:latin typeface="Calibri" charset="0"/>
            </a:endParaRPr>
          </a:p>
          <a:p>
            <a:pPr marL="514350" indent="-514350" eaLnBrk="1" hangingPunct="1">
              <a:lnSpc>
                <a:spcPct val="80000"/>
              </a:lnSpc>
              <a:buFont typeface="Calibri" charset="0"/>
              <a:buAutoNum type="arabicPeriod"/>
            </a:pPr>
            <a:r>
              <a:rPr lang="sr-Latn-CS">
                <a:latin typeface="Calibri" charset="0"/>
              </a:rPr>
              <a:t>Videćemo  detaljnije kasnije</a:t>
            </a:r>
          </a:p>
          <a:p>
            <a:pPr marL="514350" indent="-514350" eaLnBrk="1" hangingPunct="1">
              <a:lnSpc>
                <a:spcPct val="80000"/>
              </a:lnSpc>
              <a:buFont typeface="Calibri" charset="0"/>
              <a:buAutoNum type="arabicPeriod"/>
            </a:pPr>
            <a:r>
              <a:rPr lang="sr-Latn-CS">
                <a:latin typeface="Calibri" charset="0"/>
              </a:rPr>
              <a:t>Informacije pre pretrage bi nam pomogle da odredimo da li nam treba nešto neobično</a:t>
            </a:r>
          </a:p>
          <a:p>
            <a:pPr marL="514350" indent="-514350" eaLnBrk="1" hangingPunct="1">
              <a:lnSpc>
                <a:spcPct val="80000"/>
              </a:lnSpc>
              <a:buFont typeface="Calibri" charset="0"/>
              <a:buAutoNum type="arabicPeriod"/>
            </a:pPr>
            <a:endParaRPr lang="sr-Latn-CS">
              <a:latin typeface="Calibri" charset="0"/>
            </a:endParaRPr>
          </a:p>
        </p:txBody>
      </p:sp>
      <p:sp>
        <p:nvSpPr>
          <p:cNvPr id="4" name="Slide Number Placeholder 3"/>
          <p:cNvSpPr>
            <a:spLocks noGrp="1"/>
          </p:cNvSpPr>
          <p:nvPr>
            <p:ph type="sldNum" sz="quarter" idx="5"/>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fld id="{258D6793-22C9-C849-A218-D9AB766784B8}" type="slidenum">
              <a:rPr lang="en-US">
                <a:latin typeface="Calibri" charset="0"/>
              </a:rPr>
              <a:pPr eaLnBrk="1" hangingPunct="1"/>
              <a:t>82</a:t>
            </a:fld>
            <a:endParaRPr lang="sr-Latn-CS">
              <a:latin typeface="Calibri" charset="0"/>
            </a:endParaRPr>
          </a:p>
        </p:txBody>
      </p:sp>
    </p:spTree>
    <p:extLst>
      <p:ext uri="{BB962C8B-B14F-4D97-AF65-F5344CB8AC3E}">
        <p14:creationId xmlns:p14="http://schemas.microsoft.com/office/powerpoint/2010/main" val="3145335115"/>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val="1"/>
            </a:ext>
          </a:extLst>
        </p:spPr>
      </p:sp>
      <p:sp>
        <p:nvSpPr>
          <p:cNvPr id="5017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514350" indent="-514350" eaLnBrk="1" hangingPunct="1">
              <a:lnSpc>
                <a:spcPct val="80000"/>
              </a:lnSpc>
              <a:buFont typeface="Calibri" charset="0"/>
              <a:buAutoNum type="arabicPeriod"/>
            </a:pPr>
            <a:endParaRPr lang="sr-Latn-CS">
              <a:latin typeface="Calibri" charset="0"/>
            </a:endParaRPr>
          </a:p>
          <a:p>
            <a:pPr marL="514350" indent="-514350" eaLnBrk="1" hangingPunct="1">
              <a:lnSpc>
                <a:spcPct val="80000"/>
              </a:lnSpc>
              <a:buFont typeface="Calibri" charset="0"/>
              <a:buAutoNum type="arabicPeriod"/>
            </a:pPr>
            <a:r>
              <a:rPr lang="sr-Latn-CS">
                <a:latin typeface="Calibri" charset="0"/>
              </a:rPr>
              <a:t>Ravni  i krstasti, i proizvođački specifične, npr. Hewlett Packard, Apple</a:t>
            </a:r>
          </a:p>
          <a:p>
            <a:pPr marL="514350" indent="-514350" eaLnBrk="1" hangingPunct="1">
              <a:lnSpc>
                <a:spcPct val="80000"/>
              </a:lnSpc>
              <a:buFont typeface="Calibri" charset="0"/>
              <a:buAutoNum type="arabicPeriod"/>
            </a:pPr>
            <a:r>
              <a:rPr lang="sr-Latn-CS">
                <a:latin typeface="Calibri" charset="0"/>
              </a:rPr>
              <a:t>heksagonalni,zvezdasti i sigurnosni</a:t>
            </a:r>
          </a:p>
          <a:p>
            <a:pPr marL="514350" indent="-514350" eaLnBrk="1" hangingPunct="1">
              <a:lnSpc>
                <a:spcPct val="80000"/>
              </a:lnSpc>
              <a:buFont typeface="Calibri" charset="0"/>
              <a:buAutoNum type="arabicPeriod"/>
            </a:pPr>
            <a:r>
              <a:rPr lang="sr-Latn-CS">
                <a:latin typeface="Calibri" charset="0"/>
              </a:rPr>
              <a:t>Standardni i usadni</a:t>
            </a:r>
          </a:p>
          <a:p>
            <a:pPr marL="514350" indent="-514350" eaLnBrk="1" hangingPunct="1">
              <a:lnSpc>
                <a:spcPct val="80000"/>
              </a:lnSpc>
              <a:buFont typeface="Calibri" charset="0"/>
              <a:buAutoNum type="arabicPeriod"/>
            </a:pPr>
            <a:r>
              <a:rPr lang="sr-Latn-CS">
                <a:latin typeface="Calibri" charset="0"/>
              </a:rPr>
              <a:t>Za uklanjanje kablovskih vezica</a:t>
            </a:r>
          </a:p>
          <a:p>
            <a:pPr marL="514350" indent="-514350" eaLnBrk="1" hangingPunct="1">
              <a:lnSpc>
                <a:spcPct val="80000"/>
              </a:lnSpc>
              <a:buFont typeface="Calibri" charset="0"/>
              <a:buAutoNum type="arabicPeriod"/>
            </a:pPr>
            <a:endParaRPr lang="sr-Latn-CS">
              <a:latin typeface="Calibri" charset="0"/>
            </a:endParaRPr>
          </a:p>
        </p:txBody>
      </p:sp>
      <p:sp>
        <p:nvSpPr>
          <p:cNvPr id="4" name="Slide Number Placeholder 3"/>
          <p:cNvSpPr>
            <a:spLocks noGrp="1"/>
          </p:cNvSpPr>
          <p:nvPr>
            <p:ph type="sldNum" sz="quarter" idx="5"/>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fld id="{682DE4F2-2D11-7C4A-8D98-94119E6A1A5F}" type="slidenum">
              <a:rPr lang="en-US">
                <a:latin typeface="Calibri" charset="0"/>
              </a:rPr>
              <a:pPr eaLnBrk="1" hangingPunct="1"/>
              <a:t>83</a:t>
            </a:fld>
            <a:endParaRPr lang="sr-Latn-CS">
              <a:latin typeface="Calibri" charset="0"/>
            </a:endParaRPr>
          </a:p>
        </p:txBody>
      </p:sp>
    </p:spTree>
    <p:extLst>
      <p:ext uri="{BB962C8B-B14F-4D97-AF65-F5344CB8AC3E}">
        <p14:creationId xmlns:p14="http://schemas.microsoft.com/office/powerpoint/2010/main" val="2713988188"/>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val="1"/>
            </a:ext>
          </a:extLst>
        </p:spPr>
      </p:sp>
      <p:sp>
        <p:nvSpPr>
          <p:cNvPr id="5120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514350" indent="-514350" eaLnBrk="1" hangingPunct="1">
              <a:lnSpc>
                <a:spcPct val="80000"/>
              </a:lnSpc>
              <a:buFont typeface="Calibri" charset="0"/>
              <a:buAutoNum type="arabicPeriod"/>
            </a:pPr>
            <a:endParaRPr lang="sr-Latn-CS">
              <a:latin typeface="Calibri" charset="0"/>
            </a:endParaRPr>
          </a:p>
          <a:p>
            <a:pPr marL="514350" indent="-514350" eaLnBrk="1" hangingPunct="1">
              <a:lnSpc>
                <a:spcPct val="80000"/>
              </a:lnSpc>
              <a:buFont typeface="Calibri" charset="0"/>
              <a:buAutoNum type="arabicPeriod"/>
            </a:pPr>
            <a:r>
              <a:rPr lang="sr-Latn-CS">
                <a:latin typeface="Calibri" charset="0"/>
              </a:rPr>
              <a:t>Registar imovine</a:t>
            </a:r>
          </a:p>
          <a:p>
            <a:pPr marL="514350" indent="-514350" eaLnBrk="1" hangingPunct="1">
              <a:lnSpc>
                <a:spcPct val="80000"/>
              </a:lnSpc>
              <a:buFont typeface="Calibri" charset="0"/>
              <a:buAutoNum type="arabicPeriod"/>
            </a:pPr>
            <a:r>
              <a:rPr lang="sr-Latn-CS">
                <a:latin typeface="Calibri" charset="0"/>
              </a:rPr>
              <a:t>Označiti i identifikovati sastavne delove sistema, uključujući kablove i utičnice</a:t>
            </a:r>
          </a:p>
          <a:p>
            <a:pPr marL="514350" indent="-514350" eaLnBrk="1" hangingPunct="1">
              <a:lnSpc>
                <a:spcPct val="80000"/>
              </a:lnSpc>
              <a:buFont typeface="Calibri" charset="0"/>
              <a:buAutoNum type="arabicPeriod"/>
            </a:pPr>
            <a:r>
              <a:rPr lang="sr-Latn-CS">
                <a:latin typeface="Calibri" charset="0"/>
              </a:rPr>
              <a:t>------</a:t>
            </a:r>
          </a:p>
          <a:p>
            <a:pPr marL="514350" indent="-514350" eaLnBrk="1" hangingPunct="1">
              <a:lnSpc>
                <a:spcPct val="80000"/>
              </a:lnSpc>
              <a:buFont typeface="Calibri" charset="0"/>
              <a:buAutoNum type="arabicPeriod"/>
            </a:pPr>
            <a:r>
              <a:rPr lang="sr-Latn-CS">
                <a:latin typeface="Calibri" charset="0"/>
              </a:rPr>
              <a:t>Omotati  i zalepiti</a:t>
            </a:r>
          </a:p>
          <a:p>
            <a:pPr marL="514350" indent="-514350" eaLnBrk="1" hangingPunct="1">
              <a:lnSpc>
                <a:spcPct val="80000"/>
              </a:lnSpc>
              <a:buFont typeface="Calibri" charset="0"/>
              <a:buAutoNum type="arabicPeriod"/>
            </a:pPr>
            <a:r>
              <a:rPr lang="sr-Latn-CS">
                <a:latin typeface="Calibri" charset="0"/>
              </a:rPr>
              <a:t>-----</a:t>
            </a:r>
          </a:p>
          <a:p>
            <a:pPr marL="514350" indent="-514350" eaLnBrk="1" hangingPunct="1">
              <a:lnSpc>
                <a:spcPct val="80000"/>
              </a:lnSpc>
              <a:buFont typeface="Calibri" charset="0"/>
              <a:buAutoNum type="arabicPeriod"/>
            </a:pPr>
            <a:r>
              <a:rPr lang="sr-Latn-CS">
                <a:latin typeface="Calibri" charset="0"/>
              </a:rPr>
              <a:t>Obeleži i identifikuj uklonjene delove</a:t>
            </a:r>
          </a:p>
          <a:p>
            <a:pPr marL="514350" indent="-514350" eaLnBrk="1" hangingPunct="1">
              <a:lnSpc>
                <a:spcPct val="80000"/>
              </a:lnSpc>
              <a:buFont typeface="Calibri" charset="0"/>
              <a:buAutoNum type="arabicPeriod"/>
            </a:pPr>
            <a:r>
              <a:rPr lang="sr-Latn-CS">
                <a:latin typeface="Calibri" charset="0"/>
              </a:rPr>
              <a:t>Fotografisati lice mesta i sve prikazati u jednom kadru - certifikovan fotograf može biti potreban </a:t>
            </a:r>
          </a:p>
          <a:p>
            <a:pPr marL="514350" indent="-514350" eaLnBrk="1" hangingPunct="1">
              <a:lnSpc>
                <a:spcPct val="80000"/>
              </a:lnSpc>
              <a:buFont typeface="Calibri" charset="0"/>
              <a:buAutoNum type="arabicPeriod"/>
            </a:pPr>
            <a:endParaRPr lang="sr-Latn-CS">
              <a:latin typeface="Calibri" charset="0"/>
            </a:endParaRPr>
          </a:p>
        </p:txBody>
      </p:sp>
      <p:sp>
        <p:nvSpPr>
          <p:cNvPr id="4" name="Slide Number Placeholder 3"/>
          <p:cNvSpPr>
            <a:spLocks noGrp="1"/>
          </p:cNvSpPr>
          <p:nvPr>
            <p:ph type="sldNum" sz="quarter" idx="5"/>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fld id="{D518CEAF-46DF-3C45-BE5B-D9F67B1BADE3}" type="slidenum">
              <a:rPr lang="en-US">
                <a:latin typeface="Calibri" charset="0"/>
              </a:rPr>
              <a:pPr eaLnBrk="1" hangingPunct="1"/>
              <a:t>84</a:t>
            </a:fld>
            <a:endParaRPr lang="sr-Latn-CS">
              <a:latin typeface="Calibri" charset="0"/>
            </a:endParaRPr>
          </a:p>
        </p:txBody>
      </p:sp>
    </p:spTree>
    <p:extLst>
      <p:ext uri="{BB962C8B-B14F-4D97-AF65-F5344CB8AC3E}">
        <p14:creationId xmlns:p14="http://schemas.microsoft.com/office/powerpoint/2010/main" val="1371939624"/>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val="1"/>
            </a:ext>
          </a:extLst>
        </p:spPr>
      </p:sp>
      <p:sp>
        <p:nvSpPr>
          <p:cNvPr id="5222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70000" lnSpcReduction="20000"/>
          </a:bodyPr>
          <a:lstStyle/>
          <a:p>
            <a:r>
              <a:rPr lang="sr-Latn-CS" dirty="0" smtClean="0"/>
              <a:t>Računari i srodni uređaji su osetljivi elektronski instrumenti koji su osetljivi na temperaturu, vlagu, fizički šok, statički elektricitet, magnetne izvore, pa čak i na izvesne operativne funkcije (npr. uključivanje / isključivanje).</a:t>
            </a:r>
            <a:r>
              <a:rPr lang="sr-Latn-CS" sz="1200" kern="1200" dirty="0" smtClean="0">
                <a:solidFill>
                  <a:schemeClr val="tx1"/>
                </a:solidFill>
                <a:effectLst/>
                <a:latin typeface="+mn-lt"/>
              </a:rPr>
              <a:t> </a:t>
            </a:r>
            <a:r>
              <a:rPr lang="sr-Latn-CS" dirty="0" smtClean="0"/>
              <a:t>Posebne mere stoga treba preduzeti kada se pakuju, transportuju i čuvaju e-dokazi.</a:t>
            </a:r>
            <a:r>
              <a:rPr lang="sr-Latn-CS" sz="1200" kern="1200" dirty="0" smtClean="0">
                <a:solidFill>
                  <a:schemeClr val="tx1"/>
                </a:solidFill>
                <a:effectLst/>
                <a:latin typeface="+mn-lt"/>
              </a:rPr>
              <a:t> </a:t>
            </a:r>
            <a:r>
              <a:rPr lang="sr-Latn-CS" dirty="0" smtClean="0"/>
              <a:t>Da bi održali kastodi lanac, pakovanje, transport i čuvanje treba da budu zabeleženi i svaka promena kastoda ili stanja zaplenjene imovine treba da bude vremenski ograničena i zabeležena.  </a:t>
            </a:r>
            <a:r>
              <a:rPr lang="sr-Latn-CS" sz="1200" kern="1200" dirty="0" smtClean="0">
                <a:solidFill>
                  <a:schemeClr val="tx1"/>
                </a:solidFill>
                <a:effectLst/>
                <a:latin typeface="+mn-lt"/>
              </a:rPr>
              <a:t>Nestručno rukovanje može da dovede do oštećenja ili uništenja e-dokaza i potrebno je preduzeti sledeće mere predostrožnosti:</a:t>
            </a:r>
          </a:p>
          <a:p>
            <a:r>
              <a:rPr kern="1200">
                <a:effectLst/>
              </a:rPr>
              <a:t>should be taken:</a:t>
            </a:r>
          </a:p>
          <a:p>
            <a:r>
              <a:rPr lang="sr-Latn-CS" sz="1200" kern="1200" dirty="0" smtClean="0">
                <a:solidFill>
                  <a:schemeClr val="tx1"/>
                </a:solidFill>
                <a:effectLst/>
                <a:latin typeface="+mn-lt"/>
              </a:rPr>
              <a:t>• Pakovanje:</a:t>
            </a:r>
          </a:p>
          <a:p>
            <a:r>
              <a:rPr lang="sr-Latn-CS" dirty="0" smtClean="0"/>
              <a:t>- Osigurajte da su svi prikupljeni e-dokazi pravilno dokumentovani i etiketirani pre pakovanja;</a:t>
            </a:r>
          </a:p>
          <a:p>
            <a:r>
              <a:rPr lang="sr-Latn-CS" sz="1200" kern="1200" dirty="0" smtClean="0">
                <a:solidFill>
                  <a:schemeClr val="tx1"/>
                </a:solidFill>
                <a:effectLst/>
                <a:latin typeface="+mn-lt"/>
              </a:rPr>
              <a:t>- Kad god je to moguće, transportirajte prikupljene e-dokaze u originalnom pakovanju;</a:t>
            </a:r>
          </a:p>
          <a:p>
            <a:r>
              <a:rPr lang="sr-Latn-CS" dirty="0" smtClean="0"/>
              <a:t>- Ako nema originalnog pakovanja, koristite antistatičku ambalažu (npr. Papirnu ili antistatičku plastičnu kesu).</a:t>
            </a:r>
            <a:r>
              <a:rPr lang="sr-Latn-CS" sz="1200" kern="1200" dirty="0" smtClean="0">
                <a:solidFill>
                  <a:schemeClr val="tx1"/>
                </a:solidFill>
                <a:effectLst/>
                <a:latin typeface="+mn-lt"/>
              </a:rPr>
              <a:t> </a:t>
            </a:r>
            <a:r>
              <a:rPr lang="sr-Latn-CS" dirty="0" smtClean="0"/>
              <a:t>Izbegavajte korišćenje materijala koji mogu proizvoditi statičko elektricno sredstvo, kao sto su standardne plastične kese;</a:t>
            </a:r>
          </a:p>
          <a:p>
            <a:r>
              <a:rPr lang="sr-Latn-CS" dirty="0" smtClean="0"/>
              <a:t>- Nemojte preklapti, savijati ili grebati medije za čuvanje poput diskete, CD-ROM, i trake;</a:t>
            </a:r>
          </a:p>
          <a:p>
            <a:r>
              <a:rPr lang="sr-Latn-CS" sz="1200" kern="1200" dirty="0" smtClean="0">
                <a:solidFill>
                  <a:schemeClr val="tx1"/>
                </a:solidFill>
                <a:effectLst/>
                <a:latin typeface="+mn-lt"/>
              </a:rPr>
              <a:t>- Nemojte lepiti nalepnice na površini medija za čuvanje podataka. </a:t>
            </a:r>
            <a:r>
              <a:rPr lang="sr-Latn-CS" dirty="0" smtClean="0"/>
              <a:t>Koristite kutije ili koverte za pakovanje medija za čuvanje kad  god je to moguće;</a:t>
            </a:r>
          </a:p>
          <a:p>
            <a:r>
              <a:rPr lang="sr-Latn-CS" sz="1200" kern="1200" dirty="0" smtClean="0">
                <a:solidFill>
                  <a:schemeClr val="tx1"/>
                </a:solidFill>
                <a:effectLst/>
                <a:latin typeface="+mn-lt"/>
              </a:rPr>
              <a:t>- Proverite da li su svi kontejneri sa dokazima pravilno označeni;</a:t>
            </a:r>
          </a:p>
          <a:p>
            <a:r>
              <a:rPr lang="sr-Latn-CS" dirty="0" smtClean="0"/>
              <a:t>- Ako je  prikupljeno više računarskih sistema, označimo svaki sistem tako da se može ponovo sastaviti kako je i pronađen.</a:t>
            </a:r>
          </a:p>
          <a:p>
            <a:r>
              <a:rPr lang="sr-Latn-CS" dirty="0" smtClean="0"/>
              <a:t>• Ostavite bežični, mobilni, ili pametni telefon(e) u stanju (on ili off) u kojima ste ih našli.</a:t>
            </a:r>
          </a:p>
          <a:p>
            <a:r>
              <a:rPr lang="sr-Latn-CS" dirty="0" smtClean="0"/>
              <a:t>- Upakujte mobilni ili pametni telefon (e) u materijalima koji blokiraju signal, kao što su Faradej izolacione torbe, materijala sa radio frekventnom-zaštitnom, ili umotane u aluminijumsku foliju kako bi se sprečilo da se poruke sa podacima  šalju ili primaju od uređaja.</a:t>
            </a:r>
            <a:r>
              <a:rPr lang="sr-Latn-CS" sz="1200" kern="1200" dirty="0" smtClean="0">
                <a:solidFill>
                  <a:schemeClr val="tx1"/>
                </a:solidFill>
                <a:effectLst/>
                <a:latin typeface="+mn-lt"/>
              </a:rPr>
              <a:t> </a:t>
            </a:r>
            <a:r>
              <a:rPr lang="sr-Latn-CS" dirty="0" smtClean="0"/>
              <a:t>Ako se nepravilno pakuje ili ukloni iz zaštićene ambalaže, uređaj može biti u mogućnosti da šalje i primi poruke sa podacima.</a:t>
            </a:r>
            <a:r>
              <a:rPr lang="sr-Latn-CS" sz="1200" kern="1200" dirty="0" smtClean="0">
                <a:solidFill>
                  <a:schemeClr val="tx1"/>
                </a:solidFill>
                <a:effectLst/>
                <a:latin typeface="+mn-lt"/>
              </a:rPr>
              <a:t> </a:t>
            </a:r>
            <a:r>
              <a:rPr lang="sr-Latn-CS" dirty="0" smtClean="0"/>
              <a:t>Budite svesni da čuvanje uređaja u pakovanju koje blokira signal može smanjiti trajanje baterije značajno.</a:t>
            </a:r>
            <a:r>
              <a:rPr lang="sr-Latn-CS" sz="1200" kern="1200" dirty="0" smtClean="0">
                <a:solidFill>
                  <a:schemeClr val="tx1"/>
                </a:solidFill>
                <a:effectLst/>
                <a:latin typeface="+mn-lt"/>
              </a:rPr>
              <a:t> </a:t>
            </a:r>
            <a:r>
              <a:rPr lang="sr-Latn-CS" dirty="0" smtClean="0"/>
              <a:t>U slučaju niskog napona baterije razmotri  prebacivanje uređaja u "režim letenja" .</a:t>
            </a:r>
          </a:p>
          <a:p>
            <a:r>
              <a:rPr lang="sr-Latn-CS" sz="1200" kern="1200" dirty="0" smtClean="0">
                <a:solidFill>
                  <a:schemeClr val="tx1"/>
                </a:solidFill>
                <a:effectLst/>
                <a:latin typeface="+mn-lt"/>
              </a:rPr>
              <a:t>Transport</a:t>
            </a:r>
          </a:p>
          <a:p>
            <a:r>
              <a:rPr lang="sr-Latn-CS" sz="1200" kern="1200" dirty="0" smtClean="0">
                <a:solidFill>
                  <a:schemeClr val="tx1"/>
                </a:solidFill>
                <a:effectLst/>
                <a:latin typeface="+mn-lt"/>
              </a:rPr>
              <a:t>- Držite elektronske dokaze dalje od magnetnih izvora. </a:t>
            </a:r>
            <a:r>
              <a:rPr lang="sr-Latn-CS" dirty="0" smtClean="0"/>
              <a:t>Radio predajnici, zvučnika magneti i grejanje sedišta su primeri predmeta koje bi mogli da oštete e-dokaz;</a:t>
            </a:r>
          </a:p>
          <a:p>
            <a:r>
              <a:rPr lang="sr-Latn-CS" dirty="0" smtClean="0"/>
              <a:t>- Proverite da li je oprema zaštićena od udara i udaraca (tj mehanička oštećenja), toplote i vlažnosti;</a:t>
            </a:r>
          </a:p>
          <a:p>
            <a:r>
              <a:rPr lang="sr-Latn-CS" sz="1200" kern="1200" dirty="0" smtClean="0">
                <a:solidFill>
                  <a:schemeClr val="tx1"/>
                </a:solidFill>
                <a:effectLst/>
                <a:latin typeface="+mn-lt"/>
              </a:rPr>
              <a:t>- Osigurati da računari i drugi uređaji koji nisu upakovani u kontejnerima su</a:t>
            </a:r>
          </a:p>
          <a:p>
            <a:r>
              <a:rPr lang="sr-Latn-CS" sz="1200" kern="1200" dirty="0" smtClean="0">
                <a:solidFill>
                  <a:schemeClr val="tx1"/>
                </a:solidFill>
                <a:effectLst/>
                <a:latin typeface="+mn-lt"/>
              </a:rPr>
              <a:t>osigurani tokom transporta kako bi se izbegao šok i preterane vibracije. </a:t>
            </a:r>
            <a:r>
              <a:rPr lang="sr-Latn-CS" dirty="0" smtClean="0"/>
              <a:t>Na primer, računari treba postaviti na pod i monitori koje se nalaze na sedištu sa ekranom nadole, pričvršćeni sa sigurnosnim pojasom vozila;</a:t>
            </a:r>
          </a:p>
          <a:p>
            <a:r>
              <a:rPr lang="sr-Latn-CS" sz="1200" kern="1200" dirty="0" smtClean="0">
                <a:solidFill>
                  <a:schemeClr val="tx1"/>
                </a:solidFill>
                <a:effectLst/>
                <a:latin typeface="+mn-lt"/>
              </a:rPr>
              <a:t>- Ne stavljajte teške predmete na  manje komade opreme / medija za čuvanje;</a:t>
            </a:r>
          </a:p>
          <a:p>
            <a:r>
              <a:rPr lang="sr-Latn-CS" dirty="0" smtClean="0"/>
              <a:t>- Kad god je moguće, ne čuvati  elektronske dokaze u vozilima na duži vremenski period;</a:t>
            </a:r>
          </a:p>
          <a:p>
            <a:r>
              <a:rPr lang="sr-Latn-CS" dirty="0" smtClean="0"/>
              <a:t>- Dokumentujte transport digitalnih dokaza i održavajte kastodi lanac za sve dokaze koje ste prevezao.</a:t>
            </a:r>
          </a:p>
          <a:p>
            <a:endParaRPr lang="sr-Latn-CS" sz="1200" kern="1200" dirty="0" smtClean="0">
              <a:solidFill>
                <a:schemeClr val="tx1"/>
              </a:solidFill>
              <a:effectLst/>
              <a:latin typeface="+mn-lt"/>
              <a:ea typeface="+mn-ea"/>
              <a:cs typeface="+mn-cs"/>
            </a:endParaRPr>
          </a:p>
          <a:p>
            <a:pPr marL="514350" indent="-514350" eaLnBrk="1" hangingPunct="1">
              <a:lnSpc>
                <a:spcPct val="80000"/>
              </a:lnSpc>
              <a:buFont typeface="Calibri" charset="0"/>
              <a:buAutoNum type="arabicPeriod"/>
            </a:pPr>
            <a:endParaRPr lang="sr-Latn-CS" dirty="0" smtClean="0">
              <a:latin typeface="Calibri" charset="0"/>
            </a:endParaRPr>
          </a:p>
          <a:p>
            <a:pPr marL="514350" indent="-514350" eaLnBrk="1" hangingPunct="1">
              <a:lnSpc>
                <a:spcPct val="80000"/>
              </a:lnSpc>
              <a:buFont typeface="Calibri" charset="0"/>
              <a:buAutoNum type="arabicPeriod"/>
            </a:pPr>
            <a:endParaRPr lang="sr-Latn-CS" dirty="0">
              <a:latin typeface="Calibri" charset="0"/>
            </a:endParaRPr>
          </a:p>
          <a:p>
            <a:pPr marL="514350" indent="-514350" eaLnBrk="1" hangingPunct="1">
              <a:lnSpc>
                <a:spcPct val="80000"/>
              </a:lnSpc>
              <a:buFont typeface="Calibri" charset="0"/>
              <a:buAutoNum type="arabicPeriod"/>
            </a:pPr>
            <a:r>
              <a:rPr lang="sr-Latn-CS" dirty="0">
                <a:latin typeface="Calibri" charset="0"/>
              </a:rPr>
              <a:t>Za zaštitu opreme koja je izvađena  kao što je matična ploča. Materijale koji mogu da proizvedu statički elektricitet kao što je polietilenske kese treba izbegavati.</a:t>
            </a:r>
          </a:p>
          <a:p>
            <a:pPr marL="514350" indent="-514350" eaLnBrk="1" hangingPunct="1">
              <a:lnSpc>
                <a:spcPct val="80000"/>
              </a:lnSpc>
              <a:buFont typeface="Calibri" charset="0"/>
              <a:buAutoNum type="arabicPeriod"/>
            </a:pPr>
            <a:r>
              <a:rPr lang="sr-Latn-CS" dirty="0">
                <a:latin typeface="Calibri" charset="0"/>
              </a:rPr>
              <a:t>------</a:t>
            </a:r>
          </a:p>
          <a:p>
            <a:pPr marL="514350" indent="-514350" eaLnBrk="1" hangingPunct="1">
              <a:lnSpc>
                <a:spcPct val="80000"/>
              </a:lnSpc>
              <a:buFont typeface="Calibri" charset="0"/>
              <a:buAutoNum type="arabicPeriod"/>
            </a:pPr>
            <a:r>
              <a:rPr lang="sr-Latn-CS" dirty="0">
                <a:latin typeface="Calibri" charset="0"/>
              </a:rPr>
              <a:t>Za zaštitu kablova</a:t>
            </a:r>
          </a:p>
          <a:p>
            <a:pPr marL="514350" indent="-514350" eaLnBrk="1" hangingPunct="1">
              <a:lnSpc>
                <a:spcPct val="80000"/>
              </a:lnSpc>
              <a:buFont typeface="Calibri" charset="0"/>
              <a:buAutoNum type="arabicPeriod"/>
            </a:pPr>
            <a:r>
              <a:rPr lang="sr-Latn-CS" dirty="0">
                <a:latin typeface="Calibri" charset="0"/>
              </a:rPr>
              <a:t>------</a:t>
            </a:r>
          </a:p>
          <a:p>
            <a:pPr marL="514350" indent="-514350" eaLnBrk="1" hangingPunct="1">
              <a:lnSpc>
                <a:spcPct val="80000"/>
              </a:lnSpc>
              <a:buFont typeface="Calibri" charset="0"/>
              <a:buAutoNum type="arabicPeriod"/>
            </a:pPr>
            <a:r>
              <a:rPr lang="sr-Latn-CS" dirty="0">
                <a:latin typeface="Calibri" charset="0"/>
              </a:rPr>
              <a:t>-----</a:t>
            </a:r>
          </a:p>
          <a:p>
            <a:pPr marL="514350" indent="-514350" eaLnBrk="1" hangingPunct="1">
              <a:lnSpc>
                <a:spcPct val="80000"/>
              </a:lnSpc>
              <a:buFont typeface="Calibri" charset="0"/>
              <a:buAutoNum type="arabicPeriod"/>
            </a:pPr>
            <a:r>
              <a:rPr lang="sr-Latn-CS" dirty="0">
                <a:latin typeface="Calibri" charset="0"/>
              </a:rPr>
              <a:t>Materijale koji mogu da proizvedu statički elektricitet, kao što je stiropor ili stiroporna pena treba izbegavati</a:t>
            </a:r>
          </a:p>
          <a:p>
            <a:pPr marL="514350" indent="-514350" eaLnBrk="1" hangingPunct="1">
              <a:lnSpc>
                <a:spcPct val="80000"/>
              </a:lnSpc>
              <a:buFont typeface="Calibri" charset="0"/>
              <a:buAutoNum type="arabicPeriod"/>
            </a:pPr>
            <a:r>
              <a:rPr lang="sr-Latn-CS" dirty="0">
                <a:latin typeface="Calibri" charset="0"/>
              </a:rPr>
              <a:t>Original pakovanje treba koristiti kad god je moguće</a:t>
            </a:r>
          </a:p>
        </p:txBody>
      </p:sp>
      <p:sp>
        <p:nvSpPr>
          <p:cNvPr id="4" name="Slide Number Placeholder 3"/>
          <p:cNvSpPr>
            <a:spLocks noGrp="1"/>
          </p:cNvSpPr>
          <p:nvPr>
            <p:ph type="sldNum" sz="quarter" idx="5"/>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fld id="{ACF3AFC4-45B0-5D43-B516-F99B15D26380}" type="slidenum">
              <a:rPr lang="en-US">
                <a:latin typeface="Calibri" charset="0"/>
              </a:rPr>
              <a:pPr eaLnBrk="1" hangingPunct="1"/>
              <a:t>85</a:t>
            </a:fld>
            <a:endParaRPr lang="sr-Latn-CS">
              <a:latin typeface="Calibri" charset="0"/>
            </a:endParaRPr>
          </a:p>
        </p:txBody>
      </p:sp>
    </p:spTree>
    <p:extLst>
      <p:ext uri="{BB962C8B-B14F-4D97-AF65-F5344CB8AC3E}">
        <p14:creationId xmlns:p14="http://schemas.microsoft.com/office/powerpoint/2010/main" val="3908236239"/>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val="1"/>
            </a:ext>
          </a:extLst>
        </p:spPr>
      </p:sp>
      <p:sp>
        <p:nvSpPr>
          <p:cNvPr id="5325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514350" indent="-514350" eaLnBrk="1" hangingPunct="1">
              <a:lnSpc>
                <a:spcPct val="80000"/>
              </a:lnSpc>
              <a:buFont typeface="Calibri" charset="0"/>
              <a:buAutoNum type="arabicPeriod"/>
            </a:pPr>
            <a:r>
              <a:rPr lang="sr-Latn-CS">
                <a:latin typeface="Calibri" charset="0"/>
              </a:rPr>
              <a:t>Ne sme se koristiti u blizini računarske opreme</a:t>
            </a:r>
          </a:p>
          <a:p>
            <a:pPr marL="514350" indent="-514350" eaLnBrk="1" hangingPunct="1">
              <a:lnSpc>
                <a:spcPct val="80000"/>
              </a:lnSpc>
              <a:buFont typeface="Calibri" charset="0"/>
              <a:buAutoNum type="arabicPeriod"/>
            </a:pPr>
            <a:r>
              <a:rPr lang="sr-Latn-CS">
                <a:latin typeface="Calibri" charset="0"/>
              </a:rPr>
              <a:t>Npr, telefonski brojevi specijalizovane jedinice </a:t>
            </a:r>
          </a:p>
        </p:txBody>
      </p:sp>
      <p:sp>
        <p:nvSpPr>
          <p:cNvPr id="4" name="Slide Number Placeholder 3"/>
          <p:cNvSpPr>
            <a:spLocks noGrp="1"/>
          </p:cNvSpPr>
          <p:nvPr>
            <p:ph type="sldNum" sz="quarter" idx="5"/>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fld id="{009D68BB-A808-4D4C-B06E-93DDBDEDE48F}" type="slidenum">
              <a:rPr lang="en-US">
                <a:latin typeface="Calibri" charset="0"/>
              </a:rPr>
              <a:pPr eaLnBrk="1" hangingPunct="1"/>
              <a:t>86</a:t>
            </a:fld>
            <a:endParaRPr lang="sr-Latn-CS">
              <a:latin typeface="Calibri" charset="0"/>
            </a:endParaRPr>
          </a:p>
        </p:txBody>
      </p:sp>
    </p:spTree>
    <p:extLst>
      <p:ext uri="{BB962C8B-B14F-4D97-AF65-F5344CB8AC3E}">
        <p14:creationId xmlns:p14="http://schemas.microsoft.com/office/powerpoint/2010/main" val="1403829296"/>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val="1"/>
            </a:ext>
          </a:extLst>
        </p:spPr>
      </p:sp>
      <p:sp>
        <p:nvSpPr>
          <p:cNvPr id="5427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val="1"/>
            </a:ext>
          </a:extLst>
        </p:spPr>
        <p:txBody>
          <a:bodyPr wrap="square" numCol="1" anchor="t" anchorCtr="0" compatLnSpc="1">
            <a:prstTxWarp prst="textNoShape">
              <a:avLst/>
            </a:prstTxWarp>
          </a:bodyPr>
          <a:lstStyle/>
          <a:p>
            <a:r>
              <a:rPr lang="sr-Latn-CS" sz="1200" kern="1200" smtClean="0">
                <a:solidFill>
                  <a:schemeClr val="tx1"/>
                </a:solidFill>
                <a:effectLst/>
                <a:latin typeface="+mn-lt"/>
              </a:rPr>
              <a:t>Mali gorionik sa nosačem;</a:t>
            </a:r>
          </a:p>
          <a:p>
            <a:r>
              <a:rPr lang="sr-Latn-CS" sz="1200" kern="1200" smtClean="0">
                <a:solidFill>
                  <a:schemeClr val="tx1"/>
                </a:solidFill>
                <a:effectLst/>
                <a:latin typeface="+mn-lt"/>
              </a:rPr>
              <a:t>- rukavice;</a:t>
            </a:r>
          </a:p>
          <a:p>
            <a:r>
              <a:rPr lang="sr-Latn-CS" sz="1200" kern="1200" smtClean="0">
                <a:solidFill>
                  <a:schemeClr val="tx1"/>
                </a:solidFill>
                <a:effectLst/>
                <a:latin typeface="+mn-lt"/>
              </a:rPr>
              <a:t>- Ručni kamion (tj i.e. a sack barrow or 2 wheeled dolly);</a:t>
            </a:r>
          </a:p>
          <a:p>
            <a:r>
              <a:rPr lang="sr-Latn-CS" sz="1200" kern="1200" smtClean="0">
                <a:solidFill>
                  <a:schemeClr val="tx1"/>
                </a:solidFill>
                <a:effectLst/>
                <a:latin typeface="+mn-lt"/>
              </a:rPr>
              <a:t>- Velike gumene trake;</a:t>
            </a:r>
          </a:p>
          <a:p>
            <a:r>
              <a:rPr lang="sr-Latn-CS" sz="1200" kern="1200" smtClean="0">
                <a:solidFill>
                  <a:schemeClr val="tx1"/>
                </a:solidFill>
                <a:effectLst/>
                <a:latin typeface="+mn-lt"/>
              </a:rPr>
              <a:t>- Lupa;</a:t>
            </a:r>
          </a:p>
          <a:p>
            <a:r>
              <a:rPr lang="sr-Latn-CS" sz="1200" kern="1200" smtClean="0">
                <a:solidFill>
                  <a:schemeClr val="tx1"/>
                </a:solidFill>
                <a:effectLst/>
                <a:latin typeface="+mn-lt"/>
              </a:rPr>
              <a:t>- Papir za štampače.</a:t>
            </a:r>
          </a:p>
        </p:txBody>
      </p:sp>
      <p:sp>
        <p:nvSpPr>
          <p:cNvPr id="4" name="Slide Number Placeholder 3"/>
          <p:cNvSpPr>
            <a:spLocks noGrp="1"/>
          </p:cNvSpPr>
          <p:nvPr>
            <p:ph type="sldNum" sz="quarter" idx="5"/>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fld id="{807C854F-C0CF-7F4C-859F-F9E6074DACF8}" type="slidenum">
              <a:rPr lang="en-US">
                <a:latin typeface="Calibri" charset="0"/>
              </a:rPr>
              <a:pPr eaLnBrk="1" hangingPunct="1"/>
              <a:t>87</a:t>
            </a:fld>
            <a:endParaRPr lang="sr-Latn-CS">
              <a:latin typeface="Calibri" charset="0"/>
            </a:endParaRPr>
          </a:p>
        </p:txBody>
      </p:sp>
    </p:spTree>
    <p:extLst>
      <p:ext uri="{BB962C8B-B14F-4D97-AF65-F5344CB8AC3E}">
        <p14:creationId xmlns:p14="http://schemas.microsoft.com/office/powerpoint/2010/main" val="2139194149"/>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val="1"/>
            </a:ext>
          </a:extLst>
        </p:spPr>
      </p:sp>
      <p:sp>
        <p:nvSpPr>
          <p:cNvPr id="552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sr-Latn-CS" sz="1200" kern="1200" smtClean="0">
                <a:solidFill>
                  <a:schemeClr val="tx1"/>
                </a:solidFill>
                <a:effectLst/>
                <a:latin typeface="+mn-lt"/>
              </a:rPr>
              <a:t>Prenosni računar uključujući sve standardne forenzičke alate;</a:t>
            </a:r>
          </a:p>
          <a:p>
            <a:r>
              <a:rPr lang="sr-Latn-CS" sz="1200" kern="1200" smtClean="0">
                <a:solidFill>
                  <a:schemeClr val="tx1"/>
                </a:solidFill>
                <a:effectLst/>
                <a:latin typeface="+mn-lt"/>
              </a:rPr>
              <a:t>- mrežni kablovi (parice i unaksni kablovi);</a:t>
            </a:r>
          </a:p>
          <a:p>
            <a:r>
              <a:rPr lang="sr-Latn-CS" sz="1200" kern="1200" smtClean="0">
                <a:solidFill>
                  <a:schemeClr val="tx1"/>
                </a:solidFill>
                <a:effectLst/>
                <a:latin typeface="+mn-lt"/>
              </a:rPr>
              <a:t>- dovoljan kapacitet čvrstog diska (npr. neki spoljni terabajt hard diskovi);</a:t>
            </a:r>
          </a:p>
          <a:p>
            <a:r>
              <a:rPr lang="sr-Latn-CS" sz="1200" kern="1200" smtClean="0">
                <a:solidFill>
                  <a:schemeClr val="tx1"/>
                </a:solidFill>
                <a:effectLst/>
                <a:latin typeface="+mn-lt"/>
              </a:rPr>
              <a:t>- blokatori hardverskog upisa (za snimanje i trijažu na licu mesta);</a:t>
            </a:r>
          </a:p>
          <a:p>
            <a:r>
              <a:rPr lang="sr-Latn-CS" dirty="0" smtClean="0"/>
              <a:t>- forenzični Boot-DVD-ovi (za slučajeve kada su oficiri obučeni za njihovu upotrebu, u forenzičke svrhe);</a:t>
            </a:r>
          </a:p>
          <a:p>
            <a:r>
              <a:rPr lang="sr-Latn-CS" dirty="0" smtClean="0"/>
              <a:t>- forenzičke alatke za žive podatke (kada su službenici obučeni za njihovu upotrebu, u forenzičke svrhe);</a:t>
            </a:r>
          </a:p>
          <a:p>
            <a:r>
              <a:rPr lang="sr-Latn-CS" dirty="0" smtClean="0"/>
              <a:t>- trasport (do i sa lica mesta, za članove tima, alatke za zaplenu i opremu, kao i dokazi koji su zaplenjeni).</a:t>
            </a:r>
          </a:p>
          <a:p>
            <a:pPr marL="514350" indent="-514350" eaLnBrk="1" hangingPunct="1">
              <a:lnSpc>
                <a:spcPct val="80000"/>
              </a:lnSpc>
              <a:buFont typeface="Calibri" charset="0"/>
              <a:buAutoNum type="arabicPeriod"/>
            </a:pPr>
            <a:endParaRPr lang="sr-Latn-CS">
              <a:latin typeface="Calibri" charset="0"/>
            </a:endParaRPr>
          </a:p>
          <a:p>
            <a:pPr marL="514350" indent="-514350" eaLnBrk="1" hangingPunct="1">
              <a:lnSpc>
                <a:spcPct val="80000"/>
              </a:lnSpc>
              <a:buFont typeface="Calibri" charset="0"/>
              <a:buAutoNum type="arabicPeriod"/>
            </a:pPr>
            <a:endParaRPr lang="sr-Latn-CS">
              <a:latin typeface="Calibri" charset="0"/>
            </a:endParaRPr>
          </a:p>
          <a:p>
            <a:pPr marL="514350" indent="-514350" eaLnBrk="1" hangingPunct="1">
              <a:lnSpc>
                <a:spcPct val="80000"/>
              </a:lnSpc>
              <a:buFont typeface="Calibri" charset="0"/>
              <a:buAutoNum type="arabicPeriod"/>
            </a:pPr>
            <a:endParaRPr lang="sr-Latn-CS">
              <a:latin typeface="Calibri" charset="0"/>
            </a:endParaRPr>
          </a:p>
        </p:txBody>
      </p:sp>
      <p:sp>
        <p:nvSpPr>
          <p:cNvPr id="4" name="Slide Number Placeholder 3"/>
          <p:cNvSpPr>
            <a:spLocks noGrp="1"/>
          </p:cNvSpPr>
          <p:nvPr>
            <p:ph type="sldNum" sz="quarter" idx="5"/>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fld id="{4AED65D2-015E-D748-88ED-7E9BF89AE3B5}" type="slidenum">
              <a:rPr lang="en-US">
                <a:latin typeface="Calibri" charset="0"/>
              </a:rPr>
              <a:pPr eaLnBrk="1" hangingPunct="1"/>
              <a:t>88</a:t>
            </a:fld>
            <a:endParaRPr lang="sr-Latn-CS">
              <a:latin typeface="Calibri" charset="0"/>
            </a:endParaRPr>
          </a:p>
        </p:txBody>
      </p:sp>
    </p:spTree>
    <p:extLst>
      <p:ext uri="{BB962C8B-B14F-4D97-AF65-F5344CB8AC3E}">
        <p14:creationId xmlns:p14="http://schemas.microsoft.com/office/powerpoint/2010/main" val="2061922550"/>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F040226-21D7-5847-B396-76B67129E36D}" type="slidenum">
              <a:rPr lang="en-US" smtClean="0"/>
              <a:pPr/>
              <a:t>89</a:t>
            </a:fld>
            <a:endParaRPr lang="sr-Latn-CS"/>
          </a:p>
        </p:txBody>
      </p:sp>
    </p:spTree>
    <p:extLst>
      <p:ext uri="{BB962C8B-B14F-4D97-AF65-F5344CB8AC3E}">
        <p14:creationId xmlns:p14="http://schemas.microsoft.com/office/powerpoint/2010/main" val="124827999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r>
              <a:rPr lang="sr-Latn-CS" sz="1200" b="0" i="0" u="none" strike="noStrike" kern="1200" baseline="0" dirty="0" smtClean="0">
                <a:solidFill>
                  <a:schemeClr val="tx1"/>
                </a:solidFill>
                <a:latin typeface="+mn-lt"/>
              </a:rPr>
              <a:t>Svi krivični postupci zavise od dokaza radi odlučivanja o krivici ili nevinosti optuženog ili odlučivanja o meritumu predmeta u parničnom postupku. Tradicionalno i istorijski, dokazi su se iznosili u fizičkom obliku (kao što su dokumenti ili fotografije itd.) ili kroz usmeni iskaz svedoka.</a:t>
            </a:r>
          </a:p>
          <a:p>
            <a:endParaRPr lang="sr-Latn-CS" sz="1200" b="0" i="0" u="none" strike="noStrike" kern="1200" baseline="0" dirty="0" smtClean="0">
              <a:solidFill>
                <a:schemeClr val="tx1"/>
              </a:solidFill>
              <a:latin typeface="+mn-lt"/>
              <a:ea typeface="+mn-ea"/>
              <a:cs typeface="+mn-cs"/>
            </a:endParaRPr>
          </a:p>
          <a:p>
            <a:r>
              <a:rPr lang="sr-Latn-CS" sz="1200" b="0" i="0" u="none" strike="noStrike" kern="1200" baseline="0" dirty="0" smtClean="0">
                <a:solidFill>
                  <a:schemeClr val="tx1"/>
                </a:solidFill>
                <a:latin typeface="+mn-lt"/>
              </a:rPr>
              <a:t>Elektronski dokazi potiču iz elektronskih uređaja kao što su računari i njihovi periferni uređaji, računarske mreže, mobilni telefoni, digitalne kamere i druga prenosna oprema (uključujući i uređaje za čuvanje podataka), kao i sa Interneta. Informacije koje sadrže ne</a:t>
            </a:r>
          </a:p>
          <a:p>
            <a:r>
              <a:rPr lang="sr-Latn-CS" sz="1200" b="0" i="0" u="none" strike="noStrike" kern="1200" baseline="0" dirty="0" smtClean="0">
                <a:solidFill>
                  <a:schemeClr val="tx1"/>
                </a:solidFill>
                <a:latin typeface="+mn-lt"/>
              </a:rPr>
              <a:t>ne poseduju nezavisan fizički oblik.</a:t>
            </a:r>
          </a:p>
          <a:p>
            <a:endParaRPr lang="sr-Latn-CS" sz="1200" b="0" i="0" u="none" strike="noStrike" kern="1200" baseline="0" dirty="0" smtClean="0">
              <a:solidFill>
                <a:schemeClr val="tx1"/>
              </a:solidFill>
              <a:latin typeface="+mn-lt"/>
              <a:ea typeface="+mn-ea"/>
              <a:cs typeface="+mn-cs"/>
            </a:endParaRPr>
          </a:p>
          <a:p>
            <a:r>
              <a:rPr lang="sr-Latn-CS" sz="1200" b="0" i="0" u="none" strike="noStrike" kern="1200" baseline="0" dirty="0" smtClean="0">
                <a:solidFill>
                  <a:schemeClr val="tx1"/>
                </a:solidFill>
                <a:latin typeface="+mn-lt"/>
              </a:rPr>
              <a:t>Međutim, na mnogo načina, elektronski dokazi se ne razlikuju od tradicionalnih dokaza u tome što strana koja ih uvodi u pravne postupke mora biti u stanju da pokaže da oni odražavaju isti skup okolnosti i činjeničnih informacija kao što je to bilo u trenutku počinjenja krivičnog dela. Drugim rečima, oni moraju da jasno pokažu da se nisu mogle (ili se možda mogle) desiti nikakve izmene, brisanja, dopune ili druge promene.</a:t>
            </a:r>
          </a:p>
          <a:p>
            <a:endParaRPr lang="sr-Latn-CS" sz="1200" b="0" i="0" u="none" strike="noStrike" kern="1200" baseline="0" dirty="0" smtClean="0">
              <a:solidFill>
                <a:schemeClr val="tx1"/>
              </a:solidFill>
              <a:latin typeface="+mn-lt"/>
              <a:ea typeface="+mn-ea"/>
              <a:cs typeface="+mn-cs"/>
            </a:endParaRPr>
          </a:p>
          <a:p>
            <a:r>
              <a:rPr lang="sr-Latn-CS" sz="1200" b="0" i="0" u="none" strike="noStrike" kern="1200" baseline="0" dirty="0" smtClean="0">
                <a:solidFill>
                  <a:schemeClr val="tx1"/>
                </a:solidFill>
                <a:latin typeface="+mn-lt"/>
              </a:rPr>
              <a:t>Nematerijalna priroda podataka i podataka čuvanih u elektronskoj formi čini ih mnogo lakšim za manipulaciju i sklonijim promenama za razliku od tradicionalnih oblika dokaza. Ovo je stvorilo posebne izazove za pravosudni sistem koji zahteva da se takvi podaci tretiraju na poseban način</a:t>
            </a:r>
          </a:p>
          <a:p>
            <a:r>
              <a:rPr lang="sr-Latn-CS" sz="1200" b="0" i="0" u="none" strike="noStrike" kern="1200" baseline="0" dirty="0" smtClean="0">
                <a:solidFill>
                  <a:schemeClr val="tx1"/>
                </a:solidFill>
                <a:latin typeface="+mn-lt"/>
              </a:rPr>
              <a:t>kako bi se sačuvala celovitost dokaza koje on nudi.</a:t>
            </a:r>
          </a:p>
          <a:p>
            <a:endParaRPr lang="sr-Latn-CS" sz="1200" b="0" i="0" u="none" strike="noStrike" kern="1200" baseline="0" dirty="0" smtClean="0">
              <a:solidFill>
                <a:schemeClr val="tx1"/>
              </a:solidFill>
              <a:latin typeface="+mn-lt"/>
              <a:ea typeface="+mn-ea"/>
              <a:cs typeface="+mn-cs"/>
            </a:endParaRPr>
          </a:p>
          <a:p>
            <a:r>
              <a:rPr lang="sr-Latn-CS" sz="1200" b="0" i="0" u="none" strike="noStrike" kern="1200" baseline="0" dirty="0" smtClean="0">
                <a:solidFill>
                  <a:schemeClr val="tx1"/>
                </a:solidFill>
                <a:latin typeface="+mn-lt"/>
              </a:rPr>
              <a:t>S obzirom na njegove posebne karakteristike elektronski dokazi se mogu definisati kao:</a:t>
            </a:r>
          </a:p>
          <a:p>
            <a:r>
              <a:rPr lang="sr-Latn-CS" sz="1200" b="0" i="0" u="none" strike="noStrike" kern="1200" baseline="0" dirty="0" smtClean="0">
                <a:solidFill>
                  <a:schemeClr val="tx1"/>
                </a:solidFill>
                <a:latin typeface="+mn-lt"/>
              </a:rPr>
              <a:t>Sve informacije koje se generišu, čuvaju ili prenose u digitalnom obliku, a koje kasnije</a:t>
            </a:r>
          </a:p>
          <a:p>
            <a:r>
              <a:rPr lang="sr-Latn-CS" sz="1200" b="0" i="0" u="none" strike="noStrike" kern="1200" baseline="0" dirty="0" smtClean="0">
                <a:solidFill>
                  <a:schemeClr val="tx1"/>
                </a:solidFill>
                <a:latin typeface="+mn-lt"/>
              </a:rPr>
              <a:t>mogu biti potrebne da bi se dokazale ili osporile činjenice koje su predmet u sudskom postupku.</a:t>
            </a:r>
            <a:endParaRPr lang="sr-Latn-CS" dirty="0"/>
          </a:p>
        </p:txBody>
      </p:sp>
      <p:sp>
        <p:nvSpPr>
          <p:cNvPr id="4" name="Slide Number Placeholder 3"/>
          <p:cNvSpPr>
            <a:spLocks noGrp="1"/>
          </p:cNvSpPr>
          <p:nvPr>
            <p:ph type="sldNum" sz="quarter" idx="10"/>
          </p:nvPr>
        </p:nvSpPr>
        <p:spPr/>
        <p:txBody>
          <a:bodyPr/>
          <a:lstStyle/>
          <a:p>
            <a:fld id="{6F040226-21D7-5847-B396-76B67129E36D}" type="slidenum">
              <a:rPr lang="en-US" smtClean="0"/>
              <a:pPr/>
              <a:t>7</a:t>
            </a:fld>
            <a:endParaRPr lang="sr-Latn-CS" dirty="0"/>
          </a:p>
        </p:txBody>
      </p:sp>
    </p:spTree>
    <p:extLst>
      <p:ext uri="{BB962C8B-B14F-4D97-AF65-F5344CB8AC3E}">
        <p14:creationId xmlns:p14="http://schemas.microsoft.com/office/powerpoint/2010/main" val="3743772781"/>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val="1"/>
            </a:ext>
          </a:extLst>
        </p:spPr>
      </p:sp>
      <p:sp>
        <p:nvSpPr>
          <p:cNvPr id="3" name="Notes Placeholder 2"/>
          <p:cNvSpPr>
            <a:spLocks noGrp="1"/>
          </p:cNvSpPr>
          <p:nvPr>
            <p:ph type="body" idx="1"/>
          </p:nvPr>
        </p:nvSpPr>
        <p:spPr/>
        <p:txBody>
          <a:bodyPr/>
          <a:lstStyle/>
          <a:p>
            <a:pPr>
              <a:defRPr/>
            </a:pPr>
            <a:r>
              <a:rPr lang="sr-Latn-CS" dirty="0" smtClean="0"/>
              <a:t>Pr. </a:t>
            </a:r>
          </a:p>
          <a:p>
            <a:pPr marL="228600" indent="-228600">
              <a:buFontTx/>
              <a:buAutoNum type="arabicPeriod"/>
              <a:defRPr/>
            </a:pPr>
            <a:r>
              <a:rPr lang="sr-Latn-CS" dirty="0" smtClean="0"/>
              <a:t>15 osoba umesto 1</a:t>
            </a:r>
          </a:p>
          <a:p>
            <a:pPr marL="228600" indent="-228600">
              <a:buFontTx/>
              <a:buAutoNum type="arabicPeriod"/>
              <a:defRPr/>
            </a:pPr>
            <a:r>
              <a:rPr lang="sr-Latn-CS" dirty="0" smtClean="0"/>
              <a:t>2 veliki psi</a:t>
            </a:r>
          </a:p>
          <a:p>
            <a:pPr marL="228600" indent="-228600">
              <a:buFontTx/>
              <a:buAutoNum type="arabicPeriod"/>
              <a:defRPr/>
            </a:pPr>
            <a:r>
              <a:rPr lang="sr-Latn-CS" dirty="0" smtClean="0"/>
              <a:t>Novorođena beba</a:t>
            </a:r>
          </a:p>
          <a:p>
            <a:pPr marL="228600" indent="-228600">
              <a:buFontTx/>
              <a:buAutoNum type="arabicPeriod"/>
              <a:defRPr/>
            </a:pPr>
            <a:endParaRPr lang="sr-Latn-CS">
              <a:ea typeface="+mn-ea"/>
            </a:endParaRPr>
          </a:p>
        </p:txBody>
      </p:sp>
      <p:sp>
        <p:nvSpPr>
          <p:cNvPr id="4" name="Slide Number Placeholder 3"/>
          <p:cNvSpPr>
            <a:spLocks noGrp="1"/>
          </p:cNvSpPr>
          <p:nvPr>
            <p:ph type="sldNum" sz="quarter" idx="5"/>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fld id="{13EF82B5-62B5-4949-88A2-087D2E726F28}" type="slidenum">
              <a:rPr lang="en-US">
                <a:latin typeface="Calibri" charset="0"/>
              </a:rPr>
              <a:pPr eaLnBrk="1" hangingPunct="1"/>
              <a:t>90</a:t>
            </a:fld>
            <a:endParaRPr lang="sr-Latn-CS">
              <a:latin typeface="Calibri" charset="0"/>
            </a:endParaRPr>
          </a:p>
        </p:txBody>
      </p:sp>
    </p:spTree>
    <p:extLst>
      <p:ext uri="{BB962C8B-B14F-4D97-AF65-F5344CB8AC3E}">
        <p14:creationId xmlns:p14="http://schemas.microsoft.com/office/powerpoint/2010/main" val="1705542522"/>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val="1"/>
            </a:ext>
          </a:extLst>
        </p:spPr>
      </p:sp>
      <p:sp>
        <p:nvSpPr>
          <p:cNvPr id="5734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514350" indent="-514350" eaLnBrk="1" hangingPunct="1">
              <a:lnSpc>
                <a:spcPct val="80000"/>
              </a:lnSpc>
              <a:buFont typeface="Calibri" charset="0"/>
              <a:buNone/>
            </a:pPr>
            <a:endParaRPr lang="en-GB">
              <a:latin typeface="Calibri" charset="0"/>
            </a:endParaRPr>
          </a:p>
          <a:p>
            <a:pPr marL="514350" indent="-514350" eaLnBrk="1" hangingPunct="1">
              <a:lnSpc>
                <a:spcPct val="80000"/>
              </a:lnSpc>
              <a:buFont typeface="Calibri" charset="0"/>
              <a:buAutoNum type="arabicPeriod"/>
            </a:pPr>
            <a:endParaRPr lang="en-GB">
              <a:latin typeface="Calibri" charset="0"/>
            </a:endParaRPr>
          </a:p>
          <a:p>
            <a:pPr marL="514350" indent="-514350" eaLnBrk="1" hangingPunct="1">
              <a:lnSpc>
                <a:spcPct val="80000"/>
              </a:lnSpc>
              <a:buFont typeface="Calibri" charset="0"/>
              <a:buAutoNum type="arabicPeriod"/>
            </a:pPr>
            <a:endParaRPr lang="en-US">
              <a:latin typeface="Calibri" charset="0"/>
            </a:endParaRPr>
          </a:p>
        </p:txBody>
      </p:sp>
      <p:sp>
        <p:nvSpPr>
          <p:cNvPr id="4" name="Slide Number Placeholder 3"/>
          <p:cNvSpPr>
            <a:spLocks noGrp="1"/>
          </p:cNvSpPr>
          <p:nvPr>
            <p:ph type="sldNum" sz="quarter" idx="5"/>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fld id="{C477CECC-2CAE-4147-8410-2A773FA9C6B2}" type="slidenum">
              <a:rPr lang="en-US">
                <a:latin typeface="Calibri" charset="0"/>
              </a:rPr>
              <a:pPr eaLnBrk="1" hangingPunct="1"/>
              <a:t>91</a:t>
            </a:fld>
            <a:endParaRPr lang="sr-Latn-CS">
              <a:latin typeface="Calibri" charset="0"/>
            </a:endParaRPr>
          </a:p>
        </p:txBody>
      </p:sp>
    </p:spTree>
    <p:extLst>
      <p:ext uri="{BB962C8B-B14F-4D97-AF65-F5344CB8AC3E}">
        <p14:creationId xmlns:p14="http://schemas.microsoft.com/office/powerpoint/2010/main" val="560882916"/>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val="1"/>
            </a:ext>
          </a:extLst>
        </p:spPr>
      </p:sp>
      <p:sp>
        <p:nvSpPr>
          <p:cNvPr id="5837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514350" indent="-514350" eaLnBrk="1" hangingPunct="1">
              <a:lnSpc>
                <a:spcPct val="80000"/>
              </a:lnSpc>
              <a:buFont typeface="Calibri" charset="0"/>
              <a:buAutoNum type="arabicPeriod"/>
            </a:pPr>
            <a:endParaRPr lang="sr-Latn-CS">
              <a:latin typeface="Calibri" charset="0"/>
            </a:endParaRPr>
          </a:p>
          <a:p>
            <a:r>
              <a:rPr lang="sr-Latn-CS" sz="1200" kern="1200" smtClean="0">
                <a:solidFill>
                  <a:schemeClr val="tx1"/>
                </a:solidFill>
                <a:effectLst/>
                <a:latin typeface="+mn-lt"/>
              </a:rPr>
              <a:t>Obezbeđivanje licamesta uključuje sledeće korake:</a:t>
            </a:r>
          </a:p>
          <a:p>
            <a:r>
              <a:rPr lang="sr-Latn-CS" sz="1200" kern="1200" smtClean="0">
                <a:solidFill>
                  <a:schemeClr val="tx1"/>
                </a:solidFill>
                <a:effectLst/>
                <a:latin typeface="+mn-lt"/>
              </a:rPr>
              <a:t>• Pratite standardnu politiku i postupke u svojoj nadležnosti kako biste osigurali mesto zločina:</a:t>
            </a:r>
          </a:p>
          <a:p>
            <a:r>
              <a:rPr lang="sr-Latn-CS" dirty="0" smtClean="0"/>
              <a:t>• Pomerite sva lica daleko od blizine bilo kojeg dokaza koji treba prikupiti (uključujući opremu i pribor za napajanje);</a:t>
            </a:r>
          </a:p>
          <a:p>
            <a:r>
              <a:rPr lang="sr-Latn-CS" sz="1200" kern="1200" smtClean="0">
                <a:solidFill>
                  <a:schemeClr val="tx1"/>
                </a:solidFill>
                <a:effectLst/>
                <a:latin typeface="+mn-lt"/>
              </a:rPr>
              <a:t>• Obezbedite sve elektronske uređaje uključujući lične i prenosne uređaje;</a:t>
            </a:r>
          </a:p>
          <a:p>
            <a:r>
              <a:rPr lang="sr-Latn-CS" sz="1200" kern="1200" smtClean="0">
                <a:solidFill>
                  <a:schemeClr val="tx1"/>
                </a:solidFill>
                <a:effectLst/>
                <a:latin typeface="+mn-lt"/>
              </a:rPr>
              <a:t>• Odbijati ponude za pomoć ili tehničku pomoć od neovlašćenih lica.</a:t>
            </a:r>
          </a:p>
          <a:p>
            <a:r>
              <a:rPr lang="sr-Latn-CS" sz="1200" kern="1200" smtClean="0">
                <a:solidFill>
                  <a:schemeClr val="tx1"/>
                </a:solidFill>
                <a:effectLst/>
                <a:latin typeface="+mn-lt"/>
              </a:rPr>
              <a:t>• Ostavite računar ili elektronski uređaj  isključenim ako je već bio isključen.</a:t>
            </a:r>
          </a:p>
          <a:p>
            <a:pPr marL="514350" indent="-514350" eaLnBrk="1" hangingPunct="1">
              <a:lnSpc>
                <a:spcPct val="80000"/>
              </a:lnSpc>
              <a:buFont typeface="Calibri" charset="0"/>
              <a:buAutoNum type="arabicPeriod"/>
            </a:pPr>
            <a:endParaRPr lang="sr-Latn-CS">
              <a:latin typeface="Calibri" charset="0"/>
            </a:endParaRPr>
          </a:p>
        </p:txBody>
      </p:sp>
      <p:sp>
        <p:nvSpPr>
          <p:cNvPr id="4" name="Slide Number Placeholder 3"/>
          <p:cNvSpPr>
            <a:spLocks noGrp="1"/>
          </p:cNvSpPr>
          <p:nvPr>
            <p:ph type="sldNum" sz="quarter" idx="5"/>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fld id="{066E418A-6AE8-324D-853D-A398FD5C970E}" type="slidenum">
              <a:rPr lang="en-US">
                <a:latin typeface="Calibri" charset="0"/>
              </a:rPr>
              <a:pPr eaLnBrk="1" hangingPunct="1"/>
              <a:t>92</a:t>
            </a:fld>
            <a:endParaRPr lang="sr-Latn-CS">
              <a:latin typeface="Calibri" charset="0"/>
            </a:endParaRPr>
          </a:p>
        </p:txBody>
      </p:sp>
    </p:spTree>
    <p:extLst>
      <p:ext uri="{BB962C8B-B14F-4D97-AF65-F5344CB8AC3E}">
        <p14:creationId xmlns:p14="http://schemas.microsoft.com/office/powerpoint/2010/main" val="2704083861"/>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val="1"/>
            </a:ext>
          </a:extLst>
        </p:spPr>
      </p:sp>
      <p:sp>
        <p:nvSpPr>
          <p:cNvPr id="5939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sr-Latn-CS" dirty="0" smtClean="0"/>
              <a:t>• Ako je računar uključen ili stanje ne može da se utvrdi, istražitelj treba da sledi korake opisane u odeljku 3.4.3 ovog priručnika;</a:t>
            </a:r>
            <a:endParaRPr lang="sr-Latn-CS" sz="1200" kern="1200" smtClean="0">
              <a:solidFill>
                <a:schemeClr val="tx1"/>
              </a:solidFill>
              <a:effectLst/>
              <a:latin typeface="+mn-lt"/>
              <a:ea typeface="+mn-ea"/>
              <a:cs typeface="+mn-cs"/>
            </a:endParaRPr>
          </a:p>
          <a:p>
            <a:r>
              <a:rPr lang="sr-Latn-CS" sz="1200" kern="1200" smtClean="0">
                <a:solidFill>
                  <a:schemeClr val="tx1"/>
                </a:solidFill>
                <a:effectLst/>
                <a:latin typeface="+mn-lt"/>
              </a:rPr>
              <a:t>• Zaštitite nepostojane podatke fizički i elektronski poštujući korake opisane u odeljku 3.5;</a:t>
            </a:r>
          </a:p>
          <a:p>
            <a:r>
              <a:rPr lang="sr-Latn-CS" sz="1200" kern="1200" smtClean="0">
                <a:solidFill>
                  <a:schemeClr val="tx1"/>
                </a:solidFill>
                <a:effectLst/>
                <a:latin typeface="+mn-lt"/>
              </a:rPr>
              <a:t>• Identifikujte i dokumentujte elektronske komponente koje su povezane  a koje neće biti prikupljene;</a:t>
            </a:r>
          </a:p>
          <a:p>
            <a:r>
              <a:rPr lang="sr-Latn-CS" sz="1200" kern="1200" smtClean="0">
                <a:solidFill>
                  <a:schemeClr val="tx1"/>
                </a:solidFill>
                <a:effectLst/>
                <a:latin typeface="+mn-lt"/>
              </a:rPr>
              <a:t>• Identifikutej telefonske i mrežne linije povezane sa uređajima, dokumentujte ih i označite;</a:t>
            </a:r>
          </a:p>
          <a:p>
            <a:pPr marL="514350" indent="-514350" eaLnBrk="1" hangingPunct="1">
              <a:lnSpc>
                <a:spcPct val="80000"/>
              </a:lnSpc>
              <a:buFont typeface="Calibri" charset="0"/>
              <a:buAutoNum type="arabicPeriod" startAt="6"/>
            </a:pPr>
            <a:endParaRPr lang="sr-Latn-CS">
              <a:latin typeface="Calibri" charset="0"/>
            </a:endParaRPr>
          </a:p>
        </p:txBody>
      </p:sp>
      <p:sp>
        <p:nvSpPr>
          <p:cNvPr id="4" name="Slide Number Placeholder 3"/>
          <p:cNvSpPr>
            <a:spLocks noGrp="1"/>
          </p:cNvSpPr>
          <p:nvPr>
            <p:ph type="sldNum" sz="quarter" idx="5"/>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fld id="{34ED3E7B-9251-A946-8C77-F132CABE83DA}" type="slidenum">
              <a:rPr lang="en-US">
                <a:latin typeface="Calibri" charset="0"/>
              </a:rPr>
              <a:pPr eaLnBrk="1" hangingPunct="1"/>
              <a:t>93</a:t>
            </a:fld>
            <a:endParaRPr lang="sr-Latn-CS">
              <a:latin typeface="Calibri" charset="0"/>
            </a:endParaRPr>
          </a:p>
        </p:txBody>
      </p:sp>
    </p:spTree>
    <p:extLst>
      <p:ext uri="{BB962C8B-B14F-4D97-AF65-F5344CB8AC3E}">
        <p14:creationId xmlns:p14="http://schemas.microsoft.com/office/powerpoint/2010/main" val="2394951083"/>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val="1"/>
            </a:ext>
          </a:extLst>
        </p:spPr>
      </p:sp>
      <p:sp>
        <p:nvSpPr>
          <p:cNvPr id="6041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514350" indent="-514350" eaLnBrk="1" hangingPunct="1">
              <a:lnSpc>
                <a:spcPct val="80000"/>
              </a:lnSpc>
              <a:buFont typeface="Calibri" charset="0"/>
              <a:buAutoNum type="arabicPeriod"/>
            </a:pPr>
            <a:endParaRPr lang="sr-Latn-CS">
              <a:latin typeface="Calibri" charset="0"/>
            </a:endParaRPr>
          </a:p>
          <a:p>
            <a:r>
              <a:rPr lang="sr-Latn-CS" dirty="0" smtClean="0"/>
              <a:t>• Odlučite da li bilo koji drugi dokaz potreban od uređaja koji se oduzima (na primjer, DNK, otisci prstiju, droge, akceleranti); </a:t>
            </a:r>
          </a:p>
          <a:p>
            <a:r>
              <a:rPr lang="sr-Latn-CS" dirty="0" smtClean="0"/>
              <a:t>- Ako je tako, pratite opšte postupke za rukovanje  za taj tip dokaza koji su navedeni u odgovarajućem priručniku;</a:t>
            </a:r>
          </a:p>
          <a:p>
            <a:r>
              <a:rPr lang="sr-Latn-CS" sz="1200" kern="1200" smtClean="0">
                <a:solidFill>
                  <a:schemeClr val="tx1"/>
                </a:solidFill>
                <a:effectLst/>
                <a:latin typeface="+mn-lt"/>
              </a:rPr>
              <a:t>- Odložite destruktivne tehnike dok se  elektronsko spašavanje dokaza ne završi</a:t>
            </a:r>
          </a:p>
          <a:p>
            <a:r>
              <a:rPr lang="sr-Latn-CS" sz="1200" kern="1200" smtClean="0">
                <a:solidFill>
                  <a:schemeClr val="tx1"/>
                </a:solidFill>
                <a:effectLst/>
                <a:latin typeface="+mn-lt"/>
              </a:rPr>
              <a:t>  </a:t>
            </a:r>
            <a:r>
              <a:rPr lang="sr-Latn-CS" dirty="0" smtClean="0"/>
              <a:t>§ Sakupite skrivene otiske nakon završetka spašavanja e-dokaza (budući da tastature, računarski miš, diskete, CD-ovi ili druge komponente mogu da imaju latentne otiske prstiju ili druge fizičke dokaze koji treba očuvati);</a:t>
            </a:r>
          </a:p>
          <a:p>
            <a:r>
              <a:rPr lang="sr-Latn-CS" sz="1200" kern="1200" smtClean="0">
                <a:solidFill>
                  <a:schemeClr val="tx1"/>
                </a:solidFill>
                <a:effectLst/>
                <a:latin typeface="+mn-lt"/>
              </a:rPr>
              <a:t>  </a:t>
            </a:r>
            <a:r>
              <a:rPr lang="sr-Latn-CS" dirty="0" smtClean="0"/>
              <a:t>§ Nemojte koristiti aluminijum u prahu za prikupljanje otisaka sa lica mesta jer to može oštetiti opremu i podatke.</a:t>
            </a:r>
          </a:p>
          <a:p>
            <a:pPr marL="514350" indent="-514350" eaLnBrk="1" hangingPunct="1">
              <a:lnSpc>
                <a:spcPct val="80000"/>
              </a:lnSpc>
              <a:buFont typeface="Calibri" charset="0"/>
              <a:buNone/>
            </a:pPr>
            <a:endParaRPr lang="sr-Latn-CS">
              <a:latin typeface="Calibri" charset="0"/>
            </a:endParaRPr>
          </a:p>
        </p:txBody>
      </p:sp>
      <p:sp>
        <p:nvSpPr>
          <p:cNvPr id="4" name="Slide Number Placeholder 3"/>
          <p:cNvSpPr>
            <a:spLocks noGrp="1"/>
          </p:cNvSpPr>
          <p:nvPr>
            <p:ph type="sldNum" sz="quarter" idx="5"/>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fld id="{5758124E-B0E5-CE4C-8ECE-191CFA22779F}" type="slidenum">
              <a:rPr lang="en-US">
                <a:latin typeface="Calibri" charset="0"/>
              </a:rPr>
              <a:pPr eaLnBrk="1" hangingPunct="1"/>
              <a:t>94</a:t>
            </a:fld>
            <a:endParaRPr lang="sr-Latn-CS">
              <a:latin typeface="Calibri" charset="0"/>
            </a:endParaRPr>
          </a:p>
        </p:txBody>
      </p:sp>
    </p:spTree>
    <p:extLst>
      <p:ext uri="{BB962C8B-B14F-4D97-AF65-F5344CB8AC3E}">
        <p14:creationId xmlns:p14="http://schemas.microsoft.com/office/powerpoint/2010/main" val="3670022119"/>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val="1"/>
            </a:ext>
          </a:extLst>
        </p:spPr>
      </p:sp>
      <p:sp>
        <p:nvSpPr>
          <p:cNvPr id="6144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sr-Latn-CS" sz="1200" kern="1200" smtClean="0">
                <a:solidFill>
                  <a:schemeClr val="tx1"/>
                </a:solidFill>
                <a:effectLst/>
                <a:latin typeface="+mn-lt"/>
              </a:rPr>
              <a:t>• Pretražite lice mesta za ne-elektronske, ali povezane dokaze, kao što su</a:t>
            </a:r>
          </a:p>
          <a:p>
            <a:r>
              <a:rPr lang="sr-Latn-CS" sz="1200" kern="1200" smtClean="0">
                <a:solidFill>
                  <a:schemeClr val="tx1"/>
                </a:solidFill>
                <a:effectLst/>
                <a:latin typeface="+mn-lt"/>
              </a:rPr>
              <a:t>- pisane lozinke i druge rukopisne beleške</a:t>
            </a:r>
          </a:p>
          <a:p>
            <a:r>
              <a:rPr lang="sr-Latn-CS" sz="1200" kern="1200" smtClean="0">
                <a:solidFill>
                  <a:schemeClr val="tx1"/>
                </a:solidFill>
                <a:effectLst/>
                <a:latin typeface="+mn-lt"/>
              </a:rPr>
              <a:t>- prazne papiriće za beleške sa utisnutum rukopisom(ali ih ne osenčuj grafitnom olovkom)</a:t>
            </a:r>
          </a:p>
          <a:p>
            <a:r>
              <a:rPr lang="sr-Latn-CS" sz="1200" kern="1200" smtClean="0">
                <a:solidFill>
                  <a:schemeClr val="tx1"/>
                </a:solidFill>
                <a:effectLst/>
                <a:latin typeface="+mn-lt"/>
              </a:rPr>
              <a:t>- hardverske i softverske priručnike</a:t>
            </a:r>
          </a:p>
          <a:p>
            <a:r>
              <a:rPr lang="sr-Latn-CS" sz="1200" kern="1200" smtClean="0">
                <a:solidFill>
                  <a:schemeClr val="tx1"/>
                </a:solidFill>
                <a:effectLst/>
                <a:latin typeface="+mn-lt"/>
              </a:rPr>
              <a:t>- kalendare ili dnevnike</a:t>
            </a:r>
          </a:p>
          <a:p>
            <a:r>
              <a:rPr lang="sr-Latn-CS" sz="1200" kern="1200" smtClean="0">
                <a:solidFill>
                  <a:schemeClr val="tx1"/>
                </a:solidFill>
                <a:effectLst/>
                <a:latin typeface="+mn-lt"/>
              </a:rPr>
              <a:t>- tekstualne ili grafički odštampane od strane računara</a:t>
            </a:r>
          </a:p>
          <a:p>
            <a:r>
              <a:rPr lang="sr-Latn-CS" sz="1200" kern="1200" smtClean="0">
                <a:solidFill>
                  <a:schemeClr val="tx1"/>
                </a:solidFill>
                <a:effectLst/>
                <a:latin typeface="+mn-lt"/>
              </a:rPr>
              <a:t>fotografije, ili</a:t>
            </a:r>
          </a:p>
          <a:p>
            <a:r>
              <a:rPr lang="sr-Latn-CS" sz="1200" kern="1200" smtClean="0">
                <a:solidFill>
                  <a:schemeClr val="tx1"/>
                </a:solidFill>
                <a:effectLst/>
                <a:latin typeface="+mn-lt"/>
              </a:rPr>
              <a:t>informacije o ličnim interesima koje mogu biti korisne za kasnije razbijanje lozinke / šifre (većina lozinki su direktno povezane sa ličnim okruženjem, kao što su registarske tablice, partneri / deca, brojevi telefona, hobiji itd.);</a:t>
            </a:r>
          </a:p>
          <a:p>
            <a:r>
              <a:rPr lang="sr-Latn-CS" sz="1200" kern="1200" smtClean="0">
                <a:solidFill>
                  <a:schemeClr val="tx1"/>
                </a:solidFill>
                <a:effectLst/>
                <a:latin typeface="+mn-lt"/>
              </a:rPr>
              <a:t>- (Ne zaboravite tradicionalne fizičke dokaze kao što su otisci prstiju i DNK).</a:t>
            </a:r>
            <a:endParaRPr lang="sr-Latn-CS" sz="120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fld id="{ED2304F7-CFFC-5C4A-929B-6CBE4E922A7E}" type="slidenum">
              <a:rPr lang="en-US">
                <a:latin typeface="Calibri" charset="0"/>
              </a:rPr>
              <a:pPr eaLnBrk="1" hangingPunct="1"/>
              <a:t>95</a:t>
            </a:fld>
            <a:endParaRPr lang="sr-Latn-CS">
              <a:latin typeface="Calibri" charset="0"/>
            </a:endParaRPr>
          </a:p>
        </p:txBody>
      </p:sp>
    </p:spTree>
    <p:extLst>
      <p:ext uri="{BB962C8B-B14F-4D97-AF65-F5344CB8AC3E}">
        <p14:creationId xmlns:p14="http://schemas.microsoft.com/office/powerpoint/2010/main" val="164706027"/>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val="1"/>
            </a:ext>
          </a:extLst>
        </p:spPr>
      </p:sp>
      <p:sp>
        <p:nvSpPr>
          <p:cNvPr id="6246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514350" indent="-514350" eaLnBrk="1" hangingPunct="1">
              <a:lnSpc>
                <a:spcPct val="80000"/>
              </a:lnSpc>
              <a:buFont typeface="Calibri" charset="0"/>
              <a:buAutoNum type="arabicPeriod"/>
            </a:pPr>
            <a:r>
              <a:rPr lang="sr-Latn-CS">
                <a:latin typeface="Calibri" charset="0"/>
              </a:rPr>
              <a:t>Svedoci, predmeti ili drugi</a:t>
            </a:r>
          </a:p>
          <a:p>
            <a:pPr marL="514350" indent="-514350" eaLnBrk="1" hangingPunct="1">
              <a:lnSpc>
                <a:spcPct val="80000"/>
              </a:lnSpc>
              <a:buFont typeface="Calibri" charset="0"/>
              <a:buAutoNum type="arabicPeriod"/>
            </a:pPr>
            <a:r>
              <a:rPr lang="sr-Latn-CS">
                <a:latin typeface="Calibri" charset="0"/>
              </a:rPr>
              <a:t>------</a:t>
            </a:r>
          </a:p>
        </p:txBody>
      </p:sp>
      <p:sp>
        <p:nvSpPr>
          <p:cNvPr id="4" name="Slide Number Placeholder 3"/>
          <p:cNvSpPr>
            <a:spLocks noGrp="1"/>
          </p:cNvSpPr>
          <p:nvPr>
            <p:ph type="sldNum" sz="quarter" idx="5"/>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fld id="{7DDF5159-F0C5-7540-A044-346C9E304FE2}" type="slidenum">
              <a:rPr lang="en-US">
                <a:latin typeface="Calibri" charset="0"/>
              </a:rPr>
              <a:pPr eaLnBrk="1" hangingPunct="1"/>
              <a:t>97</a:t>
            </a:fld>
            <a:endParaRPr lang="sr-Latn-CS">
              <a:latin typeface="Calibri" charset="0"/>
            </a:endParaRPr>
          </a:p>
        </p:txBody>
      </p:sp>
    </p:spTree>
    <p:extLst>
      <p:ext uri="{BB962C8B-B14F-4D97-AF65-F5344CB8AC3E}">
        <p14:creationId xmlns:p14="http://schemas.microsoft.com/office/powerpoint/2010/main" val="1378131228"/>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val="1"/>
            </a:ext>
          </a:extLst>
        </p:spPr>
      </p:sp>
      <p:sp>
        <p:nvSpPr>
          <p:cNvPr id="6349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514350" indent="-514350" eaLnBrk="1" hangingPunct="1">
              <a:lnSpc>
                <a:spcPct val="80000"/>
              </a:lnSpc>
              <a:buFont typeface="Calibri" charset="0"/>
              <a:buAutoNum type="arabicPeriod"/>
            </a:pPr>
            <a:r>
              <a:rPr lang="sr-Latn-CS">
                <a:latin typeface="Calibri" charset="0"/>
              </a:rPr>
              <a:t>npr. knjigovodstvo</a:t>
            </a:r>
          </a:p>
          <a:p>
            <a:pPr marL="514350" indent="-514350" eaLnBrk="1" hangingPunct="1">
              <a:lnSpc>
                <a:spcPct val="80000"/>
              </a:lnSpc>
              <a:buFont typeface="Calibri" charset="0"/>
              <a:buAutoNum type="arabicPeriod"/>
            </a:pPr>
            <a:r>
              <a:rPr lang="sr-Latn-CS">
                <a:latin typeface="Calibri" charset="0"/>
              </a:rPr>
              <a:t>-----</a:t>
            </a:r>
          </a:p>
          <a:p>
            <a:pPr marL="514350" indent="-514350" eaLnBrk="1" hangingPunct="1">
              <a:lnSpc>
                <a:spcPct val="80000"/>
              </a:lnSpc>
              <a:buFont typeface="Calibri" charset="0"/>
              <a:buAutoNum type="arabicPeriod"/>
            </a:pPr>
            <a:r>
              <a:rPr lang="sr-Latn-CS">
                <a:latin typeface="Calibri" charset="0"/>
              </a:rPr>
              <a:t>Pojedinac može imati višestruke lozinke, npr. BIOS, sistemsko prijavljivanje, mrežu ili ID, datoteke aplikacija, frazu za šifrovanje kao kod PGP ili Truecrypt, e-mail, token za pristup, raspoređivač ili spisak kontakata.</a:t>
            </a:r>
          </a:p>
          <a:p>
            <a:pPr marL="514350" indent="-514350" eaLnBrk="1" hangingPunct="1">
              <a:lnSpc>
                <a:spcPct val="80000"/>
              </a:lnSpc>
              <a:buFont typeface="Calibri" charset="0"/>
              <a:buAutoNum type="arabicPeriod"/>
            </a:pPr>
            <a:r>
              <a:rPr lang="sr-Latn-CS">
                <a:latin typeface="Calibri" charset="0"/>
              </a:rPr>
              <a:t>-----</a:t>
            </a:r>
          </a:p>
          <a:p>
            <a:pPr marL="514350" indent="-514350" eaLnBrk="1" hangingPunct="1">
              <a:lnSpc>
                <a:spcPct val="80000"/>
              </a:lnSpc>
              <a:buFont typeface="Calibri" charset="0"/>
              <a:buAutoNum type="arabicPeriod"/>
            </a:pPr>
            <a:r>
              <a:rPr lang="sr-Latn-CS">
                <a:latin typeface="Calibri" charset="0"/>
              </a:rPr>
              <a:t>----</a:t>
            </a:r>
          </a:p>
          <a:p>
            <a:pPr marL="514350" indent="-514350" eaLnBrk="1" hangingPunct="1">
              <a:lnSpc>
                <a:spcPct val="80000"/>
              </a:lnSpc>
              <a:buFont typeface="Calibri" charset="0"/>
              <a:buAutoNum type="arabicPeriod"/>
            </a:pPr>
            <a:r>
              <a:rPr lang="sr-Latn-CS">
                <a:latin typeface="Calibri" charset="0"/>
              </a:rPr>
              <a:t>----</a:t>
            </a:r>
          </a:p>
          <a:p>
            <a:pPr marL="514350" indent="-514350" eaLnBrk="1" hangingPunct="1">
              <a:lnSpc>
                <a:spcPct val="80000"/>
              </a:lnSpc>
              <a:buFont typeface="Calibri" charset="0"/>
              <a:buAutoNum type="arabicPeriod"/>
            </a:pPr>
            <a:r>
              <a:rPr lang="sr-Latn-CS">
                <a:latin typeface="Calibri" charset="0"/>
              </a:rPr>
              <a:t>----</a:t>
            </a:r>
          </a:p>
          <a:p>
            <a:pPr marL="514350" indent="-514350" eaLnBrk="1" hangingPunct="1">
              <a:lnSpc>
                <a:spcPct val="80000"/>
              </a:lnSpc>
              <a:buFont typeface="Calibri" charset="0"/>
              <a:buAutoNum type="arabicPeriod"/>
            </a:pPr>
            <a:r>
              <a:rPr lang="sr-Latn-CS">
                <a:latin typeface="Calibri" charset="0"/>
              </a:rPr>
              <a:t>-----</a:t>
            </a:r>
          </a:p>
        </p:txBody>
      </p:sp>
      <p:sp>
        <p:nvSpPr>
          <p:cNvPr id="4" name="Slide Number Placeholder 3"/>
          <p:cNvSpPr>
            <a:spLocks noGrp="1"/>
          </p:cNvSpPr>
          <p:nvPr>
            <p:ph type="sldNum" sz="quarter" idx="5"/>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fld id="{D3FC2BD8-F8B1-C748-8F77-3EEA9186A070}" type="slidenum">
              <a:rPr lang="en-US">
                <a:latin typeface="Calibri" charset="0"/>
              </a:rPr>
              <a:pPr eaLnBrk="1" hangingPunct="1"/>
              <a:t>98</a:t>
            </a:fld>
            <a:endParaRPr lang="sr-Latn-CS">
              <a:latin typeface="Calibri" charset="0"/>
            </a:endParaRPr>
          </a:p>
        </p:txBody>
      </p:sp>
    </p:spTree>
    <p:extLst>
      <p:ext uri="{BB962C8B-B14F-4D97-AF65-F5344CB8AC3E}">
        <p14:creationId xmlns:p14="http://schemas.microsoft.com/office/powerpoint/2010/main" val="445999880"/>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F040226-21D7-5847-B396-76B67129E36D}" type="slidenum">
              <a:rPr lang="en-US" smtClean="0"/>
              <a:pPr/>
              <a:t>99</a:t>
            </a:fld>
            <a:endParaRPr lang="sr-Latn-CS"/>
          </a:p>
        </p:txBody>
      </p:sp>
    </p:spTree>
    <p:extLst>
      <p:ext uri="{BB962C8B-B14F-4D97-AF65-F5344CB8AC3E}">
        <p14:creationId xmlns:p14="http://schemas.microsoft.com/office/powerpoint/2010/main" val="1934955325"/>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val="1"/>
            </a:ext>
          </a:extLst>
        </p:spPr>
      </p:sp>
      <p:sp>
        <p:nvSpPr>
          <p:cNvPr id="6451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val="1"/>
            </a:ext>
          </a:extLst>
        </p:spPr>
        <p:txBody>
          <a:bodyPr wrap="square" numCol="1" anchor="t" anchorCtr="0" compatLnSpc="1">
            <a:prstTxWarp prst="textNoShape">
              <a:avLst/>
            </a:prstTxWarp>
          </a:bodyPr>
          <a:lstStyle/>
          <a:p>
            <a:pPr marL="514350" indent="-514350" eaLnBrk="1" hangingPunct="1">
              <a:lnSpc>
                <a:spcPct val="80000"/>
              </a:lnSpc>
              <a:buFont typeface="Calibri" charset="0"/>
              <a:buAutoNum type="arabicPeriod"/>
            </a:pPr>
            <a:r>
              <a:rPr lang="sr-Latn-CS" smtClean="0">
                <a:latin typeface="Calibri" charset="0"/>
              </a:rPr>
              <a:t>Dokumentovanje lica mesta je trajni proces u toku čitave procedure zaplene. Od presudnog je značaja da se precizno evidentira lokacija i stanje računara, medijuma za čuvanje i drugih elektronskih i konvencionalnih uređaja. Ovaj odeljak daje samo rezime informacija koje treba dokumentovati. </a:t>
            </a:r>
            <a:endParaRPr lang="sr-Latn-CS">
              <a:latin typeface="Calibri" charset="0"/>
            </a:endParaRPr>
          </a:p>
        </p:txBody>
      </p:sp>
      <p:sp>
        <p:nvSpPr>
          <p:cNvPr id="4" name="Slide Number Placeholder 3"/>
          <p:cNvSpPr>
            <a:spLocks noGrp="1"/>
          </p:cNvSpPr>
          <p:nvPr>
            <p:ph type="sldNum" sz="quarter" idx="5"/>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fld id="{F8CB40A4-CBD6-B146-9230-62E7D316EE2B}" type="slidenum">
              <a:rPr lang="en-US">
                <a:latin typeface="Calibri" charset="0"/>
              </a:rPr>
              <a:pPr eaLnBrk="1" hangingPunct="1"/>
              <a:t>100</a:t>
            </a:fld>
            <a:endParaRPr lang="sr-Latn-CS">
              <a:latin typeface="Calibri" charset="0"/>
            </a:endParaRPr>
          </a:p>
        </p:txBody>
      </p:sp>
    </p:spTree>
    <p:extLst>
      <p:ext uri="{BB962C8B-B14F-4D97-AF65-F5344CB8AC3E}">
        <p14:creationId xmlns:p14="http://schemas.microsoft.com/office/powerpoint/2010/main" val="43578746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sr-Latn-CS" sz="1200" kern="1200" dirty="0" smtClean="0">
                <a:solidFill>
                  <a:schemeClr val="tx1"/>
                </a:solidFill>
                <a:latin typeface="+mn-lt"/>
              </a:rPr>
              <a:t>Definicija dokaza obično se propisuje u nacionalnom zakonodavstvu. Kako je ovo međunarodni kurs, korištena je opšta definicija. Ovo je iz Blekovog pravnog rečnika.  Treneri bi trebalo da to zamene nacionalnim definicijama prilikom predavanja ovog kursa u zemlji.</a:t>
            </a:r>
          </a:p>
          <a:p>
            <a:endParaRPr lang="sr-Latn-CS" dirty="0"/>
          </a:p>
        </p:txBody>
      </p:sp>
      <p:sp>
        <p:nvSpPr>
          <p:cNvPr id="4" name="Slide Number Placeholder 3"/>
          <p:cNvSpPr>
            <a:spLocks noGrp="1"/>
          </p:cNvSpPr>
          <p:nvPr>
            <p:ph type="sldNum" sz="quarter" idx="10"/>
          </p:nvPr>
        </p:nvSpPr>
        <p:spPr/>
        <p:txBody>
          <a:bodyPr/>
          <a:lstStyle/>
          <a:p>
            <a:fld id="{6F040226-21D7-5847-B396-76B67129E36D}" type="slidenum">
              <a:rPr lang="en-US" smtClean="0"/>
              <a:pPr/>
              <a:t>8</a:t>
            </a:fld>
            <a:endParaRPr lang="sr-Latn-CS" dirty="0"/>
          </a:p>
        </p:txBody>
      </p:sp>
    </p:spTree>
    <p:extLst>
      <p:ext uri="{BB962C8B-B14F-4D97-AF65-F5344CB8AC3E}">
        <p14:creationId xmlns:p14="http://schemas.microsoft.com/office/powerpoint/2010/main" val="2818993544"/>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val="1"/>
            </a:ext>
          </a:extLst>
        </p:spPr>
      </p:sp>
      <p:sp>
        <p:nvSpPr>
          <p:cNvPr id="655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514350" indent="-514350" eaLnBrk="1" hangingPunct="1">
              <a:lnSpc>
                <a:spcPct val="80000"/>
              </a:lnSpc>
              <a:buFont typeface="Calibri" charset="0"/>
              <a:buAutoNum type="arabicPeriod"/>
            </a:pPr>
            <a:r>
              <a:rPr lang="sr-Latn-CS">
                <a:latin typeface="Calibri" charset="0"/>
              </a:rPr>
              <a:t>----</a:t>
            </a:r>
          </a:p>
          <a:p>
            <a:pPr marL="514350" indent="-514350" eaLnBrk="1" hangingPunct="1">
              <a:lnSpc>
                <a:spcPct val="80000"/>
              </a:lnSpc>
              <a:buFont typeface="Calibri" charset="0"/>
              <a:buAutoNum type="arabicPeriod"/>
            </a:pPr>
            <a:r>
              <a:rPr lang="sr-Latn-CS">
                <a:latin typeface="Calibri" charset="0"/>
              </a:rPr>
              <a:t>360 stepeni pokrivenosti, ako je moguće</a:t>
            </a:r>
          </a:p>
          <a:p>
            <a:pPr marL="514350" indent="-514350" eaLnBrk="1" hangingPunct="1">
              <a:lnSpc>
                <a:spcPct val="80000"/>
              </a:lnSpc>
              <a:buFont typeface="Calibri" charset="0"/>
              <a:buAutoNum type="arabicPeriod"/>
            </a:pPr>
            <a:r>
              <a:rPr lang="sr-Latn-CS">
                <a:latin typeface="Calibri" charset="0"/>
              </a:rPr>
              <a:t>-----</a:t>
            </a:r>
          </a:p>
        </p:txBody>
      </p:sp>
      <p:sp>
        <p:nvSpPr>
          <p:cNvPr id="4" name="Slide Number Placeholder 3"/>
          <p:cNvSpPr>
            <a:spLocks noGrp="1"/>
          </p:cNvSpPr>
          <p:nvPr>
            <p:ph type="sldNum" sz="quarter" idx="5"/>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fld id="{D45F9AA4-C368-E442-B4E0-C6E4AD0CC0B0}" type="slidenum">
              <a:rPr lang="en-US">
                <a:latin typeface="Calibri" charset="0"/>
              </a:rPr>
              <a:pPr eaLnBrk="1" hangingPunct="1"/>
              <a:t>101</a:t>
            </a:fld>
            <a:endParaRPr lang="sr-Latn-CS">
              <a:latin typeface="Calibri" charset="0"/>
            </a:endParaRPr>
          </a:p>
        </p:txBody>
      </p:sp>
    </p:spTree>
    <p:extLst>
      <p:ext uri="{BB962C8B-B14F-4D97-AF65-F5344CB8AC3E}">
        <p14:creationId xmlns:p14="http://schemas.microsoft.com/office/powerpoint/2010/main" val="1245088845"/>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val="1"/>
            </a:ext>
          </a:extLst>
        </p:spPr>
      </p:sp>
      <p:sp>
        <p:nvSpPr>
          <p:cNvPr id="6656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514350" indent="-514350" eaLnBrk="1" hangingPunct="1">
              <a:lnSpc>
                <a:spcPct val="80000"/>
              </a:lnSpc>
              <a:buFont typeface="Calibri" charset="0"/>
              <a:buAutoNum type="arabicPeriod"/>
            </a:pPr>
            <a:r>
              <a:rPr lang="sr-Latn-CS">
                <a:latin typeface="Calibri" charset="0"/>
              </a:rPr>
              <a:t>npr. proizvođač, model, serijski broj</a:t>
            </a:r>
          </a:p>
          <a:p>
            <a:pPr marL="514350" indent="-514350" eaLnBrk="1" hangingPunct="1">
              <a:lnSpc>
                <a:spcPct val="80000"/>
              </a:lnSpc>
              <a:buFont typeface="Calibri" charset="0"/>
              <a:buAutoNum type="arabicPeriod"/>
            </a:pPr>
            <a:r>
              <a:rPr lang="sr-Latn-CS">
                <a:latin typeface="Calibri" charset="0"/>
              </a:rPr>
              <a:t>Da li je uključeno, isključeno ili u režimu spavanja</a:t>
            </a:r>
          </a:p>
          <a:p>
            <a:pPr marL="514350" indent="-514350" eaLnBrk="1" hangingPunct="1">
              <a:lnSpc>
                <a:spcPct val="80000"/>
              </a:lnSpc>
              <a:buFont typeface="Calibri" charset="0"/>
              <a:buAutoNum type="arabicPeriod"/>
            </a:pPr>
            <a:r>
              <a:rPr lang="sr-Latn-CS">
                <a:latin typeface="Calibri" charset="0"/>
              </a:rPr>
              <a:t>-----</a:t>
            </a:r>
          </a:p>
          <a:p>
            <a:pPr marL="514350" indent="-514350" eaLnBrk="1" hangingPunct="1">
              <a:lnSpc>
                <a:spcPct val="80000"/>
              </a:lnSpc>
              <a:buFont typeface="Calibri" charset="0"/>
              <a:buAutoNum type="arabicPeriod"/>
            </a:pPr>
            <a:r>
              <a:rPr lang="sr-Latn-CS">
                <a:latin typeface="Calibri" charset="0"/>
              </a:rPr>
              <a:t>Uključujući veze sa perifernim uređajima</a:t>
            </a:r>
          </a:p>
          <a:p>
            <a:pPr marL="514350" indent="-514350" eaLnBrk="1" hangingPunct="1">
              <a:lnSpc>
                <a:spcPct val="80000"/>
              </a:lnSpc>
              <a:buFont typeface="Calibri" charset="0"/>
              <a:buAutoNum type="arabicPeriod"/>
            </a:pPr>
            <a:r>
              <a:rPr lang="sr-Latn-CS">
                <a:latin typeface="Calibri" charset="0"/>
              </a:rPr>
              <a:t>------</a:t>
            </a:r>
          </a:p>
        </p:txBody>
      </p:sp>
      <p:sp>
        <p:nvSpPr>
          <p:cNvPr id="4" name="Slide Number Placeholder 3"/>
          <p:cNvSpPr>
            <a:spLocks noGrp="1"/>
          </p:cNvSpPr>
          <p:nvPr>
            <p:ph type="sldNum" sz="quarter" idx="5"/>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fld id="{98396480-7743-B843-A682-EFE68DC83DF5}" type="slidenum">
              <a:rPr lang="en-US">
                <a:latin typeface="Calibri" charset="0"/>
              </a:rPr>
              <a:pPr eaLnBrk="1" hangingPunct="1"/>
              <a:t>102</a:t>
            </a:fld>
            <a:endParaRPr lang="sr-Latn-CS">
              <a:latin typeface="Calibri" charset="0"/>
            </a:endParaRPr>
          </a:p>
        </p:txBody>
      </p:sp>
    </p:spTree>
    <p:extLst>
      <p:ext uri="{BB962C8B-B14F-4D97-AF65-F5344CB8AC3E}">
        <p14:creationId xmlns:p14="http://schemas.microsoft.com/office/powerpoint/2010/main" val="1285623317"/>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val="1"/>
            </a:ext>
          </a:extLst>
        </p:spPr>
      </p:sp>
      <p:sp>
        <p:nvSpPr>
          <p:cNvPr id="6758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514350" indent="-514350" eaLnBrk="1" hangingPunct="1">
              <a:lnSpc>
                <a:spcPct val="80000"/>
              </a:lnSpc>
              <a:buFont typeface="Calibri" charset="0"/>
              <a:buAutoNum type="arabicPeriod"/>
            </a:pPr>
            <a:r>
              <a:rPr lang="sr-Latn-CS">
                <a:latin typeface="Calibri" charset="0"/>
              </a:rPr>
              <a:t>------</a:t>
            </a:r>
          </a:p>
          <a:p>
            <a:pPr marL="514350" indent="-514350" eaLnBrk="1" hangingPunct="1">
              <a:lnSpc>
                <a:spcPct val="80000"/>
              </a:lnSpc>
              <a:buFont typeface="Calibri" charset="0"/>
              <a:buAutoNum type="arabicPeriod"/>
            </a:pPr>
            <a:r>
              <a:rPr lang="sr-Latn-CS">
                <a:latin typeface="Calibri" charset="0"/>
              </a:rPr>
              <a:t>-----</a:t>
            </a:r>
          </a:p>
          <a:p>
            <a:pPr marL="514350" indent="-514350" eaLnBrk="1" hangingPunct="1">
              <a:lnSpc>
                <a:spcPct val="80000"/>
              </a:lnSpc>
              <a:buFont typeface="Calibri" charset="0"/>
              <a:buAutoNum type="arabicPeriod"/>
            </a:pPr>
            <a:r>
              <a:rPr lang="sr-Latn-CS">
                <a:latin typeface="Calibri" charset="0"/>
              </a:rPr>
              <a:t>-----</a:t>
            </a:r>
          </a:p>
          <a:p>
            <a:pPr marL="514350" indent="-514350" eaLnBrk="1" hangingPunct="1">
              <a:lnSpc>
                <a:spcPct val="80000"/>
              </a:lnSpc>
              <a:buFont typeface="Calibri" charset="0"/>
              <a:buAutoNum type="arabicPeriod"/>
            </a:pPr>
            <a:r>
              <a:rPr lang="sr-Latn-CS">
                <a:latin typeface="Calibri" charset="0"/>
              </a:rPr>
              <a:t>-----</a:t>
            </a:r>
          </a:p>
          <a:p>
            <a:pPr marL="514350" indent="-514350" eaLnBrk="1" hangingPunct="1">
              <a:lnSpc>
                <a:spcPct val="80000"/>
              </a:lnSpc>
              <a:buFont typeface="Calibri" charset="0"/>
              <a:buAutoNum type="arabicPeriod"/>
            </a:pPr>
            <a:r>
              <a:rPr lang="sr-Latn-CS">
                <a:latin typeface="Calibri" charset="0"/>
              </a:rPr>
              <a:t>------</a:t>
            </a:r>
          </a:p>
        </p:txBody>
      </p:sp>
      <p:sp>
        <p:nvSpPr>
          <p:cNvPr id="4" name="Slide Number Placeholder 3"/>
          <p:cNvSpPr>
            <a:spLocks noGrp="1"/>
          </p:cNvSpPr>
          <p:nvPr>
            <p:ph type="sldNum" sz="quarter" idx="5"/>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fld id="{E1CCA0DA-788C-7F4F-8D3F-DBA03812ECAD}" type="slidenum">
              <a:rPr lang="en-US">
                <a:latin typeface="Calibri" charset="0"/>
              </a:rPr>
              <a:pPr eaLnBrk="1" hangingPunct="1"/>
              <a:t>103</a:t>
            </a:fld>
            <a:endParaRPr lang="sr-Latn-CS">
              <a:latin typeface="Calibri" charset="0"/>
            </a:endParaRPr>
          </a:p>
        </p:txBody>
      </p:sp>
    </p:spTree>
    <p:extLst>
      <p:ext uri="{BB962C8B-B14F-4D97-AF65-F5344CB8AC3E}">
        <p14:creationId xmlns:p14="http://schemas.microsoft.com/office/powerpoint/2010/main" val="2283768211"/>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val="1"/>
            </a:ext>
          </a:extLst>
        </p:spPr>
      </p:sp>
      <p:sp>
        <p:nvSpPr>
          <p:cNvPr id="6861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514350" indent="-514350" eaLnBrk="1" hangingPunct="1">
              <a:lnSpc>
                <a:spcPct val="80000"/>
              </a:lnSpc>
              <a:buFont typeface="Calibri" charset="0"/>
              <a:buAutoNum type="arabicPeriod"/>
            </a:pPr>
            <a:r>
              <a:rPr lang="sr-Latn-CS">
                <a:latin typeface="Calibri" charset="0"/>
              </a:rPr>
              <a:t>------</a:t>
            </a:r>
          </a:p>
          <a:p>
            <a:pPr marL="514350" indent="-514350" eaLnBrk="1" hangingPunct="1">
              <a:lnSpc>
                <a:spcPct val="80000"/>
              </a:lnSpc>
              <a:buFont typeface="Calibri" charset="0"/>
              <a:buAutoNum type="arabicPeriod"/>
            </a:pPr>
            <a:r>
              <a:rPr lang="sr-Latn-CS">
                <a:latin typeface="Calibri" charset="0"/>
              </a:rPr>
              <a:t>-----</a:t>
            </a:r>
          </a:p>
          <a:p>
            <a:pPr marL="514350" indent="-514350" eaLnBrk="1" hangingPunct="1">
              <a:lnSpc>
                <a:spcPct val="80000"/>
              </a:lnSpc>
              <a:buFont typeface="Calibri" charset="0"/>
              <a:buAutoNum type="arabicPeriod"/>
            </a:pPr>
            <a:r>
              <a:rPr lang="sr-Latn-CS">
                <a:latin typeface="Calibri" charset="0"/>
              </a:rPr>
              <a:t>-----</a:t>
            </a:r>
          </a:p>
          <a:p>
            <a:pPr marL="514350" indent="-514350" eaLnBrk="1" hangingPunct="1">
              <a:lnSpc>
                <a:spcPct val="80000"/>
              </a:lnSpc>
              <a:buFont typeface="Calibri" charset="0"/>
              <a:buAutoNum type="arabicPeriod"/>
            </a:pPr>
            <a:r>
              <a:rPr lang="sr-Latn-CS">
                <a:latin typeface="Calibri" charset="0"/>
              </a:rPr>
              <a:t>-----</a:t>
            </a:r>
          </a:p>
          <a:p>
            <a:pPr marL="514350" indent="-514350" eaLnBrk="1" hangingPunct="1">
              <a:lnSpc>
                <a:spcPct val="80000"/>
              </a:lnSpc>
              <a:buFont typeface="Calibri" charset="0"/>
              <a:buAutoNum type="arabicPeriod"/>
            </a:pPr>
            <a:r>
              <a:rPr lang="sr-Latn-CS">
                <a:latin typeface="Calibri" charset="0"/>
              </a:rPr>
              <a:t>------</a:t>
            </a:r>
          </a:p>
        </p:txBody>
      </p:sp>
      <p:sp>
        <p:nvSpPr>
          <p:cNvPr id="4" name="Slide Number Placeholder 3"/>
          <p:cNvSpPr>
            <a:spLocks noGrp="1"/>
          </p:cNvSpPr>
          <p:nvPr>
            <p:ph type="sldNum" sz="quarter" idx="5"/>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fld id="{58974A60-4924-5449-A6B7-121942214F5E}" type="slidenum">
              <a:rPr lang="en-US">
                <a:latin typeface="Calibri" charset="0"/>
              </a:rPr>
              <a:pPr eaLnBrk="1" hangingPunct="1"/>
              <a:t>104</a:t>
            </a:fld>
            <a:endParaRPr lang="sr-Latn-CS">
              <a:latin typeface="Calibri" charset="0"/>
            </a:endParaRPr>
          </a:p>
        </p:txBody>
      </p:sp>
    </p:spTree>
    <p:extLst>
      <p:ext uri="{BB962C8B-B14F-4D97-AF65-F5344CB8AC3E}">
        <p14:creationId xmlns:p14="http://schemas.microsoft.com/office/powerpoint/2010/main" val="1163506770"/>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F040226-21D7-5847-B396-76B67129E36D}" type="slidenum">
              <a:rPr lang="en-US" smtClean="0"/>
              <a:pPr/>
              <a:t>105</a:t>
            </a:fld>
            <a:endParaRPr lang="sr-Latn-CS"/>
          </a:p>
        </p:txBody>
      </p:sp>
    </p:spTree>
    <p:extLst>
      <p:ext uri="{BB962C8B-B14F-4D97-AF65-F5344CB8AC3E}">
        <p14:creationId xmlns:p14="http://schemas.microsoft.com/office/powerpoint/2010/main" val="217029774"/>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r-Latn-CS" dirty="0" smtClean="0"/>
              <a:t>Ovi slajdovi su jednostavno vizuelni primeri onoga što se može naći. Trener bi možda trebao postaviti slajdove na način na koji su deskriptori skriveni, kako bi se omogućilo delegatima da budu pozvani da identifikuju izvore potencijalnih dokaza sa slika.</a:t>
            </a:r>
            <a:endParaRPr lang="sr-Latn-CS"/>
          </a:p>
        </p:txBody>
      </p:sp>
      <p:sp>
        <p:nvSpPr>
          <p:cNvPr id="4" name="Slide Number Placeholder 3"/>
          <p:cNvSpPr>
            <a:spLocks noGrp="1"/>
          </p:cNvSpPr>
          <p:nvPr>
            <p:ph type="sldNum" sz="quarter" idx="10"/>
          </p:nvPr>
        </p:nvSpPr>
        <p:spPr/>
        <p:txBody>
          <a:bodyPr/>
          <a:lstStyle/>
          <a:p>
            <a:fld id="{6F040226-21D7-5847-B396-76B67129E36D}" type="slidenum">
              <a:rPr lang="en-US" smtClean="0"/>
              <a:pPr/>
              <a:t>106</a:t>
            </a:fld>
            <a:endParaRPr lang="sr-Latn-CS"/>
          </a:p>
        </p:txBody>
      </p:sp>
    </p:spTree>
    <p:extLst>
      <p:ext uri="{BB962C8B-B14F-4D97-AF65-F5344CB8AC3E}">
        <p14:creationId xmlns:p14="http://schemas.microsoft.com/office/powerpoint/2010/main" val="1204065226"/>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r>
              <a:rPr lang="sr-Latn-CS" sz="1200" kern="1200" smtClean="0">
                <a:solidFill>
                  <a:schemeClr val="tx1"/>
                </a:solidFill>
                <a:effectLst/>
                <a:latin typeface="+mn-lt"/>
              </a:rPr>
              <a:t>Zapamtite:</a:t>
            </a:r>
          </a:p>
          <a:p>
            <a:r>
              <a:rPr lang="sr-Latn-CS" dirty="0" smtClean="0"/>
              <a:t>• Neprekidno dokumentujte lice mesta i zabeležite sve radnje koje preduzimate i sve promene koje posmatrate na monitoru, računaru, štampaču ili drugim uređajima kao rezultat vaših radnji.</a:t>
            </a:r>
          </a:p>
          <a:p>
            <a:r>
              <a:rPr lang="sr-Latn-CS" sz="1200" kern="1200" smtClean="0">
                <a:solidFill>
                  <a:schemeClr val="tx1"/>
                </a:solidFill>
                <a:effectLst/>
                <a:latin typeface="+mn-lt"/>
              </a:rPr>
              <a:t>• Ne prati nikakve nepotvrđene savete potencijalnog osumnjičenog.</a:t>
            </a:r>
          </a:p>
          <a:p>
            <a:r>
              <a:rPr lang="sr-Latn-CS" dirty="0" smtClean="0"/>
              <a:t>• Ako se susrećete sa  računarskom mrežom, obratite se forenzičkom stručnjaku  u vašoj agenciji ili spoljnom stručnjaku koji vam je agencija odredila za pomoć.</a:t>
            </a:r>
          </a:p>
          <a:p>
            <a:pPr marL="171450" marR="0" indent="-171450" algn="l" defTabSz="457200" rtl="0" eaLnBrk="1" fontAlgn="auto" latinLnBrk="0" hangingPunct="1">
              <a:lnSpc>
                <a:spcPct val="100000"/>
              </a:lnSpc>
              <a:spcBef>
                <a:spcPts val="0"/>
              </a:spcBef>
              <a:spcAft>
                <a:spcPts val="0"/>
              </a:spcAft>
              <a:buClrTx/>
              <a:buSzTx/>
              <a:buFont typeface="Arial" charset="0"/>
              <a:buChar char="•"/>
              <a:tabLst/>
              <a:defRPr/>
            </a:pPr>
            <a:r>
              <a:rPr lang="sr-Latn-CS" dirty="0" smtClean="0"/>
              <a:t>Pazite da se neki uređaji mogu povezati preko bežične veze (npr. WLAN, Blutut, infracrvena veza);</a:t>
            </a:r>
          </a:p>
          <a:p>
            <a:r>
              <a:rPr lang="sr-Latn-CS" dirty="0" smtClean="0"/>
              <a:t>• Pazite da ukoliko postoji bilo kakva mrežna veza, računarskom sistemu se može pristupiti i manipulisati tokom zaplene (tj. kad god je uključen i u dometu mrežne veze).</a:t>
            </a:r>
          </a:p>
          <a:p>
            <a:endParaRPr lang="sr-Latn-CS" sz="1200" kern="1200" smtClean="0">
              <a:solidFill>
                <a:schemeClr val="tx1"/>
              </a:solidFill>
              <a:effectLst/>
              <a:latin typeface="+mn-lt"/>
              <a:ea typeface="+mn-ea"/>
              <a:cs typeface="+mn-cs"/>
            </a:endParaRPr>
          </a:p>
          <a:p>
            <a:r>
              <a:rPr lang="sr-Latn-CS" sz="1200" kern="1200" smtClean="0">
                <a:solidFill>
                  <a:schemeClr val="tx1"/>
                </a:solidFill>
                <a:effectLst/>
                <a:latin typeface="+mn-lt"/>
              </a:rPr>
              <a:t>Koraci koje treba pratiti kako bi osigurali lice mesta i zaplenili opremu:</a:t>
            </a:r>
          </a:p>
          <a:p>
            <a:r>
              <a:rPr lang="sr-Latn-CS" sz="1200" kern="1200" smtClean="0">
                <a:solidFill>
                  <a:schemeClr val="tx1"/>
                </a:solidFill>
                <a:effectLst/>
                <a:latin typeface="+mn-lt"/>
              </a:rPr>
              <a:t>• Pretražite oblast za sledeće komponente / predmete;</a:t>
            </a:r>
          </a:p>
          <a:p>
            <a:r>
              <a:rPr lang="sr-Latn-CS" sz="1200" kern="1200" smtClean="0">
                <a:solidFill>
                  <a:schemeClr val="tx1"/>
                </a:solidFill>
                <a:effectLst/>
                <a:latin typeface="+mn-lt"/>
              </a:rPr>
              <a:t>- komponente računarskog sistema;</a:t>
            </a:r>
          </a:p>
          <a:p>
            <a:r>
              <a:rPr lang="sr-Latn-CS" sz="1200" kern="1200" smtClean="0">
                <a:solidFill>
                  <a:schemeClr val="tx1"/>
                </a:solidFill>
                <a:effectLst/>
                <a:latin typeface="+mn-lt"/>
              </a:rPr>
              <a:t>- digitalni mediji za čuvanje podataka;</a:t>
            </a:r>
          </a:p>
          <a:p>
            <a:r>
              <a:rPr lang="sr-Latn-CS" sz="1200" kern="1200" smtClean="0">
                <a:solidFill>
                  <a:schemeClr val="tx1"/>
                </a:solidFill>
                <a:effectLst/>
                <a:latin typeface="+mn-lt"/>
              </a:rPr>
              <a:t>- dodatne komponente;</a:t>
            </a:r>
          </a:p>
          <a:p>
            <a:r>
              <a:rPr lang="sr-Latn-CS" sz="1200" kern="1200" smtClean="0">
                <a:solidFill>
                  <a:schemeClr val="tx1"/>
                </a:solidFill>
                <a:effectLst/>
                <a:latin typeface="+mn-lt"/>
              </a:rPr>
              <a:t>- druge elektronske uređaje; i,</a:t>
            </a:r>
          </a:p>
          <a:p>
            <a:r>
              <a:rPr lang="sr-Latn-CS" sz="1200" kern="1200" smtClean="0">
                <a:solidFill>
                  <a:schemeClr val="tx1"/>
                </a:solidFill>
                <a:effectLst/>
                <a:latin typeface="+mn-lt"/>
              </a:rPr>
              <a:t>- neelektronski dokazi.</a:t>
            </a:r>
          </a:p>
          <a:p>
            <a:r>
              <a:rPr lang="sr-Latn-CS" sz="1200" kern="1200" smtClean="0">
                <a:solidFill>
                  <a:schemeClr val="tx1"/>
                </a:solidFill>
                <a:effectLst/>
                <a:latin typeface="+mn-lt"/>
              </a:rPr>
              <a:t>• Sprovesti preliminarne razgovore;</a:t>
            </a:r>
          </a:p>
          <a:p>
            <a:r>
              <a:rPr lang="sr-Latn-CS" sz="1200" kern="1200" smtClean="0">
                <a:solidFill>
                  <a:schemeClr val="tx1"/>
                </a:solidFill>
                <a:effectLst/>
                <a:latin typeface="+mn-lt"/>
              </a:rPr>
              <a:t>• Posmatrajte računarski sistem i utvrdite da li je uključen ili isključen (pogledajte dole);</a:t>
            </a:r>
          </a:p>
          <a:p>
            <a:r>
              <a:rPr lang="sr-Latn-CS" sz="1200" kern="1200" smtClean="0">
                <a:solidFill>
                  <a:schemeClr val="tx1"/>
                </a:solidFill>
                <a:effectLst/>
                <a:latin typeface="+mn-lt"/>
              </a:rPr>
              <a:t>• Dokumentujte sve priključke i komponente i stavite etikete na svaku vezu i uređaj:</a:t>
            </a:r>
          </a:p>
          <a:p>
            <a:r>
              <a:rPr lang="sr-Latn-CS" dirty="0" smtClean="0"/>
              <a:t>- Fotografišite  i / ili skicirajte dijagram priključaka na / iz računara i odgovarajućih kablova;</a:t>
            </a:r>
          </a:p>
          <a:p>
            <a:r>
              <a:rPr lang="sr-Latn-CS" sz="1200" kern="1200" smtClean="0">
                <a:solidFill>
                  <a:schemeClr val="tx1"/>
                </a:solidFill>
                <a:effectLst/>
                <a:latin typeface="+mn-lt"/>
              </a:rPr>
              <a:t>- Snimite dokaze u skladu sa postupcima vaše agencije.</a:t>
            </a:r>
          </a:p>
          <a:p>
            <a:r>
              <a:rPr lang="sr-Latn-CS" sz="1200" kern="1200" smtClean="0">
                <a:solidFill>
                  <a:schemeClr val="tx1"/>
                </a:solidFill>
                <a:effectLst/>
                <a:latin typeface="+mn-lt"/>
              </a:rPr>
              <a:t>• Pažljivo uklonite opremu i zabeležite bilo koji serijski ili identifikacioni broj. </a:t>
            </a:r>
            <a:r>
              <a:rPr lang="sr-Latn-CS" dirty="0" smtClean="0"/>
              <a:t>Sačekajte da se oprema ohladi pre pakovanja i uklanjanja.</a:t>
            </a:r>
          </a:p>
          <a:p>
            <a:r>
              <a:rPr lang="sr-Latn-CS" sz="1200" kern="1200" smtClean="0">
                <a:solidFill>
                  <a:schemeClr val="tx1"/>
                </a:solidFill>
                <a:effectLst/>
                <a:latin typeface="+mn-lt"/>
              </a:rPr>
              <a:t>• Ako je potreban transport, upakujte komponente.</a:t>
            </a:r>
          </a:p>
        </p:txBody>
      </p:sp>
      <p:sp>
        <p:nvSpPr>
          <p:cNvPr id="4" name="Slide Number Placeholder 3"/>
          <p:cNvSpPr>
            <a:spLocks noGrp="1"/>
          </p:cNvSpPr>
          <p:nvPr>
            <p:ph type="sldNum" sz="quarter" idx="10"/>
          </p:nvPr>
        </p:nvSpPr>
        <p:spPr/>
        <p:txBody>
          <a:bodyPr/>
          <a:lstStyle/>
          <a:p>
            <a:fld id="{6F040226-21D7-5847-B396-76B67129E36D}" type="slidenum">
              <a:rPr lang="en-US" smtClean="0"/>
              <a:pPr/>
              <a:t>110</a:t>
            </a:fld>
            <a:endParaRPr lang="sr-Latn-CS"/>
          </a:p>
        </p:txBody>
      </p:sp>
    </p:spTree>
    <p:extLst>
      <p:ext uri="{BB962C8B-B14F-4D97-AF65-F5344CB8AC3E}">
        <p14:creationId xmlns:p14="http://schemas.microsoft.com/office/powerpoint/2010/main" val="1498299763"/>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r-Latn-CS" sz="1200" kern="1200" dirty="0" smtClean="0">
                <a:solidFill>
                  <a:schemeClr val="tx1"/>
                </a:solidFill>
                <a:effectLst/>
                <a:latin typeface="+mn-lt"/>
              </a:rPr>
              <a:t>Ovaj odeljak nudi nekoliko saveta vezanih za zaplenu računarske opreme i medija za čuvanje podataka.</a:t>
            </a:r>
          </a:p>
          <a:p>
            <a:r>
              <a:rPr lang="sr-Latn-CS" sz="1200" kern="1200" dirty="0" smtClean="0">
                <a:solidFill>
                  <a:schemeClr val="tx1"/>
                </a:solidFill>
                <a:effectLst/>
                <a:latin typeface="+mn-lt"/>
              </a:rPr>
              <a:t>Utvrdite da li je računarski sistem isključen ili uključen.</a:t>
            </a:r>
          </a:p>
          <a:p>
            <a:r>
              <a:rPr lang="sr-Latn-CS" sz="1200" kern="1200" dirty="0" smtClean="0">
                <a:solidFill>
                  <a:schemeClr val="tx1"/>
                </a:solidFill>
                <a:effectLst/>
                <a:latin typeface="+mn-lt"/>
              </a:rPr>
              <a:t>Većina računara ima statusna svetla koja pokazuju kada je računar uključen. </a:t>
            </a:r>
            <a:r>
              <a:rPr lang="sr-Latn-CS" dirty="0" smtClean="0"/>
              <a:t>Ako se čuje buka ventilatora, verovatno je uključen sistem.</a:t>
            </a:r>
            <a:r>
              <a:rPr lang="sr-Latn-CS" sz="1200" kern="1200" dirty="0" smtClean="0">
                <a:solidFill>
                  <a:schemeClr val="tx1"/>
                </a:solidFill>
                <a:effectLst/>
                <a:latin typeface="+mn-lt"/>
              </a:rPr>
              <a:t> </a:t>
            </a:r>
            <a:r>
              <a:rPr lang="sr-Latn-CS" dirty="0" smtClean="0"/>
              <a:t>Ako je kućište računara toplo, to takođe može ukazati na to da li je uključeno ili je tek nedavno isključeno.</a:t>
            </a:r>
          </a:p>
          <a:p>
            <a:r>
              <a:rPr lang="sr-Latn-CS" sz="1200" kern="1200" dirty="0" smtClean="0">
                <a:solidFill>
                  <a:schemeClr val="tx1"/>
                </a:solidFill>
                <a:effectLst/>
                <a:latin typeface="+mn-lt"/>
              </a:rPr>
              <a:t>Zapamtite: Neki prenosni uređaji se aktiviraju otvaranjem poklopca.</a:t>
            </a:r>
          </a:p>
          <a:p>
            <a:r>
              <a:rPr lang="sr-Latn-CS" sz="1200" kern="1200" dirty="0" smtClean="0">
                <a:solidFill>
                  <a:schemeClr val="tx1"/>
                </a:solidFill>
                <a:effectLst/>
                <a:latin typeface="+mn-lt"/>
              </a:rPr>
              <a:t>Uvek razmislite o uklanjanju baterije sa prenosivih računara i uređaja.</a:t>
            </a:r>
          </a:p>
          <a:p>
            <a:r>
              <a:rPr lang="sr-Latn-CS" dirty="0" smtClean="0"/>
              <a:t>Prenosni računari (npr. prenosni računari ili laptopovi) obično imaju bateriju pored glavnog napajanja.</a:t>
            </a:r>
            <a:r>
              <a:rPr lang="sr-Latn-CS" sz="1200" kern="1200" dirty="0" smtClean="0">
                <a:solidFill>
                  <a:schemeClr val="tx1"/>
                </a:solidFill>
                <a:effectLst/>
                <a:latin typeface="+mn-lt"/>
              </a:rPr>
              <a:t> Neki imaju čak i drugu bateriju u višenamjenskom ležištu umjesto flopi uređaja ili CD diska. </a:t>
            </a:r>
            <a:r>
              <a:rPr lang="sr-Latn-CS" dirty="0" smtClean="0"/>
              <a:t>Baterije za takve uređaje napunjene su kada je prenosivi računar priključen na struju i, ako su potpuno napunjene, mogu trajati nekoliko sati.</a:t>
            </a:r>
            <a:r>
              <a:rPr lang="sr-Latn-CS" sz="1200" kern="1200" dirty="0" smtClean="0">
                <a:solidFill>
                  <a:schemeClr val="tx1"/>
                </a:solidFill>
                <a:effectLst/>
                <a:latin typeface="+mn-lt"/>
              </a:rPr>
              <a:t> </a:t>
            </a:r>
            <a:r>
              <a:rPr lang="sr-Latn-CS" dirty="0" smtClean="0"/>
              <a:t>Često je teško utvrditi da li je prenosni računar uključen ili isključen kada je u pasivnom režimu.</a:t>
            </a:r>
          </a:p>
          <a:p>
            <a:r>
              <a:rPr lang="sr-Latn-CS" sz="1200" kern="1200" dirty="0" smtClean="0">
                <a:solidFill>
                  <a:schemeClr val="tx1"/>
                </a:solidFill>
                <a:effectLst/>
                <a:latin typeface="+mn-lt"/>
              </a:rPr>
              <a:t>Računarski sistem koji se isključuje može biti u režimu spavanja. </a:t>
            </a:r>
            <a:r>
              <a:rPr lang="sr-Latn-CS" dirty="0" smtClean="0"/>
              <a:t>Ako je tako, može se aktivirati i pristupiti daljinski omogućavajući izmenu ili brisanje datoteka.</a:t>
            </a:r>
          </a:p>
          <a:p>
            <a:r>
              <a:rPr lang="sr-Latn-CS" sz="1200" kern="1200" dirty="0" smtClean="0">
                <a:solidFill>
                  <a:schemeClr val="tx1"/>
                </a:solidFill>
                <a:effectLst/>
                <a:latin typeface="+mn-lt"/>
              </a:rPr>
              <a:t>Neki čuvari ekrana daju utisak da je računar isključen. </a:t>
            </a:r>
            <a:r>
              <a:rPr lang="sr-Latn-CS" dirty="0" smtClean="0"/>
              <a:t>Posmatrajte monitor i pokušajte da utvrdite da li je uključen, isključen ili u režimu spavanja.</a:t>
            </a:r>
          </a:p>
          <a:p>
            <a:endParaRPr lang="sr-Latn-CS" sz="1200" kern="1200" dirty="0" smtClean="0">
              <a:solidFill>
                <a:schemeClr val="tx1"/>
              </a:solidFill>
              <a:effectLst/>
              <a:latin typeface="+mn-lt"/>
              <a:ea typeface="+mn-ea"/>
              <a:cs typeface="+mn-cs"/>
            </a:endParaRPr>
          </a:p>
          <a:p>
            <a:endParaRPr lang="sr-Latn-CS" sz="1200" kern="1200" dirty="0" smtClean="0">
              <a:solidFill>
                <a:schemeClr val="tx1"/>
              </a:solidFill>
              <a:effectLst/>
              <a:latin typeface="+mn-lt"/>
              <a:ea typeface="+mn-ea"/>
              <a:cs typeface="+mn-cs"/>
            </a:endParaRPr>
          </a:p>
          <a:p>
            <a:endParaRPr lang="sr-Latn-CS" sz="1200" kern="1200" dirty="0" smtClean="0">
              <a:solidFill>
                <a:schemeClr val="tx1"/>
              </a:solidFill>
              <a:effectLst/>
              <a:latin typeface="+mn-lt"/>
              <a:ea typeface="+mn-ea"/>
              <a:cs typeface="+mn-cs"/>
            </a:endParaRPr>
          </a:p>
          <a:p>
            <a:endParaRPr lang="sr-Latn-C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F040226-21D7-5847-B396-76B67129E36D}" type="slidenum">
              <a:rPr lang="en-US" smtClean="0"/>
              <a:pPr/>
              <a:t>113</a:t>
            </a:fld>
            <a:endParaRPr lang="sr-Latn-CS"/>
          </a:p>
        </p:txBody>
      </p:sp>
    </p:spTree>
    <p:extLst>
      <p:ext uri="{BB962C8B-B14F-4D97-AF65-F5344CB8AC3E}">
        <p14:creationId xmlns:p14="http://schemas.microsoft.com/office/powerpoint/2010/main" val="1603932780"/>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r-Latn-CS" sz="1200" kern="1200" smtClean="0">
                <a:solidFill>
                  <a:schemeClr val="tx1"/>
                </a:solidFill>
                <a:effectLst/>
                <a:latin typeface="+mn-lt"/>
              </a:rPr>
              <a:t>Možete </a:t>
            </a:r>
            <a:r>
              <a:rPr lang="en-US" sz="1200" kern="1200" smtClean="0">
                <a:solidFill>
                  <a:schemeClr val="tx1"/>
                </a:solidFill>
                <a:effectLst/>
                <a:latin typeface="+mn-lt"/>
              </a:rPr>
              <a:t>naić</a:t>
            </a:r>
            <a:r>
              <a:rPr lang="sr-Latn-CS" sz="1200" kern="1200" smtClean="0">
                <a:solidFill>
                  <a:schemeClr val="tx1"/>
                </a:solidFill>
                <a:effectLst/>
                <a:latin typeface="+mn-lt"/>
              </a:rPr>
              <a:t>i na jednu od </a:t>
            </a:r>
            <a:r>
              <a:rPr lang="en-US" sz="1200" kern="1200" smtClean="0">
                <a:solidFill>
                  <a:schemeClr val="tx1"/>
                </a:solidFill>
                <a:effectLst/>
                <a:latin typeface="+mn-lt"/>
              </a:rPr>
              <a:t>sledeć</a:t>
            </a:r>
            <a:r>
              <a:rPr lang="sr-Latn-CS" sz="1200" kern="1200" smtClean="0">
                <a:solidFill>
                  <a:schemeClr val="tx1"/>
                </a:solidFill>
                <a:effectLst/>
                <a:latin typeface="+mn-lt"/>
              </a:rPr>
              <a:t>ih situacija:</a:t>
            </a:r>
          </a:p>
          <a:p>
            <a:endParaRPr lang="sr-Latn-CS" sz="1200" kern="1200" smtClean="0">
              <a:solidFill>
                <a:schemeClr val="tx1"/>
              </a:solidFill>
              <a:effectLst/>
              <a:latin typeface="+mn-lt"/>
              <a:ea typeface="+mn-ea"/>
              <a:cs typeface="+mn-cs"/>
            </a:endParaRPr>
          </a:p>
          <a:p>
            <a:r>
              <a:rPr lang="sr-Latn-CS" sz="1200" kern="1200" smtClean="0">
                <a:solidFill>
                  <a:schemeClr val="tx1"/>
                </a:solidFill>
                <a:effectLst/>
                <a:latin typeface="+mn-lt"/>
              </a:rPr>
              <a:t>Situacija 1: Monitor je uključen, a radni proizvod i / ili radna površina su vidljivi.</a:t>
            </a:r>
          </a:p>
          <a:p>
            <a:r>
              <a:rPr lang="sr-Latn-CS" sz="1200" kern="1200" smtClean="0">
                <a:solidFill>
                  <a:schemeClr val="tx1"/>
                </a:solidFill>
                <a:effectLst/>
                <a:latin typeface="+mn-lt"/>
              </a:rPr>
              <a:t>- Dokumentujte detalje o monitoru u vreme intervencije</a:t>
            </a:r>
          </a:p>
          <a:p>
            <a:r>
              <a:rPr lang="sr-Latn-CS" sz="1200" kern="1200" smtClean="0">
                <a:solidFill>
                  <a:schemeClr val="tx1"/>
                </a:solidFill>
                <a:effectLst/>
                <a:latin typeface="+mn-lt"/>
              </a:rPr>
              <a:t>- Pređite na "Podešavanje B" kako je opisano u nastavku.</a:t>
            </a:r>
          </a:p>
        </p:txBody>
      </p:sp>
      <p:sp>
        <p:nvSpPr>
          <p:cNvPr id="4" name="Slide Number Placeholder 3"/>
          <p:cNvSpPr>
            <a:spLocks noGrp="1"/>
          </p:cNvSpPr>
          <p:nvPr>
            <p:ph type="sldNum" sz="quarter" idx="10"/>
          </p:nvPr>
        </p:nvSpPr>
        <p:spPr/>
        <p:txBody>
          <a:bodyPr/>
          <a:lstStyle/>
          <a:p>
            <a:fld id="{6F040226-21D7-5847-B396-76B67129E36D}" type="slidenum">
              <a:rPr lang="en-US" smtClean="0"/>
              <a:pPr/>
              <a:t>114</a:t>
            </a:fld>
            <a:endParaRPr lang="sr-Latn-CS"/>
          </a:p>
        </p:txBody>
      </p:sp>
    </p:spTree>
    <p:extLst>
      <p:ext uri="{BB962C8B-B14F-4D97-AF65-F5344CB8AC3E}">
        <p14:creationId xmlns:p14="http://schemas.microsoft.com/office/powerpoint/2010/main" val="654115410"/>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r-Latn-CS" sz="1200" kern="1200" smtClean="0">
                <a:solidFill>
                  <a:schemeClr val="tx1"/>
                </a:solidFill>
                <a:effectLst/>
                <a:latin typeface="+mn-lt"/>
              </a:rPr>
              <a:t>Situacija 2: </a:t>
            </a:r>
            <a:r>
              <a:rPr lang="sr-Latn-CS" dirty="0" smtClean="0"/>
              <a:t>Monitor je uključen i ekran je prazan (režim spavanja) ili čuvar ekrana (npr. slika) je vidljiv.</a:t>
            </a:r>
          </a:p>
          <a:p>
            <a:r>
              <a:rPr lang="sr-Latn-CS" sz="1200" kern="1200" smtClean="0">
                <a:solidFill>
                  <a:schemeClr val="tx1"/>
                </a:solidFill>
                <a:effectLst/>
                <a:latin typeface="+mn-lt"/>
              </a:rPr>
              <a:t>- Pomaknite miša malo (bez pritiskanja dugmadi). </a:t>
            </a:r>
            <a:r>
              <a:rPr lang="sr-Latn-CS" dirty="0" smtClean="0"/>
              <a:t>Ekran bi trebalo da se promeni i pokaže rad proizvoda ili zatraži lozinku.</a:t>
            </a:r>
          </a:p>
          <a:p>
            <a:r>
              <a:rPr lang="sr-Latn-CS" dirty="0" smtClean="0"/>
              <a:t>- Ako kretanje miša ne uzrokuje promenu na ekranu, nemojte pritiskati nikakve druge tastere ili pomerati miš.</a:t>
            </a:r>
          </a:p>
          <a:p>
            <a:r>
              <a:rPr lang="sr-Latn-CS" sz="1200" kern="1200" smtClean="0">
                <a:solidFill>
                  <a:schemeClr val="tx1"/>
                </a:solidFill>
                <a:effectLst/>
                <a:latin typeface="+mn-lt"/>
              </a:rPr>
              <a:t>- Dokumentujte detalje o monitoru u vreme intervencije</a:t>
            </a:r>
          </a:p>
          <a:p>
            <a:r>
              <a:rPr lang="sr-Latn-CS" sz="1200" kern="1200" smtClean="0">
                <a:solidFill>
                  <a:schemeClr val="tx1"/>
                </a:solidFill>
                <a:effectLst/>
                <a:latin typeface="+mn-lt"/>
              </a:rPr>
              <a:t>- Pređite na "Podešavanje B" kako je opisano u nastavku.</a:t>
            </a:r>
          </a:p>
        </p:txBody>
      </p:sp>
      <p:sp>
        <p:nvSpPr>
          <p:cNvPr id="4" name="Slide Number Placeholder 3"/>
          <p:cNvSpPr>
            <a:spLocks noGrp="1"/>
          </p:cNvSpPr>
          <p:nvPr>
            <p:ph type="sldNum" sz="quarter" idx="10"/>
          </p:nvPr>
        </p:nvSpPr>
        <p:spPr/>
        <p:txBody>
          <a:bodyPr/>
          <a:lstStyle/>
          <a:p>
            <a:fld id="{6F040226-21D7-5847-B396-76B67129E36D}" type="slidenum">
              <a:rPr lang="en-US" smtClean="0"/>
              <a:pPr/>
              <a:t>115</a:t>
            </a:fld>
            <a:endParaRPr lang="sr-Latn-CS"/>
          </a:p>
        </p:txBody>
      </p:sp>
    </p:spTree>
    <p:extLst>
      <p:ext uri="{BB962C8B-B14F-4D97-AF65-F5344CB8AC3E}">
        <p14:creationId xmlns:p14="http://schemas.microsoft.com/office/powerpoint/2010/main" val="74890687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sr-Latn-CS" sz="1200" kern="1200" dirty="0" smtClean="0">
                <a:solidFill>
                  <a:schemeClr val="tx1"/>
                </a:solidFill>
                <a:effectLst/>
                <a:latin typeface="+mn-lt"/>
              </a:rPr>
              <a:t>Trener je pozvan da pročita slajd.</a:t>
            </a:r>
            <a:endParaRPr lang="sr-Latn-CS" dirty="0"/>
          </a:p>
        </p:txBody>
      </p:sp>
      <p:sp>
        <p:nvSpPr>
          <p:cNvPr id="4" name="Espace réservé du numéro de diapositive 3"/>
          <p:cNvSpPr>
            <a:spLocks noGrp="1"/>
          </p:cNvSpPr>
          <p:nvPr>
            <p:ph type="sldNum" sz="quarter" idx="10"/>
          </p:nvPr>
        </p:nvSpPr>
        <p:spPr/>
        <p:txBody>
          <a:bodyPr/>
          <a:lstStyle/>
          <a:p>
            <a:fld id="{6F040226-21D7-5847-B396-76B67129E36D}" type="slidenum">
              <a:rPr lang="en-US" smtClean="0"/>
              <a:pPr/>
              <a:t>9</a:t>
            </a:fld>
            <a:endParaRPr lang="sr-Latn-CS" dirty="0"/>
          </a:p>
        </p:txBody>
      </p:sp>
    </p:spTree>
    <p:extLst>
      <p:ext uri="{BB962C8B-B14F-4D97-AF65-F5344CB8AC3E}">
        <p14:creationId xmlns:p14="http://schemas.microsoft.com/office/powerpoint/2010/main" val="290148107"/>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r-Latn-CS" sz="1200" kern="1200" smtClean="0">
                <a:solidFill>
                  <a:schemeClr val="tx1"/>
                </a:solidFill>
                <a:effectLst/>
                <a:latin typeface="+mn-lt"/>
              </a:rPr>
              <a:t>Situacija 3: Monitor je isključen.</a:t>
            </a:r>
          </a:p>
          <a:p>
            <a:r>
              <a:rPr lang="sr-Latn-CS" sz="1200" kern="1200" smtClean="0">
                <a:solidFill>
                  <a:schemeClr val="tx1"/>
                </a:solidFill>
                <a:effectLst/>
                <a:latin typeface="+mn-lt"/>
              </a:rPr>
              <a:t>- Zabeležite status "isključen".</a:t>
            </a:r>
          </a:p>
          <a:p>
            <a:r>
              <a:rPr lang="sr-Latn-CS" dirty="0" smtClean="0"/>
              <a:t>- Uključite monitor, a zatim utvrdite da li je status monitora onakav kakav je opisan u Situaciji 1 ili 2 gore i pratite te korake.</a:t>
            </a:r>
          </a:p>
        </p:txBody>
      </p:sp>
      <p:sp>
        <p:nvSpPr>
          <p:cNvPr id="4" name="Slide Number Placeholder 3"/>
          <p:cNvSpPr>
            <a:spLocks noGrp="1"/>
          </p:cNvSpPr>
          <p:nvPr>
            <p:ph type="sldNum" sz="quarter" idx="10"/>
          </p:nvPr>
        </p:nvSpPr>
        <p:spPr/>
        <p:txBody>
          <a:bodyPr/>
          <a:lstStyle/>
          <a:p>
            <a:fld id="{6F040226-21D7-5847-B396-76B67129E36D}" type="slidenum">
              <a:rPr lang="en-US" smtClean="0"/>
              <a:pPr/>
              <a:t>116</a:t>
            </a:fld>
            <a:endParaRPr lang="sr-Latn-CS"/>
          </a:p>
        </p:txBody>
      </p:sp>
    </p:spTree>
    <p:extLst>
      <p:ext uri="{BB962C8B-B14F-4D97-AF65-F5344CB8AC3E}">
        <p14:creationId xmlns:p14="http://schemas.microsoft.com/office/powerpoint/2010/main" val="476226672"/>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r-Latn-CS" dirty="0" smtClean="0"/>
              <a:t>Kada utvrdite da li je računar uključen ili isključen, moraćete da izaberete neku od sledećih opcija:</a:t>
            </a:r>
          </a:p>
          <a:p>
            <a:r>
              <a:rPr lang="sr-Latn-CS" sz="1200" kern="1200" smtClean="0">
                <a:solidFill>
                  <a:schemeClr val="tx1"/>
                </a:solidFill>
                <a:effectLst/>
                <a:latin typeface="+mn-lt"/>
              </a:rPr>
              <a:t>Postavka A: Utvrdili ste da je taj sistem isključen; nemojte da ga uključujete!</a:t>
            </a:r>
            <a:r>
              <a:rPr lang="en-US" sz="1200" kern="1200" smtClean="0">
                <a:solidFill>
                  <a:schemeClr val="tx1"/>
                </a:solidFill>
                <a:effectLst/>
                <a:latin typeface="+mn-lt"/>
              </a:rPr>
              <a:t>
</a:t>
            </a:r>
            <a:r>
              <a:t/>
            </a:r>
            <a:br/>
            <a:endParaRPr/>
          </a:p>
          <a:p>
            <a:r>
              <a:rPr lang="sr-Latn-CS" dirty="0" smtClean="0"/>
              <a:t>• Uklonite napajanje iz ciljane opreme (ne isključujte ga iz zidne utičnice) i zabeležite vreme kad ste to uradili.</a:t>
            </a:r>
          </a:p>
          <a:p>
            <a:r>
              <a:rPr lang="sr-Latn-CS" sz="1200" kern="1200" smtClean="0">
                <a:solidFill>
                  <a:schemeClr val="tx1"/>
                </a:solidFill>
                <a:effectLst/>
                <a:latin typeface="+mn-lt"/>
              </a:rPr>
              <a:t>• Ako se radi o prenosnom uređaju, takođe uklonite i bateriju. </a:t>
            </a:r>
            <a:r>
              <a:rPr lang="sr-Latn-CS" dirty="0" smtClean="0"/>
              <a:t>Uklonite sve dodatne baterije, ako je primenljivo (neki prenosni uređaji imaju drugu bateriju u višenamenskom ležištu umesto disketne jedinice ili CD uređaja).</a:t>
            </a:r>
          </a:p>
          <a:p>
            <a:endParaRPr lang="sr-Latn-CS" sz="1200" kern="1200" smtClean="0">
              <a:solidFill>
                <a:schemeClr val="tx1"/>
              </a:solidFill>
              <a:effectLst/>
              <a:latin typeface="+mn-lt"/>
              <a:ea typeface="+mn-ea"/>
              <a:cs typeface="+mn-cs"/>
            </a:endParaRPr>
          </a:p>
          <a:p>
            <a:r>
              <a:rPr lang="sr-Latn-CS" dirty="0" smtClean="0"/>
              <a:t>Ako je računarski sistem isključen, isključite ga zato što </a:t>
            </a:r>
            <a:r>
              <a:rPr lang="en-US" dirty="0" smtClean="0"/>
              <a:t>ć</a:t>
            </a:r>
            <a:r>
              <a:rPr lang="sr-Latn-CS" dirty="0" smtClean="0"/>
              <a:t>e proces pokretanja promeniti podatke računara i potencijalno uništiti dokaze.</a:t>
            </a:r>
          </a:p>
          <a:p>
            <a:endParaRPr lang="sr-Latn-CS" sz="1200" kern="120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F040226-21D7-5847-B396-76B67129E36D}" type="slidenum">
              <a:rPr lang="en-US" smtClean="0"/>
              <a:pPr/>
              <a:t>117</a:t>
            </a:fld>
            <a:endParaRPr lang="sr-Latn-CS"/>
          </a:p>
        </p:txBody>
      </p:sp>
    </p:spTree>
    <p:extLst>
      <p:ext uri="{BB962C8B-B14F-4D97-AF65-F5344CB8AC3E}">
        <p14:creationId xmlns:p14="http://schemas.microsoft.com/office/powerpoint/2010/main" val="270123935"/>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r-Latn-CS" sz="1200" kern="1200" smtClean="0">
                <a:solidFill>
                  <a:schemeClr val="tx1"/>
                </a:solidFill>
                <a:effectLst/>
                <a:latin typeface="+mn-lt"/>
              </a:rPr>
              <a:t>Postavka B: Utvrdili ste da je taj sistem isključen; nemojte ga uključivati!</a:t>
            </a:r>
          </a:p>
          <a:p>
            <a:r>
              <a:rPr lang="sr-Latn-CS" sz="1200" kern="1200" smtClean="0">
                <a:solidFill>
                  <a:schemeClr val="tx1"/>
                </a:solidFill>
                <a:effectLst/>
                <a:latin typeface="+mn-lt"/>
              </a:rPr>
              <a:t>• Pokušajte da kontaktirate specijaliste.</a:t>
            </a:r>
          </a:p>
          <a:p>
            <a:r>
              <a:rPr lang="sr-Latn-CS" sz="1200" kern="1200" smtClean="0">
                <a:solidFill>
                  <a:schemeClr val="tx1"/>
                </a:solidFill>
                <a:effectLst/>
                <a:latin typeface="+mn-lt"/>
              </a:rPr>
              <a:t>- Ako je stručnjak dostupan, pratite njihov savet.</a:t>
            </a:r>
          </a:p>
          <a:p>
            <a:r>
              <a:rPr lang="sr-Latn-CS" sz="1200" kern="1200" smtClean="0">
                <a:solidFill>
                  <a:schemeClr val="tx1"/>
                </a:solidFill>
                <a:effectLst/>
                <a:latin typeface="+mn-lt"/>
              </a:rPr>
              <a:t>- Ako nijedan stručnjak nije dostupan, nastavite sa sledećom instrukcijom</a:t>
            </a:r>
          </a:p>
          <a:p>
            <a:r>
              <a:rPr lang="sr-Latn-CS" sz="1200" kern="1200" smtClean="0">
                <a:solidFill>
                  <a:schemeClr val="tx1"/>
                </a:solidFill>
                <a:effectLst/>
                <a:latin typeface="+mn-lt"/>
              </a:rPr>
              <a:t>• Ne dodirujte tastaturu ili druge uređaje za unos.</a:t>
            </a:r>
          </a:p>
          <a:p>
            <a:r>
              <a:rPr lang="sr-Latn-CS" sz="1200" kern="1200" smtClean="0">
                <a:solidFill>
                  <a:schemeClr val="tx1"/>
                </a:solidFill>
                <a:effectLst/>
                <a:latin typeface="+mn-lt"/>
              </a:rPr>
              <a:t>• Nastavite sa koracima opisanim u 3.5.</a:t>
            </a:r>
          </a:p>
          <a:p>
            <a:r>
              <a:rPr lang="sr-Latn-CS" sz="1200" kern="1200" smtClean="0">
                <a:solidFill>
                  <a:schemeClr val="tx1"/>
                </a:solidFill>
                <a:effectLst/>
                <a:latin typeface="+mn-lt"/>
              </a:rPr>
              <a:t>Zapamtite: </a:t>
            </a:r>
            <a:r>
              <a:rPr lang="sr-Latn-CS" dirty="0" smtClean="0"/>
              <a:t>Uklanjanje kabla za napajanje iz računarskog sistema utiče na sve programe koji se trenutno koriste i svi podaci koji su trenutno sačuvani u RAM-u računara (uključujući relevantne podatke, kao što su lozinke) biće izgubljeni.</a:t>
            </a:r>
            <a:r>
              <a:rPr lang="sr-Latn-CS" sz="1200" kern="1200" smtClean="0">
                <a:solidFill>
                  <a:schemeClr val="tx1"/>
                </a:solidFill>
                <a:effectLst/>
                <a:latin typeface="+mn-lt"/>
              </a:rPr>
              <a:t> </a:t>
            </a:r>
            <a:r>
              <a:rPr lang="sr-Latn-CS" dirty="0" smtClean="0"/>
              <a:t>To bi uključivalo i svaku vezu sa Internetom, štampanjem ili dešifrovanjem.</a:t>
            </a:r>
          </a:p>
          <a:p>
            <a:endParaRPr lang="sr-Latn-CS" sz="1200" kern="1200" smtClean="0">
              <a:solidFill>
                <a:schemeClr val="tx1"/>
              </a:solidFill>
              <a:effectLst/>
              <a:latin typeface="+mn-lt"/>
              <a:ea typeface="+mn-ea"/>
              <a:cs typeface="+mn-cs"/>
            </a:endParaRPr>
          </a:p>
          <a:p>
            <a:r>
              <a:rPr lang="sr-Latn-CS" sz="1200" kern="1200" smtClean="0">
                <a:solidFill>
                  <a:schemeClr val="tx1"/>
                </a:solidFill>
                <a:effectLst/>
                <a:latin typeface="+mn-lt"/>
              </a:rPr>
              <a:t>Zapamtite: </a:t>
            </a:r>
            <a:r>
              <a:rPr lang="sr-Latn-CS" dirty="0" smtClean="0"/>
              <a:t>Kada je sistem uključen, od ključnog je značaja da osumnjičeni bude čuvan i udaljen od razvodne table sa osiguračima, prekidača napajanja, kao i uređaja za mobilnu komunikaciju.</a:t>
            </a:r>
            <a:r>
              <a:rPr lang="sr-Latn-CS" sz="1200" kern="1200" smtClean="0">
                <a:solidFill>
                  <a:schemeClr val="tx1"/>
                </a:solidFill>
                <a:effectLst/>
                <a:latin typeface="+mn-lt"/>
              </a:rPr>
              <a:t> </a:t>
            </a:r>
            <a:r>
              <a:rPr lang="sr-Latn-CS" dirty="0" smtClean="0"/>
              <a:t>Bilo je slučajeva gde su pokrenuti sistemi sa punim diskovnim šifriranjem bili isključeni tokom pretrage samo zato što je osumnjičeni mogao da dođe do razvodne table sa osiguračima ili da pošalje signal na daljinski upravljiv adapter za napajanje.</a:t>
            </a:r>
            <a:endParaRPr lang="sr-Latn-CS" sz="1200" kern="120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F040226-21D7-5847-B396-76B67129E36D}" type="slidenum">
              <a:rPr lang="en-US" smtClean="0"/>
              <a:pPr/>
              <a:t>118</a:t>
            </a:fld>
            <a:endParaRPr lang="sr-Latn-CS"/>
          </a:p>
        </p:txBody>
      </p:sp>
    </p:spTree>
    <p:extLst>
      <p:ext uri="{BB962C8B-B14F-4D97-AF65-F5344CB8AC3E}">
        <p14:creationId xmlns:p14="http://schemas.microsoft.com/office/powerpoint/2010/main" val="840903779"/>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r-Latn-CS" sz="1200" kern="1200" smtClean="0">
                <a:solidFill>
                  <a:schemeClr val="tx1"/>
                </a:solidFill>
                <a:effectLst/>
                <a:latin typeface="+mn-lt"/>
              </a:rPr>
              <a:t>Postavka C: Ne možete utvrditi da li je sistem uključen ili isključen.</a:t>
            </a:r>
          </a:p>
          <a:p>
            <a:r>
              <a:rPr lang="sr-Latn-CS" sz="1200" kern="1200" smtClean="0">
                <a:solidFill>
                  <a:schemeClr val="tx1"/>
                </a:solidFill>
                <a:effectLst/>
                <a:latin typeface="+mn-lt"/>
              </a:rPr>
              <a:t>• Pretpostavimo da je isključen. • Nemojte pritiskati prekidač.</a:t>
            </a:r>
          </a:p>
          <a:p>
            <a:r>
              <a:rPr lang="sr-Latn-CS" dirty="0" smtClean="0"/>
              <a:t>• Uklonite napajanje iz ciljane opreme (ne isključujte ga iz zidne utičnice) i zabeležite vreme kad ste to uradili.</a:t>
            </a:r>
          </a:p>
          <a:p>
            <a:r>
              <a:rPr lang="sr-Latn-CS" sz="1200" kern="1200" smtClean="0">
                <a:solidFill>
                  <a:schemeClr val="tx1"/>
                </a:solidFill>
                <a:effectLst/>
                <a:latin typeface="+mn-lt"/>
              </a:rPr>
              <a:t>• Ako se radi o prenosnom uređaju, takođe uklonite i bateriju. </a:t>
            </a:r>
            <a:r>
              <a:rPr lang="sr-Latn-CS" dirty="0" smtClean="0"/>
              <a:t>Uklonite sve dodatne baterije, ako je primenljivo (neki prenosni uređaji imaju drugu bateriju u višenamenskom ležištu umesto disketne jedinice ili CD uređaja).</a:t>
            </a:r>
            <a:endParaRPr lang="sr-Latn-CS" sz="1200" kern="120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F040226-21D7-5847-B396-76B67129E36D}" type="slidenum">
              <a:rPr lang="en-US" smtClean="0"/>
              <a:pPr/>
              <a:t>119</a:t>
            </a:fld>
            <a:endParaRPr lang="sr-Latn-CS"/>
          </a:p>
        </p:txBody>
      </p:sp>
    </p:spTree>
    <p:extLst>
      <p:ext uri="{BB962C8B-B14F-4D97-AF65-F5344CB8AC3E}">
        <p14:creationId xmlns:p14="http://schemas.microsoft.com/office/powerpoint/2010/main" val="372274393"/>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r-Latn-CS" sz="1200" kern="1200" smtClean="0">
                <a:solidFill>
                  <a:schemeClr val="tx1"/>
                </a:solidFill>
                <a:effectLst/>
                <a:latin typeface="+mn-lt"/>
              </a:rPr>
              <a:t>Zbirka računarske mreže</a:t>
            </a:r>
          </a:p>
          <a:p>
            <a:r>
              <a:rPr lang="sr-Latn-CS" dirty="0" smtClean="0"/>
              <a:t>Zapamtite - ako imate dobar razlog da verujete da postoji mreža na tom mestu, kontaktirajte specijalistu računarske mreže pre nego što pođete na lice imesta.</a:t>
            </a:r>
            <a:r>
              <a:rPr lang="sr-Latn-CS" sz="1200" kern="1200" smtClean="0">
                <a:solidFill>
                  <a:schemeClr val="tx1"/>
                </a:solidFill>
                <a:effectLst/>
                <a:latin typeface="+mn-lt"/>
              </a:rPr>
              <a:t> </a:t>
            </a:r>
            <a:r>
              <a:rPr lang="sr-Latn-CS" dirty="0" smtClean="0"/>
              <a:t>Ako nijedan specijalista nije dostupan, informacije koje su date u ovom odeljku mogu vam pomoći prilikom uzimanja odgovarajuće opreme.</a:t>
            </a:r>
          </a:p>
          <a:p>
            <a:r>
              <a:rPr lang="sr-Latn-CS" sz="1200" kern="1200" smtClean="0">
                <a:solidFill>
                  <a:schemeClr val="tx1"/>
                </a:solidFill>
                <a:effectLst/>
                <a:latin typeface="+mn-lt"/>
              </a:rPr>
              <a:t>Računarska mreža se može prepoznati ako:</a:t>
            </a:r>
          </a:p>
          <a:p>
            <a:r>
              <a:rPr lang="sr-Latn-CS" sz="1200" kern="1200" smtClean="0">
                <a:solidFill>
                  <a:schemeClr val="tx1"/>
                </a:solidFill>
                <a:effectLst/>
                <a:latin typeface="+mn-lt"/>
              </a:rPr>
              <a:t>• Postoji više računarskih sistema;</a:t>
            </a:r>
          </a:p>
          <a:p>
            <a:r>
              <a:rPr lang="sr-Latn-CS" sz="1200" kern="1200" smtClean="0">
                <a:solidFill>
                  <a:schemeClr val="tx1"/>
                </a:solidFill>
                <a:effectLst/>
                <a:latin typeface="+mn-lt"/>
              </a:rPr>
              <a:t>• Potoje mrežne komponente kao što su:</a:t>
            </a:r>
          </a:p>
          <a:p>
            <a:r>
              <a:rPr lang="sr-Latn-CS" sz="1200" kern="1200" smtClean="0">
                <a:solidFill>
                  <a:schemeClr val="tx1"/>
                </a:solidFill>
                <a:effectLst/>
                <a:latin typeface="+mn-lt"/>
              </a:rPr>
              <a:t>o Kartice mrežnog interfejsa (NIC ili mrežne kartice) i povezani kablovi (ako nisu</a:t>
            </a:r>
          </a:p>
          <a:p>
            <a:r>
              <a:rPr lang="sr-Latn-CS" sz="1200" kern="1200" smtClean="0">
                <a:solidFill>
                  <a:schemeClr val="tx1"/>
                </a:solidFill>
                <a:effectLst/>
                <a:latin typeface="+mn-lt"/>
              </a:rPr>
              <a:t>bežični);</a:t>
            </a:r>
          </a:p>
          <a:p>
            <a:r>
              <a:rPr lang="sr-Latn-CS" sz="1200" kern="1200" smtClean="0">
                <a:solidFill>
                  <a:schemeClr val="tx1"/>
                </a:solidFill>
                <a:effectLst/>
                <a:latin typeface="+mn-lt"/>
              </a:rPr>
              <a:t>o Uređaji za bežičnu lokalnu mrežu (WLAN) (npr. bežična pristupna tačka);</a:t>
            </a:r>
          </a:p>
          <a:p>
            <a:r>
              <a:rPr lang="sr-Latn-CS" sz="1200" kern="1200" smtClean="0">
                <a:solidFill>
                  <a:schemeClr val="tx1"/>
                </a:solidFill>
                <a:effectLst/>
                <a:latin typeface="+mn-lt"/>
              </a:rPr>
              <a:t>o Ruteri, čvorišta i komutatori;</a:t>
            </a:r>
          </a:p>
          <a:p>
            <a:r>
              <a:rPr lang="sr-Latn-CS" sz="1200" kern="1200" smtClean="0">
                <a:solidFill>
                  <a:schemeClr val="tx1"/>
                </a:solidFill>
                <a:effectLst/>
                <a:latin typeface="+mn-lt"/>
              </a:rPr>
              <a:t>o Serveri; i,</a:t>
            </a:r>
          </a:p>
          <a:p>
            <a:r>
              <a:rPr lang="sr-Latn-CS" sz="1200" kern="1200" smtClean="0">
                <a:solidFill>
                  <a:schemeClr val="tx1"/>
                </a:solidFill>
                <a:effectLst/>
                <a:latin typeface="+mn-lt"/>
              </a:rPr>
              <a:t>o Mrežni kablovi koji rade između računara ili centralnih uređaja kao što su čvorišta.</a:t>
            </a:r>
          </a:p>
          <a:p>
            <a:r>
              <a:rPr lang="sr-Latn-CS" sz="1200" kern="1200" smtClean="0">
                <a:solidFill>
                  <a:schemeClr val="tx1"/>
                </a:solidFill>
                <a:effectLst/>
                <a:latin typeface="+mn-lt"/>
              </a:rPr>
              <a:t>• Informacije koje daju informatori ili pojedinci na licu mesta.</a:t>
            </a:r>
          </a:p>
          <a:p>
            <a:endParaRPr lang="sr-Latn-CS" sz="1200" kern="1200" smtClean="0">
              <a:solidFill>
                <a:schemeClr val="tx1"/>
              </a:solidFill>
              <a:effectLst/>
              <a:latin typeface="+mn-lt"/>
              <a:ea typeface="+mn-ea"/>
              <a:cs typeface="+mn-cs"/>
            </a:endParaRPr>
          </a:p>
          <a:p>
            <a:r>
              <a:rPr lang="sr-Latn-CS" sz="1200" kern="1200" smtClean="0">
                <a:solidFill>
                  <a:schemeClr val="tx1"/>
                </a:solidFill>
                <a:effectLst/>
                <a:latin typeface="+mn-lt"/>
              </a:rPr>
              <a:t>Zapamtite: Ako naiđete na računarsku mrežu, kontaktirajte ljekara forenzike u vašoj agenciji ili agenciji za pomoć.</a:t>
            </a:r>
          </a:p>
          <a:p>
            <a:endParaRPr lang="sr-Latn-CS" sz="1200" kern="120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F040226-21D7-5847-B396-76B67129E36D}" type="slidenum">
              <a:rPr lang="en-US" smtClean="0"/>
              <a:pPr/>
              <a:t>120</a:t>
            </a:fld>
            <a:endParaRPr lang="sr-Latn-CS"/>
          </a:p>
        </p:txBody>
      </p:sp>
    </p:spTree>
    <p:extLst>
      <p:ext uri="{BB962C8B-B14F-4D97-AF65-F5344CB8AC3E}">
        <p14:creationId xmlns:p14="http://schemas.microsoft.com/office/powerpoint/2010/main" val="1026032827"/>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r>
              <a:rPr lang="sr-Latn-CS" sz="1200" kern="1200" dirty="0" smtClean="0">
                <a:solidFill>
                  <a:schemeClr val="tx1"/>
                </a:solidFill>
                <a:effectLst/>
                <a:latin typeface="+mn-lt"/>
              </a:rPr>
              <a:t>Telefon je slušalica koja se nalazi ili:</a:t>
            </a:r>
          </a:p>
          <a:p>
            <a:r>
              <a:rPr lang="sr-Latn-CS" sz="1200" kern="1200" dirty="0" smtClean="0">
                <a:solidFill>
                  <a:schemeClr val="tx1"/>
                </a:solidFill>
                <a:effectLst/>
                <a:latin typeface="+mn-lt"/>
              </a:rPr>
              <a:t>• Na njemu samom (kao i kod mobilnih telefona);</a:t>
            </a:r>
          </a:p>
          <a:p>
            <a:r>
              <a:rPr lang="sr-Latn-CS" sz="1200" kern="1200" dirty="0" smtClean="0">
                <a:solidFill>
                  <a:schemeClr val="tx1"/>
                </a:solidFill>
                <a:effectLst/>
                <a:latin typeface="+mn-lt"/>
              </a:rPr>
              <a:t>• Sa daljinskom baznom stanicom (bežična) ili</a:t>
            </a:r>
          </a:p>
          <a:p>
            <a:r>
              <a:rPr lang="sr-Latn-CS" sz="1200" kern="1200" dirty="0" smtClean="0">
                <a:solidFill>
                  <a:schemeClr val="tx1"/>
                </a:solidFill>
                <a:effectLst/>
                <a:latin typeface="+mn-lt"/>
              </a:rPr>
              <a:t>• Povezana direktno sa fiksnim sistemom.</a:t>
            </a:r>
          </a:p>
          <a:p>
            <a:r>
              <a:rPr lang="sr-Latn-CS" dirty="0" smtClean="0"/>
              <a:t>Mobilni telefon može da ima neke dodatne funkcionalnosti (na primer sposobnost da pravi digitalne fotografije).</a:t>
            </a:r>
            <a:r>
              <a:rPr lang="sr-Latn-CS" sz="1200" kern="1200" dirty="0" smtClean="0">
                <a:solidFill>
                  <a:schemeClr val="tx1"/>
                </a:solidFill>
                <a:effectLst/>
                <a:latin typeface="+mn-lt"/>
              </a:rPr>
              <a:t> </a:t>
            </a:r>
            <a:r>
              <a:rPr lang="sr-Latn-CS" dirty="0" smtClean="0"/>
              <a:t>Moderni mobilni telefoni često imaju operativni sistem (kao što su iOS, Android, Windows Phone) koja omogućava korisniku da izvrši zadatke koji se obično povezuje s tradicionalnim računarskim sistemima, uključujući primanje i slanje e-mailova, surfovanje Internetom, razgovor, igranje igrica, itd. Mobilni telefoni sa takvom proširenom funkcijom nazivaju se pametni telefoni.</a:t>
            </a:r>
          </a:p>
          <a:p>
            <a:r>
              <a:rPr lang="sr-Latn-CS" dirty="0" smtClean="0"/>
              <a:t>Telefon može da se napaja energijom iz interne baterije, električnog priključka ili direktno iz telefonskog sistema.</a:t>
            </a:r>
            <a:r>
              <a:rPr lang="sr-Latn-CS" sz="1200" kern="1200" dirty="0" smtClean="0">
                <a:solidFill>
                  <a:schemeClr val="tx1"/>
                </a:solidFill>
                <a:effectLst/>
                <a:latin typeface="+mn-lt"/>
              </a:rPr>
              <a:t> </a:t>
            </a:r>
            <a:r>
              <a:rPr lang="sr-Latn-CS" dirty="0" smtClean="0"/>
              <a:t>Dvosmerna komunikacija se uspostava od jedne na drugu slušalicu preko fiksne telefonije, radio prenosa, ćelijskih sistema ili kombinacije sistema.</a:t>
            </a:r>
            <a:r>
              <a:rPr lang="sr-Latn-CS" sz="1200" kern="1200" dirty="0" smtClean="0">
                <a:solidFill>
                  <a:schemeClr val="tx1"/>
                </a:solidFill>
                <a:effectLst/>
                <a:latin typeface="+mn-lt"/>
              </a:rPr>
              <a:t> </a:t>
            </a:r>
            <a:r>
              <a:rPr lang="sr-Latn-CS" dirty="0" smtClean="0"/>
              <a:t>Mnogi telefoni mogu da čuvajui imena, telefonske brojeve, i informacije o identifikaciji pozivaoca.</a:t>
            </a:r>
            <a:r>
              <a:rPr lang="sr-Latn-CS" sz="1200" kern="1200" dirty="0" smtClean="0">
                <a:solidFill>
                  <a:schemeClr val="tx1"/>
                </a:solidFill>
                <a:effectLst/>
                <a:latin typeface="+mn-lt"/>
              </a:rPr>
              <a:t> Mnogi mobilni telefoni mogu</a:t>
            </a:r>
          </a:p>
          <a:p>
            <a:r>
              <a:rPr lang="sr-Latn-CS" dirty="0" smtClean="0"/>
              <a:t>takođe da čuvaju imena, adrese, informacije iz kalendara, detalje o dolaznim pozivima, primaju e-mailove šalju poruka, rade kao diktafon i mogu se koristiti za pristup internetu (tako da oni sadrže podatke za pristup internetu).</a:t>
            </a:r>
            <a:r>
              <a:rPr lang="sr-Latn-CS" sz="1200" kern="1200" dirty="0" smtClean="0">
                <a:solidFill>
                  <a:schemeClr val="tx1"/>
                </a:solidFill>
                <a:effectLst/>
                <a:latin typeface="+mn-lt"/>
              </a:rPr>
              <a:t> </a:t>
            </a:r>
            <a:r>
              <a:rPr lang="sr-Latn-CS" dirty="0" smtClean="0"/>
              <a:t>Pristup mnogim mobilnim telefonima će zahtevati PIN, lozinke ili druge pristupne šifre,</a:t>
            </a:r>
          </a:p>
          <a:p>
            <a:endParaRPr lang="sr-Latn-CS" sz="1200" kern="1200" dirty="0" smtClean="0">
              <a:solidFill>
                <a:schemeClr val="tx1"/>
              </a:solidFill>
              <a:effectLst/>
              <a:latin typeface="+mn-lt"/>
              <a:ea typeface="+mn-ea"/>
              <a:cs typeface="+mn-cs"/>
            </a:endParaRPr>
          </a:p>
          <a:p>
            <a:r>
              <a:rPr lang="sr-Latn-CS" sz="1200" kern="1200" dirty="0" smtClean="0">
                <a:solidFill>
                  <a:schemeClr val="tx1"/>
                </a:solidFill>
                <a:effectLst/>
                <a:latin typeface="+mn-lt"/>
              </a:rPr>
              <a:t>Tablet uređaji su vrlo slične pametnim telefonima, ali imaju veći ekran. </a:t>
            </a:r>
            <a:r>
              <a:rPr lang="sr-Latn-CS" dirty="0" smtClean="0"/>
              <a:t>Oni imaju sopstvene operativne sistemem zasnovane na verzijama operativnih sistema mobilnih telefona.</a:t>
            </a:r>
            <a:r>
              <a:rPr lang="sr-Latn-CS" sz="1200" kern="1200" dirty="0" smtClean="0">
                <a:solidFill>
                  <a:schemeClr val="tx1"/>
                </a:solidFill>
                <a:effectLst/>
                <a:latin typeface="+mn-lt"/>
              </a:rPr>
              <a:t> </a:t>
            </a:r>
            <a:r>
              <a:rPr lang="sr-Latn-CS" dirty="0" smtClean="0"/>
              <a:t>Poput pametnih telefona oni nude gotovo beskrajne razne funkcionalnosti i omogućavaju korisniku da instalira svoje vlastite aplikacije (apps).</a:t>
            </a:r>
          </a:p>
          <a:p>
            <a:endParaRPr lang="sr-Latn-CS" sz="1200" kern="1200" dirty="0" smtClean="0">
              <a:solidFill>
                <a:schemeClr val="tx1"/>
              </a:solidFill>
              <a:effectLst/>
              <a:latin typeface="+mn-lt"/>
              <a:ea typeface="+mn-ea"/>
              <a:cs typeface="+mn-cs"/>
            </a:endParaRPr>
          </a:p>
          <a:p>
            <a:r>
              <a:rPr lang="sr-Latn-CS" sz="1200" kern="1200" dirty="0" smtClean="0">
                <a:solidFill>
                  <a:schemeClr val="tx1"/>
                </a:solidFill>
                <a:effectLst/>
                <a:latin typeface="+mn-lt"/>
              </a:rPr>
              <a:t>Molimo pogledajte gore navedene informacije za opšta uputstva za oduzimanje, pakovanje, transport i skladištenje.</a:t>
            </a:r>
          </a:p>
          <a:p>
            <a:r>
              <a:rPr lang="sr-Latn-CS" sz="1200" kern="1200" dirty="0" smtClean="0">
                <a:solidFill>
                  <a:schemeClr val="tx1"/>
                </a:solidFill>
                <a:effectLst/>
                <a:latin typeface="+mn-lt"/>
              </a:rPr>
              <a:t> Takođe videti odeljak 3.4. Vodiča COE</a:t>
            </a:r>
          </a:p>
          <a:p>
            <a:endParaRPr lang="sr-Latn-CS" sz="1200" kern="1200" dirty="0" smtClean="0">
              <a:solidFill>
                <a:schemeClr val="tx1"/>
              </a:solidFill>
              <a:effectLst/>
              <a:latin typeface="+mn-lt"/>
              <a:ea typeface="+mn-ea"/>
              <a:cs typeface="+mn-cs"/>
            </a:endParaRPr>
          </a:p>
          <a:p>
            <a:r>
              <a:rPr lang="sr-Latn-CS" sz="1200" kern="1200" dirty="0" smtClean="0">
                <a:solidFill>
                  <a:schemeClr val="tx1"/>
                </a:solidFill>
                <a:effectLst/>
                <a:latin typeface="+mn-lt"/>
              </a:rPr>
              <a:t>Trener bi trebalo da bude siguran da oni pružaju dovoljno informacija o upotrebi i nameni Faradajeve torbe.  Publika može ili ne mora biti upoznat sa upotrebom ovih, tako da je važno za trenera da se utvrdi nivo znanja publike.  Ako je dostupna trener bi mogao da donese Faradejevu torbu i pokaže njenu namenu.  Također je moguće da se pokaže, koristeći srebrne folije, kako signali mogu biti blokirani.  Ovo je koristan način da se objasni potencijal za dokaze koji mogu de izgubi ili promene.  Izveštaji u Velikoj Britaniji otkrili su da je u jednom periodu pristupalo daljinski na nekoliko mobilnih uređaja.  U jednom slučaju policijski službenik jedaljinski izbrisao dokaze sa uređaja koji je bio na čuvanjju u policiji.  Pogledajte dalja uputstva za dodatne informacije.</a:t>
            </a:r>
          </a:p>
          <a:p>
            <a:r>
              <a:rPr lang="sr-Latn-CS" sz="1200" kern="1200" baseline="0" dirty="0" smtClean="0">
                <a:solidFill>
                  <a:schemeClr val="tx1"/>
                </a:solidFill>
                <a:effectLst/>
                <a:latin typeface="+mn-lt"/>
              </a:rPr>
              <a:t>http://www.bbc.co.uk/news/technology-29464889 </a:t>
            </a:r>
          </a:p>
          <a:p>
            <a:r>
              <a:rPr lang="sr-Latn-CS" sz="1200" kern="1200" baseline="0" dirty="0" smtClean="0">
                <a:solidFill>
                  <a:schemeClr val="tx1"/>
                </a:solidFill>
                <a:effectLst/>
                <a:latin typeface="+mn-lt"/>
              </a:rPr>
              <a:t>http://www.mirror.co.uk/news/uk-news/police-officer-remotely-wiped-evidence-7838193</a:t>
            </a:r>
          </a:p>
          <a:p>
            <a:endParaRPr lang="sr-Latn-CS" sz="1200" kern="1200" dirty="0" smtClean="0">
              <a:solidFill>
                <a:schemeClr val="tx1"/>
              </a:solidFill>
              <a:effectLst/>
              <a:latin typeface="+mn-lt"/>
              <a:ea typeface="+mn-ea"/>
              <a:cs typeface="+mn-cs"/>
            </a:endParaRPr>
          </a:p>
          <a:p>
            <a:endParaRPr lang="sr-Latn-C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F040226-21D7-5847-B396-76B67129E36D}" type="slidenum">
              <a:rPr lang="en-US" smtClean="0"/>
              <a:pPr/>
              <a:t>122</a:t>
            </a:fld>
            <a:endParaRPr lang="sr-Latn-CS"/>
          </a:p>
        </p:txBody>
      </p:sp>
    </p:spTree>
    <p:extLst>
      <p:ext uri="{BB962C8B-B14F-4D97-AF65-F5344CB8AC3E}">
        <p14:creationId xmlns:p14="http://schemas.microsoft.com/office/powerpoint/2010/main" val="1337811999"/>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55000" lnSpcReduction="20000"/>
          </a:bodyPr>
          <a:lstStyle/>
          <a:p>
            <a:r>
              <a:rPr lang="sr-Latn-CS" sz="1200" kern="1200" smtClean="0">
                <a:solidFill>
                  <a:schemeClr val="tx1"/>
                </a:solidFill>
                <a:effectLst/>
                <a:latin typeface="+mn-lt"/>
              </a:rPr>
              <a:t>Pametna kartica je mali ručni uređaj koji sadrži mikroprocesor (tj. “čip”. </a:t>
            </a:r>
            <a:r>
              <a:rPr lang="sr-Latn-CS" dirty="0" smtClean="0"/>
              <a:t>Ponekad se naziva čip kartica) koja može da čuva novčanu vrednost, ključ za šifrovanje ili informacije o autorizaciji (lozinku), digitalni sertifikat ili druge informacije.</a:t>
            </a:r>
            <a:r>
              <a:rPr lang="sr-Latn-CS" sz="1200" kern="1200" smtClean="0">
                <a:solidFill>
                  <a:schemeClr val="tx1"/>
                </a:solidFill>
                <a:effectLst/>
                <a:latin typeface="+mn-lt"/>
              </a:rPr>
              <a:t> </a:t>
            </a:r>
            <a:r>
              <a:rPr lang="sr-Latn-CS" dirty="0" smtClean="0"/>
              <a:t>Neke pametne kartice su zapravo mali računari, jer imaju i operativni sistem (tj. operativni sistem pametne kartice)</a:t>
            </a:r>
          </a:p>
          <a:p>
            <a:r>
              <a:rPr lang="sr-Latn-CS" dirty="0" smtClean="0"/>
              <a:t> </a:t>
            </a:r>
            <a:r>
              <a:rPr lang="sr-Latn-CS" sz="1200" kern="1200" smtClean="0">
                <a:solidFill>
                  <a:schemeClr val="tx1"/>
                </a:solidFill>
                <a:effectLst/>
                <a:latin typeface="+mn-lt"/>
              </a:rPr>
              <a:t>Smart kartice se mogu koristiti u različite svrhe i aplikacije, na primer:</a:t>
            </a:r>
          </a:p>
          <a:p>
            <a:r>
              <a:rPr lang="sr-Latn-CS" sz="1200" kern="1200" smtClean="0">
                <a:solidFill>
                  <a:schemeClr val="tx1"/>
                </a:solidFill>
                <a:effectLst/>
                <a:latin typeface="+mn-lt"/>
              </a:rPr>
              <a:t>• Kao ključne kartice koje omogućavaju fizički pristup ograničenim područjima / zgradama / prostorijama;</a:t>
            </a:r>
          </a:p>
          <a:p>
            <a:r>
              <a:rPr lang="sr-Latn-CS" dirty="0" smtClean="0"/>
              <a:t>• Pružanje kontrola pristupa računarima ili programima ili funkcijama (npr. kao ključ za šifrovanje);</a:t>
            </a:r>
          </a:p>
          <a:p>
            <a:r>
              <a:rPr lang="sr-Latn-CS" sz="1200" kern="1200" smtClean="0">
                <a:solidFill>
                  <a:schemeClr val="tx1"/>
                </a:solidFill>
                <a:effectLst/>
                <a:latin typeface="+mn-lt"/>
              </a:rPr>
              <a:t>• Omogućavanje povlačenja gotovine iz bankomata;</a:t>
            </a:r>
          </a:p>
          <a:p>
            <a:r>
              <a:rPr lang="sr-Latn-CS" sz="1200" kern="1200" smtClean="0">
                <a:solidFill>
                  <a:schemeClr val="tx1"/>
                </a:solidFill>
                <a:effectLst/>
                <a:latin typeface="+mn-lt"/>
              </a:rPr>
              <a:t>• Deluju kao elektronska torbica/novčanik;</a:t>
            </a:r>
          </a:p>
          <a:p>
            <a:r>
              <a:rPr lang="sr-Latn-CS" sz="1200" kern="1200" smtClean="0">
                <a:solidFill>
                  <a:schemeClr val="tx1"/>
                </a:solidFill>
                <a:effectLst/>
                <a:latin typeface="+mn-lt"/>
              </a:rPr>
              <a:t>• Kao lojaliti kartica za kupce ili bankovna kartica;</a:t>
            </a:r>
          </a:p>
          <a:p>
            <a:r>
              <a:rPr lang="sr-Latn-CS" sz="1200" kern="1200" smtClean="0">
                <a:solidFill>
                  <a:schemeClr val="tx1"/>
                </a:solidFill>
                <a:effectLst/>
                <a:latin typeface="+mn-lt"/>
              </a:rPr>
              <a:t>• Kao karta socijalnog osiguranja ili državna lična karta;</a:t>
            </a:r>
          </a:p>
          <a:p>
            <a:r>
              <a:rPr lang="sr-Latn-CS" sz="1200" kern="1200" smtClean="0">
                <a:solidFill>
                  <a:schemeClr val="tx1"/>
                </a:solidFill>
                <a:effectLst/>
                <a:latin typeface="+mn-lt"/>
              </a:rPr>
              <a:t>• Kao ovlašćenje za pristup određenim vladinim uslugama;</a:t>
            </a:r>
          </a:p>
          <a:p>
            <a:r>
              <a:rPr lang="sr-Latn-CS" sz="1200" kern="1200" smtClean="0">
                <a:solidFill>
                  <a:schemeClr val="tx1"/>
                </a:solidFill>
                <a:effectLst/>
                <a:latin typeface="+mn-lt"/>
              </a:rPr>
              <a:t>• Za kreiranje digitalnih potpisa;</a:t>
            </a:r>
          </a:p>
          <a:p>
            <a:r>
              <a:rPr lang="sr-Latn-CS" sz="1200" kern="1200" smtClean="0">
                <a:solidFill>
                  <a:schemeClr val="tx1"/>
                </a:solidFill>
                <a:effectLst/>
                <a:latin typeface="+mn-lt"/>
              </a:rPr>
              <a:t>• Kao telefonska kartica; ili,</a:t>
            </a:r>
          </a:p>
          <a:p>
            <a:r>
              <a:rPr lang="sr-Latn-CS" sz="1200" kern="1200" smtClean="0">
                <a:solidFill>
                  <a:schemeClr val="tx1"/>
                </a:solidFill>
                <a:effectLst/>
                <a:latin typeface="+mn-lt"/>
              </a:rPr>
              <a:t>• Za drugačije skladištenje ličnih podataka, adresa, pristupnih šifri.</a:t>
            </a:r>
          </a:p>
          <a:p>
            <a:pPr marL="0" marR="0" indent="0" algn="l" defTabSz="457200" rtl="0" eaLnBrk="1" fontAlgn="auto" latinLnBrk="0" hangingPunct="1">
              <a:lnSpc>
                <a:spcPct val="100000"/>
              </a:lnSpc>
              <a:spcBef>
                <a:spcPts val="0"/>
              </a:spcBef>
              <a:spcAft>
                <a:spcPts val="0"/>
              </a:spcAft>
              <a:buClrTx/>
              <a:buSzTx/>
              <a:buFontTx/>
              <a:buNone/>
              <a:tabLst/>
              <a:defRPr/>
            </a:pPr>
            <a:r>
              <a:rPr lang="sr-Latn-CS" dirty="0" smtClean="0"/>
              <a:t>Zbog ovih različitih upotreba i informacija koje može sadržati, pametna kartica može da sadrži potencijalne dokaze na sličan način kao i računarski sistem. Prema međunarodnim standardima pametna kartica bi trebalo da bude 85,6 x 54 x 0,76 mm (tj. ID-1 format, takozvana "veličina ATM kartice") sa električnim kontakt pločama na prednjoj strani kartice.</a:t>
            </a:r>
            <a:r>
              <a:rPr lang="sr-Latn-CS" sz="1200" kern="1200" smtClean="0">
                <a:solidFill>
                  <a:schemeClr val="tx1"/>
                </a:solidFill>
                <a:effectLst/>
                <a:latin typeface="+mn-lt"/>
              </a:rPr>
              <a:t> </a:t>
            </a:r>
            <a:r>
              <a:rPr lang="sr-Latn-CS" dirty="0" smtClean="0"/>
              <a:t>Pametne kartice će često nositi i magnetnu traku sa zadnje strane. </a:t>
            </a:r>
            <a:r>
              <a:rPr lang="sr-Latn-CS" sz="1200" kern="1200" smtClean="0">
                <a:solidFill>
                  <a:schemeClr val="tx1"/>
                </a:solidFill>
                <a:effectLst/>
                <a:latin typeface="+mn-lt"/>
              </a:rPr>
              <a:t>Postoje i drugi standardi čip kartica. </a:t>
            </a:r>
            <a:r>
              <a:rPr lang="sr-Latn-CS" dirty="0" smtClean="0"/>
              <a:t>Na primer, ID-0 format (veličina 25x15x0.76mm) koji se koristi u mobilnim telefonima (puna veličina SIM kartice).</a:t>
            </a:r>
          </a:p>
          <a:p>
            <a:endParaRPr lang="sr-Latn-CS" sz="1200" kern="1200" smtClean="0">
              <a:solidFill>
                <a:schemeClr val="tx1"/>
              </a:solidFill>
              <a:effectLst/>
              <a:latin typeface="+mn-lt"/>
              <a:ea typeface="+mn-ea"/>
              <a:cs typeface="+mn-cs"/>
            </a:endParaRPr>
          </a:p>
          <a:p>
            <a:r>
              <a:rPr lang="sr-Latn-CS" sz="1200" kern="1200" smtClean="0">
                <a:solidFill>
                  <a:schemeClr val="tx1"/>
                </a:solidFill>
                <a:effectLst/>
                <a:latin typeface="+mn-lt"/>
              </a:rPr>
              <a:t>USB tokeni34 sadrže i čip (zasnovan na istim standardima kao i čip na pametnoj kartici) i funkcionalnost čitača čip kartice. To znači da su oni postali sve popularniji za autentičnost da se u dva koraka dobiju kompjuterizovane usluge.</a:t>
            </a:r>
          </a:p>
          <a:p>
            <a:endParaRPr lang="sr-Latn-CS" sz="1200" kern="1200" smtClean="0">
              <a:solidFill>
                <a:schemeClr val="tx1"/>
              </a:solidFill>
              <a:effectLst/>
              <a:latin typeface="+mn-lt"/>
              <a:ea typeface="+mn-ea"/>
              <a:cs typeface="+mn-cs"/>
            </a:endParaRPr>
          </a:p>
          <a:p>
            <a:r>
              <a:rPr lang="sr-Latn-CS" sz="1200" kern="1200" smtClean="0">
                <a:solidFill>
                  <a:schemeClr val="tx1"/>
                </a:solidFill>
                <a:effectLst/>
                <a:latin typeface="+mn-lt"/>
              </a:rPr>
              <a:t>Postoje neke pametne kartice koje koriste indukcionu tehnologiju umesto kontaktne ploče. </a:t>
            </a:r>
            <a:r>
              <a:rPr lang="sr-Latn-CS" dirty="0" smtClean="0"/>
              <a:t>Ove kartice ne zahtevaju fizički kontakt sa čitačem kartice, već ih treba stavljati u neposrednoj blizini uređaja za čitanje.</a:t>
            </a:r>
            <a:r>
              <a:rPr lang="sr-Latn-CS" sz="1200" kern="1200" smtClean="0">
                <a:solidFill>
                  <a:schemeClr val="tx1"/>
                </a:solidFill>
                <a:effectLst/>
                <a:latin typeface="+mn-lt"/>
              </a:rPr>
              <a:t> </a:t>
            </a:r>
            <a:r>
              <a:rPr lang="sr-Latn-CS" dirty="0" smtClean="0"/>
              <a:t>Takođe su razvijene "Super" pametne kartice koje imaju unutrašnju bateriju, mali LCD ekran i integrisanu tastaturu.</a:t>
            </a:r>
            <a:r>
              <a:rPr lang="sr-Latn-CS" sz="1200" kern="1200" smtClean="0">
                <a:solidFill>
                  <a:schemeClr val="tx1"/>
                </a:solidFill>
                <a:effectLst/>
                <a:latin typeface="+mn-lt"/>
              </a:rPr>
              <a:t> </a:t>
            </a:r>
            <a:r>
              <a:rPr lang="sr-Latn-CS" dirty="0" smtClean="0"/>
              <a:t>Ove kartice imaju značajno povećan nivo sigurnosti.</a:t>
            </a:r>
          </a:p>
          <a:p>
            <a:r>
              <a:rPr lang="sr-Latn-CS" dirty="0" smtClean="0"/>
              <a:t>Većina podataka u pametnim karticama i funkcija su obično zaštićeni tajnim ličnim kodom (nazvanim lični identifikacioni broj ili PIN), a podaci na kartici postaju dostupni nakon što se on unese na tastaturu računara ili na tastaruru čitača kartica (ili na sama super pametna kartica).</a:t>
            </a:r>
          </a:p>
          <a:p>
            <a:endParaRPr lang="sr-Latn-CS" sz="1200" kern="1200" smtClean="0">
              <a:solidFill>
                <a:schemeClr val="tx1"/>
              </a:solidFill>
              <a:effectLst/>
              <a:latin typeface="+mn-lt"/>
              <a:ea typeface="+mn-ea"/>
              <a:cs typeface="+mn-cs"/>
            </a:endParaRPr>
          </a:p>
          <a:p>
            <a:r>
              <a:rPr lang="sr-Latn-CS" sz="1200" kern="1200" smtClean="0">
                <a:solidFill>
                  <a:schemeClr val="tx1"/>
                </a:solidFill>
                <a:effectLst/>
                <a:latin typeface="+mn-lt"/>
              </a:rPr>
              <a:t>Postoje neka pravila za rukovanje pametnim karticama:</a:t>
            </a:r>
          </a:p>
          <a:p>
            <a:r>
              <a:rPr lang="sr-Latn-CS" sz="1200" kern="1200" smtClean="0">
                <a:solidFill>
                  <a:schemeClr val="tx1"/>
                </a:solidFill>
                <a:effectLst/>
                <a:latin typeface="+mn-lt"/>
              </a:rPr>
              <a:t>• Ne savijajte je;</a:t>
            </a:r>
          </a:p>
          <a:p>
            <a:r>
              <a:rPr lang="sr-Latn-CS" sz="1200" kern="1200" smtClean="0">
                <a:solidFill>
                  <a:schemeClr val="tx1"/>
                </a:solidFill>
                <a:effectLst/>
                <a:latin typeface="+mn-lt"/>
              </a:rPr>
              <a:t>• Ne izlažite je ekstremnim temperaturama;</a:t>
            </a:r>
          </a:p>
          <a:p>
            <a:r>
              <a:rPr lang="sr-Latn-CS" sz="1200" kern="1200" smtClean="0">
                <a:solidFill>
                  <a:schemeClr val="tx1"/>
                </a:solidFill>
                <a:effectLst/>
                <a:latin typeface="+mn-lt"/>
              </a:rPr>
              <a:t>• Ne dodirujte električnu kontaktnu ploču;</a:t>
            </a:r>
          </a:p>
          <a:p>
            <a:r>
              <a:rPr lang="sr-Latn-CS" sz="1200" kern="1200" smtClean="0">
                <a:solidFill>
                  <a:schemeClr val="tx1"/>
                </a:solidFill>
                <a:effectLst/>
                <a:latin typeface="+mn-lt"/>
              </a:rPr>
              <a:t>• Zaštite od ogrebotina, tečnosti, magnetskih uticaja, itd.</a:t>
            </a:r>
          </a:p>
          <a:p>
            <a:r>
              <a:rPr lang="sr-Latn-CS" sz="1200" kern="1200" smtClean="0">
                <a:solidFill>
                  <a:schemeClr val="tx1"/>
                </a:solidFill>
                <a:effectLst/>
                <a:latin typeface="+mn-lt"/>
              </a:rPr>
              <a:t>• Pokušajte da saznate PIN (potražite sačuvani karticom ili pitajte pouzdane korisnike).</a:t>
            </a:r>
          </a:p>
          <a:p>
            <a:r>
              <a:rPr lang="sr-Latn-CS" dirty="0" smtClean="0"/>
              <a:t>• Nemojte pokušavati pristup podatcima / funkcijama na kartici, čak i kada potencijalni osumnjičeni tvrdi da vam je rekao PIN.</a:t>
            </a:r>
            <a:r>
              <a:rPr lang="sr-Latn-CS" sz="1200" kern="1200" smtClean="0">
                <a:solidFill>
                  <a:schemeClr val="tx1"/>
                </a:solidFill>
                <a:effectLst/>
                <a:latin typeface="+mn-lt"/>
              </a:rPr>
              <a:t> </a:t>
            </a:r>
            <a:r>
              <a:rPr lang="sr-Latn-CS" dirty="0" smtClean="0"/>
              <a:t>Nekoliko pokušaja unosa lažnog PIN-a može dovesti do nopovratnog gubitka podataka i blokiranja kartice (u nekim slučajevima je moguće deblokirati karticu pomoću drugog tajnog ličnog koda nazvanog lični ključ za odblokiranje ili PUK).</a:t>
            </a:r>
          </a:p>
          <a:p>
            <a:r>
              <a:rPr lang="sr-Latn-CS" dirty="0" smtClean="0"/>
              <a:t>• Fotografišite / zabežite / kopirajte informacije odštampane na kartici (npr. Identifikaciju vlasnika kartice, brojeve računa, kompanije kreditne kartice, poslovni kontakti, itd.).</a:t>
            </a:r>
          </a:p>
          <a:p>
            <a:r>
              <a:rPr lang="sr-Latn-CS" sz="1200" kern="1200" smtClean="0">
                <a:solidFill>
                  <a:schemeClr val="tx1"/>
                </a:solidFill>
                <a:effectLst/>
                <a:latin typeface="+mn-lt"/>
              </a:rPr>
              <a:t>• Ako ih nađete, takođe zaplenite čitaoce pametnih kartica.</a:t>
            </a:r>
          </a:p>
        </p:txBody>
      </p:sp>
      <p:sp>
        <p:nvSpPr>
          <p:cNvPr id="4" name="Slide Number Placeholder 3"/>
          <p:cNvSpPr>
            <a:spLocks noGrp="1"/>
          </p:cNvSpPr>
          <p:nvPr>
            <p:ph type="sldNum" sz="quarter" idx="10"/>
          </p:nvPr>
        </p:nvSpPr>
        <p:spPr/>
        <p:txBody>
          <a:bodyPr/>
          <a:lstStyle/>
          <a:p>
            <a:fld id="{6F040226-21D7-5847-B396-76B67129E36D}" type="slidenum">
              <a:rPr lang="en-US" smtClean="0"/>
              <a:pPr/>
              <a:t>123</a:t>
            </a:fld>
            <a:endParaRPr lang="sr-Latn-CS"/>
          </a:p>
        </p:txBody>
      </p:sp>
    </p:spTree>
    <p:extLst>
      <p:ext uri="{BB962C8B-B14F-4D97-AF65-F5344CB8AC3E}">
        <p14:creationId xmlns:p14="http://schemas.microsoft.com/office/powerpoint/2010/main" val="1161308625"/>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F040226-21D7-5847-B396-76B67129E36D}" type="slidenum">
              <a:rPr lang="en-US" smtClean="0"/>
              <a:pPr/>
              <a:t>124</a:t>
            </a:fld>
            <a:endParaRPr lang="sr-Latn-CS"/>
          </a:p>
        </p:txBody>
      </p:sp>
    </p:spTree>
    <p:extLst>
      <p:ext uri="{BB962C8B-B14F-4D97-AF65-F5344CB8AC3E}">
        <p14:creationId xmlns:p14="http://schemas.microsoft.com/office/powerpoint/2010/main" val="379331264"/>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r-Latn-CS" b="1" dirty="0" smtClean="0"/>
              <a:t>Ovaj grafikon treba da bude odštampan i trener može da ga koristi kada demonstrira procese koje treba da se poštuju prilikom oduzimanja elektronskih dokaza.</a:t>
            </a:r>
            <a:endParaRPr lang="sr-Latn-CS" b="1" dirty="0"/>
          </a:p>
        </p:txBody>
      </p:sp>
      <p:sp>
        <p:nvSpPr>
          <p:cNvPr id="4" name="Slide Number Placeholder 3"/>
          <p:cNvSpPr>
            <a:spLocks noGrp="1"/>
          </p:cNvSpPr>
          <p:nvPr>
            <p:ph type="sldNum" sz="quarter" idx="10"/>
          </p:nvPr>
        </p:nvSpPr>
        <p:spPr/>
        <p:txBody>
          <a:bodyPr/>
          <a:lstStyle/>
          <a:p>
            <a:fld id="{6F040226-21D7-5847-B396-76B67129E36D}" type="slidenum">
              <a:rPr lang="en-US" smtClean="0"/>
              <a:pPr/>
              <a:t>125</a:t>
            </a:fld>
            <a:endParaRPr lang="sr-Latn-CS"/>
          </a:p>
        </p:txBody>
      </p:sp>
    </p:spTree>
    <p:extLst>
      <p:ext uri="{BB962C8B-B14F-4D97-AF65-F5344CB8AC3E}">
        <p14:creationId xmlns:p14="http://schemas.microsoft.com/office/powerpoint/2010/main" val="1126056621"/>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F040226-21D7-5847-B396-76B67129E36D}" type="slidenum">
              <a:rPr lang="en-US" smtClean="0"/>
              <a:pPr/>
              <a:t>126</a:t>
            </a:fld>
            <a:endParaRPr lang="sr-Latn-CS"/>
          </a:p>
        </p:txBody>
      </p:sp>
    </p:spTree>
    <p:extLst>
      <p:ext uri="{BB962C8B-B14F-4D97-AF65-F5344CB8AC3E}">
        <p14:creationId xmlns:p14="http://schemas.microsoft.com/office/powerpoint/2010/main" val="102442643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GB"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smtClean="0"/>
              <a:t>Click to edit Master subtitle style</a:t>
            </a:r>
            <a:endParaRPr lang="en-US"/>
          </a:p>
        </p:txBody>
      </p:sp>
      <p:sp>
        <p:nvSpPr>
          <p:cNvPr id="4" name="Date Placeholder 3"/>
          <p:cNvSpPr>
            <a:spLocks noGrp="1"/>
          </p:cNvSpPr>
          <p:nvPr>
            <p:ph type="dt" sz="half" idx="10"/>
          </p:nvPr>
        </p:nvSpPr>
        <p:spPr/>
        <p:txBody>
          <a:bodyPr/>
          <a:lstStyle/>
          <a:p>
            <a:fld id="{26D4931D-9A67-4551-B03D-BBCABF7283DA}" type="datetime1">
              <a:rPr lang="en-US" smtClean="0"/>
              <a:t>10/12/2017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820EB3-92EE-104B-92CD-26C09B1518FE}"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Date Placeholder 3"/>
          <p:cNvSpPr>
            <a:spLocks noGrp="1"/>
          </p:cNvSpPr>
          <p:nvPr>
            <p:ph type="dt" sz="half" idx="10"/>
          </p:nvPr>
        </p:nvSpPr>
        <p:spPr/>
        <p:txBody>
          <a:bodyPr/>
          <a:lstStyle/>
          <a:p>
            <a:fld id="{35230244-339A-49CD-A0B9-1831591FB3C5}" type="datetime1">
              <a:rPr lang="en-US" smtClean="0"/>
              <a:t>10/12/2017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820EB3-92EE-104B-92CD-26C09B1518FE}"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GB"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Date Placeholder 3"/>
          <p:cNvSpPr>
            <a:spLocks noGrp="1"/>
          </p:cNvSpPr>
          <p:nvPr>
            <p:ph type="dt" sz="half" idx="10"/>
          </p:nvPr>
        </p:nvSpPr>
        <p:spPr/>
        <p:txBody>
          <a:bodyPr/>
          <a:lstStyle/>
          <a:p>
            <a:fld id="{1622BB62-BF4B-4F5C-A56C-FE808AD20DC1}" type="datetime1">
              <a:rPr lang="en-US" smtClean="0"/>
              <a:t>10/12/2017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820EB3-92EE-104B-92CD-26C09B1518FE}"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a:p>
        </p:txBody>
      </p:sp>
      <p:sp>
        <p:nvSpPr>
          <p:cNvPr id="3" name="Content Placeholder 2"/>
          <p:cNvSpPr>
            <a:spLocks noGrp="1"/>
          </p:cNvSpPr>
          <p:nvPr>
            <p:ph idx="1"/>
          </p:nvPr>
        </p:nvSpPr>
        <p:spPr/>
        <p:txBody>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Date Placeholder 3"/>
          <p:cNvSpPr>
            <a:spLocks noGrp="1"/>
          </p:cNvSpPr>
          <p:nvPr>
            <p:ph type="dt" sz="half" idx="10"/>
          </p:nvPr>
        </p:nvSpPr>
        <p:spPr/>
        <p:txBody>
          <a:bodyPr/>
          <a:lstStyle/>
          <a:p>
            <a:fld id="{32369CF0-65FA-4E39-9DE4-5062E968DD56}" type="datetime1">
              <a:rPr lang="en-US" smtClean="0"/>
              <a:t>10/12/2017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820EB3-92EE-104B-92CD-26C09B1518FE}"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GB"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GB" smtClean="0"/>
              <a:t>Click to edit Master text styles</a:t>
            </a:r>
          </a:p>
        </p:txBody>
      </p:sp>
      <p:sp>
        <p:nvSpPr>
          <p:cNvPr id="4" name="Date Placeholder 3"/>
          <p:cNvSpPr>
            <a:spLocks noGrp="1"/>
          </p:cNvSpPr>
          <p:nvPr>
            <p:ph type="dt" sz="half" idx="10"/>
          </p:nvPr>
        </p:nvSpPr>
        <p:spPr/>
        <p:txBody>
          <a:bodyPr/>
          <a:lstStyle/>
          <a:p>
            <a:fld id="{2BC7C73B-485A-483D-9A92-E67B3B3C5553}" type="datetime1">
              <a:rPr lang="en-US" smtClean="0"/>
              <a:t>10/12/2017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820EB3-92EE-104B-92CD-26C09B1518FE}"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5" name="Date Placeholder 4"/>
          <p:cNvSpPr>
            <a:spLocks noGrp="1"/>
          </p:cNvSpPr>
          <p:nvPr>
            <p:ph type="dt" sz="half" idx="10"/>
          </p:nvPr>
        </p:nvSpPr>
        <p:spPr/>
        <p:txBody>
          <a:bodyPr/>
          <a:lstStyle/>
          <a:p>
            <a:fld id="{49975ED8-7B58-415C-AE0B-D0017E860DFB}" type="datetime1">
              <a:rPr lang="en-US" smtClean="0"/>
              <a:t>10/12/2017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820EB3-92EE-104B-92CD-26C09B1518FE}"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GB"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7" name="Date Placeholder 6"/>
          <p:cNvSpPr>
            <a:spLocks noGrp="1"/>
          </p:cNvSpPr>
          <p:nvPr>
            <p:ph type="dt" sz="half" idx="10"/>
          </p:nvPr>
        </p:nvSpPr>
        <p:spPr/>
        <p:txBody>
          <a:bodyPr/>
          <a:lstStyle/>
          <a:p>
            <a:fld id="{899CBED3-35DC-434B-801D-5CCAAEE4DFC0}" type="datetime1">
              <a:rPr lang="en-US" smtClean="0"/>
              <a:t>10/12/2017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1820EB3-92EE-104B-92CD-26C09B1518FE}"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a:p>
        </p:txBody>
      </p:sp>
      <p:sp>
        <p:nvSpPr>
          <p:cNvPr id="3" name="Date Placeholder 2"/>
          <p:cNvSpPr>
            <a:spLocks noGrp="1"/>
          </p:cNvSpPr>
          <p:nvPr>
            <p:ph type="dt" sz="half" idx="10"/>
          </p:nvPr>
        </p:nvSpPr>
        <p:spPr/>
        <p:txBody>
          <a:bodyPr/>
          <a:lstStyle/>
          <a:p>
            <a:fld id="{8A0C9309-51DB-4A84-90CB-2062459F28FE}" type="datetime1">
              <a:rPr lang="en-US" smtClean="0"/>
              <a:t>10/12/2017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1820EB3-92EE-104B-92CD-26C09B1518FE}"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3A7A918-6773-444A-9151-498C765B5A72}" type="datetime1">
              <a:rPr lang="en-US" smtClean="0"/>
              <a:t>10/12/2017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1820EB3-92EE-104B-92CD-26C09B1518FE}"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GB"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smtClean="0"/>
              <a:t>Click to edit Master text styles</a:t>
            </a:r>
          </a:p>
        </p:txBody>
      </p:sp>
      <p:sp>
        <p:nvSpPr>
          <p:cNvPr id="5" name="Date Placeholder 4"/>
          <p:cNvSpPr>
            <a:spLocks noGrp="1"/>
          </p:cNvSpPr>
          <p:nvPr>
            <p:ph type="dt" sz="half" idx="10"/>
          </p:nvPr>
        </p:nvSpPr>
        <p:spPr/>
        <p:txBody>
          <a:bodyPr/>
          <a:lstStyle/>
          <a:p>
            <a:fld id="{F325C92C-4780-445E-BC0B-1C24DC357422}" type="datetime1">
              <a:rPr lang="en-US" smtClean="0"/>
              <a:t>10/12/2017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820EB3-92EE-104B-92CD-26C09B1518FE}"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GB"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smtClean="0"/>
              <a:t>Click to edit Master text styles</a:t>
            </a:r>
          </a:p>
        </p:txBody>
      </p:sp>
      <p:sp>
        <p:nvSpPr>
          <p:cNvPr id="5" name="Date Placeholder 4"/>
          <p:cNvSpPr>
            <a:spLocks noGrp="1"/>
          </p:cNvSpPr>
          <p:nvPr>
            <p:ph type="dt" sz="half" idx="10"/>
          </p:nvPr>
        </p:nvSpPr>
        <p:spPr/>
        <p:txBody>
          <a:bodyPr/>
          <a:lstStyle/>
          <a:p>
            <a:fld id="{C249E2D6-BA90-44FB-AE5A-501BEA6DAF1E}" type="datetime1">
              <a:rPr lang="en-US" smtClean="0"/>
              <a:t>10/12/2017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820EB3-92EE-104B-92CD-26C09B1518FE}"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GB"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6BCD675-4071-4A74-925E-6CE8DC9F7E78}" type="datetime1">
              <a:rPr lang="en-US" smtClean="0"/>
              <a:t>10/12/2017</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1820EB3-92EE-104B-92CD-26C09B1518FE}"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80.xml"/><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4.xml"/><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85.xml"/><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2" Type="http://schemas.openxmlformats.org/officeDocument/2006/relationships/image" Target="../media/image67.jpeg"/><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2" Type="http://schemas.openxmlformats.org/officeDocument/2006/relationships/image" Target="../media/image67.jpeg"/><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87.xml"/><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3" Type="http://schemas.openxmlformats.org/officeDocument/2006/relationships/image" Target="../media/image69.jpg"/><Relationship Id="rId2" Type="http://schemas.openxmlformats.org/officeDocument/2006/relationships/notesSlide" Target="../notesSlides/notesSlide88.xml"/><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89.xml"/><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90.xml"/><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91.xml"/><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92.xml"/><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93.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94.xml"/><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2" Type="http://schemas.openxmlformats.org/officeDocument/2006/relationships/image" Target="../media/image74.png"/><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95.xml"/><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96.xml"/><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2" Type="http://schemas.openxmlformats.org/officeDocument/2006/relationships/notesSlide" Target="../notesSlides/notesSlide97.xml"/><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98.xml"/><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9.xml"/><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100.xml"/><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2" Type="http://schemas.openxmlformats.org/officeDocument/2006/relationships/notesSlide" Target="../notesSlides/notesSlide101.xml"/><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2" Type="http://schemas.openxmlformats.org/officeDocument/2006/relationships/image" Target="../media/image78.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8" Type="http://schemas.openxmlformats.org/officeDocument/2006/relationships/audio" Target="../media/audio7.bin"/><Relationship Id="rId3" Type="http://schemas.openxmlformats.org/officeDocument/2006/relationships/audio" Target="../media/audio2.bin"/><Relationship Id="rId7" Type="http://schemas.openxmlformats.org/officeDocument/2006/relationships/audio" Target="../media/audio6.bin"/><Relationship Id="rId2" Type="http://schemas.openxmlformats.org/officeDocument/2006/relationships/audio" Target="../media/audio1.bin"/><Relationship Id="rId1" Type="http://schemas.openxmlformats.org/officeDocument/2006/relationships/slideLayout" Target="../slideLayouts/slideLayout2.xml"/><Relationship Id="rId6" Type="http://schemas.openxmlformats.org/officeDocument/2006/relationships/audio" Target="../media/audio5.bin"/><Relationship Id="rId11" Type="http://schemas.openxmlformats.org/officeDocument/2006/relationships/audio" Target="NULL"/><Relationship Id="rId5" Type="http://schemas.openxmlformats.org/officeDocument/2006/relationships/audio" Target="../media/audio4.bin"/><Relationship Id="rId10" Type="http://schemas.openxmlformats.org/officeDocument/2006/relationships/audio" Target="../media/audio9.bin"/><Relationship Id="rId4" Type="http://schemas.openxmlformats.org/officeDocument/2006/relationships/audio" Target="../media/audio3.bin"/><Relationship Id="rId9" Type="http://schemas.openxmlformats.org/officeDocument/2006/relationships/audio" Target="../media/audio8.bin"/></Relationships>
</file>

<file path=ppt/slides/_rels/slide131.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image" Target="../media/image67.jpeg"/><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image" Target="../media/image80.png"/><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102.xml"/><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2" Type="http://schemas.openxmlformats.org/officeDocument/2006/relationships/notesSlide" Target="../notesSlides/notesSlide103.xml"/><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8" Type="http://schemas.openxmlformats.org/officeDocument/2006/relationships/image" Target="../media/image88.emf"/><Relationship Id="rId3" Type="http://schemas.openxmlformats.org/officeDocument/2006/relationships/image" Target="../media/image83.emf"/><Relationship Id="rId7" Type="http://schemas.openxmlformats.org/officeDocument/2006/relationships/image" Target="../media/image87.emf"/><Relationship Id="rId2" Type="http://schemas.openxmlformats.org/officeDocument/2006/relationships/notesSlide" Target="../notesSlides/notesSlide104.xml"/><Relationship Id="rId1" Type="http://schemas.openxmlformats.org/officeDocument/2006/relationships/slideLayout" Target="../slideLayouts/slideLayout2.xml"/><Relationship Id="rId6" Type="http://schemas.openxmlformats.org/officeDocument/2006/relationships/image" Target="../media/image86.emf"/><Relationship Id="rId5" Type="http://schemas.openxmlformats.org/officeDocument/2006/relationships/image" Target="../media/image85.emf"/><Relationship Id="rId4" Type="http://schemas.openxmlformats.org/officeDocument/2006/relationships/image" Target="../media/image84.emf"/></Relationships>
</file>

<file path=ppt/slides/_rels/slide138.xml.rels><?xml version="1.0" encoding="UTF-8" standalone="yes"?>
<Relationships xmlns="http://schemas.openxmlformats.org/package/2006/relationships"><Relationship Id="rId2" Type="http://schemas.openxmlformats.org/officeDocument/2006/relationships/notesSlide" Target="../notesSlides/notesSlide105.xml"/><Relationship Id="rId1" Type="http://schemas.openxmlformats.org/officeDocument/2006/relationships/slideLayout" Target="../slideLayouts/slideLayout2.xml"/></Relationships>
</file>

<file path=ppt/slides/_rels/slide139.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notesSlide" Target="../notesSlides/notesSlide106.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7.xml"/><Relationship Id="rId1" Type="http://schemas.openxmlformats.org/officeDocument/2006/relationships/slideLayout" Target="../slideLayouts/slideLayout2.xml"/></Relationships>
</file>

<file path=ppt/slides/_rels/slide141.xml.rels><?xml version="1.0" encoding="UTF-8" standalone="yes"?>
<Relationships xmlns="http://schemas.openxmlformats.org/package/2006/relationships"><Relationship Id="rId2" Type="http://schemas.openxmlformats.org/officeDocument/2006/relationships/image" Target="../media/image90.png"/><Relationship Id="rId1" Type="http://schemas.openxmlformats.org/officeDocument/2006/relationships/slideLayout" Target="../slideLayouts/slideLayout2.xml"/></Relationships>
</file>

<file path=ppt/slides/_rels/slide142.xml.rels><?xml version="1.0" encoding="UTF-8" standalone="yes"?>
<Relationships xmlns="http://schemas.openxmlformats.org/package/2006/relationships"><Relationship Id="rId2" Type="http://schemas.openxmlformats.org/officeDocument/2006/relationships/notesSlide" Target="../notesSlides/notesSlide108.xml"/><Relationship Id="rId1" Type="http://schemas.openxmlformats.org/officeDocument/2006/relationships/slideLayout" Target="../slideLayouts/slideLayout2.xml"/></Relationships>
</file>

<file path=ppt/slides/_rels/slide143.xml.rels><?xml version="1.0" encoding="UTF-8" standalone="yes"?>
<Relationships xmlns="http://schemas.openxmlformats.org/package/2006/relationships"><Relationship Id="rId2" Type="http://schemas.openxmlformats.org/officeDocument/2006/relationships/image" Target="../media/image91.png"/><Relationship Id="rId1" Type="http://schemas.openxmlformats.org/officeDocument/2006/relationships/slideLayout" Target="../slideLayouts/slideLayout2.xml"/></Relationships>
</file>

<file path=ppt/slides/_rels/slide144.xml.rels><?xml version="1.0" encoding="UTF-8" standalone="yes"?>
<Relationships xmlns="http://schemas.openxmlformats.org/package/2006/relationships"><Relationship Id="rId2" Type="http://schemas.openxmlformats.org/officeDocument/2006/relationships/image" Target="../media/image92.png"/><Relationship Id="rId1" Type="http://schemas.openxmlformats.org/officeDocument/2006/relationships/slideLayout" Target="../slideLayouts/slideLayout2.xml"/></Relationships>
</file>

<file path=ppt/slides/_rels/slide145.xml.rels><?xml version="1.0" encoding="UTF-8" standalone="yes"?>
<Relationships xmlns="http://schemas.openxmlformats.org/package/2006/relationships"><Relationship Id="rId2" Type="http://schemas.openxmlformats.org/officeDocument/2006/relationships/image" Target="../media/image93.png"/><Relationship Id="rId1" Type="http://schemas.openxmlformats.org/officeDocument/2006/relationships/slideLayout" Target="../slideLayouts/slideLayout2.xml"/></Relationships>
</file>

<file path=ppt/slides/_rels/slide146.xml.rels><?xml version="1.0" encoding="UTF-8" standalone="yes"?>
<Relationships xmlns="http://schemas.openxmlformats.org/package/2006/relationships"><Relationship Id="rId2" Type="http://schemas.openxmlformats.org/officeDocument/2006/relationships/image" Target="../media/image94.png"/><Relationship Id="rId1" Type="http://schemas.openxmlformats.org/officeDocument/2006/relationships/slideLayout" Target="../slideLayouts/slideLayout2.xml"/></Relationships>
</file>

<file path=ppt/slides/_rels/slide147.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109.xml"/><Relationship Id="rId1" Type="http://schemas.openxmlformats.org/officeDocument/2006/relationships/slideLayout" Target="../slideLayouts/slideLayout2.xml"/><Relationship Id="rId4" Type="http://schemas.microsoft.com/office/2007/relationships/hdphoto" Target="../media/hdphoto1.wdp"/></Relationships>
</file>

<file path=ppt/slides/_rels/slide14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0.xml"/><Relationship Id="rId1" Type="http://schemas.openxmlformats.org/officeDocument/2006/relationships/slideLayout" Target="../slideLayouts/slideLayout2.xml"/></Relationships>
</file>

<file path=ppt/slides/_rels/slide14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1.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0.xml.rels><?xml version="1.0" encoding="UTF-8" standalone="yes"?>
<Relationships xmlns="http://schemas.openxmlformats.org/package/2006/relationships"><Relationship Id="rId3" Type="http://schemas.openxmlformats.org/officeDocument/2006/relationships/image" Target="../media/image95.jpeg"/><Relationship Id="rId2" Type="http://schemas.openxmlformats.org/officeDocument/2006/relationships/notesSlide" Target="../notesSlides/notesSlide112.xml"/><Relationship Id="rId1" Type="http://schemas.openxmlformats.org/officeDocument/2006/relationships/slideLayout" Target="../slideLayouts/slideLayout2.xml"/><Relationship Id="rId6" Type="http://schemas.openxmlformats.org/officeDocument/2006/relationships/image" Target="../media/image98.png"/><Relationship Id="rId5" Type="http://schemas.openxmlformats.org/officeDocument/2006/relationships/image" Target="../media/image97.jpeg"/><Relationship Id="rId4" Type="http://schemas.openxmlformats.org/officeDocument/2006/relationships/image" Target="../media/image96.jpeg"/></Relationships>
</file>

<file path=ppt/slides/_rels/slide151.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notesSlide" Target="../notesSlides/notesSlide113.xml"/><Relationship Id="rId1" Type="http://schemas.openxmlformats.org/officeDocument/2006/relationships/slideLayout" Target="../slideLayouts/slideLayout2.xml"/><Relationship Id="rId4" Type="http://schemas.openxmlformats.org/officeDocument/2006/relationships/image" Target="../media/image100.png"/></Relationships>
</file>

<file path=ppt/slides/_rels/slide152.xml.rels><?xml version="1.0" encoding="UTF-8" standalone="yes"?>
<Relationships xmlns="http://schemas.openxmlformats.org/package/2006/relationships"><Relationship Id="rId3" Type="http://schemas.openxmlformats.org/officeDocument/2006/relationships/image" Target="../media/image101.jpeg"/><Relationship Id="rId2" Type="http://schemas.openxmlformats.org/officeDocument/2006/relationships/notesSlide" Target="../notesSlides/notesSlide114.xml"/><Relationship Id="rId1" Type="http://schemas.openxmlformats.org/officeDocument/2006/relationships/slideLayout" Target="../slideLayouts/slideLayout2.xml"/><Relationship Id="rId4" Type="http://schemas.openxmlformats.org/officeDocument/2006/relationships/image" Target="../media/image102.jpeg"/></Relationships>
</file>

<file path=ppt/slides/_rels/slide153.xml.rels><?xml version="1.0" encoding="UTF-8" standalone="yes"?>
<Relationships xmlns="http://schemas.openxmlformats.org/package/2006/relationships"><Relationship Id="rId3" Type="http://schemas.openxmlformats.org/officeDocument/2006/relationships/image" Target="../media/image103.jpeg"/><Relationship Id="rId2" Type="http://schemas.openxmlformats.org/officeDocument/2006/relationships/notesSlide" Target="../notesSlides/notesSlide115.xml"/><Relationship Id="rId1" Type="http://schemas.openxmlformats.org/officeDocument/2006/relationships/slideLayout" Target="../slideLayouts/slideLayout2.xml"/><Relationship Id="rId4" Type="http://schemas.openxmlformats.org/officeDocument/2006/relationships/image" Target="../media/image104.png"/></Relationships>
</file>

<file path=ppt/slides/_rels/slide154.xml.rels><?xml version="1.0" encoding="UTF-8" standalone="yes"?>
<Relationships xmlns="http://schemas.openxmlformats.org/package/2006/relationships"><Relationship Id="rId3" Type="http://schemas.openxmlformats.org/officeDocument/2006/relationships/image" Target="../media/image105.jpeg"/><Relationship Id="rId2" Type="http://schemas.openxmlformats.org/officeDocument/2006/relationships/notesSlide" Target="../notesSlides/notesSlide116.xml"/><Relationship Id="rId1" Type="http://schemas.openxmlformats.org/officeDocument/2006/relationships/slideLayout" Target="../slideLayouts/slideLayout2.xml"/><Relationship Id="rId4" Type="http://schemas.openxmlformats.org/officeDocument/2006/relationships/image" Target="../media/image106.png"/></Relationships>
</file>

<file path=ppt/slides/_rels/slide15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7.xml"/><Relationship Id="rId1" Type="http://schemas.openxmlformats.org/officeDocument/2006/relationships/slideLayout" Target="../slideLayouts/slideLayout2.xml"/></Relationships>
</file>

<file path=ppt/slides/_rels/slide156.xml.rels><?xml version="1.0" encoding="UTF-8" standalone="yes"?>
<Relationships xmlns="http://schemas.openxmlformats.org/package/2006/relationships"><Relationship Id="rId2" Type="http://schemas.openxmlformats.org/officeDocument/2006/relationships/notesSlide" Target="../notesSlides/notesSlide118.xml"/><Relationship Id="rId1" Type="http://schemas.openxmlformats.org/officeDocument/2006/relationships/slideLayout" Target="../slideLayouts/slideLayout2.xml"/></Relationships>
</file>

<file path=ppt/slides/_rels/slide157.xml.rels><?xml version="1.0" encoding="UTF-8" standalone="yes"?>
<Relationships xmlns="http://schemas.openxmlformats.org/package/2006/relationships"><Relationship Id="rId8" Type="http://schemas.openxmlformats.org/officeDocument/2006/relationships/image" Target="../media/image107.pn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19.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10" Type="http://schemas.openxmlformats.org/officeDocument/2006/relationships/image" Target="../media/image109.png"/><Relationship Id="rId4" Type="http://schemas.openxmlformats.org/officeDocument/2006/relationships/diagramLayout" Target="../diagrams/layout1.xml"/><Relationship Id="rId9" Type="http://schemas.openxmlformats.org/officeDocument/2006/relationships/image" Target="../media/image108.png"/></Relationships>
</file>

<file path=ppt/slides/_rels/slide158.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20.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5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21.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0.xml.rels><?xml version="1.0" encoding="UTF-8" standalone="yes"?>
<Relationships xmlns="http://schemas.openxmlformats.org/package/2006/relationships"><Relationship Id="rId2" Type="http://schemas.openxmlformats.org/officeDocument/2006/relationships/notesSlide" Target="../notesSlides/notesSlide122.xml"/><Relationship Id="rId1" Type="http://schemas.openxmlformats.org/officeDocument/2006/relationships/slideLayout" Target="../slideLayouts/slideLayout2.xml"/></Relationships>
</file>

<file path=ppt/slides/_rels/slide161.xml.rels><?xml version="1.0" encoding="UTF-8" standalone="yes"?>
<Relationships xmlns="http://schemas.openxmlformats.org/package/2006/relationships"><Relationship Id="rId3" Type="http://schemas.openxmlformats.org/officeDocument/2006/relationships/image" Target="../media/image110.png"/><Relationship Id="rId2" Type="http://schemas.openxmlformats.org/officeDocument/2006/relationships/notesSlide" Target="../notesSlides/notesSlide123.xml"/><Relationship Id="rId1" Type="http://schemas.openxmlformats.org/officeDocument/2006/relationships/slideLayout" Target="../slideLayouts/slideLayout2.xml"/></Relationships>
</file>

<file path=ppt/slides/_rels/slide162.xml.rels><?xml version="1.0" encoding="UTF-8" standalone="yes"?>
<Relationships xmlns="http://schemas.openxmlformats.org/package/2006/relationships"><Relationship Id="rId3" Type="http://schemas.openxmlformats.org/officeDocument/2006/relationships/image" Target="../media/image111.png"/><Relationship Id="rId2" Type="http://schemas.openxmlformats.org/officeDocument/2006/relationships/notesSlide" Target="../notesSlides/notesSlide124.xml"/><Relationship Id="rId1" Type="http://schemas.openxmlformats.org/officeDocument/2006/relationships/slideLayout" Target="../slideLayouts/slideLayout2.xml"/><Relationship Id="rId4" Type="http://schemas.openxmlformats.org/officeDocument/2006/relationships/image" Target="../media/image112.png"/></Relationships>
</file>

<file path=ppt/slides/_rels/slide163.xml.rels><?xml version="1.0" encoding="UTF-8" standalone="yes"?>
<Relationships xmlns="http://schemas.openxmlformats.org/package/2006/relationships"><Relationship Id="rId3" Type="http://schemas.openxmlformats.org/officeDocument/2006/relationships/image" Target="../media/image113.png"/><Relationship Id="rId2" Type="http://schemas.openxmlformats.org/officeDocument/2006/relationships/notesSlide" Target="../notesSlides/notesSlide125.xml"/><Relationship Id="rId1" Type="http://schemas.openxmlformats.org/officeDocument/2006/relationships/slideLayout" Target="../slideLayouts/slideLayout2.xml"/><Relationship Id="rId4" Type="http://schemas.openxmlformats.org/officeDocument/2006/relationships/image" Target="../media/image114.png"/></Relationships>
</file>

<file path=ppt/slides/_rels/slide164.xml.rels><?xml version="1.0" encoding="UTF-8" standalone="yes"?>
<Relationships xmlns="http://schemas.openxmlformats.org/package/2006/relationships"><Relationship Id="rId3" Type="http://schemas.openxmlformats.org/officeDocument/2006/relationships/image" Target="../media/image115.png"/><Relationship Id="rId2" Type="http://schemas.openxmlformats.org/officeDocument/2006/relationships/notesSlide" Target="../notesSlides/notesSlide126.xml"/><Relationship Id="rId1" Type="http://schemas.openxmlformats.org/officeDocument/2006/relationships/slideLayout" Target="../slideLayouts/slideLayout2.xml"/><Relationship Id="rId4" Type="http://schemas.openxmlformats.org/officeDocument/2006/relationships/image" Target="../media/image116.png"/></Relationships>
</file>

<file path=ppt/slides/_rels/slide1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27.xml"/><Relationship Id="rId1" Type="http://schemas.openxmlformats.org/officeDocument/2006/relationships/slideLayout" Target="../slideLayouts/slideLayout2.xml"/></Relationships>
</file>

<file path=ppt/slides/_rels/slide16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28.xml"/><Relationship Id="rId1" Type="http://schemas.openxmlformats.org/officeDocument/2006/relationships/slideLayout" Target="../slideLayouts/slideLayout2.xml"/></Relationships>
</file>

<file path=ppt/slides/_rels/slide16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29.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0.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130.xml"/><Relationship Id="rId1" Type="http://schemas.openxmlformats.org/officeDocument/2006/relationships/slideLayout" Target="../slideLayouts/slideLayout2.xml"/><Relationship Id="rId5" Type="http://schemas.openxmlformats.org/officeDocument/2006/relationships/image" Target="../media/image117.png"/><Relationship Id="rId4" Type="http://schemas.microsoft.com/office/2007/relationships/hdphoto" Target="../media/hdphoto1.wdp"/></Relationships>
</file>

<file path=ppt/slides/_rels/slide18.xml.rels><?xml version="1.0" encoding="UTF-8" standalone="yes"?>
<Relationships xmlns="http://schemas.openxmlformats.org/package/2006/relationships"><Relationship Id="rId3" Type="http://schemas.openxmlformats.org/officeDocument/2006/relationships/image" Target="../media/image6.tiff"/><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7.tiff"/><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8.tiff"/><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9.tiff"/><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0.tiff"/><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11.tiff"/></Relationships>
</file>

<file path=ppt/slides/_rels/slide23.xml.rels><?xml version="1.0" encoding="UTF-8" standalone="yes"?>
<Relationships xmlns="http://schemas.openxmlformats.org/package/2006/relationships"><Relationship Id="rId3" Type="http://schemas.openxmlformats.org/officeDocument/2006/relationships/image" Target="../media/image12.tiff"/><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13.tiff"/></Relationships>
</file>

<file path=ppt/slides/_rels/slide24.xml.rels><?xml version="1.0" encoding="UTF-8" standalone="yes"?>
<Relationships xmlns="http://schemas.openxmlformats.org/package/2006/relationships"><Relationship Id="rId3" Type="http://schemas.openxmlformats.org/officeDocument/2006/relationships/image" Target="../media/image14.tiff"/><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5.tiff"/><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6.tiff"/><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7.tiff"/><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8.tiff"/><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9.tiff"/><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0.tiff"/><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1.tiff"/><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22.tiff"/><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23.tiff"/><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24.tiff"/><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25.tiff"/><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26.tiff"/><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27.tiff"/><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28.tiff"/><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29.tiff"/><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30.tiff"/><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31.tiff"/><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32.tiff"/><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44.xml"/><Relationship Id="rId1" Type="http://schemas.openxmlformats.org/officeDocument/2006/relationships/slideLayout" Target="../slideLayouts/slideLayout2.xml"/><Relationship Id="rId4" Type="http://schemas.microsoft.com/office/2007/relationships/hdphoto" Target="../media/hdphoto1.wdp"/></Relationships>
</file>

<file path=ppt/slides/_rels/slide4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38.png"/><Relationship Id="rId7" Type="http://schemas.openxmlformats.org/officeDocument/2006/relationships/image" Target="../media/image42.png"/><Relationship Id="rId2" Type="http://schemas.openxmlformats.org/officeDocument/2006/relationships/image" Target="../media/image37.png"/><Relationship Id="rId1" Type="http://schemas.openxmlformats.org/officeDocument/2006/relationships/slideLayout" Target="../slideLayouts/slideLayout2.xml"/><Relationship Id="rId6" Type="http://schemas.openxmlformats.org/officeDocument/2006/relationships/image" Target="../media/image41.png"/><Relationship Id="rId5" Type="http://schemas.openxmlformats.org/officeDocument/2006/relationships/image" Target="../media/image40.png"/><Relationship Id="rId4" Type="http://schemas.openxmlformats.org/officeDocument/2006/relationships/image" Target="../media/image39.png"/></Relationships>
</file>

<file path=ppt/slides/_rels/slide58.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50.xml"/><Relationship Id="rId1" Type="http://schemas.openxmlformats.org/officeDocument/2006/relationships/slideLayout" Target="../slideLayouts/slideLayout2.xml"/><Relationship Id="rId4" Type="http://schemas.microsoft.com/office/2007/relationships/hdphoto" Target="../media/hdphoto1.wdp"/></Relationships>
</file>

<file path=ppt/slides/_rels/slide7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3" Type="http://schemas.openxmlformats.org/officeDocument/2006/relationships/image" Target="../media/image45.jpeg"/><Relationship Id="rId7" Type="http://schemas.openxmlformats.org/officeDocument/2006/relationships/image" Target="../media/image49.jpeg"/><Relationship Id="rId2" Type="http://schemas.openxmlformats.org/officeDocument/2006/relationships/notesSlide" Target="../notesSlides/notesSlide63.xml"/><Relationship Id="rId1" Type="http://schemas.openxmlformats.org/officeDocument/2006/relationships/slideLayout" Target="../slideLayouts/slideLayout2.xml"/><Relationship Id="rId6" Type="http://schemas.openxmlformats.org/officeDocument/2006/relationships/image" Target="../media/image48.jpeg"/><Relationship Id="rId5" Type="http://schemas.openxmlformats.org/officeDocument/2006/relationships/image" Target="../media/image47.jpeg"/><Relationship Id="rId4" Type="http://schemas.openxmlformats.org/officeDocument/2006/relationships/image" Target="../media/image46.jpeg"/></Relationships>
</file>

<file path=ppt/slides/_rels/slide84.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67.xml"/><Relationship Id="rId1" Type="http://schemas.openxmlformats.org/officeDocument/2006/relationships/slideLayout" Target="../slideLayouts/slideLayout2.xml"/><Relationship Id="rId4" Type="http://schemas.openxmlformats.org/officeDocument/2006/relationships/image" Target="../media/image54.jpeg"/></Relationships>
</file>

<file path=ppt/slides/_rels/slide88.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68.xml"/><Relationship Id="rId1" Type="http://schemas.openxmlformats.org/officeDocument/2006/relationships/slideLayout" Target="../slideLayouts/slideLayout2.xml"/><Relationship Id="rId4" Type="http://schemas.openxmlformats.org/officeDocument/2006/relationships/image" Target="../media/image56.jpeg"/></Relationships>
</file>

<file path=ppt/slides/_rels/slide8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notesSlide" Target="../notesSlides/notesSlide70.xml"/><Relationship Id="rId1" Type="http://schemas.openxmlformats.org/officeDocument/2006/relationships/slideLayout" Target="../slideLayouts/slideLayout7.xml"/></Relationships>
</file>

<file path=ppt/slides/_rels/slide91.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sr-Latn-CS" b="1" dirty="0" smtClean="0"/>
              <a:t>Uvodna obuka o visokotehnološkom kriminalu za sudije i tužioce</a:t>
            </a:r>
            <a:endParaRPr lang="sr-Latn-CS" b="1" dirty="0"/>
          </a:p>
        </p:txBody>
      </p:sp>
      <p:sp>
        <p:nvSpPr>
          <p:cNvPr id="3" name="Subtitle 2"/>
          <p:cNvSpPr>
            <a:spLocks noGrp="1"/>
          </p:cNvSpPr>
          <p:nvPr>
            <p:ph type="subTitle" idx="1"/>
          </p:nvPr>
        </p:nvSpPr>
        <p:spPr>
          <a:xfrm>
            <a:off x="1016000" y="3886200"/>
            <a:ext cx="7442200" cy="1752600"/>
          </a:xfrm>
        </p:spPr>
        <p:txBody>
          <a:bodyPr/>
          <a:lstStyle/>
          <a:p>
            <a:r>
              <a:rPr lang="sr-Latn-CS" dirty="0" smtClean="0"/>
              <a:t>Sesije 1.3.2</a:t>
            </a:r>
          </a:p>
          <a:p>
            <a:r>
              <a:rPr lang="sr-Latn-CS" dirty="0" smtClean="0"/>
              <a:t>Elektronski dokazi  - praksa i postupak</a:t>
            </a:r>
            <a:endParaRPr lang="sr-Latn-CS" dirty="0"/>
          </a:p>
        </p:txBody>
      </p:sp>
      <p:sp>
        <p:nvSpPr>
          <p:cNvPr id="5" name="Slide Number Placeholder 4"/>
          <p:cNvSpPr>
            <a:spLocks noGrp="1"/>
          </p:cNvSpPr>
          <p:nvPr>
            <p:ph type="sldNum" sz="quarter" idx="12"/>
          </p:nvPr>
        </p:nvSpPr>
        <p:spPr/>
        <p:txBody>
          <a:bodyPr/>
          <a:lstStyle/>
          <a:p>
            <a:r>
              <a:rPr lang="sr-Latn-CS" dirty="0" smtClean="0"/>
              <a:t>!</a:t>
            </a:r>
            <a:fld id="{CBD56858-EB0B-D04D-B23C-7A827FD60C9F}" type="slidenum">
              <a:rPr lang="en-US" smtClean="0"/>
              <a:pPr/>
              <a:t>1</a:t>
            </a:fld>
            <a:endParaRPr lang="sr-Latn-CS" dirty="0"/>
          </a:p>
        </p:txBody>
      </p:sp>
      <p:sp>
        <p:nvSpPr>
          <p:cNvPr id="6" name="Rectangle 5"/>
          <p:cNvSpPr/>
          <p:nvPr/>
        </p:nvSpPr>
        <p:spPr>
          <a:xfrm>
            <a:off x="-36513" y="-26988"/>
            <a:ext cx="918051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a:p>
        </p:txBody>
      </p:sp>
      <p:pic>
        <p:nvPicPr>
          <p:cNvPr id="7"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525" y="-22225"/>
            <a:ext cx="1322388" cy="10795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TextBox 13"/>
          <p:cNvSpPr txBox="1">
            <a:spLocks noChangeArrowheads="1"/>
          </p:cNvSpPr>
          <p:nvPr/>
        </p:nvSpPr>
        <p:spPr bwMode="auto">
          <a:xfrm>
            <a:off x="1258888" y="-33338"/>
            <a:ext cx="3817937" cy="1262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charset="0"/>
              <a:buChar char="•"/>
              <a:defRPr sz="3200">
                <a:solidFill>
                  <a:schemeClr val="tx1"/>
                </a:solidFill>
                <a:latin typeface="Calibri" pitchFamily="34" charset="0"/>
                <a:ea typeface="MS PGothic" pitchFamily="34" charset="-128"/>
              </a:defRPr>
            </a:lvl1pPr>
            <a:lvl2pPr marL="742950" indent="-285750">
              <a:spcBef>
                <a:spcPct val="20000"/>
              </a:spcBef>
              <a:buFont typeface="Arial" charset="0"/>
              <a:buChar char="–"/>
              <a:defRPr sz="2800">
                <a:solidFill>
                  <a:schemeClr val="tx1"/>
                </a:solidFill>
                <a:latin typeface="Calibri" pitchFamily="34" charset="0"/>
                <a:ea typeface="MS PGothic" pitchFamily="34" charset="-128"/>
              </a:defRPr>
            </a:lvl2pPr>
            <a:lvl3pPr marL="1143000" indent="-228600">
              <a:spcBef>
                <a:spcPct val="20000"/>
              </a:spcBef>
              <a:buFont typeface="Arial" charset="0"/>
              <a:buChar char="•"/>
              <a:defRPr sz="2400">
                <a:solidFill>
                  <a:schemeClr val="tx1"/>
                </a:solidFill>
                <a:latin typeface="Calibri" pitchFamily="34" charset="0"/>
                <a:ea typeface="MS PGothic" pitchFamily="34" charset="-128"/>
              </a:defRPr>
            </a:lvl3pPr>
            <a:lvl4pPr marL="1600200" indent="-228600">
              <a:spcBef>
                <a:spcPct val="20000"/>
              </a:spcBef>
              <a:buFont typeface="Arial" charset="0"/>
              <a:buChar char="–"/>
              <a:defRPr sz="2000">
                <a:solidFill>
                  <a:schemeClr val="tx1"/>
                </a:solidFill>
                <a:latin typeface="Calibri" pitchFamily="34" charset="0"/>
                <a:ea typeface="MS PGothic" pitchFamily="34" charset="-128"/>
              </a:defRPr>
            </a:lvl4pPr>
            <a:lvl5pPr marL="2057400" indent="-228600">
              <a:spcBef>
                <a:spcPct val="20000"/>
              </a:spcBef>
              <a:buFont typeface="Arial" charset="0"/>
              <a:buChar char="»"/>
              <a:defRPr sz="2000">
                <a:solidFill>
                  <a:schemeClr val="tx1"/>
                </a:solidFill>
                <a:latin typeface="Calibri" pitchFamily="34" charset="0"/>
                <a:ea typeface="MS PGothic" pitchFamily="34" charset="-128"/>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MS PGothic" pitchFamily="34" charset="-128"/>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MS PGothic" pitchFamily="34" charset="-128"/>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MS PGothic" pitchFamily="34" charset="-128"/>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MS PGothic" pitchFamily="34" charset="-128"/>
              </a:defRPr>
            </a:lvl9pPr>
          </a:lstStyle>
          <a:p>
            <a:pPr eaLnBrk="1" hangingPunct="1">
              <a:spcBef>
                <a:spcPct val="0"/>
              </a:spcBef>
              <a:buFontTx/>
              <a:buNone/>
            </a:pPr>
            <a:r>
              <a:rPr lang="sr-Latn-CS" altLang="en-US" b="1" dirty="0">
                <a:solidFill>
                  <a:schemeClr val="bg1"/>
                </a:solidFill>
                <a:latin typeface="Arial Narrow" pitchFamily="34" charset="0"/>
              </a:rPr>
              <a:t>iPROCEEDS</a:t>
            </a:r>
            <a:r>
              <a:rPr lang="sr-Latn-CS" dirty="0" smtClean="0"/>
              <a:t> </a:t>
            </a:r>
          </a:p>
          <a:p>
            <a:pPr eaLnBrk="1" hangingPunct="1">
              <a:spcBef>
                <a:spcPct val="0"/>
              </a:spcBef>
              <a:buFontTx/>
              <a:buNone/>
            </a:pPr>
            <a:r>
              <a:rPr lang="sr-Latn-CS" altLang="en-US" sz="1400" b="1" dirty="0">
                <a:solidFill>
                  <a:schemeClr val="bg1"/>
                </a:solidFill>
              </a:rPr>
              <a:t>Projekt na ciljane prihode od kriminal na internetu u Jugoistočnoj Europi i Turskoj</a:t>
            </a:r>
            <a:endParaRPr lang="sr-Latn-CS" altLang="en-US" sz="1400" dirty="0">
              <a:solidFill>
                <a:schemeClr val="bg1"/>
              </a:solidFill>
            </a:endParaRPr>
          </a:p>
          <a:p>
            <a:pPr eaLnBrk="1" hangingPunct="1">
              <a:spcBef>
                <a:spcPct val="0"/>
              </a:spcBef>
              <a:buFontTx/>
              <a:buNone/>
            </a:pPr>
            <a:endParaRPr lang="sr-Latn-CS" altLang="en-US" sz="1600" b="1" dirty="0">
              <a:solidFill>
                <a:schemeClr val="bg1"/>
              </a:solidFill>
              <a:latin typeface="Arial Narrow" pitchFamily="34" charset="0"/>
            </a:endParaRPr>
          </a:p>
        </p:txBody>
      </p:sp>
      <p:pic>
        <p:nvPicPr>
          <p:cNvPr id="9" name="Picture 8" descr="http://www.coe.int/documents/16695/995226/Funded+EU%2BCOE+-+Implemented+COE+dark+background.png/643b8f9d-517b-4fad-82f4-488bde2625b0?t=1375371137000?t=137537113700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76800" y="188913"/>
            <a:ext cx="4087813" cy="71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CS" b="1" dirty="0" smtClean="0"/>
              <a:t>Elektronski dokaz</a:t>
            </a:r>
            <a:endParaRPr lang="sr-Latn-CS" b="1" dirty="0"/>
          </a:p>
        </p:txBody>
      </p:sp>
      <p:sp>
        <p:nvSpPr>
          <p:cNvPr id="3" name="Content Placeholder 2"/>
          <p:cNvSpPr>
            <a:spLocks noGrp="1"/>
          </p:cNvSpPr>
          <p:nvPr>
            <p:ph idx="1"/>
          </p:nvPr>
        </p:nvSpPr>
        <p:spPr>
          <a:xfrm>
            <a:off x="457200" y="1600200"/>
            <a:ext cx="8229600" cy="4907038"/>
          </a:xfrm>
        </p:spPr>
        <p:txBody>
          <a:bodyPr>
            <a:normAutofit fontScale="92500" lnSpcReduction="10000"/>
          </a:bodyPr>
          <a:lstStyle/>
          <a:p>
            <a:pPr marL="93663" indent="-3175" algn="just">
              <a:buNone/>
            </a:pPr>
            <a:r>
              <a:rPr lang="sr-Latn-CS" dirty="0" smtClean="0"/>
              <a:t>Ne postoji međunarodno prihvaćena definicija elektronskih dokaza. Međutim, u svim zemljama postoje uredbe koje sadrže propise koji se na neki način odnose na </a:t>
            </a:r>
            <a:r>
              <a:rPr lang="sr-Latn-CS" i="1" dirty="0" smtClean="0"/>
              <a:t>elektronske dokaze</a:t>
            </a:r>
            <a:r>
              <a:rPr lang="sr-Latn-CS" dirty="0" smtClean="0"/>
              <a:t>.</a:t>
            </a:r>
            <a:r>
              <a:rPr lang="sr-Latn-CS" i="1" dirty="0" smtClean="0"/>
              <a:t> </a:t>
            </a:r>
            <a:endParaRPr lang="sr-Latn-CS" dirty="0" smtClean="0"/>
          </a:p>
          <a:p>
            <a:pPr marL="93663" indent="-3175" algn="just">
              <a:buNone/>
            </a:pPr>
            <a:endParaRPr lang="sr-Latn-CS" dirty="0" smtClean="0"/>
          </a:p>
          <a:p>
            <a:pPr marL="93663" indent="-3175" algn="just">
              <a:buNone/>
            </a:pPr>
            <a:r>
              <a:rPr lang="sr-Latn-CS" dirty="0" smtClean="0"/>
              <a:t>"Definicija" u Vodiču Saveta Evrope je:</a:t>
            </a:r>
          </a:p>
          <a:p>
            <a:pPr marL="0" indent="0" algn="just">
              <a:buNone/>
            </a:pPr>
            <a:r>
              <a:rPr lang="sr-Latn-CS" b="1" i="1" dirty="0" smtClean="0"/>
              <a:t>“Sve informacije koje se generišu, čuvaju ili prenose u digitalnom obliku, a koje kasnije mogu biti potrebne da bi se dokazale ili osporile činjenice koje su predmet u sudskom postupku“.</a:t>
            </a:r>
            <a:endParaRPr lang="sr-Latn-CS" b="1" i="1" dirty="0"/>
          </a:p>
          <a:p>
            <a:pPr marL="93663" indent="-3175" algn="just">
              <a:buNone/>
            </a:pPr>
            <a:endParaRPr lang="sr-Latn-CS" dirty="0"/>
          </a:p>
        </p:txBody>
      </p:sp>
      <p:sp>
        <p:nvSpPr>
          <p:cNvPr id="4" name="Espace réservé du numéro de diapositive 3"/>
          <p:cNvSpPr>
            <a:spLocks noGrp="1"/>
          </p:cNvSpPr>
          <p:nvPr>
            <p:ph type="sldNum" sz="quarter" idx="12"/>
          </p:nvPr>
        </p:nvSpPr>
        <p:spPr/>
        <p:txBody>
          <a:bodyPr/>
          <a:lstStyle/>
          <a:p>
            <a:r>
              <a:rPr lang="sr-Latn-CS" dirty="0" smtClean="0"/>
              <a:t>!</a:t>
            </a:r>
            <a:fld id="{C1820EB3-92EE-104B-92CD-26C09B1518FE}" type="slidenum">
              <a:rPr lang="en-US" smtClean="0"/>
              <a:pPr/>
              <a:t>10</a:t>
            </a:fld>
            <a:endParaRPr lang="sr-Latn-CS" dirty="0"/>
          </a:p>
        </p:txBody>
      </p:sp>
    </p:spTree>
    <p:extLst>
      <p:ext uri="{BB962C8B-B14F-4D97-AF65-F5344CB8AC3E}">
        <p14:creationId xmlns:p14="http://schemas.microsoft.com/office/powerpoint/2010/main" val="2572525044"/>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p:cNvSpPr>
            <a:spLocks noGrp="1"/>
          </p:cNvSpPr>
          <p:nvPr>
            <p:ph type="sldNum" sz="quarter" idx="12"/>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fld id="{425435AF-CA4B-7341-8CDC-5ABCDDD4F0FA}" type="slidenum">
              <a:rPr lang="en-US">
                <a:solidFill>
                  <a:srgbClr val="898989"/>
                </a:solidFill>
                <a:latin typeface="Calibri" charset="0"/>
              </a:rPr>
              <a:pPr eaLnBrk="1" hangingPunct="1"/>
              <a:t>100</a:t>
            </a:fld>
            <a:endParaRPr lang="sr-Latn-CS">
              <a:solidFill>
                <a:srgbClr val="898989"/>
              </a:solidFill>
              <a:latin typeface="Calibri" charset="0"/>
            </a:endParaRPr>
          </a:p>
        </p:txBody>
      </p:sp>
      <p:sp>
        <p:nvSpPr>
          <p:cNvPr id="29699" name="Title 1"/>
          <p:cNvSpPr>
            <a:spLocks noGrp="1"/>
          </p:cNvSpPr>
          <p:nvPr>
            <p:ph type="title"/>
          </p:nvPr>
        </p:nvSpPr>
        <p:spPr>
          <a:xfrm>
            <a:off x="206375" y="274638"/>
            <a:ext cx="8655050" cy="690562"/>
          </a:xfrm>
        </p:spPr>
        <p:txBody>
          <a:bodyPr>
            <a:normAutofit fontScale="90000"/>
          </a:bodyPr>
          <a:lstStyle/>
          <a:p>
            <a:pPr eaLnBrk="1" hangingPunct="1"/>
            <a:r>
              <a:rPr lang="sr-Latn-CS" sz="4000" b="1">
                <a:latin typeface="Calibri" charset="0"/>
              </a:rPr>
              <a:t>Dokumentovanje lica mesta</a:t>
            </a:r>
          </a:p>
        </p:txBody>
      </p:sp>
      <p:sp>
        <p:nvSpPr>
          <p:cNvPr id="29700" name="Content Placeholder 2"/>
          <p:cNvSpPr>
            <a:spLocks noGrp="1"/>
          </p:cNvSpPr>
          <p:nvPr>
            <p:ph idx="1"/>
          </p:nvPr>
        </p:nvSpPr>
        <p:spPr>
          <a:xfrm>
            <a:off x="206375" y="1219200"/>
            <a:ext cx="8851128" cy="2674938"/>
          </a:xfrm>
        </p:spPr>
        <p:txBody>
          <a:bodyPr/>
          <a:lstStyle/>
          <a:p>
            <a:pPr marL="971550" lvl="1" indent="-457200">
              <a:buFont typeface="Arial" charset="0"/>
              <a:buChar char="•"/>
            </a:pPr>
            <a:r>
              <a:rPr lang="sr-Latn-CS" sz="3100">
                <a:latin typeface="Calibri" charset="0"/>
              </a:rPr>
              <a:t>Dokumentovanje počinje i završava sa pretragom</a:t>
            </a:r>
          </a:p>
          <a:p>
            <a:pPr marL="1371600" lvl="2" indent="-457200">
              <a:buFont typeface="Arial" charset="0"/>
              <a:buChar char="•"/>
            </a:pPr>
            <a:r>
              <a:rPr lang="sr-Latn-CS" sz="2800" smtClean="0">
                <a:latin typeface="Calibri" charset="0"/>
              </a:rPr>
              <a:t>Fizičko lice mesta</a:t>
            </a:r>
          </a:p>
          <a:p>
            <a:pPr marL="1371600" lvl="2" indent="-457200">
              <a:buFont typeface="Arial" charset="0"/>
              <a:buChar char="•"/>
            </a:pPr>
            <a:r>
              <a:rPr lang="sr-Latn-CS" sz="2800" smtClean="0">
                <a:latin typeface="Calibri" charset="0"/>
              </a:rPr>
              <a:t>Elektronski dokaz</a:t>
            </a:r>
          </a:p>
          <a:p>
            <a:pPr marL="1371600" lvl="2" indent="-457200">
              <a:buFont typeface="Arial" charset="0"/>
              <a:buChar char="•"/>
            </a:pPr>
            <a:r>
              <a:rPr lang="sr-Latn-CS" sz="2800" smtClean="0">
                <a:latin typeface="Calibri" charset="0"/>
              </a:rPr>
              <a:t>Osobe</a:t>
            </a:r>
            <a:endParaRPr lang="sr-Latn-CS" sz="2800">
              <a:latin typeface="Calibri" charset="0"/>
            </a:endParaRPr>
          </a:p>
          <a:p>
            <a:pPr lvl="2">
              <a:buFont typeface="Arial" charset="0"/>
              <a:buChar char="•"/>
            </a:pPr>
            <a:endParaRPr lang="sr-Latn-CS" sz="2700">
              <a:latin typeface="Calibri" charset="0"/>
            </a:endParaRPr>
          </a:p>
        </p:txBody>
      </p:sp>
      <p:pic>
        <p:nvPicPr>
          <p:cNvPr id="29701" name="Picture 2" descr="C:\Users\Lemon\Desktop\BackUp\COE Training\Photos\documenting.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79773" y="2693773"/>
            <a:ext cx="4164227" cy="41642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23937381"/>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p:cNvSpPr>
            <a:spLocks noGrp="1"/>
          </p:cNvSpPr>
          <p:nvPr>
            <p:ph type="sldNum" sz="quarter" idx="12"/>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fld id="{46AB25BE-5C1A-9543-908E-D7BD64325AC9}" type="slidenum">
              <a:rPr lang="en-US">
                <a:solidFill>
                  <a:srgbClr val="898989"/>
                </a:solidFill>
                <a:latin typeface="Calibri" charset="0"/>
              </a:rPr>
              <a:pPr eaLnBrk="1" hangingPunct="1"/>
              <a:t>101</a:t>
            </a:fld>
            <a:endParaRPr lang="sr-Latn-CS">
              <a:solidFill>
                <a:srgbClr val="898989"/>
              </a:solidFill>
              <a:latin typeface="Calibri" charset="0"/>
            </a:endParaRPr>
          </a:p>
        </p:txBody>
      </p:sp>
      <p:sp>
        <p:nvSpPr>
          <p:cNvPr id="1028" name="Title 1"/>
          <p:cNvSpPr>
            <a:spLocks noGrp="1"/>
          </p:cNvSpPr>
          <p:nvPr>
            <p:ph type="title"/>
          </p:nvPr>
        </p:nvSpPr>
        <p:spPr>
          <a:xfrm>
            <a:off x="206375" y="274638"/>
            <a:ext cx="8655050" cy="690562"/>
          </a:xfrm>
        </p:spPr>
        <p:txBody>
          <a:bodyPr>
            <a:normAutofit fontScale="90000"/>
          </a:bodyPr>
          <a:lstStyle/>
          <a:p>
            <a:pPr eaLnBrk="1" hangingPunct="1"/>
            <a:r>
              <a:rPr lang="sr-Latn-CS" sz="4000" b="1" smtClean="0">
                <a:latin typeface="Calibri" charset="0"/>
              </a:rPr>
              <a:t>Dokumentacija - Fizičko lice mesta</a:t>
            </a:r>
          </a:p>
        </p:txBody>
      </p:sp>
      <p:sp>
        <p:nvSpPr>
          <p:cNvPr id="1029" name="Content Placeholder 2"/>
          <p:cNvSpPr>
            <a:spLocks noGrp="1"/>
          </p:cNvSpPr>
          <p:nvPr>
            <p:ph idx="1"/>
          </p:nvPr>
        </p:nvSpPr>
        <p:spPr>
          <a:xfrm>
            <a:off x="206375" y="965200"/>
            <a:ext cx="8655050" cy="2997200"/>
          </a:xfrm>
        </p:spPr>
        <p:txBody>
          <a:bodyPr/>
          <a:lstStyle/>
          <a:p>
            <a:pPr lvl="1" algn="just">
              <a:buFont typeface="Arial" charset="0"/>
              <a:buChar char="•"/>
            </a:pPr>
            <a:r>
              <a:rPr lang="sr-Latn-CS">
                <a:latin typeface="Calibri" charset="0"/>
              </a:rPr>
              <a:t>Nacrtajte  skicu sistema uključujući poziciju miša i lokaciju komponenti</a:t>
            </a:r>
          </a:p>
          <a:p>
            <a:pPr lvl="1" algn="just">
              <a:buFont typeface="Arial" charset="0"/>
              <a:buChar char="•"/>
            </a:pPr>
            <a:r>
              <a:rPr lang="sr-Latn-CS">
                <a:latin typeface="Calibri" charset="0"/>
              </a:rPr>
              <a:t>Fotografisati / video / dokumentovati celo lice mesta</a:t>
            </a:r>
          </a:p>
          <a:p>
            <a:pPr lvl="1" algn="just">
              <a:buFont typeface="Arial" charset="0"/>
              <a:buChar char="•"/>
            </a:pPr>
            <a:r>
              <a:rPr lang="sr-Latn-CS">
                <a:latin typeface="Calibri" charset="0"/>
              </a:rPr>
              <a:t>Računarski sistemi i elektronske komponente / uređaji / oprema</a:t>
            </a:r>
          </a:p>
        </p:txBody>
      </p:sp>
      <p:pic>
        <p:nvPicPr>
          <p:cNvPr id="51301" name="Picture 10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67400" y="4191000"/>
            <a:ext cx="3263900" cy="26543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8099" dir="2700000" algn="ctr" rotWithShape="0">
                    <a:srgbClr val="000000">
                      <a:alpha val="74997"/>
                    </a:srgbClr>
                  </a:outerShdw>
                </a:effectLst>
              </a14:hiddenEffects>
            </a:ext>
          </a:extLst>
        </p:spPr>
      </p:pic>
    </p:spTree>
    <p:extLst>
      <p:ext uri="{BB962C8B-B14F-4D97-AF65-F5344CB8AC3E}">
        <p14:creationId xmlns:p14="http://schemas.microsoft.com/office/powerpoint/2010/main" val="2464185453"/>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p:cNvSpPr>
            <a:spLocks noGrp="1"/>
          </p:cNvSpPr>
          <p:nvPr>
            <p:ph type="sldNum" sz="quarter" idx="12"/>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fld id="{F0CA7F7D-2B9E-E646-938E-8ADAC3AB0573}" type="slidenum">
              <a:rPr lang="en-US">
                <a:solidFill>
                  <a:srgbClr val="898989"/>
                </a:solidFill>
                <a:latin typeface="Calibri" charset="0"/>
              </a:rPr>
              <a:pPr eaLnBrk="1" hangingPunct="1"/>
              <a:t>102</a:t>
            </a:fld>
            <a:endParaRPr lang="sr-Latn-CS">
              <a:solidFill>
                <a:srgbClr val="898989"/>
              </a:solidFill>
              <a:latin typeface="Calibri" charset="0"/>
            </a:endParaRPr>
          </a:p>
        </p:txBody>
      </p:sp>
      <p:sp>
        <p:nvSpPr>
          <p:cNvPr id="30723" name="Title 1"/>
          <p:cNvSpPr>
            <a:spLocks noGrp="1"/>
          </p:cNvSpPr>
          <p:nvPr>
            <p:ph type="title"/>
          </p:nvPr>
        </p:nvSpPr>
        <p:spPr>
          <a:xfrm>
            <a:off x="206375" y="274638"/>
            <a:ext cx="8655050" cy="690562"/>
          </a:xfrm>
        </p:spPr>
        <p:txBody>
          <a:bodyPr>
            <a:normAutofit fontScale="90000"/>
          </a:bodyPr>
          <a:lstStyle/>
          <a:p>
            <a:pPr marL="342900" indent="-342900"/>
            <a:r>
              <a:rPr lang="sr-Latn-CS" sz="4000" b="1">
                <a:latin typeface="Calibri" charset="0"/>
              </a:rPr>
              <a:t>Dokumentacija - elektronski dokazi</a:t>
            </a:r>
          </a:p>
        </p:txBody>
      </p:sp>
      <p:sp>
        <p:nvSpPr>
          <p:cNvPr id="3" name="Content Placeholder 2"/>
          <p:cNvSpPr>
            <a:spLocks noGrp="1"/>
          </p:cNvSpPr>
          <p:nvPr>
            <p:ph idx="1"/>
          </p:nvPr>
        </p:nvSpPr>
        <p:spPr>
          <a:xfrm>
            <a:off x="206375" y="1360488"/>
            <a:ext cx="8655050" cy="4995862"/>
          </a:xfrm>
        </p:spPr>
        <p:txBody>
          <a:bodyPr>
            <a:normAutofit fontScale="92500" lnSpcReduction="10000"/>
          </a:bodyPr>
          <a:lstStyle/>
          <a:p>
            <a:pPr lvl="1" algn="just">
              <a:buFont typeface="Arial" charset="0"/>
              <a:buChar char="•"/>
              <a:defRPr/>
            </a:pPr>
            <a:r>
              <a:rPr lang="sr-Latn-CS" dirty="0" smtClean="0"/>
              <a:t>Detalji o svoj relevantnoj opremi pronađeni</a:t>
            </a:r>
            <a:endParaRPr lang="sr-Latn-CS" smtClean="0">
              <a:ea typeface="+mn-ea"/>
            </a:endParaRPr>
          </a:p>
          <a:p>
            <a:pPr lvl="1" algn="just">
              <a:buFont typeface="Arial" charset="0"/>
              <a:buChar char="•"/>
              <a:defRPr/>
            </a:pPr>
            <a:r>
              <a:rPr lang="sr-Latn-CS" dirty="0" smtClean="0"/>
              <a:t>Stanje i lokacija svakog računarskog sistema koji sadrži ili predstavlja elektronske dokaze, uključujući  radno stanje računara</a:t>
            </a:r>
            <a:endParaRPr lang="sr-Latn-CS" smtClean="0">
              <a:ea typeface="+mn-ea"/>
            </a:endParaRPr>
          </a:p>
          <a:p>
            <a:pPr lvl="1" algn="just">
              <a:buFont typeface="Arial" charset="0"/>
              <a:buChar char="•"/>
              <a:defRPr/>
            </a:pPr>
            <a:r>
              <a:rPr lang="sr-Latn-CS" dirty="0" smtClean="0"/>
              <a:t>Dokumentujte sve veze (kablovske ili bežične) sa i iz  računarskog sistema ili druge uređaje</a:t>
            </a:r>
            <a:endParaRPr lang="sr-Latn-CS" smtClean="0">
              <a:ea typeface="+mn-ea"/>
            </a:endParaRPr>
          </a:p>
          <a:p>
            <a:pPr lvl="1" algn="just">
              <a:buFont typeface="Arial" charset="0"/>
              <a:buChar char="•"/>
              <a:defRPr/>
            </a:pPr>
            <a:r>
              <a:rPr lang="sr-Latn-CS" dirty="0" smtClean="0"/>
              <a:t>Označite sve portove i kablove, da bi ste  ih mogli precizno ponovno sklopiti kasnije</a:t>
            </a:r>
          </a:p>
          <a:p>
            <a:pPr lvl="1" algn="just">
              <a:buFont typeface="Arial" charset="0"/>
              <a:buChar char="•"/>
              <a:defRPr/>
            </a:pPr>
            <a:r>
              <a:rPr lang="sr-Latn-CS" dirty="0" smtClean="0"/>
              <a:t>Označi  neupotrebljene priključke za priključivanje kao "neiskorišćeni". Identifikujte docking stanice laptop računara u pokušaju da identifikujete druge medije za čuvanje podataka.</a:t>
            </a:r>
            <a:endParaRPr lang="sr-Latn-CS" smtClean="0">
              <a:ea typeface="+mn-ea"/>
            </a:endParaRPr>
          </a:p>
          <a:p>
            <a:pPr lvl="1" algn="just">
              <a:buFont typeface="Arial" charset="0"/>
              <a:buChar char="•"/>
              <a:defRPr/>
            </a:pPr>
            <a:endParaRPr lang="sr-Latn-CS">
              <a:ea typeface="+mn-ea"/>
            </a:endParaRPr>
          </a:p>
        </p:txBody>
      </p:sp>
    </p:spTree>
    <p:extLst>
      <p:ext uri="{BB962C8B-B14F-4D97-AF65-F5344CB8AC3E}">
        <p14:creationId xmlns:p14="http://schemas.microsoft.com/office/powerpoint/2010/main" val="1705708030"/>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p:cNvSpPr>
            <a:spLocks noGrp="1"/>
          </p:cNvSpPr>
          <p:nvPr>
            <p:ph type="sldNum" sz="quarter" idx="12"/>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fld id="{8A3F2AB0-2C48-A74C-A07E-1AF8417FC1D0}" type="slidenum">
              <a:rPr lang="en-US">
                <a:solidFill>
                  <a:srgbClr val="898989"/>
                </a:solidFill>
                <a:latin typeface="Calibri" charset="0"/>
              </a:rPr>
              <a:pPr eaLnBrk="1" hangingPunct="1"/>
              <a:t>103</a:t>
            </a:fld>
            <a:endParaRPr lang="sr-Latn-CS">
              <a:solidFill>
                <a:srgbClr val="898989"/>
              </a:solidFill>
              <a:latin typeface="Calibri" charset="0"/>
            </a:endParaRPr>
          </a:p>
        </p:txBody>
      </p:sp>
      <p:sp>
        <p:nvSpPr>
          <p:cNvPr id="31747" name="Title 1"/>
          <p:cNvSpPr>
            <a:spLocks noGrp="1"/>
          </p:cNvSpPr>
          <p:nvPr>
            <p:ph type="title"/>
          </p:nvPr>
        </p:nvSpPr>
        <p:spPr>
          <a:xfrm>
            <a:off x="206375" y="274638"/>
            <a:ext cx="8655050" cy="690562"/>
          </a:xfrm>
        </p:spPr>
        <p:txBody>
          <a:bodyPr>
            <a:normAutofit fontScale="90000"/>
          </a:bodyPr>
          <a:lstStyle/>
          <a:p>
            <a:pPr marL="342900" indent="-342900"/>
            <a:r>
              <a:rPr lang="sr-Latn-CS" sz="4000" b="1">
                <a:latin typeface="Calibri" charset="0"/>
              </a:rPr>
              <a:t>Dokumentacija - elektronski dokazi</a:t>
            </a:r>
          </a:p>
        </p:txBody>
      </p:sp>
      <p:sp>
        <p:nvSpPr>
          <p:cNvPr id="31748" name="Content Placeholder 2"/>
          <p:cNvSpPr>
            <a:spLocks noGrp="1"/>
          </p:cNvSpPr>
          <p:nvPr>
            <p:ph idx="1"/>
          </p:nvPr>
        </p:nvSpPr>
        <p:spPr>
          <a:xfrm>
            <a:off x="206375" y="1360488"/>
            <a:ext cx="8655050" cy="4995862"/>
          </a:xfrm>
        </p:spPr>
        <p:txBody>
          <a:bodyPr>
            <a:normAutofit lnSpcReduction="10000"/>
          </a:bodyPr>
          <a:lstStyle/>
          <a:p>
            <a:pPr lvl="1" algn="just">
              <a:buFont typeface="Arial" charset="0"/>
              <a:buChar char="•"/>
            </a:pPr>
            <a:r>
              <a:rPr lang="sr-Latn-CS">
                <a:latin typeface="Calibri" charset="0"/>
              </a:rPr>
              <a:t>Dokumentujte detalje o monitoru u vreme intervencije.</a:t>
            </a:r>
          </a:p>
          <a:p>
            <a:pPr lvl="1" algn="just">
              <a:buFont typeface="Arial" charset="0"/>
              <a:buChar char="•"/>
            </a:pPr>
            <a:r>
              <a:rPr lang="sr-Latn-CS">
                <a:latin typeface="Calibri" charset="0"/>
              </a:rPr>
              <a:t>Fotografišite prednji deo računara, kao i ekran monitora i druge komponente</a:t>
            </a:r>
          </a:p>
          <a:p>
            <a:pPr lvl="1" algn="just">
              <a:buFont typeface="Arial" charset="0"/>
              <a:buChar char="•"/>
            </a:pPr>
            <a:r>
              <a:rPr lang="sr-Latn-CS">
                <a:latin typeface="Calibri" charset="0"/>
              </a:rPr>
              <a:t>Napišite pisane napomene o tome šta se pojavljuje na ekranu monitora</a:t>
            </a:r>
          </a:p>
          <a:p>
            <a:pPr lvl="1" algn="just">
              <a:buFont typeface="Arial" charset="0"/>
              <a:buChar char="•"/>
            </a:pPr>
            <a:r>
              <a:rPr lang="sr-Latn-CS">
                <a:latin typeface="Calibri" charset="0"/>
              </a:rPr>
              <a:t>Snimi video  o aktivnim programima ili napišite obimniju dokumentaciju o aktivnostima ekrana monitora.</a:t>
            </a:r>
          </a:p>
          <a:p>
            <a:pPr lvl="1" algn="just">
              <a:buFont typeface="Arial" charset="0"/>
              <a:buChar char="•"/>
            </a:pPr>
            <a:r>
              <a:rPr lang="sr-Latn-CS">
                <a:latin typeface="Calibri" charset="0"/>
              </a:rPr>
              <a:t>Dokumentujte relevantne elektronske komponente koje se neće prikupljati</a:t>
            </a:r>
          </a:p>
          <a:p>
            <a:pPr lvl="1" algn="just">
              <a:buFont typeface="Arial" charset="0"/>
              <a:buChar char="•"/>
            </a:pPr>
            <a:endParaRPr lang="sr-Latn-CS">
              <a:latin typeface="Calibri" charset="0"/>
            </a:endParaRPr>
          </a:p>
        </p:txBody>
      </p:sp>
    </p:spTree>
    <p:extLst>
      <p:ext uri="{BB962C8B-B14F-4D97-AF65-F5344CB8AC3E}">
        <p14:creationId xmlns:p14="http://schemas.microsoft.com/office/powerpoint/2010/main" val="3928760348"/>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p:cNvSpPr>
            <a:spLocks noGrp="1"/>
          </p:cNvSpPr>
          <p:nvPr>
            <p:ph type="sldNum" sz="quarter" idx="12"/>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fld id="{36E6146D-5B08-8547-98EE-54C6FFAA0AA5}" type="slidenum">
              <a:rPr lang="en-US">
                <a:solidFill>
                  <a:srgbClr val="898989"/>
                </a:solidFill>
                <a:latin typeface="Calibri" charset="0"/>
              </a:rPr>
              <a:pPr eaLnBrk="1" hangingPunct="1"/>
              <a:t>104</a:t>
            </a:fld>
            <a:endParaRPr lang="sr-Latn-CS">
              <a:solidFill>
                <a:srgbClr val="898989"/>
              </a:solidFill>
              <a:latin typeface="Calibri" charset="0"/>
            </a:endParaRPr>
          </a:p>
        </p:txBody>
      </p:sp>
      <p:sp>
        <p:nvSpPr>
          <p:cNvPr id="32771" name="Title 1"/>
          <p:cNvSpPr>
            <a:spLocks noGrp="1"/>
          </p:cNvSpPr>
          <p:nvPr>
            <p:ph type="title"/>
          </p:nvPr>
        </p:nvSpPr>
        <p:spPr>
          <a:xfrm>
            <a:off x="206375" y="274638"/>
            <a:ext cx="8655050" cy="690562"/>
          </a:xfrm>
        </p:spPr>
        <p:txBody>
          <a:bodyPr>
            <a:normAutofit fontScale="90000"/>
          </a:bodyPr>
          <a:lstStyle/>
          <a:p>
            <a:pPr marL="342900" indent="-342900"/>
            <a:r>
              <a:rPr lang="sr-Latn-CS" sz="4000" b="1">
                <a:latin typeface="Calibri" charset="0"/>
              </a:rPr>
              <a:t>Dokumentacija - lica</a:t>
            </a:r>
          </a:p>
        </p:txBody>
      </p:sp>
      <p:sp>
        <p:nvSpPr>
          <p:cNvPr id="32772" name="Content Placeholder 2"/>
          <p:cNvSpPr>
            <a:spLocks noGrp="1"/>
          </p:cNvSpPr>
          <p:nvPr>
            <p:ph idx="1"/>
          </p:nvPr>
        </p:nvSpPr>
        <p:spPr>
          <a:xfrm>
            <a:off x="206375" y="1360488"/>
            <a:ext cx="8655050" cy="4995862"/>
          </a:xfrm>
        </p:spPr>
        <p:txBody>
          <a:bodyPr/>
          <a:lstStyle/>
          <a:p>
            <a:pPr lvl="1" algn="just">
              <a:buFont typeface="Arial" charset="0"/>
              <a:buChar char="•"/>
            </a:pPr>
            <a:r>
              <a:rPr lang="sr-Latn-CS">
                <a:latin typeface="Calibri" charset="0"/>
              </a:rPr>
              <a:t>Detalji o svim prisutnim osobama u pretraženom objektu</a:t>
            </a:r>
          </a:p>
          <a:p>
            <a:pPr lvl="1" algn="just">
              <a:buFont typeface="Arial" charset="0"/>
              <a:buChar char="•"/>
            </a:pPr>
            <a:r>
              <a:rPr lang="sr-Latn-CS">
                <a:latin typeface="Calibri" charset="0"/>
              </a:rPr>
              <a:t>Detalji o svim osobama koje su koristile odgovarajući računarski sistem / opremu</a:t>
            </a:r>
          </a:p>
          <a:p>
            <a:pPr lvl="1" algn="just">
              <a:buFont typeface="Arial" charset="0"/>
              <a:buChar char="•"/>
            </a:pPr>
            <a:r>
              <a:rPr lang="sr-Latn-CS">
                <a:latin typeface="Calibri" charset="0"/>
              </a:rPr>
              <a:t>Napomene, komentari i informacije koje nude korisnici računara / vlasnici / svedoci</a:t>
            </a:r>
          </a:p>
          <a:p>
            <a:pPr lvl="1" algn="just">
              <a:buFont typeface="Arial" charset="0"/>
              <a:buChar char="•"/>
            </a:pPr>
            <a:r>
              <a:rPr lang="sr-Latn-CS" b="1">
                <a:latin typeface="Calibri" charset="0"/>
              </a:rPr>
              <a:t>Akcije preduzete na licu mesta</a:t>
            </a:r>
          </a:p>
          <a:p>
            <a:pPr lvl="1" algn="just">
              <a:buFont typeface="Arial" charset="0"/>
              <a:buChar char="•"/>
            </a:pPr>
            <a:r>
              <a:rPr lang="sr-Latn-CS" b="1">
                <a:latin typeface="Calibri" charset="0"/>
              </a:rPr>
              <a:t>Kreirajte revizorsku istragu/ dnevnik zaplene sa opisom preduzete akcije i tačnim datumom i vremenom.</a:t>
            </a:r>
          </a:p>
        </p:txBody>
      </p:sp>
    </p:spTree>
    <p:extLst>
      <p:ext uri="{BB962C8B-B14F-4D97-AF65-F5344CB8AC3E}">
        <p14:creationId xmlns:p14="http://schemas.microsoft.com/office/powerpoint/2010/main" val="3788050497"/>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 name="Picture 50" descr="border.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04558" y="0"/>
            <a:ext cx="6274340" cy="6858000"/>
          </a:xfrm>
          <a:prstGeom prst="rect">
            <a:avLst/>
          </a:prstGeom>
        </p:spPr>
      </p:pic>
      <p:sp>
        <p:nvSpPr>
          <p:cNvPr id="50" name="Slide Number Placeholder 49"/>
          <p:cNvSpPr>
            <a:spLocks noGrp="1"/>
          </p:cNvSpPr>
          <p:nvPr>
            <p:ph type="sldNum" sz="quarter" idx="12"/>
          </p:nvPr>
        </p:nvSpPr>
        <p:spPr/>
        <p:txBody>
          <a:bodyPr/>
          <a:lstStyle/>
          <a:p>
            <a:fld id="{CBD56858-EB0B-D04D-B23C-7A827FD60C9F}" type="slidenum">
              <a:rPr lang="en-US" smtClean="0"/>
              <a:pPr/>
              <a:t>105</a:t>
            </a:fld>
            <a:endParaRPr lang="sr-Latn-CS"/>
          </a:p>
        </p:txBody>
      </p:sp>
      <p:sp>
        <p:nvSpPr>
          <p:cNvPr id="5" name="TextBox 4"/>
          <p:cNvSpPr txBox="1"/>
          <p:nvPr/>
        </p:nvSpPr>
        <p:spPr>
          <a:xfrm>
            <a:off x="2478093" y="2151727"/>
            <a:ext cx="3692047" cy="2554545"/>
          </a:xfrm>
          <a:prstGeom prst="rect">
            <a:avLst/>
          </a:prstGeom>
          <a:noFill/>
        </p:spPr>
        <p:txBody>
          <a:bodyPr wrap="square" rtlCol="0">
            <a:spAutoFit/>
          </a:bodyPr>
          <a:lstStyle/>
          <a:p>
            <a:pPr lvl="1" algn="ctr"/>
            <a:r>
              <a:rPr lang="sr-Latn-CS" sz="3200" b="1" smtClean="0">
                <a:solidFill>
                  <a:schemeClr val="accent1">
                    <a:lumMod val="25000"/>
                  </a:schemeClr>
                </a:solidFill>
                <a:latin typeface="Calibri" pitchFamily="34" charset="0"/>
              </a:rPr>
              <a:t>PRIMERI ŠTA SE MOŽE DESITI NA </a:t>
            </a:r>
          </a:p>
          <a:p>
            <a:pPr lvl="1" algn="ctr"/>
            <a:r>
              <a:rPr lang="sr-Latn-CS" sz="3200" b="1" smtClean="0">
                <a:solidFill>
                  <a:schemeClr val="accent1">
                    <a:lumMod val="25000"/>
                  </a:schemeClr>
                </a:solidFill>
                <a:latin typeface="Calibri" pitchFamily="34" charset="0"/>
              </a:rPr>
              <a:t>LICU MESTA</a:t>
            </a:r>
            <a:endParaRPr lang="sr-Latn-CS" sz="3200"/>
          </a:p>
        </p:txBody>
      </p:sp>
    </p:spTree>
    <p:extLst>
      <p:ext uri="{BB962C8B-B14F-4D97-AF65-F5344CB8AC3E}">
        <p14:creationId xmlns:p14="http://schemas.microsoft.com/office/powerpoint/2010/main" val="767035245"/>
      </p:ext>
    </p:extLst>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r>
              <a:rPr lang="sr-Latn-CS" dirty="0" smtClean="0">
                <a:solidFill>
                  <a:srgbClr val="898989"/>
                </a:solidFill>
                <a:latin typeface="Calibri" charset="0"/>
              </a:rPr>
              <a:t>!</a:t>
            </a:r>
            <a:fld id="{8F6E488D-47FC-FA42-90DE-EEC91AA0A93E}" type="slidenum">
              <a:rPr lang="en-US" smtClean="0">
                <a:solidFill>
                  <a:srgbClr val="898989"/>
                </a:solidFill>
                <a:latin typeface="Calibri" charset="0"/>
              </a:rPr>
              <a:pPr eaLnBrk="1" hangingPunct="1"/>
              <a:t>106</a:t>
            </a:fld>
            <a:endParaRPr lang="sr-Latn-CS" dirty="0">
              <a:solidFill>
                <a:srgbClr val="898989"/>
              </a:solidFill>
              <a:latin typeface="Calibri" charset="0"/>
            </a:endParaRPr>
          </a:p>
        </p:txBody>
      </p:sp>
      <p:pic>
        <p:nvPicPr>
          <p:cNvPr id="33795" name="Grafik 13"/>
          <p:cNvPicPr>
            <a:picLocks noChangeAspect="1" noChangeArrowheads="1"/>
          </p:cNvPicPr>
          <p:nvPr/>
        </p:nvPicPr>
        <p:blipFill>
          <a:blip r:embed="rId3">
            <a:extLst>
              <a:ext uri="{28A0092B-C50C-407E-A947-70E740481C1C}">
                <a14:useLocalDpi xmlns:a14="http://schemas.microsoft.com/office/drawing/2010/main" val="0"/>
              </a:ext>
            </a:extLst>
          </a:blip>
          <a:srcRect l="1595" t="4359" r="1274" b="2637"/>
          <a:stretch>
            <a:fillRect/>
          </a:stretch>
        </p:blipFill>
        <p:spPr bwMode="auto">
          <a:xfrm>
            <a:off x="185057" y="0"/>
            <a:ext cx="8958943" cy="6356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63508108"/>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9" name="Grafik 33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550" y="0"/>
            <a:ext cx="88981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p:cNvSpPr>
            <a:spLocks noGrp="1"/>
          </p:cNvSpPr>
          <p:nvPr>
            <p:ph type="sldNum" sz="quarter" idx="12"/>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r>
              <a:rPr lang="sr-Latn-CS" dirty="0" smtClean="0">
                <a:solidFill>
                  <a:srgbClr val="898989"/>
                </a:solidFill>
                <a:latin typeface="Calibri" charset="0"/>
              </a:rPr>
              <a:t>!</a:t>
            </a:r>
            <a:fld id="{E64A0E00-21EF-F249-910A-047B933E4391}" type="slidenum">
              <a:rPr lang="en-US" smtClean="0">
                <a:solidFill>
                  <a:srgbClr val="898989"/>
                </a:solidFill>
                <a:latin typeface="Calibri" charset="0"/>
              </a:rPr>
              <a:pPr eaLnBrk="1" hangingPunct="1"/>
              <a:t>107</a:t>
            </a:fld>
            <a:endParaRPr lang="sr-Latn-CS" dirty="0">
              <a:solidFill>
                <a:srgbClr val="898989"/>
              </a:solidFill>
              <a:latin typeface="Calibri" charset="0"/>
            </a:endParaRPr>
          </a:p>
        </p:txBody>
      </p:sp>
    </p:spTree>
    <p:extLst>
      <p:ext uri="{BB962C8B-B14F-4D97-AF65-F5344CB8AC3E}">
        <p14:creationId xmlns:p14="http://schemas.microsoft.com/office/powerpoint/2010/main" val="2150303579"/>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r>
              <a:rPr lang="sr-Latn-CS" dirty="0" smtClean="0">
                <a:solidFill>
                  <a:srgbClr val="898989"/>
                </a:solidFill>
                <a:latin typeface="Calibri" charset="0"/>
              </a:rPr>
              <a:t>!</a:t>
            </a:r>
            <a:fld id="{B6C5E6E8-8E59-0B42-9E23-568ABD433893}" type="slidenum">
              <a:rPr lang="en-US" smtClean="0">
                <a:solidFill>
                  <a:srgbClr val="898989"/>
                </a:solidFill>
                <a:latin typeface="Calibri" charset="0"/>
              </a:rPr>
              <a:pPr eaLnBrk="1" hangingPunct="1"/>
              <a:t>108</a:t>
            </a:fld>
            <a:endParaRPr lang="sr-Latn-CS" dirty="0">
              <a:solidFill>
                <a:srgbClr val="898989"/>
              </a:solidFill>
              <a:latin typeface="Calibri" charset="0"/>
            </a:endParaRPr>
          </a:p>
        </p:txBody>
      </p:sp>
      <p:pic>
        <p:nvPicPr>
          <p:cNvPr id="36867" name="Grafik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
            <a:ext cx="8893629" cy="64648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17092487"/>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91" name="Grafik 33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066213" cy="6721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p:cNvSpPr>
            <a:spLocks noGrp="1"/>
          </p:cNvSpPr>
          <p:nvPr>
            <p:ph type="sldNum" sz="quarter" idx="12"/>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r>
              <a:rPr lang="sr-Latn-CS" dirty="0" smtClean="0">
                <a:solidFill>
                  <a:srgbClr val="898989"/>
                </a:solidFill>
                <a:latin typeface="Calibri" charset="0"/>
              </a:rPr>
              <a:t>!</a:t>
            </a:r>
            <a:fld id="{3EDBC1F6-7150-0C4E-BEA4-004202A08596}" type="slidenum">
              <a:rPr lang="en-US" smtClean="0">
                <a:solidFill>
                  <a:srgbClr val="898989"/>
                </a:solidFill>
                <a:latin typeface="Calibri" charset="0"/>
              </a:rPr>
              <a:pPr eaLnBrk="1" hangingPunct="1"/>
              <a:t>109</a:t>
            </a:fld>
            <a:endParaRPr lang="sr-Latn-CS" dirty="0">
              <a:solidFill>
                <a:srgbClr val="898989"/>
              </a:solidFill>
              <a:latin typeface="Calibri" charset="0"/>
            </a:endParaRPr>
          </a:p>
        </p:txBody>
      </p:sp>
    </p:spTree>
    <p:extLst>
      <p:ext uri="{BB962C8B-B14F-4D97-AF65-F5344CB8AC3E}">
        <p14:creationId xmlns:p14="http://schemas.microsoft.com/office/powerpoint/2010/main" val="158998490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CS" b="1" dirty="0"/>
              <a:t>Šta je elektronski dokaz?</a:t>
            </a:r>
            <a:endParaRPr lang="sr-Latn-CS" dirty="0"/>
          </a:p>
        </p:txBody>
      </p:sp>
      <p:sp>
        <p:nvSpPr>
          <p:cNvPr id="3" name="Content Placeholder 2"/>
          <p:cNvSpPr>
            <a:spLocks noGrp="1"/>
          </p:cNvSpPr>
          <p:nvPr>
            <p:ph idx="1"/>
          </p:nvPr>
        </p:nvSpPr>
        <p:spPr/>
        <p:txBody>
          <a:bodyPr/>
          <a:lstStyle/>
          <a:p>
            <a:pPr algn="just"/>
            <a:r>
              <a:rPr lang="sr-Latn-CS" dirty="0" smtClean="0"/>
              <a:t>Elektronski dokazi se ne razlikuju od tradicionalnih dokaza u tome što je to neophodno da stranka koja ih uvede u sudski postupak, da  može pokazati da to nije više i ništa manje nego što je bilo kada je došlo u njihov posed. Drugim rečima, nisu izvršene nikakve izmene, brisanja, dopune ili druge promene.</a:t>
            </a:r>
            <a:endParaRPr lang="sr-Latn-CS" dirty="0"/>
          </a:p>
          <a:p>
            <a:pPr marL="0" indent="0" algn="just">
              <a:buNone/>
            </a:pPr>
            <a:endParaRPr lang="sr-Latn-CS" dirty="0"/>
          </a:p>
        </p:txBody>
      </p:sp>
      <p:sp>
        <p:nvSpPr>
          <p:cNvPr id="4" name="Espace réservé du numéro de diapositive 3"/>
          <p:cNvSpPr>
            <a:spLocks noGrp="1"/>
          </p:cNvSpPr>
          <p:nvPr>
            <p:ph type="sldNum" sz="quarter" idx="12"/>
          </p:nvPr>
        </p:nvSpPr>
        <p:spPr/>
        <p:txBody>
          <a:bodyPr/>
          <a:lstStyle/>
          <a:p>
            <a:r>
              <a:rPr lang="sr-Latn-CS" dirty="0" smtClean="0"/>
              <a:t>!</a:t>
            </a:r>
            <a:fld id="{C1820EB3-92EE-104B-92CD-26C09B1518FE}" type="slidenum">
              <a:rPr lang="en-US" smtClean="0"/>
              <a:pPr/>
              <a:t>11</a:t>
            </a:fld>
            <a:endParaRPr lang="sr-Latn-CS" dirty="0"/>
          </a:p>
        </p:txBody>
      </p:sp>
    </p:spTree>
    <p:extLst>
      <p:ext uri="{BB962C8B-B14F-4D97-AF65-F5344CB8AC3E}">
        <p14:creationId xmlns:p14="http://schemas.microsoft.com/office/powerpoint/2010/main" val="2917530942"/>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CS" b="1" smtClean="0"/>
              <a:t>Razmatranje opšte zaplene</a:t>
            </a:r>
            <a:endParaRPr lang="sr-Latn-CS" b="1"/>
          </a:p>
        </p:txBody>
      </p:sp>
      <p:sp>
        <p:nvSpPr>
          <p:cNvPr id="3" name="Content Placeholder 2"/>
          <p:cNvSpPr>
            <a:spLocks noGrp="1"/>
          </p:cNvSpPr>
          <p:nvPr>
            <p:ph idx="1"/>
          </p:nvPr>
        </p:nvSpPr>
        <p:spPr/>
        <p:txBody>
          <a:bodyPr>
            <a:normAutofit fontScale="92500" lnSpcReduction="20000"/>
          </a:bodyPr>
          <a:lstStyle/>
          <a:p>
            <a:r>
              <a:rPr lang="sr-Latn-CS" dirty="0" smtClean="0"/>
              <a:t>Stalno dokumentujte lice mesta</a:t>
            </a:r>
          </a:p>
          <a:p>
            <a:r>
              <a:rPr lang="sr-Latn-CS" dirty="0" smtClean="0"/>
              <a:t>Nemojte pratiti nikakav nepotvrđeni savet potencijalnog osumnjičenog</a:t>
            </a:r>
          </a:p>
          <a:p>
            <a:r>
              <a:rPr lang="sr-Latn-CS" dirty="0" smtClean="0"/>
              <a:t>Ako se susreće računarska mreža, obratite se forenzičkom stručnjaku za računare</a:t>
            </a:r>
          </a:p>
          <a:p>
            <a:r>
              <a:rPr lang="sr-Latn-CS" dirty="0" smtClean="0"/>
              <a:t>Pazite da se neki uređaji mogu povezati preko bežične veze</a:t>
            </a:r>
          </a:p>
          <a:p>
            <a:r>
              <a:rPr lang="sr-Latn-CS" dirty="0" smtClean="0"/>
              <a:t>Pazite da ukoliko postoji bilo kakva mrežna veza, računarskom sistemu se može pristupiti i manipulirati tokom zaplene</a:t>
            </a:r>
            <a:endParaRPr lang="sr-Latn-CS"/>
          </a:p>
        </p:txBody>
      </p:sp>
      <p:sp>
        <p:nvSpPr>
          <p:cNvPr id="4" name="Espace réservé du numéro de diapositive 3"/>
          <p:cNvSpPr>
            <a:spLocks noGrp="1"/>
          </p:cNvSpPr>
          <p:nvPr>
            <p:ph type="sldNum" sz="quarter" idx="12"/>
          </p:nvPr>
        </p:nvSpPr>
        <p:spPr/>
        <p:txBody>
          <a:bodyPr/>
          <a:lstStyle/>
          <a:p>
            <a:r>
              <a:rPr lang="sr-Latn-CS" dirty="0" smtClean="0"/>
              <a:t>!</a:t>
            </a:r>
            <a:fld id="{C1820EB3-92EE-104B-92CD-26C09B1518FE}" type="slidenum">
              <a:rPr lang="en-US" smtClean="0"/>
              <a:pPr/>
              <a:t>110</a:t>
            </a:fld>
            <a:endParaRPr lang="sr-Latn-CS" dirty="0"/>
          </a:p>
        </p:txBody>
      </p:sp>
    </p:spTree>
    <p:extLst>
      <p:ext uri="{BB962C8B-B14F-4D97-AF65-F5344CB8AC3E}">
        <p14:creationId xmlns:p14="http://schemas.microsoft.com/office/powerpoint/2010/main" val="1312509575"/>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lstStyle/>
          <a:p>
            <a:r>
              <a:rPr lang="sr-Latn-CS" b="1" smtClean="0"/>
              <a:t>Računarski sistemi</a:t>
            </a:r>
            <a:endParaRPr lang="sr-Latn-CS" b="1"/>
          </a:p>
        </p:txBody>
      </p:sp>
      <p:sp>
        <p:nvSpPr>
          <p:cNvPr id="4" name="Rectangle 3"/>
          <p:cNvSpPr>
            <a:spLocks noGrp="1" noChangeArrowheads="1"/>
          </p:cNvSpPr>
          <p:nvPr>
            <p:ph idx="1"/>
          </p:nvPr>
        </p:nvSpPr>
        <p:spPr>
          <a:xfrm>
            <a:off x="457200" y="1600200"/>
            <a:ext cx="5831450" cy="4525963"/>
          </a:xfrm>
        </p:spPr>
        <p:txBody>
          <a:bodyPr>
            <a:normAutofit fontScale="85000" lnSpcReduction="20000"/>
          </a:bodyPr>
          <a:lstStyle/>
          <a:p>
            <a:pPr marL="0" indent="0">
              <a:lnSpc>
                <a:spcPct val="150000"/>
              </a:lnSpc>
              <a:spcBef>
                <a:spcPts val="0"/>
              </a:spcBef>
              <a:buNone/>
            </a:pPr>
            <a:r>
              <a:rPr lang="sr-Latn-CS" dirty="0" smtClean="0"/>
              <a:t>Računarski sistemi se sastoje od:</a:t>
            </a:r>
          </a:p>
          <a:p>
            <a:pPr lvl="0"/>
            <a:r>
              <a:rPr lang="sr-Latn-CS" dirty="0" smtClean="0"/>
              <a:t>glavna jedinica,</a:t>
            </a:r>
            <a:endParaRPr lang="sr-Latn-CS"/>
          </a:p>
          <a:p>
            <a:pPr lvl="0"/>
            <a:r>
              <a:rPr lang="sr-Latn-CS" dirty="0" smtClean="0"/>
              <a:t>monitor,</a:t>
            </a:r>
            <a:endParaRPr lang="sr-Latn-CS"/>
          </a:p>
          <a:p>
            <a:pPr lvl="0"/>
            <a:r>
              <a:rPr lang="sr-Latn-CS" dirty="0" smtClean="0"/>
              <a:t>tastatura,</a:t>
            </a:r>
            <a:endParaRPr lang="sr-Latn-CS"/>
          </a:p>
          <a:p>
            <a:pPr lvl="0"/>
            <a:r>
              <a:rPr lang="sr-Latn-CS" dirty="0" smtClean="0"/>
              <a:t>miš, </a:t>
            </a:r>
            <a:endParaRPr lang="sr-Latn-CS"/>
          </a:p>
          <a:p>
            <a:pPr lvl="0"/>
            <a:r>
              <a:rPr lang="sr-Latn-CS" dirty="0" smtClean="0"/>
              <a:t>kablovi,</a:t>
            </a:r>
            <a:endParaRPr lang="sr-Latn-CS"/>
          </a:p>
          <a:p>
            <a:pPr lvl="0"/>
            <a:r>
              <a:rPr lang="sr-Latn-CS" dirty="0" smtClean="0"/>
              <a:t>jedinice za napajanje (npr. baterije i rezervne baterije),</a:t>
            </a:r>
            <a:endParaRPr lang="sr-Latn-CS"/>
          </a:p>
          <a:p>
            <a:pPr lvl="0"/>
            <a:r>
              <a:rPr lang="sr-Latn-CS" dirty="0" smtClean="0"/>
              <a:t>moguće dodatne komponente i</a:t>
            </a:r>
            <a:endParaRPr lang="sr-Latn-CS"/>
          </a:p>
          <a:p>
            <a:pPr lvl="0"/>
            <a:r>
              <a:rPr lang="sr-Latn-CS" dirty="0" smtClean="0"/>
              <a:t>mrežni uređaji</a:t>
            </a:r>
            <a:endParaRPr lang="sr-Latn-CS"/>
          </a:p>
          <a:p>
            <a:pPr marL="0" indent="0">
              <a:lnSpc>
                <a:spcPct val="150000"/>
              </a:lnSpc>
              <a:spcBef>
                <a:spcPts val="0"/>
              </a:spcBef>
              <a:buNone/>
            </a:pPr>
            <a:endParaRPr lang="sr-Latn-CS"/>
          </a:p>
        </p:txBody>
      </p:sp>
      <p:pic>
        <p:nvPicPr>
          <p:cNvPr id="9"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15954" y="1896343"/>
            <a:ext cx="2684515" cy="2072947"/>
          </a:xfrm>
          <a:prstGeom prst="rect">
            <a:avLst/>
          </a:prstGeom>
          <a:noFill/>
          <a:effectLst>
            <a:reflection blurRad="6350" stA="52000" endA="300" endPos="35000" dir="5400000" sy="-100000" algn="bl" rotWithShape="0"/>
          </a:effectLst>
          <a:extLst>
            <a:ext uri="{909E8E84-426E-40DD-AFC4-6F175D3DCCD1}">
              <a14:hiddenFill xmlns:a14="http://schemas.microsoft.com/office/drawing/2010/main">
                <a:solidFill>
                  <a:srgbClr val="FFFFFF"/>
                </a:solidFill>
              </a14:hiddenFill>
            </a:ext>
          </a:extLst>
        </p:spPr>
      </p:pic>
      <p:sp>
        <p:nvSpPr>
          <p:cNvPr id="3" name="Espace réservé du numéro de diapositive 2"/>
          <p:cNvSpPr>
            <a:spLocks noGrp="1"/>
          </p:cNvSpPr>
          <p:nvPr>
            <p:ph type="sldNum" sz="quarter" idx="12"/>
          </p:nvPr>
        </p:nvSpPr>
        <p:spPr/>
        <p:txBody>
          <a:bodyPr/>
          <a:lstStyle/>
          <a:p>
            <a:r>
              <a:rPr lang="sr-Latn-CS" dirty="0" smtClean="0"/>
              <a:t>!</a:t>
            </a:r>
            <a:fld id="{C1820EB3-92EE-104B-92CD-26C09B1518FE}" type="slidenum">
              <a:rPr lang="en-US" smtClean="0"/>
              <a:pPr/>
              <a:t>111</a:t>
            </a:fld>
            <a:endParaRPr lang="sr-Latn-CS" dirty="0"/>
          </a:p>
        </p:txBody>
      </p:sp>
    </p:spTree>
    <p:extLst>
      <p:ext uri="{BB962C8B-B14F-4D97-AF65-F5344CB8AC3E}">
        <p14:creationId xmlns:p14="http://schemas.microsoft.com/office/powerpoint/2010/main" val="697684542"/>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p:transition spd="slow">
        <p:fade/>
      </p:transition>
    </mc:Fallback>
  </mc:AlternateContent>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lstStyle/>
          <a:p>
            <a:r>
              <a:rPr lang="sr-Latn-CS" b="1" smtClean="0"/>
              <a:t>Računarski sistemi</a:t>
            </a:r>
            <a:endParaRPr lang="sr-Latn-CS" b="1"/>
          </a:p>
        </p:txBody>
      </p:sp>
      <p:sp>
        <p:nvSpPr>
          <p:cNvPr id="4" name="Rectangle 3"/>
          <p:cNvSpPr>
            <a:spLocks noGrp="1" noChangeArrowheads="1"/>
          </p:cNvSpPr>
          <p:nvPr>
            <p:ph idx="1"/>
          </p:nvPr>
        </p:nvSpPr>
        <p:spPr>
          <a:xfrm>
            <a:off x="457200" y="1600200"/>
            <a:ext cx="5851625" cy="5060244"/>
          </a:xfrm>
        </p:spPr>
        <p:txBody>
          <a:bodyPr>
            <a:normAutofit fontScale="70000" lnSpcReduction="20000"/>
          </a:bodyPr>
          <a:lstStyle/>
          <a:p>
            <a:pPr marL="0" indent="0" algn="just">
              <a:lnSpc>
                <a:spcPct val="150000"/>
              </a:lnSpc>
              <a:spcBef>
                <a:spcPts val="0"/>
              </a:spcBef>
              <a:buNone/>
            </a:pPr>
            <a:r>
              <a:rPr lang="sr-Latn-CS" dirty="0" smtClean="0"/>
              <a:t>Prilikom zaplene  računarskog sistema</a:t>
            </a:r>
          </a:p>
          <a:p>
            <a:pPr lvl="0" algn="just"/>
            <a:r>
              <a:rPr lang="sr-Latn-CS" b="1"/>
              <a:t>Posmatrajte računarski sistem i utvrdite da li je uključen ili isključen</a:t>
            </a:r>
          </a:p>
          <a:p>
            <a:pPr lvl="0" algn="just"/>
            <a:r>
              <a:rPr lang="sr-Latn-CS" dirty="0" smtClean="0"/>
              <a:t>Neprestano dokumentujte računarski sistem, sve veze i lice mesta i zabeležite sve radnje koje preduzimate i sve promene koje posmatrate na monitoru, računaru, štampaču ili drugim uređajima kao rezultat vaših radnji dok posmatrate,</a:t>
            </a:r>
            <a:endParaRPr lang="sr-Latn-CS"/>
          </a:p>
          <a:p>
            <a:pPr lvl="0" algn="just"/>
            <a:r>
              <a:rPr lang="sr-Latn-CS" dirty="0" smtClean="0"/>
              <a:t>Nemojte pratiti nikakav nepotvrđeni savet potencijalnog osumnjičenog. </a:t>
            </a:r>
          </a:p>
          <a:p>
            <a:pPr lvl="0" algn="just"/>
            <a:r>
              <a:rPr lang="sr-Latn-CS" dirty="0" smtClean="0"/>
              <a:t>Ako se susreće računarska mreža, kontaktirajte forenzičkog stručnjaka za računare u vašoj agenciji ili spoljnjeg stručnjaka koji vam je agencija odredila za pomoć. </a:t>
            </a:r>
            <a:endParaRPr lang="sr-Latn-CS" smtClean="0"/>
          </a:p>
        </p:txBody>
      </p:sp>
      <p:pic>
        <p:nvPicPr>
          <p:cNvPr id="5"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15954" y="1896343"/>
            <a:ext cx="2684515" cy="2072947"/>
          </a:xfrm>
          <a:prstGeom prst="rect">
            <a:avLst/>
          </a:prstGeom>
          <a:noFill/>
          <a:effectLst>
            <a:reflection blurRad="6350" stA="52000" endA="300" endPos="35000" dir="5400000" sy="-100000" algn="bl" rotWithShape="0"/>
          </a:effectLst>
          <a:extLst>
            <a:ext uri="{909E8E84-426E-40DD-AFC4-6F175D3DCCD1}">
              <a14:hiddenFill xmlns:a14="http://schemas.microsoft.com/office/drawing/2010/main">
                <a:solidFill>
                  <a:srgbClr val="FFFFFF"/>
                </a:solidFill>
              </a14:hiddenFill>
            </a:ext>
          </a:extLst>
        </p:spPr>
      </p:pic>
      <p:sp>
        <p:nvSpPr>
          <p:cNvPr id="3" name="Espace réservé du numéro de diapositive 2"/>
          <p:cNvSpPr>
            <a:spLocks noGrp="1"/>
          </p:cNvSpPr>
          <p:nvPr>
            <p:ph type="sldNum" sz="quarter" idx="12"/>
          </p:nvPr>
        </p:nvSpPr>
        <p:spPr/>
        <p:txBody>
          <a:bodyPr/>
          <a:lstStyle/>
          <a:p>
            <a:r>
              <a:rPr lang="sr-Latn-CS" dirty="0" smtClean="0"/>
              <a:t>!</a:t>
            </a:r>
            <a:fld id="{C1820EB3-92EE-104B-92CD-26C09B1518FE}" type="slidenum">
              <a:rPr lang="en-US" smtClean="0"/>
              <a:pPr/>
              <a:t>112</a:t>
            </a:fld>
            <a:endParaRPr lang="sr-Latn-CS" dirty="0"/>
          </a:p>
        </p:txBody>
      </p:sp>
    </p:spTree>
    <p:extLst>
      <p:ext uri="{BB962C8B-B14F-4D97-AF65-F5344CB8AC3E}">
        <p14:creationId xmlns:p14="http://schemas.microsoft.com/office/powerpoint/2010/main" val="723384774"/>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p:transition spd="slow">
        <p:fade/>
      </p:transition>
    </mc:Fallback>
  </mc:AlternateContent>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lstStyle/>
          <a:p>
            <a:r>
              <a:rPr lang="sr-Latn-CS" b="1" smtClean="0"/>
              <a:t>Provera stanja napajanja</a:t>
            </a:r>
            <a:endParaRPr lang="sr-Latn-CS" b="1"/>
          </a:p>
        </p:txBody>
      </p:sp>
      <p:sp>
        <p:nvSpPr>
          <p:cNvPr id="4" name="Rectangle 3"/>
          <p:cNvSpPr>
            <a:spLocks noGrp="1" noChangeArrowheads="1"/>
          </p:cNvSpPr>
          <p:nvPr>
            <p:ph idx="1"/>
          </p:nvPr>
        </p:nvSpPr>
        <p:spPr>
          <a:xfrm>
            <a:off x="457200" y="1600200"/>
            <a:ext cx="5396064" cy="4525963"/>
          </a:xfrm>
        </p:spPr>
        <p:txBody>
          <a:bodyPr>
            <a:normAutofit/>
          </a:bodyPr>
          <a:lstStyle/>
          <a:p>
            <a:pPr>
              <a:lnSpc>
                <a:spcPct val="150000"/>
              </a:lnSpc>
              <a:spcBef>
                <a:spcPts val="0"/>
              </a:spcBef>
            </a:pPr>
            <a:r>
              <a:rPr lang="sr-Latn-CS" dirty="0" smtClean="0"/>
              <a:t>Proverite indikatorska svetla</a:t>
            </a:r>
          </a:p>
          <a:p>
            <a:pPr>
              <a:lnSpc>
                <a:spcPct val="150000"/>
              </a:lnSpc>
              <a:spcBef>
                <a:spcPts val="0"/>
              </a:spcBef>
            </a:pPr>
            <a:r>
              <a:rPr lang="sr-Latn-CS" dirty="0" smtClean="0"/>
              <a:t>Proverite buku</a:t>
            </a:r>
          </a:p>
          <a:p>
            <a:pPr>
              <a:lnSpc>
                <a:spcPct val="150000"/>
              </a:lnSpc>
              <a:spcBef>
                <a:spcPts val="0"/>
              </a:spcBef>
            </a:pPr>
            <a:r>
              <a:rPr lang="sr-Latn-CS" dirty="0" smtClean="0"/>
              <a:t>Proverite temperaturu</a:t>
            </a:r>
          </a:p>
          <a:p>
            <a:pPr>
              <a:lnSpc>
                <a:spcPct val="150000"/>
              </a:lnSpc>
              <a:spcBef>
                <a:spcPts val="0"/>
              </a:spcBef>
            </a:pPr>
            <a:r>
              <a:rPr lang="sr-Latn-CS" dirty="0" smtClean="0"/>
              <a:t>Razmotrite režim mirovanja, posebno za prenosive računare</a:t>
            </a:r>
            <a:endParaRPr lang="sr-Latn-CS"/>
          </a:p>
        </p:txBody>
      </p:sp>
      <p:pic>
        <p:nvPicPr>
          <p:cNvPr id="3" name="Bild 2" descr="Bildschirmfoto 2013-02-25 um 14.21.31.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67198" y="1956531"/>
            <a:ext cx="3680168" cy="2406082"/>
          </a:xfrm>
          <a:prstGeom prst="rect">
            <a:avLst/>
          </a:prstGeom>
          <a:effectLst>
            <a:reflection blurRad="6350" stA="52000" endA="300" endPos="35000" dir="5400000" sy="-100000" algn="bl" rotWithShape="0"/>
          </a:effectLst>
        </p:spPr>
      </p:pic>
      <p:sp>
        <p:nvSpPr>
          <p:cNvPr id="5" name="Espace réservé du numéro de diapositive 4"/>
          <p:cNvSpPr>
            <a:spLocks noGrp="1"/>
          </p:cNvSpPr>
          <p:nvPr>
            <p:ph type="sldNum" sz="quarter" idx="12"/>
          </p:nvPr>
        </p:nvSpPr>
        <p:spPr/>
        <p:txBody>
          <a:bodyPr/>
          <a:lstStyle/>
          <a:p>
            <a:r>
              <a:rPr lang="sr-Latn-CS" dirty="0" smtClean="0"/>
              <a:t>!</a:t>
            </a:r>
            <a:fld id="{C1820EB3-92EE-104B-92CD-26C09B1518FE}" type="slidenum">
              <a:rPr lang="en-US" smtClean="0"/>
              <a:pPr/>
              <a:t>113</a:t>
            </a:fld>
            <a:endParaRPr lang="sr-Latn-CS" dirty="0"/>
          </a:p>
        </p:txBody>
      </p:sp>
    </p:spTree>
    <p:extLst>
      <p:ext uri="{BB962C8B-B14F-4D97-AF65-F5344CB8AC3E}">
        <p14:creationId xmlns:p14="http://schemas.microsoft.com/office/powerpoint/2010/main" val="492313407"/>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p:transition spd="slow">
        <p:fade/>
      </p:transition>
    </mc:Fallback>
  </mc:AlternateContent>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lstStyle/>
          <a:p>
            <a:r>
              <a:rPr lang="sr-Latn-CS" b="1" smtClean="0"/>
              <a:t>Posmatranje monitora</a:t>
            </a:r>
            <a:endParaRPr lang="sr-Latn-CS" b="1"/>
          </a:p>
        </p:txBody>
      </p:sp>
      <p:sp>
        <p:nvSpPr>
          <p:cNvPr id="4" name="Rectangle 3"/>
          <p:cNvSpPr>
            <a:spLocks noGrp="1" noChangeArrowheads="1"/>
          </p:cNvSpPr>
          <p:nvPr>
            <p:ph idx="1"/>
          </p:nvPr>
        </p:nvSpPr>
        <p:spPr>
          <a:xfrm>
            <a:off x="457200" y="1600200"/>
            <a:ext cx="5638800" cy="4525963"/>
          </a:xfrm>
        </p:spPr>
        <p:txBody>
          <a:bodyPr>
            <a:normAutofit/>
          </a:bodyPr>
          <a:lstStyle/>
          <a:p>
            <a:pPr marL="0" lvl="0" indent="0">
              <a:buNone/>
            </a:pPr>
            <a:r>
              <a:rPr lang="sr-Latn-CS" i="1"/>
              <a:t>Situacija 1</a:t>
            </a:r>
            <a:r>
              <a:rPr lang="sr-Latn-CS" dirty="0" smtClean="0"/>
              <a:t>: </a:t>
            </a:r>
            <a:endParaRPr lang="sr-Latn-CS" smtClean="0"/>
          </a:p>
          <a:p>
            <a:pPr lvl="0" algn="just"/>
            <a:r>
              <a:rPr lang="sr-Latn-CS" dirty="0" smtClean="0"/>
              <a:t>Monitor je uključen, a radni proizvod i / ili radna površina su vidljivi.</a:t>
            </a:r>
            <a:endParaRPr lang="sr-Latn-CS"/>
          </a:p>
          <a:p>
            <a:pPr lvl="1" algn="just"/>
            <a:r>
              <a:rPr lang="sr-Latn-CS" dirty="0" smtClean="0"/>
              <a:t>Dokumentujte detalje o monitoru u vreme intervencije </a:t>
            </a:r>
            <a:endParaRPr lang="sr-Latn-CS"/>
          </a:p>
          <a:p>
            <a:pPr lvl="1" algn="just"/>
            <a:r>
              <a:rPr lang="sr-Latn-CS" dirty="0" smtClean="0"/>
              <a:t>Nastavite na "Situacija B" na sledećim slajdovima.  </a:t>
            </a:r>
            <a:endParaRPr lang="sr-Latn-CS"/>
          </a:p>
        </p:txBody>
      </p:sp>
      <p:pic>
        <p:nvPicPr>
          <p:cNvPr id="3" name="Bild 2" descr="2012-01-13 09.41.02.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65553" y="2314222"/>
            <a:ext cx="2823226" cy="2117420"/>
          </a:xfrm>
          <a:prstGeom prst="rect">
            <a:avLst/>
          </a:prstGeom>
          <a:effectLst>
            <a:reflection blurRad="6350" stA="52000" endA="300" endPos="35000" dir="5400000" sy="-100000" algn="bl" rotWithShape="0"/>
          </a:effectLst>
        </p:spPr>
      </p:pic>
      <p:sp>
        <p:nvSpPr>
          <p:cNvPr id="5" name="Espace réservé du numéro de diapositive 4"/>
          <p:cNvSpPr>
            <a:spLocks noGrp="1"/>
          </p:cNvSpPr>
          <p:nvPr>
            <p:ph type="sldNum" sz="quarter" idx="12"/>
          </p:nvPr>
        </p:nvSpPr>
        <p:spPr/>
        <p:txBody>
          <a:bodyPr/>
          <a:lstStyle/>
          <a:p>
            <a:r>
              <a:rPr lang="sr-Latn-CS" dirty="0" smtClean="0"/>
              <a:t>!</a:t>
            </a:r>
            <a:fld id="{C1820EB3-92EE-104B-92CD-26C09B1518FE}" type="slidenum">
              <a:rPr lang="en-US" smtClean="0"/>
              <a:pPr/>
              <a:t>114</a:t>
            </a:fld>
            <a:endParaRPr lang="sr-Latn-CS" dirty="0"/>
          </a:p>
        </p:txBody>
      </p:sp>
    </p:spTree>
    <p:extLst>
      <p:ext uri="{BB962C8B-B14F-4D97-AF65-F5344CB8AC3E}">
        <p14:creationId xmlns:p14="http://schemas.microsoft.com/office/powerpoint/2010/main" val="1352928391"/>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p:transition spd="slow">
        <p:fade/>
      </p:transition>
    </mc:Fallback>
  </mc:AlternateContent>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lstStyle/>
          <a:p>
            <a:r>
              <a:rPr lang="sr-Latn-CS" b="1" smtClean="0"/>
              <a:t>Posmatranje monitora</a:t>
            </a:r>
            <a:endParaRPr lang="sr-Latn-CS" b="1"/>
          </a:p>
        </p:txBody>
      </p:sp>
      <p:sp>
        <p:nvSpPr>
          <p:cNvPr id="4" name="Rectangle 3"/>
          <p:cNvSpPr>
            <a:spLocks noGrp="1" noChangeArrowheads="1"/>
          </p:cNvSpPr>
          <p:nvPr>
            <p:ph idx="1"/>
          </p:nvPr>
        </p:nvSpPr>
        <p:spPr>
          <a:xfrm>
            <a:off x="457200" y="1600200"/>
            <a:ext cx="5188991" cy="5116689"/>
          </a:xfrm>
        </p:spPr>
        <p:txBody>
          <a:bodyPr>
            <a:normAutofit fontScale="77500" lnSpcReduction="20000"/>
          </a:bodyPr>
          <a:lstStyle/>
          <a:p>
            <a:pPr marL="0" lvl="0" indent="0">
              <a:buNone/>
            </a:pPr>
            <a:r>
              <a:rPr lang="sr-Latn-CS" i="1" smtClean="0"/>
              <a:t>Situacija 2</a:t>
            </a:r>
            <a:r>
              <a:rPr lang="sr-Latn-CS" dirty="0" smtClean="0"/>
              <a:t>: </a:t>
            </a:r>
            <a:endParaRPr lang="sr-Latn-CS" smtClean="0"/>
          </a:p>
          <a:p>
            <a:pPr lvl="0"/>
            <a:r>
              <a:rPr lang="sr-Latn-CS" dirty="0" smtClean="0"/>
              <a:t>Monitor je uključen i ekran je prazan (režim spavanja) ili čuvar ekrana (npr. slika) je vidljiv.</a:t>
            </a:r>
            <a:endParaRPr lang="sr-Latn-CS"/>
          </a:p>
          <a:p>
            <a:pPr lvl="1"/>
            <a:r>
              <a:rPr lang="sr-Latn-CS" dirty="0" smtClean="0"/>
              <a:t>Pomaknite miša malo (bez pritiskanja dugmadi). Ekran bi trebalo da se promeni i pokaže rad proizvoda ili zatraži lozinku.</a:t>
            </a:r>
            <a:endParaRPr lang="sr-Latn-CS"/>
          </a:p>
          <a:p>
            <a:pPr lvl="1"/>
            <a:r>
              <a:rPr lang="sr-Latn-CS" dirty="0" smtClean="0"/>
              <a:t>Ako kretanje miša ne uzrokuje promenu na ekranu, nemojte pritiskati nikakve druge tastere ili pomerati miš.</a:t>
            </a:r>
            <a:endParaRPr lang="sr-Latn-CS"/>
          </a:p>
          <a:p>
            <a:pPr lvl="1"/>
            <a:r>
              <a:rPr lang="sr-Latn-CS" dirty="0" smtClean="0"/>
              <a:t>Dokumentujte detalje o monitoru u vreme intervencije </a:t>
            </a:r>
            <a:endParaRPr lang="sr-Latn-CS"/>
          </a:p>
          <a:p>
            <a:pPr lvl="1"/>
            <a:r>
              <a:rPr lang="sr-Latn-CS" dirty="0" smtClean="0"/>
              <a:t>Nastavite na "Situacija B" na sledećim slajdovima. </a:t>
            </a:r>
            <a:endParaRPr lang="sr-Latn-CS"/>
          </a:p>
        </p:txBody>
      </p:sp>
      <p:pic>
        <p:nvPicPr>
          <p:cNvPr id="3" name="Bild 2" descr="Bildschirmfoto 2013-02-25 um 15.03.01.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90972" y="2017274"/>
            <a:ext cx="3497808" cy="2459133"/>
          </a:xfrm>
          <a:prstGeom prst="rect">
            <a:avLst/>
          </a:prstGeom>
          <a:effectLst>
            <a:reflection blurRad="6350" stA="52000" endA="300" endPos="35000" dir="5400000" sy="-100000" algn="bl" rotWithShape="0"/>
          </a:effectLst>
        </p:spPr>
      </p:pic>
      <p:sp>
        <p:nvSpPr>
          <p:cNvPr id="5" name="Espace réservé du numéro de diapositive 4"/>
          <p:cNvSpPr>
            <a:spLocks noGrp="1"/>
          </p:cNvSpPr>
          <p:nvPr>
            <p:ph type="sldNum" sz="quarter" idx="12"/>
          </p:nvPr>
        </p:nvSpPr>
        <p:spPr/>
        <p:txBody>
          <a:bodyPr/>
          <a:lstStyle/>
          <a:p>
            <a:r>
              <a:rPr lang="sr-Latn-CS" dirty="0" smtClean="0"/>
              <a:t>!</a:t>
            </a:r>
            <a:fld id="{C1820EB3-92EE-104B-92CD-26C09B1518FE}" type="slidenum">
              <a:rPr lang="en-US" smtClean="0"/>
              <a:pPr/>
              <a:t>115</a:t>
            </a:fld>
            <a:endParaRPr lang="sr-Latn-CS" dirty="0"/>
          </a:p>
        </p:txBody>
      </p:sp>
    </p:spTree>
    <p:extLst>
      <p:ext uri="{BB962C8B-B14F-4D97-AF65-F5344CB8AC3E}">
        <p14:creationId xmlns:p14="http://schemas.microsoft.com/office/powerpoint/2010/main" val="1110613101"/>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p:transition spd="slow">
        <p:fade/>
      </p:transition>
    </mc:Fallback>
  </mc:AlternateContent>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lstStyle/>
          <a:p>
            <a:r>
              <a:rPr lang="sr-Latn-CS" b="1" smtClean="0"/>
              <a:t>Posmatranje monitora</a:t>
            </a:r>
            <a:endParaRPr lang="sr-Latn-CS" b="1"/>
          </a:p>
        </p:txBody>
      </p:sp>
      <p:sp>
        <p:nvSpPr>
          <p:cNvPr id="4" name="Rectangle 3"/>
          <p:cNvSpPr>
            <a:spLocks noGrp="1" noChangeArrowheads="1"/>
          </p:cNvSpPr>
          <p:nvPr>
            <p:ph idx="1"/>
          </p:nvPr>
        </p:nvSpPr>
        <p:spPr>
          <a:xfrm>
            <a:off x="457200" y="1600200"/>
            <a:ext cx="5630747" cy="4525963"/>
          </a:xfrm>
        </p:spPr>
        <p:txBody>
          <a:bodyPr>
            <a:normAutofit/>
          </a:bodyPr>
          <a:lstStyle/>
          <a:p>
            <a:pPr marL="0" lvl="0" indent="0">
              <a:buNone/>
            </a:pPr>
            <a:r>
              <a:rPr lang="sr-Latn-CS" i="1" smtClean="0"/>
              <a:t>Situacija 3</a:t>
            </a:r>
            <a:r>
              <a:rPr lang="sr-Latn-CS" dirty="0" smtClean="0"/>
              <a:t>: </a:t>
            </a:r>
            <a:endParaRPr lang="sr-Latn-CS" smtClean="0"/>
          </a:p>
          <a:p>
            <a:pPr lvl="0"/>
            <a:r>
              <a:rPr lang="sr-Latn-CS" dirty="0" smtClean="0"/>
              <a:t> Monitor je isključen.</a:t>
            </a:r>
            <a:endParaRPr lang="sr-Latn-CS"/>
          </a:p>
          <a:p>
            <a:pPr lvl="1"/>
            <a:r>
              <a:rPr lang="sr-Latn-CS" dirty="0" smtClean="0"/>
              <a:t>Zabeležite status "isključen".</a:t>
            </a:r>
            <a:endParaRPr lang="sr-Latn-CS"/>
          </a:p>
          <a:p>
            <a:pPr algn="just"/>
            <a:r>
              <a:rPr lang="sr-Latn-CS" dirty="0" smtClean="0"/>
              <a:t>Uključite monitor, a zatim utvrdite da li je status monitora onakav kakav je opisan u Situaciji 1 ili 2 gore i pratite te korake. </a:t>
            </a:r>
            <a:endParaRPr lang="sr-Latn-CS"/>
          </a:p>
        </p:txBody>
      </p:sp>
      <p:pic>
        <p:nvPicPr>
          <p:cNvPr id="3" name="Bild 2"/>
          <p:cNvPicPr>
            <a:picLocks noChangeAspect="1"/>
          </p:cNvPicPr>
          <p:nvPr/>
        </p:nvPicPr>
        <p:blipFill>
          <a:blip r:embed="rId3"/>
          <a:stretch>
            <a:fillRect/>
          </a:stretch>
        </p:blipFill>
        <p:spPr>
          <a:xfrm>
            <a:off x="6265365" y="2228061"/>
            <a:ext cx="2646815" cy="2272610"/>
          </a:xfrm>
          <a:prstGeom prst="rect">
            <a:avLst/>
          </a:prstGeom>
          <a:effectLst>
            <a:reflection blurRad="6350" stA="52000" endA="300" endPos="35000" dir="5400000" sy="-100000" algn="bl" rotWithShape="0"/>
          </a:effectLst>
        </p:spPr>
      </p:pic>
      <p:sp>
        <p:nvSpPr>
          <p:cNvPr id="5" name="Espace réservé du numéro de diapositive 4"/>
          <p:cNvSpPr>
            <a:spLocks noGrp="1"/>
          </p:cNvSpPr>
          <p:nvPr>
            <p:ph type="sldNum" sz="quarter" idx="12"/>
          </p:nvPr>
        </p:nvSpPr>
        <p:spPr/>
        <p:txBody>
          <a:bodyPr/>
          <a:lstStyle/>
          <a:p>
            <a:r>
              <a:rPr lang="sr-Latn-CS" dirty="0" smtClean="0"/>
              <a:t>!</a:t>
            </a:r>
            <a:fld id="{C1820EB3-92EE-104B-92CD-26C09B1518FE}" type="slidenum">
              <a:rPr lang="en-US" smtClean="0"/>
              <a:pPr/>
              <a:t>116</a:t>
            </a:fld>
            <a:endParaRPr lang="sr-Latn-CS" dirty="0"/>
          </a:p>
        </p:txBody>
      </p:sp>
    </p:spTree>
    <p:extLst>
      <p:ext uri="{BB962C8B-B14F-4D97-AF65-F5344CB8AC3E}">
        <p14:creationId xmlns:p14="http://schemas.microsoft.com/office/powerpoint/2010/main" val="146528783"/>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p:transition spd="slow">
        <p:fade/>
      </p:transition>
    </mc:Fallback>
  </mc:AlternateContent>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lstStyle/>
          <a:p>
            <a:r>
              <a:rPr lang="sr-Latn-CS" b="1" smtClean="0"/>
              <a:t>Situacija A - Računar je isključen</a:t>
            </a:r>
            <a:endParaRPr lang="sr-Latn-CS" b="1"/>
          </a:p>
        </p:txBody>
      </p:sp>
      <p:sp>
        <p:nvSpPr>
          <p:cNvPr id="4" name="Rectangle 3"/>
          <p:cNvSpPr>
            <a:spLocks noGrp="1" noChangeArrowheads="1"/>
          </p:cNvSpPr>
          <p:nvPr>
            <p:ph idx="1"/>
          </p:nvPr>
        </p:nvSpPr>
        <p:spPr>
          <a:xfrm>
            <a:off x="457200" y="1600200"/>
            <a:ext cx="5709356" cy="4525963"/>
          </a:xfrm>
        </p:spPr>
        <p:txBody>
          <a:bodyPr>
            <a:normAutofit fontScale="85000" lnSpcReduction="10000"/>
          </a:bodyPr>
          <a:lstStyle/>
          <a:p>
            <a:pPr algn="just">
              <a:lnSpc>
                <a:spcPct val="150000"/>
              </a:lnSpc>
              <a:spcBef>
                <a:spcPts val="0"/>
              </a:spcBef>
            </a:pPr>
            <a:r>
              <a:rPr lang="sr-Latn-CS" dirty="0" smtClean="0"/>
              <a:t>Utvrdili ste da je taj sistem isključen; </a:t>
            </a:r>
            <a:r>
              <a:rPr lang="sr-Latn-CS" b="1"/>
              <a:t>nemojte</a:t>
            </a:r>
            <a:r>
              <a:rPr lang="sr-Latn-CS" dirty="0" smtClean="0"/>
              <a:t> da ga uključujete!</a:t>
            </a:r>
            <a:endParaRPr lang="sr-Latn-CS"/>
          </a:p>
          <a:p>
            <a:pPr lvl="0" algn="just"/>
            <a:r>
              <a:rPr lang="sr-Latn-CS" dirty="0" smtClean="0"/>
              <a:t>• Izvucite kabl za napajanje iz ciljane opreme (</a:t>
            </a:r>
            <a:r>
              <a:rPr lang="sr-Latn-CS" b="1"/>
              <a:t>ne </a:t>
            </a:r>
            <a:r>
              <a:rPr lang="sr-Latn-CS" dirty="0" smtClean="0"/>
              <a:t>isključujte ga iz zidne utičnice) i zabeležite vreme kad ste to uradili.</a:t>
            </a:r>
            <a:endParaRPr lang="sr-Latn-CS"/>
          </a:p>
          <a:p>
            <a:pPr algn="just"/>
            <a:r>
              <a:rPr lang="sr-Latn-CS" dirty="0" smtClean="0"/>
              <a:t>Ako se radi o prenosnom uređaju, takođe izvucite i bateriju. </a:t>
            </a:r>
            <a:endParaRPr lang="sr-Latn-CS"/>
          </a:p>
        </p:txBody>
      </p:sp>
      <p:pic>
        <p:nvPicPr>
          <p:cNvPr id="3" name="Bild 2"/>
          <p:cNvPicPr>
            <a:picLocks noChangeAspect="1"/>
          </p:cNvPicPr>
          <p:nvPr/>
        </p:nvPicPr>
        <p:blipFill>
          <a:blip r:embed="rId3"/>
          <a:stretch>
            <a:fillRect/>
          </a:stretch>
        </p:blipFill>
        <p:spPr>
          <a:xfrm>
            <a:off x="6067778" y="1854198"/>
            <a:ext cx="3256844" cy="2161012"/>
          </a:xfrm>
          <a:prstGeom prst="rect">
            <a:avLst/>
          </a:prstGeom>
          <a:effectLst>
            <a:reflection blurRad="6350" stA="52000" endA="300" endPos="35000" dir="5400000" sy="-100000" algn="bl" rotWithShape="0"/>
          </a:effectLst>
        </p:spPr>
      </p:pic>
      <p:sp>
        <p:nvSpPr>
          <p:cNvPr id="5" name="Espace réservé du numéro de diapositive 4"/>
          <p:cNvSpPr>
            <a:spLocks noGrp="1"/>
          </p:cNvSpPr>
          <p:nvPr>
            <p:ph type="sldNum" sz="quarter" idx="12"/>
          </p:nvPr>
        </p:nvSpPr>
        <p:spPr/>
        <p:txBody>
          <a:bodyPr/>
          <a:lstStyle/>
          <a:p>
            <a:r>
              <a:rPr lang="sr-Latn-CS" dirty="0" smtClean="0"/>
              <a:t>!</a:t>
            </a:r>
            <a:fld id="{C1820EB3-92EE-104B-92CD-26C09B1518FE}" type="slidenum">
              <a:rPr lang="en-US" smtClean="0"/>
              <a:pPr/>
              <a:t>117</a:t>
            </a:fld>
            <a:endParaRPr lang="sr-Latn-CS" dirty="0"/>
          </a:p>
        </p:txBody>
      </p:sp>
    </p:spTree>
    <p:extLst>
      <p:ext uri="{BB962C8B-B14F-4D97-AF65-F5344CB8AC3E}">
        <p14:creationId xmlns:p14="http://schemas.microsoft.com/office/powerpoint/2010/main" val="1692996419"/>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p:transition spd="slow">
        <p:fade/>
      </p:transition>
    </mc:Fallback>
  </mc:AlternateContent>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lstStyle/>
          <a:p>
            <a:r>
              <a:rPr lang="sr-Latn-CS" b="1" smtClean="0"/>
              <a:t>Situacija A - Računar je uključen</a:t>
            </a:r>
            <a:endParaRPr lang="sr-Latn-CS" b="1"/>
          </a:p>
        </p:txBody>
      </p:sp>
      <p:sp>
        <p:nvSpPr>
          <p:cNvPr id="4" name="Rectangle 3"/>
          <p:cNvSpPr>
            <a:spLocks noGrp="1" noChangeArrowheads="1"/>
          </p:cNvSpPr>
          <p:nvPr>
            <p:ph idx="1"/>
          </p:nvPr>
        </p:nvSpPr>
        <p:spPr>
          <a:xfrm>
            <a:off x="457200" y="1600200"/>
            <a:ext cx="5850467" cy="4525963"/>
          </a:xfrm>
        </p:spPr>
        <p:txBody>
          <a:bodyPr>
            <a:normAutofit fontScale="85000" lnSpcReduction="20000"/>
          </a:bodyPr>
          <a:lstStyle/>
          <a:p>
            <a:pPr algn="just">
              <a:lnSpc>
                <a:spcPct val="150000"/>
              </a:lnSpc>
              <a:spcBef>
                <a:spcPts val="0"/>
              </a:spcBef>
            </a:pPr>
            <a:r>
              <a:rPr lang="sr-Latn-CS" dirty="0" smtClean="0"/>
              <a:t>Utvrdili ste da je taj sistem isključen; </a:t>
            </a:r>
            <a:r>
              <a:rPr lang="sr-Latn-CS" b="1"/>
              <a:t>nemojte</a:t>
            </a:r>
            <a:r>
              <a:rPr lang="sr-Latn-CS" dirty="0" smtClean="0"/>
              <a:t> ga uključivati! </a:t>
            </a:r>
            <a:endParaRPr lang="sr-Latn-CS" smtClean="0"/>
          </a:p>
          <a:p>
            <a:pPr lvl="0" algn="just"/>
            <a:r>
              <a:rPr lang="sr-Latn-CS" dirty="0" smtClean="0"/>
              <a:t>Pokušajte da kontaktirate specijaliste.</a:t>
            </a:r>
            <a:endParaRPr lang="sr-Latn-CS"/>
          </a:p>
          <a:p>
            <a:pPr lvl="1" algn="just"/>
            <a:r>
              <a:rPr lang="sr-Latn-CS" dirty="0" smtClean="0"/>
              <a:t>Ako je stručnjak dostupan, pratite njihov savet.</a:t>
            </a:r>
            <a:endParaRPr lang="sr-Latn-CS"/>
          </a:p>
          <a:p>
            <a:pPr lvl="1" algn="just"/>
            <a:r>
              <a:rPr lang="sr-Latn-CS" dirty="0" smtClean="0"/>
              <a:t>Ako nijedan stručnjak nije dostupan, nastavite sa sledećom instrukcijom</a:t>
            </a:r>
            <a:endParaRPr lang="sr-Latn-CS"/>
          </a:p>
          <a:p>
            <a:pPr lvl="0" algn="just"/>
            <a:r>
              <a:rPr lang="sr-Latn-CS" b="1"/>
              <a:t>Ne</a:t>
            </a:r>
            <a:r>
              <a:rPr lang="sr-Latn-CS" dirty="0" smtClean="0"/>
              <a:t> dodirujte tastaturu ili druge uređaje za unos.</a:t>
            </a:r>
            <a:endParaRPr lang="sr-Latn-CS"/>
          </a:p>
          <a:p>
            <a:pPr algn="just"/>
            <a:r>
              <a:rPr lang="sr-Latn-CS" dirty="0" smtClean="0"/>
              <a:t>Nastavite sa koracima opisanim u "Deo Živi podaci" prezentacije </a:t>
            </a:r>
            <a:endParaRPr lang="sr-Latn-CS"/>
          </a:p>
        </p:txBody>
      </p:sp>
      <p:pic>
        <p:nvPicPr>
          <p:cNvPr id="5" name="Grafik 13"/>
          <p:cNvPicPr/>
          <p:nvPr/>
        </p:nvPicPr>
        <p:blipFill rotWithShape="1">
          <a:blip r:embed="rId3">
            <a:extLst>
              <a:ext uri="{28A0092B-C50C-407E-A947-70E740481C1C}">
                <a14:useLocalDpi xmlns:a14="http://schemas.microsoft.com/office/drawing/2010/main" val="0"/>
              </a:ext>
            </a:extLst>
          </a:blip>
          <a:srcRect l="34261" t="33495" r="40724" b="23595"/>
          <a:stretch/>
        </p:blipFill>
        <p:spPr bwMode="auto">
          <a:xfrm>
            <a:off x="6414911" y="1947333"/>
            <a:ext cx="2503034" cy="2456394"/>
          </a:xfrm>
          <a:prstGeom prst="rect">
            <a:avLst/>
          </a:prstGeom>
          <a:noFill/>
          <a:ln>
            <a:noFill/>
          </a:ln>
          <a:effectLst>
            <a:reflection blurRad="6350" stA="52000" endA="300" endPos="35000" dir="5400000" sy="-100000" algn="bl" rotWithShape="0"/>
          </a:effectLst>
        </p:spPr>
      </p:pic>
      <p:sp>
        <p:nvSpPr>
          <p:cNvPr id="3" name="Espace réservé du numéro de diapositive 2"/>
          <p:cNvSpPr>
            <a:spLocks noGrp="1"/>
          </p:cNvSpPr>
          <p:nvPr>
            <p:ph type="sldNum" sz="quarter" idx="12"/>
          </p:nvPr>
        </p:nvSpPr>
        <p:spPr/>
        <p:txBody>
          <a:bodyPr/>
          <a:lstStyle/>
          <a:p>
            <a:r>
              <a:rPr lang="sr-Latn-CS" dirty="0" smtClean="0"/>
              <a:t>!</a:t>
            </a:r>
            <a:fld id="{C1820EB3-92EE-104B-92CD-26C09B1518FE}" type="slidenum">
              <a:rPr lang="en-US" smtClean="0"/>
              <a:pPr/>
              <a:t>118</a:t>
            </a:fld>
            <a:endParaRPr lang="sr-Latn-CS" dirty="0"/>
          </a:p>
        </p:txBody>
      </p:sp>
    </p:spTree>
    <p:extLst>
      <p:ext uri="{BB962C8B-B14F-4D97-AF65-F5344CB8AC3E}">
        <p14:creationId xmlns:p14="http://schemas.microsoft.com/office/powerpoint/2010/main" val="32491383"/>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p:transition spd="slow">
        <p:fade/>
      </p:transition>
    </mc:Fallback>
  </mc:AlternateContent>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normAutofit/>
          </a:bodyPr>
          <a:lstStyle/>
          <a:p>
            <a:r>
              <a:rPr lang="sr-Latn-CS" b="1" smtClean="0"/>
              <a:t>Situacija C - Ne možete odrediti</a:t>
            </a:r>
            <a:endParaRPr lang="sr-Latn-CS" b="1"/>
          </a:p>
        </p:txBody>
      </p:sp>
      <p:sp>
        <p:nvSpPr>
          <p:cNvPr id="4" name="Rectangle 3"/>
          <p:cNvSpPr>
            <a:spLocks noGrp="1" noChangeArrowheads="1"/>
          </p:cNvSpPr>
          <p:nvPr>
            <p:ph idx="1"/>
          </p:nvPr>
        </p:nvSpPr>
        <p:spPr>
          <a:xfrm>
            <a:off x="457200" y="1600200"/>
            <a:ext cx="5455356" cy="5144911"/>
          </a:xfrm>
        </p:spPr>
        <p:txBody>
          <a:bodyPr>
            <a:normAutofit fontScale="92500" lnSpcReduction="10000"/>
          </a:bodyPr>
          <a:lstStyle/>
          <a:p>
            <a:pPr algn="just"/>
            <a:r>
              <a:rPr lang="sr-Latn-CS" dirty="0" smtClean="0"/>
              <a:t>Ne možete utvrditi da li je sistem uključen ili isključen.</a:t>
            </a:r>
            <a:endParaRPr lang="sr-Latn-CS"/>
          </a:p>
          <a:p>
            <a:pPr lvl="0" algn="just"/>
            <a:r>
              <a:rPr lang="sr-Latn-CS" dirty="0" smtClean="0"/>
              <a:t>Pretpostavimo da je isključen. </a:t>
            </a:r>
            <a:r>
              <a:rPr lang="sr-Latn-CS" b="1"/>
              <a:t>Nemojte</a:t>
            </a:r>
            <a:r>
              <a:rPr lang="sr-Latn-CS" dirty="0" smtClean="0"/>
              <a:t> pritiskati prekidač.</a:t>
            </a:r>
            <a:endParaRPr lang="sr-Latn-CS"/>
          </a:p>
          <a:p>
            <a:pPr lvl="0" algn="just"/>
            <a:r>
              <a:rPr lang="sr-Latn-CS" dirty="0" smtClean="0"/>
              <a:t>• Izvucite kabl za napajanje iz ciljane opreme (</a:t>
            </a:r>
            <a:r>
              <a:rPr lang="sr-Latn-CS" b="1"/>
              <a:t>ne </a:t>
            </a:r>
            <a:r>
              <a:rPr lang="sr-Latn-CS" dirty="0" smtClean="0"/>
              <a:t>isključujte ga iz zidne utičnice) i zabeležite vreme kad ste to uradili.</a:t>
            </a:r>
            <a:endParaRPr lang="sr-Latn-CS"/>
          </a:p>
          <a:p>
            <a:pPr algn="just"/>
            <a:r>
              <a:rPr lang="sr-Latn-CS" dirty="0" smtClean="0"/>
              <a:t>Ako se radi o prenosnom uređaju, takođe izvucite i bateriju. </a:t>
            </a:r>
            <a:endParaRPr lang="sr-Latn-CS"/>
          </a:p>
        </p:txBody>
      </p:sp>
      <p:pic>
        <p:nvPicPr>
          <p:cNvPr id="5" name="Grafik 335"/>
          <p:cNvPicPr/>
          <p:nvPr/>
        </p:nvPicPr>
        <p:blipFill rotWithShape="1">
          <a:blip r:embed="rId3">
            <a:extLst>
              <a:ext uri="{28A0092B-C50C-407E-A947-70E740481C1C}">
                <a14:useLocalDpi xmlns:a14="http://schemas.microsoft.com/office/drawing/2010/main" val="0"/>
              </a:ext>
            </a:extLst>
          </a:blip>
          <a:srcRect l="48171" t="18812" r="12878" b="19802"/>
          <a:stretch/>
        </p:blipFill>
        <p:spPr bwMode="auto">
          <a:xfrm>
            <a:off x="6019800" y="1778000"/>
            <a:ext cx="2667000" cy="2699657"/>
          </a:xfrm>
          <a:prstGeom prst="rect">
            <a:avLst/>
          </a:prstGeom>
          <a:noFill/>
          <a:ln>
            <a:noFill/>
          </a:ln>
          <a:effectLst>
            <a:reflection blurRad="6350" stA="52000" endA="300" endPos="35000" dir="5400000" sy="-100000" algn="bl" rotWithShape="0"/>
          </a:effectLst>
        </p:spPr>
      </p:pic>
      <p:sp>
        <p:nvSpPr>
          <p:cNvPr id="3" name="Espace réservé du numéro de diapositive 2"/>
          <p:cNvSpPr>
            <a:spLocks noGrp="1"/>
          </p:cNvSpPr>
          <p:nvPr>
            <p:ph type="sldNum" sz="quarter" idx="12"/>
          </p:nvPr>
        </p:nvSpPr>
        <p:spPr/>
        <p:txBody>
          <a:bodyPr/>
          <a:lstStyle/>
          <a:p>
            <a:r>
              <a:rPr lang="sr-Latn-CS" dirty="0" smtClean="0"/>
              <a:t>!</a:t>
            </a:r>
            <a:fld id="{C1820EB3-92EE-104B-92CD-26C09B1518FE}" type="slidenum">
              <a:rPr lang="en-US" smtClean="0"/>
              <a:pPr/>
              <a:t>119</a:t>
            </a:fld>
            <a:endParaRPr lang="sr-Latn-CS" dirty="0"/>
          </a:p>
        </p:txBody>
      </p:sp>
    </p:spTree>
    <p:extLst>
      <p:ext uri="{BB962C8B-B14F-4D97-AF65-F5344CB8AC3E}">
        <p14:creationId xmlns:p14="http://schemas.microsoft.com/office/powerpoint/2010/main" val="621827743"/>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CS" b="1" dirty="0"/>
              <a:t>Šta je elektronski dokaz?</a:t>
            </a:r>
            <a:endParaRPr lang="sr-Latn-CS" dirty="0"/>
          </a:p>
        </p:txBody>
      </p:sp>
      <p:sp>
        <p:nvSpPr>
          <p:cNvPr id="3" name="Content Placeholder 2"/>
          <p:cNvSpPr>
            <a:spLocks noGrp="1"/>
          </p:cNvSpPr>
          <p:nvPr>
            <p:ph idx="1"/>
          </p:nvPr>
        </p:nvSpPr>
        <p:spPr/>
        <p:txBody>
          <a:bodyPr/>
          <a:lstStyle/>
          <a:p>
            <a:pPr algn="just"/>
            <a:r>
              <a:rPr lang="sr-Latn-CS" dirty="0" smtClean="0"/>
              <a:t>Nematerijalna priroda podataka i podataka čuvanih u elektronskoj formi čini ih mnogo lakšim za manipulaciju i skloniji su promeni od tradicionalnih oblika dokaza.  Ovo stvara specifična pitanja za pravosudni sistem i zahteva da se rukovanje takvim podacima vrši na način koji osigurava da se kontiunitet integriteta informacija može se održati i dokazati </a:t>
            </a:r>
            <a:endParaRPr lang="sr-Latn-CS" dirty="0"/>
          </a:p>
          <a:p>
            <a:pPr marL="0" indent="0" algn="just">
              <a:buNone/>
            </a:pPr>
            <a:endParaRPr lang="sr-Latn-CS" dirty="0"/>
          </a:p>
        </p:txBody>
      </p:sp>
      <p:sp>
        <p:nvSpPr>
          <p:cNvPr id="4" name="Espace réservé du numéro de diapositive 3"/>
          <p:cNvSpPr>
            <a:spLocks noGrp="1"/>
          </p:cNvSpPr>
          <p:nvPr>
            <p:ph type="sldNum" sz="quarter" idx="12"/>
          </p:nvPr>
        </p:nvSpPr>
        <p:spPr/>
        <p:txBody>
          <a:bodyPr/>
          <a:lstStyle/>
          <a:p>
            <a:r>
              <a:rPr lang="sr-Latn-CS" dirty="0" smtClean="0"/>
              <a:t>!</a:t>
            </a:r>
            <a:fld id="{C1820EB3-92EE-104B-92CD-26C09B1518FE}" type="slidenum">
              <a:rPr lang="en-US" smtClean="0"/>
              <a:pPr/>
              <a:t>12</a:t>
            </a:fld>
            <a:endParaRPr lang="sr-Latn-CS" dirty="0"/>
          </a:p>
        </p:txBody>
      </p:sp>
    </p:spTree>
    <p:extLst>
      <p:ext uri="{BB962C8B-B14F-4D97-AF65-F5344CB8AC3E}">
        <p14:creationId xmlns:p14="http://schemas.microsoft.com/office/powerpoint/2010/main" val="1204383171"/>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lstStyle/>
          <a:p>
            <a:r>
              <a:rPr lang="sr-Latn-CS" b="1" smtClean="0"/>
              <a:t>Računarske mreže</a:t>
            </a:r>
            <a:endParaRPr lang="sr-Latn-CS" b="1"/>
          </a:p>
        </p:txBody>
      </p:sp>
      <p:sp>
        <p:nvSpPr>
          <p:cNvPr id="4" name="Rectangle 3"/>
          <p:cNvSpPr>
            <a:spLocks noGrp="1" noChangeArrowheads="1"/>
          </p:cNvSpPr>
          <p:nvPr>
            <p:ph idx="1"/>
          </p:nvPr>
        </p:nvSpPr>
        <p:spPr/>
        <p:txBody>
          <a:bodyPr>
            <a:normAutofit fontScale="62500" lnSpcReduction="20000"/>
          </a:bodyPr>
          <a:lstStyle/>
          <a:p>
            <a:pPr>
              <a:lnSpc>
                <a:spcPct val="150000"/>
              </a:lnSpc>
              <a:spcBef>
                <a:spcPts val="0"/>
              </a:spcBef>
            </a:pPr>
            <a:r>
              <a:rPr lang="sr-Latn-CS" dirty="0" smtClean="0"/>
              <a:t>Ako naiđete na računarsku mrežu, kontaktirajte forenzičkog računarskog </a:t>
            </a:r>
            <a:r>
              <a:rPr lang="sr-Latn-CS" b="1"/>
              <a:t>specijalistu</a:t>
            </a:r>
            <a:r>
              <a:rPr lang="sr-Latn-CS" dirty="0" smtClean="0"/>
              <a:t> u vašoj agenciji ili spoljnog specijalistu kojeg vam je preporučila vaša agencija za </a:t>
            </a:r>
            <a:r>
              <a:rPr lang="en-US" dirty="0" smtClean="0"/>
              <a:t>pomoć</a:t>
            </a:r>
            <a:r>
              <a:rPr lang="sr-Latn-CS" dirty="0" smtClean="0"/>
              <a:t>. </a:t>
            </a:r>
            <a:endParaRPr lang="sr-Latn-CS" smtClean="0"/>
          </a:p>
          <a:p>
            <a:pPr>
              <a:lnSpc>
                <a:spcPct val="150000"/>
              </a:lnSpc>
              <a:spcBef>
                <a:spcPts val="0"/>
              </a:spcBef>
            </a:pPr>
            <a:endParaRPr lang="sr-Latn-CS" smtClean="0"/>
          </a:p>
          <a:p>
            <a:r>
              <a:rPr lang="sr-Latn-CS" dirty="0" smtClean="0"/>
              <a:t>Indikacije za mreže:</a:t>
            </a:r>
            <a:endParaRPr lang="sr-Latn-CS"/>
          </a:p>
          <a:p>
            <a:pPr lvl="1"/>
            <a:r>
              <a:rPr lang="sr-Latn-CS" dirty="0" smtClean="0"/>
              <a:t>višestruki računarski sistemi</a:t>
            </a:r>
            <a:endParaRPr lang="sr-Latn-CS"/>
          </a:p>
          <a:p>
            <a:pPr lvl="1"/>
            <a:r>
              <a:rPr lang="sr-Latn-CS" dirty="0" smtClean="0"/>
              <a:t>mrežne komponente (ruter, čvorišta, komutatori itd.)</a:t>
            </a:r>
            <a:endParaRPr lang="sr-Latn-CS"/>
          </a:p>
          <a:p>
            <a:pPr lvl="1"/>
            <a:r>
              <a:rPr lang="sr-Latn-CS" dirty="0" smtClean="0"/>
              <a:t>kartice mrežnog interfejsa </a:t>
            </a:r>
            <a:endParaRPr lang="sr-Latn-CS" smtClean="0"/>
          </a:p>
          <a:p>
            <a:pPr lvl="1"/>
            <a:r>
              <a:rPr lang="sr-Latn-CS" dirty="0" smtClean="0"/>
              <a:t>mrežni kablovi</a:t>
            </a:r>
          </a:p>
          <a:p>
            <a:pPr lvl="1"/>
            <a:r>
              <a:rPr lang="sr-Latn-CS" dirty="0" smtClean="0"/>
              <a:t>antene wifi uređaja</a:t>
            </a:r>
            <a:endParaRPr lang="sr-Latn-CS"/>
          </a:p>
          <a:p>
            <a:pPr lvl="1"/>
            <a:r>
              <a:rPr lang="sr-Latn-CS" dirty="0" smtClean="0"/>
              <a:t>serveri</a:t>
            </a:r>
            <a:endParaRPr lang="sr-Latn-CS" smtClean="0"/>
          </a:p>
          <a:p>
            <a:pPr lvl="1"/>
            <a:endParaRPr lang="sr-Latn-CS"/>
          </a:p>
          <a:p>
            <a:r>
              <a:rPr lang="sr-Latn-CS" dirty="0" smtClean="0"/>
              <a:t>Označite sve kablove i uređaje i dokumentujte priključke</a:t>
            </a:r>
            <a:endParaRPr lang="sr-Latn-CS" smtClean="0"/>
          </a:p>
        </p:txBody>
      </p:sp>
      <p:pic>
        <p:nvPicPr>
          <p:cNvPr id="6" name="Grafik 164"/>
          <p:cNvPicPr/>
          <p:nvPr/>
        </p:nvPicPr>
        <p:blipFill>
          <a:blip r:embed="rId3">
            <a:extLst>
              <a:ext uri="{28A0092B-C50C-407E-A947-70E740481C1C}">
                <a14:useLocalDpi xmlns:a14="http://schemas.microsoft.com/office/drawing/2010/main" val="0"/>
              </a:ext>
            </a:extLst>
          </a:blip>
          <a:srcRect/>
          <a:stretch>
            <a:fillRect/>
          </a:stretch>
        </p:blipFill>
        <p:spPr bwMode="auto">
          <a:xfrm>
            <a:off x="6212190" y="2403299"/>
            <a:ext cx="2306941" cy="2306941"/>
          </a:xfrm>
          <a:prstGeom prst="rect">
            <a:avLst/>
          </a:prstGeom>
          <a:noFill/>
          <a:ln>
            <a:noFill/>
          </a:ln>
          <a:effectLst>
            <a:reflection blurRad="6350" stA="52000" endA="300" endPos="35000" dir="5400000" sy="-100000" algn="bl" rotWithShape="0"/>
          </a:effectLst>
        </p:spPr>
      </p:pic>
      <p:sp>
        <p:nvSpPr>
          <p:cNvPr id="3" name="Espace réservé du numéro de diapositive 2"/>
          <p:cNvSpPr>
            <a:spLocks noGrp="1"/>
          </p:cNvSpPr>
          <p:nvPr>
            <p:ph type="sldNum" sz="quarter" idx="12"/>
          </p:nvPr>
        </p:nvSpPr>
        <p:spPr/>
        <p:txBody>
          <a:bodyPr/>
          <a:lstStyle/>
          <a:p>
            <a:r>
              <a:rPr lang="sr-Latn-CS" dirty="0" smtClean="0"/>
              <a:t>!</a:t>
            </a:r>
            <a:fld id="{C1820EB3-92EE-104B-92CD-26C09B1518FE}" type="slidenum">
              <a:rPr lang="en-US" smtClean="0"/>
              <a:pPr/>
              <a:t>120</a:t>
            </a:fld>
            <a:endParaRPr lang="sr-Latn-CS" dirty="0"/>
          </a:p>
        </p:txBody>
      </p:sp>
    </p:spTree>
    <p:extLst>
      <p:ext uri="{BB962C8B-B14F-4D97-AF65-F5344CB8AC3E}">
        <p14:creationId xmlns:p14="http://schemas.microsoft.com/office/powerpoint/2010/main" val="1403450299"/>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p:transition spd="slow">
        <p:fade/>
      </p:transition>
    </mc:Fallback>
  </mc:AlternateContent>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37"/>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575778"/>
          </a:xfrm>
          <a:prstGeom prst="rect">
            <a:avLst/>
          </a:prstGeom>
          <a:noFill/>
          <a:ln>
            <a:noFill/>
          </a:ln>
        </p:spPr>
      </p:pic>
      <p:sp>
        <p:nvSpPr>
          <p:cNvPr id="2" name="Espace réservé du numéro de diapositive 1"/>
          <p:cNvSpPr>
            <a:spLocks noGrp="1"/>
          </p:cNvSpPr>
          <p:nvPr>
            <p:ph type="sldNum" sz="quarter" idx="12"/>
          </p:nvPr>
        </p:nvSpPr>
        <p:spPr>
          <a:xfrm>
            <a:off x="6553200" y="6492875"/>
            <a:ext cx="2133600" cy="365125"/>
          </a:xfrm>
        </p:spPr>
        <p:txBody>
          <a:bodyPr/>
          <a:lstStyle/>
          <a:p>
            <a:r>
              <a:rPr lang="sr-Latn-CS" dirty="0" smtClean="0"/>
              <a:t>!</a:t>
            </a:r>
            <a:fld id="{C1820EB3-92EE-104B-92CD-26C09B1518FE}" type="slidenum">
              <a:rPr lang="en-US" smtClean="0"/>
              <a:pPr/>
              <a:t>121</a:t>
            </a:fld>
            <a:endParaRPr lang="sr-Latn-CS" dirty="0"/>
          </a:p>
        </p:txBody>
      </p:sp>
    </p:spTree>
    <p:extLst>
      <p:ext uri="{BB962C8B-B14F-4D97-AF65-F5344CB8AC3E}">
        <p14:creationId xmlns:p14="http://schemas.microsoft.com/office/powerpoint/2010/main" val="1976280292"/>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p:transition spd="slow">
        <p:fade/>
      </p:transition>
    </mc:Fallback>
  </mc:AlternateContent>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lstStyle/>
          <a:p>
            <a:r>
              <a:rPr lang="sr-Latn-CS" b="1" smtClean="0"/>
              <a:t>Mobilni telefoni / tableti</a:t>
            </a:r>
            <a:endParaRPr lang="sr-Latn-CS" b="1"/>
          </a:p>
        </p:txBody>
      </p:sp>
      <p:sp>
        <p:nvSpPr>
          <p:cNvPr id="4" name="Rectangle 3"/>
          <p:cNvSpPr>
            <a:spLocks noGrp="1" noChangeArrowheads="1"/>
          </p:cNvSpPr>
          <p:nvPr>
            <p:ph idx="1"/>
          </p:nvPr>
        </p:nvSpPr>
        <p:spPr/>
        <p:txBody>
          <a:bodyPr>
            <a:normAutofit fontScale="55000" lnSpcReduction="20000"/>
          </a:bodyPr>
          <a:lstStyle/>
          <a:p>
            <a:pPr>
              <a:lnSpc>
                <a:spcPct val="150000"/>
              </a:lnSpc>
              <a:spcBef>
                <a:spcPts val="0"/>
              </a:spcBef>
            </a:pPr>
            <a:r>
              <a:rPr lang="sr-Latn-CS" dirty="0" smtClean="0"/>
              <a:t>Ako je uključen</a:t>
            </a:r>
          </a:p>
          <a:p>
            <a:pPr lvl="1">
              <a:lnSpc>
                <a:spcPct val="150000"/>
              </a:lnSpc>
              <a:spcBef>
                <a:spcPts val="0"/>
              </a:spcBef>
            </a:pPr>
            <a:r>
              <a:rPr lang="sr-Latn-CS" dirty="0" smtClean="0"/>
              <a:t>ne isključujte uređaj</a:t>
            </a:r>
          </a:p>
          <a:p>
            <a:pPr lvl="1">
              <a:lnSpc>
                <a:spcPct val="150000"/>
              </a:lnSpc>
              <a:spcBef>
                <a:spcPts val="0"/>
              </a:spcBef>
            </a:pPr>
            <a:r>
              <a:rPr lang="sr-Latn-CS" dirty="0" smtClean="0"/>
              <a:t>dokumentujte ekran</a:t>
            </a:r>
          </a:p>
          <a:p>
            <a:pPr lvl="1">
              <a:lnSpc>
                <a:spcPct val="150000"/>
              </a:lnSpc>
              <a:spcBef>
                <a:spcPts val="0"/>
              </a:spcBef>
            </a:pPr>
            <a:r>
              <a:rPr lang="sr-Latn-CS" dirty="0" smtClean="0"/>
              <a:t>ako je primenljivo, prebacite uređaj u režim letenja</a:t>
            </a:r>
          </a:p>
          <a:p>
            <a:pPr lvl="1">
              <a:lnSpc>
                <a:spcPct val="150000"/>
              </a:lnSpc>
              <a:spcBef>
                <a:spcPts val="0"/>
              </a:spcBef>
            </a:pPr>
            <a:r>
              <a:rPr lang="sr-Latn-CS" dirty="0" smtClean="0"/>
              <a:t>gledahte da uzmete sa sobom Faradajev torbu, koji je dizajnirana da blokira elektromagnetska polja i može da spreči potencijalne vezu sa uređajem i promene ili gubitak dokaza. Oni se redovno koriste u sistemu krivičnog pravosuđa kako bi osigurali celovitost dokaza.</a:t>
            </a:r>
          </a:p>
          <a:p>
            <a:pPr>
              <a:lnSpc>
                <a:spcPct val="150000"/>
              </a:lnSpc>
              <a:spcBef>
                <a:spcPts val="0"/>
              </a:spcBef>
            </a:pPr>
            <a:r>
              <a:rPr lang="sr-Latn-CS" dirty="0" smtClean="0"/>
              <a:t>Ako je isključen</a:t>
            </a:r>
            <a:endParaRPr lang="sr-Latn-CS" dirty="0"/>
          </a:p>
          <a:p>
            <a:pPr lvl="1">
              <a:lnSpc>
                <a:spcPct val="150000"/>
              </a:lnSpc>
              <a:spcBef>
                <a:spcPts val="0"/>
              </a:spcBef>
            </a:pPr>
            <a:r>
              <a:rPr lang="sr-Latn-CS" dirty="0" smtClean="0"/>
              <a:t>ne uključujte uređaj</a:t>
            </a:r>
          </a:p>
          <a:p>
            <a:pPr lvl="1">
              <a:lnSpc>
                <a:spcPct val="150000"/>
              </a:lnSpc>
              <a:spcBef>
                <a:spcPts val="0"/>
              </a:spcBef>
            </a:pPr>
            <a:endParaRPr lang="sr-Latn-CS" dirty="0" smtClean="0"/>
          </a:p>
          <a:p>
            <a:pPr>
              <a:lnSpc>
                <a:spcPct val="150000"/>
              </a:lnSpc>
              <a:spcBef>
                <a:spcPts val="0"/>
              </a:spcBef>
            </a:pPr>
            <a:r>
              <a:rPr lang="sr-Latn-CS" dirty="0" smtClean="0"/>
              <a:t>Potražite dodatne informacije o uređaju (uputstvo, napajanje, itd) i SIM kartice (pismo od telekom kompanija, PIN, PUK, itd)</a:t>
            </a:r>
            <a:endParaRPr lang="sr-Latn-CS" dirty="0"/>
          </a:p>
        </p:txBody>
      </p:sp>
      <p:pic>
        <p:nvPicPr>
          <p:cNvPr id="5" name="Picture 118"/>
          <p:cNvPicPr>
            <a:picLocks noChangeAspect="1"/>
          </p:cNvPicPr>
          <p:nvPr/>
        </p:nvPicPr>
        <p:blipFill>
          <a:blip r:embed="rId3"/>
          <a:stretch>
            <a:fillRect/>
          </a:stretch>
        </p:blipFill>
        <p:spPr>
          <a:xfrm>
            <a:off x="5649058" y="1132863"/>
            <a:ext cx="1856641" cy="1701404"/>
          </a:xfrm>
          <a:prstGeom prst="rect">
            <a:avLst/>
          </a:prstGeom>
          <a:effectLst>
            <a:reflection blurRad="6350" stA="52000" endA="300" endPos="35000" dir="5400000" sy="-100000" algn="bl" rotWithShape="0"/>
          </a:effectLst>
        </p:spPr>
      </p:pic>
      <p:sp>
        <p:nvSpPr>
          <p:cNvPr id="3" name="Espace réservé du numéro de diapositive 2"/>
          <p:cNvSpPr>
            <a:spLocks noGrp="1"/>
          </p:cNvSpPr>
          <p:nvPr>
            <p:ph type="sldNum" sz="quarter" idx="12"/>
          </p:nvPr>
        </p:nvSpPr>
        <p:spPr/>
        <p:txBody>
          <a:bodyPr/>
          <a:lstStyle/>
          <a:p>
            <a:r>
              <a:rPr lang="sr-Latn-CS" dirty="0" smtClean="0"/>
              <a:t>!</a:t>
            </a:r>
            <a:fld id="{C1820EB3-92EE-104B-92CD-26C09B1518FE}" type="slidenum">
              <a:rPr lang="en-US" smtClean="0"/>
              <a:pPr/>
              <a:t>122</a:t>
            </a:fld>
            <a:endParaRPr lang="sr-Latn-CS" dirty="0"/>
          </a:p>
        </p:txBody>
      </p:sp>
    </p:spTree>
    <p:extLst>
      <p:ext uri="{BB962C8B-B14F-4D97-AF65-F5344CB8AC3E}">
        <p14:creationId xmlns:p14="http://schemas.microsoft.com/office/powerpoint/2010/main" val="213299495"/>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p:transition spd="slow">
        <p:fade/>
      </p:transition>
    </mc:Fallback>
  </mc:AlternateContent>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normAutofit fontScale="90000"/>
          </a:bodyPr>
          <a:lstStyle/>
          <a:p>
            <a:r>
              <a:rPr lang="sr-Latn-CS" b="1" smtClean="0"/>
              <a:t>Pametne / magnetne trakaste kartice</a:t>
            </a:r>
            <a:endParaRPr lang="sr-Latn-CS" b="1"/>
          </a:p>
        </p:txBody>
      </p:sp>
      <p:sp>
        <p:nvSpPr>
          <p:cNvPr id="4" name="Rectangle 3"/>
          <p:cNvSpPr>
            <a:spLocks noGrp="1" noChangeArrowheads="1"/>
          </p:cNvSpPr>
          <p:nvPr>
            <p:ph idx="1"/>
          </p:nvPr>
        </p:nvSpPr>
        <p:spPr>
          <a:xfrm>
            <a:off x="457200" y="1600200"/>
            <a:ext cx="5519726" cy="5054165"/>
          </a:xfrm>
        </p:spPr>
        <p:txBody>
          <a:bodyPr>
            <a:normAutofit fontScale="77500" lnSpcReduction="20000"/>
          </a:bodyPr>
          <a:lstStyle/>
          <a:p>
            <a:pPr lvl="0" algn="just"/>
            <a:r>
              <a:rPr lang="sr-Latn-CS" dirty="0" smtClean="0"/>
              <a:t>Ne preklapajte karticu.</a:t>
            </a:r>
            <a:endParaRPr lang="sr-Latn-CS"/>
          </a:p>
          <a:p>
            <a:pPr lvl="0" algn="just"/>
            <a:r>
              <a:rPr lang="sr-Latn-CS" dirty="0" smtClean="0"/>
              <a:t>Nemojte je izlagati ekstremnim temperaturama.</a:t>
            </a:r>
            <a:endParaRPr lang="sr-Latn-CS"/>
          </a:p>
          <a:p>
            <a:pPr lvl="0" algn="just"/>
            <a:r>
              <a:rPr lang="sr-Latn-CS" dirty="0" smtClean="0"/>
              <a:t>Ne dodirujte električnu kontaktnu ploču.</a:t>
            </a:r>
            <a:endParaRPr lang="sr-Latn-CS"/>
          </a:p>
          <a:p>
            <a:pPr lvl="0" algn="just"/>
            <a:r>
              <a:rPr lang="sr-Latn-CS" dirty="0" smtClean="0"/>
              <a:t>Zaštitite od ogrebotina, tečnosti, magnetskih uticaja itd.</a:t>
            </a:r>
            <a:endParaRPr lang="sr-Latn-CS"/>
          </a:p>
          <a:p>
            <a:pPr lvl="0" algn="just"/>
            <a:r>
              <a:rPr lang="sr-Latn-CS" dirty="0" smtClean="0"/>
              <a:t>Pokušajte da zadržite PIN. Nemojte da pokušavate da pristupite podacima / funkcijama na kartici. </a:t>
            </a:r>
          </a:p>
          <a:p>
            <a:pPr lvl="0" algn="just"/>
            <a:r>
              <a:rPr lang="sr-Latn-CS" dirty="0" smtClean="0"/>
              <a:t>Fotografišite/ zabeležite / kopirajte informacije iz otiska na telu kartice.</a:t>
            </a:r>
            <a:endParaRPr lang="sr-Latn-CS"/>
          </a:p>
          <a:p>
            <a:pPr lvl="0" algn="just"/>
            <a:r>
              <a:rPr lang="sr-Latn-CS" dirty="0" smtClean="0"/>
              <a:t>Ako je primenljivo, oduzmite i čitače pametnih kartica.</a:t>
            </a:r>
            <a:endParaRPr lang="sr-Latn-CS"/>
          </a:p>
          <a:p>
            <a:pPr algn="just">
              <a:lnSpc>
                <a:spcPct val="150000"/>
              </a:lnSpc>
              <a:spcBef>
                <a:spcPts val="0"/>
              </a:spcBef>
            </a:pPr>
            <a:endParaRPr lang="sr-Latn-CS"/>
          </a:p>
        </p:txBody>
      </p:sp>
      <p:pic>
        <p:nvPicPr>
          <p:cNvPr id="3" name="Bild 2"/>
          <p:cNvPicPr>
            <a:picLocks noChangeAspect="1"/>
          </p:cNvPicPr>
          <p:nvPr/>
        </p:nvPicPr>
        <p:blipFill>
          <a:blip r:embed="rId3"/>
          <a:stretch>
            <a:fillRect/>
          </a:stretch>
        </p:blipFill>
        <p:spPr>
          <a:xfrm>
            <a:off x="5976926" y="1600200"/>
            <a:ext cx="2709874" cy="2890224"/>
          </a:xfrm>
          <a:prstGeom prst="rect">
            <a:avLst/>
          </a:prstGeom>
        </p:spPr>
      </p:pic>
      <p:sp>
        <p:nvSpPr>
          <p:cNvPr id="5" name="Espace réservé du numéro de diapositive 4"/>
          <p:cNvSpPr>
            <a:spLocks noGrp="1"/>
          </p:cNvSpPr>
          <p:nvPr>
            <p:ph type="sldNum" sz="quarter" idx="12"/>
          </p:nvPr>
        </p:nvSpPr>
        <p:spPr/>
        <p:txBody>
          <a:bodyPr/>
          <a:lstStyle/>
          <a:p>
            <a:r>
              <a:rPr lang="sr-Latn-CS" dirty="0" smtClean="0"/>
              <a:t>!</a:t>
            </a:r>
            <a:fld id="{C1820EB3-92EE-104B-92CD-26C09B1518FE}" type="slidenum">
              <a:rPr lang="en-US" smtClean="0"/>
              <a:pPr/>
              <a:t>123</a:t>
            </a:fld>
            <a:endParaRPr lang="sr-Latn-CS" dirty="0"/>
          </a:p>
        </p:txBody>
      </p:sp>
    </p:spTree>
    <p:extLst>
      <p:ext uri="{BB962C8B-B14F-4D97-AF65-F5344CB8AC3E}">
        <p14:creationId xmlns:p14="http://schemas.microsoft.com/office/powerpoint/2010/main" val="774405622"/>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p:transition spd="slow">
        <p:fade/>
      </p:transition>
    </mc:Fallback>
  </mc:AlternateContent>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lstStyle/>
          <a:p>
            <a:r>
              <a:rPr lang="sr-Latn-CS" b="1" smtClean="0"/>
              <a:t>Drugi elektronski dokazi</a:t>
            </a:r>
            <a:endParaRPr lang="sr-Latn-CS" b="1"/>
          </a:p>
        </p:txBody>
      </p:sp>
      <p:sp>
        <p:nvSpPr>
          <p:cNvPr id="4" name="Rectangle 3"/>
          <p:cNvSpPr>
            <a:spLocks noGrp="1" noChangeArrowheads="1"/>
          </p:cNvSpPr>
          <p:nvPr>
            <p:ph idx="1"/>
          </p:nvPr>
        </p:nvSpPr>
        <p:spPr/>
        <p:txBody>
          <a:bodyPr>
            <a:normAutofit fontScale="85000" lnSpcReduction="20000"/>
          </a:bodyPr>
          <a:lstStyle/>
          <a:p>
            <a:pPr marL="0" indent="0">
              <a:lnSpc>
                <a:spcPct val="150000"/>
              </a:lnSpc>
              <a:spcBef>
                <a:spcPts val="0"/>
              </a:spcBef>
              <a:buNone/>
            </a:pPr>
            <a:r>
              <a:rPr lang="sr-Latn-CS" dirty="0" smtClean="0"/>
              <a:t>Uputstva za oduzimanje elektronskih dokaza:</a:t>
            </a:r>
          </a:p>
          <a:p>
            <a:pPr>
              <a:lnSpc>
                <a:spcPct val="150000"/>
              </a:lnSpc>
              <a:spcBef>
                <a:spcPts val="0"/>
              </a:spcBef>
            </a:pPr>
            <a:r>
              <a:rPr lang="sr-Latn-CS" dirty="0" smtClean="0"/>
              <a:t>Ako je uređaj uključen, ne isključujte ga</a:t>
            </a:r>
          </a:p>
          <a:p>
            <a:pPr lvl="1"/>
            <a:r>
              <a:rPr lang="sr-Latn-CS" dirty="0" smtClean="0"/>
              <a:t>Fotografišite ekran (ako je primenljivo) i snimite prikazane informacije.</a:t>
            </a:r>
            <a:endParaRPr lang="sr-Latn-CS"/>
          </a:p>
          <a:p>
            <a:pPr lvl="1"/>
            <a:r>
              <a:rPr lang="sr-Latn-CS" dirty="0" smtClean="0"/>
              <a:t>Uklonite sve kablove za napajanje.</a:t>
            </a:r>
            <a:endParaRPr lang="sr-Latn-CS"/>
          </a:p>
          <a:p>
            <a:pPr lvl="1"/>
            <a:r>
              <a:rPr lang="sr-Latn-CS" dirty="0" smtClean="0"/>
              <a:t>Ne pokušavajte da pristupite internoj memoriji ili bilo kom medijumu za skladištenje podataka.</a:t>
            </a:r>
            <a:endParaRPr lang="sr-Latn-CS"/>
          </a:p>
          <a:p>
            <a:pPr lvl="0"/>
            <a:r>
              <a:rPr lang="sr-Latn-CS" dirty="0" smtClean="0"/>
              <a:t>Ako je isključen, nemojte da ga uključujete </a:t>
            </a:r>
            <a:endParaRPr lang="sr-Latn-CS" smtClean="0"/>
          </a:p>
          <a:p>
            <a:pPr lvl="0"/>
            <a:r>
              <a:rPr lang="sr-Latn-CS" dirty="0" smtClean="0"/>
              <a:t>Prikupite / snimite važne informacije</a:t>
            </a:r>
            <a:endParaRPr lang="sr-Latn-CS"/>
          </a:p>
          <a:p>
            <a:pPr lvl="1"/>
            <a:r>
              <a:rPr lang="sr-Latn-CS" dirty="0" smtClean="0"/>
              <a:t>Prikupite priručnike i druga uputstva ako su dostupna.</a:t>
            </a:r>
            <a:endParaRPr lang="sr-Latn-CS"/>
          </a:p>
          <a:p>
            <a:r>
              <a:rPr lang="sr-Latn-CS" dirty="0" smtClean="0"/>
              <a:t>Snimite relevantne podatke (npr. broj telefona). </a:t>
            </a:r>
            <a:endParaRPr lang="sr-Latn-CS"/>
          </a:p>
        </p:txBody>
      </p:sp>
      <p:sp>
        <p:nvSpPr>
          <p:cNvPr id="3" name="Espace réservé du numéro de diapositive 2"/>
          <p:cNvSpPr>
            <a:spLocks noGrp="1"/>
          </p:cNvSpPr>
          <p:nvPr>
            <p:ph type="sldNum" sz="quarter" idx="12"/>
          </p:nvPr>
        </p:nvSpPr>
        <p:spPr/>
        <p:txBody>
          <a:bodyPr/>
          <a:lstStyle/>
          <a:p>
            <a:r>
              <a:rPr lang="sr-Latn-CS" dirty="0" smtClean="0"/>
              <a:t>!</a:t>
            </a:r>
            <a:fld id="{C1820EB3-92EE-104B-92CD-26C09B1518FE}" type="slidenum">
              <a:rPr lang="en-US" smtClean="0"/>
              <a:pPr/>
              <a:t>124</a:t>
            </a:fld>
            <a:endParaRPr lang="sr-Latn-CS" dirty="0"/>
          </a:p>
        </p:txBody>
      </p:sp>
    </p:spTree>
    <p:extLst>
      <p:ext uri="{BB962C8B-B14F-4D97-AF65-F5344CB8AC3E}">
        <p14:creationId xmlns:p14="http://schemas.microsoft.com/office/powerpoint/2010/main" val="1684388134"/>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p:transition spd="slow">
        <p:fade/>
      </p:transition>
    </mc:Fallback>
  </mc:AlternateContent>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52368" y="0"/>
            <a:ext cx="5474043" cy="6858000"/>
          </a:xfrm>
          <a:prstGeom prst="rect">
            <a:avLst/>
          </a:prstGeom>
        </p:spPr>
      </p:pic>
      <p:sp>
        <p:nvSpPr>
          <p:cNvPr id="2" name="Espace réservé du numéro de diapositive 1"/>
          <p:cNvSpPr>
            <a:spLocks noGrp="1"/>
          </p:cNvSpPr>
          <p:nvPr>
            <p:ph type="sldNum" sz="quarter" idx="12"/>
          </p:nvPr>
        </p:nvSpPr>
        <p:spPr/>
        <p:txBody>
          <a:bodyPr/>
          <a:lstStyle/>
          <a:p>
            <a:r>
              <a:rPr lang="sr-Latn-CS" dirty="0" smtClean="0"/>
              <a:t>!</a:t>
            </a:r>
            <a:fld id="{C1820EB3-92EE-104B-92CD-26C09B1518FE}" type="slidenum">
              <a:rPr lang="en-US" smtClean="0"/>
              <a:pPr/>
              <a:t>125</a:t>
            </a:fld>
            <a:endParaRPr lang="sr-Latn-CS" dirty="0"/>
          </a:p>
        </p:txBody>
      </p:sp>
    </p:spTree>
    <p:extLst>
      <p:ext uri="{BB962C8B-B14F-4D97-AF65-F5344CB8AC3E}">
        <p14:creationId xmlns:p14="http://schemas.microsoft.com/office/powerpoint/2010/main" val="49689354"/>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p:transition spd="slow">
        <p:fade/>
      </p:transition>
    </mc:Fallback>
  </mc:AlternateContent>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 name="Picture 50" descr="border.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04558" y="0"/>
            <a:ext cx="6274340" cy="6858000"/>
          </a:xfrm>
          <a:prstGeom prst="rect">
            <a:avLst/>
          </a:prstGeom>
        </p:spPr>
      </p:pic>
      <p:sp>
        <p:nvSpPr>
          <p:cNvPr id="50" name="Slide Number Placeholder 49"/>
          <p:cNvSpPr>
            <a:spLocks noGrp="1"/>
          </p:cNvSpPr>
          <p:nvPr>
            <p:ph type="sldNum" sz="quarter" idx="12"/>
          </p:nvPr>
        </p:nvSpPr>
        <p:spPr/>
        <p:txBody>
          <a:bodyPr/>
          <a:lstStyle/>
          <a:p>
            <a:r>
              <a:rPr lang="sr-Latn-CS" dirty="0" smtClean="0"/>
              <a:t>!</a:t>
            </a:r>
            <a:fld id="{CBD56858-EB0B-D04D-B23C-7A827FD60C9F}" type="slidenum">
              <a:rPr lang="en-US" smtClean="0"/>
              <a:pPr/>
              <a:t>126</a:t>
            </a:fld>
            <a:endParaRPr lang="sr-Latn-CS" dirty="0"/>
          </a:p>
        </p:txBody>
      </p:sp>
      <p:sp>
        <p:nvSpPr>
          <p:cNvPr id="5" name="TextBox 4"/>
          <p:cNvSpPr txBox="1"/>
          <p:nvPr/>
        </p:nvSpPr>
        <p:spPr>
          <a:xfrm>
            <a:off x="2539877" y="2890391"/>
            <a:ext cx="3692047" cy="1077218"/>
          </a:xfrm>
          <a:prstGeom prst="rect">
            <a:avLst/>
          </a:prstGeom>
          <a:noFill/>
        </p:spPr>
        <p:txBody>
          <a:bodyPr wrap="square" rtlCol="0">
            <a:spAutoFit/>
          </a:bodyPr>
          <a:lstStyle/>
          <a:p>
            <a:pPr lvl="1" algn="ctr"/>
            <a:r>
              <a:rPr lang="sr-Latn-CS" sz="3200" b="1" smtClean="0">
                <a:solidFill>
                  <a:schemeClr val="accent1">
                    <a:lumMod val="25000"/>
                  </a:schemeClr>
                </a:solidFill>
                <a:latin typeface="Calibri" pitchFamily="34" charset="0"/>
              </a:rPr>
              <a:t>FORENZIKA ŽIVIH PODATAKA</a:t>
            </a:r>
            <a:endParaRPr lang="sr-Latn-CS" sz="3200"/>
          </a:p>
        </p:txBody>
      </p:sp>
    </p:spTree>
    <p:extLst>
      <p:ext uri="{BB962C8B-B14F-4D97-AF65-F5344CB8AC3E}">
        <p14:creationId xmlns:p14="http://schemas.microsoft.com/office/powerpoint/2010/main" val="871346190"/>
      </p:ext>
    </p:extLst>
  </p:cSld>
  <p:clrMapOvr>
    <a:masterClrMapping/>
  </p:clrMapOvr>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806432" y="295854"/>
            <a:ext cx="7654704" cy="1594730"/>
          </a:xfrm>
          <a:prstGeom prst="rect">
            <a:avLst/>
          </a:prstGeom>
        </p:spPr>
      </p:pic>
      <p:sp>
        <p:nvSpPr>
          <p:cNvPr id="5" name="TextBox 4"/>
          <p:cNvSpPr txBox="1"/>
          <p:nvPr/>
        </p:nvSpPr>
        <p:spPr>
          <a:xfrm>
            <a:off x="806432" y="2409567"/>
            <a:ext cx="7654704" cy="3216778"/>
          </a:xfrm>
          <a:prstGeom prst="rect">
            <a:avLst/>
          </a:prstGeom>
          <a:noFill/>
        </p:spPr>
        <p:txBody>
          <a:bodyPr wrap="square" rtlCol="0">
            <a:spAutoFit/>
          </a:bodyPr>
          <a:lstStyle/>
          <a:p>
            <a:pPr marL="285750" indent="-285750" algn="just">
              <a:lnSpc>
                <a:spcPts val="3860"/>
              </a:lnSpc>
              <a:spcAft>
                <a:spcPts val="1200"/>
              </a:spcAft>
              <a:buFont typeface="Arial" charset="0"/>
              <a:buChar char="•"/>
            </a:pPr>
            <a:r>
              <a:rPr lang="sr-Latn-CS" sz="2800" smtClean="0"/>
              <a:t>Forenzika živih podataka je tehnički proces koji mogu da obavljaju samo kvalifikovane osobe koje imaju odgovarajuće alate i opremu.</a:t>
            </a:r>
          </a:p>
          <a:p>
            <a:pPr marL="285750" indent="-285750" algn="just">
              <a:lnSpc>
                <a:spcPts val="3860"/>
              </a:lnSpc>
              <a:spcAft>
                <a:spcPts val="1200"/>
              </a:spcAft>
              <a:buFont typeface="Arial" charset="0"/>
              <a:buChar char="•"/>
            </a:pPr>
            <a:r>
              <a:rPr lang="sr-Latn-CS" sz="2800" smtClean="0"/>
              <a:t>Na ovom kursu je obuhvaćena sa malo detalja kako bi sudije i tužioci bili upoznati sa njenim postojanjem i efektom njene primene na dokazima</a:t>
            </a:r>
            <a:endParaRPr lang="sr-Latn-CS" sz="2800"/>
          </a:p>
        </p:txBody>
      </p:sp>
      <p:sp>
        <p:nvSpPr>
          <p:cNvPr id="2" name="Espace réservé du numéro de diapositive 1"/>
          <p:cNvSpPr>
            <a:spLocks noGrp="1"/>
          </p:cNvSpPr>
          <p:nvPr>
            <p:ph type="sldNum" sz="quarter" idx="12"/>
          </p:nvPr>
        </p:nvSpPr>
        <p:spPr/>
        <p:txBody>
          <a:bodyPr/>
          <a:lstStyle/>
          <a:p>
            <a:r>
              <a:rPr lang="sr-Latn-CS" dirty="0" smtClean="0"/>
              <a:t>!</a:t>
            </a:r>
            <a:fld id="{C1820EB3-92EE-104B-92CD-26C09B1518FE}" type="slidenum">
              <a:rPr lang="en-US" smtClean="0"/>
              <a:pPr/>
              <a:t>127</a:t>
            </a:fld>
            <a:endParaRPr lang="sr-Latn-CS" dirty="0"/>
          </a:p>
        </p:txBody>
      </p:sp>
    </p:spTree>
    <p:extLst>
      <p:ext uri="{BB962C8B-B14F-4D97-AF65-F5344CB8AC3E}">
        <p14:creationId xmlns:p14="http://schemas.microsoft.com/office/powerpoint/2010/main" val="755811966"/>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lstStyle/>
          <a:p>
            <a:r>
              <a:rPr lang="sr-Latn-CS" b="1" smtClean="0"/>
              <a:t>Šta je forenzika živih podataka?</a:t>
            </a:r>
            <a:endParaRPr lang="sr-Latn-CS" b="1"/>
          </a:p>
        </p:txBody>
      </p:sp>
      <p:sp>
        <p:nvSpPr>
          <p:cNvPr id="4" name="Rectangle 3"/>
          <p:cNvSpPr>
            <a:spLocks noGrp="1" noChangeArrowheads="1"/>
          </p:cNvSpPr>
          <p:nvPr>
            <p:ph idx="1"/>
          </p:nvPr>
        </p:nvSpPr>
        <p:spPr/>
        <p:txBody>
          <a:bodyPr>
            <a:normAutofit lnSpcReduction="10000"/>
          </a:bodyPr>
          <a:lstStyle/>
          <a:p>
            <a:pPr marL="0" indent="0" algn="just">
              <a:buNone/>
            </a:pPr>
            <a:r>
              <a:rPr lang="sr-Latn-CS" dirty="0" smtClean="0"/>
              <a:t>Forenzika živih podataka se bavi situacijama u kojima je potrebno snimiti </a:t>
            </a:r>
            <a:r>
              <a:rPr lang="sr-Latn-CS" b="1" smtClean="0"/>
              <a:t>nepostojane podatke</a:t>
            </a:r>
            <a:r>
              <a:rPr lang="sr-Latn-CS" dirty="0" smtClean="0"/>
              <a:t> sa uređaja pre nego što su isključeni ili isključeni iz mreža ili napajanja. </a:t>
            </a:r>
            <a:endParaRPr lang="sr-Latn-CS" smtClean="0"/>
          </a:p>
          <a:p>
            <a:pPr marL="0" indent="0" algn="just">
              <a:buNone/>
            </a:pPr>
            <a:endParaRPr lang="sr-Latn-CS"/>
          </a:p>
          <a:p>
            <a:pPr marL="0" indent="0" algn="just">
              <a:buNone/>
            </a:pPr>
            <a:r>
              <a:rPr lang="sr-Latn-CS" dirty="0" smtClean="0"/>
              <a:t>Zahteva viši nivo specijalizma od postupka traženja i oduzimanja mrtvih kutija, jer je mogućnost izmene ili čak i prepisivanja dokaza vrlo visoka.</a:t>
            </a:r>
            <a:endParaRPr lang="sr-Latn-CS"/>
          </a:p>
        </p:txBody>
      </p:sp>
      <p:sp>
        <p:nvSpPr>
          <p:cNvPr id="3" name="Espace réservé du numéro de diapositive 2"/>
          <p:cNvSpPr>
            <a:spLocks noGrp="1"/>
          </p:cNvSpPr>
          <p:nvPr>
            <p:ph type="sldNum" sz="quarter" idx="12"/>
          </p:nvPr>
        </p:nvSpPr>
        <p:spPr/>
        <p:txBody>
          <a:bodyPr/>
          <a:lstStyle/>
          <a:p>
            <a:r>
              <a:rPr lang="sr-Latn-CS" dirty="0" smtClean="0"/>
              <a:t>!</a:t>
            </a:r>
            <a:fld id="{C1820EB3-92EE-104B-92CD-26C09B1518FE}" type="slidenum">
              <a:rPr lang="en-US" smtClean="0"/>
              <a:pPr/>
              <a:t>128</a:t>
            </a:fld>
            <a:endParaRPr lang="sr-Latn-CS" dirty="0"/>
          </a:p>
        </p:txBody>
      </p:sp>
    </p:spTree>
    <p:extLst>
      <p:ext uri="{BB962C8B-B14F-4D97-AF65-F5344CB8AC3E}">
        <p14:creationId xmlns:p14="http://schemas.microsoft.com/office/powerpoint/2010/main" val="2129271859"/>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p:transition spd="slow">
        <p:fade/>
      </p:transition>
    </mc:Fallback>
  </mc:AlternateContent>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lstStyle/>
          <a:p>
            <a:r>
              <a:rPr lang="sr-Latn-CS" b="1" smtClean="0"/>
              <a:t>Šta su to nepostojani podaci?</a:t>
            </a:r>
            <a:endParaRPr lang="sr-Latn-CS" b="1"/>
          </a:p>
        </p:txBody>
      </p:sp>
      <p:sp>
        <p:nvSpPr>
          <p:cNvPr id="4" name="Rectangle 3"/>
          <p:cNvSpPr>
            <a:spLocks noGrp="1" noChangeArrowheads="1"/>
          </p:cNvSpPr>
          <p:nvPr>
            <p:ph idx="1"/>
          </p:nvPr>
        </p:nvSpPr>
        <p:spPr>
          <a:xfrm>
            <a:off x="457200" y="3632211"/>
            <a:ext cx="8229600" cy="2897903"/>
          </a:xfrm>
        </p:spPr>
        <p:txBody>
          <a:bodyPr>
            <a:normAutofit/>
          </a:bodyPr>
          <a:lstStyle/>
          <a:p>
            <a:pPr marL="0" indent="0" algn="just">
              <a:buNone/>
            </a:pPr>
            <a:r>
              <a:rPr lang="sr-Latn-CS" dirty="0" smtClean="0"/>
              <a:t>Nepostojani podaci su podaci koji su digitalno uskladišteni na način da je vrlo velika verovatnoća  da će se njihov sadržaj brisati, biti prepisan ili promenjen za kratko vreme pomoću ljudske ili automatske interakcije.</a:t>
            </a:r>
          </a:p>
        </p:txBody>
      </p:sp>
      <p:pic>
        <p:nvPicPr>
          <p:cNvPr id="3" name="Bild 2"/>
          <p:cNvPicPr>
            <a:picLocks noChangeAspect="1"/>
          </p:cNvPicPr>
          <p:nvPr/>
        </p:nvPicPr>
        <p:blipFill>
          <a:blip r:embed="rId2"/>
          <a:stretch>
            <a:fillRect/>
          </a:stretch>
        </p:blipFill>
        <p:spPr>
          <a:xfrm>
            <a:off x="1929866" y="1462140"/>
            <a:ext cx="5027788" cy="1990594"/>
          </a:xfrm>
          <a:prstGeom prst="rect">
            <a:avLst/>
          </a:prstGeom>
        </p:spPr>
      </p:pic>
      <p:sp>
        <p:nvSpPr>
          <p:cNvPr id="5" name="Espace réservé du numéro de diapositive 4"/>
          <p:cNvSpPr>
            <a:spLocks noGrp="1"/>
          </p:cNvSpPr>
          <p:nvPr>
            <p:ph type="sldNum" sz="quarter" idx="12"/>
          </p:nvPr>
        </p:nvSpPr>
        <p:spPr/>
        <p:txBody>
          <a:bodyPr/>
          <a:lstStyle/>
          <a:p>
            <a:r>
              <a:rPr lang="sr-Latn-CS" dirty="0" smtClean="0"/>
              <a:t>!</a:t>
            </a:r>
            <a:fld id="{C1820EB3-92EE-104B-92CD-26C09B1518FE}" type="slidenum">
              <a:rPr lang="en-US" smtClean="0"/>
              <a:pPr/>
              <a:t>129</a:t>
            </a:fld>
            <a:endParaRPr lang="sr-Latn-CS" dirty="0"/>
          </a:p>
        </p:txBody>
      </p:sp>
    </p:spTree>
    <p:extLst>
      <p:ext uri="{BB962C8B-B14F-4D97-AF65-F5344CB8AC3E}">
        <p14:creationId xmlns:p14="http://schemas.microsoft.com/office/powerpoint/2010/main" val="1004640605"/>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1+#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 name="Picture 50" descr="border.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01320" y="30272"/>
            <a:ext cx="6274340" cy="6858000"/>
          </a:xfrm>
          <a:prstGeom prst="rect">
            <a:avLst/>
          </a:prstGeom>
        </p:spPr>
      </p:pic>
      <p:sp>
        <p:nvSpPr>
          <p:cNvPr id="49" name="TextBox 48"/>
          <p:cNvSpPr txBox="1"/>
          <p:nvPr/>
        </p:nvSpPr>
        <p:spPr>
          <a:xfrm>
            <a:off x="3035325" y="2674442"/>
            <a:ext cx="3069285" cy="1569660"/>
          </a:xfrm>
          <a:prstGeom prst="rect">
            <a:avLst/>
          </a:prstGeom>
          <a:noFill/>
        </p:spPr>
        <p:txBody>
          <a:bodyPr wrap="square" rtlCol="0">
            <a:spAutoFit/>
          </a:bodyPr>
          <a:lstStyle/>
          <a:p>
            <a:pPr algn="ctr"/>
            <a:r>
              <a:rPr lang="sr-Latn-CS" sz="3200" b="1" dirty="0"/>
              <a:t>IZVORI I VRSTE DOKAZA</a:t>
            </a:r>
          </a:p>
        </p:txBody>
      </p:sp>
      <p:sp>
        <p:nvSpPr>
          <p:cNvPr id="50" name="Slide Number Placeholder 49"/>
          <p:cNvSpPr>
            <a:spLocks noGrp="1"/>
          </p:cNvSpPr>
          <p:nvPr>
            <p:ph type="sldNum" sz="quarter" idx="12"/>
          </p:nvPr>
        </p:nvSpPr>
        <p:spPr/>
        <p:txBody>
          <a:bodyPr/>
          <a:lstStyle/>
          <a:p>
            <a:fld id="{CBD56858-EB0B-D04D-B23C-7A827FD60C9F}" type="slidenum">
              <a:rPr lang="en-US" smtClean="0"/>
              <a:pPr/>
              <a:t>13</a:t>
            </a:fld>
            <a:endParaRPr lang="sr-Latn-CS" dirty="0"/>
          </a:p>
        </p:txBody>
      </p:sp>
    </p:spTree>
    <p:extLst>
      <p:ext uri="{BB962C8B-B14F-4D97-AF65-F5344CB8AC3E}">
        <p14:creationId xmlns:p14="http://schemas.microsoft.com/office/powerpoint/2010/main" val="807650774"/>
      </p:ext>
    </p:extLst>
  </p:cSld>
  <p:clrMapOvr>
    <a:masterClrMapping/>
  </p:clrMapOvr>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lstStyle/>
          <a:p>
            <a:r>
              <a:rPr lang="sr-Latn-CS" b="1" smtClean="0"/>
              <a:t>Primeri nepostojanih podataka</a:t>
            </a:r>
            <a:endParaRPr lang="sr-Latn-CS" b="1"/>
          </a:p>
        </p:txBody>
      </p:sp>
      <p:sp>
        <p:nvSpPr>
          <p:cNvPr id="4" name="Rectangle 3"/>
          <p:cNvSpPr>
            <a:spLocks noGrp="1" noChangeArrowheads="1"/>
          </p:cNvSpPr>
          <p:nvPr>
            <p:ph idx="1"/>
          </p:nvPr>
        </p:nvSpPr>
        <p:spPr>
          <a:xfrm>
            <a:off x="457200" y="1600200"/>
            <a:ext cx="8229600" cy="4936726"/>
          </a:xfrm>
        </p:spPr>
        <p:txBody>
          <a:bodyPr>
            <a:normAutofit fontScale="92500" lnSpcReduction="20000"/>
          </a:bodyPr>
          <a:lstStyle/>
          <a:p>
            <a:r>
              <a:rPr lang="sr-Latn-CS" dirty="0" smtClean="0"/>
              <a:t>Caches (npr. Arp- i dns-caches)</a:t>
            </a:r>
          </a:p>
          <a:p>
            <a:r>
              <a:rPr lang="sr-Latn-CS" dirty="0" smtClean="0"/>
              <a:t>Neobrađeni dokumenti</a:t>
            </a:r>
          </a:p>
          <a:p>
            <a:r>
              <a:rPr lang="sr-Latn-CS" dirty="0" smtClean="0"/>
              <a:t>Pokrenuti procesi</a:t>
            </a:r>
          </a:p>
          <a:p>
            <a:r>
              <a:rPr lang="sr-Latn-CS" dirty="0" smtClean="0"/>
              <a:t>Lozinke i ključevi za šifrovanje</a:t>
            </a:r>
          </a:p>
          <a:p>
            <a:r>
              <a:rPr lang="sr-Latn-CS" dirty="0" smtClean="0"/>
              <a:t>Otvorene mrežne veze</a:t>
            </a:r>
          </a:p>
          <a:p>
            <a:r>
              <a:rPr lang="sr-Latn-CS" dirty="0" smtClean="0"/>
              <a:t>Informacije o sistemu</a:t>
            </a:r>
          </a:p>
          <a:p>
            <a:r>
              <a:rPr lang="sr-Latn-CS" dirty="0" smtClean="0"/>
              <a:t>Prijavljeni korisnici</a:t>
            </a:r>
          </a:p>
          <a:p>
            <a:r>
              <a:rPr lang="sr-Latn-CS" dirty="0" smtClean="0"/>
              <a:t>Privremeno povezano udaljeno skladište</a:t>
            </a:r>
          </a:p>
          <a:p>
            <a:r>
              <a:rPr lang="sr-Latn-CS" dirty="0" smtClean="0"/>
              <a:t>Binarni programi malvera se čuvaju samo u RAM-u</a:t>
            </a:r>
          </a:p>
          <a:p>
            <a:endParaRPr lang="sr-Latn-CS" smtClean="0"/>
          </a:p>
          <a:p>
            <a:endParaRPr lang="sr-Latn-CS" smtClean="0"/>
          </a:p>
          <a:p>
            <a:pPr marL="0" indent="0">
              <a:buNone/>
            </a:pPr>
            <a:endParaRPr lang="sr-Latn-CS" smtClean="0"/>
          </a:p>
        </p:txBody>
      </p:sp>
      <p:sp>
        <p:nvSpPr>
          <p:cNvPr id="3" name="Espace réservé du numéro de diapositive 2"/>
          <p:cNvSpPr>
            <a:spLocks noGrp="1"/>
          </p:cNvSpPr>
          <p:nvPr>
            <p:ph type="sldNum" sz="quarter" idx="12"/>
          </p:nvPr>
        </p:nvSpPr>
        <p:spPr/>
        <p:txBody>
          <a:bodyPr/>
          <a:lstStyle/>
          <a:p>
            <a:r>
              <a:rPr lang="sr-Latn-CS" dirty="0" smtClean="0"/>
              <a:t>!</a:t>
            </a:r>
            <a:fld id="{C1820EB3-92EE-104B-92CD-26C09B1518FE}" type="slidenum">
              <a:rPr lang="en-US" smtClean="0"/>
              <a:pPr/>
              <a:t>130</a:t>
            </a:fld>
            <a:endParaRPr lang="sr-Latn-CS" dirty="0"/>
          </a:p>
        </p:txBody>
      </p:sp>
    </p:spTree>
    <p:extLst>
      <p:ext uri="{BB962C8B-B14F-4D97-AF65-F5344CB8AC3E}">
        <p14:creationId xmlns:p14="http://schemas.microsoft.com/office/powerpoint/2010/main" val="129949304"/>
      </p:ext>
    </p:extLst>
  </p:cSld>
  <p:clrMapOvr>
    <a:masterClrMapping/>
  </p:clrMapOvr>
  <mc:AlternateContent xmlns:mc="http://schemas.openxmlformats.org/markup-compatibility/2006" xmlns:p14="http://schemas.microsoft.com/office/powerpoint/2010/main">
    <mc:Choice Requires="p14">
      <p:transition spd="slow" p14:dur="6000">
        <p14:vortex dir="r"/>
        <p:sndAc>
          <p:stSnd>
            <p:snd r:embed="rId2" name="Explosion"/>
          </p:stSnd>
        </p:sndAc>
      </p:transition>
    </mc:Choice>
    <mc:Fallback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p:transition spd="slow">
        <p:fade/>
        <p:sndAc>
          <p:stSnd>
            <p:snd r:embed="rId11" name="Explosion"/>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 calcmode="lin" valueType="num">
                                      <p:cBhvr>
                                        <p:cTn id="7" dur="500" decel="50000" fill="hold">
                                          <p:stCondLst>
                                            <p:cond delay="0"/>
                                          </p:stCondLst>
                                        </p:cTn>
                                        <p:tgtEl>
                                          <p:spTgt spid="4">
                                            <p:txEl>
                                              <p:pRg st="1" end="1"/>
                                            </p:txEl>
                                          </p:spTgt>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4">
                                            <p:txEl>
                                              <p:pRg st="1" end="1"/>
                                            </p:txEl>
                                          </p:spTgt>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4">
                                            <p:txEl>
                                              <p:pRg st="1" end="1"/>
                                            </p:txEl>
                                          </p:spTgt>
                                        </p:tgtEl>
                                        <p:attrNameLst>
                                          <p:attrName>ppt_w</p:attrName>
                                        </p:attrNameLst>
                                      </p:cBhvr>
                                      <p:tavLst>
                                        <p:tav tm="0">
                                          <p:val>
                                            <p:strVal val="#ppt_w*.05"/>
                                          </p:val>
                                        </p:tav>
                                        <p:tav tm="100000">
                                          <p:val>
                                            <p:strVal val="#ppt_w"/>
                                          </p:val>
                                        </p:tav>
                                      </p:tavLst>
                                    </p:anim>
                                    <p:anim calcmode="lin" valueType="num">
                                      <p:cBhvr>
                                        <p:cTn id="10" dur="1000" fill="hold"/>
                                        <p:tgtEl>
                                          <p:spTgt spid="4">
                                            <p:txEl>
                                              <p:pRg st="1" end="1"/>
                                            </p:txEl>
                                          </p:spTgt>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4">
                                            <p:txEl>
                                              <p:pRg st="1" end="1"/>
                                            </p:txEl>
                                          </p:spTgt>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4">
                                            <p:txEl>
                                              <p:pRg st="1" end="1"/>
                                            </p:txEl>
                                          </p:spTgt>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4">
                                            <p:txEl>
                                              <p:pRg st="1" end="1"/>
                                            </p:txEl>
                                          </p:spTgt>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4">
                                            <p:txEl>
                                              <p:pRg st="1" end="1"/>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3" name="Bongo"/>
                                        </p:tgtEl>
                                      </p:cMediaNode>
                                    </p:audio>
                                  </p:subTnLst>
                                </p:cTn>
                              </p:par>
                            </p:childTnLst>
                          </p:cTn>
                        </p:par>
                      </p:childTnLst>
                    </p:cTn>
                  </p:par>
                  <p:par>
                    <p:cTn id="15" fill="hold">
                      <p:stCondLst>
                        <p:cond delay="indefinite"/>
                      </p:stCondLst>
                      <p:childTnLst>
                        <p:par>
                          <p:cTn id="16" fill="hold">
                            <p:stCondLst>
                              <p:cond delay="0"/>
                            </p:stCondLst>
                            <p:childTnLst>
                              <p:par>
                                <p:cTn id="17" presetID="49" presetClass="entr" presetSubtype="0" decel="100000" fill="hold" grpId="0" nodeType="clickEffect">
                                  <p:stCondLst>
                                    <p:cond delay="0"/>
                                  </p:stCondLst>
                                  <p:childTnLst>
                                    <p:set>
                                      <p:cBhvr>
                                        <p:cTn id="18" dur="1" fill="hold">
                                          <p:stCondLst>
                                            <p:cond delay="0"/>
                                          </p:stCondLst>
                                        </p:cTn>
                                        <p:tgtEl>
                                          <p:spTgt spid="4">
                                            <p:txEl>
                                              <p:pRg st="2" end="2"/>
                                            </p:txEl>
                                          </p:spTgt>
                                        </p:tgtEl>
                                        <p:attrNameLst>
                                          <p:attrName>style.visibility</p:attrName>
                                        </p:attrNameLst>
                                      </p:cBhvr>
                                      <p:to>
                                        <p:strVal val="visible"/>
                                      </p:to>
                                    </p:set>
                                    <p:anim calcmode="lin" valueType="num">
                                      <p:cBhvr>
                                        <p:cTn id="19" dur="500" fill="hold"/>
                                        <p:tgtEl>
                                          <p:spTgt spid="4">
                                            <p:txEl>
                                              <p:pRg st="2" end="2"/>
                                            </p:txEl>
                                          </p:spTgt>
                                        </p:tgtEl>
                                        <p:attrNameLst>
                                          <p:attrName>ppt_w</p:attrName>
                                        </p:attrNameLst>
                                      </p:cBhvr>
                                      <p:tavLst>
                                        <p:tav tm="0">
                                          <p:val>
                                            <p:fltVal val="0"/>
                                          </p:val>
                                        </p:tav>
                                        <p:tav tm="100000">
                                          <p:val>
                                            <p:strVal val="#ppt_w"/>
                                          </p:val>
                                        </p:tav>
                                      </p:tavLst>
                                    </p:anim>
                                    <p:anim calcmode="lin" valueType="num">
                                      <p:cBhvr>
                                        <p:cTn id="20" dur="500" fill="hold"/>
                                        <p:tgtEl>
                                          <p:spTgt spid="4">
                                            <p:txEl>
                                              <p:pRg st="2" end="2"/>
                                            </p:txEl>
                                          </p:spTgt>
                                        </p:tgtEl>
                                        <p:attrNameLst>
                                          <p:attrName>ppt_h</p:attrName>
                                        </p:attrNameLst>
                                      </p:cBhvr>
                                      <p:tavLst>
                                        <p:tav tm="0">
                                          <p:val>
                                            <p:fltVal val="0"/>
                                          </p:val>
                                        </p:tav>
                                        <p:tav tm="100000">
                                          <p:val>
                                            <p:strVal val="#ppt_h"/>
                                          </p:val>
                                        </p:tav>
                                      </p:tavLst>
                                    </p:anim>
                                    <p:anim calcmode="lin" valueType="num">
                                      <p:cBhvr>
                                        <p:cTn id="21" dur="500" fill="hold"/>
                                        <p:tgtEl>
                                          <p:spTgt spid="4">
                                            <p:txEl>
                                              <p:pRg st="2" end="2"/>
                                            </p:txEl>
                                          </p:spTgt>
                                        </p:tgtEl>
                                        <p:attrNameLst>
                                          <p:attrName>style.rotation</p:attrName>
                                        </p:attrNameLst>
                                      </p:cBhvr>
                                      <p:tavLst>
                                        <p:tav tm="0">
                                          <p:val>
                                            <p:fltVal val="360"/>
                                          </p:val>
                                        </p:tav>
                                        <p:tav tm="100000">
                                          <p:val>
                                            <p:fltVal val="0"/>
                                          </p:val>
                                        </p:tav>
                                      </p:tavLst>
                                    </p:anim>
                                    <p:animEffect transition="in" filter="fade">
                                      <p:cBhvr>
                                        <p:cTn id="22" dur="500"/>
                                        <p:tgtEl>
                                          <p:spTgt spid="4">
                                            <p:txEl>
                                              <p:pRg st="2" end="2"/>
                                            </p:txEl>
                                          </p:spTgt>
                                        </p:tgtEl>
                                      </p:cBhvr>
                                    </p:animEffect>
                                  </p:childTnLst>
                                  <p:subTnLst>
                                    <p:audio>
                                      <p:cMediaNode>
                                        <p:cTn display="0" masterRel="sameClick">
                                          <p:stCondLst>
                                            <p:cond evt="begin" delay="0">
                                              <p:tn val="17"/>
                                            </p:cond>
                                          </p:stCondLst>
                                          <p:endCondLst>
                                            <p:cond evt="onStopAudio" delay="0">
                                              <p:tgtEl>
                                                <p:sldTgt/>
                                              </p:tgtEl>
                                            </p:cond>
                                          </p:endCondLst>
                                        </p:cTn>
                                        <p:tgtEl>
                                          <p:sndTgt r:embed="rId4" name="Flugzeug"/>
                                        </p:tgtEl>
                                      </p:cMediaNode>
                                    </p:audio>
                                  </p:subTnLst>
                                </p:cTn>
                              </p:par>
                            </p:childTnLst>
                          </p:cTn>
                        </p:par>
                      </p:childTnLst>
                    </p:cTn>
                  </p:par>
                  <p:par>
                    <p:cTn id="23" fill="hold">
                      <p:stCondLst>
                        <p:cond delay="indefinite"/>
                      </p:stCondLst>
                      <p:childTnLst>
                        <p:par>
                          <p:cTn id="24" fill="hold">
                            <p:stCondLst>
                              <p:cond delay="0"/>
                            </p:stCondLst>
                            <p:childTnLst>
                              <p:par>
                                <p:cTn id="25" presetID="23" presetClass="entr" presetSubtype="16" fill="hold" grpId="0" nodeType="clickEffect">
                                  <p:stCondLst>
                                    <p:cond delay="0"/>
                                  </p:stCondLst>
                                  <p:childTnLst>
                                    <p:set>
                                      <p:cBhvr>
                                        <p:cTn id="26" dur="1" fill="hold">
                                          <p:stCondLst>
                                            <p:cond delay="0"/>
                                          </p:stCondLst>
                                        </p:cTn>
                                        <p:tgtEl>
                                          <p:spTgt spid="4">
                                            <p:txEl>
                                              <p:pRg st="3" end="3"/>
                                            </p:txEl>
                                          </p:spTgt>
                                        </p:tgtEl>
                                        <p:attrNameLst>
                                          <p:attrName>style.visibility</p:attrName>
                                        </p:attrNameLst>
                                      </p:cBhvr>
                                      <p:to>
                                        <p:strVal val="visible"/>
                                      </p:to>
                                    </p:set>
                                    <p:anim calcmode="lin" valueType="num">
                                      <p:cBhvr>
                                        <p:cTn id="27" dur="500" fill="hold"/>
                                        <p:tgtEl>
                                          <p:spTgt spid="4">
                                            <p:txEl>
                                              <p:pRg st="3" end="3"/>
                                            </p:txEl>
                                          </p:spTgt>
                                        </p:tgtEl>
                                        <p:attrNameLst>
                                          <p:attrName>ppt_w</p:attrName>
                                        </p:attrNameLst>
                                      </p:cBhvr>
                                      <p:tavLst>
                                        <p:tav tm="0">
                                          <p:val>
                                            <p:fltVal val="0"/>
                                          </p:val>
                                        </p:tav>
                                        <p:tav tm="100000">
                                          <p:val>
                                            <p:strVal val="#ppt_w"/>
                                          </p:val>
                                        </p:tav>
                                      </p:tavLst>
                                    </p:anim>
                                    <p:anim calcmode="lin" valueType="num">
                                      <p:cBhvr>
                                        <p:cTn id="28" dur="500" fill="hold"/>
                                        <p:tgtEl>
                                          <p:spTgt spid="4">
                                            <p:txEl>
                                              <p:pRg st="3" end="3"/>
                                            </p:txEl>
                                          </p:spTgt>
                                        </p:tgtEl>
                                        <p:attrNameLst>
                                          <p:attrName>ppt_h</p:attrName>
                                        </p:attrNameLst>
                                      </p:cBhvr>
                                      <p:tavLst>
                                        <p:tav tm="0">
                                          <p:val>
                                            <p:fltVal val="0"/>
                                          </p:val>
                                        </p:tav>
                                        <p:tav tm="100000">
                                          <p:val>
                                            <p:strVal val="#ppt_h"/>
                                          </p:val>
                                        </p:tav>
                                      </p:tavLst>
                                    </p:anim>
                                  </p:childTnLst>
                                  <p:subTnLst>
                                    <p:audio>
                                      <p:cMediaNode>
                                        <p:cTn display="0" masterRel="sameClick">
                                          <p:stCondLst>
                                            <p:cond evt="begin" delay="0">
                                              <p:tn val="25"/>
                                            </p:cond>
                                          </p:stCondLst>
                                          <p:endCondLst>
                                            <p:cond evt="onStopAudio" delay="0">
                                              <p:tgtEl>
                                                <p:sldTgt/>
                                              </p:tgtEl>
                                            </p:cond>
                                          </p:endCondLst>
                                        </p:cTn>
                                        <p:tgtEl>
                                          <p:sndTgt r:embed="rId5" name="Bleistiftstrich"/>
                                        </p:tgtEl>
                                      </p:cMediaNode>
                                    </p:audio>
                                  </p:subTnLst>
                                </p:cTn>
                              </p:par>
                            </p:childTnLst>
                          </p:cTn>
                        </p:par>
                      </p:childTnLst>
                    </p:cTn>
                  </p:par>
                  <p:par>
                    <p:cTn id="29" fill="hold">
                      <p:stCondLst>
                        <p:cond delay="indefinite"/>
                      </p:stCondLst>
                      <p:childTnLst>
                        <p:par>
                          <p:cTn id="30" fill="hold">
                            <p:stCondLst>
                              <p:cond delay="0"/>
                            </p:stCondLst>
                            <p:childTnLst>
                              <p:par>
                                <p:cTn id="31" presetID="37" presetClass="entr" presetSubtype="0" fill="hold" grpId="0" nodeType="clickEffect">
                                  <p:stCondLst>
                                    <p:cond delay="0"/>
                                  </p:stCondLst>
                                  <p:childTnLst>
                                    <p:set>
                                      <p:cBhvr>
                                        <p:cTn id="32" dur="1" fill="hold">
                                          <p:stCondLst>
                                            <p:cond delay="0"/>
                                          </p:stCondLst>
                                        </p:cTn>
                                        <p:tgtEl>
                                          <p:spTgt spid="4">
                                            <p:txEl>
                                              <p:pRg st="4" end="4"/>
                                            </p:txEl>
                                          </p:spTgt>
                                        </p:tgtEl>
                                        <p:attrNameLst>
                                          <p:attrName>style.visibility</p:attrName>
                                        </p:attrNameLst>
                                      </p:cBhvr>
                                      <p:to>
                                        <p:strVal val="visible"/>
                                      </p:to>
                                    </p:set>
                                    <p:animEffect transition="in" filter="fade">
                                      <p:cBhvr>
                                        <p:cTn id="33" dur="1000"/>
                                        <p:tgtEl>
                                          <p:spTgt spid="4">
                                            <p:txEl>
                                              <p:pRg st="4" end="4"/>
                                            </p:txEl>
                                          </p:spTgt>
                                        </p:tgtEl>
                                      </p:cBhvr>
                                    </p:animEffect>
                                    <p:anim calcmode="lin" valueType="num">
                                      <p:cBhvr>
                                        <p:cTn id="34" dur="1000" fill="hold"/>
                                        <p:tgtEl>
                                          <p:spTgt spid="4">
                                            <p:txEl>
                                              <p:pRg st="4" end="4"/>
                                            </p:txEl>
                                          </p:spTgt>
                                        </p:tgtEl>
                                        <p:attrNameLst>
                                          <p:attrName>ppt_x</p:attrName>
                                        </p:attrNameLst>
                                      </p:cBhvr>
                                      <p:tavLst>
                                        <p:tav tm="0">
                                          <p:val>
                                            <p:strVal val="#ppt_x"/>
                                          </p:val>
                                        </p:tav>
                                        <p:tav tm="100000">
                                          <p:val>
                                            <p:strVal val="#ppt_x"/>
                                          </p:val>
                                        </p:tav>
                                      </p:tavLst>
                                    </p:anim>
                                    <p:anim calcmode="lin" valueType="num">
                                      <p:cBhvr>
                                        <p:cTn id="35" dur="900" decel="100000" fill="hold"/>
                                        <p:tgtEl>
                                          <p:spTgt spid="4">
                                            <p:txEl>
                                              <p:pRg st="4" end="4"/>
                                            </p:txEl>
                                          </p:spTgt>
                                        </p:tgtEl>
                                        <p:attrNameLst>
                                          <p:attrName>ppt_y</p:attrName>
                                        </p:attrNameLst>
                                      </p:cBhvr>
                                      <p:tavLst>
                                        <p:tav tm="0">
                                          <p:val>
                                            <p:strVal val="#ppt_y+1"/>
                                          </p:val>
                                        </p:tav>
                                        <p:tav tm="100000">
                                          <p:val>
                                            <p:strVal val="#ppt_y-.03"/>
                                          </p:val>
                                        </p:tav>
                                      </p:tavLst>
                                    </p:anim>
                                    <p:anim calcmode="lin" valueType="num">
                                      <p:cBhvr>
                                        <p:cTn id="36" dur="100" accel="100000" fill="hold">
                                          <p:stCondLst>
                                            <p:cond delay="900"/>
                                          </p:stCondLst>
                                        </p:cTn>
                                        <p:tgtEl>
                                          <p:spTgt spid="4">
                                            <p:txEl>
                                              <p:pRg st="4" end="4"/>
                                            </p:txEl>
                                          </p:spTgt>
                                        </p:tgtEl>
                                        <p:attrNameLst>
                                          <p:attrName>ppt_y</p:attrName>
                                        </p:attrNameLst>
                                      </p:cBhvr>
                                      <p:tavLst>
                                        <p:tav tm="0">
                                          <p:val>
                                            <p:strVal val="#ppt_y-.03"/>
                                          </p:val>
                                        </p:tav>
                                        <p:tav tm="100000">
                                          <p:val>
                                            <p:strVal val="#ppt_y"/>
                                          </p:val>
                                        </p:tav>
                                      </p:tavLst>
                                    </p:anim>
                                  </p:childTnLst>
                                  <p:subTnLst>
                                    <p:audio>
                                      <p:cMediaNode>
                                        <p:cTn display="0" masterRel="sameClick">
                                          <p:stCondLst>
                                            <p:cond evt="begin" delay="0">
                                              <p:tn val="31"/>
                                            </p:cond>
                                          </p:stCondLst>
                                          <p:endCondLst>
                                            <p:cond evt="onStopAudio" delay="0">
                                              <p:tgtEl>
                                                <p:sldTgt/>
                                              </p:tgtEl>
                                            </p:cond>
                                          </p:endCondLst>
                                        </p:cTn>
                                        <p:tgtEl>
                                          <p:sndTgt r:embed="rId6" name="Glockenschlag"/>
                                        </p:tgtEl>
                                      </p:cMediaNode>
                                    </p:audio>
                                  </p:subTnLst>
                                </p:cTn>
                              </p:par>
                            </p:childTnLst>
                          </p:cTn>
                        </p:par>
                      </p:childTnLst>
                    </p:cTn>
                  </p:par>
                  <p:par>
                    <p:cTn id="37" fill="hold">
                      <p:stCondLst>
                        <p:cond delay="indefinite"/>
                      </p:stCondLst>
                      <p:childTnLst>
                        <p:par>
                          <p:cTn id="38" fill="hold">
                            <p:stCondLst>
                              <p:cond delay="0"/>
                            </p:stCondLst>
                            <p:childTnLst>
                              <p:par>
                                <p:cTn id="39" presetID="26" presetClass="entr" presetSubtype="0" fill="hold" grpId="0" nodeType="clickEffect">
                                  <p:stCondLst>
                                    <p:cond delay="0"/>
                                  </p:stCondLst>
                                  <p:childTnLst>
                                    <p:set>
                                      <p:cBhvr>
                                        <p:cTn id="40" dur="1" fill="hold">
                                          <p:stCondLst>
                                            <p:cond delay="0"/>
                                          </p:stCondLst>
                                        </p:cTn>
                                        <p:tgtEl>
                                          <p:spTgt spid="4">
                                            <p:txEl>
                                              <p:pRg st="5" end="5"/>
                                            </p:txEl>
                                          </p:spTgt>
                                        </p:tgtEl>
                                        <p:attrNameLst>
                                          <p:attrName>style.visibility</p:attrName>
                                        </p:attrNameLst>
                                      </p:cBhvr>
                                      <p:to>
                                        <p:strVal val="visible"/>
                                      </p:to>
                                    </p:set>
                                    <p:animEffect transition="in" filter="wipe(down)">
                                      <p:cBhvr>
                                        <p:cTn id="41" dur="580">
                                          <p:stCondLst>
                                            <p:cond delay="0"/>
                                          </p:stCondLst>
                                        </p:cTn>
                                        <p:tgtEl>
                                          <p:spTgt spid="4">
                                            <p:txEl>
                                              <p:pRg st="5" end="5"/>
                                            </p:txEl>
                                          </p:spTgt>
                                        </p:tgtEl>
                                      </p:cBhvr>
                                    </p:animEffect>
                                    <p:anim calcmode="lin" valueType="num">
                                      <p:cBhvr>
                                        <p:cTn id="42" dur="1822" tmFilter="0,0; 0.14,0.36; 0.43,0.73; 0.71,0.91; 1.0,1.0">
                                          <p:stCondLst>
                                            <p:cond delay="0"/>
                                          </p:stCondLst>
                                        </p:cTn>
                                        <p:tgtEl>
                                          <p:spTgt spid="4">
                                            <p:txEl>
                                              <p:pRg st="5" end="5"/>
                                            </p:txEl>
                                          </p:spTgt>
                                        </p:tgtEl>
                                        <p:attrNameLst>
                                          <p:attrName>ppt_x</p:attrName>
                                        </p:attrNameLst>
                                      </p:cBhvr>
                                      <p:tavLst>
                                        <p:tav tm="0">
                                          <p:val>
                                            <p:strVal val="#ppt_x-0.25"/>
                                          </p:val>
                                        </p:tav>
                                        <p:tav tm="100000">
                                          <p:val>
                                            <p:strVal val="#ppt_x"/>
                                          </p:val>
                                        </p:tav>
                                      </p:tavLst>
                                    </p:anim>
                                    <p:anim calcmode="lin" valueType="num">
                                      <p:cBhvr>
                                        <p:cTn id="43" dur="664" tmFilter="0.0,0.0; 0.25,0.07; 0.50,0.2; 0.75,0.467; 1.0,1.0">
                                          <p:stCondLst>
                                            <p:cond delay="0"/>
                                          </p:stCondLst>
                                        </p:cTn>
                                        <p:tgtEl>
                                          <p:spTgt spid="4">
                                            <p:txEl>
                                              <p:pRg st="5" end="5"/>
                                            </p:txEl>
                                          </p:spTgt>
                                        </p:tgtEl>
                                        <p:attrNameLst>
                                          <p:attrName>ppt_y</p:attrName>
                                        </p:attrNameLst>
                                      </p:cBhvr>
                                      <p:tavLst>
                                        <p:tav tm="0" fmla="#ppt_y-sin(pi*$)/3">
                                          <p:val>
                                            <p:fltVal val="0.5"/>
                                          </p:val>
                                        </p:tav>
                                        <p:tav tm="100000">
                                          <p:val>
                                            <p:fltVal val="1"/>
                                          </p:val>
                                        </p:tav>
                                      </p:tavLst>
                                    </p:anim>
                                    <p:anim calcmode="lin" valueType="num">
                                      <p:cBhvr>
                                        <p:cTn id="44" dur="664" tmFilter="0, 0; 0.125,0.2665; 0.25,0.4; 0.375,0.465; 0.5,0.5;  0.625,0.535; 0.75,0.6; 0.875,0.7335; 1,1">
                                          <p:stCondLst>
                                            <p:cond delay="664"/>
                                          </p:stCondLst>
                                        </p:cTn>
                                        <p:tgtEl>
                                          <p:spTgt spid="4">
                                            <p:txEl>
                                              <p:pRg st="5" end="5"/>
                                            </p:txEl>
                                          </p:spTgt>
                                        </p:tgtEl>
                                        <p:attrNameLst>
                                          <p:attrName>ppt_y</p:attrName>
                                        </p:attrNameLst>
                                      </p:cBhvr>
                                      <p:tavLst>
                                        <p:tav tm="0" fmla="#ppt_y-sin(pi*$)/9">
                                          <p:val>
                                            <p:fltVal val="0"/>
                                          </p:val>
                                        </p:tav>
                                        <p:tav tm="100000">
                                          <p:val>
                                            <p:fltVal val="1"/>
                                          </p:val>
                                        </p:tav>
                                      </p:tavLst>
                                    </p:anim>
                                    <p:anim calcmode="lin" valueType="num">
                                      <p:cBhvr>
                                        <p:cTn id="45" dur="332" tmFilter="0, 0; 0.125,0.2665; 0.25,0.4; 0.375,0.465; 0.5,0.5;  0.625,0.535; 0.75,0.6; 0.875,0.7335; 1,1">
                                          <p:stCondLst>
                                            <p:cond delay="1324"/>
                                          </p:stCondLst>
                                        </p:cTn>
                                        <p:tgtEl>
                                          <p:spTgt spid="4">
                                            <p:txEl>
                                              <p:pRg st="5" end="5"/>
                                            </p:txEl>
                                          </p:spTgt>
                                        </p:tgtEl>
                                        <p:attrNameLst>
                                          <p:attrName>ppt_y</p:attrName>
                                        </p:attrNameLst>
                                      </p:cBhvr>
                                      <p:tavLst>
                                        <p:tav tm="0" fmla="#ppt_y-sin(pi*$)/27">
                                          <p:val>
                                            <p:fltVal val="0"/>
                                          </p:val>
                                        </p:tav>
                                        <p:tav tm="100000">
                                          <p:val>
                                            <p:fltVal val="1"/>
                                          </p:val>
                                        </p:tav>
                                      </p:tavLst>
                                    </p:anim>
                                    <p:anim calcmode="lin" valueType="num">
                                      <p:cBhvr>
                                        <p:cTn id="46" dur="164" tmFilter="0, 0; 0.125,0.2665; 0.25,0.4; 0.375,0.465; 0.5,0.5;  0.625,0.535; 0.75,0.6; 0.875,0.7335; 1,1">
                                          <p:stCondLst>
                                            <p:cond delay="1656"/>
                                          </p:stCondLst>
                                        </p:cTn>
                                        <p:tgtEl>
                                          <p:spTgt spid="4">
                                            <p:txEl>
                                              <p:pRg st="5" end="5"/>
                                            </p:txEl>
                                          </p:spTgt>
                                        </p:tgtEl>
                                        <p:attrNameLst>
                                          <p:attrName>ppt_y</p:attrName>
                                        </p:attrNameLst>
                                      </p:cBhvr>
                                      <p:tavLst>
                                        <p:tav tm="0" fmla="#ppt_y-sin(pi*$)/81">
                                          <p:val>
                                            <p:fltVal val="0"/>
                                          </p:val>
                                        </p:tav>
                                        <p:tav tm="100000">
                                          <p:val>
                                            <p:fltVal val="1"/>
                                          </p:val>
                                        </p:tav>
                                      </p:tavLst>
                                    </p:anim>
                                    <p:animScale>
                                      <p:cBhvr>
                                        <p:cTn id="47" dur="26">
                                          <p:stCondLst>
                                            <p:cond delay="650"/>
                                          </p:stCondLst>
                                        </p:cTn>
                                        <p:tgtEl>
                                          <p:spTgt spid="4">
                                            <p:txEl>
                                              <p:pRg st="5" end="5"/>
                                            </p:txEl>
                                          </p:spTgt>
                                        </p:tgtEl>
                                      </p:cBhvr>
                                      <p:to x="100000" y="60000"/>
                                    </p:animScale>
                                    <p:animScale>
                                      <p:cBhvr>
                                        <p:cTn id="48" dur="166" decel="50000">
                                          <p:stCondLst>
                                            <p:cond delay="676"/>
                                          </p:stCondLst>
                                        </p:cTn>
                                        <p:tgtEl>
                                          <p:spTgt spid="4">
                                            <p:txEl>
                                              <p:pRg st="5" end="5"/>
                                            </p:txEl>
                                          </p:spTgt>
                                        </p:tgtEl>
                                      </p:cBhvr>
                                      <p:to x="100000" y="100000"/>
                                    </p:animScale>
                                    <p:animScale>
                                      <p:cBhvr>
                                        <p:cTn id="49" dur="26">
                                          <p:stCondLst>
                                            <p:cond delay="1312"/>
                                          </p:stCondLst>
                                        </p:cTn>
                                        <p:tgtEl>
                                          <p:spTgt spid="4">
                                            <p:txEl>
                                              <p:pRg st="5" end="5"/>
                                            </p:txEl>
                                          </p:spTgt>
                                        </p:tgtEl>
                                      </p:cBhvr>
                                      <p:to x="100000" y="80000"/>
                                    </p:animScale>
                                    <p:animScale>
                                      <p:cBhvr>
                                        <p:cTn id="50" dur="166" decel="50000">
                                          <p:stCondLst>
                                            <p:cond delay="1338"/>
                                          </p:stCondLst>
                                        </p:cTn>
                                        <p:tgtEl>
                                          <p:spTgt spid="4">
                                            <p:txEl>
                                              <p:pRg st="5" end="5"/>
                                            </p:txEl>
                                          </p:spTgt>
                                        </p:tgtEl>
                                      </p:cBhvr>
                                      <p:to x="100000" y="100000"/>
                                    </p:animScale>
                                    <p:animScale>
                                      <p:cBhvr>
                                        <p:cTn id="51" dur="26">
                                          <p:stCondLst>
                                            <p:cond delay="1642"/>
                                          </p:stCondLst>
                                        </p:cTn>
                                        <p:tgtEl>
                                          <p:spTgt spid="4">
                                            <p:txEl>
                                              <p:pRg st="5" end="5"/>
                                            </p:txEl>
                                          </p:spTgt>
                                        </p:tgtEl>
                                      </p:cBhvr>
                                      <p:to x="100000" y="90000"/>
                                    </p:animScale>
                                    <p:animScale>
                                      <p:cBhvr>
                                        <p:cTn id="52" dur="166" decel="50000">
                                          <p:stCondLst>
                                            <p:cond delay="1668"/>
                                          </p:stCondLst>
                                        </p:cTn>
                                        <p:tgtEl>
                                          <p:spTgt spid="4">
                                            <p:txEl>
                                              <p:pRg st="5" end="5"/>
                                            </p:txEl>
                                          </p:spTgt>
                                        </p:tgtEl>
                                      </p:cBhvr>
                                      <p:to x="100000" y="100000"/>
                                    </p:animScale>
                                    <p:animScale>
                                      <p:cBhvr>
                                        <p:cTn id="53" dur="26">
                                          <p:stCondLst>
                                            <p:cond delay="1808"/>
                                          </p:stCondLst>
                                        </p:cTn>
                                        <p:tgtEl>
                                          <p:spTgt spid="4">
                                            <p:txEl>
                                              <p:pRg st="5" end="5"/>
                                            </p:txEl>
                                          </p:spTgt>
                                        </p:tgtEl>
                                      </p:cBhvr>
                                      <p:to x="100000" y="95000"/>
                                    </p:animScale>
                                    <p:animScale>
                                      <p:cBhvr>
                                        <p:cTn id="54" dur="166" decel="50000">
                                          <p:stCondLst>
                                            <p:cond delay="1834"/>
                                          </p:stCondLst>
                                        </p:cTn>
                                        <p:tgtEl>
                                          <p:spTgt spid="4">
                                            <p:txEl>
                                              <p:pRg st="5" end="5"/>
                                            </p:txEl>
                                          </p:spTgt>
                                        </p:tgtEl>
                                      </p:cBhvr>
                                      <p:to x="100000" y="100000"/>
                                    </p:animScale>
                                  </p:childTnLst>
                                  <p:subTnLst>
                                    <p:audio>
                                      <p:cMediaNode>
                                        <p:cTn display="0" masterRel="sameClick">
                                          <p:stCondLst>
                                            <p:cond evt="begin" delay="0">
                                              <p:tn val="39"/>
                                            </p:cond>
                                          </p:stCondLst>
                                          <p:endCondLst>
                                            <p:cond evt="onStopAudio" delay="0">
                                              <p:tgtEl>
                                                <p:sldTgt/>
                                              </p:tgtEl>
                                            </p:cond>
                                          </p:endCondLst>
                                        </p:cTn>
                                        <p:tgtEl>
                                          <p:sndTgt r:embed="rId7" name="Quietschende Bremsen"/>
                                        </p:tgtEl>
                                      </p:cMediaNode>
                                    </p:audio>
                                  </p:subTnLst>
                                </p:cTn>
                              </p:par>
                            </p:childTnLst>
                          </p:cTn>
                        </p:par>
                      </p:childTnLst>
                    </p:cTn>
                  </p:par>
                  <p:par>
                    <p:cTn id="55" fill="hold">
                      <p:stCondLst>
                        <p:cond delay="indefinite"/>
                      </p:stCondLst>
                      <p:childTnLst>
                        <p:par>
                          <p:cTn id="56" fill="hold">
                            <p:stCondLst>
                              <p:cond delay="0"/>
                            </p:stCondLst>
                            <p:childTnLst>
                              <p:par>
                                <p:cTn id="57" presetID="38" presetClass="entr" presetSubtype="0" accel="50000" fill="hold" grpId="0" nodeType="clickEffect">
                                  <p:stCondLst>
                                    <p:cond delay="0"/>
                                  </p:stCondLst>
                                  <p:iterate type="lt">
                                    <p:tmPct val="50000"/>
                                  </p:iterate>
                                  <p:childTnLst>
                                    <p:set>
                                      <p:cBhvr>
                                        <p:cTn id="58" dur="1" fill="hold">
                                          <p:stCondLst>
                                            <p:cond delay="0"/>
                                          </p:stCondLst>
                                        </p:cTn>
                                        <p:tgtEl>
                                          <p:spTgt spid="4">
                                            <p:txEl>
                                              <p:pRg st="6" end="6"/>
                                            </p:txEl>
                                          </p:spTgt>
                                        </p:tgtEl>
                                        <p:attrNameLst>
                                          <p:attrName>style.visibility</p:attrName>
                                        </p:attrNameLst>
                                      </p:cBhvr>
                                      <p:to>
                                        <p:strVal val="visible"/>
                                      </p:to>
                                    </p:set>
                                    <p:set>
                                      <p:cBhvr>
                                        <p:cTn id="59" dur="455" fill="hold">
                                          <p:stCondLst>
                                            <p:cond delay="0"/>
                                          </p:stCondLst>
                                        </p:cTn>
                                        <p:tgtEl>
                                          <p:spTgt spid="4">
                                            <p:txEl>
                                              <p:pRg st="6" end="6"/>
                                            </p:txEl>
                                          </p:spTgt>
                                        </p:tgtEl>
                                        <p:attrNameLst>
                                          <p:attrName>style.rotation</p:attrName>
                                        </p:attrNameLst>
                                      </p:cBhvr>
                                      <p:to>
                                        <p:strVal val="-45.0"/>
                                      </p:to>
                                    </p:set>
                                    <p:anim calcmode="lin" valueType="num">
                                      <p:cBhvr>
                                        <p:cTn id="60" dur="455" fill="hold">
                                          <p:stCondLst>
                                            <p:cond delay="455"/>
                                          </p:stCondLst>
                                        </p:cTn>
                                        <p:tgtEl>
                                          <p:spTgt spid="4">
                                            <p:txEl>
                                              <p:pRg st="6" end="6"/>
                                            </p:txEl>
                                          </p:spTgt>
                                        </p:tgtEl>
                                        <p:attrNameLst>
                                          <p:attrName>style.rotation</p:attrName>
                                        </p:attrNameLst>
                                      </p:cBhvr>
                                      <p:tavLst>
                                        <p:tav tm="0">
                                          <p:val>
                                            <p:fltVal val="-45"/>
                                          </p:val>
                                        </p:tav>
                                        <p:tav tm="69900">
                                          <p:val>
                                            <p:fltVal val="45"/>
                                          </p:val>
                                        </p:tav>
                                        <p:tav tm="100000">
                                          <p:val>
                                            <p:fltVal val="0"/>
                                          </p:val>
                                        </p:tav>
                                      </p:tavLst>
                                    </p:anim>
                                    <p:anim calcmode="lin" valueType="num">
                                      <p:cBhvr>
                                        <p:cTn id="61" dur="455" fill="hold">
                                          <p:stCondLst>
                                            <p:cond delay="0"/>
                                          </p:stCondLst>
                                        </p:cTn>
                                        <p:tgtEl>
                                          <p:spTgt spid="4">
                                            <p:txEl>
                                              <p:pRg st="6" end="6"/>
                                            </p:txEl>
                                          </p:spTgt>
                                        </p:tgtEl>
                                        <p:attrNameLst>
                                          <p:attrName>ppt_y</p:attrName>
                                        </p:attrNameLst>
                                      </p:cBhvr>
                                      <p:tavLst>
                                        <p:tav tm="0">
                                          <p:val>
                                            <p:strVal val="#ppt_y-1"/>
                                          </p:val>
                                        </p:tav>
                                        <p:tav tm="100000">
                                          <p:val>
                                            <p:strVal val="#ppt_y-(0.354*#ppt_w-0.172*#ppt_h)"/>
                                          </p:val>
                                        </p:tav>
                                      </p:tavLst>
                                    </p:anim>
                                    <p:anim calcmode="lin" valueType="num">
                                      <p:cBhvr>
                                        <p:cTn id="62" dur="156" decel="50000" autoRev="1" fill="hold">
                                          <p:stCondLst>
                                            <p:cond delay="455"/>
                                          </p:stCondLst>
                                        </p:cTn>
                                        <p:tgtEl>
                                          <p:spTgt spid="4">
                                            <p:txEl>
                                              <p:pRg st="6" end="6"/>
                                            </p:txEl>
                                          </p:spTgt>
                                        </p:tgtEl>
                                        <p:attrNameLst>
                                          <p:attrName>ppt_y</p:attrName>
                                        </p:attrNameLst>
                                      </p:cBhvr>
                                      <p:tavLst>
                                        <p:tav tm="0">
                                          <p:val>
                                            <p:strVal val="#ppt_y-(0.354*#ppt_w-0.172*#ppt_h)"/>
                                          </p:val>
                                        </p:tav>
                                        <p:tav tm="100000">
                                          <p:val>
                                            <p:strVal val="#ppt_y-(0.354*#ppt_w-0.172*#ppt_h)-#ppt_h/2"/>
                                          </p:val>
                                        </p:tav>
                                      </p:tavLst>
                                    </p:anim>
                                    <p:anim calcmode="lin" valueType="num">
                                      <p:cBhvr>
                                        <p:cTn id="63" dur="136" fill="hold">
                                          <p:stCondLst>
                                            <p:cond delay="864"/>
                                          </p:stCondLst>
                                        </p:cTn>
                                        <p:tgtEl>
                                          <p:spTgt spid="4">
                                            <p:txEl>
                                              <p:pRg st="6" end="6"/>
                                            </p:txEl>
                                          </p:spTgt>
                                        </p:tgtEl>
                                        <p:attrNameLst>
                                          <p:attrName>ppt_y</p:attrName>
                                        </p:attrNameLst>
                                      </p:cBhvr>
                                      <p:tavLst>
                                        <p:tav tm="0">
                                          <p:val>
                                            <p:strVal val="#ppt_y-(0.354*#ppt_w-0.172*#ppt_h)"/>
                                          </p:val>
                                        </p:tav>
                                        <p:tav tm="100000">
                                          <p:val>
                                            <p:strVal val="#ppt_y"/>
                                          </p:val>
                                        </p:tav>
                                      </p:tavLst>
                                    </p:anim>
                                  </p:childTnLst>
                                  <p:subTnLst>
                                    <p:audio>
                                      <p:cMediaNode>
                                        <p:cTn display="0" masterRel="sameClick">
                                          <p:stCondLst>
                                            <p:cond evt="begin" delay="0">
                                              <p:tn val="57"/>
                                            </p:cond>
                                          </p:stCondLst>
                                          <p:endCondLst>
                                            <p:cond evt="onStopAudio" delay="0">
                                              <p:tgtEl>
                                                <p:sldTgt/>
                                              </p:tgtEl>
                                            </p:cond>
                                          </p:endCondLst>
                                        </p:cTn>
                                        <p:tgtEl>
                                          <p:sndTgt r:embed="rId8" name="Schuss"/>
                                        </p:tgtEl>
                                      </p:cMediaNode>
                                    </p:audio>
                                  </p:subTnLst>
                                </p:cTn>
                              </p:par>
                            </p:childTnLst>
                          </p:cTn>
                        </p:par>
                      </p:childTnLst>
                    </p:cTn>
                  </p:par>
                  <p:par>
                    <p:cTn id="64" fill="hold">
                      <p:stCondLst>
                        <p:cond delay="indefinite"/>
                      </p:stCondLst>
                      <p:childTnLst>
                        <p:par>
                          <p:cTn id="65" fill="hold">
                            <p:stCondLst>
                              <p:cond delay="0"/>
                            </p:stCondLst>
                            <p:childTnLst>
                              <p:par>
                                <p:cTn id="66" presetID="41" presetClass="entr" presetSubtype="0" fill="hold" grpId="0" nodeType="clickEffect">
                                  <p:stCondLst>
                                    <p:cond delay="0"/>
                                  </p:stCondLst>
                                  <p:iterate type="lt">
                                    <p:tmPct val="10000"/>
                                  </p:iterate>
                                  <p:childTnLst>
                                    <p:set>
                                      <p:cBhvr>
                                        <p:cTn id="67" dur="1" fill="hold">
                                          <p:stCondLst>
                                            <p:cond delay="0"/>
                                          </p:stCondLst>
                                        </p:cTn>
                                        <p:tgtEl>
                                          <p:spTgt spid="4">
                                            <p:txEl>
                                              <p:pRg st="7" end="7"/>
                                            </p:txEl>
                                          </p:spTgt>
                                        </p:tgtEl>
                                        <p:attrNameLst>
                                          <p:attrName>style.visibility</p:attrName>
                                        </p:attrNameLst>
                                      </p:cBhvr>
                                      <p:to>
                                        <p:strVal val="visible"/>
                                      </p:to>
                                    </p:set>
                                    <p:anim calcmode="lin" valueType="num">
                                      <p:cBhvr>
                                        <p:cTn id="68" dur="500" fill="hold"/>
                                        <p:tgtEl>
                                          <p:spTgt spid="4">
                                            <p:txEl>
                                              <p:pRg st="7" end="7"/>
                                            </p:txEl>
                                          </p:spTgt>
                                        </p:tgtEl>
                                        <p:attrNameLst>
                                          <p:attrName>ppt_x</p:attrName>
                                        </p:attrNameLst>
                                      </p:cBhvr>
                                      <p:tavLst>
                                        <p:tav tm="0">
                                          <p:val>
                                            <p:strVal val="#ppt_x"/>
                                          </p:val>
                                        </p:tav>
                                        <p:tav tm="50000">
                                          <p:val>
                                            <p:strVal val="#ppt_x+.1"/>
                                          </p:val>
                                        </p:tav>
                                        <p:tav tm="100000">
                                          <p:val>
                                            <p:strVal val="#ppt_x"/>
                                          </p:val>
                                        </p:tav>
                                      </p:tavLst>
                                    </p:anim>
                                    <p:anim calcmode="lin" valueType="num">
                                      <p:cBhvr>
                                        <p:cTn id="69" dur="500" fill="hold"/>
                                        <p:tgtEl>
                                          <p:spTgt spid="4">
                                            <p:txEl>
                                              <p:pRg st="7" end="7"/>
                                            </p:txEl>
                                          </p:spTgt>
                                        </p:tgtEl>
                                        <p:attrNameLst>
                                          <p:attrName>ppt_y</p:attrName>
                                        </p:attrNameLst>
                                      </p:cBhvr>
                                      <p:tavLst>
                                        <p:tav tm="0">
                                          <p:val>
                                            <p:strVal val="#ppt_y"/>
                                          </p:val>
                                        </p:tav>
                                        <p:tav tm="100000">
                                          <p:val>
                                            <p:strVal val="#ppt_y"/>
                                          </p:val>
                                        </p:tav>
                                      </p:tavLst>
                                    </p:anim>
                                    <p:anim calcmode="lin" valueType="num">
                                      <p:cBhvr>
                                        <p:cTn id="70" dur="500" fill="hold"/>
                                        <p:tgtEl>
                                          <p:spTgt spid="4">
                                            <p:txEl>
                                              <p:pRg st="7" end="7"/>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71" dur="500" fill="hold"/>
                                        <p:tgtEl>
                                          <p:spTgt spid="4">
                                            <p:txEl>
                                              <p:pRg st="7" end="7"/>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72" dur="500" tmFilter="0,0; .5, 1; 1, 1"/>
                                        <p:tgtEl>
                                          <p:spTgt spid="4">
                                            <p:txEl>
                                              <p:pRg st="7" end="7"/>
                                            </p:txEl>
                                          </p:spTgt>
                                        </p:tgtEl>
                                      </p:cBhvr>
                                    </p:animEffect>
                                  </p:childTnLst>
                                  <p:subTnLst>
                                    <p:audio>
                                      <p:cMediaNode>
                                        <p:cTn display="0" masterRel="sameClick">
                                          <p:stCondLst>
                                            <p:cond evt="begin" delay="0">
                                              <p:tn val="66"/>
                                            </p:cond>
                                          </p:stCondLst>
                                          <p:endCondLst>
                                            <p:cond evt="onStopAudio" delay="0">
                                              <p:tgtEl>
                                                <p:sldTgt/>
                                              </p:tgtEl>
                                            </p:cond>
                                          </p:endCondLst>
                                        </p:cTn>
                                        <p:tgtEl>
                                          <p:sndTgt r:embed="rId9" name="Trillerpfeife"/>
                                        </p:tgtEl>
                                      </p:cMediaNode>
                                    </p:audio>
                                  </p:subTnLst>
                                </p:cTn>
                              </p:par>
                            </p:childTnLst>
                          </p:cTn>
                        </p:par>
                      </p:childTnLst>
                    </p:cTn>
                  </p:par>
                  <p:par>
                    <p:cTn id="73" fill="hold">
                      <p:stCondLst>
                        <p:cond delay="indefinite"/>
                      </p:stCondLst>
                      <p:childTnLst>
                        <p:par>
                          <p:cTn id="74" fill="hold">
                            <p:stCondLst>
                              <p:cond delay="0"/>
                            </p:stCondLst>
                            <p:childTnLst>
                              <p:par>
                                <p:cTn id="75" presetID="26" presetClass="entr" presetSubtype="0" fill="hold" grpId="0" nodeType="clickEffect">
                                  <p:stCondLst>
                                    <p:cond delay="0"/>
                                  </p:stCondLst>
                                  <p:childTnLst>
                                    <p:set>
                                      <p:cBhvr>
                                        <p:cTn id="76" dur="1" fill="hold">
                                          <p:stCondLst>
                                            <p:cond delay="0"/>
                                          </p:stCondLst>
                                        </p:cTn>
                                        <p:tgtEl>
                                          <p:spTgt spid="4">
                                            <p:txEl>
                                              <p:pRg st="8" end="8"/>
                                            </p:txEl>
                                          </p:spTgt>
                                        </p:tgtEl>
                                        <p:attrNameLst>
                                          <p:attrName>style.visibility</p:attrName>
                                        </p:attrNameLst>
                                      </p:cBhvr>
                                      <p:to>
                                        <p:strVal val="visible"/>
                                      </p:to>
                                    </p:set>
                                    <p:animEffect transition="in" filter="wipe(down)">
                                      <p:cBhvr>
                                        <p:cTn id="77" dur="580">
                                          <p:stCondLst>
                                            <p:cond delay="0"/>
                                          </p:stCondLst>
                                        </p:cTn>
                                        <p:tgtEl>
                                          <p:spTgt spid="4">
                                            <p:txEl>
                                              <p:pRg st="8" end="8"/>
                                            </p:txEl>
                                          </p:spTgt>
                                        </p:tgtEl>
                                      </p:cBhvr>
                                    </p:animEffect>
                                    <p:anim calcmode="lin" valueType="num">
                                      <p:cBhvr>
                                        <p:cTn id="78" dur="1822" tmFilter="0,0; 0.14,0.36; 0.43,0.73; 0.71,0.91; 1.0,1.0">
                                          <p:stCondLst>
                                            <p:cond delay="0"/>
                                          </p:stCondLst>
                                        </p:cTn>
                                        <p:tgtEl>
                                          <p:spTgt spid="4">
                                            <p:txEl>
                                              <p:pRg st="8" end="8"/>
                                            </p:txEl>
                                          </p:spTgt>
                                        </p:tgtEl>
                                        <p:attrNameLst>
                                          <p:attrName>ppt_x</p:attrName>
                                        </p:attrNameLst>
                                      </p:cBhvr>
                                      <p:tavLst>
                                        <p:tav tm="0">
                                          <p:val>
                                            <p:strVal val="#ppt_x-0.25"/>
                                          </p:val>
                                        </p:tav>
                                        <p:tav tm="100000">
                                          <p:val>
                                            <p:strVal val="#ppt_x"/>
                                          </p:val>
                                        </p:tav>
                                      </p:tavLst>
                                    </p:anim>
                                    <p:anim calcmode="lin" valueType="num">
                                      <p:cBhvr>
                                        <p:cTn id="79" dur="664" tmFilter="0.0,0.0; 0.25,0.07; 0.50,0.2; 0.75,0.467; 1.0,1.0">
                                          <p:stCondLst>
                                            <p:cond delay="0"/>
                                          </p:stCondLst>
                                        </p:cTn>
                                        <p:tgtEl>
                                          <p:spTgt spid="4">
                                            <p:txEl>
                                              <p:pRg st="8" end="8"/>
                                            </p:txEl>
                                          </p:spTgt>
                                        </p:tgtEl>
                                        <p:attrNameLst>
                                          <p:attrName>ppt_y</p:attrName>
                                        </p:attrNameLst>
                                      </p:cBhvr>
                                      <p:tavLst>
                                        <p:tav tm="0" fmla="#ppt_y-sin(pi*$)/3">
                                          <p:val>
                                            <p:fltVal val="0.5"/>
                                          </p:val>
                                        </p:tav>
                                        <p:tav tm="100000">
                                          <p:val>
                                            <p:fltVal val="1"/>
                                          </p:val>
                                        </p:tav>
                                      </p:tavLst>
                                    </p:anim>
                                    <p:anim calcmode="lin" valueType="num">
                                      <p:cBhvr>
                                        <p:cTn id="80" dur="664" tmFilter="0, 0; 0.125,0.2665; 0.25,0.4; 0.375,0.465; 0.5,0.5;  0.625,0.535; 0.75,0.6; 0.875,0.7335; 1,1">
                                          <p:stCondLst>
                                            <p:cond delay="664"/>
                                          </p:stCondLst>
                                        </p:cTn>
                                        <p:tgtEl>
                                          <p:spTgt spid="4">
                                            <p:txEl>
                                              <p:pRg st="8" end="8"/>
                                            </p:txEl>
                                          </p:spTgt>
                                        </p:tgtEl>
                                        <p:attrNameLst>
                                          <p:attrName>ppt_y</p:attrName>
                                        </p:attrNameLst>
                                      </p:cBhvr>
                                      <p:tavLst>
                                        <p:tav tm="0" fmla="#ppt_y-sin(pi*$)/9">
                                          <p:val>
                                            <p:fltVal val="0"/>
                                          </p:val>
                                        </p:tav>
                                        <p:tav tm="100000">
                                          <p:val>
                                            <p:fltVal val="1"/>
                                          </p:val>
                                        </p:tav>
                                      </p:tavLst>
                                    </p:anim>
                                    <p:anim calcmode="lin" valueType="num">
                                      <p:cBhvr>
                                        <p:cTn id="81" dur="332" tmFilter="0, 0; 0.125,0.2665; 0.25,0.4; 0.375,0.465; 0.5,0.5;  0.625,0.535; 0.75,0.6; 0.875,0.7335; 1,1">
                                          <p:stCondLst>
                                            <p:cond delay="1324"/>
                                          </p:stCondLst>
                                        </p:cTn>
                                        <p:tgtEl>
                                          <p:spTgt spid="4">
                                            <p:txEl>
                                              <p:pRg st="8" end="8"/>
                                            </p:txEl>
                                          </p:spTgt>
                                        </p:tgtEl>
                                        <p:attrNameLst>
                                          <p:attrName>ppt_y</p:attrName>
                                        </p:attrNameLst>
                                      </p:cBhvr>
                                      <p:tavLst>
                                        <p:tav tm="0" fmla="#ppt_y-sin(pi*$)/27">
                                          <p:val>
                                            <p:fltVal val="0"/>
                                          </p:val>
                                        </p:tav>
                                        <p:tav tm="100000">
                                          <p:val>
                                            <p:fltVal val="1"/>
                                          </p:val>
                                        </p:tav>
                                      </p:tavLst>
                                    </p:anim>
                                    <p:anim calcmode="lin" valueType="num">
                                      <p:cBhvr>
                                        <p:cTn id="82" dur="164" tmFilter="0, 0; 0.125,0.2665; 0.25,0.4; 0.375,0.465; 0.5,0.5;  0.625,0.535; 0.75,0.6; 0.875,0.7335; 1,1">
                                          <p:stCondLst>
                                            <p:cond delay="1656"/>
                                          </p:stCondLst>
                                        </p:cTn>
                                        <p:tgtEl>
                                          <p:spTgt spid="4">
                                            <p:txEl>
                                              <p:pRg st="8" end="8"/>
                                            </p:txEl>
                                          </p:spTgt>
                                        </p:tgtEl>
                                        <p:attrNameLst>
                                          <p:attrName>ppt_y</p:attrName>
                                        </p:attrNameLst>
                                      </p:cBhvr>
                                      <p:tavLst>
                                        <p:tav tm="0" fmla="#ppt_y-sin(pi*$)/81">
                                          <p:val>
                                            <p:fltVal val="0"/>
                                          </p:val>
                                        </p:tav>
                                        <p:tav tm="100000">
                                          <p:val>
                                            <p:fltVal val="1"/>
                                          </p:val>
                                        </p:tav>
                                      </p:tavLst>
                                    </p:anim>
                                    <p:animScale>
                                      <p:cBhvr>
                                        <p:cTn id="83" dur="26">
                                          <p:stCondLst>
                                            <p:cond delay="650"/>
                                          </p:stCondLst>
                                        </p:cTn>
                                        <p:tgtEl>
                                          <p:spTgt spid="4">
                                            <p:txEl>
                                              <p:pRg st="8" end="8"/>
                                            </p:txEl>
                                          </p:spTgt>
                                        </p:tgtEl>
                                      </p:cBhvr>
                                      <p:to x="100000" y="60000"/>
                                    </p:animScale>
                                    <p:animScale>
                                      <p:cBhvr>
                                        <p:cTn id="84" dur="166" decel="50000">
                                          <p:stCondLst>
                                            <p:cond delay="676"/>
                                          </p:stCondLst>
                                        </p:cTn>
                                        <p:tgtEl>
                                          <p:spTgt spid="4">
                                            <p:txEl>
                                              <p:pRg st="8" end="8"/>
                                            </p:txEl>
                                          </p:spTgt>
                                        </p:tgtEl>
                                      </p:cBhvr>
                                      <p:to x="100000" y="100000"/>
                                    </p:animScale>
                                    <p:animScale>
                                      <p:cBhvr>
                                        <p:cTn id="85" dur="26">
                                          <p:stCondLst>
                                            <p:cond delay="1312"/>
                                          </p:stCondLst>
                                        </p:cTn>
                                        <p:tgtEl>
                                          <p:spTgt spid="4">
                                            <p:txEl>
                                              <p:pRg st="8" end="8"/>
                                            </p:txEl>
                                          </p:spTgt>
                                        </p:tgtEl>
                                      </p:cBhvr>
                                      <p:to x="100000" y="80000"/>
                                    </p:animScale>
                                    <p:animScale>
                                      <p:cBhvr>
                                        <p:cTn id="86" dur="166" decel="50000">
                                          <p:stCondLst>
                                            <p:cond delay="1338"/>
                                          </p:stCondLst>
                                        </p:cTn>
                                        <p:tgtEl>
                                          <p:spTgt spid="4">
                                            <p:txEl>
                                              <p:pRg st="8" end="8"/>
                                            </p:txEl>
                                          </p:spTgt>
                                        </p:tgtEl>
                                      </p:cBhvr>
                                      <p:to x="100000" y="100000"/>
                                    </p:animScale>
                                    <p:animScale>
                                      <p:cBhvr>
                                        <p:cTn id="87" dur="26">
                                          <p:stCondLst>
                                            <p:cond delay="1642"/>
                                          </p:stCondLst>
                                        </p:cTn>
                                        <p:tgtEl>
                                          <p:spTgt spid="4">
                                            <p:txEl>
                                              <p:pRg st="8" end="8"/>
                                            </p:txEl>
                                          </p:spTgt>
                                        </p:tgtEl>
                                      </p:cBhvr>
                                      <p:to x="100000" y="90000"/>
                                    </p:animScale>
                                    <p:animScale>
                                      <p:cBhvr>
                                        <p:cTn id="88" dur="166" decel="50000">
                                          <p:stCondLst>
                                            <p:cond delay="1668"/>
                                          </p:stCondLst>
                                        </p:cTn>
                                        <p:tgtEl>
                                          <p:spTgt spid="4">
                                            <p:txEl>
                                              <p:pRg st="8" end="8"/>
                                            </p:txEl>
                                          </p:spTgt>
                                        </p:tgtEl>
                                      </p:cBhvr>
                                      <p:to x="100000" y="100000"/>
                                    </p:animScale>
                                    <p:animScale>
                                      <p:cBhvr>
                                        <p:cTn id="89" dur="26">
                                          <p:stCondLst>
                                            <p:cond delay="1808"/>
                                          </p:stCondLst>
                                        </p:cTn>
                                        <p:tgtEl>
                                          <p:spTgt spid="4">
                                            <p:txEl>
                                              <p:pRg st="8" end="8"/>
                                            </p:txEl>
                                          </p:spTgt>
                                        </p:tgtEl>
                                      </p:cBhvr>
                                      <p:to x="100000" y="95000"/>
                                    </p:animScale>
                                    <p:animScale>
                                      <p:cBhvr>
                                        <p:cTn id="90" dur="166" decel="50000">
                                          <p:stCondLst>
                                            <p:cond delay="1834"/>
                                          </p:stCondLst>
                                        </p:cTn>
                                        <p:tgtEl>
                                          <p:spTgt spid="4">
                                            <p:txEl>
                                              <p:pRg st="8" end="8"/>
                                            </p:txEl>
                                          </p:spTgt>
                                        </p:tgtEl>
                                      </p:cBhvr>
                                      <p:to x="100000" y="100000"/>
                                    </p:animScale>
                                  </p:childTnLst>
                                  <p:subTnLst>
                                    <p:audio>
                                      <p:cMediaNode>
                                        <p:cTn display="0" masterRel="sameClick">
                                          <p:stCondLst>
                                            <p:cond evt="begin" delay="0">
                                              <p:tn val="75"/>
                                            </p:cond>
                                          </p:stCondLst>
                                          <p:endCondLst>
                                            <p:cond evt="onStopAudio" delay="0">
                                              <p:tgtEl>
                                                <p:sldTgt/>
                                              </p:tgtEl>
                                            </p:cond>
                                          </p:endCondLst>
                                        </p:cTn>
                                        <p:tgtEl>
                                          <p:sndTgt r:embed="rId10" name="Zerbrechendes Glas"/>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lstStyle/>
          <a:p>
            <a:r>
              <a:rPr lang="sr-Latn-CS" b="1" smtClean="0"/>
              <a:t>Dve vrste nepostojanih podataka</a:t>
            </a:r>
            <a:endParaRPr lang="sr-Latn-CS" b="1"/>
          </a:p>
        </p:txBody>
      </p:sp>
      <p:sp>
        <p:nvSpPr>
          <p:cNvPr id="4" name="Rectangle 3"/>
          <p:cNvSpPr>
            <a:spLocks noGrp="1" noChangeArrowheads="1"/>
          </p:cNvSpPr>
          <p:nvPr>
            <p:ph idx="1"/>
          </p:nvPr>
        </p:nvSpPr>
        <p:spPr>
          <a:xfrm>
            <a:off x="457201" y="1600200"/>
            <a:ext cx="6196746" cy="4936726"/>
          </a:xfrm>
        </p:spPr>
        <p:txBody>
          <a:bodyPr>
            <a:normAutofit fontScale="85000" lnSpcReduction="20000"/>
          </a:bodyPr>
          <a:lstStyle/>
          <a:p>
            <a:pPr lvl="0" algn="just"/>
            <a:r>
              <a:rPr lang="sr-Latn-CS" b="1"/>
              <a:t>Nepostojani podaci na fizičkom računaru</a:t>
            </a:r>
            <a:r>
              <a:rPr lang="sr-Latn-CS" dirty="0" smtClean="0"/>
              <a:t> kao što su otvorene mrežne veze, pokrenuti procesi i usluge, arp- i dns keširanja. </a:t>
            </a:r>
            <a:endParaRPr lang="sr-Latn-CS" smtClean="0"/>
          </a:p>
          <a:p>
            <a:pPr lvl="0" algn="just"/>
            <a:endParaRPr lang="sr-Latn-CS" smtClean="0"/>
          </a:p>
          <a:p>
            <a:pPr lvl="0" algn="just"/>
            <a:r>
              <a:rPr lang="sr-Latn-CS" b="1"/>
              <a:t>Prelazni podaci</a:t>
            </a:r>
            <a:r>
              <a:rPr lang="sr-Latn-CS" dirty="0" smtClean="0"/>
              <a:t> koji nisu nepostojani po svojoj prirodi, ali su dostupni samo na licu mesta. Šifrovane količine kao i udaljeni resursi su primeri za ovu vrstu podataka. Karakteristika ovih podataka je da sadržaj podataka može postati nedostupan, izmenjen ili izbrisan nakon pretrage, ako istražitelj ne može da ih nabavi. </a:t>
            </a:r>
            <a:endParaRPr lang="sr-Latn-CS"/>
          </a:p>
          <a:p>
            <a:pPr algn="just"/>
            <a:endParaRPr lang="sr-Latn-CS" smtClean="0"/>
          </a:p>
          <a:p>
            <a:pPr algn="just"/>
            <a:endParaRPr lang="sr-Latn-CS" smtClean="0"/>
          </a:p>
          <a:p>
            <a:pPr marL="0" indent="0" algn="just">
              <a:buNone/>
            </a:pPr>
            <a:endParaRPr lang="sr-Latn-CS" smtClean="0"/>
          </a:p>
        </p:txBody>
      </p:sp>
      <p:pic>
        <p:nvPicPr>
          <p:cNvPr id="5"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53946" y="1558783"/>
            <a:ext cx="2365809" cy="1826846"/>
          </a:xfrm>
          <a:prstGeom prst="rect">
            <a:avLst/>
          </a:prstGeom>
          <a:noFill/>
          <a:effectLst>
            <a:reflection blurRad="6350" stA="52000" endA="300" endPos="35000" dir="5400000" sy="-100000" algn="bl" rotWithShape="0"/>
          </a:effectLst>
          <a:extLst>
            <a:ext uri="{909E8E84-426E-40DD-AFC4-6F175D3DCCD1}">
              <a14:hiddenFill xmlns:a14="http://schemas.microsoft.com/office/drawing/2010/main">
                <a:solidFill>
                  <a:srgbClr val="FFFFFF"/>
                </a:solidFill>
              </a14:hiddenFill>
            </a:ext>
          </a:extLst>
        </p:spPr>
      </p:pic>
      <p:pic>
        <p:nvPicPr>
          <p:cNvPr id="3" name="Bild 2"/>
          <p:cNvPicPr>
            <a:picLocks noChangeAspect="1"/>
          </p:cNvPicPr>
          <p:nvPr/>
        </p:nvPicPr>
        <p:blipFill rotWithShape="1">
          <a:blip r:embed="rId3"/>
          <a:srcRect l="5351" t="12894" r="1839" b="6159"/>
          <a:stretch/>
        </p:blipFill>
        <p:spPr>
          <a:xfrm>
            <a:off x="6985264" y="4348807"/>
            <a:ext cx="2073048" cy="1260000"/>
          </a:xfrm>
          <a:prstGeom prst="rect">
            <a:avLst/>
          </a:prstGeom>
          <a:effectLst>
            <a:reflection blurRad="6350" stA="52000" endA="300" endPos="35000" dir="5400000" sy="-100000" algn="bl" rotWithShape="0"/>
          </a:effectLst>
        </p:spPr>
      </p:pic>
      <p:sp>
        <p:nvSpPr>
          <p:cNvPr id="6" name="Espace réservé du numéro de diapositive 5"/>
          <p:cNvSpPr>
            <a:spLocks noGrp="1"/>
          </p:cNvSpPr>
          <p:nvPr>
            <p:ph type="sldNum" sz="quarter" idx="12"/>
          </p:nvPr>
        </p:nvSpPr>
        <p:spPr/>
        <p:txBody>
          <a:bodyPr/>
          <a:lstStyle/>
          <a:p>
            <a:r>
              <a:rPr lang="sr-Latn-CS" dirty="0" smtClean="0"/>
              <a:t>!</a:t>
            </a:r>
            <a:fld id="{C1820EB3-92EE-104B-92CD-26C09B1518FE}" type="slidenum">
              <a:rPr lang="en-US" smtClean="0"/>
              <a:pPr/>
              <a:t>131</a:t>
            </a:fld>
            <a:endParaRPr lang="sr-Latn-CS" dirty="0"/>
          </a:p>
        </p:txBody>
      </p:sp>
    </p:spTree>
    <p:extLst>
      <p:ext uri="{BB962C8B-B14F-4D97-AF65-F5344CB8AC3E}">
        <p14:creationId xmlns:p14="http://schemas.microsoft.com/office/powerpoint/2010/main" val="67083329"/>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p:transition spd="slow">
        <p:fade/>
      </p:transition>
    </mc:Fallback>
  </mc:AlternateContent>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lstStyle/>
          <a:p>
            <a:r>
              <a:rPr lang="sr-Latn-CS" b="1" smtClean="0"/>
              <a:t>Zahtevi</a:t>
            </a:r>
            <a:endParaRPr lang="sr-Latn-CS" b="1"/>
          </a:p>
        </p:txBody>
      </p:sp>
      <p:sp>
        <p:nvSpPr>
          <p:cNvPr id="4" name="Rectangle 3"/>
          <p:cNvSpPr>
            <a:spLocks noGrp="1" noChangeArrowheads="1"/>
          </p:cNvSpPr>
          <p:nvPr>
            <p:ph idx="1"/>
          </p:nvPr>
        </p:nvSpPr>
        <p:spPr>
          <a:xfrm>
            <a:off x="457200" y="1145590"/>
            <a:ext cx="8229600" cy="4525963"/>
          </a:xfrm>
        </p:spPr>
        <p:txBody>
          <a:bodyPr>
            <a:noAutofit/>
          </a:bodyPr>
          <a:lstStyle/>
          <a:p>
            <a:pPr marL="0" indent="0" algn="just">
              <a:lnSpc>
                <a:spcPts val="3660"/>
              </a:lnSpc>
              <a:spcBef>
                <a:spcPts val="0"/>
              </a:spcBef>
              <a:spcAft>
                <a:spcPts val="1200"/>
              </a:spcAft>
              <a:buNone/>
            </a:pPr>
            <a:r>
              <a:rPr lang="sr-Latn-CS" sz="2800" smtClean="0"/>
              <a:t>Zahtevi za forenziku živih podataka:</a:t>
            </a:r>
          </a:p>
          <a:p>
            <a:pPr algn="just">
              <a:lnSpc>
                <a:spcPts val="3660"/>
              </a:lnSpc>
              <a:spcBef>
                <a:spcPts val="0"/>
              </a:spcBef>
              <a:spcAft>
                <a:spcPts val="1200"/>
              </a:spcAft>
            </a:pPr>
            <a:r>
              <a:rPr lang="sr-Latn-CS" sz="2800" smtClean="0"/>
              <a:t>Specijalista sa specifičnom obukom za forenziku živih podataka</a:t>
            </a:r>
          </a:p>
          <a:p>
            <a:pPr algn="just">
              <a:lnSpc>
                <a:spcPts val="3660"/>
              </a:lnSpc>
              <a:spcBef>
                <a:spcPts val="0"/>
              </a:spcBef>
              <a:spcAft>
                <a:spcPts val="1200"/>
              </a:spcAft>
            </a:pPr>
            <a:r>
              <a:rPr lang="sr-Latn-CS" sz="2800" smtClean="0"/>
              <a:t>Praktično iskustvo</a:t>
            </a:r>
          </a:p>
          <a:p>
            <a:pPr algn="just">
              <a:lnSpc>
                <a:spcPts val="3660"/>
              </a:lnSpc>
              <a:spcBef>
                <a:spcPts val="0"/>
              </a:spcBef>
              <a:spcAft>
                <a:spcPts val="1200"/>
              </a:spcAft>
            </a:pPr>
            <a:r>
              <a:rPr lang="sr-Latn-CS" sz="2800" smtClean="0"/>
              <a:t>Set validiranih forenzičkih alata za forenziku živih podataka</a:t>
            </a:r>
            <a:endParaRPr lang="sr-Latn-CS" sz="2800"/>
          </a:p>
          <a:p>
            <a:pPr marL="0" indent="0" algn="just">
              <a:lnSpc>
                <a:spcPts val="3660"/>
              </a:lnSpc>
              <a:spcBef>
                <a:spcPts val="0"/>
              </a:spcBef>
              <a:spcAft>
                <a:spcPts val="1200"/>
              </a:spcAft>
              <a:buNone/>
            </a:pPr>
            <a:r>
              <a:rPr lang="sr-Latn-CS" sz="2800" smtClean="0"/>
              <a:t>Ukoliko nijedan stručnjak nije dostupan, povlačenje utikača ima više smisla nego neovlašćeno prepravljanje dokaza koji može dovesti do kontaminacije dokaza i učiniti ga neizvodljivim za korištenje na sudu. </a:t>
            </a:r>
            <a:endParaRPr lang="sr-Latn-CS" sz="2800"/>
          </a:p>
          <a:p>
            <a:pPr algn="just">
              <a:lnSpc>
                <a:spcPts val="3660"/>
              </a:lnSpc>
              <a:spcBef>
                <a:spcPts val="0"/>
              </a:spcBef>
              <a:spcAft>
                <a:spcPts val="1200"/>
              </a:spcAft>
            </a:pPr>
            <a:endParaRPr lang="sr-Latn-CS" sz="2800"/>
          </a:p>
        </p:txBody>
      </p:sp>
      <p:sp>
        <p:nvSpPr>
          <p:cNvPr id="3" name="Espace réservé du numéro de diapositive 2"/>
          <p:cNvSpPr>
            <a:spLocks noGrp="1"/>
          </p:cNvSpPr>
          <p:nvPr>
            <p:ph type="sldNum" sz="quarter" idx="12"/>
          </p:nvPr>
        </p:nvSpPr>
        <p:spPr/>
        <p:txBody>
          <a:bodyPr/>
          <a:lstStyle/>
          <a:p>
            <a:r>
              <a:rPr lang="sr-Latn-CS" dirty="0" smtClean="0"/>
              <a:t>!</a:t>
            </a:r>
            <a:fld id="{C1820EB3-92EE-104B-92CD-26C09B1518FE}" type="slidenum">
              <a:rPr lang="en-US" smtClean="0"/>
              <a:pPr/>
              <a:t>132</a:t>
            </a:fld>
            <a:endParaRPr lang="sr-Latn-CS" dirty="0"/>
          </a:p>
        </p:txBody>
      </p:sp>
    </p:spTree>
    <p:extLst>
      <p:ext uri="{BB962C8B-B14F-4D97-AF65-F5344CB8AC3E}">
        <p14:creationId xmlns:p14="http://schemas.microsoft.com/office/powerpoint/2010/main" val="40595828"/>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p:transition spd="slow">
        <p:fade/>
      </p:transition>
    </mc:Fallback>
  </mc:AlternateContent>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lstStyle/>
          <a:p>
            <a:r>
              <a:rPr lang="sr-Latn-CS" b="1" smtClean="0"/>
              <a:t>Daljinsko skladištenje</a:t>
            </a:r>
            <a:endParaRPr lang="sr-Latn-CS" b="1"/>
          </a:p>
        </p:txBody>
      </p:sp>
      <p:sp>
        <p:nvSpPr>
          <p:cNvPr id="4" name="Rectangle 3"/>
          <p:cNvSpPr>
            <a:spLocks noGrp="1" noChangeArrowheads="1"/>
          </p:cNvSpPr>
          <p:nvPr>
            <p:ph idx="1"/>
          </p:nvPr>
        </p:nvSpPr>
        <p:spPr/>
        <p:txBody>
          <a:bodyPr>
            <a:normAutofit fontScale="92500"/>
          </a:bodyPr>
          <a:lstStyle/>
          <a:p>
            <a:pPr>
              <a:lnSpc>
                <a:spcPct val="150000"/>
              </a:lnSpc>
              <a:spcBef>
                <a:spcPts val="0"/>
              </a:spcBef>
            </a:pPr>
            <a:r>
              <a:rPr lang="sr-Latn-CS" dirty="0" smtClean="0"/>
              <a:t>Podaci se ne skladište lokalno</a:t>
            </a:r>
          </a:p>
          <a:p>
            <a:pPr>
              <a:lnSpc>
                <a:spcPct val="150000"/>
              </a:lnSpc>
              <a:spcBef>
                <a:spcPts val="0"/>
              </a:spcBef>
            </a:pPr>
            <a:r>
              <a:rPr lang="sr-Latn-CS" dirty="0" smtClean="0"/>
              <a:t>U kompanijama naročito može naći da se podaci čuvaju podatke udaljeno, a sakupljaju ih host kompanije i sl</a:t>
            </a:r>
            <a:endParaRPr lang="sr-Latn-CS" smtClean="0"/>
          </a:p>
          <a:p>
            <a:pPr>
              <a:lnSpc>
                <a:spcPct val="150000"/>
              </a:lnSpc>
              <a:spcBef>
                <a:spcPts val="0"/>
              </a:spcBef>
            </a:pPr>
            <a:r>
              <a:rPr lang="sr-Latn-CS" dirty="0" smtClean="0"/>
              <a:t>Važno je nabaviti daljinski uskladištene podatke</a:t>
            </a:r>
          </a:p>
          <a:p>
            <a:pPr>
              <a:lnSpc>
                <a:spcPct val="150000"/>
              </a:lnSpc>
              <a:spcBef>
                <a:spcPts val="0"/>
              </a:spcBef>
            </a:pPr>
            <a:r>
              <a:rPr lang="sr-Latn-CS" dirty="0" smtClean="0"/>
              <a:t>Pribavljanje zavisi od vašeg zakonodavstva</a:t>
            </a:r>
            <a:endParaRPr lang="sr-Latn-CS"/>
          </a:p>
        </p:txBody>
      </p:sp>
      <p:sp>
        <p:nvSpPr>
          <p:cNvPr id="3" name="Espace réservé du numéro de diapositive 2"/>
          <p:cNvSpPr>
            <a:spLocks noGrp="1"/>
          </p:cNvSpPr>
          <p:nvPr>
            <p:ph type="sldNum" sz="quarter" idx="12"/>
          </p:nvPr>
        </p:nvSpPr>
        <p:spPr/>
        <p:txBody>
          <a:bodyPr/>
          <a:lstStyle/>
          <a:p>
            <a:r>
              <a:rPr lang="sr-Latn-CS" dirty="0" smtClean="0"/>
              <a:t>!</a:t>
            </a:r>
            <a:fld id="{C1820EB3-92EE-104B-92CD-26C09B1518FE}" type="slidenum">
              <a:rPr lang="en-US" smtClean="0"/>
              <a:pPr/>
              <a:t>133</a:t>
            </a:fld>
            <a:endParaRPr lang="sr-Latn-CS" dirty="0"/>
          </a:p>
        </p:txBody>
      </p:sp>
    </p:spTree>
    <p:extLst>
      <p:ext uri="{BB962C8B-B14F-4D97-AF65-F5344CB8AC3E}">
        <p14:creationId xmlns:p14="http://schemas.microsoft.com/office/powerpoint/2010/main" val="2019066285"/>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p:transition spd="slow">
        <p:fade/>
      </p:transition>
    </mc:Fallback>
  </mc:AlternateContent>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lstStyle/>
          <a:p>
            <a:r>
              <a:rPr lang="sr-Latn-CS" b="1" smtClean="0"/>
              <a:t>Primeri daljinskog skladištenja</a:t>
            </a:r>
            <a:endParaRPr lang="sr-Latn-CS" b="1"/>
          </a:p>
        </p:txBody>
      </p:sp>
      <p:sp>
        <p:nvSpPr>
          <p:cNvPr id="4" name="Rectangle 3"/>
          <p:cNvSpPr>
            <a:spLocks noGrp="1" noChangeArrowheads="1"/>
          </p:cNvSpPr>
          <p:nvPr>
            <p:ph idx="1"/>
          </p:nvPr>
        </p:nvSpPr>
        <p:spPr/>
        <p:txBody>
          <a:bodyPr>
            <a:normAutofit/>
          </a:bodyPr>
          <a:lstStyle/>
          <a:p>
            <a:pPr lvl="0"/>
            <a:r>
              <a:rPr lang="sr-Latn-CS" dirty="0" smtClean="0"/>
              <a:t>Deljene fascikle na drugim mrežnim računarima</a:t>
            </a:r>
            <a:endParaRPr lang="sr-Latn-CS"/>
          </a:p>
          <a:p>
            <a:pPr lvl="0"/>
            <a:r>
              <a:rPr lang="sr-Latn-CS" dirty="0" smtClean="0"/>
              <a:t>Mapirani mrežni diskovi iz servera</a:t>
            </a:r>
            <a:endParaRPr lang="sr-Latn-CS"/>
          </a:p>
          <a:p>
            <a:pPr lvl="0"/>
            <a:r>
              <a:rPr lang="sr-Latn-CS" dirty="0" smtClean="0"/>
              <a:t>E-mailovi sačuvani na IMAP-u</a:t>
            </a:r>
            <a:r>
              <a:t/>
            </a:r>
            <a:br/>
            <a:r>
              <a:rPr lang="sr-Latn-CS" dirty="0" smtClean="0"/>
              <a:t>ili Exchange serveru</a:t>
            </a:r>
            <a:endParaRPr lang="sr-Latn-CS"/>
          </a:p>
          <a:p>
            <a:pPr lvl="0"/>
            <a:r>
              <a:rPr lang="sr-Latn-CS" dirty="0" smtClean="0"/>
              <a:t>Usluge u oblaku i </a:t>
            </a:r>
            <a:r>
              <a:t/>
            </a:r>
            <a:br/>
            <a:r>
              <a:rPr lang="sr-Latn-CS" dirty="0" smtClean="0"/>
              <a:t>online skladištenje</a:t>
            </a:r>
            <a:endParaRPr lang="sr-Latn-CS"/>
          </a:p>
          <a:p>
            <a:pPr>
              <a:lnSpc>
                <a:spcPct val="150000"/>
              </a:lnSpc>
              <a:spcBef>
                <a:spcPts val="0"/>
              </a:spcBef>
            </a:pPr>
            <a:endParaRPr lang="sr-Latn-CS"/>
          </a:p>
        </p:txBody>
      </p:sp>
      <p:pic>
        <p:nvPicPr>
          <p:cNvPr id="5" name="Bild 4"/>
          <p:cNvPicPr/>
          <p:nvPr/>
        </p:nvPicPr>
        <p:blipFill>
          <a:blip r:embed="rId2">
            <a:extLst>
              <a:ext uri="{28A0092B-C50C-407E-A947-70E740481C1C}">
                <a14:useLocalDpi xmlns:a14="http://schemas.microsoft.com/office/drawing/2010/main" val="0"/>
              </a:ext>
            </a:extLst>
          </a:blip>
          <a:srcRect r="22275" b="5872"/>
          <a:stretch>
            <a:fillRect/>
          </a:stretch>
        </p:blipFill>
        <p:spPr bwMode="auto">
          <a:xfrm>
            <a:off x="6479493" y="1298500"/>
            <a:ext cx="2609283" cy="2520330"/>
          </a:xfrm>
          <a:prstGeom prst="rect">
            <a:avLst/>
          </a:prstGeom>
          <a:noFill/>
          <a:ln>
            <a:noFill/>
          </a:ln>
        </p:spPr>
      </p:pic>
      <p:pic>
        <p:nvPicPr>
          <p:cNvPr id="6" name="Bild 5"/>
          <p:cNvPicPr/>
          <p:nvPr/>
        </p:nvPicPr>
        <p:blipFill>
          <a:blip r:embed="rId3">
            <a:extLst>
              <a:ext uri="{28A0092B-C50C-407E-A947-70E740481C1C}">
                <a14:useLocalDpi xmlns:a14="http://schemas.microsoft.com/office/drawing/2010/main" val="0"/>
              </a:ext>
            </a:extLst>
          </a:blip>
          <a:srcRect/>
          <a:stretch>
            <a:fillRect/>
          </a:stretch>
        </p:blipFill>
        <p:spPr bwMode="auto">
          <a:xfrm>
            <a:off x="5704060" y="3887304"/>
            <a:ext cx="3421532" cy="2459719"/>
          </a:xfrm>
          <a:prstGeom prst="rect">
            <a:avLst/>
          </a:prstGeom>
          <a:noFill/>
          <a:ln>
            <a:noFill/>
          </a:ln>
        </p:spPr>
      </p:pic>
      <p:sp>
        <p:nvSpPr>
          <p:cNvPr id="3" name="Espace réservé du numéro de diapositive 2"/>
          <p:cNvSpPr>
            <a:spLocks noGrp="1"/>
          </p:cNvSpPr>
          <p:nvPr>
            <p:ph type="sldNum" sz="quarter" idx="12"/>
          </p:nvPr>
        </p:nvSpPr>
        <p:spPr/>
        <p:txBody>
          <a:bodyPr/>
          <a:lstStyle/>
          <a:p>
            <a:r>
              <a:rPr lang="sr-Latn-CS" dirty="0" smtClean="0"/>
              <a:t>!</a:t>
            </a:r>
            <a:fld id="{C1820EB3-92EE-104B-92CD-26C09B1518FE}" type="slidenum">
              <a:rPr lang="en-US" smtClean="0"/>
              <a:pPr/>
              <a:t>134</a:t>
            </a:fld>
            <a:endParaRPr lang="sr-Latn-CS" dirty="0"/>
          </a:p>
        </p:txBody>
      </p:sp>
    </p:spTree>
    <p:extLst>
      <p:ext uri="{BB962C8B-B14F-4D97-AF65-F5344CB8AC3E}">
        <p14:creationId xmlns:p14="http://schemas.microsoft.com/office/powerpoint/2010/main" val="2057945748"/>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p:transition spd="slow">
        <p:fade/>
      </p:transition>
    </mc:Fallback>
  </mc:AlternateContent>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lstStyle/>
          <a:p>
            <a:r>
              <a:rPr lang="sr-Latn-CS" b="1" smtClean="0"/>
              <a:t>Podaci sačuvani u oblaku</a:t>
            </a:r>
            <a:endParaRPr lang="sr-Latn-CS" b="1"/>
          </a:p>
        </p:txBody>
      </p:sp>
      <p:sp>
        <p:nvSpPr>
          <p:cNvPr id="4" name="Rectangle 3"/>
          <p:cNvSpPr>
            <a:spLocks noGrp="1" noChangeArrowheads="1"/>
          </p:cNvSpPr>
          <p:nvPr>
            <p:ph idx="1"/>
          </p:nvPr>
        </p:nvSpPr>
        <p:spPr>
          <a:xfrm>
            <a:off x="457200" y="1600200"/>
            <a:ext cx="8229600" cy="4896610"/>
          </a:xfrm>
        </p:spPr>
        <p:txBody>
          <a:bodyPr>
            <a:normAutofit fontScale="92500" lnSpcReduction="20000"/>
          </a:bodyPr>
          <a:lstStyle/>
          <a:p>
            <a:pPr>
              <a:lnSpc>
                <a:spcPct val="150000"/>
              </a:lnSpc>
              <a:spcBef>
                <a:spcPts val="0"/>
              </a:spcBef>
            </a:pPr>
            <a:endParaRPr lang="sr-Latn-CS" smtClean="0"/>
          </a:p>
          <a:p>
            <a:pPr>
              <a:lnSpc>
                <a:spcPct val="150000"/>
              </a:lnSpc>
              <a:spcBef>
                <a:spcPts val="0"/>
              </a:spcBef>
            </a:pPr>
            <a:endParaRPr lang="sr-Latn-CS"/>
          </a:p>
          <a:p>
            <a:pPr>
              <a:lnSpc>
                <a:spcPct val="150000"/>
              </a:lnSpc>
              <a:spcBef>
                <a:spcPts val="0"/>
              </a:spcBef>
            </a:pPr>
            <a:endParaRPr lang="sr-Latn-CS" smtClean="0"/>
          </a:p>
          <a:p>
            <a:pPr>
              <a:lnSpc>
                <a:spcPct val="150000"/>
              </a:lnSpc>
              <a:spcBef>
                <a:spcPts val="0"/>
              </a:spcBef>
            </a:pPr>
            <a:endParaRPr lang="sr-Latn-CS"/>
          </a:p>
          <a:p>
            <a:pPr>
              <a:lnSpc>
                <a:spcPct val="150000"/>
              </a:lnSpc>
              <a:spcBef>
                <a:spcPts val="0"/>
              </a:spcBef>
            </a:pPr>
            <a:endParaRPr lang="sr-Latn-CS" smtClean="0"/>
          </a:p>
          <a:p>
            <a:pPr marL="0" indent="0">
              <a:lnSpc>
                <a:spcPct val="150000"/>
              </a:lnSpc>
              <a:spcBef>
                <a:spcPts val="0"/>
              </a:spcBef>
              <a:buNone/>
            </a:pPr>
            <a:endParaRPr lang="sr-Latn-CS" smtClean="0"/>
          </a:p>
          <a:p>
            <a:pPr marL="0" indent="0" algn="r">
              <a:lnSpc>
                <a:spcPct val="150000"/>
              </a:lnSpc>
              <a:spcBef>
                <a:spcPts val="0"/>
              </a:spcBef>
              <a:buNone/>
            </a:pPr>
            <a:endParaRPr lang="sr-Latn-CS" sz="2000" i="1" smtClean="0"/>
          </a:p>
          <a:p>
            <a:pPr marL="0" indent="0" algn="r">
              <a:lnSpc>
                <a:spcPct val="150000"/>
              </a:lnSpc>
              <a:spcBef>
                <a:spcPts val="0"/>
              </a:spcBef>
              <a:buNone/>
            </a:pPr>
            <a:r>
              <a:rPr lang="sr-Latn-CS" sz="2000" i="1" smtClean="0"/>
              <a:t>Izvor: Kreirao Sam Johnston, Wikipedia.com</a:t>
            </a:r>
            <a:r>
              <a:rPr lang="sr-Latn-CS" dirty="0" smtClean="0"/>
              <a:t> </a:t>
            </a:r>
            <a:endParaRPr lang="sr-Latn-CS" i="1"/>
          </a:p>
        </p:txBody>
      </p:sp>
      <p:pic>
        <p:nvPicPr>
          <p:cNvPr id="6" name="Picture 75"/>
          <p:cNvPicPr/>
          <p:nvPr/>
        </p:nvPicPr>
        <p:blipFill>
          <a:blip r:embed="rId3">
            <a:extLst>
              <a:ext uri="{28A0092B-C50C-407E-A947-70E740481C1C}">
                <a14:useLocalDpi xmlns:a14="http://schemas.microsoft.com/office/drawing/2010/main" val="0"/>
              </a:ext>
            </a:extLst>
          </a:blip>
          <a:srcRect/>
          <a:stretch>
            <a:fillRect/>
          </a:stretch>
        </p:blipFill>
        <p:spPr bwMode="auto">
          <a:xfrm>
            <a:off x="1958094" y="950544"/>
            <a:ext cx="5386558" cy="4760214"/>
          </a:xfrm>
          <a:prstGeom prst="rect">
            <a:avLst/>
          </a:prstGeom>
          <a:noFill/>
          <a:ln>
            <a:noFill/>
          </a:ln>
        </p:spPr>
      </p:pic>
      <p:sp>
        <p:nvSpPr>
          <p:cNvPr id="3" name="Espace réservé du numéro de diapositive 2"/>
          <p:cNvSpPr>
            <a:spLocks noGrp="1"/>
          </p:cNvSpPr>
          <p:nvPr>
            <p:ph type="sldNum" sz="quarter" idx="12"/>
          </p:nvPr>
        </p:nvSpPr>
        <p:spPr/>
        <p:txBody>
          <a:bodyPr/>
          <a:lstStyle/>
          <a:p>
            <a:r>
              <a:rPr lang="sr-Latn-CS" dirty="0" smtClean="0"/>
              <a:t>!</a:t>
            </a:r>
            <a:fld id="{C1820EB3-92EE-104B-92CD-26C09B1518FE}" type="slidenum">
              <a:rPr lang="en-US" smtClean="0"/>
              <a:pPr/>
              <a:t>135</a:t>
            </a:fld>
            <a:endParaRPr lang="sr-Latn-CS" dirty="0"/>
          </a:p>
        </p:txBody>
      </p:sp>
    </p:spTree>
    <p:extLst>
      <p:ext uri="{BB962C8B-B14F-4D97-AF65-F5344CB8AC3E}">
        <p14:creationId xmlns:p14="http://schemas.microsoft.com/office/powerpoint/2010/main" val="522568054"/>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p:transition spd="slow">
        <p:fade/>
      </p:transition>
    </mc:Fallback>
  </mc:AlternateContent>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lstStyle/>
          <a:p>
            <a:r>
              <a:rPr lang="sr-Latn-CS" b="1" smtClean="0"/>
              <a:t>Oblak računarstvo</a:t>
            </a:r>
            <a:endParaRPr lang="sr-Latn-CS" b="1"/>
          </a:p>
        </p:txBody>
      </p:sp>
      <p:sp>
        <p:nvSpPr>
          <p:cNvPr id="4" name="Rectangle 3"/>
          <p:cNvSpPr>
            <a:spLocks noGrp="1" noChangeArrowheads="1"/>
          </p:cNvSpPr>
          <p:nvPr>
            <p:ph idx="1"/>
          </p:nvPr>
        </p:nvSpPr>
        <p:spPr/>
        <p:txBody>
          <a:bodyPr>
            <a:normAutofit fontScale="77500" lnSpcReduction="20000"/>
          </a:bodyPr>
          <a:lstStyle/>
          <a:p>
            <a:pPr marL="0" indent="0" algn="just">
              <a:lnSpc>
                <a:spcPct val="150000"/>
              </a:lnSpc>
              <a:spcBef>
                <a:spcPts val="0"/>
              </a:spcBef>
              <a:buNone/>
            </a:pPr>
            <a:r>
              <a:rPr lang="sr-Latn-CS" dirty="0" smtClean="0"/>
              <a:t>Oblak računarstvo je model koji omogućava sveobuhvatni, praktični, na zahtev mrežni pristup u zajedničkom bazu  računarskih resursa koji se mogu konfigurisati (npr. mreže, servere, skladišta, aplikacija i usluge) koje se mogu brzo obezbediti i puštati uz minimalne upravljačke napore ili interakcija dobavljača usluga. </a:t>
            </a:r>
            <a:endParaRPr lang="sr-Latn-CS" smtClean="0"/>
          </a:p>
          <a:p>
            <a:pPr marL="0" indent="0">
              <a:lnSpc>
                <a:spcPct val="150000"/>
              </a:lnSpc>
              <a:spcBef>
                <a:spcPts val="0"/>
              </a:spcBef>
              <a:buNone/>
            </a:pPr>
            <a:endParaRPr lang="sr-Latn-CS"/>
          </a:p>
          <a:p>
            <a:pPr marL="0" indent="0" algn="r">
              <a:lnSpc>
                <a:spcPct val="150000"/>
              </a:lnSpc>
              <a:spcBef>
                <a:spcPts val="0"/>
              </a:spcBef>
              <a:buNone/>
            </a:pPr>
            <a:r>
              <a:rPr lang="sr-Latn-CS" sz="1900" i="1" smtClean="0"/>
              <a:t>Izvor: Mell</a:t>
            </a:r>
            <a:r>
              <a:rPr lang="sr-Latn-CS" dirty="0" smtClean="0"/>
              <a:t> </a:t>
            </a:r>
            <a:r>
              <a:rPr lang="sr-Latn-CS" sz="1900" i="1"/>
              <a:t>and Grance, NIST, 2011, http://csrc.nist.gov/publications/PubsSPs.html#800-145</a:t>
            </a:r>
            <a:r>
              <a:rPr lang="sr-Latn-CS" dirty="0" smtClean="0"/>
              <a:t> </a:t>
            </a:r>
            <a:endParaRPr lang="sr-Latn-CS" sz="1900"/>
          </a:p>
        </p:txBody>
      </p:sp>
      <p:sp>
        <p:nvSpPr>
          <p:cNvPr id="3" name="Espace réservé du numéro de diapositive 2"/>
          <p:cNvSpPr>
            <a:spLocks noGrp="1"/>
          </p:cNvSpPr>
          <p:nvPr>
            <p:ph type="sldNum" sz="quarter" idx="12"/>
          </p:nvPr>
        </p:nvSpPr>
        <p:spPr/>
        <p:txBody>
          <a:bodyPr/>
          <a:lstStyle/>
          <a:p>
            <a:r>
              <a:rPr lang="sr-Latn-CS" dirty="0" smtClean="0"/>
              <a:t>!</a:t>
            </a:r>
            <a:fld id="{C1820EB3-92EE-104B-92CD-26C09B1518FE}" type="slidenum">
              <a:rPr lang="en-US" smtClean="0"/>
              <a:pPr/>
              <a:t>136</a:t>
            </a:fld>
            <a:endParaRPr lang="sr-Latn-CS" dirty="0"/>
          </a:p>
        </p:txBody>
      </p:sp>
    </p:spTree>
    <p:extLst>
      <p:ext uri="{BB962C8B-B14F-4D97-AF65-F5344CB8AC3E}">
        <p14:creationId xmlns:p14="http://schemas.microsoft.com/office/powerpoint/2010/main" val="1740650995"/>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p:transition spd="slow">
        <p:fade/>
      </p:transition>
    </mc:Fallback>
  </mc:AlternateContent>
  <p:timing>
    <p:tnLst>
      <p:par>
        <p:cT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lstStyle/>
          <a:p>
            <a:r>
              <a:rPr lang="sr-Latn-CS" b="1" smtClean="0"/>
              <a:t>Davaoci zajedničkih oblaka</a:t>
            </a:r>
            <a:endParaRPr lang="sr-Latn-CS" b="1"/>
          </a:p>
        </p:txBody>
      </p:sp>
      <p:pic>
        <p:nvPicPr>
          <p:cNvPr id="5" name="Grafik 364"/>
          <p:cNvPicPr/>
          <p:nvPr/>
        </p:nvPicPr>
        <p:blipFill>
          <a:blip r:embed="rId3">
            <a:extLst>
              <a:ext uri="{28A0092B-C50C-407E-A947-70E740481C1C}">
                <a14:useLocalDpi xmlns:a14="http://schemas.microsoft.com/office/drawing/2010/main" val="0"/>
              </a:ext>
            </a:extLst>
          </a:blip>
          <a:srcRect/>
          <a:stretch>
            <a:fillRect/>
          </a:stretch>
        </p:blipFill>
        <p:spPr bwMode="auto">
          <a:xfrm>
            <a:off x="1454204" y="2076566"/>
            <a:ext cx="1842666" cy="856450"/>
          </a:xfrm>
          <a:prstGeom prst="rect">
            <a:avLst/>
          </a:prstGeom>
          <a:noFill/>
          <a:ln>
            <a:noFill/>
          </a:ln>
          <a:effectLst>
            <a:reflection blurRad="6350" stA="52000" endA="300" endPos="35000" dir="5400000" sy="-100000" algn="bl" rotWithShape="0"/>
          </a:effectLst>
        </p:spPr>
      </p:pic>
      <p:pic>
        <p:nvPicPr>
          <p:cNvPr id="6" name="Grafik 368"/>
          <p:cNvPicPr/>
          <p:nvPr/>
        </p:nvPicPr>
        <p:blipFill>
          <a:blip r:embed="rId4">
            <a:extLst>
              <a:ext uri="{28A0092B-C50C-407E-A947-70E740481C1C}">
                <a14:useLocalDpi xmlns:a14="http://schemas.microsoft.com/office/drawing/2010/main" val="0"/>
              </a:ext>
            </a:extLst>
          </a:blip>
          <a:srcRect/>
          <a:stretch>
            <a:fillRect/>
          </a:stretch>
        </p:blipFill>
        <p:spPr bwMode="auto">
          <a:xfrm>
            <a:off x="1454204" y="3949626"/>
            <a:ext cx="1371233" cy="946344"/>
          </a:xfrm>
          <a:prstGeom prst="rect">
            <a:avLst/>
          </a:prstGeom>
          <a:noFill/>
          <a:ln>
            <a:noFill/>
          </a:ln>
          <a:effectLst>
            <a:reflection blurRad="6350" stA="52000" endA="300" endPos="35000" dir="5400000" sy="-100000" algn="bl" rotWithShape="0"/>
          </a:effectLst>
        </p:spPr>
      </p:pic>
      <p:pic>
        <p:nvPicPr>
          <p:cNvPr id="7" name="Grafik 372"/>
          <p:cNvPicPr/>
          <p:nvPr/>
        </p:nvPicPr>
        <p:blipFill>
          <a:blip r:embed="rId5">
            <a:extLst>
              <a:ext uri="{28A0092B-C50C-407E-A947-70E740481C1C}">
                <a14:useLocalDpi xmlns:a14="http://schemas.microsoft.com/office/drawing/2010/main" val="0"/>
              </a:ext>
            </a:extLst>
          </a:blip>
          <a:srcRect/>
          <a:stretch>
            <a:fillRect/>
          </a:stretch>
        </p:blipFill>
        <p:spPr bwMode="auto">
          <a:xfrm>
            <a:off x="2966181" y="5290035"/>
            <a:ext cx="1365746" cy="537091"/>
          </a:xfrm>
          <a:prstGeom prst="rect">
            <a:avLst/>
          </a:prstGeom>
          <a:noFill/>
          <a:ln>
            <a:noFill/>
          </a:ln>
          <a:effectLst>
            <a:reflection blurRad="6350" stA="52000" endA="300" endPos="35000" dir="5400000" sy="-100000" algn="bl" rotWithShape="0"/>
          </a:effectLst>
        </p:spPr>
      </p:pic>
      <p:pic>
        <p:nvPicPr>
          <p:cNvPr id="8" name="Grafik 376"/>
          <p:cNvPicPr/>
          <p:nvPr/>
        </p:nvPicPr>
        <p:blipFill>
          <a:blip r:embed="rId6">
            <a:extLst>
              <a:ext uri="{28A0092B-C50C-407E-A947-70E740481C1C}">
                <a14:useLocalDpi xmlns:a14="http://schemas.microsoft.com/office/drawing/2010/main" val="0"/>
              </a:ext>
            </a:extLst>
          </a:blip>
          <a:srcRect/>
          <a:stretch>
            <a:fillRect/>
          </a:stretch>
        </p:blipFill>
        <p:spPr bwMode="auto">
          <a:xfrm>
            <a:off x="6178400" y="4696676"/>
            <a:ext cx="1933914" cy="593360"/>
          </a:xfrm>
          <a:prstGeom prst="rect">
            <a:avLst/>
          </a:prstGeom>
          <a:noFill/>
          <a:ln>
            <a:noFill/>
          </a:ln>
          <a:effectLst>
            <a:reflection blurRad="6350" stA="52000" endA="300" endPos="35000" dir="5400000" sy="-100000" algn="bl" rotWithShape="0"/>
          </a:effectLst>
        </p:spPr>
      </p:pic>
      <p:pic>
        <p:nvPicPr>
          <p:cNvPr id="9" name="Grafik 380"/>
          <p:cNvPicPr/>
          <p:nvPr/>
        </p:nvPicPr>
        <p:blipFill>
          <a:blip r:embed="rId7">
            <a:extLst>
              <a:ext uri="{28A0092B-C50C-407E-A947-70E740481C1C}">
                <a14:useLocalDpi xmlns:a14="http://schemas.microsoft.com/office/drawing/2010/main" val="0"/>
              </a:ext>
            </a:extLst>
          </a:blip>
          <a:srcRect/>
          <a:stretch>
            <a:fillRect/>
          </a:stretch>
        </p:blipFill>
        <p:spPr bwMode="auto">
          <a:xfrm>
            <a:off x="6528786" y="2220440"/>
            <a:ext cx="1846693" cy="890758"/>
          </a:xfrm>
          <a:prstGeom prst="rect">
            <a:avLst/>
          </a:prstGeom>
          <a:noFill/>
          <a:ln>
            <a:noFill/>
          </a:ln>
          <a:effectLst>
            <a:reflection blurRad="6350" stA="52000" endA="300" endPos="35000" dir="5400000" sy="-100000" algn="bl" rotWithShape="0"/>
          </a:effectLst>
        </p:spPr>
      </p:pic>
      <p:pic>
        <p:nvPicPr>
          <p:cNvPr id="10" name="Grafik 384"/>
          <p:cNvPicPr/>
          <p:nvPr/>
        </p:nvPicPr>
        <p:blipFill>
          <a:blip r:embed="rId8">
            <a:extLst>
              <a:ext uri="{28A0092B-C50C-407E-A947-70E740481C1C}">
                <a14:useLocalDpi xmlns:a14="http://schemas.microsoft.com/office/drawing/2010/main" val="0"/>
              </a:ext>
            </a:extLst>
          </a:blip>
          <a:srcRect/>
          <a:stretch>
            <a:fillRect/>
          </a:stretch>
        </p:blipFill>
        <p:spPr bwMode="auto">
          <a:xfrm>
            <a:off x="4331927" y="3111198"/>
            <a:ext cx="1374444" cy="1086770"/>
          </a:xfrm>
          <a:prstGeom prst="rect">
            <a:avLst/>
          </a:prstGeom>
          <a:noFill/>
          <a:ln>
            <a:noFill/>
          </a:ln>
          <a:effectLst>
            <a:reflection blurRad="6350" stA="52000" endA="300" endPos="35000" dir="5400000" sy="-100000" algn="bl" rotWithShape="0"/>
          </a:effectLst>
        </p:spPr>
      </p:pic>
      <p:sp>
        <p:nvSpPr>
          <p:cNvPr id="3" name="Textfeld 2"/>
          <p:cNvSpPr txBox="1"/>
          <p:nvPr/>
        </p:nvSpPr>
        <p:spPr>
          <a:xfrm>
            <a:off x="586256" y="6341429"/>
            <a:ext cx="7344078" cy="369332"/>
          </a:xfrm>
          <a:prstGeom prst="rect">
            <a:avLst/>
          </a:prstGeom>
          <a:noFill/>
        </p:spPr>
        <p:txBody>
          <a:bodyPr wrap="none" rtlCol="0">
            <a:spAutoFit/>
          </a:bodyPr>
          <a:lstStyle/>
          <a:p>
            <a:r>
              <a:rPr lang="sr-Latn-CS" dirty="0" smtClean="0"/>
              <a:t>Videti: http://en.wikipedia.org/wiki/Comparison_of_online_backup_services</a:t>
            </a:r>
            <a:endParaRPr lang="sr-Latn-CS"/>
          </a:p>
        </p:txBody>
      </p:sp>
      <p:sp>
        <p:nvSpPr>
          <p:cNvPr id="4" name="Espace réservé du numéro de diapositive 3"/>
          <p:cNvSpPr>
            <a:spLocks noGrp="1"/>
          </p:cNvSpPr>
          <p:nvPr>
            <p:ph type="sldNum" sz="quarter" idx="12"/>
          </p:nvPr>
        </p:nvSpPr>
        <p:spPr/>
        <p:txBody>
          <a:bodyPr/>
          <a:lstStyle/>
          <a:p>
            <a:r>
              <a:rPr lang="sr-Latn-CS" dirty="0" smtClean="0"/>
              <a:t>!</a:t>
            </a:r>
            <a:fld id="{C1820EB3-92EE-104B-92CD-26C09B1518FE}" type="slidenum">
              <a:rPr lang="en-US" smtClean="0"/>
              <a:pPr/>
              <a:t>137</a:t>
            </a:fld>
            <a:endParaRPr lang="sr-Latn-CS" dirty="0"/>
          </a:p>
        </p:txBody>
      </p:sp>
    </p:spTree>
    <p:extLst>
      <p:ext uri="{BB962C8B-B14F-4D97-AF65-F5344CB8AC3E}">
        <p14:creationId xmlns:p14="http://schemas.microsoft.com/office/powerpoint/2010/main" val="2099033531"/>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p:transition spd="slow">
        <p:fade/>
      </p:transition>
    </mc:Fallback>
  </mc:AlternateContent>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normAutofit fontScale="90000"/>
          </a:bodyPr>
          <a:lstStyle/>
          <a:p>
            <a:r>
              <a:rPr lang="sr-Latn-CS" b="1" smtClean="0"/>
              <a:t>Šta raditi sa daljinskim skladištem?</a:t>
            </a:r>
            <a:endParaRPr lang="sr-Latn-CS" b="1"/>
          </a:p>
        </p:txBody>
      </p:sp>
      <p:sp>
        <p:nvSpPr>
          <p:cNvPr id="4" name="Rectangle 3"/>
          <p:cNvSpPr>
            <a:spLocks noGrp="1" noChangeArrowheads="1"/>
          </p:cNvSpPr>
          <p:nvPr>
            <p:ph idx="1"/>
          </p:nvPr>
        </p:nvSpPr>
        <p:spPr/>
        <p:txBody>
          <a:bodyPr>
            <a:normAutofit fontScale="92500" lnSpcReduction="20000"/>
          </a:bodyPr>
          <a:lstStyle/>
          <a:p>
            <a:pPr marL="0" indent="0">
              <a:lnSpc>
                <a:spcPct val="150000"/>
              </a:lnSpc>
              <a:spcBef>
                <a:spcPts val="0"/>
              </a:spcBef>
              <a:buNone/>
            </a:pPr>
            <a:r>
              <a:rPr lang="sr-Latn-CS" dirty="0" smtClean="0"/>
              <a:t>Identifikacija:</a:t>
            </a:r>
          </a:p>
          <a:p>
            <a:pPr lvl="0"/>
            <a:r>
              <a:rPr lang="sr-Latn-CS" dirty="0" smtClean="0"/>
              <a:t>Ikone palete </a:t>
            </a:r>
            <a:endParaRPr lang="sr-Latn-CS" smtClean="0"/>
          </a:p>
          <a:p>
            <a:pPr lvl="0"/>
            <a:r>
              <a:rPr lang="sr-Latn-CS" dirty="0" smtClean="0"/>
              <a:t>Kontrola instaliranog softvera</a:t>
            </a:r>
            <a:endParaRPr lang="sr-Latn-CS"/>
          </a:p>
          <a:p>
            <a:pPr lvl="0"/>
            <a:r>
              <a:rPr lang="sr-Latn-CS" dirty="0" smtClean="0"/>
              <a:t>Lista procesa </a:t>
            </a:r>
            <a:endParaRPr lang="sr-Latn-CS" smtClean="0"/>
          </a:p>
          <a:p>
            <a:pPr lvl="0"/>
            <a:r>
              <a:rPr lang="sr-Latn-CS" dirty="0" smtClean="0"/>
              <a:t>Mrežne podele i mapirani mrežni uređaji</a:t>
            </a:r>
            <a:endParaRPr lang="sr-Latn-CS"/>
          </a:p>
          <a:p>
            <a:pPr lvl="0"/>
            <a:r>
              <a:rPr lang="sr-Latn-CS" dirty="0" smtClean="0"/>
              <a:t>Posmatrajte mrežni saobraćaj</a:t>
            </a:r>
            <a:endParaRPr lang="sr-Latn-CS"/>
          </a:p>
          <a:p>
            <a:pPr lvl="0"/>
            <a:r>
              <a:rPr lang="sr-Latn-CS" dirty="0" smtClean="0"/>
              <a:t>Popišite otvorene i slušne utičnice za sumnjivu aktivnost.</a:t>
            </a:r>
            <a:endParaRPr lang="sr-Latn-CS"/>
          </a:p>
          <a:p>
            <a:pPr lvl="0"/>
            <a:r>
              <a:rPr lang="sr-Latn-CS" dirty="0" smtClean="0"/>
              <a:t>Pribavite sve podatke koji se čuvaju na daljinu. </a:t>
            </a:r>
            <a:endParaRPr lang="sr-Latn-CS"/>
          </a:p>
        </p:txBody>
      </p:sp>
      <p:sp>
        <p:nvSpPr>
          <p:cNvPr id="3" name="Espace réservé du numéro de diapositive 2"/>
          <p:cNvSpPr>
            <a:spLocks noGrp="1"/>
          </p:cNvSpPr>
          <p:nvPr>
            <p:ph type="sldNum" sz="quarter" idx="12"/>
          </p:nvPr>
        </p:nvSpPr>
        <p:spPr/>
        <p:txBody>
          <a:bodyPr/>
          <a:lstStyle/>
          <a:p>
            <a:r>
              <a:rPr lang="sr-Latn-CS" dirty="0" smtClean="0"/>
              <a:t>!</a:t>
            </a:r>
            <a:fld id="{C1820EB3-92EE-104B-92CD-26C09B1518FE}" type="slidenum">
              <a:rPr lang="en-US" smtClean="0"/>
              <a:pPr/>
              <a:t>138</a:t>
            </a:fld>
            <a:endParaRPr lang="sr-Latn-CS" dirty="0"/>
          </a:p>
        </p:txBody>
      </p:sp>
    </p:spTree>
    <p:extLst>
      <p:ext uri="{BB962C8B-B14F-4D97-AF65-F5344CB8AC3E}">
        <p14:creationId xmlns:p14="http://schemas.microsoft.com/office/powerpoint/2010/main" val="1742686248"/>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p:transition spd="slow">
        <p:fade/>
      </p:transition>
    </mc:Fallback>
  </mc:AlternateContent>
  <p:timing>
    <p:tnLst>
      <p:par>
        <p:cT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55800" y="0"/>
            <a:ext cx="5220201" cy="6858000"/>
          </a:xfrm>
          <a:prstGeom prst="rect">
            <a:avLst/>
          </a:prstGeom>
        </p:spPr>
      </p:pic>
      <p:sp>
        <p:nvSpPr>
          <p:cNvPr id="2" name="Espace réservé du numéro de diapositive 1"/>
          <p:cNvSpPr>
            <a:spLocks noGrp="1"/>
          </p:cNvSpPr>
          <p:nvPr>
            <p:ph type="sldNum" sz="quarter" idx="12"/>
          </p:nvPr>
        </p:nvSpPr>
        <p:spPr/>
        <p:txBody>
          <a:bodyPr/>
          <a:lstStyle/>
          <a:p>
            <a:r>
              <a:rPr lang="sr-Latn-CS" dirty="0" smtClean="0"/>
              <a:t>!</a:t>
            </a:r>
            <a:fld id="{C1820EB3-92EE-104B-92CD-26C09B1518FE}" type="slidenum">
              <a:rPr lang="en-US" smtClean="0"/>
              <a:pPr/>
              <a:t>139</a:t>
            </a:fld>
            <a:endParaRPr lang="sr-Latn-CS" dirty="0"/>
          </a:p>
        </p:txBody>
      </p:sp>
    </p:spTree>
    <p:extLst>
      <p:ext uri="{BB962C8B-B14F-4D97-AF65-F5344CB8AC3E}">
        <p14:creationId xmlns:p14="http://schemas.microsoft.com/office/powerpoint/2010/main" val="105104993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5464" y="265929"/>
            <a:ext cx="8843554" cy="1143000"/>
          </a:xfrm>
        </p:spPr>
        <p:txBody>
          <a:bodyPr>
            <a:normAutofit/>
          </a:bodyPr>
          <a:lstStyle/>
          <a:p>
            <a:r>
              <a:rPr lang="sr-Latn-CS" b="1" dirty="0" smtClean="0"/>
              <a:t>Izvori i vrste elektronskih dokaza</a:t>
            </a:r>
            <a:endParaRPr lang="sr-Latn-CS" b="1" dirty="0"/>
          </a:p>
        </p:txBody>
      </p:sp>
      <p:sp>
        <p:nvSpPr>
          <p:cNvPr id="3" name="Content Placeholder 2"/>
          <p:cNvSpPr>
            <a:spLocks noGrp="1"/>
          </p:cNvSpPr>
          <p:nvPr>
            <p:ph idx="1"/>
          </p:nvPr>
        </p:nvSpPr>
        <p:spPr/>
        <p:txBody>
          <a:bodyPr/>
          <a:lstStyle/>
          <a:p>
            <a:r>
              <a:rPr lang="sr-Latn-CS" b="1" dirty="0" smtClean="0"/>
              <a:t>Izvori</a:t>
            </a:r>
          </a:p>
          <a:p>
            <a:pPr lvl="1"/>
            <a:r>
              <a:rPr lang="sr-Latn-CS" dirty="0" smtClean="0"/>
              <a:t>Bilo koji elektronski uređaj</a:t>
            </a:r>
          </a:p>
          <a:p>
            <a:r>
              <a:rPr lang="sr-Latn-CS" b="1" dirty="0" smtClean="0"/>
              <a:t>Vrste</a:t>
            </a:r>
          </a:p>
          <a:p>
            <a:pPr lvl="1"/>
            <a:r>
              <a:rPr lang="sr-Latn-CS" dirty="0" smtClean="0"/>
              <a:t>Statički podaci (Mrtva kutija)</a:t>
            </a:r>
          </a:p>
          <a:p>
            <a:pPr lvl="1"/>
            <a:r>
              <a:rPr lang="sr-Latn-CS" dirty="0" smtClean="0"/>
              <a:t>Živi podaci (Memorija i serveri)</a:t>
            </a:r>
          </a:p>
          <a:p>
            <a:pPr lvl="1"/>
            <a:r>
              <a:rPr lang="sr-Latn-CS" dirty="0" smtClean="0"/>
              <a:t>Internet podaci</a:t>
            </a:r>
            <a:endParaRPr lang="sr-Latn-CS" dirty="0"/>
          </a:p>
        </p:txBody>
      </p:sp>
      <p:sp>
        <p:nvSpPr>
          <p:cNvPr id="4" name="Espace réservé du numéro de diapositive 3"/>
          <p:cNvSpPr>
            <a:spLocks noGrp="1"/>
          </p:cNvSpPr>
          <p:nvPr>
            <p:ph type="sldNum" sz="quarter" idx="12"/>
          </p:nvPr>
        </p:nvSpPr>
        <p:spPr/>
        <p:txBody>
          <a:bodyPr/>
          <a:lstStyle/>
          <a:p>
            <a:fld id="{C1820EB3-92EE-104B-92CD-26C09B1518FE}" type="slidenum">
              <a:rPr lang="en-US" smtClean="0"/>
              <a:pPr/>
              <a:t>14</a:t>
            </a:fld>
            <a:endParaRPr lang="sr-Latn-CS"/>
          </a:p>
        </p:txBody>
      </p:sp>
    </p:spTree>
    <p:extLst>
      <p:ext uri="{BB962C8B-B14F-4D97-AF65-F5344CB8AC3E}">
        <p14:creationId xmlns:p14="http://schemas.microsoft.com/office/powerpoint/2010/main" val="3761647544"/>
      </p:ext>
    </p:extLst>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 name="Picture 50" descr="border.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04558" y="0"/>
            <a:ext cx="6274340" cy="6858000"/>
          </a:xfrm>
          <a:prstGeom prst="rect">
            <a:avLst/>
          </a:prstGeom>
        </p:spPr>
      </p:pic>
      <p:sp>
        <p:nvSpPr>
          <p:cNvPr id="50" name="Slide Number Placeholder 49"/>
          <p:cNvSpPr>
            <a:spLocks noGrp="1"/>
          </p:cNvSpPr>
          <p:nvPr>
            <p:ph type="sldNum" sz="quarter" idx="12"/>
          </p:nvPr>
        </p:nvSpPr>
        <p:spPr/>
        <p:txBody>
          <a:bodyPr/>
          <a:lstStyle/>
          <a:p>
            <a:r>
              <a:rPr lang="sr-Latn-CS" dirty="0" smtClean="0"/>
              <a:t>!</a:t>
            </a:r>
            <a:fld id="{CBD56858-EB0B-D04D-B23C-7A827FD60C9F}" type="slidenum">
              <a:rPr lang="en-US" smtClean="0"/>
              <a:pPr/>
              <a:t>140</a:t>
            </a:fld>
            <a:endParaRPr lang="sr-Latn-CS" dirty="0"/>
          </a:p>
        </p:txBody>
      </p:sp>
      <p:sp>
        <p:nvSpPr>
          <p:cNvPr id="5" name="TextBox 4"/>
          <p:cNvSpPr txBox="1"/>
          <p:nvPr/>
        </p:nvSpPr>
        <p:spPr>
          <a:xfrm>
            <a:off x="2644779" y="2902748"/>
            <a:ext cx="3692047" cy="1569660"/>
          </a:xfrm>
          <a:prstGeom prst="rect">
            <a:avLst/>
          </a:prstGeom>
          <a:noFill/>
        </p:spPr>
        <p:txBody>
          <a:bodyPr wrap="square" rtlCol="0">
            <a:spAutoFit/>
          </a:bodyPr>
          <a:lstStyle/>
          <a:p>
            <a:pPr lvl="1" algn="ctr"/>
            <a:r>
              <a:rPr lang="sr-Latn-CS" sz="3200" b="1" smtClean="0">
                <a:solidFill>
                  <a:schemeClr val="accent1">
                    <a:lumMod val="25000"/>
                  </a:schemeClr>
                </a:solidFill>
                <a:latin typeface="Calibri" pitchFamily="34" charset="0"/>
              </a:rPr>
              <a:t>OZNAČAVANJE, TRANSPORT I SKLADIŠTENJE</a:t>
            </a:r>
            <a:endParaRPr lang="sr-Latn-CS" sz="3200"/>
          </a:p>
        </p:txBody>
      </p:sp>
    </p:spTree>
    <p:extLst>
      <p:ext uri="{BB962C8B-B14F-4D97-AF65-F5344CB8AC3E}">
        <p14:creationId xmlns:p14="http://schemas.microsoft.com/office/powerpoint/2010/main" val="1544627383"/>
      </p:ext>
    </p:extLst>
  </p:cSld>
  <p:clrMapOvr>
    <a:masterClrMapping/>
  </p:clrMapOvr>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lstStyle/>
          <a:p>
            <a:r>
              <a:rPr lang="sr-Latn-CS" b="1" smtClean="0"/>
              <a:t>Označavanje</a:t>
            </a:r>
            <a:endParaRPr lang="sr-Latn-CS" b="1"/>
          </a:p>
        </p:txBody>
      </p:sp>
      <p:sp>
        <p:nvSpPr>
          <p:cNvPr id="4" name="Rectangle 3"/>
          <p:cNvSpPr>
            <a:spLocks noGrp="1" noChangeArrowheads="1"/>
          </p:cNvSpPr>
          <p:nvPr>
            <p:ph idx="1"/>
          </p:nvPr>
        </p:nvSpPr>
        <p:spPr>
          <a:xfrm>
            <a:off x="457200" y="1600200"/>
            <a:ext cx="4871479" cy="4525963"/>
          </a:xfrm>
        </p:spPr>
        <p:txBody>
          <a:bodyPr>
            <a:normAutofit fontScale="70000" lnSpcReduction="20000"/>
          </a:bodyPr>
          <a:lstStyle/>
          <a:p>
            <a:pPr algn="just">
              <a:lnSpc>
                <a:spcPct val="150000"/>
              </a:lnSpc>
              <a:spcBef>
                <a:spcPts val="0"/>
              </a:spcBef>
            </a:pPr>
            <a:r>
              <a:rPr lang="sr-Latn-CS" dirty="0" smtClean="0"/>
              <a:t>Označite sve uređaje i kablovske veze</a:t>
            </a:r>
          </a:p>
          <a:p>
            <a:pPr algn="just">
              <a:lnSpc>
                <a:spcPct val="150000"/>
              </a:lnSpc>
              <a:spcBef>
                <a:spcPts val="0"/>
              </a:spcBef>
            </a:pPr>
            <a:endParaRPr lang="sr-Latn-CS" smtClean="0"/>
          </a:p>
          <a:p>
            <a:pPr algn="just">
              <a:lnSpc>
                <a:spcPct val="150000"/>
              </a:lnSpc>
              <a:spcBef>
                <a:spcPts val="0"/>
              </a:spcBef>
            </a:pPr>
            <a:r>
              <a:rPr lang="sr-Latn-CS" dirty="0" smtClean="0"/>
              <a:t>Ne postavljajte lepljive etikete na površinu medijuma za skladištenje. Koristite kutije, kese i koverte za pakovanje i označavanje medijuma za skladištenje</a:t>
            </a:r>
            <a:endParaRPr lang="sr-Latn-CS"/>
          </a:p>
        </p:txBody>
      </p:sp>
      <p:pic>
        <p:nvPicPr>
          <p:cNvPr id="3" name="Bild 2"/>
          <p:cNvPicPr>
            <a:picLocks noChangeAspect="1"/>
          </p:cNvPicPr>
          <p:nvPr/>
        </p:nvPicPr>
        <p:blipFill>
          <a:blip r:embed="rId2"/>
          <a:stretch>
            <a:fillRect/>
          </a:stretch>
        </p:blipFill>
        <p:spPr>
          <a:xfrm>
            <a:off x="5429924" y="1876319"/>
            <a:ext cx="3614602" cy="2168761"/>
          </a:xfrm>
          <a:prstGeom prst="rect">
            <a:avLst/>
          </a:prstGeom>
          <a:effectLst>
            <a:reflection blurRad="6350" stA="52000" endA="300" endPos="35000" dir="5400000" sy="-100000" algn="bl" rotWithShape="0"/>
          </a:effectLst>
        </p:spPr>
      </p:pic>
      <p:sp>
        <p:nvSpPr>
          <p:cNvPr id="5" name="Espace réservé du numéro de diapositive 4"/>
          <p:cNvSpPr>
            <a:spLocks noGrp="1"/>
          </p:cNvSpPr>
          <p:nvPr>
            <p:ph type="sldNum" sz="quarter" idx="12"/>
          </p:nvPr>
        </p:nvSpPr>
        <p:spPr/>
        <p:txBody>
          <a:bodyPr/>
          <a:lstStyle/>
          <a:p>
            <a:fld id="{C1820EB3-92EE-104B-92CD-26C09B1518FE}" type="slidenum">
              <a:rPr lang="en-US" smtClean="0"/>
              <a:pPr/>
              <a:t>141</a:t>
            </a:fld>
            <a:endParaRPr lang="sr-Latn-CS" dirty="0"/>
          </a:p>
        </p:txBody>
      </p:sp>
    </p:spTree>
    <p:extLst>
      <p:ext uri="{BB962C8B-B14F-4D97-AF65-F5344CB8AC3E}">
        <p14:creationId xmlns:p14="http://schemas.microsoft.com/office/powerpoint/2010/main" val="1760219034"/>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p:transition spd="slow">
        <p:fade/>
      </p:transition>
    </mc:Fallback>
  </mc:AlternateContent>
  <p:timing>
    <p:tnLst>
      <p:par>
        <p:cT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928471"/>
          </a:xfrm>
        </p:spPr>
        <p:txBody>
          <a:bodyPr/>
          <a:lstStyle/>
          <a:p>
            <a:r>
              <a:rPr lang="sr-Latn-CS" b="1" smtClean="0"/>
              <a:t>Pakovanje, transport i skladištenje</a:t>
            </a:r>
            <a:endParaRPr lang="sr-Latn-CS" b="1"/>
          </a:p>
        </p:txBody>
      </p:sp>
      <p:sp>
        <p:nvSpPr>
          <p:cNvPr id="3" name="Content Placeholder 2"/>
          <p:cNvSpPr>
            <a:spLocks noGrp="1"/>
          </p:cNvSpPr>
          <p:nvPr>
            <p:ph idx="1"/>
          </p:nvPr>
        </p:nvSpPr>
        <p:spPr/>
        <p:txBody>
          <a:bodyPr>
            <a:normAutofit lnSpcReduction="10000"/>
          </a:bodyPr>
          <a:lstStyle/>
          <a:p>
            <a:pPr marL="363538" indent="0" algn="just">
              <a:buNone/>
            </a:pPr>
            <a:r>
              <a:rPr lang="sr-Latn-CS" dirty="0" smtClean="0"/>
              <a:t>Računari i srodni uređaji su osetljivi elektronski instrumenti koji su osetljivi na temperaturu, vlagu, fizički šok, statički elektricitet, magnetne izvore, pa čak i na izvesne operativne funkcije (npr. uključivanje / isključivanje). Posebne mere stoga treba preduzeti kada se pakuju, transportuju i čuvaju e-dokazi. Da bi održali kastodi lanac, pakovanje, transport i čuvanje treba da budu adekvatno zabeleženi</a:t>
            </a:r>
          </a:p>
          <a:p>
            <a:pPr algn="just">
              <a:buNone/>
            </a:pPr>
            <a:endParaRPr lang="sr-Latn-CS"/>
          </a:p>
        </p:txBody>
      </p:sp>
      <p:sp>
        <p:nvSpPr>
          <p:cNvPr id="4" name="Espace réservé du numéro de diapositive 3"/>
          <p:cNvSpPr>
            <a:spLocks noGrp="1"/>
          </p:cNvSpPr>
          <p:nvPr>
            <p:ph type="sldNum" sz="quarter" idx="12"/>
          </p:nvPr>
        </p:nvSpPr>
        <p:spPr/>
        <p:txBody>
          <a:bodyPr/>
          <a:lstStyle/>
          <a:p>
            <a:fld id="{C1820EB3-92EE-104B-92CD-26C09B1518FE}" type="slidenum">
              <a:rPr lang="en-US" smtClean="0"/>
              <a:pPr/>
              <a:t>142</a:t>
            </a:fld>
            <a:endParaRPr lang="sr-Latn-CS"/>
          </a:p>
        </p:txBody>
      </p:sp>
    </p:spTree>
    <p:extLst>
      <p:ext uri="{BB962C8B-B14F-4D97-AF65-F5344CB8AC3E}">
        <p14:creationId xmlns:p14="http://schemas.microsoft.com/office/powerpoint/2010/main" val="306308240"/>
      </p:ext>
    </p:extLst>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lstStyle/>
          <a:p>
            <a:r>
              <a:rPr lang="sr-Latn-CS" b="1" smtClean="0"/>
              <a:t>Pakovanje i transport</a:t>
            </a:r>
            <a:endParaRPr lang="sr-Latn-CS" b="1"/>
          </a:p>
        </p:txBody>
      </p:sp>
      <p:sp>
        <p:nvSpPr>
          <p:cNvPr id="4" name="Rectangle 3"/>
          <p:cNvSpPr>
            <a:spLocks noGrp="1" noChangeArrowheads="1"/>
          </p:cNvSpPr>
          <p:nvPr>
            <p:ph idx="1"/>
          </p:nvPr>
        </p:nvSpPr>
        <p:spPr>
          <a:xfrm>
            <a:off x="457200" y="1600200"/>
            <a:ext cx="5170600" cy="5123194"/>
          </a:xfrm>
        </p:spPr>
        <p:txBody>
          <a:bodyPr>
            <a:normAutofit fontScale="70000" lnSpcReduction="20000"/>
          </a:bodyPr>
          <a:lstStyle/>
          <a:p>
            <a:pPr algn="just">
              <a:lnSpc>
                <a:spcPct val="150000"/>
              </a:lnSpc>
              <a:spcBef>
                <a:spcPts val="0"/>
              </a:spcBef>
            </a:pPr>
            <a:r>
              <a:rPr lang="sr-Latn-CS" dirty="0" smtClean="0"/>
              <a:t>Elektronski dokaz može biti osetljiv na temperaturu, vlagu, fizički šok, statički elektricitet, magnetne izvore, pa čak i na izvesne operativne funkcije (npr. uključivanje / isključivanje). </a:t>
            </a:r>
            <a:endParaRPr lang="sr-Latn-CS" smtClean="0"/>
          </a:p>
          <a:p>
            <a:pPr algn="just">
              <a:lnSpc>
                <a:spcPct val="150000"/>
              </a:lnSpc>
              <a:spcBef>
                <a:spcPts val="0"/>
              </a:spcBef>
            </a:pPr>
            <a:endParaRPr lang="sr-Latn-CS" smtClean="0"/>
          </a:p>
          <a:p>
            <a:pPr algn="just">
              <a:lnSpc>
                <a:spcPct val="150000"/>
              </a:lnSpc>
              <a:spcBef>
                <a:spcPts val="0"/>
              </a:spcBef>
            </a:pPr>
            <a:r>
              <a:rPr lang="sr-Latn-CS" dirty="0" smtClean="0"/>
              <a:t>Sa E-dokazom se mor rukovati pažljivo i odgovarajuće kese i kutije moraju se koristiti za pokrivanje uređaja.</a:t>
            </a:r>
            <a:endParaRPr lang="sr-Latn-CS"/>
          </a:p>
        </p:txBody>
      </p:sp>
      <p:pic>
        <p:nvPicPr>
          <p:cNvPr id="5" name="Bild 4"/>
          <p:cNvPicPr>
            <a:picLocks noChangeAspect="1"/>
          </p:cNvPicPr>
          <p:nvPr/>
        </p:nvPicPr>
        <p:blipFill>
          <a:blip r:embed="rId2"/>
          <a:stretch>
            <a:fillRect/>
          </a:stretch>
        </p:blipFill>
        <p:spPr>
          <a:xfrm>
            <a:off x="5627800" y="1761415"/>
            <a:ext cx="3516200" cy="2684033"/>
          </a:xfrm>
          <a:prstGeom prst="rect">
            <a:avLst/>
          </a:prstGeom>
          <a:effectLst>
            <a:reflection blurRad="6350" stA="52000" endA="300" endPos="35000" dir="5400000" sy="-100000" algn="bl" rotWithShape="0"/>
          </a:effectLst>
        </p:spPr>
      </p:pic>
      <p:sp>
        <p:nvSpPr>
          <p:cNvPr id="3" name="Espace réservé du numéro de diapositive 2"/>
          <p:cNvSpPr>
            <a:spLocks noGrp="1"/>
          </p:cNvSpPr>
          <p:nvPr>
            <p:ph type="sldNum" sz="quarter" idx="12"/>
          </p:nvPr>
        </p:nvSpPr>
        <p:spPr/>
        <p:txBody>
          <a:bodyPr/>
          <a:lstStyle/>
          <a:p>
            <a:fld id="{C1820EB3-92EE-104B-92CD-26C09B1518FE}" type="slidenum">
              <a:rPr lang="en-US" smtClean="0"/>
              <a:pPr/>
              <a:t>143</a:t>
            </a:fld>
            <a:endParaRPr lang="sr-Latn-CS"/>
          </a:p>
        </p:txBody>
      </p:sp>
    </p:spTree>
    <p:extLst>
      <p:ext uri="{BB962C8B-B14F-4D97-AF65-F5344CB8AC3E}">
        <p14:creationId xmlns:p14="http://schemas.microsoft.com/office/powerpoint/2010/main" val="266583366"/>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p:transition spd="slow">
        <p:fade/>
      </p:transition>
    </mc:Fallback>
  </mc:AlternateContent>
  <p:timing>
    <p:tnLst>
      <p:par>
        <p:cT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lstStyle/>
          <a:p>
            <a:r>
              <a:rPr lang="sr-Latn-CS" b="1" smtClean="0"/>
              <a:t>Transport</a:t>
            </a:r>
            <a:endParaRPr lang="sr-Latn-CS" b="1"/>
          </a:p>
        </p:txBody>
      </p:sp>
      <p:sp>
        <p:nvSpPr>
          <p:cNvPr id="4" name="Rectangle 3"/>
          <p:cNvSpPr>
            <a:spLocks noGrp="1" noChangeArrowheads="1"/>
          </p:cNvSpPr>
          <p:nvPr>
            <p:ph idx="1"/>
          </p:nvPr>
        </p:nvSpPr>
        <p:spPr>
          <a:xfrm>
            <a:off x="457200" y="1600200"/>
            <a:ext cx="5235660" cy="4525963"/>
          </a:xfrm>
        </p:spPr>
        <p:txBody>
          <a:bodyPr>
            <a:normAutofit fontScale="92500"/>
          </a:bodyPr>
          <a:lstStyle/>
          <a:p>
            <a:pPr algn="just">
              <a:lnSpc>
                <a:spcPct val="150000"/>
              </a:lnSpc>
              <a:spcBef>
                <a:spcPts val="0"/>
              </a:spcBef>
            </a:pPr>
            <a:r>
              <a:rPr lang="sr-Latn-CS" sz="2800"/>
              <a:t>Držite elektronske dokaze dalje od magnetnih izvora (npr. radio predajnici, magnetni zvučnici, grejana sedišta)</a:t>
            </a:r>
          </a:p>
          <a:p>
            <a:pPr marL="342900" lvl="1" indent="-342900" algn="just">
              <a:lnSpc>
                <a:spcPct val="150000"/>
              </a:lnSpc>
              <a:spcBef>
                <a:spcPts val="0"/>
              </a:spcBef>
              <a:buFont typeface="Arial"/>
              <a:buChar char="•"/>
            </a:pPr>
            <a:r>
              <a:rPr lang="sr-Latn-CS" dirty="0" smtClean="0"/>
              <a:t>Proverite da li je oprema zaštićena od udara i udaraca (tj mehanička oštećenja), toplote i vlažnosti;</a:t>
            </a:r>
            <a:endParaRPr lang="sr-Latn-CS"/>
          </a:p>
          <a:p>
            <a:pPr>
              <a:lnSpc>
                <a:spcPct val="150000"/>
              </a:lnSpc>
              <a:spcBef>
                <a:spcPts val="0"/>
              </a:spcBef>
            </a:pPr>
            <a:endParaRPr lang="sr-Latn-CS"/>
          </a:p>
        </p:txBody>
      </p:sp>
      <p:pic>
        <p:nvPicPr>
          <p:cNvPr id="3" name="Bild 2" descr="Bildschirmfoto 2013-02-25 um 14.11.54.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811850" y="1936369"/>
            <a:ext cx="3244145" cy="2164527"/>
          </a:xfrm>
          <a:prstGeom prst="rect">
            <a:avLst/>
          </a:prstGeom>
          <a:effectLst>
            <a:reflection blurRad="6350" stA="52000" endA="300" endPos="35000" dir="5400000" sy="-100000" algn="bl" rotWithShape="0"/>
          </a:effectLst>
        </p:spPr>
      </p:pic>
      <p:sp>
        <p:nvSpPr>
          <p:cNvPr id="5" name="Espace réservé du numéro de diapositive 4"/>
          <p:cNvSpPr>
            <a:spLocks noGrp="1"/>
          </p:cNvSpPr>
          <p:nvPr>
            <p:ph type="sldNum" sz="quarter" idx="12"/>
          </p:nvPr>
        </p:nvSpPr>
        <p:spPr/>
        <p:txBody>
          <a:bodyPr/>
          <a:lstStyle/>
          <a:p>
            <a:fld id="{C1820EB3-92EE-104B-92CD-26C09B1518FE}" type="slidenum">
              <a:rPr lang="en-US" smtClean="0"/>
              <a:pPr/>
              <a:t>144</a:t>
            </a:fld>
            <a:endParaRPr lang="sr-Latn-CS"/>
          </a:p>
        </p:txBody>
      </p:sp>
    </p:spTree>
    <p:extLst>
      <p:ext uri="{BB962C8B-B14F-4D97-AF65-F5344CB8AC3E}">
        <p14:creationId xmlns:p14="http://schemas.microsoft.com/office/powerpoint/2010/main" val="815744720"/>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p:transition spd="slow">
        <p:fade/>
      </p:transition>
    </mc:Fallback>
  </mc:AlternateContent>
  <p:timing>
    <p:tnLst>
      <p:par>
        <p:cT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lstStyle/>
          <a:p>
            <a:r>
              <a:rPr lang="sr-Latn-CS" b="1" smtClean="0"/>
              <a:t>Skladištenje</a:t>
            </a:r>
            <a:endParaRPr lang="sr-Latn-CS" b="1"/>
          </a:p>
        </p:txBody>
      </p:sp>
      <p:sp>
        <p:nvSpPr>
          <p:cNvPr id="4" name="Rectangle 3"/>
          <p:cNvSpPr>
            <a:spLocks noGrp="1" noChangeArrowheads="1"/>
          </p:cNvSpPr>
          <p:nvPr>
            <p:ph idx="1"/>
          </p:nvPr>
        </p:nvSpPr>
        <p:spPr>
          <a:xfrm>
            <a:off x="457201" y="1600200"/>
            <a:ext cx="5266778" cy="4525963"/>
          </a:xfrm>
        </p:spPr>
        <p:txBody>
          <a:bodyPr>
            <a:normAutofit fontScale="92500"/>
          </a:bodyPr>
          <a:lstStyle/>
          <a:p>
            <a:pPr marL="285750" lvl="1" algn="just">
              <a:buFont typeface="Arial"/>
              <a:buChar char="•"/>
            </a:pPr>
            <a:r>
              <a:rPr lang="sr-Latn-CS" dirty="0" smtClean="0"/>
              <a:t>Obezbedite da se dokazi popišu u skladu sa relevantnim politikama.</a:t>
            </a:r>
          </a:p>
          <a:p>
            <a:pPr marL="285750" lvl="1" algn="just">
              <a:buFont typeface="Arial"/>
              <a:buChar char="•"/>
            </a:pPr>
            <a:endParaRPr lang="sr-Latn-CS"/>
          </a:p>
          <a:p>
            <a:pPr marL="285750" lvl="1" algn="just">
              <a:buFont typeface="Arial"/>
              <a:buChar char="•"/>
            </a:pPr>
            <a:r>
              <a:rPr lang="sr-Latn-CS" dirty="0" smtClean="0"/>
              <a:t>Čuvajte dokaz na sigurnom mestu, daleko od ekstremne temperature i vlage. </a:t>
            </a:r>
            <a:endParaRPr lang="sr-Latn-CS" smtClean="0"/>
          </a:p>
          <a:p>
            <a:pPr marL="285750" lvl="1" algn="just">
              <a:buFont typeface="Arial"/>
              <a:buChar char="•"/>
            </a:pPr>
            <a:endParaRPr lang="sr-Latn-CS"/>
          </a:p>
          <a:p>
            <a:pPr marL="285750" lvl="1" algn="just">
              <a:buFont typeface="Arial"/>
              <a:buChar char="•"/>
            </a:pPr>
            <a:r>
              <a:rPr lang="sr-Latn-CS" dirty="0" smtClean="0"/>
              <a:t>Zaštitite ga od magnetnih izvora, vlage, prašine i drugih štetnih čestica ili zagađivača.</a:t>
            </a:r>
            <a:endParaRPr lang="sr-Latn-CS"/>
          </a:p>
          <a:p>
            <a:pPr algn="just">
              <a:lnSpc>
                <a:spcPct val="150000"/>
              </a:lnSpc>
              <a:spcBef>
                <a:spcPts val="0"/>
              </a:spcBef>
            </a:pPr>
            <a:endParaRPr lang="sr-Latn-CS"/>
          </a:p>
        </p:txBody>
      </p:sp>
      <p:pic>
        <p:nvPicPr>
          <p:cNvPr id="5" name="Bild 4"/>
          <p:cNvPicPr>
            <a:picLocks noChangeAspect="1"/>
          </p:cNvPicPr>
          <p:nvPr/>
        </p:nvPicPr>
        <p:blipFill>
          <a:blip r:embed="rId2"/>
          <a:stretch>
            <a:fillRect/>
          </a:stretch>
        </p:blipFill>
        <p:spPr>
          <a:xfrm>
            <a:off x="5834522" y="1724454"/>
            <a:ext cx="3281868" cy="1934066"/>
          </a:xfrm>
          <a:prstGeom prst="rect">
            <a:avLst/>
          </a:prstGeom>
          <a:effectLst>
            <a:reflection blurRad="6350" stA="52000" endA="300" endPos="35000" dir="5400000" sy="-100000" algn="bl" rotWithShape="0"/>
          </a:effectLst>
        </p:spPr>
      </p:pic>
      <p:sp>
        <p:nvSpPr>
          <p:cNvPr id="3" name="Espace réservé du numéro de diapositive 2"/>
          <p:cNvSpPr>
            <a:spLocks noGrp="1"/>
          </p:cNvSpPr>
          <p:nvPr>
            <p:ph type="sldNum" sz="quarter" idx="12"/>
          </p:nvPr>
        </p:nvSpPr>
        <p:spPr/>
        <p:txBody>
          <a:bodyPr/>
          <a:lstStyle/>
          <a:p>
            <a:fld id="{C1820EB3-92EE-104B-92CD-26C09B1518FE}" type="slidenum">
              <a:rPr lang="en-US" smtClean="0"/>
              <a:pPr/>
              <a:t>145</a:t>
            </a:fld>
            <a:endParaRPr lang="sr-Latn-CS"/>
          </a:p>
        </p:txBody>
      </p:sp>
    </p:spTree>
    <p:extLst>
      <p:ext uri="{BB962C8B-B14F-4D97-AF65-F5344CB8AC3E}">
        <p14:creationId xmlns:p14="http://schemas.microsoft.com/office/powerpoint/2010/main" val="685906592"/>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p:transition spd="slow">
        <p:fade/>
      </p:transition>
    </mc:Fallback>
  </mc:AlternateContent>
  <p:timing>
    <p:tnLst>
      <p:par>
        <p:cTn id="1" dur="indefinite" restart="never" nodeType="tmRoot"/>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lstStyle/>
          <a:p>
            <a:r>
              <a:rPr lang="sr-Latn-CS" b="1" smtClean="0"/>
              <a:t>Skladišne prostorije</a:t>
            </a:r>
            <a:endParaRPr lang="sr-Latn-CS" b="1"/>
          </a:p>
        </p:txBody>
      </p:sp>
      <p:sp>
        <p:nvSpPr>
          <p:cNvPr id="4" name="Rectangle 3"/>
          <p:cNvSpPr>
            <a:spLocks noGrp="1" noChangeArrowheads="1"/>
          </p:cNvSpPr>
          <p:nvPr>
            <p:ph idx="1"/>
          </p:nvPr>
        </p:nvSpPr>
        <p:spPr>
          <a:xfrm>
            <a:off x="457200" y="1600200"/>
            <a:ext cx="5340845" cy="4525963"/>
          </a:xfrm>
        </p:spPr>
        <p:txBody>
          <a:bodyPr>
            <a:normAutofit lnSpcReduction="10000"/>
          </a:bodyPr>
          <a:lstStyle/>
          <a:p>
            <a:pPr marL="0" lvl="1" indent="0">
              <a:buNone/>
            </a:pPr>
            <a:r>
              <a:rPr lang="sr-Latn-CS" dirty="0" smtClean="0"/>
              <a:t>Koristite odgovarajuću zaštitnu sobu sa odgovarajućom</a:t>
            </a:r>
            <a:endParaRPr lang="sr-Latn-CS"/>
          </a:p>
          <a:p>
            <a:pPr marL="558800" lvl="1" indent="-457200" algn="just">
              <a:buFont typeface="Arial"/>
              <a:buChar char="•"/>
            </a:pPr>
            <a:r>
              <a:rPr lang="sr-Latn-CS" dirty="0" smtClean="0"/>
              <a:t>kontrola pristupa,</a:t>
            </a:r>
            <a:endParaRPr lang="sr-Latn-CS"/>
          </a:p>
          <a:p>
            <a:pPr marL="558800" lvl="1" indent="-457200" algn="just">
              <a:buFont typeface="Arial"/>
              <a:buChar char="•"/>
            </a:pPr>
            <a:r>
              <a:rPr lang="sr-Latn-CS" dirty="0" smtClean="0"/>
              <a:t>zaštita od požara (npr. alarm, aparati za gašenje požara, pušenje u skladištu ili u blizini),</a:t>
            </a:r>
            <a:endParaRPr lang="sr-Latn-CS"/>
          </a:p>
          <a:p>
            <a:pPr marL="558800" lvl="1" indent="-457200" algn="just">
              <a:buFont typeface="Arial"/>
              <a:buChar char="•"/>
            </a:pPr>
            <a:r>
              <a:rPr lang="sr-Latn-CS" dirty="0" smtClean="0"/>
              <a:t>temperature i vlažnosti, i</a:t>
            </a:r>
            <a:endParaRPr lang="sr-Latn-CS"/>
          </a:p>
          <a:p>
            <a:pPr marL="558800" lvl="1" indent="-457200" algn="just">
              <a:buFont typeface="Arial"/>
              <a:buChar char="•"/>
            </a:pPr>
            <a:r>
              <a:rPr lang="sr-Latn-CS" dirty="0" smtClean="0"/>
              <a:t>zaštita od magnetnih izvora (npr. daleko od usmerenih radio uređaja).</a:t>
            </a:r>
            <a:endParaRPr lang="sr-Latn-CS"/>
          </a:p>
          <a:p>
            <a:pPr>
              <a:lnSpc>
                <a:spcPct val="150000"/>
              </a:lnSpc>
              <a:spcBef>
                <a:spcPts val="0"/>
              </a:spcBef>
            </a:pPr>
            <a:endParaRPr lang="sr-Latn-CS"/>
          </a:p>
        </p:txBody>
      </p:sp>
      <p:pic>
        <p:nvPicPr>
          <p:cNvPr id="5" name="Picture 2"/>
          <p:cNvPicPr>
            <a:picLocks noGrp="1"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94679" y="1725432"/>
            <a:ext cx="3083662" cy="2312747"/>
          </a:xfrm>
          <a:prstGeom prst="rect">
            <a:avLst/>
          </a:prstGeom>
          <a:noFill/>
          <a:ln>
            <a:noFill/>
          </a:ln>
          <a:effectLst>
            <a:reflection blurRad="6350" stA="52000" endA="300" endPos="35000" dir="5400000" sy="-100000" algn="bl" rotWithShape="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val="1"/>
            </a:ext>
          </a:extLst>
        </p:spPr>
      </p:pic>
      <p:sp>
        <p:nvSpPr>
          <p:cNvPr id="3" name="Espace réservé du numéro de diapositive 2"/>
          <p:cNvSpPr>
            <a:spLocks noGrp="1"/>
          </p:cNvSpPr>
          <p:nvPr>
            <p:ph type="sldNum" sz="quarter" idx="12"/>
          </p:nvPr>
        </p:nvSpPr>
        <p:spPr/>
        <p:txBody>
          <a:bodyPr/>
          <a:lstStyle/>
          <a:p>
            <a:fld id="{C1820EB3-92EE-104B-92CD-26C09B1518FE}" type="slidenum">
              <a:rPr lang="en-US" smtClean="0"/>
              <a:pPr/>
              <a:t>146</a:t>
            </a:fld>
            <a:endParaRPr lang="sr-Latn-CS"/>
          </a:p>
        </p:txBody>
      </p:sp>
    </p:spTree>
    <p:extLst>
      <p:ext uri="{BB962C8B-B14F-4D97-AF65-F5344CB8AC3E}">
        <p14:creationId xmlns:p14="http://schemas.microsoft.com/office/powerpoint/2010/main" val="339874648"/>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p:transition spd="slow">
        <p:fade/>
      </p:transition>
    </mc:Fallback>
  </mc:AlternateContent>
  <p:timing>
    <p:tnLst>
      <p:par>
        <p:cTn id="1" dur="indefinite" restart="never" nodeType="tmRoot"/>
      </p:par>
    </p:tn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3" name="TextBox 3"/>
          <p:cNvSpPr txBox="1">
            <a:spLocks noChangeArrowheads="1"/>
          </p:cNvSpPr>
          <p:nvPr/>
        </p:nvSpPr>
        <p:spPr bwMode="auto">
          <a:xfrm>
            <a:off x="3071813" y="4500563"/>
            <a:ext cx="3081337" cy="923925"/>
          </a:xfrm>
          <a:prstGeom prst="rect">
            <a:avLst/>
          </a:prstGeom>
          <a:noFill/>
          <a:ln w="9525">
            <a:noFill/>
            <a:miter lim="800000"/>
            <a:headEnd/>
            <a:tailEnd/>
          </a:ln>
        </p:spPr>
        <p:txBody>
          <a:bodyPr wrap="none">
            <a:prstTxWarp prst="textNoShape">
              <a:avLst/>
            </a:prstTxWarp>
            <a:spAutoFit/>
          </a:bodyPr>
          <a:lstStyle/>
          <a:p>
            <a:r>
              <a:rPr lang="sr-Latn-CS" sz="5400" b="1">
                <a:latin typeface="Calibri" pitchFamily="-65" charset="0"/>
              </a:rPr>
              <a:t>Pitanja</a:t>
            </a:r>
          </a:p>
        </p:txBody>
      </p:sp>
      <p:pic>
        <p:nvPicPr>
          <p:cNvPr id="4" name="Picture 2" descr="C:\Users\BROWN_ST\AppData\Local\Microsoft\Windows\Temporary Internet Files\Content.IE5\2BCVFW5S\three_questions_small_business_health_insuarnce[1].jpg"/>
          <p:cNvPicPr>
            <a:picLocks noChangeAspect="1" noChangeArrowheads="1"/>
          </p:cNvPicPr>
          <p:nvPr/>
        </p:nvPicPr>
        <p:blipFill>
          <a:blip r:embed="rId3">
            <a:extLst>
              <a:ext uri="{BEBA8EAE-BF5A-486C-A8C5-ECC9F3942E4B}">
                <a14:imgProps xmlns:a14="http://schemas.microsoft.com/office/drawing/2010/main">
                  <a14:imgLayer r:embed="rId4">
                    <a14:imgEffect>
                      <a14:sharpenSoften amount="-16000"/>
                    </a14:imgEffect>
                  </a14:imgLayer>
                </a14:imgProps>
              </a:ext>
              <a:ext uri="{28A0092B-C50C-407E-A947-70E740481C1C}">
                <a14:useLocalDpi xmlns:a14="http://schemas.microsoft.com/office/drawing/2010/main" val="0"/>
              </a:ext>
            </a:extLst>
          </a:blip>
          <a:srcRect/>
          <a:stretch>
            <a:fillRect/>
          </a:stretch>
        </p:blipFill>
        <p:spPr bwMode="auto">
          <a:xfrm>
            <a:off x="1630922" y="799561"/>
            <a:ext cx="5805492" cy="3701002"/>
          </a:xfrm>
          <a:prstGeom prst="rect">
            <a:avLst/>
          </a:prstGeom>
          <a:noFill/>
          <a:effectLst>
            <a:softEdge rad="177800"/>
          </a:effectLst>
          <a:extLst>
            <a:ext uri="{909E8E84-426E-40DD-AFC4-6F175D3DCCD1}">
              <a14:hiddenFill xmlns:a14="http://schemas.microsoft.com/office/drawing/2010/main">
                <a:solidFill>
                  <a:srgbClr val="FFFFFF"/>
                </a:solidFill>
              </a14:hiddenFill>
            </a:ext>
          </a:extLst>
        </p:spPr>
      </p:pic>
      <p:sp>
        <p:nvSpPr>
          <p:cNvPr id="2" name="Espace réservé du numéro de diapositive 1"/>
          <p:cNvSpPr>
            <a:spLocks noGrp="1"/>
          </p:cNvSpPr>
          <p:nvPr>
            <p:ph type="sldNum" sz="quarter" idx="12"/>
          </p:nvPr>
        </p:nvSpPr>
        <p:spPr/>
        <p:txBody>
          <a:bodyPr/>
          <a:lstStyle/>
          <a:p>
            <a:fld id="{C1820EB3-92EE-104B-92CD-26C09B1518FE}" type="slidenum">
              <a:rPr lang="en-US" smtClean="0"/>
              <a:pPr/>
              <a:t>147</a:t>
            </a:fld>
            <a:endParaRPr lang="sr-Latn-CS"/>
          </a:p>
        </p:txBody>
      </p:sp>
    </p:spTree>
    <p:extLst>
      <p:ext uri="{BB962C8B-B14F-4D97-AF65-F5344CB8AC3E}">
        <p14:creationId xmlns:p14="http://schemas.microsoft.com/office/powerpoint/2010/main" val="3220481731"/>
      </p:ext>
    </p:extLst>
  </p:cSld>
  <p:clrMapOvr>
    <a:masterClrMapping/>
  </p:clrMapOvr>
  <p:timing>
    <p:tnLst>
      <p:par>
        <p:cTn id="1" dur="indefinite" restart="never" nodeType="tmRoot"/>
      </p:par>
    </p:tn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637522"/>
            <a:ext cx="8229600" cy="1267703"/>
          </a:xfrm>
        </p:spPr>
        <p:txBody>
          <a:bodyPr>
            <a:normAutofit fontScale="90000"/>
          </a:bodyPr>
          <a:lstStyle/>
          <a:p>
            <a:r>
              <a:rPr lang="sr-Latn-CS" b="1" smtClean="0"/>
              <a:t>Treći deo</a:t>
            </a:r>
            <a:r>
              <a:t/>
            </a:r>
            <a:br/>
            <a:r>
              <a:rPr lang="sr-Latn-CS" b="1" smtClean="0"/>
              <a:t>Digitalna forenzika</a:t>
            </a:r>
            <a:r>
              <a:t/>
            </a:r>
            <a:br/>
            <a:endParaRPr lang="sr-Latn-CS"/>
          </a:p>
        </p:txBody>
      </p:sp>
      <p:pic>
        <p:nvPicPr>
          <p:cNvPr id="3" name="Picture 3"/>
          <p:cNvPicPr>
            <a:picLocks noGrp="1" noChangeAspect="1" noChangeArrowheads="1"/>
          </p:cNvPicPr>
          <p:nvPr>
            <p:ph sz="quarter" idx="1"/>
          </p:nvPr>
        </p:nvPicPr>
        <p:blipFill>
          <a:blip r:embed="rId3" cstate="print"/>
          <a:srcRect/>
          <a:stretch>
            <a:fillRect/>
          </a:stretch>
        </p:blipFill>
        <p:spPr bwMode="auto">
          <a:xfrm>
            <a:off x="0" y="4287552"/>
            <a:ext cx="2854476" cy="2570448"/>
          </a:xfrm>
          <a:prstGeom prst="rect">
            <a:avLst/>
          </a:prstGeom>
          <a:noFill/>
          <a:ln w="9525">
            <a:noFill/>
            <a:miter lim="800000"/>
            <a:headEnd/>
            <a:tailEnd/>
          </a:ln>
        </p:spPr>
      </p:pic>
      <p:sp>
        <p:nvSpPr>
          <p:cNvPr id="4" name="Slide Number Placeholder 3"/>
          <p:cNvSpPr>
            <a:spLocks noGrp="1"/>
          </p:cNvSpPr>
          <p:nvPr>
            <p:ph type="sldNum" sz="quarter" idx="12"/>
          </p:nvPr>
        </p:nvSpPr>
        <p:spPr/>
        <p:txBody>
          <a:bodyPr/>
          <a:lstStyle/>
          <a:p>
            <a:fld id="{CBD56858-EB0B-D04D-B23C-7A827FD60C9F}" type="slidenum">
              <a:rPr lang="en-US" smtClean="0"/>
              <a:pPr/>
              <a:t>148</a:t>
            </a:fld>
            <a:endParaRPr lang="sr-Latn-CS"/>
          </a:p>
        </p:txBody>
      </p:sp>
    </p:spTree>
    <p:extLst>
      <p:ext uri="{BB962C8B-B14F-4D97-AF65-F5344CB8AC3E}">
        <p14:creationId xmlns:p14="http://schemas.microsoft.com/office/powerpoint/2010/main" val="880916515"/>
      </p:ext>
    </p:extLst>
  </p:cSld>
  <p:clrMapOvr>
    <a:masterClrMapping/>
  </p:clrMapOvr>
  <p:timing>
    <p:tnLst>
      <p:par>
        <p:cTn id="1" dur="indefinite" restart="never" nodeType="tmRoot"/>
      </p:par>
    </p:tn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 name="Picture 50" descr="border.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04558" y="0"/>
            <a:ext cx="6274340" cy="6858000"/>
          </a:xfrm>
          <a:prstGeom prst="rect">
            <a:avLst/>
          </a:prstGeom>
        </p:spPr>
      </p:pic>
      <p:sp>
        <p:nvSpPr>
          <p:cNvPr id="50" name="Slide Number Placeholder 49"/>
          <p:cNvSpPr>
            <a:spLocks noGrp="1"/>
          </p:cNvSpPr>
          <p:nvPr>
            <p:ph type="sldNum" sz="quarter" idx="12"/>
          </p:nvPr>
        </p:nvSpPr>
        <p:spPr/>
        <p:txBody>
          <a:bodyPr/>
          <a:lstStyle/>
          <a:p>
            <a:r>
              <a:rPr lang="sr-Latn-CS" dirty="0" smtClean="0"/>
              <a:t>!</a:t>
            </a:r>
            <a:fld id="{CBD56858-EB0B-D04D-B23C-7A827FD60C9F}" type="slidenum">
              <a:rPr lang="en-US" smtClean="0"/>
              <a:pPr/>
              <a:t>149</a:t>
            </a:fld>
            <a:endParaRPr lang="sr-Latn-CS" dirty="0"/>
          </a:p>
        </p:txBody>
      </p:sp>
      <p:sp>
        <p:nvSpPr>
          <p:cNvPr id="5" name="TextBox 4"/>
          <p:cNvSpPr txBox="1"/>
          <p:nvPr/>
        </p:nvSpPr>
        <p:spPr>
          <a:xfrm>
            <a:off x="2384853" y="2151727"/>
            <a:ext cx="4015945" cy="2062103"/>
          </a:xfrm>
          <a:prstGeom prst="rect">
            <a:avLst/>
          </a:prstGeom>
          <a:noFill/>
        </p:spPr>
        <p:txBody>
          <a:bodyPr wrap="square" rtlCol="0">
            <a:spAutoFit/>
          </a:bodyPr>
          <a:lstStyle/>
          <a:p>
            <a:pPr lvl="1" algn="ctr"/>
            <a:r>
              <a:rPr lang="sr-Latn-CS" sz="3200" b="1" dirty="0" smtClean="0">
                <a:solidFill>
                  <a:schemeClr val="accent1">
                    <a:lumMod val="25000"/>
                  </a:schemeClr>
                </a:solidFill>
                <a:latin typeface="Calibri" pitchFamily="34" charset="0"/>
              </a:rPr>
              <a:t>DA LI IKO U OVOJ PROSTORIJI IMA BILO KAKVO ISKUSTVO U DIGITALNOJ FORENZICI</a:t>
            </a:r>
            <a:endParaRPr lang="sr-Latn-CS" sz="3200" dirty="0"/>
          </a:p>
        </p:txBody>
      </p:sp>
    </p:spTree>
    <p:extLst>
      <p:ext uri="{BB962C8B-B14F-4D97-AF65-F5344CB8AC3E}">
        <p14:creationId xmlns:p14="http://schemas.microsoft.com/office/powerpoint/2010/main" val="37390607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CS" b="1" dirty="0" smtClean="0"/>
              <a:t>Izvori dokaza</a:t>
            </a:r>
            <a:endParaRPr lang="sr-Latn-CS" b="1" dirty="0"/>
          </a:p>
        </p:txBody>
      </p:sp>
      <p:sp>
        <p:nvSpPr>
          <p:cNvPr id="3" name="Content Placeholder 2"/>
          <p:cNvSpPr>
            <a:spLocks noGrp="1"/>
          </p:cNvSpPr>
          <p:nvPr>
            <p:ph idx="1"/>
          </p:nvPr>
        </p:nvSpPr>
        <p:spPr/>
        <p:txBody>
          <a:bodyPr>
            <a:normAutofit fontScale="85000" lnSpcReduction="20000"/>
          </a:bodyPr>
          <a:lstStyle/>
          <a:p>
            <a:pPr marL="0" indent="0" algn="just">
              <a:buNone/>
            </a:pPr>
            <a:r>
              <a:rPr lang="sr-Latn-CS" dirty="0" smtClean="0"/>
              <a:t>Računarski sistem </a:t>
            </a:r>
            <a:r>
              <a:rPr lang="en-US" dirty="0" smtClean="0"/>
              <a:t>ć</a:t>
            </a:r>
            <a:r>
              <a:rPr lang="sr-Latn-CS" dirty="0" smtClean="0"/>
              <a:t>e biti sastavljen od nekoliko različitih komponenti koje </a:t>
            </a:r>
            <a:r>
              <a:rPr lang="en-US" dirty="0" smtClean="0"/>
              <a:t>ć</a:t>
            </a:r>
            <a:r>
              <a:rPr lang="sr-Latn-CS" dirty="0" smtClean="0"/>
              <a:t>e verovatno uključiti:</a:t>
            </a:r>
          </a:p>
          <a:p>
            <a:pPr algn="just"/>
            <a:r>
              <a:rPr lang="sr-Latn-CS" dirty="0" smtClean="0"/>
              <a:t>Spoljnje </a:t>
            </a:r>
            <a:r>
              <a:rPr lang="en-US" dirty="0" smtClean="0"/>
              <a:t>kuć</a:t>
            </a:r>
            <a:r>
              <a:rPr lang="sr-Latn-CS" dirty="0" smtClean="0"/>
              <a:t>ište koje u sebi sadrži štampanu ploču, mikroprocesori, čvrsti diskovi, memorija</a:t>
            </a:r>
          </a:p>
          <a:p>
            <a:pPr algn="just"/>
            <a:r>
              <a:rPr lang="sr-Latn-CS" dirty="0" smtClean="0"/>
              <a:t> i veze za druge uređaje;</a:t>
            </a:r>
          </a:p>
          <a:p>
            <a:pPr algn="just"/>
            <a:r>
              <a:rPr lang="sr-Latn-CS" dirty="0" smtClean="0"/>
              <a:t>Monitor ili drugi uređaj za prikazivanje;</a:t>
            </a:r>
          </a:p>
          <a:p>
            <a:pPr algn="just"/>
            <a:r>
              <a:rPr lang="sr-Latn-CS" dirty="0" smtClean="0"/>
              <a:t>Tastatura;</a:t>
            </a:r>
          </a:p>
          <a:p>
            <a:pPr algn="just"/>
            <a:r>
              <a:rPr lang="sr-Latn-CS" dirty="0" smtClean="0"/>
              <a:t>Miš;</a:t>
            </a:r>
          </a:p>
          <a:p>
            <a:pPr algn="just"/>
            <a:r>
              <a:rPr lang="sr-Latn-CS" dirty="0" smtClean="0"/>
              <a:t>Eksterno povezani diskovi;</a:t>
            </a:r>
          </a:p>
          <a:p>
            <a:pPr algn="just"/>
            <a:r>
              <a:rPr lang="sr-Latn-CS" dirty="0" smtClean="0"/>
              <a:t>Periferni uređaji;</a:t>
            </a:r>
          </a:p>
          <a:p>
            <a:pPr algn="just"/>
            <a:r>
              <a:rPr lang="sr-Latn-CS" dirty="0" smtClean="0"/>
              <a:t>Softver.</a:t>
            </a:r>
          </a:p>
          <a:p>
            <a:pPr algn="just"/>
            <a:endParaRPr lang="sr-Latn-CS" dirty="0"/>
          </a:p>
        </p:txBody>
      </p:sp>
      <p:sp>
        <p:nvSpPr>
          <p:cNvPr id="4" name="Espace réservé du numéro de diapositive 3"/>
          <p:cNvSpPr>
            <a:spLocks noGrp="1"/>
          </p:cNvSpPr>
          <p:nvPr>
            <p:ph type="sldNum" sz="quarter" idx="12"/>
          </p:nvPr>
        </p:nvSpPr>
        <p:spPr/>
        <p:txBody>
          <a:bodyPr/>
          <a:lstStyle/>
          <a:p>
            <a:fld id="{C1820EB3-92EE-104B-92CD-26C09B1518FE}" type="slidenum">
              <a:rPr lang="en-US" smtClean="0"/>
              <a:pPr/>
              <a:t>15</a:t>
            </a:fld>
            <a:endParaRPr lang="sr-Latn-CS"/>
          </a:p>
        </p:txBody>
      </p:sp>
    </p:spTree>
    <p:extLst>
      <p:ext uri="{BB962C8B-B14F-4D97-AF65-F5344CB8AC3E}">
        <p14:creationId xmlns:p14="http://schemas.microsoft.com/office/powerpoint/2010/main" val="552114404"/>
      </p:ext>
    </p:extLst>
  </p:cSld>
  <p:clrMapOvr>
    <a:masterClrMapping/>
  </p:clrMapOvr>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lstStyle/>
          <a:p>
            <a:r>
              <a:rPr lang="sr-Latn-CS" b="1" smtClean="0"/>
              <a:t>Digitalna forenzika</a:t>
            </a:r>
            <a:endParaRPr lang="sr-Latn-CS" b="1"/>
          </a:p>
        </p:txBody>
      </p:sp>
      <p:sp>
        <p:nvSpPr>
          <p:cNvPr id="4" name="Rectangle 3"/>
          <p:cNvSpPr>
            <a:spLocks noGrp="1" noChangeArrowheads="1"/>
          </p:cNvSpPr>
          <p:nvPr>
            <p:ph idx="1"/>
          </p:nvPr>
        </p:nvSpPr>
        <p:spPr>
          <a:xfrm>
            <a:off x="188662" y="1387764"/>
            <a:ext cx="8229600" cy="4525963"/>
          </a:xfrm>
        </p:spPr>
        <p:txBody>
          <a:bodyPr>
            <a:normAutofit fontScale="92500" lnSpcReduction="10000"/>
          </a:bodyPr>
          <a:lstStyle/>
          <a:p>
            <a:pPr marL="0" indent="0">
              <a:lnSpc>
                <a:spcPct val="150000"/>
              </a:lnSpc>
              <a:spcBef>
                <a:spcPts val="0"/>
              </a:spcBef>
              <a:buNone/>
            </a:pPr>
            <a:r>
              <a:rPr lang="sr-Latn-CS" b="1" smtClean="0"/>
              <a:t>Tradicionalne forenzičke nauke</a:t>
            </a:r>
            <a:endParaRPr lang="sr-Latn-CS" b="1"/>
          </a:p>
          <a:p>
            <a:pPr>
              <a:lnSpc>
                <a:spcPct val="150000"/>
              </a:lnSpc>
              <a:spcBef>
                <a:spcPts val="0"/>
              </a:spcBef>
            </a:pPr>
            <a:r>
              <a:rPr lang="sr-Latn-CS" sz="2600"/>
              <a:t>Analiza otiska prsta</a:t>
            </a:r>
          </a:p>
          <a:p>
            <a:pPr>
              <a:lnSpc>
                <a:spcPct val="150000"/>
              </a:lnSpc>
              <a:spcBef>
                <a:spcPts val="0"/>
              </a:spcBef>
            </a:pPr>
            <a:r>
              <a:rPr lang="sr-Latn-CS" sz="2600"/>
              <a:t>DNK profiliranje</a:t>
            </a:r>
          </a:p>
          <a:p>
            <a:pPr>
              <a:lnSpc>
                <a:spcPct val="150000"/>
              </a:lnSpc>
              <a:spcBef>
                <a:spcPts val="0"/>
              </a:spcBef>
            </a:pPr>
            <a:r>
              <a:rPr lang="sr-Latn-CS" sz="2600" smtClean="0"/>
              <a:t>Forenzička entomologija</a:t>
            </a:r>
          </a:p>
          <a:p>
            <a:pPr>
              <a:lnSpc>
                <a:spcPct val="150000"/>
              </a:lnSpc>
              <a:spcBef>
                <a:spcPts val="0"/>
              </a:spcBef>
            </a:pPr>
            <a:r>
              <a:rPr lang="sr-Latn-CS" sz="2600"/>
              <a:t>Forenzička patologija</a:t>
            </a:r>
          </a:p>
          <a:p>
            <a:pPr>
              <a:lnSpc>
                <a:spcPct val="150000"/>
              </a:lnSpc>
              <a:spcBef>
                <a:spcPts val="0"/>
              </a:spcBef>
            </a:pPr>
            <a:r>
              <a:rPr lang="sr-Latn-CS" sz="2600" smtClean="0"/>
              <a:t>Analiza uzoraka krvi</a:t>
            </a:r>
          </a:p>
          <a:p>
            <a:pPr>
              <a:lnSpc>
                <a:spcPct val="150000"/>
              </a:lnSpc>
              <a:spcBef>
                <a:spcPts val="0"/>
              </a:spcBef>
            </a:pPr>
            <a:r>
              <a:rPr lang="sr-Latn-CS" sz="2600"/>
              <a:t>Balistički otisak prstiju</a:t>
            </a:r>
          </a:p>
          <a:p>
            <a:pPr>
              <a:lnSpc>
                <a:spcPct val="150000"/>
              </a:lnSpc>
              <a:spcBef>
                <a:spcPts val="0"/>
              </a:spcBef>
            </a:pPr>
            <a:r>
              <a:rPr lang="sr-Latn-CS" sz="2600" smtClean="0"/>
              <a:t>itd</a:t>
            </a:r>
          </a:p>
        </p:txBody>
      </p:sp>
      <p:grpSp>
        <p:nvGrpSpPr>
          <p:cNvPr id="3" name="Gruppieren 2"/>
          <p:cNvGrpSpPr/>
          <p:nvPr/>
        </p:nvGrpSpPr>
        <p:grpSpPr>
          <a:xfrm>
            <a:off x="5258522" y="1544780"/>
            <a:ext cx="3655505" cy="4545306"/>
            <a:chOff x="5350882" y="1461656"/>
            <a:chExt cx="3655505" cy="4545306"/>
          </a:xfrm>
        </p:grpSpPr>
        <p:pic>
          <p:nvPicPr>
            <p:cNvPr id="4098" name="Picture 2" descr="https://upload.wikimedia.org/wikipedia/commons/4/4c/Punuk.Alaska.skull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50882" y="1461656"/>
              <a:ext cx="3655505" cy="2417618"/>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descr="File:Sarcophaga nodosa.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84292" y="3879274"/>
              <a:ext cx="1922095" cy="1280596"/>
            </a:xfrm>
            <a:prstGeom prst="rect">
              <a:avLst/>
            </a:prstGeom>
            <a:noFill/>
            <a:extLst>
              <a:ext uri="{909E8E84-426E-40DD-AFC4-6F175D3DCCD1}">
                <a14:hiddenFill xmlns:a14="http://schemas.microsoft.com/office/drawing/2010/main">
                  <a:solidFill>
                    <a:srgbClr val="FFFFFF"/>
                  </a:solidFill>
                </a14:hiddenFill>
              </a:ext>
            </a:extLst>
          </p:spPr>
        </p:pic>
        <p:pic>
          <p:nvPicPr>
            <p:cNvPr id="4102" name="Picture 6" descr="File:Forensic medicine heart.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350884" y="3879274"/>
              <a:ext cx="1733408" cy="2127688"/>
            </a:xfrm>
            <a:prstGeom prst="rect">
              <a:avLst/>
            </a:prstGeom>
            <a:noFill/>
            <a:extLst>
              <a:ext uri="{909E8E84-426E-40DD-AFC4-6F175D3DCCD1}">
                <a14:hiddenFill xmlns:a14="http://schemas.microsoft.com/office/drawing/2010/main">
                  <a:solidFill>
                    <a:srgbClr val="FFFFFF"/>
                  </a:solidFill>
                </a14:hiddenFill>
              </a:ext>
            </a:extLst>
          </p:spPr>
        </p:pic>
        <p:pic>
          <p:nvPicPr>
            <p:cNvPr id="4103" name="Picture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084292" y="4972984"/>
              <a:ext cx="1922095" cy="10339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5" name="Espace réservé du numéro de diapositive 4"/>
          <p:cNvSpPr>
            <a:spLocks noGrp="1"/>
          </p:cNvSpPr>
          <p:nvPr>
            <p:ph type="sldNum" sz="quarter" idx="12"/>
          </p:nvPr>
        </p:nvSpPr>
        <p:spPr/>
        <p:txBody>
          <a:bodyPr/>
          <a:lstStyle/>
          <a:p>
            <a:r>
              <a:rPr lang="sr-Latn-CS" dirty="0" smtClean="0"/>
              <a:t>!</a:t>
            </a:r>
            <a:fld id="{C1820EB3-92EE-104B-92CD-26C09B1518FE}" type="slidenum">
              <a:rPr lang="en-US" smtClean="0"/>
              <a:pPr/>
              <a:t>150</a:t>
            </a:fld>
            <a:endParaRPr lang="sr-Latn-CS" dirty="0"/>
          </a:p>
        </p:txBody>
      </p:sp>
    </p:spTree>
    <p:extLst>
      <p:ext uri="{BB962C8B-B14F-4D97-AF65-F5344CB8AC3E}">
        <p14:creationId xmlns:p14="http://schemas.microsoft.com/office/powerpoint/2010/main" val="1688053882"/>
      </p:ext>
    </p:extLst>
  </p:cSld>
  <p:clrMapOvr>
    <a:masterClrMapping/>
  </p:clrMapOvr>
  <p:timing>
    <p:tnLst>
      <p:par>
        <p:cTn id="1" dur="indefinite" restart="never" nodeType="tmRoot"/>
      </p:par>
    </p:tn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normAutofit fontScale="90000"/>
          </a:bodyPr>
          <a:lstStyle/>
          <a:p>
            <a:r>
              <a:rPr lang="sr-Latn-CS" b="1" smtClean="0"/>
              <a:t>Analogna protiv digitalne forenzike</a:t>
            </a:r>
            <a:endParaRPr lang="sr-Latn-CS" b="1"/>
          </a:p>
        </p:txBody>
      </p:sp>
      <p:sp>
        <p:nvSpPr>
          <p:cNvPr id="4" name="Inhaltsplatzhalter 3"/>
          <p:cNvSpPr>
            <a:spLocks noGrp="1"/>
          </p:cNvSpPr>
          <p:nvPr>
            <p:ph idx="1"/>
          </p:nvPr>
        </p:nvSpPr>
        <p:spPr/>
        <p:txBody>
          <a:bodyPr/>
          <a:lstStyle/>
          <a:p>
            <a:pPr marL="0" indent="0">
              <a:buNone/>
            </a:pPr>
            <a:r>
              <a:rPr lang="en-US" dirty="0" smtClean="0"/>
              <a:t>	</a:t>
            </a:r>
            <a:r>
              <a:rPr lang="sr-Latn-CS" dirty="0" smtClean="0"/>
              <a:t>Analogna                                                                                                                                             Digitalna</a:t>
            </a:r>
            <a:endParaRPr lang="sr-Latn-CS"/>
          </a:p>
        </p:txBody>
      </p:sp>
      <p:pic>
        <p:nvPicPr>
          <p:cNvPr id="717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1" y="2716213"/>
            <a:ext cx="3891516" cy="29453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2" name="Picture 4" descr="http://vvv.stitec.de/images/pictures/computer.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46821" y="1954288"/>
            <a:ext cx="4118713" cy="4118714"/>
          </a:xfrm>
          <a:prstGeom prst="rect">
            <a:avLst/>
          </a:prstGeom>
          <a:noFill/>
          <a:extLst>
            <a:ext uri="{909E8E84-426E-40DD-AFC4-6F175D3DCCD1}">
              <a14:hiddenFill xmlns:a14="http://schemas.microsoft.com/office/drawing/2010/main">
                <a:solidFill>
                  <a:srgbClr val="FFFFFF"/>
                </a:solidFill>
              </a14:hiddenFill>
            </a:ext>
          </a:extLst>
        </p:spPr>
      </p:pic>
      <p:sp>
        <p:nvSpPr>
          <p:cNvPr id="3" name="Espace réservé du numéro de diapositive 2"/>
          <p:cNvSpPr>
            <a:spLocks noGrp="1"/>
          </p:cNvSpPr>
          <p:nvPr>
            <p:ph type="sldNum" sz="quarter" idx="12"/>
          </p:nvPr>
        </p:nvSpPr>
        <p:spPr/>
        <p:txBody>
          <a:bodyPr/>
          <a:lstStyle/>
          <a:p>
            <a:r>
              <a:rPr lang="sr-Latn-CS" dirty="0" smtClean="0"/>
              <a:t>!</a:t>
            </a:r>
            <a:fld id="{C1820EB3-92EE-104B-92CD-26C09B1518FE}" type="slidenum">
              <a:rPr lang="en-US" smtClean="0"/>
              <a:pPr/>
              <a:t>151</a:t>
            </a:fld>
            <a:endParaRPr lang="sr-Latn-CS" dirty="0"/>
          </a:p>
        </p:txBody>
      </p:sp>
    </p:spTree>
    <p:extLst>
      <p:ext uri="{BB962C8B-B14F-4D97-AF65-F5344CB8AC3E}">
        <p14:creationId xmlns:p14="http://schemas.microsoft.com/office/powerpoint/2010/main" val="26880393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170"/>
                                        </p:tgtEl>
                                        <p:attrNameLst>
                                          <p:attrName>style.visibility</p:attrName>
                                        </p:attrNameLst>
                                      </p:cBhvr>
                                      <p:to>
                                        <p:strVal val="visible"/>
                                      </p:to>
                                    </p:set>
                                    <p:animEffect transition="in" filter="fade">
                                      <p:cBhvr>
                                        <p:cTn id="7" dur="500"/>
                                        <p:tgtEl>
                                          <p:spTgt spid="717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172"/>
                                        </p:tgtEl>
                                        <p:attrNameLst>
                                          <p:attrName>style.visibility</p:attrName>
                                        </p:attrNameLst>
                                      </p:cBhvr>
                                      <p:to>
                                        <p:strVal val="visible"/>
                                      </p:to>
                                    </p:set>
                                    <p:animEffect transition="in" filter="fade">
                                      <p:cBhvr>
                                        <p:cTn id="12" dur="500"/>
                                        <p:tgtEl>
                                          <p:spTgt spid="71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normAutofit fontScale="90000"/>
          </a:bodyPr>
          <a:lstStyle/>
          <a:p>
            <a:r>
              <a:rPr lang="sr-Latn-CS" b="1" smtClean="0"/>
              <a:t>Analogna protiv digitalne forenzike</a:t>
            </a:r>
            <a:endParaRPr lang="sr-Latn-CS" b="1"/>
          </a:p>
        </p:txBody>
      </p:sp>
      <p:sp>
        <p:nvSpPr>
          <p:cNvPr id="4" name="Inhaltsplatzhalter 3"/>
          <p:cNvSpPr>
            <a:spLocks noGrp="1"/>
          </p:cNvSpPr>
          <p:nvPr>
            <p:ph idx="1"/>
          </p:nvPr>
        </p:nvSpPr>
        <p:spPr/>
        <p:txBody>
          <a:bodyPr/>
          <a:lstStyle/>
          <a:p>
            <a:pPr marL="0" indent="0">
              <a:buNone/>
            </a:pPr>
            <a:r>
              <a:rPr lang="en-US" dirty="0" smtClean="0"/>
              <a:t>	</a:t>
            </a:r>
            <a:r>
              <a:rPr lang="sr-Latn-CS" dirty="0" smtClean="0"/>
              <a:t>Analogna                                                                                                                                             Digitalna</a:t>
            </a:r>
            <a:endParaRPr lang="sr-Latn-CS"/>
          </a:p>
        </p:txBody>
      </p:sp>
      <p:pic>
        <p:nvPicPr>
          <p:cNvPr id="8194" name="Picture 2" descr="http://www.xelajo-onlineshop.de/images/articles/a537781214defc642c78a37c74bf3764_5.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183" y="2580225"/>
            <a:ext cx="4884258" cy="3262956"/>
          </a:xfrm>
          <a:prstGeom prst="rect">
            <a:avLst/>
          </a:prstGeom>
          <a:noFill/>
          <a:extLst>
            <a:ext uri="{909E8E84-426E-40DD-AFC4-6F175D3DCCD1}">
              <a14:hiddenFill xmlns:a14="http://schemas.microsoft.com/office/drawing/2010/main">
                <a:solidFill>
                  <a:srgbClr val="FFFFFF"/>
                </a:solidFill>
              </a14:hiddenFill>
            </a:ext>
          </a:extLst>
        </p:spPr>
      </p:pic>
      <p:pic>
        <p:nvPicPr>
          <p:cNvPr id="8196" name="Picture 4" descr="https://whereismydata.files.wordpress.com/2009/04/e-sata-write-blocker.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51802" y="2324913"/>
            <a:ext cx="2445732" cy="3992036"/>
          </a:xfrm>
          <a:prstGeom prst="rect">
            <a:avLst/>
          </a:prstGeom>
          <a:noFill/>
          <a:extLst>
            <a:ext uri="{909E8E84-426E-40DD-AFC4-6F175D3DCCD1}">
              <a14:hiddenFill xmlns:a14="http://schemas.microsoft.com/office/drawing/2010/main">
                <a:solidFill>
                  <a:srgbClr val="FFFFFF"/>
                </a:solidFill>
              </a14:hiddenFill>
            </a:ext>
          </a:extLst>
        </p:spPr>
      </p:pic>
      <p:sp>
        <p:nvSpPr>
          <p:cNvPr id="3" name="Espace réservé du numéro de diapositive 2"/>
          <p:cNvSpPr>
            <a:spLocks noGrp="1"/>
          </p:cNvSpPr>
          <p:nvPr>
            <p:ph type="sldNum" sz="quarter" idx="12"/>
          </p:nvPr>
        </p:nvSpPr>
        <p:spPr/>
        <p:txBody>
          <a:bodyPr/>
          <a:lstStyle/>
          <a:p>
            <a:r>
              <a:rPr lang="sr-Latn-CS" dirty="0" smtClean="0"/>
              <a:t>!</a:t>
            </a:r>
            <a:fld id="{C1820EB3-92EE-104B-92CD-26C09B1518FE}" type="slidenum">
              <a:rPr lang="en-US" smtClean="0"/>
              <a:pPr/>
              <a:t>152</a:t>
            </a:fld>
            <a:endParaRPr lang="sr-Latn-CS" dirty="0"/>
          </a:p>
        </p:txBody>
      </p:sp>
    </p:spTree>
    <p:extLst>
      <p:ext uri="{BB962C8B-B14F-4D97-AF65-F5344CB8AC3E}">
        <p14:creationId xmlns:p14="http://schemas.microsoft.com/office/powerpoint/2010/main" val="24859053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194"/>
                                        </p:tgtEl>
                                        <p:attrNameLst>
                                          <p:attrName>style.visibility</p:attrName>
                                        </p:attrNameLst>
                                      </p:cBhvr>
                                      <p:to>
                                        <p:strVal val="visible"/>
                                      </p:to>
                                    </p:set>
                                    <p:animEffect transition="in" filter="fade">
                                      <p:cBhvr>
                                        <p:cTn id="7" dur="500"/>
                                        <p:tgtEl>
                                          <p:spTgt spid="819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196"/>
                                        </p:tgtEl>
                                        <p:attrNameLst>
                                          <p:attrName>style.visibility</p:attrName>
                                        </p:attrNameLst>
                                      </p:cBhvr>
                                      <p:to>
                                        <p:strVal val="visible"/>
                                      </p:to>
                                    </p:set>
                                    <p:animEffect transition="in" filter="fade">
                                      <p:cBhvr>
                                        <p:cTn id="12" dur="500"/>
                                        <p:tgtEl>
                                          <p:spTgt spid="81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normAutofit fontScale="90000"/>
          </a:bodyPr>
          <a:lstStyle/>
          <a:p>
            <a:r>
              <a:rPr lang="sr-Latn-CS" b="1" smtClean="0"/>
              <a:t>Analogna protiv digitalne forenzike</a:t>
            </a:r>
            <a:endParaRPr lang="sr-Latn-CS" b="1"/>
          </a:p>
        </p:txBody>
      </p:sp>
      <p:sp>
        <p:nvSpPr>
          <p:cNvPr id="4" name="Inhaltsplatzhalter 3"/>
          <p:cNvSpPr>
            <a:spLocks noGrp="1"/>
          </p:cNvSpPr>
          <p:nvPr>
            <p:ph idx="1"/>
          </p:nvPr>
        </p:nvSpPr>
        <p:spPr/>
        <p:txBody>
          <a:bodyPr/>
          <a:lstStyle/>
          <a:p>
            <a:pPr marL="0" indent="0">
              <a:buNone/>
            </a:pPr>
            <a:r>
              <a:rPr lang="en-US" dirty="0" smtClean="0"/>
              <a:t>	</a:t>
            </a:r>
            <a:r>
              <a:rPr lang="sr-Latn-CS" dirty="0" smtClean="0"/>
              <a:t>Analogna                                                                                                                                             Digitalna</a:t>
            </a:r>
            <a:endParaRPr lang="sr-Latn-CS"/>
          </a:p>
        </p:txBody>
      </p:sp>
      <p:pic>
        <p:nvPicPr>
          <p:cNvPr id="9218" name="Picture 2" descr="http://www.hillsborotx.org/wp-content/uploads/2010/02/crime-scene-3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6057" y="2324913"/>
            <a:ext cx="2371060" cy="4124751"/>
          </a:xfrm>
          <a:prstGeom prst="rect">
            <a:avLst/>
          </a:prstGeom>
          <a:noFill/>
          <a:extLst>
            <a:ext uri="{909E8E84-426E-40DD-AFC4-6F175D3DCCD1}">
              <a14:hiddenFill xmlns:a14="http://schemas.microsoft.com/office/drawing/2010/main">
                <a:solidFill>
                  <a:srgbClr val="FFFFFF"/>
                </a:solidFill>
              </a14:hiddenFill>
            </a:ext>
          </a:extLst>
        </p:spPr>
      </p:pic>
      <p:pic>
        <p:nvPicPr>
          <p:cNvPr id="9220"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62859" y="2314280"/>
            <a:ext cx="2466752" cy="42397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Espace réservé du numéro de diapositive 2"/>
          <p:cNvSpPr>
            <a:spLocks noGrp="1"/>
          </p:cNvSpPr>
          <p:nvPr>
            <p:ph type="sldNum" sz="quarter" idx="12"/>
          </p:nvPr>
        </p:nvSpPr>
        <p:spPr/>
        <p:txBody>
          <a:bodyPr/>
          <a:lstStyle/>
          <a:p>
            <a:r>
              <a:rPr lang="sr-Latn-CS" dirty="0" smtClean="0"/>
              <a:t>!</a:t>
            </a:r>
            <a:fld id="{C1820EB3-92EE-104B-92CD-26C09B1518FE}" type="slidenum">
              <a:rPr lang="en-US" smtClean="0"/>
              <a:pPr/>
              <a:t>153</a:t>
            </a:fld>
            <a:endParaRPr lang="sr-Latn-CS" dirty="0"/>
          </a:p>
        </p:txBody>
      </p:sp>
    </p:spTree>
    <p:extLst>
      <p:ext uri="{BB962C8B-B14F-4D97-AF65-F5344CB8AC3E}">
        <p14:creationId xmlns:p14="http://schemas.microsoft.com/office/powerpoint/2010/main" val="29810814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218"/>
                                        </p:tgtEl>
                                        <p:attrNameLst>
                                          <p:attrName>style.visibility</p:attrName>
                                        </p:attrNameLst>
                                      </p:cBhvr>
                                      <p:to>
                                        <p:strVal val="visible"/>
                                      </p:to>
                                    </p:set>
                                    <p:animEffect transition="in" filter="fade">
                                      <p:cBhvr>
                                        <p:cTn id="7" dur="500"/>
                                        <p:tgtEl>
                                          <p:spTgt spid="921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9220"/>
                                        </p:tgtEl>
                                        <p:attrNameLst>
                                          <p:attrName>style.visibility</p:attrName>
                                        </p:attrNameLst>
                                      </p:cBhvr>
                                      <p:to>
                                        <p:strVal val="visible"/>
                                      </p:to>
                                    </p:set>
                                    <p:animEffect transition="in" filter="fade">
                                      <p:cBhvr>
                                        <p:cTn id="12" dur="500"/>
                                        <p:tgtEl>
                                          <p:spTgt spid="92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normAutofit fontScale="90000"/>
          </a:bodyPr>
          <a:lstStyle/>
          <a:p>
            <a:r>
              <a:rPr lang="sr-Latn-CS" b="1" smtClean="0"/>
              <a:t>Analogna protiv digitalne forenzike</a:t>
            </a:r>
            <a:endParaRPr lang="sr-Latn-CS" b="1"/>
          </a:p>
        </p:txBody>
      </p:sp>
      <p:sp>
        <p:nvSpPr>
          <p:cNvPr id="4" name="Inhaltsplatzhalter 3"/>
          <p:cNvSpPr>
            <a:spLocks noGrp="1"/>
          </p:cNvSpPr>
          <p:nvPr>
            <p:ph idx="1"/>
          </p:nvPr>
        </p:nvSpPr>
        <p:spPr/>
        <p:txBody>
          <a:bodyPr/>
          <a:lstStyle/>
          <a:p>
            <a:pPr marL="0" indent="0">
              <a:buNone/>
            </a:pPr>
            <a:r>
              <a:rPr lang="en-US" dirty="0" smtClean="0"/>
              <a:t>	</a:t>
            </a:r>
            <a:r>
              <a:rPr lang="sr-Latn-CS" dirty="0" smtClean="0"/>
              <a:t>Analogna                                                                                                                                             Digitalna</a:t>
            </a:r>
            <a:endParaRPr lang="sr-Latn-CS"/>
          </a:p>
        </p:txBody>
      </p:sp>
      <p:pic>
        <p:nvPicPr>
          <p:cNvPr id="10242" name="Picture 2" descr="http://vvv.vetmed.vt.edu/education/curriculum/vm8054/labs/lab14/IMAGES/FINGERPRINT.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8260" y="2092361"/>
            <a:ext cx="3146624" cy="4550735"/>
          </a:xfrm>
          <a:prstGeom prst="rect">
            <a:avLst/>
          </a:prstGeom>
          <a:noFill/>
          <a:extLst>
            <a:ext uri="{909E8E84-426E-40DD-AFC4-6F175D3DCCD1}">
              <a14:hiddenFill xmlns:a14="http://schemas.microsoft.com/office/drawing/2010/main">
                <a:solidFill>
                  <a:srgbClr val="FFFFFF"/>
                </a:solidFill>
              </a14:hiddenFill>
            </a:ext>
          </a:extLst>
        </p:spPr>
      </p:pic>
      <p:pic>
        <p:nvPicPr>
          <p:cNvPr id="10245" name="Picture 5" descr="http://osk.vdfiles.com/local--files/icon:hashtab/HashTab.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72124" y="2223577"/>
            <a:ext cx="3933825" cy="3933826"/>
          </a:xfrm>
          <a:prstGeom prst="rect">
            <a:avLst/>
          </a:prstGeom>
          <a:noFill/>
          <a:extLst>
            <a:ext uri="{909E8E84-426E-40DD-AFC4-6F175D3DCCD1}">
              <a14:hiddenFill xmlns:a14="http://schemas.microsoft.com/office/drawing/2010/main">
                <a:solidFill>
                  <a:srgbClr val="FFFFFF"/>
                </a:solidFill>
              </a14:hiddenFill>
            </a:ext>
          </a:extLst>
        </p:spPr>
      </p:pic>
      <p:sp>
        <p:nvSpPr>
          <p:cNvPr id="3" name="Textfeld 2"/>
          <p:cNvSpPr txBox="1"/>
          <p:nvPr/>
        </p:nvSpPr>
        <p:spPr>
          <a:xfrm>
            <a:off x="4839106" y="6120828"/>
            <a:ext cx="4199860" cy="369332"/>
          </a:xfrm>
          <a:prstGeom prst="rect">
            <a:avLst/>
          </a:prstGeom>
          <a:noFill/>
        </p:spPr>
        <p:txBody>
          <a:bodyPr wrap="square" rtlCol="0">
            <a:spAutoFit/>
          </a:bodyPr>
          <a:lstStyle/>
          <a:p>
            <a:pPr algn="ctr"/>
            <a:r>
              <a:rPr lang="sr-Latn-CS" dirty="0" smtClean="0"/>
              <a:t>MD5, SHA-1, SHA-256, SHA-512, …</a:t>
            </a:r>
            <a:endParaRPr lang="sr-Latn-CS"/>
          </a:p>
        </p:txBody>
      </p:sp>
      <p:sp>
        <p:nvSpPr>
          <p:cNvPr id="5" name="Rechteck 4"/>
          <p:cNvSpPr/>
          <p:nvPr/>
        </p:nvSpPr>
        <p:spPr>
          <a:xfrm>
            <a:off x="882846" y="6458430"/>
            <a:ext cx="1932132" cy="461665"/>
          </a:xfrm>
          <a:prstGeom prst="rect">
            <a:avLst/>
          </a:prstGeom>
        </p:spPr>
        <p:txBody>
          <a:bodyPr wrap="none">
            <a:spAutoFit/>
          </a:bodyPr>
          <a:lstStyle/>
          <a:p>
            <a:r>
              <a:rPr lang="sr-Latn-CS" sz="2400" b="1">
                <a:solidFill>
                  <a:schemeClr val="accent1">
                    <a:lumMod val="75000"/>
                  </a:schemeClr>
                </a:solidFill>
              </a:rPr>
              <a:t>1 do 64 milijarda</a:t>
            </a:r>
            <a:endParaRPr lang="sr-Latn-CS" sz="2400">
              <a:solidFill>
                <a:schemeClr val="accent1">
                  <a:lumMod val="75000"/>
                </a:schemeClr>
              </a:solidFill>
            </a:endParaRPr>
          </a:p>
        </p:txBody>
      </p:sp>
      <p:sp>
        <p:nvSpPr>
          <p:cNvPr id="8" name="Rechteck 7"/>
          <p:cNvSpPr/>
          <p:nvPr/>
        </p:nvSpPr>
        <p:spPr>
          <a:xfrm>
            <a:off x="4263855" y="6456153"/>
            <a:ext cx="4931350" cy="461665"/>
          </a:xfrm>
          <a:prstGeom prst="rect">
            <a:avLst/>
          </a:prstGeom>
        </p:spPr>
        <p:txBody>
          <a:bodyPr wrap="none">
            <a:spAutoFit/>
          </a:bodyPr>
          <a:lstStyle/>
          <a:p>
            <a:r>
              <a:rPr lang="sr-Latn-CS" sz="2400" b="1">
                <a:solidFill>
                  <a:schemeClr val="accent1">
                    <a:lumMod val="75000"/>
                  </a:schemeClr>
                </a:solidFill>
              </a:rPr>
              <a:t>1 do</a:t>
            </a:r>
            <a:r>
              <a:rPr lang="sr-Latn-CS" dirty="0" smtClean="0"/>
              <a:t> </a:t>
            </a:r>
            <a:r>
              <a:rPr lang="sr-Latn-CS" sz="2400" b="1" smtClean="0">
                <a:solidFill>
                  <a:schemeClr val="accent1">
                    <a:lumMod val="75000"/>
                  </a:schemeClr>
                </a:solidFill>
              </a:rPr>
              <a:t>&gt; 340 milijarda milijarda</a:t>
            </a:r>
            <a:r>
              <a:rPr lang="sr-Latn-CS" dirty="0" smtClean="0"/>
              <a:t> </a:t>
            </a:r>
            <a:r>
              <a:rPr lang="sr-Latn-CS" sz="2400" b="1" smtClean="0">
                <a:solidFill>
                  <a:schemeClr val="accent1">
                    <a:lumMod val="75000"/>
                  </a:schemeClr>
                </a:solidFill>
              </a:rPr>
              <a:t>milijarda</a:t>
            </a:r>
            <a:r>
              <a:rPr lang="sr-Latn-CS" dirty="0" smtClean="0"/>
              <a:t> </a:t>
            </a:r>
            <a:r>
              <a:rPr lang="sr-Latn-CS" sz="2400" b="1" smtClean="0">
                <a:solidFill>
                  <a:schemeClr val="accent1">
                    <a:lumMod val="75000"/>
                  </a:schemeClr>
                </a:solidFill>
              </a:rPr>
              <a:t>milijarda</a:t>
            </a:r>
            <a:endParaRPr lang="sr-Latn-CS" sz="2400">
              <a:solidFill>
                <a:schemeClr val="accent1">
                  <a:lumMod val="75000"/>
                </a:schemeClr>
              </a:solidFill>
            </a:endParaRPr>
          </a:p>
        </p:txBody>
      </p:sp>
      <p:sp>
        <p:nvSpPr>
          <p:cNvPr id="6" name="Espace réservé du numéro de diapositive 5"/>
          <p:cNvSpPr>
            <a:spLocks noGrp="1"/>
          </p:cNvSpPr>
          <p:nvPr>
            <p:ph type="sldNum" sz="quarter" idx="12"/>
          </p:nvPr>
        </p:nvSpPr>
        <p:spPr>
          <a:xfrm>
            <a:off x="6905366" y="6266178"/>
            <a:ext cx="2133600" cy="365125"/>
          </a:xfrm>
        </p:spPr>
        <p:txBody>
          <a:bodyPr/>
          <a:lstStyle/>
          <a:p>
            <a:r>
              <a:rPr lang="sr-Latn-CS" dirty="0" smtClean="0"/>
              <a:t>!</a:t>
            </a:r>
            <a:fld id="{C1820EB3-92EE-104B-92CD-26C09B1518FE}" type="slidenum">
              <a:rPr lang="en-US" smtClean="0"/>
              <a:pPr/>
              <a:t>154</a:t>
            </a:fld>
            <a:endParaRPr lang="sr-Latn-CS" dirty="0"/>
          </a:p>
        </p:txBody>
      </p:sp>
    </p:spTree>
    <p:extLst>
      <p:ext uri="{BB962C8B-B14F-4D97-AF65-F5344CB8AC3E}">
        <p14:creationId xmlns:p14="http://schemas.microsoft.com/office/powerpoint/2010/main" val="15384886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242"/>
                                        </p:tgtEl>
                                        <p:attrNameLst>
                                          <p:attrName>style.visibility</p:attrName>
                                        </p:attrNameLst>
                                      </p:cBhvr>
                                      <p:to>
                                        <p:strVal val="visible"/>
                                      </p:to>
                                    </p:set>
                                    <p:animEffect transition="in" filter="fade">
                                      <p:cBhvr>
                                        <p:cTn id="7" dur="500"/>
                                        <p:tgtEl>
                                          <p:spTgt spid="10242"/>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10245"/>
                                        </p:tgtEl>
                                        <p:attrNameLst>
                                          <p:attrName>style.visibility</p:attrName>
                                        </p:attrNameLst>
                                      </p:cBhvr>
                                      <p:to>
                                        <p:strVal val="visible"/>
                                      </p:to>
                                    </p:set>
                                  </p:childTnLst>
                                </p:cTn>
                              </p:par>
                              <p:par>
                                <p:cTn id="12" presetID="1" presetClass="entr" presetSubtype="0" fill="hold" grpId="0" nodeType="withEffect">
                                  <p:stCondLst>
                                    <p:cond delay="0"/>
                                  </p:stCondLst>
                                  <p:childTnLst>
                                    <p:set>
                                      <p:cBhvr>
                                        <p:cTn id="13" dur="1" fill="hold">
                                          <p:stCondLst>
                                            <p:cond delay="0"/>
                                          </p:stCondLst>
                                        </p:cTn>
                                        <p:tgtEl>
                                          <p:spTgt spid="3"/>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grpId="0" nodeType="clickEffect">
                                  <p:stCondLst>
                                    <p:cond delay="0"/>
                                  </p:stCondLst>
                                  <p:childTnLst>
                                    <p:set>
                                      <p:cBhvr>
                                        <p:cTn id="17" dur="1" fill="hold">
                                          <p:stCondLst>
                                            <p:cond delay="0"/>
                                          </p:stCondLst>
                                        </p:cTn>
                                        <p:tgtEl>
                                          <p:spTgt spid="5"/>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8" grpId="0"/>
    </p:bld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 name="Picture 50" descr="border.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04558" y="0"/>
            <a:ext cx="6274340" cy="6858000"/>
          </a:xfrm>
          <a:prstGeom prst="rect">
            <a:avLst/>
          </a:prstGeom>
        </p:spPr>
      </p:pic>
      <p:sp>
        <p:nvSpPr>
          <p:cNvPr id="50" name="Slide Number Placeholder 49"/>
          <p:cNvSpPr>
            <a:spLocks noGrp="1"/>
          </p:cNvSpPr>
          <p:nvPr>
            <p:ph type="sldNum" sz="quarter" idx="12"/>
          </p:nvPr>
        </p:nvSpPr>
        <p:spPr/>
        <p:txBody>
          <a:bodyPr/>
          <a:lstStyle/>
          <a:p>
            <a:r>
              <a:rPr lang="sr-Latn-CS" dirty="0" smtClean="0"/>
              <a:t>!</a:t>
            </a:r>
            <a:fld id="{CBD56858-EB0B-D04D-B23C-7A827FD60C9F}" type="slidenum">
              <a:rPr lang="en-US" smtClean="0"/>
              <a:pPr/>
              <a:t>155</a:t>
            </a:fld>
            <a:endParaRPr lang="sr-Latn-CS" dirty="0"/>
          </a:p>
        </p:txBody>
      </p:sp>
      <p:sp>
        <p:nvSpPr>
          <p:cNvPr id="5" name="TextBox 4"/>
          <p:cNvSpPr txBox="1"/>
          <p:nvPr/>
        </p:nvSpPr>
        <p:spPr>
          <a:xfrm>
            <a:off x="2298357" y="2445547"/>
            <a:ext cx="4040659" cy="2554545"/>
          </a:xfrm>
          <a:prstGeom prst="rect">
            <a:avLst/>
          </a:prstGeom>
          <a:noFill/>
        </p:spPr>
        <p:txBody>
          <a:bodyPr wrap="square" rtlCol="0">
            <a:spAutoFit/>
          </a:bodyPr>
          <a:lstStyle/>
          <a:p>
            <a:pPr lvl="1" algn="ctr"/>
            <a:r>
              <a:rPr lang="sr-Latn-CS" sz="3200" b="1" smtClean="0">
                <a:solidFill>
                  <a:schemeClr val="accent1">
                    <a:lumMod val="25000"/>
                  </a:schemeClr>
                </a:solidFill>
                <a:latin typeface="Calibri" pitchFamily="34" charset="0"/>
              </a:rPr>
              <a:t>FORENZIČKE NAUKE</a:t>
            </a:r>
          </a:p>
          <a:p>
            <a:pPr lvl="1" algn="ctr"/>
            <a:endParaRPr lang="sr-Latn-CS" sz="3200" b="1">
              <a:solidFill>
                <a:schemeClr val="accent1">
                  <a:lumMod val="25000"/>
                </a:schemeClr>
              </a:solidFill>
              <a:latin typeface="Calibri" pitchFamily="34" charset="0"/>
            </a:endParaRPr>
          </a:p>
          <a:p>
            <a:pPr lvl="1" algn="ctr"/>
            <a:r>
              <a:rPr lang="sr-Latn-CS" sz="3200" b="1" smtClean="0">
                <a:solidFill>
                  <a:schemeClr val="accent1">
                    <a:lumMod val="25000"/>
                  </a:schemeClr>
                </a:solidFill>
                <a:latin typeface="Calibri" pitchFamily="34" charset="0"/>
              </a:rPr>
              <a:t>DEFINICIJA, STRUKTURA I METODOLOGIJA</a:t>
            </a:r>
            <a:endParaRPr lang="sr-Latn-CS" sz="3200"/>
          </a:p>
        </p:txBody>
      </p:sp>
    </p:spTree>
    <p:extLst>
      <p:ext uri="{BB962C8B-B14F-4D97-AF65-F5344CB8AC3E}">
        <p14:creationId xmlns:p14="http://schemas.microsoft.com/office/powerpoint/2010/main" val="1550120167"/>
      </p:ext>
    </p:extLst>
  </p:cSld>
  <p:clrMapOvr>
    <a:masterClrMapping/>
  </p:clrMapOvr>
  <p:timing>
    <p:tnLst>
      <p:par>
        <p:cTn id="1" dur="indefinite" restart="never" nodeType="tmRoot"/>
      </p:par>
    </p:tn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lstStyle/>
          <a:p>
            <a:r>
              <a:rPr lang="sr-Latn-CS" b="1" smtClean="0"/>
              <a:t>Digitalna forenzika</a:t>
            </a:r>
            <a:endParaRPr lang="sr-Latn-CS" b="1"/>
          </a:p>
        </p:txBody>
      </p:sp>
      <p:sp>
        <p:nvSpPr>
          <p:cNvPr id="9" name="Content Placeholder 2"/>
          <p:cNvSpPr>
            <a:spLocks noGrp="1"/>
          </p:cNvSpPr>
          <p:nvPr>
            <p:ph idx="1"/>
          </p:nvPr>
        </p:nvSpPr>
        <p:spPr>
          <a:xfrm>
            <a:off x="457200" y="1234396"/>
            <a:ext cx="8512512" cy="4891767"/>
          </a:xfrm>
        </p:spPr>
        <p:txBody>
          <a:bodyPr>
            <a:normAutofit fontScale="92500" lnSpcReduction="10000"/>
          </a:bodyPr>
          <a:lstStyle/>
          <a:p>
            <a:pPr marL="0" indent="0">
              <a:spcBef>
                <a:spcPts val="0"/>
              </a:spcBef>
              <a:buNone/>
              <a:defRPr/>
            </a:pPr>
            <a:r>
              <a:rPr lang="sr-Latn-CS" sz="2800" b="1"/>
              <a:t>Definicija:</a:t>
            </a:r>
          </a:p>
          <a:p>
            <a:pPr marL="0" indent="0">
              <a:spcBef>
                <a:spcPts val="0"/>
              </a:spcBef>
              <a:buNone/>
              <a:defRPr/>
            </a:pPr>
            <a:endParaRPr lang="sr-Latn-CS" sz="2800"/>
          </a:p>
          <a:p>
            <a:pPr marL="0" indent="0" algn="just">
              <a:spcBef>
                <a:spcPts val="0"/>
              </a:spcBef>
              <a:buNone/>
              <a:defRPr/>
            </a:pPr>
            <a:r>
              <a:rPr lang="sr-Latn-CS" sz="2800" b="1"/>
              <a:t>Forenzička nauka</a:t>
            </a:r>
            <a:r>
              <a:rPr lang="sr-Latn-CS" dirty="0" smtClean="0"/>
              <a:t> je proučavanje bilo kog polja koje se odnosi na pravna pitanja.</a:t>
            </a:r>
            <a:r>
              <a:rPr lang="sr-Latn-CS" sz="2800"/>
              <a:t> </a:t>
            </a:r>
            <a:r>
              <a:rPr lang="sr-Latn-CS" sz="2800" b="1"/>
              <a:t>Forenzički dokaz</a:t>
            </a:r>
            <a:r>
              <a:rPr lang="sr-Latn-CS" sz="2800"/>
              <a:t> se konkretnije odnosi na dokazi koji ispunjava stroge standarde pouzdanosti i naučnog integriteta za prihvatljivost na sudu. </a:t>
            </a:r>
            <a:endParaRPr lang="sr-Latn-CS" sz="2800" smtClean="0"/>
          </a:p>
          <a:p>
            <a:pPr marL="0" indent="0" algn="just">
              <a:spcBef>
                <a:spcPts val="0"/>
              </a:spcBef>
              <a:buNone/>
              <a:defRPr/>
            </a:pPr>
            <a:endParaRPr lang="sr-Latn-CS" sz="2800"/>
          </a:p>
          <a:p>
            <a:pPr marL="0" indent="0" algn="just">
              <a:spcBef>
                <a:spcPts val="0"/>
              </a:spcBef>
              <a:buNone/>
              <a:defRPr/>
            </a:pPr>
            <a:r>
              <a:rPr lang="sr-Latn-CS" sz="2800" b="1" smtClean="0"/>
              <a:t>Digitalna forenzika</a:t>
            </a:r>
            <a:r>
              <a:rPr lang="sr-Latn-CS" dirty="0" smtClean="0"/>
              <a:t> je grana forenzičke nauke koja se odnosi na prikupljanje, obradu, analizu i izveštavanje dokaza koji se čuvaju na računarskim sistemima, digitalnim uređajima i drugim medijima za skladištenje u cilju prihvatljivosti na sudu.</a:t>
            </a:r>
            <a:endParaRPr lang="sr-Latn-CS" sz="2800"/>
          </a:p>
          <a:p>
            <a:pPr algn="just"/>
            <a:endParaRPr lang="sr-Latn-CS" sz="2800"/>
          </a:p>
        </p:txBody>
      </p:sp>
      <p:sp>
        <p:nvSpPr>
          <p:cNvPr id="3" name="Espace réservé du numéro de diapositive 2"/>
          <p:cNvSpPr>
            <a:spLocks noGrp="1"/>
          </p:cNvSpPr>
          <p:nvPr>
            <p:ph type="sldNum" sz="quarter" idx="12"/>
          </p:nvPr>
        </p:nvSpPr>
        <p:spPr/>
        <p:txBody>
          <a:bodyPr/>
          <a:lstStyle/>
          <a:p>
            <a:r>
              <a:rPr lang="sr-Latn-CS" dirty="0" smtClean="0"/>
              <a:t>!</a:t>
            </a:r>
            <a:fld id="{C1820EB3-92EE-104B-92CD-26C09B1518FE}" type="slidenum">
              <a:rPr lang="en-US" smtClean="0"/>
              <a:pPr/>
              <a:t>156</a:t>
            </a:fld>
            <a:endParaRPr lang="sr-Latn-CS" dirty="0"/>
          </a:p>
        </p:txBody>
      </p:sp>
    </p:spTree>
    <p:extLst>
      <p:ext uri="{BB962C8B-B14F-4D97-AF65-F5344CB8AC3E}">
        <p14:creationId xmlns:p14="http://schemas.microsoft.com/office/powerpoint/2010/main" val="277630817"/>
      </p:ext>
    </p:extLst>
  </p:cSld>
  <p:clrMapOvr>
    <a:masterClrMapping/>
  </p:clrMapOvr>
  <p:timing>
    <p:tnLst>
      <p:par>
        <p:cTn id="1" dur="indefinite" restart="never" nodeType="tmRoot"/>
      </p:par>
    </p:tn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lstStyle/>
          <a:p>
            <a:r>
              <a:rPr lang="sr-Latn-CS" b="1" smtClean="0"/>
              <a:t>Digitalna forenzika</a:t>
            </a:r>
            <a:endParaRPr lang="sr-Latn-CS" b="1"/>
          </a:p>
        </p:txBody>
      </p:sp>
      <p:graphicFrame>
        <p:nvGraphicFramePr>
          <p:cNvPr id="3" name="Inhaltsplatzhalter 2"/>
          <p:cNvGraphicFramePr>
            <a:graphicFrameLocks noGrp="1"/>
          </p:cNvGraphicFramePr>
          <p:nvPr>
            <p:ph idx="1"/>
            <p:extLst>
              <p:ext uri="{D42A27DB-BD31-4B8C-83A1-F6EECF244321}">
                <p14:modId xmlns:p14="http://schemas.microsoft.com/office/powerpoint/2010/main" val="1988689133"/>
              </p:ext>
            </p:extLst>
          </p:nvPr>
        </p:nvGraphicFramePr>
        <p:xfrm>
          <a:off x="316345" y="1145591"/>
          <a:ext cx="8617528" cy="571717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4" name="Gruppieren 3"/>
          <p:cNvGrpSpPr/>
          <p:nvPr/>
        </p:nvGrpSpPr>
        <p:grpSpPr>
          <a:xfrm>
            <a:off x="3128289" y="2740661"/>
            <a:ext cx="188100" cy="562185"/>
            <a:chOff x="2700624" y="3601214"/>
            <a:chExt cx="188100" cy="562185"/>
          </a:xfrm>
        </p:grpSpPr>
        <p:pic>
          <p:nvPicPr>
            <p:cNvPr id="1026" name="Picture 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713484" y="3601214"/>
              <a:ext cx="175240" cy="1724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700624" y="3775847"/>
              <a:ext cx="187109" cy="2212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3" name="Picture 9" descr="http://iphone-inside.com/wp-content/uploads/2010/12/Apple-Logo-Black-small.png"/>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715140" y="4004446"/>
              <a:ext cx="158953" cy="158953"/>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2" name="Gruppieren 11"/>
          <p:cNvGrpSpPr/>
          <p:nvPr/>
        </p:nvGrpSpPr>
        <p:grpSpPr>
          <a:xfrm>
            <a:off x="3134719" y="3412041"/>
            <a:ext cx="188100" cy="562185"/>
            <a:chOff x="2700624" y="3601214"/>
            <a:chExt cx="188100" cy="562185"/>
          </a:xfrm>
        </p:grpSpPr>
        <p:pic>
          <p:nvPicPr>
            <p:cNvPr id="13" name="Picture 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713484" y="3601214"/>
              <a:ext cx="175240" cy="1724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 name="Picture 3"/>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700624" y="3775847"/>
              <a:ext cx="187109" cy="2212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 name="Picture 9" descr="http://iphone-inside.com/wp-content/uploads/2010/12/Apple-Logo-Black-small.png"/>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715140" y="4004446"/>
              <a:ext cx="158953" cy="158953"/>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6" name="Gruppieren 15"/>
          <p:cNvGrpSpPr/>
          <p:nvPr/>
        </p:nvGrpSpPr>
        <p:grpSpPr>
          <a:xfrm>
            <a:off x="3141149" y="4107384"/>
            <a:ext cx="188100" cy="562185"/>
            <a:chOff x="2700624" y="3601214"/>
            <a:chExt cx="188100" cy="562185"/>
          </a:xfrm>
        </p:grpSpPr>
        <p:pic>
          <p:nvPicPr>
            <p:cNvPr id="17" name="Picture 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713484" y="3601214"/>
              <a:ext cx="175240" cy="1724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8" name="Picture 3"/>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700624" y="3775847"/>
              <a:ext cx="187109" cy="2212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9" name="Picture 9" descr="http://iphone-inside.com/wp-content/uploads/2010/12/Apple-Logo-Black-small.png"/>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715140" y="4004446"/>
              <a:ext cx="158953" cy="158953"/>
            </a:xfrm>
            <a:prstGeom prst="rect">
              <a:avLst/>
            </a:prstGeom>
            <a:noFill/>
            <a:extLst>
              <a:ext uri="{909E8E84-426E-40DD-AFC4-6F175D3DCCD1}">
                <a14:hiddenFill xmlns:a14="http://schemas.microsoft.com/office/drawing/2010/main">
                  <a:solidFill>
                    <a:srgbClr val="FFFFFF"/>
                  </a:solidFill>
                </a14:hiddenFill>
              </a:ext>
            </a:extLst>
          </p:spPr>
        </p:pic>
      </p:grpSp>
      <p:sp>
        <p:nvSpPr>
          <p:cNvPr id="5" name="Espace réservé du numéro de diapositive 4"/>
          <p:cNvSpPr>
            <a:spLocks noGrp="1"/>
          </p:cNvSpPr>
          <p:nvPr>
            <p:ph type="sldNum" sz="quarter" idx="12"/>
          </p:nvPr>
        </p:nvSpPr>
        <p:spPr/>
        <p:txBody>
          <a:bodyPr/>
          <a:lstStyle/>
          <a:p>
            <a:r>
              <a:rPr lang="sr-Latn-CS" dirty="0" smtClean="0"/>
              <a:t>!</a:t>
            </a:r>
            <a:fld id="{C1820EB3-92EE-104B-92CD-26C09B1518FE}" type="slidenum">
              <a:rPr lang="en-US" smtClean="0"/>
              <a:pPr/>
              <a:t>157</a:t>
            </a:fld>
            <a:endParaRPr lang="sr-Latn-CS" dirty="0"/>
          </a:p>
        </p:txBody>
      </p:sp>
    </p:spTree>
    <p:extLst>
      <p:ext uri="{BB962C8B-B14F-4D97-AF65-F5344CB8AC3E}">
        <p14:creationId xmlns:p14="http://schemas.microsoft.com/office/powerpoint/2010/main" val="879005581"/>
      </p:ext>
    </p:extLst>
  </p:cSld>
  <p:clrMapOvr>
    <a:masterClrMapping/>
  </p:clrMapOvr>
  <p:timing>
    <p:tnLst>
      <p:par>
        <p:cTn id="1" dur="indefinite" restart="never" nodeType="tmRoot"/>
      </p:par>
    </p:tn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4638"/>
            <a:ext cx="9144000" cy="870952"/>
          </a:xfrm>
        </p:spPr>
        <p:txBody>
          <a:bodyPr>
            <a:normAutofit/>
          </a:bodyPr>
          <a:lstStyle/>
          <a:p>
            <a:r>
              <a:rPr lang="sr-Latn-CS" sz="4000" b="1" smtClean="0"/>
              <a:t>Koraci ispitivanjima u digitalnoj forenzici</a:t>
            </a:r>
            <a:endParaRPr lang="sr-Latn-CS" sz="4000" b="1"/>
          </a:p>
        </p:txBody>
      </p:sp>
      <p:graphicFrame>
        <p:nvGraphicFramePr>
          <p:cNvPr id="3" name="Inhaltsplatzhalter 2"/>
          <p:cNvGraphicFramePr>
            <a:graphicFrameLocks noGrp="1"/>
          </p:cNvGraphicFramePr>
          <p:nvPr>
            <p:ph idx="1"/>
            <p:extLst>
              <p:ext uri="{D42A27DB-BD31-4B8C-83A1-F6EECF244321}">
                <p14:modId xmlns:p14="http://schemas.microsoft.com/office/powerpoint/2010/main" val="1537233928"/>
              </p:ext>
            </p:extLst>
          </p:nvPr>
        </p:nvGraphicFramePr>
        <p:xfrm>
          <a:off x="457200" y="1600200"/>
          <a:ext cx="8229600" cy="4525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Espace réservé du numéro de diapositive 3"/>
          <p:cNvSpPr>
            <a:spLocks noGrp="1"/>
          </p:cNvSpPr>
          <p:nvPr>
            <p:ph type="sldNum" sz="quarter" idx="12"/>
          </p:nvPr>
        </p:nvSpPr>
        <p:spPr/>
        <p:txBody>
          <a:bodyPr/>
          <a:lstStyle/>
          <a:p>
            <a:r>
              <a:rPr lang="sr-Latn-CS" dirty="0" smtClean="0"/>
              <a:t>!</a:t>
            </a:r>
            <a:fld id="{C1820EB3-92EE-104B-92CD-26C09B1518FE}" type="slidenum">
              <a:rPr lang="en-US" smtClean="0"/>
              <a:pPr/>
              <a:t>158</a:t>
            </a:fld>
            <a:endParaRPr lang="sr-Latn-CS" dirty="0"/>
          </a:p>
        </p:txBody>
      </p:sp>
    </p:spTree>
    <p:extLst>
      <p:ext uri="{BB962C8B-B14F-4D97-AF65-F5344CB8AC3E}">
        <p14:creationId xmlns:p14="http://schemas.microsoft.com/office/powerpoint/2010/main" val="31107000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graphicEl>
                                              <a:dgm id="{E0BAD33D-1F14-41F7-B89E-21D0B308F589}"/>
                                            </p:graphicEl>
                                          </p:spTgt>
                                        </p:tgtEl>
                                        <p:attrNameLst>
                                          <p:attrName>style.visibility</p:attrName>
                                        </p:attrNameLst>
                                      </p:cBhvr>
                                      <p:to>
                                        <p:strVal val="visible"/>
                                      </p:to>
                                    </p:set>
                                    <p:animEffect transition="in" filter="wipe(left)">
                                      <p:cBhvr>
                                        <p:cTn id="7" dur="500"/>
                                        <p:tgtEl>
                                          <p:spTgt spid="3">
                                            <p:graphicEl>
                                              <a:dgm id="{E0BAD33D-1F14-41F7-B89E-21D0B308F589}"/>
                                            </p:graphic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
                                            <p:graphicEl>
                                              <a:dgm id="{468B4480-34CD-4997-9F6B-2196D6114E0E}"/>
                                            </p:graphicEl>
                                          </p:spTgt>
                                        </p:tgtEl>
                                        <p:attrNameLst>
                                          <p:attrName>style.visibility</p:attrName>
                                        </p:attrNameLst>
                                      </p:cBhvr>
                                      <p:to>
                                        <p:strVal val="visible"/>
                                      </p:to>
                                    </p:set>
                                    <p:animEffect transition="in" filter="wipe(left)">
                                      <p:cBhvr>
                                        <p:cTn id="12" dur="500"/>
                                        <p:tgtEl>
                                          <p:spTgt spid="3">
                                            <p:graphicEl>
                                              <a:dgm id="{468B4480-34CD-4997-9F6B-2196D6114E0E}"/>
                                            </p:graphic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3">
                                            <p:graphicEl>
                                              <a:dgm id="{F5457D1C-4EE2-4B58-8069-31794885CDD4}"/>
                                            </p:graphicEl>
                                          </p:spTgt>
                                        </p:tgtEl>
                                        <p:attrNameLst>
                                          <p:attrName>style.visibility</p:attrName>
                                        </p:attrNameLst>
                                      </p:cBhvr>
                                      <p:to>
                                        <p:strVal val="visible"/>
                                      </p:to>
                                    </p:set>
                                    <p:animEffect transition="in" filter="wipe(left)">
                                      <p:cBhvr>
                                        <p:cTn id="17" dur="500"/>
                                        <p:tgtEl>
                                          <p:spTgt spid="3">
                                            <p:graphicEl>
                                              <a:dgm id="{F5457D1C-4EE2-4B58-8069-31794885CDD4}"/>
                                            </p:graphic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3">
                                            <p:graphicEl>
                                              <a:dgm id="{E8716B41-D4EA-4C19-A2AD-FB871FEC2B6C}"/>
                                            </p:graphicEl>
                                          </p:spTgt>
                                        </p:tgtEl>
                                        <p:attrNameLst>
                                          <p:attrName>style.visibility</p:attrName>
                                        </p:attrNameLst>
                                      </p:cBhvr>
                                      <p:to>
                                        <p:strVal val="visible"/>
                                      </p:to>
                                    </p:set>
                                    <p:animEffect transition="in" filter="wipe(left)">
                                      <p:cBhvr>
                                        <p:cTn id="22" dur="500"/>
                                        <p:tgtEl>
                                          <p:spTgt spid="3">
                                            <p:graphicEl>
                                              <a:dgm id="{E8716B41-D4EA-4C19-A2AD-FB871FEC2B6C}"/>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 grpId="0">
        <p:bldSub>
          <a:bldDgm bld="one"/>
        </p:bldSub>
      </p:bldGraphic>
    </p:bld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 name="Picture 50" descr="border.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04558" y="0"/>
            <a:ext cx="6274340" cy="6858000"/>
          </a:xfrm>
          <a:prstGeom prst="rect">
            <a:avLst/>
          </a:prstGeom>
        </p:spPr>
      </p:pic>
      <p:sp>
        <p:nvSpPr>
          <p:cNvPr id="50" name="Slide Number Placeholder 49"/>
          <p:cNvSpPr>
            <a:spLocks noGrp="1"/>
          </p:cNvSpPr>
          <p:nvPr>
            <p:ph type="sldNum" sz="quarter" idx="12"/>
          </p:nvPr>
        </p:nvSpPr>
        <p:spPr/>
        <p:txBody>
          <a:bodyPr/>
          <a:lstStyle/>
          <a:p>
            <a:r>
              <a:rPr lang="sr-Latn-CS" dirty="0" smtClean="0"/>
              <a:t>!</a:t>
            </a:r>
            <a:fld id="{CBD56858-EB0B-D04D-B23C-7A827FD60C9F}" type="slidenum">
              <a:rPr lang="en-US" smtClean="0"/>
              <a:pPr/>
              <a:t>159</a:t>
            </a:fld>
            <a:endParaRPr lang="sr-Latn-CS" dirty="0"/>
          </a:p>
        </p:txBody>
      </p:sp>
      <p:sp>
        <p:nvSpPr>
          <p:cNvPr id="5" name="TextBox 4"/>
          <p:cNvSpPr txBox="1"/>
          <p:nvPr/>
        </p:nvSpPr>
        <p:spPr>
          <a:xfrm>
            <a:off x="2298357" y="2445547"/>
            <a:ext cx="4040659" cy="2554545"/>
          </a:xfrm>
          <a:prstGeom prst="rect">
            <a:avLst/>
          </a:prstGeom>
          <a:noFill/>
        </p:spPr>
        <p:txBody>
          <a:bodyPr wrap="square" rtlCol="0">
            <a:spAutoFit/>
          </a:bodyPr>
          <a:lstStyle/>
          <a:p>
            <a:pPr lvl="1" algn="ctr"/>
            <a:r>
              <a:rPr lang="sr-Latn-CS" sz="3200" b="1" smtClean="0">
                <a:solidFill>
                  <a:schemeClr val="accent1">
                    <a:lumMod val="25000"/>
                  </a:schemeClr>
                </a:solidFill>
                <a:latin typeface="Calibri" pitchFamily="34" charset="0"/>
              </a:rPr>
              <a:t>DIGITALNI TRAGOVI</a:t>
            </a:r>
          </a:p>
          <a:p>
            <a:pPr lvl="1" algn="ctr"/>
            <a:endParaRPr lang="sr-Latn-CS" sz="3200" b="1">
              <a:solidFill>
                <a:schemeClr val="accent1">
                  <a:lumMod val="25000"/>
                </a:schemeClr>
              </a:solidFill>
              <a:latin typeface="Calibri" pitchFamily="34" charset="0"/>
            </a:endParaRPr>
          </a:p>
          <a:p>
            <a:pPr lvl="1" algn="ctr"/>
            <a:r>
              <a:rPr lang="sr-Latn-CS" sz="3200" b="1" smtClean="0">
                <a:solidFill>
                  <a:schemeClr val="accent1">
                    <a:lumMod val="25000"/>
                  </a:schemeClr>
                </a:solidFill>
                <a:latin typeface="Calibri" pitchFamily="34" charset="0"/>
              </a:rPr>
              <a:t>KATEGORIJE </a:t>
            </a:r>
          </a:p>
          <a:p>
            <a:pPr lvl="1" algn="ctr"/>
            <a:r>
              <a:rPr lang="sr-Latn-CS" sz="3200" b="1" smtClean="0">
                <a:solidFill>
                  <a:schemeClr val="accent1">
                    <a:lumMod val="25000"/>
                  </a:schemeClr>
                </a:solidFill>
                <a:latin typeface="Calibri" pitchFamily="34" charset="0"/>
              </a:rPr>
              <a:t>I </a:t>
            </a:r>
          </a:p>
          <a:p>
            <a:pPr lvl="1" algn="ctr"/>
            <a:r>
              <a:rPr lang="sr-Latn-CS" sz="3200" b="1" smtClean="0">
                <a:solidFill>
                  <a:schemeClr val="accent1">
                    <a:lumMod val="25000"/>
                  </a:schemeClr>
                </a:solidFill>
                <a:latin typeface="Calibri" pitchFamily="34" charset="0"/>
              </a:rPr>
              <a:t>PRIMERI</a:t>
            </a:r>
            <a:endParaRPr lang="sr-Latn-CS" sz="3200"/>
          </a:p>
        </p:txBody>
      </p:sp>
    </p:spTree>
    <p:extLst>
      <p:ext uri="{BB962C8B-B14F-4D97-AF65-F5344CB8AC3E}">
        <p14:creationId xmlns:p14="http://schemas.microsoft.com/office/powerpoint/2010/main" val="97834310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CS" b="1" dirty="0"/>
              <a:t>Izvori dokaza</a:t>
            </a:r>
            <a:endParaRPr lang="sr-Latn-CS" dirty="0"/>
          </a:p>
        </p:txBody>
      </p:sp>
      <p:sp>
        <p:nvSpPr>
          <p:cNvPr id="3" name="Content Placeholder 2"/>
          <p:cNvSpPr>
            <a:spLocks noGrp="1"/>
          </p:cNvSpPr>
          <p:nvPr>
            <p:ph idx="1"/>
          </p:nvPr>
        </p:nvSpPr>
        <p:spPr/>
        <p:txBody>
          <a:bodyPr>
            <a:normAutofit/>
          </a:bodyPr>
          <a:lstStyle/>
          <a:p>
            <a:pPr marL="0" indent="0" algn="just">
              <a:buNone/>
            </a:pPr>
            <a:r>
              <a:rPr lang="sr-Latn-CS" dirty="0" smtClean="0"/>
              <a:t>Imajte u vidu definiciju "računarskog sistema" i "računarskih podataka" koji se koriste u Budimpeštanskoj konvenciji o visokotehnološkom kriminalu: Član 1 - Definicije Ostali uređaji </a:t>
            </a:r>
            <a:r>
              <a:rPr lang="en-US" dirty="0" smtClean="0"/>
              <a:t>ć</a:t>
            </a:r>
            <a:r>
              <a:rPr lang="sr-Latn-CS" dirty="0" smtClean="0"/>
              <a:t>e se obično povezivati sa ovim sistemima, </a:t>
            </a:r>
            <a:r>
              <a:rPr lang="en-US" dirty="0" smtClean="0"/>
              <a:t>uključujuć</a:t>
            </a:r>
            <a:r>
              <a:rPr lang="sr-Latn-CS" dirty="0" smtClean="0"/>
              <a:t>i štampače, skenerove, rutere, spoljne čvrste diskove i druge uređaje za skladištenje kao i docking stanice (koje </a:t>
            </a:r>
            <a:r>
              <a:rPr lang="en-US" dirty="0" smtClean="0"/>
              <a:t>omoguć</a:t>
            </a:r>
            <a:r>
              <a:rPr lang="sr-Latn-CS" dirty="0" smtClean="0"/>
              <a:t>avaju više veza).</a:t>
            </a:r>
          </a:p>
          <a:p>
            <a:pPr marL="0" indent="0" algn="just" defTabSz="914400">
              <a:spcBef>
                <a:spcPts val="0"/>
              </a:spcBef>
              <a:buNone/>
            </a:pPr>
            <a:endParaRPr lang="sr-Latn-CS" dirty="0"/>
          </a:p>
        </p:txBody>
      </p:sp>
      <p:sp>
        <p:nvSpPr>
          <p:cNvPr id="4" name="Espace réservé du numéro de diapositive 3"/>
          <p:cNvSpPr>
            <a:spLocks noGrp="1"/>
          </p:cNvSpPr>
          <p:nvPr>
            <p:ph type="sldNum" sz="quarter" idx="12"/>
          </p:nvPr>
        </p:nvSpPr>
        <p:spPr/>
        <p:txBody>
          <a:bodyPr/>
          <a:lstStyle/>
          <a:p>
            <a:fld id="{C1820EB3-92EE-104B-92CD-26C09B1518FE}" type="slidenum">
              <a:rPr lang="en-US" smtClean="0"/>
              <a:pPr/>
              <a:t>16</a:t>
            </a:fld>
            <a:endParaRPr lang="sr-Latn-CS"/>
          </a:p>
        </p:txBody>
      </p:sp>
    </p:spTree>
    <p:extLst>
      <p:ext uri="{BB962C8B-B14F-4D97-AF65-F5344CB8AC3E}">
        <p14:creationId xmlns:p14="http://schemas.microsoft.com/office/powerpoint/2010/main" val="1734200286"/>
      </p:ext>
    </p:extLst>
  </p:cSld>
  <p:clrMapOvr>
    <a:masterClrMapping/>
  </p:clrMapOvr>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lstStyle/>
          <a:p>
            <a:r>
              <a:rPr lang="sr-Latn-CS" b="1" smtClean="0"/>
              <a:t>Kategorije digitalnih tragova</a:t>
            </a:r>
            <a:endParaRPr lang="sr-Latn-CS" b="1"/>
          </a:p>
        </p:txBody>
      </p:sp>
      <p:graphicFrame>
        <p:nvGraphicFramePr>
          <p:cNvPr id="3" name="Inhaltsplatzhalter 2"/>
          <p:cNvGraphicFramePr>
            <a:graphicFrameLocks noGrp="1"/>
          </p:cNvGraphicFramePr>
          <p:nvPr>
            <p:ph idx="1"/>
            <p:extLst>
              <p:ext uri="{D42A27DB-BD31-4B8C-83A1-F6EECF244321}">
                <p14:modId xmlns:p14="http://schemas.microsoft.com/office/powerpoint/2010/main" val="76017267"/>
              </p:ext>
            </p:extLst>
          </p:nvPr>
        </p:nvGraphicFramePr>
        <p:xfrm>
          <a:off x="457200" y="1600199"/>
          <a:ext cx="8229600" cy="4907280"/>
        </p:xfrm>
        <a:graphic>
          <a:graphicData uri="http://schemas.openxmlformats.org/drawingml/2006/table">
            <a:tbl>
              <a:tblPr firstRow="1" bandRow="1">
                <a:effectLst>
                  <a:outerShdw blurRad="76200" dir="18900000" sy="23000" kx="-1200000" algn="bl" rotWithShape="0">
                    <a:prstClr val="black">
                      <a:alpha val="20000"/>
                    </a:prstClr>
                  </a:outerShdw>
                </a:effectLst>
                <a:tableStyleId>{5C22544A-7EE6-4342-B048-85BDC9FD1C3A}</a:tableStyleId>
              </a:tblPr>
              <a:tblGrid>
                <a:gridCol w="4114800">
                  <a:extLst>
                    <a:ext uri="{9D8B030D-6E8A-4147-A177-3AD203B41FA5}">
                      <a16:colId xmlns:a16="http://schemas.microsoft.com/office/drawing/2014/main" val="20000"/>
                    </a:ext>
                  </a:extLst>
                </a:gridCol>
                <a:gridCol w="4114800">
                  <a:extLst>
                    <a:ext uri="{9D8B030D-6E8A-4147-A177-3AD203B41FA5}">
                      <a16:colId xmlns:a16="http://schemas.microsoft.com/office/drawing/2014/main" val="20001"/>
                    </a:ext>
                  </a:extLst>
                </a:gridCol>
              </a:tblGrid>
              <a:tr h="455607">
                <a:tc>
                  <a:txBody>
                    <a:bodyPr/>
                    <a:lstStyle/>
                    <a:p>
                      <a:r>
                        <a:rPr lang="de-DE" sz="2800" smtClean="0"/>
                        <a:t>Izbegljivi tragovi</a:t>
                      </a:r>
                      <a:endParaRPr lang="sr-Latn-CS" sz="2800"/>
                    </a:p>
                  </a:txBody>
                  <a:tcPr/>
                </a:tc>
                <a:tc>
                  <a:txBody>
                    <a:bodyPr/>
                    <a:lstStyle/>
                    <a:p>
                      <a:r>
                        <a:rPr lang="de-DE" sz="2800" smtClean="0"/>
                        <a:t>Neizbežni tragovi</a:t>
                      </a:r>
                      <a:endParaRPr lang="sr-Latn-CS" sz="2800"/>
                    </a:p>
                  </a:txBody>
                  <a:tcPr/>
                </a:tc>
                <a:extLst>
                  <a:ext uri="{0D108BD9-81ED-4DB2-BD59-A6C34878D82A}">
                    <a16:rowId xmlns:a16="http://schemas.microsoft.com/office/drawing/2014/main" val="10000"/>
                  </a:ext>
                </a:extLst>
              </a:tr>
              <a:tr h="4214364">
                <a:tc>
                  <a:txBody>
                    <a:bodyPr/>
                    <a:lstStyle/>
                    <a:p>
                      <a:r>
                        <a:rPr lang="de-DE" sz="2400" b="1" smtClean="0"/>
                        <a:t>Keš memorija za slike</a:t>
                      </a:r>
                      <a:endParaRPr lang="sr-Latn-CS" sz="2400" b="1" smtClean="0"/>
                    </a:p>
                    <a:p>
                      <a:r>
                        <a:rPr lang="de-DE" sz="2400" b="1" smtClean="0"/>
                        <a:t>Najnovije korišćene liste</a:t>
                      </a:r>
                      <a:endParaRPr lang="sr-Latn-CS" sz="2400" b="1" smtClean="0"/>
                    </a:p>
                    <a:p>
                      <a:pPr marL="0" marR="0" indent="0" algn="l" defTabSz="457200" rtl="0" eaLnBrk="1" fontAlgn="auto" latinLnBrk="0" hangingPunct="1">
                        <a:lnSpc>
                          <a:spcPct val="100000"/>
                        </a:lnSpc>
                        <a:spcBef>
                          <a:spcPts val="0"/>
                        </a:spcBef>
                        <a:spcAft>
                          <a:spcPts val="0"/>
                        </a:spcAft>
                        <a:buClrTx/>
                        <a:buSzTx/>
                        <a:buFontTx/>
                        <a:buNone/>
                        <a:tabLst/>
                        <a:defRPr/>
                      </a:pPr>
                      <a:r>
                        <a:rPr lang="de-DE" sz="2400" b="1" smtClean="0"/>
                        <a:t>Datoteke za evidenciju</a:t>
                      </a:r>
                    </a:p>
                    <a:p>
                      <a:pPr marL="0" marR="0" indent="0" algn="l" defTabSz="457200" rtl="0" eaLnBrk="1" fontAlgn="auto" latinLnBrk="0" hangingPunct="1">
                        <a:lnSpc>
                          <a:spcPct val="100000"/>
                        </a:lnSpc>
                        <a:spcBef>
                          <a:spcPts val="0"/>
                        </a:spcBef>
                        <a:spcAft>
                          <a:spcPts val="0"/>
                        </a:spcAft>
                        <a:buClrTx/>
                        <a:buSzTx/>
                        <a:buFontTx/>
                        <a:buNone/>
                        <a:tabLst/>
                        <a:defRPr/>
                      </a:pPr>
                      <a:r>
                        <a:rPr lang="de-DE" sz="2400" b="1" smtClean="0"/>
                        <a:t>Istorija pregledača</a:t>
                      </a:r>
                      <a:endParaRPr lang="sr-Latn-CS" sz="2400" b="1" smtClean="0"/>
                    </a:p>
                    <a:p>
                      <a:pPr marL="0" marR="0" indent="0" algn="l" defTabSz="457200" rtl="0" eaLnBrk="1" fontAlgn="auto" latinLnBrk="0" hangingPunct="1">
                        <a:lnSpc>
                          <a:spcPct val="100000"/>
                        </a:lnSpc>
                        <a:spcBef>
                          <a:spcPts val="0"/>
                        </a:spcBef>
                        <a:spcAft>
                          <a:spcPts val="0"/>
                        </a:spcAft>
                        <a:buClrTx/>
                        <a:buSzTx/>
                        <a:buFontTx/>
                        <a:buNone/>
                        <a:tabLst/>
                        <a:defRPr/>
                      </a:pPr>
                      <a:r>
                        <a:rPr lang="de-DE" sz="2400" b="1" smtClean="0"/>
                        <a:t>Pregledačeva keš memorija</a:t>
                      </a:r>
                    </a:p>
                    <a:p>
                      <a:pPr marL="0" marR="0" indent="0" algn="l" defTabSz="457200" rtl="0" eaLnBrk="1" fontAlgn="auto" latinLnBrk="0" hangingPunct="1">
                        <a:lnSpc>
                          <a:spcPct val="100000"/>
                        </a:lnSpc>
                        <a:spcBef>
                          <a:spcPts val="0"/>
                        </a:spcBef>
                        <a:spcAft>
                          <a:spcPts val="0"/>
                        </a:spcAft>
                        <a:buClrTx/>
                        <a:buSzTx/>
                        <a:buFontTx/>
                        <a:buNone/>
                        <a:tabLst/>
                        <a:defRPr/>
                      </a:pPr>
                      <a:r>
                        <a:rPr lang="de-DE" sz="2400" b="1" smtClean="0"/>
                        <a:t>Najčešće korišćeni programi</a:t>
                      </a:r>
                      <a:endParaRPr lang="sr-Latn-CS" sz="2400" b="1" smtClean="0"/>
                    </a:p>
                    <a:p>
                      <a:pPr marL="0" marR="0" indent="0" algn="l" defTabSz="457200" rtl="0" eaLnBrk="1" fontAlgn="auto" latinLnBrk="0" hangingPunct="1">
                        <a:lnSpc>
                          <a:spcPct val="100000"/>
                        </a:lnSpc>
                        <a:spcBef>
                          <a:spcPts val="0"/>
                        </a:spcBef>
                        <a:spcAft>
                          <a:spcPts val="0"/>
                        </a:spcAft>
                        <a:buClrTx/>
                        <a:buSzTx/>
                        <a:buFontTx/>
                        <a:buNone/>
                        <a:tabLst/>
                        <a:defRPr/>
                      </a:pPr>
                      <a:r>
                        <a:rPr lang="de-DE" sz="2400" b="1" smtClean="0"/>
                        <a:t>Podaci obrasca</a:t>
                      </a:r>
                      <a:endParaRPr lang="sr-Latn-CS" sz="2400" b="1" smtClean="0"/>
                    </a:p>
                    <a:p>
                      <a:pPr marL="0" marR="0" indent="0" algn="l" defTabSz="457200" rtl="0" eaLnBrk="1" fontAlgn="auto" latinLnBrk="0" hangingPunct="1">
                        <a:lnSpc>
                          <a:spcPct val="100000"/>
                        </a:lnSpc>
                        <a:spcBef>
                          <a:spcPts val="0"/>
                        </a:spcBef>
                        <a:spcAft>
                          <a:spcPts val="0"/>
                        </a:spcAft>
                        <a:buClrTx/>
                        <a:buSzTx/>
                        <a:buFontTx/>
                        <a:buNone/>
                        <a:tabLst/>
                        <a:defRPr/>
                      </a:pPr>
                      <a:r>
                        <a:rPr lang="de-DE" sz="2400" b="1" smtClean="0"/>
                        <a:t>Pagefile.sys</a:t>
                      </a:r>
                    </a:p>
                    <a:p>
                      <a:pPr marL="0" marR="0" indent="0" algn="l" defTabSz="457200" rtl="0" eaLnBrk="1" fontAlgn="auto" latinLnBrk="0" hangingPunct="1">
                        <a:lnSpc>
                          <a:spcPct val="100000"/>
                        </a:lnSpc>
                        <a:spcBef>
                          <a:spcPts val="0"/>
                        </a:spcBef>
                        <a:spcAft>
                          <a:spcPts val="0"/>
                        </a:spcAft>
                        <a:buClrTx/>
                        <a:buSzTx/>
                        <a:buFontTx/>
                        <a:buNone/>
                        <a:tabLst/>
                        <a:defRPr/>
                      </a:pPr>
                      <a:r>
                        <a:rPr lang="de-DE" sz="2400" b="1" smtClean="0"/>
                        <a:t>Hiberfil.sys</a:t>
                      </a:r>
                    </a:p>
                    <a:p>
                      <a:pPr marL="0" marR="0" indent="0" algn="l" defTabSz="457200" rtl="0" eaLnBrk="1" fontAlgn="auto" latinLnBrk="0" hangingPunct="1">
                        <a:lnSpc>
                          <a:spcPct val="100000"/>
                        </a:lnSpc>
                        <a:spcBef>
                          <a:spcPts val="0"/>
                        </a:spcBef>
                        <a:spcAft>
                          <a:spcPts val="0"/>
                        </a:spcAft>
                        <a:buClrTx/>
                        <a:buSzTx/>
                        <a:buFontTx/>
                        <a:buNone/>
                        <a:tabLst/>
                        <a:defRPr/>
                      </a:pPr>
                      <a:r>
                        <a:rPr lang="de-DE" sz="2400" b="1" smtClean="0"/>
                        <a:t>Kopije urađene u senci</a:t>
                      </a:r>
                      <a:endParaRPr lang="sr-Latn-CS" sz="2400" b="1" smtClean="0"/>
                    </a:p>
                    <a:p>
                      <a:pPr marL="0" marR="0" indent="0" algn="l" defTabSz="457200" rtl="0" eaLnBrk="1" fontAlgn="auto" latinLnBrk="0" hangingPunct="1">
                        <a:lnSpc>
                          <a:spcPct val="100000"/>
                        </a:lnSpc>
                        <a:spcBef>
                          <a:spcPts val="0"/>
                        </a:spcBef>
                        <a:spcAft>
                          <a:spcPts val="0"/>
                        </a:spcAft>
                        <a:buClrTx/>
                        <a:buSzTx/>
                        <a:buFontTx/>
                        <a:buNone/>
                        <a:tabLst/>
                        <a:defRPr/>
                      </a:pPr>
                      <a:r>
                        <a:rPr lang="de-DE" sz="2400" b="1" smtClean="0"/>
                        <a:t>…</a:t>
                      </a:r>
                    </a:p>
                    <a:p>
                      <a:endParaRPr lang="sr-Latn-CS"/>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de-DE" sz="2800" b="1" smtClean="0"/>
                        <a:t>Neiskorišćeni prostor</a:t>
                      </a:r>
                      <a:endParaRPr lang="sr-Latn-CS" sz="2800" b="1" smtClean="0"/>
                    </a:p>
                    <a:p>
                      <a:pPr marL="0" marR="0" indent="0" algn="l" defTabSz="457200" rtl="0" eaLnBrk="1" fontAlgn="auto" latinLnBrk="0" hangingPunct="1">
                        <a:lnSpc>
                          <a:spcPct val="100000"/>
                        </a:lnSpc>
                        <a:spcBef>
                          <a:spcPts val="0"/>
                        </a:spcBef>
                        <a:spcAft>
                          <a:spcPts val="0"/>
                        </a:spcAft>
                        <a:buClrTx/>
                        <a:buSzTx/>
                        <a:buFontTx/>
                        <a:buNone/>
                        <a:tabLst/>
                        <a:defRPr/>
                      </a:pPr>
                      <a:r>
                        <a:rPr lang="de-DE" sz="2800" b="1" smtClean="0"/>
                        <a:t>Nedodeljeni prostor</a:t>
                      </a:r>
                      <a:endParaRPr lang="sr-Latn-CS" sz="2800" b="1" smtClean="0"/>
                    </a:p>
                    <a:p>
                      <a:pPr marL="0" marR="0" indent="0" algn="l" defTabSz="457200" rtl="0" eaLnBrk="1" fontAlgn="auto" latinLnBrk="0" hangingPunct="1">
                        <a:lnSpc>
                          <a:spcPct val="100000"/>
                        </a:lnSpc>
                        <a:spcBef>
                          <a:spcPts val="0"/>
                        </a:spcBef>
                        <a:spcAft>
                          <a:spcPts val="0"/>
                        </a:spcAft>
                        <a:buClrTx/>
                        <a:buSzTx/>
                        <a:buFontTx/>
                        <a:buNone/>
                        <a:tabLst/>
                        <a:defRPr/>
                      </a:pPr>
                      <a:r>
                        <a:rPr lang="de-DE" sz="2800" b="1" smtClean="0"/>
                        <a:t>MFT odrednice</a:t>
                      </a:r>
                      <a:endParaRPr lang="sr-Latn-CS" sz="2800" b="1" smtClean="0"/>
                    </a:p>
                    <a:p>
                      <a:pPr marL="0" marR="0" indent="0" algn="l" defTabSz="457200" rtl="0" eaLnBrk="1" fontAlgn="auto" latinLnBrk="0" hangingPunct="1">
                        <a:lnSpc>
                          <a:spcPct val="100000"/>
                        </a:lnSpc>
                        <a:spcBef>
                          <a:spcPts val="0"/>
                        </a:spcBef>
                        <a:spcAft>
                          <a:spcPts val="0"/>
                        </a:spcAft>
                        <a:buClrTx/>
                        <a:buSzTx/>
                        <a:buFontTx/>
                        <a:buNone/>
                        <a:tabLst/>
                        <a:defRPr/>
                      </a:pPr>
                      <a:r>
                        <a:rPr lang="de-DE" sz="2800" b="1" smtClean="0"/>
                        <a:t>RAM</a:t>
                      </a:r>
                    </a:p>
                    <a:p>
                      <a:pPr marL="0" marR="0" indent="0" algn="l" defTabSz="457200" rtl="0" eaLnBrk="1" fontAlgn="auto" latinLnBrk="0" hangingPunct="1">
                        <a:lnSpc>
                          <a:spcPct val="100000"/>
                        </a:lnSpc>
                        <a:spcBef>
                          <a:spcPts val="0"/>
                        </a:spcBef>
                        <a:spcAft>
                          <a:spcPts val="0"/>
                        </a:spcAft>
                        <a:buClrTx/>
                        <a:buSzTx/>
                        <a:buFontTx/>
                        <a:buNone/>
                        <a:tabLst/>
                        <a:defRPr/>
                      </a:pPr>
                      <a:r>
                        <a:rPr lang="de-DE" sz="2800" b="1" smtClean="0"/>
                        <a:t>tragovi nekih aplikacija</a:t>
                      </a:r>
                      <a:endParaRPr lang="sr-Latn-CS" sz="2800" b="1" smtClean="0"/>
                    </a:p>
                  </a:txBody>
                  <a:tcPr/>
                </a:tc>
                <a:extLst>
                  <a:ext uri="{0D108BD9-81ED-4DB2-BD59-A6C34878D82A}">
                    <a16:rowId xmlns:a16="http://schemas.microsoft.com/office/drawing/2014/main" val="10001"/>
                  </a:ext>
                </a:extLst>
              </a:tr>
            </a:tbl>
          </a:graphicData>
        </a:graphic>
      </p:graphicFrame>
      <p:sp>
        <p:nvSpPr>
          <p:cNvPr id="4" name="Espace réservé du numéro de diapositive 3"/>
          <p:cNvSpPr>
            <a:spLocks noGrp="1"/>
          </p:cNvSpPr>
          <p:nvPr>
            <p:ph type="sldNum" sz="quarter" idx="12"/>
          </p:nvPr>
        </p:nvSpPr>
        <p:spPr/>
        <p:txBody>
          <a:bodyPr/>
          <a:lstStyle/>
          <a:p>
            <a:r>
              <a:rPr lang="sr-Latn-CS" dirty="0" smtClean="0"/>
              <a:t>!</a:t>
            </a:r>
            <a:fld id="{C1820EB3-92EE-104B-92CD-26C09B1518FE}" type="slidenum">
              <a:rPr lang="en-US" smtClean="0"/>
              <a:pPr/>
              <a:t>160</a:t>
            </a:fld>
            <a:endParaRPr lang="sr-Latn-CS" dirty="0"/>
          </a:p>
        </p:txBody>
      </p:sp>
    </p:spTree>
    <p:extLst>
      <p:ext uri="{BB962C8B-B14F-4D97-AF65-F5344CB8AC3E}">
        <p14:creationId xmlns:p14="http://schemas.microsoft.com/office/powerpoint/2010/main" val="3232658812"/>
      </p:ext>
    </p:extLst>
  </p:cSld>
  <p:clrMapOvr>
    <a:masterClrMapping/>
  </p:clrMapOvr>
  <p:timing>
    <p:tnLst>
      <p:par>
        <p:cTn id="1" dur="indefinite" restart="never" nodeType="tmRoot"/>
      </p:par>
    </p:tn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normAutofit fontScale="90000"/>
          </a:bodyPr>
          <a:lstStyle/>
          <a:p>
            <a:r>
              <a:rPr lang="sr-Latn-CS" b="1" smtClean="0"/>
              <a:t>Šta digitalna forenzika može da učini za vas?</a:t>
            </a:r>
            <a:endParaRPr lang="sr-Latn-CS" b="1"/>
          </a:p>
        </p:txBody>
      </p:sp>
      <p:sp>
        <p:nvSpPr>
          <p:cNvPr id="4" name="Rectangle 3"/>
          <p:cNvSpPr>
            <a:spLocks noGrp="1" noChangeArrowheads="1"/>
          </p:cNvSpPr>
          <p:nvPr>
            <p:ph idx="1"/>
          </p:nvPr>
        </p:nvSpPr>
        <p:spPr/>
        <p:txBody>
          <a:bodyPr>
            <a:normAutofit/>
          </a:bodyPr>
          <a:lstStyle/>
          <a:p>
            <a:pPr>
              <a:lnSpc>
                <a:spcPct val="150000"/>
              </a:lnSpc>
              <a:spcBef>
                <a:spcPts val="0"/>
              </a:spcBef>
            </a:pPr>
            <a:endParaRPr lang="en-GB"/>
          </a:p>
        </p:txBody>
      </p:sp>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280" y="1145590"/>
            <a:ext cx="9109720" cy="54899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Espace réservé du numéro de diapositive 2"/>
          <p:cNvSpPr>
            <a:spLocks noGrp="1"/>
          </p:cNvSpPr>
          <p:nvPr>
            <p:ph type="sldNum" sz="quarter" idx="12"/>
          </p:nvPr>
        </p:nvSpPr>
        <p:spPr/>
        <p:txBody>
          <a:bodyPr/>
          <a:lstStyle/>
          <a:p>
            <a:r>
              <a:rPr lang="sr-Latn-CS" dirty="0" smtClean="0"/>
              <a:t>!</a:t>
            </a:r>
            <a:fld id="{C1820EB3-92EE-104B-92CD-26C09B1518FE}" type="slidenum">
              <a:rPr lang="en-US" smtClean="0"/>
              <a:pPr/>
              <a:t>161</a:t>
            </a:fld>
            <a:endParaRPr lang="sr-Latn-CS" dirty="0"/>
          </a:p>
        </p:txBody>
      </p:sp>
    </p:spTree>
    <p:extLst>
      <p:ext uri="{BB962C8B-B14F-4D97-AF65-F5344CB8AC3E}">
        <p14:creationId xmlns:p14="http://schemas.microsoft.com/office/powerpoint/2010/main" val="4099990356"/>
      </p:ext>
    </p:extLst>
  </p:cSld>
  <p:clrMapOvr>
    <a:masterClrMapping/>
  </p:clrMapOvr>
  <p:timing>
    <p:tnLst>
      <p:par>
        <p:cTn id="1" dur="indefinite" restart="never" nodeType="tmRoot"/>
      </p:par>
    </p:tnLst>
  </p:timing>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normAutofit fontScale="90000"/>
          </a:bodyPr>
          <a:lstStyle/>
          <a:p>
            <a:r>
              <a:rPr lang="sr-Latn-CS" b="1" smtClean="0"/>
              <a:t>Šta digitalna forenzika može da učini za vas?</a:t>
            </a:r>
            <a:endParaRPr lang="sr-Latn-CS" b="1"/>
          </a:p>
        </p:txBody>
      </p:sp>
      <p:sp>
        <p:nvSpPr>
          <p:cNvPr id="4" name="Rectangle 3"/>
          <p:cNvSpPr>
            <a:spLocks noGrp="1" noChangeArrowheads="1"/>
          </p:cNvSpPr>
          <p:nvPr>
            <p:ph idx="1"/>
          </p:nvPr>
        </p:nvSpPr>
        <p:spPr>
          <a:xfrm>
            <a:off x="2094614" y="1334386"/>
            <a:ext cx="6592186" cy="4525963"/>
          </a:xfrm>
        </p:spPr>
        <p:txBody>
          <a:bodyPr>
            <a:normAutofit fontScale="85000" lnSpcReduction="20000"/>
          </a:bodyPr>
          <a:lstStyle/>
          <a:p>
            <a:pPr marL="0" indent="0">
              <a:lnSpc>
                <a:spcPct val="150000"/>
              </a:lnSpc>
              <a:spcBef>
                <a:spcPts val="0"/>
              </a:spcBef>
              <a:buNone/>
            </a:pPr>
            <a:r>
              <a:rPr lang="sr-Latn-CS" b="1" smtClean="0"/>
              <a:t>Korisnički specifični podaci</a:t>
            </a:r>
          </a:p>
          <a:p>
            <a:pPr marL="0" indent="0">
              <a:lnSpc>
                <a:spcPct val="150000"/>
              </a:lnSpc>
              <a:spcBef>
                <a:spcPts val="0"/>
              </a:spcBef>
              <a:buNone/>
            </a:pPr>
            <a:r>
              <a:rPr lang="sr-Latn-CS" dirty="0" smtClean="0"/>
              <a:t>Korišćeni programi, posećene veb stranice, izvršene pretrage, otvorene / sačuvane datoteke</a:t>
            </a:r>
          </a:p>
          <a:p>
            <a:pPr marL="0" indent="0">
              <a:lnSpc>
                <a:spcPct val="150000"/>
              </a:lnSpc>
              <a:spcBef>
                <a:spcPts val="0"/>
              </a:spcBef>
              <a:buNone/>
            </a:pPr>
            <a:endParaRPr lang="sr-Latn-CS" b="1" smtClean="0"/>
          </a:p>
          <a:p>
            <a:pPr marL="0" indent="0">
              <a:lnSpc>
                <a:spcPct val="150000"/>
              </a:lnSpc>
              <a:spcBef>
                <a:spcPts val="0"/>
              </a:spcBef>
              <a:buNone/>
            </a:pPr>
            <a:r>
              <a:rPr lang="sr-Latn-CS" b="1" smtClean="0"/>
              <a:t>Ekif podaci</a:t>
            </a:r>
          </a:p>
          <a:p>
            <a:pPr marL="0" indent="0">
              <a:lnSpc>
                <a:spcPct val="150000"/>
              </a:lnSpc>
              <a:spcBef>
                <a:spcPts val="0"/>
              </a:spcBef>
              <a:buNone/>
            </a:pPr>
            <a:r>
              <a:rPr lang="sr-Latn-CS" dirty="0" smtClean="0"/>
              <a:t>Kada, gde je snimljena slika sa modelom kamere, serijski broj</a:t>
            </a:r>
          </a:p>
        </p:txBody>
      </p:sp>
      <p:pic>
        <p:nvPicPr>
          <p:cNvPr id="3074" name="Picture 2" descr="http://icons.iconarchive.com/icons/artua/dragon-soft/512/User-icon.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6692" y="1515177"/>
            <a:ext cx="1759652" cy="1759652"/>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http://www.jmarior.net/wp-images/aperture-icon.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9224" y="3838358"/>
            <a:ext cx="1679943" cy="1679943"/>
          </a:xfrm>
          <a:prstGeom prst="rect">
            <a:avLst/>
          </a:prstGeom>
          <a:noFill/>
          <a:extLst>
            <a:ext uri="{909E8E84-426E-40DD-AFC4-6F175D3DCCD1}">
              <a14:hiddenFill xmlns:a14="http://schemas.microsoft.com/office/drawing/2010/main">
                <a:solidFill>
                  <a:srgbClr val="FFFFFF"/>
                </a:solidFill>
              </a14:hiddenFill>
            </a:ext>
          </a:extLst>
        </p:spPr>
      </p:pic>
      <p:sp>
        <p:nvSpPr>
          <p:cNvPr id="3" name="Espace réservé du numéro de diapositive 2"/>
          <p:cNvSpPr>
            <a:spLocks noGrp="1"/>
          </p:cNvSpPr>
          <p:nvPr>
            <p:ph type="sldNum" sz="quarter" idx="12"/>
          </p:nvPr>
        </p:nvSpPr>
        <p:spPr/>
        <p:txBody>
          <a:bodyPr/>
          <a:lstStyle/>
          <a:p>
            <a:r>
              <a:rPr lang="sr-Latn-CS" dirty="0" smtClean="0"/>
              <a:t>!</a:t>
            </a:r>
            <a:fld id="{C1820EB3-92EE-104B-92CD-26C09B1518FE}" type="slidenum">
              <a:rPr lang="en-US" smtClean="0"/>
              <a:pPr/>
              <a:t>162</a:t>
            </a:fld>
            <a:endParaRPr lang="sr-Latn-CS" dirty="0"/>
          </a:p>
        </p:txBody>
      </p:sp>
    </p:spTree>
    <p:extLst>
      <p:ext uri="{BB962C8B-B14F-4D97-AF65-F5344CB8AC3E}">
        <p14:creationId xmlns:p14="http://schemas.microsoft.com/office/powerpoint/2010/main" val="19917227"/>
      </p:ext>
    </p:extLst>
  </p:cSld>
  <p:clrMapOvr>
    <a:masterClrMapping/>
  </p:clrMapOvr>
  <p:timing>
    <p:tnLst>
      <p:par>
        <p:cTn id="1" dur="indefinite" restart="never" nodeType="tmRoot"/>
      </p:par>
    </p:tnLst>
  </p:timing>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normAutofit fontScale="90000"/>
          </a:bodyPr>
          <a:lstStyle/>
          <a:p>
            <a:r>
              <a:rPr lang="sr-Latn-CS" b="1" smtClean="0"/>
              <a:t>Šta digitalna forenzika može da učini za vas?</a:t>
            </a:r>
            <a:endParaRPr lang="sr-Latn-CS" b="1"/>
          </a:p>
        </p:txBody>
      </p:sp>
      <p:sp>
        <p:nvSpPr>
          <p:cNvPr id="4" name="Rectangle 3"/>
          <p:cNvSpPr>
            <a:spLocks noGrp="1" noChangeArrowheads="1"/>
          </p:cNvSpPr>
          <p:nvPr>
            <p:ph idx="1"/>
          </p:nvPr>
        </p:nvSpPr>
        <p:spPr>
          <a:xfrm>
            <a:off x="2083982" y="1600200"/>
            <a:ext cx="6613450" cy="4525963"/>
          </a:xfrm>
        </p:spPr>
        <p:txBody>
          <a:bodyPr>
            <a:normAutofit fontScale="92500" lnSpcReduction="10000"/>
          </a:bodyPr>
          <a:lstStyle/>
          <a:p>
            <a:pPr marL="0" indent="0">
              <a:lnSpc>
                <a:spcPct val="150000"/>
              </a:lnSpc>
              <a:spcBef>
                <a:spcPts val="0"/>
              </a:spcBef>
              <a:buNone/>
            </a:pPr>
            <a:r>
              <a:rPr lang="sr-Latn-CS" b="1" smtClean="0"/>
              <a:t>Informacije o aplikaciji</a:t>
            </a:r>
          </a:p>
          <a:p>
            <a:pPr marL="0" indent="0">
              <a:lnSpc>
                <a:spcPct val="150000"/>
              </a:lnSpc>
              <a:spcBef>
                <a:spcPts val="0"/>
              </a:spcBef>
              <a:buNone/>
            </a:pPr>
            <a:r>
              <a:rPr lang="sr-Latn-CS" dirty="0" smtClean="0"/>
              <a:t>E-mail klijenti, istorija ćaskanja, baze podataka, konfiguracije, analiza malvera</a:t>
            </a:r>
          </a:p>
          <a:p>
            <a:pPr marL="0" indent="0">
              <a:lnSpc>
                <a:spcPct val="150000"/>
              </a:lnSpc>
              <a:spcBef>
                <a:spcPts val="0"/>
              </a:spcBef>
              <a:buNone/>
            </a:pPr>
            <a:endParaRPr lang="sr-Latn-CS" sz="1900" b="1"/>
          </a:p>
          <a:p>
            <a:pPr marL="0" indent="0">
              <a:lnSpc>
                <a:spcPct val="150000"/>
              </a:lnSpc>
              <a:spcBef>
                <a:spcPts val="0"/>
              </a:spcBef>
              <a:buNone/>
            </a:pPr>
            <a:r>
              <a:rPr lang="sr-Latn-CS" b="1" smtClean="0"/>
              <a:t>Fragmenti</a:t>
            </a:r>
            <a:endParaRPr lang="sr-Latn-CS" b="1"/>
          </a:p>
          <a:p>
            <a:pPr marL="0" indent="0">
              <a:lnSpc>
                <a:spcPct val="150000"/>
              </a:lnSpc>
              <a:spcBef>
                <a:spcPts val="0"/>
              </a:spcBef>
              <a:buNone/>
            </a:pPr>
            <a:r>
              <a:rPr lang="sr-Latn-CS" dirty="0" smtClean="0"/>
              <a:t>Fragment dokaznih slika, dokumenata, istorija,datoteke za evidenciju, ...</a:t>
            </a:r>
            <a:endParaRPr lang="sr-Latn-CS"/>
          </a:p>
        </p:txBody>
      </p:sp>
      <p:pic>
        <p:nvPicPr>
          <p:cNvPr id="6145"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0392" y="1689313"/>
            <a:ext cx="1878640" cy="15604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7" name="Picture 3" descr="http://www.linux-magazine.com/var/linux_magazin/storage/images/linux-magazine.com/issues/2008/93/undeleted/figure-1/430023-1-eng-US/Figure-1_reference.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0392" y="4178587"/>
            <a:ext cx="1831057" cy="1834115"/>
          </a:xfrm>
          <a:prstGeom prst="rect">
            <a:avLst/>
          </a:prstGeom>
          <a:noFill/>
          <a:extLst>
            <a:ext uri="{909E8E84-426E-40DD-AFC4-6F175D3DCCD1}">
              <a14:hiddenFill xmlns:a14="http://schemas.microsoft.com/office/drawing/2010/main">
                <a:solidFill>
                  <a:srgbClr val="FFFFFF"/>
                </a:solidFill>
              </a14:hiddenFill>
            </a:ext>
          </a:extLst>
        </p:spPr>
      </p:pic>
      <p:sp>
        <p:nvSpPr>
          <p:cNvPr id="3" name="Espace réservé du numéro de diapositive 2"/>
          <p:cNvSpPr>
            <a:spLocks noGrp="1"/>
          </p:cNvSpPr>
          <p:nvPr>
            <p:ph type="sldNum" sz="quarter" idx="12"/>
          </p:nvPr>
        </p:nvSpPr>
        <p:spPr/>
        <p:txBody>
          <a:bodyPr/>
          <a:lstStyle/>
          <a:p>
            <a:r>
              <a:rPr lang="sr-Latn-CS" dirty="0" smtClean="0"/>
              <a:t>!</a:t>
            </a:r>
            <a:fld id="{C1820EB3-92EE-104B-92CD-26C09B1518FE}" type="slidenum">
              <a:rPr lang="en-US" smtClean="0"/>
              <a:pPr/>
              <a:t>163</a:t>
            </a:fld>
            <a:endParaRPr lang="sr-Latn-CS" dirty="0"/>
          </a:p>
        </p:txBody>
      </p:sp>
    </p:spTree>
    <p:extLst>
      <p:ext uri="{BB962C8B-B14F-4D97-AF65-F5344CB8AC3E}">
        <p14:creationId xmlns:p14="http://schemas.microsoft.com/office/powerpoint/2010/main" val="3226724567"/>
      </p:ext>
    </p:extLst>
  </p:cSld>
  <p:clrMapOvr>
    <a:masterClrMapping/>
  </p:clrMapOvr>
  <p:timing>
    <p:tnLst>
      <p:par>
        <p:cTn id="1" dur="indefinite" restart="never" nodeType="tmRoot"/>
      </p:par>
    </p:tnLst>
  </p:timing>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normAutofit fontScale="90000"/>
          </a:bodyPr>
          <a:lstStyle/>
          <a:p>
            <a:r>
              <a:rPr lang="sr-Latn-CS" b="1" smtClean="0"/>
              <a:t>Šta digitalna forenzika može da učini za vas?</a:t>
            </a:r>
            <a:endParaRPr lang="sr-Latn-CS" b="1"/>
          </a:p>
        </p:txBody>
      </p:sp>
      <p:sp>
        <p:nvSpPr>
          <p:cNvPr id="4" name="Rectangle 3"/>
          <p:cNvSpPr>
            <a:spLocks noGrp="1" noChangeArrowheads="1"/>
          </p:cNvSpPr>
          <p:nvPr>
            <p:ph idx="1"/>
          </p:nvPr>
        </p:nvSpPr>
        <p:spPr>
          <a:xfrm>
            <a:off x="2083982" y="1600200"/>
            <a:ext cx="6613450" cy="4525963"/>
          </a:xfrm>
        </p:spPr>
        <p:txBody>
          <a:bodyPr>
            <a:normAutofit fontScale="77500" lnSpcReduction="20000"/>
          </a:bodyPr>
          <a:lstStyle/>
          <a:p>
            <a:pPr marL="0" indent="0">
              <a:lnSpc>
                <a:spcPct val="150000"/>
              </a:lnSpc>
              <a:spcBef>
                <a:spcPts val="0"/>
              </a:spcBef>
              <a:buNone/>
            </a:pPr>
            <a:r>
              <a:rPr lang="sr-Latn-CS" b="1" smtClean="0"/>
              <a:t>Dokazni dokumenti</a:t>
            </a:r>
          </a:p>
          <a:p>
            <a:pPr marL="0" indent="0">
              <a:lnSpc>
                <a:spcPct val="150000"/>
              </a:lnSpc>
              <a:spcBef>
                <a:spcPts val="0"/>
              </a:spcBef>
              <a:buNone/>
            </a:pPr>
            <a:r>
              <a:rPr lang="sr-Latn-CS" dirty="0" smtClean="0"/>
              <a:t>izjave o računu, ucjene poruke, ilegalne slike, kontakti, log fajlovi, ukradeni planovi, ...</a:t>
            </a:r>
          </a:p>
          <a:p>
            <a:pPr marL="0" indent="0">
              <a:lnSpc>
                <a:spcPct val="150000"/>
              </a:lnSpc>
              <a:spcBef>
                <a:spcPts val="0"/>
              </a:spcBef>
              <a:buNone/>
            </a:pPr>
            <a:endParaRPr lang="sr-Latn-CS" smtClean="0"/>
          </a:p>
          <a:p>
            <a:pPr marL="0" indent="0">
              <a:lnSpc>
                <a:spcPct val="150000"/>
              </a:lnSpc>
              <a:spcBef>
                <a:spcPts val="0"/>
              </a:spcBef>
              <a:buNone/>
            </a:pPr>
            <a:r>
              <a:rPr lang="sr-Latn-CS" b="1" smtClean="0"/>
              <a:t>Nepristupačni podaci</a:t>
            </a:r>
            <a:r>
              <a:rPr lang="sr-Latn-CS" dirty="0" smtClean="0"/>
              <a:t> </a:t>
            </a:r>
            <a:endParaRPr lang="sr-Latn-CS"/>
          </a:p>
          <a:p>
            <a:pPr marL="0" indent="0">
              <a:lnSpc>
                <a:spcPct val="150000"/>
              </a:lnSpc>
              <a:spcBef>
                <a:spcPts val="0"/>
              </a:spcBef>
              <a:buNone/>
            </a:pPr>
            <a:r>
              <a:rPr lang="sr-Latn-CS" dirty="0" smtClean="0"/>
              <a:t>skrivene datoteke, šifrovane datoteke, izbrisane podatke,</a:t>
            </a:r>
          </a:p>
          <a:p>
            <a:pPr marL="0" indent="0">
              <a:lnSpc>
                <a:spcPct val="150000"/>
              </a:lnSpc>
              <a:spcBef>
                <a:spcPts val="0"/>
              </a:spcBef>
              <a:buNone/>
            </a:pPr>
            <a:r>
              <a:rPr lang="sr-Latn-CS" dirty="0" smtClean="0"/>
              <a:t>steganizirane datoteke, oblak / mrežno čuvanje</a:t>
            </a:r>
            <a:endParaRPr lang="sr-Latn-CS"/>
          </a:p>
        </p:txBody>
      </p:sp>
      <p:pic>
        <p:nvPicPr>
          <p:cNvPr id="5126" name="Picture 6" descr="http://files.softicons.com/download/folder-icons/terra-project-icons-by-aerotox/png/512/Black%20Terra%20Stop.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993614"/>
            <a:ext cx="1983636" cy="1983636"/>
          </a:xfrm>
          <a:prstGeom prst="rect">
            <a:avLst/>
          </a:prstGeom>
          <a:noFill/>
          <a:extLst>
            <a:ext uri="{909E8E84-426E-40DD-AFC4-6F175D3DCCD1}">
              <a14:hiddenFill xmlns:a14="http://schemas.microsoft.com/office/drawing/2010/main">
                <a:solidFill>
                  <a:srgbClr val="FFFFFF"/>
                </a:solidFill>
              </a14:hiddenFill>
            </a:ext>
          </a:extLst>
        </p:spPr>
      </p:pic>
      <p:pic>
        <p:nvPicPr>
          <p:cNvPr id="5128" name="Picture 8" descr="http://www.veryicon.com/icon/png/System/Simple/My%20Documents.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1476" y="1560264"/>
            <a:ext cx="1820894" cy="1820894"/>
          </a:xfrm>
          <a:prstGeom prst="rect">
            <a:avLst/>
          </a:prstGeom>
          <a:noFill/>
          <a:extLst>
            <a:ext uri="{909E8E84-426E-40DD-AFC4-6F175D3DCCD1}">
              <a14:hiddenFill xmlns:a14="http://schemas.microsoft.com/office/drawing/2010/main">
                <a:solidFill>
                  <a:srgbClr val="FFFFFF"/>
                </a:solidFill>
              </a14:hiddenFill>
            </a:ext>
          </a:extLst>
        </p:spPr>
      </p:pic>
      <p:sp>
        <p:nvSpPr>
          <p:cNvPr id="3" name="Espace réservé du numéro de diapositive 2"/>
          <p:cNvSpPr>
            <a:spLocks noGrp="1"/>
          </p:cNvSpPr>
          <p:nvPr>
            <p:ph type="sldNum" sz="quarter" idx="12"/>
          </p:nvPr>
        </p:nvSpPr>
        <p:spPr/>
        <p:txBody>
          <a:bodyPr/>
          <a:lstStyle/>
          <a:p>
            <a:r>
              <a:rPr lang="sr-Latn-CS" dirty="0" smtClean="0"/>
              <a:t>!</a:t>
            </a:r>
            <a:fld id="{C1820EB3-92EE-104B-92CD-26C09B1518FE}" type="slidenum">
              <a:rPr lang="en-US" smtClean="0"/>
              <a:pPr/>
              <a:t>164</a:t>
            </a:fld>
            <a:endParaRPr lang="sr-Latn-CS" dirty="0"/>
          </a:p>
        </p:txBody>
      </p:sp>
    </p:spTree>
    <p:extLst>
      <p:ext uri="{BB962C8B-B14F-4D97-AF65-F5344CB8AC3E}">
        <p14:creationId xmlns:p14="http://schemas.microsoft.com/office/powerpoint/2010/main" val="2977714900"/>
      </p:ext>
    </p:extLst>
  </p:cSld>
  <p:clrMapOvr>
    <a:masterClrMapping/>
  </p:clrMapOvr>
  <p:timing>
    <p:tnLst>
      <p:par>
        <p:cTn id="1" dur="indefinite" restart="never" nodeType="tmRoot"/>
      </p:par>
    </p:tnLst>
  </p:timing>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83911"/>
          </a:xfrm>
        </p:spPr>
        <p:txBody>
          <a:bodyPr/>
          <a:lstStyle/>
          <a:p>
            <a:r>
              <a:rPr lang="sr-Latn-CS" b="1" smtClean="0"/>
              <a:t>Proizvodnja / prezentacija</a:t>
            </a:r>
            <a:endParaRPr lang="sr-Latn-CS" b="1"/>
          </a:p>
        </p:txBody>
      </p:sp>
      <p:sp>
        <p:nvSpPr>
          <p:cNvPr id="3" name="Content Placeholder 2"/>
          <p:cNvSpPr>
            <a:spLocks noGrp="1"/>
          </p:cNvSpPr>
          <p:nvPr>
            <p:ph idx="1"/>
          </p:nvPr>
        </p:nvSpPr>
        <p:spPr/>
        <p:txBody>
          <a:bodyPr>
            <a:normAutofit/>
          </a:bodyPr>
          <a:lstStyle/>
          <a:p>
            <a:pPr lvl="0" algn="just"/>
            <a:r>
              <a:rPr lang="sr-Latn-CS" dirty="0" smtClean="0"/>
              <a:t>Izrada kompletnog izveštaja koji između ostalog uključuje i korake istraživanja i metode korišćene za dobijanje dokaza. </a:t>
            </a:r>
          </a:p>
          <a:p>
            <a:pPr lvl="0" algn="just"/>
            <a:r>
              <a:rPr lang="sr-Latn-CS" dirty="0" smtClean="0"/>
              <a:t>Stručnjaci za forenziku mogu biti veštaci koji pomažu ljudima koji su uključeni u sudski postupak da razumeju postupke izrade dokaza,postupke za prikupljanje dokaza i ocenu dokaza. </a:t>
            </a:r>
          </a:p>
          <a:p>
            <a:pPr algn="just"/>
            <a:endParaRPr lang="sr-Latn-CS"/>
          </a:p>
        </p:txBody>
      </p:sp>
      <p:sp>
        <p:nvSpPr>
          <p:cNvPr id="4" name="Espace réservé du numéro de diapositive 3"/>
          <p:cNvSpPr>
            <a:spLocks noGrp="1"/>
          </p:cNvSpPr>
          <p:nvPr>
            <p:ph type="sldNum" sz="quarter" idx="12"/>
          </p:nvPr>
        </p:nvSpPr>
        <p:spPr/>
        <p:txBody>
          <a:bodyPr/>
          <a:lstStyle/>
          <a:p>
            <a:r>
              <a:rPr lang="sr-Latn-CS" dirty="0" smtClean="0"/>
              <a:t>!</a:t>
            </a:r>
            <a:fld id="{C1820EB3-92EE-104B-92CD-26C09B1518FE}" type="slidenum">
              <a:rPr lang="en-US" smtClean="0"/>
              <a:pPr/>
              <a:t>165</a:t>
            </a:fld>
            <a:endParaRPr lang="sr-Latn-CS" dirty="0"/>
          </a:p>
        </p:txBody>
      </p:sp>
    </p:spTree>
    <p:extLst>
      <p:ext uri="{BB962C8B-B14F-4D97-AF65-F5344CB8AC3E}">
        <p14:creationId xmlns:p14="http://schemas.microsoft.com/office/powerpoint/2010/main" val="1322137414"/>
      </p:ext>
    </p:extLst>
  </p:cSld>
  <p:clrMapOvr>
    <a:masterClrMapping/>
  </p:clrMapOvr>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600200"/>
            <a:ext cx="8229600" cy="4794102"/>
          </a:xfrm>
        </p:spPr>
        <p:txBody>
          <a:bodyPr>
            <a:normAutofit lnSpcReduction="10000"/>
          </a:bodyPr>
          <a:lstStyle/>
          <a:p>
            <a:pPr marL="88900" lvl="0" indent="14288" algn="just">
              <a:buNone/>
            </a:pPr>
            <a:r>
              <a:rPr lang="sr-Latn-CS" dirty="0" smtClean="0"/>
              <a:t>U opštim slučajevima nije neophodno da svedoci koji proizvode činjenične dokaze da imaju status veštaka.  </a:t>
            </a:r>
          </a:p>
          <a:p>
            <a:pPr marL="88900" lvl="0" indent="14288" algn="just">
              <a:buNone/>
            </a:pPr>
            <a:r>
              <a:rPr lang="sr-Latn-CS" dirty="0" smtClean="0"/>
              <a:t>Međutim, stručnjaci mogu imati važnu ulogu u krivičnom postupku. Stručnjaci za forenziku pomažu onima koji su uključeni u sudski postupak da razumeju postupke izrade dokaza, postupke za prikupljanje dokaza i ocenu dokaza. Oni takođe mogu dati svoje mišljenje o dokazu  kada to zahteva sud </a:t>
            </a:r>
          </a:p>
          <a:p>
            <a:pPr algn="just"/>
            <a:endParaRPr lang="sr-Latn-CS" dirty="0"/>
          </a:p>
        </p:txBody>
      </p:sp>
      <p:sp>
        <p:nvSpPr>
          <p:cNvPr id="4" name="Title 1"/>
          <p:cNvSpPr>
            <a:spLocks noGrp="1"/>
          </p:cNvSpPr>
          <p:nvPr>
            <p:ph type="title"/>
          </p:nvPr>
        </p:nvSpPr>
        <p:spPr>
          <a:xfrm>
            <a:off x="457200" y="274638"/>
            <a:ext cx="8229600" cy="883911"/>
          </a:xfrm>
        </p:spPr>
        <p:txBody>
          <a:bodyPr/>
          <a:lstStyle/>
          <a:p>
            <a:r>
              <a:rPr lang="sr-Latn-CS" b="1" smtClean="0"/>
              <a:t>Proizvodnja / prezentacija</a:t>
            </a:r>
            <a:endParaRPr lang="sr-Latn-CS" b="1"/>
          </a:p>
        </p:txBody>
      </p:sp>
      <p:sp>
        <p:nvSpPr>
          <p:cNvPr id="2" name="Espace réservé du numéro de diapositive 1"/>
          <p:cNvSpPr>
            <a:spLocks noGrp="1"/>
          </p:cNvSpPr>
          <p:nvPr>
            <p:ph type="sldNum" sz="quarter" idx="12"/>
          </p:nvPr>
        </p:nvSpPr>
        <p:spPr/>
        <p:txBody>
          <a:bodyPr/>
          <a:lstStyle/>
          <a:p>
            <a:r>
              <a:rPr lang="sr-Latn-CS" dirty="0" smtClean="0"/>
              <a:t>!</a:t>
            </a:r>
            <a:fld id="{C1820EB3-92EE-104B-92CD-26C09B1518FE}" type="slidenum">
              <a:rPr lang="en-US" smtClean="0"/>
              <a:pPr/>
              <a:t>166</a:t>
            </a:fld>
            <a:endParaRPr lang="sr-Latn-CS" dirty="0"/>
          </a:p>
        </p:txBody>
      </p:sp>
    </p:spTree>
    <p:extLst>
      <p:ext uri="{BB962C8B-B14F-4D97-AF65-F5344CB8AC3E}">
        <p14:creationId xmlns:p14="http://schemas.microsoft.com/office/powerpoint/2010/main" val="1150221589"/>
      </p:ext>
    </p:extLst>
  </p:cSld>
  <p:clrMapOvr>
    <a:masterClrMapping/>
  </p:clrMapOvr>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 name="Picture 50" descr="border.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04558" y="0"/>
            <a:ext cx="6274340" cy="6858000"/>
          </a:xfrm>
          <a:prstGeom prst="rect">
            <a:avLst/>
          </a:prstGeom>
        </p:spPr>
      </p:pic>
      <p:sp>
        <p:nvSpPr>
          <p:cNvPr id="50" name="Slide Number Placeholder 49"/>
          <p:cNvSpPr>
            <a:spLocks noGrp="1"/>
          </p:cNvSpPr>
          <p:nvPr>
            <p:ph type="sldNum" sz="quarter" idx="12"/>
          </p:nvPr>
        </p:nvSpPr>
        <p:spPr/>
        <p:txBody>
          <a:bodyPr/>
          <a:lstStyle/>
          <a:p>
            <a:r>
              <a:rPr lang="sr-Latn-CS" dirty="0" smtClean="0"/>
              <a:t>!</a:t>
            </a:r>
            <a:fld id="{CBD56858-EB0B-D04D-B23C-7A827FD60C9F}" type="slidenum">
              <a:rPr lang="en-US" smtClean="0"/>
              <a:pPr/>
              <a:t>167</a:t>
            </a:fld>
            <a:endParaRPr lang="sr-Latn-CS" dirty="0"/>
          </a:p>
        </p:txBody>
      </p:sp>
      <p:sp>
        <p:nvSpPr>
          <p:cNvPr id="5" name="TextBox 4"/>
          <p:cNvSpPr txBox="1"/>
          <p:nvPr/>
        </p:nvSpPr>
        <p:spPr>
          <a:xfrm>
            <a:off x="2298357" y="2445547"/>
            <a:ext cx="4040659" cy="1569660"/>
          </a:xfrm>
          <a:prstGeom prst="rect">
            <a:avLst/>
          </a:prstGeom>
          <a:noFill/>
        </p:spPr>
        <p:txBody>
          <a:bodyPr wrap="square" rtlCol="0">
            <a:spAutoFit/>
          </a:bodyPr>
          <a:lstStyle/>
          <a:p>
            <a:pPr lvl="1" algn="ctr"/>
            <a:r>
              <a:rPr lang="sr-Latn-CS" sz="3200" b="1" smtClean="0">
                <a:solidFill>
                  <a:schemeClr val="accent1">
                    <a:lumMod val="25000"/>
                  </a:schemeClr>
                </a:solidFill>
                <a:latin typeface="Calibri" pitchFamily="34" charset="0"/>
              </a:rPr>
              <a:t>PREGLED CILJEVA SESIJE</a:t>
            </a:r>
            <a:endParaRPr lang="sr-Latn-CS" sz="3200"/>
          </a:p>
        </p:txBody>
      </p:sp>
    </p:spTree>
    <p:extLst>
      <p:ext uri="{BB962C8B-B14F-4D97-AF65-F5344CB8AC3E}">
        <p14:creationId xmlns:p14="http://schemas.microsoft.com/office/powerpoint/2010/main" val="1387874093"/>
      </p:ext>
    </p:extLst>
  </p:cSld>
  <p:clrMapOvr>
    <a:masterClrMapping/>
  </p:clrMapOvr>
  <p:timing>
    <p:tnLst>
      <p:par>
        <p:cTn id="1" dur="indefinite" restart="never" nodeType="tmRoot"/>
      </p:par>
    </p:tnLst>
  </p:timing>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Title 1"/>
          <p:cNvSpPr>
            <a:spLocks noGrp="1"/>
          </p:cNvSpPr>
          <p:nvPr>
            <p:ph type="title"/>
          </p:nvPr>
        </p:nvSpPr>
        <p:spPr>
          <a:xfrm>
            <a:off x="457200" y="274638"/>
            <a:ext cx="8229600" cy="933116"/>
          </a:xfrm>
        </p:spPr>
        <p:txBody>
          <a:bodyPr/>
          <a:lstStyle/>
          <a:p>
            <a:pPr eaLnBrk="1" hangingPunct="1"/>
            <a:r>
              <a:rPr lang="sr-Latn-CS" b="1" smtClean="0"/>
              <a:t>Ciljevi zasedanja</a:t>
            </a:r>
          </a:p>
        </p:txBody>
      </p:sp>
      <p:sp>
        <p:nvSpPr>
          <p:cNvPr id="16386" name="Content Placeholder 2"/>
          <p:cNvSpPr>
            <a:spLocks noGrp="1"/>
          </p:cNvSpPr>
          <p:nvPr>
            <p:ph sz="quarter" idx="1"/>
          </p:nvPr>
        </p:nvSpPr>
        <p:spPr>
          <a:xfrm>
            <a:off x="266095" y="1370208"/>
            <a:ext cx="8634065" cy="5487792"/>
          </a:xfrm>
        </p:spPr>
        <p:txBody>
          <a:bodyPr>
            <a:noAutofit/>
          </a:bodyPr>
          <a:lstStyle/>
          <a:p>
            <a:pPr algn="just">
              <a:buNone/>
            </a:pPr>
            <a:r>
              <a:rPr lang="sr-Latn-CS" sz="2000" smtClean="0"/>
              <a:t>Do kraja lekcije delegati će moći da:</a:t>
            </a:r>
          </a:p>
          <a:p>
            <a:pPr lvl="0" algn="just"/>
            <a:r>
              <a:rPr lang="sr-Latn-CS" sz="2000"/>
              <a:t>Razgovarati o sadržaju Vodiča za elektronske dokaze SE</a:t>
            </a:r>
            <a:endParaRPr lang="sr-Latn-CS" sz="2000" b="1" smtClean="0"/>
          </a:p>
          <a:p>
            <a:pPr algn="just"/>
            <a:r>
              <a:rPr lang="sr-Latn-CS" sz="2000" smtClean="0"/>
              <a:t>Razgovarati o raznim vrstama elektronskih dokaza </a:t>
            </a:r>
          </a:p>
          <a:p>
            <a:pPr algn="just"/>
            <a:r>
              <a:rPr lang="sr-Latn-CS" sz="2000" smtClean="0"/>
              <a:t>Objasnite principe najbolje prakse u vezi sa zaplenom i rukovanjem elektronskim dokazima</a:t>
            </a:r>
          </a:p>
          <a:p>
            <a:pPr algn="just"/>
            <a:r>
              <a:rPr lang="sr-Latn-CS" sz="2000" smtClean="0"/>
              <a:t>Identifikovati izazove koje nudi "mrtva kutija", "živi podaci" i Internet izvori elektronskih dokaza, uključujući dokaze u "oblaku". </a:t>
            </a:r>
          </a:p>
          <a:p>
            <a:pPr algn="just"/>
            <a:r>
              <a:rPr lang="sr-Latn-CS" sz="2000" smtClean="0"/>
              <a:t>Diskutovati o prihvatljivosti elektronskih dokaza u sudskim postupcima</a:t>
            </a:r>
          </a:p>
          <a:p>
            <a:pPr algn="just">
              <a:buFont typeface="Arial" charset="0"/>
              <a:buChar char="•"/>
            </a:pPr>
            <a:r>
              <a:rPr lang="sr-Latn-CS" sz="2000">
                <a:latin typeface="Calibri" charset="0"/>
              </a:rPr>
              <a:t>Objasniti pravilno planiranje i pripremu pretresa u kojem se mogu pronaći digitalni dokazi.</a:t>
            </a:r>
          </a:p>
          <a:p>
            <a:pPr algn="just">
              <a:buFont typeface="Arial" charset="0"/>
              <a:buChar char="•"/>
            </a:pPr>
            <a:r>
              <a:rPr lang="sr-Latn-CS" sz="2000" smtClean="0">
                <a:latin typeface="Calibri" charset="0"/>
              </a:rPr>
              <a:t>Objasnite kako će mesto zločina biti obezbeđeno i dokumentovano,tamo  gde se javljaju digitalni dokazi. </a:t>
            </a:r>
            <a:endParaRPr lang="sr-Latn-CS" sz="2000" smtClean="0"/>
          </a:p>
        </p:txBody>
      </p:sp>
      <p:pic>
        <p:nvPicPr>
          <p:cNvPr id="2" name="Picture 1" descr="slike.jpe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81333" y="51496"/>
            <a:ext cx="1862667" cy="1862667"/>
          </a:xfrm>
          <a:prstGeom prst="rect">
            <a:avLst/>
          </a:prstGeom>
        </p:spPr>
      </p:pic>
      <p:sp>
        <p:nvSpPr>
          <p:cNvPr id="3" name="Espace réservé du numéro de diapositive 2"/>
          <p:cNvSpPr>
            <a:spLocks noGrp="1"/>
          </p:cNvSpPr>
          <p:nvPr>
            <p:ph type="sldNum" sz="quarter" idx="12"/>
          </p:nvPr>
        </p:nvSpPr>
        <p:spPr/>
        <p:txBody>
          <a:bodyPr/>
          <a:lstStyle/>
          <a:p>
            <a:r>
              <a:rPr lang="sr-Latn-CS" dirty="0" smtClean="0"/>
              <a:t>!</a:t>
            </a:r>
            <a:fld id="{C1820EB3-92EE-104B-92CD-26C09B1518FE}" type="slidenum">
              <a:rPr lang="en-US" smtClean="0"/>
              <a:pPr/>
              <a:t>168</a:t>
            </a:fld>
            <a:endParaRPr lang="sr-Latn-CS" dirty="0"/>
          </a:p>
        </p:txBody>
      </p:sp>
    </p:spTree>
    <p:extLst>
      <p:ext uri="{BB962C8B-B14F-4D97-AF65-F5344CB8AC3E}">
        <p14:creationId xmlns:p14="http://schemas.microsoft.com/office/powerpoint/2010/main" val="2006013846"/>
      </p:ext>
    </p:extLst>
  </p:cSld>
  <p:clrMapOvr>
    <a:masterClrMapping/>
  </p:clrMapOvr>
  <p:timing>
    <p:tnLst>
      <p:par>
        <p:cTn id="1" dur="indefinite" restart="never" nodeType="tmRoot"/>
      </p:par>
    </p:tnLst>
  </p:timing>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Title 1"/>
          <p:cNvSpPr>
            <a:spLocks noGrp="1"/>
          </p:cNvSpPr>
          <p:nvPr>
            <p:ph type="title"/>
          </p:nvPr>
        </p:nvSpPr>
        <p:spPr>
          <a:xfrm>
            <a:off x="457200" y="274638"/>
            <a:ext cx="8229600" cy="933116"/>
          </a:xfrm>
        </p:spPr>
        <p:txBody>
          <a:bodyPr/>
          <a:lstStyle/>
          <a:p>
            <a:pPr eaLnBrk="1" hangingPunct="1"/>
            <a:r>
              <a:rPr lang="sr-Latn-CS" b="1" smtClean="0"/>
              <a:t>Ciljevi zasedanja</a:t>
            </a:r>
          </a:p>
        </p:txBody>
      </p:sp>
      <p:sp>
        <p:nvSpPr>
          <p:cNvPr id="16386" name="Content Placeholder 2"/>
          <p:cNvSpPr>
            <a:spLocks noGrp="1"/>
          </p:cNvSpPr>
          <p:nvPr>
            <p:ph sz="quarter" idx="1"/>
          </p:nvPr>
        </p:nvSpPr>
        <p:spPr>
          <a:xfrm>
            <a:off x="266095" y="1370208"/>
            <a:ext cx="8877905" cy="5487792"/>
          </a:xfrm>
        </p:spPr>
        <p:txBody>
          <a:bodyPr>
            <a:noAutofit/>
          </a:bodyPr>
          <a:lstStyle/>
          <a:p>
            <a:pPr>
              <a:buNone/>
            </a:pPr>
            <a:r>
              <a:rPr lang="sr-Latn-CS" sz="2000" smtClean="0"/>
              <a:t>Do kraja lekcije delegati će moći da:</a:t>
            </a:r>
          </a:p>
          <a:p>
            <a:pPr lvl="0"/>
            <a:r>
              <a:rPr lang="sr-Latn-CS" sz="2000" smtClean="0"/>
              <a:t>Objasniti termin digitalna forenzika</a:t>
            </a:r>
          </a:p>
          <a:p>
            <a:pPr lvl="0"/>
            <a:r>
              <a:rPr lang="sr-Latn-CS" sz="2000" smtClean="0"/>
              <a:t>Uporediti digitalnu forenziku sa tradicionalnim forenzičkim naukama</a:t>
            </a:r>
          </a:p>
          <a:p>
            <a:pPr lvl="0"/>
            <a:r>
              <a:rPr lang="sr-Latn-CS" sz="2000" smtClean="0"/>
              <a:t>Definisati najmanje tri ekspoziture za digitalnu forenziku</a:t>
            </a:r>
          </a:p>
          <a:p>
            <a:pPr lvl="0"/>
            <a:r>
              <a:rPr lang="sr-Latn-CS" sz="2000" smtClean="0"/>
              <a:t>Identifikovati četiri koraka u ispitivanjima digitalne forenzike</a:t>
            </a:r>
          </a:p>
          <a:p>
            <a:pPr lvl="0"/>
            <a:r>
              <a:rPr lang="sr-Latn-CS" sz="2000" smtClean="0"/>
              <a:t>Razlikovati dve kategorije digitalnih tragova</a:t>
            </a:r>
          </a:p>
          <a:p>
            <a:r>
              <a:rPr lang="sr-Latn-CS" sz="2000" smtClean="0"/>
              <a:t>Opisati kako digitalna forenzika može da podrži istrage</a:t>
            </a:r>
          </a:p>
          <a:p>
            <a:endParaRPr lang="sr-Latn-CS" sz="2000" smtClean="0"/>
          </a:p>
        </p:txBody>
      </p:sp>
      <p:pic>
        <p:nvPicPr>
          <p:cNvPr id="2" name="Picture 1" descr="slike.jpe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81333" y="51496"/>
            <a:ext cx="1862667" cy="1862667"/>
          </a:xfrm>
          <a:prstGeom prst="rect">
            <a:avLst/>
          </a:prstGeom>
        </p:spPr>
      </p:pic>
      <p:sp>
        <p:nvSpPr>
          <p:cNvPr id="3" name="Espace réservé du numéro de diapositive 2"/>
          <p:cNvSpPr>
            <a:spLocks noGrp="1"/>
          </p:cNvSpPr>
          <p:nvPr>
            <p:ph type="sldNum" sz="quarter" idx="12"/>
          </p:nvPr>
        </p:nvSpPr>
        <p:spPr/>
        <p:txBody>
          <a:bodyPr/>
          <a:lstStyle/>
          <a:p>
            <a:r>
              <a:rPr lang="sr-Latn-CS" dirty="0" smtClean="0"/>
              <a:t>!</a:t>
            </a:r>
            <a:fld id="{C1820EB3-92EE-104B-92CD-26C09B1518FE}" type="slidenum">
              <a:rPr lang="en-US" smtClean="0"/>
              <a:pPr/>
              <a:t>169</a:t>
            </a:fld>
            <a:endParaRPr lang="sr-Latn-CS" dirty="0"/>
          </a:p>
        </p:txBody>
      </p:sp>
    </p:spTree>
    <p:extLst>
      <p:ext uri="{BB962C8B-B14F-4D97-AF65-F5344CB8AC3E}">
        <p14:creationId xmlns:p14="http://schemas.microsoft.com/office/powerpoint/2010/main" val="61719992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sr-Latn-CS" b="1" dirty="0" smtClean="0"/>
              <a:t>Definicije Budapeštanske Konvencije</a:t>
            </a:r>
            <a:endParaRPr lang="sr-Latn-CS" b="1" dirty="0"/>
          </a:p>
        </p:txBody>
      </p:sp>
      <p:sp>
        <p:nvSpPr>
          <p:cNvPr id="3" name="Content Placeholder 2"/>
          <p:cNvSpPr>
            <a:spLocks noGrp="1"/>
          </p:cNvSpPr>
          <p:nvPr>
            <p:ph idx="1"/>
          </p:nvPr>
        </p:nvSpPr>
        <p:spPr>
          <a:xfrm>
            <a:off x="457200" y="1600200"/>
            <a:ext cx="8229600" cy="5035731"/>
          </a:xfrm>
        </p:spPr>
        <p:txBody>
          <a:bodyPr>
            <a:normAutofit fontScale="92500" lnSpcReduction="20000"/>
          </a:bodyPr>
          <a:lstStyle/>
          <a:p>
            <a:pPr marL="0" indent="0">
              <a:buNone/>
            </a:pPr>
            <a:r>
              <a:rPr lang="sr-Latn-CS" dirty="0" smtClean="0"/>
              <a:t>Za potrebe Budapeštanske konvencije, primenjuju se sledeće definicije:</a:t>
            </a:r>
            <a:endParaRPr lang="sr-Latn-CS" dirty="0"/>
          </a:p>
          <a:p>
            <a:r>
              <a:rPr lang="sr-Latn-CS" dirty="0" smtClean="0"/>
              <a:t>"računarski sistem" označava svaki uređaj ili grupu međusobno povezanih ili zavisnih uređaja, od kojih jedan ili više njih, na osnovu programa, vrši automatsku obradu podataka;</a:t>
            </a:r>
          </a:p>
          <a:p>
            <a:r>
              <a:rPr lang="sr-Latn-CS" dirty="0" smtClean="0"/>
              <a:t>"računarski podatak" označava svako predstavljanje činjenica, informacija ili koncepata u obliku koji je podesan za njihovu obradu u računarskom sistemu, uključujući i odgovarajući program na osnovu koga računarski sistem obavlja svoju funkciju;</a:t>
            </a:r>
          </a:p>
          <a:p>
            <a:pPr marL="0" marR="0" lvl="0" indent="0" defTabSz="914400" eaLnBrk="1" fontAlgn="auto" latinLnBrk="0" hangingPunct="1">
              <a:lnSpc>
                <a:spcPct val="100000"/>
              </a:lnSpc>
              <a:spcBef>
                <a:spcPts val="0"/>
              </a:spcBef>
              <a:spcAft>
                <a:spcPts val="0"/>
              </a:spcAft>
              <a:buClrTx/>
              <a:buSzTx/>
              <a:buFontTx/>
              <a:buNone/>
              <a:tabLst/>
              <a:defRPr/>
            </a:pPr>
            <a:endParaRPr lang="sr-Latn-CS" dirty="0"/>
          </a:p>
        </p:txBody>
      </p:sp>
      <p:sp>
        <p:nvSpPr>
          <p:cNvPr id="4" name="Espace réservé du numéro de diapositive 3"/>
          <p:cNvSpPr>
            <a:spLocks noGrp="1"/>
          </p:cNvSpPr>
          <p:nvPr>
            <p:ph type="sldNum" sz="quarter" idx="12"/>
          </p:nvPr>
        </p:nvSpPr>
        <p:spPr/>
        <p:txBody>
          <a:bodyPr/>
          <a:lstStyle/>
          <a:p>
            <a:fld id="{C1820EB3-92EE-104B-92CD-26C09B1518FE}" type="slidenum">
              <a:rPr lang="en-US" smtClean="0"/>
              <a:pPr/>
              <a:t>17</a:t>
            </a:fld>
            <a:endParaRPr lang="sr-Latn-CS"/>
          </a:p>
        </p:txBody>
      </p:sp>
    </p:spTree>
    <p:extLst>
      <p:ext uri="{BB962C8B-B14F-4D97-AF65-F5344CB8AC3E}">
        <p14:creationId xmlns:p14="http://schemas.microsoft.com/office/powerpoint/2010/main" val="1346017035"/>
      </p:ext>
    </p:extLst>
  </p:cSld>
  <p:clrMapOvr>
    <a:masterClrMapping/>
  </p:clrMapOvr>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3" name="TextBox 3"/>
          <p:cNvSpPr txBox="1">
            <a:spLocks noChangeArrowheads="1"/>
          </p:cNvSpPr>
          <p:nvPr/>
        </p:nvSpPr>
        <p:spPr bwMode="auto">
          <a:xfrm>
            <a:off x="2769432" y="5627839"/>
            <a:ext cx="3081337" cy="923925"/>
          </a:xfrm>
          <a:prstGeom prst="rect">
            <a:avLst/>
          </a:prstGeom>
          <a:noFill/>
          <a:ln w="9525">
            <a:noFill/>
            <a:miter lim="800000"/>
            <a:headEnd/>
            <a:tailEnd/>
          </a:ln>
        </p:spPr>
        <p:txBody>
          <a:bodyPr wrap="none">
            <a:prstTxWarp prst="textNoShape">
              <a:avLst/>
            </a:prstTxWarp>
            <a:spAutoFit/>
          </a:bodyPr>
          <a:lstStyle/>
          <a:p>
            <a:r>
              <a:rPr lang="sr-Latn-CS" sz="5400" b="1">
                <a:latin typeface="Calibri" pitchFamily="-65" charset="0"/>
              </a:rPr>
              <a:t>Pitanja</a:t>
            </a:r>
          </a:p>
        </p:txBody>
      </p:sp>
      <p:pic>
        <p:nvPicPr>
          <p:cNvPr id="4" name="Picture 2" descr="C:\Users\BROWN_ST\AppData\Local\Microsoft\Windows\Temporary Internet Files\Content.IE5\2BCVFW5S\three_questions_small_business_health_insuarnce[1].jpg"/>
          <p:cNvPicPr>
            <a:picLocks noChangeAspect="1" noChangeArrowheads="1"/>
          </p:cNvPicPr>
          <p:nvPr/>
        </p:nvPicPr>
        <p:blipFill>
          <a:blip r:embed="rId3">
            <a:extLst>
              <a:ext uri="{BEBA8EAE-BF5A-486C-A8C5-ECC9F3942E4B}">
                <a14:imgProps xmlns:a14="http://schemas.microsoft.com/office/drawing/2010/main">
                  <a14:imgLayer r:embed="rId4">
                    <a14:imgEffect>
                      <a14:sharpenSoften amount="-16000"/>
                    </a14:imgEffect>
                  </a14:imgLayer>
                </a14:imgProps>
              </a:ext>
              <a:ext uri="{28A0092B-C50C-407E-A947-70E740481C1C}">
                <a14:useLocalDpi xmlns:a14="http://schemas.microsoft.com/office/drawing/2010/main" val="0"/>
              </a:ext>
            </a:extLst>
          </a:blip>
          <a:srcRect/>
          <a:stretch>
            <a:fillRect/>
          </a:stretch>
        </p:blipFill>
        <p:spPr bwMode="auto">
          <a:xfrm>
            <a:off x="1516622" y="1837937"/>
            <a:ext cx="5805492" cy="3701002"/>
          </a:xfrm>
          <a:prstGeom prst="rect">
            <a:avLst/>
          </a:prstGeom>
          <a:noFill/>
          <a:effectLst>
            <a:softEdge rad="177800"/>
          </a:effectLst>
          <a:extLst>
            <a:ext uri="{909E8E84-426E-40DD-AFC4-6F175D3DCCD1}">
              <a14:hiddenFill xmlns:a14="http://schemas.microsoft.com/office/drawing/2010/main">
                <a:solidFill>
                  <a:srgbClr val="FFFFFF"/>
                </a:solidFill>
              </a14:hiddenFill>
            </a:ext>
          </a:extLst>
        </p:spPr>
      </p:pic>
      <p:pic>
        <p:nvPicPr>
          <p:cNvPr id="6"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55701" y="162950"/>
            <a:ext cx="6780984" cy="1348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Espace réservé du numéro de diapositive 1"/>
          <p:cNvSpPr>
            <a:spLocks noGrp="1"/>
          </p:cNvSpPr>
          <p:nvPr>
            <p:ph type="sldNum" sz="quarter" idx="12"/>
          </p:nvPr>
        </p:nvSpPr>
        <p:spPr/>
        <p:txBody>
          <a:bodyPr/>
          <a:lstStyle/>
          <a:p>
            <a:r>
              <a:rPr lang="sr-Latn-CS" dirty="0" smtClean="0"/>
              <a:t>!</a:t>
            </a:r>
            <a:fld id="{C1820EB3-92EE-104B-92CD-26C09B1518FE}" type="slidenum">
              <a:rPr lang="en-US" smtClean="0"/>
              <a:pPr/>
              <a:t>170</a:t>
            </a:fld>
            <a:endParaRPr lang="sr-Latn-CS"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CS" b="1" dirty="0" smtClean="0"/>
              <a:t>Izvori dokaza</a:t>
            </a:r>
            <a:endParaRPr lang="sr-Latn-CS" b="1" dirty="0"/>
          </a:p>
        </p:txBody>
      </p:sp>
      <p:pic>
        <p:nvPicPr>
          <p:cNvPr id="4" name="Picture 3"/>
          <p:cNvPicPr>
            <a:picLocks noChangeAspect="1"/>
          </p:cNvPicPr>
          <p:nvPr/>
        </p:nvPicPr>
        <p:blipFill>
          <a:blip r:embed="rId3"/>
          <a:stretch>
            <a:fillRect/>
          </a:stretch>
        </p:blipFill>
        <p:spPr>
          <a:xfrm>
            <a:off x="2053" y="2368731"/>
            <a:ext cx="9145645" cy="2937692"/>
          </a:xfrm>
          <a:prstGeom prst="rect">
            <a:avLst/>
          </a:prstGeom>
        </p:spPr>
      </p:pic>
      <p:sp>
        <p:nvSpPr>
          <p:cNvPr id="3" name="Espace réservé du numéro de diapositive 2"/>
          <p:cNvSpPr>
            <a:spLocks noGrp="1"/>
          </p:cNvSpPr>
          <p:nvPr>
            <p:ph type="sldNum" sz="quarter" idx="12"/>
          </p:nvPr>
        </p:nvSpPr>
        <p:spPr/>
        <p:txBody>
          <a:bodyPr/>
          <a:lstStyle/>
          <a:p>
            <a:fld id="{C1820EB3-92EE-104B-92CD-26C09B1518FE}" type="slidenum">
              <a:rPr lang="en-US" smtClean="0"/>
              <a:pPr/>
              <a:t>18</a:t>
            </a:fld>
            <a:endParaRPr lang="sr-Latn-CS"/>
          </a:p>
        </p:txBody>
      </p:sp>
    </p:spTree>
    <p:extLst>
      <p:ext uri="{BB962C8B-B14F-4D97-AF65-F5344CB8AC3E}">
        <p14:creationId xmlns:p14="http://schemas.microsoft.com/office/powerpoint/2010/main" val="115549024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xfrm>
            <a:off x="457200" y="274638"/>
            <a:ext cx="8229600" cy="1143000"/>
          </a:xfrm>
        </p:spPr>
        <p:txBody>
          <a:bodyPr/>
          <a:lstStyle/>
          <a:p>
            <a:r>
              <a:rPr lang="sr-Latn-CS" b="1" dirty="0" smtClean="0"/>
              <a:t>Izvori dokaza</a:t>
            </a:r>
            <a:endParaRPr lang="sr-Latn-CS" b="1" dirty="0"/>
          </a:p>
        </p:txBody>
      </p:sp>
      <p:pic>
        <p:nvPicPr>
          <p:cNvPr id="6" name="Picture 5"/>
          <p:cNvPicPr>
            <a:picLocks noChangeAspect="1"/>
          </p:cNvPicPr>
          <p:nvPr/>
        </p:nvPicPr>
        <p:blipFill>
          <a:blip r:embed="rId3"/>
          <a:stretch>
            <a:fillRect/>
          </a:stretch>
        </p:blipFill>
        <p:spPr>
          <a:xfrm>
            <a:off x="77862" y="1822449"/>
            <a:ext cx="8948535" cy="3472361"/>
          </a:xfrm>
          <a:prstGeom prst="rect">
            <a:avLst/>
          </a:prstGeom>
        </p:spPr>
      </p:pic>
      <p:sp>
        <p:nvSpPr>
          <p:cNvPr id="2" name="Espace réservé du numéro de diapositive 1"/>
          <p:cNvSpPr>
            <a:spLocks noGrp="1"/>
          </p:cNvSpPr>
          <p:nvPr>
            <p:ph type="sldNum" sz="quarter" idx="12"/>
          </p:nvPr>
        </p:nvSpPr>
        <p:spPr/>
        <p:txBody>
          <a:bodyPr/>
          <a:lstStyle/>
          <a:p>
            <a:fld id="{C1820EB3-92EE-104B-92CD-26C09B1518FE}" type="slidenum">
              <a:rPr lang="en-US" smtClean="0"/>
              <a:pPr/>
              <a:t>19</a:t>
            </a:fld>
            <a:endParaRPr lang="sr-Latn-CS"/>
          </a:p>
        </p:txBody>
      </p:sp>
    </p:spTree>
    <p:extLst>
      <p:ext uri="{BB962C8B-B14F-4D97-AF65-F5344CB8AC3E}">
        <p14:creationId xmlns:p14="http://schemas.microsoft.com/office/powerpoint/2010/main" val="51533511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60293"/>
          </a:xfrm>
        </p:spPr>
        <p:txBody>
          <a:bodyPr/>
          <a:lstStyle/>
          <a:p>
            <a:r>
              <a:rPr lang="sr-Latn-CS" b="1" dirty="0" smtClean="0"/>
              <a:t>Dnevni red</a:t>
            </a:r>
            <a:endParaRPr lang="sr-Latn-CS" b="1" dirty="0"/>
          </a:p>
        </p:txBody>
      </p:sp>
      <p:sp>
        <p:nvSpPr>
          <p:cNvPr id="3" name="Content Placeholder 2"/>
          <p:cNvSpPr>
            <a:spLocks noGrp="1"/>
          </p:cNvSpPr>
          <p:nvPr>
            <p:ph idx="1"/>
          </p:nvPr>
        </p:nvSpPr>
        <p:spPr>
          <a:xfrm>
            <a:off x="457200" y="1134931"/>
            <a:ext cx="8513422" cy="5494507"/>
          </a:xfrm>
        </p:spPr>
        <p:txBody>
          <a:bodyPr>
            <a:normAutofit fontScale="92500" lnSpcReduction="20000"/>
          </a:bodyPr>
          <a:lstStyle/>
          <a:p>
            <a:r>
              <a:rPr lang="sr-Latn-CS" sz="2800" dirty="0" smtClean="0"/>
              <a:t>Prvi deo </a:t>
            </a:r>
            <a:endParaRPr lang="sr-Latn-CS" sz="2800" dirty="0"/>
          </a:p>
          <a:p>
            <a:pPr marL="0" indent="0">
              <a:buNone/>
            </a:pPr>
            <a:r>
              <a:rPr lang="sr-Latn-CS" sz="2800" dirty="0" smtClean="0"/>
              <a:t>Šta je elektronski dokaz?</a:t>
            </a:r>
          </a:p>
          <a:p>
            <a:pPr lvl="1"/>
            <a:r>
              <a:rPr lang="sr-Latn-CS" sz="2400" dirty="0" smtClean="0"/>
              <a:t> Definicije</a:t>
            </a:r>
          </a:p>
          <a:p>
            <a:r>
              <a:rPr lang="sr-Latn-CS" sz="2800" dirty="0" smtClean="0"/>
              <a:t>Drugi deo </a:t>
            </a:r>
            <a:endParaRPr lang="sr-Latn-CS" sz="2800" dirty="0"/>
          </a:p>
          <a:p>
            <a:pPr marL="0" indent="0">
              <a:buNone/>
            </a:pPr>
            <a:r>
              <a:rPr lang="sr-Latn-CS" sz="2800" dirty="0" smtClean="0"/>
              <a:t>Vodič za elektronske dokaze Saveta Evrope</a:t>
            </a:r>
          </a:p>
          <a:p>
            <a:pPr lvl="1"/>
            <a:r>
              <a:rPr lang="sr-Latn-CS" sz="2400" dirty="0" smtClean="0"/>
              <a:t>Postupci i dobra praksa</a:t>
            </a:r>
          </a:p>
          <a:p>
            <a:pPr lvl="2"/>
            <a:r>
              <a:rPr lang="sr-Latn-CS" sz="1800" dirty="0" smtClean="0"/>
              <a:t>Identifikacija, zaplene i rukovanje elektronskim dokazima</a:t>
            </a:r>
          </a:p>
          <a:p>
            <a:pPr lvl="2"/>
            <a:r>
              <a:rPr lang="sr-Latn-CS" sz="1800" dirty="0" smtClean="0"/>
              <a:t>Vrste zaplene</a:t>
            </a:r>
          </a:p>
          <a:p>
            <a:pPr lvl="2"/>
            <a:r>
              <a:rPr lang="sr-Latn-CS" sz="1800" dirty="0" smtClean="0"/>
              <a:t>Istraživanje i analiza elektronskih dokaza</a:t>
            </a:r>
          </a:p>
          <a:p>
            <a:pPr lvl="2"/>
            <a:r>
              <a:rPr lang="sr-Latn-CS" sz="1800" dirty="0" smtClean="0"/>
              <a:t>Izrada elektronskih dokaza</a:t>
            </a:r>
            <a:r>
              <a:rPr lang="sr-Latn-CS" dirty="0" smtClean="0"/>
              <a:t> </a:t>
            </a:r>
            <a:endParaRPr lang="sr-Latn-CS" sz="1800" dirty="0" smtClean="0"/>
          </a:p>
          <a:p>
            <a:pPr lvl="2"/>
            <a:r>
              <a:rPr lang="sr-Latn-CS" sz="1800" dirty="0" smtClean="0"/>
              <a:t>Prihvatljivost elektronskih dokaza</a:t>
            </a:r>
          </a:p>
          <a:p>
            <a:r>
              <a:rPr lang="sr-Latn-CS" sz="2800" dirty="0" smtClean="0"/>
              <a:t>Treći deo </a:t>
            </a:r>
          </a:p>
          <a:p>
            <a:pPr marL="0" indent="0">
              <a:buNone/>
            </a:pPr>
            <a:r>
              <a:rPr lang="sr-Latn-CS" sz="2800" dirty="0" smtClean="0"/>
              <a:t>Digitalna forenzika</a:t>
            </a:r>
          </a:p>
          <a:p>
            <a:pPr lvl="1"/>
            <a:r>
              <a:rPr lang="sr-Latn-CS" sz="2400" dirty="0"/>
              <a:t>Definicija</a:t>
            </a:r>
          </a:p>
          <a:p>
            <a:pPr lvl="1"/>
            <a:r>
              <a:rPr lang="sr-Latn-CS" sz="2400" dirty="0"/>
              <a:t>Tradicionalna protiv digitalne forenzike</a:t>
            </a:r>
          </a:p>
          <a:p>
            <a:pPr lvl="1"/>
            <a:r>
              <a:rPr lang="sr-Latn-CS" sz="2400" dirty="0"/>
              <a:t>Šta  forenzika može učiniti za istragu</a:t>
            </a:r>
          </a:p>
          <a:p>
            <a:pPr lvl="2"/>
            <a:endParaRPr lang="sr-Latn-CS" sz="1800" dirty="0" smtClean="0"/>
          </a:p>
        </p:txBody>
      </p:sp>
      <p:sp>
        <p:nvSpPr>
          <p:cNvPr id="4" name="Slide Number Placeholder 3"/>
          <p:cNvSpPr>
            <a:spLocks noGrp="1"/>
          </p:cNvSpPr>
          <p:nvPr>
            <p:ph type="sldNum" sz="quarter" idx="12"/>
          </p:nvPr>
        </p:nvSpPr>
        <p:spPr/>
        <p:txBody>
          <a:bodyPr/>
          <a:lstStyle/>
          <a:p>
            <a:r>
              <a:rPr lang="sr-Latn-CS" dirty="0" smtClean="0"/>
              <a:t>!</a:t>
            </a:r>
            <a:fld id="{CBD56858-EB0B-D04D-B23C-7A827FD60C9F}" type="slidenum">
              <a:rPr lang="en-US" smtClean="0"/>
              <a:pPr/>
              <a:t>2</a:t>
            </a:fld>
            <a:endParaRPr lang="sr-Latn-CS"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57200" y="274638"/>
            <a:ext cx="8229600" cy="1143000"/>
          </a:xfrm>
        </p:spPr>
        <p:txBody>
          <a:bodyPr/>
          <a:lstStyle/>
          <a:p>
            <a:r>
              <a:rPr lang="sr-Latn-CS" b="1" dirty="0" smtClean="0"/>
              <a:t>Izvori dokaza</a:t>
            </a:r>
            <a:endParaRPr lang="sr-Latn-CS" b="1" dirty="0"/>
          </a:p>
        </p:txBody>
      </p:sp>
      <p:pic>
        <p:nvPicPr>
          <p:cNvPr id="5" name="Picture 4"/>
          <p:cNvPicPr>
            <a:picLocks noChangeAspect="1"/>
          </p:cNvPicPr>
          <p:nvPr/>
        </p:nvPicPr>
        <p:blipFill>
          <a:blip r:embed="rId3"/>
          <a:stretch>
            <a:fillRect/>
          </a:stretch>
        </p:blipFill>
        <p:spPr>
          <a:xfrm>
            <a:off x="65790" y="2006599"/>
            <a:ext cx="9038491" cy="3270795"/>
          </a:xfrm>
          <a:prstGeom prst="rect">
            <a:avLst/>
          </a:prstGeom>
        </p:spPr>
      </p:pic>
      <p:sp>
        <p:nvSpPr>
          <p:cNvPr id="2" name="Espace réservé du numéro de diapositive 1"/>
          <p:cNvSpPr>
            <a:spLocks noGrp="1"/>
          </p:cNvSpPr>
          <p:nvPr>
            <p:ph type="sldNum" sz="quarter" idx="12"/>
          </p:nvPr>
        </p:nvSpPr>
        <p:spPr/>
        <p:txBody>
          <a:bodyPr/>
          <a:lstStyle/>
          <a:p>
            <a:fld id="{C1820EB3-92EE-104B-92CD-26C09B1518FE}" type="slidenum">
              <a:rPr lang="en-US" smtClean="0"/>
              <a:pPr/>
              <a:t>20</a:t>
            </a:fld>
            <a:endParaRPr lang="sr-Latn-CS"/>
          </a:p>
        </p:txBody>
      </p:sp>
    </p:spTree>
    <p:extLst>
      <p:ext uri="{BB962C8B-B14F-4D97-AF65-F5344CB8AC3E}">
        <p14:creationId xmlns:p14="http://schemas.microsoft.com/office/powerpoint/2010/main" val="43567903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57200" y="274638"/>
            <a:ext cx="8229600" cy="1143000"/>
          </a:xfrm>
        </p:spPr>
        <p:txBody>
          <a:bodyPr/>
          <a:lstStyle/>
          <a:p>
            <a:r>
              <a:rPr lang="sr-Latn-CS" b="1" dirty="0" smtClean="0"/>
              <a:t>Izvori dokaza</a:t>
            </a:r>
            <a:endParaRPr lang="sr-Latn-CS" b="1" dirty="0"/>
          </a:p>
        </p:txBody>
      </p:sp>
      <p:pic>
        <p:nvPicPr>
          <p:cNvPr id="2" name="Picture 1"/>
          <p:cNvPicPr>
            <a:picLocks noChangeAspect="1"/>
          </p:cNvPicPr>
          <p:nvPr/>
        </p:nvPicPr>
        <p:blipFill>
          <a:blip r:embed="rId3"/>
          <a:stretch>
            <a:fillRect/>
          </a:stretch>
        </p:blipFill>
        <p:spPr>
          <a:xfrm>
            <a:off x="0" y="2253694"/>
            <a:ext cx="9144000" cy="2350611"/>
          </a:xfrm>
          <a:prstGeom prst="rect">
            <a:avLst/>
          </a:prstGeom>
        </p:spPr>
      </p:pic>
      <p:sp>
        <p:nvSpPr>
          <p:cNvPr id="3" name="Espace réservé du numéro de diapositive 2"/>
          <p:cNvSpPr>
            <a:spLocks noGrp="1"/>
          </p:cNvSpPr>
          <p:nvPr>
            <p:ph type="sldNum" sz="quarter" idx="12"/>
          </p:nvPr>
        </p:nvSpPr>
        <p:spPr/>
        <p:txBody>
          <a:bodyPr/>
          <a:lstStyle/>
          <a:p>
            <a:fld id="{C1820EB3-92EE-104B-92CD-26C09B1518FE}" type="slidenum">
              <a:rPr lang="en-US" smtClean="0"/>
              <a:pPr/>
              <a:t>21</a:t>
            </a:fld>
            <a:endParaRPr lang="sr-Latn-CS"/>
          </a:p>
        </p:txBody>
      </p:sp>
    </p:spTree>
    <p:extLst>
      <p:ext uri="{BB962C8B-B14F-4D97-AF65-F5344CB8AC3E}">
        <p14:creationId xmlns:p14="http://schemas.microsoft.com/office/powerpoint/2010/main" val="99065337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57200" y="274638"/>
            <a:ext cx="8229600" cy="1143000"/>
          </a:xfrm>
        </p:spPr>
        <p:txBody>
          <a:bodyPr/>
          <a:lstStyle/>
          <a:p>
            <a:r>
              <a:rPr lang="sr-Latn-CS" b="1" dirty="0" smtClean="0"/>
              <a:t>Izvori dokaza</a:t>
            </a:r>
            <a:endParaRPr lang="sr-Latn-CS" b="1" dirty="0"/>
          </a:p>
        </p:txBody>
      </p:sp>
      <p:grpSp>
        <p:nvGrpSpPr>
          <p:cNvPr id="6" name="Group 5"/>
          <p:cNvGrpSpPr/>
          <p:nvPr/>
        </p:nvGrpSpPr>
        <p:grpSpPr>
          <a:xfrm>
            <a:off x="0" y="1182734"/>
            <a:ext cx="9144000" cy="5675266"/>
            <a:chOff x="0" y="1182734"/>
            <a:chExt cx="9144000" cy="5675266"/>
          </a:xfrm>
        </p:grpSpPr>
        <p:pic>
          <p:nvPicPr>
            <p:cNvPr id="2" name="Picture 1"/>
            <p:cNvPicPr>
              <a:picLocks noChangeAspect="1"/>
            </p:cNvPicPr>
            <p:nvPr/>
          </p:nvPicPr>
          <p:blipFill>
            <a:blip r:embed="rId3"/>
            <a:stretch>
              <a:fillRect/>
            </a:stretch>
          </p:blipFill>
          <p:spPr>
            <a:xfrm>
              <a:off x="234950" y="1182734"/>
              <a:ext cx="8674100" cy="3238500"/>
            </a:xfrm>
            <a:prstGeom prst="rect">
              <a:avLst/>
            </a:prstGeom>
          </p:spPr>
        </p:pic>
        <p:pic>
          <p:nvPicPr>
            <p:cNvPr id="3" name="Picture 2"/>
            <p:cNvPicPr>
              <a:picLocks noChangeAspect="1"/>
            </p:cNvPicPr>
            <p:nvPr/>
          </p:nvPicPr>
          <p:blipFill>
            <a:blip r:embed="rId4"/>
            <a:stretch>
              <a:fillRect/>
            </a:stretch>
          </p:blipFill>
          <p:spPr>
            <a:xfrm>
              <a:off x="0" y="3886200"/>
              <a:ext cx="9144000" cy="2971800"/>
            </a:xfrm>
            <a:prstGeom prst="rect">
              <a:avLst/>
            </a:prstGeom>
          </p:spPr>
        </p:pic>
      </p:grpSp>
      <p:sp>
        <p:nvSpPr>
          <p:cNvPr id="5" name="Espace réservé du numéro de diapositive 4"/>
          <p:cNvSpPr>
            <a:spLocks noGrp="1"/>
          </p:cNvSpPr>
          <p:nvPr>
            <p:ph type="sldNum" sz="quarter" idx="12"/>
          </p:nvPr>
        </p:nvSpPr>
        <p:spPr/>
        <p:txBody>
          <a:bodyPr/>
          <a:lstStyle/>
          <a:p>
            <a:fld id="{C1820EB3-92EE-104B-92CD-26C09B1518FE}" type="slidenum">
              <a:rPr lang="en-US" smtClean="0"/>
              <a:pPr/>
              <a:t>22</a:t>
            </a:fld>
            <a:endParaRPr lang="sr-Latn-CS"/>
          </a:p>
        </p:txBody>
      </p:sp>
    </p:spTree>
    <p:extLst>
      <p:ext uri="{BB962C8B-B14F-4D97-AF65-F5344CB8AC3E}">
        <p14:creationId xmlns:p14="http://schemas.microsoft.com/office/powerpoint/2010/main" val="100824637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p:nvPr/>
        </p:nvGrpSpPr>
        <p:grpSpPr>
          <a:xfrm>
            <a:off x="0" y="1025883"/>
            <a:ext cx="9144000" cy="5832117"/>
            <a:chOff x="0" y="846138"/>
            <a:chExt cx="9144000" cy="5832117"/>
          </a:xfrm>
        </p:grpSpPr>
        <p:pic>
          <p:nvPicPr>
            <p:cNvPr id="2" name="Picture 1"/>
            <p:cNvPicPr>
              <a:picLocks noChangeAspect="1"/>
            </p:cNvPicPr>
            <p:nvPr/>
          </p:nvPicPr>
          <p:blipFill>
            <a:blip r:embed="rId3"/>
            <a:stretch>
              <a:fillRect/>
            </a:stretch>
          </p:blipFill>
          <p:spPr>
            <a:xfrm>
              <a:off x="228600" y="846138"/>
              <a:ext cx="8686800" cy="3390900"/>
            </a:xfrm>
            <a:prstGeom prst="rect">
              <a:avLst/>
            </a:prstGeom>
          </p:spPr>
        </p:pic>
        <p:pic>
          <p:nvPicPr>
            <p:cNvPr id="3" name="Picture 2"/>
            <p:cNvPicPr>
              <a:picLocks noChangeAspect="1"/>
            </p:cNvPicPr>
            <p:nvPr/>
          </p:nvPicPr>
          <p:blipFill>
            <a:blip r:embed="rId4"/>
            <a:stretch>
              <a:fillRect/>
            </a:stretch>
          </p:blipFill>
          <p:spPr>
            <a:xfrm>
              <a:off x="0" y="3105826"/>
              <a:ext cx="9144000" cy="3572429"/>
            </a:xfrm>
            <a:prstGeom prst="rect">
              <a:avLst/>
            </a:prstGeom>
          </p:spPr>
        </p:pic>
      </p:grpSp>
      <p:sp>
        <p:nvSpPr>
          <p:cNvPr id="4" name="Title 1"/>
          <p:cNvSpPr>
            <a:spLocks noGrp="1"/>
          </p:cNvSpPr>
          <p:nvPr>
            <p:ph type="title"/>
          </p:nvPr>
        </p:nvSpPr>
        <p:spPr>
          <a:xfrm>
            <a:off x="457200" y="274638"/>
            <a:ext cx="8229600" cy="1143000"/>
          </a:xfrm>
        </p:spPr>
        <p:txBody>
          <a:bodyPr/>
          <a:lstStyle/>
          <a:p>
            <a:r>
              <a:rPr lang="sr-Latn-CS" b="1" dirty="0" smtClean="0"/>
              <a:t>Izvori dokaza</a:t>
            </a:r>
            <a:endParaRPr lang="sr-Latn-CS" b="1" dirty="0"/>
          </a:p>
        </p:txBody>
      </p:sp>
      <p:sp>
        <p:nvSpPr>
          <p:cNvPr id="6" name="Espace réservé du numéro de diapositive 5"/>
          <p:cNvSpPr>
            <a:spLocks noGrp="1"/>
          </p:cNvSpPr>
          <p:nvPr>
            <p:ph type="sldNum" sz="quarter" idx="12"/>
          </p:nvPr>
        </p:nvSpPr>
        <p:spPr/>
        <p:txBody>
          <a:bodyPr/>
          <a:lstStyle/>
          <a:p>
            <a:fld id="{C1820EB3-92EE-104B-92CD-26C09B1518FE}" type="slidenum">
              <a:rPr lang="en-US" smtClean="0"/>
              <a:pPr/>
              <a:t>23</a:t>
            </a:fld>
            <a:endParaRPr lang="sr-Latn-CS"/>
          </a:p>
        </p:txBody>
      </p:sp>
    </p:spTree>
    <p:extLst>
      <p:ext uri="{BB962C8B-B14F-4D97-AF65-F5344CB8AC3E}">
        <p14:creationId xmlns:p14="http://schemas.microsoft.com/office/powerpoint/2010/main" val="125547506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57200" y="274638"/>
            <a:ext cx="8229600" cy="1143000"/>
          </a:xfrm>
        </p:spPr>
        <p:txBody>
          <a:bodyPr/>
          <a:lstStyle/>
          <a:p>
            <a:r>
              <a:rPr lang="sr-Latn-CS" b="1" dirty="0" smtClean="0"/>
              <a:t>Izvori dokaza</a:t>
            </a:r>
            <a:endParaRPr lang="sr-Latn-CS" b="1" dirty="0"/>
          </a:p>
        </p:txBody>
      </p:sp>
      <p:pic>
        <p:nvPicPr>
          <p:cNvPr id="2" name="Picture 1"/>
          <p:cNvPicPr>
            <a:picLocks noChangeAspect="1"/>
          </p:cNvPicPr>
          <p:nvPr/>
        </p:nvPicPr>
        <p:blipFill>
          <a:blip r:embed="rId3"/>
          <a:stretch>
            <a:fillRect/>
          </a:stretch>
        </p:blipFill>
        <p:spPr>
          <a:xfrm>
            <a:off x="69777" y="2165350"/>
            <a:ext cx="9084635" cy="2815954"/>
          </a:xfrm>
          <a:prstGeom prst="rect">
            <a:avLst/>
          </a:prstGeom>
        </p:spPr>
      </p:pic>
      <p:sp>
        <p:nvSpPr>
          <p:cNvPr id="3" name="Espace réservé du numéro de diapositive 2"/>
          <p:cNvSpPr>
            <a:spLocks noGrp="1"/>
          </p:cNvSpPr>
          <p:nvPr>
            <p:ph type="sldNum" sz="quarter" idx="12"/>
          </p:nvPr>
        </p:nvSpPr>
        <p:spPr/>
        <p:txBody>
          <a:bodyPr/>
          <a:lstStyle/>
          <a:p>
            <a:fld id="{C1820EB3-92EE-104B-92CD-26C09B1518FE}" type="slidenum">
              <a:rPr lang="en-US" smtClean="0"/>
              <a:pPr/>
              <a:t>24</a:t>
            </a:fld>
            <a:endParaRPr lang="sr-Latn-CS"/>
          </a:p>
        </p:txBody>
      </p:sp>
    </p:spTree>
    <p:extLst>
      <p:ext uri="{BB962C8B-B14F-4D97-AF65-F5344CB8AC3E}">
        <p14:creationId xmlns:p14="http://schemas.microsoft.com/office/powerpoint/2010/main" val="166039631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57200" y="274638"/>
            <a:ext cx="8229600" cy="1143000"/>
          </a:xfrm>
        </p:spPr>
        <p:txBody>
          <a:bodyPr/>
          <a:lstStyle/>
          <a:p>
            <a:r>
              <a:rPr lang="sr-Latn-CS" b="1" dirty="0" smtClean="0"/>
              <a:t>Izvori dokaza</a:t>
            </a:r>
            <a:endParaRPr lang="sr-Latn-CS" b="1" dirty="0"/>
          </a:p>
        </p:txBody>
      </p:sp>
      <p:pic>
        <p:nvPicPr>
          <p:cNvPr id="2" name="Picture 1"/>
          <p:cNvPicPr>
            <a:picLocks noChangeAspect="1"/>
          </p:cNvPicPr>
          <p:nvPr/>
        </p:nvPicPr>
        <p:blipFill>
          <a:blip r:embed="rId3"/>
          <a:stretch>
            <a:fillRect/>
          </a:stretch>
        </p:blipFill>
        <p:spPr>
          <a:xfrm>
            <a:off x="114300" y="1289050"/>
            <a:ext cx="8915400" cy="4279900"/>
          </a:xfrm>
          <a:prstGeom prst="rect">
            <a:avLst/>
          </a:prstGeom>
        </p:spPr>
      </p:pic>
      <p:sp>
        <p:nvSpPr>
          <p:cNvPr id="3" name="Espace réservé du numéro de diapositive 2"/>
          <p:cNvSpPr>
            <a:spLocks noGrp="1"/>
          </p:cNvSpPr>
          <p:nvPr>
            <p:ph type="sldNum" sz="quarter" idx="12"/>
          </p:nvPr>
        </p:nvSpPr>
        <p:spPr/>
        <p:txBody>
          <a:bodyPr/>
          <a:lstStyle/>
          <a:p>
            <a:fld id="{C1820EB3-92EE-104B-92CD-26C09B1518FE}" type="slidenum">
              <a:rPr lang="en-US" smtClean="0"/>
              <a:pPr/>
              <a:t>25</a:t>
            </a:fld>
            <a:endParaRPr lang="sr-Latn-CS"/>
          </a:p>
        </p:txBody>
      </p:sp>
    </p:spTree>
    <p:extLst>
      <p:ext uri="{BB962C8B-B14F-4D97-AF65-F5344CB8AC3E}">
        <p14:creationId xmlns:p14="http://schemas.microsoft.com/office/powerpoint/2010/main" val="94035240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57200" y="274638"/>
            <a:ext cx="8229600" cy="1143000"/>
          </a:xfrm>
        </p:spPr>
        <p:txBody>
          <a:bodyPr/>
          <a:lstStyle/>
          <a:p>
            <a:r>
              <a:rPr lang="sr-Latn-CS" b="1" dirty="0" smtClean="0"/>
              <a:t>Izvori dokaza</a:t>
            </a:r>
            <a:endParaRPr lang="sr-Latn-CS" b="1" dirty="0"/>
          </a:p>
        </p:txBody>
      </p:sp>
      <p:pic>
        <p:nvPicPr>
          <p:cNvPr id="2" name="Picture 1"/>
          <p:cNvPicPr>
            <a:picLocks noChangeAspect="1"/>
          </p:cNvPicPr>
          <p:nvPr/>
        </p:nvPicPr>
        <p:blipFill>
          <a:blip r:embed="rId3"/>
          <a:stretch>
            <a:fillRect/>
          </a:stretch>
        </p:blipFill>
        <p:spPr>
          <a:xfrm>
            <a:off x="76200" y="2012950"/>
            <a:ext cx="8991600" cy="2832100"/>
          </a:xfrm>
          <a:prstGeom prst="rect">
            <a:avLst/>
          </a:prstGeom>
        </p:spPr>
      </p:pic>
      <p:sp>
        <p:nvSpPr>
          <p:cNvPr id="3" name="Espace réservé du numéro de diapositive 2"/>
          <p:cNvSpPr>
            <a:spLocks noGrp="1"/>
          </p:cNvSpPr>
          <p:nvPr>
            <p:ph type="sldNum" sz="quarter" idx="12"/>
          </p:nvPr>
        </p:nvSpPr>
        <p:spPr/>
        <p:txBody>
          <a:bodyPr/>
          <a:lstStyle/>
          <a:p>
            <a:fld id="{C1820EB3-92EE-104B-92CD-26C09B1518FE}" type="slidenum">
              <a:rPr lang="en-US" smtClean="0"/>
              <a:pPr/>
              <a:t>26</a:t>
            </a:fld>
            <a:endParaRPr lang="sr-Latn-CS"/>
          </a:p>
        </p:txBody>
      </p:sp>
    </p:spTree>
    <p:extLst>
      <p:ext uri="{BB962C8B-B14F-4D97-AF65-F5344CB8AC3E}">
        <p14:creationId xmlns:p14="http://schemas.microsoft.com/office/powerpoint/2010/main" val="180732611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57200" y="274638"/>
            <a:ext cx="8229600" cy="1143000"/>
          </a:xfrm>
        </p:spPr>
        <p:txBody>
          <a:bodyPr/>
          <a:lstStyle/>
          <a:p>
            <a:r>
              <a:rPr lang="sr-Latn-CS" b="1" dirty="0" smtClean="0"/>
              <a:t>Izvori dokaza</a:t>
            </a:r>
            <a:endParaRPr lang="sr-Latn-CS" b="1" dirty="0"/>
          </a:p>
        </p:txBody>
      </p:sp>
      <p:pic>
        <p:nvPicPr>
          <p:cNvPr id="2" name="Picture 1"/>
          <p:cNvPicPr>
            <a:picLocks noChangeAspect="1"/>
          </p:cNvPicPr>
          <p:nvPr/>
        </p:nvPicPr>
        <p:blipFill>
          <a:blip r:embed="rId3"/>
          <a:stretch>
            <a:fillRect/>
          </a:stretch>
        </p:blipFill>
        <p:spPr>
          <a:xfrm>
            <a:off x="174171" y="2006599"/>
            <a:ext cx="8856618" cy="4284843"/>
          </a:xfrm>
          <a:prstGeom prst="rect">
            <a:avLst/>
          </a:prstGeom>
        </p:spPr>
      </p:pic>
      <p:sp>
        <p:nvSpPr>
          <p:cNvPr id="3" name="Espace réservé du numéro de diapositive 2"/>
          <p:cNvSpPr>
            <a:spLocks noGrp="1"/>
          </p:cNvSpPr>
          <p:nvPr>
            <p:ph type="sldNum" sz="quarter" idx="12"/>
          </p:nvPr>
        </p:nvSpPr>
        <p:spPr/>
        <p:txBody>
          <a:bodyPr/>
          <a:lstStyle/>
          <a:p>
            <a:fld id="{C1820EB3-92EE-104B-92CD-26C09B1518FE}" type="slidenum">
              <a:rPr lang="en-US" smtClean="0"/>
              <a:pPr/>
              <a:t>27</a:t>
            </a:fld>
            <a:endParaRPr lang="sr-Latn-CS"/>
          </a:p>
        </p:txBody>
      </p:sp>
    </p:spTree>
    <p:extLst>
      <p:ext uri="{BB962C8B-B14F-4D97-AF65-F5344CB8AC3E}">
        <p14:creationId xmlns:p14="http://schemas.microsoft.com/office/powerpoint/2010/main" val="193843837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57200" y="274638"/>
            <a:ext cx="8229600" cy="1143000"/>
          </a:xfrm>
        </p:spPr>
        <p:txBody>
          <a:bodyPr/>
          <a:lstStyle/>
          <a:p>
            <a:r>
              <a:rPr lang="sr-Latn-CS" b="1" dirty="0" smtClean="0"/>
              <a:t>Izvori dokaza</a:t>
            </a:r>
            <a:endParaRPr lang="sr-Latn-CS" b="1" dirty="0"/>
          </a:p>
        </p:txBody>
      </p:sp>
      <p:pic>
        <p:nvPicPr>
          <p:cNvPr id="2" name="Picture 1"/>
          <p:cNvPicPr>
            <a:picLocks noChangeAspect="1"/>
          </p:cNvPicPr>
          <p:nvPr/>
        </p:nvPicPr>
        <p:blipFill>
          <a:blip r:embed="rId3"/>
          <a:stretch>
            <a:fillRect/>
          </a:stretch>
        </p:blipFill>
        <p:spPr>
          <a:xfrm>
            <a:off x="113210" y="1289049"/>
            <a:ext cx="8942369" cy="4981121"/>
          </a:xfrm>
          <a:prstGeom prst="rect">
            <a:avLst/>
          </a:prstGeom>
        </p:spPr>
      </p:pic>
      <p:sp>
        <p:nvSpPr>
          <p:cNvPr id="3" name="Espace réservé du numéro de diapositive 2"/>
          <p:cNvSpPr>
            <a:spLocks noGrp="1"/>
          </p:cNvSpPr>
          <p:nvPr>
            <p:ph type="sldNum" sz="quarter" idx="12"/>
          </p:nvPr>
        </p:nvSpPr>
        <p:spPr/>
        <p:txBody>
          <a:bodyPr/>
          <a:lstStyle/>
          <a:p>
            <a:fld id="{C1820EB3-92EE-104B-92CD-26C09B1518FE}" type="slidenum">
              <a:rPr lang="en-US" smtClean="0"/>
              <a:pPr/>
              <a:t>28</a:t>
            </a:fld>
            <a:endParaRPr lang="sr-Latn-CS"/>
          </a:p>
        </p:txBody>
      </p:sp>
    </p:spTree>
    <p:extLst>
      <p:ext uri="{BB962C8B-B14F-4D97-AF65-F5344CB8AC3E}">
        <p14:creationId xmlns:p14="http://schemas.microsoft.com/office/powerpoint/2010/main" val="206963933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57200" y="274638"/>
            <a:ext cx="8229600" cy="1143000"/>
          </a:xfrm>
        </p:spPr>
        <p:txBody>
          <a:bodyPr/>
          <a:lstStyle/>
          <a:p>
            <a:r>
              <a:rPr lang="sr-Latn-CS" b="1" dirty="0" smtClean="0"/>
              <a:t>Izvori dokaza</a:t>
            </a:r>
            <a:endParaRPr lang="sr-Latn-CS" b="1" dirty="0"/>
          </a:p>
        </p:txBody>
      </p:sp>
      <p:pic>
        <p:nvPicPr>
          <p:cNvPr id="2" name="Picture 1"/>
          <p:cNvPicPr>
            <a:picLocks noChangeAspect="1"/>
          </p:cNvPicPr>
          <p:nvPr/>
        </p:nvPicPr>
        <p:blipFill>
          <a:blip r:embed="rId3"/>
          <a:stretch>
            <a:fillRect/>
          </a:stretch>
        </p:blipFill>
        <p:spPr>
          <a:xfrm>
            <a:off x="48178" y="2166075"/>
            <a:ext cx="9047643" cy="3363867"/>
          </a:xfrm>
          <a:prstGeom prst="rect">
            <a:avLst/>
          </a:prstGeom>
        </p:spPr>
      </p:pic>
      <p:sp>
        <p:nvSpPr>
          <p:cNvPr id="3" name="Espace réservé du numéro de diapositive 2"/>
          <p:cNvSpPr>
            <a:spLocks noGrp="1"/>
          </p:cNvSpPr>
          <p:nvPr>
            <p:ph type="sldNum" sz="quarter" idx="12"/>
          </p:nvPr>
        </p:nvSpPr>
        <p:spPr/>
        <p:txBody>
          <a:bodyPr/>
          <a:lstStyle/>
          <a:p>
            <a:fld id="{C1820EB3-92EE-104B-92CD-26C09B1518FE}" type="slidenum">
              <a:rPr lang="en-US" smtClean="0"/>
              <a:pPr/>
              <a:t>29</a:t>
            </a:fld>
            <a:endParaRPr lang="sr-Latn-CS"/>
          </a:p>
        </p:txBody>
      </p:sp>
    </p:spTree>
    <p:extLst>
      <p:ext uri="{BB962C8B-B14F-4D97-AF65-F5344CB8AC3E}">
        <p14:creationId xmlns:p14="http://schemas.microsoft.com/office/powerpoint/2010/main" val="81602975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Title 1"/>
          <p:cNvSpPr>
            <a:spLocks noGrp="1"/>
          </p:cNvSpPr>
          <p:nvPr>
            <p:ph type="title"/>
          </p:nvPr>
        </p:nvSpPr>
        <p:spPr>
          <a:xfrm>
            <a:off x="457200" y="274638"/>
            <a:ext cx="8229600" cy="933116"/>
          </a:xfrm>
        </p:spPr>
        <p:txBody>
          <a:bodyPr/>
          <a:lstStyle/>
          <a:p>
            <a:pPr eaLnBrk="1" hangingPunct="1"/>
            <a:r>
              <a:rPr lang="sr-Latn-CS" b="1" dirty="0" smtClean="0"/>
              <a:t>Ciljevi sesije</a:t>
            </a:r>
          </a:p>
        </p:txBody>
      </p:sp>
      <p:sp>
        <p:nvSpPr>
          <p:cNvPr id="16386" name="Content Placeholder 2"/>
          <p:cNvSpPr>
            <a:spLocks noGrp="1"/>
          </p:cNvSpPr>
          <p:nvPr>
            <p:ph sz="quarter" idx="1"/>
          </p:nvPr>
        </p:nvSpPr>
        <p:spPr>
          <a:xfrm>
            <a:off x="266095" y="1508760"/>
            <a:ext cx="8634065" cy="5013960"/>
          </a:xfrm>
        </p:spPr>
        <p:txBody>
          <a:bodyPr>
            <a:normAutofit lnSpcReduction="10000"/>
          </a:bodyPr>
          <a:lstStyle/>
          <a:p>
            <a:pPr algn="just">
              <a:buNone/>
            </a:pPr>
            <a:r>
              <a:rPr lang="sr-Latn-CS" sz="2400" dirty="0" smtClean="0"/>
              <a:t>Do kraja lekcije delegati će moći da:</a:t>
            </a:r>
          </a:p>
          <a:p>
            <a:pPr lvl="0" algn="just"/>
            <a:r>
              <a:rPr lang="sr-Latn-CS" sz="2400" dirty="0"/>
              <a:t>Razgovarati o sadržaju Vodiča za elektronske dokaze SE</a:t>
            </a:r>
            <a:endParaRPr lang="sr-Latn-CS" sz="2400" b="1" dirty="0" smtClean="0"/>
          </a:p>
          <a:p>
            <a:pPr algn="just"/>
            <a:r>
              <a:rPr lang="sr-Latn-CS" sz="2400" dirty="0" smtClean="0"/>
              <a:t>Razgovarati o raznim vrstama elektronskih dokaza </a:t>
            </a:r>
          </a:p>
          <a:p>
            <a:pPr algn="just"/>
            <a:r>
              <a:rPr lang="sr-Latn-CS" sz="2400" dirty="0" smtClean="0"/>
              <a:t>Objasnite principe najbolje prakse u vezi sa zaplenom i rukovanjem elektronskim dokazima</a:t>
            </a:r>
          </a:p>
          <a:p>
            <a:pPr algn="just"/>
            <a:r>
              <a:rPr lang="sr-Latn-CS" sz="2400" dirty="0" smtClean="0"/>
              <a:t>Identifikovati izazove koje nudi "mrtva kutija", "živi podaci" i Internet izvori elektronskih dokaza, uključujući dokaze u "oblaku". </a:t>
            </a:r>
          </a:p>
          <a:p>
            <a:pPr algn="just"/>
            <a:r>
              <a:rPr lang="sr-Latn-CS" sz="2400" dirty="0" smtClean="0"/>
              <a:t>Diskutovati o prihvatljivosti elektronskih dokaza u sudskim postupcima</a:t>
            </a:r>
          </a:p>
          <a:p>
            <a:pPr algn="just">
              <a:buFont typeface="Arial" charset="0"/>
              <a:buChar char="•"/>
            </a:pPr>
            <a:r>
              <a:rPr lang="sr-Latn-CS" sz="2400" dirty="0">
                <a:latin typeface="Calibri" charset="0"/>
              </a:rPr>
              <a:t>Objasniti pravilno planiranje i pripremu pretresa u kojem se mogu pronaći digitalni dokazi.</a:t>
            </a:r>
          </a:p>
          <a:p>
            <a:pPr algn="just">
              <a:buFont typeface="Arial" charset="0"/>
              <a:buChar char="•"/>
            </a:pPr>
            <a:r>
              <a:rPr lang="sr-Latn-CS" sz="2400" dirty="0" smtClean="0">
                <a:latin typeface="Calibri" charset="0"/>
              </a:rPr>
              <a:t>Objasnite kako će mesto zločina biti obezbeđeno i dokumentovano,tamo  gde se javljaju digitalni dokazi. </a:t>
            </a:r>
            <a:endParaRPr lang="sr-Latn-CS" sz="2400" dirty="0" smtClean="0"/>
          </a:p>
        </p:txBody>
      </p:sp>
      <p:pic>
        <p:nvPicPr>
          <p:cNvPr id="2" name="Picture 1" descr="slike.jpe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81333" y="51496"/>
            <a:ext cx="1862667" cy="1862667"/>
          </a:xfrm>
          <a:prstGeom prst="rect">
            <a:avLst/>
          </a:prstGeom>
        </p:spPr>
      </p:pic>
      <p:sp>
        <p:nvSpPr>
          <p:cNvPr id="3" name="Espace réservé du numéro de diapositive 2"/>
          <p:cNvSpPr>
            <a:spLocks noGrp="1"/>
          </p:cNvSpPr>
          <p:nvPr>
            <p:ph type="sldNum" sz="quarter" idx="12"/>
          </p:nvPr>
        </p:nvSpPr>
        <p:spPr/>
        <p:txBody>
          <a:bodyPr/>
          <a:lstStyle/>
          <a:p>
            <a:r>
              <a:rPr lang="sr-Latn-CS" dirty="0" smtClean="0"/>
              <a:t>!</a:t>
            </a:r>
            <a:fld id="{C1820EB3-92EE-104B-92CD-26C09B1518FE}" type="slidenum">
              <a:rPr lang="en-US" smtClean="0"/>
              <a:pPr/>
              <a:t>3</a:t>
            </a:fld>
            <a:endParaRPr lang="sr-Latn-CS"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57200" y="274638"/>
            <a:ext cx="8229600" cy="1143000"/>
          </a:xfrm>
        </p:spPr>
        <p:txBody>
          <a:bodyPr/>
          <a:lstStyle/>
          <a:p>
            <a:r>
              <a:rPr lang="sr-Latn-CS" b="1" dirty="0" smtClean="0"/>
              <a:t>Izvori dokaza</a:t>
            </a:r>
            <a:endParaRPr lang="sr-Latn-CS" b="1" dirty="0"/>
          </a:p>
        </p:txBody>
      </p:sp>
      <p:pic>
        <p:nvPicPr>
          <p:cNvPr id="2" name="Picture 1"/>
          <p:cNvPicPr>
            <a:picLocks noChangeAspect="1"/>
          </p:cNvPicPr>
          <p:nvPr/>
        </p:nvPicPr>
        <p:blipFill>
          <a:blip r:embed="rId3"/>
          <a:stretch>
            <a:fillRect/>
          </a:stretch>
        </p:blipFill>
        <p:spPr>
          <a:xfrm>
            <a:off x="107438" y="2222498"/>
            <a:ext cx="9014742" cy="2898141"/>
          </a:xfrm>
          <a:prstGeom prst="rect">
            <a:avLst/>
          </a:prstGeom>
        </p:spPr>
      </p:pic>
      <p:sp>
        <p:nvSpPr>
          <p:cNvPr id="3" name="Espace réservé du numéro de diapositive 2"/>
          <p:cNvSpPr>
            <a:spLocks noGrp="1"/>
          </p:cNvSpPr>
          <p:nvPr>
            <p:ph type="sldNum" sz="quarter" idx="12"/>
          </p:nvPr>
        </p:nvSpPr>
        <p:spPr/>
        <p:txBody>
          <a:bodyPr/>
          <a:lstStyle/>
          <a:p>
            <a:fld id="{C1820EB3-92EE-104B-92CD-26C09B1518FE}" type="slidenum">
              <a:rPr lang="en-US" smtClean="0"/>
              <a:pPr/>
              <a:t>30</a:t>
            </a:fld>
            <a:endParaRPr lang="sr-Latn-CS"/>
          </a:p>
        </p:txBody>
      </p:sp>
    </p:spTree>
    <p:extLst>
      <p:ext uri="{BB962C8B-B14F-4D97-AF65-F5344CB8AC3E}">
        <p14:creationId xmlns:p14="http://schemas.microsoft.com/office/powerpoint/2010/main" val="6809639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57200" y="274638"/>
            <a:ext cx="8229600" cy="1143000"/>
          </a:xfrm>
        </p:spPr>
        <p:txBody>
          <a:bodyPr/>
          <a:lstStyle/>
          <a:p>
            <a:r>
              <a:rPr lang="sr-Latn-CS" b="1" dirty="0" smtClean="0"/>
              <a:t>Izvori dokaza</a:t>
            </a:r>
            <a:endParaRPr lang="sr-Latn-CS" b="1" dirty="0"/>
          </a:p>
        </p:txBody>
      </p:sp>
      <p:pic>
        <p:nvPicPr>
          <p:cNvPr id="2" name="Picture 1"/>
          <p:cNvPicPr>
            <a:picLocks noChangeAspect="1"/>
          </p:cNvPicPr>
          <p:nvPr/>
        </p:nvPicPr>
        <p:blipFill>
          <a:blip r:embed="rId3"/>
          <a:stretch>
            <a:fillRect/>
          </a:stretch>
        </p:blipFill>
        <p:spPr>
          <a:xfrm>
            <a:off x="534728" y="2157367"/>
            <a:ext cx="8152071" cy="3207113"/>
          </a:xfrm>
          <a:prstGeom prst="rect">
            <a:avLst/>
          </a:prstGeom>
        </p:spPr>
      </p:pic>
      <p:sp>
        <p:nvSpPr>
          <p:cNvPr id="3" name="Espace réservé du numéro de diapositive 2"/>
          <p:cNvSpPr>
            <a:spLocks noGrp="1"/>
          </p:cNvSpPr>
          <p:nvPr>
            <p:ph type="sldNum" sz="quarter" idx="12"/>
          </p:nvPr>
        </p:nvSpPr>
        <p:spPr/>
        <p:txBody>
          <a:bodyPr/>
          <a:lstStyle/>
          <a:p>
            <a:fld id="{C1820EB3-92EE-104B-92CD-26C09B1518FE}" type="slidenum">
              <a:rPr lang="en-US" smtClean="0"/>
              <a:pPr/>
              <a:t>31</a:t>
            </a:fld>
            <a:endParaRPr lang="sr-Latn-CS"/>
          </a:p>
        </p:txBody>
      </p:sp>
    </p:spTree>
    <p:extLst>
      <p:ext uri="{BB962C8B-B14F-4D97-AF65-F5344CB8AC3E}">
        <p14:creationId xmlns:p14="http://schemas.microsoft.com/office/powerpoint/2010/main" val="168407815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57200" y="274638"/>
            <a:ext cx="8229600" cy="1143000"/>
          </a:xfrm>
        </p:spPr>
        <p:txBody>
          <a:bodyPr/>
          <a:lstStyle/>
          <a:p>
            <a:r>
              <a:rPr lang="sr-Latn-CS" b="1" dirty="0" smtClean="0"/>
              <a:t>Izvori dokaza</a:t>
            </a:r>
            <a:endParaRPr lang="sr-Latn-CS" b="1" dirty="0"/>
          </a:p>
        </p:txBody>
      </p:sp>
      <p:pic>
        <p:nvPicPr>
          <p:cNvPr id="2" name="Picture 1"/>
          <p:cNvPicPr>
            <a:picLocks noChangeAspect="1"/>
          </p:cNvPicPr>
          <p:nvPr/>
        </p:nvPicPr>
        <p:blipFill>
          <a:blip r:embed="rId3"/>
          <a:stretch>
            <a:fillRect/>
          </a:stretch>
        </p:blipFill>
        <p:spPr>
          <a:xfrm>
            <a:off x="269814" y="2159000"/>
            <a:ext cx="8505886" cy="2569754"/>
          </a:xfrm>
          <a:prstGeom prst="rect">
            <a:avLst/>
          </a:prstGeom>
        </p:spPr>
      </p:pic>
      <p:sp>
        <p:nvSpPr>
          <p:cNvPr id="3" name="Espace réservé du numéro de diapositive 2"/>
          <p:cNvSpPr>
            <a:spLocks noGrp="1"/>
          </p:cNvSpPr>
          <p:nvPr>
            <p:ph type="sldNum" sz="quarter" idx="12"/>
          </p:nvPr>
        </p:nvSpPr>
        <p:spPr/>
        <p:txBody>
          <a:bodyPr/>
          <a:lstStyle/>
          <a:p>
            <a:fld id="{C1820EB3-92EE-104B-92CD-26C09B1518FE}" type="slidenum">
              <a:rPr lang="en-US" smtClean="0"/>
              <a:pPr/>
              <a:t>32</a:t>
            </a:fld>
            <a:endParaRPr lang="sr-Latn-CS"/>
          </a:p>
        </p:txBody>
      </p:sp>
    </p:spTree>
    <p:extLst>
      <p:ext uri="{BB962C8B-B14F-4D97-AF65-F5344CB8AC3E}">
        <p14:creationId xmlns:p14="http://schemas.microsoft.com/office/powerpoint/2010/main" val="37432984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57200" y="274638"/>
            <a:ext cx="8229600" cy="1143000"/>
          </a:xfrm>
        </p:spPr>
        <p:txBody>
          <a:bodyPr/>
          <a:lstStyle/>
          <a:p>
            <a:r>
              <a:rPr lang="sr-Latn-CS" b="1" dirty="0" smtClean="0"/>
              <a:t>Izvori dokaza</a:t>
            </a:r>
            <a:endParaRPr lang="sr-Latn-CS" b="1" dirty="0"/>
          </a:p>
        </p:txBody>
      </p:sp>
      <p:pic>
        <p:nvPicPr>
          <p:cNvPr id="2" name="Picture 1"/>
          <p:cNvPicPr>
            <a:picLocks noChangeAspect="1"/>
          </p:cNvPicPr>
          <p:nvPr/>
        </p:nvPicPr>
        <p:blipFill>
          <a:blip r:embed="rId3"/>
          <a:stretch>
            <a:fillRect/>
          </a:stretch>
        </p:blipFill>
        <p:spPr>
          <a:xfrm>
            <a:off x="93977" y="2349499"/>
            <a:ext cx="8822826" cy="2475050"/>
          </a:xfrm>
          <a:prstGeom prst="rect">
            <a:avLst/>
          </a:prstGeom>
        </p:spPr>
      </p:pic>
      <p:sp>
        <p:nvSpPr>
          <p:cNvPr id="3" name="Espace réservé du numéro de diapositive 2"/>
          <p:cNvSpPr>
            <a:spLocks noGrp="1"/>
          </p:cNvSpPr>
          <p:nvPr>
            <p:ph type="sldNum" sz="quarter" idx="12"/>
          </p:nvPr>
        </p:nvSpPr>
        <p:spPr/>
        <p:txBody>
          <a:bodyPr/>
          <a:lstStyle/>
          <a:p>
            <a:fld id="{C1820EB3-92EE-104B-92CD-26C09B1518FE}" type="slidenum">
              <a:rPr lang="en-US" smtClean="0"/>
              <a:pPr/>
              <a:t>33</a:t>
            </a:fld>
            <a:endParaRPr lang="sr-Latn-CS"/>
          </a:p>
        </p:txBody>
      </p:sp>
    </p:spTree>
    <p:extLst>
      <p:ext uri="{BB962C8B-B14F-4D97-AF65-F5344CB8AC3E}">
        <p14:creationId xmlns:p14="http://schemas.microsoft.com/office/powerpoint/2010/main" val="125455711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57200" y="274638"/>
            <a:ext cx="8229600" cy="1143000"/>
          </a:xfrm>
        </p:spPr>
        <p:txBody>
          <a:bodyPr/>
          <a:lstStyle/>
          <a:p>
            <a:r>
              <a:rPr lang="sr-Latn-CS" b="1" dirty="0" smtClean="0"/>
              <a:t>Izvori dokaza</a:t>
            </a:r>
            <a:endParaRPr lang="sr-Latn-CS" b="1" dirty="0"/>
          </a:p>
        </p:txBody>
      </p:sp>
      <p:pic>
        <p:nvPicPr>
          <p:cNvPr id="2" name="Picture 1"/>
          <p:cNvPicPr>
            <a:picLocks noChangeAspect="1"/>
          </p:cNvPicPr>
          <p:nvPr/>
        </p:nvPicPr>
        <p:blipFill>
          <a:blip r:embed="rId3"/>
          <a:stretch>
            <a:fillRect/>
          </a:stretch>
        </p:blipFill>
        <p:spPr>
          <a:xfrm>
            <a:off x="348343" y="1777999"/>
            <a:ext cx="8425456" cy="4117704"/>
          </a:xfrm>
          <a:prstGeom prst="rect">
            <a:avLst/>
          </a:prstGeom>
        </p:spPr>
      </p:pic>
      <p:sp>
        <p:nvSpPr>
          <p:cNvPr id="3" name="Espace réservé du numéro de diapositive 2"/>
          <p:cNvSpPr>
            <a:spLocks noGrp="1"/>
          </p:cNvSpPr>
          <p:nvPr>
            <p:ph type="sldNum" sz="quarter" idx="12"/>
          </p:nvPr>
        </p:nvSpPr>
        <p:spPr/>
        <p:txBody>
          <a:bodyPr/>
          <a:lstStyle/>
          <a:p>
            <a:fld id="{C1820EB3-92EE-104B-92CD-26C09B1518FE}" type="slidenum">
              <a:rPr lang="en-US" smtClean="0"/>
              <a:pPr/>
              <a:t>34</a:t>
            </a:fld>
            <a:endParaRPr lang="sr-Latn-CS"/>
          </a:p>
        </p:txBody>
      </p:sp>
    </p:spTree>
    <p:extLst>
      <p:ext uri="{BB962C8B-B14F-4D97-AF65-F5344CB8AC3E}">
        <p14:creationId xmlns:p14="http://schemas.microsoft.com/office/powerpoint/2010/main" val="187869183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57200" y="274638"/>
            <a:ext cx="8229600" cy="1143000"/>
          </a:xfrm>
        </p:spPr>
        <p:txBody>
          <a:bodyPr/>
          <a:lstStyle/>
          <a:p>
            <a:r>
              <a:rPr lang="sr-Latn-CS" b="1" dirty="0" smtClean="0"/>
              <a:t>Izvori dokaza</a:t>
            </a:r>
            <a:endParaRPr lang="sr-Latn-CS" b="1" dirty="0"/>
          </a:p>
        </p:txBody>
      </p:sp>
      <p:pic>
        <p:nvPicPr>
          <p:cNvPr id="3" name="Picture 2"/>
          <p:cNvPicPr>
            <a:picLocks noChangeAspect="1"/>
          </p:cNvPicPr>
          <p:nvPr/>
        </p:nvPicPr>
        <p:blipFill>
          <a:blip r:embed="rId3"/>
          <a:stretch>
            <a:fillRect/>
          </a:stretch>
        </p:blipFill>
        <p:spPr>
          <a:xfrm>
            <a:off x="49826" y="1987550"/>
            <a:ext cx="8670000" cy="3777524"/>
          </a:xfrm>
          <a:prstGeom prst="rect">
            <a:avLst/>
          </a:prstGeom>
        </p:spPr>
      </p:pic>
      <p:sp>
        <p:nvSpPr>
          <p:cNvPr id="2" name="Espace réservé du numéro de diapositive 1"/>
          <p:cNvSpPr>
            <a:spLocks noGrp="1"/>
          </p:cNvSpPr>
          <p:nvPr>
            <p:ph type="sldNum" sz="quarter" idx="12"/>
          </p:nvPr>
        </p:nvSpPr>
        <p:spPr/>
        <p:txBody>
          <a:bodyPr/>
          <a:lstStyle/>
          <a:p>
            <a:fld id="{C1820EB3-92EE-104B-92CD-26C09B1518FE}" type="slidenum">
              <a:rPr lang="en-US" smtClean="0"/>
              <a:pPr/>
              <a:t>35</a:t>
            </a:fld>
            <a:endParaRPr lang="sr-Latn-CS"/>
          </a:p>
        </p:txBody>
      </p:sp>
    </p:spTree>
    <p:extLst>
      <p:ext uri="{BB962C8B-B14F-4D97-AF65-F5344CB8AC3E}">
        <p14:creationId xmlns:p14="http://schemas.microsoft.com/office/powerpoint/2010/main" val="191199254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57200" y="274638"/>
            <a:ext cx="8229600" cy="1143000"/>
          </a:xfrm>
        </p:spPr>
        <p:txBody>
          <a:bodyPr/>
          <a:lstStyle/>
          <a:p>
            <a:r>
              <a:rPr lang="sr-Latn-CS" b="1" dirty="0" smtClean="0"/>
              <a:t>Izvori dokaza</a:t>
            </a:r>
            <a:endParaRPr lang="sr-Latn-CS" b="1" dirty="0"/>
          </a:p>
        </p:txBody>
      </p:sp>
      <p:pic>
        <p:nvPicPr>
          <p:cNvPr id="2" name="Picture 1"/>
          <p:cNvPicPr>
            <a:picLocks noChangeAspect="1"/>
          </p:cNvPicPr>
          <p:nvPr/>
        </p:nvPicPr>
        <p:blipFill>
          <a:blip r:embed="rId3"/>
          <a:stretch>
            <a:fillRect/>
          </a:stretch>
        </p:blipFill>
        <p:spPr>
          <a:xfrm>
            <a:off x="26586" y="2051049"/>
            <a:ext cx="8672914" cy="2895419"/>
          </a:xfrm>
          <a:prstGeom prst="rect">
            <a:avLst/>
          </a:prstGeom>
        </p:spPr>
      </p:pic>
      <p:sp>
        <p:nvSpPr>
          <p:cNvPr id="3" name="Espace réservé du numéro de diapositive 2"/>
          <p:cNvSpPr>
            <a:spLocks noGrp="1"/>
          </p:cNvSpPr>
          <p:nvPr>
            <p:ph type="sldNum" sz="quarter" idx="12"/>
          </p:nvPr>
        </p:nvSpPr>
        <p:spPr/>
        <p:txBody>
          <a:bodyPr/>
          <a:lstStyle/>
          <a:p>
            <a:fld id="{C1820EB3-92EE-104B-92CD-26C09B1518FE}" type="slidenum">
              <a:rPr lang="en-US" smtClean="0"/>
              <a:pPr/>
              <a:t>36</a:t>
            </a:fld>
            <a:endParaRPr lang="sr-Latn-CS"/>
          </a:p>
        </p:txBody>
      </p:sp>
    </p:spTree>
    <p:extLst>
      <p:ext uri="{BB962C8B-B14F-4D97-AF65-F5344CB8AC3E}">
        <p14:creationId xmlns:p14="http://schemas.microsoft.com/office/powerpoint/2010/main" val="122696474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57200" y="274638"/>
            <a:ext cx="8229600" cy="1143000"/>
          </a:xfrm>
        </p:spPr>
        <p:txBody>
          <a:bodyPr/>
          <a:lstStyle/>
          <a:p>
            <a:r>
              <a:rPr lang="sr-Latn-CS" b="1" dirty="0" smtClean="0"/>
              <a:t>Izvori dokaza</a:t>
            </a:r>
            <a:endParaRPr lang="sr-Latn-CS" b="1" dirty="0"/>
          </a:p>
        </p:txBody>
      </p:sp>
      <p:pic>
        <p:nvPicPr>
          <p:cNvPr id="2" name="Picture 1"/>
          <p:cNvPicPr>
            <a:picLocks noChangeAspect="1"/>
          </p:cNvPicPr>
          <p:nvPr/>
        </p:nvPicPr>
        <p:blipFill>
          <a:blip r:embed="rId3"/>
          <a:stretch>
            <a:fillRect/>
          </a:stretch>
        </p:blipFill>
        <p:spPr>
          <a:xfrm>
            <a:off x="1410789" y="2406649"/>
            <a:ext cx="6322422" cy="3648422"/>
          </a:xfrm>
          <a:prstGeom prst="rect">
            <a:avLst/>
          </a:prstGeom>
        </p:spPr>
      </p:pic>
      <p:sp>
        <p:nvSpPr>
          <p:cNvPr id="3" name="Espace réservé du numéro de diapositive 2"/>
          <p:cNvSpPr>
            <a:spLocks noGrp="1"/>
          </p:cNvSpPr>
          <p:nvPr>
            <p:ph type="sldNum" sz="quarter" idx="12"/>
          </p:nvPr>
        </p:nvSpPr>
        <p:spPr/>
        <p:txBody>
          <a:bodyPr/>
          <a:lstStyle/>
          <a:p>
            <a:fld id="{C1820EB3-92EE-104B-92CD-26C09B1518FE}" type="slidenum">
              <a:rPr lang="en-US" smtClean="0"/>
              <a:pPr/>
              <a:t>37</a:t>
            </a:fld>
            <a:endParaRPr lang="sr-Latn-CS"/>
          </a:p>
        </p:txBody>
      </p:sp>
    </p:spTree>
    <p:extLst>
      <p:ext uri="{BB962C8B-B14F-4D97-AF65-F5344CB8AC3E}">
        <p14:creationId xmlns:p14="http://schemas.microsoft.com/office/powerpoint/2010/main" val="103362641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57200" y="274638"/>
            <a:ext cx="8229600" cy="1143000"/>
          </a:xfrm>
        </p:spPr>
        <p:txBody>
          <a:bodyPr/>
          <a:lstStyle/>
          <a:p>
            <a:r>
              <a:rPr lang="sr-Latn-CS" b="1" dirty="0" smtClean="0"/>
              <a:t>Izvori dokaza</a:t>
            </a:r>
            <a:endParaRPr lang="sr-Latn-CS" b="1" dirty="0"/>
          </a:p>
        </p:txBody>
      </p:sp>
      <p:pic>
        <p:nvPicPr>
          <p:cNvPr id="2" name="Picture 1"/>
          <p:cNvPicPr>
            <a:picLocks noChangeAspect="1"/>
          </p:cNvPicPr>
          <p:nvPr/>
        </p:nvPicPr>
        <p:blipFill>
          <a:blip r:embed="rId3"/>
          <a:stretch>
            <a:fillRect/>
          </a:stretch>
        </p:blipFill>
        <p:spPr>
          <a:xfrm>
            <a:off x="1131878" y="2653025"/>
            <a:ext cx="6557791" cy="2859502"/>
          </a:xfrm>
          <a:prstGeom prst="rect">
            <a:avLst/>
          </a:prstGeom>
        </p:spPr>
      </p:pic>
      <p:sp>
        <p:nvSpPr>
          <p:cNvPr id="3" name="Espace réservé du numéro de diapositive 2"/>
          <p:cNvSpPr>
            <a:spLocks noGrp="1"/>
          </p:cNvSpPr>
          <p:nvPr>
            <p:ph type="sldNum" sz="quarter" idx="12"/>
          </p:nvPr>
        </p:nvSpPr>
        <p:spPr/>
        <p:txBody>
          <a:bodyPr/>
          <a:lstStyle/>
          <a:p>
            <a:fld id="{C1820EB3-92EE-104B-92CD-26C09B1518FE}" type="slidenum">
              <a:rPr lang="en-US" smtClean="0"/>
              <a:pPr/>
              <a:t>38</a:t>
            </a:fld>
            <a:endParaRPr lang="sr-Latn-CS"/>
          </a:p>
        </p:txBody>
      </p:sp>
    </p:spTree>
    <p:extLst>
      <p:ext uri="{BB962C8B-B14F-4D97-AF65-F5344CB8AC3E}">
        <p14:creationId xmlns:p14="http://schemas.microsoft.com/office/powerpoint/2010/main" val="141417382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57200" y="274638"/>
            <a:ext cx="8229600" cy="1143000"/>
          </a:xfrm>
        </p:spPr>
        <p:txBody>
          <a:bodyPr/>
          <a:lstStyle/>
          <a:p>
            <a:r>
              <a:rPr lang="sr-Latn-CS" b="1" dirty="0" smtClean="0"/>
              <a:t>Izvori dokaza</a:t>
            </a:r>
            <a:endParaRPr lang="sr-Latn-CS" b="1" dirty="0"/>
          </a:p>
        </p:txBody>
      </p:sp>
      <p:pic>
        <p:nvPicPr>
          <p:cNvPr id="2" name="Picture 1"/>
          <p:cNvPicPr>
            <a:picLocks noChangeAspect="1"/>
          </p:cNvPicPr>
          <p:nvPr/>
        </p:nvPicPr>
        <p:blipFill>
          <a:blip r:embed="rId3"/>
          <a:stretch>
            <a:fillRect/>
          </a:stretch>
        </p:blipFill>
        <p:spPr>
          <a:xfrm>
            <a:off x="1071154" y="2539999"/>
            <a:ext cx="7095650" cy="2806189"/>
          </a:xfrm>
          <a:prstGeom prst="rect">
            <a:avLst/>
          </a:prstGeom>
        </p:spPr>
      </p:pic>
      <p:sp>
        <p:nvSpPr>
          <p:cNvPr id="3" name="Espace réservé du numéro de diapositive 2"/>
          <p:cNvSpPr>
            <a:spLocks noGrp="1"/>
          </p:cNvSpPr>
          <p:nvPr>
            <p:ph type="sldNum" sz="quarter" idx="12"/>
          </p:nvPr>
        </p:nvSpPr>
        <p:spPr/>
        <p:txBody>
          <a:bodyPr/>
          <a:lstStyle/>
          <a:p>
            <a:fld id="{C1820EB3-92EE-104B-92CD-26C09B1518FE}" type="slidenum">
              <a:rPr lang="en-US" smtClean="0"/>
              <a:pPr/>
              <a:t>39</a:t>
            </a:fld>
            <a:endParaRPr lang="sr-Latn-CS"/>
          </a:p>
        </p:txBody>
      </p:sp>
    </p:spTree>
    <p:extLst>
      <p:ext uri="{BB962C8B-B14F-4D97-AF65-F5344CB8AC3E}">
        <p14:creationId xmlns:p14="http://schemas.microsoft.com/office/powerpoint/2010/main" val="110941626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Title 1"/>
          <p:cNvSpPr>
            <a:spLocks noGrp="1"/>
          </p:cNvSpPr>
          <p:nvPr>
            <p:ph type="title"/>
          </p:nvPr>
        </p:nvSpPr>
        <p:spPr>
          <a:xfrm>
            <a:off x="457200" y="274638"/>
            <a:ext cx="8229600" cy="933116"/>
          </a:xfrm>
        </p:spPr>
        <p:txBody>
          <a:bodyPr/>
          <a:lstStyle/>
          <a:p>
            <a:pPr eaLnBrk="1" hangingPunct="1"/>
            <a:r>
              <a:rPr lang="sr-Latn-CS" b="1" dirty="0" smtClean="0"/>
              <a:t>Ciljevi sesije</a:t>
            </a:r>
          </a:p>
        </p:txBody>
      </p:sp>
      <p:sp>
        <p:nvSpPr>
          <p:cNvPr id="16386" name="Content Placeholder 2"/>
          <p:cNvSpPr>
            <a:spLocks noGrp="1"/>
          </p:cNvSpPr>
          <p:nvPr>
            <p:ph sz="quarter" idx="1"/>
          </p:nvPr>
        </p:nvSpPr>
        <p:spPr>
          <a:xfrm>
            <a:off x="266095" y="1370208"/>
            <a:ext cx="8877905" cy="5487792"/>
          </a:xfrm>
        </p:spPr>
        <p:txBody>
          <a:bodyPr>
            <a:noAutofit/>
          </a:bodyPr>
          <a:lstStyle/>
          <a:p>
            <a:pPr>
              <a:buNone/>
            </a:pPr>
            <a:r>
              <a:rPr lang="sr-Latn-CS" sz="2000" dirty="0" smtClean="0"/>
              <a:t>Do kraja lekcije delegati će moći da:</a:t>
            </a:r>
          </a:p>
          <a:p>
            <a:pPr lvl="0"/>
            <a:r>
              <a:rPr lang="sr-Latn-CS" sz="2000" dirty="0" smtClean="0"/>
              <a:t>Objasniti termin digitalna forenzika</a:t>
            </a:r>
          </a:p>
          <a:p>
            <a:pPr lvl="0"/>
            <a:r>
              <a:rPr lang="sr-Latn-CS" sz="2000" dirty="0" smtClean="0"/>
              <a:t>Uporediti digitalnu forenziku sa tradicionalnim forenzičkim naukama</a:t>
            </a:r>
          </a:p>
          <a:p>
            <a:pPr lvl="0"/>
            <a:r>
              <a:rPr lang="sr-Latn-CS" sz="2000" dirty="0" smtClean="0"/>
              <a:t>Definisati najmanje tri ekspoziture za digitalnu forenziku</a:t>
            </a:r>
          </a:p>
          <a:p>
            <a:pPr lvl="0"/>
            <a:r>
              <a:rPr lang="sr-Latn-CS" sz="2000" dirty="0" smtClean="0"/>
              <a:t>Identifikovati četiri koraka u ispitivanjima digitalne forenzike</a:t>
            </a:r>
          </a:p>
          <a:p>
            <a:pPr lvl="0"/>
            <a:r>
              <a:rPr lang="sr-Latn-CS" sz="2000" dirty="0" smtClean="0"/>
              <a:t>Razlikovati dve kategorije digitalnih tragova</a:t>
            </a:r>
          </a:p>
          <a:p>
            <a:r>
              <a:rPr lang="sr-Latn-CS" sz="2000" dirty="0" smtClean="0"/>
              <a:t>Opisati kako digitalna forenzika može da podrži istrage</a:t>
            </a:r>
          </a:p>
          <a:p>
            <a:endParaRPr lang="sr-Latn-CS" sz="2000" dirty="0" smtClean="0"/>
          </a:p>
        </p:txBody>
      </p:sp>
      <p:pic>
        <p:nvPicPr>
          <p:cNvPr id="2" name="Picture 1" descr="slike.jpe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81333" y="51496"/>
            <a:ext cx="1862667" cy="1862667"/>
          </a:xfrm>
          <a:prstGeom prst="rect">
            <a:avLst/>
          </a:prstGeom>
        </p:spPr>
      </p:pic>
      <p:sp>
        <p:nvSpPr>
          <p:cNvPr id="3" name="Espace réservé du numéro de diapositive 2"/>
          <p:cNvSpPr>
            <a:spLocks noGrp="1"/>
          </p:cNvSpPr>
          <p:nvPr>
            <p:ph type="sldNum" sz="quarter" idx="12"/>
          </p:nvPr>
        </p:nvSpPr>
        <p:spPr/>
        <p:txBody>
          <a:bodyPr/>
          <a:lstStyle/>
          <a:p>
            <a:r>
              <a:rPr lang="sr-Latn-CS" dirty="0" smtClean="0"/>
              <a:t>!</a:t>
            </a:r>
            <a:fld id="{C1820EB3-92EE-104B-92CD-26C09B1518FE}" type="slidenum">
              <a:rPr lang="en-US" smtClean="0"/>
              <a:pPr/>
              <a:t>4</a:t>
            </a:fld>
            <a:endParaRPr lang="sr-Latn-CS" dirty="0"/>
          </a:p>
        </p:txBody>
      </p:sp>
    </p:spTree>
    <p:extLst>
      <p:ext uri="{BB962C8B-B14F-4D97-AF65-F5344CB8AC3E}">
        <p14:creationId xmlns:p14="http://schemas.microsoft.com/office/powerpoint/2010/main" val="747892169"/>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57200" y="274638"/>
            <a:ext cx="8229600" cy="1143000"/>
          </a:xfrm>
        </p:spPr>
        <p:txBody>
          <a:bodyPr/>
          <a:lstStyle/>
          <a:p>
            <a:r>
              <a:rPr lang="sr-Latn-CS" b="1" dirty="0" smtClean="0"/>
              <a:t>Izvori dokaza</a:t>
            </a:r>
            <a:endParaRPr lang="sr-Latn-CS" b="1" dirty="0"/>
          </a:p>
        </p:txBody>
      </p:sp>
      <p:pic>
        <p:nvPicPr>
          <p:cNvPr id="2" name="Picture 1"/>
          <p:cNvPicPr>
            <a:picLocks noChangeAspect="1"/>
          </p:cNvPicPr>
          <p:nvPr/>
        </p:nvPicPr>
        <p:blipFill>
          <a:blip r:embed="rId3"/>
          <a:stretch>
            <a:fillRect/>
          </a:stretch>
        </p:blipFill>
        <p:spPr>
          <a:xfrm>
            <a:off x="215267" y="2038349"/>
            <a:ext cx="8839307" cy="3326131"/>
          </a:xfrm>
          <a:prstGeom prst="rect">
            <a:avLst/>
          </a:prstGeom>
        </p:spPr>
      </p:pic>
      <p:sp>
        <p:nvSpPr>
          <p:cNvPr id="3" name="Espace réservé du numéro de diapositive 2"/>
          <p:cNvSpPr>
            <a:spLocks noGrp="1"/>
          </p:cNvSpPr>
          <p:nvPr>
            <p:ph type="sldNum" sz="quarter" idx="12"/>
          </p:nvPr>
        </p:nvSpPr>
        <p:spPr/>
        <p:txBody>
          <a:bodyPr/>
          <a:lstStyle/>
          <a:p>
            <a:fld id="{C1820EB3-92EE-104B-92CD-26C09B1518FE}" type="slidenum">
              <a:rPr lang="en-US" smtClean="0"/>
              <a:pPr/>
              <a:t>40</a:t>
            </a:fld>
            <a:endParaRPr lang="sr-Latn-CS"/>
          </a:p>
        </p:txBody>
      </p:sp>
    </p:spTree>
    <p:extLst>
      <p:ext uri="{BB962C8B-B14F-4D97-AF65-F5344CB8AC3E}">
        <p14:creationId xmlns:p14="http://schemas.microsoft.com/office/powerpoint/2010/main" val="50152207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57200" y="274638"/>
            <a:ext cx="8229600" cy="1143000"/>
          </a:xfrm>
        </p:spPr>
        <p:txBody>
          <a:bodyPr/>
          <a:lstStyle/>
          <a:p>
            <a:r>
              <a:rPr lang="sr-Latn-CS" b="1" smtClean="0"/>
              <a:t>Izvori dokaza</a:t>
            </a:r>
            <a:endParaRPr lang="sr-Latn-CS" b="1"/>
          </a:p>
        </p:txBody>
      </p:sp>
      <p:pic>
        <p:nvPicPr>
          <p:cNvPr id="2" name="Picture 1"/>
          <p:cNvPicPr>
            <a:picLocks noChangeAspect="1"/>
          </p:cNvPicPr>
          <p:nvPr/>
        </p:nvPicPr>
        <p:blipFill>
          <a:blip r:embed="rId3"/>
          <a:stretch>
            <a:fillRect/>
          </a:stretch>
        </p:blipFill>
        <p:spPr>
          <a:xfrm>
            <a:off x="252549" y="2184399"/>
            <a:ext cx="8754838" cy="2892698"/>
          </a:xfrm>
          <a:prstGeom prst="rect">
            <a:avLst/>
          </a:prstGeom>
        </p:spPr>
      </p:pic>
      <p:sp>
        <p:nvSpPr>
          <p:cNvPr id="3" name="Espace réservé du numéro de diapositive 2"/>
          <p:cNvSpPr>
            <a:spLocks noGrp="1"/>
          </p:cNvSpPr>
          <p:nvPr>
            <p:ph type="sldNum" sz="quarter" idx="12"/>
          </p:nvPr>
        </p:nvSpPr>
        <p:spPr/>
        <p:txBody>
          <a:bodyPr/>
          <a:lstStyle/>
          <a:p>
            <a:fld id="{C1820EB3-92EE-104B-92CD-26C09B1518FE}" type="slidenum">
              <a:rPr lang="en-US" smtClean="0"/>
              <a:pPr/>
              <a:t>41</a:t>
            </a:fld>
            <a:endParaRPr lang="sr-Latn-CS"/>
          </a:p>
        </p:txBody>
      </p:sp>
    </p:spTree>
    <p:extLst>
      <p:ext uri="{BB962C8B-B14F-4D97-AF65-F5344CB8AC3E}">
        <p14:creationId xmlns:p14="http://schemas.microsoft.com/office/powerpoint/2010/main" val="198496203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57200" y="274638"/>
            <a:ext cx="8229600" cy="1143000"/>
          </a:xfrm>
        </p:spPr>
        <p:txBody>
          <a:bodyPr/>
          <a:lstStyle/>
          <a:p>
            <a:r>
              <a:rPr lang="sr-Latn-CS" b="1" smtClean="0"/>
              <a:t>Izvori dokaza</a:t>
            </a:r>
            <a:endParaRPr lang="sr-Latn-CS" b="1"/>
          </a:p>
        </p:txBody>
      </p:sp>
      <p:pic>
        <p:nvPicPr>
          <p:cNvPr id="3" name="Picture 2"/>
          <p:cNvPicPr>
            <a:picLocks noChangeAspect="1"/>
          </p:cNvPicPr>
          <p:nvPr/>
        </p:nvPicPr>
        <p:blipFill>
          <a:blip r:embed="rId3"/>
          <a:stretch>
            <a:fillRect/>
          </a:stretch>
        </p:blipFill>
        <p:spPr>
          <a:xfrm>
            <a:off x="501650" y="2025650"/>
            <a:ext cx="8140700" cy="2806700"/>
          </a:xfrm>
          <a:prstGeom prst="rect">
            <a:avLst/>
          </a:prstGeom>
        </p:spPr>
      </p:pic>
      <p:sp>
        <p:nvSpPr>
          <p:cNvPr id="2" name="Espace réservé du numéro de diapositive 1"/>
          <p:cNvSpPr>
            <a:spLocks noGrp="1"/>
          </p:cNvSpPr>
          <p:nvPr>
            <p:ph type="sldNum" sz="quarter" idx="12"/>
          </p:nvPr>
        </p:nvSpPr>
        <p:spPr/>
        <p:txBody>
          <a:bodyPr/>
          <a:lstStyle/>
          <a:p>
            <a:fld id="{C1820EB3-92EE-104B-92CD-26C09B1518FE}" type="slidenum">
              <a:rPr lang="en-US" smtClean="0"/>
              <a:pPr/>
              <a:t>42</a:t>
            </a:fld>
            <a:endParaRPr lang="sr-Latn-CS"/>
          </a:p>
        </p:txBody>
      </p:sp>
    </p:spTree>
    <p:extLst>
      <p:ext uri="{BB962C8B-B14F-4D97-AF65-F5344CB8AC3E}">
        <p14:creationId xmlns:p14="http://schemas.microsoft.com/office/powerpoint/2010/main" val="5727661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617617"/>
            <a:ext cx="8229600" cy="4525963"/>
          </a:xfrm>
        </p:spPr>
        <p:txBody>
          <a:bodyPr>
            <a:normAutofit fontScale="85000" lnSpcReduction="10000"/>
          </a:bodyPr>
          <a:lstStyle/>
          <a:p>
            <a:pPr marL="0" indent="0" algn="ctr">
              <a:buNone/>
            </a:pPr>
            <a:r>
              <a:rPr lang="sr-Latn-CS" b="1"/>
              <a:t>Potencijalni dokazi na ovim uređajima</a:t>
            </a:r>
          </a:p>
          <a:p>
            <a:pPr marL="0" indent="0" algn="just">
              <a:buNone/>
            </a:pPr>
            <a:r>
              <a:rPr lang="sr-Latn-CS" dirty="0" smtClean="0"/>
              <a:t>Računarski hardver i softver, kao i mreže i sistemi kojima je uređaj povezan, mogu da sadrže važne podatke koji su automatski kreirali sam uređaj ili korisnik. Podaci koji se generišu od korisnika uključuju dokumente, fotografije, slike, e-poštu i njihove priloge, baze podataka i finansijske informacije. Podaci koji se generišu od računara uključuju istoriju pregledavanja Interneta, dnevnike </a:t>
            </a:r>
            <a:r>
              <a:rPr lang="en-US" dirty="0" smtClean="0"/>
              <a:t>ć</a:t>
            </a:r>
            <a:r>
              <a:rPr lang="sr-Latn-CS" dirty="0" smtClean="0"/>
              <a:t>askanja, evidencije događaja i podatke o drugim uslugama, računarima i mrežama na kojima je uređaj povezan.</a:t>
            </a:r>
          </a:p>
        </p:txBody>
      </p:sp>
      <p:sp>
        <p:nvSpPr>
          <p:cNvPr id="4" name="Title 1"/>
          <p:cNvSpPr>
            <a:spLocks noGrp="1"/>
          </p:cNvSpPr>
          <p:nvPr>
            <p:ph type="title"/>
          </p:nvPr>
        </p:nvSpPr>
        <p:spPr>
          <a:xfrm>
            <a:off x="457200" y="274638"/>
            <a:ext cx="8229600" cy="1143000"/>
          </a:xfrm>
        </p:spPr>
        <p:txBody>
          <a:bodyPr/>
          <a:lstStyle/>
          <a:p>
            <a:r>
              <a:rPr lang="sr-Latn-CS" b="1" smtClean="0"/>
              <a:t>Izvori dokaza</a:t>
            </a:r>
            <a:endParaRPr lang="sr-Latn-CS" b="1"/>
          </a:p>
        </p:txBody>
      </p:sp>
      <p:sp>
        <p:nvSpPr>
          <p:cNvPr id="2" name="Espace réservé du numéro de diapositive 1"/>
          <p:cNvSpPr>
            <a:spLocks noGrp="1"/>
          </p:cNvSpPr>
          <p:nvPr>
            <p:ph type="sldNum" sz="quarter" idx="12"/>
          </p:nvPr>
        </p:nvSpPr>
        <p:spPr/>
        <p:txBody>
          <a:bodyPr/>
          <a:lstStyle/>
          <a:p>
            <a:fld id="{C1820EB3-92EE-104B-92CD-26C09B1518FE}" type="slidenum">
              <a:rPr lang="en-US" smtClean="0"/>
              <a:pPr/>
              <a:t>43</a:t>
            </a:fld>
            <a:endParaRPr lang="sr-Latn-CS"/>
          </a:p>
        </p:txBody>
      </p:sp>
    </p:spTree>
    <p:extLst>
      <p:ext uri="{BB962C8B-B14F-4D97-AF65-F5344CB8AC3E}">
        <p14:creationId xmlns:p14="http://schemas.microsoft.com/office/powerpoint/2010/main" val="129723534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CS" b="1" smtClean="0"/>
              <a:t>Jedinstvene karakteristike</a:t>
            </a:r>
            <a:endParaRPr lang="sr-Latn-CS" b="1"/>
          </a:p>
        </p:txBody>
      </p:sp>
      <p:sp>
        <p:nvSpPr>
          <p:cNvPr id="3" name="Content Placeholder 2"/>
          <p:cNvSpPr>
            <a:spLocks noGrp="1"/>
          </p:cNvSpPr>
          <p:nvPr>
            <p:ph idx="1"/>
          </p:nvPr>
        </p:nvSpPr>
        <p:spPr/>
        <p:txBody>
          <a:bodyPr/>
          <a:lstStyle/>
          <a:p>
            <a:pPr algn="just"/>
            <a:r>
              <a:rPr lang="sr-Latn-CS" dirty="0" smtClean="0"/>
              <a:t>Nevidljivi su za neobučeno oko</a:t>
            </a:r>
          </a:p>
          <a:p>
            <a:pPr algn="just"/>
            <a:r>
              <a:rPr lang="sr-Latn-CS" dirty="0" smtClean="0"/>
              <a:t>Možda će to morati protumačiti specijalista</a:t>
            </a:r>
          </a:p>
          <a:p>
            <a:pPr algn="just"/>
            <a:r>
              <a:rPr lang="sr-Latn-CS" dirty="0" smtClean="0"/>
              <a:t>Veoma je nestabilan</a:t>
            </a:r>
          </a:p>
          <a:p>
            <a:pPr algn="just"/>
            <a:r>
              <a:rPr lang="sr-Latn-CS" dirty="0" smtClean="0"/>
              <a:t>Može se menjati ili uništiti normalnom upotrebom</a:t>
            </a:r>
          </a:p>
          <a:p>
            <a:pPr algn="just"/>
            <a:r>
              <a:rPr lang="sr-Latn-CS" dirty="0" smtClean="0"/>
              <a:t>Može se neograničeno kopirati</a:t>
            </a:r>
          </a:p>
          <a:p>
            <a:pPr marL="0" indent="0" algn="just">
              <a:buNone/>
            </a:pPr>
            <a:endParaRPr lang="sr-Latn-CS"/>
          </a:p>
        </p:txBody>
      </p:sp>
      <p:sp>
        <p:nvSpPr>
          <p:cNvPr id="4" name="Espace réservé du numéro de diapositive 3"/>
          <p:cNvSpPr>
            <a:spLocks noGrp="1"/>
          </p:cNvSpPr>
          <p:nvPr>
            <p:ph type="sldNum" sz="quarter" idx="12"/>
          </p:nvPr>
        </p:nvSpPr>
        <p:spPr/>
        <p:txBody>
          <a:bodyPr/>
          <a:lstStyle/>
          <a:p>
            <a:fld id="{C1820EB3-92EE-104B-92CD-26C09B1518FE}" type="slidenum">
              <a:rPr lang="en-US" smtClean="0"/>
              <a:pPr/>
              <a:t>44</a:t>
            </a:fld>
            <a:endParaRPr lang="sr-Latn-CS"/>
          </a:p>
        </p:txBody>
      </p:sp>
    </p:spTree>
    <p:extLst>
      <p:ext uri="{BB962C8B-B14F-4D97-AF65-F5344CB8AC3E}">
        <p14:creationId xmlns:p14="http://schemas.microsoft.com/office/powerpoint/2010/main" val="342154071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sr-Latn-CS" sz="3800" b="1" smtClean="0"/>
              <a:t>Razmatranja za elektronske dokaze</a:t>
            </a:r>
            <a:endParaRPr lang="sr-Latn-CS" sz="3800" b="1"/>
          </a:p>
        </p:txBody>
      </p:sp>
      <p:sp>
        <p:nvSpPr>
          <p:cNvPr id="3" name="Content Placeholder 2"/>
          <p:cNvSpPr>
            <a:spLocks noGrp="1"/>
          </p:cNvSpPr>
          <p:nvPr>
            <p:ph idx="1"/>
          </p:nvPr>
        </p:nvSpPr>
        <p:spPr>
          <a:xfrm>
            <a:off x="457200" y="1600200"/>
            <a:ext cx="8229600" cy="4857863"/>
          </a:xfrm>
        </p:spPr>
        <p:txBody>
          <a:bodyPr>
            <a:normAutofit fontScale="92500" lnSpcReduction="20000"/>
          </a:bodyPr>
          <a:lstStyle/>
          <a:p>
            <a:r>
              <a:rPr lang="sr-Latn-CS" dirty="0" smtClean="0"/>
              <a:t>Rukovanje specijalista </a:t>
            </a:r>
          </a:p>
          <a:p>
            <a:r>
              <a:rPr lang="sr-Latn-CS" dirty="0" smtClean="0"/>
              <a:t>Brzi razvoj elektronskih izvora podataka </a:t>
            </a:r>
            <a:endParaRPr lang="sr-Latn-CS" smtClean="0"/>
          </a:p>
          <a:p>
            <a:r>
              <a:rPr lang="en-US" dirty="0" smtClean="0"/>
              <a:t>Korišć</a:t>
            </a:r>
            <a:r>
              <a:rPr lang="sr-Latn-CS" dirty="0" smtClean="0"/>
              <a:t>enje </a:t>
            </a:r>
            <a:r>
              <a:rPr lang="en-US" dirty="0" smtClean="0"/>
              <a:t>odgovarajuć</a:t>
            </a:r>
            <a:r>
              <a:rPr lang="sr-Latn-CS" dirty="0" smtClean="0"/>
              <a:t>ih procedura, tehnika i alata</a:t>
            </a:r>
            <a:endParaRPr lang="sr-Latn-CS" smtClean="0"/>
          </a:p>
          <a:p>
            <a:r>
              <a:rPr lang="sr-Latn-CS" dirty="0" smtClean="0"/>
              <a:t>Prihvatljivost </a:t>
            </a:r>
            <a:endParaRPr lang="sr-Latn-CS" smtClean="0"/>
          </a:p>
          <a:p>
            <a:r>
              <a:rPr lang="sr-Latn-CS" dirty="0" smtClean="0"/>
              <a:t>Autentičnost </a:t>
            </a:r>
            <a:endParaRPr lang="sr-Latn-CS" smtClean="0"/>
          </a:p>
          <a:p>
            <a:r>
              <a:rPr lang="sr-Latn-CS" dirty="0" smtClean="0"/>
              <a:t>Kompletnost </a:t>
            </a:r>
            <a:endParaRPr lang="sr-Latn-CS" smtClean="0"/>
          </a:p>
          <a:p>
            <a:r>
              <a:rPr lang="sr-Latn-CS" dirty="0" smtClean="0"/>
              <a:t>Pouzdanost</a:t>
            </a:r>
          </a:p>
          <a:p>
            <a:r>
              <a:rPr lang="sr-Latn-CS" dirty="0" smtClean="0"/>
              <a:t>Verodostojnost: </a:t>
            </a:r>
            <a:endParaRPr lang="sr-Latn-CS" smtClean="0"/>
          </a:p>
          <a:p>
            <a:r>
              <a:rPr lang="sr-Latn-CS" dirty="0" smtClean="0"/>
              <a:t>Srazmernost </a:t>
            </a:r>
            <a:endParaRPr lang="sr-Latn-CS"/>
          </a:p>
        </p:txBody>
      </p:sp>
      <p:sp>
        <p:nvSpPr>
          <p:cNvPr id="4" name="Espace réservé du numéro de diapositive 3"/>
          <p:cNvSpPr>
            <a:spLocks noGrp="1"/>
          </p:cNvSpPr>
          <p:nvPr>
            <p:ph type="sldNum" sz="quarter" idx="12"/>
          </p:nvPr>
        </p:nvSpPr>
        <p:spPr/>
        <p:txBody>
          <a:bodyPr/>
          <a:lstStyle/>
          <a:p>
            <a:fld id="{C1820EB3-92EE-104B-92CD-26C09B1518FE}" type="slidenum">
              <a:rPr lang="en-US" smtClean="0"/>
              <a:pPr/>
              <a:t>45</a:t>
            </a:fld>
            <a:endParaRPr lang="sr-Latn-CS"/>
          </a:p>
        </p:txBody>
      </p:sp>
    </p:spTree>
    <p:extLst>
      <p:ext uri="{BB962C8B-B14F-4D97-AF65-F5344CB8AC3E}">
        <p14:creationId xmlns:p14="http://schemas.microsoft.com/office/powerpoint/2010/main" val="314572746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3" name="TextBox 3"/>
          <p:cNvSpPr txBox="1">
            <a:spLocks noChangeArrowheads="1"/>
          </p:cNvSpPr>
          <p:nvPr/>
        </p:nvSpPr>
        <p:spPr bwMode="auto">
          <a:xfrm>
            <a:off x="3071813" y="4500563"/>
            <a:ext cx="3081337" cy="923925"/>
          </a:xfrm>
          <a:prstGeom prst="rect">
            <a:avLst/>
          </a:prstGeom>
          <a:noFill/>
          <a:ln w="9525">
            <a:noFill/>
            <a:miter lim="800000"/>
            <a:headEnd/>
            <a:tailEnd/>
          </a:ln>
        </p:spPr>
        <p:txBody>
          <a:bodyPr wrap="none">
            <a:prstTxWarp prst="textNoShape">
              <a:avLst/>
            </a:prstTxWarp>
            <a:spAutoFit/>
          </a:bodyPr>
          <a:lstStyle/>
          <a:p>
            <a:r>
              <a:rPr lang="sr-Latn-CS" sz="5400" b="1">
                <a:latin typeface="Calibri" pitchFamily="-65" charset="0"/>
              </a:rPr>
              <a:t>Pitanja</a:t>
            </a:r>
          </a:p>
        </p:txBody>
      </p:sp>
      <p:pic>
        <p:nvPicPr>
          <p:cNvPr id="4" name="Picture 2" descr="C:\Users\BROWN_ST\AppData\Local\Microsoft\Windows\Temporary Internet Files\Content.IE5\2BCVFW5S\three_questions_small_business_health_insuarnce[1].jpg"/>
          <p:cNvPicPr>
            <a:picLocks noChangeAspect="1" noChangeArrowheads="1"/>
          </p:cNvPicPr>
          <p:nvPr/>
        </p:nvPicPr>
        <p:blipFill>
          <a:blip r:embed="rId3">
            <a:extLst>
              <a:ext uri="{BEBA8EAE-BF5A-486C-A8C5-ECC9F3942E4B}">
                <a14:imgProps xmlns:a14="http://schemas.microsoft.com/office/drawing/2010/main">
                  <a14:imgLayer r:embed="rId4">
                    <a14:imgEffect>
                      <a14:sharpenSoften amount="-16000"/>
                    </a14:imgEffect>
                  </a14:imgLayer>
                </a14:imgProps>
              </a:ext>
              <a:ext uri="{28A0092B-C50C-407E-A947-70E740481C1C}">
                <a14:useLocalDpi xmlns:a14="http://schemas.microsoft.com/office/drawing/2010/main" val="0"/>
              </a:ext>
            </a:extLst>
          </a:blip>
          <a:srcRect/>
          <a:stretch>
            <a:fillRect/>
          </a:stretch>
        </p:blipFill>
        <p:spPr bwMode="auto">
          <a:xfrm>
            <a:off x="1630922" y="799561"/>
            <a:ext cx="5805492" cy="3701002"/>
          </a:xfrm>
          <a:prstGeom prst="rect">
            <a:avLst/>
          </a:prstGeom>
          <a:noFill/>
          <a:effectLst>
            <a:softEdge rad="177800"/>
          </a:effectLst>
          <a:extLst>
            <a:ext uri="{909E8E84-426E-40DD-AFC4-6F175D3DCCD1}">
              <a14:hiddenFill xmlns:a14="http://schemas.microsoft.com/office/drawing/2010/main">
                <a:solidFill>
                  <a:srgbClr val="FFFFFF"/>
                </a:solidFill>
              </a14:hiddenFill>
            </a:ext>
          </a:extLst>
        </p:spPr>
      </p:pic>
      <p:sp>
        <p:nvSpPr>
          <p:cNvPr id="2" name="Espace réservé du numéro de diapositive 1"/>
          <p:cNvSpPr>
            <a:spLocks noGrp="1"/>
          </p:cNvSpPr>
          <p:nvPr>
            <p:ph type="sldNum" sz="quarter" idx="12"/>
          </p:nvPr>
        </p:nvSpPr>
        <p:spPr/>
        <p:txBody>
          <a:bodyPr/>
          <a:lstStyle/>
          <a:p>
            <a:fld id="{C1820EB3-92EE-104B-92CD-26C09B1518FE}" type="slidenum">
              <a:rPr lang="en-US" smtClean="0"/>
              <a:pPr/>
              <a:t>46</a:t>
            </a:fld>
            <a:endParaRPr lang="sr-Latn-CS"/>
          </a:p>
        </p:txBody>
      </p:sp>
    </p:spTree>
    <p:extLst>
      <p:ext uri="{BB962C8B-B14F-4D97-AF65-F5344CB8AC3E}">
        <p14:creationId xmlns:p14="http://schemas.microsoft.com/office/powerpoint/2010/main" val="3293764157"/>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637522"/>
            <a:ext cx="8229600" cy="1267703"/>
          </a:xfrm>
        </p:spPr>
        <p:txBody>
          <a:bodyPr>
            <a:normAutofit fontScale="90000"/>
          </a:bodyPr>
          <a:lstStyle/>
          <a:p>
            <a:r>
              <a:rPr lang="sr-Latn-CS" b="1" smtClean="0"/>
              <a:t>Drugi deo</a:t>
            </a:r>
            <a:r>
              <a:t/>
            </a:r>
            <a:br/>
            <a:r>
              <a:rPr lang="sr-Latn-CS" b="1" smtClean="0"/>
              <a:t>Vodič za elektronske dokaze Saveta Evrope</a:t>
            </a:r>
            <a:endParaRPr lang="sr-Latn-CS"/>
          </a:p>
        </p:txBody>
      </p:sp>
      <p:pic>
        <p:nvPicPr>
          <p:cNvPr id="3" name="Picture 3"/>
          <p:cNvPicPr>
            <a:picLocks noGrp="1" noChangeAspect="1" noChangeArrowheads="1"/>
          </p:cNvPicPr>
          <p:nvPr>
            <p:ph sz="quarter" idx="1"/>
          </p:nvPr>
        </p:nvPicPr>
        <p:blipFill>
          <a:blip r:embed="rId3" cstate="print"/>
          <a:srcRect/>
          <a:stretch>
            <a:fillRect/>
          </a:stretch>
        </p:blipFill>
        <p:spPr bwMode="auto">
          <a:xfrm>
            <a:off x="6786578" y="4643446"/>
            <a:ext cx="1961507" cy="1766332"/>
          </a:xfrm>
          <a:prstGeom prst="rect">
            <a:avLst/>
          </a:prstGeom>
          <a:noFill/>
          <a:ln w="9525">
            <a:noFill/>
            <a:miter lim="800000"/>
            <a:headEnd/>
            <a:tailEnd/>
          </a:ln>
        </p:spPr>
      </p:pic>
      <p:sp>
        <p:nvSpPr>
          <p:cNvPr id="4" name="Slide Number Placeholder 3"/>
          <p:cNvSpPr>
            <a:spLocks noGrp="1"/>
          </p:cNvSpPr>
          <p:nvPr>
            <p:ph type="sldNum" sz="quarter" idx="12"/>
          </p:nvPr>
        </p:nvSpPr>
        <p:spPr/>
        <p:txBody>
          <a:bodyPr/>
          <a:lstStyle/>
          <a:p>
            <a:r>
              <a:rPr lang="sr-Latn-CS" dirty="0" smtClean="0"/>
              <a:t>!</a:t>
            </a:r>
            <a:fld id="{CBD56858-EB0B-D04D-B23C-7A827FD60C9F}" type="slidenum">
              <a:rPr lang="en-US" smtClean="0"/>
              <a:pPr/>
              <a:t>47</a:t>
            </a:fld>
            <a:endParaRPr lang="sr-Latn-CS" dirty="0"/>
          </a:p>
        </p:txBody>
      </p:sp>
    </p:spTree>
    <p:extLst>
      <p:ext uri="{BB962C8B-B14F-4D97-AF65-F5344CB8AC3E}">
        <p14:creationId xmlns:p14="http://schemas.microsoft.com/office/powerpoint/2010/main" val="3069578612"/>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Bild 1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05428" y="-396923"/>
            <a:ext cx="4813904" cy="6833906"/>
          </a:xfrm>
          <a:prstGeom prst="rect">
            <a:avLst/>
          </a:prstGeom>
          <a:effectLst>
            <a:outerShdw blurRad="50800" dist="88900" dir="2700000" algn="tl" rotWithShape="0">
              <a:srgbClr val="000000">
                <a:alpha val="58000"/>
              </a:srgbClr>
            </a:outerShdw>
          </a:effectLst>
          <a:scene3d>
            <a:camera prst="perspectiveFront">
              <a:rot lat="19800000" lon="1200000" rev="20820000"/>
            </a:camera>
            <a:lightRig rig="threePt" dir="t">
              <a:rot lat="0" lon="0" rev="12420000"/>
            </a:lightRig>
          </a:scene3d>
          <a:sp3d extrusionH="76200" contourW="12700" prstMaterial="matte">
            <a:extrusionClr>
              <a:schemeClr val="bg1">
                <a:lumMod val="95000"/>
              </a:schemeClr>
            </a:extrusionClr>
            <a:contourClr>
              <a:schemeClr val="bg1">
                <a:lumMod val="50000"/>
              </a:schemeClr>
            </a:contourClr>
          </a:sp3d>
        </p:spPr>
      </p:pic>
      <p:sp>
        <p:nvSpPr>
          <p:cNvPr id="2" name="Espace réservé du numéro de diapositive 1"/>
          <p:cNvSpPr>
            <a:spLocks noGrp="1"/>
          </p:cNvSpPr>
          <p:nvPr>
            <p:ph type="sldNum" sz="quarter" idx="12"/>
          </p:nvPr>
        </p:nvSpPr>
        <p:spPr/>
        <p:txBody>
          <a:bodyPr/>
          <a:lstStyle/>
          <a:p>
            <a:r>
              <a:rPr lang="sr-Latn-CS" dirty="0" smtClean="0"/>
              <a:t>!</a:t>
            </a:r>
            <a:fld id="{C1820EB3-92EE-104B-92CD-26C09B1518FE}" type="slidenum">
              <a:rPr lang="en-US" smtClean="0"/>
              <a:pPr/>
              <a:t>48</a:t>
            </a:fld>
            <a:endParaRPr lang="sr-Latn-CS" dirty="0"/>
          </a:p>
        </p:txBody>
      </p:sp>
    </p:spTree>
    <p:extLst>
      <p:ext uri="{BB962C8B-B14F-4D97-AF65-F5344CB8AC3E}">
        <p14:creationId xmlns:p14="http://schemas.microsoft.com/office/powerpoint/2010/main" val="2485088480"/>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45395"/>
          </a:xfrm>
        </p:spPr>
        <p:txBody>
          <a:bodyPr/>
          <a:lstStyle/>
          <a:p>
            <a:r>
              <a:rPr lang="sr-Latn-CS" b="1" smtClean="0"/>
              <a:t>Uvod u korišćenje vodiča</a:t>
            </a:r>
            <a:endParaRPr lang="sr-Latn-CS" b="1"/>
          </a:p>
        </p:txBody>
      </p:sp>
      <p:sp>
        <p:nvSpPr>
          <p:cNvPr id="3" name="Content Placeholder 2"/>
          <p:cNvSpPr>
            <a:spLocks noGrp="1"/>
          </p:cNvSpPr>
          <p:nvPr>
            <p:ph idx="1"/>
          </p:nvPr>
        </p:nvSpPr>
        <p:spPr>
          <a:xfrm>
            <a:off x="457200" y="1349332"/>
            <a:ext cx="8229600" cy="4525963"/>
          </a:xfrm>
        </p:spPr>
        <p:txBody>
          <a:bodyPr>
            <a:normAutofit fontScale="92500" lnSpcReduction="20000"/>
          </a:bodyPr>
          <a:lstStyle/>
          <a:p>
            <a:pPr marL="447675" indent="-447675" algn="just"/>
            <a:r>
              <a:rPr lang="sr-Latn-CS" dirty="0" smtClean="0"/>
              <a:t>Vodič se može primeniti na sve slučajeve u kojima  se trebaju oduzeti elektronski dokazi. </a:t>
            </a:r>
          </a:p>
          <a:p>
            <a:pPr marL="447675" indent="-447675" algn="just"/>
            <a:r>
              <a:rPr lang="sr-Latn-CS" dirty="0" smtClean="0"/>
              <a:t>Svaka država treba da razmatra sopstvene pravne dokumente i propise prilikom tumačenja mera predloženih u ovom dokumentu. Pored toga, svaka zemlja treba dodati kontakt informacije za svoje ekspertske jedinice. </a:t>
            </a:r>
          </a:p>
          <a:p>
            <a:pPr marL="447675" indent="-447675" algn="just"/>
            <a:r>
              <a:rPr lang="sr-Latn-CS" dirty="0" smtClean="0"/>
              <a:t>Organizacija ili agencija koja želi da primeni preporučene postupke treba da odredi odgovornosti za pojedinačne korake / akcije prema svojoj unutrašnjoj strukturi. </a:t>
            </a:r>
            <a:endParaRPr lang="sr-Latn-CS"/>
          </a:p>
        </p:txBody>
      </p:sp>
      <p:sp>
        <p:nvSpPr>
          <p:cNvPr id="4" name="Espace réservé du numéro de diapositive 3"/>
          <p:cNvSpPr>
            <a:spLocks noGrp="1"/>
          </p:cNvSpPr>
          <p:nvPr>
            <p:ph type="sldNum" sz="quarter" idx="12"/>
          </p:nvPr>
        </p:nvSpPr>
        <p:spPr/>
        <p:txBody>
          <a:bodyPr/>
          <a:lstStyle/>
          <a:p>
            <a:r>
              <a:rPr lang="sr-Latn-CS" dirty="0" smtClean="0"/>
              <a:t>!</a:t>
            </a:r>
            <a:fld id="{C1820EB3-92EE-104B-92CD-26C09B1518FE}" type="slidenum">
              <a:rPr lang="en-US" smtClean="0"/>
              <a:pPr/>
              <a:t>49</a:t>
            </a:fld>
            <a:endParaRPr lang="sr-Latn-CS" dirty="0"/>
          </a:p>
        </p:txBody>
      </p:sp>
    </p:spTree>
    <p:extLst>
      <p:ext uri="{BB962C8B-B14F-4D97-AF65-F5344CB8AC3E}">
        <p14:creationId xmlns:p14="http://schemas.microsoft.com/office/powerpoint/2010/main" val="410746371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637522"/>
            <a:ext cx="8229600" cy="1267703"/>
          </a:xfrm>
        </p:spPr>
        <p:txBody>
          <a:bodyPr>
            <a:normAutofit fontScale="90000"/>
          </a:bodyPr>
          <a:lstStyle/>
          <a:p>
            <a:r>
              <a:rPr lang="sr-Latn-CS" b="1" dirty="0" smtClean="0"/>
              <a:t>Prvi deo</a:t>
            </a:r>
            <a:r>
              <a:t/>
            </a:r>
            <a:br/>
            <a:r>
              <a:rPr lang="sr-Latn-CS" b="1" dirty="0" smtClean="0"/>
              <a:t>Šta je elektronski dokaz?</a:t>
            </a:r>
            <a:r>
              <a:t/>
            </a:r>
            <a:br/>
            <a:endParaRPr lang="sr-Latn-CS" dirty="0"/>
          </a:p>
        </p:txBody>
      </p:sp>
      <p:pic>
        <p:nvPicPr>
          <p:cNvPr id="3" name="Picture 3"/>
          <p:cNvPicPr>
            <a:picLocks noGrp="1" noChangeAspect="1" noChangeArrowheads="1"/>
          </p:cNvPicPr>
          <p:nvPr>
            <p:ph sz="quarter" idx="1"/>
          </p:nvPr>
        </p:nvPicPr>
        <p:blipFill>
          <a:blip r:embed="rId3" cstate="print"/>
          <a:srcRect/>
          <a:stretch>
            <a:fillRect/>
          </a:stretch>
        </p:blipFill>
        <p:spPr bwMode="auto">
          <a:xfrm>
            <a:off x="0" y="4287552"/>
            <a:ext cx="2854476" cy="2570448"/>
          </a:xfrm>
          <a:prstGeom prst="rect">
            <a:avLst/>
          </a:prstGeom>
          <a:noFill/>
          <a:ln w="9525">
            <a:noFill/>
            <a:miter lim="800000"/>
            <a:headEnd/>
            <a:tailEnd/>
          </a:ln>
        </p:spPr>
      </p:pic>
      <p:sp>
        <p:nvSpPr>
          <p:cNvPr id="4" name="Slide Number Placeholder 3"/>
          <p:cNvSpPr>
            <a:spLocks noGrp="1"/>
          </p:cNvSpPr>
          <p:nvPr>
            <p:ph type="sldNum" sz="quarter" idx="12"/>
          </p:nvPr>
        </p:nvSpPr>
        <p:spPr/>
        <p:txBody>
          <a:bodyPr/>
          <a:lstStyle/>
          <a:p>
            <a:r>
              <a:rPr lang="sr-Latn-CS" dirty="0" smtClean="0"/>
              <a:t>!</a:t>
            </a:r>
            <a:fld id="{CBD56858-EB0B-D04D-B23C-7A827FD60C9F}" type="slidenum">
              <a:rPr lang="en-US" smtClean="0"/>
              <a:pPr/>
              <a:t>5</a:t>
            </a:fld>
            <a:endParaRPr lang="sr-Latn-CS" dirty="0"/>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p:cNvSpPr>
            <a:spLocks noGrp="1"/>
          </p:cNvSpPr>
          <p:nvPr>
            <p:ph idx="1"/>
          </p:nvPr>
        </p:nvSpPr>
        <p:spPr>
          <a:xfrm>
            <a:off x="2555776" y="1268760"/>
            <a:ext cx="6134100" cy="5256584"/>
          </a:xfrm>
        </p:spPr>
        <p:txBody>
          <a:bodyPr>
            <a:normAutofit fontScale="70000" lnSpcReduction="20000"/>
          </a:bodyPr>
          <a:lstStyle/>
          <a:p>
            <a:pPr algn="just">
              <a:lnSpc>
                <a:spcPct val="120000"/>
              </a:lnSpc>
            </a:pPr>
            <a:r>
              <a:rPr lang="sr-Latn-CS" b="1" smtClean="0"/>
              <a:t>Potreba: </a:t>
            </a:r>
            <a:r>
              <a:rPr lang="sr-Latn-CS" dirty="0" smtClean="0"/>
              <a:t>Zahtevi učesnika u mnogim aktivnostima koje su organizovane u okviru različitih projekata u oblasti visokotehnološkog kriminala Saveta Evrope, uključujući zajedničke projekte sa Evropskom Unijom ukazuju na potrebu za više smernica u pristupu elektronskim dokazima. </a:t>
            </a:r>
            <a:endParaRPr lang="sr-Latn-CS" smtClean="0">
              <a:effectLst/>
            </a:endParaRPr>
          </a:p>
          <a:p>
            <a:pPr algn="just">
              <a:lnSpc>
                <a:spcPct val="120000"/>
              </a:lnSpc>
            </a:pPr>
            <a:r>
              <a:rPr lang="sr-Latn-CS" dirty="0" smtClean="0"/>
              <a:t>Projekat Cibercrime @ IPA u saradnji sa globalnim Projektom o visokotehnološkom kriminalu podržava kontinuirani razvoj vodiča o elektronskom dokazu </a:t>
            </a:r>
            <a:endParaRPr lang="sr-Latn-CS" smtClean="0">
              <a:effectLst/>
            </a:endParaRPr>
          </a:p>
          <a:p>
            <a:pPr algn="just">
              <a:lnSpc>
                <a:spcPct val="120000"/>
              </a:lnSpc>
            </a:pPr>
            <a:r>
              <a:rPr lang="sr-Latn-CS" dirty="0" smtClean="0"/>
              <a:t>Ona predstavlja važno sredstvo za organe reda i sudije u njihovim naporima da istraže, gone i rešavaju visokotehnološki kriminal. </a:t>
            </a:r>
            <a:endParaRPr lang="sr-Latn-CS" smtClean="0">
              <a:effectLst/>
            </a:endParaRPr>
          </a:p>
          <a:p>
            <a:pPr>
              <a:lnSpc>
                <a:spcPct val="110000"/>
              </a:lnSpc>
            </a:pPr>
            <a:endParaRPr lang="sr-Latn-CS"/>
          </a:p>
        </p:txBody>
      </p:sp>
      <p:pic>
        <p:nvPicPr>
          <p:cNvPr id="4" name="Bild 3"/>
          <p:cNvPicPr>
            <a:picLocks noChangeAspect="1"/>
          </p:cNvPicPr>
          <p:nvPr/>
        </p:nvPicPr>
        <p:blipFill rotWithShape="1">
          <a:blip r:embed="rId3"/>
          <a:srcRect r="4673"/>
          <a:stretch/>
        </p:blipFill>
        <p:spPr>
          <a:xfrm>
            <a:off x="0" y="2017084"/>
            <a:ext cx="2552700" cy="2717800"/>
          </a:xfrm>
          <a:prstGeom prst="rect">
            <a:avLst/>
          </a:prstGeom>
        </p:spPr>
      </p:pic>
      <p:sp>
        <p:nvSpPr>
          <p:cNvPr id="10" name="Rectangle 2"/>
          <p:cNvSpPr>
            <a:spLocks noGrp="1"/>
          </p:cNvSpPr>
          <p:nvPr>
            <p:ph type="title"/>
          </p:nvPr>
        </p:nvSpPr>
        <p:spPr>
          <a:xfrm>
            <a:off x="457200" y="274638"/>
            <a:ext cx="8229600" cy="941997"/>
          </a:xfrm>
        </p:spPr>
        <p:txBody>
          <a:bodyPr/>
          <a:lstStyle/>
          <a:p>
            <a:pPr eaLnBrk="1" hangingPunct="1"/>
            <a:r>
              <a:rPr lang="sr-Latn-CS" b="1" smtClean="0"/>
              <a:t>Pozadina vodiča </a:t>
            </a:r>
          </a:p>
        </p:txBody>
      </p:sp>
      <p:sp>
        <p:nvSpPr>
          <p:cNvPr id="2" name="Espace réservé du numéro de diapositive 1"/>
          <p:cNvSpPr>
            <a:spLocks noGrp="1"/>
          </p:cNvSpPr>
          <p:nvPr>
            <p:ph type="sldNum" sz="quarter" idx="12"/>
          </p:nvPr>
        </p:nvSpPr>
        <p:spPr/>
        <p:txBody>
          <a:bodyPr/>
          <a:lstStyle/>
          <a:p>
            <a:r>
              <a:rPr lang="sr-Latn-CS" dirty="0" smtClean="0"/>
              <a:t>!</a:t>
            </a:r>
            <a:fld id="{C1820EB3-92EE-104B-92CD-26C09B1518FE}" type="slidenum">
              <a:rPr lang="en-US" smtClean="0"/>
              <a:pPr/>
              <a:t>50</a:t>
            </a:fld>
            <a:endParaRPr lang="sr-Latn-CS" dirty="0"/>
          </a:p>
        </p:txBody>
      </p:sp>
    </p:spTree>
    <p:extLst>
      <p:ext uri="{BB962C8B-B14F-4D97-AF65-F5344CB8AC3E}">
        <p14:creationId xmlns:p14="http://schemas.microsoft.com/office/powerpoint/2010/main" val="1401378941"/>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p:transition spd="slow">
        <p:fade/>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p:cNvSpPr>
            <a:spLocks noGrp="1"/>
          </p:cNvSpPr>
          <p:nvPr>
            <p:ph idx="1"/>
          </p:nvPr>
        </p:nvSpPr>
        <p:spPr>
          <a:xfrm>
            <a:off x="2555458" y="1484784"/>
            <a:ext cx="6131342" cy="4904416"/>
          </a:xfrm>
        </p:spPr>
        <p:txBody>
          <a:bodyPr>
            <a:normAutofit fontScale="92500" lnSpcReduction="20000"/>
          </a:bodyPr>
          <a:lstStyle/>
          <a:p>
            <a:pPr algn="just"/>
            <a:r>
              <a:rPr lang="sr-Latn-CS" b="1" smtClean="0"/>
              <a:t>Svrha: </a:t>
            </a:r>
            <a:r>
              <a:rPr lang="sr-Latn-CS" dirty="0" smtClean="0"/>
              <a:t>pružiti podršku i smernice za identifikaciju, rukovanje i ispitivanje elektronskih dokaza. </a:t>
            </a:r>
            <a:endParaRPr lang="sr-Latn-CS" smtClean="0">
              <a:effectLst/>
            </a:endParaRPr>
          </a:p>
          <a:p>
            <a:pPr algn="just"/>
            <a:r>
              <a:rPr lang="sr-Latn-CS" dirty="0" smtClean="0"/>
              <a:t>Nije namenjen da bude priručnik za upućivanje sa korak po korak uputstvima kako se baviti elektronskim dokazima kroz sve faze istrage. </a:t>
            </a:r>
            <a:endParaRPr lang="sr-Latn-CS" smtClean="0">
              <a:effectLst/>
            </a:endParaRPr>
          </a:p>
          <a:p>
            <a:pPr algn="just"/>
            <a:r>
              <a:rPr lang="sr-Latn-CS" dirty="0" smtClean="0"/>
              <a:t>To je pre svega dokument osnovnog nivoa; neki su detaljniji odeljci koji pružaju veoma praktične savjete za stručnjake. </a:t>
            </a:r>
            <a:endParaRPr lang="sr-Latn-CS" smtClean="0">
              <a:effectLst/>
            </a:endParaRPr>
          </a:p>
          <a:p>
            <a:pPr algn="just"/>
            <a:endParaRPr lang="sr-Latn-CS"/>
          </a:p>
        </p:txBody>
      </p:sp>
      <p:pic>
        <p:nvPicPr>
          <p:cNvPr id="4" name="Bild 3"/>
          <p:cNvPicPr>
            <a:picLocks noChangeAspect="1"/>
          </p:cNvPicPr>
          <p:nvPr/>
        </p:nvPicPr>
        <p:blipFill rotWithShape="1">
          <a:blip r:embed="rId2"/>
          <a:srcRect l="1338"/>
          <a:stretch/>
        </p:blipFill>
        <p:spPr>
          <a:xfrm>
            <a:off x="107504" y="2430884"/>
            <a:ext cx="2511454" cy="2654300"/>
          </a:xfrm>
          <a:prstGeom prst="rect">
            <a:avLst/>
          </a:prstGeom>
        </p:spPr>
      </p:pic>
      <p:sp>
        <p:nvSpPr>
          <p:cNvPr id="12" name="Rectangle 2"/>
          <p:cNvSpPr>
            <a:spLocks noGrp="1"/>
          </p:cNvSpPr>
          <p:nvPr>
            <p:ph type="title"/>
          </p:nvPr>
        </p:nvSpPr>
        <p:spPr>
          <a:xfrm>
            <a:off x="457200" y="274638"/>
            <a:ext cx="8229600" cy="941997"/>
          </a:xfrm>
        </p:spPr>
        <p:txBody>
          <a:bodyPr/>
          <a:lstStyle/>
          <a:p>
            <a:pPr eaLnBrk="1" hangingPunct="1"/>
            <a:r>
              <a:rPr lang="sr-Latn-CS" b="1" smtClean="0"/>
              <a:t>Svrha vodiča </a:t>
            </a:r>
          </a:p>
        </p:txBody>
      </p:sp>
      <p:sp>
        <p:nvSpPr>
          <p:cNvPr id="2" name="Espace réservé du numéro de diapositive 1"/>
          <p:cNvSpPr>
            <a:spLocks noGrp="1"/>
          </p:cNvSpPr>
          <p:nvPr>
            <p:ph type="sldNum" sz="quarter" idx="12"/>
          </p:nvPr>
        </p:nvSpPr>
        <p:spPr/>
        <p:txBody>
          <a:bodyPr/>
          <a:lstStyle/>
          <a:p>
            <a:r>
              <a:rPr lang="sr-Latn-CS" dirty="0" smtClean="0"/>
              <a:t>!</a:t>
            </a:r>
            <a:fld id="{C1820EB3-92EE-104B-92CD-26C09B1518FE}" type="slidenum">
              <a:rPr lang="en-US" smtClean="0"/>
              <a:pPr/>
              <a:t>51</a:t>
            </a:fld>
            <a:endParaRPr lang="sr-Latn-CS" dirty="0"/>
          </a:p>
        </p:txBody>
      </p:sp>
    </p:spTree>
    <p:extLst>
      <p:ext uri="{BB962C8B-B14F-4D97-AF65-F5344CB8AC3E}">
        <p14:creationId xmlns:p14="http://schemas.microsoft.com/office/powerpoint/2010/main" val="2568005241"/>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p:transition spd="slow">
        <p:fade/>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lvl="1" algn="ctr" defTabSz="457200" rtl="0">
              <a:spcBef>
                <a:spcPct val="0"/>
              </a:spcBef>
            </a:pPr>
            <a:r>
              <a:rPr lang="sr-Latn-CS" sz="4000" b="1">
                <a:latin typeface="+mn-lt"/>
              </a:rPr>
              <a:t>Za koga je vodič</a:t>
            </a:r>
            <a:endParaRPr lang="sr-Latn-CS" sz="4000">
              <a:latin typeface="+mn-lt"/>
            </a:endParaRPr>
          </a:p>
        </p:txBody>
      </p:sp>
      <p:sp>
        <p:nvSpPr>
          <p:cNvPr id="3" name="Content Placeholder 2"/>
          <p:cNvSpPr>
            <a:spLocks noGrp="1"/>
          </p:cNvSpPr>
          <p:nvPr>
            <p:ph idx="1"/>
          </p:nvPr>
        </p:nvSpPr>
        <p:spPr/>
        <p:txBody>
          <a:bodyPr>
            <a:normAutofit fontScale="92500" lnSpcReduction="10000"/>
          </a:bodyPr>
          <a:lstStyle/>
          <a:p>
            <a:pPr algn="just"/>
            <a:r>
              <a:rPr lang="sr-Latn-CS" dirty="0" smtClean="0"/>
              <a:t>Ovaj vodič je pripremljen za korištenje zemalja koje razvijaju svoj odgovor na visokotehnološki kriminal i uspostavljaju pravila i protokole za postupanje sa  elektronskim dokaza. </a:t>
            </a:r>
            <a:endParaRPr lang="sr-Latn-CS" smtClean="0"/>
          </a:p>
          <a:p>
            <a:pPr algn="just"/>
            <a:r>
              <a:rPr lang="sr-Latn-CS" dirty="0" smtClean="0"/>
              <a:t>Većina postojećih vodiča stvorena je za zajednicu organa reda. </a:t>
            </a:r>
            <a:endParaRPr lang="sr-Latn-CS" smtClean="0"/>
          </a:p>
          <a:p>
            <a:pPr algn="just"/>
            <a:r>
              <a:rPr lang="sr-Latn-CS" dirty="0" smtClean="0"/>
              <a:t>Ovaj vodič je za širu publiku i uključuje i sudije, tužioce i druge u pravosudnom sistemu, kao što su istražitelji u privatnom sektoru, advokati, notari i službenici.</a:t>
            </a:r>
            <a:endParaRPr lang="sr-Latn-CS"/>
          </a:p>
          <a:p>
            <a:pPr algn="just"/>
            <a:endParaRPr lang="sr-Latn-CS"/>
          </a:p>
        </p:txBody>
      </p:sp>
      <p:sp>
        <p:nvSpPr>
          <p:cNvPr id="4" name="Espace réservé du numéro de diapositive 3"/>
          <p:cNvSpPr>
            <a:spLocks noGrp="1"/>
          </p:cNvSpPr>
          <p:nvPr>
            <p:ph type="sldNum" sz="quarter" idx="12"/>
          </p:nvPr>
        </p:nvSpPr>
        <p:spPr/>
        <p:txBody>
          <a:bodyPr/>
          <a:lstStyle/>
          <a:p>
            <a:r>
              <a:rPr lang="sr-Latn-CS" dirty="0" smtClean="0"/>
              <a:t>!</a:t>
            </a:r>
            <a:fld id="{C1820EB3-92EE-104B-92CD-26C09B1518FE}" type="slidenum">
              <a:rPr lang="en-US" smtClean="0"/>
              <a:pPr/>
              <a:t>52</a:t>
            </a:fld>
            <a:endParaRPr lang="sr-Latn-CS" dirty="0"/>
          </a:p>
        </p:txBody>
      </p:sp>
    </p:spTree>
    <p:extLst>
      <p:ext uri="{BB962C8B-B14F-4D97-AF65-F5344CB8AC3E}">
        <p14:creationId xmlns:p14="http://schemas.microsoft.com/office/powerpoint/2010/main" val="2808195751"/>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lvl="1" algn="ctr" defTabSz="457200" rtl="0">
              <a:spcBef>
                <a:spcPct val="0"/>
              </a:spcBef>
            </a:pPr>
            <a:r>
              <a:rPr lang="sr-Latn-CS" sz="4000" b="1">
                <a:latin typeface="+mn-lt"/>
              </a:rPr>
              <a:t>Kako se Vodič treba koristiti</a:t>
            </a:r>
            <a:endParaRPr lang="sr-Latn-CS" sz="4000">
              <a:latin typeface="+mn-lt"/>
            </a:endParaRPr>
          </a:p>
        </p:txBody>
      </p:sp>
      <p:sp>
        <p:nvSpPr>
          <p:cNvPr id="3" name="Content Placeholder 2"/>
          <p:cNvSpPr>
            <a:spLocks noGrp="1"/>
          </p:cNvSpPr>
          <p:nvPr>
            <p:ph idx="1"/>
          </p:nvPr>
        </p:nvSpPr>
        <p:spPr/>
        <p:txBody>
          <a:bodyPr>
            <a:normAutofit fontScale="92500" lnSpcReduction="10000"/>
          </a:bodyPr>
          <a:lstStyle/>
          <a:p>
            <a:pPr algn="just"/>
            <a:r>
              <a:rPr lang="sr-Latn-CS" dirty="0" smtClean="0"/>
              <a:t>Ovaj vodič je namenjen onima koji su naišli na izvore elektronskih dokaza tokom njihovog rada i nameravaju koristiti informacije stečene iz tih izvora u pravosudnom sistemu svoje zemlje ili za korištenje u pravosudnom sistemu druge nadležnosti. </a:t>
            </a:r>
            <a:endParaRPr lang="sr-Latn-CS" smtClean="0"/>
          </a:p>
          <a:p>
            <a:pPr algn="just"/>
            <a:r>
              <a:rPr lang="sr-Latn-CS" dirty="0" smtClean="0"/>
              <a:t>Ovaj vodič treba posmatrati kao šablon dokument koji se može da se menja i prilagođava od stranezemljama na osnovu njihovog zakonodavstva, prakse i postupka.</a:t>
            </a:r>
            <a:endParaRPr lang="sr-Latn-CS"/>
          </a:p>
          <a:p>
            <a:pPr algn="just"/>
            <a:endParaRPr lang="sr-Latn-CS"/>
          </a:p>
        </p:txBody>
      </p:sp>
      <p:sp>
        <p:nvSpPr>
          <p:cNvPr id="4" name="Espace réservé du numéro de diapositive 3"/>
          <p:cNvSpPr>
            <a:spLocks noGrp="1"/>
          </p:cNvSpPr>
          <p:nvPr>
            <p:ph type="sldNum" sz="quarter" idx="12"/>
          </p:nvPr>
        </p:nvSpPr>
        <p:spPr/>
        <p:txBody>
          <a:bodyPr/>
          <a:lstStyle/>
          <a:p>
            <a:r>
              <a:rPr lang="sr-Latn-CS" dirty="0" smtClean="0"/>
              <a:t>!</a:t>
            </a:r>
            <a:fld id="{C1820EB3-92EE-104B-92CD-26C09B1518FE}" type="slidenum">
              <a:rPr lang="en-US" smtClean="0"/>
              <a:pPr/>
              <a:t>53</a:t>
            </a:fld>
            <a:endParaRPr lang="sr-Latn-CS" dirty="0"/>
          </a:p>
        </p:txBody>
      </p:sp>
    </p:spTree>
    <p:extLst>
      <p:ext uri="{BB962C8B-B14F-4D97-AF65-F5344CB8AC3E}">
        <p14:creationId xmlns:p14="http://schemas.microsoft.com/office/powerpoint/2010/main" val="1666187984"/>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CS" b="1"/>
              <a:t>Kako se Vodič treba koristiti</a:t>
            </a:r>
            <a:endParaRPr lang="sr-Latn-CS"/>
          </a:p>
        </p:txBody>
      </p:sp>
      <p:sp>
        <p:nvSpPr>
          <p:cNvPr id="3" name="Content Placeholder 2"/>
          <p:cNvSpPr>
            <a:spLocks noGrp="1"/>
          </p:cNvSpPr>
          <p:nvPr>
            <p:ph idx="1"/>
          </p:nvPr>
        </p:nvSpPr>
        <p:spPr/>
        <p:txBody>
          <a:bodyPr/>
          <a:lstStyle/>
          <a:p>
            <a:pPr marL="0" indent="0" algn="just">
              <a:buNone/>
            </a:pPr>
            <a:r>
              <a:rPr lang="sr-Latn-CS" dirty="0" smtClean="0"/>
              <a:t>Vodič postavlja neke sveobuhvatne principe koji vođenje čitatelja. Ovi principi su u saglasnosti sa onima koji su opšte prihvaćeni na međunarodnom nivou kao dobra praksa u postupanju sa  elektronskim dokazima.  </a:t>
            </a:r>
            <a:endParaRPr lang="sr-Latn-CS"/>
          </a:p>
          <a:p>
            <a:pPr marL="0" indent="0" algn="just">
              <a:buNone/>
            </a:pPr>
            <a:endParaRPr lang="sr-Latn-CS"/>
          </a:p>
        </p:txBody>
      </p:sp>
      <p:sp>
        <p:nvSpPr>
          <p:cNvPr id="4" name="Espace réservé du numéro de diapositive 3"/>
          <p:cNvSpPr>
            <a:spLocks noGrp="1"/>
          </p:cNvSpPr>
          <p:nvPr>
            <p:ph type="sldNum" sz="quarter" idx="12"/>
          </p:nvPr>
        </p:nvSpPr>
        <p:spPr/>
        <p:txBody>
          <a:bodyPr/>
          <a:lstStyle/>
          <a:p>
            <a:r>
              <a:rPr lang="sr-Latn-CS" dirty="0" smtClean="0"/>
              <a:t>!</a:t>
            </a:r>
            <a:fld id="{C1820EB3-92EE-104B-92CD-26C09B1518FE}" type="slidenum">
              <a:rPr lang="en-US" smtClean="0"/>
              <a:pPr/>
              <a:t>54</a:t>
            </a:fld>
            <a:endParaRPr lang="sr-Latn-CS" dirty="0"/>
          </a:p>
        </p:txBody>
      </p:sp>
    </p:spTree>
    <p:extLst>
      <p:ext uri="{BB962C8B-B14F-4D97-AF65-F5344CB8AC3E}">
        <p14:creationId xmlns:p14="http://schemas.microsoft.com/office/powerpoint/2010/main" val="2929102861"/>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CS" b="1"/>
              <a:t>Kako se Vodič treba koristiti</a:t>
            </a:r>
            <a:endParaRPr lang="sr-Latn-CS"/>
          </a:p>
        </p:txBody>
      </p:sp>
      <p:sp>
        <p:nvSpPr>
          <p:cNvPr id="3" name="Content Placeholder 2"/>
          <p:cNvSpPr>
            <a:spLocks noGrp="1"/>
          </p:cNvSpPr>
          <p:nvPr>
            <p:ph idx="1"/>
          </p:nvPr>
        </p:nvSpPr>
        <p:spPr/>
        <p:txBody>
          <a:bodyPr>
            <a:normAutofit lnSpcReduction="10000"/>
          </a:bodyPr>
          <a:lstStyle/>
          <a:p>
            <a:r>
              <a:rPr lang="sr-Latn-CS" dirty="0" smtClean="0"/>
              <a:t>Čitalac treba biti siguran da su potpuno upoznati sa zakonima u svojoj zemlji koji se bave elektronskim dokazima i njegovom prihvatljivošću. </a:t>
            </a:r>
            <a:endParaRPr lang="sr-Latn-CS" smtClean="0"/>
          </a:p>
          <a:p>
            <a:r>
              <a:rPr lang="sr-Latn-CS" dirty="0" smtClean="0"/>
              <a:t>Nacionalni zakon je primarni izvor referenci u svim okolnostima. Ne očekuje se da savet koji je dat u vodiču verovatno krši bilo koje nacionalno zakonodavstvo u pogledu praktičnosti postupanja sa  takvim dokazima. </a:t>
            </a:r>
          </a:p>
        </p:txBody>
      </p:sp>
      <p:sp>
        <p:nvSpPr>
          <p:cNvPr id="4" name="Espace réservé du numéro de diapositive 3"/>
          <p:cNvSpPr>
            <a:spLocks noGrp="1"/>
          </p:cNvSpPr>
          <p:nvPr>
            <p:ph type="sldNum" sz="quarter" idx="12"/>
          </p:nvPr>
        </p:nvSpPr>
        <p:spPr/>
        <p:txBody>
          <a:bodyPr/>
          <a:lstStyle/>
          <a:p>
            <a:r>
              <a:rPr lang="sr-Latn-CS" dirty="0" smtClean="0"/>
              <a:t>!</a:t>
            </a:r>
            <a:fld id="{C1820EB3-92EE-104B-92CD-26C09B1518FE}" type="slidenum">
              <a:rPr lang="en-US" smtClean="0"/>
              <a:pPr/>
              <a:t>55</a:t>
            </a:fld>
            <a:endParaRPr lang="sr-Latn-CS" dirty="0"/>
          </a:p>
        </p:txBody>
      </p:sp>
    </p:spTree>
    <p:extLst>
      <p:ext uri="{BB962C8B-B14F-4D97-AF65-F5344CB8AC3E}">
        <p14:creationId xmlns:p14="http://schemas.microsoft.com/office/powerpoint/2010/main" val="977561385"/>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CS" b="1"/>
              <a:t>Kako se Vodič treba koristiti</a:t>
            </a:r>
            <a:endParaRPr lang="sr-Latn-CS"/>
          </a:p>
        </p:txBody>
      </p:sp>
      <p:sp>
        <p:nvSpPr>
          <p:cNvPr id="3" name="Content Placeholder 2"/>
          <p:cNvSpPr>
            <a:spLocks noGrp="1"/>
          </p:cNvSpPr>
          <p:nvPr>
            <p:ph idx="1"/>
          </p:nvPr>
        </p:nvSpPr>
        <p:spPr>
          <a:xfrm>
            <a:off x="457200" y="1600200"/>
            <a:ext cx="8229600" cy="4871417"/>
          </a:xfrm>
        </p:spPr>
        <p:txBody>
          <a:bodyPr>
            <a:normAutofit fontScale="92500" lnSpcReduction="10000"/>
          </a:bodyPr>
          <a:lstStyle/>
          <a:p>
            <a:pPr algn="just"/>
            <a:r>
              <a:rPr lang="sr-Latn-CS" dirty="0" smtClean="0"/>
              <a:t>Vodič je podeljen na hronološke odeljke koji imaju za cilj da pruže podršku bilo kojoj osobi koja se bavi elektronskim dokazima. </a:t>
            </a:r>
            <a:endParaRPr lang="sr-Latn-CS" smtClean="0"/>
          </a:p>
          <a:p>
            <a:pPr algn="just"/>
            <a:r>
              <a:rPr lang="sr-Latn-CS" dirty="0" smtClean="0"/>
              <a:t>Oni pokrivaju sve faze od početne identifikacije izvora potencijalnih dokaza, do pretraživanja i oduzimanja podataka uključujući prikupljanje sa Interneta, te na analizu, pripremu i prijavljivanje dokaza. </a:t>
            </a:r>
            <a:endParaRPr lang="sr-Latn-CS" smtClean="0"/>
          </a:p>
          <a:p>
            <a:pPr algn="just"/>
            <a:r>
              <a:rPr lang="sr-Latn-CS" dirty="0" smtClean="0"/>
              <a:t>Zatim prate specijalističke sekcije za sprovođenje zakona, tužioce, sudije i istražitelje privatnog sektora, advokate, notare i službenike.</a:t>
            </a:r>
            <a:endParaRPr lang="sr-Latn-CS"/>
          </a:p>
        </p:txBody>
      </p:sp>
      <p:sp>
        <p:nvSpPr>
          <p:cNvPr id="4" name="Espace réservé du numéro de diapositive 3"/>
          <p:cNvSpPr>
            <a:spLocks noGrp="1"/>
          </p:cNvSpPr>
          <p:nvPr>
            <p:ph type="sldNum" sz="quarter" idx="12"/>
          </p:nvPr>
        </p:nvSpPr>
        <p:spPr/>
        <p:txBody>
          <a:bodyPr/>
          <a:lstStyle/>
          <a:p>
            <a:r>
              <a:rPr lang="sr-Latn-CS" dirty="0" smtClean="0"/>
              <a:t>!</a:t>
            </a:r>
            <a:fld id="{C1820EB3-92EE-104B-92CD-26C09B1518FE}" type="slidenum">
              <a:rPr lang="en-US" smtClean="0"/>
              <a:pPr/>
              <a:t>56</a:t>
            </a:fld>
            <a:endParaRPr lang="sr-Latn-CS" dirty="0"/>
          </a:p>
        </p:txBody>
      </p:sp>
    </p:spTree>
    <p:extLst>
      <p:ext uri="{BB962C8B-B14F-4D97-AF65-F5344CB8AC3E}">
        <p14:creationId xmlns:p14="http://schemas.microsoft.com/office/powerpoint/2010/main" val="705346086"/>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CS" dirty="0" smtClean="0"/>
              <a:t>Simboli dokumenta</a:t>
            </a:r>
            <a:endParaRPr lang="sr-Latn-CS"/>
          </a:p>
        </p:txBody>
      </p:sp>
      <p:sp>
        <p:nvSpPr>
          <p:cNvPr id="3" name="Content Placeholder 2"/>
          <p:cNvSpPr>
            <a:spLocks noGrp="1"/>
          </p:cNvSpPr>
          <p:nvPr>
            <p:ph idx="1"/>
          </p:nvPr>
        </p:nvSpPr>
        <p:spPr/>
        <p:txBody>
          <a:bodyPr/>
          <a:lstStyle/>
          <a:p>
            <a:endParaRPr lang="en-US" smtClean="0"/>
          </a:p>
          <a:p>
            <a:endParaRPr lang="en-US"/>
          </a:p>
          <a:p>
            <a:endParaRPr lang="en-US"/>
          </a:p>
        </p:txBody>
      </p:sp>
      <p:pic>
        <p:nvPicPr>
          <p:cNvPr id="5" name="Picture 4"/>
          <p:cNvPicPr/>
          <p:nvPr/>
        </p:nvPicPr>
        <p:blipFill>
          <a:blip r:embed="rId2">
            <a:extLst>
              <a:ext uri="{28A0092B-C50C-407E-A947-70E740481C1C}">
                <a14:useLocalDpi xmlns:a14="http://schemas.microsoft.com/office/drawing/2010/main" val="0"/>
              </a:ext>
            </a:extLst>
          </a:blip>
          <a:srcRect/>
          <a:stretch>
            <a:fillRect/>
          </a:stretch>
        </p:blipFill>
        <p:spPr bwMode="auto">
          <a:xfrm>
            <a:off x="833526" y="1930614"/>
            <a:ext cx="977999" cy="908306"/>
          </a:xfrm>
          <a:prstGeom prst="rect">
            <a:avLst/>
          </a:prstGeom>
          <a:noFill/>
        </p:spPr>
      </p:pic>
      <p:pic>
        <p:nvPicPr>
          <p:cNvPr id="6" name="Bild 1"/>
          <p:cNvPicPr/>
          <p:nvPr/>
        </p:nvPicPr>
        <p:blipFill>
          <a:blip r:embed="rId3">
            <a:extLst>
              <a:ext uri="{28A0092B-C50C-407E-A947-70E740481C1C}">
                <a14:useLocalDpi xmlns:a14="http://schemas.microsoft.com/office/drawing/2010/main" val="0"/>
              </a:ext>
            </a:extLst>
          </a:blip>
          <a:srcRect/>
          <a:stretch>
            <a:fillRect/>
          </a:stretch>
        </p:blipFill>
        <p:spPr bwMode="auto">
          <a:xfrm>
            <a:off x="3408282" y="1840312"/>
            <a:ext cx="890841" cy="867867"/>
          </a:xfrm>
          <a:prstGeom prst="rect">
            <a:avLst/>
          </a:prstGeom>
          <a:noFill/>
          <a:ln>
            <a:noFill/>
          </a:ln>
        </p:spPr>
      </p:pic>
      <p:pic>
        <p:nvPicPr>
          <p:cNvPr id="7" name="Picture 6" descr="C:\Users\URASMUSSEN\AppData\Local\Microsoft\Windows\Temporary Internet Files\Content.Word\gnome_terminal-1.png"/>
          <p:cNvPicPr/>
          <p:nvPr/>
        </p:nvPicPr>
        <p:blipFill>
          <a:blip r:embed="rId4">
            <a:extLst>
              <a:ext uri="{28A0092B-C50C-407E-A947-70E740481C1C}">
                <a14:useLocalDpi xmlns:a14="http://schemas.microsoft.com/office/drawing/2010/main" val="0"/>
              </a:ext>
            </a:extLst>
          </a:blip>
          <a:srcRect/>
          <a:stretch>
            <a:fillRect/>
          </a:stretch>
        </p:blipFill>
        <p:spPr bwMode="auto">
          <a:xfrm>
            <a:off x="6274974" y="1930614"/>
            <a:ext cx="839595" cy="777565"/>
          </a:xfrm>
          <a:prstGeom prst="rect">
            <a:avLst/>
          </a:prstGeom>
          <a:noFill/>
          <a:ln>
            <a:noFill/>
          </a:ln>
        </p:spPr>
      </p:pic>
      <p:pic>
        <p:nvPicPr>
          <p:cNvPr id="8" name="Grafik 87"/>
          <p:cNvPicPr/>
          <p:nvPr/>
        </p:nvPicPr>
        <p:blipFill>
          <a:blip r:embed="rId5">
            <a:extLst>
              <a:ext uri="{28A0092B-C50C-407E-A947-70E740481C1C}">
                <a14:useLocalDpi xmlns:a14="http://schemas.microsoft.com/office/drawing/2010/main" val="0"/>
              </a:ext>
            </a:extLst>
          </a:blip>
          <a:stretch>
            <a:fillRect/>
          </a:stretch>
        </p:blipFill>
        <p:spPr>
          <a:xfrm>
            <a:off x="833526" y="4031337"/>
            <a:ext cx="949495" cy="1060420"/>
          </a:xfrm>
          <a:prstGeom prst="rect">
            <a:avLst/>
          </a:prstGeom>
        </p:spPr>
      </p:pic>
      <p:pic>
        <p:nvPicPr>
          <p:cNvPr id="9" name="Grafik 397"/>
          <p:cNvPicPr/>
          <p:nvPr/>
        </p:nvPicPr>
        <p:blipFill>
          <a:blip r:embed="rId6">
            <a:extLst>
              <a:ext uri="{28A0092B-C50C-407E-A947-70E740481C1C}">
                <a14:useLocalDpi xmlns:a14="http://schemas.microsoft.com/office/drawing/2010/main" val="0"/>
              </a:ext>
            </a:extLst>
          </a:blip>
          <a:stretch>
            <a:fillRect/>
          </a:stretch>
        </p:blipFill>
        <p:spPr>
          <a:xfrm>
            <a:off x="3501333" y="4034252"/>
            <a:ext cx="1007392" cy="1048166"/>
          </a:xfrm>
          <a:prstGeom prst="rect">
            <a:avLst/>
          </a:prstGeom>
        </p:spPr>
      </p:pic>
      <p:pic>
        <p:nvPicPr>
          <p:cNvPr id="10" name="Grafik 398"/>
          <p:cNvPicPr/>
          <p:nvPr/>
        </p:nvPicPr>
        <p:blipFill>
          <a:blip r:embed="rId7">
            <a:extLst>
              <a:ext uri="{28A0092B-C50C-407E-A947-70E740481C1C}">
                <a14:useLocalDpi xmlns:a14="http://schemas.microsoft.com/office/drawing/2010/main" val="0"/>
              </a:ext>
            </a:extLst>
          </a:blip>
          <a:stretch>
            <a:fillRect/>
          </a:stretch>
        </p:blipFill>
        <p:spPr>
          <a:xfrm>
            <a:off x="6259165" y="4034255"/>
            <a:ext cx="1036089" cy="1048163"/>
          </a:xfrm>
          <a:prstGeom prst="rect">
            <a:avLst/>
          </a:prstGeom>
        </p:spPr>
      </p:pic>
      <p:sp>
        <p:nvSpPr>
          <p:cNvPr id="11" name="TextBox 10"/>
          <p:cNvSpPr txBox="1"/>
          <p:nvPr/>
        </p:nvSpPr>
        <p:spPr>
          <a:xfrm>
            <a:off x="719007" y="2934411"/>
            <a:ext cx="1303324" cy="369332"/>
          </a:xfrm>
          <a:prstGeom prst="rect">
            <a:avLst/>
          </a:prstGeom>
          <a:noFill/>
        </p:spPr>
        <p:txBody>
          <a:bodyPr wrap="none" rtlCol="0">
            <a:spAutoFit/>
          </a:bodyPr>
          <a:lstStyle/>
          <a:p>
            <a:pPr algn="ctr"/>
            <a:r>
              <a:rPr lang="sr-Latn-CS" dirty="0" smtClean="0"/>
              <a:t>Informacije</a:t>
            </a:r>
            <a:endParaRPr lang="sr-Latn-CS"/>
          </a:p>
        </p:txBody>
      </p:sp>
      <p:sp>
        <p:nvSpPr>
          <p:cNvPr id="12" name="TextBox 11"/>
          <p:cNvSpPr txBox="1"/>
          <p:nvPr/>
        </p:nvSpPr>
        <p:spPr>
          <a:xfrm>
            <a:off x="3205401" y="2838920"/>
            <a:ext cx="1303324" cy="646331"/>
          </a:xfrm>
          <a:prstGeom prst="rect">
            <a:avLst/>
          </a:prstGeom>
          <a:noFill/>
        </p:spPr>
        <p:txBody>
          <a:bodyPr wrap="none" rtlCol="0">
            <a:spAutoFit/>
          </a:bodyPr>
          <a:lstStyle/>
          <a:p>
            <a:pPr algn="ctr"/>
            <a:r>
              <a:rPr lang="sr-Latn-CS" dirty="0" smtClean="0"/>
              <a:t>Važne</a:t>
            </a:r>
          </a:p>
          <a:p>
            <a:pPr algn="ctr"/>
            <a:r>
              <a:rPr lang="sr-Latn-CS" dirty="0" smtClean="0"/>
              <a:t>Informacije</a:t>
            </a:r>
            <a:endParaRPr lang="sr-Latn-CS"/>
          </a:p>
        </p:txBody>
      </p:sp>
      <p:sp>
        <p:nvSpPr>
          <p:cNvPr id="13" name="TextBox 12"/>
          <p:cNvSpPr txBox="1"/>
          <p:nvPr/>
        </p:nvSpPr>
        <p:spPr>
          <a:xfrm>
            <a:off x="5792263" y="2838920"/>
            <a:ext cx="1702660" cy="646331"/>
          </a:xfrm>
          <a:prstGeom prst="rect">
            <a:avLst/>
          </a:prstGeom>
          <a:noFill/>
        </p:spPr>
        <p:txBody>
          <a:bodyPr wrap="none" rtlCol="0">
            <a:spAutoFit/>
          </a:bodyPr>
          <a:lstStyle/>
          <a:p>
            <a:pPr algn="ctr"/>
            <a:r>
              <a:rPr lang="sr-Latn-CS" dirty="0" smtClean="0"/>
              <a:t>Visoko tehničko</a:t>
            </a:r>
          </a:p>
          <a:p>
            <a:pPr algn="ctr"/>
            <a:r>
              <a:rPr lang="sr-Latn-CS" dirty="0" smtClean="0"/>
              <a:t>Informacije</a:t>
            </a:r>
            <a:endParaRPr lang="sr-Latn-CS"/>
          </a:p>
        </p:txBody>
      </p:sp>
      <p:sp>
        <p:nvSpPr>
          <p:cNvPr id="14" name="TextBox 13"/>
          <p:cNvSpPr txBox="1"/>
          <p:nvPr/>
        </p:nvSpPr>
        <p:spPr>
          <a:xfrm>
            <a:off x="758062" y="5262694"/>
            <a:ext cx="1225215" cy="646331"/>
          </a:xfrm>
          <a:prstGeom prst="rect">
            <a:avLst/>
          </a:prstGeom>
          <a:noFill/>
        </p:spPr>
        <p:txBody>
          <a:bodyPr wrap="none" rtlCol="0">
            <a:spAutoFit/>
          </a:bodyPr>
          <a:lstStyle/>
          <a:p>
            <a:pPr algn="ctr"/>
            <a:r>
              <a:rPr lang="sr-Latn-CS" dirty="0" smtClean="0"/>
              <a:t>Osnovno </a:t>
            </a:r>
          </a:p>
          <a:p>
            <a:pPr algn="ctr"/>
            <a:r>
              <a:rPr lang="sr-Latn-CS" dirty="0" smtClean="0"/>
              <a:t>Znanje</a:t>
            </a:r>
            <a:endParaRPr lang="sr-Latn-CS"/>
          </a:p>
        </p:txBody>
      </p:sp>
      <p:sp>
        <p:nvSpPr>
          <p:cNvPr id="15" name="TextBox 14"/>
          <p:cNvSpPr txBox="1"/>
          <p:nvPr/>
        </p:nvSpPr>
        <p:spPr>
          <a:xfrm>
            <a:off x="3408282" y="5269499"/>
            <a:ext cx="1225215" cy="646331"/>
          </a:xfrm>
          <a:prstGeom prst="rect">
            <a:avLst/>
          </a:prstGeom>
          <a:noFill/>
        </p:spPr>
        <p:txBody>
          <a:bodyPr wrap="none" rtlCol="0">
            <a:spAutoFit/>
          </a:bodyPr>
          <a:lstStyle/>
          <a:p>
            <a:pPr algn="ctr"/>
            <a:r>
              <a:rPr lang="sr-Latn-CS" dirty="0" smtClean="0"/>
              <a:t>Napredno</a:t>
            </a:r>
          </a:p>
          <a:p>
            <a:pPr algn="ctr"/>
            <a:r>
              <a:rPr lang="sr-Latn-CS" dirty="0" smtClean="0"/>
              <a:t>Znanje</a:t>
            </a:r>
            <a:endParaRPr lang="sr-Latn-CS"/>
          </a:p>
        </p:txBody>
      </p:sp>
      <p:sp>
        <p:nvSpPr>
          <p:cNvPr id="16" name="TextBox 15"/>
          <p:cNvSpPr txBox="1"/>
          <p:nvPr/>
        </p:nvSpPr>
        <p:spPr>
          <a:xfrm>
            <a:off x="6158283" y="5269499"/>
            <a:ext cx="1225215" cy="646331"/>
          </a:xfrm>
          <a:prstGeom prst="rect">
            <a:avLst/>
          </a:prstGeom>
          <a:noFill/>
        </p:spPr>
        <p:txBody>
          <a:bodyPr wrap="none" rtlCol="0">
            <a:spAutoFit/>
          </a:bodyPr>
          <a:lstStyle/>
          <a:p>
            <a:pPr algn="ctr"/>
            <a:r>
              <a:rPr lang="sr-Latn-CS" dirty="0" smtClean="0"/>
              <a:t>Specijalizovano</a:t>
            </a:r>
            <a:endParaRPr lang="sr-Latn-CS" smtClean="0"/>
          </a:p>
          <a:p>
            <a:pPr algn="ctr"/>
            <a:r>
              <a:rPr lang="sr-Latn-CS" dirty="0" smtClean="0"/>
              <a:t>Znanje</a:t>
            </a:r>
            <a:endParaRPr lang="sr-Latn-CS"/>
          </a:p>
        </p:txBody>
      </p:sp>
      <p:sp>
        <p:nvSpPr>
          <p:cNvPr id="4" name="Espace réservé du numéro de diapositive 3"/>
          <p:cNvSpPr>
            <a:spLocks noGrp="1"/>
          </p:cNvSpPr>
          <p:nvPr>
            <p:ph type="sldNum" sz="quarter" idx="12"/>
          </p:nvPr>
        </p:nvSpPr>
        <p:spPr/>
        <p:txBody>
          <a:bodyPr/>
          <a:lstStyle/>
          <a:p>
            <a:r>
              <a:rPr lang="sr-Latn-CS" dirty="0" smtClean="0"/>
              <a:t>!</a:t>
            </a:r>
            <a:fld id="{C1820EB3-92EE-104B-92CD-26C09B1518FE}" type="slidenum">
              <a:rPr lang="en-US" smtClean="0"/>
              <a:pPr/>
              <a:t>57</a:t>
            </a:fld>
            <a:endParaRPr lang="sr-Latn-CS" dirty="0"/>
          </a:p>
        </p:txBody>
      </p:sp>
    </p:spTree>
    <p:extLst>
      <p:ext uri="{BB962C8B-B14F-4D97-AF65-F5344CB8AC3E}">
        <p14:creationId xmlns:p14="http://schemas.microsoft.com/office/powerpoint/2010/main" val="3251237816"/>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70000" lnSpcReduction="20000"/>
          </a:bodyPr>
          <a:lstStyle/>
          <a:p>
            <a:pPr marL="514350" indent="-514350">
              <a:buFont typeface="+mj-lt"/>
              <a:buAutoNum type="arabicPeriod"/>
            </a:pPr>
            <a:r>
              <a:rPr lang="sr-Latn-CS" dirty="0" smtClean="0"/>
              <a:t>Uvod</a:t>
            </a:r>
          </a:p>
          <a:p>
            <a:pPr marL="514350" indent="-514350">
              <a:buFont typeface="+mj-lt"/>
              <a:buAutoNum type="arabicPeriod"/>
            </a:pPr>
            <a:r>
              <a:rPr lang="sr-Latn-CS" dirty="0" smtClean="0"/>
              <a:t>Izvori dokaza</a:t>
            </a:r>
          </a:p>
          <a:p>
            <a:pPr marL="514350" indent="-514350">
              <a:buFont typeface="+mj-lt"/>
              <a:buAutoNum type="arabicPeriod"/>
            </a:pPr>
            <a:r>
              <a:rPr lang="sr-Latn-CS" dirty="0" smtClean="0"/>
              <a:t>Pretraživanje i zaplena - na licu mesta / osumnjičeni</a:t>
            </a:r>
          </a:p>
          <a:p>
            <a:pPr marL="514350" indent="-514350">
              <a:buFont typeface="+mj-lt"/>
              <a:buAutoNum type="arabicPeriod"/>
            </a:pPr>
            <a:r>
              <a:rPr lang="sr-Latn-CS" dirty="0" smtClean="0"/>
              <a:t>Prikupljanje dokaza sa Interneta</a:t>
            </a:r>
          </a:p>
          <a:p>
            <a:pPr marL="514350" indent="-514350">
              <a:buFont typeface="+mj-lt"/>
              <a:buAutoNum type="arabicPeriod"/>
            </a:pPr>
            <a:r>
              <a:rPr lang="sr-Latn-CS" dirty="0" smtClean="0"/>
              <a:t>Podaci koje drže treće strane</a:t>
            </a:r>
          </a:p>
          <a:p>
            <a:pPr marL="514350" indent="-514350">
              <a:buFont typeface="+mj-lt"/>
              <a:buAutoNum type="arabicPeriod"/>
            </a:pPr>
            <a:r>
              <a:rPr lang="sr-Latn-CS" dirty="0" smtClean="0"/>
              <a:t>Analiza dokaza</a:t>
            </a:r>
          </a:p>
          <a:p>
            <a:pPr marL="514350" indent="-514350">
              <a:buFont typeface="+mj-lt"/>
              <a:buAutoNum type="arabicPeriod"/>
            </a:pPr>
            <a:r>
              <a:rPr lang="sr-Latn-CS" dirty="0" smtClean="0"/>
              <a:t>Priprema i prezentacija dokaza</a:t>
            </a:r>
          </a:p>
          <a:p>
            <a:pPr marL="514350" indent="-514350">
              <a:buFont typeface="+mj-lt"/>
              <a:buAutoNum type="arabicPeriod"/>
            </a:pPr>
            <a:r>
              <a:rPr lang="sr-Latn-CS" dirty="0" smtClean="0"/>
              <a:t>Jurisdikcija</a:t>
            </a:r>
          </a:p>
          <a:p>
            <a:pPr marL="514350" indent="-514350">
              <a:buFont typeface="+mj-lt"/>
              <a:buAutoNum type="arabicPeriod"/>
            </a:pPr>
            <a:r>
              <a:rPr lang="sr-Latn-CS" dirty="0" smtClean="0"/>
              <a:t>Uloga specifičnih razmatranja</a:t>
            </a:r>
          </a:p>
          <a:p>
            <a:pPr marL="514350" indent="-514350">
              <a:buFont typeface="+mj-lt"/>
              <a:buAutoNum type="arabicPeriod"/>
            </a:pPr>
            <a:r>
              <a:rPr lang="sr-Latn-CS" dirty="0" smtClean="0"/>
              <a:t>Slučajevi</a:t>
            </a:r>
          </a:p>
          <a:p>
            <a:pPr marL="514350" indent="-514350">
              <a:buFont typeface="+mj-lt"/>
              <a:buAutoNum type="arabicPeriod"/>
            </a:pPr>
            <a:r>
              <a:rPr lang="sr-Latn-CS" dirty="0" smtClean="0"/>
              <a:t>Pojmovnik</a:t>
            </a:r>
          </a:p>
          <a:p>
            <a:pPr marL="514350" indent="-514350">
              <a:buFont typeface="+mj-lt"/>
              <a:buAutoNum type="arabicPeriod"/>
            </a:pPr>
            <a:r>
              <a:rPr lang="sr-Latn-CS" dirty="0" smtClean="0"/>
              <a:t>Dodatne informacije</a:t>
            </a:r>
          </a:p>
          <a:p>
            <a:pPr marL="514350" indent="-514350">
              <a:buFont typeface="+mj-lt"/>
              <a:buAutoNum type="arabicPeriod"/>
            </a:pPr>
            <a:r>
              <a:rPr lang="sr-Latn-CS" dirty="0" smtClean="0"/>
              <a:t>Dodaci</a:t>
            </a:r>
          </a:p>
          <a:p>
            <a:pPr marL="514350" indent="-514350">
              <a:buFont typeface="+mj-lt"/>
              <a:buAutoNum type="arabicPeriod"/>
            </a:pPr>
            <a:endParaRPr lang="sr-Latn-CS"/>
          </a:p>
        </p:txBody>
      </p:sp>
      <p:sp>
        <p:nvSpPr>
          <p:cNvPr id="5" name="Rectangle 2"/>
          <p:cNvSpPr txBox="1">
            <a:spLocks/>
          </p:cNvSpPr>
          <p:nvPr/>
        </p:nvSpPr>
        <p:spPr>
          <a:xfrm>
            <a:off x="457200" y="274638"/>
            <a:ext cx="8229600" cy="941997"/>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sr-Latn-CS" b="1" smtClean="0"/>
              <a:t>Struktura i sadržaj Vodiča </a:t>
            </a:r>
          </a:p>
        </p:txBody>
      </p:sp>
      <p:pic>
        <p:nvPicPr>
          <p:cNvPr id="6" name="Bild 3"/>
          <p:cNvPicPr>
            <a:picLocks noChangeAspect="1"/>
          </p:cNvPicPr>
          <p:nvPr/>
        </p:nvPicPr>
        <p:blipFill rotWithShape="1">
          <a:blip r:embed="rId2"/>
          <a:srcRect r="4673"/>
          <a:stretch/>
        </p:blipFill>
        <p:spPr>
          <a:xfrm>
            <a:off x="6591300" y="4140200"/>
            <a:ext cx="2552700" cy="2717800"/>
          </a:xfrm>
          <a:prstGeom prst="rect">
            <a:avLst/>
          </a:prstGeom>
        </p:spPr>
      </p:pic>
      <p:sp>
        <p:nvSpPr>
          <p:cNvPr id="2" name="Espace réservé du numéro de diapositive 1"/>
          <p:cNvSpPr>
            <a:spLocks noGrp="1"/>
          </p:cNvSpPr>
          <p:nvPr>
            <p:ph type="sldNum" sz="quarter" idx="12"/>
          </p:nvPr>
        </p:nvSpPr>
        <p:spPr/>
        <p:txBody>
          <a:bodyPr/>
          <a:lstStyle/>
          <a:p>
            <a:r>
              <a:rPr lang="sr-Latn-CS" dirty="0" smtClean="0"/>
              <a:t>!</a:t>
            </a:r>
            <a:fld id="{C1820EB3-92EE-104B-92CD-26C09B1518FE}" type="slidenum">
              <a:rPr lang="en-US" smtClean="0"/>
              <a:pPr/>
              <a:t>58</a:t>
            </a:fld>
            <a:endParaRPr lang="sr-Latn-CS" dirty="0"/>
          </a:p>
        </p:txBody>
      </p:sp>
    </p:spTree>
    <p:extLst>
      <p:ext uri="{BB962C8B-B14F-4D97-AF65-F5344CB8AC3E}">
        <p14:creationId xmlns:p14="http://schemas.microsoft.com/office/powerpoint/2010/main" val="1836045387"/>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57200" y="340657"/>
            <a:ext cx="8229600" cy="1143000"/>
          </a:xfrm>
        </p:spPr>
        <p:txBody>
          <a:bodyPr>
            <a:normAutofit/>
          </a:bodyPr>
          <a:lstStyle/>
          <a:p>
            <a:r>
              <a:rPr lang="sr-Latn-CS" b="1" smtClean="0"/>
              <a:t>Dodaci</a:t>
            </a:r>
            <a:r>
              <a:rPr lang="sr-Latn-CS" dirty="0" smtClean="0"/>
              <a:t> </a:t>
            </a:r>
            <a:endParaRPr lang="sr-Latn-CS" b="1"/>
          </a:p>
        </p:txBody>
      </p:sp>
      <p:sp>
        <p:nvSpPr>
          <p:cNvPr id="3" name="Inhaltsplatzhalter 2"/>
          <p:cNvSpPr>
            <a:spLocks noGrp="1"/>
          </p:cNvSpPr>
          <p:nvPr>
            <p:ph idx="1"/>
          </p:nvPr>
        </p:nvSpPr>
        <p:spPr>
          <a:xfrm>
            <a:off x="457200" y="1955800"/>
            <a:ext cx="8518880" cy="4525963"/>
          </a:xfrm>
        </p:spPr>
        <p:txBody>
          <a:bodyPr>
            <a:normAutofit fontScale="85000" lnSpcReduction="20000"/>
          </a:bodyPr>
          <a:lstStyle/>
          <a:p>
            <a:pPr marL="0" indent="0">
              <a:buNone/>
            </a:pPr>
            <a:r>
              <a:rPr lang="sr-Latn-CS" sz="2400" b="1" smtClean="0"/>
              <a:t>Dodatak A</a:t>
            </a:r>
            <a:r>
              <a:rPr lang="sr-Latn-CS" dirty="0" smtClean="0"/>
              <a:t> - Šematski prikaz pretraživanja i zaplene organima reda</a:t>
            </a:r>
          </a:p>
          <a:p>
            <a:pPr marL="0" indent="0">
              <a:buNone/>
            </a:pPr>
            <a:r>
              <a:rPr lang="sr-Latn-CS" sz="2400" b="1" smtClean="0"/>
              <a:t>Dodatak B</a:t>
            </a:r>
            <a:r>
              <a:rPr lang="sr-Latn-CS" dirty="0" smtClean="0"/>
              <a:t> - Šematski prikaz za živu forenziku</a:t>
            </a:r>
          </a:p>
          <a:p>
            <a:pPr marL="0" indent="0">
              <a:buNone/>
            </a:pPr>
            <a:r>
              <a:rPr lang="sr-Latn-CS" sz="2400" b="1" smtClean="0"/>
              <a:t>Dodatak C</a:t>
            </a:r>
            <a:r>
              <a:rPr lang="sr-Latn-CS" dirty="0" smtClean="0"/>
              <a:t>  -Šematski prikaz za pripremu privatnog sektora</a:t>
            </a:r>
          </a:p>
          <a:p>
            <a:pPr marL="0" indent="0">
              <a:buNone/>
            </a:pPr>
            <a:r>
              <a:rPr lang="sr-Latn-CS" sz="2400" b="1" smtClean="0"/>
              <a:t>Dodatak D</a:t>
            </a:r>
            <a:r>
              <a:rPr lang="sr-Latn-CS" dirty="0" smtClean="0"/>
              <a:t> - Šematski prikaz za pretraživanje i zaplenu u privatnom sektoru</a:t>
            </a:r>
            <a:r>
              <a:rPr lang="sr-Latn-CS" sz="2400" smtClean="0"/>
              <a:t> </a:t>
            </a:r>
            <a:endParaRPr lang="sr-Latn-CS" sz="2400" smtClean="0">
              <a:effectLst/>
            </a:endParaRPr>
          </a:p>
          <a:p>
            <a:pPr marL="0" indent="0">
              <a:buNone/>
            </a:pPr>
            <a:r>
              <a:rPr lang="sr-Latn-CS" sz="2400" b="1" smtClean="0"/>
              <a:t>Dodatak E</a:t>
            </a:r>
            <a:r>
              <a:rPr lang="sr-Latn-CS" dirty="0" smtClean="0"/>
              <a:t> - Šematski prikaz  za preuzimanje digitalnih dokaza</a:t>
            </a:r>
            <a:r>
              <a:rPr lang="sr-Latn-CS" sz="2400" smtClean="0"/>
              <a:t> </a:t>
            </a:r>
          </a:p>
          <a:p>
            <a:pPr marL="0" indent="0">
              <a:buNone/>
            </a:pPr>
            <a:r>
              <a:rPr lang="sr-Latn-CS" sz="2400" b="1" smtClean="0"/>
              <a:t>Dodatak F</a:t>
            </a:r>
            <a:r>
              <a:rPr lang="sr-Latn-CS" dirty="0" smtClean="0"/>
              <a:t> - Zapisnik o kastodi lancu</a:t>
            </a:r>
          </a:p>
          <a:p>
            <a:pPr marL="0" indent="0">
              <a:buNone/>
            </a:pPr>
            <a:r>
              <a:rPr lang="sr-Latn-CS" sz="2400" b="1" smtClean="0"/>
              <a:t>Dodatak G</a:t>
            </a:r>
            <a:r>
              <a:rPr lang="sr-Latn-CS" dirty="0" smtClean="0"/>
              <a:t> - Upitnik za osobu iz kastodi institucije</a:t>
            </a:r>
          </a:p>
          <a:p>
            <a:pPr marL="0" indent="0">
              <a:buNone/>
            </a:pPr>
            <a:r>
              <a:rPr lang="sr-Latn-CS" sz="2400" b="1" smtClean="0"/>
              <a:t>Dodatak H</a:t>
            </a:r>
            <a:r>
              <a:rPr lang="sr-Latn-CS" dirty="0" smtClean="0"/>
              <a:t> - Obrazac nalepnice za uzorak</a:t>
            </a:r>
            <a:r>
              <a:rPr lang="sr-Latn-CS" sz="2400" smtClean="0"/>
              <a:t> </a:t>
            </a:r>
            <a:endParaRPr lang="sr-Latn-CS" sz="2400" smtClean="0">
              <a:effectLst/>
            </a:endParaRPr>
          </a:p>
          <a:p>
            <a:pPr marL="0" indent="0">
              <a:buNone/>
            </a:pPr>
            <a:r>
              <a:rPr lang="sr-Latn-CS" sz="2400" b="1" smtClean="0"/>
              <a:t>Dodatak I</a:t>
            </a:r>
            <a:r>
              <a:rPr lang="sr-Latn-CS" dirty="0" smtClean="0"/>
              <a:t> – Popis preuzetih stvari</a:t>
            </a:r>
            <a:r>
              <a:rPr lang="sr-Latn-CS" sz="2400" smtClean="0"/>
              <a:t> </a:t>
            </a:r>
            <a:endParaRPr lang="sr-Latn-CS" smtClean="0">
              <a:effectLst/>
            </a:endParaRPr>
          </a:p>
          <a:p>
            <a:endParaRPr lang="sr-Latn-CS"/>
          </a:p>
        </p:txBody>
      </p:sp>
      <p:sp>
        <p:nvSpPr>
          <p:cNvPr id="4" name="Espace réservé du numéro de diapositive 3"/>
          <p:cNvSpPr>
            <a:spLocks noGrp="1"/>
          </p:cNvSpPr>
          <p:nvPr>
            <p:ph type="sldNum" sz="quarter" idx="12"/>
          </p:nvPr>
        </p:nvSpPr>
        <p:spPr/>
        <p:txBody>
          <a:bodyPr/>
          <a:lstStyle/>
          <a:p>
            <a:r>
              <a:rPr lang="sr-Latn-CS" dirty="0" smtClean="0"/>
              <a:t>!</a:t>
            </a:r>
            <a:fld id="{C1820EB3-92EE-104B-92CD-26C09B1518FE}" type="slidenum">
              <a:rPr lang="en-US" smtClean="0"/>
              <a:pPr/>
              <a:t>59</a:t>
            </a:fld>
            <a:endParaRPr lang="sr-Latn-CS" dirty="0"/>
          </a:p>
        </p:txBody>
      </p:sp>
    </p:spTree>
    <p:extLst>
      <p:ext uri="{BB962C8B-B14F-4D97-AF65-F5344CB8AC3E}">
        <p14:creationId xmlns:p14="http://schemas.microsoft.com/office/powerpoint/2010/main" val="2836127486"/>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Slide Number Placeholder 49"/>
          <p:cNvSpPr>
            <a:spLocks noGrp="1"/>
          </p:cNvSpPr>
          <p:nvPr>
            <p:ph type="sldNum" sz="quarter" idx="12"/>
          </p:nvPr>
        </p:nvSpPr>
        <p:spPr/>
        <p:txBody>
          <a:bodyPr/>
          <a:lstStyle/>
          <a:p>
            <a:r>
              <a:rPr lang="sr-Latn-CS" dirty="0" smtClean="0"/>
              <a:t>!</a:t>
            </a:r>
            <a:fld id="{CBD56858-EB0B-D04D-B23C-7A827FD60C9F}" type="slidenum">
              <a:rPr lang="en-US" smtClean="0"/>
              <a:pPr/>
              <a:t>6</a:t>
            </a:fld>
            <a:endParaRPr lang="sr-Latn-CS" dirty="0"/>
          </a:p>
        </p:txBody>
      </p:sp>
      <p:pic>
        <p:nvPicPr>
          <p:cNvPr id="3" name="Picture 2" descr="border.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04558" y="0"/>
            <a:ext cx="6274340" cy="6858000"/>
          </a:xfrm>
          <a:prstGeom prst="rect">
            <a:avLst/>
          </a:prstGeom>
        </p:spPr>
      </p:pic>
      <p:sp>
        <p:nvSpPr>
          <p:cNvPr id="51" name="TextBox 50"/>
          <p:cNvSpPr txBox="1"/>
          <p:nvPr/>
        </p:nvSpPr>
        <p:spPr>
          <a:xfrm>
            <a:off x="2985012" y="3105033"/>
            <a:ext cx="3069285" cy="584776"/>
          </a:xfrm>
          <a:prstGeom prst="rect">
            <a:avLst/>
          </a:prstGeom>
          <a:noFill/>
        </p:spPr>
        <p:txBody>
          <a:bodyPr wrap="square" rtlCol="0">
            <a:spAutoFit/>
          </a:bodyPr>
          <a:lstStyle/>
          <a:p>
            <a:pPr algn="ctr"/>
            <a:r>
              <a:rPr lang="sr-Latn-CS" sz="3200" b="1" dirty="0" smtClean="0"/>
              <a:t>PRIMERI</a:t>
            </a:r>
            <a:endParaRPr lang="sr-Latn-CS" sz="3200" b="1" dirty="0"/>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CS" b="1" smtClean="0"/>
              <a:t>Budapeštanska konvencija</a:t>
            </a:r>
            <a:endParaRPr lang="sr-Latn-CS" b="1"/>
          </a:p>
        </p:txBody>
      </p:sp>
      <p:sp>
        <p:nvSpPr>
          <p:cNvPr id="3" name="Content Placeholder 2"/>
          <p:cNvSpPr>
            <a:spLocks noGrp="1"/>
          </p:cNvSpPr>
          <p:nvPr>
            <p:ph idx="1"/>
          </p:nvPr>
        </p:nvSpPr>
        <p:spPr/>
        <p:txBody>
          <a:bodyPr/>
          <a:lstStyle/>
          <a:p>
            <a:pPr marL="0" indent="0" algn="just">
              <a:buNone/>
            </a:pPr>
            <a:r>
              <a:rPr lang="sr-Latn-CS" dirty="0" smtClean="0"/>
              <a:t>Budapeštanska konvencija nudi mnoge odredbe za poboljšanje istraga u kojima su uključeni elektronski dokazi.  Neke od njih se pominju u ovom vodiču; međutim ovo nije vodič za Konvenciju, a čitalac  uvek mora da se poziva na merodavne dokumente koji su dostupni od Saveta Evrope u nastojanju da bi koristio ove odredbe.</a:t>
            </a:r>
            <a:endParaRPr lang="sr-Latn-CS"/>
          </a:p>
          <a:p>
            <a:pPr marL="0" indent="0" algn="just">
              <a:buNone/>
            </a:pPr>
            <a:endParaRPr lang="sr-Latn-CS"/>
          </a:p>
        </p:txBody>
      </p:sp>
      <p:sp>
        <p:nvSpPr>
          <p:cNvPr id="4" name="Espace réservé du numéro de diapositive 3"/>
          <p:cNvSpPr>
            <a:spLocks noGrp="1"/>
          </p:cNvSpPr>
          <p:nvPr>
            <p:ph type="sldNum" sz="quarter" idx="12"/>
          </p:nvPr>
        </p:nvSpPr>
        <p:spPr/>
        <p:txBody>
          <a:bodyPr/>
          <a:lstStyle/>
          <a:p>
            <a:r>
              <a:rPr lang="sr-Latn-CS" dirty="0" smtClean="0"/>
              <a:t>!</a:t>
            </a:r>
            <a:fld id="{C1820EB3-92EE-104B-92CD-26C09B1518FE}" type="slidenum">
              <a:rPr lang="en-US" smtClean="0"/>
              <a:pPr/>
              <a:t>60</a:t>
            </a:fld>
            <a:endParaRPr lang="sr-Latn-CS" dirty="0"/>
          </a:p>
        </p:txBody>
      </p:sp>
    </p:spTree>
    <p:extLst>
      <p:ext uri="{BB962C8B-B14F-4D97-AF65-F5344CB8AC3E}">
        <p14:creationId xmlns:p14="http://schemas.microsoft.com/office/powerpoint/2010/main" val="2104948777"/>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CS" b="1" smtClean="0"/>
              <a:t>Prednost</a:t>
            </a:r>
            <a:endParaRPr lang="sr-Latn-CS" b="1"/>
          </a:p>
        </p:txBody>
      </p:sp>
      <p:sp>
        <p:nvSpPr>
          <p:cNvPr id="3" name="Content Placeholder 2"/>
          <p:cNvSpPr>
            <a:spLocks noGrp="1"/>
          </p:cNvSpPr>
          <p:nvPr>
            <p:ph idx="1"/>
          </p:nvPr>
        </p:nvSpPr>
        <p:spPr/>
        <p:txBody>
          <a:bodyPr>
            <a:normAutofit/>
          </a:bodyPr>
          <a:lstStyle/>
          <a:p>
            <a:pPr algn="just"/>
            <a:r>
              <a:rPr lang="sr-Latn-CS" dirty="0" smtClean="0"/>
              <a:t>U okolnostima kada čitalac nije siguran koji tok akcije treba preduzeti, oni treba da se vraćaju na principe kako bi preduzeli najefikasniji način delovanja. </a:t>
            </a:r>
            <a:endParaRPr lang="sr-Latn-CS" smtClean="0"/>
          </a:p>
          <a:p>
            <a:pPr algn="just"/>
            <a:r>
              <a:rPr lang="sr-Latn-CS" dirty="0" smtClean="0"/>
              <a:t> Čitač treba da koristi savet koji je relevantan za vrste dokaza sa kojima se bavi i traži stručnu pomoć tamo gde su pitanja sa kojima se oni bave  izvan okvira vodiča. </a:t>
            </a:r>
            <a:endParaRPr lang="sr-Latn-CS"/>
          </a:p>
          <a:p>
            <a:pPr marL="0" indent="0" algn="just">
              <a:buNone/>
            </a:pPr>
            <a:endParaRPr lang="sr-Latn-CS"/>
          </a:p>
        </p:txBody>
      </p:sp>
      <p:sp>
        <p:nvSpPr>
          <p:cNvPr id="4" name="Espace réservé du numéro de diapositive 3"/>
          <p:cNvSpPr>
            <a:spLocks noGrp="1"/>
          </p:cNvSpPr>
          <p:nvPr>
            <p:ph type="sldNum" sz="quarter" idx="12"/>
          </p:nvPr>
        </p:nvSpPr>
        <p:spPr/>
        <p:txBody>
          <a:bodyPr/>
          <a:lstStyle/>
          <a:p>
            <a:r>
              <a:rPr lang="sr-Latn-CS" dirty="0" smtClean="0"/>
              <a:t>!</a:t>
            </a:r>
            <a:fld id="{C1820EB3-92EE-104B-92CD-26C09B1518FE}" type="slidenum">
              <a:rPr lang="en-US" smtClean="0"/>
              <a:pPr/>
              <a:t>61</a:t>
            </a:fld>
            <a:endParaRPr lang="sr-Latn-CS" dirty="0"/>
          </a:p>
        </p:txBody>
      </p:sp>
    </p:spTree>
    <p:extLst>
      <p:ext uri="{BB962C8B-B14F-4D97-AF65-F5344CB8AC3E}">
        <p14:creationId xmlns:p14="http://schemas.microsoft.com/office/powerpoint/2010/main" val="3684353119"/>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CS" b="1" smtClean="0"/>
              <a:t>Važenje Vodiča</a:t>
            </a:r>
            <a:endParaRPr lang="sr-Latn-CS" b="1"/>
          </a:p>
        </p:txBody>
      </p:sp>
      <p:sp>
        <p:nvSpPr>
          <p:cNvPr id="3" name="Content Placeholder 2"/>
          <p:cNvSpPr>
            <a:spLocks noGrp="1"/>
          </p:cNvSpPr>
          <p:nvPr>
            <p:ph idx="1"/>
          </p:nvPr>
        </p:nvSpPr>
        <p:spPr>
          <a:xfrm>
            <a:off x="457200" y="1600200"/>
            <a:ext cx="8229600" cy="4815386"/>
          </a:xfrm>
        </p:spPr>
        <p:txBody>
          <a:bodyPr>
            <a:normAutofit fontScale="92500" lnSpcReduction="10000"/>
          </a:bodyPr>
          <a:lstStyle/>
          <a:p>
            <a:pPr algn="just"/>
            <a:r>
              <a:rPr lang="sr-Latn-CS" dirty="0" smtClean="0"/>
              <a:t>Ovaj vodič i informacije sadržane u ovom dokumentu smatraju se važećim do 31. decembra 2017.  </a:t>
            </a:r>
          </a:p>
          <a:p>
            <a:pPr algn="just"/>
            <a:r>
              <a:rPr lang="sr-Latn-CS" dirty="0" smtClean="0"/>
              <a:t>Predviđeno je da vodič bude ažuriran pre tog datuma kako bi se uzele u obzir neke  relevantne promene u tehnologiji, postupci i prakse koje su relevantne za sadržaj ovog vodiča.  </a:t>
            </a:r>
            <a:endParaRPr lang="sr-Latn-CS" smtClean="0"/>
          </a:p>
          <a:p>
            <a:pPr algn="just"/>
            <a:r>
              <a:rPr lang="sr-Latn-CS" dirty="0" smtClean="0"/>
              <a:t>Svaka osoba ili organizacija koja želi da koristi vodič nakon navedenog datuma treba da kontaktira Savet Evrope kako bi dobili najnoviju verziju.</a:t>
            </a:r>
            <a:endParaRPr lang="sr-Latn-CS"/>
          </a:p>
          <a:p>
            <a:pPr marL="0" indent="0" algn="just">
              <a:buNone/>
            </a:pPr>
            <a:endParaRPr lang="sr-Latn-CS"/>
          </a:p>
        </p:txBody>
      </p:sp>
      <p:sp>
        <p:nvSpPr>
          <p:cNvPr id="4" name="Espace réservé du numéro de diapositive 3"/>
          <p:cNvSpPr>
            <a:spLocks noGrp="1"/>
          </p:cNvSpPr>
          <p:nvPr>
            <p:ph type="sldNum" sz="quarter" idx="12"/>
          </p:nvPr>
        </p:nvSpPr>
        <p:spPr/>
        <p:txBody>
          <a:bodyPr/>
          <a:lstStyle/>
          <a:p>
            <a:r>
              <a:rPr lang="sr-Latn-CS" dirty="0" smtClean="0"/>
              <a:t>!</a:t>
            </a:r>
            <a:fld id="{C1820EB3-92EE-104B-92CD-26C09B1518FE}" type="slidenum">
              <a:rPr lang="en-US" smtClean="0"/>
              <a:pPr/>
              <a:t>62</a:t>
            </a:fld>
            <a:endParaRPr lang="sr-Latn-CS" dirty="0"/>
          </a:p>
        </p:txBody>
      </p:sp>
    </p:spTree>
    <p:extLst>
      <p:ext uri="{BB962C8B-B14F-4D97-AF65-F5344CB8AC3E}">
        <p14:creationId xmlns:p14="http://schemas.microsoft.com/office/powerpoint/2010/main" val="1961620173"/>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 name="Picture 50" descr="border.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04558" y="0"/>
            <a:ext cx="6274340" cy="6858000"/>
          </a:xfrm>
          <a:prstGeom prst="rect">
            <a:avLst/>
          </a:prstGeom>
        </p:spPr>
      </p:pic>
      <p:sp>
        <p:nvSpPr>
          <p:cNvPr id="49" name="TextBox 48"/>
          <p:cNvSpPr txBox="1"/>
          <p:nvPr/>
        </p:nvSpPr>
        <p:spPr>
          <a:xfrm>
            <a:off x="3007085" y="2644170"/>
            <a:ext cx="3069285" cy="1569660"/>
          </a:xfrm>
          <a:prstGeom prst="rect">
            <a:avLst/>
          </a:prstGeom>
          <a:noFill/>
        </p:spPr>
        <p:txBody>
          <a:bodyPr wrap="square" rtlCol="0">
            <a:spAutoFit/>
          </a:bodyPr>
          <a:lstStyle/>
          <a:p>
            <a:pPr algn="ctr"/>
            <a:r>
              <a:rPr lang="sr-Latn-CS" sz="3200" b="1" smtClean="0"/>
              <a:t>NAČELA ELEKTRONSKIH DOKAZA</a:t>
            </a:r>
            <a:endParaRPr lang="sr-Latn-CS" sz="3200" b="1"/>
          </a:p>
        </p:txBody>
      </p:sp>
      <p:sp>
        <p:nvSpPr>
          <p:cNvPr id="50" name="Slide Number Placeholder 49"/>
          <p:cNvSpPr>
            <a:spLocks noGrp="1"/>
          </p:cNvSpPr>
          <p:nvPr>
            <p:ph type="sldNum" sz="quarter" idx="12"/>
          </p:nvPr>
        </p:nvSpPr>
        <p:spPr/>
        <p:txBody>
          <a:bodyPr/>
          <a:lstStyle/>
          <a:p>
            <a:r>
              <a:rPr lang="sr-Latn-CS" dirty="0" smtClean="0"/>
              <a:t>!</a:t>
            </a:r>
            <a:fld id="{CBD56858-EB0B-D04D-B23C-7A827FD60C9F}" type="slidenum">
              <a:rPr lang="en-US" smtClean="0"/>
              <a:pPr/>
              <a:t>63</a:t>
            </a:fld>
            <a:endParaRPr lang="sr-Latn-CS" dirty="0"/>
          </a:p>
        </p:txBody>
      </p:sp>
    </p:spTree>
    <p:extLst>
      <p:ext uri="{BB962C8B-B14F-4D97-AF65-F5344CB8AC3E}">
        <p14:creationId xmlns:p14="http://schemas.microsoft.com/office/powerpoint/2010/main" val="958869017"/>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CS" b="1" smtClean="0"/>
              <a:t>Načela</a:t>
            </a:r>
            <a:endParaRPr lang="sr-Latn-CS" b="1"/>
          </a:p>
        </p:txBody>
      </p:sp>
      <p:sp>
        <p:nvSpPr>
          <p:cNvPr id="3" name="Content Placeholder 2"/>
          <p:cNvSpPr>
            <a:spLocks noGrp="1"/>
          </p:cNvSpPr>
          <p:nvPr>
            <p:ph idx="1"/>
          </p:nvPr>
        </p:nvSpPr>
        <p:spPr/>
        <p:txBody>
          <a:bodyPr/>
          <a:lstStyle/>
          <a:p>
            <a:pPr marL="514350" indent="-514350">
              <a:buFont typeface="+mj-lt"/>
              <a:buAutoNum type="arabicPeriod"/>
            </a:pPr>
            <a:r>
              <a:rPr lang="sr-Latn-CS" dirty="0" smtClean="0"/>
              <a:t>Celovitost podataka</a:t>
            </a:r>
          </a:p>
          <a:p>
            <a:pPr marL="514350" indent="-514350">
              <a:buFont typeface="+mj-lt"/>
              <a:buAutoNum type="arabicPeriod"/>
            </a:pPr>
            <a:r>
              <a:rPr lang="sr-Latn-CS" dirty="0" smtClean="0"/>
              <a:t>Revizorska istraga</a:t>
            </a:r>
          </a:p>
          <a:p>
            <a:pPr marL="514350" indent="-514350">
              <a:buFont typeface="+mj-lt"/>
              <a:buAutoNum type="arabicPeriod"/>
            </a:pPr>
            <a:r>
              <a:rPr lang="sr-Latn-CS" dirty="0" smtClean="0"/>
              <a:t>Specijalistička podrška</a:t>
            </a:r>
          </a:p>
          <a:p>
            <a:pPr marL="514350" indent="-514350">
              <a:buFont typeface="+mj-lt"/>
              <a:buAutoNum type="arabicPeriod"/>
            </a:pPr>
            <a:r>
              <a:rPr lang="sr-Latn-CS" dirty="0" smtClean="0"/>
              <a:t>Odgovarajuća obuka</a:t>
            </a:r>
          </a:p>
          <a:p>
            <a:pPr marL="514350" indent="-514350">
              <a:buFont typeface="+mj-lt"/>
              <a:buAutoNum type="arabicPeriod"/>
            </a:pPr>
            <a:r>
              <a:rPr lang="sr-Latn-CS" dirty="0" smtClean="0"/>
              <a:t>Zakonitost</a:t>
            </a:r>
            <a:endParaRPr lang="sr-Latn-CS"/>
          </a:p>
        </p:txBody>
      </p:sp>
      <p:pic>
        <p:nvPicPr>
          <p:cNvPr id="4" name="Picture 3"/>
          <p:cNvPicPr>
            <a:picLocks noChangeAspect="1"/>
          </p:cNvPicPr>
          <p:nvPr/>
        </p:nvPicPr>
        <p:blipFill>
          <a:blip r:embed="rId3"/>
          <a:stretch>
            <a:fillRect/>
          </a:stretch>
        </p:blipFill>
        <p:spPr>
          <a:xfrm>
            <a:off x="4748711" y="4777582"/>
            <a:ext cx="3229429" cy="1686480"/>
          </a:xfrm>
          <a:prstGeom prst="rect">
            <a:avLst/>
          </a:prstGeom>
        </p:spPr>
      </p:pic>
      <p:sp>
        <p:nvSpPr>
          <p:cNvPr id="5" name="Espace réservé du numéro de diapositive 4"/>
          <p:cNvSpPr>
            <a:spLocks noGrp="1"/>
          </p:cNvSpPr>
          <p:nvPr>
            <p:ph type="sldNum" sz="quarter" idx="12"/>
          </p:nvPr>
        </p:nvSpPr>
        <p:spPr/>
        <p:txBody>
          <a:bodyPr/>
          <a:lstStyle/>
          <a:p>
            <a:r>
              <a:rPr lang="sr-Latn-CS" dirty="0" smtClean="0"/>
              <a:t>!</a:t>
            </a:r>
            <a:fld id="{C1820EB3-92EE-104B-92CD-26C09B1518FE}" type="slidenum">
              <a:rPr lang="en-US" smtClean="0"/>
              <a:pPr/>
              <a:t>64</a:t>
            </a:fld>
            <a:endParaRPr lang="sr-Latn-CS" dirty="0"/>
          </a:p>
        </p:txBody>
      </p:sp>
    </p:spTree>
    <p:extLst>
      <p:ext uri="{BB962C8B-B14F-4D97-AF65-F5344CB8AC3E}">
        <p14:creationId xmlns:p14="http://schemas.microsoft.com/office/powerpoint/2010/main" val="4280024904"/>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CS" b="1" smtClean="0"/>
              <a:t>Načelo 1 - Celovitost podataka</a:t>
            </a:r>
            <a:endParaRPr lang="sr-Latn-CS" b="1"/>
          </a:p>
        </p:txBody>
      </p:sp>
      <p:sp>
        <p:nvSpPr>
          <p:cNvPr id="3" name="Content Placeholder 2"/>
          <p:cNvSpPr>
            <a:spLocks noGrp="1"/>
          </p:cNvSpPr>
          <p:nvPr>
            <p:ph idx="1"/>
          </p:nvPr>
        </p:nvSpPr>
        <p:spPr>
          <a:xfrm>
            <a:off x="457200" y="1600200"/>
            <a:ext cx="8229600" cy="5064600"/>
          </a:xfrm>
        </p:spPr>
        <p:txBody>
          <a:bodyPr>
            <a:normAutofit fontScale="70000" lnSpcReduction="20000"/>
          </a:bodyPr>
          <a:lstStyle/>
          <a:p>
            <a:pPr marL="0" indent="0" algn="just">
              <a:lnSpc>
                <a:spcPct val="120000"/>
              </a:lnSpc>
              <a:buNone/>
            </a:pPr>
            <a:r>
              <a:rPr lang="sr-Latn-CS" b="1" i="1"/>
              <a:t>Nijedna preduzeta radnja ne bi trebalo materijalno mijenjati bilo koji podatak, elektronski uređaj ili medij koji se kasnije može koristiti kao dokaz na sudu.</a:t>
            </a:r>
          </a:p>
          <a:p>
            <a:pPr lvl="0" algn="just">
              <a:lnSpc>
                <a:spcPct val="120000"/>
              </a:lnSpc>
            </a:pPr>
            <a:r>
              <a:rPr lang="sr-Latn-CS" dirty="0" smtClean="0"/>
              <a:t>Elektronski uređaji i podaci ne smeju se menjati ni u odnosu na hardver ili softver. Odgovorno lice odgovorno je za integritet materijala koji je otkriven na licu mesta i stoga i za započinjanje sudskog lanca kastodiranja.</a:t>
            </a:r>
            <a:endParaRPr lang="sr-Latn-CS"/>
          </a:p>
          <a:p>
            <a:pPr lvl="0" algn="just">
              <a:lnSpc>
                <a:spcPct val="120000"/>
              </a:lnSpc>
            </a:pPr>
            <a:r>
              <a:rPr lang="sr-Latn-CS" dirty="0" smtClean="0"/>
              <a:t>Postoje okolnosti u kojima će se doneti odluka o pristupu podacima na "živom" računarskom sistemu kako bi se izbegao gubitak potencijalnih dokaza. To se mora učiniti na način kojim se  najmanje utiče na podatke i od strane osobe kvalifikovane za to. Načela od 2 do 5 primenjuju se ako se utvrdi da je ovaj tok akcije neophodan.</a:t>
            </a:r>
            <a:endParaRPr lang="sr-Latn-CS"/>
          </a:p>
          <a:p>
            <a:pPr marL="0" indent="0" algn="just">
              <a:buNone/>
            </a:pPr>
            <a:endParaRPr lang="sr-Latn-CS"/>
          </a:p>
        </p:txBody>
      </p:sp>
      <p:sp>
        <p:nvSpPr>
          <p:cNvPr id="4" name="Espace réservé du numéro de diapositive 3"/>
          <p:cNvSpPr>
            <a:spLocks noGrp="1"/>
          </p:cNvSpPr>
          <p:nvPr>
            <p:ph type="sldNum" sz="quarter" idx="12"/>
          </p:nvPr>
        </p:nvSpPr>
        <p:spPr/>
        <p:txBody>
          <a:bodyPr/>
          <a:lstStyle/>
          <a:p>
            <a:r>
              <a:rPr lang="sr-Latn-CS" dirty="0" smtClean="0"/>
              <a:t>!</a:t>
            </a:r>
            <a:fld id="{C1820EB3-92EE-104B-92CD-26C09B1518FE}" type="slidenum">
              <a:rPr lang="en-US" smtClean="0"/>
              <a:pPr/>
              <a:t>65</a:t>
            </a:fld>
            <a:endParaRPr lang="sr-Latn-CS" dirty="0"/>
          </a:p>
        </p:txBody>
      </p:sp>
    </p:spTree>
    <p:extLst>
      <p:ext uri="{BB962C8B-B14F-4D97-AF65-F5344CB8AC3E}">
        <p14:creationId xmlns:p14="http://schemas.microsoft.com/office/powerpoint/2010/main" val="949442574"/>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CS" b="1" smtClean="0"/>
              <a:t>Načelo 2 - Revizorska istraga</a:t>
            </a:r>
            <a:endParaRPr lang="sr-Latn-CS" b="1"/>
          </a:p>
        </p:txBody>
      </p:sp>
      <p:sp>
        <p:nvSpPr>
          <p:cNvPr id="3" name="Content Placeholder 2"/>
          <p:cNvSpPr>
            <a:spLocks noGrp="1"/>
          </p:cNvSpPr>
          <p:nvPr>
            <p:ph idx="1"/>
          </p:nvPr>
        </p:nvSpPr>
        <p:spPr/>
        <p:txBody>
          <a:bodyPr>
            <a:normAutofit fontScale="70000" lnSpcReduction="20000"/>
          </a:bodyPr>
          <a:lstStyle/>
          <a:p>
            <a:pPr algn="just">
              <a:lnSpc>
                <a:spcPct val="120000"/>
              </a:lnSpc>
            </a:pPr>
            <a:r>
              <a:rPr lang="sr-Latn-CS" b="1" i="1"/>
              <a:t>Trebalo bi stvoriti i sačuvati revizorski trag ili drugi zapis o svim radnjama preduzetim prilikom rukovanja elektronskim dokazima. Nezavisna </a:t>
            </a:r>
            <a:r>
              <a:rPr lang="en-US" b="1" i="1"/>
              <a:t>treć</a:t>
            </a:r>
            <a:r>
              <a:rPr lang="sr-Latn-CS" b="1" i="1"/>
              <a:t>a strana bi morala ne samo da ponovi te radnje, </a:t>
            </a:r>
            <a:r>
              <a:rPr lang="en-US" b="1" i="1"/>
              <a:t>već </a:t>
            </a:r>
            <a:r>
              <a:rPr lang="sr-Latn-CS" b="1" i="1"/>
              <a:t>i da postigne isti rezultat.</a:t>
            </a:r>
          </a:p>
          <a:p>
            <a:pPr lvl="0" algn="just">
              <a:lnSpc>
                <a:spcPct val="120000"/>
              </a:lnSpc>
            </a:pPr>
            <a:r>
              <a:rPr lang="sr-Latn-CS" dirty="0" smtClean="0"/>
              <a:t>Neophodno je precizno beležiti sve aktivnosti kako bi se trećoj strani omogućilo da rekonstruiše akcije interventnog tima na licu mesta kako bi osigurala dokaznu vrednost na sudu. Sve aktivnosti koje se odnose na pretraživanje, zaplenu, pristup, skladištenje ili prenos elektronskih dokaza moraju biti u potpunosti dokumentovane, čuvane i dostupne za pregled.</a:t>
            </a:r>
            <a:endParaRPr lang="sr-Latn-CS"/>
          </a:p>
          <a:p>
            <a:pPr algn="just">
              <a:lnSpc>
                <a:spcPct val="120000"/>
              </a:lnSpc>
            </a:pPr>
            <a:endParaRPr lang="sr-Latn-CS"/>
          </a:p>
        </p:txBody>
      </p:sp>
      <p:sp>
        <p:nvSpPr>
          <p:cNvPr id="4" name="Espace réservé du numéro de diapositive 3"/>
          <p:cNvSpPr>
            <a:spLocks noGrp="1"/>
          </p:cNvSpPr>
          <p:nvPr>
            <p:ph type="sldNum" sz="quarter" idx="12"/>
          </p:nvPr>
        </p:nvSpPr>
        <p:spPr/>
        <p:txBody>
          <a:bodyPr/>
          <a:lstStyle/>
          <a:p>
            <a:r>
              <a:rPr lang="sr-Latn-CS" dirty="0" smtClean="0"/>
              <a:t>!</a:t>
            </a:r>
            <a:fld id="{C1820EB3-92EE-104B-92CD-26C09B1518FE}" type="slidenum">
              <a:rPr lang="en-US" smtClean="0"/>
              <a:pPr/>
              <a:t>66</a:t>
            </a:fld>
            <a:endParaRPr lang="sr-Latn-CS" dirty="0"/>
          </a:p>
        </p:txBody>
      </p:sp>
    </p:spTree>
    <p:extLst>
      <p:ext uri="{BB962C8B-B14F-4D97-AF65-F5344CB8AC3E}">
        <p14:creationId xmlns:p14="http://schemas.microsoft.com/office/powerpoint/2010/main" val="529670743"/>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CS" b="1" smtClean="0"/>
              <a:t>Načelo 3 - Specijalistička podrška</a:t>
            </a:r>
            <a:endParaRPr lang="sr-Latn-CS" b="1"/>
          </a:p>
        </p:txBody>
      </p:sp>
      <p:sp>
        <p:nvSpPr>
          <p:cNvPr id="3" name="Content Placeholder 2"/>
          <p:cNvSpPr>
            <a:spLocks noGrp="1"/>
          </p:cNvSpPr>
          <p:nvPr>
            <p:ph idx="1"/>
          </p:nvPr>
        </p:nvSpPr>
        <p:spPr>
          <a:xfrm>
            <a:off x="457200" y="1600200"/>
            <a:ext cx="8229600" cy="5035066"/>
          </a:xfrm>
        </p:spPr>
        <p:txBody>
          <a:bodyPr>
            <a:normAutofit fontScale="62500" lnSpcReduction="20000"/>
          </a:bodyPr>
          <a:lstStyle/>
          <a:p>
            <a:pPr algn="just">
              <a:lnSpc>
                <a:spcPct val="120000"/>
              </a:lnSpc>
            </a:pPr>
            <a:r>
              <a:rPr lang="sr-Latn-CS" b="1" i="1" dirty="0"/>
              <a:t>Ako se pretpostavi da se elektronski dokazi mogu naći u toku operacije, odgovorno lice treba blagovremeno da obavesti stručnjake / spoljne savetnike.</a:t>
            </a:r>
          </a:p>
          <a:p>
            <a:pPr lvl="0" algn="just">
              <a:lnSpc>
                <a:spcPct val="120000"/>
              </a:lnSpc>
            </a:pPr>
            <a:r>
              <a:rPr lang="sr-Latn-CS" dirty="0" smtClean="0"/>
              <a:t>Za istrage koje uključuju pretraživanje i oduzimanje elektronskih dokaza uvek je poželjno uključiti stručnjake za elektronske dokaze kad god je to </a:t>
            </a:r>
            <a:r>
              <a:rPr lang="en-US" dirty="0" smtClean="0"/>
              <a:t>moguć</a:t>
            </a:r>
            <a:r>
              <a:rPr lang="sr-Latn-CS" dirty="0" smtClean="0"/>
              <a:t>e. Svi spoljni stručnjaci treba da budu upoznati sa načelima utvrđenim ovim ili sličnim relevantnim dokumentima. Takav specijalista treba da ima:</a:t>
            </a:r>
            <a:endParaRPr lang="sr-Latn-CS" dirty="0"/>
          </a:p>
          <a:p>
            <a:pPr lvl="1" algn="just">
              <a:lnSpc>
                <a:spcPct val="120000"/>
              </a:lnSpc>
            </a:pPr>
            <a:r>
              <a:rPr lang="sr-Latn-CS" dirty="0" smtClean="0"/>
              <a:t>Dovoljnu specijalistička stručnost i iskustvo na terenu;</a:t>
            </a:r>
            <a:endParaRPr lang="sr-Latn-CS" dirty="0"/>
          </a:p>
          <a:p>
            <a:pPr lvl="1" algn="just">
              <a:lnSpc>
                <a:spcPct val="120000"/>
              </a:lnSpc>
            </a:pPr>
            <a:r>
              <a:rPr lang="sr-Latn-CS" dirty="0" smtClean="0"/>
              <a:t>Neophodno istraživačko znanje,</a:t>
            </a:r>
            <a:endParaRPr lang="sr-Latn-CS" dirty="0"/>
          </a:p>
          <a:p>
            <a:pPr lvl="1" algn="just">
              <a:lnSpc>
                <a:spcPct val="120000"/>
              </a:lnSpc>
            </a:pPr>
            <a:r>
              <a:rPr lang="sr-Latn-CS" dirty="0" smtClean="0"/>
              <a:t>Dovoljno znanje o predmetu na kome radi;</a:t>
            </a:r>
            <a:endParaRPr lang="sr-Latn-CS" dirty="0"/>
          </a:p>
          <a:p>
            <a:pPr lvl="1" algn="just">
              <a:lnSpc>
                <a:spcPct val="120000"/>
              </a:lnSpc>
            </a:pPr>
            <a:r>
              <a:rPr lang="sr-Latn-CS" dirty="0" smtClean="0"/>
              <a:t>Dovoljno pravno znanje;</a:t>
            </a:r>
            <a:endParaRPr lang="sr-Latn-CS" dirty="0"/>
          </a:p>
          <a:p>
            <a:pPr lvl="1" algn="just">
              <a:lnSpc>
                <a:spcPct val="120000"/>
              </a:lnSpc>
            </a:pPr>
            <a:r>
              <a:rPr lang="en-US" dirty="0" smtClean="0"/>
              <a:t>Odgovarajuć</a:t>
            </a:r>
            <a:r>
              <a:rPr lang="sr-Latn-CS" dirty="0" smtClean="0"/>
              <a:t>e veštine komunikacije (za usmena i pisana objašnjenja);</a:t>
            </a:r>
            <a:endParaRPr lang="sr-Latn-CS" dirty="0"/>
          </a:p>
          <a:p>
            <a:pPr lvl="1" algn="just">
              <a:lnSpc>
                <a:spcPct val="120000"/>
              </a:lnSpc>
            </a:pPr>
            <a:r>
              <a:rPr lang="sr-Latn-CS" dirty="0" smtClean="0"/>
              <a:t>Neophodne odgovarajuće jezičke veštine.</a:t>
            </a:r>
            <a:endParaRPr lang="sr-Latn-CS" dirty="0"/>
          </a:p>
          <a:p>
            <a:pPr algn="just">
              <a:lnSpc>
                <a:spcPct val="120000"/>
              </a:lnSpc>
            </a:pPr>
            <a:endParaRPr lang="sr-Latn-CS" b="1" dirty="0"/>
          </a:p>
        </p:txBody>
      </p:sp>
      <p:sp>
        <p:nvSpPr>
          <p:cNvPr id="4" name="Espace réservé du numéro de diapositive 3"/>
          <p:cNvSpPr>
            <a:spLocks noGrp="1"/>
          </p:cNvSpPr>
          <p:nvPr>
            <p:ph type="sldNum" sz="quarter" idx="12"/>
          </p:nvPr>
        </p:nvSpPr>
        <p:spPr/>
        <p:txBody>
          <a:bodyPr/>
          <a:lstStyle/>
          <a:p>
            <a:r>
              <a:rPr lang="sr-Latn-CS" dirty="0" smtClean="0"/>
              <a:t>!</a:t>
            </a:r>
            <a:fld id="{C1820EB3-92EE-104B-92CD-26C09B1518FE}" type="slidenum">
              <a:rPr lang="en-US" smtClean="0"/>
              <a:pPr/>
              <a:t>67</a:t>
            </a:fld>
            <a:endParaRPr lang="sr-Latn-CS" dirty="0"/>
          </a:p>
        </p:txBody>
      </p:sp>
    </p:spTree>
    <p:extLst>
      <p:ext uri="{BB962C8B-B14F-4D97-AF65-F5344CB8AC3E}">
        <p14:creationId xmlns:p14="http://schemas.microsoft.com/office/powerpoint/2010/main" val="1165762731"/>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CS" b="1" smtClean="0"/>
              <a:t>Načelo 4 - </a:t>
            </a:r>
            <a:r>
              <a:rPr lang="en-US" b="1" smtClean="0"/>
              <a:t>Odgovarajuć</a:t>
            </a:r>
            <a:r>
              <a:rPr lang="sr-Latn-CS" b="1" smtClean="0"/>
              <a:t>a obuka</a:t>
            </a:r>
            <a:endParaRPr lang="sr-Latn-CS" b="1"/>
          </a:p>
        </p:txBody>
      </p:sp>
      <p:sp>
        <p:nvSpPr>
          <p:cNvPr id="3" name="Content Placeholder 2"/>
          <p:cNvSpPr>
            <a:spLocks noGrp="1"/>
          </p:cNvSpPr>
          <p:nvPr>
            <p:ph idx="1"/>
          </p:nvPr>
        </p:nvSpPr>
        <p:spPr>
          <a:xfrm>
            <a:off x="457200" y="1600200"/>
            <a:ext cx="8229600" cy="4897241"/>
          </a:xfrm>
        </p:spPr>
        <p:txBody>
          <a:bodyPr>
            <a:normAutofit fontScale="92500" lnSpcReduction="10000"/>
          </a:bodyPr>
          <a:lstStyle/>
          <a:p>
            <a:pPr algn="just"/>
            <a:r>
              <a:rPr lang="sr-Latn-CS" b="1" i="1" dirty="0"/>
              <a:t>Interventna služba mora imati neophodnu i </a:t>
            </a:r>
            <a:r>
              <a:rPr lang="en-US" b="1" i="1" dirty="0"/>
              <a:t>odgovarajuć</a:t>
            </a:r>
            <a:r>
              <a:rPr lang="sr-Latn-CS" b="1" i="1" dirty="0"/>
              <a:t>u obuku kako bi bili u </a:t>
            </a:r>
            <a:r>
              <a:rPr lang="en-US" b="1" i="1" dirty="0"/>
              <a:t>moguć</a:t>
            </a:r>
            <a:r>
              <a:rPr lang="sr-Latn-CS" b="1" i="1" dirty="0"/>
              <a:t>nosti da potraže i oduzmu elektronske dokaze ako nijedan stručnjak nije dostupan na licu mesta.</a:t>
            </a:r>
          </a:p>
          <a:p>
            <a:pPr lvl="0" algn="just"/>
            <a:r>
              <a:rPr lang="sr-Latn-CS" dirty="0" smtClean="0"/>
              <a:t>U izuzetnim okolnostima kada je neophodno da interventna ekipa prikupi elektronske dokaze i / ili pristupi originalnim podacima koji se drže na elektronskom uređaju ili digitalnom mediju za čuvanje, interventna ekipa mora biti obučena da to uradi ispravno i da objasni značaj i implikacije njegovog / njene akcije.</a:t>
            </a:r>
            <a:endParaRPr lang="sr-Latn-CS" dirty="0"/>
          </a:p>
          <a:p>
            <a:pPr marL="0" indent="0" algn="just">
              <a:buNone/>
            </a:pPr>
            <a:endParaRPr lang="sr-Latn-CS" dirty="0"/>
          </a:p>
        </p:txBody>
      </p:sp>
      <p:sp>
        <p:nvSpPr>
          <p:cNvPr id="4" name="Espace réservé du numéro de diapositive 3"/>
          <p:cNvSpPr>
            <a:spLocks noGrp="1"/>
          </p:cNvSpPr>
          <p:nvPr>
            <p:ph type="sldNum" sz="quarter" idx="12"/>
          </p:nvPr>
        </p:nvSpPr>
        <p:spPr/>
        <p:txBody>
          <a:bodyPr/>
          <a:lstStyle/>
          <a:p>
            <a:r>
              <a:rPr lang="sr-Latn-CS" dirty="0" smtClean="0"/>
              <a:t>!</a:t>
            </a:r>
            <a:fld id="{C1820EB3-92EE-104B-92CD-26C09B1518FE}" type="slidenum">
              <a:rPr lang="en-US" smtClean="0"/>
              <a:pPr/>
              <a:t>68</a:t>
            </a:fld>
            <a:endParaRPr lang="sr-Latn-CS" dirty="0"/>
          </a:p>
        </p:txBody>
      </p:sp>
    </p:spTree>
    <p:extLst>
      <p:ext uri="{BB962C8B-B14F-4D97-AF65-F5344CB8AC3E}">
        <p14:creationId xmlns:p14="http://schemas.microsoft.com/office/powerpoint/2010/main" val="4159588590"/>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CS" b="1" smtClean="0"/>
              <a:t>Princip 5 - Zakonitost</a:t>
            </a:r>
            <a:endParaRPr lang="sr-Latn-CS" b="1"/>
          </a:p>
        </p:txBody>
      </p:sp>
      <p:sp>
        <p:nvSpPr>
          <p:cNvPr id="3" name="Content Placeholder 2"/>
          <p:cNvSpPr>
            <a:spLocks noGrp="1"/>
          </p:cNvSpPr>
          <p:nvPr>
            <p:ph idx="1"/>
          </p:nvPr>
        </p:nvSpPr>
        <p:spPr>
          <a:xfrm>
            <a:off x="457200" y="1600200"/>
            <a:ext cx="8229600" cy="5074444"/>
          </a:xfrm>
        </p:spPr>
        <p:txBody>
          <a:bodyPr>
            <a:normAutofit lnSpcReduction="10000"/>
          </a:bodyPr>
          <a:lstStyle/>
          <a:p>
            <a:pPr algn="just">
              <a:lnSpc>
                <a:spcPct val="110000"/>
              </a:lnSpc>
            </a:pPr>
            <a:r>
              <a:rPr lang="sr-Latn-CS" b="1" i="1" dirty="0"/>
              <a:t>Lice i agencija zaduženi za ovaj slučaj su odgovorni za osiguravanje da se dosledno sprovodi zakon, opšte forenzička i procesna načela, kao i gore navedena načela. Ovo se odnosi na posedovanje i pristup elektronskim dokazima. </a:t>
            </a:r>
          </a:p>
          <a:p>
            <a:pPr algn="just">
              <a:lnSpc>
                <a:spcPct val="110000"/>
              </a:lnSpc>
            </a:pPr>
            <a:r>
              <a:rPr lang="sr-Latn-CS" dirty="0" smtClean="0"/>
              <a:t>Svaka država treba da razmatra sopstvene pravne dokumente i propise prilikom tumačenja mera predloženih u ovom dokumentu.</a:t>
            </a:r>
            <a:endParaRPr lang="sr-Latn-CS" dirty="0"/>
          </a:p>
          <a:p>
            <a:pPr algn="just">
              <a:lnSpc>
                <a:spcPct val="110000"/>
              </a:lnSpc>
            </a:pPr>
            <a:endParaRPr lang="sr-Latn-CS" b="1" dirty="0"/>
          </a:p>
        </p:txBody>
      </p:sp>
      <p:sp>
        <p:nvSpPr>
          <p:cNvPr id="4" name="Espace réservé du numéro de diapositive 3"/>
          <p:cNvSpPr>
            <a:spLocks noGrp="1"/>
          </p:cNvSpPr>
          <p:nvPr>
            <p:ph type="sldNum" sz="quarter" idx="12"/>
          </p:nvPr>
        </p:nvSpPr>
        <p:spPr/>
        <p:txBody>
          <a:bodyPr/>
          <a:lstStyle/>
          <a:p>
            <a:r>
              <a:rPr lang="sr-Latn-CS" dirty="0" smtClean="0"/>
              <a:t>!</a:t>
            </a:r>
            <a:fld id="{C1820EB3-92EE-104B-92CD-26C09B1518FE}" type="slidenum">
              <a:rPr lang="en-US" smtClean="0"/>
              <a:pPr/>
              <a:t>69</a:t>
            </a:fld>
            <a:endParaRPr lang="sr-Latn-CS" dirty="0"/>
          </a:p>
        </p:txBody>
      </p:sp>
    </p:spTree>
    <p:extLst>
      <p:ext uri="{BB962C8B-B14F-4D97-AF65-F5344CB8AC3E}">
        <p14:creationId xmlns:p14="http://schemas.microsoft.com/office/powerpoint/2010/main" val="392929500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 name="Picture 50" descr="border.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04558" y="0"/>
            <a:ext cx="6274340" cy="6858000"/>
          </a:xfrm>
          <a:prstGeom prst="rect">
            <a:avLst/>
          </a:prstGeom>
        </p:spPr>
      </p:pic>
      <p:sp>
        <p:nvSpPr>
          <p:cNvPr id="49" name="TextBox 48"/>
          <p:cNvSpPr txBox="1"/>
          <p:nvPr/>
        </p:nvSpPr>
        <p:spPr>
          <a:xfrm>
            <a:off x="3035325" y="3255014"/>
            <a:ext cx="3069285" cy="584776"/>
          </a:xfrm>
          <a:prstGeom prst="rect">
            <a:avLst/>
          </a:prstGeom>
          <a:noFill/>
        </p:spPr>
        <p:txBody>
          <a:bodyPr wrap="square" rtlCol="0">
            <a:spAutoFit/>
          </a:bodyPr>
          <a:lstStyle/>
          <a:p>
            <a:pPr algn="ctr"/>
            <a:r>
              <a:rPr lang="sr-Latn-CS" sz="3200" b="1" dirty="0" smtClean="0"/>
              <a:t>DEFINICIJE</a:t>
            </a:r>
            <a:endParaRPr lang="sr-Latn-CS" sz="3200" b="1" dirty="0"/>
          </a:p>
        </p:txBody>
      </p:sp>
      <p:sp>
        <p:nvSpPr>
          <p:cNvPr id="50" name="Slide Number Placeholder 49"/>
          <p:cNvSpPr>
            <a:spLocks noGrp="1"/>
          </p:cNvSpPr>
          <p:nvPr>
            <p:ph type="sldNum" sz="quarter" idx="12"/>
          </p:nvPr>
        </p:nvSpPr>
        <p:spPr/>
        <p:txBody>
          <a:bodyPr/>
          <a:lstStyle/>
          <a:p>
            <a:r>
              <a:rPr lang="sr-Latn-CS" dirty="0" smtClean="0"/>
              <a:t>!</a:t>
            </a:r>
            <a:fld id="{CBD56858-EB0B-D04D-B23C-7A827FD60C9F}" type="slidenum">
              <a:rPr lang="en-US" smtClean="0"/>
              <a:pPr/>
              <a:t>7</a:t>
            </a:fld>
            <a:endParaRPr lang="sr-Latn-CS" dirty="0"/>
          </a:p>
        </p:txBody>
      </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3" name="TextBox 3"/>
          <p:cNvSpPr txBox="1">
            <a:spLocks noChangeArrowheads="1"/>
          </p:cNvSpPr>
          <p:nvPr/>
        </p:nvSpPr>
        <p:spPr bwMode="auto">
          <a:xfrm>
            <a:off x="3071813" y="4500563"/>
            <a:ext cx="3081337" cy="923925"/>
          </a:xfrm>
          <a:prstGeom prst="rect">
            <a:avLst/>
          </a:prstGeom>
          <a:noFill/>
          <a:ln w="9525">
            <a:noFill/>
            <a:miter lim="800000"/>
            <a:headEnd/>
            <a:tailEnd/>
          </a:ln>
        </p:spPr>
        <p:txBody>
          <a:bodyPr wrap="none">
            <a:prstTxWarp prst="textNoShape">
              <a:avLst/>
            </a:prstTxWarp>
            <a:spAutoFit/>
          </a:bodyPr>
          <a:lstStyle/>
          <a:p>
            <a:r>
              <a:rPr lang="sr-Latn-CS" sz="5400" b="1">
                <a:latin typeface="Calibri" pitchFamily="-65" charset="0"/>
              </a:rPr>
              <a:t>Pitanja</a:t>
            </a:r>
          </a:p>
        </p:txBody>
      </p:sp>
      <p:pic>
        <p:nvPicPr>
          <p:cNvPr id="4" name="Picture 2" descr="C:\Users\BROWN_ST\AppData\Local\Microsoft\Windows\Temporary Internet Files\Content.IE5\2BCVFW5S\three_questions_small_business_health_insuarnce[1].jpg"/>
          <p:cNvPicPr>
            <a:picLocks noChangeAspect="1" noChangeArrowheads="1"/>
          </p:cNvPicPr>
          <p:nvPr/>
        </p:nvPicPr>
        <p:blipFill>
          <a:blip r:embed="rId3">
            <a:extLst>
              <a:ext uri="{BEBA8EAE-BF5A-486C-A8C5-ECC9F3942E4B}">
                <a14:imgProps xmlns:a14="http://schemas.microsoft.com/office/drawing/2010/main">
                  <a14:imgLayer r:embed="rId4">
                    <a14:imgEffect>
                      <a14:sharpenSoften amount="-16000"/>
                    </a14:imgEffect>
                  </a14:imgLayer>
                </a14:imgProps>
              </a:ext>
              <a:ext uri="{28A0092B-C50C-407E-A947-70E740481C1C}">
                <a14:useLocalDpi xmlns:a14="http://schemas.microsoft.com/office/drawing/2010/main" val="0"/>
              </a:ext>
            </a:extLst>
          </a:blip>
          <a:srcRect/>
          <a:stretch>
            <a:fillRect/>
          </a:stretch>
        </p:blipFill>
        <p:spPr bwMode="auto">
          <a:xfrm>
            <a:off x="1630922" y="799561"/>
            <a:ext cx="5805492" cy="3701002"/>
          </a:xfrm>
          <a:prstGeom prst="rect">
            <a:avLst/>
          </a:prstGeom>
          <a:noFill/>
          <a:effectLst>
            <a:softEdge rad="177800"/>
          </a:effectLst>
          <a:extLst>
            <a:ext uri="{909E8E84-426E-40DD-AFC4-6F175D3DCCD1}">
              <a14:hiddenFill xmlns:a14="http://schemas.microsoft.com/office/drawing/2010/main">
                <a:solidFill>
                  <a:srgbClr val="FFFFFF"/>
                </a:solidFill>
              </a14:hiddenFill>
            </a:ext>
          </a:extLst>
        </p:spPr>
      </p:pic>
      <p:sp>
        <p:nvSpPr>
          <p:cNvPr id="2" name="Espace réservé du numéro de diapositive 1"/>
          <p:cNvSpPr>
            <a:spLocks noGrp="1"/>
          </p:cNvSpPr>
          <p:nvPr>
            <p:ph type="sldNum" sz="quarter" idx="12"/>
          </p:nvPr>
        </p:nvSpPr>
        <p:spPr/>
        <p:txBody>
          <a:bodyPr/>
          <a:lstStyle/>
          <a:p>
            <a:r>
              <a:rPr lang="sr-Latn-CS" dirty="0" smtClean="0"/>
              <a:t>!</a:t>
            </a:r>
            <a:fld id="{C1820EB3-92EE-104B-92CD-26C09B1518FE}" type="slidenum">
              <a:rPr lang="en-US" smtClean="0"/>
              <a:pPr/>
              <a:t>70</a:t>
            </a:fld>
            <a:endParaRPr lang="sr-Latn-CS" dirty="0"/>
          </a:p>
        </p:txBody>
      </p:sp>
    </p:spTree>
    <p:extLst>
      <p:ext uri="{BB962C8B-B14F-4D97-AF65-F5344CB8AC3E}">
        <p14:creationId xmlns:p14="http://schemas.microsoft.com/office/powerpoint/2010/main" val="129760836"/>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 name="Picture 50" descr="border.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04558" y="0"/>
            <a:ext cx="6274340" cy="6858000"/>
          </a:xfrm>
          <a:prstGeom prst="rect">
            <a:avLst/>
          </a:prstGeom>
        </p:spPr>
      </p:pic>
      <p:sp>
        <p:nvSpPr>
          <p:cNvPr id="50" name="Slide Number Placeholder 49"/>
          <p:cNvSpPr>
            <a:spLocks noGrp="1"/>
          </p:cNvSpPr>
          <p:nvPr>
            <p:ph type="sldNum" sz="quarter" idx="12"/>
          </p:nvPr>
        </p:nvSpPr>
        <p:spPr/>
        <p:txBody>
          <a:bodyPr/>
          <a:lstStyle/>
          <a:p>
            <a:r>
              <a:rPr lang="sr-Latn-CS" dirty="0" smtClean="0"/>
              <a:t>!</a:t>
            </a:r>
            <a:fld id="{CBD56858-EB0B-D04D-B23C-7A827FD60C9F}" type="slidenum">
              <a:rPr lang="en-US" smtClean="0"/>
              <a:pPr/>
              <a:t>71</a:t>
            </a:fld>
            <a:endParaRPr lang="sr-Latn-CS" dirty="0"/>
          </a:p>
        </p:txBody>
      </p:sp>
      <p:sp>
        <p:nvSpPr>
          <p:cNvPr id="5" name="TextBox 4"/>
          <p:cNvSpPr txBox="1"/>
          <p:nvPr/>
        </p:nvSpPr>
        <p:spPr>
          <a:xfrm>
            <a:off x="3035325" y="2280489"/>
            <a:ext cx="3069285" cy="2554545"/>
          </a:xfrm>
          <a:prstGeom prst="rect">
            <a:avLst/>
          </a:prstGeom>
          <a:noFill/>
        </p:spPr>
        <p:txBody>
          <a:bodyPr wrap="square" rtlCol="0">
            <a:spAutoFit/>
          </a:bodyPr>
          <a:lstStyle/>
          <a:p>
            <a:pPr algn="ctr"/>
            <a:r>
              <a:rPr lang="sr-Latn-CS" sz="3200" b="1" dirty="0" smtClean="0">
                <a:solidFill>
                  <a:schemeClr val="accent1">
                    <a:lumMod val="25000"/>
                  </a:schemeClr>
                </a:solidFill>
                <a:latin typeface="Calibri" pitchFamily="34" charset="0"/>
              </a:rPr>
              <a:t>IDENTIFIKOVANJE, ZAPLENA I RUKOVANJE ELEKTRONSKIM DOKAZIMA</a:t>
            </a:r>
            <a:endParaRPr lang="sr-Latn-CS" sz="3200" dirty="0"/>
          </a:p>
        </p:txBody>
      </p:sp>
    </p:spTree>
    <p:extLst>
      <p:ext uri="{BB962C8B-B14F-4D97-AF65-F5344CB8AC3E}">
        <p14:creationId xmlns:p14="http://schemas.microsoft.com/office/powerpoint/2010/main" val="311982971"/>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p:cNvSpPr>
            <a:spLocks noGrp="1"/>
          </p:cNvSpPr>
          <p:nvPr>
            <p:ph type="sldNum" sz="quarter" idx="12"/>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r>
              <a:rPr lang="sr-Latn-CS" dirty="0" smtClean="0">
                <a:solidFill>
                  <a:srgbClr val="898989"/>
                </a:solidFill>
                <a:latin typeface="Calibri" charset="0"/>
              </a:rPr>
              <a:t>!</a:t>
            </a:r>
            <a:fld id="{84789E52-E653-5244-B4A8-35D5CF2320E4}" type="slidenum">
              <a:rPr lang="en-US" smtClean="0">
                <a:solidFill>
                  <a:srgbClr val="898989"/>
                </a:solidFill>
                <a:latin typeface="Calibri" charset="0"/>
              </a:rPr>
              <a:pPr eaLnBrk="1" hangingPunct="1"/>
              <a:t>72</a:t>
            </a:fld>
            <a:endParaRPr lang="sr-Latn-CS" dirty="0">
              <a:solidFill>
                <a:srgbClr val="898989"/>
              </a:solidFill>
              <a:latin typeface="Calibri" charset="0"/>
            </a:endParaRPr>
          </a:p>
        </p:txBody>
      </p:sp>
      <p:sp>
        <p:nvSpPr>
          <p:cNvPr id="7171" name="Title 1"/>
          <p:cNvSpPr>
            <a:spLocks noGrp="1"/>
          </p:cNvSpPr>
          <p:nvPr>
            <p:ph type="title"/>
          </p:nvPr>
        </p:nvSpPr>
        <p:spPr/>
        <p:txBody>
          <a:bodyPr/>
          <a:lstStyle/>
          <a:p>
            <a:pPr eaLnBrk="1" hangingPunct="1"/>
            <a:r>
              <a:rPr lang="sr-Latn-CS" sz="4000" b="1">
                <a:latin typeface="Calibri" charset="0"/>
              </a:rPr>
              <a:t>Vrste zaplene</a:t>
            </a:r>
            <a:endParaRPr lang="sr-Latn-CS" sz="4000">
              <a:latin typeface="Calibri" charset="0"/>
            </a:endParaRPr>
          </a:p>
        </p:txBody>
      </p:sp>
      <p:sp>
        <p:nvSpPr>
          <p:cNvPr id="7172" name="Content Placeholder 2"/>
          <p:cNvSpPr>
            <a:spLocks noGrp="1"/>
          </p:cNvSpPr>
          <p:nvPr>
            <p:ph idx="1"/>
          </p:nvPr>
        </p:nvSpPr>
        <p:spPr/>
        <p:txBody>
          <a:bodyPr/>
          <a:lstStyle/>
          <a:p>
            <a:pPr marL="0" indent="0" algn="just">
              <a:lnSpc>
                <a:spcPct val="80000"/>
              </a:lnSpc>
              <a:buNone/>
            </a:pPr>
            <a:r>
              <a:rPr lang="sr-Latn-CS">
                <a:latin typeface="Calibri" charset="0"/>
              </a:rPr>
              <a:t>Postoje tri opcije u vezi toga koja vrsta zaplene treba da se izvrši:</a:t>
            </a:r>
          </a:p>
          <a:p>
            <a:pPr marL="514350" indent="-514350" algn="just" eaLnBrk="1" hangingPunct="1">
              <a:lnSpc>
                <a:spcPct val="80000"/>
              </a:lnSpc>
              <a:buFont typeface="Calibri" charset="0"/>
              <a:buAutoNum type="arabicPeriod"/>
            </a:pPr>
            <a:endParaRPr lang="sr-Latn-CS">
              <a:latin typeface="Calibri" charset="0"/>
            </a:endParaRPr>
          </a:p>
          <a:p>
            <a:pPr marL="514350" indent="-514350" algn="just" eaLnBrk="1" hangingPunct="1">
              <a:lnSpc>
                <a:spcPct val="80000"/>
              </a:lnSpc>
              <a:buFont typeface="Calibri" charset="0"/>
              <a:buAutoNum type="arabicPeriod"/>
            </a:pPr>
            <a:r>
              <a:rPr lang="sr-Latn-CS" smtClean="0">
                <a:latin typeface="Calibri" charset="0"/>
              </a:rPr>
              <a:t>Zaplena elektronskih dokaza (Mrtva kutija)</a:t>
            </a:r>
          </a:p>
          <a:p>
            <a:pPr marL="514350" indent="-514350" algn="just" eaLnBrk="1" hangingPunct="1">
              <a:lnSpc>
                <a:spcPct val="80000"/>
              </a:lnSpc>
              <a:buFont typeface="Calibri" charset="0"/>
              <a:buAutoNum type="arabicPeriod"/>
            </a:pPr>
            <a:r>
              <a:rPr lang="sr-Latn-CS">
                <a:latin typeface="Calibri" charset="0"/>
              </a:rPr>
              <a:t>Živi pretres i / ili oduzimanje živih podataka</a:t>
            </a:r>
          </a:p>
          <a:p>
            <a:pPr marL="514350" indent="-514350" algn="just" eaLnBrk="1" hangingPunct="1">
              <a:lnSpc>
                <a:spcPct val="80000"/>
              </a:lnSpc>
              <a:buFont typeface="Calibri" charset="0"/>
              <a:buAutoNum type="arabicPeriod"/>
            </a:pPr>
            <a:r>
              <a:rPr lang="sr-Latn-CS">
                <a:latin typeface="Calibri" charset="0"/>
              </a:rPr>
              <a:t>Kombinacija oba</a:t>
            </a:r>
          </a:p>
          <a:p>
            <a:pPr marL="514350" indent="-514350" algn="just" eaLnBrk="1" hangingPunct="1">
              <a:lnSpc>
                <a:spcPct val="80000"/>
              </a:lnSpc>
              <a:buFont typeface="Calibri" charset="0"/>
              <a:buAutoNum type="arabicPeriod"/>
            </a:pPr>
            <a:endParaRPr lang="sr-Latn-CS">
              <a:latin typeface="Calibri" charset="0"/>
            </a:endParaRPr>
          </a:p>
          <a:p>
            <a:pPr marL="514350" indent="-514350" algn="just" eaLnBrk="1" hangingPunct="1">
              <a:lnSpc>
                <a:spcPct val="80000"/>
              </a:lnSpc>
              <a:buFont typeface="Calibri" charset="0"/>
              <a:buAutoNum type="arabicPeriod"/>
            </a:pPr>
            <a:endParaRPr lang="sr-Latn-CS">
              <a:latin typeface="Calibri" charset="0"/>
            </a:endParaRPr>
          </a:p>
        </p:txBody>
      </p:sp>
    </p:spTree>
    <p:extLst>
      <p:ext uri="{BB962C8B-B14F-4D97-AF65-F5344CB8AC3E}">
        <p14:creationId xmlns:p14="http://schemas.microsoft.com/office/powerpoint/2010/main" val="2984541115"/>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CS" b="1" smtClean="0"/>
              <a:t>Početne smernice</a:t>
            </a:r>
            <a:endParaRPr lang="sr-Latn-CS" b="1"/>
          </a:p>
        </p:txBody>
      </p:sp>
      <p:sp>
        <p:nvSpPr>
          <p:cNvPr id="3" name="Content Placeholder 2"/>
          <p:cNvSpPr>
            <a:spLocks noGrp="1"/>
          </p:cNvSpPr>
          <p:nvPr>
            <p:ph idx="1"/>
          </p:nvPr>
        </p:nvSpPr>
        <p:spPr>
          <a:xfrm>
            <a:off x="457200" y="1227909"/>
            <a:ext cx="8229600" cy="5416731"/>
          </a:xfrm>
        </p:spPr>
        <p:txBody>
          <a:bodyPr>
            <a:normAutofit fontScale="70000" lnSpcReduction="20000"/>
          </a:bodyPr>
          <a:lstStyle/>
          <a:p>
            <a:pPr algn="just"/>
            <a:r>
              <a:rPr lang="sr-Latn-CS" dirty="0" smtClean="0"/>
              <a:t>Ako se sumnja da se mogu naći elektronski dokazi, tim za pretragu bi trebao da uključuje članove koji su posebno obučeni u toj funkciji, kao i nezavisni stručnjak ako je potrebno.</a:t>
            </a:r>
          </a:p>
          <a:p>
            <a:pPr algn="just"/>
            <a:r>
              <a:rPr lang="sr-Latn-CS" dirty="0" smtClean="0"/>
              <a:t>Ako sistem upravlja ili održava spoljna kompanija ili administrator, možda bi trebalo razmišljati o njihovom uključivanju kao veštaka stručnjaka (ako je drugi sukob interesa).</a:t>
            </a:r>
          </a:p>
          <a:p>
            <a:pPr algn="just"/>
            <a:r>
              <a:rPr lang="sr-Latn-CS" dirty="0" smtClean="0"/>
              <a:t>Oni koji se bave elektronskim dokazima (i idealno svi prisutni) trebali su imati osnovnu obuku u identifikaciji i prikupljanju potencijalnih izvora takvih dokaza. </a:t>
            </a:r>
            <a:endParaRPr lang="sr-Latn-CS" smtClean="0"/>
          </a:p>
          <a:p>
            <a:pPr algn="just"/>
            <a:r>
              <a:rPr lang="sr-Latn-CS" dirty="0" smtClean="0"/>
              <a:t>Kada je to moguće, svaka grupa koja ima zadatak da prikuplja elektronske dokaze treba da sadrži najmanje dva službenika, tako da postoje svedoci za svaku akciju.</a:t>
            </a:r>
          </a:p>
          <a:p>
            <a:pPr algn="just"/>
            <a:r>
              <a:rPr lang="sr-Latn-CS" dirty="0" smtClean="0"/>
              <a:t>Svi članovi tima treba da znaju načela koji se primenjuju prilikom rukovanja elektronskim dokazima, kao i ona koji se koriste za rukovanje drugim fizičkim dokazima. </a:t>
            </a:r>
            <a:endParaRPr lang="sr-Latn-CS" smtClean="0"/>
          </a:p>
          <a:p>
            <a:pPr algn="just"/>
            <a:r>
              <a:rPr lang="sr-Latn-CS" dirty="0" smtClean="0"/>
              <a:t>Takođe treba znati da u određenim situacijama moraju stupiti u kontakt sa specijalizovanom jedinicom i trebaju imati te kontakt informacije spremne, ako nisu uključili stručnjake u pretragu.</a:t>
            </a:r>
          </a:p>
          <a:p>
            <a:pPr algn="just"/>
            <a:endParaRPr lang="sr-Latn-CS"/>
          </a:p>
        </p:txBody>
      </p:sp>
      <p:sp>
        <p:nvSpPr>
          <p:cNvPr id="4" name="Espace réservé du numéro de diapositive 3"/>
          <p:cNvSpPr>
            <a:spLocks noGrp="1"/>
          </p:cNvSpPr>
          <p:nvPr>
            <p:ph type="sldNum" sz="quarter" idx="12"/>
          </p:nvPr>
        </p:nvSpPr>
        <p:spPr/>
        <p:txBody>
          <a:bodyPr/>
          <a:lstStyle/>
          <a:p>
            <a:r>
              <a:rPr lang="sr-Latn-CS" dirty="0" smtClean="0"/>
              <a:t>!</a:t>
            </a:r>
            <a:fld id="{C1820EB3-92EE-104B-92CD-26C09B1518FE}" type="slidenum">
              <a:rPr lang="en-US" smtClean="0"/>
              <a:pPr/>
              <a:t>73</a:t>
            </a:fld>
            <a:endParaRPr lang="sr-Latn-CS" dirty="0"/>
          </a:p>
        </p:txBody>
      </p:sp>
    </p:spTree>
    <p:extLst>
      <p:ext uri="{BB962C8B-B14F-4D97-AF65-F5344CB8AC3E}">
        <p14:creationId xmlns:p14="http://schemas.microsoft.com/office/powerpoint/2010/main" val="1856030348"/>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 name="Picture 50" descr="border.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04558" y="0"/>
            <a:ext cx="6274340" cy="6858000"/>
          </a:xfrm>
          <a:prstGeom prst="rect">
            <a:avLst/>
          </a:prstGeom>
        </p:spPr>
      </p:pic>
      <p:sp>
        <p:nvSpPr>
          <p:cNvPr id="50" name="Slide Number Placeholder 49"/>
          <p:cNvSpPr>
            <a:spLocks noGrp="1"/>
          </p:cNvSpPr>
          <p:nvPr>
            <p:ph type="sldNum" sz="quarter" idx="12"/>
          </p:nvPr>
        </p:nvSpPr>
        <p:spPr/>
        <p:txBody>
          <a:bodyPr/>
          <a:lstStyle/>
          <a:p>
            <a:r>
              <a:rPr lang="sr-Latn-CS" dirty="0" smtClean="0"/>
              <a:t>!</a:t>
            </a:r>
            <a:fld id="{CBD56858-EB0B-D04D-B23C-7A827FD60C9F}" type="slidenum">
              <a:rPr lang="en-US" smtClean="0"/>
              <a:pPr/>
              <a:t>74</a:t>
            </a:fld>
            <a:endParaRPr lang="sr-Latn-CS" dirty="0"/>
          </a:p>
        </p:txBody>
      </p:sp>
      <p:sp>
        <p:nvSpPr>
          <p:cNvPr id="5" name="TextBox 4"/>
          <p:cNvSpPr txBox="1"/>
          <p:nvPr/>
        </p:nvSpPr>
        <p:spPr>
          <a:xfrm>
            <a:off x="3070159" y="2672375"/>
            <a:ext cx="3069285" cy="1569660"/>
          </a:xfrm>
          <a:prstGeom prst="rect">
            <a:avLst/>
          </a:prstGeom>
          <a:noFill/>
        </p:spPr>
        <p:txBody>
          <a:bodyPr wrap="square" rtlCol="0">
            <a:spAutoFit/>
          </a:bodyPr>
          <a:lstStyle/>
          <a:p>
            <a:pPr algn="ctr"/>
            <a:r>
              <a:rPr lang="sr-Latn-CS" sz="3200" b="1" smtClean="0">
                <a:solidFill>
                  <a:schemeClr val="accent1">
                    <a:lumMod val="25000"/>
                  </a:schemeClr>
                </a:solidFill>
                <a:latin typeface="Calibri" pitchFamily="34" charset="0"/>
              </a:rPr>
              <a:t>PLANIRANJE </a:t>
            </a:r>
          </a:p>
          <a:p>
            <a:pPr algn="ctr"/>
            <a:r>
              <a:rPr lang="sr-Latn-CS" sz="3200" b="1" smtClean="0">
                <a:solidFill>
                  <a:schemeClr val="accent1">
                    <a:lumMod val="25000"/>
                  </a:schemeClr>
                </a:solidFill>
                <a:latin typeface="Calibri" pitchFamily="34" charset="0"/>
              </a:rPr>
              <a:t>I PRIPREMA</a:t>
            </a:r>
            <a:endParaRPr lang="sr-Latn-CS" sz="3200"/>
          </a:p>
        </p:txBody>
      </p:sp>
    </p:spTree>
    <p:extLst>
      <p:ext uri="{BB962C8B-B14F-4D97-AF65-F5344CB8AC3E}">
        <p14:creationId xmlns:p14="http://schemas.microsoft.com/office/powerpoint/2010/main" val="1335816573"/>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CS" b="1" smtClean="0"/>
              <a:t>Planiranje i priprema</a:t>
            </a:r>
            <a:endParaRPr lang="sr-Latn-CS" b="1"/>
          </a:p>
        </p:txBody>
      </p:sp>
      <p:sp>
        <p:nvSpPr>
          <p:cNvPr id="3" name="Content Placeholder 2"/>
          <p:cNvSpPr>
            <a:spLocks noGrp="1"/>
          </p:cNvSpPr>
          <p:nvPr>
            <p:ph idx="1"/>
          </p:nvPr>
        </p:nvSpPr>
        <p:spPr/>
        <p:txBody>
          <a:bodyPr>
            <a:normAutofit/>
          </a:bodyPr>
          <a:lstStyle/>
          <a:p>
            <a:pPr marL="0" indent="0" algn="just">
              <a:buNone/>
            </a:pPr>
            <a:r>
              <a:rPr lang="sr-Latn-CS" dirty="0" smtClean="0"/>
              <a:t>Proces planiranja i pripreme trebao bi biti dovoljno rigorozan da  identifikuje nivo </a:t>
            </a:r>
            <a:r>
              <a:rPr lang="sr-Latn-CS" b="1" dirty="0" smtClean="0"/>
              <a:t>forenzičke podrške</a:t>
            </a:r>
            <a:r>
              <a:rPr lang="sr-Latn-CS" dirty="0" smtClean="0"/>
              <a:t> koja će biti potrebna na licu mesta. Tamo gde je identifikovana potreba da se uradi </a:t>
            </a:r>
            <a:r>
              <a:rPr lang="sr-Latn-CS" b="1" dirty="0"/>
              <a:t>digitalna forenzička ekpertiza</a:t>
            </a:r>
            <a:r>
              <a:rPr lang="sr-Latn-CS" dirty="0" smtClean="0"/>
              <a:t>, osoba koja je zadužena za pretragu treba što pre da obavesti lokalnu forenzičku jedinicu i / ili spoljnje stručnjake kako bi se osigurala potrebna podrška.</a:t>
            </a:r>
          </a:p>
          <a:p>
            <a:pPr marL="0" marR="0" lvl="0" indent="0" algn="just" defTabSz="914400" eaLnBrk="1" fontAlgn="auto" latinLnBrk="0" hangingPunct="1">
              <a:lnSpc>
                <a:spcPct val="100000"/>
              </a:lnSpc>
              <a:spcBef>
                <a:spcPts val="0"/>
              </a:spcBef>
              <a:spcAft>
                <a:spcPts val="0"/>
              </a:spcAft>
              <a:buClrTx/>
              <a:buSzTx/>
              <a:buFontTx/>
              <a:buNone/>
              <a:tabLst/>
              <a:defRPr/>
            </a:pPr>
            <a:endParaRPr lang="sr-Latn-CS" dirty="0"/>
          </a:p>
        </p:txBody>
      </p:sp>
      <p:sp>
        <p:nvSpPr>
          <p:cNvPr id="4" name="Espace réservé du numéro de diapositive 3"/>
          <p:cNvSpPr>
            <a:spLocks noGrp="1"/>
          </p:cNvSpPr>
          <p:nvPr>
            <p:ph type="sldNum" sz="quarter" idx="12"/>
          </p:nvPr>
        </p:nvSpPr>
        <p:spPr/>
        <p:txBody>
          <a:bodyPr/>
          <a:lstStyle/>
          <a:p>
            <a:r>
              <a:rPr lang="sr-Latn-CS" dirty="0" smtClean="0"/>
              <a:t>!</a:t>
            </a:r>
            <a:fld id="{C1820EB3-92EE-104B-92CD-26C09B1518FE}" type="slidenum">
              <a:rPr lang="en-US" smtClean="0"/>
              <a:pPr/>
              <a:t>75</a:t>
            </a:fld>
            <a:endParaRPr lang="sr-Latn-CS" dirty="0"/>
          </a:p>
        </p:txBody>
      </p:sp>
    </p:spTree>
    <p:extLst>
      <p:ext uri="{BB962C8B-B14F-4D97-AF65-F5344CB8AC3E}">
        <p14:creationId xmlns:p14="http://schemas.microsoft.com/office/powerpoint/2010/main" val="1010757115"/>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CS" b="1" smtClean="0"/>
              <a:t>Planiranje</a:t>
            </a:r>
            <a:endParaRPr lang="sr-Latn-CS" b="1"/>
          </a:p>
        </p:txBody>
      </p:sp>
      <p:sp>
        <p:nvSpPr>
          <p:cNvPr id="3" name="Content Placeholder 2"/>
          <p:cNvSpPr>
            <a:spLocks noGrp="1"/>
          </p:cNvSpPr>
          <p:nvPr>
            <p:ph idx="1"/>
          </p:nvPr>
        </p:nvSpPr>
        <p:spPr>
          <a:xfrm>
            <a:off x="197709" y="1600200"/>
            <a:ext cx="8946292" cy="4525963"/>
          </a:xfrm>
        </p:spPr>
        <p:txBody>
          <a:bodyPr/>
          <a:lstStyle/>
          <a:p>
            <a:pPr marL="0" indent="0" algn="ctr">
              <a:buNone/>
            </a:pPr>
            <a:r>
              <a:rPr lang="sr-Latn-CS" b="1" smtClean="0"/>
              <a:t>Napredna razmatranja</a:t>
            </a:r>
          </a:p>
          <a:p>
            <a:pPr marL="0" indent="0">
              <a:buNone/>
            </a:pPr>
            <a:r>
              <a:rPr lang="sr-Latn-CS" dirty="0" smtClean="0"/>
              <a:t>Gde su podaci zapravo sačuvani?</a:t>
            </a:r>
          </a:p>
          <a:p>
            <a:pPr marL="0" indent="0">
              <a:buNone/>
            </a:pPr>
            <a:r>
              <a:rPr lang="sr-Latn-CS" dirty="0" smtClean="0"/>
              <a:t>Koliko je sofisticiran osumnjičeni?</a:t>
            </a:r>
          </a:p>
          <a:p>
            <a:pPr marL="0" indent="0">
              <a:buNone/>
            </a:pPr>
            <a:r>
              <a:rPr lang="sr-Latn-CS" dirty="0" smtClean="0"/>
              <a:t>Da li postoje alternativni izvori istih dokaza?</a:t>
            </a:r>
            <a:endParaRPr lang="sr-Latn-CS"/>
          </a:p>
        </p:txBody>
      </p:sp>
      <p:sp>
        <p:nvSpPr>
          <p:cNvPr id="4" name="Espace réservé du numéro de diapositive 3"/>
          <p:cNvSpPr>
            <a:spLocks noGrp="1"/>
          </p:cNvSpPr>
          <p:nvPr>
            <p:ph type="sldNum" sz="quarter" idx="12"/>
          </p:nvPr>
        </p:nvSpPr>
        <p:spPr/>
        <p:txBody>
          <a:bodyPr/>
          <a:lstStyle/>
          <a:p>
            <a:r>
              <a:rPr lang="sr-Latn-CS" dirty="0" smtClean="0"/>
              <a:t>!</a:t>
            </a:r>
            <a:fld id="{C1820EB3-92EE-104B-92CD-26C09B1518FE}" type="slidenum">
              <a:rPr lang="en-US" smtClean="0"/>
              <a:pPr/>
              <a:t>76</a:t>
            </a:fld>
            <a:endParaRPr lang="sr-Latn-CS" dirty="0"/>
          </a:p>
        </p:txBody>
      </p:sp>
    </p:spTree>
    <p:extLst>
      <p:ext uri="{BB962C8B-B14F-4D97-AF65-F5344CB8AC3E}">
        <p14:creationId xmlns:p14="http://schemas.microsoft.com/office/powerpoint/2010/main" val="1478895023"/>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CS" b="1" smtClean="0"/>
              <a:t>Planiranje</a:t>
            </a:r>
            <a:endParaRPr lang="sr-Latn-CS" b="1"/>
          </a:p>
        </p:txBody>
      </p:sp>
      <p:sp>
        <p:nvSpPr>
          <p:cNvPr id="3" name="Content Placeholder 2"/>
          <p:cNvSpPr>
            <a:spLocks noGrp="1"/>
          </p:cNvSpPr>
          <p:nvPr>
            <p:ph idx="1"/>
          </p:nvPr>
        </p:nvSpPr>
        <p:spPr>
          <a:xfrm>
            <a:off x="457200" y="1245326"/>
            <a:ext cx="8229600" cy="5286103"/>
          </a:xfrm>
        </p:spPr>
        <p:txBody>
          <a:bodyPr>
            <a:normAutofit fontScale="85000" lnSpcReduction="10000"/>
          </a:bodyPr>
          <a:lstStyle/>
          <a:p>
            <a:pPr marL="0" indent="0" algn="just">
              <a:buNone/>
            </a:pPr>
            <a:r>
              <a:rPr lang="sr-Latn-CS" b="1" dirty="0" smtClean="0"/>
              <a:t>Neka pitanja za proces planiranja uključuju:</a:t>
            </a:r>
          </a:p>
          <a:p>
            <a:pPr algn="just"/>
            <a:r>
              <a:rPr lang="sr-Latn-CS" dirty="0" smtClean="0"/>
              <a:t>Koji će se računarski hardver / operativni sistem / softver / aplikacije i mediji za skladištenje, komunikacija i mrežna oprema (ISP, telefon, faksimil, modem, mrežna oprema itd.) verovatno biti nađen?</a:t>
            </a:r>
          </a:p>
          <a:p>
            <a:pPr algn="just"/>
            <a:r>
              <a:rPr lang="sr-Latn-CS" dirty="0" smtClean="0"/>
              <a:t>Ko je odgovoran za računarski sistem i / ili mrežu (npr. Postoji li lokalni administrator ili je sistem koji upravlja druga kompanija)?</a:t>
            </a:r>
          </a:p>
          <a:p>
            <a:pPr algn="just"/>
            <a:r>
              <a:rPr lang="sr-Latn-CS" dirty="0" smtClean="0"/>
              <a:t>Koliko opreme verovatno postoji?</a:t>
            </a:r>
          </a:p>
          <a:p>
            <a:pPr algn="just"/>
            <a:r>
              <a:rPr lang="sr-Latn-CS" dirty="0" smtClean="0"/>
              <a:t>Koliko podataka može biti potrebno kopirati? </a:t>
            </a:r>
          </a:p>
          <a:p>
            <a:pPr algn="just"/>
            <a:r>
              <a:rPr lang="sr-Latn-CS" dirty="0" smtClean="0"/>
              <a:t>Da li postoji rezervna kopija sistema na medijumu za skladištenje podataka?</a:t>
            </a:r>
          </a:p>
          <a:p>
            <a:pPr algn="just"/>
            <a:endParaRPr lang="sr-Latn-CS" dirty="0"/>
          </a:p>
        </p:txBody>
      </p:sp>
      <p:sp>
        <p:nvSpPr>
          <p:cNvPr id="4" name="Espace réservé du numéro de diapositive 3"/>
          <p:cNvSpPr>
            <a:spLocks noGrp="1"/>
          </p:cNvSpPr>
          <p:nvPr>
            <p:ph type="sldNum" sz="quarter" idx="12"/>
          </p:nvPr>
        </p:nvSpPr>
        <p:spPr/>
        <p:txBody>
          <a:bodyPr/>
          <a:lstStyle/>
          <a:p>
            <a:r>
              <a:rPr lang="sr-Latn-CS" dirty="0" smtClean="0"/>
              <a:t>!</a:t>
            </a:r>
            <a:fld id="{C1820EB3-92EE-104B-92CD-26C09B1518FE}" type="slidenum">
              <a:rPr lang="en-US" smtClean="0"/>
              <a:pPr/>
              <a:t>77</a:t>
            </a:fld>
            <a:endParaRPr lang="sr-Latn-CS" dirty="0"/>
          </a:p>
        </p:txBody>
      </p:sp>
    </p:spTree>
    <p:extLst>
      <p:ext uri="{BB962C8B-B14F-4D97-AF65-F5344CB8AC3E}">
        <p14:creationId xmlns:p14="http://schemas.microsoft.com/office/powerpoint/2010/main" val="1160709010"/>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CS" b="1" smtClean="0"/>
              <a:t>Priprema</a:t>
            </a:r>
            <a:endParaRPr lang="sr-Latn-CS" b="1"/>
          </a:p>
        </p:txBody>
      </p:sp>
      <p:sp>
        <p:nvSpPr>
          <p:cNvPr id="3" name="Content Placeholder 2"/>
          <p:cNvSpPr>
            <a:spLocks noGrp="1"/>
          </p:cNvSpPr>
          <p:nvPr>
            <p:ph idx="1"/>
          </p:nvPr>
        </p:nvSpPr>
        <p:spPr>
          <a:xfrm>
            <a:off x="457200" y="1254034"/>
            <a:ext cx="8229600" cy="5495109"/>
          </a:xfrm>
        </p:spPr>
        <p:txBody>
          <a:bodyPr>
            <a:normAutofit fontScale="77500" lnSpcReduction="20000"/>
          </a:bodyPr>
          <a:lstStyle/>
          <a:p>
            <a:pPr marL="0" indent="0" algn="just">
              <a:buNone/>
            </a:pPr>
            <a:r>
              <a:rPr lang="sr-Latn-CS" dirty="0" smtClean="0"/>
              <a:t>Kada se uradi inicijalno planiranje i razmišljanje, priprema za stvarni upad i pretragu treba da sadrži sledeće korake:</a:t>
            </a:r>
          </a:p>
          <a:p>
            <a:pPr algn="just"/>
            <a:r>
              <a:rPr lang="sr-Latn-CS" dirty="0" smtClean="0"/>
              <a:t>Proveri da li je ulaz u prostoriju i oduzimanje e-dokaza propisno ovlašćen u zakonu (npr. Dobiti nalog za pretres ili drugo odobrenje u skladu sa važećim zakonima);</a:t>
            </a:r>
          </a:p>
          <a:p>
            <a:pPr algn="just"/>
            <a:r>
              <a:rPr lang="sr-Latn-CS" dirty="0" smtClean="0"/>
              <a:t>Obezbediti da su raspoloživi i organizovani hitni i sigurni načini ulaska;</a:t>
            </a:r>
          </a:p>
          <a:p>
            <a:pPr algn="just"/>
            <a:r>
              <a:rPr lang="sr-Latn-CS" dirty="0" smtClean="0"/>
              <a:t>Izaberite članove tima (uključujući i spoljne stručnjake ako je potrebno);</a:t>
            </a:r>
          </a:p>
          <a:p>
            <a:pPr algn="just"/>
            <a:r>
              <a:rPr lang="sr-Latn-CS" dirty="0" smtClean="0"/>
              <a:t>Dodeli pojedinačne zadatke članovima tima;</a:t>
            </a:r>
          </a:p>
          <a:p>
            <a:pPr algn="just"/>
            <a:r>
              <a:rPr lang="sr-Latn-CS" dirty="0" smtClean="0"/>
              <a:t>Kratatko obavesti članova tima o tome kako da obavljaju svoje zadatke (oni su trebali proći odgovarajuću osnovnu obuku); i,</a:t>
            </a:r>
          </a:p>
          <a:p>
            <a:pPr algn="just"/>
            <a:r>
              <a:rPr lang="sr-Latn-CS" dirty="0" smtClean="0"/>
              <a:t>Obezbedi neophodne alate i opremu za zaplenu.</a:t>
            </a:r>
          </a:p>
          <a:p>
            <a:pPr algn="just"/>
            <a:endParaRPr lang="sr-Latn-CS" b="1"/>
          </a:p>
        </p:txBody>
      </p:sp>
      <p:sp>
        <p:nvSpPr>
          <p:cNvPr id="4" name="Espace réservé du numéro de diapositive 3"/>
          <p:cNvSpPr>
            <a:spLocks noGrp="1"/>
          </p:cNvSpPr>
          <p:nvPr>
            <p:ph type="sldNum" sz="quarter" idx="12"/>
          </p:nvPr>
        </p:nvSpPr>
        <p:spPr/>
        <p:txBody>
          <a:bodyPr/>
          <a:lstStyle/>
          <a:p>
            <a:r>
              <a:rPr lang="sr-Latn-CS" dirty="0" smtClean="0"/>
              <a:t>!</a:t>
            </a:r>
            <a:fld id="{C1820EB3-92EE-104B-92CD-26C09B1518FE}" type="slidenum">
              <a:rPr lang="en-US" smtClean="0"/>
              <a:pPr/>
              <a:t>78</a:t>
            </a:fld>
            <a:endParaRPr lang="sr-Latn-CS" dirty="0"/>
          </a:p>
        </p:txBody>
      </p:sp>
    </p:spTree>
    <p:extLst>
      <p:ext uri="{BB962C8B-B14F-4D97-AF65-F5344CB8AC3E}">
        <p14:creationId xmlns:p14="http://schemas.microsoft.com/office/powerpoint/2010/main" val="1128947627"/>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CS" b="1" smtClean="0"/>
              <a:t>Spoljni savetodavni svedoci</a:t>
            </a:r>
            <a:endParaRPr lang="sr-Latn-CS" b="1"/>
          </a:p>
        </p:txBody>
      </p:sp>
      <p:sp>
        <p:nvSpPr>
          <p:cNvPr id="3" name="Content Placeholder 2"/>
          <p:cNvSpPr>
            <a:spLocks noGrp="1"/>
          </p:cNvSpPr>
          <p:nvPr>
            <p:ph idx="1"/>
          </p:nvPr>
        </p:nvSpPr>
        <p:spPr/>
        <p:txBody>
          <a:bodyPr/>
          <a:lstStyle/>
          <a:p>
            <a:pPr marL="0" indent="0" algn="ctr">
              <a:buNone/>
            </a:pPr>
            <a:r>
              <a:rPr lang="sr-Latn-CS" b="1" smtClean="0"/>
              <a:t>Razmatranja</a:t>
            </a:r>
          </a:p>
          <a:p>
            <a:r>
              <a:rPr lang="sr-Latn-CS" dirty="0" smtClean="0"/>
              <a:t>Specijalističke veštine</a:t>
            </a:r>
          </a:p>
          <a:p>
            <a:r>
              <a:rPr lang="sr-Latn-CS" dirty="0" smtClean="0"/>
              <a:t>Specijalističko iskustvo</a:t>
            </a:r>
          </a:p>
          <a:p>
            <a:r>
              <a:rPr lang="sr-Latn-CS" dirty="0" smtClean="0"/>
              <a:t>Poznavanje istrage</a:t>
            </a:r>
          </a:p>
          <a:p>
            <a:r>
              <a:rPr lang="sr-Latn-CS" dirty="0" smtClean="0"/>
              <a:t>Kontekstualno znanje</a:t>
            </a:r>
          </a:p>
          <a:p>
            <a:r>
              <a:rPr lang="sr-Latn-CS" dirty="0" smtClean="0"/>
              <a:t>Pravno znanje</a:t>
            </a:r>
          </a:p>
          <a:p>
            <a:r>
              <a:rPr lang="sr-Latn-CS" dirty="0" smtClean="0"/>
              <a:t>Komunikacijske sposobnosti</a:t>
            </a:r>
            <a:endParaRPr lang="sr-Latn-CS"/>
          </a:p>
        </p:txBody>
      </p:sp>
      <p:sp>
        <p:nvSpPr>
          <p:cNvPr id="4" name="Espace réservé du numéro de diapositive 3"/>
          <p:cNvSpPr>
            <a:spLocks noGrp="1"/>
          </p:cNvSpPr>
          <p:nvPr>
            <p:ph type="sldNum" sz="quarter" idx="12"/>
          </p:nvPr>
        </p:nvSpPr>
        <p:spPr/>
        <p:txBody>
          <a:bodyPr/>
          <a:lstStyle/>
          <a:p>
            <a:r>
              <a:rPr lang="sr-Latn-CS" dirty="0" smtClean="0"/>
              <a:t>!</a:t>
            </a:r>
            <a:fld id="{C1820EB3-92EE-104B-92CD-26C09B1518FE}" type="slidenum">
              <a:rPr lang="en-US" smtClean="0"/>
              <a:pPr/>
              <a:t>79</a:t>
            </a:fld>
            <a:endParaRPr lang="sr-Latn-CS" dirty="0"/>
          </a:p>
        </p:txBody>
      </p:sp>
    </p:spTree>
    <p:extLst>
      <p:ext uri="{BB962C8B-B14F-4D97-AF65-F5344CB8AC3E}">
        <p14:creationId xmlns:p14="http://schemas.microsoft.com/office/powerpoint/2010/main" val="137147531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906474"/>
          </a:xfrm>
        </p:spPr>
        <p:txBody>
          <a:bodyPr/>
          <a:lstStyle/>
          <a:p>
            <a:r>
              <a:rPr lang="sr-Latn-CS" b="1" dirty="0" smtClean="0"/>
              <a:t>Opšta definicija dokaza</a:t>
            </a:r>
            <a:endParaRPr lang="sr-Latn-CS" b="1" dirty="0"/>
          </a:p>
        </p:txBody>
      </p:sp>
      <p:sp>
        <p:nvSpPr>
          <p:cNvPr id="3" name="Content Placeholder 2"/>
          <p:cNvSpPr>
            <a:spLocks noGrp="1"/>
          </p:cNvSpPr>
          <p:nvPr>
            <p:ph idx="1"/>
          </p:nvPr>
        </p:nvSpPr>
        <p:spPr/>
        <p:txBody>
          <a:bodyPr>
            <a:normAutofit/>
          </a:bodyPr>
          <a:lstStyle/>
          <a:p>
            <a:pPr marL="0" indent="12700" algn="just">
              <a:buNone/>
            </a:pPr>
            <a:r>
              <a:rPr lang="sr-Latn-CS" dirty="0" smtClean="0"/>
              <a:t>Dokazi su "svaka vrsta dokaza ili dokaznog predmeta, legalno predstavljena na suđenju o jednom pitanju, aktom stranaka i putem svedoka, zapisa, dokumenata, fizičkih dokaza, konkretnih predmeta itd. u svrhu podsticanja verovanja u umovima suda ili porote kao njihovu tvrdnju. Elektronski podaci su obično dopušteni kao dokazi u pravnom postupku.</a:t>
            </a:r>
            <a:endParaRPr lang="sr-Latn-CS" dirty="0"/>
          </a:p>
        </p:txBody>
      </p:sp>
      <p:sp>
        <p:nvSpPr>
          <p:cNvPr id="4" name="TextBox 3"/>
          <p:cNvSpPr txBox="1"/>
          <p:nvPr/>
        </p:nvSpPr>
        <p:spPr>
          <a:xfrm>
            <a:off x="5364066" y="6488668"/>
            <a:ext cx="3779934" cy="307777"/>
          </a:xfrm>
          <a:prstGeom prst="rect">
            <a:avLst/>
          </a:prstGeom>
          <a:noFill/>
        </p:spPr>
        <p:txBody>
          <a:bodyPr wrap="square" rtlCol="0">
            <a:spAutoFit/>
          </a:bodyPr>
          <a:lstStyle/>
          <a:p>
            <a:r>
              <a:rPr lang="sr-Latn-CS" sz="1400" dirty="0" smtClean="0"/>
              <a:t>Izvor: Blekov pravni rečnik</a:t>
            </a:r>
            <a:endParaRPr lang="sr-Latn-CS" sz="1400" dirty="0"/>
          </a:p>
        </p:txBody>
      </p:sp>
      <p:sp>
        <p:nvSpPr>
          <p:cNvPr id="5" name="Espace réservé du numéro de diapositive 4"/>
          <p:cNvSpPr>
            <a:spLocks noGrp="1"/>
          </p:cNvSpPr>
          <p:nvPr>
            <p:ph type="sldNum" sz="quarter" idx="12"/>
          </p:nvPr>
        </p:nvSpPr>
        <p:spPr/>
        <p:txBody>
          <a:bodyPr/>
          <a:lstStyle/>
          <a:p>
            <a:r>
              <a:rPr lang="sr-Latn-CS" dirty="0" smtClean="0"/>
              <a:t>!</a:t>
            </a:r>
            <a:fld id="{C1820EB3-92EE-104B-92CD-26C09B1518FE}" type="slidenum">
              <a:rPr lang="en-US" smtClean="0"/>
              <a:pPr/>
              <a:t>8</a:t>
            </a:fld>
            <a:endParaRPr lang="sr-Latn-CS" dirty="0"/>
          </a:p>
        </p:txBody>
      </p:sp>
    </p:spTree>
    <p:extLst>
      <p:ext uri="{BB962C8B-B14F-4D97-AF65-F5344CB8AC3E}">
        <p14:creationId xmlns:p14="http://schemas.microsoft.com/office/powerpoint/2010/main" val="1512348141"/>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 name="Picture 50" descr="border.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04558" y="0"/>
            <a:ext cx="6274340" cy="6858000"/>
          </a:xfrm>
          <a:prstGeom prst="rect">
            <a:avLst/>
          </a:prstGeom>
        </p:spPr>
      </p:pic>
      <p:sp>
        <p:nvSpPr>
          <p:cNvPr id="50" name="Slide Number Placeholder 49"/>
          <p:cNvSpPr>
            <a:spLocks noGrp="1"/>
          </p:cNvSpPr>
          <p:nvPr>
            <p:ph type="sldNum" sz="quarter" idx="12"/>
          </p:nvPr>
        </p:nvSpPr>
        <p:spPr/>
        <p:txBody>
          <a:bodyPr/>
          <a:lstStyle/>
          <a:p>
            <a:r>
              <a:rPr lang="sr-Latn-CS" dirty="0" smtClean="0"/>
              <a:t>!</a:t>
            </a:r>
            <a:fld id="{CBD56858-EB0B-D04D-B23C-7A827FD60C9F}" type="slidenum">
              <a:rPr lang="en-US" smtClean="0"/>
              <a:pPr/>
              <a:t>80</a:t>
            </a:fld>
            <a:endParaRPr lang="sr-Latn-CS" dirty="0"/>
          </a:p>
        </p:txBody>
      </p:sp>
      <p:sp>
        <p:nvSpPr>
          <p:cNvPr id="5" name="TextBox 4"/>
          <p:cNvSpPr txBox="1"/>
          <p:nvPr/>
        </p:nvSpPr>
        <p:spPr>
          <a:xfrm>
            <a:off x="2861153" y="2698501"/>
            <a:ext cx="3069285" cy="2062103"/>
          </a:xfrm>
          <a:prstGeom prst="rect">
            <a:avLst/>
          </a:prstGeom>
          <a:noFill/>
        </p:spPr>
        <p:txBody>
          <a:bodyPr wrap="square" rtlCol="0">
            <a:spAutoFit/>
          </a:bodyPr>
          <a:lstStyle/>
          <a:p>
            <a:pPr lvl="1" algn="ctr"/>
            <a:r>
              <a:rPr lang="sr-Latn-CS" sz="3200" b="1" smtClean="0">
                <a:solidFill>
                  <a:schemeClr val="accent1">
                    <a:lumMod val="25000"/>
                  </a:schemeClr>
                </a:solidFill>
                <a:latin typeface="Calibri" pitchFamily="34" charset="0"/>
              </a:rPr>
              <a:t>KO I ŠTA PONETI NA LICE MESTA</a:t>
            </a:r>
            <a:endParaRPr lang="sr-Latn-CS" sz="3200"/>
          </a:p>
        </p:txBody>
      </p:sp>
    </p:spTree>
    <p:extLst>
      <p:ext uri="{BB962C8B-B14F-4D97-AF65-F5344CB8AC3E}">
        <p14:creationId xmlns:p14="http://schemas.microsoft.com/office/powerpoint/2010/main" val="1193450311"/>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pPr eaLnBrk="1" hangingPunct="1"/>
            <a:r>
              <a:rPr lang="sr-Latn-CS" sz="4000" b="1">
                <a:latin typeface="Calibri" charset="0"/>
              </a:rPr>
              <a:t>Zadaci članova tima</a:t>
            </a:r>
          </a:p>
        </p:txBody>
      </p:sp>
      <p:sp>
        <p:nvSpPr>
          <p:cNvPr id="10243" name="Content Placeholder 2"/>
          <p:cNvSpPr>
            <a:spLocks noGrp="1"/>
          </p:cNvSpPr>
          <p:nvPr>
            <p:ph idx="1"/>
          </p:nvPr>
        </p:nvSpPr>
        <p:spPr>
          <a:xfrm>
            <a:off x="457200" y="1417638"/>
            <a:ext cx="8229600" cy="4938712"/>
          </a:xfrm>
        </p:spPr>
        <p:txBody>
          <a:bodyPr/>
          <a:lstStyle/>
          <a:p>
            <a:r>
              <a:rPr lang="sr-Latn-CS">
                <a:latin typeface="Calibri" charset="0"/>
              </a:rPr>
              <a:t>Vođa tima</a:t>
            </a:r>
          </a:p>
          <a:p>
            <a:r>
              <a:rPr lang="sr-Latn-CS">
                <a:latin typeface="Calibri" charset="0"/>
              </a:rPr>
              <a:t>Službenik za dokaze</a:t>
            </a:r>
          </a:p>
          <a:p>
            <a:r>
              <a:rPr lang="sr-Latn-CS">
                <a:latin typeface="Calibri" charset="0"/>
              </a:rPr>
              <a:t>Zapisničar događaja</a:t>
            </a:r>
          </a:p>
          <a:p>
            <a:r>
              <a:rPr lang="sr-Latn-CS">
                <a:latin typeface="Calibri" charset="0"/>
              </a:rPr>
              <a:t>Fotograf</a:t>
            </a:r>
          </a:p>
          <a:p>
            <a:r>
              <a:rPr lang="sr-Latn-CS">
                <a:latin typeface="Calibri" charset="0"/>
              </a:rPr>
              <a:t>Isražitelji digitalnih dokaza</a:t>
            </a:r>
          </a:p>
          <a:p>
            <a:r>
              <a:rPr lang="sr-Latn-CS">
                <a:latin typeface="Calibri" charset="0"/>
              </a:rPr>
              <a:t>Istražitelji fizičkih dokaza</a:t>
            </a:r>
          </a:p>
          <a:p>
            <a:r>
              <a:rPr lang="sr-Latn-CS">
                <a:latin typeface="Calibri" charset="0"/>
              </a:rPr>
              <a:t>Osoba (e) za osumnjičenog(e)</a:t>
            </a:r>
          </a:p>
          <a:p>
            <a:r>
              <a:rPr lang="sr-Latn-CS">
                <a:latin typeface="Calibri" charset="0"/>
              </a:rPr>
              <a:t>Nosilac dokaza i obezbeđenje</a:t>
            </a:r>
          </a:p>
          <a:p>
            <a:endParaRPr lang="sr-Latn-CS">
              <a:latin typeface="Calibri" charset="0"/>
            </a:endParaRPr>
          </a:p>
        </p:txBody>
      </p:sp>
      <p:sp>
        <p:nvSpPr>
          <p:cNvPr id="4" name="Slide Number Placeholder 3"/>
          <p:cNvSpPr>
            <a:spLocks noGrp="1"/>
          </p:cNvSpPr>
          <p:nvPr>
            <p:ph type="sldNum" sz="quarter" idx="12"/>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fld id="{9BC29826-451E-BE40-A5E3-38C65BE7F2E5}" type="slidenum">
              <a:rPr lang="en-US">
                <a:solidFill>
                  <a:srgbClr val="898989"/>
                </a:solidFill>
                <a:latin typeface="Calibri" charset="0"/>
              </a:rPr>
              <a:pPr eaLnBrk="1" hangingPunct="1"/>
              <a:t>81</a:t>
            </a:fld>
            <a:endParaRPr lang="sr-Latn-CS">
              <a:solidFill>
                <a:srgbClr val="898989"/>
              </a:solidFill>
              <a:latin typeface="Calibri" charset="0"/>
            </a:endParaRPr>
          </a:p>
        </p:txBody>
      </p:sp>
    </p:spTree>
    <p:extLst>
      <p:ext uri="{BB962C8B-B14F-4D97-AF65-F5344CB8AC3E}">
        <p14:creationId xmlns:p14="http://schemas.microsoft.com/office/powerpoint/2010/main" val="3595583859"/>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p:cNvSpPr>
            <a:spLocks noGrp="1"/>
          </p:cNvSpPr>
          <p:nvPr>
            <p:ph type="sldNum" sz="quarter" idx="12"/>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fld id="{B07E9961-CAB0-3E43-9C84-C7CA87207AF8}" type="slidenum">
              <a:rPr lang="en-US">
                <a:solidFill>
                  <a:srgbClr val="898989"/>
                </a:solidFill>
                <a:latin typeface="Calibri" charset="0"/>
              </a:rPr>
              <a:pPr eaLnBrk="1" hangingPunct="1"/>
              <a:t>82</a:t>
            </a:fld>
            <a:endParaRPr lang="sr-Latn-CS">
              <a:solidFill>
                <a:srgbClr val="898989"/>
              </a:solidFill>
              <a:latin typeface="Calibri" charset="0"/>
            </a:endParaRPr>
          </a:p>
        </p:txBody>
      </p:sp>
      <p:sp>
        <p:nvSpPr>
          <p:cNvPr id="12291" name="Title 1"/>
          <p:cNvSpPr>
            <a:spLocks noGrp="1"/>
          </p:cNvSpPr>
          <p:nvPr>
            <p:ph type="title"/>
          </p:nvPr>
        </p:nvSpPr>
        <p:spPr>
          <a:xfrm>
            <a:off x="206375" y="274638"/>
            <a:ext cx="8655050" cy="1143000"/>
          </a:xfrm>
        </p:spPr>
        <p:txBody>
          <a:bodyPr/>
          <a:lstStyle/>
          <a:p>
            <a:pPr eaLnBrk="1" hangingPunct="1"/>
            <a:r>
              <a:rPr lang="sr-Latn-CS" sz="4000" b="1">
                <a:latin typeface="Calibri" charset="0"/>
              </a:rPr>
              <a:t>Oprema i osnovni alat</a:t>
            </a:r>
            <a:endParaRPr lang="sr-Latn-CS" sz="4000">
              <a:latin typeface="Calibri" charset="0"/>
            </a:endParaRPr>
          </a:p>
        </p:txBody>
      </p:sp>
      <p:sp>
        <p:nvSpPr>
          <p:cNvPr id="12292" name="Content Placeholder 2"/>
          <p:cNvSpPr>
            <a:spLocks noGrp="1"/>
          </p:cNvSpPr>
          <p:nvPr>
            <p:ph idx="1"/>
          </p:nvPr>
        </p:nvSpPr>
        <p:spPr>
          <a:xfrm>
            <a:off x="457200" y="1417638"/>
            <a:ext cx="8229600" cy="1852612"/>
          </a:xfrm>
        </p:spPr>
        <p:txBody>
          <a:bodyPr/>
          <a:lstStyle/>
          <a:p>
            <a:pPr marL="514350" indent="-514350" eaLnBrk="1" hangingPunct="1">
              <a:lnSpc>
                <a:spcPct val="80000"/>
              </a:lnSpc>
              <a:buFont typeface="Calibri" charset="0"/>
              <a:buAutoNum type="arabicPeriod"/>
            </a:pPr>
            <a:r>
              <a:rPr lang="sr-Latn-CS">
                <a:latin typeface="Calibri" charset="0"/>
              </a:rPr>
              <a:t>Za prikupljanje e-dokaza mogu biti potrebni specijalni alati i oprema</a:t>
            </a:r>
          </a:p>
          <a:p>
            <a:pPr marL="514350" indent="-514350" eaLnBrk="1" hangingPunct="1">
              <a:lnSpc>
                <a:spcPct val="80000"/>
              </a:lnSpc>
              <a:buFont typeface="Calibri" charset="0"/>
              <a:buAutoNum type="arabicPeriod"/>
            </a:pPr>
            <a:r>
              <a:rPr lang="sr-Latn-CS">
                <a:latin typeface="Calibri" charset="0"/>
              </a:rPr>
              <a:t>Napredak u tehnologiji može diktirati promene u potrebnim alatima i opremi</a:t>
            </a:r>
          </a:p>
        </p:txBody>
      </p:sp>
      <p:pic>
        <p:nvPicPr>
          <p:cNvPr id="12293" name="Picture 2" descr="C:\Users\Lemon\Desktop\BackUp\COE Training\Photos\tools 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43138" y="3270250"/>
            <a:ext cx="4608512" cy="3451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04510780"/>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p:cNvSpPr>
            <a:spLocks noGrp="1"/>
          </p:cNvSpPr>
          <p:nvPr>
            <p:ph type="sldNum" sz="quarter" idx="12"/>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fld id="{CE187384-A664-F247-AB6E-C14C9D429365}" type="slidenum">
              <a:rPr lang="en-US">
                <a:solidFill>
                  <a:srgbClr val="898989"/>
                </a:solidFill>
                <a:latin typeface="Calibri" charset="0"/>
              </a:rPr>
              <a:pPr eaLnBrk="1" hangingPunct="1"/>
              <a:t>83</a:t>
            </a:fld>
            <a:endParaRPr lang="sr-Latn-CS">
              <a:solidFill>
                <a:srgbClr val="898989"/>
              </a:solidFill>
              <a:latin typeface="Calibri" charset="0"/>
            </a:endParaRPr>
          </a:p>
        </p:txBody>
      </p:sp>
      <p:sp>
        <p:nvSpPr>
          <p:cNvPr id="13315" name="Title 1"/>
          <p:cNvSpPr>
            <a:spLocks noGrp="1"/>
          </p:cNvSpPr>
          <p:nvPr>
            <p:ph type="title"/>
          </p:nvPr>
        </p:nvSpPr>
        <p:spPr>
          <a:xfrm>
            <a:off x="206375" y="274638"/>
            <a:ext cx="8655050" cy="1143000"/>
          </a:xfrm>
        </p:spPr>
        <p:txBody>
          <a:bodyPr/>
          <a:lstStyle/>
          <a:p>
            <a:pPr eaLnBrk="1" hangingPunct="1"/>
            <a:r>
              <a:rPr lang="sr-Latn-CS" sz="4000" b="1">
                <a:latin typeface="Calibri" charset="0"/>
              </a:rPr>
              <a:t>Alati za demontažu i uklanjanje</a:t>
            </a:r>
          </a:p>
        </p:txBody>
      </p:sp>
      <p:sp>
        <p:nvSpPr>
          <p:cNvPr id="13316" name="Content Placeholder 2"/>
          <p:cNvSpPr>
            <a:spLocks noGrp="1"/>
          </p:cNvSpPr>
          <p:nvPr>
            <p:ph idx="1"/>
          </p:nvPr>
        </p:nvSpPr>
        <p:spPr>
          <a:xfrm>
            <a:off x="457200" y="1417638"/>
            <a:ext cx="4089400" cy="4597400"/>
          </a:xfrm>
        </p:spPr>
        <p:txBody>
          <a:bodyPr/>
          <a:lstStyle/>
          <a:p>
            <a:pPr lvl="1">
              <a:buFont typeface="Arial" charset="0"/>
              <a:buChar char="•"/>
            </a:pPr>
            <a:r>
              <a:rPr lang="sr-Latn-CS" sz="3600">
                <a:latin typeface="Calibri" charset="0"/>
              </a:rPr>
              <a:t>Odvijači</a:t>
            </a:r>
          </a:p>
          <a:p>
            <a:pPr lvl="1">
              <a:buFont typeface="Arial" charset="0"/>
              <a:buChar char="•"/>
            </a:pPr>
            <a:r>
              <a:rPr lang="sr-Latn-CS" sz="3600">
                <a:latin typeface="Calibri" charset="0"/>
              </a:rPr>
              <a:t>Vozači</a:t>
            </a:r>
          </a:p>
          <a:p>
            <a:pPr lvl="1">
              <a:buFont typeface="Arial" charset="0"/>
              <a:buChar char="•"/>
            </a:pPr>
            <a:r>
              <a:rPr lang="sr-Latn-CS" sz="3600">
                <a:latin typeface="Calibri" charset="0"/>
              </a:rPr>
              <a:t>Klešta</a:t>
            </a:r>
          </a:p>
          <a:p>
            <a:pPr lvl="1">
              <a:buFont typeface="Arial" charset="0"/>
              <a:buChar char="•"/>
            </a:pPr>
            <a:r>
              <a:rPr lang="sr-Latn-CS" sz="3600">
                <a:latin typeface="Calibri" charset="0"/>
              </a:rPr>
              <a:t>Klešta za žicu</a:t>
            </a:r>
          </a:p>
          <a:p>
            <a:pPr lvl="1">
              <a:buFont typeface="Arial" charset="0"/>
              <a:buChar char="•"/>
            </a:pPr>
            <a:r>
              <a:rPr lang="sr-Latn-CS" sz="3600">
                <a:latin typeface="Calibri" charset="0"/>
              </a:rPr>
              <a:t>Mala pinceta</a:t>
            </a:r>
          </a:p>
        </p:txBody>
      </p:sp>
      <p:pic>
        <p:nvPicPr>
          <p:cNvPr id="13317" name="Picture 2" descr="C:\Users\Lemon\Desktop\BackUp\COE Training\Photos\antistatic.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21263" y="1223963"/>
            <a:ext cx="3665537" cy="1146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18" name="Picture 3" descr="C:\Users\Lemon\Desktop\BackUp\COE Training\Photos\driver.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02504" y="2747963"/>
            <a:ext cx="3758921" cy="10838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19" name="Picture 4" descr="C:\Users\Lemon\Desktop\BackUp\COE Training\Photos\plier.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232525" y="3640138"/>
            <a:ext cx="2628900" cy="1743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20" name="Picture 5" descr="C:\Users\Lemon\Desktop\BackUp\COE Training\Photos\wire cutter.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86743" y="4776787"/>
            <a:ext cx="2600325" cy="176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21" name="Picture 6" descr="C:\Users\Lemon\Desktop\BackUp\COE Training\Photos\tweezers.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151312" y="4714875"/>
            <a:ext cx="2143125" cy="2143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57703178"/>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p:cNvSpPr>
            <a:spLocks noGrp="1"/>
          </p:cNvSpPr>
          <p:nvPr>
            <p:ph type="sldNum" sz="quarter" idx="12"/>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fld id="{1C0BD1FC-8496-2949-B82B-B8B9AF6B96B5}" type="slidenum">
              <a:rPr lang="en-US">
                <a:solidFill>
                  <a:srgbClr val="898989"/>
                </a:solidFill>
                <a:latin typeface="Calibri" charset="0"/>
              </a:rPr>
              <a:pPr eaLnBrk="1" hangingPunct="1"/>
              <a:t>84</a:t>
            </a:fld>
            <a:endParaRPr lang="sr-Latn-CS">
              <a:solidFill>
                <a:srgbClr val="898989"/>
              </a:solidFill>
              <a:latin typeface="Calibri" charset="0"/>
            </a:endParaRPr>
          </a:p>
        </p:txBody>
      </p:sp>
      <p:sp>
        <p:nvSpPr>
          <p:cNvPr id="14339" name="Title 1"/>
          <p:cNvSpPr>
            <a:spLocks noGrp="1"/>
          </p:cNvSpPr>
          <p:nvPr>
            <p:ph type="title"/>
          </p:nvPr>
        </p:nvSpPr>
        <p:spPr>
          <a:xfrm>
            <a:off x="206375" y="274638"/>
            <a:ext cx="8655050" cy="690562"/>
          </a:xfrm>
        </p:spPr>
        <p:txBody>
          <a:bodyPr>
            <a:normAutofit fontScale="90000"/>
          </a:bodyPr>
          <a:lstStyle/>
          <a:p>
            <a:pPr eaLnBrk="1" hangingPunct="1"/>
            <a:r>
              <a:rPr lang="sr-Latn-CS" sz="4000" b="1">
                <a:latin typeface="Calibri" charset="0"/>
              </a:rPr>
              <a:t>Dokumentacija</a:t>
            </a:r>
          </a:p>
        </p:txBody>
      </p:sp>
      <p:sp>
        <p:nvSpPr>
          <p:cNvPr id="3" name="Content Placeholder 2"/>
          <p:cNvSpPr>
            <a:spLocks noGrp="1"/>
          </p:cNvSpPr>
          <p:nvPr>
            <p:ph idx="1"/>
          </p:nvPr>
        </p:nvSpPr>
        <p:spPr>
          <a:xfrm>
            <a:off x="0" y="1133475"/>
            <a:ext cx="9022080" cy="4030663"/>
          </a:xfrm>
        </p:spPr>
        <p:txBody>
          <a:bodyPr>
            <a:normAutofit fontScale="85000" lnSpcReduction="20000"/>
          </a:bodyPr>
          <a:lstStyle/>
          <a:p>
            <a:pPr lvl="1">
              <a:buFont typeface="Arial" charset="0"/>
              <a:buChar char="•"/>
              <a:defRPr/>
            </a:pPr>
            <a:r>
              <a:rPr lang="sr-Latn-CS" sz="3600" smtClean="0"/>
              <a:t>Zapisnik o pretrazi i zapleni (pogledajte Dodatak Vodiča SE)</a:t>
            </a:r>
            <a:endParaRPr lang="sr-Latn-CS" sz="3600" smtClean="0">
              <a:ea typeface="+mn-ea"/>
            </a:endParaRPr>
          </a:p>
          <a:p>
            <a:pPr lvl="1">
              <a:buFont typeface="Arial" charset="0"/>
              <a:buChar char="•"/>
              <a:defRPr/>
            </a:pPr>
            <a:r>
              <a:rPr lang="sr-Latn-CS" sz="3600" smtClean="0"/>
              <a:t>Etikete i trake</a:t>
            </a:r>
            <a:endParaRPr lang="sr-Latn-CS" sz="3600" smtClean="0">
              <a:ea typeface="+mn-ea"/>
            </a:endParaRPr>
          </a:p>
          <a:p>
            <a:pPr lvl="1">
              <a:buFont typeface="Arial" charset="0"/>
              <a:buChar char="•"/>
              <a:defRPr/>
            </a:pPr>
            <a:r>
              <a:rPr lang="sr-Latn-CS" sz="3600" smtClean="0"/>
              <a:t>Etikete za kablove</a:t>
            </a:r>
            <a:endParaRPr lang="sr-Latn-CS" sz="3600" smtClean="0">
              <a:ea typeface="+mn-ea"/>
            </a:endParaRPr>
          </a:p>
          <a:p>
            <a:pPr lvl="1">
              <a:buFont typeface="Arial" charset="0"/>
              <a:buChar char="•"/>
              <a:defRPr/>
            </a:pPr>
            <a:r>
              <a:rPr lang="sr-Latn-CS" sz="3600" smtClean="0"/>
              <a:t>Nalepnice za dokaze</a:t>
            </a:r>
            <a:endParaRPr lang="sr-Latn-CS" sz="3600" smtClean="0">
              <a:ea typeface="+mn-ea"/>
            </a:endParaRPr>
          </a:p>
          <a:p>
            <a:pPr lvl="1">
              <a:buFont typeface="Arial" charset="0"/>
              <a:buChar char="•"/>
              <a:defRPr/>
            </a:pPr>
            <a:r>
              <a:rPr lang="sr-Latn-CS" sz="3600" smtClean="0"/>
              <a:t>Drugi potrebni obrasci za završetak na licu mesta</a:t>
            </a:r>
            <a:endParaRPr lang="sr-Latn-CS" sz="3600" smtClean="0">
              <a:ea typeface="+mn-ea"/>
            </a:endParaRPr>
          </a:p>
          <a:p>
            <a:pPr lvl="1">
              <a:buFont typeface="Arial" charset="0"/>
              <a:buChar char="•"/>
              <a:defRPr/>
            </a:pPr>
            <a:r>
              <a:rPr lang="sr-Latn-CS" sz="3600" smtClean="0"/>
              <a:t>Neizbrisivi višebojni markeri</a:t>
            </a:r>
            <a:endParaRPr lang="sr-Latn-CS" sz="3600" smtClean="0">
              <a:ea typeface="+mn-ea"/>
            </a:endParaRPr>
          </a:p>
          <a:p>
            <a:pPr lvl="1">
              <a:buFont typeface="Arial" charset="0"/>
              <a:buChar char="•"/>
              <a:defRPr/>
            </a:pPr>
            <a:r>
              <a:rPr lang="sr-Latn-CS" sz="3600" smtClean="0"/>
              <a:t>Kamera i / ili video kamera</a:t>
            </a:r>
            <a:endParaRPr lang="sr-Latn-CS" sz="3600">
              <a:ea typeface="+mn-ea"/>
            </a:endParaRPr>
          </a:p>
        </p:txBody>
      </p:sp>
      <p:pic>
        <p:nvPicPr>
          <p:cNvPr id="14341" name="Picture 2" descr="C:\Users\Lemon\Desktop\BackUp\COE Training\Photos\excibit label.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67500" y="5010150"/>
            <a:ext cx="2476500" cy="1847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64721244"/>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p:cNvSpPr>
            <a:spLocks noGrp="1"/>
          </p:cNvSpPr>
          <p:nvPr>
            <p:ph type="sldNum" sz="quarter" idx="12"/>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fld id="{CF35CD1D-13B6-9C42-A723-472E75804DB5}" type="slidenum">
              <a:rPr lang="en-US">
                <a:solidFill>
                  <a:srgbClr val="898989"/>
                </a:solidFill>
                <a:latin typeface="Calibri" charset="0"/>
              </a:rPr>
              <a:pPr eaLnBrk="1" hangingPunct="1"/>
              <a:t>85</a:t>
            </a:fld>
            <a:endParaRPr lang="sr-Latn-CS">
              <a:solidFill>
                <a:srgbClr val="898989"/>
              </a:solidFill>
              <a:latin typeface="Calibri" charset="0"/>
            </a:endParaRPr>
          </a:p>
        </p:txBody>
      </p:sp>
      <p:sp>
        <p:nvSpPr>
          <p:cNvPr id="15363" name="Title 1"/>
          <p:cNvSpPr>
            <a:spLocks noGrp="1"/>
          </p:cNvSpPr>
          <p:nvPr>
            <p:ph type="title"/>
          </p:nvPr>
        </p:nvSpPr>
        <p:spPr>
          <a:xfrm>
            <a:off x="206375" y="274638"/>
            <a:ext cx="8655050" cy="690562"/>
          </a:xfrm>
        </p:spPr>
        <p:txBody>
          <a:bodyPr>
            <a:normAutofit fontScale="90000"/>
          </a:bodyPr>
          <a:lstStyle/>
          <a:p>
            <a:pPr eaLnBrk="1" hangingPunct="1"/>
            <a:r>
              <a:rPr lang="sr-Latn-CS" sz="4000" b="1">
                <a:latin typeface="Calibri" charset="0"/>
              </a:rPr>
              <a:t>Pakovanje i transport</a:t>
            </a:r>
          </a:p>
        </p:txBody>
      </p:sp>
      <p:sp>
        <p:nvSpPr>
          <p:cNvPr id="3" name="Content Placeholder 2"/>
          <p:cNvSpPr>
            <a:spLocks noGrp="1"/>
          </p:cNvSpPr>
          <p:nvPr>
            <p:ph idx="1"/>
          </p:nvPr>
        </p:nvSpPr>
        <p:spPr>
          <a:xfrm>
            <a:off x="0" y="1755775"/>
            <a:ext cx="9135291" cy="4030663"/>
          </a:xfrm>
        </p:spPr>
        <p:txBody>
          <a:bodyPr>
            <a:noAutofit/>
          </a:bodyPr>
          <a:lstStyle/>
          <a:p>
            <a:pPr lvl="1">
              <a:buFont typeface="Arial" charset="0"/>
              <a:buChar char="•"/>
              <a:defRPr/>
            </a:pPr>
            <a:r>
              <a:rPr lang="sr-Latn-CS" dirty="0" smtClean="0"/>
              <a:t>Antistatične kese</a:t>
            </a:r>
          </a:p>
          <a:p>
            <a:pPr lvl="1">
              <a:buFont typeface="Arial" charset="0"/>
              <a:buChar char="•"/>
              <a:defRPr/>
            </a:pPr>
            <a:r>
              <a:rPr lang="sr-Latn-CS" dirty="0" smtClean="0"/>
              <a:t>Antistatičko vrećica sa mehurićima</a:t>
            </a:r>
          </a:p>
          <a:p>
            <a:pPr lvl="1">
              <a:buFont typeface="Arial" charset="0"/>
              <a:buChar char="•"/>
              <a:defRPr/>
            </a:pPr>
            <a:r>
              <a:rPr lang="sr-Latn-CS" dirty="0" smtClean="0"/>
              <a:t>Vezice</a:t>
            </a:r>
          </a:p>
          <a:p>
            <a:pPr lvl="1">
              <a:buFont typeface="Arial" charset="0"/>
              <a:buChar char="•"/>
              <a:defRPr/>
            </a:pPr>
            <a:r>
              <a:rPr lang="sr-Latn-CS" dirty="0" smtClean="0"/>
              <a:t>Vreće za dokazi i traka</a:t>
            </a:r>
          </a:p>
          <a:p>
            <a:pPr lvl="1">
              <a:buFont typeface="Arial" charset="0"/>
              <a:buChar char="•"/>
              <a:defRPr/>
            </a:pPr>
            <a:r>
              <a:rPr lang="sr-Latn-CS" dirty="0" smtClean="0"/>
              <a:t>Faradejeve torbe i / ili aluminijumska folija;</a:t>
            </a:r>
          </a:p>
          <a:p>
            <a:pPr lvl="1">
              <a:buFont typeface="Arial" charset="0"/>
              <a:buChar char="•"/>
              <a:defRPr/>
            </a:pPr>
            <a:r>
              <a:rPr lang="sr-Latn-CS" dirty="0" smtClean="0"/>
              <a:t>Kutije za pakovanje spoljnih medija za čuvanje kao što su  usb  uređaji DVD ili CD-ovi</a:t>
            </a:r>
          </a:p>
          <a:p>
            <a:pPr lvl="1">
              <a:buFont typeface="Arial" charset="0"/>
              <a:buChar char="•"/>
              <a:defRPr/>
            </a:pPr>
            <a:r>
              <a:rPr lang="sr-Latn-CS" dirty="0" smtClean="0"/>
              <a:t>Materijali za pakovanje</a:t>
            </a:r>
          </a:p>
          <a:p>
            <a:pPr lvl="1">
              <a:buFont typeface="Arial" charset="0"/>
              <a:buChar char="•"/>
              <a:defRPr/>
            </a:pPr>
            <a:r>
              <a:rPr lang="sr-Latn-CS" dirty="0" smtClean="0"/>
              <a:t>Montažne kutije sa ravnim dnom ili čvrste kutije različitih veličina</a:t>
            </a:r>
            <a:endParaRPr lang="sr-Latn-CS" dirty="0"/>
          </a:p>
        </p:txBody>
      </p:sp>
      <p:pic>
        <p:nvPicPr>
          <p:cNvPr id="15365" name="Picture 2" descr="C:\Users\Lemon\Desktop\BackUp\COE Training\Photos\antistatic.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51475" y="1185863"/>
            <a:ext cx="3409950" cy="2363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71446620"/>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p:cNvSpPr>
            <a:spLocks noGrp="1"/>
          </p:cNvSpPr>
          <p:nvPr>
            <p:ph type="sldNum" sz="quarter" idx="12"/>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fld id="{151C5863-A9C9-0146-BDBE-4923B71BBABB}" type="slidenum">
              <a:rPr lang="en-US">
                <a:solidFill>
                  <a:srgbClr val="898989"/>
                </a:solidFill>
                <a:latin typeface="Calibri" charset="0"/>
              </a:rPr>
              <a:pPr eaLnBrk="1" hangingPunct="1"/>
              <a:t>86</a:t>
            </a:fld>
            <a:endParaRPr lang="sr-Latn-CS">
              <a:solidFill>
                <a:srgbClr val="898989"/>
              </a:solidFill>
              <a:latin typeface="Calibri" charset="0"/>
            </a:endParaRPr>
          </a:p>
        </p:txBody>
      </p:sp>
      <p:sp>
        <p:nvSpPr>
          <p:cNvPr id="16387" name="Title 1"/>
          <p:cNvSpPr>
            <a:spLocks noGrp="1"/>
          </p:cNvSpPr>
          <p:nvPr>
            <p:ph type="title"/>
          </p:nvPr>
        </p:nvSpPr>
        <p:spPr>
          <a:xfrm>
            <a:off x="206375" y="274638"/>
            <a:ext cx="8655050" cy="690562"/>
          </a:xfrm>
        </p:spPr>
        <p:txBody>
          <a:bodyPr>
            <a:normAutofit fontScale="90000"/>
          </a:bodyPr>
          <a:lstStyle/>
          <a:p>
            <a:pPr eaLnBrk="1" hangingPunct="1"/>
            <a:r>
              <a:rPr lang="sr-Latn-CS" sz="4000" b="1">
                <a:latin typeface="Calibri" charset="0"/>
              </a:rPr>
              <a:t>Sredstva komunikacije</a:t>
            </a:r>
          </a:p>
        </p:txBody>
      </p:sp>
      <p:sp>
        <p:nvSpPr>
          <p:cNvPr id="16388" name="Content Placeholder 2"/>
          <p:cNvSpPr>
            <a:spLocks noGrp="1"/>
          </p:cNvSpPr>
          <p:nvPr>
            <p:ph idx="1"/>
          </p:nvPr>
        </p:nvSpPr>
        <p:spPr>
          <a:xfrm>
            <a:off x="206375" y="1455738"/>
            <a:ext cx="7631340" cy="2241550"/>
          </a:xfrm>
        </p:spPr>
        <p:txBody>
          <a:bodyPr/>
          <a:lstStyle/>
          <a:p>
            <a:pPr lvl="1" algn="just">
              <a:buFont typeface="Arial" charset="0"/>
              <a:buChar char="•"/>
            </a:pPr>
            <a:r>
              <a:rPr lang="sr-Latn-CS" sz="3200">
                <a:latin typeface="Calibri" charset="0"/>
              </a:rPr>
              <a:t>Mobilni telefon ili druge komunikacione uređaja za dobijanje saveta</a:t>
            </a:r>
          </a:p>
          <a:p>
            <a:pPr lvl="1" algn="just">
              <a:buFont typeface="Arial" charset="0"/>
              <a:buChar char="•"/>
            </a:pPr>
            <a:r>
              <a:rPr lang="sr-Latn-CS" sz="3200">
                <a:latin typeface="Calibri" charset="0"/>
              </a:rPr>
              <a:t>Kontakt informacije za pomoć</a:t>
            </a:r>
          </a:p>
        </p:txBody>
      </p:sp>
      <p:pic>
        <p:nvPicPr>
          <p:cNvPr id="16389" name="Picture 2" descr="C:\Users\Lemon\Desktop\BackUp\COE Training\Photos\help line.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31245" y="4187826"/>
            <a:ext cx="2725737" cy="266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96243228"/>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p:cNvSpPr>
            <a:spLocks noGrp="1"/>
          </p:cNvSpPr>
          <p:nvPr>
            <p:ph type="sldNum" sz="quarter" idx="12"/>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fld id="{B5DE3068-DBDC-8441-8652-1B27826013B9}" type="slidenum">
              <a:rPr lang="en-US">
                <a:solidFill>
                  <a:srgbClr val="898989"/>
                </a:solidFill>
                <a:latin typeface="Calibri" charset="0"/>
              </a:rPr>
              <a:pPr eaLnBrk="1" hangingPunct="1"/>
              <a:t>87</a:t>
            </a:fld>
            <a:endParaRPr lang="sr-Latn-CS">
              <a:solidFill>
                <a:srgbClr val="898989"/>
              </a:solidFill>
              <a:latin typeface="Calibri" charset="0"/>
            </a:endParaRPr>
          </a:p>
        </p:txBody>
      </p:sp>
      <p:sp>
        <p:nvSpPr>
          <p:cNvPr id="17411" name="Title 1"/>
          <p:cNvSpPr>
            <a:spLocks noGrp="1"/>
          </p:cNvSpPr>
          <p:nvPr>
            <p:ph type="title"/>
          </p:nvPr>
        </p:nvSpPr>
        <p:spPr>
          <a:xfrm>
            <a:off x="206375" y="274638"/>
            <a:ext cx="8655050" cy="690562"/>
          </a:xfrm>
        </p:spPr>
        <p:txBody>
          <a:bodyPr>
            <a:normAutofit fontScale="90000"/>
          </a:bodyPr>
          <a:lstStyle/>
          <a:p>
            <a:pPr eaLnBrk="1" hangingPunct="1"/>
            <a:r>
              <a:rPr lang="sr-Latn-CS" sz="4000" b="1">
                <a:latin typeface="Calibri" charset="0"/>
              </a:rPr>
              <a:t>Ostali predmeti</a:t>
            </a:r>
          </a:p>
        </p:txBody>
      </p:sp>
      <p:sp>
        <p:nvSpPr>
          <p:cNvPr id="17412" name="Content Placeholder 2"/>
          <p:cNvSpPr>
            <a:spLocks noGrp="1"/>
          </p:cNvSpPr>
          <p:nvPr>
            <p:ph idx="1"/>
          </p:nvPr>
        </p:nvSpPr>
        <p:spPr>
          <a:xfrm>
            <a:off x="206375" y="1219200"/>
            <a:ext cx="5516563" cy="3268663"/>
          </a:xfrm>
        </p:spPr>
        <p:txBody>
          <a:bodyPr/>
          <a:lstStyle/>
          <a:p>
            <a:pPr lvl="1">
              <a:buFont typeface="Arial" charset="0"/>
              <a:buChar char="•"/>
            </a:pPr>
            <a:r>
              <a:rPr lang="sr-Latn-CS">
                <a:latin typeface="Calibri" charset="0"/>
              </a:rPr>
              <a:t>Mala baklja sa držačem</a:t>
            </a:r>
          </a:p>
          <a:p>
            <a:pPr lvl="1">
              <a:buFont typeface="Arial" charset="0"/>
              <a:buChar char="•"/>
            </a:pPr>
            <a:r>
              <a:rPr lang="sr-Latn-CS">
                <a:latin typeface="Calibri" charset="0"/>
              </a:rPr>
              <a:t>Rukavice</a:t>
            </a:r>
          </a:p>
          <a:p>
            <a:pPr lvl="1">
              <a:buFont typeface="Arial" charset="0"/>
              <a:buChar char="•"/>
            </a:pPr>
            <a:r>
              <a:rPr lang="sr-Latn-CS">
                <a:latin typeface="Calibri" charset="0"/>
              </a:rPr>
              <a:t>Ručni kamion</a:t>
            </a:r>
          </a:p>
          <a:p>
            <a:pPr lvl="1">
              <a:buFont typeface="Arial" charset="0"/>
              <a:buChar char="•"/>
            </a:pPr>
            <a:r>
              <a:rPr lang="sr-Latn-CS">
                <a:latin typeface="Calibri" charset="0"/>
              </a:rPr>
              <a:t>Velike gumene trake</a:t>
            </a:r>
          </a:p>
          <a:p>
            <a:pPr lvl="1">
              <a:buFont typeface="Arial" charset="0"/>
              <a:buChar char="•"/>
            </a:pPr>
            <a:r>
              <a:rPr lang="sr-Latn-CS">
                <a:latin typeface="Calibri" charset="0"/>
              </a:rPr>
              <a:t>Lupa</a:t>
            </a:r>
          </a:p>
          <a:p>
            <a:pPr lvl="1">
              <a:buFont typeface="Arial" charset="0"/>
              <a:buChar char="•"/>
            </a:pPr>
            <a:r>
              <a:rPr lang="sr-Latn-CS">
                <a:latin typeface="Calibri" charset="0"/>
              </a:rPr>
              <a:t>Papir za štampače</a:t>
            </a:r>
          </a:p>
        </p:txBody>
      </p:sp>
      <p:pic>
        <p:nvPicPr>
          <p:cNvPr id="17413" name="Picture 2" descr="C:\Users\Lemon\Desktop\BackUp\COE Training\Photos\hand track.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14938" y="965200"/>
            <a:ext cx="3098800" cy="2714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4" name="Picture 3" descr="C:\Users\Lemon\Desktop\BackUp\COE Training\Photos\gloves.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14938" y="3679825"/>
            <a:ext cx="2789237" cy="2484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00009908"/>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p:cNvSpPr>
            <a:spLocks noGrp="1"/>
          </p:cNvSpPr>
          <p:nvPr>
            <p:ph type="sldNum" sz="quarter" idx="12"/>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fld id="{7FCD9D7D-0A8D-6945-B145-027C81FC2B01}" type="slidenum">
              <a:rPr lang="en-US">
                <a:solidFill>
                  <a:srgbClr val="898989"/>
                </a:solidFill>
                <a:latin typeface="Calibri" charset="0"/>
              </a:rPr>
              <a:pPr eaLnBrk="1" hangingPunct="1"/>
              <a:t>88</a:t>
            </a:fld>
            <a:endParaRPr lang="sr-Latn-CS">
              <a:solidFill>
                <a:srgbClr val="898989"/>
              </a:solidFill>
              <a:latin typeface="Calibri" charset="0"/>
            </a:endParaRPr>
          </a:p>
        </p:txBody>
      </p:sp>
      <p:sp>
        <p:nvSpPr>
          <p:cNvPr id="18435" name="Title 1"/>
          <p:cNvSpPr>
            <a:spLocks noGrp="1"/>
          </p:cNvSpPr>
          <p:nvPr>
            <p:ph type="title"/>
          </p:nvPr>
        </p:nvSpPr>
        <p:spPr>
          <a:xfrm>
            <a:off x="206375" y="274638"/>
            <a:ext cx="8655050" cy="690562"/>
          </a:xfrm>
        </p:spPr>
        <p:txBody>
          <a:bodyPr>
            <a:normAutofit fontScale="90000"/>
          </a:bodyPr>
          <a:lstStyle/>
          <a:p>
            <a:pPr eaLnBrk="1" hangingPunct="1"/>
            <a:r>
              <a:rPr lang="sr-Latn-CS" sz="4000" b="1">
                <a:latin typeface="Calibri" charset="0"/>
              </a:rPr>
              <a:t>Ostali predmeti (Forenzika živih podataka)</a:t>
            </a:r>
          </a:p>
        </p:txBody>
      </p:sp>
      <p:sp>
        <p:nvSpPr>
          <p:cNvPr id="18436" name="Content Placeholder 2"/>
          <p:cNvSpPr>
            <a:spLocks noGrp="1"/>
          </p:cNvSpPr>
          <p:nvPr>
            <p:ph idx="1"/>
          </p:nvPr>
        </p:nvSpPr>
        <p:spPr>
          <a:xfrm>
            <a:off x="206375" y="1219200"/>
            <a:ext cx="5516563" cy="5137150"/>
          </a:xfrm>
        </p:spPr>
        <p:txBody>
          <a:bodyPr/>
          <a:lstStyle/>
          <a:p>
            <a:pPr lvl="1">
              <a:buFont typeface="Arial" charset="0"/>
              <a:buChar char="•"/>
            </a:pPr>
            <a:r>
              <a:rPr lang="sr-Latn-CS">
                <a:latin typeface="Calibri" charset="0"/>
              </a:rPr>
              <a:t>Prenosni računar uključujući sve standardne forenzičke alate</a:t>
            </a:r>
          </a:p>
          <a:p>
            <a:pPr lvl="1">
              <a:buFont typeface="Arial" charset="0"/>
              <a:buChar char="•"/>
            </a:pPr>
            <a:r>
              <a:rPr lang="sr-Latn-CS">
                <a:latin typeface="Calibri" charset="0"/>
              </a:rPr>
              <a:t>Mrežni kablovi</a:t>
            </a:r>
          </a:p>
          <a:p>
            <a:pPr lvl="1">
              <a:buFont typeface="Arial" charset="0"/>
              <a:buChar char="•"/>
            </a:pPr>
            <a:r>
              <a:rPr lang="sr-Latn-CS">
                <a:latin typeface="Calibri" charset="0"/>
              </a:rPr>
              <a:t>Dovoljan kapacitet čvrstog diska</a:t>
            </a:r>
          </a:p>
          <a:p>
            <a:pPr lvl="1">
              <a:buFont typeface="Arial" charset="0"/>
              <a:buChar char="•"/>
            </a:pPr>
            <a:r>
              <a:rPr lang="sr-Latn-CS">
                <a:latin typeface="Calibri" charset="0"/>
              </a:rPr>
              <a:t>Hardverski blokatori upisivanja</a:t>
            </a:r>
          </a:p>
          <a:p>
            <a:pPr lvl="1">
              <a:buFont typeface="Arial" charset="0"/>
              <a:buChar char="•"/>
            </a:pPr>
            <a:r>
              <a:rPr lang="sr-Latn-CS">
                <a:latin typeface="Calibri" charset="0"/>
              </a:rPr>
              <a:t>Forenzički Boot-DVD-ovi</a:t>
            </a:r>
          </a:p>
          <a:p>
            <a:pPr lvl="1">
              <a:buFont typeface="Arial" charset="0"/>
              <a:buChar char="•"/>
            </a:pPr>
            <a:r>
              <a:rPr lang="sr-Latn-CS" dirty="0" smtClean="0"/>
              <a:t>Alati za forenziku uživo</a:t>
            </a:r>
            <a:endParaRPr lang="sr-Latn-CS">
              <a:latin typeface="Calibri" charset="0"/>
            </a:endParaRPr>
          </a:p>
          <a:p>
            <a:pPr lvl="1">
              <a:buFont typeface="Arial" charset="0"/>
              <a:buChar char="•"/>
            </a:pPr>
            <a:r>
              <a:rPr lang="sr-Latn-CS">
                <a:latin typeface="Calibri" charset="0"/>
              </a:rPr>
              <a:t>Transport</a:t>
            </a:r>
            <a:endParaRPr lang="sr-Latn-CS" sz="9600">
              <a:latin typeface="Calibri" charset="0"/>
            </a:endParaRPr>
          </a:p>
        </p:txBody>
      </p:sp>
      <p:pic>
        <p:nvPicPr>
          <p:cNvPr id="18437" name="Picture 2" descr="C:\Users\Lemon\Desktop\BackUp\COE Training\Photos\laptop.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22950" y="965200"/>
            <a:ext cx="2863850" cy="2387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38" name="Picture 3" descr="C:\Users\Lemon\Desktop\BackUp\COE Training\Photos\van.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22938" y="4660900"/>
            <a:ext cx="3047502" cy="219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38051952"/>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 name="Picture 50" descr="border.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04558" y="0"/>
            <a:ext cx="6274340" cy="6858000"/>
          </a:xfrm>
          <a:prstGeom prst="rect">
            <a:avLst/>
          </a:prstGeom>
        </p:spPr>
      </p:pic>
      <p:sp>
        <p:nvSpPr>
          <p:cNvPr id="50" name="Slide Number Placeholder 49"/>
          <p:cNvSpPr>
            <a:spLocks noGrp="1"/>
          </p:cNvSpPr>
          <p:nvPr>
            <p:ph type="sldNum" sz="quarter" idx="12"/>
          </p:nvPr>
        </p:nvSpPr>
        <p:spPr/>
        <p:txBody>
          <a:bodyPr/>
          <a:lstStyle/>
          <a:p>
            <a:fld id="{CBD56858-EB0B-D04D-B23C-7A827FD60C9F}" type="slidenum">
              <a:rPr lang="en-US" smtClean="0"/>
              <a:pPr/>
              <a:t>89</a:t>
            </a:fld>
            <a:endParaRPr lang="sr-Latn-CS"/>
          </a:p>
        </p:txBody>
      </p:sp>
      <p:sp>
        <p:nvSpPr>
          <p:cNvPr id="5" name="TextBox 4"/>
          <p:cNvSpPr txBox="1"/>
          <p:nvPr/>
        </p:nvSpPr>
        <p:spPr>
          <a:xfrm>
            <a:off x="2861153" y="2698501"/>
            <a:ext cx="3069285" cy="1569660"/>
          </a:xfrm>
          <a:prstGeom prst="rect">
            <a:avLst/>
          </a:prstGeom>
          <a:noFill/>
        </p:spPr>
        <p:txBody>
          <a:bodyPr wrap="square" rtlCol="0">
            <a:spAutoFit/>
          </a:bodyPr>
          <a:lstStyle/>
          <a:p>
            <a:pPr lvl="1" algn="ctr"/>
            <a:r>
              <a:rPr lang="sr-Latn-CS" sz="3200" b="1" smtClean="0">
                <a:solidFill>
                  <a:schemeClr val="accent1">
                    <a:lumMod val="25000"/>
                  </a:schemeClr>
                </a:solidFill>
                <a:latin typeface="Calibri" pitchFamily="34" charset="0"/>
              </a:rPr>
              <a:t>ČUVANJE </a:t>
            </a:r>
          </a:p>
          <a:p>
            <a:pPr lvl="1" algn="ctr"/>
            <a:r>
              <a:rPr lang="sr-Latn-CS" sz="3200" b="1" smtClean="0">
                <a:solidFill>
                  <a:schemeClr val="accent1">
                    <a:lumMod val="25000"/>
                  </a:schemeClr>
                </a:solidFill>
                <a:latin typeface="Calibri" pitchFamily="34" charset="0"/>
              </a:rPr>
              <a:t>LICA MESTA</a:t>
            </a:r>
            <a:endParaRPr lang="sr-Latn-CS" sz="3200"/>
          </a:p>
        </p:txBody>
      </p:sp>
    </p:spTree>
    <p:extLst>
      <p:ext uri="{BB962C8B-B14F-4D97-AF65-F5344CB8AC3E}">
        <p14:creationId xmlns:p14="http://schemas.microsoft.com/office/powerpoint/2010/main" val="33292337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CS" b="1" dirty="0" smtClean="0"/>
              <a:t>Šta je elektronski dokaz?</a:t>
            </a:r>
            <a:endParaRPr lang="sr-Latn-CS" b="1" dirty="0"/>
          </a:p>
        </p:txBody>
      </p:sp>
      <p:sp>
        <p:nvSpPr>
          <p:cNvPr id="6" name="Rectangle 5"/>
          <p:cNvSpPr/>
          <p:nvPr/>
        </p:nvSpPr>
        <p:spPr>
          <a:xfrm>
            <a:off x="550928" y="1429523"/>
            <a:ext cx="8135872" cy="5262980"/>
          </a:xfrm>
          <a:prstGeom prst="rect">
            <a:avLst/>
          </a:prstGeom>
        </p:spPr>
        <p:txBody>
          <a:bodyPr wrap="square">
            <a:spAutoFit/>
          </a:bodyPr>
          <a:lstStyle/>
          <a:p>
            <a:pPr marL="457200" indent="-457200" algn="just">
              <a:buFont typeface="Arial"/>
              <a:buChar char="•"/>
            </a:pPr>
            <a:r>
              <a:rPr lang="sr-Latn-CS" sz="2800" dirty="0"/>
              <a:t>Svi sudski postupci se oslanjaju na izradu dokaza kako bi se izvršio. </a:t>
            </a:r>
            <a:endParaRPr lang="sr-Latn-CS" sz="2800" dirty="0" smtClean="0"/>
          </a:p>
          <a:p>
            <a:pPr marL="457200" indent="-457200" algn="just">
              <a:buFont typeface="Arial"/>
              <a:buChar char="•"/>
            </a:pPr>
            <a:r>
              <a:rPr lang="sr-Latn-CS" sz="2800" dirty="0" smtClean="0"/>
              <a:t>Tradicionalno i istorijski, dokazi su u fizičkoj formi kao što su dokumenti, fotografije itd. </a:t>
            </a:r>
          </a:p>
          <a:p>
            <a:pPr marL="457200" indent="-457200" algn="just">
              <a:buFont typeface="Arial"/>
              <a:buChar char="•"/>
            </a:pPr>
            <a:r>
              <a:rPr lang="sr-Latn-CS" sz="2800" dirty="0" smtClean="0"/>
              <a:t>Dokazi koji se koriste u sudskim postupcima koji potiču iz elektronskih uređaja kao što su računari i njegovi periferni uređaji, računarske mreže, mobilni telefoni, digitalni fotoaparati, drugi mobilni uređaji uključujući uređaje za čuvanje podataka, kao i sa Interneta su sve vrste elektronskih dokaza.</a:t>
            </a:r>
            <a:endParaRPr lang="sr-Latn-CS" sz="2800" dirty="0"/>
          </a:p>
        </p:txBody>
      </p:sp>
      <p:sp>
        <p:nvSpPr>
          <p:cNvPr id="3" name="Espace réservé du numéro de diapositive 2"/>
          <p:cNvSpPr>
            <a:spLocks noGrp="1"/>
          </p:cNvSpPr>
          <p:nvPr>
            <p:ph type="sldNum" sz="quarter" idx="12"/>
          </p:nvPr>
        </p:nvSpPr>
        <p:spPr/>
        <p:txBody>
          <a:bodyPr/>
          <a:lstStyle/>
          <a:p>
            <a:r>
              <a:rPr lang="sr-Latn-CS" dirty="0" smtClean="0"/>
              <a:t>!</a:t>
            </a:r>
            <a:fld id="{C1820EB3-92EE-104B-92CD-26C09B1518FE}" type="slidenum">
              <a:rPr lang="en-US" smtClean="0"/>
              <a:pPr/>
              <a:t>9</a:t>
            </a:fld>
            <a:endParaRPr lang="sr-Latn-CS" dirty="0"/>
          </a:p>
        </p:txBody>
      </p:sp>
    </p:spTree>
    <p:extLst>
      <p:ext uri="{BB962C8B-B14F-4D97-AF65-F5344CB8AC3E}">
        <p14:creationId xmlns:p14="http://schemas.microsoft.com/office/powerpoint/2010/main" val="515263578"/>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fld id="{9E819861-8061-354E-B495-CFF202D3A72F}" type="slidenum">
              <a:rPr lang="en-US">
                <a:solidFill>
                  <a:srgbClr val="898989"/>
                </a:solidFill>
                <a:latin typeface="Calibri" charset="0"/>
              </a:rPr>
              <a:pPr eaLnBrk="1" hangingPunct="1"/>
              <a:t>90</a:t>
            </a:fld>
            <a:endParaRPr lang="sr-Latn-CS">
              <a:solidFill>
                <a:srgbClr val="898989"/>
              </a:solidFill>
              <a:latin typeface="Calibri" charset="0"/>
            </a:endParaRPr>
          </a:p>
        </p:txBody>
      </p:sp>
      <p:sp>
        <p:nvSpPr>
          <p:cNvPr id="3" name="Content Placeholder 2"/>
          <p:cNvSpPr txBox="1">
            <a:spLocks/>
          </p:cNvSpPr>
          <p:nvPr/>
        </p:nvSpPr>
        <p:spPr>
          <a:xfrm>
            <a:off x="206375" y="4222750"/>
            <a:ext cx="8226425" cy="2133600"/>
          </a:xfrm>
          <a:prstGeom prst="rect">
            <a:avLst/>
          </a:prstGeom>
        </p:spPr>
        <p:txBody>
          <a:bodyPr/>
          <a:lstStyle>
            <a:lvl1pPr marL="342900" indent="-342900" eaLnBrk="0" hangingPunct="0">
              <a:defRPr>
                <a:solidFill>
                  <a:schemeClr val="tx1"/>
                </a:solidFill>
                <a:latin typeface="Arial" charset="0"/>
                <a:ea typeface="ＭＳ Ｐゴシック" charset="0"/>
                <a:cs typeface="Arial" charset="0"/>
              </a:defRPr>
            </a:lvl1pPr>
            <a:lvl2pPr marL="971550" indent="-5143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lvl="1" eaLnBrk="1" hangingPunct="1">
              <a:spcBef>
                <a:spcPct val="20000"/>
              </a:spcBef>
              <a:buFont typeface="Arial" charset="0"/>
              <a:buChar char="•"/>
            </a:pPr>
            <a:r>
              <a:rPr lang="sr-Latn-CS" sz="2800">
                <a:latin typeface="Calibri" charset="0"/>
              </a:rPr>
              <a:t>Stvari ne mogu biti ono što očekujemo od njih</a:t>
            </a:r>
          </a:p>
          <a:p>
            <a:pPr lvl="1" eaLnBrk="1" hangingPunct="1">
              <a:spcBef>
                <a:spcPct val="20000"/>
              </a:spcBef>
              <a:buFont typeface="Arial" charset="0"/>
              <a:buChar char="•"/>
            </a:pPr>
            <a:endParaRPr lang="sr-Latn-CS" sz="2800">
              <a:latin typeface="Calibri" charset="0"/>
              <a:ea typeface="ＭＳ Ｐゴシック" charset="0"/>
            </a:endParaRPr>
          </a:p>
          <a:p>
            <a:pPr lvl="1" eaLnBrk="1" hangingPunct="1">
              <a:spcBef>
                <a:spcPct val="20000"/>
              </a:spcBef>
              <a:buFont typeface="Arial" charset="0"/>
              <a:buChar char="•"/>
            </a:pPr>
            <a:r>
              <a:rPr lang="sr-Latn-CS" sz="2800" smtClean="0">
                <a:latin typeface="Calibri" charset="0"/>
              </a:rPr>
              <a:t>Prilagodite planove kada je potrebno </a:t>
            </a:r>
            <a:endParaRPr lang="sr-Latn-CS" sz="2800">
              <a:latin typeface="Calibri" charset="0"/>
              <a:ea typeface="ＭＳ Ｐゴシック" charset="0"/>
            </a:endParaRPr>
          </a:p>
          <a:p>
            <a:pPr lvl="1" eaLnBrk="1" hangingPunct="1">
              <a:spcBef>
                <a:spcPct val="20000"/>
              </a:spcBef>
              <a:buFont typeface="Calibri" charset="0"/>
              <a:buAutoNum type="arabicPeriod"/>
            </a:pPr>
            <a:endParaRPr lang="sr-Latn-CS" sz="2800">
              <a:latin typeface="Calibri" charset="0"/>
              <a:ea typeface="ＭＳ Ｐゴシック" charset="0"/>
            </a:endParaRPr>
          </a:p>
        </p:txBody>
      </p:sp>
      <p:pic>
        <p:nvPicPr>
          <p:cNvPr id="20484" name="Picture 4" descr="C:\Users\User\Dropbox\COE - Personal\Session 1.3.3 Search and Seizure\Photos\stop.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63669" y="504734"/>
            <a:ext cx="3403600" cy="3417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94807026"/>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p:cNvSpPr>
            <a:spLocks noGrp="1"/>
          </p:cNvSpPr>
          <p:nvPr>
            <p:ph type="sldNum" sz="quarter" idx="12"/>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fld id="{E689D4C0-9E1B-FE4A-A224-364724285795}" type="slidenum">
              <a:rPr lang="en-US">
                <a:solidFill>
                  <a:srgbClr val="898989"/>
                </a:solidFill>
                <a:latin typeface="Calibri" charset="0"/>
              </a:rPr>
              <a:pPr eaLnBrk="1" hangingPunct="1"/>
              <a:t>91</a:t>
            </a:fld>
            <a:endParaRPr lang="sr-Latn-CS">
              <a:solidFill>
                <a:srgbClr val="898989"/>
              </a:solidFill>
              <a:latin typeface="Calibri" charset="0"/>
            </a:endParaRPr>
          </a:p>
        </p:txBody>
      </p:sp>
      <p:sp>
        <p:nvSpPr>
          <p:cNvPr id="21507" name="Title 1"/>
          <p:cNvSpPr>
            <a:spLocks noGrp="1"/>
          </p:cNvSpPr>
          <p:nvPr>
            <p:ph type="title"/>
          </p:nvPr>
        </p:nvSpPr>
        <p:spPr>
          <a:xfrm>
            <a:off x="206375" y="274638"/>
            <a:ext cx="8655050" cy="690562"/>
          </a:xfrm>
        </p:spPr>
        <p:txBody>
          <a:bodyPr>
            <a:normAutofit fontScale="90000"/>
          </a:bodyPr>
          <a:lstStyle/>
          <a:p>
            <a:pPr eaLnBrk="1" hangingPunct="1"/>
            <a:r>
              <a:rPr lang="sr-Latn-CS" sz="4000" b="1">
                <a:latin typeface="Calibri" charset="0"/>
              </a:rPr>
              <a:t>Čuvanje lica mesta</a:t>
            </a:r>
          </a:p>
        </p:txBody>
      </p:sp>
      <p:sp>
        <p:nvSpPr>
          <p:cNvPr id="21508" name="Content Placeholder 2"/>
          <p:cNvSpPr>
            <a:spLocks noGrp="1"/>
          </p:cNvSpPr>
          <p:nvPr>
            <p:ph idx="1"/>
          </p:nvPr>
        </p:nvSpPr>
        <p:spPr>
          <a:xfrm>
            <a:off x="0" y="1219200"/>
            <a:ext cx="8861425" cy="2735304"/>
          </a:xfrm>
        </p:spPr>
        <p:txBody>
          <a:bodyPr>
            <a:normAutofit/>
          </a:bodyPr>
          <a:lstStyle/>
          <a:p>
            <a:pPr marL="457200" lvl="1" indent="0" algn="ctr">
              <a:buNone/>
            </a:pPr>
            <a:r>
              <a:rPr lang="sr-Latn-CS" b="1" smtClean="0">
                <a:latin typeface="Calibri" charset="0"/>
              </a:rPr>
              <a:t>Početne smernice</a:t>
            </a:r>
          </a:p>
          <a:p>
            <a:pPr lvl="1">
              <a:buFont typeface="Arial" charset="0"/>
              <a:buChar char="•"/>
            </a:pPr>
            <a:r>
              <a:rPr lang="sr-Latn-CS" smtClean="0">
                <a:latin typeface="Calibri" charset="0"/>
              </a:rPr>
              <a:t>Lična bezbednost</a:t>
            </a:r>
          </a:p>
          <a:p>
            <a:pPr lvl="1">
              <a:buFont typeface="Arial" charset="0"/>
              <a:buChar char="•"/>
            </a:pPr>
            <a:r>
              <a:rPr lang="sr-Latn-CS">
                <a:latin typeface="Calibri" charset="0"/>
              </a:rPr>
              <a:t>Celovitost svih dokaza</a:t>
            </a:r>
          </a:p>
          <a:p>
            <a:pPr lvl="1">
              <a:buFont typeface="Arial" charset="0"/>
              <a:buChar char="•"/>
            </a:pPr>
            <a:r>
              <a:rPr lang="sr-Latn-CS" smtClean="0">
                <a:latin typeface="Calibri" charset="0"/>
              </a:rPr>
              <a:t>E-dokazi mogu da se lako menjaju, brišu ili unišavaju</a:t>
            </a:r>
          </a:p>
          <a:p>
            <a:pPr lvl="1">
              <a:buFont typeface="Arial" charset="0"/>
              <a:buChar char="•"/>
            </a:pPr>
            <a:endParaRPr lang="sr-Latn-CS">
              <a:latin typeface="Calibri" charset="0"/>
            </a:endParaRPr>
          </a:p>
          <a:p>
            <a:pPr lvl="1">
              <a:buFont typeface="Arial" charset="0"/>
              <a:buChar char="•"/>
            </a:pPr>
            <a:endParaRPr lang="sr-Latn-CS">
              <a:latin typeface="Calibri" charset="0"/>
            </a:endParaRP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49578" y="4091029"/>
            <a:ext cx="4794422" cy="2766971"/>
          </a:xfrm>
          <a:prstGeom prst="rect">
            <a:avLst/>
          </a:prstGeom>
        </p:spPr>
      </p:pic>
    </p:spTree>
    <p:extLst>
      <p:ext uri="{BB962C8B-B14F-4D97-AF65-F5344CB8AC3E}">
        <p14:creationId xmlns:p14="http://schemas.microsoft.com/office/powerpoint/2010/main" val="4104042500"/>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p:cNvSpPr>
            <a:spLocks noGrp="1"/>
          </p:cNvSpPr>
          <p:nvPr>
            <p:ph type="sldNum" sz="quarter" idx="12"/>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fld id="{D085F1B2-63D0-6C4C-9437-151183E3B792}" type="slidenum">
              <a:rPr lang="en-US">
                <a:solidFill>
                  <a:srgbClr val="898989"/>
                </a:solidFill>
                <a:latin typeface="Calibri" charset="0"/>
              </a:rPr>
              <a:pPr eaLnBrk="1" hangingPunct="1"/>
              <a:t>92</a:t>
            </a:fld>
            <a:endParaRPr lang="sr-Latn-CS">
              <a:solidFill>
                <a:srgbClr val="898989"/>
              </a:solidFill>
              <a:latin typeface="Calibri" charset="0"/>
            </a:endParaRPr>
          </a:p>
        </p:txBody>
      </p:sp>
      <p:sp>
        <p:nvSpPr>
          <p:cNvPr id="22531" name="Title 1"/>
          <p:cNvSpPr>
            <a:spLocks noGrp="1"/>
          </p:cNvSpPr>
          <p:nvPr>
            <p:ph type="title"/>
          </p:nvPr>
        </p:nvSpPr>
        <p:spPr>
          <a:xfrm>
            <a:off x="206375" y="274638"/>
            <a:ext cx="8655050" cy="690562"/>
          </a:xfrm>
        </p:spPr>
        <p:txBody>
          <a:bodyPr>
            <a:normAutofit fontScale="90000"/>
          </a:bodyPr>
          <a:lstStyle/>
          <a:p>
            <a:pPr eaLnBrk="1" hangingPunct="1"/>
            <a:r>
              <a:rPr lang="sr-Latn-CS" sz="4000" b="1">
                <a:latin typeface="Calibri" charset="0"/>
              </a:rPr>
              <a:t>Koraci za čuvanje lica mesta</a:t>
            </a:r>
          </a:p>
        </p:txBody>
      </p:sp>
      <p:sp>
        <p:nvSpPr>
          <p:cNvPr id="3" name="Content Placeholder 2"/>
          <p:cNvSpPr>
            <a:spLocks noGrp="1"/>
          </p:cNvSpPr>
          <p:nvPr>
            <p:ph idx="1"/>
          </p:nvPr>
        </p:nvSpPr>
        <p:spPr>
          <a:xfrm>
            <a:off x="206375" y="1219200"/>
            <a:ext cx="8655050" cy="5137150"/>
          </a:xfrm>
        </p:spPr>
        <p:txBody>
          <a:bodyPr>
            <a:normAutofit lnSpcReduction="10000"/>
          </a:bodyPr>
          <a:lstStyle/>
          <a:p>
            <a:pPr algn="just">
              <a:defRPr/>
            </a:pPr>
            <a:r>
              <a:rPr lang="sr-Latn-CS" dirty="0" smtClean="0"/>
              <a:t>Pratite politiku nadležnosti za obezbeđivanje na licu mesta</a:t>
            </a:r>
            <a:endParaRPr lang="sr-Latn-CS" smtClean="0">
              <a:ea typeface="+mn-ea"/>
            </a:endParaRPr>
          </a:p>
          <a:p>
            <a:pPr algn="just">
              <a:defRPr/>
            </a:pPr>
            <a:r>
              <a:rPr lang="sr-Latn-CS" dirty="0" smtClean="0"/>
              <a:t>Pomerite sva lica daleko od blizine bilo kojeg dokaza koji je potrebno da se prikupi</a:t>
            </a:r>
            <a:endParaRPr lang="sr-Latn-CS" smtClean="0">
              <a:ea typeface="+mn-ea"/>
            </a:endParaRPr>
          </a:p>
          <a:p>
            <a:pPr algn="just">
              <a:defRPr/>
            </a:pPr>
            <a:r>
              <a:rPr lang="sr-Latn-CS" dirty="0" smtClean="0"/>
              <a:t>Obezbedite sve elektronske uređaje uključujući lične i prenosne uređaje</a:t>
            </a:r>
            <a:endParaRPr lang="sr-Latn-CS" smtClean="0">
              <a:ea typeface="+mn-ea"/>
            </a:endParaRPr>
          </a:p>
          <a:p>
            <a:pPr algn="just">
              <a:defRPr/>
            </a:pPr>
            <a:r>
              <a:rPr lang="sr-Latn-CS" dirty="0" smtClean="0"/>
              <a:t>Odbijte ponude za  pomoć ili tehničku pomoć od svih neovlašćenih lica</a:t>
            </a:r>
          </a:p>
          <a:p>
            <a:pPr algn="just">
              <a:defRPr/>
            </a:pPr>
            <a:r>
              <a:rPr lang="sr-Latn-CS" dirty="0" smtClean="0"/>
              <a:t>Ostavite računar ili elektronski uređaj  isključenim ako je već i bio isključen</a:t>
            </a:r>
            <a:endParaRPr lang="sr-Latn-CS">
              <a:ea typeface="+mn-ea"/>
            </a:endParaRPr>
          </a:p>
        </p:txBody>
      </p:sp>
    </p:spTree>
    <p:extLst>
      <p:ext uri="{BB962C8B-B14F-4D97-AF65-F5344CB8AC3E}">
        <p14:creationId xmlns:p14="http://schemas.microsoft.com/office/powerpoint/2010/main" val="395517024"/>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p:cNvSpPr>
            <a:spLocks noGrp="1"/>
          </p:cNvSpPr>
          <p:nvPr>
            <p:ph type="sldNum" sz="quarter" idx="12"/>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fld id="{CEED5A50-7A86-9F45-97A3-91F9EAD60888}" type="slidenum">
              <a:rPr lang="en-US">
                <a:solidFill>
                  <a:srgbClr val="898989"/>
                </a:solidFill>
                <a:latin typeface="Calibri" charset="0"/>
              </a:rPr>
              <a:pPr eaLnBrk="1" hangingPunct="1"/>
              <a:t>93</a:t>
            </a:fld>
            <a:endParaRPr lang="sr-Latn-CS">
              <a:solidFill>
                <a:srgbClr val="898989"/>
              </a:solidFill>
              <a:latin typeface="Calibri" charset="0"/>
            </a:endParaRPr>
          </a:p>
        </p:txBody>
      </p:sp>
      <p:sp>
        <p:nvSpPr>
          <p:cNvPr id="23555" name="Title 1"/>
          <p:cNvSpPr>
            <a:spLocks noGrp="1"/>
          </p:cNvSpPr>
          <p:nvPr>
            <p:ph type="title"/>
          </p:nvPr>
        </p:nvSpPr>
        <p:spPr>
          <a:xfrm>
            <a:off x="206375" y="274638"/>
            <a:ext cx="8655050" cy="690562"/>
          </a:xfrm>
        </p:spPr>
        <p:txBody>
          <a:bodyPr>
            <a:normAutofit fontScale="90000"/>
          </a:bodyPr>
          <a:lstStyle/>
          <a:p>
            <a:pPr eaLnBrk="1" hangingPunct="1"/>
            <a:r>
              <a:rPr lang="sr-Latn-CS" sz="4000" b="1">
                <a:latin typeface="Calibri" charset="0"/>
              </a:rPr>
              <a:t>Koraci za čuvanje lica mesta</a:t>
            </a:r>
          </a:p>
        </p:txBody>
      </p:sp>
      <p:sp>
        <p:nvSpPr>
          <p:cNvPr id="23556" name="Content Placeholder 2"/>
          <p:cNvSpPr>
            <a:spLocks noGrp="1"/>
          </p:cNvSpPr>
          <p:nvPr>
            <p:ph idx="1"/>
          </p:nvPr>
        </p:nvSpPr>
        <p:spPr>
          <a:xfrm>
            <a:off x="206375" y="1219200"/>
            <a:ext cx="8655050" cy="5137150"/>
          </a:xfrm>
        </p:spPr>
        <p:txBody>
          <a:bodyPr/>
          <a:lstStyle/>
          <a:p>
            <a:pPr algn="just"/>
            <a:r>
              <a:rPr lang="sr-Latn-CS">
                <a:latin typeface="Calibri" charset="0"/>
              </a:rPr>
              <a:t>Videćemo kasnije ako je računar uključen ili stanje ne može biti određeno</a:t>
            </a:r>
          </a:p>
          <a:p>
            <a:pPr algn="just"/>
            <a:r>
              <a:rPr lang="sr-Latn-CS">
                <a:latin typeface="Calibri" charset="0"/>
              </a:rPr>
              <a:t>Zaštiti nestabilne podatke fizički i elektronski</a:t>
            </a:r>
          </a:p>
          <a:p>
            <a:pPr algn="just"/>
            <a:r>
              <a:rPr lang="sr-Latn-CS">
                <a:latin typeface="Calibri" charset="0"/>
              </a:rPr>
              <a:t>Identifikujte i dokumentujte elektronske komponente koje se ne sakupljaju</a:t>
            </a:r>
          </a:p>
          <a:p>
            <a:pPr algn="just"/>
            <a:r>
              <a:rPr lang="sr-Latn-CS">
                <a:latin typeface="Calibri" charset="0"/>
              </a:rPr>
              <a:t>Identifikujte telefonske i mrežne linije koje su povezane sa uređajima, dokumentujte ih i označite ih</a:t>
            </a:r>
          </a:p>
        </p:txBody>
      </p:sp>
    </p:spTree>
    <p:extLst>
      <p:ext uri="{BB962C8B-B14F-4D97-AF65-F5344CB8AC3E}">
        <p14:creationId xmlns:p14="http://schemas.microsoft.com/office/powerpoint/2010/main" val="347435201"/>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p:cNvSpPr>
            <a:spLocks noGrp="1"/>
          </p:cNvSpPr>
          <p:nvPr>
            <p:ph type="sldNum" sz="quarter" idx="12"/>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fld id="{E7EC7813-D54C-3F4B-9FE6-E28C82428090}" type="slidenum">
              <a:rPr lang="en-US">
                <a:solidFill>
                  <a:srgbClr val="898989"/>
                </a:solidFill>
                <a:latin typeface="Calibri" charset="0"/>
              </a:rPr>
              <a:pPr eaLnBrk="1" hangingPunct="1"/>
              <a:t>94</a:t>
            </a:fld>
            <a:endParaRPr lang="sr-Latn-CS">
              <a:solidFill>
                <a:srgbClr val="898989"/>
              </a:solidFill>
              <a:latin typeface="Calibri" charset="0"/>
            </a:endParaRPr>
          </a:p>
        </p:txBody>
      </p:sp>
      <p:sp>
        <p:nvSpPr>
          <p:cNvPr id="24579" name="Title 1"/>
          <p:cNvSpPr>
            <a:spLocks noGrp="1"/>
          </p:cNvSpPr>
          <p:nvPr>
            <p:ph type="title"/>
          </p:nvPr>
        </p:nvSpPr>
        <p:spPr>
          <a:xfrm>
            <a:off x="206375" y="274638"/>
            <a:ext cx="8655050" cy="690562"/>
          </a:xfrm>
        </p:spPr>
        <p:txBody>
          <a:bodyPr>
            <a:normAutofit fontScale="90000"/>
          </a:bodyPr>
          <a:lstStyle/>
          <a:p>
            <a:pPr eaLnBrk="1" hangingPunct="1"/>
            <a:r>
              <a:rPr lang="sr-Latn-CS" sz="4000" b="1">
                <a:latin typeface="Calibri" charset="0"/>
              </a:rPr>
              <a:t>Koraci za obezbeđivanje lica mesta</a:t>
            </a:r>
          </a:p>
        </p:txBody>
      </p:sp>
      <p:sp>
        <p:nvSpPr>
          <p:cNvPr id="24580" name="Content Placeholder 2"/>
          <p:cNvSpPr>
            <a:spLocks noGrp="1"/>
          </p:cNvSpPr>
          <p:nvPr>
            <p:ph idx="1"/>
          </p:nvPr>
        </p:nvSpPr>
        <p:spPr>
          <a:xfrm>
            <a:off x="206375" y="1219200"/>
            <a:ext cx="8655050" cy="5342238"/>
          </a:xfrm>
        </p:spPr>
        <p:txBody>
          <a:bodyPr/>
          <a:lstStyle/>
          <a:p>
            <a:r>
              <a:rPr lang="sr-Latn-CS" smtClean="0">
                <a:latin typeface="Calibri" charset="0"/>
              </a:rPr>
              <a:t>Odlučite da li bilo koji drugi dokaz je potrebno od uređaja da se zapleni</a:t>
            </a:r>
            <a:endParaRPr lang="sr-Latn-CS">
              <a:latin typeface="Calibri" charset="0"/>
            </a:endParaRPr>
          </a:p>
          <a:p>
            <a:pPr lvl="1"/>
            <a:r>
              <a:rPr lang="sr-Latn-CS">
                <a:latin typeface="Calibri" charset="0"/>
              </a:rPr>
              <a:t>Ako je tako, sledite opšte postupke za rukovanje</a:t>
            </a:r>
          </a:p>
          <a:p>
            <a:pPr lvl="1"/>
            <a:r>
              <a:rPr lang="sr-Latn-CS">
                <a:latin typeface="Calibri" charset="0"/>
              </a:rPr>
              <a:t>Odložite destruktivne tehnike </a:t>
            </a:r>
            <a:r>
              <a:rPr lang="sr-Latn-CS" b="1">
                <a:latin typeface="Calibri" charset="0"/>
              </a:rPr>
              <a:t>sve dok</a:t>
            </a:r>
            <a:r>
              <a:rPr lang="sr-Latn-CS">
                <a:latin typeface="Calibri" charset="0"/>
              </a:rPr>
              <a:t>se  ne završi spašavanje elektronskog dokaza</a:t>
            </a:r>
          </a:p>
          <a:p>
            <a:pPr lvl="2"/>
            <a:r>
              <a:rPr lang="sr-Latn-CS">
                <a:latin typeface="Calibri" charset="0"/>
              </a:rPr>
              <a:t>Sakupite skrivene otiske </a:t>
            </a:r>
            <a:r>
              <a:rPr lang="sr-Latn-CS" b="1">
                <a:latin typeface="Calibri" charset="0"/>
              </a:rPr>
              <a:t>nakon</a:t>
            </a:r>
            <a:r>
              <a:rPr lang="sr-Latn-CS">
                <a:latin typeface="Calibri" charset="0"/>
              </a:rPr>
              <a:t> završetka spašavanja e-dokaza</a:t>
            </a:r>
          </a:p>
          <a:p>
            <a:pPr lvl="2"/>
            <a:r>
              <a:rPr lang="sr-Latn-CS" b="1">
                <a:latin typeface="Calibri" charset="0"/>
              </a:rPr>
              <a:t>Nemojte</a:t>
            </a:r>
            <a:r>
              <a:rPr lang="sr-Latn-CS" dirty="0" smtClean="0"/>
              <a:t> koristiti aluminijum u prahu za prikupljanje otisaka sa lica mesta jer to može oštetiti opremu i podatke.</a:t>
            </a:r>
            <a:endParaRPr lang="sr-Latn-CS">
              <a:latin typeface="Calibri" charset="0"/>
            </a:endParaRPr>
          </a:p>
        </p:txBody>
      </p:sp>
    </p:spTree>
    <p:extLst>
      <p:ext uri="{BB962C8B-B14F-4D97-AF65-F5344CB8AC3E}">
        <p14:creationId xmlns:p14="http://schemas.microsoft.com/office/powerpoint/2010/main" val="3555214435"/>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p:cNvSpPr>
            <a:spLocks noGrp="1"/>
          </p:cNvSpPr>
          <p:nvPr>
            <p:ph type="sldNum" sz="quarter" idx="12"/>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fld id="{9BEDE707-734C-A14C-8474-6DDF6FB341AF}" type="slidenum">
              <a:rPr lang="en-US">
                <a:solidFill>
                  <a:srgbClr val="898989"/>
                </a:solidFill>
                <a:latin typeface="Calibri" charset="0"/>
              </a:rPr>
              <a:pPr eaLnBrk="1" hangingPunct="1"/>
              <a:t>95</a:t>
            </a:fld>
            <a:endParaRPr lang="sr-Latn-CS">
              <a:solidFill>
                <a:srgbClr val="898989"/>
              </a:solidFill>
              <a:latin typeface="Calibri" charset="0"/>
            </a:endParaRPr>
          </a:p>
        </p:txBody>
      </p:sp>
      <p:sp>
        <p:nvSpPr>
          <p:cNvPr id="25603" name="Title 1"/>
          <p:cNvSpPr>
            <a:spLocks noGrp="1"/>
          </p:cNvSpPr>
          <p:nvPr>
            <p:ph type="title"/>
          </p:nvPr>
        </p:nvSpPr>
        <p:spPr>
          <a:xfrm>
            <a:off x="206375" y="274638"/>
            <a:ext cx="8655050" cy="690562"/>
          </a:xfrm>
        </p:spPr>
        <p:txBody>
          <a:bodyPr>
            <a:normAutofit fontScale="90000"/>
          </a:bodyPr>
          <a:lstStyle/>
          <a:p>
            <a:pPr eaLnBrk="1" hangingPunct="1"/>
            <a:r>
              <a:rPr lang="sr-Latn-CS" sz="4000" b="1">
                <a:latin typeface="Calibri" charset="0"/>
              </a:rPr>
              <a:t>Pretraga lica mesta</a:t>
            </a:r>
          </a:p>
        </p:txBody>
      </p:sp>
      <p:sp>
        <p:nvSpPr>
          <p:cNvPr id="3" name="Content Placeholder 2"/>
          <p:cNvSpPr>
            <a:spLocks noGrp="1"/>
          </p:cNvSpPr>
          <p:nvPr>
            <p:ph idx="1"/>
          </p:nvPr>
        </p:nvSpPr>
        <p:spPr>
          <a:xfrm>
            <a:off x="206375" y="1219200"/>
            <a:ext cx="8655050" cy="5137150"/>
          </a:xfrm>
        </p:spPr>
        <p:txBody>
          <a:bodyPr>
            <a:normAutofit/>
          </a:bodyPr>
          <a:lstStyle/>
          <a:p>
            <a:pPr>
              <a:defRPr/>
            </a:pPr>
            <a:r>
              <a:rPr lang="sr-Latn-CS" dirty="0" smtClean="0"/>
              <a:t>Pretražite lice mesta za ne-elektronske, ali povezane dokaze, kao što su</a:t>
            </a:r>
            <a:endParaRPr lang="sr-Latn-CS" smtClean="0">
              <a:ea typeface="+mn-ea"/>
            </a:endParaRPr>
          </a:p>
          <a:p>
            <a:pPr lvl="1">
              <a:defRPr/>
            </a:pPr>
            <a:r>
              <a:rPr lang="sr-Latn-CS" dirty="0" smtClean="0"/>
              <a:t>pisane lozinke i druge rukopisne beleške</a:t>
            </a:r>
            <a:endParaRPr lang="sr-Latn-CS" smtClean="0">
              <a:ea typeface="+mn-ea"/>
            </a:endParaRPr>
          </a:p>
          <a:p>
            <a:pPr lvl="1">
              <a:defRPr/>
            </a:pPr>
            <a:r>
              <a:rPr lang="sr-Latn-CS" dirty="0" smtClean="0"/>
              <a:t>prazne papiriće za beleške sa utisnutum rukopisom</a:t>
            </a:r>
            <a:endParaRPr lang="sr-Latn-CS" smtClean="0">
              <a:ea typeface="+mn-ea"/>
            </a:endParaRPr>
          </a:p>
          <a:p>
            <a:pPr lvl="1">
              <a:defRPr/>
            </a:pPr>
            <a:r>
              <a:rPr lang="sr-Latn-CS" dirty="0" smtClean="0"/>
              <a:t>hardverske i softverske priručnike</a:t>
            </a:r>
            <a:endParaRPr lang="sr-Latn-CS" smtClean="0">
              <a:ea typeface="+mn-ea"/>
            </a:endParaRPr>
          </a:p>
          <a:p>
            <a:pPr lvl="1">
              <a:defRPr/>
            </a:pPr>
            <a:r>
              <a:rPr lang="sr-Latn-CS" dirty="0" smtClean="0"/>
              <a:t>kalendare ili dnevnike</a:t>
            </a:r>
            <a:endParaRPr lang="sr-Latn-CS" smtClean="0">
              <a:ea typeface="+mn-ea"/>
            </a:endParaRPr>
          </a:p>
          <a:p>
            <a:pPr lvl="1">
              <a:defRPr/>
            </a:pPr>
            <a:r>
              <a:rPr lang="sr-Latn-CS" dirty="0" smtClean="0"/>
              <a:t>tekstualne ili grafički odštampane od strane računara</a:t>
            </a:r>
            <a:endParaRPr lang="sr-Latn-CS" smtClean="0">
              <a:ea typeface="+mn-ea"/>
            </a:endParaRPr>
          </a:p>
          <a:p>
            <a:pPr lvl="1">
              <a:defRPr/>
            </a:pPr>
            <a:r>
              <a:rPr lang="sr-Latn-CS" dirty="0" smtClean="0"/>
              <a:t>fotografije, ili</a:t>
            </a:r>
            <a:endParaRPr lang="sr-Latn-CS" smtClean="0">
              <a:ea typeface="+mn-ea"/>
            </a:endParaRPr>
          </a:p>
          <a:p>
            <a:pPr lvl="1">
              <a:defRPr/>
            </a:pPr>
            <a:r>
              <a:rPr lang="sr-Latn-CS" dirty="0" smtClean="0"/>
              <a:t>informacije o ličnim interesima koje mogu biti korisne za kasnije razbijanje lozinke / šifre</a:t>
            </a:r>
            <a:endParaRPr lang="sr-Latn-CS">
              <a:ea typeface="+mn-ea"/>
            </a:endParaRPr>
          </a:p>
        </p:txBody>
      </p:sp>
    </p:spTree>
    <p:extLst>
      <p:ext uri="{BB962C8B-B14F-4D97-AF65-F5344CB8AC3E}">
        <p14:creationId xmlns:p14="http://schemas.microsoft.com/office/powerpoint/2010/main" val="3625001520"/>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CS" b="1">
                <a:latin typeface="Calibri" charset="0"/>
              </a:rPr>
              <a:t>Preliminarni razgovori</a:t>
            </a:r>
            <a:endParaRPr lang="sr-Latn-CS"/>
          </a:p>
        </p:txBody>
      </p:sp>
      <p:sp>
        <p:nvSpPr>
          <p:cNvPr id="5" name="Rectangle 4"/>
          <p:cNvSpPr/>
          <p:nvPr/>
        </p:nvSpPr>
        <p:spPr>
          <a:xfrm>
            <a:off x="457200" y="3757933"/>
            <a:ext cx="8229600" cy="2146550"/>
          </a:xfrm>
          <a:prstGeom prst="rect">
            <a:avLst/>
          </a:prstGeom>
        </p:spPr>
        <p:txBody>
          <a:bodyPr wrap="square">
            <a:spAutoFit/>
          </a:bodyPr>
          <a:lstStyle/>
          <a:p>
            <a:pPr algn="just">
              <a:lnSpc>
                <a:spcPts val="4060"/>
              </a:lnSpc>
            </a:pPr>
            <a:r>
              <a:rPr lang="sr-Latn-CS" sz="2800" smtClean="0">
                <a:latin typeface="Helvetica" charset="0"/>
              </a:rPr>
              <a:t>Svaki razgovor koji se vodi na licu mesta mora biti u skladu sa nacionalnim zakonodavstvom i agencijskom politikom (na primer, u zahtevu da se upozori protiv samoinkriminacije ili spiska prava),</a:t>
            </a:r>
            <a:endParaRPr lang="sr-Latn-CS" sz="2800">
              <a:latin typeface="Helvetica" charset="0"/>
            </a:endParaRPr>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5878" y="1294199"/>
            <a:ext cx="8330922" cy="1735609"/>
          </a:xfrm>
          <a:prstGeom prst="rect">
            <a:avLst/>
          </a:prstGeom>
        </p:spPr>
      </p:pic>
      <p:sp>
        <p:nvSpPr>
          <p:cNvPr id="3" name="Espace réservé du numéro de diapositive 2"/>
          <p:cNvSpPr>
            <a:spLocks noGrp="1"/>
          </p:cNvSpPr>
          <p:nvPr>
            <p:ph type="sldNum" sz="quarter" idx="12"/>
          </p:nvPr>
        </p:nvSpPr>
        <p:spPr/>
        <p:txBody>
          <a:bodyPr/>
          <a:lstStyle/>
          <a:p>
            <a:fld id="{C1820EB3-92EE-104B-92CD-26C09B1518FE}" type="slidenum">
              <a:rPr lang="en-US" smtClean="0"/>
              <a:pPr/>
              <a:t>96</a:t>
            </a:fld>
            <a:endParaRPr lang="sr-Latn-CS"/>
          </a:p>
        </p:txBody>
      </p:sp>
    </p:spTree>
    <p:extLst>
      <p:ext uri="{BB962C8B-B14F-4D97-AF65-F5344CB8AC3E}">
        <p14:creationId xmlns:p14="http://schemas.microsoft.com/office/powerpoint/2010/main" val="254204048"/>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p:cNvSpPr>
            <a:spLocks noGrp="1"/>
          </p:cNvSpPr>
          <p:nvPr>
            <p:ph type="sldNum" sz="quarter" idx="12"/>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fld id="{2A5807C7-89F3-A945-8B0C-3A972C775B63}" type="slidenum">
              <a:rPr lang="en-US">
                <a:solidFill>
                  <a:srgbClr val="898989"/>
                </a:solidFill>
                <a:latin typeface="Calibri" charset="0"/>
              </a:rPr>
              <a:pPr eaLnBrk="1" hangingPunct="1"/>
              <a:t>97</a:t>
            </a:fld>
            <a:endParaRPr lang="sr-Latn-CS">
              <a:solidFill>
                <a:srgbClr val="898989"/>
              </a:solidFill>
              <a:latin typeface="Calibri" charset="0"/>
            </a:endParaRPr>
          </a:p>
        </p:txBody>
      </p:sp>
      <p:sp>
        <p:nvSpPr>
          <p:cNvPr id="26627" name="Title 1"/>
          <p:cNvSpPr>
            <a:spLocks noGrp="1"/>
          </p:cNvSpPr>
          <p:nvPr>
            <p:ph type="title"/>
          </p:nvPr>
        </p:nvSpPr>
        <p:spPr>
          <a:xfrm>
            <a:off x="206375" y="274638"/>
            <a:ext cx="8655050" cy="690562"/>
          </a:xfrm>
        </p:spPr>
        <p:txBody>
          <a:bodyPr>
            <a:normAutofit fontScale="90000"/>
          </a:bodyPr>
          <a:lstStyle/>
          <a:p>
            <a:pPr eaLnBrk="1" hangingPunct="1"/>
            <a:r>
              <a:rPr lang="sr-Latn-CS" sz="4000" b="1">
                <a:latin typeface="Calibri" charset="0"/>
              </a:rPr>
              <a:t>Preliminarni razgovori</a:t>
            </a:r>
          </a:p>
        </p:txBody>
      </p:sp>
      <p:sp>
        <p:nvSpPr>
          <p:cNvPr id="26628" name="Content Placeholder 2"/>
          <p:cNvSpPr>
            <a:spLocks noGrp="1"/>
          </p:cNvSpPr>
          <p:nvPr>
            <p:ph idx="1"/>
          </p:nvPr>
        </p:nvSpPr>
        <p:spPr>
          <a:xfrm>
            <a:off x="206375" y="1219200"/>
            <a:ext cx="8655050" cy="1981200"/>
          </a:xfrm>
        </p:spPr>
        <p:txBody>
          <a:bodyPr/>
          <a:lstStyle/>
          <a:p>
            <a:pPr marL="571500" indent="-514350"/>
            <a:r>
              <a:rPr lang="sr-Latn-CS" sz="2600">
                <a:latin typeface="Calibri" charset="0"/>
              </a:rPr>
              <a:t>Odvojite i identifikujte sva lica na licu mesta i zabeležite njihovu lokaciju u trenutku ulaska</a:t>
            </a:r>
          </a:p>
          <a:p>
            <a:pPr marL="571500" indent="-514350"/>
            <a:r>
              <a:rPr lang="sr-Latn-CS" sz="2600">
                <a:latin typeface="Calibri" charset="0"/>
              </a:rPr>
              <a:t>Koristite kontrolnu listu za prikupljanje i beleženje informacija od ovih osoba kao što su ...</a:t>
            </a:r>
          </a:p>
        </p:txBody>
      </p:sp>
      <p:pic>
        <p:nvPicPr>
          <p:cNvPr id="26629" name="Picture 2" descr="C:\Users\Lemon\Desktop\BackUp\COE Training\Photos\interogation.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97357" y="3565525"/>
            <a:ext cx="5467350" cy="3155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18445544"/>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p:cNvSpPr>
            <a:spLocks noGrp="1"/>
          </p:cNvSpPr>
          <p:nvPr>
            <p:ph type="sldNum" sz="quarter" idx="12"/>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fld id="{9E21EDA3-3CAA-2F45-B92D-724C120D013B}" type="slidenum">
              <a:rPr lang="en-US">
                <a:solidFill>
                  <a:srgbClr val="898989"/>
                </a:solidFill>
                <a:latin typeface="Calibri" charset="0"/>
              </a:rPr>
              <a:pPr eaLnBrk="1" hangingPunct="1"/>
              <a:t>98</a:t>
            </a:fld>
            <a:endParaRPr lang="sr-Latn-CS">
              <a:solidFill>
                <a:srgbClr val="898989"/>
              </a:solidFill>
              <a:latin typeface="Calibri" charset="0"/>
            </a:endParaRPr>
          </a:p>
        </p:txBody>
      </p:sp>
      <p:sp>
        <p:nvSpPr>
          <p:cNvPr id="27651" name="Title 1"/>
          <p:cNvSpPr>
            <a:spLocks noGrp="1"/>
          </p:cNvSpPr>
          <p:nvPr>
            <p:ph type="title"/>
          </p:nvPr>
        </p:nvSpPr>
        <p:spPr>
          <a:xfrm>
            <a:off x="206375" y="274638"/>
            <a:ext cx="8655050" cy="690562"/>
          </a:xfrm>
        </p:spPr>
        <p:txBody>
          <a:bodyPr>
            <a:normAutofit fontScale="90000"/>
          </a:bodyPr>
          <a:lstStyle/>
          <a:p>
            <a:pPr eaLnBrk="1" hangingPunct="1"/>
            <a:r>
              <a:rPr lang="sr-Latn-CS" sz="4000" b="1">
                <a:latin typeface="Calibri" charset="0"/>
              </a:rPr>
              <a:t>Preliminarni razgovori</a:t>
            </a:r>
          </a:p>
        </p:txBody>
      </p:sp>
      <p:sp>
        <p:nvSpPr>
          <p:cNvPr id="3" name="Content Placeholder 2"/>
          <p:cNvSpPr>
            <a:spLocks noGrp="1"/>
          </p:cNvSpPr>
          <p:nvPr>
            <p:ph idx="1"/>
          </p:nvPr>
        </p:nvSpPr>
        <p:spPr>
          <a:xfrm>
            <a:off x="206375" y="1219199"/>
            <a:ext cx="8655050" cy="5502275"/>
          </a:xfrm>
        </p:spPr>
        <p:txBody>
          <a:bodyPr>
            <a:normAutofit fontScale="85000" lnSpcReduction="20000"/>
          </a:bodyPr>
          <a:lstStyle/>
          <a:p>
            <a:pPr marL="971550" lvl="1" indent="-457200" algn="just">
              <a:buFont typeface="Arial" charset="0"/>
              <a:buChar char="•"/>
              <a:defRPr/>
            </a:pPr>
            <a:r>
              <a:rPr lang="sr-Latn-CS" sz="3100" smtClean="0"/>
              <a:t>Svrha uređaja / sistema </a:t>
            </a:r>
            <a:endParaRPr lang="sr-Latn-CS" sz="3100" smtClean="0">
              <a:ea typeface="+mn-ea"/>
            </a:endParaRPr>
          </a:p>
          <a:p>
            <a:pPr marL="971550" lvl="1" indent="-457200" algn="just">
              <a:buFont typeface="Arial" charset="0"/>
              <a:buChar char="•"/>
              <a:defRPr/>
            </a:pPr>
            <a:r>
              <a:rPr lang="sr-Latn-CS" sz="3100" smtClean="0"/>
              <a:t>Vlasnici i / ili korisnici uređaja / sistema pronađeni na licu mesta, kao i lozinke, korisnička imena i davaoc interneta</a:t>
            </a:r>
            <a:endParaRPr lang="sr-Latn-CS" sz="3100" smtClean="0">
              <a:ea typeface="+mn-ea"/>
            </a:endParaRPr>
          </a:p>
          <a:p>
            <a:pPr marL="971550" lvl="1" indent="-457200" algn="just">
              <a:buFont typeface="Arial" charset="0"/>
              <a:buChar char="•"/>
              <a:defRPr/>
            </a:pPr>
            <a:r>
              <a:rPr lang="sr-Latn-CS" sz="3100" smtClean="0"/>
              <a:t>Bilo koje lozinke potrebne za pristup sistemu, softveru ili podacima. </a:t>
            </a:r>
            <a:endParaRPr lang="sr-Latn-CS" sz="3100" smtClean="0">
              <a:ea typeface="+mn-ea"/>
            </a:endParaRPr>
          </a:p>
          <a:p>
            <a:pPr marL="971550" lvl="1" indent="-457200" algn="just">
              <a:buFont typeface="Arial" charset="0"/>
              <a:buChar char="•"/>
              <a:defRPr/>
            </a:pPr>
            <a:r>
              <a:rPr lang="sr-Latn-CS" sz="3100" smtClean="0"/>
              <a:t>Bilo kakve jedinstvene sigurnosne šeme ili destruktivne uređaje</a:t>
            </a:r>
          </a:p>
          <a:p>
            <a:pPr marL="971550" lvl="1" indent="-457200" algn="just">
              <a:buFont typeface="Arial" charset="0"/>
              <a:buChar char="•"/>
              <a:defRPr/>
            </a:pPr>
            <a:r>
              <a:rPr lang="sr-Latn-CS" sz="3100" smtClean="0"/>
              <a:t>Facebook ili druge informacije o online nalogu web lokacije za društvene mreže.</a:t>
            </a:r>
            <a:endParaRPr lang="sr-Latn-CS" sz="3100" smtClean="0">
              <a:ea typeface="+mn-ea"/>
            </a:endParaRPr>
          </a:p>
          <a:p>
            <a:pPr marL="971550" lvl="1" indent="-457200" algn="just">
              <a:buFont typeface="Arial" charset="0"/>
              <a:buChar char="•"/>
              <a:defRPr/>
            </a:pPr>
            <a:r>
              <a:rPr lang="sr-Latn-CS" sz="3100" smtClean="0"/>
              <a:t>Bilo koje skladište podataka izvan lokacije</a:t>
            </a:r>
            <a:endParaRPr lang="sr-Latn-CS" sz="3100" smtClean="0">
              <a:ea typeface="+mn-ea"/>
            </a:endParaRPr>
          </a:p>
          <a:p>
            <a:pPr marL="971550" lvl="1" indent="-457200" algn="just">
              <a:buFont typeface="Arial" charset="0"/>
              <a:buChar char="•"/>
              <a:defRPr/>
            </a:pPr>
            <a:r>
              <a:rPr lang="sr-Latn-CS" sz="3100" smtClean="0"/>
              <a:t>Bilo koja dokumentacija koja objašnjava hardver ili softver instaliran na sistemu</a:t>
            </a:r>
          </a:p>
          <a:p>
            <a:pPr marL="971550" lvl="1" indent="-457200" algn="just">
              <a:buFont typeface="Arial" charset="0"/>
              <a:buChar char="•"/>
              <a:defRPr/>
            </a:pPr>
            <a:r>
              <a:rPr lang="sr-Latn-CS" sz="3100" smtClean="0"/>
              <a:t>Bilo koje druge relevantne informacije</a:t>
            </a:r>
            <a:endParaRPr lang="sr-Latn-CS" sz="3100">
              <a:ea typeface="+mn-ea"/>
            </a:endParaRPr>
          </a:p>
        </p:txBody>
      </p:sp>
    </p:spTree>
    <p:extLst>
      <p:ext uri="{BB962C8B-B14F-4D97-AF65-F5344CB8AC3E}">
        <p14:creationId xmlns:p14="http://schemas.microsoft.com/office/powerpoint/2010/main" val="4106344524"/>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 name="Picture 50" descr="border.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04558" y="0"/>
            <a:ext cx="6274340" cy="6858000"/>
          </a:xfrm>
          <a:prstGeom prst="rect">
            <a:avLst/>
          </a:prstGeom>
        </p:spPr>
      </p:pic>
      <p:sp>
        <p:nvSpPr>
          <p:cNvPr id="50" name="Slide Number Placeholder 49"/>
          <p:cNvSpPr>
            <a:spLocks noGrp="1"/>
          </p:cNvSpPr>
          <p:nvPr>
            <p:ph type="sldNum" sz="quarter" idx="12"/>
          </p:nvPr>
        </p:nvSpPr>
        <p:spPr/>
        <p:txBody>
          <a:bodyPr/>
          <a:lstStyle/>
          <a:p>
            <a:fld id="{CBD56858-EB0B-D04D-B23C-7A827FD60C9F}" type="slidenum">
              <a:rPr lang="en-US" smtClean="0"/>
              <a:pPr/>
              <a:t>99</a:t>
            </a:fld>
            <a:endParaRPr lang="sr-Latn-CS"/>
          </a:p>
        </p:txBody>
      </p:sp>
      <p:sp>
        <p:nvSpPr>
          <p:cNvPr id="5" name="TextBox 4"/>
          <p:cNvSpPr txBox="1"/>
          <p:nvPr/>
        </p:nvSpPr>
        <p:spPr>
          <a:xfrm>
            <a:off x="2502806" y="2644170"/>
            <a:ext cx="3692047" cy="1569660"/>
          </a:xfrm>
          <a:prstGeom prst="rect">
            <a:avLst/>
          </a:prstGeom>
          <a:noFill/>
        </p:spPr>
        <p:txBody>
          <a:bodyPr wrap="square" rtlCol="0">
            <a:spAutoFit/>
          </a:bodyPr>
          <a:lstStyle/>
          <a:p>
            <a:pPr lvl="1" algn="ctr"/>
            <a:r>
              <a:rPr lang="sr-Latn-CS" sz="3200" b="1" smtClean="0">
                <a:solidFill>
                  <a:schemeClr val="accent1">
                    <a:lumMod val="25000"/>
                  </a:schemeClr>
                </a:solidFill>
                <a:latin typeface="Calibri" pitchFamily="34" charset="0"/>
              </a:rPr>
              <a:t>DOKUMENTOVANJE </a:t>
            </a:r>
          </a:p>
          <a:p>
            <a:pPr lvl="1" algn="ctr"/>
            <a:r>
              <a:rPr lang="sr-Latn-CS" sz="3200" b="1" smtClean="0">
                <a:solidFill>
                  <a:schemeClr val="accent1">
                    <a:lumMod val="25000"/>
                  </a:schemeClr>
                </a:solidFill>
                <a:latin typeface="Calibri" pitchFamily="34" charset="0"/>
              </a:rPr>
              <a:t>LICA MESTA</a:t>
            </a:r>
            <a:endParaRPr lang="sr-Latn-CS" sz="3200"/>
          </a:p>
        </p:txBody>
      </p:sp>
    </p:spTree>
    <p:extLst>
      <p:ext uri="{BB962C8B-B14F-4D97-AF65-F5344CB8AC3E}">
        <p14:creationId xmlns:p14="http://schemas.microsoft.com/office/powerpoint/2010/main" val="1092831267"/>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25253</TotalTime>
  <Words>20727</Words>
  <Application>Microsoft Office PowerPoint</Application>
  <PresentationFormat>On-screen Show (4:3)</PresentationFormat>
  <Paragraphs>1694</Paragraphs>
  <Slides>170</Slides>
  <Notes>130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170</vt:i4>
      </vt:variant>
    </vt:vector>
  </HeadingPairs>
  <TitlesOfParts>
    <vt:vector size="177" baseType="lpstr">
      <vt:lpstr>Arial</vt:lpstr>
      <vt:lpstr>Arial Narrow</vt:lpstr>
      <vt:lpstr>Calibri</vt:lpstr>
      <vt:lpstr>Helvetica</vt:lpstr>
      <vt:lpstr>ＭＳ Ｐゴシック</vt:lpstr>
      <vt:lpstr>ＭＳ Ｐゴシック</vt:lpstr>
      <vt:lpstr>Office Theme</vt:lpstr>
      <vt:lpstr>Uvodna obuka o visokotehnološkom kriminalu za sudije i tužioce</vt:lpstr>
      <vt:lpstr>Dnevni red</vt:lpstr>
      <vt:lpstr>Ciljevi sesije</vt:lpstr>
      <vt:lpstr>Ciljevi sesije</vt:lpstr>
      <vt:lpstr>Prvi deo Šta je elektronski dokaz? </vt:lpstr>
      <vt:lpstr>PowerPoint Presentation</vt:lpstr>
      <vt:lpstr>PowerPoint Presentation</vt:lpstr>
      <vt:lpstr>Opšta definicija dokaza</vt:lpstr>
      <vt:lpstr>Šta je elektronski dokaz?</vt:lpstr>
      <vt:lpstr>Elektronski dokaz</vt:lpstr>
      <vt:lpstr>Šta je elektronski dokaz?</vt:lpstr>
      <vt:lpstr>Šta je elektronski dokaz?</vt:lpstr>
      <vt:lpstr>PowerPoint Presentation</vt:lpstr>
      <vt:lpstr>Izvori i vrste elektronskih dokaza</vt:lpstr>
      <vt:lpstr>Izvori dokaza</vt:lpstr>
      <vt:lpstr>Izvori dokaza</vt:lpstr>
      <vt:lpstr>Definicije Budapeštanske Konvencije</vt:lpstr>
      <vt:lpstr>Izvori dokaza</vt:lpstr>
      <vt:lpstr>Izvori dokaza</vt:lpstr>
      <vt:lpstr>Izvori dokaza</vt:lpstr>
      <vt:lpstr>Izvori dokaza</vt:lpstr>
      <vt:lpstr>Izvori dokaza</vt:lpstr>
      <vt:lpstr>Izvori dokaza</vt:lpstr>
      <vt:lpstr>Izvori dokaza</vt:lpstr>
      <vt:lpstr>Izvori dokaza</vt:lpstr>
      <vt:lpstr>Izvori dokaza</vt:lpstr>
      <vt:lpstr>Izvori dokaza</vt:lpstr>
      <vt:lpstr>Izvori dokaza</vt:lpstr>
      <vt:lpstr>Izvori dokaza</vt:lpstr>
      <vt:lpstr>Izvori dokaza</vt:lpstr>
      <vt:lpstr>Izvori dokaza</vt:lpstr>
      <vt:lpstr>Izvori dokaza</vt:lpstr>
      <vt:lpstr>Izvori dokaza</vt:lpstr>
      <vt:lpstr>Izvori dokaza</vt:lpstr>
      <vt:lpstr>Izvori dokaza</vt:lpstr>
      <vt:lpstr>Izvori dokaza</vt:lpstr>
      <vt:lpstr>Izvori dokaza</vt:lpstr>
      <vt:lpstr>Izvori dokaza</vt:lpstr>
      <vt:lpstr>Izvori dokaza</vt:lpstr>
      <vt:lpstr>Izvori dokaza</vt:lpstr>
      <vt:lpstr>Izvori dokaza</vt:lpstr>
      <vt:lpstr>Izvori dokaza</vt:lpstr>
      <vt:lpstr>Izvori dokaza</vt:lpstr>
      <vt:lpstr>Jedinstvene karakteristike</vt:lpstr>
      <vt:lpstr>Razmatranja za elektronske dokaze</vt:lpstr>
      <vt:lpstr>PowerPoint Presentation</vt:lpstr>
      <vt:lpstr>Drugi deo Vodič za elektronske dokaze Saveta Evrope</vt:lpstr>
      <vt:lpstr>PowerPoint Presentation</vt:lpstr>
      <vt:lpstr>Uvod u korišćenje vodiča</vt:lpstr>
      <vt:lpstr>Pozadina vodiča </vt:lpstr>
      <vt:lpstr>Svrha vodiča </vt:lpstr>
      <vt:lpstr>Za koga je vodič</vt:lpstr>
      <vt:lpstr>Kako se Vodič treba koristiti</vt:lpstr>
      <vt:lpstr>Kako se Vodič treba koristiti</vt:lpstr>
      <vt:lpstr>Kako se Vodič treba koristiti</vt:lpstr>
      <vt:lpstr>Kako se Vodič treba koristiti</vt:lpstr>
      <vt:lpstr>Simboli dokumenta</vt:lpstr>
      <vt:lpstr>PowerPoint Presentation</vt:lpstr>
      <vt:lpstr>Dodaci </vt:lpstr>
      <vt:lpstr>Budapeštanska konvencija</vt:lpstr>
      <vt:lpstr>Prednost</vt:lpstr>
      <vt:lpstr>Važenje Vodiča</vt:lpstr>
      <vt:lpstr>PowerPoint Presentation</vt:lpstr>
      <vt:lpstr>Načela</vt:lpstr>
      <vt:lpstr>Načelo 1 - Celovitost podataka</vt:lpstr>
      <vt:lpstr>Načelo 2 - Revizorska istraga</vt:lpstr>
      <vt:lpstr>Načelo 3 - Specijalistička podrška</vt:lpstr>
      <vt:lpstr>Načelo 4 - Odgovarajuća obuka</vt:lpstr>
      <vt:lpstr>Princip 5 - Zakonitost</vt:lpstr>
      <vt:lpstr>PowerPoint Presentation</vt:lpstr>
      <vt:lpstr>PowerPoint Presentation</vt:lpstr>
      <vt:lpstr>Vrste zaplene</vt:lpstr>
      <vt:lpstr>Početne smernice</vt:lpstr>
      <vt:lpstr>PowerPoint Presentation</vt:lpstr>
      <vt:lpstr>Planiranje i priprema</vt:lpstr>
      <vt:lpstr>Planiranje</vt:lpstr>
      <vt:lpstr>Planiranje</vt:lpstr>
      <vt:lpstr>Priprema</vt:lpstr>
      <vt:lpstr>Spoljni savetodavni svedoci</vt:lpstr>
      <vt:lpstr>PowerPoint Presentation</vt:lpstr>
      <vt:lpstr>Zadaci članova tima</vt:lpstr>
      <vt:lpstr>Oprema i osnovni alat</vt:lpstr>
      <vt:lpstr>Alati za demontažu i uklanjanje</vt:lpstr>
      <vt:lpstr>Dokumentacija</vt:lpstr>
      <vt:lpstr>Pakovanje i transport</vt:lpstr>
      <vt:lpstr>Sredstva komunikacije</vt:lpstr>
      <vt:lpstr>Ostali predmeti</vt:lpstr>
      <vt:lpstr>Ostali predmeti (Forenzika živih podataka)</vt:lpstr>
      <vt:lpstr>PowerPoint Presentation</vt:lpstr>
      <vt:lpstr>PowerPoint Presentation</vt:lpstr>
      <vt:lpstr>Čuvanje lica mesta</vt:lpstr>
      <vt:lpstr>Koraci za čuvanje lica mesta</vt:lpstr>
      <vt:lpstr>Koraci za čuvanje lica mesta</vt:lpstr>
      <vt:lpstr>Koraci za obezbeđivanje lica mesta</vt:lpstr>
      <vt:lpstr>Pretraga lica mesta</vt:lpstr>
      <vt:lpstr>Preliminarni razgovori</vt:lpstr>
      <vt:lpstr>Preliminarni razgovori</vt:lpstr>
      <vt:lpstr>Preliminarni razgovori</vt:lpstr>
      <vt:lpstr>PowerPoint Presentation</vt:lpstr>
      <vt:lpstr>Dokumentovanje lica mesta</vt:lpstr>
      <vt:lpstr>Dokumentacija - Fizičko lice mesta</vt:lpstr>
      <vt:lpstr>Dokumentacija - elektronski dokazi</vt:lpstr>
      <vt:lpstr>Dokumentacija - elektronski dokazi</vt:lpstr>
      <vt:lpstr>Dokumentacija - lica</vt:lpstr>
      <vt:lpstr>PowerPoint Presentation</vt:lpstr>
      <vt:lpstr>PowerPoint Presentation</vt:lpstr>
      <vt:lpstr>PowerPoint Presentation</vt:lpstr>
      <vt:lpstr>PowerPoint Presentation</vt:lpstr>
      <vt:lpstr>PowerPoint Presentation</vt:lpstr>
      <vt:lpstr>Razmatranje opšte zaplene</vt:lpstr>
      <vt:lpstr>Računarski sistemi</vt:lpstr>
      <vt:lpstr>Računarski sistemi</vt:lpstr>
      <vt:lpstr>Provera stanja napajanja</vt:lpstr>
      <vt:lpstr>Posmatranje monitora</vt:lpstr>
      <vt:lpstr>Posmatranje monitora</vt:lpstr>
      <vt:lpstr>Posmatranje monitora</vt:lpstr>
      <vt:lpstr>Situacija A - Računar je isključen</vt:lpstr>
      <vt:lpstr>Situacija A - Računar je uključen</vt:lpstr>
      <vt:lpstr>Situacija C - Ne možete odrediti</vt:lpstr>
      <vt:lpstr>Računarske mreže</vt:lpstr>
      <vt:lpstr>PowerPoint Presentation</vt:lpstr>
      <vt:lpstr>Mobilni telefoni / tableti</vt:lpstr>
      <vt:lpstr>Pametne / magnetne trakaste kartice</vt:lpstr>
      <vt:lpstr>Drugi elektronski dokazi</vt:lpstr>
      <vt:lpstr>PowerPoint Presentation</vt:lpstr>
      <vt:lpstr>PowerPoint Presentation</vt:lpstr>
      <vt:lpstr>PowerPoint Presentation</vt:lpstr>
      <vt:lpstr>Šta je forenzika živih podataka?</vt:lpstr>
      <vt:lpstr>Šta su to nepostojani podaci?</vt:lpstr>
      <vt:lpstr>Primeri nepostojanih podataka</vt:lpstr>
      <vt:lpstr>Dve vrste nepostojanih podataka</vt:lpstr>
      <vt:lpstr>Zahtevi</vt:lpstr>
      <vt:lpstr>Daljinsko skladištenje</vt:lpstr>
      <vt:lpstr>Primeri daljinskog skladištenja</vt:lpstr>
      <vt:lpstr>Podaci sačuvani u oblaku</vt:lpstr>
      <vt:lpstr>Oblak računarstvo</vt:lpstr>
      <vt:lpstr>Davaoci zajedničkih oblaka</vt:lpstr>
      <vt:lpstr>Šta raditi sa daljinskim skladištem?</vt:lpstr>
      <vt:lpstr>PowerPoint Presentation</vt:lpstr>
      <vt:lpstr>PowerPoint Presentation</vt:lpstr>
      <vt:lpstr>Označavanje</vt:lpstr>
      <vt:lpstr>Pakovanje, transport i skladištenje</vt:lpstr>
      <vt:lpstr>Pakovanje i transport</vt:lpstr>
      <vt:lpstr>Transport</vt:lpstr>
      <vt:lpstr>Skladištenje</vt:lpstr>
      <vt:lpstr>Skladišne prostorije</vt:lpstr>
      <vt:lpstr>PowerPoint Presentation</vt:lpstr>
      <vt:lpstr>Treći deo Digitalna forenzika </vt:lpstr>
      <vt:lpstr>PowerPoint Presentation</vt:lpstr>
      <vt:lpstr>Digitalna forenzika</vt:lpstr>
      <vt:lpstr>Analogna protiv digitalne forenzike</vt:lpstr>
      <vt:lpstr>Analogna protiv digitalne forenzike</vt:lpstr>
      <vt:lpstr>Analogna protiv digitalne forenzike</vt:lpstr>
      <vt:lpstr>Analogna protiv digitalne forenzike</vt:lpstr>
      <vt:lpstr>PowerPoint Presentation</vt:lpstr>
      <vt:lpstr>Digitalna forenzika</vt:lpstr>
      <vt:lpstr>Digitalna forenzika</vt:lpstr>
      <vt:lpstr>Koraci ispitivanjima u digitalnoj forenzici</vt:lpstr>
      <vt:lpstr>PowerPoint Presentation</vt:lpstr>
      <vt:lpstr>Kategorije digitalnih tragova</vt:lpstr>
      <vt:lpstr>Šta digitalna forenzika može da učini za vas?</vt:lpstr>
      <vt:lpstr>Šta digitalna forenzika može da učini za vas?</vt:lpstr>
      <vt:lpstr>Šta digitalna forenzika može da učini za vas?</vt:lpstr>
      <vt:lpstr>Šta digitalna forenzika može da učini za vas?</vt:lpstr>
      <vt:lpstr>Proizvodnja / prezentacija</vt:lpstr>
      <vt:lpstr>Proizvodnja / prezentacija</vt:lpstr>
      <vt:lpstr>PowerPoint Presentation</vt:lpstr>
      <vt:lpstr>Ciljevi zasedanja</vt:lpstr>
      <vt:lpstr>Ciljevi zasedanja</vt:lpstr>
      <vt:lpstr>PowerPoint Presentation</vt:lpstr>
    </vt:vector>
  </TitlesOfParts>
  <Company>Technology Risk Limited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Nigel Jones</dc:creator>
  <cp:lastModifiedBy>Aleksandra</cp:lastModifiedBy>
  <cp:revision>146</cp:revision>
  <dcterms:created xsi:type="dcterms:W3CDTF">2012-01-28T17:11:27Z</dcterms:created>
  <dcterms:modified xsi:type="dcterms:W3CDTF">2017-10-12T07:26:55Z</dcterms:modified>
</cp:coreProperties>
</file>