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6" r:id="rId2"/>
    <p:sldMasterId id="2147483683" r:id="rId3"/>
    <p:sldMasterId id="2147483690" r:id="rId4"/>
    <p:sldMasterId id="2147483702" r:id="rId5"/>
    <p:sldMasterId id="2147483714" r:id="rId6"/>
    <p:sldMasterId id="2147483726" r:id="rId7"/>
    <p:sldMasterId id="2147483738" r:id="rId8"/>
  </p:sldMasterIdLst>
  <p:notesMasterIdLst>
    <p:notesMasterId r:id="rId18"/>
  </p:notesMasterIdLst>
  <p:handoutMasterIdLst>
    <p:handoutMasterId r:id="rId19"/>
  </p:handoutMasterIdLst>
  <p:sldIdLst>
    <p:sldId id="263" r:id="rId9"/>
    <p:sldId id="265" r:id="rId10"/>
    <p:sldId id="268" r:id="rId11"/>
    <p:sldId id="267" r:id="rId12"/>
    <p:sldId id="269" r:id="rId13"/>
    <p:sldId id="273" r:id="rId14"/>
    <p:sldId id="270" r:id="rId15"/>
    <p:sldId id="272" r:id="rId16"/>
    <p:sldId id="271" r:id="rId17"/>
  </p:sldIdLst>
  <p:sldSz cx="9144000" cy="5143500" type="screen16x9"/>
  <p:notesSz cx="7099300" cy="102346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32">
          <p15:clr>
            <a:srgbClr val="A4A3A4"/>
          </p15:clr>
        </p15:guide>
        <p15:guide id="2" orient="horz" pos="1961">
          <p15:clr>
            <a:srgbClr val="A4A3A4"/>
          </p15:clr>
        </p15:guide>
        <p15:guide id="3" pos="34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8E6"/>
    <a:srgbClr val="85B2DC"/>
    <a:srgbClr val="C0BFC1"/>
    <a:srgbClr val="A6A6A8"/>
    <a:srgbClr val="CAE7B4"/>
    <a:srgbClr val="A3D47B"/>
    <a:srgbClr val="B19ACA"/>
    <a:srgbClr val="E20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6" autoAdjust="0"/>
    <p:restoredTop sz="94643"/>
  </p:normalViewPr>
  <p:slideViewPr>
    <p:cSldViewPr snapToGrid="0" showGuides="1">
      <p:cViewPr>
        <p:scale>
          <a:sx n="135" d="100"/>
          <a:sy n="135" d="100"/>
        </p:scale>
        <p:origin x="-58" y="-58"/>
      </p:cViewPr>
      <p:guideLst>
        <p:guide orient="horz" pos="3032"/>
        <p:guide orient="horz" pos="1961"/>
        <p:guide pos="3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endParaRPr lang="fi-FI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fld id="{951D0073-4171-4740-BF3A-D7E7C2B1D699}" type="slidenum">
              <a:rPr lang="fi-FI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173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endParaRPr lang="fi-FI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defTabSz="990600">
              <a:defRPr sz="900"/>
            </a:lvl1pPr>
          </a:lstStyle>
          <a:p>
            <a:endParaRPr lang="fi-FI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5" rIns="99048" bIns="49525" numCol="1" anchor="b" anchorCtr="0" compatLnSpc="1">
            <a:prstTxWarp prst="textNoShape">
              <a:avLst/>
            </a:prstTxWarp>
          </a:bodyPr>
          <a:lstStyle>
            <a:lvl1pPr algn="r" defTabSz="990600">
              <a:defRPr sz="900"/>
            </a:lvl1pPr>
          </a:lstStyle>
          <a:p>
            <a:fld id="{FA5FCF88-723A-4626-AEF2-9A2369E914CF}" type="slidenum">
              <a:rPr lang="fi-FI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843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198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6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smtClean="0"/>
              <a:t>Collect multicultural experts together and to share information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13A7B-3376-4ABB-9198-A9EE34EDC79B}" type="slidenum">
              <a:rPr lang="fi-FI" smtClean="0">
                <a:solidFill>
                  <a:prstClr val="black"/>
                </a:solidFill>
              </a:rPr>
              <a:pPr/>
              <a:t>3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62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6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smtClean="0"/>
              <a:t>MAAMU: </a:t>
            </a:r>
          </a:p>
          <a:p>
            <a:pPr defTabSz="954634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 smtClean="0"/>
          </a:p>
          <a:p>
            <a:pPr defTabSz="9546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smtClean="0"/>
              <a:t>UTH: </a:t>
            </a:r>
            <a:r>
              <a:rPr lang="fi-FI" altLang="fi-FI" dirty="0" smtClean="0"/>
              <a:t>First large-scale migrant survey encompassing the entire Finnish population of migrant origin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To provide information on health and wellbeing of migrants, representative of the entire population of migrant origin in Finland in order to improve:</a:t>
            </a:r>
          </a:p>
          <a:p>
            <a:pPr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integration and employment of migrants  </a:t>
            </a:r>
          </a:p>
          <a:p>
            <a:pPr lvl="1" eaLnBrk="1" hangingPunct="1">
              <a:defRPr/>
            </a:pPr>
            <a:r>
              <a:rPr lang="en-US" dirty="0" smtClean="0"/>
              <a:t>provision of effective health and social services</a:t>
            </a:r>
          </a:p>
          <a:p>
            <a:pPr eaLnBrk="1" hangingPunct="1">
              <a:defRPr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13A7B-3376-4ABB-9198-A9EE34EDC79B}" type="slidenum">
              <a:rPr lang="fi-FI" smtClean="0">
                <a:solidFill>
                  <a:prstClr val="black"/>
                </a:solidFill>
              </a:rPr>
              <a:pPr/>
              <a:t>4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5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HL_PPT_kansi-2015 (1).jpg"/>
          <p:cNvPicPr>
            <a:picLocks noChangeAspect="1"/>
          </p:cNvPicPr>
          <p:nvPr/>
        </p:nvPicPr>
        <p:blipFill rotWithShape="1">
          <a:blip r:embed="rId2" cstate="print"/>
          <a:srcRect l="8900" t="10500" b="4867"/>
          <a:stretch/>
        </p:blipFill>
        <p:spPr>
          <a:xfrm>
            <a:off x="1761892" y="0"/>
            <a:ext cx="7382107" cy="5143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36" y="4698181"/>
            <a:ext cx="3528000" cy="106632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857251"/>
            <a:ext cx="4407247" cy="1608409"/>
          </a:xfrm>
        </p:spPr>
        <p:txBody>
          <a:bodyPr/>
          <a:lstStyle>
            <a:lvl1pPr algn="l">
              <a:defRPr sz="3200" b="0">
                <a:solidFill>
                  <a:srgbClr val="519B2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5" y="2556400"/>
            <a:ext cx="3509919" cy="1594334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876006"/>
            <a:ext cx="9144000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3" y="4917405"/>
            <a:ext cx="1090613" cy="16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b="1" spc="30" baseline="0">
                <a:solidFill>
                  <a:srgbClr val="606060"/>
                </a:solidFill>
              </a:defRPr>
            </a:lvl1pPr>
          </a:lstStyle>
          <a:p>
            <a:fld id="{65ED9A9B-7734-4E00-931F-56A6546377D2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23359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 spc="20" baseline="0">
                <a:solidFill>
                  <a:srgbClr val="606060"/>
                </a:solidFill>
              </a:defRPr>
            </a:lvl1pPr>
          </a:lstStyle>
          <a:p>
            <a:r>
              <a:rPr lang="fi-FI" smtClean="0"/>
              <a:t>Anneli Weiste-Paakkanen</a:t>
            </a:r>
            <a:endParaRPr lang="fi-FI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4923359"/>
            <a:ext cx="10795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1" spc="30" baseline="0">
                <a:solidFill>
                  <a:srgbClr val="606060"/>
                </a:solidFill>
              </a:defRPr>
            </a:lvl1pPr>
          </a:lstStyle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4876006"/>
            <a:ext cx="9144000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78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C5E0F-CFF2-4A1D-A551-FA804883BF0C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Anneli Weiste-Paakkanen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737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D9646-CADD-416B-B736-31A055709C0F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Anneli Weiste-Paakkanen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8399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07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HL_KV_LOGO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19539"/>
            <a:ext cx="4572000" cy="17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4914900"/>
            <a:ext cx="9144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i-FI" altLang="fi-FI" dirty="0">
              <a:solidFill>
                <a:srgbClr val="000000"/>
              </a:solidFill>
            </a:endParaRPr>
          </a:p>
        </p:txBody>
      </p:sp>
      <p:pic>
        <p:nvPicPr>
          <p:cNvPr id="6" name="Picture 13" descr="SHORT_THL_LOGO_RGB_lar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28952"/>
            <a:ext cx="2603500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7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i-FI" altLang="fi-FI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857250"/>
            <a:ext cx="8207375" cy="97155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4" y="1974057"/>
            <a:ext cx="8207375" cy="711994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983767-98B4-42D2-B434-26E6646B1432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Anneli Weiste-Paakkanen</a:t>
            </a:r>
            <a:endParaRPr lang="fi-FI" dirty="0"/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418C628-0DD1-4C71-9045-47D22885D4D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2968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2FBDF7-BD70-497F-AAE2-B0C1F05D3A96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Anneli Weiste-Paakkanen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9075DB-D5DE-40DC-8C1B-B5F9045893A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902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3236"/>
            <a:ext cx="4032250" cy="3294459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113236"/>
            <a:ext cx="4033838" cy="329445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41761E-61DD-4600-956D-7461DC5BC6AE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Anneli Weiste-Paakkanen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FC279C-3436-4326-A2F7-47C254067E3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734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01AD59-B06E-4DD7-891E-2EE07E66F7B1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Anneli Weiste-Paakkanen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52CFC9-8821-4DB2-8958-5FA1C8EE610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3654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43A71E-43FC-4B29-8D0B-8F199A3B2C0B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Anneli Weiste-Paakkanen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C9EF94-2079-49A1-8B91-B488084C4B1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4668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4AC3F3-BB79-490B-A240-E6E8995BC1D2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Anneli Weiste-Paakkanen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E24D80-8603-4A34-8110-919FC56DB0F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3450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HL_KV_LOGO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19538"/>
            <a:ext cx="4572000" cy="17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4914900"/>
            <a:ext cx="9144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i-FI" altLang="fi-FI" dirty="0">
              <a:solidFill>
                <a:srgbClr val="000000"/>
              </a:solidFill>
            </a:endParaRPr>
          </a:p>
        </p:txBody>
      </p:sp>
      <p:pic>
        <p:nvPicPr>
          <p:cNvPr id="6" name="Picture 13" descr="SHORT_THL_LOGO_RGB_lar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28950"/>
            <a:ext cx="2603500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7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i-FI" altLang="fi-FI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857250"/>
            <a:ext cx="8207375" cy="97155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4" y="1974057"/>
            <a:ext cx="8207375" cy="711994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F9A1E5-A156-4FC8-A5E1-B7F8CD9006D9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Anneli Weiste-Paakkanen</a:t>
            </a:r>
            <a:endParaRPr lang="fi-FI" dirty="0"/>
          </a:p>
        </p:txBody>
      </p:sp>
      <p:sp>
        <p:nvSpPr>
          <p:cNvPr id="10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418C628-0DD1-4C71-9045-47D22885D4D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19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23"/>
          <p:cNvSpPr>
            <a:spLocks noGrp="1"/>
          </p:cNvSpPr>
          <p:nvPr>
            <p:ph type="pic" sz="quarter" idx="14"/>
          </p:nvPr>
        </p:nvSpPr>
        <p:spPr bwMode="auto">
          <a:xfrm>
            <a:off x="0" y="-6219"/>
            <a:ext cx="9144000" cy="297365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7618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761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3205198"/>
            <a:ext cx="8155296" cy="1218119"/>
          </a:xfrm>
        </p:spPr>
        <p:txBody>
          <a:bodyPr anchor="t"/>
          <a:lstStyle>
            <a:lvl1pPr algn="l">
              <a:defRPr sz="3200" b="0">
                <a:solidFill>
                  <a:srgbClr val="519B2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8" y="2754638"/>
            <a:ext cx="8155295" cy="442041"/>
          </a:xfrm>
        </p:spPr>
        <p:txBody>
          <a:bodyPr anchor="b"/>
          <a:lstStyle>
            <a:lvl1pPr marL="0" indent="0" algn="l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3" y="4917405"/>
            <a:ext cx="1090613" cy="16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b="1" spc="30" baseline="0">
                <a:solidFill>
                  <a:srgbClr val="606060"/>
                </a:solidFill>
              </a:defRPr>
            </a:lvl1pPr>
          </a:lstStyle>
          <a:p>
            <a:fld id="{A670A297-B5E9-47E0-BD20-4733A093F957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23359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 spc="20" baseline="0">
                <a:solidFill>
                  <a:srgbClr val="606060"/>
                </a:solidFill>
              </a:defRPr>
            </a:lvl1pPr>
          </a:lstStyle>
          <a:p>
            <a:r>
              <a:rPr lang="fi-FI" smtClean="0"/>
              <a:t>Anneli Weiste-Paakkanen</a:t>
            </a:r>
            <a:endParaRPr lang="fi-FI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4923359"/>
            <a:ext cx="10795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1" spc="30" baseline="0">
                <a:solidFill>
                  <a:srgbClr val="606060"/>
                </a:solidFill>
              </a:defRPr>
            </a:lvl1pPr>
          </a:lstStyle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36" y="4698181"/>
            <a:ext cx="3528000" cy="1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F848C3-DAC8-486D-8B95-85E55CF5F8DE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Anneli Weiste-Paakkanen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9075DB-D5DE-40DC-8C1B-B5F9045893A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907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3236"/>
            <a:ext cx="4032250" cy="3294459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113236"/>
            <a:ext cx="4033838" cy="329445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D83C34-7C00-4CF5-B8DC-42DA62D21ADF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Anneli Weiste-Paakkanen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FC279C-3436-4326-A2F7-47C254067E3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6526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319541-7B13-40CC-A839-CFA68AB0C866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Anneli Weiste-Paakkanen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52CFC9-8821-4DB2-8958-5FA1C8EE610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6362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1952A8E-F028-41A4-B8DC-9F5F2264E642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Anneli Weiste-Paakkanen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C9EF94-2079-49A1-8B91-B488084C4B1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0076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CD362A1-47FE-4295-AB6F-ED622AD1D140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Anneli Weiste-Paakkanen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E24D80-8603-4A34-8110-919FC56DB0F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0581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4920858"/>
            <a:ext cx="9144000" cy="22264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84CA72C-88F2-4D7B-9C9B-2A35D4C3B3A9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2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24200" y="3028955"/>
            <a:ext cx="2603500" cy="798065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75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857250"/>
            <a:ext cx="8207375" cy="97155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4" y="1974057"/>
            <a:ext cx="8207375" cy="711994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48238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9" name="Picture 14" descr="THL_KV_LOGO_PP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09800" y="3920010"/>
            <a:ext cx="4572000" cy="1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77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49F9-0984-4454-9B3B-4D98E1A9014B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48238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60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FA9ED-B922-494B-A06E-A7E528E16E2A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30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000"/>
            <a:ext cx="8218488" cy="3051000"/>
          </a:xfrm>
        </p:spPr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4725B3-EAE2-4BAC-8561-310BED3ADF61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02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3236"/>
            <a:ext cx="4032250" cy="3294459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113236"/>
            <a:ext cx="4033838" cy="329445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4A0C8-2C79-4470-B55B-0724826644E6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9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27"/>
          <p:cNvSpPr>
            <a:spLocks noGrp="1"/>
          </p:cNvSpPr>
          <p:nvPr>
            <p:ph type="pic" sz="quarter" idx="13"/>
          </p:nvPr>
        </p:nvSpPr>
        <p:spPr bwMode="auto">
          <a:xfrm>
            <a:off x="0" y="-3937"/>
            <a:ext cx="6548244" cy="282271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68"/>
              <a:gd name="connsiteX1" fmla="*/ 10000 w 10000"/>
              <a:gd name="connsiteY1" fmla="*/ 268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10000"/>
              <a:gd name="connsiteY0" fmla="*/ 0 h 10268"/>
              <a:gd name="connsiteX1" fmla="*/ 6339 w 10000"/>
              <a:gd name="connsiteY1" fmla="*/ 0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6417"/>
              <a:gd name="connsiteY0" fmla="*/ 0 h 10268"/>
              <a:gd name="connsiteX1" fmla="*/ 6339 w 6417"/>
              <a:gd name="connsiteY1" fmla="*/ 0 h 10268"/>
              <a:gd name="connsiteX2" fmla="*/ 6417 w 6417"/>
              <a:gd name="connsiteY2" fmla="*/ 10002 h 10268"/>
              <a:gd name="connsiteX3" fmla="*/ 0 w 6417"/>
              <a:gd name="connsiteY3" fmla="*/ 10268 h 10268"/>
              <a:gd name="connsiteX4" fmla="*/ 0 w 6417"/>
              <a:gd name="connsiteY4" fmla="*/ 0 h 10268"/>
              <a:gd name="connsiteX0" fmla="*/ 0 w 10042"/>
              <a:gd name="connsiteY0" fmla="*/ 0 h 10000"/>
              <a:gd name="connsiteX1" fmla="*/ 10001 w 10042"/>
              <a:gd name="connsiteY1" fmla="*/ 0 h 10000"/>
              <a:gd name="connsiteX2" fmla="*/ 10000 w 10042"/>
              <a:gd name="connsiteY2" fmla="*/ 9741 h 10000"/>
              <a:gd name="connsiteX3" fmla="*/ 0 w 10042"/>
              <a:gd name="connsiteY3" fmla="*/ 10000 h 10000"/>
              <a:gd name="connsiteX4" fmla="*/ 0 w 10042"/>
              <a:gd name="connsiteY4" fmla="*/ 0 h 10000"/>
              <a:gd name="connsiteX0" fmla="*/ 0 w 10042"/>
              <a:gd name="connsiteY0" fmla="*/ 0 h 13366"/>
              <a:gd name="connsiteX1" fmla="*/ 10001 w 10042"/>
              <a:gd name="connsiteY1" fmla="*/ 0 h 13366"/>
              <a:gd name="connsiteX2" fmla="*/ 10000 w 10042"/>
              <a:gd name="connsiteY2" fmla="*/ 9741 h 13366"/>
              <a:gd name="connsiteX3" fmla="*/ 0 w 10042"/>
              <a:gd name="connsiteY3" fmla="*/ 13366 h 13366"/>
              <a:gd name="connsiteX4" fmla="*/ 0 w 10042"/>
              <a:gd name="connsiteY4" fmla="*/ 0 h 13366"/>
              <a:gd name="connsiteX0" fmla="*/ 0 w 10042"/>
              <a:gd name="connsiteY0" fmla="*/ 0 h 13884"/>
              <a:gd name="connsiteX1" fmla="*/ 10001 w 10042"/>
              <a:gd name="connsiteY1" fmla="*/ 0 h 13884"/>
              <a:gd name="connsiteX2" fmla="*/ 10000 w 10042"/>
              <a:gd name="connsiteY2" fmla="*/ 9741 h 13884"/>
              <a:gd name="connsiteX3" fmla="*/ 0 w 10042"/>
              <a:gd name="connsiteY3" fmla="*/ 13884 h 13884"/>
              <a:gd name="connsiteX4" fmla="*/ 0 w 10042"/>
              <a:gd name="connsiteY4" fmla="*/ 0 h 13884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9633 w 10042"/>
              <a:gd name="connsiteY2" fmla="*/ 8964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29"/>
              <a:gd name="connsiteY0" fmla="*/ 0 h 13625"/>
              <a:gd name="connsiteX1" fmla="*/ 10001 w 10029"/>
              <a:gd name="connsiteY1" fmla="*/ 0 h 13625"/>
              <a:gd name="connsiteX2" fmla="*/ 10001 w 10029"/>
              <a:gd name="connsiteY2" fmla="*/ 9741 h 13625"/>
              <a:gd name="connsiteX3" fmla="*/ 0 w 10029"/>
              <a:gd name="connsiteY3" fmla="*/ 13625 h 13625"/>
              <a:gd name="connsiteX4" fmla="*/ 0 w 10029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1"/>
              <a:gd name="connsiteY0" fmla="*/ 0 h 13625"/>
              <a:gd name="connsiteX1" fmla="*/ 9264 w 10001"/>
              <a:gd name="connsiteY1" fmla="*/ 0 h 13625"/>
              <a:gd name="connsiteX2" fmla="*/ 10001 w 10001"/>
              <a:gd name="connsiteY2" fmla="*/ 9741 h 13625"/>
              <a:gd name="connsiteX3" fmla="*/ 0 w 10001"/>
              <a:gd name="connsiteY3" fmla="*/ 13625 h 13625"/>
              <a:gd name="connsiteX4" fmla="*/ 0 w 10001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019 w 10008"/>
              <a:gd name="connsiteY2" fmla="*/ 10000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41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9767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4"/>
              <a:gd name="connsiteY0" fmla="*/ 0 h 13625"/>
              <a:gd name="connsiteX1" fmla="*/ 10001 w 10014"/>
              <a:gd name="connsiteY1" fmla="*/ 0 h 13625"/>
              <a:gd name="connsiteX2" fmla="*/ 10005 w 10014"/>
              <a:gd name="connsiteY2" fmla="*/ 9764 h 13625"/>
              <a:gd name="connsiteX3" fmla="*/ 0 w 10014"/>
              <a:gd name="connsiteY3" fmla="*/ 13625 h 13625"/>
              <a:gd name="connsiteX4" fmla="*/ 0 w 10014"/>
              <a:gd name="connsiteY4" fmla="*/ 0 h 13625"/>
              <a:gd name="connsiteX0" fmla="*/ 0 w 10023"/>
              <a:gd name="connsiteY0" fmla="*/ 0 h 13625"/>
              <a:gd name="connsiteX1" fmla="*/ 10001 w 10023"/>
              <a:gd name="connsiteY1" fmla="*/ 0 h 13625"/>
              <a:gd name="connsiteX2" fmla="*/ 10014 w 10023"/>
              <a:gd name="connsiteY2" fmla="*/ 9771 h 13625"/>
              <a:gd name="connsiteX3" fmla="*/ 0 w 10023"/>
              <a:gd name="connsiteY3" fmla="*/ 13625 h 13625"/>
              <a:gd name="connsiteX4" fmla="*/ 0 w 10023"/>
              <a:gd name="connsiteY4" fmla="*/ 0 h 13625"/>
              <a:gd name="connsiteX0" fmla="*/ 0 w 10018"/>
              <a:gd name="connsiteY0" fmla="*/ 0 h 13625"/>
              <a:gd name="connsiteX1" fmla="*/ 10001 w 10018"/>
              <a:gd name="connsiteY1" fmla="*/ 0 h 13625"/>
              <a:gd name="connsiteX2" fmla="*/ 10009 w 10018"/>
              <a:gd name="connsiteY2" fmla="*/ 9768 h 13625"/>
              <a:gd name="connsiteX3" fmla="*/ 0 w 10018"/>
              <a:gd name="connsiteY3" fmla="*/ 13625 h 13625"/>
              <a:gd name="connsiteX4" fmla="*/ 0 w 1001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9 w 10008"/>
              <a:gd name="connsiteY2" fmla="*/ 9765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6"/>
              <a:gd name="connsiteY0" fmla="*/ 0 h 13625"/>
              <a:gd name="connsiteX1" fmla="*/ 10001 w 10016"/>
              <a:gd name="connsiteY1" fmla="*/ 0 h 13625"/>
              <a:gd name="connsiteX2" fmla="*/ 10007 w 10016"/>
              <a:gd name="connsiteY2" fmla="*/ 9749 h 13625"/>
              <a:gd name="connsiteX3" fmla="*/ 0 w 10016"/>
              <a:gd name="connsiteY3" fmla="*/ 13625 h 13625"/>
              <a:gd name="connsiteX4" fmla="*/ 0 w 10016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633 w 10008"/>
              <a:gd name="connsiteY2" fmla="*/ 9482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9"/>
              <a:gd name="connsiteY0" fmla="*/ 0 h 13625"/>
              <a:gd name="connsiteX1" fmla="*/ 10001 w 10009"/>
              <a:gd name="connsiteY1" fmla="*/ 0 h 13625"/>
              <a:gd name="connsiteX2" fmla="*/ 10000 w 10009"/>
              <a:gd name="connsiteY2" fmla="*/ 9762 h 13625"/>
              <a:gd name="connsiteX3" fmla="*/ 0 w 10009"/>
              <a:gd name="connsiteY3" fmla="*/ 13625 h 13625"/>
              <a:gd name="connsiteX4" fmla="*/ 0 w 10009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55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11"/>
              <a:gd name="connsiteY0" fmla="*/ 0 h 13625"/>
              <a:gd name="connsiteX1" fmla="*/ 10001 w 10011"/>
              <a:gd name="connsiteY1" fmla="*/ 0 h 13625"/>
              <a:gd name="connsiteX2" fmla="*/ 10002 w 10011"/>
              <a:gd name="connsiteY2" fmla="*/ 9777 h 13625"/>
              <a:gd name="connsiteX3" fmla="*/ 0 w 10011"/>
              <a:gd name="connsiteY3" fmla="*/ 13625 h 13625"/>
              <a:gd name="connsiteX4" fmla="*/ 0 w 10011"/>
              <a:gd name="connsiteY4" fmla="*/ 0 h 1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3625">
                <a:moveTo>
                  <a:pt x="0" y="0"/>
                </a:moveTo>
                <a:lnTo>
                  <a:pt x="10001" y="0"/>
                </a:lnTo>
                <a:cubicBezTo>
                  <a:pt x="10008" y="7808"/>
                  <a:pt x="10011" y="2531"/>
                  <a:pt x="10002" y="9777"/>
                </a:cubicBezTo>
                <a:lnTo>
                  <a:pt x="0" y="13625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grpSp>
        <p:nvGrpSpPr>
          <p:cNvPr id="13" name="Ryhmä 15"/>
          <p:cNvGrpSpPr/>
          <p:nvPr userDrawn="1"/>
        </p:nvGrpSpPr>
        <p:grpSpPr>
          <a:xfrm>
            <a:off x="6530739" y="90952"/>
            <a:ext cx="2619458" cy="2882706"/>
            <a:chOff x="5858245" y="196270"/>
            <a:chExt cx="3295396" cy="3755374"/>
          </a:xfrm>
        </p:grpSpPr>
        <p:sp>
          <p:nvSpPr>
            <p:cNvPr id="15" name="Puolivapaa piirto 22"/>
            <p:cNvSpPr/>
            <p:nvPr/>
          </p:nvSpPr>
          <p:spPr>
            <a:xfrm>
              <a:off x="6980986" y="2017297"/>
              <a:ext cx="2163014" cy="193434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0" h="9235">
                  <a:moveTo>
                    <a:pt x="21" y="2217"/>
                  </a:moveTo>
                  <a:lnTo>
                    <a:pt x="9961" y="0"/>
                  </a:lnTo>
                  <a:cubicBezTo>
                    <a:pt x="9980" y="2853"/>
                    <a:pt x="9974" y="5156"/>
                    <a:pt x="9962" y="8193"/>
                  </a:cubicBezTo>
                  <a:lnTo>
                    <a:pt x="14" y="9235"/>
                  </a:lnTo>
                  <a:cubicBezTo>
                    <a:pt x="0" y="6718"/>
                    <a:pt x="35" y="4734"/>
                    <a:pt x="21" y="2217"/>
                  </a:cubicBezTo>
                  <a:close/>
                </a:path>
              </a:pathLst>
            </a:custGeom>
            <a:blipFill>
              <a:blip r:embed="rId2" cstate="print"/>
              <a:stretch>
                <a:fillRect l="-83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8" name="Puolivapaa piirto 28"/>
            <p:cNvSpPr/>
            <p:nvPr/>
          </p:nvSpPr>
          <p:spPr>
            <a:xfrm>
              <a:off x="5858245" y="2484054"/>
              <a:ext cx="1130703" cy="92423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  <a:gd name="connsiteX0" fmla="*/ 21 w 9995"/>
                <a:gd name="connsiteY0" fmla="*/ 1928 h 9527"/>
                <a:gd name="connsiteX1" fmla="*/ 9976 w 9995"/>
                <a:gd name="connsiteY1" fmla="*/ 0 h 9527"/>
                <a:gd name="connsiteX2" fmla="*/ 9982 w 9995"/>
                <a:gd name="connsiteY2" fmla="*/ 8399 h 9527"/>
                <a:gd name="connsiteX3" fmla="*/ 14 w 9995"/>
                <a:gd name="connsiteY3" fmla="*/ 9527 h 9527"/>
                <a:gd name="connsiteX4" fmla="*/ 21 w 9995"/>
                <a:gd name="connsiteY4" fmla="*/ 1928 h 9527"/>
                <a:gd name="connsiteX0" fmla="*/ 21 w 9999"/>
                <a:gd name="connsiteY0" fmla="*/ 2127 h 10103"/>
                <a:gd name="connsiteX1" fmla="*/ 9895 w 9999"/>
                <a:gd name="connsiteY1" fmla="*/ 0 h 10103"/>
                <a:gd name="connsiteX2" fmla="*/ 9987 w 9999"/>
                <a:gd name="connsiteY2" fmla="*/ 8919 h 10103"/>
                <a:gd name="connsiteX3" fmla="*/ 14 w 9999"/>
                <a:gd name="connsiteY3" fmla="*/ 10103 h 10103"/>
                <a:gd name="connsiteX4" fmla="*/ 21 w 9999"/>
                <a:gd name="connsiteY4" fmla="*/ 2127 h 10103"/>
                <a:gd name="connsiteX0" fmla="*/ 21 w 9915"/>
                <a:gd name="connsiteY0" fmla="*/ 2105 h 10000"/>
                <a:gd name="connsiteX1" fmla="*/ 9896 w 9915"/>
                <a:gd name="connsiteY1" fmla="*/ 0 h 10000"/>
                <a:gd name="connsiteX2" fmla="*/ 9710 w 9915"/>
                <a:gd name="connsiteY2" fmla="*/ 8786 h 10000"/>
                <a:gd name="connsiteX3" fmla="*/ 14 w 9915"/>
                <a:gd name="connsiteY3" fmla="*/ 10000 h 10000"/>
                <a:gd name="connsiteX4" fmla="*/ 21 w 9915"/>
                <a:gd name="connsiteY4" fmla="*/ 2105 h 10000"/>
                <a:gd name="connsiteX0" fmla="*/ 21 w 9805"/>
                <a:gd name="connsiteY0" fmla="*/ 2374 h 10269"/>
                <a:gd name="connsiteX1" fmla="*/ 6747 w 9805"/>
                <a:gd name="connsiteY1" fmla="*/ 0 h 10269"/>
                <a:gd name="connsiteX2" fmla="*/ 9793 w 9805"/>
                <a:gd name="connsiteY2" fmla="*/ 9055 h 10269"/>
                <a:gd name="connsiteX3" fmla="*/ 14 w 9805"/>
                <a:gd name="connsiteY3" fmla="*/ 10269 h 10269"/>
                <a:gd name="connsiteX4" fmla="*/ 21 w 9805"/>
                <a:gd name="connsiteY4" fmla="*/ 2374 h 10269"/>
                <a:gd name="connsiteX0" fmla="*/ 21 w 10071"/>
                <a:gd name="connsiteY0" fmla="*/ 2032 h 9720"/>
                <a:gd name="connsiteX1" fmla="*/ 10051 w 10071"/>
                <a:gd name="connsiteY1" fmla="*/ 0 h 9720"/>
                <a:gd name="connsiteX2" fmla="*/ 9988 w 10071"/>
                <a:gd name="connsiteY2" fmla="*/ 8538 h 9720"/>
                <a:gd name="connsiteX3" fmla="*/ 14 w 10071"/>
                <a:gd name="connsiteY3" fmla="*/ 9720 h 9720"/>
                <a:gd name="connsiteX4" fmla="*/ 21 w 10071"/>
                <a:gd name="connsiteY4" fmla="*/ 2032 h 972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5735 w 10000"/>
                <a:gd name="connsiteY2" fmla="*/ 6615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9912 w 10000"/>
                <a:gd name="connsiteY2" fmla="*/ 7633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35 w 10014"/>
                <a:gd name="connsiteY0" fmla="*/ 2091 h 9518"/>
                <a:gd name="connsiteX1" fmla="*/ 9994 w 10014"/>
                <a:gd name="connsiteY1" fmla="*/ 0 h 9518"/>
                <a:gd name="connsiteX2" fmla="*/ 9926 w 10014"/>
                <a:gd name="connsiteY2" fmla="*/ 7633 h 9518"/>
                <a:gd name="connsiteX3" fmla="*/ 14 w 10014"/>
                <a:gd name="connsiteY3" fmla="*/ 9518 h 9518"/>
                <a:gd name="connsiteX4" fmla="*/ 35 w 10014"/>
                <a:gd name="connsiteY4" fmla="*/ 2091 h 9518"/>
                <a:gd name="connsiteX0" fmla="*/ 78 w 10043"/>
                <a:gd name="connsiteY0" fmla="*/ 2197 h 9721"/>
                <a:gd name="connsiteX1" fmla="*/ 10023 w 10043"/>
                <a:gd name="connsiteY1" fmla="*/ 0 h 9721"/>
                <a:gd name="connsiteX2" fmla="*/ 9955 w 10043"/>
                <a:gd name="connsiteY2" fmla="*/ 8020 h 9721"/>
                <a:gd name="connsiteX3" fmla="*/ 14 w 10043"/>
                <a:gd name="connsiteY3" fmla="*/ 9721 h 9721"/>
                <a:gd name="connsiteX4" fmla="*/ 78 w 10043"/>
                <a:gd name="connsiteY4" fmla="*/ 2197 h 9721"/>
                <a:gd name="connsiteX0" fmla="*/ 57 w 10000"/>
                <a:gd name="connsiteY0" fmla="*/ 4012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4012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42"/>
                <a:gd name="connsiteY0" fmla="*/ 2443 h 10000"/>
                <a:gd name="connsiteX1" fmla="*/ 9980 w 10042"/>
                <a:gd name="connsiteY1" fmla="*/ 0 h 10000"/>
                <a:gd name="connsiteX2" fmla="*/ 9971 w 10042"/>
                <a:gd name="connsiteY2" fmla="*/ 8143 h 10000"/>
                <a:gd name="connsiteX3" fmla="*/ 14 w 10042"/>
                <a:gd name="connsiteY3" fmla="*/ 10000 h 10000"/>
                <a:gd name="connsiteX4" fmla="*/ 57 w 10042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71 w 10000"/>
                <a:gd name="connsiteY2" fmla="*/ 8143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4"/>
                <a:gd name="connsiteY0" fmla="*/ 2443 h 10000"/>
                <a:gd name="connsiteX1" fmla="*/ 9980 w 10004"/>
                <a:gd name="connsiteY1" fmla="*/ 0 h 10000"/>
                <a:gd name="connsiteX2" fmla="*/ 9982 w 10004"/>
                <a:gd name="connsiteY2" fmla="*/ 8036 h 10000"/>
                <a:gd name="connsiteX3" fmla="*/ 14 w 10004"/>
                <a:gd name="connsiteY3" fmla="*/ 10000 h 10000"/>
                <a:gd name="connsiteX4" fmla="*/ 57 w 10004"/>
                <a:gd name="connsiteY4" fmla="*/ 2443 h 10000"/>
                <a:gd name="connsiteX0" fmla="*/ 17 w 10004"/>
                <a:gd name="connsiteY0" fmla="*/ 2548 h 10000"/>
                <a:gd name="connsiteX1" fmla="*/ 9980 w 10004"/>
                <a:gd name="connsiteY1" fmla="*/ 0 h 10000"/>
                <a:gd name="connsiteX2" fmla="*/ 9982 w 10004"/>
                <a:gd name="connsiteY2" fmla="*/ 8036 h 10000"/>
                <a:gd name="connsiteX3" fmla="*/ 14 w 10004"/>
                <a:gd name="connsiteY3" fmla="*/ 10000 h 10000"/>
                <a:gd name="connsiteX4" fmla="*/ 17 w 10004"/>
                <a:gd name="connsiteY4" fmla="*/ 2548 h 10000"/>
                <a:gd name="connsiteX0" fmla="*/ 76 w 9984"/>
                <a:gd name="connsiteY0" fmla="*/ 2458 h 10000"/>
                <a:gd name="connsiteX1" fmla="*/ 9968 w 9984"/>
                <a:gd name="connsiteY1" fmla="*/ 0 h 10000"/>
                <a:gd name="connsiteX2" fmla="*/ 9970 w 9984"/>
                <a:gd name="connsiteY2" fmla="*/ 8036 h 10000"/>
                <a:gd name="connsiteX3" fmla="*/ 2 w 9984"/>
                <a:gd name="connsiteY3" fmla="*/ 10000 h 10000"/>
                <a:gd name="connsiteX4" fmla="*/ 76 w 9984"/>
                <a:gd name="connsiteY4" fmla="*/ 245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4" h="10000">
                  <a:moveTo>
                    <a:pt x="76" y="2458"/>
                  </a:moveTo>
                  <a:lnTo>
                    <a:pt x="9968" y="0"/>
                  </a:lnTo>
                  <a:cubicBezTo>
                    <a:pt x="9988" y="3475"/>
                    <a:pt x="9992" y="1095"/>
                    <a:pt x="9970" y="8036"/>
                  </a:cubicBezTo>
                  <a:lnTo>
                    <a:pt x="2" y="10000"/>
                  </a:lnTo>
                  <a:cubicBezTo>
                    <a:pt x="-12" y="6933"/>
                    <a:pt x="91" y="5524"/>
                    <a:pt x="76" y="2458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l="-83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9" name="Puolivapaa piirto 12"/>
            <p:cNvSpPr/>
            <p:nvPr/>
          </p:nvSpPr>
          <p:spPr>
            <a:xfrm>
              <a:off x="8021686" y="196270"/>
              <a:ext cx="1131955" cy="207949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5202 w 10076"/>
                <a:gd name="connsiteY0" fmla="*/ 1456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5202 w 10076"/>
                <a:gd name="connsiteY4" fmla="*/ 1456 h 10306"/>
                <a:gd name="connsiteX0" fmla="*/ 47 w 4921"/>
                <a:gd name="connsiteY0" fmla="*/ 1456 h 9280"/>
                <a:gd name="connsiteX1" fmla="*/ 4887 w 4921"/>
                <a:gd name="connsiteY1" fmla="*/ 0 h 9280"/>
                <a:gd name="connsiteX2" fmla="*/ 4887 w 4921"/>
                <a:gd name="connsiteY2" fmla="*/ 8225 h 9280"/>
                <a:gd name="connsiteX3" fmla="*/ 14 w 4921"/>
                <a:gd name="connsiteY3" fmla="*/ 9280 h 9280"/>
                <a:gd name="connsiteX4" fmla="*/ 47 w 4921"/>
                <a:gd name="connsiteY4" fmla="*/ 1456 h 9280"/>
                <a:gd name="connsiteX0" fmla="*/ 18 w 9922"/>
                <a:gd name="connsiteY0" fmla="*/ 1569 h 9803"/>
                <a:gd name="connsiteX1" fmla="*/ 9853 w 9922"/>
                <a:gd name="connsiteY1" fmla="*/ 0 h 9803"/>
                <a:gd name="connsiteX2" fmla="*/ 9853 w 9922"/>
                <a:gd name="connsiteY2" fmla="*/ 8863 h 9803"/>
                <a:gd name="connsiteX3" fmla="*/ 28 w 9922"/>
                <a:gd name="connsiteY3" fmla="*/ 9803 h 9803"/>
                <a:gd name="connsiteX4" fmla="*/ 18 w 9922"/>
                <a:gd name="connsiteY4" fmla="*/ 1569 h 9803"/>
                <a:gd name="connsiteX0" fmla="*/ 18 w 10000"/>
                <a:gd name="connsiteY0" fmla="*/ 1601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18 w 10000"/>
                <a:gd name="connsiteY4" fmla="*/ 1601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51 w 10023"/>
                <a:gd name="connsiteY0" fmla="*/ 1760 h 10216"/>
                <a:gd name="connsiteX1" fmla="*/ 9953 w 10023"/>
                <a:gd name="connsiteY1" fmla="*/ 0 h 10216"/>
                <a:gd name="connsiteX2" fmla="*/ 9953 w 10023"/>
                <a:gd name="connsiteY2" fmla="*/ 9041 h 10216"/>
                <a:gd name="connsiteX3" fmla="*/ 28 w 10023"/>
                <a:gd name="connsiteY3" fmla="*/ 10216 h 10216"/>
                <a:gd name="connsiteX4" fmla="*/ 51 w 10023"/>
                <a:gd name="connsiteY4" fmla="*/ 1760 h 10216"/>
                <a:gd name="connsiteX0" fmla="*/ 73 w 10045"/>
                <a:gd name="connsiteY0" fmla="*/ 1760 h 10274"/>
                <a:gd name="connsiteX1" fmla="*/ 9975 w 10045"/>
                <a:gd name="connsiteY1" fmla="*/ 0 h 10274"/>
                <a:gd name="connsiteX2" fmla="*/ 9975 w 10045"/>
                <a:gd name="connsiteY2" fmla="*/ 9041 h 10274"/>
                <a:gd name="connsiteX3" fmla="*/ 28 w 10045"/>
                <a:gd name="connsiteY3" fmla="*/ 10274 h 10274"/>
                <a:gd name="connsiteX4" fmla="*/ 73 w 10045"/>
                <a:gd name="connsiteY4" fmla="*/ 1760 h 10274"/>
                <a:gd name="connsiteX0" fmla="*/ 84 w 10045"/>
                <a:gd name="connsiteY0" fmla="*/ 1778 h 10274"/>
                <a:gd name="connsiteX1" fmla="*/ 9975 w 10045"/>
                <a:gd name="connsiteY1" fmla="*/ 0 h 10274"/>
                <a:gd name="connsiteX2" fmla="*/ 9975 w 10045"/>
                <a:gd name="connsiteY2" fmla="*/ 9041 h 10274"/>
                <a:gd name="connsiteX3" fmla="*/ 28 w 10045"/>
                <a:gd name="connsiteY3" fmla="*/ 10274 h 10274"/>
                <a:gd name="connsiteX4" fmla="*/ 84 w 10045"/>
                <a:gd name="connsiteY4" fmla="*/ 1778 h 10274"/>
                <a:gd name="connsiteX0" fmla="*/ 84 w 10066"/>
                <a:gd name="connsiteY0" fmla="*/ 1676 h 10172"/>
                <a:gd name="connsiteX1" fmla="*/ 9996 w 10066"/>
                <a:gd name="connsiteY1" fmla="*/ 0 h 10172"/>
                <a:gd name="connsiteX2" fmla="*/ 9975 w 10066"/>
                <a:gd name="connsiteY2" fmla="*/ 8939 h 10172"/>
                <a:gd name="connsiteX3" fmla="*/ 28 w 10066"/>
                <a:gd name="connsiteY3" fmla="*/ 10172 h 10172"/>
                <a:gd name="connsiteX4" fmla="*/ 84 w 10066"/>
                <a:gd name="connsiteY4" fmla="*/ 1676 h 10172"/>
                <a:gd name="connsiteX0" fmla="*/ 84 w 10045"/>
                <a:gd name="connsiteY0" fmla="*/ 1688 h 10184"/>
                <a:gd name="connsiteX1" fmla="*/ 9975 w 10045"/>
                <a:gd name="connsiteY1" fmla="*/ 0 h 10184"/>
                <a:gd name="connsiteX2" fmla="*/ 9975 w 10045"/>
                <a:gd name="connsiteY2" fmla="*/ 8951 h 10184"/>
                <a:gd name="connsiteX3" fmla="*/ 28 w 10045"/>
                <a:gd name="connsiteY3" fmla="*/ 10184 h 10184"/>
                <a:gd name="connsiteX4" fmla="*/ 84 w 10045"/>
                <a:gd name="connsiteY4" fmla="*/ 1688 h 10184"/>
                <a:gd name="connsiteX0" fmla="*/ 109 w 10070"/>
                <a:gd name="connsiteY0" fmla="*/ 1688 h 9498"/>
                <a:gd name="connsiteX1" fmla="*/ 10000 w 10070"/>
                <a:gd name="connsiteY1" fmla="*/ 0 h 9498"/>
                <a:gd name="connsiteX2" fmla="*/ 10000 w 10070"/>
                <a:gd name="connsiteY2" fmla="*/ 8951 h 9498"/>
                <a:gd name="connsiteX3" fmla="*/ 28 w 10070"/>
                <a:gd name="connsiteY3" fmla="*/ 9498 h 9498"/>
                <a:gd name="connsiteX4" fmla="*/ 109 w 10070"/>
                <a:gd name="connsiteY4" fmla="*/ 1688 h 9498"/>
                <a:gd name="connsiteX0" fmla="*/ 115 w 10007"/>
                <a:gd name="connsiteY0" fmla="*/ 1777 h 10717"/>
                <a:gd name="connsiteX1" fmla="*/ 9937 w 10007"/>
                <a:gd name="connsiteY1" fmla="*/ 0 h 10717"/>
                <a:gd name="connsiteX2" fmla="*/ 9937 w 10007"/>
                <a:gd name="connsiteY2" fmla="*/ 9424 h 10717"/>
                <a:gd name="connsiteX3" fmla="*/ 28 w 10007"/>
                <a:gd name="connsiteY3" fmla="*/ 10717 h 10717"/>
                <a:gd name="connsiteX4" fmla="*/ 115 w 10007"/>
                <a:gd name="connsiteY4" fmla="*/ 1777 h 10717"/>
                <a:gd name="connsiteX0" fmla="*/ 115 w 10007"/>
                <a:gd name="connsiteY0" fmla="*/ 1777 h 10717"/>
                <a:gd name="connsiteX1" fmla="*/ 9937 w 10007"/>
                <a:gd name="connsiteY1" fmla="*/ 0 h 10717"/>
                <a:gd name="connsiteX2" fmla="*/ 9937 w 10007"/>
                <a:gd name="connsiteY2" fmla="*/ 9500 h 10717"/>
                <a:gd name="connsiteX3" fmla="*/ 28 w 10007"/>
                <a:gd name="connsiteY3" fmla="*/ 10717 h 10717"/>
                <a:gd name="connsiteX4" fmla="*/ 115 w 10007"/>
                <a:gd name="connsiteY4" fmla="*/ 1777 h 1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7" h="10717">
                  <a:moveTo>
                    <a:pt x="115" y="1777"/>
                  </a:moveTo>
                  <a:lnTo>
                    <a:pt x="9937" y="0"/>
                  </a:lnTo>
                  <a:cubicBezTo>
                    <a:pt x="10007" y="3351"/>
                    <a:pt x="9958" y="6237"/>
                    <a:pt x="9937" y="9500"/>
                  </a:cubicBezTo>
                  <a:lnTo>
                    <a:pt x="28" y="10717"/>
                  </a:lnTo>
                  <a:cubicBezTo>
                    <a:pt x="0" y="7818"/>
                    <a:pt x="143" y="4678"/>
                    <a:pt x="115" y="1777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 l="-83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1" name="Puolivapaa piirto 14"/>
            <p:cNvSpPr/>
            <p:nvPr/>
          </p:nvSpPr>
          <p:spPr>
            <a:xfrm>
              <a:off x="5863616" y="541400"/>
              <a:ext cx="2178159" cy="2171798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27 w 10089"/>
                <a:gd name="connsiteY0" fmla="*/ 3023 h 10319"/>
                <a:gd name="connsiteX1" fmla="*/ 10055 w 10089"/>
                <a:gd name="connsiteY1" fmla="*/ 0 h 10319"/>
                <a:gd name="connsiteX2" fmla="*/ 10055 w 10089"/>
                <a:gd name="connsiteY2" fmla="*/ 8225 h 10319"/>
                <a:gd name="connsiteX3" fmla="*/ 14 w 10089"/>
                <a:gd name="connsiteY3" fmla="*/ 10319 h 10319"/>
                <a:gd name="connsiteX4" fmla="*/ 27 w 10089"/>
                <a:gd name="connsiteY4" fmla="*/ 3023 h 10319"/>
                <a:gd name="connsiteX0" fmla="*/ 27 w 10067"/>
                <a:gd name="connsiteY0" fmla="*/ 3023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27 w 10067"/>
                <a:gd name="connsiteY4" fmla="*/ 3023 h 10319"/>
                <a:gd name="connsiteX0" fmla="*/ 35 w 10075"/>
                <a:gd name="connsiteY0" fmla="*/ 3023 h 10312"/>
                <a:gd name="connsiteX1" fmla="*/ 10063 w 10075"/>
                <a:gd name="connsiteY1" fmla="*/ 0 h 10312"/>
                <a:gd name="connsiteX2" fmla="*/ 10063 w 10075"/>
                <a:gd name="connsiteY2" fmla="*/ 8225 h 10312"/>
                <a:gd name="connsiteX3" fmla="*/ 14 w 10075"/>
                <a:gd name="connsiteY3" fmla="*/ 10312 h 10312"/>
                <a:gd name="connsiteX4" fmla="*/ 35 w 10075"/>
                <a:gd name="connsiteY4" fmla="*/ 3023 h 10312"/>
                <a:gd name="connsiteX0" fmla="*/ 35 w 10104"/>
                <a:gd name="connsiteY0" fmla="*/ 3032 h 10321"/>
                <a:gd name="connsiteX1" fmla="*/ 10092 w 10104"/>
                <a:gd name="connsiteY1" fmla="*/ 0 h 10321"/>
                <a:gd name="connsiteX2" fmla="*/ 10063 w 10104"/>
                <a:gd name="connsiteY2" fmla="*/ 8234 h 10321"/>
                <a:gd name="connsiteX3" fmla="*/ 14 w 10104"/>
                <a:gd name="connsiteY3" fmla="*/ 10321 h 10321"/>
                <a:gd name="connsiteX4" fmla="*/ 35 w 10104"/>
                <a:gd name="connsiteY4" fmla="*/ 3032 h 1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" h="10321">
                  <a:moveTo>
                    <a:pt x="35" y="3032"/>
                  </a:moveTo>
                  <a:lnTo>
                    <a:pt x="10092" y="0"/>
                  </a:lnTo>
                  <a:cubicBezTo>
                    <a:pt x="10104" y="3071"/>
                    <a:pt x="10073" y="5214"/>
                    <a:pt x="10063" y="8234"/>
                  </a:cubicBezTo>
                  <a:lnTo>
                    <a:pt x="14" y="10321"/>
                  </a:lnTo>
                  <a:cubicBezTo>
                    <a:pt x="0" y="7816"/>
                    <a:pt x="49" y="5539"/>
                    <a:pt x="35" y="3032"/>
                  </a:cubicBezTo>
                  <a:close/>
                </a:path>
              </a:pathLst>
            </a:custGeom>
            <a:blipFill dpi="0" rotWithShape="1">
              <a:blip r:embed="rId5" cstate="print"/>
              <a:srcRect/>
              <a:stretch>
                <a:fillRect l="-80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3205198"/>
            <a:ext cx="8155296" cy="1218119"/>
          </a:xfrm>
        </p:spPr>
        <p:txBody>
          <a:bodyPr anchor="t"/>
          <a:lstStyle>
            <a:lvl1pPr algn="l">
              <a:defRPr sz="3200" b="0">
                <a:solidFill>
                  <a:srgbClr val="519B2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8" y="2754638"/>
            <a:ext cx="8155295" cy="442041"/>
          </a:xfrm>
        </p:spPr>
        <p:txBody>
          <a:bodyPr anchor="b"/>
          <a:lstStyle>
            <a:lvl1pPr marL="0" indent="0" algn="l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3" y="4917405"/>
            <a:ext cx="1090613" cy="16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b="1" spc="30" baseline="0">
                <a:solidFill>
                  <a:srgbClr val="606060"/>
                </a:solidFill>
              </a:defRPr>
            </a:lvl1pPr>
          </a:lstStyle>
          <a:p>
            <a:fld id="{5E060E49-17E0-42D0-81C1-02FE2AA3BCF8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2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23359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 spc="20" baseline="0">
                <a:solidFill>
                  <a:srgbClr val="606060"/>
                </a:solidFill>
              </a:defRPr>
            </a:lvl1pPr>
          </a:lstStyle>
          <a:p>
            <a:r>
              <a:rPr lang="fi-FI" smtClean="0"/>
              <a:t>Anneli Weiste-Paakkanen</a:t>
            </a:r>
            <a:endParaRPr lang="fi-FI" dirty="0"/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4923359"/>
            <a:ext cx="10795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1" spc="30" baseline="0">
                <a:solidFill>
                  <a:srgbClr val="606060"/>
                </a:solidFill>
              </a:defRPr>
            </a:lvl1pPr>
          </a:lstStyle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36" y="4698181"/>
            <a:ext cx="3528000" cy="1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19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5000"/>
            <a:ext cx="4032250" cy="3051000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15000"/>
            <a:ext cx="4033838" cy="305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258CA5-CEAE-482A-97BF-7288BF93B906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62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17CFEB-5C66-4ED5-9EA2-527442A31E64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79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0CD049-7C06-4DD0-8F86-21377B424027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3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ED2A17-C69A-42F4-BC89-7F459C9F6783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Suorakulmio 5"/>
          <p:cNvSpPr/>
          <p:nvPr userDrawn="1"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76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765D7-7B1B-4DE1-ADF8-8E299F8C222E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81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354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4920853"/>
            <a:ext cx="9144000" cy="22264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>
              <a:solidFill>
                <a:srgbClr val="303030"/>
              </a:solidFill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688189B-146B-47F8-A37E-D4D2C2211A70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75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 dirty="0">
              <a:solidFill>
                <a:srgbClr val="30303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857250"/>
            <a:ext cx="8207375" cy="97155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4" y="1974057"/>
            <a:ext cx="8207375" cy="711994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48238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9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28820" y="2950168"/>
            <a:ext cx="1980948" cy="809640"/>
          </a:xfrm>
          <a:prstGeom prst="rect">
            <a:avLst/>
          </a:prstGeom>
        </p:spPr>
      </p:pic>
      <p:pic>
        <p:nvPicPr>
          <p:cNvPr id="20" name="Picture 14" descr="THL_KV_LOGO_PP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09800" y="3769020"/>
            <a:ext cx="4572000" cy="2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19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06236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193722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A764-84D5-4081-857A-44F0F8FAF248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48238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53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FF4A3-473E-496B-AC77-59E44F21BECB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84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000"/>
            <a:ext cx="8218488" cy="3051000"/>
          </a:xfrm>
        </p:spPr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93844C-374F-49E4-B26F-9546E8FBBB6A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0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13"/>
          <p:cNvGrpSpPr/>
          <p:nvPr/>
        </p:nvGrpSpPr>
        <p:grpSpPr>
          <a:xfrm>
            <a:off x="6537414" y="90478"/>
            <a:ext cx="2612781" cy="2890004"/>
            <a:chOff x="5863457" y="196270"/>
            <a:chExt cx="3290184" cy="3748094"/>
          </a:xfrm>
        </p:grpSpPr>
        <p:sp>
          <p:nvSpPr>
            <p:cNvPr id="23" name="Puolivapaa piirto 22"/>
            <p:cNvSpPr/>
            <p:nvPr/>
          </p:nvSpPr>
          <p:spPr>
            <a:xfrm>
              <a:off x="6987557" y="2010017"/>
              <a:ext cx="2163014" cy="193434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0" h="9235">
                  <a:moveTo>
                    <a:pt x="21" y="2217"/>
                  </a:moveTo>
                  <a:lnTo>
                    <a:pt x="9961" y="0"/>
                  </a:lnTo>
                  <a:cubicBezTo>
                    <a:pt x="9980" y="2853"/>
                    <a:pt x="9974" y="5156"/>
                    <a:pt x="9962" y="8193"/>
                  </a:cubicBezTo>
                  <a:lnTo>
                    <a:pt x="14" y="9235"/>
                  </a:lnTo>
                  <a:cubicBezTo>
                    <a:pt x="0" y="6718"/>
                    <a:pt x="35" y="4734"/>
                    <a:pt x="21" y="2217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stretch>
                <a:fillRect l="-8000" b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4" name="Puolivapaa piirto 28"/>
            <p:cNvSpPr/>
            <p:nvPr/>
          </p:nvSpPr>
          <p:spPr>
            <a:xfrm>
              <a:off x="5863457" y="2476773"/>
              <a:ext cx="1132968" cy="92423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  <a:gd name="connsiteX0" fmla="*/ 21 w 9995"/>
                <a:gd name="connsiteY0" fmla="*/ 1928 h 9527"/>
                <a:gd name="connsiteX1" fmla="*/ 9976 w 9995"/>
                <a:gd name="connsiteY1" fmla="*/ 0 h 9527"/>
                <a:gd name="connsiteX2" fmla="*/ 9982 w 9995"/>
                <a:gd name="connsiteY2" fmla="*/ 8399 h 9527"/>
                <a:gd name="connsiteX3" fmla="*/ 14 w 9995"/>
                <a:gd name="connsiteY3" fmla="*/ 9527 h 9527"/>
                <a:gd name="connsiteX4" fmla="*/ 21 w 9995"/>
                <a:gd name="connsiteY4" fmla="*/ 1928 h 9527"/>
                <a:gd name="connsiteX0" fmla="*/ 21 w 9999"/>
                <a:gd name="connsiteY0" fmla="*/ 2127 h 10103"/>
                <a:gd name="connsiteX1" fmla="*/ 9895 w 9999"/>
                <a:gd name="connsiteY1" fmla="*/ 0 h 10103"/>
                <a:gd name="connsiteX2" fmla="*/ 9987 w 9999"/>
                <a:gd name="connsiteY2" fmla="*/ 8919 h 10103"/>
                <a:gd name="connsiteX3" fmla="*/ 14 w 9999"/>
                <a:gd name="connsiteY3" fmla="*/ 10103 h 10103"/>
                <a:gd name="connsiteX4" fmla="*/ 21 w 9999"/>
                <a:gd name="connsiteY4" fmla="*/ 2127 h 10103"/>
                <a:gd name="connsiteX0" fmla="*/ 21 w 9915"/>
                <a:gd name="connsiteY0" fmla="*/ 2105 h 10000"/>
                <a:gd name="connsiteX1" fmla="*/ 9896 w 9915"/>
                <a:gd name="connsiteY1" fmla="*/ 0 h 10000"/>
                <a:gd name="connsiteX2" fmla="*/ 9710 w 9915"/>
                <a:gd name="connsiteY2" fmla="*/ 8786 h 10000"/>
                <a:gd name="connsiteX3" fmla="*/ 14 w 9915"/>
                <a:gd name="connsiteY3" fmla="*/ 10000 h 10000"/>
                <a:gd name="connsiteX4" fmla="*/ 21 w 9915"/>
                <a:gd name="connsiteY4" fmla="*/ 2105 h 10000"/>
                <a:gd name="connsiteX0" fmla="*/ 21 w 9805"/>
                <a:gd name="connsiteY0" fmla="*/ 2374 h 10269"/>
                <a:gd name="connsiteX1" fmla="*/ 6747 w 9805"/>
                <a:gd name="connsiteY1" fmla="*/ 0 h 10269"/>
                <a:gd name="connsiteX2" fmla="*/ 9793 w 9805"/>
                <a:gd name="connsiteY2" fmla="*/ 9055 h 10269"/>
                <a:gd name="connsiteX3" fmla="*/ 14 w 9805"/>
                <a:gd name="connsiteY3" fmla="*/ 10269 h 10269"/>
                <a:gd name="connsiteX4" fmla="*/ 21 w 9805"/>
                <a:gd name="connsiteY4" fmla="*/ 2374 h 10269"/>
                <a:gd name="connsiteX0" fmla="*/ 21 w 10071"/>
                <a:gd name="connsiteY0" fmla="*/ 2032 h 9720"/>
                <a:gd name="connsiteX1" fmla="*/ 10051 w 10071"/>
                <a:gd name="connsiteY1" fmla="*/ 0 h 9720"/>
                <a:gd name="connsiteX2" fmla="*/ 9988 w 10071"/>
                <a:gd name="connsiteY2" fmla="*/ 8538 h 9720"/>
                <a:gd name="connsiteX3" fmla="*/ 14 w 10071"/>
                <a:gd name="connsiteY3" fmla="*/ 9720 h 9720"/>
                <a:gd name="connsiteX4" fmla="*/ 21 w 10071"/>
                <a:gd name="connsiteY4" fmla="*/ 2032 h 972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5735 w 10000"/>
                <a:gd name="connsiteY2" fmla="*/ 6615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9912 w 10000"/>
                <a:gd name="connsiteY2" fmla="*/ 7633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35 w 10014"/>
                <a:gd name="connsiteY0" fmla="*/ 2091 h 9518"/>
                <a:gd name="connsiteX1" fmla="*/ 9994 w 10014"/>
                <a:gd name="connsiteY1" fmla="*/ 0 h 9518"/>
                <a:gd name="connsiteX2" fmla="*/ 9926 w 10014"/>
                <a:gd name="connsiteY2" fmla="*/ 7633 h 9518"/>
                <a:gd name="connsiteX3" fmla="*/ 14 w 10014"/>
                <a:gd name="connsiteY3" fmla="*/ 9518 h 9518"/>
                <a:gd name="connsiteX4" fmla="*/ 35 w 10014"/>
                <a:gd name="connsiteY4" fmla="*/ 2091 h 9518"/>
                <a:gd name="connsiteX0" fmla="*/ 78 w 10043"/>
                <a:gd name="connsiteY0" fmla="*/ 2197 h 9721"/>
                <a:gd name="connsiteX1" fmla="*/ 10023 w 10043"/>
                <a:gd name="connsiteY1" fmla="*/ 0 h 9721"/>
                <a:gd name="connsiteX2" fmla="*/ 9955 w 10043"/>
                <a:gd name="connsiteY2" fmla="*/ 8020 h 9721"/>
                <a:gd name="connsiteX3" fmla="*/ 14 w 10043"/>
                <a:gd name="connsiteY3" fmla="*/ 9721 h 9721"/>
                <a:gd name="connsiteX4" fmla="*/ 78 w 10043"/>
                <a:gd name="connsiteY4" fmla="*/ 2197 h 9721"/>
                <a:gd name="connsiteX0" fmla="*/ 57 w 10000"/>
                <a:gd name="connsiteY0" fmla="*/ 4012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4012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42"/>
                <a:gd name="connsiteY0" fmla="*/ 2443 h 10000"/>
                <a:gd name="connsiteX1" fmla="*/ 9980 w 10042"/>
                <a:gd name="connsiteY1" fmla="*/ 0 h 10000"/>
                <a:gd name="connsiteX2" fmla="*/ 9971 w 10042"/>
                <a:gd name="connsiteY2" fmla="*/ 8143 h 10000"/>
                <a:gd name="connsiteX3" fmla="*/ 14 w 10042"/>
                <a:gd name="connsiteY3" fmla="*/ 10000 h 10000"/>
                <a:gd name="connsiteX4" fmla="*/ 57 w 10042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71 w 10000"/>
                <a:gd name="connsiteY2" fmla="*/ 8143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4"/>
                <a:gd name="connsiteY0" fmla="*/ 2443 h 10000"/>
                <a:gd name="connsiteX1" fmla="*/ 9980 w 10004"/>
                <a:gd name="connsiteY1" fmla="*/ 0 h 10000"/>
                <a:gd name="connsiteX2" fmla="*/ 9982 w 10004"/>
                <a:gd name="connsiteY2" fmla="*/ 8036 h 10000"/>
                <a:gd name="connsiteX3" fmla="*/ 14 w 10004"/>
                <a:gd name="connsiteY3" fmla="*/ 10000 h 10000"/>
                <a:gd name="connsiteX4" fmla="*/ 57 w 10004"/>
                <a:gd name="connsiteY4" fmla="*/ 2443 h 10000"/>
                <a:gd name="connsiteX0" fmla="*/ 17 w 10004"/>
                <a:gd name="connsiteY0" fmla="*/ 2548 h 10000"/>
                <a:gd name="connsiteX1" fmla="*/ 9980 w 10004"/>
                <a:gd name="connsiteY1" fmla="*/ 0 h 10000"/>
                <a:gd name="connsiteX2" fmla="*/ 9982 w 10004"/>
                <a:gd name="connsiteY2" fmla="*/ 8036 h 10000"/>
                <a:gd name="connsiteX3" fmla="*/ 14 w 10004"/>
                <a:gd name="connsiteY3" fmla="*/ 10000 h 10000"/>
                <a:gd name="connsiteX4" fmla="*/ 17 w 10004"/>
                <a:gd name="connsiteY4" fmla="*/ 254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4" h="10000">
                  <a:moveTo>
                    <a:pt x="17" y="2548"/>
                  </a:moveTo>
                  <a:lnTo>
                    <a:pt x="9980" y="0"/>
                  </a:lnTo>
                  <a:cubicBezTo>
                    <a:pt x="10000" y="3475"/>
                    <a:pt x="10004" y="1095"/>
                    <a:pt x="9982" y="8036"/>
                  </a:cubicBezTo>
                  <a:lnTo>
                    <a:pt x="14" y="10000"/>
                  </a:lnTo>
                  <a:cubicBezTo>
                    <a:pt x="0" y="6933"/>
                    <a:pt x="32" y="5614"/>
                    <a:pt x="17" y="25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5" name="Puolivapaa piirto 8"/>
            <p:cNvSpPr/>
            <p:nvPr/>
          </p:nvSpPr>
          <p:spPr>
            <a:xfrm>
              <a:off x="8021686" y="196270"/>
              <a:ext cx="1131955" cy="207949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5202 w 10076"/>
                <a:gd name="connsiteY0" fmla="*/ 1456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5202 w 10076"/>
                <a:gd name="connsiteY4" fmla="*/ 1456 h 10306"/>
                <a:gd name="connsiteX0" fmla="*/ 47 w 4921"/>
                <a:gd name="connsiteY0" fmla="*/ 1456 h 9280"/>
                <a:gd name="connsiteX1" fmla="*/ 4887 w 4921"/>
                <a:gd name="connsiteY1" fmla="*/ 0 h 9280"/>
                <a:gd name="connsiteX2" fmla="*/ 4887 w 4921"/>
                <a:gd name="connsiteY2" fmla="*/ 8225 h 9280"/>
                <a:gd name="connsiteX3" fmla="*/ 14 w 4921"/>
                <a:gd name="connsiteY3" fmla="*/ 9280 h 9280"/>
                <a:gd name="connsiteX4" fmla="*/ 47 w 4921"/>
                <a:gd name="connsiteY4" fmla="*/ 1456 h 9280"/>
                <a:gd name="connsiteX0" fmla="*/ 18 w 9922"/>
                <a:gd name="connsiteY0" fmla="*/ 1569 h 9803"/>
                <a:gd name="connsiteX1" fmla="*/ 9853 w 9922"/>
                <a:gd name="connsiteY1" fmla="*/ 0 h 9803"/>
                <a:gd name="connsiteX2" fmla="*/ 9853 w 9922"/>
                <a:gd name="connsiteY2" fmla="*/ 8863 h 9803"/>
                <a:gd name="connsiteX3" fmla="*/ 28 w 9922"/>
                <a:gd name="connsiteY3" fmla="*/ 9803 h 9803"/>
                <a:gd name="connsiteX4" fmla="*/ 18 w 9922"/>
                <a:gd name="connsiteY4" fmla="*/ 1569 h 9803"/>
                <a:gd name="connsiteX0" fmla="*/ 18 w 10000"/>
                <a:gd name="connsiteY0" fmla="*/ 1601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18 w 10000"/>
                <a:gd name="connsiteY4" fmla="*/ 1601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51 w 10023"/>
                <a:gd name="connsiteY0" fmla="*/ 1760 h 10216"/>
                <a:gd name="connsiteX1" fmla="*/ 9953 w 10023"/>
                <a:gd name="connsiteY1" fmla="*/ 0 h 10216"/>
                <a:gd name="connsiteX2" fmla="*/ 9953 w 10023"/>
                <a:gd name="connsiteY2" fmla="*/ 9041 h 10216"/>
                <a:gd name="connsiteX3" fmla="*/ 28 w 10023"/>
                <a:gd name="connsiteY3" fmla="*/ 10216 h 10216"/>
                <a:gd name="connsiteX4" fmla="*/ 51 w 10023"/>
                <a:gd name="connsiteY4" fmla="*/ 1760 h 10216"/>
                <a:gd name="connsiteX0" fmla="*/ 73 w 10045"/>
                <a:gd name="connsiteY0" fmla="*/ 1760 h 10274"/>
                <a:gd name="connsiteX1" fmla="*/ 9975 w 10045"/>
                <a:gd name="connsiteY1" fmla="*/ 0 h 10274"/>
                <a:gd name="connsiteX2" fmla="*/ 9975 w 10045"/>
                <a:gd name="connsiteY2" fmla="*/ 9041 h 10274"/>
                <a:gd name="connsiteX3" fmla="*/ 28 w 10045"/>
                <a:gd name="connsiteY3" fmla="*/ 10274 h 10274"/>
                <a:gd name="connsiteX4" fmla="*/ 73 w 10045"/>
                <a:gd name="connsiteY4" fmla="*/ 1760 h 10274"/>
                <a:gd name="connsiteX0" fmla="*/ 84 w 10045"/>
                <a:gd name="connsiteY0" fmla="*/ 1778 h 10274"/>
                <a:gd name="connsiteX1" fmla="*/ 9975 w 10045"/>
                <a:gd name="connsiteY1" fmla="*/ 0 h 10274"/>
                <a:gd name="connsiteX2" fmla="*/ 9975 w 10045"/>
                <a:gd name="connsiteY2" fmla="*/ 9041 h 10274"/>
                <a:gd name="connsiteX3" fmla="*/ 28 w 10045"/>
                <a:gd name="connsiteY3" fmla="*/ 10274 h 10274"/>
                <a:gd name="connsiteX4" fmla="*/ 84 w 10045"/>
                <a:gd name="connsiteY4" fmla="*/ 1778 h 10274"/>
                <a:gd name="connsiteX0" fmla="*/ 84 w 10066"/>
                <a:gd name="connsiteY0" fmla="*/ 1676 h 10172"/>
                <a:gd name="connsiteX1" fmla="*/ 9996 w 10066"/>
                <a:gd name="connsiteY1" fmla="*/ 0 h 10172"/>
                <a:gd name="connsiteX2" fmla="*/ 9975 w 10066"/>
                <a:gd name="connsiteY2" fmla="*/ 8939 h 10172"/>
                <a:gd name="connsiteX3" fmla="*/ 28 w 10066"/>
                <a:gd name="connsiteY3" fmla="*/ 10172 h 10172"/>
                <a:gd name="connsiteX4" fmla="*/ 84 w 10066"/>
                <a:gd name="connsiteY4" fmla="*/ 1676 h 10172"/>
                <a:gd name="connsiteX0" fmla="*/ 84 w 10045"/>
                <a:gd name="connsiteY0" fmla="*/ 1688 h 10184"/>
                <a:gd name="connsiteX1" fmla="*/ 9975 w 10045"/>
                <a:gd name="connsiteY1" fmla="*/ 0 h 10184"/>
                <a:gd name="connsiteX2" fmla="*/ 9975 w 10045"/>
                <a:gd name="connsiteY2" fmla="*/ 8951 h 10184"/>
                <a:gd name="connsiteX3" fmla="*/ 28 w 10045"/>
                <a:gd name="connsiteY3" fmla="*/ 10184 h 10184"/>
                <a:gd name="connsiteX4" fmla="*/ 84 w 10045"/>
                <a:gd name="connsiteY4" fmla="*/ 1688 h 10184"/>
                <a:gd name="connsiteX0" fmla="*/ 109 w 10070"/>
                <a:gd name="connsiteY0" fmla="*/ 1688 h 9498"/>
                <a:gd name="connsiteX1" fmla="*/ 10000 w 10070"/>
                <a:gd name="connsiteY1" fmla="*/ 0 h 9498"/>
                <a:gd name="connsiteX2" fmla="*/ 10000 w 10070"/>
                <a:gd name="connsiteY2" fmla="*/ 8951 h 9498"/>
                <a:gd name="connsiteX3" fmla="*/ 28 w 10070"/>
                <a:gd name="connsiteY3" fmla="*/ 9498 h 9498"/>
                <a:gd name="connsiteX4" fmla="*/ 109 w 10070"/>
                <a:gd name="connsiteY4" fmla="*/ 1688 h 9498"/>
                <a:gd name="connsiteX0" fmla="*/ 115 w 10007"/>
                <a:gd name="connsiteY0" fmla="*/ 1777 h 10717"/>
                <a:gd name="connsiteX1" fmla="*/ 9937 w 10007"/>
                <a:gd name="connsiteY1" fmla="*/ 0 h 10717"/>
                <a:gd name="connsiteX2" fmla="*/ 9937 w 10007"/>
                <a:gd name="connsiteY2" fmla="*/ 9424 h 10717"/>
                <a:gd name="connsiteX3" fmla="*/ 28 w 10007"/>
                <a:gd name="connsiteY3" fmla="*/ 10717 h 10717"/>
                <a:gd name="connsiteX4" fmla="*/ 115 w 10007"/>
                <a:gd name="connsiteY4" fmla="*/ 1777 h 10717"/>
                <a:gd name="connsiteX0" fmla="*/ 115 w 10007"/>
                <a:gd name="connsiteY0" fmla="*/ 1777 h 10717"/>
                <a:gd name="connsiteX1" fmla="*/ 9937 w 10007"/>
                <a:gd name="connsiteY1" fmla="*/ 0 h 10717"/>
                <a:gd name="connsiteX2" fmla="*/ 9937 w 10007"/>
                <a:gd name="connsiteY2" fmla="*/ 9500 h 10717"/>
                <a:gd name="connsiteX3" fmla="*/ 28 w 10007"/>
                <a:gd name="connsiteY3" fmla="*/ 10717 h 10717"/>
                <a:gd name="connsiteX4" fmla="*/ 115 w 10007"/>
                <a:gd name="connsiteY4" fmla="*/ 1777 h 1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7" h="10717">
                  <a:moveTo>
                    <a:pt x="115" y="1777"/>
                  </a:moveTo>
                  <a:lnTo>
                    <a:pt x="9937" y="0"/>
                  </a:lnTo>
                  <a:cubicBezTo>
                    <a:pt x="10007" y="3351"/>
                    <a:pt x="9958" y="6237"/>
                    <a:pt x="9937" y="9500"/>
                  </a:cubicBezTo>
                  <a:lnTo>
                    <a:pt x="28" y="10717"/>
                  </a:lnTo>
                  <a:cubicBezTo>
                    <a:pt x="0" y="7818"/>
                    <a:pt x="143" y="4678"/>
                    <a:pt x="115" y="1777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l="-83000" b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6" name="Puolivapaa piirto 12"/>
            <p:cNvSpPr/>
            <p:nvPr/>
          </p:nvSpPr>
          <p:spPr>
            <a:xfrm>
              <a:off x="5863616" y="541400"/>
              <a:ext cx="2178159" cy="2171798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27 w 10089"/>
                <a:gd name="connsiteY0" fmla="*/ 3023 h 10319"/>
                <a:gd name="connsiteX1" fmla="*/ 10055 w 10089"/>
                <a:gd name="connsiteY1" fmla="*/ 0 h 10319"/>
                <a:gd name="connsiteX2" fmla="*/ 10055 w 10089"/>
                <a:gd name="connsiteY2" fmla="*/ 8225 h 10319"/>
                <a:gd name="connsiteX3" fmla="*/ 14 w 10089"/>
                <a:gd name="connsiteY3" fmla="*/ 10319 h 10319"/>
                <a:gd name="connsiteX4" fmla="*/ 27 w 10089"/>
                <a:gd name="connsiteY4" fmla="*/ 3023 h 10319"/>
                <a:gd name="connsiteX0" fmla="*/ 27 w 10067"/>
                <a:gd name="connsiteY0" fmla="*/ 3023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27 w 10067"/>
                <a:gd name="connsiteY4" fmla="*/ 3023 h 10319"/>
                <a:gd name="connsiteX0" fmla="*/ 35 w 10075"/>
                <a:gd name="connsiteY0" fmla="*/ 3023 h 10312"/>
                <a:gd name="connsiteX1" fmla="*/ 10063 w 10075"/>
                <a:gd name="connsiteY1" fmla="*/ 0 h 10312"/>
                <a:gd name="connsiteX2" fmla="*/ 10063 w 10075"/>
                <a:gd name="connsiteY2" fmla="*/ 8225 h 10312"/>
                <a:gd name="connsiteX3" fmla="*/ 14 w 10075"/>
                <a:gd name="connsiteY3" fmla="*/ 10312 h 10312"/>
                <a:gd name="connsiteX4" fmla="*/ 35 w 10075"/>
                <a:gd name="connsiteY4" fmla="*/ 3023 h 10312"/>
                <a:gd name="connsiteX0" fmla="*/ 35 w 10104"/>
                <a:gd name="connsiteY0" fmla="*/ 3032 h 10321"/>
                <a:gd name="connsiteX1" fmla="*/ 10092 w 10104"/>
                <a:gd name="connsiteY1" fmla="*/ 0 h 10321"/>
                <a:gd name="connsiteX2" fmla="*/ 10063 w 10104"/>
                <a:gd name="connsiteY2" fmla="*/ 8234 h 10321"/>
                <a:gd name="connsiteX3" fmla="*/ 14 w 10104"/>
                <a:gd name="connsiteY3" fmla="*/ 10321 h 10321"/>
                <a:gd name="connsiteX4" fmla="*/ 35 w 10104"/>
                <a:gd name="connsiteY4" fmla="*/ 3032 h 1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" h="10321">
                  <a:moveTo>
                    <a:pt x="35" y="3032"/>
                  </a:moveTo>
                  <a:lnTo>
                    <a:pt x="10092" y="0"/>
                  </a:lnTo>
                  <a:cubicBezTo>
                    <a:pt x="10104" y="3071"/>
                    <a:pt x="10073" y="5214"/>
                    <a:pt x="10063" y="8234"/>
                  </a:cubicBezTo>
                  <a:lnTo>
                    <a:pt x="14" y="10321"/>
                  </a:lnTo>
                  <a:cubicBezTo>
                    <a:pt x="0" y="7816"/>
                    <a:pt x="49" y="5539"/>
                    <a:pt x="35" y="3032"/>
                  </a:cubicBez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 l="-8000" b="-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1" name="Kuvan paikkamerkki 27"/>
          <p:cNvSpPr>
            <a:spLocks noGrp="1"/>
          </p:cNvSpPr>
          <p:nvPr>
            <p:ph type="pic" sz="quarter" idx="13"/>
          </p:nvPr>
        </p:nvSpPr>
        <p:spPr bwMode="auto">
          <a:xfrm>
            <a:off x="0" y="-3937"/>
            <a:ext cx="6548244" cy="282271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68"/>
              <a:gd name="connsiteX1" fmla="*/ 10000 w 10000"/>
              <a:gd name="connsiteY1" fmla="*/ 268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10000"/>
              <a:gd name="connsiteY0" fmla="*/ 0 h 10268"/>
              <a:gd name="connsiteX1" fmla="*/ 6339 w 10000"/>
              <a:gd name="connsiteY1" fmla="*/ 0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6417"/>
              <a:gd name="connsiteY0" fmla="*/ 0 h 10268"/>
              <a:gd name="connsiteX1" fmla="*/ 6339 w 6417"/>
              <a:gd name="connsiteY1" fmla="*/ 0 h 10268"/>
              <a:gd name="connsiteX2" fmla="*/ 6417 w 6417"/>
              <a:gd name="connsiteY2" fmla="*/ 10002 h 10268"/>
              <a:gd name="connsiteX3" fmla="*/ 0 w 6417"/>
              <a:gd name="connsiteY3" fmla="*/ 10268 h 10268"/>
              <a:gd name="connsiteX4" fmla="*/ 0 w 6417"/>
              <a:gd name="connsiteY4" fmla="*/ 0 h 10268"/>
              <a:gd name="connsiteX0" fmla="*/ 0 w 10042"/>
              <a:gd name="connsiteY0" fmla="*/ 0 h 10000"/>
              <a:gd name="connsiteX1" fmla="*/ 10001 w 10042"/>
              <a:gd name="connsiteY1" fmla="*/ 0 h 10000"/>
              <a:gd name="connsiteX2" fmla="*/ 10000 w 10042"/>
              <a:gd name="connsiteY2" fmla="*/ 9741 h 10000"/>
              <a:gd name="connsiteX3" fmla="*/ 0 w 10042"/>
              <a:gd name="connsiteY3" fmla="*/ 10000 h 10000"/>
              <a:gd name="connsiteX4" fmla="*/ 0 w 10042"/>
              <a:gd name="connsiteY4" fmla="*/ 0 h 10000"/>
              <a:gd name="connsiteX0" fmla="*/ 0 w 10042"/>
              <a:gd name="connsiteY0" fmla="*/ 0 h 13366"/>
              <a:gd name="connsiteX1" fmla="*/ 10001 w 10042"/>
              <a:gd name="connsiteY1" fmla="*/ 0 h 13366"/>
              <a:gd name="connsiteX2" fmla="*/ 10000 w 10042"/>
              <a:gd name="connsiteY2" fmla="*/ 9741 h 13366"/>
              <a:gd name="connsiteX3" fmla="*/ 0 w 10042"/>
              <a:gd name="connsiteY3" fmla="*/ 13366 h 13366"/>
              <a:gd name="connsiteX4" fmla="*/ 0 w 10042"/>
              <a:gd name="connsiteY4" fmla="*/ 0 h 13366"/>
              <a:gd name="connsiteX0" fmla="*/ 0 w 10042"/>
              <a:gd name="connsiteY0" fmla="*/ 0 h 13884"/>
              <a:gd name="connsiteX1" fmla="*/ 10001 w 10042"/>
              <a:gd name="connsiteY1" fmla="*/ 0 h 13884"/>
              <a:gd name="connsiteX2" fmla="*/ 10000 w 10042"/>
              <a:gd name="connsiteY2" fmla="*/ 9741 h 13884"/>
              <a:gd name="connsiteX3" fmla="*/ 0 w 10042"/>
              <a:gd name="connsiteY3" fmla="*/ 13884 h 13884"/>
              <a:gd name="connsiteX4" fmla="*/ 0 w 10042"/>
              <a:gd name="connsiteY4" fmla="*/ 0 h 13884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9633 w 10042"/>
              <a:gd name="connsiteY2" fmla="*/ 8964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29"/>
              <a:gd name="connsiteY0" fmla="*/ 0 h 13625"/>
              <a:gd name="connsiteX1" fmla="*/ 10001 w 10029"/>
              <a:gd name="connsiteY1" fmla="*/ 0 h 13625"/>
              <a:gd name="connsiteX2" fmla="*/ 10001 w 10029"/>
              <a:gd name="connsiteY2" fmla="*/ 9741 h 13625"/>
              <a:gd name="connsiteX3" fmla="*/ 0 w 10029"/>
              <a:gd name="connsiteY3" fmla="*/ 13625 h 13625"/>
              <a:gd name="connsiteX4" fmla="*/ 0 w 10029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1"/>
              <a:gd name="connsiteY0" fmla="*/ 0 h 13625"/>
              <a:gd name="connsiteX1" fmla="*/ 9264 w 10001"/>
              <a:gd name="connsiteY1" fmla="*/ 0 h 13625"/>
              <a:gd name="connsiteX2" fmla="*/ 10001 w 10001"/>
              <a:gd name="connsiteY2" fmla="*/ 9741 h 13625"/>
              <a:gd name="connsiteX3" fmla="*/ 0 w 10001"/>
              <a:gd name="connsiteY3" fmla="*/ 13625 h 13625"/>
              <a:gd name="connsiteX4" fmla="*/ 0 w 10001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019 w 10008"/>
              <a:gd name="connsiteY2" fmla="*/ 10000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41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9767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4"/>
              <a:gd name="connsiteY0" fmla="*/ 0 h 13625"/>
              <a:gd name="connsiteX1" fmla="*/ 10001 w 10014"/>
              <a:gd name="connsiteY1" fmla="*/ 0 h 13625"/>
              <a:gd name="connsiteX2" fmla="*/ 10005 w 10014"/>
              <a:gd name="connsiteY2" fmla="*/ 9764 h 13625"/>
              <a:gd name="connsiteX3" fmla="*/ 0 w 10014"/>
              <a:gd name="connsiteY3" fmla="*/ 13625 h 13625"/>
              <a:gd name="connsiteX4" fmla="*/ 0 w 10014"/>
              <a:gd name="connsiteY4" fmla="*/ 0 h 13625"/>
              <a:gd name="connsiteX0" fmla="*/ 0 w 10023"/>
              <a:gd name="connsiteY0" fmla="*/ 0 h 13625"/>
              <a:gd name="connsiteX1" fmla="*/ 10001 w 10023"/>
              <a:gd name="connsiteY1" fmla="*/ 0 h 13625"/>
              <a:gd name="connsiteX2" fmla="*/ 10014 w 10023"/>
              <a:gd name="connsiteY2" fmla="*/ 9771 h 13625"/>
              <a:gd name="connsiteX3" fmla="*/ 0 w 10023"/>
              <a:gd name="connsiteY3" fmla="*/ 13625 h 13625"/>
              <a:gd name="connsiteX4" fmla="*/ 0 w 10023"/>
              <a:gd name="connsiteY4" fmla="*/ 0 h 13625"/>
              <a:gd name="connsiteX0" fmla="*/ 0 w 10018"/>
              <a:gd name="connsiteY0" fmla="*/ 0 h 13625"/>
              <a:gd name="connsiteX1" fmla="*/ 10001 w 10018"/>
              <a:gd name="connsiteY1" fmla="*/ 0 h 13625"/>
              <a:gd name="connsiteX2" fmla="*/ 10009 w 10018"/>
              <a:gd name="connsiteY2" fmla="*/ 9768 h 13625"/>
              <a:gd name="connsiteX3" fmla="*/ 0 w 10018"/>
              <a:gd name="connsiteY3" fmla="*/ 13625 h 13625"/>
              <a:gd name="connsiteX4" fmla="*/ 0 w 1001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9 w 10008"/>
              <a:gd name="connsiteY2" fmla="*/ 9765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6"/>
              <a:gd name="connsiteY0" fmla="*/ 0 h 13625"/>
              <a:gd name="connsiteX1" fmla="*/ 10001 w 10016"/>
              <a:gd name="connsiteY1" fmla="*/ 0 h 13625"/>
              <a:gd name="connsiteX2" fmla="*/ 10007 w 10016"/>
              <a:gd name="connsiteY2" fmla="*/ 9749 h 13625"/>
              <a:gd name="connsiteX3" fmla="*/ 0 w 10016"/>
              <a:gd name="connsiteY3" fmla="*/ 13625 h 13625"/>
              <a:gd name="connsiteX4" fmla="*/ 0 w 10016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633 w 10008"/>
              <a:gd name="connsiteY2" fmla="*/ 9482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9"/>
              <a:gd name="connsiteY0" fmla="*/ 0 h 13625"/>
              <a:gd name="connsiteX1" fmla="*/ 10001 w 10009"/>
              <a:gd name="connsiteY1" fmla="*/ 0 h 13625"/>
              <a:gd name="connsiteX2" fmla="*/ 10000 w 10009"/>
              <a:gd name="connsiteY2" fmla="*/ 9762 h 13625"/>
              <a:gd name="connsiteX3" fmla="*/ 0 w 10009"/>
              <a:gd name="connsiteY3" fmla="*/ 13625 h 13625"/>
              <a:gd name="connsiteX4" fmla="*/ 0 w 10009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55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11"/>
              <a:gd name="connsiteY0" fmla="*/ 0 h 13625"/>
              <a:gd name="connsiteX1" fmla="*/ 10001 w 10011"/>
              <a:gd name="connsiteY1" fmla="*/ 0 h 13625"/>
              <a:gd name="connsiteX2" fmla="*/ 10002 w 10011"/>
              <a:gd name="connsiteY2" fmla="*/ 9777 h 13625"/>
              <a:gd name="connsiteX3" fmla="*/ 0 w 10011"/>
              <a:gd name="connsiteY3" fmla="*/ 13625 h 13625"/>
              <a:gd name="connsiteX4" fmla="*/ 0 w 10011"/>
              <a:gd name="connsiteY4" fmla="*/ 0 h 1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3625">
                <a:moveTo>
                  <a:pt x="0" y="0"/>
                </a:moveTo>
                <a:lnTo>
                  <a:pt x="10001" y="0"/>
                </a:lnTo>
                <a:cubicBezTo>
                  <a:pt x="10008" y="7808"/>
                  <a:pt x="10011" y="2531"/>
                  <a:pt x="10002" y="9777"/>
                </a:cubicBezTo>
                <a:lnTo>
                  <a:pt x="0" y="13625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3205198"/>
            <a:ext cx="8155296" cy="1218119"/>
          </a:xfrm>
        </p:spPr>
        <p:txBody>
          <a:bodyPr anchor="t"/>
          <a:lstStyle>
            <a:lvl1pPr algn="l">
              <a:defRPr sz="3200" b="0">
                <a:solidFill>
                  <a:srgbClr val="519B2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8" y="2754638"/>
            <a:ext cx="8155295" cy="442041"/>
          </a:xfrm>
        </p:spPr>
        <p:txBody>
          <a:bodyPr anchor="b"/>
          <a:lstStyle>
            <a:lvl1pPr marL="0" indent="0" algn="l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3" y="4917405"/>
            <a:ext cx="1090613" cy="16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b="1" spc="30" baseline="0">
                <a:solidFill>
                  <a:srgbClr val="606060"/>
                </a:solidFill>
              </a:defRPr>
            </a:lvl1pPr>
          </a:lstStyle>
          <a:p>
            <a:fld id="{808F8CAA-D66A-4C3B-9507-06AAE7E97648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23359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 spc="20" baseline="0">
                <a:solidFill>
                  <a:srgbClr val="606060"/>
                </a:solidFill>
              </a:defRPr>
            </a:lvl1pPr>
          </a:lstStyle>
          <a:p>
            <a:r>
              <a:rPr lang="fi-FI" smtClean="0"/>
              <a:t>Anneli Weiste-Paakkanen</a:t>
            </a:r>
            <a:endParaRPr lang="fi-FI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4923359"/>
            <a:ext cx="10795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1" spc="30" baseline="0">
                <a:solidFill>
                  <a:srgbClr val="606060"/>
                </a:solidFill>
              </a:defRPr>
            </a:lvl1pPr>
          </a:lstStyle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36" y="4698181"/>
            <a:ext cx="3528000" cy="1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98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3235"/>
            <a:ext cx="4032250" cy="3294459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113235"/>
            <a:ext cx="4033838" cy="329445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DFCC13-7B68-471E-A11B-E5B20FC62A52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580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5000"/>
            <a:ext cx="4032250" cy="3051000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15000"/>
            <a:ext cx="4033838" cy="305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B65E2C-207F-4DD7-BE89-99834C9B2185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11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0570"/>
            <a:ext cx="4040188" cy="72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0650"/>
            <a:ext cx="4040188" cy="256267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10570"/>
            <a:ext cx="4041775" cy="72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0650"/>
            <a:ext cx="4041775" cy="256267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B4F546-C426-44C9-B745-B8069B82D5E5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314" y="195263"/>
            <a:ext cx="8207375" cy="75604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1359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38B1E0-3A4C-4517-8158-5FAFB072699B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5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51BCE9-BF61-4498-ABA7-7F5227385999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Suorakulmio 5"/>
          <p:cNvSpPr/>
          <p:nvPr userDrawn="1"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988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301B1-1F05-46B9-8FAE-3ECAF7B1B2F4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9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4210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4920853"/>
            <a:ext cx="9144000" cy="22264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>
              <a:solidFill>
                <a:srgbClr val="303030"/>
              </a:solidFill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C54E30E-412B-441B-B55A-C1F98C20387A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75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 dirty="0">
              <a:solidFill>
                <a:srgbClr val="30303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857250"/>
            <a:ext cx="8207375" cy="97155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4" y="1974057"/>
            <a:ext cx="8207375" cy="711994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48238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9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28820" y="2950168"/>
            <a:ext cx="1980948" cy="809640"/>
          </a:xfrm>
          <a:prstGeom prst="rect">
            <a:avLst/>
          </a:prstGeom>
        </p:spPr>
      </p:pic>
      <p:pic>
        <p:nvPicPr>
          <p:cNvPr id="20" name="Picture 14" descr="THL_KV_LOGO_PP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09800" y="3769020"/>
            <a:ext cx="4572000" cy="2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46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06236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193722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7FC4-61F3-4708-A5D0-F52DB3E355C5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48238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037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561D73-2EC3-4175-8BEC-A46355CB8A7D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4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2"/>
          <p:cNvGrpSpPr/>
          <p:nvPr/>
        </p:nvGrpSpPr>
        <p:grpSpPr>
          <a:xfrm>
            <a:off x="-5829" y="120"/>
            <a:ext cx="2305359" cy="2367845"/>
            <a:chOff x="-5831" y="-5009"/>
            <a:chExt cx="3301228" cy="3390707"/>
          </a:xfrm>
        </p:grpSpPr>
        <p:sp>
          <p:nvSpPr>
            <p:cNvPr id="19" name="Puolivapaa piirto 8"/>
            <p:cNvSpPr/>
            <p:nvPr/>
          </p:nvSpPr>
          <p:spPr>
            <a:xfrm>
              <a:off x="1979775" y="-5009"/>
              <a:ext cx="1309765" cy="213737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5202 w 10076"/>
                <a:gd name="connsiteY0" fmla="*/ 1456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5202 w 10076"/>
                <a:gd name="connsiteY4" fmla="*/ 1456 h 10306"/>
                <a:gd name="connsiteX0" fmla="*/ 47 w 4921"/>
                <a:gd name="connsiteY0" fmla="*/ 1456 h 9280"/>
                <a:gd name="connsiteX1" fmla="*/ 4887 w 4921"/>
                <a:gd name="connsiteY1" fmla="*/ 0 h 9280"/>
                <a:gd name="connsiteX2" fmla="*/ 4887 w 4921"/>
                <a:gd name="connsiteY2" fmla="*/ 8225 h 9280"/>
                <a:gd name="connsiteX3" fmla="*/ 14 w 4921"/>
                <a:gd name="connsiteY3" fmla="*/ 9280 h 9280"/>
                <a:gd name="connsiteX4" fmla="*/ 47 w 4921"/>
                <a:gd name="connsiteY4" fmla="*/ 1456 h 9280"/>
                <a:gd name="connsiteX0" fmla="*/ 18 w 9922"/>
                <a:gd name="connsiteY0" fmla="*/ 1569 h 9803"/>
                <a:gd name="connsiteX1" fmla="*/ 9853 w 9922"/>
                <a:gd name="connsiteY1" fmla="*/ 0 h 9803"/>
                <a:gd name="connsiteX2" fmla="*/ 9853 w 9922"/>
                <a:gd name="connsiteY2" fmla="*/ 8863 h 9803"/>
                <a:gd name="connsiteX3" fmla="*/ 28 w 9922"/>
                <a:gd name="connsiteY3" fmla="*/ 9803 h 9803"/>
                <a:gd name="connsiteX4" fmla="*/ 18 w 9922"/>
                <a:gd name="connsiteY4" fmla="*/ 1569 h 9803"/>
                <a:gd name="connsiteX0" fmla="*/ 18 w 10000"/>
                <a:gd name="connsiteY0" fmla="*/ 1601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18 w 10000"/>
                <a:gd name="connsiteY4" fmla="*/ 1601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51 w 10023"/>
                <a:gd name="connsiteY0" fmla="*/ 1760 h 10216"/>
                <a:gd name="connsiteX1" fmla="*/ 9953 w 10023"/>
                <a:gd name="connsiteY1" fmla="*/ 0 h 10216"/>
                <a:gd name="connsiteX2" fmla="*/ 9953 w 10023"/>
                <a:gd name="connsiteY2" fmla="*/ 9041 h 10216"/>
                <a:gd name="connsiteX3" fmla="*/ 28 w 10023"/>
                <a:gd name="connsiteY3" fmla="*/ 10216 h 10216"/>
                <a:gd name="connsiteX4" fmla="*/ 51 w 10023"/>
                <a:gd name="connsiteY4" fmla="*/ 1760 h 10216"/>
                <a:gd name="connsiteX0" fmla="*/ 51 w 10072"/>
                <a:gd name="connsiteY0" fmla="*/ 1760 h 10216"/>
                <a:gd name="connsiteX1" fmla="*/ 9953 w 10072"/>
                <a:gd name="connsiteY1" fmla="*/ 0 h 10216"/>
                <a:gd name="connsiteX2" fmla="*/ 10051 w 10072"/>
                <a:gd name="connsiteY2" fmla="*/ 8810 h 10216"/>
                <a:gd name="connsiteX3" fmla="*/ 28 w 10072"/>
                <a:gd name="connsiteY3" fmla="*/ 10216 h 10216"/>
                <a:gd name="connsiteX4" fmla="*/ 51 w 10072"/>
                <a:gd name="connsiteY4" fmla="*/ 1760 h 10216"/>
                <a:gd name="connsiteX0" fmla="*/ 77 w 10098"/>
                <a:gd name="connsiteY0" fmla="*/ 1760 h 10288"/>
                <a:gd name="connsiteX1" fmla="*/ 9979 w 10098"/>
                <a:gd name="connsiteY1" fmla="*/ 0 h 10288"/>
                <a:gd name="connsiteX2" fmla="*/ 10077 w 10098"/>
                <a:gd name="connsiteY2" fmla="*/ 8810 h 10288"/>
                <a:gd name="connsiteX3" fmla="*/ 28 w 10098"/>
                <a:gd name="connsiteY3" fmla="*/ 10288 h 10288"/>
                <a:gd name="connsiteX4" fmla="*/ 77 w 10098"/>
                <a:gd name="connsiteY4" fmla="*/ 1760 h 10288"/>
                <a:gd name="connsiteX0" fmla="*/ 77 w 10098"/>
                <a:gd name="connsiteY0" fmla="*/ 1760 h 10288"/>
                <a:gd name="connsiteX1" fmla="*/ 9979 w 10098"/>
                <a:gd name="connsiteY1" fmla="*/ 0 h 10288"/>
                <a:gd name="connsiteX2" fmla="*/ 10077 w 10098"/>
                <a:gd name="connsiteY2" fmla="*/ 8810 h 10288"/>
                <a:gd name="connsiteX3" fmla="*/ 28 w 10098"/>
                <a:gd name="connsiteY3" fmla="*/ 10288 h 10288"/>
                <a:gd name="connsiteX4" fmla="*/ 77 w 10098"/>
                <a:gd name="connsiteY4" fmla="*/ 1760 h 10288"/>
                <a:gd name="connsiteX0" fmla="*/ 77 w 10098"/>
                <a:gd name="connsiteY0" fmla="*/ 1760 h 10306"/>
                <a:gd name="connsiteX1" fmla="*/ 9979 w 10098"/>
                <a:gd name="connsiteY1" fmla="*/ 0 h 10306"/>
                <a:gd name="connsiteX2" fmla="*/ 10077 w 10098"/>
                <a:gd name="connsiteY2" fmla="*/ 8810 h 10306"/>
                <a:gd name="connsiteX3" fmla="*/ 28 w 10098"/>
                <a:gd name="connsiteY3" fmla="*/ 10306 h 10306"/>
                <a:gd name="connsiteX4" fmla="*/ 77 w 10098"/>
                <a:gd name="connsiteY4" fmla="*/ 1760 h 10306"/>
                <a:gd name="connsiteX0" fmla="*/ 37 w 10058"/>
                <a:gd name="connsiteY0" fmla="*/ 1760 h 10328"/>
                <a:gd name="connsiteX1" fmla="*/ 9939 w 10058"/>
                <a:gd name="connsiteY1" fmla="*/ 0 h 10328"/>
                <a:gd name="connsiteX2" fmla="*/ 10037 w 10058"/>
                <a:gd name="connsiteY2" fmla="*/ 8810 h 10328"/>
                <a:gd name="connsiteX3" fmla="*/ 28 w 10058"/>
                <a:gd name="connsiteY3" fmla="*/ 10328 h 10328"/>
                <a:gd name="connsiteX4" fmla="*/ 37 w 10058"/>
                <a:gd name="connsiteY4" fmla="*/ 1760 h 10328"/>
                <a:gd name="connsiteX0" fmla="*/ 37 w 10107"/>
                <a:gd name="connsiteY0" fmla="*/ 1742 h 10310"/>
                <a:gd name="connsiteX1" fmla="*/ 10037 w 10107"/>
                <a:gd name="connsiteY1" fmla="*/ 0 h 10310"/>
                <a:gd name="connsiteX2" fmla="*/ 10037 w 10107"/>
                <a:gd name="connsiteY2" fmla="*/ 8792 h 10310"/>
                <a:gd name="connsiteX3" fmla="*/ 28 w 10107"/>
                <a:gd name="connsiteY3" fmla="*/ 10310 h 10310"/>
                <a:gd name="connsiteX4" fmla="*/ 37 w 10107"/>
                <a:gd name="connsiteY4" fmla="*/ 1742 h 10310"/>
                <a:gd name="connsiteX0" fmla="*/ 0 w 10119"/>
                <a:gd name="connsiteY0" fmla="*/ 1952 h 10310"/>
                <a:gd name="connsiteX1" fmla="*/ 10049 w 10119"/>
                <a:gd name="connsiteY1" fmla="*/ 0 h 10310"/>
                <a:gd name="connsiteX2" fmla="*/ 10049 w 10119"/>
                <a:gd name="connsiteY2" fmla="*/ 8792 h 10310"/>
                <a:gd name="connsiteX3" fmla="*/ 40 w 10119"/>
                <a:gd name="connsiteY3" fmla="*/ 10310 h 10310"/>
                <a:gd name="connsiteX4" fmla="*/ 0 w 10119"/>
                <a:gd name="connsiteY4" fmla="*/ 1952 h 10310"/>
                <a:gd name="connsiteX0" fmla="*/ 0 w 10173"/>
                <a:gd name="connsiteY0" fmla="*/ 1952 h 10310"/>
                <a:gd name="connsiteX1" fmla="*/ 10155 w 10173"/>
                <a:gd name="connsiteY1" fmla="*/ 0 h 10310"/>
                <a:gd name="connsiteX2" fmla="*/ 10049 w 10173"/>
                <a:gd name="connsiteY2" fmla="*/ 8792 h 10310"/>
                <a:gd name="connsiteX3" fmla="*/ 40 w 10173"/>
                <a:gd name="connsiteY3" fmla="*/ 10310 h 10310"/>
                <a:gd name="connsiteX4" fmla="*/ 0 w 10173"/>
                <a:gd name="connsiteY4" fmla="*/ 1952 h 10310"/>
                <a:gd name="connsiteX0" fmla="*/ 0 w 10161"/>
                <a:gd name="connsiteY0" fmla="*/ 1952 h 10310"/>
                <a:gd name="connsiteX1" fmla="*/ 10155 w 10161"/>
                <a:gd name="connsiteY1" fmla="*/ 0 h 10310"/>
                <a:gd name="connsiteX2" fmla="*/ 10049 w 10161"/>
                <a:gd name="connsiteY2" fmla="*/ 8792 h 10310"/>
                <a:gd name="connsiteX3" fmla="*/ 40 w 10161"/>
                <a:gd name="connsiteY3" fmla="*/ 10310 h 10310"/>
                <a:gd name="connsiteX4" fmla="*/ 0 w 10161"/>
                <a:gd name="connsiteY4" fmla="*/ 1952 h 10310"/>
                <a:gd name="connsiteX0" fmla="*/ 0 w 10155"/>
                <a:gd name="connsiteY0" fmla="*/ 1952 h 10310"/>
                <a:gd name="connsiteX1" fmla="*/ 10155 w 10155"/>
                <a:gd name="connsiteY1" fmla="*/ 0 h 10310"/>
                <a:gd name="connsiteX2" fmla="*/ 10049 w 10155"/>
                <a:gd name="connsiteY2" fmla="*/ 8792 h 10310"/>
                <a:gd name="connsiteX3" fmla="*/ 40 w 10155"/>
                <a:gd name="connsiteY3" fmla="*/ 10310 h 10310"/>
                <a:gd name="connsiteX4" fmla="*/ 0 w 10155"/>
                <a:gd name="connsiteY4" fmla="*/ 1952 h 10310"/>
                <a:gd name="connsiteX0" fmla="*/ 0 w 10155"/>
                <a:gd name="connsiteY0" fmla="*/ 1952 h 10310"/>
                <a:gd name="connsiteX1" fmla="*/ 10155 w 10155"/>
                <a:gd name="connsiteY1" fmla="*/ 0 h 10310"/>
                <a:gd name="connsiteX2" fmla="*/ 10120 w 10155"/>
                <a:gd name="connsiteY2" fmla="*/ 8660 h 10310"/>
                <a:gd name="connsiteX3" fmla="*/ 40 w 10155"/>
                <a:gd name="connsiteY3" fmla="*/ 10310 h 10310"/>
                <a:gd name="connsiteX4" fmla="*/ 0 w 10155"/>
                <a:gd name="connsiteY4" fmla="*/ 1952 h 1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5" h="10310">
                  <a:moveTo>
                    <a:pt x="0" y="1952"/>
                  </a:moveTo>
                  <a:lnTo>
                    <a:pt x="10155" y="0"/>
                  </a:lnTo>
                  <a:cubicBezTo>
                    <a:pt x="10119" y="3491"/>
                    <a:pt x="10141" y="5561"/>
                    <a:pt x="10120" y="8660"/>
                  </a:cubicBezTo>
                  <a:lnTo>
                    <a:pt x="40" y="10310"/>
                  </a:lnTo>
                  <a:cubicBezTo>
                    <a:pt x="12" y="7557"/>
                    <a:pt x="28" y="4707"/>
                    <a:pt x="0" y="1952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stretch>
                <a:fillRect l="-80000" r="-5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1" name="Puolivapaa piirto 21"/>
            <p:cNvSpPr/>
            <p:nvPr/>
          </p:nvSpPr>
          <p:spPr>
            <a:xfrm>
              <a:off x="-5831" y="399718"/>
              <a:ext cx="1993470" cy="225022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27 w 10089"/>
                <a:gd name="connsiteY0" fmla="*/ 3023 h 10319"/>
                <a:gd name="connsiteX1" fmla="*/ 10055 w 10089"/>
                <a:gd name="connsiteY1" fmla="*/ 0 h 10319"/>
                <a:gd name="connsiteX2" fmla="*/ 10055 w 10089"/>
                <a:gd name="connsiteY2" fmla="*/ 8225 h 10319"/>
                <a:gd name="connsiteX3" fmla="*/ 14 w 10089"/>
                <a:gd name="connsiteY3" fmla="*/ 10319 h 10319"/>
                <a:gd name="connsiteX4" fmla="*/ 27 w 10089"/>
                <a:gd name="connsiteY4" fmla="*/ 3023 h 10319"/>
                <a:gd name="connsiteX0" fmla="*/ 27 w 10067"/>
                <a:gd name="connsiteY0" fmla="*/ 3023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27 w 10067"/>
                <a:gd name="connsiteY4" fmla="*/ 3023 h 10319"/>
                <a:gd name="connsiteX0" fmla="*/ 0 w 10067"/>
                <a:gd name="connsiteY0" fmla="*/ 2645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0 w 10067"/>
                <a:gd name="connsiteY4" fmla="*/ 2645 h 10319"/>
                <a:gd name="connsiteX0" fmla="*/ 0 w 10112"/>
                <a:gd name="connsiteY0" fmla="*/ 2646 h 10320"/>
                <a:gd name="connsiteX1" fmla="*/ 10100 w 10112"/>
                <a:gd name="connsiteY1" fmla="*/ 0 h 10320"/>
                <a:gd name="connsiteX2" fmla="*/ 10055 w 10112"/>
                <a:gd name="connsiteY2" fmla="*/ 8226 h 10320"/>
                <a:gd name="connsiteX3" fmla="*/ 14 w 10112"/>
                <a:gd name="connsiteY3" fmla="*/ 10320 h 10320"/>
                <a:gd name="connsiteX4" fmla="*/ 0 w 10112"/>
                <a:gd name="connsiteY4" fmla="*/ 2646 h 10320"/>
                <a:gd name="connsiteX0" fmla="*/ 0 w 10112"/>
                <a:gd name="connsiteY0" fmla="*/ 2646 h 10320"/>
                <a:gd name="connsiteX1" fmla="*/ 10100 w 10112"/>
                <a:gd name="connsiteY1" fmla="*/ 0 h 10320"/>
                <a:gd name="connsiteX2" fmla="*/ 10022 w 10112"/>
                <a:gd name="connsiteY2" fmla="*/ 8274 h 10320"/>
                <a:gd name="connsiteX3" fmla="*/ 14 w 10112"/>
                <a:gd name="connsiteY3" fmla="*/ 10320 h 10320"/>
                <a:gd name="connsiteX4" fmla="*/ 0 w 10112"/>
                <a:gd name="connsiteY4" fmla="*/ 2646 h 10320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62 w 10126"/>
                <a:gd name="connsiteY2" fmla="*/ 8295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072"/>
                <a:gd name="connsiteY0" fmla="*/ 2465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465 h 10453"/>
                <a:gd name="connsiteX0" fmla="*/ 14 w 10072"/>
                <a:gd name="connsiteY0" fmla="*/ 3035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3035 h 10453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0 w 10058"/>
                <a:gd name="connsiteY0" fmla="*/ 2697 h 10496"/>
                <a:gd name="connsiteX1" fmla="*/ 10022 w 10058"/>
                <a:gd name="connsiteY1" fmla="*/ 0 h 10496"/>
                <a:gd name="connsiteX2" fmla="*/ 10048 w 10058"/>
                <a:gd name="connsiteY2" fmla="*/ 8114 h 10496"/>
                <a:gd name="connsiteX3" fmla="*/ 32 w 10058"/>
                <a:gd name="connsiteY3" fmla="*/ 10496 h 10496"/>
                <a:gd name="connsiteX4" fmla="*/ 0 w 10058"/>
                <a:gd name="connsiteY4" fmla="*/ 2697 h 10496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30 w 10088"/>
                <a:gd name="connsiteY0" fmla="*/ 2697 h 10525"/>
                <a:gd name="connsiteX1" fmla="*/ 10052 w 10088"/>
                <a:gd name="connsiteY1" fmla="*/ 0 h 10525"/>
                <a:gd name="connsiteX2" fmla="*/ 10078 w 10088"/>
                <a:gd name="connsiteY2" fmla="*/ 8114 h 10525"/>
                <a:gd name="connsiteX3" fmla="*/ 14 w 10088"/>
                <a:gd name="connsiteY3" fmla="*/ 10525 h 10525"/>
                <a:gd name="connsiteX4" fmla="*/ 30 w 10088"/>
                <a:gd name="connsiteY4" fmla="*/ 2697 h 10525"/>
                <a:gd name="connsiteX0" fmla="*/ 0 w 10088"/>
                <a:gd name="connsiteY0" fmla="*/ 2697 h 10525"/>
                <a:gd name="connsiteX1" fmla="*/ 10052 w 10088"/>
                <a:gd name="connsiteY1" fmla="*/ 0 h 10525"/>
                <a:gd name="connsiteX2" fmla="*/ 10078 w 10088"/>
                <a:gd name="connsiteY2" fmla="*/ 8114 h 10525"/>
                <a:gd name="connsiteX3" fmla="*/ 14 w 10088"/>
                <a:gd name="connsiteY3" fmla="*/ 10525 h 10525"/>
                <a:gd name="connsiteX4" fmla="*/ 0 w 10088"/>
                <a:gd name="connsiteY4" fmla="*/ 2697 h 10525"/>
                <a:gd name="connsiteX0" fmla="*/ 14 w 10102"/>
                <a:gd name="connsiteY0" fmla="*/ 2697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2697 h 10538"/>
                <a:gd name="connsiteX0" fmla="*/ 14 w 10102"/>
                <a:gd name="connsiteY0" fmla="*/ 2697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2697 h 10538"/>
                <a:gd name="connsiteX0" fmla="*/ 14 w 10102"/>
                <a:gd name="connsiteY0" fmla="*/ 3035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3035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2" h="10538">
                  <a:moveTo>
                    <a:pt x="14" y="3035"/>
                  </a:moveTo>
                  <a:lnTo>
                    <a:pt x="10066" y="0"/>
                  </a:lnTo>
                  <a:cubicBezTo>
                    <a:pt x="10078" y="3071"/>
                    <a:pt x="10102" y="5094"/>
                    <a:pt x="10092" y="8114"/>
                  </a:cubicBezTo>
                  <a:lnTo>
                    <a:pt x="14" y="10538"/>
                  </a:lnTo>
                  <a:cubicBezTo>
                    <a:pt x="0" y="8033"/>
                    <a:pt x="14" y="5747"/>
                    <a:pt x="14" y="3035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7" name="Puolivapaa piirto 11"/>
            <p:cNvSpPr/>
            <p:nvPr/>
          </p:nvSpPr>
          <p:spPr>
            <a:xfrm>
              <a:off x="972833" y="1787899"/>
              <a:ext cx="2322564" cy="159779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  <a:gd name="connsiteX0" fmla="*/ 21 w 9995"/>
                <a:gd name="connsiteY0" fmla="*/ 1928 h 9527"/>
                <a:gd name="connsiteX1" fmla="*/ 9976 w 9995"/>
                <a:gd name="connsiteY1" fmla="*/ 0 h 9527"/>
                <a:gd name="connsiteX2" fmla="*/ 9982 w 9995"/>
                <a:gd name="connsiteY2" fmla="*/ 8399 h 9527"/>
                <a:gd name="connsiteX3" fmla="*/ 14 w 9995"/>
                <a:gd name="connsiteY3" fmla="*/ 9527 h 9527"/>
                <a:gd name="connsiteX4" fmla="*/ 21 w 9995"/>
                <a:gd name="connsiteY4" fmla="*/ 1928 h 9527"/>
                <a:gd name="connsiteX0" fmla="*/ 21 w 9999"/>
                <a:gd name="connsiteY0" fmla="*/ 2127 h 10103"/>
                <a:gd name="connsiteX1" fmla="*/ 9895 w 9999"/>
                <a:gd name="connsiteY1" fmla="*/ 0 h 10103"/>
                <a:gd name="connsiteX2" fmla="*/ 9987 w 9999"/>
                <a:gd name="connsiteY2" fmla="*/ 8919 h 10103"/>
                <a:gd name="connsiteX3" fmla="*/ 14 w 9999"/>
                <a:gd name="connsiteY3" fmla="*/ 10103 h 10103"/>
                <a:gd name="connsiteX4" fmla="*/ 21 w 9999"/>
                <a:gd name="connsiteY4" fmla="*/ 2127 h 10103"/>
                <a:gd name="connsiteX0" fmla="*/ 21 w 9915"/>
                <a:gd name="connsiteY0" fmla="*/ 2105 h 10000"/>
                <a:gd name="connsiteX1" fmla="*/ 9896 w 9915"/>
                <a:gd name="connsiteY1" fmla="*/ 0 h 10000"/>
                <a:gd name="connsiteX2" fmla="*/ 9710 w 9915"/>
                <a:gd name="connsiteY2" fmla="*/ 8786 h 10000"/>
                <a:gd name="connsiteX3" fmla="*/ 14 w 9915"/>
                <a:gd name="connsiteY3" fmla="*/ 10000 h 10000"/>
                <a:gd name="connsiteX4" fmla="*/ 21 w 9915"/>
                <a:gd name="connsiteY4" fmla="*/ 2105 h 10000"/>
                <a:gd name="connsiteX0" fmla="*/ 21 w 9805"/>
                <a:gd name="connsiteY0" fmla="*/ 2374 h 10269"/>
                <a:gd name="connsiteX1" fmla="*/ 6747 w 9805"/>
                <a:gd name="connsiteY1" fmla="*/ 0 h 10269"/>
                <a:gd name="connsiteX2" fmla="*/ 9793 w 9805"/>
                <a:gd name="connsiteY2" fmla="*/ 9055 h 10269"/>
                <a:gd name="connsiteX3" fmla="*/ 14 w 9805"/>
                <a:gd name="connsiteY3" fmla="*/ 10269 h 10269"/>
                <a:gd name="connsiteX4" fmla="*/ 21 w 9805"/>
                <a:gd name="connsiteY4" fmla="*/ 2374 h 10269"/>
                <a:gd name="connsiteX0" fmla="*/ 21 w 10071"/>
                <a:gd name="connsiteY0" fmla="*/ 2032 h 9720"/>
                <a:gd name="connsiteX1" fmla="*/ 10051 w 10071"/>
                <a:gd name="connsiteY1" fmla="*/ 0 h 9720"/>
                <a:gd name="connsiteX2" fmla="*/ 9988 w 10071"/>
                <a:gd name="connsiteY2" fmla="*/ 8538 h 9720"/>
                <a:gd name="connsiteX3" fmla="*/ 14 w 10071"/>
                <a:gd name="connsiteY3" fmla="*/ 9720 h 9720"/>
                <a:gd name="connsiteX4" fmla="*/ 21 w 10071"/>
                <a:gd name="connsiteY4" fmla="*/ 2032 h 972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5735 w 10000"/>
                <a:gd name="connsiteY2" fmla="*/ 6615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9912 w 10000"/>
                <a:gd name="connsiteY2" fmla="*/ 7633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35 w 10014"/>
                <a:gd name="connsiteY0" fmla="*/ 2091 h 9518"/>
                <a:gd name="connsiteX1" fmla="*/ 9994 w 10014"/>
                <a:gd name="connsiteY1" fmla="*/ 0 h 9518"/>
                <a:gd name="connsiteX2" fmla="*/ 9926 w 10014"/>
                <a:gd name="connsiteY2" fmla="*/ 7633 h 9518"/>
                <a:gd name="connsiteX3" fmla="*/ 14 w 10014"/>
                <a:gd name="connsiteY3" fmla="*/ 9518 h 9518"/>
                <a:gd name="connsiteX4" fmla="*/ 35 w 10014"/>
                <a:gd name="connsiteY4" fmla="*/ 2091 h 9518"/>
                <a:gd name="connsiteX0" fmla="*/ 78 w 10043"/>
                <a:gd name="connsiteY0" fmla="*/ 2197 h 9721"/>
                <a:gd name="connsiteX1" fmla="*/ 10023 w 10043"/>
                <a:gd name="connsiteY1" fmla="*/ 0 h 9721"/>
                <a:gd name="connsiteX2" fmla="*/ 9955 w 10043"/>
                <a:gd name="connsiteY2" fmla="*/ 8020 h 9721"/>
                <a:gd name="connsiteX3" fmla="*/ 14 w 10043"/>
                <a:gd name="connsiteY3" fmla="*/ 9721 h 9721"/>
                <a:gd name="connsiteX4" fmla="*/ 78 w 10043"/>
                <a:gd name="connsiteY4" fmla="*/ 2197 h 9721"/>
                <a:gd name="connsiteX0" fmla="*/ 57 w 10000"/>
                <a:gd name="connsiteY0" fmla="*/ 4012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4012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42"/>
                <a:gd name="connsiteY0" fmla="*/ 2443 h 10000"/>
                <a:gd name="connsiteX1" fmla="*/ 9980 w 10042"/>
                <a:gd name="connsiteY1" fmla="*/ 0 h 10000"/>
                <a:gd name="connsiteX2" fmla="*/ 9971 w 10042"/>
                <a:gd name="connsiteY2" fmla="*/ 8143 h 10000"/>
                <a:gd name="connsiteX3" fmla="*/ 14 w 10042"/>
                <a:gd name="connsiteY3" fmla="*/ 10000 h 10000"/>
                <a:gd name="connsiteX4" fmla="*/ 57 w 10042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71 w 10000"/>
                <a:gd name="connsiteY2" fmla="*/ 8143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0 w 10000"/>
                <a:gd name="connsiteY0" fmla="*/ 2965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2965 h 10000"/>
                <a:gd name="connsiteX0" fmla="*/ 0 w 10000"/>
                <a:gd name="connsiteY0" fmla="*/ 3032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3032 h 10000"/>
                <a:gd name="connsiteX0" fmla="*/ 0 w 10000"/>
                <a:gd name="connsiteY0" fmla="*/ 3069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3069 h 10000"/>
                <a:gd name="connsiteX0" fmla="*/ 0 w 10046"/>
                <a:gd name="connsiteY0" fmla="*/ 3106 h 10000"/>
                <a:gd name="connsiteX1" fmla="*/ 10026 w 10046"/>
                <a:gd name="connsiteY1" fmla="*/ 0 h 10000"/>
                <a:gd name="connsiteX2" fmla="*/ 10028 w 10046"/>
                <a:gd name="connsiteY2" fmla="*/ 8036 h 10000"/>
                <a:gd name="connsiteX3" fmla="*/ 60 w 10046"/>
                <a:gd name="connsiteY3" fmla="*/ 10000 h 10000"/>
                <a:gd name="connsiteX4" fmla="*/ 0 w 10046"/>
                <a:gd name="connsiteY4" fmla="*/ 3106 h 10000"/>
                <a:gd name="connsiteX0" fmla="*/ 14 w 10060"/>
                <a:gd name="connsiteY0" fmla="*/ 3106 h 9966"/>
                <a:gd name="connsiteX1" fmla="*/ 10040 w 10060"/>
                <a:gd name="connsiteY1" fmla="*/ 0 h 9966"/>
                <a:gd name="connsiteX2" fmla="*/ 10042 w 10060"/>
                <a:gd name="connsiteY2" fmla="*/ 8036 h 9966"/>
                <a:gd name="connsiteX3" fmla="*/ 14 w 10060"/>
                <a:gd name="connsiteY3" fmla="*/ 9966 h 9966"/>
                <a:gd name="connsiteX4" fmla="*/ 14 w 10060"/>
                <a:gd name="connsiteY4" fmla="*/ 3106 h 9966"/>
                <a:gd name="connsiteX0" fmla="*/ 9 w 9995"/>
                <a:gd name="connsiteY0" fmla="*/ 3117 h 10000"/>
                <a:gd name="connsiteX1" fmla="*/ 9975 w 9995"/>
                <a:gd name="connsiteY1" fmla="*/ 0 h 10000"/>
                <a:gd name="connsiteX2" fmla="*/ 9977 w 9995"/>
                <a:gd name="connsiteY2" fmla="*/ 8063 h 10000"/>
                <a:gd name="connsiteX3" fmla="*/ 9 w 9995"/>
                <a:gd name="connsiteY3" fmla="*/ 10000 h 10000"/>
                <a:gd name="connsiteX4" fmla="*/ 9 w 9995"/>
                <a:gd name="connsiteY4" fmla="*/ 3117 h 10000"/>
                <a:gd name="connsiteX0" fmla="*/ 9 w 9992"/>
                <a:gd name="connsiteY0" fmla="*/ 2898 h 9781"/>
                <a:gd name="connsiteX1" fmla="*/ 9972 w 9992"/>
                <a:gd name="connsiteY1" fmla="*/ 0 h 9781"/>
                <a:gd name="connsiteX2" fmla="*/ 9982 w 9992"/>
                <a:gd name="connsiteY2" fmla="*/ 7844 h 9781"/>
                <a:gd name="connsiteX3" fmla="*/ 9 w 9992"/>
                <a:gd name="connsiteY3" fmla="*/ 9781 h 9781"/>
                <a:gd name="connsiteX4" fmla="*/ 9 w 9992"/>
                <a:gd name="connsiteY4" fmla="*/ 2898 h 9781"/>
                <a:gd name="connsiteX0" fmla="*/ 9 w 9990"/>
                <a:gd name="connsiteY0" fmla="*/ 3065 h 10102"/>
                <a:gd name="connsiteX1" fmla="*/ 9960 w 9990"/>
                <a:gd name="connsiteY1" fmla="*/ 0 h 10102"/>
                <a:gd name="connsiteX2" fmla="*/ 9990 w 9990"/>
                <a:gd name="connsiteY2" fmla="*/ 8122 h 10102"/>
                <a:gd name="connsiteX3" fmla="*/ 9 w 9990"/>
                <a:gd name="connsiteY3" fmla="*/ 10102 h 10102"/>
                <a:gd name="connsiteX4" fmla="*/ 9 w 9990"/>
                <a:gd name="connsiteY4" fmla="*/ 3065 h 10102"/>
                <a:gd name="connsiteX0" fmla="*/ 9 w 10000"/>
                <a:gd name="connsiteY0" fmla="*/ 3090 h 10000"/>
                <a:gd name="connsiteX1" fmla="*/ 9970 w 10000"/>
                <a:gd name="connsiteY1" fmla="*/ 0 h 10000"/>
                <a:gd name="connsiteX2" fmla="*/ 10000 w 10000"/>
                <a:gd name="connsiteY2" fmla="*/ 8040 h 10000"/>
                <a:gd name="connsiteX3" fmla="*/ 9 w 10000"/>
                <a:gd name="connsiteY3" fmla="*/ 10000 h 10000"/>
                <a:gd name="connsiteX4" fmla="*/ 9 w 10000"/>
                <a:gd name="connsiteY4" fmla="*/ 3090 h 10000"/>
                <a:gd name="connsiteX0" fmla="*/ 9 w 10000"/>
                <a:gd name="connsiteY0" fmla="*/ 3318 h 10228"/>
                <a:gd name="connsiteX1" fmla="*/ 9975 w 10000"/>
                <a:gd name="connsiteY1" fmla="*/ 0 h 10228"/>
                <a:gd name="connsiteX2" fmla="*/ 10000 w 10000"/>
                <a:gd name="connsiteY2" fmla="*/ 8268 h 10228"/>
                <a:gd name="connsiteX3" fmla="*/ 9 w 10000"/>
                <a:gd name="connsiteY3" fmla="*/ 10228 h 10228"/>
                <a:gd name="connsiteX4" fmla="*/ 9 w 10000"/>
                <a:gd name="connsiteY4" fmla="*/ 3318 h 10228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10000 w 10006"/>
                <a:gd name="connsiteY2" fmla="*/ 8324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4590 h 11500"/>
                <a:gd name="connsiteX1" fmla="*/ 9986 w 10006"/>
                <a:gd name="connsiteY1" fmla="*/ 1216 h 11500"/>
                <a:gd name="connsiteX2" fmla="*/ 9975 w 10006"/>
                <a:gd name="connsiteY2" fmla="*/ 7106 h 11500"/>
                <a:gd name="connsiteX3" fmla="*/ 9 w 10006"/>
                <a:gd name="connsiteY3" fmla="*/ 11500 h 11500"/>
                <a:gd name="connsiteX4" fmla="*/ 9 w 10006"/>
                <a:gd name="connsiteY4" fmla="*/ 4590 h 11500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24 w 10021"/>
                <a:gd name="connsiteY0" fmla="*/ 3374 h 9556"/>
                <a:gd name="connsiteX1" fmla="*/ 10001 w 10021"/>
                <a:gd name="connsiteY1" fmla="*/ 0 h 9556"/>
                <a:gd name="connsiteX2" fmla="*/ 9990 w 10021"/>
                <a:gd name="connsiteY2" fmla="*/ 5890 h 9556"/>
                <a:gd name="connsiteX3" fmla="*/ 9 w 10021"/>
                <a:gd name="connsiteY3" fmla="*/ 9556 h 9556"/>
                <a:gd name="connsiteX4" fmla="*/ 24 w 10021"/>
                <a:gd name="connsiteY4" fmla="*/ 3374 h 9556"/>
                <a:gd name="connsiteX0" fmla="*/ 24 w 10000"/>
                <a:gd name="connsiteY0" fmla="*/ 3531 h 9617"/>
                <a:gd name="connsiteX1" fmla="*/ 9980 w 10000"/>
                <a:gd name="connsiteY1" fmla="*/ 0 h 9617"/>
                <a:gd name="connsiteX2" fmla="*/ 9969 w 10000"/>
                <a:gd name="connsiteY2" fmla="*/ 6164 h 9617"/>
                <a:gd name="connsiteX3" fmla="*/ 9 w 10000"/>
                <a:gd name="connsiteY3" fmla="*/ 9617 h 9617"/>
                <a:gd name="connsiteX4" fmla="*/ 24 w 10000"/>
                <a:gd name="connsiteY4" fmla="*/ 3531 h 9617"/>
                <a:gd name="connsiteX0" fmla="*/ 24 w 10000"/>
                <a:gd name="connsiteY0" fmla="*/ 3672 h 10000"/>
                <a:gd name="connsiteX1" fmla="*/ 9980 w 10000"/>
                <a:gd name="connsiteY1" fmla="*/ 0 h 10000"/>
                <a:gd name="connsiteX2" fmla="*/ 9969 w 10000"/>
                <a:gd name="connsiteY2" fmla="*/ 6409 h 10000"/>
                <a:gd name="connsiteX3" fmla="*/ 9 w 10000"/>
                <a:gd name="connsiteY3" fmla="*/ 10000 h 10000"/>
                <a:gd name="connsiteX4" fmla="*/ 24 w 10000"/>
                <a:gd name="connsiteY4" fmla="*/ 3672 h 10000"/>
                <a:gd name="connsiteX0" fmla="*/ 0 w 10000"/>
                <a:gd name="connsiteY0" fmla="*/ 3218 h 10000"/>
                <a:gd name="connsiteX1" fmla="*/ 9980 w 10000"/>
                <a:gd name="connsiteY1" fmla="*/ 0 h 10000"/>
                <a:gd name="connsiteX2" fmla="*/ 9969 w 10000"/>
                <a:gd name="connsiteY2" fmla="*/ 6409 h 10000"/>
                <a:gd name="connsiteX3" fmla="*/ 9 w 10000"/>
                <a:gd name="connsiteY3" fmla="*/ 10000 h 10000"/>
                <a:gd name="connsiteX4" fmla="*/ 0 w 10000"/>
                <a:gd name="connsiteY4" fmla="*/ 3218 h 10000"/>
                <a:gd name="connsiteX0" fmla="*/ 9 w 10009"/>
                <a:gd name="connsiteY0" fmla="*/ 3218 h 9601"/>
                <a:gd name="connsiteX1" fmla="*/ 9989 w 10009"/>
                <a:gd name="connsiteY1" fmla="*/ 0 h 9601"/>
                <a:gd name="connsiteX2" fmla="*/ 9978 w 10009"/>
                <a:gd name="connsiteY2" fmla="*/ 6409 h 9601"/>
                <a:gd name="connsiteX3" fmla="*/ 9 w 10009"/>
                <a:gd name="connsiteY3" fmla="*/ 9601 h 9601"/>
                <a:gd name="connsiteX4" fmla="*/ 9 w 10009"/>
                <a:gd name="connsiteY4" fmla="*/ 3218 h 9601"/>
                <a:gd name="connsiteX0" fmla="*/ 55 w 10000"/>
                <a:gd name="connsiteY0" fmla="*/ 3575 h 10000"/>
                <a:gd name="connsiteX1" fmla="*/ 9980 w 10000"/>
                <a:gd name="connsiteY1" fmla="*/ 0 h 10000"/>
                <a:gd name="connsiteX2" fmla="*/ 9969 w 10000"/>
                <a:gd name="connsiteY2" fmla="*/ 6675 h 10000"/>
                <a:gd name="connsiteX3" fmla="*/ 9 w 10000"/>
                <a:gd name="connsiteY3" fmla="*/ 10000 h 10000"/>
                <a:gd name="connsiteX4" fmla="*/ 55 w 10000"/>
                <a:gd name="connsiteY4" fmla="*/ 3575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69 w 10000"/>
                <a:gd name="connsiteY2" fmla="*/ 6675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72 w 10000"/>
                <a:gd name="connsiteY2" fmla="*/ 6857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10014"/>
                <a:gd name="connsiteY0" fmla="*/ 3610 h 10000"/>
                <a:gd name="connsiteX1" fmla="*/ 9980 w 10014"/>
                <a:gd name="connsiteY1" fmla="*/ 0 h 10000"/>
                <a:gd name="connsiteX2" fmla="*/ 9992 w 10014"/>
                <a:gd name="connsiteY2" fmla="*/ 6886 h 10000"/>
                <a:gd name="connsiteX3" fmla="*/ 9 w 10014"/>
                <a:gd name="connsiteY3" fmla="*/ 10000 h 10000"/>
                <a:gd name="connsiteX4" fmla="*/ 5 w 10014"/>
                <a:gd name="connsiteY4" fmla="*/ 3610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92 w 10000"/>
                <a:gd name="connsiteY2" fmla="*/ 6886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9992"/>
                <a:gd name="connsiteY0" fmla="*/ 3610 h 10000"/>
                <a:gd name="connsiteX1" fmla="*/ 9980 w 9992"/>
                <a:gd name="connsiteY1" fmla="*/ 0 h 10000"/>
                <a:gd name="connsiteX2" fmla="*/ 9992 w 9992"/>
                <a:gd name="connsiteY2" fmla="*/ 6886 h 10000"/>
                <a:gd name="connsiteX3" fmla="*/ 9 w 9992"/>
                <a:gd name="connsiteY3" fmla="*/ 10000 h 10000"/>
                <a:gd name="connsiteX4" fmla="*/ 5 w 9992"/>
                <a:gd name="connsiteY4" fmla="*/ 3610 h 10000"/>
                <a:gd name="connsiteX0" fmla="*/ 14 w 10009"/>
                <a:gd name="connsiteY0" fmla="*/ 3610 h 9557"/>
                <a:gd name="connsiteX1" fmla="*/ 9997 w 10009"/>
                <a:gd name="connsiteY1" fmla="*/ 0 h 9557"/>
                <a:gd name="connsiteX2" fmla="*/ 10009 w 10009"/>
                <a:gd name="connsiteY2" fmla="*/ 6886 h 9557"/>
                <a:gd name="connsiteX3" fmla="*/ 9 w 10009"/>
                <a:gd name="connsiteY3" fmla="*/ 9557 h 9557"/>
                <a:gd name="connsiteX4" fmla="*/ 14 w 10009"/>
                <a:gd name="connsiteY4" fmla="*/ 3610 h 9557"/>
                <a:gd name="connsiteX0" fmla="*/ 7 w 10002"/>
                <a:gd name="connsiteY0" fmla="*/ 3863 h 10086"/>
                <a:gd name="connsiteX1" fmla="*/ 10001 w 10002"/>
                <a:gd name="connsiteY1" fmla="*/ 0 h 10086"/>
                <a:gd name="connsiteX2" fmla="*/ 9993 w 10002"/>
                <a:gd name="connsiteY2" fmla="*/ 7291 h 10086"/>
                <a:gd name="connsiteX3" fmla="*/ 2 w 10002"/>
                <a:gd name="connsiteY3" fmla="*/ 10086 h 10086"/>
                <a:gd name="connsiteX4" fmla="*/ 7 w 10002"/>
                <a:gd name="connsiteY4" fmla="*/ 3863 h 10086"/>
                <a:gd name="connsiteX0" fmla="*/ 7 w 10013"/>
                <a:gd name="connsiteY0" fmla="*/ 3863 h 10086"/>
                <a:gd name="connsiteX1" fmla="*/ 10001 w 10013"/>
                <a:gd name="connsiteY1" fmla="*/ 0 h 10086"/>
                <a:gd name="connsiteX2" fmla="*/ 10013 w 10013"/>
                <a:gd name="connsiteY2" fmla="*/ 7291 h 10086"/>
                <a:gd name="connsiteX3" fmla="*/ 2 w 10013"/>
                <a:gd name="connsiteY3" fmla="*/ 10086 h 10086"/>
                <a:gd name="connsiteX4" fmla="*/ 7 w 10013"/>
                <a:gd name="connsiteY4" fmla="*/ 3863 h 10086"/>
                <a:gd name="connsiteX0" fmla="*/ 0 w 10045"/>
                <a:gd name="connsiteY0" fmla="*/ 3834 h 10086"/>
                <a:gd name="connsiteX1" fmla="*/ 10033 w 10045"/>
                <a:gd name="connsiteY1" fmla="*/ 0 h 10086"/>
                <a:gd name="connsiteX2" fmla="*/ 10045 w 10045"/>
                <a:gd name="connsiteY2" fmla="*/ 7291 h 10086"/>
                <a:gd name="connsiteX3" fmla="*/ 34 w 10045"/>
                <a:gd name="connsiteY3" fmla="*/ 10086 h 10086"/>
                <a:gd name="connsiteX4" fmla="*/ 0 w 10045"/>
                <a:gd name="connsiteY4" fmla="*/ 3834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5" h="10086">
                  <a:moveTo>
                    <a:pt x="0" y="3834"/>
                  </a:moveTo>
                  <a:lnTo>
                    <a:pt x="10033" y="0"/>
                  </a:lnTo>
                  <a:cubicBezTo>
                    <a:pt x="10040" y="4431"/>
                    <a:pt x="10037" y="2670"/>
                    <a:pt x="10045" y="7291"/>
                  </a:cubicBezTo>
                  <a:lnTo>
                    <a:pt x="34" y="10086"/>
                  </a:lnTo>
                  <a:cubicBezTo>
                    <a:pt x="25" y="4566"/>
                    <a:pt x="15" y="7524"/>
                    <a:pt x="0" y="3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28" name="Kuvan paikkamerkki 27"/>
          <p:cNvSpPr>
            <a:spLocks noGrp="1"/>
          </p:cNvSpPr>
          <p:nvPr>
            <p:ph type="pic" sz="quarter" idx="14"/>
          </p:nvPr>
        </p:nvSpPr>
        <p:spPr bwMode="auto">
          <a:xfrm>
            <a:off x="2292195" y="119"/>
            <a:ext cx="6864697" cy="266998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68"/>
              <a:gd name="connsiteX1" fmla="*/ 10000 w 10000"/>
              <a:gd name="connsiteY1" fmla="*/ 268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10000"/>
              <a:gd name="connsiteY0" fmla="*/ 0 h 10268"/>
              <a:gd name="connsiteX1" fmla="*/ 6339 w 10000"/>
              <a:gd name="connsiteY1" fmla="*/ 0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6417"/>
              <a:gd name="connsiteY0" fmla="*/ 0 h 10268"/>
              <a:gd name="connsiteX1" fmla="*/ 6339 w 6417"/>
              <a:gd name="connsiteY1" fmla="*/ 0 h 10268"/>
              <a:gd name="connsiteX2" fmla="*/ 6417 w 6417"/>
              <a:gd name="connsiteY2" fmla="*/ 10002 h 10268"/>
              <a:gd name="connsiteX3" fmla="*/ 0 w 6417"/>
              <a:gd name="connsiteY3" fmla="*/ 10268 h 10268"/>
              <a:gd name="connsiteX4" fmla="*/ 0 w 6417"/>
              <a:gd name="connsiteY4" fmla="*/ 0 h 10268"/>
              <a:gd name="connsiteX0" fmla="*/ 0 w 10042"/>
              <a:gd name="connsiteY0" fmla="*/ 0 h 10000"/>
              <a:gd name="connsiteX1" fmla="*/ 10001 w 10042"/>
              <a:gd name="connsiteY1" fmla="*/ 0 h 10000"/>
              <a:gd name="connsiteX2" fmla="*/ 10000 w 10042"/>
              <a:gd name="connsiteY2" fmla="*/ 9741 h 10000"/>
              <a:gd name="connsiteX3" fmla="*/ 0 w 10042"/>
              <a:gd name="connsiteY3" fmla="*/ 10000 h 10000"/>
              <a:gd name="connsiteX4" fmla="*/ 0 w 10042"/>
              <a:gd name="connsiteY4" fmla="*/ 0 h 10000"/>
              <a:gd name="connsiteX0" fmla="*/ 0 w 10042"/>
              <a:gd name="connsiteY0" fmla="*/ 0 h 13366"/>
              <a:gd name="connsiteX1" fmla="*/ 10001 w 10042"/>
              <a:gd name="connsiteY1" fmla="*/ 0 h 13366"/>
              <a:gd name="connsiteX2" fmla="*/ 10000 w 10042"/>
              <a:gd name="connsiteY2" fmla="*/ 9741 h 13366"/>
              <a:gd name="connsiteX3" fmla="*/ 0 w 10042"/>
              <a:gd name="connsiteY3" fmla="*/ 13366 h 13366"/>
              <a:gd name="connsiteX4" fmla="*/ 0 w 10042"/>
              <a:gd name="connsiteY4" fmla="*/ 0 h 13366"/>
              <a:gd name="connsiteX0" fmla="*/ 0 w 10042"/>
              <a:gd name="connsiteY0" fmla="*/ 0 h 13884"/>
              <a:gd name="connsiteX1" fmla="*/ 10001 w 10042"/>
              <a:gd name="connsiteY1" fmla="*/ 0 h 13884"/>
              <a:gd name="connsiteX2" fmla="*/ 10000 w 10042"/>
              <a:gd name="connsiteY2" fmla="*/ 9741 h 13884"/>
              <a:gd name="connsiteX3" fmla="*/ 0 w 10042"/>
              <a:gd name="connsiteY3" fmla="*/ 13884 h 13884"/>
              <a:gd name="connsiteX4" fmla="*/ 0 w 10042"/>
              <a:gd name="connsiteY4" fmla="*/ 0 h 13884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9633 w 10042"/>
              <a:gd name="connsiteY2" fmla="*/ 8964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29"/>
              <a:gd name="connsiteY0" fmla="*/ 0 h 13625"/>
              <a:gd name="connsiteX1" fmla="*/ 10001 w 10029"/>
              <a:gd name="connsiteY1" fmla="*/ 0 h 13625"/>
              <a:gd name="connsiteX2" fmla="*/ 10001 w 10029"/>
              <a:gd name="connsiteY2" fmla="*/ 9741 h 13625"/>
              <a:gd name="connsiteX3" fmla="*/ 0 w 10029"/>
              <a:gd name="connsiteY3" fmla="*/ 13625 h 13625"/>
              <a:gd name="connsiteX4" fmla="*/ 0 w 10029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1"/>
              <a:gd name="connsiteY0" fmla="*/ 0 h 13625"/>
              <a:gd name="connsiteX1" fmla="*/ 9264 w 10001"/>
              <a:gd name="connsiteY1" fmla="*/ 0 h 13625"/>
              <a:gd name="connsiteX2" fmla="*/ 10001 w 10001"/>
              <a:gd name="connsiteY2" fmla="*/ 9741 h 13625"/>
              <a:gd name="connsiteX3" fmla="*/ 0 w 10001"/>
              <a:gd name="connsiteY3" fmla="*/ 13625 h 13625"/>
              <a:gd name="connsiteX4" fmla="*/ 0 w 10001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019 w 10008"/>
              <a:gd name="connsiteY2" fmla="*/ 10000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41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9767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4"/>
              <a:gd name="connsiteY0" fmla="*/ 0 h 13625"/>
              <a:gd name="connsiteX1" fmla="*/ 10001 w 10014"/>
              <a:gd name="connsiteY1" fmla="*/ 0 h 13625"/>
              <a:gd name="connsiteX2" fmla="*/ 10005 w 10014"/>
              <a:gd name="connsiteY2" fmla="*/ 9764 h 13625"/>
              <a:gd name="connsiteX3" fmla="*/ 0 w 10014"/>
              <a:gd name="connsiteY3" fmla="*/ 13625 h 13625"/>
              <a:gd name="connsiteX4" fmla="*/ 0 w 10014"/>
              <a:gd name="connsiteY4" fmla="*/ 0 h 13625"/>
              <a:gd name="connsiteX0" fmla="*/ 0 w 10023"/>
              <a:gd name="connsiteY0" fmla="*/ 0 h 13625"/>
              <a:gd name="connsiteX1" fmla="*/ 10001 w 10023"/>
              <a:gd name="connsiteY1" fmla="*/ 0 h 13625"/>
              <a:gd name="connsiteX2" fmla="*/ 10014 w 10023"/>
              <a:gd name="connsiteY2" fmla="*/ 9771 h 13625"/>
              <a:gd name="connsiteX3" fmla="*/ 0 w 10023"/>
              <a:gd name="connsiteY3" fmla="*/ 13625 h 13625"/>
              <a:gd name="connsiteX4" fmla="*/ 0 w 10023"/>
              <a:gd name="connsiteY4" fmla="*/ 0 h 13625"/>
              <a:gd name="connsiteX0" fmla="*/ 0 w 10018"/>
              <a:gd name="connsiteY0" fmla="*/ 0 h 13625"/>
              <a:gd name="connsiteX1" fmla="*/ 10001 w 10018"/>
              <a:gd name="connsiteY1" fmla="*/ 0 h 13625"/>
              <a:gd name="connsiteX2" fmla="*/ 10009 w 10018"/>
              <a:gd name="connsiteY2" fmla="*/ 9768 h 13625"/>
              <a:gd name="connsiteX3" fmla="*/ 0 w 10018"/>
              <a:gd name="connsiteY3" fmla="*/ 13625 h 13625"/>
              <a:gd name="connsiteX4" fmla="*/ 0 w 1001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9 w 10008"/>
              <a:gd name="connsiteY2" fmla="*/ 9765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6"/>
              <a:gd name="connsiteY0" fmla="*/ 0 h 13625"/>
              <a:gd name="connsiteX1" fmla="*/ 10001 w 10016"/>
              <a:gd name="connsiteY1" fmla="*/ 0 h 13625"/>
              <a:gd name="connsiteX2" fmla="*/ 10007 w 10016"/>
              <a:gd name="connsiteY2" fmla="*/ 9749 h 13625"/>
              <a:gd name="connsiteX3" fmla="*/ 0 w 10016"/>
              <a:gd name="connsiteY3" fmla="*/ 13625 h 13625"/>
              <a:gd name="connsiteX4" fmla="*/ 0 w 10016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633 w 10008"/>
              <a:gd name="connsiteY2" fmla="*/ 9482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9"/>
              <a:gd name="connsiteY0" fmla="*/ 0 h 13625"/>
              <a:gd name="connsiteX1" fmla="*/ 10001 w 10009"/>
              <a:gd name="connsiteY1" fmla="*/ 0 h 13625"/>
              <a:gd name="connsiteX2" fmla="*/ 10000 w 10009"/>
              <a:gd name="connsiteY2" fmla="*/ 9762 h 13625"/>
              <a:gd name="connsiteX3" fmla="*/ 0 w 10009"/>
              <a:gd name="connsiteY3" fmla="*/ 13625 h 13625"/>
              <a:gd name="connsiteX4" fmla="*/ 0 w 10009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10534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7"/>
              <a:gd name="connsiteY0" fmla="*/ 0 h 13625"/>
              <a:gd name="connsiteX1" fmla="*/ 10001 w 10017"/>
              <a:gd name="connsiteY1" fmla="*/ 0 h 13625"/>
              <a:gd name="connsiteX2" fmla="*/ 10008 w 10017"/>
              <a:gd name="connsiteY2" fmla="*/ 10534 h 13625"/>
              <a:gd name="connsiteX3" fmla="*/ 0 w 10017"/>
              <a:gd name="connsiteY3" fmla="*/ 13625 h 13625"/>
              <a:gd name="connsiteX4" fmla="*/ 0 w 10017"/>
              <a:gd name="connsiteY4" fmla="*/ 0 h 13625"/>
              <a:gd name="connsiteX0" fmla="*/ 0 w 10024"/>
              <a:gd name="connsiteY0" fmla="*/ 0 h 13625"/>
              <a:gd name="connsiteX1" fmla="*/ 10017 w 10024"/>
              <a:gd name="connsiteY1" fmla="*/ 16 h 13625"/>
              <a:gd name="connsiteX2" fmla="*/ 10008 w 10024"/>
              <a:gd name="connsiteY2" fmla="*/ 10534 h 13625"/>
              <a:gd name="connsiteX3" fmla="*/ 0 w 10024"/>
              <a:gd name="connsiteY3" fmla="*/ 13625 h 13625"/>
              <a:gd name="connsiteX4" fmla="*/ 0 w 10024"/>
              <a:gd name="connsiteY4" fmla="*/ 0 h 13625"/>
              <a:gd name="connsiteX0" fmla="*/ 0 w 10024"/>
              <a:gd name="connsiteY0" fmla="*/ 0 h 13625"/>
              <a:gd name="connsiteX1" fmla="*/ 10017 w 10024"/>
              <a:gd name="connsiteY1" fmla="*/ 16 h 13625"/>
              <a:gd name="connsiteX2" fmla="*/ 10008 w 10024"/>
              <a:gd name="connsiteY2" fmla="*/ 10534 h 13625"/>
              <a:gd name="connsiteX3" fmla="*/ 0 w 10024"/>
              <a:gd name="connsiteY3" fmla="*/ 13625 h 13625"/>
              <a:gd name="connsiteX4" fmla="*/ 0 w 10024"/>
              <a:gd name="connsiteY4" fmla="*/ 0 h 13625"/>
              <a:gd name="connsiteX0" fmla="*/ 0 w 10024"/>
              <a:gd name="connsiteY0" fmla="*/ 0 h 13609"/>
              <a:gd name="connsiteX1" fmla="*/ 10017 w 10024"/>
              <a:gd name="connsiteY1" fmla="*/ 0 h 13609"/>
              <a:gd name="connsiteX2" fmla="*/ 10008 w 10024"/>
              <a:gd name="connsiteY2" fmla="*/ 10518 h 13609"/>
              <a:gd name="connsiteX3" fmla="*/ 0 w 10024"/>
              <a:gd name="connsiteY3" fmla="*/ 13609 h 13609"/>
              <a:gd name="connsiteX4" fmla="*/ 0 w 10024"/>
              <a:gd name="connsiteY4" fmla="*/ 0 h 13609"/>
              <a:gd name="connsiteX0" fmla="*/ 0 w 10026"/>
              <a:gd name="connsiteY0" fmla="*/ 0 h 13609"/>
              <a:gd name="connsiteX1" fmla="*/ 10017 w 10026"/>
              <a:gd name="connsiteY1" fmla="*/ 0 h 13609"/>
              <a:gd name="connsiteX2" fmla="*/ 10017 w 10026"/>
              <a:gd name="connsiteY2" fmla="*/ 10518 h 13609"/>
              <a:gd name="connsiteX3" fmla="*/ 0 w 10026"/>
              <a:gd name="connsiteY3" fmla="*/ 13609 h 13609"/>
              <a:gd name="connsiteX4" fmla="*/ 0 w 10026"/>
              <a:gd name="connsiteY4" fmla="*/ 0 h 13609"/>
              <a:gd name="connsiteX0" fmla="*/ 0 w 10039"/>
              <a:gd name="connsiteY0" fmla="*/ 0 h 13609"/>
              <a:gd name="connsiteX1" fmla="*/ 10017 w 10039"/>
              <a:gd name="connsiteY1" fmla="*/ 0 h 13609"/>
              <a:gd name="connsiteX2" fmla="*/ 10017 w 10039"/>
              <a:gd name="connsiteY2" fmla="*/ 10518 h 13609"/>
              <a:gd name="connsiteX3" fmla="*/ 0 w 10039"/>
              <a:gd name="connsiteY3" fmla="*/ 13609 h 13609"/>
              <a:gd name="connsiteX4" fmla="*/ 0 w 10039"/>
              <a:gd name="connsiteY4" fmla="*/ 0 h 1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" h="13609">
                <a:moveTo>
                  <a:pt x="0" y="0"/>
                </a:moveTo>
                <a:lnTo>
                  <a:pt x="10017" y="0"/>
                </a:lnTo>
                <a:cubicBezTo>
                  <a:pt x="10039" y="4586"/>
                  <a:pt x="10026" y="3272"/>
                  <a:pt x="10017" y="10518"/>
                </a:cubicBezTo>
                <a:lnTo>
                  <a:pt x="0" y="13609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3205198"/>
            <a:ext cx="8155296" cy="1218119"/>
          </a:xfrm>
        </p:spPr>
        <p:txBody>
          <a:bodyPr anchor="t"/>
          <a:lstStyle>
            <a:lvl1pPr algn="l">
              <a:defRPr sz="3200" b="0">
                <a:solidFill>
                  <a:srgbClr val="519B2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8" y="2754638"/>
            <a:ext cx="8155295" cy="442041"/>
          </a:xfrm>
        </p:spPr>
        <p:txBody>
          <a:bodyPr anchor="b"/>
          <a:lstStyle>
            <a:lvl1pPr marL="0" indent="0" algn="l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3" y="4917405"/>
            <a:ext cx="1090613" cy="16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b="1" spc="30" baseline="0">
                <a:solidFill>
                  <a:srgbClr val="606060"/>
                </a:solidFill>
              </a:defRPr>
            </a:lvl1pPr>
          </a:lstStyle>
          <a:p>
            <a:fld id="{6B1B36CB-E8F8-4145-B481-71E66F37A293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23359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 spc="20" baseline="0">
                <a:solidFill>
                  <a:srgbClr val="606060"/>
                </a:solidFill>
              </a:defRPr>
            </a:lvl1pPr>
          </a:lstStyle>
          <a:p>
            <a:r>
              <a:rPr lang="fi-FI" smtClean="0"/>
              <a:t>Anneli Weiste-Paakkanen</a:t>
            </a:r>
            <a:endParaRPr lang="fi-FI" dirty="0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4923359"/>
            <a:ext cx="10795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1" spc="30" baseline="0">
                <a:solidFill>
                  <a:srgbClr val="606060"/>
                </a:solidFill>
              </a:defRPr>
            </a:lvl1pPr>
          </a:lstStyle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36" y="4698181"/>
            <a:ext cx="3528000" cy="1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867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000"/>
            <a:ext cx="8218488" cy="3051000"/>
          </a:xfrm>
        </p:spPr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CEBF8C-6ED4-4211-B0F5-B9DEF5E6950A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80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3235"/>
            <a:ext cx="4032250" cy="3294459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113235"/>
            <a:ext cx="4033838" cy="329445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FC68DF-E74E-4683-9BEC-BC4C1A74ADBE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4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5000"/>
            <a:ext cx="4032250" cy="3051000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15000"/>
            <a:ext cx="4033838" cy="305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BC6033-3820-4A18-87FB-98777314354E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70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0570"/>
            <a:ext cx="4040188" cy="72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0650"/>
            <a:ext cx="4040188" cy="256267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10570"/>
            <a:ext cx="4041775" cy="72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0650"/>
            <a:ext cx="4041775" cy="256267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C6674-0ABC-434B-BBB6-CF803D838432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314" y="195263"/>
            <a:ext cx="8207375" cy="75604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26838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F6D63-1850-44B8-A7EB-A5740AA9930A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845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24F238-5D88-419A-ACAC-848883A191CA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Suorakulmio 5"/>
          <p:cNvSpPr/>
          <p:nvPr userDrawn="1"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391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FFFFB-3122-4678-890F-DA1E57B4D2D7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102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3057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4920853"/>
            <a:ext cx="9144000" cy="22264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>
              <a:solidFill>
                <a:srgbClr val="303030"/>
              </a:solidFill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11298C6-ACBA-4DA8-A035-B100B8CCA616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75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 dirty="0">
              <a:solidFill>
                <a:srgbClr val="30303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857250"/>
            <a:ext cx="8207375" cy="97155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4" y="1974057"/>
            <a:ext cx="8207375" cy="711994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48238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9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28820" y="2950168"/>
            <a:ext cx="1980948" cy="809640"/>
          </a:xfrm>
          <a:prstGeom prst="rect">
            <a:avLst/>
          </a:prstGeom>
        </p:spPr>
      </p:pic>
      <p:pic>
        <p:nvPicPr>
          <p:cNvPr id="20" name="Picture 14" descr="THL_KV_LOGO_PP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09800" y="3769020"/>
            <a:ext cx="4572000" cy="2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265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06236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193722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5304-3D11-467F-97FC-FC5CA7FC005F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48238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8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2"/>
          <p:cNvGrpSpPr/>
          <p:nvPr/>
        </p:nvGrpSpPr>
        <p:grpSpPr>
          <a:xfrm>
            <a:off x="-5831" y="1189"/>
            <a:ext cx="2304221" cy="2142325"/>
            <a:chOff x="-5831" y="-5009"/>
            <a:chExt cx="3290727" cy="3386161"/>
          </a:xfrm>
        </p:grpSpPr>
        <p:sp>
          <p:nvSpPr>
            <p:cNvPr id="22" name="Puolivapaa piirto 8"/>
            <p:cNvSpPr/>
            <p:nvPr/>
          </p:nvSpPr>
          <p:spPr>
            <a:xfrm>
              <a:off x="1979776" y="-5009"/>
              <a:ext cx="1305120" cy="2137371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5202 w 10076"/>
                <a:gd name="connsiteY0" fmla="*/ 1456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5202 w 10076"/>
                <a:gd name="connsiteY4" fmla="*/ 1456 h 10306"/>
                <a:gd name="connsiteX0" fmla="*/ 47 w 4921"/>
                <a:gd name="connsiteY0" fmla="*/ 1456 h 9280"/>
                <a:gd name="connsiteX1" fmla="*/ 4887 w 4921"/>
                <a:gd name="connsiteY1" fmla="*/ 0 h 9280"/>
                <a:gd name="connsiteX2" fmla="*/ 4887 w 4921"/>
                <a:gd name="connsiteY2" fmla="*/ 8225 h 9280"/>
                <a:gd name="connsiteX3" fmla="*/ 14 w 4921"/>
                <a:gd name="connsiteY3" fmla="*/ 9280 h 9280"/>
                <a:gd name="connsiteX4" fmla="*/ 47 w 4921"/>
                <a:gd name="connsiteY4" fmla="*/ 1456 h 9280"/>
                <a:gd name="connsiteX0" fmla="*/ 18 w 9922"/>
                <a:gd name="connsiteY0" fmla="*/ 1569 h 9803"/>
                <a:gd name="connsiteX1" fmla="*/ 9853 w 9922"/>
                <a:gd name="connsiteY1" fmla="*/ 0 h 9803"/>
                <a:gd name="connsiteX2" fmla="*/ 9853 w 9922"/>
                <a:gd name="connsiteY2" fmla="*/ 8863 h 9803"/>
                <a:gd name="connsiteX3" fmla="*/ 28 w 9922"/>
                <a:gd name="connsiteY3" fmla="*/ 9803 h 9803"/>
                <a:gd name="connsiteX4" fmla="*/ 18 w 9922"/>
                <a:gd name="connsiteY4" fmla="*/ 1569 h 9803"/>
                <a:gd name="connsiteX0" fmla="*/ 18 w 10000"/>
                <a:gd name="connsiteY0" fmla="*/ 1601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18 w 10000"/>
                <a:gd name="connsiteY4" fmla="*/ 1601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28 w 10000"/>
                <a:gd name="connsiteY0" fmla="*/ 1760 h 10266"/>
                <a:gd name="connsiteX1" fmla="*/ 9930 w 10000"/>
                <a:gd name="connsiteY1" fmla="*/ 0 h 10266"/>
                <a:gd name="connsiteX2" fmla="*/ 9930 w 10000"/>
                <a:gd name="connsiteY2" fmla="*/ 9041 h 10266"/>
                <a:gd name="connsiteX3" fmla="*/ 28 w 10000"/>
                <a:gd name="connsiteY3" fmla="*/ 10266 h 10266"/>
                <a:gd name="connsiteX4" fmla="*/ 28 w 10000"/>
                <a:gd name="connsiteY4" fmla="*/ 1760 h 10266"/>
                <a:gd name="connsiteX0" fmla="*/ 51 w 10023"/>
                <a:gd name="connsiteY0" fmla="*/ 1760 h 10216"/>
                <a:gd name="connsiteX1" fmla="*/ 9953 w 10023"/>
                <a:gd name="connsiteY1" fmla="*/ 0 h 10216"/>
                <a:gd name="connsiteX2" fmla="*/ 9953 w 10023"/>
                <a:gd name="connsiteY2" fmla="*/ 9041 h 10216"/>
                <a:gd name="connsiteX3" fmla="*/ 28 w 10023"/>
                <a:gd name="connsiteY3" fmla="*/ 10216 h 10216"/>
                <a:gd name="connsiteX4" fmla="*/ 51 w 10023"/>
                <a:gd name="connsiteY4" fmla="*/ 1760 h 10216"/>
                <a:gd name="connsiteX0" fmla="*/ 51 w 10072"/>
                <a:gd name="connsiteY0" fmla="*/ 1760 h 10216"/>
                <a:gd name="connsiteX1" fmla="*/ 9953 w 10072"/>
                <a:gd name="connsiteY1" fmla="*/ 0 h 10216"/>
                <a:gd name="connsiteX2" fmla="*/ 10051 w 10072"/>
                <a:gd name="connsiteY2" fmla="*/ 8810 h 10216"/>
                <a:gd name="connsiteX3" fmla="*/ 28 w 10072"/>
                <a:gd name="connsiteY3" fmla="*/ 10216 h 10216"/>
                <a:gd name="connsiteX4" fmla="*/ 51 w 10072"/>
                <a:gd name="connsiteY4" fmla="*/ 1760 h 10216"/>
                <a:gd name="connsiteX0" fmla="*/ 77 w 10098"/>
                <a:gd name="connsiteY0" fmla="*/ 1760 h 10288"/>
                <a:gd name="connsiteX1" fmla="*/ 9979 w 10098"/>
                <a:gd name="connsiteY1" fmla="*/ 0 h 10288"/>
                <a:gd name="connsiteX2" fmla="*/ 10077 w 10098"/>
                <a:gd name="connsiteY2" fmla="*/ 8810 h 10288"/>
                <a:gd name="connsiteX3" fmla="*/ 28 w 10098"/>
                <a:gd name="connsiteY3" fmla="*/ 10288 h 10288"/>
                <a:gd name="connsiteX4" fmla="*/ 77 w 10098"/>
                <a:gd name="connsiteY4" fmla="*/ 1760 h 10288"/>
                <a:gd name="connsiteX0" fmla="*/ 77 w 10098"/>
                <a:gd name="connsiteY0" fmla="*/ 1760 h 10288"/>
                <a:gd name="connsiteX1" fmla="*/ 9979 w 10098"/>
                <a:gd name="connsiteY1" fmla="*/ 0 h 10288"/>
                <a:gd name="connsiteX2" fmla="*/ 10077 w 10098"/>
                <a:gd name="connsiteY2" fmla="*/ 8810 h 10288"/>
                <a:gd name="connsiteX3" fmla="*/ 28 w 10098"/>
                <a:gd name="connsiteY3" fmla="*/ 10288 h 10288"/>
                <a:gd name="connsiteX4" fmla="*/ 77 w 10098"/>
                <a:gd name="connsiteY4" fmla="*/ 1760 h 10288"/>
                <a:gd name="connsiteX0" fmla="*/ 77 w 10098"/>
                <a:gd name="connsiteY0" fmla="*/ 1760 h 10306"/>
                <a:gd name="connsiteX1" fmla="*/ 9979 w 10098"/>
                <a:gd name="connsiteY1" fmla="*/ 0 h 10306"/>
                <a:gd name="connsiteX2" fmla="*/ 10077 w 10098"/>
                <a:gd name="connsiteY2" fmla="*/ 8810 h 10306"/>
                <a:gd name="connsiteX3" fmla="*/ 28 w 10098"/>
                <a:gd name="connsiteY3" fmla="*/ 10306 h 10306"/>
                <a:gd name="connsiteX4" fmla="*/ 77 w 10098"/>
                <a:gd name="connsiteY4" fmla="*/ 1760 h 10306"/>
                <a:gd name="connsiteX0" fmla="*/ 37 w 10058"/>
                <a:gd name="connsiteY0" fmla="*/ 1760 h 10328"/>
                <a:gd name="connsiteX1" fmla="*/ 9939 w 10058"/>
                <a:gd name="connsiteY1" fmla="*/ 0 h 10328"/>
                <a:gd name="connsiteX2" fmla="*/ 10037 w 10058"/>
                <a:gd name="connsiteY2" fmla="*/ 8810 h 10328"/>
                <a:gd name="connsiteX3" fmla="*/ 28 w 10058"/>
                <a:gd name="connsiteY3" fmla="*/ 10328 h 10328"/>
                <a:gd name="connsiteX4" fmla="*/ 37 w 10058"/>
                <a:gd name="connsiteY4" fmla="*/ 1760 h 10328"/>
                <a:gd name="connsiteX0" fmla="*/ 37 w 10107"/>
                <a:gd name="connsiteY0" fmla="*/ 1742 h 10310"/>
                <a:gd name="connsiteX1" fmla="*/ 10037 w 10107"/>
                <a:gd name="connsiteY1" fmla="*/ 0 h 10310"/>
                <a:gd name="connsiteX2" fmla="*/ 10037 w 10107"/>
                <a:gd name="connsiteY2" fmla="*/ 8792 h 10310"/>
                <a:gd name="connsiteX3" fmla="*/ 28 w 10107"/>
                <a:gd name="connsiteY3" fmla="*/ 10310 h 10310"/>
                <a:gd name="connsiteX4" fmla="*/ 37 w 10107"/>
                <a:gd name="connsiteY4" fmla="*/ 1742 h 10310"/>
                <a:gd name="connsiteX0" fmla="*/ 0 w 10119"/>
                <a:gd name="connsiteY0" fmla="*/ 1952 h 10310"/>
                <a:gd name="connsiteX1" fmla="*/ 10049 w 10119"/>
                <a:gd name="connsiteY1" fmla="*/ 0 h 10310"/>
                <a:gd name="connsiteX2" fmla="*/ 10049 w 10119"/>
                <a:gd name="connsiteY2" fmla="*/ 8792 h 10310"/>
                <a:gd name="connsiteX3" fmla="*/ 40 w 10119"/>
                <a:gd name="connsiteY3" fmla="*/ 10310 h 10310"/>
                <a:gd name="connsiteX4" fmla="*/ 0 w 10119"/>
                <a:gd name="connsiteY4" fmla="*/ 1952 h 1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9" h="10310">
                  <a:moveTo>
                    <a:pt x="0" y="1952"/>
                  </a:moveTo>
                  <a:lnTo>
                    <a:pt x="10049" y="0"/>
                  </a:lnTo>
                  <a:cubicBezTo>
                    <a:pt x="10119" y="3183"/>
                    <a:pt x="10070" y="5693"/>
                    <a:pt x="10049" y="8792"/>
                  </a:cubicBezTo>
                  <a:lnTo>
                    <a:pt x="40" y="10310"/>
                  </a:lnTo>
                  <a:cubicBezTo>
                    <a:pt x="12" y="7557"/>
                    <a:pt x="28" y="4707"/>
                    <a:pt x="0" y="19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3" name="Puolivapaa piirto 21"/>
            <p:cNvSpPr/>
            <p:nvPr/>
          </p:nvSpPr>
          <p:spPr>
            <a:xfrm>
              <a:off x="-5831" y="399718"/>
              <a:ext cx="1993470" cy="225022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27 w 10089"/>
                <a:gd name="connsiteY0" fmla="*/ 3023 h 10319"/>
                <a:gd name="connsiteX1" fmla="*/ 10055 w 10089"/>
                <a:gd name="connsiteY1" fmla="*/ 0 h 10319"/>
                <a:gd name="connsiteX2" fmla="*/ 10055 w 10089"/>
                <a:gd name="connsiteY2" fmla="*/ 8225 h 10319"/>
                <a:gd name="connsiteX3" fmla="*/ 14 w 10089"/>
                <a:gd name="connsiteY3" fmla="*/ 10319 h 10319"/>
                <a:gd name="connsiteX4" fmla="*/ 27 w 10089"/>
                <a:gd name="connsiteY4" fmla="*/ 3023 h 10319"/>
                <a:gd name="connsiteX0" fmla="*/ 27 w 10067"/>
                <a:gd name="connsiteY0" fmla="*/ 3023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27 w 10067"/>
                <a:gd name="connsiteY4" fmla="*/ 3023 h 10319"/>
                <a:gd name="connsiteX0" fmla="*/ 0 w 10067"/>
                <a:gd name="connsiteY0" fmla="*/ 2645 h 10319"/>
                <a:gd name="connsiteX1" fmla="*/ 10055 w 10067"/>
                <a:gd name="connsiteY1" fmla="*/ 0 h 10319"/>
                <a:gd name="connsiteX2" fmla="*/ 10055 w 10067"/>
                <a:gd name="connsiteY2" fmla="*/ 8225 h 10319"/>
                <a:gd name="connsiteX3" fmla="*/ 14 w 10067"/>
                <a:gd name="connsiteY3" fmla="*/ 10319 h 10319"/>
                <a:gd name="connsiteX4" fmla="*/ 0 w 10067"/>
                <a:gd name="connsiteY4" fmla="*/ 2645 h 10319"/>
                <a:gd name="connsiteX0" fmla="*/ 0 w 10112"/>
                <a:gd name="connsiteY0" fmla="*/ 2646 h 10320"/>
                <a:gd name="connsiteX1" fmla="*/ 10100 w 10112"/>
                <a:gd name="connsiteY1" fmla="*/ 0 h 10320"/>
                <a:gd name="connsiteX2" fmla="*/ 10055 w 10112"/>
                <a:gd name="connsiteY2" fmla="*/ 8226 h 10320"/>
                <a:gd name="connsiteX3" fmla="*/ 14 w 10112"/>
                <a:gd name="connsiteY3" fmla="*/ 10320 h 10320"/>
                <a:gd name="connsiteX4" fmla="*/ 0 w 10112"/>
                <a:gd name="connsiteY4" fmla="*/ 2646 h 10320"/>
                <a:gd name="connsiteX0" fmla="*/ 0 w 10112"/>
                <a:gd name="connsiteY0" fmla="*/ 2646 h 10320"/>
                <a:gd name="connsiteX1" fmla="*/ 10100 w 10112"/>
                <a:gd name="connsiteY1" fmla="*/ 0 h 10320"/>
                <a:gd name="connsiteX2" fmla="*/ 10022 w 10112"/>
                <a:gd name="connsiteY2" fmla="*/ 8274 h 10320"/>
                <a:gd name="connsiteX3" fmla="*/ 14 w 10112"/>
                <a:gd name="connsiteY3" fmla="*/ 10320 h 10320"/>
                <a:gd name="connsiteX4" fmla="*/ 0 w 10112"/>
                <a:gd name="connsiteY4" fmla="*/ 2646 h 10320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36 w 10126"/>
                <a:gd name="connsiteY2" fmla="*/ 8274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126"/>
                <a:gd name="connsiteY0" fmla="*/ 2646 h 10634"/>
                <a:gd name="connsiteX1" fmla="*/ 10114 w 10126"/>
                <a:gd name="connsiteY1" fmla="*/ 0 h 10634"/>
                <a:gd name="connsiteX2" fmla="*/ 10062 w 10126"/>
                <a:gd name="connsiteY2" fmla="*/ 8295 h 10634"/>
                <a:gd name="connsiteX3" fmla="*/ 14 w 10126"/>
                <a:gd name="connsiteY3" fmla="*/ 10634 h 10634"/>
                <a:gd name="connsiteX4" fmla="*/ 14 w 10126"/>
                <a:gd name="connsiteY4" fmla="*/ 2646 h 10634"/>
                <a:gd name="connsiteX0" fmla="*/ 14 w 10072"/>
                <a:gd name="connsiteY0" fmla="*/ 2465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465 h 10453"/>
                <a:gd name="connsiteX0" fmla="*/ 14 w 10072"/>
                <a:gd name="connsiteY0" fmla="*/ 3035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3035 h 10453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0 w 10058"/>
                <a:gd name="connsiteY0" fmla="*/ 2697 h 10496"/>
                <a:gd name="connsiteX1" fmla="*/ 10022 w 10058"/>
                <a:gd name="connsiteY1" fmla="*/ 0 h 10496"/>
                <a:gd name="connsiteX2" fmla="*/ 10048 w 10058"/>
                <a:gd name="connsiteY2" fmla="*/ 8114 h 10496"/>
                <a:gd name="connsiteX3" fmla="*/ 32 w 10058"/>
                <a:gd name="connsiteY3" fmla="*/ 10496 h 10496"/>
                <a:gd name="connsiteX4" fmla="*/ 0 w 10058"/>
                <a:gd name="connsiteY4" fmla="*/ 2697 h 10496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14 w 10072"/>
                <a:gd name="connsiteY0" fmla="*/ 2697 h 10453"/>
                <a:gd name="connsiteX1" fmla="*/ 10036 w 10072"/>
                <a:gd name="connsiteY1" fmla="*/ 0 h 10453"/>
                <a:gd name="connsiteX2" fmla="*/ 10062 w 10072"/>
                <a:gd name="connsiteY2" fmla="*/ 8114 h 10453"/>
                <a:gd name="connsiteX3" fmla="*/ 14 w 10072"/>
                <a:gd name="connsiteY3" fmla="*/ 10453 h 10453"/>
                <a:gd name="connsiteX4" fmla="*/ 14 w 10072"/>
                <a:gd name="connsiteY4" fmla="*/ 2697 h 10453"/>
                <a:gd name="connsiteX0" fmla="*/ 30 w 10088"/>
                <a:gd name="connsiteY0" fmla="*/ 2697 h 10525"/>
                <a:gd name="connsiteX1" fmla="*/ 10052 w 10088"/>
                <a:gd name="connsiteY1" fmla="*/ 0 h 10525"/>
                <a:gd name="connsiteX2" fmla="*/ 10078 w 10088"/>
                <a:gd name="connsiteY2" fmla="*/ 8114 h 10525"/>
                <a:gd name="connsiteX3" fmla="*/ 14 w 10088"/>
                <a:gd name="connsiteY3" fmla="*/ 10525 h 10525"/>
                <a:gd name="connsiteX4" fmla="*/ 30 w 10088"/>
                <a:gd name="connsiteY4" fmla="*/ 2697 h 10525"/>
                <a:gd name="connsiteX0" fmla="*/ 0 w 10088"/>
                <a:gd name="connsiteY0" fmla="*/ 2697 h 10525"/>
                <a:gd name="connsiteX1" fmla="*/ 10052 w 10088"/>
                <a:gd name="connsiteY1" fmla="*/ 0 h 10525"/>
                <a:gd name="connsiteX2" fmla="*/ 10078 w 10088"/>
                <a:gd name="connsiteY2" fmla="*/ 8114 h 10525"/>
                <a:gd name="connsiteX3" fmla="*/ 14 w 10088"/>
                <a:gd name="connsiteY3" fmla="*/ 10525 h 10525"/>
                <a:gd name="connsiteX4" fmla="*/ 0 w 10088"/>
                <a:gd name="connsiteY4" fmla="*/ 2697 h 10525"/>
                <a:gd name="connsiteX0" fmla="*/ 14 w 10102"/>
                <a:gd name="connsiteY0" fmla="*/ 2697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2697 h 10538"/>
                <a:gd name="connsiteX0" fmla="*/ 14 w 10102"/>
                <a:gd name="connsiteY0" fmla="*/ 2697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2697 h 10538"/>
                <a:gd name="connsiteX0" fmla="*/ 14 w 10102"/>
                <a:gd name="connsiteY0" fmla="*/ 3035 h 10538"/>
                <a:gd name="connsiteX1" fmla="*/ 10066 w 10102"/>
                <a:gd name="connsiteY1" fmla="*/ 0 h 10538"/>
                <a:gd name="connsiteX2" fmla="*/ 10092 w 10102"/>
                <a:gd name="connsiteY2" fmla="*/ 8114 h 10538"/>
                <a:gd name="connsiteX3" fmla="*/ 14 w 10102"/>
                <a:gd name="connsiteY3" fmla="*/ 10538 h 10538"/>
                <a:gd name="connsiteX4" fmla="*/ 14 w 10102"/>
                <a:gd name="connsiteY4" fmla="*/ 3035 h 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2" h="10538">
                  <a:moveTo>
                    <a:pt x="14" y="3035"/>
                  </a:moveTo>
                  <a:lnTo>
                    <a:pt x="10066" y="0"/>
                  </a:lnTo>
                  <a:cubicBezTo>
                    <a:pt x="10078" y="3071"/>
                    <a:pt x="10102" y="5094"/>
                    <a:pt x="10092" y="8114"/>
                  </a:cubicBezTo>
                  <a:lnTo>
                    <a:pt x="14" y="10538"/>
                  </a:lnTo>
                  <a:cubicBezTo>
                    <a:pt x="0" y="8033"/>
                    <a:pt x="14" y="5747"/>
                    <a:pt x="14" y="3035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4" name="Puolivapaa piirto 11"/>
            <p:cNvSpPr/>
            <p:nvPr/>
          </p:nvSpPr>
          <p:spPr>
            <a:xfrm>
              <a:off x="969520" y="1796976"/>
              <a:ext cx="2312159" cy="158417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2000 h 12000"/>
                <a:gd name="connsiteX0" fmla="*/ 0 w 10000"/>
                <a:gd name="connsiteY0" fmla="*/ 3500 h 12000"/>
                <a:gd name="connsiteX1" fmla="*/ 10000 w 10000"/>
                <a:gd name="connsiteY1" fmla="*/ 0 h 12000"/>
                <a:gd name="connsiteX2" fmla="*/ 10000 w 10000"/>
                <a:gd name="connsiteY2" fmla="*/ 10000 h 12000"/>
                <a:gd name="connsiteX3" fmla="*/ 0 w 10000"/>
                <a:gd name="connsiteY3" fmla="*/ 12000 h 12000"/>
                <a:gd name="connsiteX4" fmla="*/ 0 w 10000"/>
                <a:gd name="connsiteY4" fmla="*/ 3500 h 12000"/>
                <a:gd name="connsiteX0" fmla="*/ 0 w 10040"/>
                <a:gd name="connsiteY0" fmla="*/ 3534 h 12000"/>
                <a:gd name="connsiteX1" fmla="*/ 10040 w 10040"/>
                <a:gd name="connsiteY1" fmla="*/ 0 h 12000"/>
                <a:gd name="connsiteX2" fmla="*/ 10040 w 10040"/>
                <a:gd name="connsiteY2" fmla="*/ 10000 h 12000"/>
                <a:gd name="connsiteX3" fmla="*/ 40 w 10040"/>
                <a:gd name="connsiteY3" fmla="*/ 12000 h 12000"/>
                <a:gd name="connsiteX4" fmla="*/ 0 w 10040"/>
                <a:gd name="connsiteY4" fmla="*/ 3534 h 12000"/>
                <a:gd name="connsiteX0" fmla="*/ 13 w 10053"/>
                <a:gd name="connsiteY0" fmla="*/ 3534 h 12382"/>
                <a:gd name="connsiteX1" fmla="*/ 10053 w 10053"/>
                <a:gd name="connsiteY1" fmla="*/ 0 h 12382"/>
                <a:gd name="connsiteX2" fmla="*/ 10053 w 10053"/>
                <a:gd name="connsiteY2" fmla="*/ 10000 h 12382"/>
                <a:gd name="connsiteX3" fmla="*/ 13 w 10053"/>
                <a:gd name="connsiteY3" fmla="*/ 12382 h 12382"/>
                <a:gd name="connsiteX4" fmla="*/ 13 w 10053"/>
                <a:gd name="connsiteY4" fmla="*/ 3534 h 12382"/>
                <a:gd name="connsiteX0" fmla="*/ 13 w 10053"/>
                <a:gd name="connsiteY0" fmla="*/ 3534 h 11861"/>
                <a:gd name="connsiteX1" fmla="*/ 10053 w 10053"/>
                <a:gd name="connsiteY1" fmla="*/ 0 h 11861"/>
                <a:gd name="connsiteX2" fmla="*/ 10053 w 10053"/>
                <a:gd name="connsiteY2" fmla="*/ 10000 h 11861"/>
                <a:gd name="connsiteX3" fmla="*/ 13 w 10053"/>
                <a:gd name="connsiteY3" fmla="*/ 11861 h 11861"/>
                <a:gd name="connsiteX4" fmla="*/ 13 w 10053"/>
                <a:gd name="connsiteY4" fmla="*/ 3534 h 11861"/>
                <a:gd name="connsiteX0" fmla="*/ 13 w 10148"/>
                <a:gd name="connsiteY0" fmla="*/ 3534 h 11861"/>
                <a:gd name="connsiteX1" fmla="*/ 10053 w 10148"/>
                <a:gd name="connsiteY1" fmla="*/ 0 h 11861"/>
                <a:gd name="connsiteX2" fmla="*/ 10148 w 10148"/>
                <a:gd name="connsiteY2" fmla="*/ 9779 h 11861"/>
                <a:gd name="connsiteX3" fmla="*/ 13 w 10148"/>
                <a:gd name="connsiteY3" fmla="*/ 11861 h 11861"/>
                <a:gd name="connsiteX4" fmla="*/ 13 w 10148"/>
                <a:gd name="connsiteY4" fmla="*/ 3534 h 11861"/>
                <a:gd name="connsiteX0" fmla="*/ 13 w 10180"/>
                <a:gd name="connsiteY0" fmla="*/ 3644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644 h 11971"/>
                <a:gd name="connsiteX0" fmla="*/ 13 w 10180"/>
                <a:gd name="connsiteY0" fmla="*/ 3123 h 11971"/>
                <a:gd name="connsiteX1" fmla="*/ 10148 w 10180"/>
                <a:gd name="connsiteY1" fmla="*/ 0 h 11971"/>
                <a:gd name="connsiteX2" fmla="*/ 10148 w 10180"/>
                <a:gd name="connsiteY2" fmla="*/ 9889 h 11971"/>
                <a:gd name="connsiteX3" fmla="*/ 13 w 10180"/>
                <a:gd name="connsiteY3" fmla="*/ 11971 h 11971"/>
                <a:gd name="connsiteX4" fmla="*/ 13 w 10180"/>
                <a:gd name="connsiteY4" fmla="*/ 3123 h 11971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148 w 10271"/>
                <a:gd name="connsiteY2" fmla="*/ 10438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3 w 10271"/>
                <a:gd name="connsiteY0" fmla="*/ 3672 h 12520"/>
                <a:gd name="connsiteX1" fmla="*/ 10239 w 10271"/>
                <a:gd name="connsiteY1" fmla="*/ 0 h 12520"/>
                <a:gd name="connsiteX2" fmla="*/ 10239 w 10271"/>
                <a:gd name="connsiteY2" fmla="*/ 9880 h 12520"/>
                <a:gd name="connsiteX3" fmla="*/ 13 w 10271"/>
                <a:gd name="connsiteY3" fmla="*/ 12520 h 12520"/>
                <a:gd name="connsiteX4" fmla="*/ 13 w 10271"/>
                <a:gd name="connsiteY4" fmla="*/ 3672 h 12520"/>
                <a:gd name="connsiteX0" fmla="*/ 145 w 10403"/>
                <a:gd name="connsiteY0" fmla="*/ 3672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45 w 10403"/>
                <a:gd name="connsiteY4" fmla="*/ 3672 h 12076"/>
                <a:gd name="connsiteX0" fmla="*/ 428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428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403"/>
                <a:gd name="connsiteY0" fmla="*/ 3294 h 12076"/>
                <a:gd name="connsiteX1" fmla="*/ 10371 w 10403"/>
                <a:gd name="connsiteY1" fmla="*/ 0 h 12076"/>
                <a:gd name="connsiteX2" fmla="*/ 10371 w 10403"/>
                <a:gd name="connsiteY2" fmla="*/ 9880 h 12076"/>
                <a:gd name="connsiteX3" fmla="*/ 13 w 10403"/>
                <a:gd name="connsiteY3" fmla="*/ 12076 h 12076"/>
                <a:gd name="connsiteX4" fmla="*/ 13 w 10403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371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3294 h 11527"/>
                <a:gd name="connsiteX1" fmla="*/ 10785 w 10817"/>
                <a:gd name="connsiteY1" fmla="*/ 0 h 11527"/>
                <a:gd name="connsiteX2" fmla="*/ 10785 w 10817"/>
                <a:gd name="connsiteY2" fmla="*/ 9880 h 11527"/>
                <a:gd name="connsiteX3" fmla="*/ 13 w 10817"/>
                <a:gd name="connsiteY3" fmla="*/ 11527 h 11527"/>
                <a:gd name="connsiteX4" fmla="*/ 13 w 10817"/>
                <a:gd name="connsiteY4" fmla="*/ 3294 h 11527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817"/>
                <a:gd name="connsiteY0" fmla="*/ 2745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2745 h 12076"/>
                <a:gd name="connsiteX0" fmla="*/ 13 w 10817"/>
                <a:gd name="connsiteY0" fmla="*/ 3294 h 12076"/>
                <a:gd name="connsiteX1" fmla="*/ 10785 w 10817"/>
                <a:gd name="connsiteY1" fmla="*/ 0 h 12076"/>
                <a:gd name="connsiteX2" fmla="*/ 10785 w 10817"/>
                <a:gd name="connsiteY2" fmla="*/ 9880 h 12076"/>
                <a:gd name="connsiteX3" fmla="*/ 13 w 10817"/>
                <a:gd name="connsiteY3" fmla="*/ 12076 h 12076"/>
                <a:gd name="connsiteX4" fmla="*/ 13 w 10817"/>
                <a:gd name="connsiteY4" fmla="*/ 3294 h 12076"/>
                <a:gd name="connsiteX0" fmla="*/ 13 w 10920"/>
                <a:gd name="connsiteY0" fmla="*/ 3294 h 12076"/>
                <a:gd name="connsiteX1" fmla="*/ 10785 w 10920"/>
                <a:gd name="connsiteY1" fmla="*/ 0 h 12076"/>
                <a:gd name="connsiteX2" fmla="*/ 10920 w 10920"/>
                <a:gd name="connsiteY2" fmla="*/ 9331 h 12076"/>
                <a:gd name="connsiteX3" fmla="*/ 13 w 10920"/>
                <a:gd name="connsiteY3" fmla="*/ 12076 h 12076"/>
                <a:gd name="connsiteX4" fmla="*/ 13 w 10920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920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13 w 10952"/>
                <a:gd name="connsiteY0" fmla="*/ 3294 h 12076"/>
                <a:gd name="connsiteX1" fmla="*/ 10920 w 10952"/>
                <a:gd name="connsiteY1" fmla="*/ 0 h 12076"/>
                <a:gd name="connsiteX2" fmla="*/ 10879 w 10952"/>
                <a:gd name="connsiteY2" fmla="*/ 9331 h 12076"/>
                <a:gd name="connsiteX3" fmla="*/ 13 w 10952"/>
                <a:gd name="connsiteY3" fmla="*/ 12076 h 12076"/>
                <a:gd name="connsiteX4" fmla="*/ 13 w 10952"/>
                <a:gd name="connsiteY4" fmla="*/ 3294 h 12076"/>
                <a:gd name="connsiteX0" fmla="*/ 275 w 11214"/>
                <a:gd name="connsiteY0" fmla="*/ 3294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75 w 11214"/>
                <a:gd name="connsiteY4" fmla="*/ 3294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13 w 11214"/>
                <a:gd name="connsiteY0" fmla="*/ 1647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13 w 11214"/>
                <a:gd name="connsiteY4" fmla="*/ 1647 h 10429"/>
                <a:gd name="connsiteX0" fmla="*/ 2591 w 11214"/>
                <a:gd name="connsiteY0" fmla="*/ 1098 h 10429"/>
                <a:gd name="connsiteX1" fmla="*/ 11182 w 11214"/>
                <a:gd name="connsiteY1" fmla="*/ 0 h 10429"/>
                <a:gd name="connsiteX2" fmla="*/ 11141 w 11214"/>
                <a:gd name="connsiteY2" fmla="*/ 9331 h 10429"/>
                <a:gd name="connsiteX3" fmla="*/ 13 w 11214"/>
                <a:gd name="connsiteY3" fmla="*/ 10429 h 10429"/>
                <a:gd name="connsiteX4" fmla="*/ 2591 w 11214"/>
                <a:gd name="connsiteY4" fmla="*/ 1098 h 10429"/>
                <a:gd name="connsiteX0" fmla="*/ 12 w 8635"/>
                <a:gd name="connsiteY0" fmla="*/ 1098 h 10161"/>
                <a:gd name="connsiteX1" fmla="*/ 8603 w 8635"/>
                <a:gd name="connsiteY1" fmla="*/ 0 h 10161"/>
                <a:gd name="connsiteX2" fmla="*/ 8562 w 8635"/>
                <a:gd name="connsiteY2" fmla="*/ 9331 h 10161"/>
                <a:gd name="connsiteX3" fmla="*/ 13 w 8635"/>
                <a:gd name="connsiteY3" fmla="*/ 10161 h 10161"/>
                <a:gd name="connsiteX4" fmla="*/ 12 w 8635"/>
                <a:gd name="connsiteY4" fmla="*/ 1098 h 10161"/>
                <a:gd name="connsiteX0" fmla="*/ 876 w 10862"/>
                <a:gd name="connsiteY0" fmla="*/ 1081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876 w 10862"/>
                <a:gd name="connsiteY4" fmla="*/ 1081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777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62 w 10862"/>
                <a:gd name="connsiteY0" fmla="*/ 1159 h 10076"/>
                <a:gd name="connsiteX1" fmla="*/ 10825 w 10862"/>
                <a:gd name="connsiteY1" fmla="*/ 0 h 10076"/>
                <a:gd name="connsiteX2" fmla="*/ 10825 w 10862"/>
                <a:gd name="connsiteY2" fmla="*/ 9183 h 10076"/>
                <a:gd name="connsiteX3" fmla="*/ 15 w 10862"/>
                <a:gd name="connsiteY3" fmla="*/ 10076 h 10076"/>
                <a:gd name="connsiteX4" fmla="*/ 62 w 10862"/>
                <a:gd name="connsiteY4" fmla="*/ 1159 h 10076"/>
                <a:gd name="connsiteX0" fmla="*/ 0 w 10947"/>
                <a:gd name="connsiteY0" fmla="*/ 1249 h 10076"/>
                <a:gd name="connsiteX1" fmla="*/ 10910 w 10947"/>
                <a:gd name="connsiteY1" fmla="*/ 0 h 10076"/>
                <a:gd name="connsiteX2" fmla="*/ 10910 w 10947"/>
                <a:gd name="connsiteY2" fmla="*/ 9183 h 10076"/>
                <a:gd name="connsiteX3" fmla="*/ 100 w 10947"/>
                <a:gd name="connsiteY3" fmla="*/ 10076 h 10076"/>
                <a:gd name="connsiteX4" fmla="*/ 0 w 10947"/>
                <a:gd name="connsiteY4" fmla="*/ 1249 h 10076"/>
                <a:gd name="connsiteX0" fmla="*/ 15 w 10962"/>
                <a:gd name="connsiteY0" fmla="*/ 1249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1249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174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174 h 10818"/>
                <a:gd name="connsiteX0" fmla="*/ 15 w 10962"/>
                <a:gd name="connsiteY0" fmla="*/ 2331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331 h 10818"/>
                <a:gd name="connsiteX0" fmla="*/ 0 w 11018"/>
                <a:gd name="connsiteY0" fmla="*/ 2727 h 10818"/>
                <a:gd name="connsiteX1" fmla="*/ 10981 w 11018"/>
                <a:gd name="connsiteY1" fmla="*/ 0 h 10818"/>
                <a:gd name="connsiteX2" fmla="*/ 10981 w 11018"/>
                <a:gd name="connsiteY2" fmla="*/ 9183 h 10818"/>
                <a:gd name="connsiteX3" fmla="*/ 71 w 11018"/>
                <a:gd name="connsiteY3" fmla="*/ 10818 h 10818"/>
                <a:gd name="connsiteX4" fmla="*/ 0 w 11018"/>
                <a:gd name="connsiteY4" fmla="*/ 2727 h 10818"/>
                <a:gd name="connsiteX0" fmla="*/ 15 w 10962"/>
                <a:gd name="connsiteY0" fmla="*/ 325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3255 h 10818"/>
                <a:gd name="connsiteX0" fmla="*/ 15 w 10962"/>
                <a:gd name="connsiteY0" fmla="*/ 2715 h 10818"/>
                <a:gd name="connsiteX1" fmla="*/ 10925 w 10962"/>
                <a:gd name="connsiteY1" fmla="*/ 0 h 10818"/>
                <a:gd name="connsiteX2" fmla="*/ 10925 w 10962"/>
                <a:gd name="connsiteY2" fmla="*/ 9183 h 10818"/>
                <a:gd name="connsiteX3" fmla="*/ 15 w 10962"/>
                <a:gd name="connsiteY3" fmla="*/ 10818 h 10818"/>
                <a:gd name="connsiteX4" fmla="*/ 15 w 10962"/>
                <a:gd name="connsiteY4" fmla="*/ 2715 h 10818"/>
                <a:gd name="connsiteX0" fmla="*/ 0 w 10947"/>
                <a:gd name="connsiteY0" fmla="*/ 2715 h 9183"/>
                <a:gd name="connsiteX1" fmla="*/ 10910 w 10947"/>
                <a:gd name="connsiteY1" fmla="*/ 0 h 9183"/>
                <a:gd name="connsiteX2" fmla="*/ 10910 w 10947"/>
                <a:gd name="connsiteY2" fmla="*/ 9183 h 9183"/>
                <a:gd name="connsiteX3" fmla="*/ 1039 w 10947"/>
                <a:gd name="connsiteY3" fmla="*/ 8657 h 9183"/>
                <a:gd name="connsiteX4" fmla="*/ 0 w 10947"/>
                <a:gd name="connsiteY4" fmla="*/ 2715 h 9183"/>
                <a:gd name="connsiteX0" fmla="*/ 14 w 10014"/>
                <a:gd name="connsiteY0" fmla="*/ 2957 h 11780"/>
                <a:gd name="connsiteX1" fmla="*/ 9980 w 10014"/>
                <a:gd name="connsiteY1" fmla="*/ 0 h 11780"/>
                <a:gd name="connsiteX2" fmla="*/ 9980 w 10014"/>
                <a:gd name="connsiteY2" fmla="*/ 10000 h 11780"/>
                <a:gd name="connsiteX3" fmla="*/ 14 w 10014"/>
                <a:gd name="connsiteY3" fmla="*/ 11780 h 11780"/>
                <a:gd name="connsiteX4" fmla="*/ 14 w 10014"/>
                <a:gd name="connsiteY4" fmla="*/ 2957 h 11780"/>
                <a:gd name="connsiteX0" fmla="*/ 0 w 10000"/>
                <a:gd name="connsiteY0" fmla="*/ 2957 h 11897"/>
                <a:gd name="connsiteX1" fmla="*/ 9966 w 10000"/>
                <a:gd name="connsiteY1" fmla="*/ 0 h 11897"/>
                <a:gd name="connsiteX2" fmla="*/ 9966 w 10000"/>
                <a:gd name="connsiteY2" fmla="*/ 10000 h 11897"/>
                <a:gd name="connsiteX3" fmla="*/ 15 w 10000"/>
                <a:gd name="connsiteY3" fmla="*/ 11897 h 11897"/>
                <a:gd name="connsiteX4" fmla="*/ 0 w 10000"/>
                <a:gd name="connsiteY4" fmla="*/ 2957 h 11897"/>
                <a:gd name="connsiteX0" fmla="*/ 0 w 10000"/>
                <a:gd name="connsiteY0" fmla="*/ 2957 h 11854"/>
                <a:gd name="connsiteX1" fmla="*/ 9966 w 10000"/>
                <a:gd name="connsiteY1" fmla="*/ 0 h 11854"/>
                <a:gd name="connsiteX2" fmla="*/ 9966 w 10000"/>
                <a:gd name="connsiteY2" fmla="*/ 10000 h 11854"/>
                <a:gd name="connsiteX3" fmla="*/ 33 w 10000"/>
                <a:gd name="connsiteY3" fmla="*/ 11854 h 11854"/>
                <a:gd name="connsiteX4" fmla="*/ 0 w 10000"/>
                <a:gd name="connsiteY4" fmla="*/ 2957 h 11854"/>
                <a:gd name="connsiteX0" fmla="*/ 36 w 9981"/>
                <a:gd name="connsiteY0" fmla="*/ 2999 h 11854"/>
                <a:gd name="connsiteX1" fmla="*/ 9947 w 9981"/>
                <a:gd name="connsiteY1" fmla="*/ 0 h 11854"/>
                <a:gd name="connsiteX2" fmla="*/ 9947 w 9981"/>
                <a:gd name="connsiteY2" fmla="*/ 10000 h 11854"/>
                <a:gd name="connsiteX3" fmla="*/ 14 w 9981"/>
                <a:gd name="connsiteY3" fmla="*/ 11854 h 11854"/>
                <a:gd name="connsiteX4" fmla="*/ 36 w 9981"/>
                <a:gd name="connsiteY4" fmla="*/ 2999 h 11854"/>
                <a:gd name="connsiteX0" fmla="*/ 15 w 9979"/>
                <a:gd name="connsiteY0" fmla="*/ 2530 h 10593"/>
                <a:gd name="connsiteX1" fmla="*/ 9945 w 9979"/>
                <a:gd name="connsiteY1" fmla="*/ 0 h 10593"/>
                <a:gd name="connsiteX2" fmla="*/ 9945 w 9979"/>
                <a:gd name="connsiteY2" fmla="*/ 8436 h 10593"/>
                <a:gd name="connsiteX3" fmla="*/ 14 w 9979"/>
                <a:gd name="connsiteY3" fmla="*/ 10593 h 10593"/>
                <a:gd name="connsiteX4" fmla="*/ 15 w 9979"/>
                <a:gd name="connsiteY4" fmla="*/ 2530 h 10593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6 w 10000"/>
                <a:gd name="connsiteY2" fmla="*/ 7964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0"/>
                <a:gd name="connsiteY0" fmla="*/ 2800 h 10000"/>
                <a:gd name="connsiteX1" fmla="*/ 9966 w 10000"/>
                <a:gd name="connsiteY1" fmla="*/ 0 h 10000"/>
                <a:gd name="connsiteX2" fmla="*/ 9969 w 10000"/>
                <a:gd name="connsiteY2" fmla="*/ 7888 h 10000"/>
                <a:gd name="connsiteX3" fmla="*/ 14 w 10000"/>
                <a:gd name="connsiteY3" fmla="*/ 10000 h 10000"/>
                <a:gd name="connsiteX4" fmla="*/ 0 w 10000"/>
                <a:gd name="connsiteY4" fmla="*/ 2800 h 10000"/>
                <a:gd name="connsiteX0" fmla="*/ 0 w 10003"/>
                <a:gd name="connsiteY0" fmla="*/ 2800 h 10000"/>
                <a:gd name="connsiteX1" fmla="*/ 9969 w 10003"/>
                <a:gd name="connsiteY1" fmla="*/ 0 h 10000"/>
                <a:gd name="connsiteX2" fmla="*/ 9969 w 10003"/>
                <a:gd name="connsiteY2" fmla="*/ 7888 h 10000"/>
                <a:gd name="connsiteX3" fmla="*/ 14 w 10003"/>
                <a:gd name="connsiteY3" fmla="*/ 10000 h 10000"/>
                <a:gd name="connsiteX4" fmla="*/ 0 w 10003"/>
                <a:gd name="connsiteY4" fmla="*/ 2800 h 10000"/>
                <a:gd name="connsiteX0" fmla="*/ 14 w 10017"/>
                <a:gd name="connsiteY0" fmla="*/ 2800 h 9611"/>
                <a:gd name="connsiteX1" fmla="*/ 9983 w 10017"/>
                <a:gd name="connsiteY1" fmla="*/ 0 h 9611"/>
                <a:gd name="connsiteX2" fmla="*/ 9983 w 10017"/>
                <a:gd name="connsiteY2" fmla="*/ 7888 h 9611"/>
                <a:gd name="connsiteX3" fmla="*/ 14 w 10017"/>
                <a:gd name="connsiteY3" fmla="*/ 9611 h 9611"/>
                <a:gd name="connsiteX4" fmla="*/ 14 w 10017"/>
                <a:gd name="connsiteY4" fmla="*/ 2800 h 9611"/>
                <a:gd name="connsiteX0" fmla="*/ 14 w 10000"/>
                <a:gd name="connsiteY0" fmla="*/ 2913 h 10000"/>
                <a:gd name="connsiteX1" fmla="*/ 9966 w 10000"/>
                <a:gd name="connsiteY1" fmla="*/ 0 h 10000"/>
                <a:gd name="connsiteX2" fmla="*/ 10000 w 10000"/>
                <a:gd name="connsiteY2" fmla="*/ 8225 h 10000"/>
                <a:gd name="connsiteX3" fmla="*/ 14 w 10000"/>
                <a:gd name="connsiteY3" fmla="*/ 10000 h 10000"/>
                <a:gd name="connsiteX4" fmla="*/ 14 w 10000"/>
                <a:gd name="connsiteY4" fmla="*/ 2913 h 10000"/>
                <a:gd name="connsiteX0" fmla="*/ 14 w 10034"/>
                <a:gd name="connsiteY0" fmla="*/ 2913 h 10000"/>
                <a:gd name="connsiteX1" fmla="*/ 10000 w 10034"/>
                <a:gd name="connsiteY1" fmla="*/ 0 h 10000"/>
                <a:gd name="connsiteX2" fmla="*/ 10000 w 10034"/>
                <a:gd name="connsiteY2" fmla="*/ 8225 h 10000"/>
                <a:gd name="connsiteX3" fmla="*/ 14 w 10034"/>
                <a:gd name="connsiteY3" fmla="*/ 10000 h 10000"/>
                <a:gd name="connsiteX4" fmla="*/ 14 w 10034"/>
                <a:gd name="connsiteY4" fmla="*/ 2913 h 10000"/>
                <a:gd name="connsiteX0" fmla="*/ 0 w 10062"/>
                <a:gd name="connsiteY0" fmla="*/ 3023 h 10000"/>
                <a:gd name="connsiteX1" fmla="*/ 10028 w 10062"/>
                <a:gd name="connsiteY1" fmla="*/ 0 h 10000"/>
                <a:gd name="connsiteX2" fmla="*/ 10028 w 10062"/>
                <a:gd name="connsiteY2" fmla="*/ 8225 h 10000"/>
                <a:gd name="connsiteX3" fmla="*/ 42 w 10062"/>
                <a:gd name="connsiteY3" fmla="*/ 10000 h 10000"/>
                <a:gd name="connsiteX4" fmla="*/ 0 w 10062"/>
                <a:gd name="connsiteY4" fmla="*/ 3023 h 10000"/>
                <a:gd name="connsiteX0" fmla="*/ 14 w 10076"/>
                <a:gd name="connsiteY0" fmla="*/ 3023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14 w 10076"/>
                <a:gd name="connsiteY4" fmla="*/ 3023 h 10306"/>
                <a:gd name="connsiteX0" fmla="*/ 93 w 10076"/>
                <a:gd name="connsiteY0" fmla="*/ 2287 h 10306"/>
                <a:gd name="connsiteX1" fmla="*/ 10042 w 10076"/>
                <a:gd name="connsiteY1" fmla="*/ 0 h 10306"/>
                <a:gd name="connsiteX2" fmla="*/ 10042 w 10076"/>
                <a:gd name="connsiteY2" fmla="*/ 8225 h 10306"/>
                <a:gd name="connsiteX3" fmla="*/ 14 w 10076"/>
                <a:gd name="connsiteY3" fmla="*/ 10306 h 10306"/>
                <a:gd name="connsiteX4" fmla="*/ 93 w 10076"/>
                <a:gd name="connsiteY4" fmla="*/ 2287 h 10306"/>
                <a:gd name="connsiteX0" fmla="*/ 93 w 10075"/>
                <a:gd name="connsiteY0" fmla="*/ 1549 h 9568"/>
                <a:gd name="connsiteX1" fmla="*/ 10041 w 10075"/>
                <a:gd name="connsiteY1" fmla="*/ 0 h 9568"/>
                <a:gd name="connsiteX2" fmla="*/ 10042 w 10075"/>
                <a:gd name="connsiteY2" fmla="*/ 7487 h 9568"/>
                <a:gd name="connsiteX3" fmla="*/ 14 w 10075"/>
                <a:gd name="connsiteY3" fmla="*/ 9568 h 9568"/>
                <a:gd name="connsiteX4" fmla="*/ 93 w 10075"/>
                <a:gd name="connsiteY4" fmla="*/ 1549 h 9568"/>
                <a:gd name="connsiteX0" fmla="*/ 92 w 10000"/>
                <a:gd name="connsiteY0" fmla="*/ 2158 h 10539"/>
                <a:gd name="connsiteX1" fmla="*/ 9966 w 10000"/>
                <a:gd name="connsiteY1" fmla="*/ 0 h 10539"/>
                <a:gd name="connsiteX2" fmla="*/ 9967 w 10000"/>
                <a:gd name="connsiteY2" fmla="*/ 8364 h 10539"/>
                <a:gd name="connsiteX3" fmla="*/ 14 w 10000"/>
                <a:gd name="connsiteY3" fmla="*/ 10539 h 10539"/>
                <a:gd name="connsiteX4" fmla="*/ 92 w 10000"/>
                <a:gd name="connsiteY4" fmla="*/ 2158 h 10539"/>
                <a:gd name="connsiteX0" fmla="*/ 92 w 10015"/>
                <a:gd name="connsiteY0" fmla="*/ 234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92 w 10015"/>
                <a:gd name="connsiteY4" fmla="*/ 2340 h 10721"/>
                <a:gd name="connsiteX0" fmla="*/ 107 w 10015"/>
                <a:gd name="connsiteY0" fmla="*/ 2290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107 w 10015"/>
                <a:gd name="connsiteY4" fmla="*/ 2290 h 10721"/>
                <a:gd name="connsiteX0" fmla="*/ 76 w 10015"/>
                <a:gd name="connsiteY0" fmla="*/ 2323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76 w 10015"/>
                <a:gd name="connsiteY4" fmla="*/ 2323 h 10721"/>
                <a:gd name="connsiteX0" fmla="*/ 69 w 10015"/>
                <a:gd name="connsiteY0" fmla="*/ 2272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69 w 10015"/>
                <a:gd name="connsiteY4" fmla="*/ 2272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46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10013 w 10015"/>
                <a:gd name="connsiteY2" fmla="*/ 8540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15"/>
                <a:gd name="connsiteY0" fmla="*/ 2305 h 10721"/>
                <a:gd name="connsiteX1" fmla="*/ 9981 w 10015"/>
                <a:gd name="connsiteY1" fmla="*/ 0 h 10721"/>
                <a:gd name="connsiteX2" fmla="*/ 9967 w 10015"/>
                <a:gd name="connsiteY2" fmla="*/ 8523 h 10721"/>
                <a:gd name="connsiteX3" fmla="*/ 14 w 10015"/>
                <a:gd name="connsiteY3" fmla="*/ 10721 h 10721"/>
                <a:gd name="connsiteX4" fmla="*/ 47 w 10015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10010"/>
                <a:gd name="connsiteY0" fmla="*/ 2305 h 10721"/>
                <a:gd name="connsiteX1" fmla="*/ 9981 w 10010"/>
                <a:gd name="connsiteY1" fmla="*/ 0 h 10721"/>
                <a:gd name="connsiteX2" fmla="*/ 9967 w 10010"/>
                <a:gd name="connsiteY2" fmla="*/ 8523 h 10721"/>
                <a:gd name="connsiteX3" fmla="*/ 14 w 10010"/>
                <a:gd name="connsiteY3" fmla="*/ 10721 h 10721"/>
                <a:gd name="connsiteX4" fmla="*/ 47 w 10010"/>
                <a:gd name="connsiteY4" fmla="*/ 2305 h 10721"/>
                <a:gd name="connsiteX0" fmla="*/ 47 w 10000"/>
                <a:gd name="connsiteY0" fmla="*/ 2305 h 10721"/>
                <a:gd name="connsiteX1" fmla="*/ 9981 w 10000"/>
                <a:gd name="connsiteY1" fmla="*/ 0 h 10721"/>
                <a:gd name="connsiteX2" fmla="*/ 9967 w 10000"/>
                <a:gd name="connsiteY2" fmla="*/ 8523 h 10721"/>
                <a:gd name="connsiteX3" fmla="*/ 14 w 10000"/>
                <a:gd name="connsiteY3" fmla="*/ 10721 h 10721"/>
                <a:gd name="connsiteX4" fmla="*/ 47 w 10000"/>
                <a:gd name="connsiteY4" fmla="*/ 2305 h 10721"/>
                <a:gd name="connsiteX0" fmla="*/ 47 w 9985"/>
                <a:gd name="connsiteY0" fmla="*/ 2376 h 10792"/>
                <a:gd name="connsiteX1" fmla="*/ 9966 w 9985"/>
                <a:gd name="connsiteY1" fmla="*/ 0 h 10792"/>
                <a:gd name="connsiteX2" fmla="*/ 9967 w 9985"/>
                <a:gd name="connsiteY2" fmla="*/ 8594 h 10792"/>
                <a:gd name="connsiteX3" fmla="*/ 14 w 9985"/>
                <a:gd name="connsiteY3" fmla="*/ 10792 h 10792"/>
                <a:gd name="connsiteX4" fmla="*/ 47 w 9985"/>
                <a:gd name="connsiteY4" fmla="*/ 2376 h 10792"/>
                <a:gd name="connsiteX0" fmla="*/ 47 w 9994"/>
                <a:gd name="connsiteY0" fmla="*/ 1842 h 9640"/>
                <a:gd name="connsiteX1" fmla="*/ 9919 w 9994"/>
                <a:gd name="connsiteY1" fmla="*/ 0 h 9640"/>
                <a:gd name="connsiteX2" fmla="*/ 9982 w 9994"/>
                <a:gd name="connsiteY2" fmla="*/ 7603 h 9640"/>
                <a:gd name="connsiteX3" fmla="*/ 14 w 9994"/>
                <a:gd name="connsiteY3" fmla="*/ 9640 h 9640"/>
                <a:gd name="connsiteX4" fmla="*/ 47 w 9994"/>
                <a:gd name="connsiteY4" fmla="*/ 1842 h 9640"/>
                <a:gd name="connsiteX0" fmla="*/ 47 w 10006"/>
                <a:gd name="connsiteY0" fmla="*/ 2217 h 10306"/>
                <a:gd name="connsiteX1" fmla="*/ 9987 w 10006"/>
                <a:gd name="connsiteY1" fmla="*/ 0 h 10306"/>
                <a:gd name="connsiteX2" fmla="*/ 9988 w 10006"/>
                <a:gd name="connsiteY2" fmla="*/ 8193 h 10306"/>
                <a:gd name="connsiteX3" fmla="*/ 14 w 10006"/>
                <a:gd name="connsiteY3" fmla="*/ 10306 h 10306"/>
                <a:gd name="connsiteX4" fmla="*/ 47 w 10006"/>
                <a:gd name="connsiteY4" fmla="*/ 2217 h 10306"/>
                <a:gd name="connsiteX0" fmla="*/ 21 w 9980"/>
                <a:gd name="connsiteY0" fmla="*/ 2217 h 9235"/>
                <a:gd name="connsiteX1" fmla="*/ 9961 w 9980"/>
                <a:gd name="connsiteY1" fmla="*/ 0 h 9235"/>
                <a:gd name="connsiteX2" fmla="*/ 9962 w 9980"/>
                <a:gd name="connsiteY2" fmla="*/ 8193 h 9235"/>
                <a:gd name="connsiteX3" fmla="*/ 14 w 9980"/>
                <a:gd name="connsiteY3" fmla="*/ 9235 h 9235"/>
                <a:gd name="connsiteX4" fmla="*/ 21 w 9980"/>
                <a:gd name="connsiteY4" fmla="*/ 2217 h 9235"/>
                <a:gd name="connsiteX0" fmla="*/ 21 w 9995"/>
                <a:gd name="connsiteY0" fmla="*/ 1928 h 9527"/>
                <a:gd name="connsiteX1" fmla="*/ 9976 w 9995"/>
                <a:gd name="connsiteY1" fmla="*/ 0 h 9527"/>
                <a:gd name="connsiteX2" fmla="*/ 9982 w 9995"/>
                <a:gd name="connsiteY2" fmla="*/ 8399 h 9527"/>
                <a:gd name="connsiteX3" fmla="*/ 14 w 9995"/>
                <a:gd name="connsiteY3" fmla="*/ 9527 h 9527"/>
                <a:gd name="connsiteX4" fmla="*/ 21 w 9995"/>
                <a:gd name="connsiteY4" fmla="*/ 1928 h 9527"/>
                <a:gd name="connsiteX0" fmla="*/ 21 w 9999"/>
                <a:gd name="connsiteY0" fmla="*/ 2127 h 10103"/>
                <a:gd name="connsiteX1" fmla="*/ 9895 w 9999"/>
                <a:gd name="connsiteY1" fmla="*/ 0 h 10103"/>
                <a:gd name="connsiteX2" fmla="*/ 9987 w 9999"/>
                <a:gd name="connsiteY2" fmla="*/ 8919 h 10103"/>
                <a:gd name="connsiteX3" fmla="*/ 14 w 9999"/>
                <a:gd name="connsiteY3" fmla="*/ 10103 h 10103"/>
                <a:gd name="connsiteX4" fmla="*/ 21 w 9999"/>
                <a:gd name="connsiteY4" fmla="*/ 2127 h 10103"/>
                <a:gd name="connsiteX0" fmla="*/ 21 w 9915"/>
                <a:gd name="connsiteY0" fmla="*/ 2105 h 10000"/>
                <a:gd name="connsiteX1" fmla="*/ 9896 w 9915"/>
                <a:gd name="connsiteY1" fmla="*/ 0 h 10000"/>
                <a:gd name="connsiteX2" fmla="*/ 9710 w 9915"/>
                <a:gd name="connsiteY2" fmla="*/ 8786 h 10000"/>
                <a:gd name="connsiteX3" fmla="*/ 14 w 9915"/>
                <a:gd name="connsiteY3" fmla="*/ 10000 h 10000"/>
                <a:gd name="connsiteX4" fmla="*/ 21 w 9915"/>
                <a:gd name="connsiteY4" fmla="*/ 2105 h 10000"/>
                <a:gd name="connsiteX0" fmla="*/ 21 w 9805"/>
                <a:gd name="connsiteY0" fmla="*/ 2374 h 10269"/>
                <a:gd name="connsiteX1" fmla="*/ 6747 w 9805"/>
                <a:gd name="connsiteY1" fmla="*/ 0 h 10269"/>
                <a:gd name="connsiteX2" fmla="*/ 9793 w 9805"/>
                <a:gd name="connsiteY2" fmla="*/ 9055 h 10269"/>
                <a:gd name="connsiteX3" fmla="*/ 14 w 9805"/>
                <a:gd name="connsiteY3" fmla="*/ 10269 h 10269"/>
                <a:gd name="connsiteX4" fmla="*/ 21 w 9805"/>
                <a:gd name="connsiteY4" fmla="*/ 2374 h 10269"/>
                <a:gd name="connsiteX0" fmla="*/ 21 w 10071"/>
                <a:gd name="connsiteY0" fmla="*/ 2032 h 9720"/>
                <a:gd name="connsiteX1" fmla="*/ 10051 w 10071"/>
                <a:gd name="connsiteY1" fmla="*/ 0 h 9720"/>
                <a:gd name="connsiteX2" fmla="*/ 9988 w 10071"/>
                <a:gd name="connsiteY2" fmla="*/ 8538 h 9720"/>
                <a:gd name="connsiteX3" fmla="*/ 14 w 10071"/>
                <a:gd name="connsiteY3" fmla="*/ 9720 h 9720"/>
                <a:gd name="connsiteX4" fmla="*/ 21 w 10071"/>
                <a:gd name="connsiteY4" fmla="*/ 2032 h 972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5735 w 10000"/>
                <a:gd name="connsiteY2" fmla="*/ 6615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21 w 10000"/>
                <a:gd name="connsiteY0" fmla="*/ 2091 h 10000"/>
                <a:gd name="connsiteX1" fmla="*/ 9980 w 10000"/>
                <a:gd name="connsiteY1" fmla="*/ 0 h 10000"/>
                <a:gd name="connsiteX2" fmla="*/ 9912 w 10000"/>
                <a:gd name="connsiteY2" fmla="*/ 7633 h 10000"/>
                <a:gd name="connsiteX3" fmla="*/ 14 w 10000"/>
                <a:gd name="connsiteY3" fmla="*/ 10000 h 10000"/>
                <a:gd name="connsiteX4" fmla="*/ 21 w 10000"/>
                <a:gd name="connsiteY4" fmla="*/ 2091 h 10000"/>
                <a:gd name="connsiteX0" fmla="*/ 35 w 10014"/>
                <a:gd name="connsiteY0" fmla="*/ 2091 h 9518"/>
                <a:gd name="connsiteX1" fmla="*/ 9994 w 10014"/>
                <a:gd name="connsiteY1" fmla="*/ 0 h 9518"/>
                <a:gd name="connsiteX2" fmla="*/ 9926 w 10014"/>
                <a:gd name="connsiteY2" fmla="*/ 7633 h 9518"/>
                <a:gd name="connsiteX3" fmla="*/ 14 w 10014"/>
                <a:gd name="connsiteY3" fmla="*/ 9518 h 9518"/>
                <a:gd name="connsiteX4" fmla="*/ 35 w 10014"/>
                <a:gd name="connsiteY4" fmla="*/ 2091 h 9518"/>
                <a:gd name="connsiteX0" fmla="*/ 78 w 10043"/>
                <a:gd name="connsiteY0" fmla="*/ 2197 h 9721"/>
                <a:gd name="connsiteX1" fmla="*/ 10023 w 10043"/>
                <a:gd name="connsiteY1" fmla="*/ 0 h 9721"/>
                <a:gd name="connsiteX2" fmla="*/ 9955 w 10043"/>
                <a:gd name="connsiteY2" fmla="*/ 8020 h 9721"/>
                <a:gd name="connsiteX3" fmla="*/ 14 w 10043"/>
                <a:gd name="connsiteY3" fmla="*/ 9721 h 9721"/>
                <a:gd name="connsiteX4" fmla="*/ 78 w 10043"/>
                <a:gd name="connsiteY4" fmla="*/ 2197 h 9721"/>
                <a:gd name="connsiteX0" fmla="*/ 57 w 10000"/>
                <a:gd name="connsiteY0" fmla="*/ 4012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4012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12 w 10000"/>
                <a:gd name="connsiteY2" fmla="*/ 8250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42"/>
                <a:gd name="connsiteY0" fmla="*/ 2443 h 10000"/>
                <a:gd name="connsiteX1" fmla="*/ 9980 w 10042"/>
                <a:gd name="connsiteY1" fmla="*/ 0 h 10000"/>
                <a:gd name="connsiteX2" fmla="*/ 9971 w 10042"/>
                <a:gd name="connsiteY2" fmla="*/ 8143 h 10000"/>
                <a:gd name="connsiteX3" fmla="*/ 14 w 10042"/>
                <a:gd name="connsiteY3" fmla="*/ 10000 h 10000"/>
                <a:gd name="connsiteX4" fmla="*/ 57 w 10042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71 w 10000"/>
                <a:gd name="connsiteY2" fmla="*/ 8143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57 w 10000"/>
                <a:gd name="connsiteY0" fmla="*/ 2443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57 w 10000"/>
                <a:gd name="connsiteY4" fmla="*/ 2443 h 10000"/>
                <a:gd name="connsiteX0" fmla="*/ 0 w 10000"/>
                <a:gd name="connsiteY0" fmla="*/ 2965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2965 h 10000"/>
                <a:gd name="connsiteX0" fmla="*/ 0 w 10000"/>
                <a:gd name="connsiteY0" fmla="*/ 3032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3032 h 10000"/>
                <a:gd name="connsiteX0" fmla="*/ 0 w 10000"/>
                <a:gd name="connsiteY0" fmla="*/ 3069 h 10000"/>
                <a:gd name="connsiteX1" fmla="*/ 9980 w 10000"/>
                <a:gd name="connsiteY1" fmla="*/ 0 h 10000"/>
                <a:gd name="connsiteX2" fmla="*/ 9982 w 10000"/>
                <a:gd name="connsiteY2" fmla="*/ 8036 h 10000"/>
                <a:gd name="connsiteX3" fmla="*/ 14 w 10000"/>
                <a:gd name="connsiteY3" fmla="*/ 10000 h 10000"/>
                <a:gd name="connsiteX4" fmla="*/ 0 w 10000"/>
                <a:gd name="connsiteY4" fmla="*/ 3069 h 10000"/>
                <a:gd name="connsiteX0" fmla="*/ 0 w 10046"/>
                <a:gd name="connsiteY0" fmla="*/ 3106 h 10000"/>
                <a:gd name="connsiteX1" fmla="*/ 10026 w 10046"/>
                <a:gd name="connsiteY1" fmla="*/ 0 h 10000"/>
                <a:gd name="connsiteX2" fmla="*/ 10028 w 10046"/>
                <a:gd name="connsiteY2" fmla="*/ 8036 h 10000"/>
                <a:gd name="connsiteX3" fmla="*/ 60 w 10046"/>
                <a:gd name="connsiteY3" fmla="*/ 10000 h 10000"/>
                <a:gd name="connsiteX4" fmla="*/ 0 w 10046"/>
                <a:gd name="connsiteY4" fmla="*/ 3106 h 10000"/>
                <a:gd name="connsiteX0" fmla="*/ 14 w 10060"/>
                <a:gd name="connsiteY0" fmla="*/ 3106 h 9966"/>
                <a:gd name="connsiteX1" fmla="*/ 10040 w 10060"/>
                <a:gd name="connsiteY1" fmla="*/ 0 h 9966"/>
                <a:gd name="connsiteX2" fmla="*/ 10042 w 10060"/>
                <a:gd name="connsiteY2" fmla="*/ 8036 h 9966"/>
                <a:gd name="connsiteX3" fmla="*/ 14 w 10060"/>
                <a:gd name="connsiteY3" fmla="*/ 9966 h 9966"/>
                <a:gd name="connsiteX4" fmla="*/ 14 w 10060"/>
                <a:gd name="connsiteY4" fmla="*/ 3106 h 9966"/>
                <a:gd name="connsiteX0" fmla="*/ 9 w 9995"/>
                <a:gd name="connsiteY0" fmla="*/ 3117 h 10000"/>
                <a:gd name="connsiteX1" fmla="*/ 9975 w 9995"/>
                <a:gd name="connsiteY1" fmla="*/ 0 h 10000"/>
                <a:gd name="connsiteX2" fmla="*/ 9977 w 9995"/>
                <a:gd name="connsiteY2" fmla="*/ 8063 h 10000"/>
                <a:gd name="connsiteX3" fmla="*/ 9 w 9995"/>
                <a:gd name="connsiteY3" fmla="*/ 10000 h 10000"/>
                <a:gd name="connsiteX4" fmla="*/ 9 w 9995"/>
                <a:gd name="connsiteY4" fmla="*/ 3117 h 10000"/>
                <a:gd name="connsiteX0" fmla="*/ 9 w 9992"/>
                <a:gd name="connsiteY0" fmla="*/ 2898 h 9781"/>
                <a:gd name="connsiteX1" fmla="*/ 9972 w 9992"/>
                <a:gd name="connsiteY1" fmla="*/ 0 h 9781"/>
                <a:gd name="connsiteX2" fmla="*/ 9982 w 9992"/>
                <a:gd name="connsiteY2" fmla="*/ 7844 h 9781"/>
                <a:gd name="connsiteX3" fmla="*/ 9 w 9992"/>
                <a:gd name="connsiteY3" fmla="*/ 9781 h 9781"/>
                <a:gd name="connsiteX4" fmla="*/ 9 w 9992"/>
                <a:gd name="connsiteY4" fmla="*/ 2898 h 9781"/>
                <a:gd name="connsiteX0" fmla="*/ 9 w 9990"/>
                <a:gd name="connsiteY0" fmla="*/ 3065 h 10102"/>
                <a:gd name="connsiteX1" fmla="*/ 9960 w 9990"/>
                <a:gd name="connsiteY1" fmla="*/ 0 h 10102"/>
                <a:gd name="connsiteX2" fmla="*/ 9990 w 9990"/>
                <a:gd name="connsiteY2" fmla="*/ 8122 h 10102"/>
                <a:gd name="connsiteX3" fmla="*/ 9 w 9990"/>
                <a:gd name="connsiteY3" fmla="*/ 10102 h 10102"/>
                <a:gd name="connsiteX4" fmla="*/ 9 w 9990"/>
                <a:gd name="connsiteY4" fmla="*/ 3065 h 10102"/>
                <a:gd name="connsiteX0" fmla="*/ 9 w 10000"/>
                <a:gd name="connsiteY0" fmla="*/ 3090 h 10000"/>
                <a:gd name="connsiteX1" fmla="*/ 9970 w 10000"/>
                <a:gd name="connsiteY1" fmla="*/ 0 h 10000"/>
                <a:gd name="connsiteX2" fmla="*/ 10000 w 10000"/>
                <a:gd name="connsiteY2" fmla="*/ 8040 h 10000"/>
                <a:gd name="connsiteX3" fmla="*/ 9 w 10000"/>
                <a:gd name="connsiteY3" fmla="*/ 10000 h 10000"/>
                <a:gd name="connsiteX4" fmla="*/ 9 w 10000"/>
                <a:gd name="connsiteY4" fmla="*/ 3090 h 10000"/>
                <a:gd name="connsiteX0" fmla="*/ 9 w 10000"/>
                <a:gd name="connsiteY0" fmla="*/ 3318 h 10228"/>
                <a:gd name="connsiteX1" fmla="*/ 9975 w 10000"/>
                <a:gd name="connsiteY1" fmla="*/ 0 h 10228"/>
                <a:gd name="connsiteX2" fmla="*/ 10000 w 10000"/>
                <a:gd name="connsiteY2" fmla="*/ 8268 h 10228"/>
                <a:gd name="connsiteX3" fmla="*/ 9 w 10000"/>
                <a:gd name="connsiteY3" fmla="*/ 10228 h 10228"/>
                <a:gd name="connsiteX4" fmla="*/ 9 w 10000"/>
                <a:gd name="connsiteY4" fmla="*/ 3318 h 10228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10000 w 10006"/>
                <a:gd name="connsiteY2" fmla="*/ 8324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4590 h 11500"/>
                <a:gd name="connsiteX1" fmla="*/ 9986 w 10006"/>
                <a:gd name="connsiteY1" fmla="*/ 1216 h 11500"/>
                <a:gd name="connsiteX2" fmla="*/ 9975 w 10006"/>
                <a:gd name="connsiteY2" fmla="*/ 7106 h 11500"/>
                <a:gd name="connsiteX3" fmla="*/ 9 w 10006"/>
                <a:gd name="connsiteY3" fmla="*/ 11500 h 11500"/>
                <a:gd name="connsiteX4" fmla="*/ 9 w 10006"/>
                <a:gd name="connsiteY4" fmla="*/ 4590 h 11500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9 w 10006"/>
                <a:gd name="connsiteY0" fmla="*/ 3374 h 10284"/>
                <a:gd name="connsiteX1" fmla="*/ 9986 w 10006"/>
                <a:gd name="connsiteY1" fmla="*/ 0 h 10284"/>
                <a:gd name="connsiteX2" fmla="*/ 9975 w 10006"/>
                <a:gd name="connsiteY2" fmla="*/ 5890 h 10284"/>
                <a:gd name="connsiteX3" fmla="*/ 9 w 10006"/>
                <a:gd name="connsiteY3" fmla="*/ 10284 h 10284"/>
                <a:gd name="connsiteX4" fmla="*/ 9 w 10006"/>
                <a:gd name="connsiteY4" fmla="*/ 3374 h 10284"/>
                <a:gd name="connsiteX0" fmla="*/ 24 w 10021"/>
                <a:gd name="connsiteY0" fmla="*/ 3374 h 9556"/>
                <a:gd name="connsiteX1" fmla="*/ 10001 w 10021"/>
                <a:gd name="connsiteY1" fmla="*/ 0 h 9556"/>
                <a:gd name="connsiteX2" fmla="*/ 9990 w 10021"/>
                <a:gd name="connsiteY2" fmla="*/ 5890 h 9556"/>
                <a:gd name="connsiteX3" fmla="*/ 9 w 10021"/>
                <a:gd name="connsiteY3" fmla="*/ 9556 h 9556"/>
                <a:gd name="connsiteX4" fmla="*/ 24 w 10021"/>
                <a:gd name="connsiteY4" fmla="*/ 3374 h 9556"/>
                <a:gd name="connsiteX0" fmla="*/ 24 w 10000"/>
                <a:gd name="connsiteY0" fmla="*/ 3531 h 9617"/>
                <a:gd name="connsiteX1" fmla="*/ 9980 w 10000"/>
                <a:gd name="connsiteY1" fmla="*/ 0 h 9617"/>
                <a:gd name="connsiteX2" fmla="*/ 9969 w 10000"/>
                <a:gd name="connsiteY2" fmla="*/ 6164 h 9617"/>
                <a:gd name="connsiteX3" fmla="*/ 9 w 10000"/>
                <a:gd name="connsiteY3" fmla="*/ 9617 h 9617"/>
                <a:gd name="connsiteX4" fmla="*/ 24 w 10000"/>
                <a:gd name="connsiteY4" fmla="*/ 3531 h 9617"/>
                <a:gd name="connsiteX0" fmla="*/ 24 w 10000"/>
                <a:gd name="connsiteY0" fmla="*/ 3672 h 10000"/>
                <a:gd name="connsiteX1" fmla="*/ 9980 w 10000"/>
                <a:gd name="connsiteY1" fmla="*/ 0 h 10000"/>
                <a:gd name="connsiteX2" fmla="*/ 9969 w 10000"/>
                <a:gd name="connsiteY2" fmla="*/ 6409 h 10000"/>
                <a:gd name="connsiteX3" fmla="*/ 9 w 10000"/>
                <a:gd name="connsiteY3" fmla="*/ 10000 h 10000"/>
                <a:gd name="connsiteX4" fmla="*/ 24 w 10000"/>
                <a:gd name="connsiteY4" fmla="*/ 3672 h 10000"/>
                <a:gd name="connsiteX0" fmla="*/ 0 w 10000"/>
                <a:gd name="connsiteY0" fmla="*/ 3218 h 10000"/>
                <a:gd name="connsiteX1" fmla="*/ 9980 w 10000"/>
                <a:gd name="connsiteY1" fmla="*/ 0 h 10000"/>
                <a:gd name="connsiteX2" fmla="*/ 9969 w 10000"/>
                <a:gd name="connsiteY2" fmla="*/ 6409 h 10000"/>
                <a:gd name="connsiteX3" fmla="*/ 9 w 10000"/>
                <a:gd name="connsiteY3" fmla="*/ 10000 h 10000"/>
                <a:gd name="connsiteX4" fmla="*/ 0 w 10000"/>
                <a:gd name="connsiteY4" fmla="*/ 3218 h 10000"/>
                <a:gd name="connsiteX0" fmla="*/ 9 w 10009"/>
                <a:gd name="connsiteY0" fmla="*/ 3218 h 9601"/>
                <a:gd name="connsiteX1" fmla="*/ 9989 w 10009"/>
                <a:gd name="connsiteY1" fmla="*/ 0 h 9601"/>
                <a:gd name="connsiteX2" fmla="*/ 9978 w 10009"/>
                <a:gd name="connsiteY2" fmla="*/ 6409 h 9601"/>
                <a:gd name="connsiteX3" fmla="*/ 9 w 10009"/>
                <a:gd name="connsiteY3" fmla="*/ 9601 h 9601"/>
                <a:gd name="connsiteX4" fmla="*/ 9 w 10009"/>
                <a:gd name="connsiteY4" fmla="*/ 3218 h 9601"/>
                <a:gd name="connsiteX0" fmla="*/ 55 w 10000"/>
                <a:gd name="connsiteY0" fmla="*/ 3575 h 10000"/>
                <a:gd name="connsiteX1" fmla="*/ 9980 w 10000"/>
                <a:gd name="connsiteY1" fmla="*/ 0 h 10000"/>
                <a:gd name="connsiteX2" fmla="*/ 9969 w 10000"/>
                <a:gd name="connsiteY2" fmla="*/ 6675 h 10000"/>
                <a:gd name="connsiteX3" fmla="*/ 9 w 10000"/>
                <a:gd name="connsiteY3" fmla="*/ 10000 h 10000"/>
                <a:gd name="connsiteX4" fmla="*/ 55 w 10000"/>
                <a:gd name="connsiteY4" fmla="*/ 3575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69 w 10000"/>
                <a:gd name="connsiteY2" fmla="*/ 6675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72 w 10000"/>
                <a:gd name="connsiteY2" fmla="*/ 6857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10014"/>
                <a:gd name="connsiteY0" fmla="*/ 3610 h 10000"/>
                <a:gd name="connsiteX1" fmla="*/ 9980 w 10014"/>
                <a:gd name="connsiteY1" fmla="*/ 0 h 10000"/>
                <a:gd name="connsiteX2" fmla="*/ 9992 w 10014"/>
                <a:gd name="connsiteY2" fmla="*/ 6886 h 10000"/>
                <a:gd name="connsiteX3" fmla="*/ 9 w 10014"/>
                <a:gd name="connsiteY3" fmla="*/ 10000 h 10000"/>
                <a:gd name="connsiteX4" fmla="*/ 5 w 10014"/>
                <a:gd name="connsiteY4" fmla="*/ 3610 h 10000"/>
                <a:gd name="connsiteX0" fmla="*/ 5 w 10000"/>
                <a:gd name="connsiteY0" fmla="*/ 3610 h 10000"/>
                <a:gd name="connsiteX1" fmla="*/ 9980 w 10000"/>
                <a:gd name="connsiteY1" fmla="*/ 0 h 10000"/>
                <a:gd name="connsiteX2" fmla="*/ 9992 w 10000"/>
                <a:gd name="connsiteY2" fmla="*/ 6886 h 10000"/>
                <a:gd name="connsiteX3" fmla="*/ 9 w 10000"/>
                <a:gd name="connsiteY3" fmla="*/ 10000 h 10000"/>
                <a:gd name="connsiteX4" fmla="*/ 5 w 10000"/>
                <a:gd name="connsiteY4" fmla="*/ 3610 h 10000"/>
                <a:gd name="connsiteX0" fmla="*/ 5 w 9992"/>
                <a:gd name="connsiteY0" fmla="*/ 3610 h 10000"/>
                <a:gd name="connsiteX1" fmla="*/ 9980 w 9992"/>
                <a:gd name="connsiteY1" fmla="*/ 0 h 10000"/>
                <a:gd name="connsiteX2" fmla="*/ 9992 w 9992"/>
                <a:gd name="connsiteY2" fmla="*/ 6886 h 10000"/>
                <a:gd name="connsiteX3" fmla="*/ 9 w 9992"/>
                <a:gd name="connsiteY3" fmla="*/ 10000 h 10000"/>
                <a:gd name="connsiteX4" fmla="*/ 5 w 9992"/>
                <a:gd name="connsiteY4" fmla="*/ 3610 h 10000"/>
                <a:gd name="connsiteX0" fmla="*/ 14 w 10009"/>
                <a:gd name="connsiteY0" fmla="*/ 3610 h 9557"/>
                <a:gd name="connsiteX1" fmla="*/ 9997 w 10009"/>
                <a:gd name="connsiteY1" fmla="*/ 0 h 9557"/>
                <a:gd name="connsiteX2" fmla="*/ 10009 w 10009"/>
                <a:gd name="connsiteY2" fmla="*/ 6886 h 9557"/>
                <a:gd name="connsiteX3" fmla="*/ 9 w 10009"/>
                <a:gd name="connsiteY3" fmla="*/ 9557 h 9557"/>
                <a:gd name="connsiteX4" fmla="*/ 14 w 10009"/>
                <a:gd name="connsiteY4" fmla="*/ 3610 h 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9" h="9557">
                  <a:moveTo>
                    <a:pt x="14" y="3610"/>
                  </a:moveTo>
                  <a:lnTo>
                    <a:pt x="9997" y="0"/>
                  </a:lnTo>
                  <a:cubicBezTo>
                    <a:pt x="10004" y="4235"/>
                    <a:pt x="10001" y="2470"/>
                    <a:pt x="10009" y="6886"/>
                  </a:cubicBezTo>
                  <a:lnTo>
                    <a:pt x="9" y="9557"/>
                  </a:lnTo>
                  <a:cubicBezTo>
                    <a:pt x="0" y="4282"/>
                    <a:pt x="29" y="7136"/>
                    <a:pt x="14" y="3610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28" name="Kuvan paikkamerkki 27"/>
          <p:cNvSpPr>
            <a:spLocks noGrp="1"/>
          </p:cNvSpPr>
          <p:nvPr>
            <p:ph type="pic" sz="quarter" idx="14"/>
          </p:nvPr>
        </p:nvSpPr>
        <p:spPr bwMode="auto">
          <a:xfrm>
            <a:off x="2292195" y="119"/>
            <a:ext cx="6864697" cy="266998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68"/>
              <a:gd name="connsiteX1" fmla="*/ 10000 w 10000"/>
              <a:gd name="connsiteY1" fmla="*/ 268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10000"/>
              <a:gd name="connsiteY0" fmla="*/ 0 h 10268"/>
              <a:gd name="connsiteX1" fmla="*/ 6339 w 10000"/>
              <a:gd name="connsiteY1" fmla="*/ 0 h 10268"/>
              <a:gd name="connsiteX2" fmla="*/ 10000 w 10000"/>
              <a:gd name="connsiteY2" fmla="*/ 10268 h 10268"/>
              <a:gd name="connsiteX3" fmla="*/ 0 w 10000"/>
              <a:gd name="connsiteY3" fmla="*/ 10268 h 10268"/>
              <a:gd name="connsiteX4" fmla="*/ 0 w 10000"/>
              <a:gd name="connsiteY4" fmla="*/ 0 h 10268"/>
              <a:gd name="connsiteX0" fmla="*/ 0 w 6417"/>
              <a:gd name="connsiteY0" fmla="*/ 0 h 10268"/>
              <a:gd name="connsiteX1" fmla="*/ 6339 w 6417"/>
              <a:gd name="connsiteY1" fmla="*/ 0 h 10268"/>
              <a:gd name="connsiteX2" fmla="*/ 6417 w 6417"/>
              <a:gd name="connsiteY2" fmla="*/ 10002 h 10268"/>
              <a:gd name="connsiteX3" fmla="*/ 0 w 6417"/>
              <a:gd name="connsiteY3" fmla="*/ 10268 h 10268"/>
              <a:gd name="connsiteX4" fmla="*/ 0 w 6417"/>
              <a:gd name="connsiteY4" fmla="*/ 0 h 10268"/>
              <a:gd name="connsiteX0" fmla="*/ 0 w 10042"/>
              <a:gd name="connsiteY0" fmla="*/ 0 h 10000"/>
              <a:gd name="connsiteX1" fmla="*/ 10001 w 10042"/>
              <a:gd name="connsiteY1" fmla="*/ 0 h 10000"/>
              <a:gd name="connsiteX2" fmla="*/ 10000 w 10042"/>
              <a:gd name="connsiteY2" fmla="*/ 9741 h 10000"/>
              <a:gd name="connsiteX3" fmla="*/ 0 w 10042"/>
              <a:gd name="connsiteY3" fmla="*/ 10000 h 10000"/>
              <a:gd name="connsiteX4" fmla="*/ 0 w 10042"/>
              <a:gd name="connsiteY4" fmla="*/ 0 h 10000"/>
              <a:gd name="connsiteX0" fmla="*/ 0 w 10042"/>
              <a:gd name="connsiteY0" fmla="*/ 0 h 13366"/>
              <a:gd name="connsiteX1" fmla="*/ 10001 w 10042"/>
              <a:gd name="connsiteY1" fmla="*/ 0 h 13366"/>
              <a:gd name="connsiteX2" fmla="*/ 10000 w 10042"/>
              <a:gd name="connsiteY2" fmla="*/ 9741 h 13366"/>
              <a:gd name="connsiteX3" fmla="*/ 0 w 10042"/>
              <a:gd name="connsiteY3" fmla="*/ 13366 h 13366"/>
              <a:gd name="connsiteX4" fmla="*/ 0 w 10042"/>
              <a:gd name="connsiteY4" fmla="*/ 0 h 13366"/>
              <a:gd name="connsiteX0" fmla="*/ 0 w 10042"/>
              <a:gd name="connsiteY0" fmla="*/ 0 h 13884"/>
              <a:gd name="connsiteX1" fmla="*/ 10001 w 10042"/>
              <a:gd name="connsiteY1" fmla="*/ 0 h 13884"/>
              <a:gd name="connsiteX2" fmla="*/ 10000 w 10042"/>
              <a:gd name="connsiteY2" fmla="*/ 9741 h 13884"/>
              <a:gd name="connsiteX3" fmla="*/ 0 w 10042"/>
              <a:gd name="connsiteY3" fmla="*/ 13884 h 13884"/>
              <a:gd name="connsiteX4" fmla="*/ 0 w 10042"/>
              <a:gd name="connsiteY4" fmla="*/ 0 h 13884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0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9633 w 10042"/>
              <a:gd name="connsiteY2" fmla="*/ 8964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42"/>
              <a:gd name="connsiteY0" fmla="*/ 0 h 13625"/>
              <a:gd name="connsiteX1" fmla="*/ 10001 w 10042"/>
              <a:gd name="connsiteY1" fmla="*/ 0 h 13625"/>
              <a:gd name="connsiteX2" fmla="*/ 10001 w 10042"/>
              <a:gd name="connsiteY2" fmla="*/ 9741 h 13625"/>
              <a:gd name="connsiteX3" fmla="*/ 0 w 10042"/>
              <a:gd name="connsiteY3" fmla="*/ 13625 h 13625"/>
              <a:gd name="connsiteX4" fmla="*/ 0 w 10042"/>
              <a:gd name="connsiteY4" fmla="*/ 0 h 13625"/>
              <a:gd name="connsiteX0" fmla="*/ 0 w 10029"/>
              <a:gd name="connsiteY0" fmla="*/ 0 h 13625"/>
              <a:gd name="connsiteX1" fmla="*/ 10001 w 10029"/>
              <a:gd name="connsiteY1" fmla="*/ 0 h 13625"/>
              <a:gd name="connsiteX2" fmla="*/ 10001 w 10029"/>
              <a:gd name="connsiteY2" fmla="*/ 9741 h 13625"/>
              <a:gd name="connsiteX3" fmla="*/ 0 w 10029"/>
              <a:gd name="connsiteY3" fmla="*/ 13625 h 13625"/>
              <a:gd name="connsiteX4" fmla="*/ 0 w 10029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1"/>
              <a:gd name="connsiteY0" fmla="*/ 0 h 13625"/>
              <a:gd name="connsiteX1" fmla="*/ 9264 w 10001"/>
              <a:gd name="connsiteY1" fmla="*/ 0 h 13625"/>
              <a:gd name="connsiteX2" fmla="*/ 10001 w 10001"/>
              <a:gd name="connsiteY2" fmla="*/ 9741 h 13625"/>
              <a:gd name="connsiteX3" fmla="*/ 0 w 10001"/>
              <a:gd name="connsiteY3" fmla="*/ 13625 h 13625"/>
              <a:gd name="connsiteX4" fmla="*/ 0 w 10001"/>
              <a:gd name="connsiteY4" fmla="*/ 0 h 13625"/>
              <a:gd name="connsiteX0" fmla="*/ 0 w 10028"/>
              <a:gd name="connsiteY0" fmla="*/ 0 h 13625"/>
              <a:gd name="connsiteX1" fmla="*/ 10001 w 10028"/>
              <a:gd name="connsiteY1" fmla="*/ 0 h 13625"/>
              <a:gd name="connsiteX2" fmla="*/ 10001 w 10028"/>
              <a:gd name="connsiteY2" fmla="*/ 9741 h 13625"/>
              <a:gd name="connsiteX3" fmla="*/ 0 w 10028"/>
              <a:gd name="connsiteY3" fmla="*/ 13625 h 13625"/>
              <a:gd name="connsiteX4" fmla="*/ 0 w 1002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019 w 10008"/>
              <a:gd name="connsiteY2" fmla="*/ 10000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10001 w 10008"/>
              <a:gd name="connsiteY2" fmla="*/ 9741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0"/>
              <a:gd name="connsiteY0" fmla="*/ 0 h 13625"/>
              <a:gd name="connsiteX1" fmla="*/ 10001 w 10010"/>
              <a:gd name="connsiteY1" fmla="*/ 0 h 13625"/>
              <a:gd name="connsiteX2" fmla="*/ 10001 w 10010"/>
              <a:gd name="connsiteY2" fmla="*/ 9741 h 13625"/>
              <a:gd name="connsiteX3" fmla="*/ 0 w 10010"/>
              <a:gd name="connsiteY3" fmla="*/ 13625 h 13625"/>
              <a:gd name="connsiteX4" fmla="*/ 0 w 10010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9767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4"/>
              <a:gd name="connsiteY0" fmla="*/ 0 h 13625"/>
              <a:gd name="connsiteX1" fmla="*/ 10001 w 10014"/>
              <a:gd name="connsiteY1" fmla="*/ 0 h 13625"/>
              <a:gd name="connsiteX2" fmla="*/ 10005 w 10014"/>
              <a:gd name="connsiteY2" fmla="*/ 9764 h 13625"/>
              <a:gd name="connsiteX3" fmla="*/ 0 w 10014"/>
              <a:gd name="connsiteY3" fmla="*/ 13625 h 13625"/>
              <a:gd name="connsiteX4" fmla="*/ 0 w 10014"/>
              <a:gd name="connsiteY4" fmla="*/ 0 h 13625"/>
              <a:gd name="connsiteX0" fmla="*/ 0 w 10023"/>
              <a:gd name="connsiteY0" fmla="*/ 0 h 13625"/>
              <a:gd name="connsiteX1" fmla="*/ 10001 w 10023"/>
              <a:gd name="connsiteY1" fmla="*/ 0 h 13625"/>
              <a:gd name="connsiteX2" fmla="*/ 10014 w 10023"/>
              <a:gd name="connsiteY2" fmla="*/ 9771 h 13625"/>
              <a:gd name="connsiteX3" fmla="*/ 0 w 10023"/>
              <a:gd name="connsiteY3" fmla="*/ 13625 h 13625"/>
              <a:gd name="connsiteX4" fmla="*/ 0 w 10023"/>
              <a:gd name="connsiteY4" fmla="*/ 0 h 13625"/>
              <a:gd name="connsiteX0" fmla="*/ 0 w 10018"/>
              <a:gd name="connsiteY0" fmla="*/ 0 h 13625"/>
              <a:gd name="connsiteX1" fmla="*/ 10001 w 10018"/>
              <a:gd name="connsiteY1" fmla="*/ 0 h 13625"/>
              <a:gd name="connsiteX2" fmla="*/ 10009 w 10018"/>
              <a:gd name="connsiteY2" fmla="*/ 9768 h 13625"/>
              <a:gd name="connsiteX3" fmla="*/ 0 w 10018"/>
              <a:gd name="connsiteY3" fmla="*/ 13625 h 13625"/>
              <a:gd name="connsiteX4" fmla="*/ 0 w 10018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9 w 10008"/>
              <a:gd name="connsiteY2" fmla="*/ 9765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6"/>
              <a:gd name="connsiteY0" fmla="*/ 0 h 13625"/>
              <a:gd name="connsiteX1" fmla="*/ 10001 w 10016"/>
              <a:gd name="connsiteY1" fmla="*/ 0 h 13625"/>
              <a:gd name="connsiteX2" fmla="*/ 10007 w 10016"/>
              <a:gd name="connsiteY2" fmla="*/ 9749 h 13625"/>
              <a:gd name="connsiteX3" fmla="*/ 0 w 10016"/>
              <a:gd name="connsiteY3" fmla="*/ 13625 h 13625"/>
              <a:gd name="connsiteX4" fmla="*/ 0 w 10016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633 w 10008"/>
              <a:gd name="connsiteY2" fmla="*/ 9482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09"/>
              <a:gd name="connsiteY0" fmla="*/ 0 h 13625"/>
              <a:gd name="connsiteX1" fmla="*/ 10001 w 10009"/>
              <a:gd name="connsiteY1" fmla="*/ 0 h 13625"/>
              <a:gd name="connsiteX2" fmla="*/ 10000 w 10009"/>
              <a:gd name="connsiteY2" fmla="*/ 9762 h 13625"/>
              <a:gd name="connsiteX3" fmla="*/ 0 w 10009"/>
              <a:gd name="connsiteY3" fmla="*/ 13625 h 13625"/>
              <a:gd name="connsiteX4" fmla="*/ 0 w 10009"/>
              <a:gd name="connsiteY4" fmla="*/ 0 h 13625"/>
              <a:gd name="connsiteX0" fmla="*/ 0 w 10008"/>
              <a:gd name="connsiteY0" fmla="*/ 0 h 13625"/>
              <a:gd name="connsiteX1" fmla="*/ 10001 w 10008"/>
              <a:gd name="connsiteY1" fmla="*/ 0 h 13625"/>
              <a:gd name="connsiteX2" fmla="*/ 9996 w 10008"/>
              <a:gd name="connsiteY2" fmla="*/ 10534 h 13625"/>
              <a:gd name="connsiteX3" fmla="*/ 0 w 10008"/>
              <a:gd name="connsiteY3" fmla="*/ 13625 h 13625"/>
              <a:gd name="connsiteX4" fmla="*/ 0 w 10008"/>
              <a:gd name="connsiteY4" fmla="*/ 0 h 13625"/>
              <a:gd name="connsiteX0" fmla="*/ 0 w 10017"/>
              <a:gd name="connsiteY0" fmla="*/ 0 h 13625"/>
              <a:gd name="connsiteX1" fmla="*/ 10001 w 10017"/>
              <a:gd name="connsiteY1" fmla="*/ 0 h 13625"/>
              <a:gd name="connsiteX2" fmla="*/ 10008 w 10017"/>
              <a:gd name="connsiteY2" fmla="*/ 10534 h 13625"/>
              <a:gd name="connsiteX3" fmla="*/ 0 w 10017"/>
              <a:gd name="connsiteY3" fmla="*/ 13625 h 13625"/>
              <a:gd name="connsiteX4" fmla="*/ 0 w 10017"/>
              <a:gd name="connsiteY4" fmla="*/ 0 h 13625"/>
              <a:gd name="connsiteX0" fmla="*/ 0 w 10024"/>
              <a:gd name="connsiteY0" fmla="*/ 0 h 13625"/>
              <a:gd name="connsiteX1" fmla="*/ 10017 w 10024"/>
              <a:gd name="connsiteY1" fmla="*/ 16 h 13625"/>
              <a:gd name="connsiteX2" fmla="*/ 10008 w 10024"/>
              <a:gd name="connsiteY2" fmla="*/ 10534 h 13625"/>
              <a:gd name="connsiteX3" fmla="*/ 0 w 10024"/>
              <a:gd name="connsiteY3" fmla="*/ 13625 h 13625"/>
              <a:gd name="connsiteX4" fmla="*/ 0 w 10024"/>
              <a:gd name="connsiteY4" fmla="*/ 0 h 13625"/>
              <a:gd name="connsiteX0" fmla="*/ 0 w 10024"/>
              <a:gd name="connsiteY0" fmla="*/ 0 h 13625"/>
              <a:gd name="connsiteX1" fmla="*/ 10017 w 10024"/>
              <a:gd name="connsiteY1" fmla="*/ 16 h 13625"/>
              <a:gd name="connsiteX2" fmla="*/ 10008 w 10024"/>
              <a:gd name="connsiteY2" fmla="*/ 10534 h 13625"/>
              <a:gd name="connsiteX3" fmla="*/ 0 w 10024"/>
              <a:gd name="connsiteY3" fmla="*/ 13625 h 13625"/>
              <a:gd name="connsiteX4" fmla="*/ 0 w 10024"/>
              <a:gd name="connsiteY4" fmla="*/ 0 h 13625"/>
              <a:gd name="connsiteX0" fmla="*/ 0 w 10024"/>
              <a:gd name="connsiteY0" fmla="*/ 0 h 13609"/>
              <a:gd name="connsiteX1" fmla="*/ 10017 w 10024"/>
              <a:gd name="connsiteY1" fmla="*/ 0 h 13609"/>
              <a:gd name="connsiteX2" fmla="*/ 10008 w 10024"/>
              <a:gd name="connsiteY2" fmla="*/ 10518 h 13609"/>
              <a:gd name="connsiteX3" fmla="*/ 0 w 10024"/>
              <a:gd name="connsiteY3" fmla="*/ 13609 h 13609"/>
              <a:gd name="connsiteX4" fmla="*/ 0 w 10024"/>
              <a:gd name="connsiteY4" fmla="*/ 0 h 13609"/>
              <a:gd name="connsiteX0" fmla="*/ 0 w 10026"/>
              <a:gd name="connsiteY0" fmla="*/ 0 h 13609"/>
              <a:gd name="connsiteX1" fmla="*/ 10017 w 10026"/>
              <a:gd name="connsiteY1" fmla="*/ 0 h 13609"/>
              <a:gd name="connsiteX2" fmla="*/ 10017 w 10026"/>
              <a:gd name="connsiteY2" fmla="*/ 10518 h 13609"/>
              <a:gd name="connsiteX3" fmla="*/ 0 w 10026"/>
              <a:gd name="connsiteY3" fmla="*/ 13609 h 13609"/>
              <a:gd name="connsiteX4" fmla="*/ 0 w 10026"/>
              <a:gd name="connsiteY4" fmla="*/ 0 h 13609"/>
              <a:gd name="connsiteX0" fmla="*/ 0 w 10039"/>
              <a:gd name="connsiteY0" fmla="*/ 0 h 13609"/>
              <a:gd name="connsiteX1" fmla="*/ 10017 w 10039"/>
              <a:gd name="connsiteY1" fmla="*/ 0 h 13609"/>
              <a:gd name="connsiteX2" fmla="*/ 10017 w 10039"/>
              <a:gd name="connsiteY2" fmla="*/ 10518 h 13609"/>
              <a:gd name="connsiteX3" fmla="*/ 0 w 10039"/>
              <a:gd name="connsiteY3" fmla="*/ 13609 h 13609"/>
              <a:gd name="connsiteX4" fmla="*/ 0 w 10039"/>
              <a:gd name="connsiteY4" fmla="*/ 0 h 1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9" h="13609">
                <a:moveTo>
                  <a:pt x="0" y="0"/>
                </a:moveTo>
                <a:lnTo>
                  <a:pt x="10017" y="0"/>
                </a:lnTo>
                <a:cubicBezTo>
                  <a:pt x="10039" y="4586"/>
                  <a:pt x="10026" y="3272"/>
                  <a:pt x="10017" y="10518"/>
                </a:cubicBezTo>
                <a:lnTo>
                  <a:pt x="0" y="13609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3205198"/>
            <a:ext cx="8155296" cy="1218119"/>
          </a:xfrm>
        </p:spPr>
        <p:txBody>
          <a:bodyPr anchor="t"/>
          <a:lstStyle>
            <a:lvl1pPr algn="l">
              <a:defRPr sz="3200" b="0">
                <a:solidFill>
                  <a:srgbClr val="519B2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8" y="2754638"/>
            <a:ext cx="8155295" cy="442041"/>
          </a:xfrm>
        </p:spPr>
        <p:txBody>
          <a:bodyPr anchor="b"/>
          <a:lstStyle>
            <a:lvl1pPr marL="0" indent="0" algn="l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3" y="4917405"/>
            <a:ext cx="1090613" cy="16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b="1" spc="30" baseline="0">
                <a:solidFill>
                  <a:srgbClr val="606060"/>
                </a:solidFill>
              </a:defRPr>
            </a:lvl1pPr>
          </a:lstStyle>
          <a:p>
            <a:fld id="{59AA4884-0F42-4817-8D39-579978BF47A7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23359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 spc="20" baseline="0">
                <a:solidFill>
                  <a:srgbClr val="606060"/>
                </a:solidFill>
              </a:defRPr>
            </a:lvl1pPr>
          </a:lstStyle>
          <a:p>
            <a:r>
              <a:rPr lang="fi-FI" smtClean="0"/>
              <a:t>Anneli Weiste-Paakkanen</a:t>
            </a:r>
            <a:endParaRPr lang="fi-FI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4923359"/>
            <a:ext cx="10795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1" spc="30" baseline="0">
                <a:solidFill>
                  <a:srgbClr val="606060"/>
                </a:solidFill>
              </a:defRPr>
            </a:lvl1pPr>
          </a:lstStyle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36" y="4698181"/>
            <a:ext cx="3528000" cy="1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840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B0C37-B128-44D7-9A30-D623D1E3A6D2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637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000"/>
            <a:ext cx="8218488" cy="3051000"/>
          </a:xfrm>
        </p:spPr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A65F72-7966-4CD9-8846-5332F45376A0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377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3235"/>
            <a:ext cx="4032250" cy="3294459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113235"/>
            <a:ext cx="4033838" cy="329445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35897-7D80-4479-9C13-BB6BD3C4DF5D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490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5000"/>
            <a:ext cx="4032250" cy="3051000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15000"/>
            <a:ext cx="4033838" cy="305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9BCEE0-835D-4DD7-9F23-B1B0E8126297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806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0570"/>
            <a:ext cx="4040188" cy="72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0650"/>
            <a:ext cx="4040188" cy="256267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10570"/>
            <a:ext cx="4041775" cy="72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0650"/>
            <a:ext cx="4041775" cy="256267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410BCB-6AB2-4BD7-B1FB-DA17B700565E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314" y="195263"/>
            <a:ext cx="8207375" cy="75604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77315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27BE8-CD66-40F3-87E0-5FFE17134416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001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613F6-A6F5-40FC-B330-EF3F85C64128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Suorakulmio 5"/>
          <p:cNvSpPr/>
          <p:nvPr userDrawn="1"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184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B067D-66DB-4BB2-92FC-3B59BC1328CA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148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0897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4920853"/>
            <a:ext cx="9144000" cy="22264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>
              <a:solidFill>
                <a:srgbClr val="303030"/>
              </a:solidFill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89796E7-D793-44EF-8A8A-3AB31C1F8B67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75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 dirty="0">
              <a:solidFill>
                <a:srgbClr val="30303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857250"/>
            <a:ext cx="8207375" cy="97155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4" y="1974057"/>
            <a:ext cx="8207375" cy="711994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48238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9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28820" y="2950168"/>
            <a:ext cx="1980948" cy="809640"/>
          </a:xfrm>
          <a:prstGeom prst="rect">
            <a:avLst/>
          </a:prstGeom>
        </p:spPr>
      </p:pic>
      <p:pic>
        <p:nvPicPr>
          <p:cNvPr id="20" name="Picture 14" descr="THL_KV_LOGO_PP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09800" y="3769020"/>
            <a:ext cx="4572000" cy="2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9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 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9F9D35-ACC4-4F3A-9C0A-A5B3FC25FCA8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Anneli Weiste-Paakkanen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6761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06236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193722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2495-5D92-42F1-B218-A82A72C8CACE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48238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218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223B35-19FA-4110-984A-CF7AEACBDE31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228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000"/>
            <a:ext cx="8218488" cy="3051000"/>
          </a:xfrm>
        </p:spPr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136E47-C1B1-40A7-BBC0-25DCE778FD41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104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3235"/>
            <a:ext cx="4032250" cy="3294459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113235"/>
            <a:ext cx="4033838" cy="329445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4A94E6-485A-41C2-991F-8848C9FAEBA8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242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5000"/>
            <a:ext cx="4032250" cy="3051000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15000"/>
            <a:ext cx="4033838" cy="305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7D7BC-35C0-4484-9F87-C8558E6CE150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032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0570"/>
            <a:ext cx="4040188" cy="72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0650"/>
            <a:ext cx="4040188" cy="256267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10570"/>
            <a:ext cx="4041775" cy="72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0650"/>
            <a:ext cx="4041775" cy="256267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61985E-8328-40D5-A933-AF836DEC235D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314" y="195263"/>
            <a:ext cx="8207375" cy="75604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18723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70D4D8-F3ED-4475-9666-4C8503064D02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085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9669FF-0231-4E92-A1B1-4EA18EC3C77E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Suorakulmio 5"/>
          <p:cNvSpPr/>
          <p:nvPr userDrawn="1"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784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2EB59-5757-4656-A6B1-18AEACE0400F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075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47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3236"/>
            <a:ext cx="4032250" cy="3294459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113236"/>
            <a:ext cx="4033838" cy="329445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417F0A-7B35-4CC5-8BC0-C0C967489CB1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Anneli Weiste-Paakkanen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678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0571"/>
            <a:ext cx="4040188" cy="72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0651"/>
            <a:ext cx="4040188" cy="256267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10571"/>
            <a:ext cx="4041775" cy="72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30651"/>
            <a:ext cx="4041775" cy="256267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05466-CFE9-4B08-8F4F-3B94B3CF8F4E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Anneli Weiste-Paakkanen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314" y="195265"/>
            <a:ext cx="8207375" cy="75604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777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SHORT_THL_LOGO_WEB_186x80px.jpg"/>
          <p:cNvPicPr>
            <a:picLocks noChangeAspect="1"/>
          </p:cNvPicPr>
          <p:nvPr/>
        </p:nvPicPr>
        <p:blipFill>
          <a:blip r:embed="rId14" cstate="print"/>
          <a:srcRect t="9687" b="12813"/>
          <a:stretch>
            <a:fillRect/>
          </a:stretch>
        </p:blipFill>
        <p:spPr>
          <a:xfrm>
            <a:off x="152400" y="4386126"/>
            <a:ext cx="1524000" cy="50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195265"/>
            <a:ext cx="8207375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3236"/>
            <a:ext cx="8218488" cy="329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3" y="4917405"/>
            <a:ext cx="1090613" cy="16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b="1" spc="30" baseline="0">
                <a:solidFill>
                  <a:srgbClr val="606060"/>
                </a:solidFill>
              </a:defRPr>
            </a:lvl1pPr>
          </a:lstStyle>
          <a:p>
            <a:fld id="{1F96CD70-3155-4E9E-A0D8-4D7D350FDE75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23359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="1" spc="20" baseline="0">
                <a:solidFill>
                  <a:srgbClr val="606060"/>
                </a:solidFill>
              </a:defRPr>
            </a:lvl1pPr>
          </a:lstStyle>
          <a:p>
            <a:r>
              <a:rPr lang="fi-FI" smtClean="0"/>
              <a:t>Anneli Weiste-Paakkanen</a:t>
            </a:r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4923359"/>
            <a:ext cx="10795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1" spc="30" baseline="0">
                <a:solidFill>
                  <a:srgbClr val="606060"/>
                </a:solidFill>
              </a:defRPr>
            </a:lvl1pPr>
          </a:lstStyle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4876006"/>
            <a:ext cx="9144000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876006"/>
            <a:ext cx="9144000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6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0" cap="all">
          <a:solidFill>
            <a:schemeClr val="accent1"/>
          </a:solidFill>
          <a:latin typeface="Arial Black"/>
          <a:ea typeface="+mj-ea"/>
          <a:cs typeface="Arial Black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Font typeface="Wingdings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1"/>
        </a:buClr>
        <a:buFontTx/>
        <a:buChar char="–"/>
        <a:defRPr sz="2000">
          <a:solidFill>
            <a:srgbClr val="303030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Font typeface="Wingdings" charset="2"/>
        <a:buChar char="§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–"/>
        <a:defRPr sz="1800">
          <a:solidFill>
            <a:schemeClr val="tx1"/>
          </a:solidFill>
          <a:latin typeface="+mn-lt"/>
        </a:defRPr>
      </a:lvl4pPr>
      <a:lvl5pPr marL="1450975" indent="-285750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Font typeface="Lucida Grande"/>
        <a:buChar char="&gt;"/>
        <a:defRPr sz="1800" baseline="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THL_KV_LOGO_PP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4705352"/>
            <a:ext cx="4572000" cy="16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0" y="4920855"/>
            <a:ext cx="9144000" cy="22264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i-FI" altLang="fi-FI" dirty="0">
              <a:solidFill>
                <a:srgbClr val="000000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195265"/>
            <a:ext cx="8207375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  <a:endParaRPr lang="fi-FI" altLang="fi-FI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3236"/>
            <a:ext cx="8218488" cy="329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  <a:endParaRPr lang="fi-FI" altLang="fi-FI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3" y="4942287"/>
            <a:ext cx="1090613" cy="16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F5F7AC20-FA59-4EB6-B702-372EE665D70C}" type="datetime1">
              <a:rPr lang="fi-FI" smtClean="0">
                <a:latin typeface="Arial"/>
              </a:rPr>
              <a:t>6.5.2019</a:t>
            </a:fld>
            <a:endParaRPr lang="fi-FI" dirty="0"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48238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Arial"/>
              </a:rPr>
              <a:t>Anneli Weiste-Paakkanen</a:t>
            </a:r>
            <a:endParaRPr lang="fi-FI" dirty="0"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4948238"/>
            <a:ext cx="10795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8A7172A-E9BD-40A0-BB1E-EF1E81A75137}" type="slidenum">
              <a:rPr lang="fi-FI">
                <a:latin typeface="Arial"/>
              </a:rPr>
              <a:pPr>
                <a:defRPr/>
              </a:pPr>
              <a:t>‹#›</a:t>
            </a:fld>
            <a:endParaRPr lang="fi-FI" dirty="0">
              <a:latin typeface="Arial"/>
            </a:endParaRPr>
          </a:p>
        </p:txBody>
      </p:sp>
      <p:pic>
        <p:nvPicPr>
          <p:cNvPr id="2057" name="Picture 11" descr="SHORT_THL_LOGO_WEB_186x80px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12813"/>
          <a:stretch>
            <a:fillRect/>
          </a:stretch>
        </p:blipFill>
        <p:spPr bwMode="auto">
          <a:xfrm>
            <a:off x="152400" y="4495800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77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0" fontAlgn="base" hangingPunct="0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3pPr>
      <a:lvl4pPr marL="1165225" indent="-265113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30338" indent="-265113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THL_KV_LOGO_PP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4705350"/>
            <a:ext cx="4572000" cy="16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0" y="4920853"/>
            <a:ext cx="9144000" cy="22264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i-FI" altLang="fi-FI" dirty="0">
              <a:solidFill>
                <a:srgbClr val="000000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  <a:endParaRPr lang="fi-FI" altLang="fi-FI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3235"/>
            <a:ext cx="8218488" cy="329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  <a:endParaRPr lang="fi-FI" altLang="fi-FI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4942285"/>
            <a:ext cx="1090613" cy="16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5BC772E1-3EA6-483B-A3B4-F6F2F8FF345F}" type="datetime1">
              <a:rPr lang="fi-FI" smtClean="0">
                <a:latin typeface="Arial"/>
              </a:rPr>
              <a:t>6.5.2019</a:t>
            </a:fld>
            <a:endParaRPr lang="fi-FI" dirty="0"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48238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Arial"/>
              </a:rPr>
              <a:t>Anneli Weiste-Paakkanen</a:t>
            </a:r>
            <a:endParaRPr lang="fi-FI" dirty="0"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4948238"/>
            <a:ext cx="10795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8A7172A-E9BD-40A0-BB1E-EF1E81A75137}" type="slidenum">
              <a:rPr lang="fi-FI">
                <a:latin typeface="Arial"/>
              </a:rPr>
              <a:pPr>
                <a:defRPr/>
              </a:pPr>
              <a:t>‹#›</a:t>
            </a:fld>
            <a:endParaRPr lang="fi-FI" dirty="0">
              <a:latin typeface="Arial"/>
            </a:endParaRPr>
          </a:p>
        </p:txBody>
      </p:sp>
      <p:pic>
        <p:nvPicPr>
          <p:cNvPr id="2057" name="Picture 11" descr="SHORT_THL_LOGO_WEB_186x80px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12813"/>
          <a:stretch>
            <a:fillRect/>
          </a:stretch>
        </p:blipFill>
        <p:spPr bwMode="auto">
          <a:xfrm>
            <a:off x="152400" y="4495800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88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0" fontAlgn="base" hangingPunct="0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3pPr>
      <a:lvl4pPr marL="1165225" indent="-265113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30338" indent="-265113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4920858"/>
            <a:ext cx="9144000" cy="22264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195268"/>
            <a:ext cx="8207375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3236"/>
            <a:ext cx="8218488" cy="329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3" y="4942287"/>
            <a:ext cx="1090613" cy="16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82D5D9B6-B9C3-4F06-9B25-E2B6AC9F79CF}" type="datetime1">
              <a:rPr lang="fi-FI" smtClean="0">
                <a:solidFill>
                  <a:srgbClr val="FFFFFF"/>
                </a:solidFill>
                <a:latin typeface="Arial"/>
              </a:rPr>
              <a:t>6.5.2019</a:t>
            </a:fld>
            <a:endParaRPr lang="fi-FI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48238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  <a:latin typeface="Arial"/>
              </a:rPr>
              <a:t>Anneli Weiste-Paakkanen</a:t>
            </a:r>
            <a:endParaRPr lang="fi-FI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4948238"/>
            <a:ext cx="10795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 smtClean="0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fi-FI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1" descr="SHORT_THL_LOGO_WEB_186x80px.jpg"/>
          <p:cNvPicPr>
            <a:picLocks noChangeAspect="1"/>
          </p:cNvPicPr>
          <p:nvPr/>
        </p:nvPicPr>
        <p:blipFill>
          <a:blip r:embed="rId13" cstate="print"/>
          <a:srcRect t="9687" b="12813"/>
          <a:stretch>
            <a:fillRect/>
          </a:stretch>
        </p:blipFill>
        <p:spPr>
          <a:xfrm>
            <a:off x="152400" y="4495799"/>
            <a:ext cx="1524000" cy="381000"/>
          </a:xfrm>
          <a:prstGeom prst="rect">
            <a:avLst/>
          </a:prstGeom>
        </p:spPr>
      </p:pic>
      <p:pic>
        <p:nvPicPr>
          <p:cNvPr id="14" name="Picture 12" descr="THL_KV_LOGO_PPT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368801" y="4705353"/>
            <a:ext cx="4572000" cy="1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3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SHORT_THL_LOGO_WEB_186x80px.jpg"/>
          <p:cNvPicPr>
            <a:picLocks noChangeAspect="1"/>
          </p:cNvPicPr>
          <p:nvPr/>
        </p:nvPicPr>
        <p:blipFill>
          <a:blip r:embed="rId13" cstate="print"/>
          <a:srcRect t="9687" b="12813"/>
          <a:stretch>
            <a:fillRect/>
          </a:stretch>
        </p:blipFill>
        <p:spPr>
          <a:xfrm>
            <a:off x="152400" y="4386126"/>
            <a:ext cx="1524000" cy="508000"/>
          </a:xfrm>
          <a:prstGeom prst="rect">
            <a:avLst/>
          </a:prstGeom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4920853"/>
            <a:ext cx="9144000" cy="22264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>
              <a:solidFill>
                <a:srgbClr val="30303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195263"/>
            <a:ext cx="8207375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3235"/>
            <a:ext cx="8218488" cy="329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4942285"/>
            <a:ext cx="1090613" cy="16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BCFEB9F6-4F60-4ECF-9E3A-70120B4AEEA4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48238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4948238"/>
            <a:ext cx="10795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2" name="Picture 14" descr="THL_KV_LOGO_PPT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359375" y="4653856"/>
            <a:ext cx="4572000" cy="2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7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SHORT_THL_LOGO_WEB_186x80px.jpg"/>
          <p:cNvPicPr>
            <a:picLocks noChangeAspect="1"/>
          </p:cNvPicPr>
          <p:nvPr/>
        </p:nvPicPr>
        <p:blipFill>
          <a:blip r:embed="rId13" cstate="print"/>
          <a:srcRect t="9687" b="12813"/>
          <a:stretch>
            <a:fillRect/>
          </a:stretch>
        </p:blipFill>
        <p:spPr>
          <a:xfrm>
            <a:off x="152400" y="4386126"/>
            <a:ext cx="1524000" cy="508000"/>
          </a:xfrm>
          <a:prstGeom prst="rect">
            <a:avLst/>
          </a:prstGeom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4920853"/>
            <a:ext cx="9144000" cy="22264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>
              <a:solidFill>
                <a:srgbClr val="30303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195263"/>
            <a:ext cx="8207375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3235"/>
            <a:ext cx="8218488" cy="329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4942285"/>
            <a:ext cx="1090613" cy="16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9666F04A-68E4-4EA6-9E6E-86555C1174D9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48238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4948238"/>
            <a:ext cx="10795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2" name="Picture 14" descr="THL_KV_LOGO_PPT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359375" y="4653856"/>
            <a:ext cx="4572000" cy="2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7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SHORT_THL_LOGO_WEB_186x80px.jpg"/>
          <p:cNvPicPr>
            <a:picLocks noChangeAspect="1"/>
          </p:cNvPicPr>
          <p:nvPr/>
        </p:nvPicPr>
        <p:blipFill>
          <a:blip r:embed="rId13" cstate="print"/>
          <a:srcRect t="9687" b="12813"/>
          <a:stretch>
            <a:fillRect/>
          </a:stretch>
        </p:blipFill>
        <p:spPr>
          <a:xfrm>
            <a:off x="152400" y="4386126"/>
            <a:ext cx="1524000" cy="508000"/>
          </a:xfrm>
          <a:prstGeom prst="rect">
            <a:avLst/>
          </a:prstGeom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4920853"/>
            <a:ext cx="9144000" cy="22264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>
              <a:solidFill>
                <a:srgbClr val="30303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195263"/>
            <a:ext cx="8207375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3235"/>
            <a:ext cx="8218488" cy="329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4942285"/>
            <a:ext cx="1090613" cy="16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C5B76A2F-4080-4B95-A99F-4C5B6CE1D705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48238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4948238"/>
            <a:ext cx="10795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2" name="Picture 14" descr="THL_KV_LOGO_PPT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359375" y="4653856"/>
            <a:ext cx="4572000" cy="2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3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SHORT_THL_LOGO_WEB_186x80px.jpg"/>
          <p:cNvPicPr>
            <a:picLocks noChangeAspect="1"/>
          </p:cNvPicPr>
          <p:nvPr/>
        </p:nvPicPr>
        <p:blipFill>
          <a:blip r:embed="rId13" cstate="print"/>
          <a:srcRect t="9687" b="12813"/>
          <a:stretch>
            <a:fillRect/>
          </a:stretch>
        </p:blipFill>
        <p:spPr>
          <a:xfrm>
            <a:off x="152400" y="4386126"/>
            <a:ext cx="1524000" cy="508000"/>
          </a:xfrm>
          <a:prstGeom prst="rect">
            <a:avLst/>
          </a:prstGeom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4920853"/>
            <a:ext cx="9144000" cy="22264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>
              <a:solidFill>
                <a:srgbClr val="30303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195263"/>
            <a:ext cx="8207375" cy="7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3235"/>
            <a:ext cx="8218488" cy="329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4942285"/>
            <a:ext cx="1090613" cy="16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8E166467-71B9-4F6E-8305-23ED9D16392F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4948238"/>
            <a:ext cx="6048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4948238"/>
            <a:ext cx="10795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2" name="Picture 14" descr="THL_KV_LOGO_PPT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359375" y="4653856"/>
            <a:ext cx="4572000" cy="2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468314" y="276579"/>
            <a:ext cx="4407247" cy="2189080"/>
          </a:xfrm>
        </p:spPr>
        <p:txBody>
          <a:bodyPr/>
          <a:lstStyle/>
          <a:p>
            <a:r>
              <a:rPr lang="fi-FI" dirty="0" smtClean="0"/>
              <a:t>Roma access to healhcare and experiences in health research</a:t>
            </a:r>
            <a:endParaRPr lang="fi-FI" dirty="0"/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>
          <a:xfrm>
            <a:off x="468315" y="2556399"/>
            <a:ext cx="3509919" cy="1925291"/>
          </a:xfrm>
        </p:spPr>
        <p:txBody>
          <a:bodyPr/>
          <a:lstStyle/>
          <a:p>
            <a:pPr lvl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</a:pPr>
            <a:r>
              <a:rPr lang="en-US" sz="1500" kern="1200" dirty="0">
                <a:solidFill>
                  <a:prstClr val="black">
                    <a:tint val="75000"/>
                  </a:prstClr>
                </a:solidFill>
                <a:latin typeface="Calibri"/>
              </a:rPr>
              <a:t>AD HOC COMMTTEE OF EXPERTS ON ROMA  AND TRAVELLER ISSUES (CAHROM) </a:t>
            </a:r>
          </a:p>
          <a:p>
            <a:pPr lvl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</a:pPr>
            <a:endParaRPr lang="en-US" sz="1500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lvl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</a:pPr>
            <a:r>
              <a:rPr lang="en-US" sz="1500" kern="1200" dirty="0">
                <a:solidFill>
                  <a:prstClr val="black">
                    <a:tint val="75000"/>
                  </a:prstClr>
                </a:solidFill>
                <a:latin typeface="Calibri"/>
              </a:rPr>
              <a:t>THEMATIC VISIT ON ROMA AND TRAVELLER’S ACCESS TO JUSTICE (WITH A FOCUS ON WOMEN)</a:t>
            </a:r>
          </a:p>
          <a:p>
            <a:pPr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</a:pPr>
            <a:r>
              <a:rPr lang="en-US" sz="1500" kern="1200" dirty="0">
                <a:solidFill>
                  <a:prstClr val="black">
                    <a:tint val="75000"/>
                  </a:prstClr>
                </a:solidFill>
                <a:latin typeface="Calibri"/>
              </a:rPr>
              <a:t>Helsinki, Finland, 21-23 March 2018</a:t>
            </a:r>
          </a:p>
          <a:p>
            <a:pPr lvl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</a:pPr>
            <a:endParaRPr lang="en-US" sz="1500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lvl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</a:pPr>
            <a:endParaRPr lang="en-US" sz="1500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38E0148-45E7-4505-8A4F-33B9798BCACF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Anneli Weiste-Paakkanen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97BD22-0332-4DBC-B8EE-8AB1909EAC6C}" type="slidenum">
              <a:rPr lang="fi-FI" smtClean="0"/>
              <a:pPr/>
              <a:t>1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8788" y="180622"/>
            <a:ext cx="8207375" cy="733778"/>
          </a:xfrm>
        </p:spPr>
        <p:txBody>
          <a:bodyPr anchor="ctr"/>
          <a:lstStyle/>
          <a:p>
            <a:r>
              <a:rPr lang="en-US" altLang="fi-FI" dirty="0" smtClean="0"/>
              <a:t>About </a:t>
            </a:r>
            <a:r>
              <a:rPr lang="en-US" altLang="fi-FI" dirty="0"/>
              <a:t>The National Institute for Health and Welfare (THL)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911" y="914400"/>
            <a:ext cx="8218488" cy="4229100"/>
          </a:xfrm>
        </p:spPr>
        <p:txBody>
          <a:bodyPr/>
          <a:lstStyle/>
          <a:p>
            <a:r>
              <a:rPr lang="en-US" sz="2000" dirty="0" smtClean="0"/>
              <a:t>THL </a:t>
            </a:r>
            <a:r>
              <a:rPr lang="en-US" sz="2000" dirty="0"/>
              <a:t>studies population health and welfare, effectiveness of health and welfare policies and services, environmental health as well as social </a:t>
            </a:r>
            <a:r>
              <a:rPr lang="en-US" sz="2000" dirty="0" smtClean="0"/>
              <a:t>problems.</a:t>
            </a:r>
          </a:p>
          <a:p>
            <a:r>
              <a:rPr lang="en-US" sz="2000" dirty="0" smtClean="0"/>
              <a:t>THL </a:t>
            </a:r>
            <a:r>
              <a:rPr lang="en-US" sz="2000" dirty="0"/>
              <a:t>collects and produces information on the state of health care and welfare, on social and health services as well as on diseases and their </a:t>
            </a:r>
            <a:r>
              <a:rPr lang="en-US" sz="2000" dirty="0" smtClean="0"/>
              <a:t>treatment.</a:t>
            </a:r>
            <a:endParaRPr lang="en-US" sz="2000" dirty="0"/>
          </a:p>
          <a:p>
            <a:r>
              <a:rPr lang="en-US" sz="2000" dirty="0"/>
              <a:t>THL develops and guides social and health care and provides expert assistance to decision-makers and service providers in Finland and abroad. </a:t>
            </a:r>
            <a:endParaRPr lang="en-US" sz="2000" dirty="0" smtClean="0"/>
          </a:p>
          <a:p>
            <a:r>
              <a:rPr lang="en-US" sz="2000" dirty="0" smtClean="0"/>
              <a:t>THL </a:t>
            </a:r>
            <a:r>
              <a:rPr lang="en-US" sz="2000" dirty="0"/>
              <a:t>guides and provides government services in the field of social and health care and is responsible for official </a:t>
            </a:r>
            <a:r>
              <a:rPr lang="en-US" sz="2000" dirty="0" smtClean="0"/>
              <a:t>duties.</a:t>
            </a:r>
            <a:endParaRPr lang="fi-FI" sz="20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075DB-D5DE-40DC-8C1B-B5F9045893A0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41714-A425-481B-93A9-B2DA42910D42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Anneli Weiste-Paakkanen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34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C544-70AA-42A9-88C9-04B305396851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3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isällön paikkamerkk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0" indent="0">
              <a:buNone/>
            </a:pPr>
            <a:r>
              <a:rPr lang="fi-FI" sz="2400" b="1" kern="1200" dirty="0">
                <a:solidFill>
                  <a:schemeClr val="accent5"/>
                </a:solidFill>
              </a:rPr>
              <a:t>ACTION PLAN for </a:t>
            </a:r>
            <a:r>
              <a:rPr lang="fi-FI" sz="2400" b="1" kern="1200" dirty="0" smtClean="0">
                <a:solidFill>
                  <a:schemeClr val="accent5"/>
                </a:solidFill>
              </a:rPr>
              <a:t>2016–2019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	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to </a:t>
            </a:r>
            <a:r>
              <a:rPr lang="fi-FI" b="1" dirty="0"/>
              <a:t>produce research </a:t>
            </a:r>
            <a:r>
              <a:rPr lang="fi-FI" dirty="0" smtClean="0"/>
              <a:t>on </a:t>
            </a:r>
            <a:r>
              <a:rPr lang="fi-FI" dirty="0"/>
              <a:t>the multicultural </a:t>
            </a:r>
            <a:r>
              <a:rPr lang="fi-FI" dirty="0" smtClean="0"/>
              <a:t>population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	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to </a:t>
            </a:r>
            <a:r>
              <a:rPr lang="fi-FI" b="1" dirty="0" smtClean="0"/>
              <a:t>support </a:t>
            </a:r>
            <a:r>
              <a:rPr lang="fi-FI" b="1" dirty="0"/>
              <a:t>the </a:t>
            </a:r>
            <a:r>
              <a:rPr lang="fi-FI" b="1" dirty="0" smtClean="0"/>
              <a:t>service system reform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	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to </a:t>
            </a:r>
            <a:r>
              <a:rPr lang="fi-FI" b="1" dirty="0" smtClean="0"/>
              <a:t>develop </a:t>
            </a:r>
            <a:r>
              <a:rPr lang="fi-FI" b="1" dirty="0"/>
              <a:t>services</a:t>
            </a:r>
            <a:r>
              <a:rPr lang="fi-FI" dirty="0"/>
              <a:t> regarding the </a:t>
            </a:r>
            <a:r>
              <a:rPr lang="fi-FI" dirty="0" smtClean="0"/>
              <a:t>multicultural</a:t>
            </a:r>
            <a:r>
              <a:rPr lang="fi-FI" dirty="0"/>
              <a:t> 	</a:t>
            </a:r>
            <a:r>
              <a:rPr lang="fi-FI" dirty="0" smtClean="0"/>
              <a:t>	population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	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to </a:t>
            </a:r>
            <a:r>
              <a:rPr lang="fi-FI" b="1" dirty="0"/>
              <a:t>provide </a:t>
            </a:r>
            <a:r>
              <a:rPr lang="fi-FI" b="1" dirty="0" smtClean="0"/>
              <a:t>knowledge</a:t>
            </a:r>
            <a:r>
              <a:rPr lang="fi-FI" dirty="0" smtClean="0"/>
              <a:t> of</a:t>
            </a:r>
            <a:r>
              <a:rPr lang="fi-FI" b="1" dirty="0" smtClean="0"/>
              <a:t> </a:t>
            </a:r>
            <a:r>
              <a:rPr lang="fi-FI" dirty="0" smtClean="0"/>
              <a:t>multiculturalism </a:t>
            </a:r>
            <a:r>
              <a:rPr lang="fi-FI" dirty="0"/>
              <a:t>for </a:t>
            </a:r>
            <a:r>
              <a:rPr lang="fi-FI" dirty="0" smtClean="0"/>
              <a:t>decision	makers</a:t>
            </a:r>
            <a:r>
              <a:rPr lang="fi-FI" dirty="0"/>
              <a:t>, professionals and </a:t>
            </a:r>
            <a:r>
              <a:rPr lang="fi-FI" dirty="0" smtClean="0"/>
              <a:t>our partners</a:t>
            </a:r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4365"/>
            <a:ext cx="3312368" cy="1651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452711" y="303498"/>
            <a:ext cx="4536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altLang="fi-FI" sz="3200" b="1" dirty="0">
                <a:solidFill>
                  <a:srgbClr val="7BC143"/>
                </a:solidFill>
                <a:latin typeface="Arial"/>
              </a:rPr>
              <a:t>THL’s expert group for multiculturalism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Past migrant &amp; minority surveys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13235"/>
            <a:ext cx="8218488" cy="3611165"/>
          </a:xfrm>
        </p:spPr>
        <p:txBody>
          <a:bodyPr/>
          <a:lstStyle/>
          <a:p>
            <a:pPr marL="357188" lvl="1" indent="-357188">
              <a:spcBef>
                <a:spcPts val="900"/>
              </a:spcBef>
              <a:buClr>
                <a:schemeClr val="accent1"/>
              </a:buClr>
              <a:buFontTx/>
              <a:buChar char="•"/>
            </a:pPr>
            <a:r>
              <a:rPr lang="fi-FI" sz="2200" dirty="0" smtClean="0"/>
              <a:t>Finnish </a:t>
            </a:r>
            <a:r>
              <a:rPr lang="fi-FI" sz="2200" dirty="0"/>
              <a:t>Migrant Health and Wellbeing Study (Maamu) </a:t>
            </a:r>
            <a:r>
              <a:rPr lang="fi-FI" sz="2200" dirty="0" smtClean="0"/>
              <a:t>2010-12</a:t>
            </a:r>
          </a:p>
          <a:p>
            <a:pPr marL="357188" lvl="1" indent="-357188">
              <a:spcBef>
                <a:spcPts val="900"/>
              </a:spcBef>
              <a:buClr>
                <a:schemeClr val="accent1"/>
              </a:buClr>
              <a:buFontTx/>
              <a:buChar char="•"/>
            </a:pPr>
            <a:r>
              <a:rPr lang="fi-FI" sz="2200" dirty="0" smtClean="0"/>
              <a:t>Study </a:t>
            </a:r>
            <a:r>
              <a:rPr lang="fi-FI" sz="2200" dirty="0"/>
              <a:t>of migrant youth (EtnoKids) </a:t>
            </a:r>
            <a:r>
              <a:rPr lang="fi-FI" sz="2200" dirty="0" smtClean="0"/>
              <a:t>2011-2013</a:t>
            </a:r>
          </a:p>
          <a:p>
            <a:pPr marL="0" lvl="1" indent="0">
              <a:spcBef>
                <a:spcPts val="900"/>
              </a:spcBef>
              <a:buClr>
                <a:schemeClr val="accent1"/>
              </a:buClr>
              <a:buNone/>
            </a:pPr>
            <a:r>
              <a:rPr lang="fi-FI" dirty="0" smtClean="0"/>
              <a:t>	=&gt; </a:t>
            </a:r>
            <a:r>
              <a:rPr lang="en-US" dirty="0"/>
              <a:t>collected by interviews and health examinations of youth </a:t>
            </a:r>
            <a:r>
              <a:rPr lang="en-US" dirty="0" smtClean="0"/>
              <a:t>	(</a:t>
            </a:r>
            <a:r>
              <a:rPr lang="en-US" dirty="0"/>
              <a:t>aged 13-16) of the families who participated in the Maamu </a:t>
            </a:r>
            <a:r>
              <a:rPr lang="en-US" dirty="0" smtClean="0"/>
              <a:t>	Study</a:t>
            </a:r>
            <a:r>
              <a:rPr lang="en-US" dirty="0"/>
              <a:t>.</a:t>
            </a:r>
            <a:endParaRPr lang="fi-FI" dirty="0" smtClean="0"/>
          </a:p>
          <a:p>
            <a:pPr marL="357188" lvl="1" indent="-357188">
              <a:spcBef>
                <a:spcPts val="900"/>
              </a:spcBef>
              <a:buClr>
                <a:schemeClr val="accent1"/>
              </a:buClr>
              <a:buFontTx/>
              <a:buChar char="•"/>
            </a:pPr>
            <a:r>
              <a:rPr lang="fi-FI" sz="2200" dirty="0" smtClean="0"/>
              <a:t>Survey </a:t>
            </a:r>
            <a:r>
              <a:rPr lang="fi-FI" sz="2200" dirty="0"/>
              <a:t>of work and well-being among people of foreign origin (UTH) </a:t>
            </a:r>
            <a:r>
              <a:rPr lang="fi-FI" sz="2200" dirty="0" smtClean="0"/>
              <a:t>2013-15</a:t>
            </a:r>
          </a:p>
          <a:p>
            <a:pPr marL="0" lvl="1" indent="0">
              <a:spcBef>
                <a:spcPts val="900"/>
              </a:spcBef>
              <a:buClr>
                <a:schemeClr val="accent1"/>
              </a:buClr>
              <a:buNone/>
            </a:pPr>
            <a:r>
              <a:rPr lang="fi-FI" sz="2200" dirty="0" smtClean="0"/>
              <a:t>	</a:t>
            </a:r>
            <a:r>
              <a:rPr lang="fi-FI" dirty="0"/>
              <a:t>=&gt; </a:t>
            </a:r>
            <a:r>
              <a:rPr lang="fi-FI" altLang="fi-FI" dirty="0"/>
              <a:t>encompassing the entire Finnish population of 	migrant origin</a:t>
            </a:r>
          </a:p>
          <a:p>
            <a:pPr marL="357188" lvl="1" indent="-357188">
              <a:spcBef>
                <a:spcPts val="900"/>
              </a:spcBef>
              <a:buClr>
                <a:schemeClr val="accent1"/>
              </a:buClr>
              <a:buFontTx/>
              <a:buChar char="•"/>
            </a:pPr>
            <a:endParaRPr lang="fi-FI" sz="2200" dirty="0"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075DB-D5DE-40DC-8C1B-B5F9045893A0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2B270-5A4F-42E8-88BE-5E1DE8BB0AEA}" type="datetime1">
              <a:rPr lang="fi-FI" smtClean="0"/>
              <a:t>6.5.2019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Anneli Weiste-Paakkanen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42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68314" y="93839"/>
            <a:ext cx="8207375" cy="864097"/>
          </a:xfrm>
        </p:spPr>
        <p:txBody>
          <a:bodyPr/>
          <a:lstStyle/>
          <a:p>
            <a:r>
              <a:rPr lang="fi-FI" dirty="0" smtClean="0"/>
              <a:t>Roma </a:t>
            </a:r>
            <a:r>
              <a:rPr lang="fi-FI" dirty="0"/>
              <a:t>Wellbeing </a:t>
            </a:r>
            <a:r>
              <a:rPr lang="fi-FI" dirty="0" smtClean="0"/>
              <a:t>Survey Roosa -</a:t>
            </a:r>
            <a:r>
              <a:rPr lang="fi-FI" sz="3200" dirty="0" smtClean="0">
                <a:solidFill>
                  <a:srgbClr val="FFFFFF"/>
                </a:solidFill>
              </a:rPr>
              <a:t/>
            </a:r>
            <a:br>
              <a:rPr lang="fi-FI" sz="3200" dirty="0" smtClean="0">
                <a:solidFill>
                  <a:srgbClr val="FFFFFF"/>
                </a:solidFill>
              </a:rPr>
            </a:br>
            <a:r>
              <a:rPr lang="fi-FI" dirty="0" smtClean="0"/>
              <a:t>Study of </a:t>
            </a:r>
            <a:r>
              <a:rPr lang="fi-FI" dirty="0"/>
              <a:t>the Finnish Roma population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thorough survey in 1970’s census - socioeconomic </a:t>
            </a:r>
            <a:r>
              <a:rPr lang="en-US" dirty="0"/>
              <a:t>status </a:t>
            </a:r>
            <a:r>
              <a:rPr lang="en-US" dirty="0" smtClean="0"/>
              <a:t>and the living conditions weaker </a:t>
            </a:r>
            <a:r>
              <a:rPr lang="en-US" dirty="0"/>
              <a:t>than those of the whole </a:t>
            </a:r>
            <a:r>
              <a:rPr lang="en-US" dirty="0" smtClean="0"/>
              <a:t>population 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National Roma Integration Strategy 2009-2017:  Roma </a:t>
            </a:r>
            <a:r>
              <a:rPr lang="en-US" dirty="0"/>
              <a:t>inclusion and equal </a:t>
            </a:r>
            <a:r>
              <a:rPr lang="en-US" dirty="0" smtClean="0"/>
              <a:t>treatment </a:t>
            </a:r>
          </a:p>
          <a:p>
            <a:r>
              <a:rPr lang="en-US" dirty="0" smtClean="0"/>
              <a:t>Promotion of wellbeing, targeting social and health services towards the Roma. Universal services – better access and understanding of multicultural issues.</a:t>
            </a:r>
          </a:p>
          <a:p>
            <a:r>
              <a:rPr lang="en-US" dirty="0" smtClean="0"/>
              <a:t>Need for data for EU Commission follow-up of the NRIS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3047-EC0B-452E-A113-2ECCDD99068C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>
                <a:solidFill>
                  <a:srgbClr val="FFFFFF"/>
                </a:solidFill>
              </a:rPr>
              <a:pPr/>
              <a:t>5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2" descr="http://www.rakennerahastot.fi/documents/10179/54846/EU_EAKR_EN_vertical_20mm_rgb.png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092" y="93839"/>
            <a:ext cx="78433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rakennerahastot.fi/documents/10179/55439/leverageEU_2014_2020_rgb.png/b11f6314-7fc6-4f6a-92e4-5ff04f93e5ed?t=14049112070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329" y="0"/>
            <a:ext cx="1424139" cy="9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5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Implementation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957461"/>
            <a:ext cx="8218488" cy="3761296"/>
          </a:xfrm>
        </p:spPr>
        <p:txBody>
          <a:bodyPr/>
          <a:lstStyle/>
          <a:p>
            <a:r>
              <a:rPr lang="fi-FI" sz="1800" dirty="0" smtClean="0"/>
              <a:t>Data collection on 5 regions around Finland – mixed methods </a:t>
            </a:r>
          </a:p>
          <a:p>
            <a:r>
              <a:rPr lang="en-US" sz="1800" dirty="0" smtClean="0"/>
              <a:t>Contents </a:t>
            </a:r>
            <a:r>
              <a:rPr lang="en-US" sz="1800" dirty="0"/>
              <a:t>of the study: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health examination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(45-60 </a:t>
            </a:r>
            <a:r>
              <a:rPr lang="en-US" sz="1800" dirty="0">
                <a:solidFill>
                  <a:srgbClr val="000000"/>
                </a:solidFill>
              </a:rPr>
              <a:t>minutes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</a:p>
          <a:p>
            <a:pPr marL="360362" lvl="1" indent="0">
              <a:buNone/>
              <a:defRPr/>
            </a:pPr>
            <a:r>
              <a:rPr lang="fi-FI" sz="1600" dirty="0" smtClean="0">
                <a:solidFill>
                  <a:srgbClr val="000000"/>
                </a:solidFill>
              </a:rPr>
              <a:t>	</a:t>
            </a:r>
            <a:r>
              <a:rPr lang="fi-FI" sz="1600" dirty="0" err="1" smtClean="0">
                <a:solidFill>
                  <a:srgbClr val="000000"/>
                </a:solidFill>
              </a:rPr>
              <a:t>blood</a:t>
            </a:r>
            <a:r>
              <a:rPr lang="fi-FI" sz="1600" dirty="0" smtClean="0">
                <a:solidFill>
                  <a:srgbClr val="000000"/>
                </a:solidFill>
              </a:rPr>
              <a:t> </a:t>
            </a:r>
            <a:r>
              <a:rPr lang="fi-FI" sz="1600" dirty="0" err="1">
                <a:solidFill>
                  <a:srgbClr val="000000"/>
                </a:solidFill>
              </a:rPr>
              <a:t>pressure&amp;heart</a:t>
            </a:r>
            <a:r>
              <a:rPr lang="fi-FI" sz="1600" dirty="0">
                <a:solidFill>
                  <a:srgbClr val="000000"/>
                </a:solidFill>
              </a:rPr>
              <a:t> </a:t>
            </a:r>
            <a:r>
              <a:rPr lang="fi-FI" sz="1600" dirty="0" err="1">
                <a:solidFill>
                  <a:srgbClr val="000000"/>
                </a:solidFill>
              </a:rPr>
              <a:t>rate</a:t>
            </a:r>
            <a:r>
              <a:rPr lang="fi-FI" sz="1600" dirty="0">
                <a:solidFill>
                  <a:srgbClr val="000000"/>
                </a:solidFill>
              </a:rPr>
              <a:t>, </a:t>
            </a:r>
            <a:r>
              <a:rPr lang="fi-FI" sz="1600" dirty="0" err="1">
                <a:solidFill>
                  <a:srgbClr val="000000"/>
                </a:solidFill>
              </a:rPr>
              <a:t>height</a:t>
            </a:r>
            <a:r>
              <a:rPr lang="fi-FI" sz="1600" dirty="0">
                <a:solidFill>
                  <a:srgbClr val="000000"/>
                </a:solidFill>
              </a:rPr>
              <a:t>, </a:t>
            </a:r>
            <a:r>
              <a:rPr lang="fi-FI" sz="1600" dirty="0" err="1">
                <a:solidFill>
                  <a:srgbClr val="000000"/>
                </a:solidFill>
              </a:rPr>
              <a:t>weight</a:t>
            </a:r>
            <a:r>
              <a:rPr lang="fi-FI" sz="1600" dirty="0">
                <a:solidFill>
                  <a:srgbClr val="000000"/>
                </a:solidFill>
              </a:rPr>
              <a:t>, </a:t>
            </a:r>
            <a:r>
              <a:rPr lang="fi-FI" sz="1600" dirty="0" err="1">
                <a:solidFill>
                  <a:srgbClr val="000000"/>
                </a:solidFill>
              </a:rPr>
              <a:t>waist</a:t>
            </a:r>
            <a:r>
              <a:rPr lang="fi-FI" sz="1600" dirty="0">
                <a:solidFill>
                  <a:srgbClr val="000000"/>
                </a:solidFill>
              </a:rPr>
              <a:t> </a:t>
            </a:r>
            <a:r>
              <a:rPr lang="fi-FI" sz="1600" dirty="0" err="1">
                <a:solidFill>
                  <a:srgbClr val="000000"/>
                </a:solidFill>
              </a:rPr>
              <a:t>circumference</a:t>
            </a:r>
            <a:r>
              <a:rPr lang="fi-FI" sz="1600" dirty="0" smtClean="0">
                <a:solidFill>
                  <a:srgbClr val="000000"/>
                </a:solidFill>
              </a:rPr>
              <a:t>, </a:t>
            </a:r>
            <a:r>
              <a:rPr lang="fi-FI" sz="1600" dirty="0" err="1" smtClean="0">
                <a:solidFill>
                  <a:srgbClr val="000000"/>
                </a:solidFill>
              </a:rPr>
              <a:t>test</a:t>
            </a:r>
            <a:r>
              <a:rPr lang="fi-FI" sz="1600" dirty="0" smtClean="0">
                <a:solidFill>
                  <a:srgbClr val="000000"/>
                </a:solidFill>
              </a:rPr>
              <a:t> </a:t>
            </a:r>
            <a:r>
              <a:rPr lang="fi-FI" sz="1600" dirty="0">
                <a:solidFill>
                  <a:srgbClr val="000000"/>
                </a:solidFill>
              </a:rPr>
              <a:t>of </a:t>
            </a:r>
            <a:r>
              <a:rPr lang="fi-FI" sz="1600" dirty="0" smtClean="0">
                <a:solidFill>
                  <a:srgbClr val="000000"/>
                </a:solidFill>
              </a:rPr>
              <a:t> 	</a:t>
            </a:r>
            <a:r>
              <a:rPr lang="fi-FI" sz="1600" dirty="0" err="1" smtClean="0">
                <a:solidFill>
                  <a:srgbClr val="000000"/>
                </a:solidFill>
              </a:rPr>
              <a:t>cognitive</a:t>
            </a:r>
            <a:r>
              <a:rPr lang="fi-FI" sz="1600" dirty="0" smtClean="0">
                <a:solidFill>
                  <a:srgbClr val="000000"/>
                </a:solidFill>
              </a:rPr>
              <a:t> </a:t>
            </a:r>
            <a:r>
              <a:rPr lang="fi-FI" sz="1600" dirty="0" err="1">
                <a:solidFill>
                  <a:srgbClr val="000000"/>
                </a:solidFill>
              </a:rPr>
              <a:t>functions</a:t>
            </a:r>
            <a:r>
              <a:rPr lang="fi-FI" sz="1600" dirty="0">
                <a:solidFill>
                  <a:srgbClr val="000000"/>
                </a:solidFill>
              </a:rPr>
              <a:t> (</a:t>
            </a:r>
            <a:r>
              <a:rPr lang="fi-FI" sz="1600" dirty="0" err="1">
                <a:solidFill>
                  <a:srgbClr val="000000"/>
                </a:solidFill>
              </a:rPr>
              <a:t>verbal</a:t>
            </a:r>
            <a:r>
              <a:rPr lang="fi-FI" sz="1600" dirty="0">
                <a:solidFill>
                  <a:srgbClr val="000000"/>
                </a:solidFill>
              </a:rPr>
              <a:t> </a:t>
            </a:r>
            <a:r>
              <a:rPr lang="fi-FI" sz="1600" dirty="0" err="1">
                <a:solidFill>
                  <a:srgbClr val="000000"/>
                </a:solidFill>
              </a:rPr>
              <a:t>fluency</a:t>
            </a:r>
            <a:r>
              <a:rPr lang="fi-FI" sz="1600" dirty="0">
                <a:solidFill>
                  <a:srgbClr val="000000"/>
                </a:solidFill>
              </a:rPr>
              <a:t>, </a:t>
            </a:r>
            <a:r>
              <a:rPr lang="fi-FI" sz="1600" dirty="0" err="1">
                <a:solidFill>
                  <a:srgbClr val="000000"/>
                </a:solidFill>
              </a:rPr>
              <a:t>memory</a:t>
            </a:r>
            <a:r>
              <a:rPr lang="fi-FI" sz="1600" dirty="0">
                <a:solidFill>
                  <a:srgbClr val="000000"/>
                </a:solidFill>
              </a:rPr>
              <a:t> </a:t>
            </a:r>
            <a:r>
              <a:rPr lang="fi-FI" sz="1600" dirty="0" err="1">
                <a:solidFill>
                  <a:srgbClr val="000000"/>
                </a:solidFill>
              </a:rPr>
              <a:t>test</a:t>
            </a:r>
            <a:r>
              <a:rPr lang="fi-FI" sz="1600" dirty="0">
                <a:solidFill>
                  <a:srgbClr val="000000"/>
                </a:solidFill>
              </a:rPr>
              <a:t>), </a:t>
            </a:r>
            <a:r>
              <a:rPr lang="fi-FI" sz="1600" dirty="0" err="1" smtClean="0">
                <a:solidFill>
                  <a:srgbClr val="000000"/>
                </a:solidFill>
              </a:rPr>
              <a:t>hand</a:t>
            </a:r>
            <a:r>
              <a:rPr lang="fi-FI" sz="1600" dirty="0" smtClean="0">
                <a:solidFill>
                  <a:srgbClr val="000000"/>
                </a:solidFill>
              </a:rPr>
              <a:t> </a:t>
            </a:r>
            <a:r>
              <a:rPr lang="fi-FI" sz="1600" dirty="0" err="1" smtClean="0">
                <a:solidFill>
                  <a:srgbClr val="000000"/>
                </a:solidFill>
              </a:rPr>
              <a:t>grip</a:t>
            </a:r>
            <a:r>
              <a:rPr lang="fi-FI" sz="1600" dirty="0" smtClean="0">
                <a:solidFill>
                  <a:srgbClr val="000000"/>
                </a:solidFill>
              </a:rPr>
              <a:t> </a:t>
            </a:r>
            <a:r>
              <a:rPr lang="fi-FI" sz="1600" dirty="0" err="1">
                <a:solidFill>
                  <a:srgbClr val="000000"/>
                </a:solidFill>
              </a:rPr>
              <a:t>strenght</a:t>
            </a:r>
            <a:r>
              <a:rPr lang="fi-FI" sz="1600" dirty="0">
                <a:solidFill>
                  <a:srgbClr val="000000"/>
                </a:solidFill>
              </a:rPr>
              <a:t> </a:t>
            </a:r>
            <a:r>
              <a:rPr lang="fi-FI" sz="1600" dirty="0" err="1">
                <a:solidFill>
                  <a:srgbClr val="000000"/>
                </a:solidFill>
              </a:rPr>
              <a:t>test</a:t>
            </a:r>
            <a:r>
              <a:rPr lang="fi-FI" sz="1600" dirty="0">
                <a:solidFill>
                  <a:srgbClr val="000000"/>
                </a:solidFill>
              </a:rPr>
              <a:t>, join </a:t>
            </a:r>
            <a:r>
              <a:rPr lang="fi-FI" sz="1600" dirty="0" smtClean="0">
                <a:solidFill>
                  <a:srgbClr val="000000"/>
                </a:solidFill>
              </a:rPr>
              <a:t>	</a:t>
            </a:r>
            <a:r>
              <a:rPr lang="fi-FI" sz="1600" dirty="0" err="1" smtClean="0">
                <a:solidFill>
                  <a:srgbClr val="000000"/>
                </a:solidFill>
              </a:rPr>
              <a:t>function</a:t>
            </a:r>
            <a:r>
              <a:rPr lang="fi-FI" sz="1600" dirty="0" smtClean="0">
                <a:solidFill>
                  <a:srgbClr val="000000"/>
                </a:solidFill>
              </a:rPr>
              <a:t> </a:t>
            </a:r>
            <a:r>
              <a:rPr lang="fi-FI" sz="1600" dirty="0" err="1">
                <a:solidFill>
                  <a:srgbClr val="000000"/>
                </a:solidFill>
              </a:rPr>
              <a:t>tests</a:t>
            </a:r>
            <a:r>
              <a:rPr lang="fi-FI" sz="1600" dirty="0">
                <a:solidFill>
                  <a:srgbClr val="000000"/>
                </a:solidFill>
              </a:rPr>
              <a:t>, </a:t>
            </a:r>
            <a:r>
              <a:rPr lang="fi-FI" sz="1600" dirty="0" err="1" smtClean="0">
                <a:solidFill>
                  <a:srgbClr val="000000"/>
                </a:solidFill>
              </a:rPr>
              <a:t>chair</a:t>
            </a:r>
            <a:r>
              <a:rPr lang="fi-FI" sz="1600" dirty="0" smtClean="0">
                <a:solidFill>
                  <a:srgbClr val="000000"/>
                </a:solidFill>
              </a:rPr>
              <a:t> </a:t>
            </a:r>
            <a:r>
              <a:rPr lang="fi-FI" sz="1600" dirty="0" err="1">
                <a:solidFill>
                  <a:srgbClr val="000000"/>
                </a:solidFill>
              </a:rPr>
              <a:t>stand</a:t>
            </a:r>
            <a:r>
              <a:rPr lang="fi-FI" sz="1600" dirty="0">
                <a:solidFill>
                  <a:srgbClr val="000000"/>
                </a:solidFill>
              </a:rPr>
              <a:t> </a:t>
            </a:r>
            <a:r>
              <a:rPr lang="fi-FI" sz="1600" dirty="0" err="1">
                <a:solidFill>
                  <a:srgbClr val="000000"/>
                </a:solidFill>
              </a:rPr>
              <a:t>test</a:t>
            </a:r>
            <a:r>
              <a:rPr lang="fi-FI" sz="1600" dirty="0">
                <a:solidFill>
                  <a:srgbClr val="000000"/>
                </a:solidFill>
              </a:rPr>
              <a:t>, </a:t>
            </a:r>
            <a:r>
              <a:rPr lang="fi-FI" sz="1600" dirty="0" err="1">
                <a:solidFill>
                  <a:srgbClr val="000000"/>
                </a:solidFill>
              </a:rPr>
              <a:t>eyesight</a:t>
            </a:r>
            <a:r>
              <a:rPr lang="fi-FI" sz="1600" dirty="0">
                <a:solidFill>
                  <a:srgbClr val="000000"/>
                </a:solidFill>
              </a:rPr>
              <a:t> </a:t>
            </a:r>
            <a:r>
              <a:rPr lang="fi-FI" sz="1600" dirty="0" smtClean="0">
                <a:solidFill>
                  <a:srgbClr val="000000"/>
                </a:solidFill>
              </a:rPr>
              <a:t>	</a:t>
            </a:r>
            <a:r>
              <a:rPr lang="fi-FI" sz="1600" dirty="0" err="1" smtClean="0">
                <a:solidFill>
                  <a:srgbClr val="000000"/>
                </a:solidFill>
              </a:rPr>
              <a:t>tests</a:t>
            </a:r>
            <a:r>
              <a:rPr lang="fi-FI" sz="1600" dirty="0" smtClean="0">
                <a:solidFill>
                  <a:srgbClr val="000000"/>
                </a:solidFill>
              </a:rPr>
              <a:t> </a:t>
            </a:r>
            <a:r>
              <a:rPr lang="fi-FI" sz="1600" dirty="0">
                <a:solidFill>
                  <a:srgbClr val="000000"/>
                </a:solidFill>
              </a:rPr>
              <a:t>(</a:t>
            </a:r>
            <a:r>
              <a:rPr lang="fi-FI" sz="1600" dirty="0" err="1">
                <a:solidFill>
                  <a:srgbClr val="000000"/>
                </a:solidFill>
              </a:rPr>
              <a:t>near</a:t>
            </a:r>
            <a:r>
              <a:rPr lang="fi-FI" sz="1600" dirty="0">
                <a:solidFill>
                  <a:srgbClr val="000000"/>
                </a:solidFill>
              </a:rPr>
              <a:t> and </a:t>
            </a:r>
            <a:r>
              <a:rPr lang="fi-FI" sz="1600" dirty="0" err="1">
                <a:solidFill>
                  <a:srgbClr val="000000"/>
                </a:solidFill>
              </a:rPr>
              <a:t>distant</a:t>
            </a:r>
            <a:r>
              <a:rPr lang="fi-FI" sz="1600" dirty="0">
                <a:solidFill>
                  <a:srgbClr val="000000"/>
                </a:solidFill>
              </a:rPr>
              <a:t> vision) </a:t>
            </a:r>
            <a:r>
              <a:rPr lang="fi-FI" sz="1600" dirty="0" smtClean="0">
                <a:solidFill>
                  <a:srgbClr val="000000"/>
                </a:solidFill>
              </a:rPr>
              <a:t>and 	Hopkins </a:t>
            </a:r>
            <a:r>
              <a:rPr lang="fi-FI" sz="1600" dirty="0" err="1">
                <a:solidFill>
                  <a:srgbClr val="000000"/>
                </a:solidFill>
              </a:rPr>
              <a:t>Symptom</a:t>
            </a:r>
            <a:r>
              <a:rPr lang="fi-FI" sz="1600" dirty="0">
                <a:solidFill>
                  <a:srgbClr val="000000"/>
                </a:solidFill>
              </a:rPr>
              <a:t> </a:t>
            </a:r>
            <a:r>
              <a:rPr lang="fi-FI" sz="1600" dirty="0" err="1" smtClean="0">
                <a:solidFill>
                  <a:srgbClr val="000000"/>
                </a:solidFill>
              </a:rPr>
              <a:t>Checlist</a:t>
            </a:r>
            <a:r>
              <a:rPr lang="fi-FI" sz="1600" dirty="0" smtClean="0">
                <a:solidFill>
                  <a:srgbClr val="000000"/>
                </a:solidFill>
              </a:rPr>
              <a:t> (</a:t>
            </a:r>
            <a:r>
              <a:rPr lang="fi-FI" sz="1600" dirty="0">
                <a:solidFill>
                  <a:srgbClr val="000000"/>
                </a:solidFill>
              </a:rPr>
              <a:t>HSCL</a:t>
            </a:r>
            <a:r>
              <a:rPr lang="fi-FI" sz="1600" dirty="0" smtClean="0">
                <a:solidFill>
                  <a:srgbClr val="000000"/>
                </a:solidFill>
              </a:rPr>
              <a:t>)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sz="1800" dirty="0">
                <a:solidFill>
                  <a:srgbClr val="000000"/>
                </a:solidFill>
              </a:rPr>
              <a:t>structured face-to-face interview (60-90 minutes</a:t>
            </a:r>
            <a:r>
              <a:rPr lang="en-US" dirty="0">
                <a:solidFill>
                  <a:srgbClr val="000000"/>
                </a:solidFill>
              </a:rPr>
              <a:t>) </a:t>
            </a:r>
          </a:p>
          <a:p>
            <a:pPr marL="360362" lvl="1" indent="0">
              <a:buNone/>
              <a:defRPr/>
            </a:pPr>
            <a:r>
              <a:rPr lang="fi-FI" sz="1600" dirty="0" smtClean="0">
                <a:solidFill>
                  <a:srgbClr val="000000"/>
                </a:solidFill>
              </a:rPr>
              <a:t>	</a:t>
            </a:r>
            <a:r>
              <a:rPr lang="fi-FI" sz="1600" dirty="0" err="1" smtClean="0">
                <a:solidFill>
                  <a:srgbClr val="000000"/>
                </a:solidFill>
              </a:rPr>
              <a:t>socio-economic</a:t>
            </a:r>
            <a:r>
              <a:rPr lang="fi-FI" sz="1600" dirty="0" smtClean="0">
                <a:solidFill>
                  <a:srgbClr val="000000"/>
                </a:solidFill>
              </a:rPr>
              <a:t> </a:t>
            </a:r>
            <a:r>
              <a:rPr lang="fi-FI" sz="1600" dirty="0">
                <a:solidFill>
                  <a:srgbClr val="000000"/>
                </a:solidFill>
              </a:rPr>
              <a:t>status, </a:t>
            </a:r>
            <a:r>
              <a:rPr lang="fi-FI" sz="1600" dirty="0" err="1">
                <a:solidFill>
                  <a:srgbClr val="000000"/>
                </a:solidFill>
              </a:rPr>
              <a:t>housing</a:t>
            </a:r>
            <a:r>
              <a:rPr lang="fi-FI" sz="1600" dirty="0">
                <a:solidFill>
                  <a:srgbClr val="000000"/>
                </a:solidFill>
              </a:rPr>
              <a:t> </a:t>
            </a:r>
            <a:r>
              <a:rPr lang="fi-FI" sz="1600" dirty="0" err="1">
                <a:solidFill>
                  <a:srgbClr val="000000"/>
                </a:solidFill>
              </a:rPr>
              <a:t>conditions</a:t>
            </a:r>
            <a:r>
              <a:rPr lang="fi-FI" sz="1600" dirty="0">
                <a:solidFill>
                  <a:srgbClr val="000000"/>
                </a:solidFill>
              </a:rPr>
              <a:t>, </a:t>
            </a:r>
            <a:r>
              <a:rPr lang="fi-FI" sz="1600" dirty="0" err="1">
                <a:solidFill>
                  <a:srgbClr val="000000"/>
                </a:solidFill>
              </a:rPr>
              <a:t>employment</a:t>
            </a:r>
            <a:r>
              <a:rPr lang="fi-FI" sz="1600" dirty="0" smtClean="0">
                <a:solidFill>
                  <a:srgbClr val="000000"/>
                </a:solidFill>
              </a:rPr>
              <a:t>, </a:t>
            </a:r>
            <a:r>
              <a:rPr lang="fi-FI" sz="1600" dirty="0" err="1" smtClean="0">
                <a:solidFill>
                  <a:srgbClr val="000000"/>
                </a:solidFill>
              </a:rPr>
              <a:t>education</a:t>
            </a:r>
            <a:r>
              <a:rPr lang="fi-FI" sz="1600" dirty="0" smtClean="0">
                <a:solidFill>
                  <a:srgbClr val="000000"/>
                </a:solidFill>
              </a:rPr>
              <a:t>, </a:t>
            </a:r>
            <a:r>
              <a:rPr lang="fi-FI" sz="1600" dirty="0" err="1" smtClean="0">
                <a:solidFill>
                  <a:srgbClr val="000000"/>
                </a:solidFill>
              </a:rPr>
              <a:t>health</a:t>
            </a:r>
            <a:r>
              <a:rPr lang="fi-FI" sz="1600" dirty="0">
                <a:solidFill>
                  <a:srgbClr val="000000"/>
                </a:solidFill>
              </a:rPr>
              <a:t>, </a:t>
            </a:r>
            <a:r>
              <a:rPr lang="fi-FI" sz="1600" dirty="0" smtClean="0">
                <a:solidFill>
                  <a:srgbClr val="000000"/>
                </a:solidFill>
              </a:rPr>
              <a:t>	</a:t>
            </a:r>
            <a:r>
              <a:rPr lang="fi-FI" sz="1600" dirty="0" err="1" smtClean="0">
                <a:solidFill>
                  <a:srgbClr val="000000"/>
                </a:solidFill>
              </a:rPr>
              <a:t>discrimination</a:t>
            </a:r>
            <a:r>
              <a:rPr lang="fi-FI" sz="1600" dirty="0">
                <a:solidFill>
                  <a:srgbClr val="000000"/>
                </a:solidFill>
              </a:rPr>
              <a:t>, </a:t>
            </a:r>
            <a:r>
              <a:rPr lang="fi-FI" sz="1600" dirty="0" err="1">
                <a:solidFill>
                  <a:srgbClr val="000000"/>
                </a:solidFill>
              </a:rPr>
              <a:t>use</a:t>
            </a:r>
            <a:r>
              <a:rPr lang="fi-FI" sz="1600" dirty="0">
                <a:solidFill>
                  <a:srgbClr val="000000"/>
                </a:solidFill>
              </a:rPr>
              <a:t> of </a:t>
            </a:r>
            <a:r>
              <a:rPr lang="fi-FI" sz="1600" dirty="0" err="1">
                <a:solidFill>
                  <a:srgbClr val="000000"/>
                </a:solidFill>
              </a:rPr>
              <a:t>services</a:t>
            </a:r>
            <a:r>
              <a:rPr lang="fi-FI" sz="1600" dirty="0">
                <a:solidFill>
                  <a:srgbClr val="000000"/>
                </a:solidFill>
              </a:rPr>
              <a:t>, </a:t>
            </a:r>
            <a:r>
              <a:rPr lang="fi-FI" sz="1600" dirty="0" err="1" smtClean="0">
                <a:solidFill>
                  <a:srgbClr val="000000"/>
                </a:solidFill>
              </a:rPr>
              <a:t>functional</a:t>
            </a:r>
            <a:r>
              <a:rPr lang="fi-FI" sz="1600" dirty="0" smtClean="0">
                <a:solidFill>
                  <a:srgbClr val="000000"/>
                </a:solidFill>
              </a:rPr>
              <a:t> </a:t>
            </a:r>
            <a:r>
              <a:rPr lang="fi-FI" sz="1600" dirty="0" err="1" smtClean="0">
                <a:solidFill>
                  <a:srgbClr val="000000"/>
                </a:solidFill>
              </a:rPr>
              <a:t>ability</a:t>
            </a:r>
            <a:endParaRPr lang="fi-FI" sz="1600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sz="1800" dirty="0">
                <a:solidFill>
                  <a:srgbClr val="000000"/>
                </a:solidFill>
              </a:rPr>
              <a:t>short-interview for those refusing or not able to participate in the longer interview  (20-30 minutes)</a:t>
            </a:r>
            <a:endParaRPr lang="fi-FI" sz="1800" dirty="0">
              <a:solidFill>
                <a:srgbClr val="000000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5896-443F-4544-B6F1-7517F77824BF}" type="datetime1">
              <a:rPr lang="fi-FI" smtClean="0"/>
              <a:pPr/>
              <a:t>6.5.2019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7" name="Picture 2" descr="http://www.rakennerahastot.fi/documents/10179/54846/EU_EAKR_EN_vertical_20mm_rgb.png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54" y="93364"/>
            <a:ext cx="78433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7" y="672"/>
            <a:ext cx="14208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0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Objectives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897467"/>
            <a:ext cx="8218488" cy="3719689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produce data on Roma health and </a:t>
            </a:r>
            <a:r>
              <a:rPr lang="en-US" dirty="0" smtClean="0"/>
              <a:t>wellbeing comparable </a:t>
            </a:r>
            <a:r>
              <a:rPr lang="en-US" dirty="0"/>
              <a:t>with the data from other population surveys </a:t>
            </a:r>
            <a:r>
              <a:rPr lang="en-US" dirty="0" smtClean="0"/>
              <a:t>(FinTerveys 2017) which </a:t>
            </a:r>
            <a:r>
              <a:rPr lang="en-US" dirty="0"/>
              <a:t>form the data basis for a national health </a:t>
            </a:r>
            <a:r>
              <a:rPr lang="en-US" dirty="0" smtClean="0"/>
              <a:t>and wellbeing monitoring</a:t>
            </a:r>
            <a:endParaRPr lang="en-US" dirty="0"/>
          </a:p>
          <a:p>
            <a:r>
              <a:rPr lang="en-US" dirty="0" smtClean="0"/>
              <a:t>To produce data for the development of culturally appropriate services and the development of new </a:t>
            </a:r>
            <a:r>
              <a:rPr lang="en-US" dirty="0"/>
              <a:t>R</a:t>
            </a:r>
            <a:r>
              <a:rPr lang="en-US" dirty="0" smtClean="0"/>
              <a:t>oma policies </a:t>
            </a:r>
          </a:p>
          <a:p>
            <a:r>
              <a:rPr lang="en-US" dirty="0" smtClean="0"/>
              <a:t>To develop culturally appropriate participatory survey methods</a:t>
            </a:r>
            <a:endParaRPr lang="en-US" dirty="0"/>
          </a:p>
          <a:p>
            <a:r>
              <a:rPr lang="en-US" dirty="0" smtClean="0"/>
              <a:t>Part of the Nevo Tiija- new era-project, funded by the European Social Fund 2016 - 2019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3F98-C5B6-4A7F-8846-E24A584E0933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7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7" name="Picture 2" descr="http://www.rakennerahastot.fi/documents/10179/54846/EU_EAKR_EN_vertical_20mm_rgb.png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092" y="93839"/>
            <a:ext cx="78433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rakennerahastot.fi/documents/10179/55439/leverageEU_2014_2020_rgb.png/b11f6314-7fc6-4f6a-92e4-5ff04f93e5ed?t=14049112070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25" y="0"/>
            <a:ext cx="1288043" cy="9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0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Challenges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identify the target </a:t>
            </a:r>
            <a:r>
              <a:rPr lang="en-US" dirty="0" smtClean="0"/>
              <a:t>population (self-identification)</a:t>
            </a:r>
          </a:p>
          <a:p>
            <a:r>
              <a:rPr lang="en-US" dirty="0" smtClean="0"/>
              <a:t>how </a:t>
            </a:r>
            <a:r>
              <a:rPr lang="en-US" dirty="0"/>
              <a:t>to reach </a:t>
            </a:r>
            <a:r>
              <a:rPr lang="en-US" dirty="0" smtClean="0"/>
              <a:t>and motivate </a:t>
            </a:r>
            <a:r>
              <a:rPr lang="en-US" dirty="0"/>
              <a:t>the </a:t>
            </a:r>
            <a:r>
              <a:rPr lang="en-US" dirty="0" smtClean="0"/>
              <a:t>participants (voluntary </a:t>
            </a:r>
            <a:r>
              <a:rPr lang="en-US" dirty="0"/>
              <a:t>participation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 </a:t>
            </a:r>
            <a:r>
              <a:rPr lang="en-US" dirty="0"/>
              <a:t>to gain trust among the Roma </a:t>
            </a:r>
            <a:r>
              <a:rPr lang="en-US" dirty="0" smtClean="0"/>
              <a:t>community</a:t>
            </a:r>
          </a:p>
          <a:p>
            <a:r>
              <a:rPr lang="en-US" dirty="0" smtClean="0"/>
              <a:t>how </a:t>
            </a:r>
            <a:r>
              <a:rPr lang="en-US" dirty="0"/>
              <a:t>to ensure cultural </a:t>
            </a:r>
            <a:r>
              <a:rPr lang="en-US" dirty="0" smtClean="0"/>
              <a:t>appropriateness of </a:t>
            </a:r>
            <a:r>
              <a:rPr lang="en-US" dirty="0"/>
              <a:t>the study content and practice.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409B-D108-4D9A-BC2C-5FB066344411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8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7" name="Picture 2" descr="http://www.rakennerahastot.fi/documents/10179/54846/EU_EAKR_EN_vertical_20mm_rgb.png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092" y="93839"/>
            <a:ext cx="78433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rakennerahastot.fi/documents/10179/55439/leverageEU_2014_2020_rgb.png/b11f6314-7fc6-4f6a-92e4-5ff04f93e5ed?t=14049112070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25" y="0"/>
            <a:ext cx="1288043" cy="9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1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Experiences of data collection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987575"/>
            <a:ext cx="8218488" cy="3600399"/>
          </a:xfrm>
        </p:spPr>
        <p:txBody>
          <a:bodyPr/>
          <a:lstStyle/>
          <a:p>
            <a:r>
              <a:rPr lang="fi-FI" dirty="0" smtClean="0"/>
              <a:t>Finnish Roma have a great fear of beign registered as a minority – general mistrust towards the authorities.</a:t>
            </a:r>
          </a:p>
          <a:p>
            <a:r>
              <a:rPr lang="fi-FI" dirty="0" smtClean="0"/>
              <a:t>Ethnicity is sensitive data (</a:t>
            </a:r>
            <a:r>
              <a:rPr lang="fi-FI" dirty="0"/>
              <a:t>P</a:t>
            </a:r>
            <a:r>
              <a:rPr lang="fi-FI" dirty="0" smtClean="0"/>
              <a:t>ersonal </a:t>
            </a:r>
            <a:r>
              <a:rPr lang="fi-FI" dirty="0"/>
              <a:t>D</a:t>
            </a:r>
            <a:r>
              <a:rPr lang="fi-FI" dirty="0" smtClean="0"/>
              <a:t>ata Act)- Roosa does not create such a register, but due to the fact that health examination requires personal identification- this confuses many and creates panic in social media.</a:t>
            </a:r>
          </a:p>
          <a:p>
            <a:r>
              <a:rPr lang="fi-FI" dirty="0" smtClean="0"/>
              <a:t>Many Finnish Roma see Roosa as very positive project which gives an unique opportunity to collect valuable data.</a:t>
            </a:r>
          </a:p>
          <a:p>
            <a:r>
              <a:rPr lang="fi-FI" dirty="0" smtClean="0"/>
              <a:t>Roma research assistants build trust and motivate people to participate. Personal experiences of participation are positive</a:t>
            </a:r>
            <a:r>
              <a:rPr lang="fi-FI" dirty="0"/>
              <a:t>.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E488-B6F0-4DDE-AFA5-3AC572A7333E}" type="datetime1">
              <a:rPr lang="fi-FI" smtClean="0">
                <a:solidFill>
                  <a:srgbClr val="FFFFFF"/>
                </a:solidFill>
              </a:rPr>
              <a:t>6.5.2019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Anneli Weiste-Paakkanen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9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633" y="142345"/>
            <a:ext cx="7858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96308"/>
            <a:ext cx="14208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3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L_esityspohja_16-9_EN_2017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HL_16-9_EN_2017" id="{78127EA0-F9B8-FB4C-96A3-BD165B619BF8}" vid="{536DCE0E-7DD4-CB4A-86F8-25AF463FA95A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L_uk_2012">
  <a:themeElements>
    <a:clrScheme name="THL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L_uk_2012">
  <a:themeElements>
    <a:clrScheme name="THL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l_uk_2014_4-3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l_uk_2014_16-9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hl_uk_2014_16-9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hl_uk_2014_16-9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thl_uk_2014_16-9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THL_esityspohja_16-9_EN_2017</Template>
  <TotalTime>220</TotalTime>
  <Words>591</Words>
  <Application>Microsoft Office PowerPoint</Application>
  <PresentationFormat>On-screen Show (16:9)</PresentationFormat>
  <Paragraphs>92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THL_esityspohja_16-9_EN_2017</vt:lpstr>
      <vt:lpstr>2_THL_uk_2012</vt:lpstr>
      <vt:lpstr>3_THL_uk_2012</vt:lpstr>
      <vt:lpstr>thl_uk_2014_4-3</vt:lpstr>
      <vt:lpstr>thl_uk_2014_16-9</vt:lpstr>
      <vt:lpstr>1_thl_uk_2014_16-9</vt:lpstr>
      <vt:lpstr>2_thl_uk_2014_16-9</vt:lpstr>
      <vt:lpstr>3_thl_uk_2014_16-9</vt:lpstr>
      <vt:lpstr>Roma access to healhcare and experiences in health research</vt:lpstr>
      <vt:lpstr>About The National Institute for Health and Welfare (THL)</vt:lpstr>
      <vt:lpstr>PowerPoint Presentation</vt:lpstr>
      <vt:lpstr>Past migrant &amp; minority surveys</vt:lpstr>
      <vt:lpstr>Roma Wellbeing Survey Roosa - Study of the Finnish Roma population </vt:lpstr>
      <vt:lpstr>Implementation </vt:lpstr>
      <vt:lpstr>Objectives </vt:lpstr>
      <vt:lpstr>Challenges</vt:lpstr>
      <vt:lpstr>Experiences of data collection </vt:lpstr>
    </vt:vector>
  </TitlesOfParts>
  <Manager>Recommended Finland</Manager>
  <Company>THL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access to healhcare and experiences in health research</dc:title>
  <dc:subject>suomi</dc:subject>
  <dc:creator>Weiste-Paakkanen Anneli</dc:creator>
  <cp:lastModifiedBy>RUSTEM Robert</cp:lastModifiedBy>
  <cp:revision>8</cp:revision>
  <dcterms:created xsi:type="dcterms:W3CDTF">2018-03-19T04:05:12Z</dcterms:created>
  <dcterms:modified xsi:type="dcterms:W3CDTF">2019-05-06T08:41:47Z</dcterms:modified>
</cp:coreProperties>
</file>