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94" r:id="rId3"/>
    <p:sldId id="295" r:id="rId4"/>
    <p:sldId id="282" r:id="rId5"/>
    <p:sldId id="274" r:id="rId6"/>
    <p:sldId id="277" r:id="rId7"/>
    <p:sldId id="278" r:id="rId8"/>
    <p:sldId id="283" r:id="rId9"/>
    <p:sldId id="261" r:id="rId10"/>
    <p:sldId id="264" r:id="rId11"/>
    <p:sldId id="284" r:id="rId12"/>
    <p:sldId id="285" r:id="rId13"/>
    <p:sldId id="269" r:id="rId14"/>
    <p:sldId id="286" r:id="rId15"/>
    <p:sldId id="265" r:id="rId16"/>
    <p:sldId id="287" r:id="rId17"/>
    <p:sldId id="267" r:id="rId18"/>
    <p:sldId id="297" r:id="rId19"/>
    <p:sldId id="296" r:id="rId20"/>
    <p:sldId id="298" r:id="rId21"/>
    <p:sldId id="301" r:id="rId22"/>
    <p:sldId id="299" r:id="rId23"/>
    <p:sldId id="292" r:id="rId24"/>
    <p:sldId id="293" r:id="rId25"/>
    <p:sldId id="302" r:id="rId26"/>
    <p:sldId id="303" r:id="rId27"/>
    <p:sldId id="300" r:id="rId2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orient="horz" pos="1620"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8B8"/>
    <a:srgbClr val="6D5047"/>
    <a:srgbClr val="A8B50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84" autoAdjust="0"/>
    <p:restoredTop sz="83066" autoAdjust="0"/>
  </p:normalViewPr>
  <p:slideViewPr>
    <p:cSldViewPr snapToGrid="0">
      <p:cViewPr varScale="1">
        <p:scale>
          <a:sx n="83" d="100"/>
          <a:sy n="83" d="100"/>
        </p:scale>
        <p:origin x="1072" y="60"/>
      </p:cViewPr>
      <p:guideLst>
        <p:guide orient="horz" pos="3185"/>
        <p:guide orient="horz" pos="1620"/>
        <p:guide pos="2880"/>
      </p:guideLst>
    </p:cSldViewPr>
  </p:slideViewPr>
  <p:outlineViewPr>
    <p:cViewPr>
      <p:scale>
        <a:sx n="33" d="100"/>
        <a:sy n="33" d="100"/>
      </p:scale>
      <p:origin x="0" y="162"/>
    </p:cViewPr>
  </p:outlineViewPr>
  <p:notesTextViewPr>
    <p:cViewPr>
      <p:scale>
        <a:sx n="1" d="1"/>
        <a:sy n="1" d="1"/>
      </p:scale>
      <p:origin x="0" y="0"/>
    </p:cViewPr>
  </p:notesTextViewPr>
  <p:notesViewPr>
    <p:cSldViewPr>
      <p:cViewPr varScale="1">
        <p:scale>
          <a:sx n="117" d="100"/>
          <a:sy n="117" d="100"/>
        </p:scale>
        <p:origin x="2960"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EC21FED-315B-7A48-8D95-72EAC2A2F9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68161C3-8A0B-5341-B779-E0A8234AB0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D166A6-5678-8147-8B3F-9C1BF3620E4D}" type="datetimeFigureOut">
              <a:rPr lang="fr-FR" smtClean="0"/>
              <a:t>17/11/2022</a:t>
            </a:fld>
            <a:endParaRPr lang="fr-FR"/>
          </a:p>
        </p:txBody>
      </p:sp>
      <p:sp>
        <p:nvSpPr>
          <p:cNvPr id="4" name="Espace réservé du pied de page 3">
            <a:extLst>
              <a:ext uri="{FF2B5EF4-FFF2-40B4-BE49-F238E27FC236}">
                <a16:creationId xmlns:a16="http://schemas.microsoft.com/office/drawing/2014/main" id="{C9F28A7A-7C99-8D4F-8F78-219B3AFCC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E2B2038-CFBC-F048-81C5-57E89B832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DE5BFD-A9F3-A947-AE4D-5BE8ACAA8D11}" type="slidenum">
              <a:rPr lang="fr-FR" smtClean="0"/>
              <a:t>‹#›</a:t>
            </a:fld>
            <a:endParaRPr lang="fr-FR"/>
          </a:p>
        </p:txBody>
      </p:sp>
    </p:spTree>
    <p:extLst>
      <p:ext uri="{BB962C8B-B14F-4D97-AF65-F5344CB8AC3E}">
        <p14:creationId xmlns:p14="http://schemas.microsoft.com/office/powerpoint/2010/main" val="3094349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886BC-D6FA-432E-8229-C900A3CC2B28}" type="datetimeFigureOut">
              <a:rPr lang="fr-FR" smtClean="0"/>
              <a:t>17/11/2022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61DF1-DA3B-4BE7-996B-D3A5EFCFD604}" type="slidenum">
              <a:rPr lang="fr-FR" smtClean="0"/>
              <a:t>‹#›</a:t>
            </a:fld>
            <a:endParaRPr lang="fr-FR"/>
          </a:p>
        </p:txBody>
      </p:sp>
    </p:spTree>
    <p:extLst>
      <p:ext uri="{BB962C8B-B14F-4D97-AF65-F5344CB8AC3E}">
        <p14:creationId xmlns:p14="http://schemas.microsoft.com/office/powerpoint/2010/main" val="99246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61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23</a:t>
            </a:fld>
            <a:endParaRPr lang="fr-FR"/>
          </a:p>
        </p:txBody>
      </p:sp>
    </p:spTree>
    <p:extLst>
      <p:ext uri="{BB962C8B-B14F-4D97-AF65-F5344CB8AC3E}">
        <p14:creationId xmlns:p14="http://schemas.microsoft.com/office/powerpoint/2010/main" val="364761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dirty="0"/>
              <a:t>The scientific literature in the field has demonstrated that grassroots initiatives appear at the same time as the crisis in order to respond to it: during an earthquake or flood, members of the public who are present on-site are often the first to help the victims, and after the crisis, local people are often the ones who organize the cleaning and rebuilding of the affected area. During the Nice terror attacks of July 2016, for example, taxi-drivers responded immediately by helping to evacuate the people present on the Promenade des </a:t>
            </a:r>
            <a:r>
              <a:rPr lang="en-US" dirty="0" err="1"/>
              <a:t>Anglais</a:t>
            </a:r>
            <a:r>
              <a:rPr lang="en-US" dirty="0"/>
              <a:t>. A few months earlier, during the </a:t>
            </a:r>
            <a:r>
              <a:rPr lang="en-US" dirty="0" err="1"/>
              <a:t>Bataclan</a:t>
            </a:r>
            <a:r>
              <a:rPr lang="en-US" dirty="0"/>
              <a:t> attacks in 2015, Parisians opened their doors to those who could not go home and used the hashtag #</a:t>
            </a:r>
            <a:r>
              <a:rPr lang="en-US" dirty="0" err="1"/>
              <a:t>parisportesouvertes</a:t>
            </a:r>
            <a:r>
              <a:rPr lang="en-US" dirty="0"/>
              <a:t> (</a:t>
            </a:r>
            <a:r>
              <a:rPr lang="en-US" dirty="0" err="1"/>
              <a:t>parisopendoors</a:t>
            </a:r>
            <a:r>
              <a:rPr lang="en-US" dirty="0"/>
              <a:t>). Genoa experienced two rapid and violent floods in 1976 and 2011; on both occasions, young people volunteered to clean up the streets and help shop owners and inhabitants in the days that followed the event.</a:t>
            </a:r>
          </a:p>
          <a:p>
            <a:r>
              <a:rPr lang="en-US" dirty="0"/>
              <a:t>There has been an increase in these initiatives, following the arrival of social media in our daily lives, which has helped them emerge and get organized online as a complement to actions that usually arise spontaneously on the field. </a:t>
            </a:r>
          </a:p>
          <a:p>
            <a:r>
              <a:rPr lang="en-US" dirty="0"/>
              <a:t>We generally distinguish between “volunteers” in the field and online. As illustrated above, volunteers who are witnesses or victims of an event are often the first to intervene spontaneously, while social media focuses on organizing online help. This distinction can help us understand how social media have become a means of expressing and organizing solidarity.</a:t>
            </a:r>
          </a:p>
          <a:p>
            <a:r>
              <a:rPr lang="en-US" dirty="0"/>
              <a:t>It is interesting to note that certain groups of online volunteers are connected through agreements with public institutions and their actions are coordinated during an event. In France, VISOV (international volunteers for virtual operation support) is the French version of the European VOST (Virtual Operations Support Team)</a:t>
            </a:r>
          </a:p>
          <a:p>
            <a:endParaRPr lang="en-US" dirty="0"/>
          </a:p>
          <a:p>
            <a:r>
              <a:rPr lang="en-US" dirty="0"/>
              <a:t>There is therefore an informational dimension and an organizational dimension to the contribution of social media to crisis management.</a:t>
            </a:r>
          </a:p>
          <a:p>
            <a:r>
              <a:rPr lang="en-US" dirty="0"/>
              <a:t>Informational in that the content that is published constitutes a source of relevant information to assess what is happening on site: for example, fire officers can use online social media, photos and videos during a fire outbreak, to readjust the means they need to deploy.</a:t>
            </a:r>
          </a:p>
          <a:p>
            <a:r>
              <a:rPr lang="en-US" dirty="0"/>
              <a:t>And organizational in that aim is to work together to respond to the crisis.</a:t>
            </a:r>
          </a:p>
          <a:p>
            <a:r>
              <a:rPr lang="en-US" dirty="0"/>
              <a:t>For example, creating a Wikipedia page about an ongoing event (and clearing up uncertainties), communicating pending an institutional response (Hurricane Irma, Cuba, in 2017), helping to evacuate a place (Gard, July 2019), taking in victims (Paris, 2015; </a:t>
            </a:r>
            <a:r>
              <a:rPr lang="en-US" dirty="0" err="1"/>
              <a:t>Var</a:t>
            </a:r>
            <a:r>
              <a:rPr lang="en-US" dirty="0"/>
              <a:t>, November 2019), or helping to rebuild or to clean a city (Genoa, November 2011).</a:t>
            </a:r>
          </a:p>
          <a:p>
            <a:endParaRPr lang="en-US" dirty="0"/>
          </a:p>
          <a:p>
            <a:endParaRPr lang="en-US" dirty="0"/>
          </a:p>
        </p:txBody>
      </p:sp>
    </p:spTree>
    <p:extLst>
      <p:ext uri="{BB962C8B-B14F-4D97-AF65-F5344CB8AC3E}">
        <p14:creationId xmlns:p14="http://schemas.microsoft.com/office/powerpoint/2010/main" val="74544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2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6</a:t>
            </a:fld>
            <a:endParaRPr lang="fr-FR"/>
          </a:p>
        </p:txBody>
      </p:sp>
    </p:spTree>
    <p:extLst>
      <p:ext uri="{BB962C8B-B14F-4D97-AF65-F5344CB8AC3E}">
        <p14:creationId xmlns:p14="http://schemas.microsoft.com/office/powerpoint/2010/main" val="269794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Irma </a:t>
            </a:r>
            <a:r>
              <a:rPr lang="fr-FR" dirty="0" err="1"/>
              <a:t>supposed</a:t>
            </a:r>
            <a:r>
              <a:rPr lang="fr-FR" dirty="0"/>
              <a:t> to move </a:t>
            </a:r>
            <a:r>
              <a:rPr lang="fr-FR" dirty="0" err="1"/>
              <a:t>quickly</a:t>
            </a:r>
            <a:r>
              <a:rPr lang="fr-FR" dirty="0"/>
              <a:t> to the US </a:t>
            </a:r>
            <a:r>
              <a:rPr lang="fr-FR" dirty="0" err="1"/>
              <a:t>coasts</a:t>
            </a:r>
            <a:endParaRPr lang="fr-FR" dirty="0"/>
          </a:p>
          <a:p>
            <a:endParaRPr lang="fr-FR" dirty="0"/>
          </a:p>
          <a:p>
            <a:r>
              <a:rPr lang="fr-FR" dirty="0" err="1"/>
              <a:t>Predicted</a:t>
            </a:r>
            <a:r>
              <a:rPr lang="fr-FR" dirty="0"/>
              <a:t> </a:t>
            </a:r>
            <a:r>
              <a:rPr lang="fr-FR" dirty="0" err="1"/>
              <a:t>path</a:t>
            </a:r>
            <a:r>
              <a:rPr lang="fr-FR" dirty="0"/>
              <a:t> has</a:t>
            </a:r>
            <a:r>
              <a:rPr lang="fr-FR" baseline="0" dirty="0"/>
              <a:t> </a:t>
            </a:r>
            <a:r>
              <a:rPr lang="fr-FR" baseline="0" dirty="0" err="1"/>
              <a:t>changed</a:t>
            </a:r>
            <a:r>
              <a:rPr lang="fr-FR" baseline="0" dirty="0"/>
              <a:t> =&gt; </a:t>
            </a:r>
            <a:r>
              <a:rPr lang="fr-FR" baseline="0" dirty="0" err="1"/>
              <a:t>created</a:t>
            </a:r>
            <a:r>
              <a:rPr lang="fr-FR" baseline="0" dirty="0"/>
              <a:t> panic</a:t>
            </a:r>
            <a:endParaRPr lang="fr-FR" dirty="0"/>
          </a:p>
          <a:p>
            <a:endParaRPr lang="fr-FR" dirty="0"/>
          </a:p>
          <a:p>
            <a:r>
              <a:rPr lang="fr-FR" dirty="0" err="1"/>
              <a:t>Wednesday</a:t>
            </a:r>
            <a:r>
              <a:rPr lang="fr-FR" dirty="0"/>
              <a:t> 6th – Irma </a:t>
            </a:r>
            <a:r>
              <a:rPr lang="fr-FR" dirty="0" err="1"/>
              <a:t>announced</a:t>
            </a:r>
            <a:r>
              <a:rPr lang="fr-FR" baseline="0" dirty="0"/>
              <a:t> as </a:t>
            </a:r>
            <a:r>
              <a:rPr lang="fr-FR" baseline="0" dirty="0" err="1"/>
              <a:t>potentially</a:t>
            </a:r>
            <a:r>
              <a:rPr lang="fr-FR" baseline="0" dirty="0"/>
              <a:t> </a:t>
            </a:r>
            <a:r>
              <a:rPr lang="fr-FR" baseline="0" dirty="0" err="1"/>
              <a:t>dangerous</a:t>
            </a:r>
            <a:r>
              <a:rPr lang="fr-FR" baseline="0" dirty="0"/>
              <a:t> for Cuba</a:t>
            </a:r>
          </a:p>
          <a:p>
            <a:r>
              <a:rPr lang="fr-FR" baseline="0" dirty="0"/>
              <a:t>Thursday 7th – </a:t>
            </a:r>
            <a:r>
              <a:rPr lang="fr-FR" baseline="0" dirty="0" err="1"/>
              <a:t>Tourists</a:t>
            </a:r>
            <a:r>
              <a:rPr lang="fr-FR" baseline="0" dirty="0"/>
              <a:t> </a:t>
            </a:r>
            <a:r>
              <a:rPr lang="fr-FR" baseline="0" dirty="0" err="1"/>
              <a:t>informed</a:t>
            </a:r>
            <a:r>
              <a:rPr lang="fr-FR" baseline="0" dirty="0"/>
              <a:t> </a:t>
            </a:r>
            <a:r>
              <a:rPr lang="fr-FR" baseline="0" dirty="0" err="1"/>
              <a:t>that</a:t>
            </a:r>
            <a:r>
              <a:rPr lang="fr-FR" baseline="0" dirty="0"/>
              <a:t> </a:t>
            </a:r>
            <a:r>
              <a:rPr lang="fr-FR" baseline="0" dirty="0" err="1"/>
              <a:t>they</a:t>
            </a:r>
            <a:r>
              <a:rPr lang="fr-FR" baseline="0" dirty="0"/>
              <a:t> </a:t>
            </a:r>
            <a:r>
              <a:rPr lang="fr-FR" baseline="0" dirty="0" err="1"/>
              <a:t>would</a:t>
            </a:r>
            <a:r>
              <a:rPr lang="fr-FR" baseline="0" dirty="0"/>
              <a:t> </a:t>
            </a:r>
            <a:r>
              <a:rPr lang="fr-FR" baseline="0" dirty="0" err="1"/>
              <a:t>be</a:t>
            </a:r>
            <a:r>
              <a:rPr lang="fr-FR" baseline="0" dirty="0"/>
              <a:t> </a:t>
            </a:r>
            <a:r>
              <a:rPr lang="fr-FR" baseline="0" dirty="0" err="1"/>
              <a:t>moved</a:t>
            </a:r>
            <a:r>
              <a:rPr lang="fr-FR" baseline="0" dirty="0"/>
              <a:t> to </a:t>
            </a:r>
            <a:r>
              <a:rPr lang="fr-FR" baseline="0" dirty="0" err="1"/>
              <a:t>Varadero</a:t>
            </a:r>
            <a:r>
              <a:rPr lang="fr-FR" baseline="0" dirty="0"/>
              <a:t> area in </a:t>
            </a:r>
            <a:r>
              <a:rPr lang="fr-FR" baseline="0" dirty="0" err="1"/>
              <a:t>prev</a:t>
            </a:r>
            <a:r>
              <a:rPr lang="fr-FR" baseline="0" dirty="0"/>
              <a:t>. Of the hurricane</a:t>
            </a:r>
          </a:p>
          <a:p>
            <a:r>
              <a:rPr lang="fr-FR" baseline="0" dirty="0"/>
              <a:t>Friday 8th – </a:t>
            </a:r>
            <a:r>
              <a:rPr lang="fr-FR" baseline="0" dirty="0" err="1"/>
              <a:t>Tourists</a:t>
            </a:r>
            <a:r>
              <a:rPr lang="fr-FR" baseline="0" dirty="0"/>
              <a:t> </a:t>
            </a:r>
            <a:r>
              <a:rPr lang="fr-FR" baseline="0" dirty="0" err="1"/>
              <a:t>placed</a:t>
            </a:r>
            <a:r>
              <a:rPr lang="fr-FR" baseline="0" dirty="0"/>
              <a:t> in the </a:t>
            </a:r>
            <a:r>
              <a:rPr lang="fr-FR" baseline="0" dirty="0" err="1"/>
              <a:t>several</a:t>
            </a:r>
            <a:r>
              <a:rPr lang="fr-FR" baseline="0" dirty="0"/>
              <a:t> </a:t>
            </a:r>
            <a:r>
              <a:rPr lang="fr-FR" baseline="0" dirty="0" err="1"/>
              <a:t>hotel</a:t>
            </a:r>
            <a:r>
              <a:rPr lang="fr-FR" baseline="0" dirty="0"/>
              <a:t> complexes in the </a:t>
            </a:r>
            <a:r>
              <a:rPr lang="fr-FR" baseline="0" dirty="0" err="1"/>
              <a:t>Peninsula</a:t>
            </a:r>
            <a:r>
              <a:rPr lang="fr-FR" baseline="0" dirty="0"/>
              <a:t> of </a:t>
            </a:r>
            <a:r>
              <a:rPr lang="fr-FR" baseline="0" dirty="0" err="1"/>
              <a:t>Varadero</a:t>
            </a:r>
            <a:r>
              <a:rPr lang="fr-FR" baseline="0" dirty="0"/>
              <a:t> – </a:t>
            </a:r>
            <a:r>
              <a:rPr lang="fr-FR" baseline="0" dirty="0" err="1"/>
              <a:t>confined</a:t>
            </a:r>
            <a:r>
              <a:rPr lang="fr-FR" baseline="0" dirty="0"/>
              <a:t> in </a:t>
            </a:r>
            <a:r>
              <a:rPr lang="fr-FR" baseline="0" dirty="0" err="1"/>
              <a:t>their</a:t>
            </a:r>
            <a:r>
              <a:rPr lang="fr-FR" baseline="0" dirty="0"/>
              <a:t> </a:t>
            </a:r>
            <a:r>
              <a:rPr lang="fr-FR" baseline="0" dirty="0" err="1"/>
              <a:t>rooms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7</a:t>
            </a:fld>
            <a:endParaRPr lang="fr-FR"/>
          </a:p>
        </p:txBody>
      </p:sp>
    </p:spTree>
    <p:extLst>
      <p:ext uri="{BB962C8B-B14F-4D97-AF65-F5344CB8AC3E}">
        <p14:creationId xmlns:p14="http://schemas.microsoft.com/office/powerpoint/2010/main" val="224065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8</a:t>
            </a:fld>
            <a:endParaRPr lang="fr-FR"/>
          </a:p>
        </p:txBody>
      </p:sp>
    </p:spTree>
    <p:extLst>
      <p:ext uri="{BB962C8B-B14F-4D97-AF65-F5344CB8AC3E}">
        <p14:creationId xmlns:p14="http://schemas.microsoft.com/office/powerpoint/2010/main" val="269794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SM </a:t>
            </a:r>
            <a:r>
              <a:rPr lang="en-US" dirty="0"/>
              <a:t>in crisis </a:t>
            </a:r>
            <a:r>
              <a:rPr lang="fr-FR" dirty="0"/>
              <a:t>situation: </a:t>
            </a:r>
          </a:p>
          <a:p>
            <a:pPr lvl="1"/>
            <a:r>
              <a:rPr lang="en-US" dirty="0"/>
              <a:t>Micro-blogging and crowdsourcing activities</a:t>
            </a:r>
          </a:p>
          <a:p>
            <a:pPr lvl="1"/>
            <a:r>
              <a:rPr lang="en-US" dirty="0"/>
              <a:t>Social media opportunities :</a:t>
            </a:r>
          </a:p>
          <a:p>
            <a:pPr lvl="2"/>
            <a:r>
              <a:rPr lang="en-US" dirty="0"/>
              <a:t>Communication</a:t>
            </a:r>
          </a:p>
          <a:p>
            <a:pPr lvl="2"/>
            <a:r>
              <a:rPr lang="en-US" dirty="0"/>
              <a:t>Resilience and recovery</a:t>
            </a:r>
          </a:p>
          <a:p>
            <a:pPr lvl="1"/>
            <a:r>
              <a:rPr lang="en-US" dirty="0"/>
              <a:t>Challenges</a:t>
            </a:r>
          </a:p>
          <a:p>
            <a:pPr lvl="2"/>
            <a:r>
              <a:rPr lang="en-US" dirty="0"/>
              <a:t>Data quality, trust, format content, interoperability, sense-making, security, and coordination </a:t>
            </a:r>
          </a:p>
          <a:p>
            <a:r>
              <a:rPr lang="en-US" dirty="0"/>
              <a:t>Ethical, legal and social implications (ELSI) </a:t>
            </a:r>
          </a:p>
          <a:p>
            <a:pPr lvl="1"/>
            <a:r>
              <a:rPr lang="en-US" dirty="0"/>
              <a:t>Absence of legal basis to involve citizens in the response</a:t>
            </a:r>
          </a:p>
          <a:p>
            <a:pPr lvl="1"/>
            <a:r>
              <a:rPr lang="en-US" dirty="0"/>
              <a:t>Privacy concerns</a:t>
            </a:r>
          </a:p>
          <a:p>
            <a:pPr lvl="1"/>
            <a:r>
              <a:rPr lang="en-US" dirty="0"/>
              <a:t>Ethical issues: co-responsibility, accountability, fairness &amp; justice </a:t>
            </a:r>
          </a:p>
          <a:p>
            <a:pPr lvl="1"/>
            <a:r>
              <a:rPr lang="en-US" dirty="0"/>
              <a:t>Methodologies for designing EMIS</a:t>
            </a:r>
          </a:p>
          <a:p>
            <a:r>
              <a:rPr lang="fr-FR" dirty="0" err="1">
                <a:solidFill>
                  <a:schemeClr val="tx1">
                    <a:lumMod val="50000"/>
                    <a:lumOff val="50000"/>
                  </a:schemeClr>
                </a:solidFill>
              </a:rPr>
              <a:t>Technical</a:t>
            </a:r>
            <a:r>
              <a:rPr lang="fr-FR" dirty="0">
                <a:solidFill>
                  <a:schemeClr val="tx1">
                    <a:lumMod val="50000"/>
                    <a:lumOff val="50000"/>
                  </a:schemeClr>
                </a:solidFill>
              </a:rPr>
              <a:t> aspects</a:t>
            </a:r>
          </a:p>
          <a:p>
            <a:pPr lvl="1"/>
            <a:r>
              <a:rPr lang="fr-FR" dirty="0">
                <a:solidFill>
                  <a:schemeClr val="tx1">
                    <a:lumMod val="50000"/>
                    <a:lumOff val="50000"/>
                  </a:schemeClr>
                </a:solidFill>
              </a:rPr>
              <a:t>The question of </a:t>
            </a:r>
            <a:r>
              <a:rPr lang="fr-FR" dirty="0" err="1">
                <a:solidFill>
                  <a:schemeClr val="tx1">
                    <a:lumMod val="50000"/>
                    <a:lumOff val="50000"/>
                  </a:schemeClr>
                </a:solidFill>
              </a:rPr>
              <a:t>big</a:t>
            </a:r>
            <a:r>
              <a:rPr lang="fr-FR" dirty="0">
                <a:solidFill>
                  <a:schemeClr val="tx1">
                    <a:lumMod val="50000"/>
                    <a:lumOff val="50000"/>
                  </a:schemeClr>
                </a:solidFill>
              </a:rPr>
              <a:t> data</a:t>
            </a:r>
          </a:p>
          <a:p>
            <a:pPr lvl="1"/>
            <a:r>
              <a:rPr lang="en-US" dirty="0">
                <a:solidFill>
                  <a:schemeClr val="tx1">
                    <a:lumMod val="50000"/>
                    <a:lumOff val="50000"/>
                  </a:schemeClr>
                </a:solidFill>
              </a:rPr>
              <a:t>Towards automated volunteers-oriented recommendation systems based on social media data </a:t>
            </a:r>
          </a:p>
          <a:p>
            <a:pPr lvl="1"/>
            <a:r>
              <a:rPr lang="fr-FR" dirty="0" err="1">
                <a:solidFill>
                  <a:schemeClr val="tx1">
                    <a:lumMod val="50000"/>
                    <a:lumOff val="50000"/>
                  </a:schemeClr>
                </a:solidFill>
              </a:rPr>
              <a:t>Visualization</a:t>
            </a:r>
            <a:r>
              <a:rPr lang="fr-FR" dirty="0">
                <a:solidFill>
                  <a:schemeClr val="tx1">
                    <a:lumMod val="50000"/>
                    <a:lumOff val="50000"/>
                  </a:schemeClr>
                </a:solidFill>
              </a:rPr>
              <a:t> to </a:t>
            </a:r>
            <a:r>
              <a:rPr lang="fr-FR" dirty="0" err="1">
                <a:solidFill>
                  <a:schemeClr val="tx1">
                    <a:lumMod val="50000"/>
                    <a:lumOff val="50000"/>
                  </a:schemeClr>
                </a:solidFill>
              </a:rPr>
              <a:t>harvest</a:t>
            </a:r>
            <a:r>
              <a:rPr lang="fr-FR" dirty="0">
                <a:solidFill>
                  <a:schemeClr val="tx1">
                    <a:lumMod val="50000"/>
                    <a:lumOff val="50000"/>
                  </a:schemeClr>
                </a:solidFill>
              </a:rPr>
              <a:t> collective intelligence </a:t>
            </a:r>
            <a:r>
              <a:rPr lang="fr-FR" dirty="0" err="1">
                <a:solidFill>
                  <a:schemeClr val="tx1">
                    <a:lumMod val="50000"/>
                    <a:lumOff val="50000"/>
                  </a:schemeClr>
                </a:solidFill>
              </a:rPr>
              <a:t>during</a:t>
            </a:r>
            <a:r>
              <a:rPr lang="fr-FR" dirty="0">
                <a:solidFill>
                  <a:schemeClr val="tx1">
                    <a:lumMod val="50000"/>
                    <a:lumOff val="50000"/>
                  </a:schemeClr>
                </a:solidFill>
              </a:rPr>
              <a:t> </a:t>
            </a:r>
            <a:r>
              <a:rPr lang="fr-FR" dirty="0" err="1">
                <a:solidFill>
                  <a:schemeClr val="tx1">
                    <a:lumMod val="50000"/>
                    <a:lumOff val="50000"/>
                  </a:schemeClr>
                </a:solidFill>
              </a:rPr>
              <a:t>crisis</a:t>
            </a:r>
            <a:r>
              <a:rPr lang="fr-FR" dirty="0">
                <a:solidFill>
                  <a:schemeClr val="tx1">
                    <a:lumMod val="50000"/>
                    <a:lumOff val="50000"/>
                  </a:schemeClr>
                </a:solidFill>
              </a:rPr>
              <a:t> management</a:t>
            </a:r>
            <a:endParaRPr lang="en-US" dirty="0">
              <a:solidFill>
                <a:schemeClr val="tx1">
                  <a:lumMod val="50000"/>
                  <a:lumOff val="50000"/>
                </a:schemeClr>
              </a:solidFill>
            </a:endParaRPr>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17</a:t>
            </a:fld>
            <a:endParaRPr lang="fr-FR"/>
          </a:p>
        </p:txBody>
      </p:sp>
    </p:spTree>
    <p:extLst>
      <p:ext uri="{BB962C8B-B14F-4D97-AF65-F5344CB8AC3E}">
        <p14:creationId xmlns:p14="http://schemas.microsoft.com/office/powerpoint/2010/main" val="284170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indent="-457200">
              <a:buFont typeface="+mj-lt"/>
              <a:buAutoNum type="arabicPeriod"/>
            </a:pPr>
            <a:r>
              <a:rPr lang="en-US" dirty="0"/>
              <a:t>Studying  the  re-organization  of  information  flows  between  citizens/volunteers  on-site  or  on-line,  rescue  teams  and crisis managers at the time of a crisis to support:</a:t>
            </a:r>
          </a:p>
          <a:p>
            <a:pPr lvl="1"/>
            <a:r>
              <a:rPr lang="en-US" dirty="0"/>
              <a:t>The integration of volunteers and citizens in the crisis management and response processes;</a:t>
            </a:r>
          </a:p>
          <a:p>
            <a:pPr lvl="1"/>
            <a:r>
              <a:rPr lang="en-US" dirty="0"/>
              <a:t>The ‘adaptation’ of the practices of crisis managers and rescue teams;</a:t>
            </a:r>
          </a:p>
          <a:p>
            <a:pPr lvl="1"/>
            <a:r>
              <a:rPr lang="en-US" dirty="0"/>
              <a:t>The resilience of the affected community</a:t>
            </a:r>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Designing  a specific module “on-line social networks and citizens” in the mediation  platform  dedicated  to integrate data  from  heterogeneous data  sources,  including  SM,   &amp;   to   translate   it   into   “understandable”   information   for   stakeholders (RIO-Suite)</a:t>
            </a:r>
          </a:p>
          <a:p>
            <a:pPr lvl="1"/>
            <a:endParaRPr lang="en-US"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18</a:t>
            </a:fld>
            <a:endParaRPr lang="fr-FR"/>
          </a:p>
        </p:txBody>
      </p:sp>
    </p:spTree>
    <p:extLst>
      <p:ext uri="{BB962C8B-B14F-4D97-AF65-F5344CB8AC3E}">
        <p14:creationId xmlns:p14="http://schemas.microsoft.com/office/powerpoint/2010/main" val="338826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19</a:t>
            </a:fld>
            <a:endParaRPr lang="fr-FR"/>
          </a:p>
        </p:txBody>
      </p:sp>
    </p:spTree>
    <p:extLst>
      <p:ext uri="{BB962C8B-B14F-4D97-AF65-F5344CB8AC3E}">
        <p14:creationId xmlns:p14="http://schemas.microsoft.com/office/powerpoint/2010/main" val="62014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161DF1-DA3B-4BE7-996B-D3A5EFCFD604}" type="slidenum">
              <a:rPr lang="fr-FR" smtClean="0"/>
              <a:t>22</a:t>
            </a:fld>
            <a:endParaRPr lang="fr-FR"/>
          </a:p>
        </p:txBody>
      </p:sp>
    </p:spTree>
    <p:extLst>
      <p:ext uri="{BB962C8B-B14F-4D97-AF65-F5344CB8AC3E}">
        <p14:creationId xmlns:p14="http://schemas.microsoft.com/office/powerpoint/2010/main" val="2320211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uverture">
    <p:spTree>
      <p:nvGrpSpPr>
        <p:cNvPr id="1" name=""/>
        <p:cNvGrpSpPr/>
        <p:nvPr/>
      </p:nvGrpSpPr>
      <p:grpSpPr>
        <a:xfrm>
          <a:off x="0" y="0"/>
          <a:ext cx="0" cy="0"/>
          <a:chOff x="0" y="0"/>
          <a:chExt cx="0" cy="0"/>
        </a:xfrm>
      </p:grpSpPr>
      <p:sp>
        <p:nvSpPr>
          <p:cNvPr id="9" name="Rectangle 8"/>
          <p:cNvSpPr/>
          <p:nvPr userDrawn="1"/>
        </p:nvSpPr>
        <p:spPr>
          <a:xfrm>
            <a:off x="0" y="0"/>
            <a:ext cx="9144000" cy="2355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4" name="Image 13">
            <a:extLst>
              <a:ext uri="{FF2B5EF4-FFF2-40B4-BE49-F238E27FC236}">
                <a16:creationId xmlns:a16="http://schemas.microsoft.com/office/drawing/2014/main" id="{8E061DD5-11BB-514A-8A5A-CD4B1A489C4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56877" y="518160"/>
            <a:ext cx="1301609" cy="1837566"/>
          </a:xfrm>
          <a:prstGeom prst="rect">
            <a:avLst/>
          </a:prstGeom>
        </p:spPr>
      </p:pic>
      <p:sp>
        <p:nvSpPr>
          <p:cNvPr id="2" name="Titre 1"/>
          <p:cNvSpPr>
            <a:spLocks noGrp="1"/>
          </p:cNvSpPr>
          <p:nvPr>
            <p:ph type="title"/>
          </p:nvPr>
        </p:nvSpPr>
        <p:spPr>
          <a:xfrm>
            <a:off x="3563888" y="1869673"/>
            <a:ext cx="5112568" cy="1021556"/>
          </a:xfrm>
        </p:spPr>
        <p:txBody>
          <a:bodyPr anchor="t">
            <a:normAutofit/>
          </a:bodyPr>
          <a:lstStyle>
            <a:lvl1pPr algn="l">
              <a:defRPr sz="2700" b="1" i="0" cap="none">
                <a:solidFill>
                  <a:schemeClr val="tx1"/>
                </a:solidFill>
                <a:latin typeface="+mj-lt"/>
              </a:defRPr>
            </a:lvl1pPr>
          </a:lstStyle>
          <a:p>
            <a:r>
              <a:rPr lang="fr-FR" dirty="0"/>
              <a:t>Modifiez le style du titre</a:t>
            </a:r>
          </a:p>
        </p:txBody>
      </p:sp>
      <p:sp>
        <p:nvSpPr>
          <p:cNvPr id="3" name="Espace réservé du texte 2"/>
          <p:cNvSpPr>
            <a:spLocks noGrp="1"/>
          </p:cNvSpPr>
          <p:nvPr>
            <p:ph type="body" idx="1"/>
          </p:nvPr>
        </p:nvSpPr>
        <p:spPr>
          <a:xfrm>
            <a:off x="3563888" y="2949793"/>
            <a:ext cx="5112568" cy="972108"/>
          </a:xfrm>
        </p:spPr>
        <p:txBody>
          <a:bodyPr anchor="t"/>
          <a:lstStyle>
            <a:lvl1pPr marL="0" indent="0">
              <a:buNone/>
              <a:defRPr sz="1500" b="1" i="0">
                <a:solidFill>
                  <a:srgbClr val="B8B8B8"/>
                </a:solidFill>
                <a:latin typeface="Arial" panose="020B0604020202020204" pitchFamily="34" charset="0"/>
                <a:cs typeface="Arial" panose="020B0604020202020204" pitchFamily="34" charset="0"/>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B51F7863-930D-42FA-80F6-DDE35BA177D3}" type="datetime1">
              <a:rPr lang="fr-FR" smtClean="0"/>
              <a:t>17/11/2022</a:t>
            </a:fld>
            <a:endParaRPr lang="fr-FR"/>
          </a:p>
        </p:txBody>
      </p:sp>
      <p:sp>
        <p:nvSpPr>
          <p:cNvPr id="5" name="Espace réservé du pied de page 4"/>
          <p:cNvSpPr>
            <a:spLocks noGrp="1"/>
          </p:cNvSpPr>
          <p:nvPr>
            <p:ph type="ftr" sz="quarter" idx="11"/>
          </p:nvPr>
        </p:nvSpPr>
        <p:spPr/>
        <p:txBody>
          <a:bodyPr/>
          <a:lstStyle/>
          <a:p>
            <a:r>
              <a:rPr lang="fr-FR"/>
              <a:t>Modèle de présentation Télécom ParisTech</a:t>
            </a: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sp>
        <p:nvSpPr>
          <p:cNvPr id="10" name="Rectangle 9"/>
          <p:cNvSpPr/>
          <p:nvPr userDrawn="1"/>
        </p:nvSpPr>
        <p:spPr>
          <a:xfrm>
            <a:off x="0" y="4353949"/>
            <a:ext cx="9144000" cy="80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Rectangle 10"/>
          <p:cNvSpPr/>
          <p:nvPr userDrawn="1"/>
        </p:nvSpPr>
        <p:spPr>
          <a:xfrm>
            <a:off x="3527921" y="4083918"/>
            <a:ext cx="1874777" cy="216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Rectangle 11"/>
          <p:cNvSpPr/>
          <p:nvPr userDrawn="1"/>
        </p:nvSpPr>
        <p:spPr>
          <a:xfrm>
            <a:off x="5402698" y="4083918"/>
            <a:ext cx="1874777"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12"/>
          <p:cNvSpPr/>
          <p:nvPr userDrawn="1"/>
        </p:nvSpPr>
        <p:spPr>
          <a:xfrm>
            <a:off x="7277475" y="4083918"/>
            <a:ext cx="1874777" cy="216024"/>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6" name="Image 15">
            <a:extLst>
              <a:ext uri="{FF2B5EF4-FFF2-40B4-BE49-F238E27FC236}">
                <a16:creationId xmlns:a16="http://schemas.microsoft.com/office/drawing/2014/main" id="{C9BB8EF7-2A20-9747-930F-3F00535075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4557" y="3889522"/>
            <a:ext cx="1007456" cy="527057"/>
          </a:xfrm>
          <a:prstGeom prst="rect">
            <a:avLst/>
          </a:prstGeom>
        </p:spPr>
      </p:pic>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9623" y="669104"/>
            <a:ext cx="1068298" cy="767839"/>
          </a:xfrm>
          <a:prstGeom prst="rect">
            <a:avLst/>
          </a:prstGeom>
        </p:spPr>
      </p:pic>
    </p:spTree>
    <p:extLst>
      <p:ext uri="{BB962C8B-B14F-4D97-AF65-F5344CB8AC3E}">
        <p14:creationId xmlns:p14="http://schemas.microsoft.com/office/powerpoint/2010/main" val="319796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1442686" y="1167595"/>
            <a:ext cx="7211144" cy="3024336"/>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50B1910F-76B6-4C2B-BC78-52D9610CF63E}" type="datetime1">
              <a:rPr lang="fr-FR" smtClean="0"/>
              <a:t>17/11/2022</a:t>
            </a:fld>
            <a:endParaRPr lang="fr-FR"/>
          </a:p>
        </p:txBody>
      </p:sp>
      <p:sp>
        <p:nvSpPr>
          <p:cNvPr id="5" name="Espace réservé du pied de page 4"/>
          <p:cNvSpPr>
            <a:spLocks noGrp="1"/>
          </p:cNvSpPr>
          <p:nvPr>
            <p:ph type="ftr" sz="quarter" idx="11"/>
          </p:nvPr>
        </p:nvSpPr>
        <p:spPr/>
        <p:txBody>
          <a:bodyPr/>
          <a:lstStyle>
            <a:lvl1pPr algn="ctr">
              <a:defRPr/>
            </a:lvl1pPr>
          </a:lstStyle>
          <a:p>
            <a:r>
              <a:rPr lang="fr-FR" dirty="0"/>
              <a:t>Modèle de présentation Télécom Paris</a:t>
            </a: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3692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19523"/>
            <a:ext cx="2057400" cy="407510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457200" y="519523"/>
            <a:ext cx="6019800" cy="4075100"/>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7CF2D158-91E0-4000-980E-7553DFDAF16F}" type="datetime1">
              <a:rPr lang="fr-FR" smtClean="0"/>
              <a:t>17/11/2022</a:t>
            </a:fld>
            <a:endParaRPr lang="fr-FR"/>
          </a:p>
        </p:txBody>
      </p:sp>
      <p:sp>
        <p:nvSpPr>
          <p:cNvPr id="5" name="Espace réservé du pied de page 4"/>
          <p:cNvSpPr>
            <a:spLocks noGrp="1"/>
          </p:cNvSpPr>
          <p:nvPr>
            <p:ph type="ftr" sz="quarter" idx="11"/>
          </p:nvPr>
        </p:nvSpPr>
        <p:spPr/>
        <p:txBody>
          <a:bodyPr/>
          <a:lstStyle>
            <a:lvl1pPr algn="ctr">
              <a:defRPr/>
            </a:lvl1pPr>
          </a:lstStyle>
          <a:p>
            <a:r>
              <a:rPr lang="fr-FR" dirty="0"/>
              <a:t>Modèle de présentation Télécom Paris</a:t>
            </a: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195113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2910" y="841860"/>
            <a:ext cx="6857730" cy="1790370"/>
          </a:xfrm>
          <a:prstGeom prst="rect">
            <a:avLst/>
          </a:prstGeom>
        </p:spPr>
        <p:txBody>
          <a:bodyPr lIns="0" tIns="0" rIns="0" bIns="0" anchor="ctr"/>
          <a:lstStyle/>
          <a:p>
            <a:endParaRPr lang="fr-FR" sz="1350" b="0" strike="noStrike" spc="-1">
              <a:solidFill>
                <a:srgbClr val="000000"/>
              </a:solidFill>
              <a:latin typeface="Calibri"/>
            </a:endParaRPr>
          </a:p>
        </p:txBody>
      </p:sp>
      <p:sp>
        <p:nvSpPr>
          <p:cNvPr id="6" name="PlaceHolder 2"/>
          <p:cNvSpPr>
            <a:spLocks noGrp="1"/>
          </p:cNvSpPr>
          <p:nvPr>
            <p:ph type="subTitle"/>
          </p:nvPr>
        </p:nvSpPr>
        <p:spPr>
          <a:xfrm>
            <a:off x="457110" y="1203390"/>
            <a:ext cx="8229330" cy="2982960"/>
          </a:xfrm>
          <a:prstGeom prst="rect">
            <a:avLst/>
          </a:prstGeom>
        </p:spPr>
        <p:txBody>
          <a:bodyPr lIns="0" tIns="0" rIns="0" bIns="0" anchor="ctr"/>
          <a:lstStyle/>
          <a:p>
            <a:pPr algn="ctr"/>
            <a:endParaRPr lang="fr-FR" sz="2400" b="0" strike="noStrike" spc="-1">
              <a:latin typeface="Arial"/>
            </a:endParaRPr>
          </a:p>
        </p:txBody>
      </p:sp>
    </p:spTree>
    <p:extLst>
      <p:ext uri="{BB962C8B-B14F-4D97-AF65-F5344CB8AC3E}">
        <p14:creationId xmlns:p14="http://schemas.microsoft.com/office/powerpoint/2010/main" val="304919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2910" y="841860"/>
            <a:ext cx="6857730" cy="1790370"/>
          </a:xfrm>
          <a:prstGeom prst="rect">
            <a:avLst/>
          </a:prstGeom>
        </p:spPr>
        <p:txBody>
          <a:bodyPr lIns="0" tIns="0" rIns="0" bIns="0" anchor="ctr"/>
          <a:lstStyle/>
          <a:p>
            <a:endParaRPr lang="fr-FR" sz="1350" b="0" strike="noStrike" spc="-1">
              <a:solidFill>
                <a:srgbClr val="000000"/>
              </a:solidFill>
              <a:latin typeface="Calibri"/>
            </a:endParaRPr>
          </a:p>
        </p:txBody>
      </p:sp>
      <p:sp>
        <p:nvSpPr>
          <p:cNvPr id="8" name="PlaceHolder 2"/>
          <p:cNvSpPr>
            <a:spLocks noGrp="1"/>
          </p:cNvSpPr>
          <p:nvPr>
            <p:ph type="body"/>
          </p:nvPr>
        </p:nvSpPr>
        <p:spPr>
          <a:xfrm>
            <a:off x="457110" y="1203390"/>
            <a:ext cx="8229330" cy="2982960"/>
          </a:xfrm>
          <a:prstGeom prst="rect">
            <a:avLst/>
          </a:prstGeom>
        </p:spPr>
        <p:txBody>
          <a:bodyPr lIns="0" tIns="0" rIns="0" bIns="0">
            <a:normAutofit/>
          </a:bodyPr>
          <a:lstStyle/>
          <a:p>
            <a:endParaRPr lang="fr-FR" sz="2100" b="0" strike="noStrike" spc="-1">
              <a:solidFill>
                <a:srgbClr val="000000"/>
              </a:solidFill>
              <a:latin typeface="Calibri"/>
            </a:endParaRPr>
          </a:p>
        </p:txBody>
      </p:sp>
    </p:spTree>
    <p:extLst>
      <p:ext uri="{BB962C8B-B14F-4D97-AF65-F5344CB8AC3E}">
        <p14:creationId xmlns:p14="http://schemas.microsoft.com/office/powerpoint/2010/main" val="4068251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1" name="Titre de diapositive"/>
          <p:cNvSpPr txBox="1">
            <a:spLocks noGrp="1"/>
          </p:cNvSpPr>
          <p:nvPr>
            <p:ph type="title" hasCustomPrompt="1"/>
          </p:nvPr>
        </p:nvSpPr>
        <p:spPr>
          <a:prstGeom prst="rect">
            <a:avLst/>
          </a:prstGeom>
        </p:spPr>
        <p:txBody>
          <a:bodyPr/>
          <a:lstStyle/>
          <a:p>
            <a:r>
              <a:t>Titre de diapositive</a:t>
            </a:r>
          </a:p>
        </p:txBody>
      </p:sp>
      <p:sp>
        <p:nvSpPr>
          <p:cNvPr id="42"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07469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ge intercalaire">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1761661"/>
            <a:ext cx="4966320" cy="938678"/>
          </a:xfrm>
        </p:spPr>
        <p:txBody>
          <a:bodyPr anchor="t"/>
          <a:lstStyle>
            <a:lvl1pPr>
              <a:defRPr b="1" i="0">
                <a:solidFill>
                  <a:srgbClr val="000000"/>
                </a:solidFill>
                <a:latin typeface="+mj-lt"/>
              </a:defRPr>
            </a:lvl1pPr>
          </a:lstStyle>
          <a:p>
            <a:r>
              <a:rPr lang="fr-FR" dirty="0"/>
              <a:t>Modifiez le style du titre</a:t>
            </a:r>
          </a:p>
        </p:txBody>
      </p:sp>
      <p:sp>
        <p:nvSpPr>
          <p:cNvPr id="3" name="Sous-titre 2"/>
          <p:cNvSpPr>
            <a:spLocks noGrp="1"/>
          </p:cNvSpPr>
          <p:nvPr>
            <p:ph type="subTitle" idx="1"/>
          </p:nvPr>
        </p:nvSpPr>
        <p:spPr>
          <a:xfrm>
            <a:off x="3491880" y="2914650"/>
            <a:ext cx="4968552" cy="1314450"/>
          </a:xfrm>
        </p:spPr>
        <p:txBody>
          <a:bodyPr/>
          <a:lstStyle>
            <a:lvl1pPr marL="0" indent="0" algn="l">
              <a:buNone/>
              <a:defRPr b="1" i="0">
                <a:solidFill>
                  <a:srgbClr val="B8B8B8"/>
                </a:solidFill>
                <a:latin typeface="Arial" panose="020B0604020202020204" pitchFamily="34" charset="0"/>
                <a:cs typeface="Arial" panose="020B0604020202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fr-FR" dirty="0"/>
              <a:t>Modifiez le style des sous-titres du masque</a:t>
            </a:r>
          </a:p>
        </p:txBody>
      </p:sp>
      <p:sp>
        <p:nvSpPr>
          <p:cNvPr id="8" name="Rectangle 7"/>
          <p:cNvSpPr/>
          <p:nvPr userDrawn="1"/>
        </p:nvSpPr>
        <p:spPr>
          <a:xfrm>
            <a:off x="3527921" y="1383618"/>
            <a:ext cx="1874777" cy="216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Rectangle 8"/>
          <p:cNvSpPr/>
          <p:nvPr userDrawn="1"/>
        </p:nvSpPr>
        <p:spPr>
          <a:xfrm>
            <a:off x="5402698" y="1383618"/>
            <a:ext cx="1874777"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p:cNvSpPr/>
          <p:nvPr userDrawn="1"/>
        </p:nvSpPr>
        <p:spPr>
          <a:xfrm>
            <a:off x="7277475" y="1383618"/>
            <a:ext cx="1874777" cy="216024"/>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p:cNvSpPr/>
          <p:nvPr userDrawn="1"/>
        </p:nvSpPr>
        <p:spPr>
          <a:xfrm>
            <a:off x="0" y="271126"/>
            <a:ext cx="2051720" cy="75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pied de page 4"/>
          <p:cNvSpPr>
            <a:spLocks noGrp="1"/>
          </p:cNvSpPr>
          <p:nvPr>
            <p:ph type="ftr" sz="quarter" idx="11"/>
          </p:nvPr>
        </p:nvSpPr>
        <p:spPr>
          <a:xfrm>
            <a:off x="4067950" y="4886090"/>
            <a:ext cx="4345800" cy="169906"/>
          </a:xfrm>
        </p:spPr>
        <p:txBody>
          <a:bodyPr/>
          <a:lstStyle>
            <a:lvl1pPr>
              <a:defRPr/>
            </a:lvl1pPr>
          </a:lstStyle>
          <a:p>
            <a:r>
              <a:rPr lang="fr-FR" dirty="0"/>
              <a:t>catoline.rizza@telecom-paris.fr </a:t>
            </a: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296902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i="0">
                <a:latin typeface="+mj-lt"/>
              </a:defRPr>
            </a:lvl1pPr>
          </a:lstStyle>
          <a:p>
            <a:r>
              <a:rPr lang="fr-FR" dirty="0"/>
              <a:t>Modifiez le style du titre</a:t>
            </a:r>
          </a:p>
        </p:txBody>
      </p:sp>
      <p:sp>
        <p:nvSpPr>
          <p:cNvPr id="3" name="Espace réservé du contenu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pied de page 4"/>
          <p:cNvSpPr>
            <a:spLocks noGrp="1"/>
          </p:cNvSpPr>
          <p:nvPr>
            <p:ph type="ftr" sz="quarter" idx="11"/>
          </p:nvPr>
        </p:nvSpPr>
        <p:spPr/>
        <p:txBody>
          <a:bodyPr/>
          <a:lstStyle/>
          <a:p>
            <a:r>
              <a:rPr lang="fr-FR" dirty="0"/>
              <a:t>Modèle de présentation Télécom Paris</a:t>
            </a:r>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139984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200151"/>
            <a:ext cx="4038600" cy="3394472"/>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03440148-4D57-42A8-BE77-B1C13CA2346E}" type="datetime1">
              <a:rPr lang="fr-FR" smtClean="0"/>
              <a:t>17/11/2022</a:t>
            </a:fld>
            <a:endParaRPr lang="fr-FR"/>
          </a:p>
        </p:txBody>
      </p:sp>
      <p:sp>
        <p:nvSpPr>
          <p:cNvPr id="6" name="Espace réservé du pied de page 5"/>
          <p:cNvSpPr>
            <a:spLocks noGrp="1"/>
          </p:cNvSpPr>
          <p:nvPr>
            <p:ph type="ftr" sz="quarter" idx="11"/>
          </p:nvPr>
        </p:nvSpPr>
        <p:spPr/>
        <p:txBody>
          <a:bodyPr/>
          <a:lstStyle>
            <a:lvl1pPr algn="r">
              <a:defRPr/>
            </a:lvl1pPr>
          </a:lstStyle>
          <a:p>
            <a:pPr algn="ctr"/>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29122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dirty="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32" y="1151335"/>
            <a:ext cx="4041775" cy="47982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dirty="0"/>
              <a:t>Modifiez les styles du texte du masque</a:t>
            </a:r>
          </a:p>
        </p:txBody>
      </p:sp>
      <p:sp>
        <p:nvSpPr>
          <p:cNvPr id="6" name="Espace réservé du contenu 5"/>
          <p:cNvSpPr>
            <a:spLocks noGrp="1"/>
          </p:cNvSpPr>
          <p:nvPr>
            <p:ph sz="quarter" idx="4"/>
          </p:nvPr>
        </p:nvSpPr>
        <p:spPr>
          <a:xfrm>
            <a:off x="4645032" y="1631156"/>
            <a:ext cx="4041775" cy="2963466"/>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e la date 9"/>
          <p:cNvSpPr>
            <a:spLocks noGrp="1"/>
          </p:cNvSpPr>
          <p:nvPr>
            <p:ph type="dt" sz="half" idx="10"/>
          </p:nvPr>
        </p:nvSpPr>
        <p:spPr/>
        <p:txBody>
          <a:bodyPr/>
          <a:lstStyle/>
          <a:p>
            <a:fld id="{B8EF25F4-B268-42E8-A7A4-B8F206EF4EB7}" type="datetime1">
              <a:rPr lang="fr-FR" smtClean="0"/>
              <a:t>17/11/2022</a:t>
            </a:fld>
            <a:endParaRPr lang="fr-FR" dirty="0"/>
          </a:p>
        </p:txBody>
      </p:sp>
      <p:sp>
        <p:nvSpPr>
          <p:cNvPr id="11" name="Espace réservé du pied de page 10"/>
          <p:cNvSpPr>
            <a:spLocks noGrp="1"/>
          </p:cNvSpPr>
          <p:nvPr>
            <p:ph type="ftr" sz="quarter" idx="11"/>
          </p:nvPr>
        </p:nvSpPr>
        <p:spPr/>
        <p:txBody>
          <a:bodyPr/>
          <a:lstStyle/>
          <a:p>
            <a:endParaRPr lang="fr-FR" dirty="0"/>
          </a:p>
        </p:txBody>
      </p:sp>
      <p:sp>
        <p:nvSpPr>
          <p:cNvPr id="12" name="Espace réservé du numéro de diapositive 11"/>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420477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6" name="Espace réservé de la date 5"/>
          <p:cNvSpPr>
            <a:spLocks noGrp="1"/>
          </p:cNvSpPr>
          <p:nvPr>
            <p:ph type="dt" sz="half" idx="10"/>
          </p:nvPr>
        </p:nvSpPr>
        <p:spPr/>
        <p:txBody>
          <a:bodyPr/>
          <a:lstStyle/>
          <a:p>
            <a:fld id="{B8EF25F4-B268-42E8-A7A4-B8F206EF4EB7}" type="datetime1">
              <a:rPr lang="fr-FR" smtClean="0"/>
              <a:t>17/11/2022</a:t>
            </a:fld>
            <a:endParaRPr lang="fr-FR" dirty="0"/>
          </a:p>
        </p:txBody>
      </p:sp>
      <p:sp>
        <p:nvSpPr>
          <p:cNvPr id="7" name="Espace réservé du pied de page 6"/>
          <p:cNvSpPr>
            <a:spLocks noGrp="1"/>
          </p:cNvSpPr>
          <p:nvPr>
            <p:ph type="ftr" sz="quarter" idx="11"/>
          </p:nvPr>
        </p:nvSpPr>
        <p:spPr/>
        <p:txBody>
          <a:bodyPr/>
          <a:lstStyle/>
          <a:p>
            <a:r>
              <a:rPr lang="fr-FR" dirty="0"/>
              <a:t>Modèle de présentation Télécom Paris</a:t>
            </a:r>
          </a:p>
        </p:txBody>
      </p:sp>
      <p:sp>
        <p:nvSpPr>
          <p:cNvPr id="8" name="Espace réservé du numéro de diapositive 7"/>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163143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pied de page 5"/>
          <p:cNvSpPr>
            <a:spLocks noGrp="1"/>
          </p:cNvSpPr>
          <p:nvPr>
            <p:ph type="ftr" sz="quarter" idx="11"/>
          </p:nvPr>
        </p:nvSpPr>
        <p:spPr/>
        <p:txBody>
          <a:bodyPr/>
          <a:lstStyle/>
          <a:p>
            <a:r>
              <a:rPr lang="fr-FR" dirty="0"/>
              <a:t>Modèle de présentation Télécom Paris</a:t>
            </a: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pPr/>
              <a:t>‹#›</a:t>
            </a:fld>
            <a:endParaRPr lang="fr-FR" dirty="0"/>
          </a:p>
        </p:txBody>
      </p:sp>
    </p:spTree>
    <p:extLst>
      <p:ext uri="{BB962C8B-B14F-4D97-AF65-F5344CB8AC3E}">
        <p14:creationId xmlns:p14="http://schemas.microsoft.com/office/powerpoint/2010/main" val="85451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75663" y="204790"/>
            <a:ext cx="1989857" cy="584765"/>
          </a:xfrm>
        </p:spPr>
        <p:txBody>
          <a:bodyPr anchor="b"/>
          <a:lstStyle>
            <a:lvl1pPr algn="l">
              <a:defRPr sz="1500" b="1"/>
            </a:lvl1pPr>
          </a:lstStyle>
          <a:p>
            <a:r>
              <a:rPr lang="fr-FR" dirty="0"/>
              <a:t>Modifiez le style du titre</a:t>
            </a:r>
          </a:p>
        </p:txBody>
      </p:sp>
      <p:sp>
        <p:nvSpPr>
          <p:cNvPr id="3" name="Espace réservé du contenu 2"/>
          <p:cNvSpPr>
            <a:spLocks noGrp="1"/>
          </p:cNvSpPr>
          <p:nvPr>
            <p:ph idx="1"/>
          </p:nvPr>
        </p:nvSpPr>
        <p:spPr>
          <a:xfrm>
            <a:off x="3575050" y="204791"/>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7" y="951571"/>
            <a:ext cx="3008313" cy="364305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B6CE3DF0-625E-4FE4-98C6-AC1CB343744C}" type="datetime1">
              <a:rPr lang="fr-FR" smtClean="0"/>
              <a:t>17/11/2022</a:t>
            </a:fld>
            <a:endParaRPr lang="fr-FR"/>
          </a:p>
        </p:txBody>
      </p:sp>
      <p:sp>
        <p:nvSpPr>
          <p:cNvPr id="6" name="Espace réservé du pied de page 5"/>
          <p:cNvSpPr>
            <a:spLocks noGrp="1"/>
          </p:cNvSpPr>
          <p:nvPr>
            <p:ph type="ftr" sz="quarter" idx="11"/>
          </p:nvPr>
        </p:nvSpPr>
        <p:spPr>
          <a:xfrm>
            <a:off x="4067950" y="4886090"/>
            <a:ext cx="4339450" cy="169905"/>
          </a:xfrm>
        </p:spPr>
        <p:txBody>
          <a:bodyPr/>
          <a:lstStyle>
            <a:lvl1pPr algn="ctr">
              <a:defRPr/>
            </a:lvl1pPr>
          </a:lstStyle>
          <a:p>
            <a:endParaRPr lang="fr-FR" dirty="0"/>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335141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fr-FR" dirty="0"/>
          </a:p>
        </p:txBody>
      </p:sp>
      <p:sp>
        <p:nvSpPr>
          <p:cNvPr id="4" name="Espace réservé du texte 3"/>
          <p:cNvSpPr>
            <a:spLocks noGrp="1"/>
          </p:cNvSpPr>
          <p:nvPr>
            <p:ph type="body" sz="half" idx="2"/>
          </p:nvPr>
        </p:nvSpPr>
        <p:spPr>
          <a:xfrm>
            <a:off x="1792288" y="4025506"/>
            <a:ext cx="5486400" cy="603647"/>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80D7B8A-39B4-4171-B1E5-50825526ECF3}" type="datetime1">
              <a:rPr lang="fr-FR" smtClean="0"/>
              <a:t>17/11/2022</a:t>
            </a:fld>
            <a:endParaRPr lang="fr-FR"/>
          </a:p>
        </p:txBody>
      </p:sp>
      <p:sp>
        <p:nvSpPr>
          <p:cNvPr id="6" name="Espace réservé du pied de page 5"/>
          <p:cNvSpPr>
            <a:spLocks noGrp="1"/>
          </p:cNvSpPr>
          <p:nvPr>
            <p:ph type="ftr" sz="quarter" idx="11"/>
          </p:nvPr>
        </p:nvSpPr>
        <p:spPr/>
        <p:txBody>
          <a:bodyPr/>
          <a:lstStyle>
            <a:lvl1pPr algn="ctr">
              <a:defRPr/>
            </a:lvl1pPr>
          </a:lstStyle>
          <a:p>
            <a:r>
              <a:rPr lang="fr-FR" dirty="0"/>
              <a:t>Modèle de présentation Télécom Paris</a:t>
            </a: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a:t>
            </a:fld>
            <a:endParaRPr lang="fr-FR"/>
          </a:p>
        </p:txBody>
      </p:sp>
    </p:spTree>
    <p:extLst>
      <p:ext uri="{BB962C8B-B14F-4D97-AF65-F5344CB8AC3E}">
        <p14:creationId xmlns:p14="http://schemas.microsoft.com/office/powerpoint/2010/main" val="209944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9C2F501-A1AA-734D-A236-B84EBA32B7CD}"/>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8415638" y="4327013"/>
            <a:ext cx="562510" cy="794132"/>
          </a:xfrm>
          <a:prstGeom prst="rect">
            <a:avLst/>
          </a:prstGeom>
        </p:spPr>
      </p:pic>
      <p:sp>
        <p:nvSpPr>
          <p:cNvPr id="13" name="Rectangle 12"/>
          <p:cNvSpPr/>
          <p:nvPr userDrawn="1"/>
        </p:nvSpPr>
        <p:spPr>
          <a:xfrm>
            <a:off x="0" y="4888146"/>
            <a:ext cx="1402632" cy="169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dirty="0"/>
          </a:p>
        </p:txBody>
      </p:sp>
      <p:sp>
        <p:nvSpPr>
          <p:cNvPr id="14" name="Rectangle 13"/>
          <p:cNvSpPr/>
          <p:nvPr userDrawn="1"/>
        </p:nvSpPr>
        <p:spPr>
          <a:xfrm>
            <a:off x="4067944" y="4888146"/>
            <a:ext cx="4340670" cy="169924"/>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dirty="0"/>
          </a:p>
        </p:txBody>
      </p:sp>
      <p:sp>
        <p:nvSpPr>
          <p:cNvPr id="6" name="Espace réservé du numéro de diapositive 5"/>
          <p:cNvSpPr>
            <a:spLocks noGrp="1"/>
          </p:cNvSpPr>
          <p:nvPr>
            <p:ph type="sldNum" sz="quarter" idx="4"/>
          </p:nvPr>
        </p:nvSpPr>
        <p:spPr>
          <a:xfrm>
            <a:off x="6466" y="4886090"/>
            <a:ext cx="533086" cy="169905"/>
          </a:xfrm>
          <a:prstGeom prst="rect">
            <a:avLst/>
          </a:prstGeom>
          <a:noFill/>
        </p:spPr>
        <p:txBody>
          <a:bodyPr vert="horz" lIns="91440" tIns="45720" rIns="91440" bIns="45720" rtlCol="0" anchor="ctr"/>
          <a:lstStyle>
            <a:lvl1pPr algn="ctr">
              <a:defRPr sz="750" b="1">
                <a:solidFill>
                  <a:schemeClr val="bg1"/>
                </a:solidFill>
                <a:effectLst/>
              </a:defRPr>
            </a:lvl1pPr>
          </a:lstStyle>
          <a:p>
            <a:fld id="{3A5F5595-61AE-4AA6-B423-33EDBD1DAE12}" type="slidenum">
              <a:rPr lang="fr-FR" smtClean="0"/>
              <a:pPr/>
              <a:t>‹#›</a:t>
            </a:fld>
            <a:endParaRPr lang="fr-FR" dirty="0"/>
          </a:p>
        </p:txBody>
      </p:sp>
      <p:sp>
        <p:nvSpPr>
          <p:cNvPr id="2" name="Espace réservé du titre 1"/>
          <p:cNvSpPr>
            <a:spLocks noGrp="1"/>
          </p:cNvSpPr>
          <p:nvPr>
            <p:ph type="title"/>
          </p:nvPr>
        </p:nvSpPr>
        <p:spPr>
          <a:xfrm>
            <a:off x="1475656" y="323"/>
            <a:ext cx="7211144" cy="843237"/>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p:cNvSpPr>
            <a:spLocks noGrp="1"/>
          </p:cNvSpPr>
          <p:nvPr>
            <p:ph type="body" idx="1"/>
          </p:nvPr>
        </p:nvSpPr>
        <p:spPr>
          <a:xfrm>
            <a:off x="1442686" y="1167595"/>
            <a:ext cx="7211144"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539552" y="4886090"/>
            <a:ext cx="870010" cy="169905"/>
          </a:xfrm>
          <a:prstGeom prst="rect">
            <a:avLst/>
          </a:prstGeom>
          <a:noFill/>
        </p:spPr>
        <p:txBody>
          <a:bodyPr vert="horz" lIns="91440" tIns="45720" rIns="91440" bIns="45720" rtlCol="0" anchor="ctr"/>
          <a:lstStyle>
            <a:lvl1pPr algn="ctr">
              <a:defRPr sz="600">
                <a:solidFill>
                  <a:schemeClr val="bg1"/>
                </a:solidFill>
              </a:defRPr>
            </a:lvl1pPr>
          </a:lstStyle>
          <a:p>
            <a:fld id="{B8EF25F4-B268-42E8-A7A4-B8F206EF4EB7}" type="datetime1">
              <a:rPr lang="fr-FR" smtClean="0"/>
              <a:t>17/11/2022</a:t>
            </a:fld>
            <a:endParaRPr lang="fr-FR" dirty="0"/>
          </a:p>
        </p:txBody>
      </p:sp>
      <p:sp>
        <p:nvSpPr>
          <p:cNvPr id="5" name="Espace réservé du pied de page 4"/>
          <p:cNvSpPr>
            <a:spLocks noGrp="1"/>
          </p:cNvSpPr>
          <p:nvPr>
            <p:ph type="ftr" sz="quarter" idx="3"/>
          </p:nvPr>
        </p:nvSpPr>
        <p:spPr>
          <a:xfrm>
            <a:off x="4067950" y="4886090"/>
            <a:ext cx="4340671" cy="169905"/>
          </a:xfrm>
          <a:prstGeom prst="rect">
            <a:avLst/>
          </a:prstGeom>
          <a:noFill/>
        </p:spPr>
        <p:txBody>
          <a:bodyPr vert="horz" lIns="91440" tIns="45720" rIns="144000" bIns="45720" rtlCol="0" anchor="ctr"/>
          <a:lstStyle>
            <a:lvl1pPr algn="ctr">
              <a:defRPr sz="750">
                <a:solidFill>
                  <a:schemeClr val="bg1"/>
                </a:solidFill>
              </a:defRPr>
            </a:lvl1pPr>
          </a:lstStyle>
          <a:p>
            <a:r>
              <a:rPr lang="fr-FR" dirty="0"/>
              <a:t>caroline.rizza@telecom-paris.fr</a:t>
            </a:r>
          </a:p>
        </p:txBody>
      </p:sp>
      <p:sp>
        <p:nvSpPr>
          <p:cNvPr id="8" name="Rectangle 7"/>
          <p:cNvSpPr/>
          <p:nvPr userDrawn="1"/>
        </p:nvSpPr>
        <p:spPr>
          <a:xfrm>
            <a:off x="0" y="575933"/>
            <a:ext cx="467544" cy="16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Rectangle 8"/>
          <p:cNvSpPr/>
          <p:nvPr userDrawn="1"/>
        </p:nvSpPr>
        <p:spPr>
          <a:xfrm>
            <a:off x="467544" y="575933"/>
            <a:ext cx="467544" cy="1665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p:cNvSpPr/>
          <p:nvPr userDrawn="1"/>
        </p:nvSpPr>
        <p:spPr>
          <a:xfrm>
            <a:off x="935088" y="575933"/>
            <a:ext cx="467544" cy="166554"/>
          </a:xfrm>
          <a:prstGeom prst="rect">
            <a:avLst/>
          </a:pr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Rectangle 10"/>
          <p:cNvSpPr/>
          <p:nvPr userDrawn="1"/>
        </p:nvSpPr>
        <p:spPr>
          <a:xfrm>
            <a:off x="1475656" y="4886102"/>
            <a:ext cx="2520280" cy="16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50" dirty="0"/>
              <a:t>Une école de l’IMT</a:t>
            </a:r>
          </a:p>
        </p:txBody>
      </p:sp>
      <p:pic>
        <p:nvPicPr>
          <p:cNvPr id="7" name="Image 6"/>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7936089" y="4581906"/>
            <a:ext cx="423228" cy="304195"/>
          </a:xfrm>
          <a:prstGeom prst="rect">
            <a:avLst/>
          </a:prstGeom>
        </p:spPr>
      </p:pic>
    </p:spTree>
    <p:extLst>
      <p:ext uri="{BB962C8B-B14F-4D97-AF65-F5344CB8AC3E}">
        <p14:creationId xmlns:p14="http://schemas.microsoft.com/office/powerpoint/2010/main" val="28834464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685766" rtl="0" eaLnBrk="1" latinLnBrk="0" hangingPunct="1">
        <a:spcBef>
          <a:spcPct val="0"/>
        </a:spcBef>
        <a:buNone/>
        <a:defRPr sz="1950" b="1" i="0" kern="1200">
          <a:solidFill>
            <a:schemeClr val="tx2"/>
          </a:solidFill>
          <a:latin typeface="+mj-lt"/>
          <a:ea typeface="+mj-ea"/>
          <a:cs typeface="+mj-cs"/>
        </a:defRPr>
      </a:lvl1pPr>
    </p:titleStyle>
    <p:bodyStyle>
      <a:lvl1pPr marL="257162" indent="-257162" algn="l" defTabSz="685766" rtl="0" eaLnBrk="1" latinLnBrk="0" hangingPunct="1">
        <a:spcBef>
          <a:spcPct val="20000"/>
        </a:spcBef>
        <a:buClr>
          <a:schemeClr val="tx2"/>
        </a:buClr>
        <a:buSzPct val="100000"/>
        <a:buFont typeface="Wingdings" pitchFamily="2" charset="2"/>
        <a:buChar char="n"/>
        <a:defRPr sz="1650" b="1" i="0" kern="1200">
          <a:solidFill>
            <a:schemeClr val="tx1"/>
          </a:solidFill>
          <a:latin typeface="+mj-lt"/>
          <a:ea typeface="+mn-ea"/>
          <a:cs typeface="+mn-cs"/>
        </a:defRPr>
      </a:lvl1pPr>
      <a:lvl2pPr marL="600045" indent="-257162" algn="l" defTabSz="685766" rtl="0" eaLnBrk="1" latinLnBrk="0" hangingPunct="1">
        <a:spcBef>
          <a:spcPct val="20000"/>
        </a:spcBef>
        <a:buClr>
          <a:srgbClr val="6D5047"/>
        </a:buClr>
        <a:buFont typeface="Arial" pitchFamily="34" charset="0"/>
        <a:buChar char="•"/>
        <a:defRPr sz="1500" b="1" i="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spcBef>
          <a:spcPct val="20000"/>
        </a:spcBef>
        <a:buClr>
          <a:schemeClr val="tx2"/>
        </a:buClr>
        <a:buFont typeface="Arial" pitchFamily="34" charset="0"/>
        <a:buChar char="─"/>
        <a:defRPr sz="1350" b="0" i="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200" b="0" i="0" kern="1200">
          <a:solidFill>
            <a:schemeClr val="tx1"/>
          </a:solidFill>
          <a:latin typeface="+mn-lt"/>
          <a:ea typeface="+mn-ea"/>
          <a:cs typeface="+mn-cs"/>
        </a:defRPr>
      </a:lvl4pPr>
      <a:lvl5pPr marL="1542974" indent="-171442" algn="l" defTabSz="685766" rtl="0" eaLnBrk="1" latinLnBrk="0" hangingPunct="1">
        <a:spcBef>
          <a:spcPct val="20000"/>
        </a:spcBef>
        <a:buFont typeface="Courier New" pitchFamily="49" charset="0"/>
        <a:buChar char="o"/>
        <a:defRPr sz="1050" b="0" i="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oline.rizza@telecom-pari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https://theconversation.com/gestion-de-crise-mieux-integrer-la-reponse-des-citoyens-14174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caroline.rizza@telecom-paris.fr" TargetMode="External"/><Relationship Id="rId2" Type="http://schemas.openxmlformats.org/officeDocument/2006/relationships/hyperlink" Target="https://www.telecom-paris.fr/caroline-rizza"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20333" y="1383958"/>
            <a:ext cx="5112568" cy="1394753"/>
          </a:xfrm>
        </p:spPr>
        <p:txBody>
          <a:bodyPr>
            <a:normAutofit/>
          </a:bodyPr>
          <a:lstStyle/>
          <a:p>
            <a:r>
              <a:rPr lang="en-US" dirty="0"/>
              <a:t>(Social) media and digital app. to support disaster risk</a:t>
            </a:r>
            <a:br>
              <a:rPr lang="en-US" dirty="0"/>
            </a:br>
            <a:r>
              <a:rPr lang="en-US" dirty="0"/>
              <a:t>communication”</a:t>
            </a:r>
            <a:endParaRPr lang="fr-FR" dirty="0"/>
          </a:p>
        </p:txBody>
      </p:sp>
      <p:sp>
        <p:nvSpPr>
          <p:cNvPr id="5" name="Espace réservé du texte 4"/>
          <p:cNvSpPr>
            <a:spLocks noGrp="1"/>
          </p:cNvSpPr>
          <p:nvPr>
            <p:ph type="body" idx="1"/>
          </p:nvPr>
        </p:nvSpPr>
        <p:spPr>
          <a:xfrm>
            <a:off x="3620333" y="2949793"/>
            <a:ext cx="5112568" cy="1116180"/>
          </a:xfrm>
        </p:spPr>
        <p:txBody>
          <a:bodyPr>
            <a:normAutofit fontScale="77500" lnSpcReduction="20000"/>
          </a:bodyPr>
          <a:lstStyle/>
          <a:p>
            <a:pPr>
              <a:spcAft>
                <a:spcPts val="600"/>
              </a:spcAft>
            </a:pPr>
            <a:r>
              <a:rPr lang="fr-FR" sz="1800" dirty="0">
                <a:solidFill>
                  <a:schemeClr val="bg2">
                    <a:lumMod val="50000"/>
                  </a:schemeClr>
                </a:solidFill>
              </a:rPr>
              <a:t>Caroline </a:t>
            </a:r>
            <a:r>
              <a:rPr lang="fr-FR" sz="1800" dirty="0" err="1">
                <a:solidFill>
                  <a:schemeClr val="bg2">
                    <a:lumMod val="50000"/>
                  </a:schemeClr>
                </a:solidFill>
              </a:rPr>
              <a:t>Rizza</a:t>
            </a:r>
            <a:endParaRPr lang="fr-FR" sz="1800" dirty="0">
              <a:solidFill>
                <a:schemeClr val="bg2">
                  <a:lumMod val="50000"/>
                </a:schemeClr>
              </a:solidFill>
            </a:endParaRPr>
          </a:p>
          <a:p>
            <a:r>
              <a:rPr lang="fr-FR" dirty="0">
                <a:solidFill>
                  <a:schemeClr val="bg1">
                    <a:lumMod val="50000"/>
                  </a:schemeClr>
                </a:solidFill>
              </a:rPr>
              <a:t>I3 UMR 9217 – CNRS</a:t>
            </a:r>
          </a:p>
          <a:p>
            <a:r>
              <a:rPr lang="fr-FR" dirty="0">
                <a:solidFill>
                  <a:schemeClr val="bg1">
                    <a:lumMod val="50000"/>
                  </a:schemeClr>
                </a:solidFill>
              </a:rPr>
              <a:t>Telecom Paris</a:t>
            </a:r>
          </a:p>
          <a:p>
            <a:r>
              <a:rPr lang="fr-FR" dirty="0">
                <a:solidFill>
                  <a:schemeClr val="bg1">
                    <a:lumMod val="50000"/>
                  </a:schemeClr>
                </a:solidFill>
              </a:rPr>
              <a:t>Institut Polytechnique de Paris</a:t>
            </a:r>
          </a:p>
          <a:p>
            <a:r>
              <a:rPr lang="fr-FR" dirty="0">
                <a:solidFill>
                  <a:schemeClr val="bg1">
                    <a:lumMod val="50000"/>
                  </a:schemeClr>
                </a:solidFill>
                <a:hlinkClick r:id="rId2"/>
              </a:rPr>
              <a:t>caroline.rizza@telecom-paris.fr</a:t>
            </a:r>
            <a:r>
              <a:rPr lang="fr-FR" dirty="0">
                <a:solidFill>
                  <a:schemeClr val="bg1">
                    <a:lumMod val="50000"/>
                  </a:schemeClr>
                </a:solidFill>
              </a:rPr>
              <a:t>  </a:t>
            </a:r>
          </a:p>
        </p:txBody>
      </p:sp>
    </p:spTree>
    <p:extLst>
      <p:ext uri="{BB962C8B-B14F-4D97-AF65-F5344CB8AC3E}">
        <p14:creationId xmlns:p14="http://schemas.microsoft.com/office/powerpoint/2010/main" val="957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1122" y="390468"/>
            <a:ext cx="2373848" cy="584765"/>
          </a:xfrm>
        </p:spPr>
        <p:txBody>
          <a:bodyPr>
            <a:noAutofit/>
          </a:bodyPr>
          <a:lstStyle/>
          <a:p>
            <a:r>
              <a:rPr lang="fr-FR" sz="2000" dirty="0" err="1"/>
              <a:t>VISOV’s</a:t>
            </a:r>
            <a:r>
              <a:rPr lang="fr-FR" sz="2000" dirty="0"/>
              <a:t> FB page – </a:t>
            </a:r>
            <a:r>
              <a:rPr lang="fr-FR" sz="2000" dirty="0" err="1"/>
              <a:t>Comments</a:t>
            </a:r>
            <a:r>
              <a:rPr lang="fr-FR" sz="2000" dirty="0"/>
              <a:t> </a:t>
            </a: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6130" y="56446"/>
            <a:ext cx="4595292" cy="4799117"/>
          </a:xfrm>
        </p:spPr>
      </p:pic>
      <p:sp>
        <p:nvSpPr>
          <p:cNvPr id="4" name="Espace réservé du texte 3"/>
          <p:cNvSpPr>
            <a:spLocks noGrp="1"/>
          </p:cNvSpPr>
          <p:nvPr>
            <p:ph type="body" sz="half" idx="2"/>
          </p:nvPr>
        </p:nvSpPr>
        <p:spPr>
          <a:xfrm>
            <a:off x="360887" y="1366810"/>
            <a:ext cx="3826933" cy="2004693"/>
          </a:xfrm>
        </p:spPr>
        <p:txBody>
          <a:bodyPr>
            <a:normAutofit/>
          </a:bodyPr>
          <a:lstStyle/>
          <a:p>
            <a:pPr marL="285750" indent="-285750">
              <a:lnSpc>
                <a:spcPct val="90000"/>
              </a:lnSpc>
              <a:buFont typeface="Wingdings" panose="05000000000000000000" pitchFamily="2" charset="2"/>
              <a:buChar char="§"/>
            </a:pPr>
            <a:r>
              <a:rPr lang="fr-FR" sz="1900" dirty="0" err="1"/>
              <a:t>Three</a:t>
            </a:r>
            <a:r>
              <a:rPr lang="fr-FR" sz="1900" dirty="0"/>
              <a:t> types of contributions </a:t>
            </a:r>
            <a:r>
              <a:rPr lang="fr-FR" sz="1900" dirty="0" err="1"/>
              <a:t>from</a:t>
            </a:r>
            <a:r>
              <a:rPr lang="fr-FR" sz="1900" dirty="0"/>
              <a:t> </a:t>
            </a:r>
            <a:r>
              <a:rPr lang="fr-FR" sz="1900" dirty="0" err="1"/>
              <a:t>citizens</a:t>
            </a:r>
            <a:r>
              <a:rPr lang="fr-FR" sz="1900" dirty="0"/>
              <a:t> </a:t>
            </a:r>
          </a:p>
          <a:p>
            <a:pPr marL="628634" lvl="1" indent="-285750">
              <a:lnSpc>
                <a:spcPct val="90000"/>
              </a:lnSpc>
              <a:buFont typeface="Wingdings" panose="05000000000000000000" pitchFamily="2" charset="2"/>
              <a:buChar char="§"/>
            </a:pPr>
            <a:r>
              <a:rPr lang="fr-FR" sz="1250" b="0" dirty="0" err="1"/>
              <a:t>Updating</a:t>
            </a:r>
            <a:r>
              <a:rPr lang="fr-FR" sz="1250" b="0" dirty="0"/>
              <a:t> of the </a:t>
            </a:r>
            <a:r>
              <a:rPr lang="fr-FR" sz="1250" b="0" dirty="0" err="1"/>
              <a:t>opened</a:t>
            </a:r>
            <a:r>
              <a:rPr lang="fr-FR" sz="1250" b="0" dirty="0"/>
              <a:t> </a:t>
            </a:r>
            <a:r>
              <a:rPr lang="fr-FR" sz="1250" b="0" dirty="0" err="1"/>
              <a:t>crisis</a:t>
            </a:r>
            <a:r>
              <a:rPr lang="fr-FR" sz="1250" b="0" dirty="0"/>
              <a:t> </a:t>
            </a:r>
            <a:r>
              <a:rPr lang="fr-FR" sz="1250" b="0" dirty="0" err="1"/>
              <a:t>shelters</a:t>
            </a:r>
            <a:r>
              <a:rPr lang="fr-FR" sz="1250" b="0" dirty="0"/>
              <a:t> to </a:t>
            </a:r>
            <a:r>
              <a:rPr lang="fr-FR" sz="1250" b="0" dirty="0" err="1"/>
              <a:t>welcoming</a:t>
            </a:r>
            <a:r>
              <a:rPr lang="fr-FR" sz="1250" b="0" dirty="0"/>
              <a:t> </a:t>
            </a:r>
            <a:r>
              <a:rPr lang="fr-FR" sz="1250" b="0" dirty="0" err="1"/>
              <a:t>citizens</a:t>
            </a:r>
            <a:endParaRPr lang="fr-FR" sz="1250" b="0" dirty="0"/>
          </a:p>
          <a:p>
            <a:pPr marL="628634" lvl="1" indent="-285750">
              <a:lnSpc>
                <a:spcPct val="90000"/>
              </a:lnSpc>
              <a:buFont typeface="Wingdings" panose="05000000000000000000" pitchFamily="2" charset="2"/>
              <a:buChar char="§"/>
            </a:pPr>
            <a:r>
              <a:rPr lang="fr-FR" sz="1400" b="0" dirty="0" err="1"/>
              <a:t>Proposals</a:t>
            </a:r>
            <a:r>
              <a:rPr lang="fr-FR" sz="1400" b="0" dirty="0"/>
              <a:t> to </a:t>
            </a:r>
            <a:r>
              <a:rPr lang="fr-FR" sz="1400" b="0" dirty="0" err="1"/>
              <a:t>welcoming</a:t>
            </a:r>
            <a:r>
              <a:rPr lang="fr-FR" sz="1400" b="0" dirty="0"/>
              <a:t> </a:t>
            </a:r>
            <a:r>
              <a:rPr lang="fr-FR" sz="1400" b="0" dirty="0" err="1"/>
              <a:t>fellow</a:t>
            </a:r>
            <a:r>
              <a:rPr lang="fr-FR" sz="1400" b="0" dirty="0"/>
              <a:t> </a:t>
            </a:r>
            <a:r>
              <a:rPr lang="fr-FR" sz="1400" b="0" dirty="0" err="1"/>
              <a:t>citizens</a:t>
            </a:r>
            <a:r>
              <a:rPr lang="fr-FR" sz="1400" b="0" dirty="0"/>
              <a:t> </a:t>
            </a:r>
          </a:p>
          <a:p>
            <a:pPr marL="628634" lvl="1" indent="-285750">
              <a:lnSpc>
                <a:spcPct val="90000"/>
              </a:lnSpc>
              <a:buFont typeface="Wingdings" panose="05000000000000000000" pitchFamily="2" charset="2"/>
              <a:buChar char="§"/>
            </a:pPr>
            <a:r>
              <a:rPr lang="fr-FR" sz="1400" b="0" dirty="0"/>
              <a:t>Direct questions to </a:t>
            </a:r>
            <a:r>
              <a:rPr lang="fr-FR" sz="1400" b="0" dirty="0" err="1"/>
              <a:t>friends</a:t>
            </a:r>
            <a:r>
              <a:rPr lang="fr-FR" sz="1400" b="0" dirty="0"/>
              <a:t> </a:t>
            </a:r>
            <a:r>
              <a:rPr lang="fr-FR" sz="1400" b="0" dirty="0" err="1"/>
              <a:t>possibly</a:t>
            </a:r>
            <a:r>
              <a:rPr lang="fr-FR" sz="1400" b="0" dirty="0"/>
              <a:t> in </a:t>
            </a:r>
            <a:r>
              <a:rPr lang="fr-FR" sz="1400" b="0" dirty="0" err="1"/>
              <a:t>difficulties</a:t>
            </a:r>
            <a:r>
              <a:rPr lang="fr-FR" sz="1400" b="0" dirty="0"/>
              <a:t> </a:t>
            </a:r>
          </a:p>
        </p:txBody>
      </p:sp>
      <p:sp>
        <p:nvSpPr>
          <p:cNvPr id="5" name="Espace réservé de la date 4"/>
          <p:cNvSpPr>
            <a:spLocks noGrp="1"/>
          </p:cNvSpPr>
          <p:nvPr>
            <p:ph type="dt" sz="half" idx="10"/>
          </p:nvPr>
        </p:nvSpPr>
        <p:spPr/>
        <p:txBody>
          <a:bodyPr/>
          <a:lstStyle/>
          <a:p>
            <a:fld id="{B6CE3DF0-625E-4FE4-98C6-AC1CB343744C}" type="datetime1">
              <a:rPr lang="fr-FR" smtClean="0"/>
              <a:t>17/11/2022</a:t>
            </a:fld>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10</a:t>
            </a:fld>
            <a:endParaRPr lang="fr-FR"/>
          </a:p>
        </p:txBody>
      </p:sp>
      <p:sp>
        <p:nvSpPr>
          <p:cNvPr id="9" name="Ellipse 8"/>
          <p:cNvSpPr/>
          <p:nvPr/>
        </p:nvSpPr>
        <p:spPr>
          <a:xfrm>
            <a:off x="6016978" y="282223"/>
            <a:ext cx="2720622" cy="4967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6016978" y="1202267"/>
            <a:ext cx="2720622" cy="4967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5892803" y="2206979"/>
            <a:ext cx="2720622" cy="4967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870222" y="4120446"/>
            <a:ext cx="2720622" cy="4967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016979" y="3476978"/>
            <a:ext cx="2720622" cy="49671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73478" y="3512024"/>
            <a:ext cx="4192173" cy="923330"/>
          </a:xfrm>
          <a:prstGeom prst="rect">
            <a:avLst/>
          </a:prstGeom>
          <a:noFill/>
        </p:spPr>
        <p:txBody>
          <a:bodyPr wrap="none" rtlCol="0">
            <a:spAutoFit/>
          </a:bodyPr>
          <a:lstStyle/>
          <a:p>
            <a:pPr marL="285750" indent="-285750">
              <a:buFont typeface="Wingdings" panose="05000000000000000000" pitchFamily="2" charset="2"/>
              <a:buChar char=""/>
            </a:pPr>
            <a:r>
              <a:rPr lang="fr-FR" dirty="0">
                <a:solidFill>
                  <a:srgbClr val="C00000"/>
                </a:solidFill>
              </a:rPr>
              <a:t>How </a:t>
            </a:r>
            <a:r>
              <a:rPr lang="fr-FR" dirty="0" err="1">
                <a:solidFill>
                  <a:srgbClr val="C00000"/>
                </a:solidFill>
              </a:rPr>
              <a:t>may</a:t>
            </a:r>
            <a:r>
              <a:rPr lang="fr-FR" dirty="0">
                <a:solidFill>
                  <a:srgbClr val="C00000"/>
                </a:solidFill>
              </a:rPr>
              <a:t> social media </a:t>
            </a:r>
            <a:r>
              <a:rPr lang="fr-FR" dirty="0" err="1">
                <a:solidFill>
                  <a:srgbClr val="C00000"/>
                </a:solidFill>
              </a:rPr>
              <a:t>constitute</a:t>
            </a:r>
            <a:r>
              <a:rPr lang="fr-FR" dirty="0">
                <a:solidFill>
                  <a:srgbClr val="C00000"/>
                </a:solidFill>
              </a:rPr>
              <a:t> </a:t>
            </a:r>
            <a:br>
              <a:rPr lang="fr-FR" dirty="0">
                <a:solidFill>
                  <a:srgbClr val="C00000"/>
                </a:solidFill>
              </a:rPr>
            </a:br>
            <a:r>
              <a:rPr lang="fr-FR" dirty="0">
                <a:solidFill>
                  <a:srgbClr val="C00000"/>
                </a:solidFill>
              </a:rPr>
              <a:t>an </a:t>
            </a:r>
            <a:r>
              <a:rPr lang="fr-FR" dirty="0" err="1">
                <a:solidFill>
                  <a:srgbClr val="C00000"/>
                </a:solidFill>
              </a:rPr>
              <a:t>added</a:t>
            </a:r>
            <a:r>
              <a:rPr lang="fr-FR" dirty="0">
                <a:solidFill>
                  <a:srgbClr val="C00000"/>
                </a:solidFill>
              </a:rPr>
              <a:t> value for </a:t>
            </a:r>
            <a:r>
              <a:rPr lang="fr-FR" dirty="0" err="1">
                <a:solidFill>
                  <a:srgbClr val="C00000"/>
                </a:solidFill>
              </a:rPr>
              <a:t>crisis</a:t>
            </a:r>
            <a:r>
              <a:rPr lang="fr-FR" dirty="0">
                <a:solidFill>
                  <a:srgbClr val="C00000"/>
                </a:solidFill>
              </a:rPr>
              <a:t> managers?</a:t>
            </a:r>
          </a:p>
          <a:p>
            <a:pPr marL="285750" indent="-285750">
              <a:buFont typeface="Wingdings" panose="05000000000000000000" pitchFamily="2" charset="2"/>
              <a:buChar char=""/>
            </a:pPr>
            <a:r>
              <a:rPr lang="fr-FR" i="1" dirty="0" err="1">
                <a:solidFill>
                  <a:srgbClr val="C00000"/>
                </a:solidFill>
              </a:rPr>
              <a:t>What</a:t>
            </a:r>
            <a:r>
              <a:rPr lang="fr-FR" i="1" dirty="0">
                <a:solidFill>
                  <a:srgbClr val="C00000"/>
                </a:solidFill>
              </a:rPr>
              <a:t> have </a:t>
            </a:r>
            <a:r>
              <a:rPr lang="fr-FR" i="1" dirty="0" err="1">
                <a:solidFill>
                  <a:srgbClr val="C00000"/>
                </a:solidFill>
              </a:rPr>
              <a:t>they</a:t>
            </a:r>
            <a:r>
              <a:rPr lang="fr-FR" i="1" dirty="0">
                <a:solidFill>
                  <a:srgbClr val="C00000"/>
                </a:solidFill>
              </a:rPr>
              <a:t> </a:t>
            </a:r>
            <a:r>
              <a:rPr lang="fr-FR" i="1" dirty="0" err="1">
                <a:solidFill>
                  <a:srgbClr val="C00000"/>
                </a:solidFill>
              </a:rPr>
              <a:t>changed</a:t>
            </a:r>
            <a:r>
              <a:rPr lang="fr-FR" i="1" dirty="0">
                <a:solidFill>
                  <a:srgbClr val="C00000"/>
                </a:solidFill>
              </a:rPr>
              <a:t> ?</a:t>
            </a:r>
            <a:r>
              <a:rPr lang="fr-FR" dirty="0">
                <a:solidFill>
                  <a:srgbClr val="C00000"/>
                </a:solidFill>
              </a:rPr>
              <a:t>    </a:t>
            </a:r>
          </a:p>
        </p:txBody>
      </p:sp>
      <p:sp>
        <p:nvSpPr>
          <p:cNvPr id="3" name="Rectangle 2"/>
          <p:cNvSpPr/>
          <p:nvPr/>
        </p:nvSpPr>
        <p:spPr>
          <a:xfrm>
            <a:off x="6280298" y="439479"/>
            <a:ext cx="659218" cy="12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280298" y="1366810"/>
            <a:ext cx="659218" cy="12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164558" y="2407225"/>
            <a:ext cx="659218" cy="12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315738" y="3644933"/>
            <a:ext cx="659218" cy="12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038752" y="3637845"/>
            <a:ext cx="563205" cy="14773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280298" y="4308550"/>
            <a:ext cx="659218" cy="12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293530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11</a:t>
            </a:fld>
            <a:endParaRPr lang="fr-FR" dirty="0"/>
          </a:p>
        </p:txBody>
      </p:sp>
      <p:sp>
        <p:nvSpPr>
          <p:cNvPr id="12" name="Titre 1"/>
          <p:cNvSpPr txBox="1">
            <a:spLocks/>
          </p:cNvSpPr>
          <p:nvPr/>
        </p:nvSpPr>
        <p:spPr>
          <a:xfrm>
            <a:off x="1464900" y="87474"/>
            <a:ext cx="6272454" cy="857250"/>
          </a:xfrm>
          <a:prstGeom prst="rect">
            <a:avLst/>
          </a:prstGeom>
        </p:spPr>
        <p:txBody>
          <a:bodyPr vert="horz" lIns="68580" tIns="34290" rIns="68580" bIns="3429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endParaRPr lang="fr-FR" sz="2700" b="0" dirty="0">
              <a:solidFill>
                <a:schemeClr val="accent5">
                  <a:lumMod val="75000"/>
                </a:schemeClr>
              </a:solidFill>
            </a:endParaRPr>
          </a:p>
        </p:txBody>
      </p:sp>
      <p:sp>
        <p:nvSpPr>
          <p:cNvPr id="14" name="Titre 1"/>
          <p:cNvSpPr txBox="1">
            <a:spLocks/>
          </p:cNvSpPr>
          <p:nvPr/>
        </p:nvSpPr>
        <p:spPr>
          <a:xfrm>
            <a:off x="2249742" y="228177"/>
            <a:ext cx="5408358" cy="414241"/>
          </a:xfrm>
          <a:prstGeom prst="rect">
            <a:avLst/>
          </a:prstGeom>
        </p:spPr>
        <p:txBody>
          <a:bodyPr vert="horz" lIns="68580" tIns="34290" rIns="68580" bIns="3429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stStyle>
          <a:p>
            <a:r>
              <a:rPr lang="fr-FR" sz="1950" dirty="0"/>
              <a:t>4. The 2011 Vancouver </a:t>
            </a:r>
            <a:r>
              <a:rPr lang="fr-FR" sz="1950" dirty="0" err="1"/>
              <a:t>Riots</a:t>
            </a:r>
            <a:endParaRPr lang="fr-FR" sz="1950" dirty="0"/>
          </a:p>
        </p:txBody>
      </p:sp>
      <p:sp>
        <p:nvSpPr>
          <p:cNvPr id="8" name="Espace réservé du contenu 2"/>
          <p:cNvSpPr>
            <a:spLocks noGrp="1"/>
          </p:cNvSpPr>
          <p:nvPr>
            <p:ph idx="1"/>
          </p:nvPr>
        </p:nvSpPr>
        <p:spPr>
          <a:xfrm>
            <a:off x="2011259" y="1042904"/>
            <a:ext cx="5408358" cy="3394472"/>
          </a:xfrm>
        </p:spPr>
        <p:txBody>
          <a:bodyPr>
            <a:normAutofit/>
          </a:bodyPr>
          <a:lstStyle/>
          <a:p>
            <a:r>
              <a:rPr lang="en-US" sz="1800" dirty="0"/>
              <a:t>15 June 2011,Vancouver (Canada): Ice hockey Stanley Cup final between Vancouver &amp; Boston</a:t>
            </a:r>
          </a:p>
          <a:p>
            <a:r>
              <a:rPr lang="en-US" sz="1800" dirty="0"/>
              <a:t>Vancouver is losing: riots start &amp; last all night long</a:t>
            </a:r>
          </a:p>
        </p:txBody>
      </p:sp>
      <p:pic>
        <p:nvPicPr>
          <p:cNvPr id="9" name="Espace réservé du contenu 5" descr="riot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2888456"/>
            <a:ext cx="239672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riot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8688" y="2878932"/>
            <a:ext cx="2581275" cy="16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163;p6"/>
          <p:cNvSpPr/>
          <p:nvPr/>
        </p:nvSpPr>
        <p:spPr>
          <a:xfrm>
            <a:off x="6474269" y="516099"/>
            <a:ext cx="236766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dirty="0">
                <a:solidFill>
                  <a:schemeClr val="dk1"/>
                </a:solidFill>
                <a:latin typeface="Arial"/>
                <a:ea typeface="Arial"/>
                <a:cs typeface="Arial"/>
                <a:sym typeface="Arial"/>
              </a:rPr>
              <a:t>Rizza – Pereira </a:t>
            </a:r>
            <a:br>
              <a:rPr lang="fr-FR" sz="1000" dirty="0">
                <a:solidFill>
                  <a:schemeClr val="dk1"/>
                </a:solidFill>
                <a:latin typeface="Arial"/>
                <a:ea typeface="Arial"/>
                <a:cs typeface="Arial"/>
                <a:sym typeface="Arial"/>
              </a:rPr>
            </a:br>
            <a:r>
              <a:rPr lang="fr-FR" sz="1000" dirty="0">
                <a:solidFill>
                  <a:schemeClr val="dk1"/>
                </a:solidFill>
                <a:latin typeface="Arial"/>
                <a:ea typeface="Arial"/>
                <a:cs typeface="Arial"/>
                <a:sym typeface="Arial"/>
              </a:rPr>
              <a:t>Joint </a:t>
            </a:r>
            <a:r>
              <a:rPr lang="fr-FR" sz="1000" dirty="0" err="1">
                <a:solidFill>
                  <a:schemeClr val="dk1"/>
                </a:solidFill>
                <a:latin typeface="Arial"/>
                <a:ea typeface="Arial"/>
                <a:cs typeface="Arial"/>
                <a:sym typeface="Arial"/>
              </a:rPr>
              <a:t>Research</a:t>
            </a:r>
            <a:r>
              <a:rPr lang="fr-FR" sz="1000" dirty="0">
                <a:solidFill>
                  <a:schemeClr val="dk1"/>
                </a:solidFill>
                <a:latin typeface="Arial"/>
                <a:ea typeface="Arial"/>
                <a:cs typeface="Arial"/>
                <a:sym typeface="Arial"/>
              </a:rPr>
              <a:t> Centre, </a:t>
            </a:r>
            <a:br>
              <a:rPr lang="fr-FR" sz="1000" dirty="0">
                <a:solidFill>
                  <a:schemeClr val="dk1"/>
                </a:solidFill>
                <a:latin typeface="Arial"/>
                <a:ea typeface="Arial"/>
                <a:cs typeface="Arial"/>
                <a:sym typeface="Arial"/>
              </a:rPr>
            </a:br>
            <a:r>
              <a:rPr lang="fr-FR" sz="1000" dirty="0" err="1">
                <a:solidFill>
                  <a:schemeClr val="dk1"/>
                </a:solidFill>
                <a:latin typeface="Arial"/>
                <a:ea typeface="Arial"/>
                <a:cs typeface="Arial"/>
                <a:sym typeface="Arial"/>
              </a:rPr>
              <a:t>European</a:t>
            </a:r>
            <a:r>
              <a:rPr lang="fr-FR" sz="1000" dirty="0">
                <a:solidFill>
                  <a:schemeClr val="dk1"/>
                </a:solidFill>
                <a:latin typeface="Arial"/>
                <a:ea typeface="Arial"/>
                <a:cs typeface="Arial"/>
                <a:sym typeface="Arial"/>
              </a:rPr>
              <a:t> Commission</a:t>
            </a:r>
            <a:endParaRPr sz="1000" dirty="0">
              <a:solidFill>
                <a:schemeClr val="dk1"/>
              </a:solidFill>
              <a:latin typeface="Arial"/>
              <a:ea typeface="Arial"/>
              <a:cs typeface="Arial"/>
              <a:sym typeface="Arial"/>
            </a:endParaRPr>
          </a:p>
        </p:txBody>
      </p:sp>
      <p:sp>
        <p:nvSpPr>
          <p:cNvPr id="13"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3755424028"/>
      </p:ext>
    </p:extLst>
  </p:cSld>
  <p:clrMapOvr>
    <a:masterClrMapping/>
  </p:clrMapOvr>
  <mc:AlternateContent xmlns:mc="http://schemas.openxmlformats.org/markup-compatibility/2006" xmlns:p14="http://schemas.microsoft.com/office/powerpoint/2010/main">
    <mc:Choice Requires="p14">
      <p:transition spd="slow" p14:dur="2000" advTm="38419"/>
    </mc:Choice>
    <mc:Fallback xmlns="">
      <p:transition spd="slow" advTm="38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12</a:t>
            </a:fld>
            <a:endParaRPr lang="fr-FR" dirty="0"/>
          </a:p>
        </p:txBody>
      </p:sp>
      <p:sp>
        <p:nvSpPr>
          <p:cNvPr id="7" name="Titre 1"/>
          <p:cNvSpPr>
            <a:spLocks noGrp="1"/>
          </p:cNvSpPr>
          <p:nvPr>
            <p:ph type="title"/>
          </p:nvPr>
        </p:nvSpPr>
        <p:spPr/>
        <p:txBody>
          <a:bodyPr/>
          <a:lstStyle/>
          <a:p>
            <a:r>
              <a:rPr lang="en-US" dirty="0"/>
              <a:t>Social media are used to ‘cover’ the event</a:t>
            </a:r>
            <a:endParaRPr lang="fr-FR" dirty="0"/>
          </a:p>
        </p:txBody>
      </p:sp>
      <p:sp>
        <p:nvSpPr>
          <p:cNvPr id="8" name="Espace réservé du contenu 2"/>
          <p:cNvSpPr txBox="1">
            <a:spLocks/>
          </p:cNvSpPr>
          <p:nvPr/>
        </p:nvSpPr>
        <p:spPr>
          <a:xfrm>
            <a:off x="6379535" y="1563875"/>
            <a:ext cx="2663454" cy="39918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50"/>
              </a:spcAft>
            </a:pPr>
            <a:r>
              <a:rPr lang="fr-FR" sz="1350" b="0" dirty="0" err="1"/>
              <a:t>Rioters</a:t>
            </a:r>
            <a:r>
              <a:rPr lang="fr-FR" sz="1350" b="0" dirty="0"/>
              <a:t> </a:t>
            </a:r>
            <a:r>
              <a:rPr lang="fr-FR" sz="1350" b="0" dirty="0" err="1"/>
              <a:t>take</a:t>
            </a:r>
            <a:r>
              <a:rPr lang="fr-FR" sz="1350" b="0" dirty="0"/>
              <a:t> </a:t>
            </a:r>
            <a:r>
              <a:rPr lang="fr-FR" sz="1350" b="0" dirty="0" err="1"/>
              <a:t>pictures</a:t>
            </a:r>
            <a:r>
              <a:rPr lang="fr-FR" sz="1350" b="0" dirty="0"/>
              <a:t> of </a:t>
            </a:r>
            <a:r>
              <a:rPr lang="fr-FR" sz="1350" b="0" dirty="0" err="1"/>
              <a:t>themselves</a:t>
            </a:r>
            <a:r>
              <a:rPr lang="fr-FR" sz="1350" b="0" dirty="0"/>
              <a:t> </a:t>
            </a:r>
          </a:p>
        </p:txBody>
      </p:sp>
      <p:sp>
        <p:nvSpPr>
          <p:cNvPr id="9" name="Espace réservé du contenu 2"/>
          <p:cNvSpPr txBox="1">
            <a:spLocks/>
          </p:cNvSpPr>
          <p:nvPr/>
        </p:nvSpPr>
        <p:spPr>
          <a:xfrm>
            <a:off x="6378912" y="2156697"/>
            <a:ext cx="2663454" cy="78928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50"/>
              </a:spcAft>
            </a:pPr>
            <a:r>
              <a:rPr lang="fr-FR" sz="1350" b="0" dirty="0"/>
              <a:t>Local </a:t>
            </a:r>
            <a:r>
              <a:rPr lang="fr-FR" sz="1350" b="0" dirty="0" err="1"/>
              <a:t>authorities</a:t>
            </a:r>
            <a:r>
              <a:rPr lang="fr-FR" sz="1350" b="0" dirty="0"/>
              <a:t> use social media content to </a:t>
            </a:r>
            <a:r>
              <a:rPr lang="fr-FR" sz="1350" b="0" dirty="0" err="1"/>
              <a:t>identify</a:t>
            </a:r>
            <a:r>
              <a:rPr lang="fr-FR" sz="1350" b="0" dirty="0"/>
              <a:t> </a:t>
            </a:r>
            <a:r>
              <a:rPr lang="fr-FR" sz="1350" b="0" dirty="0" err="1"/>
              <a:t>rioters</a:t>
            </a:r>
            <a:endParaRPr lang="fr-FR" sz="1350" b="0" dirty="0"/>
          </a:p>
        </p:txBody>
      </p:sp>
      <p:sp>
        <p:nvSpPr>
          <p:cNvPr id="10" name="Espace réservé du contenu 2"/>
          <p:cNvSpPr txBox="1">
            <a:spLocks/>
          </p:cNvSpPr>
          <p:nvPr/>
        </p:nvSpPr>
        <p:spPr>
          <a:xfrm>
            <a:off x="6378912" y="2707462"/>
            <a:ext cx="2663454" cy="7345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450"/>
              </a:spcAft>
            </a:pPr>
            <a:r>
              <a:rPr lang="fr-FR" sz="1350" b="0" dirty="0"/>
              <a:t>Vancouver </a:t>
            </a:r>
            <a:r>
              <a:rPr lang="fr-FR" sz="1350" b="0" dirty="0" err="1"/>
              <a:t>citizens</a:t>
            </a:r>
            <a:r>
              <a:rPr lang="fr-FR" sz="1350" b="0" dirty="0"/>
              <a:t> support local </a:t>
            </a:r>
            <a:r>
              <a:rPr lang="fr-FR" sz="1350" b="0" dirty="0" err="1"/>
              <a:t>authorities</a:t>
            </a:r>
            <a:r>
              <a:rPr lang="fr-FR" sz="1350" b="0" dirty="0"/>
              <a:t> to </a:t>
            </a:r>
            <a:r>
              <a:rPr lang="fr-FR" sz="1350" b="0" dirty="0" err="1"/>
              <a:t>identify</a:t>
            </a:r>
            <a:r>
              <a:rPr lang="fr-FR" sz="1350" b="0" dirty="0"/>
              <a:t> </a:t>
            </a:r>
            <a:r>
              <a:rPr lang="fr-FR" sz="1350" b="0" dirty="0" err="1"/>
              <a:t>them</a:t>
            </a:r>
            <a:endParaRPr lang="fr-FR" sz="1350" b="0" dirty="0"/>
          </a:p>
        </p:txBody>
      </p:sp>
      <p:sp>
        <p:nvSpPr>
          <p:cNvPr id="11" name="Espace réservé du contenu 2"/>
          <p:cNvSpPr txBox="1">
            <a:spLocks/>
          </p:cNvSpPr>
          <p:nvPr/>
        </p:nvSpPr>
        <p:spPr>
          <a:xfrm>
            <a:off x="6378912" y="3355439"/>
            <a:ext cx="2663454" cy="59877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450"/>
              </a:spcAft>
            </a:pPr>
            <a:r>
              <a:rPr lang="fr-FR" sz="1350" b="0" dirty="0"/>
              <a:t>Vancouver </a:t>
            </a:r>
            <a:r>
              <a:rPr lang="fr-FR" sz="1350" b="0" dirty="0" err="1"/>
              <a:t>citizens</a:t>
            </a:r>
            <a:r>
              <a:rPr lang="fr-FR" sz="1350" b="0" dirty="0"/>
              <a:t> </a:t>
            </a:r>
            <a:r>
              <a:rPr lang="fr-FR" sz="1350" b="0" dirty="0" err="1"/>
              <a:t>enforce</a:t>
            </a:r>
            <a:r>
              <a:rPr lang="fr-FR" sz="1350" b="0" dirty="0"/>
              <a:t> justice by </a:t>
            </a:r>
            <a:r>
              <a:rPr lang="fr-FR" sz="1350" b="0" dirty="0" err="1"/>
              <a:t>themselves</a:t>
            </a:r>
            <a:r>
              <a:rPr lang="fr-FR" sz="1350" b="0" dirty="0"/>
              <a:t>  </a:t>
            </a:r>
          </a:p>
        </p:txBody>
      </p:sp>
      <p:sp>
        <p:nvSpPr>
          <p:cNvPr id="12" name="Espace réservé du contenu 2"/>
          <p:cNvSpPr txBox="1">
            <a:spLocks/>
          </p:cNvSpPr>
          <p:nvPr/>
        </p:nvSpPr>
        <p:spPr>
          <a:xfrm>
            <a:off x="6379535" y="1105262"/>
            <a:ext cx="2663454" cy="51593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50"/>
              </a:spcAft>
            </a:pPr>
            <a:r>
              <a:rPr lang="fr-FR" sz="1350" b="0" dirty="0" err="1"/>
              <a:t>Citizens</a:t>
            </a:r>
            <a:r>
              <a:rPr lang="fr-FR" sz="1350" b="0" dirty="0"/>
              <a:t> </a:t>
            </a:r>
            <a:r>
              <a:rPr lang="fr-FR" sz="1350" b="0" dirty="0" err="1"/>
              <a:t>witness</a:t>
            </a:r>
            <a:r>
              <a:rPr lang="fr-FR" sz="1350" b="0" dirty="0"/>
              <a:t> </a:t>
            </a:r>
            <a:r>
              <a:rPr lang="fr-FR" sz="1350" b="0" dirty="0" err="1"/>
              <a:t>during</a:t>
            </a:r>
            <a:r>
              <a:rPr lang="fr-FR" sz="1350" b="0" dirty="0"/>
              <a:t> the </a:t>
            </a:r>
            <a:r>
              <a:rPr lang="fr-FR" sz="1350" b="0" dirty="0" err="1"/>
              <a:t>event</a:t>
            </a:r>
            <a:endParaRPr lang="fr-FR" sz="1350" b="0" dirty="0"/>
          </a:p>
        </p:txBody>
      </p:sp>
      <p:grpSp>
        <p:nvGrpSpPr>
          <p:cNvPr id="13" name="Groupe 23"/>
          <p:cNvGrpSpPr>
            <a:grpSpLocks/>
          </p:cNvGrpSpPr>
          <p:nvPr/>
        </p:nvGrpSpPr>
        <p:grpSpPr bwMode="auto">
          <a:xfrm>
            <a:off x="4462308" y="1218517"/>
            <a:ext cx="1503446" cy="1404184"/>
            <a:chOff x="4820759" y="2567735"/>
            <a:chExt cx="4134971" cy="2741666"/>
          </a:xfrm>
        </p:grpSpPr>
        <p:pic>
          <p:nvPicPr>
            <p:cNvPr id="14" name="Image 7" descr="riots2.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820759" y="2567735"/>
              <a:ext cx="4134971" cy="274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22"/>
            <p:cNvSpPr>
              <a:spLocks noChangeArrowheads="1"/>
            </p:cNvSpPr>
            <p:nvPr/>
          </p:nvSpPr>
          <p:spPr bwMode="auto">
            <a:xfrm>
              <a:off x="7167282" y="2608729"/>
              <a:ext cx="914400" cy="914400"/>
            </a:xfrm>
            <a:prstGeom prst="ellipse">
              <a:avLst/>
            </a:prstGeom>
            <a:noFill/>
            <a:ln w="41275">
              <a:solidFill>
                <a:srgbClr val="37ACDE"/>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lnSpc>
                  <a:spcPts val="2400"/>
                </a:lnSpc>
                <a:buClr>
                  <a:srgbClr val="37ACDE"/>
                </a:buClr>
                <a:buFont typeface="Verdana" pitchFamily="34" charset="0"/>
                <a:defRPr>
                  <a:solidFill>
                    <a:srgbClr val="004494"/>
                  </a:solidFill>
                  <a:latin typeface="Verdana" pitchFamily="34" charset="0"/>
                  <a:ea typeface="ＭＳ Ｐゴシック" pitchFamily="34" charset="-128"/>
                </a:defRPr>
              </a:lvl1pPr>
              <a:lvl2pPr marL="742950" indent="-285750" eaLnBrk="0" hangingPunct="0">
                <a:lnSpc>
                  <a:spcPts val="2400"/>
                </a:lnSpc>
                <a:buClr>
                  <a:srgbClr val="37ACDE"/>
                </a:buClr>
                <a:buFont typeface="Verdana" pitchFamily="34" charset="0"/>
                <a:buChar char="•"/>
                <a:defRPr>
                  <a:solidFill>
                    <a:srgbClr val="004494"/>
                  </a:solidFill>
                  <a:latin typeface="Verdana" pitchFamily="34" charset="0"/>
                  <a:ea typeface="ＭＳ Ｐゴシック" pitchFamily="34" charset="-128"/>
                </a:defRPr>
              </a:lvl2pPr>
              <a:lvl3pPr marL="1143000" indent="-228600" eaLnBrk="0" hangingPunct="0">
                <a:lnSpc>
                  <a:spcPts val="2400"/>
                </a:lnSpc>
                <a:buClr>
                  <a:srgbClr val="37ACDE"/>
                </a:buClr>
                <a:buFont typeface="Wingdings" pitchFamily="2" charset="2"/>
                <a:buChar char="§"/>
                <a:defRPr sz="1600">
                  <a:solidFill>
                    <a:srgbClr val="004494"/>
                  </a:solidFill>
                  <a:latin typeface="Verdana" pitchFamily="34" charset="0"/>
                  <a:ea typeface="ＭＳ Ｐゴシック" pitchFamily="34" charset="-128"/>
                </a:defRPr>
              </a:lvl3pPr>
              <a:lvl4pPr marL="1600200" indent="-228600" eaLnBrk="0" hangingPunct="0">
                <a:lnSpc>
                  <a:spcPts val="2400"/>
                </a:lnSpc>
                <a:buClr>
                  <a:srgbClr val="37ACDE"/>
                </a:buClr>
                <a:buFont typeface="Arial" charset="0"/>
                <a:buChar char="•"/>
                <a:defRPr sz="1600">
                  <a:solidFill>
                    <a:srgbClr val="004494"/>
                  </a:solidFill>
                  <a:latin typeface="Verdana" pitchFamily="34" charset="0"/>
                  <a:ea typeface="ＭＳ Ｐゴシック" pitchFamily="34" charset="-128"/>
                </a:defRPr>
              </a:lvl4pPr>
              <a:lvl5pPr marL="2057400" indent="-228600" eaLnBrk="0" hangingPunct="0">
                <a:lnSpc>
                  <a:spcPts val="2400"/>
                </a:lnSpc>
                <a:buClr>
                  <a:srgbClr val="37ACDE"/>
                </a:buClr>
                <a:buFont typeface="Verdana" pitchFamily="34" charset="0"/>
                <a:buChar char="–"/>
                <a:defRPr sz="1600">
                  <a:solidFill>
                    <a:srgbClr val="004494"/>
                  </a:solidFill>
                  <a:latin typeface="Verdana" pitchFamily="34" charset="0"/>
                  <a:ea typeface="ＭＳ Ｐゴシック" pitchFamily="34" charset="-128"/>
                </a:defRPr>
              </a:lvl5pPr>
              <a:lvl6pPr marL="25146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6pPr>
              <a:lvl7pPr marL="29718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7pPr>
              <a:lvl8pPr marL="34290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8pPr>
              <a:lvl9pPr marL="38862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9pPr>
            </a:lstStyle>
            <a:p>
              <a:pPr eaLnBrk="1" hangingPunct="1">
                <a:lnSpc>
                  <a:spcPct val="100000"/>
                </a:lnSpc>
                <a:buClrTx/>
                <a:buFontTx/>
                <a:buNone/>
              </a:pPr>
              <a:endParaRPr lang="fr-FR" altLang="fr-FR" sz="1350">
                <a:solidFill>
                  <a:srgbClr val="FFD624"/>
                </a:solidFill>
              </a:endParaRPr>
            </a:p>
          </p:txBody>
        </p:sp>
      </p:grpSp>
      <p:pic>
        <p:nvPicPr>
          <p:cNvPr id="16" name="Image 15" descr="riot4.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04998" y="1177562"/>
            <a:ext cx="2054462" cy="14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descr="Sans titre.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2658" y="1012396"/>
            <a:ext cx="2665995" cy="21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e 25"/>
          <p:cNvGrpSpPr>
            <a:grpSpLocks/>
          </p:cNvGrpSpPr>
          <p:nvPr/>
        </p:nvGrpSpPr>
        <p:grpSpPr bwMode="auto">
          <a:xfrm>
            <a:off x="3182684" y="2639517"/>
            <a:ext cx="2822196" cy="1498351"/>
            <a:chOff x="2653048" y="5737916"/>
            <a:chExt cx="8582025" cy="5334000"/>
          </a:xfrm>
        </p:grpSpPr>
        <p:pic>
          <p:nvPicPr>
            <p:cNvPr id="19" name="Image 15" descr="riots-FB.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653048" y="5737916"/>
              <a:ext cx="8582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e 24"/>
            <p:cNvSpPr>
              <a:spLocks noChangeArrowheads="1"/>
            </p:cNvSpPr>
            <p:nvPr/>
          </p:nvSpPr>
          <p:spPr bwMode="auto">
            <a:xfrm>
              <a:off x="4558553" y="9735671"/>
              <a:ext cx="4262718" cy="1089211"/>
            </a:xfrm>
            <a:prstGeom prst="ellipse">
              <a:avLst/>
            </a:prstGeom>
            <a:noFill/>
            <a:ln w="41275">
              <a:solidFill>
                <a:srgbClr val="37ACDE"/>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eaLnBrk="0" hangingPunct="0">
                <a:lnSpc>
                  <a:spcPts val="2400"/>
                </a:lnSpc>
                <a:buClr>
                  <a:srgbClr val="37ACDE"/>
                </a:buClr>
                <a:buFont typeface="Verdana" pitchFamily="34" charset="0"/>
                <a:defRPr>
                  <a:solidFill>
                    <a:srgbClr val="004494"/>
                  </a:solidFill>
                  <a:latin typeface="Verdana" pitchFamily="34" charset="0"/>
                  <a:ea typeface="ＭＳ Ｐゴシック" pitchFamily="34" charset="-128"/>
                </a:defRPr>
              </a:lvl1pPr>
              <a:lvl2pPr marL="742950" indent="-285750" eaLnBrk="0" hangingPunct="0">
                <a:lnSpc>
                  <a:spcPts val="2400"/>
                </a:lnSpc>
                <a:buClr>
                  <a:srgbClr val="37ACDE"/>
                </a:buClr>
                <a:buFont typeface="Verdana" pitchFamily="34" charset="0"/>
                <a:buChar char="•"/>
                <a:defRPr>
                  <a:solidFill>
                    <a:srgbClr val="004494"/>
                  </a:solidFill>
                  <a:latin typeface="Verdana" pitchFamily="34" charset="0"/>
                  <a:ea typeface="ＭＳ Ｐゴシック" pitchFamily="34" charset="-128"/>
                </a:defRPr>
              </a:lvl2pPr>
              <a:lvl3pPr marL="1143000" indent="-228600" eaLnBrk="0" hangingPunct="0">
                <a:lnSpc>
                  <a:spcPts val="2400"/>
                </a:lnSpc>
                <a:buClr>
                  <a:srgbClr val="37ACDE"/>
                </a:buClr>
                <a:buFont typeface="Wingdings" pitchFamily="2" charset="2"/>
                <a:buChar char="§"/>
                <a:defRPr sz="1600">
                  <a:solidFill>
                    <a:srgbClr val="004494"/>
                  </a:solidFill>
                  <a:latin typeface="Verdana" pitchFamily="34" charset="0"/>
                  <a:ea typeface="ＭＳ Ｐゴシック" pitchFamily="34" charset="-128"/>
                </a:defRPr>
              </a:lvl3pPr>
              <a:lvl4pPr marL="1600200" indent="-228600" eaLnBrk="0" hangingPunct="0">
                <a:lnSpc>
                  <a:spcPts val="2400"/>
                </a:lnSpc>
                <a:buClr>
                  <a:srgbClr val="37ACDE"/>
                </a:buClr>
                <a:buFont typeface="Arial" charset="0"/>
                <a:buChar char="•"/>
                <a:defRPr sz="1600">
                  <a:solidFill>
                    <a:srgbClr val="004494"/>
                  </a:solidFill>
                  <a:latin typeface="Verdana" pitchFamily="34" charset="0"/>
                  <a:ea typeface="ＭＳ Ｐゴシック" pitchFamily="34" charset="-128"/>
                </a:defRPr>
              </a:lvl4pPr>
              <a:lvl5pPr marL="2057400" indent="-228600" eaLnBrk="0" hangingPunct="0">
                <a:lnSpc>
                  <a:spcPts val="2400"/>
                </a:lnSpc>
                <a:buClr>
                  <a:srgbClr val="37ACDE"/>
                </a:buClr>
                <a:buFont typeface="Verdana" pitchFamily="34" charset="0"/>
                <a:buChar char="–"/>
                <a:defRPr sz="1600">
                  <a:solidFill>
                    <a:srgbClr val="004494"/>
                  </a:solidFill>
                  <a:latin typeface="Verdana" pitchFamily="34" charset="0"/>
                  <a:ea typeface="ＭＳ Ｐゴシック" pitchFamily="34" charset="-128"/>
                </a:defRPr>
              </a:lvl5pPr>
              <a:lvl6pPr marL="25146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6pPr>
              <a:lvl7pPr marL="29718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7pPr>
              <a:lvl8pPr marL="34290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8pPr>
              <a:lvl9pPr marL="3886200" indent="-228600" eaLnBrk="0" fontAlgn="base" hangingPunct="0">
                <a:lnSpc>
                  <a:spcPts val="2400"/>
                </a:lnSpc>
                <a:spcBef>
                  <a:spcPct val="0"/>
                </a:spcBef>
                <a:spcAft>
                  <a:spcPct val="0"/>
                </a:spcAft>
                <a:buClr>
                  <a:srgbClr val="37ACDE"/>
                </a:buClr>
                <a:buFont typeface="Verdana" pitchFamily="34" charset="0"/>
                <a:buChar char="–"/>
                <a:defRPr sz="1600">
                  <a:solidFill>
                    <a:srgbClr val="004494"/>
                  </a:solidFill>
                  <a:latin typeface="Verdana" pitchFamily="34" charset="0"/>
                  <a:ea typeface="ＭＳ Ｐゴシック" pitchFamily="34" charset="-128"/>
                </a:defRPr>
              </a:lvl9pPr>
            </a:lstStyle>
            <a:p>
              <a:pPr eaLnBrk="1" hangingPunct="1">
                <a:lnSpc>
                  <a:spcPct val="100000"/>
                </a:lnSpc>
                <a:buClrTx/>
                <a:buFontTx/>
                <a:buNone/>
              </a:pPr>
              <a:endParaRPr lang="fr-FR" altLang="fr-FR" sz="1350">
                <a:solidFill>
                  <a:srgbClr val="FFD624"/>
                </a:solidFill>
              </a:endParaRPr>
            </a:p>
          </p:txBody>
        </p:sp>
      </p:grpSp>
      <p:pic>
        <p:nvPicPr>
          <p:cNvPr id="21" name="Picture 18"/>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588334" y="2258574"/>
            <a:ext cx="1591502" cy="189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ZoneTexte 1"/>
          <p:cNvSpPr txBox="1"/>
          <p:nvPr/>
        </p:nvSpPr>
        <p:spPr>
          <a:xfrm>
            <a:off x="489097" y="4239759"/>
            <a:ext cx="7421526" cy="646331"/>
          </a:xfrm>
          <a:prstGeom prst="rect">
            <a:avLst/>
          </a:prstGeom>
          <a:noFill/>
        </p:spPr>
        <p:txBody>
          <a:bodyPr wrap="square" rtlCol="0">
            <a:spAutoFit/>
          </a:bodyPr>
          <a:lstStyle/>
          <a:p>
            <a:pPr marL="285750" indent="-285750">
              <a:buClr>
                <a:schemeClr val="tx2"/>
              </a:buClr>
              <a:buFont typeface="Wingdings 2" panose="05020102010507070707" pitchFamily="18" charset="2"/>
              <a:buChar char=""/>
            </a:pPr>
            <a:r>
              <a:rPr lang="fr-FR" dirty="0" err="1">
                <a:solidFill>
                  <a:srgbClr val="C00000"/>
                </a:solidFill>
              </a:rPr>
              <a:t>Unpreparedness</a:t>
            </a:r>
            <a:r>
              <a:rPr lang="fr-FR" dirty="0">
                <a:solidFill>
                  <a:srgbClr val="C00000"/>
                </a:solidFill>
              </a:rPr>
              <a:t> of local </a:t>
            </a:r>
            <a:r>
              <a:rPr lang="fr-FR" dirty="0" err="1">
                <a:solidFill>
                  <a:srgbClr val="C00000"/>
                </a:solidFill>
              </a:rPr>
              <a:t>authorities</a:t>
            </a:r>
            <a:r>
              <a:rPr lang="fr-FR" dirty="0">
                <a:solidFill>
                  <a:srgbClr val="C00000"/>
                </a:solidFill>
              </a:rPr>
              <a:t> to deal </a:t>
            </a:r>
            <a:r>
              <a:rPr lang="fr-FR" dirty="0" err="1">
                <a:solidFill>
                  <a:srgbClr val="C00000"/>
                </a:solidFill>
              </a:rPr>
              <a:t>with</a:t>
            </a:r>
            <a:r>
              <a:rPr lang="fr-FR" dirty="0">
                <a:solidFill>
                  <a:srgbClr val="C00000"/>
                </a:solidFill>
              </a:rPr>
              <a:t> social media and </a:t>
            </a:r>
            <a:r>
              <a:rPr lang="fr-FR" dirty="0" err="1">
                <a:solidFill>
                  <a:srgbClr val="C00000"/>
                </a:solidFill>
              </a:rPr>
              <a:t>its</a:t>
            </a:r>
            <a:r>
              <a:rPr lang="fr-FR" dirty="0">
                <a:solidFill>
                  <a:srgbClr val="C00000"/>
                </a:solidFill>
              </a:rPr>
              <a:t> content</a:t>
            </a:r>
          </a:p>
        </p:txBody>
      </p:sp>
      <p:sp>
        <p:nvSpPr>
          <p:cNvPr id="22"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4472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dirty="0"/>
              <a:t>The challenges raised by social media and other digital applications in crisis management </a:t>
            </a:r>
            <a:endParaRPr lang="fr-FR" dirty="0"/>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13</a:t>
            </a:fld>
            <a:endParaRPr lang="fr-FR" dirty="0"/>
          </a:p>
        </p:txBody>
      </p:sp>
      <p:sp>
        <p:nvSpPr>
          <p:cNvPr id="5" name="Sous-titre 4"/>
          <p:cNvSpPr>
            <a:spLocks noGrp="1"/>
          </p:cNvSpPr>
          <p:nvPr>
            <p:ph type="subTitle" idx="1"/>
          </p:nvPr>
        </p:nvSpPr>
        <p:spPr/>
        <p:txBody>
          <a:bodyPr/>
          <a:lstStyle/>
          <a:p>
            <a:endParaRPr lang="fr-FR"/>
          </a:p>
        </p:txBody>
      </p:sp>
      <p:sp>
        <p:nvSpPr>
          <p:cNvPr id="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68497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Framing</a:t>
            </a:r>
            <a:r>
              <a:rPr lang="fr-FR" dirty="0"/>
              <a:t> social media in </a:t>
            </a:r>
            <a:r>
              <a:rPr lang="fr-FR" dirty="0" err="1"/>
              <a:t>crisis</a:t>
            </a:r>
            <a:r>
              <a:rPr lang="fr-FR" dirty="0"/>
              <a:t> management </a:t>
            </a:r>
          </a:p>
        </p:txBody>
      </p:sp>
      <p:sp>
        <p:nvSpPr>
          <p:cNvPr id="4" name="Espace réservé du contenu 3"/>
          <p:cNvSpPr>
            <a:spLocks noGrp="1"/>
          </p:cNvSpPr>
          <p:nvPr>
            <p:ph idx="1"/>
          </p:nvPr>
        </p:nvSpPr>
        <p:spPr>
          <a:xfrm>
            <a:off x="1130798" y="1089623"/>
            <a:ext cx="7211144" cy="3394472"/>
          </a:xfrm>
        </p:spPr>
        <p:txBody>
          <a:bodyPr>
            <a:normAutofit lnSpcReduction="10000"/>
          </a:bodyPr>
          <a:lstStyle/>
          <a:p>
            <a:r>
              <a:rPr lang="en-US" dirty="0"/>
              <a:t>Social media </a:t>
            </a:r>
          </a:p>
          <a:p>
            <a:pPr lvl="1"/>
            <a:r>
              <a:rPr lang="en-US" dirty="0"/>
              <a:t>Platforms 2.0</a:t>
            </a:r>
          </a:p>
          <a:p>
            <a:pPr lvl="1"/>
            <a:r>
              <a:rPr lang="en-US" dirty="0"/>
              <a:t>Creation of content</a:t>
            </a:r>
          </a:p>
          <a:p>
            <a:pPr lvl="1"/>
            <a:r>
              <a:rPr lang="en-US" dirty="0"/>
              <a:t>Share it</a:t>
            </a:r>
          </a:p>
          <a:p>
            <a:pPr lvl="1"/>
            <a:r>
              <a:rPr lang="en-US" dirty="0"/>
              <a:t>Use / consume it</a:t>
            </a:r>
          </a:p>
          <a:p>
            <a:pPr lvl="1"/>
            <a:r>
              <a:rPr lang="en-US" dirty="0"/>
              <a:t>Interact with others or the environment</a:t>
            </a:r>
          </a:p>
          <a:p>
            <a:pPr lvl="1"/>
            <a:endParaRPr lang="en-US" dirty="0"/>
          </a:p>
          <a:p>
            <a:r>
              <a:rPr lang="en-US" dirty="0"/>
              <a:t>In 2019 </a:t>
            </a:r>
            <a:r>
              <a:rPr lang="en-US" dirty="0" err="1"/>
              <a:t>acebook</a:t>
            </a:r>
            <a:r>
              <a:rPr lang="en-US" dirty="0"/>
              <a:t>, Twitter and WhatsApp counted 5.7 billion of users (</a:t>
            </a:r>
            <a:r>
              <a:rPr lang="en-US" dirty="0" err="1"/>
              <a:t>Statistica</a:t>
            </a:r>
            <a:r>
              <a:rPr lang="en-US" dirty="0"/>
              <a:t>, 2019)</a:t>
            </a:r>
          </a:p>
          <a:p>
            <a:pPr marL="0" indent="0">
              <a:buNone/>
            </a:pPr>
            <a:endParaRPr lang="en-US" dirty="0"/>
          </a:p>
          <a:p>
            <a:r>
              <a:rPr lang="en-US" dirty="0"/>
              <a:t>Nature of social media has changed especially during crisis when they have been becoming more collaborative</a:t>
            </a:r>
          </a:p>
        </p:txBody>
      </p:sp>
      <p:sp>
        <p:nvSpPr>
          <p:cNvPr id="5"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43692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821" y="304693"/>
            <a:ext cx="7211144" cy="374073"/>
          </a:xfrm>
        </p:spPr>
        <p:txBody>
          <a:bodyPr>
            <a:noAutofit/>
          </a:bodyPr>
          <a:lstStyle/>
          <a:p>
            <a:r>
              <a:rPr lang="fr-FR" sz="2600" dirty="0"/>
              <a:t>State of the art  </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15</a:t>
            </a:fld>
            <a:endParaRPr lang="fr-FR" dirty="0"/>
          </a:p>
        </p:txBody>
      </p:sp>
      <p:sp>
        <p:nvSpPr>
          <p:cNvPr id="10" name="ZoneTexte 9"/>
          <p:cNvSpPr txBox="1"/>
          <p:nvPr/>
        </p:nvSpPr>
        <p:spPr>
          <a:xfrm>
            <a:off x="21286" y="851020"/>
            <a:ext cx="3198311" cy="430887"/>
          </a:xfrm>
          <a:prstGeom prst="rect">
            <a:avLst/>
          </a:prstGeom>
          <a:noFill/>
        </p:spPr>
        <p:txBody>
          <a:bodyPr wrap="none" rtlCol="0">
            <a:spAutoFit/>
          </a:bodyPr>
          <a:lstStyle/>
          <a:p>
            <a:r>
              <a:rPr lang="fr-FR" sz="2200" dirty="0"/>
              <a:t>Micro-</a:t>
            </a:r>
            <a:r>
              <a:rPr lang="fr-FR" sz="2200" dirty="0" err="1"/>
              <a:t>blogging</a:t>
            </a:r>
            <a:r>
              <a:rPr lang="fr-FR" sz="2200" dirty="0"/>
              <a:t> </a:t>
            </a:r>
            <a:r>
              <a:rPr lang="fr-FR" sz="2200" dirty="0" err="1"/>
              <a:t>activities</a:t>
            </a:r>
            <a:endParaRPr lang="fr-FR" sz="2200" dirty="0"/>
          </a:p>
        </p:txBody>
      </p:sp>
      <p:sp>
        <p:nvSpPr>
          <p:cNvPr id="11" name="ZoneTexte 10"/>
          <p:cNvSpPr txBox="1"/>
          <p:nvPr/>
        </p:nvSpPr>
        <p:spPr>
          <a:xfrm>
            <a:off x="4078717" y="4374193"/>
            <a:ext cx="3541354" cy="461665"/>
          </a:xfrm>
          <a:prstGeom prst="rect">
            <a:avLst/>
          </a:prstGeom>
          <a:noFill/>
        </p:spPr>
        <p:txBody>
          <a:bodyPr wrap="none" rtlCol="0">
            <a:spAutoFit/>
          </a:bodyPr>
          <a:lstStyle/>
          <a:p>
            <a:r>
              <a:rPr lang="en-US" sz="2400" dirty="0"/>
              <a:t>crowd-sourcing activities</a:t>
            </a:r>
          </a:p>
        </p:txBody>
      </p:sp>
      <p:sp>
        <p:nvSpPr>
          <p:cNvPr id="12" name="Ellipse 11"/>
          <p:cNvSpPr/>
          <p:nvPr/>
        </p:nvSpPr>
        <p:spPr>
          <a:xfrm>
            <a:off x="598311" y="3978027"/>
            <a:ext cx="2019474" cy="725697"/>
          </a:xfrm>
          <a:prstGeom prst="ellipse">
            <a:avLst/>
          </a:prstGeom>
          <a:solidFill>
            <a:schemeClr val="accent3">
              <a:lumMod val="20000"/>
              <a:lumOff val="80000"/>
            </a:schemeClr>
          </a:solidFill>
          <a:ln>
            <a:solidFill>
              <a:srgbClr val="6D5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Collecting</a:t>
            </a:r>
            <a:r>
              <a:rPr lang="fr-FR" dirty="0">
                <a:solidFill>
                  <a:schemeClr val="tx1"/>
                </a:solidFill>
              </a:rPr>
              <a:t> &amp; sharing info.</a:t>
            </a:r>
          </a:p>
        </p:txBody>
      </p:sp>
      <p:sp>
        <p:nvSpPr>
          <p:cNvPr id="13" name="Ellipse 12"/>
          <p:cNvSpPr/>
          <p:nvPr/>
        </p:nvSpPr>
        <p:spPr>
          <a:xfrm>
            <a:off x="1057380" y="3072731"/>
            <a:ext cx="2707095" cy="605642"/>
          </a:xfrm>
          <a:prstGeom prst="ellipse">
            <a:avLst/>
          </a:prstGeom>
          <a:solidFill>
            <a:schemeClr val="accent3">
              <a:lumMod val="20000"/>
              <a:lumOff val="80000"/>
            </a:schemeClr>
          </a:solidFill>
          <a:ln>
            <a:solidFill>
              <a:srgbClr val="6D5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Communication</a:t>
            </a:r>
          </a:p>
        </p:txBody>
      </p:sp>
      <p:sp>
        <p:nvSpPr>
          <p:cNvPr id="14" name="Ellipse 13"/>
          <p:cNvSpPr/>
          <p:nvPr/>
        </p:nvSpPr>
        <p:spPr>
          <a:xfrm>
            <a:off x="4662537" y="1954967"/>
            <a:ext cx="1963877" cy="685800"/>
          </a:xfrm>
          <a:prstGeom prst="ellipse">
            <a:avLst/>
          </a:prstGeom>
          <a:solidFill>
            <a:schemeClr val="accent3">
              <a:lumMod val="20000"/>
              <a:lumOff val="80000"/>
            </a:schemeClr>
          </a:solidFill>
          <a:ln>
            <a:solidFill>
              <a:srgbClr val="6D5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Forwarding  information</a:t>
            </a:r>
          </a:p>
        </p:txBody>
      </p:sp>
      <p:sp>
        <p:nvSpPr>
          <p:cNvPr id="15" name="Ellipse 14"/>
          <p:cNvSpPr/>
          <p:nvPr/>
        </p:nvSpPr>
        <p:spPr>
          <a:xfrm>
            <a:off x="6852062" y="1739887"/>
            <a:ext cx="2081514" cy="605642"/>
          </a:xfrm>
          <a:prstGeom prst="ellipse">
            <a:avLst/>
          </a:prstGeom>
          <a:solidFill>
            <a:schemeClr val="accent3">
              <a:lumMod val="20000"/>
              <a:lumOff val="80000"/>
            </a:schemeClr>
          </a:solidFill>
          <a:ln>
            <a:solidFill>
              <a:srgbClr val="6D5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Answering</a:t>
            </a:r>
          </a:p>
        </p:txBody>
      </p:sp>
      <p:sp>
        <p:nvSpPr>
          <p:cNvPr id="20" name="Forme libre 19"/>
          <p:cNvSpPr/>
          <p:nvPr/>
        </p:nvSpPr>
        <p:spPr>
          <a:xfrm>
            <a:off x="2814452" y="2297867"/>
            <a:ext cx="6305792" cy="2422575"/>
          </a:xfrm>
          <a:custGeom>
            <a:avLst/>
            <a:gdLst>
              <a:gd name="connsiteX0" fmla="*/ 0 w 6543303"/>
              <a:gd name="connsiteY0" fmla="*/ 3657600 h 3657600"/>
              <a:gd name="connsiteX1" fmla="*/ 2232561 w 6543303"/>
              <a:gd name="connsiteY1" fmla="*/ 890649 h 3657600"/>
              <a:gd name="connsiteX2" fmla="*/ 6543303 w 6543303"/>
              <a:gd name="connsiteY2" fmla="*/ 0 h 3657600"/>
              <a:gd name="connsiteX3" fmla="*/ 6543303 w 6543303"/>
              <a:gd name="connsiteY3" fmla="*/ 0 h 3657600"/>
            </a:gdLst>
            <a:ahLst/>
            <a:cxnLst>
              <a:cxn ang="0">
                <a:pos x="connsiteX0" y="connsiteY0"/>
              </a:cxn>
              <a:cxn ang="0">
                <a:pos x="connsiteX1" y="connsiteY1"/>
              </a:cxn>
              <a:cxn ang="0">
                <a:pos x="connsiteX2" y="connsiteY2"/>
              </a:cxn>
              <a:cxn ang="0">
                <a:pos x="connsiteX3" y="connsiteY3"/>
              </a:cxn>
            </a:cxnLst>
            <a:rect l="l" t="t" r="r" b="b"/>
            <a:pathLst>
              <a:path w="6543303" h="3657600">
                <a:moveTo>
                  <a:pt x="0" y="3657600"/>
                </a:moveTo>
                <a:cubicBezTo>
                  <a:pt x="571005" y="2578924"/>
                  <a:pt x="1142011" y="1500249"/>
                  <a:pt x="2232561" y="890649"/>
                </a:cubicBezTo>
                <a:cubicBezTo>
                  <a:pt x="3323111" y="281049"/>
                  <a:pt x="6543303" y="0"/>
                  <a:pt x="6543303" y="0"/>
                </a:cubicBezTo>
                <a:lnTo>
                  <a:pt x="6543303"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3751905" y="3740719"/>
            <a:ext cx="2340121" cy="584480"/>
          </a:xfrm>
          <a:prstGeom prst="ellipse">
            <a:avLst/>
          </a:prstGeom>
          <a:gradFill flip="none" rotWithShape="1">
            <a:gsLst>
              <a:gs pos="0">
                <a:srgbClr val="A8B50A">
                  <a:tint val="66000"/>
                  <a:satMod val="160000"/>
                </a:srgbClr>
              </a:gs>
              <a:gs pos="50000">
                <a:srgbClr val="A8B50A">
                  <a:tint val="44500"/>
                  <a:satMod val="160000"/>
                </a:srgbClr>
              </a:gs>
              <a:gs pos="100000">
                <a:srgbClr val="A8B50A">
                  <a:tint val="23500"/>
                  <a:satMod val="160000"/>
                </a:srgbClr>
              </a:gs>
            </a:gsLst>
            <a:path path="circle">
              <a:fillToRect t="100000" r="100000"/>
            </a:path>
            <a:tileRect l="-100000" b="-100000"/>
          </a:gradFill>
          <a:ln>
            <a:solidFill>
              <a:srgbClr val="A8B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Instantaneous collection</a:t>
            </a:r>
          </a:p>
        </p:txBody>
      </p:sp>
      <p:sp>
        <p:nvSpPr>
          <p:cNvPr id="22" name="Ellipse 21"/>
          <p:cNvSpPr/>
          <p:nvPr/>
        </p:nvSpPr>
        <p:spPr>
          <a:xfrm>
            <a:off x="5792721" y="2629553"/>
            <a:ext cx="2966244" cy="878737"/>
          </a:xfrm>
          <a:prstGeom prst="ellipse">
            <a:avLst/>
          </a:prstGeom>
          <a:gradFill flip="none" rotWithShape="1">
            <a:gsLst>
              <a:gs pos="0">
                <a:srgbClr val="A8B50A">
                  <a:tint val="66000"/>
                  <a:satMod val="160000"/>
                </a:srgbClr>
              </a:gs>
              <a:gs pos="50000">
                <a:srgbClr val="A8B50A">
                  <a:tint val="44500"/>
                  <a:satMod val="160000"/>
                </a:srgbClr>
              </a:gs>
              <a:gs pos="100000">
                <a:srgbClr val="A8B50A">
                  <a:tint val="23500"/>
                  <a:satMod val="160000"/>
                </a:srgbClr>
              </a:gs>
            </a:gsLst>
            <a:path path="circle">
              <a:fillToRect t="100000" r="100000"/>
            </a:path>
            <a:tileRect l="-100000" b="-100000"/>
          </a:gradFill>
          <a:ln>
            <a:solidFill>
              <a:srgbClr val="A8B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Different sources &amp; formats can be crossed</a:t>
            </a:r>
          </a:p>
        </p:txBody>
      </p:sp>
      <p:sp>
        <p:nvSpPr>
          <p:cNvPr id="24" name="ZoneTexte 23"/>
          <p:cNvSpPr txBox="1"/>
          <p:nvPr/>
        </p:nvSpPr>
        <p:spPr>
          <a:xfrm>
            <a:off x="213757" y="1693703"/>
            <a:ext cx="2832827" cy="369332"/>
          </a:xfrm>
          <a:prstGeom prst="rect">
            <a:avLst/>
          </a:prstGeom>
          <a:noFill/>
        </p:spPr>
        <p:txBody>
          <a:bodyPr wrap="none" rtlCol="0">
            <a:spAutoFit/>
          </a:bodyPr>
          <a:lstStyle/>
          <a:p>
            <a:pPr marL="285750" indent="-285750">
              <a:buClr>
                <a:schemeClr val="accent4"/>
              </a:buClr>
              <a:buFont typeface="Wingdings" panose="05000000000000000000" pitchFamily="2" charset="2"/>
              <a:buChar char="ü"/>
            </a:pPr>
            <a:r>
              <a:rPr lang="en-US" dirty="0">
                <a:solidFill>
                  <a:schemeClr val="tx1">
                    <a:lumMod val="95000"/>
                    <a:lumOff val="5000"/>
                  </a:schemeClr>
                </a:solidFill>
              </a:rPr>
              <a:t>Ubiquitous information </a:t>
            </a:r>
          </a:p>
        </p:txBody>
      </p:sp>
      <p:sp>
        <p:nvSpPr>
          <p:cNvPr id="25" name="ZoneTexte 24"/>
          <p:cNvSpPr txBox="1"/>
          <p:nvPr/>
        </p:nvSpPr>
        <p:spPr>
          <a:xfrm>
            <a:off x="213756" y="1984365"/>
            <a:ext cx="3538148" cy="369332"/>
          </a:xfrm>
          <a:prstGeom prst="rect">
            <a:avLst/>
          </a:prstGeom>
          <a:noFill/>
        </p:spPr>
        <p:txBody>
          <a:bodyPr wrap="none" rtlCol="0">
            <a:spAutoFit/>
          </a:bodyPr>
          <a:lstStyle/>
          <a:p>
            <a:pPr marL="285750" indent="-285750">
              <a:buClr>
                <a:schemeClr val="accent4"/>
              </a:buClr>
              <a:buFont typeface="Wingdings" panose="05000000000000000000" pitchFamily="2" charset="2"/>
              <a:buChar char="ü"/>
            </a:pPr>
            <a:r>
              <a:rPr lang="en-US" dirty="0">
                <a:solidFill>
                  <a:schemeClr val="tx1">
                    <a:lumMod val="95000"/>
                    <a:lumOff val="5000"/>
                  </a:schemeClr>
                </a:solidFill>
              </a:rPr>
              <a:t>Instantaneous communication</a:t>
            </a:r>
          </a:p>
        </p:txBody>
      </p:sp>
      <p:sp>
        <p:nvSpPr>
          <p:cNvPr id="26" name="ZoneTexte 25"/>
          <p:cNvSpPr txBox="1"/>
          <p:nvPr/>
        </p:nvSpPr>
        <p:spPr>
          <a:xfrm>
            <a:off x="246612" y="2262242"/>
            <a:ext cx="4076757" cy="369332"/>
          </a:xfrm>
          <a:prstGeom prst="rect">
            <a:avLst/>
          </a:prstGeom>
          <a:noFill/>
        </p:spPr>
        <p:txBody>
          <a:bodyPr wrap="none" rtlCol="0">
            <a:spAutoFit/>
          </a:bodyPr>
          <a:lstStyle/>
          <a:p>
            <a:pPr marL="285750" indent="-285750">
              <a:buClr>
                <a:schemeClr val="accent4"/>
              </a:buClr>
              <a:buFont typeface="Wingdings" panose="05000000000000000000" pitchFamily="2" charset="2"/>
              <a:buChar char="ü"/>
            </a:pPr>
            <a:r>
              <a:rPr lang="en-US" dirty="0">
                <a:solidFill>
                  <a:schemeClr val="tx1">
                    <a:lumMod val="95000"/>
                    <a:lumOff val="5000"/>
                  </a:schemeClr>
                </a:solidFill>
              </a:rPr>
              <a:t>Place where harvesting information</a:t>
            </a:r>
          </a:p>
        </p:txBody>
      </p:sp>
      <p:sp>
        <p:nvSpPr>
          <p:cNvPr id="27" name="ZoneTexte 26"/>
          <p:cNvSpPr txBox="1"/>
          <p:nvPr/>
        </p:nvSpPr>
        <p:spPr>
          <a:xfrm>
            <a:off x="224746" y="2539241"/>
            <a:ext cx="3730508" cy="369332"/>
          </a:xfrm>
          <a:prstGeom prst="rect">
            <a:avLst/>
          </a:prstGeom>
          <a:noFill/>
        </p:spPr>
        <p:txBody>
          <a:bodyPr wrap="none" rtlCol="0">
            <a:spAutoFit/>
          </a:bodyPr>
          <a:lstStyle/>
          <a:p>
            <a:pPr marL="285750" indent="-285750">
              <a:buClr>
                <a:schemeClr val="accent4"/>
              </a:buClr>
              <a:buFont typeface="Wingdings" panose="05000000000000000000" pitchFamily="2" charset="2"/>
              <a:buChar char="ü"/>
            </a:pPr>
            <a:r>
              <a:rPr lang="en-US" dirty="0">
                <a:solidFill>
                  <a:schemeClr val="tx1">
                    <a:lumMod val="95000"/>
                    <a:lumOff val="5000"/>
                  </a:schemeClr>
                </a:solidFill>
              </a:rPr>
              <a:t>Possibilities of crossing sources</a:t>
            </a:r>
          </a:p>
        </p:txBody>
      </p:sp>
      <p:sp>
        <p:nvSpPr>
          <p:cNvPr id="28" name="ZoneTexte 27"/>
          <p:cNvSpPr txBox="1"/>
          <p:nvPr/>
        </p:nvSpPr>
        <p:spPr>
          <a:xfrm>
            <a:off x="213755" y="1297541"/>
            <a:ext cx="8612945" cy="369332"/>
          </a:xfrm>
          <a:prstGeom prst="rect">
            <a:avLst/>
          </a:prstGeom>
          <a:noFill/>
        </p:spPr>
        <p:txBody>
          <a:bodyPr wrap="square" rtlCol="0">
            <a:spAutoFit/>
          </a:bodyPr>
          <a:lstStyle/>
          <a:p>
            <a:r>
              <a:rPr lang="en-US" dirty="0">
                <a:solidFill>
                  <a:schemeClr val="accent4"/>
                </a:solidFill>
              </a:rPr>
              <a:t>Social media offer opportunities</a:t>
            </a:r>
          </a:p>
        </p:txBody>
      </p:sp>
      <p:sp>
        <p:nvSpPr>
          <p:cNvPr id="30" name="Ellipse 29"/>
          <p:cNvSpPr/>
          <p:nvPr/>
        </p:nvSpPr>
        <p:spPr>
          <a:xfrm>
            <a:off x="6341424" y="3685787"/>
            <a:ext cx="2592153" cy="584480"/>
          </a:xfrm>
          <a:prstGeom prst="ellipse">
            <a:avLst/>
          </a:prstGeom>
          <a:gradFill flip="none" rotWithShape="1">
            <a:gsLst>
              <a:gs pos="0">
                <a:srgbClr val="A8B50A">
                  <a:tint val="66000"/>
                  <a:satMod val="160000"/>
                </a:srgbClr>
              </a:gs>
              <a:gs pos="50000">
                <a:srgbClr val="A8B50A">
                  <a:tint val="44500"/>
                  <a:satMod val="160000"/>
                </a:srgbClr>
              </a:gs>
              <a:gs pos="100000">
                <a:srgbClr val="A8B50A">
                  <a:tint val="23500"/>
                  <a:satMod val="160000"/>
                </a:srgbClr>
              </a:gs>
            </a:gsLst>
            <a:path path="circle">
              <a:fillToRect t="100000" r="100000"/>
            </a:path>
            <a:tileRect l="-100000" b="-100000"/>
          </a:gradFill>
          <a:ln>
            <a:solidFill>
              <a:srgbClr val="A8B5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Relevant</a:t>
            </a:r>
            <a:r>
              <a:rPr lang="fr-FR" dirty="0">
                <a:solidFill>
                  <a:schemeClr val="tx1"/>
                </a:solidFill>
              </a:rPr>
              <a:t> </a:t>
            </a:r>
            <a:r>
              <a:rPr lang="en-US" dirty="0">
                <a:solidFill>
                  <a:schemeClr val="tx1"/>
                </a:solidFill>
              </a:rPr>
              <a:t>geo-localization</a:t>
            </a:r>
          </a:p>
        </p:txBody>
      </p:sp>
      <p:sp>
        <p:nvSpPr>
          <p:cNvPr id="23"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21820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20" grpId="0" animBg="1"/>
      <p:bldP spid="21" grpId="0" animBg="1"/>
      <p:bldP spid="22" grpId="0" animBg="1"/>
      <p:bldP spid="24" grpId="0"/>
      <p:bldP spid="25" grpId="0"/>
      <p:bldP spid="26" grpId="0"/>
      <p:bldP spid="27" grpId="0"/>
      <p:bldP spid="2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3273" y="-51521"/>
            <a:ext cx="6857730" cy="1308017"/>
          </a:xfrm>
        </p:spPr>
        <p:txBody>
          <a:bodyPr/>
          <a:lstStyle/>
          <a:p>
            <a:r>
              <a:rPr lang="en-US" sz="1800" dirty="0"/>
              <a:t>Use of social media in the crisis management cycle</a:t>
            </a:r>
            <a:endParaRPr lang="fr-FR" sz="1800" dirty="0"/>
          </a:p>
        </p:txBody>
      </p:sp>
      <p:pic>
        <p:nvPicPr>
          <p:cNvPr id="4" name="Espace réservé du conten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29" y="1389415"/>
            <a:ext cx="7210425" cy="2472146"/>
          </a:xfrm>
          <a:prstGeom prst="rect">
            <a:avLst/>
          </a:prstGeom>
        </p:spPr>
      </p:pic>
      <p:sp>
        <p:nvSpPr>
          <p:cNvPr id="5" name="Ellipse 4"/>
          <p:cNvSpPr/>
          <p:nvPr/>
        </p:nvSpPr>
        <p:spPr>
          <a:xfrm>
            <a:off x="1296764" y="1333313"/>
            <a:ext cx="6663519" cy="2528248"/>
          </a:xfrm>
          <a:prstGeom prst="ellipse">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p:cNvSpPr/>
          <p:nvPr/>
        </p:nvSpPr>
        <p:spPr>
          <a:xfrm>
            <a:off x="5470964" y="2748145"/>
            <a:ext cx="3040039" cy="1837678"/>
          </a:xfrm>
          <a:prstGeom prst="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lvl="0" indent="-214313">
              <a:buClr>
                <a:schemeClr val="dk1"/>
              </a:buClr>
              <a:buSzPts val="1350"/>
              <a:buFont typeface="Arial"/>
              <a:buChar char="-"/>
            </a:pPr>
            <a:r>
              <a:rPr lang="en-US" sz="1300" dirty="0">
                <a:solidFill>
                  <a:schemeClr val="dk1"/>
                </a:solidFill>
              </a:rPr>
              <a:t>Contributing to a fine vision of the situation </a:t>
            </a:r>
            <a:r>
              <a:rPr lang="en-US" sz="1300" b="1" dirty="0">
                <a:solidFill>
                  <a:schemeClr val="dk1"/>
                </a:solidFill>
              </a:rPr>
              <a:t>"situational awareness"</a:t>
            </a:r>
          </a:p>
          <a:p>
            <a:pPr marL="214313" lvl="0" indent="-214313">
              <a:buClr>
                <a:schemeClr val="dk1"/>
              </a:buClr>
              <a:buSzPts val="1350"/>
              <a:buFont typeface="Arial"/>
              <a:buChar char="-"/>
            </a:pPr>
            <a:r>
              <a:rPr lang="en-US" sz="1300" dirty="0">
                <a:solidFill>
                  <a:schemeClr val="dk1"/>
                </a:solidFill>
              </a:rPr>
              <a:t>Working on decisional information, </a:t>
            </a:r>
            <a:r>
              <a:rPr lang="en-US" sz="1300" i="1" dirty="0">
                <a:solidFill>
                  <a:schemeClr val="dk1"/>
                </a:solidFill>
              </a:rPr>
              <a:t>i.e. </a:t>
            </a:r>
            <a:r>
              <a:rPr lang="en-US" sz="1300" dirty="0">
                <a:solidFill>
                  <a:schemeClr val="dk1"/>
                </a:solidFill>
              </a:rPr>
              <a:t>information that makes it possible to initiate an intervention </a:t>
            </a:r>
            <a:r>
              <a:rPr lang="en-US" sz="1300" b="1" dirty="0">
                <a:solidFill>
                  <a:schemeClr val="dk1"/>
                </a:solidFill>
              </a:rPr>
              <a:t>"actionable information "</a:t>
            </a:r>
            <a:endParaRPr lang="en-US" sz="1300" b="1" dirty="0">
              <a:solidFill>
                <a:schemeClr val="dk1"/>
              </a:solidFill>
              <a:sym typeface="Arial"/>
            </a:endParaRPr>
          </a:p>
        </p:txBody>
      </p:sp>
      <p:sp>
        <p:nvSpPr>
          <p:cNvPr id="7" name="Rectangle 6"/>
          <p:cNvSpPr/>
          <p:nvPr/>
        </p:nvSpPr>
        <p:spPr>
          <a:xfrm>
            <a:off x="1377429" y="2625488"/>
            <a:ext cx="3442421" cy="2086252"/>
          </a:xfrm>
          <a:prstGeom prst="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dk1"/>
                </a:solidFill>
              </a:rPr>
              <a:t>The question of interactions with other stakeholders arises:</a:t>
            </a:r>
          </a:p>
          <a:p>
            <a:pPr lvl="0"/>
            <a:r>
              <a:rPr lang="en-US" sz="1400" dirty="0">
                <a:solidFill>
                  <a:schemeClr val="dk1"/>
                </a:solidFill>
              </a:rPr>
              <a:t>- The institutional partners: </a:t>
            </a:r>
            <a:r>
              <a:rPr lang="en-US" sz="1400" b="1" dirty="0">
                <a:solidFill>
                  <a:schemeClr val="dk1"/>
                </a:solidFill>
              </a:rPr>
              <a:t>The Common Operational Picture </a:t>
            </a:r>
          </a:p>
          <a:p>
            <a:pPr lvl="0"/>
            <a:r>
              <a:rPr lang="en-US" sz="1400" dirty="0">
                <a:solidFill>
                  <a:schemeClr val="tx1"/>
                </a:solidFill>
              </a:rPr>
              <a:t>- </a:t>
            </a:r>
            <a:r>
              <a:rPr lang="en-US" sz="1400" b="1" u="sng" dirty="0">
                <a:solidFill>
                  <a:schemeClr val="tx1"/>
                </a:solidFill>
              </a:rPr>
              <a:t>The citizens: </a:t>
            </a:r>
          </a:p>
          <a:p>
            <a:pPr lvl="0"/>
            <a:r>
              <a:rPr lang="en-US" sz="1400" b="1" dirty="0">
                <a:solidFill>
                  <a:schemeClr val="tx1"/>
                </a:solidFill>
              </a:rPr>
              <a:t>Communicating</a:t>
            </a:r>
            <a:r>
              <a:rPr lang="en-US" sz="1400" dirty="0">
                <a:solidFill>
                  <a:schemeClr val="tx1"/>
                </a:solidFill>
              </a:rPr>
              <a:t> with them</a:t>
            </a:r>
          </a:p>
          <a:p>
            <a:pPr lvl="0"/>
            <a:r>
              <a:rPr lang="en-US" sz="1400" dirty="0">
                <a:solidFill>
                  <a:schemeClr val="tx1"/>
                </a:solidFill>
              </a:rPr>
              <a:t>Taking into account their </a:t>
            </a:r>
            <a:r>
              <a:rPr lang="en-US" sz="1400" b="1" dirty="0">
                <a:solidFill>
                  <a:schemeClr val="tx1"/>
                </a:solidFill>
              </a:rPr>
              <a:t>expertise</a:t>
            </a:r>
          </a:p>
          <a:p>
            <a:pPr lvl="0"/>
            <a:r>
              <a:rPr lang="en-US" sz="1400" dirty="0">
                <a:solidFill>
                  <a:schemeClr val="tx1"/>
                </a:solidFill>
              </a:rPr>
              <a:t>The integration of their </a:t>
            </a:r>
            <a:r>
              <a:rPr lang="en-US" sz="1400" b="1" dirty="0">
                <a:solidFill>
                  <a:schemeClr val="tx1"/>
                </a:solidFill>
              </a:rPr>
              <a:t>initiatives </a:t>
            </a:r>
            <a:endParaRPr lang="en-US" sz="1400" b="1" dirty="0">
              <a:solidFill>
                <a:schemeClr val="tx1"/>
              </a:solidFill>
              <a:sym typeface="Arial"/>
            </a:endParaRPr>
          </a:p>
          <a:p>
            <a:pPr marL="214313" indent="-214313">
              <a:buFontTx/>
              <a:buChar char="-"/>
            </a:pPr>
            <a:endParaRPr lang="fr-FR" sz="1350" dirty="0">
              <a:solidFill>
                <a:schemeClr val="tx1"/>
              </a:solidFill>
            </a:endParaRPr>
          </a:p>
        </p:txBody>
      </p:sp>
      <p:sp>
        <p:nvSpPr>
          <p:cNvPr id="8" name="ZoneTexte 7"/>
          <p:cNvSpPr txBox="1"/>
          <p:nvPr/>
        </p:nvSpPr>
        <p:spPr>
          <a:xfrm>
            <a:off x="6246186" y="945866"/>
            <a:ext cx="2446504" cy="276999"/>
          </a:xfrm>
          <a:prstGeom prst="rect">
            <a:avLst/>
          </a:prstGeom>
          <a:noFill/>
        </p:spPr>
        <p:txBody>
          <a:bodyPr wrap="none" rtlCol="0">
            <a:spAutoFit/>
          </a:bodyPr>
          <a:lstStyle/>
          <a:p>
            <a:r>
              <a:rPr lang="fr-FR" sz="1200" dirty="0"/>
              <a:t>Reuter et al., 2019 &amp; Rizza, 2022</a:t>
            </a:r>
          </a:p>
        </p:txBody>
      </p:sp>
    </p:spTree>
    <p:extLst>
      <p:ext uri="{BB962C8B-B14F-4D97-AF65-F5344CB8AC3E}">
        <p14:creationId xmlns:p14="http://schemas.microsoft.com/office/powerpoint/2010/main" val="15653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Technical</a:t>
            </a:r>
            <a:r>
              <a:rPr lang="fr-FR" dirty="0"/>
              <a:t> and social challenges (4)</a:t>
            </a:r>
          </a:p>
        </p:txBody>
      </p:sp>
      <p:sp>
        <p:nvSpPr>
          <p:cNvPr id="3" name="Espace réservé du contenu 2"/>
          <p:cNvSpPr>
            <a:spLocks noGrp="1"/>
          </p:cNvSpPr>
          <p:nvPr>
            <p:ph sz="half" idx="1"/>
          </p:nvPr>
        </p:nvSpPr>
        <p:spPr>
          <a:xfrm>
            <a:off x="-3871" y="921470"/>
            <a:ext cx="4151416" cy="2161090"/>
          </a:xfrm>
        </p:spPr>
        <p:txBody>
          <a:bodyPr>
            <a:normAutofit lnSpcReduction="10000"/>
          </a:bodyPr>
          <a:lstStyle/>
          <a:p>
            <a:r>
              <a:rPr lang="en-US" sz="1600" dirty="0"/>
              <a:t>Technical</a:t>
            </a:r>
            <a:r>
              <a:rPr lang="fr-FR" sz="1600" dirty="0"/>
              <a:t> challenges</a:t>
            </a:r>
          </a:p>
          <a:p>
            <a:pPr lvl="1"/>
            <a:r>
              <a:rPr lang="en-US" b="0" dirty="0"/>
              <a:t>Data quality, trust</a:t>
            </a:r>
          </a:p>
          <a:p>
            <a:pPr lvl="1"/>
            <a:r>
              <a:rPr lang="fr-FR" b="0" dirty="0"/>
              <a:t>Format content</a:t>
            </a:r>
          </a:p>
          <a:p>
            <a:pPr lvl="1"/>
            <a:r>
              <a:rPr lang="en-US" b="0" dirty="0"/>
              <a:t>interoperability</a:t>
            </a:r>
          </a:p>
          <a:p>
            <a:pPr lvl="1"/>
            <a:r>
              <a:rPr lang="en-US" b="0" dirty="0"/>
              <a:t>Big data questions</a:t>
            </a:r>
          </a:p>
          <a:p>
            <a:pPr lvl="1"/>
            <a:r>
              <a:rPr lang="en-US" b="0" dirty="0"/>
              <a:t>Collected data visualization </a:t>
            </a:r>
          </a:p>
          <a:p>
            <a:pPr lvl="1"/>
            <a:r>
              <a:rPr lang="en-US" b="0" dirty="0"/>
              <a:t>Recommendation systems based on social media data</a:t>
            </a:r>
            <a:endParaRPr lang="fr-FR" b="0" dirty="0"/>
          </a:p>
        </p:txBody>
      </p:sp>
      <p:sp>
        <p:nvSpPr>
          <p:cNvPr id="4" name="Espace réservé du contenu 3"/>
          <p:cNvSpPr>
            <a:spLocks noGrp="1"/>
          </p:cNvSpPr>
          <p:nvPr>
            <p:ph sz="half" idx="2"/>
          </p:nvPr>
        </p:nvSpPr>
        <p:spPr>
          <a:xfrm>
            <a:off x="3471169" y="981518"/>
            <a:ext cx="5672831" cy="2686381"/>
          </a:xfrm>
        </p:spPr>
        <p:txBody>
          <a:bodyPr>
            <a:normAutofit lnSpcReduction="10000"/>
          </a:bodyPr>
          <a:lstStyle/>
          <a:p>
            <a:r>
              <a:rPr lang="en-US" sz="1600" dirty="0"/>
              <a:t>Legal</a:t>
            </a:r>
            <a:r>
              <a:rPr lang="fr-FR" sz="1600" dirty="0"/>
              <a:t> challenges</a:t>
            </a:r>
          </a:p>
          <a:p>
            <a:pPr lvl="1"/>
            <a:r>
              <a:rPr lang="en-US" b="0" dirty="0">
                <a:solidFill>
                  <a:schemeClr val="bg1">
                    <a:lumMod val="50000"/>
                  </a:schemeClr>
                </a:solidFill>
              </a:rPr>
              <a:t>Absence of legal basis to involve citizens in the response </a:t>
            </a:r>
          </a:p>
          <a:p>
            <a:pPr lvl="1"/>
            <a:r>
              <a:rPr lang="en-US" b="0" dirty="0"/>
              <a:t>Personal data protection issues / privacy concerns</a:t>
            </a:r>
          </a:p>
          <a:p>
            <a:r>
              <a:rPr lang="en-US" sz="1600" dirty="0"/>
              <a:t>Ethical</a:t>
            </a:r>
            <a:r>
              <a:rPr lang="fr-FR" sz="1600" dirty="0"/>
              <a:t> issues</a:t>
            </a:r>
          </a:p>
          <a:p>
            <a:pPr lvl="1"/>
            <a:r>
              <a:rPr lang="en-US" b="0" dirty="0"/>
              <a:t>Co-accountability of stakeholders / actors</a:t>
            </a:r>
          </a:p>
          <a:p>
            <a:pPr lvl="1"/>
            <a:r>
              <a:rPr lang="en-US" b="0" dirty="0"/>
              <a:t>Empowerment</a:t>
            </a:r>
          </a:p>
          <a:p>
            <a:pPr lvl="1"/>
            <a:r>
              <a:rPr lang="en-US" b="0" dirty="0"/>
              <a:t>Equity / justice /fairness</a:t>
            </a:r>
          </a:p>
          <a:p>
            <a:r>
              <a:rPr lang="fr-FR" sz="1600" dirty="0"/>
              <a:t>Design challenges</a:t>
            </a:r>
          </a:p>
          <a:p>
            <a:pPr lvl="1"/>
            <a:r>
              <a:rPr lang="en-US" b="0" dirty="0"/>
              <a:t>Which methodologies implemented in order to think about and design tools integrating these parameters?</a:t>
            </a:r>
          </a:p>
          <a:p>
            <a:pPr lvl="1"/>
            <a:endParaRPr lang="fr-FR" dirty="0"/>
          </a:p>
          <a:p>
            <a:pPr marL="457200" lvl="1" indent="0">
              <a:buNone/>
            </a:pPr>
            <a:endParaRPr lang="fr-FR" dirty="0"/>
          </a:p>
        </p:txBody>
      </p:sp>
      <p:sp>
        <p:nvSpPr>
          <p:cNvPr id="5" name="Espace réservé de la date 4"/>
          <p:cNvSpPr>
            <a:spLocks noGrp="1"/>
          </p:cNvSpPr>
          <p:nvPr>
            <p:ph type="dt" sz="half" idx="10"/>
          </p:nvPr>
        </p:nvSpPr>
        <p:spPr/>
        <p:txBody>
          <a:bodyPr/>
          <a:lstStyle/>
          <a:p>
            <a:fld id="{03440148-4D57-42A8-BE77-B1C13CA2346E}" type="datetime1">
              <a:rPr lang="fr-FR" smtClean="0"/>
              <a:t>17/11/2022</a:t>
            </a:fld>
            <a:endParaRPr lang="fr-FR"/>
          </a:p>
        </p:txBody>
      </p:sp>
      <p:sp>
        <p:nvSpPr>
          <p:cNvPr id="7" name="Espace réservé du numéro de diapositive 6"/>
          <p:cNvSpPr>
            <a:spLocks noGrp="1"/>
          </p:cNvSpPr>
          <p:nvPr>
            <p:ph type="sldNum" sz="quarter" idx="12"/>
          </p:nvPr>
        </p:nvSpPr>
        <p:spPr/>
        <p:txBody>
          <a:bodyPr/>
          <a:lstStyle/>
          <a:p>
            <a:fld id="{3A5F5595-61AE-4AA6-B423-33EDBD1DAE12}" type="slidenum">
              <a:rPr lang="fr-FR" smtClean="0"/>
              <a:t>17</a:t>
            </a:fld>
            <a:endParaRPr lang="fr-FR"/>
          </a:p>
        </p:txBody>
      </p:sp>
      <p:sp>
        <p:nvSpPr>
          <p:cNvPr id="6" name="Rectangle 5"/>
          <p:cNvSpPr/>
          <p:nvPr/>
        </p:nvSpPr>
        <p:spPr>
          <a:xfrm>
            <a:off x="462641" y="3649469"/>
            <a:ext cx="4618587" cy="1061829"/>
          </a:xfrm>
          <a:prstGeom prst="rect">
            <a:avLst/>
          </a:prstGeom>
          <a:ln>
            <a:solidFill>
              <a:schemeClr val="tx2"/>
            </a:solidFill>
          </a:ln>
        </p:spPr>
        <p:txBody>
          <a:bodyPr wrap="square">
            <a:spAutoFit/>
          </a:bodyPr>
          <a:lstStyle/>
          <a:p>
            <a:pPr marL="285750" indent="-285750">
              <a:buFont typeface="Wingdings" panose="05000000000000000000" pitchFamily="2" charset="2"/>
              <a:buChar char="Ø"/>
            </a:pPr>
            <a:r>
              <a:rPr lang="fr-FR" i="1" dirty="0" err="1">
                <a:solidFill>
                  <a:schemeClr val="accent4"/>
                </a:solidFill>
              </a:rPr>
              <a:t>From</a:t>
            </a:r>
            <a:r>
              <a:rPr lang="fr-FR" i="1" dirty="0">
                <a:solidFill>
                  <a:schemeClr val="accent4"/>
                </a:solidFill>
              </a:rPr>
              <a:t> the </a:t>
            </a:r>
            <a:r>
              <a:rPr lang="fr-FR" i="1" dirty="0" err="1">
                <a:solidFill>
                  <a:schemeClr val="accent4"/>
                </a:solidFill>
              </a:rPr>
              <a:t>institutional</a:t>
            </a:r>
            <a:r>
              <a:rPr lang="fr-FR" i="1" dirty="0">
                <a:solidFill>
                  <a:schemeClr val="accent4"/>
                </a:solidFill>
              </a:rPr>
              <a:t> </a:t>
            </a:r>
            <a:r>
              <a:rPr lang="fr-FR" i="1" dirty="0" err="1">
                <a:solidFill>
                  <a:schemeClr val="accent4"/>
                </a:solidFill>
              </a:rPr>
              <a:t>side</a:t>
            </a:r>
            <a:r>
              <a:rPr lang="fr-FR" i="1" dirty="0">
                <a:solidFill>
                  <a:schemeClr val="accent4"/>
                </a:solidFill>
              </a:rPr>
              <a:t>: </a:t>
            </a:r>
          </a:p>
          <a:p>
            <a:pPr marL="742950" lvl="1" indent="-285750">
              <a:buFontTx/>
              <a:buChar char="-"/>
            </a:pPr>
            <a:r>
              <a:rPr lang="fr-FR" sz="1500" dirty="0" err="1"/>
              <a:t>Barriers</a:t>
            </a:r>
            <a:r>
              <a:rPr lang="fr-FR" sz="1500" dirty="0"/>
              <a:t> more </a:t>
            </a:r>
            <a:r>
              <a:rPr lang="fr-FR" sz="1500" dirty="0" err="1"/>
              <a:t>organizational</a:t>
            </a:r>
            <a:r>
              <a:rPr lang="fr-FR" sz="1500" dirty="0"/>
              <a:t> </a:t>
            </a:r>
            <a:r>
              <a:rPr lang="fr-FR" sz="1500" dirty="0" err="1"/>
              <a:t>than</a:t>
            </a:r>
            <a:r>
              <a:rPr lang="fr-FR" sz="1500" dirty="0"/>
              <a:t> </a:t>
            </a:r>
            <a:r>
              <a:rPr lang="fr-FR" sz="1500" dirty="0" err="1"/>
              <a:t>technical</a:t>
            </a:r>
            <a:endParaRPr lang="fr-FR" sz="1500" dirty="0"/>
          </a:p>
          <a:p>
            <a:pPr marL="742950" lvl="1" indent="-285750">
              <a:buFontTx/>
              <a:buChar char="-"/>
            </a:pPr>
            <a:r>
              <a:rPr lang="fr-FR" sz="1500" dirty="0" err="1"/>
              <a:t>Lack</a:t>
            </a:r>
            <a:r>
              <a:rPr lang="fr-FR" sz="1500" dirty="0"/>
              <a:t> of time and </a:t>
            </a:r>
            <a:r>
              <a:rPr lang="fr-FR" sz="1500" dirty="0" err="1"/>
              <a:t>resources</a:t>
            </a:r>
            <a:r>
              <a:rPr lang="fr-FR" sz="1500" dirty="0"/>
              <a:t> </a:t>
            </a:r>
          </a:p>
          <a:p>
            <a:pPr marL="742950" lvl="1" indent="-285750">
              <a:buFontTx/>
              <a:buChar char="-"/>
            </a:pPr>
            <a:r>
              <a:rPr lang="fr-FR" sz="1500" dirty="0" err="1"/>
              <a:t>Need</a:t>
            </a:r>
            <a:r>
              <a:rPr lang="fr-FR" sz="1500" dirty="0"/>
              <a:t> for </a:t>
            </a:r>
            <a:r>
              <a:rPr lang="fr-FR" sz="1500" dirty="0" err="1"/>
              <a:t>procedures</a:t>
            </a:r>
            <a:r>
              <a:rPr lang="fr-FR" sz="1500" dirty="0"/>
              <a:t>, doctrines and training</a:t>
            </a:r>
          </a:p>
        </p:txBody>
      </p:sp>
      <p:sp>
        <p:nvSpPr>
          <p:cNvPr id="8" name="Google Shape;128;p2"/>
          <p:cNvSpPr txBox="1">
            <a:spLocks noGrp="1"/>
          </p:cNvSpPr>
          <p:nvPr>
            <p:ph type="ftr" idx="11"/>
          </p:nvPr>
        </p:nvSpPr>
        <p:spPr>
          <a:xfrm>
            <a:off x="4067950" y="4894968"/>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361914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13226" y="943695"/>
            <a:ext cx="8266111" cy="3375573"/>
          </a:xfrm>
        </p:spPr>
      </p:pic>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18</a:t>
            </a:fld>
            <a:endParaRPr lang="fr-FR" dirty="0"/>
          </a:p>
        </p:txBody>
      </p:sp>
      <p:grpSp>
        <p:nvGrpSpPr>
          <p:cNvPr id="15" name="Groupe 14"/>
          <p:cNvGrpSpPr/>
          <p:nvPr/>
        </p:nvGrpSpPr>
        <p:grpSpPr>
          <a:xfrm>
            <a:off x="6297296" y="2486741"/>
            <a:ext cx="2846704" cy="1247863"/>
            <a:chOff x="6404105" y="3315656"/>
            <a:chExt cx="2635187" cy="1663817"/>
          </a:xfrm>
        </p:grpSpPr>
        <p:sp>
          <p:nvSpPr>
            <p:cNvPr id="13" name="ZoneTexte 12"/>
            <p:cNvSpPr txBox="1"/>
            <p:nvPr/>
          </p:nvSpPr>
          <p:spPr>
            <a:xfrm>
              <a:off x="6440604" y="3994588"/>
              <a:ext cx="2598688" cy="984885"/>
            </a:xfrm>
            <a:prstGeom prst="rect">
              <a:avLst/>
            </a:prstGeom>
            <a:noFill/>
          </p:spPr>
          <p:txBody>
            <a:bodyPr wrap="square" rtlCol="0">
              <a:spAutoFit/>
            </a:bodyPr>
            <a:lstStyle/>
            <a:p>
              <a:r>
                <a:rPr lang="fr-FR" sz="1400" i="1" dirty="0"/>
                <a:t>Information </a:t>
              </a:r>
              <a:r>
                <a:rPr lang="fr-FR" sz="1400" i="1" dirty="0" err="1"/>
                <a:t>creation</a:t>
              </a:r>
              <a:r>
                <a:rPr lang="fr-FR" sz="1400" i="1" dirty="0"/>
                <a:t> &amp;  circulation on social media </a:t>
              </a:r>
              <a:r>
                <a:rPr lang="fr-FR" sz="1400" i="1" dirty="0" err="1"/>
                <a:t>during</a:t>
              </a:r>
              <a:r>
                <a:rPr lang="fr-FR" sz="1400" i="1" dirty="0"/>
                <a:t> a major </a:t>
              </a:r>
              <a:r>
                <a:rPr lang="fr-FR" sz="1400" i="1" dirty="0" err="1"/>
                <a:t>event</a:t>
              </a:r>
              <a:endParaRPr lang="fr-FR" sz="1400" i="1" dirty="0"/>
            </a:p>
          </p:txBody>
        </p:sp>
        <p:sp>
          <p:nvSpPr>
            <p:cNvPr id="14" name="Flèche droite rayée 13"/>
            <p:cNvSpPr/>
            <p:nvPr/>
          </p:nvSpPr>
          <p:spPr>
            <a:xfrm rot="15293600">
              <a:off x="6330601" y="3389160"/>
              <a:ext cx="603653" cy="456645"/>
            </a:xfrm>
            <a:prstGeom prst="stripedRightArrow">
              <a:avLst>
                <a:gd name="adj1" fmla="val 5980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Espace réservé du texte 4"/>
          <p:cNvSpPr txBox="1">
            <a:spLocks/>
          </p:cNvSpPr>
          <p:nvPr/>
        </p:nvSpPr>
        <p:spPr>
          <a:xfrm>
            <a:off x="5051417" y="903930"/>
            <a:ext cx="3961952" cy="800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00000"/>
              <a:buFont typeface="Wingdings" pitchFamily="2" charset="2"/>
              <a:buChar char="n"/>
              <a:defRPr sz="2200" b="1" kern="1200">
                <a:solidFill>
                  <a:schemeClr val="tx1"/>
                </a:solidFill>
                <a:latin typeface="+mn-lt"/>
                <a:ea typeface="+mn-ea"/>
                <a:cs typeface="+mn-cs"/>
              </a:defRPr>
            </a:lvl1pPr>
            <a:lvl2pPr marL="800100" indent="-342900" algn="l" defTabSz="914400" rtl="0" eaLnBrk="1" latinLnBrk="0" hangingPunct="1">
              <a:spcBef>
                <a:spcPct val="20000"/>
              </a:spcBef>
              <a:buClr>
                <a:srgbClr val="6D5047"/>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600" dirty="0">
              <a:solidFill>
                <a:schemeClr val="accent3">
                  <a:lumMod val="75000"/>
                </a:schemeClr>
              </a:solidFill>
            </a:endParaRPr>
          </a:p>
        </p:txBody>
      </p:sp>
      <p:sp>
        <p:nvSpPr>
          <p:cNvPr id="8" name="Titre 7"/>
          <p:cNvSpPr>
            <a:spLocks noGrp="1"/>
          </p:cNvSpPr>
          <p:nvPr>
            <p:ph type="title"/>
          </p:nvPr>
        </p:nvSpPr>
        <p:spPr/>
        <p:txBody>
          <a:bodyPr/>
          <a:lstStyle/>
          <a:p>
            <a:r>
              <a:rPr lang="fr-FR" dirty="0"/>
              <a:t>How do social media impact practices ? </a:t>
            </a:r>
          </a:p>
        </p:txBody>
      </p:sp>
      <p:sp>
        <p:nvSpPr>
          <p:cNvPr id="20" name="Titre 1"/>
          <p:cNvSpPr txBox="1">
            <a:spLocks/>
          </p:cNvSpPr>
          <p:nvPr/>
        </p:nvSpPr>
        <p:spPr>
          <a:xfrm>
            <a:off x="698523" y="4501573"/>
            <a:ext cx="3251710" cy="312809"/>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2600" b="1" kern="1200">
                <a:solidFill>
                  <a:schemeClr val="tx2"/>
                </a:solidFill>
                <a:latin typeface="+mj-lt"/>
                <a:ea typeface="+mj-ea"/>
                <a:cs typeface="+mj-cs"/>
              </a:defRPr>
            </a:lvl1pPr>
          </a:lstStyle>
          <a:p>
            <a:r>
              <a:rPr lang="en-US" sz="1200" dirty="0"/>
              <a:t>MACIV project – </a:t>
            </a:r>
            <a:r>
              <a:rPr lang="en-US" sz="1200" b="0" dirty="0"/>
              <a:t>2018 - 2021 </a:t>
            </a:r>
            <a:br>
              <a:rPr lang="en-US" sz="1200" b="0" dirty="0"/>
            </a:br>
            <a:r>
              <a:rPr lang="en-US" sz="1200" b="0" dirty="0"/>
              <a:t>Funded by the French Research Agency</a:t>
            </a:r>
          </a:p>
        </p:txBody>
      </p:sp>
      <p:pic>
        <p:nvPicPr>
          <p:cNvPr id="21" name="Image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7855" y="4501573"/>
            <a:ext cx="550668" cy="315594"/>
          </a:xfrm>
          <a:prstGeom prst="rect">
            <a:avLst/>
          </a:prstGeom>
        </p:spPr>
      </p:pic>
      <p:sp>
        <p:nvSpPr>
          <p:cNvPr id="11" name="Flèche droite rayée 10"/>
          <p:cNvSpPr/>
          <p:nvPr/>
        </p:nvSpPr>
        <p:spPr>
          <a:xfrm>
            <a:off x="1068780" y="2297876"/>
            <a:ext cx="771897" cy="470352"/>
          </a:xfrm>
          <a:prstGeom prst="striped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rayée 22"/>
          <p:cNvSpPr/>
          <p:nvPr/>
        </p:nvSpPr>
        <p:spPr>
          <a:xfrm rot="1710551">
            <a:off x="3182533" y="926589"/>
            <a:ext cx="771897" cy="470352"/>
          </a:xfrm>
          <a:prstGeom prst="striped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rayée 15"/>
          <p:cNvSpPr/>
          <p:nvPr/>
        </p:nvSpPr>
        <p:spPr>
          <a:xfrm rot="17376681">
            <a:off x="4431493" y="4010390"/>
            <a:ext cx="771897" cy="470352"/>
          </a:xfrm>
          <a:prstGeom prst="striped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564646" y="1667821"/>
            <a:ext cx="2807275" cy="523220"/>
          </a:xfrm>
          <a:prstGeom prst="rect">
            <a:avLst/>
          </a:prstGeom>
          <a:noFill/>
        </p:spPr>
        <p:txBody>
          <a:bodyPr wrap="square" rtlCol="0">
            <a:spAutoFit/>
          </a:bodyPr>
          <a:lstStyle/>
          <a:p>
            <a:r>
              <a:rPr lang="fr-FR" sz="1400" i="1" dirty="0" err="1"/>
              <a:t>Institutional</a:t>
            </a:r>
            <a:r>
              <a:rPr lang="fr-FR" sz="1400" i="1" dirty="0"/>
              <a:t> practices and </a:t>
            </a:r>
            <a:r>
              <a:rPr lang="fr-FR" sz="1400" i="1" dirty="0" err="1"/>
              <a:t>citizens</a:t>
            </a:r>
            <a:r>
              <a:rPr lang="fr-FR" sz="1400" i="1" dirty="0"/>
              <a:t>’ </a:t>
            </a:r>
            <a:r>
              <a:rPr lang="fr-FR" sz="1400" i="1" dirty="0" err="1"/>
              <a:t>involvement</a:t>
            </a:r>
            <a:endParaRPr lang="fr-FR" sz="1400" i="1" dirty="0"/>
          </a:p>
        </p:txBody>
      </p:sp>
      <p:sp>
        <p:nvSpPr>
          <p:cNvPr id="22" name="Flèche droite rayée 21"/>
          <p:cNvSpPr/>
          <p:nvPr/>
        </p:nvSpPr>
        <p:spPr>
          <a:xfrm rot="7958993">
            <a:off x="5030861" y="1937083"/>
            <a:ext cx="452740" cy="493298"/>
          </a:xfrm>
          <a:prstGeom prst="stripedRightArrow">
            <a:avLst>
              <a:gd name="adj1" fmla="val 59802"/>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36484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16" grpId="0" animBg="1"/>
      <p:bldP spid="19"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digital </a:t>
            </a:r>
            <a:r>
              <a:rPr lang="fr-FR" dirty="0" err="1"/>
              <a:t>app</a:t>
            </a:r>
            <a:r>
              <a:rPr lang="fr-FR" dirty="0"/>
              <a:t>. on mobile to </a:t>
            </a:r>
            <a:r>
              <a:rPr lang="fr-FR" dirty="0" err="1"/>
              <a:t>involve</a:t>
            </a:r>
            <a:r>
              <a:rPr lang="fr-FR" dirty="0"/>
              <a:t> </a:t>
            </a:r>
            <a:r>
              <a:rPr lang="fr-FR" dirty="0" err="1"/>
              <a:t>citizens</a:t>
            </a:r>
            <a:r>
              <a:rPr lang="fr-FR" dirty="0"/>
              <a:t> </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19</a:t>
            </a:fld>
            <a:endParaRPr lang="fr-FR" dirty="0"/>
          </a:p>
        </p:txBody>
      </p:sp>
      <p:pic>
        <p:nvPicPr>
          <p:cNvPr id="6" name="Imag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7116" y="1525255"/>
            <a:ext cx="1394882" cy="2789764"/>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180943" y="1322954"/>
            <a:ext cx="1496033" cy="2992065"/>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95084" y="1322954"/>
            <a:ext cx="1496033" cy="2992065"/>
          </a:xfrm>
          <a:prstGeom prst="rect">
            <a:avLst/>
          </a:prstGeom>
        </p:spPr>
      </p:pic>
      <p:pic>
        <p:nvPicPr>
          <p:cNvPr id="9" name="Imag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892584" y="1525255"/>
            <a:ext cx="1606924" cy="3213847"/>
          </a:xfrm>
          <a:prstGeom prst="rect">
            <a:avLst/>
          </a:prstGeom>
        </p:spPr>
      </p:pic>
      <p:pic>
        <p:nvPicPr>
          <p:cNvPr id="10" name="Image 9"/>
          <p:cNvPicPr>
            <a:picLocks noChangeAspect="1"/>
          </p:cNvPicPr>
          <p:nvPr/>
        </p:nvPicPr>
        <p:blipFill rotWithShape="1">
          <a:blip r:embed="rId7" cstate="screen">
            <a:extLst>
              <a:ext uri="{28A0092B-C50C-407E-A947-70E740481C1C}">
                <a14:useLocalDpi xmlns:a14="http://schemas.microsoft.com/office/drawing/2010/main" val="0"/>
              </a:ext>
            </a:extLst>
          </a:blip>
          <a:srcRect r="-269" b="33853"/>
          <a:stretch/>
        </p:blipFill>
        <p:spPr>
          <a:xfrm>
            <a:off x="3641545" y="2075512"/>
            <a:ext cx="1611502" cy="2126219"/>
          </a:xfrm>
          <a:prstGeom prst="rect">
            <a:avLst/>
          </a:prstGeom>
        </p:spPr>
      </p:pic>
      <p:sp>
        <p:nvSpPr>
          <p:cNvPr id="11"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422683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1475656" y="323"/>
            <a:ext cx="7211144" cy="843237"/>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1900"/>
              <a:buFont typeface="Arial"/>
              <a:buNone/>
            </a:pPr>
            <a:r>
              <a:rPr lang="fr-FR"/>
              <a:t>My curriculum and approach as a researcher  </a:t>
            </a:r>
            <a:endParaRPr/>
          </a:p>
        </p:txBody>
      </p:sp>
      <p:sp>
        <p:nvSpPr>
          <p:cNvPr id="126" name="Google Shape;126;p2"/>
          <p:cNvSpPr txBox="1">
            <a:spLocks noGrp="1"/>
          </p:cNvSpPr>
          <p:nvPr>
            <p:ph type="body" idx="1"/>
          </p:nvPr>
        </p:nvSpPr>
        <p:spPr>
          <a:xfrm>
            <a:off x="787791" y="941171"/>
            <a:ext cx="7866039" cy="2167093"/>
          </a:xfrm>
          <a:prstGeom prst="rect">
            <a:avLst/>
          </a:prstGeom>
          <a:noFill/>
          <a:ln>
            <a:noFill/>
          </a:ln>
        </p:spPr>
        <p:txBody>
          <a:bodyPr spcFirstLastPara="1" wrap="square" lIns="91425" tIns="45700" rIns="91425" bIns="45700" anchor="t" anchorCtr="0">
            <a:normAutofit/>
          </a:bodyPr>
          <a:lstStyle/>
          <a:p>
            <a:pPr>
              <a:spcBef>
                <a:spcPts val="0"/>
              </a:spcBef>
              <a:buSzPts val="1600"/>
            </a:pPr>
            <a:r>
              <a:rPr lang="fr-FR" dirty="0"/>
              <a:t>PhD &amp; </a:t>
            </a:r>
            <a:r>
              <a:rPr lang="fr-FR" dirty="0" err="1"/>
              <a:t>associate</a:t>
            </a:r>
            <a:r>
              <a:rPr lang="fr-FR" dirty="0"/>
              <a:t> Prof. in Information &amp; Communication Sc. </a:t>
            </a:r>
            <a:r>
              <a:rPr lang="fr-FR" dirty="0" err="1"/>
              <a:t>since</a:t>
            </a:r>
            <a:r>
              <a:rPr lang="fr-FR" dirty="0"/>
              <a:t> 2005</a:t>
            </a:r>
            <a:endParaRPr dirty="0"/>
          </a:p>
          <a:p>
            <a:pPr marL="600045" lvl="1" indent="-257162" algn="l" rtl="0">
              <a:spcBef>
                <a:spcPts val="300"/>
              </a:spcBef>
              <a:spcAft>
                <a:spcPts val="0"/>
              </a:spcAft>
              <a:buSzPts val="1500"/>
              <a:buChar char="•"/>
            </a:pPr>
            <a:r>
              <a:rPr lang="fr-FR" dirty="0"/>
              <a:t>Change management, Information </a:t>
            </a:r>
            <a:r>
              <a:rPr lang="fr-FR" dirty="0" err="1"/>
              <a:t>Systems</a:t>
            </a:r>
            <a:r>
              <a:rPr lang="fr-FR" dirty="0"/>
              <a:t> and ICT (Telecom Paris) </a:t>
            </a:r>
            <a:endParaRPr dirty="0"/>
          </a:p>
          <a:p>
            <a:pPr>
              <a:spcBef>
                <a:spcPts val="320"/>
              </a:spcBef>
              <a:buSzPts val="1600"/>
            </a:pPr>
            <a:r>
              <a:rPr lang="fr-FR" dirty="0" err="1"/>
              <a:t>European</a:t>
            </a:r>
            <a:r>
              <a:rPr lang="fr-FR" dirty="0"/>
              <a:t> Commission, JRC (</a:t>
            </a:r>
            <a:r>
              <a:rPr lang="fr-FR" dirty="0" err="1"/>
              <a:t>Ispra</a:t>
            </a:r>
            <a:r>
              <a:rPr lang="fr-FR" dirty="0"/>
              <a:t>, </a:t>
            </a:r>
            <a:r>
              <a:rPr lang="fr-FR" dirty="0" err="1"/>
              <a:t>Italy</a:t>
            </a:r>
            <a:r>
              <a:rPr lang="fr-FR" dirty="0"/>
              <a:t>) in 2010-2014</a:t>
            </a:r>
            <a:endParaRPr dirty="0"/>
          </a:p>
          <a:p>
            <a:pPr marL="600045" lvl="1" indent="-257162" algn="l" rtl="0">
              <a:spcBef>
                <a:spcPts val="300"/>
              </a:spcBef>
              <a:spcAft>
                <a:spcPts val="0"/>
              </a:spcAft>
              <a:buSzPts val="1500"/>
              <a:buChar char="•"/>
            </a:pPr>
            <a:r>
              <a:rPr lang="fr-FR" dirty="0" err="1"/>
              <a:t>Ethics</a:t>
            </a:r>
            <a:r>
              <a:rPr lang="fr-FR" dirty="0"/>
              <a:t> of social media</a:t>
            </a:r>
            <a:endParaRPr dirty="0"/>
          </a:p>
          <a:p>
            <a:pPr marL="600045" lvl="1" indent="-257162" algn="l" rtl="0">
              <a:spcBef>
                <a:spcPts val="300"/>
              </a:spcBef>
              <a:spcAft>
                <a:spcPts val="0"/>
              </a:spcAft>
              <a:buSzPts val="1500"/>
              <a:buChar char="•"/>
            </a:pPr>
            <a:r>
              <a:rPr lang="fr-FR" dirty="0"/>
              <a:t>Evidence-</a:t>
            </a:r>
            <a:r>
              <a:rPr lang="fr-FR" dirty="0" err="1"/>
              <a:t>based</a:t>
            </a:r>
            <a:r>
              <a:rPr lang="fr-FR" dirty="0"/>
              <a:t> </a:t>
            </a:r>
            <a:r>
              <a:rPr lang="fr-FR" dirty="0" err="1"/>
              <a:t>policy</a:t>
            </a:r>
            <a:r>
              <a:rPr lang="fr-FR" dirty="0"/>
              <a:t> </a:t>
            </a:r>
            <a:endParaRPr dirty="0"/>
          </a:p>
          <a:p>
            <a:pPr>
              <a:spcBef>
                <a:spcPts val="320"/>
              </a:spcBef>
              <a:buSzPts val="1600"/>
            </a:pPr>
            <a:r>
              <a:rPr lang="fr-FR" dirty="0"/>
              <a:t>I3-Telecom Paris </a:t>
            </a:r>
            <a:r>
              <a:rPr lang="fr-FR" dirty="0" err="1"/>
              <a:t>since</a:t>
            </a:r>
            <a:r>
              <a:rPr lang="fr-FR" dirty="0"/>
              <a:t> 2014 </a:t>
            </a:r>
            <a:endParaRPr dirty="0"/>
          </a:p>
          <a:p>
            <a:pPr marL="600045" lvl="1" indent="-257162" algn="l" rtl="0">
              <a:spcBef>
                <a:spcPts val="300"/>
              </a:spcBef>
              <a:spcAft>
                <a:spcPts val="0"/>
              </a:spcAft>
              <a:buSzPts val="1500"/>
              <a:buChar char="•"/>
            </a:pPr>
            <a:r>
              <a:rPr lang="fr-FR" dirty="0"/>
              <a:t>Digital and </a:t>
            </a:r>
            <a:r>
              <a:rPr lang="fr-FR" dirty="0" err="1"/>
              <a:t>crisis</a:t>
            </a:r>
            <a:r>
              <a:rPr lang="fr-FR" dirty="0"/>
              <a:t>/emergency management </a:t>
            </a:r>
            <a:endParaRPr dirty="0"/>
          </a:p>
        </p:txBody>
      </p:sp>
      <p:sp>
        <p:nvSpPr>
          <p:cNvPr id="127" name="Google Shape;127;p2"/>
          <p:cNvSpPr txBox="1">
            <a:spLocks noGrp="1"/>
          </p:cNvSpPr>
          <p:nvPr>
            <p:ph type="dt" idx="10"/>
          </p:nvPr>
        </p:nvSpPr>
        <p:spPr>
          <a:xfrm>
            <a:off x="539552" y="4886090"/>
            <a:ext cx="870010" cy="1699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14/02/2022</a:t>
            </a:r>
            <a:endParaRPr/>
          </a:p>
        </p:txBody>
      </p:sp>
      <p:sp>
        <p:nvSpPr>
          <p:cNvPr id="128"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
        <p:nvSpPr>
          <p:cNvPr id="129" name="Google Shape;129;p2"/>
          <p:cNvSpPr txBox="1">
            <a:spLocks noGrp="1"/>
          </p:cNvSpPr>
          <p:nvPr>
            <p:ph type="sldNum" idx="12"/>
          </p:nvPr>
        </p:nvSpPr>
        <p:spPr>
          <a:xfrm>
            <a:off x="6466" y="4886090"/>
            <a:ext cx="533086" cy="1699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2</a:t>
            </a:fld>
            <a:endParaRPr/>
          </a:p>
        </p:txBody>
      </p:sp>
      <p:sp>
        <p:nvSpPr>
          <p:cNvPr id="130" name="Google Shape;130;p2"/>
          <p:cNvSpPr txBox="1"/>
          <p:nvPr/>
        </p:nvSpPr>
        <p:spPr>
          <a:xfrm>
            <a:off x="616838" y="2971379"/>
            <a:ext cx="7684500" cy="1454400"/>
          </a:xfrm>
          <a:prstGeom prst="rect">
            <a:avLst/>
          </a:prstGeom>
          <a:noFill/>
          <a:ln>
            <a:noFill/>
          </a:ln>
        </p:spPr>
        <p:txBody>
          <a:bodyPr spcFirstLastPara="1" wrap="square" lIns="91425" tIns="45700" rIns="91425" bIns="45700" anchor="t" anchorCtr="0">
            <a:spAutoFit/>
          </a:bodyPr>
          <a:lstStyle/>
          <a:p>
            <a:pPr marL="0" marR="0" lvl="0" indent="-104775" algn="l" rtl="0">
              <a:spcBef>
                <a:spcPts val="0"/>
              </a:spcBef>
              <a:spcAft>
                <a:spcPts val="0"/>
              </a:spcAft>
              <a:buClr>
                <a:schemeClr val="dk2"/>
              </a:buClr>
              <a:buSzPts val="1650"/>
              <a:buFont typeface="Noto Sans Symbols"/>
              <a:buChar char="⮚"/>
            </a:pPr>
            <a:r>
              <a:rPr lang="fr-FR" sz="1650" dirty="0">
                <a:solidFill>
                  <a:schemeClr val="dk2"/>
                </a:solidFill>
              </a:rPr>
              <a:t>A </a:t>
            </a:r>
            <a:r>
              <a:rPr lang="fr-FR" sz="1650" dirty="0" err="1">
                <a:solidFill>
                  <a:schemeClr val="dk2"/>
                </a:solidFill>
              </a:rPr>
              <a:t>communicational</a:t>
            </a:r>
            <a:r>
              <a:rPr lang="fr-FR" sz="1650" dirty="0">
                <a:solidFill>
                  <a:schemeClr val="dk2"/>
                </a:solidFill>
              </a:rPr>
              <a:t> </a:t>
            </a:r>
            <a:r>
              <a:rPr lang="fr-FR" sz="1650" dirty="0" err="1">
                <a:solidFill>
                  <a:schemeClr val="dk2"/>
                </a:solidFill>
              </a:rPr>
              <a:t>approach</a:t>
            </a:r>
            <a:r>
              <a:rPr lang="fr-FR" sz="1650" dirty="0">
                <a:solidFill>
                  <a:schemeClr val="dk2"/>
                </a:solidFill>
              </a:rPr>
              <a:t> of </a:t>
            </a:r>
            <a:r>
              <a:rPr lang="fr-FR" sz="1650" dirty="0" err="1">
                <a:solidFill>
                  <a:schemeClr val="dk2"/>
                </a:solidFill>
              </a:rPr>
              <a:t>crisis</a:t>
            </a:r>
            <a:r>
              <a:rPr lang="fr-FR" sz="1650" dirty="0">
                <a:solidFill>
                  <a:schemeClr val="dk2"/>
                </a:solidFill>
              </a:rPr>
              <a:t> management</a:t>
            </a:r>
            <a:endParaRPr dirty="0"/>
          </a:p>
          <a:p>
            <a:pPr marL="457200" marR="0" lvl="1" indent="-95250" algn="l" rtl="0">
              <a:spcBef>
                <a:spcPts val="0"/>
              </a:spcBef>
              <a:spcAft>
                <a:spcPts val="0"/>
              </a:spcAft>
              <a:buClr>
                <a:srgbClr val="3F3F3F"/>
              </a:buClr>
              <a:buSzPts val="1500"/>
              <a:buFont typeface="Noto Sans Symbols"/>
              <a:buChar char="⮚"/>
            </a:pPr>
            <a:r>
              <a:rPr lang="fr-FR" sz="1500" dirty="0">
                <a:solidFill>
                  <a:srgbClr val="3F3F3F"/>
                </a:solidFill>
              </a:rPr>
              <a:t>Transformations of the </a:t>
            </a:r>
            <a:r>
              <a:rPr lang="fr-FR" sz="1500" dirty="0" err="1">
                <a:solidFill>
                  <a:srgbClr val="3F3F3F"/>
                </a:solidFill>
              </a:rPr>
              <a:t>democratic</a:t>
            </a:r>
            <a:r>
              <a:rPr lang="fr-FR" sz="1500" dirty="0">
                <a:solidFill>
                  <a:srgbClr val="3F3F3F"/>
                </a:solidFill>
              </a:rPr>
              <a:t> public </a:t>
            </a:r>
            <a:r>
              <a:rPr lang="fr-FR" sz="1500" dirty="0" err="1">
                <a:solidFill>
                  <a:srgbClr val="3F3F3F"/>
                </a:solidFill>
              </a:rPr>
              <a:t>space</a:t>
            </a:r>
            <a:r>
              <a:rPr lang="fr-FR" sz="1500" b="0" i="0" u="none" strike="noStrike" cap="none" dirty="0">
                <a:solidFill>
                  <a:srgbClr val="3F3F3F"/>
                </a:solidFill>
                <a:latin typeface="Arial"/>
                <a:ea typeface="Arial"/>
                <a:cs typeface="Arial"/>
                <a:sym typeface="Arial"/>
              </a:rPr>
              <a:t> </a:t>
            </a:r>
            <a:endParaRPr dirty="0"/>
          </a:p>
          <a:p>
            <a:pPr marL="914400" marR="0" lvl="2" indent="-88900" algn="l" rtl="0">
              <a:spcBef>
                <a:spcPts val="0"/>
              </a:spcBef>
              <a:spcAft>
                <a:spcPts val="0"/>
              </a:spcAft>
              <a:buClr>
                <a:srgbClr val="7F7F7F"/>
              </a:buClr>
              <a:buSzPts val="1400"/>
              <a:buFont typeface="Noto Sans Symbols"/>
              <a:buChar char="⮚"/>
            </a:pPr>
            <a:r>
              <a:rPr lang="fr-FR" dirty="0" err="1">
                <a:solidFill>
                  <a:srgbClr val="7F7F7F"/>
                </a:solidFill>
              </a:rPr>
              <a:t>Mediations</a:t>
            </a:r>
            <a:r>
              <a:rPr lang="fr-FR" dirty="0">
                <a:solidFill>
                  <a:srgbClr val="7F7F7F"/>
                </a:solidFill>
              </a:rPr>
              <a:t> and interactions </a:t>
            </a:r>
            <a:r>
              <a:rPr lang="fr-FR" dirty="0" err="1">
                <a:solidFill>
                  <a:srgbClr val="7F7F7F"/>
                </a:solidFill>
              </a:rPr>
              <a:t>between</a:t>
            </a:r>
            <a:r>
              <a:rPr lang="fr-FR" dirty="0">
                <a:solidFill>
                  <a:srgbClr val="7F7F7F"/>
                </a:solidFill>
              </a:rPr>
              <a:t> public institutions and </a:t>
            </a:r>
            <a:r>
              <a:rPr lang="fr-FR" dirty="0" err="1">
                <a:solidFill>
                  <a:srgbClr val="7F7F7F"/>
                </a:solidFill>
              </a:rPr>
              <a:t>citizens</a:t>
            </a:r>
            <a:r>
              <a:rPr lang="fr-FR" dirty="0">
                <a:solidFill>
                  <a:srgbClr val="7F7F7F"/>
                </a:solidFill>
              </a:rPr>
              <a:t>, </a:t>
            </a:r>
            <a:endParaRPr dirty="0">
              <a:solidFill>
                <a:srgbClr val="7F7F7F"/>
              </a:solidFill>
            </a:endParaRPr>
          </a:p>
          <a:p>
            <a:pPr marL="914400" marR="0" lvl="2" indent="-88900" algn="l" rtl="0">
              <a:spcBef>
                <a:spcPts val="0"/>
              </a:spcBef>
              <a:spcAft>
                <a:spcPts val="0"/>
              </a:spcAft>
              <a:buClr>
                <a:srgbClr val="7F7F7F"/>
              </a:buClr>
              <a:buSzPts val="1400"/>
              <a:buFont typeface="Noto Sans Symbols"/>
              <a:buChar char="⮚"/>
            </a:pPr>
            <a:r>
              <a:rPr lang="fr-FR" dirty="0">
                <a:solidFill>
                  <a:srgbClr val="7F7F7F"/>
                </a:solidFill>
              </a:rPr>
              <a:t>The socio-</a:t>
            </a:r>
            <a:r>
              <a:rPr lang="fr-FR" dirty="0" err="1">
                <a:solidFill>
                  <a:srgbClr val="7F7F7F"/>
                </a:solidFill>
              </a:rPr>
              <a:t>technical</a:t>
            </a:r>
            <a:r>
              <a:rPr lang="fr-FR" dirty="0">
                <a:solidFill>
                  <a:srgbClr val="7F7F7F"/>
                </a:solidFill>
              </a:rPr>
              <a:t> </a:t>
            </a:r>
            <a:r>
              <a:rPr lang="fr-FR" dirty="0" err="1">
                <a:solidFill>
                  <a:srgbClr val="7F7F7F"/>
                </a:solidFill>
              </a:rPr>
              <a:t>devices</a:t>
            </a:r>
            <a:r>
              <a:rPr lang="fr-FR" dirty="0">
                <a:solidFill>
                  <a:srgbClr val="7F7F7F"/>
                </a:solidFill>
              </a:rPr>
              <a:t> (as social media) </a:t>
            </a:r>
            <a:r>
              <a:rPr lang="fr-FR" dirty="0" err="1">
                <a:solidFill>
                  <a:srgbClr val="7F7F7F"/>
                </a:solidFill>
              </a:rPr>
              <a:t>that</a:t>
            </a:r>
            <a:r>
              <a:rPr lang="fr-FR" dirty="0">
                <a:solidFill>
                  <a:srgbClr val="7F7F7F"/>
                </a:solidFill>
              </a:rPr>
              <a:t> </a:t>
            </a:r>
            <a:r>
              <a:rPr lang="fr-FR" dirty="0" err="1">
                <a:solidFill>
                  <a:srgbClr val="7F7F7F"/>
                </a:solidFill>
              </a:rPr>
              <a:t>underlie</a:t>
            </a:r>
            <a:r>
              <a:rPr lang="fr-FR" dirty="0">
                <a:solidFill>
                  <a:srgbClr val="7F7F7F"/>
                </a:solidFill>
              </a:rPr>
              <a:t> </a:t>
            </a:r>
            <a:r>
              <a:rPr lang="fr-FR" dirty="0" err="1">
                <a:solidFill>
                  <a:srgbClr val="7F7F7F"/>
                </a:solidFill>
              </a:rPr>
              <a:t>them</a:t>
            </a:r>
            <a:r>
              <a:rPr lang="fr-FR" dirty="0">
                <a:solidFill>
                  <a:srgbClr val="7F7F7F"/>
                </a:solidFill>
              </a:rPr>
              <a:t> </a:t>
            </a:r>
            <a:endParaRPr dirty="0">
              <a:solidFill>
                <a:srgbClr val="7F7F7F"/>
              </a:solidFill>
            </a:endParaRPr>
          </a:p>
          <a:p>
            <a:pPr marL="457200" marR="0" lvl="1" indent="-95250" algn="l" rtl="0">
              <a:spcBef>
                <a:spcPts val="0"/>
              </a:spcBef>
              <a:spcAft>
                <a:spcPts val="0"/>
              </a:spcAft>
              <a:buClr>
                <a:srgbClr val="3F3F3F"/>
              </a:buClr>
              <a:buSzPts val="1500"/>
              <a:buFont typeface="Noto Sans Symbols"/>
              <a:buChar char="⮚"/>
            </a:pPr>
            <a:r>
              <a:rPr lang="fr-FR" sz="1500" dirty="0">
                <a:solidFill>
                  <a:srgbClr val="3F3F3F"/>
                </a:solidFill>
              </a:rPr>
              <a:t>The civil protection in France </a:t>
            </a:r>
            <a:endParaRPr dirty="0"/>
          </a:p>
          <a:p>
            <a:pPr marL="914400" marR="0" lvl="2" indent="-88900" algn="l" rtl="0">
              <a:spcBef>
                <a:spcPts val="0"/>
              </a:spcBef>
              <a:spcAft>
                <a:spcPts val="0"/>
              </a:spcAft>
              <a:buClr>
                <a:srgbClr val="7F7F7F"/>
              </a:buClr>
              <a:buSzPts val="1400"/>
              <a:buFont typeface="Noto Sans Symbols"/>
              <a:buChar char="⮚"/>
            </a:pPr>
            <a:r>
              <a:rPr lang="fr-FR" sz="1400" b="0" i="0" u="none" strike="noStrike" cap="none" dirty="0">
                <a:solidFill>
                  <a:srgbClr val="7F7F7F"/>
                </a:solidFill>
                <a:latin typeface="Arial"/>
                <a:ea typeface="Arial"/>
                <a:cs typeface="Arial"/>
                <a:sym typeface="Arial"/>
              </a:rPr>
              <a:t>DGSCGC, SDIS, ANSC </a:t>
            </a:r>
            <a:r>
              <a:rPr lang="fr-FR" dirty="0">
                <a:solidFill>
                  <a:srgbClr val="7F7F7F"/>
                </a:solidFill>
              </a:rPr>
              <a:t>and </a:t>
            </a:r>
            <a:r>
              <a:rPr lang="fr-FR" dirty="0" err="1">
                <a:solidFill>
                  <a:srgbClr val="7F7F7F"/>
                </a:solidFill>
              </a:rPr>
              <a:t>their</a:t>
            </a:r>
            <a:r>
              <a:rPr lang="fr-FR" dirty="0">
                <a:solidFill>
                  <a:srgbClr val="7F7F7F"/>
                </a:solidFill>
              </a:rPr>
              <a:t> </a:t>
            </a:r>
            <a:r>
              <a:rPr lang="fr-FR" dirty="0" err="1">
                <a:solidFill>
                  <a:srgbClr val="7F7F7F"/>
                </a:solidFill>
              </a:rPr>
              <a:t>partners</a:t>
            </a: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19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Cardiopulmonary</a:t>
            </a:r>
            <a:r>
              <a:rPr lang="fr-FR" dirty="0"/>
              <a:t> </a:t>
            </a:r>
            <a:r>
              <a:rPr lang="fr-FR" dirty="0" err="1"/>
              <a:t>ressucitation</a:t>
            </a:r>
            <a:r>
              <a:rPr lang="fr-FR" dirty="0"/>
              <a:t> </a:t>
            </a:r>
            <a:r>
              <a:rPr lang="fr-FR" dirty="0" err="1"/>
              <a:t>through</a:t>
            </a:r>
            <a:r>
              <a:rPr lang="fr-FR" dirty="0"/>
              <a:t> </a:t>
            </a:r>
            <a:r>
              <a:rPr lang="fr-FR" dirty="0" err="1"/>
              <a:t>video</a:t>
            </a:r>
            <a:r>
              <a:rPr lang="fr-FR" dirty="0"/>
              <a:t> &amp; digital </a:t>
            </a:r>
            <a:r>
              <a:rPr lang="fr-FR" dirty="0" err="1"/>
              <a:t>app</a:t>
            </a:r>
            <a:r>
              <a:rPr lang="fr-FR" dirty="0"/>
              <a:t>.</a:t>
            </a:r>
          </a:p>
        </p:txBody>
      </p:sp>
      <p:sp>
        <p:nvSpPr>
          <p:cNvPr id="6" name="Espace réservé du contenu 5"/>
          <p:cNvSpPr>
            <a:spLocks noGrp="1"/>
          </p:cNvSpPr>
          <p:nvPr>
            <p:ph sz="half" idx="1"/>
          </p:nvPr>
        </p:nvSpPr>
        <p:spPr>
          <a:xfrm>
            <a:off x="239697" y="914400"/>
            <a:ext cx="4256103" cy="3680223"/>
          </a:xfrm>
        </p:spPr>
        <p:txBody>
          <a:bodyPr>
            <a:normAutofit fontScale="92500" lnSpcReduction="10000"/>
          </a:bodyPr>
          <a:lstStyle/>
          <a:p>
            <a:pPr>
              <a:defRPr/>
            </a:pPr>
            <a:r>
              <a:rPr lang="en-US" sz="1600" b="0" dirty="0">
                <a:latin typeface="Arial"/>
              </a:rPr>
              <a:t>SARA application</a:t>
            </a:r>
            <a:endParaRPr lang="en-US" sz="1600" dirty="0"/>
          </a:p>
          <a:p>
            <a:pPr lvl="1">
              <a:defRPr/>
            </a:pPr>
            <a:r>
              <a:rPr lang="en-US" sz="1300" b="0" dirty="0">
                <a:latin typeface="Arial"/>
              </a:rPr>
              <a:t>Allows any witness calling an emergency number to be connected to the regulation center</a:t>
            </a:r>
            <a:endParaRPr lang="en-US" sz="1300" dirty="0"/>
          </a:p>
          <a:p>
            <a:pPr lvl="1">
              <a:defRPr/>
            </a:pPr>
            <a:r>
              <a:rPr lang="en-US" sz="1300" b="0" dirty="0">
                <a:latin typeface="Arial"/>
              </a:rPr>
              <a:t>Provides first aid demonstration sent by the </a:t>
            </a:r>
            <a:r>
              <a:rPr lang="en-US" sz="1300" b="0" dirty="0" err="1">
                <a:latin typeface="Arial"/>
              </a:rPr>
              <a:t>disptacher</a:t>
            </a:r>
            <a:endParaRPr lang="en-US" sz="1300" b="0" dirty="0">
              <a:latin typeface="Arial"/>
            </a:endParaRPr>
          </a:p>
          <a:p>
            <a:pPr>
              <a:defRPr/>
            </a:pPr>
            <a:r>
              <a:rPr lang="en-US" sz="1600" b="0" dirty="0"/>
              <a:t>Video effect on cardiac massage</a:t>
            </a:r>
            <a:endParaRPr lang="en-US" sz="1600" dirty="0"/>
          </a:p>
          <a:p>
            <a:pPr lvl="1">
              <a:defRPr/>
            </a:pPr>
            <a:r>
              <a:rPr lang="en-US" sz="1300" b="0" dirty="0">
                <a:latin typeface="Arial"/>
              </a:rPr>
              <a:t>Better hand position</a:t>
            </a:r>
          </a:p>
          <a:p>
            <a:pPr lvl="1">
              <a:defRPr/>
            </a:pPr>
            <a:r>
              <a:rPr lang="en-US" sz="1300" b="0" dirty="0">
                <a:latin typeface="Arial"/>
              </a:rPr>
              <a:t>Keeping a good rhythm</a:t>
            </a:r>
          </a:p>
          <a:p>
            <a:pPr lvl="1">
              <a:defRPr/>
            </a:pPr>
            <a:r>
              <a:rPr lang="en-US" sz="1300" b="0" dirty="0">
                <a:latin typeface="Arial"/>
              </a:rPr>
              <a:t>Reassures the bystander</a:t>
            </a:r>
          </a:p>
          <a:p>
            <a:pPr>
              <a:defRPr/>
            </a:pPr>
            <a:r>
              <a:rPr lang="en-US" sz="1600" b="0" dirty="0"/>
              <a:t>Effect of simulation on the relationship between stakeholders</a:t>
            </a:r>
          </a:p>
          <a:p>
            <a:pPr lvl="1">
              <a:defRPr/>
            </a:pPr>
            <a:r>
              <a:rPr lang="en-US" sz="1300" b="0" dirty="0">
                <a:latin typeface="Arial"/>
              </a:rPr>
              <a:t>Confirmation that the witness is perceived as essential and as a resource instead of a burden</a:t>
            </a:r>
          </a:p>
          <a:p>
            <a:pPr lvl="2">
              <a:defRPr/>
            </a:pPr>
            <a:r>
              <a:rPr lang="en-US" sz="1300" i="1" dirty="0"/>
              <a:t>As a relay for massage </a:t>
            </a:r>
          </a:p>
          <a:p>
            <a:pPr lvl="2">
              <a:defRPr/>
            </a:pPr>
            <a:r>
              <a:rPr lang="en-US" sz="1300" i="1" dirty="0"/>
              <a:t>As a liaison with 144 </a:t>
            </a:r>
          </a:p>
          <a:p>
            <a:pPr lvl="1">
              <a:defRPr/>
            </a:pPr>
            <a:r>
              <a:rPr lang="en-US" sz="1300" b="0" dirty="0">
                <a:latin typeface="Arial"/>
              </a:rPr>
              <a:t>Opportunity to explain processes to avoid confusion and frustration</a:t>
            </a:r>
            <a:endParaRPr lang="en-US" sz="1300" b="0" dirty="0"/>
          </a:p>
          <a:p>
            <a:pPr>
              <a:defRPr/>
            </a:pPr>
            <a:endParaRPr lang="en-US" dirty="0"/>
          </a:p>
          <a:p>
            <a:pPr marL="0" indent="0">
              <a:buNone/>
            </a:pPr>
            <a:endParaRPr lang="fr-FR" dirty="0"/>
          </a:p>
        </p:txBody>
      </p:sp>
      <p:sp>
        <p:nvSpPr>
          <p:cNvPr id="3" name="Espace réservé de la date 2"/>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20</a:t>
            </a:fld>
            <a:endParaRPr lang="fr-FR" dirty="0"/>
          </a:p>
        </p:txBody>
      </p:sp>
      <p:pic>
        <p:nvPicPr>
          <p:cNvPr id="8" name="Image 7"/>
          <p:cNvPicPr>
            <a:picLocks noChangeAspect="1"/>
          </p:cNvPicPr>
          <p:nvPr/>
        </p:nvPicPr>
        <p:blipFill>
          <a:blip r:embed="rId2"/>
          <a:stretch/>
        </p:blipFill>
        <p:spPr bwMode="auto">
          <a:xfrm>
            <a:off x="6497530" y="727349"/>
            <a:ext cx="981718" cy="1430460"/>
          </a:xfrm>
          <a:prstGeom prst="rect">
            <a:avLst/>
          </a:prstGeom>
          <a:noFill/>
          <a:ln>
            <a:noFill/>
          </a:ln>
        </p:spPr>
      </p:pic>
      <p:pic>
        <p:nvPicPr>
          <p:cNvPr id="9" name="Image 8"/>
          <p:cNvPicPr>
            <a:picLocks noChangeAspect="1"/>
          </p:cNvPicPr>
          <p:nvPr/>
        </p:nvPicPr>
        <p:blipFill>
          <a:blip r:embed="rId3"/>
          <a:stretch/>
        </p:blipFill>
        <p:spPr bwMode="auto">
          <a:xfrm>
            <a:off x="7424024" y="727349"/>
            <a:ext cx="984597" cy="1430460"/>
          </a:xfrm>
          <a:prstGeom prst="rect">
            <a:avLst/>
          </a:prstGeom>
          <a:noFill/>
          <a:ln>
            <a:noFill/>
          </a:ln>
        </p:spPr>
      </p:pic>
      <p:pic>
        <p:nvPicPr>
          <p:cNvPr id="10" name="Image 9"/>
          <p:cNvPicPr>
            <a:picLocks noChangeAspect="1"/>
          </p:cNvPicPr>
          <p:nvPr/>
        </p:nvPicPr>
        <p:blipFill>
          <a:blip r:embed="rId4"/>
          <a:stretch/>
        </p:blipFill>
        <p:spPr bwMode="auto">
          <a:xfrm>
            <a:off x="5502988" y="722520"/>
            <a:ext cx="995153" cy="1435330"/>
          </a:xfrm>
          <a:prstGeom prst="rect">
            <a:avLst/>
          </a:prstGeom>
          <a:noFill/>
          <a:ln>
            <a:noFill/>
          </a:ln>
        </p:spPr>
      </p:pic>
      <p:grpSp>
        <p:nvGrpSpPr>
          <p:cNvPr id="11" name="Groupe 10"/>
          <p:cNvGrpSpPr/>
          <p:nvPr/>
        </p:nvGrpSpPr>
        <p:grpSpPr bwMode="auto">
          <a:xfrm>
            <a:off x="4592197" y="717690"/>
            <a:ext cx="978839" cy="1427804"/>
            <a:chOff x="0" y="0"/>
            <a:chExt cx="1295400" cy="2047875"/>
          </a:xfrm>
        </p:grpSpPr>
        <p:pic>
          <p:nvPicPr>
            <p:cNvPr id="12" name="Image 11"/>
            <p:cNvPicPr>
              <a:picLocks noChangeAspect="1"/>
            </p:cNvPicPr>
            <p:nvPr/>
          </p:nvPicPr>
          <p:blipFill>
            <a:blip r:embed="rId5"/>
            <a:stretch/>
          </p:blipFill>
          <p:spPr bwMode="auto">
            <a:xfrm>
              <a:off x="0" y="0"/>
              <a:ext cx="1295400" cy="2047875"/>
            </a:xfrm>
            <a:prstGeom prst="rect">
              <a:avLst/>
            </a:prstGeom>
            <a:noFill/>
            <a:ln>
              <a:noFill/>
            </a:ln>
          </p:spPr>
        </p:pic>
        <p:pic>
          <p:nvPicPr>
            <p:cNvPr id="13" name="Image 12"/>
            <p:cNvPicPr>
              <a:picLocks noChangeAspect="1"/>
            </p:cNvPicPr>
            <p:nvPr/>
          </p:nvPicPr>
          <p:blipFill>
            <a:blip r:embed="rId6"/>
            <a:stretch/>
          </p:blipFill>
          <p:spPr bwMode="auto">
            <a:xfrm>
              <a:off x="297366" y="405161"/>
              <a:ext cx="754379" cy="1326515"/>
            </a:xfrm>
            <a:prstGeom prst="rect">
              <a:avLst/>
            </a:prstGeom>
          </p:spPr>
        </p:pic>
      </p:grpSp>
      <p:pic>
        <p:nvPicPr>
          <p:cNvPr id="15" name="Image 14"/>
          <p:cNvPicPr/>
          <p:nvPr/>
        </p:nvPicPr>
        <p:blipFill>
          <a:blip r:embed="rId7"/>
          <a:stretch/>
        </p:blipFill>
        <p:spPr bwMode="auto">
          <a:xfrm>
            <a:off x="4221967" y="2228649"/>
            <a:ext cx="2549396" cy="1540705"/>
          </a:xfrm>
          <a:prstGeom prst="rect">
            <a:avLst/>
          </a:prstGeom>
        </p:spPr>
      </p:pic>
      <p:pic>
        <p:nvPicPr>
          <p:cNvPr id="16" name="Image 15"/>
          <p:cNvPicPr/>
          <p:nvPr/>
        </p:nvPicPr>
        <p:blipFill>
          <a:blip r:embed="rId8"/>
          <a:stretch/>
        </p:blipFill>
        <p:spPr bwMode="auto">
          <a:xfrm>
            <a:off x="6497530" y="2947386"/>
            <a:ext cx="2548816" cy="1380336"/>
          </a:xfrm>
          <a:prstGeom prst="rect">
            <a:avLst/>
          </a:prstGeom>
        </p:spPr>
      </p:pic>
      <p:sp>
        <p:nvSpPr>
          <p:cNvPr id="1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3679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To </a:t>
            </a:r>
            <a:r>
              <a:rPr lang="fr-FR" dirty="0" err="1"/>
              <a:t>conclude</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21</a:t>
            </a:fld>
            <a:endParaRPr lang="fr-FR" dirty="0"/>
          </a:p>
        </p:txBody>
      </p:sp>
      <p:sp>
        <p:nvSpPr>
          <p:cNvPr id="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290789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5" y="323"/>
            <a:ext cx="7344663" cy="843237"/>
          </a:xfrm>
        </p:spPr>
        <p:txBody>
          <a:bodyPr/>
          <a:lstStyle/>
          <a:p>
            <a:r>
              <a:rPr lang="en-US" dirty="0"/>
              <a:t>Institutional/citizen collaboration: two opposing worlds </a:t>
            </a:r>
            <a:endParaRPr lang="fr-FR" dirty="0"/>
          </a:p>
        </p:txBody>
      </p:sp>
      <p:sp>
        <p:nvSpPr>
          <p:cNvPr id="3" name="Espace réservé du contenu 2"/>
          <p:cNvSpPr>
            <a:spLocks noGrp="1"/>
          </p:cNvSpPr>
          <p:nvPr>
            <p:ph idx="1"/>
          </p:nvPr>
        </p:nvSpPr>
        <p:spPr>
          <a:xfrm>
            <a:off x="3867994" y="1167595"/>
            <a:ext cx="4785836" cy="3394472"/>
          </a:xfrm>
        </p:spPr>
        <p:txBody>
          <a:bodyPr/>
          <a:lstStyle/>
          <a:p>
            <a:r>
              <a:rPr lang="en-US" dirty="0"/>
              <a:t>"The Cathedral and the Bazaar" illustrates this opposition (</a:t>
            </a:r>
            <a:r>
              <a:rPr lang="en-US" dirty="0" err="1"/>
              <a:t>Batard</a:t>
            </a:r>
            <a:r>
              <a:rPr lang="en-US" dirty="0"/>
              <a:t>, 2021):</a:t>
            </a:r>
          </a:p>
          <a:p>
            <a:pPr lvl="1"/>
            <a:r>
              <a:rPr lang="en-US" b="0" dirty="0"/>
              <a:t>A vertical and organized organization: the cathedral’s one </a:t>
            </a:r>
          </a:p>
          <a:p>
            <a:pPr lvl="1"/>
            <a:r>
              <a:rPr lang="en-US" b="0" dirty="0"/>
              <a:t>A horizontal and distributed organization </a:t>
            </a:r>
            <a:r>
              <a:rPr lang="en-US" b="0" i="1" dirty="0"/>
              <a:t>via </a:t>
            </a:r>
            <a:r>
              <a:rPr lang="en-US" b="0" dirty="0"/>
              <a:t>social media and digital applications: the bazaar </a:t>
            </a:r>
            <a:endParaRPr lang="fr-FR" b="0" dirty="0"/>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22</a:t>
            </a:fld>
            <a:endParaRPr lang="fr-FR" dirty="0"/>
          </a:p>
        </p:txBody>
      </p:sp>
      <p:pic>
        <p:nvPicPr>
          <p:cNvPr id="6" name="Imag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1049" y="1036031"/>
            <a:ext cx="2605168" cy="3657600"/>
          </a:xfrm>
          <a:prstGeom prst="rect">
            <a:avLst/>
          </a:prstGeom>
        </p:spPr>
      </p:pic>
      <p:sp>
        <p:nvSpPr>
          <p:cNvPr id="7" name="ZoneTexte 6"/>
          <p:cNvSpPr txBox="1"/>
          <p:nvPr/>
        </p:nvSpPr>
        <p:spPr>
          <a:xfrm>
            <a:off x="4199767" y="3252998"/>
            <a:ext cx="3858300" cy="276999"/>
          </a:xfrm>
          <a:prstGeom prst="rect">
            <a:avLst/>
          </a:prstGeom>
          <a:noFill/>
          <a:ln>
            <a:noFill/>
          </a:ln>
        </p:spPr>
        <p:txBody>
          <a:bodyPr wrap="none" rtlCol="0">
            <a:spAutoFit/>
          </a:bodyPr>
          <a:lstStyle/>
          <a:p>
            <a:pPr marL="171450" indent="-171450">
              <a:buFont typeface="Wingdings" panose="05000000000000000000" pitchFamily="2" charset="2"/>
              <a:buChar char="Ø"/>
            </a:pPr>
            <a:r>
              <a:rPr lang="fr-FR" sz="1200" i="1" dirty="0">
                <a:solidFill>
                  <a:schemeClr val="tx2"/>
                </a:solidFill>
              </a:rPr>
              <a:t>ANR MACIV </a:t>
            </a:r>
            <a:r>
              <a:rPr lang="fr-FR" sz="1200" i="1" dirty="0" err="1">
                <a:solidFill>
                  <a:schemeClr val="tx2"/>
                </a:solidFill>
              </a:rPr>
              <a:t>project</a:t>
            </a:r>
            <a:r>
              <a:rPr lang="fr-FR" sz="1200" i="1" dirty="0">
                <a:solidFill>
                  <a:schemeClr val="tx2"/>
                </a:solidFill>
              </a:rPr>
              <a:t>: Robin </a:t>
            </a:r>
            <a:r>
              <a:rPr lang="fr-FR" sz="1200" i="1" dirty="0" err="1">
                <a:solidFill>
                  <a:schemeClr val="tx2"/>
                </a:solidFill>
              </a:rPr>
              <a:t>Batar</a:t>
            </a:r>
            <a:r>
              <a:rPr lang="fr-FR" sz="1200" i="1" dirty="0">
                <a:solidFill>
                  <a:schemeClr val="tx2"/>
                </a:solidFill>
              </a:rPr>
              <a:t>, PhD </a:t>
            </a:r>
            <a:r>
              <a:rPr lang="fr-FR" sz="1200" i="1" dirty="0" err="1">
                <a:solidFill>
                  <a:schemeClr val="tx2"/>
                </a:solidFill>
              </a:rPr>
              <a:t>thesis</a:t>
            </a:r>
            <a:r>
              <a:rPr lang="fr-FR" sz="1200" i="1" dirty="0">
                <a:solidFill>
                  <a:schemeClr val="tx2"/>
                </a:solidFill>
              </a:rPr>
              <a:t>, 2021</a:t>
            </a:r>
          </a:p>
        </p:txBody>
      </p:sp>
      <p:sp>
        <p:nvSpPr>
          <p:cNvPr id="8"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410250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24"/>
            <a:ext cx="7211144" cy="772310"/>
          </a:xfrm>
        </p:spPr>
        <p:txBody>
          <a:bodyPr/>
          <a:lstStyle/>
          <a:p>
            <a:r>
              <a:rPr lang="fr-FR" sz="2000" dirty="0" err="1"/>
              <a:t>Using</a:t>
            </a:r>
            <a:r>
              <a:rPr lang="fr-FR" sz="2000" dirty="0"/>
              <a:t> social media to </a:t>
            </a:r>
            <a:r>
              <a:rPr lang="fr-FR" sz="2000" dirty="0" err="1"/>
              <a:t>build</a:t>
            </a:r>
            <a:r>
              <a:rPr lang="fr-FR" sz="2000" dirty="0"/>
              <a:t> trust / digital trust</a:t>
            </a:r>
            <a:endParaRPr lang="fr-FR" dirty="0"/>
          </a:p>
        </p:txBody>
      </p:sp>
      <p:sp>
        <p:nvSpPr>
          <p:cNvPr id="3" name="Espace réservé du contenu 2"/>
          <p:cNvSpPr>
            <a:spLocks noGrp="1"/>
          </p:cNvSpPr>
          <p:nvPr>
            <p:ph idx="1"/>
          </p:nvPr>
        </p:nvSpPr>
        <p:spPr>
          <a:xfrm>
            <a:off x="379427" y="900832"/>
            <a:ext cx="8431417" cy="3394472"/>
          </a:xfrm>
        </p:spPr>
        <p:txBody>
          <a:bodyPr/>
          <a:lstStyle/>
          <a:p>
            <a:r>
              <a:rPr lang="en-US" dirty="0"/>
              <a:t>Understanding how information is created and circulates on social media during a major event</a:t>
            </a:r>
          </a:p>
          <a:p>
            <a:pPr lvl="1"/>
            <a:r>
              <a:rPr lang="en-US" dirty="0"/>
              <a:t>What are the schemes of this creation and circulation on the main social media?</a:t>
            </a:r>
          </a:p>
          <a:p>
            <a:pPr lvl="1"/>
            <a:r>
              <a:rPr lang="en-US" dirty="0"/>
              <a:t>Who are the main actors?</a:t>
            </a:r>
          </a:p>
          <a:p>
            <a:endParaRPr lang="en-US" dirty="0"/>
          </a:p>
          <a:p>
            <a:r>
              <a:rPr lang="en-US" dirty="0"/>
              <a:t>How social media may contribute to build the communities’ resilience</a:t>
            </a:r>
          </a:p>
          <a:p>
            <a:pPr lvl="1"/>
            <a:endParaRPr lang="en-US" dirty="0"/>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23</a:t>
            </a:fld>
            <a:endParaRPr lang="fr-FR" dirty="0"/>
          </a:p>
        </p:txBody>
      </p:sp>
      <p:pic>
        <p:nvPicPr>
          <p:cNvPr id="7" name="Image 14"/>
          <p:cNvPicPr>
            <a:picLocks noChangeAspect="1"/>
          </p:cNvPicPr>
          <p:nvPr/>
        </p:nvPicPr>
        <p:blipFill>
          <a:blip r:embed="rId3"/>
          <a:stretch/>
        </p:blipFill>
        <p:spPr bwMode="auto">
          <a:xfrm>
            <a:off x="3749193" y="1898265"/>
            <a:ext cx="467711" cy="380015"/>
          </a:xfrm>
          <a:prstGeom prst="rect">
            <a:avLst/>
          </a:prstGeom>
        </p:spPr>
      </p:pic>
      <p:pic>
        <p:nvPicPr>
          <p:cNvPr id="8" name="Image 18"/>
          <p:cNvPicPr>
            <a:picLocks noChangeAspect="1"/>
          </p:cNvPicPr>
          <p:nvPr/>
        </p:nvPicPr>
        <p:blipFill>
          <a:blip r:embed="rId4"/>
          <a:stretch/>
        </p:blipFill>
        <p:spPr bwMode="auto">
          <a:xfrm>
            <a:off x="4346183" y="1802847"/>
            <a:ext cx="497907" cy="570849"/>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723" y="2851540"/>
            <a:ext cx="3515160" cy="1977278"/>
          </a:xfrm>
          <a:prstGeom prst="rect">
            <a:avLst/>
          </a:prstGeom>
          <a:ln>
            <a:solidFill>
              <a:schemeClr val="tx1"/>
            </a:solidFill>
          </a:ln>
        </p:spPr>
      </p:pic>
      <p:pic>
        <p:nvPicPr>
          <p:cNvPr id="10" name="Image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10798" y="2791433"/>
            <a:ext cx="3880086" cy="2020542"/>
          </a:xfrm>
          <a:prstGeom prst="rect">
            <a:avLst/>
          </a:prstGeom>
          <a:ln>
            <a:solidFill>
              <a:schemeClr val="tx1"/>
            </a:solidFill>
          </a:ln>
        </p:spPr>
      </p:pic>
      <p:sp>
        <p:nvSpPr>
          <p:cNvPr id="11"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91318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re de diapositive"/>
          <p:cNvSpPr txBox="1">
            <a:spLocks noGrp="1"/>
          </p:cNvSpPr>
          <p:nvPr>
            <p:ph type="title"/>
          </p:nvPr>
        </p:nvSpPr>
        <p:spPr>
          <a:xfrm>
            <a:off x="1475656" y="323"/>
            <a:ext cx="7211144" cy="602189"/>
          </a:xfrm>
          <a:prstGeom prst="rect">
            <a:avLst/>
          </a:prstGeom>
        </p:spPr>
        <p:txBody>
          <a:bodyPr/>
          <a:lstStyle/>
          <a:p>
            <a:r>
              <a:rPr lang="en-US" dirty="0"/>
              <a:t>Grassroots</a:t>
            </a:r>
            <a:r>
              <a:rPr lang="fr-FR" dirty="0"/>
              <a:t> initiatives and social media </a:t>
            </a:r>
            <a:endParaRPr dirty="0"/>
          </a:p>
        </p:txBody>
      </p:sp>
      <p:sp>
        <p:nvSpPr>
          <p:cNvPr id="2" name="Espace réservé du texte 1"/>
          <p:cNvSpPr>
            <a:spLocks noGrp="1"/>
          </p:cNvSpPr>
          <p:nvPr>
            <p:ph type="body" idx="1"/>
          </p:nvPr>
        </p:nvSpPr>
        <p:spPr>
          <a:xfrm>
            <a:off x="4872873" y="804492"/>
            <a:ext cx="4099350" cy="4197481"/>
          </a:xfrm>
        </p:spPr>
        <p:txBody>
          <a:bodyPr>
            <a:normAutofit lnSpcReduction="10000"/>
          </a:bodyPr>
          <a:lstStyle/>
          <a:p>
            <a:pPr>
              <a:spcBef>
                <a:spcPts val="0"/>
              </a:spcBef>
              <a:spcAft>
                <a:spcPts val="450"/>
              </a:spcAft>
            </a:pPr>
            <a:r>
              <a:rPr lang="en-US" dirty="0"/>
              <a:t>Citizens’ initiatives:</a:t>
            </a:r>
          </a:p>
          <a:p>
            <a:pPr lvl="1">
              <a:spcBef>
                <a:spcPts val="0"/>
              </a:spcBef>
              <a:spcAft>
                <a:spcPts val="450"/>
              </a:spcAft>
              <a:buFontTx/>
              <a:buChar char="-"/>
            </a:pPr>
            <a:r>
              <a:rPr lang="en-US" dirty="0"/>
              <a:t>Spontaneous or affiliated </a:t>
            </a:r>
          </a:p>
          <a:p>
            <a:pPr lvl="1">
              <a:spcBef>
                <a:spcPts val="0"/>
              </a:spcBef>
              <a:spcAft>
                <a:spcPts val="450"/>
              </a:spcAft>
              <a:buFontTx/>
              <a:buChar char="-"/>
            </a:pPr>
            <a:r>
              <a:rPr lang="en-US" dirty="0"/>
              <a:t>On site and online</a:t>
            </a:r>
          </a:p>
          <a:p>
            <a:pPr lvl="1">
              <a:spcBef>
                <a:spcPts val="900"/>
              </a:spcBef>
              <a:spcAft>
                <a:spcPts val="450"/>
              </a:spcAft>
              <a:buFont typeface="Wingdings" panose="05000000000000000000" pitchFamily="2" charset="2"/>
              <a:buChar char="Ø"/>
            </a:pPr>
            <a:r>
              <a:rPr lang="en-US" i="1" dirty="0"/>
              <a:t>Social media constitute a public space of expression of self-help and solidarity</a:t>
            </a:r>
          </a:p>
          <a:p>
            <a:pPr lvl="1">
              <a:spcBef>
                <a:spcPts val="0"/>
              </a:spcBef>
              <a:spcAft>
                <a:spcPts val="450"/>
              </a:spcAft>
              <a:buFont typeface="Wingdings" panose="05000000000000000000" pitchFamily="2" charset="2"/>
              <a:buChar char="Ø"/>
            </a:pPr>
            <a:endParaRPr lang="en-US" i="1" dirty="0"/>
          </a:p>
          <a:p>
            <a:pPr>
              <a:spcBef>
                <a:spcPts val="0"/>
              </a:spcBef>
              <a:spcAft>
                <a:spcPts val="450"/>
              </a:spcAft>
            </a:pPr>
            <a:r>
              <a:rPr lang="en-US" dirty="0"/>
              <a:t>Social media present two relevant dimensions:</a:t>
            </a:r>
          </a:p>
          <a:p>
            <a:pPr lvl="1">
              <a:spcBef>
                <a:spcPts val="0"/>
              </a:spcBef>
              <a:spcAft>
                <a:spcPts val="450"/>
              </a:spcAft>
              <a:buFontTx/>
              <a:buChar char="-"/>
            </a:pPr>
            <a:r>
              <a:rPr lang="en-US" dirty="0"/>
              <a:t>Informational</a:t>
            </a:r>
          </a:p>
          <a:p>
            <a:pPr lvl="1">
              <a:spcBef>
                <a:spcPts val="0"/>
              </a:spcBef>
              <a:spcAft>
                <a:spcPts val="450"/>
              </a:spcAft>
              <a:buFontTx/>
              <a:buChar char="-"/>
            </a:pPr>
            <a:r>
              <a:rPr lang="en-US" dirty="0"/>
              <a:t>Organizational </a:t>
            </a:r>
          </a:p>
          <a:p>
            <a:pPr lvl="1">
              <a:spcBef>
                <a:spcPts val="900"/>
              </a:spcBef>
              <a:spcAft>
                <a:spcPts val="450"/>
              </a:spcAft>
              <a:buFont typeface="Wingdings" panose="05000000000000000000" pitchFamily="2" charset="2"/>
              <a:buChar char="Ø"/>
            </a:pPr>
            <a:r>
              <a:rPr lang="en-US" i="1" dirty="0"/>
              <a:t> Citizens’ initiatives impact ‘horizontally’ the professional practices and complicate the crisis management processes </a:t>
            </a:r>
          </a:p>
          <a:p>
            <a:pPr lvl="1">
              <a:spcBef>
                <a:spcPts val="0"/>
              </a:spcBef>
              <a:spcAft>
                <a:spcPts val="450"/>
              </a:spcAft>
              <a:buFont typeface="Wingdings" panose="05000000000000000000" pitchFamily="2" charset="2"/>
              <a:buChar char="Ø"/>
            </a:pPr>
            <a:endParaRPr lang="en-US" dirty="0"/>
          </a:p>
          <a:p>
            <a:pPr>
              <a:spcBef>
                <a:spcPts val="0"/>
              </a:spcBef>
              <a:spcAft>
                <a:spcPts val="450"/>
              </a:spcAft>
              <a:buFont typeface="Arial" panose="020B0604020202020204" pitchFamily="34" charset="0"/>
              <a:buChar char="•"/>
            </a:pPr>
            <a:endParaRPr lang="en-US" dirty="0"/>
          </a:p>
          <a:p>
            <a:pPr>
              <a:spcBef>
                <a:spcPts val="0"/>
              </a:spcBef>
              <a:spcAft>
                <a:spcPts val="450"/>
              </a:spcAft>
            </a:pPr>
            <a:endParaRPr lang="en-US" dirty="0"/>
          </a:p>
        </p:txBody>
      </p:sp>
      <p:sp>
        <p:nvSpPr>
          <p:cNvPr id="157"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219075">
              <a:spcBef>
                <a:spcPts val="0"/>
              </a:spcBef>
              <a:defRPr sz="675">
                <a:solidFill>
                  <a:srgbClr val="000000"/>
                </a:solidFill>
              </a:defRPr>
            </a:lvl1pPr>
          </a:lstStyle>
          <a:p>
            <a:fld id="{86CB4B4D-7CA3-9044-876B-883B54F8677D}" type="slidenum">
              <a:t>24</a:t>
            </a:fld>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27246" y="750513"/>
            <a:ext cx="2913960" cy="1589033"/>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87717" y="2339546"/>
            <a:ext cx="3193019" cy="1560124"/>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a:off x="1287717" y="3557511"/>
            <a:ext cx="3193019" cy="1444461"/>
          </a:xfrm>
          <a:prstGeom prst="rect">
            <a:avLst/>
          </a:prstGeom>
        </p:spPr>
      </p:pic>
    </p:spTree>
    <p:extLst>
      <p:ext uri="{BB962C8B-B14F-4D97-AF65-F5344CB8AC3E}">
        <p14:creationId xmlns:p14="http://schemas.microsoft.com/office/powerpoint/2010/main" val="10481682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0"/>
          <p:cNvSpPr txBox="1"/>
          <p:nvPr/>
        </p:nvSpPr>
        <p:spPr>
          <a:xfrm>
            <a:off x="1655677" y="419193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0" name="Google Shape;530;p40"/>
          <p:cNvSpPr/>
          <p:nvPr/>
        </p:nvSpPr>
        <p:spPr>
          <a:xfrm>
            <a:off x="488260" y="4024669"/>
            <a:ext cx="732969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dirty="0">
                <a:solidFill>
                  <a:schemeClr val="dk1"/>
                </a:solidFill>
                <a:latin typeface="Arial"/>
                <a:ea typeface="Arial"/>
                <a:cs typeface="Arial"/>
                <a:sym typeface="Arial"/>
              </a:rPr>
              <a:t>Rizza (2020) « Gestion de crise : mieux intégrer la réponse des citoyens », The Conversation, juillet 2020</a:t>
            </a:r>
            <a:endParaRPr dirty="0"/>
          </a:p>
          <a:p>
            <a:pPr marL="0" marR="0" lvl="0" indent="0" algn="l" rtl="0">
              <a:spcBef>
                <a:spcPts val="0"/>
              </a:spcBef>
              <a:spcAft>
                <a:spcPts val="0"/>
              </a:spcAft>
              <a:buNone/>
            </a:pPr>
            <a:r>
              <a:rPr lang="fr-FR" sz="1200" u="sng" dirty="0">
                <a:solidFill>
                  <a:schemeClr val="dk1"/>
                </a:solidFill>
                <a:latin typeface="Arial"/>
                <a:ea typeface="Arial"/>
                <a:cs typeface="Arial"/>
                <a:sym typeface="Arial"/>
                <a:hlinkClick r:id="rId3"/>
              </a:rPr>
              <a:t>https://theconversation.com/gestion-de-crise-mieux-integrer-la-reponse-des-citoyens-141741</a:t>
            </a:r>
            <a:endParaRPr lang="fr-FR" sz="1200" u="sng" dirty="0">
              <a:solidFill>
                <a:schemeClr val="dk1"/>
              </a:solidFill>
              <a:latin typeface="Arial"/>
              <a:ea typeface="Arial"/>
              <a:cs typeface="Arial"/>
              <a:sym typeface="Arial"/>
            </a:endParaRPr>
          </a:p>
          <a:p>
            <a:pPr lvl="0"/>
            <a:r>
              <a:rPr lang="fr-FR" sz="1200" dirty="0">
                <a:solidFill>
                  <a:schemeClr val="dk1"/>
                </a:solidFill>
                <a:latin typeface="Arial"/>
                <a:ea typeface="Arial"/>
                <a:cs typeface="Arial"/>
                <a:sym typeface="Arial"/>
              </a:rPr>
              <a:t>Rizza (2022) «</a:t>
            </a:r>
            <a:r>
              <a:rPr lang="fr-FR" sz="1200" dirty="0">
                <a:solidFill>
                  <a:schemeClr val="dk1"/>
                </a:solidFill>
                <a:ea typeface="Arial"/>
                <a:cs typeface="Arial"/>
                <a:sym typeface="Arial"/>
              </a:rPr>
              <a:t> La réorganisation d’un SDIS face à la première vague de COVID-19. Innover en temps de crise : réactions et adaptations face à la crise Covid-19, 9782356718334. ⟨hal-03713618⟩</a:t>
            </a:r>
            <a:endParaRPr sz="1200" dirty="0">
              <a:solidFill>
                <a:schemeClr val="dk1"/>
              </a:solidFill>
              <a:latin typeface="Arial"/>
              <a:ea typeface="Arial"/>
              <a:cs typeface="Arial"/>
              <a:sym typeface="Arial"/>
            </a:endParaRPr>
          </a:p>
        </p:txBody>
      </p:sp>
      <p:pic>
        <p:nvPicPr>
          <p:cNvPr id="531" name="Google Shape;531;p40"/>
          <p:cNvPicPr preferRelativeResize="0"/>
          <p:nvPr/>
        </p:nvPicPr>
        <p:blipFill rotWithShape="1">
          <a:blip r:embed="rId4">
            <a:alphaModFix/>
          </a:blip>
          <a:srcRect/>
          <a:stretch/>
        </p:blipFill>
        <p:spPr>
          <a:xfrm>
            <a:off x="1503979" y="761542"/>
            <a:ext cx="5749078" cy="3066775"/>
          </a:xfrm>
          <a:prstGeom prst="rect">
            <a:avLst/>
          </a:prstGeom>
          <a:noFill/>
          <a:ln>
            <a:noFill/>
          </a:ln>
        </p:spPr>
      </p:pic>
      <p:sp>
        <p:nvSpPr>
          <p:cNvPr id="532" name="Google Shape;532;p40"/>
          <p:cNvSpPr txBox="1"/>
          <p:nvPr/>
        </p:nvSpPr>
        <p:spPr>
          <a:xfrm>
            <a:off x="1475656" y="108392"/>
            <a:ext cx="7211144" cy="843237"/>
          </a:xfrm>
          <a:prstGeom prst="rect">
            <a:avLst/>
          </a:prstGeom>
          <a:noFill/>
          <a:ln>
            <a:noFill/>
          </a:ln>
        </p:spPr>
        <p:txBody>
          <a:bodyPr spcFirstLastPara="1" wrap="square" lIns="91425" tIns="45700" rIns="91425" bIns="45700" anchor="t" anchorCtr="0">
            <a:noAutofit/>
          </a:bodyPr>
          <a:lstStyle/>
          <a:p>
            <a:pPr lvl="0">
              <a:buClr>
                <a:schemeClr val="dk2"/>
              </a:buClr>
              <a:buSzPts val="1950"/>
            </a:pPr>
            <a:r>
              <a:rPr lang="en-US" sz="1950" b="1" dirty="0">
                <a:solidFill>
                  <a:schemeClr val="dk2"/>
                </a:solidFill>
              </a:rPr>
              <a:t>Rethinking the citizen's contribution and the local level of the crisis management operational chain </a:t>
            </a:r>
            <a:endParaRPr sz="1950" b="1" i="0" dirty="0">
              <a:solidFill>
                <a:schemeClr val="dk2"/>
              </a:solidFill>
              <a:latin typeface="Arial"/>
              <a:ea typeface="Arial"/>
              <a:cs typeface="Arial"/>
              <a:sym typeface="Arial"/>
            </a:endParaRPr>
          </a:p>
        </p:txBody>
      </p:sp>
      <p:sp>
        <p:nvSpPr>
          <p:cNvPr id="8"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362154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6" y="10847"/>
            <a:ext cx="7211144" cy="403397"/>
          </a:xfrm>
        </p:spPr>
        <p:txBody>
          <a:bodyPr/>
          <a:lstStyle/>
          <a:p>
            <a:r>
              <a:rPr lang="fr-FR" dirty="0" err="1"/>
              <a:t>Two</a:t>
            </a:r>
            <a:r>
              <a:rPr lang="fr-FR" dirty="0"/>
              <a:t> main </a:t>
            </a:r>
            <a:r>
              <a:rPr lang="fr-FR" dirty="0" err="1"/>
              <a:t>policy</a:t>
            </a:r>
            <a:r>
              <a:rPr lang="fr-FR" dirty="0"/>
              <a:t>-reports </a:t>
            </a:r>
          </a:p>
        </p:txBody>
      </p:sp>
      <p:sp>
        <p:nvSpPr>
          <p:cNvPr id="3" name="Espace réservé de la date 2"/>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26</a:t>
            </a:fld>
            <a:endParaRPr lang="fr-FR" dirty="0"/>
          </a:p>
        </p:txBody>
      </p:sp>
      <p:sp>
        <p:nvSpPr>
          <p:cNvPr id="6" name="Rectangle 5"/>
          <p:cNvSpPr/>
          <p:nvPr/>
        </p:nvSpPr>
        <p:spPr>
          <a:xfrm>
            <a:off x="70860" y="783384"/>
            <a:ext cx="3350455" cy="600164"/>
          </a:xfrm>
          <a:prstGeom prst="rect">
            <a:avLst/>
          </a:prstGeom>
        </p:spPr>
        <p:txBody>
          <a:bodyPr wrap="square">
            <a:spAutoFit/>
          </a:bodyPr>
          <a:lstStyle/>
          <a:p>
            <a:r>
              <a:rPr lang="en-GB" sz="1100" b="1" dirty="0">
                <a:latin typeface="Raleway" panose="020B0003030101060003" pitchFamily="34" charset="0"/>
              </a:rPr>
              <a:t>SAPEA working group (2022) </a:t>
            </a:r>
            <a:r>
              <a:rPr lang="en-GB" sz="1100" dirty="0">
                <a:latin typeface="Raleway" panose="020B0003030101060003" pitchFamily="34" charset="0"/>
              </a:rPr>
              <a:t>Strategic Crisis Management in the European Union</a:t>
            </a:r>
          </a:p>
          <a:p>
            <a:r>
              <a:rPr lang="en-GB" sz="1100" i="1" dirty="0">
                <a:latin typeface="Raleway" panose="020B0003030101060003" pitchFamily="34" charset="0"/>
              </a:rPr>
              <a:t>Findings from the Evidence Review Report</a:t>
            </a:r>
            <a:endParaRPr lang="fr-FR" sz="1100" dirty="0"/>
          </a:p>
        </p:txBody>
      </p:sp>
      <p:pic>
        <p:nvPicPr>
          <p:cNvPr id="7" name="Picture 5" descr="A picture containing text, outdoor, weapon&#10;&#10;Description automatically generated">
            <a:extLst>
              <a:ext uri="{FF2B5EF4-FFF2-40B4-BE49-F238E27FC236}">
                <a16:creationId xmlns:a16="http://schemas.microsoft.com/office/drawing/2014/main" id="{8B438B80-E6C5-4E00-2077-0B20F56DC79B}"/>
              </a:ext>
            </a:extLst>
          </p:cNvPr>
          <p:cNvPicPr>
            <a:picLocks noChangeAspect="1"/>
          </p:cNvPicPr>
          <p:nvPr/>
        </p:nvPicPr>
        <p:blipFill>
          <a:blip r:embed="rId2"/>
          <a:stretch>
            <a:fillRect/>
          </a:stretch>
        </p:blipFill>
        <p:spPr>
          <a:xfrm>
            <a:off x="3570693" y="497125"/>
            <a:ext cx="992364" cy="1029644"/>
          </a:xfrm>
          <a:prstGeom prst="rect">
            <a:avLst/>
          </a:prstGeom>
        </p:spPr>
      </p:pic>
      <p:pic>
        <p:nvPicPr>
          <p:cNvPr id="8" name="Image 7"/>
          <p:cNvPicPr>
            <a:picLocks noChangeAspect="1"/>
          </p:cNvPicPr>
          <p:nvPr/>
        </p:nvPicPr>
        <p:blipFill>
          <a:blip r:embed="rId3"/>
          <a:stretch>
            <a:fillRect/>
          </a:stretch>
        </p:blipFill>
        <p:spPr>
          <a:xfrm>
            <a:off x="7699725" y="401048"/>
            <a:ext cx="1417792" cy="1886914"/>
          </a:xfrm>
          <a:prstGeom prst="rect">
            <a:avLst/>
          </a:prstGeom>
        </p:spPr>
      </p:pic>
      <p:sp>
        <p:nvSpPr>
          <p:cNvPr id="9" name="Rectangle 8"/>
          <p:cNvSpPr/>
          <p:nvPr/>
        </p:nvSpPr>
        <p:spPr>
          <a:xfrm>
            <a:off x="4563057" y="766657"/>
            <a:ext cx="3350455" cy="769441"/>
          </a:xfrm>
          <a:prstGeom prst="rect">
            <a:avLst/>
          </a:prstGeom>
        </p:spPr>
        <p:txBody>
          <a:bodyPr wrap="square">
            <a:spAutoFit/>
          </a:bodyPr>
          <a:lstStyle/>
          <a:p>
            <a:r>
              <a:rPr lang="fr-FR" sz="1100" b="1" dirty="0">
                <a:latin typeface="Raleway" panose="020B0003030101060003" pitchFamily="34" charset="0"/>
              </a:rPr>
              <a:t>Ministère de la transition Ecologique (2021)</a:t>
            </a:r>
          </a:p>
          <a:p>
            <a:r>
              <a:rPr lang="fr-FR" sz="1100" dirty="0">
                <a:latin typeface="Raleway" panose="020B0003030101060003" pitchFamily="34" charset="0"/>
              </a:rPr>
              <a:t>Mission sur la transparence, l’information et la participation de tous à la gestion des risques majeurs, technologiques ou naturels</a:t>
            </a:r>
          </a:p>
        </p:txBody>
      </p:sp>
      <p:sp>
        <p:nvSpPr>
          <p:cNvPr id="11" name="Rectangle 10"/>
          <p:cNvSpPr/>
          <p:nvPr/>
        </p:nvSpPr>
        <p:spPr>
          <a:xfrm>
            <a:off x="64013" y="1609650"/>
            <a:ext cx="3506680" cy="2723823"/>
          </a:xfrm>
          <a:prstGeom prst="rect">
            <a:avLst/>
          </a:prstGeom>
        </p:spPr>
        <p:txBody>
          <a:bodyPr wrap="square">
            <a:spAutoFit/>
          </a:bodyPr>
          <a:lstStyle/>
          <a:p>
            <a:r>
              <a:rPr lang="fr-FR" sz="1000" b="1" dirty="0">
                <a:solidFill>
                  <a:schemeClr val="tx2"/>
                </a:solidFill>
                <a:latin typeface="CIDFont+F2"/>
              </a:rPr>
              <a:t>Trust </a:t>
            </a:r>
          </a:p>
          <a:p>
            <a:pPr marL="514334" lvl="1" indent="-171450">
              <a:lnSpc>
                <a:spcPct val="90000"/>
              </a:lnSpc>
              <a:spcBef>
                <a:spcPts val="500"/>
              </a:spcBef>
              <a:buFont typeface="Arial" panose="020B0604020202020204" pitchFamily="34" charset="0"/>
              <a:buChar char="•"/>
            </a:pPr>
            <a:r>
              <a:rPr lang="en-US" sz="1000" dirty="0"/>
              <a:t>Trust is key for the formation of public policy and its successful implementation</a:t>
            </a:r>
          </a:p>
          <a:p>
            <a:pPr marL="514334" lvl="1" indent="-171450">
              <a:lnSpc>
                <a:spcPct val="90000"/>
              </a:lnSpc>
              <a:spcBef>
                <a:spcPts val="500"/>
              </a:spcBef>
              <a:buFont typeface="Arial" panose="020B0604020202020204" pitchFamily="34" charset="0"/>
              <a:buChar char="•"/>
            </a:pPr>
            <a:r>
              <a:rPr lang="en-US" sz="1000" dirty="0"/>
              <a:t>Trusting citizens in adjusting their </a:t>
            </a:r>
            <a:r>
              <a:rPr lang="en-US" sz="1000" dirty="0" err="1"/>
              <a:t>behaviour</a:t>
            </a:r>
            <a:r>
              <a:rPr lang="en-US" sz="1000" dirty="0"/>
              <a:t> and complying with crisis </a:t>
            </a:r>
            <a:r>
              <a:rPr lang="fr-FR" sz="1000" dirty="0"/>
              <a:t>management </a:t>
            </a:r>
            <a:r>
              <a:rPr lang="fr-FR" sz="1000" dirty="0" err="1"/>
              <a:t>policies</a:t>
            </a:r>
            <a:endParaRPr lang="fr-FR" sz="1000" dirty="0"/>
          </a:p>
          <a:p>
            <a:pPr marL="514334" lvl="1" indent="-171450">
              <a:lnSpc>
                <a:spcPct val="90000"/>
              </a:lnSpc>
              <a:spcBef>
                <a:spcPts val="500"/>
              </a:spcBef>
              <a:buFont typeface="Arial" panose="020B0604020202020204" pitchFamily="34" charset="0"/>
              <a:buChar char="•"/>
            </a:pPr>
            <a:r>
              <a:rPr lang="en-US" sz="1000" dirty="0"/>
              <a:t>Inspiring trust by starting a virtuous cycle of reciprocity: showing citizens they </a:t>
            </a:r>
            <a:r>
              <a:rPr lang="fr-FR" sz="1000" dirty="0"/>
              <a:t>trust </a:t>
            </a:r>
            <a:r>
              <a:rPr lang="fr-FR" sz="1000" dirty="0" err="1"/>
              <a:t>them</a:t>
            </a:r>
            <a:endParaRPr lang="fr-FR" sz="1000" dirty="0"/>
          </a:p>
          <a:p>
            <a:pPr marL="514334" lvl="1" indent="-171450">
              <a:lnSpc>
                <a:spcPct val="90000"/>
              </a:lnSpc>
              <a:spcBef>
                <a:spcPts val="500"/>
              </a:spcBef>
              <a:buFont typeface="Arial" panose="020B0604020202020204" pitchFamily="34" charset="0"/>
              <a:buChar char="•"/>
            </a:pPr>
            <a:r>
              <a:rPr lang="en-US" sz="1000" dirty="0"/>
              <a:t>Fake news and misinformation, different from </a:t>
            </a:r>
            <a:r>
              <a:rPr lang="en-US" sz="1000" dirty="0" err="1"/>
              <a:t>rumours</a:t>
            </a:r>
            <a:r>
              <a:rPr lang="en-US" sz="1000" dirty="0"/>
              <a:t>, can endanger trust building initiatives</a:t>
            </a:r>
          </a:p>
          <a:p>
            <a:r>
              <a:rPr lang="en-US" sz="1000" b="1" dirty="0">
                <a:solidFill>
                  <a:schemeClr val="tx2"/>
                </a:solidFill>
              </a:rPr>
              <a:t>Participation</a:t>
            </a:r>
          </a:p>
          <a:p>
            <a:pPr marL="514334" lvl="1" indent="-171450">
              <a:lnSpc>
                <a:spcPct val="90000"/>
              </a:lnSpc>
              <a:spcBef>
                <a:spcPts val="500"/>
              </a:spcBef>
              <a:buFont typeface="Arial" panose="020B0604020202020204" pitchFamily="34" charset="0"/>
              <a:buChar char="•"/>
            </a:pPr>
            <a:r>
              <a:rPr lang="en-US" sz="1000" dirty="0"/>
              <a:t>Public institutions need to adapt their digital culture and practices, when communicating and engaging with citizens through social media</a:t>
            </a:r>
          </a:p>
          <a:p>
            <a:pPr marL="514334" lvl="1" indent="-171450">
              <a:lnSpc>
                <a:spcPct val="90000"/>
              </a:lnSpc>
              <a:spcBef>
                <a:spcPts val="500"/>
              </a:spcBef>
              <a:buFont typeface="Arial" panose="020B0604020202020204" pitchFamily="34" charset="0"/>
              <a:buChar char="•"/>
            </a:pPr>
            <a:r>
              <a:rPr lang="en-US" sz="1000" dirty="0"/>
              <a:t>Collective intelligence: A combination of various solution approach often delivers solutions that work better for more people</a:t>
            </a:r>
            <a:endParaRPr lang="fr-FR" sz="1000" dirty="0"/>
          </a:p>
        </p:txBody>
      </p:sp>
      <p:sp>
        <p:nvSpPr>
          <p:cNvPr id="13" name="Rectangle 12"/>
          <p:cNvSpPr/>
          <p:nvPr/>
        </p:nvSpPr>
        <p:spPr>
          <a:xfrm>
            <a:off x="3676220" y="1654750"/>
            <a:ext cx="4440475" cy="3316292"/>
          </a:xfrm>
          <a:prstGeom prst="rect">
            <a:avLst/>
          </a:prstGeom>
        </p:spPr>
        <p:txBody>
          <a:bodyPr wrap="square">
            <a:spAutoFit/>
          </a:bodyPr>
          <a:lstStyle/>
          <a:p>
            <a:r>
              <a:rPr lang="fr-FR" sz="1000" b="1" dirty="0" err="1">
                <a:solidFill>
                  <a:schemeClr val="tx2"/>
                </a:solidFill>
                <a:latin typeface="CIDFont+F2"/>
              </a:rPr>
              <a:t>Educating</a:t>
            </a:r>
            <a:r>
              <a:rPr lang="fr-FR" sz="1000" b="1" dirty="0">
                <a:solidFill>
                  <a:schemeClr val="tx2"/>
                </a:solidFill>
                <a:latin typeface="CIDFont+F2"/>
              </a:rPr>
              <a:t> </a:t>
            </a:r>
            <a:r>
              <a:rPr lang="fr-FR" sz="1000" b="1" dirty="0" err="1">
                <a:solidFill>
                  <a:schemeClr val="tx2"/>
                </a:solidFill>
                <a:latin typeface="CIDFont+F2"/>
              </a:rPr>
              <a:t>citizens</a:t>
            </a:r>
            <a:r>
              <a:rPr lang="fr-FR" sz="1000" b="1" dirty="0">
                <a:solidFill>
                  <a:schemeClr val="tx2"/>
                </a:solidFill>
                <a:latin typeface="CIDFont+F2"/>
              </a:rPr>
              <a:t> </a:t>
            </a:r>
          </a:p>
          <a:p>
            <a:pPr marL="514334" lvl="1" indent="-171450">
              <a:lnSpc>
                <a:spcPct val="90000"/>
              </a:lnSpc>
              <a:spcBef>
                <a:spcPts val="500"/>
              </a:spcBef>
              <a:buFont typeface="Arial" panose="020B0604020202020204" pitchFamily="34" charset="0"/>
              <a:buChar char="•"/>
            </a:pPr>
            <a:r>
              <a:rPr lang="en-US" sz="1000" dirty="0"/>
              <a:t>Developing national educational "kit</a:t>
            </a:r>
          </a:p>
          <a:p>
            <a:pPr marL="514334" lvl="1" indent="-171450">
              <a:lnSpc>
                <a:spcPct val="90000"/>
              </a:lnSpc>
              <a:spcBef>
                <a:spcPts val="500"/>
              </a:spcBef>
              <a:buFont typeface="Arial" panose="020B0604020202020204" pitchFamily="34" charset="0"/>
              <a:buChar char="•"/>
            </a:pPr>
            <a:r>
              <a:rPr lang="en-US" sz="1000" dirty="0"/>
              <a:t>Creating mobile units to go and meet the inhabitants and allow them a physical and sensory experience of risks.</a:t>
            </a:r>
          </a:p>
          <a:p>
            <a:pPr marL="514334" lvl="1" indent="-171450">
              <a:lnSpc>
                <a:spcPct val="90000"/>
              </a:lnSpc>
              <a:spcBef>
                <a:spcPts val="500"/>
              </a:spcBef>
              <a:buFont typeface="Arial" panose="020B0604020202020204" pitchFamily="34" charset="0"/>
              <a:buChar char="•"/>
            </a:pPr>
            <a:r>
              <a:rPr lang="en-US" sz="1000" dirty="0" err="1"/>
              <a:t>Seting</a:t>
            </a:r>
            <a:r>
              <a:rPr lang="en-US" sz="1000" dirty="0"/>
              <a:t> up a warning system for populations, known and recognized by all</a:t>
            </a:r>
          </a:p>
          <a:p>
            <a:pPr>
              <a:lnSpc>
                <a:spcPct val="90000"/>
              </a:lnSpc>
              <a:spcBef>
                <a:spcPts val="500"/>
              </a:spcBef>
            </a:pPr>
            <a:r>
              <a:rPr lang="en-US" sz="1000" b="1" dirty="0">
                <a:solidFill>
                  <a:schemeClr val="tx2"/>
                </a:solidFill>
              </a:rPr>
              <a:t>Training stakeholders </a:t>
            </a:r>
          </a:p>
          <a:p>
            <a:pPr marL="514334" lvl="1" indent="-171450">
              <a:lnSpc>
                <a:spcPct val="90000"/>
              </a:lnSpc>
              <a:spcBef>
                <a:spcPts val="500"/>
              </a:spcBef>
              <a:buFont typeface="Arial" panose="020B0604020202020204" pitchFamily="34" charset="0"/>
              <a:buChar char="•"/>
            </a:pPr>
            <a:r>
              <a:rPr lang="en-US" sz="1000" dirty="0"/>
              <a:t>Raising the awareness of elected officials, developing their sense of crisis anticipation, implementing in-depth training adapted to each territory and helping them build a proactive policy.</a:t>
            </a:r>
          </a:p>
          <a:p>
            <a:pPr marL="514334" lvl="1" indent="-171450">
              <a:lnSpc>
                <a:spcPct val="90000"/>
              </a:lnSpc>
              <a:spcBef>
                <a:spcPts val="500"/>
              </a:spcBef>
              <a:buFont typeface="Arial" panose="020B0604020202020204" pitchFamily="34" charset="0"/>
              <a:buChar char="•"/>
            </a:pPr>
            <a:r>
              <a:rPr lang="en-US" sz="1000" dirty="0"/>
              <a:t>Raising awareness and training the industrial/private stakeholders in solutions incorporating preventive measures</a:t>
            </a:r>
          </a:p>
          <a:p>
            <a:pPr>
              <a:lnSpc>
                <a:spcPct val="90000"/>
              </a:lnSpc>
              <a:spcBef>
                <a:spcPts val="500"/>
              </a:spcBef>
            </a:pPr>
            <a:r>
              <a:rPr lang="en-US" sz="1000" b="1" dirty="0">
                <a:solidFill>
                  <a:schemeClr val="tx2"/>
                </a:solidFill>
              </a:rPr>
              <a:t>Innovating</a:t>
            </a:r>
          </a:p>
          <a:p>
            <a:pPr marL="514334" lvl="1" indent="-171450">
              <a:lnSpc>
                <a:spcPct val="90000"/>
              </a:lnSpc>
              <a:spcBef>
                <a:spcPts val="500"/>
              </a:spcBef>
              <a:buFont typeface="Arial" panose="020B0604020202020204" pitchFamily="34" charset="0"/>
              <a:buChar char="•"/>
            </a:pPr>
            <a:r>
              <a:rPr lang="en-US" sz="1000" dirty="0">
                <a:solidFill>
                  <a:schemeClr val="tx2"/>
                </a:solidFill>
              </a:rPr>
              <a:t>Making better use of the complementarity of historical media and social media </a:t>
            </a:r>
            <a:r>
              <a:rPr lang="en-US" sz="1000" dirty="0"/>
              <a:t>to ensure that messages are disseminated through all channels and received by the entire population and </a:t>
            </a:r>
            <a:r>
              <a:rPr lang="en-US" sz="1000" dirty="0">
                <a:solidFill>
                  <a:schemeClr val="tx2"/>
                </a:solidFill>
              </a:rPr>
              <a:t>seizing the opportunity offered by social media to interact and engage with citizens</a:t>
            </a:r>
          </a:p>
          <a:p>
            <a:pPr>
              <a:lnSpc>
                <a:spcPct val="90000"/>
              </a:lnSpc>
              <a:spcBef>
                <a:spcPts val="500"/>
              </a:spcBef>
            </a:pPr>
            <a:endParaRPr lang="en-US" sz="1000" dirty="0"/>
          </a:p>
        </p:txBody>
      </p:sp>
      <p:sp>
        <p:nvSpPr>
          <p:cNvPr id="14" name="Google Shape;128;p2"/>
          <p:cNvSpPr txBox="1">
            <a:spLocks noGrp="1"/>
          </p:cNvSpPr>
          <p:nvPr>
            <p:ph type="ftr" sz="quarter" idx="11"/>
          </p:nvPr>
        </p:nvSpPr>
        <p:spPr>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247400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0247" y="31315"/>
            <a:ext cx="6857730" cy="588071"/>
          </a:xfrm>
        </p:spPr>
        <p:txBody>
          <a:bodyPr/>
          <a:lstStyle/>
          <a:p>
            <a:pPr algn="ctr"/>
            <a:r>
              <a:rPr lang="fr-FR" sz="1800" dirty="0"/>
              <a:t>- </a:t>
            </a:r>
            <a:r>
              <a:rPr lang="fr-FR" sz="1800" dirty="0" err="1"/>
              <a:t>Thanks</a:t>
            </a:r>
            <a:r>
              <a:rPr lang="fr-FR" sz="1800" dirty="0"/>
              <a:t> for </a:t>
            </a:r>
            <a:r>
              <a:rPr lang="fr-FR" sz="1800" dirty="0" err="1"/>
              <a:t>your</a:t>
            </a:r>
            <a:r>
              <a:rPr lang="fr-FR" sz="1800" dirty="0"/>
              <a:t> attention - </a:t>
            </a:r>
          </a:p>
        </p:txBody>
      </p:sp>
      <p:sp>
        <p:nvSpPr>
          <p:cNvPr id="3" name="Espace réservé du texte 2"/>
          <p:cNvSpPr>
            <a:spLocks noGrp="1"/>
          </p:cNvSpPr>
          <p:nvPr>
            <p:ph type="body"/>
          </p:nvPr>
        </p:nvSpPr>
        <p:spPr>
          <a:xfrm>
            <a:off x="174064" y="417086"/>
            <a:ext cx="8969936" cy="3632548"/>
          </a:xfrm>
        </p:spPr>
        <p:txBody>
          <a:bodyPr>
            <a:noAutofit/>
          </a:bodyPr>
          <a:lstStyle/>
          <a:p>
            <a:pPr algn="ctr"/>
            <a:r>
              <a:rPr lang="fr-FR" sz="1100" dirty="0"/>
              <a:t>Main </a:t>
            </a:r>
            <a:r>
              <a:rPr lang="fr-FR" sz="1100" dirty="0" err="1"/>
              <a:t>research</a:t>
            </a:r>
            <a:r>
              <a:rPr lang="fr-FR" sz="1100" dirty="0"/>
              <a:t> </a:t>
            </a:r>
            <a:r>
              <a:rPr lang="fr-FR" sz="1100" dirty="0" err="1"/>
              <a:t>projects</a:t>
            </a:r>
            <a:endParaRPr lang="fr-FR" sz="1100" dirty="0"/>
          </a:p>
          <a:p>
            <a:pPr algn="ctr"/>
            <a:endParaRPr lang="fr-FR" sz="1100" dirty="0">
              <a:solidFill>
                <a:schemeClr val="tx1"/>
              </a:solidFill>
            </a:endParaRPr>
          </a:p>
          <a:p>
            <a:pPr marL="214313" indent="-214313">
              <a:buFont typeface="Wingdings" panose="05000000000000000000" pitchFamily="2" charset="2"/>
              <a:buChar char="ü"/>
            </a:pPr>
            <a:r>
              <a:rPr lang="fr-FR" sz="1000" dirty="0">
                <a:solidFill>
                  <a:schemeClr val="tx1"/>
                </a:solidFill>
              </a:rPr>
              <a:t>« Numérique et Living-</a:t>
            </a:r>
            <a:r>
              <a:rPr lang="fr-FR" sz="1000" dirty="0" err="1">
                <a:solidFill>
                  <a:schemeClr val="tx1"/>
                </a:solidFill>
              </a:rPr>
              <a:t>Lab</a:t>
            </a:r>
            <a:r>
              <a:rPr lang="fr-FR" sz="1000" dirty="0">
                <a:solidFill>
                  <a:schemeClr val="tx1"/>
                </a:solidFill>
              </a:rPr>
              <a:t> pour un citoyen secouriste », </a:t>
            </a:r>
            <a:r>
              <a:rPr lang="fr-FR" sz="1000" dirty="0">
                <a:solidFill>
                  <a:schemeClr val="bg2">
                    <a:lumMod val="50000"/>
                  </a:schemeClr>
                </a:solidFill>
              </a:rPr>
              <a:t>Fondation MAIF (2021-2023) – coordinatrice scientifique </a:t>
            </a:r>
          </a:p>
          <a:p>
            <a:pPr marL="214313" indent="-214313">
              <a:buFont typeface="Wingdings" panose="05000000000000000000" pitchFamily="2" charset="2"/>
              <a:buChar char="ü"/>
            </a:pPr>
            <a:endParaRPr lang="fr-FR" sz="1000" dirty="0">
              <a:solidFill>
                <a:schemeClr val="bg2">
                  <a:lumMod val="50000"/>
                </a:schemeClr>
              </a:solidFill>
            </a:endParaRPr>
          </a:p>
          <a:p>
            <a:pPr marL="214313" indent="-214313">
              <a:buFont typeface="Wingdings" panose="05000000000000000000" pitchFamily="2" charset="2"/>
              <a:buChar char="ü"/>
            </a:pPr>
            <a:r>
              <a:rPr lang="fr-FR" sz="1000" dirty="0">
                <a:solidFill>
                  <a:schemeClr val="tx1"/>
                </a:solidFill>
              </a:rPr>
              <a:t>Projet MESCOV « Les medias sociaux lors de la crise covid-19 : circulation de l’information et initiatives citoyennes », </a:t>
            </a:r>
            <a:r>
              <a:rPr lang="fr-FR" sz="1000" dirty="0">
                <a:solidFill>
                  <a:schemeClr val="bg2">
                    <a:lumMod val="50000"/>
                  </a:schemeClr>
                </a:solidFill>
              </a:rPr>
              <a:t>Comité Analyse Recherche et  Expertise, Ministère de l’Enseignement Supérieur, de la Recherche et de l’Innovation (2020-2021) – coordinatrice scientifique </a:t>
            </a:r>
          </a:p>
          <a:p>
            <a:pPr lvl="1"/>
            <a:r>
              <a:rPr lang="fr-FR" sz="1000" dirty="0">
                <a:solidFill>
                  <a:schemeClr val="bg2">
                    <a:lumMod val="50000"/>
                  </a:schemeClr>
                </a:solidFill>
              </a:rPr>
              <a:t>	</a:t>
            </a:r>
          </a:p>
          <a:p>
            <a:pPr marL="214313" indent="-214313">
              <a:buFont typeface="Wingdings" panose="05000000000000000000" pitchFamily="2" charset="2"/>
              <a:buChar char="ü"/>
            </a:pPr>
            <a:r>
              <a:rPr lang="fr-FR" sz="1000" dirty="0">
                <a:solidFill>
                  <a:schemeClr val="tx1"/>
                </a:solidFill>
              </a:rPr>
              <a:t>Projet Etude et Prospective du IHEMI « Accompagner le déploiement du SI NEXSIS » </a:t>
            </a:r>
            <a:r>
              <a:rPr lang="fr-FR" sz="1000" dirty="0">
                <a:solidFill>
                  <a:schemeClr val="bg2">
                    <a:lumMod val="50000"/>
                  </a:schemeClr>
                </a:solidFill>
              </a:rPr>
              <a:t>Institut des Hautes Etudes du Ministère de l’Intérieur (2019-2021) – coordinatrice scientifique</a:t>
            </a:r>
          </a:p>
          <a:p>
            <a:pPr lvl="1"/>
            <a:r>
              <a:rPr lang="fr-FR" sz="1000" dirty="0">
                <a:solidFill>
                  <a:schemeClr val="bg2">
                    <a:lumMod val="50000"/>
                  </a:schemeClr>
                </a:solidFill>
              </a:rPr>
              <a:t>	</a:t>
            </a:r>
            <a:endParaRPr lang="fr-FR" sz="1000" i="1" dirty="0">
              <a:solidFill>
                <a:schemeClr val="bg2">
                  <a:lumMod val="50000"/>
                </a:schemeClr>
              </a:solidFill>
            </a:endParaRPr>
          </a:p>
          <a:p>
            <a:pPr marL="214313" indent="-214313">
              <a:buFont typeface="Wingdings" panose="05000000000000000000" pitchFamily="2" charset="2"/>
              <a:buChar char="ü"/>
            </a:pPr>
            <a:r>
              <a:rPr lang="fr-FR" sz="1000" dirty="0">
                <a:solidFill>
                  <a:schemeClr val="tx1"/>
                </a:solidFill>
              </a:rPr>
              <a:t>Projet ANR MACIV – Management of </a:t>
            </a:r>
            <a:r>
              <a:rPr lang="fr-FR" sz="1000" dirty="0" err="1">
                <a:solidFill>
                  <a:schemeClr val="tx1"/>
                </a:solidFill>
              </a:rPr>
              <a:t>citizens</a:t>
            </a:r>
            <a:r>
              <a:rPr lang="fr-FR" sz="1000" dirty="0">
                <a:solidFill>
                  <a:schemeClr val="tx1"/>
                </a:solidFill>
              </a:rPr>
              <a:t> and </a:t>
            </a:r>
            <a:r>
              <a:rPr lang="fr-FR" sz="1000" dirty="0" err="1">
                <a:solidFill>
                  <a:schemeClr val="tx1"/>
                </a:solidFill>
              </a:rPr>
              <a:t>volunteers</a:t>
            </a:r>
            <a:r>
              <a:rPr lang="fr-FR" sz="1000" dirty="0">
                <a:solidFill>
                  <a:schemeClr val="tx1"/>
                </a:solidFill>
              </a:rPr>
              <a:t>: social media in </a:t>
            </a:r>
            <a:r>
              <a:rPr lang="fr-FR" sz="1000" dirty="0" err="1">
                <a:solidFill>
                  <a:schemeClr val="tx1"/>
                </a:solidFill>
              </a:rPr>
              <a:t>crisis</a:t>
            </a:r>
            <a:r>
              <a:rPr lang="fr-FR" sz="1000" dirty="0">
                <a:solidFill>
                  <a:schemeClr val="tx1"/>
                </a:solidFill>
              </a:rPr>
              <a:t> situatio</a:t>
            </a:r>
            <a:r>
              <a:rPr lang="fr-FR" sz="1000" dirty="0">
                <a:solidFill>
                  <a:schemeClr val="bg2">
                    <a:lumMod val="50000"/>
                  </a:schemeClr>
                </a:solidFill>
              </a:rPr>
              <a:t>n (2018-2021) – coordinatrice scientifique</a:t>
            </a:r>
          </a:p>
          <a:p>
            <a:pPr lvl="1"/>
            <a:r>
              <a:rPr lang="fr-FR" sz="1000" dirty="0">
                <a:solidFill>
                  <a:schemeClr val="bg2">
                    <a:lumMod val="50000"/>
                  </a:schemeClr>
                </a:solidFill>
              </a:rPr>
              <a:t>	</a:t>
            </a:r>
            <a:endParaRPr lang="fr-FR" sz="1000" i="1" dirty="0">
              <a:solidFill>
                <a:schemeClr val="bg2">
                  <a:lumMod val="50000"/>
                </a:schemeClr>
              </a:solidFill>
            </a:endParaRPr>
          </a:p>
          <a:p>
            <a:pPr marL="214313" indent="-214313">
              <a:buFont typeface="Wingdings" panose="05000000000000000000" pitchFamily="2" charset="2"/>
              <a:buChar char="ü"/>
            </a:pPr>
            <a:r>
              <a:rPr lang="fr-FR" sz="1000" dirty="0">
                <a:solidFill>
                  <a:schemeClr val="tx1"/>
                </a:solidFill>
              </a:rPr>
              <a:t>Étude exploratoire “réseaux sociaux et spatialité de l’information: l’utilisation des médias sociaux en gestion d’urgence”</a:t>
            </a:r>
            <a:r>
              <a:rPr lang="fr-FR" sz="1000" dirty="0">
                <a:solidFill>
                  <a:schemeClr val="bg2">
                    <a:lumMod val="50000"/>
                  </a:schemeClr>
                </a:solidFill>
              </a:rPr>
              <a:t> Zone de défense et de sécurité de Paris (</a:t>
            </a:r>
            <a:r>
              <a:rPr lang="fr-FR" sz="1000" dirty="0" err="1">
                <a:solidFill>
                  <a:schemeClr val="bg2">
                    <a:lumMod val="50000"/>
                  </a:schemeClr>
                </a:solidFill>
              </a:rPr>
              <a:t>fév</a:t>
            </a:r>
            <a:r>
              <a:rPr lang="fr-FR" sz="1000" dirty="0">
                <a:solidFill>
                  <a:schemeClr val="bg2">
                    <a:lumMod val="50000"/>
                  </a:schemeClr>
                </a:solidFill>
              </a:rPr>
              <a:t>-juil. 2018) – coordinatrice scientifique</a:t>
            </a:r>
          </a:p>
          <a:p>
            <a:pPr marL="214313" indent="-214313">
              <a:buFont typeface="Wingdings" panose="05000000000000000000" pitchFamily="2" charset="2"/>
              <a:buChar char="ü"/>
            </a:pPr>
            <a:endParaRPr lang="fr-FR" sz="1000" dirty="0">
              <a:solidFill>
                <a:schemeClr val="bg2">
                  <a:lumMod val="50000"/>
                </a:schemeClr>
              </a:solidFill>
            </a:endParaRPr>
          </a:p>
          <a:p>
            <a:pPr marL="214313" indent="-214313">
              <a:buFont typeface="Wingdings" panose="05000000000000000000" pitchFamily="2" charset="2"/>
              <a:buChar char="ü"/>
            </a:pPr>
            <a:r>
              <a:rPr lang="fr-FR" sz="1000" dirty="0">
                <a:solidFill>
                  <a:schemeClr val="bg2">
                    <a:lumMod val="50000"/>
                  </a:schemeClr>
                </a:solidFill>
              </a:rPr>
              <a:t>Co-encadrement d’une thèse « Les médias sociaux, passerelles vers l’intégration d’initiatives citoyennes aux processus de gestion de crise » Telecom </a:t>
            </a:r>
            <a:r>
              <a:rPr lang="fr-FR" sz="1000" dirty="0" err="1">
                <a:solidFill>
                  <a:schemeClr val="bg2">
                    <a:lumMod val="50000"/>
                  </a:schemeClr>
                </a:solidFill>
              </a:rPr>
              <a:t>ParisTech</a:t>
            </a:r>
            <a:r>
              <a:rPr lang="fr-FR" sz="1000" dirty="0">
                <a:solidFill>
                  <a:schemeClr val="bg2">
                    <a:lumMod val="50000"/>
                  </a:schemeClr>
                </a:solidFill>
              </a:rPr>
              <a:t> / Mines Albi (2017-2021)</a:t>
            </a:r>
          </a:p>
          <a:p>
            <a:endParaRPr lang="fr-FR" sz="1000" dirty="0">
              <a:solidFill>
                <a:schemeClr val="bg2">
                  <a:lumMod val="50000"/>
                </a:schemeClr>
              </a:solidFill>
            </a:endParaRPr>
          </a:p>
          <a:p>
            <a:pPr marL="214313" indent="-214313">
              <a:buFont typeface="Wingdings" panose="05000000000000000000" pitchFamily="2" charset="2"/>
              <a:buChar char="ü"/>
            </a:pPr>
            <a:r>
              <a:rPr lang="fr-FR" sz="1000" dirty="0">
                <a:solidFill>
                  <a:schemeClr val="tx1"/>
                </a:solidFill>
              </a:rPr>
              <a:t>École thématique CNRS pluridisciplinaire “Social Networks &amp; </a:t>
            </a:r>
            <a:r>
              <a:rPr lang="fr-FR" sz="1000" dirty="0" err="1">
                <a:solidFill>
                  <a:schemeClr val="tx1"/>
                </a:solidFill>
              </a:rPr>
              <a:t>crisis</a:t>
            </a:r>
            <a:r>
              <a:rPr lang="fr-FR" sz="1000" dirty="0">
                <a:solidFill>
                  <a:schemeClr val="tx1"/>
                </a:solidFill>
              </a:rPr>
              <a:t> management” </a:t>
            </a:r>
            <a:r>
              <a:rPr lang="fr-FR" sz="1000" dirty="0">
                <a:solidFill>
                  <a:schemeClr val="bg2">
                    <a:lumMod val="50000"/>
                  </a:schemeClr>
                </a:solidFill>
              </a:rPr>
              <a:t>– (15-19 mai 2017 à Télécom </a:t>
            </a:r>
            <a:r>
              <a:rPr lang="fr-FR" sz="1000" dirty="0" err="1">
                <a:solidFill>
                  <a:schemeClr val="bg2">
                    <a:lumMod val="50000"/>
                  </a:schemeClr>
                </a:solidFill>
              </a:rPr>
              <a:t>ParisTech</a:t>
            </a:r>
            <a:r>
              <a:rPr lang="fr-FR" sz="1000" dirty="0">
                <a:solidFill>
                  <a:schemeClr val="bg2">
                    <a:lumMod val="50000"/>
                  </a:schemeClr>
                </a:solidFill>
              </a:rPr>
              <a:t>) – coordinatrice scientifique</a:t>
            </a:r>
          </a:p>
          <a:p>
            <a:endParaRPr lang="fr-FR" sz="1000" dirty="0">
              <a:solidFill>
                <a:schemeClr val="bg2">
                  <a:lumMod val="50000"/>
                </a:schemeClr>
              </a:solidFill>
            </a:endParaRPr>
          </a:p>
          <a:p>
            <a:pPr marL="214313" indent="-214313">
              <a:buFont typeface="Wingdings" panose="05000000000000000000" pitchFamily="2" charset="2"/>
              <a:buChar char="ü"/>
            </a:pPr>
            <a:r>
              <a:rPr lang="fr-FR" sz="1000" dirty="0">
                <a:solidFill>
                  <a:schemeClr val="bg2">
                    <a:lumMod val="50000"/>
                  </a:schemeClr>
                </a:solidFill>
              </a:rPr>
              <a:t>Équipe de recherche </a:t>
            </a:r>
            <a:r>
              <a:rPr lang="fr-FR" sz="1000" dirty="0" err="1">
                <a:solidFill>
                  <a:schemeClr val="bg2">
                    <a:lumMod val="50000"/>
                  </a:schemeClr>
                </a:solidFill>
              </a:rPr>
              <a:t>Euridice</a:t>
            </a:r>
            <a:r>
              <a:rPr lang="fr-FR" sz="1000" dirty="0">
                <a:solidFill>
                  <a:schemeClr val="bg2">
                    <a:lumMod val="50000"/>
                  </a:schemeClr>
                </a:solidFill>
              </a:rPr>
              <a:t> – (2016-2018)</a:t>
            </a:r>
          </a:p>
        </p:txBody>
      </p:sp>
      <p:sp>
        <p:nvSpPr>
          <p:cNvPr id="6" name="Rectangle 5"/>
          <p:cNvSpPr/>
          <p:nvPr/>
        </p:nvSpPr>
        <p:spPr>
          <a:xfrm>
            <a:off x="51104" y="3983740"/>
            <a:ext cx="3636150" cy="923330"/>
          </a:xfrm>
          <a:prstGeom prst="rect">
            <a:avLst/>
          </a:prstGeom>
        </p:spPr>
        <p:txBody>
          <a:bodyPr wrap="square">
            <a:spAutoFit/>
          </a:bodyPr>
          <a:lstStyle/>
          <a:p>
            <a:r>
              <a:rPr lang="fr-FR" sz="900" b="1" dirty="0"/>
              <a:t>Caroline RIZZA</a:t>
            </a:r>
          </a:p>
          <a:p>
            <a:r>
              <a:rPr lang="fr-FR" sz="900" dirty="0"/>
              <a:t>Enseignante-chercheure</a:t>
            </a:r>
          </a:p>
          <a:p>
            <a:r>
              <a:rPr lang="fr-FR" sz="900" dirty="0"/>
              <a:t>I3-Telecom Paris (UMR 9127)</a:t>
            </a:r>
          </a:p>
          <a:p>
            <a:r>
              <a:rPr lang="fr-FR" sz="900" dirty="0"/>
              <a:t>Institut Polytechnique de Paris</a:t>
            </a:r>
          </a:p>
          <a:p>
            <a:r>
              <a:rPr lang="fr-FR" sz="900" dirty="0">
                <a:hlinkClick r:id="rId2"/>
              </a:rPr>
              <a:t>https://www.telecom-paris.fr/caroline-rizza</a:t>
            </a:r>
            <a:r>
              <a:rPr lang="fr-FR" sz="900" dirty="0"/>
              <a:t> </a:t>
            </a:r>
          </a:p>
          <a:p>
            <a:r>
              <a:rPr lang="fr-FR" sz="900" dirty="0">
                <a:hlinkClick r:id="rId3"/>
              </a:rPr>
              <a:t>caroline.rizza@telecom-paris.fr</a:t>
            </a:r>
            <a:r>
              <a:rPr lang="fr-FR" sz="900" dirty="0"/>
              <a:t> </a:t>
            </a:r>
          </a:p>
        </p:txBody>
      </p:sp>
    </p:spTree>
    <p:extLst>
      <p:ext uri="{BB962C8B-B14F-4D97-AF65-F5344CB8AC3E}">
        <p14:creationId xmlns:p14="http://schemas.microsoft.com/office/powerpoint/2010/main" val="26924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1475656" y="177553"/>
            <a:ext cx="7508546" cy="48845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1900"/>
              <a:buFont typeface="Arial"/>
              <a:buNone/>
            </a:pPr>
            <a:r>
              <a:rPr lang="fr-FR" dirty="0" err="1"/>
              <a:t>Which</a:t>
            </a:r>
            <a:r>
              <a:rPr lang="fr-FR" dirty="0"/>
              <a:t> perspectives </a:t>
            </a:r>
            <a:r>
              <a:rPr lang="fr-FR" dirty="0" err="1"/>
              <a:t>related</a:t>
            </a:r>
            <a:r>
              <a:rPr lang="fr-FR" dirty="0"/>
              <a:t> to the digital question (in France)</a:t>
            </a:r>
            <a:endParaRPr dirty="0"/>
          </a:p>
        </p:txBody>
      </p:sp>
      <p:sp>
        <p:nvSpPr>
          <p:cNvPr id="136" name="Google Shape;136;p3"/>
          <p:cNvSpPr txBox="1">
            <a:spLocks noGrp="1"/>
          </p:cNvSpPr>
          <p:nvPr>
            <p:ph type="body" idx="1"/>
          </p:nvPr>
        </p:nvSpPr>
        <p:spPr>
          <a:xfrm>
            <a:off x="1348089" y="1093466"/>
            <a:ext cx="7211144" cy="3570743"/>
          </a:xfrm>
          <a:prstGeom prst="rect">
            <a:avLst/>
          </a:prstGeom>
          <a:noFill/>
          <a:ln>
            <a:noFill/>
          </a:ln>
        </p:spPr>
        <p:txBody>
          <a:bodyPr spcFirstLastPara="1" wrap="square" lIns="91425" tIns="45700" rIns="91425" bIns="45700" anchor="t" anchorCtr="0">
            <a:normAutofit fontScale="92500" lnSpcReduction="10000"/>
          </a:bodyPr>
          <a:lstStyle/>
          <a:p>
            <a:pPr>
              <a:spcBef>
                <a:spcPts val="0"/>
              </a:spcBef>
              <a:buSzPts val="1600"/>
            </a:pPr>
            <a:r>
              <a:rPr lang="fr-FR" dirty="0"/>
              <a:t>A macro, </a:t>
            </a:r>
            <a:r>
              <a:rPr lang="fr-FR" dirty="0" err="1"/>
              <a:t>meso</a:t>
            </a:r>
            <a:r>
              <a:rPr lang="fr-FR" dirty="0"/>
              <a:t> &amp; micro </a:t>
            </a:r>
            <a:r>
              <a:rPr lang="fr-FR" dirty="0" err="1"/>
              <a:t>approach</a:t>
            </a:r>
            <a:r>
              <a:rPr lang="fr-FR" dirty="0"/>
              <a:t> of the </a:t>
            </a:r>
            <a:r>
              <a:rPr lang="fr-FR" dirty="0" err="1"/>
              <a:t>operational</a:t>
            </a:r>
            <a:r>
              <a:rPr lang="fr-FR" dirty="0"/>
              <a:t> </a:t>
            </a:r>
            <a:r>
              <a:rPr lang="fr-FR" dirty="0" err="1"/>
              <a:t>chain</a:t>
            </a:r>
            <a:r>
              <a:rPr lang="fr-FR" dirty="0"/>
              <a:t> of </a:t>
            </a:r>
            <a:r>
              <a:rPr lang="fr-FR" dirty="0" err="1"/>
              <a:t>crisis</a:t>
            </a:r>
            <a:r>
              <a:rPr lang="fr-FR" dirty="0"/>
              <a:t> management </a:t>
            </a:r>
            <a:endParaRPr dirty="0"/>
          </a:p>
          <a:p>
            <a:pPr marL="600045" lvl="1" indent="-257162" algn="l" rtl="0">
              <a:spcBef>
                <a:spcPts val="300"/>
              </a:spcBef>
              <a:spcAft>
                <a:spcPts val="0"/>
              </a:spcAft>
              <a:buSzPts val="1500"/>
              <a:buChar char="•"/>
            </a:pPr>
            <a:r>
              <a:rPr lang="fr-FR" dirty="0"/>
              <a:t>Macro : </a:t>
            </a:r>
            <a:r>
              <a:rPr lang="fr-FR" dirty="0" err="1"/>
              <a:t>related</a:t>
            </a:r>
            <a:r>
              <a:rPr lang="fr-FR" dirty="0"/>
              <a:t> to the </a:t>
            </a:r>
            <a:r>
              <a:rPr lang="fr-FR" dirty="0" err="1">
                <a:solidFill>
                  <a:schemeClr val="dk2"/>
                </a:solidFill>
              </a:rPr>
              <a:t>ministerial</a:t>
            </a:r>
            <a:r>
              <a:rPr lang="fr-FR" dirty="0">
                <a:solidFill>
                  <a:schemeClr val="dk2"/>
                </a:solidFill>
              </a:rPr>
              <a:t> management</a:t>
            </a:r>
            <a:r>
              <a:rPr lang="fr-FR" dirty="0"/>
              <a:t> of a </a:t>
            </a:r>
            <a:r>
              <a:rPr lang="fr-FR" dirty="0" err="1"/>
              <a:t>crisis</a:t>
            </a:r>
            <a:r>
              <a:rPr lang="fr-FR" dirty="0"/>
              <a:t> or </a:t>
            </a:r>
            <a:r>
              <a:rPr lang="fr-FR" dirty="0" err="1"/>
              <a:t>emercengy</a:t>
            </a:r>
            <a:r>
              <a:rPr lang="fr-FR" dirty="0"/>
              <a:t> </a:t>
            </a:r>
            <a:endParaRPr dirty="0"/>
          </a:p>
          <a:p>
            <a:pPr marL="857206" lvl="2" indent="-171442" algn="l" rtl="0">
              <a:spcBef>
                <a:spcPts val="260"/>
              </a:spcBef>
              <a:spcAft>
                <a:spcPts val="0"/>
              </a:spcAft>
              <a:buSzPts val="1300"/>
              <a:buChar char="─"/>
            </a:pPr>
            <a:r>
              <a:rPr lang="fr-FR" dirty="0"/>
              <a:t>The </a:t>
            </a:r>
            <a:r>
              <a:rPr lang="fr-FR" dirty="0" err="1"/>
              <a:t>after</a:t>
            </a:r>
            <a:r>
              <a:rPr lang="fr-FR" dirty="0"/>
              <a:t> 13th nov. 2015 : the </a:t>
            </a:r>
            <a:r>
              <a:rPr lang="fr-FR" dirty="0" err="1"/>
              <a:t>rise</a:t>
            </a:r>
            <a:r>
              <a:rPr lang="fr-FR" dirty="0"/>
              <a:t> of </a:t>
            </a:r>
            <a:r>
              <a:rPr lang="fr-FR" dirty="0">
                <a:solidFill>
                  <a:srgbClr val="F05779"/>
                </a:solidFill>
              </a:rPr>
              <a:t>social</a:t>
            </a:r>
            <a:r>
              <a:rPr lang="fr-FR" dirty="0"/>
              <a:t> </a:t>
            </a:r>
            <a:r>
              <a:rPr lang="fr-FR" dirty="0">
                <a:solidFill>
                  <a:srgbClr val="F05779"/>
                </a:solidFill>
              </a:rPr>
              <a:t>media </a:t>
            </a:r>
            <a:r>
              <a:rPr lang="fr-FR" dirty="0"/>
              <a:t>&amp; the </a:t>
            </a:r>
            <a:r>
              <a:rPr lang="fr-FR" dirty="0" err="1"/>
              <a:t>implementation</a:t>
            </a:r>
            <a:r>
              <a:rPr lang="fr-FR" dirty="0"/>
              <a:t> of </a:t>
            </a:r>
            <a:r>
              <a:rPr lang="fr-FR" dirty="0">
                <a:solidFill>
                  <a:srgbClr val="F05779"/>
                </a:solidFill>
              </a:rPr>
              <a:t>inter-</a:t>
            </a:r>
            <a:r>
              <a:rPr lang="fr-FR" dirty="0" err="1">
                <a:solidFill>
                  <a:srgbClr val="F05779"/>
                </a:solidFill>
              </a:rPr>
              <a:t>organisational</a:t>
            </a:r>
            <a:r>
              <a:rPr lang="fr-FR" dirty="0">
                <a:solidFill>
                  <a:srgbClr val="F05779"/>
                </a:solidFill>
              </a:rPr>
              <a:t> information </a:t>
            </a:r>
            <a:r>
              <a:rPr lang="fr-FR" dirty="0" err="1">
                <a:solidFill>
                  <a:srgbClr val="F05779"/>
                </a:solidFill>
              </a:rPr>
              <a:t>systems</a:t>
            </a:r>
            <a:r>
              <a:rPr lang="fr-FR" dirty="0"/>
              <a:t> </a:t>
            </a:r>
            <a:endParaRPr dirty="0"/>
          </a:p>
          <a:p>
            <a:pPr marL="600044" lvl="1" indent="-244461" algn="l" rtl="0">
              <a:spcBef>
                <a:spcPts val="260"/>
              </a:spcBef>
              <a:spcAft>
                <a:spcPts val="0"/>
              </a:spcAft>
              <a:buSzPts val="1300"/>
              <a:buChar char="•"/>
            </a:pPr>
            <a:r>
              <a:rPr lang="fr-FR" dirty="0" err="1"/>
              <a:t>Meso</a:t>
            </a:r>
            <a:r>
              <a:rPr lang="fr-FR" dirty="0"/>
              <a:t> : the </a:t>
            </a:r>
            <a:r>
              <a:rPr lang="fr-FR" dirty="0" err="1"/>
              <a:t>level</a:t>
            </a:r>
            <a:r>
              <a:rPr lang="fr-FR" dirty="0"/>
              <a:t> of the </a:t>
            </a:r>
            <a:r>
              <a:rPr lang="fr-FR" dirty="0" err="1"/>
              <a:t>organization</a:t>
            </a:r>
            <a:r>
              <a:rPr lang="fr-FR" dirty="0"/>
              <a:t>, </a:t>
            </a:r>
            <a:r>
              <a:rPr lang="fr-FR" dirty="0">
                <a:solidFill>
                  <a:schemeClr val="dk2"/>
                </a:solidFill>
              </a:rPr>
              <a:t>the French </a:t>
            </a:r>
            <a:r>
              <a:rPr lang="fr-FR" dirty="0" err="1">
                <a:solidFill>
                  <a:schemeClr val="dk2"/>
                </a:solidFill>
              </a:rPr>
              <a:t>Firefighters</a:t>
            </a:r>
            <a:r>
              <a:rPr lang="fr-FR" dirty="0">
                <a:solidFill>
                  <a:schemeClr val="dk2"/>
                </a:solidFill>
              </a:rPr>
              <a:t> </a:t>
            </a:r>
            <a:r>
              <a:rPr lang="fr-FR" dirty="0" err="1">
                <a:solidFill>
                  <a:schemeClr val="dk2"/>
                </a:solidFill>
              </a:rPr>
              <a:t>departments</a:t>
            </a:r>
            <a:r>
              <a:rPr lang="fr-FR" dirty="0">
                <a:solidFill>
                  <a:schemeClr val="dk2"/>
                </a:solidFill>
              </a:rPr>
              <a:t> (SDIS)</a:t>
            </a:r>
            <a:r>
              <a:rPr lang="fr-FR" dirty="0"/>
              <a:t>, &amp; </a:t>
            </a:r>
            <a:r>
              <a:rPr lang="fr-FR" dirty="0" err="1"/>
              <a:t>their</a:t>
            </a:r>
            <a:r>
              <a:rPr lang="fr-FR" dirty="0"/>
              <a:t> </a:t>
            </a:r>
            <a:r>
              <a:rPr lang="fr-FR" dirty="0" err="1"/>
              <a:t>integration</a:t>
            </a:r>
            <a:endParaRPr dirty="0"/>
          </a:p>
          <a:p>
            <a:pPr marL="857207" lvl="2" indent="-171441" algn="l" rtl="0">
              <a:spcBef>
                <a:spcPts val="260"/>
              </a:spcBef>
              <a:spcAft>
                <a:spcPts val="0"/>
              </a:spcAft>
              <a:buSzPts val="1300"/>
              <a:buChar char="─"/>
            </a:pPr>
            <a:r>
              <a:rPr lang="fr-FR" dirty="0"/>
              <a:t>In the </a:t>
            </a:r>
            <a:r>
              <a:rPr lang="fr-FR" dirty="0" err="1"/>
              <a:t>operational</a:t>
            </a:r>
            <a:r>
              <a:rPr lang="fr-FR" dirty="0"/>
              <a:t> </a:t>
            </a:r>
            <a:r>
              <a:rPr lang="fr-FR" dirty="0" err="1"/>
              <a:t>chain</a:t>
            </a:r>
            <a:r>
              <a:rPr lang="fr-FR" dirty="0"/>
              <a:t> of </a:t>
            </a:r>
            <a:r>
              <a:rPr lang="fr-FR" dirty="0" err="1"/>
              <a:t>crisis</a:t>
            </a:r>
            <a:r>
              <a:rPr lang="fr-FR" dirty="0"/>
              <a:t> management : interactions </a:t>
            </a:r>
            <a:r>
              <a:rPr lang="fr-FR" dirty="0" err="1"/>
              <a:t>with</a:t>
            </a:r>
            <a:r>
              <a:rPr lang="fr-FR" dirty="0"/>
              <a:t> </a:t>
            </a:r>
            <a:r>
              <a:rPr lang="fr-FR" dirty="0" err="1"/>
              <a:t>their</a:t>
            </a:r>
            <a:r>
              <a:rPr lang="fr-FR" dirty="0"/>
              <a:t> </a:t>
            </a:r>
            <a:r>
              <a:rPr lang="fr-FR" dirty="0" err="1"/>
              <a:t>hierarchy</a:t>
            </a:r>
            <a:endParaRPr dirty="0"/>
          </a:p>
          <a:p>
            <a:pPr marL="857207" lvl="2" indent="-171441" algn="l" rtl="0">
              <a:spcBef>
                <a:spcPts val="260"/>
              </a:spcBef>
              <a:spcAft>
                <a:spcPts val="0"/>
              </a:spcAft>
              <a:buSzPts val="1300"/>
              <a:buChar char="─"/>
            </a:pPr>
            <a:r>
              <a:rPr lang="fr-FR" dirty="0"/>
              <a:t>in </a:t>
            </a:r>
            <a:r>
              <a:rPr lang="fr-FR" dirty="0" err="1"/>
              <a:t>their</a:t>
            </a:r>
            <a:r>
              <a:rPr lang="fr-FR" dirty="0"/>
              <a:t> local </a:t>
            </a:r>
            <a:r>
              <a:rPr lang="fr-FR" dirty="0" err="1"/>
              <a:t>environment</a:t>
            </a:r>
            <a:r>
              <a:rPr lang="fr-FR" dirty="0"/>
              <a:t> : interactions </a:t>
            </a:r>
            <a:r>
              <a:rPr lang="fr-FR" dirty="0" err="1"/>
              <a:t>with</a:t>
            </a:r>
            <a:r>
              <a:rPr lang="fr-FR" dirty="0"/>
              <a:t> </a:t>
            </a:r>
            <a:r>
              <a:rPr lang="fr-FR" dirty="0" err="1"/>
              <a:t>citizens</a:t>
            </a:r>
            <a:r>
              <a:rPr lang="fr-FR" dirty="0"/>
              <a:t>, </a:t>
            </a:r>
            <a:r>
              <a:rPr lang="fr-FR" dirty="0" err="1"/>
              <a:t>with</a:t>
            </a:r>
            <a:r>
              <a:rPr lang="fr-FR" dirty="0"/>
              <a:t> </a:t>
            </a:r>
            <a:r>
              <a:rPr lang="fr-FR" dirty="0" err="1"/>
              <a:t>their</a:t>
            </a:r>
            <a:r>
              <a:rPr lang="fr-FR" dirty="0"/>
              <a:t> </a:t>
            </a:r>
            <a:r>
              <a:rPr lang="fr-FR" dirty="0" err="1"/>
              <a:t>institutional</a:t>
            </a:r>
            <a:r>
              <a:rPr lang="fr-FR" dirty="0"/>
              <a:t> and </a:t>
            </a:r>
            <a:r>
              <a:rPr lang="fr-FR" dirty="0" err="1"/>
              <a:t>private</a:t>
            </a:r>
            <a:r>
              <a:rPr lang="fr-FR" dirty="0"/>
              <a:t> </a:t>
            </a:r>
            <a:r>
              <a:rPr lang="fr-FR" dirty="0" err="1"/>
              <a:t>partners</a:t>
            </a:r>
            <a:endParaRPr dirty="0"/>
          </a:p>
          <a:p>
            <a:pPr marL="857207" lvl="2" indent="-171441" algn="l" rtl="0">
              <a:spcBef>
                <a:spcPts val="260"/>
              </a:spcBef>
              <a:spcAft>
                <a:spcPts val="0"/>
              </a:spcAft>
              <a:buSzPts val="1300"/>
              <a:buChar char="─"/>
            </a:pPr>
            <a:r>
              <a:rPr lang="fr-FR" dirty="0"/>
              <a:t>The digital </a:t>
            </a:r>
            <a:r>
              <a:rPr lang="fr-FR" dirty="0" err="1"/>
              <a:t>strategies</a:t>
            </a:r>
            <a:r>
              <a:rPr lang="fr-FR" dirty="0"/>
              <a:t> </a:t>
            </a:r>
            <a:r>
              <a:rPr lang="fr-FR" dirty="0" err="1"/>
              <a:t>they</a:t>
            </a:r>
            <a:r>
              <a:rPr lang="fr-FR" dirty="0"/>
              <a:t> are </a:t>
            </a:r>
            <a:r>
              <a:rPr lang="fr-FR" dirty="0" err="1"/>
              <a:t>implementing</a:t>
            </a:r>
            <a:r>
              <a:rPr lang="fr-FR" dirty="0"/>
              <a:t>, </a:t>
            </a:r>
            <a:r>
              <a:rPr lang="fr-FR" dirty="0" err="1"/>
              <a:t>their</a:t>
            </a:r>
            <a:r>
              <a:rPr lang="fr-FR" dirty="0"/>
              <a:t> </a:t>
            </a:r>
            <a:r>
              <a:rPr lang="fr-FR" dirty="0" err="1"/>
              <a:t>tools</a:t>
            </a:r>
            <a:r>
              <a:rPr lang="fr-FR" dirty="0"/>
              <a:t> </a:t>
            </a:r>
            <a:r>
              <a:rPr lang="fr-FR" dirty="0">
                <a:solidFill>
                  <a:srgbClr val="F05779"/>
                </a:solidFill>
              </a:rPr>
              <a:t>(social media, </a:t>
            </a:r>
            <a:r>
              <a:rPr lang="fr-FR" dirty="0" err="1">
                <a:solidFill>
                  <a:srgbClr val="F05779"/>
                </a:solidFill>
              </a:rPr>
              <a:t>app</a:t>
            </a:r>
            <a:r>
              <a:rPr lang="fr-FR" dirty="0">
                <a:solidFill>
                  <a:srgbClr val="F05779"/>
                </a:solidFill>
              </a:rPr>
              <a:t>., </a:t>
            </a:r>
            <a:r>
              <a:rPr lang="fr-FR" dirty="0" err="1">
                <a:solidFill>
                  <a:srgbClr val="F05779"/>
                </a:solidFill>
              </a:rPr>
              <a:t>carto</a:t>
            </a:r>
            <a:r>
              <a:rPr lang="fr-FR" dirty="0">
                <a:solidFill>
                  <a:srgbClr val="F05779"/>
                </a:solidFill>
              </a:rPr>
              <a:t>…)</a:t>
            </a:r>
            <a:r>
              <a:rPr lang="fr-FR" dirty="0"/>
              <a:t>, </a:t>
            </a:r>
            <a:r>
              <a:rPr lang="fr-FR" dirty="0" err="1"/>
              <a:t>Their</a:t>
            </a:r>
            <a:r>
              <a:rPr lang="fr-FR" dirty="0"/>
              <a:t> </a:t>
            </a:r>
            <a:r>
              <a:rPr lang="fr-FR" dirty="0" err="1"/>
              <a:t>choices</a:t>
            </a:r>
            <a:r>
              <a:rPr lang="fr-FR" dirty="0"/>
              <a:t> &amp; positions, The changes </a:t>
            </a:r>
            <a:r>
              <a:rPr lang="fr-FR" dirty="0" err="1"/>
              <a:t>they</a:t>
            </a:r>
            <a:r>
              <a:rPr lang="fr-FR" dirty="0"/>
              <a:t> are </a:t>
            </a:r>
            <a:r>
              <a:rPr lang="fr-FR" dirty="0" err="1"/>
              <a:t>experiencing</a:t>
            </a:r>
            <a:r>
              <a:rPr lang="fr-FR" dirty="0"/>
              <a:t>  </a:t>
            </a:r>
            <a:endParaRPr dirty="0"/>
          </a:p>
          <a:p>
            <a:pPr marL="600045" lvl="1" indent="-257162" algn="l" rtl="0">
              <a:spcBef>
                <a:spcPts val="300"/>
              </a:spcBef>
              <a:spcAft>
                <a:spcPts val="0"/>
              </a:spcAft>
              <a:buSzPts val="1500"/>
              <a:buChar char="•"/>
            </a:pPr>
            <a:r>
              <a:rPr lang="fr-FR" dirty="0"/>
              <a:t>Micro : the </a:t>
            </a:r>
            <a:r>
              <a:rPr lang="fr-FR" dirty="0" err="1"/>
              <a:t>individual</a:t>
            </a:r>
            <a:r>
              <a:rPr lang="fr-FR" dirty="0"/>
              <a:t> practices </a:t>
            </a:r>
            <a:r>
              <a:rPr lang="fr-FR" dirty="0">
                <a:solidFill>
                  <a:schemeClr val="dk2"/>
                </a:solidFill>
              </a:rPr>
              <a:t>of </a:t>
            </a:r>
            <a:r>
              <a:rPr lang="fr-FR" dirty="0" err="1">
                <a:solidFill>
                  <a:schemeClr val="dk2"/>
                </a:solidFill>
              </a:rPr>
              <a:t>citizens</a:t>
            </a:r>
            <a:r>
              <a:rPr lang="fr-FR" dirty="0"/>
              <a:t> in the </a:t>
            </a:r>
            <a:r>
              <a:rPr lang="fr-FR" dirty="0" err="1"/>
              <a:t>context</a:t>
            </a:r>
            <a:r>
              <a:rPr lang="fr-FR" dirty="0"/>
              <a:t> of an emergency or a </a:t>
            </a:r>
            <a:r>
              <a:rPr lang="fr-FR" dirty="0" err="1"/>
              <a:t>crisis</a:t>
            </a:r>
            <a:endParaRPr dirty="0"/>
          </a:p>
          <a:p>
            <a:pPr marL="857207" lvl="2" indent="-171441" algn="l" rtl="0">
              <a:spcBef>
                <a:spcPts val="260"/>
              </a:spcBef>
              <a:spcAft>
                <a:spcPts val="0"/>
              </a:spcAft>
              <a:buSzPts val="1300"/>
              <a:buChar char="─"/>
            </a:pPr>
            <a:r>
              <a:rPr lang="fr-FR" dirty="0"/>
              <a:t>The </a:t>
            </a:r>
            <a:r>
              <a:rPr lang="fr-FR" dirty="0">
                <a:solidFill>
                  <a:srgbClr val="F05779"/>
                </a:solidFill>
              </a:rPr>
              <a:t>social</a:t>
            </a:r>
            <a:r>
              <a:rPr lang="fr-FR" dirty="0"/>
              <a:t> </a:t>
            </a:r>
            <a:r>
              <a:rPr lang="fr-FR" dirty="0">
                <a:solidFill>
                  <a:srgbClr val="F05779"/>
                </a:solidFill>
              </a:rPr>
              <a:t>media </a:t>
            </a:r>
            <a:r>
              <a:rPr lang="fr-FR" dirty="0"/>
              <a:t>uses and </a:t>
            </a:r>
            <a:r>
              <a:rPr lang="fr-FR" dirty="0" err="1"/>
              <a:t>their</a:t>
            </a:r>
            <a:r>
              <a:rPr lang="fr-FR" dirty="0"/>
              <a:t> implications on the </a:t>
            </a:r>
            <a:r>
              <a:rPr lang="fr-FR" dirty="0" err="1"/>
              <a:t>crisis</a:t>
            </a:r>
            <a:r>
              <a:rPr lang="fr-FR" dirty="0"/>
              <a:t> management </a:t>
            </a:r>
            <a:r>
              <a:rPr lang="fr-FR" dirty="0" err="1"/>
              <a:t>processes</a:t>
            </a:r>
            <a:endParaRPr lang="fr-FR" dirty="0"/>
          </a:p>
          <a:p>
            <a:pPr lvl="2" indent="-171441">
              <a:spcBef>
                <a:spcPts val="260"/>
              </a:spcBef>
              <a:buSzPts val="1300"/>
            </a:pPr>
            <a:r>
              <a:rPr lang="en-US" dirty="0">
                <a:solidFill>
                  <a:schemeClr val="tx2">
                    <a:lumMod val="60000"/>
                    <a:lumOff val="40000"/>
                  </a:schemeClr>
                </a:solidFill>
              </a:rPr>
              <a:t>Digital app and video feedback </a:t>
            </a:r>
            <a:r>
              <a:rPr lang="en-US" dirty="0"/>
              <a:t>for dispatchers to improve the out-of-hospital cardiac arrest handling</a:t>
            </a:r>
            <a:endParaRPr dirty="0"/>
          </a:p>
        </p:txBody>
      </p:sp>
      <p:sp>
        <p:nvSpPr>
          <p:cNvPr id="137" name="Google Shape;137;p3"/>
          <p:cNvSpPr txBox="1">
            <a:spLocks noGrp="1"/>
          </p:cNvSpPr>
          <p:nvPr>
            <p:ph type="dt" idx="10"/>
          </p:nvPr>
        </p:nvSpPr>
        <p:spPr>
          <a:xfrm>
            <a:off x="539552" y="4886090"/>
            <a:ext cx="870010" cy="1699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14/02/2022</a:t>
            </a:r>
            <a:endParaRPr/>
          </a:p>
        </p:txBody>
      </p:sp>
      <p:sp>
        <p:nvSpPr>
          <p:cNvPr id="138" name="Google Shape;138;p3"/>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a:t>Institut Polytechnique de Paris</a:t>
            </a:r>
            <a:endParaRPr/>
          </a:p>
        </p:txBody>
      </p:sp>
      <p:sp>
        <p:nvSpPr>
          <p:cNvPr id="139" name="Google Shape;139;p3"/>
          <p:cNvSpPr txBox="1">
            <a:spLocks noGrp="1"/>
          </p:cNvSpPr>
          <p:nvPr>
            <p:ph type="sldNum" idx="12"/>
          </p:nvPr>
        </p:nvSpPr>
        <p:spPr>
          <a:xfrm>
            <a:off x="6466" y="4886090"/>
            <a:ext cx="533086" cy="1699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397226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1880" y="1761660"/>
            <a:ext cx="4966320" cy="1928723"/>
          </a:xfrm>
        </p:spPr>
        <p:txBody>
          <a:bodyPr/>
          <a:lstStyle/>
          <a:p>
            <a:r>
              <a:rPr lang="fr-FR" dirty="0" err="1"/>
              <a:t>Making</a:t>
            </a:r>
            <a:r>
              <a:rPr lang="fr-FR" dirty="0"/>
              <a:t> the case </a:t>
            </a:r>
            <a:r>
              <a:rPr lang="fr-FR" dirty="0" err="1"/>
              <a:t>through</a:t>
            </a:r>
            <a:r>
              <a:rPr lang="fr-FR" dirty="0"/>
              <a:t> 4 </a:t>
            </a:r>
            <a:r>
              <a:rPr lang="fr-FR" dirty="0" err="1"/>
              <a:t>examples</a:t>
            </a:r>
            <a:endParaRPr lang="fr-FR" dirty="0"/>
          </a:p>
        </p:txBody>
      </p:sp>
      <p:sp>
        <p:nvSpPr>
          <p:cNvPr id="3" name="Sous-titre 2"/>
          <p:cNvSpPr>
            <a:spLocks noGrp="1"/>
          </p:cNvSpPr>
          <p:nvPr>
            <p:ph type="subTitle" idx="1"/>
          </p:nvPr>
        </p:nvSpPr>
        <p:spPr>
          <a:xfrm>
            <a:off x="3489648" y="2375933"/>
            <a:ext cx="4968552" cy="1756587"/>
          </a:xfrm>
        </p:spPr>
        <p:txBody>
          <a:bodyPr/>
          <a:lstStyle/>
          <a:p>
            <a:r>
              <a:rPr lang="en-US" dirty="0">
                <a:solidFill>
                  <a:schemeClr val="tx1">
                    <a:lumMod val="65000"/>
                    <a:lumOff val="35000"/>
                  </a:schemeClr>
                </a:solidFill>
              </a:rPr>
              <a:t>1. Flash flooding in Genoa 2011</a:t>
            </a:r>
          </a:p>
          <a:p>
            <a:r>
              <a:rPr lang="en-US" dirty="0">
                <a:solidFill>
                  <a:schemeClr val="tx1">
                    <a:lumMod val="65000"/>
                    <a:lumOff val="35000"/>
                  </a:schemeClr>
                </a:solidFill>
              </a:rPr>
              <a:t>2. </a:t>
            </a:r>
            <a:r>
              <a:rPr lang="en-US" dirty="0" err="1">
                <a:solidFill>
                  <a:schemeClr val="tx1">
                    <a:lumMod val="65000"/>
                    <a:lumOff val="35000"/>
                  </a:schemeClr>
                </a:solidFill>
              </a:rPr>
              <a:t>Huricane</a:t>
            </a:r>
            <a:r>
              <a:rPr lang="en-US" dirty="0">
                <a:solidFill>
                  <a:schemeClr val="tx1">
                    <a:lumMod val="65000"/>
                    <a:lumOff val="35000"/>
                  </a:schemeClr>
                </a:solidFill>
              </a:rPr>
              <a:t> IRMA in Cuba 2017</a:t>
            </a:r>
          </a:p>
          <a:p>
            <a:r>
              <a:rPr lang="en-US" dirty="0">
                <a:solidFill>
                  <a:schemeClr val="tx1">
                    <a:lumMod val="65000"/>
                    <a:lumOff val="35000"/>
                  </a:schemeClr>
                </a:solidFill>
              </a:rPr>
              <a:t>3. Flash flooding in the South of France in 2019</a:t>
            </a:r>
          </a:p>
          <a:p>
            <a:r>
              <a:rPr lang="en-US" dirty="0">
                <a:solidFill>
                  <a:schemeClr val="tx1">
                    <a:lumMod val="65000"/>
                    <a:lumOff val="35000"/>
                  </a:schemeClr>
                </a:solidFill>
              </a:rPr>
              <a:t>4. Vancouver Riots </a:t>
            </a:r>
          </a:p>
          <a:p>
            <a:endParaRPr lang="en-US" dirty="0">
              <a:solidFill>
                <a:schemeClr val="tx1">
                  <a:lumMod val="65000"/>
                  <a:lumOff val="35000"/>
                </a:schemeClr>
              </a:solidFill>
            </a:endParaRP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4</a:t>
            </a:fld>
            <a:endParaRPr lang="fr-FR" dirty="0"/>
          </a:p>
        </p:txBody>
      </p:sp>
      <p:sp>
        <p:nvSpPr>
          <p:cNvPr id="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334867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63" y="204790"/>
            <a:ext cx="4315537" cy="584765"/>
          </a:xfrm>
        </p:spPr>
        <p:txBody>
          <a:bodyPr>
            <a:normAutofit/>
          </a:bodyPr>
          <a:lstStyle/>
          <a:p>
            <a:r>
              <a:rPr lang="fr-FR" sz="2600" dirty="0"/>
              <a:t>1. The 2011 </a:t>
            </a:r>
            <a:r>
              <a:rPr lang="fr-FR" sz="2600" dirty="0" err="1"/>
              <a:t>Genoa</a:t>
            </a:r>
            <a:r>
              <a:rPr lang="fr-FR" sz="2600" dirty="0"/>
              <a:t> flood</a:t>
            </a:r>
          </a:p>
        </p:txBody>
      </p:sp>
      <p:pic>
        <p:nvPicPr>
          <p:cNvPr id="10" name="Espace réservé du contenu 9"/>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574932" y="1445197"/>
            <a:ext cx="4342687" cy="2124479"/>
          </a:xfrm>
        </p:spPr>
      </p:pic>
      <p:sp>
        <p:nvSpPr>
          <p:cNvPr id="8" name="Espace réservé du texte 7"/>
          <p:cNvSpPr>
            <a:spLocks noGrp="1"/>
          </p:cNvSpPr>
          <p:nvPr>
            <p:ph type="body" sz="half" idx="2"/>
          </p:nvPr>
        </p:nvSpPr>
        <p:spPr>
          <a:xfrm>
            <a:off x="457200" y="1005576"/>
            <a:ext cx="3754760" cy="2916324"/>
          </a:xfrm>
        </p:spPr>
        <p:txBody>
          <a:bodyPr>
            <a:normAutofit lnSpcReduction="10000"/>
          </a:bodyPr>
          <a:lstStyle/>
          <a:p>
            <a:pPr marL="285750" indent="-285750">
              <a:buFont typeface="Wingdings" panose="05000000000000000000" pitchFamily="2" charset="2"/>
              <a:buChar char="§"/>
            </a:pPr>
            <a:r>
              <a:rPr lang="en-US" sz="2000" dirty="0"/>
              <a:t>Context</a:t>
            </a:r>
          </a:p>
          <a:p>
            <a:pPr marL="628634" lvl="1" indent="-285750">
              <a:buFont typeface="Arial" panose="020B0604020202020204" pitchFamily="34" charset="0"/>
              <a:buChar char="•"/>
            </a:pPr>
            <a:r>
              <a:rPr lang="en-US" sz="1450" b="0" dirty="0"/>
              <a:t>The 4th Nov. 2011 floods touch violently Genoa (Italy)</a:t>
            </a:r>
          </a:p>
          <a:p>
            <a:pPr marL="628634" lvl="1" indent="-285750">
              <a:buFont typeface="Arial" panose="020B0604020202020204" pitchFamily="34" charset="0"/>
              <a:buChar char="•"/>
            </a:pPr>
            <a:r>
              <a:rPr lang="en-US" sz="1450" b="0" dirty="0"/>
              <a:t>Social media is used in several ways to cover and respond to this emergency situation</a:t>
            </a:r>
          </a:p>
          <a:p>
            <a:pPr marL="285750" indent="-285750">
              <a:buFont typeface="Wingdings" panose="05000000000000000000" pitchFamily="2" charset="2"/>
              <a:buChar char="§"/>
            </a:pPr>
            <a:r>
              <a:rPr lang="en-US" sz="2000" dirty="0"/>
              <a:t>Social media at stake</a:t>
            </a:r>
          </a:p>
          <a:p>
            <a:pPr marL="628634" lvl="1" indent="-285750">
              <a:buFont typeface="Arial" panose="020B0604020202020204" pitchFamily="34" charset="0"/>
              <a:buChar char="•"/>
            </a:pPr>
            <a:r>
              <a:rPr lang="en-US" sz="1450" b="0" dirty="0"/>
              <a:t>A volunteer group of students creates a Facebook page to communicate with citizens and organize rescue and support activities</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5</a:t>
            </a:fld>
            <a:endParaRPr lang="fr-FR" dirty="0"/>
          </a:p>
        </p:txBody>
      </p:sp>
      <p:sp>
        <p:nvSpPr>
          <p:cNvPr id="11" name="ZoneTexte 10"/>
          <p:cNvSpPr txBox="1"/>
          <p:nvPr/>
        </p:nvSpPr>
        <p:spPr>
          <a:xfrm>
            <a:off x="502946" y="3983222"/>
            <a:ext cx="7920880"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C00000"/>
                </a:solidFill>
              </a:rPr>
              <a:t>Rapidly, the FB page becomes the node of communication between citizens, local authorities and rescue teams. </a:t>
            </a:r>
          </a:p>
        </p:txBody>
      </p:sp>
      <p:sp>
        <p:nvSpPr>
          <p:cNvPr id="9" name="Google Shape;163;p6"/>
          <p:cNvSpPr/>
          <p:nvPr/>
        </p:nvSpPr>
        <p:spPr>
          <a:xfrm>
            <a:off x="7169915" y="706977"/>
            <a:ext cx="2367662"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dirty="0">
                <a:solidFill>
                  <a:schemeClr val="dk1"/>
                </a:solidFill>
                <a:latin typeface="Arial"/>
                <a:ea typeface="Arial"/>
                <a:cs typeface="Arial"/>
                <a:sym typeface="Arial"/>
              </a:rPr>
              <a:t>Rizza – Pereira </a:t>
            </a:r>
            <a:br>
              <a:rPr lang="fr-FR" sz="1000" dirty="0">
                <a:solidFill>
                  <a:schemeClr val="dk1"/>
                </a:solidFill>
                <a:latin typeface="Arial"/>
                <a:ea typeface="Arial"/>
                <a:cs typeface="Arial"/>
                <a:sym typeface="Arial"/>
              </a:rPr>
            </a:br>
            <a:r>
              <a:rPr lang="fr-FR" sz="1000" dirty="0">
                <a:solidFill>
                  <a:schemeClr val="dk1"/>
                </a:solidFill>
                <a:latin typeface="Arial"/>
                <a:ea typeface="Arial"/>
                <a:cs typeface="Arial"/>
                <a:sym typeface="Arial"/>
              </a:rPr>
              <a:t>Joint </a:t>
            </a:r>
            <a:r>
              <a:rPr lang="fr-FR" sz="1000" dirty="0" err="1">
                <a:solidFill>
                  <a:schemeClr val="dk1"/>
                </a:solidFill>
                <a:latin typeface="Arial"/>
                <a:ea typeface="Arial"/>
                <a:cs typeface="Arial"/>
                <a:sym typeface="Arial"/>
              </a:rPr>
              <a:t>Research</a:t>
            </a:r>
            <a:r>
              <a:rPr lang="fr-FR" sz="1000" dirty="0">
                <a:solidFill>
                  <a:schemeClr val="dk1"/>
                </a:solidFill>
                <a:latin typeface="Arial"/>
                <a:ea typeface="Arial"/>
                <a:cs typeface="Arial"/>
                <a:sym typeface="Arial"/>
              </a:rPr>
              <a:t> Centre, </a:t>
            </a:r>
            <a:br>
              <a:rPr lang="fr-FR" sz="1000" dirty="0">
                <a:solidFill>
                  <a:schemeClr val="dk1"/>
                </a:solidFill>
                <a:latin typeface="Arial"/>
                <a:ea typeface="Arial"/>
                <a:cs typeface="Arial"/>
                <a:sym typeface="Arial"/>
              </a:rPr>
            </a:br>
            <a:r>
              <a:rPr lang="fr-FR" sz="1000" dirty="0" err="1">
                <a:solidFill>
                  <a:schemeClr val="dk1"/>
                </a:solidFill>
                <a:latin typeface="Arial"/>
                <a:ea typeface="Arial"/>
                <a:cs typeface="Arial"/>
                <a:sym typeface="Arial"/>
              </a:rPr>
              <a:t>European</a:t>
            </a:r>
            <a:r>
              <a:rPr lang="fr-FR" sz="1000" dirty="0">
                <a:solidFill>
                  <a:schemeClr val="dk1"/>
                </a:solidFill>
                <a:latin typeface="Arial"/>
                <a:ea typeface="Arial"/>
                <a:cs typeface="Arial"/>
                <a:sym typeface="Arial"/>
              </a:rPr>
              <a:t> Commission</a:t>
            </a:r>
            <a:endParaRPr sz="1000" dirty="0">
              <a:solidFill>
                <a:schemeClr val="dk1"/>
              </a:solidFill>
              <a:latin typeface="Arial"/>
              <a:ea typeface="Arial"/>
              <a:cs typeface="Arial"/>
              <a:sym typeface="Arial"/>
            </a:endParaRPr>
          </a:p>
        </p:txBody>
      </p:sp>
      <p:sp>
        <p:nvSpPr>
          <p:cNvPr id="12" name="Google Shape;128;p2"/>
          <p:cNvSpPr txBox="1">
            <a:spLocks noGrp="1"/>
          </p:cNvSpPr>
          <p:nvPr>
            <p:ph type="ftr" idx="11"/>
          </p:nvPr>
        </p:nvSpPr>
        <p:spPr>
          <a:xfrm>
            <a:off x="4067950" y="4894968"/>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4201580017"/>
      </p:ext>
    </p:extLst>
  </p:cSld>
  <p:clrMapOvr>
    <a:masterClrMapping/>
  </p:clrMapOvr>
  <mc:AlternateContent xmlns:mc="http://schemas.openxmlformats.org/markup-compatibility/2006" xmlns:p14="http://schemas.microsoft.com/office/powerpoint/2010/main">
    <mc:Choice Requires="p14">
      <p:transition spd="slow" p14:dur="2000" advTm="38419"/>
    </mc:Choice>
    <mc:Fallback xmlns="">
      <p:transition spd="slow" advTm="384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Lessons learnt </a:t>
            </a:r>
          </a:p>
        </p:txBody>
      </p:sp>
      <p:sp>
        <p:nvSpPr>
          <p:cNvPr id="3" name="Espace réservé du contenu 2"/>
          <p:cNvSpPr>
            <a:spLocks noGrp="1"/>
          </p:cNvSpPr>
          <p:nvPr>
            <p:ph idx="1"/>
          </p:nvPr>
        </p:nvSpPr>
        <p:spPr>
          <a:xfrm>
            <a:off x="251520" y="1005577"/>
            <a:ext cx="8568952" cy="3556490"/>
          </a:xfrm>
        </p:spPr>
        <p:txBody>
          <a:bodyPr>
            <a:normAutofit/>
          </a:bodyPr>
          <a:lstStyle/>
          <a:p>
            <a:r>
              <a:rPr lang="en-US" dirty="0"/>
              <a:t>Illustration of how SM allows citizens to answer competently to the floods, supporting community disaster resilience building</a:t>
            </a:r>
          </a:p>
          <a:p>
            <a:pPr lvl="1"/>
            <a:r>
              <a:rPr lang="en-US" dirty="0"/>
              <a:t>SM as a virtual space of care for citizens to exercise their citizenship, care and solidarity</a:t>
            </a:r>
          </a:p>
          <a:p>
            <a:pPr lvl="1"/>
            <a:r>
              <a:rPr lang="en-US" dirty="0"/>
              <a:t>Through the virtual space of care both citizens and local authority became empowered actors to address the crisis</a:t>
            </a:r>
          </a:p>
          <a:p>
            <a:pPr lvl="1"/>
            <a:r>
              <a:rPr lang="en-US" dirty="0"/>
              <a:t>A trustful relationship has developed a </a:t>
            </a:r>
            <a:r>
              <a:rPr lang="en-US" i="1" dirty="0"/>
              <a:t>sine qua non </a:t>
            </a:r>
            <a:r>
              <a:rPr lang="en-US" dirty="0"/>
              <a:t>condition for:</a:t>
            </a:r>
          </a:p>
          <a:p>
            <a:pPr lvl="2"/>
            <a:r>
              <a:rPr lang="en-US" dirty="0"/>
              <a:t>respected cooperation, shared understanding of preparedness and what is needed for building community resilience</a:t>
            </a:r>
          </a:p>
          <a:p>
            <a:r>
              <a:rPr lang="fr-FR" dirty="0"/>
              <a:t>The </a:t>
            </a:r>
            <a:r>
              <a:rPr lang="en-US" dirty="0"/>
              <a:t>re-configuration</a:t>
            </a:r>
            <a:r>
              <a:rPr lang="fr-FR" dirty="0"/>
              <a:t> of the </a:t>
            </a:r>
            <a:r>
              <a:rPr lang="en-US" dirty="0"/>
              <a:t>space</a:t>
            </a:r>
            <a:r>
              <a:rPr lang="fr-FR" dirty="0"/>
              <a:t> of care </a:t>
            </a:r>
            <a:r>
              <a:rPr lang="fr-FR" dirty="0" err="1"/>
              <a:t>through</a:t>
            </a:r>
            <a:r>
              <a:rPr lang="fr-FR" dirty="0"/>
              <a:t> a </a:t>
            </a:r>
            <a:r>
              <a:rPr lang="fr-FR" dirty="0" err="1"/>
              <a:t>co-responsability</a:t>
            </a:r>
            <a:endParaRPr lang="fr-FR" dirty="0"/>
          </a:p>
          <a:p>
            <a:pPr lvl="1"/>
            <a:r>
              <a:rPr lang="en-US" dirty="0"/>
              <a:t>Re-arrangements of the relationships between private and public forms of care:</a:t>
            </a:r>
          </a:p>
          <a:p>
            <a:pPr lvl="2"/>
            <a:r>
              <a:rPr lang="en-US" dirty="0"/>
              <a:t>Co-construction of the response </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6</a:t>
            </a:fld>
            <a:endParaRPr lang="fr-FR" dirty="0"/>
          </a:p>
        </p:txBody>
      </p:sp>
      <p:sp>
        <p:nvSpPr>
          <p:cNvPr id="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485717928"/>
      </p:ext>
    </p:extLst>
  </p:cSld>
  <p:clrMapOvr>
    <a:masterClrMapping/>
  </p:clrMapOvr>
  <mc:AlternateContent xmlns:mc="http://schemas.openxmlformats.org/markup-compatibility/2006" xmlns:p14="http://schemas.microsoft.com/office/powerpoint/2010/main">
    <mc:Choice Requires="p14">
      <p:transition spd="slow" p14:dur="2000" advTm="80852"/>
    </mc:Choice>
    <mc:Fallback xmlns="">
      <p:transition spd="slow" advTm="808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a:t>
            </a:r>
            <a:r>
              <a:rPr lang="en-US" dirty="0"/>
              <a:t>The 2017 Hurricane Irma in Cuba </a:t>
            </a:r>
          </a:p>
        </p:txBody>
      </p:sp>
      <p:sp>
        <p:nvSpPr>
          <p:cNvPr id="3" name="Espace réservé de la date 2"/>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7</a:t>
            </a:fld>
            <a:endParaRPr lang="fr-FR" dirty="0"/>
          </a:p>
        </p:txBody>
      </p:sp>
      <p:pic>
        <p:nvPicPr>
          <p:cNvPr id="6" name="Imag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9738" y="733871"/>
            <a:ext cx="3589834" cy="2207036"/>
          </a:xfrm>
          <a:prstGeom prst="rect">
            <a:avLst/>
          </a:prstGeom>
        </p:spPr>
      </p:pic>
      <p:pic>
        <p:nvPicPr>
          <p:cNvPr id="8" name="Espace réservé du contenu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68215" y="2860107"/>
            <a:ext cx="3301542" cy="1628695"/>
          </a:xfrm>
          <a:prstGeom prst="rect">
            <a:avLst/>
          </a:prstGeom>
        </p:spPr>
      </p:pic>
      <p:sp>
        <p:nvSpPr>
          <p:cNvPr id="9" name="Google Shape;162;p6"/>
          <p:cNvSpPr txBox="1">
            <a:spLocks/>
          </p:cNvSpPr>
          <p:nvPr/>
        </p:nvSpPr>
        <p:spPr>
          <a:xfrm>
            <a:off x="273009" y="1019657"/>
            <a:ext cx="4609709" cy="286876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766">
              <a:spcBef>
                <a:spcPct val="20000"/>
              </a:spcBef>
              <a:buClr>
                <a:schemeClr val="tx2"/>
              </a:buClr>
              <a:buSzPct val="100000"/>
              <a:buFont typeface="Wingdings" panose="05000000000000000000" pitchFamily="2" charset="2"/>
              <a:buChar char="§"/>
            </a:pPr>
            <a:r>
              <a:rPr lang="en-US" sz="1900" b="1" dirty="0">
                <a:latin typeface="+mj-lt"/>
              </a:rPr>
              <a:t>Context</a:t>
            </a:r>
          </a:p>
          <a:p>
            <a:pPr marL="742950" lvl="2" indent="-285750" defTabSz="685766">
              <a:spcBef>
                <a:spcPct val="20000"/>
              </a:spcBef>
              <a:buClr>
                <a:schemeClr val="tx2"/>
              </a:buClr>
              <a:buSzPct val="100000"/>
            </a:pPr>
            <a:r>
              <a:rPr lang="en-US" sz="1500" dirty="0">
                <a:latin typeface="+mj-lt"/>
              </a:rPr>
              <a:t>While Hurricane Irma was expected to reach the US costs, its trajectory changed </a:t>
            </a:r>
          </a:p>
          <a:p>
            <a:pPr marL="742950" lvl="2" indent="-285750" defTabSz="685766">
              <a:spcBef>
                <a:spcPct val="20000"/>
              </a:spcBef>
              <a:buClr>
                <a:schemeClr val="tx2"/>
              </a:buClr>
              <a:buSzPct val="100000"/>
            </a:pPr>
            <a:r>
              <a:rPr lang="en-US" sz="1500" dirty="0">
                <a:latin typeface="+mj-lt"/>
              </a:rPr>
              <a:t>Tourists in Cuba were </a:t>
            </a:r>
            <a:r>
              <a:rPr lang="en-US" sz="1500" dirty="0" err="1">
                <a:latin typeface="+mj-lt"/>
              </a:rPr>
              <a:t>delocated</a:t>
            </a:r>
            <a:r>
              <a:rPr lang="en-US" sz="1500" dirty="0">
                <a:latin typeface="+mj-lt"/>
              </a:rPr>
              <a:t> to the area of </a:t>
            </a:r>
            <a:r>
              <a:rPr lang="en-US" sz="1500" dirty="0" err="1">
                <a:latin typeface="+mj-lt"/>
              </a:rPr>
              <a:t>Varadero</a:t>
            </a:r>
            <a:r>
              <a:rPr lang="en-US" sz="1500" dirty="0">
                <a:latin typeface="+mj-lt"/>
              </a:rPr>
              <a:t>: during 3 days no news from them </a:t>
            </a:r>
          </a:p>
          <a:p>
            <a:pPr marL="285750" indent="-285750" defTabSz="685766">
              <a:spcBef>
                <a:spcPct val="20000"/>
              </a:spcBef>
              <a:buClr>
                <a:schemeClr val="tx2"/>
              </a:buClr>
              <a:buSzPct val="100000"/>
              <a:buFont typeface="Wingdings" panose="05000000000000000000" pitchFamily="2" charset="2"/>
              <a:buChar char="§"/>
            </a:pPr>
            <a:r>
              <a:rPr lang="en-US" sz="1900" b="1" dirty="0">
                <a:latin typeface="+mj-lt"/>
              </a:rPr>
              <a:t>The social media at stakes</a:t>
            </a:r>
          </a:p>
          <a:p>
            <a:pPr marL="742950" lvl="2" indent="-285750" defTabSz="685766">
              <a:spcBef>
                <a:spcPct val="20000"/>
              </a:spcBef>
              <a:buClr>
                <a:schemeClr val="tx2"/>
              </a:buClr>
              <a:buSzPct val="100000"/>
            </a:pPr>
            <a:r>
              <a:rPr lang="en-US" sz="1500" dirty="0">
                <a:latin typeface="+mj-lt"/>
              </a:rPr>
              <a:t>Families and relatives used SM to share information &amp; specifically locating people and states of the hotel after the Hurricane</a:t>
            </a:r>
          </a:p>
          <a:p>
            <a:pPr marL="742950" lvl="2" indent="-285750" defTabSz="685766">
              <a:spcBef>
                <a:spcPct val="20000"/>
              </a:spcBef>
              <a:buClr>
                <a:schemeClr val="tx2"/>
              </a:buClr>
              <a:buSzPct val="100000"/>
            </a:pPr>
            <a:r>
              <a:rPr lang="en-US" sz="1500" dirty="0">
                <a:latin typeface="+mj-lt"/>
              </a:rPr>
              <a:t>Authorities did not take into consideration this information when dealing with the crisis</a:t>
            </a:r>
          </a:p>
        </p:txBody>
      </p:sp>
      <p:sp>
        <p:nvSpPr>
          <p:cNvPr id="10" name="Google Shape;128;p2"/>
          <p:cNvSpPr txBox="1">
            <a:spLocks noGrp="1"/>
          </p:cNvSpPr>
          <p:nvPr>
            <p:ph type="ftr" idx="11"/>
          </p:nvPr>
        </p:nvSpPr>
        <p:spPr>
          <a:xfrm>
            <a:off x="4067950" y="4894968"/>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181150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 counter example of the previous case</a:t>
            </a:r>
          </a:p>
        </p:txBody>
      </p:sp>
      <p:sp>
        <p:nvSpPr>
          <p:cNvPr id="3" name="Espace réservé du contenu 2"/>
          <p:cNvSpPr>
            <a:spLocks noGrp="1"/>
          </p:cNvSpPr>
          <p:nvPr>
            <p:ph idx="1"/>
          </p:nvPr>
        </p:nvSpPr>
        <p:spPr>
          <a:xfrm>
            <a:off x="251520" y="1005577"/>
            <a:ext cx="8568952" cy="3556490"/>
          </a:xfrm>
        </p:spPr>
        <p:txBody>
          <a:bodyPr>
            <a:normAutofit/>
          </a:bodyPr>
          <a:lstStyle/>
          <a:p>
            <a:pPr marL="285750" indent="-285750">
              <a:lnSpc>
                <a:spcPct val="90000"/>
              </a:lnSpc>
              <a:buFont typeface="Wingdings" panose="05000000000000000000" pitchFamily="2" charset="2"/>
              <a:buChar char="§"/>
            </a:pPr>
            <a:r>
              <a:rPr lang="en-US" sz="1900" dirty="0">
                <a:latin typeface="+mj-lt"/>
                <a:cs typeface="+mn-cs"/>
              </a:rPr>
              <a:t>The social media have constituted a virtual space of mutual aid and support between citizens </a:t>
            </a:r>
          </a:p>
          <a:p>
            <a:pPr lvl="1"/>
            <a:r>
              <a:rPr lang="en-US" dirty="0"/>
              <a:t>A relationship of trust was created between citizens to</a:t>
            </a:r>
          </a:p>
          <a:p>
            <a:pPr lvl="2"/>
            <a:r>
              <a:rPr lang="en-US" dirty="0"/>
              <a:t>Cooperate to identify the status of hotels and establish lists of tourists by hotel </a:t>
            </a:r>
          </a:p>
          <a:p>
            <a:pPr lvl="2"/>
            <a:r>
              <a:rPr lang="en-US" dirty="0"/>
              <a:t>Express their support and help each other using instant messengers  </a:t>
            </a:r>
          </a:p>
          <a:p>
            <a:pPr marL="285750" indent="-285750">
              <a:lnSpc>
                <a:spcPct val="90000"/>
              </a:lnSpc>
              <a:buFont typeface="Wingdings" panose="05000000000000000000" pitchFamily="2" charset="2"/>
              <a:buChar char="§"/>
            </a:pPr>
            <a:r>
              <a:rPr lang="en-US" sz="1900" dirty="0">
                <a:latin typeface="+mj-lt"/>
                <a:cs typeface="+mn-cs"/>
              </a:rPr>
              <a:t>There was no reconfiguration of the space for mutual aid between institutions</a:t>
            </a:r>
          </a:p>
          <a:p>
            <a:pPr lvl="1"/>
            <a:r>
              <a:rPr lang="en-US" dirty="0"/>
              <a:t>Public institutions did not trust the information that came out through social media</a:t>
            </a:r>
          </a:p>
          <a:p>
            <a:pPr lvl="1"/>
            <a:r>
              <a:rPr lang="en-US" dirty="0"/>
              <a:t>Crisis management remains traditional with instructions for behavior (Top-down communication) </a:t>
            </a:r>
          </a:p>
        </p:txBody>
      </p:sp>
      <p:sp>
        <p:nvSpPr>
          <p:cNvPr id="4" name="Espace réservé de la date 3"/>
          <p:cNvSpPr>
            <a:spLocks noGrp="1"/>
          </p:cNvSpPr>
          <p:nvPr>
            <p:ph type="dt" sz="half" idx="10"/>
          </p:nvPr>
        </p:nvSpPr>
        <p:spPr/>
        <p:txBody>
          <a:bodyPr/>
          <a:lstStyle/>
          <a:p>
            <a:fld id="{B8EF25F4-B268-42E8-A7A4-B8F206EF4EB7}" type="datetime1">
              <a:rPr lang="fr-FR" smtClean="0"/>
              <a:t>17/11/2022</a:t>
            </a:fld>
            <a:endParaRPr lang="fr-FR" dirty="0"/>
          </a:p>
        </p:txBody>
      </p:sp>
      <p:sp>
        <p:nvSpPr>
          <p:cNvPr id="6" name="Espace réservé du numéro de diapositive 5"/>
          <p:cNvSpPr>
            <a:spLocks noGrp="1"/>
          </p:cNvSpPr>
          <p:nvPr>
            <p:ph type="sldNum" sz="quarter" idx="12"/>
          </p:nvPr>
        </p:nvSpPr>
        <p:spPr/>
        <p:txBody>
          <a:bodyPr/>
          <a:lstStyle/>
          <a:p>
            <a:fld id="{3A5F5595-61AE-4AA6-B423-33EDBD1DAE12}" type="slidenum">
              <a:rPr lang="fr-FR" smtClean="0"/>
              <a:pPr/>
              <a:t>8</a:t>
            </a:fld>
            <a:endParaRPr lang="fr-FR" dirty="0"/>
          </a:p>
        </p:txBody>
      </p:sp>
      <p:sp>
        <p:nvSpPr>
          <p:cNvPr id="7"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245130816"/>
      </p:ext>
    </p:extLst>
  </p:cSld>
  <p:clrMapOvr>
    <a:masterClrMapping/>
  </p:clrMapOvr>
  <mc:AlternateContent xmlns:mc="http://schemas.openxmlformats.org/markup-compatibility/2006" xmlns:p14="http://schemas.microsoft.com/office/powerpoint/2010/main">
    <mc:Choice Requires="p14">
      <p:transition spd="slow" p14:dur="2000" advTm="80852"/>
    </mc:Choice>
    <mc:Fallback xmlns="">
      <p:transition spd="slow" advTm="808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2648" y="155234"/>
            <a:ext cx="7211144" cy="843237"/>
          </a:xfrm>
        </p:spPr>
        <p:txBody>
          <a:bodyPr>
            <a:normAutofit fontScale="90000"/>
          </a:bodyPr>
          <a:lstStyle/>
          <a:p>
            <a:r>
              <a:rPr lang="fr-FR" dirty="0"/>
              <a:t>Flash </a:t>
            </a:r>
            <a:r>
              <a:rPr lang="fr-FR" dirty="0" err="1"/>
              <a:t>flooding</a:t>
            </a:r>
            <a:r>
              <a:rPr lang="fr-FR" dirty="0"/>
              <a:t> in Nov. 2019 in the South of France: </a:t>
            </a:r>
            <a:br>
              <a:rPr lang="fr-FR" dirty="0"/>
            </a:br>
            <a:r>
              <a:rPr lang="en-US" b="0" dirty="0"/>
              <a:t>An example of affiliated volunteers </a:t>
            </a:r>
            <a:br>
              <a:rPr lang="fr-FR" dirty="0"/>
            </a:br>
            <a:endParaRPr lang="fr-FR" dirty="0"/>
          </a:p>
        </p:txBody>
      </p:sp>
      <p:sp>
        <p:nvSpPr>
          <p:cNvPr id="3" name="Espace réservé de la date 2"/>
          <p:cNvSpPr>
            <a:spLocks noGrp="1"/>
          </p:cNvSpPr>
          <p:nvPr>
            <p:ph type="dt" sz="half" idx="10"/>
          </p:nvPr>
        </p:nvSpPr>
        <p:spPr/>
        <p:txBody>
          <a:bodyPr/>
          <a:lstStyle/>
          <a:p>
            <a:fld id="{B8EF25F4-B268-42E8-A7A4-B8F206EF4EB7}" type="datetime1">
              <a:rPr lang="fr-FR" smtClean="0"/>
              <a:t>17/11/2022</a:t>
            </a:fld>
            <a:endParaRPr lang="fr-FR" dirty="0"/>
          </a:p>
        </p:txBody>
      </p:sp>
      <p:sp>
        <p:nvSpPr>
          <p:cNvPr id="5" name="Espace réservé du numéro de diapositive 4"/>
          <p:cNvSpPr>
            <a:spLocks noGrp="1"/>
          </p:cNvSpPr>
          <p:nvPr>
            <p:ph type="sldNum" sz="quarter" idx="12"/>
          </p:nvPr>
        </p:nvSpPr>
        <p:spPr/>
        <p:txBody>
          <a:bodyPr/>
          <a:lstStyle/>
          <a:p>
            <a:fld id="{3A5F5595-61AE-4AA6-B423-33EDBD1DAE12}" type="slidenum">
              <a:rPr lang="fr-FR" smtClean="0"/>
              <a:pPr/>
              <a:t>9</a:t>
            </a:fld>
            <a:endParaRPr lang="fr-FR" dirty="0"/>
          </a:p>
        </p:txBody>
      </p:sp>
      <p:sp>
        <p:nvSpPr>
          <p:cNvPr id="9" name="Rectangle 8"/>
          <p:cNvSpPr/>
          <p:nvPr/>
        </p:nvSpPr>
        <p:spPr>
          <a:xfrm>
            <a:off x="6064004" y="899026"/>
            <a:ext cx="2875809" cy="553998"/>
          </a:xfrm>
          <a:prstGeom prst="rect">
            <a:avLst/>
          </a:prstGeom>
        </p:spPr>
        <p:txBody>
          <a:bodyPr wrap="square">
            <a:spAutoFit/>
          </a:bodyPr>
          <a:lstStyle/>
          <a:p>
            <a:r>
              <a:rPr lang="fr-FR" sz="1500" dirty="0"/>
              <a:t>The VISOV*’s FB page – </a:t>
            </a:r>
            <a:br>
              <a:rPr lang="fr-FR" sz="1500" dirty="0"/>
            </a:br>
            <a:r>
              <a:rPr lang="fr-FR" sz="1500" dirty="0"/>
              <a:t>The 23</a:t>
            </a:r>
            <a:r>
              <a:rPr lang="fr-FR" sz="1500" baseline="30000" dirty="0"/>
              <a:t>rd</a:t>
            </a:r>
            <a:r>
              <a:rPr lang="fr-FR" sz="1500" dirty="0"/>
              <a:t> of Nov. 2019 at 17:38 </a:t>
            </a:r>
          </a:p>
        </p:txBody>
      </p:sp>
      <p:sp>
        <p:nvSpPr>
          <p:cNvPr id="11" name="Rectangle 10"/>
          <p:cNvSpPr/>
          <p:nvPr/>
        </p:nvSpPr>
        <p:spPr>
          <a:xfrm>
            <a:off x="97655" y="3803554"/>
            <a:ext cx="8418018" cy="784830"/>
          </a:xfrm>
          <a:prstGeom prst="rect">
            <a:avLst/>
          </a:prstGeom>
        </p:spPr>
        <p:txBody>
          <a:bodyPr wrap="square">
            <a:spAutoFit/>
          </a:bodyPr>
          <a:lstStyle/>
          <a:p>
            <a:r>
              <a:rPr lang="fr-FR" sz="1500" dirty="0">
                <a:solidFill>
                  <a:schemeClr val="tx2">
                    <a:lumMod val="60000"/>
                    <a:lumOff val="40000"/>
                  </a:schemeClr>
                </a:solidFill>
              </a:rPr>
              <a:t>VISOV – French Virtual </a:t>
            </a:r>
            <a:r>
              <a:rPr lang="fr-FR" sz="1500" dirty="0" err="1">
                <a:solidFill>
                  <a:schemeClr val="tx2">
                    <a:lumMod val="60000"/>
                    <a:lumOff val="40000"/>
                  </a:schemeClr>
                </a:solidFill>
              </a:rPr>
              <a:t>Operation</a:t>
            </a:r>
            <a:r>
              <a:rPr lang="fr-FR" sz="1500" dirty="0">
                <a:solidFill>
                  <a:schemeClr val="tx2">
                    <a:lumMod val="60000"/>
                    <a:lumOff val="40000"/>
                  </a:schemeClr>
                </a:solidFill>
              </a:rPr>
              <a:t> Support Team (French VOST)</a:t>
            </a:r>
          </a:p>
          <a:p>
            <a:pPr marL="514334" lvl="1" indent="-171450"/>
            <a:r>
              <a:rPr lang="fr-FR" sz="1500" dirty="0"/>
              <a:t>Association </a:t>
            </a:r>
          </a:p>
          <a:p>
            <a:pPr marL="514334" lvl="1" indent="-171450"/>
            <a:r>
              <a:rPr lang="fr-FR" sz="1500" dirty="0"/>
              <a:t>Official </a:t>
            </a:r>
            <a:r>
              <a:rPr lang="fr-FR" sz="1500" dirty="0" err="1"/>
              <a:t>agreements</a:t>
            </a:r>
            <a:r>
              <a:rPr lang="fr-FR" sz="1500" dirty="0"/>
              <a:t> </a:t>
            </a:r>
            <a:r>
              <a:rPr lang="fr-FR" sz="1500" dirty="0" err="1"/>
              <a:t>with</a:t>
            </a:r>
            <a:r>
              <a:rPr lang="fr-FR" sz="1500" dirty="0"/>
              <a:t> French institutions </a:t>
            </a:r>
            <a:r>
              <a:rPr lang="fr-FR" sz="1500" dirty="0" err="1"/>
              <a:t>such</a:t>
            </a:r>
            <a:r>
              <a:rPr lang="fr-FR" sz="1500" dirty="0"/>
              <a:t> as SDIS, Préfectures, Homeland Ministry</a:t>
            </a:r>
          </a:p>
        </p:txBody>
      </p:sp>
      <p:pic>
        <p:nvPicPr>
          <p:cNvPr id="12" name="Imag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3280" y="899025"/>
            <a:ext cx="5921280" cy="2678675"/>
          </a:xfrm>
          <a:prstGeom prst="rect">
            <a:avLst/>
          </a:prstGeom>
        </p:spPr>
      </p:pic>
      <p:sp>
        <p:nvSpPr>
          <p:cNvPr id="8" name="Google Shape;128;p2"/>
          <p:cNvSpPr txBox="1">
            <a:spLocks noGrp="1"/>
          </p:cNvSpPr>
          <p:nvPr>
            <p:ph type="ftr" idx="11"/>
          </p:nvPr>
        </p:nvSpPr>
        <p:spPr>
          <a:xfrm>
            <a:off x="4067950" y="4886090"/>
            <a:ext cx="4340671" cy="169905"/>
          </a:xfrm>
          <a:prstGeom prst="rect">
            <a:avLst/>
          </a:prstGeom>
          <a:noFill/>
          <a:ln>
            <a:noFill/>
          </a:ln>
        </p:spPr>
        <p:txBody>
          <a:bodyPr spcFirstLastPara="1" wrap="square" lIns="91425" tIns="45700" rIns="144000" bIns="45700" anchor="ctr" anchorCtr="0">
            <a:noAutofit/>
          </a:bodyPr>
          <a:lstStyle/>
          <a:p>
            <a:pPr marL="0" lvl="0" indent="0" algn="ctr" rtl="0">
              <a:spcBef>
                <a:spcPts val="0"/>
              </a:spcBef>
              <a:spcAft>
                <a:spcPts val="0"/>
              </a:spcAft>
              <a:buNone/>
            </a:pPr>
            <a:r>
              <a:rPr lang="fr-FR" dirty="0"/>
              <a:t>Institut Polytechnique de Paris</a:t>
            </a:r>
            <a:endParaRPr dirty="0"/>
          </a:p>
        </p:txBody>
      </p:sp>
    </p:spTree>
    <p:extLst>
      <p:ext uri="{BB962C8B-B14F-4D97-AF65-F5344CB8AC3E}">
        <p14:creationId xmlns:p14="http://schemas.microsoft.com/office/powerpoint/2010/main" val="900931441"/>
      </p:ext>
    </p:extLst>
  </p:cSld>
  <p:clrMapOvr>
    <a:masterClrMapping/>
  </p:clrMapOvr>
</p:sld>
</file>

<file path=ppt/theme/theme1.xml><?xml version="1.0" encoding="utf-8"?>
<a:theme xmlns:a="http://schemas.openxmlformats.org/drawingml/2006/main" name="Modèle Télécom Bretagne">
  <a:themeElements>
    <a:clrScheme name="Télécom ParisTech">
      <a:dk1>
        <a:sysClr val="windowText" lastClr="000000"/>
      </a:dk1>
      <a:lt1>
        <a:sysClr val="window" lastClr="FFFFFF"/>
      </a:lt1>
      <a:dk2>
        <a:srgbClr val="BF1238"/>
      </a:dk2>
      <a:lt2>
        <a:srgbClr val="B8B8B8"/>
      </a:lt2>
      <a:accent1>
        <a:srgbClr val="001489"/>
      </a:accent1>
      <a:accent2>
        <a:srgbClr val="000000"/>
      </a:accent2>
      <a:accent3>
        <a:srgbClr val="6D5047"/>
      </a:accent3>
      <a:accent4>
        <a:srgbClr val="BF1238"/>
      </a:accent4>
      <a:accent5>
        <a:srgbClr val="BF1238"/>
      </a:accent5>
      <a:accent6>
        <a:srgbClr val="BF1238"/>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3004</Words>
  <Application>Microsoft Office PowerPoint</Application>
  <PresentationFormat>On-screen Show (16:9)</PresentationFormat>
  <Paragraphs>351</Paragraphs>
  <Slides>27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CIDFont+F2</vt:lpstr>
      <vt:lpstr>Courier New</vt:lpstr>
      <vt:lpstr>Noto Sans Symbols</vt:lpstr>
      <vt:lpstr>Raleway</vt:lpstr>
      <vt:lpstr>Verdana</vt:lpstr>
      <vt:lpstr>Wingdings</vt:lpstr>
      <vt:lpstr>Wingdings 2</vt:lpstr>
      <vt:lpstr>Modèle Télécom Bretagne</vt:lpstr>
      <vt:lpstr>(Social) media and digital app. to support disaster risk communication”</vt:lpstr>
      <vt:lpstr>My curriculum and approach as a researcher  </vt:lpstr>
      <vt:lpstr>Which perspectives related to the digital question (in France)</vt:lpstr>
      <vt:lpstr>Making the case through 4 examples</vt:lpstr>
      <vt:lpstr>1. The 2011 Genoa flood</vt:lpstr>
      <vt:lpstr>Lessons learnt </vt:lpstr>
      <vt:lpstr>2. The 2017 Hurricane Irma in Cuba </vt:lpstr>
      <vt:lpstr>A counter example of the previous case</vt:lpstr>
      <vt:lpstr>Flash flooding in Nov. 2019 in the South of France:  An example of affiliated volunteers  </vt:lpstr>
      <vt:lpstr>VISOV’s FB page – Comments </vt:lpstr>
      <vt:lpstr>PowerPoint Presentation</vt:lpstr>
      <vt:lpstr>Social media are used to ‘cover’ the event</vt:lpstr>
      <vt:lpstr>The challenges raised by social media and other digital applications in crisis management </vt:lpstr>
      <vt:lpstr>Framing social media in crisis management </vt:lpstr>
      <vt:lpstr>State of the art  </vt:lpstr>
      <vt:lpstr>Use of social media in the crisis management cycle</vt:lpstr>
      <vt:lpstr>Technical and social challenges (4)</vt:lpstr>
      <vt:lpstr>How do social media impact practices ? </vt:lpstr>
      <vt:lpstr>The digital app. on mobile to involve citizens </vt:lpstr>
      <vt:lpstr>Cardiopulmonary ressucitation through video &amp; digital app.</vt:lpstr>
      <vt:lpstr>To conclude</vt:lpstr>
      <vt:lpstr>Institutional/citizen collaboration: two opposing worlds </vt:lpstr>
      <vt:lpstr>Using social media to build trust / digital trust</vt:lpstr>
      <vt:lpstr>Grassroots initiatives and social media </vt:lpstr>
      <vt:lpstr>PowerPoint Presentation</vt:lpstr>
      <vt:lpstr>Two main policy-reports </vt:lpstr>
      <vt:lpstr>- Thanks for your attention - </vt:lpstr>
    </vt:vector>
  </TitlesOfParts>
  <Company>Institut Mines-Télécom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Charpenel;Implica</dc:creator>
  <cp:lastModifiedBy>EMEZIE Catherine</cp:lastModifiedBy>
  <cp:revision>158</cp:revision>
  <dcterms:created xsi:type="dcterms:W3CDTF">2013-01-04T16:51:24Z</dcterms:created>
  <dcterms:modified xsi:type="dcterms:W3CDTF">2022-11-17T08:48:27Z</dcterms:modified>
</cp:coreProperties>
</file>