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9"/>
  </p:notesMasterIdLst>
  <p:handoutMasterIdLst>
    <p:handoutMasterId r:id="rId10"/>
  </p:handoutMasterIdLst>
  <p:sldIdLst>
    <p:sldId id="264" r:id="rId5"/>
    <p:sldId id="271" r:id="rId6"/>
    <p:sldId id="273" r:id="rId7"/>
    <p:sldId id="272" r:id="rId8"/>
  </p:sldIdLst>
  <p:sldSz cx="9144000" cy="6858000" type="screen4x3"/>
  <p:notesSz cx="6805613" cy="99441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DED"/>
    <a:srgbClr val="0D347D"/>
    <a:srgbClr val="002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vertBarState="maximized">
    <p:restoredLeft sz="21561" autoAdjust="0"/>
    <p:restoredTop sz="94522" autoAdjust="0"/>
  </p:normalViewPr>
  <p:slideViewPr>
    <p:cSldViewPr snapToGrid="0" snapToObjects="1">
      <p:cViewPr>
        <p:scale>
          <a:sx n="114" d="100"/>
          <a:sy n="114" d="100"/>
        </p:scale>
        <p:origin x="-480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66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150" d="100"/>
          <a:sy n="150" d="100"/>
        </p:scale>
        <p:origin x="-2496" y="3360"/>
      </p:cViewPr>
      <p:guideLst>
        <p:guide orient="horz" pos="3132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B8BB84-E00B-4C43-85BB-63F12585F37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38DE5EE-7960-480B-B64F-C2C00772B245}">
      <dgm:prSet phldrT="[Text]" custT="1"/>
      <dgm:spPr/>
      <dgm:t>
        <a:bodyPr/>
        <a:lstStyle/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dirty="0" smtClean="0"/>
            <a:t>Main Goal of the Project: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3200" b="1" dirty="0" smtClean="0"/>
            <a:t>More effective </a:t>
          </a:r>
          <a:r>
            <a:rPr lang="en-GB" sz="3200" b="1" dirty="0" smtClean="0"/>
            <a:t>FLA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dirty="0" smtClean="0"/>
            <a:t>provision</a:t>
          </a:r>
          <a:endParaRPr lang="en-GB" sz="3200" b="1" dirty="0"/>
        </a:p>
      </dgm:t>
    </dgm:pt>
    <dgm:pt modelId="{06A5FEB0-589A-4AB7-9BD3-4EFF6915AC96}" type="parTrans" cxnId="{053A6959-E665-440F-9705-398E592E9579}">
      <dgm:prSet/>
      <dgm:spPr/>
      <dgm:t>
        <a:bodyPr/>
        <a:lstStyle/>
        <a:p>
          <a:endParaRPr lang="en-GB"/>
        </a:p>
      </dgm:t>
    </dgm:pt>
    <dgm:pt modelId="{E1DE3571-A301-4F3F-BB7E-4E0DDD434AA5}" type="sibTrans" cxnId="{053A6959-E665-440F-9705-398E592E9579}">
      <dgm:prSet/>
      <dgm:spPr/>
      <dgm:t>
        <a:bodyPr/>
        <a:lstStyle/>
        <a:p>
          <a:endParaRPr lang="en-GB"/>
        </a:p>
      </dgm:t>
    </dgm:pt>
    <dgm:pt modelId="{36A63905-7EA9-4155-983C-855B94B1350F}">
      <dgm:prSet phldrT="[Text]"/>
      <dgm:spPr/>
      <dgm:t>
        <a:bodyPr/>
        <a:lstStyle/>
        <a:p>
          <a:r>
            <a:rPr lang="en-GB" dirty="0" smtClean="0"/>
            <a:t>Legal Review</a:t>
          </a:r>
          <a:endParaRPr lang="en-GB" dirty="0"/>
        </a:p>
      </dgm:t>
    </dgm:pt>
    <dgm:pt modelId="{812DC5F3-F31C-4DDA-87A6-CB3B76069648}" type="parTrans" cxnId="{00ADD126-97D6-4746-BE05-CFD332D98639}">
      <dgm:prSet/>
      <dgm:spPr/>
      <dgm:t>
        <a:bodyPr/>
        <a:lstStyle/>
        <a:p>
          <a:endParaRPr lang="en-GB"/>
        </a:p>
      </dgm:t>
    </dgm:pt>
    <dgm:pt modelId="{2247FA0E-24DF-4AB7-AAF7-C975D2E66768}" type="sibTrans" cxnId="{00ADD126-97D6-4746-BE05-CFD332D98639}">
      <dgm:prSet/>
      <dgm:spPr/>
      <dgm:t>
        <a:bodyPr/>
        <a:lstStyle/>
        <a:p>
          <a:endParaRPr lang="en-GB"/>
        </a:p>
      </dgm:t>
    </dgm:pt>
    <dgm:pt modelId="{111819BF-3BCC-40D4-B976-3388D1520D06}">
      <dgm:prSet phldrT="[Text]"/>
      <dgm:spPr/>
      <dgm:t>
        <a:bodyPr/>
        <a:lstStyle/>
        <a:p>
          <a:r>
            <a:rPr lang="en-GB" dirty="0" smtClean="0"/>
            <a:t>Quality Control</a:t>
          </a:r>
          <a:endParaRPr lang="en-GB" dirty="0"/>
        </a:p>
      </dgm:t>
    </dgm:pt>
    <dgm:pt modelId="{1CAB4905-04C7-4D6A-B51C-625205C14670}" type="parTrans" cxnId="{5F03A09B-29CA-47C1-91CF-E4A84874060A}">
      <dgm:prSet/>
      <dgm:spPr/>
      <dgm:t>
        <a:bodyPr/>
        <a:lstStyle/>
        <a:p>
          <a:endParaRPr lang="en-GB"/>
        </a:p>
      </dgm:t>
    </dgm:pt>
    <dgm:pt modelId="{5A5FE6E1-8920-4118-953D-34A70C6F0891}" type="sibTrans" cxnId="{5F03A09B-29CA-47C1-91CF-E4A84874060A}">
      <dgm:prSet/>
      <dgm:spPr/>
      <dgm:t>
        <a:bodyPr/>
        <a:lstStyle/>
        <a:p>
          <a:endParaRPr lang="en-GB"/>
        </a:p>
      </dgm:t>
    </dgm:pt>
    <dgm:pt modelId="{73249B24-8AF5-403D-960F-B87D9D1E83D8}">
      <dgm:prSet phldrT="[Text]"/>
      <dgm:spPr/>
      <dgm:t>
        <a:bodyPr/>
        <a:lstStyle/>
        <a:p>
          <a:r>
            <a:rPr lang="en-GB" dirty="0" smtClean="0"/>
            <a:t>Capacity Building</a:t>
          </a:r>
          <a:endParaRPr lang="en-GB" dirty="0"/>
        </a:p>
      </dgm:t>
    </dgm:pt>
    <dgm:pt modelId="{62F4C4D1-04EA-447D-A23B-80FA23B711AF}" type="parTrans" cxnId="{0A156A1C-57F9-45E0-ADE7-C646D54B1CB9}">
      <dgm:prSet/>
      <dgm:spPr/>
      <dgm:t>
        <a:bodyPr/>
        <a:lstStyle/>
        <a:p>
          <a:endParaRPr lang="en-GB"/>
        </a:p>
      </dgm:t>
    </dgm:pt>
    <dgm:pt modelId="{478A55F5-CC79-4170-9B6D-914C276B2E70}" type="sibTrans" cxnId="{0A156A1C-57F9-45E0-ADE7-C646D54B1CB9}">
      <dgm:prSet/>
      <dgm:spPr/>
      <dgm:t>
        <a:bodyPr/>
        <a:lstStyle/>
        <a:p>
          <a:endParaRPr lang="en-GB"/>
        </a:p>
      </dgm:t>
    </dgm:pt>
    <dgm:pt modelId="{47697FF3-ADCB-44E6-84B9-40F8D75FE512}">
      <dgm:prSet phldrT="[Text]"/>
      <dgm:spPr/>
      <dgm:t>
        <a:bodyPr/>
        <a:lstStyle/>
        <a:p>
          <a:r>
            <a:rPr lang="en-GB" dirty="0" smtClean="0"/>
            <a:t>Information </a:t>
          </a:r>
          <a:r>
            <a:rPr lang="en-GB" dirty="0" smtClean="0"/>
            <a:t>Awareness</a:t>
          </a:r>
          <a:endParaRPr lang="en-GB" dirty="0"/>
        </a:p>
      </dgm:t>
    </dgm:pt>
    <dgm:pt modelId="{B8186A31-DD21-491B-8E2B-D64F1C9D8225}" type="parTrans" cxnId="{40871E63-B34E-4F20-BD59-9AA0CE2FCBD1}">
      <dgm:prSet/>
      <dgm:spPr/>
      <dgm:t>
        <a:bodyPr/>
        <a:lstStyle/>
        <a:p>
          <a:endParaRPr lang="en-GB"/>
        </a:p>
      </dgm:t>
    </dgm:pt>
    <dgm:pt modelId="{6A142E87-2090-445B-AF6E-F314352DDA6C}" type="sibTrans" cxnId="{40871E63-B34E-4F20-BD59-9AA0CE2FCBD1}">
      <dgm:prSet/>
      <dgm:spPr/>
      <dgm:t>
        <a:bodyPr/>
        <a:lstStyle/>
        <a:p>
          <a:endParaRPr lang="en-GB"/>
        </a:p>
      </dgm:t>
    </dgm:pt>
    <dgm:pt modelId="{8E054887-F9AE-4A4B-A300-6781EA5C0458}" type="pres">
      <dgm:prSet presAssocID="{E2B8BB84-E00B-4C43-85BB-63F12585F37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686E7AB0-2C18-4D68-9898-69F460AA8A14}" type="pres">
      <dgm:prSet presAssocID="{F38DE5EE-7960-480B-B64F-C2C00772B245}" presName="hierRoot1" presStyleCnt="0">
        <dgm:presLayoutVars>
          <dgm:hierBranch val="init"/>
        </dgm:presLayoutVars>
      </dgm:prSet>
      <dgm:spPr/>
    </dgm:pt>
    <dgm:pt modelId="{4E1B25B2-C75D-4DCB-9444-B0305DEB54F4}" type="pres">
      <dgm:prSet presAssocID="{F38DE5EE-7960-480B-B64F-C2C00772B245}" presName="rootComposite1" presStyleCnt="0"/>
      <dgm:spPr/>
    </dgm:pt>
    <dgm:pt modelId="{525052C0-E6CB-4F3F-A3E0-6ABE6B8C3908}" type="pres">
      <dgm:prSet presAssocID="{F38DE5EE-7960-480B-B64F-C2C00772B245}" presName="rootText1" presStyleLbl="node0" presStyleIdx="0" presStyleCnt="1" custScaleX="196757" custScaleY="281875" custLinFactNeighborX="6349" custLinFactNeighborY="-61498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en-GB"/>
        </a:p>
      </dgm:t>
    </dgm:pt>
    <dgm:pt modelId="{FFF80C18-2E80-4B0D-B9E7-4FDB852FF111}" type="pres">
      <dgm:prSet presAssocID="{F38DE5EE-7960-480B-B64F-C2C00772B245}" presName="rootConnector1" presStyleLbl="node1" presStyleIdx="0" presStyleCnt="0"/>
      <dgm:spPr/>
      <dgm:t>
        <a:bodyPr/>
        <a:lstStyle/>
        <a:p>
          <a:endParaRPr lang="en-GB"/>
        </a:p>
      </dgm:t>
    </dgm:pt>
    <dgm:pt modelId="{C251DDA5-9CC2-43F0-AB04-38E6FABE9A6B}" type="pres">
      <dgm:prSet presAssocID="{F38DE5EE-7960-480B-B64F-C2C00772B245}" presName="hierChild2" presStyleCnt="0"/>
      <dgm:spPr/>
    </dgm:pt>
    <dgm:pt modelId="{1A485EAD-EA3F-4287-A698-2A31DDCD2FC8}" type="pres">
      <dgm:prSet presAssocID="{812DC5F3-F31C-4DDA-87A6-CB3B76069648}" presName="Name37" presStyleLbl="parChTrans1D2" presStyleIdx="0" presStyleCnt="4"/>
      <dgm:spPr/>
      <dgm:t>
        <a:bodyPr/>
        <a:lstStyle/>
        <a:p>
          <a:endParaRPr lang="en-GB"/>
        </a:p>
      </dgm:t>
    </dgm:pt>
    <dgm:pt modelId="{8C69D30F-40C1-4467-8EA4-E2358B19F327}" type="pres">
      <dgm:prSet presAssocID="{36A63905-7EA9-4155-983C-855B94B1350F}" presName="hierRoot2" presStyleCnt="0">
        <dgm:presLayoutVars>
          <dgm:hierBranch val="init"/>
        </dgm:presLayoutVars>
      </dgm:prSet>
      <dgm:spPr/>
    </dgm:pt>
    <dgm:pt modelId="{7B18CEB6-FD4B-4C23-9F09-EE8DD8EEB91A}" type="pres">
      <dgm:prSet presAssocID="{36A63905-7EA9-4155-983C-855B94B1350F}" presName="rootComposite" presStyleCnt="0"/>
      <dgm:spPr/>
    </dgm:pt>
    <dgm:pt modelId="{9BD30463-102D-490D-A18B-500EB1E430D7}" type="pres">
      <dgm:prSet presAssocID="{36A63905-7EA9-4155-983C-855B94B1350F}" presName="rootText" presStyleLbl="node2" presStyleIdx="0" presStyleCnt="4" custLinFactNeighborX="4988" custLinFactNeighborY="-3967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65AEB1C-76CF-496D-AFD4-B708342D945D}" type="pres">
      <dgm:prSet presAssocID="{36A63905-7EA9-4155-983C-855B94B1350F}" presName="rootConnector" presStyleLbl="node2" presStyleIdx="0" presStyleCnt="4"/>
      <dgm:spPr/>
      <dgm:t>
        <a:bodyPr/>
        <a:lstStyle/>
        <a:p>
          <a:endParaRPr lang="en-GB"/>
        </a:p>
      </dgm:t>
    </dgm:pt>
    <dgm:pt modelId="{5B64B5C5-A784-4FB1-8B0E-3C324B33D986}" type="pres">
      <dgm:prSet presAssocID="{36A63905-7EA9-4155-983C-855B94B1350F}" presName="hierChild4" presStyleCnt="0"/>
      <dgm:spPr/>
    </dgm:pt>
    <dgm:pt modelId="{65FF573F-ADFA-4415-AA4C-AEB9DCD52507}" type="pres">
      <dgm:prSet presAssocID="{36A63905-7EA9-4155-983C-855B94B1350F}" presName="hierChild5" presStyleCnt="0"/>
      <dgm:spPr/>
    </dgm:pt>
    <dgm:pt modelId="{099FDB44-80D7-42F1-BBE1-E4F3B0AE6219}" type="pres">
      <dgm:prSet presAssocID="{1CAB4905-04C7-4D6A-B51C-625205C14670}" presName="Name37" presStyleLbl="parChTrans1D2" presStyleIdx="1" presStyleCnt="4"/>
      <dgm:spPr/>
      <dgm:t>
        <a:bodyPr/>
        <a:lstStyle/>
        <a:p>
          <a:endParaRPr lang="en-GB"/>
        </a:p>
      </dgm:t>
    </dgm:pt>
    <dgm:pt modelId="{3CB23904-9E7F-47F3-93C2-522395F9985A}" type="pres">
      <dgm:prSet presAssocID="{111819BF-3BCC-40D4-B976-3388D1520D06}" presName="hierRoot2" presStyleCnt="0">
        <dgm:presLayoutVars>
          <dgm:hierBranch val="init"/>
        </dgm:presLayoutVars>
      </dgm:prSet>
      <dgm:spPr/>
    </dgm:pt>
    <dgm:pt modelId="{CFDD8DC3-55ED-4590-B641-8D8133E4EE94}" type="pres">
      <dgm:prSet presAssocID="{111819BF-3BCC-40D4-B976-3388D1520D06}" presName="rootComposite" presStyleCnt="0"/>
      <dgm:spPr/>
    </dgm:pt>
    <dgm:pt modelId="{61AC007C-0262-44FC-BF0B-C8E5ED1110C0}" type="pres">
      <dgm:prSet presAssocID="{111819BF-3BCC-40D4-B976-3388D1520D06}" presName="rootText" presStyleLbl="node2" presStyleIdx="1" presStyleCnt="4" custLinFactNeighborX="4988" custLinFactNeighborY="-3967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0053CEF-C0A8-4C3B-BE0F-295A04222A65}" type="pres">
      <dgm:prSet presAssocID="{111819BF-3BCC-40D4-B976-3388D1520D06}" presName="rootConnector" presStyleLbl="node2" presStyleIdx="1" presStyleCnt="4"/>
      <dgm:spPr/>
      <dgm:t>
        <a:bodyPr/>
        <a:lstStyle/>
        <a:p>
          <a:endParaRPr lang="en-GB"/>
        </a:p>
      </dgm:t>
    </dgm:pt>
    <dgm:pt modelId="{24246433-925B-44EA-B35C-196234A59A2E}" type="pres">
      <dgm:prSet presAssocID="{111819BF-3BCC-40D4-B976-3388D1520D06}" presName="hierChild4" presStyleCnt="0"/>
      <dgm:spPr/>
    </dgm:pt>
    <dgm:pt modelId="{997AAB73-13FE-4501-B9CF-BD53FC353866}" type="pres">
      <dgm:prSet presAssocID="{111819BF-3BCC-40D4-B976-3388D1520D06}" presName="hierChild5" presStyleCnt="0"/>
      <dgm:spPr/>
    </dgm:pt>
    <dgm:pt modelId="{71CFDE39-BB9B-4F3E-BA6C-541CEF12AFA0}" type="pres">
      <dgm:prSet presAssocID="{62F4C4D1-04EA-447D-A23B-80FA23B711AF}" presName="Name37" presStyleLbl="parChTrans1D2" presStyleIdx="2" presStyleCnt="4"/>
      <dgm:spPr/>
      <dgm:t>
        <a:bodyPr/>
        <a:lstStyle/>
        <a:p>
          <a:endParaRPr lang="en-GB"/>
        </a:p>
      </dgm:t>
    </dgm:pt>
    <dgm:pt modelId="{014130CA-B5EC-492C-B6A4-C3A0D442E9A4}" type="pres">
      <dgm:prSet presAssocID="{73249B24-8AF5-403D-960F-B87D9D1E83D8}" presName="hierRoot2" presStyleCnt="0">
        <dgm:presLayoutVars>
          <dgm:hierBranch val="init"/>
        </dgm:presLayoutVars>
      </dgm:prSet>
      <dgm:spPr/>
    </dgm:pt>
    <dgm:pt modelId="{E4065A9E-DF29-427D-BF43-BEFCD586668F}" type="pres">
      <dgm:prSet presAssocID="{73249B24-8AF5-403D-960F-B87D9D1E83D8}" presName="rootComposite" presStyleCnt="0"/>
      <dgm:spPr/>
    </dgm:pt>
    <dgm:pt modelId="{3D4CF3FB-ADD6-489D-8052-B495BA0E5BED}" type="pres">
      <dgm:prSet presAssocID="{73249B24-8AF5-403D-960F-B87D9D1E83D8}" presName="rootText" presStyleLbl="node2" presStyleIdx="2" presStyleCnt="4" custLinFactNeighborX="4988" custLinFactNeighborY="-3967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D6D8F2A-553C-463B-9E2E-55F49F53E8EC}" type="pres">
      <dgm:prSet presAssocID="{73249B24-8AF5-403D-960F-B87D9D1E83D8}" presName="rootConnector" presStyleLbl="node2" presStyleIdx="2" presStyleCnt="4"/>
      <dgm:spPr/>
      <dgm:t>
        <a:bodyPr/>
        <a:lstStyle/>
        <a:p>
          <a:endParaRPr lang="en-GB"/>
        </a:p>
      </dgm:t>
    </dgm:pt>
    <dgm:pt modelId="{0DAF6480-F05E-4B76-8BC1-DFEBF8F7D123}" type="pres">
      <dgm:prSet presAssocID="{73249B24-8AF5-403D-960F-B87D9D1E83D8}" presName="hierChild4" presStyleCnt="0"/>
      <dgm:spPr/>
    </dgm:pt>
    <dgm:pt modelId="{63F32EE7-5284-4C1A-822B-E9D804D10E9A}" type="pres">
      <dgm:prSet presAssocID="{73249B24-8AF5-403D-960F-B87D9D1E83D8}" presName="hierChild5" presStyleCnt="0"/>
      <dgm:spPr/>
    </dgm:pt>
    <dgm:pt modelId="{E1524282-570D-4BAE-BD92-72C35FDAAF33}" type="pres">
      <dgm:prSet presAssocID="{B8186A31-DD21-491B-8E2B-D64F1C9D8225}" presName="Name37" presStyleLbl="parChTrans1D2" presStyleIdx="3" presStyleCnt="4"/>
      <dgm:spPr/>
      <dgm:t>
        <a:bodyPr/>
        <a:lstStyle/>
        <a:p>
          <a:endParaRPr lang="en-GB"/>
        </a:p>
      </dgm:t>
    </dgm:pt>
    <dgm:pt modelId="{4318B22E-5135-4B80-815E-EFF5C03BB2A1}" type="pres">
      <dgm:prSet presAssocID="{47697FF3-ADCB-44E6-84B9-40F8D75FE512}" presName="hierRoot2" presStyleCnt="0">
        <dgm:presLayoutVars>
          <dgm:hierBranch val="init"/>
        </dgm:presLayoutVars>
      </dgm:prSet>
      <dgm:spPr/>
    </dgm:pt>
    <dgm:pt modelId="{3A048818-D18C-44DE-9DB8-23850E5D2678}" type="pres">
      <dgm:prSet presAssocID="{47697FF3-ADCB-44E6-84B9-40F8D75FE512}" presName="rootComposite" presStyleCnt="0"/>
      <dgm:spPr/>
    </dgm:pt>
    <dgm:pt modelId="{D4EE77A4-A16B-4682-B493-EA1DB500A095}" type="pres">
      <dgm:prSet presAssocID="{47697FF3-ADCB-44E6-84B9-40F8D75FE512}" presName="rootText" presStyleLbl="node2" presStyleIdx="3" presStyleCnt="4" custLinFactNeighborX="5228" custLinFactNeighborY="-3967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7267EFE-9BC3-4724-B349-C1B221300321}" type="pres">
      <dgm:prSet presAssocID="{47697FF3-ADCB-44E6-84B9-40F8D75FE512}" presName="rootConnector" presStyleLbl="node2" presStyleIdx="3" presStyleCnt="4"/>
      <dgm:spPr/>
      <dgm:t>
        <a:bodyPr/>
        <a:lstStyle/>
        <a:p>
          <a:endParaRPr lang="en-GB"/>
        </a:p>
      </dgm:t>
    </dgm:pt>
    <dgm:pt modelId="{283010D1-7F83-4E01-8D2E-F3DE881E2DF7}" type="pres">
      <dgm:prSet presAssocID="{47697FF3-ADCB-44E6-84B9-40F8D75FE512}" presName="hierChild4" presStyleCnt="0"/>
      <dgm:spPr/>
    </dgm:pt>
    <dgm:pt modelId="{26A5490E-0856-4E94-99BD-B4EE942017C2}" type="pres">
      <dgm:prSet presAssocID="{47697FF3-ADCB-44E6-84B9-40F8D75FE512}" presName="hierChild5" presStyleCnt="0"/>
      <dgm:spPr/>
    </dgm:pt>
    <dgm:pt modelId="{29F3861C-59A7-4088-A63E-1840E4059984}" type="pres">
      <dgm:prSet presAssocID="{F38DE5EE-7960-480B-B64F-C2C00772B245}" presName="hierChild3" presStyleCnt="0"/>
      <dgm:spPr/>
    </dgm:pt>
  </dgm:ptLst>
  <dgm:cxnLst>
    <dgm:cxn modelId="{C494A9EF-DFEF-42B4-8A46-D70C9C402B5B}" type="presOf" srcId="{111819BF-3BCC-40D4-B976-3388D1520D06}" destId="{20053CEF-C0A8-4C3B-BE0F-295A04222A65}" srcOrd="1" destOrd="0" presId="urn:microsoft.com/office/officeart/2005/8/layout/orgChart1"/>
    <dgm:cxn modelId="{A2AD082A-89AA-4927-B3B5-183AF031B9D7}" type="presOf" srcId="{E2B8BB84-E00B-4C43-85BB-63F12585F379}" destId="{8E054887-F9AE-4A4B-A300-6781EA5C0458}" srcOrd="0" destOrd="0" presId="urn:microsoft.com/office/officeart/2005/8/layout/orgChart1"/>
    <dgm:cxn modelId="{1450C620-EE0E-493F-8B25-37224E29D464}" type="presOf" srcId="{812DC5F3-F31C-4DDA-87A6-CB3B76069648}" destId="{1A485EAD-EA3F-4287-A698-2A31DDCD2FC8}" srcOrd="0" destOrd="0" presId="urn:microsoft.com/office/officeart/2005/8/layout/orgChart1"/>
    <dgm:cxn modelId="{765436FB-A752-44F2-98AE-13B7EA6CE963}" type="presOf" srcId="{111819BF-3BCC-40D4-B976-3388D1520D06}" destId="{61AC007C-0262-44FC-BF0B-C8E5ED1110C0}" srcOrd="0" destOrd="0" presId="urn:microsoft.com/office/officeart/2005/8/layout/orgChart1"/>
    <dgm:cxn modelId="{053A6959-E665-440F-9705-398E592E9579}" srcId="{E2B8BB84-E00B-4C43-85BB-63F12585F379}" destId="{F38DE5EE-7960-480B-B64F-C2C00772B245}" srcOrd="0" destOrd="0" parTransId="{06A5FEB0-589A-4AB7-9BD3-4EFF6915AC96}" sibTransId="{E1DE3571-A301-4F3F-BB7E-4E0DDD434AA5}"/>
    <dgm:cxn modelId="{1BD87B33-E351-4A16-895F-10D1F76DF235}" type="presOf" srcId="{47697FF3-ADCB-44E6-84B9-40F8D75FE512}" destId="{87267EFE-9BC3-4724-B349-C1B221300321}" srcOrd="1" destOrd="0" presId="urn:microsoft.com/office/officeart/2005/8/layout/orgChart1"/>
    <dgm:cxn modelId="{00ADD126-97D6-4746-BE05-CFD332D98639}" srcId="{F38DE5EE-7960-480B-B64F-C2C00772B245}" destId="{36A63905-7EA9-4155-983C-855B94B1350F}" srcOrd="0" destOrd="0" parTransId="{812DC5F3-F31C-4DDA-87A6-CB3B76069648}" sibTransId="{2247FA0E-24DF-4AB7-AAF7-C975D2E66768}"/>
    <dgm:cxn modelId="{87414608-A6AF-40D3-A0DA-83E03C257C58}" type="presOf" srcId="{B8186A31-DD21-491B-8E2B-D64F1C9D8225}" destId="{E1524282-570D-4BAE-BD92-72C35FDAAF33}" srcOrd="0" destOrd="0" presId="urn:microsoft.com/office/officeart/2005/8/layout/orgChart1"/>
    <dgm:cxn modelId="{40871E63-B34E-4F20-BD59-9AA0CE2FCBD1}" srcId="{F38DE5EE-7960-480B-B64F-C2C00772B245}" destId="{47697FF3-ADCB-44E6-84B9-40F8D75FE512}" srcOrd="3" destOrd="0" parTransId="{B8186A31-DD21-491B-8E2B-D64F1C9D8225}" sibTransId="{6A142E87-2090-445B-AF6E-F314352DDA6C}"/>
    <dgm:cxn modelId="{F04B5425-FF92-4AE4-8C87-D23DCC849CAF}" type="presOf" srcId="{62F4C4D1-04EA-447D-A23B-80FA23B711AF}" destId="{71CFDE39-BB9B-4F3E-BA6C-541CEF12AFA0}" srcOrd="0" destOrd="0" presId="urn:microsoft.com/office/officeart/2005/8/layout/orgChart1"/>
    <dgm:cxn modelId="{0A156A1C-57F9-45E0-ADE7-C646D54B1CB9}" srcId="{F38DE5EE-7960-480B-B64F-C2C00772B245}" destId="{73249B24-8AF5-403D-960F-B87D9D1E83D8}" srcOrd="2" destOrd="0" parTransId="{62F4C4D1-04EA-447D-A23B-80FA23B711AF}" sibTransId="{478A55F5-CC79-4170-9B6D-914C276B2E70}"/>
    <dgm:cxn modelId="{99F0262B-8114-4F3E-973D-52604886EA8A}" type="presOf" srcId="{F38DE5EE-7960-480B-B64F-C2C00772B245}" destId="{FFF80C18-2E80-4B0D-B9E7-4FDB852FF111}" srcOrd="1" destOrd="0" presId="urn:microsoft.com/office/officeart/2005/8/layout/orgChart1"/>
    <dgm:cxn modelId="{7BEFFEA6-AB48-404B-B5BC-1E12583B138E}" type="presOf" srcId="{36A63905-7EA9-4155-983C-855B94B1350F}" destId="{365AEB1C-76CF-496D-AFD4-B708342D945D}" srcOrd="1" destOrd="0" presId="urn:microsoft.com/office/officeart/2005/8/layout/orgChart1"/>
    <dgm:cxn modelId="{4CCBA97E-8691-463E-A419-4E5BDEDAF612}" type="presOf" srcId="{47697FF3-ADCB-44E6-84B9-40F8D75FE512}" destId="{D4EE77A4-A16B-4682-B493-EA1DB500A095}" srcOrd="0" destOrd="0" presId="urn:microsoft.com/office/officeart/2005/8/layout/orgChart1"/>
    <dgm:cxn modelId="{0B0D3B6D-E271-46BA-94FC-9F64766F691A}" type="presOf" srcId="{73249B24-8AF5-403D-960F-B87D9D1E83D8}" destId="{3D6D8F2A-553C-463B-9E2E-55F49F53E8EC}" srcOrd="1" destOrd="0" presId="urn:microsoft.com/office/officeart/2005/8/layout/orgChart1"/>
    <dgm:cxn modelId="{5F03A09B-29CA-47C1-91CF-E4A84874060A}" srcId="{F38DE5EE-7960-480B-B64F-C2C00772B245}" destId="{111819BF-3BCC-40D4-B976-3388D1520D06}" srcOrd="1" destOrd="0" parTransId="{1CAB4905-04C7-4D6A-B51C-625205C14670}" sibTransId="{5A5FE6E1-8920-4118-953D-34A70C6F0891}"/>
    <dgm:cxn modelId="{FE8E1E9B-9CB8-4095-A810-A9D078D67FBA}" type="presOf" srcId="{36A63905-7EA9-4155-983C-855B94B1350F}" destId="{9BD30463-102D-490D-A18B-500EB1E430D7}" srcOrd="0" destOrd="0" presId="urn:microsoft.com/office/officeart/2005/8/layout/orgChart1"/>
    <dgm:cxn modelId="{217C6F65-E0B5-4BBC-8320-308B6044A4B5}" type="presOf" srcId="{73249B24-8AF5-403D-960F-B87D9D1E83D8}" destId="{3D4CF3FB-ADD6-489D-8052-B495BA0E5BED}" srcOrd="0" destOrd="0" presId="urn:microsoft.com/office/officeart/2005/8/layout/orgChart1"/>
    <dgm:cxn modelId="{51D118AA-823A-4DD0-9D22-A6033A8F4331}" type="presOf" srcId="{1CAB4905-04C7-4D6A-B51C-625205C14670}" destId="{099FDB44-80D7-42F1-BBE1-E4F3B0AE6219}" srcOrd="0" destOrd="0" presId="urn:microsoft.com/office/officeart/2005/8/layout/orgChart1"/>
    <dgm:cxn modelId="{1298DA3A-0C4E-4B01-8905-864746EA2799}" type="presOf" srcId="{F38DE5EE-7960-480B-B64F-C2C00772B245}" destId="{525052C0-E6CB-4F3F-A3E0-6ABE6B8C3908}" srcOrd="0" destOrd="0" presId="urn:microsoft.com/office/officeart/2005/8/layout/orgChart1"/>
    <dgm:cxn modelId="{0B668151-96BF-46EA-ADB1-A49272A75A32}" type="presParOf" srcId="{8E054887-F9AE-4A4B-A300-6781EA5C0458}" destId="{686E7AB0-2C18-4D68-9898-69F460AA8A14}" srcOrd="0" destOrd="0" presId="urn:microsoft.com/office/officeart/2005/8/layout/orgChart1"/>
    <dgm:cxn modelId="{5770F57A-98F4-4B64-8B59-88CEA27A0A8C}" type="presParOf" srcId="{686E7AB0-2C18-4D68-9898-69F460AA8A14}" destId="{4E1B25B2-C75D-4DCB-9444-B0305DEB54F4}" srcOrd="0" destOrd="0" presId="urn:microsoft.com/office/officeart/2005/8/layout/orgChart1"/>
    <dgm:cxn modelId="{DCB381D6-9D42-406F-B5B0-27857E895FE3}" type="presParOf" srcId="{4E1B25B2-C75D-4DCB-9444-B0305DEB54F4}" destId="{525052C0-E6CB-4F3F-A3E0-6ABE6B8C3908}" srcOrd="0" destOrd="0" presId="urn:microsoft.com/office/officeart/2005/8/layout/orgChart1"/>
    <dgm:cxn modelId="{C542B380-0E04-4F67-BE73-E9CE36317E47}" type="presParOf" srcId="{4E1B25B2-C75D-4DCB-9444-B0305DEB54F4}" destId="{FFF80C18-2E80-4B0D-B9E7-4FDB852FF111}" srcOrd="1" destOrd="0" presId="urn:microsoft.com/office/officeart/2005/8/layout/orgChart1"/>
    <dgm:cxn modelId="{0228E81D-34D2-483B-B851-A228650AF083}" type="presParOf" srcId="{686E7AB0-2C18-4D68-9898-69F460AA8A14}" destId="{C251DDA5-9CC2-43F0-AB04-38E6FABE9A6B}" srcOrd="1" destOrd="0" presId="urn:microsoft.com/office/officeart/2005/8/layout/orgChart1"/>
    <dgm:cxn modelId="{86A22C3F-9B27-4022-9860-68264D97A2CB}" type="presParOf" srcId="{C251DDA5-9CC2-43F0-AB04-38E6FABE9A6B}" destId="{1A485EAD-EA3F-4287-A698-2A31DDCD2FC8}" srcOrd="0" destOrd="0" presId="urn:microsoft.com/office/officeart/2005/8/layout/orgChart1"/>
    <dgm:cxn modelId="{8D1EAAC4-3156-4E6C-BD7C-D5474EC4BC71}" type="presParOf" srcId="{C251DDA5-9CC2-43F0-AB04-38E6FABE9A6B}" destId="{8C69D30F-40C1-4467-8EA4-E2358B19F327}" srcOrd="1" destOrd="0" presId="urn:microsoft.com/office/officeart/2005/8/layout/orgChart1"/>
    <dgm:cxn modelId="{362885ED-8549-4E81-9541-F13681924BEB}" type="presParOf" srcId="{8C69D30F-40C1-4467-8EA4-E2358B19F327}" destId="{7B18CEB6-FD4B-4C23-9F09-EE8DD8EEB91A}" srcOrd="0" destOrd="0" presId="urn:microsoft.com/office/officeart/2005/8/layout/orgChart1"/>
    <dgm:cxn modelId="{E9C9749F-ACB7-4998-9780-E71E15586E11}" type="presParOf" srcId="{7B18CEB6-FD4B-4C23-9F09-EE8DD8EEB91A}" destId="{9BD30463-102D-490D-A18B-500EB1E430D7}" srcOrd="0" destOrd="0" presId="urn:microsoft.com/office/officeart/2005/8/layout/orgChart1"/>
    <dgm:cxn modelId="{8FC64885-7C78-448D-A88E-AE0D235BD10E}" type="presParOf" srcId="{7B18CEB6-FD4B-4C23-9F09-EE8DD8EEB91A}" destId="{365AEB1C-76CF-496D-AFD4-B708342D945D}" srcOrd="1" destOrd="0" presId="urn:microsoft.com/office/officeart/2005/8/layout/orgChart1"/>
    <dgm:cxn modelId="{FEAD2C25-964A-4D7D-AEE2-6D159CE6F2F7}" type="presParOf" srcId="{8C69D30F-40C1-4467-8EA4-E2358B19F327}" destId="{5B64B5C5-A784-4FB1-8B0E-3C324B33D986}" srcOrd="1" destOrd="0" presId="urn:microsoft.com/office/officeart/2005/8/layout/orgChart1"/>
    <dgm:cxn modelId="{87FB65B7-1782-460D-8CF6-9359CCD1AAFD}" type="presParOf" srcId="{8C69D30F-40C1-4467-8EA4-E2358B19F327}" destId="{65FF573F-ADFA-4415-AA4C-AEB9DCD52507}" srcOrd="2" destOrd="0" presId="urn:microsoft.com/office/officeart/2005/8/layout/orgChart1"/>
    <dgm:cxn modelId="{046BD23B-2602-4BAC-914D-C4972CA03B82}" type="presParOf" srcId="{C251DDA5-9CC2-43F0-AB04-38E6FABE9A6B}" destId="{099FDB44-80D7-42F1-BBE1-E4F3B0AE6219}" srcOrd="2" destOrd="0" presId="urn:microsoft.com/office/officeart/2005/8/layout/orgChart1"/>
    <dgm:cxn modelId="{62149B99-04B4-40F5-A953-4D5BE41DFAC3}" type="presParOf" srcId="{C251DDA5-9CC2-43F0-AB04-38E6FABE9A6B}" destId="{3CB23904-9E7F-47F3-93C2-522395F9985A}" srcOrd="3" destOrd="0" presId="urn:microsoft.com/office/officeart/2005/8/layout/orgChart1"/>
    <dgm:cxn modelId="{B8FCD6C7-71B7-41D7-892C-AFBF4824F04B}" type="presParOf" srcId="{3CB23904-9E7F-47F3-93C2-522395F9985A}" destId="{CFDD8DC3-55ED-4590-B641-8D8133E4EE94}" srcOrd="0" destOrd="0" presId="urn:microsoft.com/office/officeart/2005/8/layout/orgChart1"/>
    <dgm:cxn modelId="{7305DAED-B38E-4137-98A8-1851E8713FF7}" type="presParOf" srcId="{CFDD8DC3-55ED-4590-B641-8D8133E4EE94}" destId="{61AC007C-0262-44FC-BF0B-C8E5ED1110C0}" srcOrd="0" destOrd="0" presId="urn:microsoft.com/office/officeart/2005/8/layout/orgChart1"/>
    <dgm:cxn modelId="{F5C943CA-4C1A-450F-B4E0-5C5F2544A198}" type="presParOf" srcId="{CFDD8DC3-55ED-4590-B641-8D8133E4EE94}" destId="{20053CEF-C0A8-4C3B-BE0F-295A04222A65}" srcOrd="1" destOrd="0" presId="urn:microsoft.com/office/officeart/2005/8/layout/orgChart1"/>
    <dgm:cxn modelId="{E5964857-9127-4397-99E9-D798F0E98F36}" type="presParOf" srcId="{3CB23904-9E7F-47F3-93C2-522395F9985A}" destId="{24246433-925B-44EA-B35C-196234A59A2E}" srcOrd="1" destOrd="0" presId="urn:microsoft.com/office/officeart/2005/8/layout/orgChart1"/>
    <dgm:cxn modelId="{D851521D-9A7E-4F13-9DAC-DF30B267A335}" type="presParOf" srcId="{3CB23904-9E7F-47F3-93C2-522395F9985A}" destId="{997AAB73-13FE-4501-B9CF-BD53FC353866}" srcOrd="2" destOrd="0" presId="urn:microsoft.com/office/officeart/2005/8/layout/orgChart1"/>
    <dgm:cxn modelId="{F71BEF92-2FA6-47D3-91F1-602B77BD2247}" type="presParOf" srcId="{C251DDA5-9CC2-43F0-AB04-38E6FABE9A6B}" destId="{71CFDE39-BB9B-4F3E-BA6C-541CEF12AFA0}" srcOrd="4" destOrd="0" presId="urn:microsoft.com/office/officeart/2005/8/layout/orgChart1"/>
    <dgm:cxn modelId="{0E708FE5-62B0-44C4-A782-4463111C026E}" type="presParOf" srcId="{C251DDA5-9CC2-43F0-AB04-38E6FABE9A6B}" destId="{014130CA-B5EC-492C-B6A4-C3A0D442E9A4}" srcOrd="5" destOrd="0" presId="urn:microsoft.com/office/officeart/2005/8/layout/orgChart1"/>
    <dgm:cxn modelId="{FFB0B581-D9DC-4D55-B6BB-BA0303E35BCC}" type="presParOf" srcId="{014130CA-B5EC-492C-B6A4-C3A0D442E9A4}" destId="{E4065A9E-DF29-427D-BF43-BEFCD586668F}" srcOrd="0" destOrd="0" presId="urn:microsoft.com/office/officeart/2005/8/layout/orgChart1"/>
    <dgm:cxn modelId="{DBC21446-69A9-460D-9CC7-5BFD7F762F80}" type="presParOf" srcId="{E4065A9E-DF29-427D-BF43-BEFCD586668F}" destId="{3D4CF3FB-ADD6-489D-8052-B495BA0E5BED}" srcOrd="0" destOrd="0" presId="urn:microsoft.com/office/officeart/2005/8/layout/orgChart1"/>
    <dgm:cxn modelId="{D789A27E-1C54-4027-A01F-DDFACA7FC994}" type="presParOf" srcId="{E4065A9E-DF29-427D-BF43-BEFCD586668F}" destId="{3D6D8F2A-553C-463B-9E2E-55F49F53E8EC}" srcOrd="1" destOrd="0" presId="urn:microsoft.com/office/officeart/2005/8/layout/orgChart1"/>
    <dgm:cxn modelId="{69766549-4E57-46AC-B85D-4FD9CCDDF921}" type="presParOf" srcId="{014130CA-B5EC-492C-B6A4-C3A0D442E9A4}" destId="{0DAF6480-F05E-4B76-8BC1-DFEBF8F7D123}" srcOrd="1" destOrd="0" presId="urn:microsoft.com/office/officeart/2005/8/layout/orgChart1"/>
    <dgm:cxn modelId="{EA78EEDB-B287-48C6-9F14-F58000A519CF}" type="presParOf" srcId="{014130CA-B5EC-492C-B6A4-C3A0D442E9A4}" destId="{63F32EE7-5284-4C1A-822B-E9D804D10E9A}" srcOrd="2" destOrd="0" presId="urn:microsoft.com/office/officeart/2005/8/layout/orgChart1"/>
    <dgm:cxn modelId="{C45EF80E-B422-4948-85C0-2B9BECFC4CCB}" type="presParOf" srcId="{C251DDA5-9CC2-43F0-AB04-38E6FABE9A6B}" destId="{E1524282-570D-4BAE-BD92-72C35FDAAF33}" srcOrd="6" destOrd="0" presId="urn:microsoft.com/office/officeart/2005/8/layout/orgChart1"/>
    <dgm:cxn modelId="{94812852-CEDE-4F45-A48A-48B71661E64A}" type="presParOf" srcId="{C251DDA5-9CC2-43F0-AB04-38E6FABE9A6B}" destId="{4318B22E-5135-4B80-815E-EFF5C03BB2A1}" srcOrd="7" destOrd="0" presId="urn:microsoft.com/office/officeart/2005/8/layout/orgChart1"/>
    <dgm:cxn modelId="{E1F3D765-77E1-4FD2-BF70-A67FAC1902F4}" type="presParOf" srcId="{4318B22E-5135-4B80-815E-EFF5C03BB2A1}" destId="{3A048818-D18C-44DE-9DB8-23850E5D2678}" srcOrd="0" destOrd="0" presId="urn:microsoft.com/office/officeart/2005/8/layout/orgChart1"/>
    <dgm:cxn modelId="{544ACABC-C183-46E2-B9F4-5AD77C630035}" type="presParOf" srcId="{3A048818-D18C-44DE-9DB8-23850E5D2678}" destId="{D4EE77A4-A16B-4682-B493-EA1DB500A095}" srcOrd="0" destOrd="0" presId="urn:microsoft.com/office/officeart/2005/8/layout/orgChart1"/>
    <dgm:cxn modelId="{214E997C-6DCC-4115-8512-2BB285AF811C}" type="presParOf" srcId="{3A048818-D18C-44DE-9DB8-23850E5D2678}" destId="{87267EFE-9BC3-4724-B349-C1B221300321}" srcOrd="1" destOrd="0" presId="urn:microsoft.com/office/officeart/2005/8/layout/orgChart1"/>
    <dgm:cxn modelId="{20E085BC-F036-4A08-BD02-F5AB67312ADA}" type="presParOf" srcId="{4318B22E-5135-4B80-815E-EFF5C03BB2A1}" destId="{283010D1-7F83-4E01-8D2E-F3DE881E2DF7}" srcOrd="1" destOrd="0" presId="urn:microsoft.com/office/officeart/2005/8/layout/orgChart1"/>
    <dgm:cxn modelId="{1233BC7E-3AD1-41F4-BCDA-BFB8D60643A4}" type="presParOf" srcId="{4318B22E-5135-4B80-815E-EFF5C03BB2A1}" destId="{26A5490E-0856-4E94-99BD-B4EE942017C2}" srcOrd="2" destOrd="0" presId="urn:microsoft.com/office/officeart/2005/8/layout/orgChart1"/>
    <dgm:cxn modelId="{2E1D0892-69DD-46EA-B7B2-10DABF1DDD00}" type="presParOf" srcId="{686E7AB0-2C18-4D68-9898-69F460AA8A14}" destId="{29F3861C-59A7-4088-A63E-1840E405998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24282-570D-4BAE-BD92-72C35FDAAF33}">
      <dsp:nvSpPr>
        <dsp:cNvPr id="0" name=""/>
        <dsp:cNvSpPr/>
      </dsp:nvSpPr>
      <dsp:spPr>
        <a:xfrm>
          <a:off x="4404640" y="2900961"/>
          <a:ext cx="3244728" cy="590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131"/>
              </a:lnTo>
              <a:lnTo>
                <a:pt x="3244728" y="396131"/>
              </a:lnTo>
              <a:lnTo>
                <a:pt x="3244728" y="5903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CFDE39-BB9B-4F3E-BA6C-541CEF12AFA0}">
      <dsp:nvSpPr>
        <dsp:cNvPr id="0" name=""/>
        <dsp:cNvSpPr/>
      </dsp:nvSpPr>
      <dsp:spPr>
        <a:xfrm>
          <a:off x="4404640" y="2900961"/>
          <a:ext cx="1094071" cy="590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131"/>
              </a:lnTo>
              <a:lnTo>
                <a:pt x="1094071" y="396131"/>
              </a:lnTo>
              <a:lnTo>
                <a:pt x="1094071" y="5903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9FDB44-80D7-42F1-BBE1-E4F3B0AE6219}">
      <dsp:nvSpPr>
        <dsp:cNvPr id="0" name=""/>
        <dsp:cNvSpPr/>
      </dsp:nvSpPr>
      <dsp:spPr>
        <a:xfrm>
          <a:off x="3260212" y="2900961"/>
          <a:ext cx="1144428" cy="590381"/>
        </a:xfrm>
        <a:custGeom>
          <a:avLst/>
          <a:gdLst/>
          <a:ahLst/>
          <a:cxnLst/>
          <a:rect l="0" t="0" r="0" b="0"/>
          <a:pathLst>
            <a:path>
              <a:moveTo>
                <a:pt x="1144428" y="0"/>
              </a:moveTo>
              <a:lnTo>
                <a:pt x="1144428" y="396131"/>
              </a:lnTo>
              <a:lnTo>
                <a:pt x="0" y="396131"/>
              </a:lnTo>
              <a:lnTo>
                <a:pt x="0" y="5903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485EAD-EA3F-4287-A698-2A31DDCD2FC8}">
      <dsp:nvSpPr>
        <dsp:cNvPr id="0" name=""/>
        <dsp:cNvSpPr/>
      </dsp:nvSpPr>
      <dsp:spPr>
        <a:xfrm>
          <a:off x="1021713" y="2900961"/>
          <a:ext cx="3382927" cy="590381"/>
        </a:xfrm>
        <a:custGeom>
          <a:avLst/>
          <a:gdLst/>
          <a:ahLst/>
          <a:cxnLst/>
          <a:rect l="0" t="0" r="0" b="0"/>
          <a:pathLst>
            <a:path>
              <a:moveTo>
                <a:pt x="3382927" y="0"/>
              </a:moveTo>
              <a:lnTo>
                <a:pt x="3382927" y="396131"/>
              </a:lnTo>
              <a:lnTo>
                <a:pt x="0" y="396131"/>
              </a:lnTo>
              <a:lnTo>
                <a:pt x="0" y="5903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5052C0-E6CB-4F3F-A3E0-6ABE6B8C3908}">
      <dsp:nvSpPr>
        <dsp:cNvPr id="0" name=""/>
        <dsp:cNvSpPr/>
      </dsp:nvSpPr>
      <dsp:spPr>
        <a:xfrm>
          <a:off x="2584639" y="293618"/>
          <a:ext cx="3640003" cy="26073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Main Goal of the Project: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3200" b="1" kern="1200" dirty="0" smtClean="0"/>
            <a:t>More effective </a:t>
          </a:r>
          <a:r>
            <a:rPr lang="en-GB" sz="3200" b="1" kern="1200" dirty="0" smtClean="0"/>
            <a:t>FLA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kern="1200" dirty="0" smtClean="0"/>
            <a:t>provision</a:t>
          </a:r>
          <a:endParaRPr lang="en-GB" sz="3200" b="1" kern="1200" dirty="0"/>
        </a:p>
      </dsp:txBody>
      <dsp:txXfrm>
        <a:off x="3117705" y="675455"/>
        <a:ext cx="2573871" cy="1843669"/>
      </dsp:txXfrm>
    </dsp:sp>
    <dsp:sp modelId="{9BD30463-102D-490D-A18B-500EB1E430D7}">
      <dsp:nvSpPr>
        <dsp:cNvPr id="0" name=""/>
        <dsp:cNvSpPr/>
      </dsp:nvSpPr>
      <dsp:spPr>
        <a:xfrm>
          <a:off x="96713" y="3491343"/>
          <a:ext cx="1849999" cy="924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Legal Review</a:t>
          </a:r>
          <a:endParaRPr lang="en-GB" sz="2900" kern="1200" dirty="0"/>
        </a:p>
      </dsp:txBody>
      <dsp:txXfrm>
        <a:off x="96713" y="3491343"/>
        <a:ext cx="1849999" cy="924999"/>
      </dsp:txXfrm>
    </dsp:sp>
    <dsp:sp modelId="{61AC007C-0262-44FC-BF0B-C8E5ED1110C0}">
      <dsp:nvSpPr>
        <dsp:cNvPr id="0" name=""/>
        <dsp:cNvSpPr/>
      </dsp:nvSpPr>
      <dsp:spPr>
        <a:xfrm>
          <a:off x="2335212" y="3491343"/>
          <a:ext cx="1849999" cy="924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Quality Control</a:t>
          </a:r>
          <a:endParaRPr lang="en-GB" sz="2900" kern="1200" dirty="0"/>
        </a:p>
      </dsp:txBody>
      <dsp:txXfrm>
        <a:off x="2335212" y="3491343"/>
        <a:ext cx="1849999" cy="924999"/>
      </dsp:txXfrm>
    </dsp:sp>
    <dsp:sp modelId="{3D4CF3FB-ADD6-489D-8052-B495BA0E5BED}">
      <dsp:nvSpPr>
        <dsp:cNvPr id="0" name=""/>
        <dsp:cNvSpPr/>
      </dsp:nvSpPr>
      <dsp:spPr>
        <a:xfrm>
          <a:off x="4573712" y="3491343"/>
          <a:ext cx="1849999" cy="924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Capacity Building</a:t>
          </a:r>
          <a:endParaRPr lang="en-GB" sz="2900" kern="1200" dirty="0"/>
        </a:p>
      </dsp:txBody>
      <dsp:txXfrm>
        <a:off x="4573712" y="3491343"/>
        <a:ext cx="1849999" cy="924999"/>
      </dsp:txXfrm>
    </dsp:sp>
    <dsp:sp modelId="{D4EE77A4-A16B-4682-B493-EA1DB500A095}">
      <dsp:nvSpPr>
        <dsp:cNvPr id="0" name=""/>
        <dsp:cNvSpPr/>
      </dsp:nvSpPr>
      <dsp:spPr>
        <a:xfrm>
          <a:off x="6724369" y="3491343"/>
          <a:ext cx="1849999" cy="9249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Information </a:t>
          </a:r>
          <a:r>
            <a:rPr lang="en-GB" sz="2900" kern="1200" dirty="0" smtClean="0"/>
            <a:t>Awareness</a:t>
          </a:r>
          <a:endParaRPr lang="en-GB" sz="2900" kern="1200" dirty="0"/>
        </a:p>
      </dsp:txBody>
      <dsp:txXfrm>
        <a:off x="6724369" y="3491343"/>
        <a:ext cx="1849999" cy="924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14208671-A0B8-3E47-A7D9-43510B064522}" type="datetime1">
              <a:rPr lang="fr-FR" smtClean="0"/>
              <a:t>15/10/2018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6759D221-9A09-9540-B314-8604B0193E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850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/>
          <a:lstStyle>
            <a:lvl1pPr algn="r">
              <a:defRPr sz="1300"/>
            </a:lvl1pPr>
          </a:lstStyle>
          <a:p>
            <a:fld id="{7B3B23B9-18C7-DB45-B429-7B8C8BC37F52}" type="datetime1">
              <a:rPr lang="fr-FR" smtClean="0"/>
              <a:t>15/10/2018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06" tIns="47854" rIns="95706" bIns="4785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5706" tIns="47854" rIns="95706" bIns="47854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5706" tIns="47854" rIns="95706" bIns="47854" rtlCol="0" anchor="b"/>
          <a:lstStyle>
            <a:lvl1pPr algn="r">
              <a:defRPr sz="1300"/>
            </a:lvl1pPr>
          </a:lstStyle>
          <a:p>
            <a:fld id="{7337B99B-D378-6C49-AC24-BA32949E8AE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9836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7B99B-D378-6C49-AC24-BA32949E8AE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61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562" y="4561115"/>
            <a:ext cx="5444490" cy="5007428"/>
          </a:xfrm>
        </p:spPr>
        <p:txBody>
          <a:bodyPr/>
          <a:lstStyle/>
          <a:p>
            <a:r>
              <a:rPr lang="en-GB" sz="1150" b="1" dirty="0" smtClean="0"/>
              <a:t>Context:</a:t>
            </a:r>
          </a:p>
          <a:p>
            <a:pPr marL="171450" indent="-171450">
              <a:buFontTx/>
              <a:buChar char="-"/>
            </a:pPr>
            <a:r>
              <a:rPr lang="en-GB" sz="1150" dirty="0" smtClean="0"/>
              <a:t>CoE </a:t>
            </a:r>
            <a:r>
              <a:rPr lang="en-GB" sz="1150" dirty="0" smtClean="0"/>
              <a:t>overall objective of Enhancing Access to Justice as an human right and integral component of Rule of Law and functioning democracy</a:t>
            </a:r>
          </a:p>
          <a:p>
            <a:pPr marL="171450" indent="-171450">
              <a:buFontTx/>
              <a:buChar char="-"/>
            </a:pPr>
            <a:r>
              <a:rPr lang="en-GB" sz="1150" dirty="0" smtClean="0"/>
              <a:t>Supporting MK in implementing its Strategy for the Reform of the Judicial </a:t>
            </a:r>
            <a:r>
              <a:rPr lang="en-GB" sz="1150" dirty="0" smtClean="0"/>
              <a:t>Sector</a:t>
            </a:r>
          </a:p>
          <a:p>
            <a:endParaRPr lang="en-GB" sz="1150" b="1" dirty="0" smtClean="0"/>
          </a:p>
          <a:p>
            <a:r>
              <a:rPr lang="en-GB" sz="1150" b="1" dirty="0" smtClean="0"/>
              <a:t>Situation in MK:</a:t>
            </a:r>
          </a:p>
          <a:p>
            <a:pPr marL="171450" indent="-171450">
              <a:buFontTx/>
              <a:buChar char="-"/>
            </a:pPr>
            <a:r>
              <a:rPr lang="en-GB" sz="1150" u="sng" dirty="0" smtClean="0"/>
              <a:t>Pending </a:t>
            </a:r>
            <a:r>
              <a:rPr lang="en-GB" sz="1150" u="sng" dirty="0" smtClean="0"/>
              <a:t>reform </a:t>
            </a:r>
            <a:r>
              <a:rPr lang="en-GB" sz="1150" dirty="0" smtClean="0"/>
              <a:t>of Free Legal Aid (FLA) system </a:t>
            </a:r>
            <a:endParaRPr lang="en-GB" sz="1150" dirty="0" smtClean="0"/>
          </a:p>
          <a:p>
            <a:pPr marL="171450" indent="-171450">
              <a:buFontTx/>
              <a:buChar char="-"/>
            </a:pPr>
            <a:r>
              <a:rPr lang="en-GB" sz="1150" dirty="0" smtClean="0"/>
              <a:t>Gender Equality: satisfactory legal framework, yet </a:t>
            </a:r>
            <a:r>
              <a:rPr lang="en-GB" sz="1150" u="sng" dirty="0" smtClean="0"/>
              <a:t>persistent inequality </a:t>
            </a:r>
            <a:r>
              <a:rPr lang="en-GB" sz="1150" dirty="0" smtClean="0"/>
              <a:t>and discrimination due to socio-cultural barriers and stereotypes</a:t>
            </a:r>
          </a:p>
          <a:p>
            <a:pPr marL="171450" indent="-171450">
              <a:buFontTx/>
              <a:buChar char="-"/>
            </a:pPr>
            <a:r>
              <a:rPr lang="en-GB" sz="1150" dirty="0" smtClean="0"/>
              <a:t>Widespread </a:t>
            </a:r>
            <a:r>
              <a:rPr lang="en-GB" sz="1150" u="sng" dirty="0" smtClean="0"/>
              <a:t>perception of unequal treatment </a:t>
            </a:r>
            <a:r>
              <a:rPr lang="en-GB" sz="1150" dirty="0" smtClean="0"/>
              <a:t>also in judicial system and underreporting of gender-based discrimination and violence due to lack of education and awareness</a:t>
            </a:r>
          </a:p>
          <a:p>
            <a:pPr marL="171450" indent="-171450">
              <a:buFontTx/>
              <a:buChar char="-"/>
            </a:pPr>
            <a:r>
              <a:rPr lang="en-GB" sz="1150" u="sng" dirty="0" smtClean="0"/>
              <a:t>Lack of sex-disaggregated data </a:t>
            </a:r>
            <a:r>
              <a:rPr lang="en-GB" sz="1150" dirty="0" smtClean="0"/>
              <a:t>– estimates 60% of FLA beneficiaries are women of which high portion cases of domestic violence</a:t>
            </a:r>
            <a:endParaRPr lang="en-GB" sz="1150" dirty="0"/>
          </a:p>
          <a:p>
            <a:endParaRPr lang="en-GB" sz="1150" b="1" dirty="0" smtClean="0"/>
          </a:p>
          <a:p>
            <a:r>
              <a:rPr lang="en-GB" sz="1150" b="1" dirty="0" smtClean="0"/>
              <a:t>Examples </a:t>
            </a:r>
            <a:r>
              <a:rPr lang="en-GB" sz="1150" b="1" dirty="0" smtClean="0"/>
              <a:t>of activities: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150" dirty="0" smtClean="0"/>
              <a:t>Analysis and assessment of </a:t>
            </a:r>
            <a:r>
              <a:rPr lang="en-GB" sz="1150" u="sng" dirty="0" smtClean="0"/>
              <a:t>legal </a:t>
            </a:r>
            <a:r>
              <a:rPr lang="en-GB" sz="1150" u="sng" dirty="0" smtClean="0"/>
              <a:t>framework </a:t>
            </a:r>
            <a:r>
              <a:rPr lang="en-GB" sz="1150" dirty="0" smtClean="0"/>
              <a:t>and recommendations on new draft law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150" dirty="0" smtClean="0"/>
              <a:t>Design and implementation of a system for</a:t>
            </a:r>
            <a:r>
              <a:rPr lang="en-GB" sz="1150" u="sng" dirty="0" smtClean="0"/>
              <a:t> quality </a:t>
            </a:r>
            <a:r>
              <a:rPr lang="en-GB" sz="1150" dirty="0" smtClean="0"/>
              <a:t>control, assessment of performance of suppliers and complaint mechanism;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150" u="sng" dirty="0" smtClean="0"/>
              <a:t>Capacity building </a:t>
            </a:r>
            <a:r>
              <a:rPr lang="en-GB" sz="1150" dirty="0" smtClean="0"/>
              <a:t>of </a:t>
            </a:r>
            <a:r>
              <a:rPr lang="en-GB" sz="1150" i="1" u="sng" dirty="0" err="1" smtClean="0"/>
              <a:t>MoJ</a:t>
            </a:r>
            <a:r>
              <a:rPr lang="en-GB" sz="1150" dirty="0" smtClean="0"/>
              <a:t> staff receiving FLA applications through training, improved office procedures, </a:t>
            </a:r>
            <a:r>
              <a:rPr lang="en-GB" sz="1150" dirty="0" smtClean="0"/>
              <a:t>Introduction </a:t>
            </a:r>
            <a:r>
              <a:rPr lang="en-GB" sz="1150" dirty="0" smtClean="0"/>
              <a:t>of complaint </a:t>
            </a:r>
            <a:r>
              <a:rPr lang="en-GB" sz="1150" dirty="0" smtClean="0"/>
              <a:t>mechanism; and work with the </a:t>
            </a:r>
            <a:r>
              <a:rPr lang="en-GB" sz="1150" u="sng" dirty="0" smtClean="0"/>
              <a:t>NGOs</a:t>
            </a:r>
            <a:r>
              <a:rPr lang="en-GB" sz="1150" dirty="0" smtClean="0"/>
              <a:t> </a:t>
            </a:r>
            <a:r>
              <a:rPr lang="en-GB" sz="1150" i="1" u="sng" dirty="0" smtClean="0"/>
              <a:t>Bar</a:t>
            </a:r>
            <a:r>
              <a:rPr lang="en-GB" sz="1150" i="1" dirty="0" smtClean="0"/>
              <a:t>  </a:t>
            </a:r>
            <a:r>
              <a:rPr lang="en-GB" sz="1150" dirty="0" smtClean="0"/>
              <a:t>to ensure higher involvement and better communication;</a:t>
            </a:r>
            <a:endParaRPr lang="en-GB" sz="1150" dirty="0" smtClean="0"/>
          </a:p>
          <a:p>
            <a:pPr marL="228600" indent="-228600">
              <a:buFont typeface="+mj-lt"/>
              <a:buAutoNum type="arabicPeriod"/>
            </a:pPr>
            <a:r>
              <a:rPr lang="en-GB" sz="1150" dirty="0" smtClean="0"/>
              <a:t>Development </a:t>
            </a:r>
            <a:r>
              <a:rPr lang="en-GB" sz="1150" dirty="0" smtClean="0"/>
              <a:t>of a </a:t>
            </a:r>
            <a:r>
              <a:rPr lang="en-GB" sz="1150" u="sng" dirty="0" smtClean="0"/>
              <a:t>communication</a:t>
            </a:r>
            <a:r>
              <a:rPr lang="en-GB" sz="1150" dirty="0" smtClean="0"/>
              <a:t> strategy </a:t>
            </a:r>
            <a:r>
              <a:rPr lang="en-GB" sz="1150" dirty="0" smtClean="0"/>
              <a:t> for the </a:t>
            </a:r>
            <a:r>
              <a:rPr lang="en-GB" sz="1150" dirty="0" err="1" smtClean="0"/>
              <a:t>MoJ</a:t>
            </a:r>
            <a:r>
              <a:rPr lang="en-GB" sz="1150" dirty="0" smtClean="0"/>
              <a:t> and </a:t>
            </a:r>
            <a:r>
              <a:rPr lang="en-GB" sz="1150" dirty="0" smtClean="0"/>
              <a:t>information </a:t>
            </a:r>
            <a:r>
              <a:rPr lang="en-GB" sz="1150" dirty="0" smtClean="0"/>
              <a:t>campaign.</a:t>
            </a:r>
          </a:p>
          <a:p>
            <a:pPr marL="228600" indent="-228600">
              <a:buFont typeface="+mj-lt"/>
              <a:buAutoNum type="arabicPeriod"/>
            </a:pPr>
            <a:endParaRPr lang="en-GB" sz="1150" dirty="0"/>
          </a:p>
          <a:p>
            <a:r>
              <a:rPr lang="en-GB" sz="1150" dirty="0" smtClean="0"/>
              <a:t>- Project s</a:t>
            </a:r>
            <a:r>
              <a:rPr lang="en-GB" sz="1150" dirty="0" smtClean="0"/>
              <a:t>tarted in January 2018, ending in May 2019.</a:t>
            </a:r>
          </a:p>
          <a:p>
            <a:r>
              <a:rPr lang="en-GB" sz="1150" dirty="0" smtClean="0"/>
              <a:t>Initial delays (no adoption of the new law the project was expected to follow-up to with support in implementation) -&gt; still in the midst of activities, limited results to report about.</a:t>
            </a:r>
            <a:endParaRPr lang="en-GB" sz="115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7B99B-D378-6C49-AC24-BA32949E8AE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6761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41300" y="4565650"/>
            <a:ext cx="6292850" cy="5232400"/>
          </a:xfrm>
        </p:spPr>
        <p:txBody>
          <a:bodyPr/>
          <a:lstStyle/>
          <a:p>
            <a:pPr>
              <a:spcAft>
                <a:spcPts val="100"/>
              </a:spcAft>
            </a:pPr>
            <a:r>
              <a:rPr lang="en-GB" sz="1150" dirty="0" smtClean="0"/>
              <a:t>Some non-exhaustive examples of measures taken so far:</a:t>
            </a:r>
          </a:p>
          <a:p>
            <a:pPr>
              <a:spcAft>
                <a:spcPts val="100"/>
              </a:spcAft>
            </a:pPr>
            <a:r>
              <a:rPr lang="en-US" sz="1150" i="1" dirty="0" smtClean="0">
                <a:solidFill>
                  <a:srgbClr val="FF0000"/>
                </a:solidFill>
                <a:ea typeface="Arial" charset="0"/>
                <a:cs typeface="Arial" charset="0"/>
              </a:rPr>
              <a:t>Planning</a:t>
            </a:r>
            <a:endParaRPr lang="en-US" sz="1150" i="1" dirty="0">
              <a:solidFill>
                <a:srgbClr val="FF0000"/>
              </a:solidFill>
              <a:ea typeface="Arial" charset="0"/>
              <a:cs typeface="Arial" charset="0"/>
            </a:endParaRPr>
          </a:p>
          <a:p>
            <a:pPr>
              <a:spcAft>
                <a:spcPts val="100"/>
              </a:spcAft>
            </a:pPr>
            <a:r>
              <a:rPr lang="en-US" sz="1150" i="1" dirty="0" smtClean="0">
                <a:ea typeface="Arial" charset="0"/>
                <a:cs typeface="Arial" charset="0"/>
              </a:rPr>
              <a:t>     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- Ask 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the expert 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(corporate expertise, tools, CSOs</a:t>
            </a:r>
            <a:r>
              <a:rPr lang="en-US" sz="1150" i="1" dirty="0" smtClean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)</a:t>
            </a:r>
          </a:p>
          <a:p>
            <a:pPr>
              <a:spcAft>
                <a:spcPts val="100"/>
              </a:spcAft>
            </a:pPr>
            <a:r>
              <a:rPr lang="en-US" sz="1150" b="1" dirty="0" smtClean="0">
                <a:ea typeface="Arial" charset="0"/>
                <a:cs typeface="Arial" charset="0"/>
              </a:rPr>
              <a:t>-&gt;</a:t>
            </a:r>
            <a:r>
              <a:rPr lang="en-US" sz="1150" b="1" dirty="0" smtClean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 </a:t>
            </a:r>
            <a:r>
              <a:rPr lang="en-US" sz="1150" dirty="0" smtClean="0">
                <a:ea typeface="Arial" charset="0"/>
                <a:cs typeface="Arial" charset="0"/>
              </a:rPr>
              <a:t>Consult in-house </a:t>
            </a:r>
            <a:r>
              <a:rPr lang="en-US" sz="1150" u="sng" dirty="0" smtClean="0">
                <a:ea typeface="Arial" charset="0"/>
                <a:cs typeface="Arial" charset="0"/>
              </a:rPr>
              <a:t>expertise</a:t>
            </a:r>
            <a:r>
              <a:rPr lang="en-US" sz="1150" dirty="0" smtClean="0">
                <a:ea typeface="Arial" charset="0"/>
                <a:cs typeface="Arial" charset="0"/>
              </a:rPr>
              <a:t> and </a:t>
            </a:r>
            <a:r>
              <a:rPr lang="en-US" sz="1150" u="sng" dirty="0" smtClean="0">
                <a:ea typeface="Arial" charset="0"/>
                <a:cs typeface="Arial" charset="0"/>
              </a:rPr>
              <a:t>tools</a:t>
            </a:r>
            <a:r>
              <a:rPr lang="en-US" sz="1150" dirty="0" smtClean="0">
                <a:ea typeface="Arial" charset="0"/>
                <a:cs typeface="Arial" charset="0"/>
              </a:rPr>
              <a:t> (share project proposal for inputs,  gender mainstreaming check-list)</a:t>
            </a:r>
          </a:p>
          <a:p>
            <a:pPr>
              <a:spcAft>
                <a:spcPts val="100"/>
              </a:spcAft>
            </a:pPr>
            <a:r>
              <a:rPr lang="en-US" sz="1150" dirty="0" smtClean="0">
                <a:ea typeface="Arial" charset="0"/>
                <a:cs typeface="Arial" charset="0"/>
              </a:rPr>
              <a:t>-&gt; Consider info and research by </a:t>
            </a:r>
            <a:r>
              <a:rPr lang="en-US" sz="1150" u="sng" dirty="0" smtClean="0">
                <a:ea typeface="Arial" charset="0"/>
                <a:cs typeface="Arial" charset="0"/>
              </a:rPr>
              <a:t>CSOs </a:t>
            </a:r>
            <a:r>
              <a:rPr lang="en-US" sz="1150" dirty="0" smtClean="0">
                <a:ea typeface="Arial" charset="0"/>
                <a:cs typeface="Arial" charset="0"/>
              </a:rPr>
              <a:t>representing or working with women and other vulnerable groups</a:t>
            </a:r>
          </a:p>
          <a:p>
            <a:pPr>
              <a:spcAft>
                <a:spcPts val="100"/>
              </a:spcAft>
            </a:pP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    -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 Evaluation/Reporting 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(relevant indicators</a:t>
            </a:r>
            <a:r>
              <a:rPr lang="en-US" sz="1150" i="1" dirty="0" smtClean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)</a:t>
            </a:r>
          </a:p>
          <a:p>
            <a:pPr>
              <a:spcAft>
                <a:spcPts val="100"/>
              </a:spcAft>
            </a:pPr>
            <a:r>
              <a:rPr lang="en-US" sz="1150" dirty="0" smtClean="0">
                <a:ea typeface="Arial" charset="0"/>
                <a:cs typeface="Arial" charset="0"/>
              </a:rPr>
              <a:t>-&gt; plan for </a:t>
            </a:r>
            <a:r>
              <a:rPr lang="en-US" sz="1150" u="sng" dirty="0" smtClean="0">
                <a:ea typeface="Arial" charset="0"/>
                <a:cs typeface="Arial" charset="0"/>
              </a:rPr>
              <a:t>sex-disaggregated data </a:t>
            </a:r>
            <a:r>
              <a:rPr lang="en-US" sz="1150" dirty="0" smtClean="0">
                <a:ea typeface="Arial" charset="0"/>
                <a:cs typeface="Arial" charset="0"/>
              </a:rPr>
              <a:t>(ex: increased N./% of applications or N. of users informed)</a:t>
            </a:r>
          </a:p>
          <a:p>
            <a:pPr>
              <a:spcAft>
                <a:spcPts val="100"/>
              </a:spcAft>
            </a:pPr>
            <a:r>
              <a:rPr lang="en-US" sz="1150" i="1" dirty="0" smtClean="0">
                <a:solidFill>
                  <a:srgbClr val="FF0000"/>
                </a:solidFill>
                <a:ea typeface="Arial" charset="0"/>
                <a:cs typeface="Arial" charset="0"/>
              </a:rPr>
              <a:t>Implementation</a:t>
            </a:r>
            <a:endParaRPr lang="en-US" sz="1150" i="1" dirty="0">
              <a:solidFill>
                <a:srgbClr val="FF0000"/>
              </a:solidFill>
              <a:ea typeface="Arial" charset="0"/>
              <a:cs typeface="Arial" charset="0"/>
            </a:endParaRPr>
          </a:p>
          <a:p>
            <a:pPr>
              <a:spcAft>
                <a:spcPts val="100"/>
              </a:spcAft>
            </a:pP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    - Ask 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and task the expert 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(</a:t>
            </a:r>
            <a:r>
              <a:rPr lang="en-US" sz="1150" i="1" dirty="0" smtClean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experts’ selection, </a:t>
            </a:r>
            <a:r>
              <a:rPr lang="en-US" sz="1150" i="1" dirty="0" err="1" smtClean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ToR</a:t>
            </a:r>
            <a:r>
              <a:rPr lang="en-US" sz="1150" i="1" dirty="0" smtClean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, CSOs)</a:t>
            </a:r>
            <a:endParaRPr lang="en-US" sz="1150" dirty="0" smtClean="0">
              <a:solidFill>
                <a:schemeClr val="accent6">
                  <a:lumMod val="75000"/>
                </a:schemeClr>
              </a:solidFill>
              <a:ea typeface="Arial" charset="0"/>
              <a:cs typeface="Arial" charset="0"/>
            </a:endParaRPr>
          </a:p>
          <a:p>
            <a:pPr>
              <a:spcAft>
                <a:spcPts val="100"/>
              </a:spcAft>
            </a:pPr>
            <a:r>
              <a:rPr lang="en-US" sz="1150" dirty="0" smtClean="0">
                <a:ea typeface="Arial" charset="0"/>
                <a:cs typeface="Arial" charset="0"/>
                <a:sym typeface="Wingdings" panose="05000000000000000000" pitchFamily="2" charset="2"/>
              </a:rPr>
              <a:t>I</a:t>
            </a:r>
            <a:r>
              <a:rPr lang="en-US" sz="1150" dirty="0" smtClean="0">
                <a:ea typeface="Arial" charset="0"/>
                <a:cs typeface="Arial" charset="0"/>
              </a:rPr>
              <a:t>n-house </a:t>
            </a:r>
            <a:r>
              <a:rPr lang="en-US" sz="1150" dirty="0">
                <a:ea typeface="Arial" charset="0"/>
                <a:cs typeface="Arial" charset="0"/>
              </a:rPr>
              <a:t>expertise on outputs </a:t>
            </a:r>
            <a:r>
              <a:rPr lang="en-US" sz="1150" dirty="0" smtClean="0">
                <a:ea typeface="Arial" charset="0"/>
                <a:cs typeface="Arial" charset="0"/>
              </a:rPr>
              <a:t>(ex: training package)</a:t>
            </a:r>
            <a:endParaRPr lang="en-US" sz="1150" dirty="0">
              <a:ea typeface="Arial" charset="0"/>
              <a:cs typeface="Arial" charset="0"/>
            </a:endParaRPr>
          </a:p>
          <a:p>
            <a:pPr marL="171450" indent="-171450">
              <a:spcAft>
                <a:spcPts val="100"/>
              </a:spcAft>
              <a:buFont typeface="Wingdings"/>
              <a:buChar char="à"/>
            </a:pPr>
            <a:r>
              <a:rPr lang="en-US" sz="1150" dirty="0" smtClean="0">
                <a:ea typeface="Arial" charset="0"/>
                <a:cs typeface="Arial" charset="0"/>
              </a:rPr>
              <a:t>Gender expertise as </a:t>
            </a:r>
            <a:r>
              <a:rPr lang="en-US" sz="1150" u="sng" dirty="0" smtClean="0">
                <a:ea typeface="Arial" charset="0"/>
                <a:cs typeface="Arial" charset="0"/>
              </a:rPr>
              <a:t>selection criteria </a:t>
            </a:r>
            <a:r>
              <a:rPr lang="en-US" sz="1150" dirty="0" smtClean="0">
                <a:ea typeface="Arial" charset="0"/>
                <a:cs typeface="Arial" charset="0"/>
              </a:rPr>
              <a:t>in calls; gender awareness </a:t>
            </a:r>
            <a:r>
              <a:rPr lang="en-US" sz="1150" dirty="0">
                <a:ea typeface="Arial" charset="0"/>
                <a:cs typeface="Arial" charset="0"/>
              </a:rPr>
              <a:t>included in </a:t>
            </a:r>
            <a:r>
              <a:rPr lang="en-US" sz="1150" dirty="0" err="1" smtClean="0">
                <a:ea typeface="Arial" charset="0"/>
                <a:cs typeface="Arial" charset="0"/>
              </a:rPr>
              <a:t>ToR</a:t>
            </a:r>
            <a:r>
              <a:rPr lang="en-US" sz="1150" dirty="0">
                <a:ea typeface="Arial" charset="0"/>
                <a:cs typeface="Arial" charset="0"/>
              </a:rPr>
              <a:t> </a:t>
            </a:r>
            <a:r>
              <a:rPr lang="en-US" sz="1150" u="sng" dirty="0" smtClean="0">
                <a:ea typeface="Arial" charset="0"/>
                <a:cs typeface="Arial" charset="0"/>
              </a:rPr>
              <a:t>tasks</a:t>
            </a:r>
            <a:r>
              <a:rPr lang="en-US" sz="1150" dirty="0" smtClean="0">
                <a:ea typeface="Arial" charset="0"/>
                <a:cs typeface="Arial" charset="0"/>
              </a:rPr>
              <a:t>, gender sensitiveness in focus in the description of </a:t>
            </a:r>
            <a:r>
              <a:rPr lang="en-US" sz="1150" u="sng" dirty="0" smtClean="0">
                <a:ea typeface="Arial" charset="0"/>
                <a:cs typeface="Arial" charset="0"/>
              </a:rPr>
              <a:t>deliverables</a:t>
            </a:r>
            <a:r>
              <a:rPr lang="en-US" sz="1150" dirty="0" smtClean="0">
                <a:ea typeface="Arial" charset="0"/>
                <a:cs typeface="Arial" charset="0"/>
              </a:rPr>
              <a:t> (training curricula, training material, job descriptions, protocols for intake procedures…)</a:t>
            </a:r>
          </a:p>
          <a:p>
            <a:pPr marL="171450" indent="-171450">
              <a:spcAft>
                <a:spcPts val="100"/>
              </a:spcAft>
              <a:buFont typeface="Wingdings"/>
              <a:buChar char="à"/>
            </a:pPr>
            <a:r>
              <a:rPr lang="en-US" sz="1150" dirty="0" smtClean="0">
                <a:ea typeface="Arial" charset="0"/>
                <a:cs typeface="Arial" charset="0"/>
              </a:rPr>
              <a:t>Ongoing consultation with relevant </a:t>
            </a:r>
            <a:r>
              <a:rPr lang="en-US" sz="1150" u="sng" dirty="0" smtClean="0">
                <a:ea typeface="Arial" charset="0"/>
                <a:cs typeface="Arial" charset="0"/>
              </a:rPr>
              <a:t>NGOs</a:t>
            </a:r>
          </a:p>
          <a:p>
            <a:pPr>
              <a:spcAft>
                <a:spcPts val="100"/>
              </a:spcAft>
            </a:pP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    - Legal 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Review (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analysis and recommendation</a:t>
            </a:r>
            <a:r>
              <a:rPr lang="en-US" sz="1150" i="1" dirty="0" smtClean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)</a:t>
            </a:r>
          </a:p>
          <a:p>
            <a:pPr>
              <a:spcAft>
                <a:spcPts val="100"/>
              </a:spcAft>
            </a:pPr>
            <a:r>
              <a:rPr lang="en-US" sz="1150" dirty="0" smtClean="0">
                <a:ea typeface="Arial" charset="0"/>
                <a:cs typeface="Arial" charset="0"/>
                <a:sym typeface="Wingdings" panose="05000000000000000000" pitchFamily="2" charset="2"/>
              </a:rPr>
              <a:t> </a:t>
            </a:r>
            <a:r>
              <a:rPr lang="en-US" sz="1150" dirty="0" smtClean="0">
                <a:ea typeface="Arial" charset="0"/>
                <a:cs typeface="Arial" charset="0"/>
              </a:rPr>
              <a:t>(tasked as above) </a:t>
            </a:r>
            <a:r>
              <a:rPr lang="en-US" sz="1150" u="sng" dirty="0" smtClean="0">
                <a:ea typeface="Arial" charset="0"/>
                <a:cs typeface="Arial" charset="0"/>
              </a:rPr>
              <a:t>analysis</a:t>
            </a:r>
            <a:r>
              <a:rPr lang="en-US" sz="1150" dirty="0" smtClean="0">
                <a:ea typeface="Arial" charset="0"/>
                <a:cs typeface="Arial" charset="0"/>
              </a:rPr>
              <a:t> noted: lack of sex-disaggregated </a:t>
            </a:r>
            <a:r>
              <a:rPr lang="en-US" sz="1150" i="1" u="sng" dirty="0" smtClean="0">
                <a:ea typeface="Arial" charset="0"/>
                <a:cs typeface="Arial" charset="0"/>
              </a:rPr>
              <a:t>data </a:t>
            </a:r>
            <a:r>
              <a:rPr lang="en-US" sz="1150" dirty="0" smtClean="0">
                <a:ea typeface="Arial" charset="0"/>
                <a:cs typeface="Arial" charset="0"/>
              </a:rPr>
              <a:t>or </a:t>
            </a:r>
            <a:r>
              <a:rPr lang="en-US" sz="1150" dirty="0" err="1" smtClean="0">
                <a:ea typeface="Arial" charset="0"/>
                <a:cs typeface="Arial" charset="0"/>
              </a:rPr>
              <a:t>MoJ</a:t>
            </a:r>
            <a:r>
              <a:rPr lang="en-US" sz="1150" dirty="0" smtClean="0">
                <a:ea typeface="Arial" charset="0"/>
                <a:cs typeface="Arial" charset="0"/>
              </a:rPr>
              <a:t> </a:t>
            </a:r>
            <a:r>
              <a:rPr lang="en-US" sz="1150" i="1" u="sng" dirty="0" smtClean="0">
                <a:ea typeface="Arial" charset="0"/>
                <a:cs typeface="Arial" charset="0"/>
              </a:rPr>
              <a:t>database</a:t>
            </a:r>
            <a:r>
              <a:rPr lang="en-US" sz="1150" dirty="0" smtClean="0">
                <a:ea typeface="Arial" charset="0"/>
                <a:cs typeface="Arial" charset="0"/>
              </a:rPr>
              <a:t>; </a:t>
            </a:r>
            <a:r>
              <a:rPr lang="en-US" sz="1150" u="sng" dirty="0" smtClean="0">
                <a:ea typeface="Arial" charset="0"/>
                <a:cs typeface="Arial" charset="0"/>
              </a:rPr>
              <a:t>gender blind law</a:t>
            </a:r>
            <a:r>
              <a:rPr lang="en-US" sz="1150" dirty="0" smtClean="0">
                <a:ea typeface="Arial" charset="0"/>
                <a:cs typeface="Arial" charset="0"/>
              </a:rPr>
              <a:t>. </a:t>
            </a:r>
            <a:r>
              <a:rPr lang="en-US" sz="1150" u="sng" dirty="0" smtClean="0">
                <a:ea typeface="Arial" charset="0"/>
                <a:cs typeface="Arial" charset="0"/>
              </a:rPr>
              <a:t>Recommendations</a:t>
            </a:r>
            <a:r>
              <a:rPr lang="en-US" sz="1150" dirty="0" smtClean="0">
                <a:ea typeface="Arial" charset="0"/>
                <a:cs typeface="Arial" charset="0"/>
              </a:rPr>
              <a:t> included gender dimensions in: proposals for the implementing </a:t>
            </a:r>
            <a:r>
              <a:rPr lang="en-US" sz="1150" i="1" u="sng" dirty="0" smtClean="0">
                <a:ea typeface="Arial" charset="0"/>
                <a:cs typeface="Arial" charset="0"/>
              </a:rPr>
              <a:t>Action Plan</a:t>
            </a:r>
            <a:r>
              <a:rPr lang="en-US" sz="1150" dirty="0" smtClean="0">
                <a:ea typeface="Arial" charset="0"/>
                <a:cs typeface="Arial" charset="0"/>
              </a:rPr>
              <a:t>; focus on: </a:t>
            </a:r>
            <a:r>
              <a:rPr lang="en-US" sz="1150" i="1" u="sng" dirty="0" smtClean="0">
                <a:ea typeface="Arial" charset="0"/>
                <a:cs typeface="Arial" charset="0"/>
              </a:rPr>
              <a:t>gender balance </a:t>
            </a:r>
            <a:r>
              <a:rPr lang="en-US" sz="1150" dirty="0" smtClean="0">
                <a:ea typeface="Arial" charset="0"/>
                <a:cs typeface="Arial" charset="0"/>
              </a:rPr>
              <a:t>in legislative working groups, </a:t>
            </a:r>
            <a:r>
              <a:rPr lang="en-US" sz="1150" i="1" u="sng" dirty="0" smtClean="0">
                <a:ea typeface="Arial" charset="0"/>
                <a:cs typeface="Arial" charset="0"/>
              </a:rPr>
              <a:t>gender sensitive regulations</a:t>
            </a:r>
            <a:r>
              <a:rPr lang="en-US" sz="1150" dirty="0" smtClean="0">
                <a:ea typeface="Arial" charset="0"/>
                <a:cs typeface="Arial" charset="0"/>
              </a:rPr>
              <a:t>/procedures; satisfaction</a:t>
            </a:r>
            <a:r>
              <a:rPr lang="en-US" sz="1150" i="1" dirty="0" smtClean="0">
                <a:ea typeface="Arial" charset="0"/>
                <a:cs typeface="Arial" charset="0"/>
              </a:rPr>
              <a:t> </a:t>
            </a:r>
            <a:r>
              <a:rPr lang="en-US" sz="1150" i="1" u="sng" dirty="0" smtClean="0">
                <a:ea typeface="Arial" charset="0"/>
                <a:cs typeface="Arial" charset="0"/>
              </a:rPr>
              <a:t>surveys</a:t>
            </a:r>
            <a:r>
              <a:rPr lang="en-US" sz="1150" dirty="0" smtClean="0">
                <a:ea typeface="Arial" charset="0"/>
                <a:cs typeface="Arial" charset="0"/>
              </a:rPr>
              <a:t>, </a:t>
            </a:r>
            <a:r>
              <a:rPr lang="en-US" sz="1150" i="1" u="sng" dirty="0" smtClean="0">
                <a:ea typeface="Arial" charset="0"/>
                <a:cs typeface="Arial" charset="0"/>
              </a:rPr>
              <a:t>communication</a:t>
            </a:r>
            <a:r>
              <a:rPr lang="en-US" sz="1150" dirty="0" smtClean="0">
                <a:ea typeface="Arial" charset="0"/>
                <a:cs typeface="Arial" charset="0"/>
              </a:rPr>
              <a:t> strategy and information material</a:t>
            </a:r>
            <a:endParaRPr lang="en-US" sz="1150" dirty="0">
              <a:ea typeface="Arial" charset="0"/>
              <a:cs typeface="Arial" charset="0"/>
            </a:endParaRPr>
          </a:p>
          <a:p>
            <a:pPr>
              <a:spcAft>
                <a:spcPts val="100"/>
              </a:spcAft>
            </a:pP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    - Quality 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Control (human </a:t>
            </a:r>
            <a:r>
              <a:rPr lang="en-US" sz="1150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resources, intake procedures, clients relations</a:t>
            </a:r>
            <a:r>
              <a:rPr lang="en-US" sz="1150" dirty="0" smtClean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)</a:t>
            </a:r>
          </a:p>
          <a:p>
            <a:pPr>
              <a:spcAft>
                <a:spcPts val="100"/>
              </a:spcAft>
            </a:pPr>
            <a:r>
              <a:rPr lang="en-US" sz="1150" dirty="0" smtClean="0">
                <a:ea typeface="Arial" charset="0"/>
                <a:cs typeface="Arial" charset="0"/>
                <a:sym typeface="Wingdings" panose="05000000000000000000" pitchFamily="2" charset="2"/>
              </a:rPr>
              <a:t> </a:t>
            </a:r>
            <a:r>
              <a:rPr lang="en-US" sz="1150" u="sng" dirty="0" smtClean="0">
                <a:ea typeface="Arial" charset="0"/>
                <a:cs typeface="Arial" charset="0"/>
                <a:sym typeface="Wingdings" panose="05000000000000000000" pitchFamily="2" charset="2"/>
              </a:rPr>
              <a:t>Job profiles </a:t>
            </a:r>
            <a:r>
              <a:rPr lang="en-US" sz="1150" dirty="0" smtClean="0">
                <a:ea typeface="Arial" charset="0"/>
                <a:cs typeface="Arial" charset="0"/>
                <a:sym typeface="Wingdings" panose="05000000000000000000" pitchFamily="2" charset="2"/>
              </a:rPr>
              <a:t>and office </a:t>
            </a:r>
            <a:r>
              <a:rPr lang="en-US" sz="1150" u="sng" dirty="0" smtClean="0">
                <a:ea typeface="Arial" charset="0"/>
                <a:cs typeface="Arial" charset="0"/>
                <a:sym typeface="Wingdings" panose="05000000000000000000" pitchFamily="2" charset="2"/>
              </a:rPr>
              <a:t>procedures</a:t>
            </a:r>
            <a:r>
              <a:rPr lang="en-US" sz="1150" dirty="0" smtClean="0">
                <a:ea typeface="Arial" charset="0"/>
                <a:cs typeface="Arial" charset="0"/>
                <a:sym typeface="Wingdings" panose="05000000000000000000" pitchFamily="2" charset="2"/>
              </a:rPr>
              <a:t> designed keeping in mind gender differences within </a:t>
            </a:r>
            <a:r>
              <a:rPr lang="en-US" sz="1150" u="sng" dirty="0" smtClean="0">
                <a:ea typeface="Arial" charset="0"/>
                <a:cs typeface="Arial" charset="0"/>
                <a:sym typeface="Wingdings" panose="05000000000000000000" pitchFamily="2" charset="2"/>
              </a:rPr>
              <a:t>staff</a:t>
            </a:r>
            <a:r>
              <a:rPr lang="en-US" sz="1150" dirty="0" smtClean="0">
                <a:ea typeface="Arial" charset="0"/>
                <a:cs typeface="Arial" charset="0"/>
                <a:sym typeface="Wingdings" panose="05000000000000000000" pitchFamily="2" charset="2"/>
              </a:rPr>
              <a:t> and </a:t>
            </a:r>
            <a:r>
              <a:rPr lang="en-US" sz="1150" u="sng" dirty="0" smtClean="0">
                <a:ea typeface="Arial" charset="0"/>
                <a:cs typeface="Arial" charset="0"/>
                <a:sym typeface="Wingdings" panose="05000000000000000000" pitchFamily="2" charset="2"/>
              </a:rPr>
              <a:t>users</a:t>
            </a:r>
            <a:endParaRPr lang="en-US" sz="1150" u="sng" dirty="0">
              <a:ea typeface="Arial" charset="0"/>
              <a:cs typeface="Arial" charset="0"/>
            </a:endParaRPr>
          </a:p>
          <a:p>
            <a:pPr>
              <a:spcAft>
                <a:spcPts val="100"/>
              </a:spcAft>
            </a:pP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    - Capacity 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Building (language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, approach, specific focus</a:t>
            </a:r>
            <a:r>
              <a:rPr lang="en-US" sz="1150" i="1" dirty="0" smtClean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)</a:t>
            </a:r>
          </a:p>
          <a:p>
            <a:pPr>
              <a:spcAft>
                <a:spcPts val="100"/>
              </a:spcAft>
            </a:pPr>
            <a:r>
              <a:rPr lang="en-US" sz="1150" dirty="0" smtClean="0">
                <a:ea typeface="Arial" charset="0"/>
                <a:cs typeface="Arial" charset="0"/>
                <a:sym typeface="Wingdings" panose="05000000000000000000" pitchFamily="2" charset="2"/>
              </a:rPr>
              <a:t> Gender sensitive </a:t>
            </a:r>
            <a:r>
              <a:rPr lang="en-US" sz="1150" u="sng" dirty="0" smtClean="0">
                <a:ea typeface="Arial" charset="0"/>
                <a:cs typeface="Arial" charset="0"/>
                <a:sym typeface="Wingdings" panose="05000000000000000000" pitchFamily="2" charset="2"/>
              </a:rPr>
              <a:t>language</a:t>
            </a:r>
            <a:r>
              <a:rPr lang="en-US" sz="1150" dirty="0" smtClean="0">
                <a:ea typeface="Arial" charset="0"/>
                <a:cs typeface="Arial" charset="0"/>
                <a:sym typeface="Wingdings" panose="05000000000000000000" pitchFamily="2" charset="2"/>
              </a:rPr>
              <a:t> and </a:t>
            </a:r>
            <a:r>
              <a:rPr lang="en-US" sz="1150" u="sng" dirty="0" smtClean="0">
                <a:ea typeface="Arial" charset="0"/>
                <a:cs typeface="Arial" charset="0"/>
                <a:sym typeface="Wingdings" panose="05000000000000000000" pitchFamily="2" charset="2"/>
              </a:rPr>
              <a:t>modules</a:t>
            </a:r>
            <a:r>
              <a:rPr lang="en-US" sz="1150" dirty="0" smtClean="0">
                <a:ea typeface="Arial" charset="0"/>
                <a:cs typeface="Arial" charset="0"/>
                <a:sym typeface="Wingdings" panose="05000000000000000000" pitchFamily="2" charset="2"/>
              </a:rPr>
              <a:t> on gender awareness and vulnerability in training</a:t>
            </a:r>
            <a:endParaRPr lang="en-US" sz="1150" dirty="0">
              <a:ea typeface="Arial" charset="0"/>
              <a:cs typeface="Arial" charset="0"/>
            </a:endParaRPr>
          </a:p>
          <a:p>
            <a:pPr>
              <a:spcAft>
                <a:spcPts val="100"/>
              </a:spcAft>
            </a:pP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    - Communication </a:t>
            </a:r>
            <a:r>
              <a:rPr lang="en-US" sz="1150" i="1" dirty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(language, target, channels</a:t>
            </a:r>
            <a:r>
              <a:rPr lang="en-US" sz="1150" i="1" dirty="0" smtClean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)  </a:t>
            </a:r>
            <a:r>
              <a:rPr lang="en-US" sz="1150" i="1" dirty="0" smtClean="0">
                <a:ea typeface="Arial" charset="0"/>
                <a:cs typeface="Arial" charset="0"/>
              </a:rPr>
              <a:t>-</a:t>
            </a:r>
            <a:r>
              <a:rPr lang="en-US" sz="1150" i="1" dirty="0" smtClean="0">
                <a:solidFill>
                  <a:schemeClr val="accent6">
                    <a:lumMod val="75000"/>
                  </a:schemeClr>
                </a:solidFill>
                <a:ea typeface="Arial" charset="0"/>
                <a:cs typeface="Arial" charset="0"/>
              </a:rPr>
              <a:t> </a:t>
            </a:r>
            <a:r>
              <a:rPr lang="en-US" sz="1150" dirty="0" smtClean="0">
                <a:ea typeface="Arial" charset="0"/>
                <a:cs typeface="Arial" charset="0"/>
              </a:rPr>
              <a:t>(still in planning phase)</a:t>
            </a:r>
            <a:endParaRPr lang="en-US" sz="1150" dirty="0">
              <a:ea typeface="Arial" charset="0"/>
              <a:cs typeface="Arial" charset="0"/>
            </a:endParaRPr>
          </a:p>
          <a:p>
            <a:endParaRPr lang="en-GB" sz="1150" dirty="0" smtClean="0"/>
          </a:p>
          <a:p>
            <a:endParaRPr lang="en-GB" sz="115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7B99B-D378-6C49-AC24-BA32949E8AE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6761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7B99B-D378-6C49-AC24-BA32949E8AE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551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fld id="{6E88323B-C494-9644-A6FD-4EEB2F59D7F4}" type="datetime1">
              <a:rPr lang="fr-FR" smtClean="0"/>
              <a:pPr/>
              <a:t>15/10/2018</a:t>
            </a:fld>
            <a:endParaRPr lang="fr-FR" dirty="0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defRPr>
            </a:lvl1pPr>
          </a:lstStyle>
          <a:p>
            <a:fld id="{E8716A00-CC3F-A24A-9B86-816E9CA7F4AC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4773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defRPr>
            </a:lvl1pPr>
          </a:lstStyle>
          <a:p>
            <a:fld id="{6E88323B-C494-9644-A6FD-4EEB2F59D7F4}" type="datetime1">
              <a:rPr lang="fr-FR" smtClean="0"/>
              <a:pPr/>
              <a:t>15/10/2018</a:t>
            </a:fld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defRPr>
            </a:lvl1pPr>
          </a:lstStyle>
          <a:p>
            <a:fld id="{E8716A00-CC3F-A24A-9B86-816E9CA7F4AC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1072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Arial Narrow" charset="0"/>
          <a:ea typeface="Arial Narrow" charset="0"/>
          <a:cs typeface="Arial Narrow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e.int/en/web/cdcj/co-operation-project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jp-eu.coe.int/en/web/horizontal-facility/hom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4238625"/>
            <a:ext cx="9144000" cy="1905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fr-FR" sz="2250" b="1" dirty="0" err="1" smtClean="0">
                <a:solidFill>
                  <a:schemeClr val="tx2"/>
                </a:solidFill>
                <a:latin typeface="Arial Narrow" panose="020B0606020202030204" pitchFamily="34" charset="0"/>
              </a:rPr>
              <a:t>Incorporating</a:t>
            </a:r>
            <a:r>
              <a:rPr lang="fr-FR" sz="225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 a </a:t>
            </a:r>
            <a:r>
              <a:rPr lang="fr-FR" sz="2250" b="1" dirty="0" err="1" smtClean="0">
                <a:solidFill>
                  <a:schemeClr val="tx2"/>
                </a:solidFill>
                <a:latin typeface="Arial Narrow" panose="020B0606020202030204" pitchFamily="34" charset="0"/>
              </a:rPr>
              <a:t>Gender</a:t>
            </a:r>
            <a:r>
              <a:rPr lang="fr-FR" sz="225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 Perspective </a:t>
            </a:r>
            <a:r>
              <a:rPr lang="fr-FR" sz="2250" b="1" dirty="0" err="1" smtClean="0">
                <a:solidFill>
                  <a:schemeClr val="tx2"/>
                </a:solidFill>
                <a:latin typeface="Arial Narrow" panose="020B0606020202030204" pitchFamily="34" charset="0"/>
              </a:rPr>
              <a:t>into</a:t>
            </a:r>
            <a:r>
              <a:rPr lang="fr-FR" sz="225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 the </a:t>
            </a:r>
            <a:r>
              <a:rPr lang="fr-FR" sz="2250" b="1" dirty="0" err="1" smtClean="0">
                <a:solidFill>
                  <a:schemeClr val="tx2"/>
                </a:solidFill>
                <a:latin typeface="Arial Narrow" panose="020B0606020202030204" pitchFamily="34" charset="0"/>
              </a:rPr>
              <a:t>project</a:t>
            </a:r>
            <a:r>
              <a:rPr lang="fr-FR" sz="225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:</a:t>
            </a:r>
            <a:br>
              <a:rPr lang="fr-FR" sz="225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</a:br>
            <a:r>
              <a:rPr lang="fr-FR" sz="225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Support to </a:t>
            </a:r>
            <a:r>
              <a:rPr lang="fr-FR" sz="2250" b="1" dirty="0" err="1" smtClean="0">
                <a:solidFill>
                  <a:schemeClr val="tx2"/>
                </a:solidFill>
                <a:latin typeface="Arial Narrow" panose="020B0606020202030204" pitchFamily="34" charset="0"/>
              </a:rPr>
              <a:t>Legal</a:t>
            </a:r>
            <a:r>
              <a:rPr lang="fr-FR" sz="225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fr-FR" sz="2250" b="1" dirty="0" err="1" smtClean="0">
                <a:solidFill>
                  <a:schemeClr val="tx2"/>
                </a:solidFill>
                <a:latin typeface="Arial Narrow" panose="020B0606020202030204" pitchFamily="34" charset="0"/>
              </a:rPr>
              <a:t>Aid</a:t>
            </a:r>
            <a:r>
              <a:rPr lang="fr-FR" sz="225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fr-FR" sz="2250" b="1" dirty="0" err="1" smtClean="0">
                <a:solidFill>
                  <a:schemeClr val="tx2"/>
                </a:solidFill>
                <a:latin typeface="Arial Narrow" panose="020B0606020202030204" pitchFamily="34" charset="0"/>
              </a:rPr>
              <a:t>Reforms</a:t>
            </a:r>
            <a:r>
              <a:rPr lang="fr-FR" sz="225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 in «the former </a:t>
            </a:r>
            <a:r>
              <a:rPr lang="fr-FR" sz="2250" b="1" dirty="0" err="1" smtClean="0">
                <a:solidFill>
                  <a:schemeClr val="tx2"/>
                </a:solidFill>
                <a:latin typeface="Arial Narrow" panose="020B0606020202030204" pitchFamily="34" charset="0"/>
              </a:rPr>
              <a:t>Yugoslav</a:t>
            </a:r>
            <a:r>
              <a:rPr lang="fr-FR" sz="225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 Republic of </a:t>
            </a:r>
            <a:r>
              <a:rPr lang="fr-FR" sz="2250" b="1" dirty="0" err="1" smtClean="0">
                <a:solidFill>
                  <a:schemeClr val="tx2"/>
                </a:solidFill>
                <a:latin typeface="Arial Narrow" panose="020B0606020202030204" pitchFamily="34" charset="0"/>
              </a:rPr>
              <a:t>Macedonia</a:t>
            </a:r>
            <a:r>
              <a:rPr lang="fr-FR" sz="225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»</a:t>
            </a:r>
            <a:r>
              <a:rPr lang="fr-FR" sz="32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/>
            </a:r>
            <a:br>
              <a:rPr lang="fr-FR" sz="32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</a:br>
            <a:r>
              <a:rPr lang="fr-FR" sz="32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/>
            </a:r>
            <a:br>
              <a:rPr lang="fr-FR" sz="3200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</a:br>
            <a:r>
              <a:rPr lang="fr-FR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Rita </a:t>
            </a:r>
            <a:r>
              <a:rPr lang="fr-FR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Marascalchi</a:t>
            </a:r>
            <a:r>
              <a:rPr lang="fr-FR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400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</a:t>
            </a:r>
            <a:r>
              <a:rPr lang="fr-FR" sz="1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400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Co-operation</a:t>
            </a:r>
            <a:r>
              <a:rPr lang="fr-FR" sz="1400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Division (DG I)</a:t>
            </a:r>
            <a:endParaRPr lang="fr-FR" sz="1400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" y="1335"/>
            <a:ext cx="9158938" cy="379587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237464" y="457200"/>
            <a:ext cx="4259766" cy="152862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>
              <a:lnSpc>
                <a:spcPts val="2760"/>
              </a:lnSpc>
            </a:pPr>
            <a:r>
              <a:rPr lang="fr-FR" sz="2800" b="1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HORIZONTAL </a:t>
            </a:r>
            <a:r>
              <a:rPr lang="fr-FR" sz="2800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/>
            </a:r>
            <a:br>
              <a:rPr lang="fr-FR" sz="2800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fr-FR" sz="2800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FACILITY</a:t>
            </a:r>
            <a:r>
              <a:rPr lang="fr-FR" sz="2800" b="1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FOR</a:t>
            </a:r>
            <a:br>
              <a:rPr lang="fr-FR" sz="2800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fr-FR" sz="2800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WESTERN BALKANS</a:t>
            </a:r>
            <a:br>
              <a:rPr lang="fr-FR" sz="2800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fr-FR" sz="2800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AND TURKEY</a:t>
            </a:r>
            <a:endParaRPr lang="fr-FR" sz="2800" b="1" dirty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04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587083" y="200721"/>
            <a:ext cx="6289289" cy="60529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>
              <a:lnSpc>
                <a:spcPts val="1960"/>
              </a:lnSpc>
            </a:pPr>
            <a:r>
              <a:rPr lang="fr-FR" b="1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HORIZONTAL </a:t>
            </a:r>
            <a:r>
              <a:rPr lang="fr-FR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FACILITY FOR</a:t>
            </a:r>
            <a:br>
              <a:rPr lang="fr-FR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fr-FR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WESTERN BALKANS AND TURKEY</a:t>
            </a:r>
            <a:endParaRPr lang="fr-FR" b="1" dirty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49574165"/>
              </p:ext>
            </p:extLst>
          </p:nvPr>
        </p:nvGraphicFramePr>
        <p:xfrm>
          <a:off x="302002" y="1065400"/>
          <a:ext cx="8574369" cy="5645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800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83890" y="1038326"/>
            <a:ext cx="8984609" cy="6647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How to inject a gender-sensitive approach? – examples</a:t>
            </a:r>
          </a:p>
          <a:p>
            <a:endParaRPr lang="en-US" sz="1200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	Planning</a:t>
            </a:r>
          </a:p>
          <a:p>
            <a:pPr marL="457200" indent="-457200">
              <a:spcBef>
                <a:spcPts val="600"/>
              </a:spcBef>
              <a:buFont typeface="Arial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Ask the expert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(corporate expertise, tools, CSOs)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marL="457200" indent="-457200">
              <a:spcBef>
                <a:spcPts val="600"/>
              </a:spcBef>
              <a:buFont typeface="Arial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Evaluation/Reporting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(relevant indicators)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lvl="1">
              <a:spcBef>
                <a:spcPts val="600"/>
              </a:spcBef>
            </a:pPr>
            <a:endParaRPr lang="en-US" sz="1200" dirty="0" smtClean="0"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	Implementation</a:t>
            </a:r>
          </a:p>
          <a:p>
            <a:pPr marL="457200" indent="-457200">
              <a:spcBef>
                <a:spcPts val="600"/>
              </a:spcBef>
              <a:buFont typeface="Arial" charset="0"/>
              <a:buChar char="•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Ask and task the expert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(experts’ selection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ToR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, CSOs)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marL="914400" lvl="1" indent="-457200">
              <a:spcBef>
                <a:spcPts val="600"/>
              </a:spcBef>
              <a:buFont typeface="Arial" charset="0"/>
              <a:buChar char="•"/>
            </a:pPr>
            <a:r>
              <a:rPr lang="en-US" sz="2400" i="1" dirty="0" smtClean="0">
                <a:latin typeface="Arial" charset="0"/>
                <a:ea typeface="Arial" charset="0"/>
                <a:cs typeface="Arial" charset="0"/>
              </a:rPr>
              <a:t>Legal Review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(analysis and recommendation)</a:t>
            </a:r>
          </a:p>
          <a:p>
            <a:pPr marL="914400" lvl="1" indent="-457200">
              <a:spcBef>
                <a:spcPts val="600"/>
              </a:spcBef>
              <a:buFont typeface="Arial" charset="0"/>
              <a:buChar char="•"/>
            </a:pPr>
            <a:r>
              <a:rPr lang="en-US" sz="2400" i="1" dirty="0" smtClean="0">
                <a:latin typeface="Arial" charset="0"/>
                <a:ea typeface="Arial" charset="0"/>
                <a:cs typeface="Arial" charset="0"/>
              </a:rPr>
              <a:t>Quality Control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(human resources,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clients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relations)</a:t>
            </a:r>
          </a:p>
          <a:p>
            <a:pPr marL="914400" lvl="1" indent="-457200">
              <a:spcBef>
                <a:spcPts val="600"/>
              </a:spcBef>
              <a:buFont typeface="Arial" charset="0"/>
              <a:buChar char="•"/>
            </a:pPr>
            <a:r>
              <a:rPr lang="en-US" sz="2400" i="1" dirty="0" smtClean="0">
                <a:latin typeface="Arial" charset="0"/>
                <a:ea typeface="Arial" charset="0"/>
                <a:cs typeface="Arial" charset="0"/>
              </a:rPr>
              <a:t>Capacity Building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(language, approach, specific focus)</a:t>
            </a:r>
          </a:p>
          <a:p>
            <a:pPr marL="914400" lvl="1" indent="-457200">
              <a:spcBef>
                <a:spcPts val="600"/>
              </a:spcBef>
              <a:buFont typeface="Arial" charset="0"/>
              <a:buChar char="•"/>
            </a:pPr>
            <a:r>
              <a:rPr lang="en-US" sz="2400" i="1" dirty="0" smtClean="0">
                <a:latin typeface="Arial" charset="0"/>
                <a:ea typeface="Arial" charset="0"/>
                <a:cs typeface="Arial" charset="0"/>
              </a:rPr>
              <a:t>Communication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(language, target, channels)</a:t>
            </a:r>
          </a:p>
          <a:p>
            <a:pPr marL="914400" lvl="1" indent="-457200">
              <a:buFont typeface="Arial" charset="0"/>
              <a:buChar char="•"/>
            </a:pPr>
            <a:endParaRPr lang="en-US" sz="2800" dirty="0" smtClean="0">
              <a:latin typeface="Arial" charset="0"/>
              <a:ea typeface="Arial" charset="0"/>
              <a:cs typeface="Arial" charset="0"/>
            </a:endParaRPr>
          </a:p>
          <a:p>
            <a:pPr marL="914400" lvl="1" indent="-457200">
              <a:buFont typeface="Arial" charset="0"/>
              <a:buChar char="•"/>
            </a:pPr>
            <a:endParaRPr lang="en-US" sz="2800" dirty="0" smtClean="0">
              <a:latin typeface="Arial" charset="0"/>
              <a:ea typeface="Arial" charset="0"/>
              <a:cs typeface="Arial" charset="0"/>
            </a:endParaRPr>
          </a:p>
          <a:p>
            <a:pPr marL="914400" lvl="1" indent="-457200">
              <a:buFont typeface="Arial" charset="0"/>
              <a:buChar char="•"/>
            </a:pPr>
            <a:endParaRPr lang="en-US" sz="2800" dirty="0">
              <a:latin typeface="Arial" charset="0"/>
              <a:ea typeface="Arial" charset="0"/>
              <a:cs typeface="Arial" charset="0"/>
            </a:endParaRPr>
          </a:p>
          <a:p>
            <a:endParaRPr lang="en-US" sz="28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587083" y="200721"/>
            <a:ext cx="6289289" cy="60529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>
              <a:lnSpc>
                <a:spcPts val="1960"/>
              </a:lnSpc>
            </a:pPr>
            <a:r>
              <a:rPr lang="fr-FR" b="1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HORIZONTAL </a:t>
            </a:r>
            <a:r>
              <a:rPr lang="fr-FR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FACILITY FOR</a:t>
            </a:r>
            <a:br>
              <a:rPr lang="fr-FR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fr-FR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WESTERN BALKANS AND TURKEY</a:t>
            </a:r>
            <a:endParaRPr lang="fr-FR" b="1" dirty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67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10393" y="2036319"/>
            <a:ext cx="856598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smtClean="0"/>
              <a:t>Thank you!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More about the project:</a:t>
            </a:r>
          </a:p>
          <a:p>
            <a:pPr algn="ctr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www.coe.int/en/web/cdcj/co-operation-projects</a:t>
            </a:r>
            <a:endParaRPr lang="en-US" dirty="0" smtClean="0"/>
          </a:p>
          <a:p>
            <a:pPr algn="ctr"/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pjp-eu.coe.int/en/web/horizontal-facility/home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2400" dirty="0" smtClean="0"/>
              <a:t>Contact: r</a:t>
            </a:r>
            <a:r>
              <a:rPr lang="en-US" sz="2400" dirty="0" smtClean="0"/>
              <a:t>ita.marascalchi@coe.int</a:t>
            </a:r>
            <a:endParaRPr lang="en-US" sz="2400" dirty="0" smtClean="0"/>
          </a:p>
        </p:txBody>
      </p:sp>
      <p:sp>
        <p:nvSpPr>
          <p:cNvPr id="8" name="ZoneTexte 7"/>
          <p:cNvSpPr txBox="1"/>
          <p:nvPr/>
        </p:nvSpPr>
        <p:spPr>
          <a:xfrm>
            <a:off x="2587083" y="200721"/>
            <a:ext cx="6289289" cy="60529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>
              <a:lnSpc>
                <a:spcPts val="1960"/>
              </a:lnSpc>
            </a:pPr>
            <a:r>
              <a:rPr lang="fr-FR" b="1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HORIZONTAL </a:t>
            </a:r>
            <a:r>
              <a:rPr lang="fr-FR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FACILITY FOR</a:t>
            </a:r>
            <a:br>
              <a:rPr lang="fr-FR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</a:br>
            <a:r>
              <a:rPr lang="fr-FR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WESTERN BALKANS AND TURKEY</a:t>
            </a:r>
            <a:endParaRPr lang="fr-FR" b="1" dirty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81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8051494A70A94C93695089DBE52ED9" ma:contentTypeVersion="0" ma:contentTypeDescription="Create a new document." ma:contentTypeScope="" ma:versionID="8d911629fd4ca0764f1f5efa23e8479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4829892-CE6A-40AC-8C50-E83F3B4BF24E}">
  <ds:schemaRefs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694DC26-CDCD-4966-9ECE-568A21A584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702AE1A-DF18-4610-B837-D858C6961B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599</Words>
  <Application>Microsoft Office PowerPoint</Application>
  <PresentationFormat>On-screen Show (4:3)</PresentationFormat>
  <Paragraphs>75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4_Conception personnalisée</vt:lpstr>
      <vt:lpstr>Incorporating a Gender Perspective into the project: Support to Legal Aid Reforms in «the former Yugoslav Republic of Macedonia»  Rita Marascalchi Legal Co-operation Division (DG I)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2015-12-09T08:37:49Z</dcterms:created>
  <dcterms:modified xsi:type="dcterms:W3CDTF">2018-10-15T13:52:22Z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0x010100D68051494A70A94C93695089DBE52ED9</vt:lpwstr>
  </property>
</Properties>
</file>