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98" r:id="rId2"/>
  </p:sldIdLst>
  <p:sldSz cx="18288000" cy="10287000"/>
  <p:notesSz cx="6858000" cy="9144000"/>
  <p:embeddedFontLst>
    <p:embeddedFont>
      <p:font typeface="Myriad" panose="020B0604020202020204" charset="0"/>
      <p:regular r:id="rId4"/>
    </p:embeddedFont>
    <p:embeddedFont>
      <p:font typeface="Myria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9A0D0-965A-46BB-9E07-7B5C0C304C3F}" type="datetimeFigureOut">
              <a:rPr lang="fr-FR" smtClean="0"/>
              <a:t>01/04/2026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CC1B7-A8DF-4099-B0E7-5AE31B5FD0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68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AAE1">
                <a:alpha val="0"/>
              </a:srgbClr>
            </a:gs>
            <a:gs pos="100000">
              <a:srgbClr val="269ED6">
                <a:alpha val="33500"/>
              </a:srgb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BD6C91-26B6-592D-7472-F8176844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045872B-1865-970A-BC7A-6D66FB65CF6B}"/>
              </a:ext>
            </a:extLst>
          </p:cNvPr>
          <p:cNvGrpSpPr/>
          <p:nvPr/>
        </p:nvGrpSpPr>
        <p:grpSpPr>
          <a:xfrm>
            <a:off x="0" y="0"/>
            <a:ext cx="18288000" cy="1611201"/>
            <a:chOff x="0" y="0"/>
            <a:chExt cx="9225716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BB240EB-A814-AF79-40A2-C33003C8AC45}"/>
                </a:ext>
              </a:extLst>
            </p:cNvPr>
            <p:cNvSpPr/>
            <p:nvPr/>
          </p:nvSpPr>
          <p:spPr>
            <a:xfrm>
              <a:off x="0" y="0"/>
              <a:ext cx="9225716" cy="812800"/>
            </a:xfrm>
            <a:custGeom>
              <a:avLst/>
              <a:gdLst/>
              <a:ahLst/>
              <a:cxnLst/>
              <a:rect l="l" t="t" r="r" b="b"/>
              <a:pathLst>
                <a:path w="9225716" h="812800">
                  <a:moveTo>
                    <a:pt x="0" y="0"/>
                  </a:moveTo>
                  <a:lnTo>
                    <a:pt x="9225716" y="0"/>
                  </a:lnTo>
                  <a:lnTo>
                    <a:pt x="922571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3212571-76C8-7CB2-FDF3-6692FA58B348}"/>
                </a:ext>
              </a:extLst>
            </p:cNvPr>
            <p:cNvSpPr txBox="1"/>
            <p:nvPr/>
          </p:nvSpPr>
          <p:spPr>
            <a:xfrm>
              <a:off x="0" y="-28575"/>
              <a:ext cx="9225716" cy="841375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4927112D-98C6-34A1-641A-363C76B28F35}"/>
              </a:ext>
            </a:extLst>
          </p:cNvPr>
          <p:cNvSpPr txBox="1"/>
          <p:nvPr/>
        </p:nvSpPr>
        <p:spPr>
          <a:xfrm>
            <a:off x="152400" y="177639"/>
            <a:ext cx="7772400" cy="1085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sz="2400" b="1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CONGRESS OF LOCAL AND REGIONAL AUTHORITIES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r>
              <a:rPr lang="en-US" sz="2400" b="1" spc="47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CONGRÈS DES POUVOIRS LOCAUX ET RÉGIONAUX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0CF4E7D-2BBE-754B-BB18-F17710419589}"/>
              </a:ext>
            </a:extLst>
          </p:cNvPr>
          <p:cNvSpPr/>
          <p:nvPr/>
        </p:nvSpPr>
        <p:spPr>
          <a:xfrm>
            <a:off x="15087600" y="191088"/>
            <a:ext cx="2693838" cy="1091004"/>
          </a:xfrm>
          <a:custGeom>
            <a:avLst/>
            <a:gdLst/>
            <a:ahLst/>
            <a:cxnLst/>
            <a:rect l="l" t="t" r="r" b="b"/>
            <a:pathLst>
              <a:path w="2693838" h="1091004">
                <a:moveTo>
                  <a:pt x="0" y="0"/>
                </a:moveTo>
                <a:lnTo>
                  <a:pt x="2693838" y="0"/>
                </a:lnTo>
                <a:lnTo>
                  <a:pt x="2693838" y="1091004"/>
                </a:lnTo>
                <a:lnTo>
                  <a:pt x="0" y="1091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EBA9B6E-2B13-047D-4C9A-F88D2CFC4491}"/>
              </a:ext>
            </a:extLst>
          </p:cNvPr>
          <p:cNvGrpSpPr/>
          <p:nvPr/>
        </p:nvGrpSpPr>
        <p:grpSpPr>
          <a:xfrm>
            <a:off x="0" y="9770167"/>
            <a:ext cx="18288000" cy="516833"/>
            <a:chOff x="0" y="0"/>
            <a:chExt cx="9225716" cy="26072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5149DB6-C372-E77D-AD26-29B93E7AC01B}"/>
                </a:ext>
              </a:extLst>
            </p:cNvPr>
            <p:cNvSpPr/>
            <p:nvPr/>
          </p:nvSpPr>
          <p:spPr>
            <a:xfrm>
              <a:off x="0" y="0"/>
              <a:ext cx="9225716" cy="260726"/>
            </a:xfrm>
            <a:custGeom>
              <a:avLst/>
              <a:gdLst/>
              <a:ahLst/>
              <a:cxnLst/>
              <a:rect l="l" t="t" r="r" b="b"/>
              <a:pathLst>
                <a:path w="9225716" h="260726">
                  <a:moveTo>
                    <a:pt x="0" y="0"/>
                  </a:moveTo>
                  <a:lnTo>
                    <a:pt x="9225716" y="0"/>
                  </a:lnTo>
                  <a:lnTo>
                    <a:pt x="9225716" y="260726"/>
                  </a:lnTo>
                  <a:lnTo>
                    <a:pt x="0" y="260726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39E44FB-C3CA-8185-11A8-F8E3B361EE2C}"/>
                </a:ext>
              </a:extLst>
            </p:cNvPr>
            <p:cNvSpPr txBox="1"/>
            <p:nvPr/>
          </p:nvSpPr>
          <p:spPr>
            <a:xfrm>
              <a:off x="0" y="-28575"/>
              <a:ext cx="9225716" cy="289301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514FC009-3EF7-F64E-2E42-2354BE646638}"/>
              </a:ext>
            </a:extLst>
          </p:cNvPr>
          <p:cNvSpPr txBox="1"/>
          <p:nvPr/>
        </p:nvSpPr>
        <p:spPr>
          <a:xfrm>
            <a:off x="2472385" y="9636817"/>
            <a:ext cx="13343230" cy="1088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dirty="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www.coe.int/congress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endParaRPr lang="en-US" sz="3167" dirty="0">
              <a:solidFill>
                <a:srgbClr val="FFFFFF"/>
              </a:solidFill>
              <a:latin typeface="Myriad"/>
              <a:ea typeface="Myriad"/>
              <a:cs typeface="Myriad"/>
              <a:sym typeface="Myriad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1BECDB5-2962-DE3A-50EE-9E2B347B6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247900"/>
            <a:ext cx="16306800" cy="713651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ELECTION OF THE </a:t>
            </a:r>
            <a:r>
              <a:rPr lang="en-US" sz="6600" b="1" dirty="0">
                <a:solidFill>
                  <a:srgbClr val="214395"/>
                </a:solidFill>
                <a:latin typeface="Arial" charset="0"/>
                <a:cs typeface="Arial" charset="0"/>
              </a:rPr>
              <a:t>2nd, 3rd, 4th AND 5th</a:t>
            </a: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VICE-CHAIRS</a:t>
            </a:r>
            <a:b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ÉLECTION DE LA </a:t>
            </a:r>
            <a:r>
              <a:rPr lang="fr-FR" sz="6600" b="1" i="1" dirty="0">
                <a:solidFill>
                  <a:srgbClr val="214395"/>
                </a:solidFill>
                <a:latin typeface="Arial" charset="0"/>
                <a:cs typeface="Arial" charset="0"/>
              </a:rPr>
              <a:t>2e, 3e, 4e ET 5e </a:t>
            </a:r>
            <a:r>
              <a:rPr lang="fr-FR" sz="6600" b="1" i="1" dirty="0" err="1">
                <a:solidFill>
                  <a:srgbClr val="214395"/>
                </a:solidFill>
                <a:latin typeface="Arial" charset="0"/>
                <a:cs typeface="Arial" charset="0"/>
              </a:rPr>
              <a:t>ème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VICE-PRÉSIDENT</a:t>
            </a:r>
            <a:r>
              <a:rPr lang="fr-FR" sz="6600" i="1" dirty="0">
                <a:solidFill>
                  <a:srgbClr val="214395"/>
                </a:solidFill>
                <a:latin typeface="Arial" charset="0"/>
                <a:cs typeface="Arial" charset="0"/>
              </a:rPr>
              <a:t>·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</a:t>
            </a: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b="1" spc="-15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 Inclusion </a:t>
            </a:r>
            <a:r>
              <a:rPr lang="fr-FR" sz="4000" b="1" spc="-15" dirty="0" err="1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Committee</a:t>
            </a:r>
            <a:r>
              <a:rPr lang="fr-FR" sz="4000" b="1" spc="-15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April 2026)</a:t>
            </a:r>
          </a:p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Commission de l’inclusion sociale (1 avril 2026)</a:t>
            </a:r>
            <a:b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b="1" dirty="0" err="1">
                <a:solidFill>
                  <a:srgbClr val="21439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Results</a:t>
            </a: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/ Résultats</a:t>
            </a:r>
          </a:p>
          <a:p>
            <a:pPr marL="0" indent="0" algn="ctr">
              <a:buNone/>
              <a:defRPr/>
            </a:pPr>
            <a:endParaRPr lang="fr-FR" sz="4000" b="1" dirty="0">
              <a:solidFill>
                <a:srgbClr val="214395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endParaRPr lang="fr-FR" sz="4000" b="1" dirty="0">
              <a:solidFill>
                <a:srgbClr val="214395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GB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2nd Vice-Chair, </a:t>
            </a:r>
            <a:r>
              <a:rPr lang="fr-FR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2e Vice-</a:t>
            </a:r>
            <a:r>
              <a:rPr lang="fr-FR" sz="4500" dirty="0" err="1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président.e</a:t>
            </a:r>
            <a:r>
              <a:rPr lang="en-GB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44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Martine DIESCHBURG-NICKELS, Luxembourg (ILDG / GILD) </a:t>
            </a:r>
          </a:p>
          <a:p>
            <a:pPr algn="ctr">
              <a:defRPr/>
            </a:pPr>
            <a:endParaRPr lang="fr-FR" sz="4400" dirty="0">
              <a:solidFill>
                <a:srgbClr val="214395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GB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Vice-Chair, </a:t>
            </a:r>
            <a:r>
              <a:rPr lang="fr-FR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3e Vice-président : </a:t>
            </a: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Christian DEBEVE, France / </a:t>
            </a: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(ILDG / GILD)</a:t>
            </a:r>
          </a:p>
          <a:p>
            <a:pPr marL="0" indent="0" algn="ctr">
              <a:buNone/>
              <a:defRPr/>
            </a:pPr>
            <a:endParaRPr lang="fr-FR" sz="4000" dirty="0">
              <a:solidFill>
                <a:srgbClr val="214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GB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4th Vice-Chair, </a:t>
            </a:r>
            <a:r>
              <a:rPr lang="fr-FR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4e Vice-</a:t>
            </a:r>
            <a:r>
              <a:rPr lang="fr-FR" sz="4500" dirty="0" err="1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président.e</a:t>
            </a:r>
            <a:r>
              <a:rPr lang="fr-FR" sz="45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Emmi LINTONEN, </a:t>
            </a:r>
            <a:r>
              <a:rPr lang="fr-FR" sz="4000" dirty="0" err="1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Finland</a:t>
            </a: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Finlande (</a:t>
            </a: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SOC/G/PD-SOC/V/DP</a:t>
            </a:r>
            <a: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ctr">
              <a:buNone/>
              <a:defRPr/>
            </a:pP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4000" dirty="0">
                <a:solidFill>
                  <a:srgbClr val="21439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i="1" dirty="0">
              <a:solidFill>
                <a:srgbClr val="214395"/>
              </a:solidFill>
              <a:latin typeface="Arial" charset="0"/>
              <a:ea typeface="+mj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69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4850</TotalTime>
  <Words>132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Myriad</vt:lpstr>
      <vt:lpstr>Calibri</vt:lpstr>
      <vt:lpstr>Arial</vt:lpstr>
      <vt:lpstr>Aptos</vt:lpstr>
      <vt:lpstr>Myriad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OF LOCAL AND REGIONAL AUTHORITIES</dc:title>
  <dc:creator>NANIA Cassandra</dc:creator>
  <cp:lastModifiedBy>JAFFORY Pascale</cp:lastModifiedBy>
  <cp:revision>34</cp:revision>
  <dcterms:created xsi:type="dcterms:W3CDTF">2006-08-16T00:00:00Z</dcterms:created>
  <dcterms:modified xsi:type="dcterms:W3CDTF">2026-04-01T08:55:03Z</dcterms:modified>
  <dc:identifier>DAGhhcP2g9Y</dc:identifier>
</cp:coreProperties>
</file>