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97" r:id="rId2"/>
  </p:sldIdLst>
  <p:sldSz cx="18288000" cy="10287000"/>
  <p:notesSz cx="6858000" cy="9144000"/>
  <p:embeddedFontLst>
    <p:embeddedFont>
      <p:font typeface="Myriad" panose="020B0604020202020204" charset="0"/>
      <p:regular r:id="rId4"/>
    </p:embeddedFont>
    <p:embeddedFont>
      <p:font typeface="Myriad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439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66" d="100"/>
          <a:sy n="66" d="100"/>
        </p:scale>
        <p:origin x="90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19A0D0-965A-46BB-9E07-7B5C0C304C3F}" type="datetimeFigureOut">
              <a:rPr lang="fr-FR" smtClean="0"/>
              <a:t>01/04/2026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FCC1B7-A8DF-4099-B0E7-5AE31B5FD08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176876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27AAE1">
                <a:alpha val="0"/>
              </a:srgbClr>
            </a:gs>
            <a:gs pos="100000">
              <a:srgbClr val="269ED6">
                <a:alpha val="33500"/>
              </a:srgbClr>
            </a:gs>
          </a:gsLst>
          <a:lin ang="5400000" scaled="0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62F1C8-DB8D-1B75-AD2F-41E56EF0B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15E6DF4D-E453-F2E3-FECC-A879CA092837}"/>
              </a:ext>
            </a:extLst>
          </p:cNvPr>
          <p:cNvGrpSpPr/>
          <p:nvPr/>
        </p:nvGrpSpPr>
        <p:grpSpPr>
          <a:xfrm>
            <a:off x="0" y="0"/>
            <a:ext cx="18288000" cy="1611201"/>
            <a:chOff x="0" y="0"/>
            <a:chExt cx="9225716" cy="812800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266C1AE-C9B1-D5FE-0372-DE5048513134}"/>
                </a:ext>
              </a:extLst>
            </p:cNvPr>
            <p:cNvSpPr/>
            <p:nvPr/>
          </p:nvSpPr>
          <p:spPr>
            <a:xfrm>
              <a:off x="0" y="0"/>
              <a:ext cx="9225716" cy="812800"/>
            </a:xfrm>
            <a:custGeom>
              <a:avLst/>
              <a:gdLst/>
              <a:ahLst/>
              <a:cxnLst/>
              <a:rect l="l" t="t" r="r" b="b"/>
              <a:pathLst>
                <a:path w="9225716" h="812800">
                  <a:moveTo>
                    <a:pt x="0" y="0"/>
                  </a:moveTo>
                  <a:lnTo>
                    <a:pt x="9225716" y="0"/>
                  </a:lnTo>
                  <a:lnTo>
                    <a:pt x="9225716" y="812800"/>
                  </a:lnTo>
                  <a:lnTo>
                    <a:pt x="0" y="812800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691A7BD-817F-7C6B-6B92-EF47636B6D9B}"/>
                </a:ext>
              </a:extLst>
            </p:cNvPr>
            <p:cNvSpPr txBox="1"/>
            <p:nvPr/>
          </p:nvSpPr>
          <p:spPr>
            <a:xfrm>
              <a:off x="0" y="-28575"/>
              <a:ext cx="9225716" cy="841375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5" name="TextBox 5">
            <a:extLst>
              <a:ext uri="{FF2B5EF4-FFF2-40B4-BE49-F238E27FC236}">
                <a16:creationId xmlns:a16="http://schemas.microsoft.com/office/drawing/2014/main" id="{63A3F460-5A32-E74F-B4A7-2226F946B8BB}"/>
              </a:ext>
            </a:extLst>
          </p:cNvPr>
          <p:cNvSpPr txBox="1"/>
          <p:nvPr/>
        </p:nvSpPr>
        <p:spPr>
          <a:xfrm>
            <a:off x="152400" y="177639"/>
            <a:ext cx="7772400" cy="108581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sz="2400" b="1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CONGRESS OF LOCAL AND REGIONAL AUTHORITIES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r>
              <a:rPr lang="en-US" sz="2400" b="1" spc="47" dirty="0">
                <a:solidFill>
                  <a:srgbClr val="FFFFFF"/>
                </a:solidFill>
                <a:latin typeface="Myriad Bold"/>
                <a:ea typeface="Myriad Bold"/>
                <a:cs typeface="Myriad Bold"/>
                <a:sym typeface="Myriad Bold"/>
              </a:rPr>
              <a:t>CONGRÈS DES POUVOIRS LOCAUX ET RÉGIONAUX </a:t>
            </a:r>
          </a:p>
        </p:txBody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7C8633B5-9B56-1BA2-6D18-F2D620D590F3}"/>
              </a:ext>
            </a:extLst>
          </p:cNvPr>
          <p:cNvSpPr/>
          <p:nvPr/>
        </p:nvSpPr>
        <p:spPr>
          <a:xfrm>
            <a:off x="15087600" y="191088"/>
            <a:ext cx="2693838" cy="1091004"/>
          </a:xfrm>
          <a:custGeom>
            <a:avLst/>
            <a:gdLst/>
            <a:ahLst/>
            <a:cxnLst/>
            <a:rect l="l" t="t" r="r" b="b"/>
            <a:pathLst>
              <a:path w="2693838" h="1091004">
                <a:moveTo>
                  <a:pt x="0" y="0"/>
                </a:moveTo>
                <a:lnTo>
                  <a:pt x="2693838" y="0"/>
                </a:lnTo>
                <a:lnTo>
                  <a:pt x="2693838" y="1091004"/>
                </a:lnTo>
                <a:lnTo>
                  <a:pt x="0" y="109100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7" name="Group 7">
            <a:extLst>
              <a:ext uri="{FF2B5EF4-FFF2-40B4-BE49-F238E27FC236}">
                <a16:creationId xmlns:a16="http://schemas.microsoft.com/office/drawing/2014/main" id="{7B19863A-225D-88B9-BDA6-0B4F44CFDE98}"/>
              </a:ext>
            </a:extLst>
          </p:cNvPr>
          <p:cNvGrpSpPr/>
          <p:nvPr/>
        </p:nvGrpSpPr>
        <p:grpSpPr>
          <a:xfrm>
            <a:off x="0" y="9770167"/>
            <a:ext cx="18288000" cy="516833"/>
            <a:chOff x="0" y="0"/>
            <a:chExt cx="9225716" cy="260726"/>
          </a:xfrm>
        </p:grpSpPr>
        <p:sp>
          <p:nvSpPr>
            <p:cNvPr id="8" name="Freeform 8">
              <a:extLst>
                <a:ext uri="{FF2B5EF4-FFF2-40B4-BE49-F238E27FC236}">
                  <a16:creationId xmlns:a16="http://schemas.microsoft.com/office/drawing/2014/main" id="{9E701458-D60F-953C-F3A9-B50661BC905B}"/>
                </a:ext>
              </a:extLst>
            </p:cNvPr>
            <p:cNvSpPr/>
            <p:nvPr/>
          </p:nvSpPr>
          <p:spPr>
            <a:xfrm>
              <a:off x="0" y="0"/>
              <a:ext cx="9225716" cy="260726"/>
            </a:xfrm>
            <a:custGeom>
              <a:avLst/>
              <a:gdLst/>
              <a:ahLst/>
              <a:cxnLst/>
              <a:rect l="l" t="t" r="r" b="b"/>
              <a:pathLst>
                <a:path w="9225716" h="260726">
                  <a:moveTo>
                    <a:pt x="0" y="0"/>
                  </a:moveTo>
                  <a:lnTo>
                    <a:pt x="9225716" y="0"/>
                  </a:lnTo>
                  <a:lnTo>
                    <a:pt x="9225716" y="260726"/>
                  </a:lnTo>
                  <a:lnTo>
                    <a:pt x="0" y="260726"/>
                  </a:lnTo>
                  <a:close/>
                </a:path>
              </a:pathLst>
            </a:custGeom>
            <a:solidFill>
              <a:srgbClr val="234495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9">
              <a:extLst>
                <a:ext uri="{FF2B5EF4-FFF2-40B4-BE49-F238E27FC236}">
                  <a16:creationId xmlns:a16="http://schemas.microsoft.com/office/drawing/2014/main" id="{2FD3484A-097D-B91B-104E-BECFD4758077}"/>
                </a:ext>
              </a:extLst>
            </p:cNvPr>
            <p:cNvSpPr txBox="1"/>
            <p:nvPr/>
          </p:nvSpPr>
          <p:spPr>
            <a:xfrm>
              <a:off x="0" y="-28575"/>
              <a:ext cx="9225716" cy="289301"/>
            </a:xfrm>
            <a:prstGeom prst="rect">
              <a:avLst/>
            </a:prstGeom>
          </p:spPr>
          <p:txBody>
            <a:bodyPr lIns="17394" tIns="17394" rIns="17394" bIns="17394" rtlCol="0" anchor="ctr"/>
            <a:lstStyle/>
            <a:p>
              <a:pPr algn="ctr">
                <a:lnSpc>
                  <a:spcPts val="910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10" name="TextBox 10">
            <a:extLst>
              <a:ext uri="{FF2B5EF4-FFF2-40B4-BE49-F238E27FC236}">
                <a16:creationId xmlns:a16="http://schemas.microsoft.com/office/drawing/2014/main" id="{7121F6B7-E016-E193-2CD5-7E51DC105C62}"/>
              </a:ext>
            </a:extLst>
          </p:cNvPr>
          <p:cNvSpPr txBox="1"/>
          <p:nvPr/>
        </p:nvSpPr>
        <p:spPr>
          <a:xfrm>
            <a:off x="2472385" y="9636817"/>
            <a:ext cx="13343230" cy="10888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434"/>
              </a:lnSpc>
            </a:pPr>
            <a:r>
              <a:rPr lang="en-US" dirty="0">
                <a:solidFill>
                  <a:srgbClr val="FFFFFF"/>
                </a:solidFill>
                <a:latin typeface="Myriad"/>
                <a:ea typeface="Myriad"/>
                <a:cs typeface="Myriad"/>
                <a:sym typeface="Myriad"/>
              </a:rPr>
              <a:t>www.coe.int/congress</a:t>
            </a:r>
          </a:p>
          <a:p>
            <a:pPr algn="ctr">
              <a:lnSpc>
                <a:spcPts val="4434"/>
              </a:lnSpc>
              <a:spcBef>
                <a:spcPct val="0"/>
              </a:spcBef>
            </a:pPr>
            <a:endParaRPr lang="en-US" sz="3167" dirty="0">
              <a:solidFill>
                <a:srgbClr val="FFFFFF"/>
              </a:solidFill>
              <a:latin typeface="Myriad"/>
              <a:ea typeface="Myriad"/>
              <a:cs typeface="Myriad"/>
              <a:sym typeface="Myriad"/>
            </a:endParaRPr>
          </a:p>
        </p:txBody>
      </p:sp>
      <p:sp>
        <p:nvSpPr>
          <p:cNvPr id="14" name="Subtitle 13">
            <a:extLst>
              <a:ext uri="{FF2B5EF4-FFF2-40B4-BE49-F238E27FC236}">
                <a16:creationId xmlns:a16="http://schemas.microsoft.com/office/drawing/2014/main" id="{3F3E1CCF-04E1-D032-DEC0-3FEA9B7D2D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0600" y="3388174"/>
            <a:ext cx="15925800" cy="4525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  <a:defRPr/>
            </a:pPr>
            <a: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ELECTION OF THE 1</a:t>
            </a:r>
            <a:r>
              <a:rPr lang="en-US" sz="6600" b="1" baseline="30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st</a:t>
            </a:r>
            <a: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VICE-CHAIR</a:t>
            </a:r>
            <a:b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n-US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ÉLECTION DE LA 1</a:t>
            </a:r>
            <a:r>
              <a:rPr lang="fr-FR" sz="6600" b="1" baseline="30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er.e</a:t>
            </a: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VICE-PRÉSIDENT</a:t>
            </a:r>
            <a:r>
              <a:rPr lang="fr-FR" sz="6600" i="1" dirty="0">
                <a:solidFill>
                  <a:srgbClr val="214395"/>
                </a:solidFill>
                <a:latin typeface="Arial" charset="0"/>
                <a:cs typeface="Arial" charset="0"/>
              </a:rPr>
              <a:t>·</a:t>
            </a:r>
            <a:r>
              <a:rPr lang="fr-FR" sz="66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500" b="1" spc="-15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Social Inclusion </a:t>
            </a:r>
            <a:r>
              <a:rPr lang="fr-FR" sz="4500" b="1" spc="-15" dirty="0" err="1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Committee</a:t>
            </a:r>
            <a:r>
              <a:rPr lang="fr-FR" sz="4500" b="1" spc="-15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fr-FR" sz="45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 April 2026)</a:t>
            </a:r>
          </a:p>
          <a:p>
            <a:pPr marL="0" indent="0" algn="ctr">
              <a:buNone/>
              <a:defRPr/>
            </a:pPr>
            <a:r>
              <a:rPr lang="fr-FR" sz="45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Commission de l’inclusion sociale (1 avril 2026)</a:t>
            </a:r>
            <a:br>
              <a:rPr lang="fr-FR" sz="45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b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4000" b="1" dirty="0" err="1">
                <a:solidFill>
                  <a:srgbClr val="214395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Results</a:t>
            </a:r>
            <a:r>
              <a:rPr lang="fr-FR" sz="4000" b="1" dirty="0">
                <a:solidFill>
                  <a:srgbClr val="214395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/ Résultats</a:t>
            </a:r>
          </a:p>
          <a:p>
            <a:pPr algn="ctr">
              <a:defRPr/>
            </a:pP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fr-FR" sz="40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fr-FR" sz="54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Rachel BAILEY, United </a:t>
            </a:r>
            <a:r>
              <a:rPr lang="fr-FR" sz="5400" dirty="0" err="1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Kingdom</a:t>
            </a:r>
            <a:r>
              <a:rPr lang="fr-FR" sz="5400" dirty="0">
                <a:solidFill>
                  <a:srgbClr val="214395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/ Royaume-Uni (CRE/ECR)</a:t>
            </a:r>
            <a:br>
              <a:rPr lang="fr-FR" sz="4000" dirty="0">
                <a:solidFill>
                  <a:srgbClr val="214395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i="1" dirty="0">
              <a:solidFill>
                <a:srgbClr val="214395"/>
              </a:solidFill>
              <a:latin typeface="Arial" charset="0"/>
              <a:ea typeface="+mj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68376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4845</TotalTime>
  <Words>77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Myriad</vt:lpstr>
      <vt:lpstr>Calibri</vt:lpstr>
      <vt:lpstr>Arial</vt:lpstr>
      <vt:lpstr>Aptos</vt:lpstr>
      <vt:lpstr>Myriad 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CONGRESS OF LOCAL AND REGIONAL AUTHORITIES</dc:title>
  <dc:creator>NANIA Cassandra</dc:creator>
  <cp:lastModifiedBy>JAFFORY Pascale</cp:lastModifiedBy>
  <cp:revision>33</cp:revision>
  <dcterms:created xsi:type="dcterms:W3CDTF">2006-08-16T00:00:00Z</dcterms:created>
  <dcterms:modified xsi:type="dcterms:W3CDTF">2026-04-01T08:46:05Z</dcterms:modified>
  <dc:identifier>DAGhhcP2g9Y</dc:identifier>
</cp:coreProperties>
</file>