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7"/>
  </p:notesMasterIdLst>
  <p:sldIdLst>
    <p:sldId id="263" r:id="rId5"/>
    <p:sldId id="1697" r:id="rId6"/>
    <p:sldId id="1835" r:id="rId7"/>
    <p:sldId id="1762" r:id="rId8"/>
    <p:sldId id="1836" r:id="rId9"/>
    <p:sldId id="1795" r:id="rId10"/>
    <p:sldId id="1796" r:id="rId11"/>
    <p:sldId id="270" r:id="rId12"/>
    <p:sldId id="273" r:id="rId13"/>
    <p:sldId id="1769" r:id="rId14"/>
    <p:sldId id="1831" r:id="rId15"/>
    <p:sldId id="278" r:id="rId16"/>
    <p:sldId id="1771" r:id="rId17"/>
    <p:sldId id="279" r:id="rId18"/>
    <p:sldId id="1833" r:id="rId19"/>
    <p:sldId id="1832" r:id="rId20"/>
    <p:sldId id="1776" r:id="rId21"/>
    <p:sldId id="302" r:id="rId22"/>
    <p:sldId id="1834" r:id="rId23"/>
    <p:sldId id="1777" r:id="rId24"/>
    <p:sldId id="1764" r:id="rId25"/>
    <p:sldId id="1780" r:id="rId26"/>
    <p:sldId id="1782" r:id="rId27"/>
    <p:sldId id="1763" r:id="rId28"/>
    <p:sldId id="290" r:id="rId29"/>
    <p:sldId id="1783" r:id="rId30"/>
    <p:sldId id="1784" r:id="rId31"/>
    <p:sldId id="1785" r:id="rId32"/>
    <p:sldId id="1786" r:id="rId33"/>
    <p:sldId id="1798" r:id="rId34"/>
    <p:sldId id="301" r:id="rId35"/>
    <p:sldId id="1789" r:id="rId36"/>
    <p:sldId id="1761" r:id="rId37"/>
    <p:sldId id="1794" r:id="rId38"/>
    <p:sldId id="1790" r:id="rId39"/>
    <p:sldId id="1791" r:id="rId40"/>
    <p:sldId id="1799" r:id="rId41"/>
    <p:sldId id="1800" r:id="rId42"/>
    <p:sldId id="1801" r:id="rId43"/>
    <p:sldId id="1802" r:id="rId44"/>
    <p:sldId id="1805" r:id="rId45"/>
    <p:sldId id="1792" r:id="rId46"/>
    <p:sldId id="1809" r:id="rId47"/>
    <p:sldId id="1810" r:id="rId48"/>
    <p:sldId id="1813" r:id="rId49"/>
    <p:sldId id="1811" r:id="rId50"/>
    <p:sldId id="1812" r:id="rId51"/>
    <p:sldId id="1816" r:id="rId52"/>
    <p:sldId id="1814" r:id="rId53"/>
    <p:sldId id="1817" r:id="rId54"/>
    <p:sldId id="1818" r:id="rId55"/>
    <p:sldId id="1837" r:id="rId56"/>
    <p:sldId id="318" r:id="rId57"/>
    <p:sldId id="1823" r:id="rId58"/>
    <p:sldId id="1824" r:id="rId59"/>
    <p:sldId id="1825" r:id="rId60"/>
    <p:sldId id="319" r:id="rId61"/>
    <p:sldId id="1826" r:id="rId62"/>
    <p:sldId id="1827" r:id="rId63"/>
    <p:sldId id="1839" r:id="rId64"/>
    <p:sldId id="1838" r:id="rId65"/>
    <p:sldId id="25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C8B2D0-5F72-EC02-25B8-676DCB739055}" name="Eleni Tryfon" initials="ET" userId="S::Eleni.Tryfon@eea.europa.eu::77ac8bd3-8acf-4776-ad70-bd51d99a4cc3" providerId="AD"/>
  <p188:author id="{8368B2EB-A903-F01C-A907-411F62EFB82B}" name="Mette Palitzsch Lund" initials="ML" userId="S::Mette.Lund@eea.europa.eu::b67fcc1b-5ca0-43ad-b1db-d02e935cfa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CDEE0"/>
    <a:srgbClr val="B8D0DB"/>
    <a:srgbClr val="ADB26E"/>
    <a:srgbClr val="EDD785"/>
    <a:srgbClr val="A2AF5A"/>
    <a:srgbClr val="9E8359"/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5714" autoAdjust="0"/>
  </p:normalViewPr>
  <p:slideViewPr>
    <p:cSldViewPr snapToGrid="0">
      <p:cViewPr varScale="1">
        <p:scale>
          <a:sx n="47" d="100"/>
          <a:sy n="47" d="100"/>
        </p:scale>
        <p:origin x="174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cia Gavilan" userId="318d68deb8737dc7" providerId="LiveId" clId="{A4EE936A-6E8E-461D-B6FA-892B45C7D95F}"/>
    <pc:docChg chg="undo custSel addSld delSld modSld sldOrd">
      <pc:chgData name="Laura Patricia Gavilan" userId="318d68deb8737dc7" providerId="LiveId" clId="{A4EE936A-6E8E-461D-B6FA-892B45C7D95F}" dt="2025-12-19T15:21:11.414" v="9585" actId="6549"/>
      <pc:docMkLst>
        <pc:docMk/>
      </pc:docMkLst>
      <pc:sldChg chg="modSp mod">
        <pc:chgData name="Laura Patricia Gavilan" userId="318d68deb8737dc7" providerId="LiveId" clId="{A4EE936A-6E8E-461D-B6FA-892B45C7D95F}" dt="2025-12-19T15:21:11.414" v="9585" actId="6549"/>
        <pc:sldMkLst>
          <pc:docMk/>
          <pc:sldMk cId="3199730249" sldId="263"/>
        </pc:sldMkLst>
        <pc:spChg chg="mod">
          <ac:chgData name="Laura Patricia Gavilan" userId="318d68deb8737dc7" providerId="LiveId" clId="{A4EE936A-6E8E-461D-B6FA-892B45C7D95F}" dt="2025-12-19T15:21:11.414" v="9585" actId="6549"/>
          <ac:spMkLst>
            <pc:docMk/>
            <pc:sldMk cId="3199730249" sldId="263"/>
            <ac:spMk id="6" creationId="{E1B2D510-C6FF-B5B2-ABCB-93F17DD05BDE}"/>
          </ac:spMkLst>
        </pc:spChg>
      </pc:sldChg>
      <pc:sldChg chg="modNotesTx">
        <pc:chgData name="Laura Patricia Gavilan" userId="318d68deb8737dc7" providerId="LiveId" clId="{A4EE936A-6E8E-461D-B6FA-892B45C7D95F}" dt="2025-12-01T13:26:16.527" v="9554" actId="6549"/>
        <pc:sldMkLst>
          <pc:docMk/>
          <pc:sldMk cId="2738870563" sldId="278"/>
        </pc:sldMkLst>
      </pc:sldChg>
      <pc:sldChg chg="modNotesTx">
        <pc:chgData name="Laura Patricia Gavilan" userId="318d68deb8737dc7" providerId="LiveId" clId="{A4EE936A-6E8E-461D-B6FA-892B45C7D95F}" dt="2025-12-01T13:27:03.462" v="9561" actId="6549"/>
        <pc:sldMkLst>
          <pc:docMk/>
          <pc:sldMk cId="1005998707" sldId="290"/>
        </pc:sldMkLst>
      </pc:sldChg>
      <pc:sldChg chg="addSp modSp mod modNotesTx">
        <pc:chgData name="Laura Patricia Gavilan" userId="318d68deb8737dc7" providerId="LiveId" clId="{A4EE936A-6E8E-461D-B6FA-892B45C7D95F}" dt="2025-12-01T13:27:41.022" v="9567" actId="6549"/>
        <pc:sldMkLst>
          <pc:docMk/>
          <pc:sldMk cId="3430626883" sldId="301"/>
        </pc:sldMkLst>
      </pc:sldChg>
      <pc:sldChg chg="addSp delSp modSp mod modNotesTx">
        <pc:chgData name="Laura Patricia Gavilan" userId="318d68deb8737dc7" providerId="LiveId" clId="{A4EE936A-6E8E-461D-B6FA-892B45C7D95F}" dt="2025-12-01T13:27:52.134" v="9569" actId="6549"/>
        <pc:sldMkLst>
          <pc:docMk/>
          <pc:sldMk cId="486954463" sldId="1761"/>
        </pc:sldMkLst>
      </pc:sldChg>
      <pc:sldChg chg="delSp modSp mod ord modNotesTx">
        <pc:chgData name="Laura Patricia Gavilan" userId="318d68deb8737dc7" providerId="LiveId" clId="{A4EE936A-6E8E-461D-B6FA-892B45C7D95F}" dt="2025-12-01T13:26:59.831" v="9560" actId="6549"/>
        <pc:sldMkLst>
          <pc:docMk/>
          <pc:sldMk cId="3438785193" sldId="1763"/>
        </pc:sldMkLst>
      </pc:sldChg>
      <pc:sldChg chg="addSp delSp modSp mod modNotesTx">
        <pc:chgData name="Laura Patricia Gavilan" userId="318d68deb8737dc7" providerId="LiveId" clId="{A4EE936A-6E8E-461D-B6FA-892B45C7D95F}" dt="2025-12-01T13:26:40.537" v="9557" actId="6549"/>
        <pc:sldMkLst>
          <pc:docMk/>
          <pc:sldMk cId="1004427232" sldId="1777"/>
        </pc:sldMkLst>
      </pc:sldChg>
      <pc:sldChg chg="ord modNotesTx">
        <pc:chgData name="Laura Patricia Gavilan" userId="318d68deb8737dc7" providerId="LiveId" clId="{A4EE936A-6E8E-461D-B6FA-892B45C7D95F}" dt="2025-12-01T13:26:50.907" v="9558" actId="6549"/>
        <pc:sldMkLst>
          <pc:docMk/>
          <pc:sldMk cId="2791179479" sldId="1780"/>
        </pc:sldMkLst>
      </pc:sldChg>
      <pc:sldChg chg="ord modNotesTx">
        <pc:chgData name="Laura Patricia Gavilan" userId="318d68deb8737dc7" providerId="LiveId" clId="{A4EE936A-6E8E-461D-B6FA-892B45C7D95F}" dt="2025-12-01T13:26:55.202" v="9559" actId="6549"/>
        <pc:sldMkLst>
          <pc:docMk/>
          <pc:sldMk cId="1750812456" sldId="1782"/>
        </pc:sldMkLst>
      </pc:sldChg>
      <pc:sldChg chg="delSp modSp mod modNotesTx">
        <pc:chgData name="Laura Patricia Gavilan" userId="318d68deb8737dc7" providerId="LiveId" clId="{A4EE936A-6E8E-461D-B6FA-892B45C7D95F}" dt="2025-12-01T13:27:07.415" v="9562" actId="6549"/>
        <pc:sldMkLst>
          <pc:docMk/>
          <pc:sldMk cId="3876384757" sldId="1783"/>
        </pc:sldMkLst>
      </pc:sldChg>
      <pc:sldChg chg="modNotesTx">
        <pc:chgData name="Laura Patricia Gavilan" userId="318d68deb8737dc7" providerId="LiveId" clId="{A4EE936A-6E8E-461D-B6FA-892B45C7D95F}" dt="2025-12-01T13:27:11.967" v="9563" actId="6549"/>
        <pc:sldMkLst>
          <pc:docMk/>
          <pc:sldMk cId="3360088933" sldId="1784"/>
        </pc:sldMkLst>
      </pc:sldChg>
      <pc:sldChg chg="modNotesTx">
        <pc:chgData name="Laura Patricia Gavilan" userId="318d68deb8737dc7" providerId="LiveId" clId="{A4EE936A-6E8E-461D-B6FA-892B45C7D95F}" dt="2025-12-01T13:27:15.382" v="9564" actId="6549"/>
        <pc:sldMkLst>
          <pc:docMk/>
          <pc:sldMk cId="2750275893" sldId="1785"/>
        </pc:sldMkLst>
      </pc:sldChg>
      <pc:sldChg chg="delSp mod modNotesTx">
        <pc:chgData name="Laura Patricia Gavilan" userId="318d68deb8737dc7" providerId="LiveId" clId="{A4EE936A-6E8E-461D-B6FA-892B45C7D95F}" dt="2025-12-01T13:27:22.781" v="9565" actId="6549"/>
        <pc:sldMkLst>
          <pc:docMk/>
          <pc:sldMk cId="3969878731" sldId="1786"/>
        </pc:sldMkLst>
      </pc:sldChg>
      <pc:sldChg chg="addSp delSp modSp mod modNotesTx">
        <pc:chgData name="Laura Patricia Gavilan" userId="318d68deb8737dc7" providerId="LiveId" clId="{A4EE936A-6E8E-461D-B6FA-892B45C7D95F}" dt="2025-12-01T13:27:47.748" v="9568" actId="6549"/>
        <pc:sldMkLst>
          <pc:docMk/>
          <pc:sldMk cId="3877194991" sldId="1789"/>
        </pc:sldMkLst>
      </pc:sldChg>
      <pc:sldChg chg="addSp modSp mod modNotesTx">
        <pc:chgData name="Laura Patricia Gavilan" userId="318d68deb8737dc7" providerId="LiveId" clId="{A4EE936A-6E8E-461D-B6FA-892B45C7D95F}" dt="2025-12-01T13:28:00.987" v="9571" actId="6549"/>
        <pc:sldMkLst>
          <pc:docMk/>
          <pc:sldMk cId="3963903218" sldId="1790"/>
        </pc:sldMkLst>
      </pc:sldChg>
      <pc:sldChg chg="modNotesTx">
        <pc:chgData name="Laura Patricia Gavilan" userId="318d68deb8737dc7" providerId="LiveId" clId="{A4EE936A-6E8E-461D-B6FA-892B45C7D95F}" dt="2025-12-01T13:28:26.690" v="9576" actId="6549"/>
        <pc:sldMkLst>
          <pc:docMk/>
          <pc:sldMk cId="2920559164" sldId="1792"/>
        </pc:sldMkLst>
      </pc:sldChg>
      <pc:sldChg chg="addSp delSp modSp mod modNotesTx">
        <pc:chgData name="Laura Patricia Gavilan" userId="318d68deb8737dc7" providerId="LiveId" clId="{A4EE936A-6E8E-461D-B6FA-892B45C7D95F}" dt="2025-12-01T13:27:27.654" v="9566" actId="6549"/>
        <pc:sldMkLst>
          <pc:docMk/>
          <pc:sldMk cId="3252205852" sldId="1798"/>
        </pc:sldMkLst>
      </pc:sldChg>
      <pc:sldChg chg="ord modNotesTx">
        <pc:chgData name="Laura Patricia Gavilan" userId="318d68deb8737dc7" providerId="LiveId" clId="{A4EE936A-6E8E-461D-B6FA-892B45C7D95F}" dt="2025-12-01T13:28:05.452" v="9572" actId="6549"/>
        <pc:sldMkLst>
          <pc:docMk/>
          <pc:sldMk cId="684561831" sldId="1799"/>
        </pc:sldMkLst>
      </pc:sldChg>
      <pc:sldChg chg="ord modNotesTx">
        <pc:chgData name="Laura Patricia Gavilan" userId="318d68deb8737dc7" providerId="LiveId" clId="{A4EE936A-6E8E-461D-B6FA-892B45C7D95F}" dt="2025-12-01T13:28:09.636" v="9573" actId="6549"/>
        <pc:sldMkLst>
          <pc:docMk/>
          <pc:sldMk cId="212068193" sldId="1800"/>
        </pc:sldMkLst>
      </pc:sldChg>
      <pc:sldChg chg="ord modNotesTx">
        <pc:chgData name="Laura Patricia Gavilan" userId="318d68deb8737dc7" providerId="LiveId" clId="{A4EE936A-6E8E-461D-B6FA-892B45C7D95F}" dt="2025-12-01T13:28:14.262" v="9574" actId="6549"/>
        <pc:sldMkLst>
          <pc:docMk/>
          <pc:sldMk cId="3804354795" sldId="1802"/>
        </pc:sldMkLst>
      </pc:sldChg>
      <pc:sldChg chg="ord modNotesTx">
        <pc:chgData name="Laura Patricia Gavilan" userId="318d68deb8737dc7" providerId="LiveId" clId="{A4EE936A-6E8E-461D-B6FA-892B45C7D95F}" dt="2025-12-01T13:28:17.463" v="9575" actId="6549"/>
        <pc:sldMkLst>
          <pc:docMk/>
          <pc:sldMk cId="4194586698" sldId="1805"/>
        </pc:sldMkLst>
      </pc:sldChg>
      <pc:sldChg chg="ord modNotesTx">
        <pc:chgData name="Laura Patricia Gavilan" userId="318d68deb8737dc7" providerId="LiveId" clId="{A4EE936A-6E8E-461D-B6FA-892B45C7D95F}" dt="2025-12-01T13:28:31.300" v="9577" actId="6549"/>
        <pc:sldMkLst>
          <pc:docMk/>
          <pc:sldMk cId="2353071319" sldId="1809"/>
        </pc:sldMkLst>
      </pc:sldChg>
      <pc:sldChg chg="ord modNotesTx">
        <pc:chgData name="Laura Patricia Gavilan" userId="318d68deb8737dc7" providerId="LiveId" clId="{A4EE936A-6E8E-461D-B6FA-892B45C7D95F}" dt="2025-12-01T13:28:34.662" v="9578" actId="6549"/>
        <pc:sldMkLst>
          <pc:docMk/>
          <pc:sldMk cId="3741421947" sldId="1810"/>
        </pc:sldMkLst>
      </pc:sldChg>
      <pc:sldChg chg="modNotesTx">
        <pc:chgData name="Laura Patricia Gavilan" userId="318d68deb8737dc7" providerId="LiveId" clId="{A4EE936A-6E8E-461D-B6FA-892B45C7D95F}" dt="2025-12-01T13:28:41.060" v="9579" actId="6549"/>
        <pc:sldMkLst>
          <pc:docMk/>
          <pc:sldMk cId="3291018981" sldId="1816"/>
        </pc:sldMkLst>
      </pc:sldChg>
      <pc:sldChg chg="modSp mod modNotesTx">
        <pc:chgData name="Laura Patricia Gavilan" userId="318d68deb8737dc7" providerId="LiveId" clId="{A4EE936A-6E8E-461D-B6FA-892B45C7D95F}" dt="2025-12-01T13:28:54.492" v="9580" actId="6549"/>
        <pc:sldMkLst>
          <pc:docMk/>
          <pc:sldMk cId="3219529193" sldId="1818"/>
        </pc:sldMkLst>
      </pc:sldChg>
      <pc:sldChg chg="modNotesTx">
        <pc:chgData name="Laura Patricia Gavilan" userId="318d68deb8737dc7" providerId="LiveId" clId="{A4EE936A-6E8E-461D-B6FA-892B45C7D95F}" dt="2025-12-01T13:29:02.987" v="9581" actId="6549"/>
        <pc:sldMkLst>
          <pc:docMk/>
          <pc:sldMk cId="937362788" sldId="1823"/>
        </pc:sldMkLst>
      </pc:sldChg>
      <pc:sldChg chg="modNotesTx">
        <pc:chgData name="Laura Patricia Gavilan" userId="318d68deb8737dc7" providerId="LiveId" clId="{A4EE936A-6E8E-461D-B6FA-892B45C7D95F}" dt="2025-12-01T13:29:09.097" v="9582" actId="6549"/>
        <pc:sldMkLst>
          <pc:docMk/>
          <pc:sldMk cId="3623533065" sldId="1825"/>
        </pc:sldMkLst>
      </pc:sldChg>
      <pc:sldChg chg="modNotesTx">
        <pc:chgData name="Laura Patricia Gavilan" userId="318d68deb8737dc7" providerId="LiveId" clId="{A4EE936A-6E8E-461D-B6FA-892B45C7D95F}" dt="2025-12-01T13:29:21.232" v="9583" actId="6549"/>
        <pc:sldMkLst>
          <pc:docMk/>
          <pc:sldMk cId="3338085053" sldId="1826"/>
        </pc:sldMkLst>
      </pc:sldChg>
      <pc:sldChg chg="modNotesTx">
        <pc:chgData name="Laura Patricia Gavilan" userId="318d68deb8737dc7" providerId="LiveId" clId="{A4EE936A-6E8E-461D-B6FA-892B45C7D95F}" dt="2025-12-01T13:29:25.417" v="9584" actId="6549"/>
        <pc:sldMkLst>
          <pc:docMk/>
          <pc:sldMk cId="3740414987" sldId="1827"/>
        </pc:sldMkLst>
      </pc:sldChg>
      <pc:sldChg chg="addSp modSp new mod modNotesTx">
        <pc:chgData name="Laura Patricia Gavilan" userId="318d68deb8737dc7" providerId="LiveId" clId="{A4EE936A-6E8E-461D-B6FA-892B45C7D95F}" dt="2025-12-01T13:26:11.227" v="9553" actId="6549"/>
        <pc:sldMkLst>
          <pc:docMk/>
          <pc:sldMk cId="854466370" sldId="1831"/>
        </pc:sldMkLst>
      </pc:sldChg>
      <pc:sldChg chg="addSp modSp new mod modNotesTx">
        <pc:chgData name="Laura Patricia Gavilan" userId="318d68deb8737dc7" providerId="LiveId" clId="{A4EE936A-6E8E-461D-B6FA-892B45C7D95F}" dt="2025-12-01T13:26:27.419" v="9556" actId="20577"/>
        <pc:sldMkLst>
          <pc:docMk/>
          <pc:sldMk cId="2651169669" sldId="1832"/>
        </pc:sldMkLst>
      </pc:sldChg>
      <pc:sldChg chg="addSp modSp new mod modNotesTx">
        <pc:chgData name="Laura Patricia Gavilan" userId="318d68deb8737dc7" providerId="LiveId" clId="{A4EE936A-6E8E-461D-B6FA-892B45C7D95F}" dt="2025-12-01T13:26:23.587" v="9555" actId="6549"/>
        <pc:sldMkLst>
          <pc:docMk/>
          <pc:sldMk cId="4216904594" sldId="18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12/19/2025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 login App to be install in your smartphone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45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6579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442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6159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8169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7424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2940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1672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3781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992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335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7841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5008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28223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34859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8722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5786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7150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58757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34065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44518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1277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6049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93998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68896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44705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59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08646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62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6099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618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387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858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3151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24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4466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1EA8EF-487D-6216-06F9-0827FE45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75" y="6026833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8BEAE0-5809-3FDC-C020-CFD3A62C08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05" y="6085449"/>
            <a:ext cx="2715774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59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19.png"/><Relationship Id="rId10" Type="http://schemas.openxmlformats.org/officeDocument/2006/relationships/image" Target="../media/image67.png"/><Relationship Id="rId4" Type="http://schemas.openxmlformats.org/officeDocument/2006/relationships/image" Target="../media/image18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resolution8.helpdesk@eiont.europa.eu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elpdesk.reporting-bernconvention@coe.in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portnet.europa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yellow flowers&#10;&#10;Description automatically generated">
            <a:extLst>
              <a:ext uri="{FF2B5EF4-FFF2-40B4-BE49-F238E27FC236}">
                <a16:creationId xmlns:a16="http://schemas.microsoft.com/office/drawing/2014/main" id="{1958796C-7C83-9FE3-075F-8FF345A7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"/>
            <a:ext cx="12196783" cy="6855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2D510-C6FF-B5B2-ABCB-93F17DD05BDE}"/>
              </a:ext>
            </a:extLst>
          </p:cNvPr>
          <p:cNvSpPr txBox="1"/>
          <p:nvPr/>
        </p:nvSpPr>
        <p:spPr>
          <a:xfrm>
            <a:off x="0" y="5807551"/>
            <a:ext cx="12192000" cy="400110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Training </a:t>
            </a:r>
            <a:r>
              <a:rPr lang="en-US" sz="2000" b="1" dirty="0">
                <a:solidFill>
                  <a:schemeClr val="bg1"/>
                </a:solidFill>
              </a:rPr>
              <a:t>20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DK" sz="2000" b="1" dirty="0">
                <a:solidFill>
                  <a:schemeClr val="bg1"/>
                </a:solidFill>
              </a:rPr>
              <a:t>March 2025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0D49-C596-5F3D-C42F-282B8E2B6D46}"/>
              </a:ext>
            </a:extLst>
          </p:cNvPr>
          <p:cNvSpPr txBox="1"/>
          <p:nvPr/>
        </p:nvSpPr>
        <p:spPr>
          <a:xfrm>
            <a:off x="1" y="166126"/>
            <a:ext cx="12192000" cy="1292662"/>
          </a:xfrm>
          <a:prstGeom prst="rect">
            <a:avLst/>
          </a:prstGeom>
          <a:solidFill>
            <a:srgbClr val="ADB26E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Resolution No. 8 (2012) </a:t>
            </a:r>
            <a:r>
              <a:rPr lang="en-DK" sz="3600" b="1" dirty="0">
                <a:solidFill>
                  <a:schemeClr val="bg1"/>
                </a:solidFill>
              </a:rPr>
              <a:t>reporting </a:t>
            </a:r>
            <a:endParaRPr lang="en-GB" sz="3600" b="1" dirty="0">
              <a:solidFill>
                <a:schemeClr val="bg1"/>
              </a:solidFill>
            </a:endParaRPr>
          </a:p>
          <a:p>
            <a:pPr algn="r"/>
            <a:r>
              <a:rPr lang="en-US" sz="4200" b="1" dirty="0">
                <a:solidFill>
                  <a:schemeClr val="bg1"/>
                </a:solidFill>
              </a:rPr>
              <a:t>Hands-on training on </a:t>
            </a:r>
            <a:r>
              <a:rPr lang="en-US" sz="4200" b="1" dirty="0" err="1">
                <a:solidFill>
                  <a:schemeClr val="bg1"/>
                </a:solidFill>
              </a:rPr>
              <a:t>Reportnet</a:t>
            </a:r>
            <a:r>
              <a:rPr lang="en-US" sz="4200" b="1" dirty="0">
                <a:solidFill>
                  <a:schemeClr val="bg1"/>
                </a:solidFill>
              </a:rPr>
              <a:t> 3</a:t>
            </a:r>
            <a:endParaRPr lang="en-DK" sz="4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113A0-3758-857D-064C-4FD13222B866}"/>
              </a:ext>
            </a:extLst>
          </p:cNvPr>
          <p:cNvSpPr txBox="1"/>
          <p:nvPr/>
        </p:nvSpPr>
        <p:spPr>
          <a:xfrm rot="-5400000">
            <a:off x="-1441668" y="4939108"/>
            <a:ext cx="33913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© </a:t>
            </a:r>
            <a:r>
              <a:rPr lang="en-DK" sz="1400" dirty="0">
                <a:solidFill>
                  <a:srgbClr val="FFFFFF"/>
                </a:solidFill>
              </a:rPr>
              <a:t>Frank </a:t>
            </a:r>
            <a:r>
              <a:rPr lang="en-DK" sz="1400" dirty="0" err="1">
                <a:solidFill>
                  <a:srgbClr val="FFFFFF"/>
                </a:solidFill>
              </a:rPr>
              <a:t>Vassen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3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D80E-1BD1-2E2B-38D3-7442B83F1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EE8FB-2C1C-CCA2-3CF2-3F74839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018"/>
            <a:ext cx="12192000" cy="313118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20752DF-7473-3091-5A20-1217B2125AF9}"/>
              </a:ext>
            </a:extLst>
          </p:cNvPr>
          <p:cNvSpPr/>
          <p:nvPr/>
        </p:nvSpPr>
        <p:spPr>
          <a:xfrm>
            <a:off x="322117" y="3309504"/>
            <a:ext cx="675409" cy="23899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1733E-64D4-B4A4-400F-071BE102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46" y="4781744"/>
            <a:ext cx="504825" cy="88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C09AE-24DC-DAA5-DFBD-43BCD0050EE2}"/>
              </a:ext>
            </a:extLst>
          </p:cNvPr>
          <p:cNvSpPr txBox="1"/>
          <p:nvPr/>
        </p:nvSpPr>
        <p:spPr>
          <a:xfrm>
            <a:off x="322117" y="241883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Notification system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E8EC6-D24E-8708-B103-D48D8BC73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466" y="4724462"/>
            <a:ext cx="764011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1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2ED97-0D4D-5C81-A4E4-ED09E0F3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383"/>
            <a:ext cx="12192000" cy="4678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90938-87B4-9881-BE6F-0DB1149A6A8B}"/>
              </a:ext>
            </a:extLst>
          </p:cNvPr>
          <p:cNvSpPr txBox="1"/>
          <p:nvPr/>
        </p:nvSpPr>
        <p:spPr>
          <a:xfrm>
            <a:off x="1531023" y="4874178"/>
            <a:ext cx="673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A lead reporter can add additional reporters. They must have logged into Reportnet 3. Additional reporters cannot add other reporters or release the data.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F1B3CF8-3E23-5701-117F-C8813907F501}"/>
              </a:ext>
            </a:extLst>
          </p:cNvPr>
          <p:cNvSpPr/>
          <p:nvPr/>
        </p:nvSpPr>
        <p:spPr>
          <a:xfrm>
            <a:off x="425280" y="4727288"/>
            <a:ext cx="779318" cy="2937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1DBE5-A543-111C-A4EC-5012CB5DAF0D}"/>
              </a:ext>
            </a:extLst>
          </p:cNvPr>
          <p:cNvSpPr txBox="1"/>
          <p:nvPr/>
        </p:nvSpPr>
        <p:spPr>
          <a:xfrm>
            <a:off x="308920" y="155186"/>
            <a:ext cx="725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Resolution No.8 (2012) dataflow schemas</a:t>
            </a:r>
          </a:p>
        </p:txBody>
      </p:sp>
    </p:spTree>
    <p:extLst>
      <p:ext uri="{BB962C8B-B14F-4D97-AF65-F5344CB8AC3E}">
        <p14:creationId xmlns:p14="http://schemas.microsoft.com/office/powerpoint/2010/main" val="85446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2362-22FC-C992-05B4-916EC985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CD330-ED13-8DA0-D9B9-3E7DC242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52" y="0"/>
            <a:ext cx="949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C2C717-3D0C-176D-8748-666B319D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0" y="640108"/>
            <a:ext cx="11312619" cy="5324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E24BC6-5763-9D12-1D95-F4E18BC2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32" y="5243172"/>
            <a:ext cx="3714561" cy="75054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34215D9-94D4-93EF-6DB3-E96C67457404}"/>
              </a:ext>
            </a:extLst>
          </p:cNvPr>
          <p:cNvSpPr/>
          <p:nvPr/>
        </p:nvSpPr>
        <p:spPr>
          <a:xfrm rot="16200000">
            <a:off x="684226" y="4454381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304-65B0-6480-9CCE-3E3812B70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4" y="2553867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80FD93-8413-2583-4917-62E9C7620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19" y="2530158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17912-D87E-8926-E706-11E4ACD8268F}"/>
              </a:ext>
            </a:extLst>
          </p:cNvPr>
          <p:cNvSpPr/>
          <p:nvPr/>
        </p:nvSpPr>
        <p:spPr>
          <a:xfrm>
            <a:off x="824432" y="2342487"/>
            <a:ext cx="978408" cy="144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9F032-937E-94A4-0E96-414F555F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27EF7-1B4F-4C04-4349-00852B1161F2}"/>
              </a:ext>
            </a:extLst>
          </p:cNvPr>
          <p:cNvSpPr txBox="1"/>
          <p:nvPr/>
        </p:nvSpPr>
        <p:spPr>
          <a:xfrm>
            <a:off x="269382" y="0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Dataflow help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674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3A95-2205-4C9F-94B8-75991ACA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419A25-65F4-C70C-1247-6E2CB22F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75153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DA793D-B7F7-FEC2-7111-E8F7FFB9B691}"/>
              </a:ext>
            </a:extLst>
          </p:cNvPr>
          <p:cNvSpPr/>
          <p:nvPr/>
        </p:nvSpPr>
        <p:spPr>
          <a:xfrm>
            <a:off x="3410487" y="1942168"/>
            <a:ext cx="1235654" cy="356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B5B74-7D26-9FA1-217A-538125F9692E}"/>
              </a:ext>
            </a:extLst>
          </p:cNvPr>
          <p:cNvSpPr txBox="1"/>
          <p:nvPr/>
        </p:nvSpPr>
        <p:spPr>
          <a:xfrm>
            <a:off x="6767886" y="5369762"/>
            <a:ext cx="431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Info on mandatory / non-mandatory tables and required fields and validation rules</a:t>
            </a:r>
          </a:p>
        </p:txBody>
      </p:sp>
    </p:spTree>
    <p:extLst>
      <p:ext uri="{BB962C8B-B14F-4D97-AF65-F5344CB8AC3E}">
        <p14:creationId xmlns:p14="http://schemas.microsoft.com/office/powerpoint/2010/main" val="2340560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64DC4-1329-DFC3-0DF6-9D34FAD4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84"/>
            <a:ext cx="12192000" cy="592968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1679DE-F946-B920-2A63-9188BC7C493F}"/>
              </a:ext>
            </a:extLst>
          </p:cNvPr>
          <p:cNvCxnSpPr>
            <a:cxnSpLocks/>
          </p:cNvCxnSpPr>
          <p:nvPr/>
        </p:nvCxnSpPr>
        <p:spPr>
          <a:xfrm>
            <a:off x="284205" y="2150076"/>
            <a:ext cx="864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0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1A728-4D1C-86AD-DF2A-189BDD2E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788"/>
            <a:ext cx="12192000" cy="5339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E73624-2841-2A2F-EF05-A68BE9446CD4}"/>
              </a:ext>
            </a:extLst>
          </p:cNvPr>
          <p:cNvSpPr txBox="1"/>
          <p:nvPr/>
        </p:nvSpPr>
        <p:spPr>
          <a:xfrm>
            <a:off x="197708" y="6062880"/>
            <a:ext cx="677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Web links, we will include the link to the Reporting Reference Portal</a:t>
            </a:r>
          </a:p>
        </p:txBody>
      </p:sp>
    </p:spTree>
    <p:extLst>
      <p:ext uri="{BB962C8B-B14F-4D97-AF65-F5344CB8AC3E}">
        <p14:creationId xmlns:p14="http://schemas.microsoft.com/office/powerpoint/2010/main" val="265116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BE9A-6CE1-CE80-43B2-BBE329F9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8FABC9-F5E9-8480-3FEB-A8497D86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177"/>
            <a:ext cx="12192000" cy="46783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71CE5-F9EC-8EED-9B57-0E27E3B66AC0}"/>
              </a:ext>
            </a:extLst>
          </p:cNvPr>
          <p:cNvSpPr/>
          <p:nvPr/>
        </p:nvSpPr>
        <p:spPr>
          <a:xfrm>
            <a:off x="2486814" y="2704527"/>
            <a:ext cx="978408" cy="1448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48C1F-2B20-66EB-8F11-4C01E43F9C0C}"/>
              </a:ext>
            </a:extLst>
          </p:cNvPr>
          <p:cNvSpPr txBox="1"/>
          <p:nvPr/>
        </p:nvSpPr>
        <p:spPr>
          <a:xfrm>
            <a:off x="253800" y="104663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Reference datasets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926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98CC-ED6D-9818-8A42-EC12EEB20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A9332-A432-F74B-4759-86B5DD7E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9" y="868458"/>
            <a:ext cx="12104891" cy="5158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F20AE3-28AE-A5CC-1B36-11C1C6BAECC9}"/>
              </a:ext>
            </a:extLst>
          </p:cNvPr>
          <p:cNvSpPr/>
          <p:nvPr/>
        </p:nvSpPr>
        <p:spPr>
          <a:xfrm>
            <a:off x="3481890" y="3397826"/>
            <a:ext cx="8311792" cy="2296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02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46E56-BB8B-0A33-0C12-AD5ACA95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18"/>
            <a:ext cx="12192000" cy="60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5132-A721-AC8C-1634-1E9B9882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3576007-6509-D1F5-0E93-42475284A29B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Agenda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for the morning session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BA7DD-510D-B8AC-F7A2-016FD76DB1C7}"/>
              </a:ext>
            </a:extLst>
          </p:cNvPr>
          <p:cNvSpPr/>
          <p:nvPr/>
        </p:nvSpPr>
        <p:spPr>
          <a:xfrm>
            <a:off x="301276" y="883227"/>
            <a:ext cx="11710615" cy="588648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kern="100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login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settings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Notification system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Dataflow: schemas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reporters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taflow help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datasets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Dataset schemas: mandatory and non-mandatory tables and fields (validation rules)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Checklists, spatial data and Habitat/Species schemas (work off-line &amp; on-line)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correction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Release to data collection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2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8043-41E8-0EDD-E42F-BA8510FD0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872DB127-46C3-6E37-B0D4-FD79DF344680}"/>
              </a:ext>
            </a:extLst>
          </p:cNvPr>
          <p:cNvSpPr/>
          <p:nvPr/>
        </p:nvSpPr>
        <p:spPr>
          <a:xfrm rot="16200000">
            <a:off x="2550799" y="4537470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D21CC-A562-EE28-3752-F5E3A9BA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E6D9A2-9CAC-CED9-7BB1-5865E6CE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306B9A-B00E-DB14-77F6-EF42AE8F0CF7}"/>
              </a:ext>
            </a:extLst>
          </p:cNvPr>
          <p:cNvSpPr/>
          <p:nvPr/>
        </p:nvSpPr>
        <p:spPr>
          <a:xfrm>
            <a:off x="2538497" y="2468373"/>
            <a:ext cx="5628758" cy="1582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242D6-80E2-C41E-4953-969A1FD904B4}"/>
              </a:ext>
            </a:extLst>
          </p:cNvPr>
          <p:cNvSpPr txBox="1"/>
          <p:nvPr/>
        </p:nvSpPr>
        <p:spPr>
          <a:xfrm>
            <a:off x="2843039" y="5222098"/>
            <a:ext cx="2286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Reporting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D17A2-61EE-80DD-4015-6501F282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5D4EA-7738-DC80-648F-D7A87EDFBC3F}"/>
              </a:ext>
            </a:extLst>
          </p:cNvPr>
          <p:cNvSpPr txBox="1"/>
          <p:nvPr/>
        </p:nvSpPr>
        <p:spPr>
          <a:xfrm>
            <a:off x="253800" y="213972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Reporting schemas- data import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442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3DB78E-FBF3-3B71-7451-239C35A8DC5E}"/>
              </a:ext>
            </a:extLst>
          </p:cNvPr>
          <p:cNvSpPr txBox="1"/>
          <p:nvPr/>
        </p:nvSpPr>
        <p:spPr>
          <a:xfrm>
            <a:off x="796298" y="1134742"/>
            <a:ext cx="11016761" cy="254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the schema structures and validation rules must be fully considered  when preparing data 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Disregarding this can result in mistakes that must be rectified before the data is delivered</a:t>
            </a: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1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same applies to the code lists  considered</a:t>
            </a:r>
          </a:p>
          <a:p>
            <a:pPr>
              <a:spcAft>
                <a:spcPts val="800"/>
              </a:spcAft>
            </a:pPr>
            <a:r>
              <a:rPr lang="en-DK" sz="21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While working offline the use of the Extended Import Template is recommended</a:t>
            </a:r>
          </a:p>
          <a:p>
            <a:pPr>
              <a:spcAft>
                <a:spcPts val="800"/>
              </a:spcAft>
            </a:pPr>
            <a:r>
              <a:rPr lang="en-DK" sz="21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Extended Import templates are also available in the Reference Portal</a:t>
            </a:r>
          </a:p>
          <a:p>
            <a:pPr>
              <a:spcAft>
                <a:spcPts val="800"/>
              </a:spcAft>
            </a:pP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5E8DC-7F0A-07A5-77C5-CCDCF7798C2D}"/>
              </a:ext>
            </a:extLst>
          </p:cNvPr>
          <p:cNvSpPr txBox="1"/>
          <p:nvPr/>
        </p:nvSpPr>
        <p:spPr>
          <a:xfrm>
            <a:off x="991993" y="3712532"/>
            <a:ext cx="9695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DK" sz="21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</a:t>
            </a:r>
            <a:endParaRPr lang="en-DK" sz="21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BA29E-E2B6-ED0C-4722-6161E700F2B4}"/>
              </a:ext>
            </a:extLst>
          </p:cNvPr>
          <p:cNvSpPr/>
          <p:nvPr/>
        </p:nvSpPr>
        <p:spPr>
          <a:xfrm>
            <a:off x="796298" y="998221"/>
            <a:ext cx="10781245" cy="2640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175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6D614-C73D-CEBB-6FA6-CB49F08F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078"/>
            <a:ext cx="12009603" cy="3589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4A925C-7EA4-D555-9ABF-0B927A6D85CA}"/>
              </a:ext>
            </a:extLst>
          </p:cNvPr>
          <p:cNvSpPr/>
          <p:nvPr/>
        </p:nvSpPr>
        <p:spPr>
          <a:xfrm>
            <a:off x="666695" y="3232733"/>
            <a:ext cx="1401096" cy="798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9EF4E16-886F-8F85-0A55-0CDC5EA451D1}"/>
              </a:ext>
            </a:extLst>
          </p:cNvPr>
          <p:cNvSpPr/>
          <p:nvPr/>
        </p:nvSpPr>
        <p:spPr>
          <a:xfrm rot="16200000">
            <a:off x="852286" y="438262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E7E2F-4202-6EA7-A0FA-E2531DFA2D1A}"/>
              </a:ext>
            </a:extLst>
          </p:cNvPr>
          <p:cNvSpPr txBox="1"/>
          <p:nvPr/>
        </p:nvSpPr>
        <p:spPr>
          <a:xfrm>
            <a:off x="1641765" y="5140812"/>
            <a:ext cx="304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Import dataset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5418C-E5F1-39BF-C221-ED03A38FEDA0}"/>
              </a:ext>
            </a:extLst>
          </p:cNvPr>
          <p:cNvSpPr txBox="1"/>
          <p:nvPr/>
        </p:nvSpPr>
        <p:spPr>
          <a:xfrm>
            <a:off x="967304" y="34811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86732F-BD6A-2ABC-4B8B-E0C3E0D21773}"/>
              </a:ext>
            </a:extLst>
          </p:cNvPr>
          <p:cNvSpPr/>
          <p:nvPr/>
        </p:nvSpPr>
        <p:spPr>
          <a:xfrm rot="16200000">
            <a:off x="9992823" y="3673512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EDF41-CC46-A781-249A-E62533B83E1F}"/>
              </a:ext>
            </a:extLst>
          </p:cNvPr>
          <p:cNvSpPr/>
          <p:nvPr/>
        </p:nvSpPr>
        <p:spPr>
          <a:xfrm>
            <a:off x="10224653" y="3013367"/>
            <a:ext cx="671946" cy="243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24E50-A901-0D1D-80D9-24AAFB7DAD2B}"/>
              </a:ext>
            </a:extLst>
          </p:cNvPr>
          <p:cNvSpPr txBox="1"/>
          <p:nvPr/>
        </p:nvSpPr>
        <p:spPr>
          <a:xfrm>
            <a:off x="895389" y="279806"/>
            <a:ext cx="3483667" cy="5367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91179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9C984-3A1C-28C5-59DB-847CA1DB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4143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76BE623-88CB-16F0-8C86-F6C4030D4B4E}"/>
              </a:ext>
            </a:extLst>
          </p:cNvPr>
          <p:cNvSpPr/>
          <p:nvPr/>
        </p:nvSpPr>
        <p:spPr>
          <a:xfrm>
            <a:off x="2639291" y="5527962"/>
            <a:ext cx="810491" cy="332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7BF872-3042-89F5-9A6B-0AFFDD9EE0DE}"/>
              </a:ext>
            </a:extLst>
          </p:cNvPr>
          <p:cNvSpPr/>
          <p:nvPr/>
        </p:nvSpPr>
        <p:spPr>
          <a:xfrm>
            <a:off x="3709553" y="5507179"/>
            <a:ext cx="810490" cy="249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5081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E88CBA-2F98-D69A-3BE2-6388796E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888"/>
            <a:ext cx="12192000" cy="158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445289-6287-0627-BA51-6E07F1B67B2E}"/>
              </a:ext>
            </a:extLst>
          </p:cNvPr>
          <p:cNvSpPr txBox="1"/>
          <p:nvPr/>
        </p:nvSpPr>
        <p:spPr>
          <a:xfrm>
            <a:off x="6343228" y="262343"/>
            <a:ext cx="5444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Drop-downs with reference codes, available when pressing t</a:t>
            </a:r>
            <a:r>
              <a:rPr lang="da-DK" dirty="0"/>
              <a:t>he</a:t>
            </a:r>
            <a:r>
              <a:rPr lang="en-DK" dirty="0"/>
              <a:t> fields with reported values</a:t>
            </a:r>
          </a:p>
          <a:p>
            <a:r>
              <a:rPr lang="en-DK" dirty="0"/>
              <a:t>                                      (_</a:t>
            </a:r>
            <a:r>
              <a:rPr lang="en-DK" dirty="0" err="1"/>
              <a:t>refLabel</a:t>
            </a:r>
            <a:r>
              <a:rPr lang="en-DK" dirty="0"/>
              <a:t>): labels of the reference codes appear. Available only for species, habitat codes, pressures, measures</a:t>
            </a:r>
          </a:p>
          <a:p>
            <a:r>
              <a:rPr lang="en-DK" dirty="0"/>
              <a:t>                                             : reference codes directly applicable</a:t>
            </a:r>
          </a:p>
          <a:p>
            <a:r>
              <a:rPr lang="en-DK" dirty="0"/>
              <a:t>Light red colour code     (_mv): reference codes that can be copy-paste in t</a:t>
            </a:r>
            <a:r>
              <a:rPr lang="da-DK" dirty="0"/>
              <a:t>he</a:t>
            </a:r>
            <a:r>
              <a:rPr lang="en-DK" dirty="0"/>
              <a:t> light purple   multi-select reporting fields, separated by semi colon and no space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4BAE73-793C-DBF9-A97E-83C166D8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74" y="2188565"/>
            <a:ext cx="2203130" cy="306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B129F-AF8F-3EA6-79DA-65316897E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370" y="826296"/>
            <a:ext cx="2017498" cy="299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847815-ECC1-D71E-C913-861C63575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28" y="1637491"/>
            <a:ext cx="2405026" cy="2936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AB034-F676-6C82-E0E4-84B23D67E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521" y="2450677"/>
            <a:ext cx="1213112" cy="3067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B1187A-7068-0F0C-4DAE-3F921D8FA935}"/>
              </a:ext>
            </a:extLst>
          </p:cNvPr>
          <p:cNvSpPr txBox="1"/>
          <p:nvPr/>
        </p:nvSpPr>
        <p:spPr>
          <a:xfrm>
            <a:off x="116031" y="5284111"/>
            <a:ext cx="11959937" cy="111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 additional spreadsheet includes all relevant reference codes and labels</a:t>
            </a: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9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refLOVs</a:t>
            </a: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DK" sz="1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Import the extended import templates – the redundant columns and spreadsheets are automatically excluded from t</a:t>
            </a:r>
            <a:r>
              <a:rPr lang="da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</a:t>
            </a:r>
            <a:r>
              <a:rPr lang="en-DK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import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45C5B-E20F-A83E-5678-B7FC1020DB02}"/>
              </a:ext>
            </a:extLst>
          </p:cNvPr>
          <p:cNvSpPr txBox="1"/>
          <p:nvPr/>
        </p:nvSpPr>
        <p:spPr>
          <a:xfrm>
            <a:off x="658274" y="336676"/>
            <a:ext cx="368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  <a:latin typeface="Aptos" panose="020B0004020202020204" pitchFamily="34" charset="0"/>
              </a:rPr>
              <a:t>Extended Import Templates</a:t>
            </a:r>
          </a:p>
        </p:txBody>
      </p:sp>
    </p:spTree>
    <p:extLst>
      <p:ext uri="{BB962C8B-B14F-4D97-AF65-F5344CB8AC3E}">
        <p14:creationId xmlns:p14="http://schemas.microsoft.com/office/powerpoint/2010/main" val="343878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9A59-A4C2-6033-A93E-196AB7133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5FD50-76B3-D7A7-094B-467314CCE09A}"/>
              </a:ext>
            </a:extLst>
          </p:cNvPr>
          <p:cNvGrpSpPr/>
          <p:nvPr/>
        </p:nvGrpSpPr>
        <p:grpSpPr>
          <a:xfrm>
            <a:off x="2373745" y="4410363"/>
            <a:ext cx="7527647" cy="235528"/>
            <a:chOff x="2373745" y="4410363"/>
            <a:chExt cx="7527647" cy="2355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0F5FC0-3D26-15CE-6F2B-17BF999F088B}"/>
                </a:ext>
              </a:extLst>
            </p:cNvPr>
            <p:cNvSpPr/>
            <p:nvPr/>
          </p:nvSpPr>
          <p:spPr>
            <a:xfrm>
              <a:off x="2373745" y="4442691"/>
              <a:ext cx="175491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35EE82-86B1-7ED8-2077-B7EC5FC3C57D}"/>
                </a:ext>
              </a:extLst>
            </p:cNvPr>
            <p:cNvSpPr/>
            <p:nvPr/>
          </p:nvSpPr>
          <p:spPr>
            <a:xfrm>
              <a:off x="4502725" y="4410363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5821AD-476F-87B6-EC06-7FA17C7B72CB}"/>
                </a:ext>
              </a:extLst>
            </p:cNvPr>
            <p:cNvSpPr/>
            <p:nvPr/>
          </p:nvSpPr>
          <p:spPr>
            <a:xfrm>
              <a:off x="9725901" y="4414987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756427-2709-8C7D-FD38-7DB0F303A35D}"/>
              </a:ext>
            </a:extLst>
          </p:cNvPr>
          <p:cNvGrpSpPr/>
          <p:nvPr/>
        </p:nvGrpSpPr>
        <p:grpSpPr>
          <a:xfrm>
            <a:off x="4474150" y="4410363"/>
            <a:ext cx="5398667" cy="207824"/>
            <a:chOff x="4474150" y="4410363"/>
            <a:chExt cx="5398667" cy="2078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043D2E-C3E3-C5DD-F453-856DE0A8E8FA}"/>
                </a:ext>
              </a:extLst>
            </p:cNvPr>
            <p:cNvSpPr/>
            <p:nvPr/>
          </p:nvSpPr>
          <p:spPr>
            <a:xfrm>
              <a:off x="4474150" y="4410363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u="sng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50A424-3E56-EA44-3406-881FC6D870AF}"/>
                </a:ext>
              </a:extLst>
            </p:cNvPr>
            <p:cNvSpPr/>
            <p:nvPr/>
          </p:nvSpPr>
          <p:spPr>
            <a:xfrm>
              <a:off x="9697326" y="4414987"/>
              <a:ext cx="175491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u="sng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61DD503-32FE-1579-2FAA-69E4B9D5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33693"/>
            <a:ext cx="12192000" cy="39881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BC6EB3-C885-65A4-F0A0-752D16ADB8E8}"/>
              </a:ext>
            </a:extLst>
          </p:cNvPr>
          <p:cNvSpPr/>
          <p:nvPr/>
        </p:nvSpPr>
        <p:spPr>
          <a:xfrm>
            <a:off x="1572407" y="3534064"/>
            <a:ext cx="1565039" cy="414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ACAC235-751E-A9FB-B129-71D8ECD44829}"/>
              </a:ext>
            </a:extLst>
          </p:cNvPr>
          <p:cNvSpPr/>
          <p:nvPr/>
        </p:nvSpPr>
        <p:spPr>
          <a:xfrm rot="16200000">
            <a:off x="1906889" y="4974267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22A9FD-8837-546F-9203-11877603BAE6}"/>
              </a:ext>
            </a:extLst>
          </p:cNvPr>
          <p:cNvSpPr txBox="1"/>
          <p:nvPr/>
        </p:nvSpPr>
        <p:spPr>
          <a:xfrm>
            <a:off x="2771951" y="5299603"/>
            <a:ext cx="420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FF0000"/>
                </a:solidFill>
              </a:rPr>
              <a:t>Export empty template in Excel format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96F1C-3090-AD4A-552C-E70E45F408C1}"/>
              </a:ext>
            </a:extLst>
          </p:cNvPr>
          <p:cNvSpPr txBox="1"/>
          <p:nvPr/>
        </p:nvSpPr>
        <p:spPr>
          <a:xfrm>
            <a:off x="1000521" y="386455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offline and import data</a:t>
            </a:r>
          </a:p>
        </p:txBody>
      </p:sp>
    </p:spTree>
    <p:extLst>
      <p:ext uri="{BB962C8B-B14F-4D97-AF65-F5344CB8AC3E}">
        <p14:creationId xmlns:p14="http://schemas.microsoft.com/office/powerpoint/2010/main" val="100599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05FF2-CCAD-A980-BF39-C6C9CFA7B123}"/>
              </a:ext>
            </a:extLst>
          </p:cNvPr>
          <p:cNvSpPr txBox="1"/>
          <p:nvPr/>
        </p:nvSpPr>
        <p:spPr>
          <a:xfrm>
            <a:off x="433467" y="317595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64FA5-34C3-ABCA-9902-A8716CD5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396"/>
            <a:ext cx="12115800" cy="3789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FF30E2-7A4A-9F0A-8A8F-3C8EC0F6B4B7}"/>
              </a:ext>
            </a:extLst>
          </p:cNvPr>
          <p:cNvSpPr/>
          <p:nvPr/>
        </p:nvSpPr>
        <p:spPr>
          <a:xfrm>
            <a:off x="10827327" y="2751314"/>
            <a:ext cx="1028700" cy="34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0CBA97-9DB7-8E01-C6A9-C7BCC03086B9}"/>
              </a:ext>
            </a:extLst>
          </p:cNvPr>
          <p:cNvSpPr/>
          <p:nvPr/>
        </p:nvSpPr>
        <p:spPr>
          <a:xfrm rot="16200000">
            <a:off x="10796386" y="402690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AC886-0D70-5D6D-F752-E32D1F6A2E6A}"/>
              </a:ext>
            </a:extLst>
          </p:cNvPr>
          <p:cNvSpPr txBox="1"/>
          <p:nvPr/>
        </p:nvSpPr>
        <p:spPr>
          <a:xfrm>
            <a:off x="2407754" y="5034002"/>
            <a:ext cx="910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function “Enable editing” must be activated to edit and manually enter data in </a:t>
            </a:r>
            <a:r>
              <a:rPr lang="en-GB" dirty="0" err="1">
                <a:solidFill>
                  <a:srgbClr val="FF0000"/>
                </a:solidFill>
              </a:rPr>
              <a:t>Reportnet</a:t>
            </a:r>
            <a:r>
              <a:rPr lang="en-GB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87638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0FD452-F307-6C09-9AFA-9F50940C9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103"/>
            <a:ext cx="12192000" cy="3750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C9DF9-8A08-A0F9-D058-F48ABC90985F}"/>
              </a:ext>
            </a:extLst>
          </p:cNvPr>
          <p:cNvSpPr txBox="1"/>
          <p:nvPr/>
        </p:nvSpPr>
        <p:spPr>
          <a:xfrm>
            <a:off x="816527" y="329952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F11E2-5C42-A85F-AC05-06386926989E}"/>
              </a:ext>
            </a:extLst>
          </p:cNvPr>
          <p:cNvSpPr/>
          <p:nvPr/>
        </p:nvSpPr>
        <p:spPr>
          <a:xfrm>
            <a:off x="10858499" y="3014870"/>
            <a:ext cx="1049483" cy="393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541DB9-F211-0667-7C62-35BE9F55A7A6}"/>
              </a:ext>
            </a:extLst>
          </p:cNvPr>
          <p:cNvSpPr/>
          <p:nvPr/>
        </p:nvSpPr>
        <p:spPr>
          <a:xfrm rot="16200000">
            <a:off x="10837950" y="445716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FF5647E-A6F7-7357-CFF9-52CBB05FD470}"/>
              </a:ext>
            </a:extLst>
          </p:cNvPr>
          <p:cNvSpPr/>
          <p:nvPr/>
        </p:nvSpPr>
        <p:spPr>
          <a:xfrm rot="16200000">
            <a:off x="620223" y="5382024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861DD-13FD-6814-2D8E-AE605F3B7174}"/>
              </a:ext>
            </a:extLst>
          </p:cNvPr>
          <p:cNvSpPr txBox="1"/>
          <p:nvPr/>
        </p:nvSpPr>
        <p:spPr>
          <a:xfrm>
            <a:off x="7031181" y="5300842"/>
            <a:ext cx="464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</a:rPr>
              <a:t>To import data you need to Disable editing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25FB1-1C5E-15AA-4250-8674604A0C86}"/>
              </a:ext>
            </a:extLst>
          </p:cNvPr>
          <p:cNvSpPr txBox="1"/>
          <p:nvPr/>
        </p:nvSpPr>
        <p:spPr>
          <a:xfrm>
            <a:off x="744613" y="261641"/>
            <a:ext cx="1778152" cy="4684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6008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A565E-4CC0-2710-89A9-B055392D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5" y="209271"/>
            <a:ext cx="1117950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42833-AB9C-5C3D-4E72-389E331E1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974"/>
            <a:ext cx="12192000" cy="4501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108CA-C061-112E-E526-99798ECF7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80" y="4887012"/>
            <a:ext cx="10348857" cy="16613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599192-ABAB-28F5-7978-9DCEF4CBD8BE}"/>
              </a:ext>
            </a:extLst>
          </p:cNvPr>
          <p:cNvSpPr/>
          <p:nvPr/>
        </p:nvSpPr>
        <p:spPr>
          <a:xfrm>
            <a:off x="682580" y="3366654"/>
            <a:ext cx="745221" cy="332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A9133-D07B-73DB-B451-CF2B36A8B51A}"/>
              </a:ext>
            </a:extLst>
          </p:cNvPr>
          <p:cNvSpPr/>
          <p:nvPr/>
        </p:nvSpPr>
        <p:spPr>
          <a:xfrm>
            <a:off x="1779769" y="5815088"/>
            <a:ext cx="1264768" cy="353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1AB8F-A765-FBAA-1A94-C02998A3E91D}"/>
              </a:ext>
            </a:extLst>
          </p:cNvPr>
          <p:cNvSpPr txBox="1"/>
          <p:nvPr/>
        </p:nvSpPr>
        <p:spPr>
          <a:xfrm>
            <a:off x="884620" y="33253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b="1" dirty="0">
                <a:solidFill>
                  <a:srgbClr val="0070C0"/>
                </a:solidFill>
              </a:rPr>
              <a:t>Work online </a:t>
            </a:r>
          </a:p>
        </p:txBody>
      </p:sp>
    </p:spTree>
    <p:extLst>
      <p:ext uri="{BB962C8B-B14F-4D97-AF65-F5344CB8AC3E}">
        <p14:creationId xmlns:p14="http://schemas.microsoft.com/office/powerpoint/2010/main" val="396987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C2E1C-46F6-5F29-52A0-5D6A8C04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64ADA-FB00-11C3-977A-72CA233F7E3F}"/>
              </a:ext>
            </a:extLst>
          </p:cNvPr>
          <p:cNvSpPr txBox="1"/>
          <p:nvPr/>
        </p:nvSpPr>
        <p:spPr>
          <a:xfrm>
            <a:off x="2581919" y="2142270"/>
            <a:ext cx="6132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Introduction to the reporting process</a:t>
            </a:r>
            <a:endParaRPr lang="en-DK" sz="3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C2783-9CA2-AB7B-4984-7F82404ECD0E}"/>
              </a:ext>
            </a:extLst>
          </p:cNvPr>
          <p:cNvSpPr txBox="1"/>
          <p:nvPr/>
        </p:nvSpPr>
        <p:spPr>
          <a:xfrm>
            <a:off x="2466056" y="2118978"/>
            <a:ext cx="6364373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57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53EFAE-8AA3-184E-8CF7-B9D686638DD1}"/>
              </a:ext>
            </a:extLst>
          </p:cNvPr>
          <p:cNvSpPr txBox="1"/>
          <p:nvPr/>
        </p:nvSpPr>
        <p:spPr>
          <a:xfrm>
            <a:off x="1877991" y="5726922"/>
            <a:ext cx="993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 a </a:t>
            </a:r>
            <a:r>
              <a:rPr lang="en-DK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first step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check, amend (if necessary) and validate the national species and habitats checklists </a:t>
            </a:r>
            <a:endParaRPr lang="en-DK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FC84-B354-DF26-95A4-867DC66C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" y="1857230"/>
            <a:ext cx="12079367" cy="3587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6790BD-423D-C8E5-C932-027D8BCE5A5F}"/>
              </a:ext>
            </a:extLst>
          </p:cNvPr>
          <p:cNvSpPr/>
          <p:nvPr/>
        </p:nvSpPr>
        <p:spPr>
          <a:xfrm>
            <a:off x="844584" y="4632068"/>
            <a:ext cx="1327115" cy="355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0EDE34-45CA-6772-07AE-63D598756D33}"/>
              </a:ext>
            </a:extLst>
          </p:cNvPr>
          <p:cNvSpPr/>
          <p:nvPr/>
        </p:nvSpPr>
        <p:spPr>
          <a:xfrm rot="16200000">
            <a:off x="910059" y="5528188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B2137-484A-E863-8C5C-9764E94D1155}"/>
              </a:ext>
            </a:extLst>
          </p:cNvPr>
          <p:cNvSpPr txBox="1"/>
          <p:nvPr/>
        </p:nvSpPr>
        <p:spPr>
          <a:xfrm>
            <a:off x="547732" y="34277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Checklist - import</a:t>
            </a:r>
            <a:endParaRPr lang="en-DK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05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2E1CC-6774-1FAD-1203-0C87D0AAC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A74968-6DBB-B9A1-600F-D730B2CE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5" y="1163065"/>
            <a:ext cx="7411484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72137-72B2-E1CC-2E2D-5267AD4D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2" y="2962896"/>
            <a:ext cx="11202371" cy="340643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66B57668-1B20-4BA7-8E1C-DFCCF8995DD1}"/>
              </a:ext>
            </a:extLst>
          </p:cNvPr>
          <p:cNvSpPr/>
          <p:nvPr/>
        </p:nvSpPr>
        <p:spPr>
          <a:xfrm>
            <a:off x="549085" y="4356430"/>
            <a:ext cx="623454" cy="2502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43358C-FF70-C9AE-7B10-316CE66ACEE9}"/>
              </a:ext>
            </a:extLst>
          </p:cNvPr>
          <p:cNvSpPr/>
          <p:nvPr/>
        </p:nvSpPr>
        <p:spPr>
          <a:xfrm rot="16200000">
            <a:off x="9773051" y="4646574"/>
            <a:ext cx="692500" cy="208939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BB6C0-3DAE-8BFE-1AA1-93CC76795388}"/>
              </a:ext>
            </a:extLst>
          </p:cNvPr>
          <p:cNvSpPr txBox="1"/>
          <p:nvPr/>
        </p:nvSpPr>
        <p:spPr>
          <a:xfrm>
            <a:off x="8609184" y="6193458"/>
            <a:ext cx="28112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Refresh to see the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9FF98-2C4E-826F-5373-E0DC0B532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009" y="4188775"/>
            <a:ext cx="510584" cy="167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EE797-E55D-7494-791F-33D8CC57FC3D}"/>
              </a:ext>
            </a:extLst>
          </p:cNvPr>
          <p:cNvSpPr txBox="1"/>
          <p:nvPr/>
        </p:nvSpPr>
        <p:spPr>
          <a:xfrm>
            <a:off x="547732" y="342777"/>
            <a:ext cx="3339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Habitats Checklist - import</a:t>
            </a:r>
            <a:endParaRPr lang="en-DK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E1B5E-2CF0-4A83-7B4D-07597AB24F27}"/>
              </a:ext>
            </a:extLst>
          </p:cNvPr>
          <p:cNvSpPr txBox="1"/>
          <p:nvPr/>
        </p:nvSpPr>
        <p:spPr>
          <a:xfrm>
            <a:off x="671331" y="5407806"/>
            <a:ext cx="769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Code labels for habitats and species in checklists are editable and are not validated. They are only for the ease of work of reporters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838AD-9BEF-5A6A-38EB-0620747E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193"/>
            <a:ext cx="12192000" cy="39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4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E8FCD1-184E-EF99-1E50-244E3C38B1B0}"/>
              </a:ext>
            </a:extLst>
          </p:cNvPr>
          <p:cNvSpPr txBox="1"/>
          <p:nvPr/>
        </p:nvSpPr>
        <p:spPr>
          <a:xfrm>
            <a:off x="516665" y="634751"/>
            <a:ext cx="11514694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n-DK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Flag </a:t>
            </a:r>
            <a:r>
              <a:rPr lang="en-DK" sz="2000" dirty="0"/>
              <a:t>species / habitats – region </a:t>
            </a:r>
            <a:r>
              <a:rPr lang="en-US" sz="2000" dirty="0"/>
              <a:t>combinations for deletion </a:t>
            </a:r>
            <a:r>
              <a:rPr lang="en-DK" sz="2000" dirty="0"/>
              <a:t>by selecting </a:t>
            </a:r>
            <a:r>
              <a:rPr lang="en-US" sz="2000" dirty="0"/>
              <a:t>in the </a:t>
            </a:r>
            <a:r>
              <a:rPr lang="en-DK" sz="2000" dirty="0" err="1"/>
              <a:t>occurence_code</a:t>
            </a:r>
            <a:r>
              <a:rPr lang="en-US" sz="2000" dirty="0"/>
              <a:t> </a:t>
            </a:r>
            <a:r>
              <a:rPr lang="en-DK" sz="2000" dirty="0"/>
              <a:t>‘</a:t>
            </a:r>
            <a:r>
              <a:rPr lang="en-US" sz="2000" dirty="0"/>
              <a:t>DEL</a:t>
            </a:r>
            <a:r>
              <a:rPr lang="en-DK" sz="2000" dirty="0"/>
              <a:t>’</a:t>
            </a:r>
            <a:r>
              <a:rPr lang="en-US" sz="2000" dirty="0"/>
              <a:t> </a:t>
            </a:r>
            <a:endParaRPr lang="en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Add </a:t>
            </a:r>
            <a:r>
              <a:rPr lang="en-DK" sz="2000" dirty="0">
                <a:effectLst/>
              </a:rPr>
              <a:t>new </a:t>
            </a:r>
            <a:r>
              <a:rPr lang="en-US" sz="2000" dirty="0">
                <a:effectLst/>
              </a:rPr>
              <a:t>species </a:t>
            </a:r>
            <a:r>
              <a:rPr lang="en-DK" sz="2000" dirty="0">
                <a:effectLst/>
              </a:rPr>
              <a:t>/ habitats </a:t>
            </a:r>
            <a:r>
              <a:rPr lang="en-US" sz="2000" dirty="0">
                <a:effectLst/>
              </a:rPr>
              <a:t>– </a:t>
            </a:r>
            <a:r>
              <a:rPr lang="en-DK" sz="2000" dirty="0">
                <a:effectLst/>
              </a:rPr>
              <a:t>region</a:t>
            </a:r>
            <a:r>
              <a:rPr lang="en-US" sz="2000" dirty="0">
                <a:effectLst/>
              </a:rPr>
              <a:t> combination</a:t>
            </a:r>
            <a:endParaRPr lang="en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Modify</a:t>
            </a:r>
            <a:r>
              <a:rPr lang="en-DK" sz="2000" dirty="0">
                <a:effectLst/>
              </a:rPr>
              <a:t> information in</a:t>
            </a:r>
            <a:r>
              <a:rPr lang="en-US" sz="2000" dirty="0">
                <a:effectLst/>
              </a:rPr>
              <a:t> </a:t>
            </a:r>
            <a:r>
              <a:rPr lang="en-DK" sz="2000" dirty="0" err="1">
                <a:effectLst/>
              </a:rPr>
              <a:t>occurence</a:t>
            </a:r>
            <a:r>
              <a:rPr lang="en-DK" sz="2000" dirty="0">
                <a:effectLst/>
              </a:rPr>
              <a:t>_</a:t>
            </a:r>
            <a:r>
              <a:rPr lang="en-US" sz="2000" dirty="0">
                <a:effectLst/>
              </a:rPr>
              <a:t>code</a:t>
            </a:r>
            <a:endParaRPr lang="en-DK" sz="2000" dirty="0">
              <a:effectLst/>
            </a:endParaRPr>
          </a:p>
          <a:p>
            <a:r>
              <a:rPr lang="en-US" i="1" dirty="0"/>
              <a:t>Information on reason behind any change </a:t>
            </a:r>
            <a:r>
              <a:rPr lang="en-DK" i="1" dirty="0"/>
              <a:t>in t</a:t>
            </a:r>
            <a:r>
              <a:rPr lang="da-DK" i="1" dirty="0"/>
              <a:t>he</a:t>
            </a:r>
            <a:r>
              <a:rPr lang="en-DK" i="1" dirty="0"/>
              <a:t> field ‘comments’ </a:t>
            </a:r>
            <a:r>
              <a:rPr lang="en-US" i="1" dirty="0"/>
              <a:t>is mandatory otherwise a delivery is blocked</a:t>
            </a:r>
            <a:endParaRPr lang="en-DK" sz="1800" i="1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1D9A8-B0DC-2654-D916-82DF74FB42F0}"/>
              </a:ext>
            </a:extLst>
          </p:cNvPr>
          <p:cNvSpPr txBox="1"/>
          <p:nvPr/>
        </p:nvSpPr>
        <p:spPr>
          <a:xfrm>
            <a:off x="516665" y="2639107"/>
            <a:ext cx="11514694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DK" sz="2000" dirty="0"/>
              <a:t>Select the appropriate species population_size_unit</a:t>
            </a:r>
            <a:endParaRPr lang="en-DK" sz="2000" dirty="0">
              <a:effectLst/>
            </a:endParaRPr>
          </a:p>
          <a:p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en-DK" sz="1800" b="0" i="0" dirty="0">
                <a:solidFill>
                  <a:srgbClr val="000000"/>
                </a:solidFill>
                <a:effectLst/>
              </a:rPr>
              <a:t>F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or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invertebrate and non-vascular plant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species present in one single country, indicate the population unit from the corresponding reference table For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the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vascular plant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species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where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more than one population unit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is proposed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(i.e. i or m2), one of those units must be selected for reporting </a:t>
            </a:r>
            <a:endParaRPr lang="en-DK" sz="1800" b="0" i="0" dirty="0">
              <a:solidFill>
                <a:srgbClr val="000000"/>
              </a:solidFill>
              <a:effectLst/>
            </a:endParaRPr>
          </a:p>
          <a:p>
            <a:r>
              <a:rPr lang="en-DK" dirty="0">
                <a:solidFill>
                  <a:srgbClr val="000000"/>
                </a:solidFill>
              </a:rPr>
              <a:t>For species that you will not report (e.g. OCC), fill NA</a:t>
            </a:r>
            <a:endParaRPr lang="en-DK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</a:rPr>
              <a:t>If the population size unit is not filled in, </a:t>
            </a:r>
            <a:r>
              <a:rPr lang="en-DK" sz="1800" b="0" i="0" dirty="0">
                <a:solidFill>
                  <a:srgbClr val="000000"/>
                </a:solidFill>
                <a:effectLst/>
              </a:rPr>
              <a:t>validations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will produce blockers. </a:t>
            </a:r>
            <a:endParaRPr lang="en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7F55B-C77D-D3FF-C3E8-942F50C45D40}"/>
              </a:ext>
            </a:extLst>
          </p:cNvPr>
          <p:cNvSpPr txBox="1"/>
          <p:nvPr/>
        </p:nvSpPr>
        <p:spPr>
          <a:xfrm>
            <a:off x="516665" y="4907062"/>
            <a:ext cx="11514694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Mandatory </a:t>
            </a:r>
            <a:r>
              <a:rPr lang="en-DK" sz="1800" dirty="0">
                <a:effectLst/>
              </a:rPr>
              <a:t>species</a:t>
            </a:r>
            <a:r>
              <a:rPr lang="en-US" sz="1800" dirty="0">
                <a:effectLst/>
              </a:rPr>
              <a:t> </a:t>
            </a:r>
            <a:r>
              <a:rPr lang="en-DK" sz="1800" dirty="0">
                <a:effectLst/>
              </a:rPr>
              <a:t>and habitats </a:t>
            </a:r>
            <a:r>
              <a:rPr lang="en-US" sz="1800" dirty="0">
                <a:effectLst/>
              </a:rPr>
              <a:t>to be reported are those specified in the Explanatory Notes</a:t>
            </a:r>
            <a:endParaRPr lang="en-DK" sz="1800" dirty="0">
              <a:effectLst/>
            </a:endParaRPr>
          </a:p>
          <a:p>
            <a:r>
              <a:rPr lang="en-US" dirty="0"/>
              <a:t>All mandatory </a:t>
            </a:r>
            <a:r>
              <a:rPr lang="en-DK" dirty="0"/>
              <a:t>features</a:t>
            </a:r>
            <a:r>
              <a:rPr lang="en-US" dirty="0"/>
              <a:t> should be reported apart from those flagged for deletion (DEL) in the country checklist</a:t>
            </a:r>
            <a:endParaRPr lang="en-DK" sz="1800" dirty="0">
              <a:effectLst/>
            </a:endParaRPr>
          </a:p>
          <a:p>
            <a:r>
              <a:rPr lang="en-US" sz="1800" dirty="0">
                <a:effectLst/>
              </a:rPr>
              <a:t>Reporting non</a:t>
            </a:r>
            <a:r>
              <a:rPr lang="en-DK" sz="1800" dirty="0">
                <a:effectLst/>
              </a:rPr>
              <a:t>-</a:t>
            </a:r>
            <a:r>
              <a:rPr lang="en-US" sz="1800" dirty="0">
                <a:effectLst/>
              </a:rPr>
              <a:t>mandatory features is left to MS. Any non</a:t>
            </a:r>
            <a:r>
              <a:rPr lang="en-DK" sz="1800" dirty="0">
                <a:effectLst/>
              </a:rPr>
              <a:t>-</a:t>
            </a:r>
            <a:r>
              <a:rPr lang="en-US" sz="1800" dirty="0">
                <a:effectLst/>
              </a:rPr>
              <a:t>mandatory feature </a:t>
            </a:r>
            <a:r>
              <a:rPr lang="en-DK" sz="1800" dirty="0">
                <a:effectLst/>
              </a:rPr>
              <a:t>reported</a:t>
            </a:r>
            <a:r>
              <a:rPr lang="en-US" sz="1800" dirty="0">
                <a:effectLst/>
              </a:rPr>
              <a:t> should comply with the validation rules and blockers</a:t>
            </a:r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33D65-65A5-1821-884B-0DDEC5D1BF9A}"/>
              </a:ext>
            </a:extLst>
          </p:cNvPr>
          <p:cNvSpPr txBox="1"/>
          <p:nvPr/>
        </p:nvSpPr>
        <p:spPr>
          <a:xfrm>
            <a:off x="516856" y="5956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Checklist – </a:t>
            </a:r>
            <a:r>
              <a:rPr lang="en-US" b="1" dirty="0">
                <a:solidFill>
                  <a:srgbClr val="0070C0"/>
                </a:solidFill>
              </a:rPr>
              <a:t>changes, correction of data</a:t>
            </a:r>
            <a:endParaRPr lang="en-DK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5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1B041-1CD8-AB50-364A-1DEEADFDE6E3}"/>
              </a:ext>
            </a:extLst>
          </p:cNvPr>
          <p:cNvSpPr txBox="1"/>
          <p:nvPr/>
        </p:nvSpPr>
        <p:spPr>
          <a:xfrm>
            <a:off x="4189845" y="2178697"/>
            <a:ext cx="41946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Any questions so far?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520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50E5-9407-72EF-E12B-AFABB348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6" y="0"/>
            <a:ext cx="11837845" cy="3221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95E57-4D7D-C178-A06F-423579FE1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" y="3429001"/>
            <a:ext cx="11928764" cy="3428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BE385-631F-FE93-0135-B5BF93D1EC5F}"/>
              </a:ext>
            </a:extLst>
          </p:cNvPr>
          <p:cNvSpPr txBox="1"/>
          <p:nvPr/>
        </p:nvSpPr>
        <p:spPr>
          <a:xfrm>
            <a:off x="5501964" y="758466"/>
            <a:ext cx="669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The spatial data may be imported as table with the grid cell codes and feature codes, or in shapefile, or </a:t>
            </a:r>
            <a:r>
              <a:rPr lang="en-DK" sz="2000" dirty="0" err="1">
                <a:solidFill>
                  <a:srgbClr val="FF0000"/>
                </a:solidFill>
                <a:latin typeface="Aptos" panose="020B0004020202020204" pitchFamily="34" charset="0"/>
              </a:rPr>
              <a:t>geopackage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 formats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0EF5B-7D12-2FA0-4CC5-49D6996201F7}"/>
              </a:ext>
            </a:extLst>
          </p:cNvPr>
          <p:cNvSpPr txBox="1"/>
          <p:nvPr/>
        </p:nvSpPr>
        <p:spPr>
          <a:xfrm>
            <a:off x="3172514" y="102234"/>
            <a:ext cx="4925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Spatial information schemas</a:t>
            </a:r>
          </a:p>
        </p:txBody>
      </p:sp>
    </p:spTree>
    <p:extLst>
      <p:ext uri="{BB962C8B-B14F-4D97-AF65-F5344CB8AC3E}">
        <p14:creationId xmlns:p14="http://schemas.microsoft.com/office/powerpoint/2010/main" val="3963903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430FF-6687-4477-1D3C-1AF8AB45A21A}"/>
              </a:ext>
            </a:extLst>
          </p:cNvPr>
          <p:cNvSpPr txBox="1"/>
          <p:nvPr/>
        </p:nvSpPr>
        <p:spPr>
          <a:xfrm>
            <a:off x="3184345" y="2563821"/>
            <a:ext cx="6441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000" b="1" dirty="0">
                <a:solidFill>
                  <a:srgbClr val="0070C0"/>
                </a:solidFill>
              </a:rPr>
              <a:t>Validations</a:t>
            </a:r>
            <a:r>
              <a:rPr lang="en-US" sz="3000" b="1" dirty="0">
                <a:solidFill>
                  <a:srgbClr val="0070C0"/>
                </a:solidFill>
              </a:rPr>
              <a:t> and data correction</a:t>
            </a:r>
            <a:endParaRPr lang="en-DK" sz="3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D756C-EDAA-0C5B-8C8D-5F973677B0F4}"/>
              </a:ext>
            </a:extLst>
          </p:cNvPr>
          <p:cNvSpPr txBox="1"/>
          <p:nvPr/>
        </p:nvSpPr>
        <p:spPr>
          <a:xfrm>
            <a:off x="2876299" y="2540529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F2E9-C518-3B0A-1E24-7FC1ED62F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1F61543-59D3-0D0E-25A2-D11ED2B23921}"/>
              </a:ext>
            </a:extLst>
          </p:cNvPr>
          <p:cNvSpPr/>
          <p:nvPr/>
        </p:nvSpPr>
        <p:spPr>
          <a:xfrm rot="16200000">
            <a:off x="8345529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4CE44-E693-99A4-2521-D1765D96E7D6}"/>
              </a:ext>
            </a:extLst>
          </p:cNvPr>
          <p:cNvSpPr/>
          <p:nvPr/>
        </p:nvSpPr>
        <p:spPr>
          <a:xfrm>
            <a:off x="8481483" y="2499385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84561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B730E-F0C0-DF0E-4A7E-B2D9C309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0" y="489547"/>
            <a:ext cx="11472579" cy="574922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6EEB7FF-582C-4961-493C-0382FEDF1AAC}"/>
              </a:ext>
            </a:extLst>
          </p:cNvPr>
          <p:cNvSpPr/>
          <p:nvPr/>
        </p:nvSpPr>
        <p:spPr>
          <a:xfrm rot="10800000">
            <a:off x="1847452" y="5613049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28D81-034A-DF66-9E48-06A78C044544}"/>
              </a:ext>
            </a:extLst>
          </p:cNvPr>
          <p:cNvSpPr/>
          <p:nvPr/>
        </p:nvSpPr>
        <p:spPr>
          <a:xfrm>
            <a:off x="778213" y="1227377"/>
            <a:ext cx="9649838" cy="68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914EE-7CA8-0AB0-F4B8-82EDCF3246CA}"/>
              </a:ext>
            </a:extLst>
          </p:cNvPr>
          <p:cNvSpPr/>
          <p:nvPr/>
        </p:nvSpPr>
        <p:spPr>
          <a:xfrm>
            <a:off x="675252" y="5554137"/>
            <a:ext cx="1062334" cy="41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2068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B829-2C0D-952A-617B-2B5AECA3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BA3A2-2E06-8224-C7F1-288B6F40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" y="824093"/>
            <a:ext cx="12097844" cy="525356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6E6A567-BD99-8408-170B-6CA3738F9F4C}"/>
              </a:ext>
            </a:extLst>
          </p:cNvPr>
          <p:cNvSpPr/>
          <p:nvPr/>
        </p:nvSpPr>
        <p:spPr>
          <a:xfrm rot="16200000">
            <a:off x="6983656" y="3206450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8D0DDA-D041-020D-8B7B-AF41382498D6}"/>
              </a:ext>
            </a:extLst>
          </p:cNvPr>
          <p:cNvSpPr/>
          <p:nvPr/>
        </p:nvSpPr>
        <p:spPr>
          <a:xfrm>
            <a:off x="7109507" y="2530884"/>
            <a:ext cx="810632" cy="294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C7897-FE8C-9F0C-5AD6-4205FAE8D8EC}"/>
              </a:ext>
            </a:extLst>
          </p:cNvPr>
          <p:cNvSpPr txBox="1"/>
          <p:nvPr/>
        </p:nvSpPr>
        <p:spPr>
          <a:xfrm>
            <a:off x="7514823" y="1691363"/>
            <a:ext cx="36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To validate, the ‘Enable editing’ must be disabled</a:t>
            </a:r>
          </a:p>
        </p:txBody>
      </p:sp>
    </p:spTree>
    <p:extLst>
      <p:ext uri="{BB962C8B-B14F-4D97-AF65-F5344CB8AC3E}">
        <p14:creationId xmlns:p14="http://schemas.microsoft.com/office/powerpoint/2010/main" val="368942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D3DC-A4D3-6C5D-6EB4-C37DE816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2DC7309-3A51-C1A8-967B-CDE773ADA223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Reporting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79EB8-4E85-3EA6-8D63-D5E0E958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68" y="4047987"/>
            <a:ext cx="8359698" cy="1929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D10BC-15AA-40FB-206C-C6B8ADEC9194}"/>
              </a:ext>
            </a:extLst>
          </p:cNvPr>
          <p:cNvSpPr txBox="1"/>
          <p:nvPr/>
        </p:nvSpPr>
        <p:spPr>
          <a:xfrm>
            <a:off x="702526" y="1027400"/>
            <a:ext cx="10995103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</a:t>
            </a: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reparation of data </a:t>
            </a:r>
            <a:r>
              <a:rPr lang="en-GB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(on the EET or other documents)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Submission 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Validation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Correction and re-submission </a:t>
            </a:r>
            <a:r>
              <a:rPr lang="en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based on t</a:t>
            </a:r>
            <a:r>
              <a:rPr lang="da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</a:t>
            </a:r>
            <a:r>
              <a:rPr lang="en-DK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feedback of the validation </a:t>
            </a:r>
            <a:endParaRPr lang="en-DK" sz="2200" dirty="0"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steps should be repeated until the data has achieved the required quality</a:t>
            </a:r>
            <a:r>
              <a:rPr lang="en-GB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</a:t>
            </a:r>
            <a:r>
              <a:rPr lang="en-GB" sz="22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and the delivery can be finalised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</a:t>
            </a:r>
            <a:r>
              <a:rPr lang="en-DK" sz="2200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elivery</a:t>
            </a:r>
            <a:endParaRPr lang="en-DK" sz="22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36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3B47D-5F7A-07A6-A0FF-00B83AFF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26"/>
            <a:ext cx="12192000" cy="61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4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3D0F9-8386-5347-D12B-D64E3040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892"/>
            <a:ext cx="12192000" cy="5670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6A89C-5A0E-1EEB-9320-A50EEB35A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091" y="1596914"/>
            <a:ext cx="1790950" cy="6096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2E23E8C-B297-82E8-283C-DF7DA688FA4D}"/>
              </a:ext>
            </a:extLst>
          </p:cNvPr>
          <p:cNvSpPr/>
          <p:nvPr/>
        </p:nvSpPr>
        <p:spPr>
          <a:xfrm rot="16200000">
            <a:off x="10174329" y="3039555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9458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1EA11-35D6-FD82-9F65-514A1548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949"/>
            <a:ext cx="12192000" cy="54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9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64C9C-A343-DCC5-57A5-40C7F735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2" y="727135"/>
            <a:ext cx="12116058" cy="54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1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6DFC4-0D32-BA52-69BE-F93A683A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941"/>
            <a:ext cx="12192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1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89AAB-1D87-754E-77CC-749CE2B6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735"/>
            <a:ext cx="12192000" cy="541253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F6C4C86-A6D6-BC6B-5103-88A5902CB9F0}"/>
              </a:ext>
            </a:extLst>
          </p:cNvPr>
          <p:cNvSpPr/>
          <p:nvPr/>
        </p:nvSpPr>
        <p:spPr>
          <a:xfrm rot="16200000">
            <a:off x="7573515" y="3200566"/>
            <a:ext cx="1062334" cy="237746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4416C-D29A-745C-C4C1-9D10F228FD10}"/>
              </a:ext>
            </a:extLst>
          </p:cNvPr>
          <p:cNvSpPr/>
          <p:nvPr/>
        </p:nvSpPr>
        <p:spPr>
          <a:xfrm>
            <a:off x="7576593" y="2370666"/>
            <a:ext cx="1036830" cy="327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4720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49F22-C512-C3B9-6A3D-9FB0ACBB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171"/>
            <a:ext cx="12127751" cy="5748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35B04-1D6A-B452-72FD-A6F18CF44193}"/>
              </a:ext>
            </a:extLst>
          </p:cNvPr>
          <p:cNvSpPr/>
          <p:nvPr/>
        </p:nvSpPr>
        <p:spPr>
          <a:xfrm>
            <a:off x="2996535" y="2026297"/>
            <a:ext cx="742449" cy="330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F06B3-A6B2-6E2B-D3E2-FFF7F1330065}"/>
              </a:ext>
            </a:extLst>
          </p:cNvPr>
          <p:cNvSpPr/>
          <p:nvPr/>
        </p:nvSpPr>
        <p:spPr>
          <a:xfrm>
            <a:off x="663147" y="2026297"/>
            <a:ext cx="590049" cy="3309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F5204-E34C-DE5B-8749-DF215F11D468}"/>
              </a:ext>
            </a:extLst>
          </p:cNvPr>
          <p:cNvSpPr/>
          <p:nvPr/>
        </p:nvSpPr>
        <p:spPr>
          <a:xfrm>
            <a:off x="616850" y="6140429"/>
            <a:ext cx="1294899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F4280-6477-64D8-2E40-E47FD9F5268C}"/>
              </a:ext>
            </a:extLst>
          </p:cNvPr>
          <p:cNvSpPr txBox="1"/>
          <p:nvPr/>
        </p:nvSpPr>
        <p:spPr>
          <a:xfrm>
            <a:off x="2465408" y="5520268"/>
            <a:ext cx="825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Table functionality: Click on a record and it will take you back to the reporting table and apply a filter to show only those records with QC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BDF9F-7F0C-2A34-A16C-B43614D4441F}"/>
              </a:ext>
            </a:extLst>
          </p:cNvPr>
          <p:cNvSpPr/>
          <p:nvPr/>
        </p:nvSpPr>
        <p:spPr>
          <a:xfrm>
            <a:off x="663147" y="1653082"/>
            <a:ext cx="9742494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13254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94CB2-08C8-3BB1-A748-C4FF2337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471D32-3D49-7CA1-4623-9FDC6EF0FBF9}"/>
              </a:ext>
            </a:extLst>
          </p:cNvPr>
          <p:cNvSpPr/>
          <p:nvPr/>
        </p:nvSpPr>
        <p:spPr>
          <a:xfrm>
            <a:off x="4797484" y="2966255"/>
            <a:ext cx="1713999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3477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60F9-16A6-01B8-B1E3-1E8A13D15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106C6-7150-AB15-CB97-C994B366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208"/>
            <a:ext cx="12192000" cy="5843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FDF891-99F0-2B2C-CA09-6F48D6C9380C}"/>
              </a:ext>
            </a:extLst>
          </p:cNvPr>
          <p:cNvSpPr/>
          <p:nvPr/>
        </p:nvSpPr>
        <p:spPr>
          <a:xfrm>
            <a:off x="10833904" y="2225474"/>
            <a:ext cx="974274" cy="28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91018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53BB6-CDA5-CE20-C7F0-4976C46A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1" y="742812"/>
            <a:ext cx="11227377" cy="5372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C4F3B3-1736-1AED-BD79-F914B326BDA8}"/>
              </a:ext>
            </a:extLst>
          </p:cNvPr>
          <p:cNvSpPr/>
          <p:nvPr/>
        </p:nvSpPr>
        <p:spPr>
          <a:xfrm>
            <a:off x="1145290" y="3429000"/>
            <a:ext cx="704849" cy="30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046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420F-D9B1-E190-1E80-BAC03F801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B8C89-4A00-2FBE-FFEB-9F4D6C97C3F7}"/>
              </a:ext>
            </a:extLst>
          </p:cNvPr>
          <p:cNvSpPr txBox="1"/>
          <p:nvPr/>
        </p:nvSpPr>
        <p:spPr>
          <a:xfrm>
            <a:off x="4250082" y="2378471"/>
            <a:ext cx="2237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</a:rPr>
              <a:t>Reportnet</a:t>
            </a:r>
            <a:r>
              <a:rPr lang="en-US" sz="3000" b="1" dirty="0">
                <a:solidFill>
                  <a:srgbClr val="0070C0"/>
                </a:solidFill>
              </a:rPr>
              <a:t> 3</a:t>
            </a:r>
            <a:endParaRPr lang="en-DK" sz="3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935CF-8BD6-09AC-C8A1-CEF22141C07E}"/>
              </a:ext>
            </a:extLst>
          </p:cNvPr>
          <p:cNvSpPr txBox="1"/>
          <p:nvPr/>
        </p:nvSpPr>
        <p:spPr>
          <a:xfrm>
            <a:off x="2577267" y="2353757"/>
            <a:ext cx="6364373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7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6386A-764F-9A12-C406-010A0E4A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94"/>
            <a:ext cx="12192000" cy="57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8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BE332C-4D70-4C12-9DFA-3058D19C2B9A}"/>
              </a:ext>
            </a:extLst>
          </p:cNvPr>
          <p:cNvSpPr txBox="1"/>
          <p:nvPr/>
        </p:nvSpPr>
        <p:spPr>
          <a:xfrm>
            <a:off x="532435" y="756566"/>
            <a:ext cx="1099595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Validation</a:t>
            </a:r>
            <a:r>
              <a:rPr lang="en-DK" sz="2000" dirty="0"/>
              <a:t> is done at schema level but there are interlinked tables between different schemas, this means validations may involve more than one tables and schemas – coordination of reporters necessary</a:t>
            </a:r>
          </a:p>
          <a:p>
            <a:endParaRPr lang="en-DK" sz="2000" dirty="0"/>
          </a:p>
          <a:p>
            <a:r>
              <a:rPr lang="da-DK" sz="2000" dirty="0"/>
              <a:t>Unresolved</a:t>
            </a:r>
            <a:r>
              <a:rPr lang="en-DK" sz="2000" dirty="0"/>
              <a:t> Blockers do not allow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4FBE2-2002-CFF4-4727-E752AFB714A1}"/>
              </a:ext>
            </a:extLst>
          </p:cNvPr>
          <p:cNvSpPr txBox="1"/>
          <p:nvPr/>
        </p:nvSpPr>
        <p:spPr>
          <a:xfrm>
            <a:off x="524840" y="2584202"/>
            <a:ext cx="11003545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NOTE</a:t>
            </a:r>
            <a:r>
              <a:rPr lang="en-DK" sz="2000" dirty="0"/>
              <a:t>: </a:t>
            </a:r>
            <a:r>
              <a:rPr lang="en-US" sz="2000" b="1" dirty="0"/>
              <a:t>Required fields </a:t>
            </a:r>
            <a:r>
              <a:rPr lang="en-US" sz="2000" dirty="0"/>
              <a:t>in the schema vs </a:t>
            </a:r>
            <a:r>
              <a:rPr lang="en-US" sz="2000" b="1" dirty="0"/>
              <a:t>Mandatory fields</a:t>
            </a:r>
            <a:r>
              <a:rPr lang="en-US" sz="2000" dirty="0"/>
              <a:t> in the </a:t>
            </a:r>
            <a:r>
              <a:rPr lang="en-DK" sz="2000" dirty="0"/>
              <a:t>Reporting Format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Required fields at schema level =&gt; BLOCKER</a:t>
            </a:r>
            <a:r>
              <a:rPr lang="en-DK" sz="2000" dirty="0"/>
              <a:t> </a:t>
            </a:r>
            <a:r>
              <a:rPr lang="en-US" sz="2000" dirty="0"/>
              <a:t>or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DK" sz="2000" dirty="0"/>
              <a:t>Non-required fields may have </a:t>
            </a:r>
            <a:r>
              <a:rPr lang="en-US" sz="2000" dirty="0"/>
              <a:t>ERRORS</a:t>
            </a:r>
            <a:r>
              <a:rPr lang="en-DK" sz="2000" dirty="0"/>
              <a:t> from QC rules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Mandatory fields in the </a:t>
            </a:r>
            <a:r>
              <a:rPr lang="en-DK" sz="2000" dirty="0"/>
              <a:t>reporting format</a:t>
            </a:r>
            <a:r>
              <a:rPr lang="en-US" sz="2000" dirty="0"/>
              <a:t> =&gt; BLOCKER or ERROR through QC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Optional fields in the reporting format =&gt; INFO</a:t>
            </a:r>
            <a:endParaRPr lang="en-DK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Empty mandatory tables -&gt; BLOCKER (please, use “no data” options)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Incorrect use of all Reference data values -&gt; BLOCKER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529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CBEA2-143E-B5A7-83D4-8BF6C1791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25CAF5-DCBD-F350-7D61-D65CD1031F96}"/>
              </a:ext>
            </a:extLst>
          </p:cNvPr>
          <p:cNvSpPr txBox="1"/>
          <p:nvPr/>
        </p:nvSpPr>
        <p:spPr>
          <a:xfrm>
            <a:off x="4189845" y="2178697"/>
            <a:ext cx="41946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Any questions so far?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3712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3E57B-7101-2F36-AF72-A37F079C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7C3A1C-F9CA-E12E-F7E4-0D02CCD87CAF}"/>
              </a:ext>
            </a:extLst>
          </p:cNvPr>
          <p:cNvSpPr txBox="1"/>
          <p:nvPr/>
        </p:nvSpPr>
        <p:spPr>
          <a:xfrm>
            <a:off x="2864424" y="3006958"/>
            <a:ext cx="5730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ptos" panose="020B0004020202020204" pitchFamily="34" charset="0"/>
              </a:rPr>
              <a:t>Releasing your data submission</a:t>
            </a:r>
            <a:endParaRPr lang="en-DK" sz="30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A9867-001B-5983-D3BE-0B00EC2E6C84}"/>
              </a:ext>
            </a:extLst>
          </p:cNvPr>
          <p:cNvSpPr txBox="1"/>
          <p:nvPr/>
        </p:nvSpPr>
        <p:spPr>
          <a:xfrm>
            <a:off x="2711973" y="2968187"/>
            <a:ext cx="6035571" cy="6005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99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2F10E-F41E-256D-0914-1A8EF010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E43C98-287E-EF6D-6527-57A7CC91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188D6D7-293A-6AA1-A9DB-68D5A934403B}"/>
              </a:ext>
            </a:extLst>
          </p:cNvPr>
          <p:cNvSpPr/>
          <p:nvPr/>
        </p:nvSpPr>
        <p:spPr>
          <a:xfrm rot="16200000">
            <a:off x="8097857" y="4708641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462E5-241A-4E45-577B-BD72BD1AD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A4705-2CB7-5B08-1FEF-51BCDE8AC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19E567-0260-AA14-F50D-2F2D4054F3DF}"/>
              </a:ext>
            </a:extLst>
          </p:cNvPr>
          <p:cNvSpPr/>
          <p:nvPr/>
        </p:nvSpPr>
        <p:spPr>
          <a:xfrm>
            <a:off x="8037577" y="2398364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E6EB0-E18F-37BC-8ADB-2B8FABA82DAA}"/>
              </a:ext>
            </a:extLst>
          </p:cNvPr>
          <p:cNvSpPr txBox="1"/>
          <p:nvPr/>
        </p:nvSpPr>
        <p:spPr>
          <a:xfrm>
            <a:off x="3909893" y="5159257"/>
            <a:ext cx="496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Aptos" panose="020B0004020202020204" pitchFamily="34" charset="0"/>
              </a:rPr>
              <a:t>Delivery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 step revalidates data in all schemas and if no Blockers encountered then a copy of the data is delivered to EEA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94178-7D1D-D0B9-3FA6-6E002BC72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2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757B0-4FFC-358E-384A-4278B83C6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B0B57B-1289-0236-6C3A-97A0F780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DB5E9-A190-C243-06FE-78A9490F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2B860F-1204-2EFF-9C8D-2C4CD731D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A0D86-B37C-93E4-21A6-957832286FEF}"/>
              </a:ext>
            </a:extLst>
          </p:cNvPr>
          <p:cNvSpPr txBox="1"/>
          <p:nvPr/>
        </p:nvSpPr>
        <p:spPr>
          <a:xfrm>
            <a:off x="1340647" y="5144871"/>
            <a:ext cx="773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Aptos" panose="020B0004020202020204" pitchFamily="34" charset="0"/>
              </a:rPr>
              <a:t>O</a:t>
            </a:r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pen deliveries are strongly encouraged</a:t>
            </a:r>
          </a:p>
          <a:p>
            <a:r>
              <a:rPr lang="en-DK" sz="2000" dirty="0">
                <a:solidFill>
                  <a:srgbClr val="FF0000"/>
                </a:solidFill>
                <a:latin typeface="Aptos" panose="020B0004020202020204" pitchFamily="34" charset="0"/>
              </a:rPr>
              <a:t>Spatial data are by default restricted from public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0C129-57E8-F349-9082-37E864DB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691" y="2889436"/>
            <a:ext cx="7197573" cy="1834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B6BCF-4092-EBDF-07E6-EC8599CC0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3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6AA7-1E4B-A0B9-E9F9-B9CFB9662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D11F15-F4A5-0C11-AFB5-083D3206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D4881DC-1F26-A666-26F4-261903CE0870}"/>
              </a:ext>
            </a:extLst>
          </p:cNvPr>
          <p:cNvSpPr/>
          <p:nvPr/>
        </p:nvSpPr>
        <p:spPr>
          <a:xfrm rot="16200000">
            <a:off x="7999613" y="4467040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55796-ABA5-70A0-E522-EA56C379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27DCA-1C4D-EC81-B7BF-18DDBA452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874C4-2F53-E194-AFB0-2B522138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628" y="2468373"/>
            <a:ext cx="850305" cy="124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4A9665-56A3-B9F3-CDF5-F53E3E902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658" y="2446563"/>
            <a:ext cx="959450" cy="14139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7932ED-C4D6-A67A-439D-42F06A678D4E}"/>
              </a:ext>
            </a:extLst>
          </p:cNvPr>
          <p:cNvSpPr/>
          <p:nvPr/>
        </p:nvSpPr>
        <p:spPr>
          <a:xfrm>
            <a:off x="8040676" y="2307719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F3660-2144-64D7-1F8E-4F2E9806B9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00" y="1676642"/>
            <a:ext cx="295649" cy="40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3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0C6AE-DCA2-E453-3592-6DCE57EA6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E81C8-9F94-6234-73A9-32D848C0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87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27C90-C1AC-E8D9-AFE3-5D9C266C761D}"/>
              </a:ext>
            </a:extLst>
          </p:cNvPr>
          <p:cNvSpPr txBox="1"/>
          <p:nvPr/>
        </p:nvSpPr>
        <p:spPr>
          <a:xfrm>
            <a:off x="9030785" y="767394"/>
            <a:ext cx="289124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of confirmation receipt. It will be similar for Resolution No.8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13679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86BB-EE4D-7EA5-2A82-D04691168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34993-28A6-D314-5AFD-47944903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0" y="3429000"/>
            <a:ext cx="11068619" cy="174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68236-ED39-047C-7E74-124B38F03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299"/>
            <a:ext cx="12192000" cy="269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2EC9C-960D-8E26-8D1B-116E10A36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189" y="4183284"/>
            <a:ext cx="3000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5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7916-10E7-8B99-9DEA-B23099840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38FB67-807E-2CC4-77D4-AEA84166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0" y="579632"/>
            <a:ext cx="11312619" cy="532473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B5EC5B6-D665-93D2-D380-4C2CEEFA743E}"/>
              </a:ext>
            </a:extLst>
          </p:cNvPr>
          <p:cNvSpPr/>
          <p:nvPr/>
        </p:nvSpPr>
        <p:spPr>
          <a:xfrm rot="16200000">
            <a:off x="1637369" y="4598887"/>
            <a:ext cx="1062334" cy="196485"/>
          </a:xfrm>
          <a:prstGeom prst="rightArrow">
            <a:avLst>
              <a:gd name="adj1" fmla="val 50000"/>
              <a:gd name="adj2" fmla="val 138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F4256-BC98-D326-3822-5D5AE0689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24" y="2504439"/>
            <a:ext cx="6489840" cy="15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D0B7-C696-9DA7-2BBC-B5FB279EF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19" y="2468373"/>
            <a:ext cx="850305" cy="144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95BA6-18E7-5C9A-B9D2-D75883A41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628" y="2468373"/>
            <a:ext cx="850305" cy="124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CE162-1587-BA9D-4159-F1C533006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658" y="2446563"/>
            <a:ext cx="959450" cy="1413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3FD5A-2025-DD5D-058F-33DE2EA64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1424" y="2383230"/>
            <a:ext cx="7781867" cy="1789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D38B0-DC37-9310-5A3F-9FC35949D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1119" y="2475835"/>
            <a:ext cx="874835" cy="1214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1F1FD-C645-0CCE-A50F-A6274FB9B626}"/>
              </a:ext>
            </a:extLst>
          </p:cNvPr>
          <p:cNvSpPr txBox="1"/>
          <p:nvPr/>
        </p:nvSpPr>
        <p:spPr>
          <a:xfrm>
            <a:off x="1643309" y="3663669"/>
            <a:ext cx="980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DK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66A44-56D9-EB5A-066F-692E419BB38E}"/>
              </a:ext>
            </a:extLst>
          </p:cNvPr>
          <p:cNvSpPr/>
          <p:nvPr/>
        </p:nvSpPr>
        <p:spPr>
          <a:xfrm>
            <a:off x="1656988" y="2428529"/>
            <a:ext cx="980207" cy="1449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18C661-9C64-FAA7-50B1-AC4707E0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9342" y="4759609"/>
            <a:ext cx="6869089" cy="937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DB2021-F60E-9417-D705-1DF48D147EB0}"/>
              </a:ext>
            </a:extLst>
          </p:cNvPr>
          <p:cNvSpPr txBox="1"/>
          <p:nvPr/>
        </p:nvSpPr>
        <p:spPr>
          <a:xfrm>
            <a:off x="3509918" y="5719699"/>
            <a:ext cx="475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FF0000"/>
                </a:solidFill>
                <a:latin typeface="Aptos" panose="020B0004020202020204" pitchFamily="34" charset="0"/>
              </a:rPr>
              <a:t>Technical acceptance follows</a:t>
            </a:r>
          </a:p>
        </p:txBody>
      </p:sp>
    </p:spTree>
    <p:extLst>
      <p:ext uri="{BB962C8B-B14F-4D97-AF65-F5344CB8AC3E}">
        <p14:creationId xmlns:p14="http://schemas.microsoft.com/office/powerpoint/2010/main" val="374041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0EEF-8B6A-7901-0E73-FB4E991C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03BD6BE-FF4D-853F-B32D-D47B29DE3972}"/>
              </a:ext>
            </a:extLst>
          </p:cNvPr>
          <p:cNvSpPr txBox="1"/>
          <p:nvPr/>
        </p:nvSpPr>
        <p:spPr>
          <a:xfrm>
            <a:off x="405307" y="88288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DK" sz="3200" b="1" dirty="0">
                <a:solidFill>
                  <a:srgbClr val="002060"/>
                </a:solidFill>
                <a:latin typeface="Calibri" panose="020F0502020204030204"/>
              </a:rPr>
              <a:t>Reportnet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C1208F-681E-2C45-135B-065587AF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16"/>
            <a:ext cx="12192000" cy="52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0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75B1-38F3-3226-72A0-B1AA9F21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DC24C-4B70-CCF4-D1B6-7D43FECE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516" y="2924092"/>
            <a:ext cx="4190035" cy="2885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59193-5CF5-F9AA-9675-FD2EF584B090}"/>
              </a:ext>
            </a:extLst>
          </p:cNvPr>
          <p:cNvSpPr txBox="1"/>
          <p:nvPr/>
        </p:nvSpPr>
        <p:spPr>
          <a:xfrm>
            <a:off x="3324828" y="736711"/>
            <a:ext cx="6094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When questions are related to IT issues:</a:t>
            </a:r>
          </a:p>
          <a:p>
            <a:r>
              <a:rPr lang="en-US" alt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resolution8.helpdesk@eiont.europa.eu</a:t>
            </a:r>
            <a:r>
              <a:rPr lang="en-US" altLang="en-US" sz="1050" dirty="0"/>
              <a:t> </a:t>
            </a:r>
            <a:endParaRPr lang="en-US" dirty="0"/>
          </a:p>
          <a:p>
            <a:r>
              <a:rPr lang="en-US" dirty="0"/>
              <a:t>Questions related to content:</a:t>
            </a:r>
          </a:p>
          <a:p>
            <a:r>
              <a:rPr lang="en-US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Helpdesk.reporting-bernconvention@coe.int</a:t>
            </a:r>
            <a:endParaRPr lang="en-US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to function in 2026 ! </a:t>
            </a:r>
          </a:p>
        </p:txBody>
      </p:sp>
    </p:spTree>
    <p:extLst>
      <p:ext uri="{BB962C8B-B14F-4D97-AF65-F5344CB8AC3E}">
        <p14:creationId xmlns:p14="http://schemas.microsoft.com/office/powerpoint/2010/main" val="3485589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51C1-39AA-56B1-AB1F-F8E09641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589C2B-EF6D-900A-8345-C4D785EEDCAC}"/>
              </a:ext>
            </a:extLst>
          </p:cNvPr>
          <p:cNvSpPr txBox="1"/>
          <p:nvPr/>
        </p:nvSpPr>
        <p:spPr>
          <a:xfrm>
            <a:off x="4189845" y="2178697"/>
            <a:ext cx="41946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Any questions?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662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DFDCFD7C-1DB1-4983-9DB6-D37749DCE6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-1" y="419198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						Thank you for your attention   </a:t>
            </a:r>
            <a:endParaRPr lang="en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1E78A-2289-4EF7-A49D-B93FEF19D767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Dominika Hrašková,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B3126-87AC-2B30-8289-9A9F09DC1ED2}"/>
              </a:ext>
            </a:extLst>
          </p:cNvPr>
          <p:cNvSpPr txBox="1"/>
          <p:nvPr/>
        </p:nvSpPr>
        <p:spPr>
          <a:xfrm>
            <a:off x="6946178" y="1484728"/>
            <a:ext cx="52458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Special thanks to the EEA: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Marek, Mette, Eleni, Jonathan, María, Ramón, Jaime and José.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This training would not have been possible without their precious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BCCAF-F4F2-1B4B-4576-C7EB803E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284978-0F0B-7910-BC18-4D642BF9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85" y="90455"/>
            <a:ext cx="11318906" cy="6508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33C3B-E719-CD15-7D23-F23333150E93}"/>
              </a:ext>
            </a:extLst>
          </p:cNvPr>
          <p:cNvSpPr txBox="1"/>
          <p:nvPr/>
        </p:nvSpPr>
        <p:spPr>
          <a:xfrm>
            <a:off x="8461768" y="4750805"/>
            <a:ext cx="355199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DK" dirty="0">
                <a:latin typeface="Aptos" panose="020B0004020202020204" pitchFamily="34" charset="0"/>
              </a:rPr>
              <a:t>Lead –additional Reporters are advised to log in to Reportnet 3 before they are assigned to a dataflow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0EB5C-44BA-F22B-E10E-B1A50537B622}"/>
              </a:ext>
            </a:extLst>
          </p:cNvPr>
          <p:cNvSpPr txBox="1"/>
          <p:nvPr/>
        </p:nvSpPr>
        <p:spPr>
          <a:xfrm>
            <a:off x="8461767" y="3188044"/>
            <a:ext cx="355097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Lead reporters can internally designate </a:t>
            </a:r>
            <a:r>
              <a:rPr lang="en-D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additional</a:t>
            </a:r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national reporters on the platform</a:t>
            </a:r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8FB06-1A46-8AD2-BB6D-ED8AD38BF0CA}"/>
              </a:ext>
            </a:extLst>
          </p:cNvPr>
          <p:cNvSpPr txBox="1"/>
          <p:nvPr/>
        </p:nvSpPr>
        <p:spPr>
          <a:xfrm>
            <a:off x="369554" y="5676048"/>
            <a:ext cx="355198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D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 default Eionet national data coordinators have reading rights to all national dataflows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6020E-E617-2F58-4E64-0A72988C92E4}"/>
              </a:ext>
            </a:extLst>
          </p:cNvPr>
          <p:cNvSpPr txBox="1"/>
          <p:nvPr/>
        </p:nvSpPr>
        <p:spPr>
          <a:xfrm>
            <a:off x="370609" y="3190352"/>
            <a:ext cx="3551989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Guidance on getting EU Login and registering to the </a:t>
            </a:r>
            <a:r>
              <a:rPr lang="en-DK" b="1" dirty="0" err="1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platf</a:t>
            </a:r>
            <a:r>
              <a:rPr lang="da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or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 can be found in t</a:t>
            </a:r>
            <a:r>
              <a:rPr lang="da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Supporting documents on the main page </a:t>
            </a:r>
          </a:p>
          <a:p>
            <a:r>
              <a:rPr lang="da-DK" b="1" dirty="0">
                <a:latin typeface="Aptos" panose="020B0004020202020204" pitchFamily="34" charset="0"/>
                <a:hlinkClick r:id="rId4"/>
              </a:rPr>
              <a:t>https://reportnet.europa.eu/</a:t>
            </a:r>
            <a:r>
              <a:rPr lang="en-DK" b="1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DK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45A74-89AD-5E92-7C20-C1074482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B5A87-5905-3FFA-FD64-EDA9FF311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99"/>
            <a:ext cx="12192000" cy="269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747F2-49DF-A216-8916-DEAFD52E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5" y="2961408"/>
            <a:ext cx="920797" cy="40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561CF-C01F-E663-511C-7EF889BD9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1590"/>
            <a:ext cx="12192000" cy="17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9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62067-CAAD-AFE1-1EBA-646FC2716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1E4D5F-B3F5-4F68-738F-0A39AAF7E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87"/>
            <a:ext cx="12192000" cy="5649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E9230-1D01-60F8-632A-AED98890B761}"/>
              </a:ext>
            </a:extLst>
          </p:cNvPr>
          <p:cNvSpPr txBox="1"/>
          <p:nvPr/>
        </p:nvSpPr>
        <p:spPr>
          <a:xfrm>
            <a:off x="269382" y="0"/>
            <a:ext cx="94585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User settings</a:t>
            </a:r>
            <a:endParaRPr lang="en-DK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2550159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.pptx" id="{D521B88E-B58B-4F39-8847-7353260950D0}" vid="{357EEEB6-B632-4163-B62E-7B55518D7C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dc62a6-d765-464c-9227-5a23f7001734">
      <Terms xmlns="http://schemas.microsoft.com/office/infopath/2007/PartnerControls"/>
    </lcf76f155ced4ddcb4097134ff3c332f>
    <TaxCatchAll xmlns="a58b4929-e3d2-4f8f-9ed9-a589d701caa9" xsi:nil="true"/>
    <Status xmlns="0edc62a6-d765-464c-9227-5a23f70017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D7FA6782B504588E65C0BAD52FE62" ma:contentTypeVersion="16" ma:contentTypeDescription="Create a new document." ma:contentTypeScope="" ma:versionID="71e20fb60bb658924964ab2481a20858">
  <xsd:schema xmlns:xsd="http://www.w3.org/2001/XMLSchema" xmlns:xs="http://www.w3.org/2001/XMLSchema" xmlns:p="http://schemas.microsoft.com/office/2006/metadata/properties" xmlns:ns2="0edc62a6-d765-464c-9227-5a23f7001734" xmlns:ns3="a58b4929-e3d2-4f8f-9ed9-a589d701caa9" targetNamespace="http://schemas.microsoft.com/office/2006/metadata/properties" ma:root="true" ma:fieldsID="8ff8917f5fa56a79d78ab03857e20ce9" ns2:_="" ns3:_="">
    <xsd:import namespace="0edc62a6-d765-464c-9227-5a23f7001734"/>
    <xsd:import namespace="a58b4929-e3d2-4f8f-9ed9-a589d701c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c62a6-d765-464c-9227-5a23f7001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3" nillable="true" ma:displayName="Status" ma:description="I added this column to flag the status of the file when someone is actively working on it.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4929-e3d2-4f8f-9ed9-a589d701c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5fa4b6f-1c6d-4f30-9207-774d089c811a}" ma:internalName="TaxCatchAll" ma:showField="CatchAllData" ma:web="a58b4929-e3d2-4f8f-9ed9-a589d701c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FA262-F23B-44F9-96F2-87400096F3BF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86c4290-4f2d-499f-8b76-4807514e2e02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0edc62a6-d765-464c-9227-5a23f7001734"/>
    <ds:schemaRef ds:uri="a58b4929-e3d2-4f8f-9ed9-a589d701caa9"/>
  </ds:schemaRefs>
</ds:datastoreItem>
</file>

<file path=customXml/itemProps3.xml><?xml version="1.0" encoding="utf-8"?>
<ds:datastoreItem xmlns:ds="http://schemas.openxmlformats.org/officeDocument/2006/customXml" ds:itemID="{ECB1CDE9-44FE-4FD9-929F-D1AD4D49F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c62a6-d765-464c-9227-5a23f7001734"/>
    <ds:schemaRef ds:uri="a58b4929-e3d2-4f8f-9ed9-a589d701c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EEA Presentation template</Template>
  <TotalTime>7602</TotalTime>
  <Words>1153</Words>
  <Application>Microsoft Office PowerPoint</Application>
  <PresentationFormat>Widescreen</PresentationFormat>
  <Paragraphs>155</Paragraphs>
  <Slides>62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Aptos</vt:lpstr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Palitzsch Lund</dc:creator>
  <cp:lastModifiedBy>Laura Patricia Gavilan</cp:lastModifiedBy>
  <cp:revision>12</cp:revision>
  <dcterms:created xsi:type="dcterms:W3CDTF">2024-12-01T17:10:35Z</dcterms:created>
  <dcterms:modified xsi:type="dcterms:W3CDTF">2025-12-19T15:21:11Z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0x0101001CED7FA6782B504588E65C0BAD52FE62</vt:lpwstr>
  </property>
</Properties>
</file>