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67"/>
  </p:notesMasterIdLst>
  <p:sldIdLst>
    <p:sldId id="263" r:id="rId5"/>
    <p:sldId id="1697" r:id="rId6"/>
    <p:sldId id="1835" r:id="rId7"/>
    <p:sldId id="1762" r:id="rId8"/>
    <p:sldId id="1836" r:id="rId9"/>
    <p:sldId id="1795" r:id="rId10"/>
    <p:sldId id="1796" r:id="rId11"/>
    <p:sldId id="270" r:id="rId12"/>
    <p:sldId id="273" r:id="rId13"/>
    <p:sldId id="1769" r:id="rId14"/>
    <p:sldId id="1831" r:id="rId15"/>
    <p:sldId id="278" r:id="rId16"/>
    <p:sldId id="1771" r:id="rId17"/>
    <p:sldId id="279" r:id="rId18"/>
    <p:sldId id="1833" r:id="rId19"/>
    <p:sldId id="1832" r:id="rId20"/>
    <p:sldId id="1776" r:id="rId21"/>
    <p:sldId id="302" r:id="rId22"/>
    <p:sldId id="1834" r:id="rId23"/>
    <p:sldId id="1777" r:id="rId24"/>
    <p:sldId id="1764" r:id="rId25"/>
    <p:sldId id="1780" r:id="rId26"/>
    <p:sldId id="1782" r:id="rId27"/>
    <p:sldId id="1763" r:id="rId28"/>
    <p:sldId id="290" r:id="rId29"/>
    <p:sldId id="1783" r:id="rId30"/>
    <p:sldId id="1784" r:id="rId31"/>
    <p:sldId id="1785" r:id="rId32"/>
    <p:sldId id="1786" r:id="rId33"/>
    <p:sldId id="1798" r:id="rId34"/>
    <p:sldId id="301" r:id="rId35"/>
    <p:sldId id="1789" r:id="rId36"/>
    <p:sldId id="1761" r:id="rId37"/>
    <p:sldId id="1794" r:id="rId38"/>
    <p:sldId id="1790" r:id="rId39"/>
    <p:sldId id="1791" r:id="rId40"/>
    <p:sldId id="1799" r:id="rId41"/>
    <p:sldId id="1800" r:id="rId42"/>
    <p:sldId id="1801" r:id="rId43"/>
    <p:sldId id="1802" r:id="rId44"/>
    <p:sldId id="1805" r:id="rId45"/>
    <p:sldId id="1792" r:id="rId46"/>
    <p:sldId id="1809" r:id="rId47"/>
    <p:sldId id="1810" r:id="rId48"/>
    <p:sldId id="1813" r:id="rId49"/>
    <p:sldId id="1811" r:id="rId50"/>
    <p:sldId id="1812" r:id="rId51"/>
    <p:sldId id="1816" r:id="rId52"/>
    <p:sldId id="1814" r:id="rId53"/>
    <p:sldId id="1817" r:id="rId54"/>
    <p:sldId id="1818" r:id="rId55"/>
    <p:sldId id="1837" r:id="rId56"/>
    <p:sldId id="318" r:id="rId57"/>
    <p:sldId id="1823" r:id="rId58"/>
    <p:sldId id="1824" r:id="rId59"/>
    <p:sldId id="1825" r:id="rId60"/>
    <p:sldId id="319" r:id="rId61"/>
    <p:sldId id="1826" r:id="rId62"/>
    <p:sldId id="1827" r:id="rId63"/>
    <p:sldId id="1839" r:id="rId64"/>
    <p:sldId id="1838" r:id="rId65"/>
    <p:sldId id="256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8B2D0-5F72-EC02-25B8-676DCB739055}" name="Eleni Tryfon" initials="ET" userId="S::Eleni.Tryfon@eea.europa.eu::77ac8bd3-8acf-4776-ad70-bd51d99a4cc3" providerId="AD"/>
  <p188:author id="{8368B2EB-A903-F01C-A907-411F62EFB82B}" name="Mette Palitzsch Lund" initials="ML" userId="S::Mette.Lund@eea.europa.eu::b67fcc1b-5ca0-43ad-b1db-d02e935cfa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DCDEE0"/>
    <a:srgbClr val="B8D0DB"/>
    <a:srgbClr val="ADB26E"/>
    <a:srgbClr val="EDD785"/>
    <a:srgbClr val="A2AF5A"/>
    <a:srgbClr val="9E8359"/>
    <a:srgbClr val="316300"/>
    <a:srgbClr val="312F01"/>
    <a:srgbClr val="004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85714" autoAdjust="0"/>
  </p:normalViewPr>
  <p:slideViewPr>
    <p:cSldViewPr snapToGrid="0">
      <p:cViewPr varScale="1">
        <p:scale>
          <a:sx n="47" d="100"/>
          <a:sy n="47" d="100"/>
        </p:scale>
        <p:origin x="174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21:11.414" v="9585" actId="6549"/>
      <pc:docMkLst>
        <pc:docMk/>
      </pc:docMkLst>
      <pc:sldChg chg="modSp mod">
        <pc:chgData name="Laura Patricia Gavilan" userId="318d68deb8737dc7" providerId="LiveId" clId="{A4EE936A-6E8E-461D-B6FA-892B45C7D95F}" dt="2025-12-19T15:21:11.414" v="9585" actId="6549"/>
        <pc:sldMkLst>
          <pc:docMk/>
          <pc:sldMk cId="3199730249" sldId="263"/>
        </pc:sldMkLst>
        <pc:spChg chg="mod">
          <ac:chgData name="Laura Patricia Gavilan" userId="318d68deb8737dc7" providerId="LiveId" clId="{A4EE936A-6E8E-461D-B6FA-892B45C7D95F}" dt="2025-12-19T15:21:11.414" v="9585" actId="6549"/>
          <ac:spMkLst>
            <pc:docMk/>
            <pc:sldMk cId="3199730249" sldId="263"/>
            <ac:spMk id="6" creationId="{E1B2D510-C6FF-B5B2-ABCB-93F17DD05BDE}"/>
          </ac:spMkLst>
        </pc:spChg>
      </pc:sldChg>
      <pc:sldChg chg="modNotesTx">
        <pc:chgData name="Laura Patricia Gavilan" userId="318d68deb8737dc7" providerId="LiveId" clId="{A4EE936A-6E8E-461D-B6FA-892B45C7D95F}" dt="2025-12-01T13:26:16.527" v="9554" actId="6549"/>
        <pc:sldMkLst>
          <pc:docMk/>
          <pc:sldMk cId="2738870563" sldId="278"/>
        </pc:sldMkLst>
      </pc:sldChg>
      <pc:sldChg chg="modNotesTx">
        <pc:chgData name="Laura Patricia Gavilan" userId="318d68deb8737dc7" providerId="LiveId" clId="{A4EE936A-6E8E-461D-B6FA-892B45C7D95F}" dt="2025-12-01T13:27:03.462" v="9561" actId="6549"/>
        <pc:sldMkLst>
          <pc:docMk/>
          <pc:sldMk cId="1005998707" sldId="290"/>
        </pc:sldMkLst>
      </pc:sldChg>
      <pc:sldChg chg="addSp modSp mod modNotesTx">
        <pc:chgData name="Laura Patricia Gavilan" userId="318d68deb8737dc7" providerId="LiveId" clId="{A4EE936A-6E8E-461D-B6FA-892B45C7D95F}" dt="2025-12-01T13:27:41.022" v="9567" actId="6549"/>
        <pc:sldMkLst>
          <pc:docMk/>
          <pc:sldMk cId="3430626883" sldId="301"/>
        </pc:sldMkLst>
      </pc:sldChg>
      <pc:sldChg chg="addSp delSp modSp mod modNotesTx">
        <pc:chgData name="Laura Patricia Gavilan" userId="318d68deb8737dc7" providerId="LiveId" clId="{A4EE936A-6E8E-461D-B6FA-892B45C7D95F}" dt="2025-12-01T13:27:52.134" v="9569" actId="6549"/>
        <pc:sldMkLst>
          <pc:docMk/>
          <pc:sldMk cId="486954463" sldId="1761"/>
        </pc:sldMkLst>
      </pc:sldChg>
      <pc:sldChg chg="delSp modSp mod ord modNotesTx">
        <pc:chgData name="Laura Patricia Gavilan" userId="318d68deb8737dc7" providerId="LiveId" clId="{A4EE936A-6E8E-461D-B6FA-892B45C7D95F}" dt="2025-12-01T13:26:59.831" v="9560" actId="6549"/>
        <pc:sldMkLst>
          <pc:docMk/>
          <pc:sldMk cId="3438785193" sldId="1763"/>
        </pc:sldMkLst>
      </pc:sldChg>
      <pc:sldChg chg="addSp delSp modSp mod modNotesTx">
        <pc:chgData name="Laura Patricia Gavilan" userId="318d68deb8737dc7" providerId="LiveId" clId="{A4EE936A-6E8E-461D-B6FA-892B45C7D95F}" dt="2025-12-01T13:26:40.537" v="9557" actId="6549"/>
        <pc:sldMkLst>
          <pc:docMk/>
          <pc:sldMk cId="1004427232" sldId="1777"/>
        </pc:sldMkLst>
      </pc:sldChg>
      <pc:sldChg chg="ord modNotesTx">
        <pc:chgData name="Laura Patricia Gavilan" userId="318d68deb8737dc7" providerId="LiveId" clId="{A4EE936A-6E8E-461D-B6FA-892B45C7D95F}" dt="2025-12-01T13:26:50.907" v="9558" actId="6549"/>
        <pc:sldMkLst>
          <pc:docMk/>
          <pc:sldMk cId="2791179479" sldId="1780"/>
        </pc:sldMkLst>
      </pc:sldChg>
      <pc:sldChg chg="ord modNotesTx">
        <pc:chgData name="Laura Patricia Gavilan" userId="318d68deb8737dc7" providerId="LiveId" clId="{A4EE936A-6E8E-461D-B6FA-892B45C7D95F}" dt="2025-12-01T13:26:55.202" v="9559" actId="6549"/>
        <pc:sldMkLst>
          <pc:docMk/>
          <pc:sldMk cId="1750812456" sldId="1782"/>
        </pc:sldMkLst>
      </pc:sldChg>
      <pc:sldChg chg="delSp modSp mod modNotesTx">
        <pc:chgData name="Laura Patricia Gavilan" userId="318d68deb8737dc7" providerId="LiveId" clId="{A4EE936A-6E8E-461D-B6FA-892B45C7D95F}" dt="2025-12-01T13:27:07.415" v="9562" actId="6549"/>
        <pc:sldMkLst>
          <pc:docMk/>
          <pc:sldMk cId="3876384757" sldId="1783"/>
        </pc:sldMkLst>
      </pc:sldChg>
      <pc:sldChg chg="modNotesTx">
        <pc:chgData name="Laura Patricia Gavilan" userId="318d68deb8737dc7" providerId="LiveId" clId="{A4EE936A-6E8E-461D-B6FA-892B45C7D95F}" dt="2025-12-01T13:27:11.967" v="9563" actId="6549"/>
        <pc:sldMkLst>
          <pc:docMk/>
          <pc:sldMk cId="3360088933" sldId="1784"/>
        </pc:sldMkLst>
      </pc:sldChg>
      <pc:sldChg chg="modNotesTx">
        <pc:chgData name="Laura Patricia Gavilan" userId="318d68deb8737dc7" providerId="LiveId" clId="{A4EE936A-6E8E-461D-B6FA-892B45C7D95F}" dt="2025-12-01T13:27:15.382" v="9564" actId="6549"/>
        <pc:sldMkLst>
          <pc:docMk/>
          <pc:sldMk cId="2750275893" sldId="1785"/>
        </pc:sldMkLst>
      </pc:sldChg>
      <pc:sldChg chg="delSp mod modNotesTx">
        <pc:chgData name="Laura Patricia Gavilan" userId="318d68deb8737dc7" providerId="LiveId" clId="{A4EE936A-6E8E-461D-B6FA-892B45C7D95F}" dt="2025-12-01T13:27:22.781" v="9565" actId="6549"/>
        <pc:sldMkLst>
          <pc:docMk/>
          <pc:sldMk cId="3969878731" sldId="1786"/>
        </pc:sldMkLst>
      </pc:sldChg>
      <pc:sldChg chg="addSp delSp modSp mod modNotesTx">
        <pc:chgData name="Laura Patricia Gavilan" userId="318d68deb8737dc7" providerId="LiveId" clId="{A4EE936A-6E8E-461D-B6FA-892B45C7D95F}" dt="2025-12-01T13:27:47.748" v="9568" actId="6549"/>
        <pc:sldMkLst>
          <pc:docMk/>
          <pc:sldMk cId="3877194991" sldId="1789"/>
        </pc:sldMkLst>
      </pc:sldChg>
      <pc:sldChg chg="addSp modSp mod modNotesTx">
        <pc:chgData name="Laura Patricia Gavilan" userId="318d68deb8737dc7" providerId="LiveId" clId="{A4EE936A-6E8E-461D-B6FA-892B45C7D95F}" dt="2025-12-01T13:28:00.987" v="9571" actId="6549"/>
        <pc:sldMkLst>
          <pc:docMk/>
          <pc:sldMk cId="3963903218" sldId="1790"/>
        </pc:sldMkLst>
      </pc:sldChg>
      <pc:sldChg chg="modNotesTx">
        <pc:chgData name="Laura Patricia Gavilan" userId="318d68deb8737dc7" providerId="LiveId" clId="{A4EE936A-6E8E-461D-B6FA-892B45C7D95F}" dt="2025-12-01T13:28:26.690" v="9576" actId="6549"/>
        <pc:sldMkLst>
          <pc:docMk/>
          <pc:sldMk cId="2920559164" sldId="1792"/>
        </pc:sldMkLst>
      </pc:sldChg>
      <pc:sldChg chg="addSp delSp modSp mod modNotesTx">
        <pc:chgData name="Laura Patricia Gavilan" userId="318d68deb8737dc7" providerId="LiveId" clId="{A4EE936A-6E8E-461D-B6FA-892B45C7D95F}" dt="2025-12-01T13:27:27.654" v="9566" actId="6549"/>
        <pc:sldMkLst>
          <pc:docMk/>
          <pc:sldMk cId="3252205852" sldId="1798"/>
        </pc:sldMkLst>
      </pc:sldChg>
      <pc:sldChg chg="ord modNotesTx">
        <pc:chgData name="Laura Patricia Gavilan" userId="318d68deb8737dc7" providerId="LiveId" clId="{A4EE936A-6E8E-461D-B6FA-892B45C7D95F}" dt="2025-12-01T13:28:05.452" v="9572" actId="6549"/>
        <pc:sldMkLst>
          <pc:docMk/>
          <pc:sldMk cId="684561831" sldId="1799"/>
        </pc:sldMkLst>
      </pc:sldChg>
      <pc:sldChg chg="ord modNotesTx">
        <pc:chgData name="Laura Patricia Gavilan" userId="318d68deb8737dc7" providerId="LiveId" clId="{A4EE936A-6E8E-461D-B6FA-892B45C7D95F}" dt="2025-12-01T13:28:09.636" v="9573" actId="6549"/>
        <pc:sldMkLst>
          <pc:docMk/>
          <pc:sldMk cId="212068193" sldId="1800"/>
        </pc:sldMkLst>
      </pc:sldChg>
      <pc:sldChg chg="ord modNotesTx">
        <pc:chgData name="Laura Patricia Gavilan" userId="318d68deb8737dc7" providerId="LiveId" clId="{A4EE936A-6E8E-461D-B6FA-892B45C7D95F}" dt="2025-12-01T13:28:14.262" v="9574" actId="6549"/>
        <pc:sldMkLst>
          <pc:docMk/>
          <pc:sldMk cId="3804354795" sldId="1802"/>
        </pc:sldMkLst>
      </pc:sldChg>
      <pc:sldChg chg="ord modNotesTx">
        <pc:chgData name="Laura Patricia Gavilan" userId="318d68deb8737dc7" providerId="LiveId" clId="{A4EE936A-6E8E-461D-B6FA-892B45C7D95F}" dt="2025-12-01T13:28:17.463" v="9575" actId="6549"/>
        <pc:sldMkLst>
          <pc:docMk/>
          <pc:sldMk cId="4194586698" sldId="1805"/>
        </pc:sldMkLst>
      </pc:sldChg>
      <pc:sldChg chg="ord modNotesTx">
        <pc:chgData name="Laura Patricia Gavilan" userId="318d68deb8737dc7" providerId="LiveId" clId="{A4EE936A-6E8E-461D-B6FA-892B45C7D95F}" dt="2025-12-01T13:28:31.300" v="9577" actId="6549"/>
        <pc:sldMkLst>
          <pc:docMk/>
          <pc:sldMk cId="2353071319" sldId="1809"/>
        </pc:sldMkLst>
      </pc:sldChg>
      <pc:sldChg chg="ord modNotesTx">
        <pc:chgData name="Laura Patricia Gavilan" userId="318d68deb8737dc7" providerId="LiveId" clId="{A4EE936A-6E8E-461D-B6FA-892B45C7D95F}" dt="2025-12-01T13:28:34.662" v="9578" actId="6549"/>
        <pc:sldMkLst>
          <pc:docMk/>
          <pc:sldMk cId="3741421947" sldId="1810"/>
        </pc:sldMkLst>
      </pc:sldChg>
      <pc:sldChg chg="modNotesTx">
        <pc:chgData name="Laura Patricia Gavilan" userId="318d68deb8737dc7" providerId="LiveId" clId="{A4EE936A-6E8E-461D-B6FA-892B45C7D95F}" dt="2025-12-01T13:28:41.060" v="9579" actId="6549"/>
        <pc:sldMkLst>
          <pc:docMk/>
          <pc:sldMk cId="3291018981" sldId="1816"/>
        </pc:sldMkLst>
      </pc:sldChg>
      <pc:sldChg chg="modSp mod modNotesTx">
        <pc:chgData name="Laura Patricia Gavilan" userId="318d68deb8737dc7" providerId="LiveId" clId="{A4EE936A-6E8E-461D-B6FA-892B45C7D95F}" dt="2025-12-01T13:28:54.492" v="9580" actId="6549"/>
        <pc:sldMkLst>
          <pc:docMk/>
          <pc:sldMk cId="3219529193" sldId="1818"/>
        </pc:sldMkLst>
      </pc:sldChg>
      <pc:sldChg chg="modNotesTx">
        <pc:chgData name="Laura Patricia Gavilan" userId="318d68deb8737dc7" providerId="LiveId" clId="{A4EE936A-6E8E-461D-B6FA-892B45C7D95F}" dt="2025-12-01T13:29:02.987" v="9581" actId="6549"/>
        <pc:sldMkLst>
          <pc:docMk/>
          <pc:sldMk cId="937362788" sldId="1823"/>
        </pc:sldMkLst>
      </pc:sldChg>
      <pc:sldChg chg="modNotesTx">
        <pc:chgData name="Laura Patricia Gavilan" userId="318d68deb8737dc7" providerId="LiveId" clId="{A4EE936A-6E8E-461D-B6FA-892B45C7D95F}" dt="2025-12-01T13:29:09.097" v="9582" actId="6549"/>
        <pc:sldMkLst>
          <pc:docMk/>
          <pc:sldMk cId="3623533065" sldId="1825"/>
        </pc:sldMkLst>
      </pc:sldChg>
      <pc:sldChg chg="modNotesTx">
        <pc:chgData name="Laura Patricia Gavilan" userId="318d68deb8737dc7" providerId="LiveId" clId="{A4EE936A-6E8E-461D-B6FA-892B45C7D95F}" dt="2025-12-01T13:29:21.232" v="9583" actId="6549"/>
        <pc:sldMkLst>
          <pc:docMk/>
          <pc:sldMk cId="3338085053" sldId="1826"/>
        </pc:sldMkLst>
      </pc:sldChg>
      <pc:sldChg chg="modNotesTx">
        <pc:chgData name="Laura Patricia Gavilan" userId="318d68deb8737dc7" providerId="LiveId" clId="{A4EE936A-6E8E-461D-B6FA-892B45C7D95F}" dt="2025-12-01T13:29:25.417" v="9584" actId="6549"/>
        <pc:sldMkLst>
          <pc:docMk/>
          <pc:sldMk cId="3740414987" sldId="1827"/>
        </pc:sldMkLst>
      </pc:sldChg>
      <pc:sldChg chg="addSp modSp new mod modNotesTx">
        <pc:chgData name="Laura Patricia Gavilan" userId="318d68deb8737dc7" providerId="LiveId" clId="{A4EE936A-6E8E-461D-B6FA-892B45C7D95F}" dt="2025-12-01T13:26:11.227" v="9553" actId="6549"/>
        <pc:sldMkLst>
          <pc:docMk/>
          <pc:sldMk cId="854466370" sldId="1831"/>
        </pc:sldMkLst>
      </pc:sldChg>
      <pc:sldChg chg="addSp modSp new mod modNotesTx">
        <pc:chgData name="Laura Patricia Gavilan" userId="318d68deb8737dc7" providerId="LiveId" clId="{A4EE936A-6E8E-461D-B6FA-892B45C7D95F}" dt="2025-12-01T13:26:27.419" v="9556" actId="20577"/>
        <pc:sldMkLst>
          <pc:docMk/>
          <pc:sldMk cId="2651169669" sldId="1832"/>
        </pc:sldMkLst>
      </pc:sldChg>
      <pc:sldChg chg="addSp modSp new mod modNotesTx">
        <pc:chgData name="Laura Patricia Gavilan" userId="318d68deb8737dc7" providerId="LiveId" clId="{A4EE936A-6E8E-461D-B6FA-892B45C7D95F}" dt="2025-12-01T13:26:23.587" v="9555" actId="6549"/>
        <pc:sldMkLst>
          <pc:docMk/>
          <pc:sldMk cId="4216904594" sldId="18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5E2C2-143B-4355-8A2B-62A91F3ED739}" type="datetimeFigureOut">
              <a:rPr lang="en-DK" smtClean="0"/>
              <a:t>12/19/2025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83294-E9FF-4F24-AF23-19B98F36DF0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041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 login App to be install in your smartphone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45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65793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54428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61594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88169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74246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29404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16721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37818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59922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53350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784133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9500853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282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39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34859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787220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657861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671509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587574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340655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48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445180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1277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46049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939986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688962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447052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086460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62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30189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860991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66186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53877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98589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31517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24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4466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3E6BE15-809C-50BE-F22A-20351128FA48}"/>
              </a:ext>
            </a:extLst>
          </p:cNvPr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3E6BE15-809C-50BE-F22A-20351128FA48}"/>
              </a:ext>
            </a:extLst>
          </p:cNvPr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10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ativ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A9E58F-F0E4-446A-9BDE-731A333E6E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B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11EA8EF-487D-6216-06F9-0827FE4541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575" y="6026833"/>
            <a:ext cx="2715774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6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92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8BEAE0-5809-3FDC-C020-CFD3A62C080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605" y="6085449"/>
            <a:ext cx="2715774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6" r:id="rId2"/>
    <p:sldLayoutId id="2147483692" r:id="rId3"/>
    <p:sldLayoutId id="2147483693" r:id="rId4"/>
    <p:sldLayoutId id="2147483694" r:id="rId5"/>
    <p:sldLayoutId id="214748369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59.pn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6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19.png"/><Relationship Id="rId10" Type="http://schemas.openxmlformats.org/officeDocument/2006/relationships/image" Target="../media/image67.png"/><Relationship Id="rId4" Type="http://schemas.openxmlformats.org/officeDocument/2006/relationships/image" Target="../media/image18.png"/><Relationship Id="rId9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resolution8.helpdesk@eiont.europa.eu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Helpdesk.reporting-bernconvention@coe.int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eportnet.europa.e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yellow flowers&#10;&#10;Description automatically generated">
            <a:extLst>
              <a:ext uri="{FF2B5EF4-FFF2-40B4-BE49-F238E27FC236}">
                <a16:creationId xmlns:a16="http://schemas.microsoft.com/office/drawing/2014/main" id="{1958796C-7C83-9FE3-075F-8FF345A75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86"/>
            <a:ext cx="12196783" cy="68553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2D510-C6FF-B5B2-ABCB-93F17DD05BDE}"/>
              </a:ext>
            </a:extLst>
          </p:cNvPr>
          <p:cNvSpPr txBox="1"/>
          <p:nvPr/>
        </p:nvSpPr>
        <p:spPr>
          <a:xfrm>
            <a:off x="0" y="5807551"/>
            <a:ext cx="12192000" cy="400110"/>
          </a:xfrm>
          <a:prstGeom prst="rect">
            <a:avLst/>
          </a:prstGeom>
          <a:solidFill>
            <a:srgbClr val="ADB26E">
              <a:alpha val="6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b="1">
                <a:solidFill>
                  <a:schemeClr val="bg1"/>
                </a:solidFill>
              </a:rPr>
              <a:t>Training </a:t>
            </a:r>
            <a:r>
              <a:rPr lang="en-US" sz="2000" b="1" dirty="0">
                <a:solidFill>
                  <a:schemeClr val="bg1"/>
                </a:solidFill>
              </a:rPr>
              <a:t>20</a:t>
            </a:r>
            <a:r>
              <a:rPr lang="en-US" sz="2000" b="1" baseline="30000" dirty="0">
                <a:solidFill>
                  <a:schemeClr val="bg1"/>
                </a:solidFill>
              </a:rPr>
              <a:t>th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DK" sz="2000" b="1" dirty="0">
                <a:solidFill>
                  <a:schemeClr val="bg1"/>
                </a:solidFill>
              </a:rPr>
              <a:t>March 2025</a:t>
            </a: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5E0D49-C596-5F3D-C42F-282B8E2B6D46}"/>
              </a:ext>
            </a:extLst>
          </p:cNvPr>
          <p:cNvSpPr txBox="1"/>
          <p:nvPr/>
        </p:nvSpPr>
        <p:spPr>
          <a:xfrm>
            <a:off x="1" y="166126"/>
            <a:ext cx="12192000" cy="1292662"/>
          </a:xfrm>
          <a:prstGeom prst="rect">
            <a:avLst/>
          </a:prstGeom>
          <a:solidFill>
            <a:srgbClr val="ADB26E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</a:rPr>
              <a:t>Resolution No. 8 (2012) </a:t>
            </a:r>
            <a:r>
              <a:rPr lang="en-DK" sz="3600" b="1" dirty="0">
                <a:solidFill>
                  <a:schemeClr val="bg1"/>
                </a:solidFill>
              </a:rPr>
              <a:t>reporting </a:t>
            </a:r>
            <a:endParaRPr lang="en-GB" sz="3600" b="1" dirty="0">
              <a:solidFill>
                <a:schemeClr val="bg1"/>
              </a:solidFill>
            </a:endParaRPr>
          </a:p>
          <a:p>
            <a:pPr algn="r"/>
            <a:r>
              <a:rPr lang="en-US" sz="4200" b="1" dirty="0">
                <a:solidFill>
                  <a:schemeClr val="bg1"/>
                </a:solidFill>
              </a:rPr>
              <a:t>Hands-on training on </a:t>
            </a:r>
            <a:r>
              <a:rPr lang="en-US" sz="4200" b="1" dirty="0" err="1">
                <a:solidFill>
                  <a:schemeClr val="bg1"/>
                </a:solidFill>
              </a:rPr>
              <a:t>Reportnet</a:t>
            </a:r>
            <a:r>
              <a:rPr lang="en-US" sz="4200" b="1" dirty="0">
                <a:solidFill>
                  <a:schemeClr val="bg1"/>
                </a:solidFill>
              </a:rPr>
              <a:t> 3</a:t>
            </a:r>
            <a:endParaRPr lang="en-DK" sz="4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4113A0-3758-857D-064C-4FD13222B866}"/>
              </a:ext>
            </a:extLst>
          </p:cNvPr>
          <p:cNvSpPr txBox="1"/>
          <p:nvPr/>
        </p:nvSpPr>
        <p:spPr>
          <a:xfrm rot="-5400000">
            <a:off x="-1441668" y="4939108"/>
            <a:ext cx="33913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© </a:t>
            </a:r>
            <a:r>
              <a:rPr lang="en-DK" sz="1400" dirty="0">
                <a:solidFill>
                  <a:srgbClr val="FFFFFF"/>
                </a:solidFill>
              </a:rPr>
              <a:t>Frank </a:t>
            </a:r>
            <a:r>
              <a:rPr lang="en-DK" sz="1400" dirty="0" err="1">
                <a:solidFill>
                  <a:srgbClr val="FFFFFF"/>
                </a:solidFill>
              </a:rPr>
              <a:t>Vassen</a:t>
            </a:r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30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5D80E-1BD1-2E2B-38D3-7442B83F1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1EE8FB-2C1C-CCA2-3CF2-3F7483907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4018"/>
            <a:ext cx="12192000" cy="3131181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E20752DF-7473-3091-5A20-1217B2125AF9}"/>
              </a:ext>
            </a:extLst>
          </p:cNvPr>
          <p:cNvSpPr/>
          <p:nvPr/>
        </p:nvSpPr>
        <p:spPr>
          <a:xfrm>
            <a:off x="322117" y="3309504"/>
            <a:ext cx="675409" cy="23899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B1733E-64D4-B4A4-400F-071BE1021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46" y="4781744"/>
            <a:ext cx="504825" cy="885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CC09AE-24DC-DAA5-DFBD-43BCD0050EE2}"/>
              </a:ext>
            </a:extLst>
          </p:cNvPr>
          <p:cNvSpPr txBox="1"/>
          <p:nvPr/>
        </p:nvSpPr>
        <p:spPr>
          <a:xfrm>
            <a:off x="322117" y="241883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Notification system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2E8EC6-D24E-8708-B103-D48D8BC73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466" y="4724462"/>
            <a:ext cx="7640116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1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2ED97-0D4D-5C81-A4E4-ED09E0F3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7383"/>
            <a:ext cx="12192000" cy="46783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490938-87B4-9881-BE6F-0DB1149A6A8B}"/>
              </a:ext>
            </a:extLst>
          </p:cNvPr>
          <p:cNvSpPr txBox="1"/>
          <p:nvPr/>
        </p:nvSpPr>
        <p:spPr>
          <a:xfrm>
            <a:off x="1531023" y="4874178"/>
            <a:ext cx="6733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A lead reporter can add additional reporters. They must have logged into Reportnet 3. Additional reporters cannot add other reporters or release the data.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DF1B3CF8-3E23-5701-117F-C8813907F501}"/>
              </a:ext>
            </a:extLst>
          </p:cNvPr>
          <p:cNvSpPr/>
          <p:nvPr/>
        </p:nvSpPr>
        <p:spPr>
          <a:xfrm>
            <a:off x="425280" y="4727288"/>
            <a:ext cx="779318" cy="29378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F1DBE5-A543-111C-A4EC-5012CB5DAF0D}"/>
              </a:ext>
            </a:extLst>
          </p:cNvPr>
          <p:cNvSpPr txBox="1"/>
          <p:nvPr/>
        </p:nvSpPr>
        <p:spPr>
          <a:xfrm>
            <a:off x="308920" y="155186"/>
            <a:ext cx="7251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Resolution No.8 (2012) dataflow schemas</a:t>
            </a:r>
          </a:p>
        </p:txBody>
      </p:sp>
    </p:spTree>
    <p:extLst>
      <p:ext uri="{BB962C8B-B14F-4D97-AF65-F5344CB8AC3E}">
        <p14:creationId xmlns:p14="http://schemas.microsoft.com/office/powerpoint/2010/main" val="854466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2362-22FC-C992-05B4-916EC9859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ACD330-ED13-8DA0-D9B9-3E7DC2421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52" y="0"/>
            <a:ext cx="9492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7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C2C717-3D0C-176D-8748-666B319DC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00" y="640108"/>
            <a:ext cx="11312619" cy="53247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E24BC6-5763-9D12-1D95-F4E18BC2D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32" y="5243172"/>
            <a:ext cx="3714561" cy="750542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834215D9-94D4-93EF-6DB3-E96C67457404}"/>
              </a:ext>
            </a:extLst>
          </p:cNvPr>
          <p:cNvSpPr/>
          <p:nvPr/>
        </p:nvSpPr>
        <p:spPr>
          <a:xfrm rot="16200000">
            <a:off x="684226" y="4454381"/>
            <a:ext cx="1062334" cy="196485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D25304-65B0-6480-9CCE-3E3812B70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24" y="2553867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80FD93-8413-2583-4917-62E9C7620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19" y="2530158"/>
            <a:ext cx="850305" cy="14499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217912-D87E-8926-E706-11E4ACD8268F}"/>
              </a:ext>
            </a:extLst>
          </p:cNvPr>
          <p:cNvSpPr/>
          <p:nvPr/>
        </p:nvSpPr>
        <p:spPr>
          <a:xfrm>
            <a:off x="824432" y="2342487"/>
            <a:ext cx="978408" cy="14489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9F032-937E-94A4-0E96-414F555F3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00" y="1676642"/>
            <a:ext cx="295649" cy="40487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D27EF7-1B4F-4C04-4349-00852B1161F2}"/>
              </a:ext>
            </a:extLst>
          </p:cNvPr>
          <p:cNvSpPr txBox="1"/>
          <p:nvPr/>
        </p:nvSpPr>
        <p:spPr>
          <a:xfrm>
            <a:off x="269382" y="0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Dataflow help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674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3A95-2205-4C9F-94B8-75991ACA9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419A25-65F4-C70C-1247-6E2CB22F1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751537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DA793D-B7F7-FEC2-7111-E8F7FFB9B691}"/>
              </a:ext>
            </a:extLst>
          </p:cNvPr>
          <p:cNvSpPr/>
          <p:nvPr/>
        </p:nvSpPr>
        <p:spPr>
          <a:xfrm>
            <a:off x="3410487" y="1942168"/>
            <a:ext cx="1235654" cy="356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FB5B74-7D26-9FA1-217A-538125F9692E}"/>
              </a:ext>
            </a:extLst>
          </p:cNvPr>
          <p:cNvSpPr txBox="1"/>
          <p:nvPr/>
        </p:nvSpPr>
        <p:spPr>
          <a:xfrm>
            <a:off x="6767886" y="5369762"/>
            <a:ext cx="4315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Info on mandatory / non-mandatory tables and required fields and validation rules</a:t>
            </a:r>
          </a:p>
        </p:txBody>
      </p:sp>
    </p:spTree>
    <p:extLst>
      <p:ext uri="{BB962C8B-B14F-4D97-AF65-F5344CB8AC3E}">
        <p14:creationId xmlns:p14="http://schemas.microsoft.com/office/powerpoint/2010/main" val="2340560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664DC4-1329-DFC3-0DF6-9D34FAD48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0084"/>
            <a:ext cx="12192000" cy="592968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1679DE-F946-B920-2A63-9188BC7C493F}"/>
              </a:ext>
            </a:extLst>
          </p:cNvPr>
          <p:cNvCxnSpPr>
            <a:cxnSpLocks/>
          </p:cNvCxnSpPr>
          <p:nvPr/>
        </p:nvCxnSpPr>
        <p:spPr>
          <a:xfrm>
            <a:off x="284205" y="2150076"/>
            <a:ext cx="8649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904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01A728-4D1C-86AD-DF2A-189BDD2EA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788"/>
            <a:ext cx="12192000" cy="5339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E73624-2841-2A2F-EF05-A68BE9446CD4}"/>
              </a:ext>
            </a:extLst>
          </p:cNvPr>
          <p:cNvSpPr txBox="1"/>
          <p:nvPr/>
        </p:nvSpPr>
        <p:spPr>
          <a:xfrm>
            <a:off x="197708" y="6062880"/>
            <a:ext cx="677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Web links, we will include the link to the Reporting Reference Portal</a:t>
            </a:r>
          </a:p>
        </p:txBody>
      </p:sp>
    </p:spTree>
    <p:extLst>
      <p:ext uri="{BB962C8B-B14F-4D97-AF65-F5344CB8AC3E}">
        <p14:creationId xmlns:p14="http://schemas.microsoft.com/office/powerpoint/2010/main" val="2651169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1BE9A-6CE1-CE80-43B2-BBE329F9F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8FABC9-F5E9-8480-3FEB-A8497D861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177"/>
            <a:ext cx="12192000" cy="46783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171CE5-F9EC-8EED-9B57-0E27E3B66AC0}"/>
              </a:ext>
            </a:extLst>
          </p:cNvPr>
          <p:cNvSpPr/>
          <p:nvPr/>
        </p:nvSpPr>
        <p:spPr>
          <a:xfrm>
            <a:off x="2486814" y="2704527"/>
            <a:ext cx="978408" cy="14489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E48C1F-2B20-66EB-8F11-4C01E43F9C0C}"/>
              </a:ext>
            </a:extLst>
          </p:cNvPr>
          <p:cNvSpPr txBox="1"/>
          <p:nvPr/>
        </p:nvSpPr>
        <p:spPr>
          <a:xfrm>
            <a:off x="253800" y="104663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Reference datasets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9264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A98CC-ED6D-9818-8A42-EC12EEB20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3A9332-A432-F74B-4759-86B5DD7EE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9" y="868458"/>
            <a:ext cx="12104891" cy="51582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F20AE3-28AE-A5CC-1B36-11C1C6BAECC9}"/>
              </a:ext>
            </a:extLst>
          </p:cNvPr>
          <p:cNvSpPr/>
          <p:nvPr/>
        </p:nvSpPr>
        <p:spPr>
          <a:xfrm>
            <a:off x="3481890" y="3397826"/>
            <a:ext cx="8311792" cy="22963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1021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F46E56-BB8B-0A33-0C12-AD5ACA95B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818"/>
            <a:ext cx="12192000" cy="602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0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05132-A721-AC8C-1634-1E9B98825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3576007-6509-D1F5-0E93-42475284A29B}"/>
              </a:ext>
            </a:extLst>
          </p:cNvPr>
          <p:cNvSpPr txBox="1"/>
          <p:nvPr/>
        </p:nvSpPr>
        <p:spPr>
          <a:xfrm>
            <a:off x="405307" y="88288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3200" b="1" dirty="0">
                <a:solidFill>
                  <a:srgbClr val="002060"/>
                </a:solidFill>
                <a:latin typeface="Calibri" panose="020F0502020204030204"/>
              </a:rPr>
              <a:t>Agenda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for the morning session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BBA7DD-510D-B8AC-F7A2-016FD76DB1C7}"/>
              </a:ext>
            </a:extLst>
          </p:cNvPr>
          <p:cNvSpPr/>
          <p:nvPr/>
        </p:nvSpPr>
        <p:spPr>
          <a:xfrm>
            <a:off x="301276" y="883227"/>
            <a:ext cx="11710615" cy="588648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kern="100" dirty="0">
              <a:solidFill>
                <a:schemeClr val="tx1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 login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settings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Notification system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Dataflow: schemas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reporters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taflow help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 datasets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Dataset schemas: mandatory and non-mandatory tables and fields (validation rules)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Checklists, spatial data and Habitat/Species schemas (work off-line &amp; on-line)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Validations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correction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Release to data collection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844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38043-41E8-0EDD-E42F-BA8510FD0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872DB127-46C3-6E37-B0D4-FD79DF344680}"/>
              </a:ext>
            </a:extLst>
          </p:cNvPr>
          <p:cNvSpPr/>
          <p:nvPr/>
        </p:nvSpPr>
        <p:spPr>
          <a:xfrm rot="16200000">
            <a:off x="2550799" y="4537470"/>
            <a:ext cx="1062334" cy="196485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5D21CC-A562-EE28-3752-F5E3A9BA7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424" y="2504439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E6D9A2-9CAC-CED9-7BB1-5865E6CE1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119" y="2468373"/>
            <a:ext cx="850305" cy="14499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306B9A-B00E-DB14-77F6-EF42AE8F0CF7}"/>
              </a:ext>
            </a:extLst>
          </p:cNvPr>
          <p:cNvSpPr/>
          <p:nvPr/>
        </p:nvSpPr>
        <p:spPr>
          <a:xfrm>
            <a:off x="2538497" y="2468373"/>
            <a:ext cx="5628758" cy="15827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0242D6-80E2-C41E-4953-969A1FD904B4}"/>
              </a:ext>
            </a:extLst>
          </p:cNvPr>
          <p:cNvSpPr txBox="1"/>
          <p:nvPr/>
        </p:nvSpPr>
        <p:spPr>
          <a:xfrm>
            <a:off x="2843039" y="5222098"/>
            <a:ext cx="228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Reporting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D17A2-61EE-80DD-4015-6501F282E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00" y="1676642"/>
            <a:ext cx="295649" cy="40487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05D4EA-7738-DC80-648F-D7A87EDFBC3F}"/>
              </a:ext>
            </a:extLst>
          </p:cNvPr>
          <p:cNvSpPr txBox="1"/>
          <p:nvPr/>
        </p:nvSpPr>
        <p:spPr>
          <a:xfrm>
            <a:off x="253800" y="213972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Reporting schemas- data import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4427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3DB78E-FBF3-3B71-7451-239C35A8DC5E}"/>
              </a:ext>
            </a:extLst>
          </p:cNvPr>
          <p:cNvSpPr txBox="1"/>
          <p:nvPr/>
        </p:nvSpPr>
        <p:spPr>
          <a:xfrm>
            <a:off x="796298" y="1134742"/>
            <a:ext cx="11016761" cy="2544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21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All the schema structures and validation rules must be fully considered  when preparing data </a:t>
            </a:r>
            <a:endParaRPr lang="en-DK" sz="21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sz="2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Disregarding this can result in mistakes that must be rectified before the data is delivered</a:t>
            </a:r>
            <a:r>
              <a:rPr lang="en-GB" sz="21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DK" sz="21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sz="21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 same applies to the code lists  considered</a:t>
            </a:r>
          </a:p>
          <a:p>
            <a:pPr>
              <a:spcAft>
                <a:spcPts val="800"/>
              </a:spcAft>
            </a:pPr>
            <a:r>
              <a:rPr lang="en-DK" sz="21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While working offline the use of the Extended Import Template is recommended</a:t>
            </a:r>
          </a:p>
          <a:p>
            <a:pPr>
              <a:spcAft>
                <a:spcPts val="800"/>
              </a:spcAft>
            </a:pPr>
            <a:r>
              <a:rPr lang="en-DK" sz="21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Extended Import templates are also available in the Reference Portal</a:t>
            </a:r>
          </a:p>
          <a:p>
            <a:pPr>
              <a:spcAft>
                <a:spcPts val="800"/>
              </a:spcAft>
            </a:pPr>
            <a:endParaRPr lang="en-DK" sz="21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05E8DC-7F0A-07A5-77C5-CCDCF7798C2D}"/>
              </a:ext>
            </a:extLst>
          </p:cNvPr>
          <p:cNvSpPr txBox="1"/>
          <p:nvPr/>
        </p:nvSpPr>
        <p:spPr>
          <a:xfrm>
            <a:off x="991993" y="3712532"/>
            <a:ext cx="969505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DK" sz="21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   </a:t>
            </a:r>
            <a:endParaRPr lang="en-DK" sz="21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BA29E-E2B6-ED0C-4722-6161E700F2B4}"/>
              </a:ext>
            </a:extLst>
          </p:cNvPr>
          <p:cNvSpPr/>
          <p:nvPr/>
        </p:nvSpPr>
        <p:spPr>
          <a:xfrm>
            <a:off x="796298" y="998221"/>
            <a:ext cx="10781245" cy="264099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91752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06D614-C73D-CEBB-6FA6-CB49F08F0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7078"/>
            <a:ext cx="12009603" cy="35897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4A925C-7EA4-D555-9ABF-0B927A6D85CA}"/>
              </a:ext>
            </a:extLst>
          </p:cNvPr>
          <p:cNvSpPr/>
          <p:nvPr/>
        </p:nvSpPr>
        <p:spPr>
          <a:xfrm>
            <a:off x="666695" y="3232733"/>
            <a:ext cx="1401096" cy="7989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9EF4E16-886F-8F85-0A55-0CDC5EA451D1}"/>
              </a:ext>
            </a:extLst>
          </p:cNvPr>
          <p:cNvSpPr/>
          <p:nvPr/>
        </p:nvSpPr>
        <p:spPr>
          <a:xfrm rot="16200000">
            <a:off x="852286" y="438262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8E7E2F-4202-6EA7-A0FA-E2531DFA2D1A}"/>
              </a:ext>
            </a:extLst>
          </p:cNvPr>
          <p:cNvSpPr txBox="1"/>
          <p:nvPr/>
        </p:nvSpPr>
        <p:spPr>
          <a:xfrm>
            <a:off x="1641765" y="5140812"/>
            <a:ext cx="3044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Import dataset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A5418C-E5F1-39BF-C221-ED03A38FEDA0}"/>
              </a:ext>
            </a:extLst>
          </p:cNvPr>
          <p:cNvSpPr txBox="1"/>
          <p:nvPr/>
        </p:nvSpPr>
        <p:spPr>
          <a:xfrm>
            <a:off x="967304" y="34811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offline and import data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986732F-BD6A-2ABC-4B8B-E0C3E0D21773}"/>
              </a:ext>
            </a:extLst>
          </p:cNvPr>
          <p:cNvSpPr/>
          <p:nvPr/>
        </p:nvSpPr>
        <p:spPr>
          <a:xfrm rot="16200000">
            <a:off x="9992823" y="3673512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3EDF41-CC46-A781-249A-E62533B83E1F}"/>
              </a:ext>
            </a:extLst>
          </p:cNvPr>
          <p:cNvSpPr/>
          <p:nvPr/>
        </p:nvSpPr>
        <p:spPr>
          <a:xfrm>
            <a:off x="10224653" y="3013367"/>
            <a:ext cx="671946" cy="243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24E50-A901-0D1D-80D9-24AAFB7DAD2B}"/>
              </a:ext>
            </a:extLst>
          </p:cNvPr>
          <p:cNvSpPr txBox="1"/>
          <p:nvPr/>
        </p:nvSpPr>
        <p:spPr>
          <a:xfrm>
            <a:off x="895389" y="279806"/>
            <a:ext cx="3483667" cy="5367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791179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99C984-3A1C-28C5-59DB-847CA1DB8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24143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76BE623-88CB-16F0-8C86-F6C4030D4B4E}"/>
              </a:ext>
            </a:extLst>
          </p:cNvPr>
          <p:cNvSpPr/>
          <p:nvPr/>
        </p:nvSpPr>
        <p:spPr>
          <a:xfrm>
            <a:off x="2639291" y="5527962"/>
            <a:ext cx="810491" cy="3325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BF872-3042-89F5-9A6B-0AFFDD9EE0DE}"/>
              </a:ext>
            </a:extLst>
          </p:cNvPr>
          <p:cNvSpPr/>
          <p:nvPr/>
        </p:nvSpPr>
        <p:spPr>
          <a:xfrm>
            <a:off x="3709553" y="5507179"/>
            <a:ext cx="810490" cy="2493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50812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E88CBA-2F98-D69A-3BE2-6388796EF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91888"/>
            <a:ext cx="12192000" cy="158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445289-6287-0627-BA51-6E07F1B67B2E}"/>
              </a:ext>
            </a:extLst>
          </p:cNvPr>
          <p:cNvSpPr txBox="1"/>
          <p:nvPr/>
        </p:nvSpPr>
        <p:spPr>
          <a:xfrm>
            <a:off x="6343228" y="262343"/>
            <a:ext cx="5444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/>
              <a:t>Drop-downs with reference codes, available when pressing t</a:t>
            </a:r>
            <a:r>
              <a:rPr lang="da-DK" dirty="0"/>
              <a:t>he</a:t>
            </a:r>
            <a:r>
              <a:rPr lang="en-DK" dirty="0"/>
              <a:t> fields with reported values</a:t>
            </a:r>
          </a:p>
          <a:p>
            <a:r>
              <a:rPr lang="en-DK" dirty="0"/>
              <a:t>                                      (_</a:t>
            </a:r>
            <a:r>
              <a:rPr lang="en-DK" dirty="0" err="1"/>
              <a:t>refLabel</a:t>
            </a:r>
            <a:r>
              <a:rPr lang="en-DK" dirty="0"/>
              <a:t>): labels of the reference codes appear. Available only for species, habitat codes, pressures, measures</a:t>
            </a:r>
          </a:p>
          <a:p>
            <a:r>
              <a:rPr lang="en-DK" dirty="0"/>
              <a:t>                                             : reference codes directly applicable</a:t>
            </a:r>
          </a:p>
          <a:p>
            <a:r>
              <a:rPr lang="en-DK" dirty="0"/>
              <a:t>Light red colour code     (_mv): reference codes that can be copy-paste in t</a:t>
            </a:r>
            <a:r>
              <a:rPr lang="da-DK" dirty="0"/>
              <a:t>he</a:t>
            </a:r>
            <a:r>
              <a:rPr lang="en-DK" dirty="0"/>
              <a:t> light purple   multi-select reporting fields, separated by semi colon and no space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4BAE73-793C-DBF9-A97E-83C166D81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674" y="2188565"/>
            <a:ext cx="2203130" cy="3067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BB129F-AF8F-3EA6-79DA-65316897E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370" y="826296"/>
            <a:ext cx="2017498" cy="299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847815-ECC1-D71E-C913-861C63575E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3228" y="1637491"/>
            <a:ext cx="2405026" cy="2936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5AB034-F676-6C82-E0E4-84B23D67E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8521" y="2450677"/>
            <a:ext cx="1213112" cy="3067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4B1187A-7068-0F0C-4DAE-3F921D8FA935}"/>
              </a:ext>
            </a:extLst>
          </p:cNvPr>
          <p:cNvSpPr txBox="1"/>
          <p:nvPr/>
        </p:nvSpPr>
        <p:spPr>
          <a:xfrm>
            <a:off x="116031" y="5284111"/>
            <a:ext cx="11959937" cy="111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DK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 additional spreadsheet includes all relevant reference codes and labels</a:t>
            </a:r>
            <a:r>
              <a:rPr lang="en-US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19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refLOVs</a:t>
            </a:r>
            <a:r>
              <a:rPr lang="en-US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DK" sz="19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DK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Import the extended import templates – the redundant columns and spreadsheets are automatically excluded from t</a:t>
            </a:r>
            <a:r>
              <a:rPr lang="da-DK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</a:t>
            </a:r>
            <a:r>
              <a:rPr lang="en-DK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import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345C5B-E20F-A83E-5678-B7FC1020DB02}"/>
              </a:ext>
            </a:extLst>
          </p:cNvPr>
          <p:cNvSpPr txBox="1"/>
          <p:nvPr/>
        </p:nvSpPr>
        <p:spPr>
          <a:xfrm>
            <a:off x="658274" y="336676"/>
            <a:ext cx="3683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  <a:latin typeface="Aptos" panose="020B0004020202020204" pitchFamily="34" charset="0"/>
              </a:rPr>
              <a:t>Extended Import Templates</a:t>
            </a:r>
          </a:p>
        </p:txBody>
      </p:sp>
    </p:spTree>
    <p:extLst>
      <p:ext uri="{BB962C8B-B14F-4D97-AF65-F5344CB8AC3E}">
        <p14:creationId xmlns:p14="http://schemas.microsoft.com/office/powerpoint/2010/main" val="3438785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A9A59-A4C2-6033-A93E-196AB7133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E25FD50-76B3-D7A7-094B-467314CCE09A}"/>
              </a:ext>
            </a:extLst>
          </p:cNvPr>
          <p:cNvGrpSpPr/>
          <p:nvPr/>
        </p:nvGrpSpPr>
        <p:grpSpPr>
          <a:xfrm>
            <a:off x="2373745" y="4410363"/>
            <a:ext cx="7527647" cy="235528"/>
            <a:chOff x="2373745" y="4410363"/>
            <a:chExt cx="7527647" cy="2355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0F5FC0-3D26-15CE-6F2B-17BF999F088B}"/>
                </a:ext>
              </a:extLst>
            </p:cNvPr>
            <p:cNvSpPr/>
            <p:nvPr/>
          </p:nvSpPr>
          <p:spPr>
            <a:xfrm>
              <a:off x="2373745" y="4442691"/>
              <a:ext cx="175491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335EE82-86B1-7ED8-2077-B7EC5FC3C57D}"/>
                </a:ext>
              </a:extLst>
            </p:cNvPr>
            <p:cNvSpPr/>
            <p:nvPr/>
          </p:nvSpPr>
          <p:spPr>
            <a:xfrm>
              <a:off x="4502725" y="4410363"/>
              <a:ext cx="175491" cy="20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5821AD-476F-87B6-EC06-7FA17C7B72CB}"/>
                </a:ext>
              </a:extLst>
            </p:cNvPr>
            <p:cNvSpPr/>
            <p:nvPr/>
          </p:nvSpPr>
          <p:spPr>
            <a:xfrm>
              <a:off x="9725901" y="4414987"/>
              <a:ext cx="175491" cy="20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756427-2709-8C7D-FD38-7DB0F303A35D}"/>
              </a:ext>
            </a:extLst>
          </p:cNvPr>
          <p:cNvGrpSpPr/>
          <p:nvPr/>
        </p:nvGrpSpPr>
        <p:grpSpPr>
          <a:xfrm>
            <a:off x="4474150" y="4410363"/>
            <a:ext cx="5398667" cy="207824"/>
            <a:chOff x="4474150" y="4410363"/>
            <a:chExt cx="5398667" cy="2078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043D2E-C3E3-C5DD-F453-856DE0A8E8FA}"/>
                </a:ext>
              </a:extLst>
            </p:cNvPr>
            <p:cNvSpPr/>
            <p:nvPr/>
          </p:nvSpPr>
          <p:spPr>
            <a:xfrm>
              <a:off x="4474150" y="4410363"/>
              <a:ext cx="175491" cy="20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u="sng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50A424-3E56-EA44-3406-881FC6D870AF}"/>
                </a:ext>
              </a:extLst>
            </p:cNvPr>
            <p:cNvSpPr/>
            <p:nvPr/>
          </p:nvSpPr>
          <p:spPr>
            <a:xfrm>
              <a:off x="9697326" y="4414987"/>
              <a:ext cx="175491" cy="20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u="sng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61DD503-32FE-1579-2FAA-69E4B9D57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33693"/>
            <a:ext cx="12192000" cy="39881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8BC6EB3-C885-65A4-F0A0-752D16ADB8E8}"/>
              </a:ext>
            </a:extLst>
          </p:cNvPr>
          <p:cNvSpPr/>
          <p:nvPr/>
        </p:nvSpPr>
        <p:spPr>
          <a:xfrm>
            <a:off x="1572407" y="3534064"/>
            <a:ext cx="1565039" cy="4144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ACAC235-751E-A9FB-B129-71D8ECD44829}"/>
              </a:ext>
            </a:extLst>
          </p:cNvPr>
          <p:cNvSpPr/>
          <p:nvPr/>
        </p:nvSpPr>
        <p:spPr>
          <a:xfrm rot="16200000">
            <a:off x="1906889" y="4974267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2A9FD-8837-546F-9203-11877603BAE6}"/>
              </a:ext>
            </a:extLst>
          </p:cNvPr>
          <p:cNvSpPr txBox="1"/>
          <p:nvPr/>
        </p:nvSpPr>
        <p:spPr>
          <a:xfrm>
            <a:off x="2771951" y="5299603"/>
            <a:ext cx="4208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>
                <a:solidFill>
                  <a:srgbClr val="FF0000"/>
                </a:solidFill>
              </a:rPr>
              <a:t>Export empty template in Excel format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996F1C-3090-AD4A-552C-E70E45F408C1}"/>
              </a:ext>
            </a:extLst>
          </p:cNvPr>
          <p:cNvSpPr txBox="1"/>
          <p:nvPr/>
        </p:nvSpPr>
        <p:spPr>
          <a:xfrm>
            <a:off x="1000521" y="386455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offline and import data</a:t>
            </a:r>
          </a:p>
        </p:txBody>
      </p:sp>
    </p:spTree>
    <p:extLst>
      <p:ext uri="{BB962C8B-B14F-4D97-AF65-F5344CB8AC3E}">
        <p14:creationId xmlns:p14="http://schemas.microsoft.com/office/powerpoint/2010/main" val="1005998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C05FF2-CCAD-A980-BF39-C6C9CFA7B123}"/>
              </a:ext>
            </a:extLst>
          </p:cNvPr>
          <p:cNvSpPr txBox="1"/>
          <p:nvPr/>
        </p:nvSpPr>
        <p:spPr>
          <a:xfrm>
            <a:off x="433467" y="317595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64FA5-34C3-ABCA-9902-A8716CD5F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5396"/>
            <a:ext cx="12115800" cy="37898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FF30E2-7A4A-9F0A-8A8F-3C8EC0F6B4B7}"/>
              </a:ext>
            </a:extLst>
          </p:cNvPr>
          <p:cNvSpPr/>
          <p:nvPr/>
        </p:nvSpPr>
        <p:spPr>
          <a:xfrm>
            <a:off x="10827327" y="2751314"/>
            <a:ext cx="1028700" cy="3451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A0CBA97-9DB7-8E01-C6A9-C7BCC03086B9}"/>
              </a:ext>
            </a:extLst>
          </p:cNvPr>
          <p:cNvSpPr/>
          <p:nvPr/>
        </p:nvSpPr>
        <p:spPr>
          <a:xfrm rot="16200000">
            <a:off x="10796386" y="4026908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7AC886-0D70-5D6D-F752-E32D1F6A2E6A}"/>
              </a:ext>
            </a:extLst>
          </p:cNvPr>
          <p:cNvSpPr txBox="1"/>
          <p:nvPr/>
        </p:nvSpPr>
        <p:spPr>
          <a:xfrm>
            <a:off x="2407754" y="5034002"/>
            <a:ext cx="9106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The function “Enable editing” must be activated to edit and manually enter data in </a:t>
            </a:r>
            <a:r>
              <a:rPr lang="en-GB" dirty="0" err="1">
                <a:solidFill>
                  <a:srgbClr val="FF0000"/>
                </a:solidFill>
              </a:rPr>
              <a:t>Reportnet</a:t>
            </a:r>
            <a:r>
              <a:rPr lang="en-GB" dirty="0">
                <a:solidFill>
                  <a:srgbClr val="FF0000"/>
                </a:solidFill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876384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D0FD452-F307-6C09-9AFA-9F50940C9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103"/>
            <a:ext cx="12192000" cy="37501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DC9DF9-8A08-A0F9-D058-F48ABC90985F}"/>
              </a:ext>
            </a:extLst>
          </p:cNvPr>
          <p:cNvSpPr txBox="1"/>
          <p:nvPr/>
        </p:nvSpPr>
        <p:spPr>
          <a:xfrm>
            <a:off x="816527" y="329952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2F11E2-5C42-A85F-AC05-06386926989E}"/>
              </a:ext>
            </a:extLst>
          </p:cNvPr>
          <p:cNvSpPr/>
          <p:nvPr/>
        </p:nvSpPr>
        <p:spPr>
          <a:xfrm>
            <a:off x="10858499" y="3014870"/>
            <a:ext cx="1049483" cy="393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C541DB9-F211-0667-7C62-35BE9F55A7A6}"/>
              </a:ext>
            </a:extLst>
          </p:cNvPr>
          <p:cNvSpPr/>
          <p:nvPr/>
        </p:nvSpPr>
        <p:spPr>
          <a:xfrm rot="16200000">
            <a:off x="10837950" y="4457165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FF5647E-A6F7-7357-CFF9-52CBB05FD470}"/>
              </a:ext>
            </a:extLst>
          </p:cNvPr>
          <p:cNvSpPr/>
          <p:nvPr/>
        </p:nvSpPr>
        <p:spPr>
          <a:xfrm rot="16200000">
            <a:off x="620223" y="5382024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5861DD-13FD-6814-2D8E-AE605F3B7174}"/>
              </a:ext>
            </a:extLst>
          </p:cNvPr>
          <p:cNvSpPr txBox="1"/>
          <p:nvPr/>
        </p:nvSpPr>
        <p:spPr>
          <a:xfrm>
            <a:off x="7031181" y="5300842"/>
            <a:ext cx="4640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</a:rPr>
              <a:t>To import data you need to Disable editing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025FB1-1C5E-15AA-4250-8674604A0C86}"/>
              </a:ext>
            </a:extLst>
          </p:cNvPr>
          <p:cNvSpPr txBox="1"/>
          <p:nvPr/>
        </p:nvSpPr>
        <p:spPr>
          <a:xfrm>
            <a:off x="744613" y="261641"/>
            <a:ext cx="1778152" cy="46842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60088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7A565E-4CC0-2710-89A9-B055392DD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45" y="209271"/>
            <a:ext cx="11179509" cy="64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75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A42833-AB9C-5C3D-4E72-389E331E1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3974"/>
            <a:ext cx="12192000" cy="4501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1108CA-C061-112E-E526-99798ECF7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80" y="4887012"/>
            <a:ext cx="10348857" cy="16613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599192-ABAB-28F5-7978-9DCEF4CBD8BE}"/>
              </a:ext>
            </a:extLst>
          </p:cNvPr>
          <p:cNvSpPr/>
          <p:nvPr/>
        </p:nvSpPr>
        <p:spPr>
          <a:xfrm>
            <a:off x="682580" y="3366654"/>
            <a:ext cx="745221" cy="332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9A9133-D07B-73DB-B451-CF2B36A8B51A}"/>
              </a:ext>
            </a:extLst>
          </p:cNvPr>
          <p:cNvSpPr/>
          <p:nvPr/>
        </p:nvSpPr>
        <p:spPr>
          <a:xfrm>
            <a:off x="1779769" y="5815088"/>
            <a:ext cx="1264768" cy="3532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11AB8F-A765-FBAA-1A94-C02998A3E91D}"/>
              </a:ext>
            </a:extLst>
          </p:cNvPr>
          <p:cNvSpPr txBox="1"/>
          <p:nvPr/>
        </p:nvSpPr>
        <p:spPr>
          <a:xfrm>
            <a:off x="884620" y="33253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b="1" dirty="0">
                <a:solidFill>
                  <a:srgbClr val="0070C0"/>
                </a:solidFill>
              </a:rPr>
              <a:t>Work online </a:t>
            </a:r>
          </a:p>
        </p:txBody>
      </p:sp>
    </p:spTree>
    <p:extLst>
      <p:ext uri="{BB962C8B-B14F-4D97-AF65-F5344CB8AC3E}">
        <p14:creationId xmlns:p14="http://schemas.microsoft.com/office/powerpoint/2010/main" val="396987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C2E1C-46F6-5F29-52A0-5D6A8C04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E64ADA-FB00-11C3-977A-72CA233F7E3F}"/>
              </a:ext>
            </a:extLst>
          </p:cNvPr>
          <p:cNvSpPr txBox="1"/>
          <p:nvPr/>
        </p:nvSpPr>
        <p:spPr>
          <a:xfrm>
            <a:off x="2581919" y="2142270"/>
            <a:ext cx="61326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Introduction to the reporting process</a:t>
            </a:r>
            <a:endParaRPr lang="en-DK" sz="3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C2783-9CA2-AB7B-4984-7F82404ECD0E}"/>
              </a:ext>
            </a:extLst>
          </p:cNvPr>
          <p:cNvSpPr txBox="1"/>
          <p:nvPr/>
        </p:nvSpPr>
        <p:spPr>
          <a:xfrm>
            <a:off x="2466056" y="2118978"/>
            <a:ext cx="6364373" cy="60058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157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53EFAE-8AA3-184E-8CF7-B9D686638DD1}"/>
              </a:ext>
            </a:extLst>
          </p:cNvPr>
          <p:cNvSpPr txBox="1"/>
          <p:nvPr/>
        </p:nvSpPr>
        <p:spPr>
          <a:xfrm>
            <a:off x="1877991" y="5726922"/>
            <a:ext cx="9936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As a </a:t>
            </a:r>
            <a:r>
              <a:rPr lang="en-DK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first step</a:t>
            </a:r>
            <a:r>
              <a:rPr lang="en-GB" sz="18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check, amend (if necessary) and validate the national species and habitats checklists </a:t>
            </a:r>
            <a:endParaRPr lang="en-DK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7FC84-B354-DF26-95A4-867DC66CB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71" y="1857230"/>
            <a:ext cx="12079367" cy="35876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6790BD-423D-C8E5-C932-027D8BCE5A5F}"/>
              </a:ext>
            </a:extLst>
          </p:cNvPr>
          <p:cNvSpPr/>
          <p:nvPr/>
        </p:nvSpPr>
        <p:spPr>
          <a:xfrm>
            <a:off x="844584" y="4632068"/>
            <a:ext cx="1327115" cy="355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80EDE34-45CA-6772-07AE-63D598756D33}"/>
              </a:ext>
            </a:extLst>
          </p:cNvPr>
          <p:cNvSpPr/>
          <p:nvPr/>
        </p:nvSpPr>
        <p:spPr>
          <a:xfrm rot="16200000">
            <a:off x="910059" y="5528188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B2137-484A-E863-8C5C-9764E94D1155}"/>
              </a:ext>
            </a:extLst>
          </p:cNvPr>
          <p:cNvSpPr txBox="1"/>
          <p:nvPr/>
        </p:nvSpPr>
        <p:spPr>
          <a:xfrm>
            <a:off x="547732" y="34277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Checklist - import</a:t>
            </a:r>
            <a:endParaRPr lang="en-DK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205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2E1CC-6774-1FAD-1203-0C87D0AA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A74968-6DBB-B9A1-600F-D730B2CE1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65" y="1163065"/>
            <a:ext cx="7411484" cy="1952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672137-72B2-E1CC-2E2D-5267AD4DC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62" y="2962896"/>
            <a:ext cx="11202371" cy="3406435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66B57668-1B20-4BA7-8E1C-DFCCF8995DD1}"/>
              </a:ext>
            </a:extLst>
          </p:cNvPr>
          <p:cNvSpPr/>
          <p:nvPr/>
        </p:nvSpPr>
        <p:spPr>
          <a:xfrm>
            <a:off x="549085" y="4356430"/>
            <a:ext cx="623454" cy="25027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F43358C-FF70-C9AE-7B10-316CE66ACEE9}"/>
              </a:ext>
            </a:extLst>
          </p:cNvPr>
          <p:cNvSpPr/>
          <p:nvPr/>
        </p:nvSpPr>
        <p:spPr>
          <a:xfrm rot="16200000">
            <a:off x="9773051" y="4646574"/>
            <a:ext cx="692500" cy="208939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BBB6C0-3DAE-8BFE-1AA1-93CC76795388}"/>
              </a:ext>
            </a:extLst>
          </p:cNvPr>
          <p:cNvSpPr txBox="1"/>
          <p:nvPr/>
        </p:nvSpPr>
        <p:spPr>
          <a:xfrm>
            <a:off x="8609184" y="6193458"/>
            <a:ext cx="281129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Refresh to see the data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99FF98-2C4E-826F-5373-E0DC0B532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4009" y="4188775"/>
            <a:ext cx="510584" cy="167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5EE797-E55D-7494-791F-33D8CC57FC3D}"/>
              </a:ext>
            </a:extLst>
          </p:cNvPr>
          <p:cNvSpPr txBox="1"/>
          <p:nvPr/>
        </p:nvSpPr>
        <p:spPr>
          <a:xfrm>
            <a:off x="547732" y="342777"/>
            <a:ext cx="333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Habitats Checklist - import</a:t>
            </a:r>
            <a:endParaRPr lang="en-DK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26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6E1B5E-2CF0-4A83-7B4D-07597AB24F27}"/>
              </a:ext>
            </a:extLst>
          </p:cNvPr>
          <p:cNvSpPr txBox="1"/>
          <p:nvPr/>
        </p:nvSpPr>
        <p:spPr>
          <a:xfrm>
            <a:off x="671331" y="5407806"/>
            <a:ext cx="7697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Code labels for habitats and species in checklists are editable and are not validated. They are only for the ease of work of reporters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A838AD-9BEF-5A6A-38EB-0620747E5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0193"/>
            <a:ext cx="12192000" cy="39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94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E8FCD1-184E-EF99-1E50-244E3C38B1B0}"/>
              </a:ext>
            </a:extLst>
          </p:cNvPr>
          <p:cNvSpPr txBox="1"/>
          <p:nvPr/>
        </p:nvSpPr>
        <p:spPr>
          <a:xfrm>
            <a:off x="516665" y="634751"/>
            <a:ext cx="11514694" cy="156966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en-DK" sz="18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Flag </a:t>
            </a:r>
            <a:r>
              <a:rPr lang="en-DK" sz="2000" dirty="0"/>
              <a:t>species / habitats – region </a:t>
            </a:r>
            <a:r>
              <a:rPr lang="en-US" sz="2000" dirty="0"/>
              <a:t>combinations for deletion </a:t>
            </a:r>
            <a:r>
              <a:rPr lang="en-DK" sz="2000" dirty="0"/>
              <a:t>by selecting </a:t>
            </a:r>
            <a:r>
              <a:rPr lang="en-US" sz="2000" dirty="0"/>
              <a:t>in the </a:t>
            </a:r>
            <a:r>
              <a:rPr lang="en-DK" sz="2000" dirty="0" err="1"/>
              <a:t>occurence_code</a:t>
            </a:r>
            <a:r>
              <a:rPr lang="en-US" sz="2000" dirty="0"/>
              <a:t> </a:t>
            </a:r>
            <a:r>
              <a:rPr lang="en-DK" sz="2000" dirty="0"/>
              <a:t>‘</a:t>
            </a:r>
            <a:r>
              <a:rPr lang="en-US" sz="2000" dirty="0"/>
              <a:t>DEL</a:t>
            </a:r>
            <a:r>
              <a:rPr lang="en-DK" sz="2000" dirty="0"/>
              <a:t>’</a:t>
            </a:r>
            <a:r>
              <a:rPr lang="en-US" sz="2000" dirty="0"/>
              <a:t> </a:t>
            </a:r>
            <a:endParaRPr lang="en-D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Add </a:t>
            </a:r>
            <a:r>
              <a:rPr lang="en-DK" sz="2000" dirty="0">
                <a:effectLst/>
              </a:rPr>
              <a:t>new </a:t>
            </a:r>
            <a:r>
              <a:rPr lang="en-US" sz="2000" dirty="0">
                <a:effectLst/>
              </a:rPr>
              <a:t>species </a:t>
            </a:r>
            <a:r>
              <a:rPr lang="en-DK" sz="2000" dirty="0">
                <a:effectLst/>
              </a:rPr>
              <a:t>/ habitats </a:t>
            </a:r>
            <a:r>
              <a:rPr lang="en-US" sz="2000" dirty="0">
                <a:effectLst/>
              </a:rPr>
              <a:t>– </a:t>
            </a:r>
            <a:r>
              <a:rPr lang="en-DK" sz="2000" dirty="0">
                <a:effectLst/>
              </a:rPr>
              <a:t>region</a:t>
            </a:r>
            <a:r>
              <a:rPr lang="en-US" sz="2000" dirty="0">
                <a:effectLst/>
              </a:rPr>
              <a:t> combination</a:t>
            </a:r>
            <a:endParaRPr lang="en-D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000" dirty="0"/>
              <a:t>Modify</a:t>
            </a:r>
            <a:r>
              <a:rPr lang="en-DK" sz="2000" dirty="0">
                <a:effectLst/>
              </a:rPr>
              <a:t> information in</a:t>
            </a:r>
            <a:r>
              <a:rPr lang="en-US" sz="2000" dirty="0">
                <a:effectLst/>
              </a:rPr>
              <a:t> </a:t>
            </a:r>
            <a:r>
              <a:rPr lang="en-DK" sz="2000" dirty="0" err="1">
                <a:effectLst/>
              </a:rPr>
              <a:t>occurence</a:t>
            </a:r>
            <a:r>
              <a:rPr lang="en-DK" sz="2000" dirty="0">
                <a:effectLst/>
              </a:rPr>
              <a:t>_</a:t>
            </a:r>
            <a:r>
              <a:rPr lang="en-US" sz="2000" dirty="0">
                <a:effectLst/>
              </a:rPr>
              <a:t>code</a:t>
            </a:r>
            <a:endParaRPr lang="en-DK" sz="2000" dirty="0">
              <a:effectLst/>
            </a:endParaRPr>
          </a:p>
          <a:p>
            <a:r>
              <a:rPr lang="en-US" i="1" dirty="0"/>
              <a:t>Information on reason behind any change </a:t>
            </a:r>
            <a:r>
              <a:rPr lang="en-DK" i="1" dirty="0"/>
              <a:t>in t</a:t>
            </a:r>
            <a:r>
              <a:rPr lang="da-DK" i="1" dirty="0"/>
              <a:t>he</a:t>
            </a:r>
            <a:r>
              <a:rPr lang="en-DK" i="1" dirty="0"/>
              <a:t> field ‘comments’ </a:t>
            </a:r>
            <a:r>
              <a:rPr lang="en-US" i="1" dirty="0"/>
              <a:t>is mandatory otherwise a delivery is blocked</a:t>
            </a:r>
            <a:endParaRPr lang="en-DK" sz="1800" i="1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01D9A8-B0DC-2654-D916-82DF74FB42F0}"/>
              </a:ext>
            </a:extLst>
          </p:cNvPr>
          <p:cNvSpPr txBox="1"/>
          <p:nvPr/>
        </p:nvSpPr>
        <p:spPr>
          <a:xfrm>
            <a:off x="516665" y="2639107"/>
            <a:ext cx="11514694" cy="206210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DK" sz="2000" dirty="0"/>
              <a:t>Select the appropriate species population_size_unit</a:t>
            </a:r>
            <a:endParaRPr lang="en-DK" sz="2000" dirty="0">
              <a:effectLst/>
            </a:endParaRPr>
          </a:p>
          <a:p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en-DK" sz="1800" b="0" i="0" dirty="0">
                <a:solidFill>
                  <a:srgbClr val="000000"/>
                </a:solidFill>
                <a:effectLst/>
              </a:rPr>
              <a:t>F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or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invertebrate and non-vascular plant 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species present in one single country, indicate the population unit from the corresponding reference table For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the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vascular plant 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species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where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more than one population unit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is proposed 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(i.e. i or m2), one of those units must be selected for reporting </a:t>
            </a:r>
            <a:endParaRPr lang="en-DK" sz="1800" b="0" i="0" dirty="0">
              <a:solidFill>
                <a:srgbClr val="000000"/>
              </a:solidFill>
              <a:effectLst/>
            </a:endParaRPr>
          </a:p>
          <a:p>
            <a:r>
              <a:rPr lang="en-DK" dirty="0">
                <a:solidFill>
                  <a:srgbClr val="000000"/>
                </a:solidFill>
              </a:rPr>
              <a:t>For species that you will not report (e.g. OCC), fill NA</a:t>
            </a:r>
            <a:endParaRPr lang="en-DK" sz="1800" b="0" i="0" dirty="0">
              <a:solidFill>
                <a:srgbClr val="000000"/>
              </a:solidFill>
              <a:effectLst/>
            </a:endParaRPr>
          </a:p>
          <a:p>
            <a:r>
              <a:rPr lang="en-US" sz="1800" b="0" i="0" dirty="0">
                <a:solidFill>
                  <a:srgbClr val="000000"/>
                </a:solidFill>
                <a:effectLst/>
              </a:rPr>
              <a:t>If the population size unit is not filled in, </a:t>
            </a:r>
            <a:r>
              <a:rPr lang="en-DK" sz="1800" b="0" i="0" dirty="0">
                <a:solidFill>
                  <a:srgbClr val="000000"/>
                </a:solidFill>
                <a:effectLst/>
              </a:rPr>
              <a:t>validations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will produce blockers. </a:t>
            </a:r>
            <a:endParaRPr lang="en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7F55B-C77D-D3FF-C3E8-942F50C45D40}"/>
              </a:ext>
            </a:extLst>
          </p:cNvPr>
          <p:cNvSpPr txBox="1"/>
          <p:nvPr/>
        </p:nvSpPr>
        <p:spPr>
          <a:xfrm>
            <a:off x="516665" y="4907062"/>
            <a:ext cx="11514694" cy="120032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</a:rPr>
              <a:t>Mandatory </a:t>
            </a:r>
            <a:r>
              <a:rPr lang="en-DK" sz="1800" dirty="0">
                <a:effectLst/>
              </a:rPr>
              <a:t>species</a:t>
            </a:r>
            <a:r>
              <a:rPr lang="en-US" sz="1800" dirty="0">
                <a:effectLst/>
              </a:rPr>
              <a:t> </a:t>
            </a:r>
            <a:r>
              <a:rPr lang="en-DK" sz="1800" dirty="0">
                <a:effectLst/>
              </a:rPr>
              <a:t>and habitats </a:t>
            </a:r>
            <a:r>
              <a:rPr lang="en-US" sz="1800" dirty="0">
                <a:effectLst/>
              </a:rPr>
              <a:t>to be reported are those specified in the Explanatory Notes</a:t>
            </a:r>
            <a:endParaRPr lang="en-DK" sz="1800" dirty="0">
              <a:effectLst/>
            </a:endParaRPr>
          </a:p>
          <a:p>
            <a:r>
              <a:rPr lang="en-US" dirty="0"/>
              <a:t>All mandatory </a:t>
            </a:r>
            <a:r>
              <a:rPr lang="en-DK" dirty="0"/>
              <a:t>features</a:t>
            </a:r>
            <a:r>
              <a:rPr lang="en-US" dirty="0"/>
              <a:t> should be reported apart from those flagged for deletion (DEL) in the country checklist</a:t>
            </a:r>
            <a:endParaRPr lang="en-DK" sz="1800" dirty="0">
              <a:effectLst/>
            </a:endParaRPr>
          </a:p>
          <a:p>
            <a:r>
              <a:rPr lang="en-US" sz="1800" dirty="0">
                <a:effectLst/>
              </a:rPr>
              <a:t>Reporting non</a:t>
            </a:r>
            <a:r>
              <a:rPr lang="en-DK" sz="1800" dirty="0">
                <a:effectLst/>
              </a:rPr>
              <a:t>-</a:t>
            </a:r>
            <a:r>
              <a:rPr lang="en-US" sz="1800" dirty="0">
                <a:effectLst/>
              </a:rPr>
              <a:t>mandatory features is left to MS. Any non</a:t>
            </a:r>
            <a:r>
              <a:rPr lang="en-DK" sz="1800" dirty="0">
                <a:effectLst/>
              </a:rPr>
              <a:t>-</a:t>
            </a:r>
            <a:r>
              <a:rPr lang="en-US" sz="1800" dirty="0">
                <a:effectLst/>
              </a:rPr>
              <a:t>mandatory feature </a:t>
            </a:r>
            <a:r>
              <a:rPr lang="en-DK" sz="1800" dirty="0">
                <a:effectLst/>
              </a:rPr>
              <a:t>reported</a:t>
            </a:r>
            <a:r>
              <a:rPr lang="en-US" sz="1800" dirty="0">
                <a:effectLst/>
              </a:rPr>
              <a:t> should comply with the validation rules and blockers</a:t>
            </a:r>
            <a:endParaRPr lang="en-D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033D65-65A5-1821-884B-0DDEC5D1BF9A}"/>
              </a:ext>
            </a:extLst>
          </p:cNvPr>
          <p:cNvSpPr txBox="1"/>
          <p:nvPr/>
        </p:nvSpPr>
        <p:spPr>
          <a:xfrm>
            <a:off x="516856" y="59567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Checklist – </a:t>
            </a:r>
            <a:r>
              <a:rPr lang="en-US" b="1" dirty="0">
                <a:solidFill>
                  <a:srgbClr val="0070C0"/>
                </a:solidFill>
              </a:rPr>
              <a:t>changes, correction of data</a:t>
            </a:r>
            <a:endParaRPr lang="en-DK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54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51B041-1CD8-AB50-364A-1DEEADFDE6E3}"/>
              </a:ext>
            </a:extLst>
          </p:cNvPr>
          <p:cNvSpPr txBox="1"/>
          <p:nvPr/>
        </p:nvSpPr>
        <p:spPr>
          <a:xfrm>
            <a:off x="4189845" y="2178697"/>
            <a:ext cx="41946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Any questions so far?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5202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4950E5-9407-72EF-E12B-AFABB348F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6" y="0"/>
            <a:ext cx="11837845" cy="3221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995E57-4D7D-C178-A06F-423579FE1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4" y="3429001"/>
            <a:ext cx="11928764" cy="3428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FBE385-631F-FE93-0135-B5BF93D1EC5F}"/>
              </a:ext>
            </a:extLst>
          </p:cNvPr>
          <p:cNvSpPr txBox="1"/>
          <p:nvPr/>
        </p:nvSpPr>
        <p:spPr>
          <a:xfrm>
            <a:off x="5501964" y="758466"/>
            <a:ext cx="6690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The spatial data may be imported as table with the grid cell codes and feature codes, or in shapefile, or </a:t>
            </a:r>
            <a:r>
              <a:rPr lang="en-DK" sz="2000" dirty="0" err="1">
                <a:solidFill>
                  <a:srgbClr val="FF0000"/>
                </a:solidFill>
                <a:latin typeface="Aptos" panose="020B0004020202020204" pitchFamily="34" charset="0"/>
              </a:rPr>
              <a:t>geopackage</a:t>
            </a:r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 formats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30EF5B-7D12-2FA0-4CC5-49D6996201F7}"/>
              </a:ext>
            </a:extLst>
          </p:cNvPr>
          <p:cNvSpPr txBox="1"/>
          <p:nvPr/>
        </p:nvSpPr>
        <p:spPr>
          <a:xfrm>
            <a:off x="3172514" y="102234"/>
            <a:ext cx="4925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3000" b="1" dirty="0">
                <a:solidFill>
                  <a:srgbClr val="0070C0"/>
                </a:solidFill>
              </a:rPr>
              <a:t>Spatial information schemas</a:t>
            </a:r>
          </a:p>
        </p:txBody>
      </p:sp>
    </p:spTree>
    <p:extLst>
      <p:ext uri="{BB962C8B-B14F-4D97-AF65-F5344CB8AC3E}">
        <p14:creationId xmlns:p14="http://schemas.microsoft.com/office/powerpoint/2010/main" val="3963903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2430FF-6687-4477-1D3C-1AF8AB45A21A}"/>
              </a:ext>
            </a:extLst>
          </p:cNvPr>
          <p:cNvSpPr txBox="1"/>
          <p:nvPr/>
        </p:nvSpPr>
        <p:spPr>
          <a:xfrm>
            <a:off x="3184345" y="2563821"/>
            <a:ext cx="6441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3000" b="1" dirty="0">
                <a:solidFill>
                  <a:srgbClr val="0070C0"/>
                </a:solidFill>
              </a:rPr>
              <a:t>Validations</a:t>
            </a:r>
            <a:r>
              <a:rPr lang="en-US" sz="3000" b="1" dirty="0">
                <a:solidFill>
                  <a:srgbClr val="0070C0"/>
                </a:solidFill>
              </a:rPr>
              <a:t> and data correction</a:t>
            </a:r>
            <a:endParaRPr lang="en-DK" sz="3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D756C-EDAA-0C5B-8C8D-5F973677B0F4}"/>
              </a:ext>
            </a:extLst>
          </p:cNvPr>
          <p:cNvSpPr txBox="1"/>
          <p:nvPr/>
        </p:nvSpPr>
        <p:spPr>
          <a:xfrm>
            <a:off x="2876299" y="2540529"/>
            <a:ext cx="6035571" cy="60058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80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D5F2E9-C518-3B0A-1E24-7FC1ED62F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0" y="824093"/>
            <a:ext cx="12097844" cy="5253562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C1F61543-59D3-0D0E-25A2-D11ED2B23921}"/>
              </a:ext>
            </a:extLst>
          </p:cNvPr>
          <p:cNvSpPr/>
          <p:nvPr/>
        </p:nvSpPr>
        <p:spPr>
          <a:xfrm rot="16200000">
            <a:off x="8345529" y="320645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14CE44-E693-99A4-2521-D1765D96E7D6}"/>
              </a:ext>
            </a:extLst>
          </p:cNvPr>
          <p:cNvSpPr/>
          <p:nvPr/>
        </p:nvSpPr>
        <p:spPr>
          <a:xfrm>
            <a:off x="8481483" y="2499385"/>
            <a:ext cx="810632" cy="294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84561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0B730E-F0C0-DF0E-4A7E-B2D9C3099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30" y="489547"/>
            <a:ext cx="11472579" cy="5749223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6EEB7FF-582C-4961-493C-0382FEDF1AAC}"/>
              </a:ext>
            </a:extLst>
          </p:cNvPr>
          <p:cNvSpPr/>
          <p:nvPr/>
        </p:nvSpPr>
        <p:spPr>
          <a:xfrm rot="10800000">
            <a:off x="1847452" y="5613049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C28D81-034A-DF66-9E48-06A78C044544}"/>
              </a:ext>
            </a:extLst>
          </p:cNvPr>
          <p:cNvSpPr/>
          <p:nvPr/>
        </p:nvSpPr>
        <p:spPr>
          <a:xfrm>
            <a:off x="778213" y="1227377"/>
            <a:ext cx="9649838" cy="6889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0914EE-7CA8-0AB0-F4B8-82EDCF3246CA}"/>
              </a:ext>
            </a:extLst>
          </p:cNvPr>
          <p:cNvSpPr/>
          <p:nvPr/>
        </p:nvSpPr>
        <p:spPr>
          <a:xfrm>
            <a:off x="675252" y="5554137"/>
            <a:ext cx="1062334" cy="417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20681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B829-2C0D-952A-617B-2B5AECA3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4BA3A2-2E06-8224-C7F1-288B6F40C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0" y="824093"/>
            <a:ext cx="12097844" cy="52535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6E6A567-BD99-8408-170B-6CA3738F9F4C}"/>
              </a:ext>
            </a:extLst>
          </p:cNvPr>
          <p:cNvSpPr/>
          <p:nvPr/>
        </p:nvSpPr>
        <p:spPr>
          <a:xfrm rot="16200000">
            <a:off x="6983656" y="3206450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D0DDA-D041-020D-8B7B-AF41382498D6}"/>
              </a:ext>
            </a:extLst>
          </p:cNvPr>
          <p:cNvSpPr/>
          <p:nvPr/>
        </p:nvSpPr>
        <p:spPr>
          <a:xfrm>
            <a:off x="7109507" y="2530884"/>
            <a:ext cx="810632" cy="294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8C7897-FE8C-9F0C-5AD6-4205FAE8D8EC}"/>
              </a:ext>
            </a:extLst>
          </p:cNvPr>
          <p:cNvSpPr txBox="1"/>
          <p:nvPr/>
        </p:nvSpPr>
        <p:spPr>
          <a:xfrm>
            <a:off x="7514823" y="1691363"/>
            <a:ext cx="3677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To validate, the ‘Enable editing’ must be disabled</a:t>
            </a:r>
          </a:p>
        </p:txBody>
      </p:sp>
    </p:spTree>
    <p:extLst>
      <p:ext uri="{BB962C8B-B14F-4D97-AF65-F5344CB8AC3E}">
        <p14:creationId xmlns:p14="http://schemas.microsoft.com/office/powerpoint/2010/main" val="368942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D3DC-A4D3-6C5D-6EB4-C37DE8164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2DC7309-3A51-C1A8-967B-CDE773ADA223}"/>
              </a:ext>
            </a:extLst>
          </p:cNvPr>
          <p:cNvSpPr txBox="1"/>
          <p:nvPr/>
        </p:nvSpPr>
        <p:spPr>
          <a:xfrm>
            <a:off x="405307" y="88288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3200" b="1" dirty="0">
                <a:solidFill>
                  <a:srgbClr val="002060"/>
                </a:solidFill>
                <a:latin typeface="Calibri" panose="020F0502020204030204"/>
              </a:rPr>
              <a:t>Reporting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079EB8-4E85-3EA6-8D63-D5E0E958F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068" y="4047987"/>
            <a:ext cx="8359698" cy="19291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9D10BC-15AA-40FB-206C-C6B8ADEC9194}"/>
              </a:ext>
            </a:extLst>
          </p:cNvPr>
          <p:cNvSpPr txBox="1"/>
          <p:nvPr/>
        </p:nvSpPr>
        <p:spPr>
          <a:xfrm>
            <a:off x="702526" y="1027400"/>
            <a:ext cx="10995103" cy="2846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</a:t>
            </a: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reparation of data </a:t>
            </a:r>
            <a:r>
              <a:rPr lang="en-GB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(on the EET or other documents)</a:t>
            </a:r>
            <a:endParaRPr lang="en-DK" sz="22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Submission </a:t>
            </a:r>
            <a:endParaRPr lang="en-DK" sz="22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Validation</a:t>
            </a:r>
            <a:endParaRPr lang="en-DK" sz="22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Correction and re-submission </a:t>
            </a:r>
            <a:r>
              <a:rPr lang="en-DK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based on t</a:t>
            </a:r>
            <a:r>
              <a:rPr lang="da-DK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he</a:t>
            </a:r>
            <a:r>
              <a:rPr lang="en-DK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GB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feedback of the validation </a:t>
            </a:r>
            <a:endParaRPr lang="en-DK" sz="2200" dirty="0"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These steps should be repeated until the data has achieved the required quality</a:t>
            </a:r>
            <a:r>
              <a:rPr lang="en-GB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</a:t>
            </a:r>
            <a:r>
              <a:rPr lang="en-GB" sz="22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and the delivery can be finalised</a:t>
            </a:r>
            <a:endParaRPr lang="en-DK" sz="22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</a:t>
            </a:r>
            <a:r>
              <a:rPr lang="en-DK" sz="2200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elivery</a:t>
            </a:r>
            <a:endParaRPr lang="en-DK" sz="22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336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13B47D-5F7A-07A6-A0FF-00B83AFF2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426"/>
            <a:ext cx="12192000" cy="618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547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53D0F9-8386-5347-D12B-D64E30408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3892"/>
            <a:ext cx="12192000" cy="5670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B6A89C-5A0E-1EEB-9320-A50EEB35A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8091" y="1596914"/>
            <a:ext cx="1790950" cy="60968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22E23E8C-B297-82E8-283C-DF7DA688FA4D}"/>
              </a:ext>
            </a:extLst>
          </p:cNvPr>
          <p:cNvSpPr/>
          <p:nvPr/>
        </p:nvSpPr>
        <p:spPr>
          <a:xfrm rot="16200000">
            <a:off x="10174329" y="3039555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94586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71EA11-35D6-FD82-9F65-514A15482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8949"/>
            <a:ext cx="12192000" cy="548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591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B64C9C-A343-DCC5-57A5-40C7F7350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2" y="727135"/>
            <a:ext cx="12116058" cy="54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713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6DFC4-0D32-BA52-69BE-F93A683A9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9941"/>
            <a:ext cx="12192000" cy="55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219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B89AAB-1D87-754E-77CC-749CE2B6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735"/>
            <a:ext cx="12192000" cy="541253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DF6C4C86-A6D6-BC6B-5103-88A5902CB9F0}"/>
              </a:ext>
            </a:extLst>
          </p:cNvPr>
          <p:cNvSpPr/>
          <p:nvPr/>
        </p:nvSpPr>
        <p:spPr>
          <a:xfrm rot="16200000">
            <a:off x="7573515" y="3200566"/>
            <a:ext cx="1062334" cy="237746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4416C-D29A-745C-C4C1-9D10F228FD10}"/>
              </a:ext>
            </a:extLst>
          </p:cNvPr>
          <p:cNvSpPr/>
          <p:nvPr/>
        </p:nvSpPr>
        <p:spPr>
          <a:xfrm>
            <a:off x="7576593" y="2370666"/>
            <a:ext cx="1036830" cy="327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847207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449F22-C512-C3B9-6A3D-9FB0ACBB8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7171"/>
            <a:ext cx="12127751" cy="57483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335B04-1D6A-B452-72FD-A6F18CF44193}"/>
              </a:ext>
            </a:extLst>
          </p:cNvPr>
          <p:cNvSpPr/>
          <p:nvPr/>
        </p:nvSpPr>
        <p:spPr>
          <a:xfrm>
            <a:off x="2996535" y="2026297"/>
            <a:ext cx="742449" cy="33096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5F06B3-A6B2-6E2B-D3E2-FFF7F1330065}"/>
              </a:ext>
            </a:extLst>
          </p:cNvPr>
          <p:cNvSpPr/>
          <p:nvPr/>
        </p:nvSpPr>
        <p:spPr>
          <a:xfrm>
            <a:off x="663147" y="2026297"/>
            <a:ext cx="590049" cy="33096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EF5204-E34C-DE5B-8749-DF215F11D468}"/>
              </a:ext>
            </a:extLst>
          </p:cNvPr>
          <p:cNvSpPr/>
          <p:nvPr/>
        </p:nvSpPr>
        <p:spPr>
          <a:xfrm>
            <a:off x="616850" y="6140429"/>
            <a:ext cx="1294899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6F4280-6477-64D8-2E40-E47FD9F5268C}"/>
              </a:ext>
            </a:extLst>
          </p:cNvPr>
          <p:cNvSpPr txBox="1"/>
          <p:nvPr/>
        </p:nvSpPr>
        <p:spPr>
          <a:xfrm>
            <a:off x="2465408" y="5520268"/>
            <a:ext cx="8252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Table functionality: Click on a record and it will take you back to the reporting table and apply a filter to show only those records with QC result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DBDF9F-7F0C-2A34-A16C-B43614D4441F}"/>
              </a:ext>
            </a:extLst>
          </p:cNvPr>
          <p:cNvSpPr/>
          <p:nvPr/>
        </p:nvSpPr>
        <p:spPr>
          <a:xfrm>
            <a:off x="663147" y="1653082"/>
            <a:ext cx="9742494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132548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794CB2-08C8-3BB1-A748-C4FF2337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208"/>
            <a:ext cx="12192000" cy="5843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471D32-3D49-7CA1-4623-9FDC6EF0FBF9}"/>
              </a:ext>
            </a:extLst>
          </p:cNvPr>
          <p:cNvSpPr/>
          <p:nvPr/>
        </p:nvSpPr>
        <p:spPr>
          <a:xfrm>
            <a:off x="4797484" y="2966255"/>
            <a:ext cx="1713999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43477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D60F9-16A6-01B8-B1E3-1E8A13D15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2106C6-7150-AB15-CB97-C994B3667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208"/>
            <a:ext cx="12192000" cy="5843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FDF891-99F0-2B2C-CA09-6F48D6C9380C}"/>
              </a:ext>
            </a:extLst>
          </p:cNvPr>
          <p:cNvSpPr/>
          <p:nvPr/>
        </p:nvSpPr>
        <p:spPr>
          <a:xfrm>
            <a:off x="10833904" y="2225474"/>
            <a:ext cx="974274" cy="2806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910189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53BB6-CDA5-CE20-C7F0-4976C46A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11" y="742812"/>
            <a:ext cx="11227377" cy="53723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C4F3B3-1736-1AED-BD79-F914B326BDA8}"/>
              </a:ext>
            </a:extLst>
          </p:cNvPr>
          <p:cNvSpPr/>
          <p:nvPr/>
        </p:nvSpPr>
        <p:spPr>
          <a:xfrm>
            <a:off x="1145290" y="3429000"/>
            <a:ext cx="704849" cy="3064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046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4420F-D9B1-E190-1E80-BAC03F801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AB8C89-4A00-2FBE-FFEB-9F4D6C97C3F7}"/>
              </a:ext>
            </a:extLst>
          </p:cNvPr>
          <p:cNvSpPr txBox="1"/>
          <p:nvPr/>
        </p:nvSpPr>
        <p:spPr>
          <a:xfrm>
            <a:off x="4250082" y="2378471"/>
            <a:ext cx="2237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</a:rPr>
              <a:t>Reportnet</a:t>
            </a:r>
            <a:r>
              <a:rPr lang="en-US" sz="3000" b="1" dirty="0">
                <a:solidFill>
                  <a:srgbClr val="0070C0"/>
                </a:solidFill>
              </a:rPr>
              <a:t> 3</a:t>
            </a:r>
            <a:endParaRPr lang="en-DK" sz="30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935CF-8BD6-09AC-C8A1-CEF22141C07E}"/>
              </a:ext>
            </a:extLst>
          </p:cNvPr>
          <p:cNvSpPr txBox="1"/>
          <p:nvPr/>
        </p:nvSpPr>
        <p:spPr>
          <a:xfrm>
            <a:off x="2577267" y="2353757"/>
            <a:ext cx="6364373" cy="60058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479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F6386A-764F-9A12-C406-010A0E4AB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794"/>
            <a:ext cx="12192000" cy="578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582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BE332C-4D70-4C12-9DFA-3058D19C2B9A}"/>
              </a:ext>
            </a:extLst>
          </p:cNvPr>
          <p:cNvSpPr txBox="1"/>
          <p:nvPr/>
        </p:nvSpPr>
        <p:spPr>
          <a:xfrm>
            <a:off x="532435" y="756566"/>
            <a:ext cx="10995950" cy="132343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Validation</a:t>
            </a:r>
            <a:r>
              <a:rPr lang="en-DK" sz="2000" dirty="0"/>
              <a:t> is done at schema level but there are interlinked tables between different schemas, this means validations may involve more than one tables and schemas – coordination of reporters necessary</a:t>
            </a:r>
          </a:p>
          <a:p>
            <a:endParaRPr lang="en-DK" sz="2000" dirty="0"/>
          </a:p>
          <a:p>
            <a:r>
              <a:rPr lang="da-DK" sz="2000" dirty="0"/>
              <a:t>Unresolved</a:t>
            </a:r>
            <a:r>
              <a:rPr lang="en-DK" sz="2000" dirty="0"/>
              <a:t> Blockers do not allow delivery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E4FBE2-2002-CFF4-4727-E752AFB714A1}"/>
              </a:ext>
            </a:extLst>
          </p:cNvPr>
          <p:cNvSpPr txBox="1"/>
          <p:nvPr/>
        </p:nvSpPr>
        <p:spPr>
          <a:xfrm>
            <a:off x="524840" y="2584202"/>
            <a:ext cx="11003545" cy="255454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NOTE</a:t>
            </a:r>
            <a:r>
              <a:rPr lang="en-DK" sz="2000" dirty="0"/>
              <a:t>: </a:t>
            </a:r>
            <a:r>
              <a:rPr lang="en-US" sz="2000" b="1" dirty="0"/>
              <a:t>Required fields </a:t>
            </a:r>
            <a:r>
              <a:rPr lang="en-US" sz="2000" dirty="0"/>
              <a:t>in the schema vs </a:t>
            </a:r>
            <a:r>
              <a:rPr lang="en-US" sz="2000" b="1" dirty="0"/>
              <a:t>Mandatory fields</a:t>
            </a:r>
            <a:r>
              <a:rPr lang="en-US" sz="2000" dirty="0"/>
              <a:t> in the </a:t>
            </a:r>
            <a:r>
              <a:rPr lang="en-DK" sz="2000" dirty="0"/>
              <a:t>Reporting Format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Required fields at schema level =&gt; BLOCKER</a:t>
            </a:r>
            <a:r>
              <a:rPr lang="en-DK" sz="2000" dirty="0"/>
              <a:t> </a:t>
            </a:r>
            <a:r>
              <a:rPr lang="en-US" sz="2000" dirty="0"/>
              <a:t>or ERROR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DK" sz="2000" dirty="0"/>
              <a:t>Non-required fields may have </a:t>
            </a:r>
            <a:r>
              <a:rPr lang="en-US" sz="2000" dirty="0"/>
              <a:t>ERRORS</a:t>
            </a:r>
            <a:r>
              <a:rPr lang="en-DK" sz="2000" dirty="0"/>
              <a:t> from QC rules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Mandatory fields in the </a:t>
            </a:r>
            <a:r>
              <a:rPr lang="en-DK" sz="2000" dirty="0"/>
              <a:t>reporting format</a:t>
            </a:r>
            <a:r>
              <a:rPr lang="en-US" sz="2000" dirty="0"/>
              <a:t> =&gt; BLOCKER or ERROR through QC rules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Optional fields in the reporting format =&gt; INFO</a:t>
            </a:r>
            <a:endParaRPr lang="en-DK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Empty mandatory tables -&gt; BLOCKER (please, use “no data” options)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Incorrect use of all Reference data values -&gt; BLOCKER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95291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CBEA2-143E-B5A7-83D4-8BF6C1791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25CAF5-DCBD-F350-7D61-D65CD1031F96}"/>
              </a:ext>
            </a:extLst>
          </p:cNvPr>
          <p:cNvSpPr txBox="1"/>
          <p:nvPr/>
        </p:nvSpPr>
        <p:spPr>
          <a:xfrm>
            <a:off x="4189845" y="2178697"/>
            <a:ext cx="41946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Any questions so far?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837127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3E57B-7101-2F36-AF72-A37F079C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7C3A1C-F9CA-E12E-F7E4-0D02CCD87CAF}"/>
              </a:ext>
            </a:extLst>
          </p:cNvPr>
          <p:cNvSpPr txBox="1"/>
          <p:nvPr/>
        </p:nvSpPr>
        <p:spPr>
          <a:xfrm>
            <a:off x="2864424" y="3006958"/>
            <a:ext cx="57306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ptos" panose="020B0004020202020204" pitchFamily="34" charset="0"/>
              </a:rPr>
              <a:t>Releasing your data submission</a:t>
            </a:r>
            <a:endParaRPr lang="en-DK" sz="3000" b="1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0A9867-001B-5983-D3BE-0B00EC2E6C84}"/>
              </a:ext>
            </a:extLst>
          </p:cNvPr>
          <p:cNvSpPr txBox="1"/>
          <p:nvPr/>
        </p:nvSpPr>
        <p:spPr>
          <a:xfrm>
            <a:off x="2711973" y="2968187"/>
            <a:ext cx="6035571" cy="60058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599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2F10E-F41E-256D-0914-1A8EF0104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E43C98-287E-EF6D-6527-57A7CC91C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80" y="579632"/>
            <a:ext cx="11312619" cy="532473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4188D6D7-293A-6AA1-A9DB-68D5A934403B}"/>
              </a:ext>
            </a:extLst>
          </p:cNvPr>
          <p:cNvSpPr/>
          <p:nvPr/>
        </p:nvSpPr>
        <p:spPr>
          <a:xfrm rot="16200000">
            <a:off x="8097857" y="4708641"/>
            <a:ext cx="1062334" cy="196485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1462E5-241A-4E45-577B-BD72BD1AD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24" y="2504439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1A4705-2CB7-5B08-1FEF-51BCDE8AC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19" y="2468373"/>
            <a:ext cx="850305" cy="14499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19E567-0260-AA14-F50D-2F2D4054F3DF}"/>
              </a:ext>
            </a:extLst>
          </p:cNvPr>
          <p:cNvSpPr/>
          <p:nvPr/>
        </p:nvSpPr>
        <p:spPr>
          <a:xfrm>
            <a:off x="8037577" y="2398364"/>
            <a:ext cx="980207" cy="14499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E6EB0-E18F-37BC-8ADB-2B8FABA82DAA}"/>
              </a:ext>
            </a:extLst>
          </p:cNvPr>
          <p:cNvSpPr txBox="1"/>
          <p:nvPr/>
        </p:nvSpPr>
        <p:spPr>
          <a:xfrm>
            <a:off x="3909893" y="5159257"/>
            <a:ext cx="4964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  <a:latin typeface="Aptos" panose="020B0004020202020204" pitchFamily="34" charset="0"/>
              </a:rPr>
              <a:t>Delivery</a:t>
            </a:r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 step revalidates data in all schemas and if no Blockers encountered then a copy of the data is delivered to EEA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794178-7D1D-D0B9-3FA6-6E002BC724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00" y="1676642"/>
            <a:ext cx="295649" cy="40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627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757B0-4FFC-358E-384A-4278B83C6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B0B57B-1289-0236-6C3A-97A0F780B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80" y="579632"/>
            <a:ext cx="11312619" cy="53247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3DB5E9-A190-C243-06FE-78A9490F8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424" y="2504439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2B860F-1204-2EFF-9C8D-2C4CD731D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119" y="2468373"/>
            <a:ext cx="850305" cy="14499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3A0D86-B37C-93E4-21A6-957832286FEF}"/>
              </a:ext>
            </a:extLst>
          </p:cNvPr>
          <p:cNvSpPr txBox="1"/>
          <p:nvPr/>
        </p:nvSpPr>
        <p:spPr>
          <a:xfrm>
            <a:off x="1340647" y="5144871"/>
            <a:ext cx="7730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  <a:latin typeface="Aptos" panose="020B0004020202020204" pitchFamily="34" charset="0"/>
              </a:rPr>
              <a:t>O</a:t>
            </a:r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pen deliveries are strongly encouraged</a:t>
            </a:r>
          </a:p>
          <a:p>
            <a:r>
              <a:rPr lang="en-DK" sz="2000" dirty="0">
                <a:solidFill>
                  <a:srgbClr val="FF0000"/>
                </a:solidFill>
                <a:latin typeface="Aptos" panose="020B0004020202020204" pitchFamily="34" charset="0"/>
              </a:rPr>
              <a:t>Spatial data are by default restricted from public 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0C129-57E8-F349-9082-37E864DB7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691" y="2889436"/>
            <a:ext cx="7197573" cy="1834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7B6BCF-4092-EBDF-07E6-EC8599CC0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800" y="1676642"/>
            <a:ext cx="295649" cy="40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430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66AA7-1E4B-A0B9-E9F9-B9CFB966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D11F15-F4A5-0C11-AFB5-083D32060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80" y="579632"/>
            <a:ext cx="11312619" cy="532473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CD4881DC-1F26-A666-26F4-261903CE0870}"/>
              </a:ext>
            </a:extLst>
          </p:cNvPr>
          <p:cNvSpPr/>
          <p:nvPr/>
        </p:nvSpPr>
        <p:spPr>
          <a:xfrm rot="16200000">
            <a:off x="7999613" y="4467040"/>
            <a:ext cx="1062334" cy="196485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D55796-ABA5-70A0-E522-EA56C3793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24" y="2504439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27DCA-1C4D-EC81-B7BF-18DDBA452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19" y="2468373"/>
            <a:ext cx="850305" cy="14499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4874C4-2F53-E194-AFB0-2B52213804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628" y="2468373"/>
            <a:ext cx="850305" cy="1245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4A9665-56A3-B9F3-CDF5-F53E3E9022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4658" y="2446563"/>
            <a:ext cx="959450" cy="14139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7932ED-C4D6-A67A-439D-42F06A678D4E}"/>
              </a:ext>
            </a:extLst>
          </p:cNvPr>
          <p:cNvSpPr/>
          <p:nvPr/>
        </p:nvSpPr>
        <p:spPr>
          <a:xfrm>
            <a:off x="8040676" y="2307719"/>
            <a:ext cx="980207" cy="14499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FF3660-2144-64D7-1F8E-4F2E9806B9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800" y="1676642"/>
            <a:ext cx="295649" cy="40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33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0C6AE-DCA2-E453-3592-6DCE57EA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E81C8-9F94-6234-73A9-32D848C06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787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F27C90-C1AC-E8D9-AFE3-5D9C266C761D}"/>
              </a:ext>
            </a:extLst>
          </p:cNvPr>
          <p:cNvSpPr txBox="1"/>
          <p:nvPr/>
        </p:nvSpPr>
        <p:spPr>
          <a:xfrm>
            <a:off x="9030785" y="767394"/>
            <a:ext cx="2891246" cy="92333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Example of confirmation receipt. It will be similar for Resolution No.8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613679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786BB-EE4D-7EA5-2A82-D04691168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134993-28A6-D314-5AFD-47944903E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20" y="3429000"/>
            <a:ext cx="11068619" cy="17438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368236-ED39-047C-7E74-124B38F03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5299"/>
            <a:ext cx="12192000" cy="26961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22EC9C-960D-8E26-8D1B-116E10A36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189" y="4183284"/>
            <a:ext cx="3000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850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17916-10E7-8B99-9DEA-B23099840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38FB67-807E-2CC4-77D4-AEA8416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80" y="579632"/>
            <a:ext cx="11312619" cy="532473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5B5EC5B6-D665-93D2-D380-4C2CEEFA743E}"/>
              </a:ext>
            </a:extLst>
          </p:cNvPr>
          <p:cNvSpPr/>
          <p:nvPr/>
        </p:nvSpPr>
        <p:spPr>
          <a:xfrm rot="16200000">
            <a:off x="1637369" y="4598887"/>
            <a:ext cx="1062334" cy="196485"/>
          </a:xfrm>
          <a:prstGeom prst="rightArrow">
            <a:avLst>
              <a:gd name="adj1" fmla="val 50000"/>
              <a:gd name="adj2" fmla="val 1384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BF4256-BC98-D326-3822-5D5AE0689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24" y="2504439"/>
            <a:ext cx="6489840" cy="1546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B7D0B7-C696-9DA7-2BBC-B5FB279EF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19" y="2468373"/>
            <a:ext cx="850305" cy="14499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895BA6-18E7-5C9A-B9D2-D75883A41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628" y="2468373"/>
            <a:ext cx="850305" cy="1245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1CE162-1587-BA9D-4159-F1C533006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4658" y="2446563"/>
            <a:ext cx="959450" cy="14139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A3FD5A-2025-DD5D-058F-33DE2EA64F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1424" y="2383230"/>
            <a:ext cx="7781867" cy="17890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9D38B0-DC37-9310-5A3F-9FC35949D4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1119" y="2475835"/>
            <a:ext cx="874835" cy="12144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61F1FD-C645-0CCE-A50F-A6274FB9B626}"/>
              </a:ext>
            </a:extLst>
          </p:cNvPr>
          <p:cNvSpPr txBox="1"/>
          <p:nvPr/>
        </p:nvSpPr>
        <p:spPr>
          <a:xfrm>
            <a:off x="1643309" y="3663669"/>
            <a:ext cx="9802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DK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566A44-56D9-EB5A-066F-692E419BB38E}"/>
              </a:ext>
            </a:extLst>
          </p:cNvPr>
          <p:cNvSpPr/>
          <p:nvPr/>
        </p:nvSpPr>
        <p:spPr>
          <a:xfrm>
            <a:off x="1656988" y="2428529"/>
            <a:ext cx="980207" cy="14499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18C661-9C64-FAA7-50B1-AC4707E08E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9342" y="4759609"/>
            <a:ext cx="6869089" cy="9373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DB2021-F60E-9417-D705-1DF48D147EB0}"/>
              </a:ext>
            </a:extLst>
          </p:cNvPr>
          <p:cNvSpPr txBox="1"/>
          <p:nvPr/>
        </p:nvSpPr>
        <p:spPr>
          <a:xfrm>
            <a:off x="3509918" y="5719699"/>
            <a:ext cx="4756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>
                <a:solidFill>
                  <a:srgbClr val="FF0000"/>
                </a:solidFill>
                <a:latin typeface="Aptos" panose="020B0004020202020204" pitchFamily="34" charset="0"/>
              </a:rPr>
              <a:t>Technical acceptance follows</a:t>
            </a:r>
          </a:p>
        </p:txBody>
      </p:sp>
    </p:spTree>
    <p:extLst>
      <p:ext uri="{BB962C8B-B14F-4D97-AF65-F5344CB8AC3E}">
        <p14:creationId xmlns:p14="http://schemas.microsoft.com/office/powerpoint/2010/main" val="374041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50EEF-8B6A-7901-0E73-FB4E991C4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03BD6BE-FF4D-853F-B32D-D47B29DE3972}"/>
              </a:ext>
            </a:extLst>
          </p:cNvPr>
          <p:cNvSpPr txBox="1"/>
          <p:nvPr/>
        </p:nvSpPr>
        <p:spPr>
          <a:xfrm>
            <a:off x="405307" y="88288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DK" sz="3200" b="1" dirty="0">
                <a:solidFill>
                  <a:srgbClr val="002060"/>
                </a:solidFill>
                <a:latin typeface="Calibri" panose="020F0502020204030204"/>
              </a:rPr>
              <a:t>Reportnet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C1208F-681E-2C45-135B-065587AF8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8316"/>
            <a:ext cx="12192000" cy="52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108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575B1-38F3-3226-72A0-B1AA9F21A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9DC24C-4B70-CCF4-D1B6-7D43FECED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516" y="2924092"/>
            <a:ext cx="4190035" cy="2885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359193-5CF5-F9AA-9675-FD2EF584B090}"/>
              </a:ext>
            </a:extLst>
          </p:cNvPr>
          <p:cNvSpPr txBox="1"/>
          <p:nvPr/>
        </p:nvSpPr>
        <p:spPr>
          <a:xfrm>
            <a:off x="3324828" y="736711"/>
            <a:ext cx="60940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When questions are related to IT issues:</a:t>
            </a:r>
          </a:p>
          <a:p>
            <a:r>
              <a:rPr lang="en-US" altLang="en-US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resolution8.helpdesk@eiont.europa.eu</a:t>
            </a:r>
            <a:r>
              <a:rPr lang="en-US" altLang="en-US" sz="1050" dirty="0"/>
              <a:t> </a:t>
            </a:r>
            <a:endParaRPr lang="en-US" dirty="0"/>
          </a:p>
          <a:p>
            <a:r>
              <a:rPr lang="en-US" dirty="0"/>
              <a:t>Questions related to content:</a:t>
            </a:r>
          </a:p>
          <a:p>
            <a:r>
              <a:rPr lang="en-US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Helpdesk.reporting-bernconvention@coe.int</a:t>
            </a:r>
            <a:endParaRPr lang="en-US" dirty="0">
              <a:solidFill>
                <a:srgbClr val="1155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to function in 2026 ! </a:t>
            </a:r>
          </a:p>
        </p:txBody>
      </p:sp>
    </p:spTree>
    <p:extLst>
      <p:ext uri="{BB962C8B-B14F-4D97-AF65-F5344CB8AC3E}">
        <p14:creationId xmlns:p14="http://schemas.microsoft.com/office/powerpoint/2010/main" val="34855891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51C1-39AA-56B1-AB1F-F8E096413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589C2B-EF6D-900A-8345-C4D785EEDCAC}"/>
              </a:ext>
            </a:extLst>
          </p:cNvPr>
          <p:cNvSpPr txBox="1"/>
          <p:nvPr/>
        </p:nvSpPr>
        <p:spPr>
          <a:xfrm>
            <a:off x="4189845" y="2178697"/>
            <a:ext cx="41946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Any questions?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6620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tterfly on a plant&#10;&#10;Description automatically generated with medium confidence">
            <a:extLst>
              <a:ext uri="{FF2B5EF4-FFF2-40B4-BE49-F238E27FC236}">
                <a16:creationId xmlns:a16="http://schemas.microsoft.com/office/drawing/2014/main" id="{DFDCFD7C-1DB1-4983-9DB6-D37749DCE64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D99ECD-6A7C-4A78-BE9B-E919716CEEDC}"/>
              </a:ext>
            </a:extLst>
          </p:cNvPr>
          <p:cNvSpPr txBox="1"/>
          <p:nvPr/>
        </p:nvSpPr>
        <p:spPr>
          <a:xfrm>
            <a:off x="-1" y="419198"/>
            <a:ext cx="12191999" cy="646331"/>
          </a:xfrm>
          <a:prstGeom prst="rect">
            <a:avLst/>
          </a:prstGeom>
          <a:solidFill>
            <a:srgbClr val="316300">
              <a:alpha val="16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						Thank you for your attention   </a:t>
            </a:r>
            <a:endParaRPr lang="en-DK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1E78A-2289-4EF7-A49D-B93FEF19D767}"/>
              </a:ext>
            </a:extLst>
          </p:cNvPr>
          <p:cNvSpPr txBox="1"/>
          <p:nvPr/>
        </p:nvSpPr>
        <p:spPr>
          <a:xfrm rot="-5400000">
            <a:off x="-896353" y="5191996"/>
            <a:ext cx="2536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Dominika Hrašková, REDISCOVER Nature/EEA</a:t>
            </a:r>
            <a:endParaRPr lang="en-DK" sz="8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B3126-87AC-2B30-8289-9A9F09DC1ED2}"/>
              </a:ext>
            </a:extLst>
          </p:cNvPr>
          <p:cNvSpPr txBox="1"/>
          <p:nvPr/>
        </p:nvSpPr>
        <p:spPr>
          <a:xfrm>
            <a:off x="6946178" y="1484728"/>
            <a:ext cx="52458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Special thanks to the EEA: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Marek, Mette, Eleni, Jonathan, María, Ramón, Jaime and José.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This training would not have been possible without their precious help.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4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BCCAF-F4F2-1B4B-4576-C7EB803EC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284978-0F0B-7910-BC18-4D642BF92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85" y="90455"/>
            <a:ext cx="11318906" cy="6508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F33C3B-E719-CD15-7D23-F23333150E93}"/>
              </a:ext>
            </a:extLst>
          </p:cNvPr>
          <p:cNvSpPr txBox="1"/>
          <p:nvPr/>
        </p:nvSpPr>
        <p:spPr>
          <a:xfrm>
            <a:off x="8461768" y="4750805"/>
            <a:ext cx="355199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DK" dirty="0">
                <a:latin typeface="Aptos" panose="020B0004020202020204" pitchFamily="34" charset="0"/>
              </a:rPr>
              <a:t>Lead –additional Reporters are advised to log in to Reportnet 3 before they are assigned to a dataflow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A0EB5C-44BA-F22B-E10E-B1A50537B622}"/>
              </a:ext>
            </a:extLst>
          </p:cNvPr>
          <p:cNvSpPr txBox="1"/>
          <p:nvPr/>
        </p:nvSpPr>
        <p:spPr>
          <a:xfrm>
            <a:off x="8461767" y="3188044"/>
            <a:ext cx="3550978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Lead reporters can internally designate </a:t>
            </a:r>
            <a:r>
              <a:rPr lang="en-DK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additional</a:t>
            </a:r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national reporters on the platform</a:t>
            </a:r>
            <a:endParaRPr lang="en-D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68FB06-1A46-8AD2-BB6D-ED8AD38BF0CA}"/>
              </a:ext>
            </a:extLst>
          </p:cNvPr>
          <p:cNvSpPr txBox="1"/>
          <p:nvPr/>
        </p:nvSpPr>
        <p:spPr>
          <a:xfrm>
            <a:off x="369554" y="5676048"/>
            <a:ext cx="355198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</a:t>
            </a:r>
            <a:r>
              <a:rPr lang="en-DK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y default Eionet national data coordinators have reading rights to all national dataflows</a:t>
            </a:r>
            <a:endParaRPr lang="en-DK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6020E-E617-2F58-4E64-0A72988C92E4}"/>
              </a:ext>
            </a:extLst>
          </p:cNvPr>
          <p:cNvSpPr txBox="1"/>
          <p:nvPr/>
        </p:nvSpPr>
        <p:spPr>
          <a:xfrm>
            <a:off x="370609" y="3190352"/>
            <a:ext cx="3551989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Guidance on getting EU Login and registering to the </a:t>
            </a:r>
            <a:r>
              <a:rPr lang="en-DK" b="1" dirty="0" err="1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platf</a:t>
            </a:r>
            <a:r>
              <a:rPr lang="da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or</a:t>
            </a:r>
            <a:r>
              <a:rPr lang="en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 can be found in t</a:t>
            </a:r>
            <a:r>
              <a:rPr lang="da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he</a:t>
            </a:r>
            <a:r>
              <a:rPr lang="en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Supporting documents on the main page </a:t>
            </a:r>
          </a:p>
          <a:p>
            <a:r>
              <a:rPr lang="da-DK" b="1" dirty="0">
                <a:latin typeface="Aptos" panose="020B0004020202020204" pitchFamily="34" charset="0"/>
                <a:hlinkClick r:id="rId4"/>
              </a:rPr>
              <a:t>https://reportnet.europa.eu/</a:t>
            </a:r>
            <a:r>
              <a:rPr lang="en-DK" b="1" dirty="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DK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00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45A74-89AD-5E92-7C20-C1074482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3B5A87-5905-3FFA-FD64-EDA9FF311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299"/>
            <a:ext cx="12192000" cy="2696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0747F2-49DF-A216-8916-DEAFD52EF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55" y="2961408"/>
            <a:ext cx="920797" cy="4064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5561CF-C01F-E663-511C-7EF889BD9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61590"/>
            <a:ext cx="12192000" cy="170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92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2067-CAAD-AFE1-1EBA-646FC2716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1E4D5F-B3F5-4F68-738F-0A39AAF7E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187"/>
            <a:ext cx="12192000" cy="5649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AE9230-1D01-60F8-632A-AED98890B761}"/>
              </a:ext>
            </a:extLst>
          </p:cNvPr>
          <p:cNvSpPr txBox="1"/>
          <p:nvPr/>
        </p:nvSpPr>
        <p:spPr>
          <a:xfrm>
            <a:off x="269382" y="0"/>
            <a:ext cx="94585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User settings</a:t>
            </a:r>
            <a:endParaRPr lang="en-DK" sz="3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2550159"/>
      </p:ext>
    </p:extLst>
  </p:cSld>
  <p:clrMapOvr>
    <a:masterClrMapping/>
  </p:clrMapOvr>
</p:sld>
</file>

<file path=ppt/theme/theme1.xml><?xml version="1.0" encoding="utf-8"?>
<a:theme xmlns:a="http://schemas.openxmlformats.org/drawingml/2006/main" name="EEA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EA Presentation template.pptx" id="{D521B88E-B58B-4F39-8847-7353260950D0}" vid="{357EEEB6-B632-4163-B62E-7B55518D7C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dc62a6-d765-464c-9227-5a23f7001734">
      <Terms xmlns="http://schemas.microsoft.com/office/infopath/2007/PartnerControls"/>
    </lcf76f155ced4ddcb4097134ff3c332f>
    <TaxCatchAll xmlns="a58b4929-e3d2-4f8f-9ed9-a589d701caa9" xsi:nil="true"/>
    <Status xmlns="0edc62a6-d765-464c-9227-5a23f700173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ED7FA6782B504588E65C0BAD52FE62" ma:contentTypeVersion="16" ma:contentTypeDescription="Create a new document." ma:contentTypeScope="" ma:versionID="71e20fb60bb658924964ab2481a20858">
  <xsd:schema xmlns:xsd="http://www.w3.org/2001/XMLSchema" xmlns:xs="http://www.w3.org/2001/XMLSchema" xmlns:p="http://schemas.microsoft.com/office/2006/metadata/properties" xmlns:ns2="0edc62a6-d765-464c-9227-5a23f7001734" xmlns:ns3="a58b4929-e3d2-4f8f-9ed9-a589d701caa9" targetNamespace="http://schemas.microsoft.com/office/2006/metadata/properties" ma:root="true" ma:fieldsID="8ff8917f5fa56a79d78ab03857e20ce9" ns2:_="" ns3:_="">
    <xsd:import namespace="0edc62a6-d765-464c-9227-5a23f7001734"/>
    <xsd:import namespace="a58b4929-e3d2-4f8f-9ed9-a589d701ca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dc62a6-d765-464c-9227-5a23f70017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de42cbc-566b-46c9-aea5-a71cdcd36d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3" nillable="true" ma:displayName="Status" ma:description="I added this column to flag the status of the file when someone is actively working on it." ma:format="Dropdown" ma:internalName="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8b4929-e3d2-4f8f-9ed9-a589d701ca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5fa4b6f-1c6d-4f30-9207-774d089c811a}" ma:internalName="TaxCatchAll" ma:showField="CatchAllData" ma:web="a58b4929-e3d2-4f8f-9ed9-a589d701ca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DC9A56-9D3E-494A-BC03-3331DD7084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DFA262-F23B-44F9-96F2-87400096F3BF}">
  <ds:schemaRefs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f86c4290-4f2d-499f-8b76-4807514e2e02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0edc62a6-d765-464c-9227-5a23f7001734"/>
    <ds:schemaRef ds:uri="a58b4929-e3d2-4f8f-9ed9-a589d701caa9"/>
  </ds:schemaRefs>
</ds:datastoreItem>
</file>

<file path=customXml/itemProps3.xml><?xml version="1.0" encoding="utf-8"?>
<ds:datastoreItem xmlns:ds="http://schemas.openxmlformats.org/officeDocument/2006/customXml" ds:itemID="{ECB1CDE9-44FE-4FD9-929F-D1AD4D49F2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dc62a6-d765-464c-9227-5a23f7001734"/>
    <ds:schemaRef ds:uri="a58b4929-e3d2-4f8f-9ed9-a589d701ca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EEA Presentation template</Template>
  <TotalTime>7602</TotalTime>
  <Words>1153</Words>
  <Application>Microsoft Office PowerPoint</Application>
  <PresentationFormat>Widescreen</PresentationFormat>
  <Paragraphs>155</Paragraphs>
  <Slides>62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Aptos</vt:lpstr>
      <vt:lpstr>Arial</vt:lpstr>
      <vt:lpstr>Calibri</vt:lpstr>
      <vt:lpstr>EEA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Environment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Palitzsch Lund</dc:creator>
  <cp:lastModifiedBy>Laura Patricia Gavilan</cp:lastModifiedBy>
  <cp:revision>12</cp:revision>
  <dcterms:created xsi:type="dcterms:W3CDTF">2024-12-01T17:10:35Z</dcterms:created>
  <dcterms:modified xsi:type="dcterms:W3CDTF">2025-12-19T15:21:11Z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0x0101001CED7FA6782B504588E65C0BAD52FE62</vt:lpwstr>
  </property>
</Properties>
</file>