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notesMasterIdLst>
    <p:notesMasterId r:id="rId31"/>
  </p:notesMasterIdLst>
  <p:sldIdLst>
    <p:sldId id="263" r:id="rId5"/>
    <p:sldId id="1697" r:id="rId6"/>
    <p:sldId id="1839" r:id="rId7"/>
    <p:sldId id="1780" r:id="rId8"/>
    <p:sldId id="1782" r:id="rId9"/>
    <p:sldId id="1783" r:id="rId10"/>
    <p:sldId id="1784" r:id="rId11"/>
    <p:sldId id="1785" r:id="rId12"/>
    <p:sldId id="1786" r:id="rId13"/>
    <p:sldId id="1798" r:id="rId14"/>
    <p:sldId id="301" r:id="rId15"/>
    <p:sldId id="1791" r:id="rId16"/>
    <p:sldId id="1801" r:id="rId17"/>
    <p:sldId id="1802" r:id="rId18"/>
    <p:sldId id="1805" r:id="rId19"/>
    <p:sldId id="1799" r:id="rId20"/>
    <p:sldId id="1800" r:id="rId21"/>
    <p:sldId id="1792" r:id="rId22"/>
    <p:sldId id="1810" r:id="rId23"/>
    <p:sldId id="1809" r:id="rId24"/>
    <p:sldId id="1813" r:id="rId25"/>
    <p:sldId id="1812" r:id="rId26"/>
    <p:sldId id="1816" r:id="rId27"/>
    <p:sldId id="1814" r:id="rId28"/>
    <p:sldId id="1817" r:id="rId29"/>
    <p:sldId id="25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8C8B2D0-5F72-EC02-25B8-676DCB739055}" name="Eleni Tryfon" initials="ET" userId="S::Eleni.Tryfon@eea.europa.eu::77ac8bd3-8acf-4776-ad70-bd51d99a4cc3" providerId="AD"/>
  <p188:author id="{8368B2EB-A903-F01C-A907-411F62EFB82B}" name="Mette Palitzsch Lund" initials="ML" userId="S::Mette.Lund@eea.europa.eu::b67fcc1b-5ca0-43ad-b1db-d02e935cfa3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DCDEE0"/>
    <a:srgbClr val="B8D0DB"/>
    <a:srgbClr val="ADB26E"/>
    <a:srgbClr val="EDD785"/>
    <a:srgbClr val="A2AF5A"/>
    <a:srgbClr val="9E8359"/>
    <a:srgbClr val="316300"/>
    <a:srgbClr val="312F01"/>
    <a:srgbClr val="004B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9" autoAdjust="0"/>
    <p:restoredTop sz="85714" autoAdjust="0"/>
  </p:normalViewPr>
  <p:slideViewPr>
    <p:cSldViewPr snapToGrid="0">
      <p:cViewPr varScale="1">
        <p:scale>
          <a:sx n="47" d="100"/>
          <a:sy n="47" d="100"/>
        </p:scale>
        <p:origin x="174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Patricia Gavilan" userId="318d68deb8737dc7" providerId="LiveId" clId="{A4EE936A-6E8E-461D-B6FA-892B45C7D95F}"/>
    <pc:docChg chg="undo custSel addSld delSld modSld sldOrd">
      <pc:chgData name="Laura Patricia Gavilan" userId="318d68deb8737dc7" providerId="LiveId" clId="{A4EE936A-6E8E-461D-B6FA-892B45C7D95F}" dt="2025-12-19T15:20:54.133" v="7454" actId="6549"/>
      <pc:docMkLst>
        <pc:docMk/>
      </pc:docMkLst>
      <pc:sldChg chg="modSp mod">
        <pc:chgData name="Laura Patricia Gavilan" userId="318d68deb8737dc7" providerId="LiveId" clId="{A4EE936A-6E8E-461D-B6FA-892B45C7D95F}" dt="2025-12-19T15:20:54.133" v="7454" actId="6549"/>
        <pc:sldMkLst>
          <pc:docMk/>
          <pc:sldMk cId="3199730249" sldId="263"/>
        </pc:sldMkLst>
        <pc:spChg chg="mod">
          <ac:chgData name="Laura Patricia Gavilan" userId="318d68deb8737dc7" providerId="LiveId" clId="{A4EE936A-6E8E-461D-B6FA-892B45C7D95F}" dt="2025-12-19T15:20:54.133" v="7454" actId="6549"/>
          <ac:spMkLst>
            <pc:docMk/>
            <pc:sldMk cId="3199730249" sldId="263"/>
            <ac:spMk id="6" creationId="{E1B2D510-C6FF-B5B2-ABCB-93F17DD05BDE}"/>
          </ac:spMkLst>
        </pc:spChg>
      </pc:sldChg>
      <pc:sldChg chg="addSp modSp mod modNotesTx">
        <pc:chgData name="Laura Patricia Gavilan" userId="318d68deb8737dc7" providerId="LiveId" clId="{A4EE936A-6E8E-461D-B6FA-892B45C7D95F}" dt="2025-12-01T14:34:50.834" v="7451" actId="6549"/>
        <pc:sldMkLst>
          <pc:docMk/>
          <pc:sldMk cId="3430626883" sldId="301"/>
        </pc:sldMkLst>
      </pc:sldChg>
      <pc:sldChg chg="delSp modSp mod">
        <pc:chgData name="Laura Patricia Gavilan" userId="318d68deb8737dc7" providerId="LiveId" clId="{A4EE936A-6E8E-461D-B6FA-892B45C7D95F}" dt="2025-11-19T17:19:04.851" v="7204" actId="20577"/>
        <pc:sldMkLst>
          <pc:docMk/>
          <pc:sldMk cId="2799844831" sldId="1697"/>
        </pc:sldMkLst>
        <pc:spChg chg="mod">
          <ac:chgData name="Laura Patricia Gavilan" userId="318d68deb8737dc7" providerId="LiveId" clId="{A4EE936A-6E8E-461D-B6FA-892B45C7D95F}" dt="2025-11-19T17:19:04.851" v="7204" actId="20577"/>
          <ac:spMkLst>
            <pc:docMk/>
            <pc:sldMk cId="2799844831" sldId="1697"/>
            <ac:spMk id="6" creationId="{42BBA7DD-510D-B8AC-F7A2-016FD76DB1C7}"/>
          </ac:spMkLst>
        </pc:spChg>
      </pc:sldChg>
      <pc:sldChg chg="ord modNotesTx">
        <pc:chgData name="Laura Patricia Gavilan" userId="318d68deb8737dc7" providerId="LiveId" clId="{A4EE936A-6E8E-461D-B6FA-892B45C7D95F}" dt="2025-12-01T14:33:50.885" v="7442" actId="6549"/>
        <pc:sldMkLst>
          <pc:docMk/>
          <pc:sldMk cId="2791179479" sldId="1780"/>
        </pc:sldMkLst>
      </pc:sldChg>
      <pc:sldChg chg="ord modNotesTx">
        <pc:chgData name="Laura Patricia Gavilan" userId="318d68deb8737dc7" providerId="LiveId" clId="{A4EE936A-6E8E-461D-B6FA-892B45C7D95F}" dt="2025-12-01T14:33:57.144" v="7443" actId="6549"/>
        <pc:sldMkLst>
          <pc:docMk/>
          <pc:sldMk cId="1750812456" sldId="1782"/>
        </pc:sldMkLst>
      </pc:sldChg>
      <pc:sldChg chg="delSp modSp mod modNotesTx">
        <pc:chgData name="Laura Patricia Gavilan" userId="318d68deb8737dc7" providerId="LiveId" clId="{A4EE936A-6E8E-461D-B6FA-892B45C7D95F}" dt="2025-12-01T14:34:12.393" v="7445" actId="6549"/>
        <pc:sldMkLst>
          <pc:docMk/>
          <pc:sldMk cId="3876384757" sldId="1783"/>
        </pc:sldMkLst>
      </pc:sldChg>
      <pc:sldChg chg="modNotesTx">
        <pc:chgData name="Laura Patricia Gavilan" userId="318d68deb8737dc7" providerId="LiveId" clId="{A4EE936A-6E8E-461D-B6FA-892B45C7D95F}" dt="2025-12-01T14:34:23.444" v="7447" actId="6549"/>
        <pc:sldMkLst>
          <pc:docMk/>
          <pc:sldMk cId="3360088933" sldId="1784"/>
        </pc:sldMkLst>
      </pc:sldChg>
      <pc:sldChg chg="delSp mod modNotesTx">
        <pc:chgData name="Laura Patricia Gavilan" userId="318d68deb8737dc7" providerId="LiveId" clId="{A4EE936A-6E8E-461D-B6FA-892B45C7D95F}" dt="2025-12-01T14:34:36.532" v="7449" actId="6549"/>
        <pc:sldMkLst>
          <pc:docMk/>
          <pc:sldMk cId="3969878731" sldId="1786"/>
        </pc:sldMkLst>
      </pc:sldChg>
      <pc:sldChg chg="addSp delSp modSp mod modNotesTx">
        <pc:chgData name="Laura Patricia Gavilan" userId="318d68deb8737dc7" providerId="LiveId" clId="{A4EE936A-6E8E-461D-B6FA-892B45C7D95F}" dt="2025-12-01T14:34:43.997" v="7450" actId="6549"/>
        <pc:sldMkLst>
          <pc:docMk/>
          <pc:sldMk cId="3252205852" sldId="1798"/>
        </pc:sldMkLst>
      </pc:sldChg>
      <pc:sldChg chg="addSp delSp modSp new mod">
        <pc:chgData name="Laura Patricia Gavilan" userId="318d68deb8737dc7" providerId="LiveId" clId="{A4EE936A-6E8E-461D-B6FA-892B45C7D95F}" dt="2025-11-20T12:30:19.914" v="7441" actId="1076"/>
        <pc:sldMkLst>
          <pc:docMk/>
          <pc:sldMk cId="2642786697" sldId="1839"/>
        </pc:sldMkLst>
        <pc:spChg chg="add mod">
          <ac:chgData name="Laura Patricia Gavilan" userId="318d68deb8737dc7" providerId="LiveId" clId="{A4EE936A-6E8E-461D-B6FA-892B45C7D95F}" dt="2025-11-20T12:30:19.914" v="7441" actId="1076"/>
          <ac:spMkLst>
            <pc:docMk/>
            <pc:sldMk cId="2642786697" sldId="1839"/>
            <ac:spMk id="3" creationId="{E75E2673-068D-49F1-057F-F1580691073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5E2C2-143B-4355-8A2B-62A91F3ED739}" type="datetimeFigureOut">
              <a:rPr lang="en-DK" smtClean="0"/>
              <a:t>12/19/2025</a:t>
            </a:fld>
            <a:endParaRPr lang="en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83294-E9FF-4F24-AF23-19B98F36DF0D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504164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83294-E9FF-4F24-AF23-19B98F36DF0D}" type="slidenum">
              <a:rPr lang="en-DK" smtClean="0"/>
              <a:t>4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698589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83294-E9FF-4F24-AF23-19B98F36DF0D}" type="slidenum">
              <a:rPr lang="en-DK" smtClean="0"/>
              <a:t>5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431517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83294-E9FF-4F24-AF23-19B98F36DF0D}" type="slidenum">
              <a:rPr lang="en-DK" smtClean="0"/>
              <a:t>6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154428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83294-E9FF-4F24-AF23-19B98F36DF0D}" type="slidenum">
              <a:rPr lang="en-DK" smtClean="0"/>
              <a:t>7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961594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data record by record using this approach.  You save later.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83294-E9FF-4F24-AF23-19B98F36DF0D}" type="slidenum">
              <a:rPr lang="en-DK" smtClean="0"/>
              <a:t>8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988169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83294-E9FF-4F24-AF23-19B98F36DF0D}" type="slidenum">
              <a:rPr lang="en-DK" smtClean="0"/>
              <a:t>9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074246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83294-E9FF-4F24-AF23-19B98F36DF0D}" type="slidenum">
              <a:rPr lang="en-DK" smtClean="0"/>
              <a:t>10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629404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83294-E9FF-4F24-AF23-19B98F36DF0D}" type="slidenum">
              <a:rPr lang="en-DK" smtClean="0"/>
              <a:t>11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316721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83294-E9FF-4F24-AF23-19B98F36DF0D}" type="slidenum">
              <a:rPr lang="en-DK" smtClean="0"/>
              <a:t>26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530189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7">
            <a:extLst>
              <a:ext uri="{FF2B5EF4-FFF2-40B4-BE49-F238E27FC236}">
                <a16:creationId xmlns:a16="http://schemas.microsoft.com/office/drawing/2014/main" id="{33E6BE15-809C-50BE-F22A-20351128FA48}"/>
              </a:ext>
            </a:extLst>
          </p:cNvPr>
          <p:cNvCxnSpPr/>
          <p:nvPr userDrawn="1"/>
        </p:nvCxnSpPr>
        <p:spPr>
          <a:xfrm>
            <a:off x="0" y="756000"/>
            <a:ext cx="12192000" cy="24938"/>
          </a:xfrm>
          <a:prstGeom prst="line">
            <a:avLst/>
          </a:prstGeom>
          <a:ln w="114300">
            <a:solidFill>
              <a:srgbClr val="113A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7">
            <a:extLst>
              <a:ext uri="{FF2B5EF4-FFF2-40B4-BE49-F238E27FC236}">
                <a16:creationId xmlns:a16="http://schemas.microsoft.com/office/drawing/2014/main" id="{33E6BE15-809C-50BE-F22A-20351128FA48}"/>
              </a:ext>
            </a:extLst>
          </p:cNvPr>
          <p:cNvCxnSpPr/>
          <p:nvPr userDrawn="1"/>
        </p:nvCxnSpPr>
        <p:spPr>
          <a:xfrm>
            <a:off x="0" y="756000"/>
            <a:ext cx="12192000" cy="24938"/>
          </a:xfrm>
          <a:prstGeom prst="line">
            <a:avLst/>
          </a:prstGeom>
          <a:ln w="114300">
            <a:solidFill>
              <a:srgbClr val="113A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103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gativ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A9E58F-F0E4-446A-9BDE-731A333E6E3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B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11EA8EF-487D-6216-06F9-0827FE4541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575" y="6026833"/>
            <a:ext cx="2715774" cy="54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65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920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A58BEAE0-5809-3FDC-C020-CFD3A62C080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605" y="6085449"/>
            <a:ext cx="2715774" cy="54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6" r:id="rId2"/>
    <p:sldLayoutId id="2147483692" r:id="rId3"/>
    <p:sldLayoutId id="2147483693" r:id="rId4"/>
    <p:sldLayoutId id="2147483694" r:id="rId5"/>
    <p:sldLayoutId id="214748369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.reportnet.europa.eu/" TargetMode="External"/><Relationship Id="rId2" Type="http://schemas.openxmlformats.org/officeDocument/2006/relationships/hyperlink" Target="https://test-auth.reportnet.europa.eu/auth/realms/Reportnet/protocol/openid-connect/auth?client_id=reportnet&amp;redirect_uri=https%3A%2F%2Ftest.reportnet.europa.eu%2Feulogin%2F&amp;response_mode=fragment&amp;response_type=code&amp;scope=openid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ield of yellow flowers&#10;&#10;Description automatically generated">
            <a:extLst>
              <a:ext uri="{FF2B5EF4-FFF2-40B4-BE49-F238E27FC236}">
                <a16:creationId xmlns:a16="http://schemas.microsoft.com/office/drawing/2014/main" id="{1958796C-7C83-9FE3-075F-8FF345A750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86"/>
            <a:ext cx="12196783" cy="68553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B2D510-C6FF-B5B2-ABCB-93F17DD05BDE}"/>
              </a:ext>
            </a:extLst>
          </p:cNvPr>
          <p:cNvSpPr txBox="1"/>
          <p:nvPr/>
        </p:nvSpPr>
        <p:spPr>
          <a:xfrm>
            <a:off x="0" y="5807551"/>
            <a:ext cx="12192000" cy="400110"/>
          </a:xfrm>
          <a:prstGeom prst="rect">
            <a:avLst/>
          </a:prstGeom>
          <a:solidFill>
            <a:srgbClr val="ADB26E">
              <a:alpha val="60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</a:rPr>
              <a:t>Training 20</a:t>
            </a:r>
            <a:r>
              <a:rPr lang="en-US" sz="2000" b="1" baseline="30000" dirty="0">
                <a:solidFill>
                  <a:schemeClr val="bg1"/>
                </a:solidFill>
              </a:rPr>
              <a:t>th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DK" sz="2000" b="1" dirty="0">
                <a:solidFill>
                  <a:schemeClr val="bg1"/>
                </a:solidFill>
              </a:rPr>
              <a:t>March 2025</a:t>
            </a:r>
            <a:endParaRPr lang="en-US" sz="2000" b="1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5E0D49-C596-5F3D-C42F-282B8E2B6D46}"/>
              </a:ext>
            </a:extLst>
          </p:cNvPr>
          <p:cNvSpPr txBox="1"/>
          <p:nvPr/>
        </p:nvSpPr>
        <p:spPr>
          <a:xfrm>
            <a:off x="1" y="166126"/>
            <a:ext cx="12192000" cy="1292662"/>
          </a:xfrm>
          <a:prstGeom prst="rect">
            <a:avLst/>
          </a:prstGeom>
          <a:solidFill>
            <a:srgbClr val="ADB26E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</a:rPr>
              <a:t>Resolution No. 8 (2012) </a:t>
            </a:r>
            <a:r>
              <a:rPr lang="en-DK" sz="3600" b="1" dirty="0">
                <a:solidFill>
                  <a:schemeClr val="bg1"/>
                </a:solidFill>
              </a:rPr>
              <a:t>reporting </a:t>
            </a:r>
            <a:endParaRPr lang="en-GB" sz="3600" b="1" dirty="0">
              <a:solidFill>
                <a:schemeClr val="bg1"/>
              </a:solidFill>
            </a:endParaRPr>
          </a:p>
          <a:p>
            <a:pPr algn="r"/>
            <a:r>
              <a:rPr lang="en-US" sz="4200" b="1" dirty="0">
                <a:solidFill>
                  <a:schemeClr val="bg1"/>
                </a:solidFill>
              </a:rPr>
              <a:t>Hands-on training on </a:t>
            </a:r>
            <a:r>
              <a:rPr lang="en-US" sz="4200" b="1" dirty="0" err="1">
                <a:solidFill>
                  <a:schemeClr val="bg1"/>
                </a:solidFill>
              </a:rPr>
              <a:t>Reportnet</a:t>
            </a:r>
            <a:r>
              <a:rPr lang="en-US" sz="4200" b="1" dirty="0">
                <a:solidFill>
                  <a:schemeClr val="bg1"/>
                </a:solidFill>
              </a:rPr>
              <a:t> 3</a:t>
            </a:r>
            <a:endParaRPr lang="en-DK" sz="42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4113A0-3758-857D-064C-4FD13222B866}"/>
              </a:ext>
            </a:extLst>
          </p:cNvPr>
          <p:cNvSpPr txBox="1"/>
          <p:nvPr/>
        </p:nvSpPr>
        <p:spPr>
          <a:xfrm rot="-5400000">
            <a:off x="-1441668" y="4939108"/>
            <a:ext cx="339133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© </a:t>
            </a:r>
            <a:r>
              <a:rPr lang="en-DK" sz="1400" dirty="0">
                <a:solidFill>
                  <a:srgbClr val="FFFFFF"/>
                </a:solidFill>
              </a:rPr>
              <a:t>Frank </a:t>
            </a:r>
            <a:r>
              <a:rPr lang="en-DK" sz="1400" dirty="0" err="1">
                <a:solidFill>
                  <a:srgbClr val="FFFFFF"/>
                </a:solidFill>
              </a:rPr>
              <a:t>Vassen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730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53EFAE-8AA3-184E-8CF7-B9D686638DD1}"/>
              </a:ext>
            </a:extLst>
          </p:cNvPr>
          <p:cNvSpPr txBox="1"/>
          <p:nvPr/>
        </p:nvSpPr>
        <p:spPr>
          <a:xfrm>
            <a:off x="1877991" y="5726922"/>
            <a:ext cx="99364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As a </a:t>
            </a:r>
            <a:r>
              <a:rPr lang="en-DK" sz="18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first step</a:t>
            </a:r>
            <a:r>
              <a:rPr lang="en-GB" sz="18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check, amend (if necessary) and validate the national species and habitats checklists </a:t>
            </a:r>
            <a:endParaRPr lang="en-DK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77FC84-B354-DF26-95A4-867DC66CB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71" y="1857230"/>
            <a:ext cx="12079367" cy="358760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56790BD-423D-C8E5-C932-027D8BCE5A5F}"/>
              </a:ext>
            </a:extLst>
          </p:cNvPr>
          <p:cNvSpPr/>
          <p:nvPr/>
        </p:nvSpPr>
        <p:spPr>
          <a:xfrm>
            <a:off x="844584" y="4632068"/>
            <a:ext cx="1327115" cy="3555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880EDE34-45CA-6772-07AE-63D598756D33}"/>
              </a:ext>
            </a:extLst>
          </p:cNvPr>
          <p:cNvSpPr/>
          <p:nvPr/>
        </p:nvSpPr>
        <p:spPr>
          <a:xfrm rot="16200000">
            <a:off x="910059" y="5528188"/>
            <a:ext cx="1062334" cy="237746"/>
          </a:xfrm>
          <a:prstGeom prst="rightArrow">
            <a:avLst>
              <a:gd name="adj1" fmla="val 50000"/>
              <a:gd name="adj2" fmla="val 1384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FB2137-484A-E863-8C5C-9764E94D1155}"/>
              </a:ext>
            </a:extLst>
          </p:cNvPr>
          <p:cNvSpPr txBox="1"/>
          <p:nvPr/>
        </p:nvSpPr>
        <p:spPr>
          <a:xfrm>
            <a:off x="547732" y="342777"/>
            <a:ext cx="3339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Checklist - import</a:t>
            </a:r>
            <a:endParaRPr lang="en-DK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205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2E1CC-6774-1FAD-1203-0C87D0AAC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A74968-6DBB-B9A1-600F-D730B2CE1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65" y="1163065"/>
            <a:ext cx="7411484" cy="19528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672137-72B2-E1CC-2E2D-5267AD4DC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062" y="2962896"/>
            <a:ext cx="11202371" cy="3406435"/>
          </a:xfrm>
          <a:prstGeom prst="rect">
            <a:avLst/>
          </a:prstGeom>
        </p:spPr>
      </p:pic>
      <p:sp>
        <p:nvSpPr>
          <p:cNvPr id="10" name="Arrow: Left 9">
            <a:extLst>
              <a:ext uri="{FF2B5EF4-FFF2-40B4-BE49-F238E27FC236}">
                <a16:creationId xmlns:a16="http://schemas.microsoft.com/office/drawing/2014/main" id="{66B57668-1B20-4BA7-8E1C-DFCCF8995DD1}"/>
              </a:ext>
            </a:extLst>
          </p:cNvPr>
          <p:cNvSpPr/>
          <p:nvPr/>
        </p:nvSpPr>
        <p:spPr>
          <a:xfrm>
            <a:off x="549085" y="4356430"/>
            <a:ext cx="623454" cy="25027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3F43358C-FF70-C9AE-7B10-316CE66ACEE9}"/>
              </a:ext>
            </a:extLst>
          </p:cNvPr>
          <p:cNvSpPr/>
          <p:nvPr/>
        </p:nvSpPr>
        <p:spPr>
          <a:xfrm rot="16200000">
            <a:off x="9773051" y="4646574"/>
            <a:ext cx="692500" cy="208939"/>
          </a:xfrm>
          <a:prstGeom prst="rightArrow">
            <a:avLst>
              <a:gd name="adj1" fmla="val 50000"/>
              <a:gd name="adj2" fmla="val 1384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BBB6C0-3DAE-8BFE-1AA1-93CC76795388}"/>
              </a:ext>
            </a:extLst>
          </p:cNvPr>
          <p:cNvSpPr txBox="1"/>
          <p:nvPr/>
        </p:nvSpPr>
        <p:spPr>
          <a:xfrm>
            <a:off x="8609184" y="6193458"/>
            <a:ext cx="281129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DK" sz="2000" dirty="0">
                <a:solidFill>
                  <a:srgbClr val="FF0000"/>
                </a:solidFill>
                <a:latin typeface="Aptos" panose="020B0004020202020204" pitchFamily="34" charset="0"/>
              </a:rPr>
              <a:t>Refresh to see the data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99FF98-2C4E-826F-5373-E0DC0B532A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4009" y="4188775"/>
            <a:ext cx="510584" cy="1676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5EE797-E55D-7494-791F-33D8CC57FC3D}"/>
              </a:ext>
            </a:extLst>
          </p:cNvPr>
          <p:cNvSpPr txBox="1"/>
          <p:nvPr/>
        </p:nvSpPr>
        <p:spPr>
          <a:xfrm>
            <a:off x="547732" y="342777"/>
            <a:ext cx="3339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Habitats Checklist - import</a:t>
            </a:r>
            <a:endParaRPr lang="en-DK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626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2430FF-6687-4477-1D3C-1AF8AB45A21A}"/>
              </a:ext>
            </a:extLst>
          </p:cNvPr>
          <p:cNvSpPr txBox="1"/>
          <p:nvPr/>
        </p:nvSpPr>
        <p:spPr>
          <a:xfrm>
            <a:off x="3184345" y="2563821"/>
            <a:ext cx="64415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3000" b="1" dirty="0">
                <a:solidFill>
                  <a:srgbClr val="0070C0"/>
                </a:solidFill>
              </a:rPr>
              <a:t>Validations</a:t>
            </a:r>
            <a:r>
              <a:rPr lang="en-US" sz="3000" b="1" dirty="0">
                <a:solidFill>
                  <a:srgbClr val="0070C0"/>
                </a:solidFill>
              </a:rPr>
              <a:t> and data correction</a:t>
            </a:r>
            <a:endParaRPr lang="en-DK" sz="3000" b="1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5D756C-EDAA-0C5B-8C8D-5F973677B0F4}"/>
              </a:ext>
            </a:extLst>
          </p:cNvPr>
          <p:cNvSpPr txBox="1"/>
          <p:nvPr/>
        </p:nvSpPr>
        <p:spPr>
          <a:xfrm>
            <a:off x="2876299" y="2540529"/>
            <a:ext cx="6035571" cy="60058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DK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280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0B829-2C0D-952A-617B-2B5AECA30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4BA3A2-2E06-8224-C7F1-288B6F40C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0" y="824093"/>
            <a:ext cx="12097844" cy="5253562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26E6A567-BD99-8408-170B-6CA3738F9F4C}"/>
              </a:ext>
            </a:extLst>
          </p:cNvPr>
          <p:cNvSpPr/>
          <p:nvPr/>
        </p:nvSpPr>
        <p:spPr>
          <a:xfrm rot="16200000">
            <a:off x="6983656" y="3206450"/>
            <a:ext cx="1062334" cy="237746"/>
          </a:xfrm>
          <a:prstGeom prst="rightArrow">
            <a:avLst>
              <a:gd name="adj1" fmla="val 50000"/>
              <a:gd name="adj2" fmla="val 1384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8D0DDA-D041-020D-8B7B-AF41382498D6}"/>
              </a:ext>
            </a:extLst>
          </p:cNvPr>
          <p:cNvSpPr/>
          <p:nvPr/>
        </p:nvSpPr>
        <p:spPr>
          <a:xfrm>
            <a:off x="7109507" y="2530884"/>
            <a:ext cx="810632" cy="2947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8C7897-FE8C-9F0C-5AD6-4205FAE8D8EC}"/>
              </a:ext>
            </a:extLst>
          </p:cNvPr>
          <p:cNvSpPr txBox="1"/>
          <p:nvPr/>
        </p:nvSpPr>
        <p:spPr>
          <a:xfrm>
            <a:off x="7514823" y="1691363"/>
            <a:ext cx="36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2000" dirty="0">
                <a:solidFill>
                  <a:srgbClr val="FF0000"/>
                </a:solidFill>
                <a:latin typeface="Aptos" panose="020B0004020202020204" pitchFamily="34" charset="0"/>
              </a:rPr>
              <a:t>To validate, the ‘Enable editing’ must be disabled</a:t>
            </a:r>
          </a:p>
        </p:txBody>
      </p:sp>
    </p:spTree>
    <p:extLst>
      <p:ext uri="{BB962C8B-B14F-4D97-AF65-F5344CB8AC3E}">
        <p14:creationId xmlns:p14="http://schemas.microsoft.com/office/powerpoint/2010/main" val="3689421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13B47D-5F7A-07A6-A0FF-00B83AFF2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426"/>
            <a:ext cx="12192000" cy="618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54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53D0F9-8386-5347-D12B-D64E30408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3892"/>
            <a:ext cx="12192000" cy="56702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B6A89C-5A0E-1EEB-9320-A50EEB35A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8091" y="1596914"/>
            <a:ext cx="1790950" cy="609685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22E23E8C-B297-82E8-283C-DF7DA688FA4D}"/>
              </a:ext>
            </a:extLst>
          </p:cNvPr>
          <p:cNvSpPr/>
          <p:nvPr/>
        </p:nvSpPr>
        <p:spPr>
          <a:xfrm rot="16200000">
            <a:off x="10174329" y="3039555"/>
            <a:ext cx="1062334" cy="237746"/>
          </a:xfrm>
          <a:prstGeom prst="rightArrow">
            <a:avLst>
              <a:gd name="adj1" fmla="val 50000"/>
              <a:gd name="adj2" fmla="val 1384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194586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D5F2E9-C518-3B0A-1E24-7FC1ED62F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0" y="824093"/>
            <a:ext cx="12097844" cy="5253562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C1F61543-59D3-0D0E-25A2-D11ED2B23921}"/>
              </a:ext>
            </a:extLst>
          </p:cNvPr>
          <p:cNvSpPr/>
          <p:nvPr/>
        </p:nvSpPr>
        <p:spPr>
          <a:xfrm rot="16200000">
            <a:off x="8345529" y="3206450"/>
            <a:ext cx="1062334" cy="237746"/>
          </a:xfrm>
          <a:prstGeom prst="rightArrow">
            <a:avLst>
              <a:gd name="adj1" fmla="val 50000"/>
              <a:gd name="adj2" fmla="val 1384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14CE44-E693-99A4-2521-D1765D96E7D6}"/>
              </a:ext>
            </a:extLst>
          </p:cNvPr>
          <p:cNvSpPr/>
          <p:nvPr/>
        </p:nvSpPr>
        <p:spPr>
          <a:xfrm>
            <a:off x="8481483" y="2499385"/>
            <a:ext cx="810632" cy="2947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684561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0B730E-F0C0-DF0E-4A7E-B2D9C3099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30" y="489547"/>
            <a:ext cx="11472579" cy="5749223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76EEB7FF-582C-4961-493C-0382FEDF1AAC}"/>
              </a:ext>
            </a:extLst>
          </p:cNvPr>
          <p:cNvSpPr/>
          <p:nvPr/>
        </p:nvSpPr>
        <p:spPr>
          <a:xfrm rot="10800000">
            <a:off x="1847452" y="5613049"/>
            <a:ext cx="1062334" cy="237746"/>
          </a:xfrm>
          <a:prstGeom prst="rightArrow">
            <a:avLst>
              <a:gd name="adj1" fmla="val 50000"/>
              <a:gd name="adj2" fmla="val 1384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C28D81-034A-DF66-9E48-06A78C044544}"/>
              </a:ext>
            </a:extLst>
          </p:cNvPr>
          <p:cNvSpPr/>
          <p:nvPr/>
        </p:nvSpPr>
        <p:spPr>
          <a:xfrm>
            <a:off x="778213" y="1227377"/>
            <a:ext cx="9649838" cy="6889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0914EE-7CA8-0AB0-F4B8-82EDCF3246CA}"/>
              </a:ext>
            </a:extLst>
          </p:cNvPr>
          <p:cNvSpPr/>
          <p:nvPr/>
        </p:nvSpPr>
        <p:spPr>
          <a:xfrm>
            <a:off x="675252" y="5554137"/>
            <a:ext cx="1062334" cy="4176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12068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71EA11-35D6-FD82-9F65-514A15482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8949"/>
            <a:ext cx="12192000" cy="548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59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66DFC4-0D32-BA52-69BE-F93A683A9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9941"/>
            <a:ext cx="12192000" cy="555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21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05132-A721-AC8C-1634-1E9B98825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73576007-6509-D1F5-0E93-42475284A29B}"/>
              </a:ext>
            </a:extLst>
          </p:cNvPr>
          <p:cNvSpPr txBox="1"/>
          <p:nvPr/>
        </p:nvSpPr>
        <p:spPr>
          <a:xfrm>
            <a:off x="405307" y="88288"/>
            <a:ext cx="945854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DK" sz="3200" b="1" dirty="0">
                <a:solidFill>
                  <a:srgbClr val="002060"/>
                </a:solidFill>
                <a:latin typeface="Calibri" panose="020F0502020204030204"/>
              </a:rPr>
              <a:t>Agenda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for the afternoon session</a:t>
            </a:r>
            <a:endParaRPr lang="en-DK" sz="3200" b="1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BBA7DD-510D-B8AC-F7A2-016FD76DB1C7}"/>
              </a:ext>
            </a:extLst>
          </p:cNvPr>
          <p:cNvSpPr/>
          <p:nvPr/>
        </p:nvSpPr>
        <p:spPr>
          <a:xfrm>
            <a:off x="405307" y="975067"/>
            <a:ext cx="11710615" cy="565722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kern="100" dirty="0">
                <a:solidFill>
                  <a:schemeClr val="tx1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pm Practical session based on ETT prepared at home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kern="100" dirty="0">
                <a:solidFill>
                  <a:schemeClr val="tx1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 EET for habitats and species (only tabular data)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kern="100" dirty="0">
                <a:solidFill>
                  <a:schemeClr val="tx1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Pre-fill your checklist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kern="100" dirty="0">
                <a:solidFill>
                  <a:schemeClr val="tx1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Validate data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kern="100" dirty="0">
                <a:solidFill>
                  <a:schemeClr val="tx1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Check validations (BLOCKERS, ERRORS)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kern="100" dirty="0">
                <a:solidFill>
                  <a:schemeClr val="tx1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Correct data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kern="100" dirty="0">
                <a:solidFill>
                  <a:schemeClr val="tx1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3.30 pm Q&amp;A session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kern="100" dirty="0">
                <a:solidFill>
                  <a:schemeClr val="tx1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4.30 pm End of the meeting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2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2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844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B64C9C-A343-DCC5-57A5-40C7F7350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42" y="727135"/>
            <a:ext cx="12116058" cy="548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71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B89AAB-1D87-754E-77CC-749CE2B66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2735"/>
            <a:ext cx="12192000" cy="5412530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DF6C4C86-A6D6-BC6B-5103-88A5902CB9F0}"/>
              </a:ext>
            </a:extLst>
          </p:cNvPr>
          <p:cNvSpPr/>
          <p:nvPr/>
        </p:nvSpPr>
        <p:spPr>
          <a:xfrm rot="16200000">
            <a:off x="7573515" y="3200566"/>
            <a:ext cx="1062334" cy="237746"/>
          </a:xfrm>
          <a:prstGeom prst="rightArrow">
            <a:avLst>
              <a:gd name="adj1" fmla="val 50000"/>
              <a:gd name="adj2" fmla="val 1384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74416C-D29A-745C-C4C1-9D10F228FD10}"/>
              </a:ext>
            </a:extLst>
          </p:cNvPr>
          <p:cNvSpPr/>
          <p:nvPr/>
        </p:nvSpPr>
        <p:spPr>
          <a:xfrm>
            <a:off x="7576593" y="2370666"/>
            <a:ext cx="1036830" cy="3272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084720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794CB2-08C8-3BB1-A748-C4FF23374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7208"/>
            <a:ext cx="12192000" cy="584358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9471D32-3D49-7CA1-4623-9FDC6EF0FBF9}"/>
              </a:ext>
            </a:extLst>
          </p:cNvPr>
          <p:cNvSpPr/>
          <p:nvPr/>
        </p:nvSpPr>
        <p:spPr>
          <a:xfrm>
            <a:off x="4797484" y="2966255"/>
            <a:ext cx="1713999" cy="342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643477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D60F9-16A6-01B8-B1E3-1E8A13D15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2106C6-7150-AB15-CB97-C994B3667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7208"/>
            <a:ext cx="12192000" cy="584358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FDF891-99F0-2B2C-CA09-6F48D6C9380C}"/>
              </a:ext>
            </a:extLst>
          </p:cNvPr>
          <p:cNvSpPr/>
          <p:nvPr/>
        </p:nvSpPr>
        <p:spPr>
          <a:xfrm>
            <a:off x="10833904" y="2225474"/>
            <a:ext cx="974274" cy="2806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2910189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553BB6-CDA5-CE20-C7F0-4976C46A9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11" y="742812"/>
            <a:ext cx="11227377" cy="53723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DC4F3B3-1736-1AED-BD79-F914B326BDA8}"/>
              </a:ext>
            </a:extLst>
          </p:cNvPr>
          <p:cNvSpPr/>
          <p:nvPr/>
        </p:nvSpPr>
        <p:spPr>
          <a:xfrm>
            <a:off x="1145290" y="3429000"/>
            <a:ext cx="704849" cy="3064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204643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F6386A-764F-9A12-C406-010A0E4AB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7794"/>
            <a:ext cx="12192000" cy="578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582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utterfly on a plant&#10;&#10;Description automatically generated with medium confidence">
            <a:extLst>
              <a:ext uri="{FF2B5EF4-FFF2-40B4-BE49-F238E27FC236}">
                <a16:creationId xmlns:a16="http://schemas.microsoft.com/office/drawing/2014/main" id="{DFDCFD7C-1DB1-4983-9DB6-D37749DCE64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D99ECD-6A7C-4A78-BE9B-E919716CEEDC}"/>
              </a:ext>
            </a:extLst>
          </p:cNvPr>
          <p:cNvSpPr txBox="1"/>
          <p:nvPr/>
        </p:nvSpPr>
        <p:spPr>
          <a:xfrm>
            <a:off x="-1" y="419198"/>
            <a:ext cx="12191999" cy="646331"/>
          </a:xfrm>
          <a:prstGeom prst="rect">
            <a:avLst/>
          </a:prstGeom>
          <a:solidFill>
            <a:srgbClr val="316300">
              <a:alpha val="16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dirty="0"/>
              <a:t>						Thank you for your attention   </a:t>
            </a:r>
            <a:endParaRPr lang="en-DK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41E78A-2289-4EF7-A49D-B93FEF19D767}"/>
              </a:ext>
            </a:extLst>
          </p:cNvPr>
          <p:cNvSpPr txBox="1"/>
          <p:nvPr/>
        </p:nvSpPr>
        <p:spPr>
          <a:xfrm rot="-5400000">
            <a:off x="-896353" y="5191996"/>
            <a:ext cx="25367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</a:rPr>
              <a:t>© Dominika Hrašková, REDISCOVER Nature/EEA</a:t>
            </a:r>
            <a:endParaRPr lang="en-DK" sz="80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4B3126-87AC-2B30-8289-9A9F09DC1ED2}"/>
              </a:ext>
            </a:extLst>
          </p:cNvPr>
          <p:cNvSpPr txBox="1"/>
          <p:nvPr/>
        </p:nvSpPr>
        <p:spPr>
          <a:xfrm>
            <a:off x="6946178" y="1484728"/>
            <a:ext cx="524582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Special thanks to the EEA: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Marek, Mette, Eleni, Jonathan, María, Ramón, Jaime and José. 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This training would not have been possible without their precious help.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547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5E2673-068D-49F1-057F-F15806910735}"/>
              </a:ext>
            </a:extLst>
          </p:cNvPr>
          <p:cNvSpPr txBox="1"/>
          <p:nvPr/>
        </p:nvSpPr>
        <p:spPr>
          <a:xfrm>
            <a:off x="833120" y="1056640"/>
            <a:ext cx="6307561" cy="710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Google authenticator</a:t>
            </a:r>
          </a:p>
          <a:p>
            <a:endParaRPr lang="en-US" sz="2400" dirty="0">
              <a:latin typeface="Aptos" panose="020B0004020202020204" pitchFamily="34" charset="0"/>
            </a:endParaRPr>
          </a:p>
          <a:p>
            <a:r>
              <a:rPr lang="en-US" sz="2400" dirty="0">
                <a:hlinkClick r:id="rId2"/>
              </a:rPr>
              <a:t>Log in to </a:t>
            </a:r>
            <a:r>
              <a:rPr lang="en-US" sz="2400" dirty="0" err="1">
                <a:hlinkClick r:id="rId2"/>
              </a:rPr>
              <a:t>Reportnet</a:t>
            </a:r>
            <a:endParaRPr lang="en-US" sz="2400" dirty="0"/>
          </a:p>
          <a:p>
            <a:r>
              <a:rPr lang="en-US" sz="2400" dirty="0">
                <a:hlinkClick r:id="rId3"/>
              </a:rPr>
              <a:t>https://test.reportnet.europa.eu/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Accept the user in Google Authenticator</a:t>
            </a:r>
          </a:p>
          <a:p>
            <a:endParaRPr lang="en-US" sz="2400" dirty="0"/>
          </a:p>
          <a:p>
            <a:r>
              <a:rPr lang="en-US" sz="2400" dirty="0">
                <a:latin typeface="Aptos" panose="020B0004020202020204" pitchFamily="34" charset="0"/>
              </a:rPr>
              <a:t>One-time code from Authenticator (</a:t>
            </a:r>
            <a:r>
              <a:rPr lang="en-US" sz="2400" dirty="0" err="1">
                <a:latin typeface="Aptos" panose="020B0004020202020204" pitchFamily="34" charset="0"/>
              </a:rPr>
              <a:t>Reportnet</a:t>
            </a:r>
            <a:r>
              <a:rPr lang="en-US" sz="2400" dirty="0">
                <a:latin typeface="Aptos" panose="020B0004020202020204" pitchFamily="34" charset="0"/>
              </a:rPr>
              <a:t>)</a:t>
            </a:r>
          </a:p>
          <a:p>
            <a:endParaRPr lang="en-US" sz="2400" dirty="0">
              <a:latin typeface="Aptos" panose="020B0004020202020204" pitchFamily="34" charset="0"/>
            </a:endParaRPr>
          </a:p>
          <a:p>
            <a:r>
              <a:rPr lang="en-US" sz="2400" dirty="0">
                <a:latin typeface="Aptos" panose="020B0004020202020204" pitchFamily="34" charset="0"/>
              </a:rPr>
              <a:t>Change your password</a:t>
            </a:r>
          </a:p>
          <a:p>
            <a:endParaRPr lang="en-US" sz="2400" dirty="0">
              <a:latin typeface="Aptos" panose="020B0004020202020204" pitchFamily="34" charset="0"/>
            </a:endParaRPr>
          </a:p>
          <a:p>
            <a:r>
              <a:rPr lang="en-US" sz="2400" dirty="0">
                <a:latin typeface="Aptos" panose="020B0004020202020204" pitchFamily="34" charset="0"/>
              </a:rPr>
              <a:t>Enter</a:t>
            </a:r>
          </a:p>
          <a:p>
            <a:endParaRPr lang="en-US" sz="2400" dirty="0">
              <a:latin typeface="Aptos" panose="020B0004020202020204" pitchFamily="34" charset="0"/>
            </a:endParaRP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WELCOME!</a:t>
            </a:r>
          </a:p>
          <a:p>
            <a:endParaRPr lang="en-US" sz="2400" dirty="0">
              <a:latin typeface="Aptos" panose="020B0004020202020204" pitchFamily="34" charset="0"/>
            </a:endParaRPr>
          </a:p>
          <a:p>
            <a:endParaRPr lang="en-US" sz="2400" dirty="0">
              <a:latin typeface="Aptos" panose="020B0004020202020204" pitchFamily="34" charset="0"/>
            </a:endParaRPr>
          </a:p>
          <a:p>
            <a:endParaRPr lang="en-US" sz="2400" dirty="0">
              <a:latin typeface="Aptos" panose="020B0004020202020204" pitchFamily="34" charset="0"/>
            </a:endParaRPr>
          </a:p>
          <a:p>
            <a:endParaRPr lang="en-US" sz="2400" dirty="0">
              <a:latin typeface="Aptos" panose="020B0004020202020204" pitchFamily="34" charset="0"/>
            </a:endParaRPr>
          </a:p>
          <a:p>
            <a:endParaRPr lang="en-US" sz="24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786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06D614-C73D-CEBB-6FA6-CB49F08F0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7078"/>
            <a:ext cx="12009603" cy="35897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14A925C-7EA4-D555-9ABF-0B927A6D85CA}"/>
              </a:ext>
            </a:extLst>
          </p:cNvPr>
          <p:cNvSpPr/>
          <p:nvPr/>
        </p:nvSpPr>
        <p:spPr>
          <a:xfrm>
            <a:off x="666695" y="3232733"/>
            <a:ext cx="1401096" cy="7989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9EF4E16-886F-8F85-0A55-0CDC5EA451D1}"/>
              </a:ext>
            </a:extLst>
          </p:cNvPr>
          <p:cNvSpPr/>
          <p:nvPr/>
        </p:nvSpPr>
        <p:spPr>
          <a:xfrm rot="16200000">
            <a:off x="852286" y="4382620"/>
            <a:ext cx="1062334" cy="237746"/>
          </a:xfrm>
          <a:prstGeom prst="rightArrow">
            <a:avLst>
              <a:gd name="adj1" fmla="val 50000"/>
              <a:gd name="adj2" fmla="val 1384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8E7E2F-4202-6EA7-A0FA-E2531DFA2D1A}"/>
              </a:ext>
            </a:extLst>
          </p:cNvPr>
          <p:cNvSpPr txBox="1"/>
          <p:nvPr/>
        </p:nvSpPr>
        <p:spPr>
          <a:xfrm>
            <a:off x="1641765" y="5140812"/>
            <a:ext cx="3044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2000" dirty="0">
                <a:solidFill>
                  <a:srgbClr val="FF0000"/>
                </a:solidFill>
              </a:rPr>
              <a:t>Import dataset data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A5418C-E5F1-39BF-C221-ED03A38FEDA0}"/>
              </a:ext>
            </a:extLst>
          </p:cNvPr>
          <p:cNvSpPr txBox="1"/>
          <p:nvPr/>
        </p:nvSpPr>
        <p:spPr>
          <a:xfrm>
            <a:off x="967304" y="348117"/>
            <a:ext cx="3339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2000" b="1" dirty="0">
                <a:solidFill>
                  <a:srgbClr val="0070C0"/>
                </a:solidFill>
              </a:rPr>
              <a:t>Work offline and import data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986732F-BD6A-2ABC-4B8B-E0C3E0D21773}"/>
              </a:ext>
            </a:extLst>
          </p:cNvPr>
          <p:cNvSpPr/>
          <p:nvPr/>
        </p:nvSpPr>
        <p:spPr>
          <a:xfrm rot="16200000">
            <a:off x="9992823" y="3673512"/>
            <a:ext cx="1062334" cy="237746"/>
          </a:xfrm>
          <a:prstGeom prst="rightArrow">
            <a:avLst>
              <a:gd name="adj1" fmla="val 50000"/>
              <a:gd name="adj2" fmla="val 1384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3EDF41-CC46-A781-249A-E62533B83E1F}"/>
              </a:ext>
            </a:extLst>
          </p:cNvPr>
          <p:cNvSpPr/>
          <p:nvPr/>
        </p:nvSpPr>
        <p:spPr>
          <a:xfrm>
            <a:off x="10224653" y="3013367"/>
            <a:ext cx="671946" cy="2439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124E50-A901-0D1D-80D9-24AAFB7DAD2B}"/>
              </a:ext>
            </a:extLst>
          </p:cNvPr>
          <p:cNvSpPr txBox="1"/>
          <p:nvPr/>
        </p:nvSpPr>
        <p:spPr>
          <a:xfrm>
            <a:off x="895389" y="279806"/>
            <a:ext cx="3483667" cy="5367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791179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99C984-3A1C-28C5-59DB-847CA1DB8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241439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676BE623-88CB-16F0-8C86-F6C4030D4B4E}"/>
              </a:ext>
            </a:extLst>
          </p:cNvPr>
          <p:cNvSpPr/>
          <p:nvPr/>
        </p:nvSpPr>
        <p:spPr>
          <a:xfrm>
            <a:off x="2639291" y="5527962"/>
            <a:ext cx="810491" cy="33250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77BF872-3042-89F5-9A6B-0AFFDD9EE0DE}"/>
              </a:ext>
            </a:extLst>
          </p:cNvPr>
          <p:cNvSpPr/>
          <p:nvPr/>
        </p:nvSpPr>
        <p:spPr>
          <a:xfrm>
            <a:off x="3709553" y="5507179"/>
            <a:ext cx="810490" cy="2493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750812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C05FF2-CCAD-A980-BF39-C6C9CFA7B123}"/>
              </a:ext>
            </a:extLst>
          </p:cNvPr>
          <p:cNvSpPr txBox="1"/>
          <p:nvPr/>
        </p:nvSpPr>
        <p:spPr>
          <a:xfrm>
            <a:off x="433467" y="317595"/>
            <a:ext cx="3339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2000" b="1" dirty="0">
                <a:solidFill>
                  <a:srgbClr val="0070C0"/>
                </a:solidFill>
              </a:rPr>
              <a:t>Work online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264FA5-34C3-ABCA-9902-A8716CD5F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5396"/>
            <a:ext cx="12115800" cy="37898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FFF30E2-7A4A-9F0A-8A8F-3C8EC0F6B4B7}"/>
              </a:ext>
            </a:extLst>
          </p:cNvPr>
          <p:cNvSpPr/>
          <p:nvPr/>
        </p:nvSpPr>
        <p:spPr>
          <a:xfrm>
            <a:off x="10827327" y="2751314"/>
            <a:ext cx="1028700" cy="3451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2A0CBA97-9DB7-8E01-C6A9-C7BCC03086B9}"/>
              </a:ext>
            </a:extLst>
          </p:cNvPr>
          <p:cNvSpPr/>
          <p:nvPr/>
        </p:nvSpPr>
        <p:spPr>
          <a:xfrm rot="16200000">
            <a:off x="10796386" y="4026908"/>
            <a:ext cx="1062334" cy="237746"/>
          </a:xfrm>
          <a:prstGeom prst="rightArrow">
            <a:avLst>
              <a:gd name="adj1" fmla="val 50000"/>
              <a:gd name="adj2" fmla="val 1384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7AC886-0D70-5D6D-F752-E32D1F6A2E6A}"/>
              </a:ext>
            </a:extLst>
          </p:cNvPr>
          <p:cNvSpPr txBox="1"/>
          <p:nvPr/>
        </p:nvSpPr>
        <p:spPr>
          <a:xfrm>
            <a:off x="2407754" y="5034002"/>
            <a:ext cx="9106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The function “Enable editing” must be activated to edit and manually enter data in </a:t>
            </a:r>
            <a:r>
              <a:rPr lang="en-GB" dirty="0" err="1">
                <a:solidFill>
                  <a:srgbClr val="FF0000"/>
                </a:solidFill>
              </a:rPr>
              <a:t>Reportnet</a:t>
            </a:r>
            <a:r>
              <a:rPr lang="en-GB" dirty="0">
                <a:solidFill>
                  <a:srgbClr val="FF0000"/>
                </a:solidFill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3876384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0FD452-F307-6C09-9AFA-9F50940C9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7103"/>
            <a:ext cx="12192000" cy="37501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DC9DF9-8A08-A0F9-D058-F48ABC90985F}"/>
              </a:ext>
            </a:extLst>
          </p:cNvPr>
          <p:cNvSpPr txBox="1"/>
          <p:nvPr/>
        </p:nvSpPr>
        <p:spPr>
          <a:xfrm>
            <a:off x="816527" y="329952"/>
            <a:ext cx="3339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2000" b="1" dirty="0">
                <a:solidFill>
                  <a:srgbClr val="0070C0"/>
                </a:solidFill>
              </a:rPr>
              <a:t>Work online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2F11E2-5C42-A85F-AC05-06386926989E}"/>
              </a:ext>
            </a:extLst>
          </p:cNvPr>
          <p:cNvSpPr/>
          <p:nvPr/>
        </p:nvSpPr>
        <p:spPr>
          <a:xfrm>
            <a:off x="10858499" y="3014870"/>
            <a:ext cx="1049483" cy="3933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7C541DB9-F211-0667-7C62-35BE9F55A7A6}"/>
              </a:ext>
            </a:extLst>
          </p:cNvPr>
          <p:cNvSpPr/>
          <p:nvPr/>
        </p:nvSpPr>
        <p:spPr>
          <a:xfrm rot="16200000">
            <a:off x="10837950" y="4457165"/>
            <a:ext cx="1062334" cy="237746"/>
          </a:xfrm>
          <a:prstGeom prst="rightArrow">
            <a:avLst>
              <a:gd name="adj1" fmla="val 50000"/>
              <a:gd name="adj2" fmla="val 1384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9FF5647E-A6F7-7357-CFF9-52CBB05FD470}"/>
              </a:ext>
            </a:extLst>
          </p:cNvPr>
          <p:cNvSpPr/>
          <p:nvPr/>
        </p:nvSpPr>
        <p:spPr>
          <a:xfrm rot="16200000">
            <a:off x="620223" y="5382024"/>
            <a:ext cx="1062334" cy="237746"/>
          </a:xfrm>
          <a:prstGeom prst="rightArrow">
            <a:avLst>
              <a:gd name="adj1" fmla="val 50000"/>
              <a:gd name="adj2" fmla="val 1384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5861DD-13FD-6814-2D8E-AE605F3B7174}"/>
              </a:ext>
            </a:extLst>
          </p:cNvPr>
          <p:cNvSpPr txBox="1"/>
          <p:nvPr/>
        </p:nvSpPr>
        <p:spPr>
          <a:xfrm>
            <a:off x="7031181" y="5300842"/>
            <a:ext cx="4640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2000" dirty="0">
                <a:solidFill>
                  <a:srgbClr val="FF0000"/>
                </a:solidFill>
              </a:rPr>
              <a:t>To import data you need to Disable editing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025FB1-1C5E-15AA-4250-8674604A0C86}"/>
              </a:ext>
            </a:extLst>
          </p:cNvPr>
          <p:cNvSpPr txBox="1"/>
          <p:nvPr/>
        </p:nvSpPr>
        <p:spPr>
          <a:xfrm>
            <a:off x="744613" y="261641"/>
            <a:ext cx="1778152" cy="46842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360088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7A565E-4CC0-2710-89A9-B055392DD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245" y="209271"/>
            <a:ext cx="11179509" cy="643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275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DA42833-AB9C-5C3D-4E72-389E331E1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3974"/>
            <a:ext cx="12192000" cy="45014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1108CA-C061-112E-E526-99798ECF78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580" y="4887012"/>
            <a:ext cx="10348857" cy="166130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7599192-ABAB-28F5-7978-9DCEF4CBD8BE}"/>
              </a:ext>
            </a:extLst>
          </p:cNvPr>
          <p:cNvSpPr/>
          <p:nvPr/>
        </p:nvSpPr>
        <p:spPr>
          <a:xfrm>
            <a:off x="682580" y="3366654"/>
            <a:ext cx="745221" cy="3325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9A9133-D07B-73DB-B451-CF2B36A8B51A}"/>
              </a:ext>
            </a:extLst>
          </p:cNvPr>
          <p:cNvSpPr/>
          <p:nvPr/>
        </p:nvSpPr>
        <p:spPr>
          <a:xfrm>
            <a:off x="1779769" y="5815088"/>
            <a:ext cx="1264768" cy="3532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11AB8F-A765-FBAA-1A94-C02998A3E91D}"/>
              </a:ext>
            </a:extLst>
          </p:cNvPr>
          <p:cNvSpPr txBox="1"/>
          <p:nvPr/>
        </p:nvSpPr>
        <p:spPr>
          <a:xfrm>
            <a:off x="884620" y="33253"/>
            <a:ext cx="3339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2000" b="1" dirty="0">
                <a:solidFill>
                  <a:srgbClr val="0070C0"/>
                </a:solidFill>
              </a:rPr>
              <a:t>Work online </a:t>
            </a:r>
          </a:p>
        </p:txBody>
      </p:sp>
    </p:spTree>
    <p:extLst>
      <p:ext uri="{BB962C8B-B14F-4D97-AF65-F5344CB8AC3E}">
        <p14:creationId xmlns:p14="http://schemas.microsoft.com/office/powerpoint/2010/main" val="3969878731"/>
      </p:ext>
    </p:extLst>
  </p:cSld>
  <p:clrMapOvr>
    <a:masterClrMapping/>
  </p:clrMapOvr>
</p:sld>
</file>

<file path=ppt/theme/theme1.xml><?xml version="1.0" encoding="utf-8"?>
<a:theme xmlns:a="http://schemas.openxmlformats.org/drawingml/2006/main" name="EEA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EA Presentation template.pptx" id="{D521B88E-B58B-4F39-8847-7353260950D0}" vid="{357EEEB6-B632-4163-B62E-7B55518D7C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ED7FA6782B504588E65C0BAD52FE62" ma:contentTypeVersion="16" ma:contentTypeDescription="Create a new document." ma:contentTypeScope="" ma:versionID="71e20fb60bb658924964ab2481a20858">
  <xsd:schema xmlns:xsd="http://www.w3.org/2001/XMLSchema" xmlns:xs="http://www.w3.org/2001/XMLSchema" xmlns:p="http://schemas.microsoft.com/office/2006/metadata/properties" xmlns:ns2="0edc62a6-d765-464c-9227-5a23f7001734" xmlns:ns3="a58b4929-e3d2-4f8f-9ed9-a589d701caa9" targetNamespace="http://schemas.microsoft.com/office/2006/metadata/properties" ma:root="true" ma:fieldsID="8ff8917f5fa56a79d78ab03857e20ce9" ns2:_="" ns3:_="">
    <xsd:import namespace="0edc62a6-d765-464c-9227-5a23f7001734"/>
    <xsd:import namespace="a58b4929-e3d2-4f8f-9ed9-a589d701ca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dc62a6-d765-464c-9227-5a23f70017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de42cbc-566b-46c9-aea5-a71cdcd36d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Status" ma:index="23" nillable="true" ma:displayName="Status" ma:description="I added this column to flag the status of the file when someone is actively working on it." ma:format="Dropdown" ma:internalName="Statu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8b4929-e3d2-4f8f-9ed9-a589d701caa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d5fa4b6f-1c6d-4f30-9207-774d089c811a}" ma:internalName="TaxCatchAll" ma:showField="CatchAllData" ma:web="a58b4929-e3d2-4f8f-9ed9-a589d701ca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edc62a6-d765-464c-9227-5a23f7001734">
      <Terms xmlns="http://schemas.microsoft.com/office/infopath/2007/PartnerControls"/>
    </lcf76f155ced4ddcb4097134ff3c332f>
    <TaxCatchAll xmlns="a58b4929-e3d2-4f8f-9ed9-a589d701caa9" xsi:nil="true"/>
    <Status xmlns="0edc62a6-d765-464c-9227-5a23f7001734" xsi:nil="true"/>
  </documentManagement>
</p:properties>
</file>

<file path=customXml/itemProps1.xml><?xml version="1.0" encoding="utf-8"?>
<ds:datastoreItem xmlns:ds="http://schemas.openxmlformats.org/officeDocument/2006/customXml" ds:itemID="{ECB1CDE9-44FE-4FD9-929F-D1AD4D49F2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dc62a6-d765-464c-9227-5a23f7001734"/>
    <ds:schemaRef ds:uri="a58b4929-e3d2-4f8f-9ed9-a589d701ca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FDC9A56-9D3E-494A-BC03-3331DD7084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DFA262-F23B-44F9-96F2-87400096F3BF}">
  <ds:schemaRefs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f86c4290-4f2d-499f-8b76-4807514e2e02"/>
    <ds:schemaRef ds:uri="http://purl.org/dc/terms/"/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  <ds:schemaRef ds:uri="0edc62a6-d765-464c-9227-5a23f7001734"/>
    <ds:schemaRef ds:uri="a58b4929-e3d2-4f8f-9ed9-a589d701caa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EEA Presentation template</Template>
  <TotalTime>7567</TotalTime>
  <Words>268</Words>
  <Application>Microsoft Office PowerPoint</Application>
  <PresentationFormat>Widescreen</PresentationFormat>
  <Paragraphs>58</Paragraphs>
  <Slides>26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Aptos</vt:lpstr>
      <vt:lpstr>Arial</vt:lpstr>
      <vt:lpstr>Calibri</vt:lpstr>
      <vt:lpstr>EEA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Environment Agency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Mette Palitzsch Lund</dc:creator>
  <cp:lastModifiedBy>Laura Patricia Gavilan</cp:lastModifiedBy>
  <cp:revision>12</cp:revision>
  <dcterms:created xsi:type="dcterms:W3CDTF">2024-12-01T17:10:35Z</dcterms:created>
  <dcterms:modified xsi:type="dcterms:W3CDTF">2025-12-19T15:20:56Z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0x0101001CED7FA6782B504588E65C0BAD52FE62</vt:lpwstr>
  </property>
</Properties>
</file>