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7104063" cy="10234613"/>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c2scP1V1c+ZAR0CLTZK+Mx3CD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1731"/>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1731"/>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1"/>
            <a:ext cx="5683250" cy="4605576"/>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8427" cy="511731"/>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6"/>
            <a:ext cx="3078427" cy="511731"/>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6" name="Google Shape;36;p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98" name="Google Shape;98;p9: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c9c890c81_0_0: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08" name="Google Shape;108;gbc9c890c81_0_0: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c9c890c81_0_18: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8" name="Google Shape;118;gbc9c890c81_0_18: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c9c890c81_0_6: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5" name="Google Shape;125;gbc9c890c81_0_6: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c9c890c81_0_12: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34" name="Google Shape;134;gbc9c890c81_0_12: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cdb943407_0_11: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9" name="Google Shape;149;gbcdb943407_0_1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c9c890c81_0_29: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7" name="Google Shape;157;gbc9c890c81_0_29: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c9c890c81_0_38: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65" name="Google Shape;165;gbc9c890c81_0_3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c9c890c81_0_45: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2" name="Google Shape;172;gbc9c890c81_0_4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 name="Google Shape;40;p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cdb943407_0_6: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9" name="Google Shape;179;gbcdb943407_0_6: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6" name="Google Shape;46;p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61" name="Google Shape;61;p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77" name="Google Shape;77;p7: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710407" y="4861441"/>
            <a:ext cx="5683250" cy="4605576"/>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4" name="Google Shape;84;p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d75e72de5_0_5:notes"/>
          <p:cNvSpPr txBox="1">
            <a:spLocks noGrp="1"/>
          </p:cNvSpPr>
          <p:nvPr>
            <p:ph type="body" idx="1"/>
          </p:nvPr>
        </p:nvSpPr>
        <p:spPr>
          <a:xfrm>
            <a:off x="710407" y="4861441"/>
            <a:ext cx="5683200" cy="46056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91" name="Google Shape;91;gbd75e72de5_0_5:notes"/>
          <p:cNvSpPr>
            <a:spLocks noGrp="1" noRot="1" noChangeAspect="1"/>
          </p:cNvSpPr>
          <p:nvPr>
            <p:ph type="sldImg" idx="2"/>
          </p:nvPr>
        </p:nvSpPr>
        <p:spPr>
          <a:xfrm>
            <a:off x="995363"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3"/>
        <p:cNvGrpSpPr/>
        <p:nvPr/>
      </p:nvGrpSpPr>
      <p:grpSpPr>
        <a:xfrm>
          <a:off x="0" y="0"/>
          <a:ext cx="0" cy="0"/>
          <a:chOff x="0" y="0"/>
          <a:chExt cx="0" cy="0"/>
        </a:xfrm>
      </p:grpSpPr>
      <p:sp>
        <p:nvSpPr>
          <p:cNvPr id="14" name="Google Shape;14;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3"/>
          <p:cNvSpPr txBox="1">
            <a:spLocks noGrp="1"/>
          </p:cNvSpPr>
          <p:nvPr>
            <p:ph type="dt" idx="10"/>
          </p:nvPr>
        </p:nvSpPr>
        <p:spPr>
          <a:xfrm>
            <a:off x="457200" y="6356350"/>
            <a:ext cx="164989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7036902" y="6356350"/>
            <a:ext cx="16498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Arial Narrow"/>
                <a:ea typeface="Arial Narrow"/>
                <a:cs typeface="Arial Narrow"/>
                <a:sym typeface="Arial Narrow"/>
              </a:defRPr>
            </a:lvl1pPr>
            <a:lvl2pPr marL="0" lvl="1" indent="0" algn="r">
              <a:spcBef>
                <a:spcPts val="0"/>
              </a:spcBef>
              <a:buNone/>
              <a:defRPr sz="1000" b="0" i="0" u="none" strike="noStrike" cap="none">
                <a:solidFill>
                  <a:srgbClr val="888888"/>
                </a:solidFill>
                <a:latin typeface="Arial Narrow"/>
                <a:ea typeface="Arial Narrow"/>
                <a:cs typeface="Arial Narrow"/>
                <a:sym typeface="Arial Narrow"/>
              </a:defRPr>
            </a:lvl2pPr>
            <a:lvl3pPr marL="0" lvl="2" indent="0" algn="r">
              <a:spcBef>
                <a:spcPts val="0"/>
              </a:spcBef>
              <a:buNone/>
              <a:defRPr sz="1000" b="0" i="0" u="none" strike="noStrike" cap="none">
                <a:solidFill>
                  <a:srgbClr val="888888"/>
                </a:solidFill>
                <a:latin typeface="Arial Narrow"/>
                <a:ea typeface="Arial Narrow"/>
                <a:cs typeface="Arial Narrow"/>
                <a:sym typeface="Arial Narrow"/>
              </a:defRPr>
            </a:lvl3pPr>
            <a:lvl4pPr marL="0" lvl="3" indent="0" algn="r">
              <a:spcBef>
                <a:spcPts val="0"/>
              </a:spcBef>
              <a:buNone/>
              <a:defRPr sz="1000" b="0" i="0" u="none" strike="noStrike" cap="none">
                <a:solidFill>
                  <a:srgbClr val="888888"/>
                </a:solidFill>
                <a:latin typeface="Arial Narrow"/>
                <a:ea typeface="Arial Narrow"/>
                <a:cs typeface="Arial Narrow"/>
                <a:sym typeface="Arial Narrow"/>
              </a:defRPr>
            </a:lvl4pPr>
            <a:lvl5pPr marL="0" lvl="4" indent="0" algn="r">
              <a:spcBef>
                <a:spcPts val="0"/>
              </a:spcBef>
              <a:buNone/>
              <a:defRPr sz="1000" b="0" i="0" u="none" strike="noStrike" cap="none">
                <a:solidFill>
                  <a:srgbClr val="888888"/>
                </a:solidFill>
                <a:latin typeface="Arial Narrow"/>
                <a:ea typeface="Arial Narrow"/>
                <a:cs typeface="Arial Narrow"/>
                <a:sym typeface="Arial Narrow"/>
              </a:defRPr>
            </a:lvl5pPr>
            <a:lvl6pPr marL="0" lvl="5" indent="0" algn="r">
              <a:spcBef>
                <a:spcPts val="0"/>
              </a:spcBef>
              <a:buNone/>
              <a:defRPr sz="1000" b="0" i="0" u="none" strike="noStrike" cap="none">
                <a:solidFill>
                  <a:srgbClr val="888888"/>
                </a:solidFill>
                <a:latin typeface="Arial Narrow"/>
                <a:ea typeface="Arial Narrow"/>
                <a:cs typeface="Arial Narrow"/>
                <a:sym typeface="Arial Narrow"/>
              </a:defRPr>
            </a:lvl6pPr>
            <a:lvl7pPr marL="0" lvl="6" indent="0" algn="r">
              <a:spcBef>
                <a:spcPts val="0"/>
              </a:spcBef>
              <a:buNone/>
              <a:defRPr sz="1000" b="0" i="0" u="none" strike="noStrike" cap="none">
                <a:solidFill>
                  <a:srgbClr val="888888"/>
                </a:solidFill>
                <a:latin typeface="Arial Narrow"/>
                <a:ea typeface="Arial Narrow"/>
                <a:cs typeface="Arial Narrow"/>
                <a:sym typeface="Arial Narrow"/>
              </a:defRPr>
            </a:lvl7pPr>
            <a:lvl8pPr marL="0" lvl="7" indent="0" algn="r">
              <a:spcBef>
                <a:spcPts val="0"/>
              </a:spcBef>
              <a:buNone/>
              <a:defRPr sz="1000" b="0" i="0" u="none" strike="noStrike" cap="none">
                <a:solidFill>
                  <a:srgbClr val="888888"/>
                </a:solidFill>
                <a:latin typeface="Arial Narrow"/>
                <a:ea typeface="Arial Narrow"/>
                <a:cs typeface="Arial Narrow"/>
                <a:sym typeface="Arial Narrow"/>
              </a:defRPr>
            </a:lvl8pPr>
            <a:lvl9pPr marL="0" lvl="8" indent="0" algn="r">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2"/>
        <p:cNvGrpSpPr/>
        <p:nvPr/>
      </p:nvGrpSpPr>
      <p:grpSpPr>
        <a:xfrm>
          <a:off x="0" y="0"/>
          <a:ext cx="0" cy="0"/>
          <a:chOff x="0" y="0"/>
          <a:chExt cx="0" cy="0"/>
        </a:xfrm>
      </p:grpSpPr>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1659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7026964" y="6356350"/>
            <a:ext cx="1659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Arial Narrow"/>
                <a:ea typeface="Arial Narrow"/>
                <a:cs typeface="Arial Narrow"/>
                <a:sym typeface="Arial Narrow"/>
              </a:defRPr>
            </a:lvl1pPr>
            <a:lvl2pPr marL="0" lvl="1" indent="0" algn="r">
              <a:spcBef>
                <a:spcPts val="0"/>
              </a:spcBef>
              <a:buNone/>
              <a:defRPr sz="1000" b="0" i="0" u="none" strike="noStrike" cap="none">
                <a:solidFill>
                  <a:srgbClr val="888888"/>
                </a:solidFill>
                <a:latin typeface="Arial Narrow"/>
                <a:ea typeface="Arial Narrow"/>
                <a:cs typeface="Arial Narrow"/>
                <a:sym typeface="Arial Narrow"/>
              </a:defRPr>
            </a:lvl2pPr>
            <a:lvl3pPr marL="0" lvl="2" indent="0" algn="r">
              <a:spcBef>
                <a:spcPts val="0"/>
              </a:spcBef>
              <a:buNone/>
              <a:defRPr sz="1000" b="0" i="0" u="none" strike="noStrike" cap="none">
                <a:solidFill>
                  <a:srgbClr val="888888"/>
                </a:solidFill>
                <a:latin typeface="Arial Narrow"/>
                <a:ea typeface="Arial Narrow"/>
                <a:cs typeface="Arial Narrow"/>
                <a:sym typeface="Arial Narrow"/>
              </a:defRPr>
            </a:lvl3pPr>
            <a:lvl4pPr marL="0" lvl="3" indent="0" algn="r">
              <a:spcBef>
                <a:spcPts val="0"/>
              </a:spcBef>
              <a:buNone/>
              <a:defRPr sz="1000" b="0" i="0" u="none" strike="noStrike" cap="none">
                <a:solidFill>
                  <a:srgbClr val="888888"/>
                </a:solidFill>
                <a:latin typeface="Arial Narrow"/>
                <a:ea typeface="Arial Narrow"/>
                <a:cs typeface="Arial Narrow"/>
                <a:sym typeface="Arial Narrow"/>
              </a:defRPr>
            </a:lvl4pPr>
            <a:lvl5pPr marL="0" lvl="4" indent="0" algn="r">
              <a:spcBef>
                <a:spcPts val="0"/>
              </a:spcBef>
              <a:buNone/>
              <a:defRPr sz="1000" b="0" i="0" u="none" strike="noStrike" cap="none">
                <a:solidFill>
                  <a:srgbClr val="888888"/>
                </a:solidFill>
                <a:latin typeface="Arial Narrow"/>
                <a:ea typeface="Arial Narrow"/>
                <a:cs typeface="Arial Narrow"/>
                <a:sym typeface="Arial Narrow"/>
              </a:defRPr>
            </a:lvl5pPr>
            <a:lvl6pPr marL="0" lvl="5" indent="0" algn="r">
              <a:spcBef>
                <a:spcPts val="0"/>
              </a:spcBef>
              <a:buNone/>
              <a:defRPr sz="1000" b="0" i="0" u="none" strike="noStrike" cap="none">
                <a:solidFill>
                  <a:srgbClr val="888888"/>
                </a:solidFill>
                <a:latin typeface="Arial Narrow"/>
                <a:ea typeface="Arial Narrow"/>
                <a:cs typeface="Arial Narrow"/>
                <a:sym typeface="Arial Narrow"/>
              </a:defRPr>
            </a:lvl6pPr>
            <a:lvl7pPr marL="0" lvl="6" indent="0" algn="r">
              <a:spcBef>
                <a:spcPts val="0"/>
              </a:spcBef>
              <a:buNone/>
              <a:defRPr sz="1000" b="0" i="0" u="none" strike="noStrike" cap="none">
                <a:solidFill>
                  <a:srgbClr val="888888"/>
                </a:solidFill>
                <a:latin typeface="Arial Narrow"/>
                <a:ea typeface="Arial Narrow"/>
                <a:cs typeface="Arial Narrow"/>
                <a:sym typeface="Arial Narrow"/>
              </a:defRPr>
            </a:lvl7pPr>
            <a:lvl8pPr marL="0" lvl="7" indent="0" algn="r">
              <a:spcBef>
                <a:spcPts val="0"/>
              </a:spcBef>
              <a:buNone/>
              <a:defRPr sz="1000" b="0" i="0" u="none" strike="noStrike" cap="none">
                <a:solidFill>
                  <a:srgbClr val="888888"/>
                </a:solidFill>
                <a:latin typeface="Arial Narrow"/>
                <a:ea typeface="Arial Narrow"/>
                <a:cs typeface="Arial Narrow"/>
                <a:sym typeface="Arial Narrow"/>
              </a:defRPr>
            </a:lvl8pPr>
            <a:lvl9pPr marL="0" lvl="8" indent="0" algn="r">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0"/>
        <p:cNvGrpSpPr/>
        <p:nvPr/>
      </p:nvGrpSpPr>
      <p:grpSpPr>
        <a:xfrm>
          <a:off x="0" y="0"/>
          <a:ext cx="0" cy="0"/>
          <a:chOff x="0" y="0"/>
          <a:chExt cx="0" cy="0"/>
        </a:xfrm>
      </p:grpSpPr>
      <p:sp>
        <p:nvSpPr>
          <p:cNvPr id="31" name="Google Shape;31;p17"/>
          <p:cNvSpPr txBox="1">
            <a:spLocks noGrp="1"/>
          </p:cNvSpPr>
          <p:nvPr>
            <p:ph type="dt" idx="10"/>
          </p:nvPr>
        </p:nvSpPr>
        <p:spPr>
          <a:xfrm>
            <a:off x="457200" y="6356350"/>
            <a:ext cx="16995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987208" y="6356350"/>
            <a:ext cx="169959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88888"/>
                </a:solidFill>
                <a:latin typeface="Arial Narrow"/>
                <a:ea typeface="Arial Narrow"/>
                <a:cs typeface="Arial Narrow"/>
                <a:sym typeface="Arial Narrow"/>
              </a:defRPr>
            </a:lvl1pPr>
            <a:lvl2pPr marL="0" lvl="1" indent="0" algn="r">
              <a:spcBef>
                <a:spcPts val="0"/>
              </a:spcBef>
              <a:buNone/>
              <a:defRPr sz="1000">
                <a:solidFill>
                  <a:srgbClr val="888888"/>
                </a:solidFill>
                <a:latin typeface="Arial Narrow"/>
                <a:ea typeface="Arial Narrow"/>
                <a:cs typeface="Arial Narrow"/>
                <a:sym typeface="Arial Narrow"/>
              </a:defRPr>
            </a:lvl2pPr>
            <a:lvl3pPr marL="0" lvl="2" indent="0" algn="r">
              <a:spcBef>
                <a:spcPts val="0"/>
              </a:spcBef>
              <a:buNone/>
              <a:defRPr sz="1000">
                <a:solidFill>
                  <a:srgbClr val="888888"/>
                </a:solidFill>
                <a:latin typeface="Arial Narrow"/>
                <a:ea typeface="Arial Narrow"/>
                <a:cs typeface="Arial Narrow"/>
                <a:sym typeface="Arial Narrow"/>
              </a:defRPr>
            </a:lvl3pPr>
            <a:lvl4pPr marL="0" lvl="3" indent="0" algn="r">
              <a:spcBef>
                <a:spcPts val="0"/>
              </a:spcBef>
              <a:buNone/>
              <a:defRPr sz="1000">
                <a:solidFill>
                  <a:srgbClr val="888888"/>
                </a:solidFill>
                <a:latin typeface="Arial Narrow"/>
                <a:ea typeface="Arial Narrow"/>
                <a:cs typeface="Arial Narrow"/>
                <a:sym typeface="Arial Narrow"/>
              </a:defRPr>
            </a:lvl4pPr>
            <a:lvl5pPr marL="0" lvl="4" indent="0" algn="r">
              <a:spcBef>
                <a:spcPts val="0"/>
              </a:spcBef>
              <a:buNone/>
              <a:defRPr sz="1000">
                <a:solidFill>
                  <a:srgbClr val="888888"/>
                </a:solidFill>
                <a:latin typeface="Arial Narrow"/>
                <a:ea typeface="Arial Narrow"/>
                <a:cs typeface="Arial Narrow"/>
                <a:sym typeface="Arial Narrow"/>
              </a:defRPr>
            </a:lvl5pPr>
            <a:lvl6pPr marL="0" lvl="5" indent="0" algn="r">
              <a:spcBef>
                <a:spcPts val="0"/>
              </a:spcBef>
              <a:buNone/>
              <a:defRPr sz="1000">
                <a:solidFill>
                  <a:srgbClr val="888888"/>
                </a:solidFill>
                <a:latin typeface="Arial Narrow"/>
                <a:ea typeface="Arial Narrow"/>
                <a:cs typeface="Arial Narrow"/>
                <a:sym typeface="Arial Narrow"/>
              </a:defRPr>
            </a:lvl6pPr>
            <a:lvl7pPr marL="0" lvl="6" indent="0" algn="r">
              <a:spcBef>
                <a:spcPts val="0"/>
              </a:spcBef>
              <a:buNone/>
              <a:defRPr sz="1000">
                <a:solidFill>
                  <a:srgbClr val="888888"/>
                </a:solidFill>
                <a:latin typeface="Arial Narrow"/>
                <a:ea typeface="Arial Narrow"/>
                <a:cs typeface="Arial Narrow"/>
                <a:sym typeface="Arial Narrow"/>
              </a:defRPr>
            </a:lvl7pPr>
            <a:lvl8pPr marL="0" lvl="7" indent="0" algn="r">
              <a:spcBef>
                <a:spcPts val="0"/>
              </a:spcBef>
              <a:buNone/>
              <a:defRPr sz="1000">
                <a:solidFill>
                  <a:srgbClr val="888888"/>
                </a:solidFill>
                <a:latin typeface="Arial Narrow"/>
                <a:ea typeface="Arial Narrow"/>
                <a:cs typeface="Arial Narrow"/>
                <a:sym typeface="Arial Narrow"/>
              </a:defRPr>
            </a:lvl8pPr>
            <a:lvl9pPr marL="0" lvl="8" indent="0" algn="r">
              <a:spcBef>
                <a:spcPts val="0"/>
              </a:spcBef>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
        <p:nvSpPr>
          <p:cNvPr id="33" name="Google Shape;33;p17"/>
          <p:cNvSpPr>
            <a:spLocks noGrp="1"/>
          </p:cNvSpPr>
          <p:nvPr>
            <p:ph type="pic" idx="2"/>
          </p:nvPr>
        </p:nvSpPr>
        <p:spPr>
          <a:xfrm>
            <a:off x="4572000" y="860425"/>
            <a:ext cx="4572000" cy="51911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457200" y="1336040"/>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dt" idx="10"/>
          </p:nvPr>
        </p:nvSpPr>
        <p:spPr>
          <a:xfrm>
            <a:off x="457200" y="6356350"/>
            <a:ext cx="156464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7122160" y="6356350"/>
            <a:ext cx="15646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
        <p:cNvGrpSpPr/>
        <p:nvPr/>
      </p:nvGrpSpPr>
      <p:grpSpPr>
        <a:xfrm>
          <a:off x="0" y="0"/>
          <a:ext cx="0" cy="0"/>
          <a:chOff x="0" y="0"/>
          <a:chExt cx="0" cy="0"/>
        </a:xfrm>
      </p:grpSpPr>
      <p:sp>
        <p:nvSpPr>
          <p:cNvPr id="18" name="Google Shape;18;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4"/>
          <p:cNvSpPr txBox="1">
            <a:spLocks noGrp="1"/>
          </p:cNvSpPr>
          <p:nvPr>
            <p:ph type="dt" idx="10"/>
          </p:nvPr>
        </p:nvSpPr>
        <p:spPr>
          <a:xfrm>
            <a:off x="457200" y="6356350"/>
            <a:ext cx="1600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4"/>
          <p:cNvSpPr txBox="1">
            <a:spLocks noGrp="1"/>
          </p:cNvSpPr>
          <p:nvPr>
            <p:ph type="sldNum" idx="12"/>
          </p:nvPr>
        </p:nvSpPr>
        <p:spPr>
          <a:xfrm>
            <a:off x="7086598" y="6356350"/>
            <a:ext cx="16002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
        <p:nvSpPr>
          <p:cNvPr id="21" name="Google Shape;21;p14"/>
          <p:cNvSpPr txBox="1">
            <a:spLocks noGrp="1"/>
          </p:cNvSpPr>
          <p:nvPr>
            <p:ph type="title"/>
          </p:nvPr>
        </p:nvSpPr>
        <p:spPr>
          <a:xfrm>
            <a:off x="4472174" y="274638"/>
            <a:ext cx="4214625" cy="504459"/>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lt1"/>
              </a:buClr>
              <a:buSzPts val="2000"/>
              <a:buFont typeface="Arial Narrow"/>
              <a:buNone/>
              <a:defRPr sz="2000" b="0"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4472174" y="274638"/>
            <a:ext cx="4214625" cy="504459"/>
          </a:xfrm>
          <a:prstGeom prst="rect">
            <a:avLst/>
          </a:prstGeom>
          <a:noFill/>
          <a:ln>
            <a:noFill/>
          </a:ln>
        </p:spPr>
        <p:txBody>
          <a:bodyPr spcFirstLastPara="1" wrap="square" lIns="91425" tIns="45700" rIns="91425" bIns="45700" anchor="ctr" anchorCtr="0">
            <a:normAutofit/>
          </a:bodyPr>
          <a:lstStyle>
            <a:lvl1pPr marR="0" lvl="0" algn="r" rtl="0">
              <a:spcBef>
                <a:spcPts val="0"/>
              </a:spcBef>
              <a:spcAft>
                <a:spcPts val="0"/>
              </a:spcAft>
              <a:buClr>
                <a:srgbClr val="FFFFFF"/>
              </a:buClr>
              <a:buSzPts val="2000"/>
              <a:buFont typeface="Arial Narrow"/>
              <a:buNone/>
              <a:defRPr sz="2000" b="0" i="0" u="none" strike="noStrike" cap="none">
                <a:solidFill>
                  <a:srgbClr val="FFFFFF"/>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6"/>
          <p:cNvSpPr txBox="1">
            <a:spLocks noGrp="1"/>
          </p:cNvSpPr>
          <p:nvPr>
            <p:ph type="dt" idx="10"/>
          </p:nvPr>
        </p:nvSpPr>
        <p:spPr>
          <a:xfrm>
            <a:off x="457200" y="6356350"/>
            <a:ext cx="164989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16"/>
          <p:cNvSpPr txBox="1">
            <a:spLocks noGrp="1"/>
          </p:cNvSpPr>
          <p:nvPr>
            <p:ph type="sldNum" idx="12"/>
          </p:nvPr>
        </p:nvSpPr>
        <p:spPr>
          <a:xfrm>
            <a:off x="7036902" y="6356350"/>
            <a:ext cx="16498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Narrow"/>
                <a:ea typeface="Arial Narrow"/>
                <a:cs typeface="Arial Narrow"/>
                <a:sym typeface="Arial Narrow"/>
              </a:defRPr>
            </a:lvl1pPr>
            <a:lvl2pPr marL="0" marR="0" lvl="1" indent="0" algn="r" rtl="0">
              <a:spcBef>
                <a:spcPts val="0"/>
              </a:spcBef>
              <a:buNone/>
              <a:defRPr sz="1000">
                <a:solidFill>
                  <a:srgbClr val="888888"/>
                </a:solidFill>
                <a:latin typeface="Arial Narrow"/>
                <a:ea typeface="Arial Narrow"/>
                <a:cs typeface="Arial Narrow"/>
                <a:sym typeface="Arial Narrow"/>
              </a:defRPr>
            </a:lvl2pPr>
            <a:lvl3pPr marL="0" marR="0" lvl="2" indent="0" algn="r" rtl="0">
              <a:spcBef>
                <a:spcPts val="0"/>
              </a:spcBef>
              <a:buNone/>
              <a:defRPr sz="1000">
                <a:solidFill>
                  <a:srgbClr val="888888"/>
                </a:solidFill>
                <a:latin typeface="Arial Narrow"/>
                <a:ea typeface="Arial Narrow"/>
                <a:cs typeface="Arial Narrow"/>
                <a:sym typeface="Arial Narrow"/>
              </a:defRPr>
            </a:lvl3pPr>
            <a:lvl4pPr marL="0" marR="0" lvl="3" indent="0" algn="r" rtl="0">
              <a:spcBef>
                <a:spcPts val="0"/>
              </a:spcBef>
              <a:buNone/>
              <a:defRPr sz="1000">
                <a:solidFill>
                  <a:srgbClr val="888888"/>
                </a:solidFill>
                <a:latin typeface="Arial Narrow"/>
                <a:ea typeface="Arial Narrow"/>
                <a:cs typeface="Arial Narrow"/>
                <a:sym typeface="Arial Narrow"/>
              </a:defRPr>
            </a:lvl4pPr>
            <a:lvl5pPr marL="0" marR="0" lvl="4" indent="0" algn="r" rtl="0">
              <a:spcBef>
                <a:spcPts val="0"/>
              </a:spcBef>
              <a:buNone/>
              <a:defRPr sz="1000">
                <a:solidFill>
                  <a:srgbClr val="888888"/>
                </a:solidFill>
                <a:latin typeface="Arial Narrow"/>
                <a:ea typeface="Arial Narrow"/>
                <a:cs typeface="Arial Narrow"/>
                <a:sym typeface="Arial Narrow"/>
              </a:defRPr>
            </a:lvl5pPr>
            <a:lvl6pPr marL="0" marR="0" lvl="5" indent="0" algn="r" rtl="0">
              <a:spcBef>
                <a:spcPts val="0"/>
              </a:spcBef>
              <a:buNone/>
              <a:defRPr sz="1000">
                <a:solidFill>
                  <a:srgbClr val="888888"/>
                </a:solidFill>
                <a:latin typeface="Arial Narrow"/>
                <a:ea typeface="Arial Narrow"/>
                <a:cs typeface="Arial Narrow"/>
                <a:sym typeface="Arial Narrow"/>
              </a:defRPr>
            </a:lvl6pPr>
            <a:lvl7pPr marL="0" marR="0" lvl="6" indent="0" algn="r" rtl="0">
              <a:spcBef>
                <a:spcPts val="0"/>
              </a:spcBef>
              <a:buNone/>
              <a:defRPr sz="1000">
                <a:solidFill>
                  <a:srgbClr val="888888"/>
                </a:solidFill>
                <a:latin typeface="Arial Narrow"/>
                <a:ea typeface="Arial Narrow"/>
                <a:cs typeface="Arial Narrow"/>
                <a:sym typeface="Arial Narrow"/>
              </a:defRPr>
            </a:lvl7pPr>
            <a:lvl8pPr marL="0" marR="0" lvl="7" indent="0" algn="r" rtl="0">
              <a:spcBef>
                <a:spcPts val="0"/>
              </a:spcBef>
              <a:buNone/>
              <a:defRPr sz="1000">
                <a:solidFill>
                  <a:srgbClr val="888888"/>
                </a:solidFill>
                <a:latin typeface="Arial Narrow"/>
                <a:ea typeface="Arial Narrow"/>
                <a:cs typeface="Arial Narrow"/>
                <a:sym typeface="Arial Narrow"/>
              </a:defRPr>
            </a:lvl8pPr>
            <a:lvl9pPr marL="0" marR="0" lvl="8" indent="0" algn="r" rtl="0">
              <a:spcBef>
                <a:spcPts val="0"/>
              </a:spcBef>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10</a:t>
            </a:fld>
            <a:endParaRPr sz="1000">
              <a:solidFill>
                <a:srgbClr val="888888"/>
              </a:solidFill>
              <a:latin typeface="Arial Narrow"/>
              <a:ea typeface="Arial Narrow"/>
              <a:cs typeface="Arial Narrow"/>
              <a:sym typeface="Arial Narrow"/>
            </a:endParaRPr>
          </a:p>
        </p:txBody>
      </p:sp>
      <p:sp>
        <p:nvSpPr>
          <p:cNvPr id="101" name="Google Shape;101;p9"/>
          <p:cNvSpPr/>
          <p:nvPr/>
        </p:nvSpPr>
        <p:spPr>
          <a:xfrm>
            <a:off x="1188243" y="2362493"/>
            <a:ext cx="7498557"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Knowing the target audience (and its preferences) is more important than getting the format right </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b="1">
                <a:solidFill>
                  <a:schemeClr val="dk1"/>
                </a:solidFill>
                <a:latin typeface="Verdana"/>
                <a:ea typeface="Verdana"/>
                <a:cs typeface="Verdana"/>
                <a:sym typeface="Verdana"/>
              </a:rPr>
              <a:t>Visual content is key</a:t>
            </a:r>
            <a:r>
              <a:rPr lang="fr-FR" sz="2000">
                <a:solidFill>
                  <a:schemeClr val="dk1"/>
                </a:solidFill>
                <a:latin typeface="Verdana"/>
                <a:ea typeface="Verdana"/>
                <a:cs typeface="Verdana"/>
                <a:sym typeface="Verdana"/>
              </a:rPr>
              <a:t>, as it is benefitted by the algorithm, but only if there is not too much text.</a:t>
            </a:r>
            <a:endParaRPr/>
          </a:p>
          <a:p>
            <a:pPr marL="914400" marR="0" lvl="1"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especially on Facebook and Instagram</a:t>
            </a:r>
            <a:endParaRPr/>
          </a:p>
          <a:p>
            <a:pPr marL="914400" marR="0" lvl="1"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especially when it includes authentic messengers</a:t>
            </a:r>
            <a:endParaRPr/>
          </a:p>
        </p:txBody>
      </p:sp>
      <p:sp>
        <p:nvSpPr>
          <p:cNvPr id="102" name="Google Shape;102;p9"/>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Results </a:t>
            </a:r>
            <a:endParaRPr/>
          </a:p>
        </p:txBody>
      </p:sp>
      <p:sp>
        <p:nvSpPr>
          <p:cNvPr id="103" name="Google Shape;103;p9"/>
          <p:cNvSpPr/>
          <p:nvPr/>
        </p:nvSpPr>
        <p:spPr>
          <a:xfrm>
            <a:off x="1188242" y="4914547"/>
            <a:ext cx="7498557" cy="40011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fr-FR" sz="2000" b="0" i="0" u="none" strike="noStrike" cap="none">
                <a:solidFill>
                  <a:schemeClr val="dk1"/>
                </a:solidFill>
                <a:latin typeface="Verdana"/>
                <a:ea typeface="Verdana"/>
                <a:cs typeface="Verdana"/>
                <a:sym typeface="Verdana"/>
              </a:rPr>
              <a:t>Yes, formats are important,</a:t>
            </a:r>
            <a:endParaRPr/>
          </a:p>
        </p:txBody>
      </p:sp>
      <p:sp>
        <p:nvSpPr>
          <p:cNvPr id="104" name="Google Shape;104;p9"/>
          <p:cNvSpPr/>
          <p:nvPr/>
        </p:nvSpPr>
        <p:spPr>
          <a:xfrm>
            <a:off x="1188242" y="5009589"/>
            <a:ext cx="308758" cy="237507"/>
          </a:xfrm>
          <a:custGeom>
            <a:avLst/>
            <a:gdLst/>
            <a:ahLst/>
            <a:cxnLst/>
            <a:rect l="l" t="t" r="r" b="b"/>
            <a:pathLst>
              <a:path w="39" h="41" extrusionOk="0">
                <a:moveTo>
                  <a:pt x="38" y="23"/>
                </a:moveTo>
                <a:cubicBezTo>
                  <a:pt x="21" y="40"/>
                  <a:pt x="21" y="40"/>
                  <a:pt x="21" y="40"/>
                </a:cubicBezTo>
                <a:cubicBezTo>
                  <a:pt x="20" y="41"/>
                  <a:pt x="19" y="41"/>
                  <a:pt x="18" y="41"/>
                </a:cubicBezTo>
                <a:cubicBezTo>
                  <a:pt x="17" y="41"/>
                  <a:pt x="16" y="41"/>
                  <a:pt x="16" y="40"/>
                </a:cubicBezTo>
                <a:cubicBezTo>
                  <a:pt x="14" y="38"/>
                  <a:pt x="14" y="38"/>
                  <a:pt x="14" y="38"/>
                </a:cubicBezTo>
                <a:cubicBezTo>
                  <a:pt x="13" y="38"/>
                  <a:pt x="13" y="37"/>
                  <a:pt x="13" y="36"/>
                </a:cubicBezTo>
                <a:cubicBezTo>
                  <a:pt x="13" y="35"/>
                  <a:pt x="13" y="34"/>
                  <a:pt x="14" y="34"/>
                </a:cubicBezTo>
                <a:cubicBezTo>
                  <a:pt x="22" y="26"/>
                  <a:pt x="22" y="26"/>
                  <a:pt x="22" y="26"/>
                </a:cubicBezTo>
                <a:cubicBezTo>
                  <a:pt x="3" y="26"/>
                  <a:pt x="3" y="26"/>
                  <a:pt x="3" y="26"/>
                </a:cubicBezTo>
                <a:cubicBezTo>
                  <a:pt x="1" y="26"/>
                  <a:pt x="0" y="24"/>
                  <a:pt x="0" y="22"/>
                </a:cubicBezTo>
                <a:cubicBezTo>
                  <a:pt x="0" y="19"/>
                  <a:pt x="0" y="19"/>
                  <a:pt x="0" y="19"/>
                </a:cubicBezTo>
                <a:cubicBezTo>
                  <a:pt x="0" y="17"/>
                  <a:pt x="1" y="15"/>
                  <a:pt x="3" y="15"/>
                </a:cubicBezTo>
                <a:cubicBezTo>
                  <a:pt x="22" y="15"/>
                  <a:pt x="22" y="15"/>
                  <a:pt x="22" y="15"/>
                </a:cubicBezTo>
                <a:cubicBezTo>
                  <a:pt x="14" y="8"/>
                  <a:pt x="14" y="8"/>
                  <a:pt x="14" y="8"/>
                </a:cubicBezTo>
                <a:cubicBezTo>
                  <a:pt x="13" y="7"/>
                  <a:pt x="13" y="6"/>
                  <a:pt x="13" y="5"/>
                </a:cubicBezTo>
                <a:cubicBezTo>
                  <a:pt x="13" y="4"/>
                  <a:pt x="13" y="3"/>
                  <a:pt x="14" y="3"/>
                </a:cubicBezTo>
                <a:cubicBezTo>
                  <a:pt x="16" y="1"/>
                  <a:pt x="16" y="1"/>
                  <a:pt x="16" y="1"/>
                </a:cubicBezTo>
                <a:cubicBezTo>
                  <a:pt x="16" y="0"/>
                  <a:pt x="17" y="0"/>
                  <a:pt x="18" y="0"/>
                </a:cubicBezTo>
                <a:cubicBezTo>
                  <a:pt x="19" y="0"/>
                  <a:pt x="20" y="0"/>
                  <a:pt x="21" y="1"/>
                </a:cubicBezTo>
                <a:cubicBezTo>
                  <a:pt x="38" y="18"/>
                  <a:pt x="38" y="18"/>
                  <a:pt x="38" y="18"/>
                </a:cubicBezTo>
                <a:cubicBezTo>
                  <a:pt x="39" y="19"/>
                  <a:pt x="39" y="20"/>
                  <a:pt x="39" y="21"/>
                </a:cubicBezTo>
                <a:cubicBezTo>
                  <a:pt x="39" y="21"/>
                  <a:pt x="39" y="22"/>
                  <a:pt x="38" y="23"/>
                </a:cubicBezTo>
                <a:close/>
              </a:path>
            </a:pathLst>
          </a:custGeom>
          <a:solidFill>
            <a:srgbClr val="231F20"/>
          </a:solidFill>
          <a:ln>
            <a:noFill/>
          </a:ln>
        </p:spPr>
        <p:txBody>
          <a:bodyPr spcFirstLastPara="1" wrap="square" lIns="152400" tIns="76200" rIns="152400" bIns="76200" anchor="t" anchorCtr="0">
            <a:no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105" name="Google Shape;105;p9"/>
          <p:cNvSpPr/>
          <p:nvPr/>
        </p:nvSpPr>
        <p:spPr>
          <a:xfrm>
            <a:off x="1700151" y="5247096"/>
            <a:ext cx="609797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rgbClr val="000000"/>
                </a:solidFill>
                <a:latin typeface="Verdana"/>
                <a:ea typeface="Verdana"/>
                <a:cs typeface="Verdana"/>
                <a:sym typeface="Verdana"/>
              </a:rPr>
              <a:t>but they are not the sole factor determining whether your campaign is a success. </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bc9c890c81_0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11</a:t>
            </a:fld>
            <a:endParaRPr sz="1000">
              <a:solidFill>
                <a:srgbClr val="888888"/>
              </a:solidFill>
              <a:latin typeface="Arial Narrow"/>
              <a:ea typeface="Arial Narrow"/>
              <a:cs typeface="Arial Narrow"/>
              <a:sym typeface="Arial Narrow"/>
            </a:endParaRPr>
          </a:p>
        </p:txBody>
      </p:sp>
      <p:sp>
        <p:nvSpPr>
          <p:cNvPr id="111" name="Google Shape;111;gbc9c890c81_0_0"/>
          <p:cNvSpPr/>
          <p:nvPr/>
        </p:nvSpPr>
        <p:spPr>
          <a:xfrm>
            <a:off x="1188250" y="1852575"/>
            <a:ext cx="7302600" cy="230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Creating a standard model for counter-narrative production that would allow the collection of reliable data asking experts feedback</a:t>
            </a:r>
            <a:endParaRPr sz="2000">
              <a:solidFill>
                <a:schemeClr val="dk1"/>
              </a:solidFill>
              <a:latin typeface="Verdana"/>
              <a:ea typeface="Verdana"/>
              <a:cs typeface="Verdana"/>
              <a:sym typeface="Verdana"/>
            </a:endParaRPr>
          </a:p>
          <a:p>
            <a:pPr marL="45720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Producing counter-narrative contents to be launched at different times after the hate incident (within 12-24-48 hours)</a:t>
            </a:r>
            <a:br>
              <a:rPr lang="fr-FR" sz="2000">
                <a:solidFill>
                  <a:schemeClr val="dk1"/>
                </a:solidFill>
                <a:latin typeface="Verdana"/>
                <a:ea typeface="Verdana"/>
                <a:cs typeface="Verdana"/>
                <a:sym typeface="Verdana"/>
              </a:rPr>
            </a:b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112" name="Google Shape;112;gbc9c890c81_0_0"/>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timing: Methodology </a:t>
            </a:r>
            <a:endParaRPr/>
          </a:p>
        </p:txBody>
      </p:sp>
      <p:pic>
        <p:nvPicPr>
          <p:cNvPr id="113" name="Google Shape;113;gbc9c890c81_0_0"/>
          <p:cNvPicPr preferRelativeResize="0"/>
          <p:nvPr/>
        </p:nvPicPr>
        <p:blipFill>
          <a:blip r:embed="rId3">
            <a:alphaModFix/>
          </a:blip>
          <a:stretch>
            <a:fillRect/>
          </a:stretch>
        </p:blipFill>
        <p:spPr>
          <a:xfrm>
            <a:off x="1141975" y="4398350"/>
            <a:ext cx="1702050" cy="1702050"/>
          </a:xfrm>
          <a:prstGeom prst="rect">
            <a:avLst/>
          </a:prstGeom>
          <a:noFill/>
          <a:ln>
            <a:noFill/>
          </a:ln>
        </p:spPr>
      </p:pic>
      <p:pic>
        <p:nvPicPr>
          <p:cNvPr id="114" name="Google Shape;114;gbc9c890c81_0_0"/>
          <p:cNvPicPr preferRelativeResize="0"/>
          <p:nvPr/>
        </p:nvPicPr>
        <p:blipFill>
          <a:blip r:embed="rId4">
            <a:alphaModFix/>
          </a:blip>
          <a:stretch>
            <a:fillRect/>
          </a:stretch>
        </p:blipFill>
        <p:spPr>
          <a:xfrm>
            <a:off x="3858975" y="4398350"/>
            <a:ext cx="1702050" cy="1702050"/>
          </a:xfrm>
          <a:prstGeom prst="rect">
            <a:avLst/>
          </a:prstGeom>
          <a:noFill/>
          <a:ln>
            <a:noFill/>
          </a:ln>
        </p:spPr>
      </p:pic>
      <p:pic>
        <p:nvPicPr>
          <p:cNvPr id="115" name="Google Shape;115;gbc9c890c81_0_0"/>
          <p:cNvPicPr preferRelativeResize="0"/>
          <p:nvPr/>
        </p:nvPicPr>
        <p:blipFill>
          <a:blip r:embed="rId5">
            <a:alphaModFix/>
          </a:blip>
          <a:stretch>
            <a:fillRect/>
          </a:stretch>
        </p:blipFill>
        <p:spPr>
          <a:xfrm>
            <a:off x="6438825" y="4404087"/>
            <a:ext cx="1693788" cy="170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bc9c890c81_0_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12</a:t>
            </a:fld>
            <a:endParaRPr sz="1000">
              <a:solidFill>
                <a:srgbClr val="888888"/>
              </a:solidFill>
              <a:latin typeface="Arial Narrow"/>
              <a:ea typeface="Arial Narrow"/>
              <a:cs typeface="Arial Narrow"/>
              <a:sym typeface="Arial Narrow"/>
            </a:endParaRPr>
          </a:p>
        </p:txBody>
      </p:sp>
      <p:sp>
        <p:nvSpPr>
          <p:cNvPr id="121" name="Google Shape;121;gbc9c890c81_0_18"/>
          <p:cNvSpPr/>
          <p:nvPr/>
        </p:nvSpPr>
        <p:spPr>
          <a:xfrm>
            <a:off x="1188243" y="2362493"/>
            <a:ext cx="7302600" cy="317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Keeping the activist practice consistent while also trying to have timing as the only real variable in the sharing process.</a:t>
            </a:r>
            <a:br>
              <a:rPr lang="fr-FR" sz="2000">
                <a:solidFill>
                  <a:schemeClr val="dk1"/>
                </a:solidFill>
                <a:latin typeface="Verdana"/>
                <a:ea typeface="Verdana"/>
                <a:cs typeface="Verdana"/>
                <a:sym typeface="Verdana"/>
              </a:rPr>
            </a:b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Monitoring and collecting the insights provided by the social media used, especially Facebook</a:t>
            </a:r>
            <a:endParaRPr sz="2000">
              <a:solidFill>
                <a:schemeClr val="dk1"/>
              </a:solidFill>
              <a:latin typeface="Verdana"/>
              <a:ea typeface="Verdana"/>
              <a:cs typeface="Verdana"/>
              <a:sym typeface="Verdana"/>
            </a:endParaRPr>
          </a:p>
          <a:p>
            <a:pPr marL="0" marR="0" lvl="0" indent="0" algn="l" rtl="0">
              <a:spcBef>
                <a:spcPts val="0"/>
              </a:spcBef>
              <a:spcAft>
                <a:spcPts val="0"/>
              </a:spcAft>
              <a:buNone/>
            </a:pPr>
            <a:br>
              <a:rPr lang="fr-FR" sz="2000">
                <a:solidFill>
                  <a:schemeClr val="dk1"/>
                </a:solidFill>
                <a:latin typeface="Verdana"/>
                <a:ea typeface="Verdana"/>
                <a:cs typeface="Verdana"/>
                <a:sym typeface="Verdana"/>
              </a:rPr>
            </a:b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122" name="Google Shape;122;gbc9c890c81_0_18"/>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timing: Methodology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c9c890c81_0_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13</a:t>
            </a:fld>
            <a:endParaRPr sz="1000">
              <a:solidFill>
                <a:srgbClr val="888888"/>
              </a:solidFill>
              <a:latin typeface="Arial Narrow"/>
              <a:ea typeface="Arial Narrow"/>
              <a:cs typeface="Arial Narrow"/>
              <a:sym typeface="Arial Narrow"/>
            </a:endParaRPr>
          </a:p>
        </p:txBody>
      </p:sp>
      <p:sp>
        <p:nvSpPr>
          <p:cNvPr id="128" name="Google Shape;128;gbc9c890c81_0_6"/>
          <p:cNvSpPr/>
          <p:nvPr/>
        </p:nvSpPr>
        <p:spPr>
          <a:xfrm>
            <a:off x="1188243" y="2362493"/>
            <a:ext cx="7302600" cy="25545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Shift in hate manifestations due to COVID19 impact</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Limited amount of cases analysed</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Difficult to apply the imagined model due to the contingency of the different situations in the different time slots identified</a:t>
            </a:r>
            <a:endParaRPr/>
          </a:p>
        </p:txBody>
      </p:sp>
      <p:sp>
        <p:nvSpPr>
          <p:cNvPr id="129" name="Google Shape;129;gbc9c890c81_0_6"/>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timing: Limitations  </a:t>
            </a:r>
            <a:endParaRPr/>
          </a:p>
        </p:txBody>
      </p:sp>
      <p:sp>
        <p:nvSpPr>
          <p:cNvPr id="130" name="Google Shape;130;gbc9c890c81_0_6"/>
          <p:cNvSpPr/>
          <p:nvPr/>
        </p:nvSpPr>
        <p:spPr>
          <a:xfrm>
            <a:off x="1188242" y="5009589"/>
            <a:ext cx="308758" cy="237507"/>
          </a:xfrm>
          <a:custGeom>
            <a:avLst/>
            <a:gdLst/>
            <a:ahLst/>
            <a:cxnLst/>
            <a:rect l="l" t="t" r="r" b="b"/>
            <a:pathLst>
              <a:path w="39" h="41" extrusionOk="0">
                <a:moveTo>
                  <a:pt x="38" y="23"/>
                </a:moveTo>
                <a:cubicBezTo>
                  <a:pt x="21" y="40"/>
                  <a:pt x="21" y="40"/>
                  <a:pt x="21" y="40"/>
                </a:cubicBezTo>
                <a:cubicBezTo>
                  <a:pt x="20" y="41"/>
                  <a:pt x="19" y="41"/>
                  <a:pt x="18" y="41"/>
                </a:cubicBezTo>
                <a:cubicBezTo>
                  <a:pt x="17" y="41"/>
                  <a:pt x="16" y="41"/>
                  <a:pt x="16" y="40"/>
                </a:cubicBezTo>
                <a:cubicBezTo>
                  <a:pt x="14" y="38"/>
                  <a:pt x="14" y="38"/>
                  <a:pt x="14" y="38"/>
                </a:cubicBezTo>
                <a:cubicBezTo>
                  <a:pt x="13" y="38"/>
                  <a:pt x="13" y="37"/>
                  <a:pt x="13" y="36"/>
                </a:cubicBezTo>
                <a:cubicBezTo>
                  <a:pt x="13" y="35"/>
                  <a:pt x="13" y="34"/>
                  <a:pt x="14" y="34"/>
                </a:cubicBezTo>
                <a:cubicBezTo>
                  <a:pt x="22" y="26"/>
                  <a:pt x="22" y="26"/>
                  <a:pt x="22" y="26"/>
                </a:cubicBezTo>
                <a:cubicBezTo>
                  <a:pt x="3" y="26"/>
                  <a:pt x="3" y="26"/>
                  <a:pt x="3" y="26"/>
                </a:cubicBezTo>
                <a:cubicBezTo>
                  <a:pt x="1" y="26"/>
                  <a:pt x="0" y="24"/>
                  <a:pt x="0" y="22"/>
                </a:cubicBezTo>
                <a:cubicBezTo>
                  <a:pt x="0" y="19"/>
                  <a:pt x="0" y="19"/>
                  <a:pt x="0" y="19"/>
                </a:cubicBezTo>
                <a:cubicBezTo>
                  <a:pt x="0" y="17"/>
                  <a:pt x="1" y="15"/>
                  <a:pt x="3" y="15"/>
                </a:cubicBezTo>
                <a:cubicBezTo>
                  <a:pt x="22" y="15"/>
                  <a:pt x="22" y="15"/>
                  <a:pt x="22" y="15"/>
                </a:cubicBezTo>
                <a:cubicBezTo>
                  <a:pt x="14" y="8"/>
                  <a:pt x="14" y="8"/>
                  <a:pt x="14" y="8"/>
                </a:cubicBezTo>
                <a:cubicBezTo>
                  <a:pt x="13" y="7"/>
                  <a:pt x="13" y="6"/>
                  <a:pt x="13" y="5"/>
                </a:cubicBezTo>
                <a:cubicBezTo>
                  <a:pt x="13" y="4"/>
                  <a:pt x="13" y="3"/>
                  <a:pt x="14" y="3"/>
                </a:cubicBezTo>
                <a:cubicBezTo>
                  <a:pt x="16" y="1"/>
                  <a:pt x="16" y="1"/>
                  <a:pt x="16" y="1"/>
                </a:cubicBezTo>
                <a:cubicBezTo>
                  <a:pt x="16" y="0"/>
                  <a:pt x="17" y="0"/>
                  <a:pt x="18" y="0"/>
                </a:cubicBezTo>
                <a:cubicBezTo>
                  <a:pt x="19" y="0"/>
                  <a:pt x="20" y="0"/>
                  <a:pt x="21" y="1"/>
                </a:cubicBezTo>
                <a:cubicBezTo>
                  <a:pt x="38" y="18"/>
                  <a:pt x="38" y="18"/>
                  <a:pt x="38" y="18"/>
                </a:cubicBezTo>
                <a:cubicBezTo>
                  <a:pt x="39" y="19"/>
                  <a:pt x="39" y="20"/>
                  <a:pt x="39" y="21"/>
                </a:cubicBezTo>
                <a:cubicBezTo>
                  <a:pt x="39" y="21"/>
                  <a:pt x="39" y="22"/>
                  <a:pt x="38" y="23"/>
                </a:cubicBezTo>
                <a:close/>
              </a:path>
            </a:pathLst>
          </a:custGeom>
          <a:solidFill>
            <a:srgbClr val="231F20"/>
          </a:solidFill>
          <a:ln>
            <a:noFill/>
          </a:ln>
        </p:spPr>
        <p:txBody>
          <a:bodyPr spcFirstLastPara="1" wrap="square" lIns="152400" tIns="76200" rIns="152400" bIns="76200" anchor="t" anchorCtr="0">
            <a:no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131" name="Google Shape;131;gbc9c890c81_0_6"/>
          <p:cNvSpPr txBox="1"/>
          <p:nvPr/>
        </p:nvSpPr>
        <p:spPr>
          <a:xfrm>
            <a:off x="1722100" y="4917000"/>
            <a:ext cx="6234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Verdana"/>
                <a:ea typeface="Verdana"/>
                <a:cs typeface="Verdana"/>
                <a:sym typeface="Verdana"/>
              </a:rPr>
              <a:t>It’s not easy to find the right conditions to apply the research in a complex and fluid scenario, neither is possible to artificially produce the right cases to analyse</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bc9c890c81_0_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14</a:t>
            </a:fld>
            <a:endParaRPr sz="1000">
              <a:solidFill>
                <a:srgbClr val="888888"/>
              </a:solidFill>
              <a:latin typeface="Arial Narrow"/>
              <a:ea typeface="Arial Narrow"/>
              <a:cs typeface="Arial Narrow"/>
              <a:sym typeface="Arial Narrow"/>
            </a:endParaRPr>
          </a:p>
        </p:txBody>
      </p:sp>
      <p:sp>
        <p:nvSpPr>
          <p:cNvPr id="137" name="Google Shape;137;gbc9c890c81_0_12"/>
          <p:cNvSpPr/>
          <p:nvPr/>
        </p:nvSpPr>
        <p:spPr>
          <a:xfrm>
            <a:off x="1188243" y="2362493"/>
            <a:ext cx="7498500" cy="22467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A counter narrative posted </a:t>
            </a:r>
            <a:r>
              <a:rPr lang="fr-FR" sz="2000" b="1">
                <a:solidFill>
                  <a:schemeClr val="dk1"/>
                </a:solidFill>
                <a:latin typeface="Verdana"/>
                <a:ea typeface="Verdana"/>
                <a:cs typeface="Verdana"/>
                <a:sym typeface="Verdana"/>
              </a:rPr>
              <a:t>between 12 and 24 hours</a:t>
            </a:r>
            <a:r>
              <a:rPr lang="fr-FR" sz="2000">
                <a:solidFill>
                  <a:schemeClr val="dk1"/>
                </a:solidFill>
                <a:latin typeface="Verdana"/>
                <a:ea typeface="Verdana"/>
                <a:cs typeface="Verdana"/>
                <a:sym typeface="Verdana"/>
              </a:rPr>
              <a:t> produces positive reactions</a:t>
            </a:r>
            <a:endParaRPr sz="2000">
              <a:solidFill>
                <a:schemeClr val="dk1"/>
              </a:solidFill>
              <a:latin typeface="Verdana"/>
              <a:ea typeface="Verdana"/>
              <a:cs typeface="Verdana"/>
              <a:sym typeface="Verdana"/>
            </a:endParaRPr>
          </a:p>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Responding before 12 hours can be ineffective, if the counter narrative is hidden by hateful emotions and reactions and it can even feed trolls if not well-designed</a:t>
            </a:r>
            <a:endParaRPr sz="2000">
              <a:solidFill>
                <a:schemeClr val="dk1"/>
              </a:solidFill>
              <a:latin typeface="Verdana"/>
              <a:ea typeface="Verdana"/>
              <a:cs typeface="Verdana"/>
              <a:sym typeface="Verdana"/>
            </a:endParaRPr>
          </a:p>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Responding after 24 to 48 hours can result in a reduced impact, because the incident is already digested and the users already formed their opinion about it.</a:t>
            </a:r>
            <a:endParaRPr sz="2000">
              <a:solidFill>
                <a:schemeClr val="dk1"/>
              </a:solidFill>
              <a:latin typeface="Verdana"/>
              <a:ea typeface="Verdana"/>
              <a:cs typeface="Verdana"/>
              <a:sym typeface="Verdana"/>
            </a:endParaRPr>
          </a:p>
        </p:txBody>
      </p:sp>
      <p:sp>
        <p:nvSpPr>
          <p:cNvPr id="138" name="Google Shape;138;gbc9c890c81_0_12"/>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Results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dt" idx="10"/>
          </p:nvPr>
        </p:nvSpPr>
        <p:spPr>
          <a:xfrm>
            <a:off x="457200" y="6356350"/>
            <a:ext cx="16995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10/02/2021</a:t>
            </a:r>
            <a:endParaRPr/>
          </a:p>
        </p:txBody>
      </p:sp>
      <p:sp>
        <p:nvSpPr>
          <p:cNvPr id="144" name="Google Shape;144;p10"/>
          <p:cNvSpPr txBox="1">
            <a:spLocks noGrp="1"/>
          </p:cNvSpPr>
          <p:nvPr>
            <p:ph type="sldNum" idx="12"/>
          </p:nvPr>
        </p:nvSpPr>
        <p:spPr>
          <a:xfrm>
            <a:off x="6987208" y="6356350"/>
            <a:ext cx="1699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
        <p:nvSpPr>
          <p:cNvPr id="145" name="Google Shape;145;p10"/>
          <p:cNvSpPr/>
          <p:nvPr/>
        </p:nvSpPr>
        <p:spPr>
          <a:xfrm>
            <a:off x="317075" y="4439100"/>
            <a:ext cx="8369700" cy="170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rPr>
              <a:t>Counter Narrative Actions posted between 12 and 24 hours on our Facebook Page produces positive reactions, the majority of them are expressed on shared posts. This can be interpreted as an indicator of success of the counter narrative beyond the usual audience of the page and a higher penetration outside our influence bubble.</a:t>
            </a:r>
            <a:endParaRPr sz="2000">
              <a:solidFill>
                <a:schemeClr val="dk1"/>
              </a:solidFill>
            </a:endParaRPr>
          </a:p>
          <a:p>
            <a:pPr marL="0" marR="0" lvl="0" indent="0" algn="l" rtl="0">
              <a:spcBef>
                <a:spcPts val="0"/>
              </a:spcBef>
              <a:spcAft>
                <a:spcPts val="0"/>
              </a:spcAft>
              <a:buClr>
                <a:srgbClr val="000000"/>
              </a:buClr>
              <a:buFont typeface="Arial"/>
              <a:buNone/>
            </a:pPr>
            <a:endParaRPr sz="2000">
              <a:solidFill>
                <a:schemeClr val="dk1"/>
              </a:solidFill>
            </a:endParaRPr>
          </a:p>
        </p:txBody>
      </p:sp>
      <p:pic>
        <p:nvPicPr>
          <p:cNvPr id="146" name="Google Shape;146;p10"/>
          <p:cNvPicPr preferRelativeResize="0"/>
          <p:nvPr/>
        </p:nvPicPr>
        <p:blipFill>
          <a:blip r:embed="rId3">
            <a:alphaModFix/>
          </a:blip>
          <a:stretch>
            <a:fillRect/>
          </a:stretch>
        </p:blipFill>
        <p:spPr>
          <a:xfrm>
            <a:off x="1585999" y="1015400"/>
            <a:ext cx="6361325" cy="34236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bcdb943407_0_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16</a:t>
            </a:fld>
            <a:endParaRPr sz="1000">
              <a:solidFill>
                <a:srgbClr val="888888"/>
              </a:solidFill>
              <a:latin typeface="Arial Narrow"/>
              <a:ea typeface="Arial Narrow"/>
              <a:cs typeface="Arial Narrow"/>
              <a:sym typeface="Arial Narrow"/>
            </a:endParaRPr>
          </a:p>
        </p:txBody>
      </p:sp>
      <p:sp>
        <p:nvSpPr>
          <p:cNvPr id="152" name="Google Shape;152;gbcdb943407_0_11"/>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Lesson learnt</a:t>
            </a:r>
            <a:endParaRPr/>
          </a:p>
        </p:txBody>
      </p:sp>
      <p:sp>
        <p:nvSpPr>
          <p:cNvPr id="153" name="Google Shape;153;gbcdb943407_0_11"/>
          <p:cNvSpPr txBox="1"/>
          <p:nvPr/>
        </p:nvSpPr>
        <p:spPr>
          <a:xfrm>
            <a:off x="270250" y="2477375"/>
            <a:ext cx="5102400" cy="3062347"/>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Consistency</a:t>
            </a:r>
            <a:r>
              <a:rPr lang="fr-FR" sz="1800" dirty="0">
                <a:latin typeface="Verdana"/>
                <a:ea typeface="Verdana"/>
                <a:cs typeface="Verdana"/>
                <a:sym typeface="Verdana"/>
              </a:rPr>
              <a:t> </a:t>
            </a:r>
            <a:r>
              <a:rPr lang="fr-FR" sz="1800" dirty="0" err="1">
                <a:latin typeface="Verdana"/>
                <a:ea typeface="Verdana"/>
                <a:cs typeface="Verdana"/>
                <a:sym typeface="Verdana"/>
              </a:rPr>
              <a:t>is</a:t>
            </a:r>
            <a:r>
              <a:rPr lang="fr-FR" sz="1800" dirty="0">
                <a:latin typeface="Verdana"/>
                <a:ea typeface="Verdana"/>
                <a:cs typeface="Verdana"/>
                <a:sym typeface="Verdana"/>
              </a:rPr>
              <a:t> vital but </a:t>
            </a:r>
            <a:r>
              <a:rPr lang="fr-FR" sz="1800" dirty="0" err="1">
                <a:latin typeface="Verdana"/>
                <a:ea typeface="Verdana"/>
                <a:cs typeface="Verdana"/>
                <a:sym typeface="Verdana"/>
              </a:rPr>
              <a:t>repetition</a:t>
            </a:r>
            <a:r>
              <a:rPr lang="fr-FR" sz="1800" dirty="0">
                <a:latin typeface="Verdana"/>
                <a:ea typeface="Verdana"/>
                <a:cs typeface="Verdana"/>
                <a:sym typeface="Verdana"/>
              </a:rPr>
              <a:t> can </a:t>
            </a:r>
            <a:r>
              <a:rPr lang="fr-FR" sz="1800" dirty="0" err="1">
                <a:latin typeface="Verdana"/>
                <a:ea typeface="Verdana"/>
                <a:cs typeface="Verdana"/>
                <a:sym typeface="Verdana"/>
              </a:rPr>
              <a:t>weaken</a:t>
            </a:r>
            <a:r>
              <a:rPr lang="fr-FR" sz="1800" dirty="0">
                <a:latin typeface="Verdana"/>
                <a:ea typeface="Verdana"/>
                <a:cs typeface="Verdana"/>
                <a:sym typeface="Verdana"/>
              </a:rPr>
              <a:t> </a:t>
            </a:r>
            <a:r>
              <a:rPr lang="fr-FR" sz="1800" dirty="0" err="1">
                <a:latin typeface="Verdana"/>
                <a:ea typeface="Verdana"/>
                <a:cs typeface="Verdana"/>
                <a:sym typeface="Verdana"/>
              </a:rPr>
              <a:t>your</a:t>
            </a:r>
            <a:r>
              <a:rPr lang="fr-FR" sz="1800" dirty="0">
                <a:latin typeface="Verdana"/>
                <a:ea typeface="Verdana"/>
                <a:cs typeface="Verdana"/>
                <a:sym typeface="Verdana"/>
              </a:rPr>
              <a:t> actions</a:t>
            </a:r>
          </a:p>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Study</a:t>
            </a:r>
            <a:r>
              <a:rPr lang="fr-FR" sz="1800" dirty="0">
                <a:latin typeface="Verdana"/>
                <a:ea typeface="Verdana"/>
                <a:cs typeface="Verdana"/>
                <a:sym typeface="Verdana"/>
              </a:rPr>
              <a:t> and </a:t>
            </a:r>
            <a:r>
              <a:rPr lang="fr-FR" sz="1800" dirty="0" err="1">
                <a:latin typeface="Verdana"/>
                <a:ea typeface="Verdana"/>
                <a:cs typeface="Verdana"/>
                <a:sym typeface="Verdana"/>
              </a:rPr>
              <a:t>understand</a:t>
            </a:r>
            <a:r>
              <a:rPr lang="fr-FR" sz="1800" dirty="0">
                <a:latin typeface="Verdana"/>
                <a:ea typeface="Verdana"/>
                <a:cs typeface="Verdana"/>
                <a:sym typeface="Verdana"/>
              </a:rPr>
              <a:t> </a:t>
            </a:r>
            <a:r>
              <a:rPr lang="fr-FR" sz="1800" dirty="0" err="1">
                <a:latin typeface="Verdana"/>
                <a:ea typeface="Verdana"/>
                <a:cs typeface="Verdana"/>
                <a:sym typeface="Verdana"/>
              </a:rPr>
              <a:t>your</a:t>
            </a:r>
            <a:r>
              <a:rPr lang="fr-FR" sz="1800" dirty="0">
                <a:latin typeface="Verdana"/>
                <a:ea typeface="Verdana"/>
                <a:cs typeface="Verdana"/>
                <a:sym typeface="Verdana"/>
              </a:rPr>
              <a:t> </a:t>
            </a:r>
            <a:r>
              <a:rPr lang="fr-FR" sz="1800" dirty="0" err="1">
                <a:latin typeface="Verdana"/>
                <a:ea typeface="Verdana"/>
                <a:cs typeface="Verdana"/>
                <a:sym typeface="Verdana"/>
              </a:rPr>
              <a:t>field</a:t>
            </a:r>
            <a:r>
              <a:rPr lang="fr-FR" sz="1800" dirty="0">
                <a:latin typeface="Verdana"/>
                <a:ea typeface="Verdana"/>
                <a:cs typeface="Verdana"/>
                <a:sym typeface="Verdana"/>
              </a:rPr>
              <a:t> of action</a:t>
            </a:r>
            <a:endParaRPr sz="1800" dirty="0">
              <a:latin typeface="Verdana"/>
              <a:ea typeface="Verdana"/>
              <a:cs typeface="Verdana"/>
              <a:sym typeface="Verdana"/>
            </a:endParaRPr>
          </a:p>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Choose</a:t>
            </a:r>
            <a:r>
              <a:rPr lang="fr-FR" sz="1800" dirty="0">
                <a:latin typeface="Verdana"/>
                <a:ea typeface="Verdana"/>
                <a:cs typeface="Verdana"/>
                <a:sym typeface="Verdana"/>
              </a:rPr>
              <a:t> </a:t>
            </a:r>
            <a:r>
              <a:rPr lang="fr-FR" sz="1800" dirty="0" err="1">
                <a:latin typeface="Verdana"/>
                <a:ea typeface="Verdana"/>
                <a:cs typeface="Verdana"/>
                <a:sym typeface="Verdana"/>
              </a:rPr>
              <a:t>your</a:t>
            </a:r>
            <a:r>
              <a:rPr lang="fr-FR" sz="1800" dirty="0">
                <a:latin typeface="Verdana"/>
                <a:ea typeface="Verdana"/>
                <a:cs typeface="Verdana"/>
                <a:sym typeface="Verdana"/>
              </a:rPr>
              <a:t> battles. Just </a:t>
            </a:r>
            <a:r>
              <a:rPr lang="fr-FR" sz="1800" dirty="0" err="1">
                <a:latin typeface="Verdana"/>
                <a:ea typeface="Verdana"/>
                <a:cs typeface="Verdana"/>
                <a:sym typeface="Verdana"/>
              </a:rPr>
              <a:t>because</a:t>
            </a:r>
            <a:r>
              <a:rPr lang="fr-FR" sz="1800" dirty="0">
                <a:latin typeface="Verdana"/>
                <a:ea typeface="Verdana"/>
                <a:cs typeface="Verdana"/>
                <a:sym typeface="Verdana"/>
              </a:rPr>
              <a:t> a topic </a:t>
            </a:r>
            <a:r>
              <a:rPr lang="fr-FR" sz="1800" dirty="0" err="1">
                <a:latin typeface="Verdana"/>
                <a:ea typeface="Verdana"/>
                <a:cs typeface="Verdana"/>
                <a:sym typeface="Verdana"/>
              </a:rPr>
              <a:t>is</a:t>
            </a:r>
            <a:r>
              <a:rPr lang="fr-FR" sz="1800" dirty="0">
                <a:latin typeface="Verdana"/>
                <a:ea typeface="Verdana"/>
                <a:cs typeface="Verdana"/>
                <a:sym typeface="Verdana"/>
              </a:rPr>
              <a:t> </a:t>
            </a:r>
            <a:r>
              <a:rPr lang="fr-FR" sz="1800" dirty="0" err="1">
                <a:latin typeface="Verdana"/>
                <a:ea typeface="Verdana"/>
                <a:cs typeface="Verdana"/>
                <a:sym typeface="Verdana"/>
              </a:rPr>
              <a:t>popular</a:t>
            </a:r>
            <a:r>
              <a:rPr lang="fr-FR" sz="1800" dirty="0">
                <a:latin typeface="Verdana"/>
                <a:ea typeface="Verdana"/>
                <a:cs typeface="Verdana"/>
                <a:sym typeface="Verdana"/>
              </a:rPr>
              <a:t> </a:t>
            </a:r>
            <a:r>
              <a:rPr lang="fr-FR" sz="1800" dirty="0" err="1">
                <a:latin typeface="Verdana"/>
                <a:ea typeface="Verdana"/>
                <a:cs typeface="Verdana"/>
                <a:sym typeface="Verdana"/>
              </a:rPr>
              <a:t>you</a:t>
            </a:r>
            <a:r>
              <a:rPr lang="fr-FR" sz="1800" dirty="0">
                <a:latin typeface="Verdana"/>
                <a:ea typeface="Verdana"/>
                <a:cs typeface="Verdana"/>
                <a:sym typeface="Verdana"/>
              </a:rPr>
              <a:t> DON’T HAVE TO do </a:t>
            </a:r>
            <a:r>
              <a:rPr lang="fr-FR" sz="1800" dirty="0" err="1">
                <a:latin typeface="Verdana"/>
                <a:ea typeface="Verdana"/>
                <a:cs typeface="Verdana"/>
                <a:sym typeface="Verdana"/>
              </a:rPr>
              <a:t>something</a:t>
            </a:r>
            <a:r>
              <a:rPr lang="fr-FR" sz="1800" dirty="0">
                <a:latin typeface="Verdana"/>
                <a:ea typeface="Verdana"/>
                <a:cs typeface="Verdana"/>
                <a:sym typeface="Verdana"/>
              </a:rPr>
              <a:t> about </a:t>
            </a:r>
            <a:r>
              <a:rPr lang="fr-FR" sz="1800" dirty="0" err="1">
                <a:latin typeface="Verdana"/>
                <a:ea typeface="Verdana"/>
                <a:cs typeface="Verdana"/>
                <a:sym typeface="Verdana"/>
              </a:rPr>
              <a:t>it</a:t>
            </a:r>
            <a:r>
              <a:rPr lang="fr-FR" sz="1800" dirty="0">
                <a:latin typeface="Verdana"/>
                <a:ea typeface="Verdana"/>
                <a:cs typeface="Verdana"/>
                <a:sym typeface="Verdana"/>
              </a:rPr>
              <a:t> to </a:t>
            </a:r>
            <a:r>
              <a:rPr lang="fr-FR" sz="1800" dirty="0" err="1">
                <a:latin typeface="Verdana"/>
                <a:ea typeface="Verdana"/>
                <a:cs typeface="Verdana"/>
                <a:sym typeface="Verdana"/>
              </a:rPr>
              <a:t>stay</a:t>
            </a:r>
            <a:r>
              <a:rPr lang="fr-FR" sz="1800" dirty="0">
                <a:latin typeface="Verdana"/>
                <a:ea typeface="Verdana"/>
                <a:cs typeface="Verdana"/>
                <a:sym typeface="Verdana"/>
              </a:rPr>
              <a:t> relevant.</a:t>
            </a:r>
            <a:endParaRPr sz="1800" dirty="0">
              <a:latin typeface="Verdana"/>
              <a:ea typeface="Verdana"/>
              <a:cs typeface="Verdana"/>
              <a:sym typeface="Verdana"/>
            </a:endParaRPr>
          </a:p>
          <a:p>
            <a:pPr marL="0" lvl="0" indent="0" algn="l" rtl="0">
              <a:spcBef>
                <a:spcPts val="0"/>
              </a:spcBef>
              <a:spcAft>
                <a:spcPts val="0"/>
              </a:spcAft>
              <a:buNone/>
            </a:pPr>
            <a:endParaRPr sz="1800" dirty="0">
              <a:latin typeface="Verdana"/>
              <a:ea typeface="Verdana"/>
              <a:cs typeface="Verdana"/>
              <a:sym typeface="Verdana"/>
            </a:endParaRPr>
          </a:p>
        </p:txBody>
      </p:sp>
      <p:pic>
        <p:nvPicPr>
          <p:cNvPr id="154" name="Google Shape;154;gbcdb943407_0_11"/>
          <p:cNvPicPr preferRelativeResize="0"/>
          <p:nvPr/>
        </p:nvPicPr>
        <p:blipFill>
          <a:blip r:embed="rId3">
            <a:alphaModFix/>
          </a:blip>
          <a:stretch>
            <a:fillRect/>
          </a:stretch>
        </p:blipFill>
        <p:spPr>
          <a:xfrm>
            <a:off x="5659400" y="2296725"/>
            <a:ext cx="2762500" cy="276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bc9c890c81_0_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17</a:t>
            </a:fld>
            <a:endParaRPr sz="1000">
              <a:solidFill>
                <a:srgbClr val="888888"/>
              </a:solidFill>
              <a:latin typeface="Arial Narrow"/>
              <a:ea typeface="Arial Narrow"/>
              <a:cs typeface="Arial Narrow"/>
              <a:sym typeface="Arial Narrow"/>
            </a:endParaRPr>
          </a:p>
        </p:txBody>
      </p:sp>
      <p:sp>
        <p:nvSpPr>
          <p:cNvPr id="160" name="Google Shape;160;gbc9c890c81_0_29"/>
          <p:cNvSpPr/>
          <p:nvPr/>
        </p:nvSpPr>
        <p:spPr>
          <a:xfrm>
            <a:off x="512701" y="2028800"/>
            <a:ext cx="81741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a:solidFill>
                  <a:schemeClr val="dk1"/>
                </a:solidFill>
                <a:latin typeface="Verdana"/>
                <a:ea typeface="Verdana"/>
                <a:cs typeface="Verdana"/>
                <a:sym typeface="Verdana"/>
              </a:rPr>
              <a:t>Hate storms have proved to be connected with trend topics in public discourse and even activist spaces can be suddenly invaded by extremists and violent instances if intercepted by organised individuals.</a:t>
            </a:r>
            <a:endParaRPr sz="2000">
              <a:solidFill>
                <a:schemeClr val="dk1"/>
              </a:solidFill>
              <a:latin typeface="Verdana"/>
              <a:ea typeface="Verdana"/>
              <a:cs typeface="Verdana"/>
              <a:sym typeface="Verdana"/>
            </a:endParaRPr>
          </a:p>
          <a:p>
            <a:pPr marL="0" marR="0" lvl="0" indent="0" algn="l" rtl="0">
              <a:spcBef>
                <a:spcPts val="0"/>
              </a:spcBef>
              <a:spcAft>
                <a:spcPts val="0"/>
              </a:spcAft>
              <a:buNone/>
            </a:pPr>
            <a:r>
              <a:rPr lang="fr-FR" sz="2000">
                <a:solidFill>
                  <a:schemeClr val="dk1"/>
                </a:solidFill>
                <a:latin typeface="Verdana"/>
                <a:ea typeface="Verdana"/>
                <a:cs typeface="Verdana"/>
                <a:sym typeface="Verdana"/>
              </a:rPr>
              <a:t>Our own content and narratives can become vessels for hate and go beyond our control.</a:t>
            </a:r>
            <a:br>
              <a:rPr lang="fr-FR" sz="2000">
                <a:solidFill>
                  <a:schemeClr val="dk1"/>
                </a:solidFill>
                <a:latin typeface="Verdana"/>
                <a:ea typeface="Verdana"/>
                <a:cs typeface="Verdana"/>
                <a:sym typeface="Verdana"/>
              </a:rPr>
            </a:br>
            <a:r>
              <a:rPr lang="fr-FR" sz="2000">
                <a:solidFill>
                  <a:schemeClr val="dk1"/>
                </a:solidFill>
                <a:latin typeface="Verdana"/>
                <a:ea typeface="Verdana"/>
                <a:cs typeface="Verdana"/>
                <a:sym typeface="Verdana"/>
              </a:rPr>
              <a:t>In our case a post on inclusive language became the space for transphobic and trans exclusionary hate speech.</a:t>
            </a:r>
            <a:endParaRPr sz="2000">
              <a:solidFill>
                <a:schemeClr val="dk1"/>
              </a:solidFill>
              <a:latin typeface="Verdana"/>
              <a:ea typeface="Verdana"/>
              <a:cs typeface="Verdana"/>
              <a:sym typeface="Verdana"/>
            </a:endParaRPr>
          </a:p>
        </p:txBody>
      </p:sp>
      <p:sp>
        <p:nvSpPr>
          <p:cNvPr id="161" name="Google Shape;161;gbc9c890c81_0_29"/>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Hate Storm: A case study </a:t>
            </a:r>
            <a:endParaRPr/>
          </a:p>
        </p:txBody>
      </p:sp>
      <p:sp>
        <p:nvSpPr>
          <p:cNvPr id="162" name="Google Shape;162;gbc9c890c81_0_29"/>
          <p:cNvSpPr txBox="1"/>
          <p:nvPr/>
        </p:nvSpPr>
        <p:spPr>
          <a:xfrm>
            <a:off x="512700" y="4607925"/>
            <a:ext cx="84732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0D347D"/>
              </a:buClr>
              <a:buSzPts val="2000"/>
              <a:buFont typeface="Verdana"/>
              <a:buChar char="●"/>
            </a:pPr>
            <a:r>
              <a:rPr lang="fr-FR" sz="2000" b="1">
                <a:solidFill>
                  <a:srgbClr val="0D347D"/>
                </a:solidFill>
                <a:latin typeface="Verdana"/>
                <a:ea typeface="Verdana"/>
                <a:cs typeface="Verdana"/>
                <a:sym typeface="Verdana"/>
              </a:rPr>
              <a:t>More than 88k reach (our average is 1k)</a:t>
            </a:r>
            <a:endParaRPr sz="2000" b="1">
              <a:solidFill>
                <a:srgbClr val="0D347D"/>
              </a:solidFill>
              <a:latin typeface="Verdana"/>
              <a:ea typeface="Verdana"/>
              <a:cs typeface="Verdana"/>
              <a:sym typeface="Verdana"/>
            </a:endParaRPr>
          </a:p>
          <a:p>
            <a:pPr marL="457200" lvl="0" indent="-355600" algn="l" rtl="0">
              <a:spcBef>
                <a:spcPts val="0"/>
              </a:spcBef>
              <a:spcAft>
                <a:spcPts val="0"/>
              </a:spcAft>
              <a:buClr>
                <a:srgbClr val="0D347D"/>
              </a:buClr>
              <a:buSzPts val="2000"/>
              <a:buFont typeface="Verdana"/>
              <a:buChar char="●"/>
            </a:pPr>
            <a:r>
              <a:rPr lang="fr-FR" sz="2000" b="1">
                <a:solidFill>
                  <a:srgbClr val="0D347D"/>
                </a:solidFill>
                <a:latin typeface="Verdana"/>
                <a:ea typeface="Verdana"/>
                <a:cs typeface="Verdana"/>
                <a:sym typeface="Verdana"/>
              </a:rPr>
              <a:t>Almost 3k comments 2k of which on external pages</a:t>
            </a:r>
            <a:endParaRPr sz="2000" b="1">
              <a:solidFill>
                <a:srgbClr val="0D347D"/>
              </a:solidFill>
              <a:latin typeface="Verdana"/>
              <a:ea typeface="Verdana"/>
              <a:cs typeface="Verdana"/>
              <a:sym typeface="Verdana"/>
            </a:endParaRPr>
          </a:p>
          <a:p>
            <a:pPr marL="457200" lvl="0" indent="-355600" algn="l" rtl="0">
              <a:spcBef>
                <a:spcPts val="0"/>
              </a:spcBef>
              <a:spcAft>
                <a:spcPts val="0"/>
              </a:spcAft>
              <a:buClr>
                <a:srgbClr val="0D347D"/>
              </a:buClr>
              <a:buSzPts val="2000"/>
              <a:buFont typeface="Verdana"/>
              <a:buChar char="●"/>
            </a:pPr>
            <a:r>
              <a:rPr lang="fr-FR" sz="2000" b="1">
                <a:solidFill>
                  <a:srgbClr val="0D347D"/>
                </a:solidFill>
                <a:latin typeface="Verdana"/>
                <a:ea typeface="Verdana"/>
                <a:cs typeface="Verdana"/>
                <a:sym typeface="Verdana"/>
              </a:rPr>
              <a:t>817 comments on the original post and mostly including hate speech and violent attacks.</a:t>
            </a:r>
            <a:endParaRPr sz="2000" b="1">
              <a:solidFill>
                <a:srgbClr val="0D347D"/>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000"/>
                                        <p:tgtEl>
                                          <p:spTgt spid="162"/>
                                        </p:tgtEl>
                                        <p:attrNameLst>
                                          <p:attrName>ppt_w</p:attrName>
                                        </p:attrNameLst>
                                      </p:cBhvr>
                                      <p:tavLst>
                                        <p:tav tm="0">
                                          <p:val>
                                            <p:strVal val="0"/>
                                          </p:val>
                                        </p:tav>
                                        <p:tav tm="100000">
                                          <p:val>
                                            <p:strVal val="#ppt_w"/>
                                          </p:val>
                                        </p:tav>
                                      </p:tavLst>
                                    </p:anim>
                                    <p:anim calcmode="lin" valueType="num">
                                      <p:cBhvr additive="base">
                                        <p:cTn id="8" dur="1000"/>
                                        <p:tgtEl>
                                          <p:spTgt spid="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bc9c890c81_0_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18</a:t>
            </a:fld>
            <a:endParaRPr sz="1000">
              <a:solidFill>
                <a:srgbClr val="888888"/>
              </a:solidFill>
              <a:latin typeface="Arial Narrow"/>
              <a:ea typeface="Arial Narrow"/>
              <a:cs typeface="Arial Narrow"/>
              <a:sym typeface="Arial Narrow"/>
            </a:endParaRPr>
          </a:p>
        </p:txBody>
      </p:sp>
      <p:sp>
        <p:nvSpPr>
          <p:cNvPr id="168" name="Google Shape;168;gbc9c890c81_0_38"/>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Hate Storm: Lesson learnt</a:t>
            </a:r>
            <a:endParaRPr/>
          </a:p>
        </p:txBody>
      </p:sp>
      <p:sp>
        <p:nvSpPr>
          <p:cNvPr id="169" name="Google Shape;169;gbc9c890c81_0_38"/>
          <p:cNvSpPr txBox="1"/>
          <p:nvPr/>
        </p:nvSpPr>
        <p:spPr>
          <a:xfrm>
            <a:off x="386075" y="1943600"/>
            <a:ext cx="8473200" cy="4298582"/>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Keep</a:t>
            </a:r>
            <a:r>
              <a:rPr lang="fr-FR" sz="1800" dirty="0">
                <a:latin typeface="Verdana"/>
                <a:ea typeface="Verdana"/>
                <a:cs typeface="Verdana"/>
                <a:sym typeface="Verdana"/>
              </a:rPr>
              <a:t> </a:t>
            </a:r>
            <a:r>
              <a:rPr lang="fr-FR" sz="1800" dirty="0" err="1">
                <a:latin typeface="Verdana"/>
                <a:ea typeface="Verdana"/>
                <a:cs typeface="Verdana"/>
                <a:sym typeface="Verdana"/>
              </a:rPr>
              <a:t>track</a:t>
            </a:r>
            <a:r>
              <a:rPr lang="fr-FR" sz="1800" dirty="0">
                <a:latin typeface="Verdana"/>
                <a:ea typeface="Verdana"/>
                <a:cs typeface="Verdana"/>
                <a:sym typeface="Verdana"/>
              </a:rPr>
              <a:t> of the sharing of </a:t>
            </a:r>
            <a:r>
              <a:rPr lang="fr-FR" sz="1800" dirty="0" err="1">
                <a:latin typeface="Verdana"/>
                <a:ea typeface="Verdana"/>
                <a:cs typeface="Verdana"/>
                <a:sym typeface="Verdana"/>
              </a:rPr>
              <a:t>your</a:t>
            </a:r>
            <a:r>
              <a:rPr lang="fr-FR" sz="1800" dirty="0">
                <a:latin typeface="Verdana"/>
                <a:ea typeface="Verdana"/>
                <a:cs typeface="Verdana"/>
                <a:sym typeface="Verdana"/>
              </a:rPr>
              <a:t> post and </a:t>
            </a:r>
            <a:r>
              <a:rPr lang="fr-FR" sz="1800" dirty="0" err="1">
                <a:latin typeface="Verdana"/>
                <a:ea typeface="Verdana"/>
                <a:cs typeface="Verdana"/>
                <a:sym typeface="Verdana"/>
              </a:rPr>
              <a:t>research</a:t>
            </a:r>
            <a:r>
              <a:rPr lang="fr-FR" sz="1800" dirty="0">
                <a:latin typeface="Verdana"/>
                <a:ea typeface="Verdana"/>
                <a:cs typeface="Verdana"/>
                <a:sym typeface="Verdana"/>
              </a:rPr>
              <a:t> the possible affiliations of </a:t>
            </a:r>
            <a:r>
              <a:rPr lang="fr-FR" sz="1800" dirty="0" err="1">
                <a:latin typeface="Verdana"/>
                <a:ea typeface="Verdana"/>
                <a:cs typeface="Verdana"/>
                <a:sym typeface="Verdana"/>
              </a:rPr>
              <a:t>accounts</a:t>
            </a:r>
            <a:r>
              <a:rPr lang="fr-FR" sz="1800" dirty="0">
                <a:latin typeface="Verdana"/>
                <a:ea typeface="Verdana"/>
                <a:cs typeface="Verdana"/>
                <a:sym typeface="Verdana"/>
              </a:rPr>
              <a:t> and pages </a:t>
            </a:r>
            <a:r>
              <a:rPr lang="fr-FR" sz="1800" dirty="0" err="1">
                <a:latin typeface="Verdana"/>
                <a:ea typeface="Verdana"/>
                <a:cs typeface="Verdana"/>
                <a:sym typeface="Verdana"/>
              </a:rPr>
              <a:t>connected</a:t>
            </a:r>
            <a:r>
              <a:rPr lang="fr-FR" sz="1800" dirty="0">
                <a:latin typeface="Verdana"/>
                <a:ea typeface="Verdana"/>
                <a:cs typeface="Verdana"/>
                <a:sym typeface="Verdana"/>
              </a:rPr>
              <a:t> </a:t>
            </a:r>
            <a:r>
              <a:rPr lang="fr-FR" sz="1800" dirty="0" err="1">
                <a:latin typeface="Verdana"/>
                <a:ea typeface="Verdana"/>
                <a:cs typeface="Verdana"/>
                <a:sym typeface="Verdana"/>
              </a:rPr>
              <a:t>with</a:t>
            </a:r>
            <a:r>
              <a:rPr lang="fr-FR" sz="1800" dirty="0">
                <a:latin typeface="Verdana"/>
                <a:ea typeface="Verdana"/>
                <a:cs typeface="Verdana"/>
                <a:sym typeface="Verdana"/>
              </a:rPr>
              <a:t> the </a:t>
            </a:r>
            <a:r>
              <a:rPr lang="fr-FR" sz="1800" dirty="0" err="1">
                <a:latin typeface="Verdana"/>
                <a:ea typeface="Verdana"/>
                <a:cs typeface="Verdana"/>
                <a:sym typeface="Verdana"/>
              </a:rPr>
              <a:t>hate</a:t>
            </a:r>
            <a:r>
              <a:rPr lang="fr-FR" sz="1800" dirty="0">
                <a:latin typeface="Verdana"/>
                <a:ea typeface="Verdana"/>
                <a:cs typeface="Verdana"/>
                <a:sym typeface="Verdana"/>
              </a:rPr>
              <a:t> </a:t>
            </a:r>
            <a:r>
              <a:rPr lang="fr-FR" sz="1800" dirty="0" err="1">
                <a:latin typeface="Verdana"/>
                <a:ea typeface="Verdana"/>
                <a:cs typeface="Verdana"/>
                <a:sym typeface="Verdana"/>
              </a:rPr>
              <a:t>storm</a:t>
            </a:r>
            <a:r>
              <a:rPr lang="fr-FR" sz="1800" dirty="0">
                <a:latin typeface="Verdana"/>
                <a:ea typeface="Verdana"/>
                <a:cs typeface="Verdana"/>
                <a:sym typeface="Verdana"/>
              </a:rPr>
              <a:t>.</a:t>
            </a:r>
          </a:p>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Keep</a:t>
            </a:r>
            <a:r>
              <a:rPr lang="fr-FR" sz="1800" dirty="0">
                <a:latin typeface="Verdana"/>
                <a:ea typeface="Verdana"/>
                <a:cs typeface="Verdana"/>
                <a:sym typeface="Verdana"/>
              </a:rPr>
              <a:t> an </a:t>
            </a:r>
            <a:r>
              <a:rPr lang="fr-FR" sz="1800" dirty="0" err="1">
                <a:latin typeface="Verdana"/>
                <a:ea typeface="Verdana"/>
                <a:cs typeface="Verdana"/>
                <a:sym typeface="Verdana"/>
              </a:rPr>
              <a:t>ongoing</a:t>
            </a:r>
            <a:r>
              <a:rPr lang="fr-FR" sz="1800" dirty="0">
                <a:latin typeface="Verdana"/>
                <a:ea typeface="Verdana"/>
                <a:cs typeface="Verdana"/>
                <a:sym typeface="Verdana"/>
              </a:rPr>
              <a:t> communication </a:t>
            </a:r>
            <a:r>
              <a:rPr lang="fr-FR" sz="1800" dirty="0" err="1">
                <a:latin typeface="Verdana"/>
                <a:ea typeface="Verdana"/>
                <a:cs typeface="Verdana"/>
                <a:sym typeface="Verdana"/>
              </a:rPr>
              <a:t>with</a:t>
            </a:r>
            <a:r>
              <a:rPr lang="fr-FR" sz="1800" dirty="0">
                <a:latin typeface="Verdana"/>
                <a:ea typeface="Verdana"/>
                <a:cs typeface="Verdana"/>
                <a:sym typeface="Verdana"/>
              </a:rPr>
              <a:t> the </a:t>
            </a:r>
            <a:r>
              <a:rPr lang="fr-FR" sz="1800" dirty="0" err="1">
                <a:latin typeface="Verdana"/>
                <a:ea typeface="Verdana"/>
                <a:cs typeface="Verdana"/>
                <a:sym typeface="Verdana"/>
              </a:rPr>
              <a:t>activist</a:t>
            </a:r>
            <a:r>
              <a:rPr lang="fr-FR" sz="1800" dirty="0">
                <a:latin typeface="Verdana"/>
                <a:ea typeface="Verdana"/>
                <a:cs typeface="Verdana"/>
                <a:sym typeface="Verdana"/>
              </a:rPr>
              <a:t> groups/the people in charge of </a:t>
            </a:r>
            <a:r>
              <a:rPr lang="fr-FR" sz="1800" dirty="0" err="1">
                <a:latin typeface="Verdana"/>
                <a:ea typeface="Verdana"/>
                <a:cs typeface="Verdana"/>
                <a:sym typeface="Verdana"/>
              </a:rPr>
              <a:t>moderating</a:t>
            </a:r>
            <a:r>
              <a:rPr lang="fr-FR" sz="1800" dirty="0">
                <a:latin typeface="Verdana"/>
                <a:ea typeface="Verdana"/>
                <a:cs typeface="Verdana"/>
                <a:sym typeface="Verdana"/>
              </a:rPr>
              <a:t> the content on </a:t>
            </a:r>
            <a:r>
              <a:rPr lang="fr-FR" sz="1800" dirty="0" err="1">
                <a:latin typeface="Verdana"/>
                <a:ea typeface="Verdana"/>
                <a:cs typeface="Verdana"/>
                <a:sym typeface="Verdana"/>
              </a:rPr>
              <a:t>your</a:t>
            </a:r>
            <a:r>
              <a:rPr lang="fr-FR" sz="1800" dirty="0">
                <a:latin typeface="Verdana"/>
                <a:ea typeface="Verdana"/>
                <a:cs typeface="Verdana"/>
                <a:sym typeface="Verdana"/>
              </a:rPr>
              <a:t> </a:t>
            </a:r>
            <a:r>
              <a:rPr lang="fr-FR" sz="1800" dirty="0" err="1">
                <a:latin typeface="Verdana"/>
                <a:ea typeface="Verdana"/>
                <a:cs typeface="Verdana"/>
                <a:sym typeface="Verdana"/>
              </a:rPr>
              <a:t>account</a:t>
            </a:r>
            <a:r>
              <a:rPr lang="fr-FR" sz="1800" dirty="0">
                <a:latin typeface="Verdana"/>
                <a:ea typeface="Verdana"/>
                <a:cs typeface="Verdana"/>
                <a:sym typeface="Verdana"/>
              </a:rPr>
              <a:t>. </a:t>
            </a:r>
            <a:r>
              <a:rPr lang="fr-FR" sz="1800" dirty="0" err="1">
                <a:latin typeface="Verdana"/>
                <a:ea typeface="Verdana"/>
                <a:cs typeface="Verdana"/>
                <a:sym typeface="Verdana"/>
              </a:rPr>
              <a:t>Make</a:t>
            </a:r>
            <a:r>
              <a:rPr lang="fr-FR" sz="1800" dirty="0">
                <a:latin typeface="Verdana"/>
                <a:ea typeface="Verdana"/>
                <a:cs typeface="Verdana"/>
                <a:sym typeface="Verdana"/>
              </a:rPr>
              <a:t> sure </a:t>
            </a:r>
            <a:r>
              <a:rPr lang="fr-FR" sz="1800" dirty="0" err="1">
                <a:latin typeface="Verdana"/>
                <a:ea typeface="Verdana"/>
                <a:cs typeface="Verdana"/>
                <a:sym typeface="Verdana"/>
              </a:rPr>
              <a:t>they</a:t>
            </a:r>
            <a:r>
              <a:rPr lang="fr-FR" sz="1800" dirty="0">
                <a:latin typeface="Verdana"/>
                <a:ea typeface="Verdana"/>
                <a:cs typeface="Verdana"/>
                <a:sym typeface="Verdana"/>
              </a:rPr>
              <a:t> </a:t>
            </a:r>
            <a:r>
              <a:rPr lang="fr-FR" sz="1800" dirty="0" err="1">
                <a:latin typeface="Verdana"/>
                <a:ea typeface="Verdana"/>
                <a:cs typeface="Verdana"/>
                <a:sym typeface="Verdana"/>
              </a:rPr>
              <a:t>always</a:t>
            </a:r>
            <a:r>
              <a:rPr lang="fr-FR" sz="1800" dirty="0">
                <a:latin typeface="Verdana"/>
                <a:ea typeface="Verdana"/>
                <a:cs typeface="Verdana"/>
                <a:sym typeface="Verdana"/>
              </a:rPr>
              <a:t> </a:t>
            </a:r>
            <a:r>
              <a:rPr lang="fr-FR" sz="1800" dirty="0" err="1">
                <a:latin typeface="Verdana"/>
                <a:ea typeface="Verdana"/>
                <a:cs typeface="Verdana"/>
                <a:sym typeface="Verdana"/>
              </a:rPr>
              <a:t>feel</a:t>
            </a:r>
            <a:r>
              <a:rPr lang="fr-FR" sz="1800" dirty="0">
                <a:latin typeface="Verdana"/>
                <a:ea typeface="Verdana"/>
                <a:cs typeface="Verdana"/>
                <a:sym typeface="Verdana"/>
              </a:rPr>
              <a:t> </a:t>
            </a:r>
            <a:r>
              <a:rPr lang="fr-FR" sz="1800" dirty="0" err="1">
                <a:latin typeface="Verdana"/>
                <a:ea typeface="Verdana"/>
                <a:cs typeface="Verdana"/>
                <a:sym typeface="Verdana"/>
              </a:rPr>
              <a:t>safe</a:t>
            </a:r>
            <a:r>
              <a:rPr lang="fr-FR" sz="1800" dirty="0">
                <a:latin typeface="Verdana"/>
                <a:ea typeface="Verdana"/>
                <a:cs typeface="Verdana"/>
                <a:sym typeface="Verdana"/>
              </a:rPr>
              <a:t> and in control of the situation.</a:t>
            </a:r>
          </a:p>
          <a:p>
            <a:pPr marL="457200" lvl="0" indent="-342900" algn="l" rtl="0">
              <a:spcBef>
                <a:spcPts val="0"/>
              </a:spcBef>
              <a:spcAft>
                <a:spcPts val="1000"/>
              </a:spcAft>
              <a:buSzPts val="1800"/>
              <a:buFont typeface="Verdana"/>
              <a:buAutoNum type="arabicPeriod"/>
            </a:pPr>
            <a:r>
              <a:rPr lang="fr-FR" sz="1800" dirty="0" err="1">
                <a:latin typeface="Verdana"/>
                <a:ea typeface="Verdana"/>
                <a:cs typeface="Verdana"/>
                <a:sym typeface="Verdana"/>
              </a:rPr>
              <a:t>Find</a:t>
            </a:r>
            <a:r>
              <a:rPr lang="fr-FR" sz="1800" dirty="0">
                <a:latin typeface="Verdana"/>
                <a:ea typeface="Verdana"/>
                <a:cs typeface="Verdana"/>
                <a:sym typeface="Verdana"/>
              </a:rPr>
              <a:t> allies and </a:t>
            </a:r>
            <a:r>
              <a:rPr lang="fr-FR" sz="1800" dirty="0" err="1">
                <a:latin typeface="Verdana"/>
                <a:ea typeface="Verdana"/>
                <a:cs typeface="Verdana"/>
                <a:sym typeface="Verdana"/>
              </a:rPr>
              <a:t>friends</a:t>
            </a:r>
            <a:r>
              <a:rPr lang="fr-FR" sz="1800" dirty="0">
                <a:latin typeface="Verdana"/>
                <a:ea typeface="Verdana"/>
                <a:cs typeface="Verdana"/>
                <a:sym typeface="Verdana"/>
              </a:rPr>
              <a:t> </a:t>
            </a:r>
            <a:r>
              <a:rPr lang="fr-FR" sz="1800" dirty="0" err="1">
                <a:latin typeface="Verdana"/>
                <a:ea typeface="Verdana"/>
                <a:cs typeface="Verdana"/>
                <a:sym typeface="Verdana"/>
              </a:rPr>
              <a:t>who</a:t>
            </a:r>
            <a:r>
              <a:rPr lang="fr-FR" sz="1800" dirty="0">
                <a:latin typeface="Verdana"/>
                <a:ea typeface="Verdana"/>
                <a:cs typeface="Verdana"/>
                <a:sym typeface="Verdana"/>
              </a:rPr>
              <a:t> can support </a:t>
            </a:r>
            <a:r>
              <a:rPr lang="fr-FR" sz="1800" dirty="0" err="1">
                <a:latin typeface="Verdana"/>
                <a:ea typeface="Verdana"/>
                <a:cs typeface="Verdana"/>
                <a:sym typeface="Verdana"/>
              </a:rPr>
              <a:t>you</a:t>
            </a:r>
            <a:r>
              <a:rPr lang="fr-FR" sz="1800" dirty="0">
                <a:latin typeface="Verdana"/>
                <a:ea typeface="Verdana"/>
                <a:cs typeface="Verdana"/>
                <a:sym typeface="Verdana"/>
              </a:rPr>
              <a:t> in </a:t>
            </a:r>
            <a:r>
              <a:rPr lang="fr-FR" sz="1800" dirty="0" err="1">
                <a:latin typeface="Verdana"/>
                <a:ea typeface="Verdana"/>
                <a:cs typeface="Verdana"/>
                <a:sym typeface="Verdana"/>
              </a:rPr>
              <a:t>responding</a:t>
            </a:r>
            <a:r>
              <a:rPr lang="fr-FR" sz="1800" dirty="0">
                <a:latin typeface="Verdana"/>
                <a:ea typeface="Verdana"/>
                <a:cs typeface="Verdana"/>
                <a:sym typeface="Verdana"/>
              </a:rPr>
              <a:t> to </a:t>
            </a:r>
            <a:r>
              <a:rPr lang="fr-FR" sz="1800" dirty="0" err="1">
                <a:latin typeface="Verdana"/>
                <a:ea typeface="Verdana"/>
                <a:cs typeface="Verdana"/>
                <a:sym typeface="Verdana"/>
              </a:rPr>
              <a:t>comments</a:t>
            </a:r>
            <a:r>
              <a:rPr lang="fr-FR" sz="1800" dirty="0">
                <a:latin typeface="Verdana"/>
                <a:ea typeface="Verdana"/>
                <a:cs typeface="Verdana"/>
                <a:sym typeface="Verdana"/>
              </a:rPr>
              <a:t> as </a:t>
            </a:r>
            <a:r>
              <a:rPr lang="fr-FR" sz="1800" dirty="0" err="1">
                <a:latin typeface="Verdana"/>
                <a:ea typeface="Verdana"/>
                <a:cs typeface="Verdana"/>
                <a:sym typeface="Verdana"/>
              </a:rPr>
              <a:t>well</a:t>
            </a:r>
            <a:r>
              <a:rPr lang="fr-FR" sz="1800" dirty="0">
                <a:latin typeface="Verdana"/>
                <a:ea typeface="Verdana"/>
                <a:cs typeface="Verdana"/>
                <a:sym typeface="Verdana"/>
              </a:rPr>
              <a:t> as experts </a:t>
            </a:r>
            <a:r>
              <a:rPr lang="fr-FR" sz="1800" dirty="0" err="1">
                <a:latin typeface="Verdana"/>
                <a:ea typeface="Verdana"/>
                <a:cs typeface="Verdana"/>
                <a:sym typeface="Verdana"/>
              </a:rPr>
              <a:t>that</a:t>
            </a:r>
            <a:r>
              <a:rPr lang="fr-FR" sz="1800" dirty="0">
                <a:latin typeface="Verdana"/>
                <a:ea typeface="Verdana"/>
                <a:cs typeface="Verdana"/>
                <a:sym typeface="Verdana"/>
              </a:rPr>
              <a:t> can </a:t>
            </a:r>
            <a:r>
              <a:rPr lang="fr-FR" sz="1800" dirty="0" err="1">
                <a:latin typeface="Verdana"/>
                <a:ea typeface="Verdana"/>
                <a:cs typeface="Verdana"/>
                <a:sym typeface="Verdana"/>
              </a:rPr>
              <a:t>give</a:t>
            </a:r>
            <a:r>
              <a:rPr lang="fr-FR" sz="1800" dirty="0">
                <a:latin typeface="Verdana"/>
                <a:ea typeface="Verdana"/>
                <a:cs typeface="Verdana"/>
                <a:sym typeface="Verdana"/>
              </a:rPr>
              <a:t> </a:t>
            </a:r>
            <a:r>
              <a:rPr lang="fr-FR" sz="1800" dirty="0" err="1">
                <a:latin typeface="Verdana"/>
                <a:ea typeface="Verdana"/>
                <a:cs typeface="Verdana"/>
                <a:sym typeface="Verdana"/>
              </a:rPr>
              <a:t>you</a:t>
            </a:r>
            <a:r>
              <a:rPr lang="fr-FR" sz="1800" dirty="0">
                <a:latin typeface="Verdana"/>
                <a:ea typeface="Verdana"/>
                <a:cs typeface="Verdana"/>
                <a:sym typeface="Verdana"/>
              </a:rPr>
              <a:t> the </a:t>
            </a:r>
            <a:r>
              <a:rPr lang="fr-FR" sz="1800" dirty="0" err="1">
                <a:latin typeface="Verdana"/>
                <a:ea typeface="Verdana"/>
                <a:cs typeface="Verdana"/>
                <a:sym typeface="Verdana"/>
              </a:rPr>
              <a:t>necessary</a:t>
            </a:r>
            <a:r>
              <a:rPr lang="fr-FR" sz="1800" dirty="0">
                <a:latin typeface="Verdana"/>
                <a:ea typeface="Verdana"/>
                <a:cs typeface="Verdana"/>
                <a:sym typeface="Verdana"/>
              </a:rPr>
              <a:t> insight to </a:t>
            </a:r>
            <a:r>
              <a:rPr lang="fr-FR" sz="1800" dirty="0" err="1">
                <a:latin typeface="Verdana"/>
                <a:ea typeface="Verdana"/>
                <a:cs typeface="Verdana"/>
                <a:sym typeface="Verdana"/>
              </a:rPr>
              <a:t>produce</a:t>
            </a:r>
            <a:r>
              <a:rPr lang="fr-FR" sz="1800" dirty="0">
                <a:latin typeface="Verdana"/>
                <a:ea typeface="Verdana"/>
                <a:cs typeface="Verdana"/>
                <a:sym typeface="Verdana"/>
              </a:rPr>
              <a:t> </a:t>
            </a:r>
            <a:r>
              <a:rPr lang="fr-FR" sz="1800" dirty="0" err="1">
                <a:latin typeface="Verdana"/>
                <a:ea typeface="Verdana"/>
                <a:cs typeface="Verdana"/>
                <a:sym typeface="Verdana"/>
              </a:rPr>
              <a:t>valid</a:t>
            </a:r>
            <a:r>
              <a:rPr lang="fr-FR" sz="1800" dirty="0">
                <a:latin typeface="Verdana"/>
                <a:ea typeface="Verdana"/>
                <a:cs typeface="Verdana"/>
                <a:sym typeface="Verdana"/>
              </a:rPr>
              <a:t> </a:t>
            </a:r>
            <a:r>
              <a:rPr lang="fr-FR" sz="1800" dirty="0" err="1">
                <a:latin typeface="Verdana"/>
                <a:ea typeface="Verdana"/>
                <a:cs typeface="Verdana"/>
                <a:sym typeface="Verdana"/>
              </a:rPr>
              <a:t>counter</a:t>
            </a:r>
            <a:r>
              <a:rPr lang="fr-FR" sz="1800" dirty="0">
                <a:latin typeface="Verdana"/>
                <a:ea typeface="Verdana"/>
                <a:cs typeface="Verdana"/>
                <a:sym typeface="Verdana"/>
              </a:rPr>
              <a:t> narrative contents.</a:t>
            </a:r>
          </a:p>
          <a:p>
            <a:pPr marL="457200" lvl="0" indent="-342900" algn="l" rtl="0">
              <a:spcBef>
                <a:spcPts val="0"/>
              </a:spcBef>
              <a:spcAft>
                <a:spcPts val="1000"/>
              </a:spcAft>
              <a:buSzPts val="1800"/>
              <a:buFont typeface="Verdana"/>
              <a:buAutoNum type="arabicPeriod"/>
            </a:pPr>
            <a:r>
              <a:rPr lang="fr-FR" sz="1800" dirty="0">
                <a:latin typeface="Verdana"/>
                <a:ea typeface="Verdana"/>
                <a:cs typeface="Verdana"/>
                <a:sym typeface="Verdana"/>
              </a:rPr>
              <a:t>Be </a:t>
            </a:r>
            <a:r>
              <a:rPr lang="fr-FR" sz="1800" dirty="0" err="1">
                <a:latin typeface="Verdana"/>
                <a:ea typeface="Verdana"/>
                <a:cs typeface="Verdana"/>
                <a:sym typeface="Verdana"/>
              </a:rPr>
              <a:t>ready</a:t>
            </a:r>
            <a:r>
              <a:rPr lang="fr-FR" sz="1800" dirty="0">
                <a:latin typeface="Verdana"/>
                <a:ea typeface="Verdana"/>
                <a:cs typeface="Verdana"/>
                <a:sym typeface="Verdana"/>
              </a:rPr>
              <a:t> to </a:t>
            </a:r>
            <a:r>
              <a:rPr lang="fr-FR" sz="1800" dirty="0" err="1">
                <a:latin typeface="Verdana"/>
                <a:ea typeface="Verdana"/>
                <a:cs typeface="Verdana"/>
                <a:sym typeface="Verdana"/>
              </a:rPr>
              <a:t>reconsider</a:t>
            </a:r>
            <a:r>
              <a:rPr lang="fr-FR" sz="1800" dirty="0">
                <a:latin typeface="Verdana"/>
                <a:ea typeface="Verdana"/>
                <a:cs typeface="Verdana"/>
                <a:sym typeface="Verdana"/>
              </a:rPr>
              <a:t> </a:t>
            </a:r>
            <a:r>
              <a:rPr lang="fr-FR" sz="1800" dirty="0" err="1">
                <a:latin typeface="Verdana"/>
                <a:ea typeface="Verdana"/>
                <a:cs typeface="Verdana"/>
                <a:sym typeface="Verdana"/>
              </a:rPr>
              <a:t>your</a:t>
            </a:r>
            <a:r>
              <a:rPr lang="fr-FR" sz="1800" dirty="0">
                <a:latin typeface="Verdana"/>
                <a:ea typeface="Verdana"/>
                <a:cs typeface="Verdana"/>
                <a:sym typeface="Verdana"/>
              </a:rPr>
              <a:t> content, </a:t>
            </a:r>
            <a:r>
              <a:rPr lang="fr-FR" sz="1800" dirty="0" err="1">
                <a:latin typeface="Verdana"/>
                <a:ea typeface="Verdana"/>
                <a:cs typeface="Verdana"/>
                <a:sym typeface="Verdana"/>
              </a:rPr>
              <a:t>be</a:t>
            </a:r>
            <a:r>
              <a:rPr lang="fr-FR" sz="1800" dirty="0">
                <a:latin typeface="Verdana"/>
                <a:ea typeface="Verdana"/>
                <a:cs typeface="Verdana"/>
                <a:sym typeface="Verdana"/>
              </a:rPr>
              <a:t> </a:t>
            </a:r>
            <a:r>
              <a:rPr lang="fr-FR" sz="1800" dirty="0" err="1">
                <a:latin typeface="Verdana"/>
                <a:ea typeface="Verdana"/>
                <a:cs typeface="Verdana"/>
                <a:sym typeface="Verdana"/>
              </a:rPr>
              <a:t>critical</a:t>
            </a:r>
            <a:r>
              <a:rPr lang="fr-FR" sz="1800" dirty="0">
                <a:latin typeface="Verdana"/>
                <a:ea typeface="Verdana"/>
                <a:cs typeface="Verdana"/>
                <a:sym typeface="Verdana"/>
              </a:rPr>
              <a:t> of </a:t>
            </a:r>
            <a:r>
              <a:rPr lang="fr-FR" sz="1800" dirty="0" err="1">
                <a:latin typeface="Verdana"/>
                <a:ea typeface="Verdana"/>
                <a:cs typeface="Verdana"/>
                <a:sym typeface="Verdana"/>
              </a:rPr>
              <a:t>your</a:t>
            </a:r>
            <a:r>
              <a:rPr lang="fr-FR" sz="1800" dirty="0">
                <a:latin typeface="Verdana"/>
                <a:ea typeface="Verdana"/>
                <a:cs typeface="Verdana"/>
                <a:sym typeface="Verdana"/>
              </a:rPr>
              <a:t> </a:t>
            </a:r>
            <a:r>
              <a:rPr lang="fr-FR" sz="1800" dirty="0" err="1">
                <a:latin typeface="Verdana"/>
                <a:ea typeface="Verdana"/>
                <a:cs typeface="Verdana"/>
                <a:sym typeface="Verdana"/>
              </a:rPr>
              <a:t>own</a:t>
            </a:r>
            <a:r>
              <a:rPr lang="fr-FR" sz="1800" dirty="0">
                <a:latin typeface="Verdana"/>
                <a:ea typeface="Verdana"/>
                <a:cs typeface="Verdana"/>
                <a:sym typeface="Verdana"/>
              </a:rPr>
              <a:t> </a:t>
            </a:r>
            <a:r>
              <a:rPr lang="fr-FR" sz="1800" dirty="0" err="1">
                <a:latin typeface="Verdana"/>
                <a:ea typeface="Verdana"/>
                <a:cs typeface="Verdana"/>
                <a:sym typeface="Verdana"/>
              </a:rPr>
              <a:t>work</a:t>
            </a:r>
            <a:r>
              <a:rPr lang="fr-FR" sz="1800" dirty="0">
                <a:latin typeface="Verdana"/>
                <a:ea typeface="Verdana"/>
                <a:cs typeface="Verdana"/>
                <a:sym typeface="Verdana"/>
              </a:rPr>
              <a:t> and </a:t>
            </a:r>
            <a:r>
              <a:rPr lang="fr-FR" sz="1800" dirty="0" err="1">
                <a:latin typeface="Verdana"/>
                <a:ea typeface="Verdana"/>
                <a:cs typeface="Verdana"/>
                <a:sym typeface="Verdana"/>
              </a:rPr>
              <a:t>ask</a:t>
            </a:r>
            <a:r>
              <a:rPr lang="fr-FR" sz="1800" dirty="0">
                <a:latin typeface="Verdana"/>
                <a:ea typeface="Verdana"/>
                <a:cs typeface="Verdana"/>
                <a:sym typeface="Verdana"/>
              </a:rPr>
              <a:t> </a:t>
            </a:r>
            <a:r>
              <a:rPr lang="fr-FR" sz="1800" dirty="0" err="1">
                <a:latin typeface="Verdana"/>
                <a:ea typeface="Verdana"/>
                <a:cs typeface="Verdana"/>
                <a:sym typeface="Verdana"/>
              </a:rPr>
              <a:t>yourself</a:t>
            </a:r>
            <a:r>
              <a:rPr lang="fr-FR" sz="1800" dirty="0">
                <a:latin typeface="Verdana"/>
                <a:ea typeface="Verdana"/>
                <a:cs typeface="Verdana"/>
                <a:sym typeface="Verdana"/>
              </a:rPr>
              <a:t> if the </a:t>
            </a:r>
            <a:r>
              <a:rPr lang="fr-FR" sz="1800" dirty="0" err="1">
                <a:latin typeface="Verdana"/>
                <a:ea typeface="Verdana"/>
                <a:cs typeface="Verdana"/>
                <a:sym typeface="Verdana"/>
              </a:rPr>
              <a:t>hate</a:t>
            </a:r>
            <a:r>
              <a:rPr lang="fr-FR" sz="1800" dirty="0">
                <a:latin typeface="Verdana"/>
                <a:ea typeface="Verdana"/>
                <a:cs typeface="Verdana"/>
                <a:sym typeface="Verdana"/>
              </a:rPr>
              <a:t> </a:t>
            </a:r>
            <a:r>
              <a:rPr lang="fr-FR" sz="1800" dirty="0" err="1">
                <a:latin typeface="Verdana"/>
                <a:ea typeface="Verdana"/>
                <a:cs typeface="Verdana"/>
                <a:sym typeface="Verdana"/>
              </a:rPr>
              <a:t>was</a:t>
            </a:r>
            <a:r>
              <a:rPr lang="fr-FR" sz="1800" dirty="0">
                <a:latin typeface="Verdana"/>
                <a:ea typeface="Verdana"/>
                <a:cs typeface="Verdana"/>
                <a:sym typeface="Verdana"/>
              </a:rPr>
              <a:t> </a:t>
            </a:r>
            <a:r>
              <a:rPr lang="fr-FR" sz="1800" dirty="0" err="1">
                <a:latin typeface="Verdana"/>
                <a:ea typeface="Verdana"/>
                <a:cs typeface="Verdana"/>
                <a:sym typeface="Verdana"/>
              </a:rPr>
              <a:t>involuntarily</a:t>
            </a:r>
            <a:r>
              <a:rPr lang="fr-FR" sz="1800" dirty="0">
                <a:latin typeface="Verdana"/>
                <a:ea typeface="Verdana"/>
                <a:cs typeface="Verdana"/>
                <a:sym typeface="Verdana"/>
              </a:rPr>
              <a:t> </a:t>
            </a:r>
            <a:r>
              <a:rPr lang="fr-FR" sz="1800" dirty="0" err="1">
                <a:latin typeface="Verdana"/>
                <a:ea typeface="Verdana"/>
                <a:cs typeface="Verdana"/>
                <a:sym typeface="Verdana"/>
              </a:rPr>
              <a:t>helped</a:t>
            </a:r>
            <a:r>
              <a:rPr lang="fr-FR" sz="1800" dirty="0">
                <a:latin typeface="Verdana"/>
                <a:ea typeface="Verdana"/>
                <a:cs typeface="Verdana"/>
                <a:sym typeface="Verdana"/>
              </a:rPr>
              <a:t> by </a:t>
            </a:r>
            <a:r>
              <a:rPr lang="fr-FR" sz="1800" dirty="0" err="1">
                <a:latin typeface="Verdana"/>
                <a:ea typeface="Verdana"/>
                <a:cs typeface="Verdana"/>
                <a:sym typeface="Verdana"/>
              </a:rPr>
              <a:t>some</a:t>
            </a:r>
            <a:r>
              <a:rPr lang="fr-FR" sz="1800" dirty="0">
                <a:latin typeface="Verdana"/>
                <a:ea typeface="Verdana"/>
                <a:cs typeface="Verdana"/>
                <a:sym typeface="Verdana"/>
              </a:rPr>
              <a:t> </a:t>
            </a:r>
            <a:r>
              <a:rPr lang="fr-FR" sz="1800" dirty="0" err="1">
                <a:latin typeface="Verdana"/>
                <a:ea typeface="Verdana"/>
                <a:cs typeface="Verdana"/>
                <a:sym typeface="Verdana"/>
              </a:rPr>
              <a:t>inaccuracies</a:t>
            </a:r>
            <a:r>
              <a:rPr lang="fr-FR" sz="1800" dirty="0">
                <a:latin typeface="Verdana"/>
                <a:ea typeface="Verdana"/>
                <a:cs typeface="Verdana"/>
                <a:sym typeface="Verdana"/>
              </a:rPr>
              <a:t> and/or manipulations. </a:t>
            </a:r>
            <a:r>
              <a:rPr lang="fr-FR" sz="1800" dirty="0" err="1">
                <a:latin typeface="Verdana"/>
                <a:ea typeface="Verdana"/>
                <a:cs typeface="Verdana"/>
                <a:sym typeface="Verdana"/>
              </a:rPr>
              <a:t>Was</a:t>
            </a:r>
            <a:r>
              <a:rPr lang="fr-FR" sz="1800" dirty="0">
                <a:latin typeface="Verdana"/>
                <a:ea typeface="Verdana"/>
                <a:cs typeface="Verdana"/>
                <a:sym typeface="Verdana"/>
              </a:rPr>
              <a:t> </a:t>
            </a:r>
            <a:r>
              <a:rPr lang="fr-FR" sz="1800" dirty="0" err="1">
                <a:latin typeface="Verdana"/>
                <a:ea typeface="Verdana"/>
                <a:cs typeface="Verdana"/>
                <a:sym typeface="Verdana"/>
              </a:rPr>
              <a:t>it</a:t>
            </a:r>
            <a:r>
              <a:rPr lang="fr-FR" sz="1800" dirty="0">
                <a:latin typeface="Verdana"/>
                <a:ea typeface="Verdana"/>
                <a:cs typeface="Verdana"/>
                <a:sym typeface="Verdana"/>
              </a:rPr>
              <a:t> the right content to </a:t>
            </a:r>
            <a:r>
              <a:rPr lang="fr-FR" sz="1800" dirty="0" err="1">
                <a:latin typeface="Verdana"/>
                <a:ea typeface="Verdana"/>
                <a:cs typeface="Verdana"/>
                <a:sym typeface="Verdana"/>
              </a:rPr>
              <a:t>deliver</a:t>
            </a:r>
            <a:r>
              <a:rPr lang="fr-FR" sz="1800" dirty="0">
                <a:latin typeface="Verdana"/>
                <a:ea typeface="Verdana"/>
                <a:cs typeface="Verdana"/>
                <a:sym typeface="Verdana"/>
              </a:rPr>
              <a:t> </a:t>
            </a:r>
            <a:r>
              <a:rPr lang="fr-FR" sz="1800" dirty="0" err="1">
                <a:latin typeface="Verdana"/>
                <a:ea typeface="Verdana"/>
                <a:cs typeface="Verdana"/>
                <a:sym typeface="Verdana"/>
              </a:rPr>
              <a:t>your</a:t>
            </a:r>
            <a:r>
              <a:rPr lang="fr-FR" sz="1800" dirty="0">
                <a:latin typeface="Verdana"/>
                <a:ea typeface="Verdana"/>
                <a:cs typeface="Verdana"/>
                <a:sym typeface="Verdana"/>
              </a:rPr>
              <a:t> message?</a:t>
            </a:r>
            <a:endParaRPr sz="1800" dirty="0">
              <a:latin typeface="Verdana"/>
              <a:ea typeface="Verdana"/>
              <a:cs typeface="Verdana"/>
              <a:sym typeface="Verdana"/>
            </a:endParaRPr>
          </a:p>
          <a:p>
            <a:pPr marL="0" lvl="0" indent="0" algn="l" rtl="0">
              <a:spcBef>
                <a:spcPts val="0"/>
              </a:spcBef>
              <a:spcAft>
                <a:spcPts val="0"/>
              </a:spcAft>
              <a:buNone/>
            </a:pPr>
            <a:endParaRPr sz="1800" dirty="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bc9c890c81_0_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19</a:t>
            </a:fld>
            <a:endParaRPr sz="1000">
              <a:solidFill>
                <a:srgbClr val="888888"/>
              </a:solidFill>
              <a:latin typeface="Arial Narrow"/>
              <a:ea typeface="Arial Narrow"/>
              <a:cs typeface="Arial Narrow"/>
              <a:sym typeface="Arial Narrow"/>
            </a:endParaRPr>
          </a:p>
        </p:txBody>
      </p:sp>
      <p:sp>
        <p:nvSpPr>
          <p:cNvPr id="175" name="Google Shape;175;gbc9c890c81_0_45"/>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Hate Storm: Lesson learnt</a:t>
            </a:r>
            <a:endParaRPr/>
          </a:p>
        </p:txBody>
      </p:sp>
      <p:sp>
        <p:nvSpPr>
          <p:cNvPr id="176" name="Google Shape;176;gbc9c890c81_0_45"/>
          <p:cNvSpPr txBox="1"/>
          <p:nvPr/>
        </p:nvSpPr>
        <p:spPr>
          <a:xfrm>
            <a:off x="409075" y="2588000"/>
            <a:ext cx="8473200" cy="261607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FR" sz="2000" dirty="0" err="1">
                <a:solidFill>
                  <a:schemeClr val="dk1"/>
                </a:solidFill>
                <a:latin typeface="Verdana"/>
                <a:ea typeface="Verdana"/>
                <a:cs typeface="Verdana"/>
                <a:sym typeface="Verdana"/>
              </a:rPr>
              <a:t>Sometimes</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defending</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unconditionally</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our</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work</a:t>
            </a:r>
            <a:r>
              <a:rPr lang="fr-FR" sz="2000" dirty="0">
                <a:solidFill>
                  <a:schemeClr val="dk1"/>
                </a:solidFill>
                <a:latin typeface="Verdana"/>
                <a:ea typeface="Verdana"/>
                <a:cs typeface="Verdana"/>
                <a:sym typeface="Verdana"/>
              </a:rPr>
              <a:t> can do more damage </a:t>
            </a:r>
            <a:r>
              <a:rPr lang="fr-FR" sz="2000" dirty="0" err="1">
                <a:solidFill>
                  <a:schemeClr val="dk1"/>
                </a:solidFill>
                <a:latin typeface="Verdana"/>
                <a:ea typeface="Verdana"/>
                <a:cs typeface="Verdana"/>
                <a:sym typeface="Verdana"/>
              </a:rPr>
              <a:t>than</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having</a:t>
            </a:r>
            <a:r>
              <a:rPr lang="fr-FR" sz="2000" dirty="0">
                <a:solidFill>
                  <a:schemeClr val="dk1"/>
                </a:solidFill>
                <a:latin typeface="Verdana"/>
                <a:ea typeface="Verdana"/>
                <a:cs typeface="Verdana"/>
                <a:sym typeface="Verdana"/>
              </a:rPr>
              <a:t> a </a:t>
            </a:r>
            <a:r>
              <a:rPr lang="fr-FR" sz="2000" dirty="0" err="1">
                <a:solidFill>
                  <a:schemeClr val="dk1"/>
                </a:solidFill>
                <a:latin typeface="Verdana"/>
                <a:ea typeface="Verdana"/>
                <a:cs typeface="Verdana"/>
                <a:sym typeface="Verdana"/>
              </a:rPr>
              <a:t>critical</a:t>
            </a:r>
            <a:r>
              <a:rPr lang="fr-FR" sz="2000" dirty="0">
                <a:solidFill>
                  <a:schemeClr val="dk1"/>
                </a:solidFill>
                <a:latin typeface="Verdana"/>
                <a:ea typeface="Verdana"/>
                <a:cs typeface="Verdana"/>
                <a:sym typeface="Verdana"/>
              </a:rPr>
              <a:t> and </a:t>
            </a:r>
            <a:r>
              <a:rPr lang="fr-FR" sz="2000" dirty="0" err="1">
                <a:solidFill>
                  <a:schemeClr val="dk1"/>
                </a:solidFill>
                <a:latin typeface="Verdana"/>
                <a:ea typeface="Verdana"/>
                <a:cs typeface="Verdana"/>
                <a:sym typeface="Verdana"/>
              </a:rPr>
              <a:t>unbiased</a:t>
            </a:r>
            <a:r>
              <a:rPr lang="fr-FR" sz="2000" dirty="0">
                <a:solidFill>
                  <a:schemeClr val="dk1"/>
                </a:solidFill>
                <a:latin typeface="Verdana"/>
                <a:ea typeface="Verdana"/>
                <a:cs typeface="Verdana"/>
                <a:sym typeface="Verdana"/>
              </a:rPr>
              <a:t> (as </a:t>
            </a:r>
            <a:r>
              <a:rPr lang="fr-FR" sz="2000" dirty="0" err="1">
                <a:solidFill>
                  <a:schemeClr val="dk1"/>
                </a:solidFill>
                <a:latin typeface="Verdana"/>
                <a:ea typeface="Verdana"/>
                <a:cs typeface="Verdana"/>
                <a:sym typeface="Verdana"/>
              </a:rPr>
              <a:t>it</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is</a:t>
            </a:r>
            <a:r>
              <a:rPr lang="fr-FR" sz="2000" dirty="0">
                <a:solidFill>
                  <a:schemeClr val="dk1"/>
                </a:solidFill>
                <a:latin typeface="Verdana"/>
                <a:ea typeface="Verdana"/>
                <a:cs typeface="Verdana"/>
                <a:sym typeface="Verdana"/>
              </a:rPr>
              <a:t> possible to have one) </a:t>
            </a:r>
            <a:r>
              <a:rPr lang="fr-FR" sz="2000" dirty="0" err="1">
                <a:solidFill>
                  <a:schemeClr val="dk1"/>
                </a:solidFill>
                <a:latin typeface="Verdana"/>
                <a:ea typeface="Verdana"/>
                <a:cs typeface="Verdana"/>
                <a:sym typeface="Verdana"/>
              </a:rPr>
              <a:t>reflection</a:t>
            </a:r>
            <a:r>
              <a:rPr lang="fr-FR" sz="2000" dirty="0">
                <a:solidFill>
                  <a:schemeClr val="dk1"/>
                </a:solidFill>
                <a:latin typeface="Verdana"/>
                <a:ea typeface="Verdana"/>
                <a:cs typeface="Verdana"/>
                <a:sym typeface="Verdana"/>
              </a:rPr>
              <a:t> on </a:t>
            </a:r>
            <a:r>
              <a:rPr lang="fr-FR" sz="2000" dirty="0" err="1">
                <a:solidFill>
                  <a:schemeClr val="dk1"/>
                </a:solidFill>
                <a:latin typeface="Verdana"/>
                <a:ea typeface="Verdana"/>
                <a:cs typeface="Verdana"/>
                <a:sym typeface="Verdana"/>
              </a:rPr>
              <a:t>what</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you</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did</a:t>
            </a:r>
            <a:r>
              <a:rPr lang="fr-FR" sz="2000" dirty="0">
                <a:solidFill>
                  <a:schemeClr val="dk1"/>
                </a:solidFill>
                <a:latin typeface="Verdana"/>
                <a:ea typeface="Verdana"/>
                <a:cs typeface="Verdana"/>
                <a:sym typeface="Verdana"/>
              </a:rPr>
              <a:t>. </a:t>
            </a:r>
          </a:p>
          <a:p>
            <a:pPr marL="0" lvl="0" indent="0" algn="ctr" rtl="0">
              <a:spcBef>
                <a:spcPts val="0"/>
              </a:spcBef>
              <a:spcAft>
                <a:spcPts val="0"/>
              </a:spcAft>
              <a:buClr>
                <a:schemeClr val="dk1"/>
              </a:buClr>
              <a:buSzPts val="1100"/>
              <a:buFont typeface="Arial"/>
              <a:buNone/>
            </a:pPr>
            <a:endParaRPr lang="fr-FR" sz="2000" dirty="0">
              <a:solidFill>
                <a:schemeClr val="dk1"/>
              </a:solidFill>
              <a:latin typeface="Verdana"/>
              <a:ea typeface="Verdana"/>
              <a:cs typeface="Verdana"/>
              <a:sym typeface="Verdana"/>
            </a:endParaRPr>
          </a:p>
          <a:p>
            <a:pPr marL="0" lvl="0" indent="0" algn="ctr" rtl="0">
              <a:spcBef>
                <a:spcPts val="0"/>
              </a:spcBef>
              <a:spcAft>
                <a:spcPts val="0"/>
              </a:spcAft>
              <a:buClr>
                <a:schemeClr val="dk1"/>
              </a:buClr>
              <a:buSzPts val="1100"/>
              <a:buFont typeface="Arial"/>
              <a:buNone/>
            </a:pPr>
            <a:r>
              <a:rPr lang="fr-FR" sz="2000" dirty="0" err="1">
                <a:solidFill>
                  <a:schemeClr val="dk1"/>
                </a:solidFill>
                <a:latin typeface="Verdana"/>
                <a:ea typeface="Verdana"/>
                <a:cs typeface="Verdana"/>
                <a:sym typeface="Verdana"/>
              </a:rPr>
              <a:t>Showing</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honesty</a:t>
            </a:r>
            <a:r>
              <a:rPr lang="fr-FR" sz="2000" dirty="0">
                <a:solidFill>
                  <a:schemeClr val="dk1"/>
                </a:solidFill>
                <a:latin typeface="Verdana"/>
                <a:ea typeface="Verdana"/>
                <a:cs typeface="Verdana"/>
                <a:sym typeface="Verdana"/>
              </a:rPr>
              <a:t> and the </a:t>
            </a:r>
            <a:r>
              <a:rPr lang="fr-FR" sz="2000" dirty="0" err="1">
                <a:solidFill>
                  <a:schemeClr val="dk1"/>
                </a:solidFill>
                <a:latin typeface="Verdana"/>
                <a:ea typeface="Verdana"/>
                <a:cs typeface="Verdana"/>
                <a:sym typeface="Verdana"/>
              </a:rPr>
              <a:t>ability</a:t>
            </a:r>
            <a:r>
              <a:rPr lang="fr-FR" sz="2000" dirty="0">
                <a:solidFill>
                  <a:schemeClr val="dk1"/>
                </a:solidFill>
                <a:latin typeface="Verdana"/>
                <a:ea typeface="Verdana"/>
                <a:cs typeface="Verdana"/>
                <a:sym typeface="Verdana"/>
              </a:rPr>
              <a:t> to </a:t>
            </a:r>
            <a:r>
              <a:rPr lang="fr-FR" sz="2000" dirty="0" err="1">
                <a:solidFill>
                  <a:schemeClr val="dk1"/>
                </a:solidFill>
                <a:latin typeface="Verdana"/>
                <a:ea typeface="Verdana"/>
                <a:cs typeface="Verdana"/>
                <a:sym typeface="Verdana"/>
              </a:rPr>
              <a:t>be</a:t>
            </a:r>
            <a:r>
              <a:rPr lang="fr-FR" sz="2000" dirty="0">
                <a:solidFill>
                  <a:schemeClr val="dk1"/>
                </a:solidFill>
                <a:latin typeface="Verdana"/>
                <a:ea typeface="Verdana"/>
                <a:cs typeface="Verdana"/>
                <a:sym typeface="Verdana"/>
              </a:rPr>
              <a:t> open to discussion can go a long </a:t>
            </a:r>
            <a:r>
              <a:rPr lang="fr-FR" sz="2000" dirty="0" err="1">
                <a:solidFill>
                  <a:schemeClr val="dk1"/>
                </a:solidFill>
                <a:latin typeface="Verdana"/>
                <a:ea typeface="Verdana"/>
                <a:cs typeface="Verdana"/>
                <a:sym typeface="Verdana"/>
              </a:rPr>
              <a:t>way</a:t>
            </a:r>
            <a:r>
              <a:rPr lang="fr-FR" sz="2000" dirty="0">
                <a:solidFill>
                  <a:schemeClr val="dk1"/>
                </a:solidFill>
                <a:latin typeface="Verdana"/>
                <a:ea typeface="Verdana"/>
                <a:cs typeface="Verdana"/>
                <a:sym typeface="Verdana"/>
              </a:rPr>
              <a:t> in </a:t>
            </a:r>
            <a:r>
              <a:rPr lang="fr-FR" sz="2000" dirty="0" err="1">
                <a:solidFill>
                  <a:schemeClr val="dk1"/>
                </a:solidFill>
                <a:latin typeface="Verdana"/>
                <a:ea typeface="Verdana"/>
                <a:cs typeface="Verdana"/>
                <a:sym typeface="Verdana"/>
              </a:rPr>
              <a:t>creating</a:t>
            </a:r>
            <a:r>
              <a:rPr lang="fr-FR" sz="2000" dirty="0">
                <a:solidFill>
                  <a:schemeClr val="dk1"/>
                </a:solidFill>
                <a:latin typeface="Verdana"/>
                <a:ea typeface="Verdana"/>
                <a:cs typeface="Verdana"/>
                <a:sym typeface="Verdana"/>
              </a:rPr>
              <a:t> </a:t>
            </a:r>
            <a:r>
              <a:rPr lang="fr-FR" sz="2000" dirty="0" err="1">
                <a:solidFill>
                  <a:schemeClr val="dk1"/>
                </a:solidFill>
                <a:latin typeface="Verdana"/>
                <a:ea typeface="Verdana"/>
                <a:cs typeface="Verdana"/>
                <a:sym typeface="Verdana"/>
              </a:rPr>
              <a:t>opportunities</a:t>
            </a:r>
            <a:r>
              <a:rPr lang="fr-FR" sz="2000" dirty="0">
                <a:solidFill>
                  <a:schemeClr val="dk1"/>
                </a:solidFill>
                <a:latin typeface="Verdana"/>
                <a:ea typeface="Verdana"/>
                <a:cs typeface="Verdana"/>
                <a:sym typeface="Verdana"/>
              </a:rPr>
              <a:t> for </a:t>
            </a:r>
            <a:r>
              <a:rPr lang="fr-FR" sz="2000" dirty="0" err="1">
                <a:solidFill>
                  <a:schemeClr val="dk1"/>
                </a:solidFill>
                <a:latin typeface="Verdana"/>
                <a:ea typeface="Verdana"/>
                <a:cs typeface="Verdana"/>
                <a:sym typeface="Verdana"/>
              </a:rPr>
              <a:t>meaningful</a:t>
            </a:r>
            <a:r>
              <a:rPr lang="fr-FR" sz="2000" dirty="0">
                <a:solidFill>
                  <a:schemeClr val="dk1"/>
                </a:solidFill>
                <a:latin typeface="Verdana"/>
                <a:ea typeface="Verdana"/>
                <a:cs typeface="Verdana"/>
                <a:sym typeface="Verdana"/>
              </a:rPr>
              <a:t> dialogue and </a:t>
            </a:r>
            <a:r>
              <a:rPr lang="fr-FR" sz="2000" dirty="0" err="1">
                <a:solidFill>
                  <a:schemeClr val="dk1"/>
                </a:solidFill>
                <a:latin typeface="Verdana"/>
                <a:ea typeface="Verdana"/>
                <a:cs typeface="Verdana"/>
                <a:sym typeface="Verdana"/>
              </a:rPr>
              <a:t>even</a:t>
            </a:r>
            <a:r>
              <a:rPr lang="fr-FR" sz="2000" dirty="0">
                <a:solidFill>
                  <a:schemeClr val="dk1"/>
                </a:solidFill>
                <a:latin typeface="Verdana"/>
                <a:ea typeface="Verdana"/>
                <a:cs typeface="Verdana"/>
                <a:sym typeface="Verdana"/>
              </a:rPr>
              <a:t> a </a:t>
            </a:r>
            <a:r>
              <a:rPr lang="fr-FR" sz="2000" dirty="0" err="1">
                <a:solidFill>
                  <a:schemeClr val="dk1"/>
                </a:solidFill>
                <a:latin typeface="Verdana"/>
                <a:ea typeface="Verdana"/>
                <a:cs typeface="Verdana"/>
                <a:sym typeface="Verdana"/>
              </a:rPr>
              <a:t>significant</a:t>
            </a:r>
            <a:r>
              <a:rPr lang="fr-FR" sz="2000" dirty="0">
                <a:solidFill>
                  <a:schemeClr val="dk1"/>
                </a:solidFill>
                <a:latin typeface="Verdana"/>
                <a:ea typeface="Verdana"/>
                <a:cs typeface="Verdana"/>
                <a:sym typeface="Verdana"/>
              </a:rPr>
              <a:t> change in attitudes.</a:t>
            </a:r>
            <a:endParaRPr sz="2000" dirty="0">
              <a:latin typeface="Verdana"/>
              <a:ea typeface="Verdana"/>
              <a:cs typeface="Verdana"/>
              <a:sym typeface="Verdana"/>
            </a:endParaRPr>
          </a:p>
          <a:p>
            <a:pPr marL="0" lvl="0" indent="0" algn="l" rtl="0">
              <a:spcBef>
                <a:spcPts val="0"/>
              </a:spcBef>
              <a:spcAft>
                <a:spcPts val="0"/>
              </a:spcAft>
              <a:buNone/>
            </a:pPr>
            <a:endParaRPr sz="1800"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688769" y="4238625"/>
            <a:ext cx="7766463" cy="1905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D347D"/>
              </a:buClr>
              <a:buSzPts val="3200"/>
              <a:buFont typeface="Verdana"/>
              <a:buNone/>
            </a:pPr>
            <a:r>
              <a:rPr lang="fr-FR" sz="3200" b="1" i="0" u="none" strike="noStrike" cap="none" dirty="0">
                <a:solidFill>
                  <a:srgbClr val="0D347D"/>
                </a:solidFill>
                <a:latin typeface="Verdana"/>
                <a:ea typeface="Verdana"/>
                <a:cs typeface="Verdana"/>
                <a:sym typeface="Verdana"/>
              </a:rPr>
              <a:t>Timing &amp; Formats </a:t>
            </a:r>
            <a:br>
              <a:rPr lang="fr-FR" sz="3200" b="1" i="0" u="none" strike="noStrike" cap="none" dirty="0">
                <a:solidFill>
                  <a:srgbClr val="0D347D"/>
                </a:solidFill>
                <a:latin typeface="Verdana"/>
                <a:ea typeface="Verdana"/>
                <a:cs typeface="Verdana"/>
                <a:sym typeface="Verdana"/>
              </a:rPr>
            </a:br>
            <a:r>
              <a:rPr lang="fr-FR" sz="2000" b="1" i="0" u="none" strike="noStrike" cap="none" dirty="0">
                <a:solidFill>
                  <a:srgbClr val="0D347D"/>
                </a:solidFill>
                <a:latin typeface="Verdana"/>
                <a:ea typeface="Verdana"/>
                <a:cs typeface="Verdana"/>
                <a:sym typeface="Verdana"/>
              </a:rPr>
              <a:t>and </a:t>
            </a:r>
            <a:r>
              <a:rPr lang="fr-FR" sz="2000" b="1" i="0" u="none" strike="noStrike" cap="none" dirty="0" err="1">
                <a:solidFill>
                  <a:srgbClr val="0D347D"/>
                </a:solidFill>
                <a:latin typeface="Verdana"/>
                <a:ea typeface="Verdana"/>
                <a:cs typeface="Verdana"/>
                <a:sym typeface="Verdana"/>
              </a:rPr>
              <a:t>their</a:t>
            </a:r>
            <a:r>
              <a:rPr lang="fr-FR" sz="2000" b="1" i="0" u="none" strike="noStrike" cap="none" dirty="0">
                <a:solidFill>
                  <a:srgbClr val="0D347D"/>
                </a:solidFill>
                <a:latin typeface="Verdana"/>
                <a:ea typeface="Verdana"/>
                <a:cs typeface="Verdana"/>
                <a:sym typeface="Verdana"/>
              </a:rPr>
              <a:t> </a:t>
            </a:r>
            <a:r>
              <a:rPr lang="fr-FR" sz="2000" b="1" i="0" u="none" strike="noStrike" cap="none" dirty="0" err="1">
                <a:solidFill>
                  <a:srgbClr val="0D347D"/>
                </a:solidFill>
                <a:latin typeface="Verdana"/>
                <a:ea typeface="Verdana"/>
                <a:cs typeface="Verdana"/>
                <a:sym typeface="Verdana"/>
              </a:rPr>
              <a:t>effect</a:t>
            </a:r>
            <a:r>
              <a:rPr lang="fr-FR" sz="2000" b="1" i="0" u="none" strike="noStrike" cap="none" dirty="0">
                <a:solidFill>
                  <a:srgbClr val="0D347D"/>
                </a:solidFill>
                <a:latin typeface="Verdana"/>
                <a:ea typeface="Verdana"/>
                <a:cs typeface="Verdana"/>
                <a:sym typeface="Verdana"/>
              </a:rPr>
              <a:t> on the performance of </a:t>
            </a:r>
            <a:r>
              <a:rPr lang="fr-FR" sz="2000" b="1" i="0" u="none" strike="noStrike" cap="none" dirty="0" err="1">
                <a:solidFill>
                  <a:srgbClr val="0D347D"/>
                </a:solidFill>
                <a:latin typeface="Verdana"/>
                <a:ea typeface="Verdana"/>
                <a:cs typeface="Verdana"/>
                <a:sym typeface="Verdana"/>
              </a:rPr>
              <a:t>counter</a:t>
            </a:r>
            <a:r>
              <a:rPr lang="fr-FR" sz="2000" b="1" i="0" u="none" strike="noStrike" cap="none" dirty="0">
                <a:solidFill>
                  <a:srgbClr val="0D347D"/>
                </a:solidFill>
                <a:latin typeface="Verdana"/>
                <a:ea typeface="Verdana"/>
                <a:cs typeface="Verdana"/>
                <a:sym typeface="Verdana"/>
              </a:rPr>
              <a:t> &amp; alternative narrative </a:t>
            </a:r>
            <a:r>
              <a:rPr lang="fr-FR" sz="2000" b="1" i="0" u="none" strike="noStrike" cap="none" dirty="0" err="1">
                <a:solidFill>
                  <a:srgbClr val="0D347D"/>
                </a:solidFill>
                <a:latin typeface="Verdana"/>
                <a:ea typeface="Verdana"/>
                <a:cs typeface="Verdana"/>
                <a:sym typeface="Verdana"/>
              </a:rPr>
              <a:t>campaigns</a:t>
            </a:r>
            <a:br>
              <a:rPr lang="fr-FR" sz="3200" b="1" i="0" u="none" strike="noStrike" cap="none" dirty="0">
                <a:solidFill>
                  <a:srgbClr val="0D347D"/>
                </a:solidFill>
                <a:latin typeface="Verdana"/>
                <a:ea typeface="Verdana"/>
                <a:cs typeface="Verdana"/>
                <a:sym typeface="Verdana"/>
              </a:rPr>
            </a:br>
            <a:r>
              <a:rPr lang="fr-FR" sz="1400" b="0" i="0" u="none" strike="noStrike" cap="none" dirty="0">
                <a:solidFill>
                  <a:schemeClr val="dk1"/>
                </a:solidFill>
                <a:latin typeface="Verdana"/>
                <a:ea typeface="Verdana"/>
                <a:cs typeface="Verdana"/>
                <a:sym typeface="Verdana"/>
              </a:rPr>
              <a:t>Alessandra Coppola, Debora Barletta &amp; Sina Laubenstein </a:t>
            </a:r>
            <a:endParaRPr dirty="0"/>
          </a:p>
        </p:txBody>
      </p:sp>
      <p:pic>
        <p:nvPicPr>
          <p:cNvPr id="43" name="Google Shape;43;p2"/>
          <p:cNvPicPr preferRelativeResize="0"/>
          <p:nvPr/>
        </p:nvPicPr>
        <p:blipFill rotWithShape="1">
          <a:blip r:embed="rId3">
            <a:alphaModFix/>
          </a:blip>
          <a:srcRect/>
          <a:stretch/>
        </p:blipFill>
        <p:spPr>
          <a:xfrm>
            <a:off x="0" y="0"/>
            <a:ext cx="9144000" cy="3634382"/>
          </a:xfrm>
          <a:prstGeom prst="rect">
            <a:avLst/>
          </a:prstGeom>
          <a:blipFill rotWithShape="1">
            <a:blip r:embed="rId3">
              <a:alphaModFix/>
            </a:blip>
            <a:stretch>
              <a:fillRect/>
            </a:stretch>
          </a:blip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bcdb943407_0_6"/>
          <p:cNvSpPr txBox="1">
            <a:spLocks noGrp="1"/>
          </p:cNvSpPr>
          <p:nvPr>
            <p:ph type="title"/>
          </p:nvPr>
        </p:nvSpPr>
        <p:spPr>
          <a:xfrm>
            <a:off x="688769" y="4238625"/>
            <a:ext cx="7766400" cy="1905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D347D"/>
              </a:buClr>
              <a:buSzPts val="3200"/>
              <a:buFont typeface="Verdana"/>
              <a:buNone/>
            </a:pPr>
            <a:r>
              <a:rPr lang="fr-FR" sz="3200" b="1" i="0" u="none" strike="noStrike" cap="none">
                <a:solidFill>
                  <a:srgbClr val="0D347D"/>
                </a:solidFill>
                <a:latin typeface="Verdana"/>
                <a:ea typeface="Verdana"/>
                <a:cs typeface="Verdana"/>
                <a:sym typeface="Verdana"/>
              </a:rPr>
              <a:t>T</a:t>
            </a:r>
            <a:r>
              <a:rPr lang="fr-FR" sz="3200" b="1">
                <a:solidFill>
                  <a:srgbClr val="0D347D"/>
                </a:solidFill>
                <a:latin typeface="Verdana"/>
                <a:ea typeface="Verdana"/>
                <a:cs typeface="Verdana"/>
                <a:sym typeface="Verdana"/>
              </a:rPr>
              <a:t>hank you for the kind attention</a:t>
            </a:r>
            <a:r>
              <a:rPr lang="fr-FR" sz="1400" b="0" i="0" u="none" strike="noStrike" cap="none">
                <a:solidFill>
                  <a:schemeClr val="dk1"/>
                </a:solidFill>
                <a:latin typeface="Verdana"/>
                <a:ea typeface="Verdana"/>
                <a:cs typeface="Verdana"/>
                <a:sym typeface="Verdana"/>
              </a:rPr>
              <a:t> </a:t>
            </a:r>
            <a:endParaRPr/>
          </a:p>
        </p:txBody>
      </p:sp>
      <p:pic>
        <p:nvPicPr>
          <p:cNvPr id="182" name="Google Shape;182;gbcdb943407_0_6"/>
          <p:cNvPicPr preferRelativeResize="0"/>
          <p:nvPr/>
        </p:nvPicPr>
        <p:blipFill rotWithShape="1">
          <a:blip r:embed="rId3">
            <a:alphaModFix/>
          </a:blip>
          <a:srcRect/>
          <a:stretch/>
        </p:blipFill>
        <p:spPr>
          <a:xfrm>
            <a:off x="0" y="0"/>
            <a:ext cx="9144001" cy="3634382"/>
          </a:xfrm>
          <a:prstGeom prst="rect">
            <a:avLst/>
          </a:prstGeom>
          <a:blipFill rotWithShape="1">
            <a:blip r:embed="rId3">
              <a:alphaModFix/>
            </a:blip>
            <a:stretch>
              <a:fillRect/>
            </a:stretch>
          </a:blip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b="0" i="0" u="none" strike="noStrike" cap="none">
                <a:solidFill>
                  <a:srgbClr val="888888"/>
                </a:solidFill>
                <a:latin typeface="Arial Narrow"/>
                <a:ea typeface="Arial Narrow"/>
                <a:cs typeface="Arial Narrow"/>
                <a:sym typeface="Arial Narrow"/>
              </a:rPr>
              <a:t>3</a:t>
            </a:fld>
            <a:endParaRPr sz="1000" b="0" i="0" u="none" strike="noStrike" cap="none">
              <a:solidFill>
                <a:srgbClr val="888888"/>
              </a:solidFill>
              <a:latin typeface="Arial Narrow"/>
              <a:ea typeface="Arial Narrow"/>
              <a:cs typeface="Arial Narrow"/>
              <a:sym typeface="Arial Narrow"/>
            </a:endParaRPr>
          </a:p>
        </p:txBody>
      </p:sp>
      <p:sp>
        <p:nvSpPr>
          <p:cNvPr id="49" name="Google Shape;49;p3"/>
          <p:cNvSpPr/>
          <p:nvPr/>
        </p:nvSpPr>
        <p:spPr>
          <a:xfrm>
            <a:off x="1188244" y="2362493"/>
            <a:ext cx="6767512" cy="317009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Background: </a:t>
            </a:r>
            <a:br>
              <a:rPr lang="fr-FR" sz="2000" b="0" i="0" u="none" strike="noStrike" cap="none">
                <a:solidFill>
                  <a:schemeClr val="dk1"/>
                </a:solidFill>
                <a:latin typeface="Verdana"/>
                <a:ea typeface="Verdana"/>
                <a:cs typeface="Verdana"/>
                <a:sym typeface="Verdana"/>
              </a:rPr>
            </a:br>
            <a:r>
              <a:rPr lang="fr-FR" sz="2000" b="0" i="0" u="none" strike="noStrike" cap="none">
                <a:solidFill>
                  <a:schemeClr val="dk1"/>
                </a:solidFill>
                <a:latin typeface="Verdana"/>
                <a:ea typeface="Verdana"/>
                <a:cs typeface="Verdana"/>
                <a:sym typeface="Verdana"/>
              </a:rPr>
              <a:t>Why is this relevant? </a:t>
            </a:r>
            <a:br>
              <a:rPr lang="fr-FR" sz="2000" b="0" i="0" u="none" strike="noStrike" cap="none">
                <a:solidFill>
                  <a:schemeClr val="dk1"/>
                </a:solidFill>
                <a:latin typeface="Verdana"/>
                <a:ea typeface="Verdana"/>
                <a:cs typeface="Verdana"/>
                <a:sym typeface="Verdana"/>
              </a:rPr>
            </a:br>
            <a:endParaRPr sz="2000" b="0" i="0" u="none" strike="noStrike" cap="none">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Research on Formats: </a:t>
            </a:r>
            <a:br>
              <a:rPr lang="fr-FR" sz="2000" b="0" i="0" u="none" strike="noStrike" cap="none">
                <a:solidFill>
                  <a:schemeClr val="dk1"/>
                </a:solidFill>
                <a:latin typeface="Verdana"/>
                <a:ea typeface="Verdana"/>
                <a:cs typeface="Verdana"/>
                <a:sym typeface="Verdana"/>
              </a:rPr>
            </a:br>
            <a:r>
              <a:rPr lang="fr-FR" sz="2000" b="0" i="0" u="none" strike="noStrike" cap="none">
                <a:solidFill>
                  <a:schemeClr val="dk1"/>
                </a:solidFill>
                <a:latin typeface="Verdana"/>
                <a:ea typeface="Verdana"/>
                <a:cs typeface="Verdana"/>
                <a:sym typeface="Verdana"/>
              </a:rPr>
              <a:t>Methodology, Limitations &amp; Results </a:t>
            </a:r>
            <a:br>
              <a:rPr lang="fr-FR" sz="2000" b="0" i="0" u="none" strike="noStrike" cap="none">
                <a:solidFill>
                  <a:schemeClr val="dk1"/>
                </a:solidFill>
                <a:latin typeface="Verdana"/>
                <a:ea typeface="Verdana"/>
                <a:cs typeface="Verdana"/>
                <a:sym typeface="Verdana"/>
              </a:rPr>
            </a:br>
            <a:endParaRPr sz="2000" b="0" i="0" u="none" strike="noStrike" cap="none">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Research on Timing: </a:t>
            </a:r>
            <a:br>
              <a:rPr lang="fr-FR" sz="2000" b="0" i="0" u="none" strike="noStrike" cap="none">
                <a:solidFill>
                  <a:schemeClr val="dk1"/>
                </a:solidFill>
                <a:latin typeface="Verdana"/>
                <a:ea typeface="Verdana"/>
                <a:cs typeface="Verdana"/>
                <a:sym typeface="Verdana"/>
              </a:rPr>
            </a:br>
            <a:r>
              <a:rPr lang="fr-FR" sz="2000" b="0" i="0" u="none" strike="noStrike" cap="none">
                <a:solidFill>
                  <a:schemeClr val="dk1"/>
                </a:solidFill>
                <a:latin typeface="Verdana"/>
                <a:ea typeface="Verdana"/>
                <a:cs typeface="Verdana"/>
                <a:sym typeface="Verdana"/>
              </a:rPr>
              <a:t>Methodology &amp; Results </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Conclusions &amp; Questions </a:t>
            </a:r>
            <a:endParaRPr/>
          </a:p>
        </p:txBody>
      </p:sp>
      <p:sp>
        <p:nvSpPr>
          <p:cNvPr id="50" name="Google Shape;50;p3"/>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u="none">
                <a:solidFill>
                  <a:srgbClr val="0D347D"/>
                </a:solidFill>
                <a:latin typeface="Verdana"/>
                <a:ea typeface="Verdana"/>
                <a:cs typeface="Verdana"/>
                <a:sym typeface="Verdana"/>
              </a:rPr>
              <a:t>Timing &amp; Formats – Structure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4</a:t>
            </a:fld>
            <a:endParaRPr sz="1000">
              <a:solidFill>
                <a:srgbClr val="888888"/>
              </a:solidFill>
              <a:latin typeface="Arial Narrow"/>
              <a:ea typeface="Arial Narrow"/>
              <a:cs typeface="Arial Narrow"/>
              <a:sym typeface="Arial Narrow"/>
            </a:endParaRPr>
          </a:p>
        </p:txBody>
      </p:sp>
      <p:sp>
        <p:nvSpPr>
          <p:cNvPr id="56" name="Google Shape;56;p4"/>
          <p:cNvSpPr/>
          <p:nvPr/>
        </p:nvSpPr>
        <p:spPr>
          <a:xfrm>
            <a:off x="1188243" y="2362493"/>
            <a:ext cx="730261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Verdana"/>
                <a:ea typeface="Verdana"/>
                <a:cs typeface="Verdana"/>
                <a:sym typeface="Verdana"/>
              </a:rPr>
              <a:t>Challenges for activists: </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342900" marR="0" lvl="0" indent="-3429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counter speech &amp; alternative narrative have to be produced &amp; launched fast </a:t>
            </a:r>
            <a:endParaRPr/>
          </a:p>
          <a:p>
            <a:pPr marL="342900" marR="0" lvl="0" indent="-3429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working with / against the algorithm of social media platforms </a:t>
            </a:r>
            <a:endParaRPr/>
          </a:p>
          <a:p>
            <a:pPr marL="342900" marR="0" lvl="0" indent="-3429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spiking interest in users to gain attention &amp; support</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r>
              <a:rPr lang="fr-FR" sz="2000">
                <a:solidFill>
                  <a:schemeClr val="dk1"/>
                </a:solidFill>
                <a:latin typeface="Verdana"/>
                <a:ea typeface="Verdana"/>
                <a:cs typeface="Verdana"/>
                <a:sym typeface="Verdana"/>
              </a:rPr>
              <a:t>info on formats (</a:t>
            </a:r>
            <a:r>
              <a:rPr lang="fr-FR" sz="2000" b="1">
                <a:solidFill>
                  <a:schemeClr val="dk1"/>
                </a:solidFill>
                <a:latin typeface="Verdana"/>
                <a:ea typeface="Verdana"/>
                <a:cs typeface="Verdana"/>
                <a:sym typeface="Verdana"/>
              </a:rPr>
              <a:t>how?</a:t>
            </a:r>
            <a:r>
              <a:rPr lang="fr-FR" sz="2000">
                <a:solidFill>
                  <a:schemeClr val="dk1"/>
                </a:solidFill>
                <a:latin typeface="Verdana"/>
                <a:ea typeface="Verdana"/>
                <a:cs typeface="Verdana"/>
                <a:sym typeface="Verdana"/>
              </a:rPr>
              <a:t>) &amp; timing (</a:t>
            </a:r>
            <a:r>
              <a:rPr lang="fr-FR" sz="2000" b="1">
                <a:solidFill>
                  <a:schemeClr val="dk1"/>
                </a:solidFill>
                <a:latin typeface="Verdana"/>
                <a:ea typeface="Verdana"/>
                <a:cs typeface="Verdana"/>
                <a:sym typeface="Verdana"/>
              </a:rPr>
              <a:t>when?</a:t>
            </a:r>
            <a:r>
              <a:rPr lang="fr-FR" sz="2000">
                <a:solidFill>
                  <a:schemeClr val="dk1"/>
                </a:solidFill>
                <a:latin typeface="Verdana"/>
                <a:ea typeface="Verdana"/>
                <a:cs typeface="Verdana"/>
                <a:sym typeface="Verdana"/>
              </a:rPr>
              <a:t>): </a:t>
            </a:r>
            <a:br>
              <a:rPr lang="fr-FR" sz="2000">
                <a:solidFill>
                  <a:schemeClr val="dk1"/>
                </a:solidFill>
                <a:latin typeface="Verdana"/>
                <a:ea typeface="Verdana"/>
                <a:cs typeface="Verdana"/>
                <a:sym typeface="Verdana"/>
              </a:rPr>
            </a:br>
            <a:r>
              <a:rPr lang="fr-FR" sz="2000">
                <a:solidFill>
                  <a:schemeClr val="dk1"/>
                </a:solidFill>
                <a:latin typeface="Verdana"/>
                <a:ea typeface="Verdana"/>
                <a:cs typeface="Verdana"/>
                <a:sym typeface="Verdana"/>
              </a:rPr>
              <a:t>to support activists &amp; NGOs, putting them in the best possible position when launching their campaigns </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p:txBody>
      </p:sp>
      <p:sp>
        <p:nvSpPr>
          <p:cNvPr id="57" name="Google Shape;57;p4"/>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Background: Why is this relevant?</a:t>
            </a:r>
            <a:endParaRPr/>
          </a:p>
        </p:txBody>
      </p:sp>
      <p:sp>
        <p:nvSpPr>
          <p:cNvPr id="58" name="Google Shape;58;p4"/>
          <p:cNvSpPr/>
          <p:nvPr/>
        </p:nvSpPr>
        <p:spPr>
          <a:xfrm>
            <a:off x="879485" y="4908366"/>
            <a:ext cx="308758" cy="237507"/>
          </a:xfrm>
          <a:custGeom>
            <a:avLst/>
            <a:gdLst/>
            <a:ahLst/>
            <a:cxnLst/>
            <a:rect l="l" t="t" r="r" b="b"/>
            <a:pathLst>
              <a:path w="39" h="41" extrusionOk="0">
                <a:moveTo>
                  <a:pt x="38" y="23"/>
                </a:moveTo>
                <a:cubicBezTo>
                  <a:pt x="21" y="40"/>
                  <a:pt x="21" y="40"/>
                  <a:pt x="21" y="40"/>
                </a:cubicBezTo>
                <a:cubicBezTo>
                  <a:pt x="20" y="41"/>
                  <a:pt x="19" y="41"/>
                  <a:pt x="18" y="41"/>
                </a:cubicBezTo>
                <a:cubicBezTo>
                  <a:pt x="17" y="41"/>
                  <a:pt x="16" y="41"/>
                  <a:pt x="16" y="40"/>
                </a:cubicBezTo>
                <a:cubicBezTo>
                  <a:pt x="14" y="38"/>
                  <a:pt x="14" y="38"/>
                  <a:pt x="14" y="38"/>
                </a:cubicBezTo>
                <a:cubicBezTo>
                  <a:pt x="13" y="38"/>
                  <a:pt x="13" y="37"/>
                  <a:pt x="13" y="36"/>
                </a:cubicBezTo>
                <a:cubicBezTo>
                  <a:pt x="13" y="35"/>
                  <a:pt x="13" y="34"/>
                  <a:pt x="14" y="34"/>
                </a:cubicBezTo>
                <a:cubicBezTo>
                  <a:pt x="22" y="26"/>
                  <a:pt x="22" y="26"/>
                  <a:pt x="22" y="26"/>
                </a:cubicBezTo>
                <a:cubicBezTo>
                  <a:pt x="3" y="26"/>
                  <a:pt x="3" y="26"/>
                  <a:pt x="3" y="26"/>
                </a:cubicBezTo>
                <a:cubicBezTo>
                  <a:pt x="1" y="26"/>
                  <a:pt x="0" y="24"/>
                  <a:pt x="0" y="22"/>
                </a:cubicBezTo>
                <a:cubicBezTo>
                  <a:pt x="0" y="19"/>
                  <a:pt x="0" y="19"/>
                  <a:pt x="0" y="19"/>
                </a:cubicBezTo>
                <a:cubicBezTo>
                  <a:pt x="0" y="17"/>
                  <a:pt x="1" y="15"/>
                  <a:pt x="3" y="15"/>
                </a:cubicBezTo>
                <a:cubicBezTo>
                  <a:pt x="22" y="15"/>
                  <a:pt x="22" y="15"/>
                  <a:pt x="22" y="15"/>
                </a:cubicBezTo>
                <a:cubicBezTo>
                  <a:pt x="14" y="8"/>
                  <a:pt x="14" y="8"/>
                  <a:pt x="14" y="8"/>
                </a:cubicBezTo>
                <a:cubicBezTo>
                  <a:pt x="13" y="7"/>
                  <a:pt x="13" y="6"/>
                  <a:pt x="13" y="5"/>
                </a:cubicBezTo>
                <a:cubicBezTo>
                  <a:pt x="13" y="4"/>
                  <a:pt x="13" y="3"/>
                  <a:pt x="14" y="3"/>
                </a:cubicBezTo>
                <a:cubicBezTo>
                  <a:pt x="16" y="1"/>
                  <a:pt x="16" y="1"/>
                  <a:pt x="16" y="1"/>
                </a:cubicBezTo>
                <a:cubicBezTo>
                  <a:pt x="16" y="0"/>
                  <a:pt x="17" y="0"/>
                  <a:pt x="18" y="0"/>
                </a:cubicBezTo>
                <a:cubicBezTo>
                  <a:pt x="19" y="0"/>
                  <a:pt x="20" y="0"/>
                  <a:pt x="21" y="1"/>
                </a:cubicBezTo>
                <a:cubicBezTo>
                  <a:pt x="38" y="18"/>
                  <a:pt x="38" y="18"/>
                  <a:pt x="38" y="18"/>
                </a:cubicBezTo>
                <a:cubicBezTo>
                  <a:pt x="39" y="19"/>
                  <a:pt x="39" y="20"/>
                  <a:pt x="39" y="21"/>
                </a:cubicBezTo>
                <a:cubicBezTo>
                  <a:pt x="39" y="21"/>
                  <a:pt x="39" y="22"/>
                  <a:pt x="38" y="23"/>
                </a:cubicBezTo>
                <a:close/>
              </a:path>
            </a:pathLst>
          </a:custGeom>
          <a:solidFill>
            <a:srgbClr val="231F20"/>
          </a:solidFill>
          <a:ln>
            <a:noFill/>
          </a:ln>
        </p:spPr>
        <p:txBody>
          <a:bodyPr spcFirstLastPara="1" wrap="square" lIns="152400" tIns="76200" rIns="152400" bIns="76200" anchor="t" anchorCtr="0">
            <a:no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5</a:t>
            </a:fld>
            <a:endParaRPr sz="1000">
              <a:solidFill>
                <a:srgbClr val="888888"/>
              </a:solidFill>
              <a:latin typeface="Arial Narrow"/>
              <a:ea typeface="Arial Narrow"/>
              <a:cs typeface="Arial Narrow"/>
              <a:sym typeface="Arial Narrow"/>
            </a:endParaRPr>
          </a:p>
        </p:txBody>
      </p:sp>
      <p:sp>
        <p:nvSpPr>
          <p:cNvPr id="64" name="Google Shape;64;p5"/>
          <p:cNvSpPr/>
          <p:nvPr/>
        </p:nvSpPr>
        <p:spPr>
          <a:xfrm>
            <a:off x="1188244" y="2362493"/>
            <a:ext cx="6767512" cy="101566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Produced various graphic formats for selected days, to be published on various platforms in two countries </a:t>
            </a:r>
            <a:endParaRPr/>
          </a:p>
        </p:txBody>
      </p:sp>
      <p:sp>
        <p:nvSpPr>
          <p:cNvPr id="65" name="Google Shape;65;p5"/>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Methodology </a:t>
            </a:r>
            <a:endParaRPr/>
          </a:p>
        </p:txBody>
      </p:sp>
      <p:pic>
        <p:nvPicPr>
          <p:cNvPr id="66" name="Google Shape;66;p5"/>
          <p:cNvPicPr preferRelativeResize="0"/>
          <p:nvPr/>
        </p:nvPicPr>
        <p:blipFill rotWithShape="1">
          <a:blip r:embed="rId3">
            <a:alphaModFix/>
          </a:blip>
          <a:srcRect/>
          <a:stretch/>
        </p:blipFill>
        <p:spPr>
          <a:xfrm>
            <a:off x="1739900" y="3704505"/>
            <a:ext cx="3594100" cy="1714500"/>
          </a:xfrm>
          <a:prstGeom prst="rect">
            <a:avLst/>
          </a:prstGeom>
          <a:noFill/>
          <a:ln>
            <a:noFill/>
          </a:ln>
        </p:spPr>
      </p:pic>
      <p:pic>
        <p:nvPicPr>
          <p:cNvPr id="67" name="Google Shape;67;p5"/>
          <p:cNvPicPr preferRelativeResize="0"/>
          <p:nvPr/>
        </p:nvPicPr>
        <p:blipFill rotWithShape="1">
          <a:blip r:embed="rId4">
            <a:alphaModFix/>
          </a:blip>
          <a:srcRect/>
          <a:stretch/>
        </p:blipFill>
        <p:spPr>
          <a:xfrm>
            <a:off x="5702300" y="3704505"/>
            <a:ext cx="17018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6</a:t>
            </a:fld>
            <a:endParaRPr sz="1000">
              <a:solidFill>
                <a:srgbClr val="888888"/>
              </a:solidFill>
              <a:latin typeface="Arial Narrow"/>
              <a:ea typeface="Arial Narrow"/>
              <a:cs typeface="Arial Narrow"/>
              <a:sym typeface="Arial Narrow"/>
            </a:endParaRPr>
          </a:p>
        </p:txBody>
      </p:sp>
      <p:sp>
        <p:nvSpPr>
          <p:cNvPr id="73" name="Google Shape;73;p6"/>
          <p:cNvSpPr/>
          <p:nvPr/>
        </p:nvSpPr>
        <p:spPr>
          <a:xfrm>
            <a:off x="1188243" y="2362493"/>
            <a:ext cx="7302613"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Monitored the reach &amp; engagement of the published content in an extensive coding grid </a:t>
            </a:r>
            <a:br>
              <a:rPr lang="fr-FR" sz="2000">
                <a:solidFill>
                  <a:schemeClr val="dk1"/>
                </a:solidFill>
                <a:latin typeface="Verdana"/>
                <a:ea typeface="Verdana"/>
                <a:cs typeface="Verdana"/>
                <a:sym typeface="Verdana"/>
              </a:rPr>
            </a:br>
            <a:r>
              <a:rPr lang="fr-FR" sz="2000">
                <a:solidFill>
                  <a:schemeClr val="dk1"/>
                </a:solidFill>
                <a:latin typeface="Verdana"/>
                <a:ea typeface="Verdana"/>
                <a:cs typeface="Verdana"/>
                <a:sym typeface="Verdana"/>
              </a:rPr>
              <a:t> </a:t>
            </a:r>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Expert interviews with representatives of the social media companies</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74" name="Google Shape;74;p6"/>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Methodology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7</a:t>
            </a:fld>
            <a:endParaRPr sz="1000">
              <a:solidFill>
                <a:srgbClr val="888888"/>
              </a:solidFill>
              <a:latin typeface="Arial Narrow"/>
              <a:ea typeface="Arial Narrow"/>
              <a:cs typeface="Arial Narrow"/>
              <a:sym typeface="Arial Narrow"/>
            </a:endParaRPr>
          </a:p>
        </p:txBody>
      </p:sp>
      <p:sp>
        <p:nvSpPr>
          <p:cNvPr id="80" name="Google Shape;80;p7"/>
          <p:cNvSpPr/>
          <p:nvPr/>
        </p:nvSpPr>
        <p:spPr>
          <a:xfrm>
            <a:off x="1188243" y="2362493"/>
            <a:ext cx="7302613" cy="255454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Tested only for different graphic formats, but did not include video or audio files </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Participating NGOs have differing target audience &amp; national contexts </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Difficult to measure long-term impact of counter speech campaigns</a:t>
            </a:r>
            <a:endParaRPr/>
          </a:p>
        </p:txBody>
      </p:sp>
      <p:sp>
        <p:nvSpPr>
          <p:cNvPr id="81" name="Google Shape;81;p7"/>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Limitations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8</a:t>
            </a:fld>
            <a:endParaRPr sz="1000">
              <a:solidFill>
                <a:srgbClr val="888888"/>
              </a:solidFill>
              <a:latin typeface="Arial Narrow"/>
              <a:ea typeface="Arial Narrow"/>
              <a:cs typeface="Arial Narrow"/>
              <a:sym typeface="Arial Narrow"/>
            </a:endParaRPr>
          </a:p>
        </p:txBody>
      </p:sp>
      <p:sp>
        <p:nvSpPr>
          <p:cNvPr id="87" name="Google Shape;87;p8"/>
          <p:cNvSpPr/>
          <p:nvPr/>
        </p:nvSpPr>
        <p:spPr>
          <a:xfrm>
            <a:off x="1188243" y="2362493"/>
            <a:ext cx="7498557"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fr-FR" sz="2000">
                <a:solidFill>
                  <a:schemeClr val="dk1"/>
                </a:solidFill>
                <a:latin typeface="Verdana"/>
                <a:ea typeface="Verdana"/>
                <a:cs typeface="Verdana"/>
                <a:sym typeface="Verdana"/>
              </a:rPr>
              <a:t>Knowing the target audience (and its preferences) is more important than getting the format right </a:t>
            </a:r>
            <a:endParaRPr/>
          </a:p>
          <a:p>
            <a:pPr marL="457200" marR="0" lvl="0" indent="-330200" algn="l" rtl="0">
              <a:spcBef>
                <a:spcPts val="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457200" marR="0" lvl="0" indent="-457200" algn="l" rtl="0">
              <a:spcBef>
                <a:spcPts val="0"/>
              </a:spcBef>
              <a:spcAft>
                <a:spcPts val="0"/>
              </a:spcAft>
              <a:buClr>
                <a:schemeClr val="dk1"/>
              </a:buClr>
              <a:buSzPts val="2000"/>
              <a:buFont typeface="Arial"/>
              <a:buChar char="•"/>
            </a:pPr>
            <a:r>
              <a:rPr lang="fr-FR" sz="2000" b="1">
                <a:solidFill>
                  <a:schemeClr val="dk1"/>
                </a:solidFill>
                <a:latin typeface="Verdana"/>
                <a:ea typeface="Verdana"/>
                <a:cs typeface="Verdana"/>
                <a:sym typeface="Verdana"/>
              </a:rPr>
              <a:t>Visual content is key</a:t>
            </a:r>
            <a:r>
              <a:rPr lang="fr-FR" sz="2000">
                <a:solidFill>
                  <a:schemeClr val="dk1"/>
                </a:solidFill>
                <a:latin typeface="Verdana"/>
                <a:ea typeface="Verdana"/>
                <a:cs typeface="Verdana"/>
                <a:sym typeface="Verdana"/>
              </a:rPr>
              <a:t>, as it is benefitted by the algorithm, but only if there is not too much text.</a:t>
            </a:r>
            <a:endParaRPr/>
          </a:p>
          <a:p>
            <a:pPr marL="914400" marR="0" lvl="1"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especially on Facebook and Instagram</a:t>
            </a:r>
            <a:endParaRPr/>
          </a:p>
          <a:p>
            <a:pPr marL="914400" marR="0" lvl="1" indent="-457200" algn="l" rtl="0">
              <a:spcBef>
                <a:spcPts val="0"/>
              </a:spcBef>
              <a:spcAft>
                <a:spcPts val="0"/>
              </a:spcAft>
              <a:buClr>
                <a:schemeClr val="dk1"/>
              </a:buClr>
              <a:buSzPts val="2000"/>
              <a:buFont typeface="Arial"/>
              <a:buChar char="•"/>
            </a:pPr>
            <a:r>
              <a:rPr lang="fr-FR" sz="2000" b="0" i="0" u="none" strike="noStrike" cap="none">
                <a:solidFill>
                  <a:schemeClr val="dk1"/>
                </a:solidFill>
                <a:latin typeface="Verdana"/>
                <a:ea typeface="Verdana"/>
                <a:cs typeface="Verdana"/>
                <a:sym typeface="Verdana"/>
              </a:rPr>
              <a:t>especially when it includes authentic messengers</a:t>
            </a:r>
            <a:endParaRPr/>
          </a:p>
        </p:txBody>
      </p:sp>
      <p:sp>
        <p:nvSpPr>
          <p:cNvPr id="88" name="Google Shape;88;p8"/>
          <p:cNvSpPr txBox="1"/>
          <p:nvPr/>
        </p:nvSpPr>
        <p:spPr>
          <a:xfrm>
            <a:off x="1188244" y="1438995"/>
            <a:ext cx="6767512" cy="504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Results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d75e72de5_0_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sz="1000">
                <a:solidFill>
                  <a:srgbClr val="888888"/>
                </a:solidFill>
                <a:latin typeface="Arial Narrow"/>
                <a:ea typeface="Arial Narrow"/>
                <a:cs typeface="Arial Narrow"/>
                <a:sym typeface="Arial Narrow"/>
              </a:rPr>
              <a:t>9</a:t>
            </a:fld>
            <a:endParaRPr sz="1000">
              <a:solidFill>
                <a:srgbClr val="888888"/>
              </a:solidFill>
              <a:latin typeface="Arial Narrow"/>
              <a:ea typeface="Arial Narrow"/>
              <a:cs typeface="Arial Narrow"/>
              <a:sym typeface="Arial Narrow"/>
            </a:endParaRPr>
          </a:p>
        </p:txBody>
      </p:sp>
      <p:sp>
        <p:nvSpPr>
          <p:cNvPr id="94" name="Google Shape;94;gbd75e72de5_0_5"/>
          <p:cNvSpPr/>
          <p:nvPr/>
        </p:nvSpPr>
        <p:spPr>
          <a:xfrm>
            <a:off x="1188243" y="2362493"/>
            <a:ext cx="74985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a:solidFill>
                  <a:schemeClr val="dk1"/>
                </a:solidFill>
                <a:latin typeface="Verdana"/>
                <a:ea typeface="Verdana"/>
                <a:cs typeface="Verdana"/>
                <a:sym typeface="Verdana"/>
              </a:rPr>
              <a:t>Resources are always scarce, especially in an activist context. However, it might be worth it to take the time to check </a:t>
            </a: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where is my target audience active? </a:t>
            </a:r>
            <a:endParaRPr sz="2000">
              <a:solidFill>
                <a:schemeClr val="dk1"/>
              </a:solidFill>
              <a:latin typeface="Verdana"/>
              <a:ea typeface="Verdana"/>
              <a:cs typeface="Verdana"/>
              <a:sym typeface="Verdana"/>
            </a:endParaRPr>
          </a:p>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who do I currently reach via social media? </a:t>
            </a:r>
            <a:endParaRPr sz="2000">
              <a:solidFill>
                <a:schemeClr val="dk1"/>
              </a:solidFill>
              <a:latin typeface="Verdana"/>
              <a:ea typeface="Verdana"/>
              <a:cs typeface="Verdana"/>
              <a:sym typeface="Verdana"/>
            </a:endParaRPr>
          </a:p>
          <a:p>
            <a:pPr marL="457200" marR="0" lvl="0" indent="-355600" algn="l" rtl="0">
              <a:spcBef>
                <a:spcPts val="0"/>
              </a:spcBef>
              <a:spcAft>
                <a:spcPts val="0"/>
              </a:spcAft>
              <a:buClr>
                <a:schemeClr val="dk1"/>
              </a:buClr>
              <a:buSzPts val="2000"/>
              <a:buFont typeface="Verdana"/>
              <a:buChar char="-"/>
            </a:pPr>
            <a:r>
              <a:rPr lang="fr-FR" sz="2000">
                <a:solidFill>
                  <a:schemeClr val="dk1"/>
                </a:solidFill>
                <a:latin typeface="Verdana"/>
                <a:ea typeface="Verdana"/>
                <a:cs typeface="Verdana"/>
                <a:sym typeface="Verdana"/>
              </a:rPr>
              <a:t>what are current trends? </a:t>
            </a: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r>
              <a:rPr lang="fr-FR" sz="2000">
                <a:solidFill>
                  <a:schemeClr val="dk1"/>
                </a:solidFill>
                <a:latin typeface="Verdana"/>
                <a:ea typeface="Verdana"/>
                <a:cs typeface="Verdana"/>
                <a:sym typeface="Verdana"/>
              </a:rPr>
              <a:t>Also: Try to work with the algorithm, activate your network, and be creative! </a:t>
            </a: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
        <p:nvSpPr>
          <p:cNvPr id="95" name="Google Shape;95;gbd75e72de5_0_5"/>
          <p:cNvSpPr txBox="1"/>
          <p:nvPr/>
        </p:nvSpPr>
        <p:spPr>
          <a:xfrm>
            <a:off x="1188244" y="1438995"/>
            <a:ext cx="6767400" cy="50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D347D"/>
              </a:buClr>
              <a:buSzPts val="2400"/>
              <a:buFont typeface="Verdana"/>
              <a:buNone/>
            </a:pPr>
            <a:r>
              <a:rPr lang="fr-FR" sz="2400" b="1">
                <a:solidFill>
                  <a:srgbClr val="0D347D"/>
                </a:solidFill>
                <a:latin typeface="Verdana"/>
                <a:ea typeface="Verdana"/>
                <a:cs typeface="Verdana"/>
                <a:sym typeface="Verdana"/>
              </a:rPr>
              <a:t>Research on formats: Lessons learned</a:t>
            </a:r>
            <a:endParaRPr/>
          </a:p>
        </p:txBody>
      </p:sp>
    </p:spTree>
  </p:cSld>
  <p:clrMapOvr>
    <a:masterClrMapping/>
  </p:clrMapOvr>
</p:sld>
</file>

<file path=ppt/theme/theme1.xml><?xml version="1.0" encoding="utf-8"?>
<a:theme xmlns:a="http://schemas.openxmlformats.org/drawingml/2006/main" name="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1073</Words>
  <Application>Microsoft Office PowerPoint</Application>
  <PresentationFormat>On-screen Show (4:3)</PresentationFormat>
  <Paragraphs>117</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Verdana</vt:lpstr>
      <vt:lpstr>Century Gothic</vt:lpstr>
      <vt:lpstr>Arial Narrow</vt:lpstr>
      <vt:lpstr>Arial</vt:lpstr>
      <vt:lpstr>Calibri</vt:lpstr>
      <vt:lpstr>Conception personnalisée</vt:lpstr>
      <vt:lpstr>4_Conception personnalisée</vt:lpstr>
      <vt:lpstr>3_Conception personnalisée</vt:lpstr>
      <vt:lpstr>PowerPoint Presentation</vt:lpstr>
      <vt:lpstr>Timing &amp; Formats  and their effect on the performance of counter &amp; alternative narrative campaigns Alessandra Coppola, Debora Barletta &amp; Sina Laubenstein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the kind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HOWSON Nichola</dc:creator>
  <cp:lastModifiedBy>HOWSON Nichola</cp:lastModifiedBy>
  <cp:revision>3</cp:revision>
  <dcterms:created xsi:type="dcterms:W3CDTF">2015-12-09T08:37:49Z</dcterms:created>
  <dcterms:modified xsi:type="dcterms:W3CDTF">2021-02-22T16:38:49Z</dcterms:modified>
</cp:coreProperties>
</file>