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0093"/>
    <a:srgbClr val="ECC4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9" d="100"/>
          <a:sy n="79" d="100"/>
        </p:scale>
        <p:origin x="-84" y="-23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4032665-7669-4246-8165-72F3C535D293}" type="datetimeFigureOut">
              <a:rPr lang="ru-RU" smtClean="0"/>
              <a:t>31.10.2018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250E02-172D-4A1C-BC24-986AE85EEFB0}" type="slidenum">
              <a:rPr lang="ru-RU" smtClean="0"/>
              <a:t>‹#›</a:t>
            </a:fld>
            <a:endParaRPr lang="ru-RU"/>
          </a:p>
        </p:txBody>
      </p:sp>
    </p:spTree>
    <p:extLst>
      <p:ext uri="{BB962C8B-B14F-4D97-AF65-F5344CB8AC3E}">
        <p14:creationId xmlns:p14="http://schemas.microsoft.com/office/powerpoint/2010/main" val="1789111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4032665-7669-4246-8165-72F3C535D293}" type="datetimeFigureOut">
              <a:rPr lang="ru-RU" smtClean="0"/>
              <a:t>31.10.2018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4250E02-172D-4A1C-BC24-986AE85EEFB0}" type="slidenum">
              <a:rPr lang="ru-RU" smtClean="0"/>
              <a:t>‹#›</a:t>
            </a:fld>
            <a:endParaRPr lang="ru-RU"/>
          </a:p>
        </p:txBody>
      </p:sp>
    </p:spTree>
    <p:extLst>
      <p:ext uri="{BB962C8B-B14F-4D97-AF65-F5344CB8AC3E}">
        <p14:creationId xmlns:p14="http://schemas.microsoft.com/office/powerpoint/2010/main" val="1625345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54032665-7669-4246-8165-72F3C535D293}" type="datetimeFigureOut">
              <a:rPr lang="ru-RU" smtClean="0"/>
              <a:t>31.10.2018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250E02-172D-4A1C-BC24-986AE85EEFB0}" type="slidenum">
              <a:rPr lang="ru-RU" smtClean="0"/>
              <a:t>‹#›</a:t>
            </a:fld>
            <a:endParaRPr lang="ru-RU"/>
          </a:p>
        </p:txBody>
      </p:sp>
    </p:spTree>
    <p:extLst>
      <p:ext uri="{BB962C8B-B14F-4D97-AF65-F5344CB8AC3E}">
        <p14:creationId xmlns:p14="http://schemas.microsoft.com/office/powerpoint/2010/main" val="17476585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54032665-7669-4246-8165-72F3C535D293}" type="datetimeFigureOut">
              <a:rPr lang="ru-RU" smtClean="0"/>
              <a:t>31.10.2018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250E02-172D-4A1C-BC24-986AE85EEFB0}" type="slidenum">
              <a:rPr lang="ru-RU" smtClean="0"/>
              <a:t>‹#›</a:t>
            </a:fld>
            <a:endParaRPr lang="ru-R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558426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032665-7669-4246-8165-72F3C535D293}" type="datetimeFigureOut">
              <a:rPr lang="ru-RU" smtClean="0"/>
              <a:t>31.10.2018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250E02-172D-4A1C-BC24-986AE85EEFB0}" type="slidenum">
              <a:rPr lang="ru-RU" smtClean="0"/>
              <a:t>‹#›</a:t>
            </a:fld>
            <a:endParaRPr lang="ru-RU"/>
          </a:p>
        </p:txBody>
      </p:sp>
    </p:spTree>
    <p:extLst>
      <p:ext uri="{BB962C8B-B14F-4D97-AF65-F5344CB8AC3E}">
        <p14:creationId xmlns:p14="http://schemas.microsoft.com/office/powerpoint/2010/main" val="13937200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4032665-7669-4246-8165-72F3C535D293}" type="datetimeFigureOut">
              <a:rPr lang="ru-RU" smtClean="0"/>
              <a:t>31.10.2018</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250E02-172D-4A1C-BC24-986AE85EEFB0}" type="slidenum">
              <a:rPr lang="ru-RU" smtClean="0"/>
              <a:t>‹#›</a:t>
            </a:fld>
            <a:endParaRPr lang="ru-RU"/>
          </a:p>
        </p:txBody>
      </p:sp>
    </p:spTree>
    <p:extLst>
      <p:ext uri="{BB962C8B-B14F-4D97-AF65-F5344CB8AC3E}">
        <p14:creationId xmlns:p14="http://schemas.microsoft.com/office/powerpoint/2010/main" val="17610364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4032665-7669-4246-8165-72F3C535D293}" type="datetimeFigureOut">
              <a:rPr lang="ru-RU" smtClean="0"/>
              <a:t>31.10.2018</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250E02-172D-4A1C-BC24-986AE85EEFB0}" type="slidenum">
              <a:rPr lang="ru-RU" smtClean="0"/>
              <a:t>‹#›</a:t>
            </a:fld>
            <a:endParaRPr lang="ru-RU"/>
          </a:p>
        </p:txBody>
      </p:sp>
    </p:spTree>
    <p:extLst>
      <p:ext uri="{BB962C8B-B14F-4D97-AF65-F5344CB8AC3E}">
        <p14:creationId xmlns:p14="http://schemas.microsoft.com/office/powerpoint/2010/main" val="712585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4032665-7669-4246-8165-72F3C535D293}" type="datetimeFigureOut">
              <a:rPr lang="ru-RU" smtClean="0"/>
              <a:t>31.10.2018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250E02-172D-4A1C-BC24-986AE85EEFB0}" type="slidenum">
              <a:rPr lang="ru-RU" smtClean="0"/>
              <a:t>‹#›</a:t>
            </a:fld>
            <a:endParaRPr lang="ru-RU"/>
          </a:p>
        </p:txBody>
      </p:sp>
    </p:spTree>
    <p:extLst>
      <p:ext uri="{BB962C8B-B14F-4D97-AF65-F5344CB8AC3E}">
        <p14:creationId xmlns:p14="http://schemas.microsoft.com/office/powerpoint/2010/main" val="30684923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4032665-7669-4246-8165-72F3C535D293}" type="datetimeFigureOut">
              <a:rPr lang="ru-RU" smtClean="0"/>
              <a:t>31.10.2018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250E02-172D-4A1C-BC24-986AE85EEFB0}" type="slidenum">
              <a:rPr lang="ru-RU" smtClean="0"/>
              <a:t>‹#›</a:t>
            </a:fld>
            <a:endParaRPr lang="ru-RU"/>
          </a:p>
        </p:txBody>
      </p:sp>
    </p:spTree>
    <p:extLst>
      <p:ext uri="{BB962C8B-B14F-4D97-AF65-F5344CB8AC3E}">
        <p14:creationId xmlns:p14="http://schemas.microsoft.com/office/powerpoint/2010/main" val="3393300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54032665-7669-4246-8165-72F3C535D293}" type="datetimeFigureOut">
              <a:rPr lang="ru-RU" smtClean="0"/>
              <a:t>31.10.2018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250E02-172D-4A1C-BC24-986AE85EEFB0}" type="slidenum">
              <a:rPr lang="ru-RU" smtClean="0"/>
              <a:t>‹#›</a:t>
            </a:fld>
            <a:endParaRPr lang="ru-RU"/>
          </a:p>
        </p:txBody>
      </p:sp>
    </p:spTree>
    <p:extLst>
      <p:ext uri="{BB962C8B-B14F-4D97-AF65-F5344CB8AC3E}">
        <p14:creationId xmlns:p14="http://schemas.microsoft.com/office/powerpoint/2010/main" val="2455283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032665-7669-4246-8165-72F3C535D293}" type="datetimeFigureOut">
              <a:rPr lang="ru-RU" smtClean="0"/>
              <a:t>31.10.2018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250E02-172D-4A1C-BC24-986AE85EEFB0}" type="slidenum">
              <a:rPr lang="ru-RU" smtClean="0"/>
              <a:t>‹#›</a:t>
            </a:fld>
            <a:endParaRPr lang="ru-RU"/>
          </a:p>
        </p:txBody>
      </p:sp>
    </p:spTree>
    <p:extLst>
      <p:ext uri="{BB962C8B-B14F-4D97-AF65-F5344CB8AC3E}">
        <p14:creationId xmlns:p14="http://schemas.microsoft.com/office/powerpoint/2010/main" val="459938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4032665-7669-4246-8165-72F3C535D293}" type="datetimeFigureOut">
              <a:rPr lang="ru-RU" smtClean="0"/>
              <a:t>31.10.2018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4250E02-172D-4A1C-BC24-986AE85EEFB0}" type="slidenum">
              <a:rPr lang="ru-RU" smtClean="0"/>
              <a:t>‹#›</a:t>
            </a:fld>
            <a:endParaRPr lang="ru-RU"/>
          </a:p>
        </p:txBody>
      </p:sp>
    </p:spTree>
    <p:extLst>
      <p:ext uri="{BB962C8B-B14F-4D97-AF65-F5344CB8AC3E}">
        <p14:creationId xmlns:p14="http://schemas.microsoft.com/office/powerpoint/2010/main" val="4073697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4032665-7669-4246-8165-72F3C535D293}" type="datetimeFigureOut">
              <a:rPr lang="ru-RU" smtClean="0"/>
              <a:t>31.10.2018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4250E02-172D-4A1C-BC24-986AE85EEFB0}" type="slidenum">
              <a:rPr lang="ru-RU" smtClean="0"/>
              <a:t>‹#›</a:t>
            </a:fld>
            <a:endParaRPr lang="ru-RU"/>
          </a:p>
        </p:txBody>
      </p:sp>
    </p:spTree>
    <p:extLst>
      <p:ext uri="{BB962C8B-B14F-4D97-AF65-F5344CB8AC3E}">
        <p14:creationId xmlns:p14="http://schemas.microsoft.com/office/powerpoint/2010/main" val="137782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54032665-7669-4246-8165-72F3C535D293}" type="datetimeFigureOut">
              <a:rPr lang="ru-RU" smtClean="0"/>
              <a:t>31.10.2018</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F4250E02-172D-4A1C-BC24-986AE85EEFB0}" type="slidenum">
              <a:rPr lang="ru-RU" smtClean="0"/>
              <a:t>‹#›</a:t>
            </a:fld>
            <a:endParaRPr lang="ru-RU"/>
          </a:p>
        </p:txBody>
      </p:sp>
    </p:spTree>
    <p:extLst>
      <p:ext uri="{BB962C8B-B14F-4D97-AF65-F5344CB8AC3E}">
        <p14:creationId xmlns:p14="http://schemas.microsoft.com/office/powerpoint/2010/main" val="3485478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4032665-7669-4246-8165-72F3C535D293}" type="datetimeFigureOut">
              <a:rPr lang="ru-RU" smtClean="0"/>
              <a:t>31.10.2018</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F4250E02-172D-4A1C-BC24-986AE85EEFB0}" type="slidenum">
              <a:rPr lang="ru-RU" smtClean="0"/>
              <a:t>‹#›</a:t>
            </a:fld>
            <a:endParaRPr lang="ru-RU"/>
          </a:p>
        </p:txBody>
      </p:sp>
    </p:spTree>
    <p:extLst>
      <p:ext uri="{BB962C8B-B14F-4D97-AF65-F5344CB8AC3E}">
        <p14:creationId xmlns:p14="http://schemas.microsoft.com/office/powerpoint/2010/main" val="1182957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54032665-7669-4246-8165-72F3C535D293}" type="datetimeFigureOut">
              <a:rPr lang="ru-RU" smtClean="0"/>
              <a:t>31.10.2018</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F4250E02-172D-4A1C-BC24-986AE85EEFB0}" type="slidenum">
              <a:rPr lang="ru-RU" smtClean="0"/>
              <a:t>‹#›</a:t>
            </a:fld>
            <a:endParaRPr lang="ru-RU"/>
          </a:p>
        </p:txBody>
      </p:sp>
    </p:spTree>
    <p:extLst>
      <p:ext uri="{BB962C8B-B14F-4D97-AF65-F5344CB8AC3E}">
        <p14:creationId xmlns:p14="http://schemas.microsoft.com/office/powerpoint/2010/main" val="547634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4032665-7669-4246-8165-72F3C535D293}" type="datetimeFigureOut">
              <a:rPr lang="ru-RU" smtClean="0"/>
              <a:t>31.10.2018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4250E02-172D-4A1C-BC24-986AE85EEFB0}" type="slidenum">
              <a:rPr lang="ru-RU" smtClean="0"/>
              <a:t>‹#›</a:t>
            </a:fld>
            <a:endParaRPr lang="ru-RU"/>
          </a:p>
        </p:txBody>
      </p:sp>
    </p:spTree>
    <p:extLst>
      <p:ext uri="{BB962C8B-B14F-4D97-AF65-F5344CB8AC3E}">
        <p14:creationId xmlns:p14="http://schemas.microsoft.com/office/powerpoint/2010/main" val="1905213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5000">
              <a:srgbClr val="00B050"/>
            </a:gs>
            <a:gs pos="94000">
              <a:srgbClr val="00B050"/>
            </a:gs>
            <a:gs pos="82000">
              <a:srgbClr val="92D050"/>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4032665-7669-4246-8165-72F3C535D293}" type="datetimeFigureOut">
              <a:rPr lang="ru-RU" smtClean="0"/>
              <a:t>31.10.2018</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F4250E02-172D-4A1C-BC24-986AE85EEFB0}" type="slidenum">
              <a:rPr lang="ru-RU" smtClean="0"/>
              <a:t>‹#›</a:t>
            </a:fld>
            <a:endParaRPr lang="ru-RU"/>
          </a:p>
        </p:txBody>
      </p:sp>
    </p:spTree>
    <p:extLst>
      <p:ext uri="{BB962C8B-B14F-4D97-AF65-F5344CB8AC3E}">
        <p14:creationId xmlns:p14="http://schemas.microsoft.com/office/powerpoint/2010/main" val="3721970075"/>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45000">
              <a:schemeClr val="bg2">
                <a:lumMod val="60000"/>
                <a:lumOff val="40000"/>
              </a:schemeClr>
            </a:gs>
            <a:gs pos="94000">
              <a:schemeClr val="bg2">
                <a:lumMod val="60000"/>
                <a:lumOff val="40000"/>
              </a:schemeClr>
            </a:gs>
            <a:gs pos="82000">
              <a:schemeClr val="bg2">
                <a:lumMod val="60000"/>
                <a:lumOff val="40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52971" y="531110"/>
            <a:ext cx="10998200" cy="6019800"/>
          </a:xfrm>
        </p:spPr>
        <p:txBody>
          <a:bodyPr>
            <a:normAutofit/>
          </a:bodyPr>
          <a:lstStyle/>
          <a:p>
            <a:pPr algn="ctr"/>
            <a:r>
              <a:rPr lang="en-US" sz="2800" b="1" cap="none" dirty="0" smtClean="0">
                <a:solidFill>
                  <a:schemeClr val="accent2"/>
                </a:solidFill>
                <a:effectLst>
                  <a:outerShdw blurRad="38100" dist="38100" dir="2700000" algn="tl">
                    <a:srgbClr val="000000">
                      <a:alpha val="43137"/>
                    </a:srgbClr>
                  </a:outerShdw>
                </a:effectLst>
              </a:rPr>
              <a:t>MANAGEMENT OF NUCLEAR DISASTERS </a:t>
            </a:r>
          </a:p>
          <a:p>
            <a:r>
              <a:rPr lang="en-US" sz="2800" b="1" cap="none" dirty="0" smtClean="0">
                <a:solidFill>
                  <a:schemeClr val="accent1">
                    <a:lumMod val="75000"/>
                  </a:schemeClr>
                </a:solidFill>
              </a:rPr>
              <a:t>Unfortunately Nuclear disaster is reality</a:t>
            </a:r>
          </a:p>
          <a:p>
            <a:r>
              <a:rPr lang="en-US" sz="2800" b="1" cap="none" dirty="0" smtClean="0">
                <a:solidFill>
                  <a:schemeClr val="accent1">
                    <a:lumMod val="75000"/>
                  </a:schemeClr>
                </a:solidFill>
              </a:rPr>
              <a:t>In </a:t>
            </a:r>
            <a:r>
              <a:rPr lang="en-US" sz="2800" b="1" cap="none" dirty="0">
                <a:solidFill>
                  <a:schemeClr val="accent1">
                    <a:lumMod val="75000"/>
                  </a:schemeClr>
                </a:solidFill>
              </a:rPr>
              <a:t>2011, after the Fukushima nuclear accident, the EUR-</a:t>
            </a:r>
            <a:r>
              <a:rPr lang="en-US" sz="2800" b="1" cap="none" dirty="0" err="1">
                <a:solidFill>
                  <a:schemeClr val="accent1">
                    <a:lumMod val="75000"/>
                  </a:schemeClr>
                </a:solidFill>
              </a:rPr>
              <a:t>OPA</a:t>
            </a:r>
            <a:r>
              <a:rPr lang="en-US" sz="2800" b="1" cap="none" dirty="0">
                <a:solidFill>
                  <a:schemeClr val="accent1">
                    <a:lumMod val="75000"/>
                  </a:schemeClr>
                </a:solidFill>
              </a:rPr>
              <a:t> Committee of Permanent Correspondents requested the network of scientific </a:t>
            </a:r>
            <a:r>
              <a:rPr lang="en-US" sz="2800" b="1" cap="none" dirty="0" err="1">
                <a:solidFill>
                  <a:schemeClr val="accent1">
                    <a:lumMod val="75000"/>
                  </a:schemeClr>
                </a:solidFill>
              </a:rPr>
              <a:t>centres</a:t>
            </a:r>
            <a:r>
              <a:rPr lang="en-US" sz="2800" b="1" cap="none" dirty="0">
                <a:solidFill>
                  <a:schemeClr val="accent1">
                    <a:lumMod val="75000"/>
                  </a:schemeClr>
                </a:solidFill>
              </a:rPr>
              <a:t> to produce the booklet “Basic Knowledge of Nuclear Hazards: Lessons from Chernobyl and Fukushima.” The booklet has since been translated into 12 languages, </a:t>
            </a:r>
            <a:r>
              <a:rPr lang="en-US" sz="2800" b="1" cap="none" dirty="0" smtClean="0">
                <a:solidFill>
                  <a:schemeClr val="accent1">
                    <a:lumMod val="75000"/>
                  </a:schemeClr>
                </a:solidFill>
              </a:rPr>
              <a:t>now in Turkish also. It successfully </a:t>
            </a:r>
            <a:r>
              <a:rPr lang="en-US" sz="2800" b="1" cap="none" dirty="0">
                <a:solidFill>
                  <a:schemeClr val="accent1">
                    <a:lumMod val="75000"/>
                  </a:schemeClr>
                </a:solidFill>
              </a:rPr>
              <a:t>presented in more than 20 countries and has become an information tool for better protection of people against the harmful effects of nuclear or radiation disasters. We continue to collect and share best international experience for the protection of people against nuclear disasters</a:t>
            </a:r>
            <a:endParaRPr lang="ru-RU" sz="2800" b="1" cap="none" dirty="0">
              <a:solidFill>
                <a:schemeClr val="accent1">
                  <a:lumMod val="75000"/>
                </a:schemeClr>
              </a:solidFill>
            </a:endParaRPr>
          </a:p>
        </p:txBody>
      </p:sp>
    </p:spTree>
    <p:extLst>
      <p:ext uri="{BB962C8B-B14F-4D97-AF65-F5344CB8AC3E}">
        <p14:creationId xmlns:p14="http://schemas.microsoft.com/office/powerpoint/2010/main" val="14531563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45000">
              <a:schemeClr val="bg2">
                <a:lumMod val="60000"/>
                <a:lumOff val="40000"/>
              </a:schemeClr>
            </a:gs>
            <a:gs pos="94000">
              <a:schemeClr val="bg2">
                <a:lumMod val="60000"/>
                <a:lumOff val="40000"/>
              </a:schemeClr>
            </a:gs>
            <a:gs pos="82000">
              <a:schemeClr val="bg2">
                <a:lumMod val="60000"/>
                <a:lumOff val="40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52971" y="531110"/>
            <a:ext cx="10998200" cy="6019800"/>
          </a:xfrm>
        </p:spPr>
        <p:txBody>
          <a:bodyPr>
            <a:normAutofit lnSpcReduction="10000"/>
          </a:bodyPr>
          <a:lstStyle/>
          <a:p>
            <a:pPr algn="ctr"/>
            <a:r>
              <a:rPr lang="en-US" sz="2800" b="1" cap="none" dirty="0" smtClean="0">
                <a:solidFill>
                  <a:schemeClr val="accent2"/>
                </a:solidFill>
                <a:effectLst>
                  <a:outerShdw blurRad="38100" dist="38100" dir="2700000" algn="tl">
                    <a:srgbClr val="000000">
                      <a:alpha val="43137"/>
                    </a:srgbClr>
                  </a:outerShdw>
                </a:effectLst>
              </a:rPr>
              <a:t>MANAGEMENT OF NUCLEAR DISASTERS </a:t>
            </a:r>
          </a:p>
          <a:p>
            <a:r>
              <a:rPr lang="en-US" sz="2800" b="1" cap="none" dirty="0">
                <a:solidFill>
                  <a:schemeClr val="accent1">
                    <a:lumMod val="75000"/>
                  </a:schemeClr>
                </a:solidFill>
              </a:rPr>
              <a:t>P</a:t>
            </a:r>
            <a:r>
              <a:rPr lang="en-US" sz="2800" b="1" cap="none" dirty="0" smtClean="0">
                <a:solidFill>
                  <a:schemeClr val="accent1">
                    <a:lumMod val="75000"/>
                  </a:schemeClr>
                </a:solidFill>
              </a:rPr>
              <a:t>recise </a:t>
            </a:r>
            <a:r>
              <a:rPr lang="en-US" sz="2800" b="1" cap="none" dirty="0">
                <a:solidFill>
                  <a:schemeClr val="accent1">
                    <a:lumMod val="75000"/>
                  </a:schemeClr>
                </a:solidFill>
              </a:rPr>
              <a:t>studies of Chernobyl and Fukushima </a:t>
            </a:r>
            <a:r>
              <a:rPr lang="en-US" sz="2800" b="1" cap="none" dirty="0" smtClean="0">
                <a:solidFill>
                  <a:schemeClr val="accent1">
                    <a:lumMod val="75000"/>
                  </a:schemeClr>
                </a:solidFill>
              </a:rPr>
              <a:t>demonstrate </a:t>
            </a:r>
            <a:r>
              <a:rPr lang="en-US" sz="2800" b="1" cap="none" dirty="0">
                <a:solidFill>
                  <a:schemeClr val="accent1">
                    <a:lumMod val="75000"/>
                  </a:schemeClr>
                </a:solidFill>
              </a:rPr>
              <a:t>that some important issues aimed at better protection of people still need improvement. For example, the harmonization of early warning systems, effective channels for communication, the different levels of emergency management (state, local), communication between mass media and public, radio monitoring procedures and forecasting of radiological situations, intervention levels for different countermeasures, etc. </a:t>
            </a:r>
          </a:p>
          <a:p>
            <a:r>
              <a:rPr lang="en-US" sz="2800" b="1" cap="none" dirty="0">
                <a:solidFill>
                  <a:schemeClr val="accent1">
                    <a:lumMod val="75000"/>
                  </a:schemeClr>
                </a:solidFill>
              </a:rPr>
              <a:t>For this purpose, a questionnaire on all the above issues has been developed </a:t>
            </a:r>
            <a:r>
              <a:rPr lang="en-US" sz="2800" b="1" cap="none" dirty="0" smtClean="0">
                <a:solidFill>
                  <a:schemeClr val="accent1">
                    <a:lumMod val="75000"/>
                  </a:schemeClr>
                </a:solidFill>
              </a:rPr>
              <a:t>and distributed </a:t>
            </a:r>
            <a:r>
              <a:rPr lang="en-US" sz="2800" b="1" cap="none" dirty="0">
                <a:solidFill>
                  <a:schemeClr val="accent1">
                    <a:lumMod val="75000"/>
                  </a:schemeClr>
                </a:solidFill>
              </a:rPr>
              <a:t>to EUR-</a:t>
            </a:r>
            <a:r>
              <a:rPr lang="en-US" sz="2800" b="1" cap="none" dirty="0" err="1">
                <a:solidFill>
                  <a:schemeClr val="accent1">
                    <a:lumMod val="75000"/>
                  </a:schemeClr>
                </a:solidFill>
              </a:rPr>
              <a:t>OPA</a:t>
            </a:r>
            <a:r>
              <a:rPr lang="en-US" sz="2800" b="1" cap="none" dirty="0">
                <a:solidFill>
                  <a:schemeClr val="accent1">
                    <a:lumMod val="75000"/>
                  </a:schemeClr>
                </a:solidFill>
              </a:rPr>
              <a:t> member States </a:t>
            </a:r>
            <a:r>
              <a:rPr lang="en-US" sz="2800" b="1" cap="none" dirty="0" smtClean="0">
                <a:solidFill>
                  <a:schemeClr val="accent1">
                    <a:lumMod val="75000"/>
                  </a:schemeClr>
                </a:solidFill>
              </a:rPr>
              <a:t>in </a:t>
            </a:r>
            <a:r>
              <a:rPr lang="en-US" sz="2800" b="1" cap="none" dirty="0">
                <a:solidFill>
                  <a:schemeClr val="accent1">
                    <a:lumMod val="75000"/>
                  </a:schemeClr>
                </a:solidFill>
              </a:rPr>
              <a:t>order to collect different practices and problems, for analysis by experts. </a:t>
            </a:r>
          </a:p>
          <a:p>
            <a:endParaRPr lang="en-US" sz="2800" b="1" cap="none" dirty="0" smtClean="0">
              <a:solidFill>
                <a:schemeClr val="accent1">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587870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45000">
              <a:schemeClr val="bg2">
                <a:lumMod val="60000"/>
                <a:lumOff val="40000"/>
              </a:schemeClr>
            </a:gs>
            <a:gs pos="94000">
              <a:schemeClr val="bg2">
                <a:lumMod val="60000"/>
                <a:lumOff val="40000"/>
              </a:schemeClr>
            </a:gs>
            <a:gs pos="82000">
              <a:schemeClr val="bg2">
                <a:lumMod val="60000"/>
                <a:lumOff val="40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52971" y="531110"/>
            <a:ext cx="10998200" cy="6019800"/>
          </a:xfrm>
        </p:spPr>
        <p:txBody>
          <a:bodyPr>
            <a:normAutofit fontScale="92500" lnSpcReduction="10000"/>
          </a:bodyPr>
          <a:lstStyle/>
          <a:p>
            <a:pPr algn="ctr"/>
            <a:r>
              <a:rPr lang="en-US" sz="2800" b="1" cap="none" dirty="0" smtClean="0">
                <a:solidFill>
                  <a:schemeClr val="accent2"/>
                </a:solidFill>
                <a:effectLst>
                  <a:outerShdw blurRad="38100" dist="38100" dir="2700000" algn="tl">
                    <a:srgbClr val="000000">
                      <a:alpha val="43137"/>
                    </a:srgbClr>
                  </a:outerShdw>
                </a:effectLst>
              </a:rPr>
              <a:t>MANAGEMENT OF NUCLEAR DISASTERS </a:t>
            </a:r>
          </a:p>
          <a:p>
            <a:r>
              <a:rPr lang="en-US" sz="2800" b="1" cap="none" dirty="0" smtClean="0">
                <a:solidFill>
                  <a:schemeClr val="accent1">
                    <a:lumMod val="75000"/>
                  </a:schemeClr>
                </a:solidFill>
              </a:rPr>
              <a:t>We </a:t>
            </a:r>
            <a:r>
              <a:rPr lang="en-US" sz="2800" b="1" cap="none" dirty="0">
                <a:solidFill>
                  <a:schemeClr val="accent1">
                    <a:lumMod val="75000"/>
                  </a:schemeClr>
                </a:solidFill>
              </a:rPr>
              <a:t>received replies from 10 countries - </a:t>
            </a:r>
            <a:r>
              <a:rPr lang="en-US" sz="2800" b="1" cap="none" dirty="0">
                <a:solidFill>
                  <a:srgbClr val="D60093"/>
                </a:solidFill>
              </a:rPr>
              <a:t>Albania, Armenia, Bulgaria, Croatia, Cyprus, Georgia, Greece, Russia, Serbia and Ukraine</a:t>
            </a:r>
            <a:r>
              <a:rPr lang="en-US" sz="2800" b="1" cap="none" dirty="0">
                <a:solidFill>
                  <a:schemeClr val="accent1">
                    <a:lumMod val="75000"/>
                  </a:schemeClr>
                </a:solidFill>
              </a:rPr>
              <a:t>, demonstrating the high interest of member States to improve radiological emergency management. Such interest is result of high level of special knowledge in radiation protection requested for better protection people against radiological emergency. </a:t>
            </a:r>
            <a:endParaRPr lang="en-US" sz="2800" b="1" cap="none" dirty="0" smtClean="0">
              <a:solidFill>
                <a:schemeClr val="accent1">
                  <a:lumMod val="75000"/>
                </a:schemeClr>
              </a:solidFill>
            </a:endParaRPr>
          </a:p>
          <a:p>
            <a:r>
              <a:rPr lang="en-US" sz="2800" b="1" cap="none" dirty="0">
                <a:solidFill>
                  <a:schemeClr val="accent1">
                    <a:lumMod val="75000"/>
                  </a:schemeClr>
                </a:solidFill>
              </a:rPr>
              <a:t>National Authorities responsible for emergency management, nuclear and radiological safety replied to the questionnaire. The most comprehensive replies developed jointly by Emergency Service Authorities and Nuclear Regulatory Body. (Croatia, Serbia). Collaboration National Authorities responsible for emergency management and Nuclear Regulatory Body is very important for better protection of people in the case of nuclear or radiological emergency.</a:t>
            </a:r>
            <a:endParaRPr lang="en-US" sz="2800" b="1" cap="none" dirty="0" smtClean="0">
              <a:solidFill>
                <a:schemeClr val="accent1">
                  <a:lumMod val="75000"/>
                </a:schemeClr>
              </a:solidFill>
            </a:endParaRPr>
          </a:p>
        </p:txBody>
      </p:sp>
    </p:spTree>
    <p:extLst>
      <p:ext uri="{BB962C8B-B14F-4D97-AF65-F5344CB8AC3E}">
        <p14:creationId xmlns:p14="http://schemas.microsoft.com/office/powerpoint/2010/main" val="19441072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45000">
              <a:schemeClr val="bg2">
                <a:lumMod val="60000"/>
                <a:lumOff val="40000"/>
              </a:schemeClr>
            </a:gs>
            <a:gs pos="94000">
              <a:schemeClr val="bg2">
                <a:lumMod val="60000"/>
                <a:lumOff val="40000"/>
              </a:schemeClr>
            </a:gs>
            <a:gs pos="82000">
              <a:schemeClr val="bg2">
                <a:lumMod val="60000"/>
                <a:lumOff val="40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52971" y="531110"/>
            <a:ext cx="10998200" cy="6019800"/>
          </a:xfrm>
        </p:spPr>
        <p:txBody>
          <a:bodyPr>
            <a:normAutofit/>
          </a:bodyPr>
          <a:lstStyle/>
          <a:p>
            <a:pPr algn="ctr"/>
            <a:r>
              <a:rPr lang="en-US" sz="2800" b="1" cap="none" dirty="0" smtClean="0">
                <a:solidFill>
                  <a:schemeClr val="accent2"/>
                </a:solidFill>
                <a:effectLst>
                  <a:outerShdw blurRad="38100" dist="38100" dir="2700000" algn="tl">
                    <a:srgbClr val="000000">
                      <a:alpha val="43137"/>
                    </a:srgbClr>
                  </a:outerShdw>
                </a:effectLst>
              </a:rPr>
              <a:t>MANAGEMENT OF NUCLEAR DISASTERS </a:t>
            </a:r>
          </a:p>
          <a:p>
            <a:r>
              <a:rPr lang="en-US" sz="2800" b="1" cap="none" dirty="0" smtClean="0">
                <a:solidFill>
                  <a:schemeClr val="accent1">
                    <a:lumMod val="75000"/>
                  </a:schemeClr>
                </a:solidFill>
              </a:rPr>
              <a:t>The </a:t>
            </a:r>
            <a:r>
              <a:rPr lang="en-US" sz="2800" b="1" cap="none" dirty="0">
                <a:solidFill>
                  <a:schemeClr val="accent1">
                    <a:lumMod val="75000"/>
                  </a:schemeClr>
                </a:solidFill>
              </a:rPr>
              <a:t>majority of countries has radio monitoring for Early Warning System. </a:t>
            </a:r>
          </a:p>
          <a:p>
            <a:r>
              <a:rPr lang="en-US" sz="2800" b="1" cap="none" dirty="0">
                <a:solidFill>
                  <a:schemeClr val="accent1">
                    <a:lumMod val="75000"/>
                  </a:schemeClr>
                </a:solidFill>
              </a:rPr>
              <a:t>In their replies, some countries informed about equipment, which could be </a:t>
            </a:r>
            <a:r>
              <a:rPr lang="en-US" sz="2800" b="1" cap="none" dirty="0" smtClean="0">
                <a:solidFill>
                  <a:schemeClr val="accent1">
                    <a:lumMod val="75000"/>
                  </a:schemeClr>
                </a:solidFill>
              </a:rPr>
              <a:t>used, </a:t>
            </a:r>
            <a:r>
              <a:rPr lang="en-US" sz="2800" b="1" cap="none" dirty="0">
                <a:solidFill>
                  <a:schemeClr val="accent1">
                    <a:lumMod val="75000"/>
                  </a:schemeClr>
                </a:solidFill>
              </a:rPr>
              <a:t>but none </a:t>
            </a:r>
            <a:r>
              <a:rPr lang="en-US" sz="2800" b="1" cap="none" dirty="0">
                <a:solidFill>
                  <a:srgbClr val="D60093"/>
                </a:solidFill>
              </a:rPr>
              <a:t>mentioned about technique, which they use for surveys and sampling</a:t>
            </a:r>
            <a:r>
              <a:rPr lang="en-US" sz="2800" b="1" cap="none" dirty="0">
                <a:solidFill>
                  <a:schemeClr val="accent1">
                    <a:lumMod val="75000"/>
                  </a:schemeClr>
                </a:solidFill>
              </a:rPr>
              <a:t>. </a:t>
            </a:r>
            <a:r>
              <a:rPr lang="en-US" sz="2800" b="1" cap="none" dirty="0" smtClean="0">
                <a:solidFill>
                  <a:schemeClr val="accent1">
                    <a:lumMod val="75000"/>
                  </a:schemeClr>
                </a:solidFill>
              </a:rPr>
              <a:t>Some </a:t>
            </a:r>
            <a:r>
              <a:rPr lang="en-US" sz="2800" b="1" cap="none" dirty="0">
                <a:solidFill>
                  <a:schemeClr val="accent1">
                    <a:lumMod val="75000"/>
                  </a:schemeClr>
                </a:solidFill>
              </a:rPr>
              <a:t>countries used </a:t>
            </a:r>
            <a:r>
              <a:rPr lang="en-US" sz="2800" b="1" cap="none" dirty="0" err="1">
                <a:solidFill>
                  <a:schemeClr val="accent1">
                    <a:lumMod val="75000"/>
                  </a:schemeClr>
                </a:solidFill>
              </a:rPr>
              <a:t>IAEA</a:t>
            </a:r>
            <a:r>
              <a:rPr lang="en-US" sz="2800" b="1" cap="none" dirty="0">
                <a:solidFill>
                  <a:schemeClr val="accent1">
                    <a:lumMod val="75000"/>
                  </a:schemeClr>
                </a:solidFill>
              </a:rPr>
              <a:t> recommendations for radio monitoring, but it is a very general recommendation and </a:t>
            </a:r>
            <a:r>
              <a:rPr lang="en-US" sz="2800" b="1" cap="none" dirty="0">
                <a:solidFill>
                  <a:srgbClr val="D60093"/>
                </a:solidFill>
              </a:rPr>
              <a:t>certain techniques should have been approved at national level and pass inter-calibration with </a:t>
            </a:r>
            <a:r>
              <a:rPr lang="en-US" sz="2800" b="1" cap="none" dirty="0" smtClean="0">
                <a:solidFill>
                  <a:srgbClr val="D60093"/>
                </a:solidFill>
              </a:rPr>
              <a:t>neighboring </a:t>
            </a:r>
            <a:r>
              <a:rPr lang="en-US" sz="2800" b="1" cap="none" dirty="0">
                <a:solidFill>
                  <a:srgbClr val="D60093"/>
                </a:solidFill>
              </a:rPr>
              <a:t>countries. The result of radio monitoring is a basis for countermeasures (like evacuation, sheltering, prophylaxis, resettlement etc.)</a:t>
            </a:r>
            <a:r>
              <a:rPr lang="en-US" sz="2800" b="1" cap="none" dirty="0" smtClean="0">
                <a:solidFill>
                  <a:srgbClr val="D60093"/>
                </a:solidFill>
              </a:rPr>
              <a:t>implementation. </a:t>
            </a:r>
            <a:r>
              <a:rPr lang="en-US" sz="2800" b="1" cap="none" dirty="0">
                <a:solidFill>
                  <a:schemeClr val="accent1">
                    <a:lumMod val="75000"/>
                  </a:schemeClr>
                </a:solidFill>
              </a:rPr>
              <a:t>All countries did not </a:t>
            </a:r>
            <a:r>
              <a:rPr lang="en-US" sz="2800" b="1" cap="none" dirty="0" smtClean="0">
                <a:solidFill>
                  <a:schemeClr val="accent1">
                    <a:lumMod val="75000"/>
                  </a:schemeClr>
                </a:solidFill>
              </a:rPr>
              <a:t>harmonize </a:t>
            </a:r>
            <a:r>
              <a:rPr lang="en-US" sz="2800" b="1" cap="none" dirty="0">
                <a:solidFill>
                  <a:schemeClr val="accent1">
                    <a:lumMod val="75000"/>
                  </a:schemeClr>
                </a:solidFill>
              </a:rPr>
              <a:t>radio monitoring with </a:t>
            </a:r>
            <a:r>
              <a:rPr lang="en-US" sz="2800" b="1" cap="none" dirty="0" smtClean="0">
                <a:solidFill>
                  <a:schemeClr val="accent1">
                    <a:lumMod val="75000"/>
                  </a:schemeClr>
                </a:solidFill>
              </a:rPr>
              <a:t>neighboring </a:t>
            </a:r>
            <a:r>
              <a:rPr lang="en-US" sz="2800" b="1" cap="none" dirty="0">
                <a:solidFill>
                  <a:schemeClr val="accent1">
                    <a:lumMod val="75000"/>
                  </a:schemeClr>
                </a:solidFill>
              </a:rPr>
              <a:t>countries.</a:t>
            </a:r>
          </a:p>
          <a:p>
            <a:endParaRPr lang="en-US" sz="2800" b="1" cap="none" dirty="0" smtClean="0">
              <a:solidFill>
                <a:schemeClr val="accent1">
                  <a:lumMod val="75000"/>
                </a:schemeClr>
              </a:solidFill>
            </a:endParaRPr>
          </a:p>
        </p:txBody>
      </p:sp>
    </p:spTree>
    <p:extLst>
      <p:ext uri="{BB962C8B-B14F-4D97-AF65-F5344CB8AC3E}">
        <p14:creationId xmlns:p14="http://schemas.microsoft.com/office/powerpoint/2010/main" val="8153159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45000">
              <a:schemeClr val="bg2">
                <a:lumMod val="60000"/>
                <a:lumOff val="40000"/>
              </a:schemeClr>
            </a:gs>
            <a:gs pos="94000">
              <a:schemeClr val="bg2">
                <a:lumMod val="60000"/>
                <a:lumOff val="40000"/>
              </a:schemeClr>
            </a:gs>
            <a:gs pos="82000">
              <a:schemeClr val="bg2">
                <a:lumMod val="60000"/>
                <a:lumOff val="40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52971" y="531110"/>
            <a:ext cx="10998200" cy="6019800"/>
          </a:xfrm>
        </p:spPr>
        <p:txBody>
          <a:bodyPr>
            <a:normAutofit/>
          </a:bodyPr>
          <a:lstStyle/>
          <a:p>
            <a:pPr algn="ctr"/>
            <a:r>
              <a:rPr lang="en-US" sz="2800" b="1" cap="none" dirty="0" smtClean="0">
                <a:solidFill>
                  <a:schemeClr val="accent2"/>
                </a:solidFill>
                <a:effectLst>
                  <a:outerShdw blurRad="38100" dist="38100" dir="2700000" algn="tl">
                    <a:srgbClr val="000000">
                      <a:alpha val="43137"/>
                    </a:srgbClr>
                  </a:outerShdw>
                </a:effectLst>
              </a:rPr>
              <a:t>MANAGEMENT OF NUCLEAR DISASTERS </a:t>
            </a:r>
          </a:p>
          <a:p>
            <a:r>
              <a:rPr lang="en-US" sz="2800" b="1" cap="none" dirty="0" smtClean="0">
                <a:solidFill>
                  <a:schemeClr val="accent1">
                    <a:lumMod val="75000"/>
                  </a:schemeClr>
                </a:solidFill>
              </a:rPr>
              <a:t>Some </a:t>
            </a:r>
            <a:r>
              <a:rPr lang="en-US" sz="2800" b="1" cap="none" dirty="0">
                <a:solidFill>
                  <a:schemeClr val="accent1">
                    <a:lumMod val="75000"/>
                  </a:schemeClr>
                </a:solidFill>
              </a:rPr>
              <a:t>countries replied that evacuation is in the Emergency plan (Bulgaria, Greece), but this is not enough as there should be </a:t>
            </a:r>
            <a:r>
              <a:rPr lang="en-US" sz="2800" b="1" cap="none" dirty="0">
                <a:solidFill>
                  <a:srgbClr val="D60093"/>
                </a:solidFill>
              </a:rPr>
              <a:t>National legislation regarding evacuation. </a:t>
            </a:r>
            <a:r>
              <a:rPr lang="en-US" sz="2800" b="1" cap="none" dirty="0">
                <a:solidFill>
                  <a:schemeClr val="accent1">
                    <a:lumMod val="75000"/>
                  </a:schemeClr>
                </a:solidFill>
              </a:rPr>
              <a:t>In the case of a severe nuclear accident, decisions about evacuation should be done even before release, based on reactor characteristics, </a:t>
            </a:r>
            <a:r>
              <a:rPr lang="en-US" sz="2800" b="1" cap="none" dirty="0">
                <a:solidFill>
                  <a:srgbClr val="D60093"/>
                </a:solidFill>
              </a:rPr>
              <a:t>in the legislation should be a clear definition of, who should make such a decision.</a:t>
            </a:r>
          </a:p>
          <a:p>
            <a:r>
              <a:rPr lang="en-US" sz="2800" b="1" cap="none" dirty="0" smtClean="0">
                <a:solidFill>
                  <a:srgbClr val="D60093"/>
                </a:solidFill>
              </a:rPr>
              <a:t>Unfortunately</a:t>
            </a:r>
            <a:r>
              <a:rPr lang="en-US" sz="2800" b="1" cap="none" dirty="0">
                <a:solidFill>
                  <a:srgbClr val="D60093"/>
                </a:solidFill>
              </a:rPr>
              <a:t>, we do not have information about evacuation, sheltering of people with disability, migrants, and other people who do not understand the local languages.</a:t>
            </a:r>
          </a:p>
          <a:p>
            <a:endParaRPr lang="en-US" sz="2800" b="1" cap="none" dirty="0" smtClean="0">
              <a:solidFill>
                <a:srgbClr val="D60093"/>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96363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45000">
              <a:schemeClr val="bg2">
                <a:lumMod val="60000"/>
                <a:lumOff val="40000"/>
              </a:schemeClr>
            </a:gs>
            <a:gs pos="94000">
              <a:schemeClr val="bg2">
                <a:lumMod val="60000"/>
                <a:lumOff val="40000"/>
              </a:schemeClr>
            </a:gs>
            <a:gs pos="82000">
              <a:schemeClr val="bg2">
                <a:lumMod val="60000"/>
                <a:lumOff val="40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52971" y="531110"/>
            <a:ext cx="10998200" cy="6019800"/>
          </a:xfrm>
        </p:spPr>
        <p:txBody>
          <a:bodyPr>
            <a:normAutofit fontScale="77500" lnSpcReduction="20000"/>
          </a:bodyPr>
          <a:lstStyle/>
          <a:p>
            <a:pPr algn="ctr"/>
            <a:r>
              <a:rPr lang="en-US" sz="2800" b="1" cap="none" dirty="0" smtClean="0">
                <a:solidFill>
                  <a:schemeClr val="accent2"/>
                </a:solidFill>
                <a:effectLst>
                  <a:outerShdw blurRad="38100" dist="38100" dir="2700000" algn="tl">
                    <a:srgbClr val="000000">
                      <a:alpha val="43137"/>
                    </a:srgbClr>
                  </a:outerShdw>
                </a:effectLst>
              </a:rPr>
              <a:t>MANAGEMENT OF NUCLEAR DISASTERS </a:t>
            </a:r>
          </a:p>
          <a:p>
            <a:r>
              <a:rPr lang="en-US" sz="3400" b="1" cap="none" dirty="0" smtClean="0">
                <a:solidFill>
                  <a:schemeClr val="accent1">
                    <a:lumMod val="75000"/>
                  </a:schemeClr>
                </a:solidFill>
              </a:rPr>
              <a:t>Recommendations</a:t>
            </a:r>
          </a:p>
          <a:p>
            <a:r>
              <a:rPr lang="en-US" sz="2800" b="1" cap="none" dirty="0" smtClean="0">
                <a:solidFill>
                  <a:srgbClr val="D60093"/>
                </a:solidFill>
              </a:rPr>
              <a:t>National </a:t>
            </a:r>
            <a:r>
              <a:rPr lang="en-US" sz="2800" b="1" cap="none" dirty="0">
                <a:solidFill>
                  <a:srgbClr val="D60093"/>
                </a:solidFill>
              </a:rPr>
              <a:t>level</a:t>
            </a:r>
          </a:p>
          <a:p>
            <a:r>
              <a:rPr lang="en-US" sz="2800" b="1" cap="none" dirty="0" smtClean="0">
                <a:solidFill>
                  <a:schemeClr val="accent1">
                    <a:lumMod val="75000"/>
                  </a:schemeClr>
                </a:solidFill>
              </a:rPr>
              <a:t>The </a:t>
            </a:r>
            <a:r>
              <a:rPr lang="en-US" sz="2800" b="1" cap="none" dirty="0">
                <a:solidFill>
                  <a:schemeClr val="accent1">
                    <a:lumMod val="75000"/>
                  </a:schemeClr>
                </a:solidFill>
              </a:rPr>
              <a:t>analysis shown, that best understanding of measures for better protection of people in the case of a nuclear or radiological emergency exist in collaboration with emergency services authorities and nuclear regulatory bodies.  Most comprehensive replies have been developed jointly (Croatia, Serbia). </a:t>
            </a:r>
          </a:p>
          <a:p>
            <a:r>
              <a:rPr lang="en-US" sz="2800" b="1" cap="none" dirty="0">
                <a:solidFill>
                  <a:srgbClr val="D60093"/>
                </a:solidFill>
              </a:rPr>
              <a:t>We recommended at national level the strengthening of collaboration of National Authorities responsible for emergency management and Nuclear Regulatory Body </a:t>
            </a:r>
            <a:r>
              <a:rPr lang="en-US" sz="2800" b="1" cap="none" dirty="0">
                <a:solidFill>
                  <a:schemeClr val="accent1">
                    <a:lumMod val="75000"/>
                  </a:schemeClr>
                </a:solidFill>
              </a:rPr>
              <a:t>for better protection of people in the case of a nuclear or radiological emergency.</a:t>
            </a:r>
          </a:p>
          <a:p>
            <a:r>
              <a:rPr lang="en-US" sz="2800" b="1" cap="none" dirty="0" smtClean="0">
                <a:solidFill>
                  <a:schemeClr val="accent1">
                    <a:lumMod val="75000"/>
                  </a:schemeClr>
                </a:solidFill>
              </a:rPr>
              <a:t>Countries </a:t>
            </a:r>
            <a:r>
              <a:rPr lang="en-US" sz="2800" b="1" cap="none" dirty="0">
                <a:solidFill>
                  <a:schemeClr val="accent1">
                    <a:lumMod val="75000"/>
                  </a:schemeClr>
                </a:solidFill>
              </a:rPr>
              <a:t>did not reply about the technique, which they use for survey and sampling in the case of nuclear or radiological emergency.</a:t>
            </a:r>
          </a:p>
          <a:p>
            <a:r>
              <a:rPr lang="en-US" sz="2800" b="1" cap="none" dirty="0">
                <a:solidFill>
                  <a:srgbClr val="D60093"/>
                </a:solidFill>
              </a:rPr>
              <a:t>We recommended to countries to develop certain techniques, which should be approved at national level and pass inter-calibration for all laboratories</a:t>
            </a:r>
            <a:r>
              <a:rPr lang="en-US" sz="2800" b="1" cap="none" dirty="0">
                <a:solidFill>
                  <a:schemeClr val="accent1">
                    <a:lumMod val="75000"/>
                  </a:schemeClr>
                </a:solidFill>
              </a:rPr>
              <a:t>, which are planning to be involved in post-accident radio monitoring. </a:t>
            </a:r>
          </a:p>
          <a:p>
            <a:endParaRPr lang="en-US" sz="2800" b="1" cap="none" dirty="0">
              <a:solidFill>
                <a:schemeClr val="accent1">
                  <a:lumMod val="75000"/>
                </a:schemeClr>
              </a:solidFill>
            </a:endParaRPr>
          </a:p>
          <a:p>
            <a:endParaRPr lang="en-US" sz="2800" b="1" cap="none" dirty="0" smtClean="0">
              <a:solidFill>
                <a:schemeClr val="accent1">
                  <a:lumMod val="75000"/>
                </a:schemeClr>
              </a:solidFill>
            </a:endParaRPr>
          </a:p>
        </p:txBody>
      </p:sp>
    </p:spTree>
    <p:extLst>
      <p:ext uri="{BB962C8B-B14F-4D97-AF65-F5344CB8AC3E}">
        <p14:creationId xmlns:p14="http://schemas.microsoft.com/office/powerpoint/2010/main" val="28162568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45000">
              <a:schemeClr val="bg2">
                <a:lumMod val="60000"/>
                <a:lumOff val="40000"/>
              </a:schemeClr>
            </a:gs>
            <a:gs pos="94000">
              <a:schemeClr val="bg2">
                <a:lumMod val="60000"/>
                <a:lumOff val="40000"/>
              </a:schemeClr>
            </a:gs>
            <a:gs pos="82000">
              <a:schemeClr val="bg2">
                <a:lumMod val="60000"/>
                <a:lumOff val="40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52971" y="531110"/>
            <a:ext cx="10998200" cy="6019800"/>
          </a:xfrm>
        </p:spPr>
        <p:txBody>
          <a:bodyPr>
            <a:normAutofit fontScale="85000" lnSpcReduction="20000"/>
          </a:bodyPr>
          <a:lstStyle/>
          <a:p>
            <a:pPr algn="ctr"/>
            <a:r>
              <a:rPr lang="en-US" sz="2800" b="1" cap="none" dirty="0" smtClean="0">
                <a:solidFill>
                  <a:schemeClr val="accent2"/>
                </a:solidFill>
                <a:effectLst>
                  <a:outerShdw blurRad="38100" dist="38100" dir="2700000" algn="tl">
                    <a:srgbClr val="000000">
                      <a:alpha val="43137"/>
                    </a:srgbClr>
                  </a:outerShdw>
                </a:effectLst>
              </a:rPr>
              <a:t>MANAGEMENT OF NUCLEAR DISASTERS </a:t>
            </a:r>
          </a:p>
          <a:p>
            <a:r>
              <a:rPr lang="en-US" sz="2800" b="1" cap="none" dirty="0" smtClean="0">
                <a:solidFill>
                  <a:schemeClr val="accent1">
                    <a:lumMod val="75000"/>
                  </a:schemeClr>
                </a:solidFill>
              </a:rPr>
              <a:t>PROPOSALS FOR POSSIBLE FUTURE EUR-</a:t>
            </a:r>
            <a:r>
              <a:rPr lang="en-US" sz="2800" b="1" cap="none" dirty="0" err="1" smtClean="0">
                <a:solidFill>
                  <a:schemeClr val="accent1">
                    <a:lumMod val="75000"/>
                  </a:schemeClr>
                </a:solidFill>
              </a:rPr>
              <a:t>OPA</a:t>
            </a:r>
            <a:r>
              <a:rPr lang="en-US" sz="2800" b="1" cap="none" dirty="0" smtClean="0">
                <a:solidFill>
                  <a:schemeClr val="accent1">
                    <a:lumMod val="75000"/>
                  </a:schemeClr>
                </a:solidFill>
              </a:rPr>
              <a:t> ACTIVITIES</a:t>
            </a:r>
          </a:p>
          <a:p>
            <a:r>
              <a:rPr lang="en-US" sz="2800" b="1" cap="none" dirty="0" smtClean="0">
                <a:solidFill>
                  <a:srgbClr val="D60093"/>
                </a:solidFill>
              </a:rPr>
              <a:t>All </a:t>
            </a:r>
            <a:r>
              <a:rPr lang="en-US" sz="2800" b="1" cap="none" dirty="0">
                <a:solidFill>
                  <a:srgbClr val="D60093"/>
                </a:solidFill>
              </a:rPr>
              <a:t>countries expressed an interest for developing of iodine prophylaxis procedures in the case of nuclear emergency </a:t>
            </a:r>
            <a:r>
              <a:rPr lang="en-US" sz="2800" b="1" cap="none" dirty="0">
                <a:solidFill>
                  <a:schemeClr val="accent1">
                    <a:lumMod val="75000"/>
                  </a:schemeClr>
                </a:solidFill>
              </a:rPr>
              <a:t>for the public (taking into account people with disability, migrants, and other people do not understand the local languages).</a:t>
            </a:r>
          </a:p>
          <a:p>
            <a:r>
              <a:rPr lang="en-US" sz="2800" b="1" cap="none" dirty="0">
                <a:solidFill>
                  <a:schemeClr val="accent1">
                    <a:lumMod val="75000"/>
                  </a:schemeClr>
                </a:solidFill>
              </a:rPr>
              <a:t>The distribution of stable iodine is an effective way to protect against the harmful consequences of the intake of radioactive iodine, provided that it is taken before, or early into the release. </a:t>
            </a:r>
            <a:r>
              <a:rPr lang="en-US" sz="2800" b="1" cap="none" dirty="0" smtClean="0">
                <a:solidFill>
                  <a:schemeClr val="accent1">
                    <a:lumMod val="75000"/>
                  </a:schemeClr>
                </a:solidFill>
              </a:rPr>
              <a:t>However, getting stable iodine to the people is not easy. For example, if the iodine supplies are kept at a central location, as it is administered in some countries, one has to deal with the logistical difficulties of distributing the iodine to all affected people during an emergency. This is time consuming, people intensive, and may put the emergency workers in danger of additional exposure. Pre-distributing stable iodine presents problems such as periodic refreshment before end-of-shelf life, updating distribution for new arrivals, and keeping track of transient populations. In addition, this protective action requires that large stocks of stable iodine be kept at all times.</a:t>
            </a:r>
          </a:p>
          <a:p>
            <a:endParaRPr lang="en-US" sz="2800" b="1" cap="none" dirty="0" smtClean="0">
              <a:solidFill>
                <a:schemeClr val="accent1">
                  <a:lumMod val="75000"/>
                </a:schemeClr>
              </a:solidFill>
            </a:endParaRPr>
          </a:p>
          <a:p>
            <a:endParaRPr lang="en-US" sz="2800" b="1" cap="none" dirty="0" smtClean="0">
              <a:solidFill>
                <a:schemeClr val="accent1">
                  <a:lumMod val="75000"/>
                </a:schemeClr>
              </a:solidFill>
              <a:effectLst>
                <a:outerShdw blurRad="38100" dist="38100" dir="2700000" algn="tl">
                  <a:srgbClr val="000000">
                    <a:alpha val="43137"/>
                  </a:srgbClr>
                </a:outerShdw>
              </a:effectLst>
            </a:endParaRPr>
          </a:p>
          <a:p>
            <a:endParaRPr lang="en-US" sz="2800" b="1" cap="none" dirty="0" smtClean="0">
              <a:solidFill>
                <a:schemeClr val="accent1">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424130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45000">
              <a:schemeClr val="bg2">
                <a:lumMod val="60000"/>
                <a:lumOff val="40000"/>
              </a:schemeClr>
            </a:gs>
            <a:gs pos="94000">
              <a:schemeClr val="bg2">
                <a:lumMod val="60000"/>
                <a:lumOff val="40000"/>
              </a:schemeClr>
            </a:gs>
            <a:gs pos="82000">
              <a:schemeClr val="bg2">
                <a:lumMod val="60000"/>
                <a:lumOff val="40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52971" y="531110"/>
            <a:ext cx="10998200" cy="6019800"/>
          </a:xfrm>
        </p:spPr>
        <p:txBody>
          <a:bodyPr>
            <a:normAutofit fontScale="92500" lnSpcReduction="20000"/>
          </a:bodyPr>
          <a:lstStyle/>
          <a:p>
            <a:pPr algn="ctr"/>
            <a:r>
              <a:rPr lang="en-US" sz="2800" b="1" cap="none" dirty="0" smtClean="0">
                <a:solidFill>
                  <a:schemeClr val="accent2"/>
                </a:solidFill>
                <a:effectLst>
                  <a:outerShdw blurRad="38100" dist="38100" dir="2700000" algn="tl">
                    <a:srgbClr val="000000">
                      <a:alpha val="43137"/>
                    </a:srgbClr>
                  </a:outerShdw>
                </a:effectLst>
              </a:rPr>
              <a:t>MANAGEMENT OF NUCLEAR DISASTERS </a:t>
            </a:r>
          </a:p>
          <a:p>
            <a:r>
              <a:rPr lang="en-US" sz="2800" b="1" cap="none" dirty="0" smtClean="0">
                <a:solidFill>
                  <a:schemeClr val="accent1">
                    <a:lumMod val="75000"/>
                  </a:schemeClr>
                </a:solidFill>
              </a:rPr>
              <a:t>Taken to account, that </a:t>
            </a:r>
            <a:r>
              <a:rPr lang="en-US" sz="2800" b="1" cap="none" dirty="0" smtClean="0">
                <a:solidFill>
                  <a:srgbClr val="D60093"/>
                </a:solidFill>
              </a:rPr>
              <a:t>all </a:t>
            </a:r>
            <a:r>
              <a:rPr lang="en-US" sz="2800" b="1" cap="none" dirty="0">
                <a:solidFill>
                  <a:srgbClr val="D60093"/>
                </a:solidFill>
              </a:rPr>
              <a:t>countries are interest participating in EUR-</a:t>
            </a:r>
            <a:r>
              <a:rPr lang="en-US" sz="2800" b="1" cap="none" dirty="0" err="1">
                <a:solidFill>
                  <a:srgbClr val="D60093"/>
                </a:solidFill>
              </a:rPr>
              <a:t>OPA</a:t>
            </a:r>
            <a:r>
              <a:rPr lang="en-US" sz="2800" b="1" cap="none" dirty="0">
                <a:solidFill>
                  <a:srgbClr val="D60093"/>
                </a:solidFill>
              </a:rPr>
              <a:t> projects on strengthening of nuclear and radiological emergency management.</a:t>
            </a:r>
          </a:p>
          <a:p>
            <a:r>
              <a:rPr lang="en-US" sz="2800" b="1" cap="none" dirty="0" smtClean="0">
                <a:solidFill>
                  <a:srgbClr val="D60093"/>
                </a:solidFill>
              </a:rPr>
              <a:t>We </a:t>
            </a:r>
            <a:r>
              <a:rPr lang="en-US" sz="2800" b="1" cap="none" dirty="0">
                <a:solidFill>
                  <a:srgbClr val="D60093"/>
                </a:solidFill>
              </a:rPr>
              <a:t>recommended </a:t>
            </a:r>
            <a:r>
              <a:rPr lang="en-US" sz="2800" b="1" cap="none" dirty="0">
                <a:solidFill>
                  <a:schemeClr val="accent1">
                    <a:lumMod val="75000"/>
                  </a:schemeClr>
                </a:solidFill>
              </a:rPr>
              <a:t>to initiate in 2019 International project “Basic recommendation for developing of iodine prophylaxis procedures in the case of nuclear emergency for the general public”.</a:t>
            </a:r>
          </a:p>
          <a:p>
            <a:r>
              <a:rPr lang="en-US" sz="2800" b="1" cap="none" dirty="0">
                <a:solidFill>
                  <a:schemeClr val="accent1">
                    <a:lumMod val="75000"/>
                  </a:schemeClr>
                </a:solidFill>
              </a:rPr>
              <a:t>All EUR-</a:t>
            </a:r>
            <a:r>
              <a:rPr lang="en-US" sz="2800" b="1" cap="none" dirty="0" err="1">
                <a:solidFill>
                  <a:schemeClr val="accent1">
                    <a:lumMod val="75000"/>
                  </a:schemeClr>
                </a:solidFill>
              </a:rPr>
              <a:t>OPA</a:t>
            </a:r>
            <a:r>
              <a:rPr lang="en-US" sz="2800" b="1" cap="none" dirty="0">
                <a:solidFill>
                  <a:schemeClr val="accent1">
                    <a:lumMod val="75000"/>
                  </a:schemeClr>
                </a:solidFill>
              </a:rPr>
              <a:t> member States, other countries and international organizations are invited to join in this project.</a:t>
            </a:r>
          </a:p>
          <a:p>
            <a:r>
              <a:rPr lang="en-US" sz="2800" b="1" cap="none" dirty="0" smtClean="0">
                <a:solidFill>
                  <a:schemeClr val="accent1">
                    <a:lumMod val="75000"/>
                  </a:schemeClr>
                </a:solidFill>
              </a:rPr>
              <a:t>All </a:t>
            </a:r>
            <a:r>
              <a:rPr lang="en-US" sz="2800" b="1" cap="none" dirty="0">
                <a:solidFill>
                  <a:schemeClr val="accent1">
                    <a:lumMod val="75000"/>
                  </a:schemeClr>
                </a:solidFill>
              </a:rPr>
              <a:t>participants are invited nominate experts to the working group.</a:t>
            </a:r>
          </a:p>
          <a:p>
            <a:r>
              <a:rPr lang="en-US" sz="2800" b="1" cap="none" dirty="0">
                <a:solidFill>
                  <a:schemeClr val="accent1">
                    <a:lumMod val="75000"/>
                  </a:schemeClr>
                </a:solidFill>
              </a:rPr>
              <a:t>Based on existing best national and international experience, the working group will develop by July 2019 a draft of the “Basic recommendations for developing iodine prophylaxis procedures for the general public in the case of a nuclear emergency”. It will be distributed for comment and proposals from participants. The final version of the recommendation will be developed in </a:t>
            </a:r>
            <a:r>
              <a:rPr lang="en-US" sz="2800" b="1" cap="none" dirty="0" smtClean="0">
                <a:solidFill>
                  <a:schemeClr val="accent1">
                    <a:lumMod val="75000"/>
                  </a:schemeClr>
                </a:solidFill>
              </a:rPr>
              <a:t>2019. </a:t>
            </a:r>
            <a:endParaRPr lang="en-US" sz="2800" b="1" cap="none" dirty="0">
              <a:solidFill>
                <a:schemeClr val="accent1">
                  <a:lumMod val="75000"/>
                </a:schemeClr>
              </a:solidFill>
            </a:endParaRPr>
          </a:p>
          <a:p>
            <a:endParaRPr lang="en-US" sz="2800" b="1" cap="none" dirty="0" smtClean="0">
              <a:solidFill>
                <a:schemeClr val="accent1">
                  <a:lumMod val="75000"/>
                </a:schemeClr>
              </a:solidFill>
            </a:endParaRPr>
          </a:p>
        </p:txBody>
      </p:sp>
    </p:spTree>
    <p:extLst>
      <p:ext uri="{BB962C8B-B14F-4D97-AF65-F5344CB8AC3E}">
        <p14:creationId xmlns:p14="http://schemas.microsoft.com/office/powerpoint/2010/main" val="36389465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45000">
              <a:schemeClr val="bg2">
                <a:lumMod val="60000"/>
                <a:lumOff val="40000"/>
              </a:schemeClr>
            </a:gs>
            <a:gs pos="94000">
              <a:schemeClr val="bg2">
                <a:lumMod val="60000"/>
                <a:lumOff val="40000"/>
              </a:schemeClr>
            </a:gs>
            <a:gs pos="82000">
              <a:schemeClr val="bg2">
                <a:lumMod val="60000"/>
                <a:lumOff val="40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52971" y="531110"/>
            <a:ext cx="10998200" cy="6019800"/>
          </a:xfrm>
        </p:spPr>
        <p:txBody>
          <a:bodyPr>
            <a:normAutofit/>
          </a:bodyPr>
          <a:lstStyle/>
          <a:p>
            <a:pPr algn="ctr"/>
            <a:r>
              <a:rPr lang="en-US" sz="2800" b="1" cap="none" dirty="0" smtClean="0">
                <a:solidFill>
                  <a:schemeClr val="accent2"/>
                </a:solidFill>
                <a:effectLst>
                  <a:outerShdw blurRad="38100" dist="38100" dir="2700000" algn="tl">
                    <a:srgbClr val="000000">
                      <a:alpha val="43137"/>
                    </a:srgbClr>
                  </a:outerShdw>
                </a:effectLst>
              </a:rPr>
              <a:t> </a:t>
            </a:r>
          </a:p>
          <a:p>
            <a:pPr algn="ctr"/>
            <a:endParaRPr lang="en-US" sz="2800" b="1" cap="none" dirty="0">
              <a:solidFill>
                <a:schemeClr val="accent2"/>
              </a:solidFill>
              <a:effectLst>
                <a:outerShdw blurRad="38100" dist="38100" dir="2700000" algn="tl">
                  <a:srgbClr val="000000">
                    <a:alpha val="43137"/>
                  </a:srgbClr>
                </a:outerShdw>
              </a:effectLst>
            </a:endParaRPr>
          </a:p>
          <a:p>
            <a:pPr algn="ctr"/>
            <a:endParaRPr lang="en-US" sz="2800" b="1" cap="none" dirty="0" smtClean="0">
              <a:solidFill>
                <a:schemeClr val="accent2"/>
              </a:solidFill>
              <a:effectLst>
                <a:outerShdw blurRad="38100" dist="38100" dir="2700000" algn="tl">
                  <a:srgbClr val="000000">
                    <a:alpha val="43137"/>
                  </a:srgbClr>
                </a:outerShdw>
              </a:effectLst>
            </a:endParaRPr>
          </a:p>
          <a:p>
            <a:pPr algn="ctr"/>
            <a:r>
              <a:rPr lang="en-US" sz="4000" b="1" cap="none" dirty="0" smtClean="0">
                <a:solidFill>
                  <a:schemeClr val="accent2"/>
                </a:solidFill>
                <a:effectLst>
                  <a:outerShdw blurRad="38100" dist="38100" dir="2700000" algn="tl">
                    <a:srgbClr val="000000">
                      <a:alpha val="43137"/>
                    </a:srgbClr>
                  </a:outerShdw>
                </a:effectLst>
              </a:rPr>
              <a:t>THANK YOU FOR YOUR INTEREST</a:t>
            </a:r>
          </a:p>
        </p:txBody>
      </p:sp>
    </p:spTree>
    <p:extLst>
      <p:ext uri="{BB962C8B-B14F-4D97-AF65-F5344CB8AC3E}">
        <p14:creationId xmlns:p14="http://schemas.microsoft.com/office/powerpoint/2010/main" val="6664225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134</TotalTime>
  <Words>1066</Words>
  <Application>Microsoft Office PowerPoint</Application>
  <PresentationFormat>Custom</PresentationFormat>
  <Paragraphs>37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Ион</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Victor Poyarkov</dc:creator>
  <cp:lastModifiedBy>EMEZIE Catherine</cp:lastModifiedBy>
  <cp:revision>22</cp:revision>
  <dcterms:created xsi:type="dcterms:W3CDTF">2017-10-17T06:11:53Z</dcterms:created>
  <dcterms:modified xsi:type="dcterms:W3CDTF">2018-10-31T13:32:07Z</dcterms:modified>
</cp:coreProperties>
</file>