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7"/>
  </p:notesMasterIdLst>
  <p:handoutMasterIdLst>
    <p:handoutMasterId r:id="rId38"/>
  </p:handoutMasterIdLst>
  <p:sldIdLst>
    <p:sldId id="517" r:id="rId3"/>
    <p:sldId id="632" r:id="rId4"/>
    <p:sldId id="579" r:id="rId5"/>
    <p:sldId id="618" r:id="rId6"/>
    <p:sldId id="619" r:id="rId7"/>
    <p:sldId id="620" r:id="rId8"/>
    <p:sldId id="461" r:id="rId9"/>
    <p:sldId id="514" r:id="rId10"/>
    <p:sldId id="633" r:id="rId11"/>
    <p:sldId id="605" r:id="rId12"/>
    <p:sldId id="636" r:id="rId13"/>
    <p:sldId id="634" r:id="rId14"/>
    <p:sldId id="635" r:id="rId15"/>
    <p:sldId id="637" r:id="rId16"/>
    <p:sldId id="639" r:id="rId17"/>
    <p:sldId id="638" r:id="rId18"/>
    <p:sldId id="622" r:id="rId19"/>
    <p:sldId id="626" r:id="rId20"/>
    <p:sldId id="648" r:id="rId21"/>
    <p:sldId id="515" r:id="rId22"/>
    <p:sldId id="644" r:id="rId23"/>
    <p:sldId id="649" r:id="rId24"/>
    <p:sldId id="607" r:id="rId25"/>
    <p:sldId id="645" r:id="rId26"/>
    <p:sldId id="624" r:id="rId27"/>
    <p:sldId id="597" r:id="rId28"/>
    <p:sldId id="647" r:id="rId29"/>
    <p:sldId id="516" r:id="rId30"/>
    <p:sldId id="613" r:id="rId31"/>
    <p:sldId id="621" r:id="rId32"/>
    <p:sldId id="627" r:id="rId33"/>
    <p:sldId id="518" r:id="rId34"/>
    <p:sldId id="630" r:id="rId35"/>
    <p:sldId id="629" r:id="rId36"/>
  </p:sldIdLst>
  <p:sldSz cx="12192000" cy="6858000"/>
  <p:notesSz cx="6781800" cy="99187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3"/>
  </p:normalViewPr>
  <p:slideViewPr>
    <p:cSldViewPr snapToGrid="0" snapToObjects="1">
      <p:cViewPr varScale="1">
        <p:scale>
          <a:sx n="122" d="100"/>
          <a:sy n="122" d="100"/>
        </p:scale>
        <p:origin x="114" y="126"/>
      </p:cViewPr>
      <p:guideLst>
        <p:guide orient="horz" pos="2160"/>
        <p:guide pos="26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1572" y="-84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Users\knutta\Documents\NUBU\Grafikk%20resultater\Results%20MST%202013-2021%20Ma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nb-NO" sz="20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Norwegian </a:t>
            </a:r>
            <a:r>
              <a:rPr lang="nb-NO" sz="2000" b="0" i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treatment</a:t>
            </a:r>
            <a:r>
              <a:rPr lang="nb-NO" sz="20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000" b="0" i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r>
              <a:rPr lang="nb-NO" sz="20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b-NO" sz="2000" b="0" i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Multisystemic</a:t>
            </a:r>
            <a:r>
              <a:rPr lang="nb-NO" sz="20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000" b="0" i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therapy</a:t>
            </a:r>
            <a:r>
              <a:rPr lang="nb-NO" sz="20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r>
              <a:rPr lang="nb-NO" sz="14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2013-2021 (n=3,900)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Resultatoppfølgingsrapport!$I$5</c:f>
              <c:strCache>
                <c:ptCount val="1"/>
                <c:pt idx="0">
                  <c:v>Placement out-of-home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Resultatoppfølgingsrapport!$H$6:$H$10</c:f>
              <c:strCache>
                <c:ptCount val="5"/>
                <c:pt idx="0">
                  <c:v>Start</c:v>
                </c:pt>
                <c:pt idx="1">
                  <c:v>End</c:v>
                </c:pt>
                <c:pt idx="2">
                  <c:v>6 months follow-up</c:v>
                </c:pt>
                <c:pt idx="3">
                  <c:v>12 months follow-up</c:v>
                </c:pt>
                <c:pt idx="4">
                  <c:v>18 months follow-up</c:v>
                </c:pt>
              </c:strCache>
            </c:strRef>
          </c:cat>
          <c:val>
            <c:numRef>
              <c:f>Resultatoppfølgingsrapport!$I$6:$I$10</c:f>
              <c:numCache>
                <c:formatCode>0%</c:formatCode>
                <c:ptCount val="5"/>
                <c:pt idx="1">
                  <c:v>1.0000000000000009E-2</c:v>
                </c:pt>
                <c:pt idx="2">
                  <c:v>6.9999999999999951E-2</c:v>
                </c:pt>
                <c:pt idx="3">
                  <c:v>9.9999999999999978E-2</c:v>
                </c:pt>
                <c:pt idx="4">
                  <c:v>0.10999999999999999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56-8947-8A16-C6E45096BF74}"/>
            </c:ext>
          </c:extLst>
        </c:ser>
        <c:ser>
          <c:idx val="1"/>
          <c:order val="1"/>
          <c:tx>
            <c:strRef>
              <c:f>Resultatoppfølgingsrapport!$J$5</c:f>
              <c:strCache>
                <c:ptCount val="1"/>
                <c:pt idx="0">
                  <c:v>Not attending school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Resultatoppfølgingsrapport!$H$6:$H$10</c:f>
              <c:strCache>
                <c:ptCount val="5"/>
                <c:pt idx="0">
                  <c:v>Start</c:v>
                </c:pt>
                <c:pt idx="1">
                  <c:v>End</c:v>
                </c:pt>
                <c:pt idx="2">
                  <c:v>6 months follow-up</c:v>
                </c:pt>
                <c:pt idx="3">
                  <c:v>12 months follow-up</c:v>
                </c:pt>
                <c:pt idx="4">
                  <c:v>18 months follow-up</c:v>
                </c:pt>
              </c:strCache>
            </c:strRef>
          </c:cat>
          <c:val>
            <c:numRef>
              <c:f>Resultatoppfølgingsrapport!$J$6:$J$10</c:f>
              <c:numCache>
                <c:formatCode>0%</c:formatCode>
                <c:ptCount val="5"/>
                <c:pt idx="0">
                  <c:v>0.69</c:v>
                </c:pt>
                <c:pt idx="1">
                  <c:v>0.12</c:v>
                </c:pt>
                <c:pt idx="2">
                  <c:v>0.17000000000000004</c:v>
                </c:pt>
                <c:pt idx="3">
                  <c:v>0.18000000000000005</c:v>
                </c:pt>
                <c:pt idx="4">
                  <c:v>0.18000000000000005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56-8947-8A16-C6E45096BF74}"/>
            </c:ext>
          </c:extLst>
        </c:ser>
        <c:ser>
          <c:idx val="2"/>
          <c:order val="2"/>
          <c:tx>
            <c:strRef>
              <c:f>Resultatoppfølgingsrapport!$K$5</c:f>
              <c:strCache>
                <c:ptCount val="1"/>
                <c:pt idx="0">
                  <c:v>Crime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Resultatoppfølgingsrapport!$H$6:$H$10</c:f>
              <c:strCache>
                <c:ptCount val="5"/>
                <c:pt idx="0">
                  <c:v>Start</c:v>
                </c:pt>
                <c:pt idx="1">
                  <c:v>End</c:v>
                </c:pt>
                <c:pt idx="2">
                  <c:v>6 months follow-up</c:v>
                </c:pt>
                <c:pt idx="3">
                  <c:v>12 months follow-up</c:v>
                </c:pt>
                <c:pt idx="4">
                  <c:v>18 months follow-up</c:v>
                </c:pt>
              </c:strCache>
            </c:strRef>
          </c:cat>
          <c:val>
            <c:numRef>
              <c:f>Resultatoppfølgingsrapport!$K$6:$K$10</c:f>
              <c:numCache>
                <c:formatCode>0%</c:formatCode>
                <c:ptCount val="5"/>
                <c:pt idx="0">
                  <c:v>0.52</c:v>
                </c:pt>
                <c:pt idx="1">
                  <c:v>3.0000000000000027E-2</c:v>
                </c:pt>
                <c:pt idx="2">
                  <c:v>6.9999999999999951E-2</c:v>
                </c:pt>
                <c:pt idx="3">
                  <c:v>6.0000000000000053E-2</c:v>
                </c:pt>
                <c:pt idx="4">
                  <c:v>6.0000000000000053E-2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56-8947-8A16-C6E45096BF74}"/>
            </c:ext>
          </c:extLst>
        </c:ser>
        <c:ser>
          <c:idx val="3"/>
          <c:order val="3"/>
          <c:tx>
            <c:strRef>
              <c:f>Resultatoppfølgingsrapport!$L$5</c:f>
              <c:strCache>
                <c:ptCount val="1"/>
                <c:pt idx="0">
                  <c:v>Substance abuse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Resultatoppfølgingsrapport!$H$6:$H$10</c:f>
              <c:strCache>
                <c:ptCount val="5"/>
                <c:pt idx="0">
                  <c:v>Start</c:v>
                </c:pt>
                <c:pt idx="1">
                  <c:v>End</c:v>
                </c:pt>
                <c:pt idx="2">
                  <c:v>6 months follow-up</c:v>
                </c:pt>
                <c:pt idx="3">
                  <c:v>12 months follow-up</c:v>
                </c:pt>
                <c:pt idx="4">
                  <c:v>18 months follow-up</c:v>
                </c:pt>
              </c:strCache>
            </c:strRef>
          </c:cat>
          <c:val>
            <c:numRef>
              <c:f>Resultatoppfølgingsrapport!$L$6:$L$10</c:f>
              <c:numCache>
                <c:formatCode>0%</c:formatCode>
                <c:ptCount val="5"/>
                <c:pt idx="0">
                  <c:v>0.47</c:v>
                </c:pt>
                <c:pt idx="1">
                  <c:v>5.0000000000000044E-2</c:v>
                </c:pt>
                <c:pt idx="2">
                  <c:v>8.9999999999999969E-2</c:v>
                </c:pt>
                <c:pt idx="3">
                  <c:v>8.9999999999999969E-2</c:v>
                </c:pt>
                <c:pt idx="4">
                  <c:v>9.9999999999999978E-2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56-8947-8A16-C6E45096BF74}"/>
            </c:ext>
          </c:extLst>
        </c:ser>
        <c:ser>
          <c:idx val="4"/>
          <c:order val="4"/>
          <c:tx>
            <c:strRef>
              <c:f>Resultatoppfølgingsrapport!$M$5</c:f>
              <c:strCache>
                <c:ptCount val="1"/>
                <c:pt idx="0">
                  <c:v>Violence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Resultatoppfølgingsrapport!$H$6:$H$10</c:f>
              <c:strCache>
                <c:ptCount val="5"/>
                <c:pt idx="0">
                  <c:v>Start</c:v>
                </c:pt>
                <c:pt idx="1">
                  <c:v>End</c:v>
                </c:pt>
                <c:pt idx="2">
                  <c:v>6 months follow-up</c:v>
                </c:pt>
                <c:pt idx="3">
                  <c:v>12 months follow-up</c:v>
                </c:pt>
                <c:pt idx="4">
                  <c:v>18 months follow-up</c:v>
                </c:pt>
              </c:strCache>
            </c:strRef>
          </c:cat>
          <c:val>
            <c:numRef>
              <c:f>Resultatoppfølgingsrapport!$M$6:$M$10</c:f>
              <c:numCache>
                <c:formatCode>0%</c:formatCode>
                <c:ptCount val="5"/>
                <c:pt idx="0">
                  <c:v>0.74</c:v>
                </c:pt>
                <c:pt idx="1">
                  <c:v>4.0000000000000036E-2</c:v>
                </c:pt>
                <c:pt idx="2">
                  <c:v>0.10999999999999999</c:v>
                </c:pt>
                <c:pt idx="3">
                  <c:v>8.9999999999999969E-2</c:v>
                </c:pt>
                <c:pt idx="4">
                  <c:v>7.999999999999996E-2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856-8947-8A16-C6E45096B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92000"/>
        <c:axId val="20297936"/>
      </c:lineChart>
      <c:catAx>
        <c:axId val="2019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20297936"/>
        <c:crosses val="autoZero"/>
        <c:auto val="1"/>
        <c:lblAlgn val="ctr"/>
        <c:lblOffset val="100"/>
        <c:noMultiLvlLbl val="0"/>
      </c:catAx>
      <c:valAx>
        <c:axId val="202979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92000"/>
        <c:crossesAt val="1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980E9-A220-9C41-8DB0-E0E339D91629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B6EA9E90-FBD0-9846-924A-8DE2A739BFF5}">
      <dgm:prSet phldrT="[Tekst]"/>
      <dgm:spPr>
        <a:xfrm>
          <a:off x="3501571" y="67733"/>
          <a:ext cx="3251200" cy="3251200"/>
        </a:xfrm>
        <a:prstGeom prst="ellipse">
          <a:avLst/>
        </a:prstGeom>
        <a:solidFill>
          <a:srgbClr val="4472C4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b-NO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Policy</a:t>
          </a:r>
        </a:p>
      </dgm:t>
    </dgm:pt>
    <dgm:pt modelId="{8664057A-357B-1544-83AD-54642C1E2CC3}" type="parTrans" cxnId="{7B80E886-C492-2742-8E3B-9807C2E6B5DE}">
      <dgm:prSet/>
      <dgm:spPr/>
      <dgm:t>
        <a:bodyPr/>
        <a:lstStyle/>
        <a:p>
          <a:endParaRPr lang="nb-NO"/>
        </a:p>
      </dgm:t>
    </dgm:pt>
    <dgm:pt modelId="{A348CA3C-C704-A543-AF86-DEF359E4EC36}" type="sibTrans" cxnId="{7B80E886-C492-2742-8E3B-9807C2E6B5DE}">
      <dgm:prSet/>
      <dgm:spPr/>
      <dgm:t>
        <a:bodyPr/>
        <a:lstStyle/>
        <a:p>
          <a:endParaRPr lang="nb-NO"/>
        </a:p>
      </dgm:t>
    </dgm:pt>
    <dgm:pt modelId="{D5EDE7B4-041F-AE4B-9053-0B3E277C2C95}">
      <dgm:prSet phldrT="[Tekst]"/>
      <dgm:spPr>
        <a:xfrm>
          <a:off x="4674712" y="2099733"/>
          <a:ext cx="3251200" cy="3251200"/>
        </a:xfrm>
        <a:prstGeom prst="ellipse">
          <a:avLst/>
        </a:prstGeom>
        <a:solidFill>
          <a:srgbClr val="4472C4">
            <a:lumMod val="60000"/>
            <a:lumOff val="40000"/>
            <a:alpha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b-NO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Research</a:t>
          </a:r>
        </a:p>
      </dgm:t>
    </dgm:pt>
    <dgm:pt modelId="{E30E16C1-3DD1-6A4A-9C00-18A03517C749}" type="parTrans" cxnId="{8BA8F53C-C061-4B4A-8AA0-20565D818520}">
      <dgm:prSet/>
      <dgm:spPr/>
      <dgm:t>
        <a:bodyPr/>
        <a:lstStyle/>
        <a:p>
          <a:endParaRPr lang="nb-NO"/>
        </a:p>
      </dgm:t>
    </dgm:pt>
    <dgm:pt modelId="{302D6946-A5D8-2841-8F98-D9AD03728CE0}" type="sibTrans" cxnId="{8BA8F53C-C061-4B4A-8AA0-20565D818520}">
      <dgm:prSet/>
      <dgm:spPr/>
      <dgm:t>
        <a:bodyPr/>
        <a:lstStyle/>
        <a:p>
          <a:endParaRPr lang="nb-NO"/>
        </a:p>
      </dgm:t>
    </dgm:pt>
    <dgm:pt modelId="{3174D76A-D4C6-AE43-9400-9705A99C57DD}">
      <dgm:prSet phldrT="[Tekst]"/>
      <dgm:spPr>
        <a:xfrm>
          <a:off x="2328429" y="2099733"/>
          <a:ext cx="3251200" cy="3251200"/>
        </a:xfrm>
        <a:prstGeom prst="ellipse">
          <a:avLst/>
        </a:prstGeom>
        <a:solidFill>
          <a:srgbClr val="4472C4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b-NO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Practice</a:t>
          </a:r>
          <a:endParaRPr lang="nb-NO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3A3EEB5-7415-964C-AF1F-6C7A972377E6}" type="parTrans" cxnId="{71E3E290-226F-C54B-956F-89AF2D7C3ADF}">
      <dgm:prSet/>
      <dgm:spPr/>
      <dgm:t>
        <a:bodyPr/>
        <a:lstStyle/>
        <a:p>
          <a:endParaRPr lang="nb-NO"/>
        </a:p>
      </dgm:t>
    </dgm:pt>
    <dgm:pt modelId="{2FF63ADB-4634-5A40-A355-9EE6D09423C4}" type="sibTrans" cxnId="{71E3E290-226F-C54B-956F-89AF2D7C3ADF}">
      <dgm:prSet/>
      <dgm:spPr/>
      <dgm:t>
        <a:bodyPr/>
        <a:lstStyle/>
        <a:p>
          <a:endParaRPr lang="nb-NO"/>
        </a:p>
      </dgm:t>
    </dgm:pt>
    <dgm:pt modelId="{6D5BCD29-8C51-9444-9449-9E7BC3666704}" type="pres">
      <dgm:prSet presAssocID="{681980E9-A220-9C41-8DB0-E0E339D91629}" presName="compositeShape" presStyleCnt="0">
        <dgm:presLayoutVars>
          <dgm:chMax val="7"/>
          <dgm:dir/>
          <dgm:resizeHandles val="exact"/>
        </dgm:presLayoutVars>
      </dgm:prSet>
      <dgm:spPr/>
    </dgm:pt>
    <dgm:pt modelId="{645C9D41-B90F-CF48-A6CE-A3CB2E1D65C8}" type="pres">
      <dgm:prSet presAssocID="{B6EA9E90-FBD0-9846-924A-8DE2A739BFF5}" presName="circ1" presStyleLbl="vennNode1" presStyleIdx="0" presStyleCnt="3"/>
      <dgm:spPr/>
    </dgm:pt>
    <dgm:pt modelId="{C6B89F11-750D-A443-83D5-0549F618994D}" type="pres">
      <dgm:prSet presAssocID="{B6EA9E90-FBD0-9846-924A-8DE2A739BF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1855BF7-5871-D44C-B716-7161EF09C8F7}" type="pres">
      <dgm:prSet presAssocID="{D5EDE7B4-041F-AE4B-9053-0B3E277C2C95}" presName="circ2" presStyleLbl="vennNode1" presStyleIdx="1" presStyleCnt="3"/>
      <dgm:spPr/>
    </dgm:pt>
    <dgm:pt modelId="{356581C5-9E13-864F-806C-6A0DE6D51B53}" type="pres">
      <dgm:prSet presAssocID="{D5EDE7B4-041F-AE4B-9053-0B3E277C2C9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8FF1E27-EC70-1D4E-9894-50D8492654AF}" type="pres">
      <dgm:prSet presAssocID="{3174D76A-D4C6-AE43-9400-9705A99C57DD}" presName="circ3" presStyleLbl="vennNode1" presStyleIdx="2" presStyleCnt="3"/>
      <dgm:spPr/>
    </dgm:pt>
    <dgm:pt modelId="{79D20319-D570-094B-81B9-2E0BEB20C159}" type="pres">
      <dgm:prSet presAssocID="{3174D76A-D4C6-AE43-9400-9705A99C57D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A3C7603-71F2-B84A-8EA9-6106380A19DB}" type="presOf" srcId="{D5EDE7B4-041F-AE4B-9053-0B3E277C2C95}" destId="{21855BF7-5871-D44C-B716-7161EF09C8F7}" srcOrd="0" destOrd="0" presId="urn:microsoft.com/office/officeart/2005/8/layout/venn1"/>
    <dgm:cxn modelId="{8BA8F53C-C061-4B4A-8AA0-20565D818520}" srcId="{681980E9-A220-9C41-8DB0-E0E339D91629}" destId="{D5EDE7B4-041F-AE4B-9053-0B3E277C2C95}" srcOrd="1" destOrd="0" parTransId="{E30E16C1-3DD1-6A4A-9C00-18A03517C749}" sibTransId="{302D6946-A5D8-2841-8F98-D9AD03728CE0}"/>
    <dgm:cxn modelId="{7B80E886-C492-2742-8E3B-9807C2E6B5DE}" srcId="{681980E9-A220-9C41-8DB0-E0E339D91629}" destId="{B6EA9E90-FBD0-9846-924A-8DE2A739BFF5}" srcOrd="0" destOrd="0" parTransId="{8664057A-357B-1544-83AD-54642C1E2CC3}" sibTransId="{A348CA3C-C704-A543-AF86-DEF359E4EC36}"/>
    <dgm:cxn modelId="{71E3E290-226F-C54B-956F-89AF2D7C3ADF}" srcId="{681980E9-A220-9C41-8DB0-E0E339D91629}" destId="{3174D76A-D4C6-AE43-9400-9705A99C57DD}" srcOrd="2" destOrd="0" parTransId="{53A3EEB5-7415-964C-AF1F-6C7A972377E6}" sibTransId="{2FF63ADB-4634-5A40-A355-9EE6D09423C4}"/>
    <dgm:cxn modelId="{DD8F3091-C1A5-7041-9528-8D17F65495D9}" type="presOf" srcId="{3174D76A-D4C6-AE43-9400-9705A99C57DD}" destId="{38FF1E27-EC70-1D4E-9894-50D8492654AF}" srcOrd="0" destOrd="0" presId="urn:microsoft.com/office/officeart/2005/8/layout/venn1"/>
    <dgm:cxn modelId="{234C8799-330D-5A48-99DA-5F0554E8D682}" type="presOf" srcId="{3174D76A-D4C6-AE43-9400-9705A99C57DD}" destId="{79D20319-D570-094B-81B9-2E0BEB20C159}" srcOrd="1" destOrd="0" presId="urn:microsoft.com/office/officeart/2005/8/layout/venn1"/>
    <dgm:cxn modelId="{E4FE46AE-7FBE-1A4F-8587-A87BD0B8D3C8}" type="presOf" srcId="{B6EA9E90-FBD0-9846-924A-8DE2A739BFF5}" destId="{645C9D41-B90F-CF48-A6CE-A3CB2E1D65C8}" srcOrd="0" destOrd="0" presId="urn:microsoft.com/office/officeart/2005/8/layout/venn1"/>
    <dgm:cxn modelId="{7C6E69CE-229E-BE45-A29C-349CB7C4961F}" type="presOf" srcId="{B6EA9E90-FBD0-9846-924A-8DE2A739BFF5}" destId="{C6B89F11-750D-A443-83D5-0549F618994D}" srcOrd="1" destOrd="0" presId="urn:microsoft.com/office/officeart/2005/8/layout/venn1"/>
    <dgm:cxn modelId="{CDC807D5-C48E-8044-BC25-ED86677FBD83}" type="presOf" srcId="{D5EDE7B4-041F-AE4B-9053-0B3E277C2C95}" destId="{356581C5-9E13-864F-806C-6A0DE6D51B53}" srcOrd="1" destOrd="0" presId="urn:microsoft.com/office/officeart/2005/8/layout/venn1"/>
    <dgm:cxn modelId="{134A27F9-BCDE-3C42-B1FB-6D01F1927655}" type="presOf" srcId="{681980E9-A220-9C41-8DB0-E0E339D91629}" destId="{6D5BCD29-8C51-9444-9449-9E7BC3666704}" srcOrd="0" destOrd="0" presId="urn:microsoft.com/office/officeart/2005/8/layout/venn1"/>
    <dgm:cxn modelId="{6A0FF305-6BC3-CA46-84A3-A04BD49D09DA}" type="presParOf" srcId="{6D5BCD29-8C51-9444-9449-9E7BC3666704}" destId="{645C9D41-B90F-CF48-A6CE-A3CB2E1D65C8}" srcOrd="0" destOrd="0" presId="urn:microsoft.com/office/officeart/2005/8/layout/venn1"/>
    <dgm:cxn modelId="{D2AEC799-88E3-8A46-AE1E-292D02148C14}" type="presParOf" srcId="{6D5BCD29-8C51-9444-9449-9E7BC3666704}" destId="{C6B89F11-750D-A443-83D5-0549F618994D}" srcOrd="1" destOrd="0" presId="urn:microsoft.com/office/officeart/2005/8/layout/venn1"/>
    <dgm:cxn modelId="{B3D6912B-A38B-8043-ABF4-4F6D8A845B91}" type="presParOf" srcId="{6D5BCD29-8C51-9444-9449-9E7BC3666704}" destId="{21855BF7-5871-D44C-B716-7161EF09C8F7}" srcOrd="2" destOrd="0" presId="urn:microsoft.com/office/officeart/2005/8/layout/venn1"/>
    <dgm:cxn modelId="{F7DF8AFC-679F-C845-B994-10C9C9A8BB32}" type="presParOf" srcId="{6D5BCD29-8C51-9444-9449-9E7BC3666704}" destId="{356581C5-9E13-864F-806C-6A0DE6D51B53}" srcOrd="3" destOrd="0" presId="urn:microsoft.com/office/officeart/2005/8/layout/venn1"/>
    <dgm:cxn modelId="{0F4E3C4B-6E46-6B42-8207-ECF7E34C5520}" type="presParOf" srcId="{6D5BCD29-8C51-9444-9449-9E7BC3666704}" destId="{38FF1E27-EC70-1D4E-9894-50D8492654AF}" srcOrd="4" destOrd="0" presId="urn:microsoft.com/office/officeart/2005/8/layout/venn1"/>
    <dgm:cxn modelId="{10254B05-3AFC-014A-8CBC-07BF908F1949}" type="presParOf" srcId="{6D5BCD29-8C51-9444-9449-9E7BC3666704}" destId="{79D20319-D570-094B-81B9-2E0BEB20C15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C9D41-B90F-CF48-A6CE-A3CB2E1D65C8}">
      <dsp:nvSpPr>
        <dsp:cNvPr id="0" name=""/>
        <dsp:cNvSpPr/>
      </dsp:nvSpPr>
      <dsp:spPr>
        <a:xfrm>
          <a:off x="3501571" y="67733"/>
          <a:ext cx="3251200" cy="3251200"/>
        </a:xfrm>
        <a:prstGeom prst="ellipse">
          <a:avLst/>
        </a:prstGeom>
        <a:solidFill>
          <a:srgbClr val="4472C4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Policy</a:t>
          </a:r>
        </a:p>
      </dsp:txBody>
      <dsp:txXfrm>
        <a:off x="4284224" y="850950"/>
        <a:ext cx="1685893" cy="1034526"/>
      </dsp:txXfrm>
    </dsp:sp>
    <dsp:sp modelId="{21855BF7-5871-D44C-B716-7161EF09C8F7}">
      <dsp:nvSpPr>
        <dsp:cNvPr id="0" name=""/>
        <dsp:cNvSpPr/>
      </dsp:nvSpPr>
      <dsp:spPr>
        <a:xfrm>
          <a:off x="4674712" y="2099733"/>
          <a:ext cx="3251200" cy="3251200"/>
        </a:xfrm>
        <a:prstGeom prst="ellipse">
          <a:avLst/>
        </a:prstGeom>
        <a:solidFill>
          <a:srgbClr val="4472C4">
            <a:lumMod val="60000"/>
            <a:lumOff val="40000"/>
            <a:alpha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Research</a:t>
          </a:r>
        </a:p>
      </dsp:txBody>
      <dsp:txXfrm>
        <a:off x="5954714" y="3201496"/>
        <a:ext cx="1379368" cy="1264420"/>
      </dsp:txXfrm>
    </dsp:sp>
    <dsp:sp modelId="{38FF1E27-EC70-1D4E-9894-50D8492654AF}">
      <dsp:nvSpPr>
        <dsp:cNvPr id="0" name=""/>
        <dsp:cNvSpPr/>
      </dsp:nvSpPr>
      <dsp:spPr>
        <a:xfrm>
          <a:off x="2328429" y="2099733"/>
          <a:ext cx="3251200" cy="3251200"/>
        </a:xfrm>
        <a:prstGeom prst="ellipse">
          <a:avLst/>
        </a:prstGeom>
        <a:solidFill>
          <a:srgbClr val="4472C4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Practice</a:t>
          </a:r>
          <a:endParaRPr lang="nb-NO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20260" y="3201496"/>
        <a:ext cx="1379368" cy="1264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A30873-125C-1F4A-96DE-3E4FCFE30B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10A12B4-27B0-4B49-8E8D-D845419C45C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30010B4-E624-E142-9768-ACA665AC7E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6D6872F2-8C35-514D-953D-713F7E9B259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11B7B42-F1B9-234D-BB36-3BB6EBEABCD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63A6F42-F83E-AA41-A5AB-2F9E8E52EF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9669655-0C83-9441-B110-0F8EEDEA31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74B1D136-68DB-084C-8C5B-D7FD25CED6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" y="744538"/>
            <a:ext cx="6610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811274E-1EEA-114F-AA95-58A18105AC4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F00B4D6-53C2-574A-9F59-EAE0E96CB9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3C27579-58AA-FA4A-B824-8044212440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CB9E22D-D924-3442-B0C5-249044FB497A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>
                <a:latin typeface="Arial" panose="020B0604020202020204" pitchFamily="34" charset="0"/>
                <a:ea typeface="MS PGothic" panose="020B0600070205080204" pitchFamily="34" charset="-128"/>
              </a:rPr>
              <a:t>Liten interesse for å finne frem til og utvikle metoder i fagfeltet i psykisk helsevern</a:t>
            </a:r>
          </a:p>
          <a:p>
            <a:pPr eaLnBrk="1" hangingPunct="1"/>
            <a:endParaRPr lang="nb-NO" altLang="nb-NO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r>
              <a:rPr lang="nb-NO" altLang="nb-NO" dirty="0">
                <a:latin typeface="Arial" panose="020B0604020202020204" pitchFamily="34" charset="0"/>
                <a:ea typeface="MS PGothic" panose="020B0600070205080204" pitchFamily="34" charset="-128"/>
              </a:rPr>
              <a:t>Barnevernet hadde kun institusjonsplassering – få av disse </a:t>
            </a:r>
            <a:r>
              <a:rPr lang="nb-NO" altLang="nb-NO" dirty="0" err="1">
                <a:latin typeface="Arial" panose="020B0604020202020204" pitchFamily="34" charset="0"/>
                <a:ea typeface="MS PGothic" panose="020B0600070205080204" pitchFamily="34" charset="-128"/>
              </a:rPr>
              <a:t>intstitusjonene</a:t>
            </a:r>
            <a:r>
              <a:rPr lang="nb-NO" altLang="nb-NO" dirty="0">
                <a:latin typeface="Arial" panose="020B0604020202020204" pitchFamily="34" charset="0"/>
                <a:ea typeface="MS PGothic" panose="020B0600070205080204" pitchFamily="34" charset="-128"/>
              </a:rPr>
              <a:t> hadde psykologer ansatt og drev behandling</a:t>
            </a:r>
          </a:p>
          <a:p>
            <a:pPr eaLnBrk="1" hangingPunct="1"/>
            <a:endParaRPr lang="nb-NO" altLang="nb-NO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18BFB415-ED83-46E1-B7CD-63943E29CF02}" type="slidenum">
              <a:rPr lang="nb-NO" altLang="nb-NO" sz="1000" smtClean="0">
                <a:ea typeface="MS PGothic" panose="020B0600070205080204" pitchFamily="34" charset="-128"/>
              </a:rPr>
              <a:pPr eaLnBrk="0" hangingPunct="0">
                <a:spcBef>
                  <a:spcPct val="0"/>
                </a:spcBef>
              </a:pPr>
              <a:t>7</a:t>
            </a:fld>
            <a:endParaRPr lang="nb-NO" altLang="nb-NO" sz="10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48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lassholder for lysbil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Plassholder for nota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>
              <a:latin typeface="Arial" panose="020B0604020202020204" pitchFamily="34" charset="0"/>
            </a:endParaRPr>
          </a:p>
        </p:txBody>
      </p:sp>
      <p:sp>
        <p:nvSpPr>
          <p:cNvPr id="809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8B04B-C099-4E74-8429-E9F3E3967A32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21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lassholder for lysbil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Plassholder for nota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>
              <a:latin typeface="Arial" panose="020B0604020202020204" pitchFamily="34" charset="0"/>
            </a:endParaRPr>
          </a:p>
        </p:txBody>
      </p:sp>
      <p:sp>
        <p:nvSpPr>
          <p:cNvPr id="809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8B04B-C099-4E74-8429-E9F3E3967A32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287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lassholder for lysbil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Plassholder for nota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>
              <a:latin typeface="Arial" panose="020B0604020202020204" pitchFamily="34" charset="0"/>
            </a:endParaRPr>
          </a:p>
        </p:txBody>
      </p:sp>
      <p:sp>
        <p:nvSpPr>
          <p:cNvPr id="809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8B04B-C099-4E74-8429-E9F3E3967A32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34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>
                <a:latin typeface="Arial" panose="020B0604020202020204" pitchFamily="34" charset="0"/>
                <a:ea typeface="MS PGothic" panose="020B0600070205080204" pitchFamily="34" charset="-128"/>
              </a:rPr>
              <a:t>Liten interesse for å finne frem til og utvikle metoder i fagfeltet i psykisk helsevern</a:t>
            </a:r>
          </a:p>
          <a:p>
            <a:pPr eaLnBrk="1" hangingPunct="1"/>
            <a:endParaRPr lang="nb-NO" altLang="nb-NO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r>
              <a:rPr lang="nb-NO" altLang="nb-NO">
                <a:latin typeface="Arial" panose="020B0604020202020204" pitchFamily="34" charset="0"/>
                <a:ea typeface="MS PGothic" panose="020B0600070205080204" pitchFamily="34" charset="-128"/>
              </a:rPr>
              <a:t>Barnevernet hadde kun institusjonsplassering – få av disse intstitusjonene hadde psykologer ansatt og drev behandling</a:t>
            </a:r>
          </a:p>
          <a:p>
            <a:pPr eaLnBrk="1" hangingPunct="1"/>
            <a:endParaRPr lang="nb-NO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18BFB415-ED83-46E1-B7CD-63943E29CF02}" type="slidenum">
              <a:rPr lang="nb-NO" altLang="nb-NO" sz="1000" smtClean="0">
                <a:ea typeface="MS PGothic" panose="020B0600070205080204" pitchFamily="34" charset="-128"/>
              </a:rPr>
              <a:pPr eaLnBrk="0" hangingPunct="0">
                <a:spcBef>
                  <a:spcPct val="0"/>
                </a:spcBef>
              </a:pPr>
              <a:t>29</a:t>
            </a:fld>
            <a:endParaRPr lang="nb-NO" altLang="nb-NO" sz="10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66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0D9A87D0-8BFF-2749-9738-38A3996FE6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34517" y="-11113"/>
            <a:ext cx="6957483" cy="5649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 sz="1800">
              <a:ea typeface="+mn-ea"/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601FCF1F-5505-5B45-87C8-76516DC1B4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100138"/>
            <a:ext cx="10657417" cy="51546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 sz="1800">
              <a:ea typeface="+mn-ea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EB58FA2F-CBB4-0242-8FC3-E5D1E9D753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198938"/>
            <a:ext cx="12192000" cy="14398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 sz="1800">
              <a:ea typeface="+mn-ea"/>
            </a:endParaRPr>
          </a:p>
        </p:txBody>
      </p:sp>
      <p:pic>
        <p:nvPicPr>
          <p:cNvPr id="7" name="Picture 18" descr="logo-eng">
            <a:extLst>
              <a:ext uri="{FF2B5EF4-FFF2-40B4-BE49-F238E27FC236}">
                <a16:creationId xmlns:a16="http://schemas.microsoft.com/office/drawing/2014/main" id="{6C248A34-C708-A24E-BC1B-5D2C8B33F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1" y="189981"/>
            <a:ext cx="4003104" cy="74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2857500"/>
            <a:ext cx="10657417" cy="1341438"/>
          </a:xfrm>
        </p:spPr>
        <p:txBody>
          <a:bodyPr tIns="180000" bIns="180000"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4198938"/>
            <a:ext cx="10657417" cy="1439862"/>
          </a:xfrm>
        </p:spPr>
        <p:txBody>
          <a:bodyPr tIns="180000" rIns="0" bIns="18000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3B65E34-A078-2249-9D41-D5F780A28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48F36A-96C8-D84E-9E31-DC8527FBCA62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763F411-0FA3-2F44-82F8-7A1E9EE35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E457B36D-9D3C-7042-9F50-A71B725F1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b-NO"/>
              <a:t>Slide </a:t>
            </a:r>
            <a:fld id="{C9C0B6A6-A13C-5147-9CCB-FB9637360FF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5154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DF9EE6-6F74-0A47-B390-330019B86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3AED-DBD6-AC46-8714-3485991E2928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B9C695-83CC-5C4C-9AF4-58539E314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8246E2-69FC-B449-AE1C-311A6CEAF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FFD3DA59-D437-8542-A1F7-9F9E2566A44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1080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100138"/>
            <a:ext cx="3048000" cy="5154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00138"/>
            <a:ext cx="8940800" cy="5154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D21EDC-8B02-A04A-BFC6-386C766E3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0C5D7-0DD3-C049-855B-07E448C45DAA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C48DA1-703A-BE43-95CF-F534D5A03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A23387-8875-6449-B03E-EDADFB024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1826C383-E4D4-EA45-B739-F0F89375588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768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EBD8571-1F0B-BF47-A2D9-30C5254089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34517" y="-11113"/>
            <a:ext cx="6957483" cy="5649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 sz="1800">
              <a:ea typeface="+mn-ea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306B6AE-4D24-084A-9D6B-0659E3C966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100138"/>
            <a:ext cx="10657417" cy="51546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 sz="1800">
              <a:ea typeface="+mn-ea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7993CE9-6E48-334D-B429-1E82D8E639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198938"/>
            <a:ext cx="12192000" cy="14398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 sz="1800">
              <a:ea typeface="+mn-ea"/>
            </a:endParaRPr>
          </a:p>
        </p:txBody>
      </p:sp>
      <p:pic>
        <p:nvPicPr>
          <p:cNvPr id="7" name="Picture 13" descr="foto">
            <a:extLst>
              <a:ext uri="{FF2B5EF4-FFF2-40B4-BE49-F238E27FC236}">
                <a16:creationId xmlns:a16="http://schemas.microsoft.com/office/drawing/2014/main" id="{7E25E4A2-DA80-9648-ABA2-DDDC7FEC8E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18" y="1095376"/>
            <a:ext cx="5420783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logo-eng">
            <a:extLst>
              <a:ext uri="{FF2B5EF4-FFF2-40B4-BE49-F238E27FC236}">
                <a16:creationId xmlns:a16="http://schemas.microsoft.com/office/drawing/2014/main" id="{E7CA35B4-241D-7E4E-8562-B91EB3A8C4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323850"/>
            <a:ext cx="398991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100138"/>
            <a:ext cx="5234517" cy="3098800"/>
          </a:xfrm>
        </p:spPr>
        <p:txBody>
          <a:bodyPr tIns="180000" bIns="180000"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" y="4198938"/>
            <a:ext cx="10657417" cy="1439862"/>
          </a:xfrm>
        </p:spPr>
        <p:txBody>
          <a:bodyPr tIns="180000" rIns="0" bIns="18000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1AF70D4D-B301-4848-90E8-F7C1199AD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7DE0F2-64D7-F246-8B56-F95B15A8522E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125F1489-3C40-BB46-9438-80EF345E2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BAC8EC5A-4986-C947-9D9D-731FCD3AA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F04D56E9-07A1-A543-9D8E-4F56A499CAE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885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463294-423F-1446-A43E-027490B02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D4326-5C15-2541-BEE6-6BE359D81C29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CE8D1B-7E29-BD47-AACC-4D60AAF849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79C357-39D0-A34C-A3A7-FF3E0ED63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CE0CC663-2C59-AE4A-AFE1-A49A560D208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20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31EF9C-CF0F-3243-9B2E-8EC75D1CE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AD651-780A-4546-AF7F-4C98E4BFD5EF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83D26E-9929-2941-BCE5-3838C9B92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C49CDC-E427-9940-81B4-84C764550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6691C6F5-95A0-1142-A9BF-D0FA6341392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558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49426"/>
            <a:ext cx="5994400" cy="450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49426"/>
            <a:ext cx="5994400" cy="450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1CB09D-902D-CD43-9DBD-4D02EFE709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4E27B-DD50-1349-8147-7FD2CC12210C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B1A2-E51A-B24E-8E23-9A60A0D7D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BA07F-5994-794B-B2AA-685B53048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EDCD1C50-6AED-7D4B-BD80-77F6B6C36E7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819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FD4BE-D39A-3D4B-AD9B-A9525FB7E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FA5BB-FF75-0045-8FD5-CE422E8EF30D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079B29-E38E-CE46-BCAF-B9369E1B4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9E251B8-E59A-A44A-85E2-61D4C89597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19E6C2E6-2D5D-544E-922A-F88AEDDBFAF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170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BFC193-B0E0-CF4A-8676-18E12713C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207E7-257B-0C47-A71B-AE053717BB43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E71A30-140D-C842-BDC1-CF427B2EB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A534D2-115A-F744-9DBA-08B523F16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45F37B9F-8251-2E45-A732-13AB53C9A26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709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210C81-0E58-384E-82DA-941744870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99337-7D7C-A046-86ED-45B0EBCFA6F3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7D1BDC-8011-5A4A-9EF4-E432F64206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817732-A418-344D-9F65-E7C3108C3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84D2B0D2-17D4-2B45-BE00-9D7CA073F2B4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990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45836-D478-F342-8D82-6BC7D96B4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C6993-CF3B-AD4F-832F-0E75FE25CE0C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F5311-89DD-AC43-AAE3-72DB954641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CBAB0-6E03-F145-B6C9-398E40F63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DF10FC39-390C-ED47-A470-DE7968DB8D2A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0891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59B11A-85D0-F34A-BB52-B3A721ECC1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DC4EB-EEE8-EB4C-8225-F60ED383239C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9E39A4-B345-8F4D-9A51-A3F507AA5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89C8E9-60DD-A943-981F-CB2D56BAE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7A977B6F-8E65-EB47-A68D-AD122C37A35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574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3A2C2-D96D-D74D-912F-5CF6EB123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ACDA3-56B2-AA4D-BD11-4EF20F4608A5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1D513-62BF-8343-B950-0CF37F3D7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440E0-D4B3-4142-AD08-9D32DF99C2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956C3017-2EE7-6046-9A23-693A381401E4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527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92F990-6746-7C41-A8F2-28493DEBDB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28062-AF42-2047-9161-76ABA92AB6B1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B41D1F-9938-E240-BD41-0ED472F1D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E65937-22F0-E54E-814E-4218F1451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1CBDA81B-6AEA-9840-91C5-68666A1CBA6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92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100138"/>
            <a:ext cx="3048000" cy="5154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00138"/>
            <a:ext cx="8940800" cy="5154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AA8AAD-01B4-A249-B3FD-823B175524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AC5B9-0B65-1B46-A053-FB4C1C325DA5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CD339D-1806-8949-97DF-DE02C1969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F3B1D5-5C7A-2844-9E0C-685136A14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EEEB570C-D3AA-7D4C-866F-5D680E84AA0A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3916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A24480-D124-1440-A621-D2B669BB9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A58B8-B91A-1C49-A231-67C91DEB727A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6DB0D2-7153-664B-9EA4-A0B6827762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F67BB2-127A-8246-98B1-513A59895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3F5B6E90-BA29-2F46-81B1-639A95EE9AF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0849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49426"/>
            <a:ext cx="5994400" cy="450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49426"/>
            <a:ext cx="5994400" cy="450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061179-D6DD-A944-9BF3-1BEE7AD71E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70FFE-B3FE-374F-9A7B-8A8DBA2EB3BC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31EB36-4292-7045-BFC0-88D7095E32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784F8-6496-E74C-B99C-5A972F114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D15D8221-C87F-6D47-B67D-675BC881CA6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546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676F92-E37F-7342-91E4-2059D5F69D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A0C72-99ED-AD4E-A970-EFB10F939377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4C400F5-695E-2442-A4B2-9AF57D5DB9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9B5124-0A3D-4E47-886E-06C9B93FE2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F7B1C9FB-5EA9-D745-8E29-914B28E4187A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730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B2BAAC-1C63-7C4D-96C6-92F9A088C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B8152-01C4-1D4C-A58B-841935E56FA3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1021C6-A665-704C-AEE8-998507B39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E2AD51-88F6-FF4E-A646-B64D2C2EA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15628F34-0F84-5E45-B88C-6AA9AE1685F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2946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CAA66C-B96A-D54D-9EE3-07A2F5206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EDA0C-C3DE-F447-802A-6658700A566C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2544CF-D577-A94B-AA4E-5C5AE8AC9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6FC2F0-AA7B-F546-B5D2-A6FE0AD4B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42EE9987-FC02-0745-8BDF-A6186CC4F7B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219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0C621-B424-ED40-9B60-0E7DE97E7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7D32D-9326-FF4E-9277-87E4593BFDD3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BC4F9A-7757-0E44-842C-D5B1E66073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A491EF-E0C7-3D43-BD77-C79E89C6E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CFF6A677-0E57-C445-8084-28E574A0A9B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2387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F0466-992C-9A48-95D6-F791F1B84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94DF-7FCC-9343-BA1C-36C017A6DD2B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43C1A-9C56-EC4A-B42D-C807B4E4F4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AAE93-0C1C-AE47-A36F-A7F7E07E6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Side </a:t>
            </a:r>
            <a:fld id="{09960E2D-73DF-4C42-A62C-55DEADB213E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5991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F07BB19-2489-D04E-B171-208D8AED9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100139"/>
            <a:ext cx="12192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36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4F231FE-C1DB-3B46-A875-C64F0DCEA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749426"/>
            <a:ext cx="121920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36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ED5D80-8782-854E-A6C7-918B10AB60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" y="6381750"/>
            <a:ext cx="23410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45720" rIns="25200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Arial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fld id="{A4B573D3-93BA-CF44-B39A-AAB7278AB8D7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47873D-BB09-7E4F-8B3A-647DD2E0D1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9301" y="6381750"/>
            <a:ext cx="7632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45720" rIns="25200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latin typeface="Arial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A20ABA-C9E2-3E4E-8DFF-CC9075E4DB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1033" y="6381750"/>
            <a:ext cx="22182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45720" rIns="25200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r>
              <a:rPr lang="en-US" altLang="nb-NO"/>
              <a:t>Side </a:t>
            </a:r>
            <a:fld id="{A68E60DA-72D7-1A4A-B8FA-4222691E096D}" type="slidenum">
              <a:rPr lang="en-US" altLang="nb-NO"/>
              <a:pPr/>
              <a:t>‹#›</a:t>
            </a:fld>
            <a:endParaRPr lang="en-US" altLang="nb-NO"/>
          </a:p>
        </p:txBody>
      </p:sp>
      <p:pic>
        <p:nvPicPr>
          <p:cNvPr id="8" name="Picture 18" descr="logo-eng">
            <a:extLst>
              <a:ext uri="{FF2B5EF4-FFF2-40B4-BE49-F238E27FC236}">
                <a16:creationId xmlns:a16="http://schemas.microsoft.com/office/drawing/2014/main" id="{F84ABF63-89B8-3F42-A5B7-B9B836B046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1" y="189981"/>
            <a:ext cx="4003104" cy="74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pitchFamily="-111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1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1pPr>
      <a:lvl2pPr marL="355600" indent="-1778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100">
          <a:solidFill>
            <a:schemeClr val="tx1"/>
          </a:solidFill>
          <a:latin typeface="+mn-lt"/>
          <a:ea typeface="ＭＳ Ｐゴシック" charset="-128"/>
        </a:defRPr>
      </a:lvl2pPr>
      <a:lvl3pPr marL="534988" indent="-1778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900">
          <a:solidFill>
            <a:schemeClr val="tx1"/>
          </a:solidFill>
          <a:latin typeface="+mn-lt"/>
          <a:ea typeface="ＭＳ Ｐゴシック" charset="-128"/>
        </a:defRPr>
      </a:lvl3pPr>
      <a:lvl4pPr marL="714375" indent="-1778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893763" indent="-1778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1350963" indent="-1778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700">
          <a:solidFill>
            <a:schemeClr val="tx1"/>
          </a:solidFill>
          <a:latin typeface="+mn-lt"/>
        </a:defRPr>
      </a:lvl6pPr>
      <a:lvl7pPr marL="1808163" indent="-1778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700">
          <a:solidFill>
            <a:schemeClr val="tx1"/>
          </a:solidFill>
          <a:latin typeface="+mn-lt"/>
        </a:defRPr>
      </a:lvl7pPr>
      <a:lvl8pPr marL="2265363" indent="-1778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700">
          <a:solidFill>
            <a:schemeClr val="tx1"/>
          </a:solidFill>
          <a:latin typeface="+mn-lt"/>
        </a:defRPr>
      </a:lvl8pPr>
      <a:lvl9pPr marL="2722563" indent="-1778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D37089B-5311-E042-B6E3-46A8095CD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100139"/>
            <a:ext cx="12192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36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855270A-ED14-C543-90D8-8C1DEA074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749426"/>
            <a:ext cx="121920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36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D6CD7E80-1A5B-8649-B113-5E15796014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" y="6381750"/>
            <a:ext cx="23410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45720" rIns="25200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Arial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fld id="{ECA68D4A-8612-ED4C-B2E3-57EF0AECBCD6}" type="datetime1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A5A75CB-7C55-034C-9B8D-1FF0C5B7FE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9301" y="6381750"/>
            <a:ext cx="7632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45720" rIns="25200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latin typeface="Arial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843C6A4D-638D-604A-BCE2-F099A6E1BA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1033" y="6381750"/>
            <a:ext cx="22182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45720" rIns="25200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r>
              <a:rPr lang="en-US" altLang="nb-NO"/>
              <a:t>Side </a:t>
            </a:r>
            <a:fld id="{18E5CBD3-4EDD-BF46-AF49-67B83409F054}" type="slidenum">
              <a:rPr lang="en-US" altLang="nb-NO"/>
              <a:pPr/>
              <a:t>‹#›</a:t>
            </a:fld>
            <a:endParaRPr lang="en-US" altLang="nb-NO"/>
          </a:p>
        </p:txBody>
      </p:sp>
      <p:pic>
        <p:nvPicPr>
          <p:cNvPr id="6151" name="Picture 8" descr="logo-eng">
            <a:extLst>
              <a:ext uri="{FF2B5EF4-FFF2-40B4-BE49-F238E27FC236}">
                <a16:creationId xmlns:a16="http://schemas.microsoft.com/office/drawing/2014/main" id="{039CF791-8456-4D42-BA66-51D49533BF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323850"/>
            <a:ext cx="398991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pitchFamily="-111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1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1pPr>
      <a:lvl2pPr marL="355600" indent="-1778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100">
          <a:solidFill>
            <a:schemeClr val="tx1"/>
          </a:solidFill>
          <a:latin typeface="+mn-lt"/>
          <a:ea typeface="ＭＳ Ｐゴシック" charset="-128"/>
        </a:defRPr>
      </a:lvl2pPr>
      <a:lvl3pPr marL="534988" indent="-1778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900">
          <a:solidFill>
            <a:schemeClr val="tx1"/>
          </a:solidFill>
          <a:latin typeface="+mn-lt"/>
          <a:ea typeface="ＭＳ Ｐゴシック" charset="-128"/>
        </a:defRPr>
      </a:lvl3pPr>
      <a:lvl4pPr marL="714375" indent="-1778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893763" indent="-1778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1350963" indent="-1778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700">
          <a:solidFill>
            <a:schemeClr val="tx1"/>
          </a:solidFill>
          <a:latin typeface="+mn-lt"/>
        </a:defRPr>
      </a:lvl6pPr>
      <a:lvl7pPr marL="1808163" indent="-1778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700">
          <a:solidFill>
            <a:schemeClr val="tx1"/>
          </a:solidFill>
          <a:latin typeface="+mn-lt"/>
        </a:defRPr>
      </a:lvl7pPr>
      <a:lvl8pPr marL="2265363" indent="-1778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700">
          <a:solidFill>
            <a:schemeClr val="tx1"/>
          </a:solidFill>
          <a:latin typeface="+mn-lt"/>
        </a:defRPr>
      </a:lvl8pPr>
      <a:lvl9pPr marL="2722563" indent="-1778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bu.n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2F35289-58F9-7248-8DB5-D5F6449F7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2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Problem behaviour in children and youth: </a:t>
            </a:r>
            <a:br>
              <a:rPr lang="nb-NO" sz="3200" b="0" dirty="0">
                <a:latin typeface="Calibri Light" panose="020F0502020204030204" pitchFamily="34" charset="0"/>
                <a:cs typeface="Calibri Light" panose="020F0502020204030204" pitchFamily="34" charset="0"/>
              </a:rPr>
            </a:br>
            <a:r>
              <a:rPr lang="nb-NO" sz="32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What works, and how to make it work – the case of Norway</a:t>
            </a:r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FCE6F753-7BA0-E140-AD7C-98E1A12B33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sz="1000" b="0" dirty="0">
              <a:latin typeface="Calibri Light" panose="020F0502020204030204" pitchFamily="34" charset="0"/>
              <a:cs typeface="Calibri Light" panose="020F0502020204030204" pitchFamily="34" charset="0"/>
            </a:endParaRPr>
          </a:p>
          <a:p>
            <a:r>
              <a:rPr lang="nb-NO" sz="22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Knut Taraldsen, </a:t>
            </a:r>
            <a:r>
              <a:rPr lang="nb-NO" sz="22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Psychology</a:t>
            </a:r>
            <a:r>
              <a:rPr lang="nb-NO" sz="22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2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specialist</a:t>
            </a:r>
            <a:r>
              <a:rPr lang="nb-NO" sz="22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and Senior Advisor  </a:t>
            </a:r>
          </a:p>
          <a:p>
            <a:r>
              <a:rPr lang="nb-NO" sz="22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Dagfinn Mørkrid Thøgersen, </a:t>
            </a:r>
            <a:r>
              <a:rPr lang="nb-NO" sz="22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PhD</a:t>
            </a:r>
            <a:r>
              <a:rPr lang="nb-NO" sz="22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, </a:t>
            </a:r>
            <a:r>
              <a:rPr lang="nb-NO" sz="22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Clinical</a:t>
            </a:r>
            <a:r>
              <a:rPr lang="nb-NO" sz="22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2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Director</a:t>
            </a:r>
            <a:r>
              <a:rPr lang="nb-NO" sz="22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2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of</a:t>
            </a:r>
            <a:r>
              <a:rPr lang="nb-NO" sz="22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2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Youth</a:t>
            </a:r>
            <a:r>
              <a:rPr lang="nb-NO" sz="22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Program Development </a:t>
            </a:r>
          </a:p>
          <a:p>
            <a:endParaRPr lang="nb-NO" sz="1400" b="0" dirty="0">
              <a:latin typeface="Calibri Light" panose="020F0502020204030204" pitchFamily="34" charset="0"/>
              <a:cs typeface="Calibri Light" panose="020F0502020204030204" pitchFamily="34" charset="0"/>
            </a:endParaRPr>
          </a:p>
          <a:p>
            <a:r>
              <a:rPr lang="nb-NO" sz="1800" b="0" dirty="0">
                <a:solidFill>
                  <a:schemeClr val="tx2"/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Regional Discussion on Children’s Rights and Alternative Care</a:t>
            </a:r>
          </a:p>
          <a:p>
            <a:r>
              <a:rPr lang="nb-NO" sz="1800" b="0" dirty="0">
                <a:solidFill>
                  <a:schemeClr val="tx2"/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Strasbourg/online, 1 June 2021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05D182-4169-394F-834F-7B1DA986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C540C8-A41B-E94F-A369-F62CEFFB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4868B3A-CCD4-3F40-AABE-BA31FCE9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1768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DD9DB4-F885-F242-AAC0-100AA9D4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0139"/>
            <a:ext cx="12192000" cy="864585"/>
          </a:xfrm>
        </p:spPr>
        <p:txBody>
          <a:bodyPr/>
          <a:lstStyle/>
          <a:p>
            <a:r>
              <a:rPr lang="nb-NO" altLang="nb-NO" sz="3200" b="0" dirty="0">
                <a:latin typeface="Calibri Light" panose="020F0302020204030204" pitchFamily="34" charset="0"/>
                <a:ea typeface="MS PGothic" panose="020B0600070205080204" pitchFamily="34" charset="-128"/>
              </a:rPr>
              <a:t>50 years of research: </a:t>
            </a:r>
            <a:br>
              <a:rPr lang="nb-NO" altLang="nb-NO" sz="3200" b="0" dirty="0">
                <a:latin typeface="Calibri Light" panose="020F0302020204030204" pitchFamily="34" charset="0"/>
                <a:ea typeface="MS PGothic" panose="020B0600070205080204" pitchFamily="34" charset="-128"/>
              </a:rPr>
            </a:br>
            <a:r>
              <a:rPr lang="nb-NO" altLang="nb-NO" b="0" dirty="0">
                <a:latin typeface="Calibri Light" panose="020F0302020204030204" pitchFamily="34" charset="0"/>
                <a:ea typeface="MS PGothic" panose="020B0600070205080204" pitchFamily="34" charset="-128"/>
              </a:rPr>
              <a:t>Multiple risk faktors for </a:t>
            </a:r>
            <a:r>
              <a:rPr lang="nb-NO" altLang="nb-NO" b="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developing</a:t>
            </a:r>
            <a:r>
              <a:rPr lang="nb-NO" altLang="nb-NO" b="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b="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adolescent</a:t>
            </a:r>
            <a:r>
              <a:rPr lang="nb-NO" altLang="nb-NO" b="0" dirty="0">
                <a:latin typeface="Calibri Light" panose="020F0302020204030204" pitchFamily="34" charset="0"/>
                <a:ea typeface="MS PGothic" panose="020B0600070205080204" pitchFamily="34" charset="-128"/>
              </a:rPr>
              <a:t> problem behaviour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438C81-5BDD-384C-AE2B-413BBEEE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2" indent="0" eaLnBrk="1" hangingPunct="1">
              <a:buNone/>
            </a:pPr>
            <a:endParaRPr lang="nb-NO" altLang="nb-NO" sz="1800" b="1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E8B604-5D3A-4247-BBF2-05231755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780D29-B219-7747-8B76-45DCA83E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ECCD37-F1A9-E24A-85F1-68AD5A93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044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DD9DB4-F885-F242-AAC0-100AA9D4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0139"/>
            <a:ext cx="12192000" cy="864585"/>
          </a:xfrm>
        </p:spPr>
        <p:txBody>
          <a:bodyPr/>
          <a:lstStyle/>
          <a:p>
            <a:r>
              <a:rPr lang="nb-NO" altLang="nb-NO" sz="3200" b="0" dirty="0">
                <a:latin typeface="Calibri Light" panose="020F0302020204030204" pitchFamily="34" charset="0"/>
                <a:ea typeface="MS PGothic" panose="020B0600070205080204" pitchFamily="34" charset="-128"/>
              </a:rPr>
              <a:t>50 years of research: </a:t>
            </a:r>
            <a:br>
              <a:rPr lang="nb-NO" altLang="nb-NO" sz="3200" b="0" dirty="0">
                <a:latin typeface="Calibri Light" panose="020F0302020204030204" pitchFamily="34" charset="0"/>
                <a:ea typeface="MS PGothic" panose="020B0600070205080204" pitchFamily="34" charset="-128"/>
              </a:rPr>
            </a:br>
            <a:r>
              <a:rPr lang="nb-NO" altLang="nb-NO" b="0" dirty="0">
                <a:latin typeface="Calibri Light" panose="020F0302020204030204" pitchFamily="34" charset="0"/>
                <a:ea typeface="MS PGothic" panose="020B0600070205080204" pitchFamily="34" charset="-128"/>
              </a:rPr>
              <a:t>Multiple risk faktors for </a:t>
            </a:r>
            <a:r>
              <a:rPr lang="nb-NO" altLang="nb-NO" b="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developing</a:t>
            </a:r>
            <a:r>
              <a:rPr lang="nb-NO" altLang="nb-NO" b="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b="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adolescent</a:t>
            </a:r>
            <a:r>
              <a:rPr lang="nb-NO" altLang="nb-NO" b="0" dirty="0">
                <a:latin typeface="Calibri Light" panose="020F0302020204030204" pitchFamily="34" charset="0"/>
                <a:ea typeface="MS PGothic" panose="020B0600070205080204" pitchFamily="34" charset="-128"/>
              </a:rPr>
              <a:t> problem behaviour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438C81-5BDD-384C-AE2B-413BBEEE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2" indent="0" eaLnBrk="1" hangingPunct="1">
              <a:buNone/>
            </a:pPr>
            <a:endParaRPr lang="nb-NO" altLang="nb-NO" sz="1800" b="1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</a:endParaRPr>
          </a:p>
          <a:p>
            <a:pPr marL="357188" lvl="2" indent="0" eaLnBrk="1" hangingPunct="1">
              <a:buNone/>
            </a:pPr>
            <a:r>
              <a:rPr lang="nb-NO" altLang="nb-NO" sz="2000" b="1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Individual</a:t>
            </a:r>
            <a:endParaRPr lang="nb-NO" altLang="nb-NO" sz="2000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</a:endParaRPr>
          </a:p>
          <a:p>
            <a:pPr marL="536575" lvl="3" indent="0" eaLnBrk="1" hangingPunct="1">
              <a:buNone/>
            </a:pP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	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Internalizing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problems,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impulsivity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social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and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cognitive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skills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deficiency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high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emotional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unrest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antisocial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	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assumptions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and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attitudes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...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E8B604-5D3A-4247-BBF2-05231755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780D29-B219-7747-8B76-45DCA83E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ECCD37-F1A9-E24A-85F1-68AD5A93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5736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DD9DB4-F885-F242-AAC0-100AA9D4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0139"/>
            <a:ext cx="12192000" cy="864585"/>
          </a:xfrm>
        </p:spPr>
        <p:txBody>
          <a:bodyPr/>
          <a:lstStyle/>
          <a:p>
            <a:r>
              <a:rPr lang="nb-NO" altLang="nb-NO" sz="3200" b="0" dirty="0">
                <a:latin typeface="Calibri Light" panose="020F0302020204030204" pitchFamily="34" charset="0"/>
                <a:ea typeface="MS PGothic" panose="020B0600070205080204" pitchFamily="34" charset="-128"/>
              </a:rPr>
              <a:t>50 years of research: </a:t>
            </a:r>
            <a:br>
              <a:rPr lang="nb-NO" altLang="nb-NO" sz="3200" b="0" dirty="0">
                <a:latin typeface="Calibri Light" panose="020F0302020204030204" pitchFamily="34" charset="0"/>
                <a:ea typeface="MS PGothic" panose="020B0600070205080204" pitchFamily="34" charset="-128"/>
              </a:rPr>
            </a:br>
            <a:r>
              <a:rPr lang="nb-NO" altLang="nb-NO" sz="3200" b="0" dirty="0">
                <a:latin typeface="Calibri Light" panose="020F0302020204030204" pitchFamily="34" charset="0"/>
                <a:ea typeface="MS PGothic" panose="020B0600070205080204" pitchFamily="34" charset="-128"/>
              </a:rPr>
              <a:t>Multiple risk faktors for adolescent antisocial behaviour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438C81-5BDD-384C-AE2B-413BBEEE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2" indent="0" eaLnBrk="1" hangingPunct="1">
              <a:buNone/>
            </a:pPr>
            <a:endParaRPr lang="nb-NO" altLang="nb-NO" sz="1800" b="1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</a:endParaRPr>
          </a:p>
          <a:p>
            <a:pPr marL="357188" lvl="2" indent="0" eaLnBrk="1" hangingPunct="1">
              <a:buNone/>
            </a:pPr>
            <a:r>
              <a:rPr lang="nb-NO" altLang="nb-NO" sz="2000" b="1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Individual</a:t>
            </a:r>
            <a:endParaRPr lang="nb-NO" altLang="nb-NO" sz="2000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</a:endParaRPr>
          </a:p>
          <a:p>
            <a:pPr marL="536575" lvl="3" indent="0" eaLnBrk="1" hangingPunct="1">
              <a:buNone/>
            </a:pP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	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Internalizing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problems,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impulsivity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social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and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cognitive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skills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deficiency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high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emotional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unrest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antisocial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	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assumptions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and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attitudes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...</a:t>
            </a:r>
          </a:p>
          <a:p>
            <a:pPr marL="357188" lvl="2" indent="0" eaLnBrk="1" hangingPunct="1">
              <a:buNone/>
            </a:pPr>
            <a:r>
              <a:rPr lang="nb-NO" altLang="nb-NO" sz="20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Family</a:t>
            </a:r>
            <a:r>
              <a:rPr lang="nb-NO" altLang="nb-NO" sz="20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</a:p>
          <a:p>
            <a:pPr marL="357188" lvl="2" indent="0" eaLnBrk="1" hangingPunct="1">
              <a:buNone/>
            </a:pP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	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Poverty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inappropriate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parental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practices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high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level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of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conflict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lack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of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monitoring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mental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health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problems, 	</a:t>
            </a:r>
            <a:r>
              <a:rPr lang="en-US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substance dependency…</a:t>
            </a:r>
          </a:p>
          <a:p>
            <a:pPr marL="357188" lvl="2" indent="0" eaLnBrk="1" hangingPunct="1">
              <a:buNone/>
            </a:pPr>
            <a:r>
              <a:rPr lang="en-US" altLang="nb-NO" sz="20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Peer relations</a:t>
            </a:r>
          </a:p>
          <a:p>
            <a:pPr marL="357188" lvl="2" indent="0" eaLnBrk="1" hangingPunct="1">
              <a:buNone/>
            </a:pPr>
            <a:r>
              <a:rPr lang="en-US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	Social isolation, immaturity, marginalized friends…</a:t>
            </a:r>
          </a:p>
          <a:p>
            <a:pPr marL="357188" lvl="2" indent="0" eaLnBrk="1" hangingPunct="1">
              <a:buNone/>
            </a:pPr>
            <a:r>
              <a:rPr lang="en-US" altLang="nb-NO" sz="20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School</a:t>
            </a:r>
          </a:p>
          <a:p>
            <a:pPr marL="357188" lvl="2" indent="0" eaLnBrk="1" hangingPunct="1">
              <a:buNone/>
            </a:pPr>
            <a:r>
              <a:rPr lang="en-US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	Low academic performance, l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earning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difficulties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relational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problems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with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teachers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and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fellow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students...</a:t>
            </a:r>
          </a:p>
          <a:p>
            <a:pPr marL="357188" lvl="2" indent="0" eaLnBrk="1" hangingPunct="1">
              <a:buNone/>
            </a:pPr>
            <a:r>
              <a:rPr lang="nb-NO" sz="20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Neighbourhood</a:t>
            </a:r>
          </a:p>
          <a:p>
            <a:pPr marL="357188" lvl="2" indent="0" eaLnBrk="1" hangingPunct="1">
              <a:buNone/>
            </a:pPr>
            <a:r>
              <a:rPr lang="nb-NO" sz="18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	H</a:t>
            </a:r>
            <a:r>
              <a:rPr 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igh </a:t>
            </a:r>
            <a:r>
              <a:rPr 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mobility</a:t>
            </a:r>
            <a:r>
              <a:rPr 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crime</a:t>
            </a:r>
            <a:r>
              <a:rPr 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drug</a:t>
            </a:r>
            <a:r>
              <a:rPr 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use</a:t>
            </a:r>
            <a:r>
              <a:rPr 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...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E8B604-5D3A-4247-BBF2-05231755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780D29-B219-7747-8B76-45DCA83E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ECCD37-F1A9-E24A-85F1-68AD5A93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65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DD9DB4-F885-F242-AAC0-100AA9D4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0139"/>
            <a:ext cx="12192000" cy="864585"/>
          </a:xfrm>
        </p:spPr>
        <p:txBody>
          <a:bodyPr/>
          <a:lstStyle/>
          <a:p>
            <a:r>
              <a:rPr lang="nb-NO" altLang="nb-NO" sz="3200" b="0" dirty="0">
                <a:latin typeface="Calibri Light" panose="020F0302020204030204" pitchFamily="34" charset="0"/>
                <a:ea typeface="MS PGothic" panose="020B0600070205080204" pitchFamily="34" charset="-128"/>
              </a:rPr>
              <a:t>50 years of research: </a:t>
            </a:r>
            <a:br>
              <a:rPr lang="nb-NO" altLang="nb-NO" sz="3200" b="0" dirty="0">
                <a:latin typeface="Calibri Light" panose="020F0302020204030204" pitchFamily="34" charset="0"/>
                <a:ea typeface="MS PGothic" panose="020B0600070205080204" pitchFamily="34" charset="-128"/>
              </a:rPr>
            </a:br>
            <a:r>
              <a:rPr lang="nb-NO" altLang="nb-NO" sz="3200" b="0" dirty="0">
                <a:latin typeface="Calibri Light" panose="020F0302020204030204" pitchFamily="34" charset="0"/>
                <a:ea typeface="MS PGothic" panose="020B0600070205080204" pitchFamily="34" charset="-128"/>
              </a:rPr>
              <a:t>Multiple risk faktors for adolescent antisocial behaviour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438C81-5BDD-384C-AE2B-413BBEEE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2" indent="0" eaLnBrk="1" hangingPunct="1">
              <a:buNone/>
            </a:pPr>
            <a:endParaRPr lang="nb-NO" altLang="nb-NO" sz="1800" b="1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</a:endParaRPr>
          </a:p>
          <a:p>
            <a:pPr marL="357188" lvl="2" indent="0" eaLnBrk="1" hangingPunct="1">
              <a:buNone/>
            </a:pPr>
            <a:r>
              <a:rPr lang="nb-NO" altLang="nb-NO" sz="2000" b="1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Individual</a:t>
            </a:r>
          </a:p>
          <a:p>
            <a:pPr marL="536575" lvl="3" indent="0" eaLnBrk="1" hangingPunct="1">
              <a:buNone/>
            </a:pP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	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Internalizing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problems,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impulsivity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social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and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cognitive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skills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deficiency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high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emotional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unrest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antisocial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	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assumptions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and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attitudes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...</a:t>
            </a:r>
          </a:p>
          <a:p>
            <a:pPr marL="357188" lvl="2" indent="0" eaLnBrk="1" hangingPunct="1">
              <a:buNone/>
            </a:pPr>
            <a:r>
              <a:rPr lang="nb-NO" altLang="nb-NO" sz="20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Family </a:t>
            </a:r>
          </a:p>
          <a:p>
            <a:pPr marL="357188" lvl="2" indent="0" eaLnBrk="1" hangingPunct="1">
              <a:buNone/>
            </a:pP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	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Poverty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inappropriate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parental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practices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high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level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of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conflict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lack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of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monitoring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mental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health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problems, 	</a:t>
            </a:r>
            <a:r>
              <a:rPr lang="en-US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substance dependency…</a:t>
            </a:r>
          </a:p>
          <a:p>
            <a:pPr marL="357188" lvl="2" indent="0" eaLnBrk="1" hangingPunct="1">
              <a:buNone/>
            </a:pPr>
            <a:r>
              <a:rPr lang="en-US" altLang="nb-NO" sz="20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Peer relations</a:t>
            </a:r>
          </a:p>
          <a:p>
            <a:pPr marL="357188" lvl="2" indent="0" eaLnBrk="1" hangingPunct="1">
              <a:buNone/>
            </a:pPr>
            <a:r>
              <a:rPr lang="en-US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	Social isolation, immaturity, marginalized friends…</a:t>
            </a:r>
          </a:p>
          <a:p>
            <a:pPr marL="357188" lvl="2" indent="0" eaLnBrk="1" hangingPunct="1">
              <a:buNone/>
            </a:pPr>
            <a:r>
              <a:rPr lang="en-US" altLang="nb-NO" sz="20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School</a:t>
            </a:r>
          </a:p>
          <a:p>
            <a:pPr marL="357188" lvl="2" indent="0" eaLnBrk="1" hangingPunct="1">
              <a:buNone/>
            </a:pPr>
            <a:r>
              <a:rPr lang="en-US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	Low academic performance, l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earning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difficulties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relational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problems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with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teachers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and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fellow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students...</a:t>
            </a:r>
          </a:p>
          <a:p>
            <a:pPr marL="357188" lvl="2" indent="0" eaLnBrk="1" hangingPunct="1">
              <a:buNone/>
            </a:pPr>
            <a:r>
              <a:rPr lang="nb-NO" sz="20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Neighbourhood</a:t>
            </a:r>
          </a:p>
          <a:p>
            <a:pPr marL="357188" lvl="2" indent="0" eaLnBrk="1" hangingPunct="1">
              <a:buNone/>
            </a:pPr>
            <a:r>
              <a:rPr lang="nb-NO" sz="18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	H</a:t>
            </a:r>
            <a:r>
              <a:rPr 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igh </a:t>
            </a:r>
            <a:r>
              <a:rPr 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mobility</a:t>
            </a:r>
            <a:r>
              <a:rPr 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crime</a:t>
            </a:r>
            <a:r>
              <a:rPr 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drug</a:t>
            </a:r>
            <a:r>
              <a:rPr 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use</a:t>
            </a:r>
            <a:r>
              <a:rPr 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...</a:t>
            </a:r>
          </a:p>
          <a:p>
            <a:pPr marL="357188" lvl="2" indent="0" algn="ctr" eaLnBrk="1" hangingPunct="1">
              <a:buNone/>
            </a:pPr>
            <a:r>
              <a:rPr lang="nb-NO" sz="2400" b="1" dirty="0" err="1">
                <a:solidFill>
                  <a:srgbClr val="FF660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Systemic</a:t>
            </a:r>
            <a:r>
              <a:rPr lang="nb-NO" sz="2400" b="1" dirty="0">
                <a:solidFill>
                  <a:srgbClr val="FF660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problems &gt; </a:t>
            </a:r>
            <a:r>
              <a:rPr lang="nb-NO" sz="2400" b="1" dirty="0" err="1">
                <a:solidFill>
                  <a:srgbClr val="FF660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Individual</a:t>
            </a:r>
            <a:r>
              <a:rPr lang="nb-NO" sz="2400" b="1" dirty="0">
                <a:solidFill>
                  <a:srgbClr val="FF660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sz="2400" b="1" dirty="0" err="1">
                <a:solidFill>
                  <a:srgbClr val="FF660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expressions</a:t>
            </a:r>
            <a:r>
              <a:rPr lang="nb-NO" sz="2400" b="1" dirty="0">
                <a:solidFill>
                  <a:srgbClr val="FF660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sz="24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– </a:t>
            </a:r>
            <a:r>
              <a:rPr lang="nb-NO" sz="2400" b="1" dirty="0" err="1">
                <a:solidFill>
                  <a:schemeClr val="bg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how</a:t>
            </a:r>
            <a:r>
              <a:rPr lang="nb-NO" sz="24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to </a:t>
            </a:r>
            <a:r>
              <a:rPr lang="nb-NO" sz="2400" b="1" dirty="0" err="1">
                <a:solidFill>
                  <a:schemeClr val="bg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intervene</a:t>
            </a:r>
            <a:r>
              <a:rPr lang="nb-NO" sz="24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?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E8B604-5D3A-4247-BBF2-05231755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780D29-B219-7747-8B76-45DCA83E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ECCD37-F1A9-E24A-85F1-68AD5A93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2133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DD9DB4-F885-F242-AAC0-100AA9D4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0139"/>
            <a:ext cx="12192000" cy="864585"/>
          </a:xfrm>
        </p:spPr>
        <p:txBody>
          <a:bodyPr/>
          <a:lstStyle/>
          <a:p>
            <a:r>
              <a:rPr lang="nb-NO" altLang="nb-NO" sz="3200" b="0" dirty="0">
                <a:latin typeface="Calibri Light" panose="020F0302020204030204" pitchFamily="34" charset="0"/>
                <a:ea typeface="MS PGothic" panose="020B0600070205080204" pitchFamily="34" charset="-128"/>
              </a:rPr>
              <a:t>50 years of research: </a:t>
            </a:r>
            <a:br>
              <a:rPr lang="nb-NO" altLang="nb-NO" sz="3200" b="0" dirty="0">
                <a:latin typeface="Calibri Light" panose="020F0302020204030204" pitchFamily="34" charset="0"/>
                <a:ea typeface="MS PGothic" panose="020B0600070205080204" pitchFamily="34" charset="-128"/>
              </a:rPr>
            </a:br>
            <a:r>
              <a:rPr lang="nb-NO" altLang="nb-NO" sz="3200" b="0" dirty="0">
                <a:latin typeface="Calibri Light" panose="020F0302020204030204" pitchFamily="34" charset="0"/>
                <a:ea typeface="MS PGothic" panose="020B0600070205080204" pitchFamily="34" charset="-128"/>
              </a:rPr>
              <a:t>Multiple risk faktors for adolescent antisocial behaviour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438C81-5BDD-384C-AE2B-413BBEEE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2" indent="0" eaLnBrk="1" hangingPunct="1">
              <a:buNone/>
            </a:pPr>
            <a:endParaRPr lang="nb-NO" altLang="nb-NO" sz="1800" b="1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</a:endParaRPr>
          </a:p>
          <a:p>
            <a:pPr marL="357188" lvl="2" indent="0" eaLnBrk="1" hangingPunct="1">
              <a:buNone/>
            </a:pPr>
            <a:r>
              <a:rPr lang="nb-NO" altLang="nb-NO" sz="2000" b="1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Individual</a:t>
            </a:r>
          </a:p>
          <a:p>
            <a:pPr marL="536575" lvl="3" indent="0" eaLnBrk="1" hangingPunct="1">
              <a:buNone/>
            </a:pP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	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Internalizing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problems,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impulsivity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social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and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cognitive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skills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deficiency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high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emotional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unrest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antisocial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	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assumptions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and </a:t>
            </a:r>
            <a:r>
              <a:rPr lang="nb-NO" altLang="nb-NO" sz="1800" dirty="0" err="1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attitudes</a:t>
            </a: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...</a:t>
            </a:r>
          </a:p>
          <a:p>
            <a:pPr marL="357188" lvl="2" indent="0" eaLnBrk="1" hangingPunct="1">
              <a:buNone/>
            </a:pPr>
            <a:r>
              <a:rPr lang="nb-NO" altLang="nb-NO" sz="20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Family </a:t>
            </a:r>
          </a:p>
          <a:p>
            <a:pPr marL="357188" lvl="2" indent="0" eaLnBrk="1" hangingPunct="1">
              <a:buNone/>
            </a:pPr>
            <a:r>
              <a:rPr lang="nb-NO" altLang="nb-NO" sz="1800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	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Poverty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inappropriate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parental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practices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high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level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of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conflict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lack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of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monitoring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mental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health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problems, 	</a:t>
            </a:r>
            <a:r>
              <a:rPr lang="en-US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substance dependency…</a:t>
            </a:r>
          </a:p>
          <a:p>
            <a:pPr marL="357188" lvl="2" indent="0" eaLnBrk="1" hangingPunct="1">
              <a:buNone/>
            </a:pPr>
            <a:r>
              <a:rPr lang="en-US" altLang="nb-NO" sz="20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Peer relations</a:t>
            </a:r>
          </a:p>
          <a:p>
            <a:pPr marL="357188" lvl="2" indent="0" eaLnBrk="1" hangingPunct="1">
              <a:buNone/>
            </a:pPr>
            <a:r>
              <a:rPr lang="en-US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	Social isolation, immaturity, marginalized friends…</a:t>
            </a:r>
          </a:p>
          <a:p>
            <a:pPr marL="357188" lvl="2" indent="0" eaLnBrk="1" hangingPunct="1">
              <a:buNone/>
            </a:pPr>
            <a:r>
              <a:rPr lang="en-US" altLang="nb-NO" sz="20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School</a:t>
            </a:r>
          </a:p>
          <a:p>
            <a:pPr marL="357188" lvl="2" indent="0" eaLnBrk="1" hangingPunct="1">
              <a:buNone/>
            </a:pPr>
            <a:r>
              <a:rPr lang="en-US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	Low academic performance, l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earning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difficulties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relational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problems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with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teachers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and </a:t>
            </a:r>
            <a:r>
              <a:rPr lang="nb-NO" alt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fellow</a:t>
            </a:r>
            <a:r>
              <a:rPr lang="nb-NO" alt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students...</a:t>
            </a:r>
          </a:p>
          <a:p>
            <a:pPr marL="357188" lvl="2" indent="0" eaLnBrk="1" hangingPunct="1">
              <a:buNone/>
            </a:pPr>
            <a:r>
              <a:rPr lang="nb-NO" sz="20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Neighbourhood</a:t>
            </a:r>
          </a:p>
          <a:p>
            <a:pPr marL="357188" lvl="2" indent="0" eaLnBrk="1" hangingPunct="1">
              <a:buNone/>
            </a:pPr>
            <a:r>
              <a:rPr lang="nb-NO" sz="18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	H</a:t>
            </a:r>
            <a:r>
              <a:rPr 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igh </a:t>
            </a:r>
            <a:r>
              <a:rPr 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mobility</a:t>
            </a:r>
            <a:r>
              <a:rPr 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crime</a:t>
            </a:r>
            <a:r>
              <a:rPr 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drug</a:t>
            </a:r>
            <a:r>
              <a:rPr 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sz="18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use</a:t>
            </a:r>
            <a:r>
              <a:rPr lang="nb-NO" sz="18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...</a:t>
            </a:r>
          </a:p>
          <a:p>
            <a:pPr marL="357188" lvl="2" indent="0" algn="ctr" eaLnBrk="1" hangingPunct="1">
              <a:buNone/>
            </a:pPr>
            <a:r>
              <a:rPr lang="nb-NO" sz="2400" b="1" dirty="0" err="1">
                <a:solidFill>
                  <a:srgbClr val="FF660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Systemic</a:t>
            </a:r>
            <a:r>
              <a:rPr lang="nb-NO" sz="2400" b="1" dirty="0">
                <a:solidFill>
                  <a:srgbClr val="FF660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problems &gt; </a:t>
            </a:r>
            <a:r>
              <a:rPr lang="nb-NO" sz="2400" b="1" dirty="0" err="1">
                <a:solidFill>
                  <a:srgbClr val="FF660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Individual</a:t>
            </a:r>
            <a:r>
              <a:rPr lang="nb-NO" sz="2400" b="1" dirty="0">
                <a:solidFill>
                  <a:srgbClr val="FF660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nb-NO" sz="2400" b="1" dirty="0" err="1">
                <a:solidFill>
                  <a:srgbClr val="FF660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expressions</a:t>
            </a:r>
            <a:r>
              <a:rPr lang="nb-NO" sz="2400" b="1" dirty="0">
                <a:solidFill>
                  <a:srgbClr val="FF660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– </a:t>
            </a:r>
            <a:r>
              <a:rPr lang="nb-NO" sz="2400" b="1" dirty="0" err="1">
                <a:solidFill>
                  <a:srgbClr val="FF660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how</a:t>
            </a:r>
            <a:r>
              <a:rPr lang="nb-NO" sz="2400" b="1" dirty="0">
                <a:solidFill>
                  <a:srgbClr val="FF660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to </a:t>
            </a:r>
            <a:r>
              <a:rPr lang="nb-NO" sz="2400" b="1" dirty="0" err="1">
                <a:solidFill>
                  <a:srgbClr val="FF660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intervene</a:t>
            </a:r>
            <a:r>
              <a:rPr lang="nb-NO" sz="2400" b="1" dirty="0">
                <a:solidFill>
                  <a:srgbClr val="FF660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?</a:t>
            </a:r>
            <a:endParaRPr lang="nb-NO" sz="2400" b="1" dirty="0">
              <a:solidFill>
                <a:srgbClr val="FF6600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E8B604-5D3A-4247-BBF2-05231755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780D29-B219-7747-8B76-45DCA83E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ECCD37-F1A9-E24A-85F1-68AD5A93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739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726BF-B411-1047-B2AF-A74F4AC6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Systemic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problems &gt;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Individual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expressions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how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intervene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0B9A62-9D5D-0148-AE38-F94404B34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Incarceration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institutional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treatment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harmful</a:t>
            </a:r>
            <a:endParaRPr lang="nb-NO" sz="2400" dirty="0">
              <a:solidFill>
                <a:srgbClr val="FF66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sz="1000" dirty="0">
              <a:solidFill>
                <a:srgbClr val="FF66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Risk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a negative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developmental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trajectory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increases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due to</a:t>
            </a:r>
          </a:p>
          <a:p>
            <a:pPr lvl="2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Break in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relational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tie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caregiver and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child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Decreased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opportunities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prososial peers</a:t>
            </a:r>
          </a:p>
          <a:p>
            <a:pPr lvl="2"/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Increases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contact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other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at-risk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youths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can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increase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marginalization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provide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«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deviance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training»</a:t>
            </a:r>
          </a:p>
          <a:p>
            <a:pPr lvl="2"/>
            <a:endParaRPr lang="nb-NO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Limited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focus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adressing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risk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factors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youth’s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family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parents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social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ecology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High risk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returning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to negative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interaction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patterns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when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returning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home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nb-NO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nb-NO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C8A4C6-8B74-2140-AC4C-0983F3C5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1941B3-7A96-6A4D-A386-10428373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94997EB-B111-BA43-8960-10C6AA5A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3185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726BF-B411-1047-B2AF-A74F4AC6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Systemic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problems &gt;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Individual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expressions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how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intervene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0B9A62-9D5D-0148-AE38-F94404B34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Incarceration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institutional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treatment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harmful</a:t>
            </a:r>
            <a:endParaRPr lang="nb-NO" sz="2400" dirty="0">
              <a:solidFill>
                <a:srgbClr val="FF66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Risk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a negative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developmental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trajectory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increases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due to</a:t>
            </a:r>
          </a:p>
          <a:p>
            <a:pPr lvl="2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Break in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relational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tie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caregiver and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child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Decreased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opportunities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prososial peers</a:t>
            </a:r>
          </a:p>
          <a:p>
            <a:pPr lvl="2"/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Increases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contact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other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at-risk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youths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can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increase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marginalization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provide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«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deviance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training»</a:t>
            </a:r>
          </a:p>
          <a:p>
            <a:pPr lvl="2"/>
            <a:endParaRPr lang="nb-NO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Limited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focus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adressing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risk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factors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youth’s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family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parents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social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ecology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High risk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returning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to negative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interaction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patterns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when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returning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home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nb-NO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nb-NO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But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: Out-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home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placement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may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sometimes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be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unavoidable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	–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important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to be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aware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mitigate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these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potentially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harmful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C8A4C6-8B74-2140-AC4C-0983F3C5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1941B3-7A96-6A4D-A386-10428373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94997EB-B111-BA43-8960-10C6AA5A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16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2020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726BF-B411-1047-B2AF-A74F4AC6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Systemic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problems &gt;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Individual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expressions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how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intervene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0B9A62-9D5D-0148-AE38-F94404B34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3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nb-NO" sz="23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3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works</a:t>
            </a:r>
            <a:r>
              <a:rPr lang="nb-NO" sz="23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nb-NO" sz="23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Comprehensive, </a:t>
            </a:r>
            <a:r>
              <a:rPr lang="nb-NO" sz="23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assessment</a:t>
            </a:r>
            <a:r>
              <a:rPr lang="nb-NO" sz="23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3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based</a:t>
            </a:r>
            <a:r>
              <a:rPr lang="nb-NO" sz="23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3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interventions</a:t>
            </a:r>
            <a:r>
              <a:rPr lang="nb-NO" sz="23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nb-NO" sz="23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sz="23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3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youth’s</a:t>
            </a:r>
            <a:r>
              <a:rPr lang="nb-NO" sz="23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3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social</a:t>
            </a:r>
            <a:r>
              <a:rPr lang="nb-NO" sz="23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3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ecology</a:t>
            </a:r>
            <a:endParaRPr lang="nb-NO" sz="2300" dirty="0">
              <a:solidFill>
                <a:srgbClr val="FF66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	-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parents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family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school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friends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neighbourhood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-1587" eaLnBrk="1" hangingPunct="1">
              <a:buNone/>
            </a:pPr>
            <a:endParaRPr lang="nb-NO" altLang="nb-NO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-1587" eaLnBrk="1" hangingPunct="1">
              <a:buNone/>
            </a:pPr>
            <a:r>
              <a:rPr lang="nb-NO" alt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Focus </a:t>
            </a:r>
            <a:r>
              <a:rPr lang="nb-NO" alt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</a:t>
            </a:r>
            <a:r>
              <a:rPr lang="nb-NO" alt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lvl="4" eaLnBrk="1" hangingPunct="1"/>
            <a:r>
              <a:rPr lang="nb-NO" altLang="nb-NO" sz="21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Inclusion</a:t>
            </a:r>
            <a:r>
              <a:rPr lang="nb-NO" altLang="nb-NO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 vs. </a:t>
            </a:r>
            <a:r>
              <a:rPr lang="nb-NO" altLang="nb-NO" sz="2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marginalization</a:t>
            </a:r>
            <a:endParaRPr lang="nb-NO" altLang="nb-NO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4" eaLnBrk="1" hangingPunct="1"/>
            <a:r>
              <a:rPr lang="nb-NO" altLang="nb-NO" sz="21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Systemic</a:t>
            </a:r>
            <a:r>
              <a:rPr lang="nb-NO" altLang="nb-NO" sz="21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nb-NO" altLang="nb-NO" sz="21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family</a:t>
            </a:r>
            <a:r>
              <a:rPr lang="nb-NO" altLang="nb-NO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 vs. </a:t>
            </a:r>
            <a:r>
              <a:rPr lang="nb-NO" altLang="nb-NO" sz="2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individual</a:t>
            </a:r>
            <a:r>
              <a:rPr lang="nb-NO" altLang="nb-NO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altLang="nb-NO" sz="2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interventions</a:t>
            </a:r>
            <a:endParaRPr lang="nb-NO" altLang="nb-NO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4" eaLnBrk="1" hangingPunct="1"/>
            <a:r>
              <a:rPr lang="nb-NO" altLang="nb-NO" sz="21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Treatment</a:t>
            </a:r>
            <a:r>
              <a:rPr lang="nb-NO" altLang="nb-NO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 vs. </a:t>
            </a:r>
            <a:r>
              <a:rPr lang="nb-NO" altLang="nb-NO" sz="2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penalty</a:t>
            </a:r>
            <a:endParaRPr lang="nb-NO" altLang="nb-NO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4" eaLnBrk="1" hangingPunct="1"/>
            <a:r>
              <a:rPr lang="nb-NO" altLang="nb-NO" sz="21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</a:t>
            </a:r>
            <a:r>
              <a:rPr lang="nb-NO" altLang="nb-NO" sz="21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home</a:t>
            </a:r>
            <a:r>
              <a:rPr lang="nb-NO" altLang="nb-NO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 vs. at </a:t>
            </a:r>
            <a:r>
              <a:rPr lang="nb-NO" altLang="nb-NO" sz="2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institution</a:t>
            </a:r>
            <a:endParaRPr lang="nb-NO" altLang="nb-NO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4" eaLnBrk="1" hangingPunct="1"/>
            <a:r>
              <a:rPr lang="nb-NO" altLang="nb-NO" sz="21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Strengths</a:t>
            </a:r>
            <a:r>
              <a:rPr lang="nb-NO" altLang="nb-NO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 vs. </a:t>
            </a:r>
            <a:r>
              <a:rPr lang="nb-NO" altLang="nb-NO" sz="2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deficiencies</a:t>
            </a:r>
            <a:r>
              <a:rPr lang="nb-NO" altLang="nb-NO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 (in </a:t>
            </a:r>
            <a:r>
              <a:rPr lang="nb-NO" altLang="nb-NO" sz="2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altLang="nb-NO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altLang="nb-NO" sz="2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youth</a:t>
            </a:r>
            <a:r>
              <a:rPr lang="nb-NO" altLang="nb-NO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b-NO" altLang="nb-NO" sz="2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family</a:t>
            </a:r>
            <a:r>
              <a:rPr lang="nb-NO" altLang="nb-NO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nb-NO" altLang="nb-NO" sz="2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social</a:t>
            </a:r>
            <a:r>
              <a:rPr lang="nb-NO" altLang="nb-NO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altLang="nb-NO" sz="2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ecology</a:t>
            </a:r>
            <a:r>
              <a:rPr lang="nb-NO" altLang="nb-NO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C8A4C6-8B74-2140-AC4C-0983F3C5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1941B3-7A96-6A4D-A386-10428373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94997EB-B111-BA43-8960-10C6AA5A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17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319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84582C-D606-594B-A4DD-FC607281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Examples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evidence-based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treatment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endParaRPr lang="nb-NO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06D98C-1205-B24E-99D9-EFE4CA4B0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>
              <a:lnSpc>
                <a:spcPct val="150000"/>
              </a:lnSpc>
            </a:pP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Parent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Management Training – Oregon (PMTO)</a:t>
            </a:r>
          </a:p>
          <a:p>
            <a:pPr>
              <a:lnSpc>
                <a:spcPct val="150000"/>
              </a:lnSpc>
            </a:pP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Functional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Family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Therapy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(FFT)</a:t>
            </a:r>
          </a:p>
          <a:p>
            <a:pPr>
              <a:lnSpc>
                <a:spcPct val="150000"/>
              </a:lnSpc>
            </a:pP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Multisystemic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Therapy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(MST)</a:t>
            </a:r>
          </a:p>
          <a:p>
            <a:pPr>
              <a:lnSpc>
                <a:spcPct val="150000"/>
              </a:lnSpc>
            </a:pP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Treatment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Foster Care – Oregon (TFCO)</a:t>
            </a:r>
          </a:p>
          <a:p>
            <a:pPr marL="0" indent="0">
              <a:buNone/>
            </a:pPr>
            <a:endParaRPr lang="nb-NO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72C0C5-2DB4-D64F-9B01-E7BCC2E8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3CF585-004B-7145-AB91-8B553908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42DE25-F815-2345-AF4A-D5298A77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18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848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9EB73083-3876-B54E-BBC5-CD112D3B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0139"/>
            <a:ext cx="12192000" cy="1385886"/>
          </a:xfrm>
        </p:spPr>
        <p:txBody>
          <a:bodyPr/>
          <a:lstStyle/>
          <a:p>
            <a:r>
              <a:rPr lang="nb-NO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Clearing houses, </a:t>
            </a:r>
            <a:r>
              <a:rPr lang="nb-NO" sz="32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governmental</a:t>
            </a:r>
            <a:r>
              <a:rPr lang="nb-NO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NGO </a:t>
            </a:r>
            <a:r>
              <a:rPr lang="nb-NO" sz="32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agencies</a:t>
            </a:r>
            <a:r>
              <a:rPr lang="nb-NO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b-NO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b-NO" sz="32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nb-NO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32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evaluate</a:t>
            </a:r>
            <a:r>
              <a:rPr lang="nb-NO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list  </a:t>
            </a:r>
            <a:r>
              <a:rPr lang="nb-NO" sz="32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treatment</a:t>
            </a:r>
            <a:r>
              <a:rPr lang="nb-NO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32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br>
              <a:rPr lang="nb-NO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54CD855-B2C0-6E46-AC5E-E8FD414FE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EDA0C-C3DE-F447-802A-6658700A566C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BBD93B4-AFD4-B442-849F-E1B60C84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5C20CFE-5D46-D14E-8094-8AE2E8B3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42EE9987-FC02-0745-8BDF-A6186CC4F7B3}" type="slidenum">
              <a:rPr lang="en-US" altLang="nb-NO" smtClean="0"/>
              <a:pPr/>
              <a:t>19</a:t>
            </a:fld>
            <a:endParaRPr lang="en-US" alt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56BE333-7CD0-2146-83DF-DBFA9E273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1" y="3631406"/>
            <a:ext cx="5334000" cy="7747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3B873A9-DDDA-284D-B8F4-E927D9C8C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6" y="5060950"/>
            <a:ext cx="3022600" cy="889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D333008-928A-7545-B3FC-4B6DC2416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29" y="4629150"/>
            <a:ext cx="4267200" cy="17526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FABD714-0B73-304D-9119-9D246A194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47" y="2304808"/>
            <a:ext cx="5334000" cy="99447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CF4A501-348F-014F-B762-3392D0F6B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6" y="2300396"/>
            <a:ext cx="32512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C2F9D39-E06A-7743-8FAA-B895DC817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EDA0C-C3DE-F447-802A-6658700A566C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E3C1A03-96DA-3E40-B2AF-23B08BF1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862D81-2FA7-5E47-9CAA-927EBFFC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42EE9987-FC02-0745-8BDF-A6186CC4F7B3}" type="slidenum">
              <a:rPr lang="en-US" altLang="nb-NO" smtClean="0"/>
              <a:pPr/>
              <a:t>2</a:t>
            </a:fld>
            <a:endParaRPr lang="en-US" altLang="nb-NO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3CB8F32-C7FB-964E-8160-FABC0AC70B21}"/>
              </a:ext>
            </a:extLst>
          </p:cNvPr>
          <p:cNvGraphicFramePr/>
          <p:nvPr/>
        </p:nvGraphicFramePr>
        <p:xfrm>
          <a:off x="1055913" y="719666"/>
          <a:ext cx="102543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8AC56A4D-DD24-B04C-912D-ED33794401BE}"/>
              </a:ext>
            </a:extLst>
          </p:cNvPr>
          <p:cNvSpPr/>
          <p:nvPr/>
        </p:nvSpPr>
        <p:spPr>
          <a:xfrm>
            <a:off x="5252355" y="2498270"/>
            <a:ext cx="1861457" cy="18614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/>
              <a:t>Positive Child Development</a:t>
            </a:r>
          </a:p>
        </p:txBody>
      </p:sp>
    </p:spTree>
    <p:extLst>
      <p:ext uri="{BB962C8B-B14F-4D97-AF65-F5344CB8AC3E}">
        <p14:creationId xmlns:p14="http://schemas.microsoft.com/office/powerpoint/2010/main" val="15662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22747EC8-51E9-B545-BD13-0067EB9702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2. How to make it work?</a:t>
            </a:r>
          </a:p>
        </p:txBody>
      </p:sp>
      <p:sp>
        <p:nvSpPr>
          <p:cNvPr id="10" name="Undertittel 9">
            <a:extLst>
              <a:ext uri="{FF2B5EF4-FFF2-40B4-BE49-F238E27FC236}">
                <a16:creationId xmlns:a16="http://schemas.microsoft.com/office/drawing/2014/main" id="{E585B37E-33C6-AA4E-832E-7EEE39D3D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362D6F-96EC-2946-BFCD-CB36FD5C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38070A-D0F9-A345-92CB-0AFC5C68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7FF04C-D473-734D-B117-315C2EB1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20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255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292001-0245-644E-8120-97C37120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0139"/>
            <a:ext cx="12192000" cy="1049937"/>
          </a:xfrm>
        </p:spPr>
        <p:txBody>
          <a:bodyPr/>
          <a:lstStyle/>
          <a:p>
            <a:r>
              <a:rPr lang="nb-NO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Two</a:t>
            </a:r>
            <a:r>
              <a:rPr lang="nb-NO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main</a:t>
            </a:r>
            <a:r>
              <a:rPr lang="nb-NO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barriers</a:t>
            </a:r>
            <a:r>
              <a:rPr lang="nb-NO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to efficient policy </a:t>
            </a:r>
            <a:br>
              <a:rPr lang="nb-NO" b="0" dirty="0">
                <a:latin typeface="Calibri Light" panose="020F0502020204030204" pitchFamily="34" charset="0"/>
                <a:cs typeface="Calibri Light" panose="020F0502020204030204" pitchFamily="34" charset="0"/>
              </a:rPr>
            </a:br>
            <a:r>
              <a:rPr lang="nb-NO" sz="28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(e.g. on </a:t>
            </a:r>
            <a:r>
              <a:rPr lang="nb-NO" sz="28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addressing</a:t>
            </a:r>
            <a:r>
              <a:rPr lang="nb-NO" sz="28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child</a:t>
            </a:r>
            <a:r>
              <a:rPr lang="nb-NO" sz="28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and </a:t>
            </a:r>
            <a:r>
              <a:rPr lang="nb-NO" sz="28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youth</a:t>
            </a:r>
            <a:r>
              <a:rPr lang="nb-NO" sz="28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problem behaviour)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D41373-3FC6-E441-A8A9-BB9947D99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nb-NO" dirty="0">
              <a:latin typeface="Calibri Light" panose="020F0502020204030204" pitchFamily="34" charset="0"/>
              <a:cs typeface="Calibri Light" panose="020F0502020204030204" pitchFamily="34" charset="0"/>
            </a:endParaRPr>
          </a:p>
          <a:p>
            <a:pPr marL="457200" indent="-457200">
              <a:buClr>
                <a:srgbClr val="FF6600"/>
              </a:buClr>
              <a:buFont typeface="+mj-lt"/>
              <a:buAutoNum type="arabicPeriod"/>
            </a:pPr>
            <a:endParaRPr lang="nb-NO" sz="1800" dirty="0">
              <a:latin typeface="Calibri Light" panose="020F0502020204030204" pitchFamily="34" charset="0"/>
              <a:cs typeface="Calibri Light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nb-NO" dirty="0">
              <a:latin typeface="Calibri Light" panose="020F0502020204030204" pitchFamily="34" charset="0"/>
              <a:cs typeface="Calibri Light" panose="020F0502020204030204" pitchFamily="34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D45F20-D18D-274D-BDF8-919CEB5FD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A06E36-54A9-994A-9425-92666255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DE2020-C24B-114D-A9E4-8EB6EBBD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21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714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292001-0245-644E-8120-97C37120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0139"/>
            <a:ext cx="12192000" cy="1049937"/>
          </a:xfrm>
        </p:spPr>
        <p:txBody>
          <a:bodyPr/>
          <a:lstStyle/>
          <a:p>
            <a:r>
              <a:rPr lang="nb-NO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Two</a:t>
            </a:r>
            <a:r>
              <a:rPr lang="nb-NO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main</a:t>
            </a:r>
            <a:r>
              <a:rPr lang="nb-NO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barriers to efficient policy </a:t>
            </a:r>
            <a:br>
              <a:rPr lang="nb-NO" b="0" dirty="0">
                <a:latin typeface="Calibri Light" panose="020F0502020204030204" pitchFamily="34" charset="0"/>
                <a:cs typeface="Calibri Light" panose="020F0502020204030204" pitchFamily="34" charset="0"/>
              </a:rPr>
            </a:br>
            <a:r>
              <a:rPr lang="nb-NO" sz="28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(e.g. on </a:t>
            </a:r>
            <a:r>
              <a:rPr lang="nb-NO" sz="28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addressing</a:t>
            </a:r>
            <a:r>
              <a:rPr lang="nb-NO" sz="28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child</a:t>
            </a:r>
            <a:r>
              <a:rPr lang="nb-NO" sz="28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and </a:t>
            </a:r>
            <a:r>
              <a:rPr lang="nb-NO" sz="28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youth</a:t>
            </a:r>
            <a:r>
              <a:rPr lang="nb-NO" sz="28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problem behaviour)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D41373-3FC6-E441-A8A9-BB9947D99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nb-NO" dirty="0">
              <a:latin typeface="Calibri Light" panose="020F0502020204030204" pitchFamily="34" charset="0"/>
              <a:cs typeface="Calibri Light" panose="020F0502020204030204" pitchFamily="34" charset="0"/>
            </a:endParaRPr>
          </a:p>
          <a:p>
            <a:pPr marL="457200" indent="-457200">
              <a:buClr>
                <a:srgbClr val="FF6600"/>
              </a:buClr>
              <a:buFont typeface="+mj-lt"/>
              <a:buAutoNum type="arabicPeriod"/>
            </a:pPr>
            <a:endParaRPr lang="nb-NO" sz="1800" dirty="0">
              <a:latin typeface="Calibri Light" panose="020F0502020204030204" pitchFamily="34" charset="0"/>
              <a:cs typeface="Calibri Light" panose="020F0502020204030204" pitchFamily="34" charset="0"/>
            </a:endParaRPr>
          </a:p>
          <a:p>
            <a:pPr marL="457200" indent="-457200">
              <a:buClr>
                <a:srgbClr val="FF6600"/>
              </a:buClr>
              <a:buFont typeface="+mj-lt"/>
              <a:buAutoNum type="arabicPeriod"/>
            </a:pPr>
            <a:r>
              <a:rPr lang="nb-NO" sz="2800" b="1" dirty="0">
                <a:latin typeface="Calibri Light" panose="020F0502020204030204" pitchFamily="34" charset="0"/>
                <a:cs typeface="Calibri Light" panose="020F0502020204030204" pitchFamily="34" charset="0"/>
              </a:rPr>
              <a:t>The </a:t>
            </a:r>
            <a:r>
              <a:rPr lang="nb-NO" sz="2800" b="1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research</a:t>
            </a:r>
            <a:r>
              <a:rPr lang="nb-NO" sz="2800" b="1" dirty="0">
                <a:latin typeface="Calibri Light" panose="020F0502020204030204" pitchFamily="34" charset="0"/>
                <a:cs typeface="Calibri Light" panose="020F0502020204030204" pitchFamily="34" charset="0"/>
              </a:rPr>
              <a:t> to practice gap: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research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supported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interventions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are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not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widely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used in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practice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, or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are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not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implemented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with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appropriate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quality</a:t>
            </a:r>
            <a:endParaRPr lang="nb-NO" sz="2800" dirty="0">
              <a:latin typeface="Calibri Light" panose="020F0502020204030204" pitchFamily="34" charset="0"/>
              <a:cs typeface="Calibri Light" panose="020F0502020204030204" pitchFamily="34" charset="0"/>
            </a:endParaRPr>
          </a:p>
          <a:p>
            <a:pPr marL="457200" indent="-457200">
              <a:buClr>
                <a:srgbClr val="FF6600"/>
              </a:buClr>
              <a:buFont typeface="+mj-lt"/>
              <a:buAutoNum type="arabicPeriod"/>
            </a:pPr>
            <a:endParaRPr lang="nb-NO" sz="2800" dirty="0">
              <a:latin typeface="Calibri Light" panose="020F0502020204030204" pitchFamily="34" charset="0"/>
              <a:cs typeface="Calibri Light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nb-NO" dirty="0">
              <a:latin typeface="Calibri Light" panose="020F0502020204030204" pitchFamily="34" charset="0"/>
              <a:cs typeface="Calibri Light" panose="020F0502020204030204" pitchFamily="34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D45F20-D18D-274D-BDF8-919CEB5FD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A06E36-54A9-994A-9425-92666255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DE2020-C24B-114D-A9E4-8EB6EBBD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027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292001-0245-644E-8120-97C37120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0139"/>
            <a:ext cx="12192000" cy="1049937"/>
          </a:xfrm>
        </p:spPr>
        <p:txBody>
          <a:bodyPr/>
          <a:lstStyle/>
          <a:p>
            <a:r>
              <a:rPr lang="nb-NO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Two</a:t>
            </a:r>
            <a:r>
              <a:rPr lang="nb-NO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main</a:t>
            </a:r>
            <a:r>
              <a:rPr lang="nb-NO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barriers to efficient policy </a:t>
            </a:r>
            <a:br>
              <a:rPr lang="nb-NO" b="0" dirty="0">
                <a:latin typeface="Calibri Light" panose="020F0502020204030204" pitchFamily="34" charset="0"/>
                <a:cs typeface="Calibri Light" panose="020F0502020204030204" pitchFamily="34" charset="0"/>
              </a:rPr>
            </a:br>
            <a:r>
              <a:rPr lang="nb-NO" sz="28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(e.g. on </a:t>
            </a:r>
            <a:r>
              <a:rPr lang="nb-NO" sz="28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addressing</a:t>
            </a:r>
            <a:r>
              <a:rPr lang="nb-NO" sz="28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child</a:t>
            </a:r>
            <a:r>
              <a:rPr lang="nb-NO" sz="28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and </a:t>
            </a:r>
            <a:r>
              <a:rPr lang="nb-NO" sz="28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youth</a:t>
            </a:r>
            <a:r>
              <a:rPr lang="nb-NO" sz="28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problem behaviour)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D41373-3FC6-E441-A8A9-BB9947D99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nb-NO" dirty="0">
              <a:latin typeface="Calibri Light" panose="020F0502020204030204" pitchFamily="34" charset="0"/>
              <a:cs typeface="Calibri Light" panose="020F0502020204030204" pitchFamily="34" charset="0"/>
            </a:endParaRPr>
          </a:p>
          <a:p>
            <a:pPr marL="457200" indent="-457200">
              <a:buClr>
                <a:srgbClr val="FF6600"/>
              </a:buClr>
              <a:buFont typeface="+mj-lt"/>
              <a:buAutoNum type="arabicPeriod"/>
            </a:pPr>
            <a:endParaRPr lang="nb-NO" sz="1800" dirty="0">
              <a:latin typeface="Calibri Light" panose="020F0502020204030204" pitchFamily="34" charset="0"/>
              <a:cs typeface="Calibri Light" panose="020F0502020204030204" pitchFamily="34" charset="0"/>
            </a:endParaRPr>
          </a:p>
          <a:p>
            <a:pPr marL="457200" indent="-457200">
              <a:buClr>
                <a:srgbClr val="FF6600"/>
              </a:buClr>
              <a:buFont typeface="+mj-lt"/>
              <a:buAutoNum type="arabicPeriod"/>
            </a:pPr>
            <a:r>
              <a:rPr lang="nb-NO" sz="2800" b="1" dirty="0">
                <a:latin typeface="Calibri Light" panose="020F0502020204030204" pitchFamily="34" charset="0"/>
                <a:cs typeface="Calibri Light" panose="020F0502020204030204" pitchFamily="34" charset="0"/>
              </a:rPr>
              <a:t>The </a:t>
            </a:r>
            <a:r>
              <a:rPr lang="nb-NO" sz="2800" b="1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research</a:t>
            </a:r>
            <a:r>
              <a:rPr lang="nb-NO" sz="2800" b="1" dirty="0">
                <a:latin typeface="Calibri Light" panose="020F0502020204030204" pitchFamily="34" charset="0"/>
                <a:cs typeface="Calibri Light" panose="020F0502020204030204" pitchFamily="34" charset="0"/>
              </a:rPr>
              <a:t> to practice gap: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research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supported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interventions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are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not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widely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used in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practice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, or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are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not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implemented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with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appropriate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quality</a:t>
            </a:r>
            <a:endParaRPr lang="nb-NO" sz="2800" dirty="0">
              <a:latin typeface="Calibri Light" panose="020F0502020204030204" pitchFamily="34" charset="0"/>
              <a:cs typeface="Calibri Light" panose="020F0502020204030204" pitchFamily="34" charset="0"/>
            </a:endParaRPr>
          </a:p>
          <a:p>
            <a:pPr marL="457200" indent="-457200">
              <a:buClr>
                <a:srgbClr val="FF6600"/>
              </a:buClr>
              <a:buFont typeface="+mj-lt"/>
              <a:buAutoNum type="arabicPeriod"/>
            </a:pPr>
            <a:endParaRPr lang="nb-NO" sz="2800" dirty="0">
              <a:latin typeface="Calibri Light" panose="020F0502020204030204" pitchFamily="34" charset="0"/>
              <a:cs typeface="Calibri Light" panose="020F0502020204030204" pitchFamily="34" charset="0"/>
            </a:endParaRPr>
          </a:p>
          <a:p>
            <a:pPr marL="457200" indent="-457200">
              <a:buClr>
                <a:srgbClr val="FF6600"/>
              </a:buClr>
              <a:buFont typeface="+mj-lt"/>
              <a:buAutoNum type="arabicPeriod"/>
            </a:pPr>
            <a:r>
              <a:rPr lang="nb-NO" sz="2800" b="1" dirty="0">
                <a:latin typeface="Calibri Light" panose="020F0502020204030204" pitchFamily="34" charset="0"/>
                <a:cs typeface="Calibri Light" panose="020F0502020204030204" pitchFamily="34" charset="0"/>
              </a:rPr>
              <a:t>The inertia trap: 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Lack of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decommissioning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280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unefficient</a:t>
            </a:r>
            <a:r>
              <a:rPr lang="nb-NO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 or harmful interventions</a:t>
            </a:r>
          </a:p>
          <a:p>
            <a:pPr marL="457200" indent="-457200">
              <a:buFont typeface="+mj-lt"/>
              <a:buAutoNum type="arabicPeriod"/>
            </a:pPr>
            <a:endParaRPr lang="nb-NO" dirty="0">
              <a:latin typeface="Calibri Light" panose="020F0502020204030204" pitchFamily="34" charset="0"/>
              <a:cs typeface="Calibri Light" panose="020F0502020204030204" pitchFamily="34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D45F20-D18D-274D-BDF8-919CEB5FD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A06E36-54A9-994A-9425-92666255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DE2020-C24B-114D-A9E4-8EB6EBBD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23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694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7"/>
          <p:cNvSpPr txBox="1">
            <a:spLocks noChangeArrowheads="1"/>
          </p:cNvSpPr>
          <p:nvPr/>
        </p:nvSpPr>
        <p:spPr bwMode="auto">
          <a:xfrm>
            <a:off x="0" y="791949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8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Good,</a:t>
            </a:r>
            <a:r>
              <a:rPr lang="nb-NO" altLang="nb-NO" sz="2800" dirty="0">
                <a:solidFill>
                  <a:srgbClr val="00B05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lasting outcomes for children, youths and families</a:t>
            </a:r>
          </a:p>
        </p:txBody>
      </p:sp>
      <p:sp>
        <p:nvSpPr>
          <p:cNvPr id="22" name="Up Arrow 21"/>
          <p:cNvSpPr/>
          <p:nvPr/>
        </p:nvSpPr>
        <p:spPr>
          <a:xfrm>
            <a:off x="5786438" y="1306728"/>
            <a:ext cx="203200" cy="1614440"/>
          </a:xfrm>
          <a:prstGeom prst="upArrow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b-NO" sz="1800">
              <a:solidFill>
                <a:srgbClr val="FFFFFF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5786438" y="3936831"/>
            <a:ext cx="203200" cy="2189332"/>
          </a:xfrm>
          <a:prstGeom prst="upArrow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b-NO" sz="1800">
              <a:solidFill>
                <a:srgbClr val="FFFFFF"/>
              </a:solidFill>
            </a:endParaRPr>
          </a:p>
        </p:txBody>
      </p:sp>
      <p:sp>
        <p:nvSpPr>
          <p:cNvPr id="37905" name="TextBox 7"/>
          <p:cNvSpPr txBox="1">
            <a:spLocks noChangeArrowheads="1"/>
          </p:cNvSpPr>
          <p:nvPr/>
        </p:nvSpPr>
        <p:spPr bwMode="auto">
          <a:xfrm>
            <a:off x="3104952" y="6126163"/>
            <a:ext cx="5566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800" dirty="0">
                <a:solidFill>
                  <a:srgbClr val="00B05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High quality intervention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1ED5787-BF4B-984A-AAB4-341C9D8A0453}"/>
              </a:ext>
            </a:extLst>
          </p:cNvPr>
          <p:cNvSpPr txBox="1"/>
          <p:nvPr/>
        </p:nvSpPr>
        <p:spPr>
          <a:xfrm>
            <a:off x="4229356" y="3074334"/>
            <a:ext cx="3317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0" b="1" dirty="0">
                <a:solidFill>
                  <a:srgbClr val="FF6600"/>
                </a:solidFill>
                <a:latin typeface="Calibri Light" panose="020F0302020204030204" pitchFamily="34" charset="0"/>
                <a:ea typeface="STLiti" panose="02010800040101010101" pitchFamily="2" charset="-122"/>
                <a:cs typeface="Calibri Light" panose="020F03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791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7"/>
          <p:cNvSpPr txBox="1">
            <a:spLocks noChangeArrowheads="1"/>
          </p:cNvSpPr>
          <p:nvPr/>
        </p:nvSpPr>
        <p:spPr bwMode="auto">
          <a:xfrm>
            <a:off x="0" y="791949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8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Good,</a:t>
            </a:r>
            <a:r>
              <a:rPr lang="nb-NO" altLang="nb-NO" sz="2800" dirty="0">
                <a:solidFill>
                  <a:srgbClr val="00B05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lasting outcomes for children, youths and families</a:t>
            </a:r>
          </a:p>
        </p:txBody>
      </p:sp>
      <p:sp>
        <p:nvSpPr>
          <p:cNvPr id="22" name="Up Arrow 21"/>
          <p:cNvSpPr/>
          <p:nvPr/>
        </p:nvSpPr>
        <p:spPr>
          <a:xfrm>
            <a:off x="5786438" y="1306728"/>
            <a:ext cx="203200" cy="1614440"/>
          </a:xfrm>
          <a:prstGeom prst="upArrow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b-NO" sz="1800">
              <a:solidFill>
                <a:srgbClr val="FFFFFF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5786438" y="3936831"/>
            <a:ext cx="203200" cy="2189332"/>
          </a:xfrm>
          <a:prstGeom prst="upArrow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b-NO" sz="1800">
              <a:solidFill>
                <a:srgbClr val="FFFFFF"/>
              </a:solidFill>
            </a:endParaRPr>
          </a:p>
        </p:txBody>
      </p:sp>
      <p:sp>
        <p:nvSpPr>
          <p:cNvPr id="37905" name="TextBox 7"/>
          <p:cNvSpPr txBox="1">
            <a:spLocks noChangeArrowheads="1"/>
          </p:cNvSpPr>
          <p:nvPr/>
        </p:nvSpPr>
        <p:spPr bwMode="auto">
          <a:xfrm>
            <a:off x="3104952" y="6126163"/>
            <a:ext cx="5566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800" dirty="0">
                <a:solidFill>
                  <a:srgbClr val="00B05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High quality intervention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1ED5787-BF4B-984A-AAB4-341C9D8A0453}"/>
              </a:ext>
            </a:extLst>
          </p:cNvPr>
          <p:cNvSpPr txBox="1"/>
          <p:nvPr/>
        </p:nvSpPr>
        <p:spPr>
          <a:xfrm>
            <a:off x="4229356" y="3074334"/>
            <a:ext cx="331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 err="1">
                <a:solidFill>
                  <a:srgbClr val="FF6600"/>
                </a:solidFill>
                <a:latin typeface="Calibri Light" panose="020F0302020204030204" pitchFamily="34" charset="0"/>
                <a:ea typeface="STLiti" panose="02010800040101010101" pitchFamily="2" charset="-122"/>
                <a:cs typeface="Calibri Light" panose="020F0302020204030204" pitchFamily="34" charset="0"/>
              </a:rPr>
              <a:t>Implementation</a:t>
            </a:r>
            <a:endParaRPr lang="nb-NO" sz="3600" b="1" dirty="0">
              <a:solidFill>
                <a:srgbClr val="FF6600"/>
              </a:solidFill>
              <a:latin typeface="Calibri Light" panose="020F0302020204030204" pitchFamily="34" charset="0"/>
              <a:ea typeface="STLiti" panose="02010800040101010101" pitchFamily="2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Isosceles Triangle 5"/>
          <p:cNvSpPr>
            <a:spLocks noChangeArrowheads="1"/>
          </p:cNvSpPr>
          <p:nvPr/>
        </p:nvSpPr>
        <p:spPr bwMode="auto">
          <a:xfrm>
            <a:off x="3605214" y="2179639"/>
            <a:ext cx="4567237" cy="3133725"/>
          </a:xfrm>
          <a:prstGeom prst="triangle">
            <a:avLst>
              <a:gd name="adj" fmla="val 50000"/>
            </a:avLst>
          </a:prstGeom>
          <a:solidFill>
            <a:srgbClr val="008000">
              <a:alpha val="46000"/>
            </a:srgbClr>
          </a:solidFill>
          <a:ln w="9525">
            <a:solidFill>
              <a:srgbClr val="D0D7A7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b-NO" sz="1800">
              <a:solidFill>
                <a:srgbClr val="FFFFFF"/>
              </a:solidFill>
            </a:endParaRPr>
          </a:p>
        </p:txBody>
      </p:sp>
      <p:sp>
        <p:nvSpPr>
          <p:cNvPr id="37891" name="TextBox 7"/>
          <p:cNvSpPr txBox="1">
            <a:spLocks noChangeArrowheads="1"/>
          </p:cNvSpPr>
          <p:nvPr/>
        </p:nvSpPr>
        <p:spPr bwMode="auto">
          <a:xfrm>
            <a:off x="0" y="791949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8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Good,</a:t>
            </a:r>
            <a:r>
              <a:rPr lang="nb-NO" altLang="nb-NO" sz="2800" dirty="0">
                <a:solidFill>
                  <a:srgbClr val="00B05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lasting outcomes for children, youths and families</a:t>
            </a:r>
          </a:p>
        </p:txBody>
      </p:sp>
      <p:sp>
        <p:nvSpPr>
          <p:cNvPr id="37892" name="TextBox 9"/>
          <p:cNvSpPr txBox="1">
            <a:spLocks noChangeArrowheads="1"/>
          </p:cNvSpPr>
          <p:nvPr/>
        </p:nvSpPr>
        <p:spPr bwMode="auto">
          <a:xfrm>
            <a:off x="3605214" y="5307014"/>
            <a:ext cx="4540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800" dirty="0" err="1">
                <a:solidFill>
                  <a:srgbClr val="FF7544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Leadership</a:t>
            </a:r>
            <a:r>
              <a:rPr lang="nb-NO" altLang="nb-NO" sz="2800" dirty="0">
                <a:solidFill>
                  <a:srgbClr val="FF7544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(</a:t>
            </a:r>
            <a:r>
              <a:rPr lang="nb-NO" altLang="nb-NO" sz="2800" dirty="0" err="1">
                <a:solidFill>
                  <a:srgbClr val="FF7544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incl</a:t>
            </a:r>
            <a:r>
              <a:rPr lang="nb-NO" altLang="nb-NO" sz="2800" dirty="0">
                <a:solidFill>
                  <a:srgbClr val="FF7544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. Policy)</a:t>
            </a:r>
          </a:p>
        </p:txBody>
      </p:sp>
      <p:sp>
        <p:nvSpPr>
          <p:cNvPr id="37893" name="TextBox 11"/>
          <p:cNvSpPr txBox="1">
            <a:spLocks noChangeArrowheads="1"/>
          </p:cNvSpPr>
          <p:nvPr/>
        </p:nvSpPr>
        <p:spPr bwMode="auto">
          <a:xfrm>
            <a:off x="2065339" y="4928663"/>
            <a:ext cx="153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000" dirty="0">
                <a:solidFill>
                  <a:srgbClr val="333333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Recruitment</a:t>
            </a:r>
          </a:p>
        </p:txBody>
      </p:sp>
      <p:sp>
        <p:nvSpPr>
          <p:cNvPr id="37894" name="TextBox 12"/>
          <p:cNvSpPr txBox="1">
            <a:spLocks noChangeArrowheads="1"/>
          </p:cNvSpPr>
          <p:nvPr/>
        </p:nvSpPr>
        <p:spPr bwMode="auto">
          <a:xfrm>
            <a:off x="3403601" y="3657600"/>
            <a:ext cx="153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000" dirty="0">
                <a:solidFill>
                  <a:srgbClr val="333333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Training</a:t>
            </a:r>
          </a:p>
        </p:txBody>
      </p:sp>
      <p:sp>
        <p:nvSpPr>
          <p:cNvPr id="37895" name="TextBox 13"/>
          <p:cNvSpPr txBox="1">
            <a:spLocks noChangeArrowheads="1"/>
          </p:cNvSpPr>
          <p:nvPr/>
        </p:nvSpPr>
        <p:spPr bwMode="auto">
          <a:xfrm>
            <a:off x="7532689" y="3503612"/>
            <a:ext cx="168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000" dirty="0">
                <a:solidFill>
                  <a:srgbClr val="333333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Facilitative administration</a:t>
            </a:r>
          </a:p>
        </p:txBody>
      </p:sp>
      <p:sp>
        <p:nvSpPr>
          <p:cNvPr id="37896" name="TextBox 14"/>
          <p:cNvSpPr txBox="1">
            <a:spLocks noChangeArrowheads="1"/>
          </p:cNvSpPr>
          <p:nvPr/>
        </p:nvSpPr>
        <p:spPr bwMode="auto">
          <a:xfrm>
            <a:off x="8192788" y="4860926"/>
            <a:ext cx="22072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nb-NO" altLang="nb-NO" sz="2000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Decision support data systems</a:t>
            </a:r>
          </a:p>
        </p:txBody>
      </p:sp>
      <p:sp>
        <p:nvSpPr>
          <p:cNvPr id="37897" name="TextBox 15"/>
          <p:cNvSpPr txBox="1">
            <a:spLocks noChangeArrowheads="1"/>
          </p:cNvSpPr>
          <p:nvPr/>
        </p:nvSpPr>
        <p:spPr bwMode="auto">
          <a:xfrm>
            <a:off x="4084639" y="2603500"/>
            <a:ext cx="134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000" dirty="0">
                <a:solidFill>
                  <a:srgbClr val="333333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Coaching</a:t>
            </a:r>
          </a:p>
        </p:txBody>
      </p:sp>
      <p:sp>
        <p:nvSpPr>
          <p:cNvPr id="37898" name="TextBox 16"/>
          <p:cNvSpPr txBox="1">
            <a:spLocks noChangeArrowheads="1"/>
          </p:cNvSpPr>
          <p:nvPr/>
        </p:nvSpPr>
        <p:spPr bwMode="auto">
          <a:xfrm>
            <a:off x="6503989" y="2449512"/>
            <a:ext cx="1641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000" dirty="0">
                <a:solidFill>
                  <a:srgbClr val="333333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Systems</a:t>
            </a:r>
            <a:r>
              <a:rPr lang="nb-NO" altLang="nb-NO" sz="2000" dirty="0"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nb-NO" altLang="nb-NO" sz="2000" dirty="0">
                <a:solidFill>
                  <a:srgbClr val="333333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intervention</a:t>
            </a:r>
          </a:p>
        </p:txBody>
      </p:sp>
      <p:sp>
        <p:nvSpPr>
          <p:cNvPr id="37899" name="TextBox 18"/>
          <p:cNvSpPr txBox="1">
            <a:spLocks noChangeArrowheads="1"/>
          </p:cNvSpPr>
          <p:nvPr/>
        </p:nvSpPr>
        <p:spPr bwMode="auto">
          <a:xfrm>
            <a:off x="4084639" y="1485107"/>
            <a:ext cx="34621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000" dirty="0">
                <a:solidFill>
                  <a:srgbClr val="333333"/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Performance monitoring and feedback</a:t>
            </a:r>
          </a:p>
        </p:txBody>
      </p:sp>
      <p:sp>
        <p:nvSpPr>
          <p:cNvPr id="37900" name="TextBox 19"/>
          <p:cNvSpPr txBox="1">
            <a:spLocks noChangeArrowheads="1"/>
          </p:cNvSpPr>
          <p:nvPr/>
        </p:nvSpPr>
        <p:spPr bwMode="auto">
          <a:xfrm>
            <a:off x="2052638" y="3020219"/>
            <a:ext cx="199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800" dirty="0">
                <a:solidFill>
                  <a:srgbClr val="FF7544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Competency</a:t>
            </a:r>
          </a:p>
        </p:txBody>
      </p:sp>
      <p:sp>
        <p:nvSpPr>
          <p:cNvPr id="37901" name="TextBox 20"/>
          <p:cNvSpPr txBox="1">
            <a:spLocks noChangeArrowheads="1"/>
          </p:cNvSpPr>
          <p:nvPr/>
        </p:nvSpPr>
        <p:spPr bwMode="auto">
          <a:xfrm>
            <a:off x="8300245" y="3020219"/>
            <a:ext cx="1992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800" dirty="0">
                <a:solidFill>
                  <a:srgbClr val="FF7544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Organization</a:t>
            </a:r>
          </a:p>
        </p:txBody>
      </p:sp>
      <p:sp>
        <p:nvSpPr>
          <p:cNvPr id="22" name="Up Arrow 21"/>
          <p:cNvSpPr/>
          <p:nvPr/>
        </p:nvSpPr>
        <p:spPr>
          <a:xfrm>
            <a:off x="5786438" y="1306728"/>
            <a:ext cx="203200" cy="237908"/>
          </a:xfrm>
          <a:prstGeom prst="upArrow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b-NO" sz="1800">
              <a:solidFill>
                <a:srgbClr val="FFFFFF"/>
              </a:solidFill>
            </a:endParaRPr>
          </a:p>
        </p:txBody>
      </p:sp>
      <p:sp>
        <p:nvSpPr>
          <p:cNvPr id="37903" name="TextBox 22"/>
          <p:cNvSpPr txBox="1">
            <a:spLocks noChangeArrowheads="1"/>
          </p:cNvSpPr>
          <p:nvPr/>
        </p:nvSpPr>
        <p:spPr bwMode="auto">
          <a:xfrm>
            <a:off x="9229585" y="6044701"/>
            <a:ext cx="2597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600" i="1" dirty="0">
                <a:solidFill>
                  <a:srgbClr val="333333"/>
                </a:solidFill>
                <a:ea typeface="ＭＳ Ｐゴシック" panose="020B0600070205080204" pitchFamily="34" charset="-128"/>
              </a:rPr>
              <a:t>© National </a:t>
            </a:r>
            <a:r>
              <a:rPr lang="nb-NO" altLang="nb-NO" sz="1600" i="1" dirty="0" err="1">
                <a:solidFill>
                  <a:srgbClr val="333333"/>
                </a:solidFill>
                <a:ea typeface="ＭＳ Ｐゴシック" panose="020B0600070205080204" pitchFamily="34" charset="-128"/>
              </a:rPr>
              <a:t>Implementation</a:t>
            </a:r>
            <a:r>
              <a:rPr lang="nb-NO" altLang="nb-NO" sz="1600" i="1" dirty="0">
                <a:solidFill>
                  <a:srgbClr val="333333"/>
                </a:solidFill>
                <a:ea typeface="ＭＳ Ｐゴシック" panose="020B0600070205080204" pitchFamily="34" charset="-128"/>
              </a:rPr>
              <a:t> Research Network</a:t>
            </a:r>
          </a:p>
        </p:txBody>
      </p:sp>
      <p:sp>
        <p:nvSpPr>
          <p:cNvPr id="17" name="Up Arrow 16"/>
          <p:cNvSpPr/>
          <p:nvPr/>
        </p:nvSpPr>
        <p:spPr>
          <a:xfrm>
            <a:off x="5786438" y="5738813"/>
            <a:ext cx="203200" cy="387350"/>
          </a:xfrm>
          <a:prstGeom prst="upArrow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b-NO" sz="1800">
              <a:solidFill>
                <a:srgbClr val="FFFFFF"/>
              </a:solidFill>
            </a:endParaRPr>
          </a:p>
        </p:txBody>
      </p:sp>
      <p:sp>
        <p:nvSpPr>
          <p:cNvPr id="37905" name="TextBox 7"/>
          <p:cNvSpPr txBox="1">
            <a:spLocks noChangeArrowheads="1"/>
          </p:cNvSpPr>
          <p:nvPr/>
        </p:nvSpPr>
        <p:spPr bwMode="auto">
          <a:xfrm>
            <a:off x="3104952" y="6126163"/>
            <a:ext cx="5566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800" dirty="0">
                <a:solidFill>
                  <a:srgbClr val="00B05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High quality intervention</a:t>
            </a:r>
          </a:p>
        </p:txBody>
      </p:sp>
      <p:sp>
        <p:nvSpPr>
          <p:cNvPr id="37906" name="TekstSylinder 1"/>
          <p:cNvSpPr txBox="1">
            <a:spLocks noChangeArrowheads="1"/>
          </p:cNvSpPr>
          <p:nvPr/>
        </p:nvSpPr>
        <p:spPr bwMode="auto">
          <a:xfrm>
            <a:off x="280988" y="1376724"/>
            <a:ext cx="2851150" cy="156966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3200" b="1" dirty="0">
                <a:solidFill>
                  <a:srgbClr val="33333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Active implementation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3200" b="1" dirty="0" err="1">
                <a:solidFill>
                  <a:srgbClr val="33333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framework</a:t>
            </a:r>
            <a:endParaRPr lang="nb-NO" altLang="nb-NO" sz="3200" b="1" dirty="0">
              <a:solidFill>
                <a:srgbClr val="333333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54CD855-B2C0-6E46-AC5E-E8FD414FE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EDA0C-C3DE-F447-802A-6658700A566C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BBD93B4-AFD4-B442-849F-E1B60C84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5C20CFE-5D46-D14E-8094-8AE2E8B3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42EE9987-FC02-0745-8BDF-A6186CC4F7B3}" type="slidenum">
              <a:rPr lang="en-US" altLang="nb-NO" smtClean="0"/>
              <a:pPr/>
              <a:t>27</a:t>
            </a:fld>
            <a:endParaRPr lang="en-US" alt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A5781B4-4055-4648-9CFF-1E48AB3EB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3167063"/>
            <a:ext cx="4724400" cy="114300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AB3C920-468C-B947-A34A-5B6DE5B6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3" y="571500"/>
            <a:ext cx="4051300" cy="102870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7EEBD92F-6469-9541-8979-1AAFBE52D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3802733"/>
            <a:ext cx="2386012" cy="2269454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F914634-7E93-EE4F-863E-39270ECD1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12" y="4692650"/>
            <a:ext cx="3594100" cy="1130300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BDEB36D9-090E-7A48-AB4B-07377376E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" y="1600200"/>
            <a:ext cx="6743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8C19E9FC-9FFD-194E-8786-5C1AB0A5B5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3. The case of Norway</a:t>
            </a:r>
          </a:p>
        </p:txBody>
      </p:sp>
      <p:sp>
        <p:nvSpPr>
          <p:cNvPr id="10" name="Undertittel 9">
            <a:extLst>
              <a:ext uri="{FF2B5EF4-FFF2-40B4-BE49-F238E27FC236}">
                <a16:creationId xmlns:a16="http://schemas.microsoft.com/office/drawing/2014/main" id="{F7077B1F-B641-954E-8DAB-5CD25FDF5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EA84E0-9D62-7B4F-AE0C-187E220C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A2E9C2-8721-2E49-A543-2DA836AB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F9B76D-4583-664E-8E2C-42D093AF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28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725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b="0" dirty="0">
                <a:latin typeface="Calibri Light" panose="020F0302020204030204" pitchFamily="34" charset="0"/>
                <a:ea typeface="MS PGothic" panose="020B0600070205080204" pitchFamily="34" charset="-128"/>
              </a:rPr>
              <a:t>Policy decisions in Norway</a:t>
            </a:r>
          </a:p>
        </p:txBody>
      </p:sp>
      <p:sp>
        <p:nvSpPr>
          <p:cNvPr id="66562" name="Content Placeholder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b-NO" altLang="nb-NO" dirty="0">
              <a:ea typeface="MS PGothic" panose="020B0600070205080204" pitchFamily="34" charset="-128"/>
            </a:endParaRPr>
          </a:p>
          <a:p>
            <a:pPr eaLnBrk="1" hangingPunct="1"/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Governmentally initiated Expert conference 1997: what works, what to do?</a:t>
            </a:r>
          </a:p>
          <a:p>
            <a:pPr eaLnBrk="1" hangingPunct="1"/>
            <a:endParaRPr lang="nb-NO" altLang="nb-NO" sz="1000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eaLnBrk="1" hangingPunct="1"/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Conclusion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: The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Ministry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of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Children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and Families and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the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Ministry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of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Health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would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initiate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and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invest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in a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national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implementation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of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evidence-based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treatments</a:t>
            </a:r>
            <a:endParaRPr lang="nb-NO" altLang="nb-NO" sz="2400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nb-NO" altLang="nb-NO" sz="1000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eaLnBrk="1" hangingPunct="1"/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Established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NCCBD to lead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this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implementation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along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with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research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and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development</a:t>
            </a:r>
            <a:endParaRPr lang="nb-NO" altLang="nb-NO" sz="2400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lvl="2" eaLnBrk="1" hangingPunct="1"/>
            <a:r>
              <a:rPr lang="nb-NO" altLang="nb-NO" sz="22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0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Specifically</a:t>
            </a:r>
            <a:r>
              <a:rPr lang="nb-NO" altLang="nb-NO" sz="2000" dirty="0">
                <a:latin typeface="Calibri Light" panose="020F0302020204030204" pitchFamily="34" charset="0"/>
                <a:ea typeface="MS PGothic" panose="020B0600070205080204" pitchFamily="34" charset="-128"/>
              </a:rPr>
              <a:t> MST (Multisystemic Therapy) for adolescents and PMTO (Parent Management Training – Oregon) for </a:t>
            </a:r>
            <a:r>
              <a:rPr lang="nb-NO" altLang="nb-NO" sz="20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children</a:t>
            </a:r>
            <a:endParaRPr lang="nb-NO" altLang="nb-NO" sz="2000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lvl="2" eaLnBrk="1" hangingPunct="1"/>
            <a:endParaRPr lang="nb-NO" altLang="nb-NO" sz="1000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eaLnBrk="1" hangingPunct="1"/>
            <a:r>
              <a:rPr lang="nb-NO" altLang="nb-NO" sz="2200" dirty="0">
                <a:latin typeface="Calibri Light" panose="020F0302020204030204" pitchFamily="34" charset="0"/>
                <a:ea typeface="MS PGothic" panose="020B0600070205080204" pitchFamily="34" charset="-128"/>
              </a:rPr>
              <a:t>Close </a:t>
            </a:r>
            <a:r>
              <a:rPr lang="nb-NO" altLang="nb-NO" sz="22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collaboration</a:t>
            </a:r>
            <a:r>
              <a:rPr lang="nb-NO" altLang="nb-NO" sz="22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2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with</a:t>
            </a:r>
            <a:r>
              <a:rPr lang="nb-NO" altLang="nb-NO" sz="22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2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practice</a:t>
            </a:r>
            <a:r>
              <a:rPr lang="nb-NO" altLang="nb-NO" sz="22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2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organizations</a:t>
            </a:r>
            <a:r>
              <a:rPr lang="nb-NO" altLang="nb-NO" sz="22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2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on</a:t>
            </a:r>
            <a:r>
              <a:rPr lang="nb-NO" altLang="nb-NO" sz="22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2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sustained</a:t>
            </a:r>
            <a:r>
              <a:rPr lang="nb-NO" altLang="nb-NO" sz="22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2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implementation</a:t>
            </a:r>
            <a:endParaRPr lang="nb-NO" altLang="nb-NO" sz="2200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" name="Picture 8" descr="Atferd1">
            <a:extLst>
              <a:ext uri="{FF2B5EF4-FFF2-40B4-BE49-F238E27FC236}">
                <a16:creationId xmlns:a16="http://schemas.microsoft.com/office/drawing/2014/main" id="{01597B80-0F8F-024A-B8E4-69C6E34F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39" y="216398"/>
            <a:ext cx="1658936" cy="239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9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85642760-23B1-1F40-9958-582D9B821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323"/>
            <a:ext cx="12212193" cy="719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8F25263-854C-7243-BEA6-A35A125C78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  <a:alpha val="95000"/>
            </a:schemeClr>
          </a:solidFill>
        </p:spPr>
        <p:txBody>
          <a:bodyPr/>
          <a:lstStyle/>
          <a:p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Context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: A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brief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historical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sweep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through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Norwegian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child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welfare</a:t>
            </a:r>
            <a:endParaRPr lang="nb-NO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BCDE6C-65E2-2744-8EFB-4A08DB685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b-NO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376B4D-BF38-0641-A9E2-769E253A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C038D9-2339-4A6B-861A-336683B6ACA2}" type="datetime1">
              <a:rPr lang="nb-NO" smtClean="0"/>
              <a:pPr>
                <a:defRPr/>
              </a:pPr>
              <a:t>04.06.2021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096F4E-2FEC-8740-8D60-A50B4716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  <a:p>
            <a:pPr>
              <a:defRPr/>
            </a:pPr>
            <a:r>
              <a:rPr lang="nb-NO"/>
              <a:t>©Nasjonalt utviklingssenter for barn og unge</a:t>
            </a:r>
          </a:p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5B40EA-B698-244A-BE4A-2932A32D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altLang="nb-NO" dirty="0"/>
              <a:t>Side </a:t>
            </a:r>
            <a:fld id="{734CE758-B404-456A-A56A-7DE0E7572184}" type="slidenum">
              <a:rPr lang="nb-NO" altLang="nb-NO" smtClean="0"/>
              <a:pPr>
                <a:defRPr/>
              </a:pPr>
              <a:t>3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97077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EC86B80-4CC8-AA4D-B758-86AFC36B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6742022-5CF0-BE4D-99FF-77585361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27F7434-9519-724F-9198-73A90AD1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1033" y="6381750"/>
            <a:ext cx="2218267" cy="476250"/>
          </a:xfrm>
        </p:spPr>
        <p:txBody>
          <a:bodyPr/>
          <a:lstStyle/>
          <a:p>
            <a:endParaRPr lang="en-US" altLang="nb-NO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3F3CB99-B404-6E44-BA7F-1A8032E588E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77838764"/>
              </p:ext>
            </p:extLst>
          </p:nvPr>
        </p:nvGraphicFramePr>
        <p:xfrm>
          <a:off x="1302412" y="230219"/>
          <a:ext cx="9398926" cy="639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81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3952E15-3D7C-E04E-B13B-6C19E38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Success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factors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during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last 20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years</a:t>
            </a:r>
            <a:endParaRPr lang="nb-NO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58AF3E6-2278-0B41-B758-9D956C587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Close </a:t>
            </a:r>
            <a:r>
              <a:rPr lang="nb-NO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collaboration</a:t>
            </a:r>
            <a:r>
              <a:rPr lang="nb-NO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nb-NO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endParaRPr lang="nb-NO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Policy makers</a:t>
            </a:r>
          </a:p>
          <a:p>
            <a:pPr lvl="1"/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ensuring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sustained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support and stable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funding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Research and </a:t>
            </a:r>
            <a:r>
              <a:rPr lang="nb-NO" b="1" u="sn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implementation</a:t>
            </a:r>
            <a:r>
              <a:rPr lang="nb-NO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teams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An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implementation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team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nation-wide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responsibility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evaluating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implementing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developing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sustaining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treatment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(NCCBD)</a:t>
            </a:r>
          </a:p>
          <a:p>
            <a:pPr marL="0" indent="0">
              <a:buNone/>
            </a:pPr>
            <a:r>
              <a:rPr lang="nb-NO" b="1" u="sn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Practice</a:t>
            </a:r>
            <a:r>
              <a:rPr lang="nb-NO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1" u="sn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organizations</a:t>
            </a:r>
            <a:endParaRPr lang="nb-NO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Leadership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support</a:t>
            </a:r>
          </a:p>
          <a:p>
            <a:pPr lvl="1"/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Accepting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long-term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need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implementation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E.g. systems for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monitoring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improving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practitioner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performance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required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organizational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support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145AB3-9DF4-FF41-8FCD-CC4DB426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EDA0C-C3DE-F447-802A-6658700A566C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74175D5-43CF-8840-BA57-5CA72B05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AC62048-A9B5-E445-B928-F9C9F593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42EE9987-FC02-0745-8BDF-A6186CC4F7B3}" type="slidenum">
              <a:rPr lang="en-US" altLang="nb-NO" smtClean="0"/>
              <a:pPr/>
              <a:t>31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4967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D3F8F1-8294-2643-A4FB-C26357E51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Take-home</a:t>
            </a:r>
            <a:r>
              <a:rPr lang="nb-NO" sz="40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40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message</a:t>
            </a:r>
            <a:r>
              <a:rPr lang="nb-NO" sz="40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295BE8-5937-4B4F-AACC-0D570CEE1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Research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firmly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supports an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approach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child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behavior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problems to be</a:t>
            </a:r>
          </a:p>
          <a:p>
            <a:pPr lvl="2"/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systemic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(vs.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individual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lvl="2"/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treatment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(vs.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penalty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lvl="2"/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child’s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natural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ecology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(vs.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out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home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endParaRPr lang="nb-NO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Effective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treatments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need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be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combined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high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quality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implementation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2"/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order for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children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youths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families (and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society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) to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attain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good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lasting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outcomes</a:t>
            </a:r>
            <a:endParaRPr lang="nb-NO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9F2EA5-EF1C-8B48-89F9-4A8C3A99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9D4326-5C15-2541-BEE6-6BE359D81C29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BF6F64-90BC-4246-9E2A-FEC7962A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B7A2697-A86A-5944-A99B-84DFC02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CE0CC663-2C59-AE4A-AFE1-A49A560D2083}" type="slidenum">
              <a:rPr lang="en-US" altLang="nb-NO" smtClean="0"/>
              <a:pPr/>
              <a:t>32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724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D3F8F1-8294-2643-A4FB-C26357E5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1100139"/>
            <a:ext cx="12192000" cy="649287"/>
          </a:xfrm>
        </p:spPr>
        <p:txBody>
          <a:bodyPr/>
          <a:lstStyle/>
          <a:p>
            <a:r>
              <a:rPr lang="nb-NO" sz="40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Take-home</a:t>
            </a:r>
            <a:r>
              <a:rPr lang="nb-NO" sz="40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</a:t>
            </a:r>
            <a:r>
              <a:rPr lang="nb-NO" sz="4000" b="0" dirty="0" err="1">
                <a:latin typeface="Calibri Light" panose="020F0502020204030204" pitchFamily="34" charset="0"/>
                <a:cs typeface="Calibri Light" panose="020F0502020204030204" pitchFamily="34" charset="0"/>
              </a:rPr>
              <a:t>message</a:t>
            </a:r>
            <a:r>
              <a:rPr lang="nb-NO" sz="40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 2: The good news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295BE8-5937-4B4F-AACC-0D570CEE1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There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are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effective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methods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nb-NO" sz="28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systemically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intervening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child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adolescent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problem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behaviour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1) preserve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family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2) serve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child’s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best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interest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3)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are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economically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cost-effective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compared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incarceration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out-of-home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placement</a:t>
            </a:r>
            <a:endParaRPr lang="nb-NO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b-NO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can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provide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high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quality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care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beneficial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outcomes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through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committed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long-term </a:t>
            </a:r>
            <a:r>
              <a:rPr lang="nb-NO" sz="28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implementation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collaboration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policy makers,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implementers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practice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organizations</a:t>
            </a:r>
            <a:r>
              <a:rPr lang="nb-N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9F2EA5-EF1C-8B48-89F9-4A8C3A99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9D4326-5C15-2541-BEE6-6BE359D81C29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BF6F64-90BC-4246-9E2A-FEC7962A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B7A2697-A86A-5944-A99B-84DFC02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CE0CC663-2C59-AE4A-AFE1-A49A560D2083}" type="slidenum">
              <a:rPr lang="en-US" altLang="nb-NO" smtClean="0"/>
              <a:pPr/>
              <a:t>33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0111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9F313-3536-FE47-BE61-5802B307B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2812"/>
            <a:ext cx="12192000" cy="477194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nb-NO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Thank</a:t>
            </a:r>
            <a:r>
              <a:rPr lang="nb-NO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nb-NO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nb-NO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nb-NO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attention</a:t>
            </a:r>
            <a:r>
              <a:rPr lang="nb-NO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pPr eaLnBrk="1" hangingPunct="1">
              <a:defRPr/>
            </a:pPr>
            <a:endParaRPr lang="nb-NO" dirty="0"/>
          </a:p>
          <a:p>
            <a:pPr marL="0" indent="0" algn="ctr" eaLnBrk="1" hangingPunct="1">
              <a:buNone/>
              <a:defRPr/>
            </a:pPr>
            <a:r>
              <a:rPr lang="nb-NO" sz="4000" b="1" dirty="0">
                <a:solidFill>
                  <a:srgbClr val="FFC000"/>
                </a:solidFill>
                <a:latin typeface="Calibri Light" panose="020F0302020204030204" pitchFamily="34" charset="0"/>
                <a:hlinkClick r:id="rId2"/>
              </a:rPr>
              <a:t>www.nubu.no</a:t>
            </a:r>
            <a:endParaRPr lang="nb-NO" sz="4000" b="1" dirty="0">
              <a:solidFill>
                <a:srgbClr val="FFC000"/>
              </a:solidFill>
              <a:latin typeface="Calibri Light" panose="020F0302020204030204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nb-NO" sz="4000" b="1" dirty="0" err="1">
                <a:solidFill>
                  <a:srgbClr val="FFC000"/>
                </a:solidFill>
                <a:latin typeface="Calibri Light" panose="020F0302020204030204" pitchFamily="34" charset="0"/>
              </a:rPr>
              <a:t>d.m.thogersen@nubu.no</a:t>
            </a:r>
            <a:endParaRPr lang="nb-NO" sz="4000" b="1" dirty="0">
              <a:solidFill>
                <a:srgbClr val="FFC000"/>
              </a:solidFill>
              <a:latin typeface="Calibri Light" panose="020F0302020204030204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nb-NO" sz="4000" b="1" dirty="0" err="1">
                <a:solidFill>
                  <a:srgbClr val="FFC000"/>
                </a:solidFill>
                <a:latin typeface="Calibri Light" panose="020F0302020204030204" pitchFamily="34" charset="0"/>
              </a:rPr>
              <a:t>knut.taraldsen@nubu.no</a:t>
            </a:r>
            <a:endParaRPr lang="nb-NO" sz="4000" b="1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46C531-10AB-874B-8B23-8410917D35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E3D395-8B31-4F1F-9DC8-768422252DE0}" type="datetime1">
              <a:rPr lang="nb-NO">
                <a:solidFill>
                  <a:srgbClr val="33333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04.06.2021</a:t>
            </a:fld>
            <a:endParaRPr lang="nb-NO">
              <a:solidFill>
                <a:srgbClr val="33333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FDD84B-FEEB-B149-BC5F-CD0061F1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333333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>
                <a:solidFill>
                  <a:srgbClr val="333333"/>
                </a:solidFill>
              </a:rPr>
              <a:t>©Nasjonalt utviklingssenter for barn og unge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333333"/>
              </a:solidFill>
            </a:endParaRPr>
          </a:p>
        </p:txBody>
      </p:sp>
      <p:sp>
        <p:nvSpPr>
          <p:cNvPr id="1218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nb-NO" altLang="nb-NO" sz="900">
                <a:solidFill>
                  <a:srgbClr val="333333"/>
                </a:solidFill>
                <a:cs typeface="Arial" panose="020B0604020202020204" pitchFamily="34" charset="0"/>
              </a:rPr>
              <a:t>Side </a:t>
            </a:r>
            <a:fld id="{904FBA43-DF09-4D88-B604-84C4B9518FC7}" type="slidenum">
              <a:rPr lang="nb-NO" altLang="nb-NO" sz="900">
                <a:solidFill>
                  <a:srgbClr val="333333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34</a:t>
            </a:fld>
            <a:endParaRPr lang="nb-NO" altLang="nb-NO" sz="90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6317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F25263-854C-7243-BEA6-A35A125C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Context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: A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brief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historical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sweep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through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Norwegian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child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welfare</a:t>
            </a:r>
            <a:endParaRPr lang="nb-NO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BCDE6C-65E2-2744-8EFB-4A08DB685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1953: «The Child </a:t>
            </a:r>
            <a:r>
              <a:rPr lang="nb-NO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Welfare</a:t>
            </a:r>
            <a:r>
              <a:rPr lang="nb-NO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</a:t>
            </a:r>
            <a:r>
              <a:rPr lang="nb-NO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  <a:p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Based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child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psychology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psychiatry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Prevent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intervene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while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avoiding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out-of-home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placement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Primary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goal: Ensure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adequate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child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functioning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their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home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environment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through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strengthening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family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Support to be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directed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primarily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at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family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in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such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way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problems driving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conflicts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could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be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eliminated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or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reduced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Home-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based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interventions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be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exhausted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before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placement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out-of-home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Leading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The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child’s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best </a:t>
            </a:r>
            <a:r>
              <a:rPr lang="nb-NO" sz="240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interest</a:t>
            </a:r>
            <a:r>
              <a:rPr lang="nb-NO" sz="240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 algn="r">
              <a:buNone/>
            </a:pPr>
            <a:r>
              <a:rPr lang="nb-NO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https</a:t>
            </a:r>
            <a:r>
              <a:rPr lang="nb-NO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://</a:t>
            </a:r>
            <a:r>
              <a:rPr lang="nb-NO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bufdir.no</a:t>
            </a:r>
            <a:r>
              <a:rPr lang="nb-NO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/Barnevern/</a:t>
            </a:r>
            <a:r>
              <a:rPr lang="nb-NO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Om_barnevernet</a:t>
            </a:r>
            <a:r>
              <a:rPr lang="nb-NO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nb-NO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barnevernets_historie_i_norge</a:t>
            </a:r>
            <a:r>
              <a:rPr lang="nb-NO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</a:p>
          <a:p>
            <a:endParaRPr lang="nb-NO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376B4D-BF38-0641-A9E2-769E253A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C038D9-2339-4A6B-861A-336683B6ACA2}" type="datetime1">
              <a:rPr lang="nb-NO" smtClean="0"/>
              <a:pPr>
                <a:defRPr/>
              </a:pPr>
              <a:t>04.06.2021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096F4E-2FEC-8740-8D60-A50B4716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 dirty="0"/>
              <a:t>©Nasjonalt utviklingssenter for barn og unge</a:t>
            </a:r>
          </a:p>
          <a:p>
            <a:pPr>
              <a:defRPr/>
            </a:pP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5B40EA-B698-244A-BE4A-2932A32D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altLang="nb-NO" dirty="0"/>
              <a:t>Side </a:t>
            </a:r>
            <a:fld id="{734CE758-B404-456A-A56A-7DE0E7572184}" type="slidenum">
              <a:rPr lang="nb-NO" altLang="nb-NO" smtClean="0"/>
              <a:pPr>
                <a:defRPr/>
              </a:pPr>
              <a:t>4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3901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6CAFFFEC-248B-234C-93D1-1BA180A04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99441"/>
            <a:ext cx="9601200" cy="705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82DB6F0-59F4-1D46-B234-CF9545E9584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Despite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Alarming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long-term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outcomes</a:t>
            </a:r>
            <a:endParaRPr lang="nb-NO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F31542-8F1D-B740-B977-994157BD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78FBB3-AD3B-7843-ADBD-3C828402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72DF1CB-59DC-B146-8CFF-E7C8B241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492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2DB6F0-59F4-1D46-B234-CF9545E9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Despite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Alarming</a:t>
            </a:r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long-term </a:t>
            </a:r>
            <a:r>
              <a:rPr lang="nb-NO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outcomes</a:t>
            </a:r>
            <a:endParaRPr lang="nb-NO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201054-03D3-6041-A4D1-CEB64BCA8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adults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who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had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been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under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custody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Child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Welfare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Services</a:t>
            </a:r>
          </a:p>
          <a:p>
            <a:pPr marL="0" indent="0">
              <a:buNone/>
            </a:pP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Especially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those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institutional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care</a:t>
            </a:r>
            <a:endParaRPr lang="nb-N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Regarding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lvl="5"/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Education</a:t>
            </a:r>
            <a:endParaRPr lang="nb-N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5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Income</a:t>
            </a:r>
          </a:p>
          <a:p>
            <a:pPr lvl="5"/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Dependency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social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welfare</a:t>
            </a:r>
            <a:endParaRPr lang="nb-N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5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Mental </a:t>
            </a: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health</a:t>
            </a:r>
            <a:endParaRPr lang="nb-N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5"/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Physical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health</a:t>
            </a:r>
            <a:endParaRPr lang="nb-N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5"/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Substance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dependency</a:t>
            </a:r>
            <a:endParaRPr lang="nb-N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5"/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Crime</a:t>
            </a:r>
            <a:endParaRPr lang="nb-N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5"/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Suicide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rates</a:t>
            </a:r>
          </a:p>
          <a:p>
            <a:pPr lvl="5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Life span</a:t>
            </a:r>
          </a:p>
          <a:p>
            <a:pPr lvl="5"/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F31542-8F1D-B740-B977-994157BD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78FBB3-AD3B-7843-ADBD-3C828402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72DF1CB-59DC-B146-8CFF-E7C8B241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168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b="0" dirty="0">
                <a:latin typeface="Calibri Light" panose="020F0302020204030204" pitchFamily="34" charset="0"/>
                <a:ea typeface="MS PGothic" panose="020B0600070205080204" pitchFamily="34" charset="-128"/>
              </a:rPr>
              <a:t>The 1990s</a:t>
            </a:r>
          </a:p>
        </p:txBody>
      </p:sp>
      <p:sp>
        <p:nvSpPr>
          <p:cNvPr id="66562" name="Content Placeholder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An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increased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awareness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in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the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government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,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society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and media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on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children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and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youth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with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serious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behaviour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problems:</a:t>
            </a:r>
          </a:p>
          <a:p>
            <a:pPr lvl="1" eaLnBrk="1" hangingPunct="1"/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lack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of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available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and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effective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out-patient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treatments</a:t>
            </a:r>
            <a:endParaRPr lang="nb-NO" altLang="nb-NO" sz="2400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lvl="1" eaLnBrk="1" hangingPunct="1"/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child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welfare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mainly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offered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institutional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placements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with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limited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treatment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focus</a:t>
            </a:r>
            <a:endParaRPr lang="nb-NO" altLang="nb-NO" sz="2400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lvl="1" eaLnBrk="1" hangingPunct="1"/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many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institutions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were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privately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owned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and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produced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large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revenues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for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their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owners</a:t>
            </a:r>
            <a:endParaRPr lang="nb-NO" altLang="nb-NO" sz="2400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nb-NO" altLang="nb-NO" sz="1000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eaLnBrk="1" hangingPunct="1"/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Governmentally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initiated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Expert </a:t>
            </a:r>
            <a:r>
              <a:rPr lang="nb-NO" altLang="nb-NO" sz="2400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conference</a:t>
            </a:r>
            <a:r>
              <a:rPr lang="nb-NO" altLang="nb-NO" sz="2400" dirty="0">
                <a:latin typeface="Calibri Light" panose="020F0302020204030204" pitchFamily="34" charset="0"/>
                <a:ea typeface="MS PGothic" panose="020B0600070205080204" pitchFamily="34" charset="-128"/>
              </a:rPr>
              <a:t> 1997: </a:t>
            </a:r>
          </a:p>
          <a:p>
            <a:pPr lvl="5"/>
            <a:r>
              <a:rPr lang="nb-NO" altLang="nb-NO" sz="2800" dirty="0" err="1">
                <a:solidFill>
                  <a:srgbClr val="FF66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What</a:t>
            </a:r>
            <a:r>
              <a:rPr lang="nb-NO" altLang="nb-NO" sz="2800" dirty="0">
                <a:solidFill>
                  <a:srgbClr val="FF66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nb-NO" altLang="nb-NO" sz="2800" dirty="0" err="1">
                <a:solidFill>
                  <a:srgbClr val="FF66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works</a:t>
            </a:r>
            <a:r>
              <a:rPr lang="nb-NO" altLang="nb-NO" sz="2800" dirty="0">
                <a:solidFill>
                  <a:srgbClr val="FF66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?</a:t>
            </a:r>
          </a:p>
          <a:p>
            <a:pPr lvl="5"/>
            <a:r>
              <a:rPr lang="nb-NO" altLang="nb-NO" sz="2800" dirty="0" err="1">
                <a:solidFill>
                  <a:srgbClr val="FF66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What</a:t>
            </a:r>
            <a:r>
              <a:rPr lang="nb-NO" altLang="nb-NO" sz="2800" dirty="0">
                <a:solidFill>
                  <a:srgbClr val="FF66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to do?</a:t>
            </a:r>
          </a:p>
        </p:txBody>
      </p:sp>
      <p:pic>
        <p:nvPicPr>
          <p:cNvPr id="4" name="Picture 8" descr="Atferd1">
            <a:extLst>
              <a:ext uri="{FF2B5EF4-FFF2-40B4-BE49-F238E27FC236}">
                <a16:creationId xmlns:a16="http://schemas.microsoft.com/office/drawing/2014/main" id="{2720ACC8-BE6A-F34E-9D2E-8D0089BFA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9" y="4102968"/>
            <a:ext cx="1487485" cy="215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82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DBEA482B-2B62-774E-A5FB-C712353E4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 b="0" dirty="0">
                <a:latin typeface="Calibri Light" panose="020F0502020204030204" pitchFamily="34" charset="0"/>
                <a:cs typeface="Calibri Light" panose="020F0502020204030204" pitchFamily="34" charset="0"/>
              </a:rPr>
              <a:t>1. What works?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0EC887-8366-0F47-A319-A904AF36ED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D8C59C-4438-4E49-AA36-4D33F94D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C4EB-EEE8-EB4C-8225-F60ED383239C}" type="datetime1">
              <a:rPr lang="en-US" smtClean="0"/>
              <a:pPr>
                <a:defRPr/>
              </a:pPr>
              <a:t>6/4/2021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754BE4-0EA7-5C4D-B762-2002EA71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Norwegian Center for Child Behavioral Development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738E30-3950-5540-88A0-2A24BD84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nb-NO"/>
              <a:t>Side </a:t>
            </a:r>
            <a:fld id="{7A977B6F-8E65-EB47-A68D-AD122C37A355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405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Youth</a:t>
            </a:r>
            <a:r>
              <a:rPr lang="nb-NO" b="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nb-NO" b="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serious</a:t>
            </a:r>
            <a:r>
              <a:rPr lang="nb-NO" b="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0" dirty="0" err="1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behaviour</a:t>
            </a:r>
            <a:r>
              <a:rPr lang="nb-NO" b="0" dirty="0">
                <a:solidFill>
                  <a:srgbClr val="FF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problems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3800" y="3541617"/>
            <a:ext cx="20737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Substance</a:t>
            </a:r>
            <a:r>
              <a:rPr lang="nb-NO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abuse</a:t>
            </a:r>
            <a:endParaRPr lang="nb-NO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7796" y="5681555"/>
            <a:ext cx="2856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Dropping </a:t>
            </a:r>
            <a:r>
              <a:rPr lang="nb-NO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out</a:t>
            </a:r>
            <a:r>
              <a:rPr lang="nb-NO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school</a:t>
            </a:r>
            <a:endParaRPr lang="nb-NO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3401" y="3541617"/>
            <a:ext cx="1844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Violence</a:t>
            </a:r>
            <a:endParaRPr lang="nb-NO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8658" y="1911700"/>
            <a:ext cx="3615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Crimes</a:t>
            </a:r>
            <a:r>
              <a:rPr lang="nb-NO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misdemeanors</a:t>
            </a:r>
            <a:endParaRPr lang="nb-NO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F0709864-44D2-B645-877F-DF6F3957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807" y="2831601"/>
            <a:ext cx="3028950" cy="228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9DF2D10D-2693-E240-8E0F-50B6AC3711FD}"/>
              </a:ext>
            </a:extLst>
          </p:cNvPr>
          <p:cNvSpPr txBox="1"/>
          <p:nvPr/>
        </p:nvSpPr>
        <p:spPr>
          <a:xfrm>
            <a:off x="7713925" y="2271148"/>
            <a:ext cx="1321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Poverty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531C52DB-98FD-BD40-A2E5-3FD5C490747C}"/>
              </a:ext>
            </a:extLst>
          </p:cNvPr>
          <p:cNvSpPr txBox="1"/>
          <p:nvPr/>
        </p:nvSpPr>
        <p:spPr>
          <a:xfrm>
            <a:off x="3132478" y="2271714"/>
            <a:ext cx="1028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Trauma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107539F7-C0EE-694C-9E06-142C4A68B979}"/>
              </a:ext>
            </a:extLst>
          </p:cNvPr>
          <p:cNvSpPr txBox="1"/>
          <p:nvPr/>
        </p:nvSpPr>
        <p:spPr>
          <a:xfrm>
            <a:off x="2246428" y="2885496"/>
            <a:ext cx="1844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Sexual</a:t>
            </a:r>
            <a:r>
              <a:rPr lang="nb-NO" sz="2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2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abuse</a:t>
            </a:r>
            <a:endParaRPr lang="nb-NO" sz="22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B1EEF5F1-8A5A-984B-BE45-580BC1E64B68}"/>
              </a:ext>
            </a:extLst>
          </p:cNvPr>
          <p:cNvSpPr txBox="1"/>
          <p:nvPr/>
        </p:nvSpPr>
        <p:spPr>
          <a:xfrm>
            <a:off x="8374786" y="4339134"/>
            <a:ext cx="1609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Victim of violence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1ACC22F2-A5D5-3B43-A743-F58D6AC4982A}"/>
              </a:ext>
            </a:extLst>
          </p:cNvPr>
          <p:cNvSpPr txBox="1"/>
          <p:nvPr/>
        </p:nvSpPr>
        <p:spPr>
          <a:xfrm>
            <a:off x="7787437" y="5200696"/>
            <a:ext cx="1609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Learning </a:t>
            </a:r>
            <a:r>
              <a:rPr lang="nb-NO" sz="22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difficulties</a:t>
            </a:r>
            <a:endParaRPr lang="nb-NO" sz="22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949C43D-78B2-BF42-A370-E549577020C3}"/>
              </a:ext>
            </a:extLst>
          </p:cNvPr>
          <p:cNvSpPr txBox="1"/>
          <p:nvPr/>
        </p:nvSpPr>
        <p:spPr>
          <a:xfrm>
            <a:off x="2660760" y="5154741"/>
            <a:ext cx="1743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Hyperactivity</a:t>
            </a:r>
            <a:r>
              <a:rPr lang="nb-NO" sz="2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nb-NO" sz="22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disorder</a:t>
            </a:r>
            <a:endParaRPr lang="nb-NO" sz="22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DBD5C210-FF2C-2744-8221-BBEBB3D7F0D2}"/>
              </a:ext>
            </a:extLst>
          </p:cNvPr>
          <p:cNvSpPr txBox="1"/>
          <p:nvPr/>
        </p:nvSpPr>
        <p:spPr>
          <a:xfrm>
            <a:off x="1896745" y="4330225"/>
            <a:ext cx="2264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Anxiety and depression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BEFC8F26-9216-8346-8BBC-F1142832CA79}"/>
              </a:ext>
            </a:extLst>
          </p:cNvPr>
          <p:cNvSpPr txBox="1"/>
          <p:nvPr/>
        </p:nvSpPr>
        <p:spPr>
          <a:xfrm>
            <a:off x="8461055" y="2885243"/>
            <a:ext cx="1918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Family conflicts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246F8F4C-F4FA-874E-83AE-7563A691D526}"/>
              </a:ext>
            </a:extLst>
          </p:cNvPr>
          <p:cNvSpPr txBox="1"/>
          <p:nvPr/>
        </p:nvSpPr>
        <p:spPr>
          <a:xfrm>
            <a:off x="4404562" y="6276883"/>
            <a:ext cx="3272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Friends with bad influence</a:t>
            </a:r>
          </a:p>
        </p:txBody>
      </p:sp>
    </p:spTree>
    <p:extLst>
      <p:ext uri="{BB962C8B-B14F-4D97-AF65-F5344CB8AC3E}">
        <p14:creationId xmlns:p14="http://schemas.microsoft.com/office/powerpoint/2010/main" val="235393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20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333333"/>
      </a:dk1>
      <a:lt1>
        <a:srgbClr val="FFFFFF"/>
      </a:lt1>
      <a:dk2>
        <a:srgbClr val="666666"/>
      </a:dk2>
      <a:lt2>
        <a:srgbClr val="999999"/>
      </a:lt2>
      <a:accent1>
        <a:srgbClr val="D4DBAC"/>
      </a:accent1>
      <a:accent2>
        <a:srgbClr val="55C0D8"/>
      </a:accent2>
      <a:accent3>
        <a:srgbClr val="FFFFFF"/>
      </a:accent3>
      <a:accent4>
        <a:srgbClr val="2A2A2A"/>
      </a:accent4>
      <a:accent5>
        <a:srgbClr val="E6EAD2"/>
      </a:accent5>
      <a:accent6>
        <a:srgbClr val="4CAEC4"/>
      </a:accent6>
      <a:hlink>
        <a:srgbClr val="EE7D11"/>
      </a:hlink>
      <a:folHlink>
        <a:srgbClr val="CBD3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333333"/>
        </a:dk1>
        <a:lt1>
          <a:srgbClr val="FFFFFF"/>
        </a:lt1>
        <a:dk2>
          <a:srgbClr val="666666"/>
        </a:dk2>
        <a:lt2>
          <a:srgbClr val="999999"/>
        </a:lt2>
        <a:accent1>
          <a:srgbClr val="D4DBAC"/>
        </a:accent1>
        <a:accent2>
          <a:srgbClr val="55C0D8"/>
        </a:accent2>
        <a:accent3>
          <a:srgbClr val="FFFFFF"/>
        </a:accent3>
        <a:accent4>
          <a:srgbClr val="2A2A2A"/>
        </a:accent4>
        <a:accent5>
          <a:srgbClr val="E6EAD2"/>
        </a:accent5>
        <a:accent6>
          <a:srgbClr val="4CAEC4"/>
        </a:accent6>
        <a:hlink>
          <a:srgbClr val="EE7D11"/>
        </a:hlink>
        <a:folHlink>
          <a:srgbClr val="CBD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1_Blank 1">
      <a:dk1>
        <a:srgbClr val="333333"/>
      </a:dk1>
      <a:lt1>
        <a:srgbClr val="FFFFFF"/>
      </a:lt1>
      <a:dk2>
        <a:srgbClr val="666666"/>
      </a:dk2>
      <a:lt2>
        <a:srgbClr val="999999"/>
      </a:lt2>
      <a:accent1>
        <a:srgbClr val="D4DBAC"/>
      </a:accent1>
      <a:accent2>
        <a:srgbClr val="55C0D8"/>
      </a:accent2>
      <a:accent3>
        <a:srgbClr val="FFFFFF"/>
      </a:accent3>
      <a:accent4>
        <a:srgbClr val="2A2A2A"/>
      </a:accent4>
      <a:accent5>
        <a:srgbClr val="E6EAD2"/>
      </a:accent5>
      <a:accent6>
        <a:srgbClr val="4CAEC4"/>
      </a:accent6>
      <a:hlink>
        <a:srgbClr val="EE7D11"/>
      </a:hlink>
      <a:folHlink>
        <a:srgbClr val="CBD300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333333"/>
        </a:dk1>
        <a:lt1>
          <a:srgbClr val="FFFFFF"/>
        </a:lt1>
        <a:dk2>
          <a:srgbClr val="666666"/>
        </a:dk2>
        <a:lt2>
          <a:srgbClr val="999999"/>
        </a:lt2>
        <a:accent1>
          <a:srgbClr val="D4DBAC"/>
        </a:accent1>
        <a:accent2>
          <a:srgbClr val="55C0D8"/>
        </a:accent2>
        <a:accent3>
          <a:srgbClr val="FFFFFF"/>
        </a:accent3>
        <a:accent4>
          <a:srgbClr val="2A2A2A"/>
        </a:accent4>
        <a:accent5>
          <a:srgbClr val="E6EAD2"/>
        </a:accent5>
        <a:accent6>
          <a:srgbClr val="4CAEC4"/>
        </a:accent6>
        <a:hlink>
          <a:srgbClr val="EE7D11"/>
        </a:hlink>
        <a:folHlink>
          <a:srgbClr val="CBD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17043</TotalTime>
  <Words>1910</Words>
  <Application>Microsoft Office PowerPoint</Application>
  <PresentationFormat>Widescreen</PresentationFormat>
  <Paragraphs>317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Tahoma</vt:lpstr>
      <vt:lpstr>Blank</vt:lpstr>
      <vt:lpstr>1_Blank</vt:lpstr>
      <vt:lpstr>Problem behaviour in children and youth:  What works, and how to make it work – the case of Norway</vt:lpstr>
      <vt:lpstr>PowerPoint Presentation</vt:lpstr>
      <vt:lpstr>Context: A brief historical sweep through Norwegian child welfare</vt:lpstr>
      <vt:lpstr>Context: A brief historical sweep through Norwegian child welfare</vt:lpstr>
      <vt:lpstr>Despite this: Alarming long-term outcomes</vt:lpstr>
      <vt:lpstr>Despite this: Alarming long-term outcomes</vt:lpstr>
      <vt:lpstr>The 1990s</vt:lpstr>
      <vt:lpstr>1. What works?</vt:lpstr>
      <vt:lpstr>Youth with serious behaviour problems</vt:lpstr>
      <vt:lpstr>50 years of research:  Multiple risk faktors for developing adolescent problem behaviour</vt:lpstr>
      <vt:lpstr>50 years of research:  Multiple risk faktors for developing adolescent problem behaviour</vt:lpstr>
      <vt:lpstr>50 years of research:  Multiple risk faktors for adolescent antisocial behaviour</vt:lpstr>
      <vt:lpstr>50 years of research:  Multiple risk faktors for adolescent antisocial behaviour</vt:lpstr>
      <vt:lpstr>50 years of research:  Multiple risk faktors for adolescent antisocial behaviour</vt:lpstr>
      <vt:lpstr>Systemic problems &gt; Individual expressions – how to intervene?</vt:lpstr>
      <vt:lpstr>Systemic problems &gt; Individual expressions – how to intervene?</vt:lpstr>
      <vt:lpstr>Systemic problems &gt; Individual expressions – how to intervene?</vt:lpstr>
      <vt:lpstr>Examples of evidence-based treatment models</vt:lpstr>
      <vt:lpstr>Clearing houses, governmental and NGO agencies  that evaluate and list  treatment models </vt:lpstr>
      <vt:lpstr>2. How to make it work?</vt:lpstr>
      <vt:lpstr>Two main barriers to efficient policy  (e.g. on addressing child and youth problem behaviour)</vt:lpstr>
      <vt:lpstr>Two main barriers to efficient policy  (e.g. on addressing child and youth problem behaviour)</vt:lpstr>
      <vt:lpstr>Two main barriers to efficient policy  (e.g. on addressing child and youth problem behaviour)</vt:lpstr>
      <vt:lpstr>PowerPoint Presentation</vt:lpstr>
      <vt:lpstr>PowerPoint Presentation</vt:lpstr>
      <vt:lpstr>PowerPoint Presentation</vt:lpstr>
      <vt:lpstr>PowerPoint Presentation</vt:lpstr>
      <vt:lpstr>3. The case of Norway</vt:lpstr>
      <vt:lpstr>Policy decisions in Norway</vt:lpstr>
      <vt:lpstr>PowerPoint Presentation</vt:lpstr>
      <vt:lpstr>Success factors during the last 20 years</vt:lpstr>
      <vt:lpstr>Take-home message 1</vt:lpstr>
      <vt:lpstr>Take-home message 2: The good news</vt:lpstr>
      <vt:lpstr> </vt:lpstr>
    </vt:vector>
  </TitlesOfParts>
  <Company>Atferdssenteret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Terje Ogden</dc:creator>
  <dc:description>THE NORWEGIAN CENTER FOR CHILD BEHAVIORAL DEVELOPMENT</dc:description>
  <cp:lastModifiedBy>MAMULASHVILI Maia</cp:lastModifiedBy>
  <cp:revision>463</cp:revision>
  <cp:lastPrinted>2011-08-12T13:02:13Z</cp:lastPrinted>
  <dcterms:created xsi:type="dcterms:W3CDTF">2011-08-12T17:38:35Z</dcterms:created>
  <dcterms:modified xsi:type="dcterms:W3CDTF">2021-06-04T14:54:50Z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. by">
    <vt:lpwstr>addpoint.no</vt:lpwstr>
  </property>
</Properties>
</file>