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5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067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8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477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80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8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845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016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39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67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72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29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9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38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15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8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6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93EFF09-79DA-4BF6-B6CD-F3D7F4F167F1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9CAD6B7-C682-4B5C-8B2B-D3EFE5B2C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588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32312FCB-9483-4AF1-BF81-3FF2BFF820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7" y="132093"/>
            <a:ext cx="816423" cy="737299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F228D1C-5AEB-4C78-AE11-3357A81449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23" y="42253"/>
            <a:ext cx="1168900" cy="93446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76FB5F0-7C00-472F-B29E-A0D3484E33EF}"/>
              </a:ext>
            </a:extLst>
          </p:cNvPr>
          <p:cNvSpPr txBox="1">
            <a:spLocks/>
          </p:cNvSpPr>
          <p:nvPr/>
        </p:nvSpPr>
        <p:spPr>
          <a:xfrm>
            <a:off x="1042152" y="136297"/>
            <a:ext cx="2807368" cy="833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a Europe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and with children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Construire une Europe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et avec les enfants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D5D51E95-D9D9-4840-84C3-4ACCF5ABD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30400"/>
            <a:ext cx="12192000" cy="2936068"/>
          </a:xfrm>
        </p:spPr>
        <p:txBody>
          <a:bodyPr>
            <a:normAutofit/>
          </a:bodyPr>
          <a:lstStyle/>
          <a:p>
            <a:pPr algn="ctr"/>
            <a:endParaRPr lang="en-GB" sz="2800" dirty="0"/>
          </a:p>
          <a:p>
            <a:pPr algn="ctr"/>
            <a:r>
              <a:rPr lang="en-GB" sz="2800" dirty="0"/>
              <a:t>Regional Discussion on </a:t>
            </a:r>
          </a:p>
          <a:p>
            <a:pPr algn="ctr"/>
            <a:r>
              <a:rPr lang="en-GB" sz="2800" dirty="0"/>
              <a:t>Children’s Rights and Alternative Care</a:t>
            </a:r>
          </a:p>
          <a:p>
            <a:pPr algn="ctr"/>
            <a:r>
              <a:rPr lang="en-GB" sz="2800" dirty="0"/>
              <a:t>1 </a:t>
            </a:r>
            <a:r>
              <a:rPr lang="en-GB" sz="2800"/>
              <a:t>June 2021</a:t>
            </a:r>
          </a:p>
          <a:p>
            <a:pPr algn="ctr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7383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34" y="1930400"/>
            <a:ext cx="10750692" cy="4426857"/>
          </a:xfrm>
        </p:spPr>
        <p:txBody>
          <a:bodyPr>
            <a:normAutofit/>
          </a:bodyPr>
          <a:lstStyle/>
          <a:p>
            <a:pPr algn="l"/>
            <a:endParaRPr lang="en-GB" sz="2800" dirty="0"/>
          </a:p>
          <a:p>
            <a:pPr algn="l"/>
            <a:r>
              <a:rPr lang="en-GB" sz="2800" dirty="0"/>
              <a:t>The work of the Committee of experts on the rights and best interests of the child in parental separation and in care proceedings (</a:t>
            </a:r>
            <a:r>
              <a:rPr lang="en-GB" sz="2800" dirty="0" err="1"/>
              <a:t>cj</a:t>
            </a:r>
            <a:r>
              <a:rPr lang="en-GB" sz="2800" dirty="0"/>
              <a:t>/ENF-ISE)</a:t>
            </a:r>
          </a:p>
          <a:p>
            <a:pPr algn="l"/>
            <a:endParaRPr lang="en-GB" sz="2800" dirty="0"/>
          </a:p>
          <a:p>
            <a:pPr algn="l"/>
            <a:r>
              <a:rPr lang="en-GB" sz="2800" dirty="0"/>
              <a:t>- Seamus Carroll (chair)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32312FCB-9483-4AF1-BF81-3FF2BFF820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7" y="132093"/>
            <a:ext cx="816423" cy="737299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F228D1C-5AEB-4C78-AE11-3357A81449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23" y="42253"/>
            <a:ext cx="1168900" cy="93446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76FB5F0-7C00-472F-B29E-A0D3484E33EF}"/>
              </a:ext>
            </a:extLst>
          </p:cNvPr>
          <p:cNvSpPr txBox="1">
            <a:spLocks/>
          </p:cNvSpPr>
          <p:nvPr/>
        </p:nvSpPr>
        <p:spPr>
          <a:xfrm>
            <a:off x="1042152" y="136297"/>
            <a:ext cx="2807368" cy="833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a Europe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and with children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Construire une Europe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et avec les enfants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55BE6B-2021-49C7-8A4A-5F34CC5F63B2}"/>
              </a:ext>
            </a:extLst>
          </p:cNvPr>
          <p:cNvSpPr txBox="1"/>
          <p:nvPr/>
        </p:nvSpPr>
        <p:spPr>
          <a:xfrm>
            <a:off x="3130658" y="54466"/>
            <a:ext cx="66875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/>
              <a:t>Regional Discussion on </a:t>
            </a:r>
          </a:p>
          <a:p>
            <a:pPr algn="ctr"/>
            <a:r>
              <a:rPr lang="en-GB" sz="2600" dirty="0"/>
              <a:t>Children’s Rights and Alternative Care</a:t>
            </a:r>
          </a:p>
        </p:txBody>
      </p:sp>
    </p:spTree>
    <p:extLst>
      <p:ext uri="{BB962C8B-B14F-4D97-AF65-F5344CB8AC3E}">
        <p14:creationId xmlns:p14="http://schemas.microsoft.com/office/powerpoint/2010/main" val="311164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34" y="1930400"/>
            <a:ext cx="10750692" cy="4426857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800" b="1" u="sng" dirty="0"/>
              <a:t>Mandate</a:t>
            </a:r>
          </a:p>
          <a:p>
            <a:pPr algn="l"/>
            <a:r>
              <a:rPr lang="en-GB" sz="2800" dirty="0"/>
              <a:t>1. Undertake a review of law, policy and practice on how the best interests of the child and their rights are protected</a:t>
            </a:r>
          </a:p>
          <a:p>
            <a:pPr algn="l"/>
            <a:r>
              <a:rPr lang="en-GB" sz="2800" dirty="0"/>
              <a:t>=&gt; In situations of parental separation</a:t>
            </a:r>
          </a:p>
          <a:p>
            <a:pPr marL="457200" indent="-457200" algn="l">
              <a:buFont typeface="Symbol" panose="05050102010706020507" pitchFamily="18" charset="2"/>
              <a:buChar char="Þ"/>
            </a:pPr>
            <a:r>
              <a:rPr lang="en-GB" sz="2800" dirty="0"/>
              <a:t>In domestic law proceedings by public authorities to limit parental responsibilities or place a child in care</a:t>
            </a:r>
          </a:p>
          <a:p>
            <a:pPr algn="l"/>
            <a:r>
              <a:rPr lang="en-GB" sz="2800" dirty="0"/>
              <a:t>2. Prepare, as appropriate, on the basis of these reviews guidelines or other policy instruments or practical tools to give guidance to member States and other stakeholders in </a:t>
            </a:r>
            <a:r>
              <a:rPr lang="en-GB" sz="2800" dirty="0" err="1"/>
              <a:t>kr</a:t>
            </a:r>
            <a:endParaRPr lang="en-GB" sz="2800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32312FCB-9483-4AF1-BF81-3FF2BFF820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7" y="132093"/>
            <a:ext cx="816423" cy="737299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F228D1C-5AEB-4C78-AE11-3357A81449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23" y="42253"/>
            <a:ext cx="1168900" cy="93446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76FB5F0-7C00-472F-B29E-A0D3484E33EF}"/>
              </a:ext>
            </a:extLst>
          </p:cNvPr>
          <p:cNvSpPr txBox="1">
            <a:spLocks/>
          </p:cNvSpPr>
          <p:nvPr/>
        </p:nvSpPr>
        <p:spPr>
          <a:xfrm>
            <a:off x="1042152" y="136297"/>
            <a:ext cx="2807368" cy="833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a Europe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and with children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Construire une Europe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et avec les enfants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55BE6B-2021-49C7-8A4A-5F34CC5F63B2}"/>
              </a:ext>
            </a:extLst>
          </p:cNvPr>
          <p:cNvSpPr txBox="1"/>
          <p:nvPr/>
        </p:nvSpPr>
        <p:spPr>
          <a:xfrm>
            <a:off x="3130658" y="54466"/>
            <a:ext cx="66875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/>
              <a:t>Regional Discussion on </a:t>
            </a:r>
          </a:p>
          <a:p>
            <a:pPr algn="ctr"/>
            <a:r>
              <a:rPr lang="en-GB" sz="2600" dirty="0"/>
              <a:t>Children’s Rights and Alternative Care</a:t>
            </a:r>
          </a:p>
        </p:txBody>
      </p:sp>
    </p:spTree>
    <p:extLst>
      <p:ext uri="{BB962C8B-B14F-4D97-AF65-F5344CB8AC3E}">
        <p14:creationId xmlns:p14="http://schemas.microsoft.com/office/powerpoint/2010/main" val="109786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32312FCB-9483-4AF1-BF81-3FF2BFF820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7" y="132093"/>
            <a:ext cx="816423" cy="737299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F228D1C-5AEB-4C78-AE11-3357A81449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23" y="42253"/>
            <a:ext cx="1168900" cy="93446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76FB5F0-7C00-472F-B29E-A0D3484E33EF}"/>
              </a:ext>
            </a:extLst>
          </p:cNvPr>
          <p:cNvSpPr txBox="1">
            <a:spLocks/>
          </p:cNvSpPr>
          <p:nvPr/>
        </p:nvSpPr>
        <p:spPr>
          <a:xfrm>
            <a:off x="1042152" y="136297"/>
            <a:ext cx="2807368" cy="833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a Europe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and with children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Construire une Europe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et avec les enfants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55BE6B-2021-49C7-8A4A-5F34CC5F63B2}"/>
              </a:ext>
            </a:extLst>
          </p:cNvPr>
          <p:cNvSpPr txBox="1"/>
          <p:nvPr/>
        </p:nvSpPr>
        <p:spPr>
          <a:xfrm>
            <a:off x="3130658" y="54466"/>
            <a:ext cx="66875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/>
              <a:t>Regional Discussion on </a:t>
            </a:r>
          </a:p>
          <a:p>
            <a:pPr algn="ctr"/>
            <a:r>
              <a:rPr lang="en-GB" sz="2600" dirty="0"/>
              <a:t>Children’s Rights and Alternative Care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A813D8-6426-464D-9577-6A16DBC3F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9802" y="1558167"/>
            <a:ext cx="7197726" cy="1405467"/>
          </a:xfrm>
        </p:spPr>
        <p:txBody>
          <a:bodyPr>
            <a:normAutofit/>
          </a:bodyPr>
          <a:lstStyle/>
          <a:p>
            <a:pPr algn="ctr"/>
            <a:r>
              <a:rPr lang="en-GB" sz="2800" dirty="0"/>
              <a:t>Progress to date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E554B1F-61B9-49B9-A8AF-BA7331AFF421}"/>
              </a:ext>
            </a:extLst>
          </p:cNvPr>
          <p:cNvSpPr txBox="1">
            <a:spLocks/>
          </p:cNvSpPr>
          <p:nvPr/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51343D-DF6A-4BCD-8880-AAD54E49DC2F}"/>
              </a:ext>
            </a:extLst>
          </p:cNvPr>
          <p:cNvSpPr/>
          <p:nvPr/>
        </p:nvSpPr>
        <p:spPr>
          <a:xfrm>
            <a:off x="1313429" y="2423817"/>
            <a:ext cx="86287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3 meetings of Expert Group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Preparation of questionnaire for member States and stakeholders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39 responses (33 from member States)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Draft Feasibility Study completed by consultant; member State comments invited by 4 June</a:t>
            </a:r>
          </a:p>
        </p:txBody>
      </p:sp>
    </p:spTree>
    <p:extLst>
      <p:ext uri="{BB962C8B-B14F-4D97-AF65-F5344CB8AC3E}">
        <p14:creationId xmlns:p14="http://schemas.microsoft.com/office/powerpoint/2010/main" val="894033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32312FCB-9483-4AF1-BF81-3FF2BFF820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7" y="132093"/>
            <a:ext cx="816423" cy="737299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F228D1C-5AEB-4C78-AE11-3357A81449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23" y="42253"/>
            <a:ext cx="1168900" cy="93446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76FB5F0-7C00-472F-B29E-A0D3484E33EF}"/>
              </a:ext>
            </a:extLst>
          </p:cNvPr>
          <p:cNvSpPr txBox="1">
            <a:spLocks/>
          </p:cNvSpPr>
          <p:nvPr/>
        </p:nvSpPr>
        <p:spPr>
          <a:xfrm>
            <a:off x="1042152" y="136297"/>
            <a:ext cx="2807368" cy="833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a Europe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and with children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Construire une Europe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et avec les enfants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55BE6B-2021-49C7-8A4A-5F34CC5F63B2}"/>
              </a:ext>
            </a:extLst>
          </p:cNvPr>
          <p:cNvSpPr txBox="1"/>
          <p:nvPr/>
        </p:nvSpPr>
        <p:spPr>
          <a:xfrm>
            <a:off x="3130658" y="54466"/>
            <a:ext cx="66875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/>
              <a:t>Regional Discussion on </a:t>
            </a:r>
          </a:p>
          <a:p>
            <a:pPr algn="ctr"/>
            <a:r>
              <a:rPr lang="en-GB" sz="2600" dirty="0"/>
              <a:t>Children’s Rights and Alternative Care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A813D8-6426-464D-9577-6A16DBC3F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9802" y="1558168"/>
            <a:ext cx="7197726" cy="882618"/>
          </a:xfrm>
        </p:spPr>
        <p:txBody>
          <a:bodyPr>
            <a:normAutofit/>
          </a:bodyPr>
          <a:lstStyle/>
          <a:p>
            <a:pPr algn="ctr"/>
            <a:r>
              <a:rPr lang="en-GB" sz="2800" dirty="0"/>
              <a:t>EXPERT GROUP RECOMMENDATION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E554B1F-61B9-49B9-A8AF-BA7331AFF421}"/>
              </a:ext>
            </a:extLst>
          </p:cNvPr>
          <p:cNvSpPr txBox="1">
            <a:spLocks/>
          </p:cNvSpPr>
          <p:nvPr/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51343D-DF6A-4BCD-8880-AAD54E49DC2F}"/>
              </a:ext>
            </a:extLst>
          </p:cNvPr>
          <p:cNvSpPr/>
          <p:nvPr/>
        </p:nvSpPr>
        <p:spPr>
          <a:xfrm>
            <a:off x="1313429" y="2423817"/>
            <a:ext cx="8628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969D1C-547B-485E-BCC5-A3C18A8CF197}"/>
              </a:ext>
            </a:extLst>
          </p:cNvPr>
          <p:cNvSpPr/>
          <p:nvPr/>
        </p:nvSpPr>
        <p:spPr>
          <a:xfrm>
            <a:off x="1534334" y="2448177"/>
            <a:ext cx="95275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/>
              <a:t>Single instrument in Recommendation form containing guidance on both parental separation and care proceedings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/>
              <a:t>Include check list of considerations that practitioners need to take into account when undertaking best interests determinations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/>
              <a:t>Development of practical tools such as handbooks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/>
              <a:t>Child-friendly text also required</a:t>
            </a:r>
          </a:p>
        </p:txBody>
      </p:sp>
    </p:spTree>
    <p:extLst>
      <p:ext uri="{BB962C8B-B14F-4D97-AF65-F5344CB8AC3E}">
        <p14:creationId xmlns:p14="http://schemas.microsoft.com/office/powerpoint/2010/main" val="757331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32312FCB-9483-4AF1-BF81-3FF2BFF820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7" y="132093"/>
            <a:ext cx="816423" cy="737299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F228D1C-5AEB-4C78-AE11-3357A81449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23" y="42253"/>
            <a:ext cx="1168900" cy="93446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76FB5F0-7C00-472F-B29E-A0D3484E33EF}"/>
              </a:ext>
            </a:extLst>
          </p:cNvPr>
          <p:cNvSpPr txBox="1">
            <a:spLocks/>
          </p:cNvSpPr>
          <p:nvPr/>
        </p:nvSpPr>
        <p:spPr>
          <a:xfrm>
            <a:off x="1042152" y="136297"/>
            <a:ext cx="2807368" cy="833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a Europe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and with children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Construire une Europe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et avec les enfants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55BE6B-2021-49C7-8A4A-5F34CC5F63B2}"/>
              </a:ext>
            </a:extLst>
          </p:cNvPr>
          <p:cNvSpPr txBox="1"/>
          <p:nvPr/>
        </p:nvSpPr>
        <p:spPr>
          <a:xfrm>
            <a:off x="3130658" y="54466"/>
            <a:ext cx="66875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/>
              <a:t>Regional Discussion on </a:t>
            </a:r>
          </a:p>
          <a:p>
            <a:pPr algn="ctr"/>
            <a:r>
              <a:rPr lang="en-GB" sz="2600" dirty="0"/>
              <a:t>Children’s Rights and Alternative Care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A813D8-6426-464D-9577-6A16DBC3F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9802" y="1558168"/>
            <a:ext cx="7197726" cy="882618"/>
          </a:xfrm>
        </p:spPr>
        <p:txBody>
          <a:bodyPr>
            <a:normAutofit/>
          </a:bodyPr>
          <a:lstStyle/>
          <a:p>
            <a:pPr algn="ctr"/>
            <a:r>
              <a:rPr lang="en-GB" sz="2800" dirty="0"/>
              <a:t>Next steps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E554B1F-61B9-49B9-A8AF-BA7331AFF421}"/>
              </a:ext>
            </a:extLst>
          </p:cNvPr>
          <p:cNvSpPr txBox="1">
            <a:spLocks/>
          </p:cNvSpPr>
          <p:nvPr/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51343D-DF6A-4BCD-8880-AAD54E49DC2F}"/>
              </a:ext>
            </a:extLst>
          </p:cNvPr>
          <p:cNvSpPr/>
          <p:nvPr/>
        </p:nvSpPr>
        <p:spPr>
          <a:xfrm>
            <a:off x="1313429" y="2423817"/>
            <a:ext cx="8628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969D1C-547B-485E-BCC5-A3C18A8CF197}"/>
              </a:ext>
            </a:extLst>
          </p:cNvPr>
          <p:cNvSpPr/>
          <p:nvPr/>
        </p:nvSpPr>
        <p:spPr>
          <a:xfrm>
            <a:off x="1313429" y="2343226"/>
            <a:ext cx="974848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Joint meeting of CDCJ and CDENF Bureaus on 24 June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Subject to approval, proceed to drafting stage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Extensive consultation process to follow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800" dirty="0"/>
              <a:t>Stakeholders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800" dirty="0"/>
              <a:t>Children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800" dirty="0"/>
              <a:t>Other </a:t>
            </a:r>
            <a:r>
              <a:rPr lang="en-GB" sz="2800" dirty="0" err="1"/>
              <a:t>CoE</a:t>
            </a:r>
            <a:r>
              <a:rPr lang="en-GB" sz="2800" dirty="0"/>
              <a:t> bodies (Judges, prosecution services, etc.)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Expert group meetings in September and December</a:t>
            </a:r>
          </a:p>
        </p:txBody>
      </p:sp>
    </p:spTree>
    <p:extLst>
      <p:ext uri="{BB962C8B-B14F-4D97-AF65-F5344CB8AC3E}">
        <p14:creationId xmlns:p14="http://schemas.microsoft.com/office/powerpoint/2010/main" val="1405626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209</TotalTime>
  <Words>383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Wingdings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</dc:creator>
  <cp:lastModifiedBy>MAMULASHVILI Maia</cp:lastModifiedBy>
  <cp:revision>22</cp:revision>
  <dcterms:created xsi:type="dcterms:W3CDTF">2021-05-10T11:34:16Z</dcterms:created>
  <dcterms:modified xsi:type="dcterms:W3CDTF">2021-06-04T15:09:15Z</dcterms:modified>
</cp:coreProperties>
</file>