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7" r:id="rId2"/>
    <p:sldId id="258" r:id="rId3"/>
    <p:sldId id="259" r:id="rId4"/>
    <p:sldId id="265" r:id="rId5"/>
    <p:sldId id="267" r:id="rId6"/>
    <p:sldId id="268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393EFF09-79DA-4BF6-B6CD-F3D7F4F167F1}" type="datetimeFigureOut">
              <a:rPr lang="en-GB" smtClean="0"/>
              <a:t>04/06/2021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9CAD6B7-C682-4B5C-8B2B-D3EFE5B2C2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70670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EFF09-79DA-4BF6-B6CD-F3D7F4F167F1}" type="datetimeFigureOut">
              <a:rPr lang="en-GB" smtClean="0"/>
              <a:t>04/06/2021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AD6B7-C682-4B5C-8B2B-D3EFE5B2C2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1087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EFF09-79DA-4BF6-B6CD-F3D7F4F167F1}" type="datetimeFigureOut">
              <a:rPr lang="en-GB" smtClean="0"/>
              <a:t>04/06/2021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AD6B7-C682-4B5C-8B2B-D3EFE5B2C2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54778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EFF09-79DA-4BF6-B6CD-F3D7F4F167F1}" type="datetimeFigureOut">
              <a:rPr lang="en-GB" smtClean="0"/>
              <a:t>04/06/2021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AD6B7-C682-4B5C-8B2B-D3EFE5B2C2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44808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EFF09-79DA-4BF6-B6CD-F3D7F4F167F1}" type="datetimeFigureOut">
              <a:rPr lang="en-GB" smtClean="0"/>
              <a:t>04/06/2021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AD6B7-C682-4B5C-8B2B-D3EFE5B2C2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388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EFF09-79DA-4BF6-B6CD-F3D7F4F167F1}" type="datetimeFigureOut">
              <a:rPr lang="en-GB" smtClean="0"/>
              <a:t>04/06/2021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AD6B7-C682-4B5C-8B2B-D3EFE5B2C2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48456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EFF09-79DA-4BF6-B6CD-F3D7F4F167F1}" type="datetimeFigureOut">
              <a:rPr lang="en-GB" smtClean="0"/>
              <a:t>04/06/2021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AD6B7-C682-4B5C-8B2B-D3EFE5B2C2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40160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EFF09-79DA-4BF6-B6CD-F3D7F4F167F1}" type="datetimeFigureOut">
              <a:rPr lang="en-GB" smtClean="0"/>
              <a:t>04/06/2021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AD6B7-C682-4B5C-8B2B-D3EFE5B2C24E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95397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EFF09-79DA-4BF6-B6CD-F3D7F4F167F1}" type="datetimeFigureOut">
              <a:rPr lang="en-GB" smtClean="0"/>
              <a:t>04/06/2021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AD6B7-C682-4B5C-8B2B-D3EFE5B2C2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1675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EFF09-79DA-4BF6-B6CD-F3D7F4F167F1}" type="datetimeFigureOut">
              <a:rPr lang="en-GB" smtClean="0"/>
              <a:t>04/06/2021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AD6B7-C682-4B5C-8B2B-D3EFE5B2C2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6728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EFF09-79DA-4BF6-B6CD-F3D7F4F167F1}" type="datetimeFigureOut">
              <a:rPr lang="en-GB" smtClean="0"/>
              <a:t>04/06/2021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AD6B7-C682-4B5C-8B2B-D3EFE5B2C2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8294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EFF09-79DA-4BF6-B6CD-F3D7F4F167F1}" type="datetimeFigureOut">
              <a:rPr lang="en-GB" smtClean="0"/>
              <a:t>04/06/2021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AD6B7-C682-4B5C-8B2B-D3EFE5B2C2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8891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EFF09-79DA-4BF6-B6CD-F3D7F4F167F1}" type="datetimeFigureOut">
              <a:rPr lang="en-GB" smtClean="0"/>
              <a:t>04/06/2021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AD6B7-C682-4B5C-8B2B-D3EFE5B2C2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9387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EFF09-79DA-4BF6-B6CD-F3D7F4F167F1}" type="datetimeFigureOut">
              <a:rPr lang="en-GB" smtClean="0"/>
              <a:t>04/06/2021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AD6B7-C682-4B5C-8B2B-D3EFE5B2C2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4152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EFF09-79DA-4BF6-B6CD-F3D7F4F167F1}" type="datetimeFigureOut">
              <a:rPr lang="en-GB" smtClean="0"/>
              <a:t>04/06/2021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AD6B7-C682-4B5C-8B2B-D3EFE5B2C2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981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EFF09-79DA-4BF6-B6CD-F3D7F4F167F1}" type="datetimeFigureOut">
              <a:rPr lang="en-GB" smtClean="0"/>
              <a:t>04/06/2021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AD6B7-C682-4B5C-8B2B-D3EFE5B2C2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41647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EFF09-79DA-4BF6-B6CD-F3D7F4F167F1}" type="datetimeFigureOut">
              <a:rPr lang="en-GB" smtClean="0"/>
              <a:t>04/06/2021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AD6B7-C682-4B5C-8B2B-D3EFE5B2C2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064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93EFF09-79DA-4BF6-B6CD-F3D7F4F167F1}" type="datetimeFigureOut">
              <a:rPr lang="en-GB" smtClean="0"/>
              <a:t>04/06/2021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9CAD6B7-C682-4B5C-8B2B-D3EFE5B2C2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458895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con&#10;&#10;Description automatically generated">
            <a:extLst>
              <a:ext uri="{FF2B5EF4-FFF2-40B4-BE49-F238E27FC236}">
                <a16:creationId xmlns:a16="http://schemas.microsoft.com/office/drawing/2014/main" id="{32312FCB-9483-4AF1-BF81-3FF2BFF820D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77" y="132093"/>
            <a:ext cx="816423" cy="737299"/>
          </a:xfrm>
          <a:prstGeom prst="rect">
            <a:avLst/>
          </a:prstGeom>
        </p:spPr>
      </p:pic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DF228D1C-5AEB-4C78-AE11-3357A81449E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5123" y="42253"/>
            <a:ext cx="1168900" cy="934460"/>
          </a:xfrm>
          <a:prstGeom prst="rect">
            <a:avLst/>
          </a:pr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076FB5F0-7C00-472F-B29E-A0D3484E33EF}"/>
              </a:ext>
            </a:extLst>
          </p:cNvPr>
          <p:cNvSpPr txBox="1">
            <a:spLocks/>
          </p:cNvSpPr>
          <p:nvPr/>
        </p:nvSpPr>
        <p:spPr>
          <a:xfrm>
            <a:off x="1042152" y="136297"/>
            <a:ext cx="2807368" cy="833024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7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Building a Europe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7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 and with children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16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7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Construire une Europe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7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pour et avec les enfants</a:t>
            </a: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D5D51E95-D9D9-4840-84C3-4ACCF5ABD3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930400"/>
            <a:ext cx="12192000" cy="2936068"/>
          </a:xfrm>
        </p:spPr>
        <p:txBody>
          <a:bodyPr>
            <a:normAutofit/>
          </a:bodyPr>
          <a:lstStyle/>
          <a:p>
            <a:pPr algn="ctr"/>
            <a:endParaRPr lang="en-GB" sz="2800" dirty="0"/>
          </a:p>
          <a:p>
            <a:pPr algn="ctr"/>
            <a:r>
              <a:rPr lang="en-GB" sz="2800" dirty="0"/>
              <a:t>Regional Discussion on </a:t>
            </a:r>
          </a:p>
          <a:p>
            <a:pPr algn="ctr"/>
            <a:r>
              <a:rPr lang="en-GB" sz="2800" dirty="0"/>
              <a:t>Children’s Rights and Alternative Care</a:t>
            </a:r>
          </a:p>
          <a:p>
            <a:pPr algn="ctr"/>
            <a:r>
              <a:rPr lang="en-GB" sz="2800" dirty="0"/>
              <a:t>1 </a:t>
            </a:r>
            <a:r>
              <a:rPr lang="en-GB" sz="2800"/>
              <a:t>June 2021</a:t>
            </a:r>
          </a:p>
          <a:p>
            <a:pPr algn="ctr"/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2738337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9434" y="1930400"/>
            <a:ext cx="10750692" cy="4426857"/>
          </a:xfrm>
        </p:spPr>
        <p:txBody>
          <a:bodyPr>
            <a:normAutofit/>
          </a:bodyPr>
          <a:lstStyle/>
          <a:p>
            <a:pPr algn="l"/>
            <a:endParaRPr lang="en-GB" sz="2800" dirty="0"/>
          </a:p>
          <a:p>
            <a:pPr algn="l"/>
            <a:r>
              <a:rPr lang="en-GB" sz="2800" dirty="0"/>
              <a:t>The work of the Committee of experts on the rights and best interests of the child in parental separation and in care proceedings (</a:t>
            </a:r>
            <a:r>
              <a:rPr lang="en-GB" sz="2800" dirty="0" err="1"/>
              <a:t>cj</a:t>
            </a:r>
            <a:r>
              <a:rPr lang="en-GB" sz="2800" dirty="0"/>
              <a:t>/ENF-ISE)</a:t>
            </a:r>
          </a:p>
          <a:p>
            <a:pPr algn="l"/>
            <a:endParaRPr lang="en-GB" sz="2800" dirty="0"/>
          </a:p>
          <a:p>
            <a:pPr algn="l"/>
            <a:r>
              <a:rPr lang="en-GB" sz="2800" dirty="0"/>
              <a:t>- Seamus Carroll (chair)</a:t>
            </a:r>
          </a:p>
        </p:txBody>
      </p:sp>
      <p:pic>
        <p:nvPicPr>
          <p:cNvPr id="4" name="Picture 3" descr="Icon&#10;&#10;Description automatically generated">
            <a:extLst>
              <a:ext uri="{FF2B5EF4-FFF2-40B4-BE49-F238E27FC236}">
                <a16:creationId xmlns:a16="http://schemas.microsoft.com/office/drawing/2014/main" id="{32312FCB-9483-4AF1-BF81-3FF2BFF820D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77" y="132093"/>
            <a:ext cx="816423" cy="737299"/>
          </a:xfrm>
          <a:prstGeom prst="rect">
            <a:avLst/>
          </a:prstGeom>
        </p:spPr>
      </p:pic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DF228D1C-5AEB-4C78-AE11-3357A81449E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5123" y="42253"/>
            <a:ext cx="1168900" cy="934460"/>
          </a:xfrm>
          <a:prstGeom prst="rect">
            <a:avLst/>
          </a:pr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076FB5F0-7C00-472F-B29E-A0D3484E33EF}"/>
              </a:ext>
            </a:extLst>
          </p:cNvPr>
          <p:cNvSpPr txBox="1">
            <a:spLocks/>
          </p:cNvSpPr>
          <p:nvPr/>
        </p:nvSpPr>
        <p:spPr>
          <a:xfrm>
            <a:off x="1042152" y="136297"/>
            <a:ext cx="2807368" cy="833024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7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Building a Europe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7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 and with children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16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7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Construire une Europe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7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pour et avec les enfants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E55BE6B-2021-49C7-8A4A-5F34CC5F63B2}"/>
              </a:ext>
            </a:extLst>
          </p:cNvPr>
          <p:cNvSpPr txBox="1"/>
          <p:nvPr/>
        </p:nvSpPr>
        <p:spPr>
          <a:xfrm>
            <a:off x="3130658" y="54466"/>
            <a:ext cx="6687597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600" dirty="0"/>
              <a:t>Regional Discussion on </a:t>
            </a:r>
          </a:p>
          <a:p>
            <a:pPr algn="ctr"/>
            <a:r>
              <a:rPr lang="en-GB" sz="2600" dirty="0"/>
              <a:t>Children’s Rights and Alternative Care</a:t>
            </a:r>
          </a:p>
        </p:txBody>
      </p:sp>
    </p:spTree>
    <p:extLst>
      <p:ext uri="{BB962C8B-B14F-4D97-AF65-F5344CB8AC3E}">
        <p14:creationId xmlns:p14="http://schemas.microsoft.com/office/powerpoint/2010/main" val="31116443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9434" y="1930400"/>
            <a:ext cx="10750692" cy="4426857"/>
          </a:xfrm>
        </p:spPr>
        <p:txBody>
          <a:bodyPr>
            <a:normAutofit lnSpcReduction="10000"/>
          </a:bodyPr>
          <a:lstStyle/>
          <a:p>
            <a:pPr algn="l"/>
            <a:r>
              <a:rPr lang="en-GB" sz="2800" b="1" u="sng" dirty="0"/>
              <a:t>Mandate</a:t>
            </a:r>
          </a:p>
          <a:p>
            <a:pPr algn="l"/>
            <a:r>
              <a:rPr lang="en-GB" sz="2800" dirty="0"/>
              <a:t>1. Undertake a review of law, policy and practice on how the best interests of the child and their rights are protected</a:t>
            </a:r>
          </a:p>
          <a:p>
            <a:pPr algn="l"/>
            <a:r>
              <a:rPr lang="en-GB" sz="2800" dirty="0"/>
              <a:t>=&gt; In situations of parental separation</a:t>
            </a:r>
          </a:p>
          <a:p>
            <a:pPr marL="457200" indent="-457200" algn="l">
              <a:buFont typeface="Symbol" panose="05050102010706020507" pitchFamily="18" charset="2"/>
              <a:buChar char="Þ"/>
            </a:pPr>
            <a:r>
              <a:rPr lang="en-GB" sz="2800" dirty="0"/>
              <a:t>In domestic law proceedings by public authorities to limit parental responsibilities or place a child in care</a:t>
            </a:r>
          </a:p>
          <a:p>
            <a:pPr algn="l"/>
            <a:r>
              <a:rPr lang="en-GB" sz="2800" dirty="0"/>
              <a:t>2. Prepare, as appropriate, on the basis of these reviews guidelines or other policy instruments or practical tools to give guidance to member States and other stakeholders in </a:t>
            </a:r>
            <a:r>
              <a:rPr lang="en-GB" sz="2800" dirty="0" err="1"/>
              <a:t>kr</a:t>
            </a:r>
            <a:endParaRPr lang="en-GB" sz="2800" dirty="0"/>
          </a:p>
        </p:txBody>
      </p:sp>
      <p:pic>
        <p:nvPicPr>
          <p:cNvPr id="4" name="Picture 3" descr="Icon&#10;&#10;Description automatically generated">
            <a:extLst>
              <a:ext uri="{FF2B5EF4-FFF2-40B4-BE49-F238E27FC236}">
                <a16:creationId xmlns:a16="http://schemas.microsoft.com/office/drawing/2014/main" id="{32312FCB-9483-4AF1-BF81-3FF2BFF820D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77" y="132093"/>
            <a:ext cx="816423" cy="737299"/>
          </a:xfrm>
          <a:prstGeom prst="rect">
            <a:avLst/>
          </a:prstGeom>
        </p:spPr>
      </p:pic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DF228D1C-5AEB-4C78-AE11-3357A81449E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5123" y="42253"/>
            <a:ext cx="1168900" cy="934460"/>
          </a:xfrm>
          <a:prstGeom prst="rect">
            <a:avLst/>
          </a:pr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076FB5F0-7C00-472F-B29E-A0D3484E33EF}"/>
              </a:ext>
            </a:extLst>
          </p:cNvPr>
          <p:cNvSpPr txBox="1">
            <a:spLocks/>
          </p:cNvSpPr>
          <p:nvPr/>
        </p:nvSpPr>
        <p:spPr>
          <a:xfrm>
            <a:off x="1042152" y="136297"/>
            <a:ext cx="2807368" cy="833024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7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Building a Europe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7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 and with children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16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7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Construire une Europe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7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pour et avec les enfants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E55BE6B-2021-49C7-8A4A-5F34CC5F63B2}"/>
              </a:ext>
            </a:extLst>
          </p:cNvPr>
          <p:cNvSpPr txBox="1"/>
          <p:nvPr/>
        </p:nvSpPr>
        <p:spPr>
          <a:xfrm>
            <a:off x="3130658" y="54466"/>
            <a:ext cx="6687597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600" dirty="0"/>
              <a:t>Regional Discussion on </a:t>
            </a:r>
          </a:p>
          <a:p>
            <a:pPr algn="ctr"/>
            <a:r>
              <a:rPr lang="en-GB" sz="2600" dirty="0"/>
              <a:t>Children’s Rights and Alternative Care</a:t>
            </a:r>
          </a:p>
        </p:txBody>
      </p:sp>
    </p:spTree>
    <p:extLst>
      <p:ext uri="{BB962C8B-B14F-4D97-AF65-F5344CB8AC3E}">
        <p14:creationId xmlns:p14="http://schemas.microsoft.com/office/powerpoint/2010/main" val="10978653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con&#10;&#10;Description automatically generated">
            <a:extLst>
              <a:ext uri="{FF2B5EF4-FFF2-40B4-BE49-F238E27FC236}">
                <a16:creationId xmlns:a16="http://schemas.microsoft.com/office/drawing/2014/main" id="{32312FCB-9483-4AF1-BF81-3FF2BFF820D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77" y="132093"/>
            <a:ext cx="816423" cy="737299"/>
          </a:xfrm>
          <a:prstGeom prst="rect">
            <a:avLst/>
          </a:prstGeom>
        </p:spPr>
      </p:pic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DF228D1C-5AEB-4C78-AE11-3357A81449E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5123" y="42253"/>
            <a:ext cx="1168900" cy="934460"/>
          </a:xfrm>
          <a:prstGeom prst="rect">
            <a:avLst/>
          </a:pr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076FB5F0-7C00-472F-B29E-A0D3484E33EF}"/>
              </a:ext>
            </a:extLst>
          </p:cNvPr>
          <p:cNvSpPr txBox="1">
            <a:spLocks/>
          </p:cNvSpPr>
          <p:nvPr/>
        </p:nvSpPr>
        <p:spPr>
          <a:xfrm>
            <a:off x="1042152" y="136297"/>
            <a:ext cx="2807368" cy="833024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7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Building a Europe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7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 and with children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16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7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Construire une Europe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7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pour et avec les enfants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E55BE6B-2021-49C7-8A4A-5F34CC5F63B2}"/>
              </a:ext>
            </a:extLst>
          </p:cNvPr>
          <p:cNvSpPr txBox="1"/>
          <p:nvPr/>
        </p:nvSpPr>
        <p:spPr>
          <a:xfrm>
            <a:off x="3130658" y="54466"/>
            <a:ext cx="6687597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600" dirty="0"/>
              <a:t>Regional Discussion on </a:t>
            </a:r>
          </a:p>
          <a:p>
            <a:pPr algn="ctr"/>
            <a:r>
              <a:rPr lang="en-GB" sz="2600" dirty="0"/>
              <a:t>Children’s Rights and Alternative Care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45A813D8-6426-464D-9577-6A16DBC3F2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59802" y="1558167"/>
            <a:ext cx="7197726" cy="1405467"/>
          </a:xfrm>
        </p:spPr>
        <p:txBody>
          <a:bodyPr>
            <a:normAutofit/>
          </a:bodyPr>
          <a:lstStyle/>
          <a:p>
            <a:pPr algn="ctr"/>
            <a:r>
              <a:rPr lang="en-GB" sz="2800" dirty="0"/>
              <a:t>Progress to date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2E554B1F-61B9-49B9-A8AF-BA7331AFF421}"/>
              </a:ext>
            </a:extLst>
          </p:cNvPr>
          <p:cNvSpPr txBox="1">
            <a:spLocks/>
          </p:cNvSpPr>
          <p:nvPr/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  <a:defRPr sz="1800" kern="1200" cap="all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  <a:defRPr sz="12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  <a:defRPr sz="12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  <a:defRPr sz="12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  <a:defRPr sz="12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  <a:defRPr sz="12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  <a:defRPr sz="12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28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451343D-DF6A-4BCD-8880-AAD54E49DC2F}"/>
              </a:ext>
            </a:extLst>
          </p:cNvPr>
          <p:cNvSpPr/>
          <p:nvPr/>
        </p:nvSpPr>
        <p:spPr>
          <a:xfrm>
            <a:off x="1313429" y="2423817"/>
            <a:ext cx="862873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3200" dirty="0"/>
              <a:t>3 meetings of Expert Group</a:t>
            </a:r>
          </a:p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3200" dirty="0"/>
              <a:t>Preparation of questionnaire for member States and stakeholders</a:t>
            </a:r>
          </a:p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3200" dirty="0"/>
              <a:t>39 responses (33 from member States)</a:t>
            </a:r>
          </a:p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3200" dirty="0"/>
              <a:t>Draft Feasibility Study completed by consultant; member State comments invited by 4 June</a:t>
            </a:r>
          </a:p>
        </p:txBody>
      </p:sp>
    </p:spTree>
    <p:extLst>
      <p:ext uri="{BB962C8B-B14F-4D97-AF65-F5344CB8AC3E}">
        <p14:creationId xmlns:p14="http://schemas.microsoft.com/office/powerpoint/2010/main" val="8940334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con&#10;&#10;Description automatically generated">
            <a:extLst>
              <a:ext uri="{FF2B5EF4-FFF2-40B4-BE49-F238E27FC236}">
                <a16:creationId xmlns:a16="http://schemas.microsoft.com/office/drawing/2014/main" id="{32312FCB-9483-4AF1-BF81-3FF2BFF820D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77" y="132093"/>
            <a:ext cx="816423" cy="737299"/>
          </a:xfrm>
          <a:prstGeom prst="rect">
            <a:avLst/>
          </a:prstGeom>
        </p:spPr>
      </p:pic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DF228D1C-5AEB-4C78-AE11-3357A81449E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5123" y="42253"/>
            <a:ext cx="1168900" cy="934460"/>
          </a:xfrm>
          <a:prstGeom prst="rect">
            <a:avLst/>
          </a:pr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076FB5F0-7C00-472F-B29E-A0D3484E33EF}"/>
              </a:ext>
            </a:extLst>
          </p:cNvPr>
          <p:cNvSpPr txBox="1">
            <a:spLocks/>
          </p:cNvSpPr>
          <p:nvPr/>
        </p:nvSpPr>
        <p:spPr>
          <a:xfrm>
            <a:off x="1042152" y="136297"/>
            <a:ext cx="2807368" cy="833024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7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Building a Europe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7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 and with children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16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7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Construire une Europe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7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pour et avec les enfants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E55BE6B-2021-49C7-8A4A-5F34CC5F63B2}"/>
              </a:ext>
            </a:extLst>
          </p:cNvPr>
          <p:cNvSpPr txBox="1"/>
          <p:nvPr/>
        </p:nvSpPr>
        <p:spPr>
          <a:xfrm>
            <a:off x="3130658" y="54466"/>
            <a:ext cx="6687597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600" dirty="0"/>
              <a:t>Regional Discussion on </a:t>
            </a:r>
          </a:p>
          <a:p>
            <a:pPr algn="ctr"/>
            <a:r>
              <a:rPr lang="en-GB" sz="2600" dirty="0"/>
              <a:t>Children’s Rights and Alternative Care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45A813D8-6426-464D-9577-6A16DBC3F2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59802" y="1558168"/>
            <a:ext cx="7197726" cy="882618"/>
          </a:xfrm>
        </p:spPr>
        <p:txBody>
          <a:bodyPr>
            <a:normAutofit/>
          </a:bodyPr>
          <a:lstStyle/>
          <a:p>
            <a:pPr algn="ctr"/>
            <a:r>
              <a:rPr lang="en-GB" sz="2800" dirty="0"/>
              <a:t>EXPERT GROUP RECOMMENDATION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2E554B1F-61B9-49B9-A8AF-BA7331AFF421}"/>
              </a:ext>
            </a:extLst>
          </p:cNvPr>
          <p:cNvSpPr txBox="1">
            <a:spLocks/>
          </p:cNvSpPr>
          <p:nvPr/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  <a:defRPr sz="1800" kern="1200" cap="all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  <a:defRPr sz="12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  <a:defRPr sz="12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  <a:defRPr sz="12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  <a:defRPr sz="12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  <a:defRPr sz="12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  <a:defRPr sz="12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28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451343D-DF6A-4BCD-8880-AAD54E49DC2F}"/>
              </a:ext>
            </a:extLst>
          </p:cNvPr>
          <p:cNvSpPr/>
          <p:nvPr/>
        </p:nvSpPr>
        <p:spPr>
          <a:xfrm>
            <a:off x="1313429" y="2423817"/>
            <a:ext cx="862873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GB" sz="32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0969D1C-547B-485E-BCC5-A3C18A8CF197}"/>
              </a:ext>
            </a:extLst>
          </p:cNvPr>
          <p:cNvSpPr/>
          <p:nvPr/>
        </p:nvSpPr>
        <p:spPr>
          <a:xfrm>
            <a:off x="1534334" y="2448177"/>
            <a:ext cx="952758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600" dirty="0"/>
              <a:t>Single instrument in Recommendation form containing guidance on both parental separation and care proceedings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600" dirty="0"/>
              <a:t>Include check list of considerations that practitioners need to take into account when undertaking best interests determinations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600" dirty="0"/>
              <a:t>Development of practical tools such as handbooks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600" dirty="0"/>
              <a:t>Child-friendly text also required</a:t>
            </a:r>
          </a:p>
        </p:txBody>
      </p:sp>
    </p:spTree>
    <p:extLst>
      <p:ext uri="{BB962C8B-B14F-4D97-AF65-F5344CB8AC3E}">
        <p14:creationId xmlns:p14="http://schemas.microsoft.com/office/powerpoint/2010/main" val="7573318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con&#10;&#10;Description automatically generated">
            <a:extLst>
              <a:ext uri="{FF2B5EF4-FFF2-40B4-BE49-F238E27FC236}">
                <a16:creationId xmlns:a16="http://schemas.microsoft.com/office/drawing/2014/main" id="{32312FCB-9483-4AF1-BF81-3FF2BFF820D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77" y="132093"/>
            <a:ext cx="816423" cy="737299"/>
          </a:xfrm>
          <a:prstGeom prst="rect">
            <a:avLst/>
          </a:prstGeom>
        </p:spPr>
      </p:pic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DF228D1C-5AEB-4C78-AE11-3357A81449E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5123" y="42253"/>
            <a:ext cx="1168900" cy="934460"/>
          </a:xfrm>
          <a:prstGeom prst="rect">
            <a:avLst/>
          </a:pr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076FB5F0-7C00-472F-B29E-A0D3484E33EF}"/>
              </a:ext>
            </a:extLst>
          </p:cNvPr>
          <p:cNvSpPr txBox="1">
            <a:spLocks/>
          </p:cNvSpPr>
          <p:nvPr/>
        </p:nvSpPr>
        <p:spPr>
          <a:xfrm>
            <a:off x="1042152" y="136297"/>
            <a:ext cx="2807368" cy="833024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7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Building a Europe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7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 and with children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16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7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Construire une Europe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7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pour et avec les enfants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E55BE6B-2021-49C7-8A4A-5F34CC5F63B2}"/>
              </a:ext>
            </a:extLst>
          </p:cNvPr>
          <p:cNvSpPr txBox="1"/>
          <p:nvPr/>
        </p:nvSpPr>
        <p:spPr>
          <a:xfrm>
            <a:off x="3130658" y="54466"/>
            <a:ext cx="6687597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600" dirty="0"/>
              <a:t>Regional Discussion on </a:t>
            </a:r>
          </a:p>
          <a:p>
            <a:pPr algn="ctr"/>
            <a:r>
              <a:rPr lang="en-GB" sz="2600" dirty="0"/>
              <a:t>Children’s Rights and Alternative Care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45A813D8-6426-464D-9577-6A16DBC3F2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59802" y="1558168"/>
            <a:ext cx="7197726" cy="882618"/>
          </a:xfrm>
        </p:spPr>
        <p:txBody>
          <a:bodyPr>
            <a:normAutofit/>
          </a:bodyPr>
          <a:lstStyle/>
          <a:p>
            <a:pPr algn="ctr"/>
            <a:r>
              <a:rPr lang="en-GB" sz="2800" dirty="0"/>
              <a:t>Next steps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2E554B1F-61B9-49B9-A8AF-BA7331AFF421}"/>
              </a:ext>
            </a:extLst>
          </p:cNvPr>
          <p:cNvSpPr txBox="1">
            <a:spLocks/>
          </p:cNvSpPr>
          <p:nvPr/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  <a:defRPr sz="1800" kern="1200" cap="all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  <a:defRPr sz="12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  <a:defRPr sz="12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  <a:defRPr sz="12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  <a:defRPr sz="12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  <a:defRPr sz="12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  <a:defRPr sz="12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28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451343D-DF6A-4BCD-8880-AAD54E49DC2F}"/>
              </a:ext>
            </a:extLst>
          </p:cNvPr>
          <p:cNvSpPr/>
          <p:nvPr/>
        </p:nvSpPr>
        <p:spPr>
          <a:xfrm>
            <a:off x="1313429" y="2423817"/>
            <a:ext cx="862873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GB" sz="32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0969D1C-547B-485E-BCC5-A3C18A8CF197}"/>
              </a:ext>
            </a:extLst>
          </p:cNvPr>
          <p:cNvSpPr/>
          <p:nvPr/>
        </p:nvSpPr>
        <p:spPr>
          <a:xfrm>
            <a:off x="1313429" y="2343226"/>
            <a:ext cx="9748487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800" dirty="0"/>
              <a:t>Joint meeting of CDCJ and CDENF Bureaus on 24 June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800" dirty="0"/>
              <a:t>Subject to approval, proceed to drafting stage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800" dirty="0"/>
              <a:t>Extensive consultation process to follow</a:t>
            </a:r>
          </a:p>
          <a:p>
            <a:pPr marL="914400" lvl="1" indent="-4572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2800" dirty="0"/>
              <a:t>Stakeholders</a:t>
            </a:r>
          </a:p>
          <a:p>
            <a:pPr marL="914400" lvl="1" indent="-4572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2800" dirty="0"/>
              <a:t>Children</a:t>
            </a:r>
          </a:p>
          <a:p>
            <a:pPr marL="914400" lvl="1" indent="-4572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2800" dirty="0"/>
              <a:t>Other </a:t>
            </a:r>
            <a:r>
              <a:rPr lang="en-GB" sz="2800" dirty="0" err="1"/>
              <a:t>CoE</a:t>
            </a:r>
            <a:r>
              <a:rPr lang="en-GB" sz="2800" dirty="0"/>
              <a:t> bodies (Judges, prosecution services, etc.) 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800" dirty="0"/>
              <a:t>Expert group meetings in September and December</a:t>
            </a:r>
          </a:p>
        </p:txBody>
      </p:sp>
    </p:spTree>
    <p:extLst>
      <p:ext uri="{BB962C8B-B14F-4D97-AF65-F5344CB8AC3E}">
        <p14:creationId xmlns:p14="http://schemas.microsoft.com/office/powerpoint/2010/main" val="14056268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209</TotalTime>
  <Words>383</Words>
  <Application>Microsoft Office PowerPoint</Application>
  <PresentationFormat>Widescreen</PresentationFormat>
  <Paragraphs>74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Symbol</vt:lpstr>
      <vt:lpstr>Wingdings</vt:lpstr>
      <vt:lpstr>Celestial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UOS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CG</dc:creator>
  <cp:lastModifiedBy>MAMULASHVILI Maia</cp:lastModifiedBy>
  <cp:revision>22</cp:revision>
  <dcterms:created xsi:type="dcterms:W3CDTF">2021-05-10T11:34:16Z</dcterms:created>
  <dcterms:modified xsi:type="dcterms:W3CDTF">2021-06-04T15:09:15Z</dcterms:modified>
</cp:coreProperties>
</file>