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9"/>
  </p:notesMasterIdLst>
  <p:sldIdLst>
    <p:sldId id="257" r:id="rId5"/>
    <p:sldId id="258" r:id="rId6"/>
    <p:sldId id="259" r:id="rId7"/>
    <p:sldId id="260" r:id="rId8"/>
    <p:sldId id="261" r:id="rId9"/>
    <p:sldId id="963" r:id="rId10"/>
    <p:sldId id="262" r:id="rId11"/>
    <p:sldId id="265" r:id="rId12"/>
    <p:sldId id="263" r:id="rId13"/>
    <p:sldId id="266" r:id="rId14"/>
    <p:sldId id="268" r:id="rId15"/>
    <p:sldId id="267" r:id="rId16"/>
    <p:sldId id="962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903" autoAdjust="0"/>
  </p:normalViewPr>
  <p:slideViewPr>
    <p:cSldViewPr snapToGrid="0">
      <p:cViewPr varScale="1">
        <p:scale>
          <a:sx n="119" d="100"/>
          <a:sy n="119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40611-9600-49EF-89AA-790CD8F8DBCA}" type="datetimeFigureOut">
              <a:rPr lang="en-US" smtClean="0"/>
              <a:t>6/4/2021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B8A6-D930-4EFA-83D2-63AF7D2F3D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5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98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CH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4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b="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5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33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44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8B8A6-D930-4EFA-83D2-63AF7D2F3D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7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067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7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480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84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01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39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67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72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9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9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15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8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6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EFF09-79DA-4BF6-B6CD-F3D7F4F167F1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CAD6B7-C682-4B5C-8B2B-D3EFE5B2C2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588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5D51E95-D9D9-4840-84C3-4ACCF5AB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400"/>
            <a:ext cx="12192000" cy="2936068"/>
          </a:xfrm>
        </p:spPr>
        <p:txBody>
          <a:bodyPr>
            <a:norm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Regional Discussion on </a:t>
            </a:r>
          </a:p>
          <a:p>
            <a:pPr algn="ctr"/>
            <a:r>
              <a:rPr lang="en-GB" sz="2800" dirty="0"/>
              <a:t>Children’s Rights and Alternative Care</a:t>
            </a:r>
          </a:p>
          <a:p>
            <a:pPr algn="ctr"/>
            <a:r>
              <a:rPr lang="en-GB" sz="2800" dirty="0"/>
              <a:t>1 June 2021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7383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136" y="2377440"/>
            <a:ext cx="10715989" cy="397981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algn="l"/>
            <a:r>
              <a:rPr lang="fr-CH" altLang="en-US" sz="2600" b="1" dirty="0"/>
              <a:t> </a:t>
            </a:r>
            <a:endParaRPr lang="en-GB" sz="2600" b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1299277" y="1261548"/>
            <a:ext cx="10350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/>
              <a:t>Lessons learned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8DFA12-A6F4-4530-82F4-4EF64A65F6A2}"/>
              </a:ext>
            </a:extLst>
          </p:cNvPr>
          <p:cNvSpPr/>
          <p:nvPr/>
        </p:nvSpPr>
        <p:spPr>
          <a:xfrm>
            <a:off x="680484" y="2085213"/>
            <a:ext cx="10733743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cap="all" dirty="0"/>
              <a:t>Consider the monitoring and complaint mechanism as a critical source of information on children’s daily experiences and how the system functions to protect and realize their rights.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cap="all" dirty="0"/>
              <a:t>Use the monitoring reports and the complaint mechanism as a tool for advocacy and communication purposes. 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cap="all" dirty="0" err="1"/>
              <a:t>Analyse</a:t>
            </a:r>
            <a:r>
              <a:rPr lang="en-US" sz="2000" cap="all" dirty="0"/>
              <a:t> the data and monitoring reports and use them for evidence-based advocacy and policy making / budgeting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cap="all" dirty="0"/>
              <a:t>Strengthen the role of the national independent monitoring system (access for CSO to closed institutions).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cap="all" dirty="0"/>
              <a:t>Assess possible protection concerns and take the measures needed to guarantee the child’s safety.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FDBF26-5A1B-44B0-8B5E-0D416938D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8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8005" y="2388073"/>
            <a:ext cx="10715989" cy="2981369"/>
          </a:xfrm>
        </p:spPr>
        <p:txBody>
          <a:bodyPr>
            <a:normAutofit fontScale="5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4200" dirty="0"/>
              <a:t>In March 2020, COVID-19 and subsequent </a:t>
            </a:r>
            <a:r>
              <a:rPr lang="en-US" sz="4000" dirty="0"/>
              <a:t>quarantine measures resulted in closure of schools, including boarding schools, sending back 42,000 children to their families without assessing the family situation and without warning social workers. </a:t>
            </a:r>
          </a:p>
          <a:p>
            <a:pPr algn="just"/>
            <a:endParaRPr lang="en-US" sz="4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4000" dirty="0"/>
              <a:t>UNICEF together with MOSP and UCRN initiated an “Assessment and Response to Challenges to Child Protection during the COVID-19 Pandemic” in 5 regions of Ukraine,  assessing around 3350 families where children from alternative care institutions returned.</a:t>
            </a:r>
            <a:endParaRPr lang="en-US" sz="4000" b="1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960010" y="1596737"/>
            <a:ext cx="1027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/>
              <a:t>The impact of COVID-19 on alternative child care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63BD0-EFFB-421D-AB90-C1462EDE6C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2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119" y="2377440"/>
            <a:ext cx="7657868" cy="3353509"/>
          </a:xfrm>
        </p:spPr>
        <p:txBody>
          <a:bodyPr>
            <a:normAutofit/>
          </a:bodyPr>
          <a:lstStyle/>
          <a:p>
            <a:pPr algn="just"/>
            <a:r>
              <a:rPr lang="fr-CH" altLang="en-US" sz="2200" b="1" u="sng" dirty="0" err="1"/>
              <a:t>child</a:t>
            </a:r>
            <a:r>
              <a:rPr lang="fr-CH" altLang="en-US" sz="2200" b="1" u="sng" dirty="0"/>
              <a:t> </a:t>
            </a:r>
            <a:r>
              <a:rPr lang="fr-CH" altLang="en-US" sz="2200" b="1" u="sng" dirty="0" err="1"/>
              <a:t>helpline</a:t>
            </a:r>
            <a:r>
              <a:rPr lang="fr-CH" altLang="en-US" sz="2200" b="1" u="sng" dirty="0"/>
              <a:t> </a:t>
            </a:r>
          </a:p>
          <a:p>
            <a:pPr algn="just"/>
            <a:r>
              <a:rPr lang="en-CA" sz="2200" dirty="0"/>
              <a:t>which provides  online consultations to children, caregivers and youth affected by violence and neglect. </a:t>
            </a:r>
          </a:p>
          <a:p>
            <a:pPr algn="just"/>
            <a:r>
              <a:rPr lang="en-CA" sz="2200" dirty="0"/>
              <a:t>In 10 months of 2020, around 16,000 children, youth and caregivers received consultations. </a:t>
            </a:r>
          </a:p>
          <a:p>
            <a:pPr algn="just"/>
            <a:r>
              <a:rPr lang="en-CA" sz="2200" dirty="0"/>
              <a:t>A good system of monitoring /complaints  On child rights, but it is rarely accessible for children in closed institutions.</a:t>
            </a:r>
            <a:endParaRPr lang="en-GB" sz="22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1120976" y="1530654"/>
            <a:ext cx="10271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/>
              <a:t>Other forms of monitoring / complaints mechanisms</a:t>
            </a:r>
          </a:p>
          <a:p>
            <a:pPr algn="ctr"/>
            <a:endParaRPr lang="en-US" sz="2800" b="1" cap="al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E7C02-B0AD-4B0A-B0D0-03831A9FF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  <p:pic>
        <p:nvPicPr>
          <p:cNvPr id="1026" name="Picture 2" descr="Немає опису світлини.">
            <a:extLst>
              <a:ext uri="{FF2B5EF4-FFF2-40B4-BE49-F238E27FC236}">
                <a16:creationId xmlns:a16="http://schemas.microsoft.com/office/drawing/2014/main" id="{F52EBADC-E839-4AB8-B7FF-FD8CF90EA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56" y="2384832"/>
            <a:ext cx="3156098" cy="31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02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16CFC49E-9C99-496E-930B-220BAC779ED1}"/>
              </a:ext>
            </a:extLst>
          </p:cNvPr>
          <p:cNvSpPr txBox="1">
            <a:spLocks noChangeArrowheads="1"/>
          </p:cNvSpPr>
          <p:nvPr/>
        </p:nvSpPr>
        <p:spPr>
          <a:xfrm>
            <a:off x="1967377" y="1137491"/>
            <a:ext cx="8527311" cy="67221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CH" altLang="en-US" sz="2800" b="1" dirty="0">
                <a:latin typeface="+mn-lt"/>
              </a:rPr>
              <a:t>The importance of the continuum of services</a:t>
            </a:r>
            <a:endParaRPr lang="en-US" altLang="en-US" sz="2800" b="1" dirty="0">
              <a:latin typeface="+mn-lt"/>
            </a:endParaRPr>
          </a:p>
        </p:txBody>
      </p:sp>
      <p:grpSp>
        <p:nvGrpSpPr>
          <p:cNvPr id="33" name="Diagram 3">
            <a:extLst>
              <a:ext uri="{FF2B5EF4-FFF2-40B4-BE49-F238E27FC236}">
                <a16:creationId xmlns:a16="http://schemas.microsoft.com/office/drawing/2014/main" id="{0450A722-3D87-433E-B39E-7142EAAAE84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21307" y="2009072"/>
            <a:ext cx="5176715" cy="4263987"/>
            <a:chOff x="1377" y="1164"/>
            <a:chExt cx="3002" cy="2616"/>
          </a:xfrm>
        </p:grpSpPr>
        <p:sp>
          <p:nvSpPr>
            <p:cNvPr id="34" name="_s3076">
              <a:extLst>
                <a:ext uri="{FF2B5EF4-FFF2-40B4-BE49-F238E27FC236}">
                  <a16:creationId xmlns:a16="http://schemas.microsoft.com/office/drawing/2014/main" id="{B781D303-978F-4EB9-8D8D-31D99ECF40AC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>
              <a:off x="2145" y="1230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rgbClr val="E4F3F4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_s3077">
              <a:extLst>
                <a:ext uri="{FF2B5EF4-FFF2-40B4-BE49-F238E27FC236}">
                  <a16:creationId xmlns:a16="http://schemas.microsoft.com/office/drawing/2014/main" id="{57C133AC-8C6E-4E50-A318-F8E047DFA98D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3600000">
              <a:off x="2655" y="1524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rgbClr val="D0EAEC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_s3078">
              <a:extLst>
                <a:ext uri="{FF2B5EF4-FFF2-40B4-BE49-F238E27FC236}">
                  <a16:creationId xmlns:a16="http://schemas.microsoft.com/office/drawing/2014/main" id="{BB9AD368-80D2-41EA-9A05-7A3613E3FC8B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7200000">
              <a:off x="2654" y="2113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_s3079">
              <a:extLst>
                <a:ext uri="{FF2B5EF4-FFF2-40B4-BE49-F238E27FC236}">
                  <a16:creationId xmlns:a16="http://schemas.microsoft.com/office/drawing/2014/main" id="{DA2984E7-B05C-4391-9ECD-C7D4E88ED16B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0800000">
              <a:off x="2144" y="2406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rgbClr val="A9CACD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_s3080">
              <a:extLst>
                <a:ext uri="{FF2B5EF4-FFF2-40B4-BE49-F238E27FC236}">
                  <a16:creationId xmlns:a16="http://schemas.microsoft.com/office/drawing/2014/main" id="{916FD27C-6807-4C37-8CBE-6B30731414BB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4400000">
              <a:off x="1635" y="2111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rgbClr val="96B3B6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_s3081">
              <a:extLst>
                <a:ext uri="{FF2B5EF4-FFF2-40B4-BE49-F238E27FC236}">
                  <a16:creationId xmlns:a16="http://schemas.microsoft.com/office/drawing/2014/main" id="{1AF90F55-1417-4ABD-A480-0E8F4CC7A254}"/>
                </a:ext>
              </a:extLst>
            </p:cNvPr>
            <p:cNvSpPr>
              <a:spLocks noChangeArrowheads="1" noTextEdit="1"/>
            </p:cNvSpPr>
            <p:nvPr/>
          </p:nvSpPr>
          <p:spPr bwMode="auto">
            <a:xfrm rot="18000000">
              <a:off x="1636" y="1523"/>
              <a:ext cx="1273" cy="1273"/>
            </a:xfrm>
            <a:custGeom>
              <a:avLst/>
              <a:gdLst>
                <a:gd name="G0" fmla="+- -5570560 0 0"/>
                <a:gd name="G1" fmla="+- -7208960 0 0"/>
                <a:gd name="G2" fmla="+- -5570560 0 -7208960"/>
                <a:gd name="G3" fmla="+- 10800 0 0"/>
                <a:gd name="G4" fmla="+- 0 0 -557056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208960"/>
                <a:gd name="G10" fmla="+- 7200 0 2700"/>
                <a:gd name="G11" fmla="cos G10 -5570560"/>
                <a:gd name="G12" fmla="sin G10 -5570560"/>
                <a:gd name="G13" fmla="cos 13500 -5570560"/>
                <a:gd name="G14" fmla="sin 13500 -5570560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70560"/>
                <a:gd name="G22" fmla="sin G20 -5570560"/>
                <a:gd name="G23" fmla="+- G21 10800 0"/>
                <a:gd name="G24" fmla="+- G12 G23 G22"/>
                <a:gd name="G25" fmla="+- G22 G23 G11"/>
                <a:gd name="G26" fmla="cos 10800 -5570560"/>
                <a:gd name="G27" fmla="sin 10800 -5570560"/>
                <a:gd name="G28" fmla="cos 7200 -5570560"/>
                <a:gd name="G29" fmla="sin 7200 -557056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208960"/>
                <a:gd name="G36" fmla="sin G34 -7208960"/>
                <a:gd name="G37" fmla="+/ -7208960 -557056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390 w 21600"/>
                <a:gd name="T5" fmla="*/ 92 h 21600"/>
                <a:gd name="T6" fmla="*/ 7721 w 21600"/>
                <a:gd name="T7" fmla="*/ 2342 h 21600"/>
                <a:gd name="T8" fmla="*/ 9860 w 21600"/>
                <a:gd name="T9" fmla="*/ 3661 h 21600"/>
                <a:gd name="T10" fmla="*/ 11976 w 21600"/>
                <a:gd name="T11" fmla="*/ -2649 h 21600"/>
                <a:gd name="T12" fmla="*/ 16067 w 21600"/>
                <a:gd name="T13" fmla="*/ 2226 h 21600"/>
                <a:gd name="T14" fmla="*/ 11192 w 21600"/>
                <a:gd name="T15" fmla="*/ 6317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427" y="3627"/>
                  </a:moveTo>
                  <a:cubicBezTo>
                    <a:pt x="11218" y="3609"/>
                    <a:pt x="11009" y="3600"/>
                    <a:pt x="10800" y="3600"/>
                  </a:cubicBezTo>
                  <a:cubicBezTo>
                    <a:pt x="9960" y="3600"/>
                    <a:pt x="9126" y="3746"/>
                    <a:pt x="8337" y="4034"/>
                  </a:cubicBezTo>
                  <a:lnTo>
                    <a:pt x="7106" y="651"/>
                  </a:lnTo>
                  <a:cubicBezTo>
                    <a:pt x="8290" y="220"/>
                    <a:pt x="9540" y="0"/>
                    <a:pt x="10800" y="0"/>
                  </a:cubicBezTo>
                  <a:cubicBezTo>
                    <a:pt x="11114" y="0"/>
                    <a:pt x="11428" y="13"/>
                    <a:pt x="11741" y="41"/>
                  </a:cubicBezTo>
                  <a:lnTo>
                    <a:pt x="11976" y="-2649"/>
                  </a:lnTo>
                  <a:lnTo>
                    <a:pt x="16067" y="2226"/>
                  </a:lnTo>
                  <a:lnTo>
                    <a:pt x="11192" y="6317"/>
                  </a:lnTo>
                  <a:lnTo>
                    <a:pt x="11427" y="3627"/>
                  </a:lnTo>
                  <a:close/>
                </a:path>
              </a:pathLst>
            </a:custGeom>
            <a:solidFill>
              <a:srgbClr val="8CA8AA"/>
            </a:solidFill>
            <a:ln w="9525">
              <a:solidFill>
                <a:srgbClr val="4B595B"/>
              </a:solidFill>
              <a:miter lim="800000"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_s3082">
              <a:extLst>
                <a:ext uri="{FF2B5EF4-FFF2-40B4-BE49-F238E27FC236}">
                  <a16:creationId xmlns:a16="http://schemas.microsoft.com/office/drawing/2014/main" id="{E0355E1E-ED81-4D84-BDC3-BACD29E66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" y="1164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en-US" sz="2000" b="1" dirty="0">
                  <a:cs typeface="Times" panose="02020603050405020304" pitchFamily="18" charset="0"/>
                </a:rPr>
                <a:t>EARLY 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en-US" sz="2000" b="1" dirty="0">
                  <a:cs typeface="Times" panose="02020603050405020304" pitchFamily="18" charset="0"/>
                </a:rPr>
                <a:t>IDENTIFICATION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33" b="1" dirty="0">
                <a:latin typeface="Times" panose="02020603050405020304" pitchFamily="18" charset="0"/>
              </a:endParaRPr>
            </a:p>
          </p:txBody>
        </p:sp>
        <p:sp>
          <p:nvSpPr>
            <p:cNvPr id="41" name="_s3083">
              <a:extLst>
                <a:ext uri="{FF2B5EF4-FFF2-40B4-BE49-F238E27FC236}">
                  <a16:creationId xmlns:a16="http://schemas.microsoft.com/office/drawing/2014/main" id="{E83F68BF-0349-42AC-8223-0DAC413B3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2222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en-US" sz="2000" b="1" dirty="0"/>
                <a:t>CASE REVIEW</a:t>
              </a:r>
              <a:endParaRPr lang="en-US" altLang="en-US" sz="2000" b="1" dirty="0"/>
            </a:p>
          </p:txBody>
        </p:sp>
        <p:sp>
          <p:nvSpPr>
            <p:cNvPr id="42" name="_s3084">
              <a:extLst>
                <a:ext uri="{FF2B5EF4-FFF2-40B4-BE49-F238E27FC236}">
                  <a16:creationId xmlns:a16="http://schemas.microsoft.com/office/drawing/2014/main" id="{442716B2-B733-458B-A2C4-C8A4FE2F5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185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en-US" sz="2000" b="1" dirty="0"/>
                <a:t>PREVENTION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33" b="1" dirty="0">
                <a:latin typeface="Times" panose="02020603050405020304" pitchFamily="18" charset="0"/>
              </a:endParaRPr>
            </a:p>
          </p:txBody>
        </p:sp>
        <p:sp>
          <p:nvSpPr>
            <p:cNvPr id="43" name="_s3085">
              <a:extLst>
                <a:ext uri="{FF2B5EF4-FFF2-40B4-BE49-F238E27FC236}">
                  <a16:creationId xmlns:a16="http://schemas.microsoft.com/office/drawing/2014/main" id="{22264204-470A-437A-A49C-C4CC048D7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2222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/>
                <a:t>ASSESSMENT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/>
                <a:t>&amp; REGISTRATION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CH" altLang="en-US" sz="2133" b="1" dirty="0">
                <a:latin typeface="Times" panose="02020603050405020304" pitchFamily="18" charset="0"/>
              </a:endParaRP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2133" b="1" dirty="0">
                <a:latin typeface="Times" panose="02020603050405020304" pitchFamily="18" charset="0"/>
              </a:endParaRPr>
            </a:p>
          </p:txBody>
        </p:sp>
        <p:sp>
          <p:nvSpPr>
            <p:cNvPr id="44" name="_s3086">
              <a:extLst>
                <a:ext uri="{FF2B5EF4-FFF2-40B4-BE49-F238E27FC236}">
                  <a16:creationId xmlns:a16="http://schemas.microsoft.com/office/drawing/2014/main" id="{6519BA50-AAD5-423B-922E-A3F9B1173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2" y="3306"/>
              <a:ext cx="1116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/>
                <a:t>REFERRAL &amp;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b="1" dirty="0"/>
                <a:t>SERVICE PURCHASING</a:t>
              </a:r>
            </a:p>
          </p:txBody>
        </p:sp>
        <p:sp>
          <p:nvSpPr>
            <p:cNvPr id="45" name="_s3087">
              <a:extLst>
                <a:ext uri="{FF2B5EF4-FFF2-40B4-BE49-F238E27FC236}">
                  <a16:creationId xmlns:a16="http://schemas.microsoft.com/office/drawing/2014/main" id="{EE438C3D-F532-4237-8B79-7380F2BCB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9" y="3306"/>
              <a:ext cx="474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CH" altLang="en-US" sz="2000" b="1" dirty="0"/>
                <a:t>PROVISIONS</a:t>
              </a:r>
              <a:endParaRPr lang="en-US" altLang="en-US" sz="2000" b="1" dirty="0"/>
            </a:p>
          </p:txBody>
        </p:sp>
      </p:grpSp>
      <p:sp>
        <p:nvSpPr>
          <p:cNvPr id="46" name="_s1035">
            <a:extLst>
              <a:ext uri="{FF2B5EF4-FFF2-40B4-BE49-F238E27FC236}">
                <a16:creationId xmlns:a16="http://schemas.microsoft.com/office/drawing/2014/main" id="{18154D21-B777-4959-8E4B-A4CDD0072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871" y="2734783"/>
            <a:ext cx="989012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fr-CH" altLang="en-US" sz="2400" b="1" dirty="0">
                <a:latin typeface="+mn-lt"/>
              </a:rPr>
              <a:t>CLOSURE &amp;</a:t>
            </a:r>
          </a:p>
          <a:p>
            <a:pPr algn="ctr"/>
            <a:r>
              <a:rPr lang="fr-CH" altLang="en-US" sz="2400" b="1" dirty="0">
                <a:latin typeface="+mn-lt"/>
              </a:rPr>
              <a:t>REINTEGRATION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47" name="Oval 19">
            <a:extLst>
              <a:ext uri="{FF2B5EF4-FFF2-40B4-BE49-F238E27FC236}">
                <a16:creationId xmlns:a16="http://schemas.microsoft.com/office/drawing/2014/main" id="{4582AC85-250D-4D0B-9EF2-3D28FB80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490" y="2969109"/>
            <a:ext cx="2316163" cy="2301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7565EAE2-461B-4949-9DD5-B60D3535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243" y="3089133"/>
            <a:ext cx="1276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altLang="en-US" sz="2400" b="1" dirty="0">
                <a:latin typeface="+mn-lt"/>
              </a:rPr>
              <a:t>FAMILY</a:t>
            </a:r>
            <a:endParaRPr lang="en-US" altLang="en-US" sz="2400" b="1" dirty="0">
              <a:latin typeface="+mn-lt"/>
            </a:endParaRPr>
          </a:p>
        </p:txBody>
      </p:sp>
      <p:pic>
        <p:nvPicPr>
          <p:cNvPr id="49" name="Picture 21" descr="00254">
            <a:extLst>
              <a:ext uri="{FF2B5EF4-FFF2-40B4-BE49-F238E27FC236}">
                <a16:creationId xmlns:a16="http://schemas.microsoft.com/office/drawing/2014/main" id="{D7502F01-DEDB-4C6E-9EA7-6812CF12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33" y="3565676"/>
            <a:ext cx="16922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E7490A2-B683-4EC7-B0DB-34CFA8117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69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5D51E95-D9D9-4840-84C3-4ACCF5AB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339" y="2823535"/>
            <a:ext cx="4997303" cy="2936068"/>
          </a:xfrm>
        </p:spPr>
        <p:txBody>
          <a:bodyPr>
            <a:norm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b="1" dirty="0"/>
              <a:t>Thank you!!! </a:t>
            </a:r>
          </a:p>
          <a:p>
            <a:pPr algn="ctr"/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B35D2E-9344-4D08-BF96-6616559D9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49" y="1437444"/>
            <a:ext cx="3801291" cy="4552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E155F-576B-4449-AFB0-FED0954AD9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0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683" y="1930400"/>
            <a:ext cx="10750692" cy="4426857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/>
              <a:t>		Monitoring </a:t>
            </a:r>
            <a:r>
              <a:rPr lang="en-GB" sz="2800" b="1" dirty="0" err="1"/>
              <a:t>oF</a:t>
            </a:r>
            <a:r>
              <a:rPr lang="en-GB" sz="2800" b="1" dirty="0"/>
              <a:t> alternative child care system in Ukraine</a:t>
            </a:r>
          </a:p>
          <a:p>
            <a:pPr algn="ctr"/>
            <a:r>
              <a:rPr lang="en-GB" sz="2800" b="1" dirty="0"/>
              <a:t>The lessons learned</a:t>
            </a:r>
          </a:p>
          <a:p>
            <a:pPr algn="ctr"/>
            <a:endParaRPr lang="en-GB" altLang="en-US" sz="2800" b="1" dirty="0"/>
          </a:p>
          <a:p>
            <a:pPr algn="ctr"/>
            <a:endParaRPr lang="en-GB" altLang="en-US" sz="2800" dirty="0"/>
          </a:p>
          <a:p>
            <a:pPr algn="l">
              <a:lnSpc>
                <a:spcPct val="80000"/>
              </a:lnSpc>
              <a:defRPr/>
            </a:pPr>
            <a:r>
              <a:rPr lang="en-GB" altLang="en-US" sz="2800" dirty="0"/>
              <a:t>Naira Avetisyan</a:t>
            </a:r>
          </a:p>
          <a:p>
            <a:pPr algn="l">
              <a:lnSpc>
                <a:spcPct val="80000"/>
              </a:lnSpc>
              <a:defRPr/>
            </a:pPr>
            <a:r>
              <a:rPr lang="en-GB" altLang="en-US" sz="2800" dirty="0"/>
              <a:t>Chief, Child Protection programme</a:t>
            </a:r>
          </a:p>
          <a:p>
            <a:pPr algn="l">
              <a:lnSpc>
                <a:spcPct val="80000"/>
              </a:lnSpc>
              <a:defRPr/>
            </a:pPr>
            <a:r>
              <a:rPr lang="en-GB" altLang="en-US" sz="2800" dirty="0"/>
              <a:t>UNICEF Ukraine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40378-D259-42B7-B315-1FAC7E9ED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4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363" y="1824070"/>
            <a:ext cx="11100390" cy="4426857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altLang="en-US" b="1" u="sng" dirty="0"/>
              <a:t>Children in residential care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Over 100,000 children in public care and numbers are increasing (despite lower birth rate).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Institutionalisation is used as state strategy to mitigate family poverty, family migration, address the needs of  children with disabilities and other vulnerable children.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Limited numbers of family-based alternative care, especially for emergency cases (foster care).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High rate of infants (children 0-3 years old) in residential care.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Possible increase of the rates due to COVID-19  socio-economic consequences.</a:t>
            </a:r>
          </a:p>
          <a:p>
            <a:pPr algn="just">
              <a:spcAft>
                <a:spcPts val="800"/>
              </a:spcAft>
            </a:pPr>
            <a:r>
              <a:rPr lang="en-US" altLang="en-US" b="1" u="sng" dirty="0"/>
              <a:t>Violence and neglect against children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Domestic violence, institutional violence, online violence with long term impact on child survivors and witnesses (but issue remains hidden).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00" cap="all" dirty="0">
                <a:solidFill>
                  <a:schemeClr val="tx1"/>
                </a:solidFill>
              </a:rPr>
              <a:t>Professionals in contact with children often deny the existence of the problem, and are not equipped and accountable for reporting cases of violence against children.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1224602" y="1203321"/>
            <a:ext cx="1029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en-US" sz="2800" b="1" cap="all" dirty="0"/>
              <a:t>Key Child Protection  </a:t>
            </a:r>
            <a:r>
              <a:rPr lang="en-US" altLang="en-US" sz="2800" b="1" cap="all" dirty="0"/>
              <a:t>Concerns</a:t>
            </a:r>
            <a:r>
              <a:rPr lang="fr-CH" altLang="en-US" sz="2800" b="1" cap="all" dirty="0"/>
              <a:t> in </a:t>
            </a:r>
            <a:r>
              <a:rPr lang="uk-UA" altLang="en-US" sz="2800" b="1" cap="all" dirty="0"/>
              <a:t>UkraiNE</a:t>
            </a:r>
            <a:endParaRPr lang="uk-UA" sz="2800" b="1" cap="al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DD5BF-156C-4540-8A71-17698AD0E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6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056" y="1845336"/>
            <a:ext cx="10994065" cy="4085239"/>
          </a:xfrm>
        </p:spPr>
        <p:txBody>
          <a:bodyPr>
            <a:noAutofit/>
          </a:bodyPr>
          <a:lstStyle/>
          <a:p>
            <a:pPr algn="just">
              <a:spcAft>
                <a:spcPts val="800"/>
              </a:spcAft>
            </a:pPr>
            <a:r>
              <a:rPr lang="en-US" altLang="en-US" sz="1850" b="1" u="sng" dirty="0"/>
              <a:t>Social welfare and protection systems </a:t>
            </a:r>
          </a:p>
          <a:p>
            <a:pPr algn="just">
              <a:spcAft>
                <a:spcPts val="800"/>
              </a:spcAft>
            </a:pPr>
            <a:r>
              <a:rPr lang="en-US" altLang="en-US" sz="1850" dirty="0"/>
              <a:t>do not  sufficiently support families and are not appropriately designed to prevent risks. </a:t>
            </a:r>
          </a:p>
          <a:p>
            <a:pPr algn="just">
              <a:spcAft>
                <a:spcPts val="800"/>
              </a:spcAft>
            </a:pPr>
            <a:r>
              <a:rPr lang="en-US" altLang="en-US" sz="1850" b="1" u="sng" dirty="0"/>
              <a:t>Social protection and justice systems</a:t>
            </a:r>
          </a:p>
          <a:p>
            <a:pPr algn="just">
              <a:spcAft>
                <a:spcPts val="800"/>
              </a:spcAft>
            </a:pPr>
            <a:r>
              <a:rPr lang="en-US" altLang="en-US" sz="1850" dirty="0"/>
              <a:t>not child-friendly, fragmented and re-active instead of being proactive (weak prevention, early identification and early intervention / lack of specialised response, over-use of institutionalisation, punitive measures).</a:t>
            </a:r>
          </a:p>
          <a:p>
            <a:pPr algn="just">
              <a:spcAft>
                <a:spcPts val="800"/>
              </a:spcAft>
            </a:pPr>
            <a:r>
              <a:rPr lang="en-US" altLang="en-US" sz="1850" b="1" u="sng" dirty="0"/>
              <a:t>Families are in distress 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50" cap="all" dirty="0">
                <a:solidFill>
                  <a:schemeClr val="tx1"/>
                </a:solidFill>
              </a:rPr>
              <a:t>Increased level of stress due to the conflict, poverty, COVID-19; 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50" cap="all" dirty="0">
                <a:solidFill>
                  <a:schemeClr val="tx1"/>
                </a:solidFill>
              </a:rPr>
              <a:t>limited parenting skills to address child distress;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50" cap="all" dirty="0">
                <a:solidFill>
                  <a:schemeClr val="tx1"/>
                </a:solidFill>
              </a:rPr>
              <a:t>Family break-up, domestic violence, dysfunctional families, IDPs; </a:t>
            </a:r>
          </a:p>
          <a:p>
            <a:pPr marL="292100" lvl="1" indent="-285750" algn="just">
              <a:spcAft>
                <a:spcPts val="800"/>
              </a:spcAft>
              <a:buFontTx/>
              <a:buChar char="–"/>
            </a:pPr>
            <a:r>
              <a:rPr lang="en-US" altLang="en-US" sz="1850" cap="all" dirty="0">
                <a:solidFill>
                  <a:schemeClr val="tx1"/>
                </a:solidFill>
              </a:rPr>
              <a:t>Migration (children left behind with extended family or in boarding schools, </a:t>
            </a:r>
            <a:r>
              <a:rPr lang="en-US" altLang="en-US" sz="1850" cap="all" dirty="0" err="1">
                <a:solidFill>
                  <a:schemeClr val="tx1"/>
                </a:solidFill>
              </a:rPr>
              <a:t>etc</a:t>
            </a:r>
            <a:r>
              <a:rPr lang="en-US" altLang="en-US" sz="1850" cap="all" dirty="0">
                <a:solidFill>
                  <a:schemeClr val="tx1"/>
                </a:solidFill>
              </a:rPr>
              <a:t>).</a:t>
            </a:r>
          </a:p>
          <a:p>
            <a:pPr algn="just">
              <a:spcAft>
                <a:spcPts val="800"/>
              </a:spcAft>
            </a:pPr>
            <a:r>
              <a:rPr lang="en-US" altLang="en-US" sz="1850" b="1" dirty="0"/>
              <a:t>Children are facing new risks…</a:t>
            </a:r>
            <a:endParaRPr lang="en-US" altLang="en-US" sz="1850" b="1" cap="all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1479785" y="1224590"/>
            <a:ext cx="102959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en-US" sz="2800" b="1" cap="all" dirty="0"/>
              <a:t>Key Challenges for Child Protection &amp; </a:t>
            </a:r>
            <a:r>
              <a:rPr lang="en-US" altLang="en-US" sz="2800" b="1" cap="all" dirty="0"/>
              <a:t>Welfare</a:t>
            </a:r>
            <a:endParaRPr lang="en-US" sz="2800" b="1" cap="al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2DE8A7-7922-4624-81C7-CF1BC1665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17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916263" y="1373446"/>
            <a:ext cx="10742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en-US" sz="2800" b="1" cap="all" dirty="0"/>
              <a:t>Monitoring of Alternative Child Care System</a:t>
            </a:r>
            <a:r>
              <a:rPr lang="uk-UA" altLang="en-US" sz="2800" b="1" cap="all" dirty="0"/>
              <a:t> </a:t>
            </a:r>
            <a:r>
              <a:rPr lang="en-US" altLang="en-US" sz="2800" b="1" cap="all" dirty="0"/>
              <a:t>	PROCESSES/Methodology</a:t>
            </a:r>
            <a:r>
              <a:rPr lang="uk-UA" altLang="en-US" sz="2800" b="1" cap="all" dirty="0"/>
              <a:t> </a:t>
            </a:r>
            <a:endParaRPr lang="en-US" sz="2800" cap="al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005CEA-3F2F-49BF-8D8F-382C881B8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55D1E93-38F8-49F3-B05B-053C43451A32}"/>
              </a:ext>
            </a:extLst>
          </p:cNvPr>
          <p:cNvSpPr/>
          <p:nvPr/>
        </p:nvSpPr>
        <p:spPr>
          <a:xfrm>
            <a:off x="724871" y="2564298"/>
            <a:ext cx="8046989" cy="342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000"/>
              </a:spcAft>
              <a:buAutoNum type="arabicPeriod"/>
            </a:pPr>
            <a:r>
              <a:rPr lang="en-US" sz="2000" cap="all" dirty="0"/>
              <a:t>Memorandum of Understanding signed between the office of Human Rights Defender (Ombudsman), Ministry of Social policy</a:t>
            </a:r>
            <a:r>
              <a:rPr lang="uk-UA" sz="2000" cap="all" dirty="0"/>
              <a:t> </a:t>
            </a:r>
            <a:r>
              <a:rPr lang="en-US" sz="2000" cap="all" dirty="0"/>
              <a:t>(MOSP), UNICEF and Ukrainian Child rights NGO network (UCRN).</a:t>
            </a:r>
          </a:p>
          <a:p>
            <a:pPr marL="457200" indent="-457200" algn="just">
              <a:spcAft>
                <a:spcPts val="1000"/>
              </a:spcAft>
              <a:buFontTx/>
              <a:buAutoNum type="arabicPeriod"/>
            </a:pPr>
            <a:r>
              <a:rPr lang="en-US" sz="2000" cap="all" dirty="0"/>
              <a:t>Adaptation of international tools for monitoring in alternative child care</a:t>
            </a:r>
            <a:r>
              <a:rPr lang="uk-UA" sz="2000" cap="all" dirty="0"/>
              <a:t> </a:t>
            </a:r>
            <a:r>
              <a:rPr lang="en-US" sz="2000" cap="all" dirty="0"/>
              <a:t>system</a:t>
            </a:r>
            <a:r>
              <a:rPr lang="uk-UA" sz="2000" cap="all" dirty="0"/>
              <a:t> </a:t>
            </a:r>
            <a:r>
              <a:rPr lang="en-US" sz="2000" cap="all" dirty="0"/>
              <a:t>(</a:t>
            </a:r>
            <a:r>
              <a:rPr lang="en-US" sz="2000" b="1" dirty="0"/>
              <a:t>Tracking Progress Initiative: Measuring Progress in the Implementation of Alternative Care Guidelines by </a:t>
            </a:r>
            <a:r>
              <a:rPr lang="en-US" sz="2000" cap="all" dirty="0"/>
              <a:t>Better Care Network).</a:t>
            </a:r>
          </a:p>
          <a:p>
            <a:pPr marL="457200" indent="-457200" algn="just">
              <a:spcAft>
                <a:spcPts val="1000"/>
              </a:spcAft>
              <a:buFontTx/>
              <a:buAutoNum type="arabicPeriod"/>
            </a:pPr>
            <a:r>
              <a:rPr lang="en-US" sz="2000" cap="all" dirty="0"/>
              <a:t>Capacity building of staff of the office of ombudsman, MOSP and UCRN on the monitoring tools.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EEDB98-6563-4EFC-823D-7FB2AB885B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317" y="2024261"/>
            <a:ext cx="2712837" cy="38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8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005CEA-3F2F-49BF-8D8F-382C881B8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A068E-E315-47CA-AFE9-F641081EA3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14" b="8561"/>
          <a:stretch/>
        </p:blipFill>
        <p:spPr>
          <a:xfrm>
            <a:off x="1515311" y="1178554"/>
            <a:ext cx="9409812" cy="480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3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9680" y="2444516"/>
            <a:ext cx="10637790" cy="3539763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en-US" sz="2000" dirty="0"/>
              <a:t>Selection of five pilot regions (1</a:t>
            </a:r>
            <a:r>
              <a:rPr lang="en-US" sz="2000" baseline="30000" dirty="0"/>
              <a:t>st</a:t>
            </a:r>
            <a:r>
              <a:rPr lang="en-US" sz="2000" dirty="0"/>
              <a:t> phase) + FIVE regions (2</a:t>
            </a:r>
            <a:r>
              <a:rPr lang="en-US" sz="2000" baseline="30000" dirty="0"/>
              <a:t>nd</a:t>
            </a:r>
            <a:r>
              <a:rPr lang="en-US" sz="2000" dirty="0"/>
              <a:t> phase).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2000" dirty="0"/>
              <a:t>Analysis of the existing administrative data and desk review.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sz="2000" dirty="0"/>
              <a:t>multi-disciplinary / multi-sectoral Field visits to the regions </a:t>
            </a:r>
            <a:r>
              <a:rPr lang="en-US" altLang="en-US" sz="2000" dirty="0"/>
              <a:t>and monitoring of targeted institutions.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altLang="en-US" sz="2000" dirty="0"/>
              <a:t>analysis of the statistics, monitoring reports and development of recommendations for each region.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altLang="en-US" sz="2000" dirty="0"/>
              <a:t>Discussion of findings and recommendations with regional and local authorities (decision makers) and other stakeholders.</a:t>
            </a:r>
          </a:p>
          <a:p>
            <a:pPr marL="457200" indent="-457200" algn="just">
              <a:buFont typeface="+mj-lt"/>
              <a:buAutoNum type="arabicPeriod" startAt="4"/>
            </a:pPr>
            <a:r>
              <a:rPr lang="en-US" altLang="en-US" sz="2000" dirty="0"/>
              <a:t>Identification of priority follow up actions by the  authorities.</a:t>
            </a:r>
            <a:endParaRPr lang="en-US" sz="2000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887C31-9FB9-4974-8CF4-787BB757B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FA6B26-C964-449F-BB80-3E3ED2155915}"/>
              </a:ext>
            </a:extLst>
          </p:cNvPr>
          <p:cNvSpPr/>
          <p:nvPr/>
        </p:nvSpPr>
        <p:spPr>
          <a:xfrm>
            <a:off x="724871" y="1543574"/>
            <a:ext cx="11064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en-US" sz="2800" b="1" cap="all" dirty="0"/>
              <a:t> </a:t>
            </a:r>
            <a:endParaRPr lang="en-US" sz="2800" cap="al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559402-3ADC-4B44-A6D9-9A5C4B07A17A}"/>
              </a:ext>
            </a:extLst>
          </p:cNvPr>
          <p:cNvSpPr/>
          <p:nvPr/>
        </p:nvSpPr>
        <p:spPr>
          <a:xfrm>
            <a:off x="916263" y="1373446"/>
            <a:ext cx="10742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altLang="en-US" sz="2800" b="1" cap="all" dirty="0"/>
              <a:t>Monitoring of Alternative Child Care System</a:t>
            </a:r>
            <a:r>
              <a:rPr lang="uk-UA" altLang="en-US" sz="2800" b="1" cap="all" dirty="0"/>
              <a:t> </a:t>
            </a:r>
            <a:r>
              <a:rPr lang="en-US" altLang="en-US" sz="2800" b="1" cap="all" dirty="0"/>
              <a:t>	PROCESSES/Methodology</a:t>
            </a:r>
            <a:r>
              <a:rPr lang="uk-UA" altLang="en-US" sz="2800" b="1" cap="all" dirty="0"/>
              <a:t> </a:t>
            </a:r>
            <a:endParaRPr lang="en-US" sz="2800" cap="all" dirty="0"/>
          </a:p>
        </p:txBody>
      </p:sp>
    </p:spTree>
    <p:extLst>
      <p:ext uri="{BB962C8B-B14F-4D97-AF65-F5344CB8AC3E}">
        <p14:creationId xmlns:p14="http://schemas.microsoft.com/office/powerpoint/2010/main" val="165841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5D51E95-D9D9-4840-84C3-4ACCF5ABD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400"/>
            <a:ext cx="12192000" cy="2936068"/>
          </a:xfrm>
        </p:spPr>
        <p:txBody>
          <a:bodyPr wrap="square">
            <a:spAutoFit/>
          </a:bodyPr>
          <a:lstStyle/>
          <a:p>
            <a:pPr algn="l"/>
            <a:endParaRPr lang="en-GB" sz="2000" b="1" dirty="0"/>
          </a:p>
          <a:p>
            <a:pPr algn="l"/>
            <a:endParaRPr lang="en-GB" sz="20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2A055-7757-4E22-8379-E70C2E31E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636" y="1600791"/>
            <a:ext cx="5540518" cy="38160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E052D-A735-4347-9CF4-4ACE80622DC7}"/>
              </a:ext>
            </a:extLst>
          </p:cNvPr>
          <p:cNvSpPr/>
          <p:nvPr/>
        </p:nvSpPr>
        <p:spPr>
          <a:xfrm>
            <a:off x="1404419" y="3101517"/>
            <a:ext cx="44413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cap="all" dirty="0"/>
              <a:t>Monitoring </a:t>
            </a:r>
            <a:r>
              <a:rPr lang="en-GB" sz="2800" b="1" cap="all" dirty="0" err="1"/>
              <a:t>oF</a:t>
            </a:r>
            <a:r>
              <a:rPr lang="en-GB" sz="2800" b="1" cap="all" dirty="0"/>
              <a:t> alternative child care system in Ukraine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4CEE9-AFD2-400A-8917-659651188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9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2121368"/>
            <a:ext cx="8042467" cy="4258167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fr-CH" altLang="en-US" sz="2000" dirty="0"/>
              <a:t>The </a:t>
            </a:r>
            <a:r>
              <a:rPr lang="fr-CH" altLang="en-US" sz="2000" dirty="0" err="1"/>
              <a:t>role</a:t>
            </a:r>
            <a:r>
              <a:rPr lang="fr-CH" altLang="en-US" sz="2000" dirty="0"/>
              <a:t> of the national </a:t>
            </a:r>
            <a:r>
              <a:rPr lang="en-US" altLang="en-US" sz="2000" dirty="0"/>
              <a:t>Human Rights Institution (NHRI).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The role of CSO.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The importance of </a:t>
            </a:r>
            <a:r>
              <a:rPr lang="en-US" altLang="en-US" sz="2000" dirty="0" err="1"/>
              <a:t>muLTi</a:t>
            </a:r>
            <a:r>
              <a:rPr lang="en-US" altLang="en-US" sz="2000" dirty="0"/>
              <a:t>-sectoral and comprehensive monitoring of all types of alternative child-care, the processes, data collection / monitoring / reporting.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The importance of accountability.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The importance of access to and availability of the </a:t>
            </a:r>
            <a:r>
              <a:rPr lang="en-US" sz="2000" dirty="0"/>
              <a:t>complaint mechanisms </a:t>
            </a:r>
            <a:r>
              <a:rPr lang="en-US" altLang="en-US" sz="2000" dirty="0"/>
              <a:t>for all children (including those in institutions).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en-US" sz="2000" dirty="0"/>
              <a:t>The right to remedy and Access to justice.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32312FCB-9483-4AF1-BF81-3FF2BFF82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7" y="132093"/>
            <a:ext cx="816423" cy="73729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F228D1C-5AEB-4C78-AE11-3357A81449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3" y="42253"/>
            <a:ext cx="1168900" cy="93446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76FB5F0-7C00-472F-B29E-A0D3484E33EF}"/>
              </a:ext>
            </a:extLst>
          </p:cNvPr>
          <p:cNvSpPr txBox="1">
            <a:spLocks/>
          </p:cNvSpPr>
          <p:nvPr/>
        </p:nvSpPr>
        <p:spPr>
          <a:xfrm>
            <a:off x="1042152" y="136297"/>
            <a:ext cx="2807368" cy="83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a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and with children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Construire une Europe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et avec les enfants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5BE6B-2021-49C7-8A4A-5F34CC5F63B2}"/>
              </a:ext>
            </a:extLst>
          </p:cNvPr>
          <p:cNvSpPr txBox="1"/>
          <p:nvPr/>
        </p:nvSpPr>
        <p:spPr>
          <a:xfrm>
            <a:off x="3130658" y="54466"/>
            <a:ext cx="66875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/>
              <a:t>Regional Discussion on </a:t>
            </a:r>
          </a:p>
          <a:p>
            <a:pPr algn="ctr"/>
            <a:r>
              <a:rPr lang="en-GB" sz="2600" dirty="0"/>
              <a:t>Children’s Rights and Alternative Care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8C0DB6-A546-4032-A49C-D97031C8D687}"/>
              </a:ext>
            </a:extLst>
          </p:cNvPr>
          <p:cNvSpPr/>
          <p:nvPr/>
        </p:nvSpPr>
        <p:spPr>
          <a:xfrm>
            <a:off x="903541" y="1311396"/>
            <a:ext cx="10885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cap="all" dirty="0"/>
              <a:t>Key Highlights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C6416-9C7E-4C9B-9820-CF3450819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553" y="1668893"/>
            <a:ext cx="2921601" cy="40885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2AFFAC-84BD-4904-9A8B-C42083E25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4143" y="6015639"/>
            <a:ext cx="188501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73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2B81BD6EFB944AB0C3B0E6579CA8DA" ma:contentTypeVersion="13" ma:contentTypeDescription="Create a new document." ma:contentTypeScope="" ma:versionID="8533ba70cab8eaac4f722c2bf4102ea9">
  <xsd:schema xmlns:xsd="http://www.w3.org/2001/XMLSchema" xmlns:xs="http://www.w3.org/2001/XMLSchema" xmlns:p="http://schemas.microsoft.com/office/2006/metadata/properties" xmlns:ns2="82c0b8d1-681c-4048-872c-3395ff3af87f" xmlns:ns3="ee57a3ba-83b9-40c6-a788-9ff44831b14b" targetNamespace="http://schemas.microsoft.com/office/2006/metadata/properties" ma:root="true" ma:fieldsID="31842695f9309c3db3a0c7e39ff2fd16" ns2:_="" ns3:_="">
    <xsd:import namespace="82c0b8d1-681c-4048-872c-3395ff3af87f"/>
    <xsd:import namespace="ee57a3ba-83b9-40c6-a788-9ff44831b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0b8d1-681c-4048-872c-3395ff3af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7a3ba-83b9-40c6-a788-9ff44831b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C0B35B-2F09-46A0-AF30-8C64F18C65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AFCDA-76C8-457A-9D7A-7D94C28281D2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e57a3ba-83b9-40c6-a788-9ff44831b14b"/>
    <ds:schemaRef ds:uri="82c0b8d1-681c-4048-872c-3395ff3af87f"/>
  </ds:schemaRefs>
</ds:datastoreItem>
</file>

<file path=customXml/itemProps3.xml><?xml version="1.0" encoding="utf-8"?>
<ds:datastoreItem xmlns:ds="http://schemas.openxmlformats.org/officeDocument/2006/customXml" ds:itemID="{0807D6D6-1A97-4857-BCA5-645FC706A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0b8d1-681c-4048-872c-3395ff3af87f"/>
    <ds:schemaRef ds:uri="ee57a3ba-83b9-40c6-a788-9ff44831b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455</TotalTime>
  <Words>1150</Words>
  <Application>Microsoft Office PowerPoint</Application>
  <PresentationFormat>Widescreen</PresentationFormat>
  <Paragraphs>194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</dc:creator>
  <cp:lastModifiedBy>MAMULASHVILI Maia</cp:lastModifiedBy>
  <cp:revision>70</cp:revision>
  <dcterms:created xsi:type="dcterms:W3CDTF">2021-05-10T11:34:16Z</dcterms:created>
  <dcterms:modified xsi:type="dcterms:W3CDTF">2021-06-04T14:38:55Z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0x010100DC2B81BD6EFB944AB0C3B0E6579CA8DA</vt:lpwstr>
  </property>
</Properties>
</file>