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7"/>
  </p:notesMasterIdLst>
  <p:sldIdLst>
    <p:sldId id="257" r:id="rId3"/>
    <p:sldId id="258" r:id="rId4"/>
    <p:sldId id="311" r:id="rId5"/>
    <p:sldId id="1051" r:id="rId6"/>
    <p:sldId id="259" r:id="rId7"/>
    <p:sldId id="1052" r:id="rId8"/>
    <p:sldId id="1053" r:id="rId9"/>
    <p:sldId id="1054" r:id="rId10"/>
    <p:sldId id="1055" r:id="rId11"/>
    <p:sldId id="1057" r:id="rId12"/>
    <p:sldId id="1046" r:id="rId13"/>
    <p:sldId id="1048" r:id="rId14"/>
    <p:sldId id="1058" r:id="rId15"/>
    <p:sldId id="10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75D9-8F96-4F3B-8FBE-54C619AFFF02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0D37-4431-48C8-AB2C-212425B05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6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7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8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4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1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3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7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775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94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2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94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936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10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194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104020" y="1258514"/>
            <a:ext cx="11994845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52400" y="171667"/>
            <a:ext cx="11802533" cy="667512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4019" y="71278"/>
            <a:ext cx="11994847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34" y="63500"/>
            <a:ext cx="12005733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00665" y="6159495"/>
            <a:ext cx="2189995" cy="614767"/>
            <a:chOff x="3750499" y="6159494"/>
            <a:chExt cx="1642496" cy="61476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28" name="Picture 27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29" name="Picture 28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02303"/>
            <a:ext cx="10972800" cy="455741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180133"/>
            <a:ext cx="109728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5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104020" y="1258514"/>
            <a:ext cx="11994845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52400" y="180133"/>
            <a:ext cx="11802533" cy="667512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104019" y="71278"/>
            <a:ext cx="11994847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41867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134" y="63500"/>
            <a:ext cx="12005733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00665" y="6159495"/>
            <a:ext cx="2189995" cy="614767"/>
            <a:chOff x="3750499" y="6159494"/>
            <a:chExt cx="1642496" cy="614767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61" name="Picture 60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62" name="Picture 61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5" name="Content Placeholder 2"/>
          <p:cNvSpPr>
            <a:spLocks noGrp="1"/>
          </p:cNvSpPr>
          <p:nvPr>
            <p:ph idx="11"/>
          </p:nvPr>
        </p:nvSpPr>
        <p:spPr>
          <a:xfrm>
            <a:off x="6170185" y="2189238"/>
            <a:ext cx="538963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609601" y="2189238"/>
            <a:ext cx="538963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Text Placeholder 46"/>
          <p:cNvSpPr>
            <a:spLocks noGrp="1"/>
          </p:cNvSpPr>
          <p:nvPr>
            <p:ph type="body" sz="quarter" idx="13"/>
          </p:nvPr>
        </p:nvSpPr>
        <p:spPr>
          <a:xfrm>
            <a:off x="6170185" y="1499584"/>
            <a:ext cx="5389033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2"/>
          </p:nvPr>
        </p:nvSpPr>
        <p:spPr>
          <a:xfrm>
            <a:off x="609601" y="1499584"/>
            <a:ext cx="5389033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09600" y="180133"/>
            <a:ext cx="109728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6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04020" y="1258514"/>
            <a:ext cx="11994845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52400" y="180133"/>
            <a:ext cx="11802533" cy="66751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04019" y="71278"/>
            <a:ext cx="11994847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134" y="63500"/>
            <a:ext cx="12005733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02303"/>
            <a:ext cx="10972800" cy="5004935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80133"/>
            <a:ext cx="109728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9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52400" y="180133"/>
            <a:ext cx="11802533" cy="6675120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02304"/>
            <a:ext cx="10972800" cy="485404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80133"/>
            <a:ext cx="109728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134" y="63500"/>
            <a:ext cx="12005733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6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8726" y="6400413"/>
            <a:ext cx="27507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18BF-7561-44B3-8B99-81213B386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2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9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5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6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88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91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5D51E95-D9D9-4840-84C3-4ACCF5AB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400"/>
            <a:ext cx="12192000" cy="2936068"/>
          </a:xfrm>
        </p:spPr>
        <p:txBody>
          <a:bodyPr>
            <a:norm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Regional Discussion on </a:t>
            </a:r>
          </a:p>
          <a:p>
            <a:pPr algn="ctr"/>
            <a:r>
              <a:rPr lang="en-GB" sz="2800" dirty="0"/>
              <a:t>Children’s Rights and Alternative Care</a:t>
            </a:r>
          </a:p>
          <a:p>
            <a:pPr algn="ctr"/>
            <a:r>
              <a:rPr lang="en-GB" sz="2800" dirty="0"/>
              <a:t>1 </a:t>
            </a:r>
            <a:r>
              <a:rPr lang="en-GB" sz="2800"/>
              <a:t>June 2021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383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2420389-E1F4-4679-9C35-4904448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337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FIDELITY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cs typeface="Segoe UI Light" panose="020B0502040204020203" pitchFamily="34" charset="0"/>
              </a:rPr>
              <a:t>FOR PMTO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OVER TIME - ICELAND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07768-86AF-4AB8-B05C-831E16608A30}"/>
              </a:ext>
            </a:extLst>
          </p:cNvPr>
          <p:cNvSpPr/>
          <p:nvPr/>
        </p:nvSpPr>
        <p:spPr>
          <a:xfrm>
            <a:off x="390525" y="6075372"/>
            <a:ext cx="12175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https://www.tandfonline.com/doi/pdf/10.1080/15374416.2018.1466305?casa_token=2UfKOUAyj14AAAAA:ZGNhD7Gsf-RFQbm0RqpeTJ0imZQPHE7nwqxq9KHU6gKXo8VffpcE2e5rru3RhOc1Tmlx0AQV2vmrjg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FCEB5-8787-45C9-A3D9-7A7D78D2E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1271587"/>
            <a:ext cx="8096250" cy="4314825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89BEB156-6467-4DB3-A861-D07C643162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149362" y="5391421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>
            <a:extLst>
              <a:ext uri="{FF2B5EF4-FFF2-40B4-BE49-F238E27FC236}">
                <a16:creationId xmlns:a16="http://schemas.microsoft.com/office/drawing/2014/main" id="{7AA08D7A-C7AD-487A-BC2F-18652F9D64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86" r="15078" b="9744"/>
          <a:stretch/>
        </p:blipFill>
        <p:spPr bwMode="auto">
          <a:xfrm>
            <a:off x="0" y="24049"/>
            <a:ext cx="12192000" cy="8515160"/>
          </a:xfrm>
          <a:prstGeom prst="rect">
            <a:avLst/>
          </a:prstGeom>
          <a:solidFill>
            <a:srgbClr val="EF8943"/>
          </a:solidFill>
          <a:ln>
            <a:noFill/>
          </a:ln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78F99C7D-537C-4FD3-A105-0C53176506C0}"/>
              </a:ext>
            </a:extLst>
          </p:cNvPr>
          <p:cNvSpPr txBox="1"/>
          <p:nvPr/>
        </p:nvSpPr>
        <p:spPr>
          <a:xfrm>
            <a:off x="0" y="641811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  <a:sym typeface="Calibri"/>
              </a:rPr>
              <a:t>SPARE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130E5BE-205B-46CD-B649-C3CD31F5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6243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  <a:sym typeface="Calibri"/>
              </a:rPr>
              <a:t>STRENGTHENING PARENTING AMONG REFUGEES IN EUROPE</a:t>
            </a:r>
            <a:endParaRPr kumimoji="0" lang="is-IS" sz="3200" b="1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+mj-lt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12" name="Picture 2" descr="http://honnunarstadall.hi.is/sites/honnunarstadall.hi.is/files/admin/Prentupplausn/Mappa2/hi_horiz_mvs_eng.jpg">
            <a:extLst>
              <a:ext uri="{FF2B5EF4-FFF2-40B4-BE49-F238E27FC236}">
                <a16:creationId xmlns:a16="http://schemas.microsoft.com/office/drawing/2014/main" id="{3387A35C-6375-4636-AF51-0D701E69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56" y="328451"/>
            <a:ext cx="2025462" cy="4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88FF2E-94F7-4D96-87BE-F926D094F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61" y="345683"/>
            <a:ext cx="2574204" cy="464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7C9B1-3834-4D60-A718-32969C8C0A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100" y="193765"/>
            <a:ext cx="1991312" cy="896091"/>
          </a:xfrm>
          <a:prstGeom prst="rect">
            <a:avLst/>
          </a:prstGeom>
        </p:spPr>
      </p:pic>
      <p:pic>
        <p:nvPicPr>
          <p:cNvPr id="15" name="Afbeelding 1" descr="pmto">
            <a:extLst>
              <a:ext uri="{FF2B5EF4-FFF2-40B4-BE49-F238E27FC236}">
                <a16:creationId xmlns:a16="http://schemas.microsoft.com/office/drawing/2014/main" id="{ACB7E529-977F-4169-A15D-0EDBBDC3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31" y="193765"/>
            <a:ext cx="1394902" cy="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DBCA17CB-0055-400D-80B0-F75FDF80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018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s-IS" altLang="is-IS" sz="2800" dirty="0">
                <a:latin typeface="+mj-lt"/>
                <a:cs typeface="Segoe UI Light" panose="020B0502040204020203" pitchFamily="34" charset="0"/>
              </a:rPr>
              <a:t>AN ADAPTATION OF THE PMTO PROGRAMME </a:t>
            </a:r>
          </a:p>
        </p:txBody>
      </p:sp>
    </p:spTree>
    <p:extLst>
      <p:ext uri="{BB962C8B-B14F-4D97-AF65-F5344CB8AC3E}">
        <p14:creationId xmlns:p14="http://schemas.microsoft.com/office/powerpoint/2010/main" val="3612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A9C727-E655-4645-BB98-E2C08A932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6052" r="8672" b="13210"/>
          <a:stretch/>
        </p:blipFill>
        <p:spPr>
          <a:xfrm>
            <a:off x="0" y="0"/>
            <a:ext cx="12214228" cy="8800052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D1830B97-5DB8-4C94-BB1B-A61B6820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679" y="5780782"/>
            <a:ext cx="12077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en-US" sz="3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Results from groups within each nation</a:t>
            </a:r>
          </a:p>
          <a:p>
            <a:pPr algn="ctr" eaLnBrk="0"/>
            <a:r>
              <a:rPr lang="en-US" sz="3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From all Groups in all nations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2E7880C-EB66-440F-8376-443539D3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943" y="156287"/>
            <a:ext cx="12214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s-IS" altLang="is-IS" sz="4800" dirty="0">
                <a:latin typeface="+mj-lt"/>
                <a:cs typeface="Segoe UI Light" panose="020B0502040204020203" pitchFamily="34" charset="0"/>
              </a:rPr>
              <a:t>SUPPORT AND RESULTS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4271C7E-D5DC-49E8-818C-7712CC9A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679" y="851183"/>
            <a:ext cx="12077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en-US" sz="3200" dirty="0">
                <a:latin typeface="+mj-lt"/>
                <a:cs typeface="Segoe UI Light" panose="020B0502040204020203" pitchFamily="34" charset="0"/>
              </a:rPr>
              <a:t>MAIN SUPPORT: Nordplus – 2019 Erasmus – 2020 </a:t>
            </a:r>
          </a:p>
        </p:txBody>
      </p:sp>
    </p:spTree>
    <p:extLst>
      <p:ext uri="{BB962C8B-B14F-4D97-AF65-F5344CB8AC3E}">
        <p14:creationId xmlns:p14="http://schemas.microsoft.com/office/powerpoint/2010/main" val="25863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07768-86AF-4AB8-B05C-831E16608A30}"/>
              </a:ext>
            </a:extLst>
          </p:cNvPr>
          <p:cNvSpPr/>
          <p:nvPr/>
        </p:nvSpPr>
        <p:spPr>
          <a:xfrm>
            <a:off x="0" y="6211669"/>
            <a:ext cx="1217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Jakobsdóttir, Sigmarsdóttir, &amp; Njarðvík, In Press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E22F0B4-C1F8-4AB2-AA7D-8B15D2FC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88" y="296341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hangingPunct="0">
              <a:spcBef>
                <a:spcPct val="50000"/>
              </a:spcBef>
              <a:defRPr/>
            </a:pPr>
            <a:r>
              <a:rPr lang="is-IS" altLang="is-IS" sz="2800" dirty="0">
                <a:latin typeface="+mj-lt"/>
                <a:cs typeface="Segoe UI Light" panose="020B0502040204020203" pitchFamily="34" charset="0"/>
              </a:rPr>
              <a:t>IDEAS ABOUT FEASIBILITY OF SPARE IN ICELAND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E8666D2-2513-4CC2-8F21-4C62A32B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152" y="1621296"/>
            <a:ext cx="27209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en-US" sz="2800" b="1" dirty="0">
                <a:latin typeface="+mj-lt"/>
                <a:cs typeface="Segoe UI Light" panose="020B0502040204020203" pitchFamily="34" charset="0"/>
              </a:rPr>
              <a:t>GROUP 1 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N=12 Parents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Age range 2-18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70% Certified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73% Attendance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85% Involvement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94% Satisfaction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86DCCA6D-9D3E-4FF5-A17E-0532F4526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018" y="1621296"/>
            <a:ext cx="27239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en-US" sz="2800" b="1" dirty="0">
                <a:latin typeface="+mj-lt"/>
                <a:cs typeface="Segoe UI Light" panose="020B0502040204020203" pitchFamily="34" charset="0"/>
              </a:rPr>
              <a:t>GROUP 2 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N=13 Parents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Age range 2-18</a:t>
            </a:r>
            <a:endParaRPr lang="en-US" sz="2400" dirty="0">
              <a:latin typeface="+mj-lt"/>
              <a:cs typeface="Segoe UI Light" panose="020B0502040204020203" pitchFamily="34" charset="0"/>
            </a:endParaRP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80% Certified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90% Attendance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80% Involvement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96% Satisfaction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C359CDA-B9C4-470A-8C4F-30847F0A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987" y="1621296"/>
            <a:ext cx="27112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/>
            <a:r>
              <a:rPr lang="en-US" sz="2800" b="1" dirty="0">
                <a:latin typeface="+mj-lt"/>
                <a:cs typeface="Segoe UI Light" panose="020B0502040204020203" pitchFamily="34" charset="0"/>
              </a:rPr>
              <a:t>GROUP 3 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N=15 Parents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Age range 2-18</a:t>
            </a:r>
            <a:endParaRPr lang="en-US" sz="2400" dirty="0">
              <a:latin typeface="+mj-lt"/>
              <a:cs typeface="Segoe UI Light" panose="020B0502040204020203" pitchFamily="34" charset="0"/>
            </a:endParaRP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80% Certified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90% Attendance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90% Involvement</a:t>
            </a:r>
          </a:p>
          <a:p>
            <a:pPr algn="ctr" eaLnBrk="0"/>
            <a:r>
              <a:rPr lang="en-US" sz="2800" dirty="0">
                <a:latin typeface="+mj-lt"/>
                <a:cs typeface="Segoe UI Light" panose="020B0502040204020203" pitchFamily="34" charset="0"/>
              </a:rPr>
              <a:t>90% Satisfaction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AF83B9-C10B-41C8-8D7C-CA24C8EBBBE3}"/>
              </a:ext>
            </a:extLst>
          </p:cNvPr>
          <p:cNvSpPr txBox="1"/>
          <p:nvPr/>
        </p:nvSpPr>
        <p:spPr>
          <a:xfrm>
            <a:off x="1762124" y="5100687"/>
            <a:ext cx="86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There are pre / post measures for groups 2 and 3 that show positive effects. </a:t>
            </a:r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AE6D96BC-ACB2-4E36-AF26-C6E2AEA10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  <p:grpSp>
        <p:nvGrpSpPr>
          <p:cNvPr id="5" name="Hópur 4">
            <a:extLst>
              <a:ext uri="{FF2B5EF4-FFF2-40B4-BE49-F238E27FC236}">
                <a16:creationId xmlns:a16="http://schemas.microsoft.com/office/drawing/2014/main" id="{08188830-17B3-4289-8C65-35928BA3DD32}"/>
              </a:ext>
            </a:extLst>
          </p:cNvPr>
          <p:cNvGrpSpPr/>
          <p:nvPr/>
        </p:nvGrpSpPr>
        <p:grpSpPr>
          <a:xfrm>
            <a:off x="4236240" y="1759248"/>
            <a:ext cx="3719520" cy="2539704"/>
            <a:chOff x="4638907" y="1587108"/>
            <a:chExt cx="2940204" cy="3181466"/>
          </a:xfrm>
        </p:grpSpPr>
        <p:cxnSp>
          <p:nvCxnSpPr>
            <p:cNvPr id="3" name="Bein tengilína 2">
              <a:extLst>
                <a:ext uri="{FF2B5EF4-FFF2-40B4-BE49-F238E27FC236}">
                  <a16:creationId xmlns:a16="http://schemas.microsoft.com/office/drawing/2014/main" id="{234AA586-9527-4A20-8DF7-441103BAE278}"/>
                </a:ext>
              </a:extLst>
            </p:cNvPr>
            <p:cNvCxnSpPr>
              <a:cxnSpLocks/>
            </p:cNvCxnSpPr>
            <p:nvPr/>
          </p:nvCxnSpPr>
          <p:spPr>
            <a:xfrm>
              <a:off x="4638907" y="1587108"/>
              <a:ext cx="0" cy="3181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ein tengilína 15">
              <a:extLst>
                <a:ext uri="{FF2B5EF4-FFF2-40B4-BE49-F238E27FC236}">
                  <a16:creationId xmlns:a16="http://schemas.microsoft.com/office/drawing/2014/main" id="{60737D29-685A-448D-87F2-D5D7DB6486DC}"/>
                </a:ext>
              </a:extLst>
            </p:cNvPr>
            <p:cNvCxnSpPr>
              <a:cxnSpLocks/>
            </p:cNvCxnSpPr>
            <p:nvPr/>
          </p:nvCxnSpPr>
          <p:spPr>
            <a:xfrm>
              <a:off x="7579111" y="1587108"/>
              <a:ext cx="0" cy="3181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6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9" name="Textarammi 12">
            <a:extLst>
              <a:ext uri="{FF2B5EF4-FFF2-40B4-BE49-F238E27FC236}">
                <a16:creationId xmlns:a16="http://schemas.microsoft.com/office/drawing/2014/main" id="{B0E6DEA5-302F-4184-A7E1-9BD192B01301}"/>
              </a:ext>
            </a:extLst>
          </p:cNvPr>
          <p:cNvSpPr txBox="1"/>
          <p:nvPr/>
        </p:nvSpPr>
        <p:spPr>
          <a:xfrm>
            <a:off x="-97977" y="4838794"/>
            <a:ext cx="121920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5400" b="0" i="0" u="none" strike="noStrike" kern="0" cap="none" spc="0" normalizeH="0" baseline="0" noProof="0" dirty="0">
                <a:ln>
                  <a:noFill/>
                </a:ln>
                <a:solidFill>
                  <a:srgbClr val="A7A7A7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Times New Roman" panose="02020603050405020304" pitchFamily="18" charset="0"/>
                <a:sym typeface="Calibri"/>
              </a:rPr>
              <a:t>THANK YOU </a:t>
            </a:r>
            <a:endParaRPr kumimoji="0" lang="en-HK" sz="5400" b="0" i="0" u="none" strike="noStrike" kern="0" cap="none" spc="0" normalizeH="0" baseline="0" noProof="0" dirty="0">
              <a:ln>
                <a:noFill/>
              </a:ln>
              <a:solidFill>
                <a:srgbClr val="A7A7A7">
                  <a:lumMod val="60000"/>
                  <a:lumOff val="40000"/>
                </a:srgbClr>
              </a:solidFill>
              <a:effectLst/>
              <a:uLnTx/>
              <a:uFillTx/>
              <a:latin typeface="Segoe UI Light" panose="020B0502040204020203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708DEC7-CE2A-4794-9701-0DA4E6871746}"/>
              </a:ext>
            </a:extLst>
          </p:cNvPr>
          <p:cNvSpPr/>
          <p:nvPr/>
        </p:nvSpPr>
        <p:spPr>
          <a:xfrm rot="645917">
            <a:off x="1245142" y="1517272"/>
            <a:ext cx="287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6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WE</a:t>
            </a:r>
            <a:r>
              <a:rPr kumimoji="0" lang="en-US" sz="2000" i="0" u="none" strike="noStrike" kern="16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 ADAPTED AND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600" baseline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TESTED</a:t>
            </a:r>
            <a:endParaRPr kumimoji="0" lang="en-US" sz="2000" i="0" u="none" strike="noStrike" kern="16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22090-C774-4020-A6FC-530513A70F79}"/>
              </a:ext>
            </a:extLst>
          </p:cNvPr>
          <p:cNvSpPr/>
          <p:nvPr/>
        </p:nvSpPr>
        <p:spPr>
          <a:xfrm>
            <a:off x="0" y="36773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6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  <a:sym typeface="Calibri"/>
              </a:rPr>
              <a:t>DEVELOPMENT</a:t>
            </a:r>
            <a:r>
              <a:rPr kumimoji="0" lang="en-GB" sz="3200" i="0" u="none" strike="noStrike" kern="16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  <a:sym typeface="Calibri"/>
              </a:rPr>
              <a:t> </a:t>
            </a:r>
            <a:r>
              <a:rPr lang="en-GB" sz="3200" kern="1600" dirty="0">
                <a:solidFill>
                  <a:schemeClr val="tx2"/>
                </a:solidFill>
                <a:latin typeface="+mj-lt"/>
                <a:cs typeface="Segoe UI Light" panose="020B0502040204020203" pitchFamily="34" charset="0"/>
                <a:sym typeface="Calibri"/>
              </a:rPr>
              <a:t>STATUS</a:t>
            </a:r>
            <a:endParaRPr kumimoji="0" lang="en-GB" sz="3200" i="0" u="none" strike="noStrike" kern="16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Segoe UI Light" panose="020B0502040204020203" pitchFamily="34" charset="0"/>
              <a:sym typeface="Calibri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47BB1FCD-C6ED-4BD7-9F2C-6DE7A18EDB5B}"/>
              </a:ext>
            </a:extLst>
          </p:cNvPr>
          <p:cNvSpPr/>
          <p:nvPr/>
        </p:nvSpPr>
        <p:spPr>
          <a:xfrm>
            <a:off x="8786761" y="5970733"/>
            <a:ext cx="2874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6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margr@hi.is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2106E-F7D2-4BBF-8962-26BE409C0E22}"/>
              </a:ext>
            </a:extLst>
          </p:cNvPr>
          <p:cNvSpPr/>
          <p:nvPr/>
        </p:nvSpPr>
        <p:spPr>
          <a:xfrm rot="444970">
            <a:off x="7580506" y="3645600"/>
            <a:ext cx="4221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THE INITIATER IN ICELAND IS NOW  LOCATED AT THE NATIONAL UNIVERSITY IN THE COUNTRY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DF2C9-6CFD-4277-8995-C3424ABAB7A6}"/>
              </a:ext>
            </a:extLst>
          </p:cNvPr>
          <p:cNvSpPr/>
          <p:nvPr/>
        </p:nvSpPr>
        <p:spPr>
          <a:xfrm rot="21125307">
            <a:off x="7671273" y="1446550"/>
            <a:ext cx="4302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6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GOVERNMENTAL INVOLVEMENT- TODAY THE PROGRAM IS IN TWO PARTS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C4F710-1332-47F5-BD74-04713DC28106}"/>
              </a:ext>
            </a:extLst>
          </p:cNvPr>
          <p:cNvSpPr/>
          <p:nvPr/>
        </p:nvSpPr>
        <p:spPr>
          <a:xfrm>
            <a:off x="859174" y="2806459"/>
            <a:ext cx="322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6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WE</a:t>
            </a:r>
            <a:r>
              <a:rPr kumimoji="0" lang="en-GB" sz="2000" i="0" u="none" strike="noStrike" kern="16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 STARTED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IN ONE COMMUNITY</a:t>
            </a:r>
            <a:r>
              <a:rPr kumimoji="0" lang="en-GB" sz="2000" i="0" u="none" strike="noStrike" kern="16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  </a:t>
            </a:r>
            <a:endParaRPr kumimoji="0" lang="en-GB" sz="2000" i="0" u="none" strike="noStrike" kern="16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C88860-6606-455B-B5DE-503C5597A780}"/>
              </a:ext>
            </a:extLst>
          </p:cNvPr>
          <p:cNvSpPr/>
          <p:nvPr/>
        </p:nvSpPr>
        <p:spPr>
          <a:xfrm rot="21110527">
            <a:off x="901803" y="4122589"/>
            <a:ext cx="322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6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/>
              </a:rPr>
              <a:t>A STRONG EVIDENCE  BASED PROGRAMME</a:t>
            </a:r>
            <a:endParaRPr kumimoji="0" lang="en-GB" sz="2000" i="0" u="none" strike="noStrike" kern="16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  <a:sym typeface="Calibri"/>
            </a:endParaRPr>
          </a:p>
        </p:txBody>
      </p:sp>
      <p:pic>
        <p:nvPicPr>
          <p:cNvPr id="22" name="Mynd 21">
            <a:extLst>
              <a:ext uri="{FF2B5EF4-FFF2-40B4-BE49-F238E27FC236}">
                <a16:creationId xmlns:a16="http://schemas.microsoft.com/office/drawing/2014/main" id="{D67B0B0C-BB8B-44C8-8F85-E4D9032B0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4512354" y="1904549"/>
            <a:ext cx="2671480" cy="2447844"/>
          </a:xfrm>
          <a:prstGeom prst="rect">
            <a:avLst/>
          </a:prstGeom>
        </p:spPr>
      </p:pic>
      <p:pic>
        <p:nvPicPr>
          <p:cNvPr id="23" name="Mynd 22" descr="Mynd sem inniheldur texti&#10;&#10;Lýsing sjálfkrafa búin til">
            <a:extLst>
              <a:ext uri="{FF2B5EF4-FFF2-40B4-BE49-F238E27FC236}">
                <a16:creationId xmlns:a16="http://schemas.microsoft.com/office/drawing/2014/main" id="{DEB3DA63-A7E9-4D6B-8F88-0FC1C3E50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1" y="5642856"/>
            <a:ext cx="4107989" cy="9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2752200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F74EA-0D6F-4907-94B3-E3BA4813F0FD}"/>
              </a:ext>
            </a:extLst>
          </p:cNvPr>
          <p:cNvSpPr/>
          <p:nvPr/>
        </p:nvSpPr>
        <p:spPr>
          <a:xfrm>
            <a:off x="6095998" y="5770750"/>
            <a:ext cx="641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US" dirty="0">
                <a:solidFill>
                  <a:schemeClr val="tx1"/>
                </a:solidFill>
              </a:rPr>
              <a:t>Margrét Sigmarsdóttir, </a:t>
            </a:r>
            <a:r>
              <a:rPr lang="en-US" dirty="0" err="1">
                <a:solidFill>
                  <a:schemeClr val="tx1"/>
                </a:solidFill>
              </a:rPr>
              <a:t>Ph.D</a:t>
            </a:r>
            <a:r>
              <a:rPr lang="en-US" dirty="0">
                <a:solidFill>
                  <a:schemeClr val="tx1"/>
                </a:solidFill>
              </a:rPr>
              <a:t> - Psychologist</a:t>
            </a:r>
          </a:p>
          <a:p>
            <a:pPr eaLnBrk="0"/>
            <a:r>
              <a:rPr lang="en-US" dirty="0">
                <a:solidFill>
                  <a:schemeClr val="tx1"/>
                </a:solidFill>
              </a:rPr>
              <a:t>Assistant Professor </a:t>
            </a:r>
            <a:r>
              <a:rPr lang="en-GB" dirty="0"/>
              <a:t>University of Iceland, school of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66A2962-D144-4F11-8ED0-FD11A89B1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732" y="1533343"/>
            <a:ext cx="75225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kern="1600" dirty="0">
                <a:cs typeface="Segoe UI Light" panose="020B0502040204020203" pitchFamily="34" charset="0"/>
              </a:rPr>
              <a:t>Supporting Children with Difficult Behaviors: 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FE67857-2B26-4A1D-BDFF-F8AA1DA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47" y="3240968"/>
            <a:ext cx="10493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ea typeface="Times New Roman" panose="02020603050405020304" pitchFamily="18" charset="0"/>
              </a:rPr>
              <a:t>Examples of F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amily- and Community-based </a:t>
            </a:r>
            <a:r>
              <a:rPr lang="en-GB" sz="2800" dirty="0">
                <a:ea typeface="Times New Roman" panose="02020603050405020304" pitchFamily="18" charset="0"/>
              </a:rPr>
              <a:t>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rogrammes in Iceland  </a:t>
            </a:r>
            <a:endParaRPr lang="en-US" sz="2800" kern="1600" dirty="0">
              <a:cs typeface="Segoe UI Light" panose="020B0502040204020203" pitchFamily="34" charset="0"/>
            </a:endParaRPr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6D5FD466-918A-4245-B409-2B8E2DE01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1" y="5642856"/>
            <a:ext cx="4107989" cy="9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2420389-E1F4-4679-9C35-4904448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337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cs typeface="Segoe UI Light" panose="020B0502040204020203" pitchFamily="34" charset="0"/>
              </a:rPr>
              <a:t>Iceland - </a:t>
            </a:r>
            <a:r>
              <a:rPr lang="en-US" sz="2800" kern="1600" dirty="0">
                <a:cs typeface="Segoe UI Light" panose="020B0502040204020203" pitchFamily="34" charset="0"/>
              </a:rPr>
              <a:t>Population about 340.000</a:t>
            </a:r>
          </a:p>
        </p:txBody>
      </p:sp>
      <p:pic>
        <p:nvPicPr>
          <p:cNvPr id="15" name="Mynd 2" descr="Mynd sem inniheldur texti, kort&#10;&#10;Lýsing sjálfkrafa búin til">
            <a:extLst>
              <a:ext uri="{FF2B5EF4-FFF2-40B4-BE49-F238E27FC236}">
                <a16:creationId xmlns:a16="http://schemas.microsoft.com/office/drawing/2014/main" id="{91E90B10-2681-4367-82CF-B52DFB9C4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32"/>
          <a:stretch/>
        </p:blipFill>
        <p:spPr>
          <a:xfrm>
            <a:off x="2166439" y="1062361"/>
            <a:ext cx="7668944" cy="5202238"/>
          </a:xfrm>
          <a:prstGeom prst="rect">
            <a:avLst/>
          </a:prstGeom>
        </p:spPr>
      </p:pic>
      <p:sp>
        <p:nvSpPr>
          <p:cNvPr id="21" name="Oval 9">
            <a:extLst>
              <a:ext uri="{FF2B5EF4-FFF2-40B4-BE49-F238E27FC236}">
                <a16:creationId xmlns:a16="http://schemas.microsoft.com/office/drawing/2014/main" id="{17F61481-A070-459A-87D6-801D516105A5}"/>
              </a:ext>
            </a:extLst>
          </p:cNvPr>
          <p:cNvSpPr>
            <a:spLocks noChangeArrowheads="1"/>
          </p:cNvSpPr>
          <p:nvPr/>
        </p:nvSpPr>
        <p:spPr bwMode="auto">
          <a:xfrm rot="10456342" flipV="1">
            <a:off x="4468059" y="4890887"/>
            <a:ext cx="271800" cy="276447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2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s-IS" altLang="is-IS" sz="18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0263FF-41D2-49DF-95F8-CD8A971A1A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l="12970" t="17209" r="12211" b="33490"/>
          <a:stretch/>
        </p:blipFill>
        <p:spPr>
          <a:xfrm>
            <a:off x="1458686" y="1677793"/>
            <a:ext cx="9013371" cy="263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Mynd 11">
            <a:extLst>
              <a:ext uri="{FF2B5EF4-FFF2-40B4-BE49-F238E27FC236}">
                <a16:creationId xmlns:a16="http://schemas.microsoft.com/office/drawing/2014/main" id="{8CEF6FE1-6F3C-43A6-99BC-5D74C5A8B4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2588E2-C619-450D-AF5B-8B0888E39EBF}"/>
              </a:ext>
            </a:extLst>
          </p:cNvPr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US" dirty="0">
                <a:solidFill>
                  <a:schemeClr val="tx1"/>
                </a:solidFill>
              </a:rPr>
              <a:t>The systematic work with the selected EBP started in 2000</a:t>
            </a:r>
          </a:p>
        </p:txBody>
      </p:sp>
    </p:spTree>
    <p:extLst>
      <p:ext uri="{BB962C8B-B14F-4D97-AF65-F5344CB8AC3E}">
        <p14:creationId xmlns:p14="http://schemas.microsoft.com/office/powerpoint/2010/main" val="315973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F5851A6-3AA2-494E-BF31-853B8E7D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9" y="21487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6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EVIDENCE-BASED PROGRAMME: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D88BC-B018-49D0-91F9-D49BEC68D1BF}"/>
              </a:ext>
            </a:extLst>
          </p:cNvPr>
          <p:cNvSpPr/>
          <p:nvPr/>
        </p:nvSpPr>
        <p:spPr>
          <a:xfrm>
            <a:off x="1" y="62371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345" marR="635" indent="-144145" algn="ctr" eaLnBrk="0" hangingPunct="0">
              <a:spcBef>
                <a:spcPts val="370"/>
              </a:spcBef>
            </a:pPr>
            <a:r>
              <a:rPr lang="en-US" sz="1800" dirty="0">
                <a:effectLst/>
                <a:ea typeface="Times New Roman" panose="02020603050405020304" pitchFamily="18" charset="0"/>
                <a:cs typeface="TimesLTStd-Roman"/>
              </a:rPr>
              <a:t>(Patterson, Forgatch, &amp;  DeGarmo, 2010; Ra</a:t>
            </a:r>
            <a:r>
              <a:rPr lang="is-IS" sz="1800" dirty="0" err="1">
                <a:effectLst/>
                <a:ea typeface="Times New Roman" panose="02020603050405020304" pitchFamily="18" charset="0"/>
                <a:cs typeface="TimesLTStd-Roman"/>
              </a:rPr>
              <a:t>ins</a:t>
            </a:r>
            <a:r>
              <a:rPr lang="is-IS" sz="1800" dirty="0">
                <a:effectLst/>
                <a:ea typeface="Times New Roman" panose="02020603050405020304" pitchFamily="18" charset="0"/>
                <a:cs typeface="TimesLTStd-Roman"/>
              </a:rPr>
              <a:t>, Sigmarsdóttir, &amp; Forgatch, 2021) </a:t>
            </a:r>
            <a:endParaRPr lang="en-US" sz="1800" dirty="0">
              <a:effectLst/>
              <a:ea typeface="Times New Roman" panose="02020603050405020304" pitchFamily="18" charset="0"/>
              <a:cs typeface="TimesLTStd-Roman"/>
            </a:endParaRPr>
          </a:p>
        </p:txBody>
      </p:sp>
      <p:pic>
        <p:nvPicPr>
          <p:cNvPr id="12" name="Mynd 11">
            <a:extLst>
              <a:ext uri="{FF2B5EF4-FFF2-40B4-BE49-F238E27FC236}">
                <a16:creationId xmlns:a16="http://schemas.microsoft.com/office/drawing/2014/main" id="{ACD49B0E-0371-405F-9B69-1DDA9FD9A5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0F7291F0-58C6-4ECF-880E-83845DA9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9" y="738095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600" dirty="0">
                <a:solidFill>
                  <a:prstClr val="white"/>
                </a:solidFill>
                <a:latin typeface="Calibri" panose="020F0502020204030204"/>
                <a:cs typeface="Segoe UI Light" panose="020B0502040204020203" pitchFamily="34" charset="0"/>
              </a:rPr>
              <a:t>PARENT MANAGEMENT TRAINING - OREGON / </a:t>
            </a:r>
            <a:r>
              <a:rPr kumimoji="0" lang="en-US" sz="2800" b="0" i="0" u="none" strike="noStrike" kern="16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PMTO</a:t>
            </a:r>
          </a:p>
        </p:txBody>
      </p:sp>
      <p:sp>
        <p:nvSpPr>
          <p:cNvPr id="2" name="Rétthyrningur 1">
            <a:extLst>
              <a:ext uri="{FF2B5EF4-FFF2-40B4-BE49-F238E27FC236}">
                <a16:creationId xmlns:a16="http://schemas.microsoft.com/office/drawing/2014/main" id="{DDC36CFC-D492-46AB-8D74-C7047A1439CD}"/>
              </a:ext>
            </a:extLst>
          </p:cNvPr>
          <p:cNvSpPr/>
          <p:nvPr/>
        </p:nvSpPr>
        <p:spPr>
          <a:xfrm>
            <a:off x="-533400" y="1570983"/>
            <a:ext cx="13354050" cy="37099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A0777-29BB-4A5D-A64E-7986EDBBF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1923">
            <a:off x="7889620" y="1332365"/>
            <a:ext cx="3035503" cy="4582726"/>
          </a:xfrm>
          <a:prstGeom prst="rect">
            <a:avLst/>
          </a:prstGeom>
          <a:effectLst>
            <a:outerShdw blurRad="546100" dist="1905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NEWTASKA">
            <a:extLst>
              <a:ext uri="{FF2B5EF4-FFF2-40B4-BE49-F238E27FC236}">
                <a16:creationId xmlns:a16="http://schemas.microsoft.com/office/drawing/2014/main" id="{C9AAC0AA-7B97-4B26-AB7A-0025A2F0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8" y="1802209"/>
            <a:ext cx="3350224" cy="33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6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34DFD5-B7E2-4553-93A2-00055FEF0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87" t="11653" r="11341" b="10972"/>
          <a:stretch/>
        </p:blipFill>
        <p:spPr>
          <a:xfrm>
            <a:off x="2125253" y="1224126"/>
            <a:ext cx="7941494" cy="4699020"/>
          </a:xfrm>
          <a:prstGeom prst="rect">
            <a:avLst/>
          </a:prstGeom>
          <a:effectLst>
            <a:outerShdw blurRad="723900" sx="105000" sy="105000" algn="ctr" rotWithShape="0">
              <a:prstClr val="black">
                <a:alpha val="25000"/>
              </a:prstClr>
            </a:outerShdw>
          </a:effectLst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F5851A6-3AA2-494E-BF31-853B8E7D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09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600" cap="none" spc="30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THE 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54CD0-35A2-46F2-94A7-AEA832B0BA06}"/>
              </a:ext>
            </a:extLst>
          </p:cNvPr>
          <p:cNvSpPr/>
          <p:nvPr/>
        </p:nvSpPr>
        <p:spPr>
          <a:xfrm>
            <a:off x="0" y="62216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US" b="0" i="0" dirty="0">
                <a:effectLst/>
              </a:rPr>
              <a:t>(Sigmarsdottir &amp; Björnsdóttir, 2012)</a:t>
            </a:r>
            <a:endParaRPr lang="en-US" dirty="0"/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9BB6204B-3482-447C-A0DA-0732D388BC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F5851A6-3AA2-494E-BF31-853B8E7D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44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6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THE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54598-E346-4EA8-B865-1AF2EFCBE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943" y="969321"/>
            <a:ext cx="5481637" cy="4985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6B36AC-0B77-4DFF-A485-C6390C1C6FED}"/>
              </a:ext>
            </a:extLst>
          </p:cNvPr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US" dirty="0">
                <a:solidFill>
                  <a:schemeClr val="tx1"/>
                </a:solidFill>
              </a:rPr>
              <a:t>https://onlinelibrary.wiley.com/doi/pdf/10.1111/j.1467-9450.2012.00974.x</a:t>
            </a: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96084117-D601-4498-B111-B337EE7E7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2420389-E1F4-4679-9C35-4904448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337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A RANDOMIZED CONTROLLED TRIAL (RCT)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37CE7-1874-48E8-9E46-914481653A31}"/>
              </a:ext>
            </a:extLst>
          </p:cNvPr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fr-FR" dirty="0">
                <a:solidFill>
                  <a:schemeClr val="tx1"/>
                </a:solidFill>
              </a:rPr>
              <a:t>(Sigmarsdóttir et al.,2013, 2015)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D2F54-58EE-41C0-85C5-B6538798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436" y="1062361"/>
            <a:ext cx="8296275" cy="4914900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C573B646-1717-4137-AE25-7DF130B60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2420389-E1F4-4679-9C35-4904448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337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CHILD OUTCOME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07768-86AF-4AB8-B05C-831E16608A30}"/>
              </a:ext>
            </a:extLst>
          </p:cNvPr>
          <p:cNvSpPr/>
          <p:nvPr/>
        </p:nvSpPr>
        <p:spPr>
          <a:xfrm>
            <a:off x="0" y="62116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US" dirty="0">
                <a:solidFill>
                  <a:schemeClr val="tx1"/>
                </a:solidFill>
              </a:rPr>
              <a:t>https://onlinelibrary.wiley.com/doi/pdf/10.1111/famp.12109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1B067-A83E-4A56-AF47-2C392EA39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1156405"/>
            <a:ext cx="8115300" cy="4752975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9D746AEA-0E93-48B0-B25E-8A80C3EFF4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2420389-E1F4-4679-9C35-4904448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337"/>
            <a:ext cx="1217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Light" panose="020B0502040204020203" pitchFamily="34" charset="0"/>
              </a:rPr>
              <a:t>IMPLEMNETATION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07768-86AF-4AB8-B05C-831E16608A30}"/>
              </a:ext>
            </a:extLst>
          </p:cNvPr>
          <p:cNvSpPr/>
          <p:nvPr/>
        </p:nvSpPr>
        <p:spPr>
          <a:xfrm>
            <a:off x="0" y="6211669"/>
            <a:ext cx="1217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Fixsen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2005, 2020; Forgatch et al., 2013; Sigmarsdóttir et al., 2019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53D87-FB94-4A84-9C96-146001E25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00" r="493"/>
          <a:stretch/>
        </p:blipFill>
        <p:spPr>
          <a:xfrm>
            <a:off x="-446049" y="1538134"/>
            <a:ext cx="12879659" cy="3748737"/>
          </a:xfrm>
          <a:prstGeom prst="rect">
            <a:avLst/>
          </a:prstGeom>
          <a:effectLst>
            <a:innerShdw blurRad="393700">
              <a:prstClr val="black"/>
            </a:innerShdw>
          </a:effectLst>
        </p:spPr>
      </p:pic>
      <p:pic>
        <p:nvPicPr>
          <p:cNvPr id="12" name="Mynd 11">
            <a:extLst>
              <a:ext uri="{FF2B5EF4-FFF2-40B4-BE49-F238E27FC236}">
                <a16:creationId xmlns:a16="http://schemas.microsoft.com/office/drawing/2014/main" id="{81566037-27FC-4708-BA3B-B31C85E1FB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4557" b="29592"/>
          <a:stretch/>
        </p:blipFill>
        <p:spPr>
          <a:xfrm>
            <a:off x="316600" y="5642856"/>
            <a:ext cx="1034776" cy="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1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3583</TotalTime>
  <Words>566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Optima</vt:lpstr>
      <vt:lpstr>Segoe UI Black</vt:lpstr>
      <vt:lpstr>Segoe UI Light</vt:lpstr>
      <vt:lpstr>Celestial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</dc:creator>
  <cp:lastModifiedBy>MAMULASHVILI Maia</cp:lastModifiedBy>
  <cp:revision>83</cp:revision>
  <dcterms:created xsi:type="dcterms:W3CDTF">2021-05-10T11:34:16Z</dcterms:created>
  <dcterms:modified xsi:type="dcterms:W3CDTF">2021-06-04T14:54:18Z</dcterms:modified>
</cp:coreProperties>
</file>