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6" r:id="rId2"/>
  </p:sldMasterIdLst>
  <p:notesMasterIdLst>
    <p:notesMasterId r:id="rId17"/>
  </p:notesMasterIdLst>
  <p:sldIdLst>
    <p:sldId id="257" r:id="rId3"/>
    <p:sldId id="258" r:id="rId4"/>
    <p:sldId id="311" r:id="rId5"/>
    <p:sldId id="1051" r:id="rId6"/>
    <p:sldId id="259" r:id="rId7"/>
    <p:sldId id="1052" r:id="rId8"/>
    <p:sldId id="1053" r:id="rId9"/>
    <p:sldId id="1054" r:id="rId10"/>
    <p:sldId id="1055" r:id="rId11"/>
    <p:sldId id="1057" r:id="rId12"/>
    <p:sldId id="1046" r:id="rId13"/>
    <p:sldId id="1048" r:id="rId14"/>
    <p:sldId id="1058" r:id="rId15"/>
    <p:sldId id="105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1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B75D9-8F96-4F3B-8FBE-54C619AFFF02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50D37-4431-48C8-AB2C-212425B058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374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microsoft.com/office/2007/relationships/hdphoto" Target="../media/hdphoto1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067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8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477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480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8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845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016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539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675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27759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3941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7286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79455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4936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11018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41942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 flipV="1">
            <a:off x="104020" y="1258514"/>
            <a:ext cx="11994845" cy="9740"/>
          </a:xfrm>
          <a:prstGeom prst="line">
            <a:avLst/>
          </a:prstGeom>
          <a:ln w="28575" cmpd="sng">
            <a:gradFill flip="none" rotWithShape="1">
              <a:gsLst>
                <a:gs pos="49000">
                  <a:srgbClr val="008000"/>
                </a:gs>
                <a:gs pos="80000">
                  <a:schemeClr val="bg1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152400" y="171667"/>
            <a:ext cx="11802533" cy="667512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104019" y="71278"/>
            <a:ext cx="11994847" cy="1187237"/>
          </a:xfrm>
          <a:prstGeom prst="rect">
            <a:avLst/>
          </a:prstGeom>
          <a:gradFill flip="none" rotWithShape="1">
            <a:gsLst>
              <a:gs pos="80000">
                <a:srgbClr val="008000">
                  <a:alpha val="35000"/>
                </a:srgbClr>
              </a:gs>
              <a:gs pos="100000">
                <a:srgbClr val="FFFFFF">
                  <a:alpha val="35000"/>
                </a:srgbClr>
              </a:gs>
            </a:gsLst>
            <a:lin ang="0" scaled="1"/>
            <a:tileRect/>
          </a:gra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3134" y="63500"/>
            <a:ext cx="12005733" cy="6731000"/>
          </a:xfrm>
          <a:prstGeom prst="rect">
            <a:avLst/>
          </a:prstGeom>
          <a:noFill/>
          <a:ln w="38100">
            <a:solidFill>
              <a:srgbClr val="0085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000665" y="6159495"/>
            <a:ext cx="2189995" cy="614767"/>
            <a:chOff x="3750499" y="6159494"/>
            <a:chExt cx="1642496" cy="614767"/>
          </a:xfrm>
        </p:grpSpPr>
        <p:sp>
          <p:nvSpPr>
            <p:cNvPr id="21" name="Rectangle 20"/>
            <p:cNvSpPr/>
            <p:nvPr userDrawn="1"/>
          </p:nvSpPr>
          <p:spPr>
            <a:xfrm>
              <a:off x="4847167" y="6587065"/>
              <a:ext cx="545828" cy="91440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alpha val="25000"/>
                  </a:srgbClr>
                </a:gs>
                <a:gs pos="8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51401" y="6471613"/>
              <a:ext cx="541080" cy="119552"/>
            </a:xfrm>
            <a:prstGeom prst="rect">
              <a:avLst/>
            </a:prstGeom>
            <a:gradFill flip="none" rotWithShape="1">
              <a:gsLst>
                <a:gs pos="50000">
                  <a:srgbClr val="FFFF00">
                    <a:alpha val="25000"/>
                  </a:srgbClr>
                </a:gs>
                <a:gs pos="92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4851401" y="6233573"/>
              <a:ext cx="541080" cy="239103"/>
            </a:xfrm>
            <a:prstGeom prst="rect">
              <a:avLst/>
            </a:prstGeom>
            <a:gradFill flip="none" rotWithShape="1">
              <a:gsLst>
                <a:gs pos="80000">
                  <a:srgbClr val="008000">
                    <a:alpha val="35000"/>
                  </a:srgbClr>
                </a:gs>
                <a:gs pos="100000">
                  <a:srgbClr val="FFFFFF">
                    <a:alpha val="3500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24" name="Rectangle 23"/>
            <p:cNvSpPr/>
            <p:nvPr userDrawn="1"/>
          </p:nvSpPr>
          <p:spPr>
            <a:xfrm flipH="1">
              <a:off x="3750500" y="6587067"/>
              <a:ext cx="542100" cy="88758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alpha val="25000"/>
                  </a:srgbClr>
                </a:gs>
                <a:gs pos="8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 flipH="1">
              <a:off x="3750500" y="6472676"/>
              <a:ext cx="542100" cy="118489"/>
            </a:xfrm>
            <a:prstGeom prst="rect">
              <a:avLst/>
            </a:prstGeom>
            <a:gradFill flip="none" rotWithShape="1">
              <a:gsLst>
                <a:gs pos="50000">
                  <a:srgbClr val="FFFF00">
                    <a:alpha val="25000"/>
                  </a:srgbClr>
                </a:gs>
                <a:gs pos="92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26" name="Rectangle 25"/>
            <p:cNvSpPr/>
            <p:nvPr userDrawn="1"/>
          </p:nvSpPr>
          <p:spPr>
            <a:xfrm flipH="1">
              <a:off x="3750499" y="6235697"/>
              <a:ext cx="546333" cy="236979"/>
            </a:xfrm>
            <a:prstGeom prst="rect">
              <a:avLst/>
            </a:prstGeom>
            <a:gradFill flip="none" rotWithShape="1">
              <a:gsLst>
                <a:gs pos="80000">
                  <a:srgbClr val="008000">
                    <a:alpha val="35000"/>
                  </a:srgbClr>
                </a:gs>
                <a:gs pos="100000">
                  <a:srgbClr val="FFFFFF">
                    <a:alpha val="3500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grpSp>
          <p:nvGrpSpPr>
            <p:cNvPr id="27" name="Group 26"/>
            <p:cNvGrpSpPr/>
            <p:nvPr userDrawn="1"/>
          </p:nvGrpSpPr>
          <p:grpSpPr>
            <a:xfrm>
              <a:off x="4202642" y="6159494"/>
              <a:ext cx="738717" cy="614767"/>
              <a:chOff x="3617384" y="4753423"/>
              <a:chExt cx="1909233" cy="1639844"/>
            </a:xfrm>
          </p:grpSpPr>
          <p:pic>
            <p:nvPicPr>
              <p:cNvPr id="28" name="Picture 27" descr="ORTIi_RGB_Color_Logo.gif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61" b="96963" l="4880" r="96324">
                            <a14:foregroundMark x1="14238" y1="9190" x2="13904" y2="17290"/>
                            <a14:foregroundMark x1="14238" y1="17445" x2="12500" y2="34190"/>
                            <a14:foregroundMark x1="12299" y1="34579" x2="9759" y2="42290"/>
                            <a14:foregroundMark x1="8556" y1="46495" x2="8556" y2="51480"/>
                            <a14:foregroundMark x1="9759" y1="54984" x2="12500" y2="59735"/>
                            <a14:foregroundMark x1="9291" y1="57710" x2="7888" y2="62695"/>
                            <a14:foregroundMark x1="7286" y1="65421" x2="7286" y2="65421"/>
                            <a14:foregroundMark x1="7420" y1="70794" x2="7420" y2="70794"/>
                            <a14:foregroundMark x1="7420" y1="76480" x2="7420" y2="76480"/>
                            <a14:foregroundMark x1="9024" y1="82555" x2="9024" y2="82555"/>
                            <a14:foregroundMark x1="7888" y1="79595" x2="7888" y2="79595"/>
                            <a14:foregroundMark x1="11029" y1="83100" x2="61564" y2="83100"/>
                            <a14:foregroundMark x1="66711" y1="82555" x2="91377" y2="81776"/>
                            <a14:foregroundMark x1="91511" y1="81075" x2="90709" y2="49844"/>
                            <a14:foregroundMark x1="90575" y1="48676" x2="91511" y2="43380"/>
                            <a14:foregroundMark x1="90575" y1="42290" x2="88035" y2="41511"/>
                            <a14:foregroundMark x1="88035" y1="40810" x2="87433" y2="38941"/>
                            <a14:foregroundMark x1="87567" y1="38240" x2="90842" y2="32009"/>
                            <a14:foregroundMark x1="91043" y1="30685" x2="92112" y2="26090"/>
                            <a14:foregroundMark x1="92447" y1="25389" x2="94786" y2="17290"/>
                            <a14:foregroundMark x1="13703" y1="60826" x2="13703" y2="60826"/>
                            <a14:foregroundMark x1="20388" y1="63785" x2="20388" y2="63785"/>
                            <a14:foregroundMark x1="15775" y1="62305" x2="15775" y2="62305"/>
                            <a14:foregroundMark x1="25401" y1="63240" x2="25401" y2="63240"/>
                            <a14:foregroundMark x1="31417" y1="59190" x2="31417" y2="59190"/>
                            <a14:foregroundMark x1="29011" y1="61760" x2="29011" y2="61760"/>
                            <a14:foregroundMark x1="32821" y1="57165" x2="35361" y2="44315"/>
                            <a14:foregroundMark x1="34425" y1="43380" x2="30749" y2="35826"/>
                            <a14:foregroundMark x1="14238" y1="34579" x2="20053" y2="32321"/>
                            <a14:foregroundMark x1="29813" y1="35280" x2="24599" y2="32710"/>
                            <a14:foregroundMark x1="39572" y1="62150" x2="39305" y2="40421"/>
                            <a14:foregroundMark x1="43249" y1="51636" x2="50936" y2="62461"/>
                            <a14:foregroundMark x1="46056" y1="50389" x2="50000" y2="45950"/>
                            <a14:foregroundMark x1="41979" y1="39486" x2="45455" y2="39720"/>
                            <a14:foregroundMark x1="55080" y1="39875" x2="67981" y2="39875"/>
                            <a14:foregroundMark x1="61230" y1="41199" x2="61364" y2="62305"/>
                            <a14:foregroundMark x1="73195" y1="40654" x2="73195" y2="62695"/>
                            <a14:foregroundMark x1="81083" y1="47819" x2="81083" y2="62695"/>
                            <a14:foregroundMark x1="81417" y1="39486" x2="81417" y2="39486"/>
                            <a14:foregroundMark x1="7420" y1="93224" x2="7420" y2="93224"/>
                            <a14:foregroundMark x1="14973" y1="8645" x2="17513" y2="8489"/>
                            <a14:foregroundMark x1="18182" y1="7321" x2="19586" y2="7321"/>
                            <a14:foregroundMark x1="19719" y1="8489" x2="20856" y2="9891"/>
                            <a14:foregroundMark x1="22259" y1="9034" x2="24131" y2="9190"/>
                            <a14:foregroundMark x1="24799" y1="10125" x2="26671" y2="13629"/>
                            <a14:foregroundMark x1="26337" y1="14486" x2="26805" y2="18224"/>
                            <a14:foregroundMark x1="27741" y1="18925" x2="32487" y2="20561"/>
                            <a14:foregroundMark x1="17513" y1="13863" x2="16644" y2="29517"/>
                            <a14:foregroundMark x1="16043" y1="16277" x2="16043" y2="16277"/>
                            <a14:foregroundMark x1="15575" y1="18769" x2="15575" y2="18769"/>
                            <a14:foregroundMark x1="15174" y1="25078" x2="15174" y2="25078"/>
                            <a14:foregroundMark x1="14773" y1="30997" x2="15174" y2="27570"/>
                            <a14:foregroundMark x1="14104" y1="32477" x2="22126" y2="27804"/>
                            <a14:foregroundMark x1="20053" y1="25857" x2="19586" y2="15576"/>
                            <a14:foregroundMark x1="16444" y1="12150" x2="21056" y2="13318"/>
                            <a14:foregroundMark x1="16243" y1="11137" x2="19385" y2="11137"/>
                            <a14:foregroundMark x1="15842" y1="37150" x2="14572" y2="53271"/>
                            <a14:foregroundMark x1="13302" y1="41044" x2="13102" y2="50312"/>
                            <a14:foregroundMark x1="12634" y1="52570" x2="17513" y2="58956"/>
                            <a14:foregroundMark x1="14372" y1="57477" x2="15575" y2="59190"/>
                            <a14:foregroundMark x1="16845" y1="35670" x2="21925" y2="35436"/>
                            <a14:foregroundMark x1="16243" y1="36137" x2="22727" y2="42757"/>
                            <a14:foregroundMark x1="17513" y1="40265" x2="20655" y2="55218"/>
                            <a14:foregroundMark x1="17313" y1="50078" x2="19385" y2="58178"/>
                            <a14:foregroundMark x1="17513" y1="63084" x2="17513" y2="63084"/>
                            <a14:foregroundMark x1="33489" y1="19704" x2="37500" y2="17757"/>
                            <a14:foregroundMark x1="10561" y1="61838" x2="11430" y2="79050"/>
                            <a14:foregroundMark x1="10361" y1="60125" x2="16845" y2="67991"/>
                            <a14:foregroundMark x1="10361" y1="79984" x2="24465" y2="79283"/>
                            <a14:foregroundMark x1="14572" y1="76090" x2="13904" y2="66978"/>
                            <a14:foregroundMark x1="17045" y1="76090" x2="18316" y2="66745"/>
                            <a14:foregroundMark x1="16644" y1="59891" x2="23195" y2="60670"/>
                            <a14:foregroundMark x1="91979" y1="17290" x2="86497" y2="33178"/>
                            <a14:foregroundMark x1="88570" y1="31464" x2="89439" y2="29517"/>
                            <a14:foregroundMark x1="92380" y1="18224" x2="91310" y2="16044"/>
                            <a14:foregroundMark x1="86898" y1="33411" x2="85027" y2="40031"/>
                            <a14:foregroundMark x1="85227" y1="41745" x2="88770" y2="45483"/>
                            <a14:foregroundMark x1="88770" y1="45717" x2="87767" y2="62617"/>
                            <a14:foregroundMark x1="88770" y1="60125" x2="89037" y2="77336"/>
                            <a14:foregroundMark x1="89439" y1="78505" x2="75535" y2="78271"/>
                            <a14:foregroundMark x1="90307" y1="79517" x2="77674" y2="79984"/>
                            <a14:foregroundMark x1="85628" y1="75623" x2="85628" y2="46184"/>
                            <a14:foregroundMark x1="90040" y1="15576" x2="86497" y2="27804"/>
                            <a14:foregroundMark x1="84626" y1="30530" x2="83556" y2="37150"/>
                            <a14:foregroundMark x1="84158" y1="44237" x2="83957" y2="52570"/>
                            <a14:foregroundMark x1="83757" y1="55763" x2="83556" y2="73910"/>
                            <a14:foregroundMark x1="46658" y1="40031" x2="49666" y2="4244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67" t="2877" r="2500" b="2192"/>
              <a:stretch/>
            </p:blipFill>
            <p:spPr>
              <a:xfrm>
                <a:off x="3623734" y="4753423"/>
                <a:ext cx="1896535" cy="1639844"/>
              </a:xfrm>
              <a:prstGeom prst="rect">
                <a:avLst/>
              </a:prstGeom>
            </p:spPr>
          </p:pic>
          <p:pic>
            <p:nvPicPr>
              <p:cNvPr id="29" name="Picture 28" descr="ORTIi_RGB_Color_Logo.pdf"/>
              <p:cNvPicPr>
                <a:picLocks noChangeAspect="1"/>
              </p:cNvPicPr>
              <p:nvPr userDrawn="1"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9" t="89309" r="2670" b="1866"/>
              <a:stretch/>
            </p:blipFill>
            <p:spPr>
              <a:xfrm>
                <a:off x="3617384" y="6216772"/>
                <a:ext cx="1909233" cy="152960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</p:grp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502303"/>
            <a:ext cx="10972800" cy="4557411"/>
          </a:xfrm>
        </p:spPr>
        <p:txBody>
          <a:bodyPr/>
          <a:lstStyle>
            <a:lvl1pPr>
              <a:defRPr>
                <a:latin typeface="Optima"/>
                <a:cs typeface="Optima"/>
              </a:defRPr>
            </a:lvl1pPr>
            <a:lvl2pPr>
              <a:defRPr>
                <a:latin typeface="Optima"/>
                <a:cs typeface="Optima"/>
              </a:defRPr>
            </a:lvl2pPr>
            <a:lvl3pPr>
              <a:defRPr>
                <a:latin typeface="Optima"/>
                <a:cs typeface="Optima"/>
              </a:defRPr>
            </a:lvl3pPr>
            <a:lvl4pPr>
              <a:defRPr>
                <a:latin typeface="Optima"/>
                <a:cs typeface="Optima"/>
              </a:defRPr>
            </a:lvl4pPr>
            <a:lvl5pPr>
              <a:defRPr>
                <a:latin typeface="Optima"/>
                <a:cs typeface="Opti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609600" y="180133"/>
            <a:ext cx="10972800" cy="981011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054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is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Connector 51"/>
          <p:cNvCxnSpPr/>
          <p:nvPr/>
        </p:nvCxnSpPr>
        <p:spPr>
          <a:xfrm flipV="1">
            <a:off x="104020" y="1258514"/>
            <a:ext cx="11994845" cy="9740"/>
          </a:xfrm>
          <a:prstGeom prst="line">
            <a:avLst/>
          </a:prstGeom>
          <a:ln w="28575" cmpd="sng">
            <a:gradFill flip="none" rotWithShape="1">
              <a:gsLst>
                <a:gs pos="49000">
                  <a:srgbClr val="008000"/>
                </a:gs>
                <a:gs pos="80000">
                  <a:schemeClr val="bg1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9" name="Picture 48"/>
          <p:cNvPicPr>
            <a:picLocks noChangeAspect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152400" y="180133"/>
            <a:ext cx="11802533" cy="6675120"/>
          </a:xfrm>
          <a:prstGeom prst="rect">
            <a:avLst/>
          </a:prstGeom>
          <a:noFill/>
        </p:spPr>
      </p:pic>
      <p:sp>
        <p:nvSpPr>
          <p:cNvPr id="51" name="Rectangle 50"/>
          <p:cNvSpPr/>
          <p:nvPr/>
        </p:nvSpPr>
        <p:spPr>
          <a:xfrm>
            <a:off x="104019" y="71278"/>
            <a:ext cx="11994847" cy="1187237"/>
          </a:xfrm>
          <a:prstGeom prst="rect">
            <a:avLst/>
          </a:prstGeom>
          <a:gradFill flip="none" rotWithShape="1">
            <a:gsLst>
              <a:gs pos="80000">
                <a:srgbClr val="008000">
                  <a:alpha val="35000"/>
                </a:srgbClr>
              </a:gs>
              <a:gs pos="100000">
                <a:srgbClr val="FFFFFF">
                  <a:alpha val="35000"/>
                </a:srgbClr>
              </a:gs>
            </a:gsLst>
            <a:lin ang="0" scaled="1"/>
            <a:tileRect/>
          </a:gra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241867" y="4648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93134" y="63500"/>
            <a:ext cx="12005733" cy="6731000"/>
          </a:xfrm>
          <a:prstGeom prst="rect">
            <a:avLst/>
          </a:prstGeom>
          <a:noFill/>
          <a:ln w="38100">
            <a:solidFill>
              <a:srgbClr val="0085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5000665" y="6159495"/>
            <a:ext cx="2189995" cy="614767"/>
            <a:chOff x="3750499" y="6159494"/>
            <a:chExt cx="1642496" cy="614767"/>
          </a:xfrm>
        </p:grpSpPr>
        <p:sp>
          <p:nvSpPr>
            <p:cNvPr id="54" name="Rectangle 53"/>
            <p:cNvSpPr/>
            <p:nvPr userDrawn="1"/>
          </p:nvSpPr>
          <p:spPr>
            <a:xfrm>
              <a:off x="4847167" y="6587065"/>
              <a:ext cx="545828" cy="91440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alpha val="25000"/>
                  </a:srgbClr>
                </a:gs>
                <a:gs pos="8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5" name="Rectangle 54"/>
            <p:cNvSpPr/>
            <p:nvPr userDrawn="1"/>
          </p:nvSpPr>
          <p:spPr>
            <a:xfrm>
              <a:off x="4851401" y="6471613"/>
              <a:ext cx="541080" cy="119552"/>
            </a:xfrm>
            <a:prstGeom prst="rect">
              <a:avLst/>
            </a:prstGeom>
            <a:gradFill flip="none" rotWithShape="1">
              <a:gsLst>
                <a:gs pos="50000">
                  <a:srgbClr val="FFFF00">
                    <a:alpha val="25000"/>
                  </a:srgbClr>
                </a:gs>
                <a:gs pos="92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6" name="Rectangle 55"/>
            <p:cNvSpPr/>
            <p:nvPr userDrawn="1"/>
          </p:nvSpPr>
          <p:spPr>
            <a:xfrm>
              <a:off x="4851401" y="6233573"/>
              <a:ext cx="541080" cy="239103"/>
            </a:xfrm>
            <a:prstGeom prst="rect">
              <a:avLst/>
            </a:prstGeom>
            <a:gradFill flip="none" rotWithShape="1">
              <a:gsLst>
                <a:gs pos="80000">
                  <a:srgbClr val="008000">
                    <a:alpha val="35000"/>
                  </a:srgbClr>
                </a:gs>
                <a:gs pos="100000">
                  <a:srgbClr val="FFFFFF">
                    <a:alpha val="3500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7" name="Rectangle 56"/>
            <p:cNvSpPr/>
            <p:nvPr userDrawn="1"/>
          </p:nvSpPr>
          <p:spPr>
            <a:xfrm flipH="1">
              <a:off x="3750500" y="6587067"/>
              <a:ext cx="542100" cy="88758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alpha val="25000"/>
                  </a:srgbClr>
                </a:gs>
                <a:gs pos="8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8" name="Rectangle 57"/>
            <p:cNvSpPr/>
            <p:nvPr userDrawn="1"/>
          </p:nvSpPr>
          <p:spPr>
            <a:xfrm flipH="1">
              <a:off x="3750500" y="6472676"/>
              <a:ext cx="542100" cy="118489"/>
            </a:xfrm>
            <a:prstGeom prst="rect">
              <a:avLst/>
            </a:prstGeom>
            <a:gradFill flip="none" rotWithShape="1">
              <a:gsLst>
                <a:gs pos="50000">
                  <a:srgbClr val="FFFF00">
                    <a:alpha val="25000"/>
                  </a:srgbClr>
                </a:gs>
                <a:gs pos="92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59" name="Rectangle 58"/>
            <p:cNvSpPr/>
            <p:nvPr userDrawn="1"/>
          </p:nvSpPr>
          <p:spPr>
            <a:xfrm flipH="1">
              <a:off x="3750499" y="6235697"/>
              <a:ext cx="546333" cy="236979"/>
            </a:xfrm>
            <a:prstGeom prst="rect">
              <a:avLst/>
            </a:prstGeom>
            <a:gradFill flip="none" rotWithShape="1">
              <a:gsLst>
                <a:gs pos="80000">
                  <a:srgbClr val="008000">
                    <a:alpha val="35000"/>
                  </a:srgbClr>
                </a:gs>
                <a:gs pos="100000">
                  <a:srgbClr val="FFFFFF">
                    <a:alpha val="3500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prstClr val="white"/>
                </a:solidFill>
              </a:endParaRPr>
            </a:p>
          </p:txBody>
        </p:sp>
        <p:grpSp>
          <p:nvGrpSpPr>
            <p:cNvPr id="60" name="Group 59"/>
            <p:cNvGrpSpPr/>
            <p:nvPr userDrawn="1"/>
          </p:nvGrpSpPr>
          <p:grpSpPr>
            <a:xfrm>
              <a:off x="4202642" y="6159494"/>
              <a:ext cx="738717" cy="614767"/>
              <a:chOff x="3617384" y="4753423"/>
              <a:chExt cx="1909233" cy="1639844"/>
            </a:xfrm>
          </p:grpSpPr>
          <p:pic>
            <p:nvPicPr>
              <p:cNvPr id="61" name="Picture 60" descr="ORTIi_RGB_Color_Logo.gif"/>
              <p:cNvPicPr>
                <a:picLocks noChangeAspect="1"/>
              </p:cNvPicPr>
              <p:nvPr userDrawn="1"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361" b="96963" l="4880" r="96324">
                            <a14:foregroundMark x1="14238" y1="9190" x2="13904" y2="17290"/>
                            <a14:foregroundMark x1="14238" y1="17445" x2="12500" y2="34190"/>
                            <a14:foregroundMark x1="12299" y1="34579" x2="9759" y2="42290"/>
                            <a14:foregroundMark x1="8556" y1="46495" x2="8556" y2="51480"/>
                            <a14:foregroundMark x1="9759" y1="54984" x2="12500" y2="59735"/>
                            <a14:foregroundMark x1="9291" y1="57710" x2="7888" y2="62695"/>
                            <a14:foregroundMark x1="7286" y1="65421" x2="7286" y2="65421"/>
                            <a14:foregroundMark x1="7420" y1="70794" x2="7420" y2="70794"/>
                            <a14:foregroundMark x1="7420" y1="76480" x2="7420" y2="76480"/>
                            <a14:foregroundMark x1="9024" y1="82555" x2="9024" y2="82555"/>
                            <a14:foregroundMark x1="7888" y1="79595" x2="7888" y2="79595"/>
                            <a14:foregroundMark x1="11029" y1="83100" x2="61564" y2="83100"/>
                            <a14:foregroundMark x1="66711" y1="82555" x2="91377" y2="81776"/>
                            <a14:foregroundMark x1="91511" y1="81075" x2="90709" y2="49844"/>
                            <a14:foregroundMark x1="90575" y1="48676" x2="91511" y2="43380"/>
                            <a14:foregroundMark x1="90575" y1="42290" x2="88035" y2="41511"/>
                            <a14:foregroundMark x1="88035" y1="40810" x2="87433" y2="38941"/>
                            <a14:foregroundMark x1="87567" y1="38240" x2="90842" y2="32009"/>
                            <a14:foregroundMark x1="91043" y1="30685" x2="92112" y2="26090"/>
                            <a14:foregroundMark x1="92447" y1="25389" x2="94786" y2="17290"/>
                            <a14:foregroundMark x1="13703" y1="60826" x2="13703" y2="60826"/>
                            <a14:foregroundMark x1="20388" y1="63785" x2="20388" y2="63785"/>
                            <a14:foregroundMark x1="15775" y1="62305" x2="15775" y2="62305"/>
                            <a14:foregroundMark x1="25401" y1="63240" x2="25401" y2="63240"/>
                            <a14:foregroundMark x1="31417" y1="59190" x2="31417" y2="59190"/>
                            <a14:foregroundMark x1="29011" y1="61760" x2="29011" y2="61760"/>
                            <a14:foregroundMark x1="32821" y1="57165" x2="35361" y2="44315"/>
                            <a14:foregroundMark x1="34425" y1="43380" x2="30749" y2="35826"/>
                            <a14:foregroundMark x1="14238" y1="34579" x2="20053" y2="32321"/>
                            <a14:foregroundMark x1="29813" y1="35280" x2="24599" y2="32710"/>
                            <a14:foregroundMark x1="39572" y1="62150" x2="39305" y2="40421"/>
                            <a14:foregroundMark x1="43249" y1="51636" x2="50936" y2="62461"/>
                            <a14:foregroundMark x1="46056" y1="50389" x2="50000" y2="45950"/>
                            <a14:foregroundMark x1="41979" y1="39486" x2="45455" y2="39720"/>
                            <a14:foregroundMark x1="55080" y1="39875" x2="67981" y2="39875"/>
                            <a14:foregroundMark x1="61230" y1="41199" x2="61364" y2="62305"/>
                            <a14:foregroundMark x1="73195" y1="40654" x2="73195" y2="62695"/>
                            <a14:foregroundMark x1="81083" y1="47819" x2="81083" y2="62695"/>
                            <a14:foregroundMark x1="81417" y1="39486" x2="81417" y2="39486"/>
                            <a14:foregroundMark x1="7420" y1="93224" x2="7420" y2="93224"/>
                            <a14:foregroundMark x1="14973" y1="8645" x2="17513" y2="8489"/>
                            <a14:foregroundMark x1="18182" y1="7321" x2="19586" y2="7321"/>
                            <a14:foregroundMark x1="19719" y1="8489" x2="20856" y2="9891"/>
                            <a14:foregroundMark x1="22259" y1="9034" x2="24131" y2="9190"/>
                            <a14:foregroundMark x1="24799" y1="10125" x2="26671" y2="13629"/>
                            <a14:foregroundMark x1="26337" y1="14486" x2="26805" y2="18224"/>
                            <a14:foregroundMark x1="27741" y1="18925" x2="32487" y2="20561"/>
                            <a14:foregroundMark x1="17513" y1="13863" x2="16644" y2="29517"/>
                            <a14:foregroundMark x1="16043" y1="16277" x2="16043" y2="16277"/>
                            <a14:foregroundMark x1="15575" y1="18769" x2="15575" y2="18769"/>
                            <a14:foregroundMark x1="15174" y1="25078" x2="15174" y2="25078"/>
                            <a14:foregroundMark x1="14773" y1="30997" x2="15174" y2="27570"/>
                            <a14:foregroundMark x1="14104" y1="32477" x2="22126" y2="27804"/>
                            <a14:foregroundMark x1="20053" y1="25857" x2="19586" y2="15576"/>
                            <a14:foregroundMark x1="16444" y1="12150" x2="21056" y2="13318"/>
                            <a14:foregroundMark x1="16243" y1="11137" x2="19385" y2="11137"/>
                            <a14:foregroundMark x1="15842" y1="37150" x2="14572" y2="53271"/>
                            <a14:foregroundMark x1="13302" y1="41044" x2="13102" y2="50312"/>
                            <a14:foregroundMark x1="12634" y1="52570" x2="17513" y2="58956"/>
                            <a14:foregroundMark x1="14372" y1="57477" x2="15575" y2="59190"/>
                            <a14:foregroundMark x1="16845" y1="35670" x2="21925" y2="35436"/>
                            <a14:foregroundMark x1="16243" y1="36137" x2="22727" y2="42757"/>
                            <a14:foregroundMark x1="17513" y1="40265" x2="20655" y2="55218"/>
                            <a14:foregroundMark x1="17313" y1="50078" x2="19385" y2="58178"/>
                            <a14:foregroundMark x1="17513" y1="63084" x2="17513" y2="63084"/>
                            <a14:foregroundMark x1="33489" y1="19704" x2="37500" y2="17757"/>
                            <a14:foregroundMark x1="10561" y1="61838" x2="11430" y2="79050"/>
                            <a14:foregroundMark x1="10361" y1="60125" x2="16845" y2="67991"/>
                            <a14:foregroundMark x1="10361" y1="79984" x2="24465" y2="79283"/>
                            <a14:foregroundMark x1="14572" y1="76090" x2="13904" y2="66978"/>
                            <a14:foregroundMark x1="17045" y1="76090" x2="18316" y2="66745"/>
                            <a14:foregroundMark x1="16644" y1="59891" x2="23195" y2="60670"/>
                            <a14:foregroundMark x1="91979" y1="17290" x2="86497" y2="33178"/>
                            <a14:foregroundMark x1="88570" y1="31464" x2="89439" y2="29517"/>
                            <a14:foregroundMark x1="92380" y1="18224" x2="91310" y2="16044"/>
                            <a14:foregroundMark x1="86898" y1="33411" x2="85027" y2="40031"/>
                            <a14:foregroundMark x1="85227" y1="41745" x2="88770" y2="45483"/>
                            <a14:foregroundMark x1="88770" y1="45717" x2="87767" y2="62617"/>
                            <a14:foregroundMark x1="88770" y1="60125" x2="89037" y2="77336"/>
                            <a14:foregroundMark x1="89439" y1="78505" x2="75535" y2="78271"/>
                            <a14:foregroundMark x1="90307" y1="79517" x2="77674" y2="79984"/>
                            <a14:foregroundMark x1="85628" y1="75623" x2="85628" y2="46184"/>
                            <a14:foregroundMark x1="90040" y1="15576" x2="86497" y2="27804"/>
                            <a14:foregroundMark x1="84626" y1="30530" x2="83556" y2="37150"/>
                            <a14:foregroundMark x1="84158" y1="44237" x2="83957" y2="52570"/>
                            <a14:foregroundMark x1="83757" y1="55763" x2="83556" y2="73910"/>
                            <a14:foregroundMark x1="46658" y1="40031" x2="49666" y2="4244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67" t="2877" r="2500" b="2192"/>
              <a:stretch/>
            </p:blipFill>
            <p:spPr>
              <a:xfrm>
                <a:off x="3623734" y="4753423"/>
                <a:ext cx="1896535" cy="1639844"/>
              </a:xfrm>
              <a:prstGeom prst="rect">
                <a:avLst/>
              </a:prstGeom>
            </p:spPr>
          </p:pic>
          <p:pic>
            <p:nvPicPr>
              <p:cNvPr id="62" name="Picture 61" descr="ORTIi_RGB_Color_Logo.pdf"/>
              <p:cNvPicPr>
                <a:picLocks noChangeAspect="1"/>
              </p:cNvPicPr>
              <p:nvPr userDrawn="1"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79" t="89309" r="2670" b="1866"/>
              <a:stretch/>
            </p:blipFill>
            <p:spPr>
              <a:xfrm>
                <a:off x="3617384" y="6216772"/>
                <a:ext cx="1909233" cy="152960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</p:grpSp>
      <p:sp>
        <p:nvSpPr>
          <p:cNvPr id="45" name="Content Placeholder 2"/>
          <p:cNvSpPr>
            <a:spLocks noGrp="1"/>
          </p:cNvSpPr>
          <p:nvPr>
            <p:ph idx="11"/>
          </p:nvPr>
        </p:nvSpPr>
        <p:spPr>
          <a:xfrm>
            <a:off x="6170185" y="2189238"/>
            <a:ext cx="5389639" cy="3882572"/>
          </a:xfrm>
        </p:spPr>
        <p:txBody>
          <a:bodyPr/>
          <a:lstStyle>
            <a:lvl1pPr>
              <a:defRPr>
                <a:latin typeface="Optima"/>
                <a:cs typeface="Optima"/>
              </a:defRPr>
            </a:lvl1pPr>
            <a:lvl2pPr>
              <a:defRPr>
                <a:latin typeface="Optima"/>
                <a:cs typeface="Optima"/>
              </a:defRPr>
            </a:lvl2pPr>
            <a:lvl3pPr>
              <a:defRPr>
                <a:latin typeface="Optima"/>
                <a:cs typeface="Optima"/>
              </a:defRPr>
            </a:lvl3pPr>
            <a:lvl4pPr>
              <a:defRPr>
                <a:latin typeface="Optima"/>
                <a:cs typeface="Optima"/>
              </a:defRPr>
            </a:lvl4pPr>
            <a:lvl5pPr>
              <a:defRPr>
                <a:latin typeface="Optima"/>
                <a:cs typeface="Opti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4" name="Content Placeholder 2"/>
          <p:cNvSpPr>
            <a:spLocks noGrp="1"/>
          </p:cNvSpPr>
          <p:nvPr>
            <p:ph idx="1"/>
          </p:nvPr>
        </p:nvSpPr>
        <p:spPr>
          <a:xfrm>
            <a:off x="609601" y="2189238"/>
            <a:ext cx="5389639" cy="3882572"/>
          </a:xfrm>
        </p:spPr>
        <p:txBody>
          <a:bodyPr/>
          <a:lstStyle>
            <a:lvl1pPr>
              <a:defRPr>
                <a:latin typeface="Optima"/>
                <a:cs typeface="Optima"/>
              </a:defRPr>
            </a:lvl1pPr>
            <a:lvl2pPr>
              <a:defRPr>
                <a:latin typeface="Optima"/>
                <a:cs typeface="Optima"/>
              </a:defRPr>
            </a:lvl2pPr>
            <a:lvl3pPr>
              <a:defRPr>
                <a:latin typeface="Optima"/>
                <a:cs typeface="Optima"/>
              </a:defRPr>
            </a:lvl3pPr>
            <a:lvl4pPr>
              <a:defRPr>
                <a:latin typeface="Optima"/>
                <a:cs typeface="Optima"/>
              </a:defRPr>
            </a:lvl4pPr>
            <a:lvl5pPr>
              <a:defRPr>
                <a:latin typeface="Optima"/>
                <a:cs typeface="Opti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8" name="Text Placeholder 46"/>
          <p:cNvSpPr>
            <a:spLocks noGrp="1"/>
          </p:cNvSpPr>
          <p:nvPr>
            <p:ph type="body" sz="quarter" idx="13"/>
          </p:nvPr>
        </p:nvSpPr>
        <p:spPr>
          <a:xfrm>
            <a:off x="6170185" y="1499584"/>
            <a:ext cx="5389033" cy="568325"/>
          </a:xfrm>
        </p:spPr>
        <p:txBody>
          <a:bodyPr>
            <a:no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12"/>
          </p:nvPr>
        </p:nvSpPr>
        <p:spPr>
          <a:xfrm>
            <a:off x="609601" y="1499584"/>
            <a:ext cx="5389033" cy="568325"/>
          </a:xfrm>
        </p:spPr>
        <p:txBody>
          <a:bodyPr>
            <a:no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609600" y="180133"/>
            <a:ext cx="10972800" cy="981011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0163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/>
          <p:cNvCxnSpPr/>
          <p:nvPr/>
        </p:nvCxnSpPr>
        <p:spPr>
          <a:xfrm flipV="1">
            <a:off x="104020" y="1258514"/>
            <a:ext cx="11994845" cy="9740"/>
          </a:xfrm>
          <a:prstGeom prst="line">
            <a:avLst/>
          </a:prstGeom>
          <a:ln w="28575" cmpd="sng">
            <a:gradFill flip="none" rotWithShape="1">
              <a:gsLst>
                <a:gs pos="49000">
                  <a:srgbClr val="008000"/>
                </a:gs>
                <a:gs pos="80000">
                  <a:schemeClr val="bg1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152400" y="180133"/>
            <a:ext cx="11802533" cy="6675120"/>
          </a:xfrm>
          <a:prstGeom prst="rect">
            <a:avLst/>
          </a:prstGeom>
          <a:noFill/>
        </p:spPr>
      </p:pic>
      <p:sp>
        <p:nvSpPr>
          <p:cNvPr id="28" name="Rectangle 27"/>
          <p:cNvSpPr/>
          <p:nvPr/>
        </p:nvSpPr>
        <p:spPr>
          <a:xfrm>
            <a:off x="104019" y="71278"/>
            <a:ext cx="11994847" cy="1187237"/>
          </a:xfrm>
          <a:prstGeom prst="rect">
            <a:avLst/>
          </a:prstGeom>
          <a:gradFill flip="none" rotWithShape="1">
            <a:gsLst>
              <a:gs pos="80000">
                <a:srgbClr val="008000">
                  <a:alpha val="35000"/>
                </a:srgbClr>
              </a:gs>
              <a:gs pos="100000">
                <a:srgbClr val="FFFFFF">
                  <a:alpha val="35000"/>
                </a:srgbClr>
              </a:gs>
            </a:gsLst>
            <a:lin ang="0" scaled="1"/>
            <a:tileRect/>
          </a:gra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3134" y="63500"/>
            <a:ext cx="12005733" cy="6731000"/>
          </a:xfrm>
          <a:prstGeom prst="rect">
            <a:avLst/>
          </a:prstGeom>
          <a:noFill/>
          <a:ln w="38100">
            <a:solidFill>
              <a:srgbClr val="0085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502303"/>
            <a:ext cx="10972800" cy="5004935"/>
          </a:xfrm>
        </p:spPr>
        <p:txBody>
          <a:bodyPr/>
          <a:lstStyle>
            <a:lvl1pPr>
              <a:defRPr>
                <a:latin typeface="Optima"/>
                <a:cs typeface="Optima"/>
              </a:defRPr>
            </a:lvl1pPr>
            <a:lvl2pPr>
              <a:defRPr>
                <a:latin typeface="Optima"/>
                <a:cs typeface="Optima"/>
              </a:defRPr>
            </a:lvl2pPr>
            <a:lvl3pPr>
              <a:defRPr>
                <a:latin typeface="Optima"/>
                <a:cs typeface="Optima"/>
              </a:defRPr>
            </a:lvl3pPr>
            <a:lvl4pPr>
              <a:defRPr>
                <a:latin typeface="Optima"/>
                <a:cs typeface="Optima"/>
              </a:defRPr>
            </a:lvl4pPr>
            <a:lvl5pPr>
              <a:defRPr>
                <a:latin typeface="Optima"/>
                <a:cs typeface="Opti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09600" y="180133"/>
            <a:ext cx="10972800" cy="981011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923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152400" y="180133"/>
            <a:ext cx="11802533" cy="6675120"/>
          </a:xfrm>
          <a:prstGeom prst="rect">
            <a:avLst/>
          </a:prstGeom>
          <a:noFill/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0" y="1502304"/>
            <a:ext cx="10972800" cy="4854047"/>
          </a:xfrm>
        </p:spPr>
        <p:txBody>
          <a:bodyPr/>
          <a:lstStyle>
            <a:lvl1pPr>
              <a:defRPr>
                <a:latin typeface="Optima"/>
                <a:cs typeface="Optima"/>
              </a:defRPr>
            </a:lvl1pPr>
            <a:lvl2pPr>
              <a:defRPr>
                <a:latin typeface="Optima"/>
                <a:cs typeface="Optima"/>
              </a:defRPr>
            </a:lvl2pPr>
            <a:lvl3pPr>
              <a:defRPr>
                <a:latin typeface="Optima"/>
                <a:cs typeface="Optima"/>
              </a:defRPr>
            </a:lvl3pPr>
            <a:lvl4pPr>
              <a:defRPr>
                <a:latin typeface="Optima"/>
                <a:cs typeface="Optima"/>
              </a:defRPr>
            </a:lvl4pPr>
            <a:lvl5pPr>
              <a:defRPr>
                <a:latin typeface="Optima"/>
                <a:cs typeface="Opti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180133"/>
            <a:ext cx="10972800" cy="981011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3134" y="63500"/>
            <a:ext cx="12005733" cy="6731000"/>
          </a:xfrm>
          <a:prstGeom prst="rect">
            <a:avLst/>
          </a:prstGeom>
          <a:noFill/>
          <a:ln w="38100">
            <a:solidFill>
              <a:srgbClr val="0085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4469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078726" y="6400413"/>
            <a:ext cx="275074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718BF-7561-44B3-8B99-81213B3868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962419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29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91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387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15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8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164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6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5889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1916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D5D51E95-D9D9-4840-84C3-4ACCF5ABD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30400"/>
            <a:ext cx="12192000" cy="2936068"/>
          </a:xfrm>
        </p:spPr>
        <p:txBody>
          <a:bodyPr>
            <a:normAutofit/>
          </a:bodyPr>
          <a:lstStyle/>
          <a:p>
            <a:pPr algn="ctr"/>
            <a:endParaRPr lang="en-GB" sz="2800" dirty="0"/>
          </a:p>
          <a:p>
            <a:pPr algn="ctr"/>
            <a:r>
              <a:rPr lang="en-GB" sz="2800" dirty="0"/>
              <a:t>Regional Discussion on </a:t>
            </a:r>
          </a:p>
          <a:p>
            <a:pPr algn="ctr"/>
            <a:r>
              <a:rPr lang="en-GB" sz="2800" dirty="0"/>
              <a:t>Children’s Rights and Alternative Care</a:t>
            </a:r>
          </a:p>
          <a:p>
            <a:pPr algn="ctr"/>
            <a:r>
              <a:rPr lang="en-GB" sz="2800" dirty="0"/>
              <a:t>1 </a:t>
            </a:r>
            <a:r>
              <a:rPr lang="en-GB" sz="2800"/>
              <a:t>June 2021</a:t>
            </a:r>
          </a:p>
          <a:p>
            <a:pPr algn="ctr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73833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42420389-E1F4-4679-9C35-4904448AE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9337"/>
            <a:ext cx="121751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Segoe UI Light" panose="020B0502040204020203" pitchFamily="34" charset="0"/>
              </a:rPr>
              <a:t>FIDELITY </a:t>
            </a:r>
            <a:r>
              <a:rPr lang="en-US" sz="2800" dirty="0">
                <a:solidFill>
                  <a:prstClr val="white"/>
                </a:solidFill>
                <a:latin typeface="Calibri" panose="020F0502020204030204"/>
                <a:cs typeface="Segoe UI Light" panose="020B0502040204020203" pitchFamily="34" charset="0"/>
              </a:rPr>
              <a:t>FOR PMTO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Segoe UI Light" panose="020B0502040204020203" pitchFamily="34" charset="0"/>
              </a:rPr>
              <a:t>OVER TIME - ICELAND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307768-86AF-4AB8-B05C-831E16608A30}"/>
              </a:ext>
            </a:extLst>
          </p:cNvPr>
          <p:cNvSpPr/>
          <p:nvPr/>
        </p:nvSpPr>
        <p:spPr>
          <a:xfrm>
            <a:off x="390525" y="6075372"/>
            <a:ext cx="12175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https://www.tandfonline.com/doi/pdf/10.1080/15374416.2018.1466305?casa_token=2UfKOUAyj14AAAAA:ZGNhD7Gsf-RFQbm0RqpeTJ0imZQPHE7nwqxq9KHU6gKXo8VffpcE2e5rru3RhOc1Tmlx0AQV2vmrjg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6FCEB5-8787-45C9-A3D9-7A7D78D2E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875" y="1271587"/>
            <a:ext cx="8096250" cy="4314825"/>
          </a:xfrm>
          <a:prstGeom prst="rect">
            <a:avLst/>
          </a:prstGeom>
        </p:spPr>
      </p:pic>
      <p:pic>
        <p:nvPicPr>
          <p:cNvPr id="9" name="Mynd 8">
            <a:extLst>
              <a:ext uri="{FF2B5EF4-FFF2-40B4-BE49-F238E27FC236}">
                <a16:creationId xmlns:a16="http://schemas.microsoft.com/office/drawing/2014/main" id="{89BEB156-6467-4DB3-A861-D07C643162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r="24557" b="29592"/>
          <a:stretch/>
        </p:blipFill>
        <p:spPr>
          <a:xfrm>
            <a:off x="149362" y="5391421"/>
            <a:ext cx="1034776" cy="9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59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>
            <a:extLst>
              <a:ext uri="{FF2B5EF4-FFF2-40B4-BE49-F238E27FC236}">
                <a16:creationId xmlns:a16="http://schemas.microsoft.com/office/drawing/2014/main" id="{7AA08D7A-C7AD-487A-BC2F-18652F9D64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686" r="15078" b="9744"/>
          <a:stretch/>
        </p:blipFill>
        <p:spPr bwMode="auto">
          <a:xfrm>
            <a:off x="0" y="24049"/>
            <a:ext cx="12192000" cy="8515160"/>
          </a:xfrm>
          <a:prstGeom prst="rect">
            <a:avLst/>
          </a:prstGeom>
          <a:solidFill>
            <a:srgbClr val="EF8943"/>
          </a:solidFill>
          <a:ln>
            <a:noFill/>
          </a:ln>
        </p:spPr>
      </p:pic>
      <p:sp>
        <p:nvSpPr>
          <p:cNvPr id="8" name="TextBox 17">
            <a:extLst>
              <a:ext uri="{FF2B5EF4-FFF2-40B4-BE49-F238E27FC236}">
                <a16:creationId xmlns:a16="http://schemas.microsoft.com/office/drawing/2014/main" id="{78F99C7D-537C-4FD3-A105-0C53176506C0}"/>
              </a:ext>
            </a:extLst>
          </p:cNvPr>
          <p:cNvSpPr txBox="1"/>
          <p:nvPr/>
        </p:nvSpPr>
        <p:spPr>
          <a:xfrm>
            <a:off x="0" y="641811"/>
            <a:ext cx="1219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200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egoe UI Light" panose="020B0502040204020203" pitchFamily="34" charset="0"/>
                <a:sym typeface="Calibri"/>
              </a:rPr>
              <a:t>SPARE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8130E5BE-205B-46CD-B649-C3CD31F53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66243"/>
            <a:ext cx="1219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535353">
                    <a:lumMod val="50000"/>
                  </a:srgbClr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  <a:sym typeface="Calibri"/>
              </a:rPr>
              <a:t>STRENGTHENING PARENTING AMONG REFUGEES IN EUROPE</a:t>
            </a:r>
            <a:endParaRPr kumimoji="0" lang="is-IS" sz="3200" b="1" i="0" u="none" strike="noStrike" kern="0" cap="none" spc="0" normalizeH="0" baseline="0" noProof="0" dirty="0">
              <a:ln>
                <a:noFill/>
              </a:ln>
              <a:solidFill>
                <a:srgbClr val="535353">
                  <a:lumMod val="50000"/>
                </a:srgbClr>
              </a:solidFill>
              <a:effectLst/>
              <a:uLnTx/>
              <a:uFillTx/>
              <a:latin typeface="+mj-lt"/>
              <a:cs typeface="Segoe UI Light" panose="020B0502040204020203" pitchFamily="34" charset="0"/>
              <a:sym typeface="Calibri"/>
            </a:endParaRPr>
          </a:p>
        </p:txBody>
      </p:sp>
      <p:pic>
        <p:nvPicPr>
          <p:cNvPr id="12" name="Picture 2" descr="http://honnunarstadall.hi.is/sites/honnunarstadall.hi.is/files/admin/Prentupplausn/Mappa2/hi_horiz_mvs_eng.jpg">
            <a:extLst>
              <a:ext uri="{FF2B5EF4-FFF2-40B4-BE49-F238E27FC236}">
                <a16:creationId xmlns:a16="http://schemas.microsoft.com/office/drawing/2014/main" id="{3387A35C-6375-4636-AF51-0D701E698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156" y="328451"/>
            <a:ext cx="2025462" cy="4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88FF2E-94F7-4D96-87BE-F926D094F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0361" y="345683"/>
            <a:ext cx="2574204" cy="4649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4D7C9B1-3834-4D60-A718-32969C8C0AA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65100" y="193765"/>
            <a:ext cx="1991312" cy="896091"/>
          </a:xfrm>
          <a:prstGeom prst="rect">
            <a:avLst/>
          </a:prstGeom>
        </p:spPr>
      </p:pic>
      <p:pic>
        <p:nvPicPr>
          <p:cNvPr id="15" name="Afbeelding 1" descr="pmto">
            <a:extLst>
              <a:ext uri="{FF2B5EF4-FFF2-40B4-BE49-F238E27FC236}">
                <a16:creationId xmlns:a16="http://schemas.microsoft.com/office/drawing/2014/main" id="{ACB7E529-977F-4169-A15D-0EDBBDC3F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731" y="193765"/>
            <a:ext cx="1394902" cy="71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3">
            <a:extLst>
              <a:ext uri="{FF2B5EF4-FFF2-40B4-BE49-F238E27FC236}">
                <a16:creationId xmlns:a16="http://schemas.microsoft.com/office/drawing/2014/main" id="{DBCA17CB-0055-400D-80B0-F75FDF809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949018"/>
            <a:ext cx="121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is-IS" altLang="is-IS" sz="2800" dirty="0">
                <a:latin typeface="+mj-lt"/>
                <a:cs typeface="Segoe UI Light" panose="020B0502040204020203" pitchFamily="34" charset="0"/>
              </a:rPr>
              <a:t>AN ADAPTATION OF THE PMTO PROGRAMME </a:t>
            </a:r>
          </a:p>
        </p:txBody>
      </p:sp>
    </p:spTree>
    <p:extLst>
      <p:ext uri="{BB962C8B-B14F-4D97-AF65-F5344CB8AC3E}">
        <p14:creationId xmlns:p14="http://schemas.microsoft.com/office/powerpoint/2010/main" val="361282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4A9C727-E655-4645-BB98-E2C08A9324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0" t="6052" r="8672" b="13210"/>
          <a:stretch/>
        </p:blipFill>
        <p:spPr>
          <a:xfrm>
            <a:off x="0" y="0"/>
            <a:ext cx="12214228" cy="8800052"/>
          </a:xfrm>
          <a:prstGeom prst="rect">
            <a:avLst/>
          </a:prstGeom>
        </p:spPr>
      </p:pic>
      <p:sp>
        <p:nvSpPr>
          <p:cNvPr id="13" name="Text Box 7">
            <a:extLst>
              <a:ext uri="{FF2B5EF4-FFF2-40B4-BE49-F238E27FC236}">
                <a16:creationId xmlns:a16="http://schemas.microsoft.com/office/drawing/2014/main" id="{D1830B97-5DB8-4C94-BB1B-A61B68205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6679" y="5780782"/>
            <a:ext cx="120777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/>
            <a:r>
              <a:rPr lang="en-US" sz="3200" dirty="0">
                <a:solidFill>
                  <a:schemeClr val="bg1"/>
                </a:solidFill>
                <a:latin typeface="+mj-lt"/>
                <a:cs typeface="Segoe UI Light" panose="020B0502040204020203" pitchFamily="34" charset="0"/>
              </a:rPr>
              <a:t>Results from groups within each nation</a:t>
            </a:r>
          </a:p>
          <a:p>
            <a:pPr algn="ctr" eaLnBrk="0"/>
            <a:r>
              <a:rPr lang="en-US" sz="3200" dirty="0">
                <a:solidFill>
                  <a:schemeClr val="bg1"/>
                </a:solidFill>
                <a:latin typeface="+mj-lt"/>
                <a:cs typeface="Segoe UI Light" panose="020B0502040204020203" pitchFamily="34" charset="0"/>
              </a:rPr>
              <a:t>From all Groups in all nations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D2E7880C-EB66-440F-8376-443539D3F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4943" y="156287"/>
            <a:ext cx="122142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is-IS" altLang="is-IS" sz="4800" dirty="0">
                <a:latin typeface="+mj-lt"/>
                <a:cs typeface="Segoe UI Light" panose="020B0502040204020203" pitchFamily="34" charset="0"/>
              </a:rPr>
              <a:t>SUPPORT AND RESULTS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74271C7E-D5DC-49E8-818C-7712CC9AA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6679" y="851183"/>
            <a:ext cx="12077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/>
            <a:r>
              <a:rPr lang="en-US" sz="3200" dirty="0">
                <a:latin typeface="+mj-lt"/>
                <a:cs typeface="Segoe UI Light" panose="020B0502040204020203" pitchFamily="34" charset="0"/>
              </a:rPr>
              <a:t>MAIN SUPPORT: Nordplus – 2019 Erasmus – 2020 </a:t>
            </a:r>
          </a:p>
        </p:txBody>
      </p:sp>
    </p:spTree>
    <p:extLst>
      <p:ext uri="{BB962C8B-B14F-4D97-AF65-F5344CB8AC3E}">
        <p14:creationId xmlns:p14="http://schemas.microsoft.com/office/powerpoint/2010/main" val="258635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307768-86AF-4AB8-B05C-831E16608A30}"/>
              </a:ext>
            </a:extLst>
          </p:cNvPr>
          <p:cNvSpPr/>
          <p:nvPr/>
        </p:nvSpPr>
        <p:spPr>
          <a:xfrm>
            <a:off x="0" y="6211669"/>
            <a:ext cx="12175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Jakobsdóttir, Sigmarsdóttir, &amp; Njarðvík, In Press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7E22F0B4-C1F8-4AB2-AA7D-8B15D2FC8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188" y="296341"/>
            <a:ext cx="121751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 hangingPunct="0">
              <a:spcBef>
                <a:spcPct val="50000"/>
              </a:spcBef>
              <a:defRPr/>
            </a:pPr>
            <a:r>
              <a:rPr lang="is-IS" altLang="is-IS" sz="2800" dirty="0">
                <a:latin typeface="+mj-lt"/>
                <a:cs typeface="Segoe UI Light" panose="020B0502040204020203" pitchFamily="34" charset="0"/>
              </a:rPr>
              <a:t>IDEAS ABOUT FEASIBILITY OF SPARE IN ICELAND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8E8666D2-2513-4CC2-8F21-4C62A32B1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152" y="1621296"/>
            <a:ext cx="2720971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/>
            <a:r>
              <a:rPr lang="en-US" sz="2800" b="1" dirty="0">
                <a:latin typeface="+mj-lt"/>
                <a:cs typeface="Segoe UI Light" panose="020B0502040204020203" pitchFamily="34" charset="0"/>
              </a:rPr>
              <a:t>GROUP 1 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N=12 Parents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Age range 2-18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70% Certified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73% Attendance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85% Involvement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94% Satisfaction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86DCCA6D-9D3E-4FF5-A17E-0532F4526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4018" y="1621296"/>
            <a:ext cx="272396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/>
            <a:r>
              <a:rPr lang="en-US" sz="2800" b="1" dirty="0">
                <a:latin typeface="+mj-lt"/>
                <a:cs typeface="Segoe UI Light" panose="020B0502040204020203" pitchFamily="34" charset="0"/>
              </a:rPr>
              <a:t>GROUP 2 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N=13 Parents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Age range 2-18</a:t>
            </a:r>
            <a:endParaRPr lang="en-US" sz="2400" dirty="0">
              <a:latin typeface="+mj-lt"/>
              <a:cs typeface="Segoe UI Light" panose="020B0502040204020203" pitchFamily="34" charset="0"/>
            </a:endParaRP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80% Certified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90% Attendance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80% Involvement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96% Satisfaction</a:t>
            </a:r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id="{AC359CDA-B9C4-470A-8C4F-30847F0A9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1987" y="1621296"/>
            <a:ext cx="271127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/>
            <a:r>
              <a:rPr lang="en-US" sz="2800" b="1" dirty="0">
                <a:latin typeface="+mj-lt"/>
                <a:cs typeface="Segoe UI Light" panose="020B0502040204020203" pitchFamily="34" charset="0"/>
              </a:rPr>
              <a:t>GROUP 3 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N=15 Parents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Age range 2-18</a:t>
            </a:r>
            <a:endParaRPr lang="en-US" sz="2400" dirty="0">
              <a:latin typeface="+mj-lt"/>
              <a:cs typeface="Segoe UI Light" panose="020B0502040204020203" pitchFamily="34" charset="0"/>
            </a:endParaRP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80% Certified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90% Attendance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90% Involvement</a:t>
            </a:r>
          </a:p>
          <a:p>
            <a:pPr algn="ctr" eaLnBrk="0"/>
            <a:r>
              <a:rPr lang="en-US" sz="2800" dirty="0">
                <a:latin typeface="+mj-lt"/>
                <a:cs typeface="Segoe UI Light" panose="020B0502040204020203" pitchFamily="34" charset="0"/>
              </a:rPr>
              <a:t>90% Satisfaction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AF83B9-C10B-41C8-8D7C-CA24C8EBBBE3}"/>
              </a:ext>
            </a:extLst>
          </p:cNvPr>
          <p:cNvSpPr txBox="1"/>
          <p:nvPr/>
        </p:nvSpPr>
        <p:spPr>
          <a:xfrm>
            <a:off x="1762124" y="5100687"/>
            <a:ext cx="8667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There are pre / post measures for groups 2 and 3 that show positive effects. </a:t>
            </a:r>
          </a:p>
        </p:txBody>
      </p:sp>
      <p:pic>
        <p:nvPicPr>
          <p:cNvPr id="12" name="Mynd 11">
            <a:extLst>
              <a:ext uri="{FF2B5EF4-FFF2-40B4-BE49-F238E27FC236}">
                <a16:creationId xmlns:a16="http://schemas.microsoft.com/office/drawing/2014/main" id="{AE6D96BC-ACB2-4E36-AF26-C6E2AEA10C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r="24557" b="29592"/>
          <a:stretch/>
        </p:blipFill>
        <p:spPr>
          <a:xfrm>
            <a:off x="316600" y="5642856"/>
            <a:ext cx="1034776" cy="948152"/>
          </a:xfrm>
          <a:prstGeom prst="rect">
            <a:avLst/>
          </a:prstGeom>
        </p:spPr>
      </p:pic>
      <p:grpSp>
        <p:nvGrpSpPr>
          <p:cNvPr id="5" name="Hópur 4">
            <a:extLst>
              <a:ext uri="{FF2B5EF4-FFF2-40B4-BE49-F238E27FC236}">
                <a16:creationId xmlns:a16="http://schemas.microsoft.com/office/drawing/2014/main" id="{08188830-17B3-4289-8C65-35928BA3DD32}"/>
              </a:ext>
            </a:extLst>
          </p:cNvPr>
          <p:cNvGrpSpPr/>
          <p:nvPr/>
        </p:nvGrpSpPr>
        <p:grpSpPr>
          <a:xfrm>
            <a:off x="4236240" y="1759248"/>
            <a:ext cx="3719520" cy="2539704"/>
            <a:chOff x="4638907" y="1587108"/>
            <a:chExt cx="2940204" cy="3181466"/>
          </a:xfrm>
        </p:grpSpPr>
        <p:cxnSp>
          <p:nvCxnSpPr>
            <p:cNvPr id="3" name="Bein tengilína 2">
              <a:extLst>
                <a:ext uri="{FF2B5EF4-FFF2-40B4-BE49-F238E27FC236}">
                  <a16:creationId xmlns:a16="http://schemas.microsoft.com/office/drawing/2014/main" id="{234AA586-9527-4A20-8DF7-441103BAE278}"/>
                </a:ext>
              </a:extLst>
            </p:cNvPr>
            <p:cNvCxnSpPr>
              <a:cxnSpLocks/>
            </p:cNvCxnSpPr>
            <p:nvPr/>
          </p:nvCxnSpPr>
          <p:spPr>
            <a:xfrm>
              <a:off x="4638907" y="1587108"/>
              <a:ext cx="0" cy="31814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Bein tengilína 15">
              <a:extLst>
                <a:ext uri="{FF2B5EF4-FFF2-40B4-BE49-F238E27FC236}">
                  <a16:creationId xmlns:a16="http://schemas.microsoft.com/office/drawing/2014/main" id="{60737D29-685A-448D-87F2-D5D7DB6486DC}"/>
                </a:ext>
              </a:extLst>
            </p:cNvPr>
            <p:cNvCxnSpPr>
              <a:cxnSpLocks/>
            </p:cNvCxnSpPr>
            <p:nvPr/>
          </p:nvCxnSpPr>
          <p:spPr>
            <a:xfrm>
              <a:off x="7579111" y="1587108"/>
              <a:ext cx="0" cy="318146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6768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9" name="Textarammi 12">
            <a:extLst>
              <a:ext uri="{FF2B5EF4-FFF2-40B4-BE49-F238E27FC236}">
                <a16:creationId xmlns:a16="http://schemas.microsoft.com/office/drawing/2014/main" id="{B0E6DEA5-302F-4184-A7E1-9BD192B01301}"/>
              </a:ext>
            </a:extLst>
          </p:cNvPr>
          <p:cNvSpPr txBox="1"/>
          <p:nvPr/>
        </p:nvSpPr>
        <p:spPr>
          <a:xfrm>
            <a:off x="-97977" y="4838794"/>
            <a:ext cx="12192000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5400" b="0" i="0" u="none" strike="noStrike" kern="0" cap="none" spc="0" normalizeH="0" baseline="0" noProof="0" dirty="0">
                <a:ln>
                  <a:noFill/>
                </a:ln>
                <a:solidFill>
                  <a:srgbClr val="A7A7A7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 Light" panose="020B0502040204020203" pitchFamily="34" charset="0"/>
                <a:cs typeface="Times New Roman" panose="02020603050405020304" pitchFamily="18" charset="0"/>
                <a:sym typeface="Calibri"/>
              </a:rPr>
              <a:t>THANK YOU </a:t>
            </a:r>
            <a:endParaRPr kumimoji="0" lang="en-HK" sz="5400" b="0" i="0" u="none" strike="noStrike" kern="0" cap="none" spc="0" normalizeH="0" baseline="0" noProof="0" dirty="0">
              <a:ln>
                <a:noFill/>
              </a:ln>
              <a:solidFill>
                <a:srgbClr val="A7A7A7">
                  <a:lumMod val="60000"/>
                  <a:lumOff val="40000"/>
                </a:srgbClr>
              </a:solidFill>
              <a:effectLst/>
              <a:uLnTx/>
              <a:uFillTx/>
              <a:latin typeface="Segoe UI Light" panose="020B0502040204020203" pitchFamily="34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B708DEC7-CE2A-4794-9701-0DA4E6871746}"/>
              </a:ext>
            </a:extLst>
          </p:cNvPr>
          <p:cNvSpPr/>
          <p:nvPr/>
        </p:nvSpPr>
        <p:spPr>
          <a:xfrm rot="645917">
            <a:off x="1245142" y="1517272"/>
            <a:ext cx="28748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6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WE</a:t>
            </a:r>
            <a:r>
              <a:rPr kumimoji="0" lang="en-US" sz="2000" i="0" u="none" strike="noStrike" kern="16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 ADAPTED AND</a:t>
            </a:r>
          </a:p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1600" baseline="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TESTED</a:t>
            </a:r>
            <a:endParaRPr kumimoji="0" lang="en-US" sz="2000" i="0" u="none" strike="noStrike" kern="16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122090-C774-4020-A6FC-530513A70F79}"/>
              </a:ext>
            </a:extLst>
          </p:cNvPr>
          <p:cNvSpPr/>
          <p:nvPr/>
        </p:nvSpPr>
        <p:spPr>
          <a:xfrm>
            <a:off x="0" y="367738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6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  <a:sym typeface="Calibri"/>
              </a:rPr>
              <a:t>DEVELOPMENT</a:t>
            </a:r>
            <a:r>
              <a:rPr kumimoji="0" lang="en-GB" sz="3200" i="0" u="none" strike="noStrike" kern="16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cs typeface="Segoe UI Light" panose="020B0502040204020203" pitchFamily="34" charset="0"/>
                <a:sym typeface="Calibri"/>
              </a:rPr>
              <a:t> </a:t>
            </a:r>
            <a:r>
              <a:rPr lang="en-GB" sz="3200" kern="1600" dirty="0">
                <a:solidFill>
                  <a:schemeClr val="tx2"/>
                </a:solidFill>
                <a:latin typeface="+mj-lt"/>
                <a:cs typeface="Segoe UI Light" panose="020B0502040204020203" pitchFamily="34" charset="0"/>
                <a:sym typeface="Calibri"/>
              </a:rPr>
              <a:t>STATUS</a:t>
            </a:r>
            <a:endParaRPr kumimoji="0" lang="en-GB" sz="3200" i="0" u="none" strike="noStrike" kern="16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cs typeface="Segoe UI Light" panose="020B0502040204020203" pitchFamily="34" charset="0"/>
              <a:sym typeface="Calibri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47BB1FCD-C6ED-4BD7-9F2C-6DE7A18EDB5B}"/>
              </a:ext>
            </a:extLst>
          </p:cNvPr>
          <p:cNvSpPr/>
          <p:nvPr/>
        </p:nvSpPr>
        <p:spPr>
          <a:xfrm>
            <a:off x="8786761" y="5970733"/>
            <a:ext cx="28748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6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margr@hi.is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A22106E-F7D2-4BBF-8962-26BE409C0E22}"/>
              </a:ext>
            </a:extLst>
          </p:cNvPr>
          <p:cNvSpPr/>
          <p:nvPr/>
        </p:nvSpPr>
        <p:spPr>
          <a:xfrm rot="444970">
            <a:off x="7580506" y="3645600"/>
            <a:ext cx="42218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16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THE INITIATER IN ICELAND IS NOW  LOCATED AT THE NATIONAL UNIVERSITY IN THE COUNTRY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EDF2C9-6CFD-4277-8995-C3424ABAB7A6}"/>
              </a:ext>
            </a:extLst>
          </p:cNvPr>
          <p:cNvSpPr/>
          <p:nvPr/>
        </p:nvSpPr>
        <p:spPr>
          <a:xfrm rot="21125307">
            <a:off x="7671273" y="1446550"/>
            <a:ext cx="43023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6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GOVERNMENTAL INVOLVEMENT- TODAY THE PROGRAM IS IN TWO PARTS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2C4F710-1332-47F5-BD74-04713DC28106}"/>
              </a:ext>
            </a:extLst>
          </p:cNvPr>
          <p:cNvSpPr/>
          <p:nvPr/>
        </p:nvSpPr>
        <p:spPr>
          <a:xfrm>
            <a:off x="859174" y="2806459"/>
            <a:ext cx="32278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i="0" u="none" strike="noStrike" kern="16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WE</a:t>
            </a:r>
            <a:r>
              <a:rPr kumimoji="0" lang="en-GB" sz="2000" i="0" u="none" strike="noStrike" kern="16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 STARTED</a:t>
            </a:r>
          </a:p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16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IN ONE COMMUNITY</a:t>
            </a:r>
            <a:r>
              <a:rPr kumimoji="0" lang="en-GB" sz="2000" i="0" u="none" strike="noStrike" kern="16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  </a:t>
            </a:r>
            <a:endParaRPr kumimoji="0" lang="en-GB" sz="2000" i="0" u="none" strike="noStrike" kern="16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EC88860-6606-455B-B5DE-503C5597A780}"/>
              </a:ext>
            </a:extLst>
          </p:cNvPr>
          <p:cNvSpPr/>
          <p:nvPr/>
        </p:nvSpPr>
        <p:spPr>
          <a:xfrm rot="21110527">
            <a:off x="901803" y="4122589"/>
            <a:ext cx="32278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1600" dirty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  <a:sym typeface="Calibri"/>
              </a:rPr>
              <a:t>A STRONG EVIDENCE  BASED PROGRAMME</a:t>
            </a:r>
            <a:endParaRPr kumimoji="0" lang="en-GB" sz="2000" i="0" u="none" strike="noStrike" kern="16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  <a:sym typeface="Calibri"/>
            </a:endParaRPr>
          </a:p>
        </p:txBody>
      </p:sp>
      <p:pic>
        <p:nvPicPr>
          <p:cNvPr id="22" name="Mynd 21">
            <a:extLst>
              <a:ext uri="{FF2B5EF4-FFF2-40B4-BE49-F238E27FC236}">
                <a16:creationId xmlns:a16="http://schemas.microsoft.com/office/drawing/2014/main" id="{D67B0B0C-BB8B-44C8-8F85-E4D9032B07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r="24557" b="29592"/>
          <a:stretch/>
        </p:blipFill>
        <p:spPr>
          <a:xfrm>
            <a:off x="4512354" y="1904549"/>
            <a:ext cx="2671480" cy="2447844"/>
          </a:xfrm>
          <a:prstGeom prst="rect">
            <a:avLst/>
          </a:prstGeom>
        </p:spPr>
      </p:pic>
      <p:pic>
        <p:nvPicPr>
          <p:cNvPr id="23" name="Mynd 22" descr="Mynd sem inniheldur texti&#10;&#10;Lýsing sjálfkrafa búin til">
            <a:extLst>
              <a:ext uri="{FF2B5EF4-FFF2-40B4-BE49-F238E27FC236}">
                <a16:creationId xmlns:a16="http://schemas.microsoft.com/office/drawing/2014/main" id="{DEB3DA63-A7E9-4D6B-8F88-0FC1C3E50C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41" y="5642856"/>
            <a:ext cx="4107989" cy="90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2752200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EF74EA-0D6F-4907-94B3-E3BA4813F0FD}"/>
              </a:ext>
            </a:extLst>
          </p:cNvPr>
          <p:cNvSpPr/>
          <p:nvPr/>
        </p:nvSpPr>
        <p:spPr>
          <a:xfrm>
            <a:off x="6095998" y="5770750"/>
            <a:ext cx="64103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/>
            <a:r>
              <a:rPr lang="en-US" dirty="0">
                <a:solidFill>
                  <a:schemeClr val="tx1"/>
                </a:solidFill>
              </a:rPr>
              <a:t>Margrét Sigmarsdóttir, </a:t>
            </a:r>
            <a:r>
              <a:rPr lang="en-US" dirty="0" err="1">
                <a:solidFill>
                  <a:schemeClr val="tx1"/>
                </a:solidFill>
              </a:rPr>
              <a:t>Ph.D</a:t>
            </a:r>
            <a:r>
              <a:rPr lang="en-US" dirty="0">
                <a:solidFill>
                  <a:schemeClr val="tx1"/>
                </a:solidFill>
              </a:rPr>
              <a:t> - Psychologist</a:t>
            </a:r>
          </a:p>
          <a:p>
            <a:pPr eaLnBrk="0"/>
            <a:r>
              <a:rPr lang="en-US" dirty="0">
                <a:solidFill>
                  <a:schemeClr val="tx1"/>
                </a:solidFill>
              </a:rPr>
              <a:t>Assistant Professor </a:t>
            </a:r>
            <a:r>
              <a:rPr lang="en-GB" dirty="0"/>
              <a:t>University of Iceland, school of education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F66A2962-D144-4F11-8ED0-FD11A89B1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4732" y="1533343"/>
            <a:ext cx="752253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800" kern="1600" dirty="0">
                <a:cs typeface="Segoe UI Light" panose="020B0502040204020203" pitchFamily="34" charset="0"/>
              </a:rPr>
              <a:t>Supporting Children with Difficult Behaviors: </a:t>
            </a: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EFE67857-2B26-4A1D-BDFF-F8AA1DA9D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047" y="3240968"/>
            <a:ext cx="104939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800" dirty="0">
                <a:ea typeface="Times New Roman" panose="02020603050405020304" pitchFamily="18" charset="0"/>
              </a:rPr>
              <a:t>Examples of F</a:t>
            </a:r>
            <a:r>
              <a:rPr lang="en-GB" sz="2800" dirty="0">
                <a:effectLst/>
                <a:ea typeface="Times New Roman" panose="02020603050405020304" pitchFamily="18" charset="0"/>
              </a:rPr>
              <a:t>amily- and Community-based </a:t>
            </a:r>
            <a:r>
              <a:rPr lang="en-GB" sz="2800" dirty="0">
                <a:ea typeface="Times New Roman" panose="02020603050405020304" pitchFamily="18" charset="0"/>
              </a:rPr>
              <a:t>P</a:t>
            </a:r>
            <a:r>
              <a:rPr lang="en-GB" sz="2800" dirty="0">
                <a:effectLst/>
                <a:ea typeface="Times New Roman" panose="02020603050405020304" pitchFamily="18" charset="0"/>
              </a:rPr>
              <a:t>rogrammes in Iceland  </a:t>
            </a:r>
            <a:endParaRPr lang="en-US" sz="2800" kern="1600" dirty="0">
              <a:cs typeface="Segoe UI Light" panose="020B0502040204020203" pitchFamily="34" charset="0"/>
            </a:endParaRPr>
          </a:p>
        </p:txBody>
      </p:sp>
      <p:pic>
        <p:nvPicPr>
          <p:cNvPr id="3" name="Mynd 2" descr="Mynd sem inniheldur texti&#10;&#10;Lýsing sjálfkrafa búin til">
            <a:extLst>
              <a:ext uri="{FF2B5EF4-FFF2-40B4-BE49-F238E27FC236}">
                <a16:creationId xmlns:a16="http://schemas.microsoft.com/office/drawing/2014/main" id="{6D5FD466-918A-4245-B409-2B8E2DE01D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41" y="5642856"/>
            <a:ext cx="4107989" cy="90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44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42420389-E1F4-4679-9C35-4904448AE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9337"/>
            <a:ext cx="121751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dirty="0">
                <a:cs typeface="Segoe UI Light" panose="020B0502040204020203" pitchFamily="34" charset="0"/>
              </a:rPr>
              <a:t>Iceland - </a:t>
            </a:r>
            <a:r>
              <a:rPr lang="en-US" sz="2800" kern="1600" dirty="0">
                <a:cs typeface="Segoe UI Light" panose="020B0502040204020203" pitchFamily="34" charset="0"/>
              </a:rPr>
              <a:t>Population about 340.000</a:t>
            </a:r>
          </a:p>
        </p:txBody>
      </p:sp>
      <p:pic>
        <p:nvPicPr>
          <p:cNvPr id="15" name="Mynd 2" descr="Mynd sem inniheldur texti, kort&#10;&#10;Lýsing sjálfkrafa búin til">
            <a:extLst>
              <a:ext uri="{FF2B5EF4-FFF2-40B4-BE49-F238E27FC236}">
                <a16:creationId xmlns:a16="http://schemas.microsoft.com/office/drawing/2014/main" id="{91E90B10-2681-4367-82CF-B52DFB9C40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032"/>
          <a:stretch/>
        </p:blipFill>
        <p:spPr>
          <a:xfrm>
            <a:off x="2166439" y="1062361"/>
            <a:ext cx="7668944" cy="5202238"/>
          </a:xfrm>
          <a:prstGeom prst="rect">
            <a:avLst/>
          </a:prstGeom>
        </p:spPr>
      </p:pic>
      <p:sp>
        <p:nvSpPr>
          <p:cNvPr id="21" name="Oval 9">
            <a:extLst>
              <a:ext uri="{FF2B5EF4-FFF2-40B4-BE49-F238E27FC236}">
                <a16:creationId xmlns:a16="http://schemas.microsoft.com/office/drawing/2014/main" id="{17F61481-A070-459A-87D6-801D516105A5}"/>
              </a:ext>
            </a:extLst>
          </p:cNvPr>
          <p:cNvSpPr>
            <a:spLocks noChangeArrowheads="1"/>
          </p:cNvSpPr>
          <p:nvPr/>
        </p:nvSpPr>
        <p:spPr bwMode="auto">
          <a:xfrm rot="10456342" flipV="1">
            <a:off x="4468059" y="4890887"/>
            <a:ext cx="271800" cy="276447"/>
          </a:xfrm>
          <a:prstGeom prst="ellipse">
            <a:avLst/>
          </a:prstGeom>
          <a:gradFill flip="none" rotWithShape="1">
            <a:gsLst>
              <a:gs pos="0">
                <a:srgbClr val="FF3300">
                  <a:shade val="30000"/>
                  <a:satMod val="115000"/>
                </a:srgbClr>
              </a:gs>
              <a:gs pos="20000">
                <a:srgbClr val="FF3300">
                  <a:shade val="67500"/>
                  <a:satMod val="115000"/>
                </a:srgbClr>
              </a:gs>
              <a:gs pos="100000">
                <a:srgbClr val="FF33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s-IS" altLang="is-IS" sz="180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30263FF-41D2-49DF-95F8-CD8A971A1A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3">
                <a:lumMod val="20000"/>
                <a:lumOff val="80000"/>
                <a:tint val="45000"/>
                <a:satMod val="400000"/>
              </a:schemeClr>
            </a:duotone>
          </a:blip>
          <a:srcRect l="12970" t="17209" r="12211" b="33490"/>
          <a:stretch/>
        </p:blipFill>
        <p:spPr>
          <a:xfrm>
            <a:off x="1458686" y="1677793"/>
            <a:ext cx="9013371" cy="26329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Mynd 11">
            <a:extLst>
              <a:ext uri="{FF2B5EF4-FFF2-40B4-BE49-F238E27FC236}">
                <a16:creationId xmlns:a16="http://schemas.microsoft.com/office/drawing/2014/main" id="{8CEF6FE1-6F3C-43A6-99BC-5D74C5A8B4A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r="24557" b="29592"/>
          <a:stretch/>
        </p:blipFill>
        <p:spPr>
          <a:xfrm>
            <a:off x="316600" y="5642856"/>
            <a:ext cx="1034776" cy="94815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72588E2-C619-450D-AF5B-8B0888E39EBF}"/>
              </a:ext>
            </a:extLst>
          </p:cNvPr>
          <p:cNvSpPr/>
          <p:nvPr/>
        </p:nvSpPr>
        <p:spPr>
          <a:xfrm>
            <a:off x="0" y="6211669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/>
            <a:r>
              <a:rPr lang="en-US" dirty="0">
                <a:solidFill>
                  <a:schemeClr val="tx1"/>
                </a:solidFill>
              </a:rPr>
              <a:t>The systematic work with the selected EBP started in 2000</a:t>
            </a:r>
          </a:p>
        </p:txBody>
      </p:sp>
    </p:spTree>
    <p:extLst>
      <p:ext uri="{BB962C8B-B14F-4D97-AF65-F5344CB8AC3E}">
        <p14:creationId xmlns:p14="http://schemas.microsoft.com/office/powerpoint/2010/main" val="3159738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CF5851A6-3AA2-494E-BF31-853B8E7D6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69" y="214875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600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Segoe UI Light" panose="020B0502040204020203" pitchFamily="34" charset="0"/>
              </a:rPr>
              <a:t>EVIDENCE-BASED PROGRAMME: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AD88BC-B018-49D0-91F9-D49BEC68D1BF}"/>
              </a:ext>
            </a:extLst>
          </p:cNvPr>
          <p:cNvSpPr/>
          <p:nvPr/>
        </p:nvSpPr>
        <p:spPr>
          <a:xfrm>
            <a:off x="1" y="6237126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0345" marR="635" indent="-144145" algn="ctr" eaLnBrk="0" hangingPunct="0">
              <a:spcBef>
                <a:spcPts val="370"/>
              </a:spcBef>
            </a:pPr>
            <a:r>
              <a:rPr lang="en-US" sz="1800" dirty="0">
                <a:effectLst/>
                <a:ea typeface="Times New Roman" panose="02020603050405020304" pitchFamily="18" charset="0"/>
                <a:cs typeface="TimesLTStd-Roman"/>
              </a:rPr>
              <a:t>(Patterson, Forgatch, &amp;  DeGarmo, 2010; Ra</a:t>
            </a:r>
            <a:r>
              <a:rPr lang="is-IS" sz="1800" dirty="0" err="1">
                <a:effectLst/>
                <a:ea typeface="Times New Roman" panose="02020603050405020304" pitchFamily="18" charset="0"/>
                <a:cs typeface="TimesLTStd-Roman"/>
              </a:rPr>
              <a:t>ins</a:t>
            </a:r>
            <a:r>
              <a:rPr lang="is-IS" sz="1800" dirty="0">
                <a:effectLst/>
                <a:ea typeface="Times New Roman" panose="02020603050405020304" pitchFamily="18" charset="0"/>
                <a:cs typeface="TimesLTStd-Roman"/>
              </a:rPr>
              <a:t>, Sigmarsdóttir, &amp; Forgatch, 2021) </a:t>
            </a:r>
            <a:endParaRPr lang="en-US" sz="1800" dirty="0">
              <a:effectLst/>
              <a:ea typeface="Times New Roman" panose="02020603050405020304" pitchFamily="18" charset="0"/>
              <a:cs typeface="TimesLTStd-Roman"/>
            </a:endParaRPr>
          </a:p>
        </p:txBody>
      </p:sp>
      <p:pic>
        <p:nvPicPr>
          <p:cNvPr id="12" name="Mynd 11">
            <a:extLst>
              <a:ext uri="{FF2B5EF4-FFF2-40B4-BE49-F238E27FC236}">
                <a16:creationId xmlns:a16="http://schemas.microsoft.com/office/drawing/2014/main" id="{ACD49B0E-0371-405F-9B69-1DDA9FD9A5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r="24557" b="29592"/>
          <a:stretch/>
        </p:blipFill>
        <p:spPr>
          <a:xfrm>
            <a:off x="316600" y="5642856"/>
            <a:ext cx="1034776" cy="948152"/>
          </a:xfrm>
          <a:prstGeom prst="rect">
            <a:avLst/>
          </a:prstGeom>
        </p:spPr>
      </p:pic>
      <p:sp>
        <p:nvSpPr>
          <p:cNvPr id="13" name="Text Box 2">
            <a:extLst>
              <a:ext uri="{FF2B5EF4-FFF2-40B4-BE49-F238E27FC236}">
                <a16:creationId xmlns:a16="http://schemas.microsoft.com/office/drawing/2014/main" id="{0F7291F0-58C6-4ECF-880E-83845DA90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69" y="738095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kern="1600" dirty="0">
                <a:solidFill>
                  <a:prstClr val="white"/>
                </a:solidFill>
                <a:latin typeface="Calibri" panose="020F0502020204030204"/>
                <a:cs typeface="Segoe UI Light" panose="020B0502040204020203" pitchFamily="34" charset="0"/>
              </a:rPr>
              <a:t>PARENT MANAGEMENT TRAINING - OREGON / </a:t>
            </a:r>
            <a:r>
              <a:rPr kumimoji="0" lang="en-US" sz="2800" b="0" i="0" u="none" strike="noStrike" kern="1600" cap="none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Segoe UI Light" panose="020B0502040204020203" pitchFamily="34" charset="0"/>
              </a:rPr>
              <a:t>PMTO</a:t>
            </a:r>
          </a:p>
        </p:txBody>
      </p:sp>
      <p:sp>
        <p:nvSpPr>
          <p:cNvPr id="2" name="Rétthyrningur 1">
            <a:extLst>
              <a:ext uri="{FF2B5EF4-FFF2-40B4-BE49-F238E27FC236}">
                <a16:creationId xmlns:a16="http://schemas.microsoft.com/office/drawing/2014/main" id="{DDC36CFC-D492-46AB-8D74-C7047A1439CD}"/>
              </a:ext>
            </a:extLst>
          </p:cNvPr>
          <p:cNvSpPr/>
          <p:nvPr/>
        </p:nvSpPr>
        <p:spPr>
          <a:xfrm>
            <a:off x="-533400" y="1570983"/>
            <a:ext cx="13354050" cy="370996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innerShdw blurRad="215900">
              <a:prstClr val="black">
                <a:alpha val="7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EA0777-29BB-4A5D-A64E-7986EDBBFA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41923">
            <a:off x="7889620" y="1332365"/>
            <a:ext cx="3035503" cy="4582726"/>
          </a:xfrm>
          <a:prstGeom prst="rect">
            <a:avLst/>
          </a:prstGeom>
          <a:effectLst>
            <a:outerShdw blurRad="546100" dist="190500" dir="2700000" sx="104000" sy="104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NEWTASKA">
            <a:extLst>
              <a:ext uri="{FF2B5EF4-FFF2-40B4-BE49-F238E27FC236}">
                <a16:creationId xmlns:a16="http://schemas.microsoft.com/office/drawing/2014/main" id="{C9AAC0AA-7B97-4B26-AB7A-0025A2F04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318" y="1802209"/>
            <a:ext cx="3350224" cy="330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263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B34DFD5-B7E2-4553-93A2-00055FEF0F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87" t="11653" r="11341" b="10972"/>
          <a:stretch/>
        </p:blipFill>
        <p:spPr>
          <a:xfrm>
            <a:off x="2125253" y="1224126"/>
            <a:ext cx="7941494" cy="4699020"/>
          </a:xfrm>
          <a:prstGeom prst="rect">
            <a:avLst/>
          </a:prstGeom>
          <a:effectLst>
            <a:outerShdw blurRad="723900" sx="105000" sy="105000" algn="ctr" rotWithShape="0">
              <a:prstClr val="black">
                <a:alpha val="25000"/>
              </a:prstClr>
            </a:outerShdw>
          </a:effectLst>
        </p:spPr>
      </p:pic>
      <p:sp>
        <p:nvSpPr>
          <p:cNvPr id="16" name="Text Box 2">
            <a:extLst>
              <a:ext uri="{FF2B5EF4-FFF2-40B4-BE49-F238E27FC236}">
                <a16:creationId xmlns:a16="http://schemas.microsoft.com/office/drawing/2014/main" id="{CF5851A6-3AA2-494E-BF31-853B8E7D6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2093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600" cap="none" spc="30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THE COMMUNITY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A54CD0-35A2-46F2-94A7-AEA832B0BA06}"/>
              </a:ext>
            </a:extLst>
          </p:cNvPr>
          <p:cNvSpPr/>
          <p:nvPr/>
        </p:nvSpPr>
        <p:spPr>
          <a:xfrm>
            <a:off x="0" y="6221676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/>
            <a:r>
              <a:rPr lang="en-US" b="0" i="0" dirty="0">
                <a:effectLst/>
              </a:rPr>
              <a:t>(Sigmarsdottir &amp; Björnsdóttir, 2012)</a:t>
            </a:r>
            <a:endParaRPr lang="en-US" dirty="0"/>
          </a:p>
        </p:txBody>
      </p:sp>
      <p:pic>
        <p:nvPicPr>
          <p:cNvPr id="9" name="Mynd 8">
            <a:extLst>
              <a:ext uri="{FF2B5EF4-FFF2-40B4-BE49-F238E27FC236}">
                <a16:creationId xmlns:a16="http://schemas.microsoft.com/office/drawing/2014/main" id="{9BB6204B-3482-447C-A0DA-0732D388BCA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r="24557" b="29592"/>
          <a:stretch/>
        </p:blipFill>
        <p:spPr>
          <a:xfrm>
            <a:off x="316600" y="5642856"/>
            <a:ext cx="1034776" cy="9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65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CF5851A6-3AA2-494E-BF31-853B8E7D6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3441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6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Segoe UI Light" panose="020B0502040204020203" pitchFamily="34" charset="0"/>
              </a:rPr>
              <a:t>THE COMMUNITY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354598-E346-4EA8-B865-1AF2EFCBE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8943" y="969321"/>
            <a:ext cx="5481637" cy="498542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46B36AC-0B77-4DFF-A485-C6390C1C6FED}"/>
              </a:ext>
            </a:extLst>
          </p:cNvPr>
          <p:cNvSpPr/>
          <p:nvPr/>
        </p:nvSpPr>
        <p:spPr>
          <a:xfrm>
            <a:off x="0" y="6211669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/>
            <a:r>
              <a:rPr lang="en-US" dirty="0">
                <a:solidFill>
                  <a:schemeClr val="tx1"/>
                </a:solidFill>
              </a:rPr>
              <a:t>https://onlinelibrary.wiley.com/doi/pdf/10.1111/j.1467-9450.2012.00974.x</a:t>
            </a:r>
          </a:p>
        </p:txBody>
      </p:sp>
      <p:pic>
        <p:nvPicPr>
          <p:cNvPr id="9" name="Mynd 8">
            <a:extLst>
              <a:ext uri="{FF2B5EF4-FFF2-40B4-BE49-F238E27FC236}">
                <a16:creationId xmlns:a16="http://schemas.microsoft.com/office/drawing/2014/main" id="{96084117-D601-4498-B111-B337EE7E70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r="24557" b="29592"/>
          <a:stretch/>
        </p:blipFill>
        <p:spPr>
          <a:xfrm>
            <a:off x="316600" y="5642856"/>
            <a:ext cx="1034776" cy="9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048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42420389-E1F4-4679-9C35-4904448AE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9337"/>
            <a:ext cx="121751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Segoe UI Light" panose="020B0502040204020203" pitchFamily="34" charset="0"/>
              </a:rPr>
              <a:t>A RANDOMIZED CONTROLLED TRIAL (RCT)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D37CE7-1874-48E8-9E46-914481653A31}"/>
              </a:ext>
            </a:extLst>
          </p:cNvPr>
          <p:cNvSpPr/>
          <p:nvPr/>
        </p:nvSpPr>
        <p:spPr>
          <a:xfrm>
            <a:off x="0" y="6211669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/>
            <a:r>
              <a:rPr lang="fr-FR" dirty="0">
                <a:solidFill>
                  <a:schemeClr val="tx1"/>
                </a:solidFill>
              </a:rPr>
              <a:t>(Sigmarsdóttir et al.,2013, 2015)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2D2F54-58EE-41C0-85C5-B65387983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9436" y="1062361"/>
            <a:ext cx="8296275" cy="4914900"/>
          </a:xfrm>
          <a:prstGeom prst="rect">
            <a:avLst/>
          </a:prstGeom>
        </p:spPr>
      </p:pic>
      <p:pic>
        <p:nvPicPr>
          <p:cNvPr id="9" name="Mynd 8">
            <a:extLst>
              <a:ext uri="{FF2B5EF4-FFF2-40B4-BE49-F238E27FC236}">
                <a16:creationId xmlns:a16="http://schemas.microsoft.com/office/drawing/2014/main" id="{C573B646-1717-4137-AE25-7DF130B602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r="24557" b="29592"/>
          <a:stretch/>
        </p:blipFill>
        <p:spPr>
          <a:xfrm>
            <a:off x="316600" y="5642856"/>
            <a:ext cx="1034776" cy="9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60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42420389-E1F4-4679-9C35-4904448AE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9337"/>
            <a:ext cx="121751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Segoe UI Light" panose="020B0502040204020203" pitchFamily="34" charset="0"/>
              </a:rPr>
              <a:t>CHILD OUTCOME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307768-86AF-4AB8-B05C-831E16608A30}"/>
              </a:ext>
            </a:extLst>
          </p:cNvPr>
          <p:cNvSpPr/>
          <p:nvPr/>
        </p:nvSpPr>
        <p:spPr>
          <a:xfrm>
            <a:off x="0" y="6211669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/>
            <a:r>
              <a:rPr lang="en-US" dirty="0">
                <a:solidFill>
                  <a:schemeClr val="tx1"/>
                </a:solidFill>
              </a:rPr>
              <a:t>https://onlinelibrary.wiley.com/doi/pdf/10.1111/famp.12109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81B067-A83E-4A56-AF47-2C392EA396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25" y="1156405"/>
            <a:ext cx="8115300" cy="4752975"/>
          </a:xfrm>
          <a:prstGeom prst="rect">
            <a:avLst/>
          </a:prstGeom>
        </p:spPr>
      </p:pic>
      <p:pic>
        <p:nvPicPr>
          <p:cNvPr id="9" name="Mynd 8">
            <a:extLst>
              <a:ext uri="{FF2B5EF4-FFF2-40B4-BE49-F238E27FC236}">
                <a16:creationId xmlns:a16="http://schemas.microsoft.com/office/drawing/2014/main" id="{9D746AEA-0E93-48B0-B25E-8A80C3EFF4E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r="24557" b="29592"/>
          <a:stretch/>
        </p:blipFill>
        <p:spPr>
          <a:xfrm>
            <a:off x="316600" y="5642856"/>
            <a:ext cx="1034776" cy="9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86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42420389-E1F4-4679-9C35-4904448AE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9337"/>
            <a:ext cx="121751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Segoe UI Light" panose="020B0502040204020203" pitchFamily="34" charset="0"/>
              </a:rPr>
              <a:t>IMPLEMNETATION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307768-86AF-4AB8-B05C-831E16608A30}"/>
              </a:ext>
            </a:extLst>
          </p:cNvPr>
          <p:cNvSpPr/>
          <p:nvPr/>
        </p:nvSpPr>
        <p:spPr>
          <a:xfrm>
            <a:off x="0" y="6211669"/>
            <a:ext cx="12175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Fixsen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al., 2005, 2020; Forgatch et al., 2013; Sigmarsdóttir et al., 2019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E53D87-FB94-4A84-9C96-146001E252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00" r="493"/>
          <a:stretch/>
        </p:blipFill>
        <p:spPr>
          <a:xfrm>
            <a:off x="-446049" y="1538134"/>
            <a:ext cx="12879659" cy="3748737"/>
          </a:xfrm>
          <a:prstGeom prst="rect">
            <a:avLst/>
          </a:prstGeom>
          <a:effectLst>
            <a:innerShdw blurRad="393700">
              <a:prstClr val="black"/>
            </a:innerShdw>
          </a:effectLst>
        </p:spPr>
      </p:pic>
      <p:pic>
        <p:nvPicPr>
          <p:cNvPr id="12" name="Mynd 11">
            <a:extLst>
              <a:ext uri="{FF2B5EF4-FFF2-40B4-BE49-F238E27FC236}">
                <a16:creationId xmlns:a16="http://schemas.microsoft.com/office/drawing/2014/main" id="{81566037-27FC-4708-BA3B-B31C85E1FB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9" r="24557" b="29592"/>
          <a:stretch/>
        </p:blipFill>
        <p:spPr>
          <a:xfrm>
            <a:off x="316600" y="5642856"/>
            <a:ext cx="1034776" cy="94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911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3583</TotalTime>
  <Words>566</Words>
  <Application>Microsoft Office PowerPoint</Application>
  <PresentationFormat>Widescreen</PresentationFormat>
  <Paragraphs>128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Helvetica</vt:lpstr>
      <vt:lpstr>Optima</vt:lpstr>
      <vt:lpstr>Segoe UI Black</vt:lpstr>
      <vt:lpstr>Segoe UI Light</vt:lpstr>
      <vt:lpstr>Celestial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CG</dc:creator>
  <cp:lastModifiedBy>MAMULASHVILI Maia</cp:lastModifiedBy>
  <cp:revision>83</cp:revision>
  <dcterms:created xsi:type="dcterms:W3CDTF">2021-05-10T11:34:16Z</dcterms:created>
  <dcterms:modified xsi:type="dcterms:W3CDTF">2021-06-04T14:54:18Z</dcterms:modified>
</cp:coreProperties>
</file>