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56" r:id="rId2"/>
    <p:sldId id="260" r:id="rId3"/>
    <p:sldId id="261" r:id="rId4"/>
    <p:sldId id="262" r:id="rId5"/>
    <p:sldId id="263" r:id="rId6"/>
  </p:sldIdLst>
  <p:sldSz cx="9144000" cy="6858000" type="screen4x3"/>
  <p:notesSz cx="6858000" cy="9144000"/>
  <p:defaultTextStyle>
    <a:defPPr>
      <a:defRPr lang="de-CH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  <a:srgbClr val="B2B2B2"/>
    <a:srgbClr val="99CC00"/>
    <a:srgbClr val="FF9933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72791" autoAdjust="0"/>
  </p:normalViewPr>
  <p:slideViewPr>
    <p:cSldViewPr>
      <p:cViewPr varScale="1">
        <p:scale>
          <a:sx n="130" d="100"/>
          <a:sy n="130" d="100"/>
        </p:scale>
        <p:origin x="1074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04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0BFEE981-68E9-45E8-8414-7D1E2B415E3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7C7C65FE-F9F4-4F60-A36F-BBF8B565F01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0E779901-DE4F-4257-B35F-93A22D78490E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F7C0EA02-2487-4E49-93E0-995C1076C3A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noProof="0"/>
              <a:t>Textmasterformate durch Klicken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DC300BF4-9AD9-46CA-8A52-43916A727FD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8199" name="Rectangle 7">
            <a:extLst>
              <a:ext uri="{FF2B5EF4-FFF2-40B4-BE49-F238E27FC236}">
                <a16:creationId xmlns:a16="http://schemas.microsoft.com/office/drawing/2014/main" id="{1D8EB852-E09A-400A-A971-2B5E1B6DDF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5FBB8A8-E832-4F68-81E5-31B317517D69}" type="slidenum">
              <a:rPr lang="de-CH" altLang="en-US"/>
              <a:pPr/>
              <a:t>‹#›</a:t>
            </a:fld>
            <a:endParaRPr lang="de-CH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0E48B0AE-38D5-4069-8E4B-E08B6B4EF2E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CFC1A36-5B41-467E-A3A1-9D7C1A4C901F}" type="slidenum">
              <a:rPr lang="de-CH" altLang="en-US"/>
              <a:pPr>
                <a:spcBef>
                  <a:spcPct val="0"/>
                </a:spcBef>
              </a:pPr>
              <a:t>1</a:t>
            </a:fld>
            <a:endParaRPr lang="de-CH" altLang="en-US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DFB9E5B0-5EC0-4D39-8EE1-1AD6EC641BA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8F7A0D46-5A96-4BB4-8D78-6AF9C34C50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Logo" descr="Logo_col">
            <a:extLst>
              <a:ext uri="{FF2B5EF4-FFF2-40B4-BE49-F238E27FC236}">
                <a16:creationId xmlns:a16="http://schemas.microsoft.com/office/drawing/2014/main" id="{6C96434E-DB2D-4708-8692-71A4273BB2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575" y="358775"/>
            <a:ext cx="1997075" cy="65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Amt_Org">
            <a:extLst>
              <a:ext uri="{FF2B5EF4-FFF2-40B4-BE49-F238E27FC236}">
                <a16:creationId xmlns:a16="http://schemas.microsoft.com/office/drawing/2014/main" id="{3EBAEFC5-2FAB-4AE3-84B6-42E4C12BD3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6750" y="315913"/>
            <a:ext cx="4291013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5000"/>
              </a:lnSpc>
              <a:defRPr/>
            </a:pPr>
            <a:r>
              <a:rPr lang="de-CH" altLang="fr-FR" sz="800" dirty="0" err="1">
                <a:solidFill>
                  <a:srgbClr val="000000"/>
                </a:solidFill>
              </a:rPr>
              <a:t>Département</a:t>
            </a:r>
            <a:r>
              <a:rPr lang="de-CH" altLang="fr-FR" sz="800" dirty="0">
                <a:solidFill>
                  <a:srgbClr val="000000"/>
                </a:solidFill>
              </a:rPr>
              <a:t> </a:t>
            </a:r>
            <a:r>
              <a:rPr lang="de-CH" altLang="fr-FR" sz="800" dirty="0" err="1">
                <a:solidFill>
                  <a:srgbClr val="000000"/>
                </a:solidFill>
              </a:rPr>
              <a:t>fédéral</a:t>
            </a:r>
            <a:r>
              <a:rPr lang="de-CH" altLang="fr-FR" sz="800" dirty="0">
                <a:solidFill>
                  <a:srgbClr val="000000"/>
                </a:solidFill>
              </a:rPr>
              <a:t> de </a:t>
            </a:r>
            <a:r>
              <a:rPr lang="de-CH" altLang="fr-FR" sz="800" dirty="0" err="1">
                <a:solidFill>
                  <a:srgbClr val="000000"/>
                </a:solidFill>
              </a:rPr>
              <a:t>justice</a:t>
            </a:r>
            <a:r>
              <a:rPr lang="de-CH" altLang="fr-FR" sz="800" dirty="0">
                <a:solidFill>
                  <a:srgbClr val="000000"/>
                </a:solidFill>
              </a:rPr>
              <a:t> et </a:t>
            </a:r>
            <a:r>
              <a:rPr lang="de-CH" altLang="fr-FR" sz="800" dirty="0" err="1">
                <a:solidFill>
                  <a:srgbClr val="000000"/>
                </a:solidFill>
              </a:rPr>
              <a:t>police</a:t>
            </a:r>
            <a:r>
              <a:rPr lang="de-CH" altLang="fr-FR" sz="800" dirty="0">
                <a:solidFill>
                  <a:srgbClr val="000000"/>
                </a:solidFill>
              </a:rPr>
              <a:t> </a:t>
            </a:r>
            <a:r>
              <a:rPr lang="de-CH" altLang="fr-FR" sz="800" dirty="0" err="1">
                <a:solidFill>
                  <a:srgbClr val="000000"/>
                </a:solidFill>
              </a:rPr>
              <a:t>DFJP</a:t>
            </a:r>
            <a:endParaRPr lang="de-CH" altLang="fr-FR" sz="800" dirty="0">
              <a:solidFill>
                <a:srgbClr val="000000"/>
              </a:solidFill>
            </a:endParaRPr>
          </a:p>
          <a:p>
            <a:pPr eaLnBrk="1" hangingPunct="1">
              <a:lnSpc>
                <a:spcPct val="105000"/>
              </a:lnSpc>
              <a:defRPr/>
            </a:pPr>
            <a:r>
              <a:rPr lang="fr-FR" altLang="fr-FR" sz="800" b="1" dirty="0">
                <a:solidFill>
                  <a:srgbClr val="000000"/>
                </a:solidFill>
              </a:rPr>
              <a:t>Office fédéral de la justice </a:t>
            </a:r>
            <a:r>
              <a:rPr lang="de-CH" altLang="fr-FR" sz="800" b="1" dirty="0" err="1">
                <a:solidFill>
                  <a:srgbClr val="000000"/>
                </a:solidFill>
              </a:rPr>
              <a:t>OFJ</a:t>
            </a:r>
            <a:endParaRPr lang="de-CH" altLang="fr-FR" sz="800" b="1" dirty="0">
              <a:solidFill>
                <a:srgbClr val="000000"/>
              </a:solidFill>
            </a:endParaRPr>
          </a:p>
          <a:p>
            <a:pPr eaLnBrk="1" hangingPunct="1">
              <a:lnSpc>
                <a:spcPct val="105000"/>
              </a:lnSpc>
              <a:defRPr/>
            </a:pPr>
            <a:r>
              <a:rPr lang="de-CH" altLang="fr-FR" sz="800" b="1" dirty="0" err="1">
                <a:solidFill>
                  <a:srgbClr val="000000"/>
                </a:solidFill>
              </a:rPr>
              <a:t>Unité</a:t>
            </a:r>
            <a:r>
              <a:rPr lang="de-CH" altLang="fr-FR" sz="800" b="1" dirty="0">
                <a:solidFill>
                  <a:srgbClr val="000000"/>
                </a:solidFill>
              </a:rPr>
              <a:t> </a:t>
            </a:r>
            <a:r>
              <a:rPr lang="de-CH" altLang="fr-FR" sz="800" b="1" dirty="0" err="1">
                <a:solidFill>
                  <a:srgbClr val="000000"/>
                </a:solidFill>
              </a:rPr>
              <a:t>Droit</a:t>
            </a:r>
            <a:r>
              <a:rPr lang="de-CH" altLang="fr-FR" sz="800" b="1" dirty="0">
                <a:solidFill>
                  <a:srgbClr val="000000"/>
                </a:solidFill>
              </a:rPr>
              <a:t> international </a:t>
            </a:r>
            <a:r>
              <a:rPr lang="de-CH" altLang="fr-FR" sz="800" b="1" dirty="0" err="1">
                <a:solidFill>
                  <a:srgbClr val="000000"/>
                </a:solidFill>
              </a:rPr>
              <a:t>privé</a:t>
            </a:r>
            <a:endParaRPr lang="de-CH" altLang="fr-FR" sz="800" b="1" dirty="0">
              <a:solidFill>
                <a:srgbClr val="000000"/>
              </a:solidFill>
            </a:endParaRPr>
          </a:p>
          <a:p>
            <a:pPr eaLnBrk="1" hangingPunct="1">
              <a:lnSpc>
                <a:spcPct val="105000"/>
              </a:lnSpc>
              <a:defRPr/>
            </a:pPr>
            <a:endParaRPr lang="de-CH" altLang="fr-FR" sz="800" dirty="0">
              <a:solidFill>
                <a:srgbClr val="000000"/>
              </a:solidFill>
            </a:endParaRPr>
          </a:p>
        </p:txBody>
      </p:sp>
      <p:sp>
        <p:nvSpPr>
          <p:cNvPr id="4105" name="Titel"/>
          <p:cNvSpPr>
            <a:spLocks noGrp="1" noChangeArrowheads="1"/>
          </p:cNvSpPr>
          <p:nvPr>
            <p:ph type="ctrTitle"/>
          </p:nvPr>
        </p:nvSpPr>
        <p:spPr>
          <a:xfrm>
            <a:off x="1187450" y="2266950"/>
            <a:ext cx="7558088" cy="2357438"/>
          </a:xfrm>
        </p:spPr>
        <p:txBody>
          <a:bodyPr anchor="ctr"/>
          <a:lstStyle>
            <a:lvl1pPr>
              <a:defRPr sz="5200"/>
            </a:lvl1pPr>
          </a:lstStyle>
          <a:p>
            <a:r>
              <a:rPr lang="de-CH" altLang="en-US"/>
              <a:t>Titelmasterformat durch Klicken bearbeiten</a:t>
            </a:r>
          </a:p>
        </p:txBody>
      </p:sp>
      <p:sp>
        <p:nvSpPr>
          <p:cNvPr id="4106" name="Untertitel"/>
          <p:cNvSpPr>
            <a:spLocks noGrp="1" noChangeArrowheads="1"/>
          </p:cNvSpPr>
          <p:nvPr>
            <p:ph type="subTitle" idx="1"/>
          </p:nvPr>
        </p:nvSpPr>
        <p:spPr>
          <a:xfrm>
            <a:off x="1187450" y="5156200"/>
            <a:ext cx="7558088" cy="619125"/>
          </a:xfrm>
        </p:spPr>
        <p:txBody>
          <a:bodyPr/>
          <a:lstStyle>
            <a:lvl1pPr marL="0" indent="0">
              <a:buFontTx/>
              <a:buNone/>
              <a:defRPr sz="3200"/>
            </a:lvl1pPr>
          </a:lstStyle>
          <a:p>
            <a:r>
              <a:rPr lang="de-CH" altLang="en-US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828435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6A49996-EC5A-435E-BC08-6DADEBD4800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b="0"/>
            </a:lvl1pPr>
          </a:lstStyle>
          <a:p>
            <a:pPr>
              <a:defRPr/>
            </a:pPr>
            <a:r>
              <a:rPr lang="fr-CH"/>
              <a:t>Journée d'information sur le nouveau droit de l'adoption, J. Schickel et M. Javaux</a:t>
            </a:r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FE2D0D3-2541-41E2-8EC2-FBAEE3B548E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DB8D890-3E7B-4D14-B909-57EA8C15A531}" type="slidenum">
              <a:rPr lang="de-CH" altLang="en-US"/>
              <a:pPr/>
              <a:t>‹#›</a:t>
            </a:fld>
            <a:endParaRPr lang="de-CH" altLang="en-US"/>
          </a:p>
        </p:txBody>
      </p:sp>
    </p:spTree>
    <p:extLst>
      <p:ext uri="{BB962C8B-B14F-4D97-AF65-F5344CB8AC3E}">
        <p14:creationId xmlns:p14="http://schemas.microsoft.com/office/powerpoint/2010/main" val="1941236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56413" y="1057275"/>
            <a:ext cx="1889125" cy="4962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187450" y="1057275"/>
            <a:ext cx="5516563" cy="4962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EEF6332-BDB4-4F79-8575-2A00BD2104F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b="0"/>
            </a:lvl1pPr>
          </a:lstStyle>
          <a:p>
            <a:pPr>
              <a:defRPr/>
            </a:pPr>
            <a:r>
              <a:rPr lang="fr-CH"/>
              <a:t>Journée d'information sur le nouveau droit de l'adoption, J. Schickel et M. Javaux</a:t>
            </a:r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2248B3F-F346-4534-9976-83702EF7236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7120791-02BD-4D96-8F10-EBB347D5D79E}" type="slidenum">
              <a:rPr lang="de-CH" altLang="en-US"/>
              <a:pPr/>
              <a:t>‹#›</a:t>
            </a:fld>
            <a:endParaRPr lang="de-CH" altLang="en-US"/>
          </a:p>
        </p:txBody>
      </p:sp>
    </p:spTree>
    <p:extLst>
      <p:ext uri="{BB962C8B-B14F-4D97-AF65-F5344CB8AC3E}">
        <p14:creationId xmlns:p14="http://schemas.microsoft.com/office/powerpoint/2010/main" val="2472489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7D5BAC7-8E3B-49C7-BFA8-B8E0DD6DFB4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b="0"/>
            </a:lvl1pPr>
          </a:lstStyle>
          <a:p>
            <a:pPr>
              <a:defRPr/>
            </a:pPr>
            <a:r>
              <a:rPr lang="fr-CH"/>
              <a:t>Journée d'information sur le nouveau droit de l'adoption, J. Schickel et M. Javaux</a:t>
            </a:r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E6E5B32-EBAD-4528-B1E0-2998BEEB234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1165F1E-7BD2-4799-BB55-E735CE9B9852}" type="slidenum">
              <a:rPr lang="de-CH" altLang="en-US"/>
              <a:pPr/>
              <a:t>‹#›</a:t>
            </a:fld>
            <a:endParaRPr lang="de-CH" altLang="en-US"/>
          </a:p>
        </p:txBody>
      </p:sp>
    </p:spTree>
    <p:extLst>
      <p:ext uri="{BB962C8B-B14F-4D97-AF65-F5344CB8AC3E}">
        <p14:creationId xmlns:p14="http://schemas.microsoft.com/office/powerpoint/2010/main" val="1585687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33CCA98-42CF-441D-9A45-86566595DE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b="0"/>
            </a:lvl1pPr>
          </a:lstStyle>
          <a:p>
            <a:pPr>
              <a:defRPr/>
            </a:pPr>
            <a:r>
              <a:rPr lang="fr-CH"/>
              <a:t>Journée d'information sur le nouveau droit de l'adoption, J. Schickel et M. Javaux</a:t>
            </a:r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74D26A9-2A68-4ABC-B5F8-CA6506346DB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FACB7FB-9B38-404D-80A8-BB6413502C35}" type="slidenum">
              <a:rPr lang="de-CH" altLang="en-US"/>
              <a:pPr/>
              <a:t>‹#›</a:t>
            </a:fld>
            <a:endParaRPr lang="de-CH" altLang="en-US"/>
          </a:p>
        </p:txBody>
      </p:sp>
    </p:spTree>
    <p:extLst>
      <p:ext uri="{BB962C8B-B14F-4D97-AF65-F5344CB8AC3E}">
        <p14:creationId xmlns:p14="http://schemas.microsoft.com/office/powerpoint/2010/main" val="63503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187450" y="2133600"/>
            <a:ext cx="370205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41900" y="2133600"/>
            <a:ext cx="3703638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F3A7E89-4070-48CD-B342-3527D8702E6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b="0"/>
            </a:lvl1pPr>
          </a:lstStyle>
          <a:p>
            <a:pPr>
              <a:defRPr/>
            </a:pPr>
            <a:r>
              <a:rPr lang="fr-CH"/>
              <a:t>Journée d'information sur le nouveau droit de l'adoption, J. Schickel et M. Javaux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C1D28C7-25B1-4B0B-90C7-73784DE1480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EB8986F-C982-4A4C-8732-AA7159B477E1}" type="slidenum">
              <a:rPr lang="de-CH" altLang="en-US"/>
              <a:pPr/>
              <a:t>‹#›</a:t>
            </a:fld>
            <a:endParaRPr lang="de-CH" altLang="en-US"/>
          </a:p>
        </p:txBody>
      </p:sp>
    </p:spTree>
    <p:extLst>
      <p:ext uri="{BB962C8B-B14F-4D97-AF65-F5344CB8AC3E}">
        <p14:creationId xmlns:p14="http://schemas.microsoft.com/office/powerpoint/2010/main" val="3346435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DE1FEB51-2662-44F6-925F-560CBC5AAC6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b="0"/>
            </a:lvl1pPr>
          </a:lstStyle>
          <a:p>
            <a:pPr>
              <a:defRPr/>
            </a:pPr>
            <a:r>
              <a:rPr lang="fr-CH"/>
              <a:t>Journée d'information sur le nouveau droit de l'adoption, J. Schickel et M. Javaux</a:t>
            </a:r>
            <a:endParaRPr lang="de-CH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00E729E5-75CF-40E5-A57C-5E1FE27C6FD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8D2182D-F45E-4A68-8575-D866E9C9E738}" type="slidenum">
              <a:rPr lang="de-CH" altLang="en-US"/>
              <a:pPr/>
              <a:t>‹#›</a:t>
            </a:fld>
            <a:endParaRPr lang="de-CH" altLang="en-US"/>
          </a:p>
        </p:txBody>
      </p:sp>
    </p:spTree>
    <p:extLst>
      <p:ext uri="{BB962C8B-B14F-4D97-AF65-F5344CB8AC3E}">
        <p14:creationId xmlns:p14="http://schemas.microsoft.com/office/powerpoint/2010/main" val="1855725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88A0FD7-8D10-411F-9AF7-724EF191C63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b="0"/>
            </a:lvl1pPr>
          </a:lstStyle>
          <a:p>
            <a:pPr>
              <a:defRPr/>
            </a:pPr>
            <a:r>
              <a:rPr lang="fr-CH"/>
              <a:t>Journée d'information sur le nouveau droit de l'adoption, J. Schickel et M. Javaux</a:t>
            </a:r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0994AE9-83FE-473E-886F-8331FA006B0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1671547-74D8-44A6-BCC8-4DD6CD95EA0B}" type="slidenum">
              <a:rPr lang="de-CH" altLang="en-US"/>
              <a:pPr/>
              <a:t>‹#›</a:t>
            </a:fld>
            <a:endParaRPr lang="de-CH" altLang="en-US"/>
          </a:p>
        </p:txBody>
      </p:sp>
    </p:spTree>
    <p:extLst>
      <p:ext uri="{BB962C8B-B14F-4D97-AF65-F5344CB8AC3E}">
        <p14:creationId xmlns:p14="http://schemas.microsoft.com/office/powerpoint/2010/main" val="101649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F42BDFD1-F0A0-4322-9ECE-63BF727910C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b="0"/>
            </a:lvl1pPr>
          </a:lstStyle>
          <a:p>
            <a:pPr>
              <a:defRPr/>
            </a:pPr>
            <a:r>
              <a:rPr lang="fr-CH"/>
              <a:t>Journée d'information sur le nouveau droit de l'adoption, J. Schickel et M. Javaux</a:t>
            </a:r>
            <a:endParaRPr lang="de-CH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E39FB72B-E632-46FD-9E31-BB3B6EF9FF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7970B54-D9F2-4516-8612-4630C8A51ABD}" type="slidenum">
              <a:rPr lang="de-CH" altLang="en-US"/>
              <a:pPr/>
              <a:t>‹#›</a:t>
            </a:fld>
            <a:endParaRPr lang="de-CH" altLang="en-US"/>
          </a:p>
        </p:txBody>
      </p:sp>
    </p:spTree>
    <p:extLst>
      <p:ext uri="{BB962C8B-B14F-4D97-AF65-F5344CB8AC3E}">
        <p14:creationId xmlns:p14="http://schemas.microsoft.com/office/powerpoint/2010/main" val="1928235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4A7D32E-AE40-4DA6-B63A-1D8908F8BC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b="0"/>
            </a:lvl1pPr>
          </a:lstStyle>
          <a:p>
            <a:pPr>
              <a:defRPr/>
            </a:pPr>
            <a:r>
              <a:rPr lang="fr-CH"/>
              <a:t>Journée d'information sur le nouveau droit de l'adoption, J. Schickel et M. Javaux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E7CB926-A451-4C62-9991-4EE59963E39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DE00BA7-FAF0-4BE7-B361-A358F6F5F0A3}" type="slidenum">
              <a:rPr lang="de-CH" altLang="en-US"/>
              <a:pPr/>
              <a:t>‹#›</a:t>
            </a:fld>
            <a:endParaRPr lang="de-CH" altLang="en-US"/>
          </a:p>
        </p:txBody>
      </p:sp>
    </p:spTree>
    <p:extLst>
      <p:ext uri="{BB962C8B-B14F-4D97-AF65-F5344CB8AC3E}">
        <p14:creationId xmlns:p14="http://schemas.microsoft.com/office/powerpoint/2010/main" val="51679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CH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4ADAE85-FDB8-4016-917C-82031413EC8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b="0"/>
            </a:lvl1pPr>
          </a:lstStyle>
          <a:p>
            <a:pPr>
              <a:defRPr/>
            </a:pPr>
            <a:r>
              <a:rPr lang="fr-CH"/>
              <a:t>Journée d'information sur le nouveau droit de l'adoption, J. Schickel et M. Javaux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94B41AF-9026-485E-AECC-101A87AA786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1638ACB-C41C-4527-9DFD-C1D7821459C3}" type="slidenum">
              <a:rPr lang="de-CH" altLang="en-US"/>
              <a:pPr/>
              <a:t>‹#›</a:t>
            </a:fld>
            <a:endParaRPr lang="de-CH" altLang="en-US"/>
          </a:p>
        </p:txBody>
      </p:sp>
    </p:spTree>
    <p:extLst>
      <p:ext uri="{BB962C8B-B14F-4D97-AF65-F5344CB8AC3E}">
        <p14:creationId xmlns:p14="http://schemas.microsoft.com/office/powerpoint/2010/main" val="1179588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bereich2">
            <a:extLst>
              <a:ext uri="{FF2B5EF4-FFF2-40B4-BE49-F238E27FC236}">
                <a16:creationId xmlns:a16="http://schemas.microsoft.com/office/drawing/2014/main" id="{BDEE6618-866F-4F4C-AF3C-CB2EBE5A99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87450" y="1057275"/>
            <a:ext cx="7558088" cy="102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en-US"/>
              <a:t>Titelmasterformat durch Klicken bearbeiten</a:t>
            </a:r>
          </a:p>
        </p:txBody>
      </p:sp>
      <p:sp>
        <p:nvSpPr>
          <p:cNvPr id="1027" name="Objektbereich2">
            <a:extLst>
              <a:ext uri="{FF2B5EF4-FFF2-40B4-BE49-F238E27FC236}">
                <a16:creationId xmlns:a16="http://schemas.microsoft.com/office/drawing/2014/main" id="{C366F710-3E93-4346-8A96-178928F28A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87450" y="2133600"/>
            <a:ext cx="7558088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en-US"/>
              <a:t>Textmasterformate durch Klicken bearbeiten</a:t>
            </a:r>
          </a:p>
          <a:p>
            <a:pPr lvl="1"/>
            <a:r>
              <a:rPr lang="de-CH" altLang="en-US"/>
              <a:t>Zweite Ebene</a:t>
            </a:r>
          </a:p>
          <a:p>
            <a:pPr lvl="2"/>
            <a:r>
              <a:rPr lang="de-CH" altLang="en-US"/>
              <a:t>Dritte Ebene</a:t>
            </a:r>
          </a:p>
          <a:p>
            <a:pPr lvl="3"/>
            <a:r>
              <a:rPr lang="de-CH" altLang="en-US"/>
              <a:t>Vierte Ebene</a:t>
            </a:r>
          </a:p>
          <a:p>
            <a:pPr lvl="4"/>
            <a:r>
              <a:rPr lang="de-CH" altLang="en-US"/>
              <a:t>Fünfte Ebene</a:t>
            </a:r>
          </a:p>
          <a:p>
            <a:pPr lvl="4"/>
            <a:endParaRPr lang="de-CH" altLang="en-US"/>
          </a:p>
        </p:txBody>
      </p:sp>
      <p:pic>
        <p:nvPicPr>
          <p:cNvPr id="1028" name="Logo2" descr="Logo_col">
            <a:extLst>
              <a:ext uri="{FF2B5EF4-FFF2-40B4-BE49-F238E27FC236}">
                <a16:creationId xmlns:a16="http://schemas.microsoft.com/office/drawing/2014/main" id="{6AFA63F2-A29A-49C4-B0DF-DB2DBAC661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575" y="358775"/>
            <a:ext cx="1997075" cy="65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Amt_Org2">
            <a:extLst>
              <a:ext uri="{FF2B5EF4-FFF2-40B4-BE49-F238E27FC236}">
                <a16:creationId xmlns:a16="http://schemas.microsoft.com/office/drawing/2014/main" id="{EB69E52D-60ED-435D-A62C-9E201F02B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6750" y="315913"/>
            <a:ext cx="4291013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5000"/>
              </a:lnSpc>
              <a:defRPr/>
            </a:pPr>
            <a:r>
              <a:rPr lang="de-CH" altLang="fr-FR" sz="800" dirty="0" err="1">
                <a:solidFill>
                  <a:srgbClr val="000000"/>
                </a:solidFill>
              </a:rPr>
              <a:t>Département</a:t>
            </a:r>
            <a:r>
              <a:rPr lang="de-CH" altLang="fr-FR" sz="800" dirty="0">
                <a:solidFill>
                  <a:srgbClr val="000000"/>
                </a:solidFill>
              </a:rPr>
              <a:t> </a:t>
            </a:r>
            <a:r>
              <a:rPr lang="de-CH" altLang="fr-FR" sz="800" dirty="0" err="1">
                <a:solidFill>
                  <a:srgbClr val="000000"/>
                </a:solidFill>
              </a:rPr>
              <a:t>fédéral</a:t>
            </a:r>
            <a:r>
              <a:rPr lang="de-CH" altLang="fr-FR" sz="800" dirty="0">
                <a:solidFill>
                  <a:srgbClr val="000000"/>
                </a:solidFill>
              </a:rPr>
              <a:t> de </a:t>
            </a:r>
            <a:r>
              <a:rPr lang="de-CH" altLang="fr-FR" sz="800" dirty="0" err="1">
                <a:solidFill>
                  <a:srgbClr val="000000"/>
                </a:solidFill>
              </a:rPr>
              <a:t>justice</a:t>
            </a:r>
            <a:r>
              <a:rPr lang="de-CH" altLang="fr-FR" sz="800" dirty="0">
                <a:solidFill>
                  <a:srgbClr val="000000"/>
                </a:solidFill>
              </a:rPr>
              <a:t> et </a:t>
            </a:r>
            <a:r>
              <a:rPr lang="de-CH" altLang="fr-FR" sz="800" dirty="0" err="1">
                <a:solidFill>
                  <a:srgbClr val="000000"/>
                </a:solidFill>
              </a:rPr>
              <a:t>police</a:t>
            </a:r>
            <a:r>
              <a:rPr lang="de-CH" altLang="fr-FR" sz="800" dirty="0">
                <a:solidFill>
                  <a:srgbClr val="000000"/>
                </a:solidFill>
              </a:rPr>
              <a:t> </a:t>
            </a:r>
            <a:r>
              <a:rPr lang="de-CH" altLang="fr-FR" sz="800" dirty="0" err="1">
                <a:solidFill>
                  <a:srgbClr val="000000"/>
                </a:solidFill>
              </a:rPr>
              <a:t>DFJP</a:t>
            </a:r>
            <a:endParaRPr lang="de-CH" altLang="fr-FR" sz="800" dirty="0">
              <a:solidFill>
                <a:srgbClr val="000000"/>
              </a:solidFill>
            </a:endParaRPr>
          </a:p>
          <a:p>
            <a:pPr eaLnBrk="1" hangingPunct="1">
              <a:lnSpc>
                <a:spcPct val="105000"/>
              </a:lnSpc>
              <a:defRPr/>
            </a:pPr>
            <a:r>
              <a:rPr lang="fr-FR" altLang="fr-FR" sz="800" b="1" dirty="0">
                <a:solidFill>
                  <a:srgbClr val="000000"/>
                </a:solidFill>
              </a:rPr>
              <a:t>Office fédéral de la justice </a:t>
            </a:r>
            <a:r>
              <a:rPr lang="de-CH" altLang="fr-FR" sz="800" b="1" dirty="0" err="1">
                <a:solidFill>
                  <a:srgbClr val="000000"/>
                </a:solidFill>
              </a:rPr>
              <a:t>OFJ</a:t>
            </a:r>
            <a:endParaRPr lang="de-CH" altLang="fr-FR" sz="800" b="1" dirty="0">
              <a:solidFill>
                <a:srgbClr val="000000"/>
              </a:solidFill>
            </a:endParaRPr>
          </a:p>
          <a:p>
            <a:pPr eaLnBrk="1" hangingPunct="1">
              <a:lnSpc>
                <a:spcPct val="105000"/>
              </a:lnSpc>
              <a:defRPr/>
            </a:pPr>
            <a:r>
              <a:rPr lang="de-CH" altLang="fr-FR" sz="800" dirty="0" err="1">
                <a:solidFill>
                  <a:srgbClr val="000000"/>
                </a:solidFill>
              </a:rPr>
              <a:t>Unité</a:t>
            </a:r>
            <a:r>
              <a:rPr lang="de-CH" altLang="fr-FR" sz="800" dirty="0">
                <a:solidFill>
                  <a:srgbClr val="000000"/>
                </a:solidFill>
              </a:rPr>
              <a:t> </a:t>
            </a:r>
            <a:r>
              <a:rPr lang="de-CH" altLang="fr-FR" sz="800" dirty="0" err="1">
                <a:solidFill>
                  <a:srgbClr val="000000"/>
                </a:solidFill>
              </a:rPr>
              <a:t>Droit</a:t>
            </a:r>
            <a:r>
              <a:rPr lang="de-CH" altLang="fr-FR" sz="800" dirty="0">
                <a:solidFill>
                  <a:srgbClr val="000000"/>
                </a:solidFill>
              </a:rPr>
              <a:t> international </a:t>
            </a:r>
            <a:r>
              <a:rPr lang="de-CH" altLang="fr-FR" sz="800" dirty="0" err="1">
                <a:solidFill>
                  <a:srgbClr val="000000"/>
                </a:solidFill>
              </a:rPr>
              <a:t>privé</a:t>
            </a:r>
            <a:endParaRPr lang="de-CH" altLang="fr-FR" sz="800" dirty="0">
              <a:solidFill>
                <a:srgbClr val="000000"/>
              </a:solidFill>
            </a:endParaRPr>
          </a:p>
        </p:txBody>
      </p:sp>
      <p:sp>
        <p:nvSpPr>
          <p:cNvPr id="1035" name="Fusszeile">
            <a:extLst>
              <a:ext uri="{FF2B5EF4-FFF2-40B4-BE49-F238E27FC236}">
                <a16:creationId xmlns:a16="http://schemas.microsoft.com/office/drawing/2014/main" id="{3CDE7485-C2AF-49B4-AFF6-018B716050A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87450" y="6165850"/>
            <a:ext cx="5757863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5000"/>
              </a:lnSpc>
              <a:defRPr sz="900" b="1">
                <a:latin typeface="Arial" charset="0"/>
              </a:defRPr>
            </a:lvl1pPr>
          </a:lstStyle>
          <a:p>
            <a:pPr>
              <a:defRPr/>
            </a:pPr>
            <a:r>
              <a:rPr lang="fr-CH"/>
              <a:t>Journée d'information sur le nouveau droit de l'adoption, J. Schickel et M. Javaux</a:t>
            </a:r>
            <a:endParaRPr lang="de-CH"/>
          </a:p>
        </p:txBody>
      </p:sp>
      <p:sp>
        <p:nvSpPr>
          <p:cNvPr id="1036" name="Seite">
            <a:extLst>
              <a:ext uri="{FF2B5EF4-FFF2-40B4-BE49-F238E27FC236}">
                <a16:creationId xmlns:a16="http://schemas.microsoft.com/office/drawing/2014/main" id="{9A8BD4FF-BA26-48D8-B83E-2E83CD7F768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45425" y="6164263"/>
            <a:ext cx="900113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5000"/>
              </a:lnSpc>
              <a:defRPr sz="900"/>
            </a:lvl1pPr>
          </a:lstStyle>
          <a:p>
            <a:fld id="{3DD10B63-C292-47ED-97EE-D0CBCC4A32F7}" type="slidenum">
              <a:rPr lang="de-CH" altLang="en-US"/>
              <a:pPr/>
              <a:t>‹#›</a:t>
            </a:fld>
            <a:endParaRPr lang="de-CH" altLang="en-US"/>
          </a:p>
        </p:txBody>
      </p:sp>
      <p:sp>
        <p:nvSpPr>
          <p:cNvPr id="1032" name="Fusslinie">
            <a:extLst>
              <a:ext uri="{FF2B5EF4-FFF2-40B4-BE49-F238E27FC236}">
                <a16:creationId xmlns:a16="http://schemas.microsoft.com/office/drawing/2014/main" id="{25650ACB-4C3D-4844-B4ED-9AD920298CB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84288" y="6164263"/>
            <a:ext cx="75041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3" r:id="rId1"/>
    <p:sldLayoutId id="2147484014" r:id="rId2"/>
    <p:sldLayoutId id="2147484015" r:id="rId3"/>
    <p:sldLayoutId id="2147484016" r:id="rId4"/>
    <p:sldLayoutId id="2147484017" r:id="rId5"/>
    <p:sldLayoutId id="2147484018" r:id="rId6"/>
    <p:sldLayoutId id="2147484019" r:id="rId7"/>
    <p:sldLayoutId id="2147484020" r:id="rId8"/>
    <p:sldLayoutId id="2147484021" r:id="rId9"/>
    <p:sldLayoutId id="2147484022" r:id="rId10"/>
    <p:sldLayoutId id="2147484023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•"/>
        <a:defRPr sz="21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•"/>
        <a:defRPr sz="21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•"/>
        <a:defRPr sz="21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•"/>
        <a:defRPr sz="21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21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21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21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21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">
            <a:extLst>
              <a:ext uri="{FF2B5EF4-FFF2-40B4-BE49-F238E27FC236}">
                <a16:creationId xmlns:a16="http://schemas.microsoft.com/office/drawing/2014/main" id="{7B4BFAA5-09CD-457C-BF5E-8ECCB7B4E6C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39750" y="1844675"/>
            <a:ext cx="8205788" cy="2357438"/>
          </a:xfrm>
        </p:spPr>
        <p:txBody>
          <a:bodyPr/>
          <a:lstStyle/>
          <a:p>
            <a:pPr algn="ctr" eaLnBrk="1" hangingPunct="1"/>
            <a:r>
              <a:rPr lang="fr-CH" altLang="fr-FR"/>
              <a:t>Child placement across borders: unifying cantonal practices in Switzerland</a:t>
            </a:r>
            <a:endParaRPr lang="de-DE" altLang="en-US"/>
          </a:p>
        </p:txBody>
      </p:sp>
      <p:sp>
        <p:nvSpPr>
          <p:cNvPr id="14339" name="Untertitel">
            <a:extLst>
              <a:ext uri="{FF2B5EF4-FFF2-40B4-BE49-F238E27FC236}">
                <a16:creationId xmlns:a16="http://schemas.microsoft.com/office/drawing/2014/main" id="{23FC9765-D69F-485F-B41A-8C38F24CED6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827088" y="5157788"/>
            <a:ext cx="7558087" cy="790575"/>
          </a:xfrm>
        </p:spPr>
        <p:txBody>
          <a:bodyPr/>
          <a:lstStyle/>
          <a:p>
            <a:pPr algn="ctr"/>
            <a:r>
              <a:rPr lang="fr-CH" altLang="fr-FR" sz="1400"/>
              <a:t>Joëlle Schickel-Küng</a:t>
            </a:r>
          </a:p>
          <a:p>
            <a:pPr algn="ctr"/>
            <a:r>
              <a:rPr lang="fr-CH" altLang="fr-FR" sz="1400"/>
              <a:t>1 June 2021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>
            <a:extLst>
              <a:ext uri="{FF2B5EF4-FFF2-40B4-BE49-F238E27FC236}">
                <a16:creationId xmlns:a16="http://schemas.microsoft.com/office/drawing/2014/main" id="{637AD2BC-BE45-4A4C-A32E-3689A9B03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altLang="fr-FR"/>
              <a:t>Context</a:t>
            </a:r>
            <a:endParaRPr lang="en-US" altLang="fr-FR"/>
          </a:p>
        </p:txBody>
      </p:sp>
      <p:sp>
        <p:nvSpPr>
          <p:cNvPr id="16387" name="Espace réservé du pied de page 3">
            <a:extLst>
              <a:ext uri="{FF2B5EF4-FFF2-40B4-BE49-F238E27FC236}">
                <a16:creationId xmlns:a16="http://schemas.microsoft.com/office/drawing/2014/main" id="{396B9F45-DA0D-427F-A7BF-E2DBC569202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CH" altLang="en-US" sz="900" b="1"/>
              <a:t>Joëlle Schickel-Küng, 1 June 2021</a:t>
            </a:r>
            <a:endParaRPr lang="de-CH" altLang="en-US" sz="900" b="1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C3C886F-EEE6-4B80-879A-86F696881A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fr-CH" dirty="0"/>
              <a:t>Ratification of the 1996 Hague Convention in 2009</a:t>
            </a:r>
          </a:p>
          <a:p>
            <a:pPr>
              <a:defRPr/>
            </a:pPr>
            <a:r>
              <a:rPr lang="fr-CH" dirty="0"/>
              <a:t>Federal State : </a:t>
            </a:r>
          </a:p>
          <a:p>
            <a:pPr lvl="1">
              <a:defRPr/>
            </a:pPr>
            <a:r>
              <a:rPr lang="fr-CH" dirty="0"/>
              <a:t>1 Federal Central Authority (coordination and support)</a:t>
            </a:r>
          </a:p>
          <a:p>
            <a:pPr lvl="1">
              <a:defRPr/>
            </a:pPr>
            <a:r>
              <a:rPr lang="fr-CH" dirty="0"/>
              <a:t>26 Cantonal Central </a:t>
            </a:r>
            <a:r>
              <a:rPr lang="fr-CH" dirty="0" err="1"/>
              <a:t>Authorities</a:t>
            </a:r>
            <a:endParaRPr lang="fr-CH" dirty="0"/>
          </a:p>
          <a:p>
            <a:pPr marL="457200" lvl="1" indent="0">
              <a:buFontTx/>
              <a:buNone/>
              <a:defRPr/>
            </a:pPr>
            <a:endParaRPr lang="fr-CH" dirty="0"/>
          </a:p>
          <a:p>
            <a:pPr>
              <a:defRPr/>
            </a:pPr>
            <a:r>
              <a:rPr lang="fr-CH" dirty="0"/>
              <a:t>Federal </a:t>
            </a:r>
            <a:r>
              <a:rPr lang="fr-CH" dirty="0" err="1"/>
              <a:t>law</a:t>
            </a:r>
            <a:r>
              <a:rPr lang="fr-CH" dirty="0"/>
              <a:t> on placement of </a:t>
            </a:r>
            <a:r>
              <a:rPr lang="fr-CH" dirty="0" err="1"/>
              <a:t>children</a:t>
            </a:r>
            <a:r>
              <a:rPr lang="fr-CH" dirty="0"/>
              <a:t> in </a:t>
            </a:r>
            <a:r>
              <a:rPr lang="fr-CH" dirty="0" err="1"/>
              <a:t>formal</a:t>
            </a:r>
            <a:r>
              <a:rPr lang="fr-CH" dirty="0"/>
              <a:t> alternative care settings; </a:t>
            </a:r>
            <a:r>
              <a:rPr lang="fr-CH" dirty="0" err="1"/>
              <a:t>implementation</a:t>
            </a:r>
            <a:r>
              <a:rPr lang="fr-CH" dirty="0"/>
              <a:t> </a:t>
            </a:r>
            <a:r>
              <a:rPr lang="fr-CH" dirty="0" err="1"/>
              <a:t>through</a:t>
            </a:r>
            <a:r>
              <a:rPr lang="fr-CH" dirty="0"/>
              <a:t> cantonal </a:t>
            </a:r>
            <a:r>
              <a:rPr lang="fr-CH" dirty="0" err="1"/>
              <a:t>authorities</a:t>
            </a:r>
            <a:r>
              <a:rPr lang="fr-CH" dirty="0"/>
              <a:t>, </a:t>
            </a:r>
            <a:r>
              <a:rPr lang="fr-CH" dirty="0" err="1"/>
              <a:t>who</a:t>
            </a:r>
            <a:r>
              <a:rPr lang="fr-CH" dirty="0"/>
              <a:t> have </a:t>
            </a:r>
            <a:r>
              <a:rPr lang="fr-CH" dirty="0" err="1"/>
              <a:t>general</a:t>
            </a:r>
            <a:r>
              <a:rPr lang="fr-CH" dirty="0"/>
              <a:t> </a:t>
            </a:r>
            <a:r>
              <a:rPr lang="fr-CH" dirty="0" err="1"/>
              <a:t>competence</a:t>
            </a:r>
            <a:r>
              <a:rPr lang="fr-CH" dirty="0"/>
              <a:t> for </a:t>
            </a:r>
            <a:r>
              <a:rPr lang="fr-CH" dirty="0" err="1"/>
              <a:t>child</a:t>
            </a:r>
            <a:r>
              <a:rPr lang="fr-CH" dirty="0"/>
              <a:t> protection issues in </a:t>
            </a:r>
            <a:r>
              <a:rPr lang="fr-CH" dirty="0" err="1"/>
              <a:t>Switzerland</a:t>
            </a:r>
            <a:endParaRPr lang="fr-CH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re 1">
            <a:extLst>
              <a:ext uri="{FF2B5EF4-FFF2-40B4-BE49-F238E27FC236}">
                <a16:creationId xmlns:a16="http://schemas.microsoft.com/office/drawing/2014/main" id="{961CFCF7-5C9C-49F1-BB27-EBE5093FC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altLang="fr-FR"/>
              <a:t>Guidelines of January 2021</a:t>
            </a:r>
            <a:endParaRPr lang="en-US" altLang="fr-FR"/>
          </a:p>
        </p:txBody>
      </p:sp>
      <p:sp>
        <p:nvSpPr>
          <p:cNvPr id="17411" name="Espace réservé du pied de page 3">
            <a:extLst>
              <a:ext uri="{FF2B5EF4-FFF2-40B4-BE49-F238E27FC236}">
                <a16:creationId xmlns:a16="http://schemas.microsoft.com/office/drawing/2014/main" id="{F3D84796-3D32-40A8-885A-69827614C6A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CH" altLang="en-US" sz="900" b="1"/>
              <a:t>Joëlle Schickel-Küng, 1 June 2021</a:t>
            </a:r>
            <a:endParaRPr lang="de-CH" altLang="en-US" sz="900" b="1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FDED796-8366-4624-A805-29E474C53C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altLang="en-US"/>
              <a:t>Available under www.ofj.admin.ch&gt;Society&gt;International Protection of Children&gt;Intercountry child placement (only in French, German or Italian)</a:t>
            </a:r>
          </a:p>
          <a:p>
            <a:r>
              <a:rPr lang="fr-CH" altLang="en-US"/>
              <a:t>Intended for the authorities involved in a cross-border child placement </a:t>
            </a:r>
          </a:p>
          <a:p>
            <a:pPr lvl="1"/>
            <a:r>
              <a:rPr lang="fr-CH" altLang="en-US"/>
              <a:t>Placements to and from abroad</a:t>
            </a:r>
          </a:p>
          <a:p>
            <a:pPr lvl="1"/>
            <a:r>
              <a:rPr lang="fr-CH" altLang="en-US"/>
              <a:t>Art. 33 Hague Convention</a:t>
            </a:r>
          </a:p>
          <a:p>
            <a:pPr lvl="1"/>
            <a:r>
              <a:rPr lang="fr-CH" altLang="en-US"/>
              <a:t>Non-contracting States</a:t>
            </a:r>
          </a:p>
          <a:p>
            <a:pPr lvl="1"/>
            <a:r>
              <a:rPr lang="fr-CH" altLang="en-US"/>
              <a:t>Compliance with the procedure vs «fait accompli»</a:t>
            </a:r>
          </a:p>
          <a:p>
            <a:pPr lvl="1"/>
            <a:r>
              <a:rPr lang="fr-CH" altLang="en-US"/>
              <a:t>Ordered placements vs voluntary placements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>
            <a:extLst>
              <a:ext uri="{FF2B5EF4-FFF2-40B4-BE49-F238E27FC236}">
                <a16:creationId xmlns:a16="http://schemas.microsoft.com/office/drawing/2014/main" id="{BFAF5273-FAB4-437E-BD12-B134CA983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altLang="fr-FR"/>
              <a:t>Types of placements</a:t>
            </a:r>
            <a:endParaRPr lang="en-US" altLang="fr-FR"/>
          </a:p>
        </p:txBody>
      </p:sp>
      <p:sp>
        <p:nvSpPr>
          <p:cNvPr id="18435" name="Espace réservé du pied de page 3">
            <a:extLst>
              <a:ext uri="{FF2B5EF4-FFF2-40B4-BE49-F238E27FC236}">
                <a16:creationId xmlns:a16="http://schemas.microsoft.com/office/drawing/2014/main" id="{84CEB630-3C32-4518-8044-7093E13A507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CH" altLang="en-US" sz="900" b="1"/>
              <a:t>Joëlle Schickel-Küng, 1 June 2021</a:t>
            </a:r>
            <a:endParaRPr lang="de-CH" altLang="en-US" sz="900" b="1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AE53698-591E-48D2-8DBC-671615793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2050" y="2082800"/>
            <a:ext cx="7558088" cy="3886200"/>
          </a:xfrm>
        </p:spPr>
        <p:txBody>
          <a:bodyPr/>
          <a:lstStyle/>
          <a:p>
            <a:pPr>
              <a:defRPr/>
            </a:pPr>
            <a:r>
              <a:rPr lang="fr-CH" dirty="0"/>
              <a:t>Short or medium-</a:t>
            </a:r>
            <a:r>
              <a:rPr lang="fr-CH" dirty="0" err="1"/>
              <a:t>term</a:t>
            </a:r>
            <a:r>
              <a:rPr lang="fr-CH" dirty="0"/>
              <a:t> placements:</a:t>
            </a:r>
          </a:p>
          <a:p>
            <a:pPr lvl="1">
              <a:defRPr/>
            </a:pPr>
            <a:r>
              <a:rPr lang="fr-CH" dirty="0"/>
              <a:t>In a </a:t>
            </a:r>
            <a:r>
              <a:rPr lang="fr-CH" dirty="0" err="1"/>
              <a:t>specialised</a:t>
            </a:r>
            <a:r>
              <a:rPr lang="fr-CH" dirty="0"/>
              <a:t> institution for ex. for mental </a:t>
            </a:r>
            <a:r>
              <a:rPr lang="fr-CH" dirty="0" err="1"/>
              <a:t>disorders</a:t>
            </a:r>
            <a:endParaRPr lang="fr-CH" dirty="0"/>
          </a:p>
          <a:p>
            <a:pPr lvl="1">
              <a:defRPr/>
            </a:pPr>
            <a:r>
              <a:rPr lang="fr-CH" dirty="0"/>
              <a:t> «time-out» </a:t>
            </a:r>
            <a:r>
              <a:rPr lang="fr-CH" dirty="0" err="1"/>
              <a:t>with</a:t>
            </a:r>
            <a:r>
              <a:rPr lang="fr-CH" dirty="0"/>
              <a:t> </a:t>
            </a:r>
            <a:r>
              <a:rPr lang="fr-CH" dirty="0" err="1"/>
              <a:t>educational</a:t>
            </a:r>
            <a:r>
              <a:rPr lang="fr-CH" dirty="0"/>
              <a:t> setting</a:t>
            </a:r>
          </a:p>
          <a:p>
            <a:pPr marL="457200" lvl="1" indent="0">
              <a:buFontTx/>
              <a:buNone/>
              <a:defRPr/>
            </a:pPr>
            <a:endParaRPr lang="fr-CH" dirty="0"/>
          </a:p>
          <a:p>
            <a:pPr>
              <a:defRPr/>
            </a:pPr>
            <a:r>
              <a:rPr lang="fr-CH" dirty="0"/>
              <a:t>Long-</a:t>
            </a:r>
            <a:r>
              <a:rPr lang="fr-CH" dirty="0" err="1"/>
              <a:t>term</a:t>
            </a:r>
            <a:r>
              <a:rPr lang="fr-CH" dirty="0"/>
              <a:t> / permanent placements</a:t>
            </a:r>
          </a:p>
          <a:p>
            <a:pPr lvl="1">
              <a:defRPr/>
            </a:pPr>
            <a:r>
              <a:rPr lang="fr-CH" dirty="0"/>
              <a:t>In an institution or </a:t>
            </a:r>
            <a:r>
              <a:rPr lang="fr-CH" dirty="0" err="1"/>
              <a:t>foster</a:t>
            </a:r>
            <a:r>
              <a:rPr lang="fr-CH" dirty="0"/>
              <a:t> </a:t>
            </a:r>
            <a:r>
              <a:rPr lang="fr-CH" dirty="0" err="1"/>
              <a:t>family</a:t>
            </a:r>
            <a:endParaRPr lang="fr-CH" dirty="0"/>
          </a:p>
          <a:p>
            <a:pPr lvl="1">
              <a:defRPr/>
            </a:pPr>
            <a:r>
              <a:rPr lang="fr-CH" dirty="0"/>
              <a:t>Return to country of </a:t>
            </a:r>
            <a:r>
              <a:rPr lang="fr-CH" dirty="0" err="1"/>
              <a:t>origin</a:t>
            </a:r>
            <a:r>
              <a:rPr lang="fr-CH" dirty="0"/>
              <a:t>, or in </a:t>
            </a:r>
            <a:r>
              <a:rPr lang="fr-CH" dirty="0" err="1"/>
              <a:t>third</a:t>
            </a:r>
            <a:r>
              <a:rPr lang="fr-CH" dirty="0"/>
              <a:t> country</a:t>
            </a:r>
          </a:p>
          <a:p>
            <a:pPr lvl="1">
              <a:defRPr/>
            </a:pPr>
            <a:r>
              <a:rPr lang="fr-CH" dirty="0" err="1"/>
              <a:t>Including</a:t>
            </a:r>
            <a:r>
              <a:rPr lang="fr-CH" dirty="0"/>
              <a:t> cases of </a:t>
            </a:r>
            <a:r>
              <a:rPr lang="fr-CH" dirty="0" err="1"/>
              <a:t>transfer</a:t>
            </a:r>
            <a:r>
              <a:rPr lang="fr-CH" dirty="0"/>
              <a:t> of parental </a:t>
            </a:r>
            <a:r>
              <a:rPr lang="fr-CH" dirty="0" err="1"/>
              <a:t>authority</a:t>
            </a:r>
            <a:r>
              <a:rPr lang="fr-CH" dirty="0"/>
              <a:t> to relatives </a:t>
            </a:r>
            <a:r>
              <a:rPr lang="fr-CH" dirty="0" err="1"/>
              <a:t>abroad</a:t>
            </a:r>
            <a:endParaRPr lang="fr-CH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re 1">
            <a:extLst>
              <a:ext uri="{FF2B5EF4-FFF2-40B4-BE49-F238E27FC236}">
                <a16:creationId xmlns:a16="http://schemas.microsoft.com/office/drawing/2014/main" id="{EF55F3E7-0F28-48BB-A295-56A1D4C4D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altLang="en-US"/>
              <a:t>Switzerland as «host» country	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8956FAE-F4E4-433F-83E9-29042AA15E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altLang="en-US"/>
              <a:t>Prior consent procedure according to Art. 33 Hague Convention </a:t>
            </a:r>
          </a:p>
          <a:p>
            <a:r>
              <a:rPr lang="fr-CH" altLang="en-US"/>
              <a:t>Consent of Swiss authorities must include:</a:t>
            </a:r>
          </a:p>
          <a:p>
            <a:pPr lvl="1"/>
            <a:r>
              <a:rPr lang="fr-CH" altLang="en-US"/>
              <a:t>Placement setting (foster family or institution)</a:t>
            </a:r>
          </a:p>
          <a:p>
            <a:pPr lvl="1"/>
            <a:r>
              <a:rPr lang="fr-CH" altLang="en-US"/>
              <a:t>The placement plan as a whole (situation in the State of origin, subsidiarity, best interests of the child, financing and other practical issues)</a:t>
            </a:r>
          </a:p>
          <a:p>
            <a:pPr lvl="1"/>
            <a:r>
              <a:rPr lang="fr-CH" altLang="en-US"/>
              <a:t>Migration aspects </a:t>
            </a:r>
          </a:p>
          <a:p>
            <a:r>
              <a:rPr lang="fr-CH" altLang="en-US"/>
              <a:t>Several involved authorities to coordinate</a:t>
            </a:r>
          </a:p>
          <a:p>
            <a:r>
              <a:rPr lang="fr-CH" altLang="en-US"/>
              <a:t>Costs of placement? </a:t>
            </a:r>
          </a:p>
        </p:txBody>
      </p:sp>
      <p:sp>
        <p:nvSpPr>
          <p:cNvPr id="19460" name="Espace réservé du pied de page 3">
            <a:extLst>
              <a:ext uri="{FF2B5EF4-FFF2-40B4-BE49-F238E27FC236}">
                <a16:creationId xmlns:a16="http://schemas.microsoft.com/office/drawing/2014/main" id="{45833B45-99C9-4D39-8F0E-1E3526194AE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fr-CH" altLang="en-US" b="1"/>
              <a:t>Joëlle Schickel-Küng, 1 June 2021</a:t>
            </a:r>
            <a:endParaRPr lang="de-CH" altLang="en-US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CD Bund_GS_fr">
  <a:themeElements>
    <a:clrScheme name="CD Bund_GS_f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D Bund_GS_f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D Bund_GS_f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 Bund_GS_f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 Bund_GS_f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 Bund_GS_f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 Bund_GS_f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 Bund_GS_f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D Bund_GS_f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D Bund_GS_f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D Bund_GS_f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D Bund_GS_f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D Bund_GS_f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D Bund_GS_f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CD Bund_GS_fr</Template>
  <TotalTime>0</TotalTime>
  <Words>287</Words>
  <Application>Microsoft Office PowerPoint</Application>
  <PresentationFormat>On-screen Show (4:3)</PresentationFormat>
  <Paragraphs>40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Arial</vt:lpstr>
      <vt:lpstr>CD Bund_GS_fr</vt:lpstr>
      <vt:lpstr>Child placement across borders: unifying cantonal practices in Switzerland</vt:lpstr>
      <vt:lpstr>Context</vt:lpstr>
      <vt:lpstr>Guidelines of January 2021</vt:lpstr>
      <vt:lpstr>Types of placements</vt:lpstr>
      <vt:lpstr>Switzerland as «host» country </vt:lpstr>
    </vt:vector>
  </TitlesOfParts>
  <Company>Eidg. Justiz und Polizeidepartement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Born Barbara BFM</dc:creator>
  <cp:lastModifiedBy>MAMULASHVILI Maia</cp:lastModifiedBy>
  <cp:revision>62</cp:revision>
  <cp:lastPrinted>2018-01-23T19:22:39Z</cp:lastPrinted>
  <dcterms:created xsi:type="dcterms:W3CDTF">2009-04-27T13:28:21Z</dcterms:created>
  <dcterms:modified xsi:type="dcterms:W3CDTF">2021-06-04T14:52:59Z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FSC#EJPDCFG@15.1700:RecipientSalutation">
    <vt:lpwstr/>
  </property>
  <property fmtid="{D5CDD505-2E9C-101B-9397-08002B2CF9AE}" pid="3" name="FSC#EJPDCFG@15.1700:RecipientTitle">
    <vt:lpwstr/>
  </property>
  <property fmtid="{D5CDD505-2E9C-101B-9397-08002B2CF9AE}" pid="4" name="FSC#EJPDCFG@15.1700:RecipientFirstname">
    <vt:lpwstr/>
  </property>
  <property fmtid="{D5CDD505-2E9C-101B-9397-08002B2CF9AE}" pid="5" name="FSC#EJPDCFG@15.1700:RecipientSurname">
    <vt:lpwstr/>
  </property>
  <property fmtid="{D5CDD505-2E9C-101B-9397-08002B2CF9AE}" pid="6" name="FSC#EJPDCFG@15.1700:RecipientStreet">
    <vt:lpwstr/>
  </property>
  <property fmtid="{D5CDD505-2E9C-101B-9397-08002B2CF9AE}" pid="7" name="FSC#EJPDCFG@15.1700:RecipientPOBox">
    <vt:lpwstr/>
  </property>
  <property fmtid="{D5CDD505-2E9C-101B-9397-08002B2CF9AE}" pid="8" name="FSC#EJPDCFG@15.1700:RecipientZIPCode">
    <vt:lpwstr/>
  </property>
  <property fmtid="{D5CDD505-2E9C-101B-9397-08002B2CF9AE}" pid="9" name="FSC#EJPDCFG@15.1700:RecipientCity">
    <vt:lpwstr/>
  </property>
  <property fmtid="{D5CDD505-2E9C-101B-9397-08002B2CF9AE}" pid="10" name="FSC#EJPDCFG@15.1700:RecipientCountry">
    <vt:lpwstr/>
  </property>
  <property fmtid="{D5CDD505-2E9C-101B-9397-08002B2CF9AE}" pid="11" name="FSC#EJPDCFG@15.1700:RecipientOrgname">
    <vt:lpwstr/>
  </property>
  <property fmtid="{D5CDD505-2E9C-101B-9397-08002B2CF9AE}" pid="12" name="FSC#EJPDCFG@15.1700:RecipientEMail">
    <vt:lpwstr/>
  </property>
  <property fmtid="{D5CDD505-2E9C-101B-9397-08002B2CF9AE}" pid="13" name="FSC#EJPDCFG@15.1700:RecipientContactSalutation">
    <vt:lpwstr/>
  </property>
  <property fmtid="{D5CDD505-2E9C-101B-9397-08002B2CF9AE}" pid="14" name="FSC#EJPDCFG@15.1700:RecipientContactFirstname">
    <vt:lpwstr/>
  </property>
  <property fmtid="{D5CDD505-2E9C-101B-9397-08002B2CF9AE}" pid="15" name="FSC#EJPDCFG@15.1700:RecipientContactSurname">
    <vt:lpwstr/>
  </property>
  <property fmtid="{D5CDD505-2E9C-101B-9397-08002B2CF9AE}" pid="16" name="FSC#EJPDCFG@15.1700:RecipientDate">
    <vt:lpwstr/>
  </property>
  <property fmtid="{D5CDD505-2E9C-101B-9397-08002B2CF9AE}" pid="17" name="FSC#EJPDCFG@15.1700:SubfileTitle">
    <vt:lpwstr/>
  </property>
  <property fmtid="{D5CDD505-2E9C-101B-9397-08002B2CF9AE}" pid="18" name="FSC#EJPDCFG@15.1700:SubfileSubject">
    <vt:lpwstr/>
  </property>
  <property fmtid="{D5CDD505-2E9C-101B-9397-08002B2CF9AE}" pid="19" name="FSC#EJPDCFG@15.1700:SubfileDossierRef">
    <vt:lpwstr/>
  </property>
  <property fmtid="{D5CDD505-2E9C-101B-9397-08002B2CF9AE}" pid="20" name="FSC#EJPDCFG@15.1700:SubfileResponsibleFirstname">
    <vt:lpwstr/>
  </property>
  <property fmtid="{D5CDD505-2E9C-101B-9397-08002B2CF9AE}" pid="21" name="FSC#EJPDCFG@15.1700:SubfileResponsibleSurname">
    <vt:lpwstr/>
  </property>
  <property fmtid="{D5CDD505-2E9C-101B-9397-08002B2CF9AE}" pid="22" name="FSC#EJPDCFG@15.1700:SubfileResponsibleProfession">
    <vt:lpwstr/>
  </property>
  <property fmtid="{D5CDD505-2E9C-101B-9397-08002B2CF9AE}" pid="23" name="FSC#EJPDCFG@15.1700:SubfileResponsibleInitials">
    <vt:lpwstr/>
  </property>
  <property fmtid="{D5CDD505-2E9C-101B-9397-08002B2CF9AE}" pid="24" name="FSC#EJPDCFG@15.1700:AssignmentCommentHistory">
    <vt:lpwstr/>
  </property>
  <property fmtid="{D5CDD505-2E9C-101B-9397-08002B2CF9AE}" pid="25" name="FSC#EJPDCFG@15.1700:AssignmentDefaultComment">
    <vt:lpwstr/>
  </property>
  <property fmtid="{D5CDD505-2E9C-101B-9397-08002B2CF9AE}" pid="26" name="FSC#EJPDCFG@15.1700:AssignmentRemarks">
    <vt:lpwstr/>
  </property>
  <property fmtid="{D5CDD505-2E9C-101B-9397-08002B2CF9AE}" pid="27" name="FSC#EJPDCFG@15.1700:AssignmentExternalDate">
    <vt:lpwstr/>
  </property>
  <property fmtid="{D5CDD505-2E9C-101B-9397-08002B2CF9AE}" pid="28" name="FSC#EJPDCFG@15.1700:AssignmentProcessingDeadline">
    <vt:lpwstr/>
  </property>
  <property fmtid="{D5CDD505-2E9C-101B-9397-08002B2CF9AE}" pid="29" name="FSC#EJPDCFG@15.1700:AssignmentPlacingPosition">
    <vt:lpwstr/>
  </property>
  <property fmtid="{D5CDD505-2E9C-101B-9397-08002B2CF9AE}" pid="30" name="FSC#EJPDCFG@15.1700:AssignmentResponsible">
    <vt:lpwstr/>
  </property>
  <property fmtid="{D5CDD505-2E9C-101B-9397-08002B2CF9AE}" pid="31" name="FSC#EJPDCFG@15.1700:AssignmentUsers">
    <vt:lpwstr/>
  </property>
  <property fmtid="{D5CDD505-2E9C-101B-9397-08002B2CF9AE}" pid="32" name="FSC#EJPDCFG@15.1700:AssignmentUsersDone">
    <vt:lpwstr/>
  </property>
  <property fmtid="{D5CDD505-2E9C-101B-9397-08002B2CF9AE}" pid="33" name="FSC#EJPDCFG@15.1700:SubfileClassification">
    <vt:lpwstr/>
  </property>
  <property fmtid="{D5CDD505-2E9C-101B-9397-08002B2CF9AE}" pid="34" name="FSC#COOSYSTEM@1.1:Container">
    <vt:lpwstr>COO.2180.109.5.192593</vt:lpwstr>
  </property>
  <property fmtid="{D5CDD505-2E9C-101B-9397-08002B2CF9AE}" pid="35" name="FSC#COOELAK@1.1001:Subject">
    <vt:lpwstr/>
  </property>
  <property fmtid="{D5CDD505-2E9C-101B-9397-08002B2CF9AE}" pid="36" name="FSC#COOELAK@1.1001:FileReference">
    <vt:lpwstr/>
  </property>
  <property fmtid="{D5CDD505-2E9C-101B-9397-08002B2CF9AE}" pid="37" name="FSC#COOELAK@1.1001:FileRefYear">
    <vt:lpwstr/>
  </property>
  <property fmtid="{D5CDD505-2E9C-101B-9397-08002B2CF9AE}" pid="38" name="FSC#COOELAK@1.1001:FileRefOrdinal">
    <vt:lpwstr/>
  </property>
  <property fmtid="{D5CDD505-2E9C-101B-9397-08002B2CF9AE}" pid="39" name="FSC#COOELAK@1.1001:FileRefOU">
    <vt:lpwstr/>
  </property>
  <property fmtid="{D5CDD505-2E9C-101B-9397-08002B2CF9AE}" pid="40" name="FSC#COOELAK@1.1001:Organization">
    <vt:lpwstr/>
  </property>
  <property fmtid="{D5CDD505-2E9C-101B-9397-08002B2CF9AE}" pid="41" name="FSC#COOELAK@1.1001:Owner">
    <vt:lpwstr>Zenger Daniela</vt:lpwstr>
  </property>
  <property fmtid="{D5CDD505-2E9C-101B-9397-08002B2CF9AE}" pid="42" name="FSC#COOELAK@1.1001:OwnerExtension">
    <vt:lpwstr>+41 58 462 45 29</vt:lpwstr>
  </property>
  <property fmtid="{D5CDD505-2E9C-101B-9397-08002B2CF9AE}" pid="43" name="FSC#COOELAK@1.1001:OwnerFaxExtension">
    <vt:lpwstr>+41 58 462 53 80</vt:lpwstr>
  </property>
  <property fmtid="{D5CDD505-2E9C-101B-9397-08002B2CF9AE}" pid="44" name="FSC#COOELAK@1.1001:DispatchedBy">
    <vt:lpwstr/>
  </property>
  <property fmtid="{D5CDD505-2E9C-101B-9397-08002B2CF9AE}" pid="45" name="FSC#COOELAK@1.1001:DispatchedAt">
    <vt:lpwstr/>
  </property>
  <property fmtid="{D5CDD505-2E9C-101B-9397-08002B2CF9AE}" pid="46" name="FSC#COOELAK@1.1001:ApprovedBy">
    <vt:lpwstr/>
  </property>
  <property fmtid="{D5CDD505-2E9C-101B-9397-08002B2CF9AE}" pid="47" name="FSC#COOELAK@1.1001:ApprovedAt">
    <vt:lpwstr/>
  </property>
  <property fmtid="{D5CDD505-2E9C-101B-9397-08002B2CF9AE}" pid="48" name="FSC#COOELAK@1.1001:Department">
    <vt:lpwstr>Unité Extraditions (BJ-AUSL)</vt:lpwstr>
  </property>
  <property fmtid="{D5CDD505-2E9C-101B-9397-08002B2CF9AE}" pid="49" name="FSC#COOELAK@1.1001:CreatedAt">
    <vt:lpwstr>16.10.2017</vt:lpwstr>
  </property>
  <property fmtid="{D5CDD505-2E9C-101B-9397-08002B2CF9AE}" pid="50" name="FSC#COOELAK@1.1001:OU">
    <vt:lpwstr>Unité Extraditions (BJ-AUSL)</vt:lpwstr>
  </property>
  <property fmtid="{D5CDD505-2E9C-101B-9397-08002B2CF9AE}" pid="51" name="FSC#COOELAK@1.1001:Priority">
    <vt:lpwstr> ()</vt:lpwstr>
  </property>
  <property fmtid="{D5CDD505-2E9C-101B-9397-08002B2CF9AE}" pid="52" name="FSC#COOELAK@1.1001:ObjBarCode">
    <vt:lpwstr>*COO.2180.109.5.192593*</vt:lpwstr>
  </property>
  <property fmtid="{D5CDD505-2E9C-101B-9397-08002B2CF9AE}" pid="53" name="FSC#COOELAK@1.1001:RefBarCode">
    <vt:lpwstr/>
  </property>
  <property fmtid="{D5CDD505-2E9C-101B-9397-08002B2CF9AE}" pid="54" name="FSC#COOELAK@1.1001:FileRefBarCode">
    <vt:lpwstr>**</vt:lpwstr>
  </property>
  <property fmtid="{D5CDD505-2E9C-101B-9397-08002B2CF9AE}" pid="55" name="FSC#COOELAK@1.1001:ExternalRef">
    <vt:lpwstr/>
  </property>
  <property fmtid="{D5CDD505-2E9C-101B-9397-08002B2CF9AE}" pid="56" name="FSC#COOELAK@1.1001:IncomingNumber">
    <vt:lpwstr/>
  </property>
  <property fmtid="{D5CDD505-2E9C-101B-9397-08002B2CF9AE}" pid="57" name="FSC#COOELAK@1.1001:IncomingSubject">
    <vt:lpwstr/>
  </property>
  <property fmtid="{D5CDD505-2E9C-101B-9397-08002B2CF9AE}" pid="58" name="FSC#COOELAK@1.1001:ProcessResponsible">
    <vt:lpwstr/>
  </property>
  <property fmtid="{D5CDD505-2E9C-101B-9397-08002B2CF9AE}" pid="59" name="FSC#COOELAK@1.1001:ProcessResponsiblePhone">
    <vt:lpwstr/>
  </property>
  <property fmtid="{D5CDD505-2E9C-101B-9397-08002B2CF9AE}" pid="60" name="FSC#COOELAK@1.1001:ProcessResponsibleMail">
    <vt:lpwstr/>
  </property>
  <property fmtid="{D5CDD505-2E9C-101B-9397-08002B2CF9AE}" pid="61" name="FSC#COOELAK@1.1001:ProcessResponsibleFax">
    <vt:lpwstr/>
  </property>
  <property fmtid="{D5CDD505-2E9C-101B-9397-08002B2CF9AE}" pid="62" name="FSC#COOELAK@1.1001:ApproverFirstName">
    <vt:lpwstr/>
  </property>
  <property fmtid="{D5CDD505-2E9C-101B-9397-08002B2CF9AE}" pid="63" name="FSC#COOELAK@1.1001:ApproverSurName">
    <vt:lpwstr/>
  </property>
  <property fmtid="{D5CDD505-2E9C-101B-9397-08002B2CF9AE}" pid="64" name="FSC#COOELAK@1.1001:ApproverTitle">
    <vt:lpwstr/>
  </property>
  <property fmtid="{D5CDD505-2E9C-101B-9397-08002B2CF9AE}" pid="65" name="FSC#COOELAK@1.1001:ExternalDate">
    <vt:lpwstr/>
  </property>
  <property fmtid="{D5CDD505-2E9C-101B-9397-08002B2CF9AE}" pid="66" name="FSC#COOELAK@1.1001:SettlementApprovedAt">
    <vt:lpwstr/>
  </property>
  <property fmtid="{D5CDD505-2E9C-101B-9397-08002B2CF9AE}" pid="67" name="FSC#COOELAK@1.1001:BaseNumber">
    <vt:lpwstr/>
  </property>
  <property fmtid="{D5CDD505-2E9C-101B-9397-08002B2CF9AE}" pid="68" name="FSC#COOELAK@1.1001:CurrentUserRolePos">
    <vt:lpwstr>Chef</vt:lpwstr>
  </property>
  <property fmtid="{D5CDD505-2E9C-101B-9397-08002B2CF9AE}" pid="69" name="FSC#COOELAK@1.1001:CurrentUserEmail">
    <vt:lpwstr>joelle.schickel@bj.admin.ch</vt:lpwstr>
  </property>
  <property fmtid="{D5CDD505-2E9C-101B-9397-08002B2CF9AE}" pid="70" name="FSC#ELAKGOV@1.1001:PersonalSubjGender">
    <vt:lpwstr/>
  </property>
  <property fmtid="{D5CDD505-2E9C-101B-9397-08002B2CF9AE}" pid="71" name="FSC#ELAKGOV@1.1001:PersonalSubjFirstName">
    <vt:lpwstr/>
  </property>
  <property fmtid="{D5CDD505-2E9C-101B-9397-08002B2CF9AE}" pid="72" name="FSC#ELAKGOV@1.1001:PersonalSubjSurName">
    <vt:lpwstr/>
  </property>
  <property fmtid="{D5CDD505-2E9C-101B-9397-08002B2CF9AE}" pid="73" name="FSC#ELAKGOV@1.1001:PersonalSubjSalutation">
    <vt:lpwstr/>
  </property>
  <property fmtid="{D5CDD505-2E9C-101B-9397-08002B2CF9AE}" pid="74" name="FSC#ELAKGOV@1.1001:PersonalSubjAddress">
    <vt:lpwstr/>
  </property>
  <property fmtid="{D5CDD505-2E9C-101B-9397-08002B2CF9AE}" pid="75" name="FSC#EJPDCFG@15.1700:Department">
    <vt:lpwstr/>
  </property>
  <property fmtid="{D5CDD505-2E9C-101B-9397-08002B2CF9AE}" pid="76" name="FSC#EJPDCFG@15.1700:DepartmentShort">
    <vt:lpwstr/>
  </property>
  <property fmtid="{D5CDD505-2E9C-101B-9397-08002B2CF9AE}" pid="77" name="FSC#EJPDCFG@15.1700:HierarchyFirstLevel">
    <vt:lpwstr/>
  </property>
  <property fmtid="{D5CDD505-2E9C-101B-9397-08002B2CF9AE}" pid="78" name="FSC#EJPDCFG@15.1700:HierarchyFirstLevelShort">
    <vt:lpwstr/>
  </property>
  <property fmtid="{D5CDD505-2E9C-101B-9397-08002B2CF9AE}" pid="79" name="FSC#EJPDCFG@15.1700:HierarchySecondLevel">
    <vt:lpwstr/>
  </property>
  <property fmtid="{D5CDD505-2E9C-101B-9397-08002B2CF9AE}" pid="80" name="FSC#EJPDCFG@15.1700:HierarchyThirdLevel">
    <vt:lpwstr/>
  </property>
  <property fmtid="{D5CDD505-2E9C-101B-9397-08002B2CF9AE}" pid="81" name="FSC#EJPDCFG@15.1700:HierarchyFourthLevel">
    <vt:lpwstr/>
  </property>
  <property fmtid="{D5CDD505-2E9C-101B-9397-08002B2CF9AE}" pid="82" name="FSC#EJPDCFG@15.1700:HierarchyFifthLevel">
    <vt:lpwstr/>
  </property>
  <property fmtid="{D5CDD505-2E9C-101B-9397-08002B2CF9AE}" pid="83" name="FSC#EJPDCFG@15.1700:ObjaddressContentObject">
    <vt:lpwstr>COO.2180.109.5.192593</vt:lpwstr>
  </property>
  <property fmtid="{D5CDD505-2E9C-101B-9397-08002B2CF9AE}" pid="84" name="FSC#EJPDCFG@15.1700:SubfileResponsibleSalutation">
    <vt:lpwstr/>
  </property>
  <property fmtid="{D5CDD505-2E9C-101B-9397-08002B2CF9AE}" pid="85" name="FSC#EJPDCFG@15.1700:SubfileResponsibleTelOffice">
    <vt:lpwstr/>
  </property>
  <property fmtid="{D5CDD505-2E9C-101B-9397-08002B2CF9AE}" pid="86" name="FSC#EJPDCFG@15.1700:SubfileResponsibleTelFax">
    <vt:lpwstr/>
  </property>
  <property fmtid="{D5CDD505-2E9C-101B-9397-08002B2CF9AE}" pid="87" name="FSC#EJPDCFG@15.1700:SubfileResponsibleEmail">
    <vt:lpwstr/>
  </property>
  <property fmtid="{D5CDD505-2E9C-101B-9397-08002B2CF9AE}" pid="88" name="FSC#EJPDCFG@15.1700:SubfileResponsibleUrl">
    <vt:lpwstr/>
  </property>
  <property fmtid="{D5CDD505-2E9C-101B-9397-08002B2CF9AE}" pid="89" name="FSC#EJPDCFG@15.1700:SubfileResponsibleAddress">
    <vt:lpwstr/>
  </property>
  <property fmtid="{D5CDD505-2E9C-101B-9397-08002B2CF9AE}" pid="90" name="FSC#EJPDCFG@15.1700:FileRefOU">
    <vt:lpwstr/>
  </property>
  <property fmtid="{D5CDD505-2E9C-101B-9397-08002B2CF9AE}" pid="91" name="FSC#EJPDCFG@15.1700:OU">
    <vt:lpwstr>Unité Extraditions</vt:lpwstr>
  </property>
  <property fmtid="{D5CDD505-2E9C-101B-9397-08002B2CF9AE}" pid="92" name="FSC#EJPDCFG@15.1700:Department2">
    <vt:lpwstr>Unité Extraditions</vt:lpwstr>
  </property>
  <property fmtid="{D5CDD505-2E9C-101B-9397-08002B2CF9AE}" pid="93" name="FSC#EJPDCFG@15.1700:Recipient">
    <vt:lpwstr/>
  </property>
  <property fmtid="{D5CDD505-2E9C-101B-9397-08002B2CF9AE}" pid="94" name="FSC#EJPDIMPORT@100.2000:Recipient">
    <vt:lpwstr/>
  </property>
  <property fmtid="{D5CDD505-2E9C-101B-9397-08002B2CF9AE}" pid="95" name="FSC#EJPDIMPORT@100.2000:PersonnelBirthday">
    <vt:lpwstr/>
  </property>
  <property fmtid="{D5CDD505-2E9C-101B-9397-08002B2CF9AE}" pid="96" name="FSC#EJPDIMPORT@100.2000:PersonnelProfession">
    <vt:lpwstr/>
  </property>
  <property fmtid="{D5CDD505-2E9C-101B-9397-08002B2CF9AE}" pid="97" name="FSC#EJPDIMPORT@100.2000:PersonnelOrgAddress">
    <vt:lpwstr/>
  </property>
  <property fmtid="{D5CDD505-2E9C-101B-9397-08002B2CF9AE}" pid="98" name="FSC#EJPDIMPORT@100.2000:PersonnelOrgname">
    <vt:lpwstr/>
  </property>
  <property fmtid="{D5CDD505-2E9C-101B-9397-08002B2CF9AE}" pid="99" name="FSC#EJPDIMPORT@100.2000:PersonnelFirstname">
    <vt:lpwstr/>
  </property>
  <property fmtid="{D5CDD505-2E9C-101B-9397-08002B2CF9AE}" pid="100" name="FSC#EJPDIMPORT@100.2000:PersonnelSurname">
    <vt:lpwstr/>
  </property>
  <property fmtid="{D5CDD505-2E9C-101B-9397-08002B2CF9AE}" pid="101" name="FSC#EJPDIMPORT@100.2000:PersonnelAddress">
    <vt:lpwstr/>
  </property>
  <property fmtid="{D5CDD505-2E9C-101B-9397-08002B2CF9AE}" pid="102" name="FSC#ATSTATECFG@1.1001:Office">
    <vt:lpwstr/>
  </property>
  <property fmtid="{D5CDD505-2E9C-101B-9397-08002B2CF9AE}" pid="103" name="FSC#ATSTATECFG@1.1001:Agent">
    <vt:lpwstr/>
  </property>
  <property fmtid="{D5CDD505-2E9C-101B-9397-08002B2CF9AE}" pid="104" name="FSC#ATSTATECFG@1.1001:AgentPhone">
    <vt:lpwstr/>
  </property>
  <property fmtid="{D5CDD505-2E9C-101B-9397-08002B2CF9AE}" pid="105" name="FSC#ATSTATECFG@1.1001:DepartmentFax">
    <vt:lpwstr/>
  </property>
  <property fmtid="{D5CDD505-2E9C-101B-9397-08002B2CF9AE}" pid="106" name="FSC#ATSTATECFG@1.1001:DepartmentEmail">
    <vt:lpwstr/>
  </property>
  <property fmtid="{D5CDD505-2E9C-101B-9397-08002B2CF9AE}" pid="107" name="FSC#ATSTATECFG@1.1001:SubfileDate">
    <vt:lpwstr/>
  </property>
  <property fmtid="{D5CDD505-2E9C-101B-9397-08002B2CF9AE}" pid="108" name="FSC#ATSTATECFG@1.1001:SubfileSubject">
    <vt:lpwstr/>
  </property>
  <property fmtid="{D5CDD505-2E9C-101B-9397-08002B2CF9AE}" pid="109" name="FSC#ATSTATECFG@1.1001:DepartmentZipCode">
    <vt:lpwstr/>
  </property>
  <property fmtid="{D5CDD505-2E9C-101B-9397-08002B2CF9AE}" pid="110" name="FSC#ATSTATECFG@1.1001:DepartmentCountry">
    <vt:lpwstr/>
  </property>
  <property fmtid="{D5CDD505-2E9C-101B-9397-08002B2CF9AE}" pid="111" name="FSC#ATSTATECFG@1.1001:DepartmentCity">
    <vt:lpwstr/>
  </property>
  <property fmtid="{D5CDD505-2E9C-101B-9397-08002B2CF9AE}" pid="112" name="FSC#ATSTATECFG@1.1001:DepartmentStreet">
    <vt:lpwstr/>
  </property>
  <property fmtid="{D5CDD505-2E9C-101B-9397-08002B2CF9AE}" pid="113" name="FSC#ATSTATECFG@1.1001:DepartmentDVR">
    <vt:lpwstr/>
  </property>
  <property fmtid="{D5CDD505-2E9C-101B-9397-08002B2CF9AE}" pid="114" name="FSC#ATSTATECFG@1.1001:DepartmentUID">
    <vt:lpwstr/>
  </property>
  <property fmtid="{D5CDD505-2E9C-101B-9397-08002B2CF9AE}" pid="115" name="FSC#ATSTATECFG@1.1001:SubfileReference">
    <vt:lpwstr/>
  </property>
  <property fmtid="{D5CDD505-2E9C-101B-9397-08002B2CF9AE}" pid="116" name="FSC#ATSTATECFG@1.1001:Clause">
    <vt:lpwstr/>
  </property>
  <property fmtid="{D5CDD505-2E9C-101B-9397-08002B2CF9AE}" pid="117" name="FSC#ATSTATECFG@1.1001:ApprovedSignature">
    <vt:lpwstr/>
  </property>
  <property fmtid="{D5CDD505-2E9C-101B-9397-08002B2CF9AE}" pid="118" name="FSC#ATSTATECFG@1.1001:BankAccount">
    <vt:lpwstr/>
  </property>
  <property fmtid="{D5CDD505-2E9C-101B-9397-08002B2CF9AE}" pid="119" name="FSC#ATSTATECFG@1.1001:BankAccountOwner">
    <vt:lpwstr/>
  </property>
  <property fmtid="{D5CDD505-2E9C-101B-9397-08002B2CF9AE}" pid="120" name="FSC#ATSTATECFG@1.1001:BankInstitute">
    <vt:lpwstr/>
  </property>
  <property fmtid="{D5CDD505-2E9C-101B-9397-08002B2CF9AE}" pid="121" name="FSC#ATSTATECFG@1.1001:BankAccountID">
    <vt:lpwstr/>
  </property>
  <property fmtid="{D5CDD505-2E9C-101B-9397-08002B2CF9AE}" pid="122" name="FSC#ATSTATECFG@1.1001:BankAccountIBAN">
    <vt:lpwstr/>
  </property>
  <property fmtid="{D5CDD505-2E9C-101B-9397-08002B2CF9AE}" pid="123" name="FSC#ATSTATECFG@1.1001:BankAccountBIC">
    <vt:lpwstr/>
  </property>
  <property fmtid="{D5CDD505-2E9C-101B-9397-08002B2CF9AE}" pid="124" name="FSC#ATSTATECFG@1.1001:BankName">
    <vt:lpwstr/>
  </property>
  <property fmtid="{D5CDD505-2E9C-101B-9397-08002B2CF9AE}" pid="125" name="FSC#FSCFOLIO@1.1001:docpropproject">
    <vt:lpwstr/>
  </property>
</Properties>
</file>