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de-CH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B2B2B2"/>
    <a:srgbClr val="99CC00"/>
    <a:srgbClr val="FF9933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72791" autoAdjust="0"/>
  </p:normalViewPr>
  <p:slideViewPr>
    <p:cSldViewPr>
      <p:cViewPr varScale="1">
        <p:scale>
          <a:sx n="130" d="100"/>
          <a:sy n="130" d="100"/>
        </p:scale>
        <p:origin x="1074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04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D175E99-FD2E-49A8-8ECF-5286801C207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90DA363B-D221-444F-83A3-BF3448B3D28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68589A52-D648-4431-A16B-F00066BC59E4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B100EDD5-F428-44D0-A388-90040939C04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/>
              <a:t>Textmasterformate durch Klicken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F8E2F386-9467-4922-BEAE-5F4C9020F5F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B61A586A-6D89-4B30-8A4E-F0BF5357CD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954CDE7-30C2-4F23-8160-E3D2EC430EB6}" type="slidenum">
              <a:rPr lang="de-CH" altLang="en-US"/>
              <a:pPr/>
              <a:t>‹#›</a:t>
            </a:fld>
            <a:endParaRPr lang="de-CH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172B0580-0811-4235-BAF3-6BA328164B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2ABF84E-C89B-4D39-9F6C-B0A91F117AE4}" type="slidenum">
              <a:rPr lang="de-CH" altLang="en-US"/>
              <a:pPr>
                <a:spcBef>
                  <a:spcPct val="0"/>
                </a:spcBef>
              </a:pPr>
              <a:t>1</a:t>
            </a:fld>
            <a:endParaRPr lang="de-CH" altLang="en-US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AE2B1444-A6D5-4F74-B3A3-6CF99CF7A0D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EBA5F384-9F4D-4FF0-ABAF-B9788E02C4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Logo" descr="Logo_col">
            <a:extLst>
              <a:ext uri="{FF2B5EF4-FFF2-40B4-BE49-F238E27FC236}">
                <a16:creationId xmlns:a16="http://schemas.microsoft.com/office/drawing/2014/main" id="{44172FCB-178B-4E0B-A155-E1D13F9B15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75" y="358775"/>
            <a:ext cx="1997075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mt_Org">
            <a:extLst>
              <a:ext uri="{FF2B5EF4-FFF2-40B4-BE49-F238E27FC236}">
                <a16:creationId xmlns:a16="http://schemas.microsoft.com/office/drawing/2014/main" id="{700EE422-0735-4F38-8472-3B4D682DE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315913"/>
            <a:ext cx="4291013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5000"/>
              </a:lnSpc>
              <a:defRPr/>
            </a:pPr>
            <a:r>
              <a:rPr lang="de-CH" altLang="fr-FR" sz="800" dirty="0" err="1">
                <a:solidFill>
                  <a:srgbClr val="000000"/>
                </a:solidFill>
              </a:rPr>
              <a:t>Département</a:t>
            </a:r>
            <a:r>
              <a:rPr lang="de-CH" altLang="fr-FR" sz="800" dirty="0">
                <a:solidFill>
                  <a:srgbClr val="000000"/>
                </a:solidFill>
              </a:rPr>
              <a:t> </a:t>
            </a:r>
            <a:r>
              <a:rPr lang="de-CH" altLang="fr-FR" sz="800" dirty="0" err="1">
                <a:solidFill>
                  <a:srgbClr val="000000"/>
                </a:solidFill>
              </a:rPr>
              <a:t>fédéral</a:t>
            </a:r>
            <a:r>
              <a:rPr lang="de-CH" altLang="fr-FR" sz="800" dirty="0">
                <a:solidFill>
                  <a:srgbClr val="000000"/>
                </a:solidFill>
              </a:rPr>
              <a:t> de </a:t>
            </a:r>
            <a:r>
              <a:rPr lang="de-CH" altLang="fr-FR" sz="800" dirty="0" err="1">
                <a:solidFill>
                  <a:srgbClr val="000000"/>
                </a:solidFill>
              </a:rPr>
              <a:t>justice</a:t>
            </a:r>
            <a:r>
              <a:rPr lang="de-CH" altLang="fr-FR" sz="800" dirty="0">
                <a:solidFill>
                  <a:srgbClr val="000000"/>
                </a:solidFill>
              </a:rPr>
              <a:t> et </a:t>
            </a:r>
            <a:r>
              <a:rPr lang="de-CH" altLang="fr-FR" sz="800" dirty="0" err="1">
                <a:solidFill>
                  <a:srgbClr val="000000"/>
                </a:solidFill>
              </a:rPr>
              <a:t>police</a:t>
            </a:r>
            <a:r>
              <a:rPr lang="de-CH" altLang="fr-FR" sz="800" dirty="0">
                <a:solidFill>
                  <a:srgbClr val="000000"/>
                </a:solidFill>
              </a:rPr>
              <a:t> </a:t>
            </a:r>
            <a:r>
              <a:rPr lang="de-CH" altLang="fr-FR" sz="800" dirty="0" err="1">
                <a:solidFill>
                  <a:srgbClr val="000000"/>
                </a:solidFill>
              </a:rPr>
              <a:t>DFJP</a:t>
            </a:r>
            <a:endParaRPr lang="de-CH" altLang="fr-FR" sz="800" dirty="0">
              <a:solidFill>
                <a:srgbClr val="000000"/>
              </a:solidFill>
            </a:endParaRPr>
          </a:p>
          <a:p>
            <a:pPr eaLnBrk="1" hangingPunct="1">
              <a:lnSpc>
                <a:spcPct val="105000"/>
              </a:lnSpc>
              <a:defRPr/>
            </a:pPr>
            <a:r>
              <a:rPr lang="fr-FR" altLang="fr-FR" sz="800" b="1" dirty="0">
                <a:solidFill>
                  <a:srgbClr val="000000"/>
                </a:solidFill>
              </a:rPr>
              <a:t>Office fédéral de la justice </a:t>
            </a:r>
            <a:r>
              <a:rPr lang="de-CH" altLang="fr-FR" sz="800" b="1" dirty="0" err="1">
                <a:solidFill>
                  <a:srgbClr val="000000"/>
                </a:solidFill>
              </a:rPr>
              <a:t>OFJ</a:t>
            </a:r>
            <a:endParaRPr lang="de-CH" altLang="fr-FR" sz="800" b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105000"/>
              </a:lnSpc>
              <a:defRPr/>
            </a:pPr>
            <a:r>
              <a:rPr lang="de-CH" altLang="fr-FR" sz="800" b="1" dirty="0" err="1">
                <a:solidFill>
                  <a:srgbClr val="000000"/>
                </a:solidFill>
              </a:rPr>
              <a:t>Unité</a:t>
            </a:r>
            <a:r>
              <a:rPr lang="de-CH" altLang="fr-FR" sz="800" b="1" dirty="0">
                <a:solidFill>
                  <a:srgbClr val="000000"/>
                </a:solidFill>
              </a:rPr>
              <a:t> </a:t>
            </a:r>
            <a:r>
              <a:rPr lang="de-CH" altLang="fr-FR" sz="800" b="1" dirty="0" err="1">
                <a:solidFill>
                  <a:srgbClr val="000000"/>
                </a:solidFill>
              </a:rPr>
              <a:t>Droit</a:t>
            </a:r>
            <a:r>
              <a:rPr lang="de-CH" altLang="fr-FR" sz="800" b="1" dirty="0">
                <a:solidFill>
                  <a:srgbClr val="000000"/>
                </a:solidFill>
              </a:rPr>
              <a:t> international </a:t>
            </a:r>
            <a:r>
              <a:rPr lang="de-CH" altLang="fr-FR" sz="800" b="1" dirty="0" err="1">
                <a:solidFill>
                  <a:srgbClr val="000000"/>
                </a:solidFill>
              </a:rPr>
              <a:t>privé</a:t>
            </a:r>
            <a:endParaRPr lang="de-CH" altLang="fr-FR" sz="800" b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105000"/>
              </a:lnSpc>
              <a:defRPr/>
            </a:pPr>
            <a:endParaRPr lang="de-CH" altLang="fr-FR" sz="800" dirty="0">
              <a:solidFill>
                <a:srgbClr val="000000"/>
              </a:solidFill>
            </a:endParaRPr>
          </a:p>
        </p:txBody>
      </p:sp>
      <p:sp>
        <p:nvSpPr>
          <p:cNvPr id="4105" name="Titel"/>
          <p:cNvSpPr>
            <a:spLocks noGrp="1" noChangeArrowheads="1"/>
          </p:cNvSpPr>
          <p:nvPr>
            <p:ph type="ctrTitle"/>
          </p:nvPr>
        </p:nvSpPr>
        <p:spPr>
          <a:xfrm>
            <a:off x="1187450" y="2266950"/>
            <a:ext cx="7558088" cy="2357438"/>
          </a:xfrm>
        </p:spPr>
        <p:txBody>
          <a:bodyPr anchor="ctr"/>
          <a:lstStyle>
            <a:lvl1pPr>
              <a:defRPr sz="5200"/>
            </a:lvl1pPr>
          </a:lstStyle>
          <a:p>
            <a:r>
              <a:rPr lang="de-CH" altLang="en-US"/>
              <a:t>Titelmasterformat durch Klicken bearbeiten</a:t>
            </a:r>
          </a:p>
        </p:txBody>
      </p:sp>
      <p:sp>
        <p:nvSpPr>
          <p:cNvPr id="4106" name="Untertitel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5156200"/>
            <a:ext cx="7558088" cy="619125"/>
          </a:xfrm>
        </p:spPr>
        <p:txBody>
          <a:bodyPr/>
          <a:lstStyle>
            <a:lvl1pPr marL="0" indent="0">
              <a:buFontTx/>
              <a:buNone/>
              <a:defRPr sz="3200"/>
            </a:lvl1pPr>
          </a:lstStyle>
          <a:p>
            <a:r>
              <a:rPr lang="de-CH" altLang="en-US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469623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6F3A611-D3B5-4F85-A916-1B00D479E4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fr-CH"/>
              <a:t>Journée d'information sur le nouveau droit de l'adoption, J. Schickel et M. Javaux</a:t>
            </a:r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437B8FF-BDF1-4D32-8CFE-A942FE59CA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D0D8056-4284-4D8C-8107-130FE169A020}" type="slidenum">
              <a:rPr lang="de-CH" altLang="en-US"/>
              <a:pPr/>
              <a:t>‹#›</a:t>
            </a:fld>
            <a:endParaRPr lang="de-CH" altLang="en-US"/>
          </a:p>
        </p:txBody>
      </p:sp>
    </p:spTree>
    <p:extLst>
      <p:ext uri="{BB962C8B-B14F-4D97-AF65-F5344CB8AC3E}">
        <p14:creationId xmlns:p14="http://schemas.microsoft.com/office/powerpoint/2010/main" val="3460865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56413" y="1057275"/>
            <a:ext cx="1889125" cy="4962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187450" y="1057275"/>
            <a:ext cx="5516563" cy="4962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1579287-3AC0-4775-B725-58EF86508A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fr-CH"/>
              <a:t>Journée d'information sur le nouveau droit de l'adoption, J. Schickel et M. Javaux</a:t>
            </a:r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68D0457-8C81-4F4C-9FE7-7DF667B1D9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29869C-F55E-4EB4-8295-D24398F5DBA7}" type="slidenum">
              <a:rPr lang="de-CH" altLang="en-US"/>
              <a:pPr/>
              <a:t>‹#›</a:t>
            </a:fld>
            <a:endParaRPr lang="de-CH" altLang="en-US"/>
          </a:p>
        </p:txBody>
      </p:sp>
    </p:spTree>
    <p:extLst>
      <p:ext uri="{BB962C8B-B14F-4D97-AF65-F5344CB8AC3E}">
        <p14:creationId xmlns:p14="http://schemas.microsoft.com/office/powerpoint/2010/main" val="2743319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4FF33C-C341-4CEE-8BA0-4CA84265C7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fr-CH"/>
              <a:t>Journée d'information sur le nouveau droit de l'adoption, J. Schickel et M. Javaux</a:t>
            </a:r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2FCB72C-7CC0-4F1C-8D5B-8F04A6342F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FEBB4FD-B691-4F29-B59D-8927CDB8861B}" type="slidenum">
              <a:rPr lang="de-CH" altLang="en-US"/>
              <a:pPr/>
              <a:t>‹#›</a:t>
            </a:fld>
            <a:endParaRPr lang="de-CH" altLang="en-US"/>
          </a:p>
        </p:txBody>
      </p:sp>
    </p:spTree>
    <p:extLst>
      <p:ext uri="{BB962C8B-B14F-4D97-AF65-F5344CB8AC3E}">
        <p14:creationId xmlns:p14="http://schemas.microsoft.com/office/powerpoint/2010/main" val="3204264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3B76F20-FB17-4F6E-9C4E-CC20892BDB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fr-CH"/>
              <a:t>Journée d'information sur le nouveau droit de l'adoption, J. Schickel et M. Javaux</a:t>
            </a:r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00F20B0-8630-4D15-8ECF-BD8B998F77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25E0CA-6CC0-45D8-8DFB-A8C3F78D3439}" type="slidenum">
              <a:rPr lang="de-CH" altLang="en-US"/>
              <a:pPr/>
              <a:t>‹#›</a:t>
            </a:fld>
            <a:endParaRPr lang="de-CH" altLang="en-US"/>
          </a:p>
        </p:txBody>
      </p:sp>
    </p:spTree>
    <p:extLst>
      <p:ext uri="{BB962C8B-B14F-4D97-AF65-F5344CB8AC3E}">
        <p14:creationId xmlns:p14="http://schemas.microsoft.com/office/powerpoint/2010/main" val="862373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187450" y="2133600"/>
            <a:ext cx="370205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1900" y="2133600"/>
            <a:ext cx="3703638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CBD3298-B8A4-4DAE-ACB0-A0D3456140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fr-CH"/>
              <a:t>Journée d'information sur le nouveau droit de l'adoption, J. Schickel et M. Javaux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798580-3104-4899-A72D-B1DB388EA0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E70DF6B-136B-4E23-B543-8A9CA05DC092}" type="slidenum">
              <a:rPr lang="de-CH" altLang="en-US"/>
              <a:pPr/>
              <a:t>‹#›</a:t>
            </a:fld>
            <a:endParaRPr lang="de-CH" altLang="en-US"/>
          </a:p>
        </p:txBody>
      </p:sp>
    </p:spTree>
    <p:extLst>
      <p:ext uri="{BB962C8B-B14F-4D97-AF65-F5344CB8AC3E}">
        <p14:creationId xmlns:p14="http://schemas.microsoft.com/office/powerpoint/2010/main" val="4247397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75CAF7CE-8404-491A-A10D-3EC864620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fr-CH"/>
              <a:t>Journée d'information sur le nouveau droit de l'adoption, J. Schickel et M. Javaux</a:t>
            </a:r>
            <a:endParaRPr lang="de-CH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63EE333E-8149-40C1-9087-A8962B2D7A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575345-C0A9-41EF-8C38-B3C43636AC76}" type="slidenum">
              <a:rPr lang="de-CH" altLang="en-US"/>
              <a:pPr/>
              <a:t>‹#›</a:t>
            </a:fld>
            <a:endParaRPr lang="de-CH" altLang="en-US"/>
          </a:p>
        </p:txBody>
      </p:sp>
    </p:spTree>
    <p:extLst>
      <p:ext uri="{BB962C8B-B14F-4D97-AF65-F5344CB8AC3E}">
        <p14:creationId xmlns:p14="http://schemas.microsoft.com/office/powerpoint/2010/main" val="2060894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CB8FBA-A670-4DDE-992F-0030354D15A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fr-CH"/>
              <a:t>Journée d'information sur le nouveau droit de l'adoption, J. Schickel et M. Javaux</a:t>
            </a:r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56E22A0-FA1C-4B55-95C6-03C3AEF1F9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66199E7-AECE-45B8-9255-A84B9F7DA927}" type="slidenum">
              <a:rPr lang="de-CH" altLang="en-US"/>
              <a:pPr/>
              <a:t>‹#›</a:t>
            </a:fld>
            <a:endParaRPr lang="de-CH" altLang="en-US"/>
          </a:p>
        </p:txBody>
      </p:sp>
    </p:spTree>
    <p:extLst>
      <p:ext uri="{BB962C8B-B14F-4D97-AF65-F5344CB8AC3E}">
        <p14:creationId xmlns:p14="http://schemas.microsoft.com/office/powerpoint/2010/main" val="1603955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F883AF5F-C6C5-4592-9274-E9C70FCEEA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fr-CH"/>
              <a:t>Journée d'information sur le nouveau droit de l'adoption, J. Schickel et M. Javaux</a:t>
            </a:r>
            <a:endParaRPr lang="de-CH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78316D72-87D4-4C0E-8E9A-70F6E4CD54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8A5054-044B-4F6C-8B21-DA0459605E10}" type="slidenum">
              <a:rPr lang="de-CH" altLang="en-US"/>
              <a:pPr/>
              <a:t>‹#›</a:t>
            </a:fld>
            <a:endParaRPr lang="de-CH" altLang="en-US"/>
          </a:p>
        </p:txBody>
      </p:sp>
    </p:spTree>
    <p:extLst>
      <p:ext uri="{BB962C8B-B14F-4D97-AF65-F5344CB8AC3E}">
        <p14:creationId xmlns:p14="http://schemas.microsoft.com/office/powerpoint/2010/main" val="644315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D015B3-9043-4E84-B8E8-CC8ABE2FF1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fr-CH"/>
              <a:t>Journée d'information sur le nouveau droit de l'adoption, J. Schickel et M. Javaux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DBC0F4F-355D-4A49-BD12-F5F5F3E306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8B0122C-B79D-409C-B481-57E0F0AFF44A}" type="slidenum">
              <a:rPr lang="de-CH" altLang="en-US"/>
              <a:pPr/>
              <a:t>‹#›</a:t>
            </a:fld>
            <a:endParaRPr lang="de-CH" altLang="en-US"/>
          </a:p>
        </p:txBody>
      </p:sp>
    </p:spTree>
    <p:extLst>
      <p:ext uri="{BB962C8B-B14F-4D97-AF65-F5344CB8AC3E}">
        <p14:creationId xmlns:p14="http://schemas.microsoft.com/office/powerpoint/2010/main" val="106240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D2E7B3-7760-4020-86EA-B6C17552C6C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fr-CH"/>
              <a:t>Journée d'information sur le nouveau droit de l'adoption, J. Schickel et M. Javaux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36CD818-4137-4394-91F7-BDBB4B1F85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4548A5-CF35-4DD3-A4BC-416794734A35}" type="slidenum">
              <a:rPr lang="de-CH" altLang="en-US"/>
              <a:pPr/>
              <a:t>‹#›</a:t>
            </a:fld>
            <a:endParaRPr lang="de-CH" altLang="en-US"/>
          </a:p>
        </p:txBody>
      </p:sp>
    </p:spTree>
    <p:extLst>
      <p:ext uri="{BB962C8B-B14F-4D97-AF65-F5344CB8AC3E}">
        <p14:creationId xmlns:p14="http://schemas.microsoft.com/office/powerpoint/2010/main" val="3519670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bereich2">
            <a:extLst>
              <a:ext uri="{FF2B5EF4-FFF2-40B4-BE49-F238E27FC236}">
                <a16:creationId xmlns:a16="http://schemas.microsoft.com/office/drawing/2014/main" id="{C335C070-51ED-4032-9AD8-A5FEED5B3A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057275"/>
            <a:ext cx="7558088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en-US"/>
              <a:t>Titelmasterformat durch Klicken bearbeiten</a:t>
            </a:r>
          </a:p>
        </p:txBody>
      </p:sp>
      <p:sp>
        <p:nvSpPr>
          <p:cNvPr id="1027" name="Objektbereich2">
            <a:extLst>
              <a:ext uri="{FF2B5EF4-FFF2-40B4-BE49-F238E27FC236}">
                <a16:creationId xmlns:a16="http://schemas.microsoft.com/office/drawing/2014/main" id="{8BFD5747-15CA-44DA-8376-7133B4D954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7450" y="2133600"/>
            <a:ext cx="7558088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en-US"/>
              <a:t>Textmasterformate durch Klicken bearbeiten</a:t>
            </a:r>
          </a:p>
          <a:p>
            <a:pPr lvl="1"/>
            <a:r>
              <a:rPr lang="de-CH" altLang="en-US"/>
              <a:t>Zweite Ebene</a:t>
            </a:r>
          </a:p>
          <a:p>
            <a:pPr lvl="2"/>
            <a:r>
              <a:rPr lang="de-CH" altLang="en-US"/>
              <a:t>Dritte Ebene</a:t>
            </a:r>
          </a:p>
          <a:p>
            <a:pPr lvl="3"/>
            <a:r>
              <a:rPr lang="de-CH" altLang="en-US"/>
              <a:t>Vierte Ebene</a:t>
            </a:r>
          </a:p>
          <a:p>
            <a:pPr lvl="4"/>
            <a:r>
              <a:rPr lang="de-CH" altLang="en-US"/>
              <a:t>Fünfte Ebene</a:t>
            </a:r>
          </a:p>
          <a:p>
            <a:pPr lvl="4"/>
            <a:endParaRPr lang="de-CH" altLang="en-US"/>
          </a:p>
        </p:txBody>
      </p:sp>
      <p:pic>
        <p:nvPicPr>
          <p:cNvPr id="1028" name="Logo2" descr="Logo_col">
            <a:extLst>
              <a:ext uri="{FF2B5EF4-FFF2-40B4-BE49-F238E27FC236}">
                <a16:creationId xmlns:a16="http://schemas.microsoft.com/office/drawing/2014/main" id="{6AAA4601-368D-41B8-86D6-39FEFADA9E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75" y="358775"/>
            <a:ext cx="1997075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Amt_Org2">
            <a:extLst>
              <a:ext uri="{FF2B5EF4-FFF2-40B4-BE49-F238E27FC236}">
                <a16:creationId xmlns:a16="http://schemas.microsoft.com/office/drawing/2014/main" id="{AB3F71CD-F219-4A1D-A7F5-3FE8E55C17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315913"/>
            <a:ext cx="4291013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5000"/>
              </a:lnSpc>
              <a:defRPr/>
            </a:pPr>
            <a:r>
              <a:rPr lang="de-CH" altLang="fr-FR" sz="800" dirty="0" err="1">
                <a:solidFill>
                  <a:srgbClr val="000000"/>
                </a:solidFill>
              </a:rPr>
              <a:t>Département</a:t>
            </a:r>
            <a:r>
              <a:rPr lang="de-CH" altLang="fr-FR" sz="800" dirty="0">
                <a:solidFill>
                  <a:srgbClr val="000000"/>
                </a:solidFill>
              </a:rPr>
              <a:t> </a:t>
            </a:r>
            <a:r>
              <a:rPr lang="de-CH" altLang="fr-FR" sz="800" dirty="0" err="1">
                <a:solidFill>
                  <a:srgbClr val="000000"/>
                </a:solidFill>
              </a:rPr>
              <a:t>fédéral</a:t>
            </a:r>
            <a:r>
              <a:rPr lang="de-CH" altLang="fr-FR" sz="800" dirty="0">
                <a:solidFill>
                  <a:srgbClr val="000000"/>
                </a:solidFill>
              </a:rPr>
              <a:t> de </a:t>
            </a:r>
            <a:r>
              <a:rPr lang="de-CH" altLang="fr-FR" sz="800" dirty="0" err="1">
                <a:solidFill>
                  <a:srgbClr val="000000"/>
                </a:solidFill>
              </a:rPr>
              <a:t>justice</a:t>
            </a:r>
            <a:r>
              <a:rPr lang="de-CH" altLang="fr-FR" sz="800" dirty="0">
                <a:solidFill>
                  <a:srgbClr val="000000"/>
                </a:solidFill>
              </a:rPr>
              <a:t> et </a:t>
            </a:r>
            <a:r>
              <a:rPr lang="de-CH" altLang="fr-FR" sz="800" dirty="0" err="1">
                <a:solidFill>
                  <a:srgbClr val="000000"/>
                </a:solidFill>
              </a:rPr>
              <a:t>police</a:t>
            </a:r>
            <a:r>
              <a:rPr lang="de-CH" altLang="fr-FR" sz="800" dirty="0">
                <a:solidFill>
                  <a:srgbClr val="000000"/>
                </a:solidFill>
              </a:rPr>
              <a:t> </a:t>
            </a:r>
            <a:r>
              <a:rPr lang="de-CH" altLang="fr-FR" sz="800" dirty="0" err="1">
                <a:solidFill>
                  <a:srgbClr val="000000"/>
                </a:solidFill>
              </a:rPr>
              <a:t>DFJP</a:t>
            </a:r>
            <a:endParaRPr lang="de-CH" altLang="fr-FR" sz="800" dirty="0">
              <a:solidFill>
                <a:srgbClr val="000000"/>
              </a:solidFill>
            </a:endParaRPr>
          </a:p>
          <a:p>
            <a:pPr eaLnBrk="1" hangingPunct="1">
              <a:lnSpc>
                <a:spcPct val="105000"/>
              </a:lnSpc>
              <a:defRPr/>
            </a:pPr>
            <a:r>
              <a:rPr lang="fr-FR" altLang="fr-FR" sz="800" b="1" dirty="0">
                <a:solidFill>
                  <a:srgbClr val="000000"/>
                </a:solidFill>
              </a:rPr>
              <a:t>Office fédéral de la justice </a:t>
            </a:r>
            <a:r>
              <a:rPr lang="de-CH" altLang="fr-FR" sz="800" b="1" dirty="0" err="1">
                <a:solidFill>
                  <a:srgbClr val="000000"/>
                </a:solidFill>
              </a:rPr>
              <a:t>OFJ</a:t>
            </a:r>
            <a:endParaRPr lang="de-CH" altLang="fr-FR" sz="800" b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105000"/>
              </a:lnSpc>
              <a:defRPr/>
            </a:pPr>
            <a:r>
              <a:rPr lang="de-CH" altLang="fr-FR" sz="800" dirty="0" err="1">
                <a:solidFill>
                  <a:srgbClr val="000000"/>
                </a:solidFill>
              </a:rPr>
              <a:t>Unité</a:t>
            </a:r>
            <a:r>
              <a:rPr lang="de-CH" altLang="fr-FR" sz="800" dirty="0">
                <a:solidFill>
                  <a:srgbClr val="000000"/>
                </a:solidFill>
              </a:rPr>
              <a:t> </a:t>
            </a:r>
            <a:r>
              <a:rPr lang="de-CH" altLang="fr-FR" sz="800" dirty="0" err="1">
                <a:solidFill>
                  <a:srgbClr val="000000"/>
                </a:solidFill>
              </a:rPr>
              <a:t>Droit</a:t>
            </a:r>
            <a:r>
              <a:rPr lang="de-CH" altLang="fr-FR" sz="800" dirty="0">
                <a:solidFill>
                  <a:srgbClr val="000000"/>
                </a:solidFill>
              </a:rPr>
              <a:t> international </a:t>
            </a:r>
            <a:r>
              <a:rPr lang="de-CH" altLang="fr-FR" sz="800" dirty="0" err="1">
                <a:solidFill>
                  <a:srgbClr val="000000"/>
                </a:solidFill>
              </a:rPr>
              <a:t>privé</a:t>
            </a:r>
            <a:endParaRPr lang="de-CH" altLang="fr-FR" sz="800" dirty="0">
              <a:solidFill>
                <a:srgbClr val="000000"/>
              </a:solidFill>
            </a:endParaRPr>
          </a:p>
        </p:txBody>
      </p:sp>
      <p:sp>
        <p:nvSpPr>
          <p:cNvPr id="1035" name="Fusszeile">
            <a:extLst>
              <a:ext uri="{FF2B5EF4-FFF2-40B4-BE49-F238E27FC236}">
                <a16:creationId xmlns:a16="http://schemas.microsoft.com/office/drawing/2014/main" id="{922929CF-042B-473F-8703-1D7BE3AD333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87450" y="6165850"/>
            <a:ext cx="575786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5000"/>
              </a:lnSpc>
              <a:defRPr sz="900" b="1">
                <a:latin typeface="Arial" charset="0"/>
              </a:defRPr>
            </a:lvl1pPr>
          </a:lstStyle>
          <a:p>
            <a:pPr>
              <a:defRPr/>
            </a:pPr>
            <a:r>
              <a:rPr lang="fr-CH"/>
              <a:t>Journée d'information sur le nouveau droit de l'adoption, J. Schickel et M. Javaux</a:t>
            </a:r>
            <a:endParaRPr lang="de-CH"/>
          </a:p>
        </p:txBody>
      </p:sp>
      <p:sp>
        <p:nvSpPr>
          <p:cNvPr id="1036" name="Seite">
            <a:extLst>
              <a:ext uri="{FF2B5EF4-FFF2-40B4-BE49-F238E27FC236}">
                <a16:creationId xmlns:a16="http://schemas.microsoft.com/office/drawing/2014/main" id="{F1D9E12B-EEE8-446A-A0CF-1F87436B49B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5425" y="6164263"/>
            <a:ext cx="900113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5000"/>
              </a:lnSpc>
              <a:defRPr sz="900"/>
            </a:lvl1pPr>
          </a:lstStyle>
          <a:p>
            <a:fld id="{55E62266-2A80-40FD-A8B4-C9588F74CA9D}" type="slidenum">
              <a:rPr lang="de-CH" altLang="en-US"/>
              <a:pPr/>
              <a:t>‹#›</a:t>
            </a:fld>
            <a:endParaRPr lang="de-CH" altLang="en-US"/>
          </a:p>
        </p:txBody>
      </p:sp>
      <p:sp>
        <p:nvSpPr>
          <p:cNvPr id="1032" name="Fusslinie">
            <a:extLst>
              <a:ext uri="{FF2B5EF4-FFF2-40B4-BE49-F238E27FC236}">
                <a16:creationId xmlns:a16="http://schemas.microsoft.com/office/drawing/2014/main" id="{27BB3973-3634-45D7-816A-00C39B0EE1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84288" y="6164263"/>
            <a:ext cx="75041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3" r:id="rId1"/>
    <p:sldLayoutId id="2147484014" r:id="rId2"/>
    <p:sldLayoutId id="2147484015" r:id="rId3"/>
    <p:sldLayoutId id="2147484016" r:id="rId4"/>
    <p:sldLayoutId id="2147484017" r:id="rId5"/>
    <p:sldLayoutId id="2147484018" r:id="rId6"/>
    <p:sldLayoutId id="2147484019" r:id="rId7"/>
    <p:sldLayoutId id="2147484020" r:id="rId8"/>
    <p:sldLayoutId id="2147484021" r:id="rId9"/>
    <p:sldLayoutId id="2147484022" r:id="rId10"/>
    <p:sldLayoutId id="2147484023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 sz="21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 sz="21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 sz="21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 sz="21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21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21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21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21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">
            <a:extLst>
              <a:ext uri="{FF2B5EF4-FFF2-40B4-BE49-F238E27FC236}">
                <a16:creationId xmlns:a16="http://schemas.microsoft.com/office/drawing/2014/main" id="{3DE1B5DD-D035-4C90-B274-265749A8E50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750" y="1844675"/>
            <a:ext cx="8205788" cy="2357438"/>
          </a:xfrm>
        </p:spPr>
        <p:txBody>
          <a:bodyPr/>
          <a:lstStyle/>
          <a:p>
            <a:pPr algn="ctr" eaLnBrk="1" hangingPunct="1"/>
            <a:r>
              <a:rPr lang="fr-CH" altLang="fr-FR"/>
              <a:t>Placement d’enfants au-delà des frontières: unifier les pratiques cantonales en Suisse</a:t>
            </a:r>
            <a:endParaRPr lang="de-DE" altLang="en-US"/>
          </a:p>
        </p:txBody>
      </p:sp>
      <p:sp>
        <p:nvSpPr>
          <p:cNvPr id="14339" name="Untertitel">
            <a:extLst>
              <a:ext uri="{FF2B5EF4-FFF2-40B4-BE49-F238E27FC236}">
                <a16:creationId xmlns:a16="http://schemas.microsoft.com/office/drawing/2014/main" id="{9313678E-C65D-4C6B-B383-668D2015CC1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27088" y="5157788"/>
            <a:ext cx="7558087" cy="790575"/>
          </a:xfrm>
        </p:spPr>
        <p:txBody>
          <a:bodyPr/>
          <a:lstStyle/>
          <a:p>
            <a:pPr algn="ctr"/>
            <a:r>
              <a:rPr lang="fr-CH" altLang="fr-FR" sz="1400"/>
              <a:t>Joëlle Schickel-Küng</a:t>
            </a:r>
          </a:p>
          <a:p>
            <a:pPr algn="ctr"/>
            <a:r>
              <a:rPr lang="fr-CH" altLang="fr-FR" sz="1400"/>
              <a:t>1</a:t>
            </a:r>
            <a:r>
              <a:rPr lang="fr-CH" altLang="fr-FR" sz="1400" baseline="30000"/>
              <a:t>er</a:t>
            </a:r>
            <a:r>
              <a:rPr lang="fr-CH" altLang="fr-FR" sz="1400"/>
              <a:t>  juin 2021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>
            <a:extLst>
              <a:ext uri="{FF2B5EF4-FFF2-40B4-BE49-F238E27FC236}">
                <a16:creationId xmlns:a16="http://schemas.microsoft.com/office/drawing/2014/main" id="{D68DF097-F080-4802-9D71-419811755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altLang="fr-FR"/>
              <a:t>Contexte</a:t>
            </a:r>
            <a:endParaRPr lang="en-US" altLang="fr-FR"/>
          </a:p>
        </p:txBody>
      </p:sp>
      <p:sp>
        <p:nvSpPr>
          <p:cNvPr id="16387" name="Espace réservé du pied de page 3">
            <a:extLst>
              <a:ext uri="{FF2B5EF4-FFF2-40B4-BE49-F238E27FC236}">
                <a16:creationId xmlns:a16="http://schemas.microsoft.com/office/drawing/2014/main" id="{44E163A2-B3D9-4B01-B009-C9AEE349B7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CH" altLang="en-US" sz="900" b="1"/>
              <a:t>Joëlle Schickel-Küng, 1</a:t>
            </a:r>
            <a:r>
              <a:rPr lang="fr-CH" altLang="en-US" sz="900" b="1" baseline="30000"/>
              <a:t>er</a:t>
            </a:r>
            <a:r>
              <a:rPr lang="fr-CH" altLang="en-US" sz="900" b="1"/>
              <a:t> juin 2021</a:t>
            </a:r>
            <a:endParaRPr lang="de-CH" altLang="en-US" sz="900" b="1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C04EE5-A02F-47EF-B1C7-722200129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fr-CH" dirty="0"/>
              <a:t>Ratification de la Convention de La Haye de 1996 en 2009</a:t>
            </a:r>
          </a:p>
          <a:p>
            <a:pPr>
              <a:defRPr/>
            </a:pPr>
            <a:r>
              <a:rPr lang="fr-CH" dirty="0"/>
              <a:t>Etat fédéral: </a:t>
            </a:r>
          </a:p>
          <a:p>
            <a:pPr lvl="1">
              <a:defRPr/>
            </a:pPr>
            <a:r>
              <a:rPr lang="fr-CH" dirty="0"/>
              <a:t>1 Autorité centrale fédérale (coordination et soutien)</a:t>
            </a:r>
          </a:p>
          <a:p>
            <a:pPr lvl="1">
              <a:defRPr/>
            </a:pPr>
            <a:r>
              <a:rPr lang="fr-CH" dirty="0"/>
              <a:t>26 Autorités centrales cantonales</a:t>
            </a:r>
          </a:p>
          <a:p>
            <a:pPr marL="457200" lvl="1" indent="0">
              <a:buFontTx/>
              <a:buNone/>
              <a:defRPr/>
            </a:pPr>
            <a:endParaRPr lang="fr-CH" dirty="0"/>
          </a:p>
          <a:p>
            <a:pPr>
              <a:defRPr/>
            </a:pPr>
            <a:r>
              <a:rPr lang="fr-CH" dirty="0"/>
              <a:t>Ordonnance fédérale sur le placement d’enfant, exécution par les autorités cantonales, compétentes de manière générale pour la protection de l’enfance en Suisse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>
            <a:extLst>
              <a:ext uri="{FF2B5EF4-FFF2-40B4-BE49-F238E27FC236}">
                <a16:creationId xmlns:a16="http://schemas.microsoft.com/office/drawing/2014/main" id="{906569C0-01C2-48CE-B0A8-29EBDDB1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altLang="fr-FR"/>
              <a:t>Aide-mémoire de janvier 2021</a:t>
            </a:r>
            <a:endParaRPr lang="en-US" altLang="fr-FR"/>
          </a:p>
        </p:txBody>
      </p:sp>
      <p:sp>
        <p:nvSpPr>
          <p:cNvPr id="17411" name="Espace réservé du pied de page 3">
            <a:extLst>
              <a:ext uri="{FF2B5EF4-FFF2-40B4-BE49-F238E27FC236}">
                <a16:creationId xmlns:a16="http://schemas.microsoft.com/office/drawing/2014/main" id="{5458C179-C055-4F4F-8394-B2C06EA4F7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CH" altLang="en-US" sz="900" b="1"/>
              <a:t>Joëlle Schickel-Küng, 1</a:t>
            </a:r>
            <a:r>
              <a:rPr lang="fr-CH" altLang="en-US" sz="900" b="1" baseline="30000"/>
              <a:t>er</a:t>
            </a:r>
            <a:r>
              <a:rPr lang="fr-CH" altLang="en-US" sz="900" b="1"/>
              <a:t> juin 2021</a:t>
            </a:r>
            <a:endParaRPr lang="de-CH" altLang="en-US" sz="900" b="1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EE91CFB-43A7-4972-891C-C958E46B5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altLang="en-US"/>
              <a:t>Disponible sous www.ofj.admin.ch&gt;Société&gt;Protection internationale des enfants&gt;Placement international d’enfants</a:t>
            </a:r>
          </a:p>
          <a:p>
            <a:r>
              <a:rPr lang="fr-CH" altLang="en-US"/>
              <a:t>Destiné aux autorités impliquées dans un placement international d’enfant à des fins de protection</a:t>
            </a:r>
          </a:p>
          <a:p>
            <a:pPr lvl="1"/>
            <a:r>
              <a:rPr lang="fr-CH" altLang="en-US"/>
              <a:t>Placements de et vers l’étranger</a:t>
            </a:r>
          </a:p>
          <a:p>
            <a:pPr lvl="1"/>
            <a:r>
              <a:rPr lang="fr-CH" altLang="en-US"/>
              <a:t>Art. 33 CLaH 96</a:t>
            </a:r>
          </a:p>
          <a:p>
            <a:pPr lvl="1"/>
            <a:r>
              <a:rPr lang="fr-CH" altLang="en-US"/>
              <a:t>Etats non-contractants</a:t>
            </a:r>
          </a:p>
          <a:p>
            <a:pPr lvl="1"/>
            <a:r>
              <a:rPr lang="fr-CH" altLang="en-US"/>
              <a:t>Respect de la procédure vs fait accompli</a:t>
            </a:r>
          </a:p>
          <a:p>
            <a:pPr lvl="1"/>
            <a:r>
              <a:rPr lang="fr-CH" altLang="en-US"/>
              <a:t>Placements ordonnés vs placements volontaires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>
            <a:extLst>
              <a:ext uri="{FF2B5EF4-FFF2-40B4-BE49-F238E27FC236}">
                <a16:creationId xmlns:a16="http://schemas.microsoft.com/office/drawing/2014/main" id="{FAA16876-FE59-4272-B6B9-AA7581CFC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altLang="fr-FR"/>
              <a:t>Typologie de placements</a:t>
            </a:r>
            <a:endParaRPr lang="en-US" altLang="fr-FR"/>
          </a:p>
        </p:txBody>
      </p:sp>
      <p:sp>
        <p:nvSpPr>
          <p:cNvPr id="18435" name="Espace réservé du pied de page 3">
            <a:extLst>
              <a:ext uri="{FF2B5EF4-FFF2-40B4-BE49-F238E27FC236}">
                <a16:creationId xmlns:a16="http://schemas.microsoft.com/office/drawing/2014/main" id="{6B67D613-E529-4E82-9979-5CFD9CF34B5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CH" altLang="en-US" sz="900" b="1"/>
              <a:t>Joëlle Schickel-Küng, 1</a:t>
            </a:r>
            <a:r>
              <a:rPr lang="fr-CH" altLang="en-US" sz="900" b="1" baseline="30000"/>
              <a:t>er</a:t>
            </a:r>
            <a:r>
              <a:rPr lang="fr-CH" altLang="en-US" sz="900" b="1"/>
              <a:t> juin 2021</a:t>
            </a:r>
            <a:endParaRPr lang="de-CH" altLang="en-US" sz="900" b="1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9AAECD0-7802-4D57-8856-11FE29AFF2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2050" y="2082800"/>
            <a:ext cx="7558088" cy="3886200"/>
          </a:xfrm>
        </p:spPr>
        <p:txBody>
          <a:bodyPr/>
          <a:lstStyle/>
          <a:p>
            <a:r>
              <a:rPr lang="fr-CH" altLang="en-US"/>
              <a:t>Placement à court ou moyen terme:</a:t>
            </a:r>
          </a:p>
          <a:p>
            <a:pPr lvl="1"/>
            <a:r>
              <a:rPr lang="fr-CH" altLang="en-US"/>
              <a:t>Dans une institution spécialisée par ex. pour troubles psychiques</a:t>
            </a:r>
          </a:p>
          <a:p>
            <a:pPr lvl="1"/>
            <a:r>
              <a:rPr lang="fr-CH" altLang="en-US"/>
              <a:t>«time-out» avec cadre éducatif</a:t>
            </a:r>
          </a:p>
          <a:p>
            <a:r>
              <a:rPr lang="fr-CH" altLang="en-US"/>
              <a:t>Placement à long terme / permanent</a:t>
            </a:r>
          </a:p>
          <a:p>
            <a:pPr lvl="1"/>
            <a:r>
              <a:rPr lang="fr-CH" altLang="en-US"/>
              <a:t>En institution ou famille d’accueil</a:t>
            </a:r>
          </a:p>
          <a:p>
            <a:pPr lvl="1"/>
            <a:r>
              <a:rPr lang="fr-CH" altLang="en-US"/>
              <a:t>Retour au pays d’origine ou pays tiers</a:t>
            </a:r>
          </a:p>
          <a:p>
            <a:pPr lvl="1"/>
            <a:r>
              <a:rPr lang="fr-CH" altLang="en-US"/>
              <a:t>Incluant les transferts d’autorité parentale à des tiers à l’étranger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re 1">
            <a:extLst>
              <a:ext uri="{FF2B5EF4-FFF2-40B4-BE49-F238E27FC236}">
                <a16:creationId xmlns:a16="http://schemas.microsoft.com/office/drawing/2014/main" id="{D86DA4CE-E6A8-434B-8D2E-D4F0E6679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altLang="en-US"/>
              <a:t>Suisse comme pays d’accueil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91B73AC-75CA-4C7F-AEA6-EBE551561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altLang="en-US"/>
              <a:t>Procédure d’approbation préalable selon l’art. 33 CLaH96</a:t>
            </a:r>
          </a:p>
          <a:p>
            <a:r>
              <a:rPr lang="fr-CH" altLang="en-US"/>
              <a:t>Préavis des autorités suisses doit porter sur:</a:t>
            </a:r>
          </a:p>
          <a:p>
            <a:pPr lvl="1"/>
            <a:r>
              <a:rPr lang="fr-CH" altLang="en-US"/>
              <a:t>Le lieu de placement (famille d’accueil ou institution)</a:t>
            </a:r>
          </a:p>
          <a:p>
            <a:pPr lvl="1"/>
            <a:r>
              <a:rPr lang="fr-CH" altLang="en-US"/>
              <a:t>Le projet de placement de manière générale (situation dans le pays d’origine, subsidiarité, intérêt de l’enfant, financement et autres aspects pratiques)</a:t>
            </a:r>
          </a:p>
          <a:p>
            <a:pPr lvl="1"/>
            <a:r>
              <a:rPr lang="fr-CH" altLang="en-US"/>
              <a:t>Les aspects de droit migratoire</a:t>
            </a:r>
          </a:p>
          <a:p>
            <a:r>
              <a:rPr lang="fr-CH" altLang="en-US"/>
              <a:t>Diverses autorités impliquées et à coordonner</a:t>
            </a:r>
          </a:p>
          <a:p>
            <a:r>
              <a:rPr lang="fr-CH" altLang="en-US"/>
              <a:t>Frais du placement? </a:t>
            </a:r>
          </a:p>
        </p:txBody>
      </p:sp>
      <p:sp>
        <p:nvSpPr>
          <p:cNvPr id="19460" name="Espace réservé du pied de page 3">
            <a:extLst>
              <a:ext uri="{FF2B5EF4-FFF2-40B4-BE49-F238E27FC236}">
                <a16:creationId xmlns:a16="http://schemas.microsoft.com/office/drawing/2014/main" id="{7DD1B696-BB89-491F-8FE5-DCD12E62B5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CH" altLang="en-US" b="1"/>
              <a:t>Joëlle Schickel-Küng, 1</a:t>
            </a:r>
            <a:r>
              <a:rPr lang="fr-CH" altLang="en-US" b="1" baseline="30000"/>
              <a:t>er</a:t>
            </a:r>
            <a:r>
              <a:rPr lang="fr-CH" altLang="en-US" b="1"/>
              <a:t> juin 2021</a:t>
            </a:r>
            <a:endParaRPr lang="de-CH" alt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CD Bund_GS_fr">
  <a:themeElements>
    <a:clrScheme name="CD Bund_GS_f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D Bund_GS_f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D Bund_GS_f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 Bund_GS_f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 Bund_GS_f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 Bund_GS_f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 Bund_GS_f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 Bund_GS_f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 Bund_GS_f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 Bund_GS_f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 Bund_GS_f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 Bund_GS_f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 Bund_GS_f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 Bund_GS_f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 Bund_GS_fr</Template>
  <TotalTime>0</TotalTime>
  <Words>282</Words>
  <Application>Microsoft Office PowerPoint</Application>
  <PresentationFormat>On-screen Show (4:3)</PresentationFormat>
  <Paragraphs>39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CD Bund_GS_fr</vt:lpstr>
      <vt:lpstr>Placement d’enfants au-delà des frontières: unifier les pratiques cantonales en Suisse</vt:lpstr>
      <vt:lpstr>Contexte</vt:lpstr>
      <vt:lpstr>Aide-mémoire de janvier 2021</vt:lpstr>
      <vt:lpstr>Typologie de placements</vt:lpstr>
      <vt:lpstr>Suisse comme pays d’accueil </vt:lpstr>
    </vt:vector>
  </TitlesOfParts>
  <Company>Eidg. Justiz und Polizeidepartement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Born Barbara BFM</dc:creator>
  <cp:lastModifiedBy>MAMULASHVILI Maia</cp:lastModifiedBy>
  <cp:revision>57</cp:revision>
  <cp:lastPrinted>2018-01-23T19:22:39Z</cp:lastPrinted>
  <dcterms:created xsi:type="dcterms:W3CDTF">2009-04-27T13:28:21Z</dcterms:created>
  <dcterms:modified xsi:type="dcterms:W3CDTF">2021-06-04T14:53:43Z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SC#EJPDCFG@15.1700:RecipientSalutation">
    <vt:lpwstr/>
  </property>
  <property fmtid="{D5CDD505-2E9C-101B-9397-08002B2CF9AE}" pid="3" name="FSC#EJPDCFG@15.1700:RecipientTitle">
    <vt:lpwstr/>
  </property>
  <property fmtid="{D5CDD505-2E9C-101B-9397-08002B2CF9AE}" pid="4" name="FSC#EJPDCFG@15.1700:RecipientFirstname">
    <vt:lpwstr/>
  </property>
  <property fmtid="{D5CDD505-2E9C-101B-9397-08002B2CF9AE}" pid="5" name="FSC#EJPDCFG@15.1700:RecipientSurname">
    <vt:lpwstr/>
  </property>
  <property fmtid="{D5CDD505-2E9C-101B-9397-08002B2CF9AE}" pid="6" name="FSC#EJPDCFG@15.1700:RecipientStreet">
    <vt:lpwstr/>
  </property>
  <property fmtid="{D5CDD505-2E9C-101B-9397-08002B2CF9AE}" pid="7" name="FSC#EJPDCFG@15.1700:RecipientPOBox">
    <vt:lpwstr/>
  </property>
  <property fmtid="{D5CDD505-2E9C-101B-9397-08002B2CF9AE}" pid="8" name="FSC#EJPDCFG@15.1700:RecipientZIPCode">
    <vt:lpwstr/>
  </property>
  <property fmtid="{D5CDD505-2E9C-101B-9397-08002B2CF9AE}" pid="9" name="FSC#EJPDCFG@15.1700:RecipientCity">
    <vt:lpwstr/>
  </property>
  <property fmtid="{D5CDD505-2E9C-101B-9397-08002B2CF9AE}" pid="10" name="FSC#EJPDCFG@15.1700:RecipientCountry">
    <vt:lpwstr/>
  </property>
  <property fmtid="{D5CDD505-2E9C-101B-9397-08002B2CF9AE}" pid="11" name="FSC#EJPDCFG@15.1700:RecipientOrgname">
    <vt:lpwstr/>
  </property>
  <property fmtid="{D5CDD505-2E9C-101B-9397-08002B2CF9AE}" pid="12" name="FSC#EJPDCFG@15.1700:RecipientEMail">
    <vt:lpwstr/>
  </property>
  <property fmtid="{D5CDD505-2E9C-101B-9397-08002B2CF9AE}" pid="13" name="FSC#EJPDCFG@15.1700:RecipientContactSalutation">
    <vt:lpwstr/>
  </property>
  <property fmtid="{D5CDD505-2E9C-101B-9397-08002B2CF9AE}" pid="14" name="FSC#EJPDCFG@15.1700:RecipientContactFirstname">
    <vt:lpwstr/>
  </property>
  <property fmtid="{D5CDD505-2E9C-101B-9397-08002B2CF9AE}" pid="15" name="FSC#EJPDCFG@15.1700:RecipientContactSurname">
    <vt:lpwstr/>
  </property>
  <property fmtid="{D5CDD505-2E9C-101B-9397-08002B2CF9AE}" pid="16" name="FSC#EJPDCFG@15.1700:RecipientDate">
    <vt:lpwstr/>
  </property>
  <property fmtid="{D5CDD505-2E9C-101B-9397-08002B2CF9AE}" pid="17" name="FSC#EJPDCFG@15.1700:SubfileTitle">
    <vt:lpwstr/>
  </property>
  <property fmtid="{D5CDD505-2E9C-101B-9397-08002B2CF9AE}" pid="18" name="FSC#EJPDCFG@15.1700:SubfileSubject">
    <vt:lpwstr/>
  </property>
  <property fmtid="{D5CDD505-2E9C-101B-9397-08002B2CF9AE}" pid="19" name="FSC#EJPDCFG@15.1700:SubfileDossierRef">
    <vt:lpwstr/>
  </property>
  <property fmtid="{D5CDD505-2E9C-101B-9397-08002B2CF9AE}" pid="20" name="FSC#EJPDCFG@15.1700:SubfileResponsibleFirstname">
    <vt:lpwstr/>
  </property>
  <property fmtid="{D5CDD505-2E9C-101B-9397-08002B2CF9AE}" pid="21" name="FSC#EJPDCFG@15.1700:SubfileResponsibleSurname">
    <vt:lpwstr/>
  </property>
  <property fmtid="{D5CDD505-2E9C-101B-9397-08002B2CF9AE}" pid="22" name="FSC#EJPDCFG@15.1700:SubfileResponsibleProfession">
    <vt:lpwstr/>
  </property>
  <property fmtid="{D5CDD505-2E9C-101B-9397-08002B2CF9AE}" pid="23" name="FSC#EJPDCFG@15.1700:SubfileResponsibleInitials">
    <vt:lpwstr/>
  </property>
  <property fmtid="{D5CDD505-2E9C-101B-9397-08002B2CF9AE}" pid="24" name="FSC#EJPDCFG@15.1700:AssignmentCommentHistory">
    <vt:lpwstr/>
  </property>
  <property fmtid="{D5CDD505-2E9C-101B-9397-08002B2CF9AE}" pid="25" name="FSC#EJPDCFG@15.1700:AssignmentDefaultComment">
    <vt:lpwstr/>
  </property>
  <property fmtid="{D5CDD505-2E9C-101B-9397-08002B2CF9AE}" pid="26" name="FSC#EJPDCFG@15.1700:AssignmentRemarks">
    <vt:lpwstr/>
  </property>
  <property fmtid="{D5CDD505-2E9C-101B-9397-08002B2CF9AE}" pid="27" name="FSC#EJPDCFG@15.1700:AssignmentExternalDate">
    <vt:lpwstr/>
  </property>
  <property fmtid="{D5CDD505-2E9C-101B-9397-08002B2CF9AE}" pid="28" name="FSC#EJPDCFG@15.1700:AssignmentProcessingDeadline">
    <vt:lpwstr/>
  </property>
  <property fmtid="{D5CDD505-2E9C-101B-9397-08002B2CF9AE}" pid="29" name="FSC#EJPDCFG@15.1700:AssignmentPlacingPosition">
    <vt:lpwstr/>
  </property>
  <property fmtid="{D5CDD505-2E9C-101B-9397-08002B2CF9AE}" pid="30" name="FSC#EJPDCFG@15.1700:AssignmentResponsible">
    <vt:lpwstr/>
  </property>
  <property fmtid="{D5CDD505-2E9C-101B-9397-08002B2CF9AE}" pid="31" name="FSC#EJPDCFG@15.1700:AssignmentUsers">
    <vt:lpwstr/>
  </property>
  <property fmtid="{D5CDD505-2E9C-101B-9397-08002B2CF9AE}" pid="32" name="FSC#EJPDCFG@15.1700:AssignmentUsersDone">
    <vt:lpwstr/>
  </property>
  <property fmtid="{D5CDD505-2E9C-101B-9397-08002B2CF9AE}" pid="33" name="FSC#EJPDCFG@15.1700:SubfileClassification">
    <vt:lpwstr/>
  </property>
  <property fmtid="{D5CDD505-2E9C-101B-9397-08002B2CF9AE}" pid="34" name="FSC#COOSYSTEM@1.1:Container">
    <vt:lpwstr>COO.2180.109.5.192593</vt:lpwstr>
  </property>
  <property fmtid="{D5CDD505-2E9C-101B-9397-08002B2CF9AE}" pid="35" name="FSC#COOELAK@1.1001:Subject">
    <vt:lpwstr/>
  </property>
  <property fmtid="{D5CDD505-2E9C-101B-9397-08002B2CF9AE}" pid="36" name="FSC#COOELAK@1.1001:FileReference">
    <vt:lpwstr/>
  </property>
  <property fmtid="{D5CDD505-2E9C-101B-9397-08002B2CF9AE}" pid="37" name="FSC#COOELAK@1.1001:FileRefYear">
    <vt:lpwstr/>
  </property>
  <property fmtid="{D5CDD505-2E9C-101B-9397-08002B2CF9AE}" pid="38" name="FSC#COOELAK@1.1001:FileRefOrdinal">
    <vt:lpwstr/>
  </property>
  <property fmtid="{D5CDD505-2E9C-101B-9397-08002B2CF9AE}" pid="39" name="FSC#COOELAK@1.1001:FileRefOU">
    <vt:lpwstr/>
  </property>
  <property fmtid="{D5CDD505-2E9C-101B-9397-08002B2CF9AE}" pid="40" name="FSC#COOELAK@1.1001:Organization">
    <vt:lpwstr/>
  </property>
  <property fmtid="{D5CDD505-2E9C-101B-9397-08002B2CF9AE}" pid="41" name="FSC#COOELAK@1.1001:Owner">
    <vt:lpwstr>Zenger Daniela</vt:lpwstr>
  </property>
  <property fmtid="{D5CDD505-2E9C-101B-9397-08002B2CF9AE}" pid="42" name="FSC#COOELAK@1.1001:OwnerExtension">
    <vt:lpwstr>+41 58 462 45 29</vt:lpwstr>
  </property>
  <property fmtid="{D5CDD505-2E9C-101B-9397-08002B2CF9AE}" pid="43" name="FSC#COOELAK@1.1001:OwnerFaxExtension">
    <vt:lpwstr>+41 58 462 53 80</vt:lpwstr>
  </property>
  <property fmtid="{D5CDD505-2E9C-101B-9397-08002B2CF9AE}" pid="44" name="FSC#COOELAK@1.1001:DispatchedBy">
    <vt:lpwstr/>
  </property>
  <property fmtid="{D5CDD505-2E9C-101B-9397-08002B2CF9AE}" pid="45" name="FSC#COOELAK@1.1001:DispatchedAt">
    <vt:lpwstr/>
  </property>
  <property fmtid="{D5CDD505-2E9C-101B-9397-08002B2CF9AE}" pid="46" name="FSC#COOELAK@1.1001:ApprovedBy">
    <vt:lpwstr/>
  </property>
  <property fmtid="{D5CDD505-2E9C-101B-9397-08002B2CF9AE}" pid="47" name="FSC#COOELAK@1.1001:ApprovedAt">
    <vt:lpwstr/>
  </property>
  <property fmtid="{D5CDD505-2E9C-101B-9397-08002B2CF9AE}" pid="48" name="FSC#COOELAK@1.1001:Department">
    <vt:lpwstr>Unité Extraditions (BJ-AUSL)</vt:lpwstr>
  </property>
  <property fmtid="{D5CDD505-2E9C-101B-9397-08002B2CF9AE}" pid="49" name="FSC#COOELAK@1.1001:CreatedAt">
    <vt:lpwstr>16.10.2017</vt:lpwstr>
  </property>
  <property fmtid="{D5CDD505-2E9C-101B-9397-08002B2CF9AE}" pid="50" name="FSC#COOELAK@1.1001:OU">
    <vt:lpwstr>Unité Extraditions (BJ-AUSL)</vt:lpwstr>
  </property>
  <property fmtid="{D5CDD505-2E9C-101B-9397-08002B2CF9AE}" pid="51" name="FSC#COOELAK@1.1001:Priority">
    <vt:lpwstr> ()</vt:lpwstr>
  </property>
  <property fmtid="{D5CDD505-2E9C-101B-9397-08002B2CF9AE}" pid="52" name="FSC#COOELAK@1.1001:ObjBarCode">
    <vt:lpwstr>*COO.2180.109.5.192593*</vt:lpwstr>
  </property>
  <property fmtid="{D5CDD505-2E9C-101B-9397-08002B2CF9AE}" pid="53" name="FSC#COOELAK@1.1001:RefBarCode">
    <vt:lpwstr/>
  </property>
  <property fmtid="{D5CDD505-2E9C-101B-9397-08002B2CF9AE}" pid="54" name="FSC#COOELAK@1.1001:FileRefBarCode">
    <vt:lpwstr>**</vt:lpwstr>
  </property>
  <property fmtid="{D5CDD505-2E9C-101B-9397-08002B2CF9AE}" pid="55" name="FSC#COOELAK@1.1001:ExternalRef">
    <vt:lpwstr/>
  </property>
  <property fmtid="{D5CDD505-2E9C-101B-9397-08002B2CF9AE}" pid="56" name="FSC#COOELAK@1.1001:IncomingNumber">
    <vt:lpwstr/>
  </property>
  <property fmtid="{D5CDD505-2E9C-101B-9397-08002B2CF9AE}" pid="57" name="FSC#COOELAK@1.1001:IncomingSubject">
    <vt:lpwstr/>
  </property>
  <property fmtid="{D5CDD505-2E9C-101B-9397-08002B2CF9AE}" pid="58" name="FSC#COOELAK@1.1001:ProcessResponsible">
    <vt:lpwstr/>
  </property>
  <property fmtid="{D5CDD505-2E9C-101B-9397-08002B2CF9AE}" pid="59" name="FSC#COOELAK@1.1001:ProcessResponsiblePhone">
    <vt:lpwstr/>
  </property>
  <property fmtid="{D5CDD505-2E9C-101B-9397-08002B2CF9AE}" pid="60" name="FSC#COOELAK@1.1001:ProcessResponsibleMail">
    <vt:lpwstr/>
  </property>
  <property fmtid="{D5CDD505-2E9C-101B-9397-08002B2CF9AE}" pid="61" name="FSC#COOELAK@1.1001:ProcessResponsibleFax">
    <vt:lpwstr/>
  </property>
  <property fmtid="{D5CDD505-2E9C-101B-9397-08002B2CF9AE}" pid="62" name="FSC#COOELAK@1.1001:ApproverFirstName">
    <vt:lpwstr/>
  </property>
  <property fmtid="{D5CDD505-2E9C-101B-9397-08002B2CF9AE}" pid="63" name="FSC#COOELAK@1.1001:ApproverSurName">
    <vt:lpwstr/>
  </property>
  <property fmtid="{D5CDD505-2E9C-101B-9397-08002B2CF9AE}" pid="64" name="FSC#COOELAK@1.1001:ApproverTitle">
    <vt:lpwstr/>
  </property>
  <property fmtid="{D5CDD505-2E9C-101B-9397-08002B2CF9AE}" pid="65" name="FSC#COOELAK@1.1001:ExternalDate">
    <vt:lpwstr/>
  </property>
  <property fmtid="{D5CDD505-2E9C-101B-9397-08002B2CF9AE}" pid="66" name="FSC#COOELAK@1.1001:SettlementApprovedAt">
    <vt:lpwstr/>
  </property>
  <property fmtid="{D5CDD505-2E9C-101B-9397-08002B2CF9AE}" pid="67" name="FSC#COOELAK@1.1001:BaseNumber">
    <vt:lpwstr/>
  </property>
  <property fmtid="{D5CDD505-2E9C-101B-9397-08002B2CF9AE}" pid="68" name="FSC#COOELAK@1.1001:CurrentUserRolePos">
    <vt:lpwstr>Chef</vt:lpwstr>
  </property>
  <property fmtid="{D5CDD505-2E9C-101B-9397-08002B2CF9AE}" pid="69" name="FSC#COOELAK@1.1001:CurrentUserEmail">
    <vt:lpwstr>joelle.schickel@bj.admin.ch</vt:lpwstr>
  </property>
  <property fmtid="{D5CDD505-2E9C-101B-9397-08002B2CF9AE}" pid="70" name="FSC#ELAKGOV@1.1001:PersonalSubjGender">
    <vt:lpwstr/>
  </property>
  <property fmtid="{D5CDD505-2E9C-101B-9397-08002B2CF9AE}" pid="71" name="FSC#ELAKGOV@1.1001:PersonalSubjFirstName">
    <vt:lpwstr/>
  </property>
  <property fmtid="{D5CDD505-2E9C-101B-9397-08002B2CF9AE}" pid="72" name="FSC#ELAKGOV@1.1001:PersonalSubjSurName">
    <vt:lpwstr/>
  </property>
  <property fmtid="{D5CDD505-2E9C-101B-9397-08002B2CF9AE}" pid="73" name="FSC#ELAKGOV@1.1001:PersonalSubjSalutation">
    <vt:lpwstr/>
  </property>
  <property fmtid="{D5CDD505-2E9C-101B-9397-08002B2CF9AE}" pid="74" name="FSC#ELAKGOV@1.1001:PersonalSubjAddress">
    <vt:lpwstr/>
  </property>
  <property fmtid="{D5CDD505-2E9C-101B-9397-08002B2CF9AE}" pid="75" name="FSC#EJPDCFG@15.1700:Department">
    <vt:lpwstr/>
  </property>
  <property fmtid="{D5CDD505-2E9C-101B-9397-08002B2CF9AE}" pid="76" name="FSC#EJPDCFG@15.1700:DepartmentShort">
    <vt:lpwstr/>
  </property>
  <property fmtid="{D5CDD505-2E9C-101B-9397-08002B2CF9AE}" pid="77" name="FSC#EJPDCFG@15.1700:HierarchyFirstLevel">
    <vt:lpwstr/>
  </property>
  <property fmtid="{D5CDD505-2E9C-101B-9397-08002B2CF9AE}" pid="78" name="FSC#EJPDCFG@15.1700:HierarchyFirstLevelShort">
    <vt:lpwstr/>
  </property>
  <property fmtid="{D5CDD505-2E9C-101B-9397-08002B2CF9AE}" pid="79" name="FSC#EJPDCFG@15.1700:HierarchySecondLevel">
    <vt:lpwstr/>
  </property>
  <property fmtid="{D5CDD505-2E9C-101B-9397-08002B2CF9AE}" pid="80" name="FSC#EJPDCFG@15.1700:HierarchyThirdLevel">
    <vt:lpwstr/>
  </property>
  <property fmtid="{D5CDD505-2E9C-101B-9397-08002B2CF9AE}" pid="81" name="FSC#EJPDCFG@15.1700:HierarchyFourthLevel">
    <vt:lpwstr/>
  </property>
  <property fmtid="{D5CDD505-2E9C-101B-9397-08002B2CF9AE}" pid="82" name="FSC#EJPDCFG@15.1700:HierarchyFifthLevel">
    <vt:lpwstr/>
  </property>
  <property fmtid="{D5CDD505-2E9C-101B-9397-08002B2CF9AE}" pid="83" name="FSC#EJPDCFG@15.1700:ObjaddressContentObject">
    <vt:lpwstr>COO.2180.109.5.192593</vt:lpwstr>
  </property>
  <property fmtid="{D5CDD505-2E9C-101B-9397-08002B2CF9AE}" pid="84" name="FSC#EJPDCFG@15.1700:SubfileResponsibleSalutation">
    <vt:lpwstr/>
  </property>
  <property fmtid="{D5CDD505-2E9C-101B-9397-08002B2CF9AE}" pid="85" name="FSC#EJPDCFG@15.1700:SubfileResponsibleTelOffice">
    <vt:lpwstr/>
  </property>
  <property fmtid="{D5CDD505-2E9C-101B-9397-08002B2CF9AE}" pid="86" name="FSC#EJPDCFG@15.1700:SubfileResponsibleTelFax">
    <vt:lpwstr/>
  </property>
  <property fmtid="{D5CDD505-2E9C-101B-9397-08002B2CF9AE}" pid="87" name="FSC#EJPDCFG@15.1700:SubfileResponsibleEmail">
    <vt:lpwstr/>
  </property>
  <property fmtid="{D5CDD505-2E9C-101B-9397-08002B2CF9AE}" pid="88" name="FSC#EJPDCFG@15.1700:SubfileResponsibleUrl">
    <vt:lpwstr/>
  </property>
  <property fmtid="{D5CDD505-2E9C-101B-9397-08002B2CF9AE}" pid="89" name="FSC#EJPDCFG@15.1700:SubfileResponsibleAddress">
    <vt:lpwstr/>
  </property>
  <property fmtid="{D5CDD505-2E9C-101B-9397-08002B2CF9AE}" pid="90" name="FSC#EJPDCFG@15.1700:FileRefOU">
    <vt:lpwstr/>
  </property>
  <property fmtid="{D5CDD505-2E9C-101B-9397-08002B2CF9AE}" pid="91" name="FSC#EJPDCFG@15.1700:OU">
    <vt:lpwstr>Unité Extraditions</vt:lpwstr>
  </property>
  <property fmtid="{D5CDD505-2E9C-101B-9397-08002B2CF9AE}" pid="92" name="FSC#EJPDCFG@15.1700:Department2">
    <vt:lpwstr>Unité Extraditions</vt:lpwstr>
  </property>
  <property fmtid="{D5CDD505-2E9C-101B-9397-08002B2CF9AE}" pid="93" name="FSC#EJPDCFG@15.1700:Recipient">
    <vt:lpwstr/>
  </property>
  <property fmtid="{D5CDD505-2E9C-101B-9397-08002B2CF9AE}" pid="94" name="FSC#EJPDIMPORT@100.2000:Recipient">
    <vt:lpwstr/>
  </property>
  <property fmtid="{D5CDD505-2E9C-101B-9397-08002B2CF9AE}" pid="95" name="FSC#EJPDIMPORT@100.2000:PersonnelBirthday">
    <vt:lpwstr/>
  </property>
  <property fmtid="{D5CDD505-2E9C-101B-9397-08002B2CF9AE}" pid="96" name="FSC#EJPDIMPORT@100.2000:PersonnelProfession">
    <vt:lpwstr/>
  </property>
  <property fmtid="{D5CDD505-2E9C-101B-9397-08002B2CF9AE}" pid="97" name="FSC#EJPDIMPORT@100.2000:PersonnelOrgAddress">
    <vt:lpwstr/>
  </property>
  <property fmtid="{D5CDD505-2E9C-101B-9397-08002B2CF9AE}" pid="98" name="FSC#EJPDIMPORT@100.2000:PersonnelOrgname">
    <vt:lpwstr/>
  </property>
  <property fmtid="{D5CDD505-2E9C-101B-9397-08002B2CF9AE}" pid="99" name="FSC#EJPDIMPORT@100.2000:PersonnelFirstname">
    <vt:lpwstr/>
  </property>
  <property fmtid="{D5CDD505-2E9C-101B-9397-08002B2CF9AE}" pid="100" name="FSC#EJPDIMPORT@100.2000:PersonnelSurname">
    <vt:lpwstr/>
  </property>
  <property fmtid="{D5CDD505-2E9C-101B-9397-08002B2CF9AE}" pid="101" name="FSC#EJPDIMPORT@100.2000:PersonnelAddress">
    <vt:lpwstr/>
  </property>
  <property fmtid="{D5CDD505-2E9C-101B-9397-08002B2CF9AE}" pid="102" name="FSC#ATSTATECFG@1.1001:Office">
    <vt:lpwstr/>
  </property>
  <property fmtid="{D5CDD505-2E9C-101B-9397-08002B2CF9AE}" pid="103" name="FSC#ATSTATECFG@1.1001:Agent">
    <vt:lpwstr/>
  </property>
  <property fmtid="{D5CDD505-2E9C-101B-9397-08002B2CF9AE}" pid="104" name="FSC#ATSTATECFG@1.1001:AgentPhone">
    <vt:lpwstr/>
  </property>
  <property fmtid="{D5CDD505-2E9C-101B-9397-08002B2CF9AE}" pid="105" name="FSC#ATSTATECFG@1.1001:DepartmentFax">
    <vt:lpwstr/>
  </property>
  <property fmtid="{D5CDD505-2E9C-101B-9397-08002B2CF9AE}" pid="106" name="FSC#ATSTATECFG@1.1001:DepartmentEmail">
    <vt:lpwstr/>
  </property>
  <property fmtid="{D5CDD505-2E9C-101B-9397-08002B2CF9AE}" pid="107" name="FSC#ATSTATECFG@1.1001:SubfileDate">
    <vt:lpwstr/>
  </property>
  <property fmtid="{D5CDD505-2E9C-101B-9397-08002B2CF9AE}" pid="108" name="FSC#ATSTATECFG@1.1001:SubfileSubject">
    <vt:lpwstr/>
  </property>
  <property fmtid="{D5CDD505-2E9C-101B-9397-08002B2CF9AE}" pid="109" name="FSC#ATSTATECFG@1.1001:DepartmentZipCode">
    <vt:lpwstr/>
  </property>
  <property fmtid="{D5CDD505-2E9C-101B-9397-08002B2CF9AE}" pid="110" name="FSC#ATSTATECFG@1.1001:DepartmentCountry">
    <vt:lpwstr/>
  </property>
  <property fmtid="{D5CDD505-2E9C-101B-9397-08002B2CF9AE}" pid="111" name="FSC#ATSTATECFG@1.1001:DepartmentCity">
    <vt:lpwstr/>
  </property>
  <property fmtid="{D5CDD505-2E9C-101B-9397-08002B2CF9AE}" pid="112" name="FSC#ATSTATECFG@1.1001:DepartmentStreet">
    <vt:lpwstr/>
  </property>
  <property fmtid="{D5CDD505-2E9C-101B-9397-08002B2CF9AE}" pid="113" name="FSC#ATSTATECFG@1.1001:DepartmentDVR">
    <vt:lpwstr/>
  </property>
  <property fmtid="{D5CDD505-2E9C-101B-9397-08002B2CF9AE}" pid="114" name="FSC#ATSTATECFG@1.1001:DepartmentUID">
    <vt:lpwstr/>
  </property>
  <property fmtid="{D5CDD505-2E9C-101B-9397-08002B2CF9AE}" pid="115" name="FSC#ATSTATECFG@1.1001:SubfileReference">
    <vt:lpwstr/>
  </property>
  <property fmtid="{D5CDD505-2E9C-101B-9397-08002B2CF9AE}" pid="116" name="FSC#ATSTATECFG@1.1001:Clause">
    <vt:lpwstr/>
  </property>
  <property fmtid="{D5CDD505-2E9C-101B-9397-08002B2CF9AE}" pid="117" name="FSC#ATSTATECFG@1.1001:ApprovedSignature">
    <vt:lpwstr/>
  </property>
  <property fmtid="{D5CDD505-2E9C-101B-9397-08002B2CF9AE}" pid="118" name="FSC#ATSTATECFG@1.1001:BankAccount">
    <vt:lpwstr/>
  </property>
  <property fmtid="{D5CDD505-2E9C-101B-9397-08002B2CF9AE}" pid="119" name="FSC#ATSTATECFG@1.1001:BankAccountOwner">
    <vt:lpwstr/>
  </property>
  <property fmtid="{D5CDD505-2E9C-101B-9397-08002B2CF9AE}" pid="120" name="FSC#ATSTATECFG@1.1001:BankInstitute">
    <vt:lpwstr/>
  </property>
  <property fmtid="{D5CDD505-2E9C-101B-9397-08002B2CF9AE}" pid="121" name="FSC#ATSTATECFG@1.1001:BankAccountID">
    <vt:lpwstr/>
  </property>
  <property fmtid="{D5CDD505-2E9C-101B-9397-08002B2CF9AE}" pid="122" name="FSC#ATSTATECFG@1.1001:BankAccountIBAN">
    <vt:lpwstr/>
  </property>
  <property fmtid="{D5CDD505-2E9C-101B-9397-08002B2CF9AE}" pid="123" name="FSC#ATSTATECFG@1.1001:BankAccountBIC">
    <vt:lpwstr/>
  </property>
  <property fmtid="{D5CDD505-2E9C-101B-9397-08002B2CF9AE}" pid="124" name="FSC#ATSTATECFG@1.1001:BankName">
    <vt:lpwstr/>
  </property>
  <property fmtid="{D5CDD505-2E9C-101B-9397-08002B2CF9AE}" pid="125" name="FSC#FSCFOLIO@1.1001:docpropproject">
    <vt:lpwstr/>
  </property>
</Properties>
</file>