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3"/>
  </p:notesMasterIdLst>
  <p:sldIdLst>
    <p:sldId id="257" r:id="rId2"/>
    <p:sldId id="260" r:id="rId3"/>
    <p:sldId id="263" r:id="rId4"/>
    <p:sldId id="264" r:id="rId5"/>
    <p:sldId id="265" r:id="rId6"/>
    <p:sldId id="266" r:id="rId7"/>
    <p:sldId id="278" r:id="rId8"/>
    <p:sldId id="267" r:id="rId9"/>
    <p:sldId id="277" r:id="rId10"/>
    <p:sldId id="279" r:id="rId11"/>
    <p:sldId id="280" r:id="rId12"/>
    <p:sldId id="283" r:id="rId13"/>
    <p:sldId id="281" r:id="rId14"/>
    <p:sldId id="268" r:id="rId15"/>
    <p:sldId id="269" r:id="rId16"/>
    <p:sldId id="285" r:id="rId17"/>
    <p:sldId id="286" r:id="rId18"/>
    <p:sldId id="284" r:id="rId19"/>
    <p:sldId id="270" r:id="rId20"/>
    <p:sldId id="271" r:id="rId21"/>
    <p:sldId id="282"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295A"/>
    <a:srgbClr val="0177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5" autoAdjust="0"/>
    <p:restoredTop sz="95915"/>
  </p:normalViewPr>
  <p:slideViewPr>
    <p:cSldViewPr snapToGrid="0">
      <p:cViewPr varScale="1">
        <p:scale>
          <a:sx n="123" d="100"/>
          <a:sy n="123" d="100"/>
        </p:scale>
        <p:origin x="114" y="25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96010C-4607-A744-B0DE-493AC6C76026}"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0AC5C7-5122-C34F-8DE3-673C4EDAB87E}" type="slidenum">
              <a:rPr lang="en-US" smtClean="0"/>
              <a:t>‹#›</a:t>
            </a:fld>
            <a:endParaRPr lang="en-US"/>
          </a:p>
        </p:txBody>
      </p:sp>
    </p:spTree>
    <p:extLst>
      <p:ext uri="{BB962C8B-B14F-4D97-AF65-F5344CB8AC3E}">
        <p14:creationId xmlns:p14="http://schemas.microsoft.com/office/powerpoint/2010/main" val="2354819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0AC5C7-5122-C34F-8DE3-673C4EDAB87E}" type="slidenum">
              <a:rPr lang="en-US" smtClean="0"/>
              <a:t>7</a:t>
            </a:fld>
            <a:endParaRPr lang="en-US"/>
          </a:p>
        </p:txBody>
      </p:sp>
    </p:spTree>
    <p:extLst>
      <p:ext uri="{BB962C8B-B14F-4D97-AF65-F5344CB8AC3E}">
        <p14:creationId xmlns:p14="http://schemas.microsoft.com/office/powerpoint/2010/main" val="23213928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393EFF09-79DA-4BF6-B6CD-F3D7F4F167F1}" type="datetimeFigureOut">
              <a:rPr lang="en-GB" smtClean="0"/>
              <a:t>04/06/2021</a:t>
            </a:fld>
            <a:endParaRPr lang="en-GB"/>
          </a:p>
        </p:txBody>
      </p:sp>
      <p:sp>
        <p:nvSpPr>
          <p:cNvPr id="5" name="Footer Placeholder 4"/>
          <p:cNvSpPr>
            <a:spLocks noGrp="1"/>
          </p:cNvSpPr>
          <p:nvPr>
            <p:ph type="ftr" sz="quarter" idx="11"/>
          </p:nvPr>
        </p:nvSpPr>
        <p:spPr>
          <a:xfrm>
            <a:off x="3962399" y="5870575"/>
            <a:ext cx="4893958" cy="377825"/>
          </a:xfrm>
        </p:spPr>
        <p:txBody>
          <a:bodyPr/>
          <a:lstStyle/>
          <a:p>
            <a:endParaRPr lang="en-GB"/>
          </a:p>
        </p:txBody>
      </p:sp>
      <p:sp>
        <p:nvSpPr>
          <p:cNvPr id="6" name="Slide Number Placeholder 5"/>
          <p:cNvSpPr>
            <a:spLocks noGrp="1"/>
          </p:cNvSpPr>
          <p:nvPr>
            <p:ph type="sldNum" sz="quarter" idx="12"/>
          </p:nvPr>
        </p:nvSpPr>
        <p:spPr>
          <a:xfrm>
            <a:off x="10608958" y="5870575"/>
            <a:ext cx="551167" cy="377825"/>
          </a:xfrm>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391706708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93EFF09-79DA-4BF6-B6CD-F3D7F4F167F1}" type="datetimeFigureOut">
              <a:rPr lang="en-GB" smtClean="0"/>
              <a:t>04/06/2021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3211087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3EFF09-79DA-4BF6-B6CD-F3D7F4F167F1}" type="datetimeFigureOut">
              <a:rPr lang="en-GB" smtClean="0"/>
              <a:t>04/06/2021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3705477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3EFF09-79DA-4BF6-B6CD-F3D7F4F167F1}" type="datetimeFigureOut">
              <a:rPr lang="en-GB" smtClean="0"/>
              <a:t>04/06/2021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2224480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3EFF09-79DA-4BF6-B6CD-F3D7F4F167F1}" type="datetimeFigureOut">
              <a:rPr lang="en-GB" smtClean="0"/>
              <a:t>04/06/2021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12638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3EFF09-79DA-4BF6-B6CD-F3D7F4F167F1}" type="datetimeFigureOut">
              <a:rPr lang="en-GB" smtClean="0"/>
              <a:t>04/06/2021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2704845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3EFF09-79DA-4BF6-B6CD-F3D7F4F167F1}" type="datetimeFigureOut">
              <a:rPr lang="en-GB" smtClean="0"/>
              <a:t>04/06/2021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1394016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3EFF09-79DA-4BF6-B6CD-F3D7F4F167F1}" type="datetimeFigureOut">
              <a:rPr lang="en-GB" smtClean="0"/>
              <a:t>04/06/2021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CAD6B7-C682-4B5C-8B2B-D3EFE5B2C24E}" type="slidenum">
              <a:rPr lang="en-GB" smtClean="0"/>
              <a:t>‹#›</a:t>
            </a:fld>
            <a:endParaRPr lang="en-GB"/>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2019539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3EFF09-79DA-4BF6-B6CD-F3D7F4F167F1}" type="datetimeFigureOut">
              <a:rPr lang="en-GB" smtClean="0"/>
              <a:t>04/06/2021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4051675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3EFF09-79DA-4BF6-B6CD-F3D7F4F167F1}" type="datetimeFigureOut">
              <a:rPr lang="en-GB" smtClean="0"/>
              <a:t>04/06/2021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303672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3EFF09-79DA-4BF6-B6CD-F3D7F4F167F1}" type="datetimeFigureOut">
              <a:rPr lang="en-GB" smtClean="0"/>
              <a:t>04/06/2021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1708294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3EFF09-79DA-4BF6-B6CD-F3D7F4F167F1}" type="datetimeFigureOut">
              <a:rPr lang="en-GB" smtClean="0"/>
              <a:t>04/06/2021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1998891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3EFF09-79DA-4BF6-B6CD-F3D7F4F167F1}" type="datetimeFigureOut">
              <a:rPr lang="en-GB" smtClean="0"/>
              <a:t>04/06/2021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2719387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3EFF09-79DA-4BF6-B6CD-F3D7F4F167F1}" type="datetimeFigureOut">
              <a:rPr lang="en-GB" smtClean="0"/>
              <a:t>04/06/2021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4224152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393EFF09-79DA-4BF6-B6CD-F3D7F4F167F1}" type="datetimeFigureOut">
              <a:rPr lang="en-GB" smtClean="0"/>
              <a:t>04/06/2021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18098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93EFF09-79DA-4BF6-B6CD-F3D7F4F167F1}" type="datetimeFigureOut">
              <a:rPr lang="en-GB" smtClean="0"/>
              <a:t>04/06/2021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145416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93EFF09-79DA-4BF6-B6CD-F3D7F4F167F1}" type="datetimeFigureOut">
              <a:rPr lang="en-GB" smtClean="0"/>
              <a:t>04/06/2021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CAD6B7-C682-4B5C-8B2B-D3EFE5B2C24E}" type="slidenum">
              <a:rPr lang="en-GB" smtClean="0"/>
              <a:t>‹#›</a:t>
            </a:fld>
            <a:endParaRPr lang="en-GB"/>
          </a:p>
        </p:txBody>
      </p:sp>
    </p:spTree>
    <p:extLst>
      <p:ext uri="{BB962C8B-B14F-4D97-AF65-F5344CB8AC3E}">
        <p14:creationId xmlns:p14="http://schemas.microsoft.com/office/powerpoint/2010/main" val="15906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93EFF09-79DA-4BF6-B6CD-F3D7F4F167F1}" type="datetimeFigureOut">
              <a:rPr lang="en-GB" smtClean="0"/>
              <a:t>04/06/2021</a:t>
            </a:fld>
            <a:endParaRPr lang="en-GB"/>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9CAD6B7-C682-4B5C-8B2B-D3EFE5B2C24E}" type="slidenum">
              <a:rPr lang="en-GB" smtClean="0"/>
              <a:t>‹#›</a:t>
            </a:fld>
            <a:endParaRPr lang="en-GB"/>
          </a:p>
        </p:txBody>
      </p:sp>
    </p:spTree>
    <p:extLst>
      <p:ext uri="{BB962C8B-B14F-4D97-AF65-F5344CB8AC3E}">
        <p14:creationId xmlns:p14="http://schemas.microsoft.com/office/powerpoint/2010/main" val="1054588954"/>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image" Target="../media/image7.png"/><Relationship Id="rId7" Type="http://schemas.openxmlformats.org/officeDocument/2006/relationships/image" Target="../media/image91.svg"/><Relationship Id="rId12" Type="http://schemas.openxmlformats.org/officeDocument/2006/relationships/image" Target="../media/image96.png"/><Relationship Id="rId2" Type="http://schemas.openxmlformats.org/officeDocument/2006/relationships/image" Target="../media/image6.png"/><Relationship Id="rId16"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png"/><Relationship Id="rId15" Type="http://schemas.openxmlformats.org/officeDocument/2006/relationships/image" Target="../media/image99.svg"/><Relationship Id="rId10" Type="http://schemas.openxmlformats.org/officeDocument/2006/relationships/image" Target="../media/image94.png"/><Relationship Id="rId4" Type="http://schemas.openxmlformats.org/officeDocument/2006/relationships/image" Target="../media/image8.emf"/><Relationship Id="rId9" Type="http://schemas.openxmlformats.org/officeDocument/2006/relationships/image" Target="../media/image93.svg"/><Relationship Id="rId14" Type="http://schemas.openxmlformats.org/officeDocument/2006/relationships/image" Target="../media/image98.png"/></Relationships>
</file>

<file path=ppt/slides/_rels/slide11.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image" Target="../media/image7.png"/><Relationship Id="rId7" Type="http://schemas.openxmlformats.org/officeDocument/2006/relationships/image" Target="../media/image91.svg"/><Relationship Id="rId12" Type="http://schemas.openxmlformats.org/officeDocument/2006/relationships/image" Target="../media/image96.png"/><Relationship Id="rId2" Type="http://schemas.openxmlformats.org/officeDocument/2006/relationships/image" Target="../media/image6.png"/><Relationship Id="rId16"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png"/><Relationship Id="rId15" Type="http://schemas.openxmlformats.org/officeDocument/2006/relationships/image" Target="../media/image99.svg"/><Relationship Id="rId10" Type="http://schemas.openxmlformats.org/officeDocument/2006/relationships/image" Target="../media/image94.png"/><Relationship Id="rId4" Type="http://schemas.openxmlformats.org/officeDocument/2006/relationships/image" Target="../media/image8.emf"/><Relationship Id="rId9" Type="http://schemas.openxmlformats.org/officeDocument/2006/relationships/image" Target="../media/image93.svg"/><Relationship Id="rId14" Type="http://schemas.openxmlformats.org/officeDocument/2006/relationships/image" Target="../media/image98.png"/></Relationships>
</file>

<file path=ppt/slides/_rels/slide1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image" Target="../media/image7.png"/><Relationship Id="rId7" Type="http://schemas.openxmlformats.org/officeDocument/2006/relationships/image" Target="../media/image91.svg"/><Relationship Id="rId12" Type="http://schemas.openxmlformats.org/officeDocument/2006/relationships/image" Target="../media/image96.png"/><Relationship Id="rId17" Type="http://schemas.openxmlformats.org/officeDocument/2006/relationships/hyperlink" Target="http://relevancy.bger.ch/php/aza/http/index.php?highlight_docid=aza://17-11-2020-5A_341-2020&amp;type=show_document" TargetMode="External"/><Relationship Id="rId2" Type="http://schemas.openxmlformats.org/officeDocument/2006/relationships/image" Target="../media/image6.png"/><Relationship Id="rId16"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png"/><Relationship Id="rId15" Type="http://schemas.openxmlformats.org/officeDocument/2006/relationships/image" Target="../media/image99.svg"/><Relationship Id="rId10" Type="http://schemas.openxmlformats.org/officeDocument/2006/relationships/image" Target="../media/image94.png"/><Relationship Id="rId4" Type="http://schemas.openxmlformats.org/officeDocument/2006/relationships/image" Target="../media/image8.emf"/><Relationship Id="rId9" Type="http://schemas.openxmlformats.org/officeDocument/2006/relationships/image" Target="../media/image93.svg"/><Relationship Id="rId14" Type="http://schemas.openxmlformats.org/officeDocument/2006/relationships/image" Target="../media/image98.png"/></Relationships>
</file>

<file path=ppt/slides/_rels/slide1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image" Target="../media/image7.png"/><Relationship Id="rId7" Type="http://schemas.openxmlformats.org/officeDocument/2006/relationships/image" Target="../media/image91.svg"/><Relationship Id="rId12" Type="http://schemas.openxmlformats.org/officeDocument/2006/relationships/image" Target="../media/image96.png"/><Relationship Id="rId2" Type="http://schemas.openxmlformats.org/officeDocument/2006/relationships/image" Target="../media/image6.png"/><Relationship Id="rId16"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png"/><Relationship Id="rId15" Type="http://schemas.openxmlformats.org/officeDocument/2006/relationships/image" Target="../media/image99.svg"/><Relationship Id="rId10" Type="http://schemas.openxmlformats.org/officeDocument/2006/relationships/image" Target="../media/image94.png"/><Relationship Id="rId4" Type="http://schemas.openxmlformats.org/officeDocument/2006/relationships/image" Target="../media/image8.emf"/><Relationship Id="rId9" Type="http://schemas.openxmlformats.org/officeDocument/2006/relationships/image" Target="../media/image93.svg"/><Relationship Id="rId14" Type="http://schemas.openxmlformats.org/officeDocument/2006/relationships/image" Target="../media/image98.png"/></Relationships>
</file>

<file path=ppt/slides/_rels/slide14.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23.png"/><Relationship Id="rId18" Type="http://schemas.openxmlformats.org/officeDocument/2006/relationships/image" Target="../media/image95.svg"/><Relationship Id="rId3" Type="http://schemas.openxmlformats.org/officeDocument/2006/relationships/image" Target="../media/image7.png"/><Relationship Id="rId21" Type="http://schemas.openxmlformats.org/officeDocument/2006/relationships/image" Target="../media/image129.png"/><Relationship Id="rId7" Type="http://schemas.openxmlformats.org/officeDocument/2006/relationships/image" Target="../media/image117.png"/><Relationship Id="rId12" Type="http://schemas.openxmlformats.org/officeDocument/2006/relationships/image" Target="../media/image122.svg"/><Relationship Id="rId17" Type="http://schemas.openxmlformats.org/officeDocument/2006/relationships/image" Target="../media/image94.png"/><Relationship Id="rId2" Type="http://schemas.openxmlformats.org/officeDocument/2006/relationships/image" Target="../media/image6.png"/><Relationship Id="rId16" Type="http://schemas.openxmlformats.org/officeDocument/2006/relationships/image" Target="../media/image126.svg"/><Relationship Id="rId20" Type="http://schemas.openxmlformats.org/officeDocument/2006/relationships/image" Target="../media/image128.svg"/><Relationship Id="rId1" Type="http://schemas.openxmlformats.org/officeDocument/2006/relationships/slideLayout" Target="../slideLayouts/slideLayout1.xml"/><Relationship Id="rId6" Type="http://schemas.openxmlformats.org/officeDocument/2006/relationships/image" Target="../media/image116.sv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5.png"/><Relationship Id="rId10" Type="http://schemas.openxmlformats.org/officeDocument/2006/relationships/image" Target="../media/image120.svg"/><Relationship Id="rId19" Type="http://schemas.openxmlformats.org/officeDocument/2006/relationships/image" Target="../media/image127.png"/><Relationship Id="rId4" Type="http://schemas.openxmlformats.org/officeDocument/2006/relationships/image" Target="../media/image8.emf"/><Relationship Id="rId9" Type="http://schemas.openxmlformats.org/officeDocument/2006/relationships/image" Target="../media/image119.png"/><Relationship Id="rId14" Type="http://schemas.openxmlformats.org/officeDocument/2006/relationships/image" Target="../media/image124.svg"/><Relationship Id="rId22" Type="http://schemas.openxmlformats.org/officeDocument/2006/relationships/image" Target="../media/image130.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8.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136.png"/><Relationship Id="rId3" Type="http://schemas.openxmlformats.org/officeDocument/2006/relationships/image" Target="../media/image7.png"/><Relationship Id="rId7" Type="http://schemas.openxmlformats.org/officeDocument/2006/relationships/image" Target="../media/image132.png"/><Relationship Id="rId12" Type="http://schemas.openxmlformats.org/officeDocument/2006/relationships/image" Target="../media/image122.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31.svg"/><Relationship Id="rId11" Type="http://schemas.openxmlformats.org/officeDocument/2006/relationships/image" Target="../media/image121.png"/><Relationship Id="rId5" Type="http://schemas.openxmlformats.org/officeDocument/2006/relationships/image" Target="../media/image98.png"/><Relationship Id="rId10" Type="http://schemas.openxmlformats.org/officeDocument/2006/relationships/image" Target="../media/image135.svg"/><Relationship Id="rId4" Type="http://schemas.openxmlformats.org/officeDocument/2006/relationships/image" Target="../media/image8.emf"/><Relationship Id="rId9" Type="http://schemas.openxmlformats.org/officeDocument/2006/relationships/image" Target="../media/image134.png"/><Relationship Id="rId14" Type="http://schemas.openxmlformats.org/officeDocument/2006/relationships/image" Target="../media/image137.svg"/></Relationships>
</file>

<file path=ppt/slides/_rels/slide19.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7.png"/><Relationship Id="rId7" Type="http://schemas.openxmlformats.org/officeDocument/2006/relationships/image" Target="../media/image13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9.svg"/><Relationship Id="rId5" Type="http://schemas.openxmlformats.org/officeDocument/2006/relationships/image" Target="../media/image98.png"/><Relationship Id="rId10" Type="http://schemas.openxmlformats.org/officeDocument/2006/relationships/image" Target="../media/image139.svg"/><Relationship Id="rId4" Type="http://schemas.openxmlformats.org/officeDocument/2006/relationships/image" Target="../media/image8.emf"/><Relationship Id="rId9" Type="http://schemas.openxmlformats.org/officeDocument/2006/relationships/image" Target="../media/image134.png"/></Relationships>
</file>

<file path=ppt/slides/_rels/slide2.xml.rels><?xml version="1.0" encoding="UTF-8" standalone="yes"?>
<Relationships xmlns="http://schemas.openxmlformats.org/package/2006/relationships"><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30.png"/><Relationship Id="rId39" Type="http://schemas.openxmlformats.org/officeDocument/2006/relationships/image" Target="../media/image43.svg"/><Relationship Id="rId21" Type="http://schemas.openxmlformats.org/officeDocument/2006/relationships/image" Target="../media/image25.svg"/><Relationship Id="rId34" Type="http://schemas.openxmlformats.org/officeDocument/2006/relationships/image" Target="../media/image38.png"/><Relationship Id="rId42" Type="http://schemas.openxmlformats.org/officeDocument/2006/relationships/image" Target="../media/image46.png"/><Relationship Id="rId47" Type="http://schemas.openxmlformats.org/officeDocument/2006/relationships/image" Target="../media/image51.svg"/><Relationship Id="rId50" Type="http://schemas.openxmlformats.org/officeDocument/2006/relationships/image" Target="../media/image54.png"/><Relationship Id="rId55" Type="http://schemas.openxmlformats.org/officeDocument/2006/relationships/image" Target="../media/image59.svg"/><Relationship Id="rId63" Type="http://schemas.openxmlformats.org/officeDocument/2006/relationships/image" Target="../media/image67.svg"/><Relationship Id="rId68" Type="http://schemas.openxmlformats.org/officeDocument/2006/relationships/image" Target="../media/image72.png"/><Relationship Id="rId76" Type="http://schemas.openxmlformats.org/officeDocument/2006/relationships/image" Target="../media/image80.png"/><Relationship Id="rId7" Type="http://schemas.openxmlformats.org/officeDocument/2006/relationships/image" Target="../media/image11.svg"/><Relationship Id="rId71" Type="http://schemas.openxmlformats.org/officeDocument/2006/relationships/image" Target="../media/image75.svg"/><Relationship Id="rId2" Type="http://schemas.openxmlformats.org/officeDocument/2006/relationships/image" Target="../media/image6.png"/><Relationship Id="rId16" Type="http://schemas.openxmlformats.org/officeDocument/2006/relationships/image" Target="../media/image20.png"/><Relationship Id="rId29" Type="http://schemas.openxmlformats.org/officeDocument/2006/relationships/image" Target="../media/image33.svg"/><Relationship Id="rId11" Type="http://schemas.openxmlformats.org/officeDocument/2006/relationships/image" Target="../media/image15.sv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svg"/><Relationship Id="rId40" Type="http://schemas.openxmlformats.org/officeDocument/2006/relationships/image" Target="../media/image44.png"/><Relationship Id="rId45" Type="http://schemas.openxmlformats.org/officeDocument/2006/relationships/image" Target="../media/image49.svg"/><Relationship Id="rId53" Type="http://schemas.openxmlformats.org/officeDocument/2006/relationships/image" Target="../media/image57.svg"/><Relationship Id="rId58" Type="http://schemas.openxmlformats.org/officeDocument/2006/relationships/image" Target="../media/image62.png"/><Relationship Id="rId66" Type="http://schemas.openxmlformats.org/officeDocument/2006/relationships/image" Target="../media/image70.png"/><Relationship Id="rId74" Type="http://schemas.openxmlformats.org/officeDocument/2006/relationships/image" Target="../media/image78.png"/><Relationship Id="rId5" Type="http://schemas.openxmlformats.org/officeDocument/2006/relationships/image" Target="../media/image9.png"/><Relationship Id="rId15" Type="http://schemas.openxmlformats.org/officeDocument/2006/relationships/image" Target="../media/image19.svg"/><Relationship Id="rId23" Type="http://schemas.openxmlformats.org/officeDocument/2006/relationships/image" Target="../media/image27.svg"/><Relationship Id="rId28" Type="http://schemas.openxmlformats.org/officeDocument/2006/relationships/image" Target="../media/image32.png"/><Relationship Id="rId36" Type="http://schemas.openxmlformats.org/officeDocument/2006/relationships/image" Target="../media/image40.png"/><Relationship Id="rId49" Type="http://schemas.openxmlformats.org/officeDocument/2006/relationships/image" Target="../media/image53.svg"/><Relationship Id="rId57" Type="http://schemas.openxmlformats.org/officeDocument/2006/relationships/image" Target="../media/image61.svg"/><Relationship Id="rId61" Type="http://schemas.openxmlformats.org/officeDocument/2006/relationships/image" Target="../media/image65.svg"/><Relationship Id="rId10" Type="http://schemas.openxmlformats.org/officeDocument/2006/relationships/image" Target="../media/image14.png"/><Relationship Id="rId19" Type="http://schemas.openxmlformats.org/officeDocument/2006/relationships/image" Target="../media/image23.svg"/><Relationship Id="rId31" Type="http://schemas.openxmlformats.org/officeDocument/2006/relationships/image" Target="../media/image35.svg"/><Relationship Id="rId44" Type="http://schemas.openxmlformats.org/officeDocument/2006/relationships/image" Target="../media/image48.png"/><Relationship Id="rId52" Type="http://schemas.openxmlformats.org/officeDocument/2006/relationships/image" Target="../media/image56.png"/><Relationship Id="rId60" Type="http://schemas.openxmlformats.org/officeDocument/2006/relationships/image" Target="../media/image64.png"/><Relationship Id="rId65" Type="http://schemas.openxmlformats.org/officeDocument/2006/relationships/image" Target="../media/image69.svg"/><Relationship Id="rId73" Type="http://schemas.openxmlformats.org/officeDocument/2006/relationships/image" Target="../media/image77.svg"/><Relationship Id="rId4" Type="http://schemas.openxmlformats.org/officeDocument/2006/relationships/image" Target="../media/image8.emf"/><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svg"/><Relationship Id="rId30" Type="http://schemas.openxmlformats.org/officeDocument/2006/relationships/image" Target="../media/image34.png"/><Relationship Id="rId35" Type="http://schemas.openxmlformats.org/officeDocument/2006/relationships/image" Target="../media/image39.svg"/><Relationship Id="rId43" Type="http://schemas.openxmlformats.org/officeDocument/2006/relationships/image" Target="../media/image47.svg"/><Relationship Id="rId48" Type="http://schemas.openxmlformats.org/officeDocument/2006/relationships/image" Target="../media/image52.png"/><Relationship Id="rId56" Type="http://schemas.openxmlformats.org/officeDocument/2006/relationships/image" Target="../media/image60.png"/><Relationship Id="rId64" Type="http://schemas.openxmlformats.org/officeDocument/2006/relationships/image" Target="../media/image68.png"/><Relationship Id="rId69" Type="http://schemas.openxmlformats.org/officeDocument/2006/relationships/image" Target="../media/image73.svg"/><Relationship Id="rId77" Type="http://schemas.openxmlformats.org/officeDocument/2006/relationships/image" Target="../media/image81.svg"/><Relationship Id="rId8" Type="http://schemas.openxmlformats.org/officeDocument/2006/relationships/image" Target="../media/image12.png"/><Relationship Id="rId51" Type="http://schemas.openxmlformats.org/officeDocument/2006/relationships/image" Target="../media/image55.svg"/><Relationship Id="rId72" Type="http://schemas.openxmlformats.org/officeDocument/2006/relationships/image" Target="../media/image76.png"/><Relationship Id="rId3" Type="http://schemas.openxmlformats.org/officeDocument/2006/relationships/image" Target="../media/image7.pn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9.svg"/><Relationship Id="rId33" Type="http://schemas.openxmlformats.org/officeDocument/2006/relationships/image" Target="../media/image37.svg"/><Relationship Id="rId38" Type="http://schemas.openxmlformats.org/officeDocument/2006/relationships/image" Target="../media/image42.png"/><Relationship Id="rId46" Type="http://schemas.openxmlformats.org/officeDocument/2006/relationships/image" Target="../media/image50.png"/><Relationship Id="rId59" Type="http://schemas.openxmlformats.org/officeDocument/2006/relationships/image" Target="../media/image63.svg"/><Relationship Id="rId67" Type="http://schemas.openxmlformats.org/officeDocument/2006/relationships/image" Target="../media/image71.svg"/><Relationship Id="rId20" Type="http://schemas.openxmlformats.org/officeDocument/2006/relationships/image" Target="../media/image24.png"/><Relationship Id="rId41" Type="http://schemas.openxmlformats.org/officeDocument/2006/relationships/image" Target="../media/image45.svg"/><Relationship Id="rId54" Type="http://schemas.openxmlformats.org/officeDocument/2006/relationships/image" Target="../media/image58.png"/><Relationship Id="rId62" Type="http://schemas.openxmlformats.org/officeDocument/2006/relationships/image" Target="../media/image66.png"/><Relationship Id="rId70" Type="http://schemas.openxmlformats.org/officeDocument/2006/relationships/image" Target="../media/image74.png"/><Relationship Id="rId75" Type="http://schemas.openxmlformats.org/officeDocument/2006/relationships/image" Target="../media/image79.svg"/><Relationship Id="rId1" Type="http://schemas.openxmlformats.org/officeDocument/2006/relationships/slideLayout" Target="../slideLayouts/slideLayout1.xml"/><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43.svg"/><Relationship Id="rId13" Type="http://schemas.openxmlformats.org/officeDocument/2006/relationships/image" Target="../media/image148.png"/><Relationship Id="rId3" Type="http://schemas.openxmlformats.org/officeDocument/2006/relationships/image" Target="../media/image7.png"/><Relationship Id="rId7" Type="http://schemas.openxmlformats.org/officeDocument/2006/relationships/image" Target="../media/image142.png"/><Relationship Id="rId12" Type="http://schemas.openxmlformats.org/officeDocument/2006/relationships/image" Target="../media/image147.svg"/><Relationship Id="rId2" Type="http://schemas.openxmlformats.org/officeDocument/2006/relationships/image" Target="../media/image6.png"/><Relationship Id="rId16" Type="http://schemas.openxmlformats.org/officeDocument/2006/relationships/image" Target="../media/image151.svg"/><Relationship Id="rId1" Type="http://schemas.openxmlformats.org/officeDocument/2006/relationships/slideLayout" Target="../slideLayouts/slideLayout1.xml"/><Relationship Id="rId6" Type="http://schemas.openxmlformats.org/officeDocument/2006/relationships/image" Target="../media/image141.svg"/><Relationship Id="rId11" Type="http://schemas.openxmlformats.org/officeDocument/2006/relationships/image" Target="../media/image146.png"/><Relationship Id="rId5" Type="http://schemas.openxmlformats.org/officeDocument/2006/relationships/image" Target="../media/image140.png"/><Relationship Id="rId15" Type="http://schemas.openxmlformats.org/officeDocument/2006/relationships/image" Target="../media/image150.png"/><Relationship Id="rId10" Type="http://schemas.openxmlformats.org/officeDocument/2006/relationships/image" Target="../media/image145.svg"/><Relationship Id="rId4" Type="http://schemas.openxmlformats.org/officeDocument/2006/relationships/image" Target="../media/image8.emf"/><Relationship Id="rId9" Type="http://schemas.openxmlformats.org/officeDocument/2006/relationships/image" Target="../media/image144.png"/><Relationship Id="rId14" Type="http://schemas.openxmlformats.org/officeDocument/2006/relationships/image" Target="../media/image149.svg"/></Relationships>
</file>

<file path=ppt/slides/_rels/slide21.xml.rels><?xml version="1.0" encoding="UTF-8" standalone="yes"?>
<Relationships xmlns="http://schemas.openxmlformats.org/package/2006/relationships"><Relationship Id="rId8" Type="http://schemas.openxmlformats.org/officeDocument/2006/relationships/image" Target="../media/image8.emf"/><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png"/><Relationship Id="rId7" Type="http://schemas.openxmlformats.org/officeDocument/2006/relationships/image" Target="../media/image8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8.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image" Target="../media/image7.png"/><Relationship Id="rId7" Type="http://schemas.openxmlformats.org/officeDocument/2006/relationships/image" Target="../media/image91.svg"/><Relationship Id="rId12" Type="http://schemas.openxmlformats.org/officeDocument/2006/relationships/image" Target="../media/image96.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png"/><Relationship Id="rId15" Type="http://schemas.openxmlformats.org/officeDocument/2006/relationships/image" Target="../media/image99.svg"/><Relationship Id="rId10" Type="http://schemas.openxmlformats.org/officeDocument/2006/relationships/image" Target="../media/image94.png"/><Relationship Id="rId4" Type="http://schemas.openxmlformats.org/officeDocument/2006/relationships/image" Target="../media/image8.emf"/><Relationship Id="rId9" Type="http://schemas.openxmlformats.org/officeDocument/2006/relationships/image" Target="../media/image93.svg"/><Relationship Id="rId14" Type="http://schemas.openxmlformats.org/officeDocument/2006/relationships/image" Target="../media/image98.png"/></Relationships>
</file>

<file path=ppt/slides/_rels/slide7.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6.png"/><Relationship Id="rId7" Type="http://schemas.openxmlformats.org/officeDocument/2006/relationships/image" Target="../media/image90.png"/><Relationship Id="rId12" Type="http://schemas.openxmlformats.org/officeDocument/2006/relationships/image" Target="../media/image95.svg"/><Relationship Id="rId17" Type="http://schemas.openxmlformats.org/officeDocument/2006/relationships/image" Target="../media/image100.png"/><Relationship Id="rId2" Type="http://schemas.openxmlformats.org/officeDocument/2006/relationships/notesSlide" Target="../notesSlides/notesSlide1.xml"/><Relationship Id="rId16" Type="http://schemas.openxmlformats.org/officeDocument/2006/relationships/image" Target="../media/image99.svg"/><Relationship Id="rId1" Type="http://schemas.openxmlformats.org/officeDocument/2006/relationships/slideLayout" Target="../slideLayouts/slideLayout1.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emf"/><Relationship Id="rId15" Type="http://schemas.openxmlformats.org/officeDocument/2006/relationships/image" Target="../media/image98.png"/><Relationship Id="rId10" Type="http://schemas.openxmlformats.org/officeDocument/2006/relationships/image" Target="../media/image93.svg"/><Relationship Id="rId4" Type="http://schemas.openxmlformats.org/officeDocument/2006/relationships/image" Target="../media/image7.png"/><Relationship Id="rId9" Type="http://schemas.openxmlformats.org/officeDocument/2006/relationships/image" Target="../media/image92.png"/><Relationship Id="rId14" Type="http://schemas.openxmlformats.org/officeDocument/2006/relationships/image" Target="../media/image97.svg"/></Relationships>
</file>

<file path=ppt/slides/_rels/slide8.xml.rels><?xml version="1.0" encoding="UTF-8" standalone="yes"?>
<Relationships xmlns="http://schemas.openxmlformats.org/package/2006/relationships"><Relationship Id="rId8" Type="http://schemas.openxmlformats.org/officeDocument/2006/relationships/image" Target="../media/image104.svg"/><Relationship Id="rId13" Type="http://schemas.openxmlformats.org/officeDocument/2006/relationships/image" Target="../media/image109.png"/><Relationship Id="rId3" Type="http://schemas.openxmlformats.org/officeDocument/2006/relationships/image" Target="../media/image7.png"/><Relationship Id="rId7" Type="http://schemas.openxmlformats.org/officeDocument/2006/relationships/image" Target="../media/image103.png"/><Relationship Id="rId12" Type="http://schemas.openxmlformats.org/officeDocument/2006/relationships/image" Target="../media/image108.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2.svg"/><Relationship Id="rId11" Type="http://schemas.openxmlformats.org/officeDocument/2006/relationships/image" Target="../media/image107.png"/><Relationship Id="rId5" Type="http://schemas.openxmlformats.org/officeDocument/2006/relationships/image" Target="../media/image101.png"/><Relationship Id="rId10" Type="http://schemas.openxmlformats.org/officeDocument/2006/relationships/image" Target="../media/image106.svg"/><Relationship Id="rId4" Type="http://schemas.openxmlformats.org/officeDocument/2006/relationships/image" Target="../media/image8.emf"/><Relationship Id="rId9" Type="http://schemas.openxmlformats.org/officeDocument/2006/relationships/image" Target="../media/image105.png"/><Relationship Id="rId14" Type="http://schemas.openxmlformats.org/officeDocument/2006/relationships/image" Target="../media/image110.svg"/></Relationships>
</file>

<file path=ppt/slides/_rels/slide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image" Target="../media/image7.png"/><Relationship Id="rId7" Type="http://schemas.openxmlformats.org/officeDocument/2006/relationships/image" Target="../media/image91.svg"/><Relationship Id="rId12" Type="http://schemas.openxmlformats.org/officeDocument/2006/relationships/image" Target="../media/image96.png"/><Relationship Id="rId2" Type="http://schemas.openxmlformats.org/officeDocument/2006/relationships/image" Target="../media/image6.png"/><Relationship Id="rId16" Type="http://schemas.openxmlformats.org/officeDocument/2006/relationships/image" Target="../media/image111.png"/><Relationship Id="rId1" Type="http://schemas.openxmlformats.org/officeDocument/2006/relationships/slideLayout" Target="../slideLayouts/slideLayout1.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png"/><Relationship Id="rId15" Type="http://schemas.openxmlformats.org/officeDocument/2006/relationships/image" Target="../media/image99.svg"/><Relationship Id="rId10" Type="http://schemas.openxmlformats.org/officeDocument/2006/relationships/image" Target="../media/image94.png"/><Relationship Id="rId4" Type="http://schemas.openxmlformats.org/officeDocument/2006/relationships/image" Target="../media/image8.emf"/><Relationship Id="rId9" Type="http://schemas.openxmlformats.org/officeDocument/2006/relationships/image" Target="../media/image93.svg"/><Relationship Id="rId14"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7" name="Picture Placeholder 4">
            <a:extLst>
              <a:ext uri="{FF2B5EF4-FFF2-40B4-BE49-F238E27FC236}">
                <a16:creationId xmlns:a16="http://schemas.microsoft.com/office/drawing/2014/main" id="{880B9A20-1D18-704B-9468-F1EDECDACC12}"/>
              </a:ext>
              <a:ext uri="{C183D7F6-B498-43B3-948B-1728B52AA6E4}">
                <adec:decorative xmlns:adec="http://schemas.microsoft.com/office/drawing/2017/decorative" val="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7808" b="7808"/>
          <a:stretch/>
        </p:blipFill>
        <p:spPr>
          <a:xfrm>
            <a:off x="0" y="0"/>
            <a:ext cx="12192000" cy="6858000"/>
          </a:xfrm>
          <a:prstGeom prst="rect">
            <a:avLst/>
          </a:prstGeom>
          <a:noFill/>
        </p:spPr>
      </p:pic>
      <p:pic>
        <p:nvPicPr>
          <p:cNvPr id="28" name="Picture 27">
            <a:extLst>
              <a:ext uri="{FF2B5EF4-FFF2-40B4-BE49-F238E27FC236}">
                <a16:creationId xmlns:a16="http://schemas.microsoft.com/office/drawing/2014/main" id="{654134D1-A126-F84D-8B0F-BB8EECE34CF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33665" t="43049" r="34441" b="39900"/>
          <a:stretch/>
        </p:blipFill>
        <p:spPr>
          <a:xfrm>
            <a:off x="807889" y="4090294"/>
            <a:ext cx="3888432" cy="1169369"/>
          </a:xfrm>
          <a:prstGeom prst="rect">
            <a:avLst/>
          </a:prstGeom>
        </p:spPr>
      </p:pic>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32" name="Rectangle 31">
            <a:extLst>
              <a:ext uri="{FF2B5EF4-FFF2-40B4-BE49-F238E27FC236}">
                <a16:creationId xmlns:a16="http://schemas.microsoft.com/office/drawing/2014/main" id="{25960805-EC5C-BF44-9D1F-24E026369762}"/>
              </a:ext>
            </a:extLst>
          </p:cNvPr>
          <p:cNvSpPr/>
          <p:nvPr/>
        </p:nvSpPr>
        <p:spPr>
          <a:xfrm>
            <a:off x="4770446" y="1080491"/>
            <a:ext cx="6160770" cy="4572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562DED-6F9D-7045-AC6E-D371D0EF4794}"/>
              </a:ext>
            </a:extLst>
          </p:cNvPr>
          <p:cNvSpPr/>
          <p:nvPr/>
        </p:nvSpPr>
        <p:spPr>
          <a:xfrm>
            <a:off x="0" y="5863590"/>
            <a:ext cx="12192000" cy="99441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91D0637-8DF8-944B-B066-BCFCB135DE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372" t="24440" r="19402" b="24870"/>
          <a:stretch/>
        </p:blipFill>
        <p:spPr>
          <a:xfrm>
            <a:off x="10185714" y="5873617"/>
            <a:ext cx="1817370" cy="982980"/>
          </a:xfrm>
          <a:prstGeom prst="rect">
            <a:avLst/>
          </a:prstGeom>
        </p:spPr>
      </p:pic>
      <p:sp>
        <p:nvSpPr>
          <p:cNvPr id="34" name="Title 5">
            <a:extLst>
              <a:ext uri="{FF2B5EF4-FFF2-40B4-BE49-F238E27FC236}">
                <a16:creationId xmlns:a16="http://schemas.microsoft.com/office/drawing/2014/main" id="{A813C489-31C0-E24D-86F0-66BDD56ABD52}"/>
              </a:ext>
            </a:extLst>
          </p:cNvPr>
          <p:cNvSpPr>
            <a:spLocks noGrp="1"/>
          </p:cNvSpPr>
          <p:nvPr>
            <p:ph type="ctrTitle"/>
          </p:nvPr>
        </p:nvSpPr>
        <p:spPr>
          <a:xfrm>
            <a:off x="4770446" y="1079088"/>
            <a:ext cx="6154677" cy="2082934"/>
          </a:xfrm>
        </p:spPr>
        <p:txBody>
          <a:bodyPr anchor="ctr">
            <a:normAutofit fontScale="90000"/>
          </a:bodyPr>
          <a:lstStyle/>
          <a:p>
            <a:pPr algn="ctr">
              <a:lnSpc>
                <a:spcPct val="100000"/>
              </a:lnSpc>
            </a:pPr>
            <a:r>
              <a:rPr lang="en-US" sz="3600" b="1" cap="none" dirty="0">
                <a:solidFill>
                  <a:srgbClr val="03295A"/>
                </a:solidFill>
                <a:latin typeface="+mn-lt"/>
              </a:rPr>
              <a:t>Responsibility of the Sending and Receiving State for Safeguarding the Rights of the Child</a:t>
            </a:r>
            <a:endParaRPr lang="en-US" sz="4400" b="1" cap="none" dirty="0">
              <a:solidFill>
                <a:schemeClr val="accent4"/>
              </a:solidFill>
              <a:latin typeface="+mn-lt"/>
            </a:endParaRPr>
          </a:p>
        </p:txBody>
      </p:sp>
      <p:sp>
        <p:nvSpPr>
          <p:cNvPr id="35" name="TextBox 34">
            <a:extLst>
              <a:ext uri="{FF2B5EF4-FFF2-40B4-BE49-F238E27FC236}">
                <a16:creationId xmlns:a16="http://schemas.microsoft.com/office/drawing/2014/main" id="{9868C05C-4B2E-0549-B703-2B57B625599D}"/>
              </a:ext>
            </a:extLst>
          </p:cNvPr>
          <p:cNvSpPr txBox="1"/>
          <p:nvPr/>
        </p:nvSpPr>
        <p:spPr>
          <a:xfrm>
            <a:off x="4770445" y="4571536"/>
            <a:ext cx="6154677" cy="923330"/>
          </a:xfrm>
          <a:prstGeom prst="rect">
            <a:avLst/>
          </a:prstGeom>
          <a:noFill/>
        </p:spPr>
        <p:txBody>
          <a:bodyPr wrap="square" rtlCol="0">
            <a:spAutoFit/>
          </a:bodyPr>
          <a:lstStyle/>
          <a:p>
            <a:pPr algn="ctr"/>
            <a:r>
              <a:rPr lang="en-GB" b="1" dirty="0">
                <a:solidFill>
                  <a:srgbClr val="02295A"/>
                </a:solidFill>
              </a:rPr>
              <a:t>Dr Gérardine Goh Escolar</a:t>
            </a:r>
          </a:p>
          <a:p>
            <a:pPr algn="ctr"/>
            <a:r>
              <a:rPr lang="en-GB" b="1" dirty="0">
                <a:solidFill>
                  <a:srgbClr val="02295A"/>
                </a:solidFill>
              </a:rPr>
              <a:t>First Secretary</a:t>
            </a:r>
          </a:p>
          <a:p>
            <a:pPr algn="ctr"/>
            <a:r>
              <a:rPr lang="en-GB" b="1" dirty="0">
                <a:solidFill>
                  <a:srgbClr val="02295A"/>
                </a:solidFill>
              </a:rPr>
              <a:t>HCCH</a:t>
            </a:r>
          </a:p>
        </p:txBody>
      </p:sp>
      <p:sp>
        <p:nvSpPr>
          <p:cNvPr id="36" name="TextBox 35">
            <a:extLst>
              <a:ext uri="{FF2B5EF4-FFF2-40B4-BE49-F238E27FC236}">
                <a16:creationId xmlns:a16="http://schemas.microsoft.com/office/drawing/2014/main" id="{A7D565B4-2257-B845-9227-9273F6F1CFBB}"/>
              </a:ext>
            </a:extLst>
          </p:cNvPr>
          <p:cNvSpPr txBox="1"/>
          <p:nvPr/>
        </p:nvSpPr>
        <p:spPr>
          <a:xfrm>
            <a:off x="5066236" y="3464068"/>
            <a:ext cx="5563093" cy="738664"/>
          </a:xfrm>
          <a:prstGeom prst="rect">
            <a:avLst/>
          </a:prstGeom>
          <a:noFill/>
        </p:spPr>
        <p:txBody>
          <a:bodyPr wrap="square" rtlCol="0">
            <a:spAutoFit/>
          </a:bodyPr>
          <a:lstStyle/>
          <a:p>
            <a:pPr algn="ctr"/>
            <a:r>
              <a:rPr lang="en-US" sz="1400" b="1" dirty="0">
                <a:solidFill>
                  <a:srgbClr val="0177BD"/>
                </a:solidFill>
              </a:rPr>
              <a:t>Council of Europe Committee for the Rights of the Child</a:t>
            </a:r>
            <a:endParaRPr lang="en-US" sz="1400" dirty="0">
              <a:solidFill>
                <a:srgbClr val="0177BD"/>
              </a:solidFill>
            </a:endParaRPr>
          </a:p>
          <a:p>
            <a:pPr algn="ctr"/>
            <a:r>
              <a:rPr lang="en-US" sz="1400" b="1" dirty="0">
                <a:solidFill>
                  <a:srgbClr val="0177BD"/>
                </a:solidFill>
              </a:rPr>
              <a:t>Regional Discussion on Children’s Rights and Alternative Care</a:t>
            </a:r>
            <a:r>
              <a:rPr lang="en-US" sz="1400" dirty="0">
                <a:solidFill>
                  <a:srgbClr val="0177BD"/>
                </a:solidFill>
              </a:rPr>
              <a:t> </a:t>
            </a:r>
          </a:p>
          <a:p>
            <a:pPr algn="ctr"/>
            <a:r>
              <a:rPr lang="en-US" sz="1400" b="1" dirty="0">
                <a:solidFill>
                  <a:srgbClr val="0177BD"/>
                </a:solidFill>
              </a:rPr>
              <a:t>1 June 2021</a:t>
            </a:r>
          </a:p>
        </p:txBody>
      </p:sp>
    </p:spTree>
    <p:extLst>
      <p:ext uri="{BB962C8B-B14F-4D97-AF65-F5344CB8AC3E}">
        <p14:creationId xmlns:p14="http://schemas.microsoft.com/office/powerpoint/2010/main" val="2273833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F15D986E-A829-624F-BB2C-0B635ED30DE8}"/>
              </a:ext>
            </a:extLst>
          </p:cNvPr>
          <p:cNvSpPr/>
          <p:nvPr/>
        </p:nvSpPr>
        <p:spPr>
          <a:xfrm>
            <a:off x="3662580" y="1199381"/>
            <a:ext cx="8206556" cy="984358"/>
          </a:xfrm>
          <a:prstGeom prst="rect">
            <a:avLst/>
          </a:prstGeom>
          <a:noFill/>
        </p:spPr>
        <p:txBody>
          <a:bodyPr wrap="square" lIns="0" tIns="0" rIns="0" bIns="0" rtlCol="0" anchor="t"/>
          <a:lstStyle/>
          <a:p>
            <a:pPr algn="ctr">
              <a:lnSpc>
                <a:spcPts val="3732"/>
              </a:lnSpc>
              <a:spcAft>
                <a:spcPts val="600"/>
              </a:spcAft>
              <a:buNone/>
            </a:pPr>
            <a:r>
              <a:rPr lang="en-US" sz="3800" dirty="0">
                <a:solidFill>
                  <a:srgbClr val="333333"/>
                </a:solidFill>
                <a:latin typeface="Calibri" panose="020F0502020204030204" pitchFamily="34" charset="0"/>
                <a:ea typeface="Roboto" pitchFamily="34" charset="-122"/>
                <a:cs typeface="Calibri" panose="020F0502020204030204" pitchFamily="34" charset="0"/>
              </a:rPr>
              <a:t>Practical Examples of the Use of the 1996 Child Protection Convention</a:t>
            </a:r>
            <a:endParaRPr lang="en-US" dirty="0">
              <a:latin typeface="Calibri" panose="020F0502020204030204" pitchFamily="34" charset="0"/>
              <a:cs typeface="Calibri" panose="020F0502020204030204" pitchFamily="34" charset="0"/>
            </a:endParaRPr>
          </a:p>
        </p:txBody>
      </p:sp>
      <p:sp>
        <p:nvSpPr>
          <p:cNvPr id="14" name="Object 2">
            <a:extLst>
              <a:ext uri="{FF2B5EF4-FFF2-40B4-BE49-F238E27FC236}">
                <a16:creationId xmlns:a16="http://schemas.microsoft.com/office/drawing/2014/main" id="{44B9CFB1-E194-8E4A-9C9B-4D9654B7A664}"/>
              </a:ext>
            </a:extLst>
          </p:cNvPr>
          <p:cNvSpPr/>
          <p:nvPr/>
        </p:nvSpPr>
        <p:spPr>
          <a:xfrm>
            <a:off x="0" y="0"/>
            <a:ext cx="3801467" cy="6865808"/>
          </a:xfrm>
          <a:prstGeom prst="rect">
            <a:avLst/>
          </a:prstGeom>
          <a:solidFill>
            <a:srgbClr val="000000">
              <a:alpha val="0"/>
            </a:srgbClr>
          </a:solidFill>
        </p:spPr>
      </p:sp>
      <p:pic>
        <p:nvPicPr>
          <p:cNvPr id="15" name="Object 3" descr="preencoded.png">
            <a:extLst>
              <a:ext uri="{FF2B5EF4-FFF2-40B4-BE49-F238E27FC236}">
                <a16:creationId xmlns:a16="http://schemas.microsoft.com/office/drawing/2014/main" id="{C3333836-7214-EB4A-9C4D-5660152AF1B8}"/>
              </a:ext>
            </a:extLst>
          </p:cNvPr>
          <p:cNvPicPr>
            <a:picLocks noChangeAspect="1"/>
          </p:cNvPicPr>
          <p:nvPr/>
        </p:nvPicPr>
        <p:blipFill>
          <a:blip r:embed="rId5"/>
          <a:srcRect l="31551" r="31551"/>
          <a:stretch/>
        </p:blipFill>
        <p:spPr>
          <a:xfrm>
            <a:off x="0" y="947018"/>
            <a:ext cx="2961547" cy="5348833"/>
          </a:xfrm>
          <a:prstGeom prst="rect">
            <a:avLst/>
          </a:prstGeom>
        </p:spPr>
      </p:pic>
      <p:sp>
        <p:nvSpPr>
          <p:cNvPr id="16" name="Object 4">
            <a:extLst>
              <a:ext uri="{FF2B5EF4-FFF2-40B4-BE49-F238E27FC236}">
                <a16:creationId xmlns:a16="http://schemas.microsoft.com/office/drawing/2014/main" id="{29CE6285-67D2-D348-903C-17D9002C5250}"/>
              </a:ext>
            </a:extLst>
          </p:cNvPr>
          <p:cNvSpPr/>
          <p:nvPr/>
        </p:nvSpPr>
        <p:spPr>
          <a:xfrm>
            <a:off x="3620244" y="2443330"/>
            <a:ext cx="714196" cy="714196"/>
          </a:xfrm>
          <a:prstGeom prst="rect">
            <a:avLst/>
          </a:prstGeom>
          <a:solidFill>
            <a:srgbClr val="0094D2"/>
          </a:solidFill>
        </p:spPr>
      </p:sp>
      <p:pic>
        <p:nvPicPr>
          <p:cNvPr id="17" name="Object 5" descr="preencoded.png">
            <a:extLst>
              <a:ext uri="{FF2B5EF4-FFF2-40B4-BE49-F238E27FC236}">
                <a16:creationId xmlns:a16="http://schemas.microsoft.com/office/drawing/2014/main" id="{5E0ED67A-AEE4-2947-962B-0C705E9C88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98709" y="2655125"/>
            <a:ext cx="357103" cy="290547"/>
          </a:xfrm>
          <a:prstGeom prst="rect">
            <a:avLst/>
          </a:prstGeom>
        </p:spPr>
      </p:pic>
      <p:sp>
        <p:nvSpPr>
          <p:cNvPr id="18" name="Object 6">
            <a:extLst>
              <a:ext uri="{FF2B5EF4-FFF2-40B4-BE49-F238E27FC236}">
                <a16:creationId xmlns:a16="http://schemas.microsoft.com/office/drawing/2014/main" id="{B2D1268A-24DC-7844-9A97-86A0DE752E0F}"/>
              </a:ext>
            </a:extLst>
          </p:cNvPr>
          <p:cNvSpPr/>
          <p:nvPr/>
        </p:nvSpPr>
        <p:spPr>
          <a:xfrm>
            <a:off x="4524892" y="2405835"/>
            <a:ext cx="2952012" cy="149981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#1: Child whose parents living in the country are no longer able to take care, and there is a relative abroad willing to</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take care</a:t>
            </a:r>
            <a:endParaRPr lang="en-US" sz="2800" dirty="0">
              <a:latin typeface="Calibri" panose="020F0502020204030204" pitchFamily="34" charset="0"/>
              <a:cs typeface="Calibri" panose="020F0502020204030204" pitchFamily="34" charset="0"/>
            </a:endParaRPr>
          </a:p>
        </p:txBody>
      </p:sp>
      <p:sp>
        <p:nvSpPr>
          <p:cNvPr id="19" name="Object 7">
            <a:extLst>
              <a:ext uri="{FF2B5EF4-FFF2-40B4-BE49-F238E27FC236}">
                <a16:creationId xmlns:a16="http://schemas.microsoft.com/office/drawing/2014/main" id="{4DA9E340-F5A0-E24F-A53B-7777A8AD42B5}"/>
              </a:ext>
            </a:extLst>
          </p:cNvPr>
          <p:cNvSpPr/>
          <p:nvPr/>
        </p:nvSpPr>
        <p:spPr>
          <a:xfrm>
            <a:off x="3620244" y="5198862"/>
            <a:ext cx="714196" cy="714196"/>
          </a:xfrm>
          <a:prstGeom prst="rect">
            <a:avLst/>
          </a:prstGeom>
          <a:solidFill>
            <a:srgbClr val="0069B4"/>
          </a:solidFill>
        </p:spPr>
      </p:sp>
      <p:pic>
        <p:nvPicPr>
          <p:cNvPr id="20" name="Object 8" descr="preencoded.png">
            <a:extLst>
              <a:ext uri="{FF2B5EF4-FFF2-40B4-BE49-F238E27FC236}">
                <a16:creationId xmlns:a16="http://schemas.microsoft.com/office/drawing/2014/main" id="{CACFA435-F210-3045-B3FD-7A64DD692C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98709" y="5425573"/>
            <a:ext cx="357103" cy="260715"/>
          </a:xfrm>
          <a:prstGeom prst="rect">
            <a:avLst/>
          </a:prstGeom>
        </p:spPr>
      </p:pic>
      <p:sp>
        <p:nvSpPr>
          <p:cNvPr id="21" name="Object 9">
            <a:extLst>
              <a:ext uri="{FF2B5EF4-FFF2-40B4-BE49-F238E27FC236}">
                <a16:creationId xmlns:a16="http://schemas.microsoft.com/office/drawing/2014/main" id="{6AD9D245-BE94-8C4E-A0F4-0D09F87C18F4}"/>
              </a:ext>
            </a:extLst>
          </p:cNvPr>
          <p:cNvSpPr/>
          <p:nvPr/>
        </p:nvSpPr>
        <p:spPr>
          <a:xfrm>
            <a:off x="4524892" y="5307241"/>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#2: Delegation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parental responsibility</a:t>
            </a:r>
            <a:endParaRPr lang="en-US" sz="2800" dirty="0">
              <a:latin typeface="Calibri" panose="020F0502020204030204" pitchFamily="34" charset="0"/>
              <a:cs typeface="Calibri" panose="020F0502020204030204" pitchFamily="34" charset="0"/>
            </a:endParaRPr>
          </a:p>
        </p:txBody>
      </p:sp>
      <p:sp>
        <p:nvSpPr>
          <p:cNvPr id="22" name="Object 10">
            <a:extLst>
              <a:ext uri="{FF2B5EF4-FFF2-40B4-BE49-F238E27FC236}">
                <a16:creationId xmlns:a16="http://schemas.microsoft.com/office/drawing/2014/main" id="{46D7077E-16FE-7047-B884-BFBD3F288309}"/>
              </a:ext>
            </a:extLst>
          </p:cNvPr>
          <p:cNvSpPr/>
          <p:nvPr/>
        </p:nvSpPr>
        <p:spPr>
          <a:xfrm>
            <a:off x="8228513" y="2346910"/>
            <a:ext cx="714196" cy="714196"/>
          </a:xfrm>
          <a:prstGeom prst="rect">
            <a:avLst/>
          </a:prstGeom>
          <a:solidFill>
            <a:srgbClr val="03295A"/>
          </a:solidFill>
        </p:spPr>
      </p:sp>
      <p:pic>
        <p:nvPicPr>
          <p:cNvPr id="23" name="Object 11" descr="preencoded.png">
            <a:extLst>
              <a:ext uri="{FF2B5EF4-FFF2-40B4-BE49-F238E27FC236}">
                <a16:creationId xmlns:a16="http://schemas.microsoft.com/office/drawing/2014/main" id="{70269A72-19E5-324A-A7B3-BB9F47DD4F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66300" y="2525429"/>
            <a:ext cx="238464" cy="357099"/>
          </a:xfrm>
          <a:prstGeom prst="rect">
            <a:avLst/>
          </a:prstGeom>
        </p:spPr>
      </p:pic>
      <p:sp>
        <p:nvSpPr>
          <p:cNvPr id="24" name="Object 12">
            <a:extLst>
              <a:ext uri="{FF2B5EF4-FFF2-40B4-BE49-F238E27FC236}">
                <a16:creationId xmlns:a16="http://schemas.microsoft.com/office/drawing/2014/main" id="{8732C23C-1FBE-B948-9672-4A334262C185}"/>
              </a:ext>
            </a:extLst>
          </p:cNvPr>
          <p:cNvSpPr/>
          <p:nvPr/>
        </p:nvSpPr>
        <p:spPr>
          <a:xfrm>
            <a:off x="9133162" y="2455289"/>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#3: Unaccompanied and</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separated children</a:t>
            </a:r>
            <a:endParaRPr lang="en-US" sz="2800" dirty="0">
              <a:latin typeface="Calibri" panose="020F0502020204030204" pitchFamily="34" charset="0"/>
              <a:cs typeface="Calibri" panose="020F0502020204030204" pitchFamily="34" charset="0"/>
            </a:endParaRPr>
          </a:p>
        </p:txBody>
      </p:sp>
      <p:sp>
        <p:nvSpPr>
          <p:cNvPr id="25" name="Object 13">
            <a:extLst>
              <a:ext uri="{FF2B5EF4-FFF2-40B4-BE49-F238E27FC236}">
                <a16:creationId xmlns:a16="http://schemas.microsoft.com/office/drawing/2014/main" id="{381CAF46-BEC0-EF48-9512-EE2D65C00BC3}"/>
              </a:ext>
            </a:extLst>
          </p:cNvPr>
          <p:cNvSpPr/>
          <p:nvPr/>
        </p:nvSpPr>
        <p:spPr>
          <a:xfrm>
            <a:off x="8232698" y="3586560"/>
            <a:ext cx="714196" cy="714196"/>
          </a:xfrm>
          <a:prstGeom prst="rect">
            <a:avLst/>
          </a:prstGeom>
          <a:solidFill>
            <a:srgbClr val="A2B93B"/>
          </a:solidFill>
        </p:spPr>
      </p:sp>
      <p:pic>
        <p:nvPicPr>
          <p:cNvPr id="26" name="Object 14" descr="preencoded.png">
            <a:extLst>
              <a:ext uri="{FF2B5EF4-FFF2-40B4-BE49-F238E27FC236}">
                <a16:creationId xmlns:a16="http://schemas.microsoft.com/office/drawing/2014/main" id="{1C434779-165C-4647-B6E2-9F24A09970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11171" y="3783597"/>
            <a:ext cx="357090" cy="320064"/>
          </a:xfrm>
          <a:prstGeom prst="rect">
            <a:avLst/>
          </a:prstGeom>
        </p:spPr>
      </p:pic>
      <p:sp>
        <p:nvSpPr>
          <p:cNvPr id="27" name="Object 15">
            <a:extLst>
              <a:ext uri="{FF2B5EF4-FFF2-40B4-BE49-F238E27FC236}">
                <a16:creationId xmlns:a16="http://schemas.microsoft.com/office/drawing/2014/main" id="{C2C98A08-7CC3-D749-8106-89C81626C6A7}"/>
              </a:ext>
            </a:extLst>
          </p:cNvPr>
          <p:cNvSpPr/>
          <p:nvPr/>
        </p:nvSpPr>
        <p:spPr>
          <a:xfrm>
            <a:off x="9137347" y="3549065"/>
            <a:ext cx="2952012" cy="979877"/>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#4: Kafala - Question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another State's</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compliance with Art 33 of the 1996C</a:t>
            </a:r>
            <a:endParaRPr lang="en-US" sz="2800" dirty="0">
              <a:latin typeface="Calibri" panose="020F0502020204030204" pitchFamily="34" charset="0"/>
              <a:cs typeface="Calibri" panose="020F0502020204030204" pitchFamily="34" charset="0"/>
            </a:endParaRPr>
          </a:p>
        </p:txBody>
      </p:sp>
      <p:sp>
        <p:nvSpPr>
          <p:cNvPr id="28" name="Object 16">
            <a:extLst>
              <a:ext uri="{FF2B5EF4-FFF2-40B4-BE49-F238E27FC236}">
                <a16:creationId xmlns:a16="http://schemas.microsoft.com/office/drawing/2014/main" id="{50297DF4-7644-794C-97C2-24F605A32C24}"/>
              </a:ext>
            </a:extLst>
          </p:cNvPr>
          <p:cNvSpPr/>
          <p:nvPr/>
        </p:nvSpPr>
        <p:spPr>
          <a:xfrm>
            <a:off x="8206372" y="5125575"/>
            <a:ext cx="714196" cy="714196"/>
          </a:xfrm>
          <a:prstGeom prst="rect">
            <a:avLst/>
          </a:prstGeom>
          <a:solidFill>
            <a:srgbClr val="CF4812"/>
          </a:solidFill>
        </p:spPr>
      </p:sp>
      <p:pic>
        <p:nvPicPr>
          <p:cNvPr id="29" name="Object 17" descr="preencoded.png">
            <a:extLst>
              <a:ext uri="{FF2B5EF4-FFF2-40B4-BE49-F238E27FC236}">
                <a16:creationId xmlns:a16="http://schemas.microsoft.com/office/drawing/2014/main" id="{9AC0A1BB-7E10-974D-B350-7EE8C8E6E66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4845" y="5325665"/>
            <a:ext cx="357090" cy="313779"/>
          </a:xfrm>
          <a:prstGeom prst="rect">
            <a:avLst/>
          </a:prstGeom>
        </p:spPr>
      </p:pic>
      <p:sp>
        <p:nvSpPr>
          <p:cNvPr id="30" name="Object 18">
            <a:extLst>
              <a:ext uri="{FF2B5EF4-FFF2-40B4-BE49-F238E27FC236}">
                <a16:creationId xmlns:a16="http://schemas.microsoft.com/office/drawing/2014/main" id="{D50431B0-621E-E141-873B-4E66C2245E77}"/>
              </a:ext>
            </a:extLst>
          </p:cNvPr>
          <p:cNvSpPr/>
          <p:nvPr/>
        </p:nvSpPr>
        <p:spPr>
          <a:xfrm>
            <a:off x="9111021" y="5233955"/>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#5: Child (temporarily)</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travelling alone</a:t>
            </a:r>
            <a:endParaRPr lang="en-US" sz="2800" dirty="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7EFF204-9811-1F4F-9E08-0BB548033F30}"/>
              </a:ext>
            </a:extLst>
          </p:cNvPr>
          <p:cNvSpPr/>
          <p:nvPr/>
        </p:nvSpPr>
        <p:spPr>
          <a:xfrm>
            <a:off x="0" y="947018"/>
            <a:ext cx="12192000" cy="535622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BD6B409-5713-6443-BCBF-A3B9091461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04998" y="2186364"/>
            <a:ext cx="4101925" cy="1163455"/>
          </a:xfrm>
          <a:prstGeom prst="rect">
            <a:avLst/>
          </a:prstGeom>
        </p:spPr>
      </p:pic>
    </p:spTree>
    <p:extLst>
      <p:ext uri="{BB962C8B-B14F-4D97-AF65-F5344CB8AC3E}">
        <p14:creationId xmlns:p14="http://schemas.microsoft.com/office/powerpoint/2010/main" val="161411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F15D986E-A829-624F-BB2C-0B635ED30DE8}"/>
              </a:ext>
            </a:extLst>
          </p:cNvPr>
          <p:cNvSpPr/>
          <p:nvPr/>
        </p:nvSpPr>
        <p:spPr>
          <a:xfrm>
            <a:off x="3662580" y="1199381"/>
            <a:ext cx="8206556" cy="984358"/>
          </a:xfrm>
          <a:prstGeom prst="rect">
            <a:avLst/>
          </a:prstGeom>
          <a:noFill/>
        </p:spPr>
        <p:txBody>
          <a:bodyPr wrap="square" lIns="0" tIns="0" rIns="0" bIns="0" rtlCol="0" anchor="t"/>
          <a:lstStyle/>
          <a:p>
            <a:pPr algn="ctr">
              <a:lnSpc>
                <a:spcPts val="3732"/>
              </a:lnSpc>
              <a:spcAft>
                <a:spcPts val="600"/>
              </a:spcAft>
              <a:buNone/>
            </a:pPr>
            <a:r>
              <a:rPr lang="en-US" sz="3800" dirty="0">
                <a:solidFill>
                  <a:srgbClr val="333333"/>
                </a:solidFill>
                <a:latin typeface="Calibri" panose="020F0502020204030204" pitchFamily="34" charset="0"/>
                <a:ea typeface="Roboto" pitchFamily="34" charset="-122"/>
                <a:cs typeface="Calibri" panose="020F0502020204030204" pitchFamily="34" charset="0"/>
              </a:rPr>
              <a:t>Practical Examples of the Use of the 1996 Child Protection Convention</a:t>
            </a:r>
            <a:endParaRPr lang="en-US" dirty="0">
              <a:latin typeface="Calibri" panose="020F0502020204030204" pitchFamily="34" charset="0"/>
              <a:cs typeface="Calibri" panose="020F0502020204030204" pitchFamily="34" charset="0"/>
            </a:endParaRPr>
          </a:p>
        </p:txBody>
      </p:sp>
      <p:sp>
        <p:nvSpPr>
          <p:cNvPr id="14" name="Object 2">
            <a:extLst>
              <a:ext uri="{FF2B5EF4-FFF2-40B4-BE49-F238E27FC236}">
                <a16:creationId xmlns:a16="http://schemas.microsoft.com/office/drawing/2014/main" id="{44B9CFB1-E194-8E4A-9C9B-4D9654B7A664}"/>
              </a:ext>
            </a:extLst>
          </p:cNvPr>
          <p:cNvSpPr/>
          <p:nvPr/>
        </p:nvSpPr>
        <p:spPr>
          <a:xfrm>
            <a:off x="0" y="0"/>
            <a:ext cx="3801467" cy="6865808"/>
          </a:xfrm>
          <a:prstGeom prst="rect">
            <a:avLst/>
          </a:prstGeom>
          <a:solidFill>
            <a:srgbClr val="000000">
              <a:alpha val="0"/>
            </a:srgbClr>
          </a:solidFill>
        </p:spPr>
      </p:sp>
      <p:pic>
        <p:nvPicPr>
          <p:cNvPr id="15" name="Object 3" descr="preencoded.png">
            <a:extLst>
              <a:ext uri="{FF2B5EF4-FFF2-40B4-BE49-F238E27FC236}">
                <a16:creationId xmlns:a16="http://schemas.microsoft.com/office/drawing/2014/main" id="{C3333836-7214-EB4A-9C4D-5660152AF1B8}"/>
              </a:ext>
            </a:extLst>
          </p:cNvPr>
          <p:cNvPicPr>
            <a:picLocks noChangeAspect="1"/>
          </p:cNvPicPr>
          <p:nvPr/>
        </p:nvPicPr>
        <p:blipFill>
          <a:blip r:embed="rId5"/>
          <a:srcRect l="31551" r="31551"/>
          <a:stretch/>
        </p:blipFill>
        <p:spPr>
          <a:xfrm>
            <a:off x="0" y="947018"/>
            <a:ext cx="2961547" cy="5348833"/>
          </a:xfrm>
          <a:prstGeom prst="rect">
            <a:avLst/>
          </a:prstGeom>
        </p:spPr>
      </p:pic>
      <p:sp>
        <p:nvSpPr>
          <p:cNvPr id="16" name="Object 4">
            <a:extLst>
              <a:ext uri="{FF2B5EF4-FFF2-40B4-BE49-F238E27FC236}">
                <a16:creationId xmlns:a16="http://schemas.microsoft.com/office/drawing/2014/main" id="{29CE6285-67D2-D348-903C-17D9002C5250}"/>
              </a:ext>
            </a:extLst>
          </p:cNvPr>
          <p:cNvSpPr/>
          <p:nvPr/>
        </p:nvSpPr>
        <p:spPr>
          <a:xfrm>
            <a:off x="3620244" y="2443330"/>
            <a:ext cx="714196" cy="714196"/>
          </a:xfrm>
          <a:prstGeom prst="rect">
            <a:avLst/>
          </a:prstGeom>
          <a:solidFill>
            <a:srgbClr val="0094D2"/>
          </a:solidFill>
        </p:spPr>
      </p:sp>
      <p:pic>
        <p:nvPicPr>
          <p:cNvPr id="17" name="Object 5" descr="preencoded.png">
            <a:extLst>
              <a:ext uri="{FF2B5EF4-FFF2-40B4-BE49-F238E27FC236}">
                <a16:creationId xmlns:a16="http://schemas.microsoft.com/office/drawing/2014/main" id="{5E0ED67A-AEE4-2947-962B-0C705E9C88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98709" y="2655125"/>
            <a:ext cx="357103" cy="290547"/>
          </a:xfrm>
          <a:prstGeom prst="rect">
            <a:avLst/>
          </a:prstGeom>
        </p:spPr>
      </p:pic>
      <p:sp>
        <p:nvSpPr>
          <p:cNvPr id="18" name="Object 6">
            <a:extLst>
              <a:ext uri="{FF2B5EF4-FFF2-40B4-BE49-F238E27FC236}">
                <a16:creationId xmlns:a16="http://schemas.microsoft.com/office/drawing/2014/main" id="{B2D1268A-24DC-7844-9A97-86A0DE752E0F}"/>
              </a:ext>
            </a:extLst>
          </p:cNvPr>
          <p:cNvSpPr/>
          <p:nvPr/>
        </p:nvSpPr>
        <p:spPr>
          <a:xfrm>
            <a:off x="4524892" y="2405835"/>
            <a:ext cx="2952012" cy="149981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#1: Child whose parents living in the country are no longer able to take care, and there is a relative abroad willing to</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take care</a:t>
            </a:r>
            <a:endParaRPr lang="en-US" sz="2800" dirty="0">
              <a:latin typeface="Calibri" panose="020F0502020204030204" pitchFamily="34" charset="0"/>
              <a:cs typeface="Calibri" panose="020F0502020204030204" pitchFamily="34" charset="0"/>
            </a:endParaRPr>
          </a:p>
        </p:txBody>
      </p:sp>
      <p:sp>
        <p:nvSpPr>
          <p:cNvPr id="19" name="Object 7">
            <a:extLst>
              <a:ext uri="{FF2B5EF4-FFF2-40B4-BE49-F238E27FC236}">
                <a16:creationId xmlns:a16="http://schemas.microsoft.com/office/drawing/2014/main" id="{4DA9E340-F5A0-E24F-A53B-7777A8AD42B5}"/>
              </a:ext>
            </a:extLst>
          </p:cNvPr>
          <p:cNvSpPr/>
          <p:nvPr/>
        </p:nvSpPr>
        <p:spPr>
          <a:xfrm>
            <a:off x="3620244" y="5198862"/>
            <a:ext cx="714196" cy="714196"/>
          </a:xfrm>
          <a:prstGeom prst="rect">
            <a:avLst/>
          </a:prstGeom>
          <a:solidFill>
            <a:srgbClr val="0069B4"/>
          </a:solidFill>
        </p:spPr>
      </p:sp>
      <p:pic>
        <p:nvPicPr>
          <p:cNvPr id="20" name="Object 8" descr="preencoded.png">
            <a:extLst>
              <a:ext uri="{FF2B5EF4-FFF2-40B4-BE49-F238E27FC236}">
                <a16:creationId xmlns:a16="http://schemas.microsoft.com/office/drawing/2014/main" id="{CACFA435-F210-3045-B3FD-7A64DD692C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98709" y="5425573"/>
            <a:ext cx="357103" cy="260715"/>
          </a:xfrm>
          <a:prstGeom prst="rect">
            <a:avLst/>
          </a:prstGeom>
        </p:spPr>
      </p:pic>
      <p:sp>
        <p:nvSpPr>
          <p:cNvPr id="21" name="Object 9">
            <a:extLst>
              <a:ext uri="{FF2B5EF4-FFF2-40B4-BE49-F238E27FC236}">
                <a16:creationId xmlns:a16="http://schemas.microsoft.com/office/drawing/2014/main" id="{6AD9D245-BE94-8C4E-A0F4-0D09F87C18F4}"/>
              </a:ext>
            </a:extLst>
          </p:cNvPr>
          <p:cNvSpPr/>
          <p:nvPr/>
        </p:nvSpPr>
        <p:spPr>
          <a:xfrm>
            <a:off x="4524892" y="5307241"/>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#2: Delegation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parental responsibility</a:t>
            </a:r>
            <a:endParaRPr lang="en-US" sz="2800" dirty="0">
              <a:latin typeface="Calibri" panose="020F0502020204030204" pitchFamily="34" charset="0"/>
              <a:cs typeface="Calibri" panose="020F0502020204030204" pitchFamily="34" charset="0"/>
            </a:endParaRPr>
          </a:p>
        </p:txBody>
      </p:sp>
      <p:sp>
        <p:nvSpPr>
          <p:cNvPr id="22" name="Object 10">
            <a:extLst>
              <a:ext uri="{FF2B5EF4-FFF2-40B4-BE49-F238E27FC236}">
                <a16:creationId xmlns:a16="http://schemas.microsoft.com/office/drawing/2014/main" id="{46D7077E-16FE-7047-B884-BFBD3F288309}"/>
              </a:ext>
            </a:extLst>
          </p:cNvPr>
          <p:cNvSpPr/>
          <p:nvPr/>
        </p:nvSpPr>
        <p:spPr>
          <a:xfrm>
            <a:off x="8228513" y="2346910"/>
            <a:ext cx="714196" cy="714196"/>
          </a:xfrm>
          <a:prstGeom prst="rect">
            <a:avLst/>
          </a:prstGeom>
          <a:solidFill>
            <a:srgbClr val="03295A"/>
          </a:solidFill>
        </p:spPr>
      </p:sp>
      <p:pic>
        <p:nvPicPr>
          <p:cNvPr id="23" name="Object 11" descr="preencoded.png">
            <a:extLst>
              <a:ext uri="{FF2B5EF4-FFF2-40B4-BE49-F238E27FC236}">
                <a16:creationId xmlns:a16="http://schemas.microsoft.com/office/drawing/2014/main" id="{70269A72-19E5-324A-A7B3-BB9F47DD4F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66300" y="2525429"/>
            <a:ext cx="238464" cy="357099"/>
          </a:xfrm>
          <a:prstGeom prst="rect">
            <a:avLst/>
          </a:prstGeom>
        </p:spPr>
      </p:pic>
      <p:sp>
        <p:nvSpPr>
          <p:cNvPr id="24" name="Object 12">
            <a:extLst>
              <a:ext uri="{FF2B5EF4-FFF2-40B4-BE49-F238E27FC236}">
                <a16:creationId xmlns:a16="http://schemas.microsoft.com/office/drawing/2014/main" id="{8732C23C-1FBE-B948-9672-4A334262C185}"/>
              </a:ext>
            </a:extLst>
          </p:cNvPr>
          <p:cNvSpPr/>
          <p:nvPr/>
        </p:nvSpPr>
        <p:spPr>
          <a:xfrm>
            <a:off x="9133162" y="2455289"/>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#3: Unaccompanied and</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separated children</a:t>
            </a:r>
            <a:endParaRPr lang="en-US" sz="2800" dirty="0">
              <a:latin typeface="Calibri" panose="020F0502020204030204" pitchFamily="34" charset="0"/>
              <a:cs typeface="Calibri" panose="020F0502020204030204" pitchFamily="34" charset="0"/>
            </a:endParaRPr>
          </a:p>
        </p:txBody>
      </p:sp>
      <p:sp>
        <p:nvSpPr>
          <p:cNvPr id="25" name="Object 13">
            <a:extLst>
              <a:ext uri="{FF2B5EF4-FFF2-40B4-BE49-F238E27FC236}">
                <a16:creationId xmlns:a16="http://schemas.microsoft.com/office/drawing/2014/main" id="{381CAF46-BEC0-EF48-9512-EE2D65C00BC3}"/>
              </a:ext>
            </a:extLst>
          </p:cNvPr>
          <p:cNvSpPr/>
          <p:nvPr/>
        </p:nvSpPr>
        <p:spPr>
          <a:xfrm>
            <a:off x="8232698" y="3586560"/>
            <a:ext cx="714196" cy="714196"/>
          </a:xfrm>
          <a:prstGeom prst="rect">
            <a:avLst/>
          </a:prstGeom>
          <a:solidFill>
            <a:srgbClr val="A2B93B"/>
          </a:solidFill>
        </p:spPr>
      </p:sp>
      <p:pic>
        <p:nvPicPr>
          <p:cNvPr id="26" name="Object 14" descr="preencoded.png">
            <a:extLst>
              <a:ext uri="{FF2B5EF4-FFF2-40B4-BE49-F238E27FC236}">
                <a16:creationId xmlns:a16="http://schemas.microsoft.com/office/drawing/2014/main" id="{1C434779-165C-4647-B6E2-9F24A09970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11171" y="3783597"/>
            <a:ext cx="357090" cy="320064"/>
          </a:xfrm>
          <a:prstGeom prst="rect">
            <a:avLst/>
          </a:prstGeom>
        </p:spPr>
      </p:pic>
      <p:sp>
        <p:nvSpPr>
          <p:cNvPr id="27" name="Object 15">
            <a:extLst>
              <a:ext uri="{FF2B5EF4-FFF2-40B4-BE49-F238E27FC236}">
                <a16:creationId xmlns:a16="http://schemas.microsoft.com/office/drawing/2014/main" id="{C2C98A08-7CC3-D749-8106-89C81626C6A7}"/>
              </a:ext>
            </a:extLst>
          </p:cNvPr>
          <p:cNvSpPr/>
          <p:nvPr/>
        </p:nvSpPr>
        <p:spPr>
          <a:xfrm>
            <a:off x="9137347" y="3549065"/>
            <a:ext cx="2952012" cy="979877"/>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#4: Kafala - Question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another State's</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compliance with Art 33 of the 1996C</a:t>
            </a:r>
            <a:endParaRPr lang="en-US" sz="2800" dirty="0">
              <a:latin typeface="Calibri" panose="020F0502020204030204" pitchFamily="34" charset="0"/>
              <a:cs typeface="Calibri" panose="020F0502020204030204" pitchFamily="34" charset="0"/>
            </a:endParaRPr>
          </a:p>
        </p:txBody>
      </p:sp>
      <p:sp>
        <p:nvSpPr>
          <p:cNvPr id="28" name="Object 16">
            <a:extLst>
              <a:ext uri="{FF2B5EF4-FFF2-40B4-BE49-F238E27FC236}">
                <a16:creationId xmlns:a16="http://schemas.microsoft.com/office/drawing/2014/main" id="{50297DF4-7644-794C-97C2-24F605A32C24}"/>
              </a:ext>
            </a:extLst>
          </p:cNvPr>
          <p:cNvSpPr/>
          <p:nvPr/>
        </p:nvSpPr>
        <p:spPr>
          <a:xfrm>
            <a:off x="8206372" y="5125575"/>
            <a:ext cx="714196" cy="714196"/>
          </a:xfrm>
          <a:prstGeom prst="rect">
            <a:avLst/>
          </a:prstGeom>
          <a:solidFill>
            <a:srgbClr val="CF4812"/>
          </a:solidFill>
        </p:spPr>
      </p:sp>
      <p:pic>
        <p:nvPicPr>
          <p:cNvPr id="29" name="Object 17" descr="preencoded.png">
            <a:extLst>
              <a:ext uri="{FF2B5EF4-FFF2-40B4-BE49-F238E27FC236}">
                <a16:creationId xmlns:a16="http://schemas.microsoft.com/office/drawing/2014/main" id="{9AC0A1BB-7E10-974D-B350-7EE8C8E6E66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4845" y="5325665"/>
            <a:ext cx="357090" cy="313779"/>
          </a:xfrm>
          <a:prstGeom prst="rect">
            <a:avLst/>
          </a:prstGeom>
        </p:spPr>
      </p:pic>
      <p:sp>
        <p:nvSpPr>
          <p:cNvPr id="30" name="Object 18">
            <a:extLst>
              <a:ext uri="{FF2B5EF4-FFF2-40B4-BE49-F238E27FC236}">
                <a16:creationId xmlns:a16="http://schemas.microsoft.com/office/drawing/2014/main" id="{D50431B0-621E-E141-873B-4E66C2245E77}"/>
              </a:ext>
            </a:extLst>
          </p:cNvPr>
          <p:cNvSpPr/>
          <p:nvPr/>
        </p:nvSpPr>
        <p:spPr>
          <a:xfrm>
            <a:off x="9111021" y="5233955"/>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#5: Child (temporarily)</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travelling alone</a:t>
            </a:r>
            <a:endParaRPr lang="en-US" sz="2800" dirty="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7EFF204-9811-1F4F-9E08-0BB548033F30}"/>
              </a:ext>
            </a:extLst>
          </p:cNvPr>
          <p:cNvSpPr/>
          <p:nvPr/>
        </p:nvSpPr>
        <p:spPr>
          <a:xfrm>
            <a:off x="0" y="947018"/>
            <a:ext cx="12192000" cy="535622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7CB605-9221-0843-92A6-C6F8A1735C3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14293" y="3317395"/>
            <a:ext cx="3979730" cy="1541962"/>
          </a:xfrm>
          <a:prstGeom prst="rect">
            <a:avLst/>
          </a:prstGeom>
        </p:spPr>
      </p:pic>
    </p:spTree>
    <p:extLst>
      <p:ext uri="{BB962C8B-B14F-4D97-AF65-F5344CB8AC3E}">
        <p14:creationId xmlns:p14="http://schemas.microsoft.com/office/powerpoint/2010/main" val="1747911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F15D986E-A829-624F-BB2C-0B635ED30DE8}"/>
              </a:ext>
            </a:extLst>
          </p:cNvPr>
          <p:cNvSpPr/>
          <p:nvPr/>
        </p:nvSpPr>
        <p:spPr>
          <a:xfrm>
            <a:off x="3662580" y="1199381"/>
            <a:ext cx="8206556" cy="984358"/>
          </a:xfrm>
          <a:prstGeom prst="rect">
            <a:avLst/>
          </a:prstGeom>
          <a:noFill/>
        </p:spPr>
        <p:txBody>
          <a:bodyPr wrap="square" lIns="0" tIns="0" rIns="0" bIns="0" rtlCol="0" anchor="t"/>
          <a:lstStyle/>
          <a:p>
            <a:pPr algn="ctr">
              <a:lnSpc>
                <a:spcPts val="3732"/>
              </a:lnSpc>
              <a:spcAft>
                <a:spcPts val="600"/>
              </a:spcAft>
              <a:buNone/>
            </a:pPr>
            <a:r>
              <a:rPr lang="en-US" sz="3800" dirty="0">
                <a:solidFill>
                  <a:srgbClr val="333333"/>
                </a:solidFill>
                <a:latin typeface="Calibri" panose="020F0502020204030204" pitchFamily="34" charset="0"/>
                <a:ea typeface="Roboto" pitchFamily="34" charset="-122"/>
                <a:cs typeface="Calibri" panose="020F0502020204030204" pitchFamily="34" charset="0"/>
              </a:rPr>
              <a:t>Practical Examples of the Use of the 1996 Child Protection Convention</a:t>
            </a:r>
            <a:endParaRPr lang="en-US" dirty="0">
              <a:latin typeface="Calibri" panose="020F0502020204030204" pitchFamily="34" charset="0"/>
              <a:cs typeface="Calibri" panose="020F0502020204030204" pitchFamily="34" charset="0"/>
            </a:endParaRPr>
          </a:p>
        </p:txBody>
      </p:sp>
      <p:sp>
        <p:nvSpPr>
          <p:cNvPr id="14" name="Object 2">
            <a:extLst>
              <a:ext uri="{FF2B5EF4-FFF2-40B4-BE49-F238E27FC236}">
                <a16:creationId xmlns:a16="http://schemas.microsoft.com/office/drawing/2014/main" id="{44B9CFB1-E194-8E4A-9C9B-4D9654B7A664}"/>
              </a:ext>
            </a:extLst>
          </p:cNvPr>
          <p:cNvSpPr/>
          <p:nvPr/>
        </p:nvSpPr>
        <p:spPr>
          <a:xfrm>
            <a:off x="0" y="0"/>
            <a:ext cx="3801467" cy="6865808"/>
          </a:xfrm>
          <a:prstGeom prst="rect">
            <a:avLst/>
          </a:prstGeom>
          <a:solidFill>
            <a:srgbClr val="000000">
              <a:alpha val="0"/>
            </a:srgbClr>
          </a:solidFill>
        </p:spPr>
      </p:sp>
      <p:pic>
        <p:nvPicPr>
          <p:cNvPr id="15" name="Object 3" descr="preencoded.png">
            <a:extLst>
              <a:ext uri="{FF2B5EF4-FFF2-40B4-BE49-F238E27FC236}">
                <a16:creationId xmlns:a16="http://schemas.microsoft.com/office/drawing/2014/main" id="{C3333836-7214-EB4A-9C4D-5660152AF1B8}"/>
              </a:ext>
            </a:extLst>
          </p:cNvPr>
          <p:cNvPicPr>
            <a:picLocks noChangeAspect="1"/>
          </p:cNvPicPr>
          <p:nvPr/>
        </p:nvPicPr>
        <p:blipFill>
          <a:blip r:embed="rId5"/>
          <a:srcRect l="31551" r="31551"/>
          <a:stretch/>
        </p:blipFill>
        <p:spPr>
          <a:xfrm>
            <a:off x="0" y="947018"/>
            <a:ext cx="2961547" cy="5348833"/>
          </a:xfrm>
          <a:prstGeom prst="rect">
            <a:avLst/>
          </a:prstGeom>
        </p:spPr>
      </p:pic>
      <p:sp>
        <p:nvSpPr>
          <p:cNvPr id="16" name="Object 4">
            <a:extLst>
              <a:ext uri="{FF2B5EF4-FFF2-40B4-BE49-F238E27FC236}">
                <a16:creationId xmlns:a16="http://schemas.microsoft.com/office/drawing/2014/main" id="{29CE6285-67D2-D348-903C-17D9002C5250}"/>
              </a:ext>
            </a:extLst>
          </p:cNvPr>
          <p:cNvSpPr/>
          <p:nvPr/>
        </p:nvSpPr>
        <p:spPr>
          <a:xfrm>
            <a:off x="3620244" y="2443330"/>
            <a:ext cx="714196" cy="714196"/>
          </a:xfrm>
          <a:prstGeom prst="rect">
            <a:avLst/>
          </a:prstGeom>
          <a:solidFill>
            <a:srgbClr val="0094D2"/>
          </a:solidFill>
        </p:spPr>
      </p:sp>
      <p:pic>
        <p:nvPicPr>
          <p:cNvPr id="17" name="Object 5" descr="preencoded.png">
            <a:extLst>
              <a:ext uri="{FF2B5EF4-FFF2-40B4-BE49-F238E27FC236}">
                <a16:creationId xmlns:a16="http://schemas.microsoft.com/office/drawing/2014/main" id="{5E0ED67A-AEE4-2947-962B-0C705E9C88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98709" y="2655125"/>
            <a:ext cx="357103" cy="290547"/>
          </a:xfrm>
          <a:prstGeom prst="rect">
            <a:avLst/>
          </a:prstGeom>
        </p:spPr>
      </p:pic>
      <p:sp>
        <p:nvSpPr>
          <p:cNvPr id="18" name="Object 6">
            <a:extLst>
              <a:ext uri="{FF2B5EF4-FFF2-40B4-BE49-F238E27FC236}">
                <a16:creationId xmlns:a16="http://schemas.microsoft.com/office/drawing/2014/main" id="{B2D1268A-24DC-7844-9A97-86A0DE752E0F}"/>
              </a:ext>
            </a:extLst>
          </p:cNvPr>
          <p:cNvSpPr/>
          <p:nvPr/>
        </p:nvSpPr>
        <p:spPr>
          <a:xfrm>
            <a:off x="4524892" y="2405835"/>
            <a:ext cx="2952012" cy="149981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#1: Child whose parents living in the country are no longer able to take care, and there is a relative abroad willing to</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take care</a:t>
            </a:r>
            <a:endParaRPr lang="en-US" sz="2800" dirty="0">
              <a:latin typeface="Calibri" panose="020F0502020204030204" pitchFamily="34" charset="0"/>
              <a:cs typeface="Calibri" panose="020F0502020204030204" pitchFamily="34" charset="0"/>
            </a:endParaRPr>
          </a:p>
        </p:txBody>
      </p:sp>
      <p:sp>
        <p:nvSpPr>
          <p:cNvPr id="19" name="Object 7">
            <a:extLst>
              <a:ext uri="{FF2B5EF4-FFF2-40B4-BE49-F238E27FC236}">
                <a16:creationId xmlns:a16="http://schemas.microsoft.com/office/drawing/2014/main" id="{4DA9E340-F5A0-E24F-A53B-7777A8AD42B5}"/>
              </a:ext>
            </a:extLst>
          </p:cNvPr>
          <p:cNvSpPr/>
          <p:nvPr/>
        </p:nvSpPr>
        <p:spPr>
          <a:xfrm>
            <a:off x="3620244" y="5198862"/>
            <a:ext cx="714196" cy="714196"/>
          </a:xfrm>
          <a:prstGeom prst="rect">
            <a:avLst/>
          </a:prstGeom>
          <a:solidFill>
            <a:srgbClr val="0069B4"/>
          </a:solidFill>
        </p:spPr>
      </p:sp>
      <p:pic>
        <p:nvPicPr>
          <p:cNvPr id="20" name="Object 8" descr="preencoded.png">
            <a:extLst>
              <a:ext uri="{FF2B5EF4-FFF2-40B4-BE49-F238E27FC236}">
                <a16:creationId xmlns:a16="http://schemas.microsoft.com/office/drawing/2014/main" id="{CACFA435-F210-3045-B3FD-7A64DD692C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98709" y="5425573"/>
            <a:ext cx="357103" cy="260715"/>
          </a:xfrm>
          <a:prstGeom prst="rect">
            <a:avLst/>
          </a:prstGeom>
        </p:spPr>
      </p:pic>
      <p:sp>
        <p:nvSpPr>
          <p:cNvPr id="21" name="Object 9">
            <a:extLst>
              <a:ext uri="{FF2B5EF4-FFF2-40B4-BE49-F238E27FC236}">
                <a16:creationId xmlns:a16="http://schemas.microsoft.com/office/drawing/2014/main" id="{6AD9D245-BE94-8C4E-A0F4-0D09F87C18F4}"/>
              </a:ext>
            </a:extLst>
          </p:cNvPr>
          <p:cNvSpPr/>
          <p:nvPr/>
        </p:nvSpPr>
        <p:spPr>
          <a:xfrm>
            <a:off x="4524892" y="5307241"/>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#2: Delegation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parental responsibility</a:t>
            </a:r>
            <a:endParaRPr lang="en-US" sz="2800" dirty="0">
              <a:latin typeface="Calibri" panose="020F0502020204030204" pitchFamily="34" charset="0"/>
              <a:cs typeface="Calibri" panose="020F0502020204030204" pitchFamily="34" charset="0"/>
            </a:endParaRPr>
          </a:p>
        </p:txBody>
      </p:sp>
      <p:sp>
        <p:nvSpPr>
          <p:cNvPr id="22" name="Object 10">
            <a:extLst>
              <a:ext uri="{FF2B5EF4-FFF2-40B4-BE49-F238E27FC236}">
                <a16:creationId xmlns:a16="http://schemas.microsoft.com/office/drawing/2014/main" id="{46D7077E-16FE-7047-B884-BFBD3F288309}"/>
              </a:ext>
            </a:extLst>
          </p:cNvPr>
          <p:cNvSpPr/>
          <p:nvPr/>
        </p:nvSpPr>
        <p:spPr>
          <a:xfrm>
            <a:off x="8228513" y="2346910"/>
            <a:ext cx="714196" cy="714196"/>
          </a:xfrm>
          <a:prstGeom prst="rect">
            <a:avLst/>
          </a:prstGeom>
          <a:solidFill>
            <a:srgbClr val="03295A"/>
          </a:solidFill>
        </p:spPr>
      </p:sp>
      <p:pic>
        <p:nvPicPr>
          <p:cNvPr id="23" name="Object 11" descr="preencoded.png">
            <a:extLst>
              <a:ext uri="{FF2B5EF4-FFF2-40B4-BE49-F238E27FC236}">
                <a16:creationId xmlns:a16="http://schemas.microsoft.com/office/drawing/2014/main" id="{70269A72-19E5-324A-A7B3-BB9F47DD4F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66300" y="2525429"/>
            <a:ext cx="238464" cy="357099"/>
          </a:xfrm>
          <a:prstGeom prst="rect">
            <a:avLst/>
          </a:prstGeom>
        </p:spPr>
      </p:pic>
      <p:sp>
        <p:nvSpPr>
          <p:cNvPr id="24" name="Object 12">
            <a:extLst>
              <a:ext uri="{FF2B5EF4-FFF2-40B4-BE49-F238E27FC236}">
                <a16:creationId xmlns:a16="http://schemas.microsoft.com/office/drawing/2014/main" id="{8732C23C-1FBE-B948-9672-4A334262C185}"/>
              </a:ext>
            </a:extLst>
          </p:cNvPr>
          <p:cNvSpPr/>
          <p:nvPr/>
        </p:nvSpPr>
        <p:spPr>
          <a:xfrm>
            <a:off x="9133162" y="2455289"/>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#3: Unaccompanied and</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separated children</a:t>
            </a:r>
            <a:endParaRPr lang="en-US" sz="2800" dirty="0">
              <a:latin typeface="Calibri" panose="020F0502020204030204" pitchFamily="34" charset="0"/>
              <a:cs typeface="Calibri" panose="020F0502020204030204" pitchFamily="34" charset="0"/>
            </a:endParaRPr>
          </a:p>
        </p:txBody>
      </p:sp>
      <p:sp>
        <p:nvSpPr>
          <p:cNvPr id="25" name="Object 13">
            <a:extLst>
              <a:ext uri="{FF2B5EF4-FFF2-40B4-BE49-F238E27FC236}">
                <a16:creationId xmlns:a16="http://schemas.microsoft.com/office/drawing/2014/main" id="{381CAF46-BEC0-EF48-9512-EE2D65C00BC3}"/>
              </a:ext>
            </a:extLst>
          </p:cNvPr>
          <p:cNvSpPr/>
          <p:nvPr/>
        </p:nvSpPr>
        <p:spPr>
          <a:xfrm>
            <a:off x="8232698" y="3586560"/>
            <a:ext cx="714196" cy="714196"/>
          </a:xfrm>
          <a:prstGeom prst="rect">
            <a:avLst/>
          </a:prstGeom>
          <a:solidFill>
            <a:srgbClr val="A2B93B"/>
          </a:solidFill>
        </p:spPr>
      </p:sp>
      <p:pic>
        <p:nvPicPr>
          <p:cNvPr id="26" name="Object 14" descr="preencoded.png">
            <a:extLst>
              <a:ext uri="{FF2B5EF4-FFF2-40B4-BE49-F238E27FC236}">
                <a16:creationId xmlns:a16="http://schemas.microsoft.com/office/drawing/2014/main" id="{1C434779-165C-4647-B6E2-9F24A09970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11171" y="3783597"/>
            <a:ext cx="357090" cy="320064"/>
          </a:xfrm>
          <a:prstGeom prst="rect">
            <a:avLst/>
          </a:prstGeom>
        </p:spPr>
      </p:pic>
      <p:sp>
        <p:nvSpPr>
          <p:cNvPr id="27" name="Object 15">
            <a:extLst>
              <a:ext uri="{FF2B5EF4-FFF2-40B4-BE49-F238E27FC236}">
                <a16:creationId xmlns:a16="http://schemas.microsoft.com/office/drawing/2014/main" id="{C2C98A08-7CC3-D749-8106-89C81626C6A7}"/>
              </a:ext>
            </a:extLst>
          </p:cNvPr>
          <p:cNvSpPr/>
          <p:nvPr/>
        </p:nvSpPr>
        <p:spPr>
          <a:xfrm>
            <a:off x="9137347" y="3549065"/>
            <a:ext cx="2952012" cy="979877"/>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#4: Kafala - Question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another State's</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compliance with Art 33 of the 1996C</a:t>
            </a:r>
            <a:endParaRPr lang="en-US" sz="2800" dirty="0">
              <a:latin typeface="Calibri" panose="020F0502020204030204" pitchFamily="34" charset="0"/>
              <a:cs typeface="Calibri" panose="020F0502020204030204" pitchFamily="34" charset="0"/>
            </a:endParaRPr>
          </a:p>
        </p:txBody>
      </p:sp>
      <p:sp>
        <p:nvSpPr>
          <p:cNvPr id="28" name="Object 16">
            <a:extLst>
              <a:ext uri="{FF2B5EF4-FFF2-40B4-BE49-F238E27FC236}">
                <a16:creationId xmlns:a16="http://schemas.microsoft.com/office/drawing/2014/main" id="{50297DF4-7644-794C-97C2-24F605A32C24}"/>
              </a:ext>
            </a:extLst>
          </p:cNvPr>
          <p:cNvSpPr/>
          <p:nvPr/>
        </p:nvSpPr>
        <p:spPr>
          <a:xfrm>
            <a:off x="8206372" y="5125575"/>
            <a:ext cx="714196" cy="714196"/>
          </a:xfrm>
          <a:prstGeom prst="rect">
            <a:avLst/>
          </a:prstGeom>
          <a:solidFill>
            <a:srgbClr val="CF4812"/>
          </a:solidFill>
        </p:spPr>
      </p:sp>
      <p:pic>
        <p:nvPicPr>
          <p:cNvPr id="29" name="Object 17" descr="preencoded.png">
            <a:extLst>
              <a:ext uri="{FF2B5EF4-FFF2-40B4-BE49-F238E27FC236}">
                <a16:creationId xmlns:a16="http://schemas.microsoft.com/office/drawing/2014/main" id="{9AC0A1BB-7E10-974D-B350-7EE8C8E6E66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4845" y="5325665"/>
            <a:ext cx="357090" cy="313779"/>
          </a:xfrm>
          <a:prstGeom prst="rect">
            <a:avLst/>
          </a:prstGeom>
        </p:spPr>
      </p:pic>
      <p:sp>
        <p:nvSpPr>
          <p:cNvPr id="30" name="Object 18">
            <a:extLst>
              <a:ext uri="{FF2B5EF4-FFF2-40B4-BE49-F238E27FC236}">
                <a16:creationId xmlns:a16="http://schemas.microsoft.com/office/drawing/2014/main" id="{D50431B0-621E-E141-873B-4E66C2245E77}"/>
              </a:ext>
            </a:extLst>
          </p:cNvPr>
          <p:cNvSpPr/>
          <p:nvPr/>
        </p:nvSpPr>
        <p:spPr>
          <a:xfrm>
            <a:off x="9111021" y="5233955"/>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#5: Child (temporarily)</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travelling alone</a:t>
            </a:r>
            <a:endParaRPr lang="en-US" sz="2800" dirty="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7EFF204-9811-1F4F-9E08-0BB548033F30}"/>
              </a:ext>
            </a:extLst>
          </p:cNvPr>
          <p:cNvSpPr/>
          <p:nvPr/>
        </p:nvSpPr>
        <p:spPr>
          <a:xfrm>
            <a:off x="0" y="947018"/>
            <a:ext cx="12192000" cy="535622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E7CB605-9221-0843-92A6-C6F8A1735C3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114293" y="3317395"/>
            <a:ext cx="3979730" cy="1541962"/>
          </a:xfrm>
          <a:prstGeom prst="rect">
            <a:avLst/>
          </a:prstGeom>
        </p:spPr>
      </p:pic>
      <p:sp>
        <p:nvSpPr>
          <p:cNvPr id="2" name="TextBox 1">
            <a:extLst>
              <a:ext uri="{FF2B5EF4-FFF2-40B4-BE49-F238E27FC236}">
                <a16:creationId xmlns:a16="http://schemas.microsoft.com/office/drawing/2014/main" id="{D3335937-8A2D-BA48-830C-4DC9EE566161}"/>
              </a:ext>
            </a:extLst>
          </p:cNvPr>
          <p:cNvSpPr txBox="1"/>
          <p:nvPr/>
        </p:nvSpPr>
        <p:spPr>
          <a:xfrm>
            <a:off x="2582893" y="1173729"/>
            <a:ext cx="3814324" cy="3416320"/>
          </a:xfrm>
          <a:prstGeom prst="rect">
            <a:avLst/>
          </a:prstGeom>
          <a:solidFill>
            <a:schemeClr val="tx1">
              <a:alpha val="70000"/>
            </a:schemeClr>
          </a:solidFill>
        </p:spPr>
        <p:txBody>
          <a:bodyPr wrap="square" rtlCol="0">
            <a:spAutoFit/>
          </a:bodyPr>
          <a:lstStyle/>
          <a:p>
            <a:r>
              <a:rPr lang="en-US" b="1" dirty="0">
                <a:solidFill>
                  <a:srgbClr val="02295A"/>
                </a:solidFill>
              </a:rPr>
              <a:t>Switzerland: </a:t>
            </a:r>
            <a:r>
              <a:rPr lang="fr-CH" u="sng" dirty="0">
                <a:solidFill>
                  <a:srgbClr val="02295A"/>
                </a:solidFill>
                <a:hlinkClick r:id="rId17">
                  <a:extLst>
                    <a:ext uri="{A12FA001-AC4F-418D-AE19-62706E023703}">
                      <ahyp:hlinkClr xmlns:ahyp="http://schemas.microsoft.com/office/drawing/2018/hyperlinkcolor" val="tx"/>
                    </a:ext>
                  </a:extLst>
                </a:hlinkClick>
              </a:rPr>
              <a:t>5A_341/2020 17.11.2020 (bger.ch)</a:t>
            </a:r>
            <a:r>
              <a:rPr lang="fr-CH" dirty="0">
                <a:solidFill>
                  <a:srgbClr val="02295A"/>
                </a:solidFill>
              </a:rPr>
              <a:t>. « </a:t>
            </a:r>
            <a:r>
              <a:rPr lang="fr-CH" i="1" dirty="0">
                <a:solidFill>
                  <a:srgbClr val="02295A"/>
                </a:solidFill>
              </a:rPr>
              <a:t>Le Tribunal fédéral confirme le refus de la Cour de justice de Genève de reconnaître une </a:t>
            </a:r>
            <a:r>
              <a:rPr lang="fr-CH" i="1" dirty="0" err="1">
                <a:solidFill>
                  <a:srgbClr val="02295A"/>
                </a:solidFill>
              </a:rPr>
              <a:t>kafala</a:t>
            </a:r>
            <a:r>
              <a:rPr lang="fr-CH" i="1" dirty="0">
                <a:solidFill>
                  <a:srgbClr val="02295A"/>
                </a:solidFill>
              </a:rPr>
              <a:t> alors que l’art. 33 n’a pas du tout été respecté. Les parents avaient obtenu une </a:t>
            </a:r>
            <a:r>
              <a:rPr lang="fr-CH" i="1" dirty="0" err="1">
                <a:solidFill>
                  <a:srgbClr val="02295A"/>
                </a:solidFill>
              </a:rPr>
              <a:t>kafala</a:t>
            </a:r>
            <a:r>
              <a:rPr lang="fr-CH" i="1" dirty="0">
                <a:solidFill>
                  <a:srgbClr val="02295A"/>
                </a:solidFill>
              </a:rPr>
              <a:t> au Maroc sans mentionner du tout leur lien avec la Suisse. La femme vit au Maroc avec les enfants depuis le début, dans l’attente de pouvoir entrer en Suisse et, un jour, les adopter. »</a:t>
            </a:r>
            <a:r>
              <a:rPr lang="fr-CH" dirty="0">
                <a:solidFill>
                  <a:srgbClr val="02295A"/>
                </a:solidFill>
              </a:rPr>
              <a:t> </a:t>
            </a:r>
            <a:endParaRPr lang="en-US" dirty="0">
              <a:solidFill>
                <a:srgbClr val="02295A"/>
              </a:solidFill>
            </a:endParaRPr>
          </a:p>
        </p:txBody>
      </p:sp>
      <p:cxnSp>
        <p:nvCxnSpPr>
          <p:cNvPr id="32" name="Straight Connector 31">
            <a:extLst>
              <a:ext uri="{FF2B5EF4-FFF2-40B4-BE49-F238E27FC236}">
                <a16:creationId xmlns:a16="http://schemas.microsoft.com/office/drawing/2014/main" id="{C3713F51-7EE7-AD48-9687-0A8C590C659B}"/>
              </a:ext>
            </a:extLst>
          </p:cNvPr>
          <p:cNvCxnSpPr>
            <a:cxnSpLocks/>
          </p:cNvCxnSpPr>
          <p:nvPr/>
        </p:nvCxnSpPr>
        <p:spPr>
          <a:xfrm>
            <a:off x="6397217" y="1173729"/>
            <a:ext cx="1717076" cy="214070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B83EF44-F1AE-A440-BFD6-F7EB50795B40}"/>
              </a:ext>
            </a:extLst>
          </p:cNvPr>
          <p:cNvCxnSpPr>
            <a:cxnSpLocks/>
          </p:cNvCxnSpPr>
          <p:nvPr/>
        </p:nvCxnSpPr>
        <p:spPr>
          <a:xfrm flipV="1">
            <a:off x="6407876" y="3317395"/>
            <a:ext cx="1773911" cy="1215994"/>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695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par>
                                <p:cTn id="11" presetID="9"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dissolve">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F15D986E-A829-624F-BB2C-0B635ED30DE8}"/>
              </a:ext>
            </a:extLst>
          </p:cNvPr>
          <p:cNvSpPr/>
          <p:nvPr/>
        </p:nvSpPr>
        <p:spPr>
          <a:xfrm>
            <a:off x="3662580" y="1199381"/>
            <a:ext cx="8206556" cy="984358"/>
          </a:xfrm>
          <a:prstGeom prst="rect">
            <a:avLst/>
          </a:prstGeom>
          <a:noFill/>
        </p:spPr>
        <p:txBody>
          <a:bodyPr wrap="square" lIns="0" tIns="0" rIns="0" bIns="0" rtlCol="0" anchor="t"/>
          <a:lstStyle/>
          <a:p>
            <a:pPr algn="ctr">
              <a:lnSpc>
                <a:spcPts val="3732"/>
              </a:lnSpc>
              <a:spcAft>
                <a:spcPts val="600"/>
              </a:spcAft>
              <a:buNone/>
            </a:pPr>
            <a:r>
              <a:rPr lang="en-US" sz="3800" dirty="0">
                <a:solidFill>
                  <a:srgbClr val="333333"/>
                </a:solidFill>
                <a:latin typeface="Calibri" panose="020F0502020204030204" pitchFamily="34" charset="0"/>
                <a:ea typeface="Roboto" pitchFamily="34" charset="-122"/>
                <a:cs typeface="Calibri" panose="020F0502020204030204" pitchFamily="34" charset="0"/>
              </a:rPr>
              <a:t>Practical Examples of the Use of the 1996 Child Protection Convention</a:t>
            </a:r>
            <a:endParaRPr lang="en-US" dirty="0">
              <a:latin typeface="Calibri" panose="020F0502020204030204" pitchFamily="34" charset="0"/>
              <a:cs typeface="Calibri" panose="020F0502020204030204" pitchFamily="34" charset="0"/>
            </a:endParaRPr>
          </a:p>
        </p:txBody>
      </p:sp>
      <p:sp>
        <p:nvSpPr>
          <p:cNvPr id="14" name="Object 2">
            <a:extLst>
              <a:ext uri="{FF2B5EF4-FFF2-40B4-BE49-F238E27FC236}">
                <a16:creationId xmlns:a16="http://schemas.microsoft.com/office/drawing/2014/main" id="{44B9CFB1-E194-8E4A-9C9B-4D9654B7A664}"/>
              </a:ext>
            </a:extLst>
          </p:cNvPr>
          <p:cNvSpPr/>
          <p:nvPr/>
        </p:nvSpPr>
        <p:spPr>
          <a:xfrm>
            <a:off x="0" y="0"/>
            <a:ext cx="3801467" cy="6865808"/>
          </a:xfrm>
          <a:prstGeom prst="rect">
            <a:avLst/>
          </a:prstGeom>
          <a:solidFill>
            <a:srgbClr val="000000">
              <a:alpha val="0"/>
            </a:srgbClr>
          </a:solidFill>
        </p:spPr>
      </p:sp>
      <p:pic>
        <p:nvPicPr>
          <p:cNvPr id="15" name="Object 3" descr="preencoded.png">
            <a:extLst>
              <a:ext uri="{FF2B5EF4-FFF2-40B4-BE49-F238E27FC236}">
                <a16:creationId xmlns:a16="http://schemas.microsoft.com/office/drawing/2014/main" id="{C3333836-7214-EB4A-9C4D-5660152AF1B8}"/>
              </a:ext>
            </a:extLst>
          </p:cNvPr>
          <p:cNvPicPr>
            <a:picLocks noChangeAspect="1"/>
          </p:cNvPicPr>
          <p:nvPr/>
        </p:nvPicPr>
        <p:blipFill>
          <a:blip r:embed="rId5"/>
          <a:srcRect l="31551" r="31551"/>
          <a:stretch/>
        </p:blipFill>
        <p:spPr>
          <a:xfrm>
            <a:off x="0" y="947018"/>
            <a:ext cx="2961547" cy="5348833"/>
          </a:xfrm>
          <a:prstGeom prst="rect">
            <a:avLst/>
          </a:prstGeom>
        </p:spPr>
      </p:pic>
      <p:sp>
        <p:nvSpPr>
          <p:cNvPr id="16" name="Object 4">
            <a:extLst>
              <a:ext uri="{FF2B5EF4-FFF2-40B4-BE49-F238E27FC236}">
                <a16:creationId xmlns:a16="http://schemas.microsoft.com/office/drawing/2014/main" id="{29CE6285-67D2-D348-903C-17D9002C5250}"/>
              </a:ext>
            </a:extLst>
          </p:cNvPr>
          <p:cNvSpPr/>
          <p:nvPr/>
        </p:nvSpPr>
        <p:spPr>
          <a:xfrm>
            <a:off x="3620244" y="2443330"/>
            <a:ext cx="714196" cy="714196"/>
          </a:xfrm>
          <a:prstGeom prst="rect">
            <a:avLst/>
          </a:prstGeom>
          <a:solidFill>
            <a:srgbClr val="0094D2"/>
          </a:solidFill>
        </p:spPr>
      </p:sp>
      <p:pic>
        <p:nvPicPr>
          <p:cNvPr id="17" name="Object 5" descr="preencoded.png">
            <a:extLst>
              <a:ext uri="{FF2B5EF4-FFF2-40B4-BE49-F238E27FC236}">
                <a16:creationId xmlns:a16="http://schemas.microsoft.com/office/drawing/2014/main" id="{5E0ED67A-AEE4-2947-962B-0C705E9C88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98709" y="2655125"/>
            <a:ext cx="357103" cy="290547"/>
          </a:xfrm>
          <a:prstGeom prst="rect">
            <a:avLst/>
          </a:prstGeom>
        </p:spPr>
      </p:pic>
      <p:sp>
        <p:nvSpPr>
          <p:cNvPr id="18" name="Object 6">
            <a:extLst>
              <a:ext uri="{FF2B5EF4-FFF2-40B4-BE49-F238E27FC236}">
                <a16:creationId xmlns:a16="http://schemas.microsoft.com/office/drawing/2014/main" id="{B2D1268A-24DC-7844-9A97-86A0DE752E0F}"/>
              </a:ext>
            </a:extLst>
          </p:cNvPr>
          <p:cNvSpPr/>
          <p:nvPr/>
        </p:nvSpPr>
        <p:spPr>
          <a:xfrm>
            <a:off x="4524892" y="2405835"/>
            <a:ext cx="2952012" cy="149981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#1: Child whose parents living in the country are no longer able to take care, and there is a relative abroad willing to</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take care</a:t>
            </a:r>
            <a:endParaRPr lang="en-US" sz="2800" dirty="0">
              <a:latin typeface="Calibri" panose="020F0502020204030204" pitchFamily="34" charset="0"/>
              <a:cs typeface="Calibri" panose="020F0502020204030204" pitchFamily="34" charset="0"/>
            </a:endParaRPr>
          </a:p>
        </p:txBody>
      </p:sp>
      <p:sp>
        <p:nvSpPr>
          <p:cNvPr id="19" name="Object 7">
            <a:extLst>
              <a:ext uri="{FF2B5EF4-FFF2-40B4-BE49-F238E27FC236}">
                <a16:creationId xmlns:a16="http://schemas.microsoft.com/office/drawing/2014/main" id="{4DA9E340-F5A0-E24F-A53B-7777A8AD42B5}"/>
              </a:ext>
            </a:extLst>
          </p:cNvPr>
          <p:cNvSpPr/>
          <p:nvPr/>
        </p:nvSpPr>
        <p:spPr>
          <a:xfrm>
            <a:off x="3620244" y="5198862"/>
            <a:ext cx="714196" cy="714196"/>
          </a:xfrm>
          <a:prstGeom prst="rect">
            <a:avLst/>
          </a:prstGeom>
          <a:solidFill>
            <a:srgbClr val="0069B4"/>
          </a:solidFill>
        </p:spPr>
      </p:sp>
      <p:pic>
        <p:nvPicPr>
          <p:cNvPr id="20" name="Object 8" descr="preencoded.png">
            <a:extLst>
              <a:ext uri="{FF2B5EF4-FFF2-40B4-BE49-F238E27FC236}">
                <a16:creationId xmlns:a16="http://schemas.microsoft.com/office/drawing/2014/main" id="{CACFA435-F210-3045-B3FD-7A64DD692C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98709" y="5425573"/>
            <a:ext cx="357103" cy="260715"/>
          </a:xfrm>
          <a:prstGeom prst="rect">
            <a:avLst/>
          </a:prstGeom>
        </p:spPr>
      </p:pic>
      <p:sp>
        <p:nvSpPr>
          <p:cNvPr id="21" name="Object 9">
            <a:extLst>
              <a:ext uri="{FF2B5EF4-FFF2-40B4-BE49-F238E27FC236}">
                <a16:creationId xmlns:a16="http://schemas.microsoft.com/office/drawing/2014/main" id="{6AD9D245-BE94-8C4E-A0F4-0D09F87C18F4}"/>
              </a:ext>
            </a:extLst>
          </p:cNvPr>
          <p:cNvSpPr/>
          <p:nvPr/>
        </p:nvSpPr>
        <p:spPr>
          <a:xfrm>
            <a:off x="4524892" y="5307241"/>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#2: Delegation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parental responsibility</a:t>
            </a:r>
            <a:endParaRPr lang="en-US" sz="2800" dirty="0">
              <a:latin typeface="Calibri" panose="020F0502020204030204" pitchFamily="34" charset="0"/>
              <a:cs typeface="Calibri" panose="020F0502020204030204" pitchFamily="34" charset="0"/>
            </a:endParaRPr>
          </a:p>
        </p:txBody>
      </p:sp>
      <p:sp>
        <p:nvSpPr>
          <p:cNvPr id="22" name="Object 10">
            <a:extLst>
              <a:ext uri="{FF2B5EF4-FFF2-40B4-BE49-F238E27FC236}">
                <a16:creationId xmlns:a16="http://schemas.microsoft.com/office/drawing/2014/main" id="{46D7077E-16FE-7047-B884-BFBD3F288309}"/>
              </a:ext>
            </a:extLst>
          </p:cNvPr>
          <p:cNvSpPr/>
          <p:nvPr/>
        </p:nvSpPr>
        <p:spPr>
          <a:xfrm>
            <a:off x="8228513" y="2346910"/>
            <a:ext cx="714196" cy="714196"/>
          </a:xfrm>
          <a:prstGeom prst="rect">
            <a:avLst/>
          </a:prstGeom>
          <a:solidFill>
            <a:srgbClr val="03295A"/>
          </a:solidFill>
        </p:spPr>
      </p:sp>
      <p:pic>
        <p:nvPicPr>
          <p:cNvPr id="23" name="Object 11" descr="preencoded.png">
            <a:extLst>
              <a:ext uri="{FF2B5EF4-FFF2-40B4-BE49-F238E27FC236}">
                <a16:creationId xmlns:a16="http://schemas.microsoft.com/office/drawing/2014/main" id="{70269A72-19E5-324A-A7B3-BB9F47DD4F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66300" y="2525429"/>
            <a:ext cx="238464" cy="357099"/>
          </a:xfrm>
          <a:prstGeom prst="rect">
            <a:avLst/>
          </a:prstGeom>
        </p:spPr>
      </p:pic>
      <p:sp>
        <p:nvSpPr>
          <p:cNvPr id="24" name="Object 12">
            <a:extLst>
              <a:ext uri="{FF2B5EF4-FFF2-40B4-BE49-F238E27FC236}">
                <a16:creationId xmlns:a16="http://schemas.microsoft.com/office/drawing/2014/main" id="{8732C23C-1FBE-B948-9672-4A334262C185}"/>
              </a:ext>
            </a:extLst>
          </p:cNvPr>
          <p:cNvSpPr/>
          <p:nvPr/>
        </p:nvSpPr>
        <p:spPr>
          <a:xfrm>
            <a:off x="9133162" y="2455289"/>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#3: Unaccompanied and</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separated children</a:t>
            </a:r>
            <a:endParaRPr lang="en-US" sz="2800" dirty="0">
              <a:latin typeface="Calibri" panose="020F0502020204030204" pitchFamily="34" charset="0"/>
              <a:cs typeface="Calibri" panose="020F0502020204030204" pitchFamily="34" charset="0"/>
            </a:endParaRPr>
          </a:p>
        </p:txBody>
      </p:sp>
      <p:sp>
        <p:nvSpPr>
          <p:cNvPr id="25" name="Object 13">
            <a:extLst>
              <a:ext uri="{FF2B5EF4-FFF2-40B4-BE49-F238E27FC236}">
                <a16:creationId xmlns:a16="http://schemas.microsoft.com/office/drawing/2014/main" id="{381CAF46-BEC0-EF48-9512-EE2D65C00BC3}"/>
              </a:ext>
            </a:extLst>
          </p:cNvPr>
          <p:cNvSpPr/>
          <p:nvPr/>
        </p:nvSpPr>
        <p:spPr>
          <a:xfrm>
            <a:off x="8232698" y="3586560"/>
            <a:ext cx="714196" cy="714196"/>
          </a:xfrm>
          <a:prstGeom prst="rect">
            <a:avLst/>
          </a:prstGeom>
          <a:solidFill>
            <a:srgbClr val="A2B93B"/>
          </a:solidFill>
        </p:spPr>
      </p:sp>
      <p:pic>
        <p:nvPicPr>
          <p:cNvPr id="26" name="Object 14" descr="preencoded.png">
            <a:extLst>
              <a:ext uri="{FF2B5EF4-FFF2-40B4-BE49-F238E27FC236}">
                <a16:creationId xmlns:a16="http://schemas.microsoft.com/office/drawing/2014/main" id="{1C434779-165C-4647-B6E2-9F24A09970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11171" y="3783597"/>
            <a:ext cx="357090" cy="320064"/>
          </a:xfrm>
          <a:prstGeom prst="rect">
            <a:avLst/>
          </a:prstGeom>
        </p:spPr>
      </p:pic>
      <p:sp>
        <p:nvSpPr>
          <p:cNvPr id="27" name="Object 15">
            <a:extLst>
              <a:ext uri="{FF2B5EF4-FFF2-40B4-BE49-F238E27FC236}">
                <a16:creationId xmlns:a16="http://schemas.microsoft.com/office/drawing/2014/main" id="{C2C98A08-7CC3-D749-8106-89C81626C6A7}"/>
              </a:ext>
            </a:extLst>
          </p:cNvPr>
          <p:cNvSpPr/>
          <p:nvPr/>
        </p:nvSpPr>
        <p:spPr>
          <a:xfrm>
            <a:off x="9137347" y="3549065"/>
            <a:ext cx="2952012" cy="979877"/>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#4: Kafala - Question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another State's</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compliance with Art 33 of the 1996C</a:t>
            </a:r>
            <a:endParaRPr lang="en-US" sz="2800" dirty="0">
              <a:latin typeface="Calibri" panose="020F0502020204030204" pitchFamily="34" charset="0"/>
              <a:cs typeface="Calibri" panose="020F0502020204030204" pitchFamily="34" charset="0"/>
            </a:endParaRPr>
          </a:p>
        </p:txBody>
      </p:sp>
      <p:sp>
        <p:nvSpPr>
          <p:cNvPr id="28" name="Object 16">
            <a:extLst>
              <a:ext uri="{FF2B5EF4-FFF2-40B4-BE49-F238E27FC236}">
                <a16:creationId xmlns:a16="http://schemas.microsoft.com/office/drawing/2014/main" id="{50297DF4-7644-794C-97C2-24F605A32C24}"/>
              </a:ext>
            </a:extLst>
          </p:cNvPr>
          <p:cNvSpPr/>
          <p:nvPr/>
        </p:nvSpPr>
        <p:spPr>
          <a:xfrm>
            <a:off x="8206372" y="5125575"/>
            <a:ext cx="714196" cy="714196"/>
          </a:xfrm>
          <a:prstGeom prst="rect">
            <a:avLst/>
          </a:prstGeom>
          <a:solidFill>
            <a:srgbClr val="CF4812"/>
          </a:solidFill>
        </p:spPr>
      </p:sp>
      <p:pic>
        <p:nvPicPr>
          <p:cNvPr id="29" name="Object 17" descr="preencoded.png">
            <a:extLst>
              <a:ext uri="{FF2B5EF4-FFF2-40B4-BE49-F238E27FC236}">
                <a16:creationId xmlns:a16="http://schemas.microsoft.com/office/drawing/2014/main" id="{9AC0A1BB-7E10-974D-B350-7EE8C8E6E66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4845" y="5325665"/>
            <a:ext cx="357090" cy="313779"/>
          </a:xfrm>
          <a:prstGeom prst="rect">
            <a:avLst/>
          </a:prstGeom>
        </p:spPr>
      </p:pic>
      <p:sp>
        <p:nvSpPr>
          <p:cNvPr id="30" name="Object 18">
            <a:extLst>
              <a:ext uri="{FF2B5EF4-FFF2-40B4-BE49-F238E27FC236}">
                <a16:creationId xmlns:a16="http://schemas.microsoft.com/office/drawing/2014/main" id="{D50431B0-621E-E141-873B-4E66C2245E77}"/>
              </a:ext>
            </a:extLst>
          </p:cNvPr>
          <p:cNvSpPr/>
          <p:nvPr/>
        </p:nvSpPr>
        <p:spPr>
          <a:xfrm>
            <a:off x="9111021" y="5233955"/>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#5: Child (temporarily)</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travelling alone</a:t>
            </a:r>
            <a:endParaRPr lang="en-US" sz="2800" dirty="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7EFF204-9811-1F4F-9E08-0BB548033F30}"/>
              </a:ext>
            </a:extLst>
          </p:cNvPr>
          <p:cNvSpPr/>
          <p:nvPr/>
        </p:nvSpPr>
        <p:spPr>
          <a:xfrm>
            <a:off x="0" y="947018"/>
            <a:ext cx="12192000" cy="535622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92D629D-A614-874A-B8A1-987AE7D232A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88157" y="5125574"/>
            <a:ext cx="3602921" cy="1140165"/>
          </a:xfrm>
          <a:prstGeom prst="rect">
            <a:avLst/>
          </a:prstGeom>
        </p:spPr>
      </p:pic>
    </p:spTree>
    <p:extLst>
      <p:ext uri="{BB962C8B-B14F-4D97-AF65-F5344CB8AC3E}">
        <p14:creationId xmlns:p14="http://schemas.microsoft.com/office/powerpoint/2010/main" val="3594210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1FAEB209-E913-6042-851C-5B90E4F4C365}"/>
              </a:ext>
            </a:extLst>
          </p:cNvPr>
          <p:cNvSpPr/>
          <p:nvPr/>
        </p:nvSpPr>
        <p:spPr>
          <a:xfrm>
            <a:off x="95226" y="1257640"/>
            <a:ext cx="11998500" cy="314246"/>
          </a:xfrm>
          <a:prstGeom prst="rect">
            <a:avLst/>
          </a:prstGeom>
          <a:noFill/>
        </p:spPr>
        <p:txBody>
          <a:bodyPr wrap="square" lIns="0" tIns="0" rIns="0" bIns="0" rtlCol="0" anchor="t"/>
          <a:lstStyle/>
          <a:p>
            <a:pPr algn="ctr">
              <a:lnSpc>
                <a:spcPts val="2986"/>
              </a:lnSpc>
              <a:spcAft>
                <a:spcPts val="600"/>
              </a:spcAft>
              <a:buNone/>
            </a:pPr>
            <a:r>
              <a:rPr lang="en-US" sz="4400" dirty="0">
                <a:solidFill>
                  <a:srgbClr val="333333"/>
                </a:solidFill>
                <a:latin typeface="Calibri" panose="020F0502020204030204" pitchFamily="34" charset="0"/>
                <a:ea typeface="Roboto" pitchFamily="34" charset="-122"/>
                <a:cs typeface="Calibri" panose="020F0502020204030204" pitchFamily="34" charset="0"/>
              </a:rPr>
              <a:t>Challenges when considering alternative care</a:t>
            </a:r>
            <a:endParaRPr lang="en-US" sz="4400" dirty="0">
              <a:latin typeface="Calibri" panose="020F0502020204030204" pitchFamily="34" charset="0"/>
              <a:cs typeface="Calibri" panose="020F0502020204030204" pitchFamily="34" charset="0"/>
            </a:endParaRPr>
          </a:p>
        </p:txBody>
      </p:sp>
      <p:sp>
        <p:nvSpPr>
          <p:cNvPr id="14" name="Object 2">
            <a:extLst>
              <a:ext uri="{FF2B5EF4-FFF2-40B4-BE49-F238E27FC236}">
                <a16:creationId xmlns:a16="http://schemas.microsoft.com/office/drawing/2014/main" id="{B4437512-AFCF-E04E-B295-44A01E55F2C4}"/>
              </a:ext>
            </a:extLst>
          </p:cNvPr>
          <p:cNvSpPr/>
          <p:nvPr/>
        </p:nvSpPr>
        <p:spPr>
          <a:xfrm>
            <a:off x="476131" y="1906785"/>
            <a:ext cx="714196" cy="714196"/>
          </a:xfrm>
          <a:prstGeom prst="rect">
            <a:avLst/>
          </a:prstGeom>
          <a:solidFill>
            <a:srgbClr val="0094D2"/>
          </a:solidFill>
        </p:spPr>
      </p:sp>
      <p:pic>
        <p:nvPicPr>
          <p:cNvPr id="15" name="Object 3" descr="preencoded.png">
            <a:extLst>
              <a:ext uri="{FF2B5EF4-FFF2-40B4-BE49-F238E27FC236}">
                <a16:creationId xmlns:a16="http://schemas.microsoft.com/office/drawing/2014/main" id="{50ABEA39-C2DE-FF4F-AD53-6ECBB114B2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7254" y="2085305"/>
            <a:ext cx="331953" cy="357099"/>
          </a:xfrm>
          <a:prstGeom prst="rect">
            <a:avLst/>
          </a:prstGeom>
        </p:spPr>
      </p:pic>
      <p:sp>
        <p:nvSpPr>
          <p:cNvPr id="16" name="Object 4">
            <a:extLst>
              <a:ext uri="{FF2B5EF4-FFF2-40B4-BE49-F238E27FC236}">
                <a16:creationId xmlns:a16="http://schemas.microsoft.com/office/drawing/2014/main" id="{614567A3-BFBF-D848-934E-9E93B55BFA37}"/>
              </a:ext>
            </a:extLst>
          </p:cNvPr>
          <p:cNvSpPr/>
          <p:nvPr/>
        </p:nvSpPr>
        <p:spPr>
          <a:xfrm>
            <a:off x="1380780" y="1885181"/>
            <a:ext cx="2904399" cy="719910"/>
          </a:xfrm>
          <a:prstGeom prst="rect">
            <a:avLst/>
          </a:prstGeom>
          <a:noFill/>
        </p:spPr>
        <p:txBody>
          <a:bodyPr wrap="square" lIns="0" tIns="0" rIns="0" bIns="0" rtlCol="0" anchor="t"/>
          <a:lstStyle/>
          <a:p>
            <a:pPr algn="l">
              <a:lnSpc>
                <a:spcPts val="2400"/>
              </a:lnSpc>
              <a:spcAft>
                <a:spcPts val="600"/>
              </a:spcAft>
              <a:buNone/>
            </a:pPr>
            <a:r>
              <a:rPr lang="en-US" sz="2400" dirty="0">
                <a:solidFill>
                  <a:srgbClr val="333333"/>
                </a:solidFill>
                <a:latin typeface="Calibri" panose="020F0502020204030204" pitchFamily="34" charset="0"/>
                <a:ea typeface="Roboto" pitchFamily="34" charset="-122"/>
                <a:cs typeface="Calibri" panose="020F0502020204030204" pitchFamily="34" charset="0"/>
              </a:rPr>
              <a:t>Time frame of requests</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when sent from an</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overseas CA (Australia)</a:t>
            </a:r>
            <a:endParaRPr lang="en-US" sz="2400" dirty="0">
              <a:latin typeface="Calibri" panose="020F0502020204030204" pitchFamily="34" charset="0"/>
              <a:cs typeface="Calibri" panose="020F0502020204030204" pitchFamily="34" charset="0"/>
            </a:endParaRPr>
          </a:p>
        </p:txBody>
      </p:sp>
      <p:sp>
        <p:nvSpPr>
          <p:cNvPr id="17" name="Object 5">
            <a:extLst>
              <a:ext uri="{FF2B5EF4-FFF2-40B4-BE49-F238E27FC236}">
                <a16:creationId xmlns:a16="http://schemas.microsoft.com/office/drawing/2014/main" id="{FADC2AE6-9105-4A4C-B411-A30E15938123}"/>
              </a:ext>
            </a:extLst>
          </p:cNvPr>
          <p:cNvSpPr/>
          <p:nvPr/>
        </p:nvSpPr>
        <p:spPr>
          <a:xfrm>
            <a:off x="476131" y="3097113"/>
            <a:ext cx="714196" cy="714196"/>
          </a:xfrm>
          <a:prstGeom prst="rect">
            <a:avLst/>
          </a:prstGeom>
          <a:solidFill>
            <a:srgbClr val="0094D2"/>
          </a:solidFill>
        </p:spPr>
      </p:sp>
      <p:pic>
        <p:nvPicPr>
          <p:cNvPr id="18" name="Object 6" descr="preencoded.png">
            <a:extLst>
              <a:ext uri="{FF2B5EF4-FFF2-40B4-BE49-F238E27FC236}">
                <a16:creationId xmlns:a16="http://schemas.microsoft.com/office/drawing/2014/main" id="{3A5A7665-E972-2A4A-A709-91A9187A07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798" y="3275632"/>
            <a:ext cx="278866" cy="357098"/>
          </a:xfrm>
          <a:prstGeom prst="rect">
            <a:avLst/>
          </a:prstGeom>
        </p:spPr>
      </p:pic>
      <p:sp>
        <p:nvSpPr>
          <p:cNvPr id="19" name="Object 7">
            <a:extLst>
              <a:ext uri="{FF2B5EF4-FFF2-40B4-BE49-F238E27FC236}">
                <a16:creationId xmlns:a16="http://schemas.microsoft.com/office/drawing/2014/main" id="{81F4FAF2-776A-2E47-AE7B-118EF6BE1E09}"/>
              </a:ext>
            </a:extLst>
          </p:cNvPr>
          <p:cNvSpPr/>
          <p:nvPr/>
        </p:nvSpPr>
        <p:spPr>
          <a:xfrm>
            <a:off x="1380780" y="3059617"/>
            <a:ext cx="2904399" cy="979877"/>
          </a:xfrm>
          <a:prstGeom prst="rect">
            <a:avLst/>
          </a:prstGeom>
          <a:noFill/>
        </p:spPr>
        <p:txBody>
          <a:bodyPr wrap="square" lIns="0" tIns="0" rIns="0" bIns="0" rtlCol="0" anchor="t"/>
          <a:lstStyle/>
          <a:p>
            <a:pPr algn="l">
              <a:lnSpc>
                <a:spcPts val="2400"/>
              </a:lnSpc>
              <a:spcAft>
                <a:spcPts val="600"/>
              </a:spcAft>
              <a:buNone/>
            </a:pPr>
            <a:r>
              <a:rPr lang="en-US" sz="2400" dirty="0">
                <a:solidFill>
                  <a:srgbClr val="333333"/>
                </a:solidFill>
                <a:latin typeface="Calibri" panose="020F0502020204030204" pitchFamily="34" charset="0"/>
                <a:ea typeface="Roboto" pitchFamily="34" charset="-122"/>
                <a:cs typeface="Calibri" panose="020F0502020204030204" pitchFamily="34" charset="0"/>
              </a:rPr>
              <a:t>Determining which</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documents follow the</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demand of placements/</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Kafala (Belgium)</a:t>
            </a:r>
            <a:endParaRPr lang="en-US" sz="2400" dirty="0">
              <a:latin typeface="Calibri" panose="020F0502020204030204" pitchFamily="34" charset="0"/>
              <a:cs typeface="Calibri" panose="020F0502020204030204" pitchFamily="34" charset="0"/>
            </a:endParaRPr>
          </a:p>
        </p:txBody>
      </p:sp>
      <p:sp>
        <p:nvSpPr>
          <p:cNvPr id="20" name="Object 8">
            <a:extLst>
              <a:ext uri="{FF2B5EF4-FFF2-40B4-BE49-F238E27FC236}">
                <a16:creationId xmlns:a16="http://schemas.microsoft.com/office/drawing/2014/main" id="{A94D8B09-A004-9F4D-957C-FA89C5EFD6CF}"/>
              </a:ext>
            </a:extLst>
          </p:cNvPr>
          <p:cNvSpPr/>
          <p:nvPr/>
        </p:nvSpPr>
        <p:spPr>
          <a:xfrm>
            <a:off x="476131" y="4698506"/>
            <a:ext cx="714196" cy="714196"/>
          </a:xfrm>
          <a:prstGeom prst="rect">
            <a:avLst/>
          </a:prstGeom>
          <a:solidFill>
            <a:srgbClr val="0094D2"/>
          </a:solidFill>
        </p:spPr>
      </p:sp>
      <p:pic>
        <p:nvPicPr>
          <p:cNvPr id="21" name="Object 9" descr="preencoded.png">
            <a:extLst>
              <a:ext uri="{FF2B5EF4-FFF2-40B4-BE49-F238E27FC236}">
                <a16:creationId xmlns:a16="http://schemas.microsoft.com/office/drawing/2014/main" id="{F30AB154-4391-1C40-A734-08E7AAF411D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7416" y="4876936"/>
            <a:ext cx="291630" cy="357098"/>
          </a:xfrm>
          <a:prstGeom prst="rect">
            <a:avLst/>
          </a:prstGeom>
        </p:spPr>
      </p:pic>
      <p:sp>
        <p:nvSpPr>
          <p:cNvPr id="22" name="Object 10">
            <a:extLst>
              <a:ext uri="{FF2B5EF4-FFF2-40B4-BE49-F238E27FC236}">
                <a16:creationId xmlns:a16="http://schemas.microsoft.com/office/drawing/2014/main" id="{82B35C05-C062-1845-8CA3-63EBA35C23FF}"/>
              </a:ext>
            </a:extLst>
          </p:cNvPr>
          <p:cNvSpPr/>
          <p:nvPr/>
        </p:nvSpPr>
        <p:spPr>
          <a:xfrm>
            <a:off x="1368875" y="4792779"/>
            <a:ext cx="3011530" cy="1239845"/>
          </a:xfrm>
          <a:prstGeom prst="rect">
            <a:avLst/>
          </a:prstGeom>
          <a:noFill/>
        </p:spPr>
        <p:txBody>
          <a:bodyPr wrap="square" lIns="0" tIns="0" rIns="0" bIns="0" rtlCol="0" anchor="t"/>
          <a:lstStyle/>
          <a:p>
            <a:pPr algn="l">
              <a:lnSpc>
                <a:spcPts val="2400"/>
              </a:lnSpc>
              <a:spcAft>
                <a:spcPts val="600"/>
              </a:spcAft>
              <a:buNone/>
            </a:pPr>
            <a:r>
              <a:rPr lang="en-US" sz="2400" dirty="0">
                <a:solidFill>
                  <a:srgbClr val="333333"/>
                </a:solidFill>
                <a:latin typeface="Calibri" panose="020F0502020204030204" pitchFamily="34" charset="0"/>
                <a:ea typeface="Roboto" pitchFamily="34" charset="-122"/>
                <a:cs typeface="Calibri" panose="020F0502020204030204" pitchFamily="34" charset="0"/>
              </a:rPr>
              <a:t>Application of Brussels</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II Regulation for EU</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countries (Czech</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Republic, Austria,</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Sweden)</a:t>
            </a:r>
            <a:endParaRPr lang="en-US" sz="2400" dirty="0">
              <a:latin typeface="Calibri" panose="020F0502020204030204" pitchFamily="34" charset="0"/>
              <a:cs typeface="Calibri" panose="020F0502020204030204" pitchFamily="34" charset="0"/>
            </a:endParaRPr>
          </a:p>
        </p:txBody>
      </p:sp>
      <p:sp>
        <p:nvSpPr>
          <p:cNvPr id="23" name="Object 11">
            <a:extLst>
              <a:ext uri="{FF2B5EF4-FFF2-40B4-BE49-F238E27FC236}">
                <a16:creationId xmlns:a16="http://schemas.microsoft.com/office/drawing/2014/main" id="{BB7EE065-FFAA-2C4F-A0F0-B2947CC1F9A5}"/>
              </a:ext>
            </a:extLst>
          </p:cNvPr>
          <p:cNvSpPr/>
          <p:nvPr/>
        </p:nvSpPr>
        <p:spPr>
          <a:xfrm>
            <a:off x="4380405" y="1906785"/>
            <a:ext cx="714196" cy="714196"/>
          </a:xfrm>
          <a:prstGeom prst="rect">
            <a:avLst/>
          </a:prstGeom>
          <a:solidFill>
            <a:srgbClr val="0094D2"/>
          </a:solidFill>
        </p:spPr>
      </p:sp>
      <p:pic>
        <p:nvPicPr>
          <p:cNvPr id="24" name="Object 12" descr="preencoded.png">
            <a:extLst>
              <a:ext uri="{FF2B5EF4-FFF2-40B4-BE49-F238E27FC236}">
                <a16:creationId xmlns:a16="http://schemas.microsoft.com/office/drawing/2014/main" id="{56547FAA-6A1B-8C4F-BC6F-890A194ABD1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24814" y="2085305"/>
            <a:ext cx="225374" cy="357099"/>
          </a:xfrm>
          <a:prstGeom prst="rect">
            <a:avLst/>
          </a:prstGeom>
        </p:spPr>
      </p:pic>
      <p:sp>
        <p:nvSpPr>
          <p:cNvPr id="25" name="Object 13">
            <a:extLst>
              <a:ext uri="{FF2B5EF4-FFF2-40B4-BE49-F238E27FC236}">
                <a16:creationId xmlns:a16="http://schemas.microsoft.com/office/drawing/2014/main" id="{DEF42AE2-F6A4-5B49-9BA7-44E120B64CA6}"/>
              </a:ext>
            </a:extLst>
          </p:cNvPr>
          <p:cNvSpPr/>
          <p:nvPr/>
        </p:nvSpPr>
        <p:spPr>
          <a:xfrm>
            <a:off x="5285053" y="2015165"/>
            <a:ext cx="2904399" cy="459942"/>
          </a:xfrm>
          <a:prstGeom prst="rect">
            <a:avLst/>
          </a:prstGeom>
          <a:noFill/>
        </p:spPr>
        <p:txBody>
          <a:bodyPr wrap="square" lIns="0" tIns="0" rIns="0" bIns="0" rtlCol="0" anchor="t"/>
          <a:lstStyle/>
          <a:p>
            <a:pPr algn="l">
              <a:lnSpc>
                <a:spcPts val="2400"/>
              </a:lnSpc>
              <a:spcAft>
                <a:spcPts val="600"/>
              </a:spcAft>
              <a:buNone/>
            </a:pPr>
            <a:r>
              <a:rPr lang="en-US" sz="2400" dirty="0">
                <a:solidFill>
                  <a:srgbClr val="333333"/>
                </a:solidFill>
                <a:latin typeface="Calibri" panose="020F0502020204030204" pitchFamily="34" charset="0"/>
                <a:ea typeface="Roboto" pitchFamily="34" charset="-122"/>
                <a:cs typeface="Calibri" panose="020F0502020204030204" pitchFamily="34" charset="0"/>
              </a:rPr>
              <a:t>Differences of</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Legislation (Finland)</a:t>
            </a:r>
            <a:endParaRPr lang="en-US" sz="2400" dirty="0">
              <a:latin typeface="Calibri" panose="020F0502020204030204" pitchFamily="34" charset="0"/>
              <a:cs typeface="Calibri" panose="020F0502020204030204" pitchFamily="34" charset="0"/>
            </a:endParaRPr>
          </a:p>
        </p:txBody>
      </p:sp>
      <p:sp>
        <p:nvSpPr>
          <p:cNvPr id="26" name="Object 14">
            <a:extLst>
              <a:ext uri="{FF2B5EF4-FFF2-40B4-BE49-F238E27FC236}">
                <a16:creationId xmlns:a16="http://schemas.microsoft.com/office/drawing/2014/main" id="{1663A58C-66C8-6341-9C33-AD7CD54F0957}"/>
              </a:ext>
            </a:extLst>
          </p:cNvPr>
          <p:cNvSpPr/>
          <p:nvPr/>
        </p:nvSpPr>
        <p:spPr>
          <a:xfrm>
            <a:off x="4380405" y="3097113"/>
            <a:ext cx="714196" cy="714196"/>
          </a:xfrm>
          <a:prstGeom prst="rect">
            <a:avLst/>
          </a:prstGeom>
          <a:solidFill>
            <a:srgbClr val="0094D2"/>
          </a:solidFill>
        </p:spPr>
      </p:sp>
      <p:pic>
        <p:nvPicPr>
          <p:cNvPr id="27" name="Object 15" descr="preencoded.png">
            <a:extLst>
              <a:ext uri="{FF2B5EF4-FFF2-40B4-BE49-F238E27FC236}">
                <a16:creationId xmlns:a16="http://schemas.microsoft.com/office/drawing/2014/main" id="{D686CC72-D455-8344-8833-62F244DDC6C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58949" y="3275789"/>
            <a:ext cx="357103" cy="356785"/>
          </a:xfrm>
          <a:prstGeom prst="rect">
            <a:avLst/>
          </a:prstGeom>
        </p:spPr>
      </p:pic>
      <p:sp>
        <p:nvSpPr>
          <p:cNvPr id="28" name="Object 16">
            <a:extLst>
              <a:ext uri="{FF2B5EF4-FFF2-40B4-BE49-F238E27FC236}">
                <a16:creationId xmlns:a16="http://schemas.microsoft.com/office/drawing/2014/main" id="{43D49B47-3D26-E34E-9AEF-4012BC1F1F7A}"/>
              </a:ext>
            </a:extLst>
          </p:cNvPr>
          <p:cNvSpPr/>
          <p:nvPr/>
        </p:nvSpPr>
        <p:spPr>
          <a:xfrm>
            <a:off x="5285053" y="3059617"/>
            <a:ext cx="2904399" cy="979877"/>
          </a:xfrm>
          <a:prstGeom prst="rect">
            <a:avLst/>
          </a:prstGeom>
          <a:noFill/>
        </p:spPr>
        <p:txBody>
          <a:bodyPr wrap="square" lIns="0" tIns="0" rIns="0" bIns="0" rtlCol="0" anchor="t"/>
          <a:lstStyle/>
          <a:p>
            <a:pPr algn="l">
              <a:lnSpc>
                <a:spcPts val="2400"/>
              </a:lnSpc>
              <a:spcAft>
                <a:spcPts val="600"/>
              </a:spcAft>
              <a:buNone/>
            </a:pPr>
            <a:r>
              <a:rPr lang="en-US" sz="2400" dirty="0">
                <a:solidFill>
                  <a:srgbClr val="333333"/>
                </a:solidFill>
                <a:latin typeface="Calibri" panose="020F0502020204030204" pitchFamily="34" charset="0"/>
                <a:ea typeface="Roboto" pitchFamily="34" charset="-122"/>
                <a:cs typeface="Calibri" panose="020F0502020204030204" pitchFamily="34" charset="0"/>
              </a:rPr>
              <a:t>Lack of equivalent</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mechanisms, e.g.</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supervisory</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mechanisms (UK)</a:t>
            </a:r>
            <a:endParaRPr lang="en-US" sz="2400" dirty="0">
              <a:latin typeface="Calibri" panose="020F0502020204030204" pitchFamily="34" charset="0"/>
              <a:cs typeface="Calibri" panose="020F0502020204030204" pitchFamily="34" charset="0"/>
            </a:endParaRPr>
          </a:p>
        </p:txBody>
      </p:sp>
      <p:sp>
        <p:nvSpPr>
          <p:cNvPr id="29" name="Object 17">
            <a:extLst>
              <a:ext uri="{FF2B5EF4-FFF2-40B4-BE49-F238E27FC236}">
                <a16:creationId xmlns:a16="http://schemas.microsoft.com/office/drawing/2014/main" id="{043DF713-0ABC-9A4C-A232-2A2269D60475}"/>
              </a:ext>
            </a:extLst>
          </p:cNvPr>
          <p:cNvSpPr/>
          <p:nvPr/>
        </p:nvSpPr>
        <p:spPr>
          <a:xfrm>
            <a:off x="4380405" y="4698506"/>
            <a:ext cx="714196" cy="714196"/>
          </a:xfrm>
          <a:prstGeom prst="rect">
            <a:avLst/>
          </a:prstGeom>
          <a:solidFill>
            <a:srgbClr val="0094D2"/>
          </a:solidFill>
        </p:spPr>
      </p:sp>
      <p:pic>
        <p:nvPicPr>
          <p:cNvPr id="30" name="Object 18" descr="preencoded.png">
            <a:extLst>
              <a:ext uri="{FF2B5EF4-FFF2-40B4-BE49-F238E27FC236}">
                <a16:creationId xmlns:a16="http://schemas.microsoft.com/office/drawing/2014/main" id="{4C1DEDF0-519E-7742-AAAC-8B01DC61CD7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62778" y="4876936"/>
            <a:ext cx="349458" cy="357098"/>
          </a:xfrm>
          <a:prstGeom prst="rect">
            <a:avLst/>
          </a:prstGeom>
        </p:spPr>
      </p:pic>
      <p:sp>
        <p:nvSpPr>
          <p:cNvPr id="31" name="Object 19">
            <a:extLst>
              <a:ext uri="{FF2B5EF4-FFF2-40B4-BE49-F238E27FC236}">
                <a16:creationId xmlns:a16="http://schemas.microsoft.com/office/drawing/2014/main" id="{43546BD9-7238-2B49-A713-534E92F43327}"/>
              </a:ext>
            </a:extLst>
          </p:cNvPr>
          <p:cNvSpPr/>
          <p:nvPr/>
        </p:nvSpPr>
        <p:spPr>
          <a:xfrm>
            <a:off x="5285053" y="4661010"/>
            <a:ext cx="2904399" cy="979877"/>
          </a:xfrm>
          <a:prstGeom prst="rect">
            <a:avLst/>
          </a:prstGeom>
          <a:noFill/>
        </p:spPr>
        <p:txBody>
          <a:bodyPr wrap="square" lIns="0" tIns="0" rIns="0" bIns="0" rtlCol="0" anchor="t"/>
          <a:lstStyle/>
          <a:p>
            <a:pPr algn="l">
              <a:lnSpc>
                <a:spcPts val="2400"/>
              </a:lnSpc>
              <a:spcAft>
                <a:spcPts val="600"/>
              </a:spcAft>
              <a:buNone/>
            </a:pPr>
            <a:r>
              <a:rPr lang="en-US" sz="2400" dirty="0">
                <a:solidFill>
                  <a:srgbClr val="333333"/>
                </a:solidFill>
                <a:latin typeface="Calibri" panose="020F0502020204030204" pitchFamily="34" charset="0"/>
                <a:ea typeface="Roboto" pitchFamily="34" charset="-122"/>
                <a:cs typeface="Calibri" panose="020F0502020204030204" pitchFamily="34" charset="0"/>
              </a:rPr>
              <a:t>Lack of consultation</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with requested state/</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pre-contact (Morocco,</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Norway)</a:t>
            </a:r>
            <a:endParaRPr lang="en-US" sz="2400" dirty="0">
              <a:latin typeface="Calibri" panose="020F0502020204030204" pitchFamily="34" charset="0"/>
              <a:cs typeface="Calibri" panose="020F0502020204030204" pitchFamily="34" charset="0"/>
            </a:endParaRPr>
          </a:p>
        </p:txBody>
      </p:sp>
      <p:sp>
        <p:nvSpPr>
          <p:cNvPr id="32" name="Object 20">
            <a:extLst>
              <a:ext uri="{FF2B5EF4-FFF2-40B4-BE49-F238E27FC236}">
                <a16:creationId xmlns:a16="http://schemas.microsoft.com/office/drawing/2014/main" id="{5EFC2DB4-9ACE-0E4F-A98E-CF5E2AF7A5CC}"/>
              </a:ext>
            </a:extLst>
          </p:cNvPr>
          <p:cNvSpPr/>
          <p:nvPr/>
        </p:nvSpPr>
        <p:spPr>
          <a:xfrm>
            <a:off x="8284678" y="1906785"/>
            <a:ext cx="714196" cy="714196"/>
          </a:xfrm>
          <a:prstGeom prst="rect">
            <a:avLst/>
          </a:prstGeom>
          <a:solidFill>
            <a:srgbClr val="0094D2"/>
          </a:solidFill>
        </p:spPr>
      </p:sp>
      <p:pic>
        <p:nvPicPr>
          <p:cNvPr id="33" name="Object 21" descr="preencoded.png">
            <a:extLst>
              <a:ext uri="{FF2B5EF4-FFF2-40B4-BE49-F238E27FC236}">
                <a16:creationId xmlns:a16="http://schemas.microsoft.com/office/drawing/2014/main" id="{7D4EBD31-1334-3C4D-9762-0D73116AC82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522539" y="2085305"/>
            <a:ext cx="238464" cy="357099"/>
          </a:xfrm>
          <a:prstGeom prst="rect">
            <a:avLst/>
          </a:prstGeom>
        </p:spPr>
      </p:pic>
      <p:sp>
        <p:nvSpPr>
          <p:cNvPr id="34" name="Object 22">
            <a:extLst>
              <a:ext uri="{FF2B5EF4-FFF2-40B4-BE49-F238E27FC236}">
                <a16:creationId xmlns:a16="http://schemas.microsoft.com/office/drawing/2014/main" id="{CEC640AD-E038-AF4D-9B74-1F731E59FBDF}"/>
              </a:ext>
            </a:extLst>
          </p:cNvPr>
          <p:cNvSpPr/>
          <p:nvPr/>
        </p:nvSpPr>
        <p:spPr>
          <a:xfrm>
            <a:off x="9189327" y="1869290"/>
            <a:ext cx="2904399" cy="1239845"/>
          </a:xfrm>
          <a:prstGeom prst="rect">
            <a:avLst/>
          </a:prstGeom>
          <a:noFill/>
        </p:spPr>
        <p:txBody>
          <a:bodyPr wrap="square" lIns="0" tIns="0" rIns="0" bIns="0" rtlCol="0" anchor="t"/>
          <a:lstStyle/>
          <a:p>
            <a:pPr algn="l">
              <a:lnSpc>
                <a:spcPts val="2400"/>
              </a:lnSpc>
              <a:spcAft>
                <a:spcPts val="600"/>
              </a:spcAft>
              <a:buNone/>
            </a:pPr>
            <a:r>
              <a:rPr lang="en-US" sz="2400" dirty="0">
                <a:solidFill>
                  <a:srgbClr val="333333"/>
                </a:solidFill>
                <a:latin typeface="Calibri" panose="020F0502020204030204" pitchFamily="34" charset="0"/>
                <a:ea typeface="Roboto" pitchFamily="34" charset="-122"/>
                <a:cs typeface="Calibri" panose="020F0502020204030204" pitchFamily="34" charset="0"/>
              </a:rPr>
              <a:t>Kafala already</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advanced in requested</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states before consent</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was given by the CA</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(France, Netherlands)</a:t>
            </a:r>
            <a:endParaRPr lang="en-US" sz="2400" dirty="0">
              <a:latin typeface="Calibri" panose="020F0502020204030204" pitchFamily="34" charset="0"/>
              <a:cs typeface="Calibri" panose="020F0502020204030204" pitchFamily="34" charset="0"/>
            </a:endParaRPr>
          </a:p>
        </p:txBody>
      </p:sp>
      <p:sp>
        <p:nvSpPr>
          <p:cNvPr id="35" name="Object 23">
            <a:extLst>
              <a:ext uri="{FF2B5EF4-FFF2-40B4-BE49-F238E27FC236}">
                <a16:creationId xmlns:a16="http://schemas.microsoft.com/office/drawing/2014/main" id="{5C93DF1A-9F94-FE4E-8E84-E8846D3B014A}"/>
              </a:ext>
            </a:extLst>
          </p:cNvPr>
          <p:cNvSpPr/>
          <p:nvPr/>
        </p:nvSpPr>
        <p:spPr>
          <a:xfrm>
            <a:off x="8284678" y="3585266"/>
            <a:ext cx="714196" cy="714196"/>
          </a:xfrm>
          <a:prstGeom prst="rect">
            <a:avLst/>
          </a:prstGeom>
          <a:solidFill>
            <a:srgbClr val="0094D2"/>
          </a:solidFill>
        </p:spPr>
      </p:sp>
      <p:pic>
        <p:nvPicPr>
          <p:cNvPr id="36" name="Object 24" descr="preencoded.png">
            <a:extLst>
              <a:ext uri="{FF2B5EF4-FFF2-40B4-BE49-F238E27FC236}">
                <a16:creationId xmlns:a16="http://schemas.microsoft.com/office/drawing/2014/main" id="{1BE5C001-FED7-9D45-A593-142D0AA6A7CC}"/>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463226" y="3763815"/>
            <a:ext cx="357103" cy="357099"/>
          </a:xfrm>
          <a:prstGeom prst="rect">
            <a:avLst/>
          </a:prstGeom>
        </p:spPr>
      </p:pic>
      <p:sp>
        <p:nvSpPr>
          <p:cNvPr id="37" name="Object 25">
            <a:extLst>
              <a:ext uri="{FF2B5EF4-FFF2-40B4-BE49-F238E27FC236}">
                <a16:creationId xmlns:a16="http://schemas.microsoft.com/office/drawing/2014/main" id="{58490175-E0FE-6443-90E6-EF4288EE5D77}"/>
              </a:ext>
            </a:extLst>
          </p:cNvPr>
          <p:cNvSpPr/>
          <p:nvPr/>
        </p:nvSpPr>
        <p:spPr>
          <a:xfrm>
            <a:off x="9189327" y="3563662"/>
            <a:ext cx="2904399" cy="719910"/>
          </a:xfrm>
          <a:prstGeom prst="rect">
            <a:avLst/>
          </a:prstGeom>
          <a:noFill/>
        </p:spPr>
        <p:txBody>
          <a:bodyPr wrap="square" lIns="0" tIns="0" rIns="0" bIns="0" rtlCol="0" anchor="t"/>
          <a:lstStyle/>
          <a:p>
            <a:pPr algn="l">
              <a:lnSpc>
                <a:spcPts val="2400"/>
              </a:lnSpc>
              <a:spcAft>
                <a:spcPts val="600"/>
              </a:spcAft>
              <a:buNone/>
            </a:pPr>
            <a:r>
              <a:rPr lang="en-US" sz="2400" dirty="0">
                <a:solidFill>
                  <a:srgbClr val="333333"/>
                </a:solidFill>
                <a:latin typeface="Calibri" panose="020F0502020204030204" pitchFamily="34" charset="0"/>
                <a:ea typeface="Roboto" pitchFamily="34" charset="-122"/>
                <a:cs typeface="Calibri" panose="020F0502020204030204" pitchFamily="34" charset="0"/>
              </a:rPr>
              <a:t>Financial costs of</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alternative placements</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(Germany)</a:t>
            </a:r>
            <a:endParaRPr lang="en-US" sz="2400" dirty="0">
              <a:latin typeface="Calibri" panose="020F0502020204030204" pitchFamily="34" charset="0"/>
              <a:cs typeface="Calibri" panose="020F0502020204030204" pitchFamily="34" charset="0"/>
            </a:endParaRPr>
          </a:p>
        </p:txBody>
      </p:sp>
      <p:sp>
        <p:nvSpPr>
          <p:cNvPr id="38" name="Object 26">
            <a:extLst>
              <a:ext uri="{FF2B5EF4-FFF2-40B4-BE49-F238E27FC236}">
                <a16:creationId xmlns:a16="http://schemas.microsoft.com/office/drawing/2014/main" id="{D1EB1BE7-E9B5-A241-A59A-3208A702B8F6}"/>
              </a:ext>
            </a:extLst>
          </p:cNvPr>
          <p:cNvSpPr/>
          <p:nvPr/>
        </p:nvSpPr>
        <p:spPr>
          <a:xfrm>
            <a:off x="8284678" y="4775593"/>
            <a:ext cx="714196" cy="714196"/>
          </a:xfrm>
          <a:prstGeom prst="rect">
            <a:avLst/>
          </a:prstGeom>
          <a:solidFill>
            <a:srgbClr val="0094D2"/>
          </a:solidFill>
        </p:spPr>
      </p:sp>
      <p:pic>
        <p:nvPicPr>
          <p:cNvPr id="39" name="Object 27" descr="preencoded.png">
            <a:extLst>
              <a:ext uri="{FF2B5EF4-FFF2-40B4-BE49-F238E27FC236}">
                <a16:creationId xmlns:a16="http://schemas.microsoft.com/office/drawing/2014/main" id="{E6F2E2E5-E627-B242-962C-0F9C98EDFF5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463226" y="5030423"/>
            <a:ext cx="357103" cy="204537"/>
          </a:xfrm>
          <a:prstGeom prst="rect">
            <a:avLst/>
          </a:prstGeom>
        </p:spPr>
      </p:pic>
      <p:sp>
        <p:nvSpPr>
          <p:cNvPr id="40" name="Object 28">
            <a:extLst>
              <a:ext uri="{FF2B5EF4-FFF2-40B4-BE49-F238E27FC236}">
                <a16:creationId xmlns:a16="http://schemas.microsoft.com/office/drawing/2014/main" id="{71C78662-5390-CF4A-A1D9-77F76A389510}"/>
              </a:ext>
            </a:extLst>
          </p:cNvPr>
          <p:cNvSpPr/>
          <p:nvPr/>
        </p:nvSpPr>
        <p:spPr>
          <a:xfrm>
            <a:off x="9189327" y="4738098"/>
            <a:ext cx="3002673" cy="1239845"/>
          </a:xfrm>
          <a:prstGeom prst="rect">
            <a:avLst/>
          </a:prstGeom>
          <a:noFill/>
        </p:spPr>
        <p:txBody>
          <a:bodyPr wrap="square" lIns="0" tIns="0" rIns="0" bIns="0" rtlCol="0" anchor="t"/>
          <a:lstStyle/>
          <a:p>
            <a:pPr algn="l">
              <a:lnSpc>
                <a:spcPts val="2400"/>
              </a:lnSpc>
              <a:spcAft>
                <a:spcPts val="600"/>
              </a:spcAft>
              <a:buNone/>
            </a:pPr>
            <a:r>
              <a:rPr lang="en-US" sz="2400" dirty="0">
                <a:solidFill>
                  <a:srgbClr val="333333"/>
                </a:solidFill>
                <a:latin typeface="Calibri" panose="020F0502020204030204" pitchFamily="34" charset="0"/>
                <a:ea typeface="Roboto" pitchFamily="34" charset="-122"/>
                <a:cs typeface="Calibri" panose="020F0502020204030204" pitchFamily="34" charset="0"/>
              </a:rPr>
              <a:t>Frequently requesting</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States are not aware of</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the requirements under Article 33 (Norway,</a:t>
            </a:r>
            <a:br>
              <a:rPr lang="en-US" sz="2400" dirty="0">
                <a:solidFill>
                  <a:srgbClr val="333333"/>
                </a:solidFill>
                <a:latin typeface="Calibri" panose="020F0502020204030204" pitchFamily="34" charset="0"/>
                <a:ea typeface="Roboto" pitchFamily="34" charset="-122"/>
                <a:cs typeface="Calibri" panose="020F0502020204030204" pitchFamily="34" charset="0"/>
              </a:rPr>
            </a:br>
            <a:r>
              <a:rPr lang="en-US" sz="2400" dirty="0">
                <a:solidFill>
                  <a:srgbClr val="333333"/>
                </a:solidFill>
                <a:latin typeface="Calibri" panose="020F0502020204030204" pitchFamily="34" charset="0"/>
                <a:ea typeface="Roboto" pitchFamily="34" charset="-122"/>
                <a:cs typeface="Calibri" panose="020F0502020204030204" pitchFamily="34" charset="0"/>
              </a:rPr>
              <a:t>Switzerland)</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7108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85BDE6A4-2790-0744-BA00-A07CE01A23FA}"/>
              </a:ext>
            </a:extLst>
          </p:cNvPr>
          <p:cNvSpPr/>
          <p:nvPr/>
        </p:nvSpPr>
        <p:spPr>
          <a:xfrm>
            <a:off x="95523" y="1064373"/>
            <a:ext cx="11998500" cy="693366"/>
          </a:xfrm>
          <a:prstGeom prst="rect">
            <a:avLst/>
          </a:prstGeom>
          <a:noFill/>
        </p:spPr>
        <p:txBody>
          <a:bodyPr wrap="square" lIns="0" tIns="0" rIns="0" bIns="0" rtlCol="0" anchor="t"/>
          <a:lstStyle/>
          <a:p>
            <a:pPr algn="ctr">
              <a:lnSpc>
                <a:spcPts val="4200"/>
              </a:lnSpc>
              <a:spcAft>
                <a:spcPts val="600"/>
              </a:spcAft>
              <a:buNone/>
            </a:pPr>
            <a:r>
              <a:rPr lang="en-US" sz="3600" dirty="0">
                <a:solidFill>
                  <a:srgbClr val="02295A"/>
                </a:solidFill>
                <a:ea typeface="Roboto" pitchFamily="34" charset="-122"/>
                <a:cs typeface="Calibri" panose="020F0502020204030204" pitchFamily="34" charset="0"/>
              </a:rPr>
              <a:t>Safeguarding the rights of the child in alternative care placements: </a:t>
            </a:r>
            <a:r>
              <a:rPr lang="en-US" sz="3600" i="1" dirty="0">
                <a:solidFill>
                  <a:srgbClr val="02295A"/>
                </a:solidFill>
              </a:rPr>
              <a:t>K, T and U (Placement of Children with Kinship </a:t>
            </a:r>
            <a:r>
              <a:rPr lang="en-US" sz="3600" i="1" dirty="0" err="1">
                <a:solidFill>
                  <a:srgbClr val="02295A"/>
                </a:solidFill>
              </a:rPr>
              <a:t>Carers</a:t>
            </a:r>
            <a:r>
              <a:rPr lang="en-US" sz="3600" i="1" dirty="0">
                <a:solidFill>
                  <a:srgbClr val="02295A"/>
                </a:solidFill>
              </a:rPr>
              <a:t> Abroad) </a:t>
            </a:r>
            <a:r>
              <a:rPr lang="en-US" sz="3600" dirty="0">
                <a:solidFill>
                  <a:srgbClr val="02295A"/>
                </a:solidFill>
              </a:rPr>
              <a:t>[2019] EWFC 5</a:t>
            </a:r>
            <a:endParaRPr lang="en-US" sz="3600" dirty="0">
              <a:solidFill>
                <a:srgbClr val="02295A"/>
              </a:solidFill>
              <a:cs typeface="Calibri" panose="020F0502020204030204" pitchFamily="34" charset="0"/>
            </a:endParaRPr>
          </a:p>
        </p:txBody>
      </p:sp>
      <p:sp>
        <p:nvSpPr>
          <p:cNvPr id="16" name="Object 4">
            <a:extLst>
              <a:ext uri="{FF2B5EF4-FFF2-40B4-BE49-F238E27FC236}">
                <a16:creationId xmlns:a16="http://schemas.microsoft.com/office/drawing/2014/main" id="{D775E864-B76A-5D4C-B57A-3AED2A21BCC0}"/>
              </a:ext>
            </a:extLst>
          </p:cNvPr>
          <p:cNvSpPr/>
          <p:nvPr/>
        </p:nvSpPr>
        <p:spPr>
          <a:xfrm>
            <a:off x="322523" y="2880360"/>
            <a:ext cx="11530387" cy="3307162"/>
          </a:xfrm>
          <a:prstGeom prst="rect">
            <a:avLst/>
          </a:prstGeom>
          <a:noFill/>
        </p:spPr>
        <p:txBody>
          <a:bodyPr wrap="square" lIns="0" tIns="0" rIns="0" bIns="0" rtlCol="0" anchor="t"/>
          <a:lstStyle/>
          <a:p>
            <a:pPr>
              <a:lnSpc>
                <a:spcPts val="2400"/>
              </a:lnSpc>
              <a:spcAft>
                <a:spcPts val="600"/>
              </a:spcAft>
            </a:pPr>
            <a:r>
              <a:rPr lang="en-US" sz="2800" dirty="0">
                <a:solidFill>
                  <a:srgbClr val="02295A"/>
                </a:solidFill>
              </a:rPr>
              <a:t>"45. There may be a perception that a placement abroad will raise more complex issues than a potential placement within the UK or that a placement within a country that is not signatory to </a:t>
            </a:r>
            <a:r>
              <a:rPr lang="en-US" sz="2800" dirty="0" err="1">
                <a:solidFill>
                  <a:srgbClr val="02295A"/>
                </a:solidFill>
              </a:rPr>
              <a:t>BIIa</a:t>
            </a:r>
            <a:r>
              <a:rPr lang="en-US" sz="2800" dirty="0">
                <a:solidFill>
                  <a:srgbClr val="02295A"/>
                </a:solidFill>
              </a:rPr>
              <a:t> or The Hague Convention 1996 will prove more problematic than a placement to such a country. Different issues are certainly likely to arise, but complexity is likely to exist whichever country is involved. The 2018 CFAB Report highlighted difficulties in securing collaboration with the receiving jurisdiction where the proposed placement was in Scotland and in Northern Ireland. What was said to make the difference was not whether the country was part of the UK, a signatory to Brussels </a:t>
            </a:r>
            <a:r>
              <a:rPr lang="en-US" sz="2800" dirty="0" err="1">
                <a:solidFill>
                  <a:srgbClr val="02295A"/>
                </a:solidFill>
              </a:rPr>
              <a:t>IIa</a:t>
            </a:r>
            <a:r>
              <a:rPr lang="en-US" sz="2800" dirty="0">
                <a:solidFill>
                  <a:srgbClr val="02295A"/>
                </a:solidFill>
              </a:rPr>
              <a:t> or The Hague Convention, but the attitudes and processes in the other country and the "ability to establish an effective, direct point of contact". </a:t>
            </a:r>
            <a:endParaRPr lang="en-US" sz="2800" dirty="0">
              <a:solidFill>
                <a:srgbClr val="02295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7886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85BDE6A4-2790-0744-BA00-A07CE01A23FA}"/>
              </a:ext>
            </a:extLst>
          </p:cNvPr>
          <p:cNvSpPr/>
          <p:nvPr/>
        </p:nvSpPr>
        <p:spPr>
          <a:xfrm>
            <a:off x="95523" y="1064373"/>
            <a:ext cx="11998500" cy="693366"/>
          </a:xfrm>
          <a:prstGeom prst="rect">
            <a:avLst/>
          </a:prstGeom>
          <a:noFill/>
        </p:spPr>
        <p:txBody>
          <a:bodyPr wrap="square" lIns="0" tIns="0" rIns="0" bIns="0" rtlCol="0" anchor="t"/>
          <a:lstStyle/>
          <a:p>
            <a:pPr algn="ctr">
              <a:lnSpc>
                <a:spcPts val="4200"/>
              </a:lnSpc>
              <a:spcAft>
                <a:spcPts val="600"/>
              </a:spcAft>
              <a:buNone/>
            </a:pPr>
            <a:r>
              <a:rPr lang="en-US" sz="3600" dirty="0">
                <a:solidFill>
                  <a:srgbClr val="02295A"/>
                </a:solidFill>
                <a:ea typeface="Roboto" pitchFamily="34" charset="-122"/>
                <a:cs typeface="Calibri" panose="020F0502020204030204" pitchFamily="34" charset="0"/>
              </a:rPr>
              <a:t>Safeguarding the rights of the child in alternative care placements: </a:t>
            </a:r>
            <a:r>
              <a:rPr lang="en-US" sz="3600" dirty="0">
                <a:solidFill>
                  <a:srgbClr val="02295A"/>
                </a:solidFill>
              </a:rPr>
              <a:t>Case C-129/18 , CJEU</a:t>
            </a:r>
            <a:endParaRPr lang="en-US" sz="3600" dirty="0">
              <a:solidFill>
                <a:srgbClr val="02295A"/>
              </a:solidFill>
              <a:cs typeface="Calibri" panose="020F0502020204030204" pitchFamily="34" charset="0"/>
            </a:endParaRPr>
          </a:p>
        </p:txBody>
      </p:sp>
      <p:sp>
        <p:nvSpPr>
          <p:cNvPr id="16" name="Object 4">
            <a:extLst>
              <a:ext uri="{FF2B5EF4-FFF2-40B4-BE49-F238E27FC236}">
                <a16:creationId xmlns:a16="http://schemas.microsoft.com/office/drawing/2014/main" id="{D775E864-B76A-5D4C-B57A-3AED2A21BCC0}"/>
              </a:ext>
            </a:extLst>
          </p:cNvPr>
          <p:cNvSpPr/>
          <p:nvPr/>
        </p:nvSpPr>
        <p:spPr>
          <a:xfrm>
            <a:off x="329579" y="2279769"/>
            <a:ext cx="11530387" cy="3307162"/>
          </a:xfrm>
          <a:prstGeom prst="rect">
            <a:avLst/>
          </a:prstGeom>
          <a:noFill/>
        </p:spPr>
        <p:txBody>
          <a:bodyPr wrap="square" lIns="0" tIns="0" rIns="0" bIns="0" rtlCol="0" anchor="t"/>
          <a:lstStyle/>
          <a:p>
            <a:pPr marL="285750" indent="-285750">
              <a:lnSpc>
                <a:spcPts val="2400"/>
              </a:lnSpc>
              <a:spcAft>
                <a:spcPts val="600"/>
              </a:spcAft>
              <a:buFont typeface="Wingdings" pitchFamily="2" charset="2"/>
              <a:buChar char="§"/>
            </a:pPr>
            <a:r>
              <a:rPr lang="en-US" sz="2400" dirty="0">
                <a:solidFill>
                  <a:srgbClr val="02295A"/>
                </a:solidFill>
              </a:rPr>
              <a:t>The Preliminary Ruling mentioned the 1996 Hague Convention as part of the international legal context of the case (at paras [6]-[10]). </a:t>
            </a:r>
          </a:p>
          <a:p>
            <a:pPr marL="285750" indent="-285750">
              <a:lnSpc>
                <a:spcPts val="2400"/>
              </a:lnSpc>
              <a:spcAft>
                <a:spcPts val="600"/>
              </a:spcAft>
              <a:buFont typeface="Wingdings" pitchFamily="2" charset="2"/>
              <a:buChar char="§"/>
            </a:pPr>
            <a:r>
              <a:rPr lang="en-US" sz="2400" dirty="0">
                <a:solidFill>
                  <a:srgbClr val="02295A"/>
                </a:solidFill>
              </a:rPr>
              <a:t>It also mentioned that, in connection to the risk assessment that national authorities must make, authorities cannot assume that there will be the risk of abuse, exploitation or </a:t>
            </a:r>
            <a:r>
              <a:rPr lang="en-US" sz="2400" dirty="0" err="1">
                <a:solidFill>
                  <a:srgbClr val="02295A"/>
                </a:solidFill>
              </a:rPr>
              <a:t>trafficiking</a:t>
            </a:r>
            <a:r>
              <a:rPr lang="en-US" sz="2400" dirty="0">
                <a:solidFill>
                  <a:srgbClr val="02295A"/>
                </a:solidFill>
              </a:rPr>
              <a:t> of the child simply because the Algerian kafala system is based on an assessment of the suitability of the adult and of the interests of the child which is less extensive than the procedure carried out in the host Member State for the purposes of an adoption or the placement of a child. </a:t>
            </a:r>
          </a:p>
          <a:p>
            <a:pPr marL="285750" indent="-285750">
              <a:lnSpc>
                <a:spcPts val="2400"/>
              </a:lnSpc>
              <a:spcAft>
                <a:spcPts val="600"/>
              </a:spcAft>
              <a:buFont typeface="Wingdings" pitchFamily="2" charset="2"/>
              <a:buChar char="§"/>
            </a:pPr>
            <a:r>
              <a:rPr lang="en-US" sz="2400" dirty="0">
                <a:solidFill>
                  <a:srgbClr val="02295A"/>
                </a:solidFill>
              </a:rPr>
              <a:t>Similarly, such risks also cannot be taken for granted just because the procedure provided for in the 1996 Hague Convention has not been applied because that convention was not ratified by the third country concerned. On the contrary, authorities must weigh these observations against the other relevant elements of fact. (at para 70).</a:t>
            </a:r>
            <a:endParaRPr lang="en-US" sz="2400" dirty="0">
              <a:solidFill>
                <a:srgbClr val="02295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8513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85BDE6A4-2790-0744-BA00-A07CE01A23FA}"/>
              </a:ext>
            </a:extLst>
          </p:cNvPr>
          <p:cNvSpPr/>
          <p:nvPr/>
        </p:nvSpPr>
        <p:spPr>
          <a:xfrm>
            <a:off x="95523" y="1064373"/>
            <a:ext cx="11998500" cy="693366"/>
          </a:xfrm>
          <a:prstGeom prst="rect">
            <a:avLst/>
          </a:prstGeom>
          <a:noFill/>
        </p:spPr>
        <p:txBody>
          <a:bodyPr wrap="square" lIns="0" tIns="0" rIns="0" bIns="0" rtlCol="0" anchor="t"/>
          <a:lstStyle/>
          <a:p>
            <a:pPr algn="ctr">
              <a:lnSpc>
                <a:spcPts val="4200"/>
              </a:lnSpc>
              <a:spcAft>
                <a:spcPts val="600"/>
              </a:spcAft>
              <a:buNone/>
            </a:pPr>
            <a:r>
              <a:rPr lang="en-US" sz="3600" dirty="0">
                <a:solidFill>
                  <a:srgbClr val="02295A"/>
                </a:solidFill>
                <a:ea typeface="Roboto" pitchFamily="34" charset="-122"/>
                <a:cs typeface="Calibri" panose="020F0502020204030204" pitchFamily="34" charset="0"/>
              </a:rPr>
              <a:t>Safeguarding the rights of the child in alternative care placements: </a:t>
            </a:r>
            <a:r>
              <a:rPr lang="en-US" sz="3600" dirty="0">
                <a:solidFill>
                  <a:srgbClr val="02295A"/>
                </a:solidFill>
              </a:rPr>
              <a:t>Communication 12/17, UN Committee on the Rights of the Child</a:t>
            </a:r>
            <a:endParaRPr lang="en-US" sz="3600" dirty="0">
              <a:solidFill>
                <a:srgbClr val="02295A"/>
              </a:solidFill>
              <a:cs typeface="Calibri" panose="020F0502020204030204" pitchFamily="34" charset="0"/>
            </a:endParaRPr>
          </a:p>
        </p:txBody>
      </p:sp>
      <p:sp>
        <p:nvSpPr>
          <p:cNvPr id="16" name="Object 4">
            <a:extLst>
              <a:ext uri="{FF2B5EF4-FFF2-40B4-BE49-F238E27FC236}">
                <a16:creationId xmlns:a16="http://schemas.microsoft.com/office/drawing/2014/main" id="{D775E864-B76A-5D4C-B57A-3AED2A21BCC0}"/>
              </a:ext>
            </a:extLst>
          </p:cNvPr>
          <p:cNvSpPr/>
          <p:nvPr/>
        </p:nvSpPr>
        <p:spPr>
          <a:xfrm>
            <a:off x="329579" y="3058746"/>
            <a:ext cx="11530387" cy="2809441"/>
          </a:xfrm>
          <a:prstGeom prst="rect">
            <a:avLst/>
          </a:prstGeom>
          <a:noFill/>
        </p:spPr>
        <p:txBody>
          <a:bodyPr wrap="square" lIns="0" tIns="0" rIns="0" bIns="0" rtlCol="0" anchor="t"/>
          <a:lstStyle/>
          <a:p>
            <a:pPr marL="285750" indent="-285750">
              <a:lnSpc>
                <a:spcPts val="2400"/>
              </a:lnSpc>
              <a:spcAft>
                <a:spcPts val="600"/>
              </a:spcAft>
              <a:buFont typeface="Wingdings" pitchFamily="2" charset="2"/>
              <a:buChar char="§"/>
            </a:pPr>
            <a:r>
              <a:rPr lang="en-US" sz="2800" dirty="0">
                <a:solidFill>
                  <a:srgbClr val="02295A"/>
                </a:solidFill>
              </a:rPr>
              <a:t>The case is based on the 1996C as a legal recognition of the importance of kafala as a measure of protection of the child and for the recognition of a family tie.</a:t>
            </a:r>
          </a:p>
          <a:p>
            <a:pPr marL="285750" indent="-285750">
              <a:lnSpc>
                <a:spcPts val="2400"/>
              </a:lnSpc>
              <a:spcAft>
                <a:spcPts val="600"/>
              </a:spcAft>
              <a:buFont typeface="Wingdings" pitchFamily="2" charset="2"/>
              <a:buChar char="§"/>
            </a:pPr>
            <a:r>
              <a:rPr lang="en-US" sz="2800" dirty="0">
                <a:solidFill>
                  <a:srgbClr val="02295A"/>
                </a:solidFill>
                <a:cs typeface="Calibri" panose="020F0502020204030204" pitchFamily="34" charset="0"/>
              </a:rPr>
              <a:t>In consideration of the merits, the Committee looked into the question of whether the best interest of the child had been considered by the State who had refused to issue a humanitarian visa to a child under the kafala regime.</a:t>
            </a:r>
          </a:p>
          <a:p>
            <a:pPr marL="285750" indent="-285750">
              <a:lnSpc>
                <a:spcPts val="2400"/>
              </a:lnSpc>
              <a:spcAft>
                <a:spcPts val="600"/>
              </a:spcAft>
              <a:buFont typeface="Wingdings" pitchFamily="2" charset="2"/>
              <a:buChar char="§"/>
            </a:pPr>
            <a:r>
              <a:rPr lang="en-US" sz="2800" dirty="0">
                <a:solidFill>
                  <a:srgbClr val="02295A"/>
                </a:solidFill>
                <a:cs typeface="Calibri" panose="020F0502020204030204" pitchFamily="34" charset="0"/>
              </a:rPr>
              <a:t>The Committee considered the specific facts pertaining to the individual child in this case.</a:t>
            </a:r>
          </a:p>
        </p:txBody>
      </p:sp>
    </p:spTree>
    <p:extLst>
      <p:ext uri="{BB962C8B-B14F-4D97-AF65-F5344CB8AC3E}">
        <p14:creationId xmlns:p14="http://schemas.microsoft.com/office/powerpoint/2010/main" val="1553441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85BDE6A4-2790-0744-BA00-A07CE01A23FA}"/>
              </a:ext>
            </a:extLst>
          </p:cNvPr>
          <p:cNvSpPr/>
          <p:nvPr/>
        </p:nvSpPr>
        <p:spPr>
          <a:xfrm>
            <a:off x="95523" y="1301550"/>
            <a:ext cx="11998500" cy="693366"/>
          </a:xfrm>
          <a:prstGeom prst="rect">
            <a:avLst/>
          </a:prstGeom>
          <a:noFill/>
        </p:spPr>
        <p:txBody>
          <a:bodyPr wrap="square" lIns="0" tIns="0" rIns="0" bIns="0" rtlCol="0" anchor="t"/>
          <a:lstStyle/>
          <a:p>
            <a:pPr algn="ctr">
              <a:lnSpc>
                <a:spcPts val="4200"/>
              </a:lnSpc>
              <a:spcAft>
                <a:spcPts val="600"/>
              </a:spcAft>
              <a:buNone/>
            </a:pPr>
            <a:r>
              <a:rPr lang="en-US" sz="4400" dirty="0">
                <a:solidFill>
                  <a:srgbClr val="333333"/>
                </a:solidFill>
                <a:latin typeface="Calibri" panose="020F0502020204030204" pitchFamily="34" charset="0"/>
                <a:ea typeface="Roboto" pitchFamily="34" charset="-122"/>
                <a:cs typeface="Calibri" panose="020F0502020204030204" pitchFamily="34" charset="0"/>
              </a:rPr>
              <a:t>Safeguarding the rights of the child in alternative</a:t>
            </a:r>
            <a:br>
              <a:rPr lang="en-US" sz="4400" dirty="0">
                <a:solidFill>
                  <a:srgbClr val="333333"/>
                </a:solidFill>
                <a:latin typeface="Calibri" panose="020F0502020204030204" pitchFamily="34" charset="0"/>
                <a:ea typeface="Roboto" pitchFamily="34" charset="-122"/>
                <a:cs typeface="Calibri" panose="020F0502020204030204" pitchFamily="34" charset="0"/>
              </a:rPr>
            </a:br>
            <a:r>
              <a:rPr lang="en-US" sz="4400" dirty="0">
                <a:solidFill>
                  <a:srgbClr val="333333"/>
                </a:solidFill>
                <a:latin typeface="Calibri" panose="020F0502020204030204" pitchFamily="34" charset="0"/>
                <a:ea typeface="Roboto" pitchFamily="34" charset="-122"/>
                <a:cs typeface="Calibri" panose="020F0502020204030204" pitchFamily="34" charset="0"/>
              </a:rPr>
              <a:t>care placements</a:t>
            </a:r>
            <a:endParaRPr lang="en-US" sz="4400" dirty="0">
              <a:latin typeface="Calibri" panose="020F0502020204030204" pitchFamily="34" charset="0"/>
              <a:cs typeface="Calibri" panose="020F0502020204030204" pitchFamily="34" charset="0"/>
            </a:endParaRPr>
          </a:p>
        </p:txBody>
      </p:sp>
      <p:sp>
        <p:nvSpPr>
          <p:cNvPr id="14" name="Object 2">
            <a:extLst>
              <a:ext uri="{FF2B5EF4-FFF2-40B4-BE49-F238E27FC236}">
                <a16:creationId xmlns:a16="http://schemas.microsoft.com/office/drawing/2014/main" id="{09732B9A-0F88-EE41-95DD-FEE46793948D}"/>
              </a:ext>
            </a:extLst>
          </p:cNvPr>
          <p:cNvSpPr/>
          <p:nvPr/>
        </p:nvSpPr>
        <p:spPr>
          <a:xfrm>
            <a:off x="595164" y="2612903"/>
            <a:ext cx="714196" cy="714196"/>
          </a:xfrm>
          <a:prstGeom prst="rect">
            <a:avLst/>
          </a:prstGeom>
          <a:solidFill>
            <a:srgbClr val="0094D2"/>
          </a:solidFill>
        </p:spPr>
      </p:sp>
      <p:pic>
        <p:nvPicPr>
          <p:cNvPr id="15" name="Object 3" descr="preencoded.png">
            <a:extLst>
              <a:ext uri="{FF2B5EF4-FFF2-40B4-BE49-F238E27FC236}">
                <a16:creationId xmlns:a16="http://schemas.microsoft.com/office/drawing/2014/main" id="{2D307CD3-7FFB-B945-871C-E30078D4A1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3708" y="2813053"/>
            <a:ext cx="357103" cy="313779"/>
          </a:xfrm>
          <a:prstGeom prst="rect">
            <a:avLst/>
          </a:prstGeom>
        </p:spPr>
      </p:pic>
      <p:sp>
        <p:nvSpPr>
          <p:cNvPr id="16" name="Object 4">
            <a:extLst>
              <a:ext uri="{FF2B5EF4-FFF2-40B4-BE49-F238E27FC236}">
                <a16:creationId xmlns:a16="http://schemas.microsoft.com/office/drawing/2014/main" id="{D775E864-B76A-5D4C-B57A-3AED2A21BCC0}"/>
              </a:ext>
            </a:extLst>
          </p:cNvPr>
          <p:cNvSpPr/>
          <p:nvPr/>
        </p:nvSpPr>
        <p:spPr>
          <a:xfrm>
            <a:off x="1499813" y="2721283"/>
            <a:ext cx="4512367" cy="459942"/>
          </a:xfrm>
          <a:prstGeom prst="rect">
            <a:avLst/>
          </a:prstGeom>
          <a:noFill/>
        </p:spPr>
        <p:txBody>
          <a:bodyPr wrap="square" lIns="0" tIns="0" rIns="0" bIns="0" rtlCol="0" anchor="t"/>
          <a:lstStyle/>
          <a:p>
            <a:pPr algn="l">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Acts before the child is placed in alternative care abroad</a:t>
            </a:r>
            <a:endParaRPr lang="en-US" sz="2800" dirty="0">
              <a:latin typeface="Calibri" panose="020F0502020204030204" pitchFamily="34" charset="0"/>
              <a:cs typeface="Calibri" panose="020F0502020204030204" pitchFamily="34" charset="0"/>
            </a:endParaRPr>
          </a:p>
        </p:txBody>
      </p:sp>
      <p:sp>
        <p:nvSpPr>
          <p:cNvPr id="17" name="Object 5">
            <a:extLst>
              <a:ext uri="{FF2B5EF4-FFF2-40B4-BE49-F238E27FC236}">
                <a16:creationId xmlns:a16="http://schemas.microsoft.com/office/drawing/2014/main" id="{84E3DBBB-6327-3E4C-8AC4-7B7AFA43F58B}"/>
              </a:ext>
            </a:extLst>
          </p:cNvPr>
          <p:cNvSpPr/>
          <p:nvPr/>
        </p:nvSpPr>
        <p:spPr>
          <a:xfrm>
            <a:off x="595164" y="3803231"/>
            <a:ext cx="714196" cy="714196"/>
          </a:xfrm>
          <a:prstGeom prst="rect">
            <a:avLst/>
          </a:prstGeom>
          <a:solidFill>
            <a:srgbClr val="0094D2"/>
          </a:solidFill>
        </p:spPr>
      </p:sp>
      <p:pic>
        <p:nvPicPr>
          <p:cNvPr id="18" name="Object 6" descr="preencoded.png">
            <a:extLst>
              <a:ext uri="{FF2B5EF4-FFF2-40B4-BE49-F238E27FC236}">
                <a16:creationId xmlns:a16="http://schemas.microsoft.com/office/drawing/2014/main" id="{6A268CC0-FEF5-DA47-9770-C450E4B5CC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0406" y="3981721"/>
            <a:ext cx="223720" cy="357098"/>
          </a:xfrm>
          <a:prstGeom prst="rect">
            <a:avLst/>
          </a:prstGeom>
        </p:spPr>
      </p:pic>
      <p:sp>
        <p:nvSpPr>
          <p:cNvPr id="19" name="Object 7">
            <a:extLst>
              <a:ext uri="{FF2B5EF4-FFF2-40B4-BE49-F238E27FC236}">
                <a16:creationId xmlns:a16="http://schemas.microsoft.com/office/drawing/2014/main" id="{E5A8FFF7-E224-3B45-B440-2DED249584EB}"/>
              </a:ext>
            </a:extLst>
          </p:cNvPr>
          <p:cNvSpPr/>
          <p:nvPr/>
        </p:nvSpPr>
        <p:spPr>
          <a:xfrm>
            <a:off x="1499813" y="3781626"/>
            <a:ext cx="4512367" cy="719910"/>
          </a:xfrm>
          <a:prstGeom prst="rect">
            <a:avLst/>
          </a:prstGeom>
          <a:noFill/>
        </p:spPr>
        <p:txBody>
          <a:bodyPr wrap="square" lIns="0" tIns="0" rIns="0" bIns="0" rtlCol="0" anchor="t"/>
          <a:lstStyle/>
          <a:p>
            <a:pPr algn="l">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Allows for exchange of information and careful examination of the</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particular situation of the child</a:t>
            </a:r>
            <a:endParaRPr lang="en-US" sz="2800" dirty="0">
              <a:latin typeface="Calibri" panose="020F0502020204030204" pitchFamily="34" charset="0"/>
              <a:cs typeface="Calibri" panose="020F0502020204030204" pitchFamily="34" charset="0"/>
            </a:endParaRPr>
          </a:p>
        </p:txBody>
      </p:sp>
      <p:sp>
        <p:nvSpPr>
          <p:cNvPr id="20" name="Object 8">
            <a:extLst>
              <a:ext uri="{FF2B5EF4-FFF2-40B4-BE49-F238E27FC236}">
                <a16:creationId xmlns:a16="http://schemas.microsoft.com/office/drawing/2014/main" id="{52B66B97-53F4-C142-B677-F103B95BAB62}"/>
              </a:ext>
            </a:extLst>
          </p:cNvPr>
          <p:cNvSpPr/>
          <p:nvPr/>
        </p:nvSpPr>
        <p:spPr>
          <a:xfrm>
            <a:off x="595164" y="5320130"/>
            <a:ext cx="714196" cy="714196"/>
          </a:xfrm>
          <a:prstGeom prst="rect">
            <a:avLst/>
          </a:prstGeom>
          <a:solidFill>
            <a:srgbClr val="0094D2"/>
          </a:solidFill>
        </p:spPr>
      </p:sp>
      <p:pic>
        <p:nvPicPr>
          <p:cNvPr id="21" name="Object 9" descr="preencoded.png">
            <a:extLst>
              <a:ext uri="{FF2B5EF4-FFF2-40B4-BE49-F238E27FC236}">
                <a16:creationId xmlns:a16="http://schemas.microsoft.com/office/drawing/2014/main" id="{BCF5D8CD-76C4-D649-91F4-E651F5AFAF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6162" y="5498620"/>
            <a:ext cx="312195" cy="357098"/>
          </a:xfrm>
          <a:prstGeom prst="rect">
            <a:avLst/>
          </a:prstGeom>
        </p:spPr>
      </p:pic>
      <p:sp>
        <p:nvSpPr>
          <p:cNvPr id="22" name="Object 10">
            <a:extLst>
              <a:ext uri="{FF2B5EF4-FFF2-40B4-BE49-F238E27FC236}">
                <a16:creationId xmlns:a16="http://schemas.microsoft.com/office/drawing/2014/main" id="{2CCF22B8-D903-7449-8D4D-E3CD6EC37268}"/>
              </a:ext>
            </a:extLst>
          </p:cNvPr>
          <p:cNvSpPr/>
          <p:nvPr/>
        </p:nvSpPr>
        <p:spPr>
          <a:xfrm>
            <a:off x="1499813" y="5298526"/>
            <a:ext cx="4752397" cy="719910"/>
          </a:xfrm>
          <a:prstGeom prst="rect">
            <a:avLst/>
          </a:prstGeom>
          <a:noFill/>
        </p:spPr>
        <p:txBody>
          <a:bodyPr wrap="square" lIns="0" tIns="0" rIns="0" bIns="0" rtlCol="0" anchor="t"/>
          <a:lstStyle/>
          <a:p>
            <a:pPr algn="l">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It can also help to decide that it is best for the child not to be placed in alternative care abroad</a:t>
            </a:r>
            <a:endParaRPr lang="en-US" sz="2800" dirty="0">
              <a:latin typeface="Calibri" panose="020F0502020204030204" pitchFamily="34" charset="0"/>
              <a:cs typeface="Calibri" panose="020F0502020204030204" pitchFamily="34" charset="0"/>
            </a:endParaRPr>
          </a:p>
        </p:txBody>
      </p:sp>
      <p:sp>
        <p:nvSpPr>
          <p:cNvPr id="23" name="Object 11">
            <a:extLst>
              <a:ext uri="{FF2B5EF4-FFF2-40B4-BE49-F238E27FC236}">
                <a16:creationId xmlns:a16="http://schemas.microsoft.com/office/drawing/2014/main" id="{00AB10AB-B325-E449-9F46-E26FDF8C5AD8}"/>
              </a:ext>
            </a:extLst>
          </p:cNvPr>
          <p:cNvSpPr/>
          <p:nvPr/>
        </p:nvSpPr>
        <p:spPr>
          <a:xfrm>
            <a:off x="6332541" y="2612017"/>
            <a:ext cx="673298" cy="659954"/>
          </a:xfrm>
          <a:prstGeom prst="rect">
            <a:avLst/>
          </a:prstGeom>
          <a:solidFill>
            <a:srgbClr val="0094D2"/>
          </a:solidFill>
        </p:spPr>
      </p:sp>
      <p:pic>
        <p:nvPicPr>
          <p:cNvPr id="24" name="Object 12" descr="preencoded.png">
            <a:extLst>
              <a:ext uri="{FF2B5EF4-FFF2-40B4-BE49-F238E27FC236}">
                <a16:creationId xmlns:a16="http://schemas.microsoft.com/office/drawing/2014/main" id="{3235E676-FCB8-0E48-A3F4-9EB7760102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76952" y="2756714"/>
            <a:ext cx="212468" cy="336650"/>
          </a:xfrm>
          <a:prstGeom prst="rect">
            <a:avLst/>
          </a:prstGeom>
        </p:spPr>
      </p:pic>
      <p:sp>
        <p:nvSpPr>
          <p:cNvPr id="25" name="Object 13">
            <a:extLst>
              <a:ext uri="{FF2B5EF4-FFF2-40B4-BE49-F238E27FC236}">
                <a16:creationId xmlns:a16="http://schemas.microsoft.com/office/drawing/2014/main" id="{C74FC0F3-2997-AA43-A5C4-B2102D0B4EDF}"/>
              </a:ext>
            </a:extLst>
          </p:cNvPr>
          <p:cNvSpPr/>
          <p:nvPr/>
        </p:nvSpPr>
        <p:spPr>
          <a:xfrm>
            <a:off x="7237191" y="2594700"/>
            <a:ext cx="3994902" cy="905457"/>
          </a:xfrm>
          <a:prstGeom prst="rect">
            <a:avLst/>
          </a:prstGeom>
          <a:noFill/>
        </p:spPr>
        <p:txBody>
          <a:bodyPr wrap="square" lIns="0" tIns="0" rIns="0" bIns="0" rtlCol="0" anchor="t"/>
          <a:lstStyle/>
          <a:p>
            <a:pPr algn="l">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Guarantees that there is an</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agreement between receiving and sending States before the child is</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sent abroad</a:t>
            </a:r>
            <a:endParaRPr lang="en-US" sz="2800" dirty="0">
              <a:latin typeface="Calibri" panose="020F0502020204030204" pitchFamily="34" charset="0"/>
              <a:cs typeface="Calibri" panose="020F0502020204030204" pitchFamily="34" charset="0"/>
            </a:endParaRPr>
          </a:p>
        </p:txBody>
      </p:sp>
      <p:sp>
        <p:nvSpPr>
          <p:cNvPr id="26" name="Object 14">
            <a:extLst>
              <a:ext uri="{FF2B5EF4-FFF2-40B4-BE49-F238E27FC236}">
                <a16:creationId xmlns:a16="http://schemas.microsoft.com/office/drawing/2014/main" id="{CE2CD465-E829-C340-A04D-E46928508A37}"/>
              </a:ext>
            </a:extLst>
          </p:cNvPr>
          <p:cNvSpPr/>
          <p:nvPr/>
        </p:nvSpPr>
        <p:spPr>
          <a:xfrm>
            <a:off x="6332541" y="4373430"/>
            <a:ext cx="673298" cy="659954"/>
          </a:xfrm>
          <a:prstGeom prst="rect">
            <a:avLst/>
          </a:prstGeom>
          <a:solidFill>
            <a:srgbClr val="0094D2"/>
          </a:solidFill>
        </p:spPr>
      </p:sp>
      <p:pic>
        <p:nvPicPr>
          <p:cNvPr id="27" name="Object 15" descr="preencoded.png">
            <a:extLst>
              <a:ext uri="{FF2B5EF4-FFF2-40B4-BE49-F238E27FC236}">
                <a16:creationId xmlns:a16="http://schemas.microsoft.com/office/drawing/2014/main" id="{0CA9ADEF-D2D9-9C40-BDCD-30E3EBDAE2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11088" y="4534583"/>
            <a:ext cx="336654" cy="301736"/>
          </a:xfrm>
          <a:prstGeom prst="rect">
            <a:avLst/>
          </a:prstGeom>
        </p:spPr>
      </p:pic>
      <p:sp>
        <p:nvSpPr>
          <p:cNvPr id="28" name="Object 16">
            <a:extLst>
              <a:ext uri="{FF2B5EF4-FFF2-40B4-BE49-F238E27FC236}">
                <a16:creationId xmlns:a16="http://schemas.microsoft.com/office/drawing/2014/main" id="{41B23192-6D88-A546-9DFF-8B0118F81F67}"/>
              </a:ext>
            </a:extLst>
          </p:cNvPr>
          <p:cNvSpPr/>
          <p:nvPr/>
        </p:nvSpPr>
        <p:spPr>
          <a:xfrm>
            <a:off x="7237191" y="4356113"/>
            <a:ext cx="3994902" cy="905457"/>
          </a:xfrm>
          <a:prstGeom prst="rect">
            <a:avLst/>
          </a:prstGeom>
          <a:noFill/>
        </p:spPr>
        <p:txBody>
          <a:bodyPr wrap="square" lIns="0" tIns="0" rIns="0" bIns="0" rtlCol="0" anchor="t"/>
          <a:lstStyle/>
          <a:p>
            <a:pPr algn="l">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Creates international obligations for contracting parties whenever placing</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a child in any form of alternative care abroad</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0058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91E787A9-1607-F345-BEDE-4F6043F2B950}"/>
              </a:ext>
            </a:extLst>
          </p:cNvPr>
          <p:cNvSpPr/>
          <p:nvPr/>
        </p:nvSpPr>
        <p:spPr>
          <a:xfrm>
            <a:off x="95226" y="1793695"/>
            <a:ext cx="11998500" cy="314246"/>
          </a:xfrm>
          <a:prstGeom prst="rect">
            <a:avLst/>
          </a:prstGeom>
          <a:noFill/>
        </p:spPr>
        <p:txBody>
          <a:bodyPr wrap="square" lIns="0" tIns="0" rIns="0" bIns="0" rtlCol="0" anchor="t"/>
          <a:lstStyle/>
          <a:p>
            <a:pPr algn="ctr">
              <a:lnSpc>
                <a:spcPts val="4200"/>
              </a:lnSpc>
              <a:spcAft>
                <a:spcPts val="600"/>
              </a:spcAft>
              <a:buNone/>
            </a:pPr>
            <a:r>
              <a:rPr lang="en-US" sz="4400" dirty="0">
                <a:solidFill>
                  <a:srgbClr val="333333"/>
                </a:solidFill>
                <a:latin typeface="Calibri" panose="020F0502020204030204" pitchFamily="34" charset="0"/>
                <a:ea typeface="Roboto" pitchFamily="34" charset="-122"/>
                <a:cs typeface="Calibri" panose="020F0502020204030204" pitchFamily="34" charset="0"/>
              </a:rPr>
              <a:t>Relevance of the mechanism of cooperation of Central Authorities</a:t>
            </a:r>
            <a:endParaRPr lang="en-US" sz="4400" dirty="0">
              <a:latin typeface="Calibri" panose="020F0502020204030204" pitchFamily="34" charset="0"/>
              <a:cs typeface="Calibri" panose="020F0502020204030204" pitchFamily="34" charset="0"/>
            </a:endParaRPr>
          </a:p>
        </p:txBody>
      </p:sp>
      <p:sp>
        <p:nvSpPr>
          <p:cNvPr id="14" name="Object 2">
            <a:extLst>
              <a:ext uri="{FF2B5EF4-FFF2-40B4-BE49-F238E27FC236}">
                <a16:creationId xmlns:a16="http://schemas.microsoft.com/office/drawing/2014/main" id="{FCB209B4-2A99-6A42-8A4D-41CB65E083ED}"/>
              </a:ext>
            </a:extLst>
          </p:cNvPr>
          <p:cNvSpPr/>
          <p:nvPr/>
        </p:nvSpPr>
        <p:spPr>
          <a:xfrm>
            <a:off x="476131" y="3396500"/>
            <a:ext cx="714196" cy="714196"/>
          </a:xfrm>
          <a:prstGeom prst="rect">
            <a:avLst/>
          </a:prstGeom>
          <a:solidFill>
            <a:srgbClr val="0094D2"/>
          </a:solidFill>
        </p:spPr>
      </p:sp>
      <p:pic>
        <p:nvPicPr>
          <p:cNvPr id="15" name="Object 3" descr="preencoded.png">
            <a:extLst>
              <a:ext uri="{FF2B5EF4-FFF2-40B4-BE49-F238E27FC236}">
                <a16:creationId xmlns:a16="http://schemas.microsoft.com/office/drawing/2014/main" id="{019D6DAB-26B5-D145-BF07-1DFE6B4416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4685" y="3596678"/>
            <a:ext cx="357090" cy="313779"/>
          </a:xfrm>
          <a:prstGeom prst="rect">
            <a:avLst/>
          </a:prstGeom>
        </p:spPr>
      </p:pic>
      <p:sp>
        <p:nvSpPr>
          <p:cNvPr id="16" name="Object 4">
            <a:extLst>
              <a:ext uri="{FF2B5EF4-FFF2-40B4-BE49-F238E27FC236}">
                <a16:creationId xmlns:a16="http://schemas.microsoft.com/office/drawing/2014/main" id="{6D7D74D4-860D-104B-8C26-82492C77EEBF}"/>
              </a:ext>
            </a:extLst>
          </p:cNvPr>
          <p:cNvSpPr/>
          <p:nvPr/>
        </p:nvSpPr>
        <p:spPr>
          <a:xfrm>
            <a:off x="1380780" y="3359004"/>
            <a:ext cx="2904399" cy="1499812"/>
          </a:xfrm>
          <a:prstGeom prst="rect">
            <a:avLst/>
          </a:prstGeom>
          <a:noFill/>
        </p:spPr>
        <p:txBody>
          <a:bodyPr wrap="square" lIns="0" tIns="0" rIns="0" bIns="0" rtlCol="0" anchor="t"/>
          <a:lstStyle/>
          <a:p>
            <a:pPr algn="l">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Exchange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information and mutual assistance during care</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proceedings involving</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more than one</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jurisdiction</a:t>
            </a:r>
            <a:endParaRPr lang="en-US" sz="2800" dirty="0">
              <a:latin typeface="Calibri" panose="020F0502020204030204" pitchFamily="34" charset="0"/>
              <a:cs typeface="Calibri" panose="020F0502020204030204" pitchFamily="34" charset="0"/>
            </a:endParaRPr>
          </a:p>
        </p:txBody>
      </p:sp>
      <p:sp>
        <p:nvSpPr>
          <p:cNvPr id="17" name="Object 5">
            <a:extLst>
              <a:ext uri="{FF2B5EF4-FFF2-40B4-BE49-F238E27FC236}">
                <a16:creationId xmlns:a16="http://schemas.microsoft.com/office/drawing/2014/main" id="{7FF06A71-0EF7-7246-8089-24CA0801D11A}"/>
              </a:ext>
            </a:extLst>
          </p:cNvPr>
          <p:cNvSpPr/>
          <p:nvPr/>
        </p:nvSpPr>
        <p:spPr>
          <a:xfrm>
            <a:off x="4380405" y="3396500"/>
            <a:ext cx="714196" cy="714196"/>
          </a:xfrm>
          <a:prstGeom prst="rect">
            <a:avLst/>
          </a:prstGeom>
          <a:solidFill>
            <a:srgbClr val="0094D2"/>
          </a:solidFill>
        </p:spPr>
      </p:sp>
      <p:pic>
        <p:nvPicPr>
          <p:cNvPr id="18" name="Object 6" descr="preencoded.png">
            <a:extLst>
              <a:ext uri="{FF2B5EF4-FFF2-40B4-BE49-F238E27FC236}">
                <a16:creationId xmlns:a16="http://schemas.microsoft.com/office/drawing/2014/main" id="{1EE05E7C-D40A-1642-8A41-6C912FE9DF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25647" y="3575019"/>
            <a:ext cx="223720" cy="357099"/>
          </a:xfrm>
          <a:prstGeom prst="rect">
            <a:avLst/>
          </a:prstGeom>
        </p:spPr>
      </p:pic>
      <p:sp>
        <p:nvSpPr>
          <p:cNvPr id="19" name="Object 7">
            <a:extLst>
              <a:ext uri="{FF2B5EF4-FFF2-40B4-BE49-F238E27FC236}">
                <a16:creationId xmlns:a16="http://schemas.microsoft.com/office/drawing/2014/main" id="{B5E25D0B-171C-A34B-B6BA-CBC6BA2324D2}"/>
              </a:ext>
            </a:extLst>
          </p:cNvPr>
          <p:cNvSpPr/>
          <p:nvPr/>
        </p:nvSpPr>
        <p:spPr>
          <a:xfrm>
            <a:off x="5285053" y="3359004"/>
            <a:ext cx="2904399" cy="979877"/>
          </a:xfrm>
          <a:prstGeom prst="rect">
            <a:avLst/>
          </a:prstGeom>
          <a:noFill/>
        </p:spPr>
        <p:txBody>
          <a:bodyPr wrap="square" lIns="0" tIns="0" rIns="0" bIns="0" rtlCol="0" anchor="t"/>
          <a:lstStyle/>
          <a:p>
            <a:pPr algn="l">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Liaise with other</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governmental and</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non-governmental</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stakeholders</a:t>
            </a:r>
            <a:endParaRPr lang="en-US" sz="2800" dirty="0">
              <a:latin typeface="Calibri" panose="020F0502020204030204" pitchFamily="34" charset="0"/>
              <a:cs typeface="Calibri" panose="020F0502020204030204" pitchFamily="34" charset="0"/>
            </a:endParaRPr>
          </a:p>
        </p:txBody>
      </p:sp>
      <p:sp>
        <p:nvSpPr>
          <p:cNvPr id="20" name="Object 8">
            <a:extLst>
              <a:ext uri="{FF2B5EF4-FFF2-40B4-BE49-F238E27FC236}">
                <a16:creationId xmlns:a16="http://schemas.microsoft.com/office/drawing/2014/main" id="{DCB08B9B-7F50-324A-A774-8C337891D562}"/>
              </a:ext>
            </a:extLst>
          </p:cNvPr>
          <p:cNvSpPr/>
          <p:nvPr/>
        </p:nvSpPr>
        <p:spPr>
          <a:xfrm>
            <a:off x="8284678" y="3396500"/>
            <a:ext cx="714196" cy="714196"/>
          </a:xfrm>
          <a:prstGeom prst="rect">
            <a:avLst/>
          </a:prstGeom>
          <a:solidFill>
            <a:srgbClr val="0094D2"/>
          </a:solidFill>
        </p:spPr>
      </p:sp>
      <p:pic>
        <p:nvPicPr>
          <p:cNvPr id="21" name="Object 9" descr="preencoded.png">
            <a:extLst>
              <a:ext uri="{FF2B5EF4-FFF2-40B4-BE49-F238E27FC236}">
                <a16:creationId xmlns:a16="http://schemas.microsoft.com/office/drawing/2014/main" id="{5FD22250-D9EC-9043-B9A5-45130A0457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85680" y="3575019"/>
            <a:ext cx="312195" cy="357099"/>
          </a:xfrm>
          <a:prstGeom prst="rect">
            <a:avLst/>
          </a:prstGeom>
        </p:spPr>
      </p:pic>
      <p:sp>
        <p:nvSpPr>
          <p:cNvPr id="22" name="Object 10">
            <a:extLst>
              <a:ext uri="{FF2B5EF4-FFF2-40B4-BE49-F238E27FC236}">
                <a16:creationId xmlns:a16="http://schemas.microsoft.com/office/drawing/2014/main" id="{0AB0298C-3C66-7845-A208-AD5536B02C6C}"/>
              </a:ext>
            </a:extLst>
          </p:cNvPr>
          <p:cNvSpPr/>
          <p:nvPr/>
        </p:nvSpPr>
        <p:spPr>
          <a:xfrm>
            <a:off x="9189327" y="3359004"/>
            <a:ext cx="2904399" cy="979877"/>
          </a:xfrm>
          <a:prstGeom prst="rect">
            <a:avLst/>
          </a:prstGeom>
          <a:noFill/>
        </p:spPr>
        <p:txBody>
          <a:bodyPr wrap="square" lIns="0" tIns="0" rIns="0" bIns="0" rtlCol="0" anchor="t"/>
          <a:lstStyle/>
          <a:p>
            <a:pPr algn="l">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Facilitate agreed</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solutions for the</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protection of the person or property of the child</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0320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9434" y="1930400"/>
            <a:ext cx="10750692" cy="4426857"/>
          </a:xfrm>
        </p:spPr>
        <p:txBody>
          <a:bodyPr>
            <a:normAutofit/>
          </a:bodyPr>
          <a:lstStyle/>
          <a:p>
            <a:pPr algn="l"/>
            <a:endParaRPr lang="en-GB" sz="2800" dirty="0"/>
          </a:p>
          <a:p>
            <a:pPr algn="l"/>
            <a:endParaRPr lang="en-GB" sz="2800" dirty="0"/>
          </a:p>
          <a:p>
            <a:pPr algn="l"/>
            <a:r>
              <a:rPr lang="en-GB" sz="2800" dirty="0"/>
              <a:t>PLEASE USE FONT Calibri 28</a:t>
            </a:r>
          </a:p>
        </p:txBody>
      </p:sp>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49" name="Rectangle 48">
            <a:extLst>
              <a:ext uri="{FF2B5EF4-FFF2-40B4-BE49-F238E27FC236}">
                <a16:creationId xmlns:a16="http://schemas.microsoft.com/office/drawing/2014/main" id="{564D1A85-B446-DB47-A8A5-79087EE28102}"/>
              </a:ext>
            </a:extLst>
          </p:cNvPr>
          <p:cNvSpPr/>
          <p:nvPr/>
        </p:nvSpPr>
        <p:spPr>
          <a:xfrm>
            <a:off x="-1315453" y="-98654"/>
            <a:ext cx="13507453" cy="63722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bject 1">
            <a:extLst>
              <a:ext uri="{FF2B5EF4-FFF2-40B4-BE49-F238E27FC236}">
                <a16:creationId xmlns:a16="http://schemas.microsoft.com/office/drawing/2014/main" id="{64B7B8EF-7C6C-0A4D-A5FB-FFBCFA49D288}"/>
              </a:ext>
            </a:extLst>
          </p:cNvPr>
          <p:cNvSpPr/>
          <p:nvPr/>
        </p:nvSpPr>
        <p:spPr>
          <a:xfrm>
            <a:off x="-963399" y="0"/>
            <a:ext cx="4605485" cy="6865808"/>
          </a:xfrm>
          <a:prstGeom prst="rect">
            <a:avLst/>
          </a:prstGeom>
          <a:solidFill>
            <a:srgbClr val="000000">
              <a:alpha val="0"/>
            </a:srgbClr>
          </a:solidFill>
        </p:spPr>
      </p:sp>
      <p:pic>
        <p:nvPicPr>
          <p:cNvPr id="51" name="Object 2" descr="preencoded.png">
            <a:extLst>
              <a:ext uri="{FF2B5EF4-FFF2-40B4-BE49-F238E27FC236}">
                <a16:creationId xmlns:a16="http://schemas.microsoft.com/office/drawing/2014/main" id="{A1F594E2-1648-044F-A220-9442D969F850}"/>
              </a:ext>
            </a:extLst>
          </p:cNvPr>
          <p:cNvPicPr>
            <a:picLocks noChangeAspect="1"/>
          </p:cNvPicPr>
          <p:nvPr/>
        </p:nvPicPr>
        <p:blipFill rotWithShape="1">
          <a:blip r:embed="rId5"/>
          <a:srcRect l="22673" r="3016"/>
          <a:stretch/>
        </p:blipFill>
        <p:spPr>
          <a:xfrm>
            <a:off x="-64716" y="-121998"/>
            <a:ext cx="3706802" cy="6987806"/>
          </a:xfrm>
          <a:prstGeom prst="rect">
            <a:avLst/>
          </a:prstGeom>
        </p:spPr>
      </p:pic>
      <p:pic>
        <p:nvPicPr>
          <p:cNvPr id="52" name="Object 3" descr="preencoded.png">
            <a:extLst>
              <a:ext uri="{FF2B5EF4-FFF2-40B4-BE49-F238E27FC236}">
                <a16:creationId xmlns:a16="http://schemas.microsoft.com/office/drawing/2014/main" id="{79C40D1D-B335-EC44-93ED-2B95515D04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88945" y="2056886"/>
            <a:ext cx="543932" cy="2747847"/>
          </a:xfrm>
          <a:prstGeom prst="rect">
            <a:avLst/>
          </a:prstGeom>
        </p:spPr>
      </p:pic>
      <p:pic>
        <p:nvPicPr>
          <p:cNvPr id="53" name="Object 4" descr="preencoded.png">
            <a:extLst>
              <a:ext uri="{FF2B5EF4-FFF2-40B4-BE49-F238E27FC236}">
                <a16:creationId xmlns:a16="http://schemas.microsoft.com/office/drawing/2014/main" id="{2E7DF561-63A9-DF44-A496-6B7D13CF0C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00523" y="3158843"/>
            <a:ext cx="1139666" cy="543932"/>
          </a:xfrm>
          <a:prstGeom prst="rect">
            <a:avLst/>
          </a:prstGeom>
        </p:spPr>
      </p:pic>
      <p:pic>
        <p:nvPicPr>
          <p:cNvPr id="54" name="Object 5" descr="preencoded.png">
            <a:extLst>
              <a:ext uri="{FF2B5EF4-FFF2-40B4-BE49-F238E27FC236}">
                <a16:creationId xmlns:a16="http://schemas.microsoft.com/office/drawing/2014/main" id="{BC7EE2C3-AD8F-7148-9084-FB11ED91B71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99917" y="786949"/>
            <a:ext cx="543931" cy="5287720"/>
          </a:xfrm>
          <a:prstGeom prst="rect">
            <a:avLst/>
          </a:prstGeom>
        </p:spPr>
      </p:pic>
      <p:pic>
        <p:nvPicPr>
          <p:cNvPr id="55" name="Object 6" descr="preencoded.png">
            <a:extLst>
              <a:ext uri="{FF2B5EF4-FFF2-40B4-BE49-F238E27FC236}">
                <a16:creationId xmlns:a16="http://schemas.microsoft.com/office/drawing/2014/main" id="{D8344F39-D3A3-E44C-B076-EEA50098730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69713" y="2549396"/>
            <a:ext cx="4573143" cy="543932"/>
          </a:xfrm>
          <a:prstGeom prst="rect">
            <a:avLst/>
          </a:prstGeom>
        </p:spPr>
      </p:pic>
      <p:pic>
        <p:nvPicPr>
          <p:cNvPr id="56" name="Object 7" descr="preencoded.png">
            <a:extLst>
              <a:ext uri="{FF2B5EF4-FFF2-40B4-BE49-F238E27FC236}">
                <a16:creationId xmlns:a16="http://schemas.microsoft.com/office/drawing/2014/main" id="{6EC50635-C64A-DF47-91A7-D6F9C64E2C1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890435" y="3768291"/>
            <a:ext cx="4244040" cy="543932"/>
          </a:xfrm>
          <a:prstGeom prst="rect">
            <a:avLst/>
          </a:prstGeom>
        </p:spPr>
      </p:pic>
      <p:pic>
        <p:nvPicPr>
          <p:cNvPr id="57" name="Object 8" descr="preencoded.png">
            <a:extLst>
              <a:ext uri="{FF2B5EF4-FFF2-40B4-BE49-F238E27FC236}">
                <a16:creationId xmlns:a16="http://schemas.microsoft.com/office/drawing/2014/main" id="{A88F092B-F586-724C-8239-9727B1DED98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737883" y="2102499"/>
            <a:ext cx="4410876" cy="408520"/>
          </a:xfrm>
          <a:prstGeom prst="rect">
            <a:avLst/>
          </a:prstGeom>
        </p:spPr>
      </p:pic>
      <p:pic>
        <p:nvPicPr>
          <p:cNvPr id="58" name="Object 9" descr="preencoded.png">
            <a:extLst>
              <a:ext uri="{FF2B5EF4-FFF2-40B4-BE49-F238E27FC236}">
                <a16:creationId xmlns:a16="http://schemas.microsoft.com/office/drawing/2014/main" id="{F85EFA33-037F-624E-AAA1-38B5A07F057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36041" y="-391094"/>
            <a:ext cx="407948" cy="7642473"/>
          </a:xfrm>
          <a:prstGeom prst="rect">
            <a:avLst/>
          </a:prstGeom>
        </p:spPr>
      </p:pic>
      <p:pic>
        <p:nvPicPr>
          <p:cNvPr id="59" name="Object 10" descr="preencoded.png">
            <a:extLst>
              <a:ext uri="{FF2B5EF4-FFF2-40B4-BE49-F238E27FC236}">
                <a16:creationId xmlns:a16="http://schemas.microsoft.com/office/drawing/2014/main" id="{74DE7F30-173F-6447-886A-B6B37B52F64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796554" y="1324406"/>
            <a:ext cx="407949" cy="4211473"/>
          </a:xfrm>
          <a:prstGeom prst="rect">
            <a:avLst/>
          </a:prstGeom>
        </p:spPr>
      </p:pic>
      <p:pic>
        <p:nvPicPr>
          <p:cNvPr id="60" name="Object 11" descr="preencoded.png">
            <a:extLst>
              <a:ext uri="{FF2B5EF4-FFF2-40B4-BE49-F238E27FC236}">
                <a16:creationId xmlns:a16="http://schemas.microsoft.com/office/drawing/2014/main" id="{C611A63D-A949-6648-BDB3-82791A83233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253640" y="1067962"/>
            <a:ext cx="407948" cy="4457729"/>
          </a:xfrm>
          <a:prstGeom prst="rect">
            <a:avLst/>
          </a:prstGeom>
        </p:spPr>
      </p:pic>
      <p:pic>
        <p:nvPicPr>
          <p:cNvPr id="61" name="Object 12" descr="preencoded.png">
            <a:extLst>
              <a:ext uri="{FF2B5EF4-FFF2-40B4-BE49-F238E27FC236}">
                <a16:creationId xmlns:a16="http://schemas.microsoft.com/office/drawing/2014/main" id="{AA254C14-1A33-6441-8DAB-6CBF33DC48C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933698" y="1607323"/>
            <a:ext cx="5784991" cy="408520"/>
          </a:xfrm>
          <a:prstGeom prst="rect">
            <a:avLst/>
          </a:prstGeom>
        </p:spPr>
      </p:pic>
      <p:pic>
        <p:nvPicPr>
          <p:cNvPr id="62" name="Object 13" descr="preencoded.png">
            <a:extLst>
              <a:ext uri="{FF2B5EF4-FFF2-40B4-BE49-F238E27FC236}">
                <a16:creationId xmlns:a16="http://schemas.microsoft.com/office/drawing/2014/main" id="{AF75BC90-9816-654C-B369-E6102CE8237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709011" y="1366877"/>
            <a:ext cx="407950" cy="4278894"/>
          </a:xfrm>
          <a:prstGeom prst="rect">
            <a:avLst/>
          </a:prstGeom>
        </p:spPr>
      </p:pic>
      <p:pic>
        <p:nvPicPr>
          <p:cNvPr id="63" name="Object 14" descr="preencoded.png">
            <a:extLst>
              <a:ext uri="{FF2B5EF4-FFF2-40B4-BE49-F238E27FC236}">
                <a16:creationId xmlns:a16="http://schemas.microsoft.com/office/drawing/2014/main" id="{D8523313-EB30-B349-815D-AD8BB847B994}"/>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286511" y="4845013"/>
            <a:ext cx="5429035" cy="408521"/>
          </a:xfrm>
          <a:prstGeom prst="rect">
            <a:avLst/>
          </a:prstGeom>
        </p:spPr>
      </p:pic>
      <p:pic>
        <p:nvPicPr>
          <p:cNvPr id="64" name="Object 15" descr="preencoded.png">
            <a:extLst>
              <a:ext uri="{FF2B5EF4-FFF2-40B4-BE49-F238E27FC236}">
                <a16:creationId xmlns:a16="http://schemas.microsoft.com/office/drawing/2014/main" id="{E8CE9D37-8847-1846-92BE-42B39F8B5495}"/>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708267" y="4387927"/>
            <a:ext cx="4433160" cy="407949"/>
          </a:xfrm>
          <a:prstGeom prst="rect">
            <a:avLst/>
          </a:prstGeom>
        </p:spPr>
      </p:pic>
      <p:pic>
        <p:nvPicPr>
          <p:cNvPr id="65" name="Object 16" descr="preencoded.png">
            <a:extLst>
              <a:ext uri="{FF2B5EF4-FFF2-40B4-BE49-F238E27FC236}">
                <a16:creationId xmlns:a16="http://schemas.microsoft.com/office/drawing/2014/main" id="{C264B6A1-4B3C-1040-AB4F-A7DD9D050BCE}"/>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0167812" y="452324"/>
            <a:ext cx="407949" cy="5460460"/>
          </a:xfrm>
          <a:prstGeom prst="rect">
            <a:avLst/>
          </a:prstGeom>
        </p:spPr>
      </p:pic>
      <p:pic>
        <p:nvPicPr>
          <p:cNvPr id="66" name="Object 17" descr="preencoded.png">
            <a:extLst>
              <a:ext uri="{FF2B5EF4-FFF2-40B4-BE49-F238E27FC236}">
                <a16:creationId xmlns:a16="http://schemas.microsoft.com/office/drawing/2014/main" id="{692B7952-28A0-F84F-98D5-2FB909ECA17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0624897" y="1523714"/>
            <a:ext cx="407949" cy="3508133"/>
          </a:xfrm>
          <a:prstGeom prst="rect">
            <a:avLst/>
          </a:prstGeom>
        </p:spPr>
      </p:pic>
      <p:pic>
        <p:nvPicPr>
          <p:cNvPr id="67" name="Object 18" descr="preencoded.png">
            <a:extLst>
              <a:ext uri="{FF2B5EF4-FFF2-40B4-BE49-F238E27FC236}">
                <a16:creationId xmlns:a16="http://schemas.microsoft.com/office/drawing/2014/main" id="{A1A72F01-C3CE-3342-9AF9-99B0CC922108}"/>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1075411" y="1440677"/>
            <a:ext cx="408522" cy="4436588"/>
          </a:xfrm>
          <a:prstGeom prst="rect">
            <a:avLst/>
          </a:prstGeom>
        </p:spPr>
      </p:pic>
      <p:pic>
        <p:nvPicPr>
          <p:cNvPr id="68" name="Object 19" descr="preencoded.png">
            <a:extLst>
              <a:ext uri="{FF2B5EF4-FFF2-40B4-BE49-F238E27FC236}">
                <a16:creationId xmlns:a16="http://schemas.microsoft.com/office/drawing/2014/main" id="{8422748B-724F-B54C-BA5B-56BA8774C71C}"/>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3675861" y="3293493"/>
            <a:ext cx="2254194" cy="272347"/>
          </a:xfrm>
          <a:prstGeom prst="rect">
            <a:avLst/>
          </a:prstGeom>
        </p:spPr>
      </p:pic>
      <p:pic>
        <p:nvPicPr>
          <p:cNvPr id="69" name="Object 20" descr="preencoded.png">
            <a:extLst>
              <a:ext uri="{FF2B5EF4-FFF2-40B4-BE49-F238E27FC236}">
                <a16:creationId xmlns:a16="http://schemas.microsoft.com/office/drawing/2014/main" id="{5E266F7A-20EF-3E4C-B6E0-4319E2252413}"/>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7116002" y="143220"/>
            <a:ext cx="272347" cy="1430678"/>
          </a:xfrm>
          <a:prstGeom prst="rect">
            <a:avLst/>
          </a:prstGeom>
        </p:spPr>
      </p:pic>
      <p:pic>
        <p:nvPicPr>
          <p:cNvPr id="70" name="Object 21" descr="preencoded.png">
            <a:extLst>
              <a:ext uri="{FF2B5EF4-FFF2-40B4-BE49-F238E27FC236}">
                <a16:creationId xmlns:a16="http://schemas.microsoft.com/office/drawing/2014/main" id="{773DC58F-628D-6E45-8E70-0E24889CEEB9}"/>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6742906" y="-98654"/>
            <a:ext cx="271967" cy="1685503"/>
          </a:xfrm>
          <a:prstGeom prst="rect">
            <a:avLst/>
          </a:prstGeom>
        </p:spPr>
      </p:pic>
      <p:pic>
        <p:nvPicPr>
          <p:cNvPr id="71" name="Object 22" descr="preencoded.png">
            <a:extLst>
              <a:ext uri="{FF2B5EF4-FFF2-40B4-BE49-F238E27FC236}">
                <a16:creationId xmlns:a16="http://schemas.microsoft.com/office/drawing/2014/main" id="{7DAD5C9B-861E-304B-B5DB-EB41C9AA3473}"/>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4932656" y="5274197"/>
            <a:ext cx="2787842" cy="271966"/>
          </a:xfrm>
          <a:prstGeom prst="rect">
            <a:avLst/>
          </a:prstGeom>
        </p:spPr>
      </p:pic>
      <p:pic>
        <p:nvPicPr>
          <p:cNvPr id="72" name="Object 23" descr="preencoded.png">
            <a:extLst>
              <a:ext uri="{FF2B5EF4-FFF2-40B4-BE49-F238E27FC236}">
                <a16:creationId xmlns:a16="http://schemas.microsoft.com/office/drawing/2014/main" id="{11705EA9-AC03-654E-BC44-F0F8448663AB}"/>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5394694" y="1274698"/>
            <a:ext cx="1249748" cy="272347"/>
          </a:xfrm>
          <a:prstGeom prst="rect">
            <a:avLst/>
          </a:prstGeom>
        </p:spPr>
      </p:pic>
      <p:pic>
        <p:nvPicPr>
          <p:cNvPr id="73" name="Object 24" descr="preencoded.png">
            <a:extLst>
              <a:ext uri="{FF2B5EF4-FFF2-40B4-BE49-F238E27FC236}">
                <a16:creationId xmlns:a16="http://schemas.microsoft.com/office/drawing/2014/main" id="{64827835-7132-C540-90E7-8999017897D0}"/>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4294070" y="5578921"/>
            <a:ext cx="3379386" cy="271967"/>
          </a:xfrm>
          <a:prstGeom prst="rect">
            <a:avLst/>
          </a:prstGeom>
        </p:spPr>
      </p:pic>
      <p:pic>
        <p:nvPicPr>
          <p:cNvPr id="74" name="Object 25" descr="preencoded.png">
            <a:extLst>
              <a:ext uri="{FF2B5EF4-FFF2-40B4-BE49-F238E27FC236}">
                <a16:creationId xmlns:a16="http://schemas.microsoft.com/office/drawing/2014/main" id="{E50875EA-A9F4-1748-86F2-76F807A4CEC7}"/>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4740299" y="969974"/>
            <a:ext cx="1900334" cy="271966"/>
          </a:xfrm>
          <a:prstGeom prst="rect">
            <a:avLst/>
          </a:prstGeom>
        </p:spPr>
      </p:pic>
      <p:pic>
        <p:nvPicPr>
          <p:cNvPr id="75" name="Object 26" descr="preencoded.png">
            <a:extLst>
              <a:ext uri="{FF2B5EF4-FFF2-40B4-BE49-F238E27FC236}">
                <a16:creationId xmlns:a16="http://schemas.microsoft.com/office/drawing/2014/main" id="{84A6EFE7-4DFD-1F4D-ABA8-02C06C8CEDFB}"/>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874824" y="5883645"/>
            <a:ext cx="1840531" cy="271967"/>
          </a:xfrm>
          <a:prstGeom prst="rect">
            <a:avLst/>
          </a:prstGeom>
        </p:spPr>
      </p:pic>
      <p:pic>
        <p:nvPicPr>
          <p:cNvPr id="76" name="Object 27" descr="preencoded.png">
            <a:extLst>
              <a:ext uri="{FF2B5EF4-FFF2-40B4-BE49-F238E27FC236}">
                <a16:creationId xmlns:a16="http://schemas.microsoft.com/office/drawing/2014/main" id="{3139E7F2-BA4D-0543-9816-75E789B2DB37}"/>
              </a:ext>
            </a:extLst>
          </p:cNvPr>
          <p:cNvPicPr>
            <a:picLocks noChangeAspect="1"/>
          </p:cNvPicPr>
          <p:nvPr/>
        </p:nvPicPr>
        <p:blipFill>
          <a:blip r:embed="rId54">
            <a:extLst>
              <a:ext uri="{96DAC541-7B7A-43D3-8B79-37D633B846F1}">
                <asvg:svgBlip xmlns:asvg="http://schemas.microsoft.com/office/drawing/2016/SVG/main" r:embed="rId55"/>
              </a:ext>
            </a:extLst>
          </a:blip>
          <a:stretch>
            <a:fillRect/>
          </a:stretch>
        </p:blipFill>
        <p:spPr>
          <a:xfrm>
            <a:off x="4680307" y="6188368"/>
            <a:ext cx="3556888" cy="272347"/>
          </a:xfrm>
          <a:prstGeom prst="rect">
            <a:avLst/>
          </a:prstGeom>
        </p:spPr>
      </p:pic>
      <p:pic>
        <p:nvPicPr>
          <p:cNvPr id="77" name="Object 28" descr="preencoded.png">
            <a:extLst>
              <a:ext uri="{FF2B5EF4-FFF2-40B4-BE49-F238E27FC236}">
                <a16:creationId xmlns:a16="http://schemas.microsoft.com/office/drawing/2014/main" id="{3425D274-C90E-1A42-B2BA-FD814BD0870E}"/>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4258645" y="665250"/>
            <a:ext cx="2345612" cy="272347"/>
          </a:xfrm>
          <a:prstGeom prst="rect">
            <a:avLst/>
          </a:prstGeom>
        </p:spPr>
      </p:pic>
      <p:pic>
        <p:nvPicPr>
          <p:cNvPr id="78" name="Object 29" descr="preencoded.png">
            <a:extLst>
              <a:ext uri="{FF2B5EF4-FFF2-40B4-BE49-F238E27FC236}">
                <a16:creationId xmlns:a16="http://schemas.microsoft.com/office/drawing/2014/main" id="{3FA66063-4039-E142-8CD4-0B1EA2F14745}"/>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1542306" y="2414174"/>
            <a:ext cx="271966" cy="2030603"/>
          </a:xfrm>
          <a:prstGeom prst="rect">
            <a:avLst/>
          </a:prstGeom>
        </p:spPr>
      </p:pic>
      <p:pic>
        <p:nvPicPr>
          <p:cNvPr id="79" name="Object 30" descr="preencoded.png">
            <a:extLst>
              <a:ext uri="{FF2B5EF4-FFF2-40B4-BE49-F238E27FC236}">
                <a16:creationId xmlns:a16="http://schemas.microsoft.com/office/drawing/2014/main" id="{BF1A7312-6313-4F4F-8338-69DEF51A2596}"/>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3177828" y="1274698"/>
            <a:ext cx="2183727" cy="272347"/>
          </a:xfrm>
          <a:prstGeom prst="rect">
            <a:avLst/>
          </a:prstGeom>
        </p:spPr>
      </p:pic>
      <p:pic>
        <p:nvPicPr>
          <p:cNvPr id="80" name="Object 31" descr="preencoded.png">
            <a:extLst>
              <a:ext uri="{FF2B5EF4-FFF2-40B4-BE49-F238E27FC236}">
                <a16:creationId xmlns:a16="http://schemas.microsoft.com/office/drawing/2014/main" id="{1F7C49A6-46F8-E34F-8269-EB5DAD72DF47}"/>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5203289" y="6493093"/>
            <a:ext cx="2894115" cy="271966"/>
          </a:xfrm>
          <a:prstGeom prst="rect">
            <a:avLst/>
          </a:prstGeom>
        </p:spPr>
      </p:pic>
      <p:pic>
        <p:nvPicPr>
          <p:cNvPr id="81" name="Object 32" descr="preencoded.png">
            <a:extLst>
              <a:ext uri="{FF2B5EF4-FFF2-40B4-BE49-F238E27FC236}">
                <a16:creationId xmlns:a16="http://schemas.microsoft.com/office/drawing/2014/main" id="{5C6954A2-9BD1-6E4C-824A-7D0FD61C5B96}"/>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8782080" y="5693193"/>
            <a:ext cx="993019" cy="271966"/>
          </a:xfrm>
          <a:prstGeom prst="rect">
            <a:avLst/>
          </a:prstGeom>
        </p:spPr>
      </p:pic>
      <p:pic>
        <p:nvPicPr>
          <p:cNvPr id="82" name="Object 33" descr="preencoded.png">
            <a:extLst>
              <a:ext uri="{FF2B5EF4-FFF2-40B4-BE49-F238E27FC236}">
                <a16:creationId xmlns:a16="http://schemas.microsoft.com/office/drawing/2014/main" id="{474EB65E-2A26-2246-A5ED-55BA8BA1EBC1}"/>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488837" y="360526"/>
            <a:ext cx="3195029" cy="271966"/>
          </a:xfrm>
          <a:prstGeom prst="rect">
            <a:avLst/>
          </a:prstGeom>
        </p:spPr>
      </p:pic>
      <p:pic>
        <p:nvPicPr>
          <p:cNvPr id="83" name="Object 34" descr="preencoded.png">
            <a:extLst>
              <a:ext uri="{FF2B5EF4-FFF2-40B4-BE49-F238E27FC236}">
                <a16:creationId xmlns:a16="http://schemas.microsoft.com/office/drawing/2014/main" id="{20839D86-E59A-5A48-9D3B-5F44E7C3409F}"/>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2762261" y="5274197"/>
            <a:ext cx="2134209" cy="272347"/>
          </a:xfrm>
          <a:prstGeom prst="rect">
            <a:avLst/>
          </a:prstGeom>
        </p:spPr>
      </p:pic>
      <p:pic>
        <p:nvPicPr>
          <p:cNvPr id="84" name="Object 35" descr="preencoded.png">
            <a:extLst>
              <a:ext uri="{FF2B5EF4-FFF2-40B4-BE49-F238E27FC236}">
                <a16:creationId xmlns:a16="http://schemas.microsoft.com/office/drawing/2014/main" id="{6ED1D500-6385-DE45-B6E7-2F8458699514}"/>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11882834" y="2386559"/>
            <a:ext cx="271968" cy="2085834"/>
          </a:xfrm>
          <a:prstGeom prst="rect">
            <a:avLst/>
          </a:prstGeom>
        </p:spPr>
      </p:pic>
      <p:pic>
        <p:nvPicPr>
          <p:cNvPr id="85" name="Object 36" descr="preencoded.png">
            <a:extLst>
              <a:ext uri="{FF2B5EF4-FFF2-40B4-BE49-F238E27FC236}">
                <a16:creationId xmlns:a16="http://schemas.microsoft.com/office/drawing/2014/main" id="{CF4CD473-7FFC-D544-A197-4CAF95E31C0C}"/>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8840549" y="404140"/>
            <a:ext cx="266633" cy="867701"/>
          </a:xfrm>
          <a:prstGeom prst="rect">
            <a:avLst/>
          </a:prstGeom>
        </p:spPr>
      </p:pic>
      <p:pic>
        <p:nvPicPr>
          <p:cNvPr id="86" name="Object 37" descr="preencoded.png">
            <a:extLst>
              <a:ext uri="{FF2B5EF4-FFF2-40B4-BE49-F238E27FC236}">
                <a16:creationId xmlns:a16="http://schemas.microsoft.com/office/drawing/2014/main" id="{4AF3087E-2F9C-C84E-9812-4854621F8FDD}"/>
              </a:ext>
            </a:extLst>
          </p:cNvPr>
          <p:cNvPicPr>
            <a:picLocks noChangeAspect="1"/>
          </p:cNvPicPr>
          <p:nvPr/>
        </p:nvPicPr>
        <p:blipFill>
          <a:blip r:embed="rId74">
            <a:extLst>
              <a:ext uri="{96DAC541-7B7A-43D3-8B79-37D633B846F1}">
                <asvg:svgBlip xmlns:asvg="http://schemas.microsoft.com/office/drawing/2016/SVG/main" r:embed="rId75"/>
              </a:ext>
            </a:extLst>
          </a:blip>
          <a:stretch>
            <a:fillRect/>
          </a:stretch>
        </p:blipFill>
        <p:spPr>
          <a:xfrm>
            <a:off x="8786270" y="5997917"/>
            <a:ext cx="3041522" cy="272347"/>
          </a:xfrm>
          <a:prstGeom prst="rect">
            <a:avLst/>
          </a:prstGeom>
        </p:spPr>
      </p:pic>
      <p:pic>
        <p:nvPicPr>
          <p:cNvPr id="87" name="Object 38" descr="preencoded.png">
            <a:extLst>
              <a:ext uri="{FF2B5EF4-FFF2-40B4-BE49-F238E27FC236}">
                <a16:creationId xmlns:a16="http://schemas.microsoft.com/office/drawing/2014/main" id="{DEB343B5-C344-8E43-8FE3-97899B0E370F}"/>
              </a:ext>
            </a:extLst>
          </p:cNvPr>
          <p:cNvPicPr>
            <a:picLocks noChangeAspect="1"/>
          </p:cNvPicPr>
          <p:nvPr/>
        </p:nvPicPr>
        <p:blipFill>
          <a:blip r:embed="rId76">
            <a:extLst>
              <a:ext uri="{96DAC541-7B7A-43D3-8B79-37D633B846F1}">
                <asvg:svgBlip xmlns:asvg="http://schemas.microsoft.com/office/drawing/2016/SVG/main" r:embed="rId77"/>
              </a:ext>
            </a:extLst>
          </a:blip>
          <a:stretch>
            <a:fillRect/>
          </a:stretch>
        </p:blipFill>
        <p:spPr>
          <a:xfrm>
            <a:off x="3411323" y="5883645"/>
            <a:ext cx="2440456" cy="272347"/>
          </a:xfrm>
          <a:prstGeom prst="rect">
            <a:avLst/>
          </a:prstGeom>
        </p:spPr>
      </p:pic>
      <p:sp>
        <p:nvSpPr>
          <p:cNvPr id="88" name="TextBox 87">
            <a:extLst>
              <a:ext uri="{FF2B5EF4-FFF2-40B4-BE49-F238E27FC236}">
                <a16:creationId xmlns:a16="http://schemas.microsoft.com/office/drawing/2014/main" id="{83F00F69-8EFE-824A-8E04-86AE7CD326BB}"/>
              </a:ext>
            </a:extLst>
          </p:cNvPr>
          <p:cNvSpPr txBox="1"/>
          <p:nvPr/>
        </p:nvSpPr>
        <p:spPr>
          <a:xfrm>
            <a:off x="3673929" y="7445829"/>
            <a:ext cx="184731"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4576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Object 3" descr="preencoded.png">
            <a:extLst>
              <a:ext uri="{FF2B5EF4-FFF2-40B4-BE49-F238E27FC236}">
                <a16:creationId xmlns:a16="http://schemas.microsoft.com/office/drawing/2014/main" id="{EF71F602-542F-D948-8723-40DD014A92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21055" y="940880"/>
            <a:ext cx="8882028" cy="809423"/>
          </a:xfrm>
          <a:prstGeom prst="rect">
            <a:avLst/>
          </a:prstGeom>
        </p:spPr>
      </p:pic>
      <p:sp>
        <p:nvSpPr>
          <p:cNvPr id="16" name="Object 4">
            <a:extLst>
              <a:ext uri="{FF2B5EF4-FFF2-40B4-BE49-F238E27FC236}">
                <a16:creationId xmlns:a16="http://schemas.microsoft.com/office/drawing/2014/main" id="{5CB8E325-9646-2145-82DE-6753581EB632}"/>
              </a:ext>
            </a:extLst>
          </p:cNvPr>
          <p:cNvSpPr/>
          <p:nvPr/>
        </p:nvSpPr>
        <p:spPr>
          <a:xfrm>
            <a:off x="649310" y="1286101"/>
            <a:ext cx="761810" cy="361860"/>
          </a:xfrm>
          <a:prstGeom prst="rect">
            <a:avLst/>
          </a:prstGeom>
          <a:noFill/>
        </p:spPr>
        <p:txBody>
          <a:bodyPr wrap="square" lIns="0" tIns="0" rIns="0" bIns="0" rtlCol="0" anchor="ctr"/>
          <a:lstStyle/>
          <a:p>
            <a:pPr algn="l">
              <a:spcAft>
                <a:spcPts val="600"/>
              </a:spcAft>
              <a:buNone/>
            </a:pPr>
            <a:r>
              <a:rPr lang="en-US" sz="2600" dirty="0">
                <a:solidFill>
                  <a:srgbClr val="FFFFFF"/>
                </a:solidFill>
                <a:latin typeface="Calibri" panose="020F0502020204030204" pitchFamily="34" charset="0"/>
                <a:ea typeface="Roboto" pitchFamily="34" charset="-122"/>
                <a:cs typeface="Calibri" panose="020F0502020204030204" pitchFamily="34" charset="0"/>
              </a:rPr>
              <a:t>1</a:t>
            </a:r>
            <a:endParaRPr lang="en-US" dirty="0">
              <a:latin typeface="Calibri" panose="020F0502020204030204" pitchFamily="34" charset="0"/>
              <a:cs typeface="Calibri" panose="020F0502020204030204" pitchFamily="34" charset="0"/>
            </a:endParaRPr>
          </a:p>
        </p:txBody>
      </p:sp>
      <p:sp>
        <p:nvSpPr>
          <p:cNvPr id="17" name="Object 5">
            <a:extLst>
              <a:ext uri="{FF2B5EF4-FFF2-40B4-BE49-F238E27FC236}">
                <a16:creationId xmlns:a16="http://schemas.microsoft.com/office/drawing/2014/main" id="{E968698B-3730-234F-87C7-559C59254C77}"/>
              </a:ext>
            </a:extLst>
          </p:cNvPr>
          <p:cNvSpPr/>
          <p:nvPr/>
        </p:nvSpPr>
        <p:spPr>
          <a:xfrm>
            <a:off x="3677419" y="1150378"/>
            <a:ext cx="8023844" cy="361860"/>
          </a:xfrm>
          <a:prstGeom prst="rect">
            <a:avLst/>
          </a:prstGeom>
          <a:noFill/>
        </p:spPr>
        <p:txBody>
          <a:bodyPr wrap="square" lIns="0" tIns="0" rIns="0" bIns="0" rtlCol="0" anchor="ctr"/>
          <a:lstStyle/>
          <a:p>
            <a:pPr algn="l">
              <a:spcAft>
                <a:spcPts val="600"/>
              </a:spcAft>
              <a:buNone/>
            </a:pPr>
            <a:r>
              <a:rPr lang="en-US" sz="2400" dirty="0">
                <a:solidFill>
                  <a:srgbClr val="FFFFFF"/>
                </a:solidFill>
                <a:latin typeface="Calibri" panose="020F0502020204030204" pitchFamily="34" charset="0"/>
                <a:ea typeface="Roboto" pitchFamily="34" charset="-122"/>
                <a:cs typeface="Calibri" panose="020F0502020204030204" pitchFamily="34" charset="0"/>
              </a:rPr>
              <a:t>Enables direct communications between the relevant authorities</a:t>
            </a:r>
            <a:endParaRPr lang="en-US" sz="2400" dirty="0">
              <a:latin typeface="Calibri" panose="020F0502020204030204" pitchFamily="34" charset="0"/>
              <a:cs typeface="Calibri" panose="020F0502020204030204" pitchFamily="34" charset="0"/>
            </a:endParaRPr>
          </a:p>
        </p:txBody>
      </p:sp>
      <p:pic>
        <p:nvPicPr>
          <p:cNvPr id="18" name="Object 6" descr="preencoded.png">
            <a:extLst>
              <a:ext uri="{FF2B5EF4-FFF2-40B4-BE49-F238E27FC236}">
                <a16:creationId xmlns:a16="http://schemas.microsoft.com/office/drawing/2014/main" id="{786E101B-EE9B-5B44-B990-6FCDB3DE06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1055" y="1845529"/>
            <a:ext cx="8882028" cy="809423"/>
          </a:xfrm>
          <a:prstGeom prst="rect">
            <a:avLst/>
          </a:prstGeom>
        </p:spPr>
      </p:pic>
      <p:sp>
        <p:nvSpPr>
          <p:cNvPr id="19" name="Object 7">
            <a:extLst>
              <a:ext uri="{FF2B5EF4-FFF2-40B4-BE49-F238E27FC236}">
                <a16:creationId xmlns:a16="http://schemas.microsoft.com/office/drawing/2014/main" id="{068A3F3F-C340-F341-A1D5-306861347FB1}"/>
              </a:ext>
            </a:extLst>
          </p:cNvPr>
          <p:cNvSpPr/>
          <p:nvPr/>
        </p:nvSpPr>
        <p:spPr>
          <a:xfrm>
            <a:off x="649310" y="2190750"/>
            <a:ext cx="761810" cy="361860"/>
          </a:xfrm>
          <a:prstGeom prst="rect">
            <a:avLst/>
          </a:prstGeom>
          <a:noFill/>
        </p:spPr>
        <p:txBody>
          <a:bodyPr wrap="square" lIns="0" tIns="0" rIns="0" bIns="0" rtlCol="0" anchor="ctr"/>
          <a:lstStyle/>
          <a:p>
            <a:pPr algn="l">
              <a:spcAft>
                <a:spcPts val="600"/>
              </a:spcAft>
              <a:buNone/>
            </a:pPr>
            <a:r>
              <a:rPr lang="en-US" sz="2600" dirty="0">
                <a:solidFill>
                  <a:srgbClr val="FFFFFF"/>
                </a:solidFill>
                <a:latin typeface="Calibri" panose="020F0502020204030204" pitchFamily="34" charset="0"/>
                <a:ea typeface="Roboto" pitchFamily="34" charset="-122"/>
                <a:cs typeface="Calibri" panose="020F0502020204030204" pitchFamily="34" charset="0"/>
              </a:rPr>
              <a:t>2</a:t>
            </a:r>
            <a:endParaRPr lang="en-US" dirty="0">
              <a:latin typeface="Calibri" panose="020F0502020204030204" pitchFamily="34" charset="0"/>
              <a:cs typeface="Calibri" panose="020F0502020204030204" pitchFamily="34" charset="0"/>
            </a:endParaRPr>
          </a:p>
        </p:txBody>
      </p:sp>
      <p:sp>
        <p:nvSpPr>
          <p:cNvPr id="20" name="Object 8">
            <a:extLst>
              <a:ext uri="{FF2B5EF4-FFF2-40B4-BE49-F238E27FC236}">
                <a16:creationId xmlns:a16="http://schemas.microsoft.com/office/drawing/2014/main" id="{0BDC3421-F1AD-9748-9995-022146E75742}"/>
              </a:ext>
            </a:extLst>
          </p:cNvPr>
          <p:cNvSpPr/>
          <p:nvPr/>
        </p:nvSpPr>
        <p:spPr>
          <a:xfrm>
            <a:off x="3692408" y="2055027"/>
            <a:ext cx="7754022" cy="361860"/>
          </a:xfrm>
          <a:prstGeom prst="rect">
            <a:avLst/>
          </a:prstGeom>
          <a:noFill/>
        </p:spPr>
        <p:txBody>
          <a:bodyPr wrap="square" lIns="0" tIns="0" rIns="0" bIns="0" rtlCol="0" anchor="ctr"/>
          <a:lstStyle/>
          <a:p>
            <a:pPr algn="l">
              <a:spcAft>
                <a:spcPts val="600"/>
              </a:spcAft>
              <a:buNone/>
            </a:pPr>
            <a:r>
              <a:rPr lang="en-US" sz="2400" dirty="0">
                <a:solidFill>
                  <a:srgbClr val="FFFFFF"/>
                </a:solidFill>
                <a:latin typeface="Calibri" panose="020F0502020204030204" pitchFamily="34" charset="0"/>
                <a:ea typeface="Roboto" pitchFamily="34" charset="-122"/>
                <a:cs typeface="Calibri" panose="020F0502020204030204" pitchFamily="34" charset="0"/>
              </a:rPr>
              <a:t>Establishes clear obligations for sending and receiving States</a:t>
            </a:r>
            <a:endParaRPr lang="en-US" sz="2400" dirty="0">
              <a:latin typeface="Calibri" panose="020F0502020204030204" pitchFamily="34" charset="0"/>
              <a:cs typeface="Calibri" panose="020F0502020204030204" pitchFamily="34" charset="0"/>
            </a:endParaRPr>
          </a:p>
        </p:txBody>
      </p:sp>
      <p:pic>
        <p:nvPicPr>
          <p:cNvPr id="21" name="Object 9" descr="preencoded.png">
            <a:extLst>
              <a:ext uri="{FF2B5EF4-FFF2-40B4-BE49-F238E27FC236}">
                <a16:creationId xmlns:a16="http://schemas.microsoft.com/office/drawing/2014/main" id="{761087DD-9FBE-6E4C-B40F-BDC3F5B093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21055" y="2670993"/>
            <a:ext cx="8882028" cy="888607"/>
          </a:xfrm>
          <a:prstGeom prst="rect">
            <a:avLst/>
          </a:prstGeom>
        </p:spPr>
      </p:pic>
      <p:sp>
        <p:nvSpPr>
          <p:cNvPr id="22" name="Object 10">
            <a:extLst>
              <a:ext uri="{FF2B5EF4-FFF2-40B4-BE49-F238E27FC236}">
                <a16:creationId xmlns:a16="http://schemas.microsoft.com/office/drawing/2014/main" id="{D2736C74-E3FF-5647-9903-2CCDBBDB2E16}"/>
              </a:ext>
            </a:extLst>
          </p:cNvPr>
          <p:cNvSpPr/>
          <p:nvPr/>
        </p:nvSpPr>
        <p:spPr>
          <a:xfrm>
            <a:off x="649310" y="3095399"/>
            <a:ext cx="761810" cy="361860"/>
          </a:xfrm>
          <a:prstGeom prst="rect">
            <a:avLst/>
          </a:prstGeom>
          <a:noFill/>
        </p:spPr>
        <p:txBody>
          <a:bodyPr wrap="square" lIns="0" tIns="0" rIns="0" bIns="0" rtlCol="0" anchor="ctr"/>
          <a:lstStyle/>
          <a:p>
            <a:pPr algn="l">
              <a:spcAft>
                <a:spcPts val="600"/>
              </a:spcAft>
              <a:buNone/>
            </a:pPr>
            <a:r>
              <a:rPr lang="en-US" sz="2600" dirty="0">
                <a:solidFill>
                  <a:srgbClr val="FFFFFF"/>
                </a:solidFill>
                <a:latin typeface="Calibri" panose="020F0502020204030204" pitchFamily="34" charset="0"/>
                <a:ea typeface="Roboto" pitchFamily="34" charset="-122"/>
                <a:cs typeface="Calibri" panose="020F0502020204030204" pitchFamily="34" charset="0"/>
              </a:rPr>
              <a:t>3</a:t>
            </a:r>
            <a:endParaRPr lang="en-US" dirty="0">
              <a:latin typeface="Calibri" panose="020F0502020204030204" pitchFamily="34" charset="0"/>
              <a:cs typeface="Calibri" panose="020F0502020204030204" pitchFamily="34" charset="0"/>
            </a:endParaRPr>
          </a:p>
        </p:txBody>
      </p:sp>
      <p:sp>
        <p:nvSpPr>
          <p:cNvPr id="23" name="Object 11">
            <a:extLst>
              <a:ext uri="{FF2B5EF4-FFF2-40B4-BE49-F238E27FC236}">
                <a16:creationId xmlns:a16="http://schemas.microsoft.com/office/drawing/2014/main" id="{F5B4E470-21C7-F644-9ACC-6A96613BA0AE}"/>
              </a:ext>
            </a:extLst>
          </p:cNvPr>
          <p:cNvSpPr/>
          <p:nvPr/>
        </p:nvSpPr>
        <p:spPr>
          <a:xfrm>
            <a:off x="3692409" y="2959676"/>
            <a:ext cx="6809641" cy="361860"/>
          </a:xfrm>
          <a:prstGeom prst="rect">
            <a:avLst/>
          </a:prstGeom>
          <a:noFill/>
        </p:spPr>
        <p:txBody>
          <a:bodyPr wrap="square" lIns="0" tIns="0" rIns="0" bIns="0" rtlCol="0" anchor="ctr"/>
          <a:lstStyle/>
          <a:p>
            <a:pPr algn="l">
              <a:spcAft>
                <a:spcPts val="600"/>
              </a:spcAft>
              <a:buNone/>
            </a:pPr>
            <a:r>
              <a:rPr lang="en-US" sz="2400" dirty="0">
                <a:solidFill>
                  <a:srgbClr val="FFFFFF"/>
                </a:solidFill>
                <a:latin typeface="Calibri" panose="020F0502020204030204" pitchFamily="34" charset="0"/>
                <a:ea typeface="Roboto" pitchFamily="34" charset="-122"/>
                <a:cs typeface="Calibri" panose="020F0502020204030204" pitchFamily="34" charset="0"/>
              </a:rPr>
              <a:t>Avoids conflicting decisions regarding alternative care and parental responsibility</a:t>
            </a:r>
            <a:endParaRPr lang="en-US" sz="2400" dirty="0">
              <a:latin typeface="Calibri" panose="020F0502020204030204" pitchFamily="34" charset="0"/>
              <a:cs typeface="Calibri" panose="020F0502020204030204" pitchFamily="34" charset="0"/>
            </a:endParaRPr>
          </a:p>
        </p:txBody>
      </p:sp>
      <p:pic>
        <p:nvPicPr>
          <p:cNvPr id="24" name="Object 12" descr="preencoded.png">
            <a:extLst>
              <a:ext uri="{FF2B5EF4-FFF2-40B4-BE49-F238E27FC236}">
                <a16:creationId xmlns:a16="http://schemas.microsoft.com/office/drawing/2014/main" id="{D4A1E70D-B792-5441-99E7-42190C0A71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21055" y="3559601"/>
            <a:ext cx="5837008" cy="904650"/>
          </a:xfrm>
          <a:prstGeom prst="rect">
            <a:avLst/>
          </a:prstGeom>
        </p:spPr>
      </p:pic>
      <p:sp>
        <p:nvSpPr>
          <p:cNvPr id="25" name="Object 13">
            <a:extLst>
              <a:ext uri="{FF2B5EF4-FFF2-40B4-BE49-F238E27FC236}">
                <a16:creationId xmlns:a16="http://schemas.microsoft.com/office/drawing/2014/main" id="{24447C26-2C0C-B643-8A3B-3159C40CF370}"/>
              </a:ext>
            </a:extLst>
          </p:cNvPr>
          <p:cNvSpPr/>
          <p:nvPr/>
        </p:nvSpPr>
        <p:spPr>
          <a:xfrm>
            <a:off x="649310" y="4000047"/>
            <a:ext cx="761810" cy="361860"/>
          </a:xfrm>
          <a:prstGeom prst="rect">
            <a:avLst/>
          </a:prstGeom>
          <a:noFill/>
        </p:spPr>
        <p:txBody>
          <a:bodyPr wrap="square" lIns="0" tIns="0" rIns="0" bIns="0" rtlCol="0" anchor="ctr"/>
          <a:lstStyle/>
          <a:p>
            <a:pPr algn="l">
              <a:spcAft>
                <a:spcPts val="600"/>
              </a:spcAft>
              <a:buNone/>
            </a:pPr>
            <a:r>
              <a:rPr lang="en-US" sz="2600" dirty="0">
                <a:solidFill>
                  <a:srgbClr val="FFFFFF"/>
                </a:solidFill>
                <a:latin typeface="Calibri" panose="020F0502020204030204" pitchFamily="34" charset="0"/>
                <a:ea typeface="Roboto" pitchFamily="34" charset="-122"/>
                <a:cs typeface="Calibri" panose="020F0502020204030204" pitchFamily="34" charset="0"/>
              </a:rPr>
              <a:t>4</a:t>
            </a:r>
            <a:endParaRPr lang="en-US" dirty="0">
              <a:latin typeface="Calibri" panose="020F0502020204030204" pitchFamily="34" charset="0"/>
              <a:cs typeface="Calibri" panose="020F0502020204030204" pitchFamily="34" charset="0"/>
            </a:endParaRPr>
          </a:p>
        </p:txBody>
      </p:sp>
      <p:sp>
        <p:nvSpPr>
          <p:cNvPr id="26" name="Object 14">
            <a:extLst>
              <a:ext uri="{FF2B5EF4-FFF2-40B4-BE49-F238E27FC236}">
                <a16:creationId xmlns:a16="http://schemas.microsoft.com/office/drawing/2014/main" id="{B3A6AB00-E0F7-7D4D-ACDD-E44C41E3F122}"/>
              </a:ext>
            </a:extLst>
          </p:cNvPr>
          <p:cNvSpPr/>
          <p:nvPr/>
        </p:nvSpPr>
        <p:spPr>
          <a:xfrm>
            <a:off x="3692409" y="3864324"/>
            <a:ext cx="3944194" cy="361860"/>
          </a:xfrm>
          <a:prstGeom prst="rect">
            <a:avLst/>
          </a:prstGeom>
          <a:noFill/>
        </p:spPr>
        <p:txBody>
          <a:bodyPr wrap="square" lIns="0" tIns="0" rIns="0" bIns="0" rtlCol="0" anchor="ctr"/>
          <a:lstStyle/>
          <a:p>
            <a:pPr algn="l">
              <a:spcAft>
                <a:spcPts val="600"/>
              </a:spcAft>
              <a:buNone/>
            </a:pPr>
            <a:r>
              <a:rPr lang="en-US" sz="2400" dirty="0">
                <a:solidFill>
                  <a:srgbClr val="FFFFFF"/>
                </a:solidFill>
                <a:latin typeface="Calibri" panose="020F0502020204030204" pitchFamily="34" charset="0"/>
                <a:ea typeface="Roboto" pitchFamily="34" charset="-122"/>
                <a:cs typeface="Calibri" panose="020F0502020204030204" pitchFamily="34" charset="0"/>
              </a:rPr>
              <a:t>Protects the right of the child to</a:t>
            </a:r>
            <a:br>
              <a:rPr lang="en-US" sz="2400" dirty="0">
                <a:solidFill>
                  <a:srgbClr val="FFFFFF"/>
                </a:solidFill>
                <a:latin typeface="Calibri" panose="020F0502020204030204" pitchFamily="34" charset="0"/>
                <a:ea typeface="Roboto" pitchFamily="34" charset="-122"/>
                <a:cs typeface="Calibri" panose="020F0502020204030204" pitchFamily="34" charset="0"/>
              </a:rPr>
            </a:br>
            <a:r>
              <a:rPr lang="en-US" sz="2400" dirty="0">
                <a:solidFill>
                  <a:srgbClr val="FFFFFF"/>
                </a:solidFill>
                <a:latin typeface="Calibri" panose="020F0502020204030204" pitchFamily="34" charset="0"/>
                <a:ea typeface="Roboto" pitchFamily="34" charset="-122"/>
                <a:cs typeface="Calibri" panose="020F0502020204030204" pitchFamily="34" charset="0"/>
              </a:rPr>
              <a:t>be heard</a:t>
            </a:r>
            <a:endParaRPr lang="en-US" sz="2400" dirty="0">
              <a:latin typeface="Calibri" panose="020F0502020204030204" pitchFamily="34" charset="0"/>
              <a:cs typeface="Calibri" panose="020F0502020204030204" pitchFamily="34" charset="0"/>
            </a:endParaRPr>
          </a:p>
        </p:txBody>
      </p:sp>
      <p:pic>
        <p:nvPicPr>
          <p:cNvPr id="27" name="Object 15" descr="preencoded.png">
            <a:extLst>
              <a:ext uri="{FF2B5EF4-FFF2-40B4-BE49-F238E27FC236}">
                <a16:creationId xmlns:a16="http://schemas.microsoft.com/office/drawing/2014/main" id="{5FD80DD9-F6A1-574C-8988-E90A20983D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21054" y="4435682"/>
            <a:ext cx="7560877" cy="933218"/>
          </a:xfrm>
          <a:prstGeom prst="rect">
            <a:avLst/>
          </a:prstGeom>
        </p:spPr>
      </p:pic>
      <p:sp>
        <p:nvSpPr>
          <p:cNvPr id="28" name="Object 16">
            <a:extLst>
              <a:ext uri="{FF2B5EF4-FFF2-40B4-BE49-F238E27FC236}">
                <a16:creationId xmlns:a16="http://schemas.microsoft.com/office/drawing/2014/main" id="{0E19D741-30AC-F640-A5AC-022FC8BBD081}"/>
              </a:ext>
            </a:extLst>
          </p:cNvPr>
          <p:cNvSpPr/>
          <p:nvPr/>
        </p:nvSpPr>
        <p:spPr>
          <a:xfrm>
            <a:off x="649310" y="4904696"/>
            <a:ext cx="761810" cy="361860"/>
          </a:xfrm>
          <a:prstGeom prst="rect">
            <a:avLst/>
          </a:prstGeom>
          <a:noFill/>
        </p:spPr>
        <p:txBody>
          <a:bodyPr wrap="square" lIns="0" tIns="0" rIns="0" bIns="0" rtlCol="0" anchor="ctr"/>
          <a:lstStyle/>
          <a:p>
            <a:pPr algn="l">
              <a:spcAft>
                <a:spcPts val="600"/>
              </a:spcAft>
              <a:buNone/>
            </a:pPr>
            <a:r>
              <a:rPr lang="en-US" sz="2600" dirty="0">
                <a:solidFill>
                  <a:srgbClr val="FFFFFF"/>
                </a:solidFill>
                <a:latin typeface="Calibri" panose="020F0502020204030204" pitchFamily="34" charset="0"/>
                <a:ea typeface="Roboto" pitchFamily="34" charset="-122"/>
                <a:cs typeface="Calibri" panose="020F0502020204030204" pitchFamily="34" charset="0"/>
              </a:rPr>
              <a:t>5</a:t>
            </a:r>
            <a:endParaRPr lang="en-US" dirty="0">
              <a:latin typeface="Calibri" panose="020F0502020204030204" pitchFamily="34" charset="0"/>
              <a:cs typeface="Calibri" panose="020F0502020204030204" pitchFamily="34" charset="0"/>
            </a:endParaRPr>
          </a:p>
        </p:txBody>
      </p:sp>
      <p:sp>
        <p:nvSpPr>
          <p:cNvPr id="29" name="Object 17">
            <a:extLst>
              <a:ext uri="{FF2B5EF4-FFF2-40B4-BE49-F238E27FC236}">
                <a16:creationId xmlns:a16="http://schemas.microsoft.com/office/drawing/2014/main" id="{9720A14B-9497-4144-A9E5-6B29E99C6B07}"/>
              </a:ext>
            </a:extLst>
          </p:cNvPr>
          <p:cNvSpPr/>
          <p:nvPr/>
        </p:nvSpPr>
        <p:spPr>
          <a:xfrm>
            <a:off x="3692409" y="4768973"/>
            <a:ext cx="6165064" cy="361860"/>
          </a:xfrm>
          <a:prstGeom prst="rect">
            <a:avLst/>
          </a:prstGeom>
          <a:noFill/>
        </p:spPr>
        <p:txBody>
          <a:bodyPr wrap="square" lIns="0" tIns="0" rIns="0" bIns="0" rtlCol="0" anchor="ctr"/>
          <a:lstStyle/>
          <a:p>
            <a:pPr algn="l">
              <a:spcAft>
                <a:spcPts val="600"/>
              </a:spcAft>
              <a:buNone/>
            </a:pPr>
            <a:r>
              <a:rPr lang="en-US" sz="2400" dirty="0">
                <a:solidFill>
                  <a:srgbClr val="FFFFFF"/>
                </a:solidFill>
                <a:latin typeface="Calibri" panose="020F0502020204030204" pitchFamily="34" charset="0"/>
                <a:ea typeface="Roboto" pitchFamily="34" charset="-122"/>
                <a:cs typeface="Calibri" panose="020F0502020204030204" pitchFamily="34" charset="0"/>
              </a:rPr>
              <a:t>Uses concepts independent of the legal system in each jurisdiction involved</a:t>
            </a:r>
            <a:endParaRPr lang="en-US" sz="2400" dirty="0">
              <a:latin typeface="Calibri" panose="020F0502020204030204" pitchFamily="34" charset="0"/>
              <a:cs typeface="Calibri" panose="020F0502020204030204" pitchFamily="34" charset="0"/>
            </a:endParaRPr>
          </a:p>
        </p:txBody>
      </p:sp>
      <p:pic>
        <p:nvPicPr>
          <p:cNvPr id="30" name="Object 18" descr="preencoded.png">
            <a:extLst>
              <a:ext uri="{FF2B5EF4-FFF2-40B4-BE49-F238E27FC236}">
                <a16:creationId xmlns:a16="http://schemas.microsoft.com/office/drawing/2014/main" id="{F73B561E-9400-4444-A436-F52FEE32F22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21054" y="5384941"/>
            <a:ext cx="6822050" cy="888607"/>
          </a:xfrm>
          <a:prstGeom prst="rect">
            <a:avLst/>
          </a:prstGeom>
        </p:spPr>
      </p:pic>
      <p:sp>
        <p:nvSpPr>
          <p:cNvPr id="31" name="Object 19">
            <a:extLst>
              <a:ext uri="{FF2B5EF4-FFF2-40B4-BE49-F238E27FC236}">
                <a16:creationId xmlns:a16="http://schemas.microsoft.com/office/drawing/2014/main" id="{CB0FA1EF-F80A-6340-A78D-A8E69F523BEC}"/>
              </a:ext>
            </a:extLst>
          </p:cNvPr>
          <p:cNvSpPr/>
          <p:nvPr/>
        </p:nvSpPr>
        <p:spPr>
          <a:xfrm>
            <a:off x="649310" y="5809345"/>
            <a:ext cx="761810" cy="361860"/>
          </a:xfrm>
          <a:prstGeom prst="rect">
            <a:avLst/>
          </a:prstGeom>
          <a:noFill/>
        </p:spPr>
        <p:txBody>
          <a:bodyPr wrap="square" lIns="0" tIns="0" rIns="0" bIns="0" rtlCol="0" anchor="ctr"/>
          <a:lstStyle/>
          <a:p>
            <a:pPr algn="l">
              <a:spcAft>
                <a:spcPts val="600"/>
              </a:spcAft>
              <a:buNone/>
            </a:pPr>
            <a:r>
              <a:rPr lang="en-US" sz="2600" dirty="0">
                <a:solidFill>
                  <a:srgbClr val="FFFFFF"/>
                </a:solidFill>
                <a:latin typeface="Calibri" panose="020F0502020204030204" pitchFamily="34" charset="0"/>
                <a:ea typeface="Roboto" pitchFamily="34" charset="-122"/>
                <a:cs typeface="Calibri" panose="020F0502020204030204" pitchFamily="34" charset="0"/>
              </a:rPr>
              <a:t>6</a:t>
            </a:r>
            <a:endParaRPr lang="en-US" dirty="0">
              <a:latin typeface="Calibri" panose="020F0502020204030204" pitchFamily="34" charset="0"/>
              <a:cs typeface="Calibri" panose="020F0502020204030204" pitchFamily="34" charset="0"/>
            </a:endParaRPr>
          </a:p>
        </p:txBody>
      </p:sp>
      <p:sp>
        <p:nvSpPr>
          <p:cNvPr id="32" name="Object 20">
            <a:extLst>
              <a:ext uri="{FF2B5EF4-FFF2-40B4-BE49-F238E27FC236}">
                <a16:creationId xmlns:a16="http://schemas.microsoft.com/office/drawing/2014/main" id="{E3C7312C-4BD3-7742-9127-418005E5CBAE}"/>
              </a:ext>
            </a:extLst>
          </p:cNvPr>
          <p:cNvSpPr/>
          <p:nvPr/>
        </p:nvSpPr>
        <p:spPr>
          <a:xfrm>
            <a:off x="3692409" y="5673622"/>
            <a:ext cx="5074283" cy="361860"/>
          </a:xfrm>
          <a:prstGeom prst="rect">
            <a:avLst/>
          </a:prstGeom>
          <a:noFill/>
        </p:spPr>
        <p:txBody>
          <a:bodyPr wrap="square" lIns="0" tIns="0" rIns="0" bIns="0" rtlCol="0" anchor="ctr"/>
          <a:lstStyle/>
          <a:p>
            <a:pPr algn="l">
              <a:spcAft>
                <a:spcPts val="600"/>
              </a:spcAft>
              <a:buNone/>
            </a:pPr>
            <a:r>
              <a:rPr lang="en-US" sz="2400" dirty="0">
                <a:solidFill>
                  <a:srgbClr val="FFFFFF"/>
                </a:solidFill>
                <a:latin typeface="Calibri" panose="020F0502020204030204" pitchFamily="34" charset="0"/>
                <a:ea typeface="Roboto" pitchFamily="34" charset="-122"/>
                <a:cs typeface="Calibri" panose="020F0502020204030204" pitchFamily="34" charset="0"/>
              </a:rPr>
              <a:t>Encompasses different legal traditions regarding child care</a:t>
            </a:r>
            <a:endParaRPr lang="en-US" sz="24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F89478C-3E58-B34A-A330-3F3BC9753958}"/>
              </a:ext>
            </a:extLst>
          </p:cNvPr>
          <p:cNvSpPr txBox="1"/>
          <p:nvPr/>
        </p:nvSpPr>
        <p:spPr>
          <a:xfrm>
            <a:off x="97977" y="1016369"/>
            <a:ext cx="3082669" cy="2431435"/>
          </a:xfrm>
          <a:prstGeom prst="rect">
            <a:avLst/>
          </a:prstGeom>
          <a:noFill/>
        </p:spPr>
        <p:txBody>
          <a:bodyPr wrap="square" rtlCol="0">
            <a:spAutoFit/>
          </a:bodyPr>
          <a:lstStyle/>
          <a:p>
            <a:r>
              <a:rPr lang="en-US" sz="3800" dirty="0">
                <a:solidFill>
                  <a:srgbClr val="02295A"/>
                </a:solidFill>
              </a:rPr>
              <a:t>The HCCH 1996 Child Protection Convention…</a:t>
            </a:r>
          </a:p>
        </p:txBody>
      </p:sp>
    </p:spTree>
    <p:extLst>
      <p:ext uri="{BB962C8B-B14F-4D97-AF65-F5344CB8AC3E}">
        <p14:creationId xmlns:p14="http://schemas.microsoft.com/office/powerpoint/2010/main" val="2700416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7" name="Picture Placeholder 4">
            <a:extLst>
              <a:ext uri="{FF2B5EF4-FFF2-40B4-BE49-F238E27FC236}">
                <a16:creationId xmlns:a16="http://schemas.microsoft.com/office/drawing/2014/main" id="{880B9A20-1D18-704B-9468-F1EDECDACC12}"/>
              </a:ext>
              <a:ext uri="{C183D7F6-B498-43B3-948B-1728B52AA6E4}">
                <adec:decorative xmlns:adec="http://schemas.microsoft.com/office/drawing/2017/decorative" val="1"/>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t="7808" b="7808"/>
          <a:stretch/>
        </p:blipFill>
        <p:spPr>
          <a:xfrm>
            <a:off x="0" y="0"/>
            <a:ext cx="12192000" cy="6858000"/>
          </a:xfrm>
          <a:prstGeom prst="rect">
            <a:avLst/>
          </a:prstGeom>
          <a:noFill/>
        </p:spPr>
      </p:pic>
      <p:pic>
        <p:nvPicPr>
          <p:cNvPr id="28" name="Picture 27">
            <a:extLst>
              <a:ext uri="{FF2B5EF4-FFF2-40B4-BE49-F238E27FC236}">
                <a16:creationId xmlns:a16="http://schemas.microsoft.com/office/drawing/2014/main" id="{654134D1-A126-F84D-8B0F-BB8EECE34CFE}"/>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33665" t="43049" r="34441" b="39900"/>
          <a:stretch/>
        </p:blipFill>
        <p:spPr>
          <a:xfrm>
            <a:off x="807889" y="4090294"/>
            <a:ext cx="3888432" cy="1169369"/>
          </a:xfrm>
          <a:prstGeom prst="rect">
            <a:avLst/>
          </a:prstGeom>
        </p:spPr>
      </p:pic>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32" name="Rectangle 31">
            <a:extLst>
              <a:ext uri="{FF2B5EF4-FFF2-40B4-BE49-F238E27FC236}">
                <a16:creationId xmlns:a16="http://schemas.microsoft.com/office/drawing/2014/main" id="{25960805-EC5C-BF44-9D1F-24E026369762}"/>
              </a:ext>
            </a:extLst>
          </p:cNvPr>
          <p:cNvSpPr/>
          <p:nvPr/>
        </p:nvSpPr>
        <p:spPr>
          <a:xfrm>
            <a:off x="4770446" y="1080491"/>
            <a:ext cx="6160770" cy="4572000"/>
          </a:xfrm>
          <a:prstGeom prst="rect">
            <a:avLst/>
          </a:prstGeom>
          <a:solidFill>
            <a:schemeClr val="tx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562DED-6F9D-7045-AC6E-D371D0EF4794}"/>
              </a:ext>
            </a:extLst>
          </p:cNvPr>
          <p:cNvSpPr/>
          <p:nvPr/>
        </p:nvSpPr>
        <p:spPr>
          <a:xfrm>
            <a:off x="0" y="5863590"/>
            <a:ext cx="12192000" cy="99441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91D0637-8DF8-944B-B066-BCFCB135DED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372" t="24440" r="19402" b="24870"/>
          <a:stretch/>
        </p:blipFill>
        <p:spPr>
          <a:xfrm>
            <a:off x="10185714" y="5873617"/>
            <a:ext cx="1817370" cy="982980"/>
          </a:xfrm>
          <a:prstGeom prst="rect">
            <a:avLst/>
          </a:prstGeom>
        </p:spPr>
      </p:pic>
      <p:sp>
        <p:nvSpPr>
          <p:cNvPr id="34" name="Title 5">
            <a:extLst>
              <a:ext uri="{FF2B5EF4-FFF2-40B4-BE49-F238E27FC236}">
                <a16:creationId xmlns:a16="http://schemas.microsoft.com/office/drawing/2014/main" id="{A813C489-31C0-E24D-86F0-66BDD56ABD52}"/>
              </a:ext>
            </a:extLst>
          </p:cNvPr>
          <p:cNvSpPr>
            <a:spLocks noGrp="1"/>
          </p:cNvSpPr>
          <p:nvPr>
            <p:ph type="ctrTitle"/>
          </p:nvPr>
        </p:nvSpPr>
        <p:spPr>
          <a:xfrm>
            <a:off x="4770446" y="1079088"/>
            <a:ext cx="6154677" cy="2082934"/>
          </a:xfrm>
        </p:spPr>
        <p:txBody>
          <a:bodyPr anchor="ctr">
            <a:normAutofit/>
          </a:bodyPr>
          <a:lstStyle/>
          <a:p>
            <a:pPr algn="ctr">
              <a:lnSpc>
                <a:spcPct val="100000"/>
              </a:lnSpc>
            </a:pPr>
            <a:r>
              <a:rPr lang="en-US" sz="3600" b="1" cap="none" dirty="0">
                <a:solidFill>
                  <a:srgbClr val="03295A"/>
                </a:solidFill>
                <a:latin typeface="+mn-lt"/>
              </a:rPr>
              <a:t>Thank you</a:t>
            </a:r>
            <a:endParaRPr lang="en-US" sz="4400" b="1" cap="none" dirty="0">
              <a:solidFill>
                <a:schemeClr val="accent4"/>
              </a:solidFill>
              <a:latin typeface="+mn-lt"/>
            </a:endParaRPr>
          </a:p>
        </p:txBody>
      </p:sp>
      <p:sp>
        <p:nvSpPr>
          <p:cNvPr id="35" name="TextBox 34">
            <a:extLst>
              <a:ext uri="{FF2B5EF4-FFF2-40B4-BE49-F238E27FC236}">
                <a16:creationId xmlns:a16="http://schemas.microsoft.com/office/drawing/2014/main" id="{9868C05C-4B2E-0549-B703-2B57B625599D}"/>
              </a:ext>
            </a:extLst>
          </p:cNvPr>
          <p:cNvSpPr txBox="1"/>
          <p:nvPr/>
        </p:nvSpPr>
        <p:spPr>
          <a:xfrm>
            <a:off x="4770445" y="4571536"/>
            <a:ext cx="6154677" cy="923330"/>
          </a:xfrm>
          <a:prstGeom prst="rect">
            <a:avLst/>
          </a:prstGeom>
          <a:noFill/>
        </p:spPr>
        <p:txBody>
          <a:bodyPr wrap="square" rtlCol="0">
            <a:spAutoFit/>
          </a:bodyPr>
          <a:lstStyle/>
          <a:p>
            <a:pPr algn="ctr"/>
            <a:r>
              <a:rPr lang="en-GB" b="1" dirty="0">
                <a:solidFill>
                  <a:srgbClr val="02295A"/>
                </a:solidFill>
              </a:rPr>
              <a:t>Dr Gérardine Goh Escolar</a:t>
            </a:r>
          </a:p>
          <a:p>
            <a:pPr algn="ctr"/>
            <a:r>
              <a:rPr lang="en-GB" b="1" dirty="0">
                <a:solidFill>
                  <a:srgbClr val="02295A"/>
                </a:solidFill>
              </a:rPr>
              <a:t>First Secretary</a:t>
            </a:r>
          </a:p>
          <a:p>
            <a:pPr algn="ctr"/>
            <a:r>
              <a:rPr lang="en-GB" b="1" dirty="0">
                <a:solidFill>
                  <a:srgbClr val="02295A"/>
                </a:solidFill>
              </a:rPr>
              <a:t>HCCH</a:t>
            </a:r>
          </a:p>
        </p:txBody>
      </p:sp>
      <p:sp>
        <p:nvSpPr>
          <p:cNvPr id="36" name="TextBox 35">
            <a:extLst>
              <a:ext uri="{FF2B5EF4-FFF2-40B4-BE49-F238E27FC236}">
                <a16:creationId xmlns:a16="http://schemas.microsoft.com/office/drawing/2014/main" id="{A7D565B4-2257-B845-9227-9273F6F1CFBB}"/>
              </a:ext>
            </a:extLst>
          </p:cNvPr>
          <p:cNvSpPr txBox="1"/>
          <p:nvPr/>
        </p:nvSpPr>
        <p:spPr>
          <a:xfrm>
            <a:off x="5066236" y="3464068"/>
            <a:ext cx="5563093" cy="738664"/>
          </a:xfrm>
          <a:prstGeom prst="rect">
            <a:avLst/>
          </a:prstGeom>
          <a:noFill/>
        </p:spPr>
        <p:txBody>
          <a:bodyPr wrap="square" rtlCol="0">
            <a:spAutoFit/>
          </a:bodyPr>
          <a:lstStyle/>
          <a:p>
            <a:pPr algn="ctr"/>
            <a:r>
              <a:rPr lang="en-US" sz="1400" b="1" dirty="0">
                <a:solidFill>
                  <a:srgbClr val="0177BD"/>
                </a:solidFill>
              </a:rPr>
              <a:t>Council of Europe Committee for the Rights of the Child</a:t>
            </a:r>
            <a:endParaRPr lang="en-US" sz="1400" dirty="0">
              <a:solidFill>
                <a:srgbClr val="0177BD"/>
              </a:solidFill>
            </a:endParaRPr>
          </a:p>
          <a:p>
            <a:pPr algn="ctr"/>
            <a:r>
              <a:rPr lang="en-US" sz="1400" b="1" dirty="0">
                <a:solidFill>
                  <a:srgbClr val="0177BD"/>
                </a:solidFill>
              </a:rPr>
              <a:t>Regional Discussion on Children’s Rights and Alternative Care</a:t>
            </a:r>
            <a:r>
              <a:rPr lang="en-US" sz="1400" dirty="0">
                <a:solidFill>
                  <a:srgbClr val="0177BD"/>
                </a:solidFill>
              </a:rPr>
              <a:t> </a:t>
            </a:r>
          </a:p>
          <a:p>
            <a:pPr algn="ctr"/>
            <a:r>
              <a:rPr lang="en-US" sz="1400" b="1" dirty="0">
                <a:solidFill>
                  <a:srgbClr val="0177BD"/>
                </a:solidFill>
              </a:rPr>
              <a:t>1 June 2021</a:t>
            </a:r>
          </a:p>
        </p:txBody>
      </p:sp>
    </p:spTree>
    <p:extLst>
      <p:ext uri="{BB962C8B-B14F-4D97-AF65-F5344CB8AC3E}">
        <p14:creationId xmlns:p14="http://schemas.microsoft.com/office/powerpoint/2010/main" val="2896274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8853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6A2DA830-A687-1E4F-9CEB-87BE897FA962}"/>
              </a:ext>
            </a:extLst>
          </p:cNvPr>
          <p:cNvSpPr/>
          <p:nvPr/>
        </p:nvSpPr>
        <p:spPr>
          <a:xfrm>
            <a:off x="276348" y="1829592"/>
            <a:ext cx="3409703" cy="3991574"/>
          </a:xfrm>
          <a:prstGeom prst="rect">
            <a:avLst/>
          </a:prstGeom>
          <a:noFill/>
        </p:spPr>
        <p:txBody>
          <a:bodyPr wrap="square" lIns="0" tIns="0" rIns="0" bIns="0" rtlCol="0" anchor="t"/>
          <a:lstStyle/>
          <a:p>
            <a:pPr algn="ctr">
              <a:lnSpc>
                <a:spcPts val="3732"/>
              </a:lnSpc>
              <a:spcAft>
                <a:spcPts val="600"/>
              </a:spcAft>
              <a:buNone/>
            </a:pPr>
            <a:r>
              <a:rPr lang="en-US" sz="4400" dirty="0">
                <a:solidFill>
                  <a:srgbClr val="333333"/>
                </a:solidFill>
                <a:latin typeface="Calibri" panose="020F0502020204030204" pitchFamily="34" charset="0"/>
                <a:ea typeface="Roboto" pitchFamily="34" charset="-122"/>
                <a:cs typeface="Calibri" panose="020F0502020204030204" pitchFamily="34" charset="0"/>
              </a:rPr>
              <a:t>How does the 1996 Child Protection</a:t>
            </a:r>
            <a:br>
              <a:rPr lang="en-US" sz="4400" dirty="0">
                <a:solidFill>
                  <a:srgbClr val="333333"/>
                </a:solidFill>
                <a:latin typeface="Calibri" panose="020F0502020204030204" pitchFamily="34" charset="0"/>
                <a:ea typeface="Roboto" pitchFamily="34" charset="-122"/>
                <a:cs typeface="Calibri" panose="020F0502020204030204" pitchFamily="34" charset="0"/>
              </a:rPr>
            </a:br>
            <a:r>
              <a:rPr lang="en-US" sz="4400" dirty="0">
                <a:solidFill>
                  <a:srgbClr val="333333"/>
                </a:solidFill>
                <a:latin typeface="Calibri" panose="020F0502020204030204" pitchFamily="34" charset="0"/>
                <a:ea typeface="Roboto" pitchFamily="34" charset="-122"/>
                <a:cs typeface="Calibri" panose="020F0502020204030204" pitchFamily="34" charset="0"/>
              </a:rPr>
              <a:t>Convention work in alternative care?</a:t>
            </a:r>
            <a:endParaRPr lang="en-US" sz="4400" dirty="0">
              <a:latin typeface="Calibri" panose="020F0502020204030204" pitchFamily="34" charset="0"/>
              <a:cs typeface="Calibri" panose="020F0502020204030204" pitchFamily="34" charset="0"/>
            </a:endParaRPr>
          </a:p>
        </p:txBody>
      </p:sp>
      <p:sp>
        <p:nvSpPr>
          <p:cNvPr id="15" name="Object 4">
            <a:extLst>
              <a:ext uri="{FF2B5EF4-FFF2-40B4-BE49-F238E27FC236}">
                <a16:creationId xmlns:a16="http://schemas.microsoft.com/office/drawing/2014/main" id="{29F2B327-6537-6845-A349-1601043EC2F9}"/>
              </a:ext>
            </a:extLst>
          </p:cNvPr>
          <p:cNvSpPr/>
          <p:nvPr/>
        </p:nvSpPr>
        <p:spPr>
          <a:xfrm>
            <a:off x="3801392" y="2587896"/>
            <a:ext cx="1905448" cy="2118783"/>
          </a:xfrm>
          <a:prstGeom prst="rect">
            <a:avLst/>
          </a:prstGeom>
          <a:solidFill>
            <a:srgbClr val="03295A"/>
          </a:solidFill>
        </p:spPr>
      </p:sp>
      <p:sp>
        <p:nvSpPr>
          <p:cNvPr id="16" name="Object 5">
            <a:extLst>
              <a:ext uri="{FF2B5EF4-FFF2-40B4-BE49-F238E27FC236}">
                <a16:creationId xmlns:a16="http://schemas.microsoft.com/office/drawing/2014/main" id="{B032B9C3-8960-8247-861A-5B6F1A1D0D36}"/>
              </a:ext>
            </a:extLst>
          </p:cNvPr>
          <p:cNvSpPr/>
          <p:nvPr/>
        </p:nvSpPr>
        <p:spPr>
          <a:xfrm>
            <a:off x="3570717" y="2652992"/>
            <a:ext cx="2366799" cy="1948863"/>
          </a:xfrm>
          <a:prstGeom prst="rect">
            <a:avLst/>
          </a:prstGeom>
          <a:noFill/>
        </p:spPr>
        <p:txBody>
          <a:bodyPr wrap="square" lIns="0" tIns="0" rIns="0" bIns="0" rtlCol="0" anchor="t"/>
          <a:lstStyle/>
          <a:p>
            <a:pPr algn="ctr">
              <a:lnSpc>
                <a:spcPts val="2239"/>
              </a:lnSpc>
              <a:spcAft>
                <a:spcPts val="600"/>
              </a:spcAft>
              <a:buNone/>
            </a:pPr>
            <a:r>
              <a:rPr lang="en-US" sz="2300" dirty="0">
                <a:solidFill>
                  <a:srgbClr val="FFFFFF"/>
                </a:solidFill>
                <a:latin typeface="Calibri" panose="020F0502020204030204" pitchFamily="34" charset="0"/>
                <a:ea typeface="Roboto" pitchFamily="34" charset="-122"/>
                <a:cs typeface="Calibri" panose="020F0502020204030204" pitchFamily="34" charset="0"/>
              </a:rPr>
              <a:t>Art 3(e):</a:t>
            </a:r>
            <a:br>
              <a:rPr lang="en-US" sz="2300" dirty="0">
                <a:solidFill>
                  <a:srgbClr val="FFFFFF"/>
                </a:solidFill>
                <a:latin typeface="Calibri" panose="020F0502020204030204" pitchFamily="34" charset="0"/>
                <a:ea typeface="Roboto" pitchFamily="34" charset="-122"/>
                <a:cs typeface="Calibri" panose="020F0502020204030204" pitchFamily="34" charset="0"/>
              </a:rPr>
            </a:br>
            <a:r>
              <a:rPr lang="en-US" sz="2300" dirty="0">
                <a:solidFill>
                  <a:srgbClr val="FFFFFF"/>
                </a:solidFill>
                <a:latin typeface="Calibri" panose="020F0502020204030204" pitchFamily="34" charset="0"/>
                <a:ea typeface="Roboto" pitchFamily="34" charset="-122"/>
                <a:cs typeface="Calibri" panose="020F0502020204030204" pitchFamily="34" charset="0"/>
              </a:rPr>
              <a:t>applies to</a:t>
            </a:r>
            <a:br>
              <a:rPr lang="en-US" sz="2300" dirty="0">
                <a:solidFill>
                  <a:srgbClr val="FFFFFF"/>
                </a:solidFill>
                <a:latin typeface="Calibri" panose="020F0502020204030204" pitchFamily="34" charset="0"/>
                <a:ea typeface="Roboto" pitchFamily="34" charset="-122"/>
                <a:cs typeface="Calibri" panose="020F0502020204030204" pitchFamily="34" charset="0"/>
              </a:rPr>
            </a:br>
            <a:r>
              <a:rPr lang="en-US" sz="2300" dirty="0">
                <a:solidFill>
                  <a:srgbClr val="FFFFFF"/>
                </a:solidFill>
                <a:latin typeface="Calibri" panose="020F0502020204030204" pitchFamily="34" charset="0"/>
                <a:ea typeface="Roboto" pitchFamily="34" charset="-122"/>
                <a:cs typeface="Calibri" panose="020F0502020204030204" pitchFamily="34" charset="0"/>
              </a:rPr>
              <a:t>children</a:t>
            </a:r>
            <a:br>
              <a:rPr lang="en-US" sz="2300" dirty="0">
                <a:solidFill>
                  <a:srgbClr val="FFFFFF"/>
                </a:solidFill>
                <a:latin typeface="Calibri" panose="020F0502020204030204" pitchFamily="34" charset="0"/>
                <a:ea typeface="Roboto" pitchFamily="34" charset="-122"/>
                <a:cs typeface="Calibri" panose="020F0502020204030204" pitchFamily="34" charset="0"/>
              </a:rPr>
            </a:br>
            <a:r>
              <a:rPr lang="en-US" sz="2300" dirty="0">
                <a:solidFill>
                  <a:srgbClr val="FFFFFF"/>
                </a:solidFill>
                <a:latin typeface="Calibri" panose="020F0502020204030204" pitchFamily="34" charset="0"/>
                <a:ea typeface="Roboto" pitchFamily="34" charset="-122"/>
                <a:cs typeface="Calibri" panose="020F0502020204030204" pitchFamily="34" charset="0"/>
              </a:rPr>
              <a:t>whose</a:t>
            </a:r>
            <a:br>
              <a:rPr lang="en-US" sz="2300" dirty="0">
                <a:solidFill>
                  <a:srgbClr val="FFFFFF"/>
                </a:solidFill>
                <a:latin typeface="Calibri" panose="020F0502020204030204" pitchFamily="34" charset="0"/>
                <a:ea typeface="Roboto" pitchFamily="34" charset="-122"/>
                <a:cs typeface="Calibri" panose="020F0502020204030204" pitchFamily="34" charset="0"/>
              </a:rPr>
            </a:br>
            <a:r>
              <a:rPr lang="en-US" sz="2300" dirty="0">
                <a:solidFill>
                  <a:srgbClr val="FFFFFF"/>
                </a:solidFill>
                <a:latin typeface="Calibri" panose="020F0502020204030204" pitchFamily="34" charset="0"/>
                <a:ea typeface="Roboto" pitchFamily="34" charset="-122"/>
                <a:cs typeface="Calibri" panose="020F0502020204030204" pitchFamily="34" charset="0"/>
              </a:rPr>
              <a:t>parents are</a:t>
            </a:r>
            <a:br>
              <a:rPr lang="en-US" sz="2300" dirty="0">
                <a:solidFill>
                  <a:srgbClr val="FFFFFF"/>
                </a:solidFill>
                <a:latin typeface="Calibri" panose="020F0502020204030204" pitchFamily="34" charset="0"/>
                <a:ea typeface="Roboto" pitchFamily="34" charset="-122"/>
                <a:cs typeface="Calibri" panose="020F0502020204030204" pitchFamily="34" charset="0"/>
              </a:rPr>
            </a:br>
            <a:r>
              <a:rPr lang="en-US" sz="2300" dirty="0">
                <a:solidFill>
                  <a:srgbClr val="FFFFFF"/>
                </a:solidFill>
                <a:latin typeface="Calibri" panose="020F0502020204030204" pitchFamily="34" charset="0"/>
                <a:ea typeface="Roboto" pitchFamily="34" charset="-122"/>
                <a:cs typeface="Calibri" panose="020F0502020204030204" pitchFamily="34" charset="0"/>
              </a:rPr>
              <a:t>unable to</a:t>
            </a:r>
            <a:br>
              <a:rPr lang="en-US" sz="2300" dirty="0">
                <a:solidFill>
                  <a:srgbClr val="FFFFFF"/>
                </a:solidFill>
                <a:latin typeface="Calibri" panose="020F0502020204030204" pitchFamily="34" charset="0"/>
                <a:ea typeface="Roboto" pitchFamily="34" charset="-122"/>
                <a:cs typeface="Calibri" panose="020F0502020204030204" pitchFamily="34" charset="0"/>
              </a:rPr>
            </a:br>
            <a:r>
              <a:rPr lang="en-US" sz="2300" dirty="0">
                <a:solidFill>
                  <a:srgbClr val="FFFFFF"/>
                </a:solidFill>
                <a:latin typeface="Calibri" panose="020F0502020204030204" pitchFamily="34" charset="0"/>
                <a:ea typeface="Roboto" pitchFamily="34" charset="-122"/>
                <a:cs typeface="Calibri" panose="020F0502020204030204" pitchFamily="34" charset="0"/>
              </a:rPr>
              <a:t>provide care</a:t>
            </a:r>
            <a:endParaRPr lang="en-US" dirty="0">
              <a:latin typeface="Calibri" panose="020F0502020204030204" pitchFamily="34" charset="0"/>
              <a:cs typeface="Calibri" panose="020F0502020204030204" pitchFamily="34" charset="0"/>
            </a:endParaRPr>
          </a:p>
        </p:txBody>
      </p:sp>
      <p:sp>
        <p:nvSpPr>
          <p:cNvPr id="17" name="Object 6">
            <a:extLst>
              <a:ext uri="{FF2B5EF4-FFF2-40B4-BE49-F238E27FC236}">
                <a16:creationId xmlns:a16="http://schemas.microsoft.com/office/drawing/2014/main" id="{FBE6C074-B87D-D244-B968-CEF62F1505B6}"/>
              </a:ext>
            </a:extLst>
          </p:cNvPr>
          <p:cNvSpPr/>
          <p:nvPr/>
        </p:nvSpPr>
        <p:spPr>
          <a:xfrm>
            <a:off x="5802066" y="3694901"/>
            <a:ext cx="5906796" cy="1011778"/>
          </a:xfrm>
          <a:prstGeom prst="rect">
            <a:avLst/>
          </a:prstGeom>
          <a:solidFill>
            <a:srgbClr val="03295A"/>
          </a:solidFill>
        </p:spPr>
      </p:sp>
      <p:sp>
        <p:nvSpPr>
          <p:cNvPr id="18" name="Object 7">
            <a:extLst>
              <a:ext uri="{FF2B5EF4-FFF2-40B4-BE49-F238E27FC236}">
                <a16:creationId xmlns:a16="http://schemas.microsoft.com/office/drawing/2014/main" id="{1988BFA5-C814-0E47-800C-07918CE286DA}"/>
              </a:ext>
            </a:extLst>
          </p:cNvPr>
          <p:cNvSpPr/>
          <p:nvPr/>
        </p:nvSpPr>
        <p:spPr>
          <a:xfrm>
            <a:off x="5799686" y="3942831"/>
            <a:ext cx="5911556" cy="477306"/>
          </a:xfrm>
          <a:prstGeom prst="rect">
            <a:avLst/>
          </a:prstGeom>
          <a:noFill/>
        </p:spPr>
        <p:txBody>
          <a:bodyPr wrap="square" lIns="0" tIns="0" rIns="0" bIns="0" rtlCol="0" anchor="t"/>
          <a:lstStyle/>
          <a:p>
            <a:pPr algn="ctr">
              <a:lnSpc>
                <a:spcPts val="2016"/>
              </a:lnSpc>
              <a:spcAft>
                <a:spcPts val="600"/>
              </a:spcAft>
              <a:buNone/>
            </a:pPr>
            <a:r>
              <a:rPr lang="en-US" sz="2000" dirty="0">
                <a:solidFill>
                  <a:srgbClr val="FFFFFF"/>
                </a:solidFill>
                <a:latin typeface="Calibri" panose="020F0502020204030204" pitchFamily="34" charset="0"/>
                <a:ea typeface="Roboto" pitchFamily="34" charset="-122"/>
                <a:cs typeface="Calibri" panose="020F0502020204030204" pitchFamily="34" charset="0"/>
              </a:rPr>
              <a:t>Art 33: Specific obligations arise when an</a:t>
            </a:r>
            <a:br>
              <a:rPr lang="en-US" sz="2000" dirty="0">
                <a:solidFill>
                  <a:srgbClr val="FFFFFF"/>
                </a:solidFill>
                <a:latin typeface="Calibri" panose="020F0502020204030204" pitchFamily="34" charset="0"/>
                <a:ea typeface="Roboto" pitchFamily="34" charset="-122"/>
                <a:cs typeface="Calibri" panose="020F0502020204030204" pitchFamily="34" charset="0"/>
              </a:rPr>
            </a:br>
            <a:r>
              <a:rPr lang="en-US" sz="2000" dirty="0">
                <a:solidFill>
                  <a:srgbClr val="FFFFFF"/>
                </a:solidFill>
                <a:latin typeface="Calibri" panose="020F0502020204030204" pitchFamily="34" charset="0"/>
                <a:ea typeface="Roboto" pitchFamily="34" charset="-122"/>
                <a:cs typeface="Calibri" panose="020F0502020204030204" pitchFamily="34" charset="0"/>
              </a:rPr>
              <a:t>authority is contemplating a child's placement</a:t>
            </a:r>
            <a:endParaRPr lang="en-US" dirty="0">
              <a:latin typeface="Calibri" panose="020F0502020204030204" pitchFamily="34" charset="0"/>
              <a:cs typeface="Calibri" panose="020F0502020204030204" pitchFamily="34" charset="0"/>
            </a:endParaRPr>
          </a:p>
        </p:txBody>
      </p:sp>
      <p:sp>
        <p:nvSpPr>
          <p:cNvPr id="19" name="Object 8">
            <a:extLst>
              <a:ext uri="{FF2B5EF4-FFF2-40B4-BE49-F238E27FC236}">
                <a16:creationId xmlns:a16="http://schemas.microsoft.com/office/drawing/2014/main" id="{2C9CCE8E-2C97-754A-86EB-AFC89F0E759A}"/>
              </a:ext>
            </a:extLst>
          </p:cNvPr>
          <p:cNvSpPr/>
          <p:nvPr/>
        </p:nvSpPr>
        <p:spPr>
          <a:xfrm>
            <a:off x="3801392" y="4801905"/>
            <a:ext cx="7907470" cy="1011778"/>
          </a:xfrm>
          <a:prstGeom prst="rect">
            <a:avLst/>
          </a:prstGeom>
          <a:solidFill>
            <a:srgbClr val="A2B93B"/>
          </a:solidFill>
        </p:spPr>
      </p:sp>
      <p:sp>
        <p:nvSpPr>
          <p:cNvPr id="20" name="Object 9">
            <a:extLst>
              <a:ext uri="{FF2B5EF4-FFF2-40B4-BE49-F238E27FC236}">
                <a16:creationId xmlns:a16="http://schemas.microsoft.com/office/drawing/2014/main" id="{A2F5AC83-7F3A-F140-8F9B-3529B71EBF86}"/>
              </a:ext>
            </a:extLst>
          </p:cNvPr>
          <p:cNvSpPr/>
          <p:nvPr/>
        </p:nvSpPr>
        <p:spPr>
          <a:xfrm>
            <a:off x="4388407" y="5166517"/>
            <a:ext cx="6733440" cy="242827"/>
          </a:xfrm>
          <a:prstGeom prst="rect">
            <a:avLst/>
          </a:prstGeom>
          <a:noFill/>
        </p:spPr>
        <p:txBody>
          <a:bodyPr wrap="square" lIns="0" tIns="0" rIns="0" bIns="0" rtlCol="0" anchor="t"/>
          <a:lstStyle/>
          <a:p>
            <a:pPr algn="ctr">
              <a:lnSpc>
                <a:spcPts val="2239"/>
              </a:lnSpc>
              <a:spcAft>
                <a:spcPts val="600"/>
              </a:spcAft>
              <a:buNone/>
            </a:pPr>
            <a:r>
              <a:rPr lang="en-US" sz="2300" dirty="0">
                <a:solidFill>
                  <a:srgbClr val="333333"/>
                </a:solidFill>
                <a:latin typeface="Calibri" panose="020F0502020204030204" pitchFamily="34" charset="0"/>
                <a:ea typeface="Roboto" pitchFamily="34" charset="-122"/>
                <a:cs typeface="Calibri" panose="020F0502020204030204" pitchFamily="34" charset="0"/>
              </a:rPr>
              <a:t>1996 Child Protection Convention: Arts 3 and 33</a:t>
            </a:r>
            <a:endParaRPr lang="en-US" dirty="0">
              <a:latin typeface="Calibri" panose="020F0502020204030204" pitchFamily="34" charset="0"/>
              <a:cs typeface="Calibri" panose="020F0502020204030204" pitchFamily="34" charset="0"/>
            </a:endParaRPr>
          </a:p>
        </p:txBody>
      </p:sp>
      <p:sp>
        <p:nvSpPr>
          <p:cNvPr id="21" name="Object 10">
            <a:extLst>
              <a:ext uri="{FF2B5EF4-FFF2-40B4-BE49-F238E27FC236}">
                <a16:creationId xmlns:a16="http://schemas.microsoft.com/office/drawing/2014/main" id="{39091A89-29FF-7646-A46D-B162FE7138A7}"/>
              </a:ext>
            </a:extLst>
          </p:cNvPr>
          <p:cNvSpPr/>
          <p:nvPr/>
        </p:nvSpPr>
        <p:spPr>
          <a:xfrm>
            <a:off x="9803414" y="2587896"/>
            <a:ext cx="1905448" cy="1011778"/>
          </a:xfrm>
          <a:prstGeom prst="rect">
            <a:avLst/>
          </a:prstGeom>
          <a:solidFill>
            <a:srgbClr val="0069B4"/>
          </a:solidFill>
        </p:spPr>
      </p:sp>
      <p:sp>
        <p:nvSpPr>
          <p:cNvPr id="22" name="Object 11">
            <a:extLst>
              <a:ext uri="{FF2B5EF4-FFF2-40B4-BE49-F238E27FC236}">
                <a16:creationId xmlns:a16="http://schemas.microsoft.com/office/drawing/2014/main" id="{5A805C0E-5D20-3B4A-B181-9C831BCE6686}"/>
              </a:ext>
            </a:extLst>
          </p:cNvPr>
          <p:cNvSpPr/>
          <p:nvPr/>
        </p:nvSpPr>
        <p:spPr>
          <a:xfrm>
            <a:off x="9564606" y="2656385"/>
            <a:ext cx="2383063" cy="839538"/>
          </a:xfrm>
          <a:prstGeom prst="rect">
            <a:avLst/>
          </a:prstGeom>
          <a:noFill/>
        </p:spPr>
        <p:txBody>
          <a:bodyPr wrap="square" lIns="0" tIns="0" rIns="0" bIns="0" rtlCol="0" anchor="t"/>
          <a:lstStyle/>
          <a:p>
            <a:pPr algn="ctr">
              <a:lnSpc>
                <a:spcPts val="1344"/>
              </a:lnSpc>
              <a:spcAft>
                <a:spcPts val="600"/>
              </a:spcAft>
              <a:buNone/>
            </a:pPr>
            <a:r>
              <a:rPr lang="en-US" sz="1400" dirty="0">
                <a:solidFill>
                  <a:srgbClr val="FFFFFF"/>
                </a:solidFill>
                <a:latin typeface="Calibri" panose="020F0502020204030204" pitchFamily="34" charset="0"/>
                <a:ea typeface="Roboto" pitchFamily="34" charset="-122"/>
                <a:cs typeface="Calibri" panose="020F0502020204030204" pitchFamily="34" charset="0"/>
              </a:rPr>
              <a:t>Central Authority of</a:t>
            </a:r>
            <a:br>
              <a:rPr lang="en-US" sz="1400" dirty="0">
                <a:solidFill>
                  <a:srgbClr val="FFFFFF"/>
                </a:solidFill>
                <a:latin typeface="Calibri" panose="020F0502020204030204" pitchFamily="34" charset="0"/>
                <a:ea typeface="Roboto" pitchFamily="34" charset="-122"/>
                <a:cs typeface="Calibri" panose="020F0502020204030204" pitchFamily="34" charset="0"/>
              </a:rPr>
            </a:br>
            <a:r>
              <a:rPr lang="en-US" sz="1400" dirty="0">
                <a:solidFill>
                  <a:srgbClr val="FFFFFF"/>
                </a:solidFill>
                <a:latin typeface="Calibri" panose="020F0502020204030204" pitchFamily="34" charset="0"/>
                <a:ea typeface="Roboto" pitchFamily="34" charset="-122"/>
                <a:cs typeface="Calibri" panose="020F0502020204030204" pitchFamily="34" charset="0"/>
              </a:rPr>
              <a:t>the receiving State</a:t>
            </a:r>
            <a:br>
              <a:rPr lang="en-US" sz="1400" dirty="0">
                <a:solidFill>
                  <a:srgbClr val="FFFFFF"/>
                </a:solidFill>
                <a:latin typeface="Calibri" panose="020F0502020204030204" pitchFamily="34" charset="0"/>
                <a:ea typeface="Roboto" pitchFamily="34" charset="-122"/>
                <a:cs typeface="Calibri" panose="020F0502020204030204" pitchFamily="34" charset="0"/>
              </a:rPr>
            </a:br>
            <a:r>
              <a:rPr lang="en-US" sz="1400" dirty="0">
                <a:solidFill>
                  <a:srgbClr val="FFFFFF"/>
                </a:solidFill>
                <a:latin typeface="Calibri" panose="020F0502020204030204" pitchFamily="34" charset="0"/>
                <a:ea typeface="Roboto" pitchFamily="34" charset="-122"/>
                <a:cs typeface="Calibri" panose="020F0502020204030204" pitchFamily="34" charset="0"/>
              </a:rPr>
              <a:t>must consent, taking</a:t>
            </a:r>
            <a:br>
              <a:rPr lang="en-US" sz="1400" dirty="0">
                <a:solidFill>
                  <a:srgbClr val="FFFFFF"/>
                </a:solidFill>
                <a:latin typeface="Calibri" panose="020F0502020204030204" pitchFamily="34" charset="0"/>
                <a:ea typeface="Roboto" pitchFamily="34" charset="-122"/>
                <a:cs typeface="Calibri" panose="020F0502020204030204" pitchFamily="34" charset="0"/>
              </a:rPr>
            </a:br>
            <a:r>
              <a:rPr lang="en-US" sz="1400" dirty="0">
                <a:solidFill>
                  <a:srgbClr val="FFFFFF"/>
                </a:solidFill>
                <a:latin typeface="Calibri" panose="020F0502020204030204" pitchFamily="34" charset="0"/>
                <a:ea typeface="Roboto" pitchFamily="34" charset="-122"/>
                <a:cs typeface="Calibri" panose="020F0502020204030204" pitchFamily="34" charset="0"/>
              </a:rPr>
              <a:t>into account the best</a:t>
            </a:r>
            <a:br>
              <a:rPr lang="en-US" sz="1400" dirty="0">
                <a:solidFill>
                  <a:srgbClr val="FFFFFF"/>
                </a:solidFill>
                <a:latin typeface="Calibri" panose="020F0502020204030204" pitchFamily="34" charset="0"/>
                <a:ea typeface="Roboto" pitchFamily="34" charset="-122"/>
                <a:cs typeface="Calibri" panose="020F0502020204030204" pitchFamily="34" charset="0"/>
              </a:rPr>
            </a:br>
            <a:r>
              <a:rPr lang="en-US" sz="1400" dirty="0">
                <a:solidFill>
                  <a:srgbClr val="FFFFFF"/>
                </a:solidFill>
                <a:latin typeface="Calibri" panose="020F0502020204030204" pitchFamily="34" charset="0"/>
                <a:ea typeface="Roboto" pitchFamily="34" charset="-122"/>
                <a:cs typeface="Calibri" panose="020F0502020204030204" pitchFamily="34" charset="0"/>
              </a:rPr>
              <a:t>interests of the child</a:t>
            </a:r>
            <a:endParaRPr lang="en-US" dirty="0">
              <a:latin typeface="Calibri" panose="020F0502020204030204" pitchFamily="34" charset="0"/>
              <a:cs typeface="Calibri" panose="020F0502020204030204" pitchFamily="34" charset="0"/>
            </a:endParaRPr>
          </a:p>
        </p:txBody>
      </p:sp>
      <p:sp>
        <p:nvSpPr>
          <p:cNvPr id="23" name="Object 12">
            <a:extLst>
              <a:ext uri="{FF2B5EF4-FFF2-40B4-BE49-F238E27FC236}">
                <a16:creationId xmlns:a16="http://schemas.microsoft.com/office/drawing/2014/main" id="{D4501770-1DA3-9341-B899-B9F77D1AEC38}"/>
              </a:ext>
            </a:extLst>
          </p:cNvPr>
          <p:cNvSpPr/>
          <p:nvPr/>
        </p:nvSpPr>
        <p:spPr>
          <a:xfrm>
            <a:off x="7802740" y="2587896"/>
            <a:ext cx="1905448" cy="1011778"/>
          </a:xfrm>
          <a:prstGeom prst="rect">
            <a:avLst/>
          </a:prstGeom>
          <a:solidFill>
            <a:srgbClr val="0069B4"/>
          </a:solidFill>
        </p:spPr>
      </p:sp>
      <p:sp>
        <p:nvSpPr>
          <p:cNvPr id="24" name="Object 13">
            <a:extLst>
              <a:ext uri="{FF2B5EF4-FFF2-40B4-BE49-F238E27FC236}">
                <a16:creationId xmlns:a16="http://schemas.microsoft.com/office/drawing/2014/main" id="{C4F13A87-BC5A-6F40-94C6-DAED68266E5A}"/>
              </a:ext>
            </a:extLst>
          </p:cNvPr>
          <p:cNvSpPr/>
          <p:nvPr/>
        </p:nvSpPr>
        <p:spPr>
          <a:xfrm>
            <a:off x="7555117" y="2724524"/>
            <a:ext cx="2400695" cy="704376"/>
          </a:xfrm>
          <a:prstGeom prst="rect">
            <a:avLst/>
          </a:prstGeom>
          <a:noFill/>
        </p:spPr>
        <p:txBody>
          <a:bodyPr wrap="square" lIns="0" tIns="0" rIns="0" bIns="0" rtlCol="0" anchor="t"/>
          <a:lstStyle/>
          <a:p>
            <a:pPr algn="ctr">
              <a:lnSpc>
                <a:spcPts val="1120"/>
              </a:lnSpc>
              <a:spcAft>
                <a:spcPts val="600"/>
              </a:spcAft>
              <a:buNone/>
            </a:pPr>
            <a:r>
              <a:rPr lang="en-US" sz="1100" dirty="0">
                <a:solidFill>
                  <a:srgbClr val="FFFFFF"/>
                </a:solidFill>
                <a:latin typeface="Calibri" panose="020F0502020204030204" pitchFamily="34" charset="0"/>
                <a:ea typeface="Roboto" pitchFamily="34" charset="-122"/>
                <a:cs typeface="Calibri" panose="020F0502020204030204" pitchFamily="34" charset="0"/>
              </a:rPr>
              <a:t>Central Authority of</a:t>
            </a:r>
            <a:br>
              <a:rPr lang="en-US" sz="1100" dirty="0">
                <a:solidFill>
                  <a:srgbClr val="FFFFFF"/>
                </a:solidFill>
                <a:latin typeface="Calibri" panose="020F0502020204030204" pitchFamily="34" charset="0"/>
                <a:ea typeface="Roboto" pitchFamily="34" charset="-122"/>
                <a:cs typeface="Calibri" panose="020F0502020204030204" pitchFamily="34" charset="0"/>
              </a:rPr>
            </a:br>
            <a:r>
              <a:rPr lang="en-US" sz="1100" dirty="0">
                <a:solidFill>
                  <a:srgbClr val="FFFFFF"/>
                </a:solidFill>
                <a:latin typeface="Calibri" panose="020F0502020204030204" pitchFamily="34" charset="0"/>
                <a:ea typeface="Roboto" pitchFamily="34" charset="-122"/>
                <a:cs typeface="Calibri" panose="020F0502020204030204" pitchFamily="34" charset="0"/>
              </a:rPr>
              <a:t>Sending State must</a:t>
            </a:r>
            <a:br>
              <a:rPr lang="en-US" sz="1100" dirty="0">
                <a:solidFill>
                  <a:srgbClr val="FFFFFF"/>
                </a:solidFill>
                <a:latin typeface="Calibri" panose="020F0502020204030204" pitchFamily="34" charset="0"/>
                <a:ea typeface="Roboto" pitchFamily="34" charset="-122"/>
                <a:cs typeface="Calibri" panose="020F0502020204030204" pitchFamily="34" charset="0"/>
              </a:rPr>
            </a:br>
            <a:r>
              <a:rPr lang="en-US" sz="1100" dirty="0">
                <a:solidFill>
                  <a:srgbClr val="FFFFFF"/>
                </a:solidFill>
                <a:latin typeface="Calibri" panose="020F0502020204030204" pitchFamily="34" charset="0"/>
                <a:ea typeface="Roboto" pitchFamily="34" charset="-122"/>
                <a:cs typeface="Calibri" panose="020F0502020204030204" pitchFamily="34" charset="0"/>
              </a:rPr>
              <a:t>transmit a report on the</a:t>
            </a:r>
            <a:br>
              <a:rPr lang="en-US" sz="1100" dirty="0">
                <a:solidFill>
                  <a:srgbClr val="FFFFFF"/>
                </a:solidFill>
                <a:latin typeface="Calibri" panose="020F0502020204030204" pitchFamily="34" charset="0"/>
                <a:ea typeface="Roboto" pitchFamily="34" charset="-122"/>
                <a:cs typeface="Calibri" panose="020F0502020204030204" pitchFamily="34" charset="0"/>
              </a:rPr>
            </a:br>
            <a:r>
              <a:rPr lang="en-US" sz="1100" dirty="0">
                <a:solidFill>
                  <a:srgbClr val="FFFFFF"/>
                </a:solidFill>
                <a:latin typeface="Calibri" panose="020F0502020204030204" pitchFamily="34" charset="0"/>
                <a:ea typeface="Roboto" pitchFamily="34" charset="-122"/>
                <a:cs typeface="Calibri" panose="020F0502020204030204" pitchFamily="34" charset="0"/>
              </a:rPr>
              <a:t>child, together with the</a:t>
            </a:r>
            <a:br>
              <a:rPr lang="en-US" sz="1100" dirty="0">
                <a:solidFill>
                  <a:srgbClr val="FFFFFF"/>
                </a:solidFill>
                <a:latin typeface="Calibri" panose="020F0502020204030204" pitchFamily="34" charset="0"/>
                <a:ea typeface="Roboto" pitchFamily="34" charset="-122"/>
                <a:cs typeface="Calibri" panose="020F0502020204030204" pitchFamily="34" charset="0"/>
              </a:rPr>
            </a:br>
            <a:r>
              <a:rPr lang="en-US" sz="1100" dirty="0">
                <a:solidFill>
                  <a:srgbClr val="FFFFFF"/>
                </a:solidFill>
                <a:latin typeface="Calibri" panose="020F0502020204030204" pitchFamily="34" charset="0"/>
                <a:ea typeface="Roboto" pitchFamily="34" charset="-122"/>
                <a:cs typeface="Calibri" panose="020F0502020204030204" pitchFamily="34" charset="0"/>
              </a:rPr>
              <a:t>reasons for the placement</a:t>
            </a:r>
            <a:endParaRPr lang="en-US" dirty="0">
              <a:latin typeface="Calibri" panose="020F0502020204030204" pitchFamily="34" charset="0"/>
              <a:cs typeface="Calibri" panose="020F0502020204030204" pitchFamily="34" charset="0"/>
            </a:endParaRPr>
          </a:p>
        </p:txBody>
      </p:sp>
      <p:sp>
        <p:nvSpPr>
          <p:cNvPr id="25" name="Object 14">
            <a:extLst>
              <a:ext uri="{FF2B5EF4-FFF2-40B4-BE49-F238E27FC236}">
                <a16:creationId xmlns:a16="http://schemas.microsoft.com/office/drawing/2014/main" id="{58CE7B0D-77A7-3A4F-B887-EEB52C554B87}"/>
              </a:ext>
            </a:extLst>
          </p:cNvPr>
          <p:cNvSpPr/>
          <p:nvPr/>
        </p:nvSpPr>
        <p:spPr>
          <a:xfrm>
            <a:off x="5802066" y="2587896"/>
            <a:ext cx="1905448" cy="1011778"/>
          </a:xfrm>
          <a:prstGeom prst="rect">
            <a:avLst/>
          </a:prstGeom>
          <a:solidFill>
            <a:srgbClr val="0069B4"/>
          </a:solidFill>
        </p:spPr>
      </p:sp>
      <p:sp>
        <p:nvSpPr>
          <p:cNvPr id="26" name="Object 15">
            <a:extLst>
              <a:ext uri="{FF2B5EF4-FFF2-40B4-BE49-F238E27FC236}">
                <a16:creationId xmlns:a16="http://schemas.microsoft.com/office/drawing/2014/main" id="{314E5C85-02DE-F444-8E70-02714D726508}"/>
              </a:ext>
            </a:extLst>
          </p:cNvPr>
          <p:cNvSpPr/>
          <p:nvPr/>
        </p:nvSpPr>
        <p:spPr>
          <a:xfrm>
            <a:off x="5603557" y="2741687"/>
            <a:ext cx="2302465" cy="668934"/>
          </a:xfrm>
          <a:prstGeom prst="rect">
            <a:avLst/>
          </a:prstGeom>
          <a:noFill/>
        </p:spPr>
        <p:txBody>
          <a:bodyPr wrap="square" lIns="0" tIns="0" rIns="0" bIns="0" rtlCol="0" anchor="t"/>
          <a:lstStyle/>
          <a:p>
            <a:pPr algn="ctr">
              <a:lnSpc>
                <a:spcPts val="1344"/>
              </a:lnSpc>
              <a:spcAft>
                <a:spcPts val="600"/>
              </a:spcAft>
              <a:buNone/>
            </a:pPr>
            <a:r>
              <a:rPr lang="en-US" sz="1400" dirty="0">
                <a:solidFill>
                  <a:srgbClr val="FFFFFF"/>
                </a:solidFill>
                <a:latin typeface="Calibri" panose="020F0502020204030204" pitchFamily="34" charset="0"/>
                <a:ea typeface="Roboto" pitchFamily="34" charset="-122"/>
                <a:cs typeface="Calibri" panose="020F0502020204030204" pitchFamily="34" charset="0"/>
              </a:rPr>
              <a:t>Obligatory</a:t>
            </a:r>
            <a:br>
              <a:rPr lang="en-US" sz="1400" dirty="0">
                <a:solidFill>
                  <a:srgbClr val="FFFFFF"/>
                </a:solidFill>
                <a:latin typeface="Calibri" panose="020F0502020204030204" pitchFamily="34" charset="0"/>
                <a:ea typeface="Roboto" pitchFamily="34" charset="-122"/>
                <a:cs typeface="Calibri" panose="020F0502020204030204" pitchFamily="34" charset="0"/>
              </a:rPr>
            </a:br>
            <a:r>
              <a:rPr lang="en-US" sz="1400" dirty="0">
                <a:solidFill>
                  <a:srgbClr val="FFFFFF"/>
                </a:solidFill>
                <a:latin typeface="Calibri" panose="020F0502020204030204" pitchFamily="34" charset="0"/>
                <a:ea typeface="Roboto" pitchFamily="34" charset="-122"/>
                <a:cs typeface="Calibri" panose="020F0502020204030204" pitchFamily="34" charset="0"/>
              </a:rPr>
              <a:t>consultation among</a:t>
            </a:r>
            <a:br>
              <a:rPr lang="en-US" sz="1400" dirty="0">
                <a:solidFill>
                  <a:srgbClr val="FFFFFF"/>
                </a:solidFill>
                <a:latin typeface="Calibri" panose="020F0502020204030204" pitchFamily="34" charset="0"/>
                <a:ea typeface="Roboto" pitchFamily="34" charset="-122"/>
                <a:cs typeface="Calibri" panose="020F0502020204030204" pitchFamily="34" charset="0"/>
              </a:rPr>
            </a:br>
            <a:r>
              <a:rPr lang="en-US" sz="1400" dirty="0">
                <a:solidFill>
                  <a:srgbClr val="FFFFFF"/>
                </a:solidFill>
                <a:latin typeface="Calibri" panose="020F0502020204030204" pitchFamily="34" charset="0"/>
                <a:ea typeface="Roboto" pitchFamily="34" charset="-122"/>
                <a:cs typeface="Calibri" panose="020F0502020204030204" pitchFamily="34" charset="0"/>
              </a:rPr>
              <a:t>the involved</a:t>
            </a:r>
            <a:br>
              <a:rPr lang="en-US" sz="1400" dirty="0">
                <a:solidFill>
                  <a:srgbClr val="FFFFFF"/>
                </a:solidFill>
                <a:latin typeface="Calibri" panose="020F0502020204030204" pitchFamily="34" charset="0"/>
                <a:ea typeface="Roboto" pitchFamily="34" charset="-122"/>
                <a:cs typeface="Calibri" panose="020F0502020204030204" pitchFamily="34" charset="0"/>
              </a:rPr>
            </a:br>
            <a:r>
              <a:rPr lang="en-US" sz="1400" dirty="0">
                <a:solidFill>
                  <a:srgbClr val="FFFFFF"/>
                </a:solidFill>
                <a:latin typeface="Calibri" panose="020F0502020204030204" pitchFamily="34" charset="0"/>
                <a:ea typeface="Roboto" pitchFamily="34" charset="-122"/>
                <a:cs typeface="Calibri" panose="020F0502020204030204" pitchFamily="34" charset="0"/>
              </a:rPr>
              <a:t>Contracting States</a:t>
            </a:r>
            <a:endParaRPr lang="en-US" dirty="0">
              <a:latin typeface="Calibri" panose="020F0502020204030204" pitchFamily="34" charset="0"/>
              <a:cs typeface="Calibri" panose="020F0502020204030204" pitchFamily="34" charset="0"/>
            </a:endParaRPr>
          </a:p>
        </p:txBody>
      </p:sp>
      <p:sp>
        <p:nvSpPr>
          <p:cNvPr id="27" name="Object 16">
            <a:extLst>
              <a:ext uri="{FF2B5EF4-FFF2-40B4-BE49-F238E27FC236}">
                <a16:creationId xmlns:a16="http://schemas.microsoft.com/office/drawing/2014/main" id="{C9DEF8BE-1B8B-D746-BC0F-CE79BC49469A}"/>
              </a:ext>
            </a:extLst>
          </p:cNvPr>
          <p:cNvSpPr/>
          <p:nvPr/>
        </p:nvSpPr>
        <p:spPr>
          <a:xfrm>
            <a:off x="3801392" y="1480892"/>
            <a:ext cx="7907470" cy="1011778"/>
          </a:xfrm>
          <a:prstGeom prst="rect">
            <a:avLst/>
          </a:prstGeom>
          <a:solidFill>
            <a:srgbClr val="0094D2"/>
          </a:solidFill>
        </p:spPr>
      </p:sp>
      <p:sp>
        <p:nvSpPr>
          <p:cNvPr id="28" name="Object 17">
            <a:extLst>
              <a:ext uri="{FF2B5EF4-FFF2-40B4-BE49-F238E27FC236}">
                <a16:creationId xmlns:a16="http://schemas.microsoft.com/office/drawing/2014/main" id="{A5634532-90E7-6C4E-9DFC-150D57D00554}"/>
              </a:ext>
            </a:extLst>
          </p:cNvPr>
          <p:cNvSpPr/>
          <p:nvPr/>
        </p:nvSpPr>
        <p:spPr>
          <a:xfrm>
            <a:off x="3962399" y="1561165"/>
            <a:ext cx="7647710" cy="811506"/>
          </a:xfrm>
          <a:prstGeom prst="rect">
            <a:avLst/>
          </a:prstGeom>
          <a:noFill/>
        </p:spPr>
        <p:txBody>
          <a:bodyPr wrap="square" lIns="0" tIns="0" rIns="0" bIns="0" rtlCol="0" anchor="t"/>
          <a:lstStyle/>
          <a:p>
            <a:pPr algn="ctr">
              <a:lnSpc>
                <a:spcPts val="2400"/>
              </a:lnSpc>
              <a:spcAft>
                <a:spcPts val="600"/>
              </a:spcAft>
              <a:buNone/>
            </a:pPr>
            <a:r>
              <a:rPr lang="en-US" sz="2800" dirty="0">
                <a:solidFill>
                  <a:srgbClr val="FFFFFF"/>
                </a:solidFill>
                <a:latin typeface="Calibri" panose="020F0502020204030204" pitchFamily="34" charset="0"/>
                <a:ea typeface="Roboto" pitchFamily="34" charset="-122"/>
                <a:cs typeface="Calibri" panose="020F0502020204030204" pitchFamily="34" charset="0"/>
              </a:rPr>
              <a:t>If Article 33 is not complied with, authorities can refuse to recognise measures of protection on alternative care taken by another State.</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5092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Object 2" descr="preencoded.png">
            <a:extLst>
              <a:ext uri="{FF2B5EF4-FFF2-40B4-BE49-F238E27FC236}">
                <a16:creationId xmlns:a16="http://schemas.microsoft.com/office/drawing/2014/main" id="{FDED015A-3318-4A4B-B681-E22304D096AD}"/>
              </a:ext>
            </a:extLst>
          </p:cNvPr>
          <p:cNvPicPr>
            <a:picLocks noChangeAspect="1"/>
          </p:cNvPicPr>
          <p:nvPr/>
        </p:nvPicPr>
        <p:blipFill>
          <a:blip r:embed="rId5"/>
          <a:srcRect l="26676" r="26676"/>
          <a:stretch/>
        </p:blipFill>
        <p:spPr>
          <a:xfrm>
            <a:off x="476132" y="1161095"/>
            <a:ext cx="2186858" cy="3124083"/>
          </a:xfrm>
          <a:prstGeom prst="rect">
            <a:avLst/>
          </a:prstGeom>
        </p:spPr>
      </p:pic>
      <p:sp>
        <p:nvSpPr>
          <p:cNvPr id="15" name="Object 3">
            <a:extLst>
              <a:ext uri="{FF2B5EF4-FFF2-40B4-BE49-F238E27FC236}">
                <a16:creationId xmlns:a16="http://schemas.microsoft.com/office/drawing/2014/main" id="{AC067D2B-98BF-6440-9A99-61477A9723F0}"/>
              </a:ext>
            </a:extLst>
          </p:cNvPr>
          <p:cNvSpPr/>
          <p:nvPr/>
        </p:nvSpPr>
        <p:spPr>
          <a:xfrm>
            <a:off x="476131" y="4438136"/>
            <a:ext cx="2666333" cy="459942"/>
          </a:xfrm>
          <a:prstGeom prst="rect">
            <a:avLst/>
          </a:prstGeom>
          <a:noFill/>
        </p:spPr>
        <p:txBody>
          <a:bodyPr wrap="square" lIns="0" tIns="0" rIns="0" bIns="0" rtlCol="0" anchor="t"/>
          <a:lstStyle/>
          <a:p>
            <a:pPr algn="ctr">
              <a:lnSpc>
                <a:spcPts val="2400"/>
              </a:lnSpc>
              <a:spcAft>
                <a:spcPts val="600"/>
              </a:spcAft>
              <a:buNone/>
            </a:pPr>
            <a:r>
              <a:rPr lang="en-US" sz="2800" dirty="0">
                <a:solidFill>
                  <a:srgbClr val="0094D2"/>
                </a:solidFill>
                <a:latin typeface="Calibri" panose="020F0502020204030204" pitchFamily="34" charset="0"/>
                <a:ea typeface="Roboto" pitchFamily="34" charset="-122"/>
                <a:cs typeface="Calibri" panose="020F0502020204030204" pitchFamily="34" charset="0"/>
              </a:rPr>
              <a:t>Unaccompanied and separated children</a:t>
            </a:r>
            <a:endParaRPr lang="en-US" sz="2800" dirty="0">
              <a:latin typeface="Calibri" panose="020F0502020204030204" pitchFamily="34" charset="0"/>
              <a:cs typeface="Calibri" panose="020F0502020204030204" pitchFamily="34" charset="0"/>
            </a:endParaRPr>
          </a:p>
        </p:txBody>
      </p:sp>
      <p:pic>
        <p:nvPicPr>
          <p:cNvPr id="17" name="Object 5" descr="preencoded.png">
            <a:extLst>
              <a:ext uri="{FF2B5EF4-FFF2-40B4-BE49-F238E27FC236}">
                <a16:creationId xmlns:a16="http://schemas.microsoft.com/office/drawing/2014/main" id="{6F7C39BF-6138-9049-9B5F-FBCD88A0BEAB}"/>
              </a:ext>
            </a:extLst>
          </p:cNvPr>
          <p:cNvPicPr>
            <a:picLocks noChangeAspect="1"/>
          </p:cNvPicPr>
          <p:nvPr/>
        </p:nvPicPr>
        <p:blipFill>
          <a:blip r:embed="rId6"/>
          <a:srcRect t="2381" b="2381"/>
          <a:stretch/>
        </p:blipFill>
        <p:spPr>
          <a:xfrm>
            <a:off x="3332917" y="1440208"/>
            <a:ext cx="1991479" cy="2844970"/>
          </a:xfrm>
          <a:prstGeom prst="rect">
            <a:avLst/>
          </a:prstGeom>
        </p:spPr>
      </p:pic>
      <p:sp>
        <p:nvSpPr>
          <p:cNvPr id="18" name="Object 6">
            <a:extLst>
              <a:ext uri="{FF2B5EF4-FFF2-40B4-BE49-F238E27FC236}">
                <a16:creationId xmlns:a16="http://schemas.microsoft.com/office/drawing/2014/main" id="{EC31D745-B26A-2345-8B57-C9D29621E3AB}"/>
              </a:ext>
            </a:extLst>
          </p:cNvPr>
          <p:cNvSpPr/>
          <p:nvPr/>
        </p:nvSpPr>
        <p:spPr>
          <a:xfrm>
            <a:off x="3332917" y="4438136"/>
            <a:ext cx="2185567" cy="657763"/>
          </a:xfrm>
          <a:prstGeom prst="rect">
            <a:avLst/>
          </a:prstGeom>
          <a:noFill/>
        </p:spPr>
        <p:txBody>
          <a:bodyPr wrap="square" lIns="0" tIns="0" rIns="0" bIns="0" rtlCol="0" anchor="t"/>
          <a:lstStyle/>
          <a:p>
            <a:pPr algn="ctr">
              <a:lnSpc>
                <a:spcPts val="2400"/>
              </a:lnSpc>
              <a:spcAft>
                <a:spcPts val="600"/>
              </a:spcAft>
              <a:buNone/>
            </a:pPr>
            <a:r>
              <a:rPr lang="en-US" sz="2800" dirty="0">
                <a:solidFill>
                  <a:srgbClr val="0069B4"/>
                </a:solidFill>
                <a:latin typeface="Calibri" panose="020F0502020204030204" pitchFamily="34" charset="0"/>
                <a:ea typeface="Roboto" pitchFamily="34" charset="-122"/>
                <a:cs typeface="Calibri" panose="020F0502020204030204" pitchFamily="34" charset="0"/>
              </a:rPr>
              <a:t>Refugee children</a:t>
            </a:r>
            <a:endParaRPr lang="en-US" sz="2800" dirty="0">
              <a:latin typeface="Calibri" panose="020F0502020204030204" pitchFamily="34" charset="0"/>
              <a:cs typeface="Calibri" panose="020F0502020204030204" pitchFamily="34" charset="0"/>
            </a:endParaRPr>
          </a:p>
        </p:txBody>
      </p:sp>
      <p:pic>
        <p:nvPicPr>
          <p:cNvPr id="20" name="Object 8" descr="preencoded.png">
            <a:extLst>
              <a:ext uri="{FF2B5EF4-FFF2-40B4-BE49-F238E27FC236}">
                <a16:creationId xmlns:a16="http://schemas.microsoft.com/office/drawing/2014/main" id="{4E0F5333-564C-6045-BCE9-3C8932E6FF36}"/>
              </a:ext>
            </a:extLst>
          </p:cNvPr>
          <p:cNvPicPr>
            <a:picLocks noChangeAspect="1"/>
          </p:cNvPicPr>
          <p:nvPr/>
        </p:nvPicPr>
        <p:blipFill>
          <a:blip r:embed="rId7"/>
          <a:srcRect t="2381" b="2381"/>
          <a:stretch/>
        </p:blipFill>
        <p:spPr>
          <a:xfrm>
            <a:off x="6189702" y="1368683"/>
            <a:ext cx="2041547" cy="2916495"/>
          </a:xfrm>
          <a:prstGeom prst="rect">
            <a:avLst/>
          </a:prstGeom>
        </p:spPr>
      </p:pic>
      <p:sp>
        <p:nvSpPr>
          <p:cNvPr id="21" name="Object 9">
            <a:extLst>
              <a:ext uri="{FF2B5EF4-FFF2-40B4-BE49-F238E27FC236}">
                <a16:creationId xmlns:a16="http://schemas.microsoft.com/office/drawing/2014/main" id="{34E7C2E3-3553-3D49-ADA7-B60EF2C71576}"/>
              </a:ext>
            </a:extLst>
          </p:cNvPr>
          <p:cNvSpPr/>
          <p:nvPr/>
        </p:nvSpPr>
        <p:spPr>
          <a:xfrm>
            <a:off x="6189702" y="4438137"/>
            <a:ext cx="2505119" cy="840340"/>
          </a:xfrm>
          <a:prstGeom prst="rect">
            <a:avLst/>
          </a:prstGeom>
          <a:noFill/>
        </p:spPr>
        <p:txBody>
          <a:bodyPr wrap="square" lIns="0" tIns="0" rIns="0" bIns="0" rtlCol="0" anchor="t"/>
          <a:lstStyle/>
          <a:p>
            <a:pPr>
              <a:lnSpc>
                <a:spcPts val="2400"/>
              </a:lnSpc>
              <a:spcAft>
                <a:spcPts val="600"/>
              </a:spcAft>
              <a:buNone/>
            </a:pPr>
            <a:r>
              <a:rPr lang="en-US" sz="2800" dirty="0">
                <a:solidFill>
                  <a:srgbClr val="03295A"/>
                </a:solidFill>
                <a:latin typeface="Calibri" panose="020F0502020204030204" pitchFamily="34" charset="0"/>
                <a:ea typeface="Roboto" pitchFamily="34" charset="-122"/>
                <a:cs typeface="Calibri" panose="020F0502020204030204" pitchFamily="34" charset="0"/>
              </a:rPr>
              <a:t>Children subject to cross-border trafficking</a:t>
            </a:r>
            <a:br>
              <a:rPr lang="en-US" sz="2800" dirty="0">
                <a:solidFill>
                  <a:srgbClr val="03295A"/>
                </a:solidFill>
                <a:latin typeface="Calibri" panose="020F0502020204030204" pitchFamily="34" charset="0"/>
                <a:ea typeface="Roboto" pitchFamily="34" charset="-122"/>
                <a:cs typeface="Calibri" panose="020F0502020204030204" pitchFamily="34" charset="0"/>
              </a:rPr>
            </a:br>
            <a:r>
              <a:rPr lang="en-US" sz="2800" dirty="0">
                <a:solidFill>
                  <a:srgbClr val="03295A"/>
                </a:solidFill>
                <a:latin typeface="Calibri" panose="020F0502020204030204" pitchFamily="34" charset="0"/>
                <a:ea typeface="Roboto" pitchFamily="34" charset="-122"/>
                <a:cs typeface="Calibri" panose="020F0502020204030204" pitchFamily="34" charset="0"/>
              </a:rPr>
              <a:t>and other forms of exploitation</a:t>
            </a:r>
            <a:endParaRPr lang="en-US" sz="2800" dirty="0">
              <a:latin typeface="Calibri" panose="020F0502020204030204" pitchFamily="34" charset="0"/>
              <a:cs typeface="Calibri" panose="020F0502020204030204" pitchFamily="34" charset="0"/>
            </a:endParaRPr>
          </a:p>
        </p:txBody>
      </p:sp>
      <p:pic>
        <p:nvPicPr>
          <p:cNvPr id="23" name="Object 11" descr="preencoded.png">
            <a:extLst>
              <a:ext uri="{FF2B5EF4-FFF2-40B4-BE49-F238E27FC236}">
                <a16:creationId xmlns:a16="http://schemas.microsoft.com/office/drawing/2014/main" id="{DC76CDFA-2A70-1D4C-8931-08FB9D46FDF9}"/>
              </a:ext>
            </a:extLst>
          </p:cNvPr>
          <p:cNvPicPr>
            <a:picLocks noChangeAspect="1"/>
          </p:cNvPicPr>
          <p:nvPr/>
        </p:nvPicPr>
        <p:blipFill>
          <a:blip r:embed="rId8"/>
          <a:srcRect t="2381" b="2381"/>
          <a:stretch/>
        </p:blipFill>
        <p:spPr>
          <a:xfrm>
            <a:off x="9046489" y="1329190"/>
            <a:ext cx="2069192" cy="2955988"/>
          </a:xfrm>
          <a:prstGeom prst="rect">
            <a:avLst/>
          </a:prstGeom>
        </p:spPr>
      </p:pic>
      <p:sp>
        <p:nvSpPr>
          <p:cNvPr id="24" name="Object 12">
            <a:extLst>
              <a:ext uri="{FF2B5EF4-FFF2-40B4-BE49-F238E27FC236}">
                <a16:creationId xmlns:a16="http://schemas.microsoft.com/office/drawing/2014/main" id="{CCE7F384-8335-E443-B3AC-A91E5FE59B7B}"/>
              </a:ext>
            </a:extLst>
          </p:cNvPr>
          <p:cNvSpPr/>
          <p:nvPr/>
        </p:nvSpPr>
        <p:spPr>
          <a:xfrm>
            <a:off x="9046488" y="4438136"/>
            <a:ext cx="3047238" cy="459942"/>
          </a:xfrm>
          <a:prstGeom prst="rect">
            <a:avLst/>
          </a:prstGeom>
          <a:noFill/>
        </p:spPr>
        <p:txBody>
          <a:bodyPr wrap="square" lIns="0" tIns="0" rIns="0" bIns="0" rtlCol="0" anchor="t"/>
          <a:lstStyle/>
          <a:p>
            <a:pPr>
              <a:lnSpc>
                <a:spcPts val="2400"/>
              </a:lnSpc>
              <a:spcAft>
                <a:spcPts val="600"/>
              </a:spcAft>
              <a:buNone/>
            </a:pPr>
            <a:r>
              <a:rPr lang="en-US" sz="2800" dirty="0">
                <a:solidFill>
                  <a:srgbClr val="A2B93B"/>
                </a:solidFill>
                <a:latin typeface="Calibri" panose="020F0502020204030204" pitchFamily="34" charset="0"/>
                <a:ea typeface="Roboto" pitchFamily="34" charset="-122"/>
                <a:cs typeface="Calibri" panose="020F0502020204030204" pitchFamily="34" charset="0"/>
              </a:rPr>
              <a:t>Children (temporarily)</a:t>
            </a:r>
            <a:br>
              <a:rPr lang="en-US" sz="2800" dirty="0">
                <a:solidFill>
                  <a:srgbClr val="A2B93B"/>
                </a:solidFill>
                <a:latin typeface="Calibri" panose="020F0502020204030204" pitchFamily="34" charset="0"/>
                <a:ea typeface="Roboto" pitchFamily="34" charset="-122"/>
                <a:cs typeface="Calibri" panose="020F0502020204030204" pitchFamily="34" charset="0"/>
              </a:rPr>
            </a:br>
            <a:r>
              <a:rPr lang="en-US" sz="2800" dirty="0">
                <a:solidFill>
                  <a:srgbClr val="A2B93B"/>
                </a:solidFill>
                <a:latin typeface="Calibri" panose="020F0502020204030204" pitchFamily="34" charset="0"/>
                <a:ea typeface="Roboto" pitchFamily="34" charset="-122"/>
                <a:cs typeface="Calibri" panose="020F0502020204030204" pitchFamily="34" charset="0"/>
              </a:rPr>
              <a:t>travelling alone</a:t>
            </a:r>
            <a:endParaRPr lang="en-US" sz="2800" dirty="0">
              <a:latin typeface="Calibri" panose="020F0502020204030204" pitchFamily="34" charset="0"/>
              <a:cs typeface="Calibri" panose="020F0502020204030204" pitchFamily="34" charset="0"/>
            </a:endParaRPr>
          </a:p>
        </p:txBody>
      </p:sp>
      <p:sp>
        <p:nvSpPr>
          <p:cNvPr id="25" name="Object 13">
            <a:extLst>
              <a:ext uri="{FF2B5EF4-FFF2-40B4-BE49-F238E27FC236}">
                <a16:creationId xmlns:a16="http://schemas.microsoft.com/office/drawing/2014/main" id="{96BB8465-460F-5341-BAAF-8FDF17BEE255}"/>
              </a:ext>
            </a:extLst>
          </p:cNvPr>
          <p:cNvSpPr/>
          <p:nvPr/>
        </p:nvSpPr>
        <p:spPr>
          <a:xfrm>
            <a:off x="0" y="5971386"/>
            <a:ext cx="12188952" cy="964909"/>
          </a:xfrm>
          <a:prstGeom prst="rect">
            <a:avLst/>
          </a:prstGeom>
          <a:solidFill>
            <a:srgbClr val="E6F4FB"/>
          </a:solidFill>
        </p:spPr>
      </p:sp>
      <p:sp>
        <p:nvSpPr>
          <p:cNvPr id="26" name="Object 14">
            <a:extLst>
              <a:ext uri="{FF2B5EF4-FFF2-40B4-BE49-F238E27FC236}">
                <a16:creationId xmlns:a16="http://schemas.microsoft.com/office/drawing/2014/main" id="{49200CB2-C0BC-BE4D-9A11-3C5C4B09059C}"/>
              </a:ext>
            </a:extLst>
          </p:cNvPr>
          <p:cNvSpPr/>
          <p:nvPr/>
        </p:nvSpPr>
        <p:spPr>
          <a:xfrm>
            <a:off x="285679" y="6312564"/>
            <a:ext cx="11617595" cy="242827"/>
          </a:xfrm>
          <a:prstGeom prst="rect">
            <a:avLst/>
          </a:prstGeom>
          <a:noFill/>
        </p:spPr>
        <p:txBody>
          <a:bodyPr wrap="square" lIns="0" tIns="0" rIns="0" bIns="0" rtlCol="0" anchor="t"/>
          <a:lstStyle/>
          <a:p>
            <a:pPr algn="ctr">
              <a:lnSpc>
                <a:spcPts val="2559"/>
              </a:lnSpc>
              <a:spcAft>
                <a:spcPts val="600"/>
              </a:spcAft>
              <a:buNone/>
            </a:pPr>
            <a:r>
              <a:rPr lang="en-US" sz="4400" dirty="0">
                <a:solidFill>
                  <a:srgbClr val="333333"/>
                </a:solidFill>
                <a:latin typeface="Calibri" panose="020F0502020204030204" pitchFamily="34" charset="0"/>
                <a:ea typeface="Roboto" pitchFamily="34" charset="-122"/>
                <a:cs typeface="Calibri" panose="020F0502020204030204" pitchFamily="34" charset="0"/>
              </a:rPr>
              <a:t>The 1996 Child Protection Convention applies to</a:t>
            </a: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01277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Object 2" descr="preencoded.png">
            <a:extLst>
              <a:ext uri="{FF2B5EF4-FFF2-40B4-BE49-F238E27FC236}">
                <a16:creationId xmlns:a16="http://schemas.microsoft.com/office/drawing/2014/main" id="{890B2E9D-D67A-3642-8372-A635F5F39DEA}"/>
              </a:ext>
            </a:extLst>
          </p:cNvPr>
          <p:cNvPicPr>
            <a:picLocks noChangeAspect="1"/>
          </p:cNvPicPr>
          <p:nvPr/>
        </p:nvPicPr>
        <p:blipFill>
          <a:blip r:embed="rId5"/>
          <a:srcRect l="22102" r="22102"/>
          <a:stretch/>
        </p:blipFill>
        <p:spPr>
          <a:xfrm>
            <a:off x="476132" y="1294553"/>
            <a:ext cx="2933572" cy="3504847"/>
          </a:xfrm>
          <a:prstGeom prst="rect">
            <a:avLst/>
          </a:prstGeom>
        </p:spPr>
      </p:pic>
      <p:sp>
        <p:nvSpPr>
          <p:cNvPr id="15" name="Object 3">
            <a:extLst>
              <a:ext uri="{FF2B5EF4-FFF2-40B4-BE49-F238E27FC236}">
                <a16:creationId xmlns:a16="http://schemas.microsoft.com/office/drawing/2014/main" id="{6EB654F1-1153-9F43-BE99-575C83E4A897}"/>
              </a:ext>
            </a:extLst>
          </p:cNvPr>
          <p:cNvSpPr/>
          <p:nvPr/>
        </p:nvSpPr>
        <p:spPr>
          <a:xfrm>
            <a:off x="476131" y="4952357"/>
            <a:ext cx="3999500" cy="199975"/>
          </a:xfrm>
          <a:prstGeom prst="rect">
            <a:avLst/>
          </a:prstGeom>
          <a:noFill/>
        </p:spPr>
        <p:txBody>
          <a:bodyPr wrap="square" lIns="0" tIns="0" rIns="0" bIns="0" rtlCol="0" anchor="t"/>
          <a:lstStyle/>
          <a:p>
            <a:pPr algn="ctr">
              <a:lnSpc>
                <a:spcPts val="2048"/>
              </a:lnSpc>
              <a:spcAft>
                <a:spcPts val="600"/>
              </a:spcAft>
              <a:buNone/>
            </a:pPr>
            <a:r>
              <a:rPr lang="en-US" sz="2800" dirty="0">
                <a:solidFill>
                  <a:srgbClr val="0094D2"/>
                </a:solidFill>
                <a:latin typeface="Calibri" panose="020F0502020204030204" pitchFamily="34" charset="0"/>
                <a:ea typeface="Roboto" pitchFamily="34" charset="-122"/>
                <a:cs typeface="Calibri" panose="020F0502020204030204" pitchFamily="34" charset="0"/>
              </a:rPr>
              <a:t>Adoption</a:t>
            </a:r>
            <a:endParaRPr lang="en-US" sz="2800" dirty="0">
              <a:latin typeface="Calibri" panose="020F0502020204030204" pitchFamily="34" charset="0"/>
              <a:cs typeface="Calibri" panose="020F0502020204030204" pitchFamily="34" charset="0"/>
            </a:endParaRPr>
          </a:p>
        </p:txBody>
      </p:sp>
      <p:pic>
        <p:nvPicPr>
          <p:cNvPr id="17" name="Object 5" descr="preencoded.png">
            <a:extLst>
              <a:ext uri="{FF2B5EF4-FFF2-40B4-BE49-F238E27FC236}">
                <a16:creationId xmlns:a16="http://schemas.microsoft.com/office/drawing/2014/main" id="{A81B36FF-2C4A-0741-B814-C81EFF6A8DBB}"/>
              </a:ext>
            </a:extLst>
          </p:cNvPr>
          <p:cNvPicPr>
            <a:picLocks noChangeAspect="1"/>
          </p:cNvPicPr>
          <p:nvPr/>
        </p:nvPicPr>
        <p:blipFill>
          <a:blip r:embed="rId6"/>
          <a:srcRect l="22111" r="22111"/>
          <a:stretch/>
        </p:blipFill>
        <p:spPr>
          <a:xfrm>
            <a:off x="4285178" y="1368683"/>
            <a:ext cx="2871525" cy="3430717"/>
          </a:xfrm>
          <a:prstGeom prst="rect">
            <a:avLst/>
          </a:prstGeom>
        </p:spPr>
      </p:pic>
      <p:sp>
        <p:nvSpPr>
          <p:cNvPr id="18" name="Object 6">
            <a:extLst>
              <a:ext uri="{FF2B5EF4-FFF2-40B4-BE49-F238E27FC236}">
                <a16:creationId xmlns:a16="http://schemas.microsoft.com/office/drawing/2014/main" id="{F3AF265F-7B69-7247-8BC2-90A270BB5702}"/>
              </a:ext>
            </a:extLst>
          </p:cNvPr>
          <p:cNvSpPr/>
          <p:nvPr/>
        </p:nvSpPr>
        <p:spPr>
          <a:xfrm>
            <a:off x="4285178" y="4952357"/>
            <a:ext cx="2564801" cy="354567"/>
          </a:xfrm>
          <a:prstGeom prst="rect">
            <a:avLst/>
          </a:prstGeom>
          <a:noFill/>
        </p:spPr>
        <p:txBody>
          <a:bodyPr wrap="square" lIns="0" tIns="0" rIns="0" bIns="0" rtlCol="0" anchor="t"/>
          <a:lstStyle/>
          <a:p>
            <a:pPr algn="ctr">
              <a:lnSpc>
                <a:spcPts val="2400"/>
              </a:lnSpc>
              <a:spcAft>
                <a:spcPts val="600"/>
              </a:spcAft>
              <a:buNone/>
            </a:pPr>
            <a:r>
              <a:rPr lang="en-US" sz="2800" dirty="0">
                <a:solidFill>
                  <a:srgbClr val="0069B4"/>
                </a:solidFill>
                <a:latin typeface="Calibri" panose="020F0502020204030204" pitchFamily="34" charset="0"/>
                <a:ea typeface="Roboto" pitchFamily="34" charset="-122"/>
                <a:cs typeface="Calibri" panose="020F0502020204030204" pitchFamily="34" charset="0"/>
              </a:rPr>
              <a:t>Contested parental-child links</a:t>
            </a:r>
            <a:endParaRPr lang="en-US" sz="2800" dirty="0">
              <a:latin typeface="Calibri" panose="020F0502020204030204" pitchFamily="34" charset="0"/>
              <a:cs typeface="Calibri" panose="020F0502020204030204" pitchFamily="34" charset="0"/>
            </a:endParaRPr>
          </a:p>
        </p:txBody>
      </p:sp>
      <p:pic>
        <p:nvPicPr>
          <p:cNvPr id="20" name="Object 8" descr="preencoded.png">
            <a:extLst>
              <a:ext uri="{FF2B5EF4-FFF2-40B4-BE49-F238E27FC236}">
                <a16:creationId xmlns:a16="http://schemas.microsoft.com/office/drawing/2014/main" id="{AF4F7707-DD74-0E45-A858-59DC30BD59D9}"/>
              </a:ext>
            </a:extLst>
          </p:cNvPr>
          <p:cNvPicPr>
            <a:picLocks noChangeAspect="1"/>
          </p:cNvPicPr>
          <p:nvPr/>
        </p:nvPicPr>
        <p:blipFill>
          <a:blip r:embed="rId7"/>
          <a:srcRect l="20452" r="20452"/>
          <a:stretch/>
        </p:blipFill>
        <p:spPr>
          <a:xfrm>
            <a:off x="8094226" y="1313149"/>
            <a:ext cx="2918007" cy="3486251"/>
          </a:xfrm>
          <a:prstGeom prst="rect">
            <a:avLst/>
          </a:prstGeom>
        </p:spPr>
      </p:pic>
      <p:sp>
        <p:nvSpPr>
          <p:cNvPr id="21" name="Object 9">
            <a:extLst>
              <a:ext uri="{FF2B5EF4-FFF2-40B4-BE49-F238E27FC236}">
                <a16:creationId xmlns:a16="http://schemas.microsoft.com/office/drawing/2014/main" id="{2E550D9C-B5A6-5D46-9AB1-6A7FD6206754}"/>
              </a:ext>
            </a:extLst>
          </p:cNvPr>
          <p:cNvSpPr/>
          <p:nvPr/>
        </p:nvSpPr>
        <p:spPr>
          <a:xfrm>
            <a:off x="8094226" y="4952357"/>
            <a:ext cx="3065899" cy="372013"/>
          </a:xfrm>
          <a:prstGeom prst="rect">
            <a:avLst/>
          </a:prstGeom>
          <a:noFill/>
        </p:spPr>
        <p:txBody>
          <a:bodyPr wrap="square" lIns="0" tIns="0" rIns="0" bIns="0" rtlCol="0" anchor="t"/>
          <a:lstStyle/>
          <a:p>
            <a:pPr algn="ctr">
              <a:lnSpc>
                <a:spcPts val="2400"/>
              </a:lnSpc>
              <a:spcAft>
                <a:spcPts val="600"/>
              </a:spcAft>
              <a:buNone/>
            </a:pPr>
            <a:r>
              <a:rPr lang="en-US" sz="2800" dirty="0">
                <a:solidFill>
                  <a:srgbClr val="03295A"/>
                </a:solidFill>
                <a:latin typeface="Calibri" panose="020F0502020204030204" pitchFamily="34" charset="0"/>
                <a:ea typeface="Roboto" pitchFamily="34" charset="-122"/>
                <a:cs typeface="Calibri" panose="020F0502020204030204" pitchFamily="34" charset="0"/>
              </a:rPr>
              <a:t>Public measures regarding</a:t>
            </a:r>
            <a:br>
              <a:rPr lang="en-US" sz="2800" dirty="0">
                <a:solidFill>
                  <a:srgbClr val="03295A"/>
                </a:solidFill>
                <a:latin typeface="Calibri" panose="020F0502020204030204" pitchFamily="34" charset="0"/>
                <a:ea typeface="Roboto" pitchFamily="34" charset="-122"/>
                <a:cs typeface="Calibri" panose="020F0502020204030204" pitchFamily="34" charset="0"/>
              </a:rPr>
            </a:br>
            <a:r>
              <a:rPr lang="en-US" sz="2800" dirty="0">
                <a:solidFill>
                  <a:srgbClr val="03295A"/>
                </a:solidFill>
                <a:latin typeface="Calibri" panose="020F0502020204030204" pitchFamily="34" charset="0"/>
                <a:ea typeface="Roboto" pitchFamily="34" charset="-122"/>
                <a:cs typeface="Calibri" panose="020F0502020204030204" pitchFamily="34" charset="0"/>
              </a:rPr>
              <a:t>education or health</a:t>
            </a:r>
            <a:endParaRPr lang="en-US" sz="2800" dirty="0">
              <a:latin typeface="Calibri" panose="020F0502020204030204" pitchFamily="34" charset="0"/>
              <a:cs typeface="Calibri" panose="020F0502020204030204" pitchFamily="34" charset="0"/>
            </a:endParaRPr>
          </a:p>
        </p:txBody>
      </p:sp>
      <p:sp>
        <p:nvSpPr>
          <p:cNvPr id="22" name="Object 10">
            <a:extLst>
              <a:ext uri="{FF2B5EF4-FFF2-40B4-BE49-F238E27FC236}">
                <a16:creationId xmlns:a16="http://schemas.microsoft.com/office/drawing/2014/main" id="{3C185B0B-8E9D-8349-B157-F23B75433C52}"/>
              </a:ext>
            </a:extLst>
          </p:cNvPr>
          <p:cNvSpPr/>
          <p:nvPr/>
        </p:nvSpPr>
        <p:spPr>
          <a:xfrm>
            <a:off x="0" y="5891376"/>
            <a:ext cx="12188952" cy="964909"/>
          </a:xfrm>
          <a:prstGeom prst="rect">
            <a:avLst/>
          </a:prstGeom>
          <a:solidFill>
            <a:srgbClr val="E6F4FB"/>
          </a:solidFill>
        </p:spPr>
      </p:sp>
      <p:sp>
        <p:nvSpPr>
          <p:cNvPr id="23" name="Object 11">
            <a:extLst>
              <a:ext uri="{FF2B5EF4-FFF2-40B4-BE49-F238E27FC236}">
                <a16:creationId xmlns:a16="http://schemas.microsoft.com/office/drawing/2014/main" id="{F47B93D7-9FD0-A94D-B074-CE685C9EF1A7}"/>
              </a:ext>
            </a:extLst>
          </p:cNvPr>
          <p:cNvSpPr/>
          <p:nvPr/>
        </p:nvSpPr>
        <p:spPr>
          <a:xfrm>
            <a:off x="285679" y="6232554"/>
            <a:ext cx="11617595" cy="242827"/>
          </a:xfrm>
          <a:prstGeom prst="rect">
            <a:avLst/>
          </a:prstGeom>
          <a:noFill/>
        </p:spPr>
        <p:txBody>
          <a:bodyPr wrap="square" lIns="0" tIns="0" rIns="0" bIns="0" rtlCol="0" anchor="t"/>
          <a:lstStyle/>
          <a:p>
            <a:pPr algn="ctr">
              <a:lnSpc>
                <a:spcPts val="2559"/>
              </a:lnSpc>
              <a:spcAft>
                <a:spcPts val="600"/>
              </a:spcAft>
              <a:buNone/>
            </a:pPr>
            <a:r>
              <a:rPr lang="en-US" sz="4400" dirty="0">
                <a:solidFill>
                  <a:srgbClr val="333333"/>
                </a:solidFill>
                <a:latin typeface="Calibri" panose="020F0502020204030204" pitchFamily="34" charset="0"/>
                <a:ea typeface="Roboto" pitchFamily="34" charset="-122"/>
                <a:cs typeface="Calibri" panose="020F0502020204030204" pitchFamily="34" charset="0"/>
              </a:rPr>
              <a:t>The Convention does not apply to</a:t>
            </a: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8660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F15D986E-A829-624F-BB2C-0B635ED30DE8}"/>
              </a:ext>
            </a:extLst>
          </p:cNvPr>
          <p:cNvSpPr/>
          <p:nvPr/>
        </p:nvSpPr>
        <p:spPr>
          <a:xfrm>
            <a:off x="3662580" y="1199381"/>
            <a:ext cx="8206556" cy="984358"/>
          </a:xfrm>
          <a:prstGeom prst="rect">
            <a:avLst/>
          </a:prstGeom>
          <a:noFill/>
        </p:spPr>
        <p:txBody>
          <a:bodyPr wrap="square" lIns="0" tIns="0" rIns="0" bIns="0" rtlCol="0" anchor="t"/>
          <a:lstStyle/>
          <a:p>
            <a:pPr algn="ctr">
              <a:lnSpc>
                <a:spcPts val="3732"/>
              </a:lnSpc>
              <a:spcAft>
                <a:spcPts val="600"/>
              </a:spcAft>
              <a:buNone/>
            </a:pPr>
            <a:r>
              <a:rPr lang="en-US" sz="3800" dirty="0">
                <a:solidFill>
                  <a:srgbClr val="333333"/>
                </a:solidFill>
                <a:latin typeface="Calibri" panose="020F0502020204030204" pitchFamily="34" charset="0"/>
                <a:ea typeface="Roboto" pitchFamily="34" charset="-122"/>
                <a:cs typeface="Calibri" panose="020F0502020204030204" pitchFamily="34" charset="0"/>
              </a:rPr>
              <a:t>Practical Examples of the Use of the 1996 Child Protection Convention</a:t>
            </a:r>
            <a:endParaRPr lang="en-US" dirty="0">
              <a:latin typeface="Calibri" panose="020F0502020204030204" pitchFamily="34" charset="0"/>
              <a:cs typeface="Calibri" panose="020F0502020204030204" pitchFamily="34" charset="0"/>
            </a:endParaRPr>
          </a:p>
        </p:txBody>
      </p:sp>
      <p:sp>
        <p:nvSpPr>
          <p:cNvPr id="14" name="Object 2">
            <a:extLst>
              <a:ext uri="{FF2B5EF4-FFF2-40B4-BE49-F238E27FC236}">
                <a16:creationId xmlns:a16="http://schemas.microsoft.com/office/drawing/2014/main" id="{44B9CFB1-E194-8E4A-9C9B-4D9654B7A664}"/>
              </a:ext>
            </a:extLst>
          </p:cNvPr>
          <p:cNvSpPr/>
          <p:nvPr/>
        </p:nvSpPr>
        <p:spPr>
          <a:xfrm>
            <a:off x="0" y="0"/>
            <a:ext cx="3801467" cy="6865808"/>
          </a:xfrm>
          <a:prstGeom prst="rect">
            <a:avLst/>
          </a:prstGeom>
          <a:solidFill>
            <a:srgbClr val="000000">
              <a:alpha val="0"/>
            </a:srgbClr>
          </a:solidFill>
        </p:spPr>
      </p:sp>
      <p:pic>
        <p:nvPicPr>
          <p:cNvPr id="15" name="Object 3" descr="preencoded.png">
            <a:extLst>
              <a:ext uri="{FF2B5EF4-FFF2-40B4-BE49-F238E27FC236}">
                <a16:creationId xmlns:a16="http://schemas.microsoft.com/office/drawing/2014/main" id="{C3333836-7214-EB4A-9C4D-5660152AF1B8}"/>
              </a:ext>
            </a:extLst>
          </p:cNvPr>
          <p:cNvPicPr>
            <a:picLocks noChangeAspect="1"/>
          </p:cNvPicPr>
          <p:nvPr/>
        </p:nvPicPr>
        <p:blipFill>
          <a:blip r:embed="rId5"/>
          <a:srcRect l="31551" r="31551"/>
          <a:stretch/>
        </p:blipFill>
        <p:spPr>
          <a:xfrm>
            <a:off x="0" y="947018"/>
            <a:ext cx="2961547" cy="5348833"/>
          </a:xfrm>
          <a:prstGeom prst="rect">
            <a:avLst/>
          </a:prstGeom>
        </p:spPr>
      </p:pic>
      <p:sp>
        <p:nvSpPr>
          <p:cNvPr id="16" name="Object 4">
            <a:extLst>
              <a:ext uri="{FF2B5EF4-FFF2-40B4-BE49-F238E27FC236}">
                <a16:creationId xmlns:a16="http://schemas.microsoft.com/office/drawing/2014/main" id="{29CE6285-67D2-D348-903C-17D9002C5250}"/>
              </a:ext>
            </a:extLst>
          </p:cNvPr>
          <p:cNvSpPr/>
          <p:nvPr/>
        </p:nvSpPr>
        <p:spPr>
          <a:xfrm>
            <a:off x="3620244" y="2443330"/>
            <a:ext cx="714196" cy="714196"/>
          </a:xfrm>
          <a:prstGeom prst="rect">
            <a:avLst/>
          </a:prstGeom>
          <a:solidFill>
            <a:srgbClr val="0094D2"/>
          </a:solidFill>
        </p:spPr>
      </p:sp>
      <p:pic>
        <p:nvPicPr>
          <p:cNvPr id="17" name="Object 5" descr="preencoded.png">
            <a:extLst>
              <a:ext uri="{FF2B5EF4-FFF2-40B4-BE49-F238E27FC236}">
                <a16:creationId xmlns:a16="http://schemas.microsoft.com/office/drawing/2014/main" id="{5E0ED67A-AEE4-2947-962B-0C705E9C88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98709" y="2655125"/>
            <a:ext cx="357103" cy="290547"/>
          </a:xfrm>
          <a:prstGeom prst="rect">
            <a:avLst/>
          </a:prstGeom>
        </p:spPr>
      </p:pic>
      <p:sp>
        <p:nvSpPr>
          <p:cNvPr id="18" name="Object 6">
            <a:extLst>
              <a:ext uri="{FF2B5EF4-FFF2-40B4-BE49-F238E27FC236}">
                <a16:creationId xmlns:a16="http://schemas.microsoft.com/office/drawing/2014/main" id="{B2D1268A-24DC-7844-9A97-86A0DE752E0F}"/>
              </a:ext>
            </a:extLst>
          </p:cNvPr>
          <p:cNvSpPr/>
          <p:nvPr/>
        </p:nvSpPr>
        <p:spPr>
          <a:xfrm>
            <a:off x="4524892" y="2405835"/>
            <a:ext cx="2952012" cy="1499812"/>
          </a:xfrm>
          <a:prstGeom prst="rect">
            <a:avLst/>
          </a:prstGeom>
          <a:noFill/>
        </p:spPr>
        <p:txBody>
          <a:bodyPr wrap="square" lIns="0" tIns="0" rIns="0" bIns="0" rtlCol="0" anchor="t"/>
          <a:lstStyle/>
          <a:p>
            <a:pPr algn="l">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#1: Child whose parents living in the country are no longer able to take care, and there is a relative abroad willing to</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take care</a:t>
            </a:r>
            <a:endParaRPr lang="en-US" sz="2800" dirty="0">
              <a:latin typeface="Calibri" panose="020F0502020204030204" pitchFamily="34" charset="0"/>
              <a:cs typeface="Calibri" panose="020F0502020204030204" pitchFamily="34" charset="0"/>
            </a:endParaRPr>
          </a:p>
        </p:txBody>
      </p:sp>
      <p:sp>
        <p:nvSpPr>
          <p:cNvPr id="19" name="Object 7">
            <a:extLst>
              <a:ext uri="{FF2B5EF4-FFF2-40B4-BE49-F238E27FC236}">
                <a16:creationId xmlns:a16="http://schemas.microsoft.com/office/drawing/2014/main" id="{4DA9E340-F5A0-E24F-A53B-7777A8AD42B5}"/>
              </a:ext>
            </a:extLst>
          </p:cNvPr>
          <p:cNvSpPr/>
          <p:nvPr/>
        </p:nvSpPr>
        <p:spPr>
          <a:xfrm>
            <a:off x="3620244" y="5198862"/>
            <a:ext cx="714196" cy="714196"/>
          </a:xfrm>
          <a:prstGeom prst="rect">
            <a:avLst/>
          </a:prstGeom>
          <a:solidFill>
            <a:srgbClr val="0069B4"/>
          </a:solidFill>
        </p:spPr>
      </p:sp>
      <p:pic>
        <p:nvPicPr>
          <p:cNvPr id="20" name="Object 8" descr="preencoded.png">
            <a:extLst>
              <a:ext uri="{FF2B5EF4-FFF2-40B4-BE49-F238E27FC236}">
                <a16:creationId xmlns:a16="http://schemas.microsoft.com/office/drawing/2014/main" id="{CACFA435-F210-3045-B3FD-7A64DD692C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98709" y="5425573"/>
            <a:ext cx="357103" cy="260715"/>
          </a:xfrm>
          <a:prstGeom prst="rect">
            <a:avLst/>
          </a:prstGeom>
        </p:spPr>
      </p:pic>
      <p:sp>
        <p:nvSpPr>
          <p:cNvPr id="21" name="Object 9">
            <a:extLst>
              <a:ext uri="{FF2B5EF4-FFF2-40B4-BE49-F238E27FC236}">
                <a16:creationId xmlns:a16="http://schemas.microsoft.com/office/drawing/2014/main" id="{6AD9D245-BE94-8C4E-A0F4-0D09F87C18F4}"/>
              </a:ext>
            </a:extLst>
          </p:cNvPr>
          <p:cNvSpPr/>
          <p:nvPr/>
        </p:nvSpPr>
        <p:spPr>
          <a:xfrm>
            <a:off x="4524892" y="5307241"/>
            <a:ext cx="2952012" cy="459942"/>
          </a:xfrm>
          <a:prstGeom prst="rect">
            <a:avLst/>
          </a:prstGeom>
          <a:noFill/>
        </p:spPr>
        <p:txBody>
          <a:bodyPr wrap="square" lIns="0" tIns="0" rIns="0" bIns="0" rtlCol="0" anchor="t"/>
          <a:lstStyle/>
          <a:p>
            <a:pPr algn="l">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#2: Delegation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parental responsibility</a:t>
            </a:r>
            <a:endParaRPr lang="en-US" sz="2800" dirty="0">
              <a:latin typeface="Calibri" panose="020F0502020204030204" pitchFamily="34" charset="0"/>
              <a:cs typeface="Calibri" panose="020F0502020204030204" pitchFamily="34" charset="0"/>
            </a:endParaRPr>
          </a:p>
        </p:txBody>
      </p:sp>
      <p:sp>
        <p:nvSpPr>
          <p:cNvPr id="22" name="Object 10">
            <a:extLst>
              <a:ext uri="{FF2B5EF4-FFF2-40B4-BE49-F238E27FC236}">
                <a16:creationId xmlns:a16="http://schemas.microsoft.com/office/drawing/2014/main" id="{46D7077E-16FE-7047-B884-BFBD3F288309}"/>
              </a:ext>
            </a:extLst>
          </p:cNvPr>
          <p:cNvSpPr/>
          <p:nvPr/>
        </p:nvSpPr>
        <p:spPr>
          <a:xfrm>
            <a:off x="8228513" y="2346910"/>
            <a:ext cx="714196" cy="714196"/>
          </a:xfrm>
          <a:prstGeom prst="rect">
            <a:avLst/>
          </a:prstGeom>
          <a:solidFill>
            <a:srgbClr val="03295A"/>
          </a:solidFill>
        </p:spPr>
      </p:sp>
      <p:pic>
        <p:nvPicPr>
          <p:cNvPr id="23" name="Object 11" descr="preencoded.png">
            <a:extLst>
              <a:ext uri="{FF2B5EF4-FFF2-40B4-BE49-F238E27FC236}">
                <a16:creationId xmlns:a16="http://schemas.microsoft.com/office/drawing/2014/main" id="{70269A72-19E5-324A-A7B3-BB9F47DD4F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66300" y="2525429"/>
            <a:ext cx="238464" cy="357099"/>
          </a:xfrm>
          <a:prstGeom prst="rect">
            <a:avLst/>
          </a:prstGeom>
        </p:spPr>
      </p:pic>
      <p:sp>
        <p:nvSpPr>
          <p:cNvPr id="24" name="Object 12">
            <a:extLst>
              <a:ext uri="{FF2B5EF4-FFF2-40B4-BE49-F238E27FC236}">
                <a16:creationId xmlns:a16="http://schemas.microsoft.com/office/drawing/2014/main" id="{8732C23C-1FBE-B948-9672-4A334262C185}"/>
              </a:ext>
            </a:extLst>
          </p:cNvPr>
          <p:cNvSpPr/>
          <p:nvPr/>
        </p:nvSpPr>
        <p:spPr>
          <a:xfrm>
            <a:off x="9133162" y="2455289"/>
            <a:ext cx="2952012" cy="459942"/>
          </a:xfrm>
          <a:prstGeom prst="rect">
            <a:avLst/>
          </a:prstGeom>
          <a:noFill/>
        </p:spPr>
        <p:txBody>
          <a:bodyPr wrap="square" lIns="0" tIns="0" rIns="0" bIns="0" rtlCol="0" anchor="t"/>
          <a:lstStyle/>
          <a:p>
            <a:pPr algn="l">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#3: Unaccompanied and </a:t>
            </a:r>
          </a:p>
          <a:p>
            <a:pPr algn="l">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separated children</a:t>
            </a:r>
            <a:endParaRPr lang="en-US" sz="2800" dirty="0">
              <a:latin typeface="Calibri" panose="020F0502020204030204" pitchFamily="34" charset="0"/>
              <a:cs typeface="Calibri" panose="020F0502020204030204" pitchFamily="34" charset="0"/>
            </a:endParaRPr>
          </a:p>
        </p:txBody>
      </p:sp>
      <p:sp>
        <p:nvSpPr>
          <p:cNvPr id="25" name="Object 13">
            <a:extLst>
              <a:ext uri="{FF2B5EF4-FFF2-40B4-BE49-F238E27FC236}">
                <a16:creationId xmlns:a16="http://schemas.microsoft.com/office/drawing/2014/main" id="{381CAF46-BEC0-EF48-9512-EE2D65C00BC3}"/>
              </a:ext>
            </a:extLst>
          </p:cNvPr>
          <p:cNvSpPr/>
          <p:nvPr/>
        </p:nvSpPr>
        <p:spPr>
          <a:xfrm>
            <a:off x="8232698" y="3586560"/>
            <a:ext cx="714196" cy="714196"/>
          </a:xfrm>
          <a:prstGeom prst="rect">
            <a:avLst/>
          </a:prstGeom>
          <a:solidFill>
            <a:srgbClr val="A2B93B"/>
          </a:solidFill>
        </p:spPr>
      </p:sp>
      <p:pic>
        <p:nvPicPr>
          <p:cNvPr id="26" name="Object 14" descr="preencoded.png">
            <a:extLst>
              <a:ext uri="{FF2B5EF4-FFF2-40B4-BE49-F238E27FC236}">
                <a16:creationId xmlns:a16="http://schemas.microsoft.com/office/drawing/2014/main" id="{1C434779-165C-4647-B6E2-9F24A09970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11171" y="3783597"/>
            <a:ext cx="357090" cy="320064"/>
          </a:xfrm>
          <a:prstGeom prst="rect">
            <a:avLst/>
          </a:prstGeom>
        </p:spPr>
      </p:pic>
      <p:sp>
        <p:nvSpPr>
          <p:cNvPr id="27" name="Object 15">
            <a:extLst>
              <a:ext uri="{FF2B5EF4-FFF2-40B4-BE49-F238E27FC236}">
                <a16:creationId xmlns:a16="http://schemas.microsoft.com/office/drawing/2014/main" id="{C2C98A08-7CC3-D749-8106-89C81626C6A7}"/>
              </a:ext>
            </a:extLst>
          </p:cNvPr>
          <p:cNvSpPr/>
          <p:nvPr/>
        </p:nvSpPr>
        <p:spPr>
          <a:xfrm>
            <a:off x="9137347" y="3549065"/>
            <a:ext cx="2952012" cy="979877"/>
          </a:xfrm>
          <a:prstGeom prst="rect">
            <a:avLst/>
          </a:prstGeom>
          <a:noFill/>
        </p:spPr>
        <p:txBody>
          <a:bodyPr wrap="square" lIns="0" tIns="0" rIns="0" bIns="0" rtlCol="0" anchor="t"/>
          <a:lstStyle/>
          <a:p>
            <a:pPr algn="l">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#4: Kafala - Question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another State's</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compliance with Art 33 of the 1996C</a:t>
            </a:r>
            <a:endParaRPr lang="en-US" sz="2800" dirty="0">
              <a:latin typeface="Calibri" panose="020F0502020204030204" pitchFamily="34" charset="0"/>
              <a:cs typeface="Calibri" panose="020F0502020204030204" pitchFamily="34" charset="0"/>
            </a:endParaRPr>
          </a:p>
        </p:txBody>
      </p:sp>
      <p:sp>
        <p:nvSpPr>
          <p:cNvPr id="28" name="Object 16">
            <a:extLst>
              <a:ext uri="{FF2B5EF4-FFF2-40B4-BE49-F238E27FC236}">
                <a16:creationId xmlns:a16="http://schemas.microsoft.com/office/drawing/2014/main" id="{50297DF4-7644-794C-97C2-24F605A32C24}"/>
              </a:ext>
            </a:extLst>
          </p:cNvPr>
          <p:cNvSpPr/>
          <p:nvPr/>
        </p:nvSpPr>
        <p:spPr>
          <a:xfrm>
            <a:off x="8206372" y="5125575"/>
            <a:ext cx="714196" cy="714196"/>
          </a:xfrm>
          <a:prstGeom prst="rect">
            <a:avLst/>
          </a:prstGeom>
          <a:solidFill>
            <a:srgbClr val="CF4812"/>
          </a:solidFill>
        </p:spPr>
      </p:sp>
      <p:pic>
        <p:nvPicPr>
          <p:cNvPr id="29" name="Object 17" descr="preencoded.png">
            <a:extLst>
              <a:ext uri="{FF2B5EF4-FFF2-40B4-BE49-F238E27FC236}">
                <a16:creationId xmlns:a16="http://schemas.microsoft.com/office/drawing/2014/main" id="{9AC0A1BB-7E10-974D-B350-7EE8C8E6E66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4845" y="5325665"/>
            <a:ext cx="357090" cy="313779"/>
          </a:xfrm>
          <a:prstGeom prst="rect">
            <a:avLst/>
          </a:prstGeom>
        </p:spPr>
      </p:pic>
      <p:sp>
        <p:nvSpPr>
          <p:cNvPr id="30" name="Object 18">
            <a:extLst>
              <a:ext uri="{FF2B5EF4-FFF2-40B4-BE49-F238E27FC236}">
                <a16:creationId xmlns:a16="http://schemas.microsoft.com/office/drawing/2014/main" id="{D50431B0-621E-E141-873B-4E66C2245E77}"/>
              </a:ext>
            </a:extLst>
          </p:cNvPr>
          <p:cNvSpPr/>
          <p:nvPr/>
        </p:nvSpPr>
        <p:spPr>
          <a:xfrm>
            <a:off x="9111021" y="5233955"/>
            <a:ext cx="2952012" cy="459942"/>
          </a:xfrm>
          <a:prstGeom prst="rect">
            <a:avLst/>
          </a:prstGeom>
          <a:noFill/>
        </p:spPr>
        <p:txBody>
          <a:bodyPr wrap="square" lIns="0" tIns="0" rIns="0" bIns="0" rtlCol="0" anchor="t"/>
          <a:lstStyle/>
          <a:p>
            <a:pPr algn="l">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#5: Child (temporarily)</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travelling alone</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6427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F15D986E-A829-624F-BB2C-0B635ED30DE8}"/>
              </a:ext>
            </a:extLst>
          </p:cNvPr>
          <p:cNvSpPr/>
          <p:nvPr/>
        </p:nvSpPr>
        <p:spPr>
          <a:xfrm>
            <a:off x="3662580" y="1199381"/>
            <a:ext cx="8206556" cy="984358"/>
          </a:xfrm>
          <a:prstGeom prst="rect">
            <a:avLst/>
          </a:prstGeom>
          <a:noFill/>
        </p:spPr>
        <p:txBody>
          <a:bodyPr wrap="square" lIns="0" tIns="0" rIns="0" bIns="0" rtlCol="0" anchor="t"/>
          <a:lstStyle/>
          <a:p>
            <a:pPr algn="ctr">
              <a:lnSpc>
                <a:spcPts val="3732"/>
              </a:lnSpc>
              <a:spcAft>
                <a:spcPts val="600"/>
              </a:spcAft>
              <a:buNone/>
            </a:pPr>
            <a:r>
              <a:rPr lang="en-US" sz="3800" dirty="0">
                <a:solidFill>
                  <a:srgbClr val="333333"/>
                </a:solidFill>
                <a:latin typeface="Calibri" panose="020F0502020204030204" pitchFamily="34" charset="0"/>
                <a:ea typeface="Roboto" pitchFamily="34" charset="-122"/>
                <a:cs typeface="Calibri" panose="020F0502020204030204" pitchFamily="34" charset="0"/>
              </a:rPr>
              <a:t>Practical Examples of the Use of the 1996 Child Protection Convention</a:t>
            </a:r>
            <a:endParaRPr lang="en-US" dirty="0">
              <a:latin typeface="Calibri" panose="020F0502020204030204" pitchFamily="34" charset="0"/>
              <a:cs typeface="Calibri" panose="020F0502020204030204" pitchFamily="34" charset="0"/>
            </a:endParaRPr>
          </a:p>
        </p:txBody>
      </p:sp>
      <p:sp>
        <p:nvSpPr>
          <p:cNvPr id="14" name="Object 2">
            <a:extLst>
              <a:ext uri="{FF2B5EF4-FFF2-40B4-BE49-F238E27FC236}">
                <a16:creationId xmlns:a16="http://schemas.microsoft.com/office/drawing/2014/main" id="{44B9CFB1-E194-8E4A-9C9B-4D9654B7A664}"/>
              </a:ext>
            </a:extLst>
          </p:cNvPr>
          <p:cNvSpPr/>
          <p:nvPr/>
        </p:nvSpPr>
        <p:spPr>
          <a:xfrm>
            <a:off x="0" y="0"/>
            <a:ext cx="3801467" cy="6865808"/>
          </a:xfrm>
          <a:prstGeom prst="rect">
            <a:avLst/>
          </a:prstGeom>
          <a:solidFill>
            <a:srgbClr val="000000">
              <a:alpha val="0"/>
            </a:srgbClr>
          </a:solidFill>
        </p:spPr>
      </p:sp>
      <p:pic>
        <p:nvPicPr>
          <p:cNvPr id="15" name="Object 3" descr="preencoded.png">
            <a:extLst>
              <a:ext uri="{FF2B5EF4-FFF2-40B4-BE49-F238E27FC236}">
                <a16:creationId xmlns:a16="http://schemas.microsoft.com/office/drawing/2014/main" id="{C3333836-7214-EB4A-9C4D-5660152AF1B8}"/>
              </a:ext>
            </a:extLst>
          </p:cNvPr>
          <p:cNvPicPr>
            <a:picLocks noChangeAspect="1"/>
          </p:cNvPicPr>
          <p:nvPr/>
        </p:nvPicPr>
        <p:blipFill>
          <a:blip r:embed="rId6"/>
          <a:srcRect l="31551" r="31551"/>
          <a:stretch/>
        </p:blipFill>
        <p:spPr>
          <a:xfrm>
            <a:off x="0" y="947018"/>
            <a:ext cx="2961547" cy="5348833"/>
          </a:xfrm>
          <a:prstGeom prst="rect">
            <a:avLst/>
          </a:prstGeom>
        </p:spPr>
      </p:pic>
      <p:sp>
        <p:nvSpPr>
          <p:cNvPr id="16" name="Object 4">
            <a:extLst>
              <a:ext uri="{FF2B5EF4-FFF2-40B4-BE49-F238E27FC236}">
                <a16:creationId xmlns:a16="http://schemas.microsoft.com/office/drawing/2014/main" id="{29CE6285-67D2-D348-903C-17D9002C5250}"/>
              </a:ext>
            </a:extLst>
          </p:cNvPr>
          <p:cNvSpPr/>
          <p:nvPr/>
        </p:nvSpPr>
        <p:spPr>
          <a:xfrm>
            <a:off x="3620244" y="2443330"/>
            <a:ext cx="714196" cy="714196"/>
          </a:xfrm>
          <a:prstGeom prst="rect">
            <a:avLst/>
          </a:prstGeom>
          <a:solidFill>
            <a:srgbClr val="0094D2"/>
          </a:solidFill>
        </p:spPr>
      </p:sp>
      <p:pic>
        <p:nvPicPr>
          <p:cNvPr id="17" name="Object 5" descr="preencoded.png">
            <a:extLst>
              <a:ext uri="{FF2B5EF4-FFF2-40B4-BE49-F238E27FC236}">
                <a16:creationId xmlns:a16="http://schemas.microsoft.com/office/drawing/2014/main" id="{5E0ED67A-AEE4-2947-962B-0C705E9C88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98709" y="2655125"/>
            <a:ext cx="357103" cy="290547"/>
          </a:xfrm>
          <a:prstGeom prst="rect">
            <a:avLst/>
          </a:prstGeom>
        </p:spPr>
      </p:pic>
      <p:sp>
        <p:nvSpPr>
          <p:cNvPr id="18" name="Object 6">
            <a:extLst>
              <a:ext uri="{FF2B5EF4-FFF2-40B4-BE49-F238E27FC236}">
                <a16:creationId xmlns:a16="http://schemas.microsoft.com/office/drawing/2014/main" id="{B2D1268A-24DC-7844-9A97-86A0DE752E0F}"/>
              </a:ext>
            </a:extLst>
          </p:cNvPr>
          <p:cNvSpPr/>
          <p:nvPr/>
        </p:nvSpPr>
        <p:spPr>
          <a:xfrm>
            <a:off x="4524892" y="2405835"/>
            <a:ext cx="2952012" cy="149981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#1: Child whose parents living in the country are no longer able to take care, and there is a relative abroad willing to</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take care</a:t>
            </a:r>
            <a:endParaRPr lang="en-US" sz="2800" dirty="0">
              <a:latin typeface="Calibri" panose="020F0502020204030204" pitchFamily="34" charset="0"/>
              <a:cs typeface="Calibri" panose="020F0502020204030204" pitchFamily="34" charset="0"/>
            </a:endParaRPr>
          </a:p>
        </p:txBody>
      </p:sp>
      <p:sp>
        <p:nvSpPr>
          <p:cNvPr id="19" name="Object 7">
            <a:extLst>
              <a:ext uri="{FF2B5EF4-FFF2-40B4-BE49-F238E27FC236}">
                <a16:creationId xmlns:a16="http://schemas.microsoft.com/office/drawing/2014/main" id="{4DA9E340-F5A0-E24F-A53B-7777A8AD42B5}"/>
              </a:ext>
            </a:extLst>
          </p:cNvPr>
          <p:cNvSpPr/>
          <p:nvPr/>
        </p:nvSpPr>
        <p:spPr>
          <a:xfrm>
            <a:off x="3620244" y="5198862"/>
            <a:ext cx="714196" cy="714196"/>
          </a:xfrm>
          <a:prstGeom prst="rect">
            <a:avLst/>
          </a:prstGeom>
          <a:solidFill>
            <a:srgbClr val="0069B4"/>
          </a:solidFill>
        </p:spPr>
      </p:sp>
      <p:pic>
        <p:nvPicPr>
          <p:cNvPr id="20" name="Object 8" descr="preencoded.png">
            <a:extLst>
              <a:ext uri="{FF2B5EF4-FFF2-40B4-BE49-F238E27FC236}">
                <a16:creationId xmlns:a16="http://schemas.microsoft.com/office/drawing/2014/main" id="{CACFA435-F210-3045-B3FD-7A64DD692C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98709" y="5425573"/>
            <a:ext cx="357103" cy="260715"/>
          </a:xfrm>
          <a:prstGeom prst="rect">
            <a:avLst/>
          </a:prstGeom>
        </p:spPr>
      </p:pic>
      <p:sp>
        <p:nvSpPr>
          <p:cNvPr id="21" name="Object 9">
            <a:extLst>
              <a:ext uri="{FF2B5EF4-FFF2-40B4-BE49-F238E27FC236}">
                <a16:creationId xmlns:a16="http://schemas.microsoft.com/office/drawing/2014/main" id="{6AD9D245-BE94-8C4E-A0F4-0D09F87C18F4}"/>
              </a:ext>
            </a:extLst>
          </p:cNvPr>
          <p:cNvSpPr/>
          <p:nvPr/>
        </p:nvSpPr>
        <p:spPr>
          <a:xfrm>
            <a:off x="4524892" y="5307241"/>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#2: Delegation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parental responsibility</a:t>
            </a:r>
            <a:endParaRPr lang="en-US" sz="2800" dirty="0">
              <a:latin typeface="Calibri" panose="020F0502020204030204" pitchFamily="34" charset="0"/>
              <a:cs typeface="Calibri" panose="020F0502020204030204" pitchFamily="34" charset="0"/>
            </a:endParaRPr>
          </a:p>
        </p:txBody>
      </p:sp>
      <p:sp>
        <p:nvSpPr>
          <p:cNvPr id="22" name="Object 10">
            <a:extLst>
              <a:ext uri="{FF2B5EF4-FFF2-40B4-BE49-F238E27FC236}">
                <a16:creationId xmlns:a16="http://schemas.microsoft.com/office/drawing/2014/main" id="{46D7077E-16FE-7047-B884-BFBD3F288309}"/>
              </a:ext>
            </a:extLst>
          </p:cNvPr>
          <p:cNvSpPr/>
          <p:nvPr/>
        </p:nvSpPr>
        <p:spPr>
          <a:xfrm>
            <a:off x="8228513" y="2346910"/>
            <a:ext cx="714196" cy="714196"/>
          </a:xfrm>
          <a:prstGeom prst="rect">
            <a:avLst/>
          </a:prstGeom>
          <a:solidFill>
            <a:srgbClr val="03295A"/>
          </a:solidFill>
        </p:spPr>
      </p:sp>
      <p:pic>
        <p:nvPicPr>
          <p:cNvPr id="23" name="Object 11" descr="preencoded.png">
            <a:extLst>
              <a:ext uri="{FF2B5EF4-FFF2-40B4-BE49-F238E27FC236}">
                <a16:creationId xmlns:a16="http://schemas.microsoft.com/office/drawing/2014/main" id="{70269A72-19E5-324A-A7B3-BB9F47DD4F0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66300" y="2525429"/>
            <a:ext cx="238464" cy="357099"/>
          </a:xfrm>
          <a:prstGeom prst="rect">
            <a:avLst/>
          </a:prstGeom>
        </p:spPr>
      </p:pic>
      <p:sp>
        <p:nvSpPr>
          <p:cNvPr id="24" name="Object 12">
            <a:extLst>
              <a:ext uri="{FF2B5EF4-FFF2-40B4-BE49-F238E27FC236}">
                <a16:creationId xmlns:a16="http://schemas.microsoft.com/office/drawing/2014/main" id="{8732C23C-1FBE-B948-9672-4A334262C185}"/>
              </a:ext>
            </a:extLst>
          </p:cNvPr>
          <p:cNvSpPr/>
          <p:nvPr/>
        </p:nvSpPr>
        <p:spPr>
          <a:xfrm>
            <a:off x="9133162" y="2455289"/>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#3: Unaccompanied and</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separated children</a:t>
            </a:r>
            <a:endParaRPr lang="en-US" sz="2800" dirty="0">
              <a:latin typeface="Calibri" panose="020F0502020204030204" pitchFamily="34" charset="0"/>
              <a:cs typeface="Calibri" panose="020F0502020204030204" pitchFamily="34" charset="0"/>
            </a:endParaRPr>
          </a:p>
        </p:txBody>
      </p:sp>
      <p:sp>
        <p:nvSpPr>
          <p:cNvPr id="25" name="Object 13">
            <a:extLst>
              <a:ext uri="{FF2B5EF4-FFF2-40B4-BE49-F238E27FC236}">
                <a16:creationId xmlns:a16="http://schemas.microsoft.com/office/drawing/2014/main" id="{381CAF46-BEC0-EF48-9512-EE2D65C00BC3}"/>
              </a:ext>
            </a:extLst>
          </p:cNvPr>
          <p:cNvSpPr/>
          <p:nvPr/>
        </p:nvSpPr>
        <p:spPr>
          <a:xfrm>
            <a:off x="8232698" y="3586560"/>
            <a:ext cx="714196" cy="714196"/>
          </a:xfrm>
          <a:prstGeom prst="rect">
            <a:avLst/>
          </a:prstGeom>
          <a:solidFill>
            <a:srgbClr val="A2B93B"/>
          </a:solidFill>
        </p:spPr>
      </p:sp>
      <p:pic>
        <p:nvPicPr>
          <p:cNvPr id="26" name="Object 14" descr="preencoded.png">
            <a:extLst>
              <a:ext uri="{FF2B5EF4-FFF2-40B4-BE49-F238E27FC236}">
                <a16:creationId xmlns:a16="http://schemas.microsoft.com/office/drawing/2014/main" id="{1C434779-165C-4647-B6E2-9F24A09970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11171" y="3783597"/>
            <a:ext cx="357090" cy="320064"/>
          </a:xfrm>
          <a:prstGeom prst="rect">
            <a:avLst/>
          </a:prstGeom>
        </p:spPr>
      </p:pic>
      <p:sp>
        <p:nvSpPr>
          <p:cNvPr id="27" name="Object 15">
            <a:extLst>
              <a:ext uri="{FF2B5EF4-FFF2-40B4-BE49-F238E27FC236}">
                <a16:creationId xmlns:a16="http://schemas.microsoft.com/office/drawing/2014/main" id="{C2C98A08-7CC3-D749-8106-89C81626C6A7}"/>
              </a:ext>
            </a:extLst>
          </p:cNvPr>
          <p:cNvSpPr/>
          <p:nvPr/>
        </p:nvSpPr>
        <p:spPr>
          <a:xfrm>
            <a:off x="9137347" y="3549065"/>
            <a:ext cx="2952012" cy="979877"/>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#4: Kafala - Question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another State's</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compliance with Art 33 of the 1996C</a:t>
            </a:r>
            <a:endParaRPr lang="en-US" sz="2800" dirty="0">
              <a:latin typeface="Calibri" panose="020F0502020204030204" pitchFamily="34" charset="0"/>
              <a:cs typeface="Calibri" panose="020F0502020204030204" pitchFamily="34" charset="0"/>
            </a:endParaRPr>
          </a:p>
        </p:txBody>
      </p:sp>
      <p:sp>
        <p:nvSpPr>
          <p:cNvPr id="28" name="Object 16">
            <a:extLst>
              <a:ext uri="{FF2B5EF4-FFF2-40B4-BE49-F238E27FC236}">
                <a16:creationId xmlns:a16="http://schemas.microsoft.com/office/drawing/2014/main" id="{50297DF4-7644-794C-97C2-24F605A32C24}"/>
              </a:ext>
            </a:extLst>
          </p:cNvPr>
          <p:cNvSpPr/>
          <p:nvPr/>
        </p:nvSpPr>
        <p:spPr>
          <a:xfrm>
            <a:off x="8206372" y="5125575"/>
            <a:ext cx="714196" cy="714196"/>
          </a:xfrm>
          <a:prstGeom prst="rect">
            <a:avLst/>
          </a:prstGeom>
          <a:solidFill>
            <a:srgbClr val="CF4812"/>
          </a:solidFill>
        </p:spPr>
      </p:sp>
      <p:pic>
        <p:nvPicPr>
          <p:cNvPr id="29" name="Object 17" descr="preencoded.png">
            <a:extLst>
              <a:ext uri="{FF2B5EF4-FFF2-40B4-BE49-F238E27FC236}">
                <a16:creationId xmlns:a16="http://schemas.microsoft.com/office/drawing/2014/main" id="{9AC0A1BB-7E10-974D-B350-7EE8C8E6E66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84845" y="5325665"/>
            <a:ext cx="357090" cy="313779"/>
          </a:xfrm>
          <a:prstGeom prst="rect">
            <a:avLst/>
          </a:prstGeom>
        </p:spPr>
      </p:pic>
      <p:sp>
        <p:nvSpPr>
          <p:cNvPr id="30" name="Object 18">
            <a:extLst>
              <a:ext uri="{FF2B5EF4-FFF2-40B4-BE49-F238E27FC236}">
                <a16:creationId xmlns:a16="http://schemas.microsoft.com/office/drawing/2014/main" id="{D50431B0-621E-E141-873B-4E66C2245E77}"/>
              </a:ext>
            </a:extLst>
          </p:cNvPr>
          <p:cNvSpPr/>
          <p:nvPr/>
        </p:nvSpPr>
        <p:spPr>
          <a:xfrm>
            <a:off x="9111021" y="5233955"/>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#5: Child (temporarily)</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travelling alone</a:t>
            </a:r>
            <a:endParaRPr lang="en-US" sz="2800" dirty="0">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4A2550F0-D44B-F944-AF91-C49B4873D9CD}"/>
              </a:ext>
            </a:extLst>
          </p:cNvPr>
          <p:cNvSpPr/>
          <p:nvPr/>
        </p:nvSpPr>
        <p:spPr>
          <a:xfrm>
            <a:off x="0" y="947018"/>
            <a:ext cx="12192000" cy="535622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CCAB5C9-7AD1-1443-9E5F-80A5A8C6587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17855" y="2235295"/>
            <a:ext cx="4191981" cy="2652967"/>
          </a:xfrm>
          <a:prstGeom prst="rect">
            <a:avLst/>
          </a:prstGeom>
        </p:spPr>
      </p:pic>
    </p:spTree>
    <p:extLst>
      <p:ext uri="{BB962C8B-B14F-4D97-AF65-F5344CB8AC3E}">
        <p14:creationId xmlns:p14="http://schemas.microsoft.com/office/powerpoint/2010/main" val="285764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E38841B8-5BD5-4246-8CFF-956C09E63AFF}"/>
              </a:ext>
            </a:extLst>
          </p:cNvPr>
          <p:cNvSpPr/>
          <p:nvPr/>
        </p:nvSpPr>
        <p:spPr>
          <a:xfrm>
            <a:off x="97977" y="981779"/>
            <a:ext cx="11998500" cy="1333464"/>
          </a:xfrm>
          <a:prstGeom prst="rect">
            <a:avLst/>
          </a:prstGeom>
          <a:noFill/>
        </p:spPr>
        <p:txBody>
          <a:bodyPr wrap="square" lIns="0" tIns="0" rIns="0" bIns="0" rtlCol="0" anchor="t"/>
          <a:lstStyle/>
          <a:p>
            <a:pPr algn="ctr">
              <a:lnSpc>
                <a:spcPts val="3732"/>
              </a:lnSpc>
              <a:spcAft>
                <a:spcPts val="600"/>
              </a:spcAft>
              <a:buNone/>
            </a:pPr>
            <a:r>
              <a:rPr lang="en-US" sz="2800" dirty="0">
                <a:solidFill>
                  <a:srgbClr val="0094D2"/>
                </a:solidFill>
                <a:latin typeface="Calibri" panose="020F0502020204030204" pitchFamily="34" charset="0"/>
                <a:ea typeface="Roboto" pitchFamily="34" charset="-122"/>
                <a:cs typeface="Calibri" panose="020F0502020204030204" pitchFamily="34" charset="0"/>
              </a:rPr>
              <a:t>Practical Example #1: Child whose parents living in the country are no longer able to take care, and there is a relative abroad willing to take care</a:t>
            </a:r>
            <a:endParaRPr lang="en-US" sz="2800" dirty="0">
              <a:latin typeface="Calibri" panose="020F0502020204030204" pitchFamily="34" charset="0"/>
              <a:cs typeface="Calibri" panose="020F0502020204030204" pitchFamily="34" charset="0"/>
            </a:endParaRPr>
          </a:p>
        </p:txBody>
      </p:sp>
      <p:pic>
        <p:nvPicPr>
          <p:cNvPr id="14" name="Object 2" descr="preencoded.png">
            <a:extLst>
              <a:ext uri="{FF2B5EF4-FFF2-40B4-BE49-F238E27FC236}">
                <a16:creationId xmlns:a16="http://schemas.microsoft.com/office/drawing/2014/main" id="{E6B46440-880F-884E-90CA-68DB230B38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6431" y="1936167"/>
            <a:ext cx="2399696" cy="1190327"/>
          </a:xfrm>
          <a:prstGeom prst="rect">
            <a:avLst/>
          </a:prstGeom>
        </p:spPr>
      </p:pic>
      <p:sp>
        <p:nvSpPr>
          <p:cNvPr id="15" name="Object 3">
            <a:extLst>
              <a:ext uri="{FF2B5EF4-FFF2-40B4-BE49-F238E27FC236}">
                <a16:creationId xmlns:a16="http://schemas.microsoft.com/office/drawing/2014/main" id="{3EAA3F7E-1EBE-754F-A832-BA5440B6C598}"/>
              </a:ext>
            </a:extLst>
          </p:cNvPr>
          <p:cNvSpPr/>
          <p:nvPr/>
        </p:nvSpPr>
        <p:spPr>
          <a:xfrm>
            <a:off x="285976" y="2416494"/>
            <a:ext cx="2494926" cy="192833"/>
          </a:xfrm>
          <a:prstGeom prst="rect">
            <a:avLst/>
          </a:prstGeom>
          <a:noFill/>
        </p:spPr>
        <p:txBody>
          <a:bodyPr wrap="square" lIns="0" tIns="0" rIns="0" bIns="0" rtlCol="0" anchor="t"/>
          <a:lstStyle/>
          <a:p>
            <a:pPr algn="ctr">
              <a:lnSpc>
                <a:spcPts val="1962"/>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Jurisdiction</a:t>
            </a:r>
            <a:endParaRPr lang="en-US" sz="2800" dirty="0">
              <a:latin typeface="Calibri" panose="020F0502020204030204" pitchFamily="34" charset="0"/>
              <a:cs typeface="Calibri" panose="020F0502020204030204" pitchFamily="34" charset="0"/>
            </a:endParaRPr>
          </a:p>
        </p:txBody>
      </p:sp>
      <p:sp>
        <p:nvSpPr>
          <p:cNvPr id="16" name="Object 4">
            <a:extLst>
              <a:ext uri="{FF2B5EF4-FFF2-40B4-BE49-F238E27FC236}">
                <a16:creationId xmlns:a16="http://schemas.microsoft.com/office/drawing/2014/main" id="{D9486A3F-9A6B-3745-9A4D-31BE65A2668C}"/>
              </a:ext>
            </a:extLst>
          </p:cNvPr>
          <p:cNvSpPr/>
          <p:nvPr/>
        </p:nvSpPr>
        <p:spPr>
          <a:xfrm>
            <a:off x="762107" y="3279965"/>
            <a:ext cx="2114021" cy="1313943"/>
          </a:xfrm>
          <a:prstGeom prst="rect">
            <a:avLst/>
          </a:prstGeom>
          <a:noFill/>
        </p:spPr>
        <p:txBody>
          <a:bodyPr wrap="square" lIns="0" tIns="0" rIns="0" bIns="0" rtlCol="0" anchor="t"/>
          <a:lstStyle/>
          <a:p>
            <a:pPr marL="342900" indent="-342900" algn="l">
              <a:lnSpc>
                <a:spcPts val="2207"/>
              </a:lnSpc>
              <a:spcAft>
                <a:spcPts val="600"/>
              </a:spcAft>
              <a:buFont typeface="Wingdings" pitchFamily="2" charset="2"/>
              <a:buChar char="§"/>
            </a:pP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Consideration of long-term</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placement of</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child for care</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abroad</a:t>
            </a:r>
            <a:endParaRPr lang="en-US" sz="2400" dirty="0">
              <a:latin typeface="Calibri" panose="020F0502020204030204" pitchFamily="34" charset="0"/>
              <a:cs typeface="Calibri" panose="020F0502020204030204" pitchFamily="34" charset="0"/>
            </a:endParaRPr>
          </a:p>
        </p:txBody>
      </p:sp>
      <p:pic>
        <p:nvPicPr>
          <p:cNvPr id="17" name="Object 5" descr="preencoded.png">
            <a:extLst>
              <a:ext uri="{FF2B5EF4-FFF2-40B4-BE49-F238E27FC236}">
                <a16:creationId xmlns:a16="http://schemas.microsoft.com/office/drawing/2014/main" id="{EAEF4D1B-44BD-C64C-BC96-E6EA34FB8E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85671" y="1936167"/>
            <a:ext cx="2399709" cy="1190327"/>
          </a:xfrm>
          <a:prstGeom prst="rect">
            <a:avLst/>
          </a:prstGeom>
        </p:spPr>
      </p:pic>
      <p:sp>
        <p:nvSpPr>
          <p:cNvPr id="18" name="Object 6">
            <a:extLst>
              <a:ext uri="{FF2B5EF4-FFF2-40B4-BE49-F238E27FC236}">
                <a16:creationId xmlns:a16="http://schemas.microsoft.com/office/drawing/2014/main" id="{C1EBE0D8-3026-DA41-861A-F419EFA23197}"/>
              </a:ext>
            </a:extLst>
          </p:cNvPr>
          <p:cNvSpPr/>
          <p:nvPr/>
        </p:nvSpPr>
        <p:spPr>
          <a:xfrm>
            <a:off x="2780902" y="2416494"/>
            <a:ext cx="2209248" cy="192833"/>
          </a:xfrm>
          <a:prstGeom prst="rect">
            <a:avLst/>
          </a:prstGeom>
          <a:noFill/>
        </p:spPr>
        <p:txBody>
          <a:bodyPr wrap="square" lIns="0" tIns="0" rIns="0" bIns="0" rtlCol="0" anchor="t"/>
          <a:lstStyle/>
          <a:p>
            <a:pPr algn="ctr">
              <a:lnSpc>
                <a:spcPts val="1962"/>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Request</a:t>
            </a:r>
            <a:endParaRPr lang="en-US" sz="2800" dirty="0">
              <a:latin typeface="Calibri" panose="020F0502020204030204" pitchFamily="34" charset="0"/>
              <a:cs typeface="Calibri" panose="020F0502020204030204" pitchFamily="34" charset="0"/>
            </a:endParaRPr>
          </a:p>
        </p:txBody>
      </p:sp>
      <p:sp>
        <p:nvSpPr>
          <p:cNvPr id="19" name="Object 7">
            <a:extLst>
              <a:ext uri="{FF2B5EF4-FFF2-40B4-BE49-F238E27FC236}">
                <a16:creationId xmlns:a16="http://schemas.microsoft.com/office/drawing/2014/main" id="{1696EA44-2CA2-2C4B-A9A3-7042BF900573}"/>
              </a:ext>
            </a:extLst>
          </p:cNvPr>
          <p:cNvSpPr/>
          <p:nvPr/>
        </p:nvSpPr>
        <p:spPr>
          <a:xfrm>
            <a:off x="2971354" y="3279965"/>
            <a:ext cx="2114021" cy="2511234"/>
          </a:xfrm>
          <a:prstGeom prst="rect">
            <a:avLst/>
          </a:prstGeom>
          <a:noFill/>
        </p:spPr>
        <p:txBody>
          <a:bodyPr wrap="square" lIns="0" tIns="0" rIns="0" bIns="0" rtlCol="0" anchor="t"/>
          <a:lstStyle/>
          <a:p>
            <a:pPr marL="342900" indent="-342900" algn="l">
              <a:lnSpc>
                <a:spcPts val="2207"/>
              </a:lnSpc>
              <a:spcAft>
                <a:spcPts val="600"/>
              </a:spcAft>
              <a:buFont typeface="Wingdings" pitchFamily="2" charset="2"/>
              <a:buChar char="§"/>
            </a:pPr>
            <a:r>
              <a:rPr lang="en-US" sz="2400" dirty="0" err="1">
                <a:solidFill>
                  <a:srgbClr val="000000">
                    <a:alpha val="60000"/>
                  </a:srgbClr>
                </a:solidFill>
                <a:latin typeface="Calibri" panose="020F0502020204030204" pitchFamily="34" charset="0"/>
                <a:ea typeface="Roboto" pitchFamily="34" charset="-122"/>
                <a:cs typeface="Calibri" panose="020F0502020204030204" pitchFamily="34" charset="0"/>
              </a:rPr>
              <a:t>Communica-tion</a:t>
            </a:r>
            <a:endPar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endParaRPr>
          </a:p>
          <a:p>
            <a:pPr marL="342900" indent="-342900" algn="l">
              <a:lnSpc>
                <a:spcPts val="2207"/>
              </a:lnSpc>
              <a:spcAft>
                <a:spcPts val="600"/>
              </a:spcAft>
              <a:buFont typeface="Wingdings" pitchFamily="2" charset="2"/>
              <a:buChar char="§"/>
            </a:pP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Detailed report with reasons of</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placement, and reasons</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placement is in the child's best interests</a:t>
            </a:r>
            <a:endParaRPr lang="en-US" sz="2400" dirty="0">
              <a:latin typeface="Calibri" panose="020F0502020204030204" pitchFamily="34" charset="0"/>
              <a:cs typeface="Calibri" panose="020F0502020204030204" pitchFamily="34" charset="0"/>
            </a:endParaRPr>
          </a:p>
        </p:txBody>
      </p:sp>
      <p:pic>
        <p:nvPicPr>
          <p:cNvPr id="20" name="Object 8" descr="preencoded.png">
            <a:extLst>
              <a:ext uri="{FF2B5EF4-FFF2-40B4-BE49-F238E27FC236}">
                <a16:creationId xmlns:a16="http://schemas.microsoft.com/office/drawing/2014/main" id="{B6D10C6F-32A0-A047-AB11-FD0CC65819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94924" y="1936167"/>
            <a:ext cx="2399696" cy="1190327"/>
          </a:xfrm>
          <a:prstGeom prst="rect">
            <a:avLst/>
          </a:prstGeom>
        </p:spPr>
      </p:pic>
      <p:sp>
        <p:nvSpPr>
          <p:cNvPr id="21" name="Object 9">
            <a:extLst>
              <a:ext uri="{FF2B5EF4-FFF2-40B4-BE49-F238E27FC236}">
                <a16:creationId xmlns:a16="http://schemas.microsoft.com/office/drawing/2014/main" id="{D63EB0F6-4B88-C54C-9795-65DD60D904CC}"/>
              </a:ext>
            </a:extLst>
          </p:cNvPr>
          <p:cNvSpPr/>
          <p:nvPr/>
        </p:nvSpPr>
        <p:spPr>
          <a:xfrm>
            <a:off x="4990149" y="2291926"/>
            <a:ext cx="2209248" cy="441969"/>
          </a:xfrm>
          <a:prstGeom prst="rect">
            <a:avLst/>
          </a:prstGeom>
          <a:noFill/>
        </p:spPr>
        <p:txBody>
          <a:bodyPr wrap="square" lIns="0" tIns="0" rIns="0" bIns="0" rtlCol="0" anchor="t"/>
          <a:lstStyle/>
          <a:p>
            <a:pPr algn="ctr">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Meeting &amp;</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Verification</a:t>
            </a:r>
            <a:endParaRPr lang="en-US" sz="2800" dirty="0">
              <a:latin typeface="Calibri" panose="020F0502020204030204" pitchFamily="34" charset="0"/>
              <a:cs typeface="Calibri" panose="020F0502020204030204" pitchFamily="34" charset="0"/>
            </a:endParaRPr>
          </a:p>
        </p:txBody>
      </p:sp>
      <p:sp>
        <p:nvSpPr>
          <p:cNvPr id="22" name="Object 10">
            <a:extLst>
              <a:ext uri="{FF2B5EF4-FFF2-40B4-BE49-F238E27FC236}">
                <a16:creationId xmlns:a16="http://schemas.microsoft.com/office/drawing/2014/main" id="{889E506C-5335-FB46-A6F0-9E03EDBFDFE2}"/>
              </a:ext>
            </a:extLst>
          </p:cNvPr>
          <p:cNvSpPr/>
          <p:nvPr/>
        </p:nvSpPr>
        <p:spPr>
          <a:xfrm>
            <a:off x="5180602" y="3279965"/>
            <a:ext cx="2114021" cy="2307137"/>
          </a:xfrm>
          <a:prstGeom prst="rect">
            <a:avLst/>
          </a:prstGeom>
          <a:noFill/>
        </p:spPr>
        <p:txBody>
          <a:bodyPr wrap="square" lIns="0" tIns="0" rIns="0" bIns="0" rtlCol="0" anchor="t"/>
          <a:lstStyle/>
          <a:p>
            <a:pPr marL="342900" indent="-342900" algn="l">
              <a:lnSpc>
                <a:spcPts val="2207"/>
              </a:lnSpc>
              <a:spcAft>
                <a:spcPts val="600"/>
              </a:spcAft>
              <a:buFont typeface="Wingdings" pitchFamily="2" charset="2"/>
              <a:buChar char="§"/>
            </a:pP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Meeting with</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proposed</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caretaker</a:t>
            </a:r>
          </a:p>
          <a:p>
            <a:pPr marL="342900" indent="-342900" algn="l">
              <a:lnSpc>
                <a:spcPts val="2207"/>
              </a:lnSpc>
              <a:spcAft>
                <a:spcPts val="600"/>
              </a:spcAft>
              <a:buFont typeface="Wingdings" pitchFamily="2" charset="2"/>
              <a:buChar char="§"/>
            </a:pP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Report of</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assessment</a:t>
            </a:r>
          </a:p>
          <a:p>
            <a:pPr marL="342900" indent="-342900" algn="l">
              <a:lnSpc>
                <a:spcPts val="2207"/>
              </a:lnSpc>
              <a:spcAft>
                <a:spcPts val="600"/>
              </a:spcAft>
              <a:buFont typeface="Wingdings" pitchFamily="2" charset="2"/>
              <a:buChar char="§"/>
            </a:pP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Confirmation of</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consent to</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placement</a:t>
            </a:r>
            <a:endParaRPr lang="en-US" sz="2400" dirty="0">
              <a:latin typeface="Calibri" panose="020F0502020204030204" pitchFamily="34" charset="0"/>
              <a:cs typeface="Calibri" panose="020F0502020204030204" pitchFamily="34" charset="0"/>
            </a:endParaRPr>
          </a:p>
        </p:txBody>
      </p:sp>
      <p:pic>
        <p:nvPicPr>
          <p:cNvPr id="23" name="Object 11" descr="preencoded.png">
            <a:extLst>
              <a:ext uri="{FF2B5EF4-FFF2-40B4-BE49-F238E27FC236}">
                <a16:creationId xmlns:a16="http://schemas.microsoft.com/office/drawing/2014/main" id="{868AB81A-EE04-3943-A552-E05A9D3B4B7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04165" y="1936167"/>
            <a:ext cx="2399709" cy="1190327"/>
          </a:xfrm>
          <a:prstGeom prst="rect">
            <a:avLst/>
          </a:prstGeom>
        </p:spPr>
      </p:pic>
      <p:sp>
        <p:nvSpPr>
          <p:cNvPr id="24" name="Object 12">
            <a:extLst>
              <a:ext uri="{FF2B5EF4-FFF2-40B4-BE49-F238E27FC236}">
                <a16:creationId xmlns:a16="http://schemas.microsoft.com/office/drawing/2014/main" id="{FAE6C26F-590F-454A-BADC-C7B616779B7F}"/>
              </a:ext>
            </a:extLst>
          </p:cNvPr>
          <p:cNvSpPr/>
          <p:nvPr/>
        </p:nvSpPr>
        <p:spPr>
          <a:xfrm>
            <a:off x="7199397" y="1974211"/>
            <a:ext cx="2209248" cy="940240"/>
          </a:xfrm>
          <a:prstGeom prst="rect">
            <a:avLst/>
          </a:prstGeom>
          <a:noFill/>
        </p:spPr>
        <p:txBody>
          <a:bodyPr wrap="square" lIns="0" tIns="0" rIns="0" bIns="0" rtlCol="0" anchor="t"/>
          <a:lstStyle/>
          <a:p>
            <a:pPr algn="ctr">
              <a:lnSpc>
                <a:spcPts val="2400"/>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Cooperation</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between</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Central</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Authorities</a:t>
            </a:r>
            <a:endParaRPr lang="en-US" sz="2800" dirty="0">
              <a:latin typeface="Calibri" panose="020F0502020204030204" pitchFamily="34" charset="0"/>
              <a:cs typeface="Calibri" panose="020F0502020204030204" pitchFamily="34" charset="0"/>
            </a:endParaRPr>
          </a:p>
        </p:txBody>
      </p:sp>
      <p:sp>
        <p:nvSpPr>
          <p:cNvPr id="25" name="Object 13">
            <a:extLst>
              <a:ext uri="{FF2B5EF4-FFF2-40B4-BE49-F238E27FC236}">
                <a16:creationId xmlns:a16="http://schemas.microsoft.com/office/drawing/2014/main" id="{6F6C265E-8AE6-3840-806E-C8574708BB69}"/>
              </a:ext>
            </a:extLst>
          </p:cNvPr>
          <p:cNvSpPr/>
          <p:nvPr/>
        </p:nvSpPr>
        <p:spPr>
          <a:xfrm>
            <a:off x="7389849" y="3279965"/>
            <a:ext cx="2114021" cy="1390124"/>
          </a:xfrm>
          <a:prstGeom prst="rect">
            <a:avLst/>
          </a:prstGeom>
          <a:noFill/>
        </p:spPr>
        <p:txBody>
          <a:bodyPr wrap="square" lIns="0" tIns="0" rIns="0" bIns="0" rtlCol="0" anchor="t"/>
          <a:lstStyle/>
          <a:p>
            <a:pPr marL="342900" indent="-342900" algn="l">
              <a:lnSpc>
                <a:spcPts val="2207"/>
              </a:lnSpc>
              <a:spcAft>
                <a:spcPts val="600"/>
              </a:spcAft>
              <a:buFont typeface="Wingdings" pitchFamily="2" charset="2"/>
              <a:buChar char="§"/>
            </a:pP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Cooperation</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regarding the</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child's move</a:t>
            </a:r>
          </a:p>
          <a:p>
            <a:pPr marL="342900" indent="-342900" algn="l">
              <a:lnSpc>
                <a:spcPts val="2207"/>
              </a:lnSpc>
              <a:spcAft>
                <a:spcPts val="600"/>
              </a:spcAft>
              <a:buFont typeface="Wingdings" pitchFamily="2" charset="2"/>
              <a:buChar char="§"/>
            </a:pP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Contact</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arrangements</a:t>
            </a:r>
            <a:endParaRPr lang="en-US" sz="2400" dirty="0">
              <a:latin typeface="Calibri" panose="020F0502020204030204" pitchFamily="34" charset="0"/>
              <a:cs typeface="Calibri" panose="020F0502020204030204" pitchFamily="34" charset="0"/>
            </a:endParaRPr>
          </a:p>
        </p:txBody>
      </p:sp>
      <p:pic>
        <p:nvPicPr>
          <p:cNvPr id="26" name="Object 14" descr="preencoded.png">
            <a:extLst>
              <a:ext uri="{FF2B5EF4-FFF2-40B4-BE49-F238E27FC236}">
                <a16:creationId xmlns:a16="http://schemas.microsoft.com/office/drawing/2014/main" id="{30AA3119-D35D-E344-83DB-530450A04F5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13418" y="1936167"/>
            <a:ext cx="2399696" cy="1190327"/>
          </a:xfrm>
          <a:prstGeom prst="rect">
            <a:avLst/>
          </a:prstGeom>
        </p:spPr>
      </p:pic>
      <p:sp>
        <p:nvSpPr>
          <p:cNvPr id="27" name="Object 15">
            <a:extLst>
              <a:ext uri="{FF2B5EF4-FFF2-40B4-BE49-F238E27FC236}">
                <a16:creationId xmlns:a16="http://schemas.microsoft.com/office/drawing/2014/main" id="{7B4DC903-6BE2-364D-BFEE-C12E06812D34}"/>
              </a:ext>
            </a:extLst>
          </p:cNvPr>
          <p:cNvSpPr/>
          <p:nvPr/>
        </p:nvSpPr>
        <p:spPr>
          <a:xfrm>
            <a:off x="9408644" y="2416494"/>
            <a:ext cx="2209248" cy="192833"/>
          </a:xfrm>
          <a:prstGeom prst="rect">
            <a:avLst/>
          </a:prstGeom>
          <a:noFill/>
        </p:spPr>
        <p:txBody>
          <a:bodyPr wrap="square" lIns="0" tIns="0" rIns="0" bIns="0" rtlCol="0" anchor="t"/>
          <a:lstStyle/>
          <a:p>
            <a:pPr algn="ctr">
              <a:lnSpc>
                <a:spcPts val="1962"/>
              </a:lnSpc>
              <a:spcAft>
                <a:spcPts val="600"/>
              </a:spcAft>
              <a:buNone/>
            </a:pPr>
            <a:r>
              <a:rPr lang="en-US" sz="2800" dirty="0">
                <a:solidFill>
                  <a:srgbClr val="FFFFFF"/>
                </a:solidFill>
                <a:latin typeface="Calibri" panose="020F0502020204030204" pitchFamily="34" charset="0"/>
                <a:ea typeface="Roboto" pitchFamily="34" charset="-122"/>
                <a:cs typeface="Calibri" panose="020F0502020204030204" pitchFamily="34" charset="0"/>
              </a:rPr>
              <a:t>Decision</a:t>
            </a:r>
            <a:endParaRPr lang="en-US" sz="2800" dirty="0">
              <a:latin typeface="Calibri" panose="020F0502020204030204" pitchFamily="34" charset="0"/>
              <a:cs typeface="Calibri" panose="020F0502020204030204" pitchFamily="34" charset="0"/>
            </a:endParaRPr>
          </a:p>
        </p:txBody>
      </p:sp>
      <p:sp>
        <p:nvSpPr>
          <p:cNvPr id="28" name="Object 16">
            <a:extLst>
              <a:ext uri="{FF2B5EF4-FFF2-40B4-BE49-F238E27FC236}">
                <a16:creationId xmlns:a16="http://schemas.microsoft.com/office/drawing/2014/main" id="{588BCE57-9CC6-5D49-A949-5C71F84FD818}"/>
              </a:ext>
            </a:extLst>
          </p:cNvPr>
          <p:cNvSpPr/>
          <p:nvPr/>
        </p:nvSpPr>
        <p:spPr>
          <a:xfrm>
            <a:off x="9599097" y="3279965"/>
            <a:ext cx="2114021" cy="2307137"/>
          </a:xfrm>
          <a:prstGeom prst="rect">
            <a:avLst/>
          </a:prstGeom>
          <a:noFill/>
        </p:spPr>
        <p:txBody>
          <a:bodyPr wrap="square" lIns="0" tIns="0" rIns="0" bIns="0" rtlCol="0" anchor="t"/>
          <a:lstStyle/>
          <a:p>
            <a:pPr marL="342900" indent="-342900" algn="l">
              <a:lnSpc>
                <a:spcPts val="2207"/>
              </a:lnSpc>
              <a:spcAft>
                <a:spcPts val="600"/>
              </a:spcAft>
              <a:buFont typeface="Wingdings" pitchFamily="2" charset="2"/>
              <a:buChar char="§"/>
            </a:pP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Decision</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concerning</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placement</a:t>
            </a:r>
          </a:p>
          <a:p>
            <a:pPr marL="342900" indent="-342900" algn="l">
              <a:lnSpc>
                <a:spcPts val="2207"/>
              </a:lnSpc>
              <a:spcAft>
                <a:spcPts val="600"/>
              </a:spcAft>
              <a:buFont typeface="Wingdings" pitchFamily="2" charset="2"/>
              <a:buChar char="§"/>
            </a:pP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Decisions</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concerning</a:t>
            </a:r>
            <a:b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b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contact</a:t>
            </a:r>
          </a:p>
          <a:p>
            <a:pPr marL="342900" indent="-342900" algn="l">
              <a:lnSpc>
                <a:spcPts val="2207"/>
              </a:lnSpc>
              <a:spcAft>
                <a:spcPts val="600"/>
              </a:spcAft>
              <a:buFont typeface="Wingdings" pitchFamily="2" charset="2"/>
              <a:buChar char="§"/>
            </a:pPr>
            <a:r>
              <a:rPr lang="en-US" sz="2400" dirty="0">
                <a:solidFill>
                  <a:srgbClr val="000000">
                    <a:alpha val="60000"/>
                  </a:srgbClr>
                </a:solidFill>
                <a:latin typeface="Calibri" panose="020F0502020204030204" pitchFamily="34" charset="0"/>
                <a:ea typeface="Roboto" pitchFamily="34" charset="-122"/>
                <a:cs typeface="Calibri" panose="020F0502020204030204" pitchFamily="34" charset="0"/>
              </a:rPr>
              <a:t>Recognition by operation of law</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433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32312FCB-9483-4AF1-BF81-3FF2BFF820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7" y="132093"/>
            <a:ext cx="816423" cy="737299"/>
          </a:xfrm>
          <a:prstGeom prst="rect">
            <a:avLst/>
          </a:prstGeom>
        </p:spPr>
      </p:pic>
      <p:pic>
        <p:nvPicPr>
          <p:cNvPr id="6" name="Picture 5" descr="Logo&#10;&#10;Description automatically generated">
            <a:extLst>
              <a:ext uri="{FF2B5EF4-FFF2-40B4-BE49-F238E27FC236}">
                <a16:creationId xmlns:a16="http://schemas.microsoft.com/office/drawing/2014/main" id="{DF228D1C-5AEB-4C78-AE11-3357A81449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23" y="42253"/>
            <a:ext cx="1168900" cy="934460"/>
          </a:xfrm>
          <a:prstGeom prst="rect">
            <a:avLst/>
          </a:prstGeom>
        </p:spPr>
      </p:pic>
      <p:sp>
        <p:nvSpPr>
          <p:cNvPr id="10" name="Subtitle 2">
            <a:extLst>
              <a:ext uri="{FF2B5EF4-FFF2-40B4-BE49-F238E27FC236}">
                <a16:creationId xmlns:a16="http://schemas.microsoft.com/office/drawing/2014/main" id="{076FB5F0-7C00-472F-B29E-A0D3484E33EF}"/>
              </a:ext>
            </a:extLst>
          </p:cNvPr>
          <p:cNvSpPr txBox="1">
            <a:spLocks/>
          </p:cNvSpPr>
          <p:nvPr/>
        </p:nvSpPr>
        <p:spPr>
          <a:xfrm>
            <a:off x="1042152" y="136297"/>
            <a:ext cx="2807368" cy="833024"/>
          </a:xfrm>
          <a:prstGeom prst="rect">
            <a:avLst/>
          </a:prstGeom>
        </p:spPr>
        <p:txBody>
          <a:bodyPr vert="horz" lIns="91440" tIns="45720" rIns="91440" bIns="4572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Building a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for and with children</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Construire une Europe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700" b="1" i="0" u="none" strike="noStrike" kern="1200" cap="none" spc="0" normalizeH="0" baseline="0" noProof="0" dirty="0">
                <a:ln>
                  <a:noFill/>
                </a:ln>
                <a:effectLst/>
                <a:uLnTx/>
                <a:uFillTx/>
                <a:latin typeface="Calibri" panose="020F0502020204030204"/>
                <a:ea typeface="+mn-ea"/>
                <a:cs typeface="+mn-cs"/>
              </a:rPr>
              <a:t>pour et avec les enfants</a:t>
            </a:r>
          </a:p>
        </p:txBody>
      </p:sp>
      <p:sp>
        <p:nvSpPr>
          <p:cNvPr id="11" name="TextBox 10">
            <a:extLst>
              <a:ext uri="{FF2B5EF4-FFF2-40B4-BE49-F238E27FC236}">
                <a16:creationId xmlns:a16="http://schemas.microsoft.com/office/drawing/2014/main" id="{FE55BE6B-2021-49C7-8A4A-5F34CC5F63B2}"/>
              </a:ext>
            </a:extLst>
          </p:cNvPr>
          <p:cNvSpPr txBox="1"/>
          <p:nvPr/>
        </p:nvSpPr>
        <p:spPr>
          <a:xfrm>
            <a:off x="3130658" y="54466"/>
            <a:ext cx="6687597" cy="892552"/>
          </a:xfrm>
          <a:prstGeom prst="rect">
            <a:avLst/>
          </a:prstGeom>
          <a:noFill/>
        </p:spPr>
        <p:txBody>
          <a:bodyPr wrap="square" rtlCol="0">
            <a:spAutoFit/>
          </a:bodyPr>
          <a:lstStyle/>
          <a:p>
            <a:pPr algn="ctr"/>
            <a:r>
              <a:rPr lang="en-GB" sz="2600" dirty="0"/>
              <a:t>Regional Discussion on </a:t>
            </a:r>
          </a:p>
          <a:p>
            <a:pPr algn="ctr"/>
            <a:r>
              <a:rPr lang="en-GB" sz="2600" dirty="0"/>
              <a:t>Children’s Rights and Alternative Care</a:t>
            </a:r>
          </a:p>
        </p:txBody>
      </p:sp>
      <p:sp>
        <p:nvSpPr>
          <p:cNvPr id="7" name="Rectangle 6">
            <a:extLst>
              <a:ext uri="{FF2B5EF4-FFF2-40B4-BE49-F238E27FC236}">
                <a16:creationId xmlns:a16="http://schemas.microsoft.com/office/drawing/2014/main" id="{2E49392F-5BA7-274A-A3E9-8D1151E77381}"/>
              </a:ext>
            </a:extLst>
          </p:cNvPr>
          <p:cNvSpPr/>
          <p:nvPr/>
        </p:nvSpPr>
        <p:spPr>
          <a:xfrm>
            <a:off x="0" y="6273548"/>
            <a:ext cx="12191999" cy="58445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BF8698-C74D-E149-9061-8C1B60433D9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72" t="24440" r="19402" b="24870"/>
          <a:stretch/>
        </p:blipFill>
        <p:spPr>
          <a:xfrm>
            <a:off x="10925123" y="6257507"/>
            <a:ext cx="1077960" cy="583047"/>
          </a:xfrm>
          <a:prstGeom prst="rect">
            <a:avLst/>
          </a:prstGeom>
        </p:spPr>
      </p:pic>
      <p:sp>
        <p:nvSpPr>
          <p:cNvPr id="5" name="Subtitle 4">
            <a:extLst>
              <a:ext uri="{FF2B5EF4-FFF2-40B4-BE49-F238E27FC236}">
                <a16:creationId xmlns:a16="http://schemas.microsoft.com/office/drawing/2014/main" id="{F0E04EB0-A616-6D45-ACB4-ED12F14D24FA}"/>
              </a:ext>
            </a:extLst>
          </p:cNvPr>
          <p:cNvSpPr>
            <a:spLocks noGrp="1"/>
          </p:cNvSpPr>
          <p:nvPr>
            <p:ph type="subTitle" idx="1"/>
          </p:nvPr>
        </p:nvSpPr>
        <p:spPr/>
        <p:txBody>
          <a:bodyPr/>
          <a:lstStyle/>
          <a:p>
            <a:endParaRPr lang="en-US"/>
          </a:p>
        </p:txBody>
      </p:sp>
      <p:sp>
        <p:nvSpPr>
          <p:cNvPr id="12" name="Rectangle 11">
            <a:extLst>
              <a:ext uri="{FF2B5EF4-FFF2-40B4-BE49-F238E27FC236}">
                <a16:creationId xmlns:a16="http://schemas.microsoft.com/office/drawing/2014/main" id="{B54885FB-0C4B-DC4C-ACB9-EDC2FA24452A}"/>
              </a:ext>
            </a:extLst>
          </p:cNvPr>
          <p:cNvSpPr/>
          <p:nvPr/>
        </p:nvSpPr>
        <p:spPr>
          <a:xfrm>
            <a:off x="0" y="947018"/>
            <a:ext cx="12192000" cy="532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bject 1">
            <a:extLst>
              <a:ext uri="{FF2B5EF4-FFF2-40B4-BE49-F238E27FC236}">
                <a16:creationId xmlns:a16="http://schemas.microsoft.com/office/drawing/2014/main" id="{F15D986E-A829-624F-BB2C-0B635ED30DE8}"/>
              </a:ext>
            </a:extLst>
          </p:cNvPr>
          <p:cNvSpPr/>
          <p:nvPr/>
        </p:nvSpPr>
        <p:spPr>
          <a:xfrm>
            <a:off x="3662580" y="1199381"/>
            <a:ext cx="8206556" cy="984358"/>
          </a:xfrm>
          <a:prstGeom prst="rect">
            <a:avLst/>
          </a:prstGeom>
          <a:noFill/>
        </p:spPr>
        <p:txBody>
          <a:bodyPr wrap="square" lIns="0" tIns="0" rIns="0" bIns="0" rtlCol="0" anchor="t"/>
          <a:lstStyle/>
          <a:p>
            <a:pPr algn="ctr">
              <a:lnSpc>
                <a:spcPts val="3732"/>
              </a:lnSpc>
              <a:spcAft>
                <a:spcPts val="600"/>
              </a:spcAft>
              <a:buNone/>
            </a:pPr>
            <a:r>
              <a:rPr lang="en-US" sz="3800" dirty="0">
                <a:solidFill>
                  <a:srgbClr val="333333"/>
                </a:solidFill>
                <a:latin typeface="Calibri" panose="020F0502020204030204" pitchFamily="34" charset="0"/>
                <a:ea typeface="Roboto" pitchFamily="34" charset="-122"/>
                <a:cs typeface="Calibri" panose="020F0502020204030204" pitchFamily="34" charset="0"/>
              </a:rPr>
              <a:t>Practical Examples of the Use of the 1996 Child Protection Convention</a:t>
            </a:r>
            <a:endParaRPr lang="en-US" dirty="0">
              <a:latin typeface="Calibri" panose="020F0502020204030204" pitchFamily="34" charset="0"/>
              <a:cs typeface="Calibri" panose="020F0502020204030204" pitchFamily="34" charset="0"/>
            </a:endParaRPr>
          </a:p>
        </p:txBody>
      </p:sp>
      <p:sp>
        <p:nvSpPr>
          <p:cNvPr id="14" name="Object 2">
            <a:extLst>
              <a:ext uri="{FF2B5EF4-FFF2-40B4-BE49-F238E27FC236}">
                <a16:creationId xmlns:a16="http://schemas.microsoft.com/office/drawing/2014/main" id="{44B9CFB1-E194-8E4A-9C9B-4D9654B7A664}"/>
              </a:ext>
            </a:extLst>
          </p:cNvPr>
          <p:cNvSpPr/>
          <p:nvPr/>
        </p:nvSpPr>
        <p:spPr>
          <a:xfrm>
            <a:off x="0" y="0"/>
            <a:ext cx="3801467" cy="6865808"/>
          </a:xfrm>
          <a:prstGeom prst="rect">
            <a:avLst/>
          </a:prstGeom>
          <a:solidFill>
            <a:srgbClr val="000000">
              <a:alpha val="0"/>
            </a:srgbClr>
          </a:solidFill>
        </p:spPr>
      </p:sp>
      <p:pic>
        <p:nvPicPr>
          <p:cNvPr id="15" name="Object 3" descr="preencoded.png">
            <a:extLst>
              <a:ext uri="{FF2B5EF4-FFF2-40B4-BE49-F238E27FC236}">
                <a16:creationId xmlns:a16="http://schemas.microsoft.com/office/drawing/2014/main" id="{C3333836-7214-EB4A-9C4D-5660152AF1B8}"/>
              </a:ext>
            </a:extLst>
          </p:cNvPr>
          <p:cNvPicPr>
            <a:picLocks noChangeAspect="1"/>
          </p:cNvPicPr>
          <p:nvPr/>
        </p:nvPicPr>
        <p:blipFill>
          <a:blip r:embed="rId5"/>
          <a:srcRect l="31551" r="31551"/>
          <a:stretch/>
        </p:blipFill>
        <p:spPr>
          <a:xfrm>
            <a:off x="0" y="947018"/>
            <a:ext cx="2961547" cy="5348833"/>
          </a:xfrm>
          <a:prstGeom prst="rect">
            <a:avLst/>
          </a:prstGeom>
        </p:spPr>
      </p:pic>
      <p:sp>
        <p:nvSpPr>
          <p:cNvPr id="16" name="Object 4">
            <a:extLst>
              <a:ext uri="{FF2B5EF4-FFF2-40B4-BE49-F238E27FC236}">
                <a16:creationId xmlns:a16="http://schemas.microsoft.com/office/drawing/2014/main" id="{29CE6285-67D2-D348-903C-17D9002C5250}"/>
              </a:ext>
            </a:extLst>
          </p:cNvPr>
          <p:cNvSpPr/>
          <p:nvPr/>
        </p:nvSpPr>
        <p:spPr>
          <a:xfrm>
            <a:off x="3620244" y="2443330"/>
            <a:ext cx="714196" cy="714196"/>
          </a:xfrm>
          <a:prstGeom prst="rect">
            <a:avLst/>
          </a:prstGeom>
          <a:solidFill>
            <a:srgbClr val="0094D2"/>
          </a:solidFill>
        </p:spPr>
      </p:sp>
      <p:pic>
        <p:nvPicPr>
          <p:cNvPr id="17" name="Object 5" descr="preencoded.png">
            <a:extLst>
              <a:ext uri="{FF2B5EF4-FFF2-40B4-BE49-F238E27FC236}">
                <a16:creationId xmlns:a16="http://schemas.microsoft.com/office/drawing/2014/main" id="{5E0ED67A-AEE4-2947-962B-0C705E9C88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98709" y="2655125"/>
            <a:ext cx="357103" cy="290547"/>
          </a:xfrm>
          <a:prstGeom prst="rect">
            <a:avLst/>
          </a:prstGeom>
        </p:spPr>
      </p:pic>
      <p:sp>
        <p:nvSpPr>
          <p:cNvPr id="18" name="Object 6">
            <a:extLst>
              <a:ext uri="{FF2B5EF4-FFF2-40B4-BE49-F238E27FC236}">
                <a16:creationId xmlns:a16="http://schemas.microsoft.com/office/drawing/2014/main" id="{B2D1268A-24DC-7844-9A97-86A0DE752E0F}"/>
              </a:ext>
            </a:extLst>
          </p:cNvPr>
          <p:cNvSpPr/>
          <p:nvPr/>
        </p:nvSpPr>
        <p:spPr>
          <a:xfrm>
            <a:off x="4524892" y="2405835"/>
            <a:ext cx="2952012" cy="149981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#1: Child whose parents living in the country are no longer able to take care, and there is a relative abroad willing to</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take care</a:t>
            </a:r>
            <a:endParaRPr lang="en-US" sz="2800" dirty="0">
              <a:latin typeface="Calibri" panose="020F0502020204030204" pitchFamily="34" charset="0"/>
              <a:cs typeface="Calibri" panose="020F0502020204030204" pitchFamily="34" charset="0"/>
            </a:endParaRPr>
          </a:p>
        </p:txBody>
      </p:sp>
      <p:sp>
        <p:nvSpPr>
          <p:cNvPr id="19" name="Object 7">
            <a:extLst>
              <a:ext uri="{FF2B5EF4-FFF2-40B4-BE49-F238E27FC236}">
                <a16:creationId xmlns:a16="http://schemas.microsoft.com/office/drawing/2014/main" id="{4DA9E340-F5A0-E24F-A53B-7777A8AD42B5}"/>
              </a:ext>
            </a:extLst>
          </p:cNvPr>
          <p:cNvSpPr/>
          <p:nvPr/>
        </p:nvSpPr>
        <p:spPr>
          <a:xfrm>
            <a:off x="3620244" y="5198862"/>
            <a:ext cx="714196" cy="714196"/>
          </a:xfrm>
          <a:prstGeom prst="rect">
            <a:avLst/>
          </a:prstGeom>
          <a:solidFill>
            <a:srgbClr val="0069B4"/>
          </a:solidFill>
        </p:spPr>
      </p:sp>
      <p:pic>
        <p:nvPicPr>
          <p:cNvPr id="20" name="Object 8" descr="preencoded.png">
            <a:extLst>
              <a:ext uri="{FF2B5EF4-FFF2-40B4-BE49-F238E27FC236}">
                <a16:creationId xmlns:a16="http://schemas.microsoft.com/office/drawing/2014/main" id="{CACFA435-F210-3045-B3FD-7A64DD692C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98709" y="5425573"/>
            <a:ext cx="357103" cy="260715"/>
          </a:xfrm>
          <a:prstGeom prst="rect">
            <a:avLst/>
          </a:prstGeom>
        </p:spPr>
      </p:pic>
      <p:sp>
        <p:nvSpPr>
          <p:cNvPr id="21" name="Object 9">
            <a:extLst>
              <a:ext uri="{FF2B5EF4-FFF2-40B4-BE49-F238E27FC236}">
                <a16:creationId xmlns:a16="http://schemas.microsoft.com/office/drawing/2014/main" id="{6AD9D245-BE94-8C4E-A0F4-0D09F87C18F4}"/>
              </a:ext>
            </a:extLst>
          </p:cNvPr>
          <p:cNvSpPr/>
          <p:nvPr/>
        </p:nvSpPr>
        <p:spPr>
          <a:xfrm>
            <a:off x="4524892" y="5307241"/>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#2: Delegation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parental responsibility</a:t>
            </a:r>
            <a:endParaRPr lang="en-US" sz="2800" dirty="0">
              <a:latin typeface="Calibri" panose="020F0502020204030204" pitchFamily="34" charset="0"/>
              <a:cs typeface="Calibri" panose="020F0502020204030204" pitchFamily="34" charset="0"/>
            </a:endParaRPr>
          </a:p>
        </p:txBody>
      </p:sp>
      <p:sp>
        <p:nvSpPr>
          <p:cNvPr id="22" name="Object 10">
            <a:extLst>
              <a:ext uri="{FF2B5EF4-FFF2-40B4-BE49-F238E27FC236}">
                <a16:creationId xmlns:a16="http://schemas.microsoft.com/office/drawing/2014/main" id="{46D7077E-16FE-7047-B884-BFBD3F288309}"/>
              </a:ext>
            </a:extLst>
          </p:cNvPr>
          <p:cNvSpPr/>
          <p:nvPr/>
        </p:nvSpPr>
        <p:spPr>
          <a:xfrm>
            <a:off x="8228513" y="2346910"/>
            <a:ext cx="714196" cy="714196"/>
          </a:xfrm>
          <a:prstGeom prst="rect">
            <a:avLst/>
          </a:prstGeom>
          <a:solidFill>
            <a:srgbClr val="03295A"/>
          </a:solidFill>
        </p:spPr>
      </p:sp>
      <p:pic>
        <p:nvPicPr>
          <p:cNvPr id="23" name="Object 11" descr="preencoded.png">
            <a:extLst>
              <a:ext uri="{FF2B5EF4-FFF2-40B4-BE49-F238E27FC236}">
                <a16:creationId xmlns:a16="http://schemas.microsoft.com/office/drawing/2014/main" id="{70269A72-19E5-324A-A7B3-BB9F47DD4F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466300" y="2525429"/>
            <a:ext cx="238464" cy="357099"/>
          </a:xfrm>
          <a:prstGeom prst="rect">
            <a:avLst/>
          </a:prstGeom>
        </p:spPr>
      </p:pic>
      <p:sp>
        <p:nvSpPr>
          <p:cNvPr id="24" name="Object 12">
            <a:extLst>
              <a:ext uri="{FF2B5EF4-FFF2-40B4-BE49-F238E27FC236}">
                <a16:creationId xmlns:a16="http://schemas.microsoft.com/office/drawing/2014/main" id="{8732C23C-1FBE-B948-9672-4A334262C185}"/>
              </a:ext>
            </a:extLst>
          </p:cNvPr>
          <p:cNvSpPr/>
          <p:nvPr/>
        </p:nvSpPr>
        <p:spPr>
          <a:xfrm>
            <a:off x="9133162" y="2455289"/>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#3: Unaccompanied and</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separated children</a:t>
            </a:r>
            <a:endParaRPr lang="en-US" sz="2800" dirty="0">
              <a:latin typeface="Calibri" panose="020F0502020204030204" pitchFamily="34" charset="0"/>
              <a:cs typeface="Calibri" panose="020F0502020204030204" pitchFamily="34" charset="0"/>
            </a:endParaRPr>
          </a:p>
        </p:txBody>
      </p:sp>
      <p:sp>
        <p:nvSpPr>
          <p:cNvPr id="25" name="Object 13">
            <a:extLst>
              <a:ext uri="{FF2B5EF4-FFF2-40B4-BE49-F238E27FC236}">
                <a16:creationId xmlns:a16="http://schemas.microsoft.com/office/drawing/2014/main" id="{381CAF46-BEC0-EF48-9512-EE2D65C00BC3}"/>
              </a:ext>
            </a:extLst>
          </p:cNvPr>
          <p:cNvSpPr/>
          <p:nvPr/>
        </p:nvSpPr>
        <p:spPr>
          <a:xfrm>
            <a:off x="8232698" y="3586560"/>
            <a:ext cx="714196" cy="714196"/>
          </a:xfrm>
          <a:prstGeom prst="rect">
            <a:avLst/>
          </a:prstGeom>
          <a:solidFill>
            <a:srgbClr val="A2B93B"/>
          </a:solidFill>
        </p:spPr>
      </p:sp>
      <p:pic>
        <p:nvPicPr>
          <p:cNvPr id="26" name="Object 14" descr="preencoded.png">
            <a:extLst>
              <a:ext uri="{FF2B5EF4-FFF2-40B4-BE49-F238E27FC236}">
                <a16:creationId xmlns:a16="http://schemas.microsoft.com/office/drawing/2014/main" id="{1C434779-165C-4647-B6E2-9F24A09970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11171" y="3783597"/>
            <a:ext cx="357090" cy="320064"/>
          </a:xfrm>
          <a:prstGeom prst="rect">
            <a:avLst/>
          </a:prstGeom>
        </p:spPr>
      </p:pic>
      <p:sp>
        <p:nvSpPr>
          <p:cNvPr id="27" name="Object 15">
            <a:extLst>
              <a:ext uri="{FF2B5EF4-FFF2-40B4-BE49-F238E27FC236}">
                <a16:creationId xmlns:a16="http://schemas.microsoft.com/office/drawing/2014/main" id="{C2C98A08-7CC3-D749-8106-89C81626C6A7}"/>
              </a:ext>
            </a:extLst>
          </p:cNvPr>
          <p:cNvSpPr/>
          <p:nvPr/>
        </p:nvSpPr>
        <p:spPr>
          <a:xfrm>
            <a:off x="9137347" y="3549065"/>
            <a:ext cx="2952012" cy="979877"/>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#4: Kafala - Question of</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another State's</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compliance with Art 33 of the 1996C</a:t>
            </a:r>
            <a:endParaRPr lang="en-US" sz="2800" dirty="0">
              <a:latin typeface="Calibri" panose="020F0502020204030204" pitchFamily="34" charset="0"/>
              <a:cs typeface="Calibri" panose="020F0502020204030204" pitchFamily="34" charset="0"/>
            </a:endParaRPr>
          </a:p>
        </p:txBody>
      </p:sp>
      <p:sp>
        <p:nvSpPr>
          <p:cNvPr id="28" name="Object 16">
            <a:extLst>
              <a:ext uri="{FF2B5EF4-FFF2-40B4-BE49-F238E27FC236}">
                <a16:creationId xmlns:a16="http://schemas.microsoft.com/office/drawing/2014/main" id="{50297DF4-7644-794C-97C2-24F605A32C24}"/>
              </a:ext>
            </a:extLst>
          </p:cNvPr>
          <p:cNvSpPr/>
          <p:nvPr/>
        </p:nvSpPr>
        <p:spPr>
          <a:xfrm>
            <a:off x="8206372" y="5125575"/>
            <a:ext cx="714196" cy="714196"/>
          </a:xfrm>
          <a:prstGeom prst="rect">
            <a:avLst/>
          </a:prstGeom>
          <a:solidFill>
            <a:srgbClr val="CF4812"/>
          </a:solidFill>
        </p:spPr>
      </p:sp>
      <p:pic>
        <p:nvPicPr>
          <p:cNvPr id="29" name="Object 17" descr="preencoded.png">
            <a:extLst>
              <a:ext uri="{FF2B5EF4-FFF2-40B4-BE49-F238E27FC236}">
                <a16:creationId xmlns:a16="http://schemas.microsoft.com/office/drawing/2014/main" id="{9AC0A1BB-7E10-974D-B350-7EE8C8E6E66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384845" y="5325665"/>
            <a:ext cx="357090" cy="313779"/>
          </a:xfrm>
          <a:prstGeom prst="rect">
            <a:avLst/>
          </a:prstGeom>
        </p:spPr>
      </p:pic>
      <p:sp>
        <p:nvSpPr>
          <p:cNvPr id="30" name="Object 18">
            <a:extLst>
              <a:ext uri="{FF2B5EF4-FFF2-40B4-BE49-F238E27FC236}">
                <a16:creationId xmlns:a16="http://schemas.microsoft.com/office/drawing/2014/main" id="{D50431B0-621E-E141-873B-4E66C2245E77}"/>
              </a:ext>
            </a:extLst>
          </p:cNvPr>
          <p:cNvSpPr/>
          <p:nvPr/>
        </p:nvSpPr>
        <p:spPr>
          <a:xfrm>
            <a:off x="9111021" y="5233955"/>
            <a:ext cx="2952012" cy="459942"/>
          </a:xfrm>
          <a:prstGeom prst="rect">
            <a:avLst/>
          </a:prstGeom>
          <a:noFill/>
        </p:spPr>
        <p:txBody>
          <a:bodyPr wrap="square" lIns="0" tIns="0" rIns="0" bIns="0" rtlCol="0" anchor="t"/>
          <a:lstStyle/>
          <a:p>
            <a:pPr algn="l">
              <a:lnSpc>
                <a:spcPts val="2048"/>
              </a:lnSpc>
              <a:spcAft>
                <a:spcPts val="600"/>
              </a:spcAft>
              <a:buNone/>
            </a:pPr>
            <a:r>
              <a:rPr lang="en-US" sz="2800" dirty="0">
                <a:solidFill>
                  <a:srgbClr val="333333"/>
                </a:solidFill>
                <a:latin typeface="Calibri" panose="020F0502020204030204" pitchFamily="34" charset="0"/>
                <a:ea typeface="Roboto" pitchFamily="34" charset="-122"/>
                <a:cs typeface="Calibri" panose="020F0502020204030204" pitchFamily="34" charset="0"/>
              </a:rPr>
              <a:t>#5: Child (temporarily)</a:t>
            </a:r>
            <a:br>
              <a:rPr lang="en-US" sz="2800" dirty="0">
                <a:solidFill>
                  <a:srgbClr val="333333"/>
                </a:solidFill>
                <a:latin typeface="Calibri" panose="020F0502020204030204" pitchFamily="34" charset="0"/>
                <a:ea typeface="Roboto" pitchFamily="34" charset="-122"/>
                <a:cs typeface="Calibri" panose="020F0502020204030204" pitchFamily="34" charset="0"/>
              </a:rPr>
            </a:br>
            <a:r>
              <a:rPr lang="en-US" sz="2800" dirty="0">
                <a:solidFill>
                  <a:srgbClr val="333333"/>
                </a:solidFill>
                <a:latin typeface="Calibri" panose="020F0502020204030204" pitchFamily="34" charset="0"/>
                <a:ea typeface="Roboto" pitchFamily="34" charset="-122"/>
                <a:cs typeface="Calibri" panose="020F0502020204030204" pitchFamily="34" charset="0"/>
              </a:rPr>
              <a:t>travelling alone</a:t>
            </a:r>
            <a:endParaRPr lang="en-US" sz="2800" dirty="0">
              <a:latin typeface="Calibri" panose="020F0502020204030204" pitchFamily="34" charset="0"/>
              <a:cs typeface="Calibri" panose="020F0502020204030204" pitchFamily="34" charset="0"/>
            </a:endParaRPr>
          </a:p>
        </p:txBody>
      </p:sp>
      <p:sp>
        <p:nvSpPr>
          <p:cNvPr id="31" name="Rectangle 30">
            <a:extLst>
              <a:ext uri="{FF2B5EF4-FFF2-40B4-BE49-F238E27FC236}">
                <a16:creationId xmlns:a16="http://schemas.microsoft.com/office/drawing/2014/main" id="{E7EFF204-9811-1F4F-9E08-0BB548033F30}"/>
              </a:ext>
            </a:extLst>
          </p:cNvPr>
          <p:cNvSpPr/>
          <p:nvPr/>
        </p:nvSpPr>
        <p:spPr>
          <a:xfrm>
            <a:off x="0" y="947018"/>
            <a:ext cx="12192000" cy="535622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6F4D36C-F06C-054B-9636-6A538CE645C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93017" y="4974296"/>
            <a:ext cx="3784121" cy="1193453"/>
          </a:xfrm>
          <a:prstGeom prst="rect">
            <a:avLst/>
          </a:prstGeom>
        </p:spPr>
      </p:pic>
    </p:spTree>
    <p:extLst>
      <p:ext uri="{BB962C8B-B14F-4D97-AF65-F5344CB8AC3E}">
        <p14:creationId xmlns:p14="http://schemas.microsoft.com/office/powerpoint/2010/main" val="18277453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Celestial</Template>
  <TotalTime>272</TotalTime>
  <Words>2360</Words>
  <Application>Microsoft Office PowerPoint</Application>
  <PresentationFormat>Widescreen</PresentationFormat>
  <Paragraphs>282</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Wingdings</vt:lpstr>
      <vt:lpstr>Celestial</vt:lpstr>
      <vt:lpstr>Responsibility of the Sending and Receiving State for Safeguarding the Rights of the Child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UOS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CG</dc:creator>
  <cp:lastModifiedBy>MAMULASHVILI Maia</cp:lastModifiedBy>
  <cp:revision>32</cp:revision>
  <dcterms:created xsi:type="dcterms:W3CDTF">2021-05-10T11:34:16Z</dcterms:created>
  <dcterms:modified xsi:type="dcterms:W3CDTF">2021-06-04T14:51:47Z</dcterms:modified>
</cp:coreProperties>
</file>