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22"/>
  </p:notesMasterIdLst>
  <p:sldIdLst>
    <p:sldId id="257" r:id="rId2"/>
    <p:sldId id="256" r:id="rId3"/>
    <p:sldId id="315" r:id="rId4"/>
    <p:sldId id="285" r:id="rId5"/>
    <p:sldId id="286" r:id="rId6"/>
    <p:sldId id="314" r:id="rId7"/>
    <p:sldId id="320" r:id="rId8"/>
    <p:sldId id="316" r:id="rId9"/>
    <p:sldId id="317" r:id="rId10"/>
    <p:sldId id="287" r:id="rId11"/>
    <p:sldId id="288" r:id="rId12"/>
    <p:sldId id="297" r:id="rId13"/>
    <p:sldId id="318" r:id="rId14"/>
    <p:sldId id="321" r:id="rId15"/>
    <p:sldId id="322" r:id="rId16"/>
    <p:sldId id="323" r:id="rId17"/>
    <p:sldId id="324" r:id="rId18"/>
    <p:sldId id="258" r:id="rId19"/>
    <p:sldId id="319" r:id="rId20"/>
    <p:sldId id="32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23" d="100"/>
          <a:sy n="123" d="100"/>
        </p:scale>
        <p:origin x="114" y="2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34F852-7650-432F-9699-C6BA04EBB94D}" type="datetimeFigureOut">
              <a:rPr lang="el-GR" smtClean="0"/>
              <a:t>4/6/2021</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3B1042-D822-4495-9477-4AE411AF0766}" type="slidenum">
              <a:rPr lang="el-GR" smtClean="0"/>
              <a:t>‹#›</a:t>
            </a:fld>
            <a:endParaRPr lang="el-GR"/>
          </a:p>
        </p:txBody>
      </p:sp>
    </p:spTree>
    <p:extLst>
      <p:ext uri="{BB962C8B-B14F-4D97-AF65-F5344CB8AC3E}">
        <p14:creationId xmlns:p14="http://schemas.microsoft.com/office/powerpoint/2010/main" val="768630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393EFF09-79DA-4BF6-B6CD-F3D7F4F167F1}" type="datetimeFigureOut">
              <a:rPr lang="en-GB" smtClean="0"/>
              <a:t>04/06/2021</a:t>
            </a:fld>
            <a:endParaRPr lang="en-GB"/>
          </a:p>
        </p:txBody>
      </p:sp>
      <p:sp>
        <p:nvSpPr>
          <p:cNvPr id="5" name="Footer Placeholder 4"/>
          <p:cNvSpPr>
            <a:spLocks noGrp="1"/>
          </p:cNvSpPr>
          <p:nvPr>
            <p:ph type="ftr" sz="quarter" idx="11"/>
          </p:nvPr>
        </p:nvSpPr>
        <p:spPr>
          <a:xfrm>
            <a:off x="3962399" y="5870575"/>
            <a:ext cx="4893958" cy="377825"/>
          </a:xfrm>
        </p:spPr>
        <p:txBody>
          <a:bodyPr/>
          <a:lstStyle/>
          <a:p>
            <a:endParaRPr lang="en-GB"/>
          </a:p>
        </p:txBody>
      </p:sp>
      <p:sp>
        <p:nvSpPr>
          <p:cNvPr id="6" name="Slide Number Placeholder 5"/>
          <p:cNvSpPr>
            <a:spLocks noGrp="1"/>
          </p:cNvSpPr>
          <p:nvPr>
            <p:ph type="sldNum" sz="quarter" idx="12"/>
          </p:nvPr>
        </p:nvSpPr>
        <p:spPr>
          <a:xfrm>
            <a:off x="10608958" y="5870575"/>
            <a:ext cx="551167" cy="377825"/>
          </a:xfrm>
        </p:spPr>
        <p:txBody>
          <a:bodyPr/>
          <a:lstStyle/>
          <a:p>
            <a:fld id="{D9CAD6B7-C682-4B5C-8B2B-D3EFE5B2C24E}" type="slidenum">
              <a:rPr lang="en-GB" smtClean="0"/>
              <a:t>‹#›</a:t>
            </a:fld>
            <a:endParaRPr lang="en-GB"/>
          </a:p>
        </p:txBody>
      </p:sp>
    </p:spTree>
    <p:extLst>
      <p:ext uri="{BB962C8B-B14F-4D97-AF65-F5344CB8AC3E}">
        <p14:creationId xmlns:p14="http://schemas.microsoft.com/office/powerpoint/2010/main" val="391706708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93EFF09-79DA-4BF6-B6CD-F3D7F4F167F1}" type="datetimeFigureOut">
              <a:rPr lang="en-GB" smtClean="0"/>
              <a:t>04/06/2021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9CAD6B7-C682-4B5C-8B2B-D3EFE5B2C24E}" type="slidenum">
              <a:rPr lang="en-GB" smtClean="0"/>
              <a:t>‹#›</a:t>
            </a:fld>
            <a:endParaRPr lang="en-GB"/>
          </a:p>
        </p:txBody>
      </p:sp>
    </p:spTree>
    <p:extLst>
      <p:ext uri="{BB962C8B-B14F-4D97-AF65-F5344CB8AC3E}">
        <p14:creationId xmlns:p14="http://schemas.microsoft.com/office/powerpoint/2010/main" val="3211087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93EFF09-79DA-4BF6-B6CD-F3D7F4F167F1}" type="datetimeFigureOut">
              <a:rPr lang="en-GB" smtClean="0"/>
              <a:t>04/06/2021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9CAD6B7-C682-4B5C-8B2B-D3EFE5B2C24E}" type="slidenum">
              <a:rPr lang="en-GB" smtClean="0"/>
              <a:t>‹#›</a:t>
            </a:fld>
            <a:endParaRPr lang="en-GB"/>
          </a:p>
        </p:txBody>
      </p:sp>
    </p:spTree>
    <p:extLst>
      <p:ext uri="{BB962C8B-B14F-4D97-AF65-F5344CB8AC3E}">
        <p14:creationId xmlns:p14="http://schemas.microsoft.com/office/powerpoint/2010/main" val="37054778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93EFF09-79DA-4BF6-B6CD-F3D7F4F167F1}" type="datetimeFigureOut">
              <a:rPr lang="en-GB" smtClean="0"/>
              <a:t>04/06/2021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9CAD6B7-C682-4B5C-8B2B-D3EFE5B2C24E}" type="slidenum">
              <a:rPr lang="en-GB" smtClean="0"/>
              <a:t>‹#›</a:t>
            </a:fld>
            <a:endParaRPr lang="en-GB"/>
          </a:p>
        </p:txBody>
      </p:sp>
    </p:spTree>
    <p:extLst>
      <p:ext uri="{BB962C8B-B14F-4D97-AF65-F5344CB8AC3E}">
        <p14:creationId xmlns:p14="http://schemas.microsoft.com/office/powerpoint/2010/main" val="22244808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93EFF09-79DA-4BF6-B6CD-F3D7F4F167F1}" type="datetimeFigureOut">
              <a:rPr lang="en-GB" smtClean="0"/>
              <a:t>04/06/2021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9CAD6B7-C682-4B5C-8B2B-D3EFE5B2C24E}" type="slidenum">
              <a:rPr lang="en-GB" smtClean="0"/>
              <a:t>‹#›</a:t>
            </a:fld>
            <a:endParaRPr lang="en-GB"/>
          </a:p>
        </p:txBody>
      </p:sp>
    </p:spTree>
    <p:extLst>
      <p:ext uri="{BB962C8B-B14F-4D97-AF65-F5344CB8AC3E}">
        <p14:creationId xmlns:p14="http://schemas.microsoft.com/office/powerpoint/2010/main" val="126388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93EFF09-79DA-4BF6-B6CD-F3D7F4F167F1}" type="datetimeFigureOut">
              <a:rPr lang="en-GB" smtClean="0"/>
              <a:t>04/06/2021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9CAD6B7-C682-4B5C-8B2B-D3EFE5B2C24E}" type="slidenum">
              <a:rPr lang="en-GB" smtClean="0"/>
              <a:t>‹#›</a:t>
            </a:fld>
            <a:endParaRPr lang="en-GB"/>
          </a:p>
        </p:txBody>
      </p:sp>
    </p:spTree>
    <p:extLst>
      <p:ext uri="{BB962C8B-B14F-4D97-AF65-F5344CB8AC3E}">
        <p14:creationId xmlns:p14="http://schemas.microsoft.com/office/powerpoint/2010/main" val="27048456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93EFF09-79DA-4BF6-B6CD-F3D7F4F167F1}" type="datetimeFigureOut">
              <a:rPr lang="en-GB" smtClean="0"/>
              <a:t>04/06/2021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9CAD6B7-C682-4B5C-8B2B-D3EFE5B2C24E}" type="slidenum">
              <a:rPr lang="en-GB" smtClean="0"/>
              <a:t>‹#›</a:t>
            </a:fld>
            <a:endParaRPr lang="en-GB"/>
          </a:p>
        </p:txBody>
      </p:sp>
    </p:spTree>
    <p:extLst>
      <p:ext uri="{BB962C8B-B14F-4D97-AF65-F5344CB8AC3E}">
        <p14:creationId xmlns:p14="http://schemas.microsoft.com/office/powerpoint/2010/main" val="13940160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3EFF09-79DA-4BF6-B6CD-F3D7F4F167F1}" type="datetimeFigureOut">
              <a:rPr lang="en-GB" smtClean="0"/>
              <a:t>04/06/2021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9CAD6B7-C682-4B5C-8B2B-D3EFE5B2C24E}" type="slidenum">
              <a:rPr lang="en-GB" smtClean="0"/>
              <a:t>‹#›</a:t>
            </a:fld>
            <a:endParaRPr lang="en-GB"/>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extLst>
      <p:ext uri="{BB962C8B-B14F-4D97-AF65-F5344CB8AC3E}">
        <p14:creationId xmlns:p14="http://schemas.microsoft.com/office/powerpoint/2010/main" val="20195397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3EFF09-79DA-4BF6-B6CD-F3D7F4F167F1}" type="datetimeFigureOut">
              <a:rPr lang="en-GB" smtClean="0"/>
              <a:t>04/06/2021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9CAD6B7-C682-4B5C-8B2B-D3EFE5B2C24E}" type="slidenum">
              <a:rPr lang="en-GB" smtClean="0"/>
              <a:t>‹#›</a:t>
            </a:fld>
            <a:endParaRPr lang="en-GB"/>
          </a:p>
        </p:txBody>
      </p:sp>
    </p:spTree>
    <p:extLst>
      <p:ext uri="{BB962C8B-B14F-4D97-AF65-F5344CB8AC3E}">
        <p14:creationId xmlns:p14="http://schemas.microsoft.com/office/powerpoint/2010/main" val="40516751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olo e contenuto">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2893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3EFF09-79DA-4BF6-B6CD-F3D7F4F167F1}" type="datetimeFigureOut">
              <a:rPr lang="en-GB" smtClean="0"/>
              <a:t>04/06/2021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9CAD6B7-C682-4B5C-8B2B-D3EFE5B2C24E}" type="slidenum">
              <a:rPr lang="en-GB" smtClean="0"/>
              <a:t>‹#›</a:t>
            </a:fld>
            <a:endParaRPr lang="en-GB"/>
          </a:p>
        </p:txBody>
      </p:sp>
    </p:spTree>
    <p:extLst>
      <p:ext uri="{BB962C8B-B14F-4D97-AF65-F5344CB8AC3E}">
        <p14:creationId xmlns:p14="http://schemas.microsoft.com/office/powerpoint/2010/main" val="3036728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93EFF09-79DA-4BF6-B6CD-F3D7F4F167F1}" type="datetimeFigureOut">
              <a:rPr lang="en-GB" smtClean="0"/>
              <a:t>04/06/2021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9CAD6B7-C682-4B5C-8B2B-D3EFE5B2C24E}" type="slidenum">
              <a:rPr lang="en-GB" smtClean="0"/>
              <a:t>‹#›</a:t>
            </a:fld>
            <a:endParaRPr lang="en-GB"/>
          </a:p>
        </p:txBody>
      </p:sp>
    </p:spTree>
    <p:extLst>
      <p:ext uri="{BB962C8B-B14F-4D97-AF65-F5344CB8AC3E}">
        <p14:creationId xmlns:p14="http://schemas.microsoft.com/office/powerpoint/2010/main" val="1708294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93EFF09-79DA-4BF6-B6CD-F3D7F4F167F1}" type="datetimeFigureOut">
              <a:rPr lang="en-GB" smtClean="0"/>
              <a:t>04/06/2021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9CAD6B7-C682-4B5C-8B2B-D3EFE5B2C24E}" type="slidenum">
              <a:rPr lang="en-GB" smtClean="0"/>
              <a:t>‹#›</a:t>
            </a:fld>
            <a:endParaRPr lang="en-GB"/>
          </a:p>
        </p:txBody>
      </p:sp>
    </p:spTree>
    <p:extLst>
      <p:ext uri="{BB962C8B-B14F-4D97-AF65-F5344CB8AC3E}">
        <p14:creationId xmlns:p14="http://schemas.microsoft.com/office/powerpoint/2010/main" val="1998891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93EFF09-79DA-4BF6-B6CD-F3D7F4F167F1}" type="datetimeFigureOut">
              <a:rPr lang="en-GB" smtClean="0"/>
              <a:t>04/06/2021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9CAD6B7-C682-4B5C-8B2B-D3EFE5B2C24E}" type="slidenum">
              <a:rPr lang="en-GB" smtClean="0"/>
              <a:t>‹#›</a:t>
            </a:fld>
            <a:endParaRPr lang="en-GB"/>
          </a:p>
        </p:txBody>
      </p:sp>
    </p:spTree>
    <p:extLst>
      <p:ext uri="{BB962C8B-B14F-4D97-AF65-F5344CB8AC3E}">
        <p14:creationId xmlns:p14="http://schemas.microsoft.com/office/powerpoint/2010/main" val="2719387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93EFF09-79DA-4BF6-B6CD-F3D7F4F167F1}" type="datetimeFigureOut">
              <a:rPr lang="en-GB" smtClean="0"/>
              <a:t>04/06/2021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9CAD6B7-C682-4B5C-8B2B-D3EFE5B2C24E}" type="slidenum">
              <a:rPr lang="en-GB" smtClean="0"/>
              <a:t>‹#›</a:t>
            </a:fld>
            <a:endParaRPr lang="en-GB"/>
          </a:p>
        </p:txBody>
      </p:sp>
    </p:spTree>
    <p:extLst>
      <p:ext uri="{BB962C8B-B14F-4D97-AF65-F5344CB8AC3E}">
        <p14:creationId xmlns:p14="http://schemas.microsoft.com/office/powerpoint/2010/main" val="4224152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393EFF09-79DA-4BF6-B6CD-F3D7F4F167F1}" type="datetimeFigureOut">
              <a:rPr lang="en-GB" smtClean="0"/>
              <a:t>04/06/2021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9CAD6B7-C682-4B5C-8B2B-D3EFE5B2C24E}" type="slidenum">
              <a:rPr lang="en-GB" smtClean="0"/>
              <a:t>‹#›</a:t>
            </a:fld>
            <a:endParaRPr lang="en-GB"/>
          </a:p>
        </p:txBody>
      </p:sp>
    </p:spTree>
    <p:extLst>
      <p:ext uri="{BB962C8B-B14F-4D97-AF65-F5344CB8AC3E}">
        <p14:creationId xmlns:p14="http://schemas.microsoft.com/office/powerpoint/2010/main" val="180981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93EFF09-79DA-4BF6-B6CD-F3D7F4F167F1}" type="datetimeFigureOut">
              <a:rPr lang="en-GB" smtClean="0"/>
              <a:t>04/06/2021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9CAD6B7-C682-4B5C-8B2B-D3EFE5B2C24E}" type="slidenum">
              <a:rPr lang="en-GB" smtClean="0"/>
              <a:t>‹#›</a:t>
            </a:fld>
            <a:endParaRPr lang="en-GB"/>
          </a:p>
        </p:txBody>
      </p:sp>
    </p:spTree>
    <p:extLst>
      <p:ext uri="{BB962C8B-B14F-4D97-AF65-F5344CB8AC3E}">
        <p14:creationId xmlns:p14="http://schemas.microsoft.com/office/powerpoint/2010/main" val="1454164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93EFF09-79DA-4BF6-B6CD-F3D7F4F167F1}" type="datetimeFigureOut">
              <a:rPr lang="en-GB" smtClean="0"/>
              <a:t>04/06/2021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9CAD6B7-C682-4B5C-8B2B-D3EFE5B2C24E}" type="slidenum">
              <a:rPr lang="en-GB" smtClean="0"/>
              <a:t>‹#›</a:t>
            </a:fld>
            <a:endParaRPr lang="en-GB"/>
          </a:p>
        </p:txBody>
      </p:sp>
    </p:spTree>
    <p:extLst>
      <p:ext uri="{BB962C8B-B14F-4D97-AF65-F5344CB8AC3E}">
        <p14:creationId xmlns:p14="http://schemas.microsoft.com/office/powerpoint/2010/main" val="159064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93EFF09-79DA-4BF6-B6CD-F3D7F4F167F1}" type="datetimeFigureOut">
              <a:rPr lang="en-GB" smtClean="0"/>
              <a:t>04/06/2021</a:t>
            </a:fld>
            <a:endParaRPr lang="en-GB"/>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GB"/>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9CAD6B7-C682-4B5C-8B2B-D3EFE5B2C24E}" type="slidenum">
              <a:rPr lang="en-GB" smtClean="0"/>
              <a:t>‹#›</a:t>
            </a:fld>
            <a:endParaRPr lang="en-GB"/>
          </a:p>
        </p:txBody>
      </p:sp>
    </p:spTree>
    <p:extLst>
      <p:ext uri="{BB962C8B-B14F-4D97-AF65-F5344CB8AC3E}">
        <p14:creationId xmlns:p14="http://schemas.microsoft.com/office/powerpoint/2010/main" val="1054588954"/>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696" r:id="rId18"/>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8.xml"/><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8.xml"/><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hyperlink" Target="http://www.ich-mhsw.gr/"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32312FCB-9483-4AF1-BF81-3FF2BFF820D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977" y="132093"/>
            <a:ext cx="816423" cy="737299"/>
          </a:xfrm>
          <a:prstGeom prst="rect">
            <a:avLst/>
          </a:prstGeom>
        </p:spPr>
      </p:pic>
      <p:pic>
        <p:nvPicPr>
          <p:cNvPr id="6" name="Picture 5" descr="Logo&#10;&#10;Description automatically generated">
            <a:extLst>
              <a:ext uri="{FF2B5EF4-FFF2-40B4-BE49-F238E27FC236}">
                <a16:creationId xmlns:a16="http://schemas.microsoft.com/office/drawing/2014/main" id="{DF228D1C-5AEB-4C78-AE11-3357A81449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25123" y="42253"/>
            <a:ext cx="1168900" cy="934460"/>
          </a:xfrm>
          <a:prstGeom prst="rect">
            <a:avLst/>
          </a:prstGeom>
        </p:spPr>
      </p:pic>
      <p:sp>
        <p:nvSpPr>
          <p:cNvPr id="10" name="Subtitle 2">
            <a:extLst>
              <a:ext uri="{FF2B5EF4-FFF2-40B4-BE49-F238E27FC236}">
                <a16:creationId xmlns:a16="http://schemas.microsoft.com/office/drawing/2014/main" id="{076FB5F0-7C00-472F-B29E-A0D3484E33EF}"/>
              </a:ext>
            </a:extLst>
          </p:cNvPr>
          <p:cNvSpPr txBox="1">
            <a:spLocks/>
          </p:cNvSpPr>
          <p:nvPr/>
        </p:nvSpPr>
        <p:spPr>
          <a:xfrm>
            <a:off x="1042152" y="136297"/>
            <a:ext cx="2807368" cy="833024"/>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1700" b="1" i="0" u="none" strike="noStrike" kern="1200" cap="none" spc="0" normalizeH="0" baseline="0" noProof="0" dirty="0">
                <a:ln>
                  <a:noFill/>
                </a:ln>
                <a:effectLst/>
                <a:uLnTx/>
                <a:uFillTx/>
                <a:latin typeface="Calibri" panose="020F0502020204030204"/>
                <a:ea typeface="+mn-ea"/>
                <a:cs typeface="+mn-cs"/>
              </a:rPr>
              <a:t>Building a Europe </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1700" b="1" i="0" u="none" strike="noStrike" kern="1200" cap="none" spc="0" normalizeH="0" baseline="0" noProof="0" dirty="0">
                <a:ln>
                  <a:noFill/>
                </a:ln>
                <a:effectLst/>
                <a:uLnTx/>
                <a:uFillTx/>
                <a:latin typeface="Calibri" panose="020F0502020204030204"/>
                <a:ea typeface="+mn-ea"/>
                <a:cs typeface="+mn-cs"/>
              </a:rPr>
              <a:t>for and with children</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GB" sz="1600" b="1" i="0" u="none" strike="noStrike" kern="1200" cap="none" spc="0" normalizeH="0" baseline="0" noProof="0" dirty="0">
              <a:ln>
                <a:noFill/>
              </a:ln>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1700" b="1" i="0" u="none" strike="noStrike" kern="1200" cap="none" spc="0" normalizeH="0" baseline="0" noProof="0" dirty="0">
                <a:ln>
                  <a:noFill/>
                </a:ln>
                <a:effectLst/>
                <a:uLnTx/>
                <a:uFillTx/>
                <a:latin typeface="Calibri" panose="020F0502020204030204"/>
                <a:ea typeface="+mn-ea"/>
                <a:cs typeface="+mn-cs"/>
              </a:rPr>
              <a:t>Construire une Europe </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1700" b="1" i="0" u="none" strike="noStrike" kern="1200" cap="none" spc="0" normalizeH="0" baseline="0" noProof="0" dirty="0">
                <a:ln>
                  <a:noFill/>
                </a:ln>
                <a:effectLst/>
                <a:uLnTx/>
                <a:uFillTx/>
                <a:latin typeface="Calibri" panose="020F0502020204030204"/>
                <a:ea typeface="+mn-ea"/>
                <a:cs typeface="+mn-cs"/>
              </a:rPr>
              <a:t>pour et avec les enfants</a:t>
            </a:r>
          </a:p>
        </p:txBody>
      </p:sp>
      <p:sp>
        <p:nvSpPr>
          <p:cNvPr id="16" name="Subtitle 2">
            <a:extLst>
              <a:ext uri="{FF2B5EF4-FFF2-40B4-BE49-F238E27FC236}">
                <a16:creationId xmlns:a16="http://schemas.microsoft.com/office/drawing/2014/main" id="{D5D51E95-D9D9-4840-84C3-4ACCF5ABD373}"/>
              </a:ext>
            </a:extLst>
          </p:cNvPr>
          <p:cNvSpPr>
            <a:spLocks noGrp="1"/>
          </p:cNvSpPr>
          <p:nvPr>
            <p:ph type="subTitle" idx="1"/>
          </p:nvPr>
        </p:nvSpPr>
        <p:spPr>
          <a:xfrm>
            <a:off x="0" y="1930400"/>
            <a:ext cx="12192000" cy="2936068"/>
          </a:xfrm>
        </p:spPr>
        <p:txBody>
          <a:bodyPr>
            <a:normAutofit/>
          </a:bodyPr>
          <a:lstStyle/>
          <a:p>
            <a:pPr algn="ctr"/>
            <a:endParaRPr lang="en-GB" sz="2800" dirty="0"/>
          </a:p>
          <a:p>
            <a:pPr algn="ctr"/>
            <a:r>
              <a:rPr lang="en-GB" sz="2800" dirty="0"/>
              <a:t>Regional Discussion on </a:t>
            </a:r>
          </a:p>
          <a:p>
            <a:pPr algn="ctr"/>
            <a:r>
              <a:rPr lang="en-GB" sz="2800" dirty="0"/>
              <a:t>Children’s Rights and Alternative Care</a:t>
            </a:r>
          </a:p>
          <a:p>
            <a:pPr algn="ctr"/>
            <a:r>
              <a:rPr lang="en-GB" sz="2800" dirty="0"/>
              <a:t>1 June 2021</a:t>
            </a:r>
          </a:p>
          <a:p>
            <a:pPr algn="ctr"/>
            <a:endParaRPr lang="en-GB" sz="2800" dirty="0"/>
          </a:p>
        </p:txBody>
      </p:sp>
    </p:spTree>
    <p:extLst>
      <p:ext uri="{BB962C8B-B14F-4D97-AF65-F5344CB8AC3E}">
        <p14:creationId xmlns:p14="http://schemas.microsoft.com/office/powerpoint/2010/main" val="22738337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a:stretch>
            <a:fillRect/>
          </a:stretch>
        </p:blipFill>
        <p:spPr bwMode="auto">
          <a:xfrm>
            <a:off x="172502" y="1787011"/>
            <a:ext cx="6853237" cy="4188142"/>
          </a:xfrm>
          <a:prstGeom prst="rect">
            <a:avLst/>
          </a:prstGeom>
          <a:noFill/>
          <a:ln w="9525">
            <a:noFill/>
            <a:miter lim="800000"/>
            <a:headEnd/>
            <a:tailEnd/>
          </a:ln>
        </p:spPr>
      </p:pic>
      <p:pic>
        <p:nvPicPr>
          <p:cNvPr id="3" name="Picture 2"/>
          <p:cNvPicPr/>
          <p:nvPr/>
        </p:nvPicPr>
        <p:blipFill>
          <a:blip r:embed="rId3"/>
          <a:srcRect/>
          <a:stretch>
            <a:fillRect/>
          </a:stretch>
        </p:blipFill>
        <p:spPr bwMode="auto">
          <a:xfrm>
            <a:off x="7777698" y="1154710"/>
            <a:ext cx="4241800" cy="5452745"/>
          </a:xfrm>
          <a:prstGeom prst="rect">
            <a:avLst/>
          </a:prstGeom>
          <a:noFill/>
          <a:ln w="9525">
            <a:noFill/>
            <a:miter lim="800000"/>
            <a:headEnd/>
            <a:tailEnd/>
          </a:ln>
        </p:spPr>
      </p:pic>
      <p:pic>
        <p:nvPicPr>
          <p:cNvPr id="4" name="Picture 3" descr="Icon&#10;&#10;Description automatically generated">
            <a:extLst>
              <a:ext uri="{FF2B5EF4-FFF2-40B4-BE49-F238E27FC236}">
                <a16:creationId xmlns:a16="http://schemas.microsoft.com/office/drawing/2014/main" id="{E8BBDA91-B204-4B2F-BA8C-EA20E63758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977" y="132093"/>
            <a:ext cx="816423" cy="737299"/>
          </a:xfrm>
          <a:prstGeom prst="rect">
            <a:avLst/>
          </a:prstGeom>
        </p:spPr>
      </p:pic>
      <p:pic>
        <p:nvPicPr>
          <p:cNvPr id="5" name="Picture 5" descr="Logo&#10;&#10;Description automatically generated">
            <a:extLst>
              <a:ext uri="{FF2B5EF4-FFF2-40B4-BE49-F238E27FC236}">
                <a16:creationId xmlns:a16="http://schemas.microsoft.com/office/drawing/2014/main" id="{2ECCE539-2D0B-44BA-B784-071AB388508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25123" y="42253"/>
            <a:ext cx="1168900" cy="934460"/>
          </a:xfrm>
          <a:prstGeom prst="rect">
            <a:avLst/>
          </a:prstGeom>
        </p:spPr>
      </p:pic>
      <p:sp>
        <p:nvSpPr>
          <p:cNvPr id="6" name="Subtitle 2">
            <a:extLst>
              <a:ext uri="{FF2B5EF4-FFF2-40B4-BE49-F238E27FC236}">
                <a16:creationId xmlns:a16="http://schemas.microsoft.com/office/drawing/2014/main" id="{2931FA96-6FC6-47C8-ACE6-4F2106D8DE68}"/>
              </a:ext>
            </a:extLst>
          </p:cNvPr>
          <p:cNvSpPr txBox="1">
            <a:spLocks/>
          </p:cNvSpPr>
          <p:nvPr/>
        </p:nvSpPr>
        <p:spPr>
          <a:xfrm>
            <a:off x="1042152" y="136297"/>
            <a:ext cx="2807368" cy="833024"/>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1700" b="1" i="0" u="none" strike="noStrike" kern="1200" cap="none" spc="0" normalizeH="0" baseline="0" noProof="0" dirty="0">
                <a:ln>
                  <a:noFill/>
                </a:ln>
                <a:effectLst/>
                <a:uLnTx/>
                <a:uFillTx/>
                <a:latin typeface="Calibri" panose="020F0502020204030204"/>
                <a:ea typeface="+mn-ea"/>
                <a:cs typeface="+mn-cs"/>
              </a:rPr>
              <a:t>Building a Europe </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1700" b="1" i="0" u="none" strike="noStrike" kern="1200" cap="none" spc="0" normalizeH="0" baseline="0" noProof="0" dirty="0">
                <a:ln>
                  <a:noFill/>
                </a:ln>
                <a:effectLst/>
                <a:uLnTx/>
                <a:uFillTx/>
                <a:latin typeface="Calibri" panose="020F0502020204030204"/>
                <a:ea typeface="+mn-ea"/>
                <a:cs typeface="+mn-cs"/>
              </a:rPr>
              <a:t>for and with children</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GB" sz="1600" b="1" i="0" u="none" strike="noStrike" kern="1200" cap="none" spc="0" normalizeH="0" baseline="0" noProof="0" dirty="0">
              <a:ln>
                <a:noFill/>
              </a:ln>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1700" b="1" i="0" u="none" strike="noStrike" kern="1200" cap="none" spc="0" normalizeH="0" baseline="0" noProof="0" dirty="0">
                <a:ln>
                  <a:noFill/>
                </a:ln>
                <a:effectLst/>
                <a:uLnTx/>
                <a:uFillTx/>
                <a:latin typeface="Calibri" panose="020F0502020204030204"/>
                <a:ea typeface="+mn-ea"/>
                <a:cs typeface="+mn-cs"/>
              </a:rPr>
              <a:t>Construire une Europe </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1700" b="1" i="0" u="none" strike="noStrike" kern="1200" cap="none" spc="0" normalizeH="0" baseline="0" noProof="0" dirty="0">
                <a:ln>
                  <a:noFill/>
                </a:ln>
                <a:effectLst/>
                <a:uLnTx/>
                <a:uFillTx/>
                <a:latin typeface="Calibri" panose="020F0502020204030204"/>
                <a:ea typeface="+mn-ea"/>
                <a:cs typeface="+mn-cs"/>
              </a:rPr>
              <a:t>pour et avec les enfants</a:t>
            </a:r>
          </a:p>
        </p:txBody>
      </p:sp>
      <p:sp>
        <p:nvSpPr>
          <p:cNvPr id="7" name="TextBox 6">
            <a:extLst>
              <a:ext uri="{FF2B5EF4-FFF2-40B4-BE49-F238E27FC236}">
                <a16:creationId xmlns:a16="http://schemas.microsoft.com/office/drawing/2014/main" id="{7B52FF06-41CF-4E76-9578-EA39684214F4}"/>
              </a:ext>
            </a:extLst>
          </p:cNvPr>
          <p:cNvSpPr txBox="1"/>
          <p:nvPr/>
        </p:nvSpPr>
        <p:spPr>
          <a:xfrm>
            <a:off x="3130658" y="54466"/>
            <a:ext cx="6687597" cy="892552"/>
          </a:xfrm>
          <a:prstGeom prst="rect">
            <a:avLst/>
          </a:prstGeom>
          <a:noFill/>
        </p:spPr>
        <p:txBody>
          <a:bodyPr wrap="square" rtlCol="0">
            <a:spAutoFit/>
          </a:bodyPr>
          <a:lstStyle/>
          <a:p>
            <a:pPr algn="ctr"/>
            <a:r>
              <a:rPr lang="en-GB" sz="2600" dirty="0"/>
              <a:t>Regional Discussion on </a:t>
            </a:r>
          </a:p>
          <a:p>
            <a:pPr algn="ctr"/>
            <a:r>
              <a:rPr lang="en-GB" sz="2600" dirty="0"/>
              <a:t>Children’s Rights and Alternative Care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a:stretch>
            <a:fillRect/>
          </a:stretch>
        </p:blipFill>
        <p:spPr bwMode="auto">
          <a:xfrm>
            <a:off x="270621" y="1679507"/>
            <a:ext cx="6005892" cy="4321798"/>
          </a:xfrm>
          <a:prstGeom prst="rect">
            <a:avLst/>
          </a:prstGeom>
          <a:noFill/>
          <a:ln w="9525">
            <a:noFill/>
            <a:miter lim="800000"/>
            <a:headEnd/>
            <a:tailEnd/>
          </a:ln>
        </p:spPr>
      </p:pic>
      <p:pic>
        <p:nvPicPr>
          <p:cNvPr id="3" name="Picture 2"/>
          <p:cNvPicPr/>
          <p:nvPr/>
        </p:nvPicPr>
        <p:blipFill>
          <a:blip r:embed="rId3"/>
          <a:srcRect/>
          <a:stretch>
            <a:fillRect/>
          </a:stretch>
        </p:blipFill>
        <p:spPr bwMode="auto">
          <a:xfrm>
            <a:off x="7617041" y="976712"/>
            <a:ext cx="4166356" cy="5881287"/>
          </a:xfrm>
          <a:prstGeom prst="rect">
            <a:avLst/>
          </a:prstGeom>
          <a:noFill/>
          <a:ln w="9525">
            <a:noFill/>
            <a:miter lim="800000"/>
            <a:headEnd/>
            <a:tailEnd/>
          </a:ln>
        </p:spPr>
      </p:pic>
      <p:pic>
        <p:nvPicPr>
          <p:cNvPr id="4" name="Picture 3" descr="Icon&#10;&#10;Description automatically generated">
            <a:extLst>
              <a:ext uri="{FF2B5EF4-FFF2-40B4-BE49-F238E27FC236}">
                <a16:creationId xmlns:a16="http://schemas.microsoft.com/office/drawing/2014/main" id="{80FFD182-40DF-4C7C-B638-A47A7A6F752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977" y="132093"/>
            <a:ext cx="816423" cy="737299"/>
          </a:xfrm>
          <a:prstGeom prst="rect">
            <a:avLst/>
          </a:prstGeom>
        </p:spPr>
      </p:pic>
      <p:pic>
        <p:nvPicPr>
          <p:cNvPr id="5" name="Picture 5" descr="Logo&#10;&#10;Description automatically generated">
            <a:extLst>
              <a:ext uri="{FF2B5EF4-FFF2-40B4-BE49-F238E27FC236}">
                <a16:creationId xmlns:a16="http://schemas.microsoft.com/office/drawing/2014/main" id="{1BF08641-819A-4F95-A54B-FFF7893C320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25123" y="42253"/>
            <a:ext cx="1168900" cy="934460"/>
          </a:xfrm>
          <a:prstGeom prst="rect">
            <a:avLst/>
          </a:prstGeom>
        </p:spPr>
      </p:pic>
      <p:sp>
        <p:nvSpPr>
          <p:cNvPr id="6" name="Subtitle 2">
            <a:extLst>
              <a:ext uri="{FF2B5EF4-FFF2-40B4-BE49-F238E27FC236}">
                <a16:creationId xmlns:a16="http://schemas.microsoft.com/office/drawing/2014/main" id="{C6C10014-30CF-4B86-9ED5-2645013E9691}"/>
              </a:ext>
            </a:extLst>
          </p:cNvPr>
          <p:cNvSpPr txBox="1">
            <a:spLocks/>
          </p:cNvSpPr>
          <p:nvPr/>
        </p:nvSpPr>
        <p:spPr>
          <a:xfrm>
            <a:off x="1042152" y="136297"/>
            <a:ext cx="2807368" cy="833024"/>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1700" b="1" i="0" u="none" strike="noStrike" kern="1200" cap="none" spc="0" normalizeH="0" baseline="0" noProof="0" dirty="0">
                <a:ln>
                  <a:noFill/>
                </a:ln>
                <a:effectLst/>
                <a:uLnTx/>
                <a:uFillTx/>
                <a:latin typeface="Calibri" panose="020F0502020204030204"/>
                <a:ea typeface="+mn-ea"/>
                <a:cs typeface="+mn-cs"/>
              </a:rPr>
              <a:t>Building a Europe </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1700" b="1" i="0" u="none" strike="noStrike" kern="1200" cap="none" spc="0" normalizeH="0" baseline="0" noProof="0" dirty="0">
                <a:ln>
                  <a:noFill/>
                </a:ln>
                <a:effectLst/>
                <a:uLnTx/>
                <a:uFillTx/>
                <a:latin typeface="Calibri" panose="020F0502020204030204"/>
                <a:ea typeface="+mn-ea"/>
                <a:cs typeface="+mn-cs"/>
              </a:rPr>
              <a:t>for and with children</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GB" sz="1600" b="1" i="0" u="none" strike="noStrike" kern="1200" cap="none" spc="0" normalizeH="0" baseline="0" noProof="0" dirty="0">
              <a:ln>
                <a:noFill/>
              </a:ln>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1700" b="1" i="0" u="none" strike="noStrike" kern="1200" cap="none" spc="0" normalizeH="0" baseline="0" noProof="0" dirty="0">
                <a:ln>
                  <a:noFill/>
                </a:ln>
                <a:effectLst/>
                <a:uLnTx/>
                <a:uFillTx/>
                <a:latin typeface="Calibri" panose="020F0502020204030204"/>
                <a:ea typeface="+mn-ea"/>
                <a:cs typeface="+mn-cs"/>
              </a:rPr>
              <a:t>Construire une Europe </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1700" b="1" i="0" u="none" strike="noStrike" kern="1200" cap="none" spc="0" normalizeH="0" baseline="0" noProof="0" dirty="0">
                <a:ln>
                  <a:noFill/>
                </a:ln>
                <a:effectLst/>
                <a:uLnTx/>
                <a:uFillTx/>
                <a:latin typeface="Calibri" panose="020F0502020204030204"/>
                <a:ea typeface="+mn-ea"/>
                <a:cs typeface="+mn-cs"/>
              </a:rPr>
              <a:t>pour et avec les enfants</a:t>
            </a:r>
          </a:p>
        </p:txBody>
      </p:sp>
      <p:sp>
        <p:nvSpPr>
          <p:cNvPr id="7" name="TextBox 6">
            <a:extLst>
              <a:ext uri="{FF2B5EF4-FFF2-40B4-BE49-F238E27FC236}">
                <a16:creationId xmlns:a16="http://schemas.microsoft.com/office/drawing/2014/main" id="{84445113-3631-4CC6-AA3F-11C5D64859E2}"/>
              </a:ext>
            </a:extLst>
          </p:cNvPr>
          <p:cNvSpPr txBox="1"/>
          <p:nvPr/>
        </p:nvSpPr>
        <p:spPr>
          <a:xfrm>
            <a:off x="3130658" y="54466"/>
            <a:ext cx="6687597" cy="892552"/>
          </a:xfrm>
          <a:prstGeom prst="rect">
            <a:avLst/>
          </a:prstGeom>
          <a:noFill/>
        </p:spPr>
        <p:txBody>
          <a:bodyPr wrap="square" rtlCol="0">
            <a:spAutoFit/>
          </a:bodyPr>
          <a:lstStyle/>
          <a:p>
            <a:pPr algn="ctr"/>
            <a:r>
              <a:rPr lang="en-GB" sz="2600" dirty="0"/>
              <a:t>Regional Discussion on </a:t>
            </a:r>
          </a:p>
          <a:p>
            <a:pPr algn="ctr"/>
            <a:r>
              <a:rPr lang="en-GB" sz="2600" dirty="0"/>
              <a:t>Children’s Rights and Alternative Care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5928361" y="1136342"/>
            <a:ext cx="6263639" cy="5721656"/>
          </a:xfrm>
        </p:spPr>
        <p:txBody>
          <a:bodyPr>
            <a:noAutofit/>
          </a:bodyPr>
          <a:lstStyle/>
          <a:p>
            <a:pPr marL="0" indent="0" algn="ctr">
              <a:buNone/>
            </a:pPr>
            <a:r>
              <a:rPr lang="en-US" sz="2400" b="1" dirty="0"/>
              <a:t>A recent decision made by the UN (2019) on the Anniversary of 30 years from the adoption of the CRC (UN, A74/395/27.11.2019)</a:t>
            </a:r>
          </a:p>
          <a:p>
            <a:r>
              <a:rPr lang="en-US" sz="2400" dirty="0"/>
              <a:t>An entire section on the protection of the Rights of children without parental care (paragraphs 21-35)</a:t>
            </a:r>
          </a:p>
          <a:p>
            <a:r>
              <a:rPr lang="en-US" sz="2400" dirty="0"/>
              <a:t>Special, specific  and detailed references to the obligations of states to make all possible efforts for obstructing removal of children from families, promoting alternative, family-based care instead of institutional-residential care for children and for setting up quality standards and external review/monitoring systems required even in alternative care</a:t>
            </a:r>
            <a:endParaRPr lang="el-GR" sz="2400" dirty="0"/>
          </a:p>
        </p:txBody>
      </p:sp>
      <p:pic>
        <p:nvPicPr>
          <p:cNvPr id="3074" name="Picture 2"/>
          <p:cNvPicPr>
            <a:picLocks noGrp="1" noChangeAspect="1" noChangeArrowheads="1"/>
          </p:cNvPicPr>
          <p:nvPr>
            <p:ph sz="half" idx="1"/>
          </p:nvPr>
        </p:nvPicPr>
        <p:blipFill>
          <a:blip r:embed="rId2"/>
          <a:srcRect/>
          <a:stretch>
            <a:fillRect/>
          </a:stretch>
        </p:blipFill>
        <p:spPr bwMode="auto">
          <a:xfrm>
            <a:off x="0" y="1673424"/>
            <a:ext cx="5928361" cy="5184576"/>
          </a:xfrm>
          <a:prstGeom prst="rect">
            <a:avLst/>
          </a:prstGeom>
          <a:noFill/>
          <a:ln w="9525">
            <a:noFill/>
            <a:miter lim="800000"/>
            <a:headEnd/>
            <a:tailEnd/>
          </a:ln>
        </p:spPr>
      </p:pic>
      <p:pic>
        <p:nvPicPr>
          <p:cNvPr id="5" name="Picture 3" descr="Icon&#10;&#10;Description automatically generated">
            <a:extLst>
              <a:ext uri="{FF2B5EF4-FFF2-40B4-BE49-F238E27FC236}">
                <a16:creationId xmlns:a16="http://schemas.microsoft.com/office/drawing/2014/main" id="{364DF06D-55D7-4C7B-B3F7-D07B7601B5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977" y="132093"/>
            <a:ext cx="816423" cy="737299"/>
          </a:xfrm>
          <a:prstGeom prst="rect">
            <a:avLst/>
          </a:prstGeom>
        </p:spPr>
      </p:pic>
      <p:pic>
        <p:nvPicPr>
          <p:cNvPr id="7" name="Picture 5" descr="Logo&#10;&#10;Description automatically generated">
            <a:extLst>
              <a:ext uri="{FF2B5EF4-FFF2-40B4-BE49-F238E27FC236}">
                <a16:creationId xmlns:a16="http://schemas.microsoft.com/office/drawing/2014/main" id="{AEA10806-F296-48F0-8FF6-7EEB35D6F2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25123" y="42253"/>
            <a:ext cx="1168900" cy="934460"/>
          </a:xfrm>
          <a:prstGeom prst="rect">
            <a:avLst/>
          </a:prstGeom>
        </p:spPr>
      </p:pic>
      <p:sp>
        <p:nvSpPr>
          <p:cNvPr id="8" name="Subtitle 2">
            <a:extLst>
              <a:ext uri="{FF2B5EF4-FFF2-40B4-BE49-F238E27FC236}">
                <a16:creationId xmlns:a16="http://schemas.microsoft.com/office/drawing/2014/main" id="{A15B8A84-39DC-4258-81F7-772BB11BAD91}"/>
              </a:ext>
            </a:extLst>
          </p:cNvPr>
          <p:cNvSpPr txBox="1">
            <a:spLocks/>
          </p:cNvSpPr>
          <p:nvPr/>
        </p:nvSpPr>
        <p:spPr>
          <a:xfrm>
            <a:off x="1042152" y="136297"/>
            <a:ext cx="2807368" cy="833024"/>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1700" b="1" i="0" u="none" strike="noStrike" kern="1200" cap="none" spc="0" normalizeH="0" baseline="0" noProof="0" dirty="0">
                <a:ln>
                  <a:noFill/>
                </a:ln>
                <a:effectLst/>
                <a:uLnTx/>
                <a:uFillTx/>
                <a:latin typeface="Calibri" panose="020F0502020204030204"/>
                <a:ea typeface="+mn-ea"/>
                <a:cs typeface="+mn-cs"/>
              </a:rPr>
              <a:t>Building a Europe </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1700" b="1" i="0" u="none" strike="noStrike" kern="1200" cap="none" spc="0" normalizeH="0" baseline="0" noProof="0" dirty="0">
                <a:ln>
                  <a:noFill/>
                </a:ln>
                <a:effectLst/>
                <a:uLnTx/>
                <a:uFillTx/>
                <a:latin typeface="Calibri" panose="020F0502020204030204"/>
                <a:ea typeface="+mn-ea"/>
                <a:cs typeface="+mn-cs"/>
              </a:rPr>
              <a:t>for and with children</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GB" sz="1600" b="1" i="0" u="none" strike="noStrike" kern="1200" cap="none" spc="0" normalizeH="0" baseline="0" noProof="0" dirty="0">
              <a:ln>
                <a:noFill/>
              </a:ln>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1700" b="1" i="0" u="none" strike="noStrike" kern="1200" cap="none" spc="0" normalizeH="0" baseline="0" noProof="0" dirty="0">
                <a:ln>
                  <a:noFill/>
                </a:ln>
                <a:effectLst/>
                <a:uLnTx/>
                <a:uFillTx/>
                <a:latin typeface="Calibri" panose="020F0502020204030204"/>
                <a:ea typeface="+mn-ea"/>
                <a:cs typeface="+mn-cs"/>
              </a:rPr>
              <a:t>Construire une Europe </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1700" b="1" i="0" u="none" strike="noStrike" kern="1200" cap="none" spc="0" normalizeH="0" baseline="0" noProof="0" dirty="0">
                <a:ln>
                  <a:noFill/>
                </a:ln>
                <a:effectLst/>
                <a:uLnTx/>
                <a:uFillTx/>
                <a:latin typeface="Calibri" panose="020F0502020204030204"/>
                <a:ea typeface="+mn-ea"/>
                <a:cs typeface="+mn-cs"/>
              </a:rPr>
              <a:t>pour et avec les enfants</a:t>
            </a:r>
          </a:p>
        </p:txBody>
      </p:sp>
      <p:sp>
        <p:nvSpPr>
          <p:cNvPr id="9" name="TextBox 8">
            <a:extLst>
              <a:ext uri="{FF2B5EF4-FFF2-40B4-BE49-F238E27FC236}">
                <a16:creationId xmlns:a16="http://schemas.microsoft.com/office/drawing/2014/main" id="{51615DEE-12A8-4DFC-976F-D13756A57D9D}"/>
              </a:ext>
            </a:extLst>
          </p:cNvPr>
          <p:cNvSpPr txBox="1"/>
          <p:nvPr/>
        </p:nvSpPr>
        <p:spPr>
          <a:xfrm>
            <a:off x="3130658" y="54466"/>
            <a:ext cx="6687597" cy="892552"/>
          </a:xfrm>
          <a:prstGeom prst="rect">
            <a:avLst/>
          </a:prstGeom>
          <a:noFill/>
        </p:spPr>
        <p:txBody>
          <a:bodyPr wrap="square" rtlCol="0">
            <a:spAutoFit/>
          </a:bodyPr>
          <a:lstStyle/>
          <a:p>
            <a:pPr algn="ctr"/>
            <a:r>
              <a:rPr lang="en-GB" sz="2600" dirty="0"/>
              <a:t>Regional Discussion on </a:t>
            </a:r>
          </a:p>
          <a:p>
            <a:pPr algn="ctr"/>
            <a:r>
              <a:rPr lang="en-GB" sz="2600" dirty="0"/>
              <a:t>Children’s Rights and Alternative Care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0B1BFE26-43AA-4772-9372-4A6B91AD83B9}"/>
              </a:ext>
            </a:extLst>
          </p:cNvPr>
          <p:cNvSpPr>
            <a:spLocks noGrp="1"/>
          </p:cNvSpPr>
          <p:nvPr>
            <p:ph type="title"/>
          </p:nvPr>
        </p:nvSpPr>
        <p:spPr>
          <a:xfrm>
            <a:off x="638176" y="2266950"/>
            <a:ext cx="10131425" cy="1456267"/>
          </a:xfrm>
        </p:spPr>
        <p:txBody>
          <a:bodyPr>
            <a:normAutofit/>
          </a:bodyPr>
          <a:lstStyle/>
          <a:p>
            <a:pPr algn="ctr"/>
            <a:r>
              <a:rPr lang="en-US" sz="4400" b="1" cap="none" dirty="0">
                <a:latin typeface="+mn-lt"/>
              </a:rPr>
              <a:t>Children’s Rights and Alternative Care</a:t>
            </a:r>
            <a:br>
              <a:rPr lang="en-US" sz="4400" b="1" cap="none" dirty="0">
                <a:latin typeface="+mn-lt"/>
              </a:rPr>
            </a:br>
            <a:r>
              <a:rPr lang="en-US" sz="4400" b="1" cap="none" dirty="0">
                <a:latin typeface="+mn-lt"/>
              </a:rPr>
              <a:t>- Discussion Input</a:t>
            </a:r>
            <a:endParaRPr lang="el-GR" sz="4400" b="1" cap="none" dirty="0">
              <a:latin typeface="+mn-lt"/>
            </a:endParaRPr>
          </a:p>
        </p:txBody>
      </p:sp>
      <p:pic>
        <p:nvPicPr>
          <p:cNvPr id="5" name="Picture 3" descr="Icon&#10;&#10;Description automatically generated">
            <a:extLst>
              <a:ext uri="{FF2B5EF4-FFF2-40B4-BE49-F238E27FC236}">
                <a16:creationId xmlns:a16="http://schemas.microsoft.com/office/drawing/2014/main" id="{B1D316A1-FB11-413B-9B9F-0BDADB64BF7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977" y="132093"/>
            <a:ext cx="816423" cy="737299"/>
          </a:xfrm>
          <a:prstGeom prst="rect">
            <a:avLst/>
          </a:prstGeom>
        </p:spPr>
      </p:pic>
      <p:pic>
        <p:nvPicPr>
          <p:cNvPr id="6" name="Picture 5" descr="Logo&#10;&#10;Description automatically generated">
            <a:extLst>
              <a:ext uri="{FF2B5EF4-FFF2-40B4-BE49-F238E27FC236}">
                <a16:creationId xmlns:a16="http://schemas.microsoft.com/office/drawing/2014/main" id="{820BDE7C-FC8D-4017-9F00-C7D2D35E4A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25123" y="42253"/>
            <a:ext cx="1168900" cy="934460"/>
          </a:xfrm>
          <a:prstGeom prst="rect">
            <a:avLst/>
          </a:prstGeom>
        </p:spPr>
      </p:pic>
      <p:sp>
        <p:nvSpPr>
          <p:cNvPr id="7" name="Subtitle 2">
            <a:extLst>
              <a:ext uri="{FF2B5EF4-FFF2-40B4-BE49-F238E27FC236}">
                <a16:creationId xmlns:a16="http://schemas.microsoft.com/office/drawing/2014/main" id="{142A7878-7624-4B2C-B838-F8D030847674}"/>
              </a:ext>
            </a:extLst>
          </p:cNvPr>
          <p:cNvSpPr txBox="1">
            <a:spLocks/>
          </p:cNvSpPr>
          <p:nvPr/>
        </p:nvSpPr>
        <p:spPr>
          <a:xfrm>
            <a:off x="1042152" y="136297"/>
            <a:ext cx="2807368" cy="833024"/>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1700" b="1" i="0" u="none" strike="noStrike" kern="1200" cap="none" spc="0" normalizeH="0" baseline="0" noProof="0" dirty="0">
                <a:ln>
                  <a:noFill/>
                </a:ln>
                <a:effectLst/>
                <a:uLnTx/>
                <a:uFillTx/>
                <a:latin typeface="Calibri" panose="020F0502020204030204"/>
                <a:ea typeface="+mn-ea"/>
                <a:cs typeface="+mn-cs"/>
              </a:rPr>
              <a:t>Building a Europe </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1700" b="1" i="0" u="none" strike="noStrike" kern="1200" cap="none" spc="0" normalizeH="0" baseline="0" noProof="0" dirty="0">
                <a:ln>
                  <a:noFill/>
                </a:ln>
                <a:effectLst/>
                <a:uLnTx/>
                <a:uFillTx/>
                <a:latin typeface="Calibri" panose="020F0502020204030204"/>
                <a:ea typeface="+mn-ea"/>
                <a:cs typeface="+mn-cs"/>
              </a:rPr>
              <a:t>for and with children</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GB" sz="1600" b="1" i="0" u="none" strike="noStrike" kern="1200" cap="none" spc="0" normalizeH="0" baseline="0" noProof="0" dirty="0">
              <a:ln>
                <a:noFill/>
              </a:ln>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1700" b="1" i="0" u="none" strike="noStrike" kern="1200" cap="none" spc="0" normalizeH="0" baseline="0" noProof="0" dirty="0">
                <a:ln>
                  <a:noFill/>
                </a:ln>
                <a:effectLst/>
                <a:uLnTx/>
                <a:uFillTx/>
                <a:latin typeface="Calibri" panose="020F0502020204030204"/>
                <a:ea typeface="+mn-ea"/>
                <a:cs typeface="+mn-cs"/>
              </a:rPr>
              <a:t>Construire une Europe </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1700" b="1" i="0" u="none" strike="noStrike" kern="1200" cap="none" spc="0" normalizeH="0" baseline="0" noProof="0" dirty="0">
                <a:ln>
                  <a:noFill/>
                </a:ln>
                <a:effectLst/>
                <a:uLnTx/>
                <a:uFillTx/>
                <a:latin typeface="Calibri" panose="020F0502020204030204"/>
                <a:ea typeface="+mn-ea"/>
                <a:cs typeface="+mn-cs"/>
              </a:rPr>
              <a:t>pour et avec les enfants</a:t>
            </a:r>
          </a:p>
        </p:txBody>
      </p:sp>
      <p:sp>
        <p:nvSpPr>
          <p:cNvPr id="8" name="TextBox 7">
            <a:extLst>
              <a:ext uri="{FF2B5EF4-FFF2-40B4-BE49-F238E27FC236}">
                <a16:creationId xmlns:a16="http://schemas.microsoft.com/office/drawing/2014/main" id="{71FEEE84-1EC4-4817-9288-26384FE8B4D5}"/>
              </a:ext>
            </a:extLst>
          </p:cNvPr>
          <p:cNvSpPr txBox="1"/>
          <p:nvPr/>
        </p:nvSpPr>
        <p:spPr>
          <a:xfrm>
            <a:off x="3130658" y="54466"/>
            <a:ext cx="6687597" cy="892552"/>
          </a:xfrm>
          <a:prstGeom prst="rect">
            <a:avLst/>
          </a:prstGeom>
          <a:noFill/>
        </p:spPr>
        <p:txBody>
          <a:bodyPr wrap="square" rtlCol="0">
            <a:spAutoFit/>
          </a:bodyPr>
          <a:lstStyle/>
          <a:p>
            <a:pPr algn="ctr"/>
            <a:r>
              <a:rPr lang="en-GB" sz="2600" dirty="0"/>
              <a:t>Regional Discussion on </a:t>
            </a:r>
          </a:p>
          <a:p>
            <a:pPr algn="ctr"/>
            <a:r>
              <a:rPr lang="en-GB" sz="2600" dirty="0"/>
              <a:t>Children’s Rights and Alternative Care</a:t>
            </a:r>
          </a:p>
        </p:txBody>
      </p:sp>
    </p:spTree>
    <p:extLst>
      <p:ext uri="{BB962C8B-B14F-4D97-AF65-F5344CB8AC3E}">
        <p14:creationId xmlns:p14="http://schemas.microsoft.com/office/powerpoint/2010/main" val="41165777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7977" y="976713"/>
            <a:ext cx="12094023" cy="5988608"/>
          </a:xfrm>
        </p:spPr>
        <p:txBody>
          <a:bodyPr>
            <a:normAutofit fontScale="62500" lnSpcReduction="20000"/>
          </a:bodyPr>
          <a:lstStyle/>
          <a:p>
            <a:pPr algn="l"/>
            <a:r>
              <a:rPr lang="en-GB" sz="3800" cap="none" dirty="0"/>
              <a:t>  Child abuse or neglect or victimization occurs in high rates in all care placements. In most occasions, “traditional” residential care institutions exhibit higher rates of violations of children’s rights compared to alternative placements in which however rates of children’s victimization are still high compared to family ones. Placing children under care within correctional/restorative facilities or forms of care, traditional or alternative, seems to be linked with increased rates of children’s rights violations and children’s victimization.</a:t>
            </a:r>
          </a:p>
          <a:p>
            <a:pPr algn="l"/>
            <a:r>
              <a:rPr lang="en-GB" sz="3800" cap="none" dirty="0"/>
              <a:t>  Improving the model of care to children in need is a complex procedure with emphasis on developing all necessary care and support to children and families with children in need. </a:t>
            </a:r>
            <a:r>
              <a:rPr lang="en-US" sz="3800" cap="none" dirty="0"/>
              <a:t>Transformation of the current model of care entails investment on community care services to support families and prevent children’s removal from families. </a:t>
            </a:r>
            <a:r>
              <a:rPr lang="en-GB" sz="3800" cap="none" dirty="0"/>
              <a:t>That entails:</a:t>
            </a:r>
          </a:p>
          <a:p>
            <a:pPr algn="l"/>
            <a:r>
              <a:rPr lang="en-US" sz="3800" cap="none" dirty="0"/>
              <a:t>•	</a:t>
            </a:r>
            <a:r>
              <a:rPr lang="en-US" sz="3800" b="1" cap="none" dirty="0"/>
              <a:t>safeguarding in all care settings;</a:t>
            </a:r>
          </a:p>
          <a:p>
            <a:pPr algn="l"/>
            <a:r>
              <a:rPr lang="en-US" sz="3800" b="1" cap="none" dirty="0"/>
              <a:t>•	end to abuse writhing diff settings and learning from past abuses;</a:t>
            </a:r>
          </a:p>
          <a:p>
            <a:pPr algn="l"/>
            <a:r>
              <a:rPr lang="en-US" sz="3800" b="1" cap="none" dirty="0"/>
              <a:t>•	supporting children with challenging behaviors through family and community based programs; </a:t>
            </a:r>
          </a:p>
          <a:p>
            <a:pPr algn="l"/>
            <a:r>
              <a:rPr lang="en-US" sz="3800" b="1" cap="none" dirty="0"/>
              <a:t>•	children sent to formal alternative care settings across border.</a:t>
            </a:r>
          </a:p>
          <a:p>
            <a:pPr algn="l"/>
            <a:r>
              <a:rPr lang="en-US" sz="3800" cap="none" dirty="0"/>
              <a:t>  Promoting deinstitutionalization should still be a priority concerning all types of child residential care regarding legal status, providers, geographical location.</a:t>
            </a:r>
          </a:p>
        </p:txBody>
      </p:sp>
      <p:pic>
        <p:nvPicPr>
          <p:cNvPr id="4" name="Picture 3" descr="Icon&#10;&#10;Description automatically generated">
            <a:extLst>
              <a:ext uri="{FF2B5EF4-FFF2-40B4-BE49-F238E27FC236}">
                <a16:creationId xmlns:a16="http://schemas.microsoft.com/office/drawing/2014/main" id="{32312FCB-9483-4AF1-BF81-3FF2BFF820D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977" y="132093"/>
            <a:ext cx="816423" cy="737299"/>
          </a:xfrm>
          <a:prstGeom prst="rect">
            <a:avLst/>
          </a:prstGeom>
        </p:spPr>
      </p:pic>
      <p:pic>
        <p:nvPicPr>
          <p:cNvPr id="6" name="Picture 5" descr="Logo&#10;&#10;Description automatically generated">
            <a:extLst>
              <a:ext uri="{FF2B5EF4-FFF2-40B4-BE49-F238E27FC236}">
                <a16:creationId xmlns:a16="http://schemas.microsoft.com/office/drawing/2014/main" id="{DF228D1C-5AEB-4C78-AE11-3357A81449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25123" y="42253"/>
            <a:ext cx="1168900" cy="934460"/>
          </a:xfrm>
          <a:prstGeom prst="rect">
            <a:avLst/>
          </a:prstGeom>
        </p:spPr>
      </p:pic>
      <p:sp>
        <p:nvSpPr>
          <p:cNvPr id="10" name="Subtitle 2">
            <a:extLst>
              <a:ext uri="{FF2B5EF4-FFF2-40B4-BE49-F238E27FC236}">
                <a16:creationId xmlns:a16="http://schemas.microsoft.com/office/drawing/2014/main" id="{076FB5F0-7C00-472F-B29E-A0D3484E33EF}"/>
              </a:ext>
            </a:extLst>
          </p:cNvPr>
          <p:cNvSpPr txBox="1">
            <a:spLocks/>
          </p:cNvSpPr>
          <p:nvPr/>
        </p:nvSpPr>
        <p:spPr>
          <a:xfrm>
            <a:off x="1042152" y="136297"/>
            <a:ext cx="2807368" cy="833024"/>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defRPr/>
            </a:pPr>
            <a:r>
              <a:rPr lang="en-GB" sz="1700" b="1" dirty="0">
                <a:solidFill>
                  <a:prstClr val="white"/>
                </a:solidFill>
              </a:rPr>
              <a:t>Building a Europe </a:t>
            </a:r>
          </a:p>
          <a:p>
            <a:pPr algn="l">
              <a:spcBef>
                <a:spcPts val="0"/>
              </a:spcBef>
              <a:defRPr/>
            </a:pPr>
            <a:r>
              <a:rPr lang="en-GB" sz="1700" b="1" dirty="0">
                <a:solidFill>
                  <a:prstClr val="white"/>
                </a:solidFill>
              </a:rPr>
              <a:t>for and with children</a:t>
            </a:r>
          </a:p>
          <a:p>
            <a:pPr algn="l">
              <a:spcBef>
                <a:spcPts val="0"/>
              </a:spcBef>
              <a:defRPr/>
            </a:pPr>
            <a:endParaRPr lang="en-GB" sz="1600" b="1" dirty="0">
              <a:solidFill>
                <a:prstClr val="white"/>
              </a:solidFill>
            </a:endParaRPr>
          </a:p>
          <a:p>
            <a:pPr algn="l">
              <a:spcBef>
                <a:spcPts val="0"/>
              </a:spcBef>
              <a:defRPr/>
            </a:pPr>
            <a:r>
              <a:rPr lang="en-GB" sz="1700" b="1" dirty="0">
                <a:solidFill>
                  <a:prstClr val="white"/>
                </a:solidFill>
              </a:rPr>
              <a:t>Construire une Europe </a:t>
            </a:r>
          </a:p>
          <a:p>
            <a:pPr algn="l">
              <a:spcBef>
                <a:spcPts val="0"/>
              </a:spcBef>
              <a:defRPr/>
            </a:pPr>
            <a:r>
              <a:rPr lang="en-GB" sz="1700" b="1" dirty="0">
                <a:solidFill>
                  <a:prstClr val="white"/>
                </a:solidFill>
              </a:rPr>
              <a:t>pour et avec les enfants</a:t>
            </a:r>
          </a:p>
        </p:txBody>
      </p:sp>
      <p:sp>
        <p:nvSpPr>
          <p:cNvPr id="11" name="TextBox 10">
            <a:extLst>
              <a:ext uri="{FF2B5EF4-FFF2-40B4-BE49-F238E27FC236}">
                <a16:creationId xmlns:a16="http://schemas.microsoft.com/office/drawing/2014/main" id="{FE55BE6B-2021-49C7-8A4A-5F34CC5F63B2}"/>
              </a:ext>
            </a:extLst>
          </p:cNvPr>
          <p:cNvSpPr txBox="1"/>
          <p:nvPr/>
        </p:nvSpPr>
        <p:spPr>
          <a:xfrm>
            <a:off x="3130658" y="42253"/>
            <a:ext cx="6687597" cy="892552"/>
          </a:xfrm>
          <a:prstGeom prst="rect">
            <a:avLst/>
          </a:prstGeom>
          <a:noFill/>
        </p:spPr>
        <p:txBody>
          <a:bodyPr wrap="square" rtlCol="0">
            <a:spAutoFit/>
          </a:bodyPr>
          <a:lstStyle/>
          <a:p>
            <a:pPr algn="ctr"/>
            <a:r>
              <a:rPr lang="en-GB" sz="2600" dirty="0">
                <a:solidFill>
                  <a:prstClr val="white"/>
                </a:solidFill>
              </a:rPr>
              <a:t>Regional Discussion on </a:t>
            </a:r>
          </a:p>
          <a:p>
            <a:pPr algn="ctr"/>
            <a:r>
              <a:rPr lang="en-GB" sz="2600" dirty="0">
                <a:solidFill>
                  <a:prstClr val="white"/>
                </a:solidFill>
              </a:rPr>
              <a:t>Children’s Rights and Alternative Care</a:t>
            </a:r>
          </a:p>
        </p:txBody>
      </p:sp>
    </p:spTree>
    <p:extLst>
      <p:ext uri="{BB962C8B-B14F-4D97-AF65-F5344CB8AC3E}">
        <p14:creationId xmlns:p14="http://schemas.microsoft.com/office/powerpoint/2010/main" val="35903599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5309" y="1127464"/>
            <a:ext cx="11683013" cy="5468645"/>
          </a:xfrm>
        </p:spPr>
        <p:txBody>
          <a:bodyPr>
            <a:normAutofit/>
          </a:bodyPr>
          <a:lstStyle/>
          <a:p>
            <a:pPr algn="l"/>
            <a:endParaRPr lang="en-GB" sz="3600" cap="none" dirty="0"/>
          </a:p>
          <a:p>
            <a:pPr algn="l"/>
            <a:endParaRPr lang="en-GB" sz="3600" cap="none" dirty="0"/>
          </a:p>
        </p:txBody>
      </p:sp>
      <p:pic>
        <p:nvPicPr>
          <p:cNvPr id="4" name="Picture 3" descr="Icon&#10;&#10;Description automatically generated">
            <a:extLst>
              <a:ext uri="{FF2B5EF4-FFF2-40B4-BE49-F238E27FC236}">
                <a16:creationId xmlns:a16="http://schemas.microsoft.com/office/drawing/2014/main" id="{32312FCB-9483-4AF1-BF81-3FF2BFF820D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977" y="132093"/>
            <a:ext cx="816423" cy="737299"/>
          </a:xfrm>
          <a:prstGeom prst="rect">
            <a:avLst/>
          </a:prstGeom>
        </p:spPr>
      </p:pic>
      <p:pic>
        <p:nvPicPr>
          <p:cNvPr id="6" name="Picture 5" descr="Logo&#10;&#10;Description automatically generated">
            <a:extLst>
              <a:ext uri="{FF2B5EF4-FFF2-40B4-BE49-F238E27FC236}">
                <a16:creationId xmlns:a16="http://schemas.microsoft.com/office/drawing/2014/main" id="{DF228D1C-5AEB-4C78-AE11-3357A81449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25123" y="42253"/>
            <a:ext cx="1168900" cy="934460"/>
          </a:xfrm>
          <a:prstGeom prst="rect">
            <a:avLst/>
          </a:prstGeom>
        </p:spPr>
      </p:pic>
      <p:sp>
        <p:nvSpPr>
          <p:cNvPr id="10" name="Subtitle 2">
            <a:extLst>
              <a:ext uri="{FF2B5EF4-FFF2-40B4-BE49-F238E27FC236}">
                <a16:creationId xmlns:a16="http://schemas.microsoft.com/office/drawing/2014/main" id="{076FB5F0-7C00-472F-B29E-A0D3484E33EF}"/>
              </a:ext>
            </a:extLst>
          </p:cNvPr>
          <p:cNvSpPr txBox="1">
            <a:spLocks/>
          </p:cNvSpPr>
          <p:nvPr/>
        </p:nvSpPr>
        <p:spPr>
          <a:xfrm>
            <a:off x="1042152" y="136297"/>
            <a:ext cx="2807368" cy="833024"/>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defRPr/>
            </a:pPr>
            <a:r>
              <a:rPr lang="en-GB" sz="1700" b="1" dirty="0">
                <a:solidFill>
                  <a:prstClr val="white"/>
                </a:solidFill>
              </a:rPr>
              <a:t>Building a Europe </a:t>
            </a:r>
          </a:p>
          <a:p>
            <a:pPr algn="l">
              <a:spcBef>
                <a:spcPts val="0"/>
              </a:spcBef>
              <a:defRPr/>
            </a:pPr>
            <a:r>
              <a:rPr lang="en-GB" sz="1700" b="1" dirty="0">
                <a:solidFill>
                  <a:prstClr val="white"/>
                </a:solidFill>
              </a:rPr>
              <a:t>for and with children</a:t>
            </a:r>
          </a:p>
          <a:p>
            <a:pPr algn="l">
              <a:spcBef>
                <a:spcPts val="0"/>
              </a:spcBef>
              <a:defRPr/>
            </a:pPr>
            <a:endParaRPr lang="en-GB" sz="1600" b="1" dirty="0">
              <a:solidFill>
                <a:prstClr val="white"/>
              </a:solidFill>
            </a:endParaRPr>
          </a:p>
          <a:p>
            <a:pPr algn="l">
              <a:spcBef>
                <a:spcPts val="0"/>
              </a:spcBef>
              <a:defRPr/>
            </a:pPr>
            <a:r>
              <a:rPr lang="en-GB" sz="1700" b="1" dirty="0">
                <a:solidFill>
                  <a:prstClr val="white"/>
                </a:solidFill>
              </a:rPr>
              <a:t>Construire une Europe </a:t>
            </a:r>
          </a:p>
          <a:p>
            <a:pPr algn="l">
              <a:spcBef>
                <a:spcPts val="0"/>
              </a:spcBef>
              <a:defRPr/>
            </a:pPr>
            <a:r>
              <a:rPr lang="en-GB" sz="1700" b="1" dirty="0">
                <a:solidFill>
                  <a:prstClr val="white"/>
                </a:solidFill>
              </a:rPr>
              <a:t>pour et avec les enfants</a:t>
            </a:r>
          </a:p>
        </p:txBody>
      </p:sp>
      <p:sp>
        <p:nvSpPr>
          <p:cNvPr id="11" name="TextBox 10">
            <a:extLst>
              <a:ext uri="{FF2B5EF4-FFF2-40B4-BE49-F238E27FC236}">
                <a16:creationId xmlns:a16="http://schemas.microsoft.com/office/drawing/2014/main" id="{FE55BE6B-2021-49C7-8A4A-5F34CC5F63B2}"/>
              </a:ext>
            </a:extLst>
          </p:cNvPr>
          <p:cNvSpPr txBox="1"/>
          <p:nvPr/>
        </p:nvSpPr>
        <p:spPr>
          <a:xfrm>
            <a:off x="3130658" y="54466"/>
            <a:ext cx="6687597" cy="892552"/>
          </a:xfrm>
          <a:prstGeom prst="rect">
            <a:avLst/>
          </a:prstGeom>
          <a:noFill/>
        </p:spPr>
        <p:txBody>
          <a:bodyPr wrap="square" rtlCol="0">
            <a:spAutoFit/>
          </a:bodyPr>
          <a:lstStyle/>
          <a:p>
            <a:pPr algn="ctr"/>
            <a:r>
              <a:rPr lang="en-GB" sz="2600" dirty="0">
                <a:solidFill>
                  <a:prstClr val="white"/>
                </a:solidFill>
              </a:rPr>
              <a:t>Regional Discussion on </a:t>
            </a:r>
          </a:p>
          <a:p>
            <a:pPr algn="ctr"/>
            <a:r>
              <a:rPr lang="en-GB" sz="2600" dirty="0">
                <a:solidFill>
                  <a:prstClr val="white"/>
                </a:solidFill>
              </a:rPr>
              <a:t>Children’s Rights and Alternative Care</a:t>
            </a:r>
          </a:p>
        </p:txBody>
      </p:sp>
      <p:sp>
        <p:nvSpPr>
          <p:cNvPr id="2" name="Ορθογώνιο 1"/>
          <p:cNvSpPr/>
          <p:nvPr/>
        </p:nvSpPr>
        <p:spPr>
          <a:xfrm>
            <a:off x="97977" y="1309222"/>
            <a:ext cx="12094023" cy="5262979"/>
          </a:xfrm>
          <a:prstGeom prst="rect">
            <a:avLst/>
          </a:prstGeom>
        </p:spPr>
        <p:txBody>
          <a:bodyPr wrap="square">
            <a:spAutoFit/>
          </a:bodyPr>
          <a:lstStyle/>
          <a:p>
            <a:r>
              <a:rPr lang="en-US" sz="2400" dirty="0"/>
              <a:t>  Necessity to realize </a:t>
            </a:r>
            <a:r>
              <a:rPr lang="en-US" sz="2400" b="1" dirty="0"/>
              <a:t>the same level of rights for all children </a:t>
            </a:r>
            <a:r>
              <a:rPr lang="en-US" sz="2400" dirty="0"/>
              <a:t>including immigrant/asylum seeking children without discrimination (and without developing incommensurable systems of care for mainstream child protection on one hand and for unaccompanied minors on the other)</a:t>
            </a:r>
          </a:p>
          <a:p>
            <a:r>
              <a:rPr lang="en-US" sz="2400" dirty="0"/>
              <a:t>  Necessity to intensify efforts for </a:t>
            </a:r>
            <a:r>
              <a:rPr lang="en-US" sz="2400" b="1" dirty="0"/>
              <a:t>primary </a:t>
            </a:r>
            <a:r>
              <a:rPr lang="en-US" sz="2400" dirty="0"/>
              <a:t>(identification of vulnerable families with children in need) and </a:t>
            </a:r>
            <a:r>
              <a:rPr lang="en-US" sz="2400" b="1" dirty="0"/>
              <a:t>secondary</a:t>
            </a:r>
            <a:r>
              <a:rPr lang="en-US" sz="2400" dirty="0"/>
              <a:t> (emergency intervention to enhance family reunification with safety for children) </a:t>
            </a:r>
            <a:r>
              <a:rPr lang="en-US" sz="2400" b="1" dirty="0"/>
              <a:t>prevention</a:t>
            </a:r>
            <a:r>
              <a:rPr lang="en-US" sz="2400" dirty="0"/>
              <a:t> of institutionalization of children</a:t>
            </a:r>
          </a:p>
          <a:p>
            <a:r>
              <a:rPr lang="en-US" sz="2400" dirty="0"/>
              <a:t>  Necessity to eliminate placement into care and parental separation </a:t>
            </a:r>
            <a:r>
              <a:rPr lang="en-US" sz="2400" b="1" dirty="0"/>
              <a:t>exclusively due to reasons such as disability, poverty and social exclusion, racial or ethnic discrimination </a:t>
            </a:r>
            <a:r>
              <a:rPr lang="en-US" sz="2400" dirty="0"/>
              <a:t>some or other cause of difficulty in parenting.</a:t>
            </a:r>
          </a:p>
          <a:p>
            <a:r>
              <a:rPr lang="en-US" sz="2400" dirty="0"/>
              <a:t>  Necessity for </a:t>
            </a:r>
            <a:r>
              <a:rPr lang="en-US" sz="2400" b="1" dirty="0"/>
              <a:t>promoting family care </a:t>
            </a:r>
            <a:r>
              <a:rPr lang="en-US" sz="2400" dirty="0"/>
              <a:t>by enhancing parental capacities, providing positive parenting counselling for parents and caregivers at risk of neglecting or abusing children.</a:t>
            </a:r>
          </a:p>
          <a:p>
            <a:r>
              <a:rPr lang="en-US" sz="2400" dirty="0"/>
              <a:t>  Necessity for </a:t>
            </a:r>
            <a:r>
              <a:rPr lang="en-US" sz="2400" b="1" dirty="0"/>
              <a:t>comprehensive strengthening child and social protection services</a:t>
            </a:r>
            <a:r>
              <a:rPr lang="en-US" sz="2400" dirty="0"/>
              <a:t>, improving conditions for healthy family life, social security and housing, helping women in crisis and single, unemployed families and addressing lack of services for children with disabilities </a:t>
            </a:r>
          </a:p>
        </p:txBody>
      </p:sp>
    </p:spTree>
    <p:extLst>
      <p:ext uri="{BB962C8B-B14F-4D97-AF65-F5344CB8AC3E}">
        <p14:creationId xmlns:p14="http://schemas.microsoft.com/office/powerpoint/2010/main" val="25432746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5309" y="1127464"/>
            <a:ext cx="11683013" cy="5468645"/>
          </a:xfrm>
        </p:spPr>
        <p:txBody>
          <a:bodyPr>
            <a:normAutofit/>
          </a:bodyPr>
          <a:lstStyle/>
          <a:p>
            <a:pPr algn="l"/>
            <a:endParaRPr lang="en-GB" sz="3600" cap="none" dirty="0"/>
          </a:p>
          <a:p>
            <a:pPr algn="l"/>
            <a:endParaRPr lang="en-GB" sz="3600" cap="none" dirty="0"/>
          </a:p>
        </p:txBody>
      </p:sp>
      <p:pic>
        <p:nvPicPr>
          <p:cNvPr id="4" name="Picture 3" descr="Icon&#10;&#10;Description automatically generated">
            <a:extLst>
              <a:ext uri="{FF2B5EF4-FFF2-40B4-BE49-F238E27FC236}">
                <a16:creationId xmlns:a16="http://schemas.microsoft.com/office/drawing/2014/main" id="{32312FCB-9483-4AF1-BF81-3FF2BFF820D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977" y="132093"/>
            <a:ext cx="816423" cy="737299"/>
          </a:xfrm>
          <a:prstGeom prst="rect">
            <a:avLst/>
          </a:prstGeom>
        </p:spPr>
      </p:pic>
      <p:pic>
        <p:nvPicPr>
          <p:cNvPr id="6" name="Picture 5" descr="Logo&#10;&#10;Description automatically generated">
            <a:extLst>
              <a:ext uri="{FF2B5EF4-FFF2-40B4-BE49-F238E27FC236}">
                <a16:creationId xmlns:a16="http://schemas.microsoft.com/office/drawing/2014/main" id="{DF228D1C-5AEB-4C78-AE11-3357A81449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25123" y="42253"/>
            <a:ext cx="1168900" cy="934460"/>
          </a:xfrm>
          <a:prstGeom prst="rect">
            <a:avLst/>
          </a:prstGeom>
        </p:spPr>
      </p:pic>
      <p:sp>
        <p:nvSpPr>
          <p:cNvPr id="10" name="Subtitle 2">
            <a:extLst>
              <a:ext uri="{FF2B5EF4-FFF2-40B4-BE49-F238E27FC236}">
                <a16:creationId xmlns:a16="http://schemas.microsoft.com/office/drawing/2014/main" id="{076FB5F0-7C00-472F-B29E-A0D3484E33EF}"/>
              </a:ext>
            </a:extLst>
          </p:cNvPr>
          <p:cNvSpPr txBox="1">
            <a:spLocks/>
          </p:cNvSpPr>
          <p:nvPr/>
        </p:nvSpPr>
        <p:spPr>
          <a:xfrm>
            <a:off x="1042152" y="136297"/>
            <a:ext cx="2807368" cy="833024"/>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defRPr/>
            </a:pPr>
            <a:r>
              <a:rPr lang="en-GB" sz="1700" b="1" dirty="0">
                <a:solidFill>
                  <a:prstClr val="white"/>
                </a:solidFill>
              </a:rPr>
              <a:t>Building a Europe </a:t>
            </a:r>
          </a:p>
          <a:p>
            <a:pPr algn="l">
              <a:spcBef>
                <a:spcPts val="0"/>
              </a:spcBef>
              <a:defRPr/>
            </a:pPr>
            <a:r>
              <a:rPr lang="en-GB" sz="1700" b="1" dirty="0">
                <a:solidFill>
                  <a:prstClr val="white"/>
                </a:solidFill>
              </a:rPr>
              <a:t>for and with children</a:t>
            </a:r>
          </a:p>
          <a:p>
            <a:pPr algn="l">
              <a:spcBef>
                <a:spcPts val="0"/>
              </a:spcBef>
              <a:defRPr/>
            </a:pPr>
            <a:endParaRPr lang="en-GB" sz="1600" b="1" dirty="0">
              <a:solidFill>
                <a:prstClr val="white"/>
              </a:solidFill>
            </a:endParaRPr>
          </a:p>
          <a:p>
            <a:pPr algn="l">
              <a:spcBef>
                <a:spcPts val="0"/>
              </a:spcBef>
              <a:defRPr/>
            </a:pPr>
            <a:r>
              <a:rPr lang="en-GB" sz="1700" b="1" dirty="0">
                <a:solidFill>
                  <a:prstClr val="white"/>
                </a:solidFill>
              </a:rPr>
              <a:t>Construire une Europe </a:t>
            </a:r>
          </a:p>
          <a:p>
            <a:pPr algn="l">
              <a:spcBef>
                <a:spcPts val="0"/>
              </a:spcBef>
              <a:defRPr/>
            </a:pPr>
            <a:r>
              <a:rPr lang="en-GB" sz="1700" b="1" dirty="0">
                <a:solidFill>
                  <a:prstClr val="white"/>
                </a:solidFill>
              </a:rPr>
              <a:t>pour et avec les enfants</a:t>
            </a:r>
          </a:p>
        </p:txBody>
      </p:sp>
      <p:sp>
        <p:nvSpPr>
          <p:cNvPr id="11" name="TextBox 10">
            <a:extLst>
              <a:ext uri="{FF2B5EF4-FFF2-40B4-BE49-F238E27FC236}">
                <a16:creationId xmlns:a16="http://schemas.microsoft.com/office/drawing/2014/main" id="{FE55BE6B-2021-49C7-8A4A-5F34CC5F63B2}"/>
              </a:ext>
            </a:extLst>
          </p:cNvPr>
          <p:cNvSpPr txBox="1"/>
          <p:nvPr/>
        </p:nvSpPr>
        <p:spPr>
          <a:xfrm>
            <a:off x="3130658" y="54466"/>
            <a:ext cx="6687597" cy="892552"/>
          </a:xfrm>
          <a:prstGeom prst="rect">
            <a:avLst/>
          </a:prstGeom>
          <a:noFill/>
        </p:spPr>
        <p:txBody>
          <a:bodyPr wrap="square" rtlCol="0">
            <a:spAutoFit/>
          </a:bodyPr>
          <a:lstStyle/>
          <a:p>
            <a:pPr algn="ctr"/>
            <a:r>
              <a:rPr lang="en-GB" sz="2600" dirty="0">
                <a:solidFill>
                  <a:prstClr val="white"/>
                </a:solidFill>
              </a:rPr>
              <a:t>Regional Discussion on </a:t>
            </a:r>
          </a:p>
          <a:p>
            <a:pPr algn="ctr"/>
            <a:r>
              <a:rPr lang="en-GB" sz="2600" dirty="0">
                <a:solidFill>
                  <a:prstClr val="white"/>
                </a:solidFill>
              </a:rPr>
              <a:t>Children’s Rights and Alternative Care</a:t>
            </a:r>
          </a:p>
        </p:txBody>
      </p:sp>
      <p:sp>
        <p:nvSpPr>
          <p:cNvPr id="2" name="Ορθογώνιο 1"/>
          <p:cNvSpPr/>
          <p:nvPr/>
        </p:nvSpPr>
        <p:spPr>
          <a:xfrm>
            <a:off x="0" y="1236485"/>
            <a:ext cx="12094023" cy="5262979"/>
          </a:xfrm>
          <a:prstGeom prst="rect">
            <a:avLst/>
          </a:prstGeom>
        </p:spPr>
        <p:txBody>
          <a:bodyPr wrap="square">
            <a:spAutoFit/>
          </a:bodyPr>
          <a:lstStyle/>
          <a:p>
            <a:r>
              <a:rPr lang="en-US" sz="2400" dirty="0">
                <a:solidFill>
                  <a:prstClr val="white"/>
                </a:solidFill>
              </a:rPr>
              <a:t>  Necessity to </a:t>
            </a:r>
            <a:r>
              <a:rPr lang="en-US" sz="2400" b="1" dirty="0">
                <a:solidFill>
                  <a:prstClr val="white"/>
                </a:solidFill>
              </a:rPr>
              <a:t>invest in child protection systems</a:t>
            </a:r>
            <a:r>
              <a:rPr lang="en-US" sz="2400" dirty="0">
                <a:solidFill>
                  <a:prstClr val="white"/>
                </a:solidFill>
              </a:rPr>
              <a:t>, address lack of professional staff, training gaps, fragmentation and under-resourcing and in overall improve their effectiveness and efficiency. </a:t>
            </a:r>
          </a:p>
          <a:p>
            <a:r>
              <a:rPr lang="en-US" sz="2400" dirty="0">
                <a:solidFill>
                  <a:prstClr val="white"/>
                </a:solidFill>
              </a:rPr>
              <a:t>  Necessity for </a:t>
            </a:r>
            <a:r>
              <a:rPr lang="en-US" sz="2400" b="1" dirty="0">
                <a:solidFill>
                  <a:prstClr val="white"/>
                </a:solidFill>
              </a:rPr>
              <a:t>interdisciplinary collaboration</a:t>
            </a:r>
            <a:r>
              <a:rPr lang="en-US" sz="2400" dirty="0">
                <a:solidFill>
                  <a:prstClr val="white"/>
                </a:solidFill>
              </a:rPr>
              <a:t> to avoid fragmentation of services and provisos that might inflict harmful effects on already vulnerable children.</a:t>
            </a:r>
          </a:p>
          <a:p>
            <a:r>
              <a:rPr lang="en-US" sz="2400" dirty="0">
                <a:solidFill>
                  <a:prstClr val="white"/>
                </a:solidFill>
              </a:rPr>
              <a:t>  Necessity for introducing </a:t>
            </a:r>
            <a:r>
              <a:rPr lang="en-US" sz="2400" b="1" dirty="0">
                <a:solidFill>
                  <a:prstClr val="white"/>
                </a:solidFill>
              </a:rPr>
              <a:t>evidence-based protocols </a:t>
            </a:r>
            <a:r>
              <a:rPr lang="en-US" sz="2400" dirty="0">
                <a:solidFill>
                  <a:prstClr val="white"/>
                </a:solidFill>
              </a:rPr>
              <a:t>for child protection services, providing systems for reporting and investigating of suspected cases of children at risk.</a:t>
            </a:r>
          </a:p>
          <a:p>
            <a:r>
              <a:rPr lang="en-US" sz="2400" dirty="0">
                <a:solidFill>
                  <a:prstClr val="white"/>
                </a:solidFill>
              </a:rPr>
              <a:t>  Necessity to safeguard rigorous </a:t>
            </a:r>
            <a:r>
              <a:rPr lang="en-US" sz="2400" b="1" dirty="0">
                <a:solidFill>
                  <a:prstClr val="white"/>
                </a:solidFill>
              </a:rPr>
              <a:t>standards of quality for child care </a:t>
            </a:r>
            <a:r>
              <a:rPr lang="en-US" sz="2400" dirty="0">
                <a:solidFill>
                  <a:prstClr val="white"/>
                </a:solidFill>
              </a:rPr>
              <a:t>including residential and alternative child care.</a:t>
            </a:r>
          </a:p>
          <a:p>
            <a:r>
              <a:rPr lang="en-US" sz="2400" dirty="0">
                <a:solidFill>
                  <a:prstClr val="white"/>
                </a:solidFill>
              </a:rPr>
              <a:t>  Necessity for effective </a:t>
            </a:r>
            <a:r>
              <a:rPr lang="en-US" sz="2400" b="1" dirty="0">
                <a:solidFill>
                  <a:prstClr val="white"/>
                </a:solidFill>
              </a:rPr>
              <a:t>data collection </a:t>
            </a:r>
            <a:r>
              <a:rPr lang="en-US" sz="2400" dirty="0">
                <a:solidFill>
                  <a:prstClr val="white"/>
                </a:solidFill>
              </a:rPr>
              <a:t>and </a:t>
            </a:r>
            <a:r>
              <a:rPr lang="en-US" sz="2400" b="1" dirty="0">
                <a:solidFill>
                  <a:prstClr val="white"/>
                </a:solidFill>
              </a:rPr>
              <a:t>monitoring mechanisms </a:t>
            </a:r>
            <a:r>
              <a:rPr lang="en-US" sz="2400" dirty="0">
                <a:solidFill>
                  <a:prstClr val="white"/>
                </a:solidFill>
              </a:rPr>
              <a:t>to supervise all types of child care, residential and alternative one.</a:t>
            </a:r>
          </a:p>
          <a:p>
            <a:r>
              <a:rPr lang="en-US" sz="2400" dirty="0">
                <a:solidFill>
                  <a:prstClr val="white"/>
                </a:solidFill>
              </a:rPr>
              <a:t>  Necessity for </a:t>
            </a:r>
            <a:r>
              <a:rPr lang="en-US" sz="2400" b="1" dirty="0">
                <a:solidFill>
                  <a:prstClr val="white"/>
                </a:solidFill>
              </a:rPr>
              <a:t>minimizing the average time </a:t>
            </a:r>
            <a:r>
              <a:rPr lang="en-US" sz="2400" dirty="0">
                <a:solidFill>
                  <a:prstClr val="white"/>
                </a:solidFill>
              </a:rPr>
              <a:t>of children’s staying </a:t>
            </a:r>
            <a:r>
              <a:rPr lang="en-US" sz="2400" b="1" dirty="0">
                <a:solidFill>
                  <a:prstClr val="white"/>
                </a:solidFill>
              </a:rPr>
              <a:t>into</a:t>
            </a:r>
            <a:r>
              <a:rPr lang="en-US" sz="2400" dirty="0">
                <a:solidFill>
                  <a:prstClr val="white"/>
                </a:solidFill>
              </a:rPr>
              <a:t> </a:t>
            </a:r>
            <a:r>
              <a:rPr lang="en-US" sz="2400" b="1" dirty="0">
                <a:solidFill>
                  <a:prstClr val="white"/>
                </a:solidFill>
              </a:rPr>
              <a:t>residential and alternative care </a:t>
            </a:r>
            <a:r>
              <a:rPr lang="en-US" sz="2400" dirty="0">
                <a:solidFill>
                  <a:prstClr val="white"/>
                </a:solidFill>
              </a:rPr>
              <a:t>by introducing appropriate social technologies and closely monitor their application.</a:t>
            </a:r>
          </a:p>
          <a:p>
            <a:r>
              <a:rPr lang="en-US" sz="2400" dirty="0">
                <a:solidFill>
                  <a:prstClr val="white"/>
                </a:solidFill>
              </a:rPr>
              <a:t>  Necessity to directly </a:t>
            </a:r>
            <a:r>
              <a:rPr lang="en-US" sz="2400" b="1" dirty="0">
                <a:solidFill>
                  <a:prstClr val="white"/>
                </a:solidFill>
              </a:rPr>
              <a:t>eliminate institutionalization of children under 3 years old </a:t>
            </a:r>
            <a:r>
              <a:rPr lang="en-US" sz="2400" dirty="0">
                <a:solidFill>
                  <a:prstClr val="white"/>
                </a:solidFill>
              </a:rPr>
              <a:t>since there is compelling evidence about the irreversible damage that such placement causes to children.</a:t>
            </a:r>
          </a:p>
        </p:txBody>
      </p:sp>
    </p:spTree>
    <p:extLst>
      <p:ext uri="{BB962C8B-B14F-4D97-AF65-F5344CB8AC3E}">
        <p14:creationId xmlns:p14="http://schemas.microsoft.com/office/powerpoint/2010/main" val="35678906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5309" y="1127464"/>
            <a:ext cx="11683013" cy="5468645"/>
          </a:xfrm>
        </p:spPr>
        <p:txBody>
          <a:bodyPr>
            <a:normAutofit/>
          </a:bodyPr>
          <a:lstStyle/>
          <a:p>
            <a:pPr algn="l"/>
            <a:endParaRPr lang="en-GB" sz="3600" cap="none" dirty="0"/>
          </a:p>
          <a:p>
            <a:pPr algn="l"/>
            <a:endParaRPr lang="en-GB" sz="3600" cap="none" dirty="0"/>
          </a:p>
        </p:txBody>
      </p:sp>
      <p:pic>
        <p:nvPicPr>
          <p:cNvPr id="4" name="Picture 3" descr="Icon&#10;&#10;Description automatically generated">
            <a:extLst>
              <a:ext uri="{FF2B5EF4-FFF2-40B4-BE49-F238E27FC236}">
                <a16:creationId xmlns:a16="http://schemas.microsoft.com/office/drawing/2014/main" id="{32312FCB-9483-4AF1-BF81-3FF2BFF820D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977" y="132093"/>
            <a:ext cx="816423" cy="737299"/>
          </a:xfrm>
          <a:prstGeom prst="rect">
            <a:avLst/>
          </a:prstGeom>
        </p:spPr>
      </p:pic>
      <p:pic>
        <p:nvPicPr>
          <p:cNvPr id="6" name="Picture 5" descr="Logo&#10;&#10;Description automatically generated">
            <a:extLst>
              <a:ext uri="{FF2B5EF4-FFF2-40B4-BE49-F238E27FC236}">
                <a16:creationId xmlns:a16="http://schemas.microsoft.com/office/drawing/2014/main" id="{DF228D1C-5AEB-4C78-AE11-3357A81449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25123" y="42253"/>
            <a:ext cx="1168900" cy="934460"/>
          </a:xfrm>
          <a:prstGeom prst="rect">
            <a:avLst/>
          </a:prstGeom>
        </p:spPr>
      </p:pic>
      <p:sp>
        <p:nvSpPr>
          <p:cNvPr id="10" name="Subtitle 2">
            <a:extLst>
              <a:ext uri="{FF2B5EF4-FFF2-40B4-BE49-F238E27FC236}">
                <a16:creationId xmlns:a16="http://schemas.microsoft.com/office/drawing/2014/main" id="{076FB5F0-7C00-472F-B29E-A0D3484E33EF}"/>
              </a:ext>
            </a:extLst>
          </p:cNvPr>
          <p:cNvSpPr txBox="1">
            <a:spLocks/>
          </p:cNvSpPr>
          <p:nvPr/>
        </p:nvSpPr>
        <p:spPr>
          <a:xfrm>
            <a:off x="1042152" y="136297"/>
            <a:ext cx="2807368" cy="833024"/>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defRPr/>
            </a:pPr>
            <a:r>
              <a:rPr lang="en-GB" sz="1700" b="1" dirty="0">
                <a:solidFill>
                  <a:prstClr val="white"/>
                </a:solidFill>
              </a:rPr>
              <a:t>Building a Europe </a:t>
            </a:r>
          </a:p>
          <a:p>
            <a:pPr algn="l">
              <a:spcBef>
                <a:spcPts val="0"/>
              </a:spcBef>
              <a:defRPr/>
            </a:pPr>
            <a:r>
              <a:rPr lang="en-GB" sz="1700" b="1" dirty="0">
                <a:solidFill>
                  <a:prstClr val="white"/>
                </a:solidFill>
              </a:rPr>
              <a:t>for and with children</a:t>
            </a:r>
          </a:p>
          <a:p>
            <a:pPr algn="l">
              <a:spcBef>
                <a:spcPts val="0"/>
              </a:spcBef>
              <a:defRPr/>
            </a:pPr>
            <a:endParaRPr lang="en-GB" sz="1600" b="1" dirty="0">
              <a:solidFill>
                <a:prstClr val="white"/>
              </a:solidFill>
            </a:endParaRPr>
          </a:p>
          <a:p>
            <a:pPr algn="l">
              <a:spcBef>
                <a:spcPts val="0"/>
              </a:spcBef>
              <a:defRPr/>
            </a:pPr>
            <a:r>
              <a:rPr lang="en-GB" sz="1700" b="1" dirty="0">
                <a:solidFill>
                  <a:prstClr val="white"/>
                </a:solidFill>
              </a:rPr>
              <a:t>Construire une Europe </a:t>
            </a:r>
          </a:p>
          <a:p>
            <a:pPr algn="l">
              <a:spcBef>
                <a:spcPts val="0"/>
              </a:spcBef>
              <a:defRPr/>
            </a:pPr>
            <a:r>
              <a:rPr lang="en-GB" sz="1700" b="1" dirty="0">
                <a:solidFill>
                  <a:prstClr val="white"/>
                </a:solidFill>
              </a:rPr>
              <a:t>pour et avec les enfants</a:t>
            </a:r>
          </a:p>
        </p:txBody>
      </p:sp>
      <p:sp>
        <p:nvSpPr>
          <p:cNvPr id="11" name="TextBox 10">
            <a:extLst>
              <a:ext uri="{FF2B5EF4-FFF2-40B4-BE49-F238E27FC236}">
                <a16:creationId xmlns:a16="http://schemas.microsoft.com/office/drawing/2014/main" id="{FE55BE6B-2021-49C7-8A4A-5F34CC5F63B2}"/>
              </a:ext>
            </a:extLst>
          </p:cNvPr>
          <p:cNvSpPr txBox="1"/>
          <p:nvPr/>
        </p:nvSpPr>
        <p:spPr>
          <a:xfrm>
            <a:off x="3130658" y="54466"/>
            <a:ext cx="6687597" cy="892552"/>
          </a:xfrm>
          <a:prstGeom prst="rect">
            <a:avLst/>
          </a:prstGeom>
          <a:noFill/>
        </p:spPr>
        <p:txBody>
          <a:bodyPr wrap="square" rtlCol="0">
            <a:spAutoFit/>
          </a:bodyPr>
          <a:lstStyle/>
          <a:p>
            <a:pPr algn="ctr"/>
            <a:r>
              <a:rPr lang="en-GB" sz="2600" dirty="0">
                <a:solidFill>
                  <a:prstClr val="white"/>
                </a:solidFill>
              </a:rPr>
              <a:t>Regional Discussion on </a:t>
            </a:r>
          </a:p>
          <a:p>
            <a:pPr algn="ctr"/>
            <a:r>
              <a:rPr lang="en-GB" sz="2600" dirty="0">
                <a:solidFill>
                  <a:prstClr val="white"/>
                </a:solidFill>
              </a:rPr>
              <a:t>Children’s Rights and Alternative Care</a:t>
            </a:r>
          </a:p>
        </p:txBody>
      </p:sp>
      <p:sp>
        <p:nvSpPr>
          <p:cNvPr id="2" name="Ορθογώνιο 1"/>
          <p:cNvSpPr/>
          <p:nvPr/>
        </p:nvSpPr>
        <p:spPr>
          <a:xfrm>
            <a:off x="97977" y="946580"/>
            <a:ext cx="12094023" cy="6001643"/>
          </a:xfrm>
          <a:prstGeom prst="rect">
            <a:avLst/>
          </a:prstGeom>
        </p:spPr>
        <p:txBody>
          <a:bodyPr wrap="square">
            <a:spAutoFit/>
          </a:bodyPr>
          <a:lstStyle/>
          <a:p>
            <a:r>
              <a:rPr lang="en-US" sz="2400" dirty="0">
                <a:solidFill>
                  <a:prstClr val="white"/>
                </a:solidFill>
              </a:rPr>
              <a:t>   Necessity to </a:t>
            </a:r>
            <a:r>
              <a:rPr lang="en-US" sz="2400" b="1" dirty="0">
                <a:solidFill>
                  <a:prstClr val="white"/>
                </a:solidFill>
              </a:rPr>
              <a:t>emphasize on standardizing the criteria for removal and placement of children </a:t>
            </a:r>
            <a:r>
              <a:rPr lang="en-US" sz="2400" dirty="0">
                <a:solidFill>
                  <a:prstClr val="white"/>
                </a:solidFill>
              </a:rPr>
              <a:t>in order for those to confirm with the best interest of the child principles.</a:t>
            </a:r>
          </a:p>
          <a:p>
            <a:r>
              <a:rPr lang="en-US" sz="2400" dirty="0">
                <a:solidFill>
                  <a:prstClr val="white"/>
                </a:solidFill>
              </a:rPr>
              <a:t>   Necessity to inform Court decisions regarding the </a:t>
            </a:r>
            <a:r>
              <a:rPr lang="en-US" sz="2400" b="1" dirty="0">
                <a:solidFill>
                  <a:prstClr val="white"/>
                </a:solidFill>
              </a:rPr>
              <a:t>primacy of the best interest of the child </a:t>
            </a:r>
            <a:r>
              <a:rPr lang="en-US" sz="2400" dirty="0">
                <a:solidFill>
                  <a:prstClr val="white"/>
                </a:solidFill>
              </a:rPr>
              <a:t>in all cases in which there is the possibility of a child to be deprived from parental care.</a:t>
            </a:r>
          </a:p>
          <a:p>
            <a:r>
              <a:rPr lang="en-US" sz="2400" dirty="0">
                <a:solidFill>
                  <a:prstClr val="white"/>
                </a:solidFill>
              </a:rPr>
              <a:t>   The European Court has already ruled on relevant cases; however, this </a:t>
            </a:r>
            <a:r>
              <a:rPr lang="en-US" sz="2400" b="1" dirty="0">
                <a:solidFill>
                  <a:prstClr val="white"/>
                </a:solidFill>
              </a:rPr>
              <a:t>has to be mainstreamed </a:t>
            </a:r>
            <a:r>
              <a:rPr lang="en-US" sz="2400" dirty="0">
                <a:solidFill>
                  <a:prstClr val="white"/>
                </a:solidFill>
              </a:rPr>
              <a:t>throughout countries as a way of examining such issues.</a:t>
            </a:r>
          </a:p>
          <a:p>
            <a:r>
              <a:rPr lang="en-US" sz="2400" dirty="0">
                <a:solidFill>
                  <a:prstClr val="white"/>
                </a:solidFill>
              </a:rPr>
              <a:t>   Such principles should guide </a:t>
            </a:r>
            <a:r>
              <a:rPr lang="en-US" sz="2400" b="1" dirty="0">
                <a:solidFill>
                  <a:prstClr val="white"/>
                </a:solidFill>
              </a:rPr>
              <a:t>both public and private law spheres </a:t>
            </a:r>
            <a:r>
              <a:rPr lang="en-US" sz="2400" dirty="0">
                <a:solidFill>
                  <a:prstClr val="white"/>
                </a:solidFill>
              </a:rPr>
              <a:t>including not just parental deprivation in virtue of removal and placement into care but also in cases of parental separation or dispute over custody issues.</a:t>
            </a:r>
          </a:p>
          <a:p>
            <a:r>
              <a:rPr lang="en-US" sz="2400" dirty="0">
                <a:solidFill>
                  <a:prstClr val="white"/>
                </a:solidFill>
              </a:rPr>
              <a:t>   Apart from biological parents, best interest of the child perspective entails decision making to attempt to preserve as much of relationships with </a:t>
            </a:r>
            <a:r>
              <a:rPr lang="en-US" sz="2400" b="1" dirty="0">
                <a:solidFill>
                  <a:prstClr val="white"/>
                </a:solidFill>
              </a:rPr>
              <a:t>significant others </a:t>
            </a:r>
            <a:r>
              <a:rPr lang="en-US" sz="2400" dirty="0">
                <a:solidFill>
                  <a:prstClr val="white"/>
                </a:solidFill>
              </a:rPr>
              <a:t>to the child as possible.</a:t>
            </a:r>
          </a:p>
          <a:p>
            <a:r>
              <a:rPr lang="en-US" sz="2400" b="1" dirty="0">
                <a:solidFill>
                  <a:prstClr val="white"/>
                </a:solidFill>
              </a:rPr>
              <a:t>   </a:t>
            </a:r>
            <a:r>
              <a:rPr lang="en-US" sz="2400" b="1" dirty="0" err="1">
                <a:solidFill>
                  <a:prstClr val="white"/>
                </a:solidFill>
              </a:rPr>
              <a:t>Intersectorial</a:t>
            </a:r>
            <a:r>
              <a:rPr lang="en-US" sz="2400" b="1" dirty="0">
                <a:solidFill>
                  <a:prstClr val="white"/>
                </a:solidFill>
              </a:rPr>
              <a:t> and interdisciplinary collaboration </a:t>
            </a:r>
            <a:r>
              <a:rPr lang="en-US" sz="2400" dirty="0">
                <a:solidFill>
                  <a:prstClr val="white"/>
                </a:solidFill>
              </a:rPr>
              <a:t>seems to be important for making available to courts of law and social policy decision makers evidence from research for making evidence-based decisions regarding children’s care. </a:t>
            </a:r>
          </a:p>
          <a:p>
            <a:r>
              <a:rPr lang="en-US" sz="2400" b="1" dirty="0">
                <a:solidFill>
                  <a:prstClr val="white"/>
                </a:solidFill>
              </a:rPr>
              <a:t>   CJ/ENF-ISE</a:t>
            </a:r>
            <a:r>
              <a:rPr lang="en-US" sz="2400" dirty="0">
                <a:solidFill>
                  <a:prstClr val="white"/>
                </a:solidFill>
              </a:rPr>
              <a:t> is currently conducting  feasibility studies/survey (open until June 4th for comments) to draft recommendations and practical implementation guidance. </a:t>
            </a:r>
          </a:p>
        </p:txBody>
      </p:sp>
    </p:spTree>
    <p:extLst>
      <p:ext uri="{BB962C8B-B14F-4D97-AF65-F5344CB8AC3E}">
        <p14:creationId xmlns:p14="http://schemas.microsoft.com/office/powerpoint/2010/main" val="8621562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5309" y="1267691"/>
            <a:ext cx="11683013" cy="5328418"/>
          </a:xfrm>
        </p:spPr>
        <p:txBody>
          <a:bodyPr>
            <a:normAutofit fontScale="70000" lnSpcReduction="20000"/>
          </a:bodyPr>
          <a:lstStyle/>
          <a:p>
            <a:pPr algn="l"/>
            <a:r>
              <a:rPr lang="en-GB" sz="3600" cap="none" dirty="0"/>
              <a:t>Within the context of the </a:t>
            </a:r>
            <a:r>
              <a:rPr lang="en-GB" sz="3600" b="1" cap="none" dirty="0"/>
              <a:t>current covid-19 pandemic and measures to respond to it </a:t>
            </a:r>
            <a:r>
              <a:rPr lang="en-GB" sz="3600" cap="none" dirty="0"/>
              <a:t>things seem to have been deteriorated: rights of children in institutions are often bypassed, children in detention, immigrant/asylum seeking children seem to face discriminative additional restrictions and supervising agencies function was often disrupted. </a:t>
            </a:r>
          </a:p>
          <a:p>
            <a:pPr algn="l"/>
            <a:r>
              <a:rPr lang="en-GB" sz="3600" cap="none" dirty="0"/>
              <a:t>Additionally, the pandemic per se but mostly socioeconomic, mental health and social well-being implications from emergency measures seem to increase the number of children that will be placed under care.</a:t>
            </a:r>
          </a:p>
          <a:p>
            <a:pPr algn="l"/>
            <a:endParaRPr lang="en-GB" sz="3600" cap="none" dirty="0"/>
          </a:p>
          <a:p>
            <a:pPr algn="l"/>
            <a:r>
              <a:rPr lang="en-GB" sz="3600" cap="none" dirty="0"/>
              <a:t>However, apart from challenges, there are also </a:t>
            </a:r>
            <a:r>
              <a:rPr lang="en-GB" sz="3600" b="1" cap="none" dirty="0"/>
              <a:t>good practices </a:t>
            </a:r>
            <a:r>
              <a:rPr lang="en-GB" sz="3600" cap="none" dirty="0"/>
              <a:t>throughout Europe that could guide interventions to secure the rights of children deprived of parental care prior and during the pandemic era.</a:t>
            </a:r>
          </a:p>
          <a:p>
            <a:pPr algn="l"/>
            <a:r>
              <a:rPr lang="en-GB" sz="3600" cap="none" dirty="0"/>
              <a:t>Comprehensiveness of provided services with emphasis on training activities, establishing relationships with children in care and their social incorporation in local communities can be of paramount importance to addressing current challenges </a:t>
            </a:r>
          </a:p>
        </p:txBody>
      </p:sp>
      <p:pic>
        <p:nvPicPr>
          <p:cNvPr id="4" name="Picture 3" descr="Icon&#10;&#10;Description automatically generated">
            <a:extLst>
              <a:ext uri="{FF2B5EF4-FFF2-40B4-BE49-F238E27FC236}">
                <a16:creationId xmlns:a16="http://schemas.microsoft.com/office/drawing/2014/main" id="{32312FCB-9483-4AF1-BF81-3FF2BFF820D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977" y="132093"/>
            <a:ext cx="816423" cy="737299"/>
          </a:xfrm>
          <a:prstGeom prst="rect">
            <a:avLst/>
          </a:prstGeom>
        </p:spPr>
      </p:pic>
      <p:pic>
        <p:nvPicPr>
          <p:cNvPr id="6" name="Picture 5" descr="Logo&#10;&#10;Description automatically generated">
            <a:extLst>
              <a:ext uri="{FF2B5EF4-FFF2-40B4-BE49-F238E27FC236}">
                <a16:creationId xmlns:a16="http://schemas.microsoft.com/office/drawing/2014/main" id="{DF228D1C-5AEB-4C78-AE11-3357A81449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25123" y="42253"/>
            <a:ext cx="1168900" cy="934460"/>
          </a:xfrm>
          <a:prstGeom prst="rect">
            <a:avLst/>
          </a:prstGeom>
        </p:spPr>
      </p:pic>
      <p:sp>
        <p:nvSpPr>
          <p:cNvPr id="10" name="Subtitle 2">
            <a:extLst>
              <a:ext uri="{FF2B5EF4-FFF2-40B4-BE49-F238E27FC236}">
                <a16:creationId xmlns:a16="http://schemas.microsoft.com/office/drawing/2014/main" id="{076FB5F0-7C00-472F-B29E-A0D3484E33EF}"/>
              </a:ext>
            </a:extLst>
          </p:cNvPr>
          <p:cNvSpPr txBox="1">
            <a:spLocks/>
          </p:cNvSpPr>
          <p:nvPr/>
        </p:nvSpPr>
        <p:spPr>
          <a:xfrm>
            <a:off x="1042152" y="136297"/>
            <a:ext cx="2807368" cy="833024"/>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1700" b="1" i="0" u="none" strike="noStrike" kern="1200" cap="none" spc="0" normalizeH="0" baseline="0" noProof="0" dirty="0">
                <a:ln>
                  <a:noFill/>
                </a:ln>
                <a:effectLst/>
                <a:uLnTx/>
                <a:uFillTx/>
                <a:latin typeface="Calibri" panose="020F0502020204030204"/>
                <a:ea typeface="+mn-ea"/>
                <a:cs typeface="+mn-cs"/>
              </a:rPr>
              <a:t>Building a Europe </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1700" b="1" i="0" u="none" strike="noStrike" kern="1200" cap="none" spc="0" normalizeH="0" baseline="0" noProof="0" dirty="0">
                <a:ln>
                  <a:noFill/>
                </a:ln>
                <a:effectLst/>
                <a:uLnTx/>
                <a:uFillTx/>
                <a:latin typeface="Calibri" panose="020F0502020204030204"/>
                <a:ea typeface="+mn-ea"/>
                <a:cs typeface="+mn-cs"/>
              </a:rPr>
              <a:t>for and with children</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GB" sz="1600" b="1" i="0" u="none" strike="noStrike" kern="1200" cap="none" spc="0" normalizeH="0" baseline="0" noProof="0" dirty="0">
              <a:ln>
                <a:noFill/>
              </a:ln>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1700" b="1" i="0" u="none" strike="noStrike" kern="1200" cap="none" spc="0" normalizeH="0" baseline="0" noProof="0" dirty="0">
                <a:ln>
                  <a:noFill/>
                </a:ln>
                <a:effectLst/>
                <a:uLnTx/>
                <a:uFillTx/>
                <a:latin typeface="Calibri" panose="020F0502020204030204"/>
                <a:ea typeface="+mn-ea"/>
                <a:cs typeface="+mn-cs"/>
              </a:rPr>
              <a:t>Construire une Europe </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1700" b="1" i="0" u="none" strike="noStrike" kern="1200" cap="none" spc="0" normalizeH="0" baseline="0" noProof="0" dirty="0">
                <a:ln>
                  <a:noFill/>
                </a:ln>
                <a:effectLst/>
                <a:uLnTx/>
                <a:uFillTx/>
                <a:latin typeface="Calibri" panose="020F0502020204030204"/>
                <a:ea typeface="+mn-ea"/>
                <a:cs typeface="+mn-cs"/>
              </a:rPr>
              <a:t>pour et avec les enfants</a:t>
            </a:r>
          </a:p>
        </p:txBody>
      </p:sp>
      <p:sp>
        <p:nvSpPr>
          <p:cNvPr id="11" name="TextBox 10">
            <a:extLst>
              <a:ext uri="{FF2B5EF4-FFF2-40B4-BE49-F238E27FC236}">
                <a16:creationId xmlns:a16="http://schemas.microsoft.com/office/drawing/2014/main" id="{FE55BE6B-2021-49C7-8A4A-5F34CC5F63B2}"/>
              </a:ext>
            </a:extLst>
          </p:cNvPr>
          <p:cNvSpPr txBox="1"/>
          <p:nvPr/>
        </p:nvSpPr>
        <p:spPr>
          <a:xfrm>
            <a:off x="3130658" y="54466"/>
            <a:ext cx="6687597" cy="892552"/>
          </a:xfrm>
          <a:prstGeom prst="rect">
            <a:avLst/>
          </a:prstGeom>
          <a:noFill/>
        </p:spPr>
        <p:txBody>
          <a:bodyPr wrap="square" rtlCol="0">
            <a:spAutoFit/>
          </a:bodyPr>
          <a:lstStyle/>
          <a:p>
            <a:pPr algn="ctr"/>
            <a:r>
              <a:rPr lang="en-GB" sz="2600" dirty="0"/>
              <a:t>Regional Discussion on </a:t>
            </a:r>
          </a:p>
          <a:p>
            <a:pPr algn="ctr"/>
            <a:r>
              <a:rPr lang="en-GB" sz="2600" dirty="0"/>
              <a:t>Children’s Rights and Alternative Care</a:t>
            </a:r>
          </a:p>
        </p:txBody>
      </p:sp>
    </p:spTree>
    <p:extLst>
      <p:ext uri="{BB962C8B-B14F-4D97-AF65-F5344CB8AC3E}">
        <p14:creationId xmlns:p14="http://schemas.microsoft.com/office/powerpoint/2010/main" val="31116443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7977" y="869392"/>
            <a:ext cx="11996046" cy="5988608"/>
          </a:xfrm>
        </p:spPr>
        <p:txBody>
          <a:bodyPr>
            <a:normAutofit fontScale="40000" lnSpcReduction="20000"/>
          </a:bodyPr>
          <a:lstStyle/>
          <a:p>
            <a:pPr algn="l">
              <a:spcAft>
                <a:spcPts val="0"/>
              </a:spcAft>
            </a:pPr>
            <a:r>
              <a:rPr lang="en-GB" sz="6000" b="1" cap="none" dirty="0"/>
              <a:t>   Further to the above:</a:t>
            </a:r>
          </a:p>
          <a:p>
            <a:pPr algn="l">
              <a:spcAft>
                <a:spcPts val="0"/>
              </a:spcAft>
            </a:pPr>
            <a:r>
              <a:rPr lang="en-GB" sz="6000" cap="none" dirty="0"/>
              <a:t>   </a:t>
            </a:r>
            <a:r>
              <a:rPr lang="en-GB" sz="5800" cap="none" dirty="0"/>
              <a:t>Necessity to recognize </a:t>
            </a:r>
            <a:r>
              <a:rPr lang="en-GB" sz="5800" b="1" cap="none" dirty="0"/>
              <a:t>historical institutional/care abuse </a:t>
            </a:r>
            <a:r>
              <a:rPr lang="en-GB" sz="5800" cap="none" dirty="0"/>
              <a:t>and provide adequate </a:t>
            </a:r>
            <a:r>
              <a:rPr lang="en-GB" sz="5800" b="1" cap="none" dirty="0"/>
              <a:t>support to survivors</a:t>
            </a:r>
            <a:r>
              <a:rPr lang="en-GB" sz="5800" cap="none" dirty="0"/>
              <a:t> with experience insofar by investigating committees and bodies in several countries highlighting the need for support to adult survivors of child institutional abuse; also to be offered to survivors of abuse in alternative care (bypassing also misinterpretations of personal data legislation as obstructing to that end).</a:t>
            </a:r>
          </a:p>
          <a:p>
            <a:pPr algn="l">
              <a:spcAft>
                <a:spcPts val="0"/>
              </a:spcAft>
            </a:pPr>
            <a:r>
              <a:rPr lang="en-GB" sz="5800" cap="none" dirty="0"/>
              <a:t>   Necessity to provide </a:t>
            </a:r>
            <a:r>
              <a:rPr lang="en-GB" sz="5800" b="1" cap="none" dirty="0"/>
              <a:t>appropriate support </a:t>
            </a:r>
            <a:r>
              <a:rPr lang="en-GB" sz="5800" cap="none" dirty="0"/>
              <a:t>(public health model being a good candidate to provide technical guidance) </a:t>
            </a:r>
            <a:r>
              <a:rPr lang="en-GB" sz="5800" b="1" cap="none" dirty="0"/>
              <a:t>to children and adolescents with challenging behaviours </a:t>
            </a:r>
            <a:r>
              <a:rPr lang="en-GB" sz="5800" cap="none" dirty="0"/>
              <a:t>avoiding their medicalization or criminalization since both incarceration, over-medication and hospitalization, placement in institutional care have been proved to deteriorate the situation rather than improve it; instead social incorporation, support to families and family placement as well as appropriate therapy should be provided. </a:t>
            </a:r>
          </a:p>
          <a:p>
            <a:pPr algn="l">
              <a:spcAft>
                <a:spcPts val="0"/>
              </a:spcAft>
            </a:pPr>
            <a:r>
              <a:rPr lang="en-GB" sz="5800" cap="none" dirty="0"/>
              <a:t>   Necessity to </a:t>
            </a:r>
            <a:r>
              <a:rPr lang="en-GB" sz="5800" b="1" cap="none" dirty="0"/>
              <a:t>formalize and regulate all types of alternative care for children </a:t>
            </a:r>
            <a:r>
              <a:rPr lang="en-GB" sz="5800" cap="none" dirty="0"/>
              <a:t>especially the ones operating </a:t>
            </a:r>
            <a:r>
              <a:rPr lang="en-GB" sz="5800" b="1" cap="none" dirty="0"/>
              <a:t>outside the borders of their countries </a:t>
            </a:r>
            <a:r>
              <a:rPr lang="en-GB" sz="5800" cap="none" dirty="0"/>
              <a:t>so that services providers are subjected equally to the rule of law and children enjoy also the level of protection of their rights as all children should but also all develop a step-by-step </a:t>
            </a:r>
            <a:r>
              <a:rPr lang="en-GB" sz="5800" b="1" cap="none" dirty="0"/>
              <a:t>clear and unified framework (“96 convention”, Dublin Regulation…) based on the best interest of the child for all cross-border situations involving separation of children from their parents </a:t>
            </a:r>
            <a:r>
              <a:rPr lang="en-GB" sz="5800" cap="none" dirty="0"/>
              <a:t>(e.g. unaccompanied/separated children, international adoption, foster placement aboard, private delegation of parental responsibility). </a:t>
            </a:r>
          </a:p>
          <a:p>
            <a:pPr algn="ctr"/>
            <a:r>
              <a:rPr lang="en-US" sz="6000" b="1" cap="none" dirty="0"/>
              <a:t>In overall: no child should be left behind!!!</a:t>
            </a:r>
            <a:endParaRPr lang="en-GB" sz="6000" cap="none" dirty="0"/>
          </a:p>
        </p:txBody>
      </p:sp>
      <p:pic>
        <p:nvPicPr>
          <p:cNvPr id="4" name="Picture 3" descr="Icon&#10;&#10;Description automatically generated">
            <a:extLst>
              <a:ext uri="{FF2B5EF4-FFF2-40B4-BE49-F238E27FC236}">
                <a16:creationId xmlns:a16="http://schemas.microsoft.com/office/drawing/2014/main" id="{32312FCB-9483-4AF1-BF81-3FF2BFF820D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977" y="132093"/>
            <a:ext cx="816423" cy="737299"/>
          </a:xfrm>
          <a:prstGeom prst="rect">
            <a:avLst/>
          </a:prstGeom>
        </p:spPr>
      </p:pic>
      <p:pic>
        <p:nvPicPr>
          <p:cNvPr id="6" name="Picture 5" descr="Logo&#10;&#10;Description automatically generated">
            <a:extLst>
              <a:ext uri="{FF2B5EF4-FFF2-40B4-BE49-F238E27FC236}">
                <a16:creationId xmlns:a16="http://schemas.microsoft.com/office/drawing/2014/main" id="{DF228D1C-5AEB-4C78-AE11-3357A81449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25123" y="42253"/>
            <a:ext cx="1168900" cy="934460"/>
          </a:xfrm>
          <a:prstGeom prst="rect">
            <a:avLst/>
          </a:prstGeom>
        </p:spPr>
      </p:pic>
      <p:sp>
        <p:nvSpPr>
          <p:cNvPr id="10" name="Subtitle 2">
            <a:extLst>
              <a:ext uri="{FF2B5EF4-FFF2-40B4-BE49-F238E27FC236}">
                <a16:creationId xmlns:a16="http://schemas.microsoft.com/office/drawing/2014/main" id="{076FB5F0-7C00-472F-B29E-A0D3484E33EF}"/>
              </a:ext>
            </a:extLst>
          </p:cNvPr>
          <p:cNvSpPr txBox="1">
            <a:spLocks/>
          </p:cNvSpPr>
          <p:nvPr/>
        </p:nvSpPr>
        <p:spPr>
          <a:xfrm>
            <a:off x="1042152" y="136297"/>
            <a:ext cx="2807368" cy="833024"/>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1700" b="1" i="0" u="none" strike="noStrike" kern="1200" cap="none" spc="0" normalizeH="0" baseline="0" noProof="0" dirty="0">
                <a:ln>
                  <a:noFill/>
                </a:ln>
                <a:effectLst/>
                <a:uLnTx/>
                <a:uFillTx/>
                <a:latin typeface="Calibri" panose="020F0502020204030204"/>
                <a:ea typeface="+mn-ea"/>
                <a:cs typeface="+mn-cs"/>
              </a:rPr>
              <a:t>Building a Europe </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1700" b="1" i="0" u="none" strike="noStrike" kern="1200" cap="none" spc="0" normalizeH="0" baseline="0" noProof="0" dirty="0">
                <a:ln>
                  <a:noFill/>
                </a:ln>
                <a:effectLst/>
                <a:uLnTx/>
                <a:uFillTx/>
                <a:latin typeface="Calibri" panose="020F0502020204030204"/>
                <a:ea typeface="+mn-ea"/>
                <a:cs typeface="+mn-cs"/>
              </a:rPr>
              <a:t>for and with children</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GB" sz="1600" b="1" i="0" u="none" strike="noStrike" kern="1200" cap="none" spc="0" normalizeH="0" baseline="0" noProof="0" dirty="0">
              <a:ln>
                <a:noFill/>
              </a:ln>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1700" b="1" i="0" u="none" strike="noStrike" kern="1200" cap="none" spc="0" normalizeH="0" baseline="0" noProof="0" dirty="0">
                <a:ln>
                  <a:noFill/>
                </a:ln>
                <a:effectLst/>
                <a:uLnTx/>
                <a:uFillTx/>
                <a:latin typeface="Calibri" panose="020F0502020204030204"/>
                <a:ea typeface="+mn-ea"/>
                <a:cs typeface="+mn-cs"/>
              </a:rPr>
              <a:t>Construire une Europe </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1700" b="1" i="0" u="none" strike="noStrike" kern="1200" cap="none" spc="0" normalizeH="0" baseline="0" noProof="0" dirty="0">
                <a:ln>
                  <a:noFill/>
                </a:ln>
                <a:effectLst/>
                <a:uLnTx/>
                <a:uFillTx/>
                <a:latin typeface="Calibri" panose="020F0502020204030204"/>
                <a:ea typeface="+mn-ea"/>
                <a:cs typeface="+mn-cs"/>
              </a:rPr>
              <a:t>pour et avec les enfants</a:t>
            </a:r>
          </a:p>
        </p:txBody>
      </p:sp>
      <p:sp>
        <p:nvSpPr>
          <p:cNvPr id="11" name="TextBox 10">
            <a:extLst>
              <a:ext uri="{FF2B5EF4-FFF2-40B4-BE49-F238E27FC236}">
                <a16:creationId xmlns:a16="http://schemas.microsoft.com/office/drawing/2014/main" id="{FE55BE6B-2021-49C7-8A4A-5F34CC5F63B2}"/>
              </a:ext>
            </a:extLst>
          </p:cNvPr>
          <p:cNvSpPr txBox="1"/>
          <p:nvPr/>
        </p:nvSpPr>
        <p:spPr>
          <a:xfrm>
            <a:off x="3130658" y="54466"/>
            <a:ext cx="6687597" cy="892552"/>
          </a:xfrm>
          <a:prstGeom prst="rect">
            <a:avLst/>
          </a:prstGeom>
          <a:noFill/>
        </p:spPr>
        <p:txBody>
          <a:bodyPr wrap="square" rtlCol="0">
            <a:spAutoFit/>
          </a:bodyPr>
          <a:lstStyle/>
          <a:p>
            <a:pPr algn="ctr"/>
            <a:r>
              <a:rPr lang="en-GB" sz="2600" dirty="0"/>
              <a:t>Regional Discussion on </a:t>
            </a:r>
          </a:p>
          <a:p>
            <a:pPr algn="ctr"/>
            <a:r>
              <a:rPr lang="en-GB" sz="2600" dirty="0"/>
              <a:t>Children’s Rights and Alternative Care</a:t>
            </a:r>
          </a:p>
        </p:txBody>
      </p:sp>
    </p:spTree>
    <p:extLst>
      <p:ext uri="{BB962C8B-B14F-4D97-AF65-F5344CB8AC3E}">
        <p14:creationId xmlns:p14="http://schemas.microsoft.com/office/powerpoint/2010/main" val="2871622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1700808"/>
            <a:ext cx="12192000" cy="1863080"/>
          </a:xfrm>
          <a:prstGeom prst="rect">
            <a:avLst/>
          </a:prstGeom>
        </p:spPr>
        <p:txBody>
          <a:bodyPr/>
          <a:lstStyle/>
          <a:p>
            <a:pPr lvl="0" algn="ctr">
              <a:lnSpc>
                <a:spcPct val="90000"/>
              </a:lnSpc>
              <a:spcBef>
                <a:spcPct val="0"/>
              </a:spcBef>
              <a:defRPr/>
            </a:pPr>
            <a:r>
              <a:rPr kumimoji="0" lang="en-US" sz="4400" b="1" i="0" u="none" strike="noStrike" kern="1200" cap="none" spc="0" normalizeH="0" baseline="0" noProof="0" dirty="0">
                <a:ln>
                  <a:noFill/>
                </a:ln>
                <a:solidFill>
                  <a:schemeClr val="tx1"/>
                </a:solidFill>
                <a:effectLst/>
                <a:uLnTx/>
                <a:uFillTx/>
                <a:latin typeface="+mj-lt"/>
                <a:ea typeface="+mj-ea"/>
                <a:cs typeface="+mj-cs"/>
              </a:rPr>
              <a:t>“</a:t>
            </a:r>
            <a:r>
              <a:rPr lang="en-GB" sz="4400" b="1" dirty="0"/>
              <a:t>Concluding Remarks</a:t>
            </a:r>
            <a:r>
              <a:rPr kumimoji="0" lang="en-US" sz="4400" b="1" i="0" u="none" strike="noStrike" kern="1200" cap="none" spc="0" normalizeH="0" baseline="0" noProof="0" dirty="0">
                <a:ln>
                  <a:noFill/>
                </a:ln>
                <a:solidFill>
                  <a:schemeClr val="tx1"/>
                </a:solidFill>
                <a:effectLst/>
                <a:uLnTx/>
                <a:uFillTx/>
                <a:latin typeface="+mj-lt"/>
                <a:ea typeface="+mj-ea"/>
                <a:cs typeface="+mj-cs"/>
              </a:rPr>
              <a:t>”</a:t>
            </a:r>
            <a:br>
              <a:rPr kumimoji="0" lang="en-US" sz="4400" b="0" i="0" u="none" strike="noStrike" kern="1200" cap="none" spc="0" normalizeH="0" baseline="0" noProof="0" dirty="0">
                <a:ln>
                  <a:noFill/>
                </a:ln>
                <a:solidFill>
                  <a:schemeClr val="tx1"/>
                </a:solidFill>
                <a:effectLst/>
                <a:uLnTx/>
                <a:uFillTx/>
                <a:latin typeface="+mj-lt"/>
                <a:ea typeface="+mj-ea"/>
                <a:cs typeface="+mj-cs"/>
              </a:rPr>
            </a:br>
            <a:endParaRPr kumimoji="0" lang="el-GR"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Title 1"/>
          <p:cNvSpPr txBox="1">
            <a:spLocks/>
          </p:cNvSpPr>
          <p:nvPr/>
        </p:nvSpPr>
        <p:spPr>
          <a:xfrm>
            <a:off x="0" y="4005064"/>
            <a:ext cx="12192000" cy="1872208"/>
          </a:xfrm>
          <a:prstGeom prst="rect">
            <a:avLst/>
          </a:prstGeom>
        </p:spPr>
        <p:txBody>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chemeClr val="tx1"/>
                </a:solidFill>
                <a:effectLst/>
                <a:uLnTx/>
                <a:uFillTx/>
                <a:latin typeface="+mj-lt"/>
                <a:ea typeface="+mj-ea"/>
                <a:cs typeface="+mj-cs"/>
              </a:rPr>
              <a:t>George Nikolaidis</a:t>
            </a:r>
          </a:p>
          <a:p>
            <a:pPr algn="ctr">
              <a:lnSpc>
                <a:spcPct val="80000"/>
              </a:lnSpc>
            </a:pPr>
            <a:r>
              <a:rPr lang="en-US" altLang="el-GR" sz="2400" i="1" dirty="0">
                <a:latin typeface="+mj-lt"/>
              </a:rPr>
              <a:t>Psychiatrist, MD, MA, </a:t>
            </a:r>
            <a:r>
              <a:rPr lang="en-US" altLang="el-GR" sz="2400" i="1" dirty="0" err="1">
                <a:latin typeface="+mj-lt"/>
              </a:rPr>
              <a:t>MSc</a:t>
            </a:r>
            <a:r>
              <a:rPr lang="en-US" altLang="el-GR" sz="2400" i="1" dirty="0">
                <a:latin typeface="+mj-lt"/>
              </a:rPr>
              <a:t>, PhD</a:t>
            </a:r>
          </a:p>
          <a:p>
            <a:pPr algn="ctr">
              <a:lnSpc>
                <a:spcPct val="80000"/>
              </a:lnSpc>
            </a:pPr>
            <a:r>
              <a:rPr lang="en-US" altLang="el-GR" sz="2400" i="1" dirty="0">
                <a:latin typeface="+mj-lt"/>
              </a:rPr>
              <a:t>Director, Department of Mental Health and Social Welfare, </a:t>
            </a:r>
          </a:p>
          <a:p>
            <a:pPr algn="ctr">
              <a:lnSpc>
                <a:spcPct val="80000"/>
              </a:lnSpc>
            </a:pPr>
            <a:r>
              <a:rPr lang="en-US" altLang="el-GR" sz="2400" i="1" dirty="0">
                <a:latin typeface="+mj-lt"/>
              </a:rPr>
              <a:t>Institute of Child Health, Greece</a:t>
            </a:r>
          </a:p>
          <a:p>
            <a:pPr algn="ctr">
              <a:lnSpc>
                <a:spcPct val="80000"/>
              </a:lnSpc>
            </a:pPr>
            <a:r>
              <a:rPr lang="en-US" altLang="el-GR" sz="2400" i="1" dirty="0">
                <a:latin typeface="+mj-lt"/>
              </a:rPr>
              <a:t>Former Chair and member of the Lanzarote Committee</a:t>
            </a:r>
          </a:p>
          <a:p>
            <a:pPr>
              <a:lnSpc>
                <a:spcPct val="80000"/>
              </a:lnSpc>
            </a:pPr>
            <a:endParaRPr lang="en-US" altLang="el-GR" sz="4400" i="1" dirty="0"/>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4400" b="1" i="0" u="none" strike="noStrike" kern="1200" cap="none" spc="0" normalizeH="0" baseline="0" noProof="0" dirty="0">
              <a:ln>
                <a:noFill/>
              </a:ln>
              <a:solidFill>
                <a:schemeClr val="tx1"/>
              </a:solidFill>
              <a:effectLst/>
              <a:uLnTx/>
              <a:uFillTx/>
              <a:latin typeface="+mj-lt"/>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l-GR"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7" name="Picture 3" descr="Icon&#10;&#10;Description automatically generated">
            <a:extLst>
              <a:ext uri="{FF2B5EF4-FFF2-40B4-BE49-F238E27FC236}">
                <a16:creationId xmlns:a16="http://schemas.microsoft.com/office/drawing/2014/main" id="{9AE421DF-59C0-4238-A289-1A4B7D8D75B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977" y="132093"/>
            <a:ext cx="816423" cy="737299"/>
          </a:xfrm>
          <a:prstGeom prst="rect">
            <a:avLst/>
          </a:prstGeom>
        </p:spPr>
      </p:pic>
      <p:pic>
        <p:nvPicPr>
          <p:cNvPr id="8" name="Picture 5" descr="Logo&#10;&#10;Description automatically generated">
            <a:extLst>
              <a:ext uri="{FF2B5EF4-FFF2-40B4-BE49-F238E27FC236}">
                <a16:creationId xmlns:a16="http://schemas.microsoft.com/office/drawing/2014/main" id="{6F37C8AA-4435-4DB0-8BBC-E99DA0CB2D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25123" y="42253"/>
            <a:ext cx="1168900" cy="934460"/>
          </a:xfrm>
          <a:prstGeom prst="rect">
            <a:avLst/>
          </a:prstGeom>
        </p:spPr>
      </p:pic>
      <p:sp>
        <p:nvSpPr>
          <p:cNvPr id="9" name="Subtitle 2">
            <a:extLst>
              <a:ext uri="{FF2B5EF4-FFF2-40B4-BE49-F238E27FC236}">
                <a16:creationId xmlns:a16="http://schemas.microsoft.com/office/drawing/2014/main" id="{F79112D4-DAC3-4989-A4B9-F61552013D2E}"/>
              </a:ext>
            </a:extLst>
          </p:cNvPr>
          <p:cNvSpPr txBox="1">
            <a:spLocks/>
          </p:cNvSpPr>
          <p:nvPr/>
        </p:nvSpPr>
        <p:spPr>
          <a:xfrm>
            <a:off x="1042152" y="136297"/>
            <a:ext cx="2807368" cy="833024"/>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1700" b="1" i="0" u="none" strike="noStrike" kern="1200" cap="none" spc="0" normalizeH="0" baseline="0" noProof="0" dirty="0">
                <a:ln>
                  <a:noFill/>
                </a:ln>
                <a:effectLst/>
                <a:uLnTx/>
                <a:uFillTx/>
                <a:latin typeface="Calibri" panose="020F0502020204030204"/>
                <a:ea typeface="+mn-ea"/>
                <a:cs typeface="+mn-cs"/>
              </a:rPr>
              <a:t>Building a Europe </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1700" b="1" i="0" u="none" strike="noStrike" kern="1200" cap="none" spc="0" normalizeH="0" baseline="0" noProof="0" dirty="0">
                <a:ln>
                  <a:noFill/>
                </a:ln>
                <a:effectLst/>
                <a:uLnTx/>
                <a:uFillTx/>
                <a:latin typeface="Calibri" panose="020F0502020204030204"/>
                <a:ea typeface="+mn-ea"/>
                <a:cs typeface="+mn-cs"/>
              </a:rPr>
              <a:t>for and with children</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GB" sz="1600" b="1" i="0" u="none" strike="noStrike" kern="1200" cap="none" spc="0" normalizeH="0" baseline="0" noProof="0" dirty="0">
              <a:ln>
                <a:noFill/>
              </a:ln>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1700" b="1" i="0" u="none" strike="noStrike" kern="1200" cap="none" spc="0" normalizeH="0" baseline="0" noProof="0" dirty="0">
                <a:ln>
                  <a:noFill/>
                </a:ln>
                <a:effectLst/>
                <a:uLnTx/>
                <a:uFillTx/>
                <a:latin typeface="Calibri" panose="020F0502020204030204"/>
                <a:ea typeface="+mn-ea"/>
                <a:cs typeface="+mn-cs"/>
              </a:rPr>
              <a:t>Construire une Europe </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1700" b="1" i="0" u="none" strike="noStrike" kern="1200" cap="none" spc="0" normalizeH="0" baseline="0" noProof="0" dirty="0">
                <a:ln>
                  <a:noFill/>
                </a:ln>
                <a:effectLst/>
                <a:uLnTx/>
                <a:uFillTx/>
                <a:latin typeface="Calibri" panose="020F0502020204030204"/>
                <a:ea typeface="+mn-ea"/>
                <a:cs typeface="+mn-cs"/>
              </a:rPr>
              <a:t>pour et avec les enfants</a:t>
            </a:r>
          </a:p>
        </p:txBody>
      </p:sp>
      <p:sp>
        <p:nvSpPr>
          <p:cNvPr id="10" name="TextBox 9">
            <a:extLst>
              <a:ext uri="{FF2B5EF4-FFF2-40B4-BE49-F238E27FC236}">
                <a16:creationId xmlns:a16="http://schemas.microsoft.com/office/drawing/2014/main" id="{FB9D5885-A5B0-4637-9A1D-CA91BEA5E19A}"/>
              </a:ext>
            </a:extLst>
          </p:cNvPr>
          <p:cNvSpPr txBox="1"/>
          <p:nvPr/>
        </p:nvSpPr>
        <p:spPr>
          <a:xfrm>
            <a:off x="3130658" y="54466"/>
            <a:ext cx="6687597" cy="892552"/>
          </a:xfrm>
          <a:prstGeom prst="rect">
            <a:avLst/>
          </a:prstGeom>
          <a:noFill/>
        </p:spPr>
        <p:txBody>
          <a:bodyPr wrap="square" rtlCol="0">
            <a:spAutoFit/>
          </a:bodyPr>
          <a:lstStyle/>
          <a:p>
            <a:pPr algn="ctr"/>
            <a:r>
              <a:rPr lang="en-GB" sz="2600" dirty="0"/>
              <a:t>Regional Discussion on </a:t>
            </a:r>
          </a:p>
          <a:p>
            <a:pPr algn="ctr"/>
            <a:r>
              <a:rPr lang="en-GB" sz="2600" dirty="0"/>
              <a:t>Children’s Rights and Alternative Care</a:t>
            </a:r>
          </a:p>
        </p:txBody>
      </p:sp>
    </p:spTree>
    <p:extLst>
      <p:ext uri="{BB962C8B-B14F-4D97-AF65-F5344CB8AC3E}">
        <p14:creationId xmlns:p14="http://schemas.microsoft.com/office/powerpoint/2010/main" val="3757439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4" name="Rectangle 4"/>
          <p:cNvSpPr>
            <a:spLocks noGrp="1" noChangeArrowheads="1"/>
          </p:cNvSpPr>
          <p:nvPr>
            <p:ph type="title"/>
          </p:nvPr>
        </p:nvSpPr>
        <p:spPr>
          <a:xfrm>
            <a:off x="0" y="980728"/>
            <a:ext cx="12192000" cy="4896544"/>
          </a:xfrm>
        </p:spPr>
        <p:txBody>
          <a:bodyPr>
            <a:normAutofit fontScale="90000"/>
          </a:bodyPr>
          <a:lstStyle/>
          <a:p>
            <a:pPr algn="r">
              <a:defRPr/>
            </a:pPr>
            <a:r>
              <a:rPr lang="en-US" sz="3600" b="1" dirty="0"/>
              <a:t>Thank you very much!!!</a:t>
            </a:r>
            <a:br>
              <a:rPr lang="en-US" sz="3600" b="1" dirty="0"/>
            </a:br>
            <a:br>
              <a:rPr lang="en-US" sz="3600" b="1" dirty="0"/>
            </a:br>
            <a:br>
              <a:rPr lang="en-US" sz="3600" b="1" dirty="0">
                <a:effectLst/>
              </a:rPr>
            </a:br>
            <a:br>
              <a:rPr lang="en-US" sz="3600" b="1" dirty="0">
                <a:effectLst/>
              </a:rPr>
            </a:br>
            <a:r>
              <a:rPr lang="en-US" sz="2400" b="1" dirty="0">
                <a:solidFill>
                  <a:srgbClr val="000066"/>
                </a:solidFill>
              </a:rPr>
              <a:t>George Nikolaidis</a:t>
            </a:r>
            <a:br>
              <a:rPr lang="en-US" sz="2400" b="1" dirty="0">
                <a:solidFill>
                  <a:srgbClr val="000066"/>
                </a:solidFill>
                <a:cs typeface="Arial" charset="0"/>
              </a:rPr>
            </a:br>
            <a:r>
              <a:rPr lang="en-US" altLang="el-GR" sz="2400" dirty="0">
                <a:cs typeface="Arial" charset="0"/>
              </a:rPr>
              <a:t>Institute of Child Health,</a:t>
            </a:r>
            <a:br>
              <a:rPr lang="el-GR" altLang="el-GR" sz="2400" dirty="0">
                <a:cs typeface="Arial" charset="0"/>
              </a:rPr>
            </a:br>
            <a:r>
              <a:rPr lang="en-US" altLang="el-GR" sz="2400" dirty="0">
                <a:cs typeface="Arial" charset="0"/>
              </a:rPr>
              <a:t>Department of Mental Health and Social Welfare</a:t>
            </a:r>
            <a:r>
              <a:rPr lang="el-GR" altLang="el-GR" sz="2400" dirty="0">
                <a:cs typeface="Arial" charset="0"/>
              </a:rPr>
              <a:t> </a:t>
            </a:r>
            <a:br>
              <a:rPr lang="en-US" altLang="el-GR" sz="2400" dirty="0">
                <a:cs typeface="Arial" charset="0"/>
              </a:rPr>
            </a:br>
            <a:r>
              <a:rPr lang="en-US" sz="2400" dirty="0">
                <a:solidFill>
                  <a:srgbClr val="000066"/>
                </a:solidFill>
                <a:cs typeface="Arial" charset="0"/>
              </a:rPr>
              <a:t>7 </a:t>
            </a:r>
            <a:r>
              <a:rPr lang="en-US" sz="2400" dirty="0" err="1">
                <a:solidFill>
                  <a:srgbClr val="000066"/>
                </a:solidFill>
                <a:cs typeface="Arial" charset="0"/>
              </a:rPr>
              <a:t>Fokidos</a:t>
            </a:r>
            <a:r>
              <a:rPr lang="en-US" sz="2400" dirty="0">
                <a:solidFill>
                  <a:srgbClr val="000066"/>
                </a:solidFill>
                <a:cs typeface="Arial" charset="0"/>
              </a:rPr>
              <a:t> Str., 11526 Athens, Greece</a:t>
            </a:r>
            <a:br>
              <a:rPr lang="el-GR" sz="2400" dirty="0">
                <a:solidFill>
                  <a:srgbClr val="000066"/>
                </a:solidFill>
                <a:cs typeface="Arial" charset="0"/>
              </a:rPr>
            </a:br>
            <a:r>
              <a:rPr lang="en-US" sz="2400" dirty="0">
                <a:solidFill>
                  <a:srgbClr val="000066"/>
                </a:solidFill>
                <a:cs typeface="Arial" charset="0"/>
              </a:rPr>
              <a:t>Email: </a:t>
            </a:r>
            <a:r>
              <a:rPr lang="en-US" sz="2400" b="1" dirty="0">
                <a:solidFill>
                  <a:srgbClr val="000066"/>
                </a:solidFill>
                <a:cs typeface="Arial" charset="0"/>
              </a:rPr>
              <a:t>gnikolaidis@ich-mhsw.gr</a:t>
            </a:r>
            <a:br>
              <a:rPr lang="el-GR" sz="2400" b="1" dirty="0">
                <a:solidFill>
                  <a:srgbClr val="000066"/>
                </a:solidFill>
                <a:cs typeface="Arial" charset="0"/>
              </a:rPr>
            </a:br>
            <a:r>
              <a:rPr lang="en-US" sz="2400" b="1" dirty="0">
                <a:solidFill>
                  <a:srgbClr val="000066"/>
                </a:solidFill>
              </a:rPr>
              <a:t>i</a:t>
            </a:r>
            <a:r>
              <a:rPr lang="en-US" sz="2400" b="1" dirty="0">
                <a:solidFill>
                  <a:srgbClr val="000066"/>
                </a:solidFill>
                <a:cs typeface="Arial" charset="0"/>
              </a:rPr>
              <a:t>ch-mhsw@otenet.gr </a:t>
            </a:r>
            <a:br>
              <a:rPr lang="el-GR" sz="2400" b="1" dirty="0">
                <a:solidFill>
                  <a:srgbClr val="000066"/>
                </a:solidFill>
                <a:cs typeface="Arial" charset="0"/>
              </a:rPr>
            </a:br>
            <a:r>
              <a:rPr lang="en-US" sz="2400" b="1" dirty="0">
                <a:solidFill>
                  <a:srgbClr val="000066"/>
                </a:solidFill>
                <a:cs typeface="Arial" charset="0"/>
              </a:rPr>
              <a:t>ULR: </a:t>
            </a:r>
            <a:r>
              <a:rPr lang="en-US" sz="2400" b="1" dirty="0">
                <a:cs typeface="Arial" charset="0"/>
                <a:hlinkClick r:id="rId2"/>
              </a:rPr>
              <a:t>www.ich-mhsw.gr</a:t>
            </a:r>
            <a:br>
              <a:rPr lang="en-US" sz="2400" b="1" dirty="0">
                <a:cs typeface="Arial" charset="0"/>
              </a:rPr>
            </a:br>
            <a:endParaRPr lang="el-GR" sz="2400" b="1" dirty="0">
              <a:effectLst/>
            </a:endParaRPr>
          </a:p>
        </p:txBody>
      </p:sp>
    </p:spTree>
    <p:extLst>
      <p:ext uri="{BB962C8B-B14F-4D97-AF65-F5344CB8AC3E}">
        <p14:creationId xmlns:p14="http://schemas.microsoft.com/office/powerpoint/2010/main" val="1317312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09434" y="1127464"/>
            <a:ext cx="7133052" cy="5468645"/>
          </a:xfrm>
        </p:spPr>
        <p:txBody>
          <a:bodyPr>
            <a:normAutofit/>
          </a:bodyPr>
          <a:lstStyle/>
          <a:p>
            <a:pPr algn="l"/>
            <a:endParaRPr lang="en-GB" sz="2800" cap="none" dirty="0"/>
          </a:p>
          <a:p>
            <a:pPr algn="l"/>
            <a:r>
              <a:rPr lang="en-GB" sz="3600" b="1" cap="none" dirty="0"/>
              <a:t>We do not need to begin from scratch! </a:t>
            </a:r>
          </a:p>
          <a:p>
            <a:pPr algn="l"/>
            <a:endParaRPr lang="en-GB" sz="3600" cap="none" dirty="0"/>
          </a:p>
          <a:p>
            <a:pPr algn="l"/>
            <a:endParaRPr lang="en-GB" sz="3600" cap="none" dirty="0"/>
          </a:p>
          <a:p>
            <a:pPr algn="l"/>
            <a:r>
              <a:rPr lang="en-GB" sz="3600" cap="none" dirty="0" err="1"/>
              <a:t>CoE’s</a:t>
            </a:r>
            <a:r>
              <a:rPr lang="en-GB" sz="3600" cap="none" dirty="0"/>
              <a:t> previous documents on the rights of children deprived from parental care (examples)</a:t>
            </a:r>
          </a:p>
          <a:p>
            <a:pPr algn="l"/>
            <a:endParaRPr lang="en-GB" sz="3600" cap="none" dirty="0"/>
          </a:p>
        </p:txBody>
      </p:sp>
      <p:pic>
        <p:nvPicPr>
          <p:cNvPr id="4" name="Picture 3" descr="Icon&#10;&#10;Description automatically generated">
            <a:extLst>
              <a:ext uri="{FF2B5EF4-FFF2-40B4-BE49-F238E27FC236}">
                <a16:creationId xmlns:a16="http://schemas.microsoft.com/office/drawing/2014/main" id="{32312FCB-9483-4AF1-BF81-3FF2BFF820D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977" y="132093"/>
            <a:ext cx="816423" cy="737299"/>
          </a:xfrm>
          <a:prstGeom prst="rect">
            <a:avLst/>
          </a:prstGeom>
        </p:spPr>
      </p:pic>
      <p:pic>
        <p:nvPicPr>
          <p:cNvPr id="6" name="Picture 5" descr="Logo&#10;&#10;Description automatically generated">
            <a:extLst>
              <a:ext uri="{FF2B5EF4-FFF2-40B4-BE49-F238E27FC236}">
                <a16:creationId xmlns:a16="http://schemas.microsoft.com/office/drawing/2014/main" id="{DF228D1C-5AEB-4C78-AE11-3357A81449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25123" y="42253"/>
            <a:ext cx="1168900" cy="934460"/>
          </a:xfrm>
          <a:prstGeom prst="rect">
            <a:avLst/>
          </a:prstGeom>
        </p:spPr>
      </p:pic>
      <p:sp>
        <p:nvSpPr>
          <p:cNvPr id="10" name="Subtitle 2">
            <a:extLst>
              <a:ext uri="{FF2B5EF4-FFF2-40B4-BE49-F238E27FC236}">
                <a16:creationId xmlns:a16="http://schemas.microsoft.com/office/drawing/2014/main" id="{076FB5F0-7C00-472F-B29E-A0D3484E33EF}"/>
              </a:ext>
            </a:extLst>
          </p:cNvPr>
          <p:cNvSpPr txBox="1">
            <a:spLocks/>
          </p:cNvSpPr>
          <p:nvPr/>
        </p:nvSpPr>
        <p:spPr>
          <a:xfrm>
            <a:off x="1042152" y="136297"/>
            <a:ext cx="2807368" cy="833024"/>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1700" b="1" i="0" u="none" strike="noStrike" kern="1200" cap="none" spc="0" normalizeH="0" baseline="0" noProof="0" dirty="0">
                <a:ln>
                  <a:noFill/>
                </a:ln>
                <a:solidFill>
                  <a:prstClr val="white"/>
                </a:solidFill>
                <a:effectLst/>
                <a:uLnTx/>
                <a:uFillTx/>
                <a:latin typeface="Calibri" panose="020F0502020204030204"/>
                <a:ea typeface="+mn-ea"/>
                <a:cs typeface="+mn-cs"/>
              </a:rPr>
              <a:t>Building a Europe </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1700" b="1" i="0" u="none" strike="noStrike" kern="1200" cap="none" spc="0" normalizeH="0" baseline="0" noProof="0" dirty="0">
                <a:ln>
                  <a:noFill/>
                </a:ln>
                <a:solidFill>
                  <a:prstClr val="white"/>
                </a:solidFill>
                <a:effectLst/>
                <a:uLnTx/>
                <a:uFillTx/>
                <a:latin typeface="Calibri" panose="020F0502020204030204"/>
                <a:ea typeface="+mn-ea"/>
                <a:cs typeface="+mn-cs"/>
              </a:rPr>
              <a:t>for and with children</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GB" sz="16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1700" b="1" i="0" u="none" strike="noStrike" kern="1200" cap="none" spc="0" normalizeH="0" baseline="0" noProof="0" dirty="0">
                <a:ln>
                  <a:noFill/>
                </a:ln>
                <a:solidFill>
                  <a:prstClr val="white"/>
                </a:solidFill>
                <a:effectLst/>
                <a:uLnTx/>
                <a:uFillTx/>
                <a:latin typeface="Calibri" panose="020F0502020204030204"/>
                <a:ea typeface="+mn-ea"/>
                <a:cs typeface="+mn-cs"/>
              </a:rPr>
              <a:t>Construire une Europe </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1700" b="1" i="0" u="none" strike="noStrike" kern="1200" cap="none" spc="0" normalizeH="0" baseline="0" noProof="0" dirty="0">
                <a:ln>
                  <a:noFill/>
                </a:ln>
                <a:solidFill>
                  <a:prstClr val="white"/>
                </a:solidFill>
                <a:effectLst/>
                <a:uLnTx/>
                <a:uFillTx/>
                <a:latin typeface="Calibri" panose="020F0502020204030204"/>
                <a:ea typeface="+mn-ea"/>
                <a:cs typeface="+mn-cs"/>
              </a:rPr>
              <a:t>pour et avec les enfants</a:t>
            </a:r>
          </a:p>
        </p:txBody>
      </p:sp>
      <p:sp>
        <p:nvSpPr>
          <p:cNvPr id="11" name="TextBox 10">
            <a:extLst>
              <a:ext uri="{FF2B5EF4-FFF2-40B4-BE49-F238E27FC236}">
                <a16:creationId xmlns:a16="http://schemas.microsoft.com/office/drawing/2014/main" id="{FE55BE6B-2021-49C7-8A4A-5F34CC5F63B2}"/>
              </a:ext>
            </a:extLst>
          </p:cNvPr>
          <p:cNvSpPr txBox="1"/>
          <p:nvPr/>
        </p:nvSpPr>
        <p:spPr>
          <a:xfrm>
            <a:off x="3130658" y="54466"/>
            <a:ext cx="6687597" cy="89255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600" b="0" i="0" u="none" strike="noStrike" kern="1200" cap="none" spc="0" normalizeH="0" baseline="0" noProof="0" dirty="0">
                <a:ln>
                  <a:noFill/>
                </a:ln>
                <a:solidFill>
                  <a:prstClr val="white"/>
                </a:solidFill>
                <a:effectLst/>
                <a:uLnTx/>
                <a:uFillTx/>
                <a:latin typeface="Calibri" panose="020F0502020204030204"/>
                <a:ea typeface="+mn-ea"/>
                <a:cs typeface="+mn-cs"/>
              </a:rPr>
              <a:t>Regional Discussion on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600" b="0" i="0" u="none" strike="noStrike" kern="1200" cap="none" spc="0" normalizeH="0" baseline="0" noProof="0" dirty="0">
                <a:ln>
                  <a:noFill/>
                </a:ln>
                <a:solidFill>
                  <a:prstClr val="white"/>
                </a:solidFill>
                <a:effectLst/>
                <a:uLnTx/>
                <a:uFillTx/>
                <a:latin typeface="Calibri" panose="020F0502020204030204"/>
                <a:ea typeface="+mn-ea"/>
                <a:cs typeface="+mn-cs"/>
              </a:rPr>
              <a:t>Children’s Rights and Alternative Care</a:t>
            </a:r>
          </a:p>
        </p:txBody>
      </p:sp>
    </p:spTree>
    <p:extLst>
      <p:ext uri="{BB962C8B-B14F-4D97-AF65-F5344CB8AC3E}">
        <p14:creationId xmlns:p14="http://schemas.microsoft.com/office/powerpoint/2010/main" val="7630898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640902"/>
            <a:ext cx="11734800" cy="4031873"/>
          </a:xfrm>
          <a:prstGeom prst="rect">
            <a:avLst/>
          </a:prstGeom>
        </p:spPr>
        <p:txBody>
          <a:bodyPr wrap="square">
            <a:spAutoFit/>
          </a:bodyPr>
          <a:lstStyle/>
          <a:p>
            <a:pPr>
              <a:buFont typeface="Wingdings" pitchFamily="2" charset="2"/>
              <a:buChar char="Ø"/>
            </a:pPr>
            <a:r>
              <a:rPr lang="en-GB" sz="3200" b="1" dirty="0" err="1"/>
              <a:t>CoE</a:t>
            </a:r>
            <a:r>
              <a:rPr lang="en-GB" sz="3200" b="1" dirty="0"/>
              <a:t> Recommendation </a:t>
            </a:r>
            <a:r>
              <a:rPr lang="en-GB" sz="3200" b="1" dirty="0" err="1"/>
              <a:t>Rec</a:t>
            </a:r>
            <a:r>
              <a:rPr lang="en-GB" sz="3200" b="1" dirty="0"/>
              <a:t>(2005)5 of the Committee of Ministers to member states on the rights of children living in residential institutions and the report on its implementation; </a:t>
            </a:r>
          </a:p>
          <a:p>
            <a:pPr>
              <a:buFont typeface="Wingdings" pitchFamily="2" charset="2"/>
              <a:buChar char="Ø"/>
            </a:pPr>
            <a:r>
              <a:rPr lang="en-GB" sz="3200" b="1" dirty="0" err="1"/>
              <a:t>CoE</a:t>
            </a:r>
            <a:r>
              <a:rPr lang="en-GB" sz="3200" b="1" dirty="0"/>
              <a:t> Recommendation CM/</a:t>
            </a:r>
            <a:r>
              <a:rPr lang="en-GB" sz="3200" b="1" dirty="0" err="1"/>
              <a:t>Rec</a:t>
            </a:r>
            <a:r>
              <a:rPr lang="en-GB" sz="3200" b="1" dirty="0"/>
              <a:t>(2010)2 of the Committee of Ministers to member states on deinstitutionalisation and community living of children with disabilities </a:t>
            </a:r>
          </a:p>
          <a:p>
            <a:pPr>
              <a:buFont typeface="Wingdings" pitchFamily="2" charset="2"/>
              <a:buChar char="Ø"/>
            </a:pPr>
            <a:r>
              <a:rPr lang="en-GB" sz="3200" b="1" dirty="0"/>
              <a:t>Resolution 1762 (2010) of Parliamentary Assembly: “Children without parental care: urgent need for action”</a:t>
            </a:r>
          </a:p>
        </p:txBody>
      </p:sp>
      <p:pic>
        <p:nvPicPr>
          <p:cNvPr id="4" name="Picture 3" descr="Icon&#10;&#10;Description automatically generated">
            <a:extLst>
              <a:ext uri="{FF2B5EF4-FFF2-40B4-BE49-F238E27FC236}">
                <a16:creationId xmlns:a16="http://schemas.microsoft.com/office/drawing/2014/main" id="{3E12047D-19E6-4464-AE22-0A8BB063232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855" y="136297"/>
            <a:ext cx="816423" cy="737299"/>
          </a:xfrm>
          <a:prstGeom prst="rect">
            <a:avLst/>
          </a:prstGeom>
        </p:spPr>
      </p:pic>
      <p:pic>
        <p:nvPicPr>
          <p:cNvPr id="5" name="Picture 5" descr="Logo&#10;&#10;Description automatically generated">
            <a:extLst>
              <a:ext uri="{FF2B5EF4-FFF2-40B4-BE49-F238E27FC236}">
                <a16:creationId xmlns:a16="http://schemas.microsoft.com/office/drawing/2014/main" id="{166011A1-D72D-4B0F-BD7E-3F8770E724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25123" y="42253"/>
            <a:ext cx="1168900" cy="934460"/>
          </a:xfrm>
          <a:prstGeom prst="rect">
            <a:avLst/>
          </a:prstGeom>
        </p:spPr>
      </p:pic>
      <p:sp>
        <p:nvSpPr>
          <p:cNvPr id="6" name="Subtitle 2">
            <a:extLst>
              <a:ext uri="{FF2B5EF4-FFF2-40B4-BE49-F238E27FC236}">
                <a16:creationId xmlns:a16="http://schemas.microsoft.com/office/drawing/2014/main" id="{83C28D2A-8E72-4C78-A48A-E0FE758C9A94}"/>
              </a:ext>
            </a:extLst>
          </p:cNvPr>
          <p:cNvSpPr txBox="1">
            <a:spLocks/>
          </p:cNvSpPr>
          <p:nvPr/>
        </p:nvSpPr>
        <p:spPr>
          <a:xfrm>
            <a:off x="1042152" y="136297"/>
            <a:ext cx="2807368" cy="833024"/>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1700" b="1" i="0" u="none" strike="noStrike" kern="1200" cap="none" spc="0" normalizeH="0" baseline="0" noProof="0" dirty="0">
                <a:ln>
                  <a:noFill/>
                </a:ln>
                <a:effectLst/>
                <a:uLnTx/>
                <a:uFillTx/>
                <a:latin typeface="Calibri" panose="020F0502020204030204"/>
                <a:ea typeface="+mn-ea"/>
                <a:cs typeface="+mn-cs"/>
              </a:rPr>
              <a:t>Building a Europe </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1700" b="1" i="0" u="none" strike="noStrike" kern="1200" cap="none" spc="0" normalizeH="0" baseline="0" noProof="0" dirty="0">
                <a:ln>
                  <a:noFill/>
                </a:ln>
                <a:effectLst/>
                <a:uLnTx/>
                <a:uFillTx/>
                <a:latin typeface="Calibri" panose="020F0502020204030204"/>
                <a:ea typeface="+mn-ea"/>
                <a:cs typeface="+mn-cs"/>
              </a:rPr>
              <a:t>for and with children</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GB" sz="1600" b="1" i="0" u="none" strike="noStrike" kern="1200" cap="none" spc="0" normalizeH="0" baseline="0" noProof="0" dirty="0">
              <a:ln>
                <a:noFill/>
              </a:ln>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1700" b="1" i="0" u="none" strike="noStrike" kern="1200" cap="none" spc="0" normalizeH="0" baseline="0" noProof="0" dirty="0">
                <a:ln>
                  <a:noFill/>
                </a:ln>
                <a:effectLst/>
                <a:uLnTx/>
                <a:uFillTx/>
                <a:latin typeface="Calibri" panose="020F0502020204030204"/>
                <a:ea typeface="+mn-ea"/>
                <a:cs typeface="+mn-cs"/>
              </a:rPr>
              <a:t>Construire une Europe </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1700" b="1" i="0" u="none" strike="noStrike" kern="1200" cap="none" spc="0" normalizeH="0" baseline="0" noProof="0" dirty="0">
                <a:ln>
                  <a:noFill/>
                </a:ln>
                <a:effectLst/>
                <a:uLnTx/>
                <a:uFillTx/>
                <a:latin typeface="Calibri" panose="020F0502020204030204"/>
                <a:ea typeface="+mn-ea"/>
                <a:cs typeface="+mn-cs"/>
              </a:rPr>
              <a:t>pour et avec les enfants</a:t>
            </a:r>
          </a:p>
        </p:txBody>
      </p:sp>
      <p:sp>
        <p:nvSpPr>
          <p:cNvPr id="7" name="TextBox 6">
            <a:extLst>
              <a:ext uri="{FF2B5EF4-FFF2-40B4-BE49-F238E27FC236}">
                <a16:creationId xmlns:a16="http://schemas.microsoft.com/office/drawing/2014/main" id="{067570B8-C865-4F93-8ACF-4D8750DA60FF}"/>
              </a:ext>
            </a:extLst>
          </p:cNvPr>
          <p:cNvSpPr txBox="1"/>
          <p:nvPr/>
        </p:nvSpPr>
        <p:spPr>
          <a:xfrm>
            <a:off x="3130658" y="54466"/>
            <a:ext cx="6687597" cy="892552"/>
          </a:xfrm>
          <a:prstGeom prst="rect">
            <a:avLst/>
          </a:prstGeom>
          <a:noFill/>
        </p:spPr>
        <p:txBody>
          <a:bodyPr wrap="square" rtlCol="0">
            <a:spAutoFit/>
          </a:bodyPr>
          <a:lstStyle/>
          <a:p>
            <a:pPr algn="ctr"/>
            <a:r>
              <a:rPr lang="en-GB" sz="2600" dirty="0"/>
              <a:t>Regional Discussion on </a:t>
            </a:r>
          </a:p>
          <a:p>
            <a:pPr algn="ctr"/>
            <a:r>
              <a:rPr lang="en-GB" sz="2600" dirty="0"/>
              <a:t>Children’s Rights and Alternative Care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a:stretch>
            <a:fillRect/>
          </a:stretch>
        </p:blipFill>
        <p:spPr bwMode="auto">
          <a:xfrm>
            <a:off x="111443" y="1167909"/>
            <a:ext cx="5267325" cy="2838450"/>
          </a:xfrm>
          <a:prstGeom prst="rect">
            <a:avLst/>
          </a:prstGeom>
          <a:noFill/>
          <a:ln w="9525">
            <a:noFill/>
            <a:miter lim="800000"/>
            <a:headEnd/>
            <a:tailEnd/>
          </a:ln>
        </p:spPr>
      </p:pic>
      <p:pic>
        <p:nvPicPr>
          <p:cNvPr id="3" name="Picture 2"/>
          <p:cNvPicPr/>
          <p:nvPr/>
        </p:nvPicPr>
        <p:blipFill>
          <a:blip r:embed="rId3"/>
          <a:srcRect/>
          <a:stretch>
            <a:fillRect/>
          </a:stretch>
        </p:blipFill>
        <p:spPr bwMode="auto">
          <a:xfrm>
            <a:off x="111443" y="4006359"/>
            <a:ext cx="5715000" cy="2797175"/>
          </a:xfrm>
          <a:prstGeom prst="rect">
            <a:avLst/>
          </a:prstGeom>
          <a:noFill/>
          <a:ln w="9525">
            <a:noFill/>
            <a:miter lim="800000"/>
            <a:headEnd/>
            <a:tailEnd/>
          </a:ln>
        </p:spPr>
      </p:pic>
      <p:pic>
        <p:nvPicPr>
          <p:cNvPr id="4" name="Picture 3"/>
          <p:cNvPicPr/>
          <p:nvPr/>
        </p:nvPicPr>
        <p:blipFill>
          <a:blip r:embed="rId4"/>
          <a:srcRect/>
          <a:stretch>
            <a:fillRect/>
          </a:stretch>
        </p:blipFill>
        <p:spPr bwMode="auto">
          <a:xfrm>
            <a:off x="5939161" y="1722268"/>
            <a:ext cx="6154862" cy="3870664"/>
          </a:xfrm>
          <a:prstGeom prst="rect">
            <a:avLst/>
          </a:prstGeom>
          <a:noFill/>
          <a:ln w="9525">
            <a:noFill/>
            <a:miter lim="800000"/>
            <a:headEnd/>
            <a:tailEnd/>
          </a:ln>
        </p:spPr>
      </p:pic>
      <p:pic>
        <p:nvPicPr>
          <p:cNvPr id="5" name="Picture 3" descr="Icon&#10;&#10;Description automatically generated">
            <a:extLst>
              <a:ext uri="{FF2B5EF4-FFF2-40B4-BE49-F238E27FC236}">
                <a16:creationId xmlns:a16="http://schemas.microsoft.com/office/drawing/2014/main" id="{C33BC139-F547-4B92-9DDC-9EB8E96E86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977" y="132093"/>
            <a:ext cx="816423" cy="737299"/>
          </a:xfrm>
          <a:prstGeom prst="rect">
            <a:avLst/>
          </a:prstGeom>
        </p:spPr>
      </p:pic>
      <p:pic>
        <p:nvPicPr>
          <p:cNvPr id="6" name="Picture 5" descr="Logo&#10;&#10;Description automatically generated">
            <a:extLst>
              <a:ext uri="{FF2B5EF4-FFF2-40B4-BE49-F238E27FC236}">
                <a16:creationId xmlns:a16="http://schemas.microsoft.com/office/drawing/2014/main" id="{1A53A75F-A371-4266-BE9D-77EF1960838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25123" y="42253"/>
            <a:ext cx="1168900" cy="934460"/>
          </a:xfrm>
          <a:prstGeom prst="rect">
            <a:avLst/>
          </a:prstGeom>
        </p:spPr>
      </p:pic>
      <p:sp>
        <p:nvSpPr>
          <p:cNvPr id="7" name="Subtitle 2">
            <a:extLst>
              <a:ext uri="{FF2B5EF4-FFF2-40B4-BE49-F238E27FC236}">
                <a16:creationId xmlns:a16="http://schemas.microsoft.com/office/drawing/2014/main" id="{CB61599C-D67F-4221-8E7D-387F3FF90D64}"/>
              </a:ext>
            </a:extLst>
          </p:cNvPr>
          <p:cNvSpPr txBox="1">
            <a:spLocks/>
          </p:cNvSpPr>
          <p:nvPr/>
        </p:nvSpPr>
        <p:spPr>
          <a:xfrm>
            <a:off x="1042152" y="136297"/>
            <a:ext cx="2807368" cy="833024"/>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1700" b="1" i="0" u="none" strike="noStrike" kern="1200" cap="none" spc="0" normalizeH="0" baseline="0" noProof="0" dirty="0">
                <a:ln>
                  <a:noFill/>
                </a:ln>
                <a:effectLst/>
                <a:uLnTx/>
                <a:uFillTx/>
                <a:latin typeface="Calibri" panose="020F0502020204030204"/>
                <a:ea typeface="+mn-ea"/>
                <a:cs typeface="+mn-cs"/>
              </a:rPr>
              <a:t>Building a Europe </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1700" b="1" i="0" u="none" strike="noStrike" kern="1200" cap="none" spc="0" normalizeH="0" baseline="0" noProof="0" dirty="0">
                <a:ln>
                  <a:noFill/>
                </a:ln>
                <a:effectLst/>
                <a:uLnTx/>
                <a:uFillTx/>
                <a:latin typeface="Calibri" panose="020F0502020204030204"/>
                <a:ea typeface="+mn-ea"/>
                <a:cs typeface="+mn-cs"/>
              </a:rPr>
              <a:t>for and with children</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GB" sz="1600" b="1" i="0" u="none" strike="noStrike" kern="1200" cap="none" spc="0" normalizeH="0" baseline="0" noProof="0" dirty="0">
              <a:ln>
                <a:noFill/>
              </a:ln>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1700" b="1" i="0" u="none" strike="noStrike" kern="1200" cap="none" spc="0" normalizeH="0" baseline="0" noProof="0" dirty="0">
                <a:ln>
                  <a:noFill/>
                </a:ln>
                <a:effectLst/>
                <a:uLnTx/>
                <a:uFillTx/>
                <a:latin typeface="Calibri" panose="020F0502020204030204"/>
                <a:ea typeface="+mn-ea"/>
                <a:cs typeface="+mn-cs"/>
              </a:rPr>
              <a:t>Construire une Europe </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1700" b="1" i="0" u="none" strike="noStrike" kern="1200" cap="none" spc="0" normalizeH="0" baseline="0" noProof="0" dirty="0">
                <a:ln>
                  <a:noFill/>
                </a:ln>
                <a:effectLst/>
                <a:uLnTx/>
                <a:uFillTx/>
                <a:latin typeface="Calibri" panose="020F0502020204030204"/>
                <a:ea typeface="+mn-ea"/>
                <a:cs typeface="+mn-cs"/>
              </a:rPr>
              <a:t>pour et avec les enfants</a:t>
            </a:r>
          </a:p>
        </p:txBody>
      </p:sp>
      <p:sp>
        <p:nvSpPr>
          <p:cNvPr id="8" name="TextBox 7">
            <a:extLst>
              <a:ext uri="{FF2B5EF4-FFF2-40B4-BE49-F238E27FC236}">
                <a16:creationId xmlns:a16="http://schemas.microsoft.com/office/drawing/2014/main" id="{53E8CE25-6D0E-432B-84E4-D5BF80984BC1}"/>
              </a:ext>
            </a:extLst>
          </p:cNvPr>
          <p:cNvSpPr txBox="1"/>
          <p:nvPr/>
        </p:nvSpPr>
        <p:spPr>
          <a:xfrm>
            <a:off x="3130658" y="54466"/>
            <a:ext cx="6687597" cy="892552"/>
          </a:xfrm>
          <a:prstGeom prst="rect">
            <a:avLst/>
          </a:prstGeom>
          <a:noFill/>
        </p:spPr>
        <p:txBody>
          <a:bodyPr wrap="square" rtlCol="0">
            <a:spAutoFit/>
          </a:bodyPr>
          <a:lstStyle/>
          <a:p>
            <a:pPr algn="ctr"/>
            <a:r>
              <a:rPr lang="en-GB" sz="2600" dirty="0"/>
              <a:t>Regional Discussion on </a:t>
            </a:r>
          </a:p>
          <a:p>
            <a:pPr algn="ctr"/>
            <a:r>
              <a:rPr lang="en-GB" sz="2600" dirty="0"/>
              <a:t>Children’s Rights and Alternative Care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200D9983-8957-4B5A-B685-A6BE90CF0B13}"/>
              </a:ext>
            </a:extLst>
          </p:cNvPr>
          <p:cNvSpPr>
            <a:spLocks noGrp="1"/>
          </p:cNvSpPr>
          <p:nvPr>
            <p:ph idx="1"/>
          </p:nvPr>
        </p:nvSpPr>
        <p:spPr>
          <a:xfrm>
            <a:off x="97655" y="1133360"/>
            <a:ext cx="7662058" cy="5724641"/>
          </a:xfrm>
        </p:spPr>
        <p:txBody>
          <a:bodyPr>
            <a:normAutofit fontScale="92500"/>
          </a:bodyPr>
          <a:lstStyle/>
          <a:p>
            <a:pPr>
              <a:spcAft>
                <a:spcPts val="0"/>
              </a:spcAft>
            </a:pPr>
            <a:r>
              <a:rPr lang="en-US" sz="2000" dirty="0"/>
              <a:t>“ensure that in all types of out of home care settings there are:</a:t>
            </a:r>
          </a:p>
          <a:p>
            <a:pPr lvl="1">
              <a:spcAft>
                <a:spcPts val="0"/>
              </a:spcAft>
            </a:pPr>
            <a:r>
              <a:rPr lang="en-US" sz="1700" dirty="0"/>
              <a:t>(</a:t>
            </a:r>
            <a:r>
              <a:rPr lang="en-US" sz="1700" dirty="0" err="1"/>
              <a:t>i</a:t>
            </a:r>
            <a:r>
              <a:rPr lang="en-US" sz="1700" dirty="0"/>
              <a:t>) comprehensive screening procedures for all persons taking care of children;</a:t>
            </a:r>
          </a:p>
          <a:p>
            <a:pPr lvl="1">
              <a:spcAft>
                <a:spcPts val="0"/>
              </a:spcAft>
            </a:pPr>
            <a:r>
              <a:rPr lang="en-US" sz="1700" dirty="0"/>
              <a:t>(ii) specific measures to prevent abuse of children’s increased vulnerability and dependence;</a:t>
            </a:r>
          </a:p>
          <a:p>
            <a:pPr lvl="1">
              <a:spcAft>
                <a:spcPts val="0"/>
              </a:spcAft>
            </a:pPr>
            <a:r>
              <a:rPr lang="en-US" sz="1700" dirty="0"/>
              <a:t>(iii) adequate mechanisms for supporting children to disclose any sexual violence;</a:t>
            </a:r>
          </a:p>
          <a:p>
            <a:pPr lvl="1">
              <a:spcAft>
                <a:spcPts val="0"/>
              </a:spcAft>
            </a:pPr>
            <a:r>
              <a:rPr lang="en-US" sz="1700" dirty="0"/>
              <a:t>(iv) protocols to ensure that, in the event of disclosure, effective follow-up is given in terms of assistance to the alleged victims and investigation of the alleged offences by the appropriate authorities;</a:t>
            </a:r>
          </a:p>
          <a:p>
            <a:pPr lvl="1">
              <a:spcAft>
                <a:spcPts val="0"/>
              </a:spcAft>
            </a:pPr>
            <a:r>
              <a:rPr lang="en-US" sz="1700" dirty="0"/>
              <a:t>(v) clear procedures to allow for the possibility of removing the alleged perpetrator from the out of home care setting from the onset of the investigation;</a:t>
            </a:r>
          </a:p>
          <a:p>
            <a:pPr lvl="1">
              <a:spcAft>
                <a:spcPts val="0"/>
              </a:spcAft>
            </a:pPr>
            <a:r>
              <a:rPr lang="en-US" sz="1700" dirty="0"/>
              <a:t>(vi) effective monitoring of the practices and standards, to prevent/combat child sexual abuse;</a:t>
            </a:r>
          </a:p>
          <a:p>
            <a:pPr>
              <a:spcAft>
                <a:spcPts val="0"/>
              </a:spcAft>
            </a:pPr>
            <a:r>
              <a:rPr lang="en-US" sz="2000" dirty="0"/>
              <a:t>apply the following </a:t>
            </a:r>
            <a:r>
              <a:rPr lang="en-US" sz="2000" dirty="0" err="1"/>
              <a:t>prioritisation</a:t>
            </a:r>
            <a:r>
              <a:rPr lang="en-US" sz="2000" dirty="0"/>
              <a:t>, where appropriate:</a:t>
            </a:r>
          </a:p>
          <a:p>
            <a:pPr lvl="1">
              <a:spcAft>
                <a:spcPts val="0"/>
              </a:spcAft>
            </a:pPr>
            <a:r>
              <a:rPr lang="en-US" sz="1700" dirty="0"/>
              <a:t>(</a:t>
            </a:r>
            <a:r>
              <a:rPr lang="en-US" sz="1700" dirty="0" err="1"/>
              <a:t>i</a:t>
            </a:r>
            <a:r>
              <a:rPr lang="en-US" sz="1700" dirty="0"/>
              <a:t>) family strengthening and support;</a:t>
            </a:r>
          </a:p>
          <a:p>
            <a:pPr lvl="1">
              <a:spcAft>
                <a:spcPts val="0"/>
              </a:spcAft>
            </a:pPr>
            <a:r>
              <a:rPr lang="en-US" sz="1700" dirty="0"/>
              <a:t>(ii) foster care;</a:t>
            </a:r>
          </a:p>
          <a:p>
            <a:pPr lvl="1">
              <a:spcAft>
                <a:spcPts val="0"/>
              </a:spcAft>
            </a:pPr>
            <a:r>
              <a:rPr lang="en-US" sz="1700" dirty="0"/>
              <a:t>(iii) supervised independent accommodation for older children or other forms of noninstitutional care;</a:t>
            </a:r>
          </a:p>
          <a:p>
            <a:pPr lvl="1">
              <a:spcAft>
                <a:spcPts val="0"/>
              </a:spcAft>
            </a:pPr>
            <a:r>
              <a:rPr lang="en-US" sz="1700" dirty="0"/>
              <a:t>(iv) placement in small-scale institutional units; and</a:t>
            </a:r>
          </a:p>
          <a:p>
            <a:pPr lvl="1">
              <a:spcAft>
                <a:spcPts val="0"/>
              </a:spcAft>
            </a:pPr>
            <a:r>
              <a:rPr lang="en-US" sz="1700" dirty="0"/>
              <a:t>(v) reform traditional institutional formats towards </a:t>
            </a:r>
            <a:r>
              <a:rPr lang="en-US" sz="1700" dirty="0" err="1"/>
              <a:t>deinstitutionalisation</a:t>
            </a:r>
            <a:r>
              <a:rPr lang="en-US" sz="1700" dirty="0"/>
              <a:t> and into the aforementioned types of out-of-home placement, in order to </a:t>
            </a:r>
            <a:r>
              <a:rPr lang="en-US" sz="1700" dirty="0" err="1"/>
              <a:t>minimise</a:t>
            </a:r>
            <a:r>
              <a:rPr lang="en-US" sz="1700" dirty="0"/>
              <a:t> the danger of sexual abuse </a:t>
            </a:r>
            <a:r>
              <a:rPr lang="en-US" sz="1700" dirty="0" err="1"/>
              <a:t>victimisation</a:t>
            </a:r>
            <a:r>
              <a:rPr lang="en-US" sz="1700" dirty="0"/>
              <a:t>;”</a:t>
            </a:r>
          </a:p>
          <a:p>
            <a:pPr marL="0" indent="0">
              <a:buNone/>
            </a:pPr>
            <a:endParaRPr lang="el-GR" dirty="0"/>
          </a:p>
        </p:txBody>
      </p:sp>
      <p:pic>
        <p:nvPicPr>
          <p:cNvPr id="4" name="Εικόνα 3">
            <a:extLst>
              <a:ext uri="{FF2B5EF4-FFF2-40B4-BE49-F238E27FC236}">
                <a16:creationId xmlns:a16="http://schemas.microsoft.com/office/drawing/2014/main" id="{FD5BDD9C-F055-4414-ACF3-50D208ED7CD0}"/>
              </a:ext>
            </a:extLst>
          </p:cNvPr>
          <p:cNvPicPr>
            <a:picLocks noChangeAspect="1"/>
          </p:cNvPicPr>
          <p:nvPr/>
        </p:nvPicPr>
        <p:blipFill>
          <a:blip r:embed="rId2"/>
          <a:stretch>
            <a:fillRect/>
          </a:stretch>
        </p:blipFill>
        <p:spPr>
          <a:xfrm>
            <a:off x="7759713" y="1133360"/>
            <a:ext cx="4334632" cy="5724640"/>
          </a:xfrm>
          <a:prstGeom prst="rect">
            <a:avLst/>
          </a:prstGeom>
        </p:spPr>
      </p:pic>
      <p:pic>
        <p:nvPicPr>
          <p:cNvPr id="5" name="Picture 3" descr="Icon&#10;&#10;Description automatically generated">
            <a:extLst>
              <a:ext uri="{FF2B5EF4-FFF2-40B4-BE49-F238E27FC236}">
                <a16:creationId xmlns:a16="http://schemas.microsoft.com/office/drawing/2014/main" id="{B15248EC-2525-4081-A814-BE32672EFA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977" y="132093"/>
            <a:ext cx="816423" cy="737299"/>
          </a:xfrm>
          <a:prstGeom prst="rect">
            <a:avLst/>
          </a:prstGeom>
        </p:spPr>
      </p:pic>
      <p:pic>
        <p:nvPicPr>
          <p:cNvPr id="6" name="Picture 5" descr="Logo&#10;&#10;Description automatically generated">
            <a:extLst>
              <a:ext uri="{FF2B5EF4-FFF2-40B4-BE49-F238E27FC236}">
                <a16:creationId xmlns:a16="http://schemas.microsoft.com/office/drawing/2014/main" id="{57F72A9C-5189-4A67-802A-D859011632F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25123" y="42253"/>
            <a:ext cx="1168900" cy="934460"/>
          </a:xfrm>
          <a:prstGeom prst="rect">
            <a:avLst/>
          </a:prstGeom>
        </p:spPr>
      </p:pic>
      <p:sp>
        <p:nvSpPr>
          <p:cNvPr id="7" name="Subtitle 2">
            <a:extLst>
              <a:ext uri="{FF2B5EF4-FFF2-40B4-BE49-F238E27FC236}">
                <a16:creationId xmlns:a16="http://schemas.microsoft.com/office/drawing/2014/main" id="{C87A6630-8421-4337-9259-278DC4E50C48}"/>
              </a:ext>
            </a:extLst>
          </p:cNvPr>
          <p:cNvSpPr txBox="1">
            <a:spLocks/>
          </p:cNvSpPr>
          <p:nvPr/>
        </p:nvSpPr>
        <p:spPr>
          <a:xfrm>
            <a:off x="1042152" y="136297"/>
            <a:ext cx="2807368" cy="833024"/>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1700" b="1" i="0" u="none" strike="noStrike" kern="1200" cap="none" spc="0" normalizeH="0" baseline="0" noProof="0" dirty="0">
                <a:ln>
                  <a:noFill/>
                </a:ln>
                <a:solidFill>
                  <a:prstClr val="white"/>
                </a:solidFill>
                <a:effectLst/>
                <a:uLnTx/>
                <a:uFillTx/>
                <a:latin typeface="Calibri" panose="020F0502020204030204"/>
                <a:ea typeface="+mn-ea"/>
                <a:cs typeface="+mn-cs"/>
              </a:rPr>
              <a:t>Building a Europe </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1700" b="1" i="0" u="none" strike="noStrike" kern="1200" cap="none" spc="0" normalizeH="0" baseline="0" noProof="0" dirty="0">
                <a:ln>
                  <a:noFill/>
                </a:ln>
                <a:solidFill>
                  <a:prstClr val="white"/>
                </a:solidFill>
                <a:effectLst/>
                <a:uLnTx/>
                <a:uFillTx/>
                <a:latin typeface="Calibri" panose="020F0502020204030204"/>
                <a:ea typeface="+mn-ea"/>
                <a:cs typeface="+mn-cs"/>
              </a:rPr>
              <a:t>for and with children</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GB" sz="16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1700" b="1" i="0" u="none" strike="noStrike" kern="1200" cap="none" spc="0" normalizeH="0" baseline="0" noProof="0" dirty="0">
                <a:ln>
                  <a:noFill/>
                </a:ln>
                <a:solidFill>
                  <a:prstClr val="white"/>
                </a:solidFill>
                <a:effectLst/>
                <a:uLnTx/>
                <a:uFillTx/>
                <a:latin typeface="Calibri" panose="020F0502020204030204"/>
                <a:ea typeface="+mn-ea"/>
                <a:cs typeface="+mn-cs"/>
              </a:rPr>
              <a:t>Construire une Europe </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1700" b="1" i="0" u="none" strike="noStrike" kern="1200" cap="none" spc="0" normalizeH="0" baseline="0" noProof="0" dirty="0">
                <a:ln>
                  <a:noFill/>
                </a:ln>
                <a:solidFill>
                  <a:prstClr val="white"/>
                </a:solidFill>
                <a:effectLst/>
                <a:uLnTx/>
                <a:uFillTx/>
                <a:latin typeface="Calibri" panose="020F0502020204030204"/>
                <a:ea typeface="+mn-ea"/>
                <a:cs typeface="+mn-cs"/>
              </a:rPr>
              <a:t>pour et avec les enfants</a:t>
            </a:r>
          </a:p>
        </p:txBody>
      </p:sp>
      <p:sp>
        <p:nvSpPr>
          <p:cNvPr id="8" name="TextBox 7">
            <a:extLst>
              <a:ext uri="{FF2B5EF4-FFF2-40B4-BE49-F238E27FC236}">
                <a16:creationId xmlns:a16="http://schemas.microsoft.com/office/drawing/2014/main" id="{BCEE5353-C438-4D57-BF0E-BEDB7534D933}"/>
              </a:ext>
            </a:extLst>
          </p:cNvPr>
          <p:cNvSpPr txBox="1"/>
          <p:nvPr/>
        </p:nvSpPr>
        <p:spPr>
          <a:xfrm>
            <a:off x="3130658" y="54466"/>
            <a:ext cx="6687597" cy="89255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600" b="0" i="0" u="none" strike="noStrike" kern="1200" cap="none" spc="0" normalizeH="0" baseline="0" noProof="0" dirty="0">
                <a:ln>
                  <a:noFill/>
                </a:ln>
                <a:solidFill>
                  <a:prstClr val="white"/>
                </a:solidFill>
                <a:effectLst/>
                <a:uLnTx/>
                <a:uFillTx/>
                <a:latin typeface="Calibri" panose="020F0502020204030204"/>
                <a:ea typeface="+mn-ea"/>
                <a:cs typeface="+mn-cs"/>
              </a:rPr>
              <a:t>Regional Discussion on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600" b="0" i="0" u="none" strike="noStrike" kern="1200" cap="none" spc="0" normalizeH="0" baseline="0" noProof="0" dirty="0">
                <a:ln>
                  <a:noFill/>
                </a:ln>
                <a:solidFill>
                  <a:prstClr val="white"/>
                </a:solidFill>
                <a:effectLst/>
                <a:uLnTx/>
                <a:uFillTx/>
                <a:latin typeface="Calibri" panose="020F0502020204030204"/>
                <a:ea typeface="+mn-ea"/>
                <a:cs typeface="+mn-cs"/>
              </a:rPr>
              <a:t>Children’s Rights and Alternative Care</a:t>
            </a:r>
          </a:p>
        </p:txBody>
      </p:sp>
    </p:spTree>
    <p:extLst>
      <p:ext uri="{BB962C8B-B14F-4D97-AF65-F5344CB8AC3E}">
        <p14:creationId xmlns:p14="http://schemas.microsoft.com/office/powerpoint/2010/main" val="22107664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09434" y="1127464"/>
            <a:ext cx="7133052" cy="5468645"/>
          </a:xfrm>
        </p:spPr>
        <p:txBody>
          <a:bodyPr>
            <a:normAutofit fontScale="92500" lnSpcReduction="10000"/>
          </a:bodyPr>
          <a:lstStyle/>
          <a:p>
            <a:pPr algn="l"/>
            <a:endParaRPr lang="en-GB" sz="2800" cap="none" dirty="0"/>
          </a:p>
          <a:p>
            <a:pPr algn="l"/>
            <a:endParaRPr lang="en-US" sz="3600" b="1" cap="none" dirty="0"/>
          </a:p>
          <a:p>
            <a:pPr algn="l"/>
            <a:r>
              <a:rPr lang="en-US" sz="3600" b="1" cap="none" dirty="0"/>
              <a:t>Also: European Court rulings in specific cases</a:t>
            </a:r>
          </a:p>
          <a:p>
            <a:pPr algn="l"/>
            <a:r>
              <a:rPr lang="en-US" sz="3600" b="1" cap="none" dirty="0"/>
              <a:t>Example: X and Others against Bulgaria of February 2021, in which the EC’s decision focuses on investigative and international cooperation measures while examining sexual abuse in an orphanage</a:t>
            </a:r>
            <a:endParaRPr lang="en-GB" sz="3600" cap="none" dirty="0"/>
          </a:p>
          <a:p>
            <a:pPr algn="l"/>
            <a:endParaRPr lang="en-GB" sz="3600" cap="none" dirty="0"/>
          </a:p>
          <a:p>
            <a:pPr algn="l"/>
            <a:endParaRPr lang="en-GB" sz="3600" cap="none" dirty="0"/>
          </a:p>
        </p:txBody>
      </p:sp>
      <p:pic>
        <p:nvPicPr>
          <p:cNvPr id="4" name="Picture 3" descr="Icon&#10;&#10;Description automatically generated">
            <a:extLst>
              <a:ext uri="{FF2B5EF4-FFF2-40B4-BE49-F238E27FC236}">
                <a16:creationId xmlns:a16="http://schemas.microsoft.com/office/drawing/2014/main" id="{32312FCB-9483-4AF1-BF81-3FF2BFF820D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977" y="132093"/>
            <a:ext cx="816423" cy="737299"/>
          </a:xfrm>
          <a:prstGeom prst="rect">
            <a:avLst/>
          </a:prstGeom>
        </p:spPr>
      </p:pic>
      <p:pic>
        <p:nvPicPr>
          <p:cNvPr id="6" name="Picture 5" descr="Logo&#10;&#10;Description automatically generated">
            <a:extLst>
              <a:ext uri="{FF2B5EF4-FFF2-40B4-BE49-F238E27FC236}">
                <a16:creationId xmlns:a16="http://schemas.microsoft.com/office/drawing/2014/main" id="{DF228D1C-5AEB-4C78-AE11-3357A81449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25123" y="42253"/>
            <a:ext cx="1168900" cy="934460"/>
          </a:xfrm>
          <a:prstGeom prst="rect">
            <a:avLst/>
          </a:prstGeom>
        </p:spPr>
      </p:pic>
      <p:sp>
        <p:nvSpPr>
          <p:cNvPr id="10" name="Subtitle 2">
            <a:extLst>
              <a:ext uri="{FF2B5EF4-FFF2-40B4-BE49-F238E27FC236}">
                <a16:creationId xmlns:a16="http://schemas.microsoft.com/office/drawing/2014/main" id="{076FB5F0-7C00-472F-B29E-A0D3484E33EF}"/>
              </a:ext>
            </a:extLst>
          </p:cNvPr>
          <p:cNvSpPr txBox="1">
            <a:spLocks/>
          </p:cNvSpPr>
          <p:nvPr/>
        </p:nvSpPr>
        <p:spPr>
          <a:xfrm>
            <a:off x="1042152" y="136297"/>
            <a:ext cx="2807368" cy="833024"/>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1700" b="1" i="0" u="none" strike="noStrike" kern="1200" cap="none" spc="0" normalizeH="0" baseline="0" noProof="0" dirty="0">
                <a:ln>
                  <a:noFill/>
                </a:ln>
                <a:solidFill>
                  <a:prstClr val="white"/>
                </a:solidFill>
                <a:effectLst/>
                <a:uLnTx/>
                <a:uFillTx/>
                <a:latin typeface="Calibri" panose="020F0502020204030204"/>
                <a:ea typeface="+mn-ea"/>
                <a:cs typeface="+mn-cs"/>
              </a:rPr>
              <a:t>Building a Europe </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1700" b="1" i="0" u="none" strike="noStrike" kern="1200" cap="none" spc="0" normalizeH="0" baseline="0" noProof="0" dirty="0">
                <a:ln>
                  <a:noFill/>
                </a:ln>
                <a:solidFill>
                  <a:prstClr val="white"/>
                </a:solidFill>
                <a:effectLst/>
                <a:uLnTx/>
                <a:uFillTx/>
                <a:latin typeface="Calibri" panose="020F0502020204030204"/>
                <a:ea typeface="+mn-ea"/>
                <a:cs typeface="+mn-cs"/>
              </a:rPr>
              <a:t>for and with children</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GB" sz="16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1700" b="1" i="0" u="none" strike="noStrike" kern="1200" cap="none" spc="0" normalizeH="0" baseline="0" noProof="0" dirty="0">
                <a:ln>
                  <a:noFill/>
                </a:ln>
                <a:solidFill>
                  <a:prstClr val="white"/>
                </a:solidFill>
                <a:effectLst/>
                <a:uLnTx/>
                <a:uFillTx/>
                <a:latin typeface="Calibri" panose="020F0502020204030204"/>
                <a:ea typeface="+mn-ea"/>
                <a:cs typeface="+mn-cs"/>
              </a:rPr>
              <a:t>Construire une Europe </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1700" b="1" i="0" u="none" strike="noStrike" kern="1200" cap="none" spc="0" normalizeH="0" baseline="0" noProof="0" dirty="0">
                <a:ln>
                  <a:noFill/>
                </a:ln>
                <a:solidFill>
                  <a:prstClr val="white"/>
                </a:solidFill>
                <a:effectLst/>
                <a:uLnTx/>
                <a:uFillTx/>
                <a:latin typeface="Calibri" panose="020F0502020204030204"/>
                <a:ea typeface="+mn-ea"/>
                <a:cs typeface="+mn-cs"/>
              </a:rPr>
              <a:t>pour et avec les enfants</a:t>
            </a:r>
          </a:p>
        </p:txBody>
      </p:sp>
      <p:sp>
        <p:nvSpPr>
          <p:cNvPr id="11" name="TextBox 10">
            <a:extLst>
              <a:ext uri="{FF2B5EF4-FFF2-40B4-BE49-F238E27FC236}">
                <a16:creationId xmlns:a16="http://schemas.microsoft.com/office/drawing/2014/main" id="{FE55BE6B-2021-49C7-8A4A-5F34CC5F63B2}"/>
              </a:ext>
            </a:extLst>
          </p:cNvPr>
          <p:cNvSpPr txBox="1"/>
          <p:nvPr/>
        </p:nvSpPr>
        <p:spPr>
          <a:xfrm>
            <a:off x="3130658" y="54466"/>
            <a:ext cx="6687597" cy="89255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600" b="0" i="0" u="none" strike="noStrike" kern="1200" cap="none" spc="0" normalizeH="0" baseline="0" noProof="0" dirty="0">
                <a:ln>
                  <a:noFill/>
                </a:ln>
                <a:solidFill>
                  <a:prstClr val="white"/>
                </a:solidFill>
                <a:effectLst/>
                <a:uLnTx/>
                <a:uFillTx/>
                <a:latin typeface="Calibri" panose="020F0502020204030204"/>
                <a:ea typeface="+mn-ea"/>
                <a:cs typeface="+mn-cs"/>
              </a:rPr>
              <a:t>Regional Discussion on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600" b="0" i="0" u="none" strike="noStrike" kern="1200" cap="none" spc="0" normalizeH="0" baseline="0" noProof="0" dirty="0">
                <a:ln>
                  <a:noFill/>
                </a:ln>
                <a:solidFill>
                  <a:prstClr val="white"/>
                </a:solidFill>
                <a:effectLst/>
                <a:uLnTx/>
                <a:uFillTx/>
                <a:latin typeface="Calibri" panose="020F0502020204030204"/>
                <a:ea typeface="+mn-ea"/>
                <a:cs typeface="+mn-cs"/>
              </a:rPr>
              <a:t>Children’s Rights and Alternative Care</a:t>
            </a:r>
          </a:p>
        </p:txBody>
      </p:sp>
    </p:spTree>
    <p:extLst>
      <p:ext uri="{BB962C8B-B14F-4D97-AF65-F5344CB8AC3E}">
        <p14:creationId xmlns:p14="http://schemas.microsoft.com/office/powerpoint/2010/main" val="27900800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09434" y="1127464"/>
            <a:ext cx="7133052" cy="5468645"/>
          </a:xfrm>
        </p:spPr>
        <p:txBody>
          <a:bodyPr>
            <a:normAutofit/>
          </a:bodyPr>
          <a:lstStyle/>
          <a:p>
            <a:pPr algn="l"/>
            <a:endParaRPr lang="en-GB" sz="2800" cap="none" dirty="0"/>
          </a:p>
          <a:p>
            <a:pPr algn="l"/>
            <a:r>
              <a:rPr lang="en-GB" sz="3600" b="1" cap="none" dirty="0"/>
              <a:t>Further recourses</a:t>
            </a:r>
          </a:p>
          <a:p>
            <a:pPr algn="l"/>
            <a:endParaRPr lang="en-GB" sz="3600" cap="none" dirty="0"/>
          </a:p>
          <a:p>
            <a:pPr algn="l"/>
            <a:endParaRPr lang="en-GB" sz="3600" cap="none" dirty="0"/>
          </a:p>
          <a:p>
            <a:pPr algn="l"/>
            <a:r>
              <a:rPr lang="en-GB" sz="3600" cap="none" dirty="0"/>
              <a:t>Other international organizations’ previous documents on the rights of children deprived from parental care (examples)</a:t>
            </a:r>
          </a:p>
        </p:txBody>
      </p:sp>
      <p:pic>
        <p:nvPicPr>
          <p:cNvPr id="4" name="Picture 3" descr="Icon&#10;&#10;Description automatically generated">
            <a:extLst>
              <a:ext uri="{FF2B5EF4-FFF2-40B4-BE49-F238E27FC236}">
                <a16:creationId xmlns:a16="http://schemas.microsoft.com/office/drawing/2014/main" id="{32312FCB-9483-4AF1-BF81-3FF2BFF820D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977" y="132093"/>
            <a:ext cx="816423" cy="737299"/>
          </a:xfrm>
          <a:prstGeom prst="rect">
            <a:avLst/>
          </a:prstGeom>
        </p:spPr>
      </p:pic>
      <p:pic>
        <p:nvPicPr>
          <p:cNvPr id="6" name="Picture 5" descr="Logo&#10;&#10;Description automatically generated">
            <a:extLst>
              <a:ext uri="{FF2B5EF4-FFF2-40B4-BE49-F238E27FC236}">
                <a16:creationId xmlns:a16="http://schemas.microsoft.com/office/drawing/2014/main" id="{DF228D1C-5AEB-4C78-AE11-3357A81449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25123" y="42253"/>
            <a:ext cx="1168900" cy="934460"/>
          </a:xfrm>
          <a:prstGeom prst="rect">
            <a:avLst/>
          </a:prstGeom>
        </p:spPr>
      </p:pic>
      <p:sp>
        <p:nvSpPr>
          <p:cNvPr id="10" name="Subtitle 2">
            <a:extLst>
              <a:ext uri="{FF2B5EF4-FFF2-40B4-BE49-F238E27FC236}">
                <a16:creationId xmlns:a16="http://schemas.microsoft.com/office/drawing/2014/main" id="{076FB5F0-7C00-472F-B29E-A0D3484E33EF}"/>
              </a:ext>
            </a:extLst>
          </p:cNvPr>
          <p:cNvSpPr txBox="1">
            <a:spLocks/>
          </p:cNvSpPr>
          <p:nvPr/>
        </p:nvSpPr>
        <p:spPr>
          <a:xfrm>
            <a:off x="1042152" y="136297"/>
            <a:ext cx="2807368" cy="833024"/>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1700" b="1" i="0" u="none" strike="noStrike" kern="1200" cap="none" spc="0" normalizeH="0" baseline="0" noProof="0" dirty="0">
                <a:ln>
                  <a:noFill/>
                </a:ln>
                <a:solidFill>
                  <a:prstClr val="white"/>
                </a:solidFill>
                <a:effectLst/>
                <a:uLnTx/>
                <a:uFillTx/>
                <a:latin typeface="Calibri" panose="020F0502020204030204"/>
                <a:ea typeface="+mn-ea"/>
                <a:cs typeface="+mn-cs"/>
              </a:rPr>
              <a:t>Building a Europe </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1700" b="1" i="0" u="none" strike="noStrike" kern="1200" cap="none" spc="0" normalizeH="0" baseline="0" noProof="0" dirty="0">
                <a:ln>
                  <a:noFill/>
                </a:ln>
                <a:solidFill>
                  <a:prstClr val="white"/>
                </a:solidFill>
                <a:effectLst/>
                <a:uLnTx/>
                <a:uFillTx/>
                <a:latin typeface="Calibri" panose="020F0502020204030204"/>
                <a:ea typeface="+mn-ea"/>
                <a:cs typeface="+mn-cs"/>
              </a:rPr>
              <a:t>for and with children</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GB" sz="16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1700" b="1" i="0" u="none" strike="noStrike" kern="1200" cap="none" spc="0" normalizeH="0" baseline="0" noProof="0" dirty="0">
                <a:ln>
                  <a:noFill/>
                </a:ln>
                <a:solidFill>
                  <a:prstClr val="white"/>
                </a:solidFill>
                <a:effectLst/>
                <a:uLnTx/>
                <a:uFillTx/>
                <a:latin typeface="Calibri" panose="020F0502020204030204"/>
                <a:ea typeface="+mn-ea"/>
                <a:cs typeface="+mn-cs"/>
              </a:rPr>
              <a:t>Construire une Europe </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1700" b="1" i="0" u="none" strike="noStrike" kern="1200" cap="none" spc="0" normalizeH="0" baseline="0" noProof="0" dirty="0">
                <a:ln>
                  <a:noFill/>
                </a:ln>
                <a:solidFill>
                  <a:prstClr val="white"/>
                </a:solidFill>
                <a:effectLst/>
                <a:uLnTx/>
                <a:uFillTx/>
                <a:latin typeface="Calibri" panose="020F0502020204030204"/>
                <a:ea typeface="+mn-ea"/>
                <a:cs typeface="+mn-cs"/>
              </a:rPr>
              <a:t>pour et avec les enfants</a:t>
            </a:r>
          </a:p>
        </p:txBody>
      </p:sp>
      <p:sp>
        <p:nvSpPr>
          <p:cNvPr id="11" name="TextBox 10">
            <a:extLst>
              <a:ext uri="{FF2B5EF4-FFF2-40B4-BE49-F238E27FC236}">
                <a16:creationId xmlns:a16="http://schemas.microsoft.com/office/drawing/2014/main" id="{FE55BE6B-2021-49C7-8A4A-5F34CC5F63B2}"/>
              </a:ext>
            </a:extLst>
          </p:cNvPr>
          <p:cNvSpPr txBox="1"/>
          <p:nvPr/>
        </p:nvSpPr>
        <p:spPr>
          <a:xfrm>
            <a:off x="3130658" y="54466"/>
            <a:ext cx="6687597" cy="89255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600" b="0" i="0" u="none" strike="noStrike" kern="1200" cap="none" spc="0" normalizeH="0" baseline="0" noProof="0" dirty="0">
                <a:ln>
                  <a:noFill/>
                </a:ln>
                <a:solidFill>
                  <a:prstClr val="white"/>
                </a:solidFill>
                <a:effectLst/>
                <a:uLnTx/>
                <a:uFillTx/>
                <a:latin typeface="Calibri" panose="020F0502020204030204"/>
                <a:ea typeface="+mn-ea"/>
                <a:cs typeface="+mn-cs"/>
              </a:rPr>
              <a:t>Regional Discussion on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600" b="0" i="0" u="none" strike="noStrike" kern="1200" cap="none" spc="0" normalizeH="0" baseline="0" noProof="0" dirty="0">
                <a:ln>
                  <a:noFill/>
                </a:ln>
                <a:solidFill>
                  <a:prstClr val="white"/>
                </a:solidFill>
                <a:effectLst/>
                <a:uLnTx/>
                <a:uFillTx/>
                <a:latin typeface="Calibri" panose="020F0502020204030204"/>
                <a:ea typeface="+mn-ea"/>
                <a:cs typeface="+mn-cs"/>
              </a:rPr>
              <a:t>Children’s Rights and Alternative Care</a:t>
            </a:r>
          </a:p>
        </p:txBody>
      </p:sp>
    </p:spTree>
    <p:extLst>
      <p:ext uri="{BB962C8B-B14F-4D97-AF65-F5344CB8AC3E}">
        <p14:creationId xmlns:p14="http://schemas.microsoft.com/office/powerpoint/2010/main" val="1974441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5927" y="1143752"/>
            <a:ext cx="11313998" cy="501675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 typeface="Wingdings" pitchFamily="2" charset="2"/>
              <a:buChar char="Ø"/>
              <a:tabLst/>
              <a:defRPr/>
            </a:pPr>
            <a:r>
              <a:rPr kumimoji="0" lang="en-GB" sz="3200" b="1" i="0" u="none" strike="noStrike" kern="1200" cap="none" spc="0" normalizeH="0" baseline="0" noProof="0" dirty="0">
                <a:ln>
                  <a:noFill/>
                </a:ln>
                <a:solidFill>
                  <a:prstClr val="white"/>
                </a:solidFill>
                <a:effectLst/>
                <a:uLnTx/>
                <a:uFillTx/>
                <a:latin typeface="Calibri" panose="020F0502020204030204"/>
                <a:ea typeface="+mn-ea"/>
                <a:cs typeface="+mn-cs"/>
              </a:rPr>
              <a:t>The UN (64/142) Guidelines for the Alternative Care of Children (2009); </a:t>
            </a:r>
          </a:p>
          <a:p>
            <a:pPr marL="0" marR="0" lvl="0" indent="0" algn="l" defTabSz="457200" rtl="0" eaLnBrk="1" fontAlgn="auto" latinLnBrk="0" hangingPunct="1">
              <a:lnSpc>
                <a:spcPct val="100000"/>
              </a:lnSpc>
              <a:spcBef>
                <a:spcPts val="0"/>
              </a:spcBef>
              <a:spcAft>
                <a:spcPts val="0"/>
              </a:spcAft>
              <a:buClrTx/>
              <a:buSzTx/>
              <a:buFont typeface="Wingdings" pitchFamily="2" charset="2"/>
              <a:buChar char="Ø"/>
              <a:tabLst/>
              <a:defRPr/>
            </a:pPr>
            <a:r>
              <a:rPr kumimoji="0" lang="en-GB" sz="3200" b="1" i="0" u="none" strike="noStrike" kern="1200" cap="none" spc="0" normalizeH="0" baseline="0" noProof="0" dirty="0">
                <a:ln>
                  <a:noFill/>
                </a:ln>
                <a:solidFill>
                  <a:prstClr val="white"/>
                </a:solidFill>
                <a:effectLst/>
                <a:uLnTx/>
                <a:uFillTx/>
                <a:latin typeface="Calibri" panose="020F0502020204030204"/>
                <a:ea typeface="+mn-ea"/>
                <a:cs typeface="+mn-cs"/>
              </a:rPr>
              <a:t>The Report of the Office of the High Commissioner for Human Rights (OHCHR): “Forgotten Europeans, Forgotten Rights – The Human Rights of Persons Placed in Institutions” (2011);</a:t>
            </a:r>
          </a:p>
          <a:p>
            <a:pPr marL="0" marR="0" lvl="0" indent="0" algn="l" defTabSz="457200" rtl="0" eaLnBrk="1" fontAlgn="auto" latinLnBrk="0" hangingPunct="1">
              <a:lnSpc>
                <a:spcPct val="100000"/>
              </a:lnSpc>
              <a:spcBef>
                <a:spcPts val="0"/>
              </a:spcBef>
              <a:spcAft>
                <a:spcPts val="0"/>
              </a:spcAft>
              <a:buClrTx/>
              <a:buSzTx/>
              <a:buFont typeface="Wingdings" pitchFamily="2" charset="2"/>
              <a:buChar char="Ø"/>
              <a:tabLst/>
              <a:defRPr/>
            </a:pPr>
            <a:r>
              <a:rPr kumimoji="0" lang="en-GB" sz="3200" b="1" i="0" u="none" strike="noStrike" kern="1200" cap="none" spc="0" normalizeH="0" baseline="0" noProof="0" dirty="0">
                <a:ln>
                  <a:noFill/>
                </a:ln>
                <a:solidFill>
                  <a:prstClr val="white"/>
                </a:solidFill>
                <a:effectLst/>
                <a:uLnTx/>
                <a:uFillTx/>
                <a:latin typeface="Calibri" panose="020F0502020204030204"/>
                <a:ea typeface="+mn-ea"/>
                <a:cs typeface="+mn-cs"/>
              </a:rPr>
              <a:t>The European Commission’s Recommendation: “Investing in children: breaking the cycle of disadvantage” (2013/112/EU) </a:t>
            </a:r>
          </a:p>
          <a:p>
            <a:pPr marL="0" marR="0" lvl="0" indent="0" algn="l" defTabSz="457200" rtl="0" eaLnBrk="1" fontAlgn="auto" latinLnBrk="0" hangingPunct="1">
              <a:lnSpc>
                <a:spcPct val="100000"/>
              </a:lnSpc>
              <a:spcBef>
                <a:spcPts val="0"/>
              </a:spcBef>
              <a:spcAft>
                <a:spcPts val="0"/>
              </a:spcAft>
              <a:buClrTx/>
              <a:buSzTx/>
              <a:buFont typeface="Wingdings" pitchFamily="2" charset="2"/>
              <a:buChar char="Ø"/>
              <a:tabLst/>
              <a:defRPr/>
            </a:pPr>
            <a:r>
              <a:rPr kumimoji="0" lang="en-GB" sz="3200" b="1" i="0" u="none" strike="noStrike" kern="1200" cap="none" spc="0" normalizeH="0" baseline="0" noProof="0" dirty="0">
                <a:ln>
                  <a:noFill/>
                </a:ln>
                <a:solidFill>
                  <a:prstClr val="white"/>
                </a:solidFill>
                <a:effectLst/>
                <a:uLnTx/>
                <a:uFillTx/>
                <a:latin typeface="Calibri" panose="020F0502020204030204"/>
                <a:ea typeface="+mn-ea"/>
                <a:cs typeface="+mn-cs"/>
              </a:rPr>
              <a:t>European Commission “Report of the Ad Hoc Expert Group on the Transition from Institutional to Community based Care” (2009)</a:t>
            </a:r>
            <a:endParaRPr kumimoji="0" lang="el-GR" sz="3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descr="Icon&#10;&#10;Description automatically generated">
            <a:extLst>
              <a:ext uri="{FF2B5EF4-FFF2-40B4-BE49-F238E27FC236}">
                <a16:creationId xmlns:a16="http://schemas.microsoft.com/office/drawing/2014/main" id="{3E12047D-19E6-4464-AE22-0A8BB063232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855" y="136297"/>
            <a:ext cx="816423" cy="737299"/>
          </a:xfrm>
          <a:prstGeom prst="rect">
            <a:avLst/>
          </a:prstGeom>
        </p:spPr>
      </p:pic>
      <p:pic>
        <p:nvPicPr>
          <p:cNvPr id="5" name="Picture 5" descr="Logo&#10;&#10;Description automatically generated">
            <a:extLst>
              <a:ext uri="{FF2B5EF4-FFF2-40B4-BE49-F238E27FC236}">
                <a16:creationId xmlns:a16="http://schemas.microsoft.com/office/drawing/2014/main" id="{166011A1-D72D-4B0F-BD7E-3F8770E724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25123" y="42253"/>
            <a:ext cx="1168900" cy="934460"/>
          </a:xfrm>
          <a:prstGeom prst="rect">
            <a:avLst/>
          </a:prstGeom>
        </p:spPr>
      </p:pic>
      <p:sp>
        <p:nvSpPr>
          <p:cNvPr id="6" name="Subtitle 2">
            <a:extLst>
              <a:ext uri="{FF2B5EF4-FFF2-40B4-BE49-F238E27FC236}">
                <a16:creationId xmlns:a16="http://schemas.microsoft.com/office/drawing/2014/main" id="{83C28D2A-8E72-4C78-A48A-E0FE758C9A94}"/>
              </a:ext>
            </a:extLst>
          </p:cNvPr>
          <p:cNvSpPr txBox="1">
            <a:spLocks/>
          </p:cNvSpPr>
          <p:nvPr/>
        </p:nvSpPr>
        <p:spPr>
          <a:xfrm>
            <a:off x="1042152" y="136297"/>
            <a:ext cx="2807368" cy="833024"/>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1700" b="1" i="0" u="none" strike="noStrike" kern="1200" cap="none" spc="0" normalizeH="0" baseline="0" noProof="0" dirty="0">
                <a:ln>
                  <a:noFill/>
                </a:ln>
                <a:solidFill>
                  <a:prstClr val="white"/>
                </a:solidFill>
                <a:effectLst/>
                <a:uLnTx/>
                <a:uFillTx/>
                <a:latin typeface="Calibri" panose="020F0502020204030204"/>
                <a:ea typeface="+mn-ea"/>
                <a:cs typeface="+mn-cs"/>
              </a:rPr>
              <a:t>Building a Europe </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1700" b="1" i="0" u="none" strike="noStrike" kern="1200" cap="none" spc="0" normalizeH="0" baseline="0" noProof="0" dirty="0">
                <a:ln>
                  <a:noFill/>
                </a:ln>
                <a:solidFill>
                  <a:prstClr val="white"/>
                </a:solidFill>
                <a:effectLst/>
                <a:uLnTx/>
                <a:uFillTx/>
                <a:latin typeface="Calibri" panose="020F0502020204030204"/>
                <a:ea typeface="+mn-ea"/>
                <a:cs typeface="+mn-cs"/>
              </a:rPr>
              <a:t>for and with children</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GB" sz="16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1700" b="1" i="0" u="none" strike="noStrike" kern="1200" cap="none" spc="0" normalizeH="0" baseline="0" noProof="0" dirty="0">
                <a:ln>
                  <a:noFill/>
                </a:ln>
                <a:solidFill>
                  <a:prstClr val="white"/>
                </a:solidFill>
                <a:effectLst/>
                <a:uLnTx/>
                <a:uFillTx/>
                <a:latin typeface="Calibri" panose="020F0502020204030204"/>
                <a:ea typeface="+mn-ea"/>
                <a:cs typeface="+mn-cs"/>
              </a:rPr>
              <a:t>Construire une Europe </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1700" b="1" i="0" u="none" strike="noStrike" kern="1200" cap="none" spc="0" normalizeH="0" baseline="0" noProof="0" dirty="0">
                <a:ln>
                  <a:noFill/>
                </a:ln>
                <a:solidFill>
                  <a:prstClr val="white"/>
                </a:solidFill>
                <a:effectLst/>
                <a:uLnTx/>
                <a:uFillTx/>
                <a:latin typeface="Calibri" panose="020F0502020204030204"/>
                <a:ea typeface="+mn-ea"/>
                <a:cs typeface="+mn-cs"/>
              </a:rPr>
              <a:t>pour et avec les enfants</a:t>
            </a:r>
          </a:p>
        </p:txBody>
      </p:sp>
      <p:sp>
        <p:nvSpPr>
          <p:cNvPr id="7" name="TextBox 6">
            <a:extLst>
              <a:ext uri="{FF2B5EF4-FFF2-40B4-BE49-F238E27FC236}">
                <a16:creationId xmlns:a16="http://schemas.microsoft.com/office/drawing/2014/main" id="{067570B8-C865-4F93-8ACF-4D8750DA60FF}"/>
              </a:ext>
            </a:extLst>
          </p:cNvPr>
          <p:cNvSpPr txBox="1"/>
          <p:nvPr/>
        </p:nvSpPr>
        <p:spPr>
          <a:xfrm>
            <a:off x="3130658" y="54466"/>
            <a:ext cx="6687597" cy="89255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600" b="0" i="0" u="none" strike="noStrike" kern="1200" cap="none" spc="0" normalizeH="0" baseline="0" noProof="0" dirty="0">
                <a:ln>
                  <a:noFill/>
                </a:ln>
                <a:solidFill>
                  <a:prstClr val="white"/>
                </a:solidFill>
                <a:effectLst/>
                <a:uLnTx/>
                <a:uFillTx/>
                <a:latin typeface="Calibri" panose="020F0502020204030204"/>
                <a:ea typeface="+mn-ea"/>
                <a:cs typeface="+mn-cs"/>
              </a:rPr>
              <a:t>Regional Discussion on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600" b="0" i="0" u="none" strike="noStrike" kern="1200" cap="none" spc="0" normalizeH="0" baseline="0" noProof="0" dirty="0">
                <a:ln>
                  <a:noFill/>
                </a:ln>
                <a:solidFill>
                  <a:prstClr val="white"/>
                </a:solidFill>
                <a:effectLst/>
                <a:uLnTx/>
                <a:uFillTx/>
                <a:latin typeface="Calibri" panose="020F0502020204030204"/>
                <a:ea typeface="+mn-ea"/>
                <a:cs typeface="+mn-cs"/>
              </a:rPr>
              <a:t>Children’s Rights and Alternative Care</a:t>
            </a:r>
          </a:p>
        </p:txBody>
      </p:sp>
    </p:spTree>
    <p:extLst>
      <p:ext uri="{BB962C8B-B14F-4D97-AF65-F5344CB8AC3E}">
        <p14:creationId xmlns:p14="http://schemas.microsoft.com/office/powerpoint/2010/main" val="417147415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Celestial</Template>
  <TotalTime>303</TotalTime>
  <Words>2316</Words>
  <Application>Microsoft Office PowerPoint</Application>
  <PresentationFormat>Widescreen</PresentationFormat>
  <Paragraphs>217</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Wingdings</vt:lpstr>
      <vt:lpstr>Celestial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Children’s Rights and Alternative Care - Discussion Input</vt:lpstr>
      <vt:lpstr>PowerPoint Presentation</vt:lpstr>
      <vt:lpstr>PowerPoint Presentation</vt:lpstr>
      <vt:lpstr>PowerPoint Presentation</vt:lpstr>
      <vt:lpstr>PowerPoint Presentation</vt:lpstr>
      <vt:lpstr>PowerPoint Presentation</vt:lpstr>
      <vt:lpstr>PowerPoint Presentation</vt:lpstr>
      <vt:lpstr>Thank you very much!!!    George Nikolaidis Institute of Child Health, Department of Mental Health and Social Welfare  7 Fokidos Str., 11526 Athens, Greece Email: gnikolaidis@ich-mhsw.gr ich-mhsw@otenet.gr  ULR: www.ich-mhsw.gr </vt:lpstr>
    </vt:vector>
  </TitlesOfParts>
  <Company>UOS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CG</dc:creator>
  <cp:lastModifiedBy>MAMULASHVILI Maia</cp:lastModifiedBy>
  <cp:revision>46</cp:revision>
  <dcterms:created xsi:type="dcterms:W3CDTF">2021-05-10T11:34:16Z</dcterms:created>
  <dcterms:modified xsi:type="dcterms:W3CDTF">2021-06-04T14:50:33Z</dcterms:modified>
</cp:coreProperties>
</file>