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5" r:id="rId1"/>
  </p:sldMasterIdLst>
  <p:handoutMasterIdLst>
    <p:handoutMasterId r:id="rId15"/>
  </p:handoutMasterIdLst>
  <p:sldIdLst>
    <p:sldId id="287" r:id="rId2"/>
    <p:sldId id="315" r:id="rId3"/>
    <p:sldId id="316" r:id="rId4"/>
    <p:sldId id="309" r:id="rId5"/>
    <p:sldId id="318" r:id="rId6"/>
    <p:sldId id="319" r:id="rId7"/>
    <p:sldId id="320" r:id="rId8"/>
    <p:sldId id="310" r:id="rId9"/>
    <p:sldId id="324" r:id="rId10"/>
    <p:sldId id="313" r:id="rId11"/>
    <p:sldId id="314" r:id="rId12"/>
    <p:sldId id="325" r:id="rId13"/>
    <p:sldId id="323" r:id="rId14"/>
  </p:sldIdLst>
  <p:sldSz cx="9144000" cy="6858000" type="screen4x3"/>
  <p:notesSz cx="6797675" cy="9926638"/>
  <p:defaultTextStyle>
    <a:defPPr>
      <a:defRPr lang="lt-L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125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E1BA7DC4-FF7D-4D7D-B943-B7AED4F4A82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9B8FD0A1-EAE0-44B2-B78F-F157C0E2D2C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>
            <a:extLst>
              <a:ext uri="{FF2B5EF4-FFF2-40B4-BE49-F238E27FC236}">
                <a16:creationId xmlns:a16="http://schemas.microsoft.com/office/drawing/2014/main" id="{DEFFBE52-C87B-4B04-A2E6-4E8AF4C5E8B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7" name="Rectangle 5">
            <a:extLst>
              <a:ext uri="{FF2B5EF4-FFF2-40B4-BE49-F238E27FC236}">
                <a16:creationId xmlns:a16="http://schemas.microsoft.com/office/drawing/2014/main" id="{95647C46-19A1-41E6-9445-E62387293D6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A82E1E3F-4B48-4328-AB41-43248A9E206A}" type="slidenum">
              <a:rPr lang="en-US" altLang="lt-LT"/>
              <a:pPr>
                <a:defRPr/>
              </a:pPr>
              <a:t>‹#›</a:t>
            </a:fld>
            <a:endParaRPr lang="en-US" altLang="lt-L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84B7EBC-4771-4A2B-B7C0-6DA7ADD87385}"/>
              </a:ext>
            </a:extLst>
          </p:cNvPr>
          <p:cNvCxnSpPr/>
          <p:nvPr/>
        </p:nvCxnSpPr>
        <p:spPr>
          <a:xfrm>
            <a:off x="685800" y="339883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7CC912C-D106-45B6-B9F2-E44ACE559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32E7839-8403-4CBB-8DBA-1BFC8690B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2E25891-F3E8-4743-A56E-87555F9E1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F44CE99-B7AA-40E3-A095-5F6AD7016B3E}" type="slidenum">
              <a:rPr lang="lt-LT" altLang="lt-LT"/>
              <a:pPr>
                <a:defRPr/>
              </a:pPr>
              <a:t>‹#›</a:t>
            </a:fld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1476311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18C7E2-4838-4BB6-BB7F-92A30AA86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DC2C4-C998-442F-B0F1-06055B077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243E9-469B-4822-94E4-3770BFB45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BC238-37F8-4450-AE7E-147C0605344E}" type="slidenum">
              <a:rPr lang="lt-LT" altLang="lt-LT"/>
              <a:pPr>
                <a:defRPr/>
              </a:pPr>
              <a:t>‹#›</a:t>
            </a:fld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391981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6036CE-92C3-4FAA-BBB6-95E2802EE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5A2F97-3411-4569-9174-CA601EC6E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2E76F0-6003-4CF8-A1FF-D6A229089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6ECCC-0733-4560-8706-E2F0E13AA14B}" type="slidenum">
              <a:rPr lang="lt-LT" altLang="lt-LT"/>
              <a:pPr>
                <a:defRPr/>
              </a:pPr>
              <a:t>‹#›</a:t>
            </a:fld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3098717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8C6A89-CC56-44A5-80FD-716003908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E9752B-F6A9-4B66-9D80-AD5ECA768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4BBCF1-D8F6-4B0D-9A07-5DC53487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A2A4C4-6E3B-45C2-86D5-3AAD4C88F278}" type="slidenum">
              <a:rPr lang="lt-LT" altLang="lt-LT"/>
              <a:pPr>
                <a:defRPr/>
              </a:pPr>
              <a:t>‹#›</a:t>
            </a:fld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541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C184361-CF88-4BA3-9F6E-62E80C0AFDAB}"/>
              </a:ext>
            </a:extLst>
          </p:cNvPr>
          <p:cNvCxnSpPr/>
          <p:nvPr/>
        </p:nvCxnSpPr>
        <p:spPr>
          <a:xfrm>
            <a:off x="731838" y="459898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/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A32BA79-DC1C-4D98-A916-9E85034CA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DE54B1B-1BC9-4236-8A47-06BC4109D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0BCFABE-FF66-40B3-B9F2-F578E6EB1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5A82487-0CBD-490B-A74B-FA62AA16690F}" type="slidenum">
              <a:rPr lang="lt-LT" altLang="lt-LT"/>
              <a:pPr>
                <a:defRPr/>
              </a:pPr>
              <a:t>‹#›</a:t>
            </a:fld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27738520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3E34B1D-50E6-499A-A0B9-BA52A3E24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F0F8A51-CE56-465D-85F4-15F82C708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9655C38-9646-41BD-A988-56E94C619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653B3-E979-42B2-99EF-5519BFC71EEE}" type="slidenum">
              <a:rPr lang="lt-LT" altLang="lt-LT"/>
              <a:pPr>
                <a:defRPr/>
              </a:pPr>
              <a:t>‹#›</a:t>
            </a:fld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2016263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301DAB2-6255-4D42-8022-2A57B047887C}"/>
              </a:ext>
            </a:extLst>
          </p:cNvPr>
          <p:cNvCxnSpPr/>
          <p:nvPr/>
        </p:nvCxnSpPr>
        <p:spPr>
          <a:xfrm rot="5400000">
            <a:off x="2218531" y="4045744"/>
            <a:ext cx="470852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6">
            <a:extLst>
              <a:ext uri="{FF2B5EF4-FFF2-40B4-BE49-F238E27FC236}">
                <a16:creationId xmlns:a16="http://schemas.microsoft.com/office/drawing/2014/main" id="{3E782D89-EDD7-4884-8EAA-7FC99760C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9" name="Footer Placeholder 7">
            <a:extLst>
              <a:ext uri="{FF2B5EF4-FFF2-40B4-BE49-F238E27FC236}">
                <a16:creationId xmlns:a16="http://schemas.microsoft.com/office/drawing/2014/main" id="{8CF14DF2-D49A-4A30-81CB-FD7969F5E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10" name="Slide Number Placeholder 8">
            <a:extLst>
              <a:ext uri="{FF2B5EF4-FFF2-40B4-BE49-F238E27FC236}">
                <a16:creationId xmlns:a16="http://schemas.microsoft.com/office/drawing/2014/main" id="{D626C17E-B5DA-4B2D-A70D-DBD502C0B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F0109C-6306-4DA1-8597-C4A2AAE32865}" type="slidenum">
              <a:rPr lang="lt-LT" altLang="lt-LT"/>
              <a:pPr>
                <a:defRPr/>
              </a:pPr>
              <a:t>‹#›</a:t>
            </a:fld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1716621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91DDBECF-1849-4DD4-BC65-EF460BCF5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447B252-D0B5-43DA-9FDF-C330AABC7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02D000B-E771-4951-AC01-020846844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66762A-39FB-4AD7-9139-CE50FE8A6D0A}" type="slidenum">
              <a:rPr lang="lt-LT" altLang="lt-LT"/>
              <a:pPr>
                <a:defRPr/>
              </a:pPr>
              <a:t>‹#›</a:t>
            </a:fld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3671820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95E14D1-1B13-4120-8066-49AFBCBA7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1E68E95-F1C2-49F1-8145-CD39CA79E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C009562-49BC-4DF4-B276-EA631D115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EA0BD-23FE-4F67-A91C-8EDDA905D666}" type="slidenum">
              <a:rPr lang="lt-LT" altLang="lt-LT"/>
              <a:pPr>
                <a:defRPr/>
              </a:pPr>
              <a:t>‹#›</a:t>
            </a:fld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3129855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7913F96-7EE9-4361-9836-ACB8BD2B94B5}"/>
              </a:ext>
            </a:extLst>
          </p:cNvPr>
          <p:cNvCxnSpPr/>
          <p:nvPr/>
        </p:nvCxnSpPr>
        <p:spPr>
          <a:xfrm rot="5400000">
            <a:off x="-13494" y="3580607"/>
            <a:ext cx="557847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14F7E940-FBB7-4130-A3D1-679BA83EB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6BE68259-D343-4D39-88F8-37F36B44A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C24DE392-5E7D-476A-B2F0-2A3608E89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E6A932A-4EA6-4738-A93D-B22B8E670D9E}" type="slidenum">
              <a:rPr lang="lt-LT" altLang="lt-LT"/>
              <a:pPr>
                <a:defRPr/>
              </a:pPr>
              <a:t>‹#›</a:t>
            </a:fld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1564986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F41BD03-7339-473D-8B00-5BB6D4258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19648F2-5FF2-4776-9370-C95472E06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C9A8DD8-6DC9-4502-A107-7517562D5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54D565-1C8F-451C-8F33-D57865330AF3}" type="slidenum">
              <a:rPr lang="lt-LT" altLang="lt-LT"/>
              <a:pPr>
                <a:defRPr/>
              </a:pPr>
              <a:t>‹#›</a:t>
            </a:fld>
            <a:endParaRPr lang="lt-LT" altLang="lt-LT"/>
          </a:p>
        </p:txBody>
      </p:sp>
    </p:spTree>
    <p:extLst>
      <p:ext uri="{BB962C8B-B14F-4D97-AF65-F5344CB8AC3E}">
        <p14:creationId xmlns:p14="http://schemas.microsoft.com/office/powerpoint/2010/main" val="3027757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4472DD7-A399-4365-9460-1263E61F56BD}"/>
              </a:ext>
            </a:extLst>
          </p:cNvPr>
          <p:cNvSpPr/>
          <p:nvPr/>
        </p:nvSpPr>
        <p:spPr>
          <a:xfrm>
            <a:off x="0" y="220663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5B46D8-767B-4B3E-80D1-66387B34D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7C94ABD3-DC2B-4E92-B381-71831D1C9E8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t-LT"/>
              <a:t>Click to edit Master text styles</a:t>
            </a:r>
          </a:p>
          <a:p>
            <a:pPr lvl="1"/>
            <a:r>
              <a:rPr lang="en-US" altLang="lt-LT"/>
              <a:t>Second level</a:t>
            </a:r>
          </a:p>
          <a:p>
            <a:pPr lvl="2"/>
            <a:r>
              <a:rPr lang="en-US" altLang="lt-LT"/>
              <a:t>Third level</a:t>
            </a:r>
          </a:p>
          <a:p>
            <a:pPr lvl="3"/>
            <a:r>
              <a:rPr lang="en-US" altLang="lt-LT"/>
              <a:t>Fourth level</a:t>
            </a:r>
          </a:p>
          <a:p>
            <a:pPr lvl="4"/>
            <a:r>
              <a:rPr lang="en-US" altLang="lt-LT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8B1D846-FE3C-495C-BB0E-8680E69EF12B}"/>
              </a:ext>
            </a:extLst>
          </p:cNvPr>
          <p:cNvSpPr/>
          <p:nvPr/>
        </p:nvSpPr>
        <p:spPr>
          <a:xfrm>
            <a:off x="0" y="0"/>
            <a:ext cx="9144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3E068C-6C80-486A-A74B-9282A6F608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19050"/>
            <a:ext cx="28956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  <a:latin typeface="Tahoma" charset="0"/>
              </a:defRPr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6FF99A-3923-4ADA-8AF6-95EEE22FE2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429000" y="19050"/>
            <a:ext cx="41148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  <a:latin typeface="Tahoma" charset="0"/>
              </a:defRPr>
            </a:lvl1pPr>
          </a:lstStyle>
          <a:p>
            <a:pPr>
              <a:defRPr/>
            </a:pPr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60DABB-9419-4F29-95F3-217B71DED7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620000" y="19050"/>
            <a:ext cx="1066800" cy="3286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71F4415-B8F3-44BD-8AC5-4AF623291023}" type="slidenum">
              <a:rPr lang="lt-LT" altLang="lt-LT"/>
              <a:pPr>
                <a:defRPr/>
              </a:pPr>
              <a:t>‹#›</a:t>
            </a:fld>
            <a:endParaRPr lang="lt-LT" altLang="lt-L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8" r:id="rId1"/>
    <p:sldLayoutId id="2147484121" r:id="rId2"/>
    <p:sldLayoutId id="2147484129" r:id="rId3"/>
    <p:sldLayoutId id="2147484122" r:id="rId4"/>
    <p:sldLayoutId id="2147484130" r:id="rId5"/>
    <p:sldLayoutId id="2147484123" r:id="rId6"/>
    <p:sldLayoutId id="2147484124" r:id="rId7"/>
    <p:sldLayoutId id="2147484131" r:id="rId8"/>
    <p:sldLayoutId id="2147484125" r:id="rId9"/>
    <p:sldLayoutId id="2147484126" r:id="rId10"/>
    <p:sldLayoutId id="214748412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182563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0250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365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5">
            <a:extLst>
              <a:ext uri="{FF2B5EF4-FFF2-40B4-BE49-F238E27FC236}">
                <a16:creationId xmlns:a16="http://schemas.microsoft.com/office/drawing/2014/main" id="{1F5AE5BA-4754-41FA-AA44-336CF82C17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sz="2400" b="1" dirty="0"/>
              <a:t>Children with difficult behaviour in alternative care: a problem or a myth?</a:t>
            </a:r>
            <a:br>
              <a:rPr lang="lt-LT" sz="2400" dirty="0"/>
            </a:br>
            <a:endParaRPr lang="lt-LT" altLang="lt-LT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62BF3471-566B-447E-9DD3-353C8D429B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918450" cy="1752600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Dainius P</a:t>
            </a:r>
            <a:r>
              <a:rPr lang="lt-L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ū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ras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Human Rights Monitoring Institute (Vilnius, Lithuania)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Psychiatry, Vilnius university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Former UN Special rapporteur on the right to health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sz="1400" dirty="0"/>
              <a:t>Regional Discussion as contribution to the 2021 UNCRC Day of General Discussion on “Children’s rights and alternative care”</a:t>
            </a:r>
            <a:endParaRPr lang="lt-LT" sz="1400" dirty="0"/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June 1, 2021</a:t>
            </a:r>
            <a:endParaRPr lang="lt-L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C395C-8081-4B44-AC7C-83ABE28D6E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The ways to address challenging behavior of adolescents</a:t>
            </a:r>
            <a:endParaRPr lang="lt-LT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42D41F47-A7FD-4378-B339-53C708A897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Spectrum of interventions - primary and secondary prevention, family based interventions, professional foster care and other. Key issue – therapeutic alliance (relationship) and </a:t>
            </a:r>
            <a:r>
              <a:rPr lang="lt-LT" altLang="lt-LT" sz="2800">
                <a:latin typeface="Calibri" panose="020F0502020204030204" pitchFamily="34" charset="0"/>
                <a:cs typeface="Calibri" panose="020F0502020204030204" pitchFamily="34" charset="0"/>
              </a:rPr>
              <a:t>therapeutic </a:t>
            </a:r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environment. </a:t>
            </a:r>
          </a:p>
          <a:p>
            <a:pPr algn="just"/>
            <a:r>
              <a:rPr lang="lt-LT" altLang="lt-LT" sz="280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nterventions are effective when they  promote resilience, strengthen protective factors, empower children and parents, promote coping skills, eliminate or reduce  violence, discrimination and inequalities.</a:t>
            </a:r>
            <a:endParaRPr lang="lt-LT" altLang="lt-LT" sz="28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lt-LT" altLang="lt-LT" sz="2800">
                <a:latin typeface="Calibri" panose="020F0502020204030204" pitchFamily="34" charset="0"/>
                <a:cs typeface="Calibri" panose="020F0502020204030204" pitchFamily="34" charset="0"/>
              </a:rPr>
              <a:t>Working towards healthy</a:t>
            </a:r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, non-violent</a:t>
            </a:r>
            <a:r>
              <a:rPr lang="lt-LT" altLang="lt-LT" sz="2800">
                <a:latin typeface="Calibri" panose="020F0502020204030204" pitchFamily="34" charset="0"/>
                <a:cs typeface="Calibri" panose="020F0502020204030204" pitchFamily="34" charset="0"/>
              </a:rPr>
              <a:t> and trustful relationships with adults and peers should be the main goal of resocialization activities</a:t>
            </a:r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/>
            <a:r>
              <a:rPr lang="en-US" altLang="lt-LT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lt-LT" altLang="lt-LT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CF77A-C42E-450C-ADEB-06FE13503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The ways to address challenging behavior of adolescents</a:t>
            </a:r>
            <a:endParaRPr lang="lt-LT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F9148454-5C04-42F5-9F58-B4B41FDC87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4876800"/>
          </a:xfrm>
        </p:spPr>
        <p:txBody>
          <a:bodyPr/>
          <a:lstStyle/>
          <a:p>
            <a:pPr marL="0" indent="0" algn="just">
              <a:buFont typeface="Arial" panose="020B0604020202020204" pitchFamily="34" charset="0"/>
              <a:buNone/>
              <a:defRPr/>
            </a:pPr>
            <a:endParaRPr lang="lt-LT" altLang="lt-L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en-US" altLang="lt-LT" sz="2800" dirty="0">
                <a:latin typeface="Calibri" panose="020F0502020204030204" pitchFamily="34" charset="0"/>
                <a:cs typeface="Calibri" panose="020F0502020204030204" pitchFamily="34" charset="0"/>
              </a:rPr>
              <a:t>Modern direction is to move away from excessive biomedical model – to social and human rights based approach. </a:t>
            </a:r>
            <a:endParaRPr lang="lt-LT" altLang="lt-LT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r>
              <a:rPr lang="en-US" altLang="lt-LT" sz="2800" dirty="0">
                <a:latin typeface="Calibri" panose="020F0502020204030204" pitchFamily="34" charset="0"/>
                <a:cs typeface="Calibri" panose="020F0502020204030204" pitchFamily="34" charset="0"/>
              </a:rPr>
              <a:t>Diversion from juvenile justice system should not turn into placement in closed “correctional” or psychiatric institutions. Lessons from failures of adult psychiatry (widely spread coercion, “insanity </a:t>
            </a:r>
            <a:r>
              <a:rPr lang="en-US" altLang="lt-LT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defence</a:t>
            </a:r>
            <a:r>
              <a:rPr lang="en-US" altLang="lt-LT" sz="2800" dirty="0">
                <a:latin typeface="Calibri" panose="020F0502020204030204" pitchFamily="34" charset="0"/>
                <a:cs typeface="Calibri" panose="020F0502020204030204" pitchFamily="34" charset="0"/>
              </a:rPr>
              <a:t>”) </a:t>
            </a:r>
            <a:r>
              <a:rPr lang="lt-LT" altLang="lt-LT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lt-LT" sz="2800" dirty="0">
                <a:latin typeface="Calibri" panose="020F0502020204030204" pitchFamily="34" charset="0"/>
                <a:cs typeface="Calibri" panose="020F0502020204030204" pitchFamily="34" charset="0"/>
              </a:rPr>
              <a:t>should be learned</a:t>
            </a:r>
          </a:p>
          <a:p>
            <a:pPr algn="just">
              <a:defRPr/>
            </a:pPr>
            <a:r>
              <a:rPr lang="lt-LT" altLang="lt-LT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Funding</a:t>
            </a:r>
            <a:r>
              <a:rPr lang="lt-LT" altLang="lt-LT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lt-LT" altLang="lt-LT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lt-LT" altLang="lt-LT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lt-LT" altLang="lt-LT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provision</a:t>
            </a:r>
            <a:r>
              <a:rPr lang="lt-LT" altLang="lt-LT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lt-LT" altLang="lt-LT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lt-LT" altLang="lt-LT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lt-LT" altLang="lt-LT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services</a:t>
            </a:r>
            <a:r>
              <a:rPr lang="lt-LT" altLang="lt-LT" sz="2800" dirty="0"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lt-LT" altLang="lt-LT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adolescents</a:t>
            </a:r>
            <a:r>
              <a:rPr lang="lt-LT" altLang="lt-LT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lt-LT" altLang="lt-LT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with</a:t>
            </a:r>
            <a:r>
              <a:rPr lang="lt-LT" altLang="lt-LT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lt-LT" altLang="lt-LT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challenging</a:t>
            </a:r>
            <a:r>
              <a:rPr lang="lt-LT" altLang="lt-LT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lt-LT" altLang="lt-LT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behavior</a:t>
            </a:r>
            <a:r>
              <a:rPr lang="lt-LT" altLang="lt-LT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lt-LT" sz="2800" dirty="0">
                <a:latin typeface="Calibri" panose="020F0502020204030204" pitchFamily="34" charset="0"/>
                <a:cs typeface="Calibri" panose="020F0502020204030204" pitchFamily="34" charset="0"/>
              </a:rPr>
              <a:t>should not be </a:t>
            </a:r>
            <a:r>
              <a:rPr lang="lt-LT" altLang="lt-LT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reliant</a:t>
            </a:r>
            <a:r>
              <a:rPr lang="en-US" altLang="lt-LT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lt-LT" altLang="lt-LT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on</a:t>
            </a:r>
            <a:r>
              <a:rPr lang="en-US" altLang="lt-LT" sz="2800" dirty="0">
                <a:latin typeface="Calibri" panose="020F0502020204030204" pitchFamily="34" charset="0"/>
                <a:cs typeface="Calibri" panose="020F0502020204030204" pitchFamily="34" charset="0"/>
              </a:rPr>
              <a:t> diagnostic categories of mental disorders.</a:t>
            </a:r>
          </a:p>
          <a:p>
            <a:pPr algn="just">
              <a:defRPr/>
            </a:pPr>
            <a:endParaRPr lang="lt-LT" altLang="lt-LT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defRPr/>
            </a:pPr>
            <a:endParaRPr lang="lt-LT" altLang="lt-LT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80941-B760-4C65-9EAA-4239D527C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The ways to address challenging behavior of adolescents</a:t>
            </a:r>
            <a:endParaRPr lang="lt-LT" sz="2800" dirty="0"/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B4A6B6D4-BF8B-4ADC-80E2-D94BEFF79A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Institutional placement should be avoided and used only as a last resort for very special cases when all other alternatives have failed. </a:t>
            </a:r>
          </a:p>
          <a:p>
            <a:pPr algn="just"/>
            <a:r>
              <a:rPr lang="lt-LT" altLang="lt-LT" sz="2800">
                <a:latin typeface="Calibri" panose="020F0502020204030204" pitchFamily="34" charset="0"/>
                <a:cs typeface="Calibri" panose="020F0502020204030204" pitchFamily="34" charset="0"/>
              </a:rPr>
              <a:t>Special s</a:t>
            </a:r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ervices for “troubled” adolescents  should meet quality standards, including good quality and sufficient number of staff, independent monitoring of human rights,  complaints procedure, enabling (therapeutic) environment</a:t>
            </a:r>
          </a:p>
          <a:p>
            <a:pPr algn="just"/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If such standards are not met, interventions/services</a:t>
            </a:r>
            <a:r>
              <a:rPr lang="lt-LT" altLang="lt-LT" sz="28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will most likely</a:t>
            </a:r>
            <a:r>
              <a:rPr lang="lt-LT" altLang="lt-LT" sz="2800">
                <a:latin typeface="Calibri" panose="020F0502020204030204" pitchFamily="34" charset="0"/>
                <a:cs typeface="Calibri" panose="020F0502020204030204" pitchFamily="34" charset="0"/>
              </a:rPr>
              <a:t> be harmful to health</a:t>
            </a:r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 and development (especially if children are detained in closed facilities)</a:t>
            </a:r>
          </a:p>
          <a:p>
            <a:endParaRPr lang="lt-LT" altLang="en-US" sz="2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8DE84C87-052C-4FD4-A78D-2C9C776BF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dirty="0"/>
              <a:t>Useful documents</a:t>
            </a:r>
            <a:endParaRPr lang="lt-LT" dirty="0"/>
          </a:p>
        </p:txBody>
      </p:sp>
      <p:sp>
        <p:nvSpPr>
          <p:cNvPr id="19459" name="Turinio vietos rezervavimo ženklas 2">
            <a:extLst>
              <a:ext uri="{FF2B5EF4-FFF2-40B4-BE49-F238E27FC236}">
                <a16:creationId xmlns:a16="http://schemas.microsoft.com/office/drawing/2014/main" id="{ACDF11A5-A8A9-4DD9-BD27-DD7C5E489C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UN Guidelines </a:t>
            </a:r>
            <a:r>
              <a:rPr lang="lt-LT" altLang="lt-LT" sz="2800">
                <a:latin typeface="Calibri" panose="020F0502020204030204" pitchFamily="34" charset="0"/>
                <a:cs typeface="Calibri" panose="020F0502020204030204" pitchFamily="34" charset="0"/>
              </a:rPr>
              <a:t>for the </a:t>
            </a:r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alternati</a:t>
            </a:r>
            <a:r>
              <a:rPr lang="lt-LT" altLang="lt-LT" sz="2800"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e care </a:t>
            </a:r>
            <a:r>
              <a:rPr lang="lt-LT" altLang="lt-LT" sz="2800">
                <a:latin typeface="Calibri" panose="020F0502020204030204" pitchFamily="34" charset="0"/>
                <a:cs typeface="Calibri" panose="020F0502020204030204" pitchFamily="34" charset="0"/>
              </a:rPr>
              <a:t>of children </a:t>
            </a:r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(2010)</a:t>
            </a:r>
          </a:p>
          <a:p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UN </a:t>
            </a:r>
            <a:r>
              <a:rPr lang="lt-LT" altLang="lt-LT" sz="2800">
                <a:latin typeface="Calibri" panose="020F0502020204030204" pitchFamily="34" charset="0"/>
                <a:cs typeface="Calibri" panose="020F0502020204030204" pitchFamily="34" charset="0"/>
              </a:rPr>
              <a:t>Global </a:t>
            </a:r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Study on children deprived of liberty (2019)</a:t>
            </a:r>
          </a:p>
          <a:p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UN Human Rights Council resolutions on mental health and human rights (2016,2017, 2020)</a:t>
            </a:r>
            <a:endParaRPr lang="lt-LT" altLang="lt-LT" sz="28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lt-LT" altLang="lt-LT" sz="2800">
                <a:latin typeface="Calibri" panose="020F0502020204030204" pitchFamily="34" charset="0"/>
                <a:cs typeface="Calibri" panose="020F0502020204030204" pitchFamily="34" charset="0"/>
              </a:rPr>
              <a:t>Reports of the UN SR on the right to health</a:t>
            </a:r>
            <a:endParaRPr lang="en-US" altLang="lt-LT" sz="28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CoE resolution “Ending coercion in mental health: the need for a human rights-based approach (2019)</a:t>
            </a:r>
          </a:p>
          <a:p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Statement of the CoE Human Rights Commissioner “Reform of mental health services: an urgent need and a human rights imperative” (2021) </a:t>
            </a:r>
          </a:p>
          <a:p>
            <a:endParaRPr lang="lt-LT" altLang="lt-LT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5C075F98-5E10-4672-AC1F-CBB0CD232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The context of competing concepts</a:t>
            </a:r>
            <a:endParaRPr lang="lt-LT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195" name="Turinio vietos rezervavimo ženklas 2">
            <a:extLst>
              <a:ext uri="{FF2B5EF4-FFF2-40B4-BE49-F238E27FC236}">
                <a16:creationId xmlns:a16="http://schemas.microsoft.com/office/drawing/2014/main" id="{743D01A2-6461-4847-BC72-8870315E13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Universal human rights principles – UDHR (1948), UN Conventions,</a:t>
            </a:r>
            <a:r>
              <a:rPr lang="lt-LT" altLang="lt-LT" sz="2800">
                <a:latin typeface="Calibri" panose="020F0502020204030204" pitchFamily="34" charset="0"/>
                <a:cs typeface="Calibri" panose="020F0502020204030204" pitchFamily="34" charset="0"/>
              </a:rPr>
              <a:t> CoE and EU documents</a:t>
            </a:r>
            <a:endParaRPr lang="en-US" altLang="lt-LT" sz="28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Child rights approach (CRC convention)</a:t>
            </a:r>
          </a:p>
          <a:p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Charity approach</a:t>
            </a:r>
          </a:p>
          <a:p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Social welfare approach</a:t>
            </a:r>
          </a:p>
          <a:p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Public health approach</a:t>
            </a:r>
          </a:p>
          <a:p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Biomedical </a:t>
            </a:r>
            <a:r>
              <a:rPr lang="lt-LT" altLang="lt-LT" sz="2800">
                <a:latin typeface="Calibri" panose="020F0502020204030204" pitchFamily="34" charset="0"/>
                <a:cs typeface="Calibri" panose="020F0502020204030204" pitchFamily="34" charset="0"/>
              </a:rPr>
              <a:t>paradigm</a:t>
            </a:r>
            <a:endParaRPr lang="en-US" altLang="lt-LT" sz="28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Evidence based approach</a:t>
            </a:r>
          </a:p>
          <a:p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Human rights based approach</a:t>
            </a:r>
          </a:p>
          <a:p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Right to physical and mental health framework</a:t>
            </a:r>
            <a:endParaRPr lang="lt-LT" altLang="lt-LT" sz="2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38B62755-4B4F-47F9-BCBC-7FE386C10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Basic principles of modern approach to human rights of the child</a:t>
            </a:r>
            <a:endParaRPr lang="lt-LT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581726C2-D375-4160-A190-8BEEB642EF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Right to life, survival and development (CRC art 6)</a:t>
            </a:r>
          </a:p>
          <a:p>
            <a:pPr algn="just">
              <a:defRPr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Non-discrimination  - on any ground (CRC art 2)</a:t>
            </a:r>
          </a:p>
          <a:p>
            <a:pPr algn="just">
              <a:defRPr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Right to be heard (participation/inclusion) (CRC art 12)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------------------------------</a:t>
            </a:r>
          </a:p>
          <a:p>
            <a:pPr algn="just">
              <a:defRPr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Child is a subject (owner) of his/her rights, and not an object. </a:t>
            </a:r>
          </a:p>
          <a:p>
            <a:pPr algn="just">
              <a:defRPr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The evolving capacities of the child. Children should be protected. But they should not be overprotected</a:t>
            </a:r>
          </a:p>
          <a:p>
            <a:pPr algn="just">
              <a:defRPr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Human rights in the context of COVID-19: new challenges</a:t>
            </a:r>
            <a:endParaRPr lang="lt-LT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513AB-362B-4788-9B81-776B76790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EXPERIENCE BASED ON ANALYSIS OF CHALLENGES AND GOOD PRACTICES</a:t>
            </a:r>
            <a:endParaRPr lang="lt-LT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2ADA819B-2B3B-41B0-9022-8D44C54E74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UN CRC, CRPD and other international treaties – good “compass” for effective implementation of policies and practices</a:t>
            </a:r>
          </a:p>
          <a:p>
            <a:pPr algn="just"/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Experience of management of change in health, social welfare and educational sectors </a:t>
            </a:r>
            <a:r>
              <a:rPr lang="lt-LT" altLang="lt-LT" sz="2800">
                <a:latin typeface="Calibri" panose="020F0502020204030204" pitchFamily="34" charset="0"/>
                <a:cs typeface="Calibri" panose="020F0502020204030204" pitchFamily="34" charset="0"/>
              </a:rPr>
              <a:t>globally and </a:t>
            </a:r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in the European region</a:t>
            </a:r>
          </a:p>
          <a:p>
            <a:pPr algn="just"/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Comparative analysis of challenges and good practices between different regions and sub-regions. Effects of “Cold war” era with differences in “east” and “west”</a:t>
            </a:r>
          </a:p>
          <a:p>
            <a:pPr algn="just"/>
            <a:r>
              <a:rPr lang="lt-LT" altLang="lt-LT" sz="280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hematic reports of the UN </a:t>
            </a:r>
            <a:r>
              <a:rPr lang="lt-LT" altLang="lt-LT" sz="2800">
                <a:latin typeface="Calibri" panose="020F0502020204030204" pitchFamily="34" charset="0"/>
                <a:cs typeface="Calibri" panose="020F0502020204030204" pitchFamily="34" charset="0"/>
              </a:rPr>
              <a:t>SR health</a:t>
            </a:r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 (early childhood, adolescence, mental health)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BDB21B6A-F22A-479D-AC05-F25029400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lt-LT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Children</a:t>
            </a:r>
            <a:r>
              <a:rPr lang="lt-LT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lt-LT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with</a:t>
            </a:r>
            <a:r>
              <a:rPr lang="lt-LT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lt-LT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challenging</a:t>
            </a:r>
            <a:r>
              <a:rPr lang="lt-LT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lt-LT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behaviour</a:t>
            </a:r>
            <a:r>
              <a:rPr lang="lt-LT" sz="28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br>
              <a:rPr lang="lt-LT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lt-LT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lt-LT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issues</a:t>
            </a:r>
            <a:r>
              <a:rPr lang="lt-LT" sz="2800" dirty="0">
                <a:latin typeface="Calibri" panose="020F0502020204030204" pitchFamily="34" charset="0"/>
                <a:cs typeface="Calibri" panose="020F0502020204030204" pitchFamily="34" charset="0"/>
              </a:rPr>
              <a:t> to be </a:t>
            </a:r>
            <a:r>
              <a:rPr lang="lt-LT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addressed</a:t>
            </a:r>
            <a:endParaRPr lang="lt-LT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267" name="Turinio vietos rezervavimo ženklas 2">
            <a:extLst>
              <a:ext uri="{FF2B5EF4-FFF2-40B4-BE49-F238E27FC236}">
                <a16:creationId xmlns:a16="http://schemas.microsoft.com/office/drawing/2014/main" id="{6A74618F-EB09-4AB5-BE1C-45C8794587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lt-LT" altLang="lt-LT" sz="2800">
                <a:latin typeface="Calibri" panose="020F0502020204030204" pitchFamily="34" charset="0"/>
                <a:cs typeface="Calibri" panose="020F0502020204030204" pitchFamily="34" charset="0"/>
              </a:rPr>
              <a:t>Historically -  different explanations of challenging behavior</a:t>
            </a:r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. Reflections from global mental health discource.</a:t>
            </a:r>
            <a:endParaRPr lang="lt-LT" altLang="lt-LT" sz="28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lt-LT" altLang="lt-LT" sz="2800">
                <a:latin typeface="Calibri" panose="020F0502020204030204" pitchFamily="34" charset="0"/>
                <a:cs typeface="Calibri" panose="020F0502020204030204" pitchFamily="34" charset="0"/>
              </a:rPr>
              <a:t>Biomedical paradigm. Diagnosis </a:t>
            </a:r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lt-LT" altLang="lt-LT" sz="2800">
                <a:latin typeface="Calibri" panose="020F0502020204030204" pitchFamily="34" charset="0"/>
                <a:cs typeface="Calibri" panose="020F0502020204030204" pitchFamily="34" charset="0"/>
              </a:rPr>
              <a:t> treatment (often with psychotropic medications and hospitalizations)</a:t>
            </a:r>
          </a:p>
          <a:p>
            <a:pPr algn="just"/>
            <a:r>
              <a:rPr lang="lt-LT" altLang="lt-LT" sz="2800">
                <a:latin typeface="Calibri" panose="020F0502020204030204" pitchFamily="34" charset="0"/>
                <a:cs typeface="Calibri" panose="020F0502020204030204" pitchFamily="34" charset="0"/>
              </a:rPr>
              <a:t>Psychodynamic </a:t>
            </a:r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tradition</a:t>
            </a:r>
            <a:r>
              <a:rPr lang="lt-LT" altLang="lt-LT" sz="2800">
                <a:latin typeface="Calibri" panose="020F0502020204030204" pitchFamily="34" charset="0"/>
                <a:cs typeface="Calibri" panose="020F0502020204030204" pitchFamily="34" charset="0"/>
              </a:rPr>
              <a:t> – strengths and weaknesses.</a:t>
            </a:r>
            <a:endParaRPr lang="en-US" altLang="lt-LT" sz="28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What is the target</a:t>
            </a:r>
            <a:r>
              <a:rPr lang="lt-LT" altLang="lt-LT" sz="28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of interventions  – child, family, </a:t>
            </a:r>
            <a:r>
              <a:rPr lang="lt-LT" altLang="lt-LT" sz="2800">
                <a:latin typeface="Calibri" panose="020F0502020204030204" pitchFamily="34" charset="0"/>
                <a:cs typeface="Calibri" panose="020F0502020204030204" pitchFamily="34" charset="0"/>
              </a:rPr>
              <a:t>relationships, social determinants</a:t>
            </a:r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algn="just"/>
            <a:r>
              <a:rPr lang="lt-LT" altLang="lt-LT" sz="2800">
                <a:latin typeface="Calibri" panose="020F0502020204030204" pitchFamily="34" charset="0"/>
                <a:cs typeface="Calibri" panose="020F0502020204030204" pitchFamily="34" charset="0"/>
              </a:rPr>
              <a:t>Human rights based approach: The need for protective</a:t>
            </a:r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, enabling</a:t>
            </a:r>
            <a:r>
              <a:rPr lang="lt-LT" altLang="lt-LT" sz="2800">
                <a:latin typeface="Calibri" panose="020F0502020204030204" pitchFamily="34" charset="0"/>
                <a:cs typeface="Calibri" panose="020F0502020204030204" pitchFamily="34" charset="0"/>
              </a:rPr>
              <a:t> and therapeutic environment.</a:t>
            </a:r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 Role of social determinants</a:t>
            </a:r>
            <a:endParaRPr lang="lt-LT" altLang="lt-LT" sz="2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DB0E638A-C5CD-40DC-B73A-4CE863E65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lt-LT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Children</a:t>
            </a:r>
            <a:r>
              <a:rPr lang="lt-LT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lt-LT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with</a:t>
            </a:r>
            <a:r>
              <a:rPr lang="lt-LT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lt-LT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challenging</a:t>
            </a:r>
            <a:r>
              <a:rPr lang="lt-LT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lt-LT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behaviour</a:t>
            </a:r>
            <a:r>
              <a:rPr lang="lt-LT" sz="28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br>
              <a:rPr lang="lt-LT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lt-LT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lt-LT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issues</a:t>
            </a:r>
            <a:r>
              <a:rPr lang="lt-LT" sz="2800" dirty="0">
                <a:latin typeface="Calibri" panose="020F0502020204030204" pitchFamily="34" charset="0"/>
                <a:cs typeface="Calibri" panose="020F0502020204030204" pitchFamily="34" charset="0"/>
              </a:rPr>
              <a:t> to be </a:t>
            </a:r>
            <a:r>
              <a:rPr lang="lt-LT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addressed</a:t>
            </a:r>
            <a:endParaRPr lang="lt-LT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291" name="Turinio vietos rezervavimo ženklas 2">
            <a:extLst>
              <a:ext uri="{FF2B5EF4-FFF2-40B4-BE49-F238E27FC236}">
                <a16:creationId xmlns:a16="http://schemas.microsoft.com/office/drawing/2014/main" id="{B3781735-888E-4C7D-B092-537E6643EB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lt-LT" altLang="lt-LT" sz="2800">
                <a:latin typeface="Calibri" panose="020F0502020204030204" pitchFamily="34" charset="0"/>
                <a:cs typeface="Calibri" panose="020F0502020204030204" pitchFamily="34" charset="0"/>
              </a:rPr>
              <a:t>This group of children disproportionally suffers from </a:t>
            </a:r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violations of their rights in alternative care.</a:t>
            </a:r>
            <a:endParaRPr lang="lt-LT" altLang="lt-LT" sz="28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lt-LT" altLang="lt-LT" sz="2800">
                <a:latin typeface="Calibri" panose="020F0502020204030204" pitchFamily="34" charset="0"/>
                <a:cs typeface="Calibri" panose="020F0502020204030204" pitchFamily="34" charset="0"/>
              </a:rPr>
              <a:t>Diversion from juvenile justice to psychiatric or correctional facilities may not be  a solution</a:t>
            </a:r>
          </a:p>
          <a:p>
            <a:pPr algn="just"/>
            <a:r>
              <a:rPr lang="lt-LT" altLang="lt-LT" sz="2800">
                <a:latin typeface="Calibri" panose="020F0502020204030204" pitchFamily="34" charset="0"/>
                <a:cs typeface="Calibri" panose="020F0502020204030204" pitchFamily="34" charset="0"/>
              </a:rPr>
              <a:t>Residential institutions have  too many risk factors and may reinforce  challenging behaviour</a:t>
            </a:r>
            <a:endParaRPr lang="en-US" altLang="lt-LT" sz="28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De-institutionalization should not turn into trans-institutionalization</a:t>
            </a:r>
            <a:endParaRPr lang="lt-LT" altLang="lt-LT" sz="28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lt-LT" altLang="lt-LT" sz="2800"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amily-type environment, through adoption and foster parenting, may be  most effective alternative</a:t>
            </a:r>
            <a:endParaRPr lang="lt-LT" altLang="lt-LT" sz="2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494A328B-1774-4AD9-9B05-5D630525F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Children with challenging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behaviour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b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issues to be</a:t>
            </a:r>
            <a:r>
              <a:rPr lang="lt-LT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lt-LT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addressed</a:t>
            </a:r>
            <a:endParaRPr lang="lt-LT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315" name="Turinio vietos rezervavimo ženklas 2">
            <a:extLst>
              <a:ext uri="{FF2B5EF4-FFF2-40B4-BE49-F238E27FC236}">
                <a16:creationId xmlns:a16="http://schemas.microsoft.com/office/drawing/2014/main" id="{E23222FF-1AC9-4692-89DF-B782BA58F6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Focus should  be on protective factors and reinforcement of positive behavior, and not on identifying “pathology” in child’s behavior</a:t>
            </a:r>
          </a:p>
          <a:p>
            <a:pPr algn="just"/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Exposure to traumatic situations in previous life, feeling of insecurity, fear, anger are often behind challenging behavior.</a:t>
            </a:r>
          </a:p>
          <a:p>
            <a:pPr algn="just"/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All care providers should be trained to manage situations of challenging behavior in effective  and respectful way. For this they should consider and analyze their own feelings</a:t>
            </a:r>
          </a:p>
          <a:p>
            <a:endParaRPr lang="lt-LT" altLang="lt-LT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9D7C3-1C07-4AC3-A667-5E8A49BB9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Children with challenging behavior:</a:t>
            </a:r>
            <a:b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issues to be </a:t>
            </a:r>
            <a:r>
              <a:rPr lang="lt-LT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addressed</a:t>
            </a:r>
            <a:endParaRPr lang="lt-LT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2EADB114-842D-49A6-87D4-A979C0B770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Violence is detrimental to health and development. Modern approach of addressing violence as a human rights and public health issue  - should replace the outdated “MAD or BAD” approach</a:t>
            </a:r>
            <a:endParaRPr lang="lt-LT" altLang="lt-LT" sz="28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lt-LT" altLang="lt-LT" sz="2800">
                <a:latin typeface="Calibri" panose="020F0502020204030204" pitchFamily="34" charset="0"/>
                <a:cs typeface="Calibri" panose="020F0502020204030204" pitchFamily="34" charset="0"/>
              </a:rPr>
              <a:t>New research: enormous impact of adverse childhood experiences (ACE) and toxic stress on health</a:t>
            </a:r>
            <a:endParaRPr lang="en-US" altLang="lt-LT" sz="28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Medicalization (pathologization) and criminalization of  public health issues, such as failures of emotional and social development, mental health conditions</a:t>
            </a:r>
            <a:r>
              <a:rPr lang="lt-LT" altLang="lt-LT" sz="28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– not in line with modern approach. E</a:t>
            </a:r>
            <a:r>
              <a:rPr lang="lt-LT" altLang="lt-LT" sz="2800">
                <a:latin typeface="Calibri" panose="020F0502020204030204" pitchFamily="34" charset="0"/>
                <a:cs typeface="Calibri" panose="020F0502020204030204" pitchFamily="34" charset="0"/>
              </a:rPr>
              <a:t>specially </a:t>
            </a:r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lt-LT" altLang="lt-LT" sz="2800">
                <a:latin typeface="Calibri" panose="020F0502020204030204" pitchFamily="34" charset="0"/>
                <a:cs typeface="Calibri" panose="020F0502020204030204" pitchFamily="34" charset="0"/>
              </a:rPr>
              <a:t>in care</a:t>
            </a:r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 of children and adolescents </a:t>
            </a:r>
          </a:p>
          <a:p>
            <a:endParaRPr lang="en-US" altLang="lt-LT" sz="28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altLang="lt-LT" sz="28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lt-LT" altLang="lt-LT" sz="2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80896DBD-FAAD-410A-94FF-BFF13A393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Children with challenging behavior: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issues to </a:t>
            </a:r>
            <a:r>
              <a:rPr lang="lt-LT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addressed</a:t>
            </a:r>
            <a:endParaRPr lang="lt-LT" sz="2800" dirty="0"/>
          </a:p>
        </p:txBody>
      </p:sp>
      <p:sp>
        <p:nvSpPr>
          <p:cNvPr id="15363" name="Turinio vietos rezervavimo ženklas 2">
            <a:extLst>
              <a:ext uri="{FF2B5EF4-FFF2-40B4-BE49-F238E27FC236}">
                <a16:creationId xmlns:a16="http://schemas.microsoft.com/office/drawing/2014/main" id="{405130D2-6BCD-41A4-ABC7-96AAB07575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Excessive medicalization of child/adolescent mental health issues: ADHD, conduct disorder, autism spectrum disorders,  oppositional disorder, etc.</a:t>
            </a:r>
            <a:endParaRPr lang="lt-LT" altLang="lt-LT" sz="28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Children with developmental disabilities may also present challenging behavior for the same reasons as other children</a:t>
            </a:r>
          </a:p>
          <a:p>
            <a:pPr algn="just"/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Interventions should target not</a:t>
            </a:r>
            <a:r>
              <a:rPr lang="lt-LT" altLang="lt-LT" sz="2800">
                <a:latin typeface="Calibri" panose="020F0502020204030204" pitchFamily="34" charset="0"/>
                <a:cs typeface="Calibri" panose="020F0502020204030204" pitchFamily="34" charset="0"/>
              </a:rPr>
              <a:t> just </a:t>
            </a:r>
            <a:r>
              <a:rPr lang="en-US" altLang="lt-LT" sz="2800">
                <a:latin typeface="Calibri" panose="020F0502020204030204" pitchFamily="34" charset="0"/>
                <a:cs typeface="Calibri" panose="020F0502020204030204" pitchFamily="34" charset="0"/>
              </a:rPr>
              <a:t>individuals and their brains. They should firstly target relationships and social determinants of health, to eliminate violence, discrimination and inequalities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larity">
    <a:dk1>
      <a:srgbClr val="292934"/>
    </a:dk1>
    <a:lt1>
      <a:srgbClr val="FFFFFF"/>
    </a:lt1>
    <a:dk2>
      <a:srgbClr val="D2533C"/>
    </a:dk2>
    <a:lt2>
      <a:srgbClr val="F3F2DC"/>
    </a:lt2>
    <a:accent1>
      <a:srgbClr val="93A299"/>
    </a:accent1>
    <a:accent2>
      <a:srgbClr val="AD8F67"/>
    </a:accent2>
    <a:accent3>
      <a:srgbClr val="726056"/>
    </a:accent3>
    <a:accent4>
      <a:srgbClr val="4C5A6A"/>
    </a:accent4>
    <a:accent5>
      <a:srgbClr val="808DA0"/>
    </a:accent5>
    <a:accent6>
      <a:srgbClr val="79463D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8257</TotalTime>
  <Words>1090</Words>
  <Application>Microsoft Office PowerPoint</Application>
  <PresentationFormat>On-screen Show (4:3)</PresentationFormat>
  <Paragraphs>76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Tahoma</vt:lpstr>
      <vt:lpstr>Arial</vt:lpstr>
      <vt:lpstr>Calibri</vt:lpstr>
      <vt:lpstr>Times New Roman</vt:lpstr>
      <vt:lpstr>Clarity</vt:lpstr>
      <vt:lpstr>Children with difficult behaviour in alternative care: a problem or a myth? </vt:lpstr>
      <vt:lpstr>The context of competing concepts</vt:lpstr>
      <vt:lpstr>Basic principles of modern approach to human rights of the child</vt:lpstr>
      <vt:lpstr>EXPERIENCE BASED ON ANALYSIS OF CHALLENGES AND GOOD PRACTICES</vt:lpstr>
      <vt:lpstr>Children with challenging behaviour:  issues to be addressed</vt:lpstr>
      <vt:lpstr>Children with challenging behaviour:  issues to be addressed</vt:lpstr>
      <vt:lpstr>Children with challenging behaviour:  issues to be addressed</vt:lpstr>
      <vt:lpstr>Children with challenging behavior: issues to be addressed</vt:lpstr>
      <vt:lpstr>Children with challenging behavior: issues to addressed</vt:lpstr>
      <vt:lpstr>The ways to address challenging behavior of adolescents</vt:lpstr>
      <vt:lpstr>The ways to address challenging behavior of adolescents</vt:lpstr>
      <vt:lpstr>The ways to address challenging behavior of adolescents</vt:lpstr>
      <vt:lpstr>Useful documents</vt:lpstr>
    </vt:vector>
  </TitlesOfParts>
  <Company>Medicinos Fakultetas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Vilniaus Universitetas</dc:creator>
  <cp:lastModifiedBy>MAMULASHVILI Maia</cp:lastModifiedBy>
  <cp:revision>303</cp:revision>
  <cp:lastPrinted>2021-04-27T08:08:39Z</cp:lastPrinted>
  <dcterms:created xsi:type="dcterms:W3CDTF">2006-09-23T06:47:49Z</dcterms:created>
  <dcterms:modified xsi:type="dcterms:W3CDTF">2021-06-04T14:55:21Z</dcterms:modified>
</cp:coreProperties>
</file>