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0" r:id="rId4"/>
    <p:sldId id="272" r:id="rId5"/>
    <p:sldId id="275" r:id="rId6"/>
    <p:sldId id="273" r:id="rId7"/>
    <p:sldId id="276" r:id="rId8"/>
    <p:sldId id="277" r:id="rId9"/>
    <p:sldId id="278" r:id="rId10"/>
    <p:sldId id="279" r:id="rId11"/>
    <p:sldId id="280" r:id="rId12"/>
    <p:sldId id="286" r:id="rId13"/>
    <p:sldId id="287" r:id="rId14"/>
    <p:sldId id="288" r:id="rId15"/>
    <p:sldId id="289" r:id="rId16"/>
    <p:sldId id="281" r:id="rId17"/>
    <p:sldId id="290" r:id="rId18"/>
    <p:sldId id="291" r:id="rId19"/>
    <p:sldId id="282" r:id="rId20"/>
    <p:sldId id="292" r:id="rId21"/>
    <p:sldId id="293" r:id="rId22"/>
    <p:sldId id="283" r:id="rId23"/>
    <p:sldId id="294" r:id="rId24"/>
    <p:sldId id="295" r:id="rId25"/>
    <p:sldId id="296" r:id="rId26"/>
    <p:sldId id="284" r:id="rId27"/>
    <p:sldId id="297" r:id="rId28"/>
    <p:sldId id="298" r:id="rId29"/>
    <p:sldId id="285"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068" autoAdjust="0"/>
    <p:restoredTop sz="94585" autoAdjust="0"/>
  </p:normalViewPr>
  <p:slideViewPr>
    <p:cSldViewPr snapToGrid="0">
      <p:cViewPr>
        <p:scale>
          <a:sx n="50" d="100"/>
          <a:sy n="50" d="100"/>
        </p:scale>
        <p:origin x="56" y="46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BDAEF-5FF8-4190-8391-914DAD87925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BDBF9997-BD2D-4BFF-8090-0D59CB569D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3157DE9F-7486-4A64-8370-EDD713B4F0E3}"/>
              </a:ext>
            </a:extLst>
          </p:cNvPr>
          <p:cNvSpPr>
            <a:spLocks noGrp="1"/>
          </p:cNvSpPr>
          <p:nvPr>
            <p:ph type="dt" sz="half" idx="10"/>
          </p:nvPr>
        </p:nvSpPr>
        <p:spPr/>
        <p:txBody>
          <a:bodyPr/>
          <a:lstStyle/>
          <a:p>
            <a:fld id="{14C6ECA8-825E-4744-A5BB-24AB123035EA}" type="datetimeFigureOut">
              <a:rPr lang="en-CA" smtClean="0"/>
              <a:t>2024-03-30</a:t>
            </a:fld>
            <a:endParaRPr lang="en-CA"/>
          </a:p>
        </p:txBody>
      </p:sp>
      <p:sp>
        <p:nvSpPr>
          <p:cNvPr id="5" name="Footer Placeholder 4">
            <a:extLst>
              <a:ext uri="{FF2B5EF4-FFF2-40B4-BE49-F238E27FC236}">
                <a16:creationId xmlns:a16="http://schemas.microsoft.com/office/drawing/2014/main" id="{92004247-EEB3-4D91-B839-783AA3A9C27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C28E909-7398-49AC-84AC-1022EDE2B36E}"/>
              </a:ext>
            </a:extLst>
          </p:cNvPr>
          <p:cNvSpPr>
            <a:spLocks noGrp="1"/>
          </p:cNvSpPr>
          <p:nvPr>
            <p:ph type="sldNum" sz="quarter" idx="12"/>
          </p:nvPr>
        </p:nvSpPr>
        <p:spPr/>
        <p:txBody>
          <a:bodyPr/>
          <a:lstStyle/>
          <a:p>
            <a:fld id="{095020A5-28EA-496F-8FA4-CCFCE55D89B4}" type="slidenum">
              <a:rPr lang="en-CA" smtClean="0"/>
              <a:t>‹#›</a:t>
            </a:fld>
            <a:endParaRPr lang="en-CA"/>
          </a:p>
        </p:txBody>
      </p:sp>
    </p:spTree>
    <p:extLst>
      <p:ext uri="{BB962C8B-B14F-4D97-AF65-F5344CB8AC3E}">
        <p14:creationId xmlns:p14="http://schemas.microsoft.com/office/powerpoint/2010/main" val="2269813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DA121-5924-4D6A-9840-A72FDEEFF149}"/>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C2DE7E4E-3C13-4082-9CB7-8E796076EF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024795F-7828-4335-82E7-EEFC61294B3A}"/>
              </a:ext>
            </a:extLst>
          </p:cNvPr>
          <p:cNvSpPr>
            <a:spLocks noGrp="1"/>
          </p:cNvSpPr>
          <p:nvPr>
            <p:ph type="dt" sz="half" idx="10"/>
          </p:nvPr>
        </p:nvSpPr>
        <p:spPr/>
        <p:txBody>
          <a:bodyPr/>
          <a:lstStyle/>
          <a:p>
            <a:fld id="{14C6ECA8-825E-4744-A5BB-24AB123035EA}" type="datetimeFigureOut">
              <a:rPr lang="en-CA" smtClean="0"/>
              <a:t>2024-03-30</a:t>
            </a:fld>
            <a:endParaRPr lang="en-CA"/>
          </a:p>
        </p:txBody>
      </p:sp>
      <p:sp>
        <p:nvSpPr>
          <p:cNvPr id="5" name="Footer Placeholder 4">
            <a:extLst>
              <a:ext uri="{FF2B5EF4-FFF2-40B4-BE49-F238E27FC236}">
                <a16:creationId xmlns:a16="http://schemas.microsoft.com/office/drawing/2014/main" id="{A8DC61EC-E662-4F48-8AC2-C0C99043474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159A146-9FC8-4535-AD2B-E149C076A76A}"/>
              </a:ext>
            </a:extLst>
          </p:cNvPr>
          <p:cNvSpPr>
            <a:spLocks noGrp="1"/>
          </p:cNvSpPr>
          <p:nvPr>
            <p:ph type="sldNum" sz="quarter" idx="12"/>
          </p:nvPr>
        </p:nvSpPr>
        <p:spPr/>
        <p:txBody>
          <a:bodyPr/>
          <a:lstStyle/>
          <a:p>
            <a:fld id="{095020A5-28EA-496F-8FA4-CCFCE55D89B4}" type="slidenum">
              <a:rPr lang="en-CA" smtClean="0"/>
              <a:t>‹#›</a:t>
            </a:fld>
            <a:endParaRPr lang="en-CA"/>
          </a:p>
        </p:txBody>
      </p:sp>
    </p:spTree>
    <p:extLst>
      <p:ext uri="{BB962C8B-B14F-4D97-AF65-F5344CB8AC3E}">
        <p14:creationId xmlns:p14="http://schemas.microsoft.com/office/powerpoint/2010/main" val="209049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A120F1-7016-43F7-8BF7-5C4434C81E4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7445C3F-EE66-47B2-92D0-D503E06FA2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C50BBEC-DD42-4173-A70D-216175894EDC}"/>
              </a:ext>
            </a:extLst>
          </p:cNvPr>
          <p:cNvSpPr>
            <a:spLocks noGrp="1"/>
          </p:cNvSpPr>
          <p:nvPr>
            <p:ph type="dt" sz="half" idx="10"/>
          </p:nvPr>
        </p:nvSpPr>
        <p:spPr/>
        <p:txBody>
          <a:bodyPr/>
          <a:lstStyle/>
          <a:p>
            <a:fld id="{14C6ECA8-825E-4744-A5BB-24AB123035EA}" type="datetimeFigureOut">
              <a:rPr lang="en-CA" smtClean="0"/>
              <a:t>2024-03-30</a:t>
            </a:fld>
            <a:endParaRPr lang="en-CA"/>
          </a:p>
        </p:txBody>
      </p:sp>
      <p:sp>
        <p:nvSpPr>
          <p:cNvPr id="5" name="Footer Placeholder 4">
            <a:extLst>
              <a:ext uri="{FF2B5EF4-FFF2-40B4-BE49-F238E27FC236}">
                <a16:creationId xmlns:a16="http://schemas.microsoft.com/office/drawing/2014/main" id="{5F0BB9BE-3A98-40D7-90E1-73DC86180B8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C894012-71C3-4872-A9A0-0F5AF0AE15AC}"/>
              </a:ext>
            </a:extLst>
          </p:cNvPr>
          <p:cNvSpPr>
            <a:spLocks noGrp="1"/>
          </p:cNvSpPr>
          <p:nvPr>
            <p:ph type="sldNum" sz="quarter" idx="12"/>
          </p:nvPr>
        </p:nvSpPr>
        <p:spPr/>
        <p:txBody>
          <a:bodyPr/>
          <a:lstStyle/>
          <a:p>
            <a:fld id="{095020A5-28EA-496F-8FA4-CCFCE55D89B4}" type="slidenum">
              <a:rPr lang="en-CA" smtClean="0"/>
              <a:t>‹#›</a:t>
            </a:fld>
            <a:endParaRPr lang="en-CA"/>
          </a:p>
        </p:txBody>
      </p:sp>
    </p:spTree>
    <p:extLst>
      <p:ext uri="{BB962C8B-B14F-4D97-AF65-F5344CB8AC3E}">
        <p14:creationId xmlns:p14="http://schemas.microsoft.com/office/powerpoint/2010/main" val="1144235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13AAD-24A1-448D-9F04-3394A45326D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14AFF69-3D06-4296-B434-FDBABD3589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710D9BA-9036-4D99-89A7-5D19A8141D19}"/>
              </a:ext>
            </a:extLst>
          </p:cNvPr>
          <p:cNvSpPr>
            <a:spLocks noGrp="1"/>
          </p:cNvSpPr>
          <p:nvPr>
            <p:ph type="dt" sz="half" idx="10"/>
          </p:nvPr>
        </p:nvSpPr>
        <p:spPr/>
        <p:txBody>
          <a:bodyPr/>
          <a:lstStyle/>
          <a:p>
            <a:fld id="{14C6ECA8-825E-4744-A5BB-24AB123035EA}" type="datetimeFigureOut">
              <a:rPr lang="en-CA" smtClean="0"/>
              <a:t>2024-03-30</a:t>
            </a:fld>
            <a:endParaRPr lang="en-CA"/>
          </a:p>
        </p:txBody>
      </p:sp>
      <p:sp>
        <p:nvSpPr>
          <p:cNvPr id="5" name="Footer Placeholder 4">
            <a:extLst>
              <a:ext uri="{FF2B5EF4-FFF2-40B4-BE49-F238E27FC236}">
                <a16:creationId xmlns:a16="http://schemas.microsoft.com/office/drawing/2014/main" id="{62700E49-4E22-463C-B379-41E323A04B7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13285F5-3E35-4D87-AD99-DB1CB267095E}"/>
              </a:ext>
            </a:extLst>
          </p:cNvPr>
          <p:cNvSpPr>
            <a:spLocks noGrp="1"/>
          </p:cNvSpPr>
          <p:nvPr>
            <p:ph type="sldNum" sz="quarter" idx="12"/>
          </p:nvPr>
        </p:nvSpPr>
        <p:spPr/>
        <p:txBody>
          <a:bodyPr/>
          <a:lstStyle/>
          <a:p>
            <a:fld id="{095020A5-28EA-496F-8FA4-CCFCE55D89B4}" type="slidenum">
              <a:rPr lang="en-CA" smtClean="0"/>
              <a:t>‹#›</a:t>
            </a:fld>
            <a:endParaRPr lang="en-CA"/>
          </a:p>
        </p:txBody>
      </p:sp>
    </p:spTree>
    <p:extLst>
      <p:ext uri="{BB962C8B-B14F-4D97-AF65-F5344CB8AC3E}">
        <p14:creationId xmlns:p14="http://schemas.microsoft.com/office/powerpoint/2010/main" val="2141170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B3AAF-E3B4-45A5-BB86-2A4BFD65929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9009600C-1E5A-4E4B-A68F-62A0C7B83F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87731C-6F4C-49FF-9F24-D89F3680A7B8}"/>
              </a:ext>
            </a:extLst>
          </p:cNvPr>
          <p:cNvSpPr>
            <a:spLocks noGrp="1"/>
          </p:cNvSpPr>
          <p:nvPr>
            <p:ph type="dt" sz="half" idx="10"/>
          </p:nvPr>
        </p:nvSpPr>
        <p:spPr/>
        <p:txBody>
          <a:bodyPr/>
          <a:lstStyle/>
          <a:p>
            <a:fld id="{14C6ECA8-825E-4744-A5BB-24AB123035EA}" type="datetimeFigureOut">
              <a:rPr lang="en-CA" smtClean="0"/>
              <a:t>2024-03-30</a:t>
            </a:fld>
            <a:endParaRPr lang="en-CA"/>
          </a:p>
        </p:txBody>
      </p:sp>
      <p:sp>
        <p:nvSpPr>
          <p:cNvPr id="5" name="Footer Placeholder 4">
            <a:extLst>
              <a:ext uri="{FF2B5EF4-FFF2-40B4-BE49-F238E27FC236}">
                <a16:creationId xmlns:a16="http://schemas.microsoft.com/office/drawing/2014/main" id="{908CDB02-5B2E-4937-A7A0-ED126C3DEF3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FACD31B-EDA4-4238-9DD6-C7CFD7AD938B}"/>
              </a:ext>
            </a:extLst>
          </p:cNvPr>
          <p:cNvSpPr>
            <a:spLocks noGrp="1"/>
          </p:cNvSpPr>
          <p:nvPr>
            <p:ph type="sldNum" sz="quarter" idx="12"/>
          </p:nvPr>
        </p:nvSpPr>
        <p:spPr/>
        <p:txBody>
          <a:bodyPr/>
          <a:lstStyle/>
          <a:p>
            <a:fld id="{095020A5-28EA-496F-8FA4-CCFCE55D89B4}" type="slidenum">
              <a:rPr lang="en-CA" smtClean="0"/>
              <a:t>‹#›</a:t>
            </a:fld>
            <a:endParaRPr lang="en-CA"/>
          </a:p>
        </p:txBody>
      </p:sp>
    </p:spTree>
    <p:extLst>
      <p:ext uri="{BB962C8B-B14F-4D97-AF65-F5344CB8AC3E}">
        <p14:creationId xmlns:p14="http://schemas.microsoft.com/office/powerpoint/2010/main" val="3407206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9657F-89F3-40AB-A506-729EDA5BA10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DB49D19-A92D-48E5-8C7A-F8CEC927DF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7B5A3B6-822F-4399-BCE9-1D9277EE1F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476A9EEA-F66E-401D-A150-901D1E471FA7}"/>
              </a:ext>
            </a:extLst>
          </p:cNvPr>
          <p:cNvSpPr>
            <a:spLocks noGrp="1"/>
          </p:cNvSpPr>
          <p:nvPr>
            <p:ph type="dt" sz="half" idx="10"/>
          </p:nvPr>
        </p:nvSpPr>
        <p:spPr/>
        <p:txBody>
          <a:bodyPr/>
          <a:lstStyle/>
          <a:p>
            <a:fld id="{14C6ECA8-825E-4744-A5BB-24AB123035EA}" type="datetimeFigureOut">
              <a:rPr lang="en-CA" smtClean="0"/>
              <a:t>2024-03-30</a:t>
            </a:fld>
            <a:endParaRPr lang="en-CA"/>
          </a:p>
        </p:txBody>
      </p:sp>
      <p:sp>
        <p:nvSpPr>
          <p:cNvPr id="6" name="Footer Placeholder 5">
            <a:extLst>
              <a:ext uri="{FF2B5EF4-FFF2-40B4-BE49-F238E27FC236}">
                <a16:creationId xmlns:a16="http://schemas.microsoft.com/office/drawing/2014/main" id="{3FDCBE4A-FE17-4C48-A6DB-A72FF0F1185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CFFC380-D95C-4A43-8EC0-07A63097402C}"/>
              </a:ext>
            </a:extLst>
          </p:cNvPr>
          <p:cNvSpPr>
            <a:spLocks noGrp="1"/>
          </p:cNvSpPr>
          <p:nvPr>
            <p:ph type="sldNum" sz="quarter" idx="12"/>
          </p:nvPr>
        </p:nvSpPr>
        <p:spPr/>
        <p:txBody>
          <a:bodyPr/>
          <a:lstStyle/>
          <a:p>
            <a:fld id="{095020A5-28EA-496F-8FA4-CCFCE55D89B4}" type="slidenum">
              <a:rPr lang="en-CA" smtClean="0"/>
              <a:t>‹#›</a:t>
            </a:fld>
            <a:endParaRPr lang="en-CA"/>
          </a:p>
        </p:txBody>
      </p:sp>
    </p:spTree>
    <p:extLst>
      <p:ext uri="{BB962C8B-B14F-4D97-AF65-F5344CB8AC3E}">
        <p14:creationId xmlns:p14="http://schemas.microsoft.com/office/powerpoint/2010/main" val="3406537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7A3B2-AE86-4ECE-9798-E8E283674844}"/>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55CA8290-7016-432C-8372-0256943BD7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D3C71D-FAB8-4CE8-8A38-3EC62A103B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CDBA6AB7-381B-4660-AB46-3FDAFE8F36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00009A-DF2D-44E8-A98E-E1D1FC9A263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9629B270-5942-4535-A56B-3C174379910E}"/>
              </a:ext>
            </a:extLst>
          </p:cNvPr>
          <p:cNvSpPr>
            <a:spLocks noGrp="1"/>
          </p:cNvSpPr>
          <p:nvPr>
            <p:ph type="dt" sz="half" idx="10"/>
          </p:nvPr>
        </p:nvSpPr>
        <p:spPr/>
        <p:txBody>
          <a:bodyPr/>
          <a:lstStyle/>
          <a:p>
            <a:fld id="{14C6ECA8-825E-4744-A5BB-24AB123035EA}" type="datetimeFigureOut">
              <a:rPr lang="en-CA" smtClean="0"/>
              <a:t>2024-03-30</a:t>
            </a:fld>
            <a:endParaRPr lang="en-CA"/>
          </a:p>
        </p:txBody>
      </p:sp>
      <p:sp>
        <p:nvSpPr>
          <p:cNvPr id="8" name="Footer Placeholder 7">
            <a:extLst>
              <a:ext uri="{FF2B5EF4-FFF2-40B4-BE49-F238E27FC236}">
                <a16:creationId xmlns:a16="http://schemas.microsoft.com/office/drawing/2014/main" id="{25389154-779A-43D9-B451-881A0906AD7C}"/>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201C2AD9-4432-4138-A8C7-5C0D1304E3AB}"/>
              </a:ext>
            </a:extLst>
          </p:cNvPr>
          <p:cNvSpPr>
            <a:spLocks noGrp="1"/>
          </p:cNvSpPr>
          <p:nvPr>
            <p:ph type="sldNum" sz="quarter" idx="12"/>
          </p:nvPr>
        </p:nvSpPr>
        <p:spPr/>
        <p:txBody>
          <a:bodyPr/>
          <a:lstStyle/>
          <a:p>
            <a:fld id="{095020A5-28EA-496F-8FA4-CCFCE55D89B4}" type="slidenum">
              <a:rPr lang="en-CA" smtClean="0"/>
              <a:t>‹#›</a:t>
            </a:fld>
            <a:endParaRPr lang="en-CA"/>
          </a:p>
        </p:txBody>
      </p:sp>
    </p:spTree>
    <p:extLst>
      <p:ext uri="{BB962C8B-B14F-4D97-AF65-F5344CB8AC3E}">
        <p14:creationId xmlns:p14="http://schemas.microsoft.com/office/powerpoint/2010/main" val="4210219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8B742-1E88-47A5-964E-68BF0C96EAC3}"/>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951D131C-E2CB-485E-A973-77A61C790F46}"/>
              </a:ext>
            </a:extLst>
          </p:cNvPr>
          <p:cNvSpPr>
            <a:spLocks noGrp="1"/>
          </p:cNvSpPr>
          <p:nvPr>
            <p:ph type="dt" sz="half" idx="10"/>
          </p:nvPr>
        </p:nvSpPr>
        <p:spPr/>
        <p:txBody>
          <a:bodyPr/>
          <a:lstStyle/>
          <a:p>
            <a:fld id="{14C6ECA8-825E-4744-A5BB-24AB123035EA}" type="datetimeFigureOut">
              <a:rPr lang="en-CA" smtClean="0"/>
              <a:t>2024-03-30</a:t>
            </a:fld>
            <a:endParaRPr lang="en-CA"/>
          </a:p>
        </p:txBody>
      </p:sp>
      <p:sp>
        <p:nvSpPr>
          <p:cNvPr id="4" name="Footer Placeholder 3">
            <a:extLst>
              <a:ext uri="{FF2B5EF4-FFF2-40B4-BE49-F238E27FC236}">
                <a16:creationId xmlns:a16="http://schemas.microsoft.com/office/drawing/2014/main" id="{9246D404-70BB-4353-9FEA-D6A21A1BA338}"/>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952459FC-E465-4386-A290-A4F8242A741E}"/>
              </a:ext>
            </a:extLst>
          </p:cNvPr>
          <p:cNvSpPr>
            <a:spLocks noGrp="1"/>
          </p:cNvSpPr>
          <p:nvPr>
            <p:ph type="sldNum" sz="quarter" idx="12"/>
          </p:nvPr>
        </p:nvSpPr>
        <p:spPr/>
        <p:txBody>
          <a:bodyPr/>
          <a:lstStyle/>
          <a:p>
            <a:fld id="{095020A5-28EA-496F-8FA4-CCFCE55D89B4}" type="slidenum">
              <a:rPr lang="en-CA" smtClean="0"/>
              <a:t>‹#›</a:t>
            </a:fld>
            <a:endParaRPr lang="en-CA"/>
          </a:p>
        </p:txBody>
      </p:sp>
    </p:spTree>
    <p:extLst>
      <p:ext uri="{BB962C8B-B14F-4D97-AF65-F5344CB8AC3E}">
        <p14:creationId xmlns:p14="http://schemas.microsoft.com/office/powerpoint/2010/main" val="3159088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E50675-DB6F-444A-B679-A3FA7CA00AFA}"/>
              </a:ext>
            </a:extLst>
          </p:cNvPr>
          <p:cNvSpPr>
            <a:spLocks noGrp="1"/>
          </p:cNvSpPr>
          <p:nvPr>
            <p:ph type="dt" sz="half" idx="10"/>
          </p:nvPr>
        </p:nvSpPr>
        <p:spPr/>
        <p:txBody>
          <a:bodyPr/>
          <a:lstStyle/>
          <a:p>
            <a:fld id="{14C6ECA8-825E-4744-A5BB-24AB123035EA}" type="datetimeFigureOut">
              <a:rPr lang="en-CA" smtClean="0"/>
              <a:t>2024-03-30</a:t>
            </a:fld>
            <a:endParaRPr lang="en-CA"/>
          </a:p>
        </p:txBody>
      </p:sp>
      <p:sp>
        <p:nvSpPr>
          <p:cNvPr id="3" name="Footer Placeholder 2">
            <a:extLst>
              <a:ext uri="{FF2B5EF4-FFF2-40B4-BE49-F238E27FC236}">
                <a16:creationId xmlns:a16="http://schemas.microsoft.com/office/drawing/2014/main" id="{DC0C84E4-42F7-42F6-BF81-AC1FF7D6082B}"/>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F385FE73-B733-4D8B-82DC-A469EC00A095}"/>
              </a:ext>
            </a:extLst>
          </p:cNvPr>
          <p:cNvSpPr>
            <a:spLocks noGrp="1"/>
          </p:cNvSpPr>
          <p:nvPr>
            <p:ph type="sldNum" sz="quarter" idx="12"/>
          </p:nvPr>
        </p:nvSpPr>
        <p:spPr/>
        <p:txBody>
          <a:bodyPr/>
          <a:lstStyle/>
          <a:p>
            <a:fld id="{095020A5-28EA-496F-8FA4-CCFCE55D89B4}" type="slidenum">
              <a:rPr lang="en-CA" smtClean="0"/>
              <a:t>‹#›</a:t>
            </a:fld>
            <a:endParaRPr lang="en-CA"/>
          </a:p>
        </p:txBody>
      </p:sp>
    </p:spTree>
    <p:extLst>
      <p:ext uri="{BB962C8B-B14F-4D97-AF65-F5344CB8AC3E}">
        <p14:creationId xmlns:p14="http://schemas.microsoft.com/office/powerpoint/2010/main" val="2619879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A6D48-B914-486C-ABCC-F489B5C16E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02B246F5-B8DE-4819-B4CD-5E33F5F31E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02E71D40-0ED3-47AB-BAEB-B38C34DACA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3C979-9DC2-47A4-9AA0-201C48FCA8AA}"/>
              </a:ext>
            </a:extLst>
          </p:cNvPr>
          <p:cNvSpPr>
            <a:spLocks noGrp="1"/>
          </p:cNvSpPr>
          <p:nvPr>
            <p:ph type="dt" sz="half" idx="10"/>
          </p:nvPr>
        </p:nvSpPr>
        <p:spPr/>
        <p:txBody>
          <a:bodyPr/>
          <a:lstStyle/>
          <a:p>
            <a:fld id="{14C6ECA8-825E-4744-A5BB-24AB123035EA}" type="datetimeFigureOut">
              <a:rPr lang="en-CA" smtClean="0"/>
              <a:t>2024-03-30</a:t>
            </a:fld>
            <a:endParaRPr lang="en-CA"/>
          </a:p>
        </p:txBody>
      </p:sp>
      <p:sp>
        <p:nvSpPr>
          <p:cNvPr id="6" name="Footer Placeholder 5">
            <a:extLst>
              <a:ext uri="{FF2B5EF4-FFF2-40B4-BE49-F238E27FC236}">
                <a16:creationId xmlns:a16="http://schemas.microsoft.com/office/drawing/2014/main" id="{32A1281F-1EB4-4BE7-8F90-1FF4C026291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AD993B1-8808-4177-B7F0-36F671B88713}"/>
              </a:ext>
            </a:extLst>
          </p:cNvPr>
          <p:cNvSpPr>
            <a:spLocks noGrp="1"/>
          </p:cNvSpPr>
          <p:nvPr>
            <p:ph type="sldNum" sz="quarter" idx="12"/>
          </p:nvPr>
        </p:nvSpPr>
        <p:spPr/>
        <p:txBody>
          <a:bodyPr/>
          <a:lstStyle/>
          <a:p>
            <a:fld id="{095020A5-28EA-496F-8FA4-CCFCE55D89B4}" type="slidenum">
              <a:rPr lang="en-CA" smtClean="0"/>
              <a:t>‹#›</a:t>
            </a:fld>
            <a:endParaRPr lang="en-CA"/>
          </a:p>
        </p:txBody>
      </p:sp>
    </p:spTree>
    <p:extLst>
      <p:ext uri="{BB962C8B-B14F-4D97-AF65-F5344CB8AC3E}">
        <p14:creationId xmlns:p14="http://schemas.microsoft.com/office/powerpoint/2010/main" val="1476234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5895E-35B9-4BE7-95D3-1B7D9D0F9D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B10F7B8C-03DE-4ED2-913B-0772AE014B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41C3A848-0347-4F0B-871C-8DA9AEBF9E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6E9730-BE14-4E10-BFB2-7808CC8EC990}"/>
              </a:ext>
            </a:extLst>
          </p:cNvPr>
          <p:cNvSpPr>
            <a:spLocks noGrp="1"/>
          </p:cNvSpPr>
          <p:nvPr>
            <p:ph type="dt" sz="half" idx="10"/>
          </p:nvPr>
        </p:nvSpPr>
        <p:spPr/>
        <p:txBody>
          <a:bodyPr/>
          <a:lstStyle/>
          <a:p>
            <a:fld id="{14C6ECA8-825E-4744-A5BB-24AB123035EA}" type="datetimeFigureOut">
              <a:rPr lang="en-CA" smtClean="0"/>
              <a:t>2024-03-30</a:t>
            </a:fld>
            <a:endParaRPr lang="en-CA"/>
          </a:p>
        </p:txBody>
      </p:sp>
      <p:sp>
        <p:nvSpPr>
          <p:cNvPr id="6" name="Footer Placeholder 5">
            <a:extLst>
              <a:ext uri="{FF2B5EF4-FFF2-40B4-BE49-F238E27FC236}">
                <a16:creationId xmlns:a16="http://schemas.microsoft.com/office/drawing/2014/main" id="{98C675A0-68BA-42FD-A105-24F15C26F62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C9BCBE2-0C48-4174-803C-66F4B5974599}"/>
              </a:ext>
            </a:extLst>
          </p:cNvPr>
          <p:cNvSpPr>
            <a:spLocks noGrp="1"/>
          </p:cNvSpPr>
          <p:nvPr>
            <p:ph type="sldNum" sz="quarter" idx="12"/>
          </p:nvPr>
        </p:nvSpPr>
        <p:spPr/>
        <p:txBody>
          <a:bodyPr/>
          <a:lstStyle/>
          <a:p>
            <a:fld id="{095020A5-28EA-496F-8FA4-CCFCE55D89B4}" type="slidenum">
              <a:rPr lang="en-CA" smtClean="0"/>
              <a:t>‹#›</a:t>
            </a:fld>
            <a:endParaRPr lang="en-CA"/>
          </a:p>
        </p:txBody>
      </p:sp>
    </p:spTree>
    <p:extLst>
      <p:ext uri="{BB962C8B-B14F-4D97-AF65-F5344CB8AC3E}">
        <p14:creationId xmlns:p14="http://schemas.microsoft.com/office/powerpoint/2010/main" val="2381926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4BF743-8110-4747-8087-64B10F06D6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87930CE-B267-497B-B67B-B6AF8874C7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B636E8A-6E41-4248-8701-010FA847B2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C6ECA8-825E-4744-A5BB-24AB123035EA}" type="datetimeFigureOut">
              <a:rPr lang="en-CA" smtClean="0"/>
              <a:t>2024-03-30</a:t>
            </a:fld>
            <a:endParaRPr lang="en-CA"/>
          </a:p>
        </p:txBody>
      </p:sp>
      <p:sp>
        <p:nvSpPr>
          <p:cNvPr id="5" name="Footer Placeholder 4">
            <a:extLst>
              <a:ext uri="{FF2B5EF4-FFF2-40B4-BE49-F238E27FC236}">
                <a16:creationId xmlns:a16="http://schemas.microsoft.com/office/drawing/2014/main" id="{C4771A8B-AA46-48FC-BD23-896E51BDE7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F2F4D0E7-C32B-4698-ABF9-ACC82A4389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5020A5-28EA-496F-8FA4-CCFCE55D89B4}" type="slidenum">
              <a:rPr lang="en-CA" smtClean="0"/>
              <a:t>‹#›</a:t>
            </a:fld>
            <a:endParaRPr lang="en-CA"/>
          </a:p>
        </p:txBody>
      </p:sp>
    </p:spTree>
    <p:extLst>
      <p:ext uri="{BB962C8B-B14F-4D97-AF65-F5344CB8AC3E}">
        <p14:creationId xmlns:p14="http://schemas.microsoft.com/office/powerpoint/2010/main" val="849706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392A3-D02F-47D2-85C7-AAD04EAE418D}"/>
              </a:ext>
            </a:extLst>
          </p:cNvPr>
          <p:cNvSpPr>
            <a:spLocks noGrp="1"/>
          </p:cNvSpPr>
          <p:nvPr>
            <p:ph type="ctrTitle"/>
          </p:nvPr>
        </p:nvSpPr>
        <p:spPr>
          <a:xfrm>
            <a:off x="1171303" y="835050"/>
            <a:ext cx="9982200" cy="1998211"/>
          </a:xfrm>
        </p:spPr>
        <p:txBody>
          <a:bodyPr>
            <a:normAutofit/>
          </a:bodyPr>
          <a:lstStyle/>
          <a:p>
            <a:r>
              <a:rPr lang="en-CA" sz="4400" b="1" dirty="0">
                <a:solidFill>
                  <a:srgbClr val="002060"/>
                </a:solidFill>
                <a:effectLst/>
                <a:latin typeface="+mn-lt"/>
                <a:ea typeface="Calibri" panose="020F0502020204030204" pitchFamily="34" charset="0"/>
              </a:rPr>
              <a:t>Bioethics</a:t>
            </a:r>
            <a:r>
              <a:rPr lang="en-CA" sz="4400" b="1" spc="-50" dirty="0">
                <a:solidFill>
                  <a:srgbClr val="002060"/>
                </a:solidFill>
                <a:effectLst/>
                <a:latin typeface="+mn-lt"/>
                <a:ea typeface="Calibri" panose="020F0502020204030204" pitchFamily="34" charset="0"/>
              </a:rPr>
              <a:t>: </a:t>
            </a:r>
            <a:br>
              <a:rPr lang="en-CA" sz="4400" b="1" spc="-50" dirty="0">
                <a:solidFill>
                  <a:srgbClr val="002060"/>
                </a:solidFill>
                <a:effectLst/>
                <a:latin typeface="+mn-lt"/>
                <a:ea typeface="Calibri" panose="020F0502020204030204" pitchFamily="34" charset="0"/>
              </a:rPr>
            </a:br>
            <a:r>
              <a:rPr lang="en-CA" sz="4400" b="1" spc="-50" dirty="0">
                <a:solidFill>
                  <a:srgbClr val="002060"/>
                </a:solidFill>
                <a:effectLst/>
                <a:latin typeface="+mn-lt"/>
                <a:ea typeface="Calibri" panose="020F0502020204030204" pitchFamily="34" charset="0"/>
              </a:rPr>
              <a:t>A path forward to face future challenges</a:t>
            </a:r>
            <a:endParaRPr lang="en-US" sz="4400" b="1" i="0" dirty="0">
              <a:effectLst/>
              <a:latin typeface="+mn-lt"/>
            </a:endParaRPr>
          </a:p>
        </p:txBody>
      </p:sp>
      <p:sp>
        <p:nvSpPr>
          <p:cNvPr id="3" name="Subtitle 2">
            <a:extLst>
              <a:ext uri="{FF2B5EF4-FFF2-40B4-BE49-F238E27FC236}">
                <a16:creationId xmlns:a16="http://schemas.microsoft.com/office/drawing/2014/main" id="{3B992A64-AD0E-4A44-9E9F-C38AC1BE2422}"/>
              </a:ext>
            </a:extLst>
          </p:cNvPr>
          <p:cNvSpPr>
            <a:spLocks noGrp="1"/>
          </p:cNvSpPr>
          <p:nvPr>
            <p:ph type="subTitle" idx="1"/>
          </p:nvPr>
        </p:nvSpPr>
        <p:spPr>
          <a:xfrm>
            <a:off x="1524000" y="3272855"/>
            <a:ext cx="9144000" cy="1655762"/>
          </a:xfrm>
        </p:spPr>
        <p:txBody>
          <a:bodyPr>
            <a:noAutofit/>
          </a:bodyPr>
          <a:lstStyle/>
          <a:p>
            <a:r>
              <a:rPr lang="en-CA" sz="4000" dirty="0">
                <a:latin typeface="Calibri" panose="020F0502020204030204" pitchFamily="34" charset="0"/>
                <a:cs typeface="Calibri" panose="020F0502020204030204" pitchFamily="34" charset="0"/>
              </a:rPr>
              <a:t>Vardit Ravitsky, PhD</a:t>
            </a:r>
          </a:p>
          <a:p>
            <a:r>
              <a:rPr lang="en-CA" sz="4000" dirty="0">
                <a:latin typeface="Calibri" panose="020F0502020204030204" pitchFamily="34" charset="0"/>
                <a:cs typeface="Calibri" panose="020F0502020204030204" pitchFamily="34" charset="0"/>
              </a:rPr>
              <a:t>President, The Hastings Center</a:t>
            </a:r>
          </a:p>
          <a:p>
            <a:r>
              <a:rPr lang="fr-CA" sz="3200" dirty="0">
                <a:solidFill>
                  <a:srgbClr val="00B0F0"/>
                </a:solidFill>
                <a:latin typeface="Calibri" panose="020F0502020204030204" pitchFamily="34" charset="0"/>
                <a:cs typeface="Calibri" panose="020F0502020204030204" pitchFamily="34" charset="0"/>
              </a:rPr>
              <a:t>@VarditRavitsky</a:t>
            </a:r>
            <a:endParaRPr lang="en-CA" sz="3200" dirty="0">
              <a:latin typeface="Calibri" panose="020F0502020204030204" pitchFamily="34" charset="0"/>
              <a:cs typeface="Calibri" panose="020F0502020204030204" pitchFamily="34" charset="0"/>
            </a:endParaRPr>
          </a:p>
        </p:txBody>
      </p:sp>
      <p:pic>
        <p:nvPicPr>
          <p:cNvPr id="7" name="Picture 2" descr="Master of Bioethics | Bioethics">
            <a:extLst>
              <a:ext uri="{FF2B5EF4-FFF2-40B4-BE49-F238E27FC236}">
                <a16:creationId xmlns:a16="http://schemas.microsoft.com/office/drawing/2014/main" id="{E1A6B4BC-F64C-3AE6-4EAD-3BFDCEB026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7163" y="5958942"/>
            <a:ext cx="2430174" cy="68528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7">
            <a:extLst>
              <a:ext uri="{FF2B5EF4-FFF2-40B4-BE49-F238E27FC236}">
                <a16:creationId xmlns:a16="http://schemas.microsoft.com/office/drawing/2014/main" id="{2EDBD28E-D7E1-6AF0-679C-F7DCBAA926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890" y="5878439"/>
            <a:ext cx="5731813" cy="765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9050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a:bodyPr>
          <a:lstStyle/>
          <a:p>
            <a:pPr algn="l"/>
            <a:br>
              <a:rPr lang="en-CA" sz="1800" b="0" i="0" u="none" strike="noStrike" baseline="0" dirty="0">
                <a:solidFill>
                  <a:srgbClr val="000000"/>
                </a:solidFill>
                <a:latin typeface="Adobe Garamond Pro"/>
              </a:rPr>
            </a:br>
            <a:r>
              <a:rPr lang="en-US" sz="1800" b="0" i="0" u="none" strike="noStrike" baseline="0" dirty="0">
                <a:solidFill>
                  <a:srgbClr val="000000"/>
                </a:solidFill>
                <a:latin typeface="Adobe Garamond Pro"/>
              </a:rPr>
              <a:t> </a:t>
            </a:r>
            <a:r>
              <a:rPr lang="en-US" sz="4000" b="1" dirty="0">
                <a:solidFill>
                  <a:srgbClr val="000000"/>
                </a:solidFill>
                <a:latin typeface="+mn-lt"/>
              </a:rPr>
              <a:t>A path forward – and outward</a:t>
            </a:r>
            <a:endParaRPr lang="en-CA" sz="40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838201" y="1825625"/>
            <a:ext cx="9017000" cy="4351338"/>
          </a:xfrm>
        </p:spPr>
        <p:txBody>
          <a:bodyPr>
            <a:noAutofit/>
          </a:bodyPr>
          <a:lstStyle/>
          <a:p>
            <a:r>
              <a:rPr lang="en-US" u="none" strike="noStrike" baseline="0" dirty="0">
                <a:solidFill>
                  <a:srgbClr val="000000"/>
                </a:solidFill>
              </a:rPr>
              <a:t>From individual to collective-level issues </a:t>
            </a:r>
          </a:p>
          <a:p>
            <a:r>
              <a:rPr lang="en-CA" u="none" strike="noStrike" baseline="0" dirty="0">
                <a:solidFill>
                  <a:srgbClr val="000000"/>
                </a:solidFill>
              </a:rPr>
              <a:t>From local to global </a:t>
            </a:r>
            <a:endParaRPr lang="en-US" dirty="0">
              <a:solidFill>
                <a:srgbClr val="000000"/>
              </a:solidFill>
            </a:endParaRPr>
          </a:p>
          <a:p>
            <a:r>
              <a:rPr lang="en-US" u="none" strike="noStrike" baseline="0" dirty="0">
                <a:solidFill>
                  <a:srgbClr val="000000"/>
                </a:solidFill>
              </a:rPr>
              <a:t>From human health to human flourishing </a:t>
            </a:r>
          </a:p>
          <a:p>
            <a:r>
              <a:rPr lang="en-CA" u="none" strike="noStrike" baseline="0" dirty="0">
                <a:solidFill>
                  <a:srgbClr val="000000"/>
                </a:solidFill>
              </a:rPr>
              <a:t>From scholarship to impact </a:t>
            </a:r>
            <a:endParaRPr lang="en-US" dirty="0">
              <a:solidFill>
                <a:srgbClr val="000000"/>
              </a:solidFill>
            </a:endParaRPr>
          </a:p>
          <a:p>
            <a:r>
              <a:rPr lang="en-US" u="none" strike="noStrike" baseline="0" dirty="0">
                <a:solidFill>
                  <a:srgbClr val="000000"/>
                </a:solidFill>
              </a:rPr>
              <a:t>From a field to a hub </a:t>
            </a:r>
            <a:endParaRPr lang="en-CA" dirty="0"/>
          </a:p>
        </p:txBody>
      </p:sp>
    </p:spTree>
    <p:extLst>
      <p:ext uri="{BB962C8B-B14F-4D97-AF65-F5344CB8AC3E}">
        <p14:creationId xmlns:p14="http://schemas.microsoft.com/office/powerpoint/2010/main" val="1020218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a:bodyPr>
          <a:lstStyle/>
          <a:p>
            <a:pPr algn="l"/>
            <a:br>
              <a:rPr lang="en-CA" sz="1800" b="0" i="0" u="none" strike="noStrike" baseline="0" dirty="0">
                <a:solidFill>
                  <a:srgbClr val="000000"/>
                </a:solidFill>
                <a:latin typeface="Adobe Garamond Pro"/>
              </a:rPr>
            </a:br>
            <a:r>
              <a:rPr lang="en-US" sz="1800" b="0" i="0" u="none" strike="noStrike" baseline="0" dirty="0">
                <a:solidFill>
                  <a:srgbClr val="000000"/>
                </a:solidFill>
                <a:latin typeface="Adobe Garamond Pro"/>
              </a:rPr>
              <a:t> </a:t>
            </a:r>
            <a:r>
              <a:rPr lang="en-US" sz="4000" b="1" dirty="0">
                <a:solidFill>
                  <a:srgbClr val="000000"/>
                </a:solidFill>
                <a:latin typeface="+mn-lt"/>
              </a:rPr>
              <a:t>A path forward – and outward</a:t>
            </a:r>
            <a:endParaRPr lang="en-CA" sz="40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838201" y="1825625"/>
            <a:ext cx="9017000" cy="4351338"/>
          </a:xfrm>
        </p:spPr>
        <p:txBody>
          <a:bodyPr>
            <a:noAutofit/>
          </a:bodyPr>
          <a:lstStyle/>
          <a:p>
            <a:r>
              <a:rPr lang="en-US" b="1" u="none" strike="noStrike" baseline="0" dirty="0">
                <a:solidFill>
                  <a:srgbClr val="C00000"/>
                </a:solidFill>
              </a:rPr>
              <a:t>From individual to collective-level issues </a:t>
            </a:r>
          </a:p>
          <a:p>
            <a:r>
              <a:rPr lang="en-CA" u="none" strike="noStrike" baseline="0" dirty="0">
                <a:solidFill>
                  <a:srgbClr val="000000"/>
                </a:solidFill>
              </a:rPr>
              <a:t>From local to global </a:t>
            </a:r>
            <a:endParaRPr lang="en-US" dirty="0">
              <a:solidFill>
                <a:srgbClr val="000000"/>
              </a:solidFill>
            </a:endParaRPr>
          </a:p>
          <a:p>
            <a:r>
              <a:rPr lang="en-US" u="none" strike="noStrike" baseline="0" dirty="0">
                <a:solidFill>
                  <a:srgbClr val="000000"/>
                </a:solidFill>
              </a:rPr>
              <a:t>From human health to human flourishing </a:t>
            </a:r>
          </a:p>
          <a:p>
            <a:r>
              <a:rPr lang="en-CA" u="none" strike="noStrike" baseline="0" dirty="0">
                <a:solidFill>
                  <a:srgbClr val="000000"/>
                </a:solidFill>
              </a:rPr>
              <a:t>From scholarship to impact </a:t>
            </a:r>
            <a:endParaRPr lang="en-US" dirty="0">
              <a:solidFill>
                <a:srgbClr val="000000"/>
              </a:solidFill>
            </a:endParaRPr>
          </a:p>
          <a:p>
            <a:r>
              <a:rPr lang="en-US" u="none" strike="noStrike" baseline="0" dirty="0">
                <a:solidFill>
                  <a:srgbClr val="000000"/>
                </a:solidFill>
              </a:rPr>
              <a:t>From a field to a hub </a:t>
            </a:r>
            <a:endParaRPr lang="en-CA" dirty="0"/>
          </a:p>
        </p:txBody>
      </p:sp>
    </p:spTree>
    <p:extLst>
      <p:ext uri="{BB962C8B-B14F-4D97-AF65-F5344CB8AC3E}">
        <p14:creationId xmlns:p14="http://schemas.microsoft.com/office/powerpoint/2010/main" val="1245190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a:bodyPr>
          <a:lstStyle/>
          <a:p>
            <a:br>
              <a:rPr lang="en-CA" sz="1800" b="0" i="0" u="none" strike="noStrike" baseline="0" dirty="0">
                <a:solidFill>
                  <a:srgbClr val="000000"/>
                </a:solidFill>
                <a:latin typeface="Adobe Garamond Pro"/>
              </a:rPr>
            </a:br>
            <a:r>
              <a:rPr lang="en-US" sz="3200" b="1" i="0" u="none" strike="noStrike" baseline="0" dirty="0">
                <a:solidFill>
                  <a:srgbClr val="000000"/>
                </a:solidFill>
                <a:latin typeface="+mn-lt"/>
              </a:rPr>
              <a:t> </a:t>
            </a:r>
            <a:r>
              <a:rPr lang="en-US" sz="3200" b="1" u="none" strike="noStrike" baseline="0" dirty="0">
                <a:solidFill>
                  <a:srgbClr val="C00000"/>
                </a:solidFill>
                <a:latin typeface="+mn-lt"/>
              </a:rPr>
              <a:t>From individual to collective-level issues </a:t>
            </a:r>
            <a:br>
              <a:rPr lang="en-US" sz="3200" b="1" u="none" strike="noStrike" baseline="0" dirty="0">
                <a:solidFill>
                  <a:srgbClr val="C00000"/>
                </a:solidFill>
                <a:latin typeface="+mn-lt"/>
              </a:rPr>
            </a:br>
            <a:endParaRPr lang="en-CA" sz="32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569260" y="1642223"/>
            <a:ext cx="10654552" cy="4351338"/>
          </a:xfrm>
        </p:spPr>
        <p:txBody>
          <a:bodyPr>
            <a:noAutofit/>
          </a:bodyPr>
          <a:lstStyle/>
          <a:p>
            <a:pPr marL="0" indent="0">
              <a:lnSpc>
                <a:spcPct val="107000"/>
              </a:lnSpc>
              <a:spcAft>
                <a:spcPts val="800"/>
              </a:spcAft>
              <a:buNone/>
            </a:pPr>
            <a:r>
              <a:rPr lang="en-CA" sz="2400" kern="100" dirty="0">
                <a:solidFill>
                  <a:srgbClr val="000000"/>
                </a:solidFill>
                <a:latin typeface="Calibri" panose="020F0502020204030204" pitchFamily="34" charset="0"/>
                <a:ea typeface="Calibri" panose="020F0502020204030204" pitchFamily="34" charset="0"/>
                <a:cs typeface="Calibri" panose="020F0502020204030204" pitchFamily="34" charset="0"/>
              </a:rPr>
              <a:t>Need to </a:t>
            </a: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acknowledge -  </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familial, cultural, organizational, and societal contexts that must be considered</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ethical dimensions of social determinants of health and of health disparities</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resource-allocation challenges are present in every aspect of health care</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indent="0">
              <a:lnSpc>
                <a:spcPct val="107000"/>
              </a:lnSpc>
              <a:buNone/>
            </a:pP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our conceptual tools for addressing issues of justice, fairness, and equity are underdeveloped and need to become much more sophisticated</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59427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a:bodyPr>
          <a:lstStyle/>
          <a:p>
            <a:br>
              <a:rPr lang="en-CA" sz="1800" b="0" i="0" u="none" strike="noStrike" baseline="0" dirty="0">
                <a:solidFill>
                  <a:srgbClr val="000000"/>
                </a:solidFill>
                <a:latin typeface="Adobe Garamond Pro"/>
              </a:rPr>
            </a:br>
            <a:r>
              <a:rPr lang="en-US" sz="3200" b="1" i="0" u="none" strike="noStrike" baseline="0" dirty="0">
                <a:solidFill>
                  <a:srgbClr val="000000"/>
                </a:solidFill>
                <a:latin typeface="+mn-lt"/>
              </a:rPr>
              <a:t> </a:t>
            </a:r>
            <a:r>
              <a:rPr lang="en-US" sz="3200" b="1" u="none" strike="noStrike" baseline="0" dirty="0">
                <a:solidFill>
                  <a:srgbClr val="C00000"/>
                </a:solidFill>
                <a:latin typeface="+mn-lt"/>
              </a:rPr>
              <a:t>From individual to collective-level issues </a:t>
            </a:r>
            <a:br>
              <a:rPr lang="en-US" sz="3200" b="1" u="none" strike="noStrike" baseline="0" dirty="0">
                <a:solidFill>
                  <a:srgbClr val="C00000"/>
                </a:solidFill>
                <a:latin typeface="+mn-lt"/>
              </a:rPr>
            </a:br>
            <a:endParaRPr lang="en-CA" sz="32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569260" y="1642223"/>
            <a:ext cx="10654552" cy="4351338"/>
          </a:xfrm>
        </p:spPr>
        <p:txBody>
          <a:bodyPr>
            <a:noAutofit/>
          </a:bodyPr>
          <a:lstStyle/>
          <a:p>
            <a:pPr marL="0" lvl="0" indent="0" rtl="0">
              <a:lnSpc>
                <a:spcPct val="107000"/>
              </a:lnSpc>
              <a:buNone/>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Shift - </a:t>
            </a:r>
          </a:p>
          <a:p>
            <a:pPr marL="342900" lvl="0" indent="-342900" rtl="0">
              <a:lnSpc>
                <a:spcPct val="107000"/>
              </a:lnSpc>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from negative rights and the protection of the individual against systemic forces </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 a consideration of positive rights, to asking what humans owe each other</a:t>
            </a:r>
          </a:p>
          <a:p>
            <a:pPr marL="342900" lvl="0" indent="-342900">
              <a:lnSpc>
                <a:spcPct val="107000"/>
              </a:lnSpc>
              <a:buFont typeface="Calibri" panose="020F0502020204030204" pitchFamily="34" charset="0"/>
              <a:buChar char="-"/>
            </a:pP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indent="0">
              <a:lnSpc>
                <a:spcPct val="107000"/>
              </a:lnSpc>
              <a:spcAft>
                <a:spcPts val="800"/>
              </a:spcAft>
              <a:buNone/>
            </a:pP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71424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a:bodyPr>
          <a:lstStyle/>
          <a:p>
            <a:br>
              <a:rPr lang="en-CA" sz="1800" b="0" i="0" u="none" strike="noStrike" baseline="0" dirty="0">
                <a:solidFill>
                  <a:srgbClr val="000000"/>
                </a:solidFill>
                <a:latin typeface="Adobe Garamond Pro"/>
              </a:rPr>
            </a:br>
            <a:r>
              <a:rPr lang="en-US" sz="3200" b="1" i="0" u="none" strike="noStrike" baseline="0" dirty="0">
                <a:solidFill>
                  <a:srgbClr val="000000"/>
                </a:solidFill>
                <a:latin typeface="+mn-lt"/>
              </a:rPr>
              <a:t> </a:t>
            </a:r>
            <a:r>
              <a:rPr lang="en-US" sz="3200" b="1" u="none" strike="noStrike" baseline="0" dirty="0">
                <a:solidFill>
                  <a:srgbClr val="C00000"/>
                </a:solidFill>
                <a:latin typeface="+mn-lt"/>
              </a:rPr>
              <a:t>From individual to collective-level issues </a:t>
            </a:r>
            <a:br>
              <a:rPr lang="en-US" sz="3200" b="1" u="none" strike="noStrike" baseline="0" dirty="0">
                <a:solidFill>
                  <a:srgbClr val="C00000"/>
                </a:solidFill>
                <a:latin typeface="+mn-lt"/>
              </a:rPr>
            </a:br>
            <a:endParaRPr lang="en-CA" sz="32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569260" y="1642223"/>
            <a:ext cx="10654552" cy="4351338"/>
          </a:xfrm>
        </p:spPr>
        <p:txBody>
          <a:bodyPr>
            <a:noAutofit/>
          </a:bodyPr>
          <a:lstStyle/>
          <a:p>
            <a:pPr marL="0" lvl="0" indent="0" rtl="0">
              <a:lnSpc>
                <a:spcPct val="107000"/>
              </a:lnSpc>
              <a:buNone/>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From - </a:t>
            </a:r>
          </a:p>
          <a:p>
            <a:pPr marL="342900" lvl="0" indent="-342900" rtl="0">
              <a:lnSpc>
                <a:spcPct val="107000"/>
              </a:lnSpc>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research ethics principles focused on </a:t>
            </a:r>
            <a:r>
              <a:rPr lang="en-CA" sz="2400" b="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protection</a:t>
            </a: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from exploitation</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 those addressing the </a:t>
            </a:r>
            <a:r>
              <a:rPr lang="en-CA" sz="2400" b="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right</a:t>
            </a: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to be included in research</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 solidarity and a possible </a:t>
            </a:r>
            <a:r>
              <a:rPr lang="en-CA" sz="2400" b="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responsibility</a:t>
            </a: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to participate in research</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12264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a:bodyPr>
          <a:lstStyle/>
          <a:p>
            <a:br>
              <a:rPr lang="en-CA" sz="1800" b="0" i="0" u="none" strike="noStrike" baseline="0" dirty="0">
                <a:solidFill>
                  <a:srgbClr val="000000"/>
                </a:solidFill>
                <a:latin typeface="Adobe Garamond Pro"/>
              </a:rPr>
            </a:br>
            <a:r>
              <a:rPr lang="en-US" sz="3200" b="1" i="0" u="none" strike="noStrike" baseline="0" dirty="0">
                <a:solidFill>
                  <a:srgbClr val="000000"/>
                </a:solidFill>
                <a:latin typeface="+mn-lt"/>
              </a:rPr>
              <a:t> </a:t>
            </a:r>
            <a:r>
              <a:rPr lang="en-US" sz="3200" b="1" u="none" strike="noStrike" baseline="0" dirty="0">
                <a:solidFill>
                  <a:srgbClr val="C00000"/>
                </a:solidFill>
                <a:latin typeface="+mn-lt"/>
              </a:rPr>
              <a:t>From individual to collective-level issues </a:t>
            </a:r>
            <a:br>
              <a:rPr lang="en-US" sz="3200" b="1" u="none" strike="noStrike" baseline="0" dirty="0">
                <a:solidFill>
                  <a:srgbClr val="C00000"/>
                </a:solidFill>
                <a:latin typeface="+mn-lt"/>
              </a:rPr>
            </a:br>
            <a:endParaRPr lang="en-CA" sz="32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569260" y="1642223"/>
            <a:ext cx="10057176" cy="4351338"/>
          </a:xfrm>
        </p:spPr>
        <p:txBody>
          <a:bodyPr>
            <a:noAutofit/>
          </a:bodyPr>
          <a:lstStyle/>
          <a:p>
            <a:pPr marL="0" indent="0">
              <a:lnSpc>
                <a:spcPct val="107000"/>
              </a:lnSpc>
              <a:spcAft>
                <a:spcPts val="800"/>
              </a:spcAft>
              <a:buNone/>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Covid-19 pandemic was a dramatic wake-up call for bioethics</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We needed public health ethics principles to cope with tensions between indi­vidual freedoms and the common good</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107000"/>
              </a:lnSpc>
              <a:buFont typeface="Courier New" panose="02070309020205020404" pitchFamily="49" charset="0"/>
              <a:buChar char="o"/>
            </a:pPr>
            <a:r>
              <a:rPr lang="en-CA"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lockdowns, curfews, school closures, or vaccine mandates</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Calibri" panose="020F0502020204030204" pitchFamily="34" charset="0"/>
              <a:buChar char="-"/>
            </a:pPr>
            <a:endPar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Theories of justice and resource-al­location frameworks were needed to feed into policies sur­rounding </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107000"/>
              </a:lnSpc>
              <a:spcAft>
                <a:spcPts val="800"/>
              </a:spcAft>
              <a:buFont typeface="Courier New" panose="02070309020205020404" pitchFamily="49" charset="0"/>
              <a:buChar char="o"/>
            </a:pPr>
            <a:r>
              <a:rPr lang="en-CA"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triage protocols, national vaccination priorities, and the debate regarding vaccine nationalism versus global vaccine equity</a:t>
            </a:r>
            <a:endParaRPr lang="en-CA"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13192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a:bodyPr>
          <a:lstStyle/>
          <a:p>
            <a:pPr algn="l"/>
            <a:br>
              <a:rPr lang="en-CA" sz="1800" b="0" i="0" u="none" strike="noStrike" baseline="0" dirty="0">
                <a:solidFill>
                  <a:srgbClr val="000000"/>
                </a:solidFill>
                <a:latin typeface="Adobe Garamond Pro"/>
              </a:rPr>
            </a:br>
            <a:r>
              <a:rPr lang="en-US" sz="1800" b="0" i="0" u="none" strike="noStrike" baseline="0" dirty="0">
                <a:solidFill>
                  <a:srgbClr val="000000"/>
                </a:solidFill>
                <a:latin typeface="Adobe Garamond Pro"/>
              </a:rPr>
              <a:t> </a:t>
            </a:r>
            <a:r>
              <a:rPr lang="en-US" sz="4000" b="1" dirty="0">
                <a:solidFill>
                  <a:srgbClr val="000000"/>
                </a:solidFill>
                <a:latin typeface="+mn-lt"/>
              </a:rPr>
              <a:t>A path forward – and outward</a:t>
            </a:r>
            <a:endParaRPr lang="en-CA" sz="40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838201" y="1825625"/>
            <a:ext cx="9017000" cy="4351338"/>
          </a:xfrm>
        </p:spPr>
        <p:txBody>
          <a:bodyPr>
            <a:noAutofit/>
          </a:bodyPr>
          <a:lstStyle/>
          <a:p>
            <a:r>
              <a:rPr lang="en-US" u="none" strike="noStrike" baseline="0" dirty="0">
                <a:solidFill>
                  <a:srgbClr val="000000"/>
                </a:solidFill>
              </a:rPr>
              <a:t>From individual to collective-level issues </a:t>
            </a:r>
          </a:p>
          <a:p>
            <a:r>
              <a:rPr lang="en-CA" b="1" u="none" strike="noStrike" baseline="0" dirty="0">
                <a:solidFill>
                  <a:srgbClr val="C00000"/>
                </a:solidFill>
              </a:rPr>
              <a:t>From local to global </a:t>
            </a:r>
            <a:endParaRPr lang="en-US" b="1" dirty="0">
              <a:solidFill>
                <a:srgbClr val="C00000"/>
              </a:solidFill>
            </a:endParaRPr>
          </a:p>
          <a:p>
            <a:r>
              <a:rPr lang="en-US" u="none" strike="noStrike" baseline="0" dirty="0">
                <a:solidFill>
                  <a:srgbClr val="000000"/>
                </a:solidFill>
              </a:rPr>
              <a:t>From human health to human flourishing </a:t>
            </a:r>
          </a:p>
          <a:p>
            <a:r>
              <a:rPr lang="en-CA" u="none" strike="noStrike" baseline="0" dirty="0">
                <a:solidFill>
                  <a:srgbClr val="000000"/>
                </a:solidFill>
              </a:rPr>
              <a:t>From scholarship to impact </a:t>
            </a:r>
            <a:endParaRPr lang="en-US" dirty="0">
              <a:solidFill>
                <a:srgbClr val="000000"/>
              </a:solidFill>
            </a:endParaRPr>
          </a:p>
          <a:p>
            <a:r>
              <a:rPr lang="en-US" u="none" strike="noStrike" baseline="0" dirty="0">
                <a:solidFill>
                  <a:srgbClr val="000000"/>
                </a:solidFill>
              </a:rPr>
              <a:t>From a field to a hub </a:t>
            </a:r>
            <a:endParaRPr lang="en-CA" dirty="0"/>
          </a:p>
        </p:txBody>
      </p:sp>
    </p:spTree>
    <p:extLst>
      <p:ext uri="{BB962C8B-B14F-4D97-AF65-F5344CB8AC3E}">
        <p14:creationId xmlns:p14="http://schemas.microsoft.com/office/powerpoint/2010/main" val="3208826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a:bodyPr>
          <a:lstStyle/>
          <a:p>
            <a:br>
              <a:rPr lang="en-CA" sz="1800" b="0" i="0" u="none" strike="noStrike" baseline="0" dirty="0">
                <a:solidFill>
                  <a:srgbClr val="000000"/>
                </a:solidFill>
                <a:latin typeface="Adobe Garamond Pro"/>
              </a:rPr>
            </a:br>
            <a:r>
              <a:rPr lang="en-US" sz="3200" b="1" i="0" u="none" strike="noStrike" baseline="0" dirty="0">
                <a:solidFill>
                  <a:srgbClr val="000000"/>
                </a:solidFill>
                <a:latin typeface="+mn-lt"/>
              </a:rPr>
              <a:t> </a:t>
            </a:r>
            <a:r>
              <a:rPr lang="en-US" sz="3200" b="1" u="none" strike="noStrike" baseline="0" dirty="0">
                <a:solidFill>
                  <a:srgbClr val="C00000"/>
                </a:solidFill>
                <a:latin typeface="+mn-lt"/>
              </a:rPr>
              <a:t>From local to global</a:t>
            </a:r>
            <a:br>
              <a:rPr lang="en-US" sz="3200" b="1" u="none" strike="noStrike" baseline="0" dirty="0">
                <a:solidFill>
                  <a:srgbClr val="C00000"/>
                </a:solidFill>
                <a:latin typeface="+mn-lt"/>
              </a:rPr>
            </a:br>
            <a:endParaRPr lang="en-CA" sz="32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569260" y="1642223"/>
            <a:ext cx="10140304" cy="4351338"/>
          </a:xfrm>
        </p:spPr>
        <p:txBody>
          <a:bodyPr>
            <a:noAutofit/>
          </a:bodyPr>
          <a:lstStyle/>
          <a:p>
            <a:pPr>
              <a:lnSpc>
                <a:spcPct val="107000"/>
              </a:lnSpc>
              <a:spcAft>
                <a:spcPts val="800"/>
              </a:spcAft>
            </a:pPr>
            <a:r>
              <a:rPr lang="en-CA" sz="2400" kern="100" dirty="0">
                <a:solidFill>
                  <a:srgbClr val="000000"/>
                </a:solidFill>
                <a:latin typeface="Calibri" panose="020F0502020204030204" pitchFamily="34" charset="0"/>
                <a:ea typeface="Calibri" panose="020F0502020204030204" pitchFamily="34" charset="0"/>
                <a:cs typeface="Calibri" panose="020F0502020204030204" pitchFamily="34" charset="0"/>
              </a:rPr>
              <a:t>N</a:t>
            </a: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ew, epidemiological, meaning to the notion of the global village</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Other challenges that are coming our way, giving additional mean­ings to the notion of an interconnected world</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800100" lvl="1" indent="-342900">
              <a:lnSpc>
                <a:spcPct val="107000"/>
              </a:lnSpc>
              <a:spcAft>
                <a:spcPts val="800"/>
              </a:spcAft>
              <a:buFont typeface="Calibri" panose="020F0502020204030204" pitchFamily="34" charset="0"/>
              <a:buChar char="-"/>
            </a:pPr>
            <a:r>
              <a:rPr lang="en-CA"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digital economy and the integration of artificial intelligence (AI) into every aspect of human lives</a:t>
            </a:r>
            <a:endParaRPr lang="en-CA"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9361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a:bodyPr>
          <a:lstStyle/>
          <a:p>
            <a:br>
              <a:rPr lang="en-CA" sz="1800" b="0" i="0" u="none" strike="noStrike" baseline="0" dirty="0">
                <a:solidFill>
                  <a:srgbClr val="000000"/>
                </a:solidFill>
                <a:latin typeface="Adobe Garamond Pro"/>
              </a:rPr>
            </a:br>
            <a:r>
              <a:rPr lang="en-US" sz="3200" b="1" i="0" u="none" strike="noStrike" baseline="0" dirty="0">
                <a:solidFill>
                  <a:srgbClr val="000000"/>
                </a:solidFill>
                <a:latin typeface="+mn-lt"/>
              </a:rPr>
              <a:t> </a:t>
            </a:r>
            <a:r>
              <a:rPr lang="en-US" sz="3200" b="1" u="none" strike="noStrike" baseline="0" dirty="0">
                <a:solidFill>
                  <a:srgbClr val="C00000"/>
                </a:solidFill>
                <a:latin typeface="+mn-lt"/>
              </a:rPr>
              <a:t>From local to global</a:t>
            </a:r>
            <a:br>
              <a:rPr lang="en-US" sz="3200" b="1" u="none" strike="noStrike" baseline="0" dirty="0">
                <a:solidFill>
                  <a:srgbClr val="C00000"/>
                </a:solidFill>
                <a:latin typeface="+mn-lt"/>
              </a:rPr>
            </a:br>
            <a:endParaRPr lang="en-CA" sz="32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569260" y="1642223"/>
            <a:ext cx="10654552" cy="4351338"/>
          </a:xfrm>
        </p:spPr>
        <p:txBody>
          <a:bodyPr>
            <a:noAutofit/>
          </a:bodyPr>
          <a:lstStyle/>
          <a:p>
            <a:pPr>
              <a:lnSpc>
                <a:spcPct val="107000"/>
              </a:lnSpc>
              <a:spcAft>
                <a:spcPts val="800"/>
              </a:spcAft>
            </a:pPr>
            <a:r>
              <a:rPr lang="en-CA" sz="2400" kern="100" dirty="0">
                <a:solidFill>
                  <a:srgbClr val="000000"/>
                </a:solidFill>
                <a:latin typeface="Calibri" panose="020F0502020204030204" pitchFamily="34" charset="0"/>
                <a:ea typeface="Calibri" panose="020F0502020204030204" pitchFamily="34" charset="0"/>
                <a:cs typeface="Calibri" panose="020F0502020204030204" pitchFamily="34" charset="0"/>
              </a:rPr>
              <a:t>N</a:t>
            </a: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ormative concepts of global justice, equity, solidarity, and what all human beings owe each other</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move be­yond the focus on the values of individuals </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and of the dif­ferent communities and cultures in which individuals are situated</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to those that undergird a truly global bioethics</a:t>
            </a:r>
          </a:p>
          <a:p>
            <a:pPr marL="0" lvl="0" indent="0">
              <a:lnSpc>
                <a:spcPct val="107000"/>
              </a:lnSpc>
              <a:spcAft>
                <a:spcPts val="800"/>
              </a:spcAft>
              <a:buNone/>
            </a:pP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Thinking globally also means learning to take diver­sity seriously </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787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a:bodyPr>
          <a:lstStyle/>
          <a:p>
            <a:pPr algn="l"/>
            <a:br>
              <a:rPr lang="en-CA" sz="1800" b="0" i="0" u="none" strike="noStrike" baseline="0" dirty="0">
                <a:solidFill>
                  <a:srgbClr val="000000"/>
                </a:solidFill>
                <a:latin typeface="Adobe Garamond Pro"/>
              </a:rPr>
            </a:br>
            <a:r>
              <a:rPr lang="en-US" sz="1800" b="0" i="0" u="none" strike="noStrike" baseline="0" dirty="0">
                <a:solidFill>
                  <a:srgbClr val="000000"/>
                </a:solidFill>
                <a:latin typeface="Adobe Garamond Pro"/>
              </a:rPr>
              <a:t> </a:t>
            </a:r>
            <a:r>
              <a:rPr lang="en-US" sz="4000" b="1" dirty="0">
                <a:solidFill>
                  <a:srgbClr val="000000"/>
                </a:solidFill>
                <a:latin typeface="+mn-lt"/>
              </a:rPr>
              <a:t>A path forward – and outward</a:t>
            </a:r>
            <a:endParaRPr lang="en-CA" sz="40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838201" y="1825625"/>
            <a:ext cx="9017000" cy="4351338"/>
          </a:xfrm>
        </p:spPr>
        <p:txBody>
          <a:bodyPr>
            <a:noAutofit/>
          </a:bodyPr>
          <a:lstStyle/>
          <a:p>
            <a:r>
              <a:rPr lang="en-US" u="none" strike="noStrike" baseline="0" dirty="0">
                <a:solidFill>
                  <a:srgbClr val="000000"/>
                </a:solidFill>
              </a:rPr>
              <a:t>From individual to collective-level issues </a:t>
            </a:r>
          </a:p>
          <a:p>
            <a:r>
              <a:rPr lang="en-CA" u="none" strike="noStrike" baseline="0" dirty="0">
                <a:solidFill>
                  <a:srgbClr val="000000"/>
                </a:solidFill>
              </a:rPr>
              <a:t>From local to global </a:t>
            </a:r>
            <a:endParaRPr lang="en-US" dirty="0">
              <a:solidFill>
                <a:srgbClr val="000000"/>
              </a:solidFill>
            </a:endParaRPr>
          </a:p>
          <a:p>
            <a:r>
              <a:rPr lang="en-US" b="1" u="none" strike="noStrike" baseline="0" dirty="0">
                <a:solidFill>
                  <a:srgbClr val="C00000"/>
                </a:solidFill>
              </a:rPr>
              <a:t>From human health to human flourishing </a:t>
            </a:r>
          </a:p>
          <a:p>
            <a:r>
              <a:rPr lang="en-CA" u="none" strike="noStrike" baseline="0" dirty="0">
                <a:solidFill>
                  <a:srgbClr val="000000"/>
                </a:solidFill>
              </a:rPr>
              <a:t>From scholarship to impact </a:t>
            </a:r>
            <a:endParaRPr lang="en-US" dirty="0">
              <a:solidFill>
                <a:srgbClr val="000000"/>
              </a:solidFill>
            </a:endParaRPr>
          </a:p>
          <a:p>
            <a:r>
              <a:rPr lang="en-US" u="none" strike="noStrike" baseline="0" dirty="0">
                <a:solidFill>
                  <a:srgbClr val="000000"/>
                </a:solidFill>
              </a:rPr>
              <a:t>From a field to a hub </a:t>
            </a:r>
            <a:endParaRPr lang="en-CA" dirty="0"/>
          </a:p>
        </p:txBody>
      </p:sp>
    </p:spTree>
    <p:extLst>
      <p:ext uri="{BB962C8B-B14F-4D97-AF65-F5344CB8AC3E}">
        <p14:creationId xmlns:p14="http://schemas.microsoft.com/office/powerpoint/2010/main" val="2680084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Isosceles Triangle 1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F229CADB-608D-2CA5-0F55-1F1E0BA1F747}"/>
              </a:ext>
            </a:extLst>
          </p:cNvPr>
          <p:cNvPicPr>
            <a:picLocks noChangeAspect="1"/>
          </p:cNvPicPr>
          <p:nvPr/>
        </p:nvPicPr>
        <p:blipFill>
          <a:blip r:embed="rId2"/>
          <a:stretch>
            <a:fillRect/>
          </a:stretch>
        </p:blipFill>
        <p:spPr>
          <a:xfrm>
            <a:off x="2049274" y="0"/>
            <a:ext cx="5654841" cy="6777990"/>
          </a:xfrm>
          <a:prstGeom prst="rect">
            <a:avLst/>
          </a:prstGeom>
          <a:ln>
            <a:noFill/>
          </a:ln>
        </p:spPr>
      </p:pic>
      <p:sp>
        <p:nvSpPr>
          <p:cNvPr id="19" name="Isosceles Triangle 1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913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a:bodyPr>
          <a:lstStyle/>
          <a:p>
            <a:br>
              <a:rPr lang="en-CA" sz="1800" b="0" i="0" u="none" strike="noStrike" baseline="0" dirty="0">
                <a:solidFill>
                  <a:srgbClr val="000000"/>
                </a:solidFill>
                <a:latin typeface="Adobe Garamond Pro"/>
              </a:rPr>
            </a:br>
            <a:r>
              <a:rPr lang="en-US" sz="3200" b="1" i="0" u="none" strike="noStrike" baseline="0" dirty="0">
                <a:solidFill>
                  <a:srgbClr val="000000"/>
                </a:solidFill>
                <a:latin typeface="+mn-lt"/>
              </a:rPr>
              <a:t> </a:t>
            </a:r>
            <a:r>
              <a:rPr lang="en-US" sz="3200" b="1" u="none" strike="noStrike" baseline="0" dirty="0">
                <a:solidFill>
                  <a:srgbClr val="C00000"/>
                </a:solidFill>
                <a:latin typeface="+mn-lt"/>
              </a:rPr>
              <a:t>From human health to human flourishing </a:t>
            </a:r>
            <a:endParaRPr lang="en-CA" sz="32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569260" y="1642223"/>
            <a:ext cx="10361976" cy="4351338"/>
          </a:xfrm>
        </p:spPr>
        <p:txBody>
          <a:bodyPr>
            <a:noAutofit/>
          </a:bodyPr>
          <a:lstStyle/>
          <a:p>
            <a:pPr marL="342900" lvl="0" indent="-342900" rtl="0">
              <a:lnSpc>
                <a:spcPct val="107000"/>
              </a:lnSpc>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move beyond a focus on human health </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set the more ambitious goal of exploring the conditions for hu­man flourishing</a:t>
            </a:r>
          </a:p>
          <a:p>
            <a:pPr marL="0" lvl="0" indent="0">
              <a:lnSpc>
                <a:spcPct val="107000"/>
              </a:lnSpc>
              <a:spcAft>
                <a:spcPts val="800"/>
              </a:spcAft>
              <a:buNone/>
            </a:pP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Attention to factors such as race, indigeneity, gender, sexuality, and disability are crucial for understanding and overcoming the systems of oppression that stand in the way of the flourishing of all</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r>
              <a:rPr lang="en-CA" sz="2400" dirty="0">
                <a:solidFill>
                  <a:srgbClr val="000000"/>
                </a:solidFill>
                <a:effectLst/>
                <a:latin typeface="Calibri" panose="020F0502020204030204" pitchFamily="34" charset="0"/>
                <a:ea typeface="Calibri" panose="020F0502020204030204" pitchFamily="34" charset="0"/>
              </a:rPr>
              <a:t>more ambitious bioethics should be about removing barriers to flourishing and build­ing societies that promote it</a:t>
            </a:r>
            <a:endParaRPr lang="en-CA" sz="32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46484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a:bodyPr>
          <a:lstStyle/>
          <a:p>
            <a:br>
              <a:rPr lang="en-CA" sz="1800" b="0" i="0" u="none" strike="noStrike" baseline="0" dirty="0">
                <a:solidFill>
                  <a:srgbClr val="000000"/>
                </a:solidFill>
                <a:latin typeface="Adobe Garamond Pro"/>
              </a:rPr>
            </a:br>
            <a:r>
              <a:rPr lang="en-US" sz="3200" b="1" i="0" u="none" strike="noStrike" baseline="0" dirty="0">
                <a:solidFill>
                  <a:srgbClr val="000000"/>
                </a:solidFill>
                <a:latin typeface="+mn-lt"/>
              </a:rPr>
              <a:t> </a:t>
            </a:r>
            <a:r>
              <a:rPr lang="en-US" sz="3200" b="1" u="none" strike="noStrike" baseline="0" dirty="0">
                <a:solidFill>
                  <a:srgbClr val="C00000"/>
                </a:solidFill>
                <a:latin typeface="+mn-lt"/>
              </a:rPr>
              <a:t>From human health to human flourishing </a:t>
            </a:r>
            <a:endParaRPr lang="en-CA" sz="32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569260" y="1642223"/>
            <a:ext cx="10168013" cy="4351338"/>
          </a:xfrm>
        </p:spPr>
        <p:txBody>
          <a:bodyPr>
            <a:noAutofit/>
          </a:bodyPr>
          <a:lstStyle/>
          <a:p>
            <a:pPr marL="342900" lvl="0" indent="-342900" rtl="0">
              <a:lnSpc>
                <a:spcPct val="107000"/>
              </a:lnSpc>
              <a:buFont typeface="Calibri" panose="020F0502020204030204" pitchFamily="34" charset="0"/>
              <a:buChar char="-"/>
            </a:pPr>
            <a:r>
              <a:rPr lang="en-CA" sz="2400" kern="100" dirty="0">
                <a:solidFill>
                  <a:srgbClr val="000000"/>
                </a:solidFill>
                <a:latin typeface="Calibri" panose="020F0502020204030204" pitchFamily="34" charset="0"/>
                <a:ea typeface="Calibri" panose="020F0502020204030204" pitchFamily="34" charset="0"/>
                <a:cs typeface="Calibri" panose="020F0502020204030204" pitchFamily="34" charset="0"/>
              </a:rPr>
              <a:t>…</a:t>
            </a: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poverty, racism, war, global warming, misinfor­mation, gun violence, domestic violence, homelessness, threats to de­mocracy…..</a:t>
            </a:r>
          </a:p>
          <a:p>
            <a:pPr marL="342900" lvl="0" indent="-342900" rtl="0">
              <a:lnSpc>
                <a:spcPct val="107000"/>
              </a:lnSpc>
              <a:buFont typeface="Calibri" panose="020F0502020204030204" pitchFamily="34" charset="0"/>
              <a:buChar char="-"/>
            </a:pPr>
            <a:r>
              <a:rPr lang="en-CA" sz="2400" kern="100" dirty="0">
                <a:solidFill>
                  <a:srgbClr val="000000"/>
                </a:solidFill>
                <a:latin typeface="Calibri" panose="020F0502020204030204" pitchFamily="34" charset="0"/>
                <a:ea typeface="Calibri" panose="020F0502020204030204" pitchFamily="34" charset="0"/>
                <a:cs typeface="Calibri" panose="020F0502020204030204" pitchFamily="34" charset="0"/>
              </a:rPr>
              <a:t>Are these ‘bioethical issues’?</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rtl="0">
              <a:lnSpc>
                <a:spcPct val="107000"/>
              </a:lnSpc>
              <a:buFont typeface="Calibri" panose="020F0502020204030204" pitchFamily="34" charset="0"/>
              <a:buChar char="-"/>
            </a:pP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120219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a:bodyPr>
          <a:lstStyle/>
          <a:p>
            <a:pPr algn="l"/>
            <a:br>
              <a:rPr lang="en-CA" sz="1800" b="0" i="0" u="none" strike="noStrike" baseline="0" dirty="0">
                <a:solidFill>
                  <a:srgbClr val="000000"/>
                </a:solidFill>
                <a:latin typeface="Adobe Garamond Pro"/>
              </a:rPr>
            </a:br>
            <a:r>
              <a:rPr lang="en-US" sz="1800" b="0" i="0" u="none" strike="noStrike" baseline="0" dirty="0">
                <a:solidFill>
                  <a:srgbClr val="000000"/>
                </a:solidFill>
                <a:latin typeface="Adobe Garamond Pro"/>
              </a:rPr>
              <a:t> </a:t>
            </a:r>
            <a:r>
              <a:rPr lang="en-US" sz="4000" b="1" dirty="0">
                <a:solidFill>
                  <a:srgbClr val="000000"/>
                </a:solidFill>
                <a:latin typeface="+mn-lt"/>
              </a:rPr>
              <a:t>A path forward – and outward</a:t>
            </a:r>
            <a:endParaRPr lang="en-CA" sz="40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838201" y="1825625"/>
            <a:ext cx="9017000" cy="4351338"/>
          </a:xfrm>
        </p:spPr>
        <p:txBody>
          <a:bodyPr>
            <a:noAutofit/>
          </a:bodyPr>
          <a:lstStyle/>
          <a:p>
            <a:r>
              <a:rPr lang="en-US" u="none" strike="noStrike" baseline="0" dirty="0">
                <a:solidFill>
                  <a:srgbClr val="000000"/>
                </a:solidFill>
              </a:rPr>
              <a:t>From individual to collective-level issues </a:t>
            </a:r>
          </a:p>
          <a:p>
            <a:r>
              <a:rPr lang="en-CA" u="none" strike="noStrike" baseline="0" dirty="0">
                <a:solidFill>
                  <a:srgbClr val="000000"/>
                </a:solidFill>
              </a:rPr>
              <a:t>From local to global </a:t>
            </a:r>
            <a:endParaRPr lang="en-US" dirty="0">
              <a:solidFill>
                <a:srgbClr val="000000"/>
              </a:solidFill>
            </a:endParaRPr>
          </a:p>
          <a:p>
            <a:r>
              <a:rPr lang="en-US" u="none" strike="noStrike" baseline="0" dirty="0">
                <a:solidFill>
                  <a:srgbClr val="000000"/>
                </a:solidFill>
              </a:rPr>
              <a:t>From human health to human flourishing </a:t>
            </a:r>
          </a:p>
          <a:p>
            <a:r>
              <a:rPr lang="en-CA" b="1" u="none" strike="noStrike" baseline="0" dirty="0">
                <a:solidFill>
                  <a:srgbClr val="C00000"/>
                </a:solidFill>
              </a:rPr>
              <a:t>From scholarship to impact </a:t>
            </a:r>
            <a:endParaRPr lang="en-US" b="1" dirty="0">
              <a:solidFill>
                <a:srgbClr val="C00000"/>
              </a:solidFill>
            </a:endParaRPr>
          </a:p>
          <a:p>
            <a:r>
              <a:rPr lang="en-US" u="none" strike="noStrike" baseline="0" dirty="0">
                <a:solidFill>
                  <a:srgbClr val="000000"/>
                </a:solidFill>
              </a:rPr>
              <a:t>From a field to a hub </a:t>
            </a:r>
            <a:endParaRPr lang="en-CA" dirty="0"/>
          </a:p>
        </p:txBody>
      </p:sp>
    </p:spTree>
    <p:extLst>
      <p:ext uri="{BB962C8B-B14F-4D97-AF65-F5344CB8AC3E}">
        <p14:creationId xmlns:p14="http://schemas.microsoft.com/office/powerpoint/2010/main" val="935147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a:bodyPr>
          <a:lstStyle/>
          <a:p>
            <a:br>
              <a:rPr lang="en-CA" sz="1800" b="0" i="0" u="none" strike="noStrike" baseline="0" dirty="0">
                <a:solidFill>
                  <a:srgbClr val="000000"/>
                </a:solidFill>
                <a:latin typeface="Adobe Garamond Pro"/>
              </a:rPr>
            </a:br>
            <a:r>
              <a:rPr lang="en-US" sz="3200" b="1" i="0" u="none" strike="noStrike" baseline="0" dirty="0">
                <a:solidFill>
                  <a:srgbClr val="000000"/>
                </a:solidFill>
                <a:latin typeface="+mn-lt"/>
              </a:rPr>
              <a:t> </a:t>
            </a:r>
            <a:r>
              <a:rPr lang="en-US" sz="3200" b="1" u="none" strike="noStrike" baseline="0" dirty="0">
                <a:solidFill>
                  <a:srgbClr val="C00000"/>
                </a:solidFill>
                <a:latin typeface="+mn-lt"/>
              </a:rPr>
              <a:t>From scholarship to impact </a:t>
            </a:r>
            <a:endParaRPr lang="en-CA" sz="32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569260" y="1642223"/>
            <a:ext cx="10168013" cy="4351338"/>
          </a:xfrm>
        </p:spPr>
        <p:txBody>
          <a:bodyPr>
            <a:noAutofit/>
          </a:bodyPr>
          <a:lstStyle/>
          <a:p>
            <a:pPr marL="0" lvl="0" indent="0" rtl="0">
              <a:lnSpc>
                <a:spcPct val="107000"/>
              </a:lnSpc>
              <a:buNone/>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Bioethics - </a:t>
            </a:r>
          </a:p>
          <a:p>
            <a:pPr marL="342900" lvl="0" indent="-342900" rtl="0">
              <a:lnSpc>
                <a:spcPct val="107000"/>
              </a:lnSpc>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Produced superb scholarship and a lit­erary canon</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Built a rich and nuanced knowledge base, both conceptual and empirical</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used this expertise to contribute to decision-making</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engage regularly with the media and mak­e genuine efforts to make bioethics more accessible to the general public</a:t>
            </a:r>
            <a:endParaRPr lang="en-CA" sz="2400" kern="100" dirty="0">
              <a:solidFill>
                <a:srgbClr val="000000"/>
              </a:solidFill>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CA" sz="2400" kern="1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But - </a:t>
            </a: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the end of the day, mainstream bioethics resides in the academic world</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0" lvl="0" indent="0">
              <a:lnSpc>
                <a:spcPct val="107000"/>
              </a:lnSpc>
              <a:spcAft>
                <a:spcPts val="800"/>
              </a:spcAft>
              <a:buNone/>
            </a:pPr>
            <a:endPar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196813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a:bodyPr>
          <a:lstStyle/>
          <a:p>
            <a:br>
              <a:rPr lang="en-CA" sz="1800" b="0" i="0" u="none" strike="noStrike" baseline="0" dirty="0">
                <a:solidFill>
                  <a:srgbClr val="000000"/>
                </a:solidFill>
                <a:latin typeface="Adobe Garamond Pro"/>
              </a:rPr>
            </a:br>
            <a:r>
              <a:rPr lang="en-US" sz="3200" b="1" i="0" u="none" strike="noStrike" baseline="0" dirty="0">
                <a:solidFill>
                  <a:srgbClr val="000000"/>
                </a:solidFill>
                <a:latin typeface="+mn-lt"/>
              </a:rPr>
              <a:t> </a:t>
            </a:r>
            <a:r>
              <a:rPr lang="en-US" sz="3200" b="1" u="none" strike="noStrike" baseline="0" dirty="0">
                <a:solidFill>
                  <a:srgbClr val="C00000"/>
                </a:solidFill>
                <a:latin typeface="+mn-lt"/>
              </a:rPr>
              <a:t>From scholarship to impact </a:t>
            </a:r>
            <a:endParaRPr lang="en-CA" sz="32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569260" y="1642223"/>
            <a:ext cx="10168013" cy="4351338"/>
          </a:xfrm>
        </p:spPr>
        <p:txBody>
          <a:bodyPr>
            <a:noAutofit/>
          </a:bodyPr>
          <a:lstStyle/>
          <a:p>
            <a:pPr marL="0" indent="0">
              <a:lnSpc>
                <a:spcPct val="107000"/>
              </a:lnSpc>
              <a:spcAft>
                <a:spcPts val="800"/>
              </a:spcAft>
              <a:buNone/>
            </a:pPr>
            <a:r>
              <a:rPr lang="en-CA" sz="2400" kern="100" dirty="0">
                <a:solidFill>
                  <a:srgbClr val="000000"/>
                </a:solidFill>
                <a:latin typeface="Calibri" panose="020F0502020204030204" pitchFamily="34" charset="0"/>
                <a:ea typeface="Calibri" panose="020F0502020204030204" pitchFamily="34" charset="0"/>
                <a:cs typeface="Calibri" panose="020F0502020204030204" pitchFamily="34" charset="0"/>
              </a:rPr>
              <a:t>A</a:t>
            </a: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cknowledge impact as a core mission, one of equal value to scholarship </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Impact can mean various things:</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800100" lvl="1" indent="-342900">
              <a:lnSpc>
                <a:spcPct val="107000"/>
              </a:lnSpc>
              <a:buFont typeface="Calibri" panose="020F0502020204030204" pitchFamily="34" charset="0"/>
              <a:buChar char="-"/>
            </a:pPr>
            <a:r>
              <a:rPr lang="en-CA"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policy development</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pPr marL="800100" lvl="1" indent="-342900">
              <a:lnSpc>
                <a:spcPct val="107000"/>
              </a:lnSpc>
              <a:buFont typeface="Calibri" panose="020F0502020204030204" pitchFamily="34" charset="0"/>
              <a:buChar char="-"/>
            </a:pPr>
            <a:r>
              <a:rPr lang="en-CA"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implementation of recommendations </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pPr marL="800100" lvl="1" indent="-342900">
              <a:lnSpc>
                <a:spcPct val="107000"/>
              </a:lnSpc>
              <a:buFont typeface="Calibri" panose="020F0502020204030204" pitchFamily="34" charset="0"/>
              <a:buChar char="-"/>
            </a:pPr>
            <a:r>
              <a:rPr lang="en-CA"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public engagement and education </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pPr marL="800100" lvl="1" indent="-342900">
              <a:lnSpc>
                <a:spcPct val="107000"/>
              </a:lnSpc>
              <a:spcAft>
                <a:spcPts val="800"/>
              </a:spcAft>
              <a:buFont typeface="Calibri" panose="020F0502020204030204" pitchFamily="34" charset="0"/>
              <a:buChar char="-"/>
            </a:pPr>
            <a:r>
              <a:rPr lang="en-CA"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mainstream and social media</a:t>
            </a:r>
            <a:endParaRPr lang="en-CA"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21622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a:bodyPr>
          <a:lstStyle/>
          <a:p>
            <a:br>
              <a:rPr lang="en-CA" sz="1800" b="0" i="0" u="none" strike="noStrike" baseline="0" dirty="0">
                <a:solidFill>
                  <a:srgbClr val="000000"/>
                </a:solidFill>
                <a:latin typeface="Adobe Garamond Pro"/>
              </a:rPr>
            </a:br>
            <a:r>
              <a:rPr lang="en-US" sz="3200" b="1" i="0" u="none" strike="noStrike" baseline="0" dirty="0">
                <a:solidFill>
                  <a:srgbClr val="000000"/>
                </a:solidFill>
                <a:latin typeface="+mn-lt"/>
              </a:rPr>
              <a:t> </a:t>
            </a:r>
            <a:r>
              <a:rPr lang="en-US" sz="3200" b="1" u="none" strike="noStrike" baseline="0" dirty="0">
                <a:solidFill>
                  <a:srgbClr val="C00000"/>
                </a:solidFill>
                <a:latin typeface="+mn-lt"/>
              </a:rPr>
              <a:t>From scholarship to impact </a:t>
            </a:r>
            <a:endParaRPr lang="en-CA" sz="32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569260" y="1642223"/>
            <a:ext cx="10168013" cy="4351338"/>
          </a:xfrm>
        </p:spPr>
        <p:txBody>
          <a:bodyPr>
            <a:noAutofit/>
          </a:bodyPr>
          <a:lstStyle/>
          <a:p>
            <a:pPr>
              <a:lnSpc>
                <a:spcPct val="107000"/>
              </a:lnSpc>
              <a:spcAft>
                <a:spcPts val="800"/>
              </a:spcAft>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Such contributions should not be seen as pe­ripheral to our mission</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They should be key considerations in how we </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train bioethicists</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formulate our research questions and write our grant proposals, e</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valu­ate our achievements</a:t>
            </a:r>
          </a:p>
          <a:p>
            <a:pPr marL="0" lvl="0" indent="0">
              <a:lnSpc>
                <a:spcPct val="107000"/>
              </a:lnSpc>
              <a:spcAft>
                <a:spcPts val="800"/>
              </a:spcAft>
              <a:buNone/>
            </a:pP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Going forward, we should acknowledge the importance of impact and design our field to meet its challenges.</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217462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a:bodyPr>
          <a:lstStyle/>
          <a:p>
            <a:pPr algn="l"/>
            <a:br>
              <a:rPr lang="en-CA" sz="1800" b="0" i="0" u="none" strike="noStrike" baseline="0" dirty="0">
                <a:solidFill>
                  <a:srgbClr val="000000"/>
                </a:solidFill>
                <a:latin typeface="Adobe Garamond Pro"/>
              </a:rPr>
            </a:br>
            <a:r>
              <a:rPr lang="en-US" sz="1800" b="0" i="0" u="none" strike="noStrike" baseline="0" dirty="0">
                <a:solidFill>
                  <a:srgbClr val="000000"/>
                </a:solidFill>
                <a:latin typeface="Adobe Garamond Pro"/>
              </a:rPr>
              <a:t> </a:t>
            </a:r>
            <a:r>
              <a:rPr lang="en-US" sz="4000" b="1" dirty="0">
                <a:solidFill>
                  <a:srgbClr val="000000"/>
                </a:solidFill>
                <a:latin typeface="+mn-lt"/>
              </a:rPr>
              <a:t>A path forward – and outward</a:t>
            </a:r>
            <a:endParaRPr lang="en-CA" sz="40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838201" y="1825625"/>
            <a:ext cx="9017000" cy="4351338"/>
          </a:xfrm>
        </p:spPr>
        <p:txBody>
          <a:bodyPr>
            <a:noAutofit/>
          </a:bodyPr>
          <a:lstStyle/>
          <a:p>
            <a:r>
              <a:rPr lang="en-US" u="none" strike="noStrike" baseline="0" dirty="0">
                <a:solidFill>
                  <a:srgbClr val="000000"/>
                </a:solidFill>
              </a:rPr>
              <a:t>From individual to collective-level issues </a:t>
            </a:r>
          </a:p>
          <a:p>
            <a:r>
              <a:rPr lang="en-CA" u="none" strike="noStrike" baseline="0" dirty="0">
                <a:solidFill>
                  <a:srgbClr val="000000"/>
                </a:solidFill>
              </a:rPr>
              <a:t>From local to global </a:t>
            </a:r>
            <a:endParaRPr lang="en-US" dirty="0">
              <a:solidFill>
                <a:srgbClr val="000000"/>
              </a:solidFill>
            </a:endParaRPr>
          </a:p>
          <a:p>
            <a:r>
              <a:rPr lang="en-US" u="none" strike="noStrike" baseline="0" dirty="0">
                <a:solidFill>
                  <a:srgbClr val="000000"/>
                </a:solidFill>
              </a:rPr>
              <a:t>From human health to human flourishing </a:t>
            </a:r>
          </a:p>
          <a:p>
            <a:r>
              <a:rPr lang="en-CA" u="none" strike="noStrike" baseline="0" dirty="0">
                <a:solidFill>
                  <a:srgbClr val="000000"/>
                </a:solidFill>
              </a:rPr>
              <a:t>From scholarship to impact </a:t>
            </a:r>
            <a:endParaRPr lang="en-US" dirty="0">
              <a:solidFill>
                <a:srgbClr val="000000"/>
              </a:solidFill>
            </a:endParaRPr>
          </a:p>
          <a:p>
            <a:r>
              <a:rPr lang="en-US" b="1" u="none" strike="noStrike" baseline="0" dirty="0">
                <a:solidFill>
                  <a:srgbClr val="C00000"/>
                </a:solidFill>
              </a:rPr>
              <a:t>From a field to a hub </a:t>
            </a:r>
            <a:endParaRPr lang="en-CA" b="1" dirty="0">
              <a:solidFill>
                <a:srgbClr val="C00000"/>
              </a:solidFill>
            </a:endParaRPr>
          </a:p>
        </p:txBody>
      </p:sp>
    </p:spTree>
    <p:extLst>
      <p:ext uri="{BB962C8B-B14F-4D97-AF65-F5344CB8AC3E}">
        <p14:creationId xmlns:p14="http://schemas.microsoft.com/office/powerpoint/2010/main" val="2510190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a:bodyPr>
          <a:lstStyle/>
          <a:p>
            <a:br>
              <a:rPr lang="en-CA" sz="1800" b="0" i="0" u="none" strike="noStrike" baseline="0" dirty="0">
                <a:solidFill>
                  <a:srgbClr val="000000"/>
                </a:solidFill>
                <a:latin typeface="Adobe Garamond Pro"/>
              </a:rPr>
            </a:br>
            <a:r>
              <a:rPr lang="en-US" sz="3200" b="1" i="0" u="none" strike="noStrike" baseline="0" dirty="0">
                <a:solidFill>
                  <a:srgbClr val="000000"/>
                </a:solidFill>
                <a:latin typeface="+mn-lt"/>
              </a:rPr>
              <a:t> </a:t>
            </a:r>
            <a:r>
              <a:rPr lang="en-US" sz="3200" b="1" u="none" strike="noStrike" baseline="0" dirty="0">
                <a:solidFill>
                  <a:srgbClr val="C00000"/>
                </a:solidFill>
                <a:latin typeface="+mn-lt"/>
              </a:rPr>
              <a:t>From a field to a hub </a:t>
            </a:r>
            <a:endParaRPr lang="en-CA" sz="32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569261" y="1642223"/>
            <a:ext cx="9960194" cy="4351338"/>
          </a:xfrm>
        </p:spPr>
        <p:txBody>
          <a:bodyPr>
            <a:noAutofit/>
          </a:bodyPr>
          <a:lstStyle/>
          <a:p>
            <a:pPr>
              <a:lnSpc>
                <a:spcPct val="107000"/>
              </a:lnSpc>
              <a:spcAft>
                <a:spcPts val="800"/>
              </a:spcAft>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We mapped the regions of our terri­tory: </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delineated specialties such as clinical ethics, research ethics, and public health ethics</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identified subfields of in­terest, such as reproductive ethics, animal ethics, and now AI ethics</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793274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a:bodyPr>
          <a:lstStyle/>
          <a:p>
            <a:br>
              <a:rPr lang="en-CA" sz="1800" b="0" i="0" u="none" strike="noStrike" baseline="0" dirty="0">
                <a:solidFill>
                  <a:srgbClr val="000000"/>
                </a:solidFill>
                <a:latin typeface="Adobe Garamond Pro"/>
              </a:rPr>
            </a:br>
            <a:r>
              <a:rPr lang="en-US" sz="3200" b="1" i="0" u="none" strike="noStrike" baseline="0" dirty="0">
                <a:solidFill>
                  <a:srgbClr val="000000"/>
                </a:solidFill>
                <a:latin typeface="+mn-lt"/>
              </a:rPr>
              <a:t> </a:t>
            </a:r>
            <a:r>
              <a:rPr lang="en-US" sz="3200" b="1" u="none" strike="noStrike" baseline="0" dirty="0">
                <a:solidFill>
                  <a:srgbClr val="C00000"/>
                </a:solidFill>
                <a:latin typeface="+mn-lt"/>
              </a:rPr>
              <a:t>From a field to a hub </a:t>
            </a:r>
            <a:endParaRPr lang="en-CA" sz="32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569260" y="1642223"/>
            <a:ext cx="11165540" cy="4351338"/>
          </a:xfrm>
        </p:spPr>
        <p:txBody>
          <a:bodyPr>
            <a:noAutofit/>
          </a:bodyPr>
          <a:lstStyle/>
          <a:p>
            <a:pPr marL="0" indent="0">
              <a:lnSpc>
                <a:spcPct val="107000"/>
              </a:lnSpc>
              <a:spcAft>
                <a:spcPts val="800"/>
              </a:spcAft>
              <a:buNone/>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 propose the metaphor of bioethics as a hub – building bridges beyond our own territory, beyond interdisciplinar­ity, to become a convening force that operates as a hub</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Calibri" panose="020F0502020204030204" pitchFamily="34" charset="0"/>
              <a:buChar char="-"/>
            </a:pPr>
            <a:r>
              <a:rPr lang="en-CA" sz="2400" kern="100" dirty="0">
                <a:solidFill>
                  <a:srgbClr val="000000"/>
                </a:solidFill>
                <a:latin typeface="Calibri" panose="020F0502020204030204" pitchFamily="34" charset="0"/>
                <a:ea typeface="Calibri" panose="020F0502020204030204" pitchFamily="34" charset="0"/>
                <a:cs typeface="Calibri" panose="020F0502020204030204" pitchFamily="34" charset="0"/>
              </a:rPr>
              <a:t>e</a:t>
            </a: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xpanding its mission and scope in the ways I described means that we need even more players</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does not mean that all these players should be seen as, or define themselves as, bioethicists</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Calibri" panose="020F0502020204030204" pitchFamily="34" charset="0"/>
              <a:buChar char="-"/>
            </a:pPr>
            <a:r>
              <a:rPr lang="en-CA"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means that we are recognized enough to use our convening power and become a hub of thinking and activity </a:t>
            </a:r>
            <a:endParaRPr lang="en-CA" sz="2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103058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a:bodyPr>
          <a:lstStyle/>
          <a:p>
            <a:pPr algn="l"/>
            <a:br>
              <a:rPr lang="en-CA" sz="1800" b="0" i="0" u="none" strike="noStrike" baseline="0" dirty="0">
                <a:solidFill>
                  <a:srgbClr val="000000"/>
                </a:solidFill>
                <a:latin typeface="Adobe Garamond Pro"/>
              </a:rPr>
            </a:br>
            <a:r>
              <a:rPr lang="en-US" sz="1800" b="0" i="0" u="none" strike="noStrike" baseline="0" dirty="0">
                <a:solidFill>
                  <a:srgbClr val="000000"/>
                </a:solidFill>
                <a:latin typeface="Adobe Garamond Pro"/>
              </a:rPr>
              <a:t> </a:t>
            </a:r>
            <a:r>
              <a:rPr lang="en-US" sz="4000" b="1" dirty="0">
                <a:solidFill>
                  <a:srgbClr val="000000"/>
                </a:solidFill>
                <a:latin typeface="+mn-lt"/>
              </a:rPr>
              <a:t>A path forward – and outward</a:t>
            </a:r>
            <a:endParaRPr lang="en-CA" sz="40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838201" y="1825625"/>
            <a:ext cx="9017000" cy="4351338"/>
          </a:xfrm>
        </p:spPr>
        <p:txBody>
          <a:bodyPr>
            <a:noAutofit/>
          </a:bodyPr>
          <a:lstStyle/>
          <a:p>
            <a:r>
              <a:rPr lang="en-US" u="none" strike="noStrike" baseline="0" dirty="0">
                <a:solidFill>
                  <a:srgbClr val="000000"/>
                </a:solidFill>
              </a:rPr>
              <a:t>From individual to collective-level issues </a:t>
            </a:r>
          </a:p>
          <a:p>
            <a:r>
              <a:rPr lang="en-CA" u="none" strike="noStrike" baseline="0" dirty="0">
                <a:solidFill>
                  <a:srgbClr val="000000"/>
                </a:solidFill>
              </a:rPr>
              <a:t>From local to global </a:t>
            </a:r>
            <a:endParaRPr lang="en-US" dirty="0">
              <a:solidFill>
                <a:srgbClr val="000000"/>
              </a:solidFill>
            </a:endParaRPr>
          </a:p>
          <a:p>
            <a:r>
              <a:rPr lang="en-US" u="none" strike="noStrike" baseline="0" dirty="0">
                <a:solidFill>
                  <a:srgbClr val="000000"/>
                </a:solidFill>
              </a:rPr>
              <a:t>From human health to human flourishing </a:t>
            </a:r>
          </a:p>
          <a:p>
            <a:r>
              <a:rPr lang="en-CA" u="none" strike="noStrike" baseline="0" dirty="0">
                <a:solidFill>
                  <a:srgbClr val="000000"/>
                </a:solidFill>
              </a:rPr>
              <a:t>From scholarship to impact </a:t>
            </a:r>
            <a:endParaRPr lang="en-US" dirty="0">
              <a:solidFill>
                <a:srgbClr val="000000"/>
              </a:solidFill>
            </a:endParaRPr>
          </a:p>
          <a:p>
            <a:r>
              <a:rPr lang="en-US" u="none" strike="noStrike" baseline="0" dirty="0">
                <a:solidFill>
                  <a:srgbClr val="000000"/>
                </a:solidFill>
              </a:rPr>
              <a:t>From a field to a hub </a:t>
            </a:r>
          </a:p>
          <a:p>
            <a:endParaRPr lang="en-US" dirty="0">
              <a:solidFill>
                <a:srgbClr val="000000"/>
              </a:solidFill>
            </a:endParaRPr>
          </a:p>
          <a:p>
            <a:r>
              <a:rPr lang="en-US" b="1" dirty="0">
                <a:solidFill>
                  <a:srgbClr val="C00000"/>
                </a:solidFill>
              </a:rPr>
              <a:t>Let’s discuss!</a:t>
            </a:r>
            <a:endParaRPr lang="en-CA" b="1" dirty="0">
              <a:solidFill>
                <a:srgbClr val="C00000"/>
              </a:solidFill>
            </a:endParaRPr>
          </a:p>
        </p:txBody>
      </p:sp>
    </p:spTree>
    <p:extLst>
      <p:ext uri="{BB962C8B-B14F-4D97-AF65-F5344CB8AC3E}">
        <p14:creationId xmlns:p14="http://schemas.microsoft.com/office/powerpoint/2010/main" val="3246158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fontScale="90000"/>
          </a:bodyPr>
          <a:lstStyle/>
          <a:p>
            <a:pPr algn="l"/>
            <a:br>
              <a:rPr lang="en-CA" sz="1800" b="0" i="0" u="none" strike="noStrike" baseline="0" dirty="0">
                <a:solidFill>
                  <a:srgbClr val="000000"/>
                </a:solidFill>
                <a:latin typeface="Adobe Garamond Pro"/>
              </a:rPr>
            </a:br>
            <a:r>
              <a:rPr lang="en-US" sz="1800" b="0" i="0" u="none" strike="noStrike" baseline="0" dirty="0">
                <a:solidFill>
                  <a:srgbClr val="000000"/>
                </a:solidFill>
                <a:latin typeface="Adobe Garamond Pro"/>
              </a:rPr>
              <a:t> </a:t>
            </a:r>
            <a:r>
              <a:rPr lang="en-US" sz="4000" b="0" i="0" u="none" strike="noStrike" baseline="0" dirty="0">
                <a:solidFill>
                  <a:srgbClr val="000000"/>
                </a:solidFill>
                <a:latin typeface="+mn-lt"/>
              </a:rPr>
              <a:t>where we have been </a:t>
            </a:r>
            <a:br>
              <a:rPr lang="en-US" sz="4000" b="0" i="0" u="none" strike="noStrike" baseline="0" dirty="0">
                <a:solidFill>
                  <a:srgbClr val="000000"/>
                </a:solidFill>
                <a:latin typeface="+mn-lt"/>
              </a:rPr>
            </a:br>
            <a:r>
              <a:rPr lang="en-US" sz="4000" b="0" i="0" u="none" strike="noStrike" baseline="0" dirty="0">
                <a:solidFill>
                  <a:srgbClr val="000000"/>
                </a:solidFill>
                <a:latin typeface="+mn-lt"/>
              </a:rPr>
              <a:t>	 where we are going </a:t>
            </a:r>
            <a:endParaRPr lang="en-CA" sz="40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838200" y="2438400"/>
            <a:ext cx="9577712" cy="3399896"/>
          </a:xfrm>
        </p:spPr>
        <p:txBody>
          <a:bodyPr>
            <a:normAutofit/>
          </a:bodyPr>
          <a:lstStyle/>
          <a:p>
            <a:pPr algn="l"/>
            <a:r>
              <a:rPr lang="en-CA" b="0" i="0" u="none" strike="noStrike" baseline="0" dirty="0">
                <a:solidFill>
                  <a:srgbClr val="000000"/>
                </a:solidFill>
              </a:rPr>
              <a:t>Bioethics 3.0 ?</a:t>
            </a:r>
          </a:p>
        </p:txBody>
      </p:sp>
    </p:spTree>
    <p:extLst>
      <p:ext uri="{BB962C8B-B14F-4D97-AF65-F5344CB8AC3E}">
        <p14:creationId xmlns:p14="http://schemas.microsoft.com/office/powerpoint/2010/main" val="1763842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fontScale="90000"/>
          </a:bodyPr>
          <a:lstStyle/>
          <a:p>
            <a:pPr algn="l"/>
            <a:br>
              <a:rPr lang="en-CA" sz="1800" b="0" i="0" u="none" strike="noStrike" baseline="0" dirty="0">
                <a:solidFill>
                  <a:srgbClr val="000000"/>
                </a:solidFill>
                <a:latin typeface="Adobe Garamond Pro"/>
              </a:rPr>
            </a:br>
            <a:r>
              <a:rPr lang="en-US" sz="1800" b="0" i="0" u="none" strike="noStrike" baseline="0" dirty="0">
                <a:solidFill>
                  <a:srgbClr val="000000"/>
                </a:solidFill>
                <a:latin typeface="Adobe Garamond Pro"/>
              </a:rPr>
              <a:t> </a:t>
            </a:r>
            <a:r>
              <a:rPr lang="en-US" sz="4000" b="0" i="0" u="none" strike="noStrike" baseline="0" dirty="0">
                <a:solidFill>
                  <a:srgbClr val="000000"/>
                </a:solidFill>
                <a:latin typeface="+mn-lt"/>
              </a:rPr>
              <a:t>where we have been </a:t>
            </a:r>
            <a:br>
              <a:rPr lang="en-US" sz="4000" b="0" i="0" u="none" strike="noStrike" baseline="0" dirty="0">
                <a:solidFill>
                  <a:srgbClr val="000000"/>
                </a:solidFill>
                <a:latin typeface="+mn-lt"/>
              </a:rPr>
            </a:br>
            <a:r>
              <a:rPr lang="en-US" sz="4000" b="0" i="0" u="none" strike="noStrike" baseline="0" dirty="0">
                <a:solidFill>
                  <a:srgbClr val="000000"/>
                </a:solidFill>
                <a:latin typeface="+mn-lt"/>
              </a:rPr>
              <a:t>	 where we are going </a:t>
            </a:r>
            <a:endParaRPr lang="en-CA" sz="40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838201" y="2037292"/>
            <a:ext cx="8559800" cy="4351338"/>
          </a:xfrm>
        </p:spPr>
        <p:txBody>
          <a:bodyPr>
            <a:noAutofit/>
          </a:bodyPr>
          <a:lstStyle/>
          <a:p>
            <a:r>
              <a:rPr lang="en-US" b="0" i="0" u="none" strike="noStrike" baseline="0" dirty="0">
                <a:solidFill>
                  <a:srgbClr val="000000"/>
                </a:solidFill>
              </a:rPr>
              <a:t> 1960s and ‘70s: a nascent field, led by philosophers and theologians, focusing on the protection of individuals from powerful and often paternalistic systems</a:t>
            </a:r>
          </a:p>
          <a:p>
            <a:endParaRPr lang="en-US" b="0" i="0" u="none" strike="noStrike" baseline="0" dirty="0">
              <a:solidFill>
                <a:srgbClr val="000000"/>
              </a:solidFill>
            </a:endParaRPr>
          </a:p>
          <a:p>
            <a:r>
              <a:rPr lang="en-US" b="0" i="0" u="none" strike="noStrike" baseline="0" dirty="0">
                <a:solidFill>
                  <a:srgbClr val="000000"/>
                </a:solidFill>
              </a:rPr>
              <a:t>1980s and ’90s: increasingly diverse cohort of scholars involved, but the core of the field’s interest remained individuals and their autonomy</a:t>
            </a:r>
          </a:p>
        </p:txBody>
      </p:sp>
    </p:spTree>
    <p:extLst>
      <p:ext uri="{BB962C8B-B14F-4D97-AF65-F5344CB8AC3E}">
        <p14:creationId xmlns:p14="http://schemas.microsoft.com/office/powerpoint/2010/main" val="4026193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fontScale="90000"/>
          </a:bodyPr>
          <a:lstStyle/>
          <a:p>
            <a:pPr algn="l"/>
            <a:br>
              <a:rPr lang="en-CA" sz="1800" b="0" i="0" u="none" strike="noStrike" baseline="0" dirty="0">
                <a:solidFill>
                  <a:srgbClr val="000000"/>
                </a:solidFill>
                <a:latin typeface="Adobe Garamond Pro"/>
              </a:rPr>
            </a:br>
            <a:r>
              <a:rPr lang="en-US" sz="1800" b="0" i="0" u="none" strike="noStrike" baseline="0" dirty="0">
                <a:solidFill>
                  <a:srgbClr val="000000"/>
                </a:solidFill>
                <a:latin typeface="Adobe Garamond Pro"/>
              </a:rPr>
              <a:t> </a:t>
            </a:r>
            <a:r>
              <a:rPr lang="en-US" sz="4000" b="0" i="0" u="none" strike="noStrike" baseline="0" dirty="0">
                <a:solidFill>
                  <a:srgbClr val="000000"/>
                </a:solidFill>
                <a:latin typeface="+mn-lt"/>
              </a:rPr>
              <a:t>where we have been </a:t>
            </a:r>
            <a:br>
              <a:rPr lang="en-US" sz="4000" b="0" i="0" u="none" strike="noStrike" baseline="0" dirty="0">
                <a:solidFill>
                  <a:srgbClr val="000000"/>
                </a:solidFill>
                <a:latin typeface="+mn-lt"/>
              </a:rPr>
            </a:br>
            <a:r>
              <a:rPr lang="en-US" sz="4000" b="0" i="0" u="none" strike="noStrike" baseline="0" dirty="0">
                <a:solidFill>
                  <a:srgbClr val="000000"/>
                </a:solidFill>
                <a:latin typeface="+mn-lt"/>
              </a:rPr>
              <a:t>	 where we are going </a:t>
            </a:r>
            <a:endParaRPr lang="en-CA" sz="40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838200" y="2037292"/>
            <a:ext cx="10253133" cy="4351338"/>
          </a:xfrm>
        </p:spPr>
        <p:txBody>
          <a:bodyPr>
            <a:noAutofit/>
          </a:bodyPr>
          <a:lstStyle/>
          <a:p>
            <a:pPr marL="0" indent="0">
              <a:buNone/>
            </a:pPr>
            <a:r>
              <a:rPr lang="en-US" b="0" i="0" u="none" strike="noStrike" baseline="0" dirty="0">
                <a:solidFill>
                  <a:srgbClr val="000000"/>
                </a:solidFill>
              </a:rPr>
              <a:t>In subsequent years – </a:t>
            </a:r>
          </a:p>
          <a:p>
            <a:pPr lvl="1"/>
            <a:r>
              <a:rPr lang="en-US" sz="2800" b="0" i="0" u="none" strike="noStrike" baseline="0" dirty="0">
                <a:solidFill>
                  <a:srgbClr val="000000"/>
                </a:solidFill>
              </a:rPr>
              <a:t>greater emphasis on diverse methodologies (empirical bioethics)</a:t>
            </a:r>
          </a:p>
          <a:p>
            <a:pPr lvl="1"/>
            <a:r>
              <a:rPr lang="en-US" sz="2800" b="0" i="0" u="none" strike="noStrike" baseline="0" dirty="0">
                <a:solidFill>
                  <a:srgbClr val="000000"/>
                </a:solidFill>
              </a:rPr>
              <a:t>emerging specializations (neuro-ethics)</a:t>
            </a:r>
          </a:p>
          <a:p>
            <a:pPr lvl="1"/>
            <a:r>
              <a:rPr lang="en-US" sz="2800" b="0" i="0" u="none" strike="noStrike" baseline="0" dirty="0">
                <a:solidFill>
                  <a:srgbClr val="000000"/>
                </a:solidFill>
              </a:rPr>
              <a:t>more nuanced theoretical tools (relational autonomy)</a:t>
            </a:r>
            <a:endParaRPr lang="en-US" sz="2800" dirty="0">
              <a:solidFill>
                <a:srgbClr val="000000"/>
              </a:solidFill>
            </a:endParaRPr>
          </a:p>
        </p:txBody>
      </p:sp>
    </p:spTree>
    <p:extLst>
      <p:ext uri="{BB962C8B-B14F-4D97-AF65-F5344CB8AC3E}">
        <p14:creationId xmlns:p14="http://schemas.microsoft.com/office/powerpoint/2010/main" val="2972889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fontScale="90000"/>
          </a:bodyPr>
          <a:lstStyle/>
          <a:p>
            <a:pPr algn="l"/>
            <a:br>
              <a:rPr lang="en-CA" sz="1800" b="0" i="0" u="none" strike="noStrike" baseline="0" dirty="0">
                <a:solidFill>
                  <a:srgbClr val="000000"/>
                </a:solidFill>
                <a:latin typeface="Adobe Garamond Pro"/>
              </a:rPr>
            </a:br>
            <a:r>
              <a:rPr lang="en-US" sz="1800" b="0" i="0" u="none" strike="noStrike" baseline="0" dirty="0">
                <a:solidFill>
                  <a:srgbClr val="000000"/>
                </a:solidFill>
                <a:latin typeface="Adobe Garamond Pro"/>
              </a:rPr>
              <a:t> </a:t>
            </a:r>
            <a:r>
              <a:rPr lang="en-US" sz="4000" b="0" i="0" u="none" strike="noStrike" baseline="0" dirty="0">
                <a:solidFill>
                  <a:srgbClr val="000000"/>
                </a:solidFill>
                <a:latin typeface="+mn-lt"/>
              </a:rPr>
              <a:t>where we have been </a:t>
            </a:r>
            <a:br>
              <a:rPr lang="en-US" sz="4000" b="0" i="0" u="none" strike="noStrike" baseline="0" dirty="0">
                <a:solidFill>
                  <a:srgbClr val="000000"/>
                </a:solidFill>
                <a:latin typeface="+mn-lt"/>
              </a:rPr>
            </a:br>
            <a:r>
              <a:rPr lang="en-US" sz="4000" b="0" i="0" u="none" strike="noStrike" baseline="0" dirty="0">
                <a:solidFill>
                  <a:srgbClr val="000000"/>
                </a:solidFill>
                <a:latin typeface="+mn-lt"/>
              </a:rPr>
              <a:t>	 where we are going </a:t>
            </a:r>
            <a:endParaRPr lang="en-CA" sz="40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838201" y="1825625"/>
            <a:ext cx="9017000" cy="4351338"/>
          </a:xfrm>
        </p:spPr>
        <p:txBody>
          <a:bodyPr>
            <a:noAutofit/>
          </a:bodyPr>
          <a:lstStyle/>
          <a:p>
            <a:pPr algn="l"/>
            <a:endParaRPr lang="en-CA" b="0" i="0" u="none" strike="noStrike" baseline="0" dirty="0">
              <a:solidFill>
                <a:srgbClr val="000000"/>
              </a:solidFill>
            </a:endParaRPr>
          </a:p>
          <a:p>
            <a:pPr marL="0" indent="0">
              <a:buNone/>
            </a:pPr>
            <a:r>
              <a:rPr lang="en-US" b="0" i="0" u="none" strike="noStrike" baseline="0" dirty="0">
                <a:solidFill>
                  <a:srgbClr val="000000"/>
                </a:solidFill>
              </a:rPr>
              <a:t>However, with the ongoing emphasis on individual autonomy</a:t>
            </a:r>
          </a:p>
          <a:p>
            <a:pPr marL="0" indent="0">
              <a:buNone/>
            </a:pPr>
            <a:r>
              <a:rPr lang="en-US" b="0" i="0" u="none" strike="noStrike" baseline="0" dirty="0">
                <a:solidFill>
                  <a:srgbClr val="000000"/>
                </a:solidFill>
              </a:rPr>
              <a:t>we gave inadequate attention to the fact that issues related to the </a:t>
            </a:r>
            <a:r>
              <a:rPr lang="en-US" b="1" i="0" u="none" strike="noStrike" baseline="0" dirty="0">
                <a:solidFill>
                  <a:srgbClr val="000000"/>
                </a:solidFill>
              </a:rPr>
              <a:t>common good </a:t>
            </a:r>
          </a:p>
          <a:p>
            <a:pPr marL="0" indent="0">
              <a:buNone/>
            </a:pPr>
            <a:r>
              <a:rPr lang="en-US" b="0" i="0" u="none" strike="noStrike" baseline="0" dirty="0">
                <a:solidFill>
                  <a:srgbClr val="000000"/>
                </a:solidFill>
              </a:rPr>
              <a:t>are just as relevant to health and well-being as those related to </a:t>
            </a:r>
            <a:r>
              <a:rPr lang="en-US" b="1" i="0" u="none" strike="noStrike" baseline="0" dirty="0">
                <a:solidFill>
                  <a:srgbClr val="000000"/>
                </a:solidFill>
              </a:rPr>
              <a:t>individual interests</a:t>
            </a:r>
            <a:endParaRPr lang="en-CA" dirty="0"/>
          </a:p>
        </p:txBody>
      </p:sp>
    </p:spTree>
    <p:extLst>
      <p:ext uri="{BB962C8B-B14F-4D97-AF65-F5344CB8AC3E}">
        <p14:creationId xmlns:p14="http://schemas.microsoft.com/office/powerpoint/2010/main" val="2583223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a:bodyPr>
          <a:lstStyle/>
          <a:p>
            <a:pPr algn="l"/>
            <a:br>
              <a:rPr lang="en-CA" sz="1800" b="0" i="0" u="none" strike="noStrike" baseline="0" dirty="0">
                <a:solidFill>
                  <a:srgbClr val="000000"/>
                </a:solidFill>
                <a:latin typeface="Adobe Garamond Pro"/>
              </a:rPr>
            </a:br>
            <a:r>
              <a:rPr lang="en-US" sz="1800" b="0" i="0" u="none" strike="noStrike" baseline="0" dirty="0">
                <a:solidFill>
                  <a:srgbClr val="000000"/>
                </a:solidFill>
                <a:latin typeface="Adobe Garamond Pro"/>
              </a:rPr>
              <a:t> </a:t>
            </a:r>
            <a:r>
              <a:rPr lang="en-US" sz="4000" b="1" dirty="0">
                <a:solidFill>
                  <a:srgbClr val="000000"/>
                </a:solidFill>
                <a:latin typeface="+mn-lt"/>
              </a:rPr>
              <a:t>Repositioning bioethics – why now?</a:t>
            </a:r>
            <a:endParaRPr lang="en-CA" sz="40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838201" y="1825625"/>
            <a:ext cx="9017000" cy="4351338"/>
          </a:xfrm>
        </p:spPr>
        <p:txBody>
          <a:bodyPr>
            <a:noAutofit/>
          </a:bodyPr>
          <a:lstStyle/>
          <a:p>
            <a:pPr algn="just"/>
            <a:r>
              <a:rPr lang="en-US" b="0" i="0" u="none" strike="noStrike" baseline="0" dirty="0">
                <a:solidFill>
                  <a:srgbClr val="000000"/>
                </a:solidFill>
              </a:rPr>
              <a:t>Lessons of the </a:t>
            </a:r>
            <a:r>
              <a:rPr lang="en-US" dirty="0">
                <a:solidFill>
                  <a:srgbClr val="000000"/>
                </a:solidFill>
              </a:rPr>
              <a:t>pandemic </a:t>
            </a:r>
          </a:p>
          <a:p>
            <a:pPr algn="just"/>
            <a:r>
              <a:rPr lang="en-US" b="0" i="0" u="none" strike="noStrike" baseline="0" dirty="0">
                <a:solidFill>
                  <a:srgbClr val="000000"/>
                </a:solidFill>
              </a:rPr>
              <a:t>Existential and g</a:t>
            </a:r>
            <a:r>
              <a:rPr lang="en-US" dirty="0">
                <a:solidFill>
                  <a:srgbClr val="000000"/>
                </a:solidFill>
              </a:rPr>
              <a:t>lobal </a:t>
            </a:r>
            <a:r>
              <a:rPr lang="en-US" b="0" i="0" u="none" strike="noStrike" baseline="0" dirty="0">
                <a:solidFill>
                  <a:srgbClr val="000000"/>
                </a:solidFill>
              </a:rPr>
              <a:t>challenges  </a:t>
            </a:r>
          </a:p>
          <a:p>
            <a:pPr lvl="1" algn="just"/>
            <a:r>
              <a:rPr lang="en-US" b="0" i="0" u="none" strike="noStrike" baseline="0" dirty="0">
                <a:solidFill>
                  <a:srgbClr val="000000"/>
                </a:solidFill>
              </a:rPr>
              <a:t>climate change, inequity, polarization, misinformation, trust, AI</a:t>
            </a:r>
          </a:p>
          <a:p>
            <a:pPr marL="457200" lvl="1" indent="0" algn="just">
              <a:buNone/>
            </a:pPr>
            <a:endParaRPr lang="en-US" dirty="0">
              <a:solidFill>
                <a:srgbClr val="000000"/>
              </a:solidFill>
            </a:endParaRPr>
          </a:p>
          <a:p>
            <a:pPr algn="just"/>
            <a:r>
              <a:rPr lang="en-US" dirty="0">
                <a:solidFill>
                  <a:srgbClr val="000000"/>
                </a:solidFill>
              </a:rPr>
              <a:t>Recognition of</a:t>
            </a:r>
          </a:p>
          <a:p>
            <a:pPr lvl="1" algn="just"/>
            <a:r>
              <a:rPr lang="en-US" dirty="0">
                <a:solidFill>
                  <a:srgbClr val="000000"/>
                </a:solidFill>
              </a:rPr>
              <a:t>The relevance of bioethics</a:t>
            </a:r>
          </a:p>
          <a:p>
            <a:pPr lvl="1" algn="just"/>
            <a:r>
              <a:rPr lang="en-US" dirty="0">
                <a:solidFill>
                  <a:srgbClr val="000000"/>
                </a:solidFill>
              </a:rPr>
              <a:t>The gaps in our scholarship &amp; impact </a:t>
            </a:r>
          </a:p>
          <a:p>
            <a:pPr algn="just"/>
            <a:endParaRPr lang="en-US" dirty="0">
              <a:solidFill>
                <a:srgbClr val="000000"/>
              </a:solidFill>
            </a:endParaRPr>
          </a:p>
          <a:p>
            <a:pPr algn="just"/>
            <a:r>
              <a:rPr lang="en-US" dirty="0">
                <a:solidFill>
                  <a:srgbClr val="C00000"/>
                </a:solidFill>
              </a:rPr>
              <a:t>AI as an example of the need to be responsive </a:t>
            </a:r>
          </a:p>
          <a:p>
            <a:pPr algn="just"/>
            <a:endParaRPr lang="en-CA" dirty="0"/>
          </a:p>
        </p:txBody>
      </p:sp>
    </p:spTree>
    <p:extLst>
      <p:ext uri="{BB962C8B-B14F-4D97-AF65-F5344CB8AC3E}">
        <p14:creationId xmlns:p14="http://schemas.microsoft.com/office/powerpoint/2010/main" val="3590564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a:xfrm>
            <a:off x="702733" y="0"/>
            <a:ext cx="10515600" cy="1325563"/>
          </a:xfrm>
        </p:spPr>
        <p:txBody>
          <a:bodyPr>
            <a:noAutofit/>
          </a:bodyPr>
          <a:lstStyle/>
          <a:p>
            <a:br>
              <a:rPr lang="en-CA" sz="3600" b="1" i="0" u="none" strike="noStrike" baseline="0" dirty="0">
                <a:solidFill>
                  <a:srgbClr val="000000"/>
                </a:solidFill>
                <a:latin typeface="+mn-lt"/>
              </a:rPr>
            </a:br>
            <a:r>
              <a:rPr lang="en-US" sz="3600" b="1" i="0" u="none" strike="noStrike" baseline="0" dirty="0">
                <a:solidFill>
                  <a:srgbClr val="000000"/>
                </a:solidFill>
                <a:latin typeface="+mn-lt"/>
              </a:rPr>
              <a:t> </a:t>
            </a:r>
            <a:r>
              <a:rPr lang="en-US" sz="3600" b="1" dirty="0">
                <a:solidFill>
                  <a:srgbClr val="000000"/>
                </a:solidFill>
                <a:latin typeface="+mn-lt"/>
              </a:rPr>
              <a:t>Repositioning bioethics – </a:t>
            </a:r>
            <a:r>
              <a:rPr lang="en-US" sz="3600" b="1" i="0" u="none" strike="noStrike" baseline="0" dirty="0">
                <a:solidFill>
                  <a:srgbClr val="000000"/>
                </a:solidFill>
                <a:latin typeface="+mn-lt"/>
              </a:rPr>
              <a:t>the ‘scope’ debate</a:t>
            </a:r>
            <a:endParaRPr lang="en-CA" sz="36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297887" y="1530684"/>
            <a:ext cx="11325291" cy="4829175"/>
          </a:xfrm>
        </p:spPr>
        <p:txBody>
          <a:bodyPr>
            <a:noAutofit/>
          </a:bodyPr>
          <a:lstStyle/>
          <a:p>
            <a:pPr lvl="1"/>
            <a:r>
              <a:rPr lang="en-US" sz="3200" dirty="0">
                <a:solidFill>
                  <a:srgbClr val="000000"/>
                </a:solidFill>
              </a:rPr>
              <a:t>The risk of diluting expertise &amp; effectiveness </a:t>
            </a:r>
          </a:p>
          <a:p>
            <a:pPr lvl="2"/>
            <a:r>
              <a:rPr lang="en-US" sz="2800" dirty="0">
                <a:solidFill>
                  <a:srgbClr val="000000"/>
                </a:solidFill>
              </a:rPr>
              <a:t>Stick to patient care, healthcare delivery, emerging biotech, biomedical research</a:t>
            </a:r>
          </a:p>
          <a:p>
            <a:pPr lvl="1"/>
            <a:endParaRPr lang="en-US" sz="2800" dirty="0">
              <a:solidFill>
                <a:srgbClr val="000000"/>
              </a:solidFill>
            </a:endParaRPr>
          </a:p>
          <a:p>
            <a:pPr lvl="1"/>
            <a:r>
              <a:rPr lang="en-US" sz="3200" dirty="0">
                <a:solidFill>
                  <a:srgbClr val="000000"/>
                </a:solidFill>
              </a:rPr>
              <a:t>The need to expand for timely needed work </a:t>
            </a:r>
          </a:p>
          <a:p>
            <a:pPr lvl="2"/>
            <a:r>
              <a:rPr lang="en-US" sz="2800" dirty="0">
                <a:solidFill>
                  <a:srgbClr val="000000"/>
                </a:solidFill>
              </a:rPr>
              <a:t>Reinvigorating insights that were eclipsed early in our history </a:t>
            </a:r>
          </a:p>
          <a:p>
            <a:pPr lvl="3"/>
            <a:r>
              <a:rPr lang="en-US" sz="2800" dirty="0">
                <a:solidFill>
                  <a:srgbClr val="000000"/>
                </a:solidFill>
              </a:rPr>
              <a:t>Callahan’s common good</a:t>
            </a:r>
          </a:p>
          <a:p>
            <a:pPr lvl="3"/>
            <a:r>
              <a:rPr lang="en-US" sz="2800" dirty="0">
                <a:solidFill>
                  <a:srgbClr val="000000"/>
                </a:solidFill>
              </a:rPr>
              <a:t>Potter’s ecological and global bioethics</a:t>
            </a:r>
          </a:p>
          <a:p>
            <a:pPr lvl="3"/>
            <a:r>
              <a:rPr lang="en-US" sz="2800" dirty="0">
                <a:solidFill>
                  <a:srgbClr val="000000"/>
                </a:solidFill>
              </a:rPr>
              <a:t>Jonas’ responsibility for the whole of nature &amp; future generations </a:t>
            </a:r>
          </a:p>
          <a:p>
            <a:pPr marL="457200" lvl="1" indent="0">
              <a:buNone/>
            </a:pPr>
            <a:endParaRPr lang="en-US" sz="2800" dirty="0">
              <a:solidFill>
                <a:srgbClr val="000000"/>
              </a:solidFill>
            </a:endParaRPr>
          </a:p>
          <a:p>
            <a:pPr algn="just"/>
            <a:endParaRPr lang="en-CA" dirty="0"/>
          </a:p>
        </p:txBody>
      </p:sp>
    </p:spTree>
    <p:extLst>
      <p:ext uri="{BB962C8B-B14F-4D97-AF65-F5344CB8AC3E}">
        <p14:creationId xmlns:p14="http://schemas.microsoft.com/office/powerpoint/2010/main" val="2545909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4B0C-392F-4A99-BAAA-93B5EE941B04}"/>
              </a:ext>
            </a:extLst>
          </p:cNvPr>
          <p:cNvSpPr>
            <a:spLocks noGrp="1"/>
          </p:cNvSpPr>
          <p:nvPr>
            <p:ph type="title"/>
          </p:nvPr>
        </p:nvSpPr>
        <p:spPr/>
        <p:txBody>
          <a:bodyPr>
            <a:normAutofit/>
          </a:bodyPr>
          <a:lstStyle/>
          <a:p>
            <a:pPr algn="l"/>
            <a:br>
              <a:rPr lang="en-CA" sz="1800" b="0" i="0" u="none" strike="noStrike" baseline="0" dirty="0">
                <a:solidFill>
                  <a:srgbClr val="000000"/>
                </a:solidFill>
                <a:latin typeface="Adobe Garamond Pro"/>
              </a:rPr>
            </a:br>
            <a:r>
              <a:rPr lang="en-US" sz="1800" b="0" i="0" u="none" strike="noStrike" baseline="0" dirty="0">
                <a:solidFill>
                  <a:srgbClr val="000000"/>
                </a:solidFill>
                <a:latin typeface="Adobe Garamond Pro"/>
              </a:rPr>
              <a:t> </a:t>
            </a:r>
            <a:r>
              <a:rPr lang="en-US" sz="4000" b="1" dirty="0">
                <a:solidFill>
                  <a:srgbClr val="000000"/>
                </a:solidFill>
                <a:latin typeface="+mn-lt"/>
              </a:rPr>
              <a:t>A possible future </a:t>
            </a:r>
            <a:endParaRPr lang="en-CA" sz="4000" b="1" dirty="0">
              <a:latin typeface="+mn-lt"/>
            </a:endParaRPr>
          </a:p>
        </p:txBody>
      </p:sp>
      <p:sp>
        <p:nvSpPr>
          <p:cNvPr id="3" name="Content Placeholder 2">
            <a:extLst>
              <a:ext uri="{FF2B5EF4-FFF2-40B4-BE49-F238E27FC236}">
                <a16:creationId xmlns:a16="http://schemas.microsoft.com/office/drawing/2014/main" id="{CCF66DFE-65FD-4192-BAF4-8F561B558C24}"/>
              </a:ext>
            </a:extLst>
          </p:cNvPr>
          <p:cNvSpPr>
            <a:spLocks noGrp="1"/>
          </p:cNvSpPr>
          <p:nvPr>
            <p:ph idx="1"/>
          </p:nvPr>
        </p:nvSpPr>
        <p:spPr>
          <a:xfrm>
            <a:off x="838200" y="1825625"/>
            <a:ext cx="10007277" cy="4351338"/>
          </a:xfrm>
        </p:spPr>
        <p:txBody>
          <a:bodyPr>
            <a:noAutofit/>
          </a:bodyPr>
          <a:lstStyle/>
          <a:p>
            <a:r>
              <a:rPr lang="en-US" dirty="0">
                <a:solidFill>
                  <a:srgbClr val="000000"/>
                </a:solidFill>
              </a:rPr>
              <a:t>E</a:t>
            </a:r>
            <a:r>
              <a:rPr lang="en-US" b="0" i="0" u="none" strike="noStrike" baseline="0" dirty="0">
                <a:solidFill>
                  <a:srgbClr val="000000"/>
                </a:solidFill>
              </a:rPr>
              <a:t>xplore what the future holds if bioethics continues its evolution to become a field that </a:t>
            </a:r>
          </a:p>
          <a:p>
            <a:pPr lvl="1"/>
            <a:r>
              <a:rPr lang="en-US" b="0" i="0" u="none" strike="noStrike" baseline="0" dirty="0">
                <a:solidFill>
                  <a:srgbClr val="000000"/>
                </a:solidFill>
              </a:rPr>
              <a:t>embraces systemic, collective-level challenges</a:t>
            </a:r>
          </a:p>
          <a:p>
            <a:pPr lvl="1"/>
            <a:r>
              <a:rPr lang="en-US" dirty="0">
                <a:solidFill>
                  <a:srgbClr val="000000"/>
                </a:solidFill>
              </a:rPr>
              <a:t>h</a:t>
            </a:r>
            <a:r>
              <a:rPr lang="en-US" b="0" i="0" u="none" strike="noStrike" baseline="0" dirty="0">
                <a:solidFill>
                  <a:srgbClr val="000000"/>
                </a:solidFill>
              </a:rPr>
              <a:t>as a global scale and focus</a:t>
            </a:r>
          </a:p>
          <a:p>
            <a:pPr lvl="1"/>
            <a:r>
              <a:rPr lang="en-US" dirty="0">
                <a:solidFill>
                  <a:srgbClr val="000000"/>
                </a:solidFill>
              </a:rPr>
              <a:t>e</a:t>
            </a:r>
            <a:r>
              <a:rPr lang="en-US" b="0" i="0" u="none" strike="noStrike" baseline="0" dirty="0">
                <a:solidFill>
                  <a:srgbClr val="000000"/>
                </a:solidFill>
              </a:rPr>
              <a:t>mphasizes human flourishing</a:t>
            </a:r>
          </a:p>
          <a:p>
            <a:pPr lvl="1"/>
            <a:r>
              <a:rPr lang="en-US" b="0" i="0" u="none" strike="noStrike" baseline="0" dirty="0">
                <a:solidFill>
                  <a:srgbClr val="000000"/>
                </a:solidFill>
              </a:rPr>
              <a:t>seeks to have increased societal impact</a:t>
            </a:r>
          </a:p>
          <a:p>
            <a:endParaRPr lang="en-CA" b="0" i="0" u="none" strike="noStrike" baseline="0" dirty="0">
              <a:solidFill>
                <a:srgbClr val="000000"/>
              </a:solidFill>
            </a:endParaRPr>
          </a:p>
          <a:p>
            <a:r>
              <a:rPr lang="en-US" b="0" i="0" u="none" strike="noStrike" baseline="0" dirty="0">
                <a:solidFill>
                  <a:srgbClr val="000000"/>
                </a:solidFill>
              </a:rPr>
              <a:t>I offer this vision to </a:t>
            </a:r>
            <a:r>
              <a:rPr lang="en-US" b="0" i="0" u="none" strike="noStrike" baseline="0" dirty="0">
                <a:solidFill>
                  <a:srgbClr val="C00000"/>
                </a:solidFill>
              </a:rPr>
              <a:t>invite an open and wide-ranging conversation</a:t>
            </a:r>
            <a:r>
              <a:rPr lang="en-US" b="0" i="0" u="none" strike="noStrike" baseline="0" dirty="0">
                <a:solidFill>
                  <a:srgbClr val="000000"/>
                </a:solidFill>
              </a:rPr>
              <a:t> about the future of bioethics </a:t>
            </a:r>
            <a:endParaRPr lang="en-CA" dirty="0"/>
          </a:p>
        </p:txBody>
      </p:sp>
    </p:spTree>
    <p:extLst>
      <p:ext uri="{BB962C8B-B14F-4D97-AF65-F5344CB8AC3E}">
        <p14:creationId xmlns:p14="http://schemas.microsoft.com/office/powerpoint/2010/main" val="8310242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14263</TotalTime>
  <Words>1389</Words>
  <Application>Microsoft Office PowerPoint</Application>
  <PresentationFormat>Widescreen</PresentationFormat>
  <Paragraphs>165</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Adobe Garamond Pro</vt:lpstr>
      <vt:lpstr>Arial</vt:lpstr>
      <vt:lpstr>Calibri</vt:lpstr>
      <vt:lpstr>Calibri Light</vt:lpstr>
      <vt:lpstr>Courier New</vt:lpstr>
      <vt:lpstr>Office Theme</vt:lpstr>
      <vt:lpstr>Bioethics:  A path forward to face future challenges</vt:lpstr>
      <vt:lpstr>PowerPoint Presentation</vt:lpstr>
      <vt:lpstr>  where we have been    where we are going </vt:lpstr>
      <vt:lpstr>  where we have been    where we are going </vt:lpstr>
      <vt:lpstr>  where we have been    where we are going </vt:lpstr>
      <vt:lpstr>  where we have been    where we are going </vt:lpstr>
      <vt:lpstr>  Repositioning bioethics – why now?</vt:lpstr>
      <vt:lpstr>  Repositioning bioethics – the ‘scope’ debate</vt:lpstr>
      <vt:lpstr>  A possible future </vt:lpstr>
      <vt:lpstr>  A path forward – and outward</vt:lpstr>
      <vt:lpstr>  A path forward – and outward</vt:lpstr>
      <vt:lpstr>  From individual to collective-level issues  </vt:lpstr>
      <vt:lpstr>  From individual to collective-level issues  </vt:lpstr>
      <vt:lpstr>  From individual to collective-level issues  </vt:lpstr>
      <vt:lpstr>  From individual to collective-level issues  </vt:lpstr>
      <vt:lpstr>  A path forward – and outward</vt:lpstr>
      <vt:lpstr>  From local to global </vt:lpstr>
      <vt:lpstr>  From local to global </vt:lpstr>
      <vt:lpstr>  A path forward – and outward</vt:lpstr>
      <vt:lpstr>  From human health to human flourishing </vt:lpstr>
      <vt:lpstr>  From human health to human flourishing </vt:lpstr>
      <vt:lpstr>  A path forward – and outward</vt:lpstr>
      <vt:lpstr>  From scholarship to impact </vt:lpstr>
      <vt:lpstr>  From scholarship to impact </vt:lpstr>
      <vt:lpstr>  From scholarship to impact </vt:lpstr>
      <vt:lpstr>  A path forward – and outward</vt:lpstr>
      <vt:lpstr>  From a field to a hub </vt:lpstr>
      <vt:lpstr>  From a field to a hub </vt:lpstr>
      <vt:lpstr>  A path forward – and outward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'Serious' Factor in Genetic Technologies</dc:title>
  <dc:creator>Ravitsky Vardit</dc:creator>
  <cp:lastModifiedBy>Vardit Ravitsky</cp:lastModifiedBy>
  <cp:revision>318</cp:revision>
  <dcterms:created xsi:type="dcterms:W3CDTF">2020-02-27T12:52:02Z</dcterms:created>
  <dcterms:modified xsi:type="dcterms:W3CDTF">2024-04-03T06:58:51Z</dcterms:modified>
</cp:coreProperties>
</file>