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8"/>
  </p:notesMasterIdLst>
  <p:handoutMasterIdLst>
    <p:handoutMasterId r:id="rId19"/>
  </p:handoutMasterIdLst>
  <p:sldIdLst>
    <p:sldId id="264" r:id="rId5"/>
    <p:sldId id="309" r:id="rId6"/>
    <p:sldId id="307" r:id="rId7"/>
    <p:sldId id="308" r:id="rId8"/>
    <p:sldId id="311" r:id="rId9"/>
    <p:sldId id="310" r:id="rId10"/>
    <p:sldId id="312" r:id="rId11"/>
    <p:sldId id="266" r:id="rId12"/>
    <p:sldId id="313" r:id="rId13"/>
    <p:sldId id="297" r:id="rId14"/>
    <p:sldId id="304" r:id="rId15"/>
    <p:sldId id="306" r:id="rId16"/>
    <p:sldId id="303" r:id="rId17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3" userDrawn="1">
          <p15:clr>
            <a:srgbClr val="A4A3A4"/>
          </p15:clr>
        </p15:guide>
        <p15:guide id="4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0"/>
    <a:srgbClr val="23438C"/>
    <a:srgbClr val="D6EEFF"/>
    <a:srgbClr val="F3F2F5"/>
    <a:srgbClr val="0000CC"/>
    <a:srgbClr val="0066FF"/>
    <a:srgbClr val="660033"/>
    <a:srgbClr val="E66CCC"/>
    <a:srgbClr val="0D3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8" autoAdjust="0"/>
    <p:restoredTop sz="69916" autoAdjust="0"/>
  </p:normalViewPr>
  <p:slideViewPr>
    <p:cSldViewPr snapToGrid="0" snapToObjects="1">
      <p:cViewPr>
        <p:scale>
          <a:sx n="40" d="100"/>
          <a:sy n="40" d="100"/>
        </p:scale>
        <p:origin x="-696" y="-1686"/>
      </p:cViewPr>
      <p:guideLst>
        <p:guide orient="horz" pos="2160"/>
        <p:guide pos="2880"/>
        <p:guide pos="3833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29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9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9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9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16/01/2019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16/01/2019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16/01/2019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16/01/2019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16/01/2019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16/01/2019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216400"/>
            <a:ext cx="9144000" cy="1244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dirty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3600" dirty="0" smtClean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3600" dirty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3600" dirty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3600" dirty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3600" dirty="0" smtClean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br>
              <a:rPr lang="fr-FR" sz="3600" dirty="0" smtClean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3600" dirty="0" smtClean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3600" dirty="0" smtClean="0">
                <a:solidFill>
                  <a:srgbClr val="23438C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HUMAN RIGHTS, RULE OF LAW, DEMOCRACY</a:t>
            </a:r>
            <a:endParaRPr lang="fr-FR" sz="360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10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798141" y="174216"/>
            <a:ext cx="4214625" cy="6714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endParaRPr lang="fr-FR" sz="2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4077" y="987968"/>
            <a:ext cx="7019926" cy="14128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7"/>
          <p:cNvSpPr txBox="1"/>
          <p:nvPr/>
        </p:nvSpPr>
        <p:spPr>
          <a:xfrm>
            <a:off x="355416" y="2505612"/>
            <a:ext cx="86573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000" b="1" dirty="0" smtClean="0">
                <a:solidFill>
                  <a:srgbClr val="23438C"/>
                </a:solidFill>
              </a:rPr>
              <a:t>9/10 awarded Quality Labelled centres across Europe</a:t>
            </a:r>
          </a:p>
          <a:p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</a:t>
            </a:r>
            <a:r>
              <a:rPr lang="en-GB" sz="20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Destelheide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Youth Centre, Belgium, 19 May 2016</a:t>
            </a:r>
          </a:p>
          <a:p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CEULAJ, </a:t>
            </a:r>
            <a:r>
              <a:rPr lang="en-GB" sz="20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Mollina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, Spain, 2 June 2016</a:t>
            </a:r>
          </a:p>
          <a:p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Timisoara Youth House, Romania, 4 July</a:t>
            </a:r>
          </a:p>
          <a:p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</a:t>
            </a:r>
            <a:r>
              <a:rPr lang="en-GB" sz="20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Stara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Zagora Youth Centre, 16 May 2017 (</a:t>
            </a:r>
            <a:r>
              <a:rPr lang="en-GB" sz="20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incl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expert team visits)</a:t>
            </a:r>
          </a:p>
          <a:p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Killarney Youth Centre, June 2017 (</a:t>
            </a:r>
            <a:r>
              <a:rPr lang="en-GB" sz="20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incl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expert team visits)</a:t>
            </a:r>
          </a:p>
          <a:p>
            <a:pPr marL="342900" indent="-342900">
              <a:buFont typeface="Wingdings" charset="2"/>
              <a:buChar char="§"/>
            </a:pPr>
            <a:endParaRPr lang="en-GB" sz="1200" dirty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b="1" dirty="0" smtClean="0">
                <a:solidFill>
                  <a:srgbClr val="23438C"/>
                </a:solidFill>
                <a:sym typeface="Wingdings" panose="05000000000000000000" pitchFamily="2" charset="2"/>
              </a:rPr>
              <a:t>2</a:t>
            </a:r>
            <a:r>
              <a:rPr lang="en-GB" sz="2000" b="1" baseline="30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nd</a:t>
            </a:r>
            <a:r>
              <a:rPr lang="en-GB" sz="2000" b="1" dirty="0" smtClean="0">
                <a:solidFill>
                  <a:srgbClr val="23438C"/>
                </a:solidFill>
                <a:sym typeface="Wingdings" panose="05000000000000000000" pitchFamily="2" charset="2"/>
              </a:rPr>
              <a:t> Training course 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for staff of youth centres, Sep 2016</a:t>
            </a:r>
          </a:p>
          <a:p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preparation of 3</a:t>
            </a:r>
            <a:r>
              <a:rPr lang="en-GB" sz="2000" baseline="30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rd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rgbClr val="23438C"/>
                </a:solidFill>
                <a:sym typeface="Wingdings" panose="05000000000000000000" pitchFamily="2" charset="2"/>
              </a:rPr>
              <a:t>Training course for staff of youth centres, 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Nov 2017</a:t>
            </a:r>
          </a:p>
          <a:p>
            <a:r>
              <a:rPr lang="en-GB" sz="2000" dirty="0">
                <a:solidFill>
                  <a:srgbClr val="23438C"/>
                </a:solidFill>
                <a:sym typeface="Wingdings" panose="05000000000000000000" pitchFamily="2" charset="2"/>
              </a:rPr>
              <a:t>	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 future TC’s in QL centres</a:t>
            </a:r>
          </a:p>
          <a:p>
            <a:pPr marL="342900" indent="-342900">
              <a:buFont typeface="Wingdings" charset="2"/>
              <a:buChar char="§"/>
            </a:pPr>
            <a:endParaRPr lang="en-GB" sz="1200" b="1" dirty="0" smtClean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b="1" dirty="0" smtClean="0">
                <a:solidFill>
                  <a:srgbClr val="23438C"/>
                </a:solidFill>
                <a:sym typeface="Wingdings" panose="05000000000000000000" pitchFamily="2" charset="2"/>
              </a:rPr>
              <a:t>‘Pool of QL experts’ 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to enlarge/reinforce the QL Expert Team</a:t>
            </a:r>
          </a:p>
          <a:p>
            <a:pPr marL="342900" indent="-342900">
              <a:buFont typeface="Wingdings" charset="2"/>
              <a:buChar char="§"/>
            </a:pPr>
            <a:endParaRPr lang="en-GB" sz="1200" dirty="0" smtClean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b="1" dirty="0" smtClean="0">
                <a:solidFill>
                  <a:srgbClr val="23438C"/>
                </a:solidFill>
                <a:sym typeface="Wingdings" panose="05000000000000000000" pitchFamily="2" charset="2"/>
              </a:rPr>
              <a:t>Participation 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in </a:t>
            </a:r>
            <a:r>
              <a:rPr lang="en-GB" sz="20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CoE</a:t>
            </a:r>
            <a:r>
              <a:rPr lang="en-GB" sz="2000" dirty="0" smtClean="0">
                <a:solidFill>
                  <a:srgbClr val="23438C"/>
                </a:solidFill>
                <a:sym typeface="Wingdings" panose="05000000000000000000" pitchFamily="2" charset="2"/>
              </a:rPr>
              <a:t>/Youth department's activities</a:t>
            </a:r>
          </a:p>
          <a:p>
            <a:pPr marL="342900" indent="-342900">
              <a:buFont typeface="Wingdings" charset="2"/>
              <a:buChar char="§"/>
            </a:pPr>
            <a:endParaRPr lang="en-GB" sz="2000" dirty="0" smtClean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endParaRPr lang="en-GB" sz="2000" dirty="0" smtClean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endParaRPr lang="en-GB" sz="2000" dirty="0" smtClean="0">
              <a:solidFill>
                <a:srgbClr val="23438C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fr-FR" sz="2000" dirty="0">
              <a:solidFill>
                <a:srgbClr val="23438C"/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2664544" y="987969"/>
            <a:ext cx="6348222" cy="1711916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Progress </a:t>
            </a:r>
            <a:r>
              <a:rPr lang="fr-FR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since</a:t>
            </a:r>
            <a:r>
              <a:rPr lang="fr-FR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7th Platform meeting, </a:t>
            </a:r>
            <a:r>
              <a:rPr lang="fr-FR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Lisbon</a:t>
            </a:r>
            <a:r>
              <a:rPr lang="fr-FR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fr-FR" sz="3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Feb</a:t>
            </a:r>
            <a:r>
              <a:rPr lang="fr-FR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2016</a:t>
            </a:r>
          </a:p>
        </p:txBody>
      </p:sp>
      <p:pic>
        <p:nvPicPr>
          <p:cNvPr id="1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7"/>
          <a:stretch/>
        </p:blipFill>
        <p:spPr>
          <a:xfrm>
            <a:off x="0" y="987969"/>
            <a:ext cx="2124076" cy="1412868"/>
          </a:xfrm>
          <a:prstGeom prst="rect">
            <a:avLst/>
          </a:prstGeom>
        </p:spPr>
      </p:pic>
      <p:pic>
        <p:nvPicPr>
          <p:cNvPr id="9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3999"/>
            <a:ext cx="1676400" cy="15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798141" y="174216"/>
            <a:ext cx="4214625" cy="6714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endParaRPr lang="fr-FR" sz="2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1" y="987969"/>
            <a:ext cx="6934201" cy="1469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7"/>
          <p:cNvSpPr txBox="1"/>
          <p:nvPr/>
        </p:nvSpPr>
        <p:spPr>
          <a:xfrm>
            <a:off x="298266" y="2476024"/>
            <a:ext cx="865735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200" b="1" dirty="0" smtClean="0">
                <a:solidFill>
                  <a:srgbClr val="23438C"/>
                </a:solidFill>
              </a:rPr>
              <a:t>Exploratory visits: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Marienthal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Youth Centre, Luxembourg, 4-5 July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Plovdiv Youth Centre, Bulgaria, 12-13 September</a:t>
            </a:r>
          </a:p>
          <a:p>
            <a:pPr marL="342900" indent="-342900">
              <a:buFont typeface="Wingdings" charset="2"/>
              <a:buChar char="§"/>
            </a:pPr>
            <a:endParaRPr lang="en-GB" sz="2200" dirty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200" b="1" dirty="0" smtClean="0">
                <a:solidFill>
                  <a:srgbClr val="23438C"/>
                </a:solidFill>
                <a:sym typeface="Wingdings" panose="05000000000000000000" pitchFamily="2" charset="2"/>
              </a:rPr>
              <a:t>End of term visits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Villa Elba, Finland, September (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tbc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Ecocenter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Radulovacki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, Serbia, August (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tbc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Lisbon Youth Centre, Portugal (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tbc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endParaRPr lang="en-GB" sz="2200" dirty="0" smtClean="0">
              <a:solidFill>
                <a:srgbClr val="23438C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200" b="1" dirty="0" smtClean="0">
                <a:solidFill>
                  <a:srgbClr val="23438C"/>
                </a:solidFill>
                <a:sym typeface="Wingdings" panose="05000000000000000000" pitchFamily="2" charset="2"/>
              </a:rPr>
              <a:t>Expression of interest</a:t>
            </a:r>
          </a:p>
          <a:p>
            <a:r>
              <a:rPr lang="en-GB" sz="2200" dirty="0">
                <a:solidFill>
                  <a:srgbClr val="23438C"/>
                </a:solidFill>
                <a:sym typeface="Wingdings" panose="05000000000000000000" pitchFamily="2" charset="2"/>
              </a:rPr>
              <a:t>	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 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Vratza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Youth Centre &amp; 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Dobrich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Youth Centre, Bulgaria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</a:t>
            </a:r>
            <a:r>
              <a:rPr lang="en-GB" sz="2200" dirty="0" err="1" smtClean="0">
                <a:solidFill>
                  <a:srgbClr val="23438C"/>
                </a:solidFill>
                <a:sym typeface="Wingdings" panose="05000000000000000000" pitchFamily="2" charset="2"/>
              </a:rPr>
              <a:t>Unterfranken</a:t>
            </a:r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 Youth Centre, Bavaria, Germany </a:t>
            </a:r>
          </a:p>
          <a:p>
            <a:r>
              <a:rPr lang="en-GB" sz="2200" dirty="0" smtClean="0">
                <a:solidFill>
                  <a:srgbClr val="23438C"/>
                </a:solidFill>
                <a:sym typeface="Wingdings" panose="05000000000000000000" pitchFamily="2" charset="2"/>
              </a:rPr>
              <a:t>	 Youth Centre, Turkey </a:t>
            </a:r>
          </a:p>
          <a:p>
            <a:pPr marL="342900" indent="-342900">
              <a:buFont typeface="Wingdings" charset="2"/>
              <a:buChar char="§"/>
            </a:pPr>
            <a:endParaRPr lang="en-GB" sz="2000" dirty="0" smtClean="0">
              <a:solidFill>
                <a:srgbClr val="23438C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fr-FR" sz="2000" dirty="0">
              <a:solidFill>
                <a:srgbClr val="23438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7"/>
          <a:stretch/>
        </p:blipFill>
        <p:spPr>
          <a:xfrm>
            <a:off x="1" y="987969"/>
            <a:ext cx="2209800" cy="1469889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941997" y="1113177"/>
            <a:ext cx="5469807" cy="1219474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Upcoming activities 2017</a:t>
            </a:r>
          </a:p>
        </p:txBody>
      </p:sp>
      <p:pic>
        <p:nvPicPr>
          <p:cNvPr id="9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41817"/>
            <a:ext cx="1447800" cy="13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12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798141" y="174216"/>
            <a:ext cx="4214625" cy="6714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endParaRPr lang="fr-FR" sz="2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7025" y="987968"/>
            <a:ext cx="6276977" cy="190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7"/>
          <p:cNvSpPr txBox="1"/>
          <p:nvPr/>
        </p:nvSpPr>
        <p:spPr>
          <a:xfrm>
            <a:off x="298266" y="2898525"/>
            <a:ext cx="8657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2 monitoring visits (places to be decided)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3 end-term visits (</a:t>
            </a:r>
            <a:r>
              <a:rPr lang="en-GB" sz="2800" dirty="0">
                <a:solidFill>
                  <a:srgbClr val="23438C"/>
                </a:solidFill>
              </a:rPr>
              <a:t>B</a:t>
            </a:r>
            <a:r>
              <a:rPr lang="en-GB" sz="2800" dirty="0" smtClean="0">
                <a:solidFill>
                  <a:srgbClr val="23438C"/>
                </a:solidFill>
              </a:rPr>
              <a:t>elgium, Spain, Romania)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2 quality label award ceremonies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Study visits for educational and technical staff of labelled youth centres at one of the EYC’s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Participation in national quality label network meetings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9</a:t>
            </a:r>
            <a:r>
              <a:rPr lang="en-GB" sz="2800" baseline="30000" dirty="0" smtClean="0">
                <a:solidFill>
                  <a:srgbClr val="23438C"/>
                </a:solidFill>
              </a:rPr>
              <a:t>th</a:t>
            </a:r>
            <a:r>
              <a:rPr lang="en-GB" sz="2800" dirty="0" smtClean="0">
                <a:solidFill>
                  <a:srgbClr val="23438C"/>
                </a:solidFill>
              </a:rPr>
              <a:t> European Platform meeting (in one of the EYC’s)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Survey on youth centres in Europe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800" dirty="0" smtClean="0">
                <a:solidFill>
                  <a:srgbClr val="23438C"/>
                </a:solidFill>
              </a:rPr>
              <a:t>Visibility items for the QL project</a:t>
            </a:r>
            <a:endParaRPr lang="fr-FR" sz="2800" dirty="0">
              <a:solidFill>
                <a:srgbClr val="23438C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7"/>
          <a:stretch/>
        </p:blipFill>
        <p:spPr>
          <a:xfrm>
            <a:off x="0" y="987969"/>
            <a:ext cx="2867025" cy="1907054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3681261" y="1412426"/>
            <a:ext cx="5469807" cy="1219474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Project activities in 2018</a:t>
            </a:r>
          </a:p>
        </p:txBody>
      </p:sp>
      <p:pic>
        <p:nvPicPr>
          <p:cNvPr id="9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4" y="6000749"/>
            <a:ext cx="9429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8521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000" b="1" dirty="0" smtClean="0"/>
              <a:t>Challenges ahead</a:t>
            </a:r>
            <a:endParaRPr lang="en-GB" sz="4000" b="1" dirty="0"/>
          </a:p>
          <a:p>
            <a:endParaRPr lang="en-GB" sz="1050" dirty="0" smtClean="0"/>
          </a:p>
          <a:p>
            <a:r>
              <a:rPr lang="en-GB" sz="3200" dirty="0" smtClean="0"/>
              <a:t>Enlargement of QL network and development of complementary national systems for quality criteria</a:t>
            </a:r>
          </a:p>
          <a:p>
            <a:r>
              <a:rPr lang="en-GB" sz="3200" dirty="0" smtClean="0"/>
              <a:t>Revision of the QL brochure to reflect the developments</a:t>
            </a:r>
          </a:p>
          <a:p>
            <a:r>
              <a:rPr lang="en-GB" sz="3200" dirty="0" smtClean="0"/>
              <a:t>Reporting/monitoring of the 3 &amp; 5 years periods </a:t>
            </a:r>
          </a:p>
          <a:p>
            <a:r>
              <a:rPr lang="en-GB" sz="3200" dirty="0" smtClean="0"/>
              <a:t>Further develop the privileged partnership with the QL centres – building competence centres</a:t>
            </a:r>
          </a:p>
          <a:p>
            <a:r>
              <a:rPr lang="en-GB" sz="3200" dirty="0" smtClean="0"/>
              <a:t>New set of experts and staff working with the QL project </a:t>
            </a:r>
          </a:p>
        </p:txBody>
      </p:sp>
    </p:spTree>
    <p:extLst>
      <p:ext uri="{BB962C8B-B14F-4D97-AF65-F5344CB8AC3E}">
        <p14:creationId xmlns:p14="http://schemas.microsoft.com/office/powerpoint/2010/main" val="34118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720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A platform for youth centres</a:t>
            </a:r>
          </a:p>
          <a:p>
            <a:pPr marL="0" indent="0" algn="ctr">
              <a:buNone/>
            </a:pPr>
            <a:endParaRPr lang="en-GB" sz="1000" b="1" dirty="0" smtClean="0"/>
          </a:p>
          <a:p>
            <a:r>
              <a:rPr lang="en-GB" dirty="0" smtClean="0"/>
              <a:t>Allow exchange between centres working with core values and concepts of the Council of Europe</a:t>
            </a:r>
          </a:p>
          <a:p>
            <a:r>
              <a:rPr lang="en-GB" dirty="0" smtClean="0"/>
              <a:t>Create a network of centres which disseminate core values and concepts of the Council of Europe</a:t>
            </a:r>
          </a:p>
          <a:p>
            <a:r>
              <a:rPr lang="en-GB" dirty="0" smtClean="0"/>
              <a:t>Develop quality of youth work in youth centres through exchange of good practice</a:t>
            </a:r>
          </a:p>
          <a:p>
            <a:r>
              <a:rPr lang="en-GB" dirty="0" smtClean="0"/>
              <a:t>Use the experience of youth centres</a:t>
            </a:r>
          </a:p>
          <a:p>
            <a:r>
              <a:rPr lang="en-GB" dirty="0" smtClean="0"/>
              <a:t>Create a visibility of youth work</a:t>
            </a:r>
            <a:endParaRPr lang="en-GB" dirty="0"/>
          </a:p>
        </p:txBody>
      </p:sp>
      <p:pic>
        <p:nvPicPr>
          <p:cNvPr id="3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143499"/>
            <a:ext cx="188595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6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Quality Label for Youth centres</a:t>
            </a:r>
          </a:p>
          <a:p>
            <a:endParaRPr lang="en-GB" dirty="0" smtClean="0"/>
          </a:p>
          <a:p>
            <a:r>
              <a:rPr lang="en-GB" dirty="0" smtClean="0"/>
              <a:t>Initial idea: set criteria for selection of participants of the platform</a:t>
            </a:r>
          </a:p>
          <a:p>
            <a:r>
              <a:rPr lang="en-GB" dirty="0" smtClean="0"/>
              <a:t>Improve visibility of the Council of Europe</a:t>
            </a:r>
          </a:p>
          <a:p>
            <a:r>
              <a:rPr lang="en-GB" dirty="0" smtClean="0"/>
              <a:t>Improve visibility of the youth centres</a:t>
            </a:r>
          </a:p>
          <a:p>
            <a:r>
              <a:rPr lang="en-GB" dirty="0" smtClean="0"/>
              <a:t>Initial target: having 10-15 centres labelled</a:t>
            </a:r>
          </a:p>
          <a:p>
            <a:endParaRPr lang="en-US" dirty="0"/>
          </a:p>
        </p:txBody>
      </p:sp>
      <p:pic>
        <p:nvPicPr>
          <p:cNvPr id="3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143499"/>
            <a:ext cx="188595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/>
              <a:t>Lessons learned throughout the process</a:t>
            </a:r>
          </a:p>
          <a:p>
            <a:endParaRPr lang="en-GB" sz="1600" dirty="0"/>
          </a:p>
          <a:p>
            <a:r>
              <a:rPr lang="en-GB" dirty="0" smtClean="0"/>
              <a:t>A variety of centres larger than expected</a:t>
            </a:r>
          </a:p>
          <a:p>
            <a:r>
              <a:rPr lang="en-GB" dirty="0"/>
              <a:t>D</a:t>
            </a:r>
            <a:r>
              <a:rPr lang="en-GB" dirty="0" smtClean="0"/>
              <a:t>ifferences in terms of staff</a:t>
            </a:r>
          </a:p>
          <a:p>
            <a:r>
              <a:rPr lang="en-GB" dirty="0"/>
              <a:t>D</a:t>
            </a:r>
            <a:r>
              <a:rPr lang="en-GB" dirty="0" smtClean="0"/>
              <a:t>ifferences in educational approaches</a:t>
            </a:r>
          </a:p>
          <a:p>
            <a:r>
              <a:rPr lang="en-GB" dirty="0" smtClean="0"/>
              <a:t>Needs of the centres in the educational field</a:t>
            </a:r>
          </a:p>
          <a:p>
            <a:r>
              <a:rPr lang="en-GB" dirty="0" smtClean="0"/>
              <a:t>“Distance” between representatives of member states and centres</a:t>
            </a:r>
          </a:p>
          <a:p>
            <a:endParaRPr lang="en-US" dirty="0"/>
          </a:p>
        </p:txBody>
      </p:sp>
      <p:pic>
        <p:nvPicPr>
          <p:cNvPr id="1026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143499"/>
            <a:ext cx="188595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900" b="1" dirty="0" smtClean="0"/>
              <a:t>Development of the QL project</a:t>
            </a:r>
          </a:p>
          <a:p>
            <a:endParaRPr lang="en-GB" sz="1300" dirty="0" smtClean="0"/>
          </a:p>
          <a:p>
            <a:r>
              <a:rPr lang="en-GB" dirty="0" smtClean="0"/>
              <a:t>Today 9 centres labelled, more on the waiting list</a:t>
            </a:r>
          </a:p>
          <a:p>
            <a:r>
              <a:rPr lang="en-GB" dirty="0" smtClean="0"/>
              <a:t>What was added since the beginning:</a:t>
            </a:r>
          </a:p>
          <a:p>
            <a:pPr lvl="1"/>
            <a:r>
              <a:rPr lang="en-GB" dirty="0" smtClean="0"/>
              <a:t>Follow-up of the recommendations</a:t>
            </a:r>
          </a:p>
          <a:p>
            <a:pPr lvl="1"/>
            <a:r>
              <a:rPr lang="en-GB" dirty="0" smtClean="0"/>
              <a:t>Award ceremony</a:t>
            </a:r>
          </a:p>
          <a:p>
            <a:pPr lvl="1"/>
            <a:r>
              <a:rPr lang="en-GB" dirty="0" smtClean="0"/>
              <a:t>Annual training course</a:t>
            </a:r>
          </a:p>
          <a:p>
            <a:pPr lvl="1"/>
            <a:r>
              <a:rPr lang="en-GB" dirty="0" smtClean="0"/>
              <a:t>Requests by member states for support</a:t>
            </a:r>
          </a:p>
          <a:p>
            <a:r>
              <a:rPr lang="en-GB" dirty="0" smtClean="0"/>
              <a:t>Other changes: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articipation of QL centres’ staff in the expert team</a:t>
            </a:r>
          </a:p>
          <a:p>
            <a:pPr lvl="1"/>
            <a:r>
              <a:rPr lang="en-GB" dirty="0" smtClean="0"/>
              <a:t>Visibility of the project within </a:t>
            </a:r>
            <a:r>
              <a:rPr lang="en-GB" dirty="0" err="1" smtClean="0"/>
              <a:t>CoE</a:t>
            </a:r>
            <a:r>
              <a:rPr lang="en-GB" dirty="0"/>
              <a:t>;</a:t>
            </a:r>
            <a:r>
              <a:rPr lang="en-GB" dirty="0" smtClean="0"/>
              <a:t> recommendations…</a:t>
            </a:r>
          </a:p>
          <a:p>
            <a:endParaRPr lang="en-US" dirty="0"/>
          </a:p>
        </p:txBody>
      </p:sp>
      <p:pic>
        <p:nvPicPr>
          <p:cNvPr id="3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715001"/>
            <a:ext cx="12572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2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Challenges</a:t>
            </a:r>
          </a:p>
          <a:p>
            <a:r>
              <a:rPr lang="en-GB" dirty="0" smtClean="0"/>
              <a:t>Expansion of the network: more than one centre/ member state wanting to acquire the label</a:t>
            </a:r>
          </a:p>
          <a:p>
            <a:r>
              <a:rPr lang="en-GB" dirty="0" smtClean="0"/>
              <a:t>Renewal procedure not adapted to reality</a:t>
            </a:r>
          </a:p>
          <a:p>
            <a:r>
              <a:rPr lang="en-GB" dirty="0" smtClean="0"/>
              <a:t>Content of the platform meeting</a:t>
            </a:r>
          </a:p>
          <a:p>
            <a:r>
              <a:rPr lang="en-GB" dirty="0" smtClean="0"/>
              <a:t>Content of the training course</a:t>
            </a:r>
          </a:p>
          <a:p>
            <a:r>
              <a:rPr lang="en-GB" dirty="0" smtClean="0"/>
              <a:t>Frail support by CDEJ and AC</a:t>
            </a:r>
          </a:p>
          <a:p>
            <a:r>
              <a:rPr lang="en-GB" dirty="0" smtClean="0"/>
              <a:t>Limited resources</a:t>
            </a:r>
          </a:p>
          <a:p>
            <a:endParaRPr lang="en-US" dirty="0"/>
          </a:p>
        </p:txBody>
      </p:sp>
      <p:pic>
        <p:nvPicPr>
          <p:cNvPr id="3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143499"/>
            <a:ext cx="188595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Next phase – new momentum</a:t>
            </a:r>
          </a:p>
          <a:p>
            <a:pPr marL="0" indent="0" algn="ctr">
              <a:buNone/>
            </a:pPr>
            <a:endParaRPr lang="en-GB" sz="1600" b="1" dirty="0" smtClean="0"/>
          </a:p>
          <a:p>
            <a:r>
              <a:rPr lang="en-GB" dirty="0" smtClean="0"/>
              <a:t>Staff changes in </a:t>
            </a:r>
            <a:r>
              <a:rPr lang="en-GB" dirty="0" err="1" smtClean="0"/>
              <a:t>CoE</a:t>
            </a:r>
            <a:r>
              <a:rPr lang="en-GB" dirty="0" smtClean="0"/>
              <a:t> Youth Department</a:t>
            </a:r>
          </a:p>
          <a:p>
            <a:r>
              <a:rPr lang="en-GB" dirty="0" smtClean="0"/>
              <a:t>Having reached a critical number</a:t>
            </a:r>
          </a:p>
          <a:p>
            <a:r>
              <a:rPr lang="en-GB" dirty="0" smtClean="0"/>
              <a:t>Maturity of the project</a:t>
            </a:r>
          </a:p>
          <a:p>
            <a:r>
              <a:rPr lang="en-GB" dirty="0" smtClean="0"/>
              <a:t>New developments in the Council of Europe – increased recognition of youth work</a:t>
            </a:r>
          </a:p>
          <a:p>
            <a:endParaRPr lang="en-US" dirty="0"/>
          </a:p>
        </p:txBody>
      </p:sp>
      <p:pic>
        <p:nvPicPr>
          <p:cNvPr id="3" name="Picture 2" descr="http://www.coe.int/t/dg4/eycb/Programme/QualityLabel_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143499"/>
            <a:ext cx="188595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4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4798141" y="174216"/>
            <a:ext cx="4214625" cy="6714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47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MEMBER STATES</a:t>
            </a: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820 </a:t>
            </a:r>
            <a:r>
              <a:rPr lang="fr-FR" sz="2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MILLION EUROPEANS</a:t>
            </a:r>
            <a:endParaRPr lang="fr-FR" sz="2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8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1250746"/>
            <a:ext cx="8420100" cy="66787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Council of Europe developments</a:t>
            </a:r>
          </a:p>
          <a:p>
            <a:pPr algn="ctr"/>
            <a:r>
              <a:rPr lang="en-GB" sz="800" b="1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 </a:t>
            </a:r>
            <a:endParaRPr lang="en-GB" sz="3200" b="1" dirty="0" smtClean="0">
              <a:solidFill>
                <a:srgbClr val="23438C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New priorities for the youth sector 2018-19:</a:t>
            </a:r>
          </a:p>
          <a:p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	- access to rights; participation and youth work; peaceful 	and inclusive societies – gender mainstreaming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New recommendations: on access to rights, on youth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New Action Plan on refugee and migrant children - transition to adulthood (2017-2019)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EDC/HRE Charter - Human Rights Education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Roma Action Plan – Roma Youth Action Plan (2016-19)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No Hate Speech Movement – new anti-discrimination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438C"/>
                </a:solidFill>
                <a:latin typeface="Arial Narrow" panose="020B0606020202030204" pitchFamily="34" charset="0"/>
              </a:rPr>
              <a:t>The shrinking spaces for (youth) civil society organisations and their role in democracy promotion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23438C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23438C"/>
              </a:solidFill>
              <a:latin typeface="Arial Narrow" panose="020B0606020202030204" pitchFamily="34" charset="0"/>
            </a:endParaRPr>
          </a:p>
          <a:p>
            <a:pPr algn="ctr"/>
            <a:endParaRPr lang="en-GB" sz="2000" b="1" dirty="0">
              <a:solidFill>
                <a:srgbClr val="23438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47750"/>
            <a:ext cx="8915400" cy="581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 smtClean="0"/>
              <a:t>1st </a:t>
            </a:r>
            <a:r>
              <a:rPr lang="en-GB" sz="3000" b="1" dirty="0"/>
              <a:t>comprehensive Recommendation on Youth </a:t>
            </a:r>
            <a:r>
              <a:rPr lang="en-GB" sz="3000" b="1" dirty="0" smtClean="0"/>
              <a:t>Work</a:t>
            </a:r>
          </a:p>
          <a:p>
            <a:r>
              <a:rPr lang="en-GB" dirty="0" smtClean="0"/>
              <a:t>historic </a:t>
            </a:r>
            <a:r>
              <a:rPr lang="en-GB" dirty="0"/>
              <a:t>step towards broader recognition </a:t>
            </a:r>
            <a:r>
              <a:rPr lang="en-GB" dirty="0" smtClean="0"/>
              <a:t>and support for </a:t>
            </a:r>
            <a:r>
              <a:rPr lang="en-GB" dirty="0"/>
              <a:t>youth work </a:t>
            </a:r>
            <a:endParaRPr lang="en-GB" dirty="0" smtClean="0"/>
          </a:p>
          <a:p>
            <a:r>
              <a:rPr lang="en-GB" dirty="0" smtClean="0"/>
              <a:t>18-month </a:t>
            </a:r>
            <a:r>
              <a:rPr lang="en-GB" dirty="0"/>
              <a:t>drafting process, involving multiple consultations with a broad range of </a:t>
            </a:r>
            <a:r>
              <a:rPr lang="en-GB" dirty="0" smtClean="0"/>
              <a:t>stakeholders</a:t>
            </a:r>
          </a:p>
          <a:p>
            <a:r>
              <a:rPr lang="en-GB" dirty="0"/>
              <a:t>sets out recommended actions for governments of Member States to support youth </a:t>
            </a:r>
            <a:r>
              <a:rPr lang="en-GB" dirty="0" smtClean="0"/>
              <a:t>work</a:t>
            </a:r>
            <a:r>
              <a:rPr lang="en-GB" dirty="0"/>
              <a:t>:</a:t>
            </a:r>
            <a:endParaRPr lang="en-GB" dirty="0" smtClean="0"/>
          </a:p>
          <a:p>
            <a:pPr>
              <a:buFont typeface="Wingdings"/>
              <a:buChar char="à"/>
            </a:pPr>
            <a:r>
              <a:rPr lang="en-GB" sz="2400" i="1" dirty="0" smtClean="0"/>
              <a:t>establishment/further </a:t>
            </a:r>
            <a:r>
              <a:rPr lang="en-GB" sz="2400" i="1" dirty="0"/>
              <a:t>development of quality youth work is </a:t>
            </a:r>
            <a:r>
              <a:rPr lang="en-GB" sz="2400" i="1" dirty="0" smtClean="0"/>
              <a:t>safeguarded; pro-actively </a:t>
            </a:r>
            <a:r>
              <a:rPr lang="en-GB" sz="2400" i="1" dirty="0"/>
              <a:t>supported within local, regional or national youth </a:t>
            </a:r>
            <a:r>
              <a:rPr lang="en-GB" sz="2400" i="1" dirty="0" smtClean="0"/>
              <a:t>policies</a:t>
            </a:r>
            <a:endParaRPr lang="en-GB" sz="2400" i="1" dirty="0"/>
          </a:p>
          <a:p>
            <a:pPr>
              <a:buFont typeface="Wingdings"/>
              <a:buChar char="à"/>
            </a:pPr>
            <a:r>
              <a:rPr lang="en-GB" sz="2400" i="1" dirty="0"/>
              <a:t>need for strategies, frameworks, legislation, sustainable structures and resources, effective co-ordination with other sectors, as well as to related policies that promote equal access to youth work for all young </a:t>
            </a:r>
            <a:r>
              <a:rPr lang="en-GB" sz="2400" i="1" dirty="0" smtClean="0"/>
              <a:t>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9049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Personnalisée 3">
      <a:dk1>
        <a:srgbClr val="234085"/>
      </a:dk1>
      <a:lt1>
        <a:srgbClr val="FFFFFF"/>
      </a:lt1>
      <a:dk2>
        <a:srgbClr val="23428B"/>
      </a:dk2>
      <a:lt2>
        <a:srgbClr val="E7E6E6"/>
      </a:lt2>
      <a:accent1>
        <a:srgbClr val="23428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1418B"/>
      </a:hlink>
      <a:folHlink>
        <a:srgbClr val="23428B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On-screen Show (4:3)</PresentationFormat>
  <Paragraphs>123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1_Conception personnalisée</vt:lpstr>
      <vt:lpstr>Conception personnalisée</vt:lpstr>
      <vt:lpstr>4_Conception personnalisée</vt:lpstr>
      <vt:lpstr>3_Conception personnalisée</vt:lpstr>
      <vt:lpstr>47 MEMBER STATES 820 MILLION EUROPEANS  HUMAN RIGHTS, RULE OF LAW,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2019-01-16T11:32:36Z</dcterms:modified>
</cp:coreProperties>
</file>