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303" r:id="rId4"/>
    <p:sldId id="305" r:id="rId5"/>
    <p:sldId id="309" r:id="rId6"/>
    <p:sldId id="304" r:id="rId7"/>
    <p:sldId id="307" r:id="rId8"/>
    <p:sldId id="306" r:id="rId9"/>
    <p:sldId id="308" r:id="rId10"/>
  </p:sldIdLst>
  <p:sldSz cx="12192000" cy="6858000"/>
  <p:notesSz cx="7010400" cy="92964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9BFF"/>
    <a:srgbClr val="5E9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67" d="100"/>
          <a:sy n="67" d="100"/>
        </p:scale>
        <p:origin x="564"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B7F1E488-6136-450E-9D60-D1FB58C66FAB}" type="datetimeFigureOut">
              <a:rPr lang="it-IT" smtClean="0"/>
              <a:t>06/09/2019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2184210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7F1E488-6136-450E-9D60-D1FB58C66FAB}" type="datetimeFigureOut">
              <a:rPr lang="it-IT" smtClean="0"/>
              <a:t>06/09/2019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424614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7F1E488-6136-450E-9D60-D1FB58C66FAB}" type="datetimeFigureOut">
              <a:rPr lang="it-IT" smtClean="0"/>
              <a:t>06/09/2019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799824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7F1E488-6136-450E-9D60-D1FB58C66FAB}" type="datetimeFigureOut">
              <a:rPr lang="it-IT" smtClean="0"/>
              <a:t>06/09/2019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245513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B7F1E488-6136-450E-9D60-D1FB58C66FAB}" type="datetimeFigureOut">
              <a:rPr lang="it-IT" smtClean="0"/>
              <a:t>06/09/2019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259567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B7F1E488-6136-450E-9D60-D1FB58C66FAB}" type="datetimeFigureOut">
              <a:rPr lang="it-IT" smtClean="0"/>
              <a:t>06/09/2019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150122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B7F1E488-6136-450E-9D60-D1FB58C66FAB}" type="datetimeFigureOut">
              <a:rPr lang="it-IT" smtClean="0"/>
              <a:t>06/09/2019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38588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B7F1E488-6136-450E-9D60-D1FB58C66FAB}" type="datetimeFigureOut">
              <a:rPr lang="it-IT" smtClean="0"/>
              <a:t>06/09/2019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3685445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7F1E488-6136-450E-9D60-D1FB58C66FAB}" type="datetimeFigureOut">
              <a:rPr lang="it-IT" smtClean="0"/>
              <a:t>06/09/2019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3174586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B7F1E488-6136-450E-9D60-D1FB58C66FAB}" type="datetimeFigureOut">
              <a:rPr lang="it-IT" smtClean="0"/>
              <a:t>06/09/2019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3034835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B7F1E488-6136-450E-9D60-D1FB58C66FAB}" type="datetimeFigureOut">
              <a:rPr lang="it-IT" smtClean="0"/>
              <a:t>06/09/2019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A943E62-24D6-44FB-BC09-4F1230327A14}" type="slidenum">
              <a:rPr lang="it-IT" smtClean="0"/>
              <a:t>‹#›</a:t>
            </a:fld>
            <a:endParaRPr lang="it-IT"/>
          </a:p>
        </p:txBody>
      </p:sp>
    </p:spTree>
    <p:extLst>
      <p:ext uri="{BB962C8B-B14F-4D97-AF65-F5344CB8AC3E}">
        <p14:creationId xmlns:p14="http://schemas.microsoft.com/office/powerpoint/2010/main" val="2932816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F1E488-6136-450E-9D60-D1FB58C66FAB}" type="datetimeFigureOut">
              <a:rPr lang="it-IT" smtClean="0"/>
              <a:t>06/09/2019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943E62-24D6-44FB-BC09-4F1230327A14}" type="slidenum">
              <a:rPr lang="it-IT" smtClean="0"/>
              <a:t>‹#›</a:t>
            </a:fld>
            <a:endParaRPr lang="it-IT"/>
          </a:p>
        </p:txBody>
      </p:sp>
    </p:spTree>
    <p:extLst>
      <p:ext uri="{BB962C8B-B14F-4D97-AF65-F5344CB8AC3E}">
        <p14:creationId xmlns:p14="http://schemas.microsoft.com/office/powerpoint/2010/main" val="2801049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87" y="1255594"/>
            <a:ext cx="12192734" cy="223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olo 1"/>
          <p:cNvSpPr>
            <a:spLocks noGrp="1"/>
          </p:cNvSpPr>
          <p:nvPr>
            <p:ph type="title"/>
          </p:nvPr>
        </p:nvSpPr>
        <p:spPr>
          <a:xfrm>
            <a:off x="837833" y="1615528"/>
            <a:ext cx="10515600" cy="1325563"/>
          </a:xfrm>
        </p:spPr>
        <p:txBody>
          <a:bodyPr>
            <a:noAutofit/>
          </a:bodyPr>
          <a:lstStyle/>
          <a:p>
            <a:pPr algn="ctr"/>
            <a:r>
              <a:rPr lang="en-US" sz="3600" b="1" dirty="0">
                <a:solidFill>
                  <a:schemeClr val="bg1"/>
                </a:solidFill>
                <a:latin typeface="Arial Rounded MT Bold" panose="020F0704030504030204" pitchFamily="34" charset="0"/>
              </a:rPr>
              <a:t>Self certification with QF-EHEA and referencing process with EQF</a:t>
            </a:r>
            <a:endParaRPr lang="it-IT" sz="3600" b="1" dirty="0">
              <a:solidFill>
                <a:schemeClr val="bg1"/>
              </a:solidFill>
              <a:latin typeface="Arial Rounded MT Bold" panose="020F0704030504030204" pitchFamily="34" charset="0"/>
              <a:ea typeface="Verdana" panose="020B0604030504040204" pitchFamily="34" charset="0"/>
              <a:cs typeface="Verdana" panose="020B0604030504040204" pitchFamily="34" charset="0"/>
            </a:endParaRPr>
          </a:p>
        </p:txBody>
      </p:sp>
      <p:sp>
        <p:nvSpPr>
          <p:cNvPr id="4" name="CasellaDiTesto 3"/>
          <p:cNvSpPr txBox="1"/>
          <p:nvPr/>
        </p:nvSpPr>
        <p:spPr>
          <a:xfrm>
            <a:off x="15187" y="3923083"/>
            <a:ext cx="12192734" cy="923330"/>
          </a:xfrm>
          <a:prstGeom prst="rect">
            <a:avLst/>
          </a:prstGeom>
          <a:noFill/>
        </p:spPr>
        <p:txBody>
          <a:bodyPr wrap="square" rtlCol="0">
            <a:spAutoFit/>
          </a:bodyPr>
          <a:lstStyle/>
          <a:p>
            <a:pPr algn="ctr"/>
            <a:r>
              <a:rPr lang="it-IT" b="1" dirty="0">
                <a:solidFill>
                  <a:schemeClr val="tx2"/>
                </a:solidFill>
              </a:rPr>
              <a:t>Linda Pustina</a:t>
            </a:r>
          </a:p>
          <a:p>
            <a:pPr algn="ctr"/>
            <a:r>
              <a:rPr lang="it-IT" b="1" dirty="0">
                <a:solidFill>
                  <a:schemeClr val="tx2"/>
                </a:solidFill>
              </a:rPr>
              <a:t>Ministry of Education, Sport and Youth</a:t>
            </a:r>
          </a:p>
          <a:p>
            <a:pPr algn="ctr"/>
            <a:r>
              <a:rPr lang="it-IT" b="1" dirty="0">
                <a:solidFill>
                  <a:schemeClr val="tx2"/>
                </a:solidFill>
              </a:rPr>
              <a:t>Albania</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87" y="4897306"/>
            <a:ext cx="12192734" cy="1235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ottotitolo 2"/>
          <p:cNvSpPr>
            <a:spLocks noGrp="1"/>
          </p:cNvSpPr>
          <p:nvPr>
            <p:ph idx="1"/>
          </p:nvPr>
        </p:nvSpPr>
        <p:spPr>
          <a:xfrm>
            <a:off x="838200" y="5099030"/>
            <a:ext cx="10515600" cy="1144649"/>
          </a:xfrm>
        </p:spPr>
        <p:txBody>
          <a:bodyPr>
            <a:noAutofit/>
          </a:bodyPr>
          <a:lstStyle/>
          <a:p>
            <a:pPr marL="0" indent="0" algn="ctr">
              <a:buNone/>
            </a:pPr>
            <a:r>
              <a:rPr lang="en-US" sz="1400" b="1" dirty="0">
                <a:solidFill>
                  <a:schemeClr val="bg1"/>
                </a:solidFill>
              </a:rPr>
              <a:t>Self-certification workshop TPG A on </a:t>
            </a:r>
          </a:p>
          <a:p>
            <a:pPr marL="0" indent="0" algn="ctr">
              <a:buNone/>
            </a:pPr>
            <a:r>
              <a:rPr lang="en-US" sz="1400" b="1" dirty="0">
                <a:solidFill>
                  <a:schemeClr val="bg1"/>
                </a:solidFill>
              </a:rPr>
              <a:t>Qualifications Frameworks </a:t>
            </a:r>
          </a:p>
          <a:p>
            <a:pPr algn="ctr"/>
            <a:r>
              <a:rPr lang="en-US" sz="1400" b="1" dirty="0">
                <a:solidFill>
                  <a:schemeClr val="bg1"/>
                </a:solidFill>
              </a:rPr>
              <a:t>Strasbourg, 6 September 2019</a:t>
            </a:r>
            <a:endParaRPr lang="it-IT" sz="1400" b="1" dirty="0">
              <a:solidFill>
                <a:schemeClr val="bg1"/>
              </a:solidFill>
            </a:endParaRPr>
          </a:p>
          <a:p>
            <a:pPr marL="0" marR="5080" indent="0" algn="ctr">
              <a:lnSpc>
                <a:spcPct val="76800"/>
              </a:lnSpc>
              <a:buNone/>
            </a:pPr>
            <a:endParaRPr lang="it-IT" sz="1600" dirty="0">
              <a:solidFill>
                <a:schemeClr val="bg1"/>
              </a:solidFill>
              <a:cs typeface="Calibri"/>
            </a:endParaRPr>
          </a:p>
        </p:txBody>
      </p:sp>
      <p:sp>
        <p:nvSpPr>
          <p:cNvPr id="8" name="Rectangle 4"/>
          <p:cNvSpPr>
            <a:spLocks noChangeArrowheads="1"/>
          </p:cNvSpPr>
          <p:nvPr/>
        </p:nvSpPr>
        <p:spPr bwMode="auto">
          <a:xfrm>
            <a:off x="550843" y="-29894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5"/>
          <p:cNvSpPr>
            <a:spLocks noChangeArrowheads="1"/>
          </p:cNvSpPr>
          <p:nvPr/>
        </p:nvSpPr>
        <p:spPr bwMode="auto">
          <a:xfrm>
            <a:off x="550843" y="156795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q-AL"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sq-AL" altLang="en-US" sz="1800" b="0" i="0" u="none" strike="noStrike" cap="none" normalizeH="0" baseline="0">
              <a:ln>
                <a:noFill/>
              </a:ln>
              <a:solidFill>
                <a:schemeClr val="tx1"/>
              </a:solidFill>
              <a:effectLst/>
              <a:latin typeface="Arial" panose="020B0604020202020204" pitchFamily="34" charset="0"/>
            </a:endParaRPr>
          </a:p>
        </p:txBody>
      </p:sp>
      <p:sp>
        <p:nvSpPr>
          <p:cNvPr id="10" name="Rectangle 6"/>
          <p:cNvSpPr>
            <a:spLocks noChangeArrowheads="1"/>
          </p:cNvSpPr>
          <p:nvPr/>
        </p:nvSpPr>
        <p:spPr bwMode="auto">
          <a:xfrm>
            <a:off x="550843" y="230138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r>
              <a:rPr kumimoji="0" lang="sq-AL"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sq-AL" altLang="en-US" sz="1800" b="0" i="0" u="none" strike="noStrike" cap="none" normalizeH="0" baseline="0">
              <a:ln>
                <a:noFill/>
              </a:ln>
              <a:solidFill>
                <a:schemeClr val="tx1"/>
              </a:solidFill>
              <a:effectLst/>
              <a:latin typeface="Arial" panose="020B0604020202020204" pitchFamily="34" charset="0"/>
            </a:endParaRPr>
          </a:p>
        </p:txBody>
      </p:sp>
      <p:pic>
        <p:nvPicPr>
          <p:cNvPr id="11" name="Picture 10"/>
          <p:cNvPicPr>
            <a:picLocks noChangeAspect="1"/>
          </p:cNvPicPr>
          <p:nvPr/>
        </p:nvPicPr>
        <p:blipFill>
          <a:blip r:embed="rId3"/>
          <a:stretch>
            <a:fillRect/>
          </a:stretch>
        </p:blipFill>
        <p:spPr>
          <a:xfrm>
            <a:off x="631883" y="108456"/>
            <a:ext cx="661658" cy="1078790"/>
          </a:xfrm>
          <a:prstGeom prst="rect">
            <a:avLst/>
          </a:prstGeom>
        </p:spPr>
      </p:pic>
      <p:pic>
        <p:nvPicPr>
          <p:cNvPr id="12" name="Picture 11"/>
          <p:cNvPicPr>
            <a:picLocks noChangeAspect="1"/>
          </p:cNvPicPr>
          <p:nvPr/>
        </p:nvPicPr>
        <p:blipFill>
          <a:blip r:embed="rId4"/>
          <a:stretch>
            <a:fillRect/>
          </a:stretch>
        </p:blipFill>
        <p:spPr>
          <a:xfrm>
            <a:off x="1293541" y="89203"/>
            <a:ext cx="743076" cy="1118820"/>
          </a:xfrm>
          <a:prstGeom prst="rect">
            <a:avLst/>
          </a:prstGeom>
        </p:spPr>
      </p:pic>
      <p:pic>
        <p:nvPicPr>
          <p:cNvPr id="13" name="Picture 12"/>
          <p:cNvPicPr>
            <a:picLocks noChangeAspect="1"/>
          </p:cNvPicPr>
          <p:nvPr/>
        </p:nvPicPr>
        <p:blipFill>
          <a:blip r:embed="rId5"/>
          <a:stretch>
            <a:fillRect/>
          </a:stretch>
        </p:blipFill>
        <p:spPr>
          <a:xfrm>
            <a:off x="5496000" y="187193"/>
            <a:ext cx="1200000" cy="885714"/>
          </a:xfrm>
          <a:prstGeom prst="rect">
            <a:avLst/>
          </a:prstGeom>
        </p:spPr>
      </p:pic>
    </p:spTree>
    <p:extLst>
      <p:ext uri="{BB962C8B-B14F-4D97-AF65-F5344CB8AC3E}">
        <p14:creationId xmlns:p14="http://schemas.microsoft.com/office/powerpoint/2010/main" val="3560197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14104"/>
            <a:ext cx="12193588" cy="94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olo 1"/>
          <p:cNvSpPr>
            <a:spLocks noGrp="1"/>
          </p:cNvSpPr>
          <p:nvPr>
            <p:ph type="title"/>
          </p:nvPr>
        </p:nvSpPr>
        <p:spPr>
          <a:xfrm>
            <a:off x="839788" y="0"/>
            <a:ext cx="10515600" cy="961887"/>
          </a:xfrm>
        </p:spPr>
        <p:txBody>
          <a:bodyPr>
            <a:normAutofit/>
          </a:bodyPr>
          <a:lstStyle/>
          <a:p>
            <a:pPr algn="ctr"/>
            <a:r>
              <a:rPr lang="en-GB" sz="2400" b="1" dirty="0">
                <a:solidFill>
                  <a:schemeClr val="bg1"/>
                </a:solidFill>
                <a:latin typeface="+mn-lt"/>
              </a:rPr>
              <a:t>Higher Education in Albania and QF</a:t>
            </a:r>
            <a:endParaRPr lang="en-US" sz="2400" b="1" dirty="0">
              <a:solidFill>
                <a:schemeClr val="bg1"/>
              </a:solidFill>
              <a:latin typeface="+mn-lt"/>
            </a:endParaRPr>
          </a:p>
        </p:txBody>
      </p:sp>
      <p:sp>
        <p:nvSpPr>
          <p:cNvPr id="5" name="Segnaposto contenuto 4"/>
          <p:cNvSpPr>
            <a:spLocks noGrp="1"/>
          </p:cNvSpPr>
          <p:nvPr>
            <p:ph sz="half" idx="2"/>
          </p:nvPr>
        </p:nvSpPr>
        <p:spPr>
          <a:xfrm>
            <a:off x="193734" y="1266940"/>
            <a:ext cx="11803635" cy="5387248"/>
          </a:xfrm>
        </p:spPr>
        <p:txBody>
          <a:bodyPr>
            <a:normAutofit lnSpcReduction="10000"/>
          </a:bodyPr>
          <a:lstStyle/>
          <a:p>
            <a:pPr marL="0" indent="0">
              <a:buNone/>
            </a:pPr>
            <a:r>
              <a:rPr lang="it-IT" sz="2200" b="1" dirty="0">
                <a:solidFill>
                  <a:schemeClr val="tx2"/>
                </a:solidFill>
              </a:rPr>
              <a:t>Number of HEIs: 15 public and </a:t>
            </a:r>
          </a:p>
          <a:p>
            <a:pPr marL="0" indent="0">
              <a:buNone/>
            </a:pPr>
            <a:r>
              <a:rPr lang="it-IT" sz="2200" b="1" dirty="0">
                <a:solidFill>
                  <a:schemeClr val="tx2"/>
                </a:solidFill>
              </a:rPr>
              <a:t>Number of students:</a:t>
            </a:r>
          </a:p>
          <a:p>
            <a:pPr marL="0" indent="0">
              <a:buNone/>
            </a:pPr>
            <a:r>
              <a:rPr lang="it-IT" sz="2200" b="1" dirty="0">
                <a:solidFill>
                  <a:schemeClr val="tx2"/>
                </a:solidFill>
              </a:rPr>
              <a:t>3 cycle system+short cycle in place</a:t>
            </a:r>
          </a:p>
          <a:p>
            <a:pPr marL="0" indent="0">
              <a:buNone/>
            </a:pPr>
            <a:r>
              <a:rPr lang="it-IT" sz="2200" b="1" dirty="0">
                <a:solidFill>
                  <a:schemeClr val="tx2"/>
                </a:solidFill>
              </a:rPr>
              <a:t>ECTS implemented based on workload</a:t>
            </a:r>
          </a:p>
          <a:p>
            <a:pPr marL="0" indent="0">
              <a:buNone/>
            </a:pPr>
            <a:r>
              <a:rPr lang="it-IT" sz="2200" b="1" dirty="0">
                <a:solidFill>
                  <a:schemeClr val="tx2"/>
                </a:solidFill>
              </a:rPr>
              <a:t>DS issued free of charge</a:t>
            </a:r>
          </a:p>
          <a:p>
            <a:pPr marL="0" indent="0">
              <a:buNone/>
            </a:pPr>
            <a:r>
              <a:rPr lang="it-IT" sz="2200" b="1" dirty="0">
                <a:solidFill>
                  <a:schemeClr val="tx2"/>
                </a:solidFill>
              </a:rPr>
              <a:t>National Qualification Framework in place from 2010: 8 levels corresponding to levels of EQF</a:t>
            </a:r>
          </a:p>
          <a:p>
            <a:pPr marL="0" indent="0">
              <a:buNone/>
            </a:pPr>
            <a:r>
              <a:rPr lang="it-IT" sz="2200" b="1" dirty="0">
                <a:solidFill>
                  <a:schemeClr val="tx2"/>
                </a:solidFill>
              </a:rPr>
              <a:t>Task Force on Qualification Frameworks from 2015 working on:</a:t>
            </a:r>
          </a:p>
          <a:p>
            <a:r>
              <a:rPr lang="it-IT" sz="1800" b="1" i="1" dirty="0">
                <a:solidFill>
                  <a:schemeClr val="tx2"/>
                </a:solidFill>
              </a:rPr>
              <a:t>Implementation of the NQF</a:t>
            </a:r>
          </a:p>
          <a:p>
            <a:r>
              <a:rPr lang="it-IT" sz="1800" b="1" i="1" dirty="0">
                <a:solidFill>
                  <a:schemeClr val="tx2"/>
                </a:solidFill>
              </a:rPr>
              <a:t>Drafting changes in the law and preparing respective bylaws</a:t>
            </a:r>
          </a:p>
          <a:p>
            <a:r>
              <a:rPr lang="it-IT" sz="1800" b="1" i="1" dirty="0">
                <a:solidFill>
                  <a:schemeClr val="tx2"/>
                </a:solidFill>
              </a:rPr>
              <a:t>Referencing process</a:t>
            </a:r>
          </a:p>
          <a:p>
            <a:r>
              <a:rPr lang="it-IT" sz="1800" b="1" i="1" dirty="0">
                <a:solidFill>
                  <a:schemeClr val="tx2"/>
                </a:solidFill>
              </a:rPr>
              <a:t>Identifying the legal acts to be changed in order to fulfill the criteria for referencing</a:t>
            </a:r>
          </a:p>
          <a:p>
            <a:r>
              <a:rPr lang="it-IT" sz="1800" b="1" i="1" dirty="0">
                <a:solidFill>
                  <a:schemeClr val="tx2"/>
                </a:solidFill>
              </a:rPr>
              <a:t>Raise awarness on the process involving also the stakeholders </a:t>
            </a:r>
          </a:p>
          <a:p>
            <a:r>
              <a:rPr lang="it-IT" sz="1800" b="1" i="1" dirty="0">
                <a:solidFill>
                  <a:schemeClr val="tx2"/>
                </a:solidFill>
              </a:rPr>
              <a:t>Preparing a manual for the implementation of the NQF</a:t>
            </a:r>
          </a:p>
          <a:p>
            <a:r>
              <a:rPr lang="it-IT" sz="1800" b="1" i="1" dirty="0">
                <a:solidFill>
                  <a:schemeClr val="tx2"/>
                </a:solidFill>
              </a:rPr>
              <a:t>Close colllaboration with National Bologna team</a:t>
            </a:r>
          </a:p>
          <a:p>
            <a:pPr marL="0" indent="0">
              <a:buNone/>
            </a:pPr>
            <a:endParaRPr lang="it-IT" sz="2200" b="1" dirty="0">
              <a:solidFill>
                <a:schemeClr val="tx2"/>
              </a:solidFill>
            </a:endParaRPr>
          </a:p>
          <a:p>
            <a:pPr marL="0" indent="0">
              <a:buNone/>
            </a:pPr>
            <a:endParaRPr lang="it-IT" sz="2200" b="1" dirty="0">
              <a:solidFill>
                <a:schemeClr val="tx2"/>
              </a:solidFill>
            </a:endParaRPr>
          </a:p>
        </p:txBody>
      </p:sp>
    </p:spTree>
    <p:extLst>
      <p:ext uri="{BB962C8B-B14F-4D97-AF65-F5344CB8AC3E}">
        <p14:creationId xmlns:p14="http://schemas.microsoft.com/office/powerpoint/2010/main" val="1627192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14104"/>
            <a:ext cx="12193588" cy="94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olo 1"/>
          <p:cNvSpPr>
            <a:spLocks noGrp="1"/>
          </p:cNvSpPr>
          <p:nvPr>
            <p:ph type="title"/>
          </p:nvPr>
        </p:nvSpPr>
        <p:spPr>
          <a:xfrm>
            <a:off x="839788" y="0"/>
            <a:ext cx="10515600" cy="961887"/>
          </a:xfrm>
        </p:spPr>
        <p:txBody>
          <a:bodyPr>
            <a:normAutofit/>
          </a:bodyPr>
          <a:lstStyle/>
          <a:p>
            <a:pPr algn="ctr"/>
            <a:r>
              <a:rPr lang="en-US" sz="2400" b="1" dirty="0">
                <a:solidFill>
                  <a:schemeClr val="bg1"/>
                </a:solidFill>
                <a:latin typeface="+mn-lt"/>
              </a:rPr>
              <a:t>10 steps to establish an NQF in the EHEA</a:t>
            </a:r>
          </a:p>
        </p:txBody>
      </p:sp>
      <p:sp>
        <p:nvSpPr>
          <p:cNvPr id="5" name="Segnaposto contenuto 4"/>
          <p:cNvSpPr>
            <a:spLocks noGrp="1"/>
          </p:cNvSpPr>
          <p:nvPr>
            <p:ph sz="half" idx="2"/>
          </p:nvPr>
        </p:nvSpPr>
        <p:spPr>
          <a:xfrm>
            <a:off x="193734" y="1266940"/>
            <a:ext cx="11803635" cy="5387248"/>
          </a:xfrm>
        </p:spPr>
        <p:txBody>
          <a:bodyPr>
            <a:normAutofit lnSpcReduction="10000"/>
          </a:bodyPr>
          <a:lstStyle/>
          <a:p>
            <a:pPr>
              <a:buFont typeface="Wingdings" panose="05000000000000000000" pitchFamily="2" charset="2"/>
              <a:buChar char="ü"/>
            </a:pPr>
            <a:r>
              <a:rPr lang="en-US" sz="2400" dirty="0"/>
              <a:t>1. Decision to start work</a:t>
            </a:r>
          </a:p>
          <a:p>
            <a:pPr>
              <a:buFont typeface="Wingdings" panose="05000000000000000000" pitchFamily="2" charset="2"/>
              <a:buChar char="ü"/>
            </a:pPr>
            <a:r>
              <a:rPr lang="en-US" sz="2400" dirty="0"/>
              <a:t>2. Defining the purpose of the NQF</a:t>
            </a:r>
          </a:p>
          <a:p>
            <a:pPr>
              <a:buFont typeface="Wingdings" panose="05000000000000000000" pitchFamily="2" charset="2"/>
              <a:buChar char="ü"/>
            </a:pPr>
            <a:r>
              <a:rPr lang="en-US" sz="2400" dirty="0"/>
              <a:t>3. </a:t>
            </a:r>
            <a:r>
              <a:rPr lang="en-US" sz="2400" dirty="0" err="1"/>
              <a:t>Organising</a:t>
            </a:r>
            <a:r>
              <a:rPr lang="en-US" sz="2400" dirty="0"/>
              <a:t> the process: working group, stakeholders</a:t>
            </a:r>
          </a:p>
          <a:p>
            <a:pPr>
              <a:buFont typeface="Wingdings" panose="05000000000000000000" pitchFamily="2" charset="2"/>
              <a:buChar char="ü"/>
            </a:pPr>
            <a:r>
              <a:rPr lang="en-US" sz="2400" dirty="0"/>
              <a:t>4. Agreeing on design and content (levels, descriptors, etc.)</a:t>
            </a:r>
          </a:p>
          <a:p>
            <a:pPr>
              <a:buFont typeface="Wingdings" panose="05000000000000000000" pitchFamily="2" charset="2"/>
              <a:buChar char="ü"/>
            </a:pPr>
            <a:r>
              <a:rPr lang="en-US" sz="2400" dirty="0"/>
              <a:t>5. Consulting stakeholders: nation-wide discussion</a:t>
            </a:r>
          </a:p>
          <a:p>
            <a:pPr>
              <a:buFont typeface="Wingdings" panose="05000000000000000000" pitchFamily="2" charset="2"/>
              <a:buChar char="ü"/>
            </a:pPr>
            <a:r>
              <a:rPr lang="en-US" sz="2400" dirty="0"/>
              <a:t>6. Formal approval by competent authority</a:t>
            </a:r>
          </a:p>
          <a:p>
            <a:pPr>
              <a:buFont typeface="Wingdings" panose="05000000000000000000" pitchFamily="2" charset="2"/>
              <a:buChar char="ü"/>
            </a:pPr>
            <a:r>
              <a:rPr lang="en-US" sz="2400" dirty="0"/>
              <a:t>7. Agreeing on division of tasks in </a:t>
            </a:r>
            <a:r>
              <a:rPr lang="en-US" sz="2400" dirty="0" err="1"/>
              <a:t>implemeting</a:t>
            </a:r>
            <a:r>
              <a:rPr lang="en-US" sz="2400" dirty="0"/>
              <a:t> the NQF</a:t>
            </a:r>
          </a:p>
          <a:p>
            <a:pPr>
              <a:buFont typeface="Wingdings" panose="05000000000000000000" pitchFamily="2" charset="2"/>
              <a:buChar char="ü"/>
            </a:pPr>
            <a:r>
              <a:rPr lang="en-US" sz="2400" dirty="0"/>
              <a:t>8. Implementing the NQF at institutional/</a:t>
            </a:r>
            <a:r>
              <a:rPr lang="en-US" sz="2400" dirty="0" err="1"/>
              <a:t>programme</a:t>
            </a:r>
            <a:r>
              <a:rPr lang="en-US" sz="2400" dirty="0"/>
              <a:t> level</a:t>
            </a:r>
          </a:p>
          <a:p>
            <a:pPr>
              <a:buFont typeface="Wingdings" panose="05000000000000000000" pitchFamily="2" charset="2"/>
              <a:buChar char="ü"/>
            </a:pPr>
            <a:r>
              <a:rPr lang="en-US" sz="2400" dirty="0"/>
              <a:t>9. Including qualifications in NQF (accreditation etc.)</a:t>
            </a:r>
          </a:p>
          <a:p>
            <a:r>
              <a:rPr lang="en-US" sz="2400" b="1" dirty="0"/>
              <a:t>10.Self-certification of NQF‘s compatibility with EHEA QF</a:t>
            </a:r>
          </a:p>
          <a:p>
            <a:pPr marL="804863">
              <a:buFont typeface="Wingdings" panose="05000000000000000000" pitchFamily="2" charset="2"/>
              <a:buChar char="v"/>
            </a:pPr>
            <a:r>
              <a:rPr lang="en-US" sz="1900" i="1" dirty="0"/>
              <a:t>Verifying the compatibility of NQF with the QF-EHEA</a:t>
            </a:r>
          </a:p>
          <a:p>
            <a:pPr marL="804863">
              <a:buFont typeface="Wingdings" panose="05000000000000000000" pitchFamily="2" charset="2"/>
              <a:buChar char="v"/>
            </a:pPr>
            <a:r>
              <a:rPr lang="en-US" sz="1900" i="1" dirty="0"/>
              <a:t>Criteria</a:t>
            </a:r>
          </a:p>
          <a:p>
            <a:pPr marL="804863">
              <a:buFont typeface="Wingdings" panose="05000000000000000000" pitchFamily="2" charset="2"/>
              <a:buChar char="v"/>
            </a:pPr>
            <a:r>
              <a:rPr lang="en-US" sz="1900" i="1" dirty="0"/>
              <a:t>Procedures</a:t>
            </a:r>
            <a:endParaRPr lang="en-US" sz="1900" b="1" i="1" dirty="0"/>
          </a:p>
          <a:p>
            <a:pPr marL="0" indent="0">
              <a:buNone/>
            </a:pPr>
            <a:endParaRPr lang="it-IT" sz="2200" b="1" dirty="0">
              <a:solidFill>
                <a:schemeClr val="tx2"/>
              </a:solidFill>
            </a:endParaRPr>
          </a:p>
        </p:txBody>
      </p:sp>
    </p:spTree>
    <p:extLst>
      <p:ext uri="{BB962C8B-B14F-4D97-AF65-F5344CB8AC3E}">
        <p14:creationId xmlns:p14="http://schemas.microsoft.com/office/powerpoint/2010/main" val="2836889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14104"/>
            <a:ext cx="12193588" cy="94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olo 1"/>
          <p:cNvSpPr>
            <a:spLocks noGrp="1"/>
          </p:cNvSpPr>
          <p:nvPr>
            <p:ph type="title"/>
          </p:nvPr>
        </p:nvSpPr>
        <p:spPr>
          <a:xfrm>
            <a:off x="839788" y="0"/>
            <a:ext cx="10515600" cy="961887"/>
          </a:xfrm>
        </p:spPr>
        <p:txBody>
          <a:bodyPr>
            <a:normAutofit/>
          </a:bodyPr>
          <a:lstStyle/>
          <a:p>
            <a:pPr algn="ctr"/>
            <a:r>
              <a:rPr lang="en-US" sz="2400" b="1" dirty="0">
                <a:solidFill>
                  <a:schemeClr val="bg1"/>
                </a:solidFill>
                <a:latin typeface="+mn-lt"/>
              </a:rPr>
              <a:t>Self-certification against 7 criteria</a:t>
            </a:r>
          </a:p>
        </p:txBody>
      </p:sp>
      <p:sp>
        <p:nvSpPr>
          <p:cNvPr id="5" name="Segnaposto contenuto 4"/>
          <p:cNvSpPr>
            <a:spLocks noGrp="1"/>
          </p:cNvSpPr>
          <p:nvPr>
            <p:ph sz="half" idx="2"/>
          </p:nvPr>
        </p:nvSpPr>
        <p:spPr>
          <a:xfrm>
            <a:off x="193734" y="1266940"/>
            <a:ext cx="11803635" cy="5387248"/>
          </a:xfrm>
        </p:spPr>
        <p:txBody>
          <a:bodyPr>
            <a:normAutofit/>
          </a:bodyPr>
          <a:lstStyle/>
          <a:p>
            <a:pPr>
              <a:buFont typeface="Wingdings" panose="05000000000000000000" pitchFamily="2" charset="2"/>
              <a:buChar char="ü"/>
            </a:pPr>
            <a:r>
              <a:rPr lang="en-US" sz="2400" dirty="0"/>
              <a:t>The NQF for HE and the body/</a:t>
            </a:r>
            <a:r>
              <a:rPr lang="en-US" sz="2400" dirty="0" err="1"/>
              <a:t>ies</a:t>
            </a:r>
            <a:r>
              <a:rPr lang="en-US" sz="2400" dirty="0"/>
              <a:t> responsible for its development are designated by the national HE Ministry</a:t>
            </a:r>
          </a:p>
          <a:p>
            <a:pPr>
              <a:buFont typeface="Wingdings" panose="05000000000000000000" pitchFamily="2" charset="2"/>
              <a:buChar char="ü"/>
            </a:pPr>
            <a:r>
              <a:rPr lang="en-US" sz="2400" dirty="0"/>
              <a:t>There is a clear and demonstrable link between the qualification in the NQF and the cycle descriptors in the EHEA QF</a:t>
            </a:r>
          </a:p>
          <a:p>
            <a:r>
              <a:rPr lang="en-US" sz="2400" b="1" u="sng" dirty="0"/>
              <a:t>The NQF is based on LO and the qualifications are linked to ECTS or ECTS compatible</a:t>
            </a:r>
          </a:p>
          <a:p>
            <a:r>
              <a:rPr lang="en-US" sz="2400" b="1" i="1" dirty="0"/>
              <a:t>credits</a:t>
            </a:r>
            <a:endParaRPr lang="en-US" sz="2400" b="1" u="sng" dirty="0"/>
          </a:p>
          <a:p>
            <a:pPr>
              <a:buFont typeface="Wingdings" panose="05000000000000000000" pitchFamily="2" charset="2"/>
              <a:buChar char="ü"/>
            </a:pPr>
            <a:r>
              <a:rPr lang="en-US" sz="2400" dirty="0"/>
              <a:t>The procedures for inclusion of qualifications in the NQF are clear</a:t>
            </a:r>
          </a:p>
          <a:p>
            <a:r>
              <a:rPr lang="en-US" sz="2400" b="1" u="sng" dirty="0"/>
              <a:t>The national QA systems for HE refer to the NQF and are consistent with all ministerial communiqués</a:t>
            </a:r>
          </a:p>
          <a:p>
            <a:pPr>
              <a:buFont typeface="Wingdings" panose="05000000000000000000" pitchFamily="2" charset="2"/>
              <a:buChar char="ü"/>
            </a:pPr>
            <a:r>
              <a:rPr lang="en-US" sz="2400" dirty="0"/>
              <a:t>The NQF and the alignments with the EHEA QF are referenced in the Diploma Supplements</a:t>
            </a:r>
          </a:p>
          <a:p>
            <a:r>
              <a:rPr lang="en-US" sz="2400" b="1" dirty="0"/>
              <a:t>Responsibilities of domestic parties to the NQF are clearly determined and published</a:t>
            </a:r>
            <a:endParaRPr lang="it-IT" sz="2200" b="1" dirty="0">
              <a:solidFill>
                <a:schemeClr val="tx2"/>
              </a:solidFill>
            </a:endParaRPr>
          </a:p>
        </p:txBody>
      </p:sp>
    </p:spTree>
    <p:extLst>
      <p:ext uri="{BB962C8B-B14F-4D97-AF65-F5344CB8AC3E}">
        <p14:creationId xmlns:p14="http://schemas.microsoft.com/office/powerpoint/2010/main" val="1148343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14104"/>
            <a:ext cx="12193588" cy="94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olo 1"/>
          <p:cNvSpPr>
            <a:spLocks noGrp="1"/>
          </p:cNvSpPr>
          <p:nvPr>
            <p:ph type="title"/>
          </p:nvPr>
        </p:nvSpPr>
        <p:spPr>
          <a:xfrm>
            <a:off x="839788" y="0"/>
            <a:ext cx="10515600" cy="961887"/>
          </a:xfrm>
        </p:spPr>
        <p:txBody>
          <a:bodyPr>
            <a:normAutofit/>
          </a:bodyPr>
          <a:lstStyle/>
          <a:p>
            <a:pPr algn="ctr"/>
            <a:r>
              <a:rPr lang="en-US" sz="2400" b="1" dirty="0">
                <a:solidFill>
                  <a:schemeClr val="bg1"/>
                </a:solidFill>
                <a:latin typeface="+mn-lt"/>
              </a:rPr>
              <a:t>Task Force on Qualification Framework</a:t>
            </a:r>
          </a:p>
        </p:txBody>
      </p:sp>
      <p:sp>
        <p:nvSpPr>
          <p:cNvPr id="5" name="Segnaposto contenuto 4"/>
          <p:cNvSpPr>
            <a:spLocks noGrp="1"/>
          </p:cNvSpPr>
          <p:nvPr>
            <p:ph sz="half" idx="2"/>
          </p:nvPr>
        </p:nvSpPr>
        <p:spPr>
          <a:xfrm>
            <a:off x="839788" y="1266939"/>
            <a:ext cx="9989794" cy="5398266"/>
          </a:xfrm>
        </p:spPr>
        <p:txBody>
          <a:bodyPr>
            <a:normAutofit fontScale="77500" lnSpcReduction="20000"/>
          </a:bodyPr>
          <a:lstStyle/>
          <a:p>
            <a:pPr>
              <a:buFont typeface="Wingdings" panose="05000000000000000000" pitchFamily="2" charset="2"/>
              <a:buChar char="Ø"/>
            </a:pPr>
            <a:r>
              <a:rPr lang="en-US" sz="2000" dirty="0"/>
              <a:t>Established on 2015 by order of ministers of MESY and MFE</a:t>
            </a:r>
          </a:p>
          <a:p>
            <a:pPr>
              <a:buFont typeface="Wingdings" panose="05000000000000000000" pitchFamily="2" charset="2"/>
              <a:buChar char="Ø"/>
            </a:pPr>
            <a:endParaRPr lang="en-US" sz="2000" dirty="0"/>
          </a:p>
          <a:p>
            <a:pPr>
              <a:buFont typeface="Wingdings" panose="05000000000000000000" pitchFamily="2" charset="2"/>
              <a:buChar char="Ø"/>
            </a:pPr>
            <a:r>
              <a:rPr lang="en-US" sz="2000" dirty="0"/>
              <a:t>Part of the TF experts from:</a:t>
            </a:r>
          </a:p>
          <a:p>
            <a:pPr marL="573088">
              <a:buFont typeface="Wingdings" panose="05000000000000000000" pitchFamily="2" charset="2"/>
              <a:buChar char="§"/>
            </a:pPr>
            <a:r>
              <a:rPr lang="en-US" sz="1900" i="1" dirty="0"/>
              <a:t>Ministry of Education Sport and Youth (MESY)</a:t>
            </a:r>
          </a:p>
          <a:p>
            <a:pPr marL="573088">
              <a:buFont typeface="Wingdings" panose="05000000000000000000" pitchFamily="2" charset="2"/>
              <a:buChar char="§"/>
            </a:pPr>
            <a:r>
              <a:rPr lang="en-US" sz="1900" i="1" dirty="0"/>
              <a:t>Ministry of Finance and Economy (MFE)</a:t>
            </a:r>
          </a:p>
          <a:p>
            <a:pPr marL="573088">
              <a:buFont typeface="Wingdings" panose="05000000000000000000" pitchFamily="2" charset="2"/>
              <a:buChar char="§"/>
            </a:pPr>
            <a:r>
              <a:rPr lang="en-US" sz="1900" i="1" dirty="0"/>
              <a:t>National Agency for Education, Vocational Training and Qualifications</a:t>
            </a:r>
          </a:p>
          <a:p>
            <a:pPr marL="573088">
              <a:buFont typeface="Wingdings" panose="05000000000000000000" pitchFamily="2" charset="2"/>
              <a:buChar char="§"/>
            </a:pPr>
            <a:r>
              <a:rPr lang="en-US" sz="1900" i="1" dirty="0"/>
              <a:t>HEIs </a:t>
            </a:r>
            <a:r>
              <a:rPr lang="en-US" sz="1900" i="1" dirty="0" err="1"/>
              <a:t>representant</a:t>
            </a:r>
            <a:endParaRPr lang="en-US" sz="1900" i="1" dirty="0"/>
          </a:p>
          <a:p>
            <a:pPr marL="573088">
              <a:buFont typeface="Wingdings" panose="05000000000000000000" pitchFamily="2" charset="2"/>
              <a:buChar char="§"/>
            </a:pPr>
            <a:r>
              <a:rPr lang="en-US" sz="1900" i="1" dirty="0" err="1"/>
              <a:t>Bisness</a:t>
            </a:r>
            <a:r>
              <a:rPr lang="en-US" sz="1900" i="1" dirty="0"/>
              <a:t> association </a:t>
            </a:r>
            <a:r>
              <a:rPr lang="en-US" sz="1900" i="1" dirty="0" err="1"/>
              <a:t>representant</a:t>
            </a:r>
            <a:endParaRPr lang="en-US" sz="1900" i="1" dirty="0"/>
          </a:p>
          <a:p>
            <a:pPr marL="573088">
              <a:buFont typeface="Wingdings" panose="05000000000000000000" pitchFamily="2" charset="2"/>
              <a:buChar char="§"/>
            </a:pPr>
            <a:r>
              <a:rPr lang="en-US" sz="1900" i="1" dirty="0"/>
              <a:t>Unions </a:t>
            </a:r>
            <a:r>
              <a:rPr lang="en-US" sz="1900" i="1" dirty="0" err="1"/>
              <a:t>representant</a:t>
            </a:r>
            <a:endParaRPr lang="en-US" sz="1900" i="1" dirty="0"/>
          </a:p>
          <a:p>
            <a:pPr>
              <a:buFont typeface="Wingdings" panose="05000000000000000000" pitchFamily="2" charset="2"/>
              <a:buChar char="§"/>
            </a:pPr>
            <a:r>
              <a:rPr lang="en-US" sz="2000" dirty="0"/>
              <a:t>Different working groups of wider representation</a:t>
            </a:r>
          </a:p>
          <a:p>
            <a:pPr>
              <a:buFont typeface="Wingdings" panose="05000000000000000000" pitchFamily="2" charset="2"/>
              <a:buChar char="§"/>
            </a:pPr>
            <a:endParaRPr lang="en-US" sz="2000" dirty="0"/>
          </a:p>
          <a:p>
            <a:pPr>
              <a:buFont typeface="Wingdings" panose="05000000000000000000" pitchFamily="2" charset="2"/>
              <a:buChar char="Ø"/>
            </a:pPr>
            <a:r>
              <a:rPr lang="en-US" sz="2000" dirty="0"/>
              <a:t>Assisted be ETF</a:t>
            </a:r>
          </a:p>
          <a:p>
            <a:pPr>
              <a:buFont typeface="Wingdings" panose="05000000000000000000" pitchFamily="2" charset="2"/>
              <a:buChar char="q"/>
            </a:pPr>
            <a:endParaRPr lang="en-US" sz="2000" dirty="0"/>
          </a:p>
          <a:p>
            <a:pPr>
              <a:buFont typeface="Wingdings" panose="05000000000000000000" pitchFamily="2" charset="2"/>
              <a:buChar char="Ø"/>
            </a:pPr>
            <a:r>
              <a:rPr lang="en-US" sz="2000" dirty="0"/>
              <a:t>Main objectives</a:t>
            </a:r>
          </a:p>
          <a:p>
            <a:pPr>
              <a:buFont typeface="Wingdings" panose="05000000000000000000" pitchFamily="2" charset="2"/>
              <a:buChar char="q"/>
            </a:pPr>
            <a:r>
              <a:rPr lang="en-US" sz="2000" dirty="0"/>
              <a:t>Draft the changes in law on QF and the respected bylaws</a:t>
            </a:r>
          </a:p>
          <a:p>
            <a:pPr>
              <a:buFont typeface="Wingdings" panose="05000000000000000000" pitchFamily="2" charset="2"/>
              <a:buChar char="q"/>
            </a:pPr>
            <a:r>
              <a:rPr lang="en-US" sz="2000" dirty="0"/>
              <a:t>Draft a manual on QF</a:t>
            </a:r>
          </a:p>
          <a:p>
            <a:pPr>
              <a:buFont typeface="Wingdings" panose="05000000000000000000" pitchFamily="2" charset="2"/>
              <a:buChar char="q"/>
            </a:pPr>
            <a:r>
              <a:rPr lang="en-US" sz="2000" dirty="0"/>
              <a:t>Work on referencing process (in collaboration with National Bologna team)</a:t>
            </a:r>
          </a:p>
          <a:p>
            <a:pPr>
              <a:buFont typeface="Wingdings" panose="05000000000000000000" pitchFamily="2" charset="2"/>
              <a:buChar char="q"/>
            </a:pPr>
            <a:r>
              <a:rPr lang="en-US" sz="2000" dirty="0"/>
              <a:t>Prepare in collaboration with experts the draft of the referencing report</a:t>
            </a:r>
          </a:p>
          <a:p>
            <a:pPr marL="0" indent="0">
              <a:buNone/>
            </a:pPr>
            <a:endParaRPr lang="it-IT" sz="2200" b="1" dirty="0">
              <a:solidFill>
                <a:schemeClr val="tx2"/>
              </a:solidFill>
            </a:endParaRPr>
          </a:p>
        </p:txBody>
      </p:sp>
    </p:spTree>
    <p:extLst>
      <p:ext uri="{BB962C8B-B14F-4D97-AF65-F5344CB8AC3E}">
        <p14:creationId xmlns:p14="http://schemas.microsoft.com/office/powerpoint/2010/main" val="2731283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14104"/>
            <a:ext cx="12193588" cy="94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olo 1"/>
          <p:cNvSpPr>
            <a:spLocks noGrp="1"/>
          </p:cNvSpPr>
          <p:nvPr>
            <p:ph type="title"/>
          </p:nvPr>
        </p:nvSpPr>
        <p:spPr>
          <a:xfrm>
            <a:off x="839788" y="0"/>
            <a:ext cx="10515600" cy="961887"/>
          </a:xfrm>
        </p:spPr>
        <p:txBody>
          <a:bodyPr>
            <a:normAutofit/>
          </a:bodyPr>
          <a:lstStyle/>
          <a:p>
            <a:pPr algn="ctr"/>
            <a:r>
              <a:rPr lang="en-US" sz="2400" b="1" dirty="0">
                <a:solidFill>
                  <a:schemeClr val="bg1"/>
                </a:solidFill>
                <a:latin typeface="+mn-lt"/>
              </a:rPr>
              <a:t>Procedures/standards for verifying compatibility with QF-EHEA (Bergen 2005)</a:t>
            </a:r>
          </a:p>
        </p:txBody>
      </p:sp>
      <p:sp>
        <p:nvSpPr>
          <p:cNvPr id="5" name="Segnaposto contenuto 4"/>
          <p:cNvSpPr>
            <a:spLocks noGrp="1"/>
          </p:cNvSpPr>
          <p:nvPr>
            <p:ph sz="half" idx="2"/>
          </p:nvPr>
        </p:nvSpPr>
        <p:spPr>
          <a:xfrm>
            <a:off x="193734" y="1266940"/>
            <a:ext cx="11803635" cy="5387248"/>
          </a:xfrm>
        </p:spPr>
        <p:txBody>
          <a:bodyPr>
            <a:normAutofit/>
          </a:bodyPr>
          <a:lstStyle/>
          <a:p>
            <a:pPr>
              <a:buFont typeface="Wingdings" panose="05000000000000000000" pitchFamily="2" charset="2"/>
              <a:buChar char="ü"/>
            </a:pPr>
            <a:r>
              <a:rPr lang="en-US" sz="2400" dirty="0"/>
              <a:t>The competent national body/bodies shall certify the compatibility of the national framework with the European framework.</a:t>
            </a:r>
          </a:p>
          <a:p>
            <a:pPr>
              <a:buFont typeface="Wingdings" panose="05000000000000000000" pitchFamily="2" charset="2"/>
              <a:buChar char="ü"/>
            </a:pPr>
            <a:r>
              <a:rPr lang="en-US" sz="2400" dirty="0"/>
              <a:t>The self-certification process shall include the stated agreement of the quality assurance bodies in the country in question recognized through the Bologna Process</a:t>
            </a:r>
          </a:p>
          <a:p>
            <a:r>
              <a:rPr lang="en-US" sz="2400" b="1" dirty="0"/>
              <a:t>The self-certification process shall involve international experts</a:t>
            </a:r>
          </a:p>
          <a:p>
            <a:r>
              <a:rPr lang="en-US" sz="2400" b="1" dirty="0"/>
              <a:t>The self-certification and the evidence supporting it shall be published and shall address separately each of the criteria set out</a:t>
            </a:r>
          </a:p>
          <a:p>
            <a:r>
              <a:rPr lang="en-US" sz="2400" b="1" dirty="0"/>
              <a:t>The ENIC and NARIC networks shall maintain a public listing of States that have confirmed that they have completed the self-certification process</a:t>
            </a:r>
          </a:p>
          <a:p>
            <a:r>
              <a:rPr lang="en-US" sz="2400" b="1" dirty="0"/>
              <a:t>The completion of the self-certification process shall be noted on Diploma</a:t>
            </a:r>
          </a:p>
          <a:p>
            <a:r>
              <a:rPr lang="en-US" sz="2400" b="1" dirty="0"/>
              <a:t>Supplements issued subsequently by showing the link between NQF and the European framework.</a:t>
            </a:r>
            <a:endParaRPr lang="it-IT" sz="2200" b="1" dirty="0">
              <a:solidFill>
                <a:schemeClr val="tx2"/>
              </a:solidFill>
            </a:endParaRPr>
          </a:p>
          <a:p>
            <a:pPr marL="0" indent="0">
              <a:buNone/>
            </a:pPr>
            <a:endParaRPr lang="it-IT" sz="2200" b="1" dirty="0">
              <a:solidFill>
                <a:schemeClr val="tx2"/>
              </a:solidFill>
            </a:endParaRPr>
          </a:p>
        </p:txBody>
      </p:sp>
    </p:spTree>
    <p:extLst>
      <p:ext uri="{BB962C8B-B14F-4D97-AF65-F5344CB8AC3E}">
        <p14:creationId xmlns:p14="http://schemas.microsoft.com/office/powerpoint/2010/main" val="2059642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14104"/>
            <a:ext cx="12193588" cy="94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olo 1"/>
          <p:cNvSpPr>
            <a:spLocks noGrp="1"/>
          </p:cNvSpPr>
          <p:nvPr>
            <p:ph type="title"/>
          </p:nvPr>
        </p:nvSpPr>
        <p:spPr>
          <a:xfrm>
            <a:off x="839788" y="0"/>
            <a:ext cx="10515600" cy="961887"/>
          </a:xfrm>
        </p:spPr>
        <p:txBody>
          <a:bodyPr>
            <a:normAutofit/>
          </a:bodyPr>
          <a:lstStyle/>
          <a:p>
            <a:pPr algn="ctr"/>
            <a:r>
              <a:rPr lang="en-US" sz="2400" b="1" dirty="0">
                <a:solidFill>
                  <a:schemeClr val="bg1"/>
                </a:solidFill>
                <a:latin typeface="+mn-lt"/>
              </a:rPr>
              <a:t>Legal framework provisions</a:t>
            </a:r>
          </a:p>
        </p:txBody>
      </p:sp>
      <p:sp>
        <p:nvSpPr>
          <p:cNvPr id="5" name="Segnaposto contenuto 4"/>
          <p:cNvSpPr>
            <a:spLocks noGrp="1"/>
          </p:cNvSpPr>
          <p:nvPr>
            <p:ph sz="half" idx="2"/>
          </p:nvPr>
        </p:nvSpPr>
        <p:spPr>
          <a:xfrm>
            <a:off x="193735" y="1266940"/>
            <a:ext cx="11693466" cy="5387248"/>
          </a:xfrm>
        </p:spPr>
        <p:txBody>
          <a:bodyPr>
            <a:normAutofit fontScale="85000" lnSpcReduction="20000"/>
          </a:bodyPr>
          <a:lstStyle/>
          <a:p>
            <a:pPr>
              <a:buFont typeface="Wingdings" panose="05000000000000000000" pitchFamily="2" charset="2"/>
              <a:buChar char="ü"/>
            </a:pPr>
            <a:r>
              <a:rPr lang="it-IT" sz="2200" b="1" dirty="0">
                <a:solidFill>
                  <a:schemeClr val="tx2"/>
                </a:solidFill>
              </a:rPr>
              <a:t>Law on HE 80/2015</a:t>
            </a:r>
          </a:p>
          <a:p>
            <a:pPr marL="628650">
              <a:buFont typeface="Wingdings" panose="05000000000000000000" pitchFamily="2" charset="2"/>
              <a:buChar char="v"/>
              <a:tabLst>
                <a:tab pos="11434763" algn="l"/>
              </a:tabLst>
            </a:pPr>
            <a:r>
              <a:rPr lang="en-US" sz="1600" b="1" dirty="0">
                <a:solidFill>
                  <a:schemeClr val="tx2"/>
                </a:solidFill>
              </a:rPr>
              <a:t>Article 70</a:t>
            </a:r>
          </a:p>
          <a:p>
            <a:pPr marL="628650" indent="0">
              <a:buNone/>
              <a:tabLst>
                <a:tab pos="11434763" algn="l"/>
              </a:tabLst>
            </a:pPr>
            <a:r>
              <a:rPr lang="en-US" sz="1600" b="1" dirty="0">
                <a:solidFill>
                  <a:schemeClr val="tx2"/>
                </a:solidFill>
              </a:rPr>
              <a:t>4. The study programs in HEIs are organized in three consecutive cycles: </a:t>
            </a:r>
            <a:r>
              <a:rPr lang="en-US" sz="1600" b="1" u="sng" dirty="0">
                <a:solidFill>
                  <a:schemeClr val="tx2"/>
                </a:solidFill>
              </a:rPr>
              <a:t>first cycle, second cycle and third cycle </a:t>
            </a:r>
            <a:r>
              <a:rPr lang="en-US" sz="1600" b="1" dirty="0">
                <a:solidFill>
                  <a:schemeClr val="tx2"/>
                </a:solidFill>
              </a:rPr>
              <a:t>and referring to levels 6-8 of the Albanian Qualifications Framework. Higher education institutions also offer short cycle degrees, referred to level 5 of the Albanian Qualifications Framework.</a:t>
            </a:r>
          </a:p>
          <a:p>
            <a:pPr marL="628650" indent="-285750">
              <a:buFont typeface="Wingdings" panose="05000000000000000000" pitchFamily="2" charset="2"/>
              <a:buChar char="v"/>
              <a:tabLst>
                <a:tab pos="11434763" algn="l"/>
              </a:tabLst>
            </a:pPr>
            <a:r>
              <a:rPr lang="en-US" sz="1600" b="1" dirty="0">
                <a:solidFill>
                  <a:schemeClr val="tx2"/>
                </a:solidFill>
              </a:rPr>
              <a:t>Article 72</a:t>
            </a:r>
          </a:p>
          <a:p>
            <a:pPr marL="628650" indent="0">
              <a:buNone/>
              <a:tabLst>
                <a:tab pos="11434763" algn="l"/>
              </a:tabLst>
            </a:pPr>
            <a:r>
              <a:rPr lang="en-US" sz="1600" b="1" dirty="0">
                <a:solidFill>
                  <a:schemeClr val="tx2"/>
                </a:solidFill>
              </a:rPr>
              <a:t>Professional study programs </a:t>
            </a:r>
            <a:r>
              <a:rPr lang="en-US" sz="1400" b="1" i="1" dirty="0">
                <a:solidFill>
                  <a:schemeClr val="tx2"/>
                </a:solidFill>
              </a:rPr>
              <a:t>(short cycle) </a:t>
            </a:r>
            <a:endParaRPr lang="en-US" sz="1400" b="1" dirty="0">
              <a:solidFill>
                <a:schemeClr val="tx2"/>
              </a:solidFill>
            </a:endParaRPr>
          </a:p>
          <a:p>
            <a:pPr marL="628650" indent="0">
              <a:buNone/>
              <a:tabLst>
                <a:tab pos="11434763" algn="l"/>
              </a:tabLst>
            </a:pPr>
            <a:r>
              <a:rPr lang="en-US" sz="1600" b="1" dirty="0">
                <a:solidFill>
                  <a:schemeClr val="tx2"/>
                </a:solidFill>
              </a:rPr>
              <a:t>1. Higher education institutions may offer post-secondary vocational study programs </a:t>
            </a:r>
            <a:r>
              <a:rPr lang="en-US" sz="1400" b="1" i="1" dirty="0">
                <a:solidFill>
                  <a:schemeClr val="tx2"/>
                </a:solidFill>
              </a:rPr>
              <a:t>(short cycle) </a:t>
            </a:r>
            <a:r>
              <a:rPr lang="en-US" sz="1600" b="1" dirty="0">
                <a:solidFill>
                  <a:schemeClr val="tx2"/>
                </a:solidFill>
              </a:rPr>
              <a:t>with 60 or 120 ECTS, referred to level 5 of the Albanian Qualifications Framework. Their normal duration is one or two academic years and at the end they are issued respectively "Professional Certificate" or "Professional Degree" in the field of completed education.</a:t>
            </a:r>
          </a:p>
          <a:p>
            <a:pPr marL="628650" indent="-285750">
              <a:buFont typeface="Wingdings" panose="05000000000000000000" pitchFamily="2" charset="2"/>
              <a:buChar char="v"/>
              <a:tabLst>
                <a:tab pos="11434763" algn="l"/>
              </a:tabLst>
            </a:pPr>
            <a:r>
              <a:rPr lang="en-US" sz="1600" b="1" dirty="0">
                <a:solidFill>
                  <a:schemeClr val="tx2"/>
                </a:solidFill>
              </a:rPr>
              <a:t>Article 73</a:t>
            </a:r>
          </a:p>
          <a:p>
            <a:pPr marL="628650" indent="0">
              <a:buNone/>
              <a:tabLst>
                <a:tab pos="11434763" algn="l"/>
              </a:tabLst>
            </a:pPr>
            <a:r>
              <a:rPr lang="en-US" sz="1600" b="1" dirty="0">
                <a:solidFill>
                  <a:schemeClr val="tx2"/>
                </a:solidFill>
              </a:rPr>
              <a:t>First cycle study programs</a:t>
            </a:r>
          </a:p>
          <a:p>
            <a:pPr marL="628650" indent="0">
              <a:buNone/>
              <a:tabLst>
                <a:tab pos="11434763" algn="l"/>
              </a:tabLst>
            </a:pPr>
            <a:r>
              <a:rPr lang="en-US" sz="1600" b="1" dirty="0">
                <a:solidFill>
                  <a:schemeClr val="tx2"/>
                </a:solidFill>
              </a:rPr>
              <a:t>1. Programs of the first cycle of study, referred to level 6 of the Albanian Qualifications Framework, are organized with no less than 180 ECTS credits and their normal duration is three academic years.</a:t>
            </a:r>
            <a:endParaRPr lang="it-IT" sz="1600" b="1" dirty="0">
              <a:solidFill>
                <a:schemeClr val="tx2"/>
              </a:solidFill>
            </a:endParaRPr>
          </a:p>
          <a:p>
            <a:pPr marL="628650" indent="-287338">
              <a:buFont typeface="Wingdings" panose="05000000000000000000" pitchFamily="2" charset="2"/>
              <a:buChar char="v"/>
            </a:pPr>
            <a:r>
              <a:rPr lang="en-US" sz="1600" b="1" dirty="0">
                <a:solidFill>
                  <a:schemeClr val="tx2"/>
                </a:solidFill>
              </a:rPr>
              <a:t>Article 75</a:t>
            </a:r>
          </a:p>
          <a:p>
            <a:pPr marL="628650" indent="0">
              <a:buNone/>
            </a:pPr>
            <a:r>
              <a:rPr lang="en-US" sz="1600" b="1" dirty="0">
                <a:solidFill>
                  <a:schemeClr val="tx2"/>
                </a:solidFill>
              </a:rPr>
              <a:t>Second cycle study programs</a:t>
            </a:r>
          </a:p>
          <a:p>
            <a:pPr marL="971550" indent="-342900">
              <a:buAutoNum type="arabicPeriod"/>
            </a:pPr>
            <a:r>
              <a:rPr lang="en-US" sz="1600" b="1" dirty="0">
                <a:solidFill>
                  <a:schemeClr val="tx2"/>
                </a:solidFill>
              </a:rPr>
              <a:t>The second cycle of study includes study programs "Master of Science", "Master of Arts" and "Professional Master", referred to level 7 of the Albanian Qualifications Framework.</a:t>
            </a:r>
          </a:p>
          <a:p>
            <a:pPr marL="628650" indent="-285750">
              <a:buFont typeface="Wingdings" panose="05000000000000000000" pitchFamily="2" charset="2"/>
              <a:buChar char="v"/>
            </a:pPr>
            <a:r>
              <a:rPr lang="en-US" sz="1600" b="1" dirty="0">
                <a:solidFill>
                  <a:schemeClr val="tx2"/>
                </a:solidFill>
              </a:rPr>
              <a:t>Article 77</a:t>
            </a:r>
          </a:p>
          <a:p>
            <a:pPr marL="628650" indent="0">
              <a:buNone/>
            </a:pPr>
            <a:r>
              <a:rPr lang="en-US" sz="1600" b="1" dirty="0">
                <a:solidFill>
                  <a:schemeClr val="tx2"/>
                </a:solidFill>
              </a:rPr>
              <a:t>Third cycle study programs</a:t>
            </a:r>
          </a:p>
          <a:p>
            <a:pPr marL="971550" indent="-342900">
              <a:buAutoNum type="arabicPeriod"/>
            </a:pPr>
            <a:r>
              <a:rPr lang="en-US" sz="1600" b="1" dirty="0">
                <a:solidFill>
                  <a:schemeClr val="tx2"/>
                </a:solidFill>
              </a:rPr>
              <a:t>The third cycle of studies includes the programs of “Executive Master” studies, long-term specialization study programs, and doctoral studies, referred to level 8 of the Albanian Qualifications Framework.</a:t>
            </a:r>
            <a:endParaRPr lang="it-IT" sz="1600" b="1" dirty="0">
              <a:solidFill>
                <a:schemeClr val="tx2"/>
              </a:solidFill>
            </a:endParaRPr>
          </a:p>
        </p:txBody>
      </p:sp>
    </p:spTree>
    <p:extLst>
      <p:ext uri="{BB962C8B-B14F-4D97-AF65-F5344CB8AC3E}">
        <p14:creationId xmlns:p14="http://schemas.microsoft.com/office/powerpoint/2010/main" val="2346127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14104"/>
            <a:ext cx="12193588" cy="94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olo 1"/>
          <p:cNvSpPr>
            <a:spLocks noGrp="1"/>
          </p:cNvSpPr>
          <p:nvPr>
            <p:ph type="title"/>
          </p:nvPr>
        </p:nvSpPr>
        <p:spPr>
          <a:xfrm>
            <a:off x="839788" y="0"/>
            <a:ext cx="10515600" cy="961887"/>
          </a:xfrm>
        </p:spPr>
        <p:txBody>
          <a:bodyPr>
            <a:normAutofit/>
          </a:bodyPr>
          <a:lstStyle/>
          <a:p>
            <a:pPr algn="ctr"/>
            <a:r>
              <a:rPr lang="en-US" sz="2400" b="1" dirty="0">
                <a:solidFill>
                  <a:schemeClr val="bg1"/>
                </a:solidFill>
                <a:latin typeface="+mn-lt"/>
              </a:rPr>
              <a:t>Legal framework provisions</a:t>
            </a:r>
          </a:p>
        </p:txBody>
      </p:sp>
      <p:sp>
        <p:nvSpPr>
          <p:cNvPr id="5" name="Segnaposto contenuto 4"/>
          <p:cNvSpPr>
            <a:spLocks noGrp="1"/>
          </p:cNvSpPr>
          <p:nvPr>
            <p:ph sz="half" idx="2"/>
          </p:nvPr>
        </p:nvSpPr>
        <p:spPr>
          <a:xfrm>
            <a:off x="193735" y="1266940"/>
            <a:ext cx="11693466" cy="5387248"/>
          </a:xfrm>
        </p:spPr>
        <p:txBody>
          <a:bodyPr>
            <a:normAutofit/>
          </a:bodyPr>
          <a:lstStyle/>
          <a:p>
            <a:pPr>
              <a:buFont typeface="Wingdings" panose="05000000000000000000" pitchFamily="2" charset="2"/>
              <a:buChar char="ü"/>
            </a:pPr>
            <a:r>
              <a:rPr lang="it-IT" sz="2200" b="1" dirty="0">
                <a:solidFill>
                  <a:schemeClr val="tx2"/>
                </a:solidFill>
              </a:rPr>
              <a:t>Law on AQF, revised on 2018</a:t>
            </a:r>
          </a:p>
          <a:p>
            <a:pPr>
              <a:buFont typeface="Wingdings" panose="05000000000000000000" pitchFamily="2" charset="2"/>
              <a:buChar char="ü"/>
            </a:pPr>
            <a:endParaRPr lang="it-IT" sz="2200" b="1" dirty="0">
              <a:solidFill>
                <a:schemeClr val="tx2"/>
              </a:solidFill>
            </a:endParaRPr>
          </a:p>
          <a:p>
            <a:pPr>
              <a:buFont typeface="Wingdings" panose="05000000000000000000" pitchFamily="2" charset="2"/>
              <a:buChar char="ü"/>
            </a:pPr>
            <a:endParaRPr lang="it-IT" sz="2200" b="1" dirty="0">
              <a:solidFill>
                <a:schemeClr val="tx2"/>
              </a:solidFill>
            </a:endParaRPr>
          </a:p>
          <a:p>
            <a:pPr>
              <a:buFont typeface="Wingdings" panose="05000000000000000000" pitchFamily="2" charset="2"/>
              <a:buChar char="ü"/>
            </a:pPr>
            <a:endParaRPr lang="it-IT" sz="2200" b="1" dirty="0">
              <a:solidFill>
                <a:schemeClr val="tx2"/>
              </a:solidFill>
            </a:endParaRPr>
          </a:p>
          <a:p>
            <a:pPr>
              <a:buFont typeface="Wingdings" panose="05000000000000000000" pitchFamily="2" charset="2"/>
              <a:buChar char="ü"/>
            </a:pPr>
            <a:endParaRPr lang="it-IT" sz="2200" b="1" dirty="0">
              <a:solidFill>
                <a:schemeClr val="tx2"/>
              </a:solidFill>
            </a:endParaRPr>
          </a:p>
          <a:p>
            <a:pPr>
              <a:buFont typeface="Wingdings" panose="05000000000000000000" pitchFamily="2" charset="2"/>
              <a:buChar char="ü"/>
            </a:pPr>
            <a:endParaRPr lang="it-IT" sz="2200" b="1" dirty="0">
              <a:solidFill>
                <a:schemeClr val="tx2"/>
              </a:solidFill>
            </a:endParaRPr>
          </a:p>
          <a:p>
            <a:pPr>
              <a:buFont typeface="Wingdings" panose="05000000000000000000" pitchFamily="2" charset="2"/>
              <a:buChar char="ü"/>
            </a:pPr>
            <a:endParaRPr lang="it-IT" sz="2200" b="1" dirty="0">
              <a:solidFill>
                <a:schemeClr val="tx2"/>
              </a:solidFill>
            </a:endParaRPr>
          </a:p>
          <a:p>
            <a:pPr>
              <a:buFont typeface="Wingdings" panose="05000000000000000000" pitchFamily="2" charset="2"/>
              <a:buChar char="ü"/>
            </a:pPr>
            <a:r>
              <a:rPr lang="it-IT" sz="2200" b="1" dirty="0">
                <a:solidFill>
                  <a:schemeClr val="tx2"/>
                </a:solidFill>
              </a:rPr>
              <a:t>Bylaws on QF on 2019:</a:t>
            </a:r>
          </a:p>
          <a:p>
            <a:pPr marL="461963">
              <a:buFont typeface="Wingdings" panose="05000000000000000000" pitchFamily="2" charset="2"/>
              <a:buChar char="§"/>
            </a:pPr>
            <a:r>
              <a:rPr lang="it-IT" sz="2200" b="1" dirty="0">
                <a:solidFill>
                  <a:schemeClr val="tx2"/>
                </a:solidFill>
              </a:rPr>
              <a:t>Specific level descriptors of AQF</a:t>
            </a:r>
          </a:p>
          <a:p>
            <a:pPr marL="0" indent="0">
              <a:buNone/>
            </a:pPr>
            <a:endParaRPr lang="it-IT" sz="2200" b="1" dirty="0">
              <a:solidFill>
                <a:schemeClr val="tx2"/>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08230601"/>
              </p:ext>
            </p:extLst>
          </p:nvPr>
        </p:nvGraphicFramePr>
        <p:xfrm>
          <a:off x="463627" y="1696642"/>
          <a:ext cx="10515599" cy="2197735"/>
        </p:xfrm>
        <a:graphic>
          <a:graphicData uri="http://schemas.openxmlformats.org/drawingml/2006/table">
            <a:tbl>
              <a:tblPr firstRow="1" firstCol="1" bandRow="1">
                <a:tableStyleId>{5C22544A-7EE6-4342-B048-85BDC9FD1C3A}</a:tableStyleId>
              </a:tblPr>
              <a:tblGrid>
                <a:gridCol w="752917">
                  <a:extLst>
                    <a:ext uri="{9D8B030D-6E8A-4147-A177-3AD203B41FA5}">
                      <a16:colId xmlns:a16="http://schemas.microsoft.com/office/drawing/2014/main" val="20000"/>
                    </a:ext>
                  </a:extLst>
                </a:gridCol>
                <a:gridCol w="2216688">
                  <a:extLst>
                    <a:ext uri="{9D8B030D-6E8A-4147-A177-3AD203B41FA5}">
                      <a16:colId xmlns:a16="http://schemas.microsoft.com/office/drawing/2014/main" val="20001"/>
                    </a:ext>
                  </a:extLst>
                </a:gridCol>
                <a:gridCol w="2460650">
                  <a:extLst>
                    <a:ext uri="{9D8B030D-6E8A-4147-A177-3AD203B41FA5}">
                      <a16:colId xmlns:a16="http://schemas.microsoft.com/office/drawing/2014/main" val="20002"/>
                    </a:ext>
                  </a:extLst>
                </a:gridCol>
                <a:gridCol w="2109429">
                  <a:extLst>
                    <a:ext uri="{9D8B030D-6E8A-4147-A177-3AD203B41FA5}">
                      <a16:colId xmlns:a16="http://schemas.microsoft.com/office/drawing/2014/main" val="20003"/>
                    </a:ext>
                  </a:extLst>
                </a:gridCol>
                <a:gridCol w="1741383">
                  <a:extLst>
                    <a:ext uri="{9D8B030D-6E8A-4147-A177-3AD203B41FA5}">
                      <a16:colId xmlns:a16="http://schemas.microsoft.com/office/drawing/2014/main" val="20004"/>
                    </a:ext>
                  </a:extLst>
                </a:gridCol>
                <a:gridCol w="679308">
                  <a:extLst>
                    <a:ext uri="{9D8B030D-6E8A-4147-A177-3AD203B41FA5}">
                      <a16:colId xmlns:a16="http://schemas.microsoft.com/office/drawing/2014/main" val="20005"/>
                    </a:ext>
                  </a:extLst>
                </a:gridCol>
                <a:gridCol w="555224">
                  <a:extLst>
                    <a:ext uri="{9D8B030D-6E8A-4147-A177-3AD203B41FA5}">
                      <a16:colId xmlns:a16="http://schemas.microsoft.com/office/drawing/2014/main" val="20006"/>
                    </a:ext>
                  </a:extLst>
                </a:gridCol>
              </a:tblGrid>
              <a:tr h="253365">
                <a:tc>
                  <a:txBody>
                    <a:bodyPr/>
                    <a:lstStyle/>
                    <a:p>
                      <a:pPr marL="0" marR="0" algn="ctr">
                        <a:spcBef>
                          <a:spcPts val="0"/>
                        </a:spcBef>
                        <a:spcAft>
                          <a:spcPts val="0"/>
                        </a:spcAft>
                      </a:pPr>
                      <a:r>
                        <a:rPr lang="en-US" sz="1000" dirty="0">
                          <a:effectLst/>
                          <a:latin typeface="+mn-lt"/>
                          <a:ea typeface="+mn-ea"/>
                        </a:rPr>
                        <a:t>AQF</a:t>
                      </a:r>
                      <a:endParaRPr lang="en-US" sz="1600" dirty="0">
                        <a:effectLst/>
                        <a:latin typeface="Times New Roman" panose="02020603050405020304" pitchFamily="18" charset="0"/>
                        <a:ea typeface="MS Mincho" panose="02020609040205080304" pitchFamily="49" charset="-128"/>
                      </a:endParaRPr>
                    </a:p>
                  </a:txBody>
                  <a:tcPr marL="68580" marR="68580" marT="0" marB="0" anchor="ctr"/>
                </a:tc>
                <a:tc>
                  <a:txBody>
                    <a:bodyPr/>
                    <a:lstStyle/>
                    <a:p>
                      <a:pPr marL="0" marR="0" algn="ctr">
                        <a:spcBef>
                          <a:spcPts val="0"/>
                        </a:spcBef>
                        <a:spcAft>
                          <a:spcPts val="0"/>
                        </a:spcAft>
                      </a:pPr>
                      <a:r>
                        <a:rPr lang="en-US" sz="1000" dirty="0">
                          <a:effectLst/>
                        </a:rPr>
                        <a:t>General qualification</a:t>
                      </a:r>
                      <a:r>
                        <a:rPr lang="sq-AL" sz="1000" dirty="0">
                          <a:effectLst/>
                        </a:rPr>
                        <a:t>/ tradi</a:t>
                      </a:r>
                      <a:r>
                        <a:rPr lang="en-US" sz="1000" dirty="0">
                          <a:effectLst/>
                        </a:rPr>
                        <a:t>t</a:t>
                      </a:r>
                      <a:r>
                        <a:rPr lang="sq-AL" sz="1000" dirty="0">
                          <a:effectLst/>
                        </a:rPr>
                        <a:t>ional</a:t>
                      </a:r>
                      <a:endParaRPr lang="en-US" sz="1600" dirty="0">
                        <a:effectLst/>
                      </a:endParaRPr>
                    </a:p>
                    <a:p>
                      <a:pPr marL="0" marR="0" algn="ctr">
                        <a:spcBef>
                          <a:spcPts val="0"/>
                        </a:spcBef>
                        <a:spcAft>
                          <a:spcPts val="0"/>
                        </a:spcAft>
                      </a:pPr>
                      <a:r>
                        <a:rPr lang="sq-AL" sz="1000" dirty="0">
                          <a:effectLst/>
                        </a:rPr>
                        <a:t>1</a:t>
                      </a:r>
                      <a:endParaRPr lang="en-US" sz="1600" dirty="0">
                        <a:effectLst/>
                        <a:latin typeface="Times New Roman" panose="02020603050405020304" pitchFamily="18" charset="0"/>
                        <a:ea typeface="MS Mincho" panose="02020609040205080304" pitchFamily="49" charset="-128"/>
                      </a:endParaRPr>
                    </a:p>
                  </a:txBody>
                  <a:tcPr marL="68580" marR="68580" marT="0" marB="0" anchor="ctr"/>
                </a:tc>
                <a:tc>
                  <a:txBody>
                    <a:bodyPr/>
                    <a:lstStyle/>
                    <a:p>
                      <a:pPr marL="0" marR="0" algn="ctr">
                        <a:spcBef>
                          <a:spcPts val="0"/>
                        </a:spcBef>
                        <a:spcAft>
                          <a:spcPts val="0"/>
                        </a:spcAft>
                      </a:pPr>
                      <a:r>
                        <a:rPr lang="en-US" sz="1000" dirty="0">
                          <a:effectLst/>
                        </a:rPr>
                        <a:t>P</a:t>
                      </a:r>
                      <a:r>
                        <a:rPr lang="sq-AL" sz="1000" dirty="0">
                          <a:effectLst/>
                        </a:rPr>
                        <a:t>rofes</a:t>
                      </a:r>
                      <a:r>
                        <a:rPr lang="en-US" sz="1000" dirty="0">
                          <a:effectLst/>
                        </a:rPr>
                        <a:t>s</a:t>
                      </a:r>
                      <a:r>
                        <a:rPr lang="sq-AL" sz="1000" dirty="0">
                          <a:effectLst/>
                        </a:rPr>
                        <a:t>ional</a:t>
                      </a:r>
                      <a:r>
                        <a:rPr lang="en-US" sz="1000" dirty="0">
                          <a:effectLst/>
                        </a:rPr>
                        <a:t> qualification</a:t>
                      </a:r>
                      <a:endParaRPr lang="en-US" sz="1600" dirty="0">
                        <a:effectLst/>
                      </a:endParaRPr>
                    </a:p>
                    <a:p>
                      <a:pPr marL="0" marR="0" algn="ctr">
                        <a:spcBef>
                          <a:spcPts val="0"/>
                        </a:spcBef>
                        <a:spcAft>
                          <a:spcPts val="0"/>
                        </a:spcAft>
                      </a:pPr>
                      <a:r>
                        <a:rPr lang="sq-AL" sz="1000" dirty="0">
                          <a:effectLst/>
                        </a:rPr>
                        <a:t>2</a:t>
                      </a:r>
                      <a:endParaRPr lang="en-US" sz="1600" dirty="0">
                        <a:effectLst/>
                        <a:latin typeface="Times New Roman" panose="02020603050405020304" pitchFamily="18" charset="0"/>
                        <a:ea typeface="MS Mincho" panose="02020609040205080304" pitchFamily="49" charset="-128"/>
                      </a:endParaRPr>
                    </a:p>
                  </a:txBody>
                  <a:tcPr marL="68580" marR="68580" marT="0" marB="0" anchor="ctr"/>
                </a:tc>
                <a:tc>
                  <a:txBody>
                    <a:bodyPr/>
                    <a:lstStyle/>
                    <a:p>
                      <a:pPr marL="0" marR="0" algn="ctr">
                        <a:spcBef>
                          <a:spcPts val="0"/>
                        </a:spcBef>
                        <a:spcAft>
                          <a:spcPts val="0"/>
                        </a:spcAft>
                      </a:pPr>
                      <a:r>
                        <a:rPr lang="en-US" sz="1000" dirty="0">
                          <a:effectLst/>
                        </a:rPr>
                        <a:t>Long life learning qualification</a:t>
                      </a:r>
                      <a:endParaRPr lang="en-US" sz="1600" dirty="0">
                        <a:effectLst/>
                      </a:endParaRPr>
                    </a:p>
                    <a:p>
                      <a:pPr marL="0" marR="0" algn="ctr">
                        <a:spcBef>
                          <a:spcPts val="0"/>
                        </a:spcBef>
                        <a:spcAft>
                          <a:spcPts val="0"/>
                        </a:spcAft>
                      </a:pPr>
                      <a:r>
                        <a:rPr lang="sq-AL" sz="1000" dirty="0">
                          <a:effectLst/>
                        </a:rPr>
                        <a:t>3</a:t>
                      </a:r>
                      <a:endParaRPr lang="en-US" sz="1600" dirty="0">
                        <a:effectLst/>
                        <a:latin typeface="Times New Roman" panose="02020603050405020304" pitchFamily="18" charset="0"/>
                        <a:ea typeface="MS Mincho" panose="02020609040205080304" pitchFamily="49" charset="-128"/>
                      </a:endParaRPr>
                    </a:p>
                  </a:txBody>
                  <a:tcPr marL="68580" marR="68580" marT="0" marB="0" anchor="ctr"/>
                </a:tc>
                <a:tc>
                  <a:txBody>
                    <a:bodyPr/>
                    <a:lstStyle/>
                    <a:p>
                      <a:pPr marL="0" marR="0" algn="ctr">
                        <a:spcBef>
                          <a:spcPts val="0"/>
                        </a:spcBef>
                        <a:spcAft>
                          <a:spcPts val="0"/>
                        </a:spcAft>
                      </a:pPr>
                      <a:r>
                        <a:rPr lang="en-US" sz="1000" dirty="0">
                          <a:effectLst/>
                        </a:rPr>
                        <a:t>Transfers</a:t>
                      </a:r>
                      <a:endParaRPr lang="en-US" sz="1600" dirty="0">
                        <a:effectLst/>
                        <a:latin typeface="Times New Roman" panose="02020603050405020304" pitchFamily="18" charset="0"/>
                        <a:ea typeface="MS Mincho" panose="02020609040205080304" pitchFamily="49" charset="-128"/>
                      </a:endParaRPr>
                    </a:p>
                  </a:txBody>
                  <a:tcPr marL="68580" marR="68580" marT="0" marB="0" anchor="ctr"/>
                </a:tc>
                <a:tc>
                  <a:txBody>
                    <a:bodyPr/>
                    <a:lstStyle/>
                    <a:p>
                      <a:pPr marL="0" marR="0" algn="ctr">
                        <a:spcBef>
                          <a:spcPts val="0"/>
                        </a:spcBef>
                        <a:spcAft>
                          <a:spcPts val="0"/>
                        </a:spcAft>
                      </a:pPr>
                      <a:r>
                        <a:rPr lang="en-US" sz="1000" dirty="0">
                          <a:effectLst/>
                          <a:latin typeface="+mn-lt"/>
                          <a:ea typeface="+mn-ea"/>
                        </a:rPr>
                        <a:t>EQF</a:t>
                      </a:r>
                      <a:endParaRPr lang="en-US" sz="1600" dirty="0">
                        <a:effectLst/>
                        <a:latin typeface="Times New Roman" panose="02020603050405020304" pitchFamily="18" charset="0"/>
                        <a:ea typeface="MS Mincho" panose="02020609040205080304" pitchFamily="49" charset="-128"/>
                      </a:endParaRPr>
                    </a:p>
                  </a:txBody>
                  <a:tcPr marL="0" marR="0" marT="0" marB="0" anchor="ctr"/>
                </a:tc>
                <a:tc>
                  <a:txBody>
                    <a:bodyPr/>
                    <a:lstStyle/>
                    <a:p>
                      <a:pPr marL="0" marR="0" algn="ctr">
                        <a:spcBef>
                          <a:spcPts val="0"/>
                        </a:spcBef>
                        <a:spcAft>
                          <a:spcPts val="0"/>
                        </a:spcAft>
                      </a:pPr>
                      <a:r>
                        <a:rPr lang="en-US" sz="1000" dirty="0">
                          <a:effectLst/>
                        </a:rPr>
                        <a:t>QF-EHEA</a:t>
                      </a:r>
                      <a:endParaRPr lang="en-US" sz="1600" dirty="0">
                        <a:effectLst/>
                        <a:latin typeface="Times New Roman" panose="02020603050405020304" pitchFamily="18" charset="0"/>
                        <a:ea typeface="MS Mincho" panose="02020609040205080304" pitchFamily="49" charset="-128"/>
                      </a:endParaRPr>
                    </a:p>
                  </a:txBody>
                  <a:tcPr marL="0" marR="0" marT="0" marB="0" anchor="ctr"/>
                </a:tc>
                <a:extLst>
                  <a:ext uri="{0D108BD9-81ED-4DB2-BD59-A6C34878D82A}">
                    <a16:rowId xmlns:a16="http://schemas.microsoft.com/office/drawing/2014/main" val="10000"/>
                  </a:ext>
                </a:extLst>
              </a:tr>
              <a:tr h="461645">
                <a:tc>
                  <a:txBody>
                    <a:bodyPr/>
                    <a:lstStyle/>
                    <a:p>
                      <a:pPr marL="0" marR="0" algn="r">
                        <a:spcBef>
                          <a:spcPts val="0"/>
                        </a:spcBef>
                        <a:spcAft>
                          <a:spcPts val="0"/>
                        </a:spcAft>
                      </a:pPr>
                      <a:r>
                        <a:rPr lang="sq-AL" sz="1000">
                          <a:effectLst/>
                        </a:rPr>
                        <a:t>8</a:t>
                      </a:r>
                      <a:endParaRPr lang="en-US" sz="1600">
                        <a:effectLst/>
                        <a:latin typeface="Times New Roman" panose="02020603050405020304" pitchFamily="18" charset="0"/>
                        <a:ea typeface="MS Mincho" panose="02020609040205080304" pitchFamily="49" charset="-128"/>
                      </a:endParaRPr>
                    </a:p>
                  </a:txBody>
                  <a:tcPr marL="68580" marR="68580" marT="0" marB="0"/>
                </a:tc>
                <a:tc>
                  <a:txBody>
                    <a:bodyPr/>
                    <a:lstStyle/>
                    <a:p>
                      <a:pPr marL="0" marR="0">
                        <a:spcBef>
                          <a:spcPts val="0"/>
                        </a:spcBef>
                        <a:spcAft>
                          <a:spcPts val="0"/>
                        </a:spcAft>
                      </a:pPr>
                      <a:r>
                        <a:rPr lang="sq-AL" sz="1000" dirty="0">
                          <a:effectLst/>
                        </a:rPr>
                        <a:t>Doktora</a:t>
                      </a:r>
                      <a:r>
                        <a:rPr lang="en-US" sz="1000" dirty="0">
                          <a:effectLst/>
                        </a:rPr>
                        <a:t>l</a:t>
                      </a:r>
                      <a:r>
                        <a:rPr lang="en-US" sz="1000" baseline="0" dirty="0">
                          <a:effectLst/>
                        </a:rPr>
                        <a:t> program</a:t>
                      </a:r>
                      <a:endParaRPr lang="en-US" sz="1600" dirty="0">
                        <a:effectLst/>
                      </a:endParaRPr>
                    </a:p>
                    <a:p>
                      <a:pPr marL="0" marR="0">
                        <a:spcBef>
                          <a:spcPts val="0"/>
                        </a:spcBef>
                        <a:spcAft>
                          <a:spcPts val="0"/>
                        </a:spcAft>
                      </a:pPr>
                      <a:r>
                        <a:rPr lang="en-US" sz="1600" dirty="0">
                          <a:effectLst/>
                          <a:latin typeface="Times New Roman" panose="02020603050405020304" pitchFamily="18" charset="0"/>
                          <a:ea typeface="MS Mincho" panose="02020609040205080304" pitchFamily="49" charset="-128"/>
                        </a:rPr>
                        <a:t>…</a:t>
                      </a:r>
                    </a:p>
                  </a:txBody>
                  <a:tcPr marL="68580" marR="68580" marT="0" marB="0"/>
                </a:tc>
                <a:tc>
                  <a:txBody>
                    <a:bodyPr/>
                    <a:lstStyle/>
                    <a:p>
                      <a:pPr marL="0" marR="0">
                        <a:spcBef>
                          <a:spcPts val="0"/>
                        </a:spcBef>
                        <a:spcAft>
                          <a:spcPts val="0"/>
                        </a:spcAft>
                      </a:pPr>
                      <a:r>
                        <a:rPr lang="en-US" sz="1000" dirty="0">
                          <a:effectLst/>
                        </a:rPr>
                        <a:t>Executive</a:t>
                      </a:r>
                      <a:r>
                        <a:rPr lang="en-US" sz="1000" baseline="0" dirty="0">
                          <a:effectLst/>
                        </a:rPr>
                        <a:t> master</a:t>
                      </a:r>
                    </a:p>
                    <a:p>
                      <a:pPr marL="0" marR="0">
                        <a:spcBef>
                          <a:spcPts val="0"/>
                        </a:spcBef>
                        <a:spcAft>
                          <a:spcPts val="0"/>
                        </a:spcAft>
                      </a:pPr>
                      <a:r>
                        <a:rPr lang="en-US" sz="1000" dirty="0">
                          <a:effectLst/>
                        </a:rPr>
                        <a:t>Long term specialization</a:t>
                      </a:r>
                    </a:p>
                    <a:p>
                      <a:pPr marL="0" marR="0">
                        <a:spcBef>
                          <a:spcPts val="0"/>
                        </a:spcBef>
                        <a:spcAft>
                          <a:spcPts val="0"/>
                        </a:spcAft>
                      </a:pPr>
                      <a:r>
                        <a:rPr lang="en-US" sz="1000" dirty="0">
                          <a:effectLst/>
                          <a:latin typeface="Times New Roman" panose="02020603050405020304" pitchFamily="18" charset="0"/>
                          <a:ea typeface="MS Mincho" panose="02020609040205080304" pitchFamily="49" charset="-128"/>
                        </a:rPr>
                        <a:t>…</a:t>
                      </a:r>
                      <a:endParaRPr lang="en-US" sz="1600" dirty="0">
                        <a:effectLst/>
                        <a:latin typeface="Times New Roman" panose="02020603050405020304" pitchFamily="18" charset="0"/>
                        <a:ea typeface="MS Mincho" panose="02020609040205080304" pitchFamily="49" charset="-128"/>
                      </a:endParaRPr>
                    </a:p>
                  </a:txBody>
                  <a:tcPr marL="68580" marR="68580" marT="0" marB="0"/>
                </a:tc>
                <a:tc>
                  <a:txBody>
                    <a:bodyPr/>
                    <a:lstStyle/>
                    <a:p>
                      <a:pPr marL="0" marR="0">
                        <a:spcBef>
                          <a:spcPts val="0"/>
                        </a:spcBef>
                        <a:spcAft>
                          <a:spcPts val="0"/>
                        </a:spcAft>
                      </a:pPr>
                      <a:r>
                        <a:rPr lang="en-US" sz="1000" dirty="0">
                          <a:effectLst/>
                        </a:rPr>
                        <a:t>LLL programs</a:t>
                      </a:r>
                      <a:endParaRPr lang="en-US" sz="1600" dirty="0">
                        <a:effectLst/>
                        <a:latin typeface="Times New Roman" panose="02020603050405020304" pitchFamily="18" charset="0"/>
                        <a:ea typeface="MS Mincho" panose="02020609040205080304" pitchFamily="49" charset="-128"/>
                      </a:endParaRPr>
                    </a:p>
                  </a:txBody>
                  <a:tcPr marL="68580" marR="68580" marT="0" marB="0"/>
                </a:tc>
                <a:tc>
                  <a:txBody>
                    <a:bodyPr/>
                    <a:lstStyle/>
                    <a:p>
                      <a:endParaRPr lang="en-US" sz="1100">
                        <a:effectLst/>
                        <a:latin typeface="Times New Roman" panose="02020603050405020304" pitchFamily="18" charset="0"/>
                      </a:endParaRPr>
                    </a:p>
                  </a:txBody>
                  <a:tcPr marL="68580" marR="68580" marT="0" marB="0"/>
                </a:tc>
                <a:tc>
                  <a:txBody>
                    <a:bodyPr/>
                    <a:lstStyle/>
                    <a:p>
                      <a:pPr marL="0" marR="0" algn="ctr">
                        <a:spcBef>
                          <a:spcPts val="0"/>
                        </a:spcBef>
                        <a:spcAft>
                          <a:spcPts val="0"/>
                        </a:spcAft>
                      </a:pPr>
                      <a:r>
                        <a:rPr lang="sq-AL" sz="1000">
                          <a:effectLst/>
                        </a:rPr>
                        <a:t>8</a:t>
                      </a:r>
                      <a:endParaRPr lang="en-US" sz="1600">
                        <a:effectLst/>
                        <a:latin typeface="Times New Roman" panose="02020603050405020304" pitchFamily="18" charset="0"/>
                        <a:ea typeface="MS Mincho" panose="02020609040205080304" pitchFamily="49" charset="-128"/>
                      </a:endParaRPr>
                    </a:p>
                  </a:txBody>
                  <a:tcPr marL="0" marR="0" marT="0" marB="0"/>
                </a:tc>
                <a:tc>
                  <a:txBody>
                    <a:bodyPr/>
                    <a:lstStyle/>
                    <a:p>
                      <a:pPr marL="0" marR="0" algn="ctr">
                        <a:spcBef>
                          <a:spcPts val="0"/>
                        </a:spcBef>
                        <a:spcAft>
                          <a:spcPts val="0"/>
                        </a:spcAft>
                      </a:pPr>
                      <a:r>
                        <a:rPr lang="sq-AL" sz="1000">
                          <a:effectLst/>
                        </a:rPr>
                        <a:t>3</a:t>
                      </a:r>
                      <a:endParaRPr lang="en-US" sz="1600">
                        <a:effectLst/>
                        <a:latin typeface="Times New Roman" panose="02020603050405020304" pitchFamily="18" charset="0"/>
                        <a:ea typeface="MS Mincho" panose="02020609040205080304" pitchFamily="49" charset="-128"/>
                      </a:endParaRPr>
                    </a:p>
                  </a:txBody>
                  <a:tcPr marL="0" marR="0" marT="0" marB="0"/>
                </a:tc>
                <a:extLst>
                  <a:ext uri="{0D108BD9-81ED-4DB2-BD59-A6C34878D82A}">
                    <a16:rowId xmlns:a16="http://schemas.microsoft.com/office/drawing/2014/main" val="10001"/>
                  </a:ext>
                </a:extLst>
              </a:tr>
              <a:tr h="575945">
                <a:tc>
                  <a:txBody>
                    <a:bodyPr/>
                    <a:lstStyle/>
                    <a:p>
                      <a:pPr marL="0" marR="0" algn="r">
                        <a:spcBef>
                          <a:spcPts val="0"/>
                        </a:spcBef>
                        <a:spcAft>
                          <a:spcPts val="0"/>
                        </a:spcAft>
                      </a:pPr>
                      <a:r>
                        <a:rPr lang="sq-AL" sz="1000">
                          <a:effectLst/>
                        </a:rPr>
                        <a:t>7</a:t>
                      </a:r>
                      <a:endParaRPr lang="en-US" sz="1600">
                        <a:effectLst/>
                        <a:latin typeface="Times New Roman" panose="02020603050405020304" pitchFamily="18" charset="0"/>
                        <a:ea typeface="MS Mincho" panose="02020609040205080304" pitchFamily="49" charset="-128"/>
                      </a:endParaRPr>
                    </a:p>
                  </a:txBody>
                  <a:tcPr marL="68580" marR="68580" marT="0" marB="0"/>
                </a:tc>
                <a:tc>
                  <a:txBody>
                    <a:bodyPr/>
                    <a:lstStyle/>
                    <a:p>
                      <a:pPr marL="0" marR="0">
                        <a:spcBef>
                          <a:spcPts val="0"/>
                        </a:spcBef>
                        <a:spcAft>
                          <a:spcPts val="0"/>
                        </a:spcAft>
                      </a:pPr>
                      <a:r>
                        <a:rPr lang="sq-AL" sz="1000" dirty="0">
                          <a:effectLst/>
                        </a:rPr>
                        <a:t>Master</a:t>
                      </a:r>
                      <a:r>
                        <a:rPr lang="en-US" sz="1000" dirty="0">
                          <a:effectLst/>
                        </a:rPr>
                        <a:t> of science</a:t>
                      </a:r>
                      <a:endParaRPr lang="en-US" sz="1600" dirty="0">
                        <a:effectLst/>
                      </a:endParaRPr>
                    </a:p>
                    <a:p>
                      <a:pPr marL="0" marR="0">
                        <a:spcBef>
                          <a:spcPts val="0"/>
                        </a:spcBef>
                        <a:spcAft>
                          <a:spcPts val="0"/>
                        </a:spcAft>
                      </a:pPr>
                      <a:r>
                        <a:rPr lang="sq-AL" sz="1000" dirty="0">
                          <a:effectLst/>
                        </a:rPr>
                        <a:t>Master</a:t>
                      </a:r>
                      <a:r>
                        <a:rPr lang="en-US" sz="1000" dirty="0">
                          <a:effectLst/>
                        </a:rPr>
                        <a:t> of arts</a:t>
                      </a:r>
                    </a:p>
                    <a:p>
                      <a:pPr marL="0" marR="0">
                        <a:spcBef>
                          <a:spcPts val="0"/>
                        </a:spcBef>
                        <a:spcAft>
                          <a:spcPts val="0"/>
                        </a:spcAft>
                      </a:pPr>
                      <a:r>
                        <a:rPr lang="en-US" sz="1000" dirty="0">
                          <a:effectLst/>
                          <a:latin typeface="Times New Roman" panose="02020603050405020304" pitchFamily="18" charset="0"/>
                          <a:ea typeface="MS Mincho" panose="02020609040205080304" pitchFamily="49" charset="-128"/>
                        </a:rPr>
                        <a:t>…..</a:t>
                      </a:r>
                      <a:endParaRPr lang="en-US" sz="1600" dirty="0">
                        <a:effectLst/>
                        <a:latin typeface="Times New Roman" panose="02020603050405020304" pitchFamily="18" charset="0"/>
                        <a:ea typeface="MS Mincho" panose="02020609040205080304" pitchFamily="49" charset="-128"/>
                      </a:endParaRPr>
                    </a:p>
                  </a:txBody>
                  <a:tcPr marL="68580" marR="68580" marT="0" marB="0"/>
                </a:tc>
                <a:tc>
                  <a:txBody>
                    <a:bodyPr/>
                    <a:lstStyle/>
                    <a:p>
                      <a:pPr marL="0" marR="0">
                        <a:spcBef>
                          <a:spcPts val="0"/>
                        </a:spcBef>
                        <a:spcAft>
                          <a:spcPts val="0"/>
                        </a:spcAft>
                      </a:pPr>
                      <a:r>
                        <a:rPr lang="en-US" sz="1000" dirty="0">
                          <a:effectLst/>
                        </a:rPr>
                        <a:t>Professional m</a:t>
                      </a:r>
                      <a:r>
                        <a:rPr lang="sq-AL" sz="1000" dirty="0">
                          <a:effectLst/>
                        </a:rPr>
                        <a:t>aster</a:t>
                      </a:r>
                      <a:endParaRPr lang="en-US" sz="1000" dirty="0">
                        <a:effectLst/>
                      </a:endParaRPr>
                    </a:p>
                    <a:p>
                      <a:pPr marL="0" marR="0">
                        <a:spcBef>
                          <a:spcPts val="0"/>
                        </a:spcBef>
                        <a:spcAft>
                          <a:spcPts val="0"/>
                        </a:spcAft>
                      </a:pPr>
                      <a:r>
                        <a:rPr lang="en-US" sz="1000" dirty="0">
                          <a:effectLst/>
                        </a:rPr>
                        <a:t>..</a:t>
                      </a:r>
                      <a:r>
                        <a:rPr lang="sq-AL" sz="1000" dirty="0">
                          <a:effectLst/>
                        </a:rPr>
                        <a:t>.</a:t>
                      </a:r>
                      <a:endParaRPr lang="en-US" sz="1600" dirty="0">
                        <a:effectLst/>
                      </a:endParaRPr>
                    </a:p>
                    <a:p>
                      <a:pPr marL="0" marR="0">
                        <a:spcBef>
                          <a:spcPts val="0"/>
                        </a:spcBef>
                        <a:spcAft>
                          <a:spcPts val="0"/>
                        </a:spcAft>
                      </a:pPr>
                      <a:r>
                        <a:rPr lang="sq-AL" sz="1000" dirty="0">
                          <a:effectLst/>
                        </a:rPr>
                        <a:t> </a:t>
                      </a:r>
                      <a:endParaRPr lang="en-US" sz="1600" dirty="0">
                        <a:effectLst/>
                        <a:latin typeface="Times New Roman" panose="02020603050405020304" pitchFamily="18" charset="0"/>
                        <a:ea typeface="MS Mincho" panose="02020609040205080304" pitchFamily="49" charset="-128"/>
                      </a:endParaRPr>
                    </a:p>
                  </a:txBody>
                  <a:tcPr marL="68580" marR="68580" marT="0" marB="0"/>
                </a:tc>
                <a:tc>
                  <a:txBody>
                    <a:bodyPr/>
                    <a:lstStyle/>
                    <a:p>
                      <a:pPr marL="0" marR="0">
                        <a:spcBef>
                          <a:spcPts val="0"/>
                        </a:spcBef>
                        <a:spcAft>
                          <a:spcPts val="0"/>
                        </a:spcAft>
                      </a:pPr>
                      <a:r>
                        <a:rPr lang="en-US" sz="1000" dirty="0">
                          <a:effectLst/>
                        </a:rPr>
                        <a:t>    LLL programs</a:t>
                      </a:r>
                      <a:endParaRPr lang="en-US" sz="1600" dirty="0">
                        <a:effectLst/>
                        <a:latin typeface="Times New Roman" panose="02020603050405020304" pitchFamily="18" charset="0"/>
                        <a:ea typeface="MS Mincho" panose="02020609040205080304" pitchFamily="49" charset="-128"/>
                      </a:endParaRPr>
                    </a:p>
                  </a:txBody>
                  <a:tcPr marL="0" marR="0" marT="0" marB="0"/>
                </a:tc>
                <a:tc>
                  <a:txBody>
                    <a:bodyPr/>
                    <a:lstStyle/>
                    <a:p>
                      <a:pPr marL="0" marR="0">
                        <a:spcBef>
                          <a:spcPts val="0"/>
                        </a:spcBef>
                        <a:spcAft>
                          <a:spcPts val="0"/>
                        </a:spcAft>
                      </a:pPr>
                      <a:r>
                        <a:rPr lang="sq-AL" sz="1000" dirty="0">
                          <a:effectLst/>
                        </a:rPr>
                        <a:t>7–1 </a:t>
                      </a:r>
                      <a:r>
                        <a:rPr lang="en-US" sz="1000" dirty="0">
                          <a:effectLst/>
                        </a:rPr>
                        <a:t>qualifications gives access to</a:t>
                      </a:r>
                      <a:r>
                        <a:rPr lang="sq-AL" sz="1000" dirty="0">
                          <a:effectLst/>
                        </a:rPr>
                        <a:t> 8–1</a:t>
                      </a:r>
                      <a:r>
                        <a:rPr lang="en-US" sz="1000" dirty="0">
                          <a:effectLst/>
                        </a:rPr>
                        <a:t> </a:t>
                      </a:r>
                      <a:r>
                        <a:rPr lang="sq-AL" sz="1000" dirty="0">
                          <a:effectLst/>
                        </a:rPr>
                        <a:t>, </a:t>
                      </a:r>
                      <a:endParaRPr lang="en-US" sz="1600" dirty="0">
                        <a:effectLst/>
                      </a:endParaRPr>
                    </a:p>
                    <a:p>
                      <a:pPr marL="0" marR="0">
                        <a:spcBef>
                          <a:spcPts val="0"/>
                        </a:spcBef>
                        <a:spcAft>
                          <a:spcPts val="0"/>
                        </a:spcAft>
                      </a:pPr>
                      <a:r>
                        <a:rPr lang="sq-AL" sz="1000" dirty="0">
                          <a:effectLst/>
                        </a:rPr>
                        <a:t>8–2 o</a:t>
                      </a:r>
                      <a:r>
                        <a:rPr lang="en-US" sz="1000" dirty="0">
                          <a:effectLst/>
                        </a:rPr>
                        <a:t>r</a:t>
                      </a:r>
                      <a:r>
                        <a:rPr lang="sq-AL" sz="1000" dirty="0">
                          <a:effectLst/>
                        </a:rPr>
                        <a:t> 8–3</a:t>
                      </a:r>
                      <a:r>
                        <a:rPr lang="en-US" sz="1000" dirty="0">
                          <a:effectLst/>
                        </a:rPr>
                        <a:t> level qualifications</a:t>
                      </a:r>
                      <a:endParaRPr lang="en-US" sz="1600" dirty="0">
                        <a:effectLst/>
                      </a:endParaRPr>
                    </a:p>
                    <a:p>
                      <a:pPr marL="0" marR="0">
                        <a:spcBef>
                          <a:spcPts val="0"/>
                        </a:spcBef>
                        <a:spcAft>
                          <a:spcPts val="0"/>
                        </a:spcAft>
                      </a:pPr>
                      <a:r>
                        <a:rPr lang="en-US" sz="1000" dirty="0">
                          <a:effectLst/>
                        </a:rPr>
                        <a:t>Part</a:t>
                      </a:r>
                      <a:r>
                        <a:rPr lang="en-US" sz="1000" baseline="0" dirty="0">
                          <a:effectLst/>
                        </a:rPr>
                        <a:t> of c</a:t>
                      </a:r>
                      <a:r>
                        <a:rPr lang="en-US" sz="1000" dirty="0">
                          <a:effectLst/>
                        </a:rPr>
                        <a:t>redits of </a:t>
                      </a:r>
                      <a:r>
                        <a:rPr lang="sq-AL" sz="1000" dirty="0">
                          <a:effectLst/>
                        </a:rPr>
                        <a:t>7–2 </a:t>
                      </a:r>
                      <a:r>
                        <a:rPr lang="en-US" sz="1000" dirty="0">
                          <a:effectLst/>
                        </a:rPr>
                        <a:t>level qualifications can be recognized in </a:t>
                      </a:r>
                      <a:r>
                        <a:rPr lang="sq-AL" sz="1000" dirty="0">
                          <a:effectLst/>
                        </a:rPr>
                        <a:t>7</a:t>
                      </a:r>
                      <a:r>
                        <a:rPr lang="sq-AL" sz="1000" spc="-20" dirty="0">
                          <a:effectLst/>
                        </a:rPr>
                        <a:t>–</a:t>
                      </a:r>
                      <a:r>
                        <a:rPr lang="sq-AL" sz="1000" dirty="0">
                          <a:effectLst/>
                        </a:rPr>
                        <a:t>1</a:t>
                      </a:r>
                      <a:r>
                        <a:rPr lang="en-US" sz="1000" dirty="0">
                          <a:effectLst/>
                        </a:rPr>
                        <a:t> level qualifications</a:t>
                      </a:r>
                      <a:r>
                        <a:rPr lang="sq-AL" sz="1000" dirty="0">
                          <a:effectLst/>
                        </a:rPr>
                        <a:t>. </a:t>
                      </a:r>
                      <a:endParaRPr lang="en-US" sz="1600" dirty="0">
                        <a:effectLst/>
                        <a:latin typeface="Times New Roman" panose="02020603050405020304" pitchFamily="18" charset="0"/>
                        <a:ea typeface="MS Mincho" panose="02020609040205080304" pitchFamily="49" charset="-128"/>
                      </a:endParaRPr>
                    </a:p>
                  </a:txBody>
                  <a:tcPr marL="68580" marR="68580" marT="0" marB="0"/>
                </a:tc>
                <a:tc>
                  <a:txBody>
                    <a:bodyPr/>
                    <a:lstStyle/>
                    <a:p>
                      <a:pPr marL="0" marR="0" algn="ctr">
                        <a:spcBef>
                          <a:spcPts val="0"/>
                        </a:spcBef>
                        <a:spcAft>
                          <a:spcPts val="0"/>
                        </a:spcAft>
                      </a:pPr>
                      <a:r>
                        <a:rPr lang="sq-AL" sz="1000">
                          <a:effectLst/>
                        </a:rPr>
                        <a:t>7</a:t>
                      </a:r>
                      <a:endParaRPr lang="en-US" sz="1600">
                        <a:effectLst/>
                        <a:latin typeface="Times New Roman" panose="02020603050405020304" pitchFamily="18" charset="0"/>
                        <a:ea typeface="MS Mincho" panose="02020609040205080304" pitchFamily="49" charset="-128"/>
                      </a:endParaRPr>
                    </a:p>
                  </a:txBody>
                  <a:tcPr marL="0" marR="0" marT="0" marB="0"/>
                </a:tc>
                <a:tc>
                  <a:txBody>
                    <a:bodyPr/>
                    <a:lstStyle/>
                    <a:p>
                      <a:pPr marL="0" marR="0" algn="ctr">
                        <a:spcBef>
                          <a:spcPts val="0"/>
                        </a:spcBef>
                        <a:spcAft>
                          <a:spcPts val="0"/>
                        </a:spcAft>
                      </a:pPr>
                      <a:r>
                        <a:rPr lang="sq-AL" sz="1000">
                          <a:effectLst/>
                        </a:rPr>
                        <a:t>2</a:t>
                      </a:r>
                      <a:endParaRPr lang="en-US" sz="1600">
                        <a:effectLst/>
                        <a:latin typeface="Times New Roman" panose="02020603050405020304" pitchFamily="18" charset="0"/>
                        <a:ea typeface="MS Mincho" panose="02020609040205080304" pitchFamily="49" charset="-128"/>
                      </a:endParaRPr>
                    </a:p>
                  </a:txBody>
                  <a:tcPr marL="0" marR="0" marT="0" marB="0"/>
                </a:tc>
                <a:extLst>
                  <a:ext uri="{0D108BD9-81ED-4DB2-BD59-A6C34878D82A}">
                    <a16:rowId xmlns:a16="http://schemas.microsoft.com/office/drawing/2014/main" val="10002"/>
                  </a:ext>
                </a:extLst>
              </a:tr>
              <a:tr h="364490">
                <a:tc>
                  <a:txBody>
                    <a:bodyPr/>
                    <a:lstStyle/>
                    <a:p>
                      <a:pPr marL="0" marR="0" algn="r">
                        <a:spcBef>
                          <a:spcPts val="0"/>
                        </a:spcBef>
                        <a:spcAft>
                          <a:spcPts val="0"/>
                        </a:spcAft>
                      </a:pPr>
                      <a:r>
                        <a:rPr lang="sq-AL" sz="1000">
                          <a:effectLst/>
                        </a:rPr>
                        <a:t>6</a:t>
                      </a:r>
                      <a:endParaRPr lang="en-US" sz="1600">
                        <a:effectLst/>
                        <a:latin typeface="Times New Roman" panose="02020603050405020304" pitchFamily="18" charset="0"/>
                        <a:ea typeface="MS Mincho" panose="02020609040205080304" pitchFamily="49" charset="-128"/>
                      </a:endParaRPr>
                    </a:p>
                  </a:txBody>
                  <a:tcPr marL="68580" marR="68580" marT="0" marB="0"/>
                </a:tc>
                <a:tc>
                  <a:txBody>
                    <a:bodyPr/>
                    <a:lstStyle/>
                    <a:p>
                      <a:pPr marL="0" marR="0">
                        <a:spcBef>
                          <a:spcPts val="0"/>
                        </a:spcBef>
                        <a:spcAft>
                          <a:spcPts val="0"/>
                        </a:spcAft>
                      </a:pPr>
                      <a:r>
                        <a:rPr lang="sq-AL" sz="1000" dirty="0">
                          <a:effectLst/>
                        </a:rPr>
                        <a:t>Bachelor</a:t>
                      </a:r>
                      <a:endParaRPr lang="en-US" sz="1600" dirty="0">
                        <a:effectLst/>
                      </a:endParaRPr>
                    </a:p>
                    <a:p>
                      <a:pPr marL="0" marR="0">
                        <a:spcBef>
                          <a:spcPts val="0"/>
                        </a:spcBef>
                        <a:spcAft>
                          <a:spcPts val="0"/>
                        </a:spcAft>
                      </a:pPr>
                      <a:r>
                        <a:rPr lang="en-US" sz="1000" dirty="0">
                          <a:effectLst/>
                        </a:rPr>
                        <a:t>……</a:t>
                      </a:r>
                      <a:endParaRPr lang="en-US" sz="1600" dirty="0">
                        <a:effectLst/>
                        <a:latin typeface="Times New Roman" panose="02020603050405020304" pitchFamily="18" charset="0"/>
                        <a:ea typeface="MS Mincho" panose="02020609040205080304" pitchFamily="49" charset="-128"/>
                      </a:endParaRPr>
                    </a:p>
                  </a:txBody>
                  <a:tcPr marL="68580" marR="68580" marT="0" marB="0"/>
                </a:tc>
                <a:tc>
                  <a:txBody>
                    <a:bodyPr/>
                    <a:lstStyle/>
                    <a:p>
                      <a:endParaRPr lang="en-US" sz="1100">
                        <a:effectLst/>
                        <a:latin typeface="Times New Roman" panose="02020603050405020304" pitchFamily="18" charset="0"/>
                      </a:endParaRPr>
                    </a:p>
                  </a:txBody>
                  <a:tcPr marL="68580" marR="68580" marT="0" marB="0"/>
                </a:tc>
                <a:tc>
                  <a:txBody>
                    <a:bodyPr/>
                    <a:lstStyle/>
                    <a:p>
                      <a:endParaRPr lang="en-US" sz="1100">
                        <a:effectLst/>
                        <a:latin typeface="Times New Roman" panose="02020603050405020304" pitchFamily="18" charset="0"/>
                      </a:endParaRPr>
                    </a:p>
                  </a:txBody>
                  <a:tcPr marL="0" marR="0" marT="0" marB="0" anchor="ctr"/>
                </a:tc>
                <a:tc>
                  <a:txBody>
                    <a:bodyPr/>
                    <a:lstStyle/>
                    <a:p>
                      <a:pPr marL="0" marR="0">
                        <a:spcBef>
                          <a:spcPts val="0"/>
                        </a:spcBef>
                        <a:spcAft>
                          <a:spcPts val="0"/>
                        </a:spcAft>
                      </a:pPr>
                      <a:r>
                        <a:rPr lang="sq-AL" sz="1000" dirty="0">
                          <a:effectLst/>
                        </a:rPr>
                        <a:t>6–1 </a:t>
                      </a:r>
                      <a:r>
                        <a:rPr lang="en-US" sz="1000" dirty="0">
                          <a:effectLst/>
                        </a:rPr>
                        <a:t>gives</a:t>
                      </a:r>
                      <a:r>
                        <a:rPr lang="en-US" sz="1000" baseline="0" dirty="0">
                          <a:effectLst/>
                        </a:rPr>
                        <a:t> access to</a:t>
                      </a:r>
                      <a:r>
                        <a:rPr lang="sq-AL" sz="1000" dirty="0">
                          <a:effectLst/>
                        </a:rPr>
                        <a:t> 7–1, 7–2 o</a:t>
                      </a:r>
                      <a:r>
                        <a:rPr lang="en-US" sz="1000" dirty="0">
                          <a:effectLst/>
                        </a:rPr>
                        <a:t>r</a:t>
                      </a:r>
                      <a:r>
                        <a:rPr lang="sq-AL" sz="1000" dirty="0">
                          <a:effectLst/>
                        </a:rPr>
                        <a:t> 7–3</a:t>
                      </a:r>
                      <a:r>
                        <a:rPr lang="en-US" sz="1000" dirty="0">
                          <a:effectLst/>
                        </a:rPr>
                        <a:t> level</a:t>
                      </a:r>
                      <a:r>
                        <a:rPr lang="sq-AL" sz="1000" dirty="0">
                          <a:effectLst/>
                        </a:rPr>
                        <a:t>.</a:t>
                      </a:r>
                      <a:endParaRPr lang="en-US" sz="1600" dirty="0">
                        <a:effectLst/>
                        <a:latin typeface="Times New Roman" panose="02020603050405020304" pitchFamily="18" charset="0"/>
                        <a:ea typeface="MS Mincho" panose="02020609040205080304" pitchFamily="49" charset="-128"/>
                      </a:endParaRPr>
                    </a:p>
                  </a:txBody>
                  <a:tcPr marL="68580" marR="68580" marT="0" marB="0"/>
                </a:tc>
                <a:tc>
                  <a:txBody>
                    <a:bodyPr/>
                    <a:lstStyle/>
                    <a:p>
                      <a:pPr marL="0" marR="0" algn="ctr">
                        <a:spcBef>
                          <a:spcPts val="0"/>
                        </a:spcBef>
                        <a:spcAft>
                          <a:spcPts val="0"/>
                        </a:spcAft>
                      </a:pPr>
                      <a:r>
                        <a:rPr lang="sq-AL" sz="1000" dirty="0">
                          <a:effectLst/>
                        </a:rPr>
                        <a:t>6</a:t>
                      </a:r>
                      <a:endParaRPr lang="en-US" sz="1600" dirty="0">
                        <a:effectLst/>
                        <a:latin typeface="Times New Roman" panose="02020603050405020304" pitchFamily="18" charset="0"/>
                        <a:ea typeface="MS Mincho" panose="02020609040205080304" pitchFamily="49" charset="-128"/>
                      </a:endParaRPr>
                    </a:p>
                  </a:txBody>
                  <a:tcPr marL="0" marR="0" marT="0" marB="0"/>
                </a:tc>
                <a:tc>
                  <a:txBody>
                    <a:bodyPr/>
                    <a:lstStyle/>
                    <a:p>
                      <a:pPr marL="0" marR="0" algn="ctr">
                        <a:spcBef>
                          <a:spcPts val="0"/>
                        </a:spcBef>
                        <a:spcAft>
                          <a:spcPts val="0"/>
                        </a:spcAft>
                      </a:pPr>
                      <a:r>
                        <a:rPr lang="sq-AL" sz="1000" dirty="0">
                          <a:effectLst/>
                        </a:rPr>
                        <a:t>1</a:t>
                      </a:r>
                      <a:endParaRPr lang="en-US" sz="1600" dirty="0">
                        <a:effectLst/>
                        <a:latin typeface="Times New Roman" panose="02020603050405020304" pitchFamily="18" charset="0"/>
                        <a:ea typeface="MS Mincho" panose="02020609040205080304" pitchFamily="49" charset="-128"/>
                      </a:endParaRPr>
                    </a:p>
                  </a:txBody>
                  <a:tcPr marL="0" marR="0" marT="0" marB="0"/>
                </a:tc>
                <a:extLst>
                  <a:ext uri="{0D108BD9-81ED-4DB2-BD59-A6C34878D82A}">
                    <a16:rowId xmlns:a16="http://schemas.microsoft.com/office/drawing/2014/main" val="10003"/>
                  </a:ext>
                </a:extLst>
              </a:tr>
            </a:tbl>
          </a:graphicData>
        </a:graphic>
      </p:graphicFrame>
      <p:sp>
        <p:nvSpPr>
          <p:cNvPr id="4" name="Rectangle 3"/>
          <p:cNvSpPr/>
          <p:nvPr/>
        </p:nvSpPr>
        <p:spPr>
          <a:xfrm>
            <a:off x="3048000" y="3105835"/>
            <a:ext cx="6096000" cy="646331"/>
          </a:xfrm>
          <a:prstGeom prst="rect">
            <a:avLst/>
          </a:prstGeom>
        </p:spPr>
        <p:txBody>
          <a:bodyPr>
            <a:spAutoFit/>
          </a:bodyPr>
          <a:lstStyle/>
          <a:p>
            <a:r>
              <a:rPr lang="en-US" dirty="0"/>
              <a:t>re-designing of the curricula on the basis of the learning outcomes</a:t>
            </a:r>
          </a:p>
        </p:txBody>
      </p:sp>
    </p:spTree>
    <p:extLst>
      <p:ext uri="{BB962C8B-B14F-4D97-AF65-F5344CB8AC3E}">
        <p14:creationId xmlns:p14="http://schemas.microsoft.com/office/powerpoint/2010/main" val="674736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 y="14104"/>
            <a:ext cx="12193588" cy="94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olo 1"/>
          <p:cNvSpPr>
            <a:spLocks noGrp="1"/>
          </p:cNvSpPr>
          <p:nvPr>
            <p:ph type="title"/>
          </p:nvPr>
        </p:nvSpPr>
        <p:spPr>
          <a:xfrm>
            <a:off x="839788" y="0"/>
            <a:ext cx="10515600" cy="961887"/>
          </a:xfrm>
        </p:spPr>
        <p:txBody>
          <a:bodyPr>
            <a:normAutofit/>
          </a:bodyPr>
          <a:lstStyle/>
          <a:p>
            <a:pPr algn="ctr"/>
            <a:r>
              <a:rPr lang="en-US" sz="2400" b="1" dirty="0">
                <a:solidFill>
                  <a:schemeClr val="bg1"/>
                </a:solidFill>
                <a:latin typeface="+mn-lt"/>
              </a:rPr>
              <a:t>Challenges and planned actions</a:t>
            </a:r>
          </a:p>
        </p:txBody>
      </p:sp>
      <p:sp>
        <p:nvSpPr>
          <p:cNvPr id="5" name="Segnaposto contenuto 4"/>
          <p:cNvSpPr>
            <a:spLocks noGrp="1"/>
          </p:cNvSpPr>
          <p:nvPr>
            <p:ph sz="half" idx="2"/>
          </p:nvPr>
        </p:nvSpPr>
        <p:spPr>
          <a:xfrm>
            <a:off x="193735" y="1266940"/>
            <a:ext cx="11693466" cy="5387248"/>
          </a:xfrm>
        </p:spPr>
        <p:txBody>
          <a:bodyPr>
            <a:normAutofit/>
          </a:bodyPr>
          <a:lstStyle/>
          <a:p>
            <a:pPr marL="0" indent="0">
              <a:buNone/>
            </a:pPr>
            <a:r>
              <a:rPr lang="en-US" sz="2200" b="1" u="sng" dirty="0">
                <a:solidFill>
                  <a:schemeClr val="tx2"/>
                </a:solidFill>
              </a:rPr>
              <a:t>2020-2021</a:t>
            </a:r>
          </a:p>
          <a:p>
            <a:pPr>
              <a:buFont typeface="Wingdings" panose="05000000000000000000" pitchFamily="2" charset="2"/>
              <a:buChar char="q"/>
            </a:pPr>
            <a:r>
              <a:rPr lang="en-US" sz="2200" b="1" dirty="0">
                <a:solidFill>
                  <a:schemeClr val="tx2"/>
                </a:solidFill>
              </a:rPr>
              <a:t>Re-designing of the curricula on the basis of the learning outcomes</a:t>
            </a:r>
          </a:p>
          <a:p>
            <a:pPr>
              <a:buFont typeface="Wingdings" panose="05000000000000000000" pitchFamily="2" charset="2"/>
              <a:buChar char="q"/>
            </a:pPr>
            <a:r>
              <a:rPr lang="en-US" sz="2200" b="1" dirty="0">
                <a:solidFill>
                  <a:schemeClr val="tx2"/>
                </a:solidFill>
              </a:rPr>
              <a:t>Drafting legal framework for ESG implementation</a:t>
            </a:r>
          </a:p>
          <a:p>
            <a:pPr marL="0" indent="0">
              <a:buNone/>
            </a:pPr>
            <a:endParaRPr lang="it-IT" sz="2200" b="1" dirty="0">
              <a:solidFill>
                <a:schemeClr val="tx2"/>
              </a:solidFill>
            </a:endParaRPr>
          </a:p>
          <a:p>
            <a:pPr marL="0" indent="0">
              <a:buNone/>
            </a:pPr>
            <a:r>
              <a:rPr lang="it-IT" sz="2200" b="1" u="sng" dirty="0">
                <a:solidFill>
                  <a:schemeClr val="tx2"/>
                </a:solidFill>
              </a:rPr>
              <a:t>2019-2020</a:t>
            </a:r>
          </a:p>
          <a:p>
            <a:pPr marL="0" indent="0">
              <a:buNone/>
            </a:pPr>
            <a:r>
              <a:rPr lang="it-IT" sz="2200" b="1" dirty="0">
                <a:solidFill>
                  <a:schemeClr val="tx2"/>
                </a:solidFill>
              </a:rPr>
              <a:t>Drafted the provisions regarding DS and form of Diploma to be issued by HEIs</a:t>
            </a:r>
          </a:p>
        </p:txBody>
      </p:sp>
    </p:spTree>
    <p:extLst>
      <p:ext uri="{BB962C8B-B14F-4D97-AF65-F5344CB8AC3E}">
        <p14:creationId xmlns:p14="http://schemas.microsoft.com/office/powerpoint/2010/main" val="51111045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7004</TotalTime>
  <Words>1036</Words>
  <Application>Microsoft Office PowerPoint</Application>
  <PresentationFormat>Laajakuva</PresentationFormat>
  <Paragraphs>146</Paragraphs>
  <Slides>9</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9</vt:i4>
      </vt:variant>
    </vt:vector>
  </HeadingPairs>
  <TitlesOfParts>
    <vt:vector size="16" baseType="lpstr">
      <vt:lpstr>Arial</vt:lpstr>
      <vt:lpstr>Arial Rounded MT Bold</vt:lpstr>
      <vt:lpstr>Calibri</vt:lpstr>
      <vt:lpstr>Calibri Light</vt:lpstr>
      <vt:lpstr>Times New Roman</vt:lpstr>
      <vt:lpstr>Wingdings</vt:lpstr>
      <vt:lpstr>Tema di Office</vt:lpstr>
      <vt:lpstr>Self certification with QF-EHEA and referencing process with EQF</vt:lpstr>
      <vt:lpstr>Higher Education in Albania and QF</vt:lpstr>
      <vt:lpstr>10 steps to establish an NQF in the EHEA</vt:lpstr>
      <vt:lpstr>Self-certification against 7 criteria</vt:lpstr>
      <vt:lpstr>Task Force on Qualification Framework</vt:lpstr>
      <vt:lpstr>Procedures/standards for verifying compatibility with QF-EHEA (Bergen 2005)</vt:lpstr>
      <vt:lpstr>Legal framework provisions</vt:lpstr>
      <vt:lpstr>Legal framework provisions</vt:lpstr>
      <vt:lpstr>Challenges and planned 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 in Albania</dc:title>
  <dc:creator>Linda</dc:creator>
  <cp:lastModifiedBy>Blomqvist Carita</cp:lastModifiedBy>
  <cp:revision>81</cp:revision>
  <cp:lastPrinted>2016-04-18T11:46:23Z</cp:lastPrinted>
  <dcterms:created xsi:type="dcterms:W3CDTF">2016-02-05T12:51:15Z</dcterms:created>
  <dcterms:modified xsi:type="dcterms:W3CDTF">2019-09-06T06:35:17Z</dcterms:modified>
</cp:coreProperties>
</file>