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74" r:id="rId2"/>
    <p:sldId id="415" r:id="rId3"/>
    <p:sldId id="353" r:id="rId4"/>
    <p:sldId id="416" r:id="rId5"/>
    <p:sldId id="418" r:id="rId6"/>
    <p:sldId id="420" r:id="rId7"/>
    <p:sldId id="42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8" y="1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A5BA73-3631-4CE9-A04D-7499B0458C29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A66B55-DA03-4F01-AC7C-17545058C3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420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B4E0-528C-45B6-AF87-844AF37B1F08}" type="datetimeFigureOut">
              <a:rPr lang="en-GB" smtClean="0"/>
              <a:pPr/>
              <a:t>15/04/2018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82B77-09AC-4652-9ABA-8487E3F7BF3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471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B4E0-528C-45B6-AF87-844AF37B1F08}" type="datetimeFigureOut">
              <a:rPr lang="en-GB" smtClean="0"/>
              <a:pPr/>
              <a:t>15/04/2018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82B77-09AC-4652-9ABA-8487E3F7BF3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652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B4E0-528C-45B6-AF87-844AF37B1F08}" type="datetimeFigureOut">
              <a:rPr lang="en-GB" smtClean="0"/>
              <a:pPr/>
              <a:t>15/04/2018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82B77-09AC-4652-9ABA-8487E3F7BF3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763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B4E0-528C-45B6-AF87-844AF37B1F08}" type="datetimeFigureOut">
              <a:rPr lang="en-GB" smtClean="0"/>
              <a:pPr/>
              <a:t>15/04/2018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82B77-09AC-4652-9ABA-8487E3F7BF3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468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B4E0-528C-45B6-AF87-844AF37B1F08}" type="datetimeFigureOut">
              <a:rPr lang="en-GB" smtClean="0"/>
              <a:pPr/>
              <a:t>15/04/2018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82B77-09AC-4652-9ABA-8487E3F7BF3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461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B4E0-528C-45B6-AF87-844AF37B1F08}" type="datetimeFigureOut">
              <a:rPr lang="en-GB" smtClean="0"/>
              <a:pPr/>
              <a:t>15/04/2018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82B77-09AC-4652-9ABA-8487E3F7BF3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598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B4E0-528C-45B6-AF87-844AF37B1F08}" type="datetimeFigureOut">
              <a:rPr lang="en-GB" smtClean="0"/>
              <a:pPr/>
              <a:t>15/04/2018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82B77-09AC-4652-9ABA-8487E3F7BF3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274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B4E0-528C-45B6-AF87-844AF37B1F08}" type="datetimeFigureOut">
              <a:rPr lang="en-GB" smtClean="0"/>
              <a:pPr/>
              <a:t>15/04/2018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82B77-09AC-4652-9ABA-8487E3F7BF3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26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B4E0-528C-45B6-AF87-844AF37B1F08}" type="datetimeFigureOut">
              <a:rPr lang="en-GB" smtClean="0"/>
              <a:pPr/>
              <a:t>15/04/2018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82B77-09AC-4652-9ABA-8487E3F7BF3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92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B4E0-528C-45B6-AF87-844AF37B1F08}" type="datetimeFigureOut">
              <a:rPr lang="en-GB" smtClean="0"/>
              <a:pPr/>
              <a:t>15/04/2018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82B77-09AC-4652-9ABA-8487E3F7BF3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276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8B4E0-528C-45B6-AF87-844AF37B1F08}" type="datetimeFigureOut">
              <a:rPr lang="en-GB" smtClean="0"/>
              <a:pPr/>
              <a:t>15/04/2018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82B77-09AC-4652-9ABA-8487E3F7BF3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7889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8B4E0-528C-45B6-AF87-844AF37B1F08}" type="datetimeFigureOut">
              <a:rPr lang="en-GB" smtClean="0"/>
              <a:pPr/>
              <a:t>15/04/2018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82B77-09AC-4652-9ABA-8487E3F7BF3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75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e.int/competences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en-GB" sz="3600" b="1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en-GB" b="1" dirty="0"/>
              <a:t>The Council of Europe’s </a:t>
            </a:r>
            <a:r>
              <a:rPr lang="en-GB" b="1" dirty="0" smtClean="0"/>
              <a:t>Reference Framework of </a:t>
            </a:r>
            <a:r>
              <a:rPr lang="en-GB" b="1" dirty="0"/>
              <a:t>Competences for </a:t>
            </a:r>
            <a:r>
              <a:rPr lang="en-GB" b="1" dirty="0" smtClean="0"/>
              <a:t>Democratic Culture</a:t>
            </a:r>
          </a:p>
          <a:p>
            <a:pPr marL="0" indent="0" algn="ctr">
              <a:spcBef>
                <a:spcPts val="0"/>
              </a:spcBef>
              <a:buNone/>
            </a:pPr>
            <a:endParaRPr lang="en-GB" sz="2800" b="1" dirty="0" smtClean="0"/>
          </a:p>
          <a:p>
            <a:pPr marL="0" indent="0" algn="ctr">
              <a:spcBef>
                <a:spcPts val="0"/>
              </a:spcBef>
              <a:buNone/>
            </a:pPr>
            <a:endParaRPr lang="en-GB" sz="1800" dirty="0" smtClean="0"/>
          </a:p>
          <a:p>
            <a:pPr marL="0" indent="0" algn="ctr">
              <a:spcBef>
                <a:spcPts val="0"/>
              </a:spcBef>
              <a:buNone/>
            </a:pPr>
            <a:r>
              <a:rPr lang="vi-VN" sz="2800" b="1" dirty="0">
                <a:latin typeface="Calibri" panose="020F0502020204030204" pitchFamily="34" charset="0"/>
              </a:rPr>
              <a:t>Călin</a:t>
            </a:r>
            <a:r>
              <a:rPr lang="en-GB" sz="2800" b="1" dirty="0" smtClean="0">
                <a:latin typeface="Calibri" panose="020F0502020204030204" pitchFamily="34" charset="0"/>
              </a:rPr>
              <a:t> </a:t>
            </a:r>
            <a:r>
              <a:rPr lang="en-GB" sz="2800" b="1" dirty="0" err="1" smtClean="0">
                <a:latin typeface="Calibri" panose="020F0502020204030204" pitchFamily="34" charset="0"/>
              </a:rPr>
              <a:t>Rus</a:t>
            </a:r>
            <a:r>
              <a:rPr lang="en-GB" sz="2800" dirty="0" smtClean="0">
                <a:latin typeface="Calibri" panose="020F0502020204030204" pitchFamily="34" charset="0"/>
              </a:rPr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GB" sz="2400" dirty="0" smtClean="0"/>
              <a:t>Intercultural Institute, Timisoara, Romania</a:t>
            </a:r>
          </a:p>
          <a:p>
            <a:pPr marL="0" indent="0" algn="ctr">
              <a:spcBef>
                <a:spcPts val="0"/>
              </a:spcBef>
              <a:buNone/>
            </a:pPr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5257800"/>
            <a:ext cx="1508760" cy="119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13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/>
              <a:t>The Reference Framework of CDC</a:t>
            </a:r>
            <a:endParaRPr lang="en-GB" sz="3600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524000"/>
            <a:ext cx="3211415" cy="4815355"/>
          </a:xfrm>
        </p:spPr>
      </p:pic>
      <p:sp>
        <p:nvSpPr>
          <p:cNvPr id="5" name="TextBox 4"/>
          <p:cNvSpPr txBox="1"/>
          <p:nvPr/>
        </p:nvSpPr>
        <p:spPr>
          <a:xfrm>
            <a:off x="987812" y="4876800"/>
            <a:ext cx="30403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 smtClean="0">
                <a:hlinkClick r:id="rId3"/>
              </a:rPr>
              <a:t>www.coe.int/competences</a:t>
            </a:r>
            <a:r>
              <a:rPr lang="en-GB" sz="2000" dirty="0" smtClean="0"/>
              <a:t> </a:t>
            </a:r>
            <a:endParaRPr lang="en-GB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0" y="1600200"/>
            <a:ext cx="4038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</a:t>
            </a:r>
            <a:r>
              <a:rPr lang="en-GB" dirty="0" smtClean="0"/>
              <a:t>ompatible with the mission of the Council of Europe and builds on the previous work in education</a:t>
            </a:r>
          </a:p>
          <a:p>
            <a:endParaRPr lang="en-GB" dirty="0"/>
          </a:p>
          <a:p>
            <a:r>
              <a:rPr lang="en-GB" dirty="0" smtClean="0"/>
              <a:t>Developed by the Council of Europe and aimed at all levels of education</a:t>
            </a:r>
          </a:p>
          <a:p>
            <a:endParaRPr lang="en-GB" dirty="0"/>
          </a:p>
          <a:p>
            <a:r>
              <a:rPr lang="en-GB" dirty="0" smtClean="0"/>
              <a:t>Endorsed by the Ministers of Education in </a:t>
            </a:r>
            <a:r>
              <a:rPr lang="en-GB" dirty="0" err="1" smtClean="0"/>
              <a:t>CoE</a:t>
            </a:r>
            <a:r>
              <a:rPr lang="en-GB" dirty="0" smtClean="0"/>
              <a:t> members states in Brussels (April 2016) and Nicosia (March 2017)</a:t>
            </a:r>
          </a:p>
          <a:p>
            <a:endParaRPr lang="en-GB" dirty="0"/>
          </a:p>
          <a:p>
            <a:r>
              <a:rPr lang="en-GB" dirty="0" smtClean="0"/>
              <a:t>Seen as a contribution of education to the current challenges faced by the European societies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895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8960001" cy="6720000"/>
          </a:xfrm>
        </p:spPr>
      </p:pic>
    </p:spTree>
    <p:extLst>
      <p:ext uri="{BB962C8B-B14F-4D97-AF65-F5344CB8AC3E}">
        <p14:creationId xmlns:p14="http://schemas.microsoft.com/office/powerpoint/2010/main" val="2978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CDC and ETINED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600" dirty="0" smtClean="0"/>
              <a:t>Awareness: the harm generated by corruption, fraud, and unethical behaviour in education</a:t>
            </a:r>
          </a:p>
          <a:p>
            <a:pPr marL="0" indent="0">
              <a:buNone/>
            </a:pPr>
            <a:endParaRPr lang="en-GB" sz="2600" dirty="0"/>
          </a:p>
          <a:p>
            <a:r>
              <a:rPr lang="en-GB" sz="2600" dirty="0" smtClean="0"/>
              <a:t>Reacting to corruption, fraud, </a:t>
            </a:r>
            <a:r>
              <a:rPr lang="en-GB" sz="2600" dirty="0"/>
              <a:t>and unethical behaviour in </a:t>
            </a:r>
            <a:r>
              <a:rPr lang="en-GB" sz="2600" dirty="0" smtClean="0"/>
              <a:t>education</a:t>
            </a:r>
          </a:p>
          <a:p>
            <a:endParaRPr lang="en-GB" sz="2600" dirty="0"/>
          </a:p>
          <a:p>
            <a:r>
              <a:rPr lang="en-GB" sz="2600" dirty="0" smtClean="0"/>
              <a:t>Promoting ethics, transparency and integrity in education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0683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CDC and ETINED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000" b="1" dirty="0" smtClean="0"/>
              <a:t>Awareness: the harm generated by corruption, fraud and unethical behaviour in education</a:t>
            </a:r>
          </a:p>
          <a:p>
            <a:endParaRPr lang="en-GB" sz="1800" dirty="0" smtClean="0"/>
          </a:p>
          <a:p>
            <a:r>
              <a:rPr lang="en-GB" sz="1800" dirty="0" smtClean="0"/>
              <a:t>Valuing </a:t>
            </a:r>
            <a:r>
              <a:rPr lang="en-GB" sz="1800" dirty="0"/>
              <a:t>fairness and </a:t>
            </a:r>
            <a:r>
              <a:rPr lang="en-GB" sz="1800" dirty="0" smtClean="0"/>
              <a:t>equality</a:t>
            </a:r>
            <a:endParaRPr lang="en-GB" sz="1800" dirty="0"/>
          </a:p>
          <a:p>
            <a:r>
              <a:rPr lang="en-GB" sz="1800" dirty="0"/>
              <a:t>Valuing the human rights and the rule of </a:t>
            </a:r>
            <a:r>
              <a:rPr lang="en-GB" sz="1800" dirty="0" smtClean="0"/>
              <a:t>law</a:t>
            </a:r>
          </a:p>
          <a:p>
            <a:r>
              <a:rPr lang="en-GB" sz="1800" dirty="0" smtClean="0"/>
              <a:t>Civic-mindedness</a:t>
            </a:r>
          </a:p>
          <a:p>
            <a:r>
              <a:rPr lang="en-GB" sz="1800" dirty="0" smtClean="0"/>
              <a:t>Responsibility</a:t>
            </a:r>
            <a:endParaRPr lang="en-GB" sz="1800" dirty="0"/>
          </a:p>
          <a:p>
            <a:r>
              <a:rPr lang="en-GB" sz="1800" dirty="0"/>
              <a:t>Empathy</a:t>
            </a:r>
          </a:p>
          <a:p>
            <a:r>
              <a:rPr lang="en-GB" sz="1800" dirty="0" smtClean="0"/>
              <a:t>Valuing </a:t>
            </a:r>
            <a:r>
              <a:rPr lang="en-GB" sz="1800" dirty="0"/>
              <a:t>human dignity and </a:t>
            </a:r>
            <a:r>
              <a:rPr lang="en-GB" sz="1800" dirty="0" smtClean="0"/>
              <a:t>respect</a:t>
            </a:r>
          </a:p>
          <a:p>
            <a:r>
              <a:rPr lang="en-GB" sz="1800" dirty="0" smtClean="0"/>
              <a:t>Valuing cultural diversity</a:t>
            </a:r>
          </a:p>
          <a:p>
            <a:r>
              <a:rPr lang="en-GB" sz="1800" dirty="0"/>
              <a:t>Skills of listening and observing</a:t>
            </a:r>
          </a:p>
          <a:p>
            <a:r>
              <a:rPr lang="en-GB" sz="1800" dirty="0"/>
              <a:t>Analytical and critical thinking skills</a:t>
            </a:r>
          </a:p>
          <a:p>
            <a:r>
              <a:rPr lang="en-GB" sz="1800" dirty="0"/>
              <a:t>Critical </a:t>
            </a:r>
            <a:r>
              <a:rPr lang="en-GB" sz="1800" dirty="0" smtClean="0"/>
              <a:t>understanding, including critical </a:t>
            </a:r>
            <a:r>
              <a:rPr lang="en-GB" sz="1800" dirty="0"/>
              <a:t>understanding of </a:t>
            </a:r>
            <a:r>
              <a:rPr lang="en-GB" sz="1800" dirty="0" smtClean="0"/>
              <a:t>communication, culture, cultures, religion, </a:t>
            </a:r>
            <a:r>
              <a:rPr lang="en-GB" sz="1800" dirty="0"/>
              <a:t>and of the media</a:t>
            </a:r>
          </a:p>
        </p:txBody>
      </p:sp>
    </p:spTree>
    <p:extLst>
      <p:ext uri="{BB962C8B-B14F-4D97-AF65-F5344CB8AC3E}">
        <p14:creationId xmlns:p14="http://schemas.microsoft.com/office/powerpoint/2010/main" val="3178316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CDC and ETINED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 smtClean="0"/>
              <a:t>Reacting to corruption, fraud </a:t>
            </a:r>
            <a:r>
              <a:rPr lang="en-GB" sz="2000" b="1" dirty="0"/>
              <a:t>and unethical behaviour in </a:t>
            </a:r>
            <a:r>
              <a:rPr lang="en-GB" sz="2000" b="1" dirty="0" smtClean="0"/>
              <a:t>education</a:t>
            </a:r>
            <a:endParaRPr lang="en-GB" sz="2800" b="1" dirty="0" smtClean="0"/>
          </a:p>
          <a:p>
            <a:endParaRPr lang="en-GB" sz="2000" dirty="0"/>
          </a:p>
          <a:p>
            <a:r>
              <a:rPr lang="en-GB" sz="1800" dirty="0" smtClean="0"/>
              <a:t>Valuing human dignity and human rights: </a:t>
            </a:r>
            <a:r>
              <a:rPr lang="en-GB" sz="1800" dirty="0"/>
              <a:t>distinction between people and </a:t>
            </a:r>
            <a:r>
              <a:rPr lang="en-GB" sz="1800" dirty="0" smtClean="0"/>
              <a:t>behaviour</a:t>
            </a:r>
          </a:p>
          <a:p>
            <a:r>
              <a:rPr lang="en-GB" sz="1800" dirty="0" smtClean="0"/>
              <a:t>Valuing justice, equality, fairness and the rule of law: </a:t>
            </a:r>
            <a:r>
              <a:rPr lang="en-GB" sz="1800" dirty="0"/>
              <a:t>respecting rules but maintaining presumption of innocence. </a:t>
            </a:r>
            <a:endParaRPr lang="en-GB" sz="1800" dirty="0" smtClean="0"/>
          </a:p>
          <a:p>
            <a:r>
              <a:rPr lang="en-GB" sz="1800" dirty="0" smtClean="0"/>
              <a:t>Cooperation </a:t>
            </a:r>
            <a:r>
              <a:rPr lang="en-GB" sz="1800" dirty="0"/>
              <a:t>and conflict resolution skills</a:t>
            </a:r>
          </a:p>
          <a:p>
            <a:r>
              <a:rPr lang="en-GB" sz="1800" dirty="0" smtClean="0"/>
              <a:t>Respect </a:t>
            </a:r>
          </a:p>
          <a:p>
            <a:r>
              <a:rPr lang="en-GB" sz="1800" dirty="0" smtClean="0"/>
              <a:t>Responsibility</a:t>
            </a:r>
            <a:endParaRPr lang="en-GB" sz="1800" dirty="0"/>
          </a:p>
          <a:p>
            <a:r>
              <a:rPr lang="en-GB" sz="1800" dirty="0" smtClean="0"/>
              <a:t>Empathy </a:t>
            </a:r>
            <a:endParaRPr lang="en-GB" sz="1800" dirty="0"/>
          </a:p>
          <a:p>
            <a:r>
              <a:rPr lang="en-GB" sz="1800" dirty="0" smtClean="0"/>
              <a:t>Tolerance of ambiguity</a:t>
            </a:r>
          </a:p>
          <a:p>
            <a:r>
              <a:rPr lang="en-GB" sz="1800" dirty="0" smtClean="0"/>
              <a:t>Self-efficacy</a:t>
            </a:r>
          </a:p>
        </p:txBody>
      </p:sp>
    </p:spTree>
    <p:extLst>
      <p:ext uri="{BB962C8B-B14F-4D97-AF65-F5344CB8AC3E}">
        <p14:creationId xmlns:p14="http://schemas.microsoft.com/office/powerpoint/2010/main" val="3129177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CDC and ETINED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200" b="1" dirty="0" smtClean="0"/>
              <a:t>Promoting ethics, transparency and integrity in education</a:t>
            </a:r>
          </a:p>
          <a:p>
            <a:pPr lvl="1">
              <a:buFont typeface="Arial" pitchFamily="34" charset="0"/>
              <a:buChar char="•"/>
            </a:pPr>
            <a:endParaRPr lang="en-GB" sz="1800" dirty="0" smtClean="0"/>
          </a:p>
          <a:p>
            <a:pPr lvl="1">
              <a:buFont typeface="Arial" pitchFamily="34" charset="0"/>
              <a:buChar char="•"/>
            </a:pPr>
            <a:r>
              <a:rPr lang="en-GB" sz="1800" dirty="0" smtClean="0"/>
              <a:t>Addressing ethics, transparency and integrity </a:t>
            </a:r>
            <a:r>
              <a:rPr lang="en-GB" sz="1800" dirty="0"/>
              <a:t>develops CDC</a:t>
            </a:r>
          </a:p>
          <a:p>
            <a:pPr lvl="1">
              <a:buFont typeface="Arial" pitchFamily="34" charset="0"/>
              <a:buChar char="•"/>
            </a:pPr>
            <a:r>
              <a:rPr lang="en-GB" sz="1800" dirty="0" smtClean="0"/>
              <a:t>Promoting </a:t>
            </a:r>
            <a:r>
              <a:rPr lang="en-GB" sz="1800" dirty="0"/>
              <a:t>CDC enhances ethics, transparency and </a:t>
            </a:r>
            <a:r>
              <a:rPr lang="en-GB" sz="1800" dirty="0" smtClean="0"/>
              <a:t>integrity</a:t>
            </a:r>
          </a:p>
          <a:p>
            <a:pPr lvl="1">
              <a:buFont typeface="Arial" pitchFamily="34" charset="0"/>
              <a:buChar char="•"/>
            </a:pPr>
            <a:endParaRPr lang="en-GB" sz="1800" dirty="0"/>
          </a:p>
          <a:p>
            <a:pPr lvl="1">
              <a:buFont typeface="Arial" pitchFamily="34" charset="0"/>
              <a:buChar char="•"/>
            </a:pPr>
            <a:r>
              <a:rPr lang="en-GB" sz="1800" dirty="0" smtClean="0"/>
              <a:t>Whole-school / whole-institution approach </a:t>
            </a:r>
            <a:r>
              <a:rPr lang="en-GB" sz="1800" dirty="0"/>
              <a:t>b</a:t>
            </a:r>
            <a:r>
              <a:rPr lang="en-GB" sz="1800" dirty="0" smtClean="0"/>
              <a:t>ased on CDC: </a:t>
            </a:r>
            <a:r>
              <a:rPr lang="en-GB" sz="1800" dirty="0"/>
              <a:t>democratic and ethical governance and management of the education system and educational institutions;</a:t>
            </a:r>
            <a:r>
              <a:rPr lang="en-GB" sz="1800" dirty="0" smtClean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GB" sz="1800" dirty="0" smtClean="0"/>
              <a:t>Codes of ethics, ethics committees, university charters</a:t>
            </a:r>
          </a:p>
          <a:p>
            <a:pPr lvl="1">
              <a:buFont typeface="Arial" pitchFamily="34" charset="0"/>
              <a:buChar char="•"/>
            </a:pPr>
            <a:r>
              <a:rPr lang="en-GB" sz="1800" dirty="0"/>
              <a:t>D</a:t>
            </a:r>
            <a:r>
              <a:rPr lang="en-GB" sz="1800" dirty="0" smtClean="0"/>
              <a:t>ebate</a:t>
            </a:r>
            <a:r>
              <a:rPr lang="en-GB" sz="1800" dirty="0"/>
              <a:t>, </a:t>
            </a:r>
            <a:r>
              <a:rPr lang="en-GB" sz="1800" dirty="0" smtClean="0"/>
              <a:t>consultation, not </a:t>
            </a:r>
            <a:r>
              <a:rPr lang="en-GB" sz="1800" dirty="0"/>
              <a:t>just imposing </a:t>
            </a:r>
            <a:r>
              <a:rPr lang="en-GB" sz="1800" dirty="0" smtClean="0"/>
              <a:t>rules</a:t>
            </a:r>
          </a:p>
          <a:p>
            <a:pPr lvl="1">
              <a:buFont typeface="Arial" pitchFamily="34" charset="0"/>
              <a:buChar char="•"/>
            </a:pPr>
            <a:r>
              <a:rPr lang="en-GB" sz="1800" dirty="0" smtClean="0"/>
              <a:t>Fair </a:t>
            </a:r>
            <a:r>
              <a:rPr lang="en-GB" sz="1800" dirty="0"/>
              <a:t>treatment, prompt reaction, transparent procedures and response, role </a:t>
            </a:r>
            <a:r>
              <a:rPr lang="en-GB" sz="1800" dirty="0" smtClean="0"/>
              <a:t>models</a:t>
            </a:r>
          </a:p>
          <a:p>
            <a:pPr lvl="1">
              <a:buFont typeface="Arial" pitchFamily="34" charset="0"/>
              <a:buChar char="•"/>
            </a:pPr>
            <a:r>
              <a:rPr lang="en-GB" sz="1800" dirty="0" smtClean="0"/>
              <a:t>Recognising progress</a:t>
            </a:r>
          </a:p>
          <a:p>
            <a:pPr lvl="1">
              <a:buFont typeface="Arial" pitchFamily="34" charset="0"/>
              <a:buChar char="•"/>
            </a:pPr>
            <a:r>
              <a:rPr lang="en-GB" sz="1800" dirty="0" smtClean="0"/>
              <a:t>Effects </a:t>
            </a:r>
            <a:r>
              <a:rPr lang="en-GB" sz="1800" dirty="0"/>
              <a:t>beyond </a:t>
            </a:r>
            <a:r>
              <a:rPr lang="en-GB" sz="1800" dirty="0" smtClean="0"/>
              <a:t>education, </a:t>
            </a:r>
            <a:r>
              <a:rPr lang="en-GB" sz="1800" dirty="0"/>
              <a:t>in </a:t>
            </a:r>
            <a:r>
              <a:rPr lang="en-GB" sz="1800" dirty="0" smtClean="0"/>
              <a:t>society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563359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7661</TotalTime>
  <Words>343</Words>
  <Application>Microsoft Office PowerPoint</Application>
  <PresentationFormat>On-screen Show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The Reference Framework of CDC</vt:lpstr>
      <vt:lpstr>PowerPoint Presentation</vt:lpstr>
      <vt:lpstr>CDC and ETINED</vt:lpstr>
      <vt:lpstr>CDC and ETINED</vt:lpstr>
      <vt:lpstr>CDC and ETINED</vt:lpstr>
      <vt:lpstr>CDC and ETINED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Living with diversity:  Intercultural dialogue and intercultural competence   Martyn Barrett  Department of Psychology, University of Surrey, UK</dc:title>
  <dc:creator>Calin Rus</dc:creator>
  <cp:lastModifiedBy>YIANNAKIS Christiane</cp:lastModifiedBy>
  <cp:revision>326</cp:revision>
  <dcterms:created xsi:type="dcterms:W3CDTF">2012-11-29T16:05:05Z</dcterms:created>
  <dcterms:modified xsi:type="dcterms:W3CDTF">2018-04-15T15:07:19Z</dcterms:modified>
</cp:coreProperties>
</file>