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51" r:id="rId2"/>
    <p:sldId id="664" r:id="rId3"/>
    <p:sldId id="668" r:id="rId4"/>
    <p:sldId id="669" r:id="rId5"/>
    <p:sldId id="256" r:id="rId6"/>
    <p:sldId id="266" r:id="rId7"/>
    <p:sldId id="667" r:id="rId8"/>
    <p:sldId id="670" r:id="rId9"/>
    <p:sldId id="672" r:id="rId10"/>
    <p:sldId id="673" r:id="rId11"/>
    <p:sldId id="674" r:id="rId12"/>
    <p:sldId id="666" r:id="rId13"/>
  </p:sldIdLst>
  <p:sldSz cx="9144000" cy="6858000" type="screen4x3"/>
  <p:notesSz cx="10020300" cy="68881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F5FA16"/>
    <a:srgbClr val="99CCFF"/>
    <a:srgbClr val="3399FF"/>
    <a:srgbClr val="F2C60C"/>
    <a:srgbClr val="CC0000"/>
    <a:srgbClr val="A9A99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03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9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9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0288E-2288-4EC7-93D6-6F35A81DEE3A}" type="datetimeFigureOut">
              <a:rPr lang="en-GB" smtClean="0"/>
              <a:pPr/>
              <a:t>21/02/2022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42118"/>
            <a:ext cx="4341591" cy="3449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76399" y="6542118"/>
            <a:ext cx="4341591" cy="3449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055EA-39E8-46AE-BB33-6AF978C46B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1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1591" cy="34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9" rIns="96597" bIns="4829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99" y="1"/>
            <a:ext cx="4341591" cy="34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9" rIns="96597" bIns="4829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7713" y="515938"/>
            <a:ext cx="3444875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262" y="3271605"/>
            <a:ext cx="8015778" cy="31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9" rIns="96597" bIns="48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118"/>
            <a:ext cx="4341591" cy="34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9" rIns="96597" bIns="4829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99" y="6542118"/>
            <a:ext cx="4341591" cy="34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97" tIns="48299" rIns="96597" bIns="4829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599A6D0-27DB-417B-8378-778182B7F0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9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4D23AD-A4CB-4705-B47F-AC6A0352AFB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87713" y="515938"/>
            <a:ext cx="3448050" cy="25860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119" y="3271605"/>
            <a:ext cx="7346063" cy="3100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9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5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49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1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4225" indent="-3016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65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89100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3288" indent="-241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304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76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48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2088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9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F1404-9B6A-496D-B197-7D84A9E4A63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9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DD372-2F03-4FFC-B358-E73972E7467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4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D0421-FEF2-40C9-9225-9E9D62171C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77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07484-DDC2-493E-A9E8-04BA893570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63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6DC-20BE-417C-AE4D-783B05D854F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07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0860-BD2B-4E39-984B-530C1D8EFD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955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9198-136B-4C01-ADEB-B73971E65E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70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412B-8E8C-4551-83A9-A3882CC4AB1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62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EDDF5-98C0-4DF8-8B0B-CC8173938E2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75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E273-CEC9-4E67-93DF-271D7B7966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10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5C6F1-6F07-4E99-855B-ACB368CAA3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98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5248-F1F2-42B8-BF85-985BA7BAF72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4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8439-B5F9-49F5-A9BD-BA038B1FAF9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2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359D-938A-4354-AB43-62C2B781607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98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578FA-4DD5-4B36-B298-CFC4FCFE9F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3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33CA-9F13-4B4F-9A1C-8D2C8C816A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78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36341"/>
            </a:gs>
            <a:gs pos="100000">
              <a:srgbClr val="D7D78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1BB54FE-E6B8-43B0-8996-3CE2796BFDA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331" y="2246736"/>
            <a:ext cx="8712200" cy="1751523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  <a:t>RAPPORT FINAL</a:t>
            </a:r>
            <a:b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</a:br>
            <a: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  <a:t>et</a:t>
            </a:r>
            <a:b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</a:br>
            <a: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  <a:t>NOUVEAU PROJET PROPOSÉ</a:t>
            </a:r>
            <a:endParaRPr lang="en-US" altLang="it-IT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3518" y="4270346"/>
            <a:ext cx="8505825" cy="64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chemeClr val="bg1"/>
                </a:solidFill>
                <a:latin typeface="Tahoma" pitchFamily="34" charset="0"/>
              </a:rPr>
              <a:t>par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Tahoma" pitchFamily="34" charset="0"/>
              </a:rPr>
              <a:t>Ferruccio Ferrigni</a:t>
            </a:r>
            <a:endParaRPr lang="en-US" altLang="it-IT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886635" y="5746293"/>
            <a:ext cx="35320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i="1" dirty="0">
                <a:solidFill>
                  <a:srgbClr val="FFFF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Webinar, Février10-11 2022</a:t>
            </a:r>
            <a:endParaRPr lang="en-GB" i="1" dirty="0">
              <a:solidFill>
                <a:srgbClr val="FFFF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18525"/>
            <a:ext cx="9143999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 err="1">
                <a:solidFill>
                  <a:srgbClr val="FFFF00"/>
                </a:solidFill>
                <a:latin typeface="Tahoma" pitchFamily="34" charset="0"/>
              </a:rPr>
              <a:t>LoKSAND</a:t>
            </a: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 Project</a:t>
            </a:r>
            <a:b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Local Knowledge and Schools </a:t>
            </a:r>
            <a:r>
              <a:rPr lang="it-IT" altLang="it-IT" sz="2400" dirty="0" err="1">
                <a:solidFill>
                  <a:srgbClr val="FFFF00"/>
                </a:solidFill>
                <a:latin typeface="Tahoma" pitchFamily="34" charset="0"/>
              </a:rPr>
              <a:t>Against</a:t>
            </a: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 Natural </a:t>
            </a:r>
            <a:r>
              <a:rPr lang="it-IT" altLang="it-IT" sz="2400" dirty="0" err="1">
                <a:solidFill>
                  <a:srgbClr val="FFFF00"/>
                </a:solidFill>
                <a:latin typeface="Tahoma" pitchFamily="34" charset="0"/>
              </a:rPr>
              <a:t>Disasters</a:t>
            </a:r>
            <a:endParaRPr lang="it-IT" altLang="it-IT" sz="2400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1" y="378817"/>
            <a:ext cx="2630170" cy="804545"/>
          </a:xfrm>
          <a:prstGeom prst="rect">
            <a:avLst/>
          </a:prstGeom>
        </p:spPr>
      </p:pic>
      <p:pic>
        <p:nvPicPr>
          <p:cNvPr id="8" name="Immagine 7" descr="logocentroeuropeo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26275" y="363799"/>
            <a:ext cx="180340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650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SADUR)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SCHOOLS AGAINST DOMESTIC AND URBAN RISKS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1" y="1766425"/>
            <a:ext cx="8712200" cy="391720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it-IT" altLang="it-IT" sz="2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Un </a:t>
            </a:r>
            <a:r>
              <a:rPr lang="it-IT" altLang="it-IT" sz="2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constat</a:t>
            </a:r>
            <a:endParaRPr lang="it-IT" altLang="it-IT" sz="2800" cap="small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Dans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tous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pays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il a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accident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explosion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gaz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incendies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chute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corniches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vieux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bâtiments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) qui, tout en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étant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classé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 «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mineurs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», pour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diffusion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et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recurrence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effets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négligeables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accidents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peuvent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être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évités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ou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réduits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si l’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entretien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et l’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utilisation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équipment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domestiques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et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bâti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ancien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bien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menés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EUR-OPA qui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impliqués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écoles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comme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diffuson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messages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montré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une grande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efficacité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615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7374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SADUR)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SCHOOLS AGAINST DOMESTIC AND URBAN RISKS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</a:b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collaboration avec CERU et CEMEC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1" y="1766425"/>
            <a:ext cx="8712200" cy="391720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it-IT" altLang="it-IT" sz="2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altLang="it-IT" sz="2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altLang="it-IT" sz="2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activités</a:t>
            </a:r>
            <a:endParaRPr lang="it-IT" altLang="it-IT" sz="2800" cap="small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70707"/>
              </a:buClr>
              <a:buSzPts val="1100"/>
              <a:buFont typeface="Tahoma" panose="020B0604030504040204" pitchFamily="34" charset="0"/>
              <a:buAutoNum type="alphaLcParenR"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Organisation d’une vidéoconférence entre les partenaires pour définir les produits 2022 sur la base des expériences de terrain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70707"/>
              </a:buClr>
              <a:buSzPts val="1100"/>
              <a:buFont typeface="Tahoma" panose="020B0604030504040204" pitchFamily="34" charset="0"/>
              <a:buAutoNum type="alphaLcParenR"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Recensement de ces accidents en Italie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70707"/>
              </a:buClr>
              <a:buSzPts val="1100"/>
              <a:buFont typeface="Tahoma" panose="020B0604030504040204" pitchFamily="34" charset="0"/>
              <a:buAutoNum type="alphaLcParenR"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Achèvement des actions avec les écoles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70707"/>
              </a:buClr>
              <a:buSzPts val="1100"/>
              <a:buFont typeface="Tahoma" panose="020B0604030504040204" pitchFamily="34" charset="0"/>
              <a:buAutoNum type="alphaLcParenR"/>
            </a:pP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Édition et publication des produits </a:t>
            </a:r>
            <a:r>
              <a:rPr lang="fr-F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2022 </a:t>
            </a: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70707"/>
              </a:buClr>
              <a:buSzPts val="1100"/>
              <a:buFont typeface="Tahoma" panose="020B0604030504040204" pitchFamily="34" charset="0"/>
              <a:buAutoNum type="alphaLcParenR"/>
            </a:pPr>
            <a:r>
              <a:rPr lang="fr-F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Organisation </a:t>
            </a:r>
            <a:r>
              <a:rPr lang="fr-F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d’une conférence (en présentiel) de présentation aux autorités locales et nationales, des produits SADUR réalisés par les écoles et les Centres impliqués. .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881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367045" y="3118656"/>
            <a:ext cx="8686800" cy="620688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it-IT" sz="2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MERCI</a:t>
            </a:r>
            <a:r>
              <a:rPr lang="it-IT" sz="2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515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it-IT" sz="1400"/>
              <a:t>Webinar Février 2022</a:t>
            </a:r>
          </a:p>
        </p:txBody>
      </p:sp>
      <p:sp>
        <p:nvSpPr>
          <p:cNvPr id="6451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B35AEE-6758-40A5-9FFB-013C398DB240}" type="slidenum">
              <a:rPr lang="fr-FR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FR" altLang="it-IT" sz="1400"/>
          </a:p>
        </p:txBody>
      </p:sp>
    </p:spTree>
    <p:extLst>
      <p:ext uri="{BB962C8B-B14F-4D97-AF65-F5344CB8AC3E}">
        <p14:creationId xmlns:p14="http://schemas.microsoft.com/office/powerpoint/2010/main" val="24721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09550" y="691776"/>
            <a:ext cx="8712200" cy="102048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LOCAL KNOWLEDGE AND SCHOOLS </a:t>
            </a:r>
            <a:b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AGAINST NATURAL DISASTERS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37C93-782F-4372-87B3-EFDB01550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1821326"/>
            <a:ext cx="8712200" cy="1438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0"/>
              </a:spcBef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 concept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réalisées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produits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3560668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(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SADUR)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SCHOOLS AGAINST DOMESTIC AND URBAN RISKS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4697883"/>
            <a:ext cx="8712200" cy="1438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0"/>
              </a:spcBef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Un </a:t>
            </a:r>
            <a:r>
              <a:rPr lang="it-IT" alt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constat</a:t>
            </a:r>
            <a:endParaRPr lang="it-IT" alt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à 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réaliser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produits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821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87617" y="320718"/>
            <a:ext cx="8712200" cy="7361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alt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LoKSAND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Webinar </a:t>
            </a:r>
            <a:r>
              <a:rPr lang="it-IT" altLang="it-IT" sz="1400" dirty="0" err="1"/>
              <a:t>Février</a:t>
            </a:r>
            <a:r>
              <a:rPr lang="it-IT" altLang="it-IT" sz="1400" dirty="0"/>
              <a:t>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37C93-782F-4372-87B3-EFDB01550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17" y="570700"/>
            <a:ext cx="8712200" cy="46019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it-IT" altLang="it-IT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 concept</a:t>
            </a: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communautés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locales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connaissent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bien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risques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locaux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mais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connaissances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ne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exploités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Pour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faciliter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le transfert de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connaissances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la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communauté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aux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décideurs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il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faut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aussi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bien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préparer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outils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que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stimuler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gens à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utiliser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Grâce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à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LoKMeFIND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(un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EUR-OPA 2018-19) on a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réalisé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l’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outil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PYT Pages (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Protect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Your 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Territory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) , un site web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où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on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peut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signaler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risques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locaux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écoles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un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outil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formidable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pour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transférer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messages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chez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familles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0FFDF8-BEE8-42A5-9D59-18E919737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8" y="5340838"/>
            <a:ext cx="8712200" cy="7361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 </a:t>
            </a:r>
            <a:r>
              <a:rPr lang="it-IT" alt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alt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LoKSAND</a:t>
            </a:r>
            <a:b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it-IT" alt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Utiliser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les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écoles pour </a:t>
            </a:r>
            <a:r>
              <a:rPr lang="it-IT" alt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stimuler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l’</a:t>
            </a:r>
            <a:r>
              <a:rPr lang="it-IT" alt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utilisation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des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PYT Pages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756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15900" y="688807"/>
            <a:ext cx="8712200" cy="7361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ACTIVITÉS RÉALISÉS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Webinar </a:t>
            </a:r>
            <a:r>
              <a:rPr lang="it-IT" altLang="it-IT" sz="1400" dirty="0" err="1"/>
              <a:t>Février</a:t>
            </a:r>
            <a:r>
              <a:rPr lang="it-IT" altLang="it-IT" sz="1400" dirty="0"/>
              <a:t>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37C93-782F-4372-87B3-EFDB01550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0" y="1818314"/>
            <a:ext cx="8712200" cy="322137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Illustration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chez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écoles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supérieures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Meeting (en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distanciel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)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avec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autres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Centres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participants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(CERU, </a:t>
            </a:r>
            <a:r>
              <a:rPr lang="it-IT" alt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CRSTRA,</a:t>
            </a: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Edition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Guidelines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pour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réaliser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PYT Pages che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autres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Centres</a:t>
            </a: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Test 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système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d’evaluation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signalations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Campagne de presse</a:t>
            </a:r>
          </a:p>
        </p:txBody>
      </p:sp>
    </p:spTree>
    <p:extLst>
      <p:ext uri="{BB962C8B-B14F-4D97-AF65-F5344CB8AC3E}">
        <p14:creationId xmlns:p14="http://schemas.microsoft.com/office/powerpoint/2010/main" val="34580669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31DC467-3FBB-4A39-A461-100C99454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831" y="3394322"/>
            <a:ext cx="8910338" cy="856645"/>
          </a:xfrm>
        </p:spPr>
        <p:txBody>
          <a:bodyPr/>
          <a:lstStyle/>
          <a:p>
            <a:pPr marL="761365" marR="674370" algn="ctr"/>
            <a:r>
              <a:rPr lang="it-IT" b="1" kern="0" spc="-5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PROBLEMES ET SUGGESTIONS</a:t>
            </a:r>
            <a:endParaRPr lang="it-IT" b="1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762635" marR="674370" algn="ctr">
              <a:spcBef>
                <a:spcPts val="245"/>
              </a:spcBef>
              <a:spcAft>
                <a:spcPts val="0"/>
              </a:spcAft>
            </a:pPr>
            <a:r>
              <a:rPr lang="it-IT" b="1" spc="-5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pour </a:t>
            </a:r>
            <a:r>
              <a:rPr lang="it-IT" b="1" spc="-5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les</a:t>
            </a:r>
            <a:r>
              <a:rPr lang="it-IT" b="1" spc="-5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b="1" spc="-5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réaliser</a:t>
            </a:r>
            <a:endParaRPr lang="it-IT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D21EE8B7-7518-4A46-BA82-9F0841EC90C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900" y="335371"/>
            <a:ext cx="3383997" cy="1214437"/>
          </a:xfrm>
          <a:prstGeom prst="rect">
            <a:avLst/>
          </a:prstGeom>
        </p:spPr>
      </p:pic>
      <p:pic>
        <p:nvPicPr>
          <p:cNvPr id="5" name="image2.jpeg">
            <a:extLst>
              <a:ext uri="{FF2B5EF4-FFF2-40B4-BE49-F238E27FC236}">
                <a16:creationId xmlns:a16="http://schemas.microsoft.com/office/drawing/2014/main" id="{45BE38EB-BCD8-4F1A-9454-1B0C8D69BA2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2825" y="317348"/>
            <a:ext cx="2371275" cy="10698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F02484-84A1-43C3-B46B-98D8F4020239}"/>
              </a:ext>
            </a:extLst>
          </p:cNvPr>
          <p:cNvSpPr txBox="1"/>
          <p:nvPr/>
        </p:nvSpPr>
        <p:spPr>
          <a:xfrm>
            <a:off x="108156" y="1600200"/>
            <a:ext cx="9035844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LoKSAND</a:t>
            </a:r>
            <a:r>
              <a:rPr lang="en-US" sz="2400" b="1" dirty="0"/>
              <a:t> Project</a:t>
            </a:r>
          </a:p>
          <a:p>
            <a:pPr algn="ctr"/>
            <a:r>
              <a:rPr lang="en-US" sz="2000" dirty="0"/>
              <a:t>LOCAL KNOWLEDGE AND SCHOOLS AGAINST NATURAL DISASTERS</a:t>
            </a:r>
          </a:p>
          <a:p>
            <a:endParaRPr lang="en-US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7BE0677-390E-4C5B-9C99-6EB8BC1D64B7}"/>
              </a:ext>
            </a:extLst>
          </p:cNvPr>
          <p:cNvSpPr txBox="1"/>
          <p:nvPr/>
        </p:nvSpPr>
        <p:spPr>
          <a:xfrm>
            <a:off x="1391262" y="2466543"/>
            <a:ext cx="5992761" cy="856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1365" marR="674370" algn="ctr">
              <a:spcBef>
                <a:spcPts val="175"/>
              </a:spcBef>
              <a:spcAft>
                <a:spcPts val="0"/>
              </a:spcAft>
            </a:pPr>
            <a:r>
              <a:rPr lang="en-US" sz="2400" b="1" spc="-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</a:t>
            </a:r>
            <a:r>
              <a:rPr lang="en-US" sz="2400" b="1" spc="-12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Pages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2635" marR="673100" algn="ctr">
              <a:spcBef>
                <a:spcPts val="240"/>
              </a:spcBef>
              <a:spcAft>
                <a:spcPts val="0"/>
              </a:spcAft>
            </a:pPr>
            <a:r>
              <a:rPr lang="en-US" sz="2400" b="1" spc="-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(Protect Your</a:t>
            </a:r>
            <a:r>
              <a:rPr lang="en-US" sz="2400" b="1" spc="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spc="-5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Territory)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4BD2F50B-03B9-4419-B426-F240FC309892}"/>
              </a:ext>
            </a:extLst>
          </p:cNvPr>
          <p:cNvSpPr txBox="1">
            <a:spLocks/>
          </p:cNvSpPr>
          <p:nvPr/>
        </p:nvSpPr>
        <p:spPr>
          <a:xfrm>
            <a:off x="1192163" y="4557437"/>
            <a:ext cx="6858000" cy="40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365" marR="674370"/>
            <a:r>
              <a:rPr lang="it-IT" sz="2000" kern="0" spc="-5" dirty="0"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Par Ferruccio Ferrigni</a:t>
            </a: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13" name="Sottotitolo 2">
            <a:extLst>
              <a:ext uri="{FF2B5EF4-FFF2-40B4-BE49-F238E27FC236}">
                <a16:creationId xmlns:a16="http://schemas.microsoft.com/office/drawing/2014/main" id="{4503A5AE-620E-4865-9E33-A6EF30CAF53C}"/>
              </a:ext>
            </a:extLst>
          </p:cNvPr>
          <p:cNvSpPr txBox="1">
            <a:spLocks/>
          </p:cNvSpPr>
          <p:nvPr/>
        </p:nvSpPr>
        <p:spPr>
          <a:xfrm>
            <a:off x="1143000" y="5855295"/>
            <a:ext cx="6858000" cy="40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1365" marR="674370"/>
            <a:r>
              <a:rPr lang="it-IT" sz="1800" i="1" kern="0" spc="-5" dirty="0"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Ravello, 16 </a:t>
            </a:r>
            <a:r>
              <a:rPr lang="it-IT" sz="1800" i="1" kern="0" spc="-5" dirty="0" err="1"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Septembre</a:t>
            </a:r>
            <a:r>
              <a:rPr lang="it-IT" sz="1800" i="1" kern="0" spc="-5" dirty="0"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2020</a:t>
            </a:r>
            <a:endParaRPr lang="it-IT" sz="1800" i="1" dirty="0"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4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42BDA-0135-4BFB-AACA-F0EB2D2E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0270"/>
            <a:ext cx="8229600" cy="4389437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GB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Projekt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LoKSAND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it-IT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nowledge and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chools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gainst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atural 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isasters</a:t>
            </a:r>
            <a:endParaRPr lang="it-IT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2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</a:t>
            </a:r>
            <a:endParaRPr lang="it-IT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2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PRELIMINARY EVALUATION SYSTEM</a:t>
            </a:r>
            <a:endParaRPr lang="it-IT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potential threat alarms recorded though</a:t>
            </a:r>
            <a:endParaRPr lang="it-IT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sz="2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PYT WEBSITE (PROTECT YOUR TERRITORY</a:t>
            </a:r>
            <a:r>
              <a:rPr lang="en-GB" sz="18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>
              <a:spcBef>
                <a:spcPts val="600"/>
              </a:spcBef>
            </a:pPr>
            <a:endParaRPr lang="en-GB" sz="1800" cap="smal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Dominika Reynolds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/>
          </a:p>
        </p:txBody>
      </p:sp>
      <p:pic>
        <p:nvPicPr>
          <p:cNvPr id="2" name="image1.jpeg">
            <a:extLst>
              <a:ext uri="{FF2B5EF4-FFF2-40B4-BE49-F238E27FC236}">
                <a16:creationId xmlns:a16="http://schemas.microsoft.com/office/drawing/2014/main" id="{797A3FB3-6D21-4BFA-AC4A-EE345BD3146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650" y="497193"/>
            <a:ext cx="2380021" cy="863798"/>
          </a:xfrm>
          <a:prstGeom prst="rect">
            <a:avLst/>
          </a:prstGeom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CB8EAA08-9B0A-4623-95E0-DC8E6D3EF50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35332" y="599575"/>
            <a:ext cx="2251469" cy="9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7C799-82FE-4765-A7B6-7A0C1BCF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BROCHURE DE PR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ÉSENTATION</a:t>
            </a:r>
            <a:endParaRPr lang="it-IT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97E9E6A-738E-4DCA-BC5F-B56675285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6121" y="1675566"/>
            <a:ext cx="5231757" cy="4375230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4AEBA63-93D0-4B09-A268-58888EAD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9988DD-4E02-4AB8-BF32-500A541A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EDDF5-98C0-4DF8-8B0B-CC8173938E23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77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24CD1A-5276-4D3B-AEA9-A68C6D88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29"/>
            <a:ext cx="8229600" cy="476250"/>
          </a:xfrm>
        </p:spPr>
        <p:txBody>
          <a:bodyPr/>
          <a:lstStyle/>
          <a:p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DES ARTICLES PARUS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B633EE84-7B37-41B4-9A71-7B8EC78D8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499" y="851647"/>
            <a:ext cx="4054889" cy="549723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0C1AE1-4E1F-4365-8FCC-A88D40BA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Webinar Février 2022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215308-F52C-4F6E-82D6-551FB44E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EDDF5-98C0-4DF8-8B0B-CC8173938E23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84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15900" y="688807"/>
            <a:ext cx="8712200" cy="7361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alt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RÉSULTATS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Webinar </a:t>
            </a:r>
            <a:r>
              <a:rPr lang="it-IT" altLang="it-IT" sz="1400" dirty="0" err="1"/>
              <a:t>Février</a:t>
            </a:r>
            <a:r>
              <a:rPr lang="it-IT" altLang="it-IT" sz="1400" dirty="0"/>
              <a:t>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D37C93-782F-4372-87B3-EFDB01550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0" y="1818314"/>
            <a:ext cx="8712200" cy="322137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277813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Activation de la PYT Page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Côte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d’Amalfi</a:t>
            </a:r>
            <a:endParaRPr lang="it-IT" alt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Publication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d’une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bochure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sur le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7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Élèves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présentés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réalisées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dans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cadre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LoKSAND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comme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thèse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finale </a:t>
            </a:r>
            <a:r>
              <a:rPr lang="it-IT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BAC</a:t>
            </a:r>
          </a:p>
        </p:txBody>
      </p:sp>
    </p:spTree>
    <p:extLst>
      <p:ext uri="{BB962C8B-B14F-4D97-AF65-F5344CB8AC3E}">
        <p14:creationId xmlns:p14="http://schemas.microsoft.com/office/powerpoint/2010/main" val="33603338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6296</TotalTime>
  <Words>531</Words>
  <Application>Microsoft Office PowerPoint</Application>
  <PresentationFormat>On-screen Show (4:3)</PresentationFormat>
  <Paragraphs>88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Tahoma</vt:lpstr>
      <vt:lpstr>Times New Roman</vt:lpstr>
      <vt:lpstr>Struttura predefinita</vt:lpstr>
      <vt:lpstr>RAPPORT FINAL et NOUVEAU PROJET PROPOSÉ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BROCHURE DE PRÉSENTATION</vt:lpstr>
      <vt:lpstr>UN DES ARTICLES PARUS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PAESAGGI CULTURALI: NATURA, GENESI, GESTIONE</dc:title>
  <dc:creator>Fer</dc:creator>
  <cp:lastModifiedBy>EMEZIE Catherine</cp:lastModifiedBy>
  <cp:revision>160</cp:revision>
  <cp:lastPrinted>2018-09-27T10:30:15Z</cp:lastPrinted>
  <dcterms:created xsi:type="dcterms:W3CDTF">2010-03-01T12:45:12Z</dcterms:created>
  <dcterms:modified xsi:type="dcterms:W3CDTF">2022-02-21T08:38:08Z</dcterms:modified>
</cp:coreProperties>
</file>