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651" r:id="rId2"/>
    <p:sldId id="664" r:id="rId3"/>
    <p:sldId id="668" r:id="rId4"/>
    <p:sldId id="669" r:id="rId5"/>
    <p:sldId id="256" r:id="rId6"/>
    <p:sldId id="266" r:id="rId7"/>
    <p:sldId id="667" r:id="rId8"/>
    <p:sldId id="670" r:id="rId9"/>
    <p:sldId id="672" r:id="rId10"/>
    <p:sldId id="673" r:id="rId11"/>
    <p:sldId id="674" r:id="rId12"/>
    <p:sldId id="666" r:id="rId13"/>
  </p:sldIdLst>
  <p:sldSz cx="9144000" cy="6858000" type="screen4x3"/>
  <p:notesSz cx="10020300" cy="6888163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33CCFF"/>
    <a:srgbClr val="F5FA16"/>
    <a:srgbClr val="99CCFF"/>
    <a:srgbClr val="3399FF"/>
    <a:srgbClr val="F2C60C"/>
    <a:srgbClr val="CC0000"/>
    <a:srgbClr val="A9A995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703" autoAdjust="0"/>
  </p:normalViewPr>
  <p:slideViewPr>
    <p:cSldViewPr snapToGrid="0" snapToObjects="1" showGuides="1">
      <p:cViewPr varScale="1">
        <p:scale>
          <a:sx n="116" d="100"/>
          <a:sy n="116" d="100"/>
        </p:scale>
        <p:origin x="8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1591" cy="3449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5676399" y="0"/>
            <a:ext cx="4341591" cy="3449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20288E-2288-4EC7-93D6-6F35A81DEE3A}" type="datetimeFigureOut">
              <a:rPr lang="en-GB" smtClean="0"/>
              <a:pPr/>
              <a:t>21/02/2022</a:t>
            </a:fld>
            <a:endParaRPr lang="en-GB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6542118"/>
            <a:ext cx="4341591" cy="3449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5676399" y="6542118"/>
            <a:ext cx="4341591" cy="3449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0055EA-39E8-46AE-BB33-6AF978C46B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4121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41591" cy="34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597" tIns="48299" rIns="96597" bIns="48299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76399" y="1"/>
            <a:ext cx="4341591" cy="34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597" tIns="48299" rIns="96597" bIns="48299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32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87713" y="515938"/>
            <a:ext cx="3444875" cy="2582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02262" y="3271605"/>
            <a:ext cx="8015778" cy="31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597" tIns="48299" rIns="96597" bIns="482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42118"/>
            <a:ext cx="4341591" cy="344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597" tIns="48299" rIns="96597" bIns="48299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76399" y="6542118"/>
            <a:ext cx="4341591" cy="344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597" tIns="48299" rIns="96597" bIns="48299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9599A6D0-27DB-417B-8378-778182B7F019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29329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84225" indent="-301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206500" indent="-2413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89100" indent="-2413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173288" indent="-2413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630488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87688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544888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4002088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E4D23AD-A4CB-4705-B47F-AC6A0352AFB9}" type="slidenum">
              <a:rPr lang="it-IT" altLang="it-IT" sz="1300" smtClean="0"/>
              <a:pPr eaLnBrk="1" hangingPunct="1">
                <a:spcBef>
                  <a:spcPct val="0"/>
                </a:spcBef>
              </a:pPr>
              <a:t>1</a:t>
            </a:fld>
            <a:endParaRPr lang="it-IT" altLang="it-IT" sz="130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87713" y="515938"/>
            <a:ext cx="3448050" cy="2586037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7119" y="3271605"/>
            <a:ext cx="7346063" cy="310021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it-IT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84225" indent="-301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206500" indent="-2413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89100" indent="-2413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173288" indent="-2413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630488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87688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544888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4002088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FCDD686-911B-4CB5-B4D7-645F100D0A62}" type="slidenum">
              <a:rPr lang="it-IT" altLang="it-IT" sz="1300" smtClean="0"/>
              <a:pPr eaLnBrk="1" hangingPunct="1">
                <a:spcBef>
                  <a:spcPct val="0"/>
                </a:spcBef>
              </a:pPr>
              <a:t>2</a:t>
            </a:fld>
            <a:endParaRPr lang="it-IT" altLang="it-IT" sz="13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it-IT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4924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84225" indent="-301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206500" indent="-2413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89100" indent="-2413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173288" indent="-2413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630488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87688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544888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4002088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FCDD686-911B-4CB5-B4D7-645F100D0A62}" type="slidenum">
              <a:rPr lang="it-IT" altLang="it-IT" sz="1300" smtClean="0"/>
              <a:pPr eaLnBrk="1" hangingPunct="1">
                <a:spcBef>
                  <a:spcPct val="0"/>
                </a:spcBef>
              </a:pPr>
              <a:t>3</a:t>
            </a:fld>
            <a:endParaRPr lang="it-IT" altLang="it-IT" sz="13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it-IT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3568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84225" indent="-301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206500" indent="-2413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89100" indent="-2413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173288" indent="-2413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630488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87688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544888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4002088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FCDD686-911B-4CB5-B4D7-645F100D0A62}" type="slidenum">
              <a:rPr lang="it-IT" altLang="it-IT" sz="1300" smtClean="0"/>
              <a:pPr eaLnBrk="1" hangingPunct="1">
                <a:spcBef>
                  <a:spcPct val="0"/>
                </a:spcBef>
              </a:pPr>
              <a:t>4</a:t>
            </a:fld>
            <a:endParaRPr lang="it-IT" altLang="it-IT" sz="13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it-IT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279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84225" indent="-301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206500" indent="-2413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89100" indent="-2413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173288" indent="-2413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630488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87688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544888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4002088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FCDD686-911B-4CB5-B4D7-645F100D0A62}" type="slidenum">
              <a:rPr lang="it-IT" altLang="it-IT" sz="1300" smtClean="0"/>
              <a:pPr eaLnBrk="1" hangingPunct="1">
                <a:spcBef>
                  <a:spcPct val="0"/>
                </a:spcBef>
              </a:pPr>
              <a:t>9</a:t>
            </a:fld>
            <a:endParaRPr lang="it-IT" altLang="it-IT" sz="13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it-IT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0491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84225" indent="-301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206500" indent="-2413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89100" indent="-2413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173288" indent="-2413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630488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87688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544888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4002088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FCDD686-911B-4CB5-B4D7-645F100D0A62}" type="slidenum">
              <a:rPr lang="it-IT" altLang="it-IT" sz="1300" smtClean="0"/>
              <a:pPr eaLnBrk="1" hangingPunct="1">
                <a:spcBef>
                  <a:spcPct val="0"/>
                </a:spcBef>
              </a:pPr>
              <a:t>10</a:t>
            </a:fld>
            <a:endParaRPr lang="it-IT" altLang="it-IT" sz="13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it-IT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9121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84225" indent="-3016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206500" indent="-2413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89100" indent="-2413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173288" indent="-2413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630488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87688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544888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4002088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FCDD686-911B-4CB5-B4D7-645F100D0A62}" type="slidenum">
              <a:rPr lang="it-IT" altLang="it-IT" sz="1300" smtClean="0"/>
              <a:pPr eaLnBrk="1" hangingPunct="1">
                <a:spcBef>
                  <a:spcPct val="0"/>
                </a:spcBef>
              </a:pPr>
              <a:t>11</a:t>
            </a:fld>
            <a:endParaRPr lang="it-IT" altLang="it-IT" sz="13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it-IT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4919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BF1404-9B6A-496D-B197-7D84A9E4A638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1599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Webinar Février 2022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DD372-2F03-4FFC-B358-E73972E74678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649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Webinar Février 2022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6D0421-FEF2-40C9-9225-9E9D62171CD3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7772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Webinar Février 2022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907484-DDC2-493E-A9E8-04BA8935704A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36394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it-IT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Webinar Février 2022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496DC-20BE-417C-AE4D-783B05D854F5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80785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olo e  contenut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Webinar Février 2022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60860-BD2B-4E39-984B-530C1D8EFDBF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59553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olo, contenuto e 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Webinar Février 2022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F79198-136B-4C01-ADEB-B73971E65E50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87020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Webinar Février 2022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69412B-8E8C-4551-83A9-A3882CC4AB18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7624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Webinar Février 2022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EDDF5-98C0-4DF8-8B0B-CC8173938E23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3752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Webinar Février 2022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3E273-CEC9-4E67-93DF-271D7B7966DD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6100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Webinar Février 2022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D5C6F1-6F07-4E99-855B-ACB368CAA3CF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6984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Webinar Février 2022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705248-F1F2-42B8-BF85-985BA7BAF72B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8493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Webinar Février 2022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DA8439-B5F9-49F5-A9BD-BA038B1FAF93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6262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Webinar Février 2022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D359D-938A-4354-AB43-62C2B7816075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9987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Webinar Février 2022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578FA-4DD5-4B36-B298-CFC4FCFE9F00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3533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Webinar Février 2022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C33CA-9F13-4B4F-9A1C-8D2C8C816A5D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578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36341"/>
            </a:gs>
            <a:gs pos="100000">
              <a:srgbClr val="D7D78D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/>
              <a:t>Fare clic per modificare gli stili del testo dello schema</a:t>
            </a:r>
          </a:p>
          <a:p>
            <a:pPr lvl="1"/>
            <a:r>
              <a:rPr lang="it-IT" altLang="en-US"/>
              <a:t>Secondo livello</a:t>
            </a:r>
          </a:p>
          <a:p>
            <a:pPr lvl="2"/>
            <a:r>
              <a:rPr lang="it-IT" altLang="en-US"/>
              <a:t>Terzo livello</a:t>
            </a:r>
          </a:p>
          <a:p>
            <a:pPr lvl="3"/>
            <a:r>
              <a:rPr lang="it-IT" altLang="en-US"/>
              <a:t>Quarto livello</a:t>
            </a:r>
          </a:p>
          <a:p>
            <a:pPr lvl="4"/>
            <a:r>
              <a:rPr lang="it-IT" altLang="en-US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it-IT"/>
              <a:t>Webinar Février 2022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21BB54FE-E6B8-43B0-8996-3CE2796BFDA9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0331" y="2246736"/>
            <a:ext cx="8712200" cy="1751523"/>
          </a:xfrm>
          <a:effectLst>
            <a:outerShdw dist="35921" dir="2700000" algn="ctr" rotWithShape="0">
              <a:schemeClr val="tx1">
                <a:alpha val="50000"/>
              </a:schemeClr>
            </a:outerShdw>
          </a:effectLst>
        </p:spPr>
        <p:txBody>
          <a:bodyPr/>
          <a:lstStyle/>
          <a:p>
            <a:pPr eaLnBrk="1" hangingPunct="1"/>
            <a:r>
              <a:rPr lang="it-IT" altLang="it-IT" sz="3600" dirty="0">
                <a:solidFill>
                  <a:schemeClr val="bg1"/>
                </a:solidFill>
                <a:latin typeface="Tahoma" pitchFamily="34" charset="0"/>
              </a:rPr>
              <a:t>RAPPORT FINAL</a:t>
            </a:r>
            <a:br>
              <a:rPr lang="it-IT" altLang="it-IT" sz="3600" dirty="0">
                <a:solidFill>
                  <a:schemeClr val="bg1"/>
                </a:solidFill>
                <a:latin typeface="Tahoma" pitchFamily="34" charset="0"/>
              </a:rPr>
            </a:br>
            <a:r>
              <a:rPr lang="it-IT" altLang="it-IT" sz="3600" dirty="0">
                <a:solidFill>
                  <a:schemeClr val="bg1"/>
                </a:solidFill>
                <a:latin typeface="Tahoma" pitchFamily="34" charset="0"/>
              </a:rPr>
              <a:t>et</a:t>
            </a:r>
            <a:br>
              <a:rPr lang="it-IT" altLang="it-IT" sz="3600" dirty="0">
                <a:solidFill>
                  <a:schemeClr val="bg1"/>
                </a:solidFill>
                <a:latin typeface="Tahoma" pitchFamily="34" charset="0"/>
              </a:rPr>
            </a:br>
            <a:r>
              <a:rPr lang="it-IT" altLang="it-IT" sz="3600" dirty="0">
                <a:solidFill>
                  <a:schemeClr val="bg1"/>
                </a:solidFill>
                <a:latin typeface="Tahoma" pitchFamily="34" charset="0"/>
              </a:rPr>
              <a:t>NOUVEAU PROJET PROPOSÉ</a:t>
            </a:r>
            <a:endParaRPr lang="en-US" altLang="it-IT" sz="3600" dirty="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53518" y="4270346"/>
            <a:ext cx="8505825" cy="6477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it-IT" altLang="it-IT" sz="1800" i="1" dirty="0">
                <a:solidFill>
                  <a:schemeClr val="bg1"/>
                </a:solidFill>
                <a:latin typeface="Tahoma" pitchFamily="34" charset="0"/>
              </a:rPr>
              <a:t>par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it-IT" altLang="it-IT" sz="2400" dirty="0">
                <a:solidFill>
                  <a:schemeClr val="bg1"/>
                </a:solidFill>
                <a:latin typeface="Tahoma" pitchFamily="34" charset="0"/>
              </a:rPr>
              <a:t>Ferruccio Ferrigni</a:t>
            </a:r>
            <a:endParaRPr lang="en-US" altLang="it-IT" sz="2400" dirty="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2886635" y="5746293"/>
            <a:ext cx="35320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i="1" dirty="0">
                <a:solidFill>
                  <a:srgbClr val="FFFF2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Webinar, Février10-11 2022</a:t>
            </a:r>
            <a:endParaRPr lang="en-GB" i="1" dirty="0">
              <a:solidFill>
                <a:srgbClr val="FFFF2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1018525"/>
            <a:ext cx="9143999" cy="83099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 err="1">
                <a:solidFill>
                  <a:srgbClr val="FFFF00"/>
                </a:solidFill>
                <a:latin typeface="Tahoma" pitchFamily="34" charset="0"/>
              </a:rPr>
              <a:t>LoKSAND</a:t>
            </a:r>
            <a:r>
              <a:rPr lang="it-IT" altLang="it-IT" sz="2400" dirty="0">
                <a:solidFill>
                  <a:srgbClr val="FFFF00"/>
                </a:solidFill>
                <a:latin typeface="Tahoma" pitchFamily="34" charset="0"/>
              </a:rPr>
              <a:t> Project</a:t>
            </a:r>
            <a:br>
              <a:rPr lang="it-IT" altLang="it-IT" sz="2400" dirty="0">
                <a:solidFill>
                  <a:srgbClr val="FFFF00"/>
                </a:solidFill>
                <a:latin typeface="Tahoma" pitchFamily="34" charset="0"/>
              </a:rPr>
            </a:br>
            <a:r>
              <a:rPr lang="it-IT" altLang="it-IT" sz="2400" dirty="0">
                <a:solidFill>
                  <a:srgbClr val="FFFF00"/>
                </a:solidFill>
                <a:latin typeface="Tahoma" pitchFamily="34" charset="0"/>
              </a:rPr>
              <a:t>Local Knowledge and Schools </a:t>
            </a:r>
            <a:r>
              <a:rPr lang="it-IT" altLang="it-IT" sz="2400" dirty="0" err="1">
                <a:solidFill>
                  <a:srgbClr val="FFFF00"/>
                </a:solidFill>
                <a:latin typeface="Tahoma" pitchFamily="34" charset="0"/>
              </a:rPr>
              <a:t>Against</a:t>
            </a:r>
            <a:r>
              <a:rPr lang="it-IT" altLang="it-IT" sz="2400" dirty="0">
                <a:solidFill>
                  <a:srgbClr val="FFFF00"/>
                </a:solidFill>
                <a:latin typeface="Tahoma" pitchFamily="34" charset="0"/>
              </a:rPr>
              <a:t> Natural </a:t>
            </a:r>
            <a:r>
              <a:rPr lang="it-IT" altLang="it-IT" sz="2400" dirty="0" err="1">
                <a:solidFill>
                  <a:srgbClr val="FFFF00"/>
                </a:solidFill>
                <a:latin typeface="Tahoma" pitchFamily="34" charset="0"/>
              </a:rPr>
              <a:t>Disasters</a:t>
            </a:r>
            <a:endParaRPr lang="it-IT" altLang="it-IT" sz="2400" dirty="0">
              <a:solidFill>
                <a:srgbClr val="FFFF00"/>
              </a:solidFill>
              <a:latin typeface="Tahoma" pitchFamily="34" charset="0"/>
            </a:endParaRPr>
          </a:p>
        </p:txBody>
      </p:sp>
      <p:pic>
        <p:nvPicPr>
          <p:cNvPr id="7" name="Picture 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31" y="378817"/>
            <a:ext cx="2630170" cy="804545"/>
          </a:xfrm>
          <a:prstGeom prst="rect">
            <a:avLst/>
          </a:prstGeom>
        </p:spPr>
      </p:pic>
      <p:pic>
        <p:nvPicPr>
          <p:cNvPr id="8" name="Immagine 7" descr="logocentroeurope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026275" y="363799"/>
            <a:ext cx="1803400" cy="782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96502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egnaposto piè di pagina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400"/>
              <a:t>Webinar Février 2022</a:t>
            </a:r>
          </a:p>
        </p:txBody>
      </p:sp>
      <p:sp>
        <p:nvSpPr>
          <p:cNvPr id="4100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963DE69-C476-4C32-A0F5-5ADA599D3EBC}" type="slidenum">
              <a:rPr lang="it-IT" altLang="it-IT" sz="1400" smtClean="0"/>
              <a:pPr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it-IT" altLang="it-IT" sz="14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507B94-3606-4D28-98F4-808BCD5C99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008" y="270622"/>
            <a:ext cx="8712200" cy="113721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  <a:buNone/>
            </a:pPr>
            <a:r>
              <a:rPr lang="en-GB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(</a:t>
            </a:r>
            <a:r>
              <a:rPr lang="en-GB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Projet</a:t>
            </a:r>
            <a:r>
              <a:rPr lang="en-GB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SADUR)</a:t>
            </a:r>
            <a:br>
              <a:rPr lang="en-GB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</a:br>
            <a:r>
              <a:rPr lang="en-GB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SCHOOLS AGAINST DOMESTIC AND URBAN RISKS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8AF26E5-8A7D-499B-A9EE-F870F6F25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171" y="1766425"/>
            <a:ext cx="8712200" cy="391720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ts val="0"/>
              </a:spcBef>
              <a:buNone/>
              <a:defRPr/>
            </a:pPr>
            <a:r>
              <a:rPr lang="it-IT" altLang="it-IT" sz="2800" cap="small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Un </a:t>
            </a:r>
            <a:r>
              <a:rPr lang="it-IT" altLang="it-IT" sz="2800" cap="small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constat</a:t>
            </a:r>
            <a:endParaRPr lang="it-IT" altLang="it-IT" sz="2800" cap="small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marL="457200" indent="-277813">
              <a:lnSpc>
                <a:spcPct val="80000"/>
              </a:lnSpc>
              <a:spcBef>
                <a:spcPts val="600"/>
              </a:spcBef>
              <a:defRPr/>
            </a:pP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Dans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tous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pays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il a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accident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(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explosion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de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gaz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,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incendies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,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chute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corniches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vieux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bâtiments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) qui, tout en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étant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classé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 «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mineurs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», pour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diffusion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et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recurrence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ont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effets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pas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négligeables</a:t>
            </a:r>
            <a:endParaRPr lang="it-IT" sz="2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marL="457200" indent="-277813">
              <a:lnSpc>
                <a:spcPct val="80000"/>
              </a:lnSpc>
              <a:spcBef>
                <a:spcPts val="600"/>
              </a:spcBef>
              <a:defRPr/>
            </a:pP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Ces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accidents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peuvent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être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évités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,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ou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réduits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, si l’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entretien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et l’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utilisation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équipment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domestiques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et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du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bâti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ancien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sont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bien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menés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</a:p>
          <a:p>
            <a:pPr marL="457200" indent="-457200">
              <a:lnSpc>
                <a:spcPct val="80000"/>
              </a:lnSpc>
              <a:spcBef>
                <a:spcPts val="600"/>
              </a:spcBef>
              <a:defRPr/>
            </a:pP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projets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EUR-OPA qui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ont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impliqués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écoles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comme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diffuson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messages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ont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montré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une grande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efficacité</a:t>
            </a:r>
            <a:endParaRPr lang="it-IT" sz="2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261575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egnaposto piè di pagina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400"/>
              <a:t>Webinar Février 2022</a:t>
            </a:r>
          </a:p>
        </p:txBody>
      </p:sp>
      <p:sp>
        <p:nvSpPr>
          <p:cNvPr id="4100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963DE69-C476-4C32-A0F5-5ADA599D3EBC}" type="slidenum">
              <a:rPr lang="it-IT" altLang="it-IT" sz="1400" smtClean="0"/>
              <a:pPr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it-IT" altLang="it-IT" sz="14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507B94-3606-4D28-98F4-808BCD5C99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008" y="270622"/>
            <a:ext cx="8712200" cy="173747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  <a:buNone/>
            </a:pPr>
            <a:r>
              <a:rPr lang="en-GB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(</a:t>
            </a:r>
            <a:r>
              <a:rPr lang="en-GB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Projet</a:t>
            </a:r>
            <a:r>
              <a:rPr lang="en-GB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SADUR)</a:t>
            </a:r>
            <a:br>
              <a:rPr lang="en-GB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</a:br>
            <a:r>
              <a:rPr lang="en-GB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SCHOOLS AGAINST DOMESTIC AND URBAN RISKS</a:t>
            </a:r>
            <a:br>
              <a:rPr lang="en-GB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</a:br>
            <a:r>
              <a:rPr lang="en-GB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en</a:t>
            </a:r>
            <a:r>
              <a:rPr lang="en-GB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collaboration avec CERU et CEMEC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8AF26E5-8A7D-499B-A9EE-F870F6F25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171" y="1766425"/>
            <a:ext cx="8712200" cy="391720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ts val="0"/>
              </a:spcBef>
              <a:buNone/>
              <a:defRPr/>
            </a:pPr>
            <a:r>
              <a:rPr lang="it-IT" altLang="it-IT" sz="2800" cap="small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Les</a:t>
            </a:r>
            <a:r>
              <a:rPr lang="it-IT" altLang="it-IT" sz="2800" cap="small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altLang="it-IT" sz="2800" cap="small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activités</a:t>
            </a:r>
            <a:endParaRPr lang="it-IT" altLang="it-IT" sz="2800" cap="small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marL="342900" lvl="0" indent="-342900" algn="just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70707"/>
              </a:buClr>
              <a:buSzPts val="1100"/>
              <a:buFont typeface="Tahoma" panose="020B0604030504040204" pitchFamily="34" charset="0"/>
              <a:buAutoNum type="alphaLcParenR"/>
            </a:pPr>
            <a:r>
              <a:rPr lang="fr-F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Organisation d’une vidéoconférence entre les partenaires pour définir les produits 2022 sur la base des expériences de terrain</a:t>
            </a:r>
            <a:endParaRPr lang="it-IT" sz="2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marL="342900" indent="-342900" algn="just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70707"/>
              </a:buClr>
              <a:buSzPts val="1100"/>
              <a:buFont typeface="Tahoma" panose="020B0604030504040204" pitchFamily="34" charset="0"/>
              <a:buAutoNum type="alphaLcParenR"/>
            </a:pPr>
            <a:r>
              <a:rPr lang="fr-F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Recensement de ces accidents en Italie</a:t>
            </a:r>
          </a:p>
          <a:p>
            <a:pPr marL="342900" indent="-342900" algn="just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70707"/>
              </a:buClr>
              <a:buSzPts val="1100"/>
              <a:buFont typeface="Tahoma" panose="020B0604030504040204" pitchFamily="34" charset="0"/>
              <a:buAutoNum type="alphaLcParenR"/>
            </a:pPr>
            <a:r>
              <a:rPr lang="fr-F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Achèvement des actions avec les écoles</a:t>
            </a:r>
            <a:endParaRPr lang="it-IT" sz="2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marL="342900" lvl="0" indent="-342900" algn="just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70707"/>
              </a:buClr>
              <a:buSzPts val="1100"/>
              <a:buFont typeface="Tahoma" panose="020B0604030504040204" pitchFamily="34" charset="0"/>
              <a:buAutoNum type="alphaLcParenR"/>
            </a:pPr>
            <a:r>
              <a:rPr lang="fr-F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Édition et publication des produits </a:t>
            </a:r>
            <a:r>
              <a:rPr lang="fr-FR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2022 </a:t>
            </a:r>
          </a:p>
          <a:p>
            <a:pPr marL="342900" lvl="0" indent="-342900" algn="just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70707"/>
              </a:buClr>
              <a:buSzPts val="1100"/>
              <a:buFont typeface="Tahoma" panose="020B0604030504040204" pitchFamily="34" charset="0"/>
              <a:buAutoNum type="alphaLcParenR"/>
            </a:pPr>
            <a:r>
              <a:rPr lang="fr-FR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Organisation </a:t>
            </a:r>
            <a:r>
              <a:rPr lang="fr-F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d’une conférence (en présentiel) de présentation aux autorités locales et nationales, des produits SADUR réalisés par les écoles et les Centres impliqués. .</a:t>
            </a:r>
            <a:endParaRPr lang="it-IT" sz="2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98815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/>
          <p:cNvSpPr>
            <a:spLocks noGrp="1"/>
          </p:cNvSpPr>
          <p:nvPr>
            <p:ph idx="1"/>
          </p:nvPr>
        </p:nvSpPr>
        <p:spPr>
          <a:xfrm>
            <a:off x="367045" y="3118656"/>
            <a:ext cx="8686800" cy="620688"/>
          </a:xfrm>
        </p:spPr>
        <p:txBody>
          <a:bodyPr>
            <a:noAutofit/>
          </a:bodyPr>
          <a:lstStyle/>
          <a:p>
            <a:pPr marL="0" indent="0" algn="ctr">
              <a:buNone/>
              <a:defRPr/>
            </a:pPr>
            <a:r>
              <a:rPr lang="it-IT" sz="2800" cap="sm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MERCI</a:t>
            </a:r>
            <a:r>
              <a:rPr lang="it-IT" sz="2800" cap="sm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it-IT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515" name="Segnaposto piè di pagina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it-IT" sz="1400"/>
              <a:t>Webinar Février 2022</a:t>
            </a:r>
          </a:p>
        </p:txBody>
      </p:sp>
      <p:sp>
        <p:nvSpPr>
          <p:cNvPr id="6451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CB35AEE-6758-40A5-9FFB-013C398DB240}" type="slidenum">
              <a:rPr lang="fr-FR" altLang="it-IT" sz="1400" smtClean="0"/>
              <a:pPr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fr-FR" altLang="it-IT" sz="1400"/>
          </a:p>
        </p:txBody>
      </p:sp>
    </p:spTree>
    <p:extLst>
      <p:ext uri="{BB962C8B-B14F-4D97-AF65-F5344CB8AC3E}">
        <p14:creationId xmlns:p14="http://schemas.microsoft.com/office/powerpoint/2010/main" val="247214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209550" y="691776"/>
            <a:ext cx="8712200" cy="102048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None/>
              <a:defRPr/>
            </a:pPr>
            <a:r>
              <a:rPr lang="it-IT" alt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LOCAL KNOWLEDGE AND SCHOOLS </a:t>
            </a:r>
            <a:br>
              <a:rPr lang="it-IT" alt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it-IT" alt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AGAINST NATURAL DISASTERS</a:t>
            </a:r>
            <a:endParaRPr lang="it-IT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099" name="Segnaposto piè di pagina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400"/>
              <a:t>Webinar Février 2022</a:t>
            </a:r>
          </a:p>
        </p:txBody>
      </p:sp>
      <p:sp>
        <p:nvSpPr>
          <p:cNvPr id="4100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963DE69-C476-4C32-A0F5-5ADA599D3EBC}" type="slidenum">
              <a:rPr lang="it-IT" altLang="it-IT" sz="1400" smtClean="0"/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it-IT" altLang="it-IT" sz="140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7D37C93-782F-4372-87B3-EFDB015506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550" y="1821326"/>
            <a:ext cx="8712200" cy="14382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>
              <a:spcBef>
                <a:spcPts val="0"/>
              </a:spcBef>
              <a:defRPr/>
            </a:pPr>
            <a:r>
              <a:rPr lang="it-IT" alt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Le concept</a:t>
            </a:r>
          </a:p>
          <a:p>
            <a:pPr marL="457200" indent="-457200">
              <a:spcBef>
                <a:spcPts val="0"/>
              </a:spcBef>
              <a:defRPr/>
            </a:pP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activités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réalisées</a:t>
            </a:r>
            <a:endParaRPr lang="it-IT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marL="457200" indent="-457200">
              <a:spcBef>
                <a:spcPts val="0"/>
              </a:spcBef>
              <a:defRPr/>
            </a:pP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produits</a:t>
            </a:r>
            <a:endParaRPr lang="it-IT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507B94-3606-4D28-98F4-808BCD5C99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008" y="3560668"/>
            <a:ext cx="8712200" cy="113721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  <a:buNone/>
            </a:pPr>
            <a:r>
              <a:rPr lang="en-GB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(</a:t>
            </a:r>
            <a:r>
              <a:rPr lang="en-GB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Projet</a:t>
            </a:r>
            <a:r>
              <a:rPr lang="en-GB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SADUR)</a:t>
            </a:r>
            <a:br>
              <a:rPr lang="en-GB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</a:br>
            <a:r>
              <a:rPr lang="en-GB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SCHOOLS AGAINST DOMESTIC AND URBAN RISKS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8AF26E5-8A7D-499B-A9EE-F870F6F25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00" y="4697883"/>
            <a:ext cx="8712200" cy="14382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>
              <a:spcBef>
                <a:spcPts val="0"/>
              </a:spcBef>
              <a:defRPr/>
            </a:pPr>
            <a:r>
              <a:rPr lang="it-IT" alt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Un </a:t>
            </a:r>
            <a:r>
              <a:rPr lang="it-IT" alt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constat</a:t>
            </a:r>
            <a:endParaRPr lang="it-IT" altLang="it-IT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marL="457200" indent="-457200">
              <a:spcBef>
                <a:spcPts val="0"/>
              </a:spcBef>
              <a:defRPr/>
            </a:pP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activités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à 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réaliser</a:t>
            </a:r>
            <a:endParaRPr lang="it-IT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marL="457200" indent="-457200">
              <a:spcBef>
                <a:spcPts val="0"/>
              </a:spcBef>
              <a:defRPr/>
            </a:pP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Les</a:t>
            </a:r>
            <a:r>
              <a:rPr 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produits</a:t>
            </a:r>
            <a:endParaRPr lang="it-IT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282141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287617" y="320718"/>
            <a:ext cx="8712200" cy="736179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None/>
              <a:defRPr/>
            </a:pPr>
            <a:r>
              <a:rPr lang="it-IT" alt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LoKSAND</a:t>
            </a:r>
            <a:endParaRPr lang="it-IT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099" name="Segnaposto piè di pagina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400" dirty="0"/>
              <a:t>Webinar </a:t>
            </a:r>
            <a:r>
              <a:rPr lang="it-IT" altLang="it-IT" sz="1400" dirty="0" err="1"/>
              <a:t>Février</a:t>
            </a:r>
            <a:r>
              <a:rPr lang="it-IT" altLang="it-IT" sz="1400" dirty="0"/>
              <a:t> 2022</a:t>
            </a:r>
          </a:p>
        </p:txBody>
      </p:sp>
      <p:sp>
        <p:nvSpPr>
          <p:cNvPr id="4100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963DE69-C476-4C32-A0F5-5ADA599D3EBC}" type="slidenum">
              <a:rPr lang="it-IT" altLang="it-IT" sz="1400" smtClean="0"/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it-IT" altLang="it-IT" sz="140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7D37C93-782F-4372-87B3-EFDB015506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617" y="570700"/>
            <a:ext cx="8712200" cy="460193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ts val="0"/>
              </a:spcBef>
              <a:buNone/>
              <a:defRPr/>
            </a:pPr>
            <a:r>
              <a:rPr lang="it-IT" altLang="it-IT" cap="small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Le concept</a:t>
            </a:r>
          </a:p>
          <a:p>
            <a:pPr marL="457200" indent="-277813">
              <a:lnSpc>
                <a:spcPct val="80000"/>
              </a:lnSpc>
              <a:spcBef>
                <a:spcPts val="600"/>
              </a:spcBef>
              <a:defRPr/>
            </a:pP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communautés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locales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connaissent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bien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risques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locaux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, mais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ces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connaissances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ne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sont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pas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exploités</a:t>
            </a:r>
            <a:endParaRPr lang="it-IT" sz="2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marL="457200" indent="-277813">
              <a:lnSpc>
                <a:spcPct val="80000"/>
              </a:lnSpc>
              <a:spcBef>
                <a:spcPts val="600"/>
              </a:spcBef>
              <a:defRPr/>
            </a:pP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Pour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faciliter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le transfert de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ces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connaissances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de la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communauté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aux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décideurs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il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faut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aussi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bien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préparer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outils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que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stimuler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gens à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utiliser</a:t>
            </a:r>
            <a:endParaRPr lang="it-IT" sz="2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marL="457200" indent="-277813">
              <a:lnSpc>
                <a:spcPct val="80000"/>
              </a:lnSpc>
              <a:spcBef>
                <a:spcPts val="600"/>
              </a:spcBef>
              <a:defRPr/>
            </a:pP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Grâce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à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LoKMeFIND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(un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Projet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EUR-OPA 2018-19) on a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réalisé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l’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outil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: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PYT Pages (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Protect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Your 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Territory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) , un site web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où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on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peut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signaler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risques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locaux</a:t>
            </a:r>
            <a:endParaRPr lang="it-IT" sz="2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marL="457200" indent="-277813">
              <a:lnSpc>
                <a:spcPct val="80000"/>
              </a:lnSpc>
              <a:spcBef>
                <a:spcPts val="600"/>
              </a:spcBef>
              <a:defRPr/>
            </a:pP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écoles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sont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un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outil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formidable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pour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transférer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messages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chez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familles</a:t>
            </a:r>
            <a:endParaRPr lang="it-IT" sz="2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40FFDF8-BEE8-42A5-9D59-18E9197371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28" y="5340838"/>
            <a:ext cx="8712200" cy="736179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None/>
              <a:defRPr/>
            </a:pPr>
            <a:r>
              <a:rPr lang="it-IT" alt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Le </a:t>
            </a:r>
            <a:r>
              <a:rPr lang="it-IT" alt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projet</a:t>
            </a:r>
            <a:r>
              <a:rPr lang="it-IT" alt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altLang="it-IT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LoKSAND</a:t>
            </a:r>
            <a:br>
              <a:rPr lang="it-IT" alt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it-IT" alt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Utiliser</a:t>
            </a:r>
            <a:r>
              <a:rPr lang="it-IT" alt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it-IT" alt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les</a:t>
            </a:r>
            <a:r>
              <a:rPr lang="it-IT" alt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 écoles pour </a:t>
            </a:r>
            <a:r>
              <a:rPr lang="it-IT" alt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stimuler</a:t>
            </a:r>
            <a:r>
              <a:rPr lang="it-IT" alt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 l’</a:t>
            </a:r>
            <a:r>
              <a:rPr lang="it-IT" alt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utilisation</a:t>
            </a:r>
            <a:r>
              <a:rPr lang="it-IT" alt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it-IT" alt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des</a:t>
            </a:r>
            <a:r>
              <a:rPr lang="it-IT" alt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 PYT Pages</a:t>
            </a:r>
            <a:endParaRPr lang="it-IT" sz="2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77567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215900" y="688807"/>
            <a:ext cx="8712200" cy="736179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None/>
              <a:defRPr/>
            </a:pPr>
            <a:r>
              <a:rPr lang="it-IT" alt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ACTIVITÉS RÉALISÉS</a:t>
            </a:r>
            <a:endParaRPr lang="it-IT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099" name="Segnaposto piè di pagina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400" dirty="0"/>
              <a:t>Webinar </a:t>
            </a:r>
            <a:r>
              <a:rPr lang="it-IT" altLang="it-IT" sz="1400" dirty="0" err="1"/>
              <a:t>Février</a:t>
            </a:r>
            <a:r>
              <a:rPr lang="it-IT" altLang="it-IT" sz="1400" dirty="0"/>
              <a:t> 2022</a:t>
            </a:r>
          </a:p>
        </p:txBody>
      </p:sp>
      <p:sp>
        <p:nvSpPr>
          <p:cNvPr id="4100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963DE69-C476-4C32-A0F5-5ADA599D3EBC}" type="slidenum">
              <a:rPr lang="it-IT" altLang="it-IT" sz="1400" smtClean="0"/>
              <a:pPr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it-IT" altLang="it-IT" sz="140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7D37C93-782F-4372-87B3-EFDB015506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370" y="1818314"/>
            <a:ext cx="8712200" cy="322137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277813">
              <a:lnSpc>
                <a:spcPct val="80000"/>
              </a:lnSpc>
              <a:spcBef>
                <a:spcPts val="600"/>
              </a:spcBef>
              <a:defRPr/>
            </a:pP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Illustration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du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projet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chez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écoles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supérieures</a:t>
            </a:r>
            <a:endParaRPr lang="it-IT" sz="2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marL="457200" indent="-277813">
              <a:lnSpc>
                <a:spcPct val="80000"/>
              </a:lnSpc>
              <a:spcBef>
                <a:spcPts val="600"/>
              </a:spcBef>
              <a:defRPr/>
            </a:pP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Meeting (en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distanciel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)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avec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autres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Centres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participants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(CERU, </a:t>
            </a:r>
            <a:r>
              <a:rPr lang="it-IT" alt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CRSTRA,</a:t>
            </a:r>
          </a:p>
          <a:p>
            <a:pPr marL="457200" indent="-277813">
              <a:lnSpc>
                <a:spcPct val="80000"/>
              </a:lnSpc>
              <a:spcBef>
                <a:spcPts val="600"/>
              </a:spcBef>
              <a:defRPr/>
            </a:pP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Edition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Guidelines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pour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réaliser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PYT Pages che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autres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Centres</a:t>
            </a:r>
          </a:p>
          <a:p>
            <a:pPr marL="457200" indent="-277813">
              <a:lnSpc>
                <a:spcPct val="80000"/>
              </a:lnSpc>
              <a:spcBef>
                <a:spcPts val="600"/>
              </a:spcBef>
              <a:defRPr/>
            </a:pP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Test 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du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système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d’evaluation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signalations</a:t>
            </a:r>
            <a:endParaRPr lang="it-IT" sz="2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marL="457200" indent="-277813">
              <a:lnSpc>
                <a:spcPct val="80000"/>
              </a:lnSpc>
              <a:spcBef>
                <a:spcPts val="600"/>
              </a:spcBef>
              <a:defRPr/>
            </a:pP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Campagne de presse</a:t>
            </a:r>
          </a:p>
        </p:txBody>
      </p:sp>
    </p:spTree>
    <p:extLst>
      <p:ext uri="{BB962C8B-B14F-4D97-AF65-F5344CB8AC3E}">
        <p14:creationId xmlns:p14="http://schemas.microsoft.com/office/powerpoint/2010/main" val="345806690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931DC467-3FBB-4A39-A461-100C994544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831" y="3394322"/>
            <a:ext cx="8910338" cy="856645"/>
          </a:xfrm>
        </p:spPr>
        <p:txBody>
          <a:bodyPr/>
          <a:lstStyle/>
          <a:p>
            <a:pPr marL="761365" marR="674370" algn="ctr"/>
            <a:r>
              <a:rPr lang="it-IT" b="1" kern="0" spc="-5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imes New Roman" panose="02020603050405020304" pitchFamily="18" charset="0"/>
              </a:rPr>
              <a:t>PROBLEMES ET SUGGESTIONS</a:t>
            </a:r>
            <a:endParaRPr lang="it-IT" b="1" kern="0" dirty="0">
              <a:effectLst/>
              <a:latin typeface="Tahoma" panose="020B0604030504040204" pitchFamily="34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762635" marR="674370" algn="ctr">
              <a:spcBef>
                <a:spcPts val="245"/>
              </a:spcBef>
              <a:spcAft>
                <a:spcPts val="0"/>
              </a:spcAft>
            </a:pPr>
            <a:r>
              <a:rPr lang="it-IT" b="1" spc="-5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imes New Roman" panose="02020603050405020304" pitchFamily="18" charset="0"/>
              </a:rPr>
              <a:t>pour </a:t>
            </a:r>
            <a:r>
              <a:rPr lang="it-IT" b="1" spc="-5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imes New Roman" panose="02020603050405020304" pitchFamily="18" charset="0"/>
              </a:rPr>
              <a:t>les</a:t>
            </a:r>
            <a:r>
              <a:rPr lang="it-IT" b="1" spc="-5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it-IT" b="1" spc="-5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imes New Roman" panose="02020603050405020304" pitchFamily="18" charset="0"/>
              </a:rPr>
              <a:t>réaliser</a:t>
            </a:r>
            <a:endParaRPr lang="it-IT" b="1" dirty="0">
              <a:effectLst/>
              <a:latin typeface="Tahoma" panose="020B0604030504040204" pitchFamily="34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  <p:pic>
        <p:nvPicPr>
          <p:cNvPr id="4" name="image1.jpeg">
            <a:extLst>
              <a:ext uri="{FF2B5EF4-FFF2-40B4-BE49-F238E27FC236}">
                <a16:creationId xmlns:a16="http://schemas.microsoft.com/office/drawing/2014/main" id="{D21EE8B7-7518-4A46-BA82-9F0841EC90CC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9900" y="335371"/>
            <a:ext cx="3383997" cy="1214437"/>
          </a:xfrm>
          <a:prstGeom prst="rect">
            <a:avLst/>
          </a:prstGeom>
        </p:spPr>
      </p:pic>
      <p:pic>
        <p:nvPicPr>
          <p:cNvPr id="5" name="image2.jpeg">
            <a:extLst>
              <a:ext uri="{FF2B5EF4-FFF2-40B4-BE49-F238E27FC236}">
                <a16:creationId xmlns:a16="http://schemas.microsoft.com/office/drawing/2014/main" id="{45BE38EB-BCD8-4F1A-9454-1B0C8D69BA21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02825" y="317348"/>
            <a:ext cx="2371275" cy="106984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EAF02484-84A1-43C3-B46B-98D8F4020239}"/>
              </a:ext>
            </a:extLst>
          </p:cNvPr>
          <p:cNvSpPr txBox="1"/>
          <p:nvPr/>
        </p:nvSpPr>
        <p:spPr>
          <a:xfrm>
            <a:off x="108156" y="1600200"/>
            <a:ext cx="9035844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/>
              <a:t>LoKSAND</a:t>
            </a:r>
            <a:r>
              <a:rPr lang="en-US" sz="2400" b="1" dirty="0"/>
              <a:t> Project</a:t>
            </a:r>
          </a:p>
          <a:p>
            <a:pPr algn="ctr"/>
            <a:r>
              <a:rPr lang="en-US" sz="2000" dirty="0"/>
              <a:t>LOCAL KNOWLEDGE AND SCHOOLS AGAINST NATURAL DISASTERS</a:t>
            </a:r>
          </a:p>
          <a:p>
            <a:endParaRPr lang="en-US" dirty="0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97BE0677-390E-4C5B-9C99-6EB8BC1D64B7}"/>
              </a:ext>
            </a:extLst>
          </p:cNvPr>
          <p:cNvSpPr txBox="1"/>
          <p:nvPr/>
        </p:nvSpPr>
        <p:spPr>
          <a:xfrm>
            <a:off x="1391262" y="2466543"/>
            <a:ext cx="5992761" cy="856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61365" marR="674370" algn="ctr">
              <a:spcBef>
                <a:spcPts val="175"/>
              </a:spcBef>
              <a:spcAft>
                <a:spcPts val="0"/>
              </a:spcAft>
            </a:pPr>
            <a:r>
              <a:rPr lang="en-US" sz="2400" b="1" spc="-5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PYT</a:t>
            </a:r>
            <a:r>
              <a:rPr lang="en-US" sz="2400" b="1" spc="-125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spc="-5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Pages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62635" marR="673100" algn="ctr">
              <a:spcBef>
                <a:spcPts val="240"/>
              </a:spcBef>
              <a:spcAft>
                <a:spcPts val="0"/>
              </a:spcAft>
            </a:pPr>
            <a:r>
              <a:rPr lang="en-US" sz="2400" b="1" spc="-5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(Protect Your</a:t>
            </a:r>
            <a:r>
              <a:rPr lang="en-US" sz="2400" b="1" spc="5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spc="-5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Territory)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Sottotitolo 2">
            <a:extLst>
              <a:ext uri="{FF2B5EF4-FFF2-40B4-BE49-F238E27FC236}">
                <a16:creationId xmlns:a16="http://schemas.microsoft.com/office/drawing/2014/main" id="{4BD2F50B-03B9-4419-B426-F240FC309892}"/>
              </a:ext>
            </a:extLst>
          </p:cNvPr>
          <p:cNvSpPr txBox="1">
            <a:spLocks/>
          </p:cNvSpPr>
          <p:nvPr/>
        </p:nvSpPr>
        <p:spPr>
          <a:xfrm>
            <a:off x="1192163" y="4557437"/>
            <a:ext cx="6858000" cy="407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61365" marR="674370"/>
            <a:r>
              <a:rPr lang="it-IT" sz="2000" kern="0" spc="-5" dirty="0">
                <a:latin typeface="Tahoma" panose="020B0604030504040204" pitchFamily="34" charset="0"/>
                <a:ea typeface="Tahoma" panose="020B0604030504040204" pitchFamily="34" charset="0"/>
                <a:cs typeface="Times New Roman" panose="02020603050405020304" pitchFamily="18" charset="0"/>
              </a:rPr>
              <a:t>Par Ferruccio Ferrigni</a:t>
            </a:r>
            <a:endParaRPr lang="it-IT" sz="2000" dirty="0">
              <a:latin typeface="Tahoma" panose="020B0604030504040204" pitchFamily="34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  <p:sp>
        <p:nvSpPr>
          <p:cNvPr id="13" name="Sottotitolo 2">
            <a:extLst>
              <a:ext uri="{FF2B5EF4-FFF2-40B4-BE49-F238E27FC236}">
                <a16:creationId xmlns:a16="http://schemas.microsoft.com/office/drawing/2014/main" id="{4503A5AE-620E-4865-9E33-A6EF30CAF53C}"/>
              </a:ext>
            </a:extLst>
          </p:cNvPr>
          <p:cNvSpPr txBox="1">
            <a:spLocks/>
          </p:cNvSpPr>
          <p:nvPr/>
        </p:nvSpPr>
        <p:spPr>
          <a:xfrm>
            <a:off x="1143000" y="5855295"/>
            <a:ext cx="6858000" cy="407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61365" marR="674370"/>
            <a:r>
              <a:rPr lang="it-IT" sz="1800" i="1" kern="0" spc="-5" dirty="0">
                <a:latin typeface="Tahoma" panose="020B0604030504040204" pitchFamily="34" charset="0"/>
                <a:ea typeface="Tahoma" panose="020B0604030504040204" pitchFamily="34" charset="0"/>
                <a:cs typeface="Times New Roman" panose="02020603050405020304" pitchFamily="18" charset="0"/>
              </a:rPr>
              <a:t>Ravello, 16 </a:t>
            </a:r>
            <a:r>
              <a:rPr lang="it-IT" sz="1800" i="1" kern="0" spc="-5" dirty="0" err="1">
                <a:latin typeface="Tahoma" panose="020B0604030504040204" pitchFamily="34" charset="0"/>
                <a:ea typeface="Tahoma" panose="020B0604030504040204" pitchFamily="34" charset="0"/>
                <a:cs typeface="Times New Roman" panose="02020603050405020304" pitchFamily="18" charset="0"/>
              </a:rPr>
              <a:t>Septembre</a:t>
            </a:r>
            <a:r>
              <a:rPr lang="it-IT" sz="1800" i="1" kern="0" spc="-5" dirty="0">
                <a:latin typeface="Tahoma" panose="020B0604030504040204" pitchFamily="34" charset="0"/>
                <a:ea typeface="Tahoma" panose="020B0604030504040204" pitchFamily="34" charset="0"/>
                <a:cs typeface="Times New Roman" panose="02020603050405020304" pitchFamily="18" charset="0"/>
              </a:rPr>
              <a:t> 2020</a:t>
            </a:r>
            <a:endParaRPr lang="it-IT" sz="1800" i="1" dirty="0">
              <a:latin typeface="Tahoma" panose="020B0604030504040204" pitchFamily="34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2347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0C42BDA-0135-4BFB-AACA-F0EB2D2EB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20270"/>
            <a:ext cx="8229600" cy="4389437"/>
          </a:xfrm>
        </p:spPr>
        <p:txBody>
          <a:bodyPr/>
          <a:lstStyle/>
          <a:p>
            <a:pPr algn="ctr">
              <a:spcBef>
                <a:spcPts val="600"/>
              </a:spcBef>
            </a:pP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Projekt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LoKSAND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it-IT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en-GB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Lo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cal </a:t>
            </a:r>
            <a:r>
              <a:rPr lang="en-GB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nowledge and </a:t>
            </a:r>
            <a:r>
              <a:rPr lang="en-GB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chools </a:t>
            </a:r>
            <a:r>
              <a:rPr lang="en-GB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gainst </a:t>
            </a:r>
            <a:r>
              <a:rPr lang="en-GB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atural </a:t>
            </a:r>
            <a:r>
              <a:rPr lang="en-GB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isasters</a:t>
            </a:r>
            <a:endParaRPr lang="it-IT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it-IT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en-GB" sz="2800" cap="small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PROJECT</a:t>
            </a:r>
            <a:endParaRPr lang="it-IT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en-GB" sz="2800" cap="small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 PRELIMINARY EVALUATION SYSTEM</a:t>
            </a:r>
            <a:endParaRPr lang="it-IT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en-GB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 potential threat alarms recorded though</a:t>
            </a:r>
            <a:endParaRPr lang="it-IT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en-GB" sz="2800" cap="small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PYT WEBSITE (PROTECT YOUR TERRITORY</a:t>
            </a:r>
            <a:r>
              <a:rPr lang="en-GB" sz="1800" cap="small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</a:p>
          <a:p>
            <a:pPr algn="ctr">
              <a:spcBef>
                <a:spcPts val="600"/>
              </a:spcBef>
            </a:pPr>
            <a:endParaRPr lang="en-GB" sz="1800" cap="small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by Dominika Reynolds</a:t>
            </a:r>
            <a:endParaRPr lang="it-IT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it-IT" dirty="0"/>
          </a:p>
        </p:txBody>
      </p:sp>
      <p:pic>
        <p:nvPicPr>
          <p:cNvPr id="2" name="image1.jpeg">
            <a:extLst>
              <a:ext uri="{FF2B5EF4-FFF2-40B4-BE49-F238E27FC236}">
                <a16:creationId xmlns:a16="http://schemas.microsoft.com/office/drawing/2014/main" id="{797A3FB3-6D21-4BFA-AC4A-EE345BD31464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8650" y="497193"/>
            <a:ext cx="2380021" cy="863798"/>
          </a:xfrm>
          <a:prstGeom prst="rect">
            <a:avLst/>
          </a:prstGeom>
        </p:spPr>
      </p:pic>
      <p:pic>
        <p:nvPicPr>
          <p:cNvPr id="6" name="image2.jpeg">
            <a:extLst>
              <a:ext uri="{FF2B5EF4-FFF2-40B4-BE49-F238E27FC236}">
                <a16:creationId xmlns:a16="http://schemas.microsoft.com/office/drawing/2014/main" id="{CB8EAA08-9B0A-4623-95E0-DC8E6D3EF50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35332" y="599575"/>
            <a:ext cx="2251469" cy="994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42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F7C799-82FE-4765-A7B6-7A0C1BCF8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BROCHURE DE PR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ÉSENTATION</a:t>
            </a:r>
            <a:endParaRPr lang="it-IT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Segnaposto contenuto 6">
            <a:extLst>
              <a:ext uri="{FF2B5EF4-FFF2-40B4-BE49-F238E27FC236}">
                <a16:creationId xmlns:a16="http://schemas.microsoft.com/office/drawing/2014/main" id="{497E9E6A-738E-4DCA-BC5F-B566752850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56121" y="1675566"/>
            <a:ext cx="5231757" cy="4375230"/>
          </a:xfrm>
        </p:spPr>
      </p:pic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4AEBA63-93D0-4B09-A268-58888EAD6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Webinar Février 2022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D9988DD-4E02-4AB8-BF32-500A541A8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8EDDF5-98C0-4DF8-8B0B-CC8173938E23}" type="slidenum">
              <a:rPr lang="it-IT" smtClean="0"/>
              <a:pPr>
                <a:defRPr/>
              </a:pPr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3775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24CD1A-5276-4D3B-AEA9-A68C6D884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7229"/>
            <a:ext cx="8229600" cy="476250"/>
          </a:xfrm>
        </p:spPr>
        <p:txBody>
          <a:bodyPr/>
          <a:lstStyle/>
          <a:p>
            <a:r>
              <a:rPr lang="it-IT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 DES ARTICLES PARUS</a:t>
            </a:r>
          </a:p>
        </p:txBody>
      </p:sp>
      <p:pic>
        <p:nvPicPr>
          <p:cNvPr id="7" name="Segnaposto contenuto 6">
            <a:extLst>
              <a:ext uri="{FF2B5EF4-FFF2-40B4-BE49-F238E27FC236}">
                <a16:creationId xmlns:a16="http://schemas.microsoft.com/office/drawing/2014/main" id="{B633EE84-7B37-41B4-9A71-7B8EC78D81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04499" y="851647"/>
            <a:ext cx="4054889" cy="5497232"/>
          </a:xfrm>
        </p:spPr>
      </p:pic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D0C1AE1-4E1F-4365-8FCC-A88D40BAB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Webinar Février 2022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7215308-F52C-4F6E-82D6-551FB44E8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8EDDF5-98C0-4DF8-8B0B-CC8173938E23}" type="slidenum">
              <a:rPr lang="it-IT" smtClean="0"/>
              <a:pPr>
                <a:defRPr/>
              </a:pPr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0845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215900" y="688807"/>
            <a:ext cx="8712200" cy="736179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None/>
              <a:defRPr/>
            </a:pPr>
            <a:r>
              <a:rPr lang="it-IT" altLang="it-IT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RÉSULTATS</a:t>
            </a:r>
            <a:endParaRPr lang="it-IT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099" name="Segnaposto piè di pagina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400" dirty="0"/>
              <a:t>Webinar </a:t>
            </a:r>
            <a:r>
              <a:rPr lang="it-IT" altLang="it-IT" sz="1400" dirty="0" err="1"/>
              <a:t>Février</a:t>
            </a:r>
            <a:r>
              <a:rPr lang="it-IT" altLang="it-IT" sz="1400" dirty="0"/>
              <a:t> 2022</a:t>
            </a:r>
          </a:p>
        </p:txBody>
      </p:sp>
      <p:sp>
        <p:nvSpPr>
          <p:cNvPr id="4100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963DE69-C476-4C32-A0F5-5ADA599D3EBC}" type="slidenum">
              <a:rPr lang="it-IT" altLang="it-IT" sz="1400" smtClean="0"/>
              <a:pPr eaLnBrk="1" hangingPunct="1">
                <a:spcBef>
                  <a:spcPct val="0"/>
                </a:spcBef>
                <a:buFontTx/>
                <a:buNone/>
              </a:pPr>
              <a:t>9</a:t>
            </a:fld>
            <a:endParaRPr lang="it-IT" altLang="it-IT" sz="140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7D37C93-782F-4372-87B3-EFDB015506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370" y="1818314"/>
            <a:ext cx="8712200" cy="322137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277813">
              <a:lnSpc>
                <a:spcPct val="114000"/>
              </a:lnSpc>
              <a:spcBef>
                <a:spcPts val="600"/>
              </a:spcBef>
              <a:defRPr/>
            </a:pP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Activation de la PYT Page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Côte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d’Amalfi</a:t>
            </a:r>
            <a:endParaRPr lang="it-IT" altLang="it-IT" sz="2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marL="457200" indent="-277813">
              <a:lnSpc>
                <a:spcPct val="114000"/>
              </a:lnSpc>
              <a:spcBef>
                <a:spcPts val="600"/>
              </a:spcBef>
              <a:defRPr/>
            </a:pP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Publication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d’une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bochure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sur le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Projet</a:t>
            </a:r>
            <a:endParaRPr lang="it-IT" sz="2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marL="457200" indent="-277813">
              <a:lnSpc>
                <a:spcPct val="114000"/>
              </a:lnSpc>
              <a:spcBef>
                <a:spcPts val="600"/>
              </a:spcBef>
              <a:defRPr/>
            </a:pP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7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Élèves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ont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présentés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activités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réalisées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dans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le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cadre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de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LoKSAND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comme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thèse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finale </a:t>
            </a:r>
            <a:r>
              <a:rPr lang="it-IT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du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BAC</a:t>
            </a:r>
          </a:p>
        </p:txBody>
      </p:sp>
    </p:spTree>
    <p:extLst>
      <p:ext uri="{BB962C8B-B14F-4D97-AF65-F5344CB8AC3E}">
        <p14:creationId xmlns:p14="http://schemas.microsoft.com/office/powerpoint/2010/main" val="336033382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6296</TotalTime>
  <Words>531</Words>
  <Application>Microsoft Office PowerPoint</Application>
  <PresentationFormat>On-screen Show (4:3)</PresentationFormat>
  <Paragraphs>88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Narrow</vt:lpstr>
      <vt:lpstr>Calibri</vt:lpstr>
      <vt:lpstr>Tahoma</vt:lpstr>
      <vt:lpstr>Times New Roman</vt:lpstr>
      <vt:lpstr>Struttura predefinita</vt:lpstr>
      <vt:lpstr>RAPPORT FINAL et NOUVEAU PROJET PROPOSÉ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 BROCHURE DE PRÉSENTATION</vt:lpstr>
      <vt:lpstr>UN DES ARTICLES PARUS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PAESAGGI CULTURALI: NATURA, GENESI, GESTIONE</dc:title>
  <dc:creator>Fer</dc:creator>
  <cp:lastModifiedBy>EMEZIE Catherine</cp:lastModifiedBy>
  <cp:revision>160</cp:revision>
  <cp:lastPrinted>2018-09-27T10:30:15Z</cp:lastPrinted>
  <dcterms:created xsi:type="dcterms:W3CDTF">2010-03-01T12:45:12Z</dcterms:created>
  <dcterms:modified xsi:type="dcterms:W3CDTF">2022-02-21T08:38:08Z</dcterms:modified>
</cp:coreProperties>
</file>