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5" r:id="rId3"/>
    <p:sldId id="308" r:id="rId4"/>
    <p:sldId id="259" r:id="rId5"/>
    <p:sldId id="299" r:id="rId6"/>
    <p:sldId id="301" r:id="rId7"/>
    <p:sldId id="309" r:id="rId8"/>
    <p:sldId id="310" r:id="rId9"/>
    <p:sldId id="300" r:id="rId10"/>
    <p:sldId id="304" r:id="rId11"/>
    <p:sldId id="302" r:id="rId12"/>
    <p:sldId id="303" r:id="rId13"/>
    <p:sldId id="306" r:id="rId14"/>
    <p:sldId id="307" r:id="rId15"/>
    <p:sldId id="297" r:id="rId16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tandardabschnitt" id="{DE60F25E-88B7-0F4F-BDE5-95A594F87D95}">
          <p14:sldIdLst>
            <p14:sldId id="256"/>
            <p14:sldId id="305"/>
            <p14:sldId id="308"/>
            <p14:sldId id="259"/>
            <p14:sldId id="299"/>
            <p14:sldId id="301"/>
            <p14:sldId id="309"/>
            <p14:sldId id="310"/>
            <p14:sldId id="300"/>
            <p14:sldId id="304"/>
            <p14:sldId id="302"/>
            <p14:sldId id="303"/>
            <p14:sldId id="306"/>
            <p14:sldId id="307"/>
            <p14:sldId id="297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ndra Britz" initials="S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4630" autoAdjust="0"/>
  </p:normalViewPr>
  <p:slideViewPr>
    <p:cSldViewPr>
      <p:cViewPr>
        <p:scale>
          <a:sx n="137" d="100"/>
          <a:sy n="137" d="100"/>
        </p:scale>
        <p:origin x="-704" y="-3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42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commentAuthors" Target="commentAuthor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5A2971-FE3B-429C-B281-203C306FFE81}" type="doc">
      <dgm:prSet loTypeId="urn:microsoft.com/office/officeart/2005/8/layout/cycle5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0F745A0D-1F75-49D8-A572-E781E01C85B4}">
      <dgm:prSet phldrT="[Text]"/>
      <dgm:spPr/>
      <dgm:t>
        <a:bodyPr/>
        <a:lstStyle/>
        <a:p>
          <a:r>
            <a:rPr lang="fr-FR" dirty="0"/>
            <a:t>Planning: </a:t>
          </a:r>
          <a:r>
            <a:rPr lang="fr-FR" dirty="0" err="1"/>
            <a:t>develop</a:t>
          </a:r>
          <a:r>
            <a:rPr lang="fr-FR" dirty="0"/>
            <a:t> </a:t>
          </a:r>
          <a:r>
            <a:rPr lang="fr-FR" dirty="0" err="1"/>
            <a:t>work</a:t>
          </a:r>
          <a:r>
            <a:rPr lang="fr-FR" dirty="0"/>
            <a:t> plan, setting </a:t>
          </a:r>
          <a:r>
            <a:rPr lang="fr-FR" dirty="0" err="1"/>
            <a:t>targets</a:t>
          </a:r>
          <a:endParaRPr lang="fr-FR" dirty="0"/>
        </a:p>
      </dgm:t>
    </dgm:pt>
    <dgm:pt modelId="{63A0CA26-EF25-45DB-9F42-BE8179268AA7}" type="parTrans" cxnId="{28F470AE-6D4D-4601-9F5E-8AA189768FB7}">
      <dgm:prSet/>
      <dgm:spPr/>
      <dgm:t>
        <a:bodyPr/>
        <a:lstStyle/>
        <a:p>
          <a:endParaRPr lang="fr-FR"/>
        </a:p>
      </dgm:t>
    </dgm:pt>
    <dgm:pt modelId="{8935A66B-FA25-4DEE-998B-CDCCEB88B0D3}" type="sibTrans" cxnId="{28F470AE-6D4D-4601-9F5E-8AA189768FB7}">
      <dgm:prSet/>
      <dgm:spPr/>
      <dgm:t>
        <a:bodyPr/>
        <a:lstStyle/>
        <a:p>
          <a:endParaRPr lang="fr-FR"/>
        </a:p>
      </dgm:t>
    </dgm:pt>
    <dgm:pt modelId="{50D914B7-FC8E-4702-A92F-ABF8DBBDC42B}">
      <dgm:prSet phldrT="[Text]"/>
      <dgm:spPr/>
      <dgm:t>
        <a:bodyPr/>
        <a:lstStyle/>
        <a:p>
          <a:r>
            <a:rPr lang="fr-FR"/>
            <a:t>Doing: implementing the services and activities</a:t>
          </a:r>
        </a:p>
      </dgm:t>
    </dgm:pt>
    <dgm:pt modelId="{5965AFC3-47CB-4FBC-B07E-D47391BB9C27}" type="parTrans" cxnId="{DEDDAE61-2E69-4BF7-BD77-61B90B815CCC}">
      <dgm:prSet/>
      <dgm:spPr/>
      <dgm:t>
        <a:bodyPr/>
        <a:lstStyle/>
        <a:p>
          <a:endParaRPr lang="fr-FR"/>
        </a:p>
      </dgm:t>
    </dgm:pt>
    <dgm:pt modelId="{A3E2B4AF-DD0C-45B6-93D3-1B72FE648B2B}" type="sibTrans" cxnId="{DEDDAE61-2E69-4BF7-BD77-61B90B815CCC}">
      <dgm:prSet/>
      <dgm:spPr/>
      <dgm:t>
        <a:bodyPr/>
        <a:lstStyle/>
        <a:p>
          <a:endParaRPr lang="fr-FR"/>
        </a:p>
      </dgm:t>
    </dgm:pt>
    <dgm:pt modelId="{175E7707-7126-4BA9-9C46-691281DFAD0B}">
      <dgm:prSet phldrT="[Text]"/>
      <dgm:spPr/>
      <dgm:t>
        <a:bodyPr/>
        <a:lstStyle/>
        <a:p>
          <a:r>
            <a:rPr lang="fr-FR"/>
            <a:t>Checking: reviewing  the work &amp; evaluating</a:t>
          </a:r>
        </a:p>
      </dgm:t>
    </dgm:pt>
    <dgm:pt modelId="{29926705-BF2A-4F9F-A921-048BF3612607}" type="parTrans" cxnId="{70E169D3-9914-4E74-9C49-4CDA454656F3}">
      <dgm:prSet/>
      <dgm:spPr/>
      <dgm:t>
        <a:bodyPr/>
        <a:lstStyle/>
        <a:p>
          <a:endParaRPr lang="fr-FR"/>
        </a:p>
      </dgm:t>
    </dgm:pt>
    <dgm:pt modelId="{5648D826-A625-48D3-8F5A-94D42CA1E1B8}" type="sibTrans" cxnId="{70E169D3-9914-4E74-9C49-4CDA454656F3}">
      <dgm:prSet/>
      <dgm:spPr/>
      <dgm:t>
        <a:bodyPr/>
        <a:lstStyle/>
        <a:p>
          <a:endParaRPr lang="fr-FR"/>
        </a:p>
      </dgm:t>
    </dgm:pt>
    <dgm:pt modelId="{33942A15-B6C7-428F-937C-443B981A414B}">
      <dgm:prSet phldrT="[Text]"/>
      <dgm:spPr/>
      <dgm:t>
        <a:bodyPr/>
        <a:lstStyle/>
        <a:p>
          <a:r>
            <a:rPr lang="fr-FR"/>
            <a:t>Acting: adapting processes and programmes</a:t>
          </a:r>
        </a:p>
      </dgm:t>
    </dgm:pt>
    <dgm:pt modelId="{9C04DF82-D68B-4D48-BDED-F1855626E5E9}" type="parTrans" cxnId="{72E949B0-E353-4B82-884B-224913E89E7E}">
      <dgm:prSet/>
      <dgm:spPr/>
      <dgm:t>
        <a:bodyPr/>
        <a:lstStyle/>
        <a:p>
          <a:endParaRPr lang="fr-FR"/>
        </a:p>
      </dgm:t>
    </dgm:pt>
    <dgm:pt modelId="{C9F3EE42-A98F-4259-98DA-5BEAACC15288}" type="sibTrans" cxnId="{72E949B0-E353-4B82-884B-224913E89E7E}">
      <dgm:prSet/>
      <dgm:spPr/>
      <dgm:t>
        <a:bodyPr/>
        <a:lstStyle/>
        <a:p>
          <a:endParaRPr lang="fr-FR"/>
        </a:p>
      </dgm:t>
    </dgm:pt>
    <dgm:pt modelId="{BE234A63-439C-480D-BB80-407E99CEEC2A}" type="pres">
      <dgm:prSet presAssocID="{1B5A2971-FE3B-429C-B281-203C306FFE8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966A9272-2F31-4C33-9844-480E09AD5A70}" type="pres">
      <dgm:prSet presAssocID="{0F745A0D-1F75-49D8-A572-E781E01C85B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5BC49C0D-7C91-4BC1-9C58-ACC8A2A53DBC}" type="pres">
      <dgm:prSet presAssocID="{0F745A0D-1F75-49D8-A572-E781E01C85B4}" presName="spNode" presStyleCnt="0"/>
      <dgm:spPr/>
    </dgm:pt>
    <dgm:pt modelId="{794E7FE6-6C19-4C06-8475-6A6B66D582DD}" type="pres">
      <dgm:prSet presAssocID="{8935A66B-FA25-4DEE-998B-CDCCEB88B0D3}" presName="sibTrans" presStyleLbl="sibTrans1D1" presStyleIdx="0" presStyleCnt="4"/>
      <dgm:spPr/>
      <dgm:t>
        <a:bodyPr/>
        <a:lstStyle/>
        <a:p>
          <a:endParaRPr lang="en-IE"/>
        </a:p>
      </dgm:t>
    </dgm:pt>
    <dgm:pt modelId="{8217BFF7-EBAB-4B50-9D92-1C445EE8947A}" type="pres">
      <dgm:prSet presAssocID="{50D914B7-FC8E-4702-A92F-ABF8DBBDC42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8FE57017-ACA3-4476-9D92-4F791AD7BF9E}" type="pres">
      <dgm:prSet presAssocID="{50D914B7-FC8E-4702-A92F-ABF8DBBDC42B}" presName="spNode" presStyleCnt="0"/>
      <dgm:spPr/>
    </dgm:pt>
    <dgm:pt modelId="{5D7D3223-9CE4-4886-89B0-0AA1818EB311}" type="pres">
      <dgm:prSet presAssocID="{A3E2B4AF-DD0C-45B6-93D3-1B72FE648B2B}" presName="sibTrans" presStyleLbl="sibTrans1D1" presStyleIdx="1" presStyleCnt="4"/>
      <dgm:spPr/>
      <dgm:t>
        <a:bodyPr/>
        <a:lstStyle/>
        <a:p>
          <a:endParaRPr lang="en-IE"/>
        </a:p>
      </dgm:t>
    </dgm:pt>
    <dgm:pt modelId="{7C2ECE67-AF7F-4D0E-9FDB-904F40F22374}" type="pres">
      <dgm:prSet presAssocID="{175E7707-7126-4BA9-9C46-691281DFAD0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3C0AC243-9DB3-471F-AD92-02DA2432C086}" type="pres">
      <dgm:prSet presAssocID="{175E7707-7126-4BA9-9C46-691281DFAD0B}" presName="spNode" presStyleCnt="0"/>
      <dgm:spPr/>
    </dgm:pt>
    <dgm:pt modelId="{3CEB9838-6FA2-4378-901F-B042D43E87BE}" type="pres">
      <dgm:prSet presAssocID="{5648D826-A625-48D3-8F5A-94D42CA1E1B8}" presName="sibTrans" presStyleLbl="sibTrans1D1" presStyleIdx="2" presStyleCnt="4"/>
      <dgm:spPr/>
      <dgm:t>
        <a:bodyPr/>
        <a:lstStyle/>
        <a:p>
          <a:endParaRPr lang="en-IE"/>
        </a:p>
      </dgm:t>
    </dgm:pt>
    <dgm:pt modelId="{4ECE332D-EBE5-4930-90B1-6D63C80B4541}" type="pres">
      <dgm:prSet presAssocID="{33942A15-B6C7-428F-937C-443B981A414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4D6DE670-8FAA-4B7D-8E24-537C066A9E3E}" type="pres">
      <dgm:prSet presAssocID="{33942A15-B6C7-428F-937C-443B981A414B}" presName="spNode" presStyleCnt="0"/>
      <dgm:spPr/>
    </dgm:pt>
    <dgm:pt modelId="{83E2185C-A71E-4E1E-A8AD-63572B7BB89F}" type="pres">
      <dgm:prSet presAssocID="{C9F3EE42-A98F-4259-98DA-5BEAACC15288}" presName="sibTrans" presStyleLbl="sibTrans1D1" presStyleIdx="3" presStyleCnt="4"/>
      <dgm:spPr/>
      <dgm:t>
        <a:bodyPr/>
        <a:lstStyle/>
        <a:p>
          <a:endParaRPr lang="en-IE"/>
        </a:p>
      </dgm:t>
    </dgm:pt>
  </dgm:ptLst>
  <dgm:cxnLst>
    <dgm:cxn modelId="{C49A9B0F-B821-2543-B0BF-32D1C0E2E73E}" type="presOf" srcId="{175E7707-7126-4BA9-9C46-691281DFAD0B}" destId="{7C2ECE67-AF7F-4D0E-9FDB-904F40F22374}" srcOrd="0" destOrd="0" presId="urn:microsoft.com/office/officeart/2005/8/layout/cycle5"/>
    <dgm:cxn modelId="{9DBAEBA7-DF3C-CF4D-8E02-B582F54F123D}" type="presOf" srcId="{33942A15-B6C7-428F-937C-443B981A414B}" destId="{4ECE332D-EBE5-4930-90B1-6D63C80B4541}" srcOrd="0" destOrd="0" presId="urn:microsoft.com/office/officeart/2005/8/layout/cycle5"/>
    <dgm:cxn modelId="{28F470AE-6D4D-4601-9F5E-8AA189768FB7}" srcId="{1B5A2971-FE3B-429C-B281-203C306FFE81}" destId="{0F745A0D-1F75-49D8-A572-E781E01C85B4}" srcOrd="0" destOrd="0" parTransId="{63A0CA26-EF25-45DB-9F42-BE8179268AA7}" sibTransId="{8935A66B-FA25-4DEE-998B-CDCCEB88B0D3}"/>
    <dgm:cxn modelId="{70E169D3-9914-4E74-9C49-4CDA454656F3}" srcId="{1B5A2971-FE3B-429C-B281-203C306FFE81}" destId="{175E7707-7126-4BA9-9C46-691281DFAD0B}" srcOrd="2" destOrd="0" parTransId="{29926705-BF2A-4F9F-A921-048BF3612607}" sibTransId="{5648D826-A625-48D3-8F5A-94D42CA1E1B8}"/>
    <dgm:cxn modelId="{ADC0222D-294A-BC49-BBA6-29CEF1DA728E}" type="presOf" srcId="{0F745A0D-1F75-49D8-A572-E781E01C85B4}" destId="{966A9272-2F31-4C33-9844-480E09AD5A70}" srcOrd="0" destOrd="0" presId="urn:microsoft.com/office/officeart/2005/8/layout/cycle5"/>
    <dgm:cxn modelId="{72E949B0-E353-4B82-884B-224913E89E7E}" srcId="{1B5A2971-FE3B-429C-B281-203C306FFE81}" destId="{33942A15-B6C7-428F-937C-443B981A414B}" srcOrd="3" destOrd="0" parTransId="{9C04DF82-D68B-4D48-BDED-F1855626E5E9}" sibTransId="{C9F3EE42-A98F-4259-98DA-5BEAACC15288}"/>
    <dgm:cxn modelId="{31DA1101-BC73-A742-86B6-25890C848442}" type="presOf" srcId="{1B5A2971-FE3B-429C-B281-203C306FFE81}" destId="{BE234A63-439C-480D-BB80-407E99CEEC2A}" srcOrd="0" destOrd="0" presId="urn:microsoft.com/office/officeart/2005/8/layout/cycle5"/>
    <dgm:cxn modelId="{DEDDAE61-2E69-4BF7-BD77-61B90B815CCC}" srcId="{1B5A2971-FE3B-429C-B281-203C306FFE81}" destId="{50D914B7-FC8E-4702-A92F-ABF8DBBDC42B}" srcOrd="1" destOrd="0" parTransId="{5965AFC3-47CB-4FBC-B07E-D47391BB9C27}" sibTransId="{A3E2B4AF-DD0C-45B6-93D3-1B72FE648B2B}"/>
    <dgm:cxn modelId="{FD587147-74D7-B042-AFB1-919BF2D51C44}" type="presOf" srcId="{50D914B7-FC8E-4702-A92F-ABF8DBBDC42B}" destId="{8217BFF7-EBAB-4B50-9D92-1C445EE8947A}" srcOrd="0" destOrd="0" presId="urn:microsoft.com/office/officeart/2005/8/layout/cycle5"/>
    <dgm:cxn modelId="{C27404DE-3C80-3C44-8175-67A06B59A9B2}" type="presOf" srcId="{5648D826-A625-48D3-8F5A-94D42CA1E1B8}" destId="{3CEB9838-6FA2-4378-901F-B042D43E87BE}" srcOrd="0" destOrd="0" presId="urn:microsoft.com/office/officeart/2005/8/layout/cycle5"/>
    <dgm:cxn modelId="{1AC9200F-1468-7343-8CC3-92C7D57D2493}" type="presOf" srcId="{A3E2B4AF-DD0C-45B6-93D3-1B72FE648B2B}" destId="{5D7D3223-9CE4-4886-89B0-0AA1818EB311}" srcOrd="0" destOrd="0" presId="urn:microsoft.com/office/officeart/2005/8/layout/cycle5"/>
    <dgm:cxn modelId="{E3607343-B6DF-DA42-B301-C69D72C4AA13}" type="presOf" srcId="{C9F3EE42-A98F-4259-98DA-5BEAACC15288}" destId="{83E2185C-A71E-4E1E-A8AD-63572B7BB89F}" srcOrd="0" destOrd="0" presId="urn:microsoft.com/office/officeart/2005/8/layout/cycle5"/>
    <dgm:cxn modelId="{6375D919-EB04-0543-9E45-93806512FA9C}" type="presOf" srcId="{8935A66B-FA25-4DEE-998B-CDCCEB88B0D3}" destId="{794E7FE6-6C19-4C06-8475-6A6B66D582DD}" srcOrd="0" destOrd="0" presId="urn:microsoft.com/office/officeart/2005/8/layout/cycle5"/>
    <dgm:cxn modelId="{FC36942C-5281-F448-8965-B25CDDDB80A5}" type="presParOf" srcId="{BE234A63-439C-480D-BB80-407E99CEEC2A}" destId="{966A9272-2F31-4C33-9844-480E09AD5A70}" srcOrd="0" destOrd="0" presId="urn:microsoft.com/office/officeart/2005/8/layout/cycle5"/>
    <dgm:cxn modelId="{07951781-004D-8D4C-A9B2-322F82254853}" type="presParOf" srcId="{BE234A63-439C-480D-BB80-407E99CEEC2A}" destId="{5BC49C0D-7C91-4BC1-9C58-ACC8A2A53DBC}" srcOrd="1" destOrd="0" presId="urn:microsoft.com/office/officeart/2005/8/layout/cycle5"/>
    <dgm:cxn modelId="{9925DF05-658D-7C43-8368-177889059F9E}" type="presParOf" srcId="{BE234A63-439C-480D-BB80-407E99CEEC2A}" destId="{794E7FE6-6C19-4C06-8475-6A6B66D582DD}" srcOrd="2" destOrd="0" presId="urn:microsoft.com/office/officeart/2005/8/layout/cycle5"/>
    <dgm:cxn modelId="{3E6DB07C-60B8-684D-8216-D7DD094E2EDC}" type="presParOf" srcId="{BE234A63-439C-480D-BB80-407E99CEEC2A}" destId="{8217BFF7-EBAB-4B50-9D92-1C445EE8947A}" srcOrd="3" destOrd="0" presId="urn:microsoft.com/office/officeart/2005/8/layout/cycle5"/>
    <dgm:cxn modelId="{385AF9B8-D385-954C-BDEC-EFEB403DD279}" type="presParOf" srcId="{BE234A63-439C-480D-BB80-407E99CEEC2A}" destId="{8FE57017-ACA3-4476-9D92-4F791AD7BF9E}" srcOrd="4" destOrd="0" presId="urn:microsoft.com/office/officeart/2005/8/layout/cycle5"/>
    <dgm:cxn modelId="{A39A30A8-CB8D-9846-8D82-2AC5A608481A}" type="presParOf" srcId="{BE234A63-439C-480D-BB80-407E99CEEC2A}" destId="{5D7D3223-9CE4-4886-89B0-0AA1818EB311}" srcOrd="5" destOrd="0" presId="urn:microsoft.com/office/officeart/2005/8/layout/cycle5"/>
    <dgm:cxn modelId="{F9F62B77-E0EA-E74D-BBF6-7FED08F6EAA3}" type="presParOf" srcId="{BE234A63-439C-480D-BB80-407E99CEEC2A}" destId="{7C2ECE67-AF7F-4D0E-9FDB-904F40F22374}" srcOrd="6" destOrd="0" presId="urn:microsoft.com/office/officeart/2005/8/layout/cycle5"/>
    <dgm:cxn modelId="{0CB55AF6-E37E-B542-AA7A-0C363EC43A92}" type="presParOf" srcId="{BE234A63-439C-480D-BB80-407E99CEEC2A}" destId="{3C0AC243-9DB3-471F-AD92-02DA2432C086}" srcOrd="7" destOrd="0" presId="urn:microsoft.com/office/officeart/2005/8/layout/cycle5"/>
    <dgm:cxn modelId="{30C57BA9-5A3D-7349-ADB3-0FD9100D3FF0}" type="presParOf" srcId="{BE234A63-439C-480D-BB80-407E99CEEC2A}" destId="{3CEB9838-6FA2-4378-901F-B042D43E87BE}" srcOrd="8" destOrd="0" presId="urn:microsoft.com/office/officeart/2005/8/layout/cycle5"/>
    <dgm:cxn modelId="{B3F68B5C-FD2E-E34F-B0E8-1B74E3EBAA49}" type="presParOf" srcId="{BE234A63-439C-480D-BB80-407E99CEEC2A}" destId="{4ECE332D-EBE5-4930-90B1-6D63C80B4541}" srcOrd="9" destOrd="0" presId="urn:microsoft.com/office/officeart/2005/8/layout/cycle5"/>
    <dgm:cxn modelId="{735CFFCA-3F86-A14F-B127-604799CF605C}" type="presParOf" srcId="{BE234A63-439C-480D-BB80-407E99CEEC2A}" destId="{4D6DE670-8FAA-4B7D-8E24-537C066A9E3E}" srcOrd="10" destOrd="0" presId="urn:microsoft.com/office/officeart/2005/8/layout/cycle5"/>
    <dgm:cxn modelId="{2C364BAE-4A88-E247-9978-BFA75E93A1B2}" type="presParOf" srcId="{BE234A63-439C-480D-BB80-407E99CEEC2A}" destId="{83E2185C-A71E-4E1E-A8AD-63572B7BB89F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A9272-2F31-4C33-9844-480E09AD5A70}">
      <dsp:nvSpPr>
        <dsp:cNvPr id="0" name=""/>
        <dsp:cNvSpPr/>
      </dsp:nvSpPr>
      <dsp:spPr>
        <a:xfrm>
          <a:off x="2841819" y="1669"/>
          <a:ext cx="1517160" cy="9861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Planning: </a:t>
          </a:r>
          <a:r>
            <a:rPr lang="fr-FR" sz="1400" kern="1200" dirty="0" err="1"/>
            <a:t>develop</a:t>
          </a:r>
          <a:r>
            <a:rPr lang="fr-FR" sz="1400" kern="1200" dirty="0"/>
            <a:t> </a:t>
          </a:r>
          <a:r>
            <a:rPr lang="fr-FR" sz="1400" kern="1200" dirty="0" err="1"/>
            <a:t>work</a:t>
          </a:r>
          <a:r>
            <a:rPr lang="fr-FR" sz="1400" kern="1200" dirty="0"/>
            <a:t> plan, setting </a:t>
          </a:r>
          <a:r>
            <a:rPr lang="fr-FR" sz="1400" kern="1200" dirty="0" err="1"/>
            <a:t>targets</a:t>
          </a:r>
          <a:endParaRPr lang="fr-FR" sz="1400" kern="1200" dirty="0"/>
        </a:p>
      </dsp:txBody>
      <dsp:txXfrm>
        <a:off x="2889959" y="49809"/>
        <a:ext cx="1420880" cy="889874"/>
      </dsp:txXfrm>
    </dsp:sp>
    <dsp:sp modelId="{794E7FE6-6C19-4C06-8475-6A6B66D582DD}">
      <dsp:nvSpPr>
        <dsp:cNvPr id="0" name=""/>
        <dsp:cNvSpPr/>
      </dsp:nvSpPr>
      <dsp:spPr>
        <a:xfrm>
          <a:off x="1970910" y="494746"/>
          <a:ext cx="3258978" cy="3258978"/>
        </a:xfrm>
        <a:custGeom>
          <a:avLst/>
          <a:gdLst/>
          <a:ahLst/>
          <a:cxnLst/>
          <a:rect l="0" t="0" r="0" b="0"/>
          <a:pathLst>
            <a:path>
              <a:moveTo>
                <a:pt x="2597578" y="318749"/>
              </a:moveTo>
              <a:arcTo wR="1629489" hR="1629489" stAng="18386934" swAng="16339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7BFF7-EBAB-4B50-9D92-1C445EE8947A}">
      <dsp:nvSpPr>
        <dsp:cNvPr id="0" name=""/>
        <dsp:cNvSpPr/>
      </dsp:nvSpPr>
      <dsp:spPr>
        <a:xfrm>
          <a:off x="4471308" y="1631158"/>
          <a:ext cx="1517160" cy="9861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/>
            <a:t>Doing: implementing the services and activities</a:t>
          </a:r>
        </a:p>
      </dsp:txBody>
      <dsp:txXfrm>
        <a:off x="4519448" y="1679298"/>
        <a:ext cx="1420880" cy="889874"/>
      </dsp:txXfrm>
    </dsp:sp>
    <dsp:sp modelId="{5D7D3223-9CE4-4886-89B0-0AA1818EB311}">
      <dsp:nvSpPr>
        <dsp:cNvPr id="0" name=""/>
        <dsp:cNvSpPr/>
      </dsp:nvSpPr>
      <dsp:spPr>
        <a:xfrm>
          <a:off x="1970910" y="494746"/>
          <a:ext cx="3258978" cy="3258978"/>
        </a:xfrm>
        <a:custGeom>
          <a:avLst/>
          <a:gdLst/>
          <a:ahLst/>
          <a:cxnLst/>
          <a:rect l="0" t="0" r="0" b="0"/>
          <a:pathLst>
            <a:path>
              <a:moveTo>
                <a:pt x="3090079" y="2351923"/>
              </a:moveTo>
              <a:arcTo wR="1629489" hR="1629489" stAng="1579069" swAng="16339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ECE67-AF7F-4D0E-9FDB-904F40F22374}">
      <dsp:nvSpPr>
        <dsp:cNvPr id="0" name=""/>
        <dsp:cNvSpPr/>
      </dsp:nvSpPr>
      <dsp:spPr>
        <a:xfrm>
          <a:off x="2841819" y="3260648"/>
          <a:ext cx="1517160" cy="9861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/>
            <a:t>Checking: reviewing  the work &amp; evaluating</a:t>
          </a:r>
        </a:p>
      </dsp:txBody>
      <dsp:txXfrm>
        <a:off x="2889959" y="3308788"/>
        <a:ext cx="1420880" cy="889874"/>
      </dsp:txXfrm>
    </dsp:sp>
    <dsp:sp modelId="{3CEB9838-6FA2-4378-901F-B042D43E87BE}">
      <dsp:nvSpPr>
        <dsp:cNvPr id="0" name=""/>
        <dsp:cNvSpPr/>
      </dsp:nvSpPr>
      <dsp:spPr>
        <a:xfrm>
          <a:off x="1970910" y="494746"/>
          <a:ext cx="3258978" cy="3258978"/>
        </a:xfrm>
        <a:custGeom>
          <a:avLst/>
          <a:gdLst/>
          <a:ahLst/>
          <a:cxnLst/>
          <a:rect l="0" t="0" r="0" b="0"/>
          <a:pathLst>
            <a:path>
              <a:moveTo>
                <a:pt x="661400" y="2940229"/>
              </a:moveTo>
              <a:arcTo wR="1629489" hR="1629489" stAng="7586934" swAng="16339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E332D-EBE5-4930-90B1-6D63C80B4541}">
      <dsp:nvSpPr>
        <dsp:cNvPr id="0" name=""/>
        <dsp:cNvSpPr/>
      </dsp:nvSpPr>
      <dsp:spPr>
        <a:xfrm>
          <a:off x="1212329" y="1631158"/>
          <a:ext cx="1517160" cy="9861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/>
            <a:t>Acting: adapting processes and programmes</a:t>
          </a:r>
        </a:p>
      </dsp:txBody>
      <dsp:txXfrm>
        <a:off x="1260469" y="1679298"/>
        <a:ext cx="1420880" cy="889874"/>
      </dsp:txXfrm>
    </dsp:sp>
    <dsp:sp modelId="{83E2185C-A71E-4E1E-A8AD-63572B7BB89F}">
      <dsp:nvSpPr>
        <dsp:cNvPr id="0" name=""/>
        <dsp:cNvSpPr/>
      </dsp:nvSpPr>
      <dsp:spPr>
        <a:xfrm>
          <a:off x="1970910" y="494746"/>
          <a:ext cx="3258978" cy="3258978"/>
        </a:xfrm>
        <a:custGeom>
          <a:avLst/>
          <a:gdLst/>
          <a:ahLst/>
          <a:cxnLst/>
          <a:rect l="0" t="0" r="0" b="0"/>
          <a:pathLst>
            <a:path>
              <a:moveTo>
                <a:pt x="168898" y="907055"/>
              </a:moveTo>
              <a:arcTo wR="1629489" hR="1629489" stAng="12379069" swAng="16339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F6B25-DFEB-4D3C-ACF4-5DCF96041136}" type="datetimeFigureOut">
              <a:rPr lang="en-US" smtClean="0"/>
              <a:t>18.06.19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CB4CE-E84B-46F6-9DCD-DD2B00F0B8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7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794987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FontTx/>
              <a:buNone/>
            </a:pPr>
            <a:endParaRPr lang="fr-CH" baseline="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CH" dirty="0" smtClean="0"/>
              <a:t>- Plan departure,</a:t>
            </a:r>
            <a:r>
              <a:rPr lang="fr-CH" baseline="0" dirty="0" smtClean="0"/>
              <a:t> adapt missions etc</a:t>
            </a: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CH" dirty="0" smtClean="0"/>
              <a:t>- For employee: Gives the employee the reassurance</a:t>
            </a:r>
            <a:r>
              <a:rPr lang="fr-CH" baseline="0" dirty="0" smtClean="0"/>
              <a:t> that the information will not be lost, and that issues will be readressed</a:t>
            </a: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de-DE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120152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baseline="0" dirty="0" smtClean="0"/>
              <a:t>These </a:t>
            </a:r>
            <a:r>
              <a:rPr lang="de-DE" baseline="0" dirty="0" err="1" smtClean="0"/>
              <a:t>appraisal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talks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planning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tool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sense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cover</a:t>
            </a:r>
            <a:r>
              <a:rPr lang="de-DE" baseline="0" dirty="0" smtClean="0"/>
              <a:t> different </a:t>
            </a:r>
            <a:r>
              <a:rPr lang="de-DE" baseline="0" dirty="0" err="1" smtClean="0"/>
              <a:t>steps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quality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cycle</a:t>
            </a:r>
            <a:r>
              <a:rPr lang="de-DE" baseline="0" dirty="0" smtClean="0"/>
              <a:t>. -- </a:t>
            </a:r>
            <a:r>
              <a:rPr lang="de-DE" baseline="0" dirty="0" err="1" smtClean="0"/>
              <a:t>explain</a:t>
            </a:r>
            <a:endParaRPr lang="de-DE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120152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dirty="0" smtClean="0"/>
              <a:t>Preferably during the first 2 months</a:t>
            </a:r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dirty="0" smtClean="0"/>
              <a:t>Done by the head</a:t>
            </a:r>
            <a:r>
              <a:rPr lang="fr-CH" baseline="0" dirty="0" smtClean="0"/>
              <a:t> of division or the coordinataor of a section</a:t>
            </a:r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baseline="0" dirty="0" smtClean="0"/>
              <a:t>Duration depends on the need for discussion can be just 30min or more</a:t>
            </a:r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baseline="0" dirty="0" smtClean="0"/>
              <a:t>The manager fills out the form after the talk and sends it for approuval to the employee</a:t>
            </a:r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baseline="0" dirty="0" smtClean="0"/>
              <a:t>Signature of the form by employee, head of division, and director of the service</a:t>
            </a:r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baseline="0" dirty="0" smtClean="0"/>
              <a:t>Each receive a copy, this one will also be used for the employee appraisal for next year</a:t>
            </a:r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endParaRPr lang="fr-CH" baseline="0" dirty="0" smtClean="0"/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CH" dirty="0" smtClean="0"/>
              <a:t>-   Evaluation</a:t>
            </a:r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dirty="0" smtClean="0"/>
              <a:t>Planning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CH" dirty="0" smtClean="0"/>
              <a:t>Top down &amp; bottom</a:t>
            </a:r>
            <a:r>
              <a:rPr lang="fr-CH" baseline="0" dirty="0" smtClean="0"/>
              <a:t> up: some goals are imposed by politics, by certain necessities or priorities of the service. Most of them are the outcome of the employee appraisal.</a:t>
            </a:r>
            <a:endParaRPr lang="fr-CH" dirty="0" smtClean="0"/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dirty="0" smtClean="0"/>
              <a:t>The different topics will be treated in this order</a:t>
            </a:r>
          </a:p>
          <a:p>
            <a:pPr marL="171450" lvl="0" indent="-171450" rtl="0">
              <a:spcBef>
                <a:spcPts val="0"/>
              </a:spcBef>
              <a:buFontTx/>
              <a:buChar char="-"/>
            </a:pPr>
            <a:r>
              <a:rPr lang="fr-CH" dirty="0" smtClean="0"/>
              <a:t>Go into depths on my next slides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CH" dirty="0" smtClean="0"/>
              <a:t>- Readapt to new situation, subjects, priorities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79769" y="4715154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e"/>
              <a:t>‹Nr.›</a:t>
            </a:fld>
            <a:endParaRPr lang="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de" sz="1000">
                <a:solidFill>
                  <a:schemeClr val="dk2"/>
                </a:solidFill>
              </a:rPr>
              <a:t>‹Nr.›</a:t>
            </a:fld>
            <a:endParaRPr lang="de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75888"/>
            <a:ext cx="9144001" cy="1669623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4"/>
            <a:ext cx="8520599" cy="218589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B7B7B7"/>
                </a:solidFill>
              </a:rPr>
              <a:t>The annual employee ap</a:t>
            </a:r>
            <a:r>
              <a:rPr lang="fr-CH" b="1" dirty="0" smtClean="0">
                <a:solidFill>
                  <a:srgbClr val="B7B7B7"/>
                </a:solidFill>
              </a:rPr>
              <a:t>p</a:t>
            </a:r>
            <a:r>
              <a:rPr lang="de" b="1" dirty="0" smtClean="0">
                <a:solidFill>
                  <a:srgbClr val="B7B7B7"/>
                </a:solidFill>
              </a:rPr>
              <a:t>raisal </a:t>
            </a:r>
          </a:p>
          <a:p>
            <a:pPr lvl="0" rtl="0">
              <a:spcBef>
                <a:spcPts val="0"/>
              </a:spcBef>
              <a:buNone/>
            </a:pPr>
            <a:r>
              <a:rPr lang="fr-CH" b="1" dirty="0">
                <a:solidFill>
                  <a:srgbClr val="B7B7B7"/>
                </a:solidFill>
              </a:rPr>
              <a:t>a</a:t>
            </a:r>
            <a:r>
              <a:rPr lang="de" b="1" dirty="0" smtClean="0">
                <a:solidFill>
                  <a:srgbClr val="B7B7B7"/>
                </a:solidFill>
              </a:rPr>
              <a:t>s planning tool</a:t>
            </a:r>
          </a:p>
          <a:p>
            <a:pPr lvl="0" rtl="0">
              <a:spcBef>
                <a:spcPts val="0"/>
              </a:spcBef>
              <a:buNone/>
            </a:pPr>
            <a:endParaRPr lang="de" b="1" dirty="0">
              <a:solidFill>
                <a:srgbClr val="B7B7B7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 dirty="0"/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1520" y="123478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 – goals for next year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23528" y="1131590"/>
            <a:ext cx="4176464" cy="406505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manager: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Communicate new developments in the service (changing priorities, budget…)</a:t>
            </a:r>
            <a:endParaRPr lang="fr-CH" sz="1500" dirty="0" smtClean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Defining </a:t>
            </a:r>
            <a:r>
              <a:rPr lang="fr-CH" sz="1500" dirty="0" smtClean="0">
                <a:solidFill>
                  <a:schemeClr val="lt1"/>
                </a:solidFill>
              </a:rPr>
              <a:t>new </a:t>
            </a:r>
            <a:r>
              <a:rPr lang="de" sz="1500" dirty="0" smtClean="0">
                <a:solidFill>
                  <a:schemeClr val="lt1"/>
                </a:solidFill>
              </a:rPr>
              <a:t>realistic goals together with the staff member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endParaRPr lang="de" sz="1700" dirty="0" smtClean="0">
              <a:solidFill>
                <a:schemeClr val="lt1"/>
              </a:solidFill>
            </a:endParaRPr>
          </a:p>
        </p:txBody>
      </p:sp>
      <p:sp>
        <p:nvSpPr>
          <p:cNvPr id="4" name="Shape 76"/>
          <p:cNvSpPr txBox="1">
            <a:spLocks/>
          </p:cNvSpPr>
          <p:nvPr/>
        </p:nvSpPr>
        <p:spPr>
          <a:xfrm>
            <a:off x="4788590" y="1131590"/>
            <a:ext cx="4104456" cy="41370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staff member: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fr-FR" sz="1500" dirty="0" err="1" smtClean="0">
                <a:solidFill>
                  <a:schemeClr val="lt1"/>
                </a:solidFill>
              </a:rPr>
              <a:t>Communicate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ideas</a:t>
            </a:r>
            <a:r>
              <a:rPr lang="fr-FR" sz="1500" dirty="0" smtClean="0">
                <a:solidFill>
                  <a:schemeClr val="lt1"/>
                </a:solidFill>
              </a:rPr>
              <a:t> for future </a:t>
            </a:r>
            <a:r>
              <a:rPr lang="fr-FR" sz="1500" dirty="0" err="1" smtClean="0">
                <a:solidFill>
                  <a:schemeClr val="lt1"/>
                </a:solidFill>
              </a:rPr>
              <a:t>projects</a:t>
            </a:r>
            <a:r>
              <a:rPr lang="fr-FR" sz="1500" dirty="0" smtClean="0">
                <a:solidFill>
                  <a:schemeClr val="lt1"/>
                </a:solidFill>
              </a:rPr>
              <a:t>/</a:t>
            </a:r>
            <a:r>
              <a:rPr lang="fr-FR" sz="1500" dirty="0" err="1" smtClean="0">
                <a:solidFill>
                  <a:schemeClr val="lt1"/>
                </a:solidFill>
              </a:rPr>
              <a:t>activities</a:t>
            </a:r>
            <a:r>
              <a:rPr lang="fr-FR" sz="1500" dirty="0" smtClean="0">
                <a:solidFill>
                  <a:schemeClr val="lt1"/>
                </a:solidFill>
              </a:rPr>
              <a:t> (</a:t>
            </a:r>
            <a:r>
              <a:rPr lang="fr-FR" sz="1500" dirty="0" err="1" smtClean="0">
                <a:solidFill>
                  <a:schemeClr val="lt1"/>
                </a:solidFill>
              </a:rPr>
              <a:t>bottom</a:t>
            </a:r>
            <a:r>
              <a:rPr lang="fr-FR" sz="1500" dirty="0" smtClean="0">
                <a:solidFill>
                  <a:schemeClr val="lt1"/>
                </a:solidFill>
              </a:rPr>
              <a:t>-up)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fr-FR" sz="1500" dirty="0" err="1" smtClean="0">
                <a:solidFill>
                  <a:schemeClr val="lt1"/>
                </a:solidFill>
              </a:rPr>
              <a:t>Knowing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your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concrete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tasks</a:t>
            </a:r>
            <a:r>
              <a:rPr lang="fr-FR" sz="1500" dirty="0" smtClean="0">
                <a:solidFill>
                  <a:schemeClr val="lt1"/>
                </a:solidFill>
              </a:rPr>
              <a:t> for the </a:t>
            </a:r>
            <a:r>
              <a:rPr lang="fr-FR" sz="1500" dirty="0" err="1" smtClean="0">
                <a:solidFill>
                  <a:schemeClr val="lt1"/>
                </a:solidFill>
              </a:rPr>
              <a:t>coming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year</a:t>
            </a:r>
            <a:r>
              <a:rPr lang="fr-FR" sz="1500" dirty="0" smtClean="0">
                <a:solidFill>
                  <a:schemeClr val="lt1"/>
                </a:solidFill>
              </a:rPr>
              <a:t> (</a:t>
            </a:r>
            <a:r>
              <a:rPr lang="fr-FR" sz="1500" dirty="0" err="1" smtClean="0">
                <a:solidFill>
                  <a:schemeClr val="lt1"/>
                </a:solidFill>
              </a:rPr>
              <a:t>what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is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expected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from</a:t>
            </a:r>
            <a:r>
              <a:rPr lang="fr-FR" sz="1500" dirty="0" smtClean="0">
                <a:solidFill>
                  <a:schemeClr val="lt1"/>
                </a:solidFill>
              </a:rPr>
              <a:t> me?)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fr-FR" sz="1500" dirty="0" smtClean="0">
                <a:solidFill>
                  <a:schemeClr val="lt1"/>
                </a:solidFill>
              </a:rPr>
              <a:t>Guidance in the </a:t>
            </a:r>
            <a:r>
              <a:rPr lang="fr-FR" sz="1500" dirty="0" err="1" smtClean="0">
                <a:solidFill>
                  <a:schemeClr val="lt1"/>
                </a:solidFill>
              </a:rPr>
              <a:t>definition</a:t>
            </a:r>
            <a:r>
              <a:rPr lang="fr-FR" sz="1500" dirty="0" smtClean="0">
                <a:solidFill>
                  <a:schemeClr val="lt1"/>
                </a:solidFill>
              </a:rPr>
              <a:t> of </a:t>
            </a:r>
            <a:r>
              <a:rPr lang="fr-FR" sz="1500" dirty="0" err="1" smtClean="0">
                <a:solidFill>
                  <a:schemeClr val="lt1"/>
                </a:solidFill>
              </a:rPr>
              <a:t>priorities</a:t>
            </a:r>
            <a:endParaRPr lang="fr-FR" sz="1500" dirty="0" smtClean="0">
              <a:solidFill>
                <a:schemeClr val="lt1"/>
              </a:solidFill>
            </a:endParaRP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fr-FR" sz="1500" dirty="0" err="1">
                <a:solidFill>
                  <a:schemeClr val="lt1"/>
                </a:solidFill>
              </a:rPr>
              <a:t>T</a:t>
            </a:r>
            <a:r>
              <a:rPr lang="fr-FR" sz="1500" dirty="0" err="1" smtClean="0">
                <a:solidFill>
                  <a:schemeClr val="lt1"/>
                </a:solidFill>
              </a:rPr>
              <a:t>ool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that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can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be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used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throughout</a:t>
            </a:r>
            <a:r>
              <a:rPr lang="fr-FR" sz="1500" dirty="0" smtClean="0">
                <a:solidFill>
                  <a:schemeClr val="lt1"/>
                </a:solidFill>
              </a:rPr>
              <a:t> the </a:t>
            </a:r>
            <a:r>
              <a:rPr lang="fr-FR" sz="1500" dirty="0" err="1" smtClean="0">
                <a:solidFill>
                  <a:schemeClr val="lt1"/>
                </a:solidFill>
              </a:rPr>
              <a:t>year</a:t>
            </a:r>
            <a:r>
              <a:rPr lang="fr-FR" sz="1500" dirty="0" smtClean="0">
                <a:solidFill>
                  <a:schemeClr val="lt1"/>
                </a:solidFill>
              </a:rPr>
              <a:t> to « </a:t>
            </a:r>
            <a:r>
              <a:rPr lang="fr-FR" sz="1500" dirty="0" err="1" smtClean="0">
                <a:solidFill>
                  <a:schemeClr val="lt1"/>
                </a:solidFill>
              </a:rPr>
              <a:t>stay</a:t>
            </a:r>
            <a:r>
              <a:rPr lang="fr-FR" sz="1500" dirty="0" smtClean="0">
                <a:solidFill>
                  <a:schemeClr val="lt1"/>
                </a:solidFill>
              </a:rPr>
              <a:t> on </a:t>
            </a:r>
            <a:r>
              <a:rPr lang="fr-FR" sz="1500" dirty="0" err="1" smtClean="0">
                <a:solidFill>
                  <a:schemeClr val="lt1"/>
                </a:solidFill>
              </a:rPr>
              <a:t>track</a:t>
            </a:r>
            <a:r>
              <a:rPr lang="fr-FR" sz="1500" dirty="0" smtClean="0">
                <a:solidFill>
                  <a:schemeClr val="lt1"/>
                </a:solidFill>
              </a:rPr>
              <a:t> » and to </a:t>
            </a:r>
            <a:r>
              <a:rPr lang="fr-FR" sz="1500" dirty="0" err="1" smtClean="0">
                <a:solidFill>
                  <a:schemeClr val="lt1"/>
                </a:solidFill>
              </a:rPr>
              <a:t>track</a:t>
            </a:r>
            <a:r>
              <a:rPr lang="fr-FR" sz="1500" dirty="0" smtClean="0">
                <a:solidFill>
                  <a:schemeClr val="lt1"/>
                </a:solidFill>
              </a:rPr>
              <a:t> </a:t>
            </a:r>
            <a:r>
              <a:rPr lang="fr-FR" sz="1500" dirty="0" err="1" smtClean="0">
                <a:solidFill>
                  <a:schemeClr val="lt1"/>
                </a:solidFill>
              </a:rPr>
              <a:t>progress</a:t>
            </a:r>
            <a:r>
              <a:rPr lang="fr-FR" sz="1500" dirty="0" smtClean="0">
                <a:solidFill>
                  <a:schemeClr val="lt1"/>
                </a:solidFill>
              </a:rPr>
              <a:t>.</a:t>
            </a:r>
            <a:endParaRPr lang="de" sz="1500" dirty="0" smtClean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01444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1520" y="123478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 – development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23528" y="1131590"/>
            <a:ext cx="4176464" cy="406505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manager: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Identify needs for training</a:t>
            </a:r>
            <a:r>
              <a:rPr lang="fr-CH" sz="1500" dirty="0" smtClean="0">
                <a:solidFill>
                  <a:schemeClr val="lt1"/>
                </a:solidFill>
              </a:rPr>
              <a:t> based on the evaluation of the past year, new developments, changes in the mission.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fr-CH" sz="1500" dirty="0" smtClean="0">
                <a:solidFill>
                  <a:schemeClr val="lt1"/>
                </a:solidFill>
              </a:rPr>
              <a:t>Give necessary support to employees.</a:t>
            </a:r>
            <a:endParaRPr lang="de" sz="1500" dirty="0" smtClean="0">
              <a:solidFill>
                <a:schemeClr val="lt1"/>
              </a:solidFill>
            </a:endParaRPr>
          </a:p>
        </p:txBody>
      </p:sp>
      <p:sp>
        <p:nvSpPr>
          <p:cNvPr id="4" name="Shape 76"/>
          <p:cNvSpPr txBox="1">
            <a:spLocks/>
          </p:cNvSpPr>
          <p:nvPr/>
        </p:nvSpPr>
        <p:spPr>
          <a:xfrm>
            <a:off x="4788024" y="1131590"/>
            <a:ext cx="4104456" cy="41370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staff member: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lt1"/>
                </a:solidFill>
              </a:rPr>
              <a:t>Communicate needs for trainings, study visits</a:t>
            </a:r>
          </a:p>
          <a:p>
            <a:pPr marL="101600">
              <a:buClr>
                <a:schemeClr val="lt1"/>
              </a:buClr>
            </a:pPr>
            <a:endParaRPr lang="de" sz="1500" dirty="0" smtClean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90608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1520" y="123478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 – satisfaction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23528" y="1131590"/>
            <a:ext cx="4176464" cy="406505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manager: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Build a relationship of trust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fr-CH" sz="1500" dirty="0" smtClean="0">
                <a:solidFill>
                  <a:schemeClr val="lt1"/>
                </a:solidFill>
              </a:rPr>
              <a:t>Identify the different reasons for eventual dissatisfaction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Detect lacks in communication </a:t>
            </a:r>
            <a:endParaRPr lang="fr-CH" sz="1500" dirty="0" smtClean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Direct feedback</a:t>
            </a:r>
            <a:r>
              <a:rPr lang="fr-CH" sz="1500" dirty="0" smtClean="0">
                <a:solidFill>
                  <a:schemeClr val="lt1"/>
                </a:solidFill>
              </a:rPr>
              <a:t> for the manager</a:t>
            </a:r>
            <a:endParaRPr lang="de" sz="1500" dirty="0" smtClean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Insight into the ambiance in the different teams</a:t>
            </a:r>
            <a:endParaRPr lang="fr-CH" sz="1500" dirty="0" smtClean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fr-CH" sz="1500" dirty="0" smtClean="0">
                <a:solidFill>
                  <a:schemeClr val="lt1"/>
                </a:solidFill>
              </a:rPr>
              <a:t>Finding solutions together (motivation)</a:t>
            </a:r>
            <a:endParaRPr lang="de" sz="1500" dirty="0" smtClean="0">
              <a:solidFill>
                <a:schemeClr val="lt1"/>
              </a:solidFill>
            </a:endParaRPr>
          </a:p>
        </p:txBody>
      </p:sp>
      <p:sp>
        <p:nvSpPr>
          <p:cNvPr id="4" name="Shape 76"/>
          <p:cNvSpPr txBox="1">
            <a:spLocks/>
          </p:cNvSpPr>
          <p:nvPr/>
        </p:nvSpPr>
        <p:spPr>
          <a:xfrm>
            <a:off x="4788024" y="1131590"/>
            <a:ext cx="4104456" cy="23762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staff member: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lt1"/>
                </a:solidFill>
              </a:rPr>
              <a:t>Opportunity to speak openly about frustration, difficulties in dealing with certain situations or needs in regard of his or her personal and professional evolution</a:t>
            </a:r>
          </a:p>
        </p:txBody>
      </p:sp>
      <p:sp>
        <p:nvSpPr>
          <p:cNvPr id="6" name="Shape 76"/>
          <p:cNvSpPr txBox="1">
            <a:spLocks/>
          </p:cNvSpPr>
          <p:nvPr/>
        </p:nvSpPr>
        <p:spPr>
          <a:xfrm>
            <a:off x="323528" y="3955368"/>
            <a:ext cx="8568952" cy="6326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endParaRPr lang="de" sz="1500" b="1" u="sng" dirty="0" smtClean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3419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1520" y="123478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 – </a:t>
            </a:r>
            <a:r>
              <a:rPr lang="fr-CH" b="1" dirty="0" smtClean="0">
                <a:solidFill>
                  <a:srgbClr val="CCCCCC"/>
                </a:solidFill>
              </a:rPr>
              <a:t>in-</a:t>
            </a:r>
            <a:r>
              <a:rPr lang="de" b="1" dirty="0" smtClean="0">
                <a:solidFill>
                  <a:srgbClr val="CCCCCC"/>
                </a:solidFill>
              </a:rPr>
              <a:t>s</a:t>
            </a:r>
            <a:r>
              <a:rPr lang="fr-CH" b="1" dirty="0" smtClean="0">
                <a:solidFill>
                  <a:srgbClr val="CCCCCC"/>
                </a:solidFill>
              </a:rPr>
              <a:t>ervice mobility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23528" y="1131590"/>
            <a:ext cx="4176464" cy="406505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manager: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fr-CH" sz="1500" dirty="0" smtClean="0">
                <a:solidFill>
                  <a:schemeClr val="lt1"/>
                </a:solidFill>
              </a:rPr>
              <a:t>Know beforehand when an employee</a:t>
            </a:r>
            <a:r>
              <a:rPr lang="fr-CH" sz="1500" dirty="0">
                <a:solidFill>
                  <a:schemeClr val="lt1"/>
                </a:solidFill>
              </a:rPr>
              <a:t> </a:t>
            </a:r>
            <a:r>
              <a:rPr lang="fr-CH" sz="1500" dirty="0" smtClean="0">
                <a:solidFill>
                  <a:schemeClr val="lt1"/>
                </a:solidFill>
              </a:rPr>
              <a:t>thinks about changing the job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fr-CH" sz="1500" dirty="0" smtClean="0">
                <a:solidFill>
                  <a:schemeClr val="lt1"/>
                </a:solidFill>
              </a:rPr>
              <a:t>Giving staff members the opportunity to evolve in a different context.</a:t>
            </a:r>
            <a:endParaRPr lang="de" sz="1500" dirty="0" smtClean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fr-CH" sz="1500" dirty="0" smtClean="0">
                <a:solidFill>
                  <a:schemeClr val="lt1"/>
                </a:solidFill>
              </a:rPr>
              <a:t>Keep good people in your service.</a:t>
            </a:r>
          </a:p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endParaRPr lang="de" sz="1500" dirty="0" smtClean="0">
              <a:solidFill>
                <a:schemeClr val="lt1"/>
              </a:solidFill>
            </a:endParaRPr>
          </a:p>
        </p:txBody>
      </p:sp>
      <p:sp>
        <p:nvSpPr>
          <p:cNvPr id="4" name="Shape 76"/>
          <p:cNvSpPr txBox="1">
            <a:spLocks/>
          </p:cNvSpPr>
          <p:nvPr/>
        </p:nvSpPr>
        <p:spPr>
          <a:xfrm>
            <a:off x="4788024" y="1131590"/>
            <a:ext cx="4104456" cy="23762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staff member: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lt1"/>
                </a:solidFill>
              </a:rPr>
              <a:t>Inform the manager about the need for a new challenge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lt1"/>
                </a:solidFill>
              </a:rPr>
              <a:t>Get the opportunity to stay in the same administration/</a:t>
            </a:r>
            <a:r>
              <a:rPr lang="en-US" sz="1500" dirty="0" err="1" smtClean="0">
                <a:solidFill>
                  <a:schemeClr val="lt1"/>
                </a:solidFill>
              </a:rPr>
              <a:t>organisation</a:t>
            </a:r>
            <a:endParaRPr lang="en-US" sz="1500" dirty="0" smtClean="0">
              <a:solidFill>
                <a:schemeClr val="lt1"/>
              </a:solidFill>
            </a:endParaRPr>
          </a:p>
        </p:txBody>
      </p:sp>
      <p:sp>
        <p:nvSpPr>
          <p:cNvPr id="6" name="Shape 76"/>
          <p:cNvSpPr txBox="1">
            <a:spLocks/>
          </p:cNvSpPr>
          <p:nvPr/>
        </p:nvSpPr>
        <p:spPr>
          <a:xfrm>
            <a:off x="323528" y="3955368"/>
            <a:ext cx="8568952" cy="6326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endParaRPr lang="de" sz="1500" b="1" u="sng" dirty="0" smtClean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967433"/>
      </p:ext>
    </p:extLst>
  </p:cSld>
  <p:clrMapOvr>
    <a:masterClrMapping/>
  </p:clrMapOvr>
  <p:transition xmlns:p14="http://schemas.microsoft.com/office/powerpoint/2010/main"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1520" y="123478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 – </a:t>
            </a:r>
            <a:r>
              <a:rPr lang="fr-CH" b="1" dirty="0" smtClean="0">
                <a:solidFill>
                  <a:srgbClr val="CCCCCC"/>
                </a:solidFill>
              </a:rPr>
              <a:t>comments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23528" y="1131590"/>
            <a:ext cx="4176464" cy="406505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manager: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fr-CH" sz="1500" dirty="0" smtClean="0">
                <a:solidFill>
                  <a:schemeClr val="lt1"/>
                </a:solidFill>
              </a:rPr>
              <a:t>Keep track of comments that have been made during the discussion (track evolution)</a:t>
            </a:r>
          </a:p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endParaRPr lang="de" sz="1500" dirty="0" smtClean="0">
              <a:solidFill>
                <a:schemeClr val="lt1"/>
              </a:solidFill>
            </a:endParaRPr>
          </a:p>
        </p:txBody>
      </p:sp>
      <p:sp>
        <p:nvSpPr>
          <p:cNvPr id="4" name="Shape 76"/>
          <p:cNvSpPr txBox="1">
            <a:spLocks/>
          </p:cNvSpPr>
          <p:nvPr/>
        </p:nvSpPr>
        <p:spPr>
          <a:xfrm>
            <a:off x="4788024" y="1131590"/>
            <a:ext cx="4104456" cy="23762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staff member: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D</a:t>
            </a:r>
            <a:r>
              <a:rPr lang="en-US" sz="1500" dirty="0" err="1" smtClean="0">
                <a:solidFill>
                  <a:schemeClr val="lt1"/>
                </a:solidFill>
              </a:rPr>
              <a:t>ocumentation</a:t>
            </a:r>
            <a:r>
              <a:rPr lang="en-US" sz="1500" dirty="0" smtClean="0">
                <a:solidFill>
                  <a:schemeClr val="lt1"/>
                </a:solidFill>
              </a:rPr>
              <a:t> of </a:t>
            </a:r>
            <a:r>
              <a:rPr lang="en-US" sz="1500" dirty="0" err="1" smtClean="0">
                <a:solidFill>
                  <a:schemeClr val="lt1"/>
                </a:solidFill>
              </a:rPr>
              <a:t>importants</a:t>
            </a:r>
            <a:r>
              <a:rPr lang="en-US" sz="1500" dirty="0" smtClean="0">
                <a:solidFill>
                  <a:schemeClr val="lt1"/>
                </a:solidFill>
              </a:rPr>
              <a:t> remarks </a:t>
            </a:r>
          </a:p>
        </p:txBody>
      </p:sp>
      <p:sp>
        <p:nvSpPr>
          <p:cNvPr id="6" name="Shape 76"/>
          <p:cNvSpPr txBox="1">
            <a:spLocks/>
          </p:cNvSpPr>
          <p:nvPr/>
        </p:nvSpPr>
        <p:spPr>
          <a:xfrm>
            <a:off x="323528" y="3955368"/>
            <a:ext cx="8568952" cy="6326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endParaRPr lang="de" sz="1500" b="1" u="sng" dirty="0" smtClean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452048"/>
      </p:ext>
    </p:extLst>
  </p:cSld>
  <p:clrMapOvr>
    <a:masterClrMapping/>
  </p:clrMapOvr>
  <p:transition xmlns:p14="http://schemas.microsoft.com/office/powerpoint/2010/main"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6705" y="413300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CH" b="1" dirty="0" smtClean="0">
                <a:solidFill>
                  <a:srgbClr val="CCCCCC"/>
                </a:solidFill>
              </a:rPr>
              <a:t>Advantages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539552" y="1275606"/>
            <a:ext cx="8005748" cy="36004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91425" tIns="91425" rIns="91425" bIns="91425" anchor="t" anchorCtr="0">
            <a:noAutofit/>
          </a:bodyPr>
          <a:lstStyle/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Tx/>
              <a:buChar char="-"/>
            </a:pPr>
            <a:r>
              <a:rPr lang="fr-CH" sz="1600" dirty="0" smtClean="0">
                <a:solidFill>
                  <a:schemeClr val="lt1"/>
                </a:solidFill>
              </a:rPr>
              <a:t>The appraisal talk needs a beforehand reflection from both sides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Tx/>
              <a:buChar char="-"/>
            </a:pPr>
            <a:r>
              <a:rPr lang="fr-CH" sz="1600" dirty="0" smtClean="0">
                <a:solidFill>
                  <a:schemeClr val="lt1"/>
                </a:solidFill>
              </a:rPr>
              <a:t>Collaborate search for ideas, solutions and defining goals in a </a:t>
            </a:r>
            <a:r>
              <a:rPr lang="fr-CH" sz="1600" smtClean="0">
                <a:solidFill>
                  <a:schemeClr val="lt1"/>
                </a:solidFill>
              </a:rPr>
              <a:t>collaborate process (bottom-up)</a:t>
            </a:r>
            <a:endParaRPr lang="fr-CH" sz="1600" dirty="0" smtClean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Tx/>
              <a:buChar char="-"/>
            </a:pPr>
            <a:r>
              <a:rPr lang="fr-CH" sz="1600" dirty="0" smtClean="0">
                <a:solidFill>
                  <a:schemeClr val="lt1"/>
                </a:solidFill>
              </a:rPr>
              <a:t>Get a sincere assessment of your own work (employee and manager)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Tx/>
              <a:buChar char="-"/>
            </a:pPr>
            <a:r>
              <a:rPr lang="fr-CH" sz="1600" dirty="0" smtClean="0">
                <a:solidFill>
                  <a:schemeClr val="lt1"/>
                </a:solidFill>
              </a:rPr>
              <a:t>Have anchor points that help tracking progress on professional and personal level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Tx/>
              <a:buChar char="-"/>
            </a:pPr>
            <a:r>
              <a:rPr lang="fr-CH" sz="1600" dirty="0" smtClean="0">
                <a:solidFill>
                  <a:schemeClr val="lt1"/>
                </a:solidFill>
              </a:rPr>
              <a:t>Feed the general annual plan of the service/organisation</a:t>
            </a:r>
            <a:endParaRPr lang="de" sz="1600" dirty="0" smtClean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019026"/>
      </p:ext>
    </p:extLst>
  </p:cSld>
  <p:clrMapOvr>
    <a:masterClrMapping/>
  </p:clrMapOvr>
  <p:transition xmlns:p14="http://schemas.microsoft.com/office/powerpoint/2010/main"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10th Training CoE\PLan de travail SNJ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538"/>
            <a:ext cx="9680972" cy="516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887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3"/>
          <p:cNvGraphicFramePr/>
          <p:nvPr>
            <p:extLst>
              <p:ext uri="{D42A27DB-BD31-4B8C-83A1-F6EECF244321}">
                <p14:modId xmlns:p14="http://schemas.microsoft.com/office/powerpoint/2010/main" val="402477633"/>
              </p:ext>
            </p:extLst>
          </p:nvPr>
        </p:nvGraphicFramePr>
        <p:xfrm>
          <a:off x="899593" y="411510"/>
          <a:ext cx="7200799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444974" y="380056"/>
            <a:ext cx="304690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 smtClean="0"/>
          </a:p>
          <a:p>
            <a:r>
              <a:rPr lang="de-DE" sz="2400" b="1" dirty="0" smtClean="0">
                <a:solidFill>
                  <a:schemeClr val="bg1">
                    <a:lumMod val="75000"/>
                  </a:schemeClr>
                </a:solidFill>
              </a:rPr>
              <a:t>Quality </a:t>
            </a:r>
            <a:r>
              <a:rPr lang="de-DE" sz="2400" b="1" dirty="0" err="1" smtClean="0">
                <a:solidFill>
                  <a:schemeClr val="bg1">
                    <a:lumMod val="75000"/>
                  </a:schemeClr>
                </a:solidFill>
              </a:rPr>
              <a:t>cycle</a:t>
            </a:r>
            <a:r>
              <a:rPr lang="de-DE" sz="2400" b="1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de-DE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545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6705" y="413300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598700" y="1435100"/>
            <a:ext cx="8005748" cy="3651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3556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de" sz="2000" dirty="0" smtClean="0">
                <a:solidFill>
                  <a:schemeClr val="lt1"/>
                </a:solidFill>
              </a:rPr>
              <a:t>In </a:t>
            </a:r>
            <a:r>
              <a:rPr lang="de" sz="2000" dirty="0">
                <a:solidFill>
                  <a:schemeClr val="lt1"/>
                </a:solidFill>
              </a:rPr>
              <a:t>the beginning of each year </a:t>
            </a:r>
            <a:endParaRPr lang="de" sz="2000" dirty="0" smtClean="0">
              <a:solidFill>
                <a:schemeClr val="lt1"/>
              </a:solidFill>
            </a:endParaRPr>
          </a:p>
          <a:p>
            <a:pPr marL="457200" indent="-3556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lt1"/>
                </a:solidFill>
              </a:rPr>
              <a:t>I</a:t>
            </a:r>
            <a:r>
              <a:rPr lang="de" sz="2000" dirty="0" smtClean="0">
                <a:solidFill>
                  <a:schemeClr val="lt1"/>
                </a:solidFill>
              </a:rPr>
              <a:t>ndividual conversation</a:t>
            </a:r>
            <a:endParaRPr lang="de" sz="2000" dirty="0">
              <a:solidFill>
                <a:schemeClr val="lt1"/>
              </a:solidFill>
            </a:endParaRPr>
          </a:p>
          <a:p>
            <a:pPr marL="457200" lvl="0" indent="-3556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2000" dirty="0" smtClean="0">
                <a:solidFill>
                  <a:schemeClr val="lt1"/>
                </a:solidFill>
              </a:rPr>
              <a:t>Based on a template from the public administration</a:t>
            </a:r>
            <a:r>
              <a:rPr lang="fr-CH" sz="2000" dirty="0" smtClean="0">
                <a:solidFill>
                  <a:schemeClr val="lt1"/>
                </a:solidFill>
              </a:rPr>
              <a:t> (form)</a:t>
            </a:r>
            <a:endParaRPr lang="de" sz="2000" dirty="0" smtClean="0">
              <a:solidFill>
                <a:schemeClr val="lt1"/>
              </a:solidFill>
            </a:endParaRPr>
          </a:p>
          <a:p>
            <a:pPr marL="457200" lvl="0" indent="-3556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lt1"/>
                </a:solidFill>
              </a:rPr>
              <a:t>I</a:t>
            </a:r>
            <a:r>
              <a:rPr lang="de" sz="2000" dirty="0" smtClean="0">
                <a:solidFill>
                  <a:schemeClr val="lt1"/>
                </a:solidFill>
              </a:rPr>
              <a:t>ntegration of the goals in the overall annual program for the service</a:t>
            </a:r>
          </a:p>
          <a:p>
            <a:pPr marL="457200" lvl="0" indent="-3556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endParaRPr lang="de" sz="2000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6705" y="413300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598700" y="1131590"/>
            <a:ext cx="8005748" cy="395451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de" sz="2000" b="1" u="sng" dirty="0" smtClean="0">
                <a:solidFill>
                  <a:schemeClr val="lt1"/>
                </a:solidFill>
              </a:rPr>
              <a:t>Overall objective: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2000" dirty="0" smtClean="0">
                <a:solidFill>
                  <a:schemeClr val="lt1"/>
                </a:solidFill>
              </a:rPr>
              <a:t>Retrospective of the last year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lt1"/>
                </a:solidFill>
              </a:rPr>
              <a:t>L</a:t>
            </a:r>
            <a:r>
              <a:rPr lang="de" sz="2000" dirty="0" smtClean="0">
                <a:solidFill>
                  <a:schemeClr val="lt1"/>
                </a:solidFill>
              </a:rPr>
              <a:t>ay down personal and professional goals f</a:t>
            </a:r>
            <a:r>
              <a:rPr lang="en-US" sz="2000" dirty="0" smtClean="0">
                <a:solidFill>
                  <a:schemeClr val="lt1"/>
                </a:solidFill>
              </a:rPr>
              <a:t>or the coming year</a:t>
            </a:r>
            <a:endParaRPr lang="de" sz="200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04936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6705" y="413300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598700" y="1059582"/>
            <a:ext cx="8005748" cy="40265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de" sz="2000" b="1" u="sng" dirty="0" smtClean="0">
                <a:solidFill>
                  <a:schemeClr val="lt1"/>
                </a:solidFill>
              </a:rPr>
              <a:t>Content: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2000" dirty="0" smtClean="0">
                <a:solidFill>
                  <a:schemeClr val="lt1"/>
                </a:solidFill>
              </a:rPr>
              <a:t>Goals from the past years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fr-FR" sz="2000" dirty="0" err="1">
                <a:solidFill>
                  <a:schemeClr val="lt1"/>
                </a:solidFill>
              </a:rPr>
              <a:t>Defining</a:t>
            </a:r>
            <a:r>
              <a:rPr lang="fr-FR" sz="2000" dirty="0">
                <a:solidFill>
                  <a:schemeClr val="lt1"/>
                </a:solidFill>
              </a:rPr>
              <a:t> </a:t>
            </a:r>
            <a:r>
              <a:rPr lang="de" sz="2000" dirty="0">
                <a:solidFill>
                  <a:schemeClr val="lt1"/>
                </a:solidFill>
              </a:rPr>
              <a:t>goals f</a:t>
            </a:r>
            <a:r>
              <a:rPr lang="en-US" sz="2000" dirty="0">
                <a:solidFill>
                  <a:schemeClr val="lt1"/>
                </a:solidFill>
              </a:rPr>
              <a:t>or the coming year</a:t>
            </a:r>
            <a:endParaRPr lang="de" sz="2000" dirty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2000" dirty="0" smtClean="0">
                <a:solidFill>
                  <a:schemeClr val="lt1"/>
                </a:solidFill>
              </a:rPr>
              <a:t>Professional development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2000" dirty="0" smtClean="0">
                <a:solidFill>
                  <a:schemeClr val="lt1"/>
                </a:solidFill>
              </a:rPr>
              <a:t>Satisfaction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2000" dirty="0" smtClean="0">
                <a:solidFill>
                  <a:schemeClr val="lt1"/>
                </a:solidFill>
              </a:rPr>
              <a:t>Wishes for in-service mobility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2000" dirty="0" smtClean="0">
                <a:solidFill>
                  <a:schemeClr val="lt1"/>
                </a:solidFill>
              </a:rPr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4155569995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08570"/>
            <a:ext cx="9144000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462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36562"/>
            <a:ext cx="9144000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406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51520" y="123478"/>
            <a:ext cx="8635775" cy="669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b="1" dirty="0" smtClean="0">
                <a:solidFill>
                  <a:srgbClr val="CCCCCC"/>
                </a:solidFill>
              </a:rPr>
              <a:t>Annual employee appraisal – goals from last year</a:t>
            </a:r>
            <a:endParaRPr lang="de" b="1" dirty="0">
              <a:solidFill>
                <a:srgbClr val="CCCCCC"/>
              </a:solidFill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23528" y="1131590"/>
            <a:ext cx="4176464" cy="428108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01600" lvl="0" rtl="0"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manager:</a:t>
            </a:r>
          </a:p>
          <a:p>
            <a:pPr marL="444500" indent="-342900">
              <a:lnSpc>
                <a:spcPct val="100000"/>
              </a:lnSpc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Why could certain goals not be reached?</a:t>
            </a:r>
            <a:br>
              <a:rPr lang="de" sz="1500" dirty="0" smtClean="0">
                <a:solidFill>
                  <a:schemeClr val="lt1"/>
                </a:solidFill>
              </a:rPr>
            </a:br>
            <a:r>
              <a:rPr lang="de" sz="1500" dirty="0" smtClean="0">
                <a:solidFill>
                  <a:schemeClr val="lt1"/>
                </a:solidFill>
              </a:rPr>
              <a:t>- Problems with the task itself?</a:t>
            </a:r>
            <a:br>
              <a:rPr lang="de" sz="1500" dirty="0" smtClean="0">
                <a:solidFill>
                  <a:schemeClr val="lt1"/>
                </a:solidFill>
              </a:rPr>
            </a:br>
            <a:r>
              <a:rPr lang="de" sz="1500" dirty="0" smtClean="0">
                <a:solidFill>
                  <a:schemeClr val="lt1"/>
                </a:solidFill>
              </a:rPr>
              <a:t>- The situation has changed?</a:t>
            </a:r>
            <a:br>
              <a:rPr lang="de" sz="1500" dirty="0" smtClean="0">
                <a:solidFill>
                  <a:schemeClr val="lt1"/>
                </a:solidFill>
              </a:rPr>
            </a:br>
            <a:r>
              <a:rPr lang="de" sz="1500" dirty="0">
                <a:solidFill>
                  <a:schemeClr val="lt1"/>
                </a:solidFill>
              </a:rPr>
              <a:t>- Needs for </a:t>
            </a:r>
            <a:r>
              <a:rPr lang="de" sz="1500" dirty="0" smtClean="0">
                <a:solidFill>
                  <a:schemeClr val="lt1"/>
                </a:solidFill>
              </a:rPr>
              <a:t>training</a:t>
            </a:r>
            <a:r>
              <a:rPr lang="fr-CH" sz="1500" dirty="0">
                <a:solidFill>
                  <a:schemeClr val="lt1"/>
                </a:solidFill>
              </a:rPr>
              <a:t/>
            </a:r>
            <a:br>
              <a:rPr lang="fr-CH" sz="1500" dirty="0">
                <a:solidFill>
                  <a:schemeClr val="lt1"/>
                </a:solidFill>
              </a:rPr>
            </a:br>
            <a:r>
              <a:rPr lang="de" sz="1500" dirty="0" smtClean="0">
                <a:solidFill>
                  <a:schemeClr val="lt1"/>
                </a:solidFill>
              </a:rPr>
              <a:t>- Personal problems of the staff   </a:t>
            </a:r>
            <a:br>
              <a:rPr lang="de" sz="1500" dirty="0" smtClean="0">
                <a:solidFill>
                  <a:schemeClr val="lt1"/>
                </a:solidFill>
              </a:rPr>
            </a:br>
            <a:r>
              <a:rPr lang="de" sz="1500" dirty="0" smtClean="0">
                <a:solidFill>
                  <a:schemeClr val="lt1"/>
                </a:solidFill>
              </a:rPr>
              <a:t>  member? </a:t>
            </a:r>
            <a:endParaRPr lang="fr-CH" sz="1500" dirty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What is realistic? </a:t>
            </a:r>
            <a:endParaRPr lang="de" sz="1500" dirty="0">
              <a:solidFill>
                <a:schemeClr val="lt1"/>
              </a:solidFill>
            </a:endParaRP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What works good?</a:t>
            </a:r>
          </a:p>
          <a:p>
            <a:pPr marL="4445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Feedback for the staff member</a:t>
            </a:r>
            <a:r>
              <a:rPr lang="fr-CH" sz="1500" dirty="0" smtClean="0">
                <a:solidFill>
                  <a:schemeClr val="lt1"/>
                </a:solidFill>
              </a:rPr>
              <a:t> (recognition)</a:t>
            </a:r>
            <a:endParaRPr lang="de" sz="1500" dirty="0" smtClean="0">
              <a:solidFill>
                <a:schemeClr val="lt1"/>
              </a:solidFill>
            </a:endParaRPr>
          </a:p>
        </p:txBody>
      </p:sp>
      <p:sp>
        <p:nvSpPr>
          <p:cNvPr id="4" name="Shape 76"/>
          <p:cNvSpPr txBox="1">
            <a:spLocks/>
          </p:cNvSpPr>
          <p:nvPr/>
        </p:nvSpPr>
        <p:spPr>
          <a:xfrm>
            <a:off x="4788024" y="1131590"/>
            <a:ext cx="4104456" cy="43396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>
              <a:buClr>
                <a:schemeClr val="lt1"/>
              </a:buClr>
            </a:pPr>
            <a:r>
              <a:rPr lang="de" sz="1500" b="1" u="sng" dirty="0" smtClean="0">
                <a:solidFill>
                  <a:schemeClr val="lt1"/>
                </a:solidFill>
              </a:rPr>
              <a:t>…as a tool for the staff member: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lt1"/>
                </a:solidFill>
              </a:rPr>
              <a:t>I</a:t>
            </a:r>
            <a:r>
              <a:rPr lang="de" sz="1500" dirty="0" smtClean="0">
                <a:solidFill>
                  <a:schemeClr val="lt1"/>
                </a:solidFill>
              </a:rPr>
              <a:t>nform the manager about issues, changes, needs for action (bottom-up)</a:t>
            </a: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r>
              <a:rPr lang="de" sz="1500" dirty="0" smtClean="0">
                <a:solidFill>
                  <a:schemeClr val="lt1"/>
                </a:solidFill>
              </a:rPr>
              <a:t>Feedback for the manager </a:t>
            </a:r>
            <a:r>
              <a:rPr lang="fr-CH" sz="1500" dirty="0" smtClean="0">
                <a:solidFill>
                  <a:schemeClr val="lt1"/>
                </a:solidFill>
              </a:rPr>
              <a:t>: receive a sincere assessment of his or her work</a:t>
            </a:r>
            <a:endParaRPr lang="de" sz="1500" dirty="0" smtClean="0">
              <a:solidFill>
                <a:schemeClr val="lt1"/>
              </a:solidFill>
            </a:endParaRPr>
          </a:p>
          <a:p>
            <a:pPr marL="444500" indent="-342900">
              <a:buClr>
                <a:schemeClr val="lt1"/>
              </a:buClr>
              <a:buFont typeface="Arial" panose="020B0604020202020204" pitchFamily="34" charset="0"/>
              <a:buChar char="•"/>
            </a:pPr>
            <a:endParaRPr lang="de" sz="1500" dirty="0" smtClean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23105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786</Words>
  <Application>Microsoft Macintosh PowerPoint</Application>
  <PresentationFormat>Bildschirmpräsentation (16:9)</PresentationFormat>
  <Paragraphs>93</Paragraphs>
  <Slides>15</Slides>
  <Notes>13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simple-light-2</vt:lpstr>
      <vt:lpstr>PowerPoint-Präsentation</vt:lpstr>
      <vt:lpstr>PowerPoint-Präsentation</vt:lpstr>
      <vt:lpstr>PowerPoint-Präsentation</vt:lpstr>
      <vt:lpstr>Annual employee appraisal</vt:lpstr>
      <vt:lpstr>Annual employee appraisal</vt:lpstr>
      <vt:lpstr>Annual employee appraisal</vt:lpstr>
      <vt:lpstr>PowerPoint-Präsentation</vt:lpstr>
      <vt:lpstr>PowerPoint-Präsentation</vt:lpstr>
      <vt:lpstr>Annual employee appraisal – goals from last year</vt:lpstr>
      <vt:lpstr>Annual employee appraisal – goals for next year</vt:lpstr>
      <vt:lpstr>Annual employee appraisal – development</vt:lpstr>
      <vt:lpstr>Annual employee appraisal – satisfaction</vt:lpstr>
      <vt:lpstr>Annual employee appraisal – in-service mobility</vt:lpstr>
      <vt:lpstr>Annual employee appraisal – comments</vt:lpstr>
      <vt:lpstr>Advantages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 Britz</dc:creator>
  <cp:lastModifiedBy>Sandra</cp:lastModifiedBy>
  <cp:revision>68</cp:revision>
  <cp:lastPrinted>2017-06-26T14:32:46Z</cp:lastPrinted>
  <dcterms:modified xsi:type="dcterms:W3CDTF">2019-06-18T07:02:01Z</dcterms:modified>
</cp:coreProperties>
</file>