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3" r:id="rId4"/>
    <p:sldMasterId id="2147483669" r:id="rId5"/>
    <p:sldMasterId id="2147483677" r:id="rId6"/>
    <p:sldMasterId id="2147483685" r:id="rId7"/>
  </p:sldMasterIdLst>
  <p:notesMasterIdLst>
    <p:notesMasterId r:id="rId21"/>
  </p:notesMasterIdLst>
  <p:handoutMasterIdLst>
    <p:handoutMasterId r:id="rId22"/>
  </p:handoutMasterIdLst>
  <p:sldIdLst>
    <p:sldId id="264" r:id="rId8"/>
    <p:sldId id="285" r:id="rId9"/>
    <p:sldId id="267" r:id="rId10"/>
    <p:sldId id="268" r:id="rId11"/>
    <p:sldId id="269" r:id="rId12"/>
    <p:sldId id="270" r:id="rId13"/>
    <p:sldId id="290" r:id="rId14"/>
    <p:sldId id="288" r:id="rId15"/>
    <p:sldId id="289" r:id="rId16"/>
    <p:sldId id="291" r:id="rId17"/>
    <p:sldId id="292" r:id="rId18"/>
    <p:sldId id="287" r:id="rId19"/>
    <p:sldId id="279" r:id="rId20"/>
  </p:sldIdLst>
  <p:sldSz cx="9144000" cy="6858000" type="screen4x3"/>
  <p:notesSz cx="7099300" cy="10234613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A40"/>
    <a:srgbClr val="0D34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957" autoAdjust="0"/>
    <p:restoredTop sz="94607" autoAdjust="0"/>
  </p:normalViewPr>
  <p:slideViewPr>
    <p:cSldViewPr snapToGrid="0" snapToObjects="1">
      <p:cViewPr varScale="1">
        <p:scale>
          <a:sx n="120" d="100"/>
          <a:sy n="120" d="100"/>
        </p:scale>
        <p:origin x="94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t>17/11/2025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t>17/11/2025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6043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6043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60431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60431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81E14-92EA-3035-1D87-D40E492B2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B053A58-D196-8EA0-36B0-E86C84F316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D0E00EC-26C0-BFDB-4B0B-231F5BDAF7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06EA52-AC11-2883-0E7C-3722D491B8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61008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6043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B8192-FC75-7948-A90E-BB39401BDF96}" type="datetime1">
              <a:rPr lang="fr-FR" smtClean="0"/>
              <a:t>17/11/2025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COE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44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910A2-8D70-4E4C-9EF5-7FDDDC241FE5}" type="datetime1">
              <a:rPr lang="fr-FR" smtClean="0"/>
              <a:t>17/11/2025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COE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7745B-8608-5D4B-94D3-03F62A74BA0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1519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6B3B5-904F-FC43-AA15-515BFF6B2265}" type="datetime1">
              <a:rPr lang="fr-FR" smtClean="0"/>
              <a:t>17/11/2025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COE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9200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latin typeface="Century Gothic" charset="0"/>
                <a:ea typeface="Century Gothic" charset="0"/>
                <a:cs typeface="Century Gothic" charset="0"/>
              </a:defRPr>
            </a:lvl1pPr>
            <a:lvl2pPr>
              <a:defRPr>
                <a:latin typeface="Century Gothic" charset="0"/>
                <a:ea typeface="Century Gothic" charset="0"/>
                <a:cs typeface="Century Gothic" charset="0"/>
              </a:defRPr>
            </a:lvl2pPr>
            <a:lvl3pPr>
              <a:defRPr>
                <a:latin typeface="Century Gothic" charset="0"/>
                <a:ea typeface="Century Gothic" charset="0"/>
                <a:cs typeface="Century Gothic" charset="0"/>
              </a:defRPr>
            </a:lvl3pPr>
            <a:lvl4pPr>
              <a:defRPr>
                <a:latin typeface="Century Gothic" charset="0"/>
                <a:ea typeface="Century Gothic" charset="0"/>
                <a:cs typeface="Century Gothic" charset="0"/>
              </a:defRPr>
            </a:lvl4pPr>
            <a:lvl5pPr>
              <a:defRPr>
                <a:latin typeface="Century Gothic" charset="0"/>
                <a:ea typeface="Century Gothic" charset="0"/>
                <a:cs typeface="Century Gothic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17/11/2025</a:t>
            </a:fld>
            <a:endParaRPr lang="fr-FR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fr-FR" dirty="0"/>
              <a:t>COE</a:t>
            </a:r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90AFD07-AF74-EB42-967E-34D07760D19F}" type="datetime1">
              <a:rPr lang="fr-FR" smtClean="0"/>
              <a:pPr/>
              <a:t>17/11/2025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fr-FR" dirty="0"/>
              <a:t>COE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D3027B32-7EE3-4B47-8E3B-B3A98341C45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68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FDA910A2-8D70-4E4C-9EF5-7FDDDC241FE5}" type="datetime1">
              <a:rPr lang="fr-FR" smtClean="0"/>
              <a:pPr/>
              <a:t>17/11/2025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fr-FR" dirty="0"/>
              <a:t>COE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2C57745B-8608-5D4B-94D3-03F62A74BA0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744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Century Gothic" charset="0"/>
          <a:ea typeface="Century Gothic" charset="0"/>
          <a:cs typeface="Century Gothic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Century Gothic" charset="0"/>
          <a:ea typeface="Century Gothic" charset="0"/>
          <a:cs typeface="Century Gothic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Century Gothic" charset="0"/>
          <a:ea typeface="Century Gothic" charset="0"/>
          <a:cs typeface="Century Gothic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Century Gothic" charset="0"/>
          <a:ea typeface="Century Gothic" charset="0"/>
          <a:cs typeface="Century Gothic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Century Gothic" charset="0"/>
          <a:ea typeface="Century Gothic" charset="0"/>
          <a:cs typeface="Century Gothic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Century Gothic" charset="0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17/11/2025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fr-FR" dirty="0"/>
              <a:t>COE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7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07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/>
  <p:txStyles>
    <p:titleStyle>
      <a:lvl1pPr algn="r" defTabSz="457200" rtl="0" eaLnBrk="1" latinLnBrk="0" hangingPunct="1">
        <a:spcBef>
          <a:spcPct val="0"/>
        </a:spcBef>
        <a:buNone/>
        <a:defRPr sz="2000" kern="1200">
          <a:solidFill>
            <a:srgbClr val="FFFFFF"/>
          </a:solidFill>
          <a:latin typeface="Century Gothic" charset="0"/>
          <a:ea typeface="Century Gothic" charset="0"/>
          <a:cs typeface="Century Gothic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Century Gothic" charset="0"/>
          <a:ea typeface="Century Gothic" charset="0"/>
          <a:cs typeface="Century Gothic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Century Gothic" charset="0"/>
          <a:ea typeface="Century Gothic" charset="0"/>
          <a:cs typeface="Century Gothic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Century Gothic" charset="0"/>
          <a:ea typeface="Century Gothic" charset="0"/>
          <a:cs typeface="Century Gothic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Century Gothic" charset="0"/>
          <a:ea typeface="Century Gothic" charset="0"/>
          <a:cs typeface="Century Gothic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Century Gothic" charset="0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40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youthmobility@coe.in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hyperlink" Target="https://www.coe.int/en/web/youth/youth-mobility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714737"/>
            <a:ext cx="8229599" cy="1628895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0D347D"/>
                </a:solidFill>
                <a:latin typeface="Century Gothic" charset="0"/>
                <a:ea typeface="Century Gothic" charset="0"/>
                <a:cs typeface="Century Gothic" charset="0"/>
              </a:rPr>
              <a:t>PARTIAL AGREEMENT </a:t>
            </a:r>
            <a:br>
              <a:rPr lang="fr-FR" sz="3200" b="1" dirty="0">
                <a:solidFill>
                  <a:srgbClr val="0D347D"/>
                </a:solidFill>
                <a:latin typeface="Century Gothic" charset="0"/>
                <a:ea typeface="Century Gothic" charset="0"/>
                <a:cs typeface="Century Gothic" charset="0"/>
              </a:rPr>
            </a:br>
            <a:r>
              <a:rPr lang="fr-FR" sz="2700" b="1" dirty="0">
                <a:solidFill>
                  <a:srgbClr val="0D347D"/>
                </a:solidFill>
                <a:latin typeface="Century Gothic" charset="0"/>
                <a:ea typeface="Century Gothic" charset="0"/>
                <a:cs typeface="Century Gothic" charset="0"/>
              </a:rPr>
              <a:t>ON YOUTH MOBILITY THROUGH THE YOUTH CARD</a:t>
            </a:r>
            <a:br>
              <a:rPr lang="fr-FR" sz="3200" dirty="0">
                <a:solidFill>
                  <a:srgbClr val="0D347D"/>
                </a:solidFill>
                <a:latin typeface="Century Gothic" charset="0"/>
                <a:ea typeface="Century Gothic" charset="0"/>
                <a:cs typeface="Century Gothic" charset="0"/>
              </a:rPr>
            </a:br>
            <a:br>
              <a:rPr lang="fr-FR" sz="2000" dirty="0">
                <a:latin typeface="Century Gothic" charset="0"/>
                <a:ea typeface="Century Gothic" charset="0"/>
                <a:cs typeface="Century Gothic" charset="0"/>
              </a:rPr>
            </a:br>
            <a:endParaRPr lang="fr-FR" sz="14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DA910A2-8D70-4E4C-9EF5-7FDDDC241FE5}" type="datetime1">
              <a:rPr lang="fr-FR" smtClean="0"/>
              <a:t>17/11/2025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dirty="0"/>
              <a:t>www.coe.int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C57745B-8608-5D4B-94D3-03F62A74BA01}" type="slidenum">
              <a:rPr lang="fr-FR" smtClean="0"/>
              <a:t>1</a:t>
            </a:fld>
            <a:endParaRPr lang="fr-FR" dirty="0"/>
          </a:p>
        </p:txBody>
      </p:sp>
      <p:pic>
        <p:nvPicPr>
          <p:cNvPr id="3" name="Image 2" descr="CoE_banderoll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60477" cy="3798545"/>
          </a:xfrm>
          <a:prstGeom prst="rect">
            <a:avLst/>
          </a:prstGeom>
        </p:spPr>
      </p:pic>
      <p:pic>
        <p:nvPicPr>
          <p:cNvPr id="7" name="Picture 6" descr="partial agreement on youth mobilty logo">
            <a:extLst>
              <a:ext uri="{FF2B5EF4-FFF2-40B4-BE49-F238E27FC236}">
                <a16:creationId xmlns:a16="http://schemas.microsoft.com/office/drawing/2014/main" id="{3949EAB1-FF07-48D5-A0E5-DF76C9CD5AD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621" y="2687028"/>
            <a:ext cx="1794633" cy="744855"/>
          </a:xfrm>
          <a:prstGeom prst="rect">
            <a:avLst/>
          </a:prstGeom>
          <a:noFill/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ABA805B9-AF13-564A-BC39-D3BDDFF490C3}"/>
              </a:ext>
            </a:extLst>
          </p:cNvPr>
          <p:cNvGrpSpPr/>
          <p:nvPr/>
        </p:nvGrpSpPr>
        <p:grpSpPr>
          <a:xfrm>
            <a:off x="3383855" y="4833257"/>
            <a:ext cx="2376290" cy="1523093"/>
            <a:chOff x="457200" y="1196207"/>
            <a:chExt cx="3493375" cy="2198132"/>
          </a:xfrm>
        </p:grpSpPr>
        <p:pic>
          <p:nvPicPr>
            <p:cNvPr id="11" name="Picture 10" descr="card new.png">
              <a:extLst>
                <a:ext uri="{FF2B5EF4-FFF2-40B4-BE49-F238E27FC236}">
                  <a16:creationId xmlns:a16="http://schemas.microsoft.com/office/drawing/2014/main" id="{5C0D0284-4A66-1B18-DC66-28C719ABFF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1196207"/>
              <a:ext cx="3493375" cy="219813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F4BB999-2B0E-A60B-4003-96A08916E2A5}"/>
                </a:ext>
              </a:extLst>
            </p:cNvPr>
            <p:cNvSpPr/>
            <p:nvPr/>
          </p:nvSpPr>
          <p:spPr>
            <a:xfrm>
              <a:off x="3241530" y="1660841"/>
              <a:ext cx="577258" cy="47983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739046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DF45410-9E90-88AE-FC72-00F80963D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85" y="1600200"/>
            <a:ext cx="8948057" cy="475615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b="1" dirty="0"/>
              <a:t>How is this done? </a:t>
            </a:r>
          </a:p>
          <a:p>
            <a:pPr marL="0" indent="0" algn="ctr">
              <a:buNone/>
            </a:pPr>
            <a:r>
              <a:rPr lang="fr-FR" sz="1800" dirty="0"/>
              <a:t>Participants of surveys of 2020 and 2025</a:t>
            </a:r>
          </a:p>
          <a:p>
            <a:pPr marL="0" indent="0">
              <a:buNone/>
            </a:pPr>
            <a:endParaRPr lang="en-US" sz="1200" b="1" dirty="0"/>
          </a:p>
          <a:p>
            <a:r>
              <a:rPr lang="en-US" sz="2000" b="1" dirty="0"/>
              <a:t>connections with counterparts from other Ministries in the same country </a:t>
            </a:r>
            <a:endParaRPr lang="en-US" sz="800" b="1" dirty="0"/>
          </a:p>
          <a:p>
            <a:pPr marL="0" indent="0" algn="just">
              <a:buNone/>
            </a:pPr>
            <a:r>
              <a:rPr lang="fr-FR" sz="1800" b="1" i="1" dirty="0"/>
              <a:t>“I didn’t know about cultural routes because in my country it's another ministry, the Ministry of Culture […]. After this seminar, I came into contact with the Ministry of Culture, and we planned to cooperate. The most important thing from these seminars is that we […] can come into contact with other organisations in our own country.”</a:t>
            </a:r>
            <a:endParaRPr lang="fr-FR" sz="1800" b="1" dirty="0"/>
          </a:p>
          <a:p>
            <a:pPr marL="0" indent="0" algn="just">
              <a:buNone/>
            </a:pPr>
            <a:r>
              <a:rPr lang="fr-FR" sz="800" b="1" dirty="0"/>
              <a:t> </a:t>
            </a:r>
          </a:p>
          <a:p>
            <a:pPr marL="0" indent="0" algn="just">
              <a:buNone/>
            </a:pPr>
            <a:r>
              <a:rPr lang="fr-FR" sz="1600" b="1" i="1" dirty="0"/>
              <a:t>(Interviewer) “Do you think that if you had not </a:t>
            </a:r>
          </a:p>
          <a:p>
            <a:pPr marL="0" indent="0" algn="just">
              <a:buNone/>
            </a:pPr>
            <a:r>
              <a:rPr lang="fr-FR" sz="1600" b="1" i="1" dirty="0"/>
              <a:t>attended the seminar, you would not have </a:t>
            </a:r>
          </a:p>
          <a:p>
            <a:pPr marL="0" indent="0" algn="just">
              <a:buNone/>
            </a:pPr>
            <a:r>
              <a:rPr lang="fr-FR" sz="1600" b="1" i="1" dirty="0"/>
              <a:t>made this connection?”</a:t>
            </a:r>
            <a:endParaRPr lang="fr-FR" sz="1600" b="1" dirty="0"/>
          </a:p>
          <a:p>
            <a:pPr marL="0" indent="0" algn="just">
              <a:buNone/>
            </a:pPr>
            <a:endParaRPr lang="fr-FR" sz="800" b="1" dirty="0"/>
          </a:p>
          <a:p>
            <a:pPr marL="0" indent="0" algn="just">
              <a:buNone/>
            </a:pPr>
            <a:r>
              <a:rPr lang="fr-FR" sz="1600" b="1" i="1" dirty="0"/>
              <a:t>“No, definitely not. I would have never come in contact </a:t>
            </a:r>
          </a:p>
          <a:p>
            <a:pPr marL="0" indent="0" algn="just">
              <a:buNone/>
            </a:pPr>
            <a:r>
              <a:rPr lang="fr-FR" sz="1600" b="1" i="1" dirty="0"/>
              <a:t>with the other ministry.” </a:t>
            </a:r>
            <a:r>
              <a:rPr lang="fr-FR" sz="1600" i="1" dirty="0"/>
              <a:t>Participant, Thematic seminar</a:t>
            </a:r>
            <a:endParaRPr lang="fr-FR" sz="16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E5B551-894C-27CA-AA65-90EB9D57D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6B3B5-904F-FC43-AA15-515BFF6B2265}" type="datetime1">
              <a:rPr lang="fr-FR" smtClean="0"/>
              <a:t>17/11/2025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EF9E70-15ED-B166-518C-086A5A1DF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COE</a:t>
            </a:r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F98B31-9806-58F3-5E87-FB238CE5F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t>10</a:t>
            </a:fld>
            <a:endParaRPr lang="fr-FR"/>
          </a:p>
        </p:txBody>
      </p:sp>
      <p:pic>
        <p:nvPicPr>
          <p:cNvPr id="6" name="Picture 5" descr="Booklet for Member States">
            <a:extLst>
              <a:ext uri="{FF2B5EF4-FFF2-40B4-BE49-F238E27FC236}">
                <a16:creationId xmlns:a16="http://schemas.microsoft.com/office/drawing/2014/main" id="{AF8765BE-178A-EA09-926C-1274479FFB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456" y="4521200"/>
            <a:ext cx="3472544" cy="1835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6948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D92BD3-20C8-8CE6-7EA1-DA11BA819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6B3B5-904F-FC43-AA15-515BFF6B2265}" type="datetime1">
              <a:rPr lang="fr-FR" smtClean="0"/>
              <a:t>17/11/2025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1A0063-BE4E-30B7-81A6-7A94A0124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COE</a:t>
            </a:r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BE9BF6-CFBA-1FAB-A69F-9848333E0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t>11</a:t>
            </a:fld>
            <a:endParaRPr lang="fr-FR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F25307D-ECB3-F340-E552-8B723513C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756150"/>
          </a:xfrm>
        </p:spPr>
        <p:txBody>
          <a:bodyPr>
            <a:normAutofit fontScale="25000" lnSpcReduction="20000"/>
          </a:bodyPr>
          <a:lstStyle/>
          <a:p>
            <a:r>
              <a:rPr lang="en-US" sz="8000" b="1" dirty="0"/>
              <a:t>Partial Agreement is a tool to</a:t>
            </a:r>
            <a:r>
              <a:rPr lang="en-US" sz="8000" dirty="0"/>
              <a:t> </a:t>
            </a:r>
            <a:r>
              <a:rPr lang="en-US" sz="8000" b="1" dirty="0"/>
              <a:t>promote European values</a:t>
            </a:r>
          </a:p>
          <a:p>
            <a:pPr marL="0" indent="0">
              <a:buNone/>
            </a:pPr>
            <a:endParaRPr lang="en-US" b="1" dirty="0"/>
          </a:p>
          <a:p>
            <a:pPr algn="just"/>
            <a:r>
              <a:rPr lang="en-US" sz="7200" dirty="0"/>
              <a:t>Interviewees: “the Youth Card helps to address democratic backsliding by </a:t>
            </a:r>
            <a:r>
              <a:rPr lang="en-US" sz="7200" b="1" dirty="0"/>
              <a:t>putting governments in touch with young people and increasing their trust in institutions</a:t>
            </a:r>
            <a:r>
              <a:rPr lang="en-US" sz="7200" dirty="0"/>
              <a:t>.” </a:t>
            </a:r>
          </a:p>
          <a:p>
            <a:pPr marL="0" indent="0" algn="just">
              <a:buNone/>
            </a:pPr>
            <a:endParaRPr lang="en-US" dirty="0"/>
          </a:p>
          <a:p>
            <a:pPr algn="just"/>
            <a:r>
              <a:rPr lang="en-US" sz="7200" dirty="0"/>
              <a:t>“In promoting mobility to other countries, young people can learn about other cultures and break down differences. This </a:t>
            </a:r>
            <a:r>
              <a:rPr lang="en-US" sz="7200" b="1" dirty="0"/>
              <a:t>strengthens European identity</a:t>
            </a:r>
            <a:r>
              <a:rPr lang="en-US" sz="7200" dirty="0"/>
              <a:t>, […] it connects them to Europe.” The latter is particularly important for interviewees outside of the EU.</a:t>
            </a:r>
          </a:p>
          <a:p>
            <a:pPr marL="0" indent="0" algn="just">
              <a:buNone/>
            </a:pPr>
            <a:endParaRPr lang="fr-FR" sz="6400" dirty="0"/>
          </a:p>
          <a:p>
            <a:pPr marL="0" indent="0">
              <a:buNone/>
            </a:pPr>
            <a:r>
              <a:rPr lang="en-US" sz="7200" b="1" i="1" dirty="0"/>
              <a:t>“One of the issues we are dealing with in more recent years is democratic back-sliding, and how certain tools can be used to strengthen democratic processes. </a:t>
            </a:r>
          </a:p>
          <a:p>
            <a:pPr marL="0" indent="0">
              <a:buNone/>
            </a:pPr>
            <a:endParaRPr lang="en-US" sz="6400" b="1" i="1" dirty="0"/>
          </a:p>
          <a:p>
            <a:pPr marL="0" indent="0">
              <a:buNone/>
            </a:pPr>
            <a:r>
              <a:rPr lang="en-US" sz="7200" b="1" i="1" dirty="0"/>
              <a:t>The Youth Card is not the cure for everything, </a:t>
            </a:r>
          </a:p>
          <a:p>
            <a:pPr marL="0" indent="0">
              <a:buNone/>
            </a:pPr>
            <a:r>
              <a:rPr lang="en-US" sz="7200" b="1" i="1" dirty="0"/>
              <a:t>but it is a contributory tool. It reaches out to</a:t>
            </a:r>
          </a:p>
          <a:p>
            <a:pPr marL="0" indent="0">
              <a:buNone/>
            </a:pPr>
            <a:r>
              <a:rPr lang="en-US" sz="7200" b="1" i="1" dirty="0"/>
              <a:t>young people, and [governments] can get</a:t>
            </a:r>
          </a:p>
          <a:p>
            <a:pPr marL="0" indent="0">
              <a:buNone/>
            </a:pPr>
            <a:r>
              <a:rPr lang="en-US" sz="7200" b="1" i="1" dirty="0"/>
              <a:t>information out to them.”</a:t>
            </a:r>
          </a:p>
          <a:p>
            <a:pPr marL="0" indent="0">
              <a:buNone/>
            </a:pPr>
            <a:r>
              <a:rPr lang="fr-FR" sz="7200" i="1" dirty="0"/>
              <a:t>Participant, Promotional Seminar</a:t>
            </a:r>
            <a:endParaRPr lang="fr-FR" sz="7200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C271573-41DE-6934-1445-9A26310D16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1029" y="4898118"/>
            <a:ext cx="11684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ouncil of Europe - Conseil de l'Europe">
            <a:extLst>
              <a:ext uri="{FF2B5EF4-FFF2-40B4-BE49-F238E27FC236}">
                <a16:creationId xmlns:a16="http://schemas.microsoft.com/office/drawing/2014/main" id="{C5FC1386-9BD4-E377-E5C3-104AC7F25A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4443" y="4898118"/>
            <a:ext cx="1104900" cy="952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111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307F6BD-98A2-4B0C-B847-DCAE02744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17142"/>
            <a:ext cx="9144000" cy="5840858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endParaRPr lang="en-GB" sz="3800" b="1" dirty="0"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GB" sz="38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Added value of being a member of the PA on Youth Mobility</a:t>
            </a:r>
            <a:endParaRPr lang="fr-FR" sz="3800" dirty="0"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endParaRPr lang="fr-FR" sz="3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r>
              <a:rPr lang="en-GB" sz="3300" dirty="0">
                <a:latin typeface="Century Gothic" panose="020B0502020202020204" pitchFamily="34" charset="0"/>
                <a:ea typeface="Calibri" panose="020F0502020204030204" pitchFamily="34" charset="0"/>
              </a:rPr>
              <a:t>p</a:t>
            </a:r>
            <a:r>
              <a:rPr lang="en-GB" sz="33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rovides </a:t>
            </a:r>
            <a:r>
              <a:rPr lang="en-GB" sz="33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a European dimension to national youth mobility policies</a:t>
            </a:r>
            <a:r>
              <a:rPr lang="en-GB" sz="33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;</a:t>
            </a:r>
          </a:p>
          <a:p>
            <a:pPr marL="0" indent="0" algn="just">
              <a:buNone/>
            </a:pPr>
            <a:endParaRPr lang="en-GB" sz="1500" dirty="0"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fr-FR" sz="3300" dirty="0">
                <a:latin typeface="Century Gothic" panose="020B0502020202020204" pitchFamily="34" charset="0"/>
                <a:ea typeface="Calibri" panose="020F0502020204030204" pitchFamily="34" charset="0"/>
              </a:rPr>
              <a:t>e</a:t>
            </a:r>
            <a:r>
              <a:rPr lang="fr-FR" sz="33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xcellent </a:t>
            </a:r>
            <a:r>
              <a:rPr lang="fr-FR" sz="33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communication tool to reach young people</a:t>
            </a:r>
            <a:r>
              <a:rPr lang="fr-FR" sz="33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, especially unorganised ones;</a:t>
            </a:r>
          </a:p>
          <a:p>
            <a:pPr marL="0" indent="0" algn="just">
              <a:buNone/>
            </a:pPr>
            <a:r>
              <a:rPr lang="en-GB" sz="17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 </a:t>
            </a:r>
            <a:endParaRPr lang="fr-FR" sz="1700" dirty="0"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n-GB" sz="17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 </a:t>
            </a:r>
            <a:endParaRPr lang="fr-FR" sz="1700" dirty="0"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n-GB" sz="33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keeps members updated </a:t>
            </a:r>
            <a:r>
              <a:rPr lang="en-GB" sz="3300" b="1" dirty="0">
                <a:latin typeface="Century Gothic" panose="020B0502020202020204" pitchFamily="34" charset="0"/>
                <a:ea typeface="Calibri" panose="020F0502020204030204" pitchFamily="34" charset="0"/>
              </a:rPr>
              <a:t>on</a:t>
            </a:r>
            <a:r>
              <a:rPr lang="en-GB" sz="33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youth policy issues</a:t>
            </a:r>
            <a:r>
              <a:rPr lang="en-GB" sz="33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“Public authorities can follow and be part of relevant European initiatives beneficial to young people (”access to events, expertise, research </a:t>
            </a:r>
            <a:r>
              <a:rPr lang="en-GB" sz="3300" dirty="0">
                <a:latin typeface="Century Gothic" panose="020B0502020202020204" pitchFamily="34" charset="0"/>
                <a:ea typeface="Calibri" panose="020F0502020204030204" pitchFamily="34" charset="0"/>
              </a:rPr>
              <a:t>on </a:t>
            </a:r>
            <a:r>
              <a:rPr lang="en-GB" sz="33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youth mobility”);</a:t>
            </a:r>
            <a:endParaRPr lang="fr-FR" sz="3300" dirty="0"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n-GB" sz="15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 </a:t>
            </a:r>
            <a:endParaRPr lang="fr-FR" sz="1500" dirty="0"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n-GB" sz="33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networking, promotion and facilitation of mobility for all young people </a:t>
            </a:r>
            <a:r>
              <a:rPr lang="en-GB" sz="33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within Europe (particularly outside the EU but not only);</a:t>
            </a:r>
            <a:endParaRPr lang="fr-FR" sz="3300" dirty="0"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n-GB" sz="15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 </a:t>
            </a:r>
            <a:endParaRPr lang="fr-FR" sz="1500" dirty="0"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n-GB" sz="3300" b="1" dirty="0">
                <a:latin typeface="Century Gothic" panose="020B0502020202020204" pitchFamily="34" charset="0"/>
                <a:ea typeface="Calibri" panose="020F0502020204030204" pitchFamily="34" charset="0"/>
              </a:rPr>
              <a:t>p</a:t>
            </a:r>
            <a:r>
              <a:rPr lang="en-GB" sz="33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olicymakers obtain real and direct feedback from young card-holders across Europe on various issues </a:t>
            </a:r>
            <a:r>
              <a:rPr lang="en-GB" sz="33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- this helps to be proactive in youth policy development</a:t>
            </a:r>
            <a:r>
              <a:rPr lang="en-GB" sz="29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;</a:t>
            </a:r>
            <a:endParaRPr lang="fr-FR" sz="2900" dirty="0"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endParaRPr lang="fr-FR" sz="1500" dirty="0"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n-GB" sz="3300" dirty="0">
                <a:latin typeface="Century Gothic" panose="020B0502020202020204" pitchFamily="34" charset="0"/>
                <a:ea typeface="Calibri" panose="020F0502020204030204" pitchFamily="34" charset="0"/>
              </a:rPr>
              <a:t>a</a:t>
            </a:r>
            <a:r>
              <a:rPr lang="en-GB" sz="33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n inexpensive programme, </a:t>
            </a:r>
            <a:r>
              <a:rPr lang="en-GB" sz="33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good value for money</a:t>
            </a:r>
            <a:r>
              <a:rPr lang="en-GB" sz="33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.</a:t>
            </a:r>
            <a:endParaRPr lang="fr-FR" sz="3300" dirty="0"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5751A6-6AFE-46F8-A993-BC56727F7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6B3B5-904F-FC43-AA15-515BFF6B2265}" type="datetime1">
              <a:rPr lang="fr-FR" smtClean="0"/>
              <a:t>17/11/2025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D01299-4E69-4B6A-AA12-DE86FBB27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COE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F43190-9FE2-48E0-8DAE-0B0C1CCED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166024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 idx="4294967295"/>
          </p:nvPr>
        </p:nvSpPr>
        <p:spPr>
          <a:xfrm>
            <a:off x="4472174" y="274638"/>
            <a:ext cx="4214625" cy="504459"/>
          </a:xfrm>
        </p:spPr>
        <p:txBody>
          <a:bodyPr>
            <a:normAutofit/>
          </a:bodyPr>
          <a:lstStyle/>
          <a:p>
            <a:r>
              <a:rPr lang="fr-FR" sz="2400" dirty="0"/>
              <a:t>YOUTH MOBILITY</a:t>
            </a:r>
            <a:endParaRPr lang="fr-FR" sz="24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6196E-D863-8D40-BA9D-8B0DEB2364BE}" type="datetime1">
              <a:rPr lang="fr-FR" smtClean="0"/>
              <a:t>17/11/2025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COE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t>13</a:t>
            </a:fld>
            <a:endParaRPr lang="fr-FR" dirty="0"/>
          </a:p>
        </p:txBody>
      </p:sp>
      <p:sp>
        <p:nvSpPr>
          <p:cNvPr id="10" name="Rectangle 20"/>
          <p:cNvSpPr>
            <a:spLocks noChangeArrowheads="1"/>
          </p:cNvSpPr>
          <p:nvPr/>
        </p:nvSpPr>
        <p:spPr bwMode="auto">
          <a:xfrm>
            <a:off x="236349" y="2036616"/>
            <a:ext cx="8907651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800" b="1" dirty="0">
                <a:latin typeface="Century Gothic" charset="0"/>
                <a:ea typeface="Century Gothic" charset="0"/>
                <a:cs typeface="Century Gothic" charset="0"/>
              </a:rPr>
              <a:t>CONTACTS</a:t>
            </a:r>
            <a:endParaRPr lang="fr-FR" sz="2000" dirty="0">
              <a:latin typeface="Century Gothic" charset="0"/>
              <a:ea typeface="Century Gothic" charset="0"/>
              <a:cs typeface="Century Gothic" charset="0"/>
            </a:endParaRPr>
          </a:p>
          <a:p>
            <a:pPr algn="just">
              <a:defRPr/>
            </a:pPr>
            <a:r>
              <a:rPr lang="fr-FR" sz="2000" b="1" dirty="0">
                <a:latin typeface="Century Gothic" charset="0"/>
                <a:ea typeface="Century Gothic" charset="0"/>
                <a:cs typeface="Century Gothic" charset="0"/>
              </a:rPr>
              <a:t>Address:</a:t>
            </a:r>
          </a:p>
          <a:p>
            <a:pPr algn="just">
              <a:defRPr/>
            </a:pPr>
            <a:r>
              <a:rPr lang="fr-FR" sz="2000" dirty="0">
                <a:latin typeface="Century Gothic" charset="0"/>
                <a:ea typeface="Century Gothic" charset="0"/>
                <a:cs typeface="Century Gothic" charset="0"/>
              </a:rPr>
              <a:t>Youth Department, Youth Policy Divison</a:t>
            </a:r>
          </a:p>
          <a:p>
            <a:pPr algn="just">
              <a:defRPr/>
            </a:pPr>
            <a:r>
              <a:rPr lang="fr-FR" sz="2000" dirty="0">
                <a:latin typeface="Century Gothic" charset="0"/>
                <a:ea typeface="Century Gothic" charset="0"/>
                <a:cs typeface="Century Gothic" charset="0"/>
              </a:rPr>
              <a:t>Council of Europe</a:t>
            </a:r>
          </a:p>
          <a:p>
            <a:pPr algn="just">
              <a:defRPr/>
            </a:pPr>
            <a:r>
              <a:rPr lang="fr-FR" sz="2000" b="1" dirty="0">
                <a:latin typeface="Century Gothic" charset="0"/>
                <a:ea typeface="Century Gothic" charset="0"/>
                <a:cs typeface="Century Gothic" charset="0"/>
              </a:rPr>
              <a:t>F-67075 Strasbourg Cedex</a:t>
            </a:r>
          </a:p>
          <a:p>
            <a:pPr>
              <a:defRPr/>
            </a:pPr>
            <a:endParaRPr lang="fr-FR" sz="1100" dirty="0">
              <a:latin typeface="Century Gothic" charset="0"/>
              <a:ea typeface="Century Gothic" charset="0"/>
              <a:cs typeface="Century Gothic" charset="0"/>
            </a:endParaRPr>
          </a:p>
          <a:p>
            <a:pPr>
              <a:defRPr/>
            </a:pPr>
            <a:endParaRPr lang="fr-FR" sz="800" b="1" dirty="0">
              <a:latin typeface="Century Gothic" charset="0"/>
              <a:ea typeface="Century Gothic" charset="0"/>
              <a:cs typeface="Century Gothic" charset="0"/>
            </a:endParaRPr>
          </a:p>
          <a:p>
            <a:pPr>
              <a:defRPr/>
            </a:pPr>
            <a:r>
              <a:rPr lang="fr-FR" sz="2400" b="1" dirty="0">
                <a:latin typeface="Century Gothic" charset="0"/>
                <a:ea typeface="Century Gothic" charset="0"/>
                <a:cs typeface="Century Gothic" charset="0"/>
              </a:rPr>
              <a:t>Tel.: </a:t>
            </a:r>
            <a:r>
              <a:rPr lang="fr-FR" sz="2400" dirty="0">
                <a:latin typeface="Century Gothic" charset="0"/>
                <a:ea typeface="Century Gothic" charset="0"/>
                <a:cs typeface="Century Gothic" charset="0"/>
              </a:rPr>
              <a:t>+33(0)3 88 41 29 98</a:t>
            </a:r>
          </a:p>
          <a:p>
            <a:pPr>
              <a:defRPr/>
            </a:pPr>
            <a:endParaRPr lang="fr-FR" sz="1100" dirty="0">
              <a:latin typeface="Century Gothic" charset="0"/>
              <a:ea typeface="Century Gothic" charset="0"/>
              <a:cs typeface="Century Gothic" charset="0"/>
            </a:endParaRPr>
          </a:p>
          <a:p>
            <a:pPr>
              <a:defRPr/>
            </a:pPr>
            <a:endParaRPr lang="fr-FR" sz="800" b="1" dirty="0">
              <a:latin typeface="Century Gothic" charset="0"/>
              <a:ea typeface="Century Gothic" charset="0"/>
              <a:cs typeface="Century Gothic" charset="0"/>
            </a:endParaRPr>
          </a:p>
          <a:p>
            <a:pPr>
              <a:defRPr/>
            </a:pPr>
            <a:r>
              <a:rPr lang="fr-FR" sz="2400" b="1" dirty="0">
                <a:latin typeface="Century Gothic" charset="0"/>
                <a:ea typeface="Century Gothic" charset="0"/>
                <a:cs typeface="Century Gothic" charset="0"/>
              </a:rPr>
              <a:t>Email: </a:t>
            </a:r>
            <a:r>
              <a:rPr lang="fr-FR" sz="2400" b="1" dirty="0">
                <a:latin typeface="Century Gothic" charset="0"/>
                <a:ea typeface="Century Gothic" charset="0"/>
                <a:cs typeface="Century Gothic" charset="0"/>
                <a:hlinkClick r:id="rId3"/>
              </a:rPr>
              <a:t>youthmobility@coe.int</a:t>
            </a:r>
            <a:r>
              <a:rPr lang="fr-FR" sz="2400" b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</a:p>
          <a:p>
            <a:pPr>
              <a:defRPr/>
            </a:pPr>
            <a:endParaRPr lang="fr-FR" sz="2400" dirty="0">
              <a:latin typeface="Century Gothic" charset="0"/>
              <a:ea typeface="Century Gothic" charset="0"/>
              <a:cs typeface="Century Gothic" charset="0"/>
            </a:endParaRPr>
          </a:p>
          <a:p>
            <a:pPr>
              <a:defRPr/>
            </a:pPr>
            <a:endParaRPr lang="fr-FR" sz="800" b="1" dirty="0">
              <a:latin typeface="Century Gothic" charset="0"/>
              <a:ea typeface="Century Gothic" charset="0"/>
              <a:cs typeface="Century Gothic" charset="0"/>
            </a:endParaRPr>
          </a:p>
          <a:p>
            <a:pPr>
              <a:defRPr/>
            </a:pPr>
            <a:r>
              <a:rPr lang="fr-FR" sz="2000" b="1" dirty="0">
                <a:latin typeface="Century Gothic" charset="0"/>
                <a:ea typeface="Century Gothic" charset="0"/>
                <a:cs typeface="Century Gothic" charset="0"/>
              </a:rPr>
              <a:t>Website: </a:t>
            </a:r>
            <a:r>
              <a:rPr lang="fr-FR" sz="2000" b="1" dirty="0">
                <a:latin typeface="Century Gothic" charset="0"/>
                <a:ea typeface="Century Gothic" charset="0"/>
                <a:cs typeface="Century Gothic" charset="0"/>
                <a:hlinkClick r:id="rId4"/>
              </a:rPr>
              <a:t>https://www.coe.int/en/web/youth/youth-mobility</a:t>
            </a:r>
            <a:endParaRPr lang="fr-FR" sz="2000" b="1" dirty="0">
              <a:latin typeface="Century Gothic" charset="0"/>
              <a:ea typeface="Century Gothic" charset="0"/>
              <a:cs typeface="Century Gothic" charset="0"/>
            </a:endParaRPr>
          </a:p>
          <a:p>
            <a:pPr>
              <a:defRPr/>
            </a:pPr>
            <a:endParaRPr lang="fr-FR" sz="2400" b="1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349" y="1698170"/>
            <a:ext cx="2575302" cy="3662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4807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017142"/>
            <a:ext cx="8229600" cy="5109021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endParaRPr lang="fr-FR" sz="2400" b="1" dirty="0"/>
          </a:p>
          <a:p>
            <a:pPr marL="0" indent="0">
              <a:buNone/>
              <a:defRPr/>
            </a:pPr>
            <a:r>
              <a:rPr lang="fr-FR" sz="2400" b="1" dirty="0"/>
              <a:t>What is a Partial Agreement </a:t>
            </a:r>
          </a:p>
          <a:p>
            <a:pPr marL="0" indent="0">
              <a:buNone/>
              <a:defRPr/>
            </a:pPr>
            <a:r>
              <a:rPr lang="fr-FR" sz="2400" b="1" dirty="0"/>
              <a:t>in the Council of Europe?</a:t>
            </a:r>
          </a:p>
          <a:p>
            <a:pPr marL="0" indent="0">
              <a:buNone/>
              <a:defRPr/>
            </a:pPr>
            <a:endParaRPr lang="fr-FR" sz="1800" dirty="0"/>
          </a:p>
          <a:p>
            <a:pPr marL="0" indent="0">
              <a:buNone/>
              <a:defRPr/>
            </a:pPr>
            <a:endParaRPr lang="fr-FR" sz="1400" dirty="0"/>
          </a:p>
          <a:p>
            <a:pPr marL="0" indent="0">
              <a:buNone/>
              <a:defRPr/>
            </a:pPr>
            <a:endParaRPr lang="fr-FR" sz="1400" dirty="0"/>
          </a:p>
          <a:p>
            <a:pPr marL="457200" indent="-457200" algn="just">
              <a:buFont typeface="Arial" charset="0"/>
              <a:buChar char="•"/>
              <a:defRPr/>
            </a:pPr>
            <a:r>
              <a:rPr lang="en-US" sz="2000" dirty="0"/>
              <a:t>A particular form of co-operation, not a treaty</a:t>
            </a:r>
          </a:p>
          <a:p>
            <a:pPr marL="0" indent="0" algn="just">
              <a:buNone/>
              <a:defRPr/>
            </a:pPr>
            <a:endParaRPr lang="fr-FR" sz="800" dirty="0"/>
          </a:p>
          <a:p>
            <a:pPr marL="457200" indent="-457200" algn="just">
              <a:buFont typeface="Arial" charset="0"/>
              <a:buChar char="•"/>
              <a:defRPr/>
            </a:pPr>
            <a:r>
              <a:rPr lang="fr-FR" sz="2000" dirty="0"/>
              <a:t>A special programme with </a:t>
            </a:r>
            <a:r>
              <a:rPr lang="en-US" sz="2000" dirty="0"/>
              <a:t>its own budget and working methods determined solely by the members of the PA</a:t>
            </a:r>
          </a:p>
          <a:p>
            <a:pPr marL="457200" indent="-457200" algn="just">
              <a:buFont typeface="Arial" charset="0"/>
              <a:buChar char="•"/>
              <a:defRPr/>
            </a:pPr>
            <a:endParaRPr lang="fr-FR" sz="800" dirty="0"/>
          </a:p>
          <a:p>
            <a:pPr marL="457200" indent="-457200" algn="just">
              <a:buFont typeface="Arial" charset="0"/>
              <a:buChar char="•"/>
              <a:defRPr/>
            </a:pPr>
            <a:r>
              <a:rPr lang="fr-FR" sz="2000" dirty="0"/>
              <a:t>Created and joined by member States which advocate a certian activity; free to join and free to leave</a:t>
            </a:r>
          </a:p>
          <a:p>
            <a:pPr marL="457200" indent="-457200" algn="just">
              <a:buFont typeface="Arial" charset="0"/>
              <a:buChar char="•"/>
              <a:defRPr/>
            </a:pPr>
            <a:endParaRPr lang="fr-FR" sz="800" dirty="0"/>
          </a:p>
          <a:p>
            <a:pPr marL="457200" indent="-457200" algn="just">
              <a:buFont typeface="Arial" charset="0"/>
              <a:buChar char="•"/>
              <a:defRPr/>
            </a:pPr>
            <a:r>
              <a:rPr lang="fr-FR" sz="2000" dirty="0"/>
              <a:t>16 Partial Agreements in the Council of Europe</a:t>
            </a:r>
          </a:p>
          <a:p>
            <a:pPr marL="0" indent="0" algn="just">
              <a:buNone/>
              <a:defRPr/>
            </a:pPr>
            <a:endParaRPr lang="fr-FR" sz="2000" dirty="0"/>
          </a:p>
          <a:p>
            <a:pPr marL="457200" indent="-457200" algn="just">
              <a:buFont typeface="Arial" charset="0"/>
              <a:buChar char="•"/>
              <a:defRPr/>
            </a:pPr>
            <a:endParaRPr lang="fr-FR" sz="2000" dirty="0"/>
          </a:p>
          <a:p>
            <a:pPr marL="0" indent="0">
              <a:buNone/>
              <a:defRPr/>
            </a:pPr>
            <a:endParaRPr lang="fr-FR" sz="800" dirty="0"/>
          </a:p>
          <a:p>
            <a:pPr marL="0" indent="0">
              <a:buNone/>
              <a:defRPr/>
            </a:pPr>
            <a:endParaRPr lang="fr-FR" sz="800" dirty="0"/>
          </a:p>
          <a:p>
            <a:pPr marL="0" indent="0">
              <a:buNone/>
              <a:defRPr/>
            </a:pPr>
            <a:endParaRPr lang="fr-FR" sz="800" dirty="0"/>
          </a:p>
          <a:p>
            <a:pPr marL="457200" indent="-457200">
              <a:buFont typeface="Arial" charset="0"/>
              <a:buChar char="•"/>
              <a:defRPr/>
            </a:pPr>
            <a:endParaRPr lang="fr-FR" sz="3600" dirty="0"/>
          </a:p>
          <a:p>
            <a:pPr marL="457200" indent="-457200">
              <a:buFont typeface="Arial" charset="0"/>
              <a:buChar char="•"/>
              <a:defRPr/>
            </a:pPr>
            <a:endParaRPr lang="fr-FR" sz="3600" dirty="0"/>
          </a:p>
          <a:p>
            <a:pPr marL="457200" indent="-457200">
              <a:buFont typeface="Arial" charset="0"/>
              <a:buChar char="•"/>
              <a:defRPr/>
            </a:pPr>
            <a:endParaRPr lang="fr-FR" sz="3600" dirty="0"/>
          </a:p>
          <a:p>
            <a:endParaRPr lang="en-GB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6B3B5-904F-FC43-AA15-515BFF6B2265}" type="datetime1">
              <a:rPr lang="fr-FR" smtClean="0"/>
              <a:t>17/11/2025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COE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t>2</a:t>
            </a:fld>
            <a:endParaRPr lang="fr-FR" dirty="0"/>
          </a:p>
        </p:txBody>
      </p:sp>
      <p:pic>
        <p:nvPicPr>
          <p:cNvPr id="7" name="Picture 6" descr="A pile of papers with seal stamps&#10;&#10;AI-generated content may be incorrect.">
            <a:extLst>
              <a:ext uri="{FF2B5EF4-FFF2-40B4-BE49-F238E27FC236}">
                <a16:creationId xmlns:a16="http://schemas.microsoft.com/office/drawing/2014/main" id="{F1979751-BDF2-CE98-5303-181D6F2897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514" y="1017141"/>
            <a:ext cx="3461657" cy="16172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0354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 idx="4294967295"/>
          </p:nvPr>
        </p:nvSpPr>
        <p:spPr>
          <a:xfrm>
            <a:off x="4472174" y="274638"/>
            <a:ext cx="4214625" cy="504459"/>
          </a:xfrm>
        </p:spPr>
        <p:txBody>
          <a:bodyPr>
            <a:normAutofit/>
          </a:bodyPr>
          <a:lstStyle/>
          <a:p>
            <a:r>
              <a:rPr lang="fr-FR" sz="2400" dirty="0"/>
              <a:t>YOUTH MOBILITY</a:t>
            </a:r>
            <a:endParaRPr lang="fr-FR" sz="24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6196E-D863-8D40-BA9D-8B0DEB2364BE}" type="datetime1">
              <a:rPr lang="fr-FR" smtClean="0"/>
              <a:t>17/11/2025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COE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t>3</a:t>
            </a:fld>
            <a:endParaRPr lang="fr-FR" dirty="0"/>
          </a:p>
        </p:txBody>
      </p:sp>
      <p:sp>
        <p:nvSpPr>
          <p:cNvPr id="10" name="Rectangle 20"/>
          <p:cNvSpPr>
            <a:spLocks noChangeArrowheads="1"/>
          </p:cNvSpPr>
          <p:nvPr/>
        </p:nvSpPr>
        <p:spPr bwMode="auto">
          <a:xfrm>
            <a:off x="793488" y="2036616"/>
            <a:ext cx="7564285" cy="4632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400" b="1" dirty="0">
                <a:latin typeface="Century Gothic" charset="0"/>
                <a:ea typeface="Century Gothic" charset="0"/>
                <a:cs typeface="Century Gothic" charset="0"/>
              </a:rPr>
              <a:t>Partial Agreement on Youth Mobility </a:t>
            </a:r>
          </a:p>
          <a:p>
            <a:pPr algn="ctr">
              <a:defRPr/>
            </a:pPr>
            <a:r>
              <a:rPr lang="fr-FR" sz="2400" b="1" dirty="0">
                <a:latin typeface="Century Gothic" charset="0"/>
                <a:ea typeface="Century Gothic" charset="0"/>
                <a:cs typeface="Century Gothic" charset="0"/>
              </a:rPr>
              <a:t>through the Youth Card</a:t>
            </a:r>
          </a:p>
          <a:p>
            <a:pPr>
              <a:defRPr/>
            </a:pPr>
            <a:endParaRPr lang="fr-FR" sz="1600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457200" indent="-457200">
              <a:buFont typeface="Arial" charset="0"/>
              <a:buChar char="•"/>
              <a:defRPr/>
            </a:pPr>
            <a:endParaRPr lang="fr-FR" sz="2400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457200" indent="-457200" algn="just">
              <a:buFont typeface="Arial" charset="0"/>
              <a:buChar char="•"/>
              <a:defRPr/>
            </a:pPr>
            <a:r>
              <a:rPr lang="fr-FR" sz="2000" dirty="0">
                <a:latin typeface="Century Gothic" charset="0"/>
                <a:ea typeface="Century Gothic" charset="0"/>
                <a:cs typeface="Century Gothic" charset="0"/>
              </a:rPr>
              <a:t>Open Partial Agreement</a:t>
            </a:r>
          </a:p>
          <a:p>
            <a:pPr algn="just">
              <a:defRPr/>
            </a:pPr>
            <a:endParaRPr lang="fr-FR" sz="800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457200" indent="-457200" algn="just">
              <a:buFont typeface="Arial" charset="0"/>
              <a:buChar char="•"/>
              <a:defRPr/>
            </a:pPr>
            <a:r>
              <a:rPr lang="fr-FR" sz="2000" dirty="0">
                <a:latin typeface="Century Gothic" charset="0"/>
                <a:ea typeface="Century Gothic" charset="0"/>
                <a:cs typeface="Century Gothic" charset="0"/>
              </a:rPr>
              <a:t>To date 25 member States</a:t>
            </a:r>
          </a:p>
          <a:p>
            <a:pPr algn="just">
              <a:defRPr/>
            </a:pPr>
            <a:endParaRPr lang="fr-FR" sz="800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457200" indent="-457200" algn="just">
              <a:buFont typeface="Arial" charset="0"/>
              <a:buChar char="•"/>
              <a:defRPr/>
            </a:pPr>
            <a:r>
              <a:rPr lang="en-US" sz="2000" dirty="0">
                <a:latin typeface="Century Gothic" panose="020B0502020202020204" pitchFamily="34" charset="0"/>
              </a:rPr>
              <a:t>Part of the Youth Department</a:t>
            </a:r>
          </a:p>
          <a:p>
            <a:pPr algn="just">
              <a:defRPr/>
            </a:pPr>
            <a:endParaRPr lang="en-US" sz="800" dirty="0">
              <a:latin typeface="Century Gothic" panose="020B0502020202020204" pitchFamily="34" charset="0"/>
            </a:endParaRPr>
          </a:p>
          <a:p>
            <a:pPr marL="457200" indent="-457200" algn="just">
              <a:buFont typeface="Arial" charset="0"/>
              <a:buChar char="•"/>
              <a:defRPr/>
            </a:pPr>
            <a:r>
              <a:rPr lang="en-US" sz="2000" dirty="0">
                <a:latin typeface="Century Gothic" panose="020B0502020202020204" pitchFamily="34" charset="0"/>
              </a:rPr>
              <a:t>Follows the priorities + objectives </a:t>
            </a:r>
          </a:p>
          <a:p>
            <a:pPr algn="just">
              <a:defRPr/>
            </a:pPr>
            <a:r>
              <a:rPr lang="en-US" sz="2000" dirty="0">
                <a:latin typeface="Century Gothic" panose="020B0502020202020204" pitchFamily="34" charset="0"/>
              </a:rPr>
              <a:t>	of the youth sector and of the </a:t>
            </a:r>
          </a:p>
          <a:p>
            <a:pPr algn="just">
              <a:defRPr/>
            </a:pPr>
            <a:r>
              <a:rPr lang="en-US" sz="2000" dirty="0">
                <a:latin typeface="Century Gothic" panose="020B0502020202020204" pitchFamily="34" charset="0"/>
              </a:rPr>
              <a:t>	Council of Europe as a whole</a:t>
            </a:r>
            <a:endParaRPr lang="fr-FR" sz="2000" dirty="0">
              <a:latin typeface="Century Gothic" panose="020B0502020202020204" pitchFamily="34" charset="0"/>
              <a:ea typeface="Century Gothic" charset="0"/>
              <a:cs typeface="Century Gothic" charset="0"/>
            </a:endParaRPr>
          </a:p>
          <a:p>
            <a:pPr>
              <a:defRPr/>
            </a:pPr>
            <a:endParaRPr lang="fr-FR" sz="1050" dirty="0">
              <a:latin typeface="Century Gothic" charset="0"/>
              <a:ea typeface="Century Gothic" charset="0"/>
              <a:cs typeface="Century Gothic" charset="0"/>
            </a:endParaRPr>
          </a:p>
          <a:p>
            <a:pPr>
              <a:defRPr/>
            </a:pPr>
            <a:endParaRPr lang="fr-FR" sz="1050" dirty="0">
              <a:latin typeface="Century Gothic" charset="0"/>
              <a:ea typeface="Century Gothic" charset="0"/>
              <a:cs typeface="Century Gothic" charset="0"/>
            </a:endParaRPr>
          </a:p>
          <a:p>
            <a:pPr>
              <a:defRPr/>
            </a:pPr>
            <a:endParaRPr lang="fr-FR" sz="1050" dirty="0">
              <a:latin typeface="Century Gothic" charset="0"/>
              <a:ea typeface="Century Gothic" charset="0"/>
              <a:cs typeface="Century Gothic" charset="0"/>
            </a:endParaRPr>
          </a:p>
          <a:p>
            <a:pPr>
              <a:defRPr/>
            </a:pPr>
            <a:endParaRPr lang="fr-FR" sz="1050" dirty="0">
              <a:latin typeface="Century Gothic" charset="0"/>
              <a:ea typeface="Century Gothic" charset="0"/>
              <a:cs typeface="Century Gothic" charset="0"/>
            </a:endParaRPr>
          </a:p>
          <a:p>
            <a:pPr>
              <a:defRPr/>
            </a:pPr>
            <a:endParaRPr lang="fr-FR" sz="1050" dirty="0">
              <a:latin typeface="Century Gothic" charset="0"/>
              <a:ea typeface="Century Gothic" charset="0"/>
              <a:cs typeface="Century Gothic" charset="0"/>
            </a:endParaRPr>
          </a:p>
          <a:p>
            <a:pPr>
              <a:defRPr/>
            </a:pPr>
            <a:endParaRPr lang="fr-FR" sz="105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829" y="3429000"/>
            <a:ext cx="3004457" cy="2216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partial agreement on youth mobilty logo">
            <a:extLst>
              <a:ext uri="{FF2B5EF4-FFF2-40B4-BE49-F238E27FC236}">
                <a16:creationId xmlns:a16="http://schemas.microsoft.com/office/drawing/2014/main" id="{1F9FEAD0-11D3-0EFD-7CD4-1530665B11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15" y="1117246"/>
            <a:ext cx="1870756" cy="10272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4078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 idx="4294967295"/>
          </p:nvPr>
        </p:nvSpPr>
        <p:spPr>
          <a:xfrm>
            <a:off x="4472174" y="274638"/>
            <a:ext cx="4214625" cy="504459"/>
          </a:xfrm>
        </p:spPr>
        <p:txBody>
          <a:bodyPr>
            <a:normAutofit/>
          </a:bodyPr>
          <a:lstStyle/>
          <a:p>
            <a:r>
              <a:rPr lang="fr-FR" sz="2400" dirty="0"/>
              <a:t>YOUTH MOBILITY</a:t>
            </a:r>
            <a:endParaRPr lang="fr-FR" sz="24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6196E-D863-8D40-BA9D-8B0DEB2364BE}" type="datetime1">
              <a:rPr lang="fr-FR" smtClean="0"/>
              <a:t>17/11/2025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COE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t>4</a:t>
            </a:fld>
            <a:endParaRPr lang="fr-FR" dirty="0"/>
          </a:p>
        </p:txBody>
      </p:sp>
      <p:sp>
        <p:nvSpPr>
          <p:cNvPr id="10" name="Rectangle 20"/>
          <p:cNvSpPr>
            <a:spLocks noChangeArrowheads="1"/>
          </p:cNvSpPr>
          <p:nvPr/>
        </p:nvSpPr>
        <p:spPr bwMode="auto">
          <a:xfrm>
            <a:off x="249202" y="1220845"/>
            <a:ext cx="8005251" cy="4955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>
                <a:latin typeface="Century Gothic" charset="0"/>
                <a:ea typeface="Century Gothic" charset="0"/>
                <a:cs typeface="Century Gothic" charset="0"/>
              </a:rPr>
              <a:t>Partial Agreement </a:t>
            </a:r>
          </a:p>
          <a:p>
            <a:pPr>
              <a:defRPr/>
            </a:pPr>
            <a:r>
              <a:rPr lang="fr-FR" sz="2000" b="1" dirty="0">
                <a:latin typeface="Century Gothic" charset="0"/>
                <a:ea typeface="Century Gothic" charset="0"/>
                <a:cs typeface="Century Gothic" charset="0"/>
              </a:rPr>
              <a:t>on Youth Mobility through the Youth Card</a:t>
            </a:r>
          </a:p>
          <a:p>
            <a:pPr>
              <a:defRPr/>
            </a:pPr>
            <a:endParaRPr lang="fr-FR" sz="1000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457200" indent="-457200">
              <a:buFont typeface="Arial" charset="0"/>
              <a:buChar char="•"/>
              <a:defRPr/>
            </a:pPr>
            <a:r>
              <a:rPr lang="fr-FR" sz="2000" dirty="0">
                <a:latin typeface="Century Gothic" charset="0"/>
                <a:ea typeface="Century Gothic" charset="0"/>
                <a:cs typeface="Century Gothic" charset="0"/>
              </a:rPr>
              <a:t>Created in 1991 </a:t>
            </a:r>
          </a:p>
          <a:p>
            <a:pPr>
              <a:defRPr/>
            </a:pPr>
            <a:endParaRPr lang="fr-FR" sz="1200" b="1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457200" indent="-457200">
              <a:buFont typeface="Arial" charset="0"/>
              <a:buChar char="•"/>
              <a:defRPr/>
            </a:pPr>
            <a:r>
              <a:rPr lang="fr-FR" sz="2000" b="1" dirty="0">
                <a:latin typeface="Century Gothic" charset="0"/>
                <a:ea typeface="Century Gothic" charset="0"/>
                <a:cs typeface="Century Gothic" charset="0"/>
              </a:rPr>
              <a:t>unanimously supported by </a:t>
            </a:r>
          </a:p>
          <a:p>
            <a:pPr>
              <a:defRPr/>
            </a:pPr>
            <a:r>
              <a:rPr lang="fr-FR" sz="2000" b="1" dirty="0">
                <a:latin typeface="Century Gothic" charset="0"/>
                <a:ea typeface="Century Gothic" charset="0"/>
                <a:cs typeface="Century Gothic" charset="0"/>
              </a:rPr>
              <a:t>	the 1st Conference of Ministers </a:t>
            </a:r>
          </a:p>
          <a:p>
            <a:pPr>
              <a:defRPr/>
            </a:pPr>
            <a:r>
              <a:rPr lang="fr-FR" sz="2000" b="1" dirty="0">
                <a:latin typeface="Century Gothic" charset="0"/>
                <a:ea typeface="Century Gothic" charset="0"/>
                <a:cs typeface="Century Gothic" charset="0"/>
              </a:rPr>
              <a:t>	responsible for youth </a:t>
            </a:r>
            <a:r>
              <a:rPr lang="fr-FR" sz="2000" dirty="0">
                <a:latin typeface="Century Gothic" charset="0"/>
                <a:ea typeface="Century Gothic" charset="0"/>
                <a:cs typeface="Century Gothic" charset="0"/>
              </a:rPr>
              <a:t>held in Lisbon in 1990</a:t>
            </a:r>
          </a:p>
          <a:p>
            <a:pPr algn="just">
              <a:defRPr/>
            </a:pPr>
            <a:endParaRPr lang="en-GB" sz="1200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457200" indent="-457200" algn="just">
              <a:buFont typeface="Arial" charset="0"/>
              <a:buChar char="•"/>
              <a:defRPr/>
            </a:pPr>
            <a:r>
              <a:rPr lang="en-US" sz="2000" dirty="0">
                <a:latin typeface="Century Gothic" panose="020B0502020202020204" pitchFamily="34" charset="0"/>
              </a:rPr>
              <a:t>Established by a Committee of Ministers' Resolution</a:t>
            </a:r>
          </a:p>
          <a:p>
            <a:pPr algn="just">
              <a:defRPr/>
            </a:pPr>
            <a:endParaRPr lang="en-GB" sz="1200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457200" indent="-457200" algn="just">
              <a:buFont typeface="Arial" charset="0"/>
              <a:buChar char="•"/>
              <a:defRPr/>
            </a:pPr>
            <a:r>
              <a:rPr lang="en-GB" sz="2000" b="1" dirty="0">
                <a:latin typeface="Century Gothic" charset="0"/>
                <a:ea typeface="Century Gothic" charset="0"/>
                <a:cs typeface="Century Gothic" charset="0"/>
              </a:rPr>
              <a:t>Purpose</a:t>
            </a:r>
            <a:r>
              <a:rPr lang="en-GB" sz="2000" dirty="0">
                <a:latin typeface="Century Gothic" charset="0"/>
                <a:ea typeface="Century Gothic" charset="0"/>
                <a:cs typeface="Century Gothic" charset="0"/>
              </a:rPr>
              <a:t>: “The Partial Agreement shall be aimed at developing the Youth Card scheme, particularly at European level </a:t>
            </a:r>
            <a:r>
              <a:rPr lang="en-GB" sz="2000" b="1" dirty="0">
                <a:latin typeface="Century Gothic" charset="0"/>
                <a:ea typeface="Century Gothic" charset="0"/>
                <a:cs typeface="Century Gothic" charset="0"/>
              </a:rPr>
              <a:t>in the best interests of young people </a:t>
            </a:r>
            <a:r>
              <a:rPr lang="en-GB" sz="2000" dirty="0">
                <a:latin typeface="Century Gothic" charset="0"/>
                <a:ea typeface="Century Gothic" charset="0"/>
                <a:cs typeface="Century Gothic" charset="0"/>
              </a:rPr>
              <a:t>[…] with a view to </a:t>
            </a:r>
            <a:r>
              <a:rPr lang="en-GB" sz="2000" b="1" dirty="0">
                <a:latin typeface="Century Gothic" charset="0"/>
                <a:ea typeface="Century Gothic" charset="0"/>
                <a:cs typeface="Century Gothic" charset="0"/>
              </a:rPr>
              <a:t>facilitating their mobility </a:t>
            </a:r>
            <a:r>
              <a:rPr lang="en-GB" sz="2000" dirty="0">
                <a:latin typeface="Century Gothic" charset="0"/>
                <a:ea typeface="Century Gothic" charset="0"/>
                <a:cs typeface="Century Gothic" charset="0"/>
              </a:rPr>
              <a:t>as well as their access to the various goods and services necessary </a:t>
            </a:r>
            <a:r>
              <a:rPr lang="en-GB" sz="2000" b="1" dirty="0">
                <a:latin typeface="Century Gothic" charset="0"/>
                <a:ea typeface="Century Gothic" charset="0"/>
                <a:cs typeface="Century Gothic" charset="0"/>
              </a:rPr>
              <a:t>for their personal and cultural development</a:t>
            </a:r>
            <a:r>
              <a:rPr lang="en-GB" sz="2000" dirty="0">
                <a:latin typeface="Century Gothic" charset="0"/>
                <a:ea typeface="Century Gothic" charset="0"/>
                <a:cs typeface="Century Gothic" charset="0"/>
              </a:rPr>
              <a:t>.” </a:t>
            </a:r>
            <a:endParaRPr lang="fr-FR" sz="28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543" y="1122873"/>
            <a:ext cx="1940739" cy="2208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4078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 idx="4294967295"/>
          </p:nvPr>
        </p:nvSpPr>
        <p:spPr>
          <a:xfrm>
            <a:off x="4472174" y="274638"/>
            <a:ext cx="4214625" cy="504459"/>
          </a:xfrm>
        </p:spPr>
        <p:txBody>
          <a:bodyPr>
            <a:normAutofit/>
          </a:bodyPr>
          <a:lstStyle/>
          <a:p>
            <a:r>
              <a:rPr lang="fr-FR" sz="2400" dirty="0"/>
              <a:t>YOUTH MOBILITY</a:t>
            </a:r>
            <a:endParaRPr lang="fr-FR" sz="24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6196E-D863-8D40-BA9D-8B0DEB2364BE}" type="datetime1">
              <a:rPr lang="fr-FR" smtClean="0"/>
              <a:t>17/11/2025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COE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t>5</a:t>
            </a:fld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0" y="1551563"/>
            <a:ext cx="9046029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800" b="1" dirty="0">
                <a:latin typeface="Century Gothic" charset="0"/>
                <a:ea typeface="Century Gothic" charset="0"/>
                <a:cs typeface="Century Gothic" charset="0"/>
              </a:rPr>
              <a:t>Objectives</a:t>
            </a:r>
          </a:p>
          <a:p>
            <a:pPr>
              <a:defRPr/>
            </a:pPr>
            <a:endParaRPr lang="fr-FR" sz="800" dirty="0">
              <a:latin typeface="Century Gothic" charset="0"/>
              <a:ea typeface="Century Gothic" charset="0"/>
              <a:cs typeface="Century Gothic" charset="0"/>
            </a:endParaRPr>
          </a:p>
          <a:p>
            <a:pPr>
              <a:defRPr/>
            </a:pPr>
            <a:endParaRPr lang="fr-FR" sz="1600" dirty="0">
              <a:latin typeface="Century Gothic" charset="0"/>
              <a:ea typeface="Century Gothic" charset="0"/>
              <a:cs typeface="Century Gothic" charset="0"/>
            </a:endParaRPr>
          </a:p>
          <a:p>
            <a:pPr>
              <a:defRPr/>
            </a:pPr>
            <a:endParaRPr lang="fr-FR" sz="1600" dirty="0">
              <a:latin typeface="Century Gothic" charset="0"/>
              <a:ea typeface="Century Gothic" charset="0"/>
              <a:cs typeface="Century Gothic" charset="0"/>
            </a:endParaRPr>
          </a:p>
          <a:p>
            <a:pPr>
              <a:defRPr/>
            </a:pPr>
            <a:endParaRPr lang="fr-FR" sz="1600" dirty="0">
              <a:latin typeface="Century Gothic" charset="0"/>
              <a:ea typeface="Century Gothic" charset="0"/>
              <a:cs typeface="Century Gothic" charset="0"/>
            </a:endParaRPr>
          </a:p>
          <a:p>
            <a:pPr>
              <a:defRPr/>
            </a:pPr>
            <a:endParaRPr lang="fr-FR" sz="1600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457200" indent="-457200" algn="just">
              <a:buFont typeface="Arial" charset="0"/>
              <a:buChar char="•"/>
              <a:defRPr/>
            </a:pPr>
            <a:r>
              <a:rPr lang="en-GB" dirty="0">
                <a:latin typeface="Century Gothic" charset="0"/>
                <a:ea typeface="Century Gothic" charset="0"/>
                <a:cs typeface="Century Gothic" charset="0"/>
              </a:rPr>
              <a:t>Development of the European Youth Card Scheme</a:t>
            </a:r>
          </a:p>
          <a:p>
            <a:pPr algn="just">
              <a:defRPr/>
            </a:pPr>
            <a:endParaRPr lang="en-GB" sz="800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457200" indent="-457200" algn="just">
              <a:buFont typeface="Arial" charset="0"/>
              <a:buChar char="•"/>
              <a:defRPr/>
            </a:pPr>
            <a:r>
              <a:rPr lang="en-GB" dirty="0">
                <a:latin typeface="Century Gothic" charset="0"/>
                <a:ea typeface="Century Gothic" charset="0"/>
                <a:cs typeface="Century Gothic" charset="0"/>
              </a:rPr>
              <a:t>Development of intergovernmental co-operation in the field of </a:t>
            </a:r>
            <a:r>
              <a:rPr lang="en-GB" b="1" dirty="0">
                <a:latin typeface="Century Gothic" charset="0"/>
                <a:ea typeface="Century Gothic" charset="0"/>
                <a:cs typeface="Century Gothic" charset="0"/>
              </a:rPr>
              <a:t>youth mobility</a:t>
            </a:r>
            <a:r>
              <a:rPr lang="en-GB" dirty="0">
                <a:latin typeface="Century Gothic" charset="0"/>
                <a:ea typeface="Century Gothic" charset="0"/>
                <a:cs typeface="Century Gothic" charset="0"/>
              </a:rPr>
              <a:t> and </a:t>
            </a:r>
            <a:r>
              <a:rPr lang="en-GB" b="1" dirty="0">
                <a:latin typeface="Century Gothic" charset="0"/>
                <a:ea typeface="Century Gothic" charset="0"/>
                <a:cs typeface="Century Gothic" charset="0"/>
              </a:rPr>
              <a:t>young people’s access to rights (culture, sport..)</a:t>
            </a:r>
          </a:p>
          <a:p>
            <a:pPr algn="just">
              <a:defRPr/>
            </a:pPr>
            <a:endParaRPr lang="en-GB" sz="800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457200" indent="-457200" algn="just">
              <a:buFont typeface="Arial" charset="0"/>
              <a:buChar char="•"/>
              <a:defRPr/>
            </a:pPr>
            <a:r>
              <a:rPr lang="en-GB" dirty="0">
                <a:latin typeface="Century Gothic" charset="0"/>
                <a:ea typeface="Century Gothic" charset="0"/>
                <a:cs typeface="Century Gothic" charset="0"/>
              </a:rPr>
              <a:t>An annual prograrmme of activities, implemented in co-operation with EYCA</a:t>
            </a:r>
          </a:p>
          <a:p>
            <a:pPr algn="just">
              <a:defRPr/>
            </a:pPr>
            <a:endParaRPr lang="en-GB" sz="800" dirty="0">
              <a:latin typeface="Century Gothic" panose="020B0502020202020204" pitchFamily="34" charset="0"/>
              <a:ea typeface="Century Gothic" charset="0"/>
              <a:cs typeface="Century Gothic" charset="0"/>
            </a:endParaRPr>
          </a:p>
          <a:p>
            <a:pPr marL="457200" indent="-457200" algn="just">
              <a:buFont typeface="Arial" charset="0"/>
              <a:buChar char="•"/>
              <a:defRPr/>
            </a:pPr>
            <a:r>
              <a:rPr lang="fr-FR" dirty="0">
                <a:latin typeface="Century Gothic" panose="020B0502020202020204" pitchFamily="34" charset="0"/>
              </a:rPr>
              <a:t>Since 2013, 37 activities (</a:t>
            </a:r>
            <a:r>
              <a:rPr lang="fr-FR" b="1" dirty="0">
                <a:latin typeface="Century Gothic" panose="020B0502020202020204" pitchFamily="34" charset="0"/>
              </a:rPr>
              <a:t>seminars, conferences, knowledge exchanges, study visits, trainings and workshops</a:t>
            </a:r>
            <a:r>
              <a:rPr lang="fr-FR" dirty="0">
                <a:latin typeface="Century Gothic" panose="020B0502020202020204" pitchFamily="34" charset="0"/>
              </a:rPr>
              <a:t>)</a:t>
            </a:r>
          </a:p>
          <a:p>
            <a:pPr algn="just">
              <a:defRPr/>
            </a:pPr>
            <a:endParaRPr lang="fr-FR" sz="800" dirty="0">
              <a:latin typeface="Century Gothic" panose="020B0502020202020204" pitchFamily="34" charset="0"/>
              <a:ea typeface="Century Gothic" charset="0"/>
              <a:cs typeface="Century Gothic" charset="0"/>
            </a:endParaRPr>
          </a:p>
          <a:p>
            <a:pPr marL="457200" indent="-457200" algn="just">
              <a:buFont typeface="Arial" charset="0"/>
              <a:buChar char="•"/>
              <a:defRPr/>
            </a:pPr>
            <a:r>
              <a:rPr lang="fr-FR" dirty="0">
                <a:latin typeface="Century Gothic" panose="020B0502020202020204" pitchFamily="34" charset="0"/>
                <a:ea typeface="Century Gothic" charset="0"/>
                <a:cs typeface="Century Gothic" charset="0"/>
              </a:rPr>
              <a:t>Part of the official programme of the </a:t>
            </a:r>
            <a:r>
              <a:rPr lang="fr-FR" b="1" dirty="0">
                <a:latin typeface="Century Gothic" panose="020B0502020202020204" pitchFamily="34" charset="0"/>
                <a:ea typeface="Century Gothic" charset="0"/>
                <a:cs typeface="Century Gothic" charset="0"/>
              </a:rPr>
              <a:t>Chairmanships of the Committee of Ministers </a:t>
            </a:r>
            <a:r>
              <a:rPr lang="fr-FR" sz="1600" dirty="0">
                <a:latin typeface="Century Gothic" panose="020B0502020202020204" pitchFamily="34" charset="0"/>
                <a:ea typeface="Century Gothic" charset="0"/>
                <a:cs typeface="Century Gothic" charset="0"/>
              </a:rPr>
              <a:t>(Austria, Croatia, Greece, Hungary)</a:t>
            </a:r>
            <a:endParaRPr lang="fr-FR" sz="1600" i="1" dirty="0">
              <a:latin typeface="Century Gothic" charset="0"/>
              <a:ea typeface="Century Gothic" charset="0"/>
              <a:cs typeface="Century Gothic" charset="0"/>
            </a:endParaRPr>
          </a:p>
          <a:p>
            <a:pPr algn="just">
              <a:defRPr/>
            </a:pPr>
            <a:endParaRPr lang="en-GB" sz="800" dirty="0">
              <a:latin typeface="Century Gothic" charset="0"/>
              <a:ea typeface="Century Gothic" charset="0"/>
              <a:cs typeface="Century Gothic" charset="0"/>
            </a:endParaRPr>
          </a:p>
          <a:p>
            <a:pPr algn="just">
              <a:defRPr/>
            </a:pPr>
            <a:endParaRPr lang="en-GB" sz="2400" dirty="0">
              <a:latin typeface="Century Gothic" charset="0"/>
              <a:ea typeface="Century Gothic" charset="0"/>
              <a:cs typeface="Century Gothic" charset="0"/>
            </a:endParaRPr>
          </a:p>
          <a:p>
            <a:pPr algn="just">
              <a:defRPr/>
            </a:pPr>
            <a:endParaRPr lang="en-GB" sz="2000" dirty="0">
              <a:latin typeface="Century Gothic" charset="0"/>
              <a:ea typeface="Century Gothic" charset="0"/>
              <a:cs typeface="Century Gothic" charset="0"/>
            </a:endParaRPr>
          </a:p>
          <a:p>
            <a:pPr algn="just">
              <a:defRPr/>
            </a:pPr>
            <a:endParaRPr lang="en-GB" sz="800" dirty="0">
              <a:latin typeface="Century Gothic" charset="0"/>
              <a:ea typeface="Century Gothic" charset="0"/>
              <a:cs typeface="Century Gothic" charset="0"/>
            </a:endParaRPr>
          </a:p>
          <a:p>
            <a:pPr>
              <a:defRPr/>
            </a:pPr>
            <a:r>
              <a:rPr lang="fr-FR" sz="2000" i="1" dirty="0">
                <a:latin typeface="Century Gothic" charset="0"/>
                <a:ea typeface="Century Gothic" charset="0"/>
                <a:cs typeface="Century Gothic" charset="0"/>
              </a:rPr>
              <a:t>	</a:t>
            </a:r>
            <a:endParaRPr lang="en-GB" sz="2400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457200" indent="-457200" algn="just">
              <a:buFont typeface="Arial" charset="0"/>
              <a:buChar char="•"/>
              <a:defRPr/>
            </a:pPr>
            <a:endParaRPr lang="en-GB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457200" indent="-457200" algn="just">
              <a:buFont typeface="Arial" charset="0"/>
              <a:buChar char="•"/>
              <a:defRPr/>
            </a:pPr>
            <a:endParaRPr lang="en-GB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457200" indent="-457200" algn="just">
              <a:buFont typeface="Arial" charset="0"/>
              <a:buChar char="•"/>
              <a:defRPr/>
            </a:pPr>
            <a:endParaRPr lang="en-GB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457200" indent="-457200" algn="just">
              <a:buFont typeface="Arial" charset="0"/>
              <a:buChar char="•"/>
              <a:defRPr/>
            </a:pPr>
            <a:endParaRPr lang="en-GB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171" y="992181"/>
            <a:ext cx="2873830" cy="2001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 descr="Participants in the seminar">
            <a:extLst>
              <a:ext uri="{FF2B5EF4-FFF2-40B4-BE49-F238E27FC236}">
                <a16:creationId xmlns:a16="http://schemas.microsoft.com/office/drawing/2014/main" id="{7BDFD85E-4288-7EB0-BC19-AB74FFA292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2181"/>
            <a:ext cx="3124200" cy="20013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4078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 idx="4294967295"/>
          </p:nvPr>
        </p:nvSpPr>
        <p:spPr>
          <a:xfrm>
            <a:off x="4472174" y="274638"/>
            <a:ext cx="4214625" cy="504459"/>
          </a:xfrm>
        </p:spPr>
        <p:txBody>
          <a:bodyPr>
            <a:normAutofit/>
          </a:bodyPr>
          <a:lstStyle/>
          <a:p>
            <a:r>
              <a:rPr lang="fr-FR" sz="2400" dirty="0"/>
              <a:t>YOUTH MOBILITY</a:t>
            </a:r>
            <a:endParaRPr lang="fr-FR" sz="24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6196E-D863-8D40-BA9D-8B0DEB2364BE}" type="datetime1">
              <a:rPr lang="fr-FR" smtClean="0"/>
              <a:t>17/11/2025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COE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t>6</a:t>
            </a:fld>
            <a:endParaRPr lang="fr-FR"/>
          </a:p>
        </p:txBody>
      </p:sp>
      <p:sp>
        <p:nvSpPr>
          <p:cNvPr id="2" name="Rectangle 1"/>
          <p:cNvSpPr/>
          <p:nvPr/>
        </p:nvSpPr>
        <p:spPr>
          <a:xfrm>
            <a:off x="0" y="1905506"/>
            <a:ext cx="9035143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200" b="1" dirty="0">
                <a:latin typeface="Century Gothic" charset="0"/>
                <a:ea typeface="Century Gothic" charset="0"/>
                <a:cs typeface="Century Gothic" charset="0"/>
              </a:rPr>
              <a:t>Partial Agreement – </a:t>
            </a:r>
          </a:p>
          <a:p>
            <a:pPr algn="ctr">
              <a:defRPr/>
            </a:pPr>
            <a:r>
              <a:rPr lang="fr-FR" sz="2200" b="1" dirty="0">
                <a:latin typeface="Century Gothic" charset="0"/>
                <a:ea typeface="Century Gothic" charset="0"/>
                <a:cs typeface="Century Gothic" charset="0"/>
              </a:rPr>
              <a:t>an international intergovernmental platform to develop better youth policies with &amp; for Governments</a:t>
            </a:r>
            <a:endParaRPr lang="fr-FR" sz="2200" dirty="0">
              <a:latin typeface="Century Gothic" charset="0"/>
              <a:ea typeface="Century Gothic" charset="0"/>
              <a:cs typeface="Century Gothic" charset="0"/>
            </a:endParaRPr>
          </a:p>
          <a:p>
            <a:pPr>
              <a:defRPr/>
            </a:pPr>
            <a:endParaRPr lang="fr-FR" sz="1000" dirty="0">
              <a:latin typeface="Century Gothic" charset="0"/>
              <a:ea typeface="Century Gothic" charset="0"/>
              <a:cs typeface="Century Gothic" charset="0"/>
            </a:endParaRPr>
          </a:p>
          <a:p>
            <a:pPr>
              <a:defRPr/>
            </a:pPr>
            <a:endParaRPr lang="fr-FR" sz="1000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457200" indent="-457200" algn="just">
              <a:buFont typeface="Arial" charset="0"/>
              <a:buChar char="•"/>
              <a:defRPr/>
            </a:pPr>
            <a:r>
              <a:rPr lang="en-GB" sz="2400" dirty="0">
                <a:latin typeface="Century Gothic" charset="0"/>
                <a:ea typeface="Century Gothic" charset="0"/>
                <a:cs typeface="Century Gothic" charset="0"/>
              </a:rPr>
              <a:t>Caters to the interests and needs of policy-makers</a:t>
            </a:r>
          </a:p>
          <a:p>
            <a:pPr algn="just">
              <a:defRPr/>
            </a:pPr>
            <a:endParaRPr lang="en-GB" sz="800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457200" indent="-457200" algn="just">
              <a:buFont typeface="Arial" charset="0"/>
              <a:buChar char="•"/>
              <a:defRPr/>
            </a:pPr>
            <a:r>
              <a:rPr lang="en-GB" sz="2400" dirty="0">
                <a:latin typeface="Century Gothic" charset="0"/>
                <a:ea typeface="Century Gothic" charset="0"/>
                <a:cs typeface="Century Gothic" charset="0"/>
              </a:rPr>
              <a:t>Generates and mobilises knowledge for their use</a:t>
            </a:r>
          </a:p>
          <a:p>
            <a:pPr algn="just">
              <a:defRPr/>
            </a:pPr>
            <a:endParaRPr lang="en-GB" sz="800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457200" indent="-457200" algn="just">
              <a:buFont typeface="Arial" charset="0"/>
              <a:buChar char="•"/>
              <a:defRPr/>
            </a:pPr>
            <a:r>
              <a:rPr lang="en-GB" sz="2400" dirty="0">
                <a:latin typeface="Century Gothic" charset="0"/>
                <a:ea typeface="Century Gothic" charset="0"/>
                <a:cs typeface="Century Gothic" charset="0"/>
              </a:rPr>
              <a:t>Shares best practices to </a:t>
            </a:r>
          </a:p>
          <a:p>
            <a:pPr algn="just">
              <a:defRPr/>
            </a:pPr>
            <a:r>
              <a:rPr lang="en-GB" sz="2400" dirty="0">
                <a:latin typeface="Century Gothic" charset="0"/>
                <a:ea typeface="Century Gothic" charset="0"/>
                <a:cs typeface="Century Gothic" charset="0"/>
              </a:rPr>
              <a:t>      inspire actions</a:t>
            </a:r>
          </a:p>
          <a:p>
            <a:pPr algn="just">
              <a:defRPr/>
            </a:pPr>
            <a:endParaRPr lang="en-GB" sz="800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457200" indent="-457200" algn="just">
              <a:buFont typeface="Arial" charset="0"/>
              <a:buChar char="•"/>
              <a:defRPr/>
            </a:pPr>
            <a:r>
              <a:rPr lang="en-GB" sz="2400" dirty="0">
                <a:latin typeface="Century Gothic" charset="0"/>
                <a:ea typeface="Century Gothic" charset="0"/>
                <a:cs typeface="Century Gothic" charset="0"/>
              </a:rPr>
              <a:t>Offers realistic policy tips</a:t>
            </a:r>
            <a:endParaRPr lang="fr-FR" sz="2400" i="1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2174" y="4310743"/>
            <a:ext cx="3419969" cy="2021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4078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17DEC3-B3D2-211D-8E6A-6CC4E6787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F835C1F-154E-2BCE-E4DB-AB4190ED547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72174" y="274638"/>
            <a:ext cx="4214625" cy="504459"/>
          </a:xfrm>
        </p:spPr>
        <p:txBody>
          <a:bodyPr>
            <a:normAutofit/>
          </a:bodyPr>
          <a:lstStyle/>
          <a:p>
            <a:r>
              <a:rPr lang="fr-FR" sz="2400" dirty="0"/>
              <a:t>YOUTH MOBILITY</a:t>
            </a:r>
            <a:endParaRPr lang="fr-FR" sz="24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06F6D6E-384C-9108-0700-E2F3603A9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6196E-D863-8D40-BA9D-8B0DEB2364BE}" type="datetime1">
              <a:rPr lang="fr-FR" smtClean="0"/>
              <a:t>17/11/2025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EB5BA36-3D96-8582-00E7-C16A13769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COE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7C9A2B6-020A-BA7A-8BB7-2EB3B95FA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t>7</a:t>
            </a:fld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D37606F-C7C2-6219-EE0A-EB4866A07DA5}"/>
              </a:ext>
            </a:extLst>
          </p:cNvPr>
          <p:cNvSpPr/>
          <p:nvPr/>
        </p:nvSpPr>
        <p:spPr>
          <a:xfrm>
            <a:off x="97971" y="1905506"/>
            <a:ext cx="885008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b="1" dirty="0">
                <a:latin typeface="Century Gothic" charset="0"/>
                <a:ea typeface="Century Gothic" charset="0"/>
                <a:cs typeface="Century Gothic" charset="0"/>
              </a:rPr>
              <a:t>Partial Agreement – an international intergovernmental platform </a:t>
            </a:r>
          </a:p>
          <a:p>
            <a:pPr algn="ctr">
              <a:defRPr/>
            </a:pPr>
            <a:r>
              <a:rPr lang="fr-FR" b="1" dirty="0">
                <a:latin typeface="Century Gothic" charset="0"/>
                <a:ea typeface="Century Gothic" charset="0"/>
                <a:cs typeface="Century Gothic" charset="0"/>
              </a:rPr>
              <a:t>to develop better youth policies with &amp; for Governments</a:t>
            </a:r>
            <a:endParaRPr lang="fr-FR" dirty="0">
              <a:latin typeface="Century Gothic" charset="0"/>
              <a:ea typeface="Century Gothic" charset="0"/>
              <a:cs typeface="Century Gothic" charset="0"/>
            </a:endParaRPr>
          </a:p>
          <a:p>
            <a:pPr>
              <a:defRPr/>
            </a:pPr>
            <a:endParaRPr lang="fr-FR" sz="1000" dirty="0">
              <a:latin typeface="Century Gothic" charset="0"/>
              <a:ea typeface="Century Gothic" charset="0"/>
              <a:cs typeface="Century Gothic" charset="0"/>
            </a:endParaRPr>
          </a:p>
          <a:p>
            <a:pPr algn="ctr">
              <a:defRPr/>
            </a:pPr>
            <a:r>
              <a:rPr lang="fr-FR" u="sng" dirty="0"/>
              <a:t>Participants of surveys of 2020 and 2025</a:t>
            </a:r>
          </a:p>
          <a:p>
            <a:pPr algn="just">
              <a:defRPr/>
            </a:pPr>
            <a:endParaRPr lang="en-US" sz="800" dirty="0"/>
          </a:p>
          <a:p>
            <a:pPr algn="just">
              <a:defRPr/>
            </a:pPr>
            <a:r>
              <a:rPr lang="en-US" sz="2000" dirty="0"/>
              <a:t>“Meeting various actors and connecting in person - one of the most significant advantages: this creates a </a:t>
            </a:r>
            <a:r>
              <a:rPr lang="en-US" sz="2000" b="1" dirty="0"/>
              <a:t>growing network and a community of practice </a:t>
            </a:r>
            <a:r>
              <a:rPr lang="en-US" sz="2000" dirty="0"/>
              <a:t>of youth sector actors. This way, activities are not seen as one-off events, but as a starting point for developing stronger connections”.</a:t>
            </a:r>
            <a:r>
              <a:rPr lang="en-US" dirty="0"/>
              <a:t> </a:t>
            </a:r>
          </a:p>
          <a:p>
            <a:pPr algn="just">
              <a:defRPr/>
            </a:pPr>
            <a:endParaRPr lang="fr-FR" sz="800" dirty="0"/>
          </a:p>
          <a:p>
            <a:pPr algn="just"/>
            <a:r>
              <a:rPr lang="fr-FR" sz="2000" b="1" i="1" dirty="0"/>
              <a:t>“The more times you meet, the more you interact. […] You </a:t>
            </a:r>
            <a:r>
              <a:rPr lang="fr-FR" sz="2000" b="1" i="1" dirty="0" err="1"/>
              <a:t>establish</a:t>
            </a:r>
            <a:r>
              <a:rPr lang="fr-FR" sz="2000" b="1" i="1" dirty="0"/>
              <a:t> </a:t>
            </a:r>
            <a:r>
              <a:rPr lang="fr-FR" sz="2000" b="1" i="1" dirty="0" err="1"/>
              <a:t>better</a:t>
            </a:r>
            <a:r>
              <a:rPr lang="fr-FR" sz="2000" b="1" i="1" dirty="0"/>
              <a:t> connections. You </a:t>
            </a:r>
            <a:r>
              <a:rPr lang="fr-FR" sz="2000" b="1" i="1" dirty="0" err="1"/>
              <a:t>build</a:t>
            </a:r>
            <a:r>
              <a:rPr lang="fr-FR" sz="2000" b="1" i="1" dirty="0"/>
              <a:t> relevance. […] Others around you listen to and </a:t>
            </a:r>
            <a:r>
              <a:rPr lang="fr-FR" sz="2000" b="1" i="1" dirty="0" err="1"/>
              <a:t>understand</a:t>
            </a:r>
            <a:r>
              <a:rPr lang="fr-FR" sz="2000" b="1" i="1" dirty="0"/>
              <a:t> your opinion more. You have a </a:t>
            </a:r>
            <a:r>
              <a:rPr lang="fr-FR" sz="2000" b="1" i="1" dirty="0" err="1"/>
              <a:t>wider</a:t>
            </a:r>
            <a:r>
              <a:rPr lang="fr-FR" sz="2000" b="1" i="1" dirty="0"/>
              <a:t> scope of experience and understanding of </a:t>
            </a:r>
            <a:r>
              <a:rPr lang="fr-FR" sz="2000" b="1" i="1"/>
              <a:t>how things</a:t>
            </a:r>
            <a:r>
              <a:rPr lang="fr-FR" sz="2000" b="1" i="1" dirty="0"/>
              <a:t> work.”</a:t>
            </a:r>
            <a:r>
              <a:rPr lang="fr-FR" sz="2000" b="1" dirty="0"/>
              <a:t> </a:t>
            </a:r>
            <a:r>
              <a:rPr lang="fr-FR" i="1" dirty="0"/>
              <a:t>Participant, Thematic seminar </a:t>
            </a:r>
            <a:endParaRPr lang="en-GB" sz="24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91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868805-88E6-C912-AC0C-AF2C0E9CB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600200"/>
            <a:ext cx="8860970" cy="4525963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fr-FR" sz="2400" b="1" dirty="0"/>
              <a:t>How is this done? </a:t>
            </a:r>
          </a:p>
          <a:p>
            <a:pPr marL="0" indent="0" algn="ctr">
              <a:buNone/>
            </a:pPr>
            <a:r>
              <a:rPr lang="fr-FR" sz="2400" dirty="0"/>
              <a:t>Participants of surveys of 2020 and 2025</a:t>
            </a:r>
          </a:p>
          <a:p>
            <a:pPr marL="0" indent="0">
              <a:buNone/>
            </a:pPr>
            <a:endParaRPr lang="fr-FR" sz="2400" dirty="0"/>
          </a:p>
          <a:p>
            <a:pPr algn="just"/>
            <a:r>
              <a:rPr lang="fr-FR" sz="2300" b="1" dirty="0"/>
              <a:t>Best practices</a:t>
            </a:r>
            <a:r>
              <a:rPr lang="fr-FR" sz="2300" dirty="0"/>
              <a:t>: « </a:t>
            </a:r>
            <a:r>
              <a:rPr lang="en-US" sz="2300" dirty="0"/>
              <a:t>most useful to learn how different </a:t>
            </a:r>
          </a:p>
          <a:p>
            <a:pPr marL="0" indent="0" algn="just">
              <a:buNone/>
            </a:pPr>
            <a:r>
              <a:rPr lang="en-US" sz="2300" dirty="0"/>
              <a:t>countries, for ex., use social media, cooperate </a:t>
            </a:r>
          </a:p>
          <a:p>
            <a:pPr marL="0" indent="0" algn="just">
              <a:buNone/>
            </a:pPr>
            <a:r>
              <a:rPr lang="en-US" sz="2300" dirty="0"/>
              <a:t>with businesses to offer discounts and opportunities, </a:t>
            </a:r>
          </a:p>
          <a:p>
            <a:pPr marL="0" indent="0" algn="just">
              <a:buNone/>
            </a:pPr>
            <a:r>
              <a:rPr lang="en-US" sz="2300" dirty="0"/>
              <a:t>work with partners in government and civil society. </a:t>
            </a:r>
          </a:p>
          <a:p>
            <a:pPr marL="0" indent="0" algn="just">
              <a:buNone/>
            </a:pPr>
            <a:r>
              <a:rPr lang="en-US" sz="2300" dirty="0"/>
              <a:t>This allows to reflect on one’s own experiences in a </a:t>
            </a:r>
          </a:p>
          <a:p>
            <a:pPr marL="0" indent="0" algn="just">
              <a:buNone/>
            </a:pPr>
            <a:r>
              <a:rPr lang="en-US" sz="2300" dirty="0"/>
              <a:t>national context and how one might tackle similar </a:t>
            </a:r>
          </a:p>
          <a:p>
            <a:pPr marL="0" indent="0" algn="just">
              <a:buNone/>
            </a:pPr>
            <a:r>
              <a:rPr lang="en-US" sz="2300" dirty="0"/>
              <a:t>challenges or issues”. </a:t>
            </a:r>
            <a:endParaRPr lang="fr-FR" sz="2300" dirty="0"/>
          </a:p>
          <a:p>
            <a:pPr marL="0" indent="0" algn="just">
              <a:buNone/>
            </a:pPr>
            <a:endParaRPr lang="en-US" sz="1100" i="1" dirty="0"/>
          </a:p>
          <a:p>
            <a:pPr marL="0" indent="0" algn="just">
              <a:buNone/>
            </a:pPr>
            <a:r>
              <a:rPr lang="en-US" sz="2300" b="1" i="1" dirty="0"/>
              <a:t>“It's very, very important for us to have this mobility, </a:t>
            </a:r>
          </a:p>
          <a:p>
            <a:pPr marL="0" indent="0" algn="just">
              <a:buNone/>
            </a:pPr>
            <a:r>
              <a:rPr lang="en-US" sz="2300" b="1" i="1" dirty="0"/>
              <a:t>because [our country] has had a very difficult history</a:t>
            </a:r>
          </a:p>
          <a:p>
            <a:pPr marL="0" indent="0" algn="just">
              <a:buNone/>
            </a:pPr>
            <a:r>
              <a:rPr lang="en-US" sz="2300" b="1" i="1" dirty="0"/>
              <a:t>in the past 15 years. So now we can go abroad, we </a:t>
            </a:r>
          </a:p>
          <a:p>
            <a:pPr marL="0" indent="0" algn="just">
              <a:buNone/>
            </a:pPr>
            <a:r>
              <a:rPr lang="en-US" sz="2300" b="1" i="1" dirty="0"/>
              <a:t>can travel. This is one of the most important things </a:t>
            </a:r>
          </a:p>
          <a:p>
            <a:pPr marL="0" indent="0" algn="just">
              <a:buNone/>
            </a:pPr>
            <a:r>
              <a:rPr lang="en-US" sz="2300" b="1" i="1" dirty="0"/>
              <a:t>that youngsters should take part in.” </a:t>
            </a:r>
            <a:r>
              <a:rPr lang="fr-FR" sz="1500" i="1" dirty="0"/>
              <a:t>Participant, Promotional Seminar</a:t>
            </a:r>
            <a:endParaRPr lang="fr-FR" sz="15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4C0CC1-67AF-5A9F-EA10-C59DF309E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6B3B5-904F-FC43-AA15-515BFF6B2265}" type="datetime1">
              <a:rPr lang="fr-FR" smtClean="0"/>
              <a:t>17/11/2025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B8A709-945E-E267-0FC0-142F71841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COE</a:t>
            </a:r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39E62F-ECDC-2062-C7FA-DE5CC50AA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t>8</a:t>
            </a:fld>
            <a:endParaRPr lang="fr-FR"/>
          </a:p>
        </p:txBody>
      </p:sp>
      <p:pic>
        <p:nvPicPr>
          <p:cNvPr id="6" name="Picture 5" descr="A group of people walking&#10;&#10;AI-generated content may be incorrect.">
            <a:extLst>
              <a:ext uri="{FF2B5EF4-FFF2-40B4-BE49-F238E27FC236}">
                <a16:creationId xmlns:a16="http://schemas.microsoft.com/office/drawing/2014/main" id="{CAAB87D5-64D5-4477-8C20-258D1BF64B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943" y="2464139"/>
            <a:ext cx="2307771" cy="35230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1022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E9F4D69-8EAF-08B4-0E93-64B82189F1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00201"/>
            <a:ext cx="9144000" cy="5121274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fr-FR" sz="4500" b="1" dirty="0"/>
              <a:t>How is this done? </a:t>
            </a:r>
          </a:p>
          <a:p>
            <a:pPr marL="0" indent="0" algn="ctr">
              <a:buNone/>
            </a:pPr>
            <a:r>
              <a:rPr lang="fr-FR" sz="4500" dirty="0"/>
              <a:t>Participants of surveys of 2020 and 2025</a:t>
            </a:r>
          </a:p>
          <a:p>
            <a:pPr marL="0" indent="0">
              <a:buNone/>
            </a:pPr>
            <a:endParaRPr lang="fr-FR" sz="3000" dirty="0"/>
          </a:p>
          <a:p>
            <a:pPr algn="just"/>
            <a:r>
              <a:rPr lang="en-US" sz="4500" b="1" dirty="0"/>
              <a:t>“Learning</a:t>
            </a:r>
            <a:r>
              <a:rPr lang="en-US" sz="4500" dirty="0"/>
              <a:t> </a:t>
            </a:r>
            <a:r>
              <a:rPr lang="en-US" sz="4500" b="1" dirty="0"/>
              <a:t>skills</a:t>
            </a:r>
            <a:r>
              <a:rPr lang="en-US" sz="4500" dirty="0"/>
              <a:t> </a:t>
            </a:r>
            <a:r>
              <a:rPr lang="en-US" sz="4500" b="1" dirty="0"/>
              <a:t>valuable in everyday work</a:t>
            </a:r>
            <a:r>
              <a:rPr lang="en-US" sz="4500" dirty="0"/>
              <a:t>, such as digital skills during COVID or running communications campaigns”.</a:t>
            </a:r>
          </a:p>
          <a:p>
            <a:pPr marL="0" indent="0" algn="just">
              <a:buNone/>
            </a:pPr>
            <a:r>
              <a:rPr lang="en-US" sz="2000" dirty="0"/>
              <a:t> </a:t>
            </a:r>
          </a:p>
          <a:p>
            <a:pPr algn="just"/>
            <a:r>
              <a:rPr lang="en-US" sz="4500" b="1" dirty="0"/>
              <a:t>Awareness-raising about relevant thematic topics</a:t>
            </a:r>
            <a:r>
              <a:rPr lang="en-US" sz="4500" dirty="0"/>
              <a:t>, </a:t>
            </a:r>
            <a:r>
              <a:rPr lang="en-US" sz="4500" b="1" dirty="0"/>
              <a:t>about</a:t>
            </a:r>
            <a:r>
              <a:rPr lang="en-US" sz="4500" dirty="0"/>
              <a:t> </a:t>
            </a:r>
            <a:r>
              <a:rPr lang="en-US" sz="4500" b="1" dirty="0"/>
              <a:t>which participants  had little prior knowledge, </a:t>
            </a:r>
            <a:r>
              <a:rPr lang="en-US" sz="4500" dirty="0"/>
              <a:t>for ex. cultural routes, prevention of brain-drain or of radicalisation, mental health or ecology, urban spaces for youth participation </a:t>
            </a:r>
          </a:p>
          <a:p>
            <a:pPr marL="0" indent="0" algn="just">
              <a:buNone/>
            </a:pPr>
            <a:endParaRPr lang="en-US" sz="2000" dirty="0"/>
          </a:p>
          <a:p>
            <a:pPr marL="0" indent="0" algn="just">
              <a:buNone/>
            </a:pPr>
            <a:r>
              <a:rPr lang="fr-FR" sz="4500" dirty="0"/>
              <a:t>For example, a site visit to a youth centre made a particularly big impact on a participant:</a:t>
            </a:r>
            <a:endParaRPr lang="fr-FR" sz="4500" b="1" dirty="0"/>
          </a:p>
          <a:p>
            <a:pPr marL="0" indent="0" algn="just">
              <a:buNone/>
            </a:pPr>
            <a:endParaRPr lang="fr-FR" sz="4500" i="1" dirty="0"/>
          </a:p>
          <a:p>
            <a:pPr marL="0" indent="0" algn="just">
              <a:buNone/>
            </a:pPr>
            <a:r>
              <a:rPr lang="fr-FR" sz="4500" b="1" i="1" dirty="0"/>
              <a:t>					“Immediately when I came back, I talked to the president 					and the counsellors of the municipality about the possibility 					of reviving municipal state buildings […]. Not to make it like 					a fancy hub with fancy coffee, but like the places the host 					showed us, youth centres that can be common for 							everybody.” 	</a:t>
            </a:r>
            <a:r>
              <a:rPr lang="fr-FR" sz="4500" i="1" dirty="0"/>
              <a:t>Participant, Thematic seminar </a:t>
            </a:r>
            <a:endParaRPr lang="fr-FR" sz="45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7381A1-FEC0-513E-D131-7D3ACFA40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6B3B5-904F-FC43-AA15-515BFF6B2265}" type="datetime1">
              <a:rPr lang="fr-FR" smtClean="0"/>
              <a:t>17/11/2025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ACB895-59E8-C6DF-C7E1-CD37339DB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COE</a:t>
            </a:r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A644A8-D6D3-E600-E927-4147C480A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t>9</a:t>
            </a:fld>
            <a:endParaRPr lang="fr-F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4F8FD8-F6DD-3B63-CC43-87F175DBF6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24401"/>
            <a:ext cx="2166255" cy="15131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73197284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_x0020_language xmlns="a21019cf-55da-44bc-8068-f19d29d56e58">ENG</Document_x0020_language>
    <Biennium xmlns="a21019cf-55da-44bc-8068-f19d29d56e58">2024-2027</Biennium>
    <Committee xmlns="a21019cf-55da-44bc-8068-f19d29d56e58">PARTIAL AGREEMENT</Committee>
    <Meeting_x0020_number xmlns="a21019cf-55da-44bc-8068-f19d29d56e58">54/AP_Carte-J</Meeting_x0020_number>
    <Type_x0020_of_x0020_document xmlns="a21019cf-55da-44bc-8068-f19d29d56e58">info document</Type_x0020_of_x0020_document>
    <Priority_x0020__x0028_PFG_x0029_ xmlns="a21019cf-55da-44bc-8068-f19d29d56e58">n/a</Priority_x0020__x0028_PFG_x0029_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987FB291D3874EB005E9C4A12C4001" ma:contentTypeVersion="24" ma:contentTypeDescription="Create a new document." ma:contentTypeScope="" ma:versionID="c12e70389a78b823aa19c518acd085a8">
  <xsd:schema xmlns:xsd="http://www.w3.org/2001/XMLSchema" xmlns:xs="http://www.w3.org/2001/XMLSchema" xmlns:p="http://schemas.microsoft.com/office/2006/metadata/properties" xmlns:ns2="a21019cf-55da-44bc-8068-f19d29d56e58" xmlns:ns3="4d4d6df5-f463-457f-a579-98b28f3c07aa" targetNamespace="http://schemas.microsoft.com/office/2006/metadata/properties" ma:root="true" ma:fieldsID="08e41bea9b287b722131e982c8d01225" ns2:_="" ns3:_="">
    <xsd:import namespace="a21019cf-55da-44bc-8068-f19d29d56e58"/>
    <xsd:import namespace="4d4d6df5-f463-457f-a579-98b28f3c07aa"/>
    <xsd:element name="properties">
      <xsd:complexType>
        <xsd:sequence>
          <xsd:element name="documentManagement">
            <xsd:complexType>
              <xsd:all>
                <xsd:element ref="ns2:Meeting_x0020_number" minOccurs="0"/>
                <xsd:element ref="ns2:Priority_x0020__x0028_PFG_x0029_" minOccurs="0"/>
                <xsd:element ref="ns2:Type_x0020_of_x0020_document" minOccurs="0"/>
                <xsd:element ref="ns2:Document_x0020_language" minOccurs="0"/>
                <xsd:element ref="ns2:Biennium"/>
                <xsd:element ref="ns2:Committee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1019cf-55da-44bc-8068-f19d29d56e58" elementFormDefault="qualified">
    <xsd:import namespace="http://schemas.microsoft.com/office/2006/documentManagement/types"/>
    <xsd:import namespace="http://schemas.microsoft.com/office/infopath/2007/PartnerControls"/>
    <xsd:element name="Meeting_x0020_number" ma:index="4" nillable="true" ma:displayName="Meeting number" ma:internalName="Meeting_x0020_number" ma:readOnly="false">
      <xsd:simpleType>
        <xsd:restriction base="dms:Text">
          <xsd:maxLength value="255"/>
        </xsd:restriction>
      </xsd:simpleType>
    </xsd:element>
    <xsd:element name="Priority_x0020__x0028_PFG_x0029_" ma:index="5" nillable="true" ma:displayName="Priority (PFG)" ma:default="PFG1" ma:format="Dropdown" ma:internalName="Priority_x0020__x0028_PFG_x0029_" ma:readOnly="false">
      <xsd:simpleType>
        <xsd:restriction base="dms:Choice">
          <xsd:enumeration value="n/a"/>
          <xsd:enumeration value="PFG1"/>
          <xsd:enumeration value="PFG2"/>
          <xsd:enumeration value="PFG3"/>
        </xsd:restriction>
      </xsd:simpleType>
    </xsd:element>
    <xsd:element name="Type_x0020_of_x0020_document" ma:index="6" nillable="true" ma:displayName="Type of document" ma:default="agenda" ma:format="Dropdown" ma:internalName="Type_x0020_of_x0020_document" ma:readOnly="false">
      <xsd:simpleType>
        <xsd:restriction base="dms:Choice">
          <xsd:enumeration value="agenda"/>
          <xsd:enumeration value="report"/>
          <xsd:enumeration value="decisions"/>
          <xsd:enumeration value="list of participants"/>
          <xsd:enumeration value="reference document"/>
          <xsd:enumeration value="info document"/>
          <xsd:enumeration value="list of members"/>
          <xsd:enumeration value="background document"/>
          <xsd:enumeration value="study session application"/>
          <xsd:enumeration value="calendar of events"/>
          <xsd:enumeration value="terms of reference"/>
          <xsd:enumeration value="member's report"/>
        </xsd:restriction>
      </xsd:simpleType>
    </xsd:element>
    <xsd:element name="Document_x0020_language" ma:index="7" nillable="true" ma:displayName="Doc. language" ma:default="ENG" ma:format="Dropdown" ma:internalName="Document_x0020_language" ma:readOnly="false">
      <xsd:simpleType>
        <xsd:restriction base="dms:Choice">
          <xsd:enumeration value="ENG"/>
          <xsd:enumeration value="FRE"/>
          <xsd:enumeration value="BIL"/>
        </xsd:restriction>
      </xsd:simpleType>
    </xsd:element>
    <xsd:element name="Biennium" ma:index="8" ma:displayName="Reference period" ma:format="Dropdown" ma:internalName="Biennium" ma:readOnly="false">
      <xsd:simpleType>
        <xsd:restriction base="dms:Choice">
          <xsd:enumeration value="2024-2027"/>
          <xsd:enumeration value="2022-2023"/>
          <xsd:enumeration value="2020-2021"/>
          <xsd:enumeration value="2018-2019"/>
          <xsd:enumeration value="2016-2017"/>
          <xsd:enumeration value="2014-2015"/>
          <xsd:enumeration value="2012-2013"/>
          <xsd:enumeration value="2010-2011"/>
          <xsd:enumeration value="2008-2009"/>
          <xsd:enumeration value="2006-2007"/>
          <xsd:enumeration value="2004-2005"/>
        </xsd:restriction>
      </xsd:simpleType>
    </xsd:element>
    <xsd:element name="Committee" ma:index="9" nillable="true" ma:displayName="Committee" ma:default="CDEJ" ma:format="Dropdown" ma:internalName="Committee" ma:readOnly="false">
      <xsd:simpleType>
        <xsd:restriction base="dms:Choice">
          <xsd:enumeration value="CDEJ"/>
          <xsd:enumeration value="CCJ"/>
          <xsd:enumeration value="CMJ"/>
          <xsd:enumeration value="CPJ"/>
          <xsd:enumeration value="CDEJ/BUR"/>
          <xsd:enumeration value="CCJ/BUR"/>
          <xsd:enumeration value="CDEJ-CCJ/BUR"/>
          <xsd:enumeration value="PARTIAL AGREEMENT"/>
          <xsd:enumeration value="PARTNERSHIP WITH ERYICA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4d6df5-f463-457f-a579-98b28f3c07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1917F1-3452-4070-B63E-A657E2DDA412}">
  <ds:schemaRefs>
    <ds:schemaRef ds:uri="http://schemas.microsoft.com/office/2006/metadata/properties"/>
    <ds:schemaRef ds:uri="http://schemas.microsoft.com/office/infopath/2007/PartnerControls"/>
    <ds:schemaRef ds:uri="a21019cf-55da-44bc-8068-f19d29d56e58"/>
  </ds:schemaRefs>
</ds:datastoreItem>
</file>

<file path=customXml/itemProps2.xml><?xml version="1.0" encoding="utf-8"?>
<ds:datastoreItem xmlns:ds="http://schemas.openxmlformats.org/officeDocument/2006/customXml" ds:itemID="{AB10C038-833E-4B3B-8020-EC2CFD6416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21019cf-55da-44bc-8068-f19d29d56e58"/>
    <ds:schemaRef ds:uri="4d4d6df5-f463-457f-a579-98b28f3c07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87B4265-8381-488B-B754-A4FE8E4DC36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3856</TotalTime>
  <Words>1292</Words>
  <Application>Microsoft Office PowerPoint</Application>
  <PresentationFormat>On-screen Show (4:3)</PresentationFormat>
  <Paragraphs>224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Century Gothic</vt:lpstr>
      <vt:lpstr>1_Conception personnalisée</vt:lpstr>
      <vt:lpstr>2_Conception personnalisée</vt:lpstr>
      <vt:lpstr>3_Conception personnalisée</vt:lpstr>
      <vt:lpstr>Conception personnalisée</vt:lpstr>
      <vt:lpstr>PARTIAL AGREEMENT  ON YOUTH MOBILITY THROUGH THE YOUTH CARD  </vt:lpstr>
      <vt:lpstr>PowerPoint Presentation</vt:lpstr>
      <vt:lpstr>YOUTH MOBILITY</vt:lpstr>
      <vt:lpstr>YOUTH MOBILITY</vt:lpstr>
      <vt:lpstr>YOUTH MOBILITY</vt:lpstr>
      <vt:lpstr>YOUTH MOBILITY</vt:lpstr>
      <vt:lpstr>YOUTH MOBILITY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YOUTH MOBILITY</vt:lpstr>
    </vt:vector>
  </TitlesOfParts>
  <Company>-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yoth mobility</dc:title>
  <dc:creator>Ime U</dc:creator>
  <cp:lastModifiedBy>JULIEN Muriel</cp:lastModifiedBy>
  <cp:revision>189</cp:revision>
  <cp:lastPrinted>2015-04-23T12:05:24Z</cp:lastPrinted>
  <dcterms:created xsi:type="dcterms:W3CDTF">2014-12-21T17:21:48Z</dcterms:created>
  <dcterms:modified xsi:type="dcterms:W3CDTF">2025-11-17T15:21:13Z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0x01010010987FB291D3874EB005E9C4A12C4001</vt:lpwstr>
  </property>
</Properties>
</file>