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3.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31.jp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749" r:id="rId2"/>
    <p:sldMasterId id="2147483747" r:id="rId3"/>
    <p:sldMasterId id="2147483685" r:id="rId4"/>
    <p:sldMasterId id="2147483687" r:id="rId5"/>
    <p:sldMasterId id="2147483677" r:id="rId6"/>
    <p:sldMasterId id="2147483816" r:id="rId7"/>
    <p:sldMasterId id="2147483829" r:id="rId8"/>
    <p:sldMasterId id="2147483830" r:id="rId9"/>
    <p:sldMasterId id="2147483835" r:id="rId10"/>
    <p:sldMasterId id="2147483837" r:id="rId11"/>
    <p:sldMasterId id="2147483843" r:id="rId12"/>
    <p:sldMasterId id="2147483848" r:id="rId13"/>
    <p:sldMasterId id="2147483855" r:id="rId14"/>
  </p:sldMasterIdLst>
  <p:notesMasterIdLst>
    <p:notesMasterId r:id="rId71"/>
  </p:notesMasterIdLst>
  <p:handoutMasterIdLst>
    <p:handoutMasterId r:id="rId72"/>
  </p:handoutMasterIdLst>
  <p:sldIdLst>
    <p:sldId id="324" r:id="rId15"/>
    <p:sldId id="321" r:id="rId16"/>
    <p:sldId id="2321" r:id="rId17"/>
    <p:sldId id="2322" r:id="rId18"/>
    <p:sldId id="2309" r:id="rId19"/>
    <p:sldId id="2315" r:id="rId20"/>
    <p:sldId id="2314" r:id="rId21"/>
    <p:sldId id="2318" r:id="rId22"/>
    <p:sldId id="2326" r:id="rId23"/>
    <p:sldId id="2319" r:id="rId24"/>
    <p:sldId id="2369" r:id="rId25"/>
    <p:sldId id="2370" r:id="rId26"/>
    <p:sldId id="2371" r:id="rId27"/>
    <p:sldId id="2386" r:id="rId28"/>
    <p:sldId id="2174" r:id="rId29"/>
    <p:sldId id="2360" r:id="rId30"/>
    <p:sldId id="2387" r:id="rId31"/>
    <p:sldId id="2385" r:id="rId32"/>
    <p:sldId id="281" r:id="rId33"/>
    <p:sldId id="2381" r:id="rId34"/>
    <p:sldId id="2190" r:id="rId35"/>
    <p:sldId id="2389" r:id="rId36"/>
    <p:sldId id="2390" r:id="rId37"/>
    <p:sldId id="2391" r:id="rId38"/>
    <p:sldId id="2392" r:id="rId39"/>
    <p:sldId id="2374" r:id="rId40"/>
    <p:sldId id="2375" r:id="rId41"/>
    <p:sldId id="2320" r:id="rId42"/>
    <p:sldId id="2393" r:id="rId43"/>
    <p:sldId id="283" r:id="rId44"/>
    <p:sldId id="2250" r:id="rId45"/>
    <p:sldId id="2246" r:id="rId46"/>
    <p:sldId id="340" r:id="rId47"/>
    <p:sldId id="341" r:id="rId48"/>
    <p:sldId id="342" r:id="rId49"/>
    <p:sldId id="2400" r:id="rId50"/>
    <p:sldId id="2327" r:id="rId51"/>
    <p:sldId id="2329" r:id="rId52"/>
    <p:sldId id="2341" r:id="rId53"/>
    <p:sldId id="2332" r:id="rId54"/>
    <p:sldId id="2347" r:id="rId55"/>
    <p:sldId id="2345" r:id="rId56"/>
    <p:sldId id="2397" r:id="rId57"/>
    <p:sldId id="2396" r:id="rId58"/>
    <p:sldId id="2372" r:id="rId59"/>
    <p:sldId id="2399" r:id="rId60"/>
    <p:sldId id="2335" r:id="rId61"/>
    <p:sldId id="2352" r:id="rId62"/>
    <p:sldId id="2351" r:id="rId63"/>
    <p:sldId id="2353" r:id="rId64"/>
    <p:sldId id="2354" r:id="rId65"/>
    <p:sldId id="2355" r:id="rId66"/>
    <p:sldId id="2357" r:id="rId67"/>
    <p:sldId id="2358" r:id="rId68"/>
    <p:sldId id="2359" r:id="rId69"/>
    <p:sldId id="2363" r:id="rId70"/>
  </p:sldIdLst>
  <p:sldSz cx="9144000" cy="5143500" type="screen16x9"/>
  <p:notesSz cx="6805613" cy="99441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33DE4919-90E9-4741-AB6E-7721EB3F97D3}">
          <p14:sldIdLst>
            <p14:sldId id="324"/>
            <p14:sldId id="321"/>
            <p14:sldId id="2321"/>
            <p14:sldId id="2322"/>
            <p14:sldId id="2309"/>
            <p14:sldId id="2315"/>
            <p14:sldId id="2314"/>
            <p14:sldId id="2318"/>
            <p14:sldId id="2326"/>
            <p14:sldId id="2319"/>
            <p14:sldId id="2369"/>
            <p14:sldId id="2370"/>
            <p14:sldId id="2371"/>
            <p14:sldId id="2386"/>
            <p14:sldId id="2174"/>
            <p14:sldId id="2360"/>
            <p14:sldId id="2387"/>
            <p14:sldId id="2385"/>
            <p14:sldId id="281"/>
            <p14:sldId id="2381"/>
            <p14:sldId id="2190"/>
            <p14:sldId id="2389"/>
            <p14:sldId id="2390"/>
            <p14:sldId id="2391"/>
            <p14:sldId id="2392"/>
            <p14:sldId id="2374"/>
            <p14:sldId id="2375"/>
            <p14:sldId id="2320"/>
            <p14:sldId id="2393"/>
            <p14:sldId id="283"/>
            <p14:sldId id="2250"/>
            <p14:sldId id="2246"/>
            <p14:sldId id="340"/>
            <p14:sldId id="341"/>
            <p14:sldId id="342"/>
            <p14:sldId id="2400"/>
            <p14:sldId id="2327"/>
            <p14:sldId id="2329"/>
            <p14:sldId id="2341"/>
            <p14:sldId id="2332"/>
            <p14:sldId id="2347"/>
            <p14:sldId id="2345"/>
            <p14:sldId id="2397"/>
            <p14:sldId id="2396"/>
            <p14:sldId id="2372"/>
            <p14:sldId id="2399"/>
            <p14:sldId id="2335"/>
            <p14:sldId id="2352"/>
            <p14:sldId id="2351"/>
            <p14:sldId id="2353"/>
            <p14:sldId id="2354"/>
            <p14:sldId id="2355"/>
            <p14:sldId id="2357"/>
            <p14:sldId id="2358"/>
            <p14:sldId id="2359"/>
            <p14:sldId id="2363"/>
          </p14:sldIdLst>
        </p14:section>
        <p14:section name="Untitled Section" id="{A42107B6-CFDC-43A0-AE66-72DAC5B4568C}">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00840D-07BD-DA14-B884-0AA00510B45B}" name="Paty Munoz cabrera" initials="PMC" userId="Paty Munoz cabrer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743" autoAdjust="0"/>
  </p:normalViewPr>
  <p:slideViewPr>
    <p:cSldViewPr snapToGrid="0" snapToObjects="1">
      <p:cViewPr varScale="1">
        <p:scale>
          <a:sx n="137" d="100"/>
          <a:sy n="137" d="100"/>
        </p:scale>
        <p:origin x="726"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5" d="100"/>
          <a:sy n="65" d="100"/>
        </p:scale>
        <p:origin x="3091"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microsoft.com/office/2018/10/relationships/authors" Target="author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D718D-1F76-45FE-93A1-7A8846A31D3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GB"/>
        </a:p>
      </dgm:t>
    </dgm:pt>
    <dgm:pt modelId="{53FE1C12-9805-4BA6-90C9-2FEDD1F55460}">
      <dgm:prSet phldrT="[Text]" custT="1"/>
      <dgm:spPr>
        <a:xfrm>
          <a:off x="285750" y="0"/>
          <a:ext cx="6203336" cy="859443"/>
        </a:xfrm>
        <a:prstGeom prst="roundRect">
          <a:avLst/>
        </a:prstGeom>
      </dgm:spPr>
      <dgm:t>
        <a:bodyPr/>
        <a:lstStyle/>
        <a:p>
          <a:pPr>
            <a:buNone/>
          </a:pPr>
          <a:r>
            <a:rPr lang="en-IE" sz="1400" dirty="0">
              <a:latin typeface="Calibri" panose="020F0502020204030204"/>
              <a:ea typeface="+mn-ea"/>
              <a:cs typeface="Arial" panose="020B0604020202020204" pitchFamily="34" charset="0"/>
            </a:rPr>
            <a:t>Acquired a set of tools and entry points on how to mainstream gender equality and intersectional issues in your daily work, including working with your Committees and bodies.</a:t>
          </a:r>
          <a:endParaRPr lang="en-GB" sz="1400" dirty="0">
            <a:latin typeface="Calibri" panose="020F0502020204030204"/>
            <a:ea typeface="+mn-ea"/>
            <a:cs typeface="Arial" panose="020B0604020202020204" pitchFamily="34" charset="0"/>
          </a:endParaRPr>
        </a:p>
      </dgm:t>
    </dgm:pt>
    <dgm:pt modelId="{75F86BA6-FAB3-48F3-A46E-0FBACBB33AD3}" type="parTrans" cxnId="{4EEDDBF3-1112-4654-A057-AD835BE51EE3}">
      <dgm:prSet/>
      <dgm:spPr/>
      <dgm:t>
        <a:bodyPr/>
        <a:lstStyle/>
        <a:p>
          <a:endParaRPr lang="en-GB"/>
        </a:p>
      </dgm:t>
    </dgm:pt>
    <dgm:pt modelId="{4A33EDE2-024C-4A9A-808B-F2840A43F108}" type="sibTrans" cxnId="{4EEDDBF3-1112-4654-A057-AD835BE51EE3}">
      <dgm:prSet/>
      <dgm:spPr/>
      <dgm:t>
        <a:bodyPr/>
        <a:lstStyle/>
        <a:p>
          <a:endParaRPr lang="en-GB"/>
        </a:p>
      </dgm:t>
    </dgm:pt>
    <dgm:pt modelId="{07233B1E-9C01-492E-81A6-A3C6AD39456C}">
      <dgm:prSet phldrT="[Text]" custT="1"/>
      <dgm:spPr>
        <a:xfrm>
          <a:off x="285750" y="1181135"/>
          <a:ext cx="6203336" cy="1030227"/>
        </a:xfrm>
        <a:prstGeom prst="roundRect">
          <a:avLst/>
        </a:prstGeom>
      </dgm:spPr>
      <dgm:t>
        <a:bodyPr/>
        <a:lstStyle/>
        <a:p>
          <a:pPr>
            <a:buNone/>
          </a:pPr>
          <a:r>
            <a:rPr lang="en-IE" sz="1400" b="0" dirty="0">
              <a:latin typeface="Calibri" panose="020F0502020204030204"/>
              <a:ea typeface="+mn-ea"/>
              <a:cs typeface="+mn-cs"/>
            </a:rPr>
            <a:t>Enhanced your understanding of the key role you play as Gender Equality Rapporteur, and developed compelling arguments to more effectively tackle resistances to gender equality and intersectional inclusion.</a:t>
          </a:r>
          <a:endParaRPr lang="en-GB" sz="1400" b="0" dirty="0">
            <a:latin typeface="Calibri" panose="020F0502020204030204"/>
            <a:ea typeface="+mn-ea"/>
            <a:cs typeface="+mn-cs"/>
          </a:endParaRPr>
        </a:p>
      </dgm:t>
    </dgm:pt>
    <dgm:pt modelId="{801B2247-3E5D-42F3-878A-66BD978D3739}" type="parTrans" cxnId="{DD6B6F8F-0224-4EBE-8D26-F150321B90F9}">
      <dgm:prSet/>
      <dgm:spPr/>
      <dgm:t>
        <a:bodyPr/>
        <a:lstStyle/>
        <a:p>
          <a:endParaRPr lang="en-GB"/>
        </a:p>
      </dgm:t>
    </dgm:pt>
    <dgm:pt modelId="{B9A26A7A-79A3-4901-B875-8388024F2615}" type="sibTrans" cxnId="{DD6B6F8F-0224-4EBE-8D26-F150321B90F9}">
      <dgm:prSet/>
      <dgm:spPr/>
      <dgm:t>
        <a:bodyPr/>
        <a:lstStyle/>
        <a:p>
          <a:endParaRPr lang="en-GB"/>
        </a:p>
      </dgm:t>
    </dgm:pt>
    <dgm:pt modelId="{81DBD0E6-297C-48C9-8FC5-84BE8A5E5145}">
      <dgm:prSet phldrT="[Text]" custT="1"/>
      <dgm:spPr>
        <a:xfrm>
          <a:off x="311763" y="2301683"/>
          <a:ext cx="6203336" cy="817825"/>
        </a:xfrm>
        <a:prstGeom prst="roundRect">
          <a:avLst/>
        </a:prstGeom>
      </dgm:spPr>
      <dgm:t>
        <a:bodyPr/>
        <a:lstStyle/>
        <a:p>
          <a:pPr>
            <a:buNone/>
          </a:pPr>
          <a:r>
            <a:rPr lang="en-US" sz="1400" dirty="0">
              <a:latin typeface="Calibri" panose="020F0502020204030204"/>
              <a:ea typeface="+mn-ea"/>
              <a:cs typeface="+mn-cs"/>
            </a:rPr>
            <a:t>Designed your own roadmap for putting your respective committees/bodies in action.</a:t>
          </a:r>
          <a:endParaRPr lang="en-GB" sz="1400" dirty="0">
            <a:latin typeface="Calibri" panose="020F0502020204030204"/>
            <a:ea typeface="+mn-ea"/>
            <a:cs typeface="+mn-cs"/>
          </a:endParaRPr>
        </a:p>
      </dgm:t>
    </dgm:pt>
    <dgm:pt modelId="{C5AD2848-0515-4EF5-B40B-D2BE0C25D7DB}" type="parTrans" cxnId="{94608D94-563E-4197-88D9-69F43E0857CF}">
      <dgm:prSet/>
      <dgm:spPr/>
      <dgm:t>
        <a:bodyPr/>
        <a:lstStyle/>
        <a:p>
          <a:endParaRPr lang="en-GB"/>
        </a:p>
      </dgm:t>
    </dgm:pt>
    <dgm:pt modelId="{622C8F02-9FBC-4F35-8ACE-AE4F4B00058D}" type="sibTrans" cxnId="{94608D94-563E-4197-88D9-69F43E0857CF}">
      <dgm:prSet/>
      <dgm:spPr/>
      <dgm:t>
        <a:bodyPr/>
        <a:lstStyle/>
        <a:p>
          <a:endParaRPr lang="en-GB"/>
        </a:p>
      </dgm:t>
    </dgm:pt>
    <dgm:pt modelId="{313E5882-D786-415D-9669-DCA03C14ACE6}" type="pres">
      <dgm:prSet presAssocID="{801D718D-1F76-45FE-93A1-7A8846A31D39}" presName="linear" presStyleCnt="0">
        <dgm:presLayoutVars>
          <dgm:dir/>
          <dgm:animLvl val="lvl"/>
          <dgm:resizeHandles val="exact"/>
        </dgm:presLayoutVars>
      </dgm:prSet>
      <dgm:spPr/>
    </dgm:pt>
    <dgm:pt modelId="{7698F7B8-1AA5-4FAC-A962-B5792A39E87C}" type="pres">
      <dgm:prSet presAssocID="{53FE1C12-9805-4BA6-90C9-2FEDD1F55460}" presName="parentLin" presStyleCnt="0"/>
      <dgm:spPr/>
    </dgm:pt>
    <dgm:pt modelId="{9527D5A5-70F8-4D05-AD2C-06F48F9982A6}" type="pres">
      <dgm:prSet presAssocID="{53FE1C12-9805-4BA6-90C9-2FEDD1F55460}" presName="parentLeftMargin" presStyleLbl="node1" presStyleIdx="0" presStyleCnt="3"/>
      <dgm:spPr/>
    </dgm:pt>
    <dgm:pt modelId="{2E55D37C-29CF-4717-8DCF-7BC3EF493553}" type="pres">
      <dgm:prSet presAssocID="{53FE1C12-9805-4BA6-90C9-2FEDD1F55460}" presName="parentText" presStyleLbl="node1" presStyleIdx="0" presStyleCnt="3" custScaleX="142857" custScaleY="194093" custLinFactNeighborX="-7872" custLinFactNeighborY="-3677">
        <dgm:presLayoutVars>
          <dgm:chMax val="0"/>
          <dgm:bulletEnabled val="1"/>
        </dgm:presLayoutVars>
      </dgm:prSet>
      <dgm:spPr/>
    </dgm:pt>
    <dgm:pt modelId="{9D83323F-A8C1-4DD2-8A55-6554DAD4C43D}" type="pres">
      <dgm:prSet presAssocID="{53FE1C12-9805-4BA6-90C9-2FEDD1F55460}" presName="negativeSpace" presStyleCnt="0"/>
      <dgm:spPr/>
    </dgm:pt>
    <dgm:pt modelId="{722ED381-81FF-4042-90AF-6E0201EF11B9}" type="pres">
      <dgm:prSet presAssocID="{53FE1C12-9805-4BA6-90C9-2FEDD1F55460}" presName="childText" presStyleLbl="conFgAcc1" presStyleIdx="0" presStyleCnt="3">
        <dgm:presLayoutVars>
          <dgm:bulletEnabled val="1"/>
        </dgm:presLayoutVars>
      </dgm:prSet>
      <dgm:spPr>
        <a:xfrm>
          <a:off x="0" y="654320"/>
          <a:ext cx="6515100" cy="378000"/>
        </a:xfrm>
        <a:prstGeom prst="rect">
          <a:avLst/>
        </a:prstGeom>
      </dgm:spPr>
    </dgm:pt>
    <dgm:pt modelId="{03C81B13-5B5E-43B5-93F3-7A7E82A68060}" type="pres">
      <dgm:prSet presAssocID="{4A33EDE2-024C-4A9A-808B-F2840A43F108}" presName="spaceBetweenRectangles" presStyleCnt="0"/>
      <dgm:spPr/>
    </dgm:pt>
    <dgm:pt modelId="{954FE34D-0C62-48E1-BF22-103100A95EC0}" type="pres">
      <dgm:prSet presAssocID="{07233B1E-9C01-492E-81A6-A3C6AD39456C}" presName="parentLin" presStyleCnt="0"/>
      <dgm:spPr/>
    </dgm:pt>
    <dgm:pt modelId="{DBBA7504-886A-47D0-8762-E65FC7BCF828}" type="pres">
      <dgm:prSet presAssocID="{07233B1E-9C01-492E-81A6-A3C6AD39456C}" presName="parentLeftMargin" presStyleLbl="node1" presStyleIdx="0" presStyleCnt="3"/>
      <dgm:spPr/>
    </dgm:pt>
    <dgm:pt modelId="{3F0F0207-4457-4CE3-BF91-8609471E8A07}" type="pres">
      <dgm:prSet presAssocID="{07233B1E-9C01-492E-81A6-A3C6AD39456C}" presName="parentText" presStyleLbl="node1" presStyleIdx="1" presStyleCnt="3" custScaleX="142857" custScaleY="232662" custLinFactNeighborX="-7872" custLinFactNeighborY="15315">
        <dgm:presLayoutVars>
          <dgm:chMax val="0"/>
          <dgm:bulletEnabled val="1"/>
        </dgm:presLayoutVars>
      </dgm:prSet>
      <dgm:spPr/>
    </dgm:pt>
    <dgm:pt modelId="{4B898A89-5FD6-4F0D-AC19-9F4937629456}" type="pres">
      <dgm:prSet presAssocID="{07233B1E-9C01-492E-81A6-A3C6AD39456C}" presName="negativeSpace" presStyleCnt="0"/>
      <dgm:spPr/>
    </dgm:pt>
    <dgm:pt modelId="{6AF42F91-41CE-419B-8C41-A787BD985C5B}" type="pres">
      <dgm:prSet presAssocID="{07233B1E-9C01-492E-81A6-A3C6AD39456C}" presName="childText" presStyleLbl="conFgAcc1" presStyleIdx="1" presStyleCnt="3">
        <dgm:presLayoutVars>
          <dgm:bulletEnabled val="1"/>
        </dgm:presLayoutVars>
      </dgm:prSet>
      <dgm:spPr>
        <a:xfrm>
          <a:off x="0" y="1922148"/>
          <a:ext cx="6515100" cy="378000"/>
        </a:xfrm>
        <a:prstGeom prst="rect">
          <a:avLst/>
        </a:prstGeom>
      </dgm:spPr>
    </dgm:pt>
    <dgm:pt modelId="{14DAA80C-C8B8-46C4-B9F0-54CA2067C6E2}" type="pres">
      <dgm:prSet presAssocID="{B9A26A7A-79A3-4901-B875-8388024F2615}" presName="spaceBetweenRectangles" presStyleCnt="0"/>
      <dgm:spPr/>
    </dgm:pt>
    <dgm:pt modelId="{7F5FBF1D-B6F9-4D8A-B924-B0BB3E955C03}" type="pres">
      <dgm:prSet presAssocID="{81DBD0E6-297C-48C9-8FC5-84BE8A5E5145}" presName="parentLin" presStyleCnt="0"/>
      <dgm:spPr/>
    </dgm:pt>
    <dgm:pt modelId="{24D6A236-9D79-443F-B60D-8CF8F67129CC}" type="pres">
      <dgm:prSet presAssocID="{81DBD0E6-297C-48C9-8FC5-84BE8A5E5145}" presName="parentLeftMargin" presStyleLbl="node1" presStyleIdx="1" presStyleCnt="3"/>
      <dgm:spPr/>
    </dgm:pt>
    <dgm:pt modelId="{8FDCCD06-D04A-4281-BEBE-7E5CA2D14FB0}" type="pres">
      <dgm:prSet presAssocID="{81DBD0E6-297C-48C9-8FC5-84BE8A5E5145}" presName="parentText" presStyleLbl="node1" presStyleIdx="2" presStyleCnt="3" custScaleX="142857" custScaleY="184694" custLinFactNeighborX="31282" custLinFactNeighborY="-17946">
        <dgm:presLayoutVars>
          <dgm:chMax val="0"/>
          <dgm:bulletEnabled val="1"/>
        </dgm:presLayoutVars>
      </dgm:prSet>
      <dgm:spPr/>
    </dgm:pt>
    <dgm:pt modelId="{8C36E4D0-48AE-4FBA-98CD-00118A54F281}" type="pres">
      <dgm:prSet presAssocID="{81DBD0E6-297C-48C9-8FC5-84BE8A5E5145}" presName="negativeSpace" presStyleCnt="0"/>
      <dgm:spPr/>
    </dgm:pt>
    <dgm:pt modelId="{9EB10268-FBF0-4D22-94A7-A59AEA9F8D95}" type="pres">
      <dgm:prSet presAssocID="{81DBD0E6-297C-48C9-8FC5-84BE8A5E5145}" presName="childText" presStyleLbl="conFgAcc1" presStyleIdx="2" presStyleCnt="3">
        <dgm:presLayoutVars>
          <dgm:bulletEnabled val="1"/>
        </dgm:presLayoutVars>
      </dgm:prSet>
      <dgm:spPr>
        <a:xfrm>
          <a:off x="0" y="2977573"/>
          <a:ext cx="6515100" cy="378000"/>
        </a:xfrm>
        <a:prstGeom prst="rect">
          <a:avLst/>
        </a:prstGeom>
      </dgm:spPr>
    </dgm:pt>
  </dgm:ptLst>
  <dgm:cxnLst>
    <dgm:cxn modelId="{B741930F-91E2-45E3-B926-CA89C3A8B38A}" type="presOf" srcId="{801D718D-1F76-45FE-93A1-7A8846A31D39}" destId="{313E5882-D786-415D-9669-DCA03C14ACE6}" srcOrd="0" destOrd="0" presId="urn:microsoft.com/office/officeart/2005/8/layout/list1"/>
    <dgm:cxn modelId="{6AE4D331-5B07-4D86-934D-606C21E30481}" type="presOf" srcId="{53FE1C12-9805-4BA6-90C9-2FEDD1F55460}" destId="{2E55D37C-29CF-4717-8DCF-7BC3EF493553}" srcOrd="1" destOrd="0" presId="urn:microsoft.com/office/officeart/2005/8/layout/list1"/>
    <dgm:cxn modelId="{778F2A4E-9960-4E5A-9BD1-F0185D57FF08}" type="presOf" srcId="{07233B1E-9C01-492E-81A6-A3C6AD39456C}" destId="{DBBA7504-886A-47D0-8762-E65FC7BCF828}" srcOrd="0" destOrd="0" presId="urn:microsoft.com/office/officeart/2005/8/layout/list1"/>
    <dgm:cxn modelId="{DD6B6F8F-0224-4EBE-8D26-F150321B90F9}" srcId="{801D718D-1F76-45FE-93A1-7A8846A31D39}" destId="{07233B1E-9C01-492E-81A6-A3C6AD39456C}" srcOrd="1" destOrd="0" parTransId="{801B2247-3E5D-42F3-878A-66BD978D3739}" sibTransId="{B9A26A7A-79A3-4901-B875-8388024F2615}"/>
    <dgm:cxn modelId="{94608D94-563E-4197-88D9-69F43E0857CF}" srcId="{801D718D-1F76-45FE-93A1-7A8846A31D39}" destId="{81DBD0E6-297C-48C9-8FC5-84BE8A5E5145}" srcOrd="2" destOrd="0" parTransId="{C5AD2848-0515-4EF5-B40B-D2BE0C25D7DB}" sibTransId="{622C8F02-9FBC-4F35-8ACE-AE4F4B00058D}"/>
    <dgm:cxn modelId="{B6B46C98-4546-4ED8-9E8C-6C2806A5493D}" type="presOf" srcId="{81DBD0E6-297C-48C9-8FC5-84BE8A5E5145}" destId="{8FDCCD06-D04A-4281-BEBE-7E5CA2D14FB0}" srcOrd="1" destOrd="0" presId="urn:microsoft.com/office/officeart/2005/8/layout/list1"/>
    <dgm:cxn modelId="{34C412AF-FD96-4DE4-B0FD-02A8793B65DE}" type="presOf" srcId="{53FE1C12-9805-4BA6-90C9-2FEDD1F55460}" destId="{9527D5A5-70F8-4D05-AD2C-06F48F9982A6}" srcOrd="0" destOrd="0" presId="urn:microsoft.com/office/officeart/2005/8/layout/list1"/>
    <dgm:cxn modelId="{F2A6E3AF-BB40-43B4-9E02-CA56AEA20F9A}" type="presOf" srcId="{07233B1E-9C01-492E-81A6-A3C6AD39456C}" destId="{3F0F0207-4457-4CE3-BF91-8609471E8A07}" srcOrd="1" destOrd="0" presId="urn:microsoft.com/office/officeart/2005/8/layout/list1"/>
    <dgm:cxn modelId="{ADB64CBD-4AC5-42FA-A1C6-71C9CD343917}" type="presOf" srcId="{81DBD0E6-297C-48C9-8FC5-84BE8A5E5145}" destId="{24D6A236-9D79-443F-B60D-8CF8F67129CC}" srcOrd="0" destOrd="0" presId="urn:microsoft.com/office/officeart/2005/8/layout/list1"/>
    <dgm:cxn modelId="{4EEDDBF3-1112-4654-A057-AD835BE51EE3}" srcId="{801D718D-1F76-45FE-93A1-7A8846A31D39}" destId="{53FE1C12-9805-4BA6-90C9-2FEDD1F55460}" srcOrd="0" destOrd="0" parTransId="{75F86BA6-FAB3-48F3-A46E-0FBACBB33AD3}" sibTransId="{4A33EDE2-024C-4A9A-808B-F2840A43F108}"/>
    <dgm:cxn modelId="{5938DAFB-763B-4EF0-BDD9-0A904B9AD517}" type="presParOf" srcId="{313E5882-D786-415D-9669-DCA03C14ACE6}" destId="{7698F7B8-1AA5-4FAC-A962-B5792A39E87C}" srcOrd="0" destOrd="0" presId="urn:microsoft.com/office/officeart/2005/8/layout/list1"/>
    <dgm:cxn modelId="{FE2BB0FD-63B6-4081-A520-E5C0FB073C96}" type="presParOf" srcId="{7698F7B8-1AA5-4FAC-A962-B5792A39E87C}" destId="{9527D5A5-70F8-4D05-AD2C-06F48F9982A6}" srcOrd="0" destOrd="0" presId="urn:microsoft.com/office/officeart/2005/8/layout/list1"/>
    <dgm:cxn modelId="{EEC66537-4D93-43E6-BD9E-FA3278F2C48D}" type="presParOf" srcId="{7698F7B8-1AA5-4FAC-A962-B5792A39E87C}" destId="{2E55D37C-29CF-4717-8DCF-7BC3EF493553}" srcOrd="1" destOrd="0" presId="urn:microsoft.com/office/officeart/2005/8/layout/list1"/>
    <dgm:cxn modelId="{2198CDBB-37CD-4BB0-BC6E-24C52C715DBD}" type="presParOf" srcId="{313E5882-D786-415D-9669-DCA03C14ACE6}" destId="{9D83323F-A8C1-4DD2-8A55-6554DAD4C43D}" srcOrd="1" destOrd="0" presId="urn:microsoft.com/office/officeart/2005/8/layout/list1"/>
    <dgm:cxn modelId="{FA0FCD9E-C5BD-4D15-B724-9C095421B67B}" type="presParOf" srcId="{313E5882-D786-415D-9669-DCA03C14ACE6}" destId="{722ED381-81FF-4042-90AF-6E0201EF11B9}" srcOrd="2" destOrd="0" presId="urn:microsoft.com/office/officeart/2005/8/layout/list1"/>
    <dgm:cxn modelId="{0317F981-1FCA-4F75-85B1-E646EF009C76}" type="presParOf" srcId="{313E5882-D786-415D-9669-DCA03C14ACE6}" destId="{03C81B13-5B5E-43B5-93F3-7A7E82A68060}" srcOrd="3" destOrd="0" presId="urn:microsoft.com/office/officeart/2005/8/layout/list1"/>
    <dgm:cxn modelId="{61700E70-C50F-4659-AF53-34A08DE45588}" type="presParOf" srcId="{313E5882-D786-415D-9669-DCA03C14ACE6}" destId="{954FE34D-0C62-48E1-BF22-103100A95EC0}" srcOrd="4" destOrd="0" presId="urn:microsoft.com/office/officeart/2005/8/layout/list1"/>
    <dgm:cxn modelId="{0B6800E1-2797-4B1D-ADD6-6A5BDA0BB40F}" type="presParOf" srcId="{954FE34D-0C62-48E1-BF22-103100A95EC0}" destId="{DBBA7504-886A-47D0-8762-E65FC7BCF828}" srcOrd="0" destOrd="0" presId="urn:microsoft.com/office/officeart/2005/8/layout/list1"/>
    <dgm:cxn modelId="{C4ABBC63-707C-4CBC-BDFC-1B5A1E4FC309}" type="presParOf" srcId="{954FE34D-0C62-48E1-BF22-103100A95EC0}" destId="{3F0F0207-4457-4CE3-BF91-8609471E8A07}" srcOrd="1" destOrd="0" presId="urn:microsoft.com/office/officeart/2005/8/layout/list1"/>
    <dgm:cxn modelId="{2C52E96B-EA74-47E1-B7C6-5C5354400DB0}" type="presParOf" srcId="{313E5882-D786-415D-9669-DCA03C14ACE6}" destId="{4B898A89-5FD6-4F0D-AC19-9F4937629456}" srcOrd="5" destOrd="0" presId="urn:microsoft.com/office/officeart/2005/8/layout/list1"/>
    <dgm:cxn modelId="{C499B59E-845D-42FA-B8A9-71F755016B3B}" type="presParOf" srcId="{313E5882-D786-415D-9669-DCA03C14ACE6}" destId="{6AF42F91-41CE-419B-8C41-A787BD985C5B}" srcOrd="6" destOrd="0" presId="urn:microsoft.com/office/officeart/2005/8/layout/list1"/>
    <dgm:cxn modelId="{44D352F6-031C-4555-9402-29238EE35435}" type="presParOf" srcId="{313E5882-D786-415D-9669-DCA03C14ACE6}" destId="{14DAA80C-C8B8-46C4-B9F0-54CA2067C6E2}" srcOrd="7" destOrd="0" presId="urn:microsoft.com/office/officeart/2005/8/layout/list1"/>
    <dgm:cxn modelId="{4296A8D8-BB7B-4289-8133-443A64A39950}" type="presParOf" srcId="{313E5882-D786-415D-9669-DCA03C14ACE6}" destId="{7F5FBF1D-B6F9-4D8A-B924-B0BB3E955C03}" srcOrd="8" destOrd="0" presId="urn:microsoft.com/office/officeart/2005/8/layout/list1"/>
    <dgm:cxn modelId="{5FF057AC-A0DB-4977-B517-6EBF4275E86C}" type="presParOf" srcId="{7F5FBF1D-B6F9-4D8A-B924-B0BB3E955C03}" destId="{24D6A236-9D79-443F-B60D-8CF8F67129CC}" srcOrd="0" destOrd="0" presId="urn:microsoft.com/office/officeart/2005/8/layout/list1"/>
    <dgm:cxn modelId="{A448ACC7-DFA9-4EBE-A848-A0A35F826101}" type="presParOf" srcId="{7F5FBF1D-B6F9-4D8A-B924-B0BB3E955C03}" destId="{8FDCCD06-D04A-4281-BEBE-7E5CA2D14FB0}" srcOrd="1" destOrd="0" presId="urn:microsoft.com/office/officeart/2005/8/layout/list1"/>
    <dgm:cxn modelId="{2FADE2B5-F989-41DE-9EF0-B314932339E4}" type="presParOf" srcId="{313E5882-D786-415D-9669-DCA03C14ACE6}" destId="{8C36E4D0-48AE-4FBA-98CD-00118A54F281}" srcOrd="9" destOrd="0" presId="urn:microsoft.com/office/officeart/2005/8/layout/list1"/>
    <dgm:cxn modelId="{44D6DDB1-77BE-4B42-BEDD-C867AA619F4F}" type="presParOf" srcId="{313E5882-D786-415D-9669-DCA03C14ACE6}" destId="{9EB10268-FBF0-4D22-94A7-A59AEA9F8D95}" srcOrd="10" destOrd="0" presId="urn:microsoft.com/office/officeart/2005/8/layout/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4C576-4C27-4EE0-901D-298EBCB0EB1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2066341D-067A-4296-A643-1176EEC98F88}">
      <dgm:prSet phldrT="[Text]" phldr="0"/>
      <dgm:spPr/>
      <dgm:t>
        <a:bodyPr/>
        <a:lstStyle/>
        <a:p>
          <a:r>
            <a:rPr lang="en-US" dirty="0"/>
            <a:t>Gender Equality</a:t>
          </a:r>
          <a:endParaRPr lang="en-GB" dirty="0"/>
        </a:p>
      </dgm:t>
    </dgm:pt>
    <dgm:pt modelId="{F9EC96D1-1A05-4AFD-B0CE-F526FD222810}" type="parTrans" cxnId="{DC31E882-2208-4954-8B53-D914036D2C7D}">
      <dgm:prSet/>
      <dgm:spPr/>
      <dgm:t>
        <a:bodyPr/>
        <a:lstStyle/>
        <a:p>
          <a:endParaRPr lang="en-GB"/>
        </a:p>
      </dgm:t>
    </dgm:pt>
    <dgm:pt modelId="{32EEC347-BCEE-47E6-B896-5F2883580353}" type="sibTrans" cxnId="{DC31E882-2208-4954-8B53-D914036D2C7D}">
      <dgm:prSet/>
      <dgm:spPr/>
      <dgm:t>
        <a:bodyPr/>
        <a:lstStyle/>
        <a:p>
          <a:endParaRPr lang="en-GB"/>
        </a:p>
      </dgm:t>
    </dgm:pt>
    <dgm:pt modelId="{64DF71E4-31A1-4162-BE3A-947204084E41}">
      <dgm:prSet phldrT="[Text]" phldr="0"/>
      <dgm:spPr/>
      <dgm:t>
        <a:bodyPr/>
        <a:lstStyle/>
        <a:p>
          <a:r>
            <a:rPr lang="en-US" dirty="0"/>
            <a:t>Intersectionality</a:t>
          </a:r>
          <a:endParaRPr lang="en-GB" dirty="0"/>
        </a:p>
      </dgm:t>
    </dgm:pt>
    <dgm:pt modelId="{5A8DDAB5-DF18-45DB-B080-DF066B90C474}" type="parTrans" cxnId="{FA946499-65CB-44D6-BD8D-984BB48206DB}">
      <dgm:prSet/>
      <dgm:spPr/>
      <dgm:t>
        <a:bodyPr/>
        <a:lstStyle/>
        <a:p>
          <a:endParaRPr lang="en-GB"/>
        </a:p>
      </dgm:t>
    </dgm:pt>
    <dgm:pt modelId="{C715F527-1599-4091-A460-66C4B8D57BF1}" type="sibTrans" cxnId="{FA946499-65CB-44D6-BD8D-984BB48206DB}">
      <dgm:prSet/>
      <dgm:spPr/>
      <dgm:t>
        <a:bodyPr/>
        <a:lstStyle/>
        <a:p>
          <a:endParaRPr lang="en-GB"/>
        </a:p>
      </dgm:t>
    </dgm:pt>
    <dgm:pt modelId="{37B5A0EB-5F53-44F5-9BB3-5C1094259FB5}">
      <dgm:prSet phldrT="[Text]" phldr="0"/>
      <dgm:spPr/>
      <dgm:t>
        <a:bodyPr/>
        <a:lstStyle/>
        <a:p>
          <a:r>
            <a:rPr lang="en-US" dirty="0"/>
            <a:t>Gender mainstreaming</a:t>
          </a:r>
          <a:endParaRPr lang="en-GB" dirty="0"/>
        </a:p>
      </dgm:t>
    </dgm:pt>
    <dgm:pt modelId="{1DCDA551-80FE-4A98-9CB0-6DB76B7343A5}" type="parTrans" cxnId="{C37DF395-FCCC-44B2-8C3A-8176F00758C1}">
      <dgm:prSet/>
      <dgm:spPr/>
      <dgm:t>
        <a:bodyPr/>
        <a:lstStyle/>
        <a:p>
          <a:endParaRPr lang="en-GB"/>
        </a:p>
      </dgm:t>
    </dgm:pt>
    <dgm:pt modelId="{5C0ED612-23EC-432B-BD2F-A7708912BF78}" type="sibTrans" cxnId="{C37DF395-FCCC-44B2-8C3A-8176F00758C1}">
      <dgm:prSet/>
      <dgm:spPr/>
      <dgm:t>
        <a:bodyPr/>
        <a:lstStyle/>
        <a:p>
          <a:endParaRPr lang="en-GB"/>
        </a:p>
      </dgm:t>
    </dgm:pt>
    <dgm:pt modelId="{A13AC612-A841-4D6E-AE9F-D03E2B98D6F9}">
      <dgm:prSet phldrT="[Text]" phldr="0"/>
      <dgm:spPr/>
      <dgm:t>
        <a:bodyPr/>
        <a:lstStyle/>
        <a:p>
          <a:r>
            <a:rPr lang="en-US" dirty="0"/>
            <a:t>The links between gender equality &amp; gender-based violence / violence against women</a:t>
          </a:r>
          <a:endParaRPr lang="en-GB" dirty="0"/>
        </a:p>
      </dgm:t>
    </dgm:pt>
    <dgm:pt modelId="{6241906E-95D7-4B4D-9AFB-49008C2B6F93}" type="parTrans" cxnId="{A2C88F8F-D80B-4419-8E9A-1FAE1DFB28B5}">
      <dgm:prSet/>
      <dgm:spPr/>
      <dgm:t>
        <a:bodyPr/>
        <a:lstStyle/>
        <a:p>
          <a:endParaRPr lang="en-GB"/>
        </a:p>
      </dgm:t>
    </dgm:pt>
    <dgm:pt modelId="{F1AB95A9-3581-4606-BDEA-1EB2E43D7B51}" type="sibTrans" cxnId="{A2C88F8F-D80B-4419-8E9A-1FAE1DFB28B5}">
      <dgm:prSet/>
      <dgm:spPr/>
      <dgm:t>
        <a:bodyPr/>
        <a:lstStyle/>
        <a:p>
          <a:endParaRPr lang="en-GB"/>
        </a:p>
      </dgm:t>
    </dgm:pt>
    <dgm:pt modelId="{FFC3413D-CEAC-4A71-8184-7815F52608D0}" type="pres">
      <dgm:prSet presAssocID="{ACC4C576-4C27-4EE0-901D-298EBCB0EB15}" presName="outerComposite" presStyleCnt="0">
        <dgm:presLayoutVars>
          <dgm:chMax val="5"/>
          <dgm:dir/>
          <dgm:resizeHandles val="exact"/>
        </dgm:presLayoutVars>
      </dgm:prSet>
      <dgm:spPr/>
    </dgm:pt>
    <dgm:pt modelId="{65833B1D-3C20-4668-92E1-F348AB3DB9EC}" type="pres">
      <dgm:prSet presAssocID="{ACC4C576-4C27-4EE0-901D-298EBCB0EB15}" presName="dummyMaxCanvas" presStyleCnt="0">
        <dgm:presLayoutVars/>
      </dgm:prSet>
      <dgm:spPr/>
    </dgm:pt>
    <dgm:pt modelId="{4BA1F0E1-1285-46D4-A41F-F9DA9929F9F9}" type="pres">
      <dgm:prSet presAssocID="{ACC4C576-4C27-4EE0-901D-298EBCB0EB15}" presName="FourNodes_1" presStyleLbl="node1" presStyleIdx="0" presStyleCnt="4">
        <dgm:presLayoutVars>
          <dgm:bulletEnabled val="1"/>
        </dgm:presLayoutVars>
      </dgm:prSet>
      <dgm:spPr/>
    </dgm:pt>
    <dgm:pt modelId="{1F3DB8EE-6159-47DF-A11E-96A72E9183EF}" type="pres">
      <dgm:prSet presAssocID="{ACC4C576-4C27-4EE0-901D-298EBCB0EB15}" presName="FourNodes_2" presStyleLbl="node1" presStyleIdx="1" presStyleCnt="4">
        <dgm:presLayoutVars>
          <dgm:bulletEnabled val="1"/>
        </dgm:presLayoutVars>
      </dgm:prSet>
      <dgm:spPr/>
    </dgm:pt>
    <dgm:pt modelId="{65B193C2-E0A3-4AF4-AED7-08411B444E1A}" type="pres">
      <dgm:prSet presAssocID="{ACC4C576-4C27-4EE0-901D-298EBCB0EB15}" presName="FourNodes_3" presStyleLbl="node1" presStyleIdx="2" presStyleCnt="4">
        <dgm:presLayoutVars>
          <dgm:bulletEnabled val="1"/>
        </dgm:presLayoutVars>
      </dgm:prSet>
      <dgm:spPr/>
    </dgm:pt>
    <dgm:pt modelId="{5200D24C-F440-4516-BF9C-6DBAFBDD7168}" type="pres">
      <dgm:prSet presAssocID="{ACC4C576-4C27-4EE0-901D-298EBCB0EB15}" presName="FourNodes_4" presStyleLbl="node1" presStyleIdx="3" presStyleCnt="4">
        <dgm:presLayoutVars>
          <dgm:bulletEnabled val="1"/>
        </dgm:presLayoutVars>
      </dgm:prSet>
      <dgm:spPr/>
    </dgm:pt>
    <dgm:pt modelId="{8B84AE4B-BFB7-489C-8125-2C3AA80B15B6}" type="pres">
      <dgm:prSet presAssocID="{ACC4C576-4C27-4EE0-901D-298EBCB0EB15}" presName="FourConn_1-2" presStyleLbl="fgAccFollowNode1" presStyleIdx="0" presStyleCnt="3">
        <dgm:presLayoutVars>
          <dgm:bulletEnabled val="1"/>
        </dgm:presLayoutVars>
      </dgm:prSet>
      <dgm:spPr/>
    </dgm:pt>
    <dgm:pt modelId="{43783A77-0A5C-40A8-90C3-A89E8FB17F73}" type="pres">
      <dgm:prSet presAssocID="{ACC4C576-4C27-4EE0-901D-298EBCB0EB15}" presName="FourConn_2-3" presStyleLbl="fgAccFollowNode1" presStyleIdx="1" presStyleCnt="3">
        <dgm:presLayoutVars>
          <dgm:bulletEnabled val="1"/>
        </dgm:presLayoutVars>
      </dgm:prSet>
      <dgm:spPr/>
    </dgm:pt>
    <dgm:pt modelId="{201B4386-F219-41D1-B2DA-265217C892E7}" type="pres">
      <dgm:prSet presAssocID="{ACC4C576-4C27-4EE0-901D-298EBCB0EB15}" presName="FourConn_3-4" presStyleLbl="fgAccFollowNode1" presStyleIdx="2" presStyleCnt="3">
        <dgm:presLayoutVars>
          <dgm:bulletEnabled val="1"/>
        </dgm:presLayoutVars>
      </dgm:prSet>
      <dgm:spPr/>
    </dgm:pt>
    <dgm:pt modelId="{9FA29022-613F-470B-B03C-A1D5CAEA86BF}" type="pres">
      <dgm:prSet presAssocID="{ACC4C576-4C27-4EE0-901D-298EBCB0EB15}" presName="FourNodes_1_text" presStyleLbl="node1" presStyleIdx="3" presStyleCnt="4">
        <dgm:presLayoutVars>
          <dgm:bulletEnabled val="1"/>
        </dgm:presLayoutVars>
      </dgm:prSet>
      <dgm:spPr/>
    </dgm:pt>
    <dgm:pt modelId="{17EA3F28-3240-4113-A8C4-9393CCBC0CBA}" type="pres">
      <dgm:prSet presAssocID="{ACC4C576-4C27-4EE0-901D-298EBCB0EB15}" presName="FourNodes_2_text" presStyleLbl="node1" presStyleIdx="3" presStyleCnt="4">
        <dgm:presLayoutVars>
          <dgm:bulletEnabled val="1"/>
        </dgm:presLayoutVars>
      </dgm:prSet>
      <dgm:spPr/>
    </dgm:pt>
    <dgm:pt modelId="{BDCEB3A7-F4D2-492E-A83E-7F60519A5CEB}" type="pres">
      <dgm:prSet presAssocID="{ACC4C576-4C27-4EE0-901D-298EBCB0EB15}" presName="FourNodes_3_text" presStyleLbl="node1" presStyleIdx="3" presStyleCnt="4">
        <dgm:presLayoutVars>
          <dgm:bulletEnabled val="1"/>
        </dgm:presLayoutVars>
      </dgm:prSet>
      <dgm:spPr/>
    </dgm:pt>
    <dgm:pt modelId="{7F0F7D5E-EFF1-4E2A-AD39-421E0ADC8B73}" type="pres">
      <dgm:prSet presAssocID="{ACC4C576-4C27-4EE0-901D-298EBCB0EB15}" presName="FourNodes_4_text" presStyleLbl="node1" presStyleIdx="3" presStyleCnt="4">
        <dgm:presLayoutVars>
          <dgm:bulletEnabled val="1"/>
        </dgm:presLayoutVars>
      </dgm:prSet>
      <dgm:spPr/>
    </dgm:pt>
  </dgm:ptLst>
  <dgm:cxnLst>
    <dgm:cxn modelId="{9D3E8D11-54AF-49C2-86CA-2F60B5A74C37}" type="presOf" srcId="{32EEC347-BCEE-47E6-B896-5F2883580353}" destId="{8B84AE4B-BFB7-489C-8125-2C3AA80B15B6}" srcOrd="0" destOrd="0" presId="urn:microsoft.com/office/officeart/2005/8/layout/vProcess5"/>
    <dgm:cxn modelId="{61A43513-F5A8-433A-BAD5-841E6A2AA9C1}" type="presOf" srcId="{2066341D-067A-4296-A643-1176EEC98F88}" destId="{9FA29022-613F-470B-B03C-A1D5CAEA86BF}" srcOrd="1" destOrd="0" presId="urn:microsoft.com/office/officeart/2005/8/layout/vProcess5"/>
    <dgm:cxn modelId="{8ACD8F62-3E86-49B3-B692-5E5CC8B389E6}" type="presOf" srcId="{A13AC612-A841-4D6E-AE9F-D03E2B98D6F9}" destId="{5200D24C-F440-4516-BF9C-6DBAFBDD7168}" srcOrd="0" destOrd="0" presId="urn:microsoft.com/office/officeart/2005/8/layout/vProcess5"/>
    <dgm:cxn modelId="{187E6B43-7162-4BE5-83B7-FF4615C48FB2}" type="presOf" srcId="{2066341D-067A-4296-A643-1176EEC98F88}" destId="{4BA1F0E1-1285-46D4-A41F-F9DA9929F9F9}" srcOrd="0" destOrd="0" presId="urn:microsoft.com/office/officeart/2005/8/layout/vProcess5"/>
    <dgm:cxn modelId="{95D88E45-E15E-45F6-83A1-2044E67263E0}" type="presOf" srcId="{C715F527-1599-4091-A460-66C4B8D57BF1}" destId="{43783A77-0A5C-40A8-90C3-A89E8FB17F73}" srcOrd="0" destOrd="0" presId="urn:microsoft.com/office/officeart/2005/8/layout/vProcess5"/>
    <dgm:cxn modelId="{D157656A-F08F-4F89-ADF4-385EA2ADE8A8}" type="presOf" srcId="{64DF71E4-31A1-4162-BE3A-947204084E41}" destId="{1F3DB8EE-6159-47DF-A11E-96A72E9183EF}" srcOrd="0" destOrd="0" presId="urn:microsoft.com/office/officeart/2005/8/layout/vProcess5"/>
    <dgm:cxn modelId="{0EC90A80-3C82-4F36-B16D-85F95F860C64}" type="presOf" srcId="{37B5A0EB-5F53-44F5-9BB3-5C1094259FB5}" destId="{65B193C2-E0A3-4AF4-AED7-08411B444E1A}" srcOrd="0" destOrd="0" presId="urn:microsoft.com/office/officeart/2005/8/layout/vProcess5"/>
    <dgm:cxn modelId="{EFC66481-6965-45D5-BD68-457B17E278B5}" type="presOf" srcId="{5C0ED612-23EC-432B-BD2F-A7708912BF78}" destId="{201B4386-F219-41D1-B2DA-265217C892E7}" srcOrd="0" destOrd="0" presId="urn:microsoft.com/office/officeart/2005/8/layout/vProcess5"/>
    <dgm:cxn modelId="{DC31E882-2208-4954-8B53-D914036D2C7D}" srcId="{ACC4C576-4C27-4EE0-901D-298EBCB0EB15}" destId="{2066341D-067A-4296-A643-1176EEC98F88}" srcOrd="0" destOrd="0" parTransId="{F9EC96D1-1A05-4AFD-B0CE-F526FD222810}" sibTransId="{32EEC347-BCEE-47E6-B896-5F2883580353}"/>
    <dgm:cxn modelId="{A139A587-7A93-4247-85C9-66BA52A549F7}" type="presOf" srcId="{37B5A0EB-5F53-44F5-9BB3-5C1094259FB5}" destId="{BDCEB3A7-F4D2-492E-A83E-7F60519A5CEB}" srcOrd="1" destOrd="0" presId="urn:microsoft.com/office/officeart/2005/8/layout/vProcess5"/>
    <dgm:cxn modelId="{A2C88F8F-D80B-4419-8E9A-1FAE1DFB28B5}" srcId="{ACC4C576-4C27-4EE0-901D-298EBCB0EB15}" destId="{A13AC612-A841-4D6E-AE9F-D03E2B98D6F9}" srcOrd="3" destOrd="0" parTransId="{6241906E-95D7-4B4D-9AFB-49008C2B6F93}" sibTransId="{F1AB95A9-3581-4606-BDEA-1EB2E43D7B51}"/>
    <dgm:cxn modelId="{C37DF395-FCCC-44B2-8C3A-8176F00758C1}" srcId="{ACC4C576-4C27-4EE0-901D-298EBCB0EB15}" destId="{37B5A0EB-5F53-44F5-9BB3-5C1094259FB5}" srcOrd="2" destOrd="0" parTransId="{1DCDA551-80FE-4A98-9CB0-6DB76B7343A5}" sibTransId="{5C0ED612-23EC-432B-BD2F-A7708912BF78}"/>
    <dgm:cxn modelId="{FA946499-65CB-44D6-BD8D-984BB48206DB}" srcId="{ACC4C576-4C27-4EE0-901D-298EBCB0EB15}" destId="{64DF71E4-31A1-4162-BE3A-947204084E41}" srcOrd="1" destOrd="0" parTransId="{5A8DDAB5-DF18-45DB-B080-DF066B90C474}" sibTransId="{C715F527-1599-4091-A460-66C4B8D57BF1}"/>
    <dgm:cxn modelId="{FB1ABAB7-AEC0-4092-AEBB-267A22BE320D}" type="presOf" srcId="{64DF71E4-31A1-4162-BE3A-947204084E41}" destId="{17EA3F28-3240-4113-A8C4-9393CCBC0CBA}" srcOrd="1" destOrd="0" presId="urn:microsoft.com/office/officeart/2005/8/layout/vProcess5"/>
    <dgm:cxn modelId="{18B2F1DC-3F3B-4654-B6AB-290B69015CE3}" type="presOf" srcId="{ACC4C576-4C27-4EE0-901D-298EBCB0EB15}" destId="{FFC3413D-CEAC-4A71-8184-7815F52608D0}" srcOrd="0" destOrd="0" presId="urn:microsoft.com/office/officeart/2005/8/layout/vProcess5"/>
    <dgm:cxn modelId="{74C677FA-8BD9-48A2-B243-E0F23CAA2DBA}" type="presOf" srcId="{A13AC612-A841-4D6E-AE9F-D03E2B98D6F9}" destId="{7F0F7D5E-EFF1-4E2A-AD39-421E0ADC8B73}" srcOrd="1" destOrd="0" presId="urn:microsoft.com/office/officeart/2005/8/layout/vProcess5"/>
    <dgm:cxn modelId="{30FC3ED0-C4E1-411B-9E84-F72344F801CE}" type="presParOf" srcId="{FFC3413D-CEAC-4A71-8184-7815F52608D0}" destId="{65833B1D-3C20-4668-92E1-F348AB3DB9EC}" srcOrd="0" destOrd="0" presId="urn:microsoft.com/office/officeart/2005/8/layout/vProcess5"/>
    <dgm:cxn modelId="{EF59F3AF-CACC-4645-8376-0DED42EF5221}" type="presParOf" srcId="{FFC3413D-CEAC-4A71-8184-7815F52608D0}" destId="{4BA1F0E1-1285-46D4-A41F-F9DA9929F9F9}" srcOrd="1" destOrd="0" presId="urn:microsoft.com/office/officeart/2005/8/layout/vProcess5"/>
    <dgm:cxn modelId="{EC7E03B0-1E9C-460C-9F96-9C2734623AD0}" type="presParOf" srcId="{FFC3413D-CEAC-4A71-8184-7815F52608D0}" destId="{1F3DB8EE-6159-47DF-A11E-96A72E9183EF}" srcOrd="2" destOrd="0" presId="urn:microsoft.com/office/officeart/2005/8/layout/vProcess5"/>
    <dgm:cxn modelId="{49FCF032-FE70-437E-A84A-9E803D149D67}" type="presParOf" srcId="{FFC3413D-CEAC-4A71-8184-7815F52608D0}" destId="{65B193C2-E0A3-4AF4-AED7-08411B444E1A}" srcOrd="3" destOrd="0" presId="urn:microsoft.com/office/officeart/2005/8/layout/vProcess5"/>
    <dgm:cxn modelId="{5D827E2D-B23E-4906-A73E-BC529BB2DA24}" type="presParOf" srcId="{FFC3413D-CEAC-4A71-8184-7815F52608D0}" destId="{5200D24C-F440-4516-BF9C-6DBAFBDD7168}" srcOrd="4" destOrd="0" presId="urn:microsoft.com/office/officeart/2005/8/layout/vProcess5"/>
    <dgm:cxn modelId="{29A32B7A-F06C-47DB-991E-FDDB2C44726A}" type="presParOf" srcId="{FFC3413D-CEAC-4A71-8184-7815F52608D0}" destId="{8B84AE4B-BFB7-489C-8125-2C3AA80B15B6}" srcOrd="5" destOrd="0" presId="urn:microsoft.com/office/officeart/2005/8/layout/vProcess5"/>
    <dgm:cxn modelId="{D8825E59-9D07-4173-A2D3-388E86DD87B6}" type="presParOf" srcId="{FFC3413D-CEAC-4A71-8184-7815F52608D0}" destId="{43783A77-0A5C-40A8-90C3-A89E8FB17F73}" srcOrd="6" destOrd="0" presId="urn:microsoft.com/office/officeart/2005/8/layout/vProcess5"/>
    <dgm:cxn modelId="{3AD06A92-DE75-4268-B115-BCAF9A0436CB}" type="presParOf" srcId="{FFC3413D-CEAC-4A71-8184-7815F52608D0}" destId="{201B4386-F219-41D1-B2DA-265217C892E7}" srcOrd="7" destOrd="0" presId="urn:microsoft.com/office/officeart/2005/8/layout/vProcess5"/>
    <dgm:cxn modelId="{CA1FFBE2-4874-497F-A910-201F26F37ED2}" type="presParOf" srcId="{FFC3413D-CEAC-4A71-8184-7815F52608D0}" destId="{9FA29022-613F-470B-B03C-A1D5CAEA86BF}" srcOrd="8" destOrd="0" presId="urn:microsoft.com/office/officeart/2005/8/layout/vProcess5"/>
    <dgm:cxn modelId="{F6425466-2D8A-4704-8514-A1A9EC9B0687}" type="presParOf" srcId="{FFC3413D-CEAC-4A71-8184-7815F52608D0}" destId="{17EA3F28-3240-4113-A8C4-9393CCBC0CBA}" srcOrd="9" destOrd="0" presId="urn:microsoft.com/office/officeart/2005/8/layout/vProcess5"/>
    <dgm:cxn modelId="{09BD4957-FE57-409E-9321-28FDACEA95BA}" type="presParOf" srcId="{FFC3413D-CEAC-4A71-8184-7815F52608D0}" destId="{BDCEB3A7-F4D2-492E-A83E-7F60519A5CEB}" srcOrd="10" destOrd="0" presId="urn:microsoft.com/office/officeart/2005/8/layout/vProcess5"/>
    <dgm:cxn modelId="{11D16D3E-E922-4709-9D3C-E0DBB19C60AC}" type="presParOf" srcId="{FFC3413D-CEAC-4A71-8184-7815F52608D0}" destId="{7F0F7D5E-EFF1-4E2A-AD39-421E0ADC8B73}"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445CDE-3FE4-4EEE-BB84-7684D1FFD7CE}"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GB"/>
        </a:p>
      </dgm:t>
    </dgm:pt>
    <dgm:pt modelId="{CCB8652F-F674-4EC6-AAAC-8D18122D1EAD}">
      <dgm:prSet phldrT="[Text]" phldr="0" custT="1"/>
      <dgm:spPr/>
      <dgm:t>
        <a:bodyPr/>
        <a:lstStyle/>
        <a:p>
          <a:r>
            <a:rPr lang="en-US" sz="2000" dirty="0">
              <a:solidFill>
                <a:srgbClr val="002060"/>
              </a:solidFill>
              <a:latin typeface="Arial Nova" panose="020B0504020202020204" pitchFamily="34" charset="0"/>
            </a:rPr>
            <a:t>Case Law #1</a:t>
          </a:r>
          <a:endParaRPr lang="en-GB" sz="2000" dirty="0">
            <a:solidFill>
              <a:srgbClr val="002060"/>
            </a:solidFill>
            <a:latin typeface="Arial Nova" panose="020B0504020202020204" pitchFamily="34" charset="0"/>
          </a:endParaRPr>
        </a:p>
      </dgm:t>
    </dgm:pt>
    <dgm:pt modelId="{03F8733F-DCE7-4B62-B0BF-7909072329EE}" type="parTrans" cxnId="{22AC1455-FE98-4F04-AB2B-D6601A2A6434}">
      <dgm:prSet/>
      <dgm:spPr/>
      <dgm:t>
        <a:bodyPr/>
        <a:lstStyle/>
        <a:p>
          <a:endParaRPr lang="en-GB"/>
        </a:p>
      </dgm:t>
    </dgm:pt>
    <dgm:pt modelId="{B87B253F-855D-466F-9C9D-3F729DE10A1D}" type="sibTrans" cxnId="{22AC1455-FE98-4F04-AB2B-D6601A2A6434}">
      <dgm:prSet/>
      <dgm:spPr/>
      <dgm:t>
        <a:bodyPr/>
        <a:lstStyle/>
        <a:p>
          <a:endParaRPr lang="en-GB"/>
        </a:p>
      </dgm:t>
    </dgm:pt>
    <dgm:pt modelId="{6162DDED-A032-43AE-BC75-2CA93521942D}">
      <dgm:prSet phldrT="[Text]" custT="1"/>
      <dgm:spPr>
        <a:ln>
          <a:solidFill>
            <a:srgbClr val="0070C0"/>
          </a:solidFill>
        </a:ln>
      </dgm:spPr>
      <dgm:t>
        <a:bodyPr/>
        <a:lstStyle/>
        <a:p>
          <a:r>
            <a:rPr lang="en-US" sz="1400" dirty="0">
              <a:solidFill>
                <a:srgbClr val="002060"/>
              </a:solidFill>
              <a:latin typeface="Arial Nova" panose="020B0504020202020204" pitchFamily="34" charset="0"/>
            </a:rPr>
            <a:t>2017: Carvalho de Souza vs. Portugal</a:t>
          </a:r>
          <a:endParaRPr lang="en-GB" sz="1400" dirty="0">
            <a:solidFill>
              <a:srgbClr val="002060"/>
            </a:solidFill>
            <a:latin typeface="Arial Nova" panose="020B0504020202020204" pitchFamily="34" charset="0"/>
          </a:endParaRPr>
        </a:p>
      </dgm:t>
    </dgm:pt>
    <dgm:pt modelId="{A309A816-38BB-4390-86A7-E5089DA797E4}" type="parTrans" cxnId="{2EC864D8-54FB-459B-884C-68B97511E40C}">
      <dgm:prSet/>
      <dgm:spPr/>
      <dgm:t>
        <a:bodyPr/>
        <a:lstStyle/>
        <a:p>
          <a:endParaRPr lang="en-GB"/>
        </a:p>
      </dgm:t>
    </dgm:pt>
    <dgm:pt modelId="{B077EF30-F346-4090-8C39-6F4EC38CA7E2}" type="sibTrans" cxnId="{2EC864D8-54FB-459B-884C-68B97511E40C}">
      <dgm:prSet/>
      <dgm:spPr/>
      <dgm:t>
        <a:bodyPr/>
        <a:lstStyle/>
        <a:p>
          <a:endParaRPr lang="en-GB"/>
        </a:p>
      </dgm:t>
    </dgm:pt>
    <dgm:pt modelId="{F4D90F5E-48E2-47C7-BE73-EEDD4EDEC175}">
      <dgm:prSet phldrT="[Text]" phldr="0" custT="1"/>
      <dgm:spPr/>
      <dgm:t>
        <a:bodyPr/>
        <a:lstStyle/>
        <a:p>
          <a:r>
            <a:rPr lang="en-US" sz="1400" dirty="0">
              <a:solidFill>
                <a:srgbClr val="002060"/>
              </a:solidFill>
              <a:latin typeface="+mn-lt"/>
            </a:rPr>
            <a:t>Discrimination on the grounds of sex (&amp; age)</a:t>
          </a:r>
          <a:endParaRPr lang="en-GB" sz="1400" dirty="0">
            <a:solidFill>
              <a:srgbClr val="002060"/>
            </a:solidFill>
            <a:latin typeface="+mn-lt"/>
          </a:endParaRPr>
        </a:p>
      </dgm:t>
    </dgm:pt>
    <dgm:pt modelId="{8D01300A-48AD-45DA-976E-CCA34479D740}" type="parTrans" cxnId="{8D1B7C49-65CA-4623-BE0C-05E99A80F6C7}">
      <dgm:prSet/>
      <dgm:spPr/>
      <dgm:t>
        <a:bodyPr/>
        <a:lstStyle/>
        <a:p>
          <a:endParaRPr lang="en-GB"/>
        </a:p>
      </dgm:t>
    </dgm:pt>
    <dgm:pt modelId="{62C54BF2-6C8C-456A-BB1A-C0505A5927A2}" type="sibTrans" cxnId="{8D1B7C49-65CA-4623-BE0C-05E99A80F6C7}">
      <dgm:prSet/>
      <dgm:spPr/>
      <dgm:t>
        <a:bodyPr/>
        <a:lstStyle/>
        <a:p>
          <a:endParaRPr lang="en-GB"/>
        </a:p>
      </dgm:t>
    </dgm:pt>
    <dgm:pt modelId="{9AAE553B-01B8-4455-8D9E-5A469B13AAF1}">
      <dgm:prSet phldrT="[Text]" phldr="0" custT="1"/>
      <dgm:spPr/>
      <dgm:t>
        <a:bodyPr/>
        <a:lstStyle/>
        <a:p>
          <a:r>
            <a:rPr lang="en-US" sz="2000" dirty="0">
              <a:solidFill>
                <a:srgbClr val="002060"/>
              </a:solidFill>
              <a:latin typeface="Arial Nova" panose="020B0504020202020204" pitchFamily="34" charset="0"/>
            </a:rPr>
            <a:t>Case Law #2</a:t>
          </a:r>
          <a:endParaRPr lang="en-GB" sz="2000" dirty="0">
            <a:solidFill>
              <a:srgbClr val="002060"/>
            </a:solidFill>
            <a:latin typeface="Arial Nova" panose="020B0504020202020204" pitchFamily="34" charset="0"/>
          </a:endParaRPr>
        </a:p>
      </dgm:t>
    </dgm:pt>
    <dgm:pt modelId="{501A337B-8481-4253-B32D-5CBD6BB60C59}" type="parTrans" cxnId="{67F9D5F0-A338-4868-8BF4-0B155E04197C}">
      <dgm:prSet/>
      <dgm:spPr/>
      <dgm:t>
        <a:bodyPr/>
        <a:lstStyle/>
        <a:p>
          <a:endParaRPr lang="en-GB"/>
        </a:p>
      </dgm:t>
    </dgm:pt>
    <dgm:pt modelId="{E16BCF25-F479-4806-9367-26F3C48FAB52}" type="sibTrans" cxnId="{67F9D5F0-A338-4868-8BF4-0B155E04197C}">
      <dgm:prSet/>
      <dgm:spPr/>
      <dgm:t>
        <a:bodyPr/>
        <a:lstStyle/>
        <a:p>
          <a:endParaRPr lang="en-GB"/>
        </a:p>
      </dgm:t>
    </dgm:pt>
    <dgm:pt modelId="{4BA7553F-2A5F-43AB-9262-AA4B1BC22E75}">
      <dgm:prSet phldrT="[Text]" phldr="0" custT="1"/>
      <dgm:spPr/>
      <dgm:t>
        <a:bodyPr/>
        <a:lstStyle/>
        <a:p>
          <a:r>
            <a:rPr lang="en-US" sz="1600" dirty="0">
              <a:solidFill>
                <a:srgbClr val="002060"/>
              </a:solidFill>
              <a:latin typeface="Arial Nova" panose="020B0504020202020204" pitchFamily="34" charset="0"/>
            </a:rPr>
            <a:t>2009: </a:t>
          </a:r>
          <a:r>
            <a:rPr lang="en-US" sz="1400" dirty="0">
              <a:solidFill>
                <a:srgbClr val="002060"/>
              </a:solidFill>
              <a:latin typeface="Arial Nova" panose="020B0504020202020204" pitchFamily="34" charset="0"/>
            </a:rPr>
            <a:t>Roma female citizen M.D. vs. Spain</a:t>
          </a:r>
          <a:endParaRPr lang="en-GB" sz="1400" dirty="0">
            <a:solidFill>
              <a:srgbClr val="002060"/>
            </a:solidFill>
            <a:latin typeface="Arial Nova" panose="020B0504020202020204" pitchFamily="34" charset="0"/>
          </a:endParaRPr>
        </a:p>
      </dgm:t>
    </dgm:pt>
    <dgm:pt modelId="{F0FA428B-F10E-43F0-A29F-B9694D7B311D}" type="parTrans" cxnId="{BFE102DD-0100-4033-B72E-CEEC6C1010BE}">
      <dgm:prSet/>
      <dgm:spPr/>
      <dgm:t>
        <a:bodyPr/>
        <a:lstStyle/>
        <a:p>
          <a:endParaRPr lang="en-GB"/>
        </a:p>
      </dgm:t>
    </dgm:pt>
    <dgm:pt modelId="{3775C680-2910-4A16-B8DC-E1B7AA1FB32E}" type="sibTrans" cxnId="{BFE102DD-0100-4033-B72E-CEEC6C1010BE}">
      <dgm:prSet/>
      <dgm:spPr/>
      <dgm:t>
        <a:bodyPr/>
        <a:lstStyle/>
        <a:p>
          <a:endParaRPr lang="en-GB"/>
        </a:p>
      </dgm:t>
    </dgm:pt>
    <dgm:pt modelId="{F59F8F06-8F2C-435A-804A-DCF8A0D0DB3A}">
      <dgm:prSet phldrT="[Text]" phldr="0" custT="1"/>
      <dgm:spPr/>
      <dgm:t>
        <a:bodyPr/>
        <a:lstStyle/>
        <a:p>
          <a:r>
            <a:rPr lang="en-US" sz="1400" dirty="0">
              <a:solidFill>
                <a:srgbClr val="002060"/>
              </a:solidFill>
            </a:rPr>
            <a:t>Discrimination on the grounds of cultural origin &amp; sex</a:t>
          </a:r>
          <a:r>
            <a:rPr lang="en-US" sz="1200" dirty="0">
              <a:solidFill>
                <a:srgbClr val="002060"/>
              </a:solidFill>
            </a:rPr>
            <a:t>)  </a:t>
          </a:r>
          <a:endParaRPr lang="en-GB" sz="1200" dirty="0">
            <a:solidFill>
              <a:srgbClr val="002060"/>
            </a:solidFill>
          </a:endParaRPr>
        </a:p>
      </dgm:t>
    </dgm:pt>
    <dgm:pt modelId="{F8C9962A-C281-4FC3-92B1-249C04461A26}" type="parTrans" cxnId="{66D9195E-A608-4CF7-B7F3-775C596AE094}">
      <dgm:prSet/>
      <dgm:spPr/>
      <dgm:t>
        <a:bodyPr/>
        <a:lstStyle/>
        <a:p>
          <a:endParaRPr lang="en-GB"/>
        </a:p>
      </dgm:t>
    </dgm:pt>
    <dgm:pt modelId="{DF46C8B6-45DB-47CB-B69F-CEEE27118914}" type="sibTrans" cxnId="{66D9195E-A608-4CF7-B7F3-775C596AE094}">
      <dgm:prSet/>
      <dgm:spPr/>
      <dgm:t>
        <a:bodyPr/>
        <a:lstStyle/>
        <a:p>
          <a:endParaRPr lang="en-GB"/>
        </a:p>
      </dgm:t>
    </dgm:pt>
    <dgm:pt modelId="{37001674-7F4A-4C91-9D35-27A12A28D17B}">
      <dgm:prSet phldrT="[Text]" phldr="0" custT="1"/>
      <dgm:spPr/>
      <dgm:t>
        <a:bodyPr/>
        <a:lstStyle/>
        <a:p>
          <a:r>
            <a:rPr lang="en-US" sz="2000" dirty="0">
              <a:solidFill>
                <a:srgbClr val="002060"/>
              </a:solidFill>
              <a:latin typeface="Arial Nova" panose="020B0504020202020204" pitchFamily="34" charset="0"/>
            </a:rPr>
            <a:t>Case Law #3</a:t>
          </a:r>
          <a:endParaRPr lang="en-GB" sz="2000" dirty="0">
            <a:solidFill>
              <a:srgbClr val="002060"/>
            </a:solidFill>
            <a:latin typeface="Arial Nova" panose="020B0504020202020204" pitchFamily="34" charset="0"/>
          </a:endParaRPr>
        </a:p>
      </dgm:t>
    </dgm:pt>
    <dgm:pt modelId="{D44AB7BA-E287-4E61-8A80-46732D9CE707}" type="parTrans" cxnId="{52ED411E-7706-44E6-AA7D-056F03A329C2}">
      <dgm:prSet/>
      <dgm:spPr/>
      <dgm:t>
        <a:bodyPr/>
        <a:lstStyle/>
        <a:p>
          <a:endParaRPr lang="en-GB"/>
        </a:p>
      </dgm:t>
    </dgm:pt>
    <dgm:pt modelId="{68EE7C0E-D3ED-4EBF-9A53-9B57FA3F5074}" type="sibTrans" cxnId="{52ED411E-7706-44E6-AA7D-056F03A329C2}">
      <dgm:prSet/>
      <dgm:spPr/>
      <dgm:t>
        <a:bodyPr/>
        <a:lstStyle/>
        <a:p>
          <a:endParaRPr lang="en-GB"/>
        </a:p>
      </dgm:t>
    </dgm:pt>
    <dgm:pt modelId="{C68A71E3-7603-4E7A-8283-FB61A87682C5}">
      <dgm:prSet phldrT="[Text]" phldr="0" custT="1"/>
      <dgm:spPr/>
      <dgm:t>
        <a:bodyPr/>
        <a:lstStyle/>
        <a:p>
          <a:r>
            <a:rPr lang="en-GB" sz="1400" dirty="0">
              <a:solidFill>
                <a:srgbClr val="002060"/>
              </a:solidFill>
              <a:latin typeface="Arial Nova" panose="020B0504020202020204" pitchFamily="34" charset="0"/>
            </a:rPr>
            <a:t>I.G., M.K. and R.H. v. Slovakia</a:t>
          </a:r>
          <a:endParaRPr lang="en-GB" sz="1400" dirty="0">
            <a:latin typeface="Arial Nova" panose="020B0504020202020204" pitchFamily="34" charset="0"/>
          </a:endParaRPr>
        </a:p>
      </dgm:t>
    </dgm:pt>
    <dgm:pt modelId="{D2E5DD0A-CD0D-4C53-9E9A-F6AAC13329ED}" type="parTrans" cxnId="{CB85612C-A472-4CA5-B08B-6237BB9288D5}">
      <dgm:prSet/>
      <dgm:spPr/>
      <dgm:t>
        <a:bodyPr/>
        <a:lstStyle/>
        <a:p>
          <a:endParaRPr lang="en-GB"/>
        </a:p>
      </dgm:t>
    </dgm:pt>
    <dgm:pt modelId="{9F1446A2-4E82-4F63-A995-74DFAE19800C}" type="sibTrans" cxnId="{CB85612C-A472-4CA5-B08B-6237BB9288D5}">
      <dgm:prSet/>
      <dgm:spPr/>
      <dgm:t>
        <a:bodyPr/>
        <a:lstStyle/>
        <a:p>
          <a:endParaRPr lang="en-GB"/>
        </a:p>
      </dgm:t>
    </dgm:pt>
    <dgm:pt modelId="{947E2646-2FC2-4FC5-9222-13DEB1E199F0}">
      <dgm:prSet phldrT="[Text]" phldr="0" custT="1"/>
      <dgm:spPr/>
      <dgm:t>
        <a:bodyPr/>
        <a:lstStyle/>
        <a:p>
          <a:r>
            <a:rPr lang="en-US" sz="1400" dirty="0">
              <a:solidFill>
                <a:srgbClr val="002060"/>
              </a:solidFill>
              <a:latin typeface="+mn-lt"/>
            </a:rPr>
            <a:t>Violation of the prohibition of inhuman degrading treatment (Art. 3)</a:t>
          </a:r>
          <a:endParaRPr lang="en-GB" sz="1400" dirty="0">
            <a:latin typeface="+mn-lt"/>
          </a:endParaRPr>
        </a:p>
      </dgm:t>
    </dgm:pt>
    <dgm:pt modelId="{D0FC1735-A56F-40CB-828C-3D36B95204BF}" type="parTrans" cxnId="{D48470F8-274B-486D-8D79-BB689FB2A214}">
      <dgm:prSet/>
      <dgm:spPr/>
      <dgm:t>
        <a:bodyPr/>
        <a:lstStyle/>
        <a:p>
          <a:endParaRPr lang="en-GB"/>
        </a:p>
      </dgm:t>
    </dgm:pt>
    <dgm:pt modelId="{72552073-4AD8-4B8D-AE15-774C3900C8E3}" type="sibTrans" cxnId="{D48470F8-274B-486D-8D79-BB689FB2A214}">
      <dgm:prSet/>
      <dgm:spPr/>
      <dgm:t>
        <a:bodyPr/>
        <a:lstStyle/>
        <a:p>
          <a:endParaRPr lang="en-GB"/>
        </a:p>
      </dgm:t>
    </dgm:pt>
    <dgm:pt modelId="{77ED5C9C-A7A4-4063-A6ED-E71CCAC176A9}" type="pres">
      <dgm:prSet presAssocID="{60445CDE-3FE4-4EEE-BB84-7684D1FFD7CE}" presName="theList" presStyleCnt="0">
        <dgm:presLayoutVars>
          <dgm:dir/>
          <dgm:animLvl val="lvl"/>
          <dgm:resizeHandles val="exact"/>
        </dgm:presLayoutVars>
      </dgm:prSet>
      <dgm:spPr/>
    </dgm:pt>
    <dgm:pt modelId="{FAA210D6-74CF-4484-AB53-32029852BC14}" type="pres">
      <dgm:prSet presAssocID="{CCB8652F-F674-4EC6-AAAC-8D18122D1EAD}" presName="compNode" presStyleCnt="0"/>
      <dgm:spPr/>
    </dgm:pt>
    <dgm:pt modelId="{1EAB5B0B-632B-4FD8-897D-77512D702132}" type="pres">
      <dgm:prSet presAssocID="{CCB8652F-F674-4EC6-AAAC-8D18122D1EAD}" presName="aNode" presStyleLbl="bgShp" presStyleIdx="0" presStyleCnt="3" custLinFactNeighborX="-38" custLinFactNeighborY="5873"/>
      <dgm:spPr/>
    </dgm:pt>
    <dgm:pt modelId="{B09C1B47-5128-410B-9120-E0E8DDEDBA88}" type="pres">
      <dgm:prSet presAssocID="{CCB8652F-F674-4EC6-AAAC-8D18122D1EAD}" presName="textNode" presStyleLbl="bgShp" presStyleIdx="0" presStyleCnt="3"/>
      <dgm:spPr/>
    </dgm:pt>
    <dgm:pt modelId="{24E4564B-6C69-40BD-9794-9AEA1E5BC008}" type="pres">
      <dgm:prSet presAssocID="{CCB8652F-F674-4EC6-AAAC-8D18122D1EAD}" presName="compChildNode" presStyleCnt="0"/>
      <dgm:spPr/>
    </dgm:pt>
    <dgm:pt modelId="{AF53C7EA-644F-4E90-BA66-A71745A4ED1C}" type="pres">
      <dgm:prSet presAssocID="{CCB8652F-F674-4EC6-AAAC-8D18122D1EAD}" presName="theInnerList" presStyleCnt="0"/>
      <dgm:spPr/>
    </dgm:pt>
    <dgm:pt modelId="{79DF2F4C-FE94-48DF-B710-5CA33C00B499}" type="pres">
      <dgm:prSet presAssocID="{6162DDED-A032-43AE-BC75-2CA93521942D}" presName="childNode" presStyleLbl="node1" presStyleIdx="0" presStyleCnt="6">
        <dgm:presLayoutVars>
          <dgm:bulletEnabled val="1"/>
        </dgm:presLayoutVars>
      </dgm:prSet>
      <dgm:spPr/>
    </dgm:pt>
    <dgm:pt modelId="{DD01A0D3-91D1-4559-889C-D7CA29A41219}" type="pres">
      <dgm:prSet presAssocID="{6162DDED-A032-43AE-BC75-2CA93521942D}" presName="aSpace2" presStyleCnt="0"/>
      <dgm:spPr/>
    </dgm:pt>
    <dgm:pt modelId="{EEE9FBE4-07B3-4BD0-922E-0FD977D4C4BA}" type="pres">
      <dgm:prSet presAssocID="{F4D90F5E-48E2-47C7-BE73-EEDD4EDEC175}" presName="childNode" presStyleLbl="node1" presStyleIdx="1" presStyleCnt="6">
        <dgm:presLayoutVars>
          <dgm:bulletEnabled val="1"/>
        </dgm:presLayoutVars>
      </dgm:prSet>
      <dgm:spPr/>
    </dgm:pt>
    <dgm:pt modelId="{4A8BA993-AC52-4267-9803-8117BFA31658}" type="pres">
      <dgm:prSet presAssocID="{CCB8652F-F674-4EC6-AAAC-8D18122D1EAD}" presName="aSpace" presStyleCnt="0"/>
      <dgm:spPr/>
    </dgm:pt>
    <dgm:pt modelId="{9CFF24BE-EBC3-4860-9EC2-F7D6FDC7F01E}" type="pres">
      <dgm:prSet presAssocID="{9AAE553B-01B8-4455-8D9E-5A469B13AAF1}" presName="compNode" presStyleCnt="0"/>
      <dgm:spPr/>
    </dgm:pt>
    <dgm:pt modelId="{3073A0A5-1A5B-4D94-934F-2BA8A70336DF}" type="pres">
      <dgm:prSet presAssocID="{9AAE553B-01B8-4455-8D9E-5A469B13AAF1}" presName="aNode" presStyleLbl="bgShp" presStyleIdx="1" presStyleCnt="3"/>
      <dgm:spPr/>
    </dgm:pt>
    <dgm:pt modelId="{AC960CF7-5769-4D8D-9F6F-023C40242D7C}" type="pres">
      <dgm:prSet presAssocID="{9AAE553B-01B8-4455-8D9E-5A469B13AAF1}" presName="textNode" presStyleLbl="bgShp" presStyleIdx="1" presStyleCnt="3"/>
      <dgm:spPr/>
    </dgm:pt>
    <dgm:pt modelId="{0676FAE4-B2EB-44E6-8CCF-7CE684FC5B80}" type="pres">
      <dgm:prSet presAssocID="{9AAE553B-01B8-4455-8D9E-5A469B13AAF1}" presName="compChildNode" presStyleCnt="0"/>
      <dgm:spPr/>
    </dgm:pt>
    <dgm:pt modelId="{174CA61F-35BD-4F40-84D1-A8B79DB45174}" type="pres">
      <dgm:prSet presAssocID="{9AAE553B-01B8-4455-8D9E-5A469B13AAF1}" presName="theInnerList" presStyleCnt="0"/>
      <dgm:spPr/>
    </dgm:pt>
    <dgm:pt modelId="{B408D923-848F-4269-A92D-A12DD78E4D21}" type="pres">
      <dgm:prSet presAssocID="{4BA7553F-2A5F-43AB-9262-AA4B1BC22E75}" presName="childNode" presStyleLbl="node1" presStyleIdx="2" presStyleCnt="6">
        <dgm:presLayoutVars>
          <dgm:bulletEnabled val="1"/>
        </dgm:presLayoutVars>
      </dgm:prSet>
      <dgm:spPr/>
    </dgm:pt>
    <dgm:pt modelId="{F9488577-823A-4424-8DE3-AF782764830B}" type="pres">
      <dgm:prSet presAssocID="{4BA7553F-2A5F-43AB-9262-AA4B1BC22E75}" presName="aSpace2" presStyleCnt="0"/>
      <dgm:spPr/>
    </dgm:pt>
    <dgm:pt modelId="{02958B6A-8A55-4949-BC42-D367363C196D}" type="pres">
      <dgm:prSet presAssocID="{F59F8F06-8F2C-435A-804A-DCF8A0D0DB3A}" presName="childNode" presStyleLbl="node1" presStyleIdx="3" presStyleCnt="6">
        <dgm:presLayoutVars>
          <dgm:bulletEnabled val="1"/>
        </dgm:presLayoutVars>
      </dgm:prSet>
      <dgm:spPr/>
    </dgm:pt>
    <dgm:pt modelId="{B4D80B3B-38FE-45EC-8518-258C4DDC8BA6}" type="pres">
      <dgm:prSet presAssocID="{9AAE553B-01B8-4455-8D9E-5A469B13AAF1}" presName="aSpace" presStyleCnt="0"/>
      <dgm:spPr/>
    </dgm:pt>
    <dgm:pt modelId="{D9084597-B0EA-4911-BE55-F738D449B1DC}" type="pres">
      <dgm:prSet presAssocID="{37001674-7F4A-4C91-9D35-27A12A28D17B}" presName="compNode" presStyleCnt="0"/>
      <dgm:spPr/>
    </dgm:pt>
    <dgm:pt modelId="{4D22B13A-1B5D-4AF3-86E0-B6321D3D0CAC}" type="pres">
      <dgm:prSet presAssocID="{37001674-7F4A-4C91-9D35-27A12A28D17B}" presName="aNode" presStyleLbl="bgShp" presStyleIdx="2" presStyleCnt="3"/>
      <dgm:spPr/>
    </dgm:pt>
    <dgm:pt modelId="{EEB84B52-BF34-4544-8DA4-12598919A808}" type="pres">
      <dgm:prSet presAssocID="{37001674-7F4A-4C91-9D35-27A12A28D17B}" presName="textNode" presStyleLbl="bgShp" presStyleIdx="2" presStyleCnt="3"/>
      <dgm:spPr/>
    </dgm:pt>
    <dgm:pt modelId="{DE499DA0-0CBA-4AD0-962E-71235F473251}" type="pres">
      <dgm:prSet presAssocID="{37001674-7F4A-4C91-9D35-27A12A28D17B}" presName="compChildNode" presStyleCnt="0"/>
      <dgm:spPr/>
    </dgm:pt>
    <dgm:pt modelId="{08AC53CA-2E58-4E12-857C-D85AE56AB35A}" type="pres">
      <dgm:prSet presAssocID="{37001674-7F4A-4C91-9D35-27A12A28D17B}" presName="theInnerList" presStyleCnt="0"/>
      <dgm:spPr/>
    </dgm:pt>
    <dgm:pt modelId="{2FFFE52E-E345-4835-B59F-1AB598462024}" type="pres">
      <dgm:prSet presAssocID="{C68A71E3-7603-4E7A-8283-FB61A87682C5}" presName="childNode" presStyleLbl="node1" presStyleIdx="4" presStyleCnt="6">
        <dgm:presLayoutVars>
          <dgm:bulletEnabled val="1"/>
        </dgm:presLayoutVars>
      </dgm:prSet>
      <dgm:spPr/>
    </dgm:pt>
    <dgm:pt modelId="{457468C2-8174-45B0-AB3C-EAA5E48F665B}" type="pres">
      <dgm:prSet presAssocID="{C68A71E3-7603-4E7A-8283-FB61A87682C5}" presName="aSpace2" presStyleCnt="0"/>
      <dgm:spPr/>
    </dgm:pt>
    <dgm:pt modelId="{CAB48CDB-7480-47A8-B7C9-D8F61D9A3E63}" type="pres">
      <dgm:prSet presAssocID="{947E2646-2FC2-4FC5-9222-13DEB1E199F0}" presName="childNode" presStyleLbl="node1" presStyleIdx="5" presStyleCnt="6">
        <dgm:presLayoutVars>
          <dgm:bulletEnabled val="1"/>
        </dgm:presLayoutVars>
      </dgm:prSet>
      <dgm:spPr/>
    </dgm:pt>
  </dgm:ptLst>
  <dgm:cxnLst>
    <dgm:cxn modelId="{01A08A0E-C931-417C-8CD5-AB036C4990B3}" type="presOf" srcId="{CCB8652F-F674-4EC6-AAAC-8D18122D1EAD}" destId="{1EAB5B0B-632B-4FD8-897D-77512D702132}" srcOrd="0" destOrd="0" presId="urn:microsoft.com/office/officeart/2005/8/layout/lProcess2"/>
    <dgm:cxn modelId="{81005D16-2C9D-4F75-8D7F-E5D005C5BB0F}" type="presOf" srcId="{9AAE553B-01B8-4455-8D9E-5A469B13AAF1}" destId="{3073A0A5-1A5B-4D94-934F-2BA8A70336DF}" srcOrd="0" destOrd="0" presId="urn:microsoft.com/office/officeart/2005/8/layout/lProcess2"/>
    <dgm:cxn modelId="{52ED411E-7706-44E6-AA7D-056F03A329C2}" srcId="{60445CDE-3FE4-4EEE-BB84-7684D1FFD7CE}" destId="{37001674-7F4A-4C91-9D35-27A12A28D17B}" srcOrd="2" destOrd="0" parTransId="{D44AB7BA-E287-4E61-8A80-46732D9CE707}" sibTransId="{68EE7C0E-D3ED-4EBF-9A53-9B57FA3F5074}"/>
    <dgm:cxn modelId="{CB85612C-A472-4CA5-B08B-6237BB9288D5}" srcId="{37001674-7F4A-4C91-9D35-27A12A28D17B}" destId="{C68A71E3-7603-4E7A-8283-FB61A87682C5}" srcOrd="0" destOrd="0" parTransId="{D2E5DD0A-CD0D-4C53-9E9A-F6AAC13329ED}" sibTransId="{9F1446A2-4E82-4F63-A995-74DFAE19800C}"/>
    <dgm:cxn modelId="{66D9195E-A608-4CF7-B7F3-775C596AE094}" srcId="{9AAE553B-01B8-4455-8D9E-5A469B13AAF1}" destId="{F59F8F06-8F2C-435A-804A-DCF8A0D0DB3A}" srcOrd="1" destOrd="0" parTransId="{F8C9962A-C281-4FC3-92B1-249C04461A26}" sibTransId="{DF46C8B6-45DB-47CB-B69F-CEEE27118914}"/>
    <dgm:cxn modelId="{570C7B65-36E0-4BD6-89B5-8D50235223C6}" type="presOf" srcId="{947E2646-2FC2-4FC5-9222-13DEB1E199F0}" destId="{CAB48CDB-7480-47A8-B7C9-D8F61D9A3E63}" srcOrd="0" destOrd="0" presId="urn:microsoft.com/office/officeart/2005/8/layout/lProcess2"/>
    <dgm:cxn modelId="{8D1B7C49-65CA-4623-BE0C-05E99A80F6C7}" srcId="{CCB8652F-F674-4EC6-AAAC-8D18122D1EAD}" destId="{F4D90F5E-48E2-47C7-BE73-EEDD4EDEC175}" srcOrd="1" destOrd="0" parTransId="{8D01300A-48AD-45DA-976E-CCA34479D740}" sibTransId="{62C54BF2-6C8C-456A-BB1A-C0505A5927A2}"/>
    <dgm:cxn modelId="{9CB1E353-ED79-457C-B194-257D8B3AC96F}" type="presOf" srcId="{60445CDE-3FE4-4EEE-BB84-7684D1FFD7CE}" destId="{77ED5C9C-A7A4-4063-A6ED-E71CCAC176A9}" srcOrd="0" destOrd="0" presId="urn:microsoft.com/office/officeart/2005/8/layout/lProcess2"/>
    <dgm:cxn modelId="{22AC1455-FE98-4F04-AB2B-D6601A2A6434}" srcId="{60445CDE-3FE4-4EEE-BB84-7684D1FFD7CE}" destId="{CCB8652F-F674-4EC6-AAAC-8D18122D1EAD}" srcOrd="0" destOrd="0" parTransId="{03F8733F-DCE7-4B62-B0BF-7909072329EE}" sibTransId="{B87B253F-855D-466F-9C9D-3F729DE10A1D}"/>
    <dgm:cxn modelId="{32C0A789-2549-490C-9ACF-CC789A47DAED}" type="presOf" srcId="{9AAE553B-01B8-4455-8D9E-5A469B13AAF1}" destId="{AC960CF7-5769-4D8D-9F6F-023C40242D7C}" srcOrd="1" destOrd="0" presId="urn:microsoft.com/office/officeart/2005/8/layout/lProcess2"/>
    <dgm:cxn modelId="{7A857399-8E25-4A8E-BE76-A59C0F3FAE30}" type="presOf" srcId="{F4D90F5E-48E2-47C7-BE73-EEDD4EDEC175}" destId="{EEE9FBE4-07B3-4BD0-922E-0FD977D4C4BA}" srcOrd="0" destOrd="0" presId="urn:microsoft.com/office/officeart/2005/8/layout/lProcess2"/>
    <dgm:cxn modelId="{47E11E9C-1A7C-451D-95D2-1562ECBF4A4C}" type="presOf" srcId="{CCB8652F-F674-4EC6-AAAC-8D18122D1EAD}" destId="{B09C1B47-5128-410B-9120-E0E8DDEDBA88}" srcOrd="1" destOrd="0" presId="urn:microsoft.com/office/officeart/2005/8/layout/lProcess2"/>
    <dgm:cxn modelId="{EA00B5AD-E9BD-471D-990E-D0AF138F3B2A}" type="presOf" srcId="{C68A71E3-7603-4E7A-8283-FB61A87682C5}" destId="{2FFFE52E-E345-4835-B59F-1AB598462024}" srcOrd="0" destOrd="0" presId="urn:microsoft.com/office/officeart/2005/8/layout/lProcess2"/>
    <dgm:cxn modelId="{2EC864D8-54FB-459B-884C-68B97511E40C}" srcId="{CCB8652F-F674-4EC6-AAAC-8D18122D1EAD}" destId="{6162DDED-A032-43AE-BC75-2CA93521942D}" srcOrd="0" destOrd="0" parTransId="{A309A816-38BB-4390-86A7-E5089DA797E4}" sibTransId="{B077EF30-F346-4090-8C39-6F4EC38CA7E2}"/>
    <dgm:cxn modelId="{C249ABDB-EF28-440F-9E9D-84552393A6FF}" type="presOf" srcId="{6162DDED-A032-43AE-BC75-2CA93521942D}" destId="{79DF2F4C-FE94-48DF-B710-5CA33C00B499}" srcOrd="0" destOrd="0" presId="urn:microsoft.com/office/officeart/2005/8/layout/lProcess2"/>
    <dgm:cxn modelId="{BFE102DD-0100-4033-B72E-CEEC6C1010BE}" srcId="{9AAE553B-01B8-4455-8D9E-5A469B13AAF1}" destId="{4BA7553F-2A5F-43AB-9262-AA4B1BC22E75}" srcOrd="0" destOrd="0" parTransId="{F0FA428B-F10E-43F0-A29F-B9694D7B311D}" sibTransId="{3775C680-2910-4A16-B8DC-E1B7AA1FB32E}"/>
    <dgm:cxn modelId="{F37497EA-BDB3-416C-BCE5-B46EB3CA1E8B}" type="presOf" srcId="{F59F8F06-8F2C-435A-804A-DCF8A0D0DB3A}" destId="{02958B6A-8A55-4949-BC42-D367363C196D}" srcOrd="0" destOrd="0" presId="urn:microsoft.com/office/officeart/2005/8/layout/lProcess2"/>
    <dgm:cxn modelId="{21522BEB-FF0A-49E2-AAA8-9233C2217FA8}" type="presOf" srcId="{37001674-7F4A-4C91-9D35-27A12A28D17B}" destId="{EEB84B52-BF34-4544-8DA4-12598919A808}" srcOrd="1" destOrd="0" presId="urn:microsoft.com/office/officeart/2005/8/layout/lProcess2"/>
    <dgm:cxn modelId="{C284FEEF-A02B-49CA-8400-D9D6432ABB59}" type="presOf" srcId="{37001674-7F4A-4C91-9D35-27A12A28D17B}" destId="{4D22B13A-1B5D-4AF3-86E0-B6321D3D0CAC}" srcOrd="0" destOrd="0" presId="urn:microsoft.com/office/officeart/2005/8/layout/lProcess2"/>
    <dgm:cxn modelId="{67F9D5F0-A338-4868-8BF4-0B155E04197C}" srcId="{60445CDE-3FE4-4EEE-BB84-7684D1FFD7CE}" destId="{9AAE553B-01B8-4455-8D9E-5A469B13AAF1}" srcOrd="1" destOrd="0" parTransId="{501A337B-8481-4253-B32D-5CBD6BB60C59}" sibTransId="{E16BCF25-F479-4806-9367-26F3C48FAB52}"/>
    <dgm:cxn modelId="{D48470F8-274B-486D-8D79-BB689FB2A214}" srcId="{37001674-7F4A-4C91-9D35-27A12A28D17B}" destId="{947E2646-2FC2-4FC5-9222-13DEB1E199F0}" srcOrd="1" destOrd="0" parTransId="{D0FC1735-A56F-40CB-828C-3D36B95204BF}" sibTransId="{72552073-4AD8-4B8D-AE15-774C3900C8E3}"/>
    <dgm:cxn modelId="{F1F23CFC-C25C-49BC-B6C5-9B47108131B1}" type="presOf" srcId="{4BA7553F-2A5F-43AB-9262-AA4B1BC22E75}" destId="{B408D923-848F-4269-A92D-A12DD78E4D21}" srcOrd="0" destOrd="0" presId="urn:microsoft.com/office/officeart/2005/8/layout/lProcess2"/>
    <dgm:cxn modelId="{6377B83C-432E-4ED2-AE1F-367005F906F8}" type="presParOf" srcId="{77ED5C9C-A7A4-4063-A6ED-E71CCAC176A9}" destId="{FAA210D6-74CF-4484-AB53-32029852BC14}" srcOrd="0" destOrd="0" presId="urn:microsoft.com/office/officeart/2005/8/layout/lProcess2"/>
    <dgm:cxn modelId="{EF757F84-7692-45F2-BD24-FBE53B819523}" type="presParOf" srcId="{FAA210D6-74CF-4484-AB53-32029852BC14}" destId="{1EAB5B0B-632B-4FD8-897D-77512D702132}" srcOrd="0" destOrd="0" presId="urn:microsoft.com/office/officeart/2005/8/layout/lProcess2"/>
    <dgm:cxn modelId="{57B36D7C-1BCD-4626-8E78-AB4F98A3BAEE}" type="presParOf" srcId="{FAA210D6-74CF-4484-AB53-32029852BC14}" destId="{B09C1B47-5128-410B-9120-E0E8DDEDBA88}" srcOrd="1" destOrd="0" presId="urn:microsoft.com/office/officeart/2005/8/layout/lProcess2"/>
    <dgm:cxn modelId="{3FAB2E8B-1966-424E-8D96-499204EB548E}" type="presParOf" srcId="{FAA210D6-74CF-4484-AB53-32029852BC14}" destId="{24E4564B-6C69-40BD-9794-9AEA1E5BC008}" srcOrd="2" destOrd="0" presId="urn:microsoft.com/office/officeart/2005/8/layout/lProcess2"/>
    <dgm:cxn modelId="{16BE0DA6-8CDD-4EF0-A19C-FA9B0EE51842}" type="presParOf" srcId="{24E4564B-6C69-40BD-9794-9AEA1E5BC008}" destId="{AF53C7EA-644F-4E90-BA66-A71745A4ED1C}" srcOrd="0" destOrd="0" presId="urn:microsoft.com/office/officeart/2005/8/layout/lProcess2"/>
    <dgm:cxn modelId="{61AA2009-4C82-4338-A959-B875775DB5D6}" type="presParOf" srcId="{AF53C7EA-644F-4E90-BA66-A71745A4ED1C}" destId="{79DF2F4C-FE94-48DF-B710-5CA33C00B499}" srcOrd="0" destOrd="0" presId="urn:microsoft.com/office/officeart/2005/8/layout/lProcess2"/>
    <dgm:cxn modelId="{56CC8144-507C-424D-80B1-EBF313DDCA31}" type="presParOf" srcId="{AF53C7EA-644F-4E90-BA66-A71745A4ED1C}" destId="{DD01A0D3-91D1-4559-889C-D7CA29A41219}" srcOrd="1" destOrd="0" presId="urn:microsoft.com/office/officeart/2005/8/layout/lProcess2"/>
    <dgm:cxn modelId="{86CC6F1E-3738-4B8E-8404-0B2EE59E1D4E}" type="presParOf" srcId="{AF53C7EA-644F-4E90-BA66-A71745A4ED1C}" destId="{EEE9FBE4-07B3-4BD0-922E-0FD977D4C4BA}" srcOrd="2" destOrd="0" presId="urn:microsoft.com/office/officeart/2005/8/layout/lProcess2"/>
    <dgm:cxn modelId="{531E6995-4B21-48BC-9596-EBA008506AC1}" type="presParOf" srcId="{77ED5C9C-A7A4-4063-A6ED-E71CCAC176A9}" destId="{4A8BA993-AC52-4267-9803-8117BFA31658}" srcOrd="1" destOrd="0" presId="urn:microsoft.com/office/officeart/2005/8/layout/lProcess2"/>
    <dgm:cxn modelId="{5D87BDDC-A5EE-4514-8881-54B2B2E91EB3}" type="presParOf" srcId="{77ED5C9C-A7A4-4063-A6ED-E71CCAC176A9}" destId="{9CFF24BE-EBC3-4860-9EC2-F7D6FDC7F01E}" srcOrd="2" destOrd="0" presId="urn:microsoft.com/office/officeart/2005/8/layout/lProcess2"/>
    <dgm:cxn modelId="{1A35A54E-AE4E-4439-A2E8-141C1C868045}" type="presParOf" srcId="{9CFF24BE-EBC3-4860-9EC2-F7D6FDC7F01E}" destId="{3073A0A5-1A5B-4D94-934F-2BA8A70336DF}" srcOrd="0" destOrd="0" presId="urn:microsoft.com/office/officeart/2005/8/layout/lProcess2"/>
    <dgm:cxn modelId="{BC7F8932-9792-482F-B259-BCB3AFCED1C6}" type="presParOf" srcId="{9CFF24BE-EBC3-4860-9EC2-F7D6FDC7F01E}" destId="{AC960CF7-5769-4D8D-9F6F-023C40242D7C}" srcOrd="1" destOrd="0" presId="urn:microsoft.com/office/officeart/2005/8/layout/lProcess2"/>
    <dgm:cxn modelId="{E70EF3FB-BBF7-4AFF-9E73-6A6DE3D7CBC6}" type="presParOf" srcId="{9CFF24BE-EBC3-4860-9EC2-F7D6FDC7F01E}" destId="{0676FAE4-B2EB-44E6-8CCF-7CE684FC5B80}" srcOrd="2" destOrd="0" presId="urn:microsoft.com/office/officeart/2005/8/layout/lProcess2"/>
    <dgm:cxn modelId="{221EAEB6-9D0A-4F97-813D-5A7744734F17}" type="presParOf" srcId="{0676FAE4-B2EB-44E6-8CCF-7CE684FC5B80}" destId="{174CA61F-35BD-4F40-84D1-A8B79DB45174}" srcOrd="0" destOrd="0" presId="urn:microsoft.com/office/officeart/2005/8/layout/lProcess2"/>
    <dgm:cxn modelId="{1E7D1C7E-3CE9-44EA-BF10-5E63090BB65C}" type="presParOf" srcId="{174CA61F-35BD-4F40-84D1-A8B79DB45174}" destId="{B408D923-848F-4269-A92D-A12DD78E4D21}" srcOrd="0" destOrd="0" presId="urn:microsoft.com/office/officeart/2005/8/layout/lProcess2"/>
    <dgm:cxn modelId="{C25CAE12-574E-4858-9893-F84A2DDB0A54}" type="presParOf" srcId="{174CA61F-35BD-4F40-84D1-A8B79DB45174}" destId="{F9488577-823A-4424-8DE3-AF782764830B}" srcOrd="1" destOrd="0" presId="urn:microsoft.com/office/officeart/2005/8/layout/lProcess2"/>
    <dgm:cxn modelId="{8013EFCA-76B1-47A4-A22C-265321FB631B}" type="presParOf" srcId="{174CA61F-35BD-4F40-84D1-A8B79DB45174}" destId="{02958B6A-8A55-4949-BC42-D367363C196D}" srcOrd="2" destOrd="0" presId="urn:microsoft.com/office/officeart/2005/8/layout/lProcess2"/>
    <dgm:cxn modelId="{195544A0-B054-4B69-8860-9E822ACD3A79}" type="presParOf" srcId="{77ED5C9C-A7A4-4063-A6ED-E71CCAC176A9}" destId="{B4D80B3B-38FE-45EC-8518-258C4DDC8BA6}" srcOrd="3" destOrd="0" presId="urn:microsoft.com/office/officeart/2005/8/layout/lProcess2"/>
    <dgm:cxn modelId="{CFF01EAE-DFC9-420C-B0E9-A1B6A187880E}" type="presParOf" srcId="{77ED5C9C-A7A4-4063-A6ED-E71CCAC176A9}" destId="{D9084597-B0EA-4911-BE55-F738D449B1DC}" srcOrd="4" destOrd="0" presId="urn:microsoft.com/office/officeart/2005/8/layout/lProcess2"/>
    <dgm:cxn modelId="{6C7A4BD5-0157-4ADE-9540-7550B3313BB8}" type="presParOf" srcId="{D9084597-B0EA-4911-BE55-F738D449B1DC}" destId="{4D22B13A-1B5D-4AF3-86E0-B6321D3D0CAC}" srcOrd="0" destOrd="0" presId="urn:microsoft.com/office/officeart/2005/8/layout/lProcess2"/>
    <dgm:cxn modelId="{D6CF373E-7AC0-4B5D-A2A7-7F9F2533DCD0}" type="presParOf" srcId="{D9084597-B0EA-4911-BE55-F738D449B1DC}" destId="{EEB84B52-BF34-4544-8DA4-12598919A808}" srcOrd="1" destOrd="0" presId="urn:microsoft.com/office/officeart/2005/8/layout/lProcess2"/>
    <dgm:cxn modelId="{D08117F2-083D-4972-87D0-833896ECABAB}" type="presParOf" srcId="{D9084597-B0EA-4911-BE55-F738D449B1DC}" destId="{DE499DA0-0CBA-4AD0-962E-71235F473251}" srcOrd="2" destOrd="0" presId="urn:microsoft.com/office/officeart/2005/8/layout/lProcess2"/>
    <dgm:cxn modelId="{F08154A7-3BB8-4709-B4BE-57642059EB5C}" type="presParOf" srcId="{DE499DA0-0CBA-4AD0-962E-71235F473251}" destId="{08AC53CA-2E58-4E12-857C-D85AE56AB35A}" srcOrd="0" destOrd="0" presId="urn:microsoft.com/office/officeart/2005/8/layout/lProcess2"/>
    <dgm:cxn modelId="{FC0C61E3-D732-46C9-8FCB-4A664D6D9E01}" type="presParOf" srcId="{08AC53CA-2E58-4E12-857C-D85AE56AB35A}" destId="{2FFFE52E-E345-4835-B59F-1AB598462024}" srcOrd="0" destOrd="0" presId="urn:microsoft.com/office/officeart/2005/8/layout/lProcess2"/>
    <dgm:cxn modelId="{FAC80B30-B1C9-49CA-A4D5-4681A7693965}" type="presParOf" srcId="{08AC53CA-2E58-4E12-857C-D85AE56AB35A}" destId="{457468C2-8174-45B0-AB3C-EAA5E48F665B}" srcOrd="1" destOrd="0" presId="urn:microsoft.com/office/officeart/2005/8/layout/lProcess2"/>
    <dgm:cxn modelId="{D72ABD0B-7685-4CD5-9CE1-6229CAB85D1C}" type="presParOf" srcId="{08AC53CA-2E58-4E12-857C-D85AE56AB35A}" destId="{CAB48CDB-7480-47A8-B7C9-D8F61D9A3E63}"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5F1F5-6711-4528-A4CF-36BFA9212A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D9FD11-E411-4CA5-A77A-76A29382F6D9}">
      <dgm:prSet custT="1"/>
      <dgm:spPr>
        <a:solidFill>
          <a:schemeClr val="accent4">
            <a:lumMod val="60000"/>
            <a:lumOff val="40000"/>
          </a:schemeClr>
        </a:solidFill>
      </dgm:spPr>
      <dgm:t>
        <a:bodyPr/>
        <a:lstStyle/>
        <a:p>
          <a:r>
            <a:rPr lang="en-US" sz="2400" dirty="0">
              <a:latin typeface="Arial Nova" panose="020B0504020202020204" pitchFamily="34" charset="0"/>
            </a:rPr>
            <a:t>What they achieved: </a:t>
          </a:r>
        </a:p>
      </dgm:t>
    </dgm:pt>
    <dgm:pt modelId="{A08434D5-5CB0-4C55-8316-EC598C9E3DB1}" type="parTrans" cxnId="{1413790A-B1C8-43A3-B7B7-6D930A8ADE16}">
      <dgm:prSet/>
      <dgm:spPr/>
      <dgm:t>
        <a:bodyPr/>
        <a:lstStyle/>
        <a:p>
          <a:endParaRPr lang="en-US"/>
        </a:p>
      </dgm:t>
    </dgm:pt>
    <dgm:pt modelId="{EEF85D7F-7E19-49A7-84CF-AAF27C9AA1C8}" type="sibTrans" cxnId="{1413790A-B1C8-43A3-B7B7-6D930A8ADE16}">
      <dgm:prSet/>
      <dgm:spPr/>
      <dgm:t>
        <a:bodyPr/>
        <a:lstStyle/>
        <a:p>
          <a:endParaRPr lang="en-US"/>
        </a:p>
      </dgm:t>
    </dgm:pt>
    <dgm:pt modelId="{3C4AD20D-496E-4FBD-83B3-473AB2386C98}">
      <dgm:prSet custT="1"/>
      <dgm:spPr/>
      <dgm:t>
        <a:bodyPr/>
        <a:lstStyle/>
        <a:p>
          <a:endParaRPr lang="en-US" sz="2000" dirty="0">
            <a:solidFill>
              <a:srgbClr val="002060"/>
            </a:solidFill>
            <a:latin typeface="Arial Nova" panose="020B0504020202020204" pitchFamily="34" charset="0"/>
          </a:endParaRPr>
        </a:p>
      </dgm:t>
    </dgm:pt>
    <dgm:pt modelId="{EC33F3AE-DFD7-49F9-93E6-49FFDF427F15}" type="parTrans" cxnId="{1BFE7A59-5A34-49B8-93C7-847E660F5D8F}">
      <dgm:prSet/>
      <dgm:spPr/>
      <dgm:t>
        <a:bodyPr/>
        <a:lstStyle/>
        <a:p>
          <a:endParaRPr lang="en-US"/>
        </a:p>
      </dgm:t>
    </dgm:pt>
    <dgm:pt modelId="{75835BF2-7E4A-40D6-BD30-FF72220C4F30}" type="sibTrans" cxnId="{1BFE7A59-5A34-49B8-93C7-847E660F5D8F}">
      <dgm:prSet/>
      <dgm:spPr/>
      <dgm:t>
        <a:bodyPr/>
        <a:lstStyle/>
        <a:p>
          <a:endParaRPr lang="en-US"/>
        </a:p>
      </dgm:t>
    </dgm:pt>
    <dgm:pt modelId="{0946140F-63F6-47A9-B399-928F49619F84}">
      <dgm:prSet custT="1"/>
      <dgm:spPr/>
      <dgm:t>
        <a:bodyPr/>
        <a:lstStyle/>
        <a:p>
          <a:r>
            <a:rPr lang="en-US" sz="2000" dirty="0">
              <a:solidFill>
                <a:srgbClr val="002060"/>
              </a:solidFill>
              <a:latin typeface="Arial Nova" panose="020B0504020202020204" pitchFamily="34" charset="0"/>
            </a:rPr>
            <a:t>Brought justice for women and men experiencing intersectional discrimination.</a:t>
          </a:r>
        </a:p>
      </dgm:t>
    </dgm:pt>
    <dgm:pt modelId="{E29DFC08-A4C2-41AF-BEF5-B6B29BAE14EF}" type="parTrans" cxnId="{53939CDF-9095-4ACD-A1A9-0155A8FADBC5}">
      <dgm:prSet/>
      <dgm:spPr/>
      <dgm:t>
        <a:bodyPr/>
        <a:lstStyle/>
        <a:p>
          <a:endParaRPr lang="en-US"/>
        </a:p>
      </dgm:t>
    </dgm:pt>
    <dgm:pt modelId="{506C316C-CA7C-43FF-B8AD-DB3DEFBEBAC3}" type="sibTrans" cxnId="{53939CDF-9095-4ACD-A1A9-0155A8FADBC5}">
      <dgm:prSet/>
      <dgm:spPr/>
      <dgm:t>
        <a:bodyPr/>
        <a:lstStyle/>
        <a:p>
          <a:endParaRPr lang="en-US"/>
        </a:p>
      </dgm:t>
    </dgm:pt>
    <dgm:pt modelId="{7D1D2977-62EA-41FD-ADD1-EEBDE3E2609E}">
      <dgm:prSet custT="1"/>
      <dgm:spPr/>
      <dgm:t>
        <a:bodyPr/>
        <a:lstStyle/>
        <a:p>
          <a:r>
            <a:rPr lang="en-US" sz="2000" dirty="0">
              <a:solidFill>
                <a:srgbClr val="002060"/>
              </a:solidFill>
              <a:latin typeface="Arial Nova" panose="020B0504020202020204" pitchFamily="34" charset="0"/>
            </a:rPr>
            <a:t>They exposed subtle forms of </a:t>
          </a:r>
          <a:r>
            <a:rPr lang="en-US" sz="2000" b="1" i="1" dirty="0">
              <a:solidFill>
                <a:srgbClr val="002060"/>
              </a:solidFill>
              <a:latin typeface="Arial Nova" panose="020B0504020202020204" pitchFamily="34" charset="0"/>
            </a:rPr>
            <a:t>judiciary bias </a:t>
          </a:r>
          <a:r>
            <a:rPr lang="en-US" sz="2000" dirty="0">
              <a:solidFill>
                <a:srgbClr val="002060"/>
              </a:solidFill>
              <a:latin typeface="Arial Nova" panose="020B0504020202020204" pitchFamily="34" charset="0"/>
            </a:rPr>
            <a:t>shaping the law and normative frameworks.</a:t>
          </a:r>
        </a:p>
      </dgm:t>
    </dgm:pt>
    <dgm:pt modelId="{9FE550F6-3419-4A7D-A079-F18419734B06}" type="parTrans" cxnId="{10EC5F51-AC39-483D-89DA-A6555CDE2FB1}">
      <dgm:prSet/>
      <dgm:spPr/>
      <dgm:t>
        <a:bodyPr/>
        <a:lstStyle/>
        <a:p>
          <a:endParaRPr lang="en-GB"/>
        </a:p>
      </dgm:t>
    </dgm:pt>
    <dgm:pt modelId="{96308B9D-0811-40A3-B6C9-7E920EF515BB}" type="sibTrans" cxnId="{10EC5F51-AC39-483D-89DA-A6555CDE2FB1}">
      <dgm:prSet/>
      <dgm:spPr/>
      <dgm:t>
        <a:bodyPr/>
        <a:lstStyle/>
        <a:p>
          <a:endParaRPr lang="en-GB"/>
        </a:p>
      </dgm:t>
    </dgm:pt>
    <dgm:pt modelId="{98E641DC-DBA4-4D68-9ABD-085853AB2B92}" type="pres">
      <dgm:prSet presAssocID="{44F5F1F5-6711-4528-A4CF-36BFA9212AE8}" presName="linear" presStyleCnt="0">
        <dgm:presLayoutVars>
          <dgm:animLvl val="lvl"/>
          <dgm:resizeHandles val="exact"/>
        </dgm:presLayoutVars>
      </dgm:prSet>
      <dgm:spPr/>
    </dgm:pt>
    <dgm:pt modelId="{B288C2FE-79BC-41EB-9C1F-56A1779DEA2C}" type="pres">
      <dgm:prSet presAssocID="{59D9FD11-E411-4CA5-A77A-76A29382F6D9}" presName="parentText" presStyleLbl="node1" presStyleIdx="0" presStyleCnt="1">
        <dgm:presLayoutVars>
          <dgm:chMax val="0"/>
          <dgm:bulletEnabled val="1"/>
        </dgm:presLayoutVars>
      </dgm:prSet>
      <dgm:spPr/>
    </dgm:pt>
    <dgm:pt modelId="{25620B4E-B20F-4365-B3F2-7ED9388CDF0A}" type="pres">
      <dgm:prSet presAssocID="{59D9FD11-E411-4CA5-A77A-76A29382F6D9}" presName="childText" presStyleLbl="revTx" presStyleIdx="0" presStyleCnt="1" custScaleY="149337">
        <dgm:presLayoutVars>
          <dgm:bulletEnabled val="1"/>
        </dgm:presLayoutVars>
      </dgm:prSet>
      <dgm:spPr/>
    </dgm:pt>
  </dgm:ptLst>
  <dgm:cxnLst>
    <dgm:cxn modelId="{1413790A-B1C8-43A3-B7B7-6D930A8ADE16}" srcId="{44F5F1F5-6711-4528-A4CF-36BFA9212AE8}" destId="{59D9FD11-E411-4CA5-A77A-76A29382F6D9}" srcOrd="0" destOrd="0" parTransId="{A08434D5-5CB0-4C55-8316-EC598C9E3DB1}" sibTransId="{EEF85D7F-7E19-49A7-84CF-AAF27C9AA1C8}"/>
    <dgm:cxn modelId="{0B1A0338-5982-4D40-A1FC-9CC47B6C5C1B}" type="presOf" srcId="{3C4AD20D-496E-4FBD-83B3-473AB2386C98}" destId="{25620B4E-B20F-4365-B3F2-7ED9388CDF0A}" srcOrd="0" destOrd="0" presId="urn:microsoft.com/office/officeart/2005/8/layout/vList2"/>
    <dgm:cxn modelId="{10EC5F51-AC39-483D-89DA-A6555CDE2FB1}" srcId="{59D9FD11-E411-4CA5-A77A-76A29382F6D9}" destId="{7D1D2977-62EA-41FD-ADD1-EEBDE3E2609E}" srcOrd="1" destOrd="0" parTransId="{9FE550F6-3419-4A7D-A079-F18419734B06}" sibTransId="{96308B9D-0811-40A3-B6C9-7E920EF515BB}"/>
    <dgm:cxn modelId="{6641B677-706B-45BA-8500-1534F7E2C2E6}" type="presOf" srcId="{0946140F-63F6-47A9-B399-928F49619F84}" destId="{25620B4E-B20F-4365-B3F2-7ED9388CDF0A}" srcOrd="0" destOrd="2" presId="urn:microsoft.com/office/officeart/2005/8/layout/vList2"/>
    <dgm:cxn modelId="{1BFE7A59-5A34-49B8-93C7-847E660F5D8F}" srcId="{59D9FD11-E411-4CA5-A77A-76A29382F6D9}" destId="{3C4AD20D-496E-4FBD-83B3-473AB2386C98}" srcOrd="0" destOrd="0" parTransId="{EC33F3AE-DFD7-49F9-93E6-49FFDF427F15}" sibTransId="{75835BF2-7E4A-40D6-BD30-FF72220C4F30}"/>
    <dgm:cxn modelId="{A60BAF87-92AE-40C2-8330-BA90E548CCF6}" type="presOf" srcId="{7D1D2977-62EA-41FD-ADD1-EEBDE3E2609E}" destId="{25620B4E-B20F-4365-B3F2-7ED9388CDF0A}" srcOrd="0" destOrd="1" presId="urn:microsoft.com/office/officeart/2005/8/layout/vList2"/>
    <dgm:cxn modelId="{8E3815C6-7DD1-479D-A743-4300EEB5A66F}" type="presOf" srcId="{59D9FD11-E411-4CA5-A77A-76A29382F6D9}" destId="{B288C2FE-79BC-41EB-9C1F-56A1779DEA2C}" srcOrd="0" destOrd="0" presId="urn:microsoft.com/office/officeart/2005/8/layout/vList2"/>
    <dgm:cxn modelId="{53939CDF-9095-4ACD-A1A9-0155A8FADBC5}" srcId="{59D9FD11-E411-4CA5-A77A-76A29382F6D9}" destId="{0946140F-63F6-47A9-B399-928F49619F84}" srcOrd="2" destOrd="0" parTransId="{E29DFC08-A4C2-41AF-BEF5-B6B29BAE14EF}" sibTransId="{506C316C-CA7C-43FF-B8AD-DB3DEFBEBAC3}"/>
    <dgm:cxn modelId="{D5258DEF-0456-4063-9917-58AD9307F376}" type="presOf" srcId="{44F5F1F5-6711-4528-A4CF-36BFA9212AE8}" destId="{98E641DC-DBA4-4D68-9ABD-085853AB2B92}" srcOrd="0" destOrd="0" presId="urn:microsoft.com/office/officeart/2005/8/layout/vList2"/>
    <dgm:cxn modelId="{B2765A1E-7439-4654-91CB-A8DCF6429839}" type="presParOf" srcId="{98E641DC-DBA4-4D68-9ABD-085853AB2B92}" destId="{B288C2FE-79BC-41EB-9C1F-56A1779DEA2C}" srcOrd="0" destOrd="0" presId="urn:microsoft.com/office/officeart/2005/8/layout/vList2"/>
    <dgm:cxn modelId="{6C972F9E-F553-4188-9F55-1AA2C3E14FDB}" type="presParOf" srcId="{98E641DC-DBA4-4D68-9ABD-085853AB2B92}" destId="{25620B4E-B20F-4365-B3F2-7ED9388CDF0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80B0A-5F01-43F1-A1F8-95775A761F65}"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GB"/>
        </a:p>
      </dgm:t>
    </dgm:pt>
    <dgm:pt modelId="{EC3DC2AE-AC47-469C-980B-7E96A16E52C2}">
      <dgm:prSet phldrT="[Text]" custT="1"/>
      <dgm:spPr/>
      <dgm:t>
        <a:bodyPr/>
        <a:lstStyle/>
        <a:p>
          <a:pPr algn="l">
            <a:buFont typeface="Arial" panose="020B0604020202020204" pitchFamily="34" charset="0"/>
            <a:buChar char="•"/>
          </a:pPr>
          <a:r>
            <a:rPr lang="en-GB" sz="1400" b="0" dirty="0">
              <a:solidFill>
                <a:schemeClr val="bg1"/>
              </a:solidFill>
              <a:latin typeface="Arial Nova" panose="020B0504020202020204" pitchFamily="34" charset="0"/>
            </a:rPr>
            <a:t>• What kind of resistances have you observed (in your field of work, society more broadly  (media, public, debate, etc.?)</a:t>
          </a:r>
          <a:endParaRPr lang="en-GB" sz="1400" dirty="0">
            <a:solidFill>
              <a:schemeClr val="bg1"/>
            </a:solidFill>
          </a:endParaRPr>
        </a:p>
      </dgm:t>
    </dgm:pt>
    <dgm:pt modelId="{729C1AD0-2816-4A2B-AA76-A9546BA01687}" type="parTrans" cxnId="{60FEC378-38F6-4BEF-B57E-7C2670BD45EF}">
      <dgm:prSet/>
      <dgm:spPr/>
      <dgm:t>
        <a:bodyPr/>
        <a:lstStyle/>
        <a:p>
          <a:endParaRPr lang="en-GB"/>
        </a:p>
      </dgm:t>
    </dgm:pt>
    <dgm:pt modelId="{F3D52BFF-FE5E-4E99-98B7-6F1A1EFC5BF2}" type="sibTrans" cxnId="{60FEC378-38F6-4BEF-B57E-7C2670BD45EF}">
      <dgm:prSet/>
      <dgm:spPr/>
      <dgm:t>
        <a:bodyPr/>
        <a:lstStyle/>
        <a:p>
          <a:endParaRPr lang="en-GB"/>
        </a:p>
      </dgm:t>
    </dgm:pt>
    <dgm:pt modelId="{8FAA6621-4F24-447F-97E0-B1FDD614C636}">
      <dgm:prSet custT="1"/>
      <dgm:spPr/>
      <dgm:t>
        <a:bodyPr/>
        <a:lstStyle/>
        <a:p>
          <a:r>
            <a:rPr lang="en-GB" sz="1600" b="0" dirty="0">
              <a:latin typeface="Arial Nova" panose="020B0504020202020204" pitchFamily="34" charset="0"/>
            </a:rPr>
            <a:t>• </a:t>
          </a:r>
          <a:r>
            <a:rPr lang="en-GB" sz="1600" b="0" dirty="0">
              <a:effectLst/>
              <a:latin typeface="Arial Nova" panose="020B0504020202020204" pitchFamily="34" charset="0"/>
              <a:ea typeface="+mn-ea"/>
              <a:cs typeface="+mn-cs"/>
            </a:rPr>
            <a:t>Where do you think these resistances come from?</a:t>
          </a:r>
        </a:p>
      </dgm:t>
    </dgm:pt>
    <dgm:pt modelId="{DB762637-9B68-4697-91FA-EA13C2532BDD}" type="parTrans" cxnId="{EE8404E2-0358-4EFA-B406-3A83A61F48C0}">
      <dgm:prSet/>
      <dgm:spPr/>
      <dgm:t>
        <a:bodyPr/>
        <a:lstStyle/>
        <a:p>
          <a:endParaRPr lang="en-GB"/>
        </a:p>
      </dgm:t>
    </dgm:pt>
    <dgm:pt modelId="{566DFAF0-8D22-4A37-A994-B6D2C50DFF87}" type="sibTrans" cxnId="{EE8404E2-0358-4EFA-B406-3A83A61F48C0}">
      <dgm:prSet/>
      <dgm:spPr/>
      <dgm:t>
        <a:bodyPr/>
        <a:lstStyle/>
        <a:p>
          <a:endParaRPr lang="en-GB"/>
        </a:p>
      </dgm:t>
    </dgm:pt>
    <dgm:pt modelId="{215FB64B-30BD-4443-B756-1DEF0450A38E}">
      <dgm:prSet custT="1"/>
      <dgm:spPr/>
      <dgm:t>
        <a:bodyPr/>
        <a:lstStyle/>
        <a:p>
          <a:pPr algn="l"/>
          <a:r>
            <a:rPr lang="en-US" sz="1600" b="0" dirty="0">
              <a:effectLst/>
              <a:latin typeface="Arial Nova" panose="020B0504020202020204" pitchFamily="34" charset="0"/>
              <a:ea typeface="+mn-ea"/>
              <a:cs typeface="+mn-cs"/>
            </a:rPr>
            <a:t>• What has </a:t>
          </a:r>
          <a:r>
            <a:rPr lang="en-US" sz="1600" b="0" i="1" dirty="0">
              <a:effectLst/>
              <a:latin typeface="Arial Nova" panose="020B0504020202020204" pitchFamily="34" charset="0"/>
              <a:ea typeface="+mn-ea"/>
              <a:cs typeface="+mn-cs"/>
            </a:rPr>
            <a:t>worked</a:t>
          </a:r>
          <a:r>
            <a:rPr lang="en-US" sz="1600" b="0" dirty="0">
              <a:effectLst/>
              <a:latin typeface="Arial Nova" panose="020B0504020202020204" pitchFamily="34" charset="0"/>
              <a:ea typeface="+mn-ea"/>
              <a:cs typeface="+mn-cs"/>
            </a:rPr>
            <a:t> for you in the past to bring people on board?</a:t>
          </a:r>
        </a:p>
      </dgm:t>
    </dgm:pt>
    <dgm:pt modelId="{35EF3A2D-BA38-4E77-838B-11ED1F28872D}" type="parTrans" cxnId="{FA18512D-48DA-4176-845C-29F1CED7A8BE}">
      <dgm:prSet/>
      <dgm:spPr/>
      <dgm:t>
        <a:bodyPr/>
        <a:lstStyle/>
        <a:p>
          <a:endParaRPr lang="en-GB"/>
        </a:p>
      </dgm:t>
    </dgm:pt>
    <dgm:pt modelId="{E733B2B5-6E62-4FD7-B6AA-7B80DC0E6BA2}" type="sibTrans" cxnId="{FA18512D-48DA-4176-845C-29F1CED7A8BE}">
      <dgm:prSet/>
      <dgm:spPr/>
      <dgm:t>
        <a:bodyPr/>
        <a:lstStyle/>
        <a:p>
          <a:endParaRPr lang="en-GB"/>
        </a:p>
      </dgm:t>
    </dgm:pt>
    <dgm:pt modelId="{24D26E03-883A-4D17-A5AB-A8560A6FA6E0}">
      <dgm:prSet custT="1"/>
      <dgm:spPr/>
      <dgm:t>
        <a:bodyPr/>
        <a:lstStyle/>
        <a:p>
          <a:pPr algn="l"/>
          <a:r>
            <a:rPr lang="en-US" sz="1600" b="0" dirty="0">
              <a:effectLst/>
              <a:latin typeface="Arial Nova" panose="020B0504020202020204" pitchFamily="34" charset="0"/>
              <a:ea typeface="+mn-ea"/>
              <a:cs typeface="+mn-cs"/>
            </a:rPr>
            <a:t>•What do you find most difficult to respond to?</a:t>
          </a:r>
          <a:endParaRPr lang="en-GB" sz="1600" b="0" dirty="0">
            <a:effectLst/>
            <a:latin typeface="Arial Nova" panose="020B0504020202020204" pitchFamily="34" charset="0"/>
            <a:ea typeface="+mn-ea"/>
            <a:cs typeface="+mn-cs"/>
          </a:endParaRPr>
        </a:p>
      </dgm:t>
    </dgm:pt>
    <dgm:pt modelId="{111C4027-88A8-4907-855C-2461A75513F3}" type="parTrans" cxnId="{F52F26A5-75B1-4532-A878-F363CDA51B18}">
      <dgm:prSet/>
      <dgm:spPr/>
      <dgm:t>
        <a:bodyPr/>
        <a:lstStyle/>
        <a:p>
          <a:endParaRPr lang="en-GB"/>
        </a:p>
      </dgm:t>
    </dgm:pt>
    <dgm:pt modelId="{170AAA4D-9D68-45FE-AB41-CE36396E3383}" type="sibTrans" cxnId="{F52F26A5-75B1-4532-A878-F363CDA51B18}">
      <dgm:prSet/>
      <dgm:spPr/>
      <dgm:t>
        <a:bodyPr/>
        <a:lstStyle/>
        <a:p>
          <a:endParaRPr lang="en-GB"/>
        </a:p>
      </dgm:t>
    </dgm:pt>
    <dgm:pt modelId="{0DE8CE5D-CB09-4257-A017-89DCE2346145}" type="pres">
      <dgm:prSet presAssocID="{15680B0A-5F01-43F1-A1F8-95775A761F65}" presName="Name0" presStyleCnt="0">
        <dgm:presLayoutVars>
          <dgm:chPref val="1"/>
          <dgm:dir/>
          <dgm:animOne val="branch"/>
          <dgm:animLvl val="lvl"/>
          <dgm:resizeHandles/>
        </dgm:presLayoutVars>
      </dgm:prSet>
      <dgm:spPr/>
    </dgm:pt>
    <dgm:pt modelId="{68814DA5-ACCE-45C7-BA60-0577F6BF8558}" type="pres">
      <dgm:prSet presAssocID="{EC3DC2AE-AC47-469C-980B-7E96A16E52C2}" presName="vertOne" presStyleCnt="0"/>
      <dgm:spPr/>
    </dgm:pt>
    <dgm:pt modelId="{6FBE1249-1A34-42DA-BD35-7A9B5E807A79}" type="pres">
      <dgm:prSet presAssocID="{EC3DC2AE-AC47-469C-980B-7E96A16E52C2}" presName="txOne" presStyleLbl="node0" presStyleIdx="0" presStyleCnt="4">
        <dgm:presLayoutVars>
          <dgm:chPref val="3"/>
        </dgm:presLayoutVars>
      </dgm:prSet>
      <dgm:spPr/>
    </dgm:pt>
    <dgm:pt modelId="{25ECC14A-F58D-4CB6-8A77-64137F83B00D}" type="pres">
      <dgm:prSet presAssocID="{EC3DC2AE-AC47-469C-980B-7E96A16E52C2}" presName="horzOne" presStyleCnt="0"/>
      <dgm:spPr/>
    </dgm:pt>
    <dgm:pt modelId="{68FAA1BF-5C31-4A23-A49E-6B746C3C373C}" type="pres">
      <dgm:prSet presAssocID="{F3D52BFF-FE5E-4E99-98B7-6F1A1EFC5BF2}" presName="sibSpaceOne" presStyleCnt="0"/>
      <dgm:spPr/>
    </dgm:pt>
    <dgm:pt modelId="{BEC5507C-15D4-454C-B43D-B75D518CDD54}" type="pres">
      <dgm:prSet presAssocID="{8FAA6621-4F24-447F-97E0-B1FDD614C636}" presName="vertOne" presStyleCnt="0"/>
      <dgm:spPr/>
    </dgm:pt>
    <dgm:pt modelId="{57B421B6-1499-46C0-A2C6-00A1378A2F8F}" type="pres">
      <dgm:prSet presAssocID="{8FAA6621-4F24-447F-97E0-B1FDD614C636}" presName="txOne" presStyleLbl="node0" presStyleIdx="1" presStyleCnt="4">
        <dgm:presLayoutVars>
          <dgm:chPref val="3"/>
        </dgm:presLayoutVars>
      </dgm:prSet>
      <dgm:spPr/>
    </dgm:pt>
    <dgm:pt modelId="{AEF7B8BD-02AC-4650-8A70-205ABC38E9D8}" type="pres">
      <dgm:prSet presAssocID="{8FAA6621-4F24-447F-97E0-B1FDD614C636}" presName="horzOne" presStyleCnt="0"/>
      <dgm:spPr/>
    </dgm:pt>
    <dgm:pt modelId="{6416CEBA-CA1A-40F1-A095-29699BB1D83C}" type="pres">
      <dgm:prSet presAssocID="{566DFAF0-8D22-4A37-A994-B6D2C50DFF87}" presName="sibSpaceOne" presStyleCnt="0"/>
      <dgm:spPr/>
    </dgm:pt>
    <dgm:pt modelId="{9CA45240-2B43-4E3F-B6BF-18D30DB8A7DB}" type="pres">
      <dgm:prSet presAssocID="{215FB64B-30BD-4443-B756-1DEF0450A38E}" presName="vertOne" presStyleCnt="0"/>
      <dgm:spPr/>
    </dgm:pt>
    <dgm:pt modelId="{B8CC22D9-730F-4B62-9057-E77F7D8A1E6D}" type="pres">
      <dgm:prSet presAssocID="{215FB64B-30BD-4443-B756-1DEF0450A38E}" presName="txOne" presStyleLbl="node0" presStyleIdx="2" presStyleCnt="4">
        <dgm:presLayoutVars>
          <dgm:chPref val="3"/>
        </dgm:presLayoutVars>
      </dgm:prSet>
      <dgm:spPr/>
    </dgm:pt>
    <dgm:pt modelId="{F1CBC188-8C67-4F79-8E1E-7BCF2B53BB53}" type="pres">
      <dgm:prSet presAssocID="{215FB64B-30BD-4443-B756-1DEF0450A38E}" presName="horzOne" presStyleCnt="0"/>
      <dgm:spPr/>
    </dgm:pt>
    <dgm:pt modelId="{8A7D13A4-C407-4896-8308-224C0BFA481E}" type="pres">
      <dgm:prSet presAssocID="{E733B2B5-6E62-4FD7-B6AA-7B80DC0E6BA2}" presName="sibSpaceOne" presStyleCnt="0"/>
      <dgm:spPr/>
    </dgm:pt>
    <dgm:pt modelId="{A8F0DA36-219E-4439-B6EC-1E5618550BC6}" type="pres">
      <dgm:prSet presAssocID="{24D26E03-883A-4D17-A5AB-A8560A6FA6E0}" presName="vertOne" presStyleCnt="0"/>
      <dgm:spPr/>
    </dgm:pt>
    <dgm:pt modelId="{C27EE211-A225-4E3C-887B-4FBA9885F03E}" type="pres">
      <dgm:prSet presAssocID="{24D26E03-883A-4D17-A5AB-A8560A6FA6E0}" presName="txOne" presStyleLbl="node0" presStyleIdx="3" presStyleCnt="4">
        <dgm:presLayoutVars>
          <dgm:chPref val="3"/>
        </dgm:presLayoutVars>
      </dgm:prSet>
      <dgm:spPr/>
    </dgm:pt>
    <dgm:pt modelId="{C15DE063-A4C7-40D6-B3F2-71F3633CC5CE}" type="pres">
      <dgm:prSet presAssocID="{24D26E03-883A-4D17-A5AB-A8560A6FA6E0}" presName="horzOne" presStyleCnt="0"/>
      <dgm:spPr/>
    </dgm:pt>
  </dgm:ptLst>
  <dgm:cxnLst>
    <dgm:cxn modelId="{FA18512D-48DA-4176-845C-29F1CED7A8BE}" srcId="{15680B0A-5F01-43F1-A1F8-95775A761F65}" destId="{215FB64B-30BD-4443-B756-1DEF0450A38E}" srcOrd="2" destOrd="0" parTransId="{35EF3A2D-BA38-4E77-838B-11ED1F28872D}" sibTransId="{E733B2B5-6E62-4FD7-B6AA-7B80DC0E6BA2}"/>
    <dgm:cxn modelId="{C3ED315C-BCCA-48ED-BC95-F10AC6D5B868}" type="presOf" srcId="{15680B0A-5F01-43F1-A1F8-95775A761F65}" destId="{0DE8CE5D-CB09-4257-A017-89DCE2346145}" srcOrd="0" destOrd="0" presId="urn:microsoft.com/office/officeart/2005/8/layout/hierarchy4"/>
    <dgm:cxn modelId="{55A38065-AE00-4150-B036-9A8BC742CD45}" type="presOf" srcId="{8FAA6621-4F24-447F-97E0-B1FDD614C636}" destId="{57B421B6-1499-46C0-A2C6-00A1378A2F8F}" srcOrd="0" destOrd="0" presId="urn:microsoft.com/office/officeart/2005/8/layout/hierarchy4"/>
    <dgm:cxn modelId="{60FEC378-38F6-4BEF-B57E-7C2670BD45EF}" srcId="{15680B0A-5F01-43F1-A1F8-95775A761F65}" destId="{EC3DC2AE-AC47-469C-980B-7E96A16E52C2}" srcOrd="0" destOrd="0" parTransId="{729C1AD0-2816-4A2B-AA76-A9546BA01687}" sibTransId="{F3D52BFF-FE5E-4E99-98B7-6F1A1EFC5BF2}"/>
    <dgm:cxn modelId="{A6FBD280-3213-425D-BFAB-1AD160B26A7E}" type="presOf" srcId="{24D26E03-883A-4D17-A5AB-A8560A6FA6E0}" destId="{C27EE211-A225-4E3C-887B-4FBA9885F03E}" srcOrd="0" destOrd="0" presId="urn:microsoft.com/office/officeart/2005/8/layout/hierarchy4"/>
    <dgm:cxn modelId="{F52F26A5-75B1-4532-A878-F363CDA51B18}" srcId="{15680B0A-5F01-43F1-A1F8-95775A761F65}" destId="{24D26E03-883A-4D17-A5AB-A8560A6FA6E0}" srcOrd="3" destOrd="0" parTransId="{111C4027-88A8-4907-855C-2461A75513F3}" sibTransId="{170AAA4D-9D68-45FE-AB41-CE36396E3383}"/>
    <dgm:cxn modelId="{8F6705B4-D9B0-4062-A08F-41908AA488EE}" type="presOf" srcId="{215FB64B-30BD-4443-B756-1DEF0450A38E}" destId="{B8CC22D9-730F-4B62-9057-E77F7D8A1E6D}" srcOrd="0" destOrd="0" presId="urn:microsoft.com/office/officeart/2005/8/layout/hierarchy4"/>
    <dgm:cxn modelId="{EE8404E2-0358-4EFA-B406-3A83A61F48C0}" srcId="{15680B0A-5F01-43F1-A1F8-95775A761F65}" destId="{8FAA6621-4F24-447F-97E0-B1FDD614C636}" srcOrd="1" destOrd="0" parTransId="{DB762637-9B68-4697-91FA-EA13C2532BDD}" sibTransId="{566DFAF0-8D22-4A37-A994-B6D2C50DFF87}"/>
    <dgm:cxn modelId="{6E8973E7-EF94-41AB-A9F9-FFD1C86B7A40}" type="presOf" srcId="{EC3DC2AE-AC47-469C-980B-7E96A16E52C2}" destId="{6FBE1249-1A34-42DA-BD35-7A9B5E807A79}" srcOrd="0" destOrd="0" presId="urn:microsoft.com/office/officeart/2005/8/layout/hierarchy4"/>
    <dgm:cxn modelId="{F3D08F12-0836-4230-AC8F-99C70B1103BB}" type="presParOf" srcId="{0DE8CE5D-CB09-4257-A017-89DCE2346145}" destId="{68814DA5-ACCE-45C7-BA60-0577F6BF8558}" srcOrd="0" destOrd="0" presId="urn:microsoft.com/office/officeart/2005/8/layout/hierarchy4"/>
    <dgm:cxn modelId="{108C09A9-C1F8-4F9F-9F4F-33FCDF51849A}" type="presParOf" srcId="{68814DA5-ACCE-45C7-BA60-0577F6BF8558}" destId="{6FBE1249-1A34-42DA-BD35-7A9B5E807A79}" srcOrd="0" destOrd="0" presId="urn:microsoft.com/office/officeart/2005/8/layout/hierarchy4"/>
    <dgm:cxn modelId="{0F402C1E-35DA-4F5F-9C40-CDAA02A1B344}" type="presParOf" srcId="{68814DA5-ACCE-45C7-BA60-0577F6BF8558}" destId="{25ECC14A-F58D-4CB6-8A77-64137F83B00D}" srcOrd="1" destOrd="0" presId="urn:microsoft.com/office/officeart/2005/8/layout/hierarchy4"/>
    <dgm:cxn modelId="{E85365B6-8E3C-4778-86C7-7E2E5948F014}" type="presParOf" srcId="{0DE8CE5D-CB09-4257-A017-89DCE2346145}" destId="{68FAA1BF-5C31-4A23-A49E-6B746C3C373C}" srcOrd="1" destOrd="0" presId="urn:microsoft.com/office/officeart/2005/8/layout/hierarchy4"/>
    <dgm:cxn modelId="{4280FB8B-C5BB-48C3-B43D-9597A2CAF675}" type="presParOf" srcId="{0DE8CE5D-CB09-4257-A017-89DCE2346145}" destId="{BEC5507C-15D4-454C-B43D-B75D518CDD54}" srcOrd="2" destOrd="0" presId="urn:microsoft.com/office/officeart/2005/8/layout/hierarchy4"/>
    <dgm:cxn modelId="{32CB2908-CAD3-455A-A93D-F51E22127A16}" type="presParOf" srcId="{BEC5507C-15D4-454C-B43D-B75D518CDD54}" destId="{57B421B6-1499-46C0-A2C6-00A1378A2F8F}" srcOrd="0" destOrd="0" presId="urn:microsoft.com/office/officeart/2005/8/layout/hierarchy4"/>
    <dgm:cxn modelId="{F4C25F5F-B935-47B0-BFA7-E1087235C434}" type="presParOf" srcId="{BEC5507C-15D4-454C-B43D-B75D518CDD54}" destId="{AEF7B8BD-02AC-4650-8A70-205ABC38E9D8}" srcOrd="1" destOrd="0" presId="urn:microsoft.com/office/officeart/2005/8/layout/hierarchy4"/>
    <dgm:cxn modelId="{25876361-2E7D-40EB-B664-052D23969EE5}" type="presParOf" srcId="{0DE8CE5D-CB09-4257-A017-89DCE2346145}" destId="{6416CEBA-CA1A-40F1-A095-29699BB1D83C}" srcOrd="3" destOrd="0" presId="urn:microsoft.com/office/officeart/2005/8/layout/hierarchy4"/>
    <dgm:cxn modelId="{F94B96F9-6620-48D8-9E06-6FF47162155D}" type="presParOf" srcId="{0DE8CE5D-CB09-4257-A017-89DCE2346145}" destId="{9CA45240-2B43-4E3F-B6BF-18D30DB8A7DB}" srcOrd="4" destOrd="0" presId="urn:microsoft.com/office/officeart/2005/8/layout/hierarchy4"/>
    <dgm:cxn modelId="{549AEB02-D809-4723-A25E-A240D8B87026}" type="presParOf" srcId="{9CA45240-2B43-4E3F-B6BF-18D30DB8A7DB}" destId="{B8CC22D9-730F-4B62-9057-E77F7D8A1E6D}" srcOrd="0" destOrd="0" presId="urn:microsoft.com/office/officeart/2005/8/layout/hierarchy4"/>
    <dgm:cxn modelId="{FAC94751-BC2D-4DD8-9AE3-563044D6E278}" type="presParOf" srcId="{9CA45240-2B43-4E3F-B6BF-18D30DB8A7DB}" destId="{F1CBC188-8C67-4F79-8E1E-7BCF2B53BB53}" srcOrd="1" destOrd="0" presId="urn:microsoft.com/office/officeart/2005/8/layout/hierarchy4"/>
    <dgm:cxn modelId="{1D54B401-0077-4361-BBF4-837E5C5CE518}" type="presParOf" srcId="{0DE8CE5D-CB09-4257-A017-89DCE2346145}" destId="{8A7D13A4-C407-4896-8308-224C0BFA481E}" srcOrd="5" destOrd="0" presId="urn:microsoft.com/office/officeart/2005/8/layout/hierarchy4"/>
    <dgm:cxn modelId="{948D6629-2B00-494E-8F37-6C7087D9C9EF}" type="presParOf" srcId="{0DE8CE5D-CB09-4257-A017-89DCE2346145}" destId="{A8F0DA36-219E-4439-B6EC-1E5618550BC6}" srcOrd="6" destOrd="0" presId="urn:microsoft.com/office/officeart/2005/8/layout/hierarchy4"/>
    <dgm:cxn modelId="{89DE3064-96C3-443D-9FEA-80944F38002D}" type="presParOf" srcId="{A8F0DA36-219E-4439-B6EC-1E5618550BC6}" destId="{C27EE211-A225-4E3C-887B-4FBA9885F03E}" srcOrd="0" destOrd="0" presId="urn:microsoft.com/office/officeart/2005/8/layout/hierarchy4"/>
    <dgm:cxn modelId="{59A89286-7620-4E98-9524-8641D7C64F88}" type="presParOf" srcId="{A8F0DA36-219E-4439-B6EC-1E5618550BC6}" destId="{C15DE063-A4C7-40D6-B3F2-71F3633CC5CE}"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680B0A-5F01-43F1-A1F8-95775A761F65}"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n-GB"/>
        </a:p>
      </dgm:t>
    </dgm:pt>
    <dgm:pt modelId="{EC3DC2AE-AC47-469C-980B-7E96A16E52C2}">
      <dgm:prSet phldrT="[Text]" custT="1"/>
      <dgm:spPr/>
      <dgm:t>
        <a:bodyPr/>
        <a:lstStyle/>
        <a:p>
          <a:pPr algn="l">
            <a:buFont typeface="Arial" panose="020B0604020202020204" pitchFamily="34" charset="0"/>
            <a:buChar char="•"/>
          </a:pPr>
          <a:r>
            <a:rPr lang="en-GB" sz="1400" b="0" dirty="0">
              <a:solidFill>
                <a:schemeClr val="bg1"/>
              </a:solidFill>
              <a:latin typeface="Arial Nova" panose="020B0504020202020204" pitchFamily="34" charset="0"/>
            </a:rPr>
            <a:t>•</a:t>
          </a:r>
          <a:r>
            <a:rPr lang="en-GB" sz="1400" dirty="0"/>
            <a:t>What facts, data and commitments on gender equality do we have to counteract the arguments? </a:t>
          </a:r>
          <a:endParaRPr lang="en-GB" sz="1400" dirty="0">
            <a:solidFill>
              <a:schemeClr val="bg1"/>
            </a:solidFill>
          </a:endParaRPr>
        </a:p>
      </dgm:t>
    </dgm:pt>
    <dgm:pt modelId="{729C1AD0-2816-4A2B-AA76-A9546BA01687}" type="parTrans" cxnId="{60FEC378-38F6-4BEF-B57E-7C2670BD45EF}">
      <dgm:prSet/>
      <dgm:spPr/>
      <dgm:t>
        <a:bodyPr/>
        <a:lstStyle/>
        <a:p>
          <a:endParaRPr lang="en-GB"/>
        </a:p>
      </dgm:t>
    </dgm:pt>
    <dgm:pt modelId="{F3D52BFF-FE5E-4E99-98B7-6F1A1EFC5BF2}" type="sibTrans" cxnId="{60FEC378-38F6-4BEF-B57E-7C2670BD45EF}">
      <dgm:prSet/>
      <dgm:spPr/>
      <dgm:t>
        <a:bodyPr/>
        <a:lstStyle/>
        <a:p>
          <a:endParaRPr lang="en-GB"/>
        </a:p>
      </dgm:t>
    </dgm:pt>
    <dgm:pt modelId="{8FAA6621-4F24-447F-97E0-B1FDD614C636}">
      <dgm:prSet custT="1"/>
      <dgm:spPr/>
      <dgm:t>
        <a:bodyPr/>
        <a:lstStyle/>
        <a:p>
          <a:pPr algn="l"/>
          <a:r>
            <a:rPr lang="en-GB" sz="1600" b="0" dirty="0">
              <a:latin typeface="Arial Nova" panose="020B0504020202020204" pitchFamily="34" charset="0"/>
            </a:rPr>
            <a:t>•</a:t>
          </a:r>
          <a:r>
            <a:rPr lang="en-GB" sz="1400" dirty="0"/>
            <a:t>What are the risks if gender equality issues and intersectionality are not taken into consideration?</a:t>
          </a:r>
          <a:endParaRPr lang="en-GB" sz="1400" b="0" dirty="0">
            <a:effectLst/>
            <a:latin typeface="Arial Nova" panose="020B0504020202020204" pitchFamily="34" charset="0"/>
            <a:ea typeface="+mn-ea"/>
            <a:cs typeface="+mn-cs"/>
          </a:endParaRPr>
        </a:p>
      </dgm:t>
    </dgm:pt>
    <dgm:pt modelId="{DB762637-9B68-4697-91FA-EA13C2532BDD}" type="parTrans" cxnId="{EE8404E2-0358-4EFA-B406-3A83A61F48C0}">
      <dgm:prSet/>
      <dgm:spPr/>
      <dgm:t>
        <a:bodyPr/>
        <a:lstStyle/>
        <a:p>
          <a:endParaRPr lang="en-GB"/>
        </a:p>
      </dgm:t>
    </dgm:pt>
    <dgm:pt modelId="{566DFAF0-8D22-4A37-A994-B6D2C50DFF87}" type="sibTrans" cxnId="{EE8404E2-0358-4EFA-B406-3A83A61F48C0}">
      <dgm:prSet/>
      <dgm:spPr/>
      <dgm:t>
        <a:bodyPr/>
        <a:lstStyle/>
        <a:p>
          <a:endParaRPr lang="en-GB"/>
        </a:p>
      </dgm:t>
    </dgm:pt>
    <dgm:pt modelId="{215FB64B-30BD-4443-B756-1DEF0450A38E}">
      <dgm:prSet custT="1"/>
      <dgm:spPr/>
      <dgm:t>
        <a:bodyPr/>
        <a:lstStyle/>
        <a:p>
          <a:pPr algn="l"/>
          <a:r>
            <a:rPr lang="en-US" sz="1200" b="0" dirty="0">
              <a:effectLst/>
              <a:latin typeface="Arial Nova" panose="020B0504020202020204" pitchFamily="34" charset="0"/>
              <a:ea typeface="+mn-ea"/>
              <a:cs typeface="+mn-cs"/>
            </a:rPr>
            <a:t>• </a:t>
          </a:r>
          <a:r>
            <a:rPr lang="en-GB" sz="1200" dirty="0">
              <a:latin typeface="Arial Nova" panose="020B0504020202020204" pitchFamily="34" charset="0"/>
            </a:rPr>
            <a:t>What are the positive impacts of gender equality on freedom, wellbeing, fairness and justice for all? </a:t>
          </a:r>
        </a:p>
      </dgm:t>
    </dgm:pt>
    <dgm:pt modelId="{35EF3A2D-BA38-4E77-838B-11ED1F28872D}" type="parTrans" cxnId="{FA18512D-48DA-4176-845C-29F1CED7A8BE}">
      <dgm:prSet/>
      <dgm:spPr/>
      <dgm:t>
        <a:bodyPr/>
        <a:lstStyle/>
        <a:p>
          <a:endParaRPr lang="en-GB"/>
        </a:p>
      </dgm:t>
    </dgm:pt>
    <dgm:pt modelId="{E733B2B5-6E62-4FD7-B6AA-7B80DC0E6BA2}" type="sibTrans" cxnId="{FA18512D-48DA-4176-845C-29F1CED7A8BE}">
      <dgm:prSet/>
      <dgm:spPr/>
      <dgm:t>
        <a:bodyPr/>
        <a:lstStyle/>
        <a:p>
          <a:endParaRPr lang="en-GB"/>
        </a:p>
      </dgm:t>
    </dgm:pt>
    <dgm:pt modelId="{8974F38C-B966-4BDE-8C36-49DC004694BA}">
      <dgm:prSet custT="1"/>
      <dgm:spPr/>
      <dgm:t>
        <a:bodyPr/>
        <a:lstStyle/>
        <a:p>
          <a:pPr algn="l">
            <a:buFont typeface="Symbol" panose="05050102010706020507" pitchFamily="18" charset="2"/>
            <a:buChar char=""/>
          </a:pPr>
          <a:r>
            <a:rPr lang="en-US" sz="1400" dirty="0">
              <a:latin typeface="Arial Nova" panose="020B0504020202020204" pitchFamily="34" charset="0"/>
            </a:rPr>
            <a:t>• What positive alliances or examples have you seen?</a:t>
          </a:r>
          <a:endParaRPr lang="en-GB" sz="1400" dirty="0">
            <a:latin typeface="Arial Nova" panose="020B0504020202020204" pitchFamily="34" charset="0"/>
          </a:endParaRPr>
        </a:p>
      </dgm:t>
    </dgm:pt>
    <dgm:pt modelId="{9C2DD51A-D250-4FC5-B6E7-9496B4545B32}" type="parTrans" cxnId="{043A4D5F-2F37-45CB-AD2E-ABC51AEFE716}">
      <dgm:prSet/>
      <dgm:spPr/>
      <dgm:t>
        <a:bodyPr/>
        <a:lstStyle/>
        <a:p>
          <a:endParaRPr lang="en-GB"/>
        </a:p>
      </dgm:t>
    </dgm:pt>
    <dgm:pt modelId="{E5CBC09B-7C9A-4576-BBE1-C4CAD5CCB2D0}" type="sibTrans" cxnId="{043A4D5F-2F37-45CB-AD2E-ABC51AEFE716}">
      <dgm:prSet/>
      <dgm:spPr/>
      <dgm:t>
        <a:bodyPr/>
        <a:lstStyle/>
        <a:p>
          <a:endParaRPr lang="en-GB"/>
        </a:p>
      </dgm:t>
    </dgm:pt>
    <dgm:pt modelId="{0667E374-A5BF-4C6E-9763-9DB662B884BB}">
      <dgm:prSet custT="1"/>
      <dgm:spPr/>
      <dgm:t>
        <a:bodyPr/>
        <a:lstStyle/>
        <a:p>
          <a:pPr algn="l"/>
          <a:r>
            <a:rPr lang="en-GB" sz="1200" dirty="0">
              <a:latin typeface="Arial Nova" panose="020B0504020202020204" pitchFamily="34" charset="0"/>
            </a:rPr>
            <a:t>–How can we communicate these impacts to different audiences/stakeholders? </a:t>
          </a:r>
        </a:p>
      </dgm:t>
    </dgm:pt>
    <dgm:pt modelId="{0E463534-8E84-49A0-865D-7B10E50874B1}" type="parTrans" cxnId="{A6C43A02-9D44-4E3B-9BC3-67BC32DBC226}">
      <dgm:prSet/>
      <dgm:spPr/>
      <dgm:t>
        <a:bodyPr/>
        <a:lstStyle/>
        <a:p>
          <a:endParaRPr lang="en-GB"/>
        </a:p>
      </dgm:t>
    </dgm:pt>
    <dgm:pt modelId="{AC8AB2D6-F367-4FCA-A2AC-905CE794B30A}" type="sibTrans" cxnId="{A6C43A02-9D44-4E3B-9BC3-67BC32DBC226}">
      <dgm:prSet/>
      <dgm:spPr/>
      <dgm:t>
        <a:bodyPr/>
        <a:lstStyle/>
        <a:p>
          <a:endParaRPr lang="en-GB"/>
        </a:p>
      </dgm:t>
    </dgm:pt>
    <dgm:pt modelId="{0DE8CE5D-CB09-4257-A017-89DCE2346145}" type="pres">
      <dgm:prSet presAssocID="{15680B0A-5F01-43F1-A1F8-95775A761F65}" presName="Name0" presStyleCnt="0">
        <dgm:presLayoutVars>
          <dgm:chPref val="1"/>
          <dgm:dir/>
          <dgm:animOne val="branch"/>
          <dgm:animLvl val="lvl"/>
          <dgm:resizeHandles/>
        </dgm:presLayoutVars>
      </dgm:prSet>
      <dgm:spPr/>
    </dgm:pt>
    <dgm:pt modelId="{68814DA5-ACCE-45C7-BA60-0577F6BF8558}" type="pres">
      <dgm:prSet presAssocID="{EC3DC2AE-AC47-469C-980B-7E96A16E52C2}" presName="vertOne" presStyleCnt="0"/>
      <dgm:spPr/>
    </dgm:pt>
    <dgm:pt modelId="{6FBE1249-1A34-42DA-BD35-7A9B5E807A79}" type="pres">
      <dgm:prSet presAssocID="{EC3DC2AE-AC47-469C-980B-7E96A16E52C2}" presName="txOne" presStyleLbl="node0" presStyleIdx="0" presStyleCnt="5">
        <dgm:presLayoutVars>
          <dgm:chPref val="3"/>
        </dgm:presLayoutVars>
      </dgm:prSet>
      <dgm:spPr/>
    </dgm:pt>
    <dgm:pt modelId="{25ECC14A-F58D-4CB6-8A77-64137F83B00D}" type="pres">
      <dgm:prSet presAssocID="{EC3DC2AE-AC47-469C-980B-7E96A16E52C2}" presName="horzOne" presStyleCnt="0"/>
      <dgm:spPr/>
    </dgm:pt>
    <dgm:pt modelId="{68FAA1BF-5C31-4A23-A49E-6B746C3C373C}" type="pres">
      <dgm:prSet presAssocID="{F3D52BFF-FE5E-4E99-98B7-6F1A1EFC5BF2}" presName="sibSpaceOne" presStyleCnt="0"/>
      <dgm:spPr/>
    </dgm:pt>
    <dgm:pt modelId="{BEC5507C-15D4-454C-B43D-B75D518CDD54}" type="pres">
      <dgm:prSet presAssocID="{8FAA6621-4F24-447F-97E0-B1FDD614C636}" presName="vertOne" presStyleCnt="0"/>
      <dgm:spPr/>
    </dgm:pt>
    <dgm:pt modelId="{57B421B6-1499-46C0-A2C6-00A1378A2F8F}" type="pres">
      <dgm:prSet presAssocID="{8FAA6621-4F24-447F-97E0-B1FDD614C636}" presName="txOne" presStyleLbl="node0" presStyleIdx="1" presStyleCnt="5">
        <dgm:presLayoutVars>
          <dgm:chPref val="3"/>
        </dgm:presLayoutVars>
      </dgm:prSet>
      <dgm:spPr/>
    </dgm:pt>
    <dgm:pt modelId="{AEF7B8BD-02AC-4650-8A70-205ABC38E9D8}" type="pres">
      <dgm:prSet presAssocID="{8FAA6621-4F24-447F-97E0-B1FDD614C636}" presName="horzOne" presStyleCnt="0"/>
      <dgm:spPr/>
    </dgm:pt>
    <dgm:pt modelId="{6416CEBA-CA1A-40F1-A095-29699BB1D83C}" type="pres">
      <dgm:prSet presAssocID="{566DFAF0-8D22-4A37-A994-B6D2C50DFF87}" presName="sibSpaceOne" presStyleCnt="0"/>
      <dgm:spPr/>
    </dgm:pt>
    <dgm:pt modelId="{9CA45240-2B43-4E3F-B6BF-18D30DB8A7DB}" type="pres">
      <dgm:prSet presAssocID="{215FB64B-30BD-4443-B756-1DEF0450A38E}" presName="vertOne" presStyleCnt="0"/>
      <dgm:spPr/>
    </dgm:pt>
    <dgm:pt modelId="{B8CC22D9-730F-4B62-9057-E77F7D8A1E6D}" type="pres">
      <dgm:prSet presAssocID="{215FB64B-30BD-4443-B756-1DEF0450A38E}" presName="txOne" presStyleLbl="node0" presStyleIdx="2" presStyleCnt="5">
        <dgm:presLayoutVars>
          <dgm:chPref val="3"/>
        </dgm:presLayoutVars>
      </dgm:prSet>
      <dgm:spPr/>
    </dgm:pt>
    <dgm:pt modelId="{F1CBC188-8C67-4F79-8E1E-7BCF2B53BB53}" type="pres">
      <dgm:prSet presAssocID="{215FB64B-30BD-4443-B756-1DEF0450A38E}" presName="horzOne" presStyleCnt="0"/>
      <dgm:spPr/>
    </dgm:pt>
    <dgm:pt modelId="{8A7D13A4-C407-4896-8308-224C0BFA481E}" type="pres">
      <dgm:prSet presAssocID="{E733B2B5-6E62-4FD7-B6AA-7B80DC0E6BA2}" presName="sibSpaceOne" presStyleCnt="0"/>
      <dgm:spPr/>
    </dgm:pt>
    <dgm:pt modelId="{7B6916F0-8924-4DE0-91AF-F0297F23BCB3}" type="pres">
      <dgm:prSet presAssocID="{0667E374-A5BF-4C6E-9763-9DB662B884BB}" presName="vertOne" presStyleCnt="0"/>
      <dgm:spPr/>
    </dgm:pt>
    <dgm:pt modelId="{3AF23CFD-7AE6-4FFD-AE9E-A330E893AB81}" type="pres">
      <dgm:prSet presAssocID="{0667E374-A5BF-4C6E-9763-9DB662B884BB}" presName="txOne" presStyleLbl="node0" presStyleIdx="3" presStyleCnt="5">
        <dgm:presLayoutVars>
          <dgm:chPref val="3"/>
        </dgm:presLayoutVars>
      </dgm:prSet>
      <dgm:spPr/>
    </dgm:pt>
    <dgm:pt modelId="{A543E569-BF42-4CE9-A031-3B1E96961BAF}" type="pres">
      <dgm:prSet presAssocID="{0667E374-A5BF-4C6E-9763-9DB662B884BB}" presName="horzOne" presStyleCnt="0"/>
      <dgm:spPr/>
    </dgm:pt>
    <dgm:pt modelId="{50ED77FA-CFA6-4264-BE21-1CA5B9A8F5E8}" type="pres">
      <dgm:prSet presAssocID="{AC8AB2D6-F367-4FCA-A2AC-905CE794B30A}" presName="sibSpaceOne" presStyleCnt="0"/>
      <dgm:spPr/>
    </dgm:pt>
    <dgm:pt modelId="{2D70C002-288C-490E-9D7D-2E344F352A2A}" type="pres">
      <dgm:prSet presAssocID="{8974F38C-B966-4BDE-8C36-49DC004694BA}" presName="vertOne" presStyleCnt="0"/>
      <dgm:spPr/>
    </dgm:pt>
    <dgm:pt modelId="{DE920719-7629-46A2-BA9A-31A4A0E6B467}" type="pres">
      <dgm:prSet presAssocID="{8974F38C-B966-4BDE-8C36-49DC004694BA}" presName="txOne" presStyleLbl="node0" presStyleIdx="4" presStyleCnt="5">
        <dgm:presLayoutVars>
          <dgm:chPref val="3"/>
        </dgm:presLayoutVars>
      </dgm:prSet>
      <dgm:spPr/>
    </dgm:pt>
    <dgm:pt modelId="{1BFE11AF-6E87-41F2-A771-1CF253CEC262}" type="pres">
      <dgm:prSet presAssocID="{8974F38C-B966-4BDE-8C36-49DC004694BA}" presName="horzOne" presStyleCnt="0"/>
      <dgm:spPr/>
    </dgm:pt>
  </dgm:ptLst>
  <dgm:cxnLst>
    <dgm:cxn modelId="{A6C43A02-9D44-4E3B-9BC3-67BC32DBC226}" srcId="{15680B0A-5F01-43F1-A1F8-95775A761F65}" destId="{0667E374-A5BF-4C6E-9763-9DB662B884BB}" srcOrd="3" destOrd="0" parTransId="{0E463534-8E84-49A0-865D-7B10E50874B1}" sibTransId="{AC8AB2D6-F367-4FCA-A2AC-905CE794B30A}"/>
    <dgm:cxn modelId="{FA18512D-48DA-4176-845C-29F1CED7A8BE}" srcId="{15680B0A-5F01-43F1-A1F8-95775A761F65}" destId="{215FB64B-30BD-4443-B756-1DEF0450A38E}" srcOrd="2" destOrd="0" parTransId="{35EF3A2D-BA38-4E77-838B-11ED1F28872D}" sibTransId="{E733B2B5-6E62-4FD7-B6AA-7B80DC0E6BA2}"/>
    <dgm:cxn modelId="{C3ED315C-BCCA-48ED-BC95-F10AC6D5B868}" type="presOf" srcId="{15680B0A-5F01-43F1-A1F8-95775A761F65}" destId="{0DE8CE5D-CB09-4257-A017-89DCE2346145}" srcOrd="0" destOrd="0" presId="urn:microsoft.com/office/officeart/2005/8/layout/hierarchy4"/>
    <dgm:cxn modelId="{043A4D5F-2F37-45CB-AD2E-ABC51AEFE716}" srcId="{15680B0A-5F01-43F1-A1F8-95775A761F65}" destId="{8974F38C-B966-4BDE-8C36-49DC004694BA}" srcOrd="4" destOrd="0" parTransId="{9C2DD51A-D250-4FC5-B6E7-9496B4545B32}" sibTransId="{E5CBC09B-7C9A-4576-BBE1-C4CAD5CCB2D0}"/>
    <dgm:cxn modelId="{55A38065-AE00-4150-B036-9A8BC742CD45}" type="presOf" srcId="{8FAA6621-4F24-447F-97E0-B1FDD614C636}" destId="{57B421B6-1499-46C0-A2C6-00A1378A2F8F}" srcOrd="0" destOrd="0" presId="urn:microsoft.com/office/officeart/2005/8/layout/hierarchy4"/>
    <dgm:cxn modelId="{60FEC378-38F6-4BEF-B57E-7C2670BD45EF}" srcId="{15680B0A-5F01-43F1-A1F8-95775A761F65}" destId="{EC3DC2AE-AC47-469C-980B-7E96A16E52C2}" srcOrd="0" destOrd="0" parTransId="{729C1AD0-2816-4A2B-AA76-A9546BA01687}" sibTransId="{F3D52BFF-FE5E-4E99-98B7-6F1A1EFC5BF2}"/>
    <dgm:cxn modelId="{A04F909E-AE9E-4298-AE48-6756FC2B6685}" type="presOf" srcId="{0667E374-A5BF-4C6E-9763-9DB662B884BB}" destId="{3AF23CFD-7AE6-4FFD-AE9E-A330E893AB81}" srcOrd="0" destOrd="0" presId="urn:microsoft.com/office/officeart/2005/8/layout/hierarchy4"/>
    <dgm:cxn modelId="{8F6705B4-D9B0-4062-A08F-41908AA488EE}" type="presOf" srcId="{215FB64B-30BD-4443-B756-1DEF0450A38E}" destId="{B8CC22D9-730F-4B62-9057-E77F7D8A1E6D}" srcOrd="0" destOrd="0" presId="urn:microsoft.com/office/officeart/2005/8/layout/hierarchy4"/>
    <dgm:cxn modelId="{31EB90D9-EBF4-407A-BCD7-8DBB4F439203}" type="presOf" srcId="{8974F38C-B966-4BDE-8C36-49DC004694BA}" destId="{DE920719-7629-46A2-BA9A-31A4A0E6B467}" srcOrd="0" destOrd="0" presId="urn:microsoft.com/office/officeart/2005/8/layout/hierarchy4"/>
    <dgm:cxn modelId="{EE8404E2-0358-4EFA-B406-3A83A61F48C0}" srcId="{15680B0A-5F01-43F1-A1F8-95775A761F65}" destId="{8FAA6621-4F24-447F-97E0-B1FDD614C636}" srcOrd="1" destOrd="0" parTransId="{DB762637-9B68-4697-91FA-EA13C2532BDD}" sibTransId="{566DFAF0-8D22-4A37-A994-B6D2C50DFF87}"/>
    <dgm:cxn modelId="{6E8973E7-EF94-41AB-A9F9-FFD1C86B7A40}" type="presOf" srcId="{EC3DC2AE-AC47-469C-980B-7E96A16E52C2}" destId="{6FBE1249-1A34-42DA-BD35-7A9B5E807A79}" srcOrd="0" destOrd="0" presId="urn:microsoft.com/office/officeart/2005/8/layout/hierarchy4"/>
    <dgm:cxn modelId="{F3D08F12-0836-4230-AC8F-99C70B1103BB}" type="presParOf" srcId="{0DE8CE5D-CB09-4257-A017-89DCE2346145}" destId="{68814DA5-ACCE-45C7-BA60-0577F6BF8558}" srcOrd="0" destOrd="0" presId="urn:microsoft.com/office/officeart/2005/8/layout/hierarchy4"/>
    <dgm:cxn modelId="{108C09A9-C1F8-4F9F-9F4F-33FCDF51849A}" type="presParOf" srcId="{68814DA5-ACCE-45C7-BA60-0577F6BF8558}" destId="{6FBE1249-1A34-42DA-BD35-7A9B5E807A79}" srcOrd="0" destOrd="0" presId="urn:microsoft.com/office/officeart/2005/8/layout/hierarchy4"/>
    <dgm:cxn modelId="{0F402C1E-35DA-4F5F-9C40-CDAA02A1B344}" type="presParOf" srcId="{68814DA5-ACCE-45C7-BA60-0577F6BF8558}" destId="{25ECC14A-F58D-4CB6-8A77-64137F83B00D}" srcOrd="1" destOrd="0" presId="urn:microsoft.com/office/officeart/2005/8/layout/hierarchy4"/>
    <dgm:cxn modelId="{E85365B6-8E3C-4778-86C7-7E2E5948F014}" type="presParOf" srcId="{0DE8CE5D-CB09-4257-A017-89DCE2346145}" destId="{68FAA1BF-5C31-4A23-A49E-6B746C3C373C}" srcOrd="1" destOrd="0" presId="urn:microsoft.com/office/officeart/2005/8/layout/hierarchy4"/>
    <dgm:cxn modelId="{4280FB8B-C5BB-48C3-B43D-9597A2CAF675}" type="presParOf" srcId="{0DE8CE5D-CB09-4257-A017-89DCE2346145}" destId="{BEC5507C-15D4-454C-B43D-B75D518CDD54}" srcOrd="2" destOrd="0" presId="urn:microsoft.com/office/officeart/2005/8/layout/hierarchy4"/>
    <dgm:cxn modelId="{32CB2908-CAD3-455A-A93D-F51E22127A16}" type="presParOf" srcId="{BEC5507C-15D4-454C-B43D-B75D518CDD54}" destId="{57B421B6-1499-46C0-A2C6-00A1378A2F8F}" srcOrd="0" destOrd="0" presId="urn:microsoft.com/office/officeart/2005/8/layout/hierarchy4"/>
    <dgm:cxn modelId="{F4C25F5F-B935-47B0-BFA7-E1087235C434}" type="presParOf" srcId="{BEC5507C-15D4-454C-B43D-B75D518CDD54}" destId="{AEF7B8BD-02AC-4650-8A70-205ABC38E9D8}" srcOrd="1" destOrd="0" presId="urn:microsoft.com/office/officeart/2005/8/layout/hierarchy4"/>
    <dgm:cxn modelId="{25876361-2E7D-40EB-B664-052D23969EE5}" type="presParOf" srcId="{0DE8CE5D-CB09-4257-A017-89DCE2346145}" destId="{6416CEBA-CA1A-40F1-A095-29699BB1D83C}" srcOrd="3" destOrd="0" presId="urn:microsoft.com/office/officeart/2005/8/layout/hierarchy4"/>
    <dgm:cxn modelId="{F94B96F9-6620-48D8-9E06-6FF47162155D}" type="presParOf" srcId="{0DE8CE5D-CB09-4257-A017-89DCE2346145}" destId="{9CA45240-2B43-4E3F-B6BF-18D30DB8A7DB}" srcOrd="4" destOrd="0" presId="urn:microsoft.com/office/officeart/2005/8/layout/hierarchy4"/>
    <dgm:cxn modelId="{549AEB02-D809-4723-A25E-A240D8B87026}" type="presParOf" srcId="{9CA45240-2B43-4E3F-B6BF-18D30DB8A7DB}" destId="{B8CC22D9-730F-4B62-9057-E77F7D8A1E6D}" srcOrd="0" destOrd="0" presId="urn:microsoft.com/office/officeart/2005/8/layout/hierarchy4"/>
    <dgm:cxn modelId="{FAC94751-BC2D-4DD8-9AE3-563044D6E278}" type="presParOf" srcId="{9CA45240-2B43-4E3F-B6BF-18D30DB8A7DB}" destId="{F1CBC188-8C67-4F79-8E1E-7BCF2B53BB53}" srcOrd="1" destOrd="0" presId="urn:microsoft.com/office/officeart/2005/8/layout/hierarchy4"/>
    <dgm:cxn modelId="{1D54B401-0077-4361-BBF4-837E5C5CE518}" type="presParOf" srcId="{0DE8CE5D-CB09-4257-A017-89DCE2346145}" destId="{8A7D13A4-C407-4896-8308-224C0BFA481E}" srcOrd="5" destOrd="0" presId="urn:microsoft.com/office/officeart/2005/8/layout/hierarchy4"/>
    <dgm:cxn modelId="{739CB79B-912B-4189-BE9E-C6E3C2B4BC91}" type="presParOf" srcId="{0DE8CE5D-CB09-4257-A017-89DCE2346145}" destId="{7B6916F0-8924-4DE0-91AF-F0297F23BCB3}" srcOrd="6" destOrd="0" presId="urn:microsoft.com/office/officeart/2005/8/layout/hierarchy4"/>
    <dgm:cxn modelId="{A827B7EC-C44E-4E52-9C10-9C068A827A3D}" type="presParOf" srcId="{7B6916F0-8924-4DE0-91AF-F0297F23BCB3}" destId="{3AF23CFD-7AE6-4FFD-AE9E-A330E893AB81}" srcOrd="0" destOrd="0" presId="urn:microsoft.com/office/officeart/2005/8/layout/hierarchy4"/>
    <dgm:cxn modelId="{1AD94EC8-97D2-4EC4-8A8F-C0E33E987579}" type="presParOf" srcId="{7B6916F0-8924-4DE0-91AF-F0297F23BCB3}" destId="{A543E569-BF42-4CE9-A031-3B1E96961BAF}" srcOrd="1" destOrd="0" presId="urn:microsoft.com/office/officeart/2005/8/layout/hierarchy4"/>
    <dgm:cxn modelId="{C78FF0B0-89A9-422D-B221-A0589A8A49A1}" type="presParOf" srcId="{0DE8CE5D-CB09-4257-A017-89DCE2346145}" destId="{50ED77FA-CFA6-4264-BE21-1CA5B9A8F5E8}" srcOrd="7" destOrd="0" presId="urn:microsoft.com/office/officeart/2005/8/layout/hierarchy4"/>
    <dgm:cxn modelId="{24CDF16A-7ADC-4363-B617-F5DEF293F802}" type="presParOf" srcId="{0DE8CE5D-CB09-4257-A017-89DCE2346145}" destId="{2D70C002-288C-490E-9D7D-2E344F352A2A}" srcOrd="8" destOrd="0" presId="urn:microsoft.com/office/officeart/2005/8/layout/hierarchy4"/>
    <dgm:cxn modelId="{44F50898-0686-4503-8F2C-2D1F1DC79A77}" type="presParOf" srcId="{2D70C002-288C-490E-9D7D-2E344F352A2A}" destId="{DE920719-7629-46A2-BA9A-31A4A0E6B467}" srcOrd="0" destOrd="0" presId="urn:microsoft.com/office/officeart/2005/8/layout/hierarchy4"/>
    <dgm:cxn modelId="{C47D8C41-D06A-4063-A9F6-F7C36B165BBC}" type="presParOf" srcId="{2D70C002-288C-490E-9D7D-2E344F352A2A}" destId="{1BFE11AF-6E87-41F2-A771-1CF253CEC26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ED381-81FF-4042-90AF-6E0201EF11B9}">
      <dsp:nvSpPr>
        <dsp:cNvPr id="0" name=""/>
        <dsp:cNvSpPr/>
      </dsp:nvSpPr>
      <dsp:spPr>
        <a:xfrm>
          <a:off x="0" y="654320"/>
          <a:ext cx="6515100" cy="3780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55D37C-29CF-4717-8DCF-7BC3EF493553}">
      <dsp:nvSpPr>
        <dsp:cNvPr id="0" name=""/>
        <dsp:cNvSpPr/>
      </dsp:nvSpPr>
      <dsp:spPr>
        <a:xfrm>
          <a:off x="285750" y="0"/>
          <a:ext cx="6203336" cy="859443"/>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79" tIns="0" rIns="172379" bIns="0" numCol="1" spcCol="1270" anchor="ctr" anchorCtr="0">
          <a:noAutofit/>
        </a:bodyPr>
        <a:lstStyle/>
        <a:p>
          <a:pPr marL="0" lvl="0" indent="0" algn="l" defTabSz="622300">
            <a:lnSpc>
              <a:spcPct val="90000"/>
            </a:lnSpc>
            <a:spcBef>
              <a:spcPct val="0"/>
            </a:spcBef>
            <a:spcAft>
              <a:spcPct val="35000"/>
            </a:spcAft>
            <a:buNone/>
          </a:pPr>
          <a:r>
            <a:rPr lang="en-IE" sz="1400" kern="1200" dirty="0">
              <a:latin typeface="Calibri" panose="020F0502020204030204"/>
              <a:ea typeface="+mn-ea"/>
              <a:cs typeface="Arial" panose="020B0604020202020204" pitchFamily="34" charset="0"/>
            </a:rPr>
            <a:t>Acquired a set of tools and entry points on how to mainstream gender equality and intersectional issues in your daily work, including working with your Committees and bodies.</a:t>
          </a:r>
          <a:endParaRPr lang="en-GB" sz="1400" kern="1200" dirty="0">
            <a:latin typeface="Calibri" panose="020F0502020204030204"/>
            <a:ea typeface="+mn-ea"/>
            <a:cs typeface="Arial" panose="020B0604020202020204" pitchFamily="34" charset="0"/>
          </a:endParaRPr>
        </a:p>
      </dsp:txBody>
      <dsp:txXfrm>
        <a:off x="327705" y="41955"/>
        <a:ext cx="6119426" cy="775533"/>
      </dsp:txXfrm>
    </dsp:sp>
    <dsp:sp modelId="{6AF42F91-41CE-419B-8C41-A787BD985C5B}">
      <dsp:nvSpPr>
        <dsp:cNvPr id="0" name=""/>
        <dsp:cNvSpPr/>
      </dsp:nvSpPr>
      <dsp:spPr>
        <a:xfrm>
          <a:off x="0" y="1922148"/>
          <a:ext cx="6515100" cy="3780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0F0207-4457-4CE3-BF91-8609471E8A07}">
      <dsp:nvSpPr>
        <dsp:cNvPr id="0" name=""/>
        <dsp:cNvSpPr/>
      </dsp:nvSpPr>
      <dsp:spPr>
        <a:xfrm>
          <a:off x="285750" y="1181135"/>
          <a:ext cx="6203336" cy="103022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79" tIns="0" rIns="172379" bIns="0" numCol="1" spcCol="1270" anchor="ctr" anchorCtr="0">
          <a:noAutofit/>
        </a:bodyPr>
        <a:lstStyle/>
        <a:p>
          <a:pPr marL="0" lvl="0" indent="0" algn="l" defTabSz="622300">
            <a:lnSpc>
              <a:spcPct val="90000"/>
            </a:lnSpc>
            <a:spcBef>
              <a:spcPct val="0"/>
            </a:spcBef>
            <a:spcAft>
              <a:spcPct val="35000"/>
            </a:spcAft>
            <a:buNone/>
          </a:pPr>
          <a:r>
            <a:rPr lang="en-IE" sz="1400" b="0" kern="1200" dirty="0">
              <a:latin typeface="Calibri" panose="020F0502020204030204"/>
              <a:ea typeface="+mn-ea"/>
              <a:cs typeface="+mn-cs"/>
            </a:rPr>
            <a:t>Enhanced your understanding of the key role you play as Gender Equality Rapporteur, and developed compelling arguments to more effectively tackle resistances to gender equality and intersectional inclusion.</a:t>
          </a:r>
          <a:endParaRPr lang="en-GB" sz="1400" b="0" kern="1200" dirty="0">
            <a:latin typeface="Calibri" panose="020F0502020204030204"/>
            <a:ea typeface="+mn-ea"/>
            <a:cs typeface="+mn-cs"/>
          </a:endParaRPr>
        </a:p>
      </dsp:txBody>
      <dsp:txXfrm>
        <a:off x="336042" y="1231427"/>
        <a:ext cx="6102752" cy="929643"/>
      </dsp:txXfrm>
    </dsp:sp>
    <dsp:sp modelId="{9EB10268-FBF0-4D22-94A7-A59AEA9F8D95}">
      <dsp:nvSpPr>
        <dsp:cNvPr id="0" name=""/>
        <dsp:cNvSpPr/>
      </dsp:nvSpPr>
      <dsp:spPr>
        <a:xfrm>
          <a:off x="0" y="2977573"/>
          <a:ext cx="6515100" cy="3780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CCD06-D04A-4281-BEBE-7E5CA2D14FB0}">
      <dsp:nvSpPr>
        <dsp:cNvPr id="0" name=""/>
        <dsp:cNvSpPr/>
      </dsp:nvSpPr>
      <dsp:spPr>
        <a:xfrm>
          <a:off x="311763" y="2301683"/>
          <a:ext cx="6203336" cy="81782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79" tIns="0" rIns="172379"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alibri" panose="020F0502020204030204"/>
              <a:ea typeface="+mn-ea"/>
              <a:cs typeface="+mn-cs"/>
            </a:rPr>
            <a:t>Designed your own roadmap for putting your respective committees/bodies in action.</a:t>
          </a:r>
          <a:endParaRPr lang="en-GB" sz="1400" kern="1200" dirty="0">
            <a:latin typeface="Calibri" panose="020F0502020204030204"/>
            <a:ea typeface="+mn-ea"/>
            <a:cs typeface="+mn-cs"/>
          </a:endParaRPr>
        </a:p>
      </dsp:txBody>
      <dsp:txXfrm>
        <a:off x="351686" y="2341606"/>
        <a:ext cx="6123490" cy="737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1F0E1-1285-46D4-A41F-F9DA9929F9F9}">
      <dsp:nvSpPr>
        <dsp:cNvPr id="0" name=""/>
        <dsp:cNvSpPr/>
      </dsp:nvSpPr>
      <dsp:spPr>
        <a:xfrm>
          <a:off x="0" y="0"/>
          <a:ext cx="4981575" cy="7130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Gender Equality</a:t>
          </a:r>
          <a:endParaRPr lang="en-GB" sz="1600" kern="1200" dirty="0"/>
        </a:p>
      </dsp:txBody>
      <dsp:txXfrm>
        <a:off x="20886" y="20886"/>
        <a:ext cx="4151844" cy="671312"/>
      </dsp:txXfrm>
    </dsp:sp>
    <dsp:sp modelId="{1F3DB8EE-6159-47DF-A11E-96A72E9183EF}">
      <dsp:nvSpPr>
        <dsp:cNvPr id="0" name=""/>
        <dsp:cNvSpPr/>
      </dsp:nvSpPr>
      <dsp:spPr>
        <a:xfrm>
          <a:off x="417206" y="842736"/>
          <a:ext cx="4981575" cy="7130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Intersectionality</a:t>
          </a:r>
          <a:endParaRPr lang="en-GB" sz="1600" kern="1200" dirty="0"/>
        </a:p>
      </dsp:txBody>
      <dsp:txXfrm>
        <a:off x="438092" y="863622"/>
        <a:ext cx="4059091" cy="671312"/>
      </dsp:txXfrm>
    </dsp:sp>
    <dsp:sp modelId="{65B193C2-E0A3-4AF4-AED7-08411B444E1A}">
      <dsp:nvSpPr>
        <dsp:cNvPr id="0" name=""/>
        <dsp:cNvSpPr/>
      </dsp:nvSpPr>
      <dsp:spPr>
        <a:xfrm>
          <a:off x="828186" y="1685472"/>
          <a:ext cx="4981575" cy="7130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Gender mainstreaming</a:t>
          </a:r>
          <a:endParaRPr lang="en-GB" sz="1600" kern="1200" dirty="0"/>
        </a:p>
      </dsp:txBody>
      <dsp:txXfrm>
        <a:off x="849072" y="1706358"/>
        <a:ext cx="4065318" cy="671312"/>
      </dsp:txXfrm>
    </dsp:sp>
    <dsp:sp modelId="{5200D24C-F440-4516-BF9C-6DBAFBDD7168}">
      <dsp:nvSpPr>
        <dsp:cNvPr id="0" name=""/>
        <dsp:cNvSpPr/>
      </dsp:nvSpPr>
      <dsp:spPr>
        <a:xfrm>
          <a:off x="1245393" y="2528208"/>
          <a:ext cx="4981575" cy="7130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links between gender equality &amp; gender-based violence / violence against women</a:t>
          </a:r>
          <a:endParaRPr lang="en-GB" sz="1600" kern="1200" dirty="0"/>
        </a:p>
      </dsp:txBody>
      <dsp:txXfrm>
        <a:off x="1266279" y="2549094"/>
        <a:ext cx="4059091" cy="671312"/>
      </dsp:txXfrm>
    </dsp:sp>
    <dsp:sp modelId="{8B84AE4B-BFB7-489C-8125-2C3AA80B15B6}">
      <dsp:nvSpPr>
        <dsp:cNvPr id="0" name=""/>
        <dsp:cNvSpPr/>
      </dsp:nvSpPr>
      <dsp:spPr>
        <a:xfrm>
          <a:off x="4518070" y="546157"/>
          <a:ext cx="463504" cy="46350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4622358" y="546157"/>
        <a:ext cx="254928" cy="348787"/>
      </dsp:txXfrm>
    </dsp:sp>
    <dsp:sp modelId="{43783A77-0A5C-40A8-90C3-A89E8FB17F73}">
      <dsp:nvSpPr>
        <dsp:cNvPr id="0" name=""/>
        <dsp:cNvSpPr/>
      </dsp:nvSpPr>
      <dsp:spPr>
        <a:xfrm>
          <a:off x="4935277" y="1388894"/>
          <a:ext cx="463504" cy="46350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5039565" y="1388894"/>
        <a:ext cx="254928" cy="348787"/>
      </dsp:txXfrm>
    </dsp:sp>
    <dsp:sp modelId="{201B4386-F219-41D1-B2DA-265217C892E7}">
      <dsp:nvSpPr>
        <dsp:cNvPr id="0" name=""/>
        <dsp:cNvSpPr/>
      </dsp:nvSpPr>
      <dsp:spPr>
        <a:xfrm>
          <a:off x="5346257" y="2231630"/>
          <a:ext cx="463504" cy="46350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5450545" y="2231630"/>
        <a:ext cx="254928" cy="348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B5B0B-632B-4FD8-897D-77512D702132}">
      <dsp:nvSpPr>
        <dsp:cNvPr id="0" name=""/>
        <dsp:cNvSpPr/>
      </dsp:nvSpPr>
      <dsp:spPr>
        <a:xfrm>
          <a:off x="8" y="0"/>
          <a:ext cx="1842708" cy="31365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2060"/>
              </a:solidFill>
              <a:latin typeface="Arial Nova" panose="020B0504020202020204" pitchFamily="34" charset="0"/>
            </a:rPr>
            <a:t>Case Law #1</a:t>
          </a:r>
          <a:endParaRPr lang="en-GB" sz="2000" kern="1200" dirty="0">
            <a:solidFill>
              <a:srgbClr val="002060"/>
            </a:solidFill>
            <a:latin typeface="Arial Nova" panose="020B0504020202020204" pitchFamily="34" charset="0"/>
          </a:endParaRPr>
        </a:p>
      </dsp:txBody>
      <dsp:txXfrm>
        <a:off x="8" y="0"/>
        <a:ext cx="1842708" cy="940951"/>
      </dsp:txXfrm>
    </dsp:sp>
    <dsp:sp modelId="{79DF2F4C-FE94-48DF-B710-5CA33C00B499}">
      <dsp:nvSpPr>
        <dsp:cNvPr id="0" name=""/>
        <dsp:cNvSpPr/>
      </dsp:nvSpPr>
      <dsp:spPr>
        <a:xfrm>
          <a:off x="184979" y="941870"/>
          <a:ext cx="1474166" cy="945699"/>
        </a:xfrm>
        <a:prstGeom prst="roundRect">
          <a:avLst>
            <a:gd name="adj" fmla="val 10000"/>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Nova" panose="020B0504020202020204" pitchFamily="34" charset="0"/>
            </a:rPr>
            <a:t>2017: Carvalho de Souza vs. Portugal</a:t>
          </a:r>
          <a:endParaRPr lang="en-GB" sz="1400" kern="1200" dirty="0">
            <a:solidFill>
              <a:srgbClr val="002060"/>
            </a:solidFill>
            <a:latin typeface="Arial Nova" panose="020B0504020202020204" pitchFamily="34" charset="0"/>
          </a:endParaRPr>
        </a:p>
      </dsp:txBody>
      <dsp:txXfrm>
        <a:off x="212678" y="969569"/>
        <a:ext cx="1418768" cy="890301"/>
      </dsp:txXfrm>
    </dsp:sp>
    <dsp:sp modelId="{EEE9FBE4-07B3-4BD0-922E-0FD977D4C4BA}">
      <dsp:nvSpPr>
        <dsp:cNvPr id="0" name=""/>
        <dsp:cNvSpPr/>
      </dsp:nvSpPr>
      <dsp:spPr>
        <a:xfrm>
          <a:off x="184979" y="2033061"/>
          <a:ext cx="1474166" cy="94569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mn-lt"/>
            </a:rPr>
            <a:t>Discrimination on the grounds of sex (&amp; age)</a:t>
          </a:r>
          <a:endParaRPr lang="en-GB" sz="1400" kern="1200" dirty="0">
            <a:solidFill>
              <a:srgbClr val="002060"/>
            </a:solidFill>
            <a:latin typeface="+mn-lt"/>
          </a:endParaRPr>
        </a:p>
      </dsp:txBody>
      <dsp:txXfrm>
        <a:off x="212678" y="2060760"/>
        <a:ext cx="1418768" cy="890301"/>
      </dsp:txXfrm>
    </dsp:sp>
    <dsp:sp modelId="{3073A0A5-1A5B-4D94-934F-2BA8A70336DF}">
      <dsp:nvSpPr>
        <dsp:cNvPr id="0" name=""/>
        <dsp:cNvSpPr/>
      </dsp:nvSpPr>
      <dsp:spPr>
        <a:xfrm>
          <a:off x="1981619" y="0"/>
          <a:ext cx="1842708" cy="31365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2060"/>
              </a:solidFill>
              <a:latin typeface="Arial Nova" panose="020B0504020202020204" pitchFamily="34" charset="0"/>
            </a:rPr>
            <a:t>Case Law #2</a:t>
          </a:r>
          <a:endParaRPr lang="en-GB" sz="2000" kern="1200" dirty="0">
            <a:solidFill>
              <a:srgbClr val="002060"/>
            </a:solidFill>
            <a:latin typeface="Arial Nova" panose="020B0504020202020204" pitchFamily="34" charset="0"/>
          </a:endParaRPr>
        </a:p>
      </dsp:txBody>
      <dsp:txXfrm>
        <a:off x="1981619" y="0"/>
        <a:ext cx="1842708" cy="940951"/>
      </dsp:txXfrm>
    </dsp:sp>
    <dsp:sp modelId="{B408D923-848F-4269-A92D-A12DD78E4D21}">
      <dsp:nvSpPr>
        <dsp:cNvPr id="0" name=""/>
        <dsp:cNvSpPr/>
      </dsp:nvSpPr>
      <dsp:spPr>
        <a:xfrm>
          <a:off x="2165890" y="941870"/>
          <a:ext cx="1474166" cy="94569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latin typeface="Arial Nova" panose="020B0504020202020204" pitchFamily="34" charset="0"/>
            </a:rPr>
            <a:t>2009: </a:t>
          </a:r>
          <a:r>
            <a:rPr lang="en-US" sz="1400" kern="1200" dirty="0">
              <a:solidFill>
                <a:srgbClr val="002060"/>
              </a:solidFill>
              <a:latin typeface="Arial Nova" panose="020B0504020202020204" pitchFamily="34" charset="0"/>
            </a:rPr>
            <a:t>Roma female citizen M.D. vs. Spain</a:t>
          </a:r>
          <a:endParaRPr lang="en-GB" sz="1400" kern="1200" dirty="0">
            <a:solidFill>
              <a:srgbClr val="002060"/>
            </a:solidFill>
            <a:latin typeface="Arial Nova" panose="020B0504020202020204" pitchFamily="34" charset="0"/>
          </a:endParaRPr>
        </a:p>
      </dsp:txBody>
      <dsp:txXfrm>
        <a:off x="2193589" y="969569"/>
        <a:ext cx="1418768" cy="890301"/>
      </dsp:txXfrm>
    </dsp:sp>
    <dsp:sp modelId="{02958B6A-8A55-4949-BC42-D367363C196D}">
      <dsp:nvSpPr>
        <dsp:cNvPr id="0" name=""/>
        <dsp:cNvSpPr/>
      </dsp:nvSpPr>
      <dsp:spPr>
        <a:xfrm>
          <a:off x="2165890" y="2033061"/>
          <a:ext cx="1474166" cy="94569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rPr>
            <a:t>Discrimination on the grounds of cultural origin &amp; sex</a:t>
          </a:r>
          <a:r>
            <a:rPr lang="en-US" sz="1200" kern="1200" dirty="0">
              <a:solidFill>
                <a:srgbClr val="002060"/>
              </a:solidFill>
            </a:rPr>
            <a:t>)  </a:t>
          </a:r>
          <a:endParaRPr lang="en-GB" sz="1200" kern="1200" dirty="0">
            <a:solidFill>
              <a:srgbClr val="002060"/>
            </a:solidFill>
          </a:endParaRPr>
        </a:p>
      </dsp:txBody>
      <dsp:txXfrm>
        <a:off x="2193589" y="2060760"/>
        <a:ext cx="1418768" cy="890301"/>
      </dsp:txXfrm>
    </dsp:sp>
    <dsp:sp modelId="{4D22B13A-1B5D-4AF3-86E0-B6321D3D0CAC}">
      <dsp:nvSpPr>
        <dsp:cNvPr id="0" name=""/>
        <dsp:cNvSpPr/>
      </dsp:nvSpPr>
      <dsp:spPr>
        <a:xfrm>
          <a:off x="3962531" y="0"/>
          <a:ext cx="1842708" cy="31365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2060"/>
              </a:solidFill>
              <a:latin typeface="Arial Nova" panose="020B0504020202020204" pitchFamily="34" charset="0"/>
            </a:rPr>
            <a:t>Case Law #3</a:t>
          </a:r>
          <a:endParaRPr lang="en-GB" sz="2000" kern="1200" dirty="0">
            <a:solidFill>
              <a:srgbClr val="002060"/>
            </a:solidFill>
            <a:latin typeface="Arial Nova" panose="020B0504020202020204" pitchFamily="34" charset="0"/>
          </a:endParaRPr>
        </a:p>
      </dsp:txBody>
      <dsp:txXfrm>
        <a:off x="3962531" y="0"/>
        <a:ext cx="1842708" cy="940951"/>
      </dsp:txXfrm>
    </dsp:sp>
    <dsp:sp modelId="{2FFFE52E-E345-4835-B59F-1AB598462024}">
      <dsp:nvSpPr>
        <dsp:cNvPr id="0" name=""/>
        <dsp:cNvSpPr/>
      </dsp:nvSpPr>
      <dsp:spPr>
        <a:xfrm>
          <a:off x="4146801" y="941870"/>
          <a:ext cx="1474166" cy="94569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2060"/>
              </a:solidFill>
              <a:latin typeface="Arial Nova" panose="020B0504020202020204" pitchFamily="34" charset="0"/>
            </a:rPr>
            <a:t>I.G., M.K. and R.H. v. Slovakia</a:t>
          </a:r>
          <a:endParaRPr lang="en-GB" sz="1400" kern="1200" dirty="0">
            <a:latin typeface="Arial Nova" panose="020B0504020202020204" pitchFamily="34" charset="0"/>
          </a:endParaRPr>
        </a:p>
      </dsp:txBody>
      <dsp:txXfrm>
        <a:off x="4174500" y="969569"/>
        <a:ext cx="1418768" cy="890301"/>
      </dsp:txXfrm>
    </dsp:sp>
    <dsp:sp modelId="{CAB48CDB-7480-47A8-B7C9-D8F61D9A3E63}">
      <dsp:nvSpPr>
        <dsp:cNvPr id="0" name=""/>
        <dsp:cNvSpPr/>
      </dsp:nvSpPr>
      <dsp:spPr>
        <a:xfrm>
          <a:off x="4146801" y="2033061"/>
          <a:ext cx="1474166" cy="94569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mn-lt"/>
            </a:rPr>
            <a:t>Violation of the prohibition of inhuman degrading treatment (Art. 3)</a:t>
          </a:r>
          <a:endParaRPr lang="en-GB" sz="1400" kern="1200" dirty="0">
            <a:latin typeface="+mn-lt"/>
          </a:endParaRPr>
        </a:p>
      </dsp:txBody>
      <dsp:txXfrm>
        <a:off x="4174500" y="2060760"/>
        <a:ext cx="1418768" cy="890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8C2FE-79BC-41EB-9C1F-56A1779DEA2C}">
      <dsp:nvSpPr>
        <dsp:cNvPr id="0" name=""/>
        <dsp:cNvSpPr/>
      </dsp:nvSpPr>
      <dsp:spPr>
        <a:xfrm>
          <a:off x="0" y="774"/>
          <a:ext cx="6713220" cy="44677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Nova" panose="020B0504020202020204" pitchFamily="34" charset="0"/>
            </a:rPr>
            <a:t>What they achieved: </a:t>
          </a:r>
        </a:p>
      </dsp:txBody>
      <dsp:txXfrm>
        <a:off x="21810" y="22584"/>
        <a:ext cx="6669600" cy="403150"/>
      </dsp:txXfrm>
    </dsp:sp>
    <dsp:sp modelId="{25620B4E-B20F-4365-B3F2-7ED9388CDF0A}">
      <dsp:nvSpPr>
        <dsp:cNvPr id="0" name=""/>
        <dsp:cNvSpPr/>
      </dsp:nvSpPr>
      <dsp:spPr>
        <a:xfrm>
          <a:off x="0" y="447545"/>
          <a:ext cx="6713220" cy="158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4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solidFill>
              <a:srgbClr val="002060"/>
            </a:solidFill>
            <a:latin typeface="Arial Nova" panose="020B0504020202020204" pitchFamily="34" charset="0"/>
          </a:endParaRPr>
        </a:p>
        <a:p>
          <a:pPr marL="228600" lvl="1" indent="-228600" algn="l" defTabSz="889000">
            <a:lnSpc>
              <a:spcPct val="90000"/>
            </a:lnSpc>
            <a:spcBef>
              <a:spcPct val="0"/>
            </a:spcBef>
            <a:spcAft>
              <a:spcPct val="20000"/>
            </a:spcAft>
            <a:buChar char="•"/>
          </a:pPr>
          <a:r>
            <a:rPr lang="en-US" sz="2000" kern="1200" dirty="0">
              <a:solidFill>
                <a:srgbClr val="002060"/>
              </a:solidFill>
              <a:latin typeface="Arial Nova" panose="020B0504020202020204" pitchFamily="34" charset="0"/>
            </a:rPr>
            <a:t>They exposed subtle forms of </a:t>
          </a:r>
          <a:r>
            <a:rPr lang="en-US" sz="2000" b="1" i="1" kern="1200" dirty="0">
              <a:solidFill>
                <a:srgbClr val="002060"/>
              </a:solidFill>
              <a:latin typeface="Arial Nova" panose="020B0504020202020204" pitchFamily="34" charset="0"/>
            </a:rPr>
            <a:t>judiciary bias </a:t>
          </a:r>
          <a:r>
            <a:rPr lang="en-US" sz="2000" kern="1200" dirty="0">
              <a:solidFill>
                <a:srgbClr val="002060"/>
              </a:solidFill>
              <a:latin typeface="Arial Nova" panose="020B0504020202020204" pitchFamily="34" charset="0"/>
            </a:rPr>
            <a:t>shaping the law and normative frameworks.</a:t>
          </a:r>
        </a:p>
        <a:p>
          <a:pPr marL="228600" lvl="1" indent="-228600" algn="l" defTabSz="889000">
            <a:lnSpc>
              <a:spcPct val="90000"/>
            </a:lnSpc>
            <a:spcBef>
              <a:spcPct val="0"/>
            </a:spcBef>
            <a:spcAft>
              <a:spcPct val="20000"/>
            </a:spcAft>
            <a:buChar char="•"/>
          </a:pPr>
          <a:r>
            <a:rPr lang="en-US" sz="2000" kern="1200" dirty="0">
              <a:solidFill>
                <a:srgbClr val="002060"/>
              </a:solidFill>
              <a:latin typeface="Arial Nova" panose="020B0504020202020204" pitchFamily="34" charset="0"/>
            </a:rPr>
            <a:t>Brought justice for women and men experiencing intersectional discrimination.</a:t>
          </a:r>
        </a:p>
      </dsp:txBody>
      <dsp:txXfrm>
        <a:off x="0" y="447545"/>
        <a:ext cx="6713220" cy="15830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1249-1A34-42DA-BD35-7A9B5E807A79}">
      <dsp:nvSpPr>
        <dsp:cNvPr id="0" name=""/>
        <dsp:cNvSpPr/>
      </dsp:nvSpPr>
      <dsp:spPr>
        <a:xfrm>
          <a:off x="1709" y="0"/>
          <a:ext cx="1667467" cy="22875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GB" sz="1400" b="0" kern="1200" dirty="0">
              <a:solidFill>
                <a:schemeClr val="bg1"/>
              </a:solidFill>
              <a:latin typeface="Arial Nova" panose="020B0504020202020204" pitchFamily="34" charset="0"/>
            </a:rPr>
            <a:t>• What kind of resistances have you observed (in your field of work, society more broadly  (media, public, debate, etc.?)</a:t>
          </a:r>
          <a:endParaRPr lang="en-GB" sz="1400" kern="1200" dirty="0">
            <a:solidFill>
              <a:schemeClr val="bg1"/>
            </a:solidFill>
          </a:endParaRPr>
        </a:p>
      </dsp:txBody>
      <dsp:txXfrm>
        <a:off x="50547" y="48838"/>
        <a:ext cx="1569791" cy="2189905"/>
      </dsp:txXfrm>
    </dsp:sp>
    <dsp:sp modelId="{57B421B6-1499-46C0-A2C6-00A1378A2F8F}">
      <dsp:nvSpPr>
        <dsp:cNvPr id="0" name=""/>
        <dsp:cNvSpPr/>
      </dsp:nvSpPr>
      <dsp:spPr>
        <a:xfrm>
          <a:off x="1949311" y="0"/>
          <a:ext cx="1667467" cy="22875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latin typeface="Arial Nova" panose="020B0504020202020204" pitchFamily="34" charset="0"/>
            </a:rPr>
            <a:t>• </a:t>
          </a:r>
          <a:r>
            <a:rPr lang="en-GB" sz="1600" b="0" kern="1200" dirty="0">
              <a:effectLst/>
              <a:latin typeface="Arial Nova" panose="020B0504020202020204" pitchFamily="34" charset="0"/>
              <a:ea typeface="+mn-ea"/>
              <a:cs typeface="+mn-cs"/>
            </a:rPr>
            <a:t>Where do you think these resistances come from?</a:t>
          </a:r>
        </a:p>
      </dsp:txBody>
      <dsp:txXfrm>
        <a:off x="1998149" y="48838"/>
        <a:ext cx="1569791" cy="2189905"/>
      </dsp:txXfrm>
    </dsp:sp>
    <dsp:sp modelId="{B8CC22D9-730F-4B62-9057-E77F7D8A1E6D}">
      <dsp:nvSpPr>
        <dsp:cNvPr id="0" name=""/>
        <dsp:cNvSpPr/>
      </dsp:nvSpPr>
      <dsp:spPr>
        <a:xfrm>
          <a:off x="3896913" y="0"/>
          <a:ext cx="1667467" cy="22875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effectLst/>
              <a:latin typeface="Arial Nova" panose="020B0504020202020204" pitchFamily="34" charset="0"/>
              <a:ea typeface="+mn-ea"/>
              <a:cs typeface="+mn-cs"/>
            </a:rPr>
            <a:t>• What has </a:t>
          </a:r>
          <a:r>
            <a:rPr lang="en-US" sz="1600" b="0" i="1" kern="1200" dirty="0">
              <a:effectLst/>
              <a:latin typeface="Arial Nova" panose="020B0504020202020204" pitchFamily="34" charset="0"/>
              <a:ea typeface="+mn-ea"/>
              <a:cs typeface="+mn-cs"/>
            </a:rPr>
            <a:t>worked</a:t>
          </a:r>
          <a:r>
            <a:rPr lang="en-US" sz="1600" b="0" kern="1200" dirty="0">
              <a:effectLst/>
              <a:latin typeface="Arial Nova" panose="020B0504020202020204" pitchFamily="34" charset="0"/>
              <a:ea typeface="+mn-ea"/>
              <a:cs typeface="+mn-cs"/>
            </a:rPr>
            <a:t> for you in the past to bring people on board?</a:t>
          </a:r>
        </a:p>
      </dsp:txBody>
      <dsp:txXfrm>
        <a:off x="3945751" y="48838"/>
        <a:ext cx="1569791" cy="2189905"/>
      </dsp:txXfrm>
    </dsp:sp>
    <dsp:sp modelId="{C27EE211-A225-4E3C-887B-4FBA9885F03E}">
      <dsp:nvSpPr>
        <dsp:cNvPr id="0" name=""/>
        <dsp:cNvSpPr/>
      </dsp:nvSpPr>
      <dsp:spPr>
        <a:xfrm>
          <a:off x="5844515" y="0"/>
          <a:ext cx="1667467" cy="22875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effectLst/>
              <a:latin typeface="Arial Nova" panose="020B0504020202020204" pitchFamily="34" charset="0"/>
              <a:ea typeface="+mn-ea"/>
              <a:cs typeface="+mn-cs"/>
            </a:rPr>
            <a:t>•What do you find most difficult to respond to?</a:t>
          </a:r>
          <a:endParaRPr lang="en-GB" sz="1600" b="0" kern="1200" dirty="0">
            <a:effectLst/>
            <a:latin typeface="Arial Nova" panose="020B0504020202020204" pitchFamily="34" charset="0"/>
            <a:ea typeface="+mn-ea"/>
            <a:cs typeface="+mn-cs"/>
          </a:endParaRPr>
        </a:p>
      </dsp:txBody>
      <dsp:txXfrm>
        <a:off x="5893353" y="48838"/>
        <a:ext cx="1569791" cy="21899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1249-1A34-42DA-BD35-7A9B5E807A79}">
      <dsp:nvSpPr>
        <dsp:cNvPr id="0" name=""/>
        <dsp:cNvSpPr/>
      </dsp:nvSpPr>
      <dsp:spPr>
        <a:xfrm>
          <a:off x="748" y="0"/>
          <a:ext cx="1324435" cy="22875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GB" sz="1400" b="0" kern="1200" dirty="0">
              <a:solidFill>
                <a:schemeClr val="bg1"/>
              </a:solidFill>
              <a:latin typeface="Arial Nova" panose="020B0504020202020204" pitchFamily="34" charset="0"/>
            </a:rPr>
            <a:t>•</a:t>
          </a:r>
          <a:r>
            <a:rPr lang="en-GB" sz="1400" kern="1200" dirty="0"/>
            <a:t>What facts, data and commitments on gender equality do we have to counteract the arguments? </a:t>
          </a:r>
          <a:endParaRPr lang="en-GB" sz="1400" kern="1200" dirty="0">
            <a:solidFill>
              <a:schemeClr val="bg1"/>
            </a:solidFill>
          </a:endParaRPr>
        </a:p>
      </dsp:txBody>
      <dsp:txXfrm>
        <a:off x="39539" y="38791"/>
        <a:ext cx="1246853" cy="2209999"/>
      </dsp:txXfrm>
    </dsp:sp>
    <dsp:sp modelId="{57B421B6-1499-46C0-A2C6-00A1378A2F8F}">
      <dsp:nvSpPr>
        <dsp:cNvPr id="0" name=""/>
        <dsp:cNvSpPr/>
      </dsp:nvSpPr>
      <dsp:spPr>
        <a:xfrm>
          <a:off x="1547688" y="0"/>
          <a:ext cx="1324435" cy="22875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kern="1200" dirty="0">
              <a:latin typeface="Arial Nova" panose="020B0504020202020204" pitchFamily="34" charset="0"/>
            </a:rPr>
            <a:t>•</a:t>
          </a:r>
          <a:r>
            <a:rPr lang="en-GB" sz="1400" kern="1200" dirty="0"/>
            <a:t>What are the risks if gender equality issues and intersectionality are not taken into consideration?</a:t>
          </a:r>
          <a:endParaRPr lang="en-GB" sz="1400" b="0" kern="1200" dirty="0">
            <a:effectLst/>
            <a:latin typeface="Arial Nova" panose="020B0504020202020204" pitchFamily="34" charset="0"/>
            <a:ea typeface="+mn-ea"/>
            <a:cs typeface="+mn-cs"/>
          </a:endParaRPr>
        </a:p>
      </dsp:txBody>
      <dsp:txXfrm>
        <a:off x="1586479" y="38791"/>
        <a:ext cx="1246853" cy="2209999"/>
      </dsp:txXfrm>
    </dsp:sp>
    <dsp:sp modelId="{B8CC22D9-730F-4B62-9057-E77F7D8A1E6D}">
      <dsp:nvSpPr>
        <dsp:cNvPr id="0" name=""/>
        <dsp:cNvSpPr/>
      </dsp:nvSpPr>
      <dsp:spPr>
        <a:xfrm>
          <a:off x="3094628" y="0"/>
          <a:ext cx="1324435" cy="22875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effectLst/>
              <a:latin typeface="Arial Nova" panose="020B0504020202020204" pitchFamily="34" charset="0"/>
              <a:ea typeface="+mn-ea"/>
              <a:cs typeface="+mn-cs"/>
            </a:rPr>
            <a:t>• </a:t>
          </a:r>
          <a:r>
            <a:rPr lang="en-GB" sz="1200" kern="1200" dirty="0">
              <a:latin typeface="Arial Nova" panose="020B0504020202020204" pitchFamily="34" charset="0"/>
            </a:rPr>
            <a:t>What are the positive impacts of gender equality on freedom, wellbeing, fairness and justice for all? </a:t>
          </a:r>
        </a:p>
      </dsp:txBody>
      <dsp:txXfrm>
        <a:off x="3133419" y="38791"/>
        <a:ext cx="1246853" cy="2209999"/>
      </dsp:txXfrm>
    </dsp:sp>
    <dsp:sp modelId="{3AF23CFD-7AE6-4FFD-AE9E-A330E893AB81}">
      <dsp:nvSpPr>
        <dsp:cNvPr id="0" name=""/>
        <dsp:cNvSpPr/>
      </dsp:nvSpPr>
      <dsp:spPr>
        <a:xfrm>
          <a:off x="4641569" y="0"/>
          <a:ext cx="1324435" cy="22875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Nova" panose="020B0504020202020204" pitchFamily="34" charset="0"/>
            </a:rPr>
            <a:t>–How can we communicate these impacts to different audiences/stakeholders? </a:t>
          </a:r>
        </a:p>
      </dsp:txBody>
      <dsp:txXfrm>
        <a:off x="4680360" y="38791"/>
        <a:ext cx="1246853" cy="2209999"/>
      </dsp:txXfrm>
    </dsp:sp>
    <dsp:sp modelId="{DE920719-7629-46A2-BA9A-31A4A0E6B467}">
      <dsp:nvSpPr>
        <dsp:cNvPr id="0" name=""/>
        <dsp:cNvSpPr/>
      </dsp:nvSpPr>
      <dsp:spPr>
        <a:xfrm>
          <a:off x="6188509" y="0"/>
          <a:ext cx="1324435" cy="228758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US" sz="1400" kern="1200" dirty="0">
              <a:latin typeface="Arial Nova" panose="020B0504020202020204" pitchFamily="34" charset="0"/>
            </a:rPr>
            <a:t>• What positive alliances or examples have you seen?</a:t>
          </a:r>
          <a:endParaRPr lang="en-GB" sz="1400" kern="1200" dirty="0">
            <a:latin typeface="Arial Nova" panose="020B0504020202020204" pitchFamily="34" charset="0"/>
          </a:endParaRPr>
        </a:p>
      </dsp:txBody>
      <dsp:txXfrm>
        <a:off x="6227300" y="38791"/>
        <a:ext cx="1246853" cy="22099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CBEFC0B-5551-46D7-8CC2-DAFF384D9BF7}"/>
              </a:ext>
            </a:extLst>
          </p:cNvPr>
          <p:cNvSpPr>
            <a:spLocks noGrp="1"/>
          </p:cNvSpPr>
          <p:nvPr>
            <p:ph type="hdr" sz="quarter"/>
          </p:nvPr>
        </p:nvSpPr>
        <p:spPr>
          <a:xfrm>
            <a:off x="0" y="0"/>
            <a:ext cx="2949575" cy="496888"/>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4D9A9362-1D15-4D76-B100-800E1ED1A7F4}"/>
              </a:ext>
            </a:extLst>
          </p:cNvPr>
          <p:cNvSpPr>
            <a:spLocks noGrp="1"/>
          </p:cNvSpPr>
          <p:nvPr>
            <p:ph type="dt" sz="quarter" idx="1"/>
          </p:nvPr>
        </p:nvSpPr>
        <p:spPr>
          <a:xfrm>
            <a:off x="3854450" y="0"/>
            <a:ext cx="2949575" cy="496888"/>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CF6B2577-5E58-4683-A09C-06CDE58C6C88}" type="datetime1">
              <a:rPr lang="fr-FR"/>
              <a:pPr>
                <a:defRPr/>
              </a:pPr>
              <a:t>01/12/2025</a:t>
            </a:fld>
            <a:endParaRPr lang="fr-FR"/>
          </a:p>
        </p:txBody>
      </p:sp>
      <p:sp>
        <p:nvSpPr>
          <p:cNvPr id="4" name="Espace réservé du pied de page 3">
            <a:extLst>
              <a:ext uri="{FF2B5EF4-FFF2-40B4-BE49-F238E27FC236}">
                <a16:creationId xmlns:a16="http://schemas.microsoft.com/office/drawing/2014/main" id="{40DC7F99-A565-443F-8AFA-F295F98765A4}"/>
              </a:ext>
            </a:extLst>
          </p:cNvPr>
          <p:cNvSpPr>
            <a:spLocks noGrp="1"/>
          </p:cNvSpPr>
          <p:nvPr>
            <p:ph type="ftr" sz="quarter" idx="2"/>
          </p:nvPr>
        </p:nvSpPr>
        <p:spPr>
          <a:xfrm>
            <a:off x="0" y="9445625"/>
            <a:ext cx="2949575" cy="496888"/>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096E7DA0-6332-4393-9FE8-564B55FDAC62}"/>
              </a:ext>
            </a:extLst>
          </p:cNvPr>
          <p:cNvSpPr>
            <a:spLocks noGrp="1"/>
          </p:cNvSpPr>
          <p:nvPr>
            <p:ph type="sldNum" sz="quarter" idx="3"/>
          </p:nvPr>
        </p:nvSpPr>
        <p:spPr>
          <a:xfrm>
            <a:off x="3854450" y="9445625"/>
            <a:ext cx="2949575" cy="496888"/>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BFBA4152-FD16-42C6-81E3-AD9C7D43070C}" type="slidenum">
              <a:rPr lang="fr-FR" altLang="fr-F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89D505-510A-42EC-9691-2CF023E10E72}"/>
              </a:ext>
            </a:extLst>
          </p:cNvPr>
          <p:cNvSpPr>
            <a:spLocks noGrp="1"/>
          </p:cNvSpPr>
          <p:nvPr>
            <p:ph type="hdr" sz="quarter"/>
          </p:nvPr>
        </p:nvSpPr>
        <p:spPr>
          <a:xfrm>
            <a:off x="0" y="0"/>
            <a:ext cx="2949575" cy="496888"/>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829AFA59-A7F5-46CA-A4C3-057C722AB55A}"/>
              </a:ext>
            </a:extLst>
          </p:cNvPr>
          <p:cNvSpPr>
            <a:spLocks noGrp="1"/>
          </p:cNvSpPr>
          <p:nvPr>
            <p:ph type="dt" idx="1"/>
          </p:nvPr>
        </p:nvSpPr>
        <p:spPr>
          <a:xfrm>
            <a:off x="3854450" y="0"/>
            <a:ext cx="2949575" cy="496888"/>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DD620BEF-2F66-4843-92A1-BC0D79EAB052}" type="datetime1">
              <a:rPr lang="fr-FR"/>
              <a:pPr>
                <a:defRPr/>
              </a:pPr>
              <a:t>01/12/2025</a:t>
            </a:fld>
            <a:endParaRPr lang="fr-FR"/>
          </a:p>
        </p:txBody>
      </p:sp>
      <p:sp>
        <p:nvSpPr>
          <p:cNvPr id="4" name="Espace réservé de l'image des diapositives 3">
            <a:extLst>
              <a:ext uri="{FF2B5EF4-FFF2-40B4-BE49-F238E27FC236}">
                <a16:creationId xmlns:a16="http://schemas.microsoft.com/office/drawing/2014/main" id="{F798C65E-A4D8-4544-A1A7-18536BF9837E}"/>
              </a:ext>
            </a:extLst>
          </p:cNvPr>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5706" tIns="47854" rIns="95706" bIns="47854" rtlCol="0" anchor="ctr"/>
          <a:lstStyle/>
          <a:p>
            <a:pPr lvl="0"/>
            <a:endParaRPr lang="fr-FR" noProof="0"/>
          </a:p>
        </p:txBody>
      </p:sp>
      <p:sp>
        <p:nvSpPr>
          <p:cNvPr id="5" name="Espace réservé des commentaires 4">
            <a:extLst>
              <a:ext uri="{FF2B5EF4-FFF2-40B4-BE49-F238E27FC236}">
                <a16:creationId xmlns:a16="http://schemas.microsoft.com/office/drawing/2014/main" id="{05E3AF90-2FB0-46B0-A843-50DA57897E48}"/>
              </a:ext>
            </a:extLst>
          </p:cNvPr>
          <p:cNvSpPr>
            <a:spLocks noGrp="1"/>
          </p:cNvSpPr>
          <p:nvPr>
            <p:ph type="body" sz="quarter" idx="3"/>
          </p:nvPr>
        </p:nvSpPr>
        <p:spPr>
          <a:xfrm>
            <a:off x="681038" y="4722813"/>
            <a:ext cx="5443537" cy="4475162"/>
          </a:xfrm>
          <a:prstGeom prst="rect">
            <a:avLst/>
          </a:prstGeom>
        </p:spPr>
        <p:txBody>
          <a:bodyPr vert="horz" lIns="95706" tIns="47854" rIns="95706" bIns="47854"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BD834D44-6D53-4927-8AD6-90B9112628BB}"/>
              </a:ext>
            </a:extLst>
          </p:cNvPr>
          <p:cNvSpPr>
            <a:spLocks noGrp="1"/>
          </p:cNvSpPr>
          <p:nvPr>
            <p:ph type="ftr" sz="quarter" idx="4"/>
          </p:nvPr>
        </p:nvSpPr>
        <p:spPr>
          <a:xfrm>
            <a:off x="0" y="9445625"/>
            <a:ext cx="2949575" cy="496888"/>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09CC93CF-4C1D-40A3-A998-7AFC348F3E20}"/>
              </a:ext>
            </a:extLst>
          </p:cNvPr>
          <p:cNvSpPr>
            <a:spLocks noGrp="1"/>
          </p:cNvSpPr>
          <p:nvPr>
            <p:ph type="sldNum" sz="quarter" idx="5"/>
          </p:nvPr>
        </p:nvSpPr>
        <p:spPr>
          <a:xfrm>
            <a:off x="3854450" y="9445625"/>
            <a:ext cx="2949575" cy="496888"/>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CD91D898-C786-4C5B-BF7A-1E0F2AAC44B7}" type="slidenum">
              <a:rPr lang="fr-FR" altLang="fr-FR"/>
              <a:pPr/>
              <a:t>‹#›</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coe.int/en/web/genderequality/migrant-and-refugee-women-and-girls" TargetMode="External"/><Relationship Id="rId3" Type="http://schemas.openxmlformats.org/officeDocument/2006/relationships/hyperlink" Target="https://rm.coe.int/prems-073024-gbr-2573-gender-equality-strategy-2024-29-txt-web-a5-2756/1680afc66a" TargetMode="External"/><Relationship Id="rId7" Type="http://schemas.openxmlformats.org/officeDocument/2006/relationships/hyperlink" Target="https://www.coe.int/en/web/genderequality/balanced-particip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oe.int/en/web/genderequality/equal-access-of-women-to-justice" TargetMode="External"/><Relationship Id="rId5" Type="http://schemas.openxmlformats.org/officeDocument/2006/relationships/hyperlink" Target="https://www.coe.int/en/web/genderequality/violence-against-women" TargetMode="External"/><Relationship Id="rId4" Type="http://schemas.openxmlformats.org/officeDocument/2006/relationships/hyperlink" Target="https://www.coe.int/en/web/genderequality/gender-stereotypes-and-sexism" TargetMode="External"/><Relationship Id="rId9" Type="http://schemas.openxmlformats.org/officeDocument/2006/relationships/hyperlink" Target="https://www.coe.int/en/web/genderequality/gender-mainstream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European_Union_(EU)"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Glossary:Percentage_poin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eforum.org/publications/global-gender-gap-report-2024/in-full/key-findings-e7709cd964/#key-findings-e7709cd96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GB"/>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D91D898-C786-4C5B-BF7A-1E0F2AAC44B7}" type="slidenum">
              <a:rPr kumimoji="0" lang="fr-FR" altLang="fr-FR"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r-FR" altLang="fr-FR"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1417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10</a:t>
            </a:fld>
            <a:endParaRPr lang="fr-FR" altLang="fr-FR"/>
          </a:p>
        </p:txBody>
      </p:sp>
    </p:spTree>
    <p:extLst>
      <p:ext uri="{BB962C8B-B14F-4D97-AF65-F5344CB8AC3E}">
        <p14:creationId xmlns:p14="http://schemas.microsoft.com/office/powerpoint/2010/main" val="410845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C1198-EB56-4C7F-8E00-E31C97E598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3806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b="1" dirty="0"/>
              <a:t>Gender Equality Strategy 2024-2029</a:t>
            </a:r>
          </a:p>
          <a:p>
            <a:r>
              <a:rPr lang="en-US" dirty="0"/>
              <a:t>The</a:t>
            </a:r>
            <a:r>
              <a:rPr lang="en-US" dirty="0">
                <a:hlinkClick r:id="rId3"/>
              </a:rPr>
              <a:t> Strategy</a:t>
            </a:r>
            <a:r>
              <a:rPr lang="en-US" dirty="0"/>
              <a:t>, adopted on 6 March 2024, builds upon the vast legal and policy acquis of the Council of Europe as regards gender equality, as well as the achievements of the second Council of Europe Gender Equality Strategy 2018-2023. </a:t>
            </a:r>
          </a:p>
          <a:p>
            <a:r>
              <a:rPr lang="en-US" dirty="0">
                <a:hlinkClick r:id="rId4"/>
              </a:rPr>
              <a:t>Preventing and combating gender stereotypes and sexism</a:t>
            </a:r>
            <a:endParaRPr lang="en-US" dirty="0"/>
          </a:p>
          <a:p>
            <a:r>
              <a:rPr lang="en-US" dirty="0">
                <a:hlinkClick r:id="rId5"/>
              </a:rPr>
              <a:t>Preventing and combating violence against women and girls and domestic violence</a:t>
            </a:r>
            <a:endParaRPr lang="en-US" dirty="0"/>
          </a:p>
          <a:p>
            <a:r>
              <a:rPr lang="en-US" dirty="0">
                <a:hlinkClick r:id="rId6"/>
              </a:rPr>
              <a:t>Ensuring equal access to justice for women and girls</a:t>
            </a:r>
            <a:endParaRPr lang="en-US" dirty="0"/>
          </a:p>
          <a:p>
            <a:r>
              <a:rPr lang="en-US" dirty="0">
                <a:hlinkClick r:id="rId7"/>
              </a:rPr>
              <a:t>Achieving balanced participation of women and men in political, public, social and economic life</a:t>
            </a:r>
            <a:endParaRPr lang="en-US" dirty="0"/>
          </a:p>
          <a:p>
            <a:r>
              <a:rPr lang="en-US" dirty="0">
                <a:hlinkClick r:id="rId8"/>
              </a:rPr>
              <a:t>Ensuring women’s empowerment and gender equality in relation to global and geopolitical challenges</a:t>
            </a:r>
            <a:endParaRPr lang="en-US" dirty="0"/>
          </a:p>
          <a:p>
            <a:r>
              <a:rPr lang="en-US" dirty="0">
                <a:hlinkClick r:id="rId9"/>
              </a:rPr>
              <a:t>Achieving gender mainstreaming and including an intersectional approach in all policies and measures</a:t>
            </a:r>
            <a:br>
              <a:rPr lang="en-US" dirty="0"/>
            </a:br>
            <a:r>
              <a:rPr lang="en-US"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C1198-EB56-4C7F-8E00-E31C97E598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867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C1198-EB56-4C7F-8E00-E31C97E598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555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0CB30-AA76-B9FF-B1DD-87E74E07F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3C2B7-8020-50E0-6EF7-5CA25B94B25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2D14FA6-D672-E13C-27BB-D1E4E30563DA}"/>
              </a:ext>
            </a:extLst>
          </p:cNvPr>
          <p:cNvSpPr>
            <a:spLocks noGrp="1"/>
          </p:cNvSpPr>
          <p:nvPr>
            <p:ph type="body" idx="1"/>
          </p:nvPr>
        </p:nvSpPr>
        <p:spPr/>
        <p:txBody>
          <a:bodyPr/>
          <a:lstStyle/>
          <a:p>
            <a:r>
              <a:rPr lang="en-US" dirty="0"/>
              <a:t>Notes for trainer</a:t>
            </a:r>
          </a:p>
          <a:p>
            <a:pPr>
              <a:buNone/>
            </a:pPr>
            <a:r>
              <a:rPr lang="en-US" dirty="0"/>
              <a:t>In 2024, women held one-third (33.4%) of the seats in national parliaments across the </a:t>
            </a:r>
            <a:r>
              <a:rPr lang="en-US" dirty="0">
                <a:hlinkClick r:id="rId3"/>
              </a:rPr>
              <a:t>EU</a:t>
            </a:r>
            <a:r>
              <a:rPr lang="en-US" dirty="0"/>
              <a:t>, marking a 5.6 </a:t>
            </a:r>
            <a:r>
              <a:rPr lang="en-US" dirty="0">
                <a:hlinkClick r:id="rId4"/>
              </a:rPr>
              <a:t>percentage points</a:t>
            </a:r>
            <a:r>
              <a:rPr lang="en-US" dirty="0"/>
              <a:t> (pp) increase compared with 2014.</a:t>
            </a:r>
          </a:p>
          <a:p>
            <a:pPr>
              <a:buNone/>
            </a:pPr>
            <a:r>
              <a:rPr lang="en-US" dirty="0"/>
              <a:t>Sweden (45.6%), Finland (45.5%) and Denmark (44.7%) had the highest shares of female representatives, while Cyprus (14.3%), Hungary (14.6%) and Romania (19.5%) had the lowest.</a:t>
            </a:r>
          </a:p>
          <a:p>
            <a:pPr>
              <a:buNone/>
            </a:pPr>
            <a:r>
              <a:rPr lang="en-US" dirty="0"/>
              <a:t>Compared with 2014, 3 EU countries increased the share of female representatives by 10 pp or more: Malta (+14.9 pp), Latvia (+13.0 pp) and France (+10.3 pp).</a:t>
            </a:r>
          </a:p>
          <a:p>
            <a:endParaRPr lang="en-US" dirty="0"/>
          </a:p>
          <a:p>
            <a:endParaRPr lang="en-GB" dirty="0"/>
          </a:p>
        </p:txBody>
      </p:sp>
      <p:sp>
        <p:nvSpPr>
          <p:cNvPr id="4" name="Slide Number Placeholder 3">
            <a:extLst>
              <a:ext uri="{FF2B5EF4-FFF2-40B4-BE49-F238E27FC236}">
                <a16:creationId xmlns:a16="http://schemas.microsoft.com/office/drawing/2014/main" id="{625219D6-7CAA-E72F-2867-90E2D585C3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C1198-EB56-4C7F-8E00-E31C97E598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653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
        <p:nvSpPr>
          <p:cNvPr id="923" name="Google Shape;923;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While this shows a majority of judges are women, the representation in top judicial positions remains lower. </a:t>
            </a:r>
          </a:p>
          <a:p>
            <a:r>
              <a:rPr lang="en-US" b="1" dirty="0"/>
              <a:t>Overall average:</a:t>
            </a:r>
            <a:r>
              <a:rPr lang="en-US" dirty="0"/>
              <a:t> 57% of professional judges in Europe were women in 2022.</a:t>
            </a:r>
          </a:p>
          <a:p>
            <a:r>
              <a:rPr lang="en-US" b="1" dirty="0"/>
              <a:t>Growing trend:</a:t>
            </a:r>
            <a:r>
              <a:rPr lang="en-US" dirty="0"/>
              <a:t> The proportion of women judges has been increasing over time.</a:t>
            </a:r>
          </a:p>
          <a:p>
            <a:r>
              <a:rPr lang="en-US" b="1" dirty="0"/>
              <a:t>Underrepresentation in top positions:</a:t>
            </a:r>
            <a:r>
              <a:rPr lang="en-US" dirty="0"/>
              <a:t> Despite the high overall percentage, women are still underrepresented in the highest-level judicial positions.</a:t>
            </a:r>
          </a:p>
          <a:p>
            <a:r>
              <a:rPr lang="en-US" b="1" dirty="0"/>
              <a:t>Regional variation:</a:t>
            </a:r>
            <a:r>
              <a:rPr lang="en-US" dirty="0"/>
              <a:t> The percentage varies significantly by country, with some having higher rates (e.g., Latvia with 81% and Romania with 79%).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24" name="Google Shape;924;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7221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Explain that when the human rights argument does not work, the economic or business argument may do.</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C1198-EB56-4C7F-8E00-E31C97E598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610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959AB-8324-A8BC-E386-11974A7F9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EF617-8846-45F6-2C5B-1E9339D01F4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32ADC50-1A9E-F341-479B-0779421DDDF6}"/>
              </a:ext>
            </a:extLst>
          </p:cNvPr>
          <p:cNvSpPr>
            <a:spLocks noGrp="1"/>
          </p:cNvSpPr>
          <p:nvPr>
            <p:ph type="body" idx="1"/>
          </p:nvPr>
        </p:nvSpPr>
        <p:spPr/>
        <p:txBody>
          <a:bodyPr/>
          <a:lstStyle/>
          <a:p>
            <a:r>
              <a:rPr lang="en-US" dirty="0"/>
              <a:t>In 2021, the gap between men's and women's gross earnings in the EU stood at 12.7%, meaning that women earned, on average, 13% less per hour than men that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average gross hourly wage of female employees in the EU was 12 percent less than that of male employees in 2023.</a:t>
            </a:r>
          </a:p>
          <a:p>
            <a:endParaRPr lang="en-US" dirty="0"/>
          </a:p>
          <a:p>
            <a:r>
              <a:rPr lang="en-US" b="1" dirty="0"/>
              <a:t>Women’s hourly earnings are still about 13 per cent blower than men’s on average in the EU.</a:t>
            </a:r>
            <a:endParaRPr lang="en-US" dirty="0"/>
          </a:p>
          <a:p>
            <a:r>
              <a:rPr lang="en-US" dirty="0"/>
              <a:t>If ‘equal pay for equal work or work of equal value’ is set in stone as an EU right since 1958, gender equality in the bloc’s </a:t>
            </a:r>
            <a:r>
              <a:rPr lang="en-US" dirty="0" err="1"/>
              <a:t>labour</a:t>
            </a:r>
            <a:r>
              <a:rPr lang="en-US" dirty="0"/>
              <a:t> market still has not been reached today. In many cases, women are still paid less than men for doing the same job. Despite a slight reduction in the pay gap in the past decade – about 3.5 per cent – in 2020, women’s gross hourly earnings were still on average 13 per cent below those of men in the EU, according to Eurostat data. </a:t>
            </a:r>
          </a:p>
          <a:p>
            <a:r>
              <a:rPr lang="en-US" dirty="0"/>
              <a:t>The gender pay gap is much lower for young employees, but it widens with age, mostly as a result of the career interruptions women may experience during their working life, in particular connected with childcare. Finally, the pay gap is the most important at managerial levels, with a 45 per cent difference.</a:t>
            </a:r>
          </a:p>
          <a:p>
            <a:r>
              <a:rPr lang="en-US" dirty="0"/>
              <a:t>Greater pay transparency and new enforcement mechanisms have been sought to combat gender-based pay discrimination and help close the gender pay gap. On 16 December, the European institutions found a way to improve pay transparency rules.</a:t>
            </a:r>
          </a:p>
        </p:txBody>
      </p:sp>
      <p:sp>
        <p:nvSpPr>
          <p:cNvPr id="4" name="Slide Number Placeholder 3">
            <a:extLst>
              <a:ext uri="{FF2B5EF4-FFF2-40B4-BE49-F238E27FC236}">
                <a16:creationId xmlns:a16="http://schemas.microsoft.com/office/drawing/2014/main" id="{BB65CE58-66F4-99A4-BF63-336E2BD2B4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C1198-EB56-4C7F-8E00-E31C97E598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0687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18</a:t>
            </a:fld>
            <a:endParaRPr lang="fr-FR" altLang="fr-FR"/>
          </a:p>
        </p:txBody>
      </p:sp>
    </p:spTree>
    <p:extLst>
      <p:ext uri="{BB962C8B-B14F-4D97-AF65-F5344CB8AC3E}">
        <p14:creationId xmlns:p14="http://schemas.microsoft.com/office/powerpoint/2010/main" val="1577599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0" dirty="0">
                <a:solidFill>
                  <a:srgbClr val="FFFFFF"/>
                </a:solidFill>
                <a:cs typeface="Calibri" panose="020F0502020204030204" pitchFamily="34" charset="0"/>
              </a:rPr>
              <a:t>https://unece.org/DAM/pau/_docs/age/2009/Policy_briefs/Policy-brief-Gender.pdf</a:t>
            </a:r>
            <a:endParaRPr lang="en-US" sz="1200" kern="0" dirty="0">
              <a:solidFill>
                <a:sysClr val="windowText" lastClr="000000"/>
              </a:solidFill>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19</a:t>
            </a:fld>
            <a:endParaRPr lang="fr-FR" altLang="fr-FR"/>
          </a:p>
        </p:txBody>
      </p:sp>
    </p:spTree>
    <p:extLst>
      <p:ext uri="{BB962C8B-B14F-4D97-AF65-F5344CB8AC3E}">
        <p14:creationId xmlns:p14="http://schemas.microsoft.com/office/powerpoint/2010/main" val="330562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a:t>
            </a:fld>
            <a:endParaRPr lang="fr-FR" altLang="fr-FR"/>
          </a:p>
        </p:txBody>
      </p:sp>
    </p:spTree>
    <p:extLst>
      <p:ext uri="{BB962C8B-B14F-4D97-AF65-F5344CB8AC3E}">
        <p14:creationId xmlns:p14="http://schemas.microsoft.com/office/powerpoint/2010/main" val="2995678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20</a:t>
            </a:fld>
            <a:endParaRPr lang="fr-FR" altLang="fr-FR"/>
          </a:p>
        </p:txBody>
      </p:sp>
    </p:spTree>
    <p:extLst>
      <p:ext uri="{BB962C8B-B14F-4D97-AF65-F5344CB8AC3E}">
        <p14:creationId xmlns:p14="http://schemas.microsoft.com/office/powerpoint/2010/main" val="324646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GB"/>
          </a:p>
        </p:txBody>
      </p:sp>
      <p:sp>
        <p:nvSpPr>
          <p:cNvPr id="3" name="Espace réservé des notes 2"/>
          <p:cNvSpPr>
            <a:spLocks noGrp="1"/>
          </p:cNvSpPr>
          <p:nvPr>
            <p:ph type="body" idx="1"/>
          </p:nvPr>
        </p:nvSpPr>
        <p:spPr/>
        <p:txBody>
          <a:bodyPr/>
          <a:lstStyle/>
          <a:p>
            <a:pPr algn="ctr"/>
            <a:endParaRPr lang="en-US" sz="1200" dirty="0">
              <a:latin typeface="Arial" panose="020B0604020202020204" pitchFamily="34" charset="0"/>
              <a:cs typeface="Arial" panose="020B0604020202020204" pitchFamily="34" charset="0"/>
            </a:endParaRPr>
          </a:p>
          <a:p>
            <a:pPr lvl="0">
              <a:defRPr/>
            </a:pPr>
            <a:r>
              <a:rPr lang="en-GB" sz="1200" dirty="0">
                <a:solidFill>
                  <a:schemeClr val="tx1"/>
                </a:solidFill>
                <a:ea typeface="Calibri" panose="020F0502020204030204" pitchFamily="34" charset="0"/>
                <a:cs typeface="Arial" panose="020B0604020202020204" pitchFamily="34" charset="0"/>
              </a:rPr>
              <a:t>The theory of intersectionality was first developed by </a:t>
            </a:r>
            <a:r>
              <a:rPr lang="en-GB" sz="1200" dirty="0" err="1">
                <a:solidFill>
                  <a:schemeClr val="tx1"/>
                </a:solidFill>
                <a:ea typeface="Calibri" panose="020F0502020204030204" pitchFamily="34" charset="0"/>
                <a:cs typeface="Arial" panose="020B0604020202020204" pitchFamily="34" charset="0"/>
              </a:rPr>
              <a:t>Kimberlé</a:t>
            </a:r>
            <a:r>
              <a:rPr lang="en-GB" sz="1200" dirty="0">
                <a:solidFill>
                  <a:schemeClr val="tx1"/>
                </a:solidFill>
                <a:ea typeface="Calibri" panose="020F0502020204030204" pitchFamily="34" charset="0"/>
                <a:cs typeface="Arial" panose="020B0604020202020204" pitchFamily="34" charset="0"/>
              </a:rPr>
              <a:t> Crenshaw, </a:t>
            </a:r>
            <a:r>
              <a:rPr lang="en-US" sz="1200" dirty="0">
                <a:solidFill>
                  <a:schemeClr val="tx1"/>
                </a:solidFill>
                <a:cs typeface="Arial" panose="020B0604020202020204" pitchFamily="34" charset="0"/>
              </a:rPr>
              <a:t>leading American scholar of civil rights and professor of law, who published </a:t>
            </a:r>
            <a:r>
              <a:rPr lang="en-GB" sz="1200" dirty="0">
                <a:solidFill>
                  <a:schemeClr val="tx1"/>
                </a:solidFill>
                <a:ea typeface="Calibri" panose="020F0502020204030204" pitchFamily="34" charset="0"/>
                <a:cs typeface="Arial" panose="020B0604020202020204" pitchFamily="34" charset="0"/>
              </a:rPr>
              <a:t>a paper in 1989 entitled </a:t>
            </a:r>
            <a:r>
              <a:rPr lang="en-GB" sz="1200" i="1" dirty="0">
                <a:solidFill>
                  <a:schemeClr val="tx1"/>
                </a:solidFill>
                <a:ea typeface="Calibri" panose="020F0502020204030204" pitchFamily="34" charset="0"/>
                <a:cs typeface="Arial" panose="020B0604020202020204" pitchFamily="34" charset="0"/>
              </a:rPr>
              <a:t>Demarginalizing the Intersection of Race and Sex</a:t>
            </a:r>
            <a:r>
              <a:rPr lang="en-GB" sz="1200" i="1" dirty="0">
                <a:ea typeface="Calibri" panose="020F0502020204030204" pitchFamily="34" charset="0"/>
              </a:rPr>
              <a:t> and </a:t>
            </a:r>
            <a:r>
              <a:rPr lang="en-US" sz="1200" i="1" dirty="0"/>
              <a:t>Mapping the Margins</a:t>
            </a:r>
            <a:r>
              <a:rPr lang="en-US" sz="1200" dirty="0"/>
              <a:t>: Intersectionality,. Identity Politics, and Violence Against. Women of Color. </a:t>
            </a:r>
            <a:r>
              <a:rPr lang="en-US" sz="1200" dirty="0" err="1"/>
              <a:t>Kimberle</a:t>
            </a:r>
            <a:r>
              <a:rPr lang="en-US" sz="1200" dirty="0"/>
              <a:t> </a:t>
            </a:r>
            <a:r>
              <a:rPr lang="en-US" sz="1200" i="1" dirty="0"/>
              <a:t>Crenshaw</a:t>
            </a:r>
            <a:r>
              <a:rPr lang="en-US" sz="1200" dirty="0"/>
              <a:t>* </a:t>
            </a:r>
            <a:r>
              <a:rPr lang="en-GB" sz="1200" dirty="0">
                <a:solidFill>
                  <a:schemeClr val="tx1"/>
                </a:solidFill>
                <a:ea typeface="Calibri" panose="020F0502020204030204" pitchFamily="34" charset="0"/>
                <a:cs typeface="Arial" panose="020B0604020202020204" pitchFamily="34" charset="0"/>
              </a:rPr>
              <a:t>She was inspired in particular by the legal case </a:t>
            </a:r>
            <a:r>
              <a:rPr lang="en-GB" sz="1200" i="1" dirty="0" err="1">
                <a:solidFill>
                  <a:schemeClr val="tx1"/>
                </a:solidFill>
                <a:ea typeface="Calibri" panose="020F0502020204030204" pitchFamily="34" charset="0"/>
                <a:cs typeface="Arial" panose="020B0604020202020204" pitchFamily="34" charset="0"/>
              </a:rPr>
              <a:t>DeGraffenreid</a:t>
            </a:r>
            <a:r>
              <a:rPr lang="en-GB" sz="1200" i="1" dirty="0">
                <a:solidFill>
                  <a:schemeClr val="tx1"/>
                </a:solidFill>
                <a:ea typeface="Calibri" panose="020F0502020204030204" pitchFamily="34" charset="0"/>
                <a:cs typeface="Arial" panose="020B0604020202020204" pitchFamily="34" charset="0"/>
              </a:rPr>
              <a:t> v. General Motors</a:t>
            </a:r>
            <a:r>
              <a:rPr lang="en-GB" sz="1200" dirty="0">
                <a:solidFill>
                  <a:schemeClr val="tx1"/>
                </a:solidFill>
                <a:ea typeface="Calibri" panose="020F0502020204030204" pitchFamily="34" charset="0"/>
                <a:cs typeface="Arial" panose="020B0604020202020204" pitchFamily="34" charset="0"/>
              </a:rPr>
              <a:t> (US District Court for the Eastern District of Missouri, May 4, 1976) that involved racial, sex and class discrimination against five black women workers who were refused jobs in a factory. The court ruled that there was no instance of discrimination, as the factory hired both black people and women. However, the court failed to see that the factory did hire black men and white women but discriminated specifically against black women. The term intersectionality was coined by Crenshaw to capture this unique combination of discrimination. </a:t>
            </a:r>
            <a:endParaRPr lang="fr-BE" sz="1200" dirty="0">
              <a:solidFill>
                <a:schemeClr val="tx1"/>
              </a:solidFill>
              <a:ea typeface="Calibri" panose="020F0502020204030204" pitchFamily="34" charset="0"/>
              <a:cs typeface="Arial" panose="020B0604020202020204" pitchFamily="34" charset="0"/>
            </a:endParaRPr>
          </a:p>
          <a:p>
            <a:endParaRPr lang="en-GB" b="0" i="0"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75D559F-E47D-DA45-9F28-97840EFD3136}"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6425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C1198-EB56-4C7F-8E00-E31C97E598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6113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23</a:t>
            </a:fld>
            <a:endParaRPr lang="fr-FR" altLang="fr-FR"/>
          </a:p>
        </p:txBody>
      </p:sp>
    </p:spTree>
    <p:extLst>
      <p:ext uri="{BB962C8B-B14F-4D97-AF65-F5344CB8AC3E}">
        <p14:creationId xmlns:p14="http://schemas.microsoft.com/office/powerpoint/2010/main" val="3245313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Guidance notes:</a:t>
            </a:r>
          </a:p>
          <a:p>
            <a:r>
              <a:rPr lang="en-US" dirty="0"/>
              <a:t>Estimated % for 2020 was set at 20%..... Compared to current24 %, this means an increase in the number of people with disability   (34,9%).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E8590-C55A-452F-A40F-F99B3E329429}" type="slidenum">
              <a:rPr kumimoji="0" lang="fr-FR" alt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alt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9517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world has closed 68,5% of its gender gap… at the current rate of progress we </a:t>
            </a:r>
            <a:r>
              <a:rPr lang="en-US" dirty="0" err="1"/>
              <a:t>won’y</a:t>
            </a:r>
            <a:r>
              <a:rPr lang="en-US" dirty="0"/>
              <a:t> reach full gender parity until 2158!</a:t>
            </a:r>
          </a:p>
          <a:p>
            <a:r>
              <a:rPr lang="en-US" sz="1200" dirty="0"/>
              <a:t>Source: </a:t>
            </a:r>
            <a:r>
              <a:rPr lang="en-US" sz="1200" dirty="0">
                <a:hlinkClick r:id="rId3"/>
              </a:rPr>
              <a:t>https://www.weforum.org/publications/global-gender-gap-report-2024/in-full/key-findings-e7709cd964/#key-findings-e7709cd964</a:t>
            </a:r>
            <a:endParaRPr lang="en-US" sz="1200" dirty="0"/>
          </a:p>
          <a:p>
            <a:r>
              <a:rPr lang="en-US" b="1" dirty="0"/>
              <a:t>Gender gaps skewing the technology transition: </a:t>
            </a:r>
            <a:r>
              <a:rPr lang="en-US" dirty="0"/>
              <a:t>According to LinkedIn data, women’s representation in both science, technology, engineering and mathematics (STEM) and non-STEM workforces has increased since 2016, yet women remain underrepresented in STEM roles, comprising only 28.2% of the STEM workforce compared to 47.3% in non-STEM sectors. Women make up over half of the workforce base in non-STEM roles, compared to only a third in STEM. In turn, they make up a fourth of non-STEM leaders, and only over one-tenth in STEM. This gives women a double disadvantage with regards to technological and workforce transitions, as they continue to occupy the lower-growth, lower-paying jobs that are likely to be negatively affected in the short term.</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C1198-EB56-4C7F-8E00-E31C97E598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472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br>
              <a:rPr lang="en-US" sz="2400" u="sng" dirty="0">
                <a:solidFill>
                  <a:srgbClr val="002060"/>
                </a:solidFill>
                <a:latin typeface="+mn-lt"/>
                <a:cs typeface="+mn-cs"/>
              </a:rPr>
            </a:br>
            <a:r>
              <a:rPr lang="en-US" sz="2400" b="1" dirty="0">
                <a:solidFill>
                  <a:srgbClr val="002060"/>
                </a:solidFill>
                <a:latin typeface="+mn-lt"/>
                <a:cs typeface="+mn-cs"/>
              </a:rPr>
              <a:t>Source : </a:t>
            </a:r>
            <a:r>
              <a:rPr lang="en-US" sz="1200" b="1" dirty="0">
                <a:solidFill>
                  <a:srgbClr val="002060"/>
                </a:solidFill>
                <a:latin typeface="+mn-lt"/>
                <a:cs typeface="+mn-cs"/>
              </a:rPr>
              <a:t>https://www.tandfonline.com/doi/epdf/10.1080/14754835.2025.2477493?needAccess=true</a:t>
            </a:r>
            <a:r>
              <a:rPr lang="en-US" sz="1200" b="1" dirty="0">
                <a:solidFill>
                  <a:srgbClr val="002060"/>
                </a:solidFill>
                <a:cs typeface="Calibri" panose="020F0502020204030204" pitchFamily="34" charset="0"/>
              </a:rPr>
              <a:t>population groups.</a:t>
            </a:r>
            <a:endParaRPr lang="en-GB" sz="1200" b="1" dirty="0">
              <a:solidFill>
                <a:srgbClr val="002060"/>
              </a:solidFill>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26</a:t>
            </a:fld>
            <a:endParaRPr lang="fr-FR" altLang="fr-FR"/>
          </a:p>
        </p:txBody>
      </p:sp>
    </p:spTree>
    <p:extLst>
      <p:ext uri="{BB962C8B-B14F-4D97-AF65-F5344CB8AC3E}">
        <p14:creationId xmlns:p14="http://schemas.microsoft.com/office/powerpoint/2010/main" val="2399661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27</a:t>
            </a:fld>
            <a:endParaRPr lang="fr-FR" altLang="fr-FR"/>
          </a:p>
        </p:txBody>
      </p:sp>
    </p:spTree>
    <p:extLst>
      <p:ext uri="{BB962C8B-B14F-4D97-AF65-F5344CB8AC3E}">
        <p14:creationId xmlns:p14="http://schemas.microsoft.com/office/powerpoint/2010/main" val="1483315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sz="1200" spc="-8" dirty="0">
                <a:solidFill>
                  <a:srgbClr val="002060"/>
                </a:solidFill>
                <a:latin typeface="Arial"/>
                <a:cs typeface="Arial"/>
              </a:rPr>
              <a:t>Source: https://commission.europa.eu/system/files/2020-10/factsheet_-_a_new_eu_roma_strategic_framework_en.pdf</a:t>
            </a:r>
            <a:endParaRPr lang="fr-FR" sz="1200" dirty="0">
              <a:solidFill>
                <a:srgbClr val="002060"/>
              </a:solidFill>
              <a:latin typeface="Arial"/>
              <a:cs typeface="Arial"/>
            </a:endParaRPr>
          </a:p>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28</a:t>
            </a:fld>
            <a:endParaRPr lang="fr-FR" altLang="fr-FR"/>
          </a:p>
        </p:txBody>
      </p:sp>
    </p:spTree>
    <p:extLst>
      <p:ext uri="{BB962C8B-B14F-4D97-AF65-F5344CB8AC3E}">
        <p14:creationId xmlns:p14="http://schemas.microsoft.com/office/powerpoint/2010/main" val="3988069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29</a:t>
            </a:fld>
            <a:endParaRPr lang="fr-FR" altLang="fr-FR"/>
          </a:p>
        </p:txBody>
      </p:sp>
    </p:spTree>
    <p:extLst>
      <p:ext uri="{BB962C8B-B14F-4D97-AF65-F5344CB8AC3E}">
        <p14:creationId xmlns:p14="http://schemas.microsoft.com/office/powerpoint/2010/main" val="225263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3</a:t>
            </a:fld>
            <a:endParaRPr lang="fr-FR" altLang="fr-FR"/>
          </a:p>
        </p:txBody>
      </p:sp>
    </p:spTree>
    <p:extLst>
      <p:ext uri="{BB962C8B-B14F-4D97-AF65-F5344CB8AC3E}">
        <p14:creationId xmlns:p14="http://schemas.microsoft.com/office/powerpoint/2010/main" val="3325956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Guidance notes:</a:t>
            </a:r>
          </a:p>
          <a:p>
            <a:pPr algn="just"/>
            <a:r>
              <a:rPr lang="en-US" sz="1200" dirty="0">
                <a:solidFill>
                  <a:srgbClr val="002060"/>
                </a:solidFill>
                <a:latin typeface="Arial" panose="020B0604020202020204" pitchFamily="34" charset="0"/>
                <a:cs typeface="Arial" panose="020B0604020202020204" pitchFamily="34" charset="0"/>
              </a:rPr>
              <a:t>FN 43 on p.50 shows the </a:t>
            </a:r>
            <a:r>
              <a:rPr lang="en-US" sz="1200" dirty="0" err="1">
                <a:solidFill>
                  <a:srgbClr val="002060"/>
                </a:solidFill>
                <a:latin typeface="Arial" panose="020B0604020202020204" pitchFamily="34" charset="0"/>
                <a:cs typeface="Arial" panose="020B0604020202020204" pitchFamily="34" charset="0"/>
              </a:rPr>
              <a:t>recomm</a:t>
            </a:r>
            <a:r>
              <a:rPr lang="en-US" sz="1200" dirty="0">
                <a:solidFill>
                  <a:srgbClr val="002060"/>
                </a:solidFill>
                <a:latin typeface="Arial" panose="020B0604020202020204" pitchFamily="34" charset="0"/>
                <a:cs typeface="Arial" panose="020B0604020202020204" pitchFamily="34" charset="0"/>
              </a:rPr>
              <a:t> made by the CoE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E5A8DC-4A1F-43C8-95A6-10C55F0B26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225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txBody>
          <a:bodyPr/>
          <a:lstStyle/>
          <a:p>
            <a:endParaRPr lang="en-GB"/>
          </a:p>
        </p:txBody>
      </p:sp>
      <p:sp>
        <p:nvSpPr>
          <p:cNvPr id="3" name="Marcador de Posição de Notas 2"/>
          <p:cNvSpPr>
            <a:spLocks noGrp="1"/>
          </p:cNvSpPr>
          <p:nvPr>
            <p:ph type="body" idx="1"/>
          </p:nvPr>
        </p:nvSpPr>
        <p:spPr/>
        <p:txBody>
          <a:bodyPr/>
          <a:lstStyle/>
          <a:p>
            <a:endParaRPr lang="pt-PT" b="0" dirty="0">
              <a:latin typeface="Arial" panose="020B0604020202020204" pitchFamily="34" charset="0"/>
              <a:cs typeface="Arial" panose="020B0604020202020204" pitchFamily="34" charset="0"/>
            </a:endParaRPr>
          </a:p>
        </p:txBody>
      </p:sp>
      <p:sp>
        <p:nvSpPr>
          <p:cNvPr id="4" name="Marcador de Posição do Número do Diapositivo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F52CF-B1BD-45B2-8561-2ACADEE3A8A9}" type="slidenum">
              <a:rPr kumimoji="0" lang="pt-P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t-P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892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GB"/>
          </a:p>
        </p:txBody>
      </p:sp>
      <p:sp>
        <p:nvSpPr>
          <p:cNvPr id="3" name="Espace réservé des notes 2"/>
          <p:cNvSpPr>
            <a:spLocks noGrp="1"/>
          </p:cNvSpPr>
          <p:nvPr>
            <p:ph type="body" idx="1"/>
          </p:nvPr>
        </p:nvSpPr>
        <p:spPr/>
        <p:txBody>
          <a:bodyPr/>
          <a:lstStyle/>
          <a:p>
            <a:r>
              <a:rPr lang="en-US" dirty="0"/>
              <a:t>As stressed by the Advisory Committee on Equal Opportunities for Women and Men, CV is part of a continuum of violence against women; it does not exist in a vacuum, rather, t both stems from and sustains multiple forms of offline violence. Indeed, online violence and offline violence are often interconnected</a:t>
            </a:r>
          </a:p>
          <a:p>
            <a:r>
              <a:rPr lang="en-US" dirty="0"/>
              <a:t>and/or intertwined. 25 In this regard, </a:t>
            </a:r>
            <a:endParaRPr lang="en-GB" b="1" i="1"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D559F-E47D-DA45-9F28-97840EFD313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5383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37B99B-D378-6C49-AC24-BA32949E8AE6}"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6214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6B1B98B-5DAB-431A-B6DE-41B6BE88851D}"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ct val="0"/>
                </a:spcBef>
                <a:spcAft>
                  <a:spcPts val="0"/>
                </a:spcAft>
                <a:buClrTx/>
                <a:buSzTx/>
                <a:buFontTx/>
                <a:buNone/>
                <a:tabLst/>
                <a:defRPr/>
              </a:pPr>
              <a:t>34</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6B1B98B-5DAB-431A-B6DE-41B6BE88851D}"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ct val="0"/>
                </a:spcBef>
                <a:spcAft>
                  <a:spcPts val="0"/>
                </a:spcAft>
                <a:buClrTx/>
                <a:buSzTx/>
                <a:buFontTx/>
                <a:buNone/>
                <a:tabLst/>
                <a:defRPr/>
              </a:pPr>
              <a:t>35</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6B1B98B-5DAB-431A-B6DE-41B6BE88851D}"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457200" rtl="0" eaLnBrk="1" fontAlgn="auto" latinLnBrk="0" hangingPunct="1">
                <a:lnSpc>
                  <a:spcPct val="100000"/>
                </a:lnSpc>
                <a:spcBef>
                  <a:spcPct val="0"/>
                </a:spcBef>
                <a:spcAft>
                  <a:spcPts val="0"/>
                </a:spcAft>
                <a:buClrTx/>
                <a:buSzTx/>
                <a:buFontTx/>
                <a:buNone/>
                <a:tabLst/>
                <a:defRPr/>
              </a:pPr>
              <a:t>36</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73859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37</a:t>
            </a:fld>
            <a:endParaRPr lang="fr-FR" altLang="fr-FR"/>
          </a:p>
        </p:txBody>
      </p:sp>
    </p:spTree>
    <p:extLst>
      <p:ext uri="{BB962C8B-B14F-4D97-AF65-F5344CB8AC3E}">
        <p14:creationId xmlns:p14="http://schemas.microsoft.com/office/powerpoint/2010/main" val="84434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38</a:t>
            </a:fld>
            <a:endParaRPr lang="fr-FR" altLang="fr-FR"/>
          </a:p>
        </p:txBody>
      </p:sp>
    </p:spTree>
    <p:extLst>
      <p:ext uri="{BB962C8B-B14F-4D97-AF65-F5344CB8AC3E}">
        <p14:creationId xmlns:p14="http://schemas.microsoft.com/office/powerpoint/2010/main" val="2389714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C1FD9-18F5-6129-D5C6-3BCDCD464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77F63-0AF0-43D5-003F-FD25F370E71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9380A22-86F0-B434-4ED0-FFC04EB62A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DD4502-B60E-D050-3404-2F0B811D8195}"/>
              </a:ext>
            </a:extLst>
          </p:cNvPr>
          <p:cNvSpPr>
            <a:spLocks noGrp="1"/>
          </p:cNvSpPr>
          <p:nvPr>
            <p:ph type="sldNum" sz="quarter" idx="5"/>
          </p:nvPr>
        </p:nvSpPr>
        <p:spPr/>
        <p:txBody>
          <a:bodyPr/>
          <a:lstStyle/>
          <a:p>
            <a:fld id="{CD91D898-C786-4C5B-BF7A-1E0F2AAC44B7}" type="slidenum">
              <a:rPr lang="fr-FR" altLang="fr-FR" smtClean="0"/>
              <a:pPr/>
              <a:t>42</a:t>
            </a:fld>
            <a:endParaRPr lang="fr-FR" altLang="fr-FR"/>
          </a:p>
        </p:txBody>
      </p:sp>
    </p:spTree>
    <p:extLst>
      <p:ext uri="{BB962C8B-B14F-4D97-AF65-F5344CB8AC3E}">
        <p14:creationId xmlns:p14="http://schemas.microsoft.com/office/powerpoint/2010/main" val="202084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4</a:t>
            </a:fld>
            <a:endParaRPr lang="fr-FR" altLang="fr-FR"/>
          </a:p>
        </p:txBody>
      </p:sp>
    </p:spTree>
    <p:extLst>
      <p:ext uri="{BB962C8B-B14F-4D97-AF65-F5344CB8AC3E}">
        <p14:creationId xmlns:p14="http://schemas.microsoft.com/office/powerpoint/2010/main" val="468632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3226A-B075-648B-F16B-F6CB4671E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D458A-A9D9-7DD6-944D-5EF55A18BF7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D1FB274-A805-B1E1-1638-A4E4DE81FA8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FA745BE-FA44-01B9-1093-68E80BE13750}"/>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D91D898-C786-4C5B-BF7A-1E0F2AAC44B7}" type="slidenum">
              <a:rPr kumimoji="0" lang="fr-FR" altLang="fr-FR"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fr-FR" altLang="fr-FR"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50045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3FC70-6CEA-BDBD-D7A7-4F1B4DCE4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9EC3C-88E0-9177-29DC-EE13A8B7B03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54A139F-9ECF-F76C-566D-376C3AF1E2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C8D664E-B50F-697B-24CD-23934F640052}"/>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D91D898-C786-4C5B-BF7A-1E0F2AAC44B7}" type="slidenum">
              <a:rPr kumimoji="0" lang="fr-FR" altLang="fr-FR"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fr-FR" altLang="fr-FR"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47968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0E551-3769-70F0-9BED-EED9E8BEC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C884D-6022-3D52-72C9-6D07BD20EA9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0F1BAA2-9F7C-0412-6C0D-C42B8D8019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5E8E97-A358-4DAC-4334-29FB72F642F1}"/>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D91D898-C786-4C5B-BF7A-1E0F2AAC44B7}" type="slidenum">
              <a:rPr kumimoji="0" lang="fr-FR" altLang="fr-FR"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fr-FR" altLang="fr-FR"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62309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28C48-7C07-359A-368B-6EBDAB078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4ADF3-DC76-01F1-F533-8BAADB6654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635E7FC-AB05-C99B-F065-270A2F40430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3C33BEC-8FB1-68DC-F197-F006E8A7DE9B}"/>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D91D898-C786-4C5B-BF7A-1E0F2AAC44B7}" type="slidenum">
              <a:rPr kumimoji="0" lang="fr-FR" altLang="fr-FR"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fr-FR" altLang="fr-FR"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4523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47</a:t>
            </a:fld>
            <a:endParaRPr lang="fr-FR" altLang="fr-FR"/>
          </a:p>
        </p:txBody>
      </p:sp>
    </p:spTree>
    <p:extLst>
      <p:ext uri="{BB962C8B-B14F-4D97-AF65-F5344CB8AC3E}">
        <p14:creationId xmlns:p14="http://schemas.microsoft.com/office/powerpoint/2010/main" val="2374605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50</a:t>
            </a:fld>
            <a:endParaRPr lang="fr-FR" altLang="fr-FR"/>
          </a:p>
        </p:txBody>
      </p:sp>
    </p:spTree>
    <p:extLst>
      <p:ext uri="{BB962C8B-B14F-4D97-AF65-F5344CB8AC3E}">
        <p14:creationId xmlns:p14="http://schemas.microsoft.com/office/powerpoint/2010/main" val="339474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84F1E-C107-FBE3-1089-7E57D2607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5F4B3-E159-C2DA-E8B6-1D572AFEE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DCEFB4-20E0-A26E-521B-3B402EA5F8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C17BB70-BC3E-4424-F032-3FEF9E4DAD82}"/>
              </a:ext>
            </a:extLst>
          </p:cNvPr>
          <p:cNvSpPr>
            <a:spLocks noGrp="1"/>
          </p:cNvSpPr>
          <p:nvPr>
            <p:ph type="sldNum" sz="quarter" idx="5"/>
          </p:nvPr>
        </p:nvSpPr>
        <p:spPr/>
        <p:txBody>
          <a:bodyPr/>
          <a:lstStyle/>
          <a:p>
            <a:fld id="{CD91D898-C786-4C5B-BF7A-1E0F2AAC44B7}" type="slidenum">
              <a:rPr lang="fr-FR" altLang="fr-FR" smtClean="0"/>
              <a:pPr/>
              <a:t>51</a:t>
            </a:fld>
            <a:endParaRPr lang="fr-FR" altLang="fr-FR"/>
          </a:p>
        </p:txBody>
      </p:sp>
    </p:spTree>
    <p:extLst>
      <p:ext uri="{BB962C8B-B14F-4D97-AF65-F5344CB8AC3E}">
        <p14:creationId xmlns:p14="http://schemas.microsoft.com/office/powerpoint/2010/main" val="1401156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56</a:t>
            </a:fld>
            <a:endParaRPr lang="fr-FR" altLang="fr-FR"/>
          </a:p>
        </p:txBody>
      </p:sp>
    </p:spTree>
    <p:extLst>
      <p:ext uri="{BB962C8B-B14F-4D97-AF65-F5344CB8AC3E}">
        <p14:creationId xmlns:p14="http://schemas.microsoft.com/office/powerpoint/2010/main" val="364220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5</a:t>
            </a:fld>
            <a:endParaRPr lang="fr-FR" altLang="fr-FR"/>
          </a:p>
        </p:txBody>
      </p:sp>
    </p:spTree>
    <p:extLst>
      <p:ext uri="{BB962C8B-B14F-4D97-AF65-F5344CB8AC3E}">
        <p14:creationId xmlns:p14="http://schemas.microsoft.com/office/powerpoint/2010/main" val="429196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solidFill>
                  <a:srgbClr val="002060"/>
                </a:solidFill>
              </a:rPr>
              <a:t>Guidance Note for trainer:</a:t>
            </a:r>
          </a:p>
          <a:p>
            <a:pPr marL="171450" indent="-171450">
              <a:buFontTx/>
              <a:buChar char="-"/>
            </a:pPr>
            <a:r>
              <a:rPr lang="en-US" dirty="0">
                <a:solidFill>
                  <a:srgbClr val="002060"/>
                </a:solidFill>
              </a:rPr>
              <a:t>After you present expected outcomes you can briefly refer to the methodology:</a:t>
            </a:r>
          </a:p>
          <a:p>
            <a:pPr marL="171450" indent="-171450">
              <a:buFontTx/>
              <a:buChar char="-"/>
            </a:pPr>
            <a:r>
              <a:rPr lang="en-US" dirty="0">
                <a:solidFill>
                  <a:srgbClr val="002060"/>
                </a:solidFill>
              </a:rPr>
              <a:t>-</a:t>
            </a:r>
            <a:r>
              <a:rPr lang="en-GB" b="1" u="sng" dirty="0">
                <a:solidFill>
                  <a:srgbClr val="002060"/>
                </a:solidFill>
                <a:ea typeface="DengXian" panose="02010600030101010101" pitchFamily="2" charset="-122"/>
                <a:cs typeface="Arial" panose="020B0604020202020204" pitchFamily="34" charset="0"/>
              </a:rPr>
              <a:t>An empowering mix</a:t>
            </a:r>
            <a:r>
              <a:rPr lang="en-GB" dirty="0">
                <a:solidFill>
                  <a:srgbClr val="002060"/>
                </a:solidFill>
                <a:ea typeface="DengXian" panose="02010600030101010101" pitchFamily="2" charset="-122"/>
                <a:cs typeface="Arial" panose="020B0604020202020204" pitchFamily="34" charset="0"/>
              </a:rPr>
              <a:t>: analytical presentations, applied concepts, practical exercises and exchanges on good practices.</a:t>
            </a:r>
          </a:p>
          <a:p>
            <a:pPr marL="171450" indent="-171450">
              <a:buFontTx/>
              <a:buChar char="-"/>
            </a:pPr>
            <a:r>
              <a:rPr lang="en-GB" b="1" u="sng" dirty="0">
                <a:solidFill>
                  <a:srgbClr val="002060"/>
                </a:solidFill>
                <a:ea typeface="DengXian" panose="02010600030101010101" pitchFamily="2" charset="-122"/>
                <a:cs typeface="Arial" panose="020B0604020202020204" pitchFamily="34" charset="0"/>
              </a:rPr>
              <a:t>Applying </a:t>
            </a:r>
            <a:r>
              <a:rPr lang="en-GB" b="1" u="sng" dirty="0">
                <a:solidFill>
                  <a:srgbClr val="002060"/>
                </a:solidFill>
                <a:ea typeface="Calibri" panose="020F0502020204030204" pitchFamily="34" charset="0"/>
                <a:cs typeface="Arial" panose="020B0604020202020204" pitchFamily="34" charset="0"/>
              </a:rPr>
              <a:t>the principle of transformative thinking </a:t>
            </a:r>
            <a:r>
              <a:rPr lang="en-GB" dirty="0">
                <a:solidFill>
                  <a:srgbClr val="002060"/>
                </a:solidFill>
                <a:ea typeface="Calibri" panose="020F0502020204030204" pitchFamily="34" charset="0"/>
                <a:cs typeface="Arial" panose="020B0604020202020204" pitchFamily="34" charset="0"/>
              </a:rPr>
              <a:t>on gender equality and intersectionality.  What does it mean? </a:t>
            </a:r>
            <a:r>
              <a:rPr lang="en-GB" b="1" dirty="0">
                <a:solidFill>
                  <a:srgbClr val="002060"/>
                </a:solidFill>
                <a:ea typeface="Calibri" panose="020F0502020204030204" pitchFamily="34" charset="0"/>
                <a:cs typeface="Arial" panose="020B0604020202020204" pitchFamily="34" charset="0"/>
              </a:rPr>
              <a:t>GERs = change agents</a:t>
            </a:r>
            <a:r>
              <a:rPr lang="en-GB" dirty="0">
                <a:solidFill>
                  <a:srgbClr val="002060"/>
                </a:solidFill>
                <a:ea typeface="Calibri" panose="020F0502020204030204" pitchFamily="34" charset="0"/>
                <a:cs typeface="Arial" panose="020B0604020202020204" pitchFamily="34" charset="0"/>
              </a:rPr>
              <a:t>.</a:t>
            </a:r>
          </a:p>
          <a:p>
            <a:pPr marL="171450" indent="-171450">
              <a:buFontTx/>
              <a:buChar char="-"/>
            </a:pPr>
            <a:r>
              <a:rPr lang="en-GB" b="1" u="sng" dirty="0">
                <a:solidFill>
                  <a:srgbClr val="002060"/>
                </a:solidFill>
                <a:ea typeface="Calibri" panose="020F0502020204030204" pitchFamily="34" charset="0"/>
                <a:cs typeface="Arial" panose="020B0604020202020204" pitchFamily="34" charset="0"/>
              </a:rPr>
              <a:t>Enhancing your skills for building your own Roadmap </a:t>
            </a:r>
            <a:r>
              <a:rPr lang="en-GB" dirty="0">
                <a:solidFill>
                  <a:srgbClr val="002060"/>
                </a:solidFill>
                <a:ea typeface="Calibri" panose="020F0502020204030204" pitchFamily="34" charset="0"/>
                <a:cs typeface="Arial" panose="020B0604020202020204" pitchFamily="34" charset="0"/>
              </a:rPr>
              <a:t>to encourage  your committees and bodies to take action on gender equality and intersectional inclusion,……. in line with human rights commitments and obligations of members states. </a:t>
            </a:r>
          </a:p>
          <a:p>
            <a:pPr marL="171450" indent="-171450">
              <a:buFontTx/>
              <a:buChar char="-"/>
            </a:pPr>
            <a:r>
              <a:rPr lang="en-GB" dirty="0">
                <a:solidFill>
                  <a:srgbClr val="002060"/>
                </a:solidFill>
                <a:cs typeface="Arial" panose="020B0604020202020204" pitchFamily="34" charset="0"/>
              </a:rPr>
              <a:t>Emphasise the key role GERs can play in raising awareness within their respective committees on the social gains of incorporating gender equality and intersectional approach in their overall work… </a:t>
            </a:r>
          </a:p>
          <a:p>
            <a:pPr marL="171450" indent="-171450">
              <a:buFontTx/>
              <a:buChar char="-"/>
            </a:pPr>
            <a:endParaRPr lang="en-GB" dirty="0">
              <a:solidFill>
                <a:srgbClr val="FF0000"/>
              </a:solidFill>
              <a:ea typeface="Calibri" panose="020F0502020204030204" pitchFamily="34" charset="0"/>
              <a:cs typeface="Arial" panose="020B0604020202020204" pitchFamily="34" charset="0"/>
            </a:endParaRPr>
          </a:p>
          <a:p>
            <a:pPr marL="171450" indent="-171450">
              <a:buFontTx/>
              <a:buChar char="-"/>
            </a:pPr>
            <a:endParaRPr lang="en-GB" dirty="0">
              <a:solidFill>
                <a:srgbClr val="FF0000"/>
              </a:solidFill>
              <a:cs typeface="Arial" panose="020B0604020202020204" pitchFamily="34" charset="0"/>
            </a:endParaRPr>
          </a:p>
          <a:p>
            <a:pPr marL="171450" indent="-171450">
              <a:buFontTx/>
              <a:buChar char="-"/>
            </a:pPr>
            <a:endParaRPr lang="en-GB" dirty="0">
              <a:solidFill>
                <a:srgbClr val="002060"/>
              </a:solidFill>
              <a:cs typeface="Arial" panose="020B0604020202020204" pitchFamily="34" charset="0"/>
            </a:endParaRP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6</a:t>
            </a:fld>
            <a:endParaRPr lang="fr-FR" altLang="fr-FR"/>
          </a:p>
        </p:txBody>
      </p:sp>
    </p:spTree>
    <p:extLst>
      <p:ext uri="{BB962C8B-B14F-4D97-AF65-F5344CB8AC3E}">
        <p14:creationId xmlns:p14="http://schemas.microsoft.com/office/powerpoint/2010/main" val="428697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7</a:t>
            </a:fld>
            <a:endParaRPr lang="fr-FR" altLang="fr-FR"/>
          </a:p>
        </p:txBody>
      </p:sp>
    </p:spTree>
    <p:extLst>
      <p:ext uri="{BB962C8B-B14F-4D97-AF65-F5344CB8AC3E}">
        <p14:creationId xmlns:p14="http://schemas.microsoft.com/office/powerpoint/2010/main" val="298071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Notes:</a:t>
            </a:r>
          </a:p>
          <a:p>
            <a:r>
              <a:rPr lang="en-GB" sz="1200" b="1" dirty="0">
                <a:solidFill>
                  <a:srgbClr val="FF0000"/>
                </a:solidFill>
                <a:latin typeface="Arial Nova" panose="020B0504020202020204" pitchFamily="34" charset="0"/>
                <a:cs typeface="Arial" panose="020B0604020202020204" pitchFamily="34" charset="0"/>
              </a:rPr>
              <a:t>Stress the fact that Building compelling arguments on why integrating gender equality and intersectional issues in all Council of Europe activities and domains is critical </a:t>
            </a:r>
            <a:endParaRPr lang="en-GB" dirty="0"/>
          </a:p>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8</a:t>
            </a:fld>
            <a:endParaRPr lang="fr-FR" altLang="fr-FR"/>
          </a:p>
        </p:txBody>
      </p:sp>
    </p:spTree>
    <p:extLst>
      <p:ext uri="{BB962C8B-B14F-4D97-AF65-F5344CB8AC3E}">
        <p14:creationId xmlns:p14="http://schemas.microsoft.com/office/powerpoint/2010/main" val="16724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9</a:t>
            </a:fld>
            <a:endParaRPr lang="fr-FR" altLang="fr-FR"/>
          </a:p>
        </p:txBody>
      </p:sp>
    </p:spTree>
    <p:extLst>
      <p:ext uri="{BB962C8B-B14F-4D97-AF65-F5344CB8AC3E}">
        <p14:creationId xmlns:p14="http://schemas.microsoft.com/office/powerpoint/2010/main" val="3765523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7815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645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4892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83837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26970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47715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162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18457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925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15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200151"/>
            <a:ext cx="8229600" cy="3394472"/>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D40CB59E-E485-4D83-9B9C-CD7BA2FD7209}"/>
              </a:ext>
            </a:extLst>
          </p:cNvPr>
          <p:cNvSpPr>
            <a:spLocks noGrp="1"/>
          </p:cNvSpPr>
          <p:nvPr>
            <p:ph type="dt" sz="half" idx="10"/>
          </p:nvPr>
        </p:nvSpPr>
        <p:spPr/>
        <p:txBody>
          <a:bodyPr/>
          <a:lstStyle>
            <a:lvl1pPr>
              <a:defRPr/>
            </a:lvl1pPr>
          </a:lstStyle>
          <a:p>
            <a:pPr>
              <a:defRPr/>
            </a:pPr>
            <a:fld id="{47615DA5-AD21-472C-BD45-88B4761B913D}" type="datetime1">
              <a:rPr lang="fr-FR"/>
              <a:pPr>
                <a:defRPr/>
              </a:pPr>
              <a:t>01/12/2025</a:t>
            </a:fld>
            <a:endParaRPr lang="fr-FR" dirty="0"/>
          </a:p>
        </p:txBody>
      </p:sp>
      <p:sp>
        <p:nvSpPr>
          <p:cNvPr id="4" name="Espace réservé du numéro de diapositive 5">
            <a:extLst>
              <a:ext uri="{FF2B5EF4-FFF2-40B4-BE49-F238E27FC236}">
                <a16:creationId xmlns:a16="http://schemas.microsoft.com/office/drawing/2014/main" id="{D00B961E-8A58-4ED6-8855-543B7BE80643}"/>
              </a:ext>
            </a:extLst>
          </p:cNvPr>
          <p:cNvSpPr>
            <a:spLocks noGrp="1"/>
          </p:cNvSpPr>
          <p:nvPr>
            <p:ph type="sldNum" sz="quarter" idx="11"/>
          </p:nvPr>
        </p:nvSpPr>
        <p:spPr/>
        <p:txBody>
          <a:bodyPr/>
          <a:lstStyle>
            <a:lvl1pPr>
              <a:defRPr/>
            </a:lvl1pPr>
          </a:lstStyle>
          <a:p>
            <a:fld id="{936BCB6B-3970-457E-A2B3-ABF76972ACB8}" type="slidenum">
              <a:rPr lang="fr-FR" altLang="fr-FR"/>
              <a:pPr/>
              <a:t>‹#›</a:t>
            </a:fld>
            <a:endParaRPr lang="fr-FR" altLang="fr-FR"/>
          </a:p>
        </p:txBody>
      </p:sp>
    </p:spTree>
    <p:extLst>
      <p:ext uri="{BB962C8B-B14F-4D97-AF65-F5344CB8AC3E}">
        <p14:creationId xmlns:p14="http://schemas.microsoft.com/office/powerpoint/2010/main" val="131610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526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6961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200151"/>
            <a:ext cx="8229600" cy="3394472"/>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003569D5-CB9F-4C36-B17D-7C85E22277C4}"/>
              </a:ext>
            </a:extLst>
          </p:cNvPr>
          <p:cNvSpPr>
            <a:spLocks noGrp="1"/>
          </p:cNvSpPr>
          <p:nvPr>
            <p:ph type="dt" sz="half" idx="10"/>
          </p:nvPr>
        </p:nvSpPr>
        <p:spPr/>
        <p:txBody>
          <a:bodyPr/>
          <a:lstStyle>
            <a:lvl1pPr algn="l">
              <a:defRPr sz="750">
                <a:solidFill>
                  <a:schemeClr val="tx1">
                    <a:tint val="75000"/>
                  </a:schemeClr>
                </a:solidFill>
                <a:latin typeface="Century Gothic" charset="0"/>
                <a:ea typeface="Century Gothic" charset="0"/>
                <a:cs typeface="Century Gothic" charset="0"/>
              </a:defRPr>
            </a:lvl1pPr>
          </a:lstStyle>
          <a:p>
            <a:pPr>
              <a:defRPr/>
            </a:pPr>
            <a:fld id="{22B85CF0-CDDE-444D-9422-28351580A267}" type="datetime1">
              <a:rPr lang="fr-FR"/>
              <a:pPr>
                <a:defRPr/>
              </a:pPr>
              <a:t>01/12/2025</a:t>
            </a:fld>
            <a:endParaRPr lang="fr-FR" dirty="0"/>
          </a:p>
        </p:txBody>
      </p:sp>
      <p:sp>
        <p:nvSpPr>
          <p:cNvPr id="4" name="Espace réservé du numéro de diapositive 5">
            <a:extLst>
              <a:ext uri="{FF2B5EF4-FFF2-40B4-BE49-F238E27FC236}">
                <a16:creationId xmlns:a16="http://schemas.microsoft.com/office/drawing/2014/main" id="{EEF30C7E-53D1-4B3C-82D4-15F04F76D60A}"/>
              </a:ext>
            </a:extLst>
          </p:cNvPr>
          <p:cNvSpPr>
            <a:spLocks noGrp="1"/>
          </p:cNvSpPr>
          <p:nvPr>
            <p:ph type="sldNum" sz="quarter" idx="11"/>
          </p:nvPr>
        </p:nvSpPr>
        <p:spPr/>
        <p:txBody>
          <a:bodyPr/>
          <a:lstStyle>
            <a:lvl1pPr>
              <a:defRPr/>
            </a:lvl1pPr>
          </a:lstStyle>
          <a:p>
            <a:fld id="{A725AD86-6B63-47AF-8C69-9EFCD0ADAB89}" type="slidenum">
              <a:rPr lang="fr-FR" altLang="fr-FR"/>
              <a:pPr/>
              <a:t>‹#›</a:t>
            </a:fld>
            <a:endParaRPr lang="fr-FR" altLang="fr-FR"/>
          </a:p>
        </p:txBody>
      </p:sp>
    </p:spTree>
    <p:extLst>
      <p:ext uri="{BB962C8B-B14F-4D97-AF65-F5344CB8AC3E}">
        <p14:creationId xmlns:p14="http://schemas.microsoft.com/office/powerpoint/2010/main" val="54624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9144000" cy="800099"/>
          </a:xfrm>
          <a:prstGeom prst="rect">
            <a:avLst/>
          </a:prstGeom>
        </p:spPr>
      </p:pic>
      <p:sp>
        <p:nvSpPr>
          <p:cNvPr id="2" name="Holder 2"/>
          <p:cNvSpPr>
            <a:spLocks noGrp="1"/>
          </p:cNvSpPr>
          <p:nvPr>
            <p:ph type="ctrTitle"/>
          </p:nvPr>
        </p:nvSpPr>
        <p:spPr>
          <a:xfrm>
            <a:off x="649021" y="1981543"/>
            <a:ext cx="2964179" cy="415498"/>
          </a:xfrm>
          <a:prstGeom prst="rect">
            <a:avLst/>
          </a:prstGeom>
        </p:spPr>
        <p:txBody>
          <a:bodyPr wrap="square" lIns="0" tIns="0" rIns="0" bIns="0">
            <a:spAutoFit/>
          </a:bodyPr>
          <a:lstStyle>
            <a:lvl1pPr>
              <a:defRPr sz="2700" b="1" i="0">
                <a:solidFill>
                  <a:srgbClr val="006FC0"/>
                </a:solidFill>
                <a:latin typeface="Calibri"/>
                <a:cs typeface="Calibri"/>
              </a:defRPr>
            </a:lvl1pPr>
          </a:lstStyle>
          <a:p>
            <a:endParaRPr/>
          </a:p>
        </p:txBody>
      </p:sp>
      <p:sp>
        <p:nvSpPr>
          <p:cNvPr id="3" name="Holder 3"/>
          <p:cNvSpPr>
            <a:spLocks noGrp="1"/>
          </p:cNvSpPr>
          <p:nvPr>
            <p:ph type="subTitle" idx="4"/>
          </p:nvPr>
        </p:nvSpPr>
        <p:spPr>
          <a:xfrm>
            <a:off x="676757" y="2877025"/>
            <a:ext cx="8064500" cy="323165"/>
          </a:xfrm>
          <a:prstGeom prst="rect">
            <a:avLst/>
          </a:prstGeom>
        </p:spPr>
        <p:txBody>
          <a:bodyPr wrap="square" lIns="0" tIns="0" rIns="0" bIns="0">
            <a:spAutoFit/>
          </a:bodyPr>
          <a:lstStyle>
            <a:lvl1pPr>
              <a:defRPr sz="21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4499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9144000" cy="800099"/>
          </a:xfrm>
          <a:prstGeom prst="rect">
            <a:avLst/>
          </a:prstGeom>
        </p:spPr>
      </p:pic>
      <p:sp>
        <p:nvSpPr>
          <p:cNvPr id="2" name="Holder 2"/>
          <p:cNvSpPr>
            <a:spLocks noGrp="1"/>
          </p:cNvSpPr>
          <p:nvPr>
            <p:ph type="title"/>
          </p:nvPr>
        </p:nvSpPr>
        <p:spPr>
          <a:xfrm>
            <a:off x="78739" y="787623"/>
            <a:ext cx="8319084" cy="415498"/>
          </a:xfrm>
        </p:spPr>
        <p:txBody>
          <a:bodyPr lIns="0" tIns="0" rIns="0" bIns="0"/>
          <a:lstStyle>
            <a:lvl1pPr>
              <a:defRPr sz="2700" b="1" i="0">
                <a:solidFill>
                  <a:srgbClr val="006FC0"/>
                </a:solidFill>
                <a:latin typeface="Calibri"/>
                <a:cs typeface="Calibri"/>
              </a:defRPr>
            </a:lvl1pPr>
          </a:lstStyle>
          <a:p>
            <a:endParaRPr/>
          </a:p>
        </p:txBody>
      </p:sp>
      <p:sp>
        <p:nvSpPr>
          <p:cNvPr id="3" name="Holder 3"/>
          <p:cNvSpPr>
            <a:spLocks noGrp="1"/>
          </p:cNvSpPr>
          <p:nvPr>
            <p:ph type="body" idx="1"/>
          </p:nvPr>
        </p:nvSpPr>
        <p:spPr>
          <a:xfrm>
            <a:off x="535940" y="2107273"/>
            <a:ext cx="7569200" cy="323165"/>
          </a:xfrm>
        </p:spPr>
        <p:txBody>
          <a:bodyPr lIns="0" tIns="0" rIns="0" bIns="0"/>
          <a:lstStyle>
            <a:lvl1pPr>
              <a:defRPr sz="21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9996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9144000" cy="800099"/>
          </a:xfrm>
          <a:prstGeom prst="rect">
            <a:avLst/>
          </a:prstGeom>
        </p:spPr>
      </p:pic>
      <p:sp>
        <p:nvSpPr>
          <p:cNvPr id="2" name="Holder 2"/>
          <p:cNvSpPr>
            <a:spLocks noGrp="1"/>
          </p:cNvSpPr>
          <p:nvPr>
            <p:ph type="title"/>
          </p:nvPr>
        </p:nvSpPr>
        <p:spPr>
          <a:xfrm>
            <a:off x="78739" y="787623"/>
            <a:ext cx="8319084" cy="415498"/>
          </a:xfrm>
        </p:spPr>
        <p:txBody>
          <a:bodyPr lIns="0" tIns="0" rIns="0" bIns="0"/>
          <a:lstStyle>
            <a:lvl1pPr>
              <a:defRPr sz="2700" b="1" i="0">
                <a:solidFill>
                  <a:srgbClr val="006FC0"/>
                </a:solidFill>
                <a:latin typeface="Calibri"/>
                <a:cs typeface="Calibri"/>
              </a:defRPr>
            </a:lvl1pPr>
          </a:lstStyle>
          <a:p>
            <a:endParaRPr/>
          </a:p>
        </p:txBody>
      </p:sp>
      <p:sp>
        <p:nvSpPr>
          <p:cNvPr id="3" name="Holder 3"/>
          <p:cNvSpPr>
            <a:spLocks noGrp="1"/>
          </p:cNvSpPr>
          <p:nvPr>
            <p:ph sz="half" idx="2"/>
          </p:nvPr>
        </p:nvSpPr>
        <p:spPr>
          <a:xfrm>
            <a:off x="457200" y="1183005"/>
            <a:ext cx="397764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096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9144000" cy="800099"/>
          </a:xfrm>
          <a:prstGeom prst="rect">
            <a:avLst/>
          </a:prstGeom>
        </p:spPr>
      </p:pic>
      <p:sp>
        <p:nvSpPr>
          <p:cNvPr id="2" name="Holder 2"/>
          <p:cNvSpPr>
            <a:spLocks noGrp="1"/>
          </p:cNvSpPr>
          <p:nvPr>
            <p:ph type="title"/>
          </p:nvPr>
        </p:nvSpPr>
        <p:spPr>
          <a:xfrm>
            <a:off x="78739" y="787623"/>
            <a:ext cx="8319084" cy="415498"/>
          </a:xfrm>
        </p:spPr>
        <p:txBody>
          <a:bodyPr lIns="0" tIns="0" rIns="0" bIns="0"/>
          <a:lstStyle>
            <a:lvl1pPr>
              <a:defRPr sz="2700" b="1" i="0">
                <a:solidFill>
                  <a:srgbClr val="006FC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5695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9144000" cy="80467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52783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200151"/>
            <a:ext cx="8229600" cy="3394472"/>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D40CB59E-E485-4D83-9B9C-CD7BA2FD7209}"/>
              </a:ext>
            </a:extLst>
          </p:cNvPr>
          <p:cNvSpPr>
            <a:spLocks noGrp="1"/>
          </p:cNvSpPr>
          <p:nvPr>
            <p:ph type="dt" sz="half" idx="10"/>
          </p:nvPr>
        </p:nvSpPr>
        <p:spPr/>
        <p:txBody>
          <a:bodyPr/>
          <a:lstStyle>
            <a:lvl1pPr>
              <a:defRPr/>
            </a:lvl1pPr>
          </a:lstStyle>
          <a:p>
            <a:pPr>
              <a:defRPr/>
            </a:pPr>
            <a:fld id="{47615DA5-AD21-472C-BD45-88B4761B913D}" type="datetime1">
              <a:rPr lang="fr-FR"/>
              <a:pPr>
                <a:defRPr/>
              </a:pPr>
              <a:t>01/12/2025</a:t>
            </a:fld>
            <a:endParaRPr lang="fr-FR" dirty="0"/>
          </a:p>
        </p:txBody>
      </p:sp>
      <p:sp>
        <p:nvSpPr>
          <p:cNvPr id="4" name="Espace réservé du numéro de diapositive 5">
            <a:extLst>
              <a:ext uri="{FF2B5EF4-FFF2-40B4-BE49-F238E27FC236}">
                <a16:creationId xmlns:a16="http://schemas.microsoft.com/office/drawing/2014/main" id="{D00B961E-8A58-4ED6-8855-543B7BE80643}"/>
              </a:ext>
            </a:extLst>
          </p:cNvPr>
          <p:cNvSpPr>
            <a:spLocks noGrp="1"/>
          </p:cNvSpPr>
          <p:nvPr>
            <p:ph type="sldNum" sz="quarter" idx="11"/>
          </p:nvPr>
        </p:nvSpPr>
        <p:spPr/>
        <p:txBody>
          <a:bodyPr/>
          <a:lstStyle>
            <a:lvl1pPr>
              <a:defRPr/>
            </a:lvl1pPr>
          </a:lstStyle>
          <a:p>
            <a:fld id="{936BCB6B-3970-457E-A2B3-ABF76972ACB8}" type="slidenum">
              <a:rPr lang="fr-FR" altLang="fr-FR"/>
              <a:pPr/>
              <a:t>‹#›</a:t>
            </a:fld>
            <a:endParaRPr lang="fr-FR" altLang="fr-FR"/>
          </a:p>
        </p:txBody>
      </p:sp>
    </p:spTree>
    <p:extLst>
      <p:ext uri="{BB962C8B-B14F-4D97-AF65-F5344CB8AC3E}">
        <p14:creationId xmlns:p14="http://schemas.microsoft.com/office/powerpoint/2010/main" val="99692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20110" y="913067"/>
            <a:ext cx="3448050" cy="276999"/>
          </a:xfrm>
        </p:spPr>
        <p:txBody>
          <a:bodyPr lIns="0" tIns="0" rIns="0" bIns="0"/>
          <a:lstStyle>
            <a:lvl1pPr>
              <a:defRPr sz="1800" b="0" i="0">
                <a:solidFill>
                  <a:schemeClr val="tx1"/>
                </a:solidFill>
                <a:latin typeface="Segoe UI"/>
                <a:cs typeface="Segoe UI"/>
              </a:defRPr>
            </a:lvl1pPr>
          </a:lstStyle>
          <a:p>
            <a:endParaRPr/>
          </a:p>
        </p:txBody>
      </p:sp>
      <p:sp>
        <p:nvSpPr>
          <p:cNvPr id="3" name="Holder 3"/>
          <p:cNvSpPr>
            <a:spLocks noGrp="1"/>
          </p:cNvSpPr>
          <p:nvPr>
            <p:ph type="body" idx="1"/>
          </p:nvPr>
        </p:nvSpPr>
        <p:spPr>
          <a:xfrm>
            <a:off x="474370" y="1229507"/>
            <a:ext cx="8103234" cy="242374"/>
          </a:xfrm>
        </p:spPr>
        <p:txBody>
          <a:bodyPr lIns="0" tIns="0" rIns="0" bIns="0"/>
          <a:lstStyle>
            <a:lvl1pPr>
              <a:defRPr sz="1575"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42503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a:prstGeom prst="rect">
            <a:avLst/>
          </a:prstGeom>
        </p:spPr>
        <p:txBody>
          <a:bodyPr/>
          <a:lstStyle/>
          <a:p>
            <a:r>
              <a:rPr lang="nl-BE"/>
              <a:t>Cliquez et modifiez le titre</a:t>
            </a:r>
            <a:endParaRPr lang="en-GB"/>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fld id="{4C36037F-4E5C-41A3-961E-AC7EAB6F88F1}" type="datetime1">
              <a:rPr lang="fr-FR" smtClean="0"/>
              <a:t>01/12/2025</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2710276B-1195-194D-BC2B-1039FC5B65E0}" type="slidenum">
              <a:rPr lang="en-GB" smtClean="0"/>
              <a:t>‹#›</a:t>
            </a:fld>
            <a:endParaRPr lang="en-GB"/>
          </a:p>
        </p:txBody>
      </p:sp>
    </p:spTree>
    <p:extLst>
      <p:ext uri="{BB962C8B-B14F-4D97-AF65-F5344CB8AC3E}">
        <p14:creationId xmlns:p14="http://schemas.microsoft.com/office/powerpoint/2010/main" val="290525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592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84419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9144000" cy="800099"/>
          </a:xfrm>
          <a:prstGeom prst="rect">
            <a:avLst/>
          </a:prstGeom>
        </p:spPr>
      </p:pic>
      <p:sp>
        <p:nvSpPr>
          <p:cNvPr id="2" name="Holder 2"/>
          <p:cNvSpPr>
            <a:spLocks noGrp="1"/>
          </p:cNvSpPr>
          <p:nvPr>
            <p:ph type="ctrTitle"/>
          </p:nvPr>
        </p:nvSpPr>
        <p:spPr>
          <a:xfrm>
            <a:off x="649021" y="1981543"/>
            <a:ext cx="2964179" cy="415499"/>
          </a:xfrm>
          <a:prstGeom prst="rect">
            <a:avLst/>
          </a:prstGeom>
        </p:spPr>
        <p:txBody>
          <a:bodyPr wrap="square" lIns="0" tIns="0" rIns="0" bIns="0">
            <a:spAutoFit/>
          </a:bodyPr>
          <a:lstStyle>
            <a:lvl1pPr>
              <a:defRPr sz="2700" b="1" i="0">
                <a:solidFill>
                  <a:srgbClr val="006FC0"/>
                </a:solidFill>
                <a:latin typeface="Calibri"/>
                <a:cs typeface="Calibri"/>
              </a:defRPr>
            </a:lvl1pPr>
          </a:lstStyle>
          <a:p>
            <a:endParaRPr/>
          </a:p>
        </p:txBody>
      </p:sp>
      <p:sp>
        <p:nvSpPr>
          <p:cNvPr id="3" name="Holder 3"/>
          <p:cNvSpPr>
            <a:spLocks noGrp="1"/>
          </p:cNvSpPr>
          <p:nvPr>
            <p:ph type="subTitle" idx="4"/>
          </p:nvPr>
        </p:nvSpPr>
        <p:spPr>
          <a:xfrm>
            <a:off x="676758" y="2877026"/>
            <a:ext cx="8064500" cy="323165"/>
          </a:xfrm>
          <a:prstGeom prst="rect">
            <a:avLst/>
          </a:prstGeom>
        </p:spPr>
        <p:txBody>
          <a:bodyPr wrap="square" lIns="0" tIns="0" rIns="0" bIns="0">
            <a:spAutoFit/>
          </a:bodyPr>
          <a:lstStyle>
            <a:lvl1pPr>
              <a:defRPr sz="21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1261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9144000" cy="800099"/>
          </a:xfrm>
          <a:prstGeom prst="rect">
            <a:avLst/>
          </a:prstGeom>
        </p:spPr>
      </p:pic>
      <p:sp>
        <p:nvSpPr>
          <p:cNvPr id="2" name="Holder 2"/>
          <p:cNvSpPr>
            <a:spLocks noGrp="1"/>
          </p:cNvSpPr>
          <p:nvPr>
            <p:ph type="title"/>
          </p:nvPr>
        </p:nvSpPr>
        <p:spPr>
          <a:xfrm>
            <a:off x="78739" y="787623"/>
            <a:ext cx="8319084" cy="415498"/>
          </a:xfrm>
        </p:spPr>
        <p:txBody>
          <a:bodyPr lIns="0" tIns="0" rIns="0" bIns="0"/>
          <a:lstStyle>
            <a:lvl1pPr>
              <a:defRPr sz="2700" b="1" i="0">
                <a:solidFill>
                  <a:srgbClr val="006FC0"/>
                </a:solidFill>
                <a:latin typeface="Calibri"/>
                <a:cs typeface="Calibri"/>
              </a:defRPr>
            </a:lvl1pPr>
          </a:lstStyle>
          <a:p>
            <a:endParaRPr/>
          </a:p>
        </p:txBody>
      </p:sp>
      <p:sp>
        <p:nvSpPr>
          <p:cNvPr id="3" name="Holder 3"/>
          <p:cNvSpPr>
            <a:spLocks noGrp="1"/>
          </p:cNvSpPr>
          <p:nvPr>
            <p:ph type="body" idx="1"/>
          </p:nvPr>
        </p:nvSpPr>
        <p:spPr>
          <a:xfrm>
            <a:off x="535941" y="2107274"/>
            <a:ext cx="7569200" cy="323165"/>
          </a:xfrm>
        </p:spPr>
        <p:txBody>
          <a:bodyPr lIns="0" tIns="0" rIns="0" bIns="0"/>
          <a:lstStyle>
            <a:lvl1pPr>
              <a:defRPr sz="21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87673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9144000" cy="800099"/>
          </a:xfrm>
          <a:prstGeom prst="rect">
            <a:avLst/>
          </a:prstGeom>
        </p:spPr>
      </p:pic>
      <p:sp>
        <p:nvSpPr>
          <p:cNvPr id="2" name="Holder 2"/>
          <p:cNvSpPr>
            <a:spLocks noGrp="1"/>
          </p:cNvSpPr>
          <p:nvPr>
            <p:ph type="title"/>
          </p:nvPr>
        </p:nvSpPr>
        <p:spPr>
          <a:xfrm>
            <a:off x="78739" y="787623"/>
            <a:ext cx="8319084" cy="415498"/>
          </a:xfrm>
        </p:spPr>
        <p:txBody>
          <a:bodyPr lIns="0" tIns="0" rIns="0" bIns="0"/>
          <a:lstStyle>
            <a:lvl1pPr>
              <a:defRPr sz="2700" b="1" i="0">
                <a:solidFill>
                  <a:srgbClr val="006FC0"/>
                </a:solidFill>
                <a:latin typeface="Calibri"/>
                <a:cs typeface="Calibri"/>
              </a:defRPr>
            </a:lvl1pPr>
          </a:lstStyle>
          <a:p>
            <a:endParaRPr/>
          </a:p>
        </p:txBody>
      </p:sp>
      <p:sp>
        <p:nvSpPr>
          <p:cNvPr id="3" name="Holder 3"/>
          <p:cNvSpPr>
            <a:spLocks noGrp="1"/>
          </p:cNvSpPr>
          <p:nvPr>
            <p:ph sz="half" idx="2"/>
          </p:nvPr>
        </p:nvSpPr>
        <p:spPr>
          <a:xfrm>
            <a:off x="457200" y="1183006"/>
            <a:ext cx="397764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9695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9144000" cy="800099"/>
          </a:xfrm>
          <a:prstGeom prst="rect">
            <a:avLst/>
          </a:prstGeom>
        </p:spPr>
      </p:pic>
      <p:sp>
        <p:nvSpPr>
          <p:cNvPr id="2" name="Holder 2"/>
          <p:cNvSpPr>
            <a:spLocks noGrp="1"/>
          </p:cNvSpPr>
          <p:nvPr>
            <p:ph type="title"/>
          </p:nvPr>
        </p:nvSpPr>
        <p:spPr>
          <a:xfrm>
            <a:off x="78739" y="787623"/>
            <a:ext cx="8319084" cy="415498"/>
          </a:xfrm>
        </p:spPr>
        <p:txBody>
          <a:bodyPr lIns="0" tIns="0" rIns="0" bIns="0"/>
          <a:lstStyle>
            <a:lvl1pPr>
              <a:defRPr sz="2700" b="1" i="0">
                <a:solidFill>
                  <a:srgbClr val="006FC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18779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9144000" cy="80467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6572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234"/>
          <p:cNvSpPr txBox="1">
            <a:spLocks noGrp="1"/>
          </p:cNvSpPr>
          <p:nvPr>
            <p:ph type="title"/>
          </p:nvPr>
        </p:nvSpPr>
        <p:spPr>
          <a:xfrm>
            <a:off x="474370" y="913067"/>
            <a:ext cx="8103234"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b="1" i="0">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34"/>
          <p:cNvSpPr txBox="1">
            <a:spLocks noGrp="1"/>
          </p:cNvSpPr>
          <p:nvPr>
            <p:ph type="body" idx="1"/>
          </p:nvPr>
        </p:nvSpPr>
        <p:spPr>
          <a:xfrm>
            <a:off x="474370" y="1433436"/>
            <a:ext cx="8103234" cy="242374"/>
          </a:xfrm>
          <a:prstGeom prst="rect">
            <a:avLst/>
          </a:prstGeom>
          <a:noFill/>
          <a:ln>
            <a:noFill/>
          </a:ln>
        </p:spPr>
        <p:txBody>
          <a:bodyPr spcFirstLastPara="1" wrap="square" lIns="0" tIns="0" rIns="0" bIns="0" anchor="t" anchorCtr="0">
            <a:spAutoFit/>
          </a:bodyPr>
          <a:lstStyle>
            <a:lvl1pPr marL="342900" lvl="0" indent="-171450" algn="l">
              <a:spcBef>
                <a:spcPts val="0"/>
              </a:spcBef>
              <a:spcAft>
                <a:spcPts val="0"/>
              </a:spcAft>
              <a:buSzPts val="1400"/>
              <a:buNone/>
              <a:defRPr sz="1575" b="0" i="0">
                <a:solidFill>
                  <a:schemeClr val="dk1"/>
                </a:solidFill>
                <a:latin typeface="Calibri"/>
                <a:ea typeface="Calibri"/>
                <a:cs typeface="Calibri"/>
                <a:sym typeface="Calibri"/>
              </a:defRPr>
            </a:lvl1pPr>
            <a:lvl2pPr marL="685800" lvl="1" indent="-171450" algn="l">
              <a:spcBef>
                <a:spcPts val="0"/>
              </a:spcBef>
              <a:spcAft>
                <a:spcPts val="0"/>
              </a:spcAft>
              <a:buSzPts val="1400"/>
              <a:buNone/>
              <a:defRPr/>
            </a:lvl2pPr>
            <a:lvl3pPr marL="1028700" lvl="2" indent="-171450" algn="l">
              <a:spcBef>
                <a:spcPts val="0"/>
              </a:spcBef>
              <a:spcAft>
                <a:spcPts val="0"/>
              </a:spcAft>
              <a:buSzPts val="1400"/>
              <a:buNone/>
              <a:defRPr/>
            </a:lvl3pPr>
            <a:lvl4pPr marL="1371600" lvl="3" indent="-171450" algn="l">
              <a:spcBef>
                <a:spcPts val="0"/>
              </a:spcBef>
              <a:spcAft>
                <a:spcPts val="0"/>
              </a:spcAft>
              <a:buSzPts val="1400"/>
              <a:buNone/>
              <a:defRPr/>
            </a:lvl4pPr>
            <a:lvl5pPr marL="1714500" lvl="4" indent="-171450" algn="l">
              <a:spcBef>
                <a:spcPts val="0"/>
              </a:spcBef>
              <a:spcAft>
                <a:spcPts val="0"/>
              </a:spcAft>
              <a:buSzPts val="1400"/>
              <a:buNone/>
              <a:defRPr/>
            </a:lvl5pPr>
            <a:lvl6pPr marL="2057400" lvl="5" indent="-171450" algn="l">
              <a:spcBef>
                <a:spcPts val="0"/>
              </a:spcBef>
              <a:spcAft>
                <a:spcPts val="0"/>
              </a:spcAft>
              <a:buSzPts val="1400"/>
              <a:buNone/>
              <a:defRPr/>
            </a:lvl6pPr>
            <a:lvl7pPr marL="2400300" lvl="6" indent="-171450" algn="l">
              <a:spcBef>
                <a:spcPts val="0"/>
              </a:spcBef>
              <a:spcAft>
                <a:spcPts val="0"/>
              </a:spcAft>
              <a:buSzPts val="1400"/>
              <a:buNone/>
              <a:defRPr/>
            </a:lvl7pPr>
            <a:lvl8pPr marL="2743200" lvl="7" indent="-171450" algn="l">
              <a:spcBef>
                <a:spcPts val="0"/>
              </a:spcBef>
              <a:spcAft>
                <a:spcPts val="0"/>
              </a:spcAft>
              <a:buSzPts val="1400"/>
              <a:buNone/>
              <a:defRPr/>
            </a:lvl8pPr>
            <a:lvl9pPr marL="3086100" lvl="8" indent="-171450" algn="l">
              <a:spcBef>
                <a:spcPts val="0"/>
              </a:spcBef>
              <a:spcAft>
                <a:spcPts val="0"/>
              </a:spcAft>
              <a:buSzPts val="1400"/>
              <a:buNone/>
              <a:defRPr/>
            </a:lvl9pPr>
          </a:lstStyle>
          <a:p>
            <a:endParaRPr/>
          </a:p>
        </p:txBody>
      </p:sp>
    </p:spTree>
    <p:extLst>
      <p:ext uri="{BB962C8B-B14F-4D97-AF65-F5344CB8AC3E}">
        <p14:creationId xmlns:p14="http://schemas.microsoft.com/office/powerpoint/2010/main" val="2017112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200151"/>
            <a:ext cx="8229600" cy="3394472"/>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p:cNvSpPr>
            <a:spLocks noGrp="1"/>
          </p:cNvSpPr>
          <p:nvPr>
            <p:ph type="dt" sz="half" idx="10"/>
          </p:nvPr>
        </p:nvSpPr>
        <p:spPr/>
        <p:txBody>
          <a:bodyPr/>
          <a:lstStyle>
            <a:lvl1pPr algn="l">
              <a:defRPr sz="750">
                <a:solidFill>
                  <a:schemeClr val="tx1">
                    <a:tint val="75000"/>
                  </a:schemeClr>
                </a:solidFill>
                <a:latin typeface="Century Gothic" charset="0"/>
                <a:ea typeface="Century Gothic" charset="0"/>
                <a:cs typeface="Century Gothic" charset="0"/>
              </a:defRPr>
            </a:lvl1pPr>
          </a:lstStyle>
          <a:p>
            <a:pPr>
              <a:defRPr/>
            </a:pPr>
            <a:fld id="{1008BCC1-0D24-48F0-AC86-A5BAB882D029}" type="datetime1">
              <a:rPr lang="fr-FR"/>
              <a:pPr>
                <a:defRPr/>
              </a:pPr>
              <a:t>01/12/2025</a:t>
            </a:fld>
            <a:endParaRPr lang="fr-FR" dirty="0"/>
          </a:p>
        </p:txBody>
      </p:sp>
      <p:sp>
        <p:nvSpPr>
          <p:cNvPr id="4" name="Espace réservé du numéro de diapositive 5"/>
          <p:cNvSpPr>
            <a:spLocks noGrp="1"/>
          </p:cNvSpPr>
          <p:nvPr>
            <p:ph type="sldNum" sz="quarter" idx="11"/>
          </p:nvPr>
        </p:nvSpPr>
        <p:spPr/>
        <p:txBody>
          <a:bodyPr/>
          <a:lstStyle>
            <a:lvl1pPr algn="r">
              <a:defRPr sz="750">
                <a:solidFill>
                  <a:schemeClr val="tx1">
                    <a:tint val="75000"/>
                  </a:schemeClr>
                </a:solidFill>
                <a:latin typeface="Arial Narrow" charset="0"/>
                <a:ea typeface="Arial Narrow" charset="0"/>
                <a:cs typeface="Arial Narrow" charset="0"/>
              </a:defRPr>
            </a:lvl1pPr>
          </a:lstStyle>
          <a:p>
            <a:pPr>
              <a:defRPr/>
            </a:pPr>
            <a:fld id="{15EA5F1B-6386-449D-8F3D-69815551E455}" type="slidenum">
              <a:rPr lang="fr-FR"/>
              <a:pPr>
                <a:defRPr/>
              </a:pPr>
              <a:t>‹#›</a:t>
            </a:fld>
            <a:endParaRPr lang="fr-FR" dirty="0"/>
          </a:p>
        </p:txBody>
      </p:sp>
    </p:spTree>
    <p:extLst>
      <p:ext uri="{BB962C8B-B14F-4D97-AF65-F5344CB8AC3E}">
        <p14:creationId xmlns:p14="http://schemas.microsoft.com/office/powerpoint/2010/main" val="3666857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a:xfrm>
            <a:off x="3124200" y="4683919"/>
            <a:ext cx="2895600" cy="357188"/>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B84D76CD-DBA9-4D32-8D41-A49C9BF109F2}" type="slidenum">
              <a:rPr lang="en-US"/>
              <a:pPr>
                <a:defRPr/>
              </a:pPr>
              <a:t>‹#›</a:t>
            </a:fld>
            <a:endParaRPr lang="en-US"/>
          </a:p>
        </p:txBody>
      </p:sp>
    </p:spTree>
    <p:extLst>
      <p:ext uri="{BB962C8B-B14F-4D97-AF65-F5344CB8AC3E}">
        <p14:creationId xmlns:p14="http://schemas.microsoft.com/office/powerpoint/2010/main" val="36352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7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90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5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029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4379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4380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11.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8.jpeg"/><Relationship Id="rId5" Type="http://schemas.openxmlformats.org/officeDocument/2006/relationships/theme" Target="../theme/theme12.xml"/><Relationship Id="rId4" Type="http://schemas.openxmlformats.org/officeDocument/2006/relationships/slideLayout" Target="../slideLayouts/slideLayout3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1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7.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6"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Espace réservé du texte 2">
            <a:extLst>
              <a:ext uri="{FF2B5EF4-FFF2-40B4-BE49-F238E27FC236}">
                <a16:creationId xmlns:a16="http://schemas.microsoft.com/office/drawing/2014/main" id="{9767662F-13E1-446A-BF9F-2E64F6BFC02E}"/>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9F0BF038-4011-4D86-BED5-9CA30348F0C6}"/>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750">
                <a:solidFill>
                  <a:schemeClr val="tx1">
                    <a:tint val="75000"/>
                  </a:schemeClr>
                </a:solidFill>
                <a:latin typeface="Arial Narrow" charset="0"/>
                <a:ea typeface="Arial Narrow" charset="0"/>
                <a:cs typeface="Arial Narrow" charset="0"/>
              </a:defRPr>
            </a:lvl1pPr>
          </a:lstStyle>
          <a:p>
            <a:pPr>
              <a:defRPr/>
            </a:pPr>
            <a:fld id="{89753087-2501-46B8-9E69-81957BAD572C}" type="datetime1">
              <a:rPr lang="fr-FR"/>
              <a:pPr>
                <a:defRPr/>
              </a:pPr>
              <a:t>01/12/2025</a:t>
            </a:fld>
            <a:endParaRPr lang="fr-FR" dirty="0"/>
          </a:p>
        </p:txBody>
      </p:sp>
      <p:sp>
        <p:nvSpPr>
          <p:cNvPr id="8" name="Espace réservé du numéro de diapositive 5">
            <a:extLst>
              <a:ext uri="{FF2B5EF4-FFF2-40B4-BE49-F238E27FC236}">
                <a16:creationId xmlns:a16="http://schemas.microsoft.com/office/drawing/2014/main" id="{0D47A272-66EA-406F-A965-EA188988B62F}"/>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898989"/>
                </a:solidFill>
                <a:latin typeface="Arial Narrow" panose="020B0606020202030204" pitchFamily="34" charset="0"/>
              </a:defRPr>
            </a:lvl1pPr>
          </a:lstStyle>
          <a:p>
            <a:fld id="{B3DAF49F-3427-4FD7-A9EF-9CE0DDB3B1D8}" type="slidenum">
              <a:rPr lang="fr-FR" altLang="fr-FR"/>
              <a:pPr/>
              <a:t>‹#›</a:t>
            </a:fld>
            <a:endParaRPr lang="fr-FR" altLang="fr-FR"/>
          </a:p>
        </p:txBody>
      </p:sp>
      <p:sp>
        <p:nvSpPr>
          <p:cNvPr id="3077" name="Espace réservé du titre 6">
            <a:extLst>
              <a:ext uri="{FF2B5EF4-FFF2-40B4-BE49-F238E27FC236}">
                <a16:creationId xmlns:a16="http://schemas.microsoft.com/office/drawing/2014/main" id="{9F97AACB-D198-4634-8386-238A318C9F13}"/>
              </a:ext>
            </a:extLst>
          </p:cNvPr>
          <p:cNvSpPr>
            <a:spLocks noGrp="1"/>
          </p:cNvSpPr>
          <p:nvPr>
            <p:ph type="title"/>
          </p:nvPr>
        </p:nvSpPr>
        <p:spPr bwMode="auto">
          <a:xfrm>
            <a:off x="4471988" y="205979"/>
            <a:ext cx="4214812"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Name of the presentation</a:t>
            </a:r>
          </a:p>
        </p:txBody>
      </p:sp>
    </p:spTree>
    <p:extLst>
      <p:ext uri="{BB962C8B-B14F-4D97-AF65-F5344CB8AC3E}">
        <p14:creationId xmlns:p14="http://schemas.microsoft.com/office/powerpoint/2010/main" val="4200936687"/>
      </p:ext>
    </p:extLst>
  </p:cSld>
  <p:clrMap bg1="lt1" tx1="dk1" bg2="lt2" tx2="dk2" accent1="accent1" accent2="accent2" accent3="accent3" accent4="accent4" accent5="accent5" accent6="accent6" hlink="hlink" folHlink="folHlink"/>
  <p:sldLayoutIdLst>
    <p:sldLayoutId id="2147483836" r:id="rId1"/>
  </p:sldLayoutIdLst>
  <p:txStyles>
    <p:titleStyle>
      <a:lvl1pPr algn="r" rtl="0" eaLnBrk="0" fontAlgn="base" hangingPunct="0">
        <a:lnSpc>
          <a:spcPct val="90000"/>
        </a:lnSpc>
        <a:spcBef>
          <a:spcPct val="0"/>
        </a:spcBef>
        <a:spcAft>
          <a:spcPct val="0"/>
        </a:spcAft>
        <a:defRPr sz="15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15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2pPr>
      <a:lvl3pPr algn="r" rtl="0" eaLnBrk="0" fontAlgn="base" hangingPunct="0">
        <a:lnSpc>
          <a:spcPct val="90000"/>
        </a:lnSpc>
        <a:spcBef>
          <a:spcPct val="0"/>
        </a:spcBef>
        <a:spcAft>
          <a:spcPct val="0"/>
        </a:spcAft>
        <a:defRPr sz="15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3pPr>
      <a:lvl4pPr algn="r" rtl="0" eaLnBrk="0" fontAlgn="base" hangingPunct="0">
        <a:lnSpc>
          <a:spcPct val="90000"/>
        </a:lnSpc>
        <a:spcBef>
          <a:spcPct val="0"/>
        </a:spcBef>
        <a:spcAft>
          <a:spcPct val="0"/>
        </a:spcAft>
        <a:defRPr sz="15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4pPr>
      <a:lvl5pPr algn="r" rtl="0" eaLnBrk="0" fontAlgn="base" hangingPunct="0">
        <a:lnSpc>
          <a:spcPct val="90000"/>
        </a:lnSpc>
        <a:spcBef>
          <a:spcPct val="0"/>
        </a:spcBef>
        <a:spcAft>
          <a:spcPct val="0"/>
        </a:spcAft>
        <a:defRPr sz="15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5pPr>
      <a:lvl6pPr marL="342900" algn="r" rtl="0" fontAlgn="base">
        <a:lnSpc>
          <a:spcPct val="90000"/>
        </a:lnSpc>
        <a:spcBef>
          <a:spcPct val="0"/>
        </a:spcBef>
        <a:spcAft>
          <a:spcPct val="0"/>
        </a:spcAft>
        <a:defRPr sz="15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6pPr>
      <a:lvl7pPr marL="685800" algn="r" rtl="0" fontAlgn="base">
        <a:lnSpc>
          <a:spcPct val="90000"/>
        </a:lnSpc>
        <a:spcBef>
          <a:spcPct val="0"/>
        </a:spcBef>
        <a:spcAft>
          <a:spcPct val="0"/>
        </a:spcAft>
        <a:defRPr sz="15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7pPr>
      <a:lvl8pPr marL="1028700" algn="r" rtl="0" fontAlgn="base">
        <a:lnSpc>
          <a:spcPct val="90000"/>
        </a:lnSpc>
        <a:spcBef>
          <a:spcPct val="0"/>
        </a:spcBef>
        <a:spcAft>
          <a:spcPct val="0"/>
        </a:spcAft>
        <a:defRPr sz="15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8pPr>
      <a:lvl9pPr marL="1371600" algn="r" rtl="0" fontAlgn="base">
        <a:lnSpc>
          <a:spcPct val="90000"/>
        </a:lnSpc>
        <a:spcBef>
          <a:spcPct val="0"/>
        </a:spcBef>
        <a:spcAft>
          <a:spcPct val="0"/>
        </a:spcAft>
        <a:defRPr sz="15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787623"/>
            <a:ext cx="8319084" cy="553998"/>
          </a:xfrm>
          <a:prstGeom prst="rect">
            <a:avLst/>
          </a:prstGeom>
        </p:spPr>
        <p:txBody>
          <a:bodyPr wrap="square" lIns="0" tIns="0" rIns="0" bIns="0">
            <a:spAutoFit/>
          </a:bodyPr>
          <a:lstStyle>
            <a:lvl1pPr>
              <a:defRPr sz="3600" b="1" i="0">
                <a:solidFill>
                  <a:srgbClr val="006FC0"/>
                </a:solidFill>
                <a:latin typeface="Calibri"/>
                <a:cs typeface="Calibri"/>
              </a:defRPr>
            </a:lvl1pPr>
          </a:lstStyle>
          <a:p>
            <a:endParaRPr/>
          </a:p>
        </p:txBody>
      </p:sp>
      <p:sp>
        <p:nvSpPr>
          <p:cNvPr id="3" name="Holder 3"/>
          <p:cNvSpPr>
            <a:spLocks noGrp="1"/>
          </p:cNvSpPr>
          <p:nvPr>
            <p:ph type="body" idx="1"/>
          </p:nvPr>
        </p:nvSpPr>
        <p:spPr>
          <a:xfrm>
            <a:off x="535940" y="2107273"/>
            <a:ext cx="7569200" cy="430887"/>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8840014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73CF25E2-6A39-4524-999F-AF5D27738BAA}"/>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440A7044-738A-4D50-AFC1-9FF2DFAA2FEC}"/>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750">
                <a:solidFill>
                  <a:schemeClr val="tx1">
                    <a:tint val="75000"/>
                  </a:schemeClr>
                </a:solidFill>
                <a:latin typeface="Arial Narrow" charset="0"/>
                <a:ea typeface="Arial Narrow" charset="0"/>
                <a:cs typeface="Arial Narrow" charset="0"/>
              </a:defRPr>
            </a:lvl1pPr>
          </a:lstStyle>
          <a:p>
            <a:pPr>
              <a:defRPr/>
            </a:pPr>
            <a:fld id="{539B65D8-15F7-4028-8C80-FA9A55CABA57}" type="datetime1">
              <a:rPr lang="fr-FR"/>
              <a:pPr>
                <a:defRPr/>
              </a:pPr>
              <a:t>01/12/2025</a:t>
            </a:fld>
            <a:endParaRPr lang="fr-FR" dirty="0"/>
          </a:p>
        </p:txBody>
      </p:sp>
      <p:sp>
        <p:nvSpPr>
          <p:cNvPr id="8" name="Espace réservé du numéro de diapositive 5">
            <a:extLst>
              <a:ext uri="{FF2B5EF4-FFF2-40B4-BE49-F238E27FC236}">
                <a16:creationId xmlns:a16="http://schemas.microsoft.com/office/drawing/2014/main" id="{EA54FC26-8496-4022-8479-843979AC2577}"/>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898989"/>
                </a:solidFill>
                <a:latin typeface="Arial Narrow" panose="020B0606020202030204" pitchFamily="34" charset="0"/>
              </a:defRPr>
            </a:lvl1pPr>
          </a:lstStyle>
          <a:p>
            <a:fld id="{C5277618-C601-49FA-B0E0-92C29163D876}" type="slidenum">
              <a:rPr lang="fr-FR" altLang="fr-FR"/>
              <a:pPr/>
              <a:t>‹#›</a:t>
            </a:fld>
            <a:endParaRPr lang="fr-FR" altLang="fr-FR"/>
          </a:p>
        </p:txBody>
      </p:sp>
    </p:spTree>
    <p:extLst>
      <p:ext uri="{BB962C8B-B14F-4D97-AF65-F5344CB8AC3E}">
        <p14:creationId xmlns:p14="http://schemas.microsoft.com/office/powerpoint/2010/main" val="256310367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787623"/>
            <a:ext cx="8319084" cy="553998"/>
          </a:xfrm>
          <a:prstGeom prst="rect">
            <a:avLst/>
          </a:prstGeom>
        </p:spPr>
        <p:txBody>
          <a:bodyPr wrap="square" lIns="0" tIns="0" rIns="0" bIns="0">
            <a:spAutoFit/>
          </a:bodyPr>
          <a:lstStyle>
            <a:lvl1pPr>
              <a:defRPr sz="3600" b="1" i="0">
                <a:solidFill>
                  <a:srgbClr val="006FC0"/>
                </a:solidFill>
                <a:latin typeface="Calibri"/>
                <a:cs typeface="Calibri"/>
              </a:defRPr>
            </a:lvl1pPr>
          </a:lstStyle>
          <a:p>
            <a:endParaRPr/>
          </a:p>
        </p:txBody>
      </p:sp>
      <p:sp>
        <p:nvSpPr>
          <p:cNvPr id="3" name="Holder 3"/>
          <p:cNvSpPr>
            <a:spLocks noGrp="1"/>
          </p:cNvSpPr>
          <p:nvPr>
            <p:ph type="body" idx="1"/>
          </p:nvPr>
        </p:nvSpPr>
        <p:spPr>
          <a:xfrm>
            <a:off x="535941" y="2107274"/>
            <a:ext cx="7569200" cy="430887"/>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4783456"/>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6"/>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a:xfrm>
            <a:off x="6583680" y="4783456"/>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633929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Espace réservé du texte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750">
                <a:solidFill>
                  <a:schemeClr val="tx1">
                    <a:tint val="75000"/>
                  </a:schemeClr>
                </a:solidFill>
                <a:latin typeface="Arial Narrow" charset="0"/>
                <a:ea typeface="Arial Narrow" charset="0"/>
                <a:cs typeface="Arial Narrow" charset="0"/>
              </a:defRPr>
            </a:lvl1pPr>
          </a:lstStyle>
          <a:p>
            <a:pPr>
              <a:defRPr/>
            </a:pPr>
            <a:fld id="{A736FEC4-1738-4F60-8DCF-169C0E4A4E4B}" type="datetime1">
              <a:rPr lang="fr-FR"/>
              <a:pPr>
                <a:defRPr/>
              </a:pPr>
              <a:t>01/12/2025</a:t>
            </a:fld>
            <a:endParaRPr lang="fr-FR" dirty="0"/>
          </a:p>
        </p:txBody>
      </p:sp>
      <p:sp>
        <p:nvSpPr>
          <p:cNvPr id="8"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750">
                <a:solidFill>
                  <a:schemeClr val="tx1">
                    <a:tint val="75000"/>
                  </a:schemeClr>
                </a:solidFill>
                <a:latin typeface="Arial Narrow" charset="0"/>
                <a:ea typeface="Arial Narrow" charset="0"/>
                <a:cs typeface="Arial Narrow" charset="0"/>
              </a:defRPr>
            </a:lvl1pPr>
          </a:lstStyle>
          <a:p>
            <a:pPr>
              <a:defRPr/>
            </a:pPr>
            <a:fld id="{73FBDDF4-CA18-45E3-95D5-C35C2EED8261}" type="slidenum">
              <a:rPr lang="fr-FR"/>
              <a:pPr>
                <a:defRPr/>
              </a:pPr>
              <a:t>‹#›</a:t>
            </a:fld>
            <a:endParaRPr lang="fr-FR" dirty="0"/>
          </a:p>
        </p:txBody>
      </p:sp>
      <p:sp>
        <p:nvSpPr>
          <p:cNvPr id="3077" name="Espace réservé du titre 6"/>
          <p:cNvSpPr>
            <a:spLocks noGrp="1"/>
          </p:cNvSpPr>
          <p:nvPr>
            <p:ph type="title"/>
          </p:nvPr>
        </p:nvSpPr>
        <p:spPr bwMode="auto">
          <a:xfrm>
            <a:off x="4471988" y="205979"/>
            <a:ext cx="4214812"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extLst>
      <p:ext uri="{BB962C8B-B14F-4D97-AF65-F5344CB8AC3E}">
        <p14:creationId xmlns:p14="http://schemas.microsoft.com/office/powerpoint/2010/main" val="2503746586"/>
      </p:ext>
    </p:extLst>
  </p:cSld>
  <p:clrMap bg1="lt1" tx1="dk1" bg2="lt2" tx2="dk2" accent1="accent1" accent2="accent2" accent3="accent3" accent4="accent4" accent5="accent5" accent6="accent6" hlink="hlink" folHlink="folHlink"/>
  <p:sldLayoutIdLst>
    <p:sldLayoutId id="2147483856" r:id="rId1"/>
    <p:sldLayoutId id="2147483857" r:id="rId2"/>
  </p:sldLayoutIdLst>
  <p:txStyles>
    <p:titleStyle>
      <a:lvl1pPr algn="r" rtl="0" eaLnBrk="0" fontAlgn="base" hangingPunct="0">
        <a:lnSpc>
          <a:spcPct val="90000"/>
        </a:lnSpc>
        <a:spcBef>
          <a:spcPct val="0"/>
        </a:spcBef>
        <a:spcAft>
          <a:spcPct val="0"/>
        </a:spcAft>
        <a:defRPr sz="15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15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15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15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1500">
          <a:solidFill>
            <a:schemeClr val="bg1"/>
          </a:solidFill>
          <a:latin typeface="Arial Narrow" pitchFamily="34" charset="0"/>
          <a:ea typeface="Arial Narrow" pitchFamily="34" charset="0"/>
          <a:cs typeface="Arial Narrow" pitchFamily="34" charset="0"/>
        </a:defRPr>
      </a:lvl5pPr>
      <a:lvl6pPr marL="342900" algn="r" rtl="0" fontAlgn="base">
        <a:lnSpc>
          <a:spcPct val="90000"/>
        </a:lnSpc>
        <a:spcBef>
          <a:spcPct val="0"/>
        </a:spcBef>
        <a:spcAft>
          <a:spcPct val="0"/>
        </a:spcAft>
        <a:defRPr sz="1500">
          <a:solidFill>
            <a:schemeClr val="bg1"/>
          </a:solidFill>
          <a:latin typeface="Arial Narrow" pitchFamily="34" charset="0"/>
          <a:ea typeface="Arial Narrow" pitchFamily="34" charset="0"/>
          <a:cs typeface="Arial Narrow" pitchFamily="34" charset="0"/>
        </a:defRPr>
      </a:lvl6pPr>
      <a:lvl7pPr marL="685800" algn="r" rtl="0" fontAlgn="base">
        <a:lnSpc>
          <a:spcPct val="90000"/>
        </a:lnSpc>
        <a:spcBef>
          <a:spcPct val="0"/>
        </a:spcBef>
        <a:spcAft>
          <a:spcPct val="0"/>
        </a:spcAft>
        <a:defRPr sz="1500">
          <a:solidFill>
            <a:schemeClr val="bg1"/>
          </a:solidFill>
          <a:latin typeface="Arial Narrow" pitchFamily="34" charset="0"/>
          <a:ea typeface="Arial Narrow" pitchFamily="34" charset="0"/>
          <a:cs typeface="Arial Narrow" pitchFamily="34" charset="0"/>
        </a:defRPr>
      </a:lvl7pPr>
      <a:lvl8pPr marL="1028700" algn="r" rtl="0" fontAlgn="base">
        <a:lnSpc>
          <a:spcPct val="90000"/>
        </a:lnSpc>
        <a:spcBef>
          <a:spcPct val="0"/>
        </a:spcBef>
        <a:spcAft>
          <a:spcPct val="0"/>
        </a:spcAft>
        <a:defRPr sz="1500">
          <a:solidFill>
            <a:schemeClr val="bg1"/>
          </a:solidFill>
          <a:latin typeface="Arial Narrow" pitchFamily="34" charset="0"/>
          <a:ea typeface="Arial Narrow" pitchFamily="34" charset="0"/>
          <a:cs typeface="Arial Narrow" pitchFamily="34" charset="0"/>
        </a:defRPr>
      </a:lvl8pPr>
      <a:lvl9pPr marL="1371600" algn="r" rtl="0" fontAlgn="base">
        <a:lnSpc>
          <a:spcPct val="90000"/>
        </a:lnSpc>
        <a:spcBef>
          <a:spcPct val="0"/>
        </a:spcBef>
        <a:spcAft>
          <a:spcPct val="0"/>
        </a:spcAft>
        <a:defRPr sz="1500">
          <a:solidFill>
            <a:schemeClr val="bg1"/>
          </a:solidFill>
          <a:latin typeface="Arial Narrow" pitchFamily="34" charset="0"/>
          <a:ea typeface="Arial Narrow" pitchFamily="34" charset="0"/>
          <a:cs typeface="Arial Narrow" pitchFamily="34" charset="0"/>
        </a:defRPr>
      </a:lvl9pPr>
    </p:titleStyle>
    <p:body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256232"/>
      </p:ext>
    </p:extLst>
  </p:cSld>
  <p:clrMap bg1="lt1" tx1="dk1" bg2="lt2" tx2="dk2" accent1="accent1" accent2="accent2" accent3="accent3" accent4="accent4" accent5="accent5" accent6="accent6" hlink="hlink" folHlink="folHlink"/>
  <p:sldLayoutIdLst>
    <p:sldLayoutId id="2147483750"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134296"/>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8" r:id="rId1"/>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2pPr>
      <a:lvl3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3pPr>
      <a:lvl4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4pPr>
      <a:lvl5pPr algn="r" rtl="0" eaLnBrk="0" fontAlgn="base" hangingPunct="0">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rtl="0" fontAlgn="base">
        <a:lnSpc>
          <a:spcPct val="90000"/>
        </a:lnSpc>
        <a:spcBef>
          <a:spcPct val="0"/>
        </a:spcBef>
        <a:spcAft>
          <a:spcPct val="0"/>
        </a:spcAft>
        <a:defRPr sz="200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Lst>
  <p:hf hdr="0"/>
  <p:txStyles>
    <p:titleStyle>
      <a:lvl1pPr algn="r" defTabSz="457200" rtl="0" eaLnBrk="0" fontAlgn="base" hangingPunct="0">
        <a:spcBef>
          <a:spcPct val="0"/>
        </a:spcBef>
        <a:spcAft>
          <a:spcPct val="0"/>
        </a:spcAft>
        <a:defRPr sz="2000" kern="1200">
          <a:solidFill>
            <a:srgbClr val="FFFFFF"/>
          </a:solidFill>
          <a:latin typeface="Arial Narrow" charset="0"/>
          <a:ea typeface="Arial Narrow" charset="0"/>
          <a:cs typeface="Arial Narrow" charset="0"/>
        </a:defRPr>
      </a:lvl1pPr>
      <a:lvl2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2pPr>
      <a:lvl3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3pPr>
      <a:lvl4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4pPr>
      <a:lvl5pPr algn="r" defTabSz="457200" rtl="0" eaLnBrk="0" fontAlgn="base" hangingPunct="0">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r" defTabSz="457200" rtl="0" fontAlgn="base">
        <a:spcBef>
          <a:spcPct val="0"/>
        </a:spcBef>
        <a:spcAft>
          <a:spcPct val="0"/>
        </a:spcAft>
        <a:defRPr sz="2000">
          <a:solidFill>
            <a:srgbClr val="FFFFFF"/>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j-lt"/>
          <a:ea typeface="Century Gothic" charset="0"/>
          <a:cs typeface="Century 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j-lt"/>
          <a:ea typeface="Century Gothic" charset="0"/>
          <a:cs typeface="Century 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Century Gothic" charset="0"/>
          <a:cs typeface="Century 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12/1/2025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0962759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73CF25E2-6A39-4524-999F-AF5D27738BAA}"/>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440A7044-738A-4D50-AFC1-9FF2DFAA2FEC}"/>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750">
                <a:solidFill>
                  <a:schemeClr val="tx1">
                    <a:tint val="75000"/>
                  </a:schemeClr>
                </a:solidFill>
                <a:latin typeface="Arial Narrow" charset="0"/>
                <a:ea typeface="Arial Narrow" charset="0"/>
                <a:cs typeface="Arial Narrow" charset="0"/>
              </a:defRPr>
            </a:lvl1pPr>
          </a:lstStyle>
          <a:p>
            <a:pPr>
              <a:defRPr/>
            </a:pPr>
            <a:fld id="{539B65D8-15F7-4028-8C80-FA9A55CABA57}" type="datetime1">
              <a:rPr lang="fr-FR"/>
              <a:pPr>
                <a:defRPr/>
              </a:pPr>
              <a:t>01/12/2025</a:t>
            </a:fld>
            <a:endParaRPr lang="fr-FR" dirty="0"/>
          </a:p>
        </p:txBody>
      </p:sp>
      <p:sp>
        <p:nvSpPr>
          <p:cNvPr id="8" name="Espace réservé du numéro de diapositive 5">
            <a:extLst>
              <a:ext uri="{FF2B5EF4-FFF2-40B4-BE49-F238E27FC236}">
                <a16:creationId xmlns:a16="http://schemas.microsoft.com/office/drawing/2014/main" id="{EA54FC26-8496-4022-8479-843979AC2577}"/>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898989"/>
                </a:solidFill>
                <a:latin typeface="Arial Narrow" panose="020B0606020202030204" pitchFamily="34" charset="0"/>
              </a:defRPr>
            </a:lvl1pPr>
          </a:lstStyle>
          <a:p>
            <a:fld id="{C5277618-C601-49FA-B0E0-92C29163D876}" type="slidenum">
              <a:rPr lang="fr-FR" altLang="fr-FR"/>
              <a:pPr/>
              <a:t>‹#›</a:t>
            </a:fld>
            <a:endParaRPr lang="fr-FR" altLang="fr-FR"/>
          </a:p>
        </p:txBody>
      </p:sp>
    </p:spTree>
    <p:extLst>
      <p:ext uri="{BB962C8B-B14F-4D97-AF65-F5344CB8AC3E}">
        <p14:creationId xmlns:p14="http://schemas.microsoft.com/office/powerpoint/2010/main" val="3092626513"/>
      </p:ext>
    </p:extLst>
  </p:cSld>
  <p:clrMap bg1="lt1" tx1="dk1" bg2="lt2" tx2="dk2" accent1="accent1" accent2="accent2" accent3="accent3" accent4="accent4" accent5="accent5" accent6="accent6" hlink="hlink" folHlink="folHlink"/>
  <p:sldLayoutIdLst>
    <p:sldLayoutId id="2147483831" r:id="rId1"/>
    <p:sldLayoutId id="2147483834" r:id="rId2"/>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munozcabrera@c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www.coe.int/en/web/genderequality/gender-equality-strateg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2.sv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coe.int/en/web/kyiv/-/-participation-of-young-women-and-girls-from-disadvantaged-groups-in-political-and-public-decision-making-processes-at-local-level-new-council-of-eur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image" Target="../media/image13.jpg"/><Relationship Id="rId4" Type="http://schemas.openxmlformats.org/officeDocument/2006/relationships/hyperlink" Target="https://www.coe.int/en/web/portal/-/efficacit%C3%A9-et-qualit%C3%A9-de-la-justice-en-europe-le-conseil-de-l-europe-publie-son-rapport-202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hyperlink" Target="https://projects.research-and-innovation.ec.europa.eu/en/knowledge-publications-tools-and-data/interactive-reports/she-figures-202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3.jpg"/><Relationship Id="rId2" Type="http://schemas.openxmlformats.org/officeDocument/2006/relationships/slideLayout" Target="../slideLayouts/slideLayout28.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coe.int/en/web/istanbul-conven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2.xml"/><Relationship Id="rId5" Type="http://schemas.openxmlformats.org/officeDocument/2006/relationships/image" Target="../media/image13.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2.xml"/><Relationship Id="rId1" Type="http://schemas.openxmlformats.org/officeDocument/2006/relationships/tags" Target="../tags/tag2.xml"/><Relationship Id="rId6" Type="http://schemas.openxmlformats.org/officeDocument/2006/relationships/hyperlink" Target="https://www.coe.int/en/web/istanbul-convention/-/tackling-violence-against-women-in-the-netherlands-important-legal-and-policy-changes-but-more-shelters-and-clearer-understanding-of-domestic-violence-are-needed" TargetMode="External"/><Relationship Id="rId5" Type="http://schemas.openxmlformats.org/officeDocument/2006/relationships/image" Target="../media/image33.pn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2.xml"/><Relationship Id="rId1" Type="http://schemas.openxmlformats.org/officeDocument/2006/relationships/tags" Target="../tags/tag3.xml"/><Relationship Id="rId5" Type="http://schemas.openxmlformats.org/officeDocument/2006/relationships/image" Target="../media/image34.png"/><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p9cU6J2Df9o" TargetMode="External"/><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hyperlink" Target="https://www.pngall.com/happy-emoji-png/" TargetMode="Externa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3.jpg"/><Relationship Id="rId7"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hyperlink" Target="https://www.weforum.org/videos/product-design-women/" TargetMode="External"/><Relationship Id="rId5" Type="http://schemas.openxmlformats.org/officeDocument/2006/relationships/image" Target="../media/image42.sv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g"/><Relationship Id="rId7" Type="http://schemas.openxmlformats.org/officeDocument/2006/relationships/diagramColors" Target="../diagrams/colors3.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g"/><Relationship Id="rId7" Type="http://schemas.openxmlformats.org/officeDocument/2006/relationships/diagramColors" Target="../diagrams/colors4.xml"/><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jpg"/><Relationship Id="rId7" Type="http://schemas.openxmlformats.org/officeDocument/2006/relationships/diagramColors" Target="../diagrams/colors5.xm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jpg"/><Relationship Id="rId7" Type="http://schemas.openxmlformats.org/officeDocument/2006/relationships/diagramColors" Target="../diagrams/colors6.xml"/><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11" Type="http://schemas.openxmlformats.org/officeDocument/2006/relationships/image" Target="../media/image16.png"/><Relationship Id="rId5" Type="http://schemas.openxmlformats.org/officeDocument/2006/relationships/diagramLayout" Target="../diagrams/layout1.xml"/><Relationship Id="rId10"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5B5AC9D4-5996-E74D-B549-144F8726F6AF}"/>
              </a:ext>
            </a:extLst>
          </p:cNvPr>
          <p:cNvSpPr txBox="1">
            <a:spLocks/>
          </p:cNvSpPr>
          <p:nvPr/>
        </p:nvSpPr>
        <p:spPr bwMode="auto">
          <a:xfrm>
            <a:off x="1314450" y="3257550"/>
            <a:ext cx="7600950" cy="15432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marL="260747" marR="756285" defTabSz="685800" eaLnBrk="1" fontAlgn="auto" hangingPunct="1">
              <a:spcBef>
                <a:spcPts val="71"/>
              </a:spcBef>
              <a:spcAft>
                <a:spcPts val="0"/>
              </a:spcAft>
              <a:defRPr/>
            </a:pPr>
            <a:r>
              <a:rPr lang="en-US" sz="1500" b="1" kern="0" dirty="0">
                <a:solidFill>
                  <a:srgbClr val="0D347C"/>
                </a:solidFill>
                <a:latin typeface="Arial" panose="020B0604020202020204" pitchFamily="34" charset="0"/>
                <a:cs typeface="Arial" panose="020B0604020202020204" pitchFamily="34" charset="0"/>
              </a:rPr>
              <a:t>Ambassadors for Gender Equality</a:t>
            </a:r>
          </a:p>
          <a:p>
            <a:pPr marL="260747" marR="756285" defTabSz="685800" eaLnBrk="1" fontAlgn="auto" hangingPunct="1">
              <a:spcBef>
                <a:spcPts val="71"/>
              </a:spcBef>
              <a:spcAft>
                <a:spcPts val="0"/>
              </a:spcAft>
              <a:defRPr/>
            </a:pPr>
            <a:r>
              <a:rPr lang="en-US" sz="1500" kern="0" dirty="0">
                <a:solidFill>
                  <a:srgbClr val="0D347C"/>
                </a:solidFill>
                <a:latin typeface="Arial" panose="020B0604020202020204" pitchFamily="34" charset="0"/>
                <a:cs typeface="Arial" panose="020B0604020202020204" pitchFamily="34" charset="0"/>
              </a:rPr>
              <a:t>Training</a:t>
            </a:r>
            <a:r>
              <a:rPr lang="en-US" sz="1500" kern="0" spc="-64" dirty="0">
                <a:solidFill>
                  <a:srgbClr val="0D347C"/>
                </a:solidFill>
                <a:latin typeface="Arial" panose="020B0604020202020204" pitchFamily="34" charset="0"/>
                <a:cs typeface="Arial" panose="020B0604020202020204" pitchFamily="34" charset="0"/>
              </a:rPr>
              <a:t> </a:t>
            </a:r>
            <a:r>
              <a:rPr lang="en-US" sz="1500" kern="0" dirty="0">
                <a:solidFill>
                  <a:srgbClr val="0D347C"/>
                </a:solidFill>
                <a:latin typeface="Arial" panose="020B0604020202020204" pitchFamily="34" charset="0"/>
                <a:cs typeface="Arial" panose="020B0604020202020204" pitchFamily="34" charset="0"/>
              </a:rPr>
              <a:t>workshop</a:t>
            </a:r>
            <a:r>
              <a:rPr lang="en-US" sz="1500" kern="0" spc="-56" dirty="0">
                <a:solidFill>
                  <a:srgbClr val="0D347C"/>
                </a:solidFill>
                <a:latin typeface="Arial" panose="020B0604020202020204" pitchFamily="34" charset="0"/>
                <a:cs typeface="Arial" panose="020B0604020202020204" pitchFamily="34" charset="0"/>
              </a:rPr>
              <a:t> </a:t>
            </a:r>
            <a:r>
              <a:rPr lang="en-US" sz="1500" kern="0" dirty="0">
                <a:solidFill>
                  <a:srgbClr val="0D347C"/>
                </a:solidFill>
                <a:latin typeface="Arial" panose="020B0604020202020204" pitchFamily="34" charset="0"/>
                <a:cs typeface="Arial" panose="020B0604020202020204" pitchFamily="34" charset="0"/>
              </a:rPr>
              <a:t>on</a:t>
            </a:r>
            <a:r>
              <a:rPr lang="en-US" sz="1500" kern="0" spc="-11" dirty="0">
                <a:solidFill>
                  <a:srgbClr val="0D347C"/>
                </a:solidFill>
                <a:latin typeface="Arial" panose="020B0604020202020204" pitchFamily="34" charset="0"/>
                <a:cs typeface="Arial" panose="020B0604020202020204" pitchFamily="34" charset="0"/>
              </a:rPr>
              <a:t> </a:t>
            </a:r>
            <a:r>
              <a:rPr lang="en-US" sz="1500" kern="0" dirty="0">
                <a:solidFill>
                  <a:srgbClr val="0D347C"/>
                </a:solidFill>
                <a:latin typeface="Arial" panose="020B0604020202020204" pitchFamily="34" charset="0"/>
                <a:cs typeface="Arial" panose="020B0604020202020204" pitchFamily="34" charset="0"/>
              </a:rPr>
              <a:t>gender</a:t>
            </a:r>
            <a:r>
              <a:rPr lang="en-US" sz="1500" kern="0" spc="-53" dirty="0">
                <a:solidFill>
                  <a:srgbClr val="0D347C"/>
                </a:solidFill>
                <a:latin typeface="Arial" panose="020B0604020202020204" pitchFamily="34" charset="0"/>
                <a:cs typeface="Arial" panose="020B0604020202020204" pitchFamily="34" charset="0"/>
              </a:rPr>
              <a:t> </a:t>
            </a:r>
            <a:r>
              <a:rPr lang="en-US" sz="1500" kern="0" dirty="0">
                <a:solidFill>
                  <a:srgbClr val="0D347C"/>
                </a:solidFill>
                <a:latin typeface="Arial" panose="020B0604020202020204" pitchFamily="34" charset="0"/>
                <a:cs typeface="Arial" panose="020B0604020202020204" pitchFamily="34" charset="0"/>
              </a:rPr>
              <a:t>equality</a:t>
            </a:r>
            <a:r>
              <a:rPr lang="en-US" sz="1500" kern="0" spc="-53" dirty="0">
                <a:solidFill>
                  <a:srgbClr val="0D347C"/>
                </a:solidFill>
                <a:latin typeface="Arial" panose="020B0604020202020204" pitchFamily="34" charset="0"/>
                <a:cs typeface="Arial" panose="020B0604020202020204" pitchFamily="34" charset="0"/>
              </a:rPr>
              <a:t> </a:t>
            </a:r>
            <a:r>
              <a:rPr lang="en-US" sz="1500" kern="0" spc="-19" dirty="0">
                <a:solidFill>
                  <a:srgbClr val="0D347C"/>
                </a:solidFill>
                <a:latin typeface="Arial" panose="020B0604020202020204" pitchFamily="34" charset="0"/>
                <a:cs typeface="Arial" panose="020B0604020202020204" pitchFamily="34" charset="0"/>
              </a:rPr>
              <a:t>and </a:t>
            </a:r>
            <a:r>
              <a:rPr lang="en-US" sz="1500" kern="0" dirty="0">
                <a:solidFill>
                  <a:srgbClr val="0D347C"/>
                </a:solidFill>
                <a:latin typeface="Arial" panose="020B0604020202020204" pitchFamily="34" charset="0"/>
                <a:cs typeface="Arial" panose="020B0604020202020204" pitchFamily="34" charset="0"/>
              </a:rPr>
              <a:t>intersectionality</a:t>
            </a:r>
            <a:r>
              <a:rPr lang="en-US" sz="1500" kern="0" spc="-75" dirty="0">
                <a:solidFill>
                  <a:srgbClr val="0D347C"/>
                </a:solidFill>
                <a:latin typeface="Arial" panose="020B0604020202020204" pitchFamily="34" charset="0"/>
                <a:cs typeface="Arial" panose="020B0604020202020204" pitchFamily="34" charset="0"/>
              </a:rPr>
              <a:t> </a:t>
            </a:r>
            <a:r>
              <a:rPr lang="en-US" sz="1500" kern="0" spc="-8" dirty="0">
                <a:solidFill>
                  <a:srgbClr val="0D347C"/>
                </a:solidFill>
                <a:latin typeface="Arial" panose="020B0604020202020204" pitchFamily="34" charset="0"/>
                <a:cs typeface="Arial" panose="020B0604020202020204" pitchFamily="34" charset="0"/>
              </a:rPr>
              <a:t>mainstreaming </a:t>
            </a:r>
            <a:r>
              <a:rPr lang="en-US" sz="1500" kern="0" dirty="0">
                <a:solidFill>
                  <a:srgbClr val="0D347C"/>
                </a:solidFill>
                <a:latin typeface="Arial" panose="020B0604020202020204" pitchFamily="34" charset="0"/>
                <a:cs typeface="Arial" panose="020B0604020202020204" pitchFamily="34" charset="0"/>
              </a:rPr>
              <a:t>for</a:t>
            </a:r>
            <a:r>
              <a:rPr lang="en-US" sz="1500" kern="0" spc="-30" dirty="0">
                <a:solidFill>
                  <a:srgbClr val="0D347C"/>
                </a:solidFill>
                <a:latin typeface="Arial" panose="020B0604020202020204" pitchFamily="34" charset="0"/>
                <a:cs typeface="Arial" panose="020B0604020202020204" pitchFamily="34" charset="0"/>
              </a:rPr>
              <a:t> </a:t>
            </a:r>
            <a:r>
              <a:rPr lang="en-US" sz="1500" kern="0" spc="-8" dirty="0">
                <a:solidFill>
                  <a:srgbClr val="0D347C"/>
                </a:solidFill>
                <a:latin typeface="Arial" panose="020B0604020202020204" pitchFamily="34" charset="0"/>
                <a:cs typeface="Arial" panose="020B0604020202020204" pitchFamily="34" charset="0"/>
              </a:rPr>
              <a:t>Council</a:t>
            </a:r>
            <a:r>
              <a:rPr lang="en-US" sz="1500" kern="0" spc="-41" dirty="0">
                <a:solidFill>
                  <a:srgbClr val="0D347C"/>
                </a:solidFill>
                <a:latin typeface="Arial" panose="020B0604020202020204" pitchFamily="34" charset="0"/>
                <a:cs typeface="Arial" panose="020B0604020202020204" pitchFamily="34" charset="0"/>
              </a:rPr>
              <a:t> </a:t>
            </a:r>
            <a:r>
              <a:rPr lang="en-US" sz="1500" kern="0" dirty="0">
                <a:solidFill>
                  <a:srgbClr val="0D347C"/>
                </a:solidFill>
                <a:latin typeface="Arial" panose="020B0604020202020204" pitchFamily="34" charset="0"/>
                <a:cs typeface="Arial" panose="020B0604020202020204" pitchFamily="34" charset="0"/>
              </a:rPr>
              <a:t>of</a:t>
            </a:r>
            <a:r>
              <a:rPr lang="en-US" sz="1500" kern="0" spc="-26" dirty="0">
                <a:solidFill>
                  <a:srgbClr val="0D347C"/>
                </a:solidFill>
                <a:latin typeface="Arial" panose="020B0604020202020204" pitchFamily="34" charset="0"/>
                <a:cs typeface="Arial" panose="020B0604020202020204" pitchFamily="34" charset="0"/>
              </a:rPr>
              <a:t> </a:t>
            </a:r>
            <a:r>
              <a:rPr lang="en-US" sz="1500" kern="0" dirty="0">
                <a:solidFill>
                  <a:srgbClr val="0D347C"/>
                </a:solidFill>
                <a:latin typeface="Arial" panose="020B0604020202020204" pitchFamily="34" charset="0"/>
                <a:cs typeface="Arial" panose="020B0604020202020204" pitchFamily="34" charset="0"/>
              </a:rPr>
              <a:t>Europe</a:t>
            </a:r>
            <a:r>
              <a:rPr lang="en-US" sz="1500" kern="0" spc="-41" dirty="0">
                <a:solidFill>
                  <a:srgbClr val="0D347C"/>
                </a:solidFill>
                <a:latin typeface="Arial" panose="020B0604020202020204" pitchFamily="34" charset="0"/>
                <a:cs typeface="Arial" panose="020B0604020202020204" pitchFamily="34" charset="0"/>
              </a:rPr>
              <a:t>  </a:t>
            </a:r>
            <a:r>
              <a:rPr lang="en-US" sz="1500" kern="0" dirty="0">
                <a:solidFill>
                  <a:srgbClr val="0D347C"/>
                </a:solidFill>
                <a:latin typeface="Arial" panose="020B0604020202020204" pitchFamily="34" charset="0"/>
                <a:cs typeface="Arial" panose="020B0604020202020204" pitchFamily="34" charset="0"/>
              </a:rPr>
              <a:t>Gender</a:t>
            </a:r>
            <a:r>
              <a:rPr lang="en-US" sz="1500" kern="0" spc="-49" dirty="0">
                <a:solidFill>
                  <a:srgbClr val="0D347C"/>
                </a:solidFill>
                <a:latin typeface="Arial" panose="020B0604020202020204" pitchFamily="34" charset="0"/>
                <a:cs typeface="Arial" panose="020B0604020202020204" pitchFamily="34" charset="0"/>
              </a:rPr>
              <a:t> </a:t>
            </a:r>
            <a:r>
              <a:rPr lang="en-US" sz="1500" kern="0" dirty="0">
                <a:solidFill>
                  <a:srgbClr val="0D347C"/>
                </a:solidFill>
                <a:latin typeface="Arial" panose="020B0604020202020204" pitchFamily="34" charset="0"/>
                <a:cs typeface="Arial" panose="020B0604020202020204" pitchFamily="34" charset="0"/>
              </a:rPr>
              <a:t>Equality</a:t>
            </a:r>
            <a:r>
              <a:rPr lang="en-US" sz="1500" kern="0" spc="-23" dirty="0">
                <a:solidFill>
                  <a:srgbClr val="0D347C"/>
                </a:solidFill>
                <a:latin typeface="Arial" panose="020B0604020202020204" pitchFamily="34" charset="0"/>
                <a:cs typeface="Arial" panose="020B0604020202020204" pitchFamily="34" charset="0"/>
              </a:rPr>
              <a:t> </a:t>
            </a:r>
            <a:r>
              <a:rPr lang="en-US" sz="1500" kern="0" dirty="0">
                <a:solidFill>
                  <a:srgbClr val="0D347C"/>
                </a:solidFill>
                <a:latin typeface="Arial" panose="020B0604020202020204" pitchFamily="34" charset="0"/>
                <a:cs typeface="Arial" panose="020B0604020202020204" pitchFamily="34" charset="0"/>
              </a:rPr>
              <a:t>Rapporteurs</a:t>
            </a:r>
            <a:r>
              <a:rPr lang="en-US" sz="1500" kern="0" spc="-23" dirty="0">
                <a:solidFill>
                  <a:srgbClr val="0D347C"/>
                </a:solidFill>
                <a:latin typeface="Arial" panose="020B0604020202020204" pitchFamily="34" charset="0"/>
                <a:cs typeface="Arial" panose="020B0604020202020204" pitchFamily="34" charset="0"/>
              </a:rPr>
              <a:t> </a:t>
            </a:r>
          </a:p>
          <a:p>
            <a:pPr marL="260747" marR="756285" defTabSz="685800" eaLnBrk="1" fontAlgn="auto" hangingPunct="1">
              <a:spcBef>
                <a:spcPts val="71"/>
              </a:spcBef>
              <a:spcAft>
                <a:spcPts val="0"/>
              </a:spcAft>
              <a:defRPr/>
            </a:pPr>
            <a:r>
              <a:rPr lang="en-US" sz="1500" kern="0" dirty="0">
                <a:solidFill>
                  <a:srgbClr val="0D347C"/>
                </a:solidFill>
                <a:latin typeface="Arial" panose="020B0604020202020204" pitchFamily="34" charset="0"/>
                <a:cs typeface="Arial" panose="020B0604020202020204" pitchFamily="34" charset="0"/>
              </a:rPr>
              <a:t>Strasbourg</a:t>
            </a:r>
            <a:r>
              <a:rPr lang="en-US" sz="1500" kern="0" spc="-38" dirty="0">
                <a:solidFill>
                  <a:srgbClr val="0D347C"/>
                </a:solidFill>
                <a:latin typeface="Arial" panose="020B0604020202020204" pitchFamily="34" charset="0"/>
                <a:cs typeface="Arial" panose="020B0604020202020204" pitchFamily="34" charset="0"/>
              </a:rPr>
              <a:t> </a:t>
            </a:r>
            <a:r>
              <a:rPr lang="en-US" sz="1500" kern="0" spc="-8" dirty="0">
                <a:solidFill>
                  <a:srgbClr val="0D347C"/>
                </a:solidFill>
                <a:latin typeface="Arial" panose="020B0604020202020204" pitchFamily="34" charset="0"/>
                <a:cs typeface="Arial" panose="020B0604020202020204" pitchFamily="34" charset="0"/>
              </a:rPr>
              <a:t>3-</a:t>
            </a:r>
            <a:r>
              <a:rPr lang="en-US" sz="1500" kern="0" dirty="0">
                <a:solidFill>
                  <a:srgbClr val="0D347C"/>
                </a:solidFill>
                <a:latin typeface="Arial" panose="020B0604020202020204" pitchFamily="34" charset="0"/>
                <a:cs typeface="Arial" panose="020B0604020202020204" pitchFamily="34" charset="0"/>
              </a:rPr>
              <a:t>4 November</a:t>
            </a:r>
            <a:r>
              <a:rPr lang="en-US" sz="1500" kern="0" spc="-53" dirty="0">
                <a:solidFill>
                  <a:srgbClr val="0D347C"/>
                </a:solidFill>
                <a:latin typeface="Arial" panose="020B0604020202020204" pitchFamily="34" charset="0"/>
                <a:cs typeface="Arial" panose="020B0604020202020204" pitchFamily="34" charset="0"/>
              </a:rPr>
              <a:t> </a:t>
            </a:r>
            <a:r>
              <a:rPr lang="en-US" sz="1500" kern="0" spc="-15" dirty="0">
                <a:solidFill>
                  <a:srgbClr val="0D347C"/>
                </a:solidFill>
                <a:latin typeface="Arial" panose="020B0604020202020204" pitchFamily="34" charset="0"/>
                <a:cs typeface="Arial" panose="020B0604020202020204" pitchFamily="34" charset="0"/>
              </a:rPr>
              <a:t>2025</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4" name="Espace réservé du numéro de diapositive 5">
            <a:extLst>
              <a:ext uri="{FF2B5EF4-FFF2-40B4-BE49-F238E27FC236}">
                <a16:creationId xmlns:a16="http://schemas.microsoft.com/office/drawing/2014/main" id="{3D0201B8-EEBF-CC43-8BB7-941A9A511013}"/>
              </a:ext>
            </a:extLst>
          </p:cNvPr>
          <p:cNvSpPr txBox="1">
            <a:spLocks/>
          </p:cNvSpPr>
          <p:nvPr/>
        </p:nvSpPr>
        <p:spPr bwMode="auto">
          <a:xfrm>
            <a:off x="7705725" y="4201716"/>
            <a:ext cx="295275" cy="204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defTabSz="4572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mn-ea"/>
                <a:cs typeface="Arial" panose="020B0604020202020204" pitchFamily="34" charset="0"/>
              </a:defRPr>
            </a:lvl9pPr>
          </a:lstStyle>
          <a:p>
            <a:pPr defTabSz="342900">
              <a:lnSpc>
                <a:spcPct val="100000"/>
              </a:lnSpc>
              <a:spcBef>
                <a:spcPct val="0"/>
              </a:spcBef>
              <a:buNone/>
            </a:pPr>
            <a:fld id="{699CF19A-7161-413F-9287-4C992689AB01}" type="slidenum">
              <a:rPr lang="fr-FR" altLang="fr-FR" sz="75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defTabSz="342900">
                <a:lnSpc>
                  <a:spcPct val="100000"/>
                </a:lnSpc>
                <a:spcBef>
                  <a:spcPct val="0"/>
                </a:spcBef>
                <a:buNone/>
              </a:pPr>
              <a:t>1</a:t>
            </a:fld>
            <a:endParaRPr lang="fr-FR" altLang="fr-FR" sz="75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2" name="TextBox 1">
            <a:extLst>
              <a:ext uri="{FF2B5EF4-FFF2-40B4-BE49-F238E27FC236}">
                <a16:creationId xmlns:a16="http://schemas.microsoft.com/office/drawing/2014/main" id="{310DDB5D-49E3-B8C1-92D3-FB9A571A70B5}"/>
              </a:ext>
            </a:extLst>
          </p:cNvPr>
          <p:cNvSpPr txBox="1"/>
          <p:nvPr/>
        </p:nvSpPr>
        <p:spPr>
          <a:xfrm>
            <a:off x="1819275" y="4312667"/>
            <a:ext cx="5886450" cy="692754"/>
          </a:xfrm>
          <a:prstGeom prst="rect">
            <a:avLst/>
          </a:prstGeom>
          <a:noFill/>
        </p:spPr>
        <p:txBody>
          <a:bodyPr wrap="square" rtlCol="0">
            <a:spAutoFit/>
          </a:bodyPr>
          <a:lstStyle/>
          <a:p>
            <a:pPr marL="1278254" marR="1269206" algn="ctr" defTabSz="685800" eaLnBrk="1" fontAlgn="auto" hangingPunct="1">
              <a:lnSpc>
                <a:spcPts val="2520"/>
              </a:lnSpc>
              <a:spcBef>
                <a:spcPts val="0"/>
              </a:spcBef>
              <a:spcAft>
                <a:spcPts val="0"/>
              </a:spcAft>
            </a:pPr>
            <a:r>
              <a:rPr lang="en-GB" sz="1350" kern="0" spc="-8" dirty="0">
                <a:solidFill>
                  <a:srgbClr val="0D347C"/>
                </a:solidFill>
                <a:latin typeface="Arial" panose="020B0604020202020204" pitchFamily="34" charset="0"/>
              </a:rPr>
              <a:t>Trainer:</a:t>
            </a:r>
            <a:r>
              <a:rPr lang="en-GB" sz="1350" kern="0" spc="-60" dirty="0">
                <a:solidFill>
                  <a:srgbClr val="0D347C"/>
                </a:solidFill>
                <a:latin typeface="Arial" panose="020B0604020202020204" pitchFamily="34" charset="0"/>
              </a:rPr>
              <a:t> Dr. </a:t>
            </a:r>
            <a:r>
              <a:rPr lang="en-GB" sz="1350" kern="0" dirty="0">
                <a:solidFill>
                  <a:srgbClr val="0D347C"/>
                </a:solidFill>
                <a:latin typeface="Arial" panose="020B0604020202020204" pitchFamily="34" charset="0"/>
              </a:rPr>
              <a:t>Patricia</a:t>
            </a:r>
            <a:r>
              <a:rPr lang="en-GB" sz="1350" kern="0" spc="-53" dirty="0">
                <a:solidFill>
                  <a:srgbClr val="0D347C"/>
                </a:solidFill>
                <a:latin typeface="Arial" panose="020B0604020202020204" pitchFamily="34" charset="0"/>
              </a:rPr>
              <a:t> </a:t>
            </a:r>
            <a:r>
              <a:rPr lang="en-GB" sz="1350" kern="0" dirty="0">
                <a:solidFill>
                  <a:srgbClr val="0D347C"/>
                </a:solidFill>
                <a:latin typeface="Arial" panose="020B0604020202020204" pitchFamily="34" charset="0"/>
              </a:rPr>
              <a:t>Munoz </a:t>
            </a:r>
            <a:r>
              <a:rPr lang="en-GB" sz="1350" kern="0" spc="-8" dirty="0">
                <a:solidFill>
                  <a:srgbClr val="0D347C"/>
                </a:solidFill>
                <a:latin typeface="Arial" panose="020B0604020202020204" pitchFamily="34" charset="0"/>
              </a:rPr>
              <a:t>Cabrera </a:t>
            </a:r>
          </a:p>
          <a:p>
            <a:pPr marL="1278254" marR="1269206" algn="ctr" defTabSz="685800" eaLnBrk="1" fontAlgn="auto" hangingPunct="1">
              <a:lnSpc>
                <a:spcPts val="2520"/>
              </a:lnSpc>
              <a:spcBef>
                <a:spcPts val="0"/>
              </a:spcBef>
              <a:spcAft>
                <a:spcPts val="0"/>
              </a:spcAft>
            </a:pPr>
            <a:r>
              <a:rPr lang="en-GB" sz="1350" kern="0" spc="-8" dirty="0">
                <a:solidFill>
                  <a:srgbClr val="0D347C"/>
                </a:solidFill>
                <a:latin typeface="Arial" panose="020B0604020202020204" pitchFamily="34" charset="0"/>
                <a:hlinkClick r:id="rId3"/>
              </a:rPr>
              <a:t>pmunozcabrera@cs.com</a:t>
            </a:r>
            <a:endParaRPr lang="en-GB" sz="1350" kern="0" dirty="0">
              <a:solidFill>
                <a:sysClr val="windowText" lastClr="000000"/>
              </a:solidFill>
              <a:latin typeface="Arial" panose="020B0604020202020204" pitchFamily="34" charset="0"/>
            </a:endParaRPr>
          </a:p>
        </p:txBody>
      </p:sp>
    </p:spTree>
    <p:extLst>
      <p:ext uri="{BB962C8B-B14F-4D97-AF65-F5344CB8AC3E}">
        <p14:creationId xmlns:p14="http://schemas.microsoft.com/office/powerpoint/2010/main" val="70825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4279F-3CCE-F667-2990-05C53EA8A9A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8179DA-D02B-8A8D-77EA-44EB736DC3B6}"/>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38927A90-0AEF-700C-C664-D415262A3715}"/>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F60DA94B-DC7B-736C-F37E-404FD19EF37E}"/>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E33FC3A9-1DC5-6CE7-67DE-59E622FD1BFB}"/>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AFAE1385-C105-BD1F-A09D-125753F76317}"/>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50AEE6D9-B044-2D6A-6E59-AD9D2CE9EFBC}"/>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9BD0143E-141B-B21E-9297-3875D938D28E}"/>
              </a:ext>
            </a:extLst>
          </p:cNvPr>
          <p:cNvSpPr>
            <a:spLocks noChangeArrowheads="1"/>
          </p:cNvSpPr>
          <p:nvPr/>
        </p:nvSpPr>
        <p:spPr bwMode="auto">
          <a:xfrm>
            <a:off x="564469" y="2536763"/>
            <a:ext cx="787160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dirty="0"/>
              <a:t> </a:t>
            </a:r>
            <a:endParaRPr lang="en-GB" dirty="0">
              <a:solidFill>
                <a:schemeClr val="tx2"/>
              </a:solidFill>
              <a:latin typeface="Arial" panose="020B0604020202020204" pitchFamily="34" charset="0"/>
            </a:endParaRPr>
          </a:p>
          <a:p>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33CFD843-81E0-7071-CD47-CE9533621816}"/>
              </a:ext>
            </a:extLst>
          </p:cNvPr>
          <p:cNvSpPr txBox="1"/>
          <p:nvPr/>
        </p:nvSpPr>
        <p:spPr>
          <a:xfrm>
            <a:off x="1012122" y="2536764"/>
            <a:ext cx="7123930" cy="1200329"/>
          </a:xfrm>
          <a:prstGeom prst="rect">
            <a:avLst/>
          </a:prstGeom>
          <a:noFill/>
        </p:spPr>
        <p:txBody>
          <a:bodyPr wrap="square" rtlCol="0">
            <a:spAutoFit/>
          </a:bodyPr>
          <a:lstStyle/>
          <a:p>
            <a:pPr algn="ctr"/>
            <a:r>
              <a:rPr lang="en-US" sz="2400" b="1" kern="0" dirty="0">
                <a:solidFill>
                  <a:srgbClr val="002060"/>
                </a:solidFill>
                <a:latin typeface="Arial Nova" panose="020B0504020202020204" pitchFamily="34" charset="0"/>
              </a:rPr>
              <a:t>PART A) Key concepts and their applications </a:t>
            </a:r>
          </a:p>
          <a:p>
            <a:pPr algn="ctr"/>
            <a:r>
              <a:rPr lang="en-GB" sz="2400" dirty="0">
                <a:solidFill>
                  <a:srgbClr val="002060"/>
                </a:solidFill>
                <a:latin typeface="Arial" panose="020B0604020202020204" pitchFamily="34" charset="0"/>
              </a:rPr>
              <a:t>Dr. Patricia Muñoz Cabrera, trainer</a:t>
            </a:r>
          </a:p>
          <a:p>
            <a:endParaRPr lang="en-US" sz="2400" b="1" kern="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418181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96667-CC61-6730-6C39-D870F08FF19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4804FA-DC08-935A-3754-F7EF343CB1C0}"/>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850103C8-B34D-8D1D-FCD7-0DDA6A0915EE}"/>
              </a:ext>
            </a:extLst>
          </p:cNvPr>
          <p:cNvSpPr txBox="1">
            <a:spLocks/>
          </p:cNvSpPr>
          <p:nvPr/>
        </p:nvSpPr>
        <p:spPr bwMode="auto">
          <a:xfrm>
            <a:off x="4861602" y="1"/>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457189">
              <a:buNone/>
            </a:pPr>
            <a:r>
              <a:rPr lang="fr-FR" sz="1400" dirty="0">
                <a:solidFill>
                  <a:prstClr val="white"/>
                </a:solidFill>
                <a:latin typeface="Myriad Pro" panose="020B0503030403020204" pitchFamily="34" charset="0"/>
                <a:ea typeface="Arial Narrow" charset="0"/>
                <a:cs typeface="Arial Narrow" charset="0"/>
              </a:rPr>
              <a:t>46 ÉTATS MEMBRES</a:t>
            </a:r>
            <a:br>
              <a:rPr lang="fr-FR" sz="1400" dirty="0">
                <a:solidFill>
                  <a:prstClr val="white"/>
                </a:solidFill>
                <a:latin typeface="Myriad Pro" panose="020B0503030403020204" pitchFamily="34" charset="0"/>
                <a:ea typeface="Arial Narrow" charset="0"/>
                <a:cs typeface="Arial Narrow" charset="0"/>
              </a:rPr>
            </a:br>
            <a:r>
              <a:rPr lang="fr-FR" sz="1400" dirty="0">
                <a:solidFill>
                  <a:prstClr val="white"/>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238D7BBB-25C7-DDC3-9AB8-29C01990A426}"/>
              </a:ext>
            </a:extLst>
          </p:cNvPr>
          <p:cNvSpPr>
            <a:spLocks noGrp="1"/>
          </p:cNvSpPr>
          <p:nvPr>
            <p:ph type="sldNum" sz="quarter" idx="4294967295"/>
          </p:nvPr>
        </p:nvSpPr>
        <p:spPr bwMode="auto">
          <a:xfrm>
            <a:off x="8750301"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1" indent="-28574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2"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8"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5"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pPr>
            <a:fld id="{699CF19A-7161-413F-9287-4C992689AB01}" type="slidenum">
              <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defTabSz="457189">
                <a:lnSpc>
                  <a:spcPct val="100000"/>
                </a:lnSpc>
                <a:spcBef>
                  <a:spcPct val="0"/>
                </a:spcBef>
                <a:buNone/>
              </a:pPr>
              <a:t>11</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927B3EAE-E45F-6592-6436-BB7E34406B35}"/>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6C5BCE61-ED3D-B9C1-2292-7B4AFF22DBCB}"/>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831FF3E6-5548-CBC1-F163-64F3422CDEED}"/>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EE70643F-E81C-CA91-E9EE-05EF9BBD204B}"/>
              </a:ext>
            </a:extLst>
          </p:cNvPr>
          <p:cNvSpPr>
            <a:spLocks noChangeArrowheads="1"/>
          </p:cNvSpPr>
          <p:nvPr/>
        </p:nvSpPr>
        <p:spPr bwMode="auto">
          <a:xfrm>
            <a:off x="1271112" y="1266980"/>
            <a:ext cx="67675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189" indent="-457189" defTabSz="457189" eaLnBrk="1" fontAlgn="auto" hangingPunct="1">
              <a:spcBef>
                <a:spcPts val="0"/>
              </a:spcBef>
              <a:spcAft>
                <a:spcPts val="0"/>
              </a:spcAft>
              <a:buFont typeface="Arial" charset="0"/>
              <a:buChar char="•"/>
              <a:defRPr/>
            </a:pPr>
            <a:endParaRPr lang="en-US" sz="2400" dirty="0">
              <a:solidFill>
                <a:srgbClr val="002060"/>
              </a:solidFill>
              <a:latin typeface="Arial" panose="020B0604020202020204" pitchFamily="34" charset="0"/>
              <a:ea typeface="Arial" charset="0"/>
            </a:endParaRPr>
          </a:p>
          <a:p>
            <a:pPr defTabSz="457189" eaLnBrk="1" fontAlgn="auto" hangingPunct="1">
              <a:spcBef>
                <a:spcPts val="0"/>
              </a:spcBef>
              <a:spcAft>
                <a:spcPts val="0"/>
              </a:spcAft>
              <a:defRPr/>
            </a:pPr>
            <a:br>
              <a:rPr lang="en-US" sz="2400" dirty="0">
                <a:solidFill>
                  <a:srgbClr val="0D347D"/>
                </a:solidFill>
                <a:latin typeface="Arial" charset="0"/>
                <a:ea typeface="Arial" charset="0"/>
                <a:cs typeface="Arial" charset="0"/>
              </a:rPr>
            </a:br>
            <a:endParaRPr lang="en-US" sz="2400" dirty="0">
              <a:solidFill>
                <a:srgbClr val="0D347D"/>
              </a:solidFill>
              <a:latin typeface="Arial" charset="0"/>
              <a:ea typeface="Arial" charset="0"/>
              <a:cs typeface="Arial" charset="0"/>
            </a:endParaRPr>
          </a:p>
        </p:txBody>
      </p:sp>
      <p:sp>
        <p:nvSpPr>
          <p:cNvPr id="2" name="TextBox 1">
            <a:extLst>
              <a:ext uri="{FF2B5EF4-FFF2-40B4-BE49-F238E27FC236}">
                <a16:creationId xmlns:a16="http://schemas.microsoft.com/office/drawing/2014/main" id="{B8DFBC2E-DFA2-D6B4-5A39-24FE30E9E6A1}"/>
              </a:ext>
            </a:extLst>
          </p:cNvPr>
          <p:cNvSpPr txBox="1"/>
          <p:nvPr/>
        </p:nvSpPr>
        <p:spPr>
          <a:xfrm>
            <a:off x="350045" y="762292"/>
            <a:ext cx="7847409" cy="669414"/>
          </a:xfrm>
          <a:prstGeom prst="rect">
            <a:avLst/>
          </a:prstGeom>
          <a:noFill/>
        </p:spPr>
        <p:txBody>
          <a:bodyPr wrap="square" rtlCol="0">
            <a:spAutoFit/>
          </a:bodyPr>
          <a:lstStyle/>
          <a:p>
            <a:pPr defTabSz="685800" eaLnBrk="1" fontAlgn="auto" hangingPunct="1">
              <a:spcBef>
                <a:spcPts val="0"/>
              </a:spcBef>
              <a:spcAft>
                <a:spcPts val="0"/>
              </a:spcAft>
            </a:pPr>
            <a:r>
              <a:rPr lang="en-GB" sz="2400" dirty="0">
                <a:solidFill>
                  <a:srgbClr val="0D347D"/>
                </a:solidFill>
                <a:latin typeface="Arial Nova" panose="020B0504020202020204" pitchFamily="34" charset="0"/>
                <a:cs typeface="+mn-cs"/>
              </a:rPr>
              <a:t>Key concepts: what they mean and why they matter  </a:t>
            </a:r>
          </a:p>
          <a:p>
            <a:pPr defTabSz="685800" eaLnBrk="1" fontAlgn="auto" hangingPunct="1">
              <a:spcBef>
                <a:spcPts val="0"/>
              </a:spcBef>
              <a:spcAft>
                <a:spcPts val="0"/>
              </a:spcAft>
            </a:pPr>
            <a:endParaRPr lang="en-GB" sz="1350" dirty="0">
              <a:solidFill>
                <a:prstClr val="black"/>
              </a:solidFill>
              <a:latin typeface="Calibri" panose="020F0502020204030204"/>
              <a:cs typeface="+mn-cs"/>
            </a:endParaRPr>
          </a:p>
        </p:txBody>
      </p:sp>
      <p:graphicFrame>
        <p:nvGraphicFramePr>
          <p:cNvPr id="6" name="Diagram 5">
            <a:extLst>
              <a:ext uri="{FF2B5EF4-FFF2-40B4-BE49-F238E27FC236}">
                <a16:creationId xmlns:a16="http://schemas.microsoft.com/office/drawing/2014/main" id="{82D60987-92B2-EA10-6448-5D41A51079F9}"/>
              </a:ext>
            </a:extLst>
          </p:cNvPr>
          <p:cNvGraphicFramePr/>
          <p:nvPr>
            <p:extLst>
              <p:ext uri="{D42A27DB-BD31-4B8C-83A1-F6EECF244321}">
                <p14:modId xmlns:p14="http://schemas.microsoft.com/office/powerpoint/2010/main" val="2773253415"/>
              </p:ext>
            </p:extLst>
          </p:nvPr>
        </p:nvGraphicFramePr>
        <p:xfrm>
          <a:off x="1393032" y="1362457"/>
          <a:ext cx="6226969" cy="3241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905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28CDC-6508-9DBD-87B8-5088F48940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BD5FCE2-07A7-4D77-FBC8-E79B3A70C811}"/>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57ECBF8B-5F00-F279-DD6F-AA3937BFE72F}"/>
              </a:ext>
            </a:extLst>
          </p:cNvPr>
          <p:cNvSpPr txBox="1">
            <a:spLocks/>
          </p:cNvSpPr>
          <p:nvPr/>
        </p:nvSpPr>
        <p:spPr bwMode="auto">
          <a:xfrm>
            <a:off x="4861602" y="1"/>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457189">
              <a:buNone/>
            </a:pPr>
            <a:r>
              <a:rPr lang="fr-FR" sz="1400" dirty="0">
                <a:solidFill>
                  <a:prstClr val="white"/>
                </a:solidFill>
                <a:latin typeface="Myriad Pro" panose="020B0503030403020204" pitchFamily="34" charset="0"/>
                <a:ea typeface="Arial Narrow" charset="0"/>
                <a:cs typeface="Arial Narrow" charset="0"/>
              </a:rPr>
              <a:t>46 ÉTATS MEMBRES</a:t>
            </a:r>
            <a:br>
              <a:rPr lang="fr-FR" sz="1400" dirty="0">
                <a:solidFill>
                  <a:prstClr val="white"/>
                </a:solidFill>
                <a:latin typeface="Myriad Pro" panose="020B0503030403020204" pitchFamily="34" charset="0"/>
                <a:ea typeface="Arial Narrow" charset="0"/>
                <a:cs typeface="Arial Narrow" charset="0"/>
              </a:rPr>
            </a:br>
            <a:r>
              <a:rPr lang="fr-FR" sz="1400" dirty="0">
                <a:solidFill>
                  <a:prstClr val="white"/>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14483D4D-59C2-1795-3D1E-DDC1B2B872BA}"/>
              </a:ext>
            </a:extLst>
          </p:cNvPr>
          <p:cNvSpPr>
            <a:spLocks noGrp="1"/>
          </p:cNvSpPr>
          <p:nvPr>
            <p:ph type="sldNum" sz="quarter" idx="4294967295"/>
          </p:nvPr>
        </p:nvSpPr>
        <p:spPr bwMode="auto">
          <a:xfrm>
            <a:off x="8750301"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1" indent="-28574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2"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8"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5"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pPr>
            <a:fld id="{699CF19A-7161-413F-9287-4C992689AB01}" type="slidenum">
              <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defTabSz="457189">
                <a:lnSpc>
                  <a:spcPct val="100000"/>
                </a:lnSpc>
                <a:spcBef>
                  <a:spcPct val="0"/>
                </a:spcBef>
                <a:buNone/>
              </a:pPr>
              <a:t>12</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4DC79F2C-F93F-5123-BC63-73F0808EF3FC}"/>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DBBB4DF-5545-984C-214B-AAA652FEE79F}"/>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EF41B698-DDBE-9663-D218-E0DCF48705C7}"/>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EFE72D1A-2DD8-335C-DFAB-03721D879D1C}"/>
              </a:ext>
            </a:extLst>
          </p:cNvPr>
          <p:cNvSpPr>
            <a:spLocks noChangeArrowheads="1"/>
          </p:cNvSpPr>
          <p:nvPr/>
        </p:nvSpPr>
        <p:spPr bwMode="auto">
          <a:xfrm>
            <a:off x="256699" y="1611701"/>
            <a:ext cx="49868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189" eaLnBrk="1" fontAlgn="auto" hangingPunct="1">
              <a:spcBef>
                <a:spcPts val="0"/>
              </a:spcBef>
              <a:spcAft>
                <a:spcPts val="0"/>
              </a:spcAft>
              <a:defRPr/>
            </a:pPr>
            <a:br>
              <a:rPr lang="en-US" sz="2400" dirty="0">
                <a:solidFill>
                  <a:srgbClr val="0D347D"/>
                </a:solidFill>
                <a:latin typeface="Arial" charset="0"/>
                <a:ea typeface="Arial" charset="0"/>
                <a:cs typeface="Arial" charset="0"/>
              </a:rPr>
            </a:br>
            <a:endParaRPr lang="en-US" sz="2400" dirty="0">
              <a:solidFill>
                <a:srgbClr val="0D347D"/>
              </a:solidFill>
              <a:latin typeface="Arial" charset="0"/>
              <a:ea typeface="Arial" charset="0"/>
              <a:cs typeface="Arial" charset="0"/>
            </a:endParaRPr>
          </a:p>
        </p:txBody>
      </p:sp>
      <p:sp>
        <p:nvSpPr>
          <p:cNvPr id="2" name="TextBox 1">
            <a:extLst>
              <a:ext uri="{FF2B5EF4-FFF2-40B4-BE49-F238E27FC236}">
                <a16:creationId xmlns:a16="http://schemas.microsoft.com/office/drawing/2014/main" id="{FF711848-2CDF-0607-A91C-6FBAB9CA770E}"/>
              </a:ext>
            </a:extLst>
          </p:cNvPr>
          <p:cNvSpPr txBox="1"/>
          <p:nvPr/>
        </p:nvSpPr>
        <p:spPr>
          <a:xfrm>
            <a:off x="800100" y="837279"/>
            <a:ext cx="6163275" cy="369332"/>
          </a:xfrm>
          <a:prstGeom prst="rect">
            <a:avLst/>
          </a:prstGeom>
          <a:noFill/>
        </p:spPr>
        <p:txBody>
          <a:bodyPr wrap="square" rtlCol="0">
            <a:spAutoFit/>
          </a:bodyPr>
          <a:lstStyle/>
          <a:p>
            <a:pPr defTabSz="685800" eaLnBrk="1" fontAlgn="auto" hangingPunct="1">
              <a:spcBef>
                <a:spcPts val="0"/>
              </a:spcBef>
              <a:spcAft>
                <a:spcPts val="0"/>
              </a:spcAft>
            </a:pPr>
            <a:r>
              <a:rPr lang="en-GB" b="1" dirty="0">
                <a:solidFill>
                  <a:srgbClr val="0D347D"/>
                </a:solidFill>
                <a:latin typeface="Arial Nova" panose="020B0504020202020204" pitchFamily="34" charset="0"/>
                <a:cs typeface="+mn-cs"/>
              </a:rPr>
              <a:t>Gender equality at the CoE</a:t>
            </a:r>
          </a:p>
        </p:txBody>
      </p:sp>
      <p:sp>
        <p:nvSpPr>
          <p:cNvPr id="7" name="TextBox 6">
            <a:extLst>
              <a:ext uri="{FF2B5EF4-FFF2-40B4-BE49-F238E27FC236}">
                <a16:creationId xmlns:a16="http://schemas.microsoft.com/office/drawing/2014/main" id="{E934AA27-69C4-7D1B-E054-E3356A11C372}"/>
              </a:ext>
            </a:extLst>
          </p:cNvPr>
          <p:cNvSpPr txBox="1"/>
          <p:nvPr/>
        </p:nvSpPr>
        <p:spPr>
          <a:xfrm>
            <a:off x="710921" y="1315573"/>
            <a:ext cx="7811573" cy="507831"/>
          </a:xfrm>
          <a:prstGeom prst="rect">
            <a:avLst/>
          </a:prstGeom>
          <a:noFill/>
        </p:spPr>
        <p:txBody>
          <a:bodyPr wrap="square">
            <a:spAutoFit/>
          </a:bodyPr>
          <a:lstStyle/>
          <a:p>
            <a:pPr marL="342900" indent="-342900" defTabSz="685800" eaLnBrk="1" fontAlgn="auto" hangingPunct="1">
              <a:spcBef>
                <a:spcPts val="0"/>
              </a:spcBef>
              <a:spcAft>
                <a:spcPts val="0"/>
              </a:spcAft>
              <a:buFont typeface="Wingdings" panose="05000000000000000000" pitchFamily="2" charset="2"/>
              <a:buChar char="Ø"/>
            </a:pPr>
            <a:r>
              <a:rPr lang="en-US" sz="1350" dirty="0">
                <a:solidFill>
                  <a:srgbClr val="001F5F"/>
                </a:solidFill>
                <a:latin typeface="Arial Nova" panose="020B0504020202020204" pitchFamily="34" charset="0"/>
                <a:cs typeface="+mn-cs"/>
              </a:rPr>
              <a:t>“ A prerequisite for a functioning democracy, in which all women and men, all girls and boys, in all their </a:t>
            </a:r>
            <a:r>
              <a:rPr lang="en-US" sz="1350" b="1" dirty="0">
                <a:solidFill>
                  <a:srgbClr val="001F5F"/>
                </a:solidFill>
                <a:latin typeface="Arial Nova" panose="020B0504020202020204" pitchFamily="34" charset="0"/>
                <a:cs typeface="+mn-cs"/>
              </a:rPr>
              <a:t>diversity, </a:t>
            </a:r>
            <a:r>
              <a:rPr lang="en-US" sz="1350" dirty="0">
                <a:solidFill>
                  <a:srgbClr val="001F5F"/>
                </a:solidFill>
                <a:latin typeface="Arial Nova" panose="020B0504020202020204" pitchFamily="34" charset="0"/>
                <a:cs typeface="+mn-cs"/>
              </a:rPr>
              <a:t>enjoy their human rights in </a:t>
            </a:r>
            <a:r>
              <a:rPr lang="en-US" sz="1350" b="1" dirty="0">
                <a:solidFill>
                  <a:srgbClr val="001F5F"/>
                </a:solidFill>
                <a:latin typeface="Arial Nova" panose="020B0504020202020204" pitchFamily="34" charset="0"/>
                <a:cs typeface="+mn-cs"/>
              </a:rPr>
              <a:t>law and in practice</a:t>
            </a:r>
            <a:r>
              <a:rPr lang="en-US" sz="1350" dirty="0">
                <a:solidFill>
                  <a:srgbClr val="001F5F"/>
                </a:solidFill>
                <a:latin typeface="Arial Nova" panose="020B0504020202020204" pitchFamily="34" charset="0"/>
                <a:cs typeface="+mn-cs"/>
              </a:rPr>
              <a:t>.” </a:t>
            </a:r>
          </a:p>
        </p:txBody>
      </p:sp>
      <p:sp>
        <p:nvSpPr>
          <p:cNvPr id="8" name="TextBox 7">
            <a:extLst>
              <a:ext uri="{FF2B5EF4-FFF2-40B4-BE49-F238E27FC236}">
                <a16:creationId xmlns:a16="http://schemas.microsoft.com/office/drawing/2014/main" id="{B4E45223-1382-044F-35D8-3EA41484BD4C}"/>
              </a:ext>
            </a:extLst>
          </p:cNvPr>
          <p:cNvSpPr txBox="1"/>
          <p:nvPr/>
        </p:nvSpPr>
        <p:spPr>
          <a:xfrm>
            <a:off x="800100" y="2089910"/>
            <a:ext cx="7263327" cy="715581"/>
          </a:xfrm>
          <a:prstGeom prst="rect">
            <a:avLst/>
          </a:prstGeom>
          <a:noFill/>
        </p:spPr>
        <p:txBody>
          <a:bodyPr wrap="square" rtlCol="0">
            <a:spAutoFit/>
          </a:bodyPr>
          <a:lstStyle/>
          <a:p>
            <a:pPr marL="214313" indent="-214313" defTabSz="685800" eaLnBrk="1" fontAlgn="auto" hangingPunct="1">
              <a:spcBef>
                <a:spcPts val="0"/>
              </a:spcBef>
              <a:spcAft>
                <a:spcPts val="0"/>
              </a:spcAft>
              <a:buFont typeface="Wingdings" panose="05000000000000000000" pitchFamily="2" charset="2"/>
              <a:buChar char="Ø"/>
            </a:pPr>
            <a:r>
              <a:rPr lang="en-US" sz="1350" dirty="0">
                <a:solidFill>
                  <a:srgbClr val="002060"/>
                </a:solidFill>
                <a:latin typeface="Arial Nova" panose="020B0504020202020204" pitchFamily="34" charset="0"/>
                <a:cs typeface="+mn-cs"/>
              </a:rPr>
              <a:t>“Gender equality and the full, equal and effective participation of women in public and private decision-making processes are essential to the rule of law, democracy and sustainable development.” (SDGs)</a:t>
            </a:r>
            <a:endParaRPr lang="en-GB" sz="1350" dirty="0">
              <a:solidFill>
                <a:srgbClr val="0D347D"/>
              </a:solidFill>
              <a:latin typeface="Arial Nova" panose="020B0504020202020204" pitchFamily="34" charset="0"/>
              <a:cs typeface="+mn-cs"/>
            </a:endParaRPr>
          </a:p>
        </p:txBody>
      </p:sp>
      <p:sp>
        <p:nvSpPr>
          <p:cNvPr id="13" name="TextBox 12">
            <a:extLst>
              <a:ext uri="{FF2B5EF4-FFF2-40B4-BE49-F238E27FC236}">
                <a16:creationId xmlns:a16="http://schemas.microsoft.com/office/drawing/2014/main" id="{22D0EF74-0757-0330-80C5-AF39F5AD7F18}"/>
              </a:ext>
            </a:extLst>
          </p:cNvPr>
          <p:cNvSpPr txBox="1"/>
          <p:nvPr/>
        </p:nvSpPr>
        <p:spPr>
          <a:xfrm>
            <a:off x="710922" y="4627543"/>
            <a:ext cx="6252454"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0D347D"/>
                </a:solidFill>
                <a:latin typeface="Calibri" panose="020F0502020204030204"/>
                <a:cs typeface="+mn-cs"/>
                <a:hlinkClick r:id="rId4"/>
              </a:rPr>
              <a:t>CoE  Gender Equality Strategy 2024-2029 </a:t>
            </a:r>
            <a:endParaRPr lang="en-GB" sz="1350" dirty="0">
              <a:solidFill>
                <a:prstClr val="black"/>
              </a:solidFill>
              <a:latin typeface="Calibri" panose="020F0502020204030204"/>
              <a:cs typeface="+mn-cs"/>
            </a:endParaRPr>
          </a:p>
        </p:txBody>
      </p:sp>
      <p:sp>
        <p:nvSpPr>
          <p:cNvPr id="4" name="TextBox 3">
            <a:extLst>
              <a:ext uri="{FF2B5EF4-FFF2-40B4-BE49-F238E27FC236}">
                <a16:creationId xmlns:a16="http://schemas.microsoft.com/office/drawing/2014/main" id="{7BE44BDF-5676-71E0-1791-9A8E4B6AA395}"/>
              </a:ext>
            </a:extLst>
          </p:cNvPr>
          <p:cNvSpPr txBox="1"/>
          <p:nvPr/>
        </p:nvSpPr>
        <p:spPr>
          <a:xfrm>
            <a:off x="717090" y="3265789"/>
            <a:ext cx="7799235" cy="1177245"/>
          </a:xfrm>
          <a:prstGeom prst="rect">
            <a:avLst/>
          </a:prstGeom>
          <a:noFill/>
        </p:spPr>
        <p:txBody>
          <a:bodyPr wrap="square" rtlCol="0">
            <a:spAutoFit/>
          </a:bodyPr>
          <a:lstStyle/>
          <a:p>
            <a:pPr marL="214313" indent="-214313" defTabSz="685800" eaLnBrk="1" fontAlgn="auto" hangingPunct="1">
              <a:spcBef>
                <a:spcPts val="0"/>
              </a:spcBef>
              <a:spcAft>
                <a:spcPts val="0"/>
              </a:spcAft>
              <a:buFont typeface="Wingdings" panose="05000000000000000000" pitchFamily="2" charset="2"/>
              <a:buChar char="Ø"/>
            </a:pPr>
            <a:endParaRPr lang="en-US" sz="1500" dirty="0">
              <a:solidFill>
                <a:srgbClr val="002060"/>
              </a:solidFill>
              <a:latin typeface="Arial Nova" panose="020B0504020202020204" pitchFamily="34" charset="0"/>
              <a:cs typeface="+mn-cs"/>
            </a:endParaRPr>
          </a:p>
          <a:p>
            <a:pPr marL="214313" indent="-214313" defTabSz="685800" eaLnBrk="1" fontAlgn="auto" hangingPunct="1">
              <a:spcBef>
                <a:spcPts val="0"/>
              </a:spcBef>
              <a:spcAft>
                <a:spcPts val="0"/>
              </a:spcAft>
              <a:buFont typeface="Wingdings" panose="05000000000000000000" pitchFamily="2" charset="2"/>
              <a:buChar char="Ø"/>
            </a:pPr>
            <a:endParaRPr lang="en-US" sz="1500" dirty="0">
              <a:solidFill>
                <a:srgbClr val="002060"/>
              </a:solidFill>
              <a:latin typeface="Arial Nova" panose="020B0504020202020204" pitchFamily="34" charset="0"/>
              <a:cs typeface="+mn-cs"/>
            </a:endParaRPr>
          </a:p>
          <a:p>
            <a:pPr marL="214313" indent="-214313" defTabSz="685800" eaLnBrk="1" fontAlgn="auto" hangingPunct="1">
              <a:spcBef>
                <a:spcPts val="0"/>
              </a:spcBef>
              <a:spcAft>
                <a:spcPts val="0"/>
              </a:spcAft>
              <a:buFont typeface="Wingdings" panose="05000000000000000000" pitchFamily="2" charset="2"/>
              <a:buChar char="Ø"/>
            </a:pPr>
            <a:r>
              <a:rPr lang="en-US" sz="1350" dirty="0">
                <a:solidFill>
                  <a:srgbClr val="002060"/>
                </a:solidFill>
                <a:latin typeface="Arial Nova" panose="020B0504020202020204" pitchFamily="34" charset="0"/>
                <a:cs typeface="+mn-cs"/>
              </a:rPr>
              <a:t>“We underline the pioneering role of the Council of Europe, including </a:t>
            </a:r>
            <a:r>
              <a:rPr lang="en-GB" sz="1350" dirty="0">
                <a:solidFill>
                  <a:srgbClr val="002060"/>
                </a:solidFill>
                <a:latin typeface="Arial Nova" panose="020B0504020202020204" pitchFamily="34" charset="0"/>
                <a:cs typeface="+mn-cs"/>
              </a:rPr>
              <a:t>through the Istanbul Convention, </a:t>
            </a:r>
            <a:r>
              <a:rPr lang="en-US" sz="1350" dirty="0">
                <a:solidFill>
                  <a:srgbClr val="002060"/>
                </a:solidFill>
                <a:latin typeface="Arial Nova" panose="020B0504020202020204" pitchFamily="34" charset="0"/>
                <a:cs typeface="+mn-cs"/>
              </a:rPr>
              <a:t>in the fight against violence against </a:t>
            </a:r>
            <a:r>
              <a:rPr lang="en-GB" sz="1350" dirty="0">
                <a:solidFill>
                  <a:srgbClr val="002060"/>
                </a:solidFill>
                <a:latin typeface="Arial Nova" panose="020B0504020202020204" pitchFamily="34" charset="0"/>
                <a:cs typeface="+mn-cs"/>
              </a:rPr>
              <a:t>women and domestic violence”. (Reykjavik Declaration).</a:t>
            </a:r>
          </a:p>
        </p:txBody>
      </p:sp>
      <p:sp>
        <p:nvSpPr>
          <p:cNvPr id="6" name="TextBox 5">
            <a:extLst>
              <a:ext uri="{FF2B5EF4-FFF2-40B4-BE49-F238E27FC236}">
                <a16:creationId xmlns:a16="http://schemas.microsoft.com/office/drawing/2014/main" id="{3085C02F-9D11-1D5C-F09B-EE36130FAC22}"/>
              </a:ext>
            </a:extLst>
          </p:cNvPr>
          <p:cNvSpPr txBox="1"/>
          <p:nvPr/>
        </p:nvSpPr>
        <p:spPr>
          <a:xfrm>
            <a:off x="800100" y="3012824"/>
            <a:ext cx="7915275" cy="507831"/>
          </a:xfrm>
          <a:prstGeom prst="rect">
            <a:avLst/>
          </a:prstGeom>
          <a:noFill/>
        </p:spPr>
        <p:txBody>
          <a:bodyPr wrap="square" rtlCol="0">
            <a:spAutoFit/>
          </a:bodyPr>
          <a:lstStyle/>
          <a:p>
            <a:pPr marL="257175" marR="120491" lvl="2" indent="-257175" defTabSz="685800" eaLnBrk="1" fontAlgn="auto" hangingPunct="1">
              <a:spcBef>
                <a:spcPts val="450"/>
              </a:spcBef>
              <a:spcAft>
                <a:spcPts val="450"/>
              </a:spcAft>
              <a:buFont typeface="Wingdings" panose="05000000000000000000" pitchFamily="2" charset="2"/>
              <a:buChar char="Ø"/>
              <a:tabLst>
                <a:tab pos="67628" algn="l"/>
              </a:tabLst>
            </a:pPr>
            <a:r>
              <a:rPr lang="en-GB" sz="1350" dirty="0">
                <a:solidFill>
                  <a:srgbClr val="002060"/>
                </a:solidFill>
                <a:latin typeface="Arial Nova" panose="020B0504020202020204" pitchFamily="34" charset="0"/>
                <a:ea typeface="Times New Roman" panose="02020603050405020304" pitchFamily="18" charset="0"/>
              </a:rPr>
              <a:t>An area where legal commitments have been made: legal and policy framework for gender equality and gender mainstreaming</a:t>
            </a:r>
            <a:r>
              <a:rPr lang="fr-BE" sz="1350" dirty="0">
                <a:solidFill>
                  <a:srgbClr val="002060"/>
                </a:solidFill>
                <a:latin typeface="Arial Nova" panose="020B0504020202020204" pitchFamily="34" charset="0"/>
              </a:rPr>
              <a:t> </a:t>
            </a:r>
            <a:endParaRPr lang="fr-BE" sz="1350" dirty="0">
              <a:solidFill>
                <a:srgbClr val="002060"/>
              </a:solidFill>
              <a:latin typeface="Arial Nova" panose="020B0504020202020204" pitchFamily="34" charset="0"/>
              <a:ea typeface="Calibri" panose="020F0502020204030204" pitchFamily="34" charset="0"/>
            </a:endParaRPr>
          </a:p>
        </p:txBody>
      </p:sp>
    </p:spTree>
    <p:extLst>
      <p:ext uri="{BB962C8B-B14F-4D97-AF65-F5344CB8AC3E}">
        <p14:creationId xmlns:p14="http://schemas.microsoft.com/office/powerpoint/2010/main" val="637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E5594-B4D2-A403-F437-52CCEE5B22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EACD86C-97D7-871B-4320-E934C31C55D5}"/>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80CEE5FB-941D-25B2-C74F-1CAA4122F741}"/>
              </a:ext>
            </a:extLst>
          </p:cNvPr>
          <p:cNvSpPr txBox="1">
            <a:spLocks/>
          </p:cNvSpPr>
          <p:nvPr/>
        </p:nvSpPr>
        <p:spPr bwMode="auto">
          <a:xfrm>
            <a:off x="4861602" y="1"/>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457189">
              <a:buNone/>
            </a:pPr>
            <a:r>
              <a:rPr lang="fr-FR" sz="1400" dirty="0">
                <a:solidFill>
                  <a:prstClr val="white"/>
                </a:solidFill>
                <a:latin typeface="Myriad Pro" panose="020B0503030403020204" pitchFamily="34" charset="0"/>
                <a:ea typeface="Arial Narrow" charset="0"/>
                <a:cs typeface="Arial Narrow" charset="0"/>
              </a:rPr>
              <a:t>46 ÉTATS MEMBRES</a:t>
            </a:r>
            <a:br>
              <a:rPr lang="fr-FR" sz="1400" dirty="0">
                <a:solidFill>
                  <a:prstClr val="white"/>
                </a:solidFill>
                <a:latin typeface="Myriad Pro" panose="020B0503030403020204" pitchFamily="34" charset="0"/>
                <a:ea typeface="Arial Narrow" charset="0"/>
                <a:cs typeface="Arial Narrow" charset="0"/>
              </a:rPr>
            </a:br>
            <a:r>
              <a:rPr lang="fr-FR" sz="1400" dirty="0">
                <a:solidFill>
                  <a:prstClr val="white"/>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90FED220-DCCD-7DDF-A5BE-DB1745CDF487}"/>
              </a:ext>
            </a:extLst>
          </p:cNvPr>
          <p:cNvSpPr>
            <a:spLocks noGrp="1"/>
          </p:cNvSpPr>
          <p:nvPr>
            <p:ph type="sldNum" sz="quarter" idx="4294967295"/>
          </p:nvPr>
        </p:nvSpPr>
        <p:spPr bwMode="auto">
          <a:xfrm>
            <a:off x="8750301"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1" indent="-28574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2"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8"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5"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pPr>
            <a:fld id="{699CF19A-7161-413F-9287-4C992689AB01}" type="slidenum">
              <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defTabSz="457189">
                <a:lnSpc>
                  <a:spcPct val="100000"/>
                </a:lnSpc>
                <a:spcBef>
                  <a:spcPct val="0"/>
                </a:spcBef>
                <a:buNone/>
              </a:pPr>
              <a:t>13</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4F0722C9-B7BB-4616-3A57-CEFAC48FA883}"/>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F26E456-4AA1-3C66-A002-1D34C7A6E79F}"/>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8BB39C86-35B2-2E8A-4919-6CD942B85B92}"/>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7A9BC27B-080B-867A-0FCB-7C74CC9DB9A6}"/>
              </a:ext>
            </a:extLst>
          </p:cNvPr>
          <p:cNvSpPr>
            <a:spLocks noChangeArrowheads="1"/>
          </p:cNvSpPr>
          <p:nvPr/>
        </p:nvSpPr>
        <p:spPr bwMode="auto">
          <a:xfrm>
            <a:off x="256699" y="1611701"/>
            <a:ext cx="49868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189" eaLnBrk="1" fontAlgn="auto" hangingPunct="1">
              <a:spcBef>
                <a:spcPts val="0"/>
              </a:spcBef>
              <a:spcAft>
                <a:spcPts val="0"/>
              </a:spcAft>
              <a:defRPr/>
            </a:pPr>
            <a:br>
              <a:rPr lang="en-US" sz="2400" dirty="0">
                <a:solidFill>
                  <a:srgbClr val="0D347D"/>
                </a:solidFill>
                <a:latin typeface="Arial" charset="0"/>
                <a:ea typeface="Arial" charset="0"/>
                <a:cs typeface="Arial" charset="0"/>
              </a:rPr>
            </a:br>
            <a:endParaRPr lang="en-US" sz="2400" dirty="0">
              <a:solidFill>
                <a:srgbClr val="0D347D"/>
              </a:solidFill>
              <a:latin typeface="Arial" charset="0"/>
              <a:ea typeface="Arial" charset="0"/>
              <a:cs typeface="Arial" charset="0"/>
            </a:endParaRPr>
          </a:p>
        </p:txBody>
      </p:sp>
      <p:pic>
        <p:nvPicPr>
          <p:cNvPr id="4" name="Image 2">
            <a:extLst>
              <a:ext uri="{FF2B5EF4-FFF2-40B4-BE49-F238E27FC236}">
                <a16:creationId xmlns:a16="http://schemas.microsoft.com/office/drawing/2014/main" id="{94721BAB-36E7-DCE4-700C-B25327CD3D57}"/>
              </a:ext>
            </a:extLst>
          </p:cNvPr>
          <p:cNvPicPr>
            <a:picLocks noChangeAspect="1"/>
          </p:cNvPicPr>
          <p:nvPr/>
        </p:nvPicPr>
        <p:blipFill>
          <a:blip r:embed="rId4"/>
          <a:stretch>
            <a:fillRect/>
          </a:stretch>
        </p:blipFill>
        <p:spPr>
          <a:xfrm>
            <a:off x="5713756" y="1837962"/>
            <a:ext cx="3036545" cy="2015712"/>
          </a:xfrm>
          <a:prstGeom prst="rect">
            <a:avLst/>
          </a:prstGeom>
        </p:spPr>
      </p:pic>
      <p:sp>
        <p:nvSpPr>
          <p:cNvPr id="2" name="TextBox 1">
            <a:extLst>
              <a:ext uri="{FF2B5EF4-FFF2-40B4-BE49-F238E27FC236}">
                <a16:creationId xmlns:a16="http://schemas.microsoft.com/office/drawing/2014/main" id="{AD24BE6A-CAE8-0549-98AA-7C9782EC444A}"/>
              </a:ext>
            </a:extLst>
          </p:cNvPr>
          <p:cNvSpPr txBox="1"/>
          <p:nvPr/>
        </p:nvSpPr>
        <p:spPr>
          <a:xfrm>
            <a:off x="1128713" y="1971586"/>
            <a:ext cx="4214812" cy="623248"/>
          </a:xfrm>
          <a:prstGeom prst="rect">
            <a:avLst/>
          </a:prstGeom>
          <a:noFill/>
        </p:spPr>
        <p:txBody>
          <a:bodyPr wrap="square" rtlCol="0">
            <a:spAutoFit/>
          </a:bodyPr>
          <a:lstStyle/>
          <a:p>
            <a:pPr defTabSz="685800" eaLnBrk="1" fontAlgn="auto" hangingPunct="1">
              <a:spcBef>
                <a:spcPts val="0"/>
              </a:spcBef>
              <a:spcAft>
                <a:spcPts val="0"/>
              </a:spcAft>
            </a:pPr>
            <a:endParaRPr lang="en-US" sz="1350" dirty="0">
              <a:solidFill>
                <a:prstClr val="black"/>
              </a:solidFill>
              <a:latin typeface="Calibri" panose="020F0502020204030204"/>
              <a:cs typeface="+mn-cs"/>
            </a:endParaRPr>
          </a:p>
          <a:p>
            <a:pPr defTabSz="685800" eaLnBrk="1" fontAlgn="auto" hangingPunct="1">
              <a:spcBef>
                <a:spcPts val="0"/>
              </a:spcBef>
              <a:spcAft>
                <a:spcPts val="0"/>
              </a:spcAft>
            </a:pPr>
            <a:r>
              <a:rPr lang="en-GB" sz="2100" dirty="0">
                <a:solidFill>
                  <a:srgbClr val="0D347D"/>
                </a:solidFill>
                <a:latin typeface="Arial Nova" panose="020B0504020202020204" pitchFamily="34" charset="0"/>
                <a:cs typeface="+mn-cs"/>
              </a:rPr>
              <a:t>Gender equality</a:t>
            </a:r>
          </a:p>
        </p:txBody>
      </p:sp>
      <p:sp>
        <p:nvSpPr>
          <p:cNvPr id="7" name="TextBox 6">
            <a:extLst>
              <a:ext uri="{FF2B5EF4-FFF2-40B4-BE49-F238E27FC236}">
                <a16:creationId xmlns:a16="http://schemas.microsoft.com/office/drawing/2014/main" id="{1030DF6C-BFEF-17D8-1CBD-28F5B3ACA3C6}"/>
              </a:ext>
            </a:extLst>
          </p:cNvPr>
          <p:cNvSpPr txBox="1"/>
          <p:nvPr/>
        </p:nvSpPr>
        <p:spPr>
          <a:xfrm>
            <a:off x="2040255" y="3100505"/>
            <a:ext cx="2391728" cy="738664"/>
          </a:xfrm>
          <a:prstGeom prst="rect">
            <a:avLst/>
          </a:prstGeom>
          <a:noFill/>
        </p:spPr>
        <p:txBody>
          <a:bodyPr wrap="square" rtlCol="0">
            <a:spAutoFit/>
          </a:bodyPr>
          <a:lstStyle/>
          <a:p>
            <a:pPr defTabSz="685800" eaLnBrk="1" fontAlgn="auto" hangingPunct="1">
              <a:spcBef>
                <a:spcPts val="0"/>
              </a:spcBef>
              <a:spcAft>
                <a:spcPts val="0"/>
              </a:spcAft>
            </a:pPr>
            <a:r>
              <a:rPr lang="en-US" sz="2100" dirty="0">
                <a:solidFill>
                  <a:srgbClr val="002060"/>
                </a:solidFill>
                <a:latin typeface="Calibri" panose="020F0502020204030204"/>
                <a:cs typeface="+mn-cs"/>
              </a:rPr>
              <a:t>LET US HAVE A LOOK AT THE DATA </a:t>
            </a:r>
            <a:endParaRPr lang="en-GB" sz="2100" dirty="0">
              <a:solidFill>
                <a:srgbClr val="002060"/>
              </a:solidFill>
              <a:latin typeface="Calibri" panose="020F0502020204030204"/>
              <a:cs typeface="+mn-cs"/>
            </a:endParaRPr>
          </a:p>
        </p:txBody>
      </p:sp>
    </p:spTree>
    <p:extLst>
      <p:ext uri="{BB962C8B-B14F-4D97-AF65-F5344CB8AC3E}">
        <p14:creationId xmlns:p14="http://schemas.microsoft.com/office/powerpoint/2010/main" val="1582686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797A-6689-9E95-9721-0874ECB623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E1A90D-640E-E200-52C3-1942AB95A33E}"/>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E13CE2E8-99AF-4123-4865-56A009C19812}"/>
              </a:ext>
            </a:extLst>
          </p:cNvPr>
          <p:cNvSpPr txBox="1">
            <a:spLocks/>
          </p:cNvSpPr>
          <p:nvPr/>
        </p:nvSpPr>
        <p:spPr bwMode="auto">
          <a:xfrm>
            <a:off x="4861602" y="1"/>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457189">
              <a:buNone/>
            </a:pPr>
            <a:r>
              <a:rPr lang="fr-FR" sz="1400" dirty="0">
                <a:solidFill>
                  <a:prstClr val="white"/>
                </a:solidFill>
                <a:latin typeface="Myriad Pro" panose="020B0503030403020204" pitchFamily="34" charset="0"/>
                <a:ea typeface="Arial Narrow" charset="0"/>
                <a:cs typeface="Arial Narrow" charset="0"/>
              </a:rPr>
              <a:t>46 ÉTATS MEMBRES</a:t>
            </a:r>
            <a:br>
              <a:rPr lang="fr-FR" sz="1400" dirty="0">
                <a:solidFill>
                  <a:prstClr val="white"/>
                </a:solidFill>
                <a:latin typeface="Myriad Pro" panose="020B0503030403020204" pitchFamily="34" charset="0"/>
                <a:ea typeface="Arial Narrow" charset="0"/>
                <a:cs typeface="Arial Narrow" charset="0"/>
              </a:rPr>
            </a:br>
            <a:r>
              <a:rPr lang="fr-FR" sz="1400" dirty="0">
                <a:solidFill>
                  <a:prstClr val="white"/>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3E0868B8-995A-0424-2136-7F1181F88796}"/>
              </a:ext>
            </a:extLst>
          </p:cNvPr>
          <p:cNvSpPr>
            <a:spLocks noGrp="1"/>
          </p:cNvSpPr>
          <p:nvPr>
            <p:ph type="sldNum" sz="quarter" idx="4294967295"/>
          </p:nvPr>
        </p:nvSpPr>
        <p:spPr bwMode="auto">
          <a:xfrm>
            <a:off x="8750301"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31" indent="-28574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2972" indent="-228594">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160"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348" indent="-228594">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537"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726"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8915"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103" indent="-228594" defTabSz="457189"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189">
              <a:lnSpc>
                <a:spcPct val="100000"/>
              </a:lnSpc>
              <a:spcBef>
                <a:spcPct val="0"/>
              </a:spcBef>
              <a:buNone/>
            </a:pPr>
            <a:fld id="{699CF19A-7161-413F-9287-4C992689AB01}" type="slidenum">
              <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defTabSz="457189">
                <a:lnSpc>
                  <a:spcPct val="100000"/>
                </a:lnSpc>
                <a:spcBef>
                  <a:spcPct val="0"/>
                </a:spcBef>
                <a:buNone/>
              </a:pPr>
              <a:t>14</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15868E3D-02D4-712C-F3B1-2CC7C6A41E7C}"/>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8FB19B6D-7BF0-3CEA-E07E-107A1F939CEB}"/>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1F73A5D1-4F8A-6B33-864B-C9F1602E8555}"/>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A27A8DC0-AF49-694B-F3AB-3077738BDF28}"/>
              </a:ext>
            </a:extLst>
          </p:cNvPr>
          <p:cNvSpPr>
            <a:spLocks noChangeArrowheads="1"/>
          </p:cNvSpPr>
          <p:nvPr/>
        </p:nvSpPr>
        <p:spPr bwMode="auto">
          <a:xfrm>
            <a:off x="256699" y="1611701"/>
            <a:ext cx="49868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189" eaLnBrk="1" fontAlgn="auto" hangingPunct="1">
              <a:spcBef>
                <a:spcPts val="0"/>
              </a:spcBef>
              <a:spcAft>
                <a:spcPts val="0"/>
              </a:spcAft>
              <a:defRPr/>
            </a:pPr>
            <a:br>
              <a:rPr lang="en-US" sz="2400" dirty="0">
                <a:solidFill>
                  <a:srgbClr val="0D347D"/>
                </a:solidFill>
                <a:latin typeface="Arial" charset="0"/>
                <a:ea typeface="Arial" charset="0"/>
                <a:cs typeface="Arial" charset="0"/>
              </a:rPr>
            </a:br>
            <a:endParaRPr lang="en-US" sz="2400" dirty="0">
              <a:solidFill>
                <a:srgbClr val="0D347D"/>
              </a:solidFill>
              <a:latin typeface="Arial" charset="0"/>
              <a:ea typeface="Arial" charset="0"/>
              <a:cs typeface="Arial" charset="0"/>
            </a:endParaRPr>
          </a:p>
        </p:txBody>
      </p:sp>
      <p:sp>
        <p:nvSpPr>
          <p:cNvPr id="7" name="TextBox 6">
            <a:extLst>
              <a:ext uri="{FF2B5EF4-FFF2-40B4-BE49-F238E27FC236}">
                <a16:creationId xmlns:a16="http://schemas.microsoft.com/office/drawing/2014/main" id="{64E14E83-A0D0-D68A-AD6B-2FA83664E10B}"/>
              </a:ext>
            </a:extLst>
          </p:cNvPr>
          <p:cNvSpPr txBox="1"/>
          <p:nvPr/>
        </p:nvSpPr>
        <p:spPr>
          <a:xfrm>
            <a:off x="1200229" y="780180"/>
            <a:ext cx="6763345" cy="1200329"/>
          </a:xfrm>
          <a:prstGeom prst="rect">
            <a:avLst/>
          </a:prstGeom>
          <a:noFill/>
        </p:spPr>
        <p:txBody>
          <a:bodyPr wrap="square">
            <a:spAutoFit/>
          </a:bodyPr>
          <a:lstStyle/>
          <a:p>
            <a:pPr defTabSz="685800" eaLnBrk="1" fontAlgn="auto" hangingPunct="1">
              <a:spcBef>
                <a:spcPts val="0"/>
              </a:spcBef>
              <a:spcAft>
                <a:spcPts val="0"/>
              </a:spcAft>
            </a:pPr>
            <a:r>
              <a:rPr lang="en-US" sz="2400" b="1" dirty="0">
                <a:solidFill>
                  <a:srgbClr val="002060"/>
                </a:solidFill>
                <a:latin typeface="Calibri" panose="020F0502020204030204"/>
                <a:cs typeface="+mn-cs"/>
              </a:rPr>
              <a:t>Q1. What is the average percentage of women in national parliaments in Council of Europe member states?  (2024)</a:t>
            </a:r>
            <a:endParaRPr lang="en-GB" sz="2400" b="1" dirty="0">
              <a:solidFill>
                <a:prstClr val="black"/>
              </a:solidFill>
              <a:latin typeface="Calibri" panose="020F0502020204030204"/>
              <a:cs typeface="+mn-cs"/>
            </a:endParaRPr>
          </a:p>
        </p:txBody>
      </p:sp>
      <p:sp>
        <p:nvSpPr>
          <p:cNvPr id="12" name="Text Placeholder 1">
            <a:extLst>
              <a:ext uri="{FF2B5EF4-FFF2-40B4-BE49-F238E27FC236}">
                <a16:creationId xmlns:a16="http://schemas.microsoft.com/office/drawing/2014/main" id="{4E31C889-A82E-70AE-3696-D8D9280CF5CD}"/>
              </a:ext>
            </a:extLst>
          </p:cNvPr>
          <p:cNvSpPr txBox="1">
            <a:spLocks/>
          </p:cNvSpPr>
          <p:nvPr/>
        </p:nvSpPr>
        <p:spPr>
          <a:xfrm>
            <a:off x="1642110" y="2217075"/>
            <a:ext cx="2215991" cy="1615827"/>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685800" eaLnBrk="1" fontAlgn="auto" hangingPunct="1">
              <a:spcBef>
                <a:spcPts val="0"/>
              </a:spcBef>
              <a:spcAft>
                <a:spcPts val="0"/>
              </a:spcAft>
              <a:defRPr/>
            </a:pPr>
            <a:endParaRPr lang="en-GB" sz="2100" kern="0" dirty="0">
              <a:solidFill>
                <a:srgbClr val="000000"/>
              </a:solidFill>
            </a:endParaRPr>
          </a:p>
          <a:p>
            <a:pPr marL="721966" indent="-289322" defTabSz="685800" eaLnBrk="1" fontAlgn="auto" hangingPunct="1">
              <a:spcBef>
                <a:spcPts val="0"/>
              </a:spcBef>
              <a:spcAft>
                <a:spcPts val="0"/>
              </a:spcAft>
              <a:buFont typeface="Wingdings"/>
              <a:buChar char="o"/>
              <a:defRPr/>
            </a:pPr>
            <a:r>
              <a:rPr lang="fr-FR" sz="2100" b="1" kern="0" dirty="0">
                <a:solidFill>
                  <a:srgbClr val="8064A2"/>
                </a:solidFill>
                <a:sym typeface="Wingdings"/>
              </a:rPr>
              <a:t>33%</a:t>
            </a:r>
          </a:p>
          <a:p>
            <a:pPr marL="721966" indent="-289322" defTabSz="685800" eaLnBrk="1" fontAlgn="auto" hangingPunct="1">
              <a:spcBef>
                <a:spcPts val="0"/>
              </a:spcBef>
              <a:spcAft>
                <a:spcPts val="0"/>
              </a:spcAft>
              <a:buFont typeface="Wingdings"/>
              <a:buChar char="o"/>
              <a:defRPr/>
            </a:pPr>
            <a:r>
              <a:rPr lang="fr-FR" sz="2100" b="1" kern="0" dirty="0">
                <a:solidFill>
                  <a:srgbClr val="FF0000"/>
                </a:solidFill>
                <a:sym typeface="Wingdings"/>
              </a:rPr>
              <a:t>19%</a:t>
            </a:r>
          </a:p>
          <a:p>
            <a:pPr marL="721966" indent="-289322" defTabSz="685800" eaLnBrk="1" fontAlgn="auto" hangingPunct="1">
              <a:spcBef>
                <a:spcPts val="0"/>
              </a:spcBef>
              <a:spcAft>
                <a:spcPts val="0"/>
              </a:spcAft>
              <a:buFont typeface="Wingdings"/>
              <a:buChar char="o"/>
              <a:defRPr/>
            </a:pPr>
            <a:r>
              <a:rPr lang="fr-FR" sz="2100" b="1" kern="0" dirty="0">
                <a:solidFill>
                  <a:srgbClr val="376092"/>
                </a:solidFill>
                <a:sym typeface="Wingdings"/>
              </a:rPr>
              <a:t>51%</a:t>
            </a:r>
            <a:endParaRPr lang="en-GB" sz="2100" kern="0" dirty="0">
              <a:solidFill>
                <a:sysClr val="windowText" lastClr="000000"/>
              </a:solidFill>
            </a:endParaRPr>
          </a:p>
          <a:p>
            <a:pPr defTabSz="685800" eaLnBrk="1" fontAlgn="auto" hangingPunct="1">
              <a:spcBef>
                <a:spcPts val="0"/>
              </a:spcBef>
              <a:spcAft>
                <a:spcPts val="0"/>
              </a:spcAft>
              <a:defRPr/>
            </a:pPr>
            <a:endParaRPr lang="en-GB" sz="2100" kern="0" dirty="0">
              <a:solidFill>
                <a:sysClr val="windowText" lastClr="000000"/>
              </a:solidFill>
            </a:endParaRPr>
          </a:p>
        </p:txBody>
      </p:sp>
      <p:sp>
        <p:nvSpPr>
          <p:cNvPr id="13" name="Multiplication 2">
            <a:extLst>
              <a:ext uri="{FF2B5EF4-FFF2-40B4-BE49-F238E27FC236}">
                <a16:creationId xmlns:a16="http://schemas.microsoft.com/office/drawing/2014/main" id="{3E484D44-E3C2-74B7-275E-76BC8DA69B2F}"/>
              </a:ext>
            </a:extLst>
          </p:cNvPr>
          <p:cNvSpPr/>
          <p:nvPr/>
        </p:nvSpPr>
        <p:spPr>
          <a:xfrm>
            <a:off x="2056640" y="2592612"/>
            <a:ext cx="299126" cy="207080"/>
          </a:xfrm>
          <a:prstGeom prst="mathMultiply">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2400" dirty="0">
              <a:solidFill>
                <a:prstClr val="white"/>
              </a:solidFill>
              <a:latin typeface="Calibri" panose="020F0502020204030204"/>
            </a:endParaRPr>
          </a:p>
        </p:txBody>
      </p:sp>
      <p:sp>
        <p:nvSpPr>
          <p:cNvPr id="14" name="TextBox 13">
            <a:extLst>
              <a:ext uri="{FF2B5EF4-FFF2-40B4-BE49-F238E27FC236}">
                <a16:creationId xmlns:a16="http://schemas.microsoft.com/office/drawing/2014/main" id="{6A71F69F-0520-0422-2159-3CD1F14D69AE}"/>
              </a:ext>
            </a:extLst>
          </p:cNvPr>
          <p:cNvSpPr txBox="1"/>
          <p:nvPr/>
        </p:nvSpPr>
        <p:spPr>
          <a:xfrm>
            <a:off x="4135583" y="2002799"/>
            <a:ext cx="5400734" cy="3000821"/>
          </a:xfrm>
          <a:prstGeom prst="rect">
            <a:avLst/>
          </a:prstGeom>
          <a:noFill/>
        </p:spPr>
        <p:txBody>
          <a:bodyPr wrap="square">
            <a:spAutoFit/>
          </a:bodyPr>
          <a:lstStyle/>
          <a:p>
            <a:pPr defTabSz="685800" eaLnBrk="1" fontAlgn="auto" hangingPunct="1">
              <a:spcBef>
                <a:spcPts val="0"/>
              </a:spcBef>
              <a:spcAft>
                <a:spcPts val="0"/>
              </a:spcAft>
            </a:pPr>
            <a:r>
              <a:rPr lang="en-US" sz="1350" dirty="0">
                <a:solidFill>
                  <a:srgbClr val="002060"/>
                </a:solidFill>
                <a:latin typeface="Arial" panose="020B0604020202020204" pitchFamily="34" charset="0"/>
              </a:rPr>
              <a:t>You will find example of an intersectional analysis (Ukraine) here </a:t>
            </a: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US" sz="1350" dirty="0">
              <a:solidFill>
                <a:srgbClr val="002060"/>
              </a:solidFill>
              <a:latin typeface="Arial" panose="020B0604020202020204" pitchFamily="34" charset="0"/>
            </a:endParaRPr>
          </a:p>
          <a:p>
            <a:pPr defTabSz="685800" eaLnBrk="1" fontAlgn="auto" hangingPunct="1">
              <a:spcBef>
                <a:spcPts val="0"/>
              </a:spcBef>
              <a:spcAft>
                <a:spcPts val="0"/>
              </a:spcAft>
            </a:pPr>
            <a:endParaRPr lang="en-GB" sz="1350" dirty="0">
              <a:solidFill>
                <a:srgbClr val="002060"/>
              </a:solidFill>
              <a:latin typeface="Arial" panose="020B0604020202020204" pitchFamily="34" charset="0"/>
            </a:endParaRPr>
          </a:p>
        </p:txBody>
      </p:sp>
      <p:pic>
        <p:nvPicPr>
          <p:cNvPr id="16" name="Picture 15">
            <a:hlinkClick r:id="rId4"/>
            <a:extLst>
              <a:ext uri="{FF2B5EF4-FFF2-40B4-BE49-F238E27FC236}">
                <a16:creationId xmlns:a16="http://schemas.microsoft.com/office/drawing/2014/main" id="{E7A92EB9-C1F1-DAF6-16D8-34CA1AC09860}"/>
              </a:ext>
            </a:extLst>
          </p:cNvPr>
          <p:cNvPicPr>
            <a:picLocks noChangeAspect="1"/>
          </p:cNvPicPr>
          <p:nvPr/>
        </p:nvPicPr>
        <p:blipFill>
          <a:blip r:embed="rId5"/>
          <a:stretch>
            <a:fillRect/>
          </a:stretch>
        </p:blipFill>
        <p:spPr>
          <a:xfrm>
            <a:off x="6466349" y="2442698"/>
            <a:ext cx="1856393" cy="2153599"/>
          </a:xfrm>
          <a:prstGeom prst="rect">
            <a:avLst/>
          </a:prstGeom>
          <a:ln>
            <a:solidFill>
              <a:srgbClr val="002060"/>
            </a:solidFill>
          </a:ln>
        </p:spPr>
      </p:pic>
      <p:sp>
        <p:nvSpPr>
          <p:cNvPr id="17" name="TextBox 16">
            <a:extLst>
              <a:ext uri="{FF2B5EF4-FFF2-40B4-BE49-F238E27FC236}">
                <a16:creationId xmlns:a16="http://schemas.microsoft.com/office/drawing/2014/main" id="{0DCA8A39-8449-4FEF-056C-6CB44DC44552}"/>
              </a:ext>
            </a:extLst>
          </p:cNvPr>
          <p:cNvSpPr txBox="1"/>
          <p:nvPr/>
        </p:nvSpPr>
        <p:spPr>
          <a:xfrm>
            <a:off x="564469" y="3957442"/>
            <a:ext cx="3771787" cy="346249"/>
          </a:xfrm>
          <a:prstGeom prst="rect">
            <a:avLst/>
          </a:prstGeom>
          <a:noFill/>
        </p:spPr>
        <p:txBody>
          <a:bodyPr wrap="square" rtlCol="0">
            <a:spAutoFit/>
          </a:bodyPr>
          <a:lstStyle/>
          <a:p>
            <a:pPr defTabSz="685800" eaLnBrk="1" fontAlgn="auto" hangingPunct="1">
              <a:spcBef>
                <a:spcPts val="0"/>
              </a:spcBef>
              <a:spcAft>
                <a:spcPts val="0"/>
              </a:spcAft>
              <a:defRPr/>
            </a:pPr>
            <a:endParaRPr lang="en-US" sz="825" kern="0" dirty="0">
              <a:solidFill>
                <a:srgbClr val="002060"/>
              </a:solidFill>
              <a:latin typeface="Calibri" panose="020F0502020204030204"/>
              <a:cs typeface="+mn-cs"/>
            </a:endParaRPr>
          </a:p>
          <a:p>
            <a:pPr defTabSz="685800" eaLnBrk="1" fontAlgn="auto" hangingPunct="1">
              <a:spcBef>
                <a:spcPts val="0"/>
              </a:spcBef>
              <a:spcAft>
                <a:spcPts val="0"/>
              </a:spcAft>
              <a:defRPr/>
            </a:pPr>
            <a:endParaRPr lang="en-US" sz="825" kern="0" dirty="0">
              <a:solidFill>
                <a:srgbClr val="002060"/>
              </a:solidFill>
              <a:latin typeface="Calibri" panose="020F0502020204030204"/>
              <a:cs typeface="+mn-cs"/>
            </a:endParaRPr>
          </a:p>
        </p:txBody>
      </p:sp>
      <p:pic>
        <p:nvPicPr>
          <p:cNvPr id="4" name="Graphic 3" descr="Right pointing backhand index outline">
            <a:extLst>
              <a:ext uri="{FF2B5EF4-FFF2-40B4-BE49-F238E27FC236}">
                <a16:creationId xmlns:a16="http://schemas.microsoft.com/office/drawing/2014/main" id="{14B61F75-3129-54F2-3C8E-42DFA36D2A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58145" y="2560169"/>
            <a:ext cx="685800" cy="685800"/>
          </a:xfrm>
          <a:prstGeom prst="rect">
            <a:avLst/>
          </a:prstGeom>
        </p:spPr>
      </p:pic>
    </p:spTree>
    <p:extLst>
      <p:ext uri="{BB962C8B-B14F-4D97-AF65-F5344CB8AC3E}">
        <p14:creationId xmlns:p14="http://schemas.microsoft.com/office/powerpoint/2010/main" val="174185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10"/>
          <p:cNvSpPr txBox="1">
            <a:spLocks noGrp="1"/>
          </p:cNvSpPr>
          <p:nvPr>
            <p:ph type="title"/>
          </p:nvPr>
        </p:nvSpPr>
        <p:spPr>
          <a:xfrm>
            <a:off x="1073727" y="997174"/>
            <a:ext cx="6441281" cy="738664"/>
          </a:xfrm>
          <a:prstGeom prst="rect">
            <a:avLst/>
          </a:prstGeom>
          <a:noFill/>
          <a:ln>
            <a:noFill/>
          </a:ln>
        </p:spPr>
        <p:txBody>
          <a:bodyPr spcFirstLastPara="1" wrap="square" lIns="0" tIns="0" rIns="0" bIns="0" anchor="t" anchorCtr="0">
            <a:spAutoFit/>
          </a:bodyPr>
          <a:lstStyle/>
          <a:p>
            <a:r>
              <a:rPr lang="en-US" sz="2400" dirty="0">
                <a:solidFill>
                  <a:srgbClr val="002060"/>
                </a:solidFill>
                <a:latin typeface="+mn-lt"/>
                <a:cs typeface="Arial" panose="020B0604020202020204" pitchFamily="34" charset="0"/>
              </a:rPr>
              <a:t>Q2. </a:t>
            </a:r>
            <a:r>
              <a:rPr lang="en-US" sz="2400" dirty="0">
                <a:solidFill>
                  <a:srgbClr val="002060"/>
                </a:solidFill>
                <a:latin typeface="+mn-lt"/>
              </a:rPr>
              <a:t>What was the average percentage of </a:t>
            </a:r>
            <a:r>
              <a:rPr lang="en-US" sz="2400" dirty="0">
                <a:solidFill>
                  <a:srgbClr val="002060"/>
                </a:solidFill>
                <a:latin typeface="+mn-lt"/>
                <a:cs typeface="Arial" panose="020B0604020202020204" pitchFamily="34" charset="0"/>
              </a:rPr>
              <a:t>women professional judges in CoE countries in 2022? </a:t>
            </a:r>
            <a:endParaRPr sz="2400" dirty="0">
              <a:solidFill>
                <a:srgbClr val="002060"/>
              </a:solidFill>
              <a:latin typeface="+mn-lt"/>
              <a:cs typeface="Arial" panose="020B0604020202020204" pitchFamily="34" charset="0"/>
            </a:endParaRPr>
          </a:p>
        </p:txBody>
      </p:sp>
      <p:sp>
        <p:nvSpPr>
          <p:cNvPr id="927" name="Google Shape;927;p110"/>
          <p:cNvSpPr txBox="1">
            <a:spLocks noGrp="1"/>
          </p:cNvSpPr>
          <p:nvPr>
            <p:ph type="body" idx="1"/>
          </p:nvPr>
        </p:nvSpPr>
        <p:spPr>
          <a:xfrm>
            <a:off x="1504952" y="1994369"/>
            <a:ext cx="4857749" cy="2504532"/>
          </a:xfrm>
          <a:prstGeom prst="rect">
            <a:avLst/>
          </a:prstGeom>
          <a:noFill/>
          <a:ln>
            <a:noFill/>
          </a:ln>
        </p:spPr>
        <p:txBody>
          <a:bodyPr spcFirstLastPara="1" wrap="square" lIns="0" tIns="0" rIns="0" bIns="0" anchor="t" anchorCtr="0">
            <a:spAutoFit/>
          </a:bodyPr>
          <a:lstStyle/>
          <a:p>
            <a:pPr marL="0" indent="0" rtl="0"/>
            <a:endParaRPr dirty="0"/>
          </a:p>
          <a:p>
            <a:pPr marL="0" indent="0" rtl="0"/>
            <a:endParaRPr dirty="0"/>
          </a:p>
          <a:p>
            <a:pPr marL="1102519" indent="-28575" rtl="0">
              <a:buClr>
                <a:schemeClr val="dk1"/>
              </a:buClr>
              <a:buSzPts val="2100"/>
            </a:pPr>
            <a:r>
              <a:rPr lang="en-GB" sz="2100" dirty="0">
                <a:solidFill>
                  <a:schemeClr val="accent2">
                    <a:lumMod val="75000"/>
                  </a:schemeClr>
                </a:solidFill>
                <a:latin typeface="Arial" panose="020B0604020202020204" pitchFamily="34" charset="0"/>
                <a:cs typeface="Arial" panose="020B0604020202020204" pitchFamily="34" charset="0"/>
              </a:rPr>
              <a:t>14%  	</a:t>
            </a:r>
            <a:endParaRPr sz="2100" dirty="0">
              <a:solidFill>
                <a:schemeClr val="accent2">
                  <a:lumMod val="75000"/>
                </a:schemeClr>
              </a:solidFill>
              <a:latin typeface="Arial" panose="020B0604020202020204" pitchFamily="34" charset="0"/>
              <a:cs typeface="Arial" panose="020B0604020202020204" pitchFamily="34" charset="0"/>
            </a:endParaRPr>
          </a:p>
          <a:p>
            <a:pPr marL="1102519" indent="-28575" rtl="0">
              <a:buClr>
                <a:schemeClr val="dk1"/>
              </a:buClr>
              <a:buSzPts val="2100"/>
            </a:pPr>
            <a:r>
              <a:rPr lang="en-GB" sz="2100" dirty="0">
                <a:solidFill>
                  <a:schemeClr val="accent1"/>
                </a:solidFill>
                <a:latin typeface="Arial" panose="020B0604020202020204" pitchFamily="34" charset="0"/>
                <a:cs typeface="Arial" panose="020B0604020202020204" pitchFamily="34" charset="0"/>
              </a:rPr>
              <a:t>50%  	</a:t>
            </a:r>
            <a:endParaRPr sz="2100" dirty="0">
              <a:solidFill>
                <a:schemeClr val="accent1"/>
              </a:solidFill>
              <a:latin typeface="Arial" panose="020B0604020202020204" pitchFamily="34" charset="0"/>
              <a:cs typeface="Arial" panose="020B0604020202020204" pitchFamily="34" charset="0"/>
            </a:endParaRPr>
          </a:p>
          <a:p>
            <a:pPr marL="1102519" indent="-28575" rtl="0">
              <a:buClr>
                <a:schemeClr val="dk1"/>
              </a:buClr>
              <a:buSzPts val="2100"/>
            </a:pPr>
            <a:r>
              <a:rPr lang="en-GB" sz="2100" dirty="0">
                <a:solidFill>
                  <a:schemeClr val="accent6"/>
                </a:solidFill>
                <a:latin typeface="Arial" panose="020B0604020202020204" pitchFamily="34" charset="0"/>
                <a:cs typeface="Arial" panose="020B0604020202020204" pitchFamily="34" charset="0"/>
              </a:rPr>
              <a:t>57%</a:t>
            </a:r>
            <a:endParaRPr sz="2100" dirty="0">
              <a:solidFill>
                <a:schemeClr val="accent6"/>
              </a:solidFill>
              <a:latin typeface="Arial" panose="020B0604020202020204" pitchFamily="34" charset="0"/>
              <a:cs typeface="Arial" panose="020B0604020202020204" pitchFamily="34" charset="0"/>
            </a:endParaRPr>
          </a:p>
          <a:p>
            <a:pPr marL="1102519" indent="-28575" rtl="0">
              <a:buClr>
                <a:schemeClr val="dk1"/>
              </a:buClr>
              <a:buSzPts val="2100"/>
            </a:pPr>
            <a:r>
              <a:rPr lang="en-GB" sz="2100" dirty="0">
                <a:solidFill>
                  <a:srgbClr val="7030A0"/>
                </a:solidFill>
                <a:latin typeface="Arial" panose="020B0604020202020204" pitchFamily="34" charset="0"/>
                <a:cs typeface="Arial" panose="020B0604020202020204" pitchFamily="34" charset="0"/>
              </a:rPr>
              <a:t>81% 	</a:t>
            </a:r>
            <a:endParaRPr lang="nl-BE" dirty="0"/>
          </a:p>
          <a:p>
            <a:pPr marL="0" indent="0" rtl="0"/>
            <a:endParaRPr dirty="0"/>
          </a:p>
          <a:p>
            <a:pPr marL="0" indent="0" rtl="0"/>
            <a:endParaRPr dirty="0"/>
          </a:p>
          <a:p>
            <a:pPr marL="0" indent="0" rtl="0"/>
            <a:endParaRPr dirty="0"/>
          </a:p>
        </p:txBody>
      </p:sp>
      <p:sp>
        <p:nvSpPr>
          <p:cNvPr id="2" name="Oval 3">
            <a:extLst>
              <a:ext uri="{FF2B5EF4-FFF2-40B4-BE49-F238E27FC236}">
                <a16:creationId xmlns:a16="http://schemas.microsoft.com/office/drawing/2014/main" id="{FCC02A96-CB46-492C-7E22-F626EB6DDB35}"/>
              </a:ext>
            </a:extLst>
          </p:cNvPr>
          <p:cNvSpPr/>
          <p:nvPr/>
        </p:nvSpPr>
        <p:spPr>
          <a:xfrm>
            <a:off x="2103414" y="3156468"/>
            <a:ext cx="1291151" cy="3325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latin typeface="Calibri"/>
            </a:endParaRPr>
          </a:p>
        </p:txBody>
      </p:sp>
      <p:pic>
        <p:nvPicPr>
          <p:cNvPr id="4" name="Picture 3">
            <a:extLst>
              <a:ext uri="{FF2B5EF4-FFF2-40B4-BE49-F238E27FC236}">
                <a16:creationId xmlns:a16="http://schemas.microsoft.com/office/drawing/2014/main" id="{D784CB00-B64D-8665-787F-A8560CC776D5}"/>
              </a:ext>
            </a:extLst>
          </p:cNvPr>
          <p:cNvPicPr>
            <a:picLocks noChangeAspect="1"/>
          </p:cNvPicPr>
          <p:nvPr/>
        </p:nvPicPr>
        <p:blipFill>
          <a:blip r:embed="rId3"/>
          <a:stretch>
            <a:fillRect/>
          </a:stretch>
        </p:blipFill>
        <p:spPr>
          <a:xfrm>
            <a:off x="6127141" y="2186171"/>
            <a:ext cx="2346650" cy="1554854"/>
          </a:xfrm>
          <a:prstGeom prst="rect">
            <a:avLst/>
          </a:prstGeom>
        </p:spPr>
      </p:pic>
      <p:sp>
        <p:nvSpPr>
          <p:cNvPr id="5" name="TextBox 4">
            <a:extLst>
              <a:ext uri="{FF2B5EF4-FFF2-40B4-BE49-F238E27FC236}">
                <a16:creationId xmlns:a16="http://schemas.microsoft.com/office/drawing/2014/main" id="{74D27273-4CC3-968C-0804-A18DCC8B28F8}"/>
              </a:ext>
            </a:extLst>
          </p:cNvPr>
          <p:cNvSpPr txBox="1"/>
          <p:nvPr/>
        </p:nvSpPr>
        <p:spPr>
          <a:xfrm>
            <a:off x="6272560" y="4014154"/>
            <a:ext cx="2484896" cy="715581"/>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prstClr val="black"/>
                </a:solidFill>
                <a:latin typeface="Calibri"/>
                <a:cs typeface="+mn-cs"/>
                <a:hlinkClick r:id="rId4"/>
              </a:rPr>
              <a:t>Source: Efficiency and quality of Justice in Europe CoE Report 2024</a:t>
            </a:r>
            <a:endParaRPr lang="en-GB" sz="1350" dirty="0">
              <a:solidFill>
                <a:prstClr val="black"/>
              </a:solidFill>
              <a:latin typeface="Calibri"/>
              <a:cs typeface="+mn-cs"/>
            </a:endParaRPr>
          </a:p>
        </p:txBody>
      </p:sp>
      <p:pic>
        <p:nvPicPr>
          <p:cNvPr id="3" name="Picture 2">
            <a:extLst>
              <a:ext uri="{FF2B5EF4-FFF2-40B4-BE49-F238E27FC236}">
                <a16:creationId xmlns:a16="http://schemas.microsoft.com/office/drawing/2014/main" id="{F7DD6BE6-312F-B83E-879B-1AE1BA2FE2EF}"/>
              </a:ext>
            </a:extLst>
          </p:cNvPr>
          <p:cNvPicPr>
            <a:picLocks noChangeAspect="1"/>
          </p:cNvPicPr>
          <p:nvPr/>
        </p:nvPicPr>
        <p:blipFill>
          <a:blip r:embed="rId5"/>
          <a:srcRect/>
          <a:stretch/>
        </p:blipFill>
        <p:spPr>
          <a:xfrm>
            <a:off x="0" y="-19484"/>
            <a:ext cx="9144000" cy="666750"/>
          </a:xfrm>
          <a:prstGeom prst="rect">
            <a:avLst/>
          </a:prstGeom>
        </p:spPr>
      </p:pic>
    </p:spTree>
    <p:extLst>
      <p:ext uri="{BB962C8B-B14F-4D97-AF65-F5344CB8AC3E}">
        <p14:creationId xmlns:p14="http://schemas.microsoft.com/office/powerpoint/2010/main" val="108177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CC2B-BDAA-05CA-9564-CDF93DC9D9CF}"/>
              </a:ext>
            </a:extLst>
          </p:cNvPr>
          <p:cNvSpPr>
            <a:spLocks noGrp="1"/>
          </p:cNvSpPr>
          <p:nvPr>
            <p:ph type="title"/>
          </p:nvPr>
        </p:nvSpPr>
        <p:spPr>
          <a:xfrm>
            <a:off x="966355" y="879956"/>
            <a:ext cx="7431468" cy="646331"/>
          </a:xfrm>
        </p:spPr>
        <p:txBody>
          <a:bodyPr/>
          <a:lstStyle/>
          <a:p>
            <a:r>
              <a:rPr lang="en-US" sz="2100" dirty="0">
                <a:solidFill>
                  <a:srgbClr val="002060"/>
                </a:solidFill>
              </a:rPr>
              <a:t>Q3. </a:t>
            </a:r>
            <a:r>
              <a:rPr lang="en-US" sz="2000" dirty="0">
                <a:solidFill>
                  <a:srgbClr val="002060"/>
                </a:solidFill>
              </a:rPr>
              <a:t>What is the average percentage of </a:t>
            </a:r>
            <a:r>
              <a:rPr lang="en-US" sz="2100" dirty="0">
                <a:solidFill>
                  <a:srgbClr val="002060"/>
                </a:solidFill>
              </a:rPr>
              <a:t>women researchers in the business economic sector in the EU? (2021, EU-27)</a:t>
            </a:r>
            <a:endParaRPr lang="en-GB" sz="2100" dirty="0">
              <a:solidFill>
                <a:srgbClr val="002060"/>
              </a:solidFill>
            </a:endParaRPr>
          </a:p>
        </p:txBody>
      </p:sp>
      <p:sp>
        <p:nvSpPr>
          <p:cNvPr id="5" name="Text Placeholder 1">
            <a:extLst>
              <a:ext uri="{FF2B5EF4-FFF2-40B4-BE49-F238E27FC236}">
                <a16:creationId xmlns:a16="http://schemas.microsoft.com/office/drawing/2014/main" id="{E3692250-75A7-F9D4-55FC-FB71110AE653}"/>
              </a:ext>
            </a:extLst>
          </p:cNvPr>
          <p:cNvSpPr txBox="1">
            <a:spLocks/>
          </p:cNvSpPr>
          <p:nvPr/>
        </p:nvSpPr>
        <p:spPr>
          <a:xfrm>
            <a:off x="1614488" y="1838626"/>
            <a:ext cx="5915025" cy="1846659"/>
          </a:xfrm>
          <a:prstGeom prst="rect">
            <a:avLst/>
          </a:prstGeom>
        </p:spPr>
        <p:txBody>
          <a:bodyPr wrap="square" lIns="0" tIns="0" rIns="0" bIns="0">
            <a:spAutoFit/>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685800" eaLnBrk="1" fontAlgn="auto" hangingPunct="1">
              <a:spcBef>
                <a:spcPts val="0"/>
              </a:spcBef>
              <a:spcAft>
                <a:spcPts val="0"/>
              </a:spcAft>
            </a:pPr>
            <a:endParaRPr lang="en-GB" sz="2400" kern="0" dirty="0">
              <a:solidFill>
                <a:srgbClr val="000000"/>
              </a:solidFill>
              <a:latin typeface="Calibri" panose="020F0502020204030204" pitchFamily="34" charset="0"/>
              <a:cs typeface="Calibri" panose="020F0502020204030204" pitchFamily="34" charset="0"/>
            </a:endParaRPr>
          </a:p>
          <a:p>
            <a:pPr marL="721948" indent="-289315" defTabSz="685800" eaLnBrk="1" fontAlgn="auto" hangingPunct="1">
              <a:spcBef>
                <a:spcPts val="0"/>
              </a:spcBef>
              <a:spcAft>
                <a:spcPts val="0"/>
              </a:spcAft>
              <a:buFont typeface="Wingdings"/>
              <a:buChar char="o"/>
            </a:pPr>
            <a:r>
              <a:rPr lang="fr-FR" sz="2400" b="1" kern="0" dirty="0">
                <a:solidFill>
                  <a:srgbClr val="8064A2"/>
                </a:solidFill>
                <a:latin typeface="Calibri" panose="020F0502020204030204" pitchFamily="34" charset="0"/>
                <a:cs typeface="Calibri" panose="020F0502020204030204" pitchFamily="34" charset="0"/>
                <a:sym typeface="Wingdings"/>
              </a:rPr>
              <a:t>34%?</a:t>
            </a:r>
          </a:p>
          <a:p>
            <a:pPr marL="721948" indent="-289315" defTabSz="685800" eaLnBrk="1" fontAlgn="auto" hangingPunct="1">
              <a:spcBef>
                <a:spcPts val="0"/>
              </a:spcBef>
              <a:spcAft>
                <a:spcPts val="0"/>
              </a:spcAft>
              <a:buFont typeface="Wingdings"/>
              <a:buChar char="o"/>
            </a:pPr>
            <a:r>
              <a:rPr lang="fr-FR" sz="2400" b="1" kern="0" dirty="0">
                <a:solidFill>
                  <a:srgbClr val="FF0000"/>
                </a:solidFill>
                <a:latin typeface="Calibri" panose="020F0502020204030204" pitchFamily="34" charset="0"/>
                <a:cs typeface="Calibri" panose="020F0502020204030204" pitchFamily="34" charset="0"/>
                <a:sym typeface="Wingdings"/>
              </a:rPr>
              <a:t>48%?</a:t>
            </a:r>
          </a:p>
          <a:p>
            <a:pPr marL="721948" indent="-289315" defTabSz="685800" eaLnBrk="1" fontAlgn="auto" hangingPunct="1">
              <a:spcBef>
                <a:spcPts val="0"/>
              </a:spcBef>
              <a:spcAft>
                <a:spcPts val="0"/>
              </a:spcAft>
              <a:buFont typeface="Wingdings"/>
              <a:buChar char="o"/>
            </a:pPr>
            <a:r>
              <a:rPr lang="fr-FR" sz="2400" b="1" kern="0" dirty="0">
                <a:solidFill>
                  <a:srgbClr val="376092"/>
                </a:solidFill>
                <a:latin typeface="Calibri" panose="020F0502020204030204" pitchFamily="34" charset="0"/>
                <a:cs typeface="Calibri" panose="020F0502020204030204" pitchFamily="34" charset="0"/>
                <a:sym typeface="Wingdings"/>
              </a:rPr>
              <a:t>22%?</a:t>
            </a:r>
            <a:endParaRPr lang="en-GB" sz="2400" kern="0" dirty="0">
              <a:solidFill>
                <a:prstClr val="black"/>
              </a:solidFill>
              <a:latin typeface="Calibri" panose="020F0502020204030204" pitchFamily="34" charset="0"/>
              <a:cs typeface="Calibri" panose="020F0502020204030204" pitchFamily="34" charset="0"/>
            </a:endParaRPr>
          </a:p>
          <a:p>
            <a:pPr defTabSz="685800" eaLnBrk="1" fontAlgn="auto" hangingPunct="1">
              <a:spcBef>
                <a:spcPts val="0"/>
              </a:spcBef>
              <a:spcAft>
                <a:spcPts val="0"/>
              </a:spcAft>
            </a:pPr>
            <a:endParaRPr lang="en-GB" sz="2400" kern="0" dirty="0">
              <a:solidFill>
                <a:prstClr val="black"/>
              </a:solidFill>
              <a:latin typeface="Calibri" panose="020F0502020204030204" pitchFamily="34" charset="0"/>
              <a:cs typeface="Calibri" panose="020F0502020204030204" pitchFamily="34" charset="0"/>
            </a:endParaRPr>
          </a:p>
        </p:txBody>
      </p:sp>
      <p:sp>
        <p:nvSpPr>
          <p:cNvPr id="4" name="Multiplication 2">
            <a:extLst>
              <a:ext uri="{FF2B5EF4-FFF2-40B4-BE49-F238E27FC236}">
                <a16:creationId xmlns:a16="http://schemas.microsoft.com/office/drawing/2014/main" id="{DBCBB7F4-F49A-5E6C-80C3-1CAD7FA3C38D}"/>
              </a:ext>
            </a:extLst>
          </p:cNvPr>
          <p:cNvSpPr/>
          <p:nvPr/>
        </p:nvSpPr>
        <p:spPr>
          <a:xfrm>
            <a:off x="2028640" y="2974618"/>
            <a:ext cx="301652" cy="294585"/>
          </a:xfrm>
          <a:prstGeom prst="mathMultiply">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760">
              <a:solidFill>
                <a:prstClr val="white"/>
              </a:solidFill>
              <a:latin typeface="Calibri"/>
            </a:endParaRPr>
          </a:p>
        </p:txBody>
      </p:sp>
      <p:pic>
        <p:nvPicPr>
          <p:cNvPr id="6" name="Picture 5">
            <a:extLst>
              <a:ext uri="{FF2B5EF4-FFF2-40B4-BE49-F238E27FC236}">
                <a16:creationId xmlns:a16="http://schemas.microsoft.com/office/drawing/2014/main" id="{3932A7DF-6145-14C2-6244-43C7300704D0}"/>
              </a:ext>
            </a:extLst>
          </p:cNvPr>
          <p:cNvPicPr>
            <a:picLocks noChangeAspect="1"/>
          </p:cNvPicPr>
          <p:nvPr/>
        </p:nvPicPr>
        <p:blipFill>
          <a:blip r:embed="rId3"/>
          <a:srcRect/>
          <a:stretch/>
        </p:blipFill>
        <p:spPr>
          <a:xfrm>
            <a:off x="0" y="-19484"/>
            <a:ext cx="9144000" cy="808154"/>
          </a:xfrm>
          <a:prstGeom prst="rect">
            <a:avLst/>
          </a:prstGeom>
        </p:spPr>
      </p:pic>
      <p:sp>
        <p:nvSpPr>
          <p:cNvPr id="7" name="TextBox 6">
            <a:extLst>
              <a:ext uri="{FF2B5EF4-FFF2-40B4-BE49-F238E27FC236}">
                <a16:creationId xmlns:a16="http://schemas.microsoft.com/office/drawing/2014/main" id="{DBB96172-0185-D42C-3FB8-4E55E0289EFF}"/>
              </a:ext>
            </a:extLst>
          </p:cNvPr>
          <p:cNvSpPr txBox="1"/>
          <p:nvPr/>
        </p:nvSpPr>
        <p:spPr>
          <a:xfrm>
            <a:off x="521494" y="4500563"/>
            <a:ext cx="8169174" cy="276999"/>
          </a:xfrm>
          <a:prstGeom prst="rect">
            <a:avLst/>
          </a:prstGeom>
          <a:noFill/>
        </p:spPr>
        <p:txBody>
          <a:bodyPr wrap="square" rtlCol="0">
            <a:spAutoFit/>
          </a:bodyPr>
          <a:lstStyle/>
          <a:p>
            <a:pPr defTabSz="685800" eaLnBrk="1" fontAlgn="auto" hangingPunct="1">
              <a:spcBef>
                <a:spcPts val="0"/>
              </a:spcBef>
              <a:spcAft>
                <a:spcPts val="0"/>
              </a:spcAft>
            </a:pPr>
            <a:r>
              <a:rPr lang="en-US" sz="1200" dirty="0">
                <a:solidFill>
                  <a:srgbClr val="002060"/>
                </a:solidFill>
                <a:latin typeface="Calibri"/>
              </a:rPr>
              <a:t> Source: </a:t>
            </a:r>
            <a:r>
              <a:rPr lang="en-US" sz="1200" dirty="0">
                <a:solidFill>
                  <a:srgbClr val="002060"/>
                </a:solidFill>
                <a:latin typeface="Calibri"/>
                <a:hlinkClick r:id="rId4"/>
              </a:rPr>
              <a:t>She-figures-2024</a:t>
            </a:r>
            <a:endParaRPr lang="en-GB" sz="1200" dirty="0">
              <a:solidFill>
                <a:srgbClr val="002060"/>
              </a:solidFill>
              <a:latin typeface="Calibri"/>
            </a:endParaRPr>
          </a:p>
        </p:txBody>
      </p:sp>
      <p:sp>
        <p:nvSpPr>
          <p:cNvPr id="8" name="Rectangle: Rounded Corners 7">
            <a:extLst>
              <a:ext uri="{FF2B5EF4-FFF2-40B4-BE49-F238E27FC236}">
                <a16:creationId xmlns:a16="http://schemas.microsoft.com/office/drawing/2014/main" id="{687FDD21-BA91-7E33-FB96-87AA34EBAB78}"/>
              </a:ext>
            </a:extLst>
          </p:cNvPr>
          <p:cNvSpPr/>
          <p:nvPr/>
        </p:nvSpPr>
        <p:spPr>
          <a:xfrm>
            <a:off x="296810" y="3488301"/>
            <a:ext cx="8101013" cy="8501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defTabSz="685800" eaLnBrk="1" fontAlgn="auto" hangingPunct="1">
              <a:spcBef>
                <a:spcPts val="0"/>
              </a:spcBef>
              <a:spcAft>
                <a:spcPts val="0"/>
              </a:spcAft>
            </a:pPr>
            <a:r>
              <a:rPr lang="en-US" sz="1350" dirty="0">
                <a:solidFill>
                  <a:srgbClr val="002060"/>
                </a:solidFill>
                <a:latin typeface="Calibri"/>
              </a:rPr>
              <a:t>Women represent just 22% of researchers in the business economic sector in the EU. Given that this sector employs the largest share of researchers in the EU—57% of the total—this disparity underscores a substantial gender gap in a critical area for EU’s competitiveness.</a:t>
            </a:r>
          </a:p>
        </p:txBody>
      </p:sp>
    </p:spTree>
    <p:extLst>
      <p:ext uri="{BB962C8B-B14F-4D97-AF65-F5344CB8AC3E}">
        <p14:creationId xmlns:p14="http://schemas.microsoft.com/office/powerpoint/2010/main" val="394848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CDCA0-F42B-0E00-E35C-7B6574D84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BCDF1-D9E5-19E5-1806-C5721E897954}"/>
              </a:ext>
            </a:extLst>
          </p:cNvPr>
          <p:cNvSpPr>
            <a:spLocks noGrp="1"/>
          </p:cNvSpPr>
          <p:nvPr>
            <p:ph type="title"/>
          </p:nvPr>
        </p:nvSpPr>
        <p:spPr>
          <a:xfrm>
            <a:off x="966311" y="1268015"/>
            <a:ext cx="6632907" cy="738664"/>
          </a:xfrm>
        </p:spPr>
        <p:txBody>
          <a:bodyPr/>
          <a:lstStyle/>
          <a:p>
            <a:r>
              <a:rPr lang="en-US" sz="2400" dirty="0">
                <a:solidFill>
                  <a:srgbClr val="002060"/>
                </a:solidFill>
              </a:rPr>
              <a:t>Q4. What is the gender pay gap in Europe?  (2021, EU-27)</a:t>
            </a:r>
            <a:endParaRPr lang="en-GB" sz="2400" dirty="0">
              <a:solidFill>
                <a:srgbClr val="002060"/>
              </a:solidFill>
            </a:endParaRPr>
          </a:p>
        </p:txBody>
      </p:sp>
      <p:sp>
        <p:nvSpPr>
          <p:cNvPr id="4" name="Text Placeholder 1">
            <a:extLst>
              <a:ext uri="{FF2B5EF4-FFF2-40B4-BE49-F238E27FC236}">
                <a16:creationId xmlns:a16="http://schemas.microsoft.com/office/drawing/2014/main" id="{C63AD65A-5DF7-C51B-63B0-454299D6BA93}"/>
              </a:ext>
            </a:extLst>
          </p:cNvPr>
          <p:cNvSpPr>
            <a:spLocks noGrp="1"/>
          </p:cNvSpPr>
          <p:nvPr>
            <p:ph idx="1"/>
          </p:nvPr>
        </p:nvSpPr>
        <p:spPr>
          <a:xfrm>
            <a:off x="1683068" y="1807577"/>
            <a:ext cx="2040255" cy="1477328"/>
          </a:xfrm>
        </p:spPr>
        <p:txBody>
          <a:bodyPr/>
          <a:lstStyle/>
          <a:p>
            <a:pPr algn="l"/>
            <a:endParaRPr lang="en-GB" sz="2400" dirty="0">
              <a:solidFill>
                <a:srgbClr val="000000"/>
              </a:solidFill>
              <a:latin typeface="+mn-lt"/>
            </a:endParaRPr>
          </a:p>
          <a:p>
            <a:pPr marL="721966" indent="-289322">
              <a:buFont typeface="Wingdings"/>
              <a:buChar char="o"/>
            </a:pPr>
            <a:r>
              <a:rPr lang="fr-FR" sz="2400" b="1" dirty="0">
                <a:solidFill>
                  <a:schemeClr val="accent4"/>
                </a:solidFill>
                <a:latin typeface="+mn-lt"/>
                <a:sym typeface="Wingdings"/>
              </a:rPr>
              <a:t>13 % </a:t>
            </a:r>
          </a:p>
          <a:p>
            <a:pPr marL="721966" indent="-289322">
              <a:buFont typeface="Wingdings"/>
              <a:buChar char="o"/>
            </a:pPr>
            <a:r>
              <a:rPr lang="fr-FR" sz="2400" b="1" dirty="0">
                <a:solidFill>
                  <a:srgbClr val="FF0000"/>
                </a:solidFill>
                <a:latin typeface="+mn-lt"/>
                <a:sym typeface="Wingdings"/>
              </a:rPr>
              <a:t>12.%</a:t>
            </a:r>
          </a:p>
          <a:p>
            <a:pPr marL="721966" indent="-289322">
              <a:buFont typeface="Wingdings"/>
              <a:buChar char="o"/>
            </a:pPr>
            <a:r>
              <a:rPr lang="fr-FR" sz="2400" b="1" dirty="0">
                <a:solidFill>
                  <a:srgbClr val="376092"/>
                </a:solidFill>
                <a:latin typeface="+mn-lt"/>
                <a:sym typeface="Wingdings"/>
              </a:rPr>
              <a:t>10 %</a:t>
            </a:r>
            <a:endParaRPr lang="en-GB" sz="2400" dirty="0">
              <a:latin typeface="+mn-lt"/>
            </a:endParaRPr>
          </a:p>
        </p:txBody>
      </p:sp>
      <p:sp>
        <p:nvSpPr>
          <p:cNvPr id="3" name="Multiplication 2">
            <a:extLst>
              <a:ext uri="{FF2B5EF4-FFF2-40B4-BE49-F238E27FC236}">
                <a16:creationId xmlns:a16="http://schemas.microsoft.com/office/drawing/2014/main" id="{D010E236-0F92-C97C-B833-2D63DB967A91}"/>
              </a:ext>
            </a:extLst>
          </p:cNvPr>
          <p:cNvSpPr/>
          <p:nvPr/>
        </p:nvSpPr>
        <p:spPr>
          <a:xfrm>
            <a:off x="2101478" y="2154220"/>
            <a:ext cx="291678" cy="360380"/>
          </a:xfrm>
          <a:prstGeom prst="mathMultiply">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760">
              <a:solidFill>
                <a:prstClr val="white"/>
              </a:solidFill>
              <a:latin typeface="Calibri"/>
            </a:endParaRPr>
          </a:p>
        </p:txBody>
      </p:sp>
      <p:sp>
        <p:nvSpPr>
          <p:cNvPr id="5" name="TextBox 4">
            <a:extLst>
              <a:ext uri="{FF2B5EF4-FFF2-40B4-BE49-F238E27FC236}">
                <a16:creationId xmlns:a16="http://schemas.microsoft.com/office/drawing/2014/main" id="{ED87D2B3-41B4-F179-F148-D378AEFB7C1E}"/>
              </a:ext>
            </a:extLst>
          </p:cNvPr>
          <p:cNvSpPr txBox="1"/>
          <p:nvPr/>
        </p:nvSpPr>
        <p:spPr>
          <a:xfrm>
            <a:off x="585788" y="4269313"/>
            <a:ext cx="3764756" cy="577081"/>
          </a:xfrm>
          <a:prstGeom prst="rect">
            <a:avLst/>
          </a:prstGeom>
          <a:noFill/>
        </p:spPr>
        <p:txBody>
          <a:bodyPr wrap="square" rtlCol="0">
            <a:spAutoFit/>
          </a:bodyPr>
          <a:lstStyle/>
          <a:p>
            <a:pPr defTabSz="685800" eaLnBrk="1" fontAlgn="auto" hangingPunct="1">
              <a:spcBef>
                <a:spcPts val="0"/>
              </a:spcBef>
              <a:spcAft>
                <a:spcPts val="0"/>
              </a:spcAft>
            </a:pPr>
            <a:r>
              <a:rPr lang="en-US" sz="1050" dirty="0">
                <a:solidFill>
                  <a:srgbClr val="002060"/>
                </a:solidFill>
                <a:latin typeface="Calibri"/>
                <a:cs typeface="+mn-cs"/>
              </a:rPr>
              <a:t>Source:</a:t>
            </a:r>
          </a:p>
          <a:p>
            <a:pPr defTabSz="685800" eaLnBrk="1" fontAlgn="auto" hangingPunct="1">
              <a:spcBef>
                <a:spcPts val="0"/>
              </a:spcBef>
              <a:spcAft>
                <a:spcPts val="0"/>
              </a:spcAft>
            </a:pPr>
            <a:r>
              <a:rPr lang="en-US" sz="1050" dirty="0">
                <a:solidFill>
                  <a:srgbClr val="002060"/>
                </a:solidFill>
                <a:latin typeface="Calibri"/>
                <a:cs typeface="+mn-cs"/>
              </a:rPr>
              <a:t>https://euranetplus-inside.eu/eu-in-maps-gender-pay-gap-still-deep/</a:t>
            </a:r>
            <a:endParaRPr lang="en-GB" sz="1050" dirty="0">
              <a:solidFill>
                <a:srgbClr val="002060"/>
              </a:solidFill>
              <a:latin typeface="Calibri"/>
              <a:cs typeface="+mn-cs"/>
            </a:endParaRPr>
          </a:p>
        </p:txBody>
      </p:sp>
      <p:pic>
        <p:nvPicPr>
          <p:cNvPr id="9" name="Picture 8">
            <a:extLst>
              <a:ext uri="{FF2B5EF4-FFF2-40B4-BE49-F238E27FC236}">
                <a16:creationId xmlns:a16="http://schemas.microsoft.com/office/drawing/2014/main" id="{DD3C9BE6-51C4-31CE-71C8-D5B1A50E83DB}"/>
              </a:ext>
            </a:extLst>
          </p:cNvPr>
          <p:cNvPicPr>
            <a:picLocks noChangeAspect="1"/>
          </p:cNvPicPr>
          <p:nvPr/>
        </p:nvPicPr>
        <p:blipFill>
          <a:blip r:embed="rId3"/>
          <a:stretch>
            <a:fillRect/>
          </a:stretch>
        </p:blipFill>
        <p:spPr>
          <a:xfrm>
            <a:off x="4405139" y="2008501"/>
            <a:ext cx="4545981" cy="2493170"/>
          </a:xfrm>
          <a:prstGeom prst="rect">
            <a:avLst/>
          </a:prstGeom>
        </p:spPr>
      </p:pic>
      <p:pic>
        <p:nvPicPr>
          <p:cNvPr id="6" name="Picture 5">
            <a:extLst>
              <a:ext uri="{FF2B5EF4-FFF2-40B4-BE49-F238E27FC236}">
                <a16:creationId xmlns:a16="http://schemas.microsoft.com/office/drawing/2014/main" id="{2DB94BB2-0693-E93A-A591-5119DE6CF76E}"/>
              </a:ext>
            </a:extLst>
          </p:cNvPr>
          <p:cNvPicPr>
            <a:picLocks noChangeAspect="1"/>
          </p:cNvPicPr>
          <p:nvPr/>
        </p:nvPicPr>
        <p:blipFill>
          <a:blip r:embed="rId4"/>
          <a:srcRect/>
          <a:stretch/>
        </p:blipFill>
        <p:spPr>
          <a:xfrm>
            <a:off x="0" y="-19485"/>
            <a:ext cx="9144000" cy="731002"/>
          </a:xfrm>
          <a:prstGeom prst="rect">
            <a:avLst/>
          </a:prstGeom>
        </p:spPr>
      </p:pic>
    </p:spTree>
    <p:extLst>
      <p:ext uri="{BB962C8B-B14F-4D97-AF65-F5344CB8AC3E}">
        <p14:creationId xmlns:p14="http://schemas.microsoft.com/office/powerpoint/2010/main" val="1220256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7B69-9555-EFB0-9907-9CFB7707AC63}"/>
              </a:ext>
            </a:extLst>
          </p:cNvPr>
          <p:cNvSpPr>
            <a:spLocks noGrp="1"/>
          </p:cNvSpPr>
          <p:nvPr>
            <p:ph type="title"/>
          </p:nvPr>
        </p:nvSpPr>
        <p:spPr>
          <a:xfrm>
            <a:off x="483177" y="971551"/>
            <a:ext cx="8424430" cy="969496"/>
          </a:xfrm>
        </p:spPr>
        <p:txBody>
          <a:bodyPr/>
          <a:lstStyle/>
          <a:p>
            <a:r>
              <a:rPr lang="en-US" sz="2100" dirty="0">
                <a:solidFill>
                  <a:srgbClr val="002060"/>
                </a:solidFill>
                <a:latin typeface="Arial Nova" panose="020B0504020202020204" pitchFamily="34" charset="0"/>
                <a:cs typeface="Arial" panose="020B0604020202020204" pitchFamily="34" charset="0"/>
              </a:rPr>
              <a:t>The root causes of gender inequalities: social, cultural and gender norms reproducing women’s subordination, VAWG and intersecting inequalities</a:t>
            </a:r>
            <a:endParaRPr lang="en-GB" sz="2100" dirty="0">
              <a:solidFill>
                <a:srgbClr val="002060"/>
              </a:solidFill>
              <a:latin typeface="Arial Nova" panose="020B05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DA37B42-08D4-A032-52E8-BBB54FF569CC}"/>
              </a:ext>
            </a:extLst>
          </p:cNvPr>
          <p:cNvPicPr>
            <a:picLocks noChangeAspect="1"/>
          </p:cNvPicPr>
          <p:nvPr/>
        </p:nvPicPr>
        <p:blipFill>
          <a:blip r:embed="rId3"/>
          <a:srcRect/>
          <a:stretch/>
        </p:blipFill>
        <p:spPr>
          <a:xfrm>
            <a:off x="0" y="-19484"/>
            <a:ext cx="9144000" cy="778641"/>
          </a:xfrm>
          <a:prstGeom prst="rect">
            <a:avLst/>
          </a:prstGeom>
        </p:spPr>
      </p:pic>
      <p:grpSp>
        <p:nvGrpSpPr>
          <p:cNvPr id="5" name="object 3">
            <a:extLst>
              <a:ext uri="{FF2B5EF4-FFF2-40B4-BE49-F238E27FC236}">
                <a16:creationId xmlns:a16="http://schemas.microsoft.com/office/drawing/2014/main" id="{A1F69A5D-3A19-931B-2EAF-8AFB98E98EF6}"/>
              </a:ext>
            </a:extLst>
          </p:cNvPr>
          <p:cNvGrpSpPr/>
          <p:nvPr/>
        </p:nvGrpSpPr>
        <p:grpSpPr>
          <a:xfrm>
            <a:off x="1192821" y="1966095"/>
            <a:ext cx="5733288" cy="2996798"/>
            <a:chOff x="798576" y="2057596"/>
            <a:chExt cx="7644384" cy="3995731"/>
          </a:xfrm>
        </p:grpSpPr>
        <p:pic>
          <p:nvPicPr>
            <p:cNvPr id="6" name="object 4">
              <a:extLst>
                <a:ext uri="{FF2B5EF4-FFF2-40B4-BE49-F238E27FC236}">
                  <a16:creationId xmlns:a16="http://schemas.microsoft.com/office/drawing/2014/main" id="{90C94E8D-7E90-1E89-511C-9EA5C8E1BCA8}"/>
                </a:ext>
              </a:extLst>
            </p:cNvPr>
            <p:cNvPicPr/>
            <p:nvPr/>
          </p:nvPicPr>
          <p:blipFill>
            <a:blip r:embed="rId4" cstate="print"/>
            <a:stretch>
              <a:fillRect/>
            </a:stretch>
          </p:blipFill>
          <p:spPr>
            <a:xfrm>
              <a:off x="798576" y="2057596"/>
              <a:ext cx="7613904" cy="3995731"/>
            </a:xfrm>
            <a:prstGeom prst="rect">
              <a:avLst/>
            </a:prstGeom>
          </p:spPr>
        </p:pic>
        <p:pic>
          <p:nvPicPr>
            <p:cNvPr id="7" name="object 5">
              <a:extLst>
                <a:ext uri="{FF2B5EF4-FFF2-40B4-BE49-F238E27FC236}">
                  <a16:creationId xmlns:a16="http://schemas.microsoft.com/office/drawing/2014/main" id="{79E99BE2-9792-5660-CE6B-6D73CBD968E0}"/>
                </a:ext>
              </a:extLst>
            </p:cNvPr>
            <p:cNvPicPr/>
            <p:nvPr/>
          </p:nvPicPr>
          <p:blipFill>
            <a:blip r:embed="rId5" cstate="print"/>
            <a:stretch>
              <a:fillRect/>
            </a:stretch>
          </p:blipFill>
          <p:spPr>
            <a:xfrm>
              <a:off x="882396" y="2116836"/>
              <a:ext cx="7560564" cy="3936491"/>
            </a:xfrm>
            <a:prstGeom prst="rect">
              <a:avLst/>
            </a:prstGeom>
          </p:spPr>
        </p:pic>
        <p:sp>
          <p:nvSpPr>
            <p:cNvPr id="8" name="object 6">
              <a:extLst>
                <a:ext uri="{FF2B5EF4-FFF2-40B4-BE49-F238E27FC236}">
                  <a16:creationId xmlns:a16="http://schemas.microsoft.com/office/drawing/2014/main" id="{96A8B16F-68DC-46C4-E826-76C3FC3EB097}"/>
                </a:ext>
              </a:extLst>
            </p:cNvPr>
            <p:cNvSpPr/>
            <p:nvPr/>
          </p:nvSpPr>
          <p:spPr>
            <a:xfrm>
              <a:off x="824484" y="2104644"/>
              <a:ext cx="7562215" cy="3948429"/>
            </a:xfrm>
            <a:custGeom>
              <a:avLst/>
              <a:gdLst/>
              <a:ahLst/>
              <a:cxnLst/>
              <a:rect l="l" t="t" r="r" b="b"/>
              <a:pathLst>
                <a:path w="7562215" h="3948429">
                  <a:moveTo>
                    <a:pt x="0" y="3948303"/>
                  </a:moveTo>
                  <a:lnTo>
                    <a:pt x="32562" y="3881958"/>
                  </a:lnTo>
                  <a:lnTo>
                    <a:pt x="66408" y="3816184"/>
                  </a:lnTo>
                  <a:lnTo>
                    <a:pt x="101574" y="3750995"/>
                  </a:lnTo>
                  <a:lnTo>
                    <a:pt x="138023" y="3686378"/>
                  </a:lnTo>
                  <a:lnTo>
                    <a:pt x="175780" y="3622357"/>
                  </a:lnTo>
                  <a:lnTo>
                    <a:pt x="214833" y="3558908"/>
                  </a:lnTo>
                  <a:lnTo>
                    <a:pt x="255181" y="3496030"/>
                  </a:lnTo>
                  <a:lnTo>
                    <a:pt x="296824" y="3433699"/>
                  </a:lnTo>
                  <a:lnTo>
                    <a:pt x="339775" y="3371977"/>
                  </a:lnTo>
                  <a:lnTo>
                    <a:pt x="384022" y="3310890"/>
                  </a:lnTo>
                  <a:lnTo>
                    <a:pt x="429577" y="3250310"/>
                  </a:lnTo>
                  <a:lnTo>
                    <a:pt x="476377" y="3190366"/>
                  </a:lnTo>
                  <a:lnTo>
                    <a:pt x="500379" y="3160648"/>
                  </a:lnTo>
                  <a:lnTo>
                    <a:pt x="524510" y="3131057"/>
                  </a:lnTo>
                  <a:lnTo>
                    <a:pt x="549147" y="3101466"/>
                  </a:lnTo>
                  <a:lnTo>
                    <a:pt x="574040" y="3072129"/>
                  </a:lnTo>
                  <a:lnTo>
                    <a:pt x="599185" y="3043047"/>
                  </a:lnTo>
                  <a:lnTo>
                    <a:pt x="624713" y="3013963"/>
                  </a:lnTo>
                  <a:lnTo>
                    <a:pt x="650621" y="2985007"/>
                  </a:lnTo>
                  <a:lnTo>
                    <a:pt x="676782" y="2956305"/>
                  </a:lnTo>
                  <a:lnTo>
                    <a:pt x="703326" y="2927730"/>
                  </a:lnTo>
                  <a:lnTo>
                    <a:pt x="730122" y="2899282"/>
                  </a:lnTo>
                  <a:lnTo>
                    <a:pt x="757301" y="2870961"/>
                  </a:lnTo>
                  <a:lnTo>
                    <a:pt x="784732" y="2842767"/>
                  </a:lnTo>
                  <a:lnTo>
                    <a:pt x="812546" y="2814700"/>
                  </a:lnTo>
                  <a:lnTo>
                    <a:pt x="840740" y="2786887"/>
                  </a:lnTo>
                  <a:lnTo>
                    <a:pt x="869188" y="2759074"/>
                  </a:lnTo>
                  <a:lnTo>
                    <a:pt x="898016" y="2731516"/>
                  </a:lnTo>
                  <a:lnTo>
                    <a:pt x="927099" y="2704083"/>
                  </a:lnTo>
                  <a:lnTo>
                    <a:pt x="956436" y="2676779"/>
                  </a:lnTo>
                  <a:lnTo>
                    <a:pt x="986282" y="2649600"/>
                  </a:lnTo>
                  <a:lnTo>
                    <a:pt x="1016380" y="2622549"/>
                  </a:lnTo>
                  <a:lnTo>
                    <a:pt x="1046734" y="2595753"/>
                  </a:lnTo>
                  <a:lnTo>
                    <a:pt x="1077467" y="2568955"/>
                  </a:lnTo>
                  <a:lnTo>
                    <a:pt x="1108583" y="2542412"/>
                  </a:lnTo>
                  <a:lnTo>
                    <a:pt x="1139952" y="2515997"/>
                  </a:lnTo>
                  <a:lnTo>
                    <a:pt x="1171574" y="2489707"/>
                  </a:lnTo>
                  <a:lnTo>
                    <a:pt x="1203579" y="2463545"/>
                  </a:lnTo>
                  <a:lnTo>
                    <a:pt x="1235964" y="2437510"/>
                  </a:lnTo>
                  <a:lnTo>
                    <a:pt x="1268730" y="2411729"/>
                  </a:lnTo>
                  <a:lnTo>
                    <a:pt x="1301623" y="2385948"/>
                  </a:lnTo>
                  <a:lnTo>
                    <a:pt x="1335023" y="2360422"/>
                  </a:lnTo>
                  <a:lnTo>
                    <a:pt x="1368679" y="2335022"/>
                  </a:lnTo>
                  <a:lnTo>
                    <a:pt x="1402588" y="2309748"/>
                  </a:lnTo>
                  <a:lnTo>
                    <a:pt x="1437005" y="2284603"/>
                  </a:lnTo>
                  <a:lnTo>
                    <a:pt x="1471548" y="2259583"/>
                  </a:lnTo>
                  <a:lnTo>
                    <a:pt x="1506473" y="2234818"/>
                  </a:lnTo>
                  <a:lnTo>
                    <a:pt x="1541780" y="2210054"/>
                  </a:lnTo>
                  <a:lnTo>
                    <a:pt x="1577340" y="2185542"/>
                  </a:lnTo>
                  <a:lnTo>
                    <a:pt x="1613280" y="2161158"/>
                  </a:lnTo>
                  <a:lnTo>
                    <a:pt x="1649602" y="2136901"/>
                  </a:lnTo>
                  <a:lnTo>
                    <a:pt x="1686178" y="2112772"/>
                  </a:lnTo>
                  <a:lnTo>
                    <a:pt x="1723009" y="2088768"/>
                  </a:lnTo>
                  <a:lnTo>
                    <a:pt x="1760220" y="2065019"/>
                  </a:lnTo>
                  <a:lnTo>
                    <a:pt x="1797812" y="2041270"/>
                  </a:lnTo>
                  <a:lnTo>
                    <a:pt x="1835658" y="2017775"/>
                  </a:lnTo>
                  <a:lnTo>
                    <a:pt x="1873885" y="1994407"/>
                  </a:lnTo>
                  <a:lnTo>
                    <a:pt x="1912492" y="1971166"/>
                  </a:lnTo>
                  <a:lnTo>
                    <a:pt x="1951227" y="1948052"/>
                  </a:lnTo>
                  <a:lnTo>
                    <a:pt x="1990471" y="1925065"/>
                  </a:lnTo>
                  <a:lnTo>
                    <a:pt x="2029967" y="1902332"/>
                  </a:lnTo>
                  <a:lnTo>
                    <a:pt x="2069718" y="1879599"/>
                  </a:lnTo>
                  <a:lnTo>
                    <a:pt x="2109978" y="1857120"/>
                  </a:lnTo>
                  <a:lnTo>
                    <a:pt x="2150364" y="1834768"/>
                  </a:lnTo>
                  <a:lnTo>
                    <a:pt x="2191258" y="1812543"/>
                  </a:lnTo>
                  <a:lnTo>
                    <a:pt x="2232279" y="1790445"/>
                  </a:lnTo>
                  <a:lnTo>
                    <a:pt x="2273808" y="1768474"/>
                  </a:lnTo>
                  <a:lnTo>
                    <a:pt x="2315591" y="1746757"/>
                  </a:lnTo>
                  <a:lnTo>
                    <a:pt x="2357628" y="1725040"/>
                  </a:lnTo>
                  <a:lnTo>
                    <a:pt x="2400046" y="1703577"/>
                  </a:lnTo>
                  <a:lnTo>
                    <a:pt x="2442844" y="1682241"/>
                  </a:lnTo>
                  <a:lnTo>
                    <a:pt x="2485898" y="1661032"/>
                  </a:lnTo>
                  <a:lnTo>
                    <a:pt x="2529331" y="1639950"/>
                  </a:lnTo>
                  <a:lnTo>
                    <a:pt x="2573019" y="1618995"/>
                  </a:lnTo>
                  <a:lnTo>
                    <a:pt x="2617089" y="1598167"/>
                  </a:lnTo>
                  <a:lnTo>
                    <a:pt x="2661412" y="1577593"/>
                  </a:lnTo>
                  <a:lnTo>
                    <a:pt x="2706116" y="1557146"/>
                  </a:lnTo>
                  <a:lnTo>
                    <a:pt x="2751074" y="1536826"/>
                  </a:lnTo>
                  <a:lnTo>
                    <a:pt x="2796413" y="1516506"/>
                  </a:lnTo>
                  <a:lnTo>
                    <a:pt x="2842132" y="1496567"/>
                  </a:lnTo>
                  <a:lnTo>
                    <a:pt x="2888106" y="1476628"/>
                  </a:lnTo>
                  <a:lnTo>
                    <a:pt x="2934462" y="1456816"/>
                  </a:lnTo>
                  <a:lnTo>
                    <a:pt x="2981070" y="1437258"/>
                  </a:lnTo>
                  <a:lnTo>
                    <a:pt x="3028061" y="1417701"/>
                  </a:lnTo>
                  <a:lnTo>
                    <a:pt x="3075304" y="1398396"/>
                  </a:lnTo>
                  <a:lnTo>
                    <a:pt x="3122929" y="1379219"/>
                  </a:lnTo>
                  <a:lnTo>
                    <a:pt x="3170936" y="1360169"/>
                  </a:lnTo>
                  <a:lnTo>
                    <a:pt x="3219195" y="1341373"/>
                  </a:lnTo>
                  <a:lnTo>
                    <a:pt x="3267837" y="1322577"/>
                  </a:lnTo>
                  <a:lnTo>
                    <a:pt x="3316731" y="1303908"/>
                  </a:lnTo>
                  <a:lnTo>
                    <a:pt x="3365880" y="1285493"/>
                  </a:lnTo>
                  <a:lnTo>
                    <a:pt x="3415538" y="1267205"/>
                  </a:lnTo>
                  <a:lnTo>
                    <a:pt x="3465449" y="1249044"/>
                  </a:lnTo>
                  <a:lnTo>
                    <a:pt x="3515614" y="1231010"/>
                  </a:lnTo>
                  <a:lnTo>
                    <a:pt x="3566160" y="1213103"/>
                  </a:lnTo>
                  <a:lnTo>
                    <a:pt x="3617087" y="1195451"/>
                  </a:lnTo>
                  <a:lnTo>
                    <a:pt x="3668267" y="1177797"/>
                  </a:lnTo>
                  <a:lnTo>
                    <a:pt x="3719703" y="1160398"/>
                  </a:lnTo>
                  <a:lnTo>
                    <a:pt x="3771518" y="1143127"/>
                  </a:lnTo>
                  <a:lnTo>
                    <a:pt x="3823716" y="1125854"/>
                  </a:lnTo>
                  <a:lnTo>
                    <a:pt x="3876166" y="1108964"/>
                  </a:lnTo>
                  <a:lnTo>
                    <a:pt x="3928999" y="1092072"/>
                  </a:lnTo>
                  <a:lnTo>
                    <a:pt x="3982212" y="1075308"/>
                  </a:lnTo>
                  <a:lnTo>
                    <a:pt x="4035679" y="1058798"/>
                  </a:lnTo>
                  <a:lnTo>
                    <a:pt x="4089400" y="1042288"/>
                  </a:lnTo>
                  <a:lnTo>
                    <a:pt x="4143502" y="1026032"/>
                  </a:lnTo>
                  <a:lnTo>
                    <a:pt x="4197985" y="1009903"/>
                  </a:lnTo>
                  <a:lnTo>
                    <a:pt x="4252721" y="993901"/>
                  </a:lnTo>
                  <a:lnTo>
                    <a:pt x="4307840" y="978026"/>
                  </a:lnTo>
                  <a:lnTo>
                    <a:pt x="4363212" y="962405"/>
                  </a:lnTo>
                  <a:lnTo>
                    <a:pt x="4418965" y="946784"/>
                  </a:lnTo>
                  <a:lnTo>
                    <a:pt x="4475099" y="931417"/>
                  </a:lnTo>
                  <a:lnTo>
                    <a:pt x="4531487" y="916177"/>
                  </a:lnTo>
                  <a:lnTo>
                    <a:pt x="4588129" y="900938"/>
                  </a:lnTo>
                  <a:lnTo>
                    <a:pt x="4645152" y="885951"/>
                  </a:lnTo>
                  <a:lnTo>
                    <a:pt x="4702556" y="871219"/>
                  </a:lnTo>
                  <a:lnTo>
                    <a:pt x="4760214" y="856488"/>
                  </a:lnTo>
                  <a:lnTo>
                    <a:pt x="4818253" y="842009"/>
                  </a:lnTo>
                  <a:lnTo>
                    <a:pt x="4876545" y="827531"/>
                  </a:lnTo>
                  <a:lnTo>
                    <a:pt x="4935220" y="813307"/>
                  </a:lnTo>
                  <a:lnTo>
                    <a:pt x="4994275" y="799210"/>
                  </a:lnTo>
                  <a:lnTo>
                    <a:pt x="5053583" y="785240"/>
                  </a:lnTo>
                  <a:lnTo>
                    <a:pt x="5113146" y="771397"/>
                  </a:lnTo>
                  <a:lnTo>
                    <a:pt x="5173091" y="757681"/>
                  </a:lnTo>
                  <a:lnTo>
                    <a:pt x="5233416" y="744219"/>
                  </a:lnTo>
                  <a:lnTo>
                    <a:pt x="5293995" y="730884"/>
                  </a:lnTo>
                  <a:lnTo>
                    <a:pt x="5354955" y="717550"/>
                  </a:lnTo>
                  <a:lnTo>
                    <a:pt x="5416169" y="704468"/>
                  </a:lnTo>
                  <a:lnTo>
                    <a:pt x="5477764" y="691514"/>
                  </a:lnTo>
                  <a:lnTo>
                    <a:pt x="5539740" y="678688"/>
                  </a:lnTo>
                  <a:lnTo>
                    <a:pt x="5601970" y="666114"/>
                  </a:lnTo>
                  <a:lnTo>
                    <a:pt x="5664454" y="653541"/>
                  </a:lnTo>
                  <a:lnTo>
                    <a:pt x="5727319" y="641222"/>
                  </a:lnTo>
                  <a:lnTo>
                    <a:pt x="5790565" y="629030"/>
                  </a:lnTo>
                  <a:lnTo>
                    <a:pt x="5854065" y="616838"/>
                  </a:lnTo>
                  <a:lnTo>
                    <a:pt x="5917945" y="604901"/>
                  </a:lnTo>
                  <a:lnTo>
                    <a:pt x="5982081" y="593216"/>
                  </a:lnTo>
                  <a:lnTo>
                    <a:pt x="6046596" y="581532"/>
                  </a:lnTo>
                  <a:lnTo>
                    <a:pt x="6111494" y="569976"/>
                  </a:lnTo>
                  <a:lnTo>
                    <a:pt x="6176645" y="558672"/>
                  </a:lnTo>
                  <a:lnTo>
                    <a:pt x="6242176" y="547496"/>
                  </a:lnTo>
                  <a:lnTo>
                    <a:pt x="6307963" y="536447"/>
                  </a:lnTo>
                  <a:lnTo>
                    <a:pt x="6374002" y="525526"/>
                  </a:lnTo>
                  <a:lnTo>
                    <a:pt x="6440550" y="514730"/>
                  </a:lnTo>
                  <a:lnTo>
                    <a:pt x="6507226" y="504063"/>
                  </a:lnTo>
                  <a:lnTo>
                    <a:pt x="6574409" y="493648"/>
                  </a:lnTo>
                  <a:lnTo>
                    <a:pt x="6518783" y="0"/>
                  </a:lnTo>
                  <a:lnTo>
                    <a:pt x="7561707" y="789558"/>
                  </a:lnTo>
                  <a:lnTo>
                    <a:pt x="6741287" y="1974087"/>
                  </a:lnTo>
                  <a:lnTo>
                    <a:pt x="6685661" y="1480692"/>
                  </a:lnTo>
                  <a:lnTo>
                    <a:pt x="6620510" y="1485264"/>
                  </a:lnTo>
                  <a:lnTo>
                    <a:pt x="6555740" y="1489964"/>
                  </a:lnTo>
                  <a:lnTo>
                    <a:pt x="6491096" y="1494916"/>
                  </a:lnTo>
                  <a:lnTo>
                    <a:pt x="6426835" y="1499869"/>
                  </a:lnTo>
                  <a:lnTo>
                    <a:pt x="6362826" y="1505203"/>
                  </a:lnTo>
                  <a:lnTo>
                    <a:pt x="6299072" y="1510537"/>
                  </a:lnTo>
                  <a:lnTo>
                    <a:pt x="6235572" y="1516125"/>
                  </a:lnTo>
                  <a:lnTo>
                    <a:pt x="6172326" y="1521840"/>
                  </a:lnTo>
                  <a:lnTo>
                    <a:pt x="6109335" y="1527682"/>
                  </a:lnTo>
                  <a:lnTo>
                    <a:pt x="6046723" y="1533778"/>
                  </a:lnTo>
                  <a:lnTo>
                    <a:pt x="5984240" y="1540001"/>
                  </a:lnTo>
                  <a:lnTo>
                    <a:pt x="5922137" y="1546478"/>
                  </a:lnTo>
                  <a:lnTo>
                    <a:pt x="5860288" y="1552955"/>
                  </a:lnTo>
                  <a:lnTo>
                    <a:pt x="5798566" y="1559686"/>
                  </a:lnTo>
                  <a:lnTo>
                    <a:pt x="5737224" y="1566671"/>
                  </a:lnTo>
                  <a:lnTo>
                    <a:pt x="5676265" y="1573783"/>
                  </a:lnTo>
                  <a:lnTo>
                    <a:pt x="5615432" y="1581022"/>
                  </a:lnTo>
                  <a:lnTo>
                    <a:pt x="5554853" y="1588388"/>
                  </a:lnTo>
                  <a:lnTo>
                    <a:pt x="5494655" y="1595881"/>
                  </a:lnTo>
                  <a:lnTo>
                    <a:pt x="5434583" y="1603628"/>
                  </a:lnTo>
                  <a:lnTo>
                    <a:pt x="5374894" y="1611629"/>
                  </a:lnTo>
                  <a:lnTo>
                    <a:pt x="5315458" y="1619630"/>
                  </a:lnTo>
                  <a:lnTo>
                    <a:pt x="5256276" y="1627885"/>
                  </a:lnTo>
                  <a:lnTo>
                    <a:pt x="5197348" y="1636267"/>
                  </a:lnTo>
                  <a:lnTo>
                    <a:pt x="5138674" y="1644903"/>
                  </a:lnTo>
                  <a:lnTo>
                    <a:pt x="5080254" y="1653666"/>
                  </a:lnTo>
                  <a:lnTo>
                    <a:pt x="5022088" y="1662556"/>
                  </a:lnTo>
                  <a:lnTo>
                    <a:pt x="4964303" y="1671700"/>
                  </a:lnTo>
                  <a:lnTo>
                    <a:pt x="4906771" y="1680844"/>
                  </a:lnTo>
                  <a:lnTo>
                    <a:pt x="4849368" y="1690369"/>
                  </a:lnTo>
                  <a:lnTo>
                    <a:pt x="4792345" y="1699894"/>
                  </a:lnTo>
                  <a:lnTo>
                    <a:pt x="4735576" y="1709673"/>
                  </a:lnTo>
                  <a:lnTo>
                    <a:pt x="4679061" y="1719579"/>
                  </a:lnTo>
                  <a:lnTo>
                    <a:pt x="4622800" y="1729612"/>
                  </a:lnTo>
                  <a:lnTo>
                    <a:pt x="4566920" y="1739899"/>
                  </a:lnTo>
                  <a:lnTo>
                    <a:pt x="4511167" y="1750313"/>
                  </a:lnTo>
                  <a:lnTo>
                    <a:pt x="4455795" y="1760981"/>
                  </a:lnTo>
                  <a:lnTo>
                    <a:pt x="4400550" y="1771649"/>
                  </a:lnTo>
                  <a:lnTo>
                    <a:pt x="4345686" y="1782571"/>
                  </a:lnTo>
                  <a:lnTo>
                    <a:pt x="4291076" y="1793747"/>
                  </a:lnTo>
                  <a:lnTo>
                    <a:pt x="4236720" y="1804923"/>
                  </a:lnTo>
                  <a:lnTo>
                    <a:pt x="4182617" y="1816353"/>
                  </a:lnTo>
                  <a:lnTo>
                    <a:pt x="4128896" y="1827910"/>
                  </a:lnTo>
                  <a:lnTo>
                    <a:pt x="4075303" y="1839721"/>
                  </a:lnTo>
                  <a:lnTo>
                    <a:pt x="4021963" y="1851659"/>
                  </a:lnTo>
                  <a:lnTo>
                    <a:pt x="3969004" y="1863724"/>
                  </a:lnTo>
                  <a:lnTo>
                    <a:pt x="3916299" y="1876043"/>
                  </a:lnTo>
                  <a:lnTo>
                    <a:pt x="3863848" y="1888489"/>
                  </a:lnTo>
                  <a:lnTo>
                    <a:pt x="3811651" y="1901062"/>
                  </a:lnTo>
                  <a:lnTo>
                    <a:pt x="3759707" y="1913762"/>
                  </a:lnTo>
                  <a:lnTo>
                    <a:pt x="3708018" y="1926716"/>
                  </a:lnTo>
                  <a:lnTo>
                    <a:pt x="3656583" y="1939797"/>
                  </a:lnTo>
                  <a:lnTo>
                    <a:pt x="3605529" y="1953132"/>
                  </a:lnTo>
                  <a:lnTo>
                    <a:pt x="3554603" y="1966594"/>
                  </a:lnTo>
                  <a:lnTo>
                    <a:pt x="3504056" y="1980183"/>
                  </a:lnTo>
                  <a:lnTo>
                    <a:pt x="3453765" y="1993899"/>
                  </a:lnTo>
                  <a:lnTo>
                    <a:pt x="3403600" y="2007869"/>
                  </a:lnTo>
                  <a:lnTo>
                    <a:pt x="3353816" y="2021966"/>
                  </a:lnTo>
                  <a:lnTo>
                    <a:pt x="3304413" y="2036190"/>
                  </a:lnTo>
                  <a:lnTo>
                    <a:pt x="3255137" y="2050668"/>
                  </a:lnTo>
                  <a:lnTo>
                    <a:pt x="3206115" y="2065273"/>
                  </a:lnTo>
                  <a:lnTo>
                    <a:pt x="3157474" y="2080132"/>
                  </a:lnTo>
                  <a:lnTo>
                    <a:pt x="3108960" y="2094991"/>
                  </a:lnTo>
                  <a:lnTo>
                    <a:pt x="3060827" y="2110104"/>
                  </a:lnTo>
                  <a:lnTo>
                    <a:pt x="3012948" y="2125472"/>
                  </a:lnTo>
                  <a:lnTo>
                    <a:pt x="2965323" y="2140838"/>
                  </a:lnTo>
                  <a:lnTo>
                    <a:pt x="2917952" y="2156460"/>
                  </a:lnTo>
                  <a:lnTo>
                    <a:pt x="2870835" y="2172207"/>
                  </a:lnTo>
                  <a:lnTo>
                    <a:pt x="2823971" y="2188210"/>
                  </a:lnTo>
                  <a:lnTo>
                    <a:pt x="2777490" y="2204338"/>
                  </a:lnTo>
                  <a:lnTo>
                    <a:pt x="2731135" y="2220594"/>
                  </a:lnTo>
                  <a:lnTo>
                    <a:pt x="2685161" y="2237104"/>
                  </a:lnTo>
                  <a:lnTo>
                    <a:pt x="2639441" y="2253614"/>
                  </a:lnTo>
                  <a:lnTo>
                    <a:pt x="2593975" y="2270505"/>
                  </a:lnTo>
                  <a:lnTo>
                    <a:pt x="2548763" y="2287397"/>
                  </a:lnTo>
                  <a:lnTo>
                    <a:pt x="2503804" y="2304541"/>
                  </a:lnTo>
                  <a:lnTo>
                    <a:pt x="2459101" y="2321813"/>
                  </a:lnTo>
                  <a:lnTo>
                    <a:pt x="2414651" y="2339339"/>
                  </a:lnTo>
                  <a:lnTo>
                    <a:pt x="2370582" y="2356866"/>
                  </a:lnTo>
                  <a:lnTo>
                    <a:pt x="2326640" y="2374645"/>
                  </a:lnTo>
                  <a:lnTo>
                    <a:pt x="2283079" y="2392679"/>
                  </a:lnTo>
                  <a:lnTo>
                    <a:pt x="2239772" y="2410841"/>
                  </a:lnTo>
                  <a:lnTo>
                    <a:pt x="2196718" y="2429129"/>
                  </a:lnTo>
                  <a:lnTo>
                    <a:pt x="2153920" y="2447543"/>
                  </a:lnTo>
                  <a:lnTo>
                    <a:pt x="2111375" y="2466212"/>
                  </a:lnTo>
                  <a:lnTo>
                    <a:pt x="2069084" y="2485008"/>
                  </a:lnTo>
                  <a:lnTo>
                    <a:pt x="2027174" y="2503931"/>
                  </a:lnTo>
                  <a:lnTo>
                    <a:pt x="1985390" y="2523108"/>
                  </a:lnTo>
                  <a:lnTo>
                    <a:pt x="1943989" y="2542412"/>
                  </a:lnTo>
                  <a:lnTo>
                    <a:pt x="1902840" y="2561843"/>
                  </a:lnTo>
                  <a:lnTo>
                    <a:pt x="1861820" y="2581401"/>
                  </a:lnTo>
                  <a:lnTo>
                    <a:pt x="1821179" y="2601213"/>
                  </a:lnTo>
                  <a:lnTo>
                    <a:pt x="1780921" y="2621279"/>
                  </a:lnTo>
                  <a:lnTo>
                    <a:pt x="1740789" y="2641345"/>
                  </a:lnTo>
                  <a:lnTo>
                    <a:pt x="1700911" y="2661666"/>
                  </a:lnTo>
                  <a:lnTo>
                    <a:pt x="1661414" y="2682112"/>
                  </a:lnTo>
                  <a:lnTo>
                    <a:pt x="1622043" y="2702813"/>
                  </a:lnTo>
                  <a:lnTo>
                    <a:pt x="1583055" y="2723641"/>
                  </a:lnTo>
                  <a:lnTo>
                    <a:pt x="1544320" y="2744597"/>
                  </a:lnTo>
                  <a:lnTo>
                    <a:pt x="1505839" y="2765679"/>
                  </a:lnTo>
                  <a:lnTo>
                    <a:pt x="1467611" y="2787014"/>
                  </a:lnTo>
                  <a:lnTo>
                    <a:pt x="1429639" y="2808478"/>
                  </a:lnTo>
                  <a:lnTo>
                    <a:pt x="1391920" y="2830067"/>
                  </a:lnTo>
                  <a:lnTo>
                    <a:pt x="1354455" y="2851911"/>
                  </a:lnTo>
                  <a:lnTo>
                    <a:pt x="1317371" y="2873882"/>
                  </a:lnTo>
                  <a:lnTo>
                    <a:pt x="1280541" y="2896107"/>
                  </a:lnTo>
                  <a:lnTo>
                    <a:pt x="1243838" y="2918332"/>
                  </a:lnTo>
                  <a:lnTo>
                    <a:pt x="1207516" y="2940811"/>
                  </a:lnTo>
                  <a:lnTo>
                    <a:pt x="1171448" y="2963544"/>
                  </a:lnTo>
                  <a:lnTo>
                    <a:pt x="1135634" y="2986278"/>
                  </a:lnTo>
                  <a:lnTo>
                    <a:pt x="1100201" y="3009264"/>
                  </a:lnTo>
                  <a:lnTo>
                    <a:pt x="1064895" y="3032505"/>
                  </a:lnTo>
                  <a:lnTo>
                    <a:pt x="1029842" y="3055747"/>
                  </a:lnTo>
                  <a:lnTo>
                    <a:pt x="995172" y="3079241"/>
                  </a:lnTo>
                  <a:lnTo>
                    <a:pt x="960754" y="3102863"/>
                  </a:lnTo>
                  <a:lnTo>
                    <a:pt x="926465" y="3126739"/>
                  </a:lnTo>
                  <a:lnTo>
                    <a:pt x="892555" y="3150742"/>
                  </a:lnTo>
                  <a:lnTo>
                    <a:pt x="858901" y="3174872"/>
                  </a:lnTo>
                  <a:lnTo>
                    <a:pt x="825499" y="3199256"/>
                  </a:lnTo>
                  <a:lnTo>
                    <a:pt x="792479" y="3223767"/>
                  </a:lnTo>
                  <a:lnTo>
                    <a:pt x="759587" y="3248405"/>
                  </a:lnTo>
                  <a:lnTo>
                    <a:pt x="727075" y="3273170"/>
                  </a:lnTo>
                  <a:lnTo>
                    <a:pt x="694690" y="3298190"/>
                  </a:lnTo>
                  <a:lnTo>
                    <a:pt x="662685" y="3323335"/>
                  </a:lnTo>
                  <a:lnTo>
                    <a:pt x="630935" y="3348735"/>
                  </a:lnTo>
                  <a:lnTo>
                    <a:pt x="599440" y="3374135"/>
                  </a:lnTo>
                  <a:lnTo>
                    <a:pt x="568197" y="3399790"/>
                  </a:lnTo>
                  <a:lnTo>
                    <a:pt x="537210" y="3425697"/>
                  </a:lnTo>
                  <a:lnTo>
                    <a:pt x="506475" y="3451732"/>
                  </a:lnTo>
                  <a:lnTo>
                    <a:pt x="476122" y="3477894"/>
                  </a:lnTo>
                  <a:lnTo>
                    <a:pt x="445897" y="3504171"/>
                  </a:lnTo>
                  <a:lnTo>
                    <a:pt x="416052" y="3530676"/>
                  </a:lnTo>
                  <a:lnTo>
                    <a:pt x="386422" y="3557346"/>
                  </a:lnTo>
                  <a:lnTo>
                    <a:pt x="357073" y="3584181"/>
                  </a:lnTo>
                  <a:lnTo>
                    <a:pt x="328002" y="3611181"/>
                  </a:lnTo>
                  <a:lnTo>
                    <a:pt x="299186" y="3638359"/>
                  </a:lnTo>
                  <a:lnTo>
                    <a:pt x="270637" y="3665689"/>
                  </a:lnTo>
                  <a:lnTo>
                    <a:pt x="242366" y="3693198"/>
                  </a:lnTo>
                  <a:lnTo>
                    <a:pt x="214363" y="3720871"/>
                  </a:lnTo>
                  <a:lnTo>
                    <a:pt x="186626" y="3748722"/>
                  </a:lnTo>
                  <a:lnTo>
                    <a:pt x="159156" y="3776726"/>
                  </a:lnTo>
                  <a:lnTo>
                    <a:pt x="131965" y="3804907"/>
                  </a:lnTo>
                  <a:lnTo>
                    <a:pt x="105028" y="3833253"/>
                  </a:lnTo>
                  <a:lnTo>
                    <a:pt x="78371" y="3861765"/>
                  </a:lnTo>
                  <a:lnTo>
                    <a:pt x="51981" y="3890441"/>
                  </a:lnTo>
                  <a:lnTo>
                    <a:pt x="25857" y="3919283"/>
                  </a:lnTo>
                  <a:lnTo>
                    <a:pt x="0" y="3948303"/>
                  </a:lnTo>
                  <a:close/>
                </a:path>
              </a:pathLst>
            </a:custGeom>
            <a:ln w="9144">
              <a:solidFill>
                <a:srgbClr val="2D2D96"/>
              </a:solidFill>
            </a:ln>
          </p:spPr>
          <p:txBody>
            <a:bodyPr wrap="square" lIns="0" tIns="0" rIns="0" bIns="0" rtlCol="0"/>
            <a:lstStyle/>
            <a:p>
              <a:pPr defTabSz="685800" eaLnBrk="1" fontAlgn="auto" hangingPunct="1">
                <a:spcBef>
                  <a:spcPts val="0"/>
                </a:spcBef>
                <a:spcAft>
                  <a:spcPts val="0"/>
                </a:spcAft>
              </a:pPr>
              <a:endParaRPr sz="1350">
                <a:solidFill>
                  <a:prstClr val="black"/>
                </a:solidFill>
                <a:latin typeface="Calibri"/>
                <a:cs typeface="+mn-cs"/>
              </a:endParaRPr>
            </a:p>
          </p:txBody>
        </p:sp>
        <p:sp>
          <p:nvSpPr>
            <p:cNvPr id="9" name="object 7">
              <a:extLst>
                <a:ext uri="{FF2B5EF4-FFF2-40B4-BE49-F238E27FC236}">
                  <a16:creationId xmlns:a16="http://schemas.microsoft.com/office/drawing/2014/main" id="{4CB5E25D-7E78-5E12-AEC4-9915DDFBC2D0}"/>
                </a:ext>
              </a:extLst>
            </p:cNvPr>
            <p:cNvSpPr/>
            <p:nvPr/>
          </p:nvSpPr>
          <p:spPr>
            <a:xfrm>
              <a:off x="3725799" y="3277743"/>
              <a:ext cx="441959" cy="387350"/>
            </a:xfrm>
            <a:custGeom>
              <a:avLst/>
              <a:gdLst/>
              <a:ahLst/>
              <a:cxnLst/>
              <a:rect l="l" t="t" r="r" b="b"/>
              <a:pathLst>
                <a:path w="441960" h="387350">
                  <a:moveTo>
                    <a:pt x="441960" y="0"/>
                  </a:moveTo>
                  <a:lnTo>
                    <a:pt x="0" y="0"/>
                  </a:lnTo>
                  <a:lnTo>
                    <a:pt x="0" y="387096"/>
                  </a:lnTo>
                  <a:lnTo>
                    <a:pt x="441960" y="387096"/>
                  </a:lnTo>
                  <a:lnTo>
                    <a:pt x="441960" y="0"/>
                  </a:lnTo>
                  <a:close/>
                </a:path>
              </a:pathLst>
            </a:custGeom>
            <a:solidFill>
              <a:schemeClr val="accent6">
                <a:lumMod val="75000"/>
              </a:schemeClr>
            </a:solidFill>
          </p:spPr>
          <p:txBody>
            <a:bodyPr wrap="square" lIns="0" tIns="0" rIns="0" bIns="0" rtlCol="0"/>
            <a:lstStyle/>
            <a:p>
              <a:pPr defTabSz="685800" eaLnBrk="1" fontAlgn="auto" hangingPunct="1">
                <a:spcBef>
                  <a:spcPts val="0"/>
                </a:spcBef>
                <a:spcAft>
                  <a:spcPts val="0"/>
                </a:spcAft>
              </a:pPr>
              <a:endParaRPr sz="1350">
                <a:solidFill>
                  <a:prstClr val="black"/>
                </a:solidFill>
                <a:latin typeface="Calibri"/>
                <a:cs typeface="+mn-cs"/>
              </a:endParaRPr>
            </a:p>
          </p:txBody>
        </p:sp>
        <p:sp>
          <p:nvSpPr>
            <p:cNvPr id="10" name="object 8">
              <a:extLst>
                <a:ext uri="{FF2B5EF4-FFF2-40B4-BE49-F238E27FC236}">
                  <a16:creationId xmlns:a16="http://schemas.microsoft.com/office/drawing/2014/main" id="{EBBD6184-6F22-7F13-7CA0-AD8853B6F64E}"/>
                </a:ext>
              </a:extLst>
            </p:cNvPr>
            <p:cNvSpPr/>
            <p:nvPr/>
          </p:nvSpPr>
          <p:spPr>
            <a:xfrm>
              <a:off x="5866123" y="2631846"/>
              <a:ext cx="481718" cy="466581"/>
            </a:xfrm>
            <a:custGeom>
              <a:avLst/>
              <a:gdLst/>
              <a:ahLst/>
              <a:cxnLst/>
              <a:rect l="l" t="t" r="r" b="b"/>
              <a:pathLst>
                <a:path w="695325" h="547370">
                  <a:moveTo>
                    <a:pt x="694943" y="0"/>
                  </a:moveTo>
                  <a:lnTo>
                    <a:pt x="0" y="0"/>
                  </a:lnTo>
                  <a:lnTo>
                    <a:pt x="0" y="547115"/>
                  </a:lnTo>
                  <a:lnTo>
                    <a:pt x="694943" y="547115"/>
                  </a:lnTo>
                  <a:lnTo>
                    <a:pt x="694943" y="0"/>
                  </a:lnTo>
                  <a:close/>
                </a:path>
              </a:pathLst>
            </a:custGeom>
            <a:solidFill>
              <a:srgbClr val="FF0000"/>
            </a:solidFill>
          </p:spPr>
          <p:txBody>
            <a:bodyPr wrap="square" lIns="0" tIns="0" rIns="0" bIns="0" rtlCol="0"/>
            <a:lstStyle/>
            <a:p>
              <a:pPr defTabSz="685800" eaLnBrk="1" fontAlgn="auto" hangingPunct="1">
                <a:spcBef>
                  <a:spcPts val="0"/>
                </a:spcBef>
                <a:spcAft>
                  <a:spcPts val="0"/>
                </a:spcAft>
              </a:pPr>
              <a:endParaRPr sz="1350">
                <a:solidFill>
                  <a:prstClr val="black"/>
                </a:solidFill>
                <a:latin typeface="Calibri"/>
                <a:cs typeface="+mn-cs"/>
              </a:endParaRPr>
            </a:p>
          </p:txBody>
        </p:sp>
      </p:grpSp>
      <p:sp>
        <p:nvSpPr>
          <p:cNvPr id="11" name="object 13">
            <a:extLst>
              <a:ext uri="{FF2B5EF4-FFF2-40B4-BE49-F238E27FC236}">
                <a16:creationId xmlns:a16="http://schemas.microsoft.com/office/drawing/2014/main" id="{B503221E-AC7E-E238-B876-11CE57C1CD37}"/>
              </a:ext>
            </a:extLst>
          </p:cNvPr>
          <p:cNvSpPr txBox="1"/>
          <p:nvPr/>
        </p:nvSpPr>
        <p:spPr>
          <a:xfrm>
            <a:off x="281749" y="3945355"/>
            <a:ext cx="2297430" cy="669863"/>
          </a:xfrm>
          <a:prstGeom prst="rect">
            <a:avLst/>
          </a:prstGeom>
          <a:ln w="25908">
            <a:solidFill>
              <a:srgbClr val="333399"/>
            </a:solidFill>
          </a:ln>
        </p:spPr>
        <p:txBody>
          <a:bodyPr vert="horz" wrap="square" lIns="0" tIns="27623" rIns="0" bIns="0" rtlCol="0">
            <a:spAutoFit/>
          </a:bodyPr>
          <a:lstStyle/>
          <a:p>
            <a:pPr marL="132398" marR="68104" defTabSz="685800" eaLnBrk="1" fontAlgn="auto" hangingPunct="1">
              <a:lnSpc>
                <a:spcPct val="78700"/>
              </a:lnSpc>
              <a:spcBef>
                <a:spcPts val="217"/>
              </a:spcBef>
              <a:spcAft>
                <a:spcPts val="0"/>
              </a:spcAft>
            </a:pPr>
            <a:r>
              <a:rPr sz="1050" b="1" spc="-8" dirty="0">
                <a:solidFill>
                  <a:srgbClr val="001F5F"/>
                </a:solidFill>
                <a:latin typeface="Calibri"/>
                <a:cs typeface="Calibri"/>
              </a:rPr>
              <a:t>1.</a:t>
            </a:r>
            <a:r>
              <a:rPr lang="en-US" sz="1050" b="1" spc="-8" dirty="0">
                <a:solidFill>
                  <a:srgbClr val="001F5F"/>
                </a:solidFill>
                <a:latin typeface="Calibri"/>
                <a:cs typeface="Calibri"/>
              </a:rPr>
              <a:t> The </a:t>
            </a:r>
            <a:r>
              <a:rPr sz="1050" b="1" spc="-8" dirty="0">
                <a:solidFill>
                  <a:srgbClr val="001F5F"/>
                </a:solidFill>
                <a:latin typeface="Calibri"/>
                <a:cs typeface="Calibri"/>
              </a:rPr>
              <a:t>constructed </a:t>
            </a:r>
            <a:r>
              <a:rPr sz="1050" b="1" dirty="0">
                <a:solidFill>
                  <a:srgbClr val="001F5F"/>
                </a:solidFill>
                <a:latin typeface="Calibri"/>
                <a:cs typeface="Calibri"/>
              </a:rPr>
              <a:t>idea</a:t>
            </a:r>
            <a:r>
              <a:rPr sz="1050" b="1" spc="-38" dirty="0">
                <a:solidFill>
                  <a:srgbClr val="001F5F"/>
                </a:solidFill>
                <a:latin typeface="Calibri"/>
                <a:cs typeface="Calibri"/>
              </a:rPr>
              <a:t> </a:t>
            </a:r>
            <a:r>
              <a:rPr sz="1050" b="1" dirty="0">
                <a:solidFill>
                  <a:srgbClr val="001F5F"/>
                </a:solidFill>
                <a:latin typeface="Calibri"/>
                <a:cs typeface="Calibri"/>
              </a:rPr>
              <a:t>that</a:t>
            </a:r>
            <a:r>
              <a:rPr sz="1050" b="1" spc="-34" dirty="0">
                <a:solidFill>
                  <a:srgbClr val="001F5F"/>
                </a:solidFill>
                <a:latin typeface="Calibri"/>
                <a:cs typeface="Calibri"/>
              </a:rPr>
              <a:t> </a:t>
            </a:r>
            <a:r>
              <a:rPr sz="1050" b="1" dirty="0">
                <a:solidFill>
                  <a:srgbClr val="001F5F"/>
                </a:solidFill>
                <a:latin typeface="Calibri"/>
                <a:cs typeface="Calibri"/>
              </a:rPr>
              <a:t>our</a:t>
            </a:r>
            <a:r>
              <a:rPr sz="1050" b="1" spc="-34" dirty="0">
                <a:solidFill>
                  <a:srgbClr val="001F5F"/>
                </a:solidFill>
                <a:latin typeface="Calibri"/>
                <a:cs typeface="Calibri"/>
              </a:rPr>
              <a:t> </a:t>
            </a:r>
            <a:r>
              <a:rPr sz="1050" b="1" dirty="0">
                <a:solidFill>
                  <a:srgbClr val="001F5F"/>
                </a:solidFill>
                <a:latin typeface="Calibri"/>
                <a:cs typeface="Calibri"/>
              </a:rPr>
              <a:t>world</a:t>
            </a:r>
            <a:r>
              <a:rPr sz="1050" b="1" spc="-34" dirty="0">
                <a:solidFill>
                  <a:srgbClr val="001F5F"/>
                </a:solidFill>
                <a:latin typeface="Calibri"/>
                <a:cs typeface="Calibri"/>
              </a:rPr>
              <a:t> </a:t>
            </a:r>
            <a:r>
              <a:rPr sz="1050" b="1" dirty="0">
                <a:solidFill>
                  <a:srgbClr val="001F5F"/>
                </a:solidFill>
                <a:latin typeface="Calibri"/>
                <a:cs typeface="Calibri"/>
              </a:rPr>
              <a:t>is</a:t>
            </a:r>
            <a:r>
              <a:rPr sz="1050" b="1" spc="-30" dirty="0">
                <a:solidFill>
                  <a:srgbClr val="001F5F"/>
                </a:solidFill>
                <a:latin typeface="Calibri"/>
                <a:cs typeface="Calibri"/>
              </a:rPr>
              <a:t> </a:t>
            </a:r>
            <a:r>
              <a:rPr sz="1050" b="1" spc="-8" dirty="0">
                <a:solidFill>
                  <a:srgbClr val="001F5F"/>
                </a:solidFill>
                <a:latin typeface="Calibri"/>
                <a:cs typeface="Calibri"/>
              </a:rPr>
              <a:t>defined </a:t>
            </a:r>
            <a:r>
              <a:rPr sz="1050" b="1" dirty="0">
                <a:solidFill>
                  <a:srgbClr val="001F5F"/>
                </a:solidFill>
                <a:latin typeface="Calibri"/>
                <a:cs typeface="Calibri"/>
              </a:rPr>
              <a:t>and</a:t>
            </a:r>
            <a:r>
              <a:rPr sz="1050" b="1" spc="-26" dirty="0">
                <a:solidFill>
                  <a:srgbClr val="001F5F"/>
                </a:solidFill>
                <a:latin typeface="Calibri"/>
                <a:cs typeface="Calibri"/>
              </a:rPr>
              <a:t> </a:t>
            </a:r>
            <a:r>
              <a:rPr sz="1050" b="1" dirty="0">
                <a:solidFill>
                  <a:srgbClr val="001F5F"/>
                </a:solidFill>
                <a:latin typeface="Calibri"/>
                <a:cs typeface="Calibri"/>
              </a:rPr>
              <a:t>built</a:t>
            </a:r>
            <a:r>
              <a:rPr sz="1050" b="1" spc="-41" dirty="0">
                <a:solidFill>
                  <a:srgbClr val="001F5F"/>
                </a:solidFill>
                <a:latin typeface="Calibri"/>
                <a:cs typeface="Calibri"/>
              </a:rPr>
              <a:t> </a:t>
            </a:r>
            <a:r>
              <a:rPr sz="1050" b="1" spc="-8" dirty="0">
                <a:solidFill>
                  <a:srgbClr val="001F5F"/>
                </a:solidFill>
                <a:latin typeface="Calibri"/>
                <a:cs typeface="Calibri"/>
              </a:rPr>
              <a:t>according</a:t>
            </a:r>
            <a:r>
              <a:rPr sz="1050" b="1" spc="-41" dirty="0">
                <a:solidFill>
                  <a:srgbClr val="001F5F"/>
                </a:solidFill>
                <a:latin typeface="Calibri"/>
                <a:cs typeface="Calibri"/>
              </a:rPr>
              <a:t> </a:t>
            </a:r>
            <a:r>
              <a:rPr sz="1050" b="1" dirty="0">
                <a:solidFill>
                  <a:srgbClr val="001F5F"/>
                </a:solidFill>
                <a:latin typeface="Calibri"/>
                <a:cs typeface="Calibri"/>
              </a:rPr>
              <a:t>to</a:t>
            </a:r>
            <a:r>
              <a:rPr sz="1050" b="1" spc="-19" dirty="0">
                <a:solidFill>
                  <a:srgbClr val="001F5F"/>
                </a:solidFill>
                <a:latin typeface="Calibri"/>
                <a:cs typeface="Calibri"/>
              </a:rPr>
              <a:t> </a:t>
            </a:r>
            <a:r>
              <a:rPr sz="1050" b="1" spc="-38" dirty="0">
                <a:solidFill>
                  <a:srgbClr val="001F5F"/>
                </a:solidFill>
                <a:latin typeface="Calibri"/>
                <a:cs typeface="Calibri"/>
              </a:rPr>
              <a:t>a</a:t>
            </a:r>
            <a:endParaRPr sz="1050" dirty="0">
              <a:solidFill>
                <a:prstClr val="black"/>
              </a:solidFill>
              <a:latin typeface="Calibri"/>
              <a:cs typeface="Calibri"/>
            </a:endParaRPr>
          </a:p>
          <a:p>
            <a:pPr marL="132398" marR="97154" defTabSz="685800" eaLnBrk="1" fontAlgn="auto" hangingPunct="1">
              <a:lnSpc>
                <a:spcPct val="78600"/>
              </a:lnSpc>
              <a:spcBef>
                <a:spcPts val="8"/>
              </a:spcBef>
              <a:spcAft>
                <a:spcPts val="0"/>
              </a:spcAft>
            </a:pPr>
            <a:r>
              <a:rPr sz="1050" b="1" spc="-8" dirty="0">
                <a:solidFill>
                  <a:srgbClr val="001F5F"/>
                </a:solidFill>
                <a:latin typeface="Calibri"/>
                <a:cs typeface="Calibri"/>
              </a:rPr>
              <a:t>male-driven</a:t>
            </a:r>
            <a:r>
              <a:rPr sz="1050" b="1" spc="-38" dirty="0">
                <a:solidFill>
                  <a:srgbClr val="001F5F"/>
                </a:solidFill>
                <a:latin typeface="Calibri"/>
                <a:cs typeface="Calibri"/>
              </a:rPr>
              <a:t> </a:t>
            </a:r>
            <a:r>
              <a:rPr sz="1050" b="1" dirty="0">
                <a:solidFill>
                  <a:srgbClr val="001F5F"/>
                </a:solidFill>
                <a:latin typeface="Calibri"/>
                <a:cs typeface="Calibri"/>
              </a:rPr>
              <a:t>view</a:t>
            </a:r>
            <a:r>
              <a:rPr sz="1050" b="1" spc="-41" dirty="0">
                <a:solidFill>
                  <a:srgbClr val="001F5F"/>
                </a:solidFill>
                <a:latin typeface="Calibri"/>
                <a:cs typeface="Calibri"/>
              </a:rPr>
              <a:t> </a:t>
            </a:r>
            <a:r>
              <a:rPr sz="1050" b="1" dirty="0">
                <a:solidFill>
                  <a:srgbClr val="001F5F"/>
                </a:solidFill>
                <a:latin typeface="Calibri"/>
                <a:cs typeface="Calibri"/>
              </a:rPr>
              <a:t>which</a:t>
            </a:r>
            <a:r>
              <a:rPr sz="1050" b="1" spc="-34" dirty="0">
                <a:solidFill>
                  <a:srgbClr val="001F5F"/>
                </a:solidFill>
                <a:latin typeface="Calibri"/>
                <a:cs typeface="Calibri"/>
              </a:rPr>
              <a:t> </a:t>
            </a:r>
            <a:r>
              <a:rPr sz="1050" b="1" spc="-8" dirty="0">
                <a:solidFill>
                  <a:srgbClr val="001F5F"/>
                </a:solidFill>
                <a:latin typeface="Calibri"/>
                <a:cs typeface="Calibri"/>
              </a:rPr>
              <a:t>still permeates</a:t>
            </a:r>
            <a:r>
              <a:rPr sz="1050" b="1" spc="-34" dirty="0">
                <a:solidFill>
                  <a:srgbClr val="001F5F"/>
                </a:solidFill>
                <a:latin typeface="Calibri"/>
                <a:cs typeface="Calibri"/>
              </a:rPr>
              <a:t> </a:t>
            </a:r>
            <a:r>
              <a:rPr sz="1050" b="1" spc="-8" dirty="0">
                <a:solidFill>
                  <a:srgbClr val="001F5F"/>
                </a:solidFill>
                <a:latin typeface="Calibri"/>
                <a:cs typeface="Calibri"/>
              </a:rPr>
              <a:t>institutions</a:t>
            </a:r>
            <a:r>
              <a:rPr sz="1050" b="1" spc="-34" dirty="0">
                <a:solidFill>
                  <a:srgbClr val="001F5F"/>
                </a:solidFill>
                <a:latin typeface="Calibri"/>
                <a:cs typeface="Calibri"/>
              </a:rPr>
              <a:t> </a:t>
            </a:r>
            <a:r>
              <a:rPr sz="1050" b="1" dirty="0">
                <a:solidFill>
                  <a:srgbClr val="001F5F"/>
                </a:solidFill>
                <a:latin typeface="Calibri"/>
                <a:cs typeface="Calibri"/>
              </a:rPr>
              <a:t>,</a:t>
            </a:r>
            <a:r>
              <a:rPr sz="1050" b="1" spc="-8" dirty="0">
                <a:solidFill>
                  <a:srgbClr val="001F5F"/>
                </a:solidFill>
                <a:latin typeface="Calibri"/>
                <a:cs typeface="Calibri"/>
              </a:rPr>
              <a:t> </a:t>
            </a:r>
            <a:r>
              <a:rPr sz="1050" b="1" spc="-15" dirty="0">
                <a:solidFill>
                  <a:srgbClr val="001F5F"/>
                </a:solidFill>
                <a:latin typeface="Calibri"/>
                <a:cs typeface="Calibri"/>
              </a:rPr>
              <a:t>Laws </a:t>
            </a:r>
            <a:r>
              <a:rPr sz="1050" b="1" dirty="0">
                <a:solidFill>
                  <a:srgbClr val="001F5F"/>
                </a:solidFill>
                <a:latin typeface="Calibri"/>
                <a:cs typeface="Calibri"/>
              </a:rPr>
              <a:t>and</a:t>
            </a:r>
            <a:r>
              <a:rPr sz="1050" b="1" spc="-45" dirty="0">
                <a:solidFill>
                  <a:srgbClr val="001F5F"/>
                </a:solidFill>
                <a:latin typeface="Calibri"/>
                <a:cs typeface="Calibri"/>
              </a:rPr>
              <a:t> </a:t>
            </a:r>
            <a:r>
              <a:rPr sz="1050" b="1" dirty="0">
                <a:solidFill>
                  <a:srgbClr val="001F5F"/>
                </a:solidFill>
                <a:latin typeface="Calibri"/>
                <a:cs typeface="Calibri"/>
              </a:rPr>
              <a:t>social</a:t>
            </a:r>
            <a:r>
              <a:rPr sz="1050" b="1" spc="-56" dirty="0">
                <a:solidFill>
                  <a:srgbClr val="001F5F"/>
                </a:solidFill>
                <a:latin typeface="Calibri"/>
                <a:cs typeface="Calibri"/>
              </a:rPr>
              <a:t> </a:t>
            </a:r>
            <a:r>
              <a:rPr sz="1050" b="1" spc="-8" dirty="0">
                <a:solidFill>
                  <a:srgbClr val="001F5F"/>
                </a:solidFill>
                <a:latin typeface="Calibri"/>
                <a:cs typeface="Calibri"/>
              </a:rPr>
              <a:t>interactions</a:t>
            </a:r>
            <a:r>
              <a:rPr sz="1050" b="1" spc="-53" dirty="0">
                <a:solidFill>
                  <a:srgbClr val="001F5F"/>
                </a:solidFill>
                <a:latin typeface="Calibri"/>
                <a:cs typeface="Calibri"/>
              </a:rPr>
              <a:t> </a:t>
            </a:r>
            <a:r>
              <a:rPr sz="1050" b="1" spc="-19" dirty="0">
                <a:solidFill>
                  <a:srgbClr val="001F5F"/>
                </a:solidFill>
                <a:latin typeface="Calibri"/>
                <a:cs typeface="Calibri"/>
              </a:rPr>
              <a:t>...</a:t>
            </a:r>
            <a:endParaRPr sz="1050" dirty="0">
              <a:solidFill>
                <a:prstClr val="black"/>
              </a:solidFill>
              <a:latin typeface="Calibri"/>
              <a:cs typeface="Calibri"/>
            </a:endParaRPr>
          </a:p>
        </p:txBody>
      </p:sp>
      <p:sp>
        <p:nvSpPr>
          <p:cNvPr id="12" name="object 7">
            <a:extLst>
              <a:ext uri="{FF2B5EF4-FFF2-40B4-BE49-F238E27FC236}">
                <a16:creationId xmlns:a16="http://schemas.microsoft.com/office/drawing/2014/main" id="{2321218A-4FA1-BD0E-8656-C82971A06591}"/>
              </a:ext>
            </a:extLst>
          </p:cNvPr>
          <p:cNvSpPr/>
          <p:nvPr/>
        </p:nvSpPr>
        <p:spPr>
          <a:xfrm>
            <a:off x="2576993" y="3777884"/>
            <a:ext cx="331469" cy="290513"/>
          </a:xfrm>
          <a:custGeom>
            <a:avLst/>
            <a:gdLst/>
            <a:ahLst/>
            <a:cxnLst/>
            <a:rect l="l" t="t" r="r" b="b"/>
            <a:pathLst>
              <a:path w="441960" h="387350">
                <a:moveTo>
                  <a:pt x="441960" y="0"/>
                </a:moveTo>
                <a:lnTo>
                  <a:pt x="0" y="0"/>
                </a:lnTo>
                <a:lnTo>
                  <a:pt x="0" y="387096"/>
                </a:lnTo>
                <a:lnTo>
                  <a:pt x="441960" y="387096"/>
                </a:lnTo>
                <a:lnTo>
                  <a:pt x="441960" y="0"/>
                </a:lnTo>
                <a:close/>
              </a:path>
            </a:pathLst>
          </a:custGeom>
          <a:solidFill>
            <a:srgbClr val="FFC000"/>
          </a:solidFill>
        </p:spPr>
        <p:txBody>
          <a:bodyPr wrap="square" lIns="0" tIns="0" rIns="0" bIns="0" rtlCol="0"/>
          <a:lstStyle/>
          <a:p>
            <a:pPr defTabSz="685800" eaLnBrk="1" fontAlgn="auto" hangingPunct="1">
              <a:spcBef>
                <a:spcPts val="0"/>
              </a:spcBef>
              <a:spcAft>
                <a:spcPts val="0"/>
              </a:spcAft>
            </a:pPr>
            <a:endParaRPr sz="1350">
              <a:solidFill>
                <a:srgbClr val="FFC000"/>
              </a:solidFill>
              <a:latin typeface="Calibri"/>
              <a:cs typeface="+mn-cs"/>
            </a:endParaRPr>
          </a:p>
        </p:txBody>
      </p:sp>
      <p:sp>
        <p:nvSpPr>
          <p:cNvPr id="13" name="object 14">
            <a:extLst>
              <a:ext uri="{FF2B5EF4-FFF2-40B4-BE49-F238E27FC236}">
                <a16:creationId xmlns:a16="http://schemas.microsoft.com/office/drawing/2014/main" id="{272D688C-2921-475D-3C4B-D5E31ECA6EE1}"/>
              </a:ext>
            </a:extLst>
          </p:cNvPr>
          <p:cNvSpPr txBox="1"/>
          <p:nvPr/>
        </p:nvSpPr>
        <p:spPr>
          <a:xfrm>
            <a:off x="3388239" y="3207003"/>
            <a:ext cx="1564004" cy="675665"/>
          </a:xfrm>
          <a:prstGeom prst="rect">
            <a:avLst/>
          </a:prstGeom>
          <a:solidFill>
            <a:srgbClr val="FFFFFF"/>
          </a:solidFill>
          <a:ln w="25907">
            <a:solidFill>
              <a:srgbClr val="333399"/>
            </a:solidFill>
          </a:ln>
        </p:spPr>
        <p:txBody>
          <a:bodyPr vert="horz" wrap="square" lIns="0" tIns="29051" rIns="0" bIns="0" rtlCol="0">
            <a:spAutoFit/>
          </a:bodyPr>
          <a:lstStyle/>
          <a:p>
            <a:pPr marL="68580" marR="209550" defTabSz="685800" eaLnBrk="1" fontAlgn="auto" hangingPunct="1">
              <a:spcBef>
                <a:spcPts val="229"/>
              </a:spcBef>
              <a:spcAft>
                <a:spcPts val="0"/>
              </a:spcAft>
            </a:pPr>
            <a:r>
              <a:rPr sz="1050" b="1" spc="-8" dirty="0">
                <a:solidFill>
                  <a:srgbClr val="001F5F"/>
                </a:solidFill>
                <a:latin typeface="Calibri"/>
                <a:cs typeface="Arial"/>
              </a:rPr>
              <a:t>2.</a:t>
            </a:r>
            <a:r>
              <a:rPr lang="en-US" sz="1050" b="1" spc="-8" dirty="0">
                <a:solidFill>
                  <a:srgbClr val="001F5F"/>
                </a:solidFill>
                <a:latin typeface="Calibri"/>
                <a:cs typeface="Arial"/>
              </a:rPr>
              <a:t>Fixed gender roles which grant social </a:t>
            </a:r>
            <a:r>
              <a:rPr lang="en-US" sz="1050" b="1" dirty="0">
                <a:solidFill>
                  <a:srgbClr val="001F5F"/>
                </a:solidFill>
                <a:latin typeface="Calibri"/>
                <a:cs typeface="Arial"/>
              </a:rPr>
              <a:t>privilege/power to certain social groups.</a:t>
            </a:r>
            <a:endParaRPr sz="1050" dirty="0">
              <a:solidFill>
                <a:prstClr val="black"/>
              </a:solidFill>
              <a:latin typeface="Calibri"/>
              <a:cs typeface="Arial"/>
            </a:endParaRPr>
          </a:p>
        </p:txBody>
      </p:sp>
      <p:sp>
        <p:nvSpPr>
          <p:cNvPr id="14" name="object 9">
            <a:extLst>
              <a:ext uri="{FF2B5EF4-FFF2-40B4-BE49-F238E27FC236}">
                <a16:creationId xmlns:a16="http://schemas.microsoft.com/office/drawing/2014/main" id="{5C66D2DE-C1C9-6BC4-5114-DB1010187FCC}"/>
              </a:ext>
            </a:extLst>
          </p:cNvPr>
          <p:cNvSpPr txBox="1"/>
          <p:nvPr/>
        </p:nvSpPr>
        <p:spPr>
          <a:xfrm>
            <a:off x="5389004" y="2660678"/>
            <a:ext cx="2809875" cy="1292277"/>
          </a:xfrm>
          <a:prstGeom prst="rect">
            <a:avLst/>
          </a:prstGeom>
          <a:ln w="28955">
            <a:solidFill>
              <a:srgbClr val="FF0000"/>
            </a:solidFill>
          </a:ln>
        </p:spPr>
        <p:txBody>
          <a:bodyPr vert="horz" wrap="square" lIns="0" tIns="0" rIns="0" bIns="0" rtlCol="0">
            <a:spAutoFit/>
          </a:bodyPr>
          <a:lstStyle/>
          <a:p>
            <a:pPr marL="150019" defTabSz="685800" eaLnBrk="1" fontAlgn="auto" hangingPunct="1">
              <a:lnSpc>
                <a:spcPts val="1229"/>
              </a:lnSpc>
              <a:spcBef>
                <a:spcPts val="0"/>
              </a:spcBef>
              <a:spcAft>
                <a:spcPts val="0"/>
              </a:spcAft>
            </a:pPr>
            <a:endParaRPr lang="en-US" sz="1050" b="1" dirty="0">
              <a:solidFill>
                <a:srgbClr val="001F5F"/>
              </a:solidFill>
              <a:latin typeface="Calibri"/>
              <a:cs typeface="Calibri"/>
            </a:endParaRPr>
          </a:p>
          <a:p>
            <a:pPr marL="150019" defTabSz="685800" eaLnBrk="1" fontAlgn="auto" hangingPunct="1">
              <a:lnSpc>
                <a:spcPts val="1229"/>
              </a:lnSpc>
              <a:spcBef>
                <a:spcPts val="0"/>
              </a:spcBef>
              <a:spcAft>
                <a:spcPts val="0"/>
              </a:spcAft>
            </a:pPr>
            <a:r>
              <a:rPr lang="en-US" sz="1050" b="1" dirty="0">
                <a:solidFill>
                  <a:srgbClr val="001F5F"/>
                </a:solidFill>
                <a:latin typeface="Calibri"/>
                <a:cs typeface="Calibri"/>
              </a:rPr>
              <a:t>IMPACTS</a:t>
            </a:r>
            <a:r>
              <a:rPr sz="1050" b="1" spc="-8" dirty="0">
                <a:solidFill>
                  <a:srgbClr val="001F5F"/>
                </a:solidFill>
                <a:latin typeface="Calibri"/>
                <a:cs typeface="Calibri"/>
              </a:rPr>
              <a:t>:</a:t>
            </a:r>
            <a:endParaRPr sz="1050" dirty="0">
              <a:solidFill>
                <a:prstClr val="black"/>
              </a:solidFill>
              <a:latin typeface="Calibri"/>
              <a:cs typeface="Calibri"/>
            </a:endParaRPr>
          </a:p>
          <a:p>
            <a:pPr marL="150019" defTabSz="685800" eaLnBrk="1" fontAlgn="auto" hangingPunct="1">
              <a:lnSpc>
                <a:spcPts val="1373"/>
              </a:lnSpc>
              <a:spcBef>
                <a:spcPts val="0"/>
              </a:spcBef>
              <a:spcAft>
                <a:spcPts val="0"/>
              </a:spcAft>
            </a:pPr>
            <a:r>
              <a:rPr sz="1050" b="1" spc="-26" dirty="0">
                <a:solidFill>
                  <a:srgbClr val="001F5F"/>
                </a:solidFill>
                <a:latin typeface="Calibri"/>
                <a:cs typeface="Calibri"/>
              </a:rPr>
              <a:t>-</a:t>
            </a:r>
            <a:r>
              <a:rPr sz="1050" b="1" spc="-8" dirty="0">
                <a:solidFill>
                  <a:srgbClr val="001F5F"/>
                </a:solidFill>
                <a:latin typeface="Calibri"/>
                <a:cs typeface="Calibri"/>
              </a:rPr>
              <a:t>inequality</a:t>
            </a:r>
            <a:r>
              <a:rPr lang="en-US" sz="1050" b="1" spc="-8" dirty="0">
                <a:solidFill>
                  <a:srgbClr val="001F5F"/>
                </a:solidFill>
                <a:latin typeface="Calibri"/>
                <a:cs typeface="Calibri"/>
              </a:rPr>
              <a:t> &amp; intersect. </a:t>
            </a:r>
            <a:r>
              <a:rPr sz="1050" b="1" dirty="0">
                <a:solidFill>
                  <a:srgbClr val="001F5F"/>
                </a:solidFill>
                <a:latin typeface="Calibri"/>
                <a:cs typeface="Calibri"/>
              </a:rPr>
              <a:t>in</a:t>
            </a:r>
            <a:r>
              <a:rPr sz="1050" b="1" spc="-19" dirty="0">
                <a:solidFill>
                  <a:srgbClr val="001F5F"/>
                </a:solidFill>
                <a:latin typeface="Calibri"/>
                <a:cs typeface="Calibri"/>
              </a:rPr>
              <a:t> </a:t>
            </a:r>
            <a:r>
              <a:rPr sz="1050" b="1" dirty="0">
                <a:solidFill>
                  <a:srgbClr val="001F5F"/>
                </a:solidFill>
                <a:latin typeface="Calibri"/>
                <a:cs typeface="Calibri"/>
              </a:rPr>
              <a:t>access</a:t>
            </a:r>
            <a:r>
              <a:rPr sz="1050" b="1" spc="236" dirty="0">
                <a:solidFill>
                  <a:srgbClr val="001F5F"/>
                </a:solidFill>
                <a:latin typeface="Calibri"/>
                <a:cs typeface="Calibri"/>
              </a:rPr>
              <a:t> </a:t>
            </a:r>
            <a:r>
              <a:rPr sz="1050" b="1" spc="-23" dirty="0">
                <a:solidFill>
                  <a:srgbClr val="001F5F"/>
                </a:solidFill>
                <a:latin typeface="Calibri"/>
                <a:cs typeface="Calibri"/>
              </a:rPr>
              <a:t>to/control</a:t>
            </a:r>
            <a:r>
              <a:rPr sz="1050" b="1" spc="-34" dirty="0">
                <a:solidFill>
                  <a:srgbClr val="001F5F"/>
                </a:solidFill>
                <a:latin typeface="Calibri"/>
                <a:cs typeface="Calibri"/>
              </a:rPr>
              <a:t> </a:t>
            </a:r>
            <a:r>
              <a:rPr sz="1050" b="1" dirty="0">
                <a:solidFill>
                  <a:srgbClr val="001F5F"/>
                </a:solidFill>
                <a:latin typeface="Calibri"/>
                <a:cs typeface="Calibri"/>
              </a:rPr>
              <a:t>of</a:t>
            </a:r>
            <a:r>
              <a:rPr sz="1050" b="1" spc="-15" dirty="0">
                <a:solidFill>
                  <a:srgbClr val="001F5F"/>
                </a:solidFill>
                <a:latin typeface="Calibri"/>
                <a:cs typeface="Calibri"/>
              </a:rPr>
              <a:t> </a:t>
            </a:r>
            <a:r>
              <a:rPr sz="1050" b="1" spc="-8" dirty="0">
                <a:solidFill>
                  <a:srgbClr val="001F5F"/>
                </a:solidFill>
                <a:latin typeface="Calibri"/>
                <a:cs typeface="Calibri"/>
              </a:rPr>
              <a:t>resources, </a:t>
            </a:r>
            <a:r>
              <a:rPr sz="1050" b="1" dirty="0">
                <a:solidFill>
                  <a:srgbClr val="001F5F"/>
                </a:solidFill>
                <a:latin typeface="Calibri"/>
                <a:cs typeface="Calibri"/>
              </a:rPr>
              <a:t>assets,</a:t>
            </a:r>
            <a:r>
              <a:rPr sz="1050" b="1" spc="-45" dirty="0">
                <a:solidFill>
                  <a:srgbClr val="001F5F"/>
                </a:solidFill>
                <a:latin typeface="Calibri"/>
                <a:cs typeface="Calibri"/>
              </a:rPr>
              <a:t> </a:t>
            </a:r>
            <a:r>
              <a:rPr sz="1050" b="1" dirty="0">
                <a:solidFill>
                  <a:srgbClr val="001F5F"/>
                </a:solidFill>
                <a:latin typeface="Calibri"/>
                <a:cs typeface="Calibri"/>
              </a:rPr>
              <a:t>voice,</a:t>
            </a:r>
            <a:r>
              <a:rPr sz="1050" b="1" spc="233" dirty="0">
                <a:solidFill>
                  <a:srgbClr val="001F5F"/>
                </a:solidFill>
                <a:latin typeface="Calibri"/>
                <a:cs typeface="Calibri"/>
              </a:rPr>
              <a:t> </a:t>
            </a:r>
            <a:r>
              <a:rPr sz="1050" b="1" spc="-8" dirty="0">
                <a:solidFill>
                  <a:srgbClr val="001F5F"/>
                </a:solidFill>
                <a:latin typeface="Calibri"/>
                <a:cs typeface="Calibri"/>
              </a:rPr>
              <a:t>opportunities</a:t>
            </a:r>
            <a:r>
              <a:rPr lang="en-US" sz="1050" b="1" spc="-8" dirty="0">
                <a:solidFill>
                  <a:srgbClr val="001F5F"/>
                </a:solidFill>
                <a:latin typeface="Calibri"/>
                <a:cs typeface="Calibri"/>
              </a:rPr>
              <a:t>.</a:t>
            </a:r>
          </a:p>
          <a:p>
            <a:pPr marL="150019" defTabSz="685800" eaLnBrk="1" fontAlgn="auto" hangingPunct="1">
              <a:lnSpc>
                <a:spcPts val="1373"/>
              </a:lnSpc>
              <a:spcBef>
                <a:spcPts val="0"/>
              </a:spcBef>
              <a:spcAft>
                <a:spcPts val="0"/>
              </a:spcAft>
            </a:pPr>
            <a:r>
              <a:rPr lang="en-US" sz="1050" b="1" spc="-8" dirty="0">
                <a:solidFill>
                  <a:srgbClr val="001F5F"/>
                </a:solidFill>
                <a:latin typeface="Calibri"/>
                <a:cs typeface="Calibri"/>
              </a:rPr>
              <a:t>-Unequal treatment (discrimination in law)</a:t>
            </a:r>
            <a:endParaRPr sz="1050" dirty="0">
              <a:solidFill>
                <a:prstClr val="black"/>
              </a:solidFill>
              <a:latin typeface="Calibri"/>
              <a:cs typeface="Calibri"/>
            </a:endParaRPr>
          </a:p>
          <a:p>
            <a:pPr marL="150019" marR="416243" defTabSz="685800" eaLnBrk="1" fontAlgn="auto" hangingPunct="1">
              <a:lnSpc>
                <a:spcPct val="91900"/>
              </a:lnSpc>
              <a:spcBef>
                <a:spcPts val="4"/>
              </a:spcBef>
              <a:spcAft>
                <a:spcPts val="0"/>
              </a:spcAft>
            </a:pPr>
            <a:r>
              <a:rPr sz="1050" b="1" dirty="0">
                <a:solidFill>
                  <a:srgbClr val="001F5F"/>
                </a:solidFill>
                <a:latin typeface="Calibri"/>
                <a:cs typeface="Calibri"/>
              </a:rPr>
              <a:t>-</a:t>
            </a:r>
            <a:r>
              <a:rPr sz="1050" b="1" spc="-8" dirty="0">
                <a:solidFill>
                  <a:srgbClr val="001F5F"/>
                </a:solidFill>
                <a:latin typeface="Calibri"/>
                <a:cs typeface="Calibri"/>
              </a:rPr>
              <a:t>Assigned</a:t>
            </a:r>
            <a:r>
              <a:rPr sz="1050" b="1" spc="-56" dirty="0">
                <a:solidFill>
                  <a:srgbClr val="001F5F"/>
                </a:solidFill>
                <a:latin typeface="Calibri"/>
                <a:cs typeface="Calibri"/>
              </a:rPr>
              <a:t> </a:t>
            </a:r>
            <a:r>
              <a:rPr sz="1050" b="1" dirty="0">
                <a:solidFill>
                  <a:srgbClr val="001F5F"/>
                </a:solidFill>
                <a:latin typeface="Calibri"/>
                <a:cs typeface="Calibri"/>
              </a:rPr>
              <a:t>gender</a:t>
            </a:r>
            <a:r>
              <a:rPr sz="1050" b="1" spc="-26" dirty="0">
                <a:solidFill>
                  <a:srgbClr val="001F5F"/>
                </a:solidFill>
                <a:latin typeface="Calibri"/>
                <a:cs typeface="Calibri"/>
              </a:rPr>
              <a:t> </a:t>
            </a:r>
            <a:r>
              <a:rPr sz="1050" b="1" spc="-8" dirty="0">
                <a:solidFill>
                  <a:srgbClr val="001F5F"/>
                </a:solidFill>
                <a:latin typeface="Calibri"/>
                <a:cs typeface="Calibri"/>
              </a:rPr>
              <a:t>roles</a:t>
            </a:r>
            <a:r>
              <a:rPr sz="1050" b="1" spc="-34" dirty="0">
                <a:solidFill>
                  <a:srgbClr val="001F5F"/>
                </a:solidFill>
                <a:latin typeface="Calibri"/>
                <a:cs typeface="Calibri"/>
              </a:rPr>
              <a:t> </a:t>
            </a:r>
            <a:r>
              <a:rPr sz="1050" b="1" dirty="0">
                <a:solidFill>
                  <a:srgbClr val="001F5F"/>
                </a:solidFill>
                <a:latin typeface="Calibri"/>
                <a:cs typeface="Calibri"/>
              </a:rPr>
              <a:t>that</a:t>
            </a:r>
            <a:r>
              <a:rPr sz="1050" b="1" spc="-45" dirty="0">
                <a:solidFill>
                  <a:srgbClr val="001F5F"/>
                </a:solidFill>
                <a:latin typeface="Calibri"/>
                <a:cs typeface="Calibri"/>
              </a:rPr>
              <a:t> </a:t>
            </a:r>
            <a:r>
              <a:rPr sz="1050" b="1" spc="-8" dirty="0">
                <a:solidFill>
                  <a:srgbClr val="001F5F"/>
                </a:solidFill>
                <a:latin typeface="Calibri"/>
                <a:cs typeface="Calibri"/>
              </a:rPr>
              <a:t>devalue </a:t>
            </a:r>
            <a:r>
              <a:rPr sz="1050" b="1" spc="-23" dirty="0">
                <a:solidFill>
                  <a:srgbClr val="001F5F"/>
                </a:solidFill>
                <a:latin typeface="Calibri"/>
                <a:cs typeface="Calibri"/>
              </a:rPr>
              <a:t>women’s</a:t>
            </a:r>
            <a:r>
              <a:rPr sz="1050" b="1" spc="-19" dirty="0">
                <a:solidFill>
                  <a:srgbClr val="001F5F"/>
                </a:solidFill>
                <a:latin typeface="Calibri"/>
                <a:cs typeface="Calibri"/>
              </a:rPr>
              <a:t> </a:t>
            </a:r>
            <a:r>
              <a:rPr sz="1050" b="1" spc="-15" dirty="0">
                <a:solidFill>
                  <a:srgbClr val="001F5F"/>
                </a:solidFill>
                <a:latin typeface="Calibri"/>
                <a:cs typeface="Calibri"/>
              </a:rPr>
              <a:t>contributions</a:t>
            </a:r>
            <a:r>
              <a:rPr sz="1050" b="1" spc="15" dirty="0">
                <a:solidFill>
                  <a:srgbClr val="001F5F"/>
                </a:solidFill>
                <a:latin typeface="Calibri"/>
                <a:cs typeface="Calibri"/>
              </a:rPr>
              <a:t> </a:t>
            </a:r>
            <a:r>
              <a:rPr sz="1050" b="1" dirty="0">
                <a:solidFill>
                  <a:srgbClr val="001F5F"/>
                </a:solidFill>
                <a:latin typeface="Calibri"/>
                <a:cs typeface="Calibri"/>
              </a:rPr>
              <a:t>to</a:t>
            </a:r>
            <a:r>
              <a:rPr sz="1050" b="1" spc="217" dirty="0">
                <a:solidFill>
                  <a:srgbClr val="001F5F"/>
                </a:solidFill>
                <a:latin typeface="Calibri"/>
                <a:cs typeface="Calibri"/>
              </a:rPr>
              <a:t> </a:t>
            </a:r>
            <a:r>
              <a:rPr sz="1050" b="1" spc="-8" dirty="0">
                <a:solidFill>
                  <a:srgbClr val="001F5F"/>
                </a:solidFill>
                <a:latin typeface="Calibri"/>
                <a:cs typeface="Calibri"/>
              </a:rPr>
              <a:t>society </a:t>
            </a:r>
            <a:r>
              <a:rPr sz="1050" b="1" dirty="0">
                <a:solidFill>
                  <a:srgbClr val="001F5F"/>
                </a:solidFill>
                <a:latin typeface="Calibri"/>
                <a:cs typeface="Calibri"/>
              </a:rPr>
              <a:t>and</a:t>
            </a:r>
            <a:r>
              <a:rPr sz="1050" b="1" spc="-53" dirty="0">
                <a:solidFill>
                  <a:srgbClr val="001F5F"/>
                </a:solidFill>
                <a:latin typeface="Calibri"/>
                <a:cs typeface="Calibri"/>
              </a:rPr>
              <a:t> </a:t>
            </a:r>
            <a:r>
              <a:rPr sz="1050" b="1" dirty="0">
                <a:solidFill>
                  <a:srgbClr val="001F5F"/>
                </a:solidFill>
                <a:latin typeface="Calibri"/>
                <a:cs typeface="Calibri"/>
              </a:rPr>
              <a:t>limit</a:t>
            </a:r>
            <a:r>
              <a:rPr sz="1050" b="1" spc="-68" dirty="0">
                <a:solidFill>
                  <a:srgbClr val="001F5F"/>
                </a:solidFill>
                <a:latin typeface="Calibri"/>
                <a:cs typeface="Calibri"/>
              </a:rPr>
              <a:t> </a:t>
            </a:r>
            <a:r>
              <a:rPr sz="1050" b="1" dirty="0">
                <a:solidFill>
                  <a:srgbClr val="001F5F"/>
                </a:solidFill>
                <a:latin typeface="Calibri"/>
                <a:cs typeface="Calibri"/>
              </a:rPr>
              <a:t>their</a:t>
            </a:r>
            <a:r>
              <a:rPr sz="1050" b="1" spc="-53" dirty="0">
                <a:solidFill>
                  <a:srgbClr val="001F5F"/>
                </a:solidFill>
                <a:latin typeface="Calibri"/>
                <a:cs typeface="Calibri"/>
              </a:rPr>
              <a:t> </a:t>
            </a:r>
            <a:r>
              <a:rPr sz="1050" b="1" spc="-8" dirty="0">
                <a:solidFill>
                  <a:srgbClr val="001F5F"/>
                </a:solidFill>
                <a:latin typeface="Calibri"/>
                <a:cs typeface="Calibri"/>
              </a:rPr>
              <a:t>capabilities</a:t>
            </a:r>
            <a:r>
              <a:rPr sz="1050" b="1" spc="-53" dirty="0">
                <a:solidFill>
                  <a:srgbClr val="001F5F"/>
                </a:solidFill>
                <a:latin typeface="Calibri"/>
                <a:cs typeface="Calibri"/>
              </a:rPr>
              <a:t> </a:t>
            </a:r>
            <a:r>
              <a:rPr sz="1050" b="1" spc="-38" dirty="0">
                <a:solidFill>
                  <a:srgbClr val="001F5F"/>
                </a:solidFill>
                <a:latin typeface="Calibri"/>
                <a:cs typeface="Calibri"/>
              </a:rPr>
              <a:t>.</a:t>
            </a:r>
            <a:endParaRPr sz="1050" dirty="0">
              <a:solidFill>
                <a:prstClr val="black"/>
              </a:solidFill>
              <a:latin typeface="Calibri"/>
              <a:cs typeface="Calibri"/>
            </a:endParaRPr>
          </a:p>
        </p:txBody>
      </p:sp>
    </p:spTree>
    <p:extLst>
      <p:ext uri="{BB962C8B-B14F-4D97-AF65-F5344CB8AC3E}">
        <p14:creationId xmlns:p14="http://schemas.microsoft.com/office/powerpoint/2010/main" val="268141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F0C233-A162-A15A-2FFB-6178E8A2440A}"/>
              </a:ext>
            </a:extLst>
          </p:cNvPr>
          <p:cNvPicPr>
            <a:picLocks noChangeAspect="1"/>
          </p:cNvPicPr>
          <p:nvPr/>
        </p:nvPicPr>
        <p:blipFill>
          <a:blip r:embed="rId3"/>
          <a:srcRect/>
          <a:stretch/>
        </p:blipFill>
        <p:spPr>
          <a:xfrm>
            <a:off x="0" y="-19485"/>
            <a:ext cx="9144000" cy="1088189"/>
          </a:xfrm>
          <a:prstGeom prst="rect">
            <a:avLst/>
          </a:prstGeom>
          <a:noFill/>
        </p:spPr>
      </p:pic>
      <p:sp>
        <p:nvSpPr>
          <p:cNvPr id="2" name="object 2"/>
          <p:cNvSpPr txBox="1">
            <a:spLocks noGrp="1"/>
          </p:cNvSpPr>
          <p:nvPr>
            <p:ph type="title"/>
          </p:nvPr>
        </p:nvSpPr>
        <p:spPr>
          <a:xfrm>
            <a:off x="2339341" y="332908"/>
            <a:ext cx="9843335" cy="332303"/>
          </a:xfrm>
          <a:prstGeom prst="rect">
            <a:avLst/>
          </a:prstGeom>
          <a:noFill/>
        </p:spPr>
        <p:txBody>
          <a:bodyPr vert="horz" wrap="square" lIns="0" tIns="9049" rIns="0" bIns="0" rtlCol="0">
            <a:spAutoFit/>
          </a:bodyPr>
          <a:lstStyle/>
          <a:p>
            <a:pPr marL="9525">
              <a:spcBef>
                <a:spcPts val="71"/>
              </a:spcBef>
            </a:pPr>
            <a:r>
              <a:rPr lang="en-US" sz="2100" spc="-68" dirty="0">
                <a:solidFill>
                  <a:srgbClr val="002060"/>
                </a:solidFill>
              </a:rPr>
              <a:t>Impact of g</a:t>
            </a:r>
            <a:r>
              <a:rPr sz="2100" dirty="0">
                <a:solidFill>
                  <a:srgbClr val="002060"/>
                </a:solidFill>
              </a:rPr>
              <a:t>ender</a:t>
            </a:r>
            <a:r>
              <a:rPr sz="2100" spc="-45" dirty="0">
                <a:solidFill>
                  <a:srgbClr val="002060"/>
                </a:solidFill>
              </a:rPr>
              <a:t> </a:t>
            </a:r>
            <a:r>
              <a:rPr sz="2100" spc="-8" dirty="0">
                <a:solidFill>
                  <a:srgbClr val="002060"/>
                </a:solidFill>
              </a:rPr>
              <a:t>stereotypes</a:t>
            </a:r>
            <a:r>
              <a:rPr sz="2100" spc="-86" dirty="0">
                <a:solidFill>
                  <a:srgbClr val="002060"/>
                </a:solidFill>
              </a:rPr>
              <a:t> </a:t>
            </a:r>
            <a:r>
              <a:rPr sz="2100" dirty="0">
                <a:solidFill>
                  <a:srgbClr val="002060"/>
                </a:solidFill>
              </a:rPr>
              <a:t>through</a:t>
            </a:r>
            <a:r>
              <a:rPr sz="2100" spc="-83" dirty="0">
                <a:solidFill>
                  <a:srgbClr val="002060"/>
                </a:solidFill>
              </a:rPr>
              <a:t> </a:t>
            </a:r>
            <a:r>
              <a:rPr sz="2100" spc="-19" dirty="0">
                <a:solidFill>
                  <a:srgbClr val="002060"/>
                </a:solidFill>
              </a:rPr>
              <a:t>the</a:t>
            </a:r>
            <a:r>
              <a:rPr lang="en-US" sz="2100" spc="-19" dirty="0">
                <a:solidFill>
                  <a:srgbClr val="002060"/>
                </a:solidFill>
              </a:rPr>
              <a:t> </a:t>
            </a:r>
            <a:r>
              <a:rPr sz="2100" dirty="0">
                <a:solidFill>
                  <a:srgbClr val="002060"/>
                </a:solidFill>
              </a:rPr>
              <a:t>life</a:t>
            </a:r>
            <a:r>
              <a:rPr sz="2100" spc="-79" dirty="0">
                <a:solidFill>
                  <a:srgbClr val="002060"/>
                </a:solidFill>
              </a:rPr>
              <a:t> </a:t>
            </a:r>
            <a:r>
              <a:rPr sz="2100" dirty="0">
                <a:solidFill>
                  <a:srgbClr val="002060"/>
                </a:solidFill>
              </a:rPr>
              <a:t>course</a:t>
            </a:r>
          </a:p>
        </p:txBody>
      </p:sp>
      <p:pic>
        <p:nvPicPr>
          <p:cNvPr id="3" name="object 3"/>
          <p:cNvPicPr/>
          <p:nvPr/>
        </p:nvPicPr>
        <p:blipFill>
          <a:blip r:embed="rId4" cstate="print"/>
          <a:stretch>
            <a:fillRect/>
          </a:stretch>
        </p:blipFill>
        <p:spPr>
          <a:xfrm>
            <a:off x="0" y="1330438"/>
            <a:ext cx="9144000" cy="4392549"/>
          </a:xfrm>
          <a:prstGeom prst="rect">
            <a:avLst/>
          </a:prstGeom>
        </p:spPr>
      </p:pic>
      <p:sp>
        <p:nvSpPr>
          <p:cNvPr id="4" name="object 4"/>
          <p:cNvSpPr txBox="1"/>
          <p:nvPr/>
        </p:nvSpPr>
        <p:spPr>
          <a:xfrm>
            <a:off x="213360" y="1206578"/>
            <a:ext cx="2509761" cy="1831110"/>
          </a:xfrm>
          <a:prstGeom prst="rect">
            <a:avLst/>
          </a:prstGeom>
        </p:spPr>
        <p:txBody>
          <a:bodyPr vert="horz" wrap="square" lIns="0" tIns="10001" rIns="0" bIns="0" rtlCol="0">
            <a:spAutoFit/>
          </a:bodyPr>
          <a:lstStyle/>
          <a:p>
            <a:pPr marL="9525" marR="65246" defTabSz="685800" eaLnBrk="1" fontAlgn="auto" hangingPunct="1">
              <a:spcBef>
                <a:spcPts val="79"/>
              </a:spcBef>
              <a:spcAft>
                <a:spcPts val="0"/>
              </a:spcAft>
              <a:tabLst>
                <a:tab pos="726281" algn="l"/>
              </a:tabLst>
            </a:pPr>
            <a:r>
              <a:rPr sz="1500" b="1" kern="0" dirty="0">
                <a:solidFill>
                  <a:srgbClr val="FFFFFF"/>
                </a:solidFill>
                <a:latin typeface="Segoe UI"/>
                <a:cs typeface="Segoe UI"/>
              </a:rPr>
              <a:t>Gender</a:t>
            </a:r>
            <a:r>
              <a:rPr sz="1500" b="1" kern="0" spc="-19" dirty="0">
                <a:solidFill>
                  <a:srgbClr val="FFFFFF"/>
                </a:solidFill>
                <a:latin typeface="Segoe UI"/>
                <a:cs typeface="Segoe UI"/>
              </a:rPr>
              <a:t> </a:t>
            </a:r>
            <a:r>
              <a:rPr sz="1500" b="1" kern="0" spc="-8" dirty="0">
                <a:solidFill>
                  <a:srgbClr val="FFFFFF"/>
                </a:solidFill>
                <a:latin typeface="Segoe UI"/>
                <a:cs typeface="Segoe UI"/>
              </a:rPr>
              <a:t>stereotypes</a:t>
            </a:r>
            <a:r>
              <a:rPr sz="1500" b="1" kern="0" spc="-90" dirty="0">
                <a:solidFill>
                  <a:srgbClr val="FFFFFF"/>
                </a:solidFill>
                <a:latin typeface="Segoe UI"/>
                <a:cs typeface="Segoe UI"/>
              </a:rPr>
              <a:t> </a:t>
            </a:r>
            <a:r>
              <a:rPr sz="1500" b="1" kern="0" spc="-15" dirty="0">
                <a:solidFill>
                  <a:srgbClr val="FFFFFF"/>
                </a:solidFill>
                <a:latin typeface="Segoe UI"/>
                <a:cs typeface="Segoe UI"/>
              </a:rPr>
              <a:t>also </a:t>
            </a:r>
            <a:r>
              <a:rPr sz="1500" b="1" kern="0" dirty="0">
                <a:solidFill>
                  <a:srgbClr val="FFFFFF"/>
                </a:solidFill>
                <a:latin typeface="Segoe UI"/>
                <a:cs typeface="Segoe UI"/>
              </a:rPr>
              <a:t>affect</a:t>
            </a:r>
            <a:r>
              <a:rPr sz="1500" b="1" kern="0" spc="-68" dirty="0">
                <a:solidFill>
                  <a:srgbClr val="FFFFFF"/>
                </a:solidFill>
                <a:latin typeface="Segoe UI"/>
                <a:cs typeface="Segoe UI"/>
              </a:rPr>
              <a:t> </a:t>
            </a:r>
            <a:r>
              <a:rPr sz="1500" b="1" kern="0" dirty="0">
                <a:solidFill>
                  <a:srgbClr val="FFFFFF"/>
                </a:solidFill>
                <a:latin typeface="Segoe UI"/>
                <a:cs typeface="Segoe UI"/>
              </a:rPr>
              <a:t>older</a:t>
            </a:r>
            <a:r>
              <a:rPr sz="1500" b="1" kern="0" spc="-41" dirty="0">
                <a:solidFill>
                  <a:srgbClr val="FFFFFF"/>
                </a:solidFill>
                <a:latin typeface="Segoe UI"/>
                <a:cs typeface="Segoe UI"/>
              </a:rPr>
              <a:t> </a:t>
            </a:r>
            <a:r>
              <a:rPr sz="1500" b="1" kern="0" dirty="0">
                <a:solidFill>
                  <a:srgbClr val="FFFFFF"/>
                </a:solidFill>
                <a:latin typeface="Segoe UI"/>
                <a:cs typeface="Segoe UI"/>
              </a:rPr>
              <a:t>women</a:t>
            </a:r>
            <a:r>
              <a:rPr sz="1500" b="1" kern="0" spc="-60" dirty="0">
                <a:solidFill>
                  <a:srgbClr val="FFFFFF"/>
                </a:solidFill>
                <a:latin typeface="Segoe UI"/>
                <a:cs typeface="Segoe UI"/>
              </a:rPr>
              <a:t> </a:t>
            </a:r>
            <a:r>
              <a:rPr sz="1500" b="1" kern="0" spc="-19" dirty="0">
                <a:solidFill>
                  <a:srgbClr val="FFFFFF"/>
                </a:solidFill>
                <a:latin typeface="Segoe UI"/>
                <a:cs typeface="Segoe UI"/>
              </a:rPr>
              <a:t>and </a:t>
            </a:r>
            <a:r>
              <a:rPr sz="1500" b="1" kern="0" dirty="0">
                <a:solidFill>
                  <a:srgbClr val="FFFFFF"/>
                </a:solidFill>
                <a:latin typeface="Segoe UI"/>
                <a:cs typeface="Segoe UI"/>
              </a:rPr>
              <a:t>men</a:t>
            </a:r>
            <a:r>
              <a:rPr sz="1500" b="1" kern="0" spc="-45" dirty="0">
                <a:solidFill>
                  <a:srgbClr val="FFFFFF"/>
                </a:solidFill>
                <a:latin typeface="Segoe UI"/>
                <a:cs typeface="Segoe UI"/>
              </a:rPr>
              <a:t> </a:t>
            </a:r>
            <a:r>
              <a:rPr sz="1500" b="1" kern="0" spc="-19" dirty="0">
                <a:solidFill>
                  <a:srgbClr val="FFFFFF"/>
                </a:solidFill>
                <a:latin typeface="Segoe UI"/>
                <a:cs typeface="Segoe UI"/>
              </a:rPr>
              <a:t>in</a:t>
            </a:r>
            <a:r>
              <a:rPr lang="en-GB" sz="1500" b="1" kern="0" spc="-19" dirty="0">
                <a:solidFill>
                  <a:srgbClr val="FFFFFF"/>
                </a:solidFill>
                <a:latin typeface="Segoe UI"/>
                <a:cs typeface="Segoe UI"/>
              </a:rPr>
              <a:t> </a:t>
            </a:r>
            <a:r>
              <a:rPr sz="1500" b="1" kern="0" spc="-8" dirty="0">
                <a:solidFill>
                  <a:srgbClr val="FFFFFF"/>
                </a:solidFill>
                <a:latin typeface="Segoe UI"/>
                <a:cs typeface="Segoe UI"/>
              </a:rPr>
              <a:t>significant ways:</a:t>
            </a:r>
            <a:endParaRPr sz="1500" kern="0" dirty="0">
              <a:solidFill>
                <a:sysClr val="windowText" lastClr="000000"/>
              </a:solidFill>
              <a:latin typeface="Segoe UI"/>
              <a:cs typeface="Segoe UI"/>
            </a:endParaRPr>
          </a:p>
          <a:p>
            <a:pPr marL="266700" indent="-257175" defTabSz="685800" eaLnBrk="1" fontAlgn="auto" hangingPunct="1">
              <a:spcBef>
                <a:spcPts val="1620"/>
              </a:spcBef>
              <a:spcAft>
                <a:spcPts val="0"/>
              </a:spcAft>
              <a:buFont typeface="Wingdings"/>
              <a:buChar char=""/>
              <a:tabLst>
                <a:tab pos="266700" algn="l"/>
              </a:tabLst>
            </a:pPr>
            <a:r>
              <a:rPr sz="1500" b="1" kern="0" dirty="0">
                <a:solidFill>
                  <a:srgbClr val="FFFFFF"/>
                </a:solidFill>
                <a:cs typeface="Calibri" panose="020F0502020204030204" pitchFamily="34" charset="0"/>
              </a:rPr>
              <a:t>Lack</a:t>
            </a:r>
            <a:r>
              <a:rPr sz="1500" b="1" kern="0" spc="-41" dirty="0">
                <a:solidFill>
                  <a:srgbClr val="FFFFFF"/>
                </a:solidFill>
                <a:cs typeface="Calibri" panose="020F0502020204030204" pitchFamily="34" charset="0"/>
              </a:rPr>
              <a:t> </a:t>
            </a:r>
            <a:r>
              <a:rPr sz="1500" b="1" kern="0" dirty="0">
                <a:solidFill>
                  <a:srgbClr val="FFFFFF"/>
                </a:solidFill>
                <a:cs typeface="Calibri" panose="020F0502020204030204" pitchFamily="34" charset="0"/>
              </a:rPr>
              <a:t>of</a:t>
            </a:r>
            <a:r>
              <a:rPr sz="1500" b="1" kern="0" spc="-45" dirty="0">
                <a:solidFill>
                  <a:srgbClr val="FFFFFF"/>
                </a:solidFill>
                <a:cs typeface="Calibri" panose="020F0502020204030204" pitchFamily="34" charset="0"/>
              </a:rPr>
              <a:t> </a:t>
            </a:r>
            <a:r>
              <a:rPr sz="1500" b="1" kern="0" spc="-8" dirty="0">
                <a:solidFill>
                  <a:srgbClr val="FFFFFF"/>
                </a:solidFill>
                <a:cs typeface="Calibri" panose="020F0502020204030204" pitchFamily="34" charset="0"/>
              </a:rPr>
              <a:t>recognition</a:t>
            </a:r>
            <a:r>
              <a:rPr sz="1500" b="1" kern="0" spc="-56" dirty="0">
                <a:solidFill>
                  <a:srgbClr val="FFFFFF"/>
                </a:solidFill>
                <a:cs typeface="Calibri" panose="020F0502020204030204" pitchFamily="34" charset="0"/>
              </a:rPr>
              <a:t> </a:t>
            </a:r>
            <a:r>
              <a:rPr sz="1500" b="1" kern="0" spc="-19" dirty="0">
                <a:solidFill>
                  <a:srgbClr val="FFFFFF"/>
                </a:solidFill>
                <a:cs typeface="Calibri" panose="020F0502020204030204" pitchFamily="34" charset="0"/>
              </a:rPr>
              <a:t>of</a:t>
            </a:r>
            <a:endParaRPr sz="1500" kern="0" dirty="0">
              <a:solidFill>
                <a:sysClr val="windowText" lastClr="000000"/>
              </a:solidFill>
              <a:cs typeface="Calibri" panose="020F0502020204030204" pitchFamily="34" charset="0"/>
            </a:endParaRPr>
          </a:p>
          <a:p>
            <a:pPr marL="266700" defTabSz="685800" eaLnBrk="1" fontAlgn="auto" hangingPunct="1">
              <a:spcBef>
                <a:spcPts val="0"/>
              </a:spcBef>
              <a:spcAft>
                <a:spcPts val="0"/>
              </a:spcAft>
            </a:pPr>
            <a:r>
              <a:rPr sz="1500" b="1" kern="0" dirty="0">
                <a:solidFill>
                  <a:srgbClr val="FFFFFF"/>
                </a:solidFill>
                <a:cs typeface="Calibri" panose="020F0502020204030204" pitchFamily="34" charset="0"/>
              </a:rPr>
              <a:t>their</a:t>
            </a:r>
            <a:r>
              <a:rPr sz="1500" b="1" kern="0" spc="-56" dirty="0">
                <a:solidFill>
                  <a:srgbClr val="FFFFFF"/>
                </a:solidFill>
                <a:cs typeface="Calibri" panose="020F0502020204030204" pitchFamily="34" charset="0"/>
              </a:rPr>
              <a:t> </a:t>
            </a:r>
            <a:r>
              <a:rPr sz="1500" b="1" kern="0" dirty="0">
                <a:solidFill>
                  <a:srgbClr val="FFFFFF"/>
                </a:solidFill>
                <a:cs typeface="Calibri" panose="020F0502020204030204" pitchFamily="34" charset="0"/>
              </a:rPr>
              <a:t>rights</a:t>
            </a:r>
            <a:r>
              <a:rPr sz="1500" b="1" kern="0" spc="-60" dirty="0">
                <a:solidFill>
                  <a:srgbClr val="FFFFFF"/>
                </a:solidFill>
                <a:cs typeface="Calibri" panose="020F0502020204030204" pitchFamily="34" charset="0"/>
              </a:rPr>
              <a:t> </a:t>
            </a:r>
            <a:r>
              <a:rPr sz="1500" b="1" kern="0" spc="-15" dirty="0">
                <a:solidFill>
                  <a:srgbClr val="FFFFFF"/>
                </a:solidFill>
                <a:cs typeface="Calibri" panose="020F0502020204030204" pitchFamily="34" charset="0"/>
              </a:rPr>
              <a:t>(ex.</a:t>
            </a:r>
            <a:endParaRPr sz="1500" kern="0" dirty="0">
              <a:solidFill>
                <a:sysClr val="windowText" lastClr="000000"/>
              </a:solidFill>
              <a:cs typeface="Calibri" panose="020F0502020204030204" pitchFamily="34" charset="0"/>
            </a:endParaRPr>
          </a:p>
          <a:p>
            <a:pPr marL="266700" marR="771049" defTabSz="685800" eaLnBrk="1" fontAlgn="auto" hangingPunct="1">
              <a:spcBef>
                <a:spcPts val="4"/>
              </a:spcBef>
              <a:spcAft>
                <a:spcPts val="0"/>
              </a:spcAft>
            </a:pPr>
            <a:r>
              <a:rPr sz="1500" b="1" kern="0" dirty="0">
                <a:solidFill>
                  <a:srgbClr val="FFFFFF"/>
                </a:solidFill>
                <a:cs typeface="Calibri" panose="020F0502020204030204" pitchFamily="34" charset="0"/>
              </a:rPr>
              <a:t>“Carvalho</a:t>
            </a:r>
            <a:r>
              <a:rPr sz="1500" b="1" kern="0" spc="-8" dirty="0">
                <a:solidFill>
                  <a:srgbClr val="FFFFFF"/>
                </a:solidFill>
                <a:cs typeface="Calibri" panose="020F0502020204030204" pitchFamily="34" charset="0"/>
              </a:rPr>
              <a:t> </a:t>
            </a:r>
            <a:r>
              <a:rPr sz="1500" b="1" kern="0" spc="-19" dirty="0">
                <a:solidFill>
                  <a:srgbClr val="FFFFFF"/>
                </a:solidFill>
                <a:cs typeface="Calibri" panose="020F0502020204030204" pitchFamily="34" charset="0"/>
              </a:rPr>
              <a:t>vs. </a:t>
            </a:r>
            <a:r>
              <a:rPr sz="1500" b="1" kern="0" spc="-8" dirty="0">
                <a:solidFill>
                  <a:srgbClr val="FFFFFF"/>
                </a:solidFill>
                <a:cs typeface="Calibri" panose="020F0502020204030204" pitchFamily="34" charset="0"/>
              </a:rPr>
              <a:t>Portugal”)</a:t>
            </a:r>
            <a:endParaRPr sz="1500" kern="0" dirty="0">
              <a:solidFill>
                <a:sysClr val="windowText" lastClr="000000"/>
              </a:solidFill>
              <a:cs typeface="Calibri" panose="020F0502020204030204" pitchFamily="34" charset="0"/>
            </a:endParaRPr>
          </a:p>
        </p:txBody>
      </p:sp>
      <p:sp>
        <p:nvSpPr>
          <p:cNvPr id="5" name="object 5"/>
          <p:cNvSpPr txBox="1"/>
          <p:nvPr/>
        </p:nvSpPr>
        <p:spPr>
          <a:xfrm>
            <a:off x="213360" y="3526713"/>
            <a:ext cx="3238500" cy="702115"/>
          </a:xfrm>
          <a:prstGeom prst="rect">
            <a:avLst/>
          </a:prstGeom>
        </p:spPr>
        <p:txBody>
          <a:bodyPr vert="horz" wrap="square" lIns="0" tIns="9525" rIns="0" bIns="0" rtlCol="0">
            <a:spAutoFit/>
          </a:bodyPr>
          <a:lstStyle/>
          <a:p>
            <a:pPr marL="266700" marR="135255" indent="-257651" defTabSz="685800" eaLnBrk="1" fontAlgn="auto" hangingPunct="1">
              <a:spcBef>
                <a:spcPts val="75"/>
              </a:spcBef>
              <a:spcAft>
                <a:spcPts val="0"/>
              </a:spcAft>
              <a:buFont typeface="Wingdings"/>
              <a:buChar char=""/>
              <a:tabLst>
                <a:tab pos="266700" algn="l"/>
              </a:tabLst>
            </a:pPr>
            <a:r>
              <a:rPr sz="1500" b="1" kern="0" dirty="0">
                <a:solidFill>
                  <a:srgbClr val="FFFFFF"/>
                </a:solidFill>
                <a:cs typeface="Calibri" panose="020F0502020204030204" pitchFamily="34" charset="0"/>
              </a:rPr>
              <a:t>lower</a:t>
            </a:r>
            <a:r>
              <a:rPr sz="1500" b="1" kern="0" spc="-53" dirty="0">
                <a:solidFill>
                  <a:srgbClr val="FFFFFF"/>
                </a:solidFill>
                <a:cs typeface="Calibri" panose="020F0502020204030204" pitchFamily="34" charset="0"/>
              </a:rPr>
              <a:t> </a:t>
            </a:r>
            <a:r>
              <a:rPr sz="1500" b="1" kern="0" dirty="0">
                <a:solidFill>
                  <a:srgbClr val="FFFFFF"/>
                </a:solidFill>
                <a:cs typeface="Calibri" panose="020F0502020204030204" pitchFamily="34" charset="0"/>
              </a:rPr>
              <a:t>ability</a:t>
            </a:r>
            <a:r>
              <a:rPr sz="1500" b="1" kern="0" spc="-68" dirty="0">
                <a:solidFill>
                  <a:srgbClr val="FFFFFF"/>
                </a:solidFill>
                <a:cs typeface="Calibri" panose="020F0502020204030204" pitchFamily="34" charset="0"/>
              </a:rPr>
              <a:t> </a:t>
            </a:r>
            <a:r>
              <a:rPr sz="1500" b="1" kern="0" spc="-26" dirty="0">
                <a:solidFill>
                  <a:srgbClr val="FFFFFF"/>
                </a:solidFill>
                <a:cs typeface="Calibri" panose="020F0502020204030204" pitchFamily="34" charset="0"/>
              </a:rPr>
              <a:t>to </a:t>
            </a:r>
            <a:r>
              <a:rPr sz="1500" b="1" kern="0" dirty="0">
                <a:solidFill>
                  <a:srgbClr val="FFFFFF"/>
                </a:solidFill>
                <a:cs typeface="Calibri" panose="020F0502020204030204" pitchFamily="34" charset="0"/>
              </a:rPr>
              <a:t>accumulate</a:t>
            </a:r>
            <a:r>
              <a:rPr sz="1500" b="1" kern="0" spc="-101" dirty="0">
                <a:solidFill>
                  <a:srgbClr val="FFFFFF"/>
                </a:solidFill>
                <a:cs typeface="Calibri" panose="020F0502020204030204" pitchFamily="34" charset="0"/>
              </a:rPr>
              <a:t> </a:t>
            </a:r>
            <a:r>
              <a:rPr sz="1500" b="1" kern="0" spc="-8" dirty="0">
                <a:solidFill>
                  <a:srgbClr val="FFFFFF"/>
                </a:solidFill>
                <a:cs typeface="Calibri" panose="020F0502020204030204" pitchFamily="34" charset="0"/>
              </a:rPr>
              <a:t>social </a:t>
            </a:r>
            <a:r>
              <a:rPr sz="1500" b="1" kern="0" dirty="0">
                <a:solidFill>
                  <a:srgbClr val="FFFFFF"/>
                </a:solidFill>
                <a:cs typeface="Calibri" panose="020F0502020204030204" pitchFamily="34" charset="0"/>
              </a:rPr>
              <a:t>security</a:t>
            </a:r>
            <a:r>
              <a:rPr sz="1500" b="1" kern="0" spc="-30" dirty="0">
                <a:solidFill>
                  <a:srgbClr val="FFFFFF"/>
                </a:solidFill>
                <a:cs typeface="Calibri" panose="020F0502020204030204" pitchFamily="34" charset="0"/>
              </a:rPr>
              <a:t> </a:t>
            </a:r>
            <a:r>
              <a:rPr sz="1500" b="1" kern="0" spc="-8" dirty="0">
                <a:solidFill>
                  <a:srgbClr val="FFFFFF"/>
                </a:solidFill>
                <a:cs typeface="Calibri" panose="020F0502020204030204" pitchFamily="34" charset="0"/>
              </a:rPr>
              <a:t>entitlements </a:t>
            </a:r>
            <a:r>
              <a:rPr sz="1500" b="1" kern="0" dirty="0">
                <a:solidFill>
                  <a:srgbClr val="FFFFFF"/>
                </a:solidFill>
                <a:cs typeface="Calibri" panose="020F0502020204030204" pitchFamily="34" charset="0"/>
              </a:rPr>
              <a:t>for</a:t>
            </a:r>
            <a:r>
              <a:rPr sz="1500" b="1" kern="0" spc="-45" dirty="0">
                <a:solidFill>
                  <a:srgbClr val="FFFFFF"/>
                </a:solidFill>
                <a:cs typeface="Calibri" panose="020F0502020204030204" pitchFamily="34" charset="0"/>
              </a:rPr>
              <a:t> </a:t>
            </a:r>
            <a:r>
              <a:rPr sz="1500" b="1" kern="0" dirty="0">
                <a:solidFill>
                  <a:srgbClr val="FFFFFF"/>
                </a:solidFill>
                <a:cs typeface="Calibri" panose="020F0502020204030204" pitchFamily="34" charset="0"/>
              </a:rPr>
              <a:t>their</a:t>
            </a:r>
            <a:r>
              <a:rPr sz="1500" b="1" kern="0" spc="-38" dirty="0">
                <a:solidFill>
                  <a:srgbClr val="FFFFFF"/>
                </a:solidFill>
                <a:cs typeface="Calibri" panose="020F0502020204030204" pitchFamily="34" charset="0"/>
              </a:rPr>
              <a:t> </a:t>
            </a:r>
            <a:r>
              <a:rPr sz="1500" b="1" kern="0" dirty="0">
                <a:solidFill>
                  <a:srgbClr val="FFFFFF"/>
                </a:solidFill>
                <a:cs typeface="Calibri" panose="020F0502020204030204" pitchFamily="34" charset="0"/>
              </a:rPr>
              <a:t>pension</a:t>
            </a:r>
            <a:r>
              <a:rPr sz="1500" b="1" kern="0" spc="-86" dirty="0">
                <a:solidFill>
                  <a:srgbClr val="FFFFFF"/>
                </a:solidFill>
                <a:cs typeface="Calibri" panose="020F0502020204030204" pitchFamily="34" charset="0"/>
              </a:rPr>
              <a:t> </a:t>
            </a:r>
            <a:r>
              <a:rPr sz="1500" b="1" kern="0" spc="-15" dirty="0">
                <a:solidFill>
                  <a:srgbClr val="FFFFFF"/>
                </a:solidFill>
                <a:cs typeface="Calibri" panose="020F0502020204030204" pitchFamily="34" charset="0"/>
              </a:rPr>
              <a:t>age.</a:t>
            </a:r>
            <a:endParaRPr sz="1500" kern="0" dirty="0">
              <a:solidFill>
                <a:sysClr val="windowText" lastClr="000000"/>
              </a:solidFill>
              <a:cs typeface="Calibri" panose="020F0502020204030204" pitchFamily="34" charset="0"/>
            </a:endParaRPr>
          </a:p>
        </p:txBody>
      </p:sp>
      <p:grpSp>
        <p:nvGrpSpPr>
          <p:cNvPr id="6" name="object 6"/>
          <p:cNvGrpSpPr/>
          <p:nvPr/>
        </p:nvGrpSpPr>
        <p:grpSpPr>
          <a:xfrm>
            <a:off x="5912740" y="3022093"/>
            <a:ext cx="2099786" cy="1650206"/>
            <a:chOff x="6359652" y="4029455"/>
            <a:chExt cx="2799715" cy="2200275"/>
          </a:xfrm>
        </p:grpSpPr>
        <p:sp>
          <p:nvSpPr>
            <p:cNvPr id="7" name="object 7"/>
            <p:cNvSpPr/>
            <p:nvPr/>
          </p:nvSpPr>
          <p:spPr>
            <a:xfrm>
              <a:off x="6371844" y="4037075"/>
              <a:ext cx="2772410" cy="2172970"/>
            </a:xfrm>
            <a:custGeom>
              <a:avLst/>
              <a:gdLst/>
              <a:ahLst/>
              <a:cxnLst/>
              <a:rect l="l" t="t" r="r" b="b"/>
              <a:pathLst>
                <a:path w="2772409" h="2172970">
                  <a:moveTo>
                    <a:pt x="1385951" y="0"/>
                  </a:moveTo>
                  <a:lnTo>
                    <a:pt x="1331467" y="762"/>
                  </a:lnTo>
                  <a:lnTo>
                    <a:pt x="1277620" y="3301"/>
                  </a:lnTo>
                  <a:lnTo>
                    <a:pt x="1224279" y="7366"/>
                  </a:lnTo>
                  <a:lnTo>
                    <a:pt x="1171575" y="12954"/>
                  </a:lnTo>
                  <a:lnTo>
                    <a:pt x="1119504" y="20066"/>
                  </a:lnTo>
                  <a:lnTo>
                    <a:pt x="1068197" y="28701"/>
                  </a:lnTo>
                  <a:lnTo>
                    <a:pt x="1017524" y="38862"/>
                  </a:lnTo>
                  <a:lnTo>
                    <a:pt x="967612" y="50418"/>
                  </a:lnTo>
                  <a:lnTo>
                    <a:pt x="918463" y="63373"/>
                  </a:lnTo>
                  <a:lnTo>
                    <a:pt x="870203" y="77724"/>
                  </a:lnTo>
                  <a:lnTo>
                    <a:pt x="822832" y="93344"/>
                  </a:lnTo>
                  <a:lnTo>
                    <a:pt x="776477" y="110490"/>
                  </a:lnTo>
                  <a:lnTo>
                    <a:pt x="730884" y="128778"/>
                  </a:lnTo>
                  <a:lnTo>
                    <a:pt x="686434" y="148336"/>
                  </a:lnTo>
                  <a:lnTo>
                    <a:pt x="643001" y="169163"/>
                  </a:lnTo>
                  <a:lnTo>
                    <a:pt x="600582" y="191135"/>
                  </a:lnTo>
                  <a:lnTo>
                    <a:pt x="559180" y="214375"/>
                  </a:lnTo>
                  <a:lnTo>
                    <a:pt x="519049" y="238632"/>
                  </a:lnTo>
                  <a:lnTo>
                    <a:pt x="480186" y="264160"/>
                  </a:lnTo>
                  <a:lnTo>
                    <a:pt x="442340" y="290703"/>
                  </a:lnTo>
                  <a:lnTo>
                    <a:pt x="405891" y="318262"/>
                  </a:lnTo>
                  <a:lnTo>
                    <a:pt x="370712" y="346837"/>
                  </a:lnTo>
                  <a:lnTo>
                    <a:pt x="336930" y="376428"/>
                  </a:lnTo>
                  <a:lnTo>
                    <a:pt x="304419" y="406907"/>
                  </a:lnTo>
                  <a:lnTo>
                    <a:pt x="273430" y="438404"/>
                  </a:lnTo>
                  <a:lnTo>
                    <a:pt x="243839" y="470788"/>
                  </a:lnTo>
                  <a:lnTo>
                    <a:pt x="215773" y="504063"/>
                  </a:lnTo>
                  <a:lnTo>
                    <a:pt x="189229" y="538099"/>
                  </a:lnTo>
                  <a:lnTo>
                    <a:pt x="164210" y="573024"/>
                  </a:lnTo>
                  <a:lnTo>
                    <a:pt x="140842" y="608711"/>
                  </a:lnTo>
                  <a:lnTo>
                    <a:pt x="119125" y="645032"/>
                  </a:lnTo>
                  <a:lnTo>
                    <a:pt x="99059" y="682244"/>
                  </a:lnTo>
                  <a:lnTo>
                    <a:pt x="80771" y="720090"/>
                  </a:lnTo>
                  <a:lnTo>
                    <a:pt x="64261" y="758571"/>
                  </a:lnTo>
                  <a:lnTo>
                    <a:pt x="49529" y="797560"/>
                  </a:lnTo>
                  <a:lnTo>
                    <a:pt x="36575" y="837311"/>
                  </a:lnTo>
                  <a:lnTo>
                    <a:pt x="25526" y="877569"/>
                  </a:lnTo>
                  <a:lnTo>
                    <a:pt x="16509" y="918463"/>
                  </a:lnTo>
                  <a:lnTo>
                    <a:pt x="9270" y="959738"/>
                  </a:lnTo>
                  <a:lnTo>
                    <a:pt x="4190" y="1001522"/>
                  </a:lnTo>
                  <a:lnTo>
                    <a:pt x="1015" y="1043813"/>
                  </a:lnTo>
                  <a:lnTo>
                    <a:pt x="0" y="1086485"/>
                  </a:lnTo>
                  <a:lnTo>
                    <a:pt x="1015" y="1129030"/>
                  </a:lnTo>
                  <a:lnTo>
                    <a:pt x="4190" y="1171321"/>
                  </a:lnTo>
                  <a:lnTo>
                    <a:pt x="9270" y="1213104"/>
                  </a:lnTo>
                  <a:lnTo>
                    <a:pt x="16509" y="1254379"/>
                  </a:lnTo>
                  <a:lnTo>
                    <a:pt x="25526" y="1295273"/>
                  </a:lnTo>
                  <a:lnTo>
                    <a:pt x="36575" y="1335532"/>
                  </a:lnTo>
                  <a:lnTo>
                    <a:pt x="49529" y="1375283"/>
                  </a:lnTo>
                  <a:lnTo>
                    <a:pt x="64261" y="1414399"/>
                  </a:lnTo>
                  <a:lnTo>
                    <a:pt x="80771" y="1452880"/>
                  </a:lnTo>
                  <a:lnTo>
                    <a:pt x="99059" y="1490599"/>
                  </a:lnTo>
                  <a:lnTo>
                    <a:pt x="119125" y="1527810"/>
                  </a:lnTo>
                  <a:lnTo>
                    <a:pt x="140842" y="1564195"/>
                  </a:lnTo>
                  <a:lnTo>
                    <a:pt x="164210" y="1599869"/>
                  </a:lnTo>
                  <a:lnTo>
                    <a:pt x="189229" y="1634756"/>
                  </a:lnTo>
                  <a:lnTo>
                    <a:pt x="215773" y="1668830"/>
                  </a:lnTo>
                  <a:lnTo>
                    <a:pt x="243839" y="1702079"/>
                  </a:lnTo>
                  <a:lnTo>
                    <a:pt x="273430" y="1734451"/>
                  </a:lnTo>
                  <a:lnTo>
                    <a:pt x="304419" y="1765922"/>
                  </a:lnTo>
                  <a:lnTo>
                    <a:pt x="336930" y="1796465"/>
                  </a:lnTo>
                  <a:lnTo>
                    <a:pt x="370712" y="1826044"/>
                  </a:lnTo>
                  <a:lnTo>
                    <a:pt x="405891" y="1854631"/>
                  </a:lnTo>
                  <a:lnTo>
                    <a:pt x="442340" y="1882203"/>
                  </a:lnTo>
                  <a:lnTo>
                    <a:pt x="480186" y="1908721"/>
                  </a:lnTo>
                  <a:lnTo>
                    <a:pt x="519049" y="1934171"/>
                  </a:lnTo>
                  <a:lnTo>
                    <a:pt x="559180" y="1958492"/>
                  </a:lnTo>
                  <a:lnTo>
                    <a:pt x="600582" y="1981682"/>
                  </a:lnTo>
                  <a:lnTo>
                    <a:pt x="643001" y="2003704"/>
                  </a:lnTo>
                  <a:lnTo>
                    <a:pt x="686434" y="2024519"/>
                  </a:lnTo>
                  <a:lnTo>
                    <a:pt x="730884" y="2044090"/>
                  </a:lnTo>
                  <a:lnTo>
                    <a:pt x="776477" y="2062416"/>
                  </a:lnTo>
                  <a:lnTo>
                    <a:pt x="822832" y="2079447"/>
                  </a:lnTo>
                  <a:lnTo>
                    <a:pt x="870203" y="2095157"/>
                  </a:lnTo>
                  <a:lnTo>
                    <a:pt x="918463" y="2109508"/>
                  </a:lnTo>
                  <a:lnTo>
                    <a:pt x="967612" y="2122474"/>
                  </a:lnTo>
                  <a:lnTo>
                    <a:pt x="1017524" y="2134031"/>
                  </a:lnTo>
                  <a:lnTo>
                    <a:pt x="1068197" y="2144153"/>
                  </a:lnTo>
                  <a:lnTo>
                    <a:pt x="1119504" y="2152789"/>
                  </a:lnTo>
                  <a:lnTo>
                    <a:pt x="1171575" y="2159927"/>
                  </a:lnTo>
                  <a:lnTo>
                    <a:pt x="1224279" y="2165527"/>
                  </a:lnTo>
                  <a:lnTo>
                    <a:pt x="1277620" y="2169579"/>
                  </a:lnTo>
                  <a:lnTo>
                    <a:pt x="1331467" y="2172017"/>
                  </a:lnTo>
                  <a:lnTo>
                    <a:pt x="1385951" y="2172843"/>
                  </a:lnTo>
                  <a:lnTo>
                    <a:pt x="1440433" y="2172017"/>
                  </a:lnTo>
                  <a:lnTo>
                    <a:pt x="1494281" y="2169579"/>
                  </a:lnTo>
                  <a:lnTo>
                    <a:pt x="1547622" y="2165527"/>
                  </a:lnTo>
                  <a:lnTo>
                    <a:pt x="1600327" y="2159927"/>
                  </a:lnTo>
                  <a:lnTo>
                    <a:pt x="1652397" y="2152789"/>
                  </a:lnTo>
                  <a:lnTo>
                    <a:pt x="1703704" y="2144153"/>
                  </a:lnTo>
                  <a:lnTo>
                    <a:pt x="1754377" y="2134031"/>
                  </a:lnTo>
                  <a:lnTo>
                    <a:pt x="1804288" y="2122474"/>
                  </a:lnTo>
                  <a:lnTo>
                    <a:pt x="1853437" y="2109508"/>
                  </a:lnTo>
                  <a:lnTo>
                    <a:pt x="1901698" y="2095157"/>
                  </a:lnTo>
                  <a:lnTo>
                    <a:pt x="1949069" y="2079447"/>
                  </a:lnTo>
                  <a:lnTo>
                    <a:pt x="1995424" y="2062416"/>
                  </a:lnTo>
                  <a:lnTo>
                    <a:pt x="2041016" y="2044090"/>
                  </a:lnTo>
                  <a:lnTo>
                    <a:pt x="2085466" y="2024519"/>
                  </a:lnTo>
                  <a:lnTo>
                    <a:pt x="2128901" y="2003704"/>
                  </a:lnTo>
                  <a:lnTo>
                    <a:pt x="2171319" y="1981682"/>
                  </a:lnTo>
                  <a:lnTo>
                    <a:pt x="2212721" y="1958492"/>
                  </a:lnTo>
                  <a:lnTo>
                    <a:pt x="2252853" y="1934171"/>
                  </a:lnTo>
                  <a:lnTo>
                    <a:pt x="2291714" y="1908721"/>
                  </a:lnTo>
                  <a:lnTo>
                    <a:pt x="2329560" y="1882203"/>
                  </a:lnTo>
                  <a:lnTo>
                    <a:pt x="2366009" y="1854631"/>
                  </a:lnTo>
                  <a:lnTo>
                    <a:pt x="2401188" y="1826044"/>
                  </a:lnTo>
                  <a:lnTo>
                    <a:pt x="2434971" y="1796465"/>
                  </a:lnTo>
                  <a:lnTo>
                    <a:pt x="2467482" y="1765922"/>
                  </a:lnTo>
                  <a:lnTo>
                    <a:pt x="2498471" y="1734451"/>
                  </a:lnTo>
                  <a:lnTo>
                    <a:pt x="2528061" y="1702079"/>
                  </a:lnTo>
                  <a:lnTo>
                    <a:pt x="2556129" y="1668830"/>
                  </a:lnTo>
                  <a:lnTo>
                    <a:pt x="2582672" y="1634756"/>
                  </a:lnTo>
                  <a:lnTo>
                    <a:pt x="2607690" y="1599869"/>
                  </a:lnTo>
                  <a:lnTo>
                    <a:pt x="2631058" y="1564195"/>
                  </a:lnTo>
                  <a:lnTo>
                    <a:pt x="2652776" y="1527810"/>
                  </a:lnTo>
                  <a:lnTo>
                    <a:pt x="2672841" y="1490599"/>
                  </a:lnTo>
                  <a:lnTo>
                    <a:pt x="2691129" y="1452880"/>
                  </a:lnTo>
                  <a:lnTo>
                    <a:pt x="2707639" y="1414399"/>
                  </a:lnTo>
                  <a:lnTo>
                    <a:pt x="2722372" y="1375283"/>
                  </a:lnTo>
                  <a:lnTo>
                    <a:pt x="2735326" y="1335532"/>
                  </a:lnTo>
                  <a:lnTo>
                    <a:pt x="2746375" y="1295273"/>
                  </a:lnTo>
                  <a:lnTo>
                    <a:pt x="2755391" y="1254379"/>
                  </a:lnTo>
                  <a:lnTo>
                    <a:pt x="2762630" y="1213104"/>
                  </a:lnTo>
                  <a:lnTo>
                    <a:pt x="2767710" y="1171321"/>
                  </a:lnTo>
                  <a:lnTo>
                    <a:pt x="2770885" y="1129030"/>
                  </a:lnTo>
                  <a:lnTo>
                    <a:pt x="2771902" y="1086485"/>
                  </a:lnTo>
                  <a:lnTo>
                    <a:pt x="2770885" y="1043813"/>
                  </a:lnTo>
                  <a:lnTo>
                    <a:pt x="2767710" y="1001522"/>
                  </a:lnTo>
                  <a:lnTo>
                    <a:pt x="2762630" y="959738"/>
                  </a:lnTo>
                  <a:lnTo>
                    <a:pt x="2755391" y="918463"/>
                  </a:lnTo>
                  <a:lnTo>
                    <a:pt x="2746375" y="877569"/>
                  </a:lnTo>
                  <a:lnTo>
                    <a:pt x="2735326" y="837311"/>
                  </a:lnTo>
                  <a:lnTo>
                    <a:pt x="2722372" y="797560"/>
                  </a:lnTo>
                  <a:lnTo>
                    <a:pt x="2707639" y="758571"/>
                  </a:lnTo>
                  <a:lnTo>
                    <a:pt x="2691129" y="720090"/>
                  </a:lnTo>
                  <a:lnTo>
                    <a:pt x="2672841" y="682244"/>
                  </a:lnTo>
                  <a:lnTo>
                    <a:pt x="2652776" y="645032"/>
                  </a:lnTo>
                  <a:lnTo>
                    <a:pt x="2631058" y="608711"/>
                  </a:lnTo>
                  <a:lnTo>
                    <a:pt x="2607690" y="573024"/>
                  </a:lnTo>
                  <a:lnTo>
                    <a:pt x="2582672" y="538099"/>
                  </a:lnTo>
                  <a:lnTo>
                    <a:pt x="2556129" y="504063"/>
                  </a:lnTo>
                  <a:lnTo>
                    <a:pt x="2528061" y="470788"/>
                  </a:lnTo>
                  <a:lnTo>
                    <a:pt x="2498471" y="438404"/>
                  </a:lnTo>
                  <a:lnTo>
                    <a:pt x="2467482" y="406907"/>
                  </a:lnTo>
                  <a:lnTo>
                    <a:pt x="2434971" y="376428"/>
                  </a:lnTo>
                  <a:lnTo>
                    <a:pt x="2401188" y="346837"/>
                  </a:lnTo>
                  <a:lnTo>
                    <a:pt x="2366009" y="318262"/>
                  </a:lnTo>
                  <a:lnTo>
                    <a:pt x="2329560" y="290703"/>
                  </a:lnTo>
                  <a:lnTo>
                    <a:pt x="2291714" y="264160"/>
                  </a:lnTo>
                  <a:lnTo>
                    <a:pt x="2252853" y="238632"/>
                  </a:lnTo>
                  <a:lnTo>
                    <a:pt x="2212721" y="214375"/>
                  </a:lnTo>
                  <a:lnTo>
                    <a:pt x="2171319" y="191135"/>
                  </a:lnTo>
                  <a:lnTo>
                    <a:pt x="2128901" y="169163"/>
                  </a:lnTo>
                  <a:lnTo>
                    <a:pt x="2085466" y="148336"/>
                  </a:lnTo>
                  <a:lnTo>
                    <a:pt x="2041016" y="128778"/>
                  </a:lnTo>
                  <a:lnTo>
                    <a:pt x="1995424" y="110490"/>
                  </a:lnTo>
                  <a:lnTo>
                    <a:pt x="1949069" y="93344"/>
                  </a:lnTo>
                  <a:lnTo>
                    <a:pt x="1901698" y="77724"/>
                  </a:lnTo>
                  <a:lnTo>
                    <a:pt x="1853437" y="63373"/>
                  </a:lnTo>
                  <a:lnTo>
                    <a:pt x="1804288" y="50418"/>
                  </a:lnTo>
                  <a:lnTo>
                    <a:pt x="1754377" y="38862"/>
                  </a:lnTo>
                  <a:lnTo>
                    <a:pt x="1703704" y="28701"/>
                  </a:lnTo>
                  <a:lnTo>
                    <a:pt x="1652397" y="20066"/>
                  </a:lnTo>
                  <a:lnTo>
                    <a:pt x="1600327" y="12954"/>
                  </a:lnTo>
                  <a:lnTo>
                    <a:pt x="1547622" y="7366"/>
                  </a:lnTo>
                  <a:lnTo>
                    <a:pt x="1494281" y="3301"/>
                  </a:lnTo>
                  <a:lnTo>
                    <a:pt x="1440433" y="762"/>
                  </a:lnTo>
                  <a:lnTo>
                    <a:pt x="1385951" y="0"/>
                  </a:lnTo>
                  <a:close/>
                </a:path>
              </a:pathLst>
            </a:custGeom>
            <a:solidFill>
              <a:srgbClr val="B9DFE1"/>
            </a:solidFill>
          </p:spPr>
          <p:txBody>
            <a:bodyPr wrap="square" lIns="0" tIns="0" rIns="0" bIns="0" rtlCol="0"/>
            <a:lstStyle/>
            <a:p>
              <a:pPr defTabSz="685800" eaLnBrk="1" fontAlgn="auto" hangingPunct="1">
                <a:spcBef>
                  <a:spcPts val="0"/>
                </a:spcBef>
                <a:spcAft>
                  <a:spcPts val="0"/>
                </a:spcAft>
              </a:pPr>
              <a:endParaRPr sz="1350" kern="0">
                <a:solidFill>
                  <a:sysClr val="windowText" lastClr="000000"/>
                </a:solidFill>
                <a:latin typeface="Calibri"/>
                <a:cs typeface="+mn-cs"/>
              </a:endParaRPr>
            </a:p>
          </p:txBody>
        </p:sp>
        <p:sp>
          <p:nvSpPr>
            <p:cNvPr id="8" name="object 8"/>
            <p:cNvSpPr/>
            <p:nvPr/>
          </p:nvSpPr>
          <p:spPr>
            <a:xfrm>
              <a:off x="6372606" y="4042409"/>
              <a:ext cx="2773680" cy="2174875"/>
            </a:xfrm>
            <a:custGeom>
              <a:avLst/>
              <a:gdLst/>
              <a:ahLst/>
              <a:cxnLst/>
              <a:rect l="l" t="t" r="r" b="b"/>
              <a:pathLst>
                <a:path w="2773679" h="2174875">
                  <a:moveTo>
                    <a:pt x="0" y="1087120"/>
                  </a:moveTo>
                  <a:lnTo>
                    <a:pt x="1016" y="1044447"/>
                  </a:lnTo>
                  <a:lnTo>
                    <a:pt x="4191" y="1002283"/>
                  </a:lnTo>
                  <a:lnTo>
                    <a:pt x="9271" y="960373"/>
                  </a:lnTo>
                  <a:lnTo>
                    <a:pt x="16510" y="919098"/>
                  </a:lnTo>
                  <a:lnTo>
                    <a:pt x="25654" y="878204"/>
                  </a:lnTo>
                  <a:lnTo>
                    <a:pt x="36576" y="837945"/>
                  </a:lnTo>
                  <a:lnTo>
                    <a:pt x="49530" y="798194"/>
                  </a:lnTo>
                  <a:lnTo>
                    <a:pt x="64262" y="759078"/>
                  </a:lnTo>
                  <a:lnTo>
                    <a:pt x="80899" y="720597"/>
                  </a:lnTo>
                  <a:lnTo>
                    <a:pt x="99187" y="682751"/>
                  </a:lnTo>
                  <a:lnTo>
                    <a:pt x="119253" y="645540"/>
                  </a:lnTo>
                  <a:lnTo>
                    <a:pt x="140970" y="609091"/>
                  </a:lnTo>
                  <a:lnTo>
                    <a:pt x="164338" y="573404"/>
                  </a:lnTo>
                  <a:lnTo>
                    <a:pt x="189357" y="538479"/>
                  </a:lnTo>
                  <a:lnTo>
                    <a:pt x="215900" y="504316"/>
                  </a:lnTo>
                  <a:lnTo>
                    <a:pt x="243967" y="471169"/>
                  </a:lnTo>
                  <a:lnTo>
                    <a:pt x="273558" y="438657"/>
                  </a:lnTo>
                  <a:lnTo>
                    <a:pt x="304673" y="407162"/>
                  </a:lnTo>
                  <a:lnTo>
                    <a:pt x="337058" y="376681"/>
                  </a:lnTo>
                  <a:lnTo>
                    <a:pt x="370967" y="347090"/>
                  </a:lnTo>
                  <a:lnTo>
                    <a:pt x="406146" y="318388"/>
                  </a:lnTo>
                  <a:lnTo>
                    <a:pt x="442595" y="290829"/>
                  </a:lnTo>
                  <a:lnTo>
                    <a:pt x="480441" y="264287"/>
                  </a:lnTo>
                  <a:lnTo>
                    <a:pt x="519429" y="238887"/>
                  </a:lnTo>
                  <a:lnTo>
                    <a:pt x="559562" y="214502"/>
                  </a:lnTo>
                  <a:lnTo>
                    <a:pt x="600837" y="191262"/>
                  </a:lnTo>
                  <a:lnTo>
                    <a:pt x="643254" y="169290"/>
                  </a:lnTo>
                  <a:lnTo>
                    <a:pt x="686816" y="148462"/>
                  </a:lnTo>
                  <a:lnTo>
                    <a:pt x="731266" y="128904"/>
                  </a:lnTo>
                  <a:lnTo>
                    <a:pt x="776859" y="110489"/>
                  </a:lnTo>
                  <a:lnTo>
                    <a:pt x="823341" y="93471"/>
                  </a:lnTo>
                  <a:lnTo>
                    <a:pt x="870712" y="77723"/>
                  </a:lnTo>
                  <a:lnTo>
                    <a:pt x="918972" y="63372"/>
                  </a:lnTo>
                  <a:lnTo>
                    <a:pt x="968121" y="50418"/>
                  </a:lnTo>
                  <a:lnTo>
                    <a:pt x="1018032" y="38862"/>
                  </a:lnTo>
                  <a:lnTo>
                    <a:pt x="1068704" y="28701"/>
                  </a:lnTo>
                  <a:lnTo>
                    <a:pt x="1120140" y="20065"/>
                  </a:lnTo>
                  <a:lnTo>
                    <a:pt x="1172210" y="12953"/>
                  </a:lnTo>
                  <a:lnTo>
                    <a:pt x="1225042" y="7365"/>
                  </a:lnTo>
                  <a:lnTo>
                    <a:pt x="1278382" y="3301"/>
                  </a:lnTo>
                  <a:lnTo>
                    <a:pt x="1332229" y="762"/>
                  </a:lnTo>
                  <a:lnTo>
                    <a:pt x="1386713" y="0"/>
                  </a:lnTo>
                  <a:lnTo>
                    <a:pt x="1441196" y="762"/>
                  </a:lnTo>
                  <a:lnTo>
                    <a:pt x="1495044" y="3301"/>
                  </a:lnTo>
                  <a:lnTo>
                    <a:pt x="1548384" y="7365"/>
                  </a:lnTo>
                  <a:lnTo>
                    <a:pt x="1601216" y="12953"/>
                  </a:lnTo>
                  <a:lnTo>
                    <a:pt x="1653286" y="20065"/>
                  </a:lnTo>
                  <a:lnTo>
                    <a:pt x="1704721" y="28701"/>
                  </a:lnTo>
                  <a:lnTo>
                    <a:pt x="1755394" y="38862"/>
                  </a:lnTo>
                  <a:lnTo>
                    <a:pt x="1805304" y="50418"/>
                  </a:lnTo>
                  <a:lnTo>
                    <a:pt x="1854453" y="63372"/>
                  </a:lnTo>
                  <a:lnTo>
                    <a:pt x="1902714" y="77723"/>
                  </a:lnTo>
                  <a:lnTo>
                    <a:pt x="1950085" y="93471"/>
                  </a:lnTo>
                  <a:lnTo>
                    <a:pt x="1996567" y="110489"/>
                  </a:lnTo>
                  <a:lnTo>
                    <a:pt x="2042160" y="128904"/>
                  </a:lnTo>
                  <a:lnTo>
                    <a:pt x="2086610" y="148462"/>
                  </a:lnTo>
                  <a:lnTo>
                    <a:pt x="2130171" y="169290"/>
                  </a:lnTo>
                  <a:lnTo>
                    <a:pt x="2172589" y="191262"/>
                  </a:lnTo>
                  <a:lnTo>
                    <a:pt x="2213864" y="214502"/>
                  </a:lnTo>
                  <a:lnTo>
                    <a:pt x="2253996" y="238887"/>
                  </a:lnTo>
                  <a:lnTo>
                    <a:pt x="2292985" y="264287"/>
                  </a:lnTo>
                  <a:lnTo>
                    <a:pt x="2330830" y="290829"/>
                  </a:lnTo>
                  <a:lnTo>
                    <a:pt x="2367279" y="318388"/>
                  </a:lnTo>
                  <a:lnTo>
                    <a:pt x="2402459" y="347090"/>
                  </a:lnTo>
                  <a:lnTo>
                    <a:pt x="2436368" y="376681"/>
                  </a:lnTo>
                  <a:lnTo>
                    <a:pt x="2468753" y="407162"/>
                  </a:lnTo>
                  <a:lnTo>
                    <a:pt x="2499868" y="438657"/>
                  </a:lnTo>
                  <a:lnTo>
                    <a:pt x="2529459" y="471169"/>
                  </a:lnTo>
                  <a:lnTo>
                    <a:pt x="2557526" y="504316"/>
                  </a:lnTo>
                  <a:lnTo>
                    <a:pt x="2584069" y="538479"/>
                  </a:lnTo>
                  <a:lnTo>
                    <a:pt x="2609088" y="573404"/>
                  </a:lnTo>
                  <a:lnTo>
                    <a:pt x="2632455" y="609091"/>
                  </a:lnTo>
                  <a:lnTo>
                    <a:pt x="2654173" y="645540"/>
                  </a:lnTo>
                  <a:lnTo>
                    <a:pt x="2674239" y="682751"/>
                  </a:lnTo>
                  <a:lnTo>
                    <a:pt x="2692527" y="720597"/>
                  </a:lnTo>
                  <a:lnTo>
                    <a:pt x="2709164" y="759078"/>
                  </a:lnTo>
                  <a:lnTo>
                    <a:pt x="2723896" y="798194"/>
                  </a:lnTo>
                  <a:lnTo>
                    <a:pt x="2736850" y="837945"/>
                  </a:lnTo>
                  <a:lnTo>
                    <a:pt x="2747772" y="878204"/>
                  </a:lnTo>
                  <a:lnTo>
                    <a:pt x="2756916" y="919098"/>
                  </a:lnTo>
                  <a:lnTo>
                    <a:pt x="2764154" y="960373"/>
                  </a:lnTo>
                  <a:lnTo>
                    <a:pt x="2769235" y="1002283"/>
                  </a:lnTo>
                  <a:lnTo>
                    <a:pt x="2772410" y="1044447"/>
                  </a:lnTo>
                  <a:lnTo>
                    <a:pt x="2773426" y="1087120"/>
                  </a:lnTo>
                  <a:lnTo>
                    <a:pt x="2772410" y="1129919"/>
                  </a:lnTo>
                  <a:lnTo>
                    <a:pt x="2769235" y="1172083"/>
                  </a:lnTo>
                  <a:lnTo>
                    <a:pt x="2764154" y="1213992"/>
                  </a:lnTo>
                  <a:lnTo>
                    <a:pt x="2756916" y="1255267"/>
                  </a:lnTo>
                  <a:lnTo>
                    <a:pt x="2747772" y="1296161"/>
                  </a:lnTo>
                  <a:lnTo>
                    <a:pt x="2736850" y="1336420"/>
                  </a:lnTo>
                  <a:lnTo>
                    <a:pt x="2723896" y="1376171"/>
                  </a:lnTo>
                  <a:lnTo>
                    <a:pt x="2709164" y="1415287"/>
                  </a:lnTo>
                  <a:lnTo>
                    <a:pt x="2692527" y="1453895"/>
                  </a:lnTo>
                  <a:lnTo>
                    <a:pt x="2674239" y="1491742"/>
                  </a:lnTo>
                  <a:lnTo>
                    <a:pt x="2654173" y="1528826"/>
                  </a:lnTo>
                  <a:lnTo>
                    <a:pt x="2632455" y="1565300"/>
                  </a:lnTo>
                  <a:lnTo>
                    <a:pt x="2609088" y="1600987"/>
                  </a:lnTo>
                  <a:lnTo>
                    <a:pt x="2584069" y="1635899"/>
                  </a:lnTo>
                  <a:lnTo>
                    <a:pt x="2557526" y="1670011"/>
                  </a:lnTo>
                  <a:lnTo>
                    <a:pt x="2529459" y="1703273"/>
                  </a:lnTo>
                  <a:lnTo>
                    <a:pt x="2499868" y="1735670"/>
                  </a:lnTo>
                  <a:lnTo>
                    <a:pt x="2468753" y="1767154"/>
                  </a:lnTo>
                  <a:lnTo>
                    <a:pt x="2436368" y="1797723"/>
                  </a:lnTo>
                  <a:lnTo>
                    <a:pt x="2402459" y="1827326"/>
                  </a:lnTo>
                  <a:lnTo>
                    <a:pt x="2367279" y="1855939"/>
                  </a:lnTo>
                  <a:lnTo>
                    <a:pt x="2330830" y="1883524"/>
                  </a:lnTo>
                  <a:lnTo>
                    <a:pt x="2292985" y="1910067"/>
                  </a:lnTo>
                  <a:lnTo>
                    <a:pt x="2253996" y="1935518"/>
                  </a:lnTo>
                  <a:lnTo>
                    <a:pt x="2213864" y="1959864"/>
                  </a:lnTo>
                  <a:lnTo>
                    <a:pt x="2172589" y="1983066"/>
                  </a:lnTo>
                  <a:lnTo>
                    <a:pt x="2130171" y="2005101"/>
                  </a:lnTo>
                  <a:lnTo>
                    <a:pt x="2086610" y="2025929"/>
                  </a:lnTo>
                  <a:lnTo>
                    <a:pt x="2042160" y="2045525"/>
                  </a:lnTo>
                  <a:lnTo>
                    <a:pt x="1996567" y="2063864"/>
                  </a:lnTo>
                  <a:lnTo>
                    <a:pt x="1950085" y="2080907"/>
                  </a:lnTo>
                  <a:lnTo>
                    <a:pt x="1902714" y="2096617"/>
                  </a:lnTo>
                  <a:lnTo>
                    <a:pt x="1854453" y="2110981"/>
                  </a:lnTo>
                  <a:lnTo>
                    <a:pt x="1805304" y="2123960"/>
                  </a:lnTo>
                  <a:lnTo>
                    <a:pt x="1755394" y="2135530"/>
                  </a:lnTo>
                  <a:lnTo>
                    <a:pt x="1704721" y="2145652"/>
                  </a:lnTo>
                  <a:lnTo>
                    <a:pt x="1653286" y="2154301"/>
                  </a:lnTo>
                  <a:lnTo>
                    <a:pt x="1601216" y="2161438"/>
                  </a:lnTo>
                  <a:lnTo>
                    <a:pt x="1548384" y="2167051"/>
                  </a:lnTo>
                  <a:lnTo>
                    <a:pt x="1495044" y="2171090"/>
                  </a:lnTo>
                  <a:lnTo>
                    <a:pt x="1441196" y="2173541"/>
                  </a:lnTo>
                  <a:lnTo>
                    <a:pt x="1386713" y="2174366"/>
                  </a:lnTo>
                  <a:lnTo>
                    <a:pt x="1332229" y="2173541"/>
                  </a:lnTo>
                  <a:lnTo>
                    <a:pt x="1278382" y="2171090"/>
                  </a:lnTo>
                  <a:lnTo>
                    <a:pt x="1225042" y="2167051"/>
                  </a:lnTo>
                  <a:lnTo>
                    <a:pt x="1172210" y="2161438"/>
                  </a:lnTo>
                  <a:lnTo>
                    <a:pt x="1120140" y="2154301"/>
                  </a:lnTo>
                  <a:lnTo>
                    <a:pt x="1068704" y="2145652"/>
                  </a:lnTo>
                  <a:lnTo>
                    <a:pt x="1018032" y="2135530"/>
                  </a:lnTo>
                  <a:lnTo>
                    <a:pt x="968121" y="2123960"/>
                  </a:lnTo>
                  <a:lnTo>
                    <a:pt x="918972" y="2110981"/>
                  </a:lnTo>
                  <a:lnTo>
                    <a:pt x="870712" y="2096617"/>
                  </a:lnTo>
                  <a:lnTo>
                    <a:pt x="823341" y="2080907"/>
                  </a:lnTo>
                  <a:lnTo>
                    <a:pt x="776859" y="2063864"/>
                  </a:lnTo>
                  <a:lnTo>
                    <a:pt x="731266" y="2045525"/>
                  </a:lnTo>
                  <a:lnTo>
                    <a:pt x="686816" y="2025929"/>
                  </a:lnTo>
                  <a:lnTo>
                    <a:pt x="643254" y="2005101"/>
                  </a:lnTo>
                  <a:lnTo>
                    <a:pt x="600837" y="1983066"/>
                  </a:lnTo>
                  <a:lnTo>
                    <a:pt x="559562" y="1959864"/>
                  </a:lnTo>
                  <a:lnTo>
                    <a:pt x="519429" y="1935518"/>
                  </a:lnTo>
                  <a:lnTo>
                    <a:pt x="480441" y="1910067"/>
                  </a:lnTo>
                  <a:lnTo>
                    <a:pt x="442595" y="1883524"/>
                  </a:lnTo>
                  <a:lnTo>
                    <a:pt x="406146" y="1855939"/>
                  </a:lnTo>
                  <a:lnTo>
                    <a:pt x="370967" y="1827326"/>
                  </a:lnTo>
                  <a:lnTo>
                    <a:pt x="337058" y="1797723"/>
                  </a:lnTo>
                  <a:lnTo>
                    <a:pt x="304673" y="1767154"/>
                  </a:lnTo>
                  <a:lnTo>
                    <a:pt x="273558" y="1735670"/>
                  </a:lnTo>
                  <a:lnTo>
                    <a:pt x="243967" y="1703273"/>
                  </a:lnTo>
                  <a:lnTo>
                    <a:pt x="215900" y="1670011"/>
                  </a:lnTo>
                  <a:lnTo>
                    <a:pt x="189357" y="1635899"/>
                  </a:lnTo>
                  <a:lnTo>
                    <a:pt x="164338" y="1600987"/>
                  </a:lnTo>
                  <a:lnTo>
                    <a:pt x="140970" y="1565300"/>
                  </a:lnTo>
                  <a:lnTo>
                    <a:pt x="119253" y="1528826"/>
                  </a:lnTo>
                  <a:lnTo>
                    <a:pt x="99187" y="1491742"/>
                  </a:lnTo>
                  <a:lnTo>
                    <a:pt x="80899" y="1453895"/>
                  </a:lnTo>
                  <a:lnTo>
                    <a:pt x="64262" y="1415287"/>
                  </a:lnTo>
                  <a:lnTo>
                    <a:pt x="49530" y="1376171"/>
                  </a:lnTo>
                  <a:lnTo>
                    <a:pt x="36576" y="1336420"/>
                  </a:lnTo>
                  <a:lnTo>
                    <a:pt x="25654" y="1296161"/>
                  </a:lnTo>
                  <a:lnTo>
                    <a:pt x="16510" y="1255267"/>
                  </a:lnTo>
                  <a:lnTo>
                    <a:pt x="9271" y="1213992"/>
                  </a:lnTo>
                  <a:lnTo>
                    <a:pt x="4191" y="1172083"/>
                  </a:lnTo>
                  <a:lnTo>
                    <a:pt x="1016" y="1129919"/>
                  </a:lnTo>
                  <a:lnTo>
                    <a:pt x="0" y="1087120"/>
                  </a:lnTo>
                  <a:close/>
                </a:path>
              </a:pathLst>
            </a:custGeom>
            <a:ln w="25908">
              <a:solidFill>
                <a:srgbClr val="87A2A7"/>
              </a:solidFill>
            </a:ln>
          </p:spPr>
          <p:txBody>
            <a:bodyPr wrap="square" lIns="0" tIns="0" rIns="0" bIns="0" rtlCol="0"/>
            <a:lstStyle/>
            <a:p>
              <a:pPr defTabSz="685800" eaLnBrk="1" fontAlgn="auto" hangingPunct="1">
                <a:spcBef>
                  <a:spcPts val="0"/>
                </a:spcBef>
                <a:spcAft>
                  <a:spcPts val="0"/>
                </a:spcAft>
              </a:pPr>
              <a:endParaRPr sz="1350" kern="0">
                <a:solidFill>
                  <a:sysClr val="windowText" lastClr="000000"/>
                </a:solidFill>
                <a:latin typeface="Calibri"/>
                <a:cs typeface="+mn-cs"/>
              </a:endParaRPr>
            </a:p>
          </p:txBody>
        </p:sp>
      </p:grpSp>
      <p:sp>
        <p:nvSpPr>
          <p:cNvPr id="9" name="object 9"/>
          <p:cNvSpPr txBox="1"/>
          <p:nvPr/>
        </p:nvSpPr>
        <p:spPr>
          <a:xfrm>
            <a:off x="6306025" y="3314510"/>
            <a:ext cx="1494950" cy="1048364"/>
          </a:xfrm>
          <a:prstGeom prst="rect">
            <a:avLst/>
          </a:prstGeom>
        </p:spPr>
        <p:txBody>
          <a:bodyPr vert="horz" wrap="square" lIns="0" tIns="9525" rIns="0" bIns="0" rtlCol="0">
            <a:spAutoFit/>
          </a:bodyPr>
          <a:lstStyle/>
          <a:p>
            <a:pPr marL="9049" marR="3810" algn="ctr" defTabSz="685800" eaLnBrk="1" fontAlgn="auto" hangingPunct="1">
              <a:spcBef>
                <a:spcPts val="75"/>
              </a:spcBef>
              <a:spcAft>
                <a:spcPts val="0"/>
              </a:spcAft>
            </a:pPr>
            <a:r>
              <a:rPr lang="en-US" sz="1350" b="1" kern="0" spc="-15" dirty="0">
                <a:solidFill>
                  <a:srgbClr val="001F5F"/>
                </a:solidFill>
                <a:latin typeface="Segoe UI"/>
                <a:cs typeface="Segoe UI"/>
              </a:rPr>
              <a:t>Elderly women m</a:t>
            </a:r>
            <a:r>
              <a:rPr sz="1350" b="1" kern="0" spc="-15" dirty="0">
                <a:solidFill>
                  <a:srgbClr val="001F5F"/>
                </a:solidFill>
                <a:latin typeface="Segoe UI"/>
                <a:cs typeface="Segoe UI"/>
              </a:rPr>
              <a:t>ore</a:t>
            </a:r>
            <a:r>
              <a:rPr sz="1350" b="1" kern="0" spc="-64" dirty="0">
                <a:solidFill>
                  <a:srgbClr val="001F5F"/>
                </a:solidFill>
                <a:latin typeface="Segoe UI"/>
                <a:cs typeface="Segoe UI"/>
              </a:rPr>
              <a:t> </a:t>
            </a:r>
            <a:r>
              <a:rPr sz="1350" b="1" kern="0" spc="-8" dirty="0">
                <a:solidFill>
                  <a:srgbClr val="001F5F"/>
                </a:solidFill>
                <a:latin typeface="Segoe UI"/>
                <a:cs typeface="Segoe UI"/>
              </a:rPr>
              <a:t>associated </a:t>
            </a:r>
            <a:r>
              <a:rPr sz="1350" b="1" kern="0" dirty="0">
                <a:solidFill>
                  <a:srgbClr val="001F5F"/>
                </a:solidFill>
                <a:latin typeface="Segoe UI"/>
                <a:cs typeface="Segoe UI"/>
              </a:rPr>
              <a:t>to</a:t>
            </a:r>
            <a:r>
              <a:rPr sz="1350" b="1" kern="0" spc="-41" dirty="0">
                <a:solidFill>
                  <a:srgbClr val="001F5F"/>
                </a:solidFill>
                <a:latin typeface="Segoe UI"/>
                <a:cs typeface="Segoe UI"/>
              </a:rPr>
              <a:t> </a:t>
            </a:r>
            <a:r>
              <a:rPr sz="1350" b="1" kern="0" dirty="0">
                <a:solidFill>
                  <a:srgbClr val="001F5F"/>
                </a:solidFill>
                <a:latin typeface="Segoe UI"/>
                <a:cs typeface="Segoe UI"/>
              </a:rPr>
              <a:t>the</a:t>
            </a:r>
            <a:r>
              <a:rPr sz="1350" b="1" kern="0" spc="-38" dirty="0">
                <a:solidFill>
                  <a:srgbClr val="001F5F"/>
                </a:solidFill>
                <a:latin typeface="Segoe UI"/>
                <a:cs typeface="Segoe UI"/>
              </a:rPr>
              <a:t> </a:t>
            </a:r>
            <a:r>
              <a:rPr sz="1350" b="1" kern="0" spc="-8" dirty="0">
                <a:solidFill>
                  <a:srgbClr val="001F5F"/>
                </a:solidFill>
                <a:latin typeface="Segoe UI"/>
                <a:cs typeface="Segoe UI"/>
              </a:rPr>
              <a:t>home- space: “Grandma’s recipes”</a:t>
            </a:r>
            <a:endParaRPr sz="1350" kern="0" dirty="0">
              <a:solidFill>
                <a:sysClr val="windowText" lastClr="000000"/>
              </a:solidFill>
              <a:latin typeface="Segoe UI"/>
              <a:cs typeface="Segoe UI"/>
            </a:endParaRPr>
          </a:p>
        </p:txBody>
      </p:sp>
    </p:spTree>
    <p:extLst>
      <p:ext uri="{BB962C8B-B14F-4D97-AF65-F5344CB8AC3E}">
        <p14:creationId xmlns:p14="http://schemas.microsoft.com/office/powerpoint/2010/main" val="56496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81631C-9693-DD21-DA71-5CED03B2E856}"/>
              </a:ext>
            </a:extLst>
          </p:cNvPr>
          <p:cNvPicPr>
            <a:picLocks noChangeAspect="1"/>
          </p:cNvPicPr>
          <p:nvPr/>
        </p:nvPicPr>
        <p:blipFill>
          <a:blip r:embed="rId3"/>
          <a:srcRect/>
          <a:stretch/>
        </p:blipFill>
        <p:spPr>
          <a:xfrm>
            <a:off x="0" y="-19485"/>
            <a:ext cx="9144000" cy="849015"/>
          </a:xfrm>
          <a:prstGeom prst="rect">
            <a:avLst/>
          </a:prstGeom>
        </p:spPr>
      </p:pic>
      <p:sp>
        <p:nvSpPr>
          <p:cNvPr id="12290" name="Titre 2">
            <a:extLst>
              <a:ext uri="{FF2B5EF4-FFF2-40B4-BE49-F238E27FC236}">
                <a16:creationId xmlns:a16="http://schemas.microsoft.com/office/drawing/2014/main" id="{39C25684-1AD4-496A-A2FA-A6BB08D68853}"/>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buNone/>
            </a:pPr>
            <a:r>
              <a:rPr lang="fr-FR" sz="1400" dirty="0">
                <a:solidFill>
                  <a:schemeClr val="bg1"/>
                </a:solidFill>
                <a:latin typeface="Myriad Pro" panose="020B0503030403020204" pitchFamily="34" charset="0"/>
                <a:ea typeface="Arial Narrow" charset="0"/>
                <a:cs typeface="Arial Narrow" charset="0"/>
              </a:rPr>
              <a:t>46 ÉTATS MEMBRES</a:t>
            </a:r>
            <a:br>
              <a:rPr lang="fr-FR" sz="1400" dirty="0">
                <a:solidFill>
                  <a:schemeClr val="bg1"/>
                </a:solidFill>
                <a:latin typeface="Myriad Pro" panose="020B0503030403020204" pitchFamily="34" charset="0"/>
                <a:ea typeface="Arial Narrow" charset="0"/>
                <a:cs typeface="Arial Narrow" charset="0"/>
              </a:rPr>
            </a:br>
            <a:r>
              <a:rPr lang="fr-FR" sz="1400" dirty="0">
                <a:solidFill>
                  <a:schemeClr val="bg1"/>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EB6038B2-64E1-1342-889E-7ADFA668C1F4}"/>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59B12AC7-2F93-C247-908A-18FF1F094EF3}"/>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A5DF5E71-1541-EC4F-B290-842537506436}"/>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 name="Rectangle 13">
            <a:extLst>
              <a:ext uri="{FF2B5EF4-FFF2-40B4-BE49-F238E27FC236}">
                <a16:creationId xmlns:a16="http://schemas.microsoft.com/office/drawing/2014/main" id="{EC219842-A0B0-3DE9-9A9B-C591E39C65AA}"/>
              </a:ext>
            </a:extLst>
          </p:cNvPr>
          <p:cNvSpPr>
            <a:spLocks noChangeArrowheads="1"/>
          </p:cNvSpPr>
          <p:nvPr/>
        </p:nvSpPr>
        <p:spPr bwMode="auto">
          <a:xfrm>
            <a:off x="1301182" y="1385826"/>
            <a:ext cx="681923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Myriad Pro"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257175" indent="-257175" defTabSz="342900" eaLnBrk="1" hangingPunct="1">
              <a:spcBef>
                <a:spcPct val="0"/>
              </a:spcBef>
              <a:buFont typeface="Wingdings" panose="05000000000000000000" pitchFamily="2" charset="2"/>
              <a:buChar char="Ø"/>
              <a:defRPr/>
            </a:pPr>
            <a:r>
              <a:rPr lang="en-IE" altLang="en-US" sz="1800" b="1" dirty="0">
                <a:solidFill>
                  <a:srgbClr val="0D347D"/>
                </a:solidFill>
                <a:latin typeface="Arial" panose="020B0604020202020204" pitchFamily="34" charset="0"/>
              </a:rPr>
              <a:t> </a:t>
            </a:r>
            <a:r>
              <a:rPr lang="en-IE" altLang="en-US" sz="2400" b="1" dirty="0">
                <a:solidFill>
                  <a:srgbClr val="0D347D"/>
                </a:solidFill>
                <a:latin typeface="Arial" panose="020B0604020202020204" pitchFamily="34" charset="0"/>
              </a:rPr>
              <a:t>Welcome and introduction</a:t>
            </a:r>
            <a:endParaRPr lang="fr-FR" altLang="en-US" sz="2400" dirty="0">
              <a:solidFill>
                <a:srgbClr val="0D347D"/>
              </a:solidFill>
              <a:latin typeface="Arial" panose="020B0604020202020204" pitchFamily="34" charset="0"/>
            </a:endParaRPr>
          </a:p>
          <a:p>
            <a:pPr defTabSz="342900">
              <a:spcBef>
                <a:spcPct val="0"/>
              </a:spcBef>
              <a:buNone/>
              <a:defRPr/>
            </a:pPr>
            <a:endParaRPr lang="fr-FR" altLang="en-US" sz="2400" b="1" dirty="0">
              <a:solidFill>
                <a:srgbClr val="0D347D"/>
              </a:solidFill>
              <a:latin typeface="Arial" panose="020B0604020202020204" pitchFamily="34" charset="0"/>
            </a:endParaRPr>
          </a:p>
          <a:p>
            <a:pPr defTabSz="342900">
              <a:spcBef>
                <a:spcPct val="0"/>
              </a:spcBef>
              <a:buNone/>
              <a:defRPr/>
            </a:pPr>
            <a:endParaRPr lang="fr-FR" altLang="en-US" sz="2400" b="1" dirty="0">
              <a:solidFill>
                <a:srgbClr val="0D347D"/>
              </a:solidFill>
              <a:latin typeface="Arial" panose="020B0604020202020204" pitchFamily="34" charset="0"/>
            </a:endParaRPr>
          </a:p>
          <a:p>
            <a:pPr marL="257175" indent="-257175" defTabSz="342900">
              <a:spcBef>
                <a:spcPct val="0"/>
              </a:spcBef>
              <a:buFont typeface="Wingdings" panose="05000000000000000000" pitchFamily="2" charset="2"/>
              <a:buChar char="Ø"/>
              <a:defRPr/>
            </a:pPr>
            <a:r>
              <a:rPr lang="fr-FR" altLang="en-US" sz="2400" b="1" dirty="0">
                <a:solidFill>
                  <a:srgbClr val="0D347D"/>
                </a:solidFill>
                <a:latin typeface="Arial" panose="020B0604020202020204" pitchFamily="34" charset="0"/>
              </a:rPr>
              <a:t>Programme and objectives</a:t>
            </a:r>
          </a:p>
          <a:p>
            <a:pPr defTabSz="342900">
              <a:spcBef>
                <a:spcPct val="0"/>
              </a:spcBef>
              <a:buNone/>
              <a:defRPr/>
            </a:pPr>
            <a:endParaRPr lang="fr-FR" altLang="en-US" sz="2400" b="1" dirty="0">
              <a:solidFill>
                <a:srgbClr val="0D347D"/>
              </a:solidFill>
              <a:latin typeface="Arial" panose="020B0604020202020204" pitchFamily="34" charset="0"/>
            </a:endParaRPr>
          </a:p>
          <a:p>
            <a:pPr defTabSz="342900">
              <a:spcBef>
                <a:spcPct val="0"/>
              </a:spcBef>
              <a:buNone/>
              <a:defRPr/>
            </a:pPr>
            <a:endParaRPr lang="fr-FR" altLang="en-US" sz="2400" b="1" dirty="0">
              <a:solidFill>
                <a:srgbClr val="0D347D"/>
              </a:solidFill>
              <a:latin typeface="Arial" panose="020B0604020202020204" pitchFamily="34" charset="0"/>
            </a:endParaRPr>
          </a:p>
          <a:p>
            <a:pPr marL="257175" indent="-257175" defTabSz="342900">
              <a:spcBef>
                <a:spcPct val="0"/>
              </a:spcBef>
              <a:buFont typeface="Wingdings" panose="05000000000000000000" pitchFamily="2" charset="2"/>
              <a:buChar char="Ø"/>
              <a:defRPr/>
            </a:pPr>
            <a:r>
              <a:rPr lang="nl-BE" altLang="en-US" sz="2400" b="1" dirty="0">
                <a:solidFill>
                  <a:srgbClr val="0D347D"/>
                </a:solidFill>
                <a:latin typeface="Arial" panose="020B0604020202020204" pitchFamily="34" charset="0"/>
              </a:rPr>
              <a:t>Interactive presentation of participants</a:t>
            </a:r>
            <a:endParaRPr lang="fr-FR" altLang="en-US" sz="2400" b="1" dirty="0">
              <a:solidFill>
                <a:srgbClr val="0D347D"/>
              </a:solidFill>
              <a:latin typeface="Arial" panose="020B0604020202020204" pitchFamily="34" charset="0"/>
            </a:endParaRPr>
          </a:p>
        </p:txBody>
      </p:sp>
    </p:spTree>
    <p:extLst>
      <p:ext uri="{BB962C8B-B14F-4D97-AF65-F5344CB8AC3E}">
        <p14:creationId xmlns:p14="http://schemas.microsoft.com/office/powerpoint/2010/main" val="88197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2672B8-7368-30A0-41FB-22834CDD1F97}"/>
              </a:ext>
            </a:extLst>
          </p:cNvPr>
          <p:cNvSpPr>
            <a:spLocks noGrp="1"/>
          </p:cNvSpPr>
          <p:nvPr>
            <p:ph type="body" idx="1"/>
          </p:nvPr>
        </p:nvSpPr>
        <p:spPr>
          <a:xfrm>
            <a:off x="2119117" y="2282371"/>
            <a:ext cx="3762364" cy="461665"/>
          </a:xfrm>
        </p:spPr>
        <p:txBody>
          <a:bodyPr/>
          <a:lstStyle/>
          <a:p>
            <a:r>
              <a:rPr lang="en-US" sz="3000" dirty="0">
                <a:solidFill>
                  <a:srgbClr val="002060"/>
                </a:solidFill>
              </a:rPr>
              <a:t>INTERSECTIONALITY </a:t>
            </a:r>
            <a:endParaRPr lang="en-GB" sz="3000" dirty="0">
              <a:solidFill>
                <a:srgbClr val="002060"/>
              </a:solidFill>
            </a:endParaRPr>
          </a:p>
        </p:txBody>
      </p:sp>
      <p:pic>
        <p:nvPicPr>
          <p:cNvPr id="2" name="Picture 1">
            <a:extLst>
              <a:ext uri="{FF2B5EF4-FFF2-40B4-BE49-F238E27FC236}">
                <a16:creationId xmlns:a16="http://schemas.microsoft.com/office/drawing/2014/main" id="{657F7438-C0C4-F51B-C682-A6BD34C16B28}"/>
              </a:ext>
            </a:extLst>
          </p:cNvPr>
          <p:cNvPicPr>
            <a:picLocks noChangeAspect="1"/>
          </p:cNvPicPr>
          <p:nvPr/>
        </p:nvPicPr>
        <p:blipFill>
          <a:blip r:embed="rId3"/>
          <a:srcRect/>
          <a:stretch/>
        </p:blipFill>
        <p:spPr>
          <a:xfrm>
            <a:off x="0" y="-19485"/>
            <a:ext cx="9144000" cy="731003"/>
          </a:xfrm>
          <a:prstGeom prst="rect">
            <a:avLst/>
          </a:prstGeom>
        </p:spPr>
      </p:pic>
    </p:spTree>
    <p:extLst>
      <p:ext uri="{BB962C8B-B14F-4D97-AF65-F5344CB8AC3E}">
        <p14:creationId xmlns:p14="http://schemas.microsoft.com/office/powerpoint/2010/main" val="238057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504694" y="872498"/>
            <a:ext cx="4096838" cy="2891548"/>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defTabSz="342900"/>
            <a:r>
              <a:rPr lang="en-GB" sz="1200" b="1" dirty="0">
                <a:solidFill>
                  <a:srgbClr val="4472C4">
                    <a:lumMod val="50000"/>
                  </a:srgbClr>
                </a:solidFill>
                <a:latin typeface="Calibri" panose="020F0502020204030204"/>
              </a:rPr>
              <a:t>Intersectionality:</a:t>
            </a:r>
          </a:p>
          <a:p>
            <a:pPr algn="just" defTabSz="342900"/>
            <a:endParaRPr lang="en-GB" sz="1125" dirty="0">
              <a:solidFill>
                <a:srgbClr val="4472C4">
                  <a:lumMod val="50000"/>
                </a:srgbClr>
              </a:solidFill>
              <a:latin typeface="Arial" panose="020B0604020202020204" pitchFamily="34" charset="0"/>
              <a:ea typeface="Calibri"/>
              <a:cs typeface="Arial" panose="020B0604020202020204" pitchFamily="34" charset="0"/>
              <a:sym typeface="Calibri"/>
            </a:endParaRPr>
          </a:p>
          <a:p>
            <a:pPr algn="just" defTabSz="342900"/>
            <a:r>
              <a:rPr lang="en-GB" sz="1125" dirty="0">
                <a:solidFill>
                  <a:srgbClr val="4472C4">
                    <a:lumMod val="50000"/>
                  </a:srgbClr>
                </a:solidFill>
                <a:latin typeface="Arial" panose="020B0604020202020204" pitchFamily="34" charset="0"/>
                <a:ea typeface="Calibri"/>
                <a:cs typeface="Arial" panose="020B0604020202020204" pitchFamily="34" charset="0"/>
                <a:sym typeface="Calibri"/>
              </a:rPr>
              <a:t>Certain groups of women (men and non-binary persons), due to the combination of their sex/gender with other factors, such as their race, colour, language, religion, political or other opinions, national or social origin, association with a national minority, property, birth, sexual orientation, gender identity, age, status, refugee or migrant status or other status*, are often subjected simultaneously to one or several other types of discrimination.</a:t>
            </a:r>
          </a:p>
          <a:p>
            <a:pPr algn="just" defTabSz="342900"/>
            <a:endParaRPr lang="en-GB" sz="1125" dirty="0">
              <a:solidFill>
                <a:srgbClr val="4472C4">
                  <a:lumMod val="50000"/>
                </a:srgbClr>
              </a:solidFill>
              <a:latin typeface="Arial" panose="020B0604020202020204" pitchFamily="34" charset="0"/>
              <a:ea typeface="Calibri"/>
              <a:cs typeface="Arial" panose="020B0604020202020204" pitchFamily="34" charset="0"/>
              <a:sym typeface="Calibri"/>
            </a:endParaRPr>
          </a:p>
          <a:p>
            <a:pPr algn="just" defTabSz="342900"/>
            <a:r>
              <a:rPr lang="en-GB" sz="825" b="1" dirty="0">
                <a:solidFill>
                  <a:srgbClr val="4472C4">
                    <a:lumMod val="50000"/>
                  </a:srgbClr>
                </a:solidFill>
                <a:latin typeface="Arial" panose="020B0604020202020204" pitchFamily="34" charset="0"/>
                <a:ea typeface="Calibri"/>
                <a:cs typeface="Arial" panose="020B0604020202020204" pitchFamily="34" charset="0"/>
                <a:sym typeface="Calibri"/>
              </a:rPr>
              <a:t>* Want to know more? : see Grounds of discrimination included in article 4§3 of the Istanbul Convention - </a:t>
            </a:r>
            <a:r>
              <a:rPr lang="en-GB" sz="825" b="1" dirty="0">
                <a:solidFill>
                  <a:srgbClr val="4472C4">
                    <a:lumMod val="50000"/>
                  </a:srgbClr>
                </a:solidFill>
                <a:latin typeface="Arial" panose="020B0604020202020204" pitchFamily="34" charset="0"/>
                <a:ea typeface="Calibri"/>
                <a:cs typeface="Arial" panose="020B0604020202020204" pitchFamily="34" charset="0"/>
                <a:sym typeface="Calibri"/>
                <a:hlinkClick r:id="rId4"/>
              </a:rPr>
              <a:t>https://www.coe.int/en/web/istanbul-convention</a:t>
            </a:r>
            <a:endParaRPr lang="en-GB" sz="825" b="1" dirty="0">
              <a:solidFill>
                <a:srgbClr val="4472C4">
                  <a:lumMod val="50000"/>
                </a:srgbClr>
              </a:solidFill>
              <a:latin typeface="Arial" panose="020B0604020202020204" pitchFamily="34" charset="0"/>
              <a:ea typeface="Calibri"/>
              <a:cs typeface="Arial" panose="020B0604020202020204" pitchFamily="34" charset="0"/>
              <a:sym typeface="Calibri"/>
            </a:endParaRPr>
          </a:p>
        </p:txBody>
      </p:sp>
      <p:pic>
        <p:nvPicPr>
          <p:cNvPr id="1026" name="Picture 2">
            <a:extLst>
              <a:ext uri="{FF2B5EF4-FFF2-40B4-BE49-F238E27FC236}">
                <a16:creationId xmlns:a16="http://schemas.microsoft.com/office/drawing/2014/main" id="{7489B068-306D-0F1A-EECE-D0538486AED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99351" y="628215"/>
            <a:ext cx="2828411" cy="224760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B169964F-8052-13B6-2BC0-1FD06519842C}"/>
              </a:ext>
            </a:extLst>
          </p:cNvPr>
          <p:cNvPicPr>
            <a:picLocks noChangeAspect="1"/>
          </p:cNvPicPr>
          <p:nvPr/>
        </p:nvPicPr>
        <p:blipFill>
          <a:blip r:embed="rId6"/>
          <a:stretch>
            <a:fillRect/>
          </a:stretch>
        </p:blipFill>
        <p:spPr>
          <a:xfrm>
            <a:off x="5105325" y="2512410"/>
            <a:ext cx="1798046" cy="1938593"/>
          </a:xfrm>
          <a:prstGeom prst="rect">
            <a:avLst/>
          </a:prstGeom>
        </p:spPr>
      </p:pic>
      <p:sp>
        <p:nvSpPr>
          <p:cNvPr id="6" name="CuadroTexto 5">
            <a:extLst>
              <a:ext uri="{FF2B5EF4-FFF2-40B4-BE49-F238E27FC236}">
                <a16:creationId xmlns:a16="http://schemas.microsoft.com/office/drawing/2014/main" id="{B36D3F31-87F0-D218-9F15-27A4D9D48CF9}"/>
              </a:ext>
            </a:extLst>
          </p:cNvPr>
          <p:cNvSpPr txBox="1"/>
          <p:nvPr/>
        </p:nvSpPr>
        <p:spPr>
          <a:xfrm>
            <a:off x="5105324" y="4451002"/>
            <a:ext cx="2809950" cy="415498"/>
          </a:xfrm>
          <a:prstGeom prst="rect">
            <a:avLst/>
          </a:prstGeom>
          <a:noFill/>
          <a:ln>
            <a:solidFill>
              <a:srgbClr val="002060"/>
            </a:solidFill>
          </a:ln>
        </p:spPr>
        <p:txBody>
          <a:bodyPr wrap="square" rtlCol="0">
            <a:spAutoFit/>
          </a:bodyPr>
          <a:lstStyle/>
          <a:p>
            <a:pPr defTabSz="342900"/>
            <a:r>
              <a:rPr lang="en-US" sz="1050" b="1" dirty="0" err="1">
                <a:solidFill>
                  <a:srgbClr val="002060"/>
                </a:solidFill>
              </a:rPr>
              <a:t>Kimberle</a:t>
            </a:r>
            <a:r>
              <a:rPr lang="en-US" sz="1050" b="1" dirty="0">
                <a:solidFill>
                  <a:srgbClr val="002060"/>
                </a:solidFill>
              </a:rPr>
              <a:t> Crenshaw, one of the creators of the intersectionality theory </a:t>
            </a:r>
            <a:endParaRPr lang="en-GB" sz="1050" b="1" dirty="0">
              <a:solidFill>
                <a:srgbClr val="002060"/>
              </a:solidFill>
            </a:endParaRPr>
          </a:p>
        </p:txBody>
      </p:sp>
      <p:sp>
        <p:nvSpPr>
          <p:cNvPr id="2" name="CuadroTexto 1">
            <a:extLst>
              <a:ext uri="{FF2B5EF4-FFF2-40B4-BE49-F238E27FC236}">
                <a16:creationId xmlns:a16="http://schemas.microsoft.com/office/drawing/2014/main" id="{9FC8B8B0-A887-5AD3-AD7F-573436317382}"/>
              </a:ext>
            </a:extLst>
          </p:cNvPr>
          <p:cNvSpPr txBox="1"/>
          <p:nvPr/>
        </p:nvSpPr>
        <p:spPr>
          <a:xfrm>
            <a:off x="371476" y="3948153"/>
            <a:ext cx="4230056" cy="923330"/>
          </a:xfrm>
          <a:prstGeom prst="rect">
            <a:avLst/>
          </a:prstGeom>
          <a:noFill/>
          <a:ln>
            <a:solidFill>
              <a:schemeClr val="accent1"/>
            </a:solidFill>
          </a:ln>
        </p:spPr>
        <p:txBody>
          <a:bodyPr wrap="square" rtlCol="0">
            <a:spAutoFit/>
          </a:bodyPr>
          <a:lstStyle/>
          <a:p>
            <a:pPr defTabSz="342900"/>
            <a:r>
              <a:rPr lang="en-US" sz="1350" b="1" dirty="0">
                <a:solidFill>
                  <a:srgbClr val="002060"/>
                </a:solidFill>
              </a:rPr>
              <a:t>Key to remember: focus is not only on identity but also on power </a:t>
            </a:r>
            <a:r>
              <a:rPr lang="en-US" sz="1350" b="1" dirty="0">
                <a:solidFill>
                  <a:srgbClr val="FF0000"/>
                </a:solidFill>
                <a:highlight>
                  <a:srgbClr val="FFFF00"/>
                </a:highlight>
              </a:rPr>
              <a:t>systems/structures  </a:t>
            </a:r>
            <a:r>
              <a:rPr lang="en-US" sz="1350" b="1" dirty="0">
                <a:solidFill>
                  <a:srgbClr val="002060"/>
                </a:solidFill>
              </a:rPr>
              <a:t>that create/perpetuate multiple forms of inequality or disadvantage which have an impact on our daily lives….</a:t>
            </a:r>
            <a:endParaRPr lang="en-GB" sz="1350" b="1" dirty="0">
              <a:solidFill>
                <a:srgbClr val="002060"/>
              </a:solidFill>
            </a:endParaRPr>
          </a:p>
        </p:txBody>
      </p:sp>
      <p:pic>
        <p:nvPicPr>
          <p:cNvPr id="3" name="Picture 2">
            <a:extLst>
              <a:ext uri="{FF2B5EF4-FFF2-40B4-BE49-F238E27FC236}">
                <a16:creationId xmlns:a16="http://schemas.microsoft.com/office/drawing/2014/main" id="{401AFFCD-AF69-F610-BC83-3E072A93CF66}"/>
              </a:ext>
            </a:extLst>
          </p:cNvPr>
          <p:cNvPicPr>
            <a:picLocks noChangeAspect="1"/>
          </p:cNvPicPr>
          <p:nvPr/>
        </p:nvPicPr>
        <p:blipFill>
          <a:blip r:embed="rId7"/>
          <a:srcRect/>
          <a:stretch/>
        </p:blipFill>
        <p:spPr>
          <a:xfrm>
            <a:off x="0" y="-19485"/>
            <a:ext cx="9144000" cy="799582"/>
          </a:xfrm>
          <a:prstGeom prst="rect">
            <a:avLst/>
          </a:prstGeom>
        </p:spPr>
      </p:pic>
    </p:spTree>
    <p:custDataLst>
      <p:tags r:id="rId1"/>
    </p:custDataLst>
    <p:extLst>
      <p:ext uri="{BB962C8B-B14F-4D97-AF65-F5344CB8AC3E}">
        <p14:creationId xmlns:p14="http://schemas.microsoft.com/office/powerpoint/2010/main" val="3236459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CDC6-86EA-C16E-3756-EC6EA67FA64F}"/>
              </a:ext>
            </a:extLst>
          </p:cNvPr>
          <p:cNvSpPr>
            <a:spLocks noGrp="1"/>
          </p:cNvSpPr>
          <p:nvPr>
            <p:ph type="title"/>
          </p:nvPr>
        </p:nvSpPr>
        <p:spPr>
          <a:xfrm>
            <a:off x="564357" y="879955"/>
            <a:ext cx="7833466" cy="415498"/>
          </a:xfrm>
        </p:spPr>
        <p:txBody>
          <a:bodyPr/>
          <a:lstStyle/>
          <a:p>
            <a:r>
              <a:rPr lang="en-US" dirty="0">
                <a:solidFill>
                  <a:srgbClr val="002060"/>
                </a:solidFill>
              </a:rPr>
              <a:t>Intersectionality: what it means and why it matters </a:t>
            </a:r>
            <a:endParaRPr lang="en-GB" dirty="0">
              <a:solidFill>
                <a:srgbClr val="002060"/>
              </a:solidFill>
            </a:endParaRPr>
          </a:p>
        </p:txBody>
      </p:sp>
      <p:sp>
        <p:nvSpPr>
          <p:cNvPr id="4" name="Text Placeholder 3">
            <a:extLst>
              <a:ext uri="{FF2B5EF4-FFF2-40B4-BE49-F238E27FC236}">
                <a16:creationId xmlns:a16="http://schemas.microsoft.com/office/drawing/2014/main" id="{E29347D4-52DD-4BD2-41A2-67464C16E2C1}"/>
              </a:ext>
            </a:extLst>
          </p:cNvPr>
          <p:cNvSpPr txBox="1">
            <a:spLocks noGrp="1"/>
          </p:cNvSpPr>
          <p:nvPr>
            <p:ph type="body" idx="1"/>
          </p:nvPr>
        </p:nvSpPr>
        <p:spPr>
          <a:xfrm>
            <a:off x="1018102" y="2092333"/>
            <a:ext cx="7568804" cy="969497"/>
          </a:xfrm>
          <a:prstGeom prst="rect">
            <a:avLst/>
          </a:prstGeom>
          <a:noFill/>
        </p:spPr>
        <p:txBody>
          <a:bodyPr wrap="square" rtlCol="0">
            <a:spAutoFit/>
          </a:bodyPr>
          <a:lstStyle/>
          <a:p>
            <a:pPr algn="just"/>
            <a:endParaRPr lang="en-GB" dirty="0">
              <a:solidFill>
                <a:srgbClr val="002060"/>
              </a:solidFill>
              <a:latin typeface="Arial" panose="020B0604020202020204" pitchFamily="34" charset="0"/>
              <a:cs typeface="Arial" panose="020B0604020202020204" pitchFamily="34" charset="0"/>
            </a:endParaRPr>
          </a:p>
          <a:p>
            <a:pPr algn="just"/>
            <a:endParaRPr lang="en-GB" dirty="0">
              <a:solidFill>
                <a:srgbClr val="002060"/>
              </a:solidFill>
              <a:latin typeface="Arial" panose="020B0604020202020204" pitchFamily="34" charset="0"/>
              <a:cs typeface="Arial" panose="020B0604020202020204" pitchFamily="34" charset="0"/>
            </a:endParaRPr>
          </a:p>
          <a:p>
            <a:pPr algn="just"/>
            <a:endParaRPr lang="en-GB" dirty="0">
              <a:solidFill>
                <a:srgbClr val="00206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3413E02-C005-02EE-98EB-C78D395B9B89}"/>
              </a:ext>
            </a:extLst>
          </p:cNvPr>
          <p:cNvPicPr>
            <a:picLocks noChangeAspect="1"/>
          </p:cNvPicPr>
          <p:nvPr/>
        </p:nvPicPr>
        <p:blipFill>
          <a:blip r:embed="rId3"/>
          <a:srcRect/>
          <a:stretch/>
        </p:blipFill>
        <p:spPr>
          <a:xfrm>
            <a:off x="0" y="-19485"/>
            <a:ext cx="9144000" cy="765292"/>
          </a:xfrm>
          <a:prstGeom prst="rect">
            <a:avLst/>
          </a:prstGeom>
        </p:spPr>
      </p:pic>
      <p:sp>
        <p:nvSpPr>
          <p:cNvPr id="6" name="TextBox 5">
            <a:extLst>
              <a:ext uri="{FF2B5EF4-FFF2-40B4-BE49-F238E27FC236}">
                <a16:creationId xmlns:a16="http://schemas.microsoft.com/office/drawing/2014/main" id="{702E8649-F1A0-1EC9-3C86-131905ADAB90}"/>
              </a:ext>
            </a:extLst>
          </p:cNvPr>
          <p:cNvSpPr txBox="1"/>
          <p:nvPr/>
        </p:nvSpPr>
        <p:spPr>
          <a:xfrm>
            <a:off x="692943" y="1607344"/>
            <a:ext cx="7772183" cy="3170099"/>
          </a:xfrm>
          <a:prstGeom prst="rect">
            <a:avLst/>
          </a:prstGeom>
          <a:noFill/>
        </p:spPr>
        <p:txBody>
          <a:bodyPr wrap="square">
            <a:spAutoFit/>
          </a:bodyPr>
          <a:lstStyle/>
          <a:p>
            <a:pPr marL="342900" indent="-342900" algn="just" defTabSz="685800" eaLnBrk="1" fontAlgn="auto" hangingPunct="1">
              <a:spcBef>
                <a:spcPts val="0"/>
              </a:spcBef>
              <a:spcAft>
                <a:spcPts val="0"/>
              </a:spcAft>
              <a:buFont typeface="Wingdings" panose="05000000000000000000" pitchFamily="2" charset="2"/>
              <a:buChar char="Ø"/>
            </a:pPr>
            <a:r>
              <a:rPr lang="en-US" sz="2000" dirty="0">
                <a:solidFill>
                  <a:srgbClr val="002060"/>
                </a:solidFill>
                <a:latin typeface="Arial Nova" panose="020B0504020202020204" pitchFamily="34" charset="0"/>
              </a:rPr>
              <a:t>The integration of an intersectional approach in intergovernmental activities is crucial to ensure that </a:t>
            </a:r>
            <a:r>
              <a:rPr lang="en-US" sz="2000" b="1" dirty="0">
                <a:solidFill>
                  <a:srgbClr val="002060"/>
                </a:solidFill>
                <a:latin typeface="Arial Nova" panose="020B0504020202020204" pitchFamily="34" charset="0"/>
              </a:rPr>
              <a:t>the combined forms of discrimination and oppression experienced by some groups, in particular certain groups of women </a:t>
            </a:r>
            <a:r>
              <a:rPr lang="en-GB" sz="2000" b="1" dirty="0">
                <a:solidFill>
                  <a:srgbClr val="002060"/>
                </a:solidFill>
                <a:latin typeface="Arial Nova" panose="020B0504020202020204" pitchFamily="34" charset="0"/>
              </a:rPr>
              <a:t>and girls, are addressed</a:t>
            </a:r>
            <a:r>
              <a:rPr lang="en-GB" sz="2000" dirty="0">
                <a:solidFill>
                  <a:srgbClr val="002060"/>
                </a:solidFill>
                <a:latin typeface="Arial Nova" panose="020B0504020202020204" pitchFamily="34" charset="0"/>
              </a:rPr>
              <a:t>.</a:t>
            </a:r>
          </a:p>
          <a:p>
            <a:pPr marL="342900" indent="-342900" algn="just" defTabSz="685800" eaLnBrk="1" fontAlgn="auto" hangingPunct="1">
              <a:spcBef>
                <a:spcPts val="0"/>
              </a:spcBef>
              <a:spcAft>
                <a:spcPts val="0"/>
              </a:spcAft>
              <a:buFont typeface="Wingdings" panose="05000000000000000000" pitchFamily="2" charset="2"/>
              <a:buChar char="Ø"/>
            </a:pPr>
            <a:endParaRPr lang="en-GB" sz="2000" dirty="0">
              <a:solidFill>
                <a:srgbClr val="002060"/>
              </a:solidFill>
              <a:latin typeface="Arial Nova" panose="020B0504020202020204" pitchFamily="34" charset="0"/>
            </a:endParaRPr>
          </a:p>
          <a:p>
            <a:pPr marL="342900" indent="-342900" algn="just" defTabSz="685800" eaLnBrk="1" fontAlgn="auto" hangingPunct="1">
              <a:spcBef>
                <a:spcPts val="0"/>
              </a:spcBef>
              <a:spcAft>
                <a:spcPts val="0"/>
              </a:spcAft>
              <a:buFont typeface="Wingdings" panose="05000000000000000000" pitchFamily="2" charset="2"/>
              <a:buChar char="Ø"/>
            </a:pPr>
            <a:r>
              <a:rPr lang="en-US" sz="2000" b="1" dirty="0">
                <a:solidFill>
                  <a:srgbClr val="002060"/>
                </a:solidFill>
                <a:latin typeface="Arial Nova" panose="020B0504020202020204" pitchFamily="34" charset="0"/>
                <a:cs typeface="+mn-cs"/>
              </a:rPr>
              <a:t>An intersectional approach can also better inform strategies for the prevention of gender-based violence</a:t>
            </a:r>
            <a:r>
              <a:rPr lang="en-US" sz="2000" dirty="0">
                <a:solidFill>
                  <a:srgbClr val="002060"/>
                </a:solidFill>
                <a:latin typeface="Arial Nova" panose="020B0504020202020204" pitchFamily="34" charset="0"/>
                <a:cs typeface="+mn-cs"/>
              </a:rPr>
              <a:t> by looking at the myriad of factors that lead to certain groups becoming more vulnerable and which limit their access to services and support.</a:t>
            </a:r>
            <a:endParaRPr lang="en-GB" sz="20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85767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822" y="768685"/>
            <a:ext cx="7195070" cy="1301799"/>
          </a:xfrm>
          <a:prstGeom prst="rect">
            <a:avLst/>
          </a:prstGeom>
        </p:spPr>
        <p:txBody>
          <a:bodyPr vert="horz" wrap="square" lIns="0" tIns="9049" rIns="0" bIns="0" rtlCol="0">
            <a:spAutoFit/>
          </a:bodyPr>
          <a:lstStyle/>
          <a:p>
            <a:pPr marL="560070" marR="3810" indent="-551021">
              <a:lnSpc>
                <a:spcPct val="100000"/>
              </a:lnSpc>
              <a:spcBef>
                <a:spcPts val="71"/>
              </a:spcBef>
            </a:pPr>
            <a:br>
              <a:rPr lang="en-US" sz="2100" spc="-8" dirty="0">
                <a:solidFill>
                  <a:srgbClr val="002060"/>
                </a:solidFill>
                <a:latin typeface="Arial Nova" panose="020B0504020202020204" pitchFamily="34" charset="0"/>
              </a:rPr>
            </a:br>
            <a:r>
              <a:rPr lang="en-US" sz="2100" b="1" dirty="0">
                <a:solidFill>
                  <a:srgbClr val="001F5F"/>
                </a:solidFill>
                <a:latin typeface="Arial Nova" panose="020B0504020202020204" pitchFamily="34" charset="0"/>
                <a:cs typeface="Arial"/>
              </a:rPr>
              <a:t>Practical example of intersectional discrimination in employment</a:t>
            </a:r>
            <a:r>
              <a:rPr lang="en-US" sz="2100" b="1" spc="-41" dirty="0">
                <a:solidFill>
                  <a:srgbClr val="001F5F"/>
                </a:solidFill>
                <a:latin typeface="Arial Nova" panose="020B0504020202020204" pitchFamily="34" charset="0"/>
                <a:cs typeface="Arial"/>
              </a:rPr>
              <a:t> </a:t>
            </a:r>
            <a:br>
              <a:rPr lang="en-US" sz="2100" b="1" spc="-41" dirty="0">
                <a:solidFill>
                  <a:srgbClr val="001F5F"/>
                </a:solidFill>
                <a:latin typeface="Arial"/>
                <a:cs typeface="Arial"/>
              </a:rPr>
            </a:br>
            <a:endParaRPr lang="en-US" sz="2100" dirty="0">
              <a:solidFill>
                <a:srgbClr val="002060"/>
              </a:solidFill>
            </a:endParaRPr>
          </a:p>
        </p:txBody>
      </p:sp>
      <p:sp>
        <p:nvSpPr>
          <p:cNvPr id="4" name="object 4"/>
          <p:cNvSpPr txBox="1"/>
          <p:nvPr/>
        </p:nvSpPr>
        <p:spPr>
          <a:xfrm>
            <a:off x="1257246" y="2053507"/>
            <a:ext cx="6113144" cy="2220480"/>
          </a:xfrm>
          <a:prstGeom prst="rect">
            <a:avLst/>
          </a:prstGeom>
          <a:ln w="38100">
            <a:solidFill>
              <a:srgbClr val="001F5F"/>
            </a:solidFill>
          </a:ln>
        </p:spPr>
        <p:txBody>
          <a:bodyPr vert="horz" wrap="square" lIns="0" tIns="24765" rIns="0" bIns="0" rtlCol="0">
            <a:spAutoFit/>
          </a:bodyPr>
          <a:lstStyle/>
          <a:p>
            <a:pPr marL="66675" marR="300514" defTabSz="342900">
              <a:spcBef>
                <a:spcPts val="195"/>
              </a:spcBef>
            </a:pPr>
            <a:endParaRPr lang="en-US" sz="1500" dirty="0">
              <a:solidFill>
                <a:srgbClr val="001F5F"/>
              </a:solidFill>
              <a:latin typeface="Arial"/>
              <a:cs typeface="Arial"/>
            </a:endParaRPr>
          </a:p>
          <a:p>
            <a:pPr marL="217885" marR="300514" defTabSz="342900">
              <a:spcBef>
                <a:spcPts val="195"/>
              </a:spcBef>
            </a:pPr>
            <a:r>
              <a:rPr lang="en-US" sz="1500" dirty="0">
                <a:solidFill>
                  <a:srgbClr val="001F5F"/>
                </a:solidFill>
                <a:latin typeface="Arial"/>
                <a:cs typeface="Arial"/>
              </a:rPr>
              <a:t>In</a:t>
            </a:r>
            <a:r>
              <a:rPr lang="en-US" sz="1500" spc="-41" dirty="0">
                <a:solidFill>
                  <a:srgbClr val="001F5F"/>
                </a:solidFill>
                <a:latin typeface="Arial"/>
                <a:cs typeface="Arial"/>
              </a:rPr>
              <a:t> </a:t>
            </a:r>
            <a:r>
              <a:rPr lang="en-US" sz="1500" dirty="0">
                <a:solidFill>
                  <a:srgbClr val="001F5F"/>
                </a:solidFill>
                <a:latin typeface="Arial"/>
                <a:cs typeface="Arial"/>
              </a:rPr>
              <a:t>France,</a:t>
            </a:r>
            <a:r>
              <a:rPr lang="en-US" sz="1500" spc="-64" dirty="0">
                <a:solidFill>
                  <a:srgbClr val="001F5F"/>
                </a:solidFill>
                <a:latin typeface="Arial"/>
                <a:cs typeface="Arial"/>
              </a:rPr>
              <a:t> </a:t>
            </a:r>
            <a:r>
              <a:rPr lang="en-US" sz="1500" dirty="0">
                <a:solidFill>
                  <a:srgbClr val="001F5F"/>
                </a:solidFill>
                <a:latin typeface="Arial"/>
                <a:cs typeface="Arial"/>
              </a:rPr>
              <a:t>an</a:t>
            </a:r>
            <a:r>
              <a:rPr lang="en-US" sz="1500" spc="-53" dirty="0">
                <a:solidFill>
                  <a:srgbClr val="001F5F"/>
                </a:solidFill>
                <a:latin typeface="Arial"/>
                <a:cs typeface="Arial"/>
              </a:rPr>
              <a:t> </a:t>
            </a:r>
            <a:r>
              <a:rPr lang="en-US" sz="1500" dirty="0">
                <a:solidFill>
                  <a:srgbClr val="001F5F"/>
                </a:solidFill>
                <a:latin typeface="Arial"/>
                <a:cs typeface="Arial"/>
              </a:rPr>
              <a:t>experiment</a:t>
            </a:r>
            <a:r>
              <a:rPr lang="en-US" sz="1500" spc="-56" dirty="0">
                <a:solidFill>
                  <a:srgbClr val="001F5F"/>
                </a:solidFill>
                <a:latin typeface="Arial"/>
                <a:cs typeface="Arial"/>
              </a:rPr>
              <a:t> </a:t>
            </a:r>
            <a:r>
              <a:rPr lang="en-US" sz="1500" dirty="0">
                <a:solidFill>
                  <a:srgbClr val="001F5F"/>
                </a:solidFill>
                <a:latin typeface="Arial"/>
                <a:cs typeface="Arial"/>
              </a:rPr>
              <a:t>showed</a:t>
            </a:r>
            <a:r>
              <a:rPr lang="en-US" sz="1500" spc="-19" dirty="0">
                <a:solidFill>
                  <a:srgbClr val="001F5F"/>
                </a:solidFill>
                <a:latin typeface="Arial"/>
                <a:cs typeface="Arial"/>
              </a:rPr>
              <a:t> </a:t>
            </a:r>
            <a:r>
              <a:rPr lang="en-US" sz="1500" dirty="0">
                <a:solidFill>
                  <a:srgbClr val="001F5F"/>
                </a:solidFill>
                <a:latin typeface="Arial"/>
                <a:cs typeface="Arial"/>
              </a:rPr>
              <a:t>that</a:t>
            </a:r>
            <a:r>
              <a:rPr lang="en-US" sz="1500" spc="-56" dirty="0">
                <a:solidFill>
                  <a:srgbClr val="001F5F"/>
                </a:solidFill>
                <a:latin typeface="Arial"/>
                <a:cs typeface="Arial"/>
              </a:rPr>
              <a:t> </a:t>
            </a:r>
            <a:r>
              <a:rPr lang="en-US" sz="1500" spc="-8" dirty="0">
                <a:solidFill>
                  <a:srgbClr val="001F5F"/>
                </a:solidFill>
                <a:latin typeface="Arial"/>
                <a:cs typeface="Arial"/>
              </a:rPr>
              <a:t>women</a:t>
            </a:r>
            <a:r>
              <a:rPr lang="en-US" sz="1500" spc="-45" dirty="0">
                <a:solidFill>
                  <a:srgbClr val="001F5F"/>
                </a:solidFill>
                <a:latin typeface="Arial"/>
                <a:cs typeface="Arial"/>
              </a:rPr>
              <a:t> </a:t>
            </a:r>
            <a:r>
              <a:rPr lang="en-US" sz="1500" dirty="0">
                <a:solidFill>
                  <a:srgbClr val="001F5F"/>
                </a:solidFill>
                <a:latin typeface="Arial"/>
                <a:cs typeface="Arial"/>
              </a:rPr>
              <a:t>with</a:t>
            </a:r>
            <a:r>
              <a:rPr lang="en-US" sz="1500" spc="-41" dirty="0">
                <a:solidFill>
                  <a:srgbClr val="001F5F"/>
                </a:solidFill>
                <a:latin typeface="Arial"/>
                <a:cs typeface="Arial"/>
              </a:rPr>
              <a:t> </a:t>
            </a:r>
            <a:r>
              <a:rPr lang="en-US" sz="1500" spc="-38" dirty="0">
                <a:solidFill>
                  <a:srgbClr val="001F5F"/>
                </a:solidFill>
                <a:latin typeface="Arial"/>
                <a:cs typeface="Arial"/>
              </a:rPr>
              <a:t>a </a:t>
            </a:r>
            <a:r>
              <a:rPr lang="en-US" sz="1500" spc="-8" dirty="0">
                <a:solidFill>
                  <a:srgbClr val="001F5F"/>
                </a:solidFill>
                <a:latin typeface="Arial"/>
                <a:cs typeface="Arial"/>
              </a:rPr>
              <a:t>French-</a:t>
            </a:r>
            <a:r>
              <a:rPr lang="en-US" sz="1500" dirty="0">
                <a:solidFill>
                  <a:srgbClr val="001F5F"/>
                </a:solidFill>
                <a:latin typeface="Arial"/>
                <a:cs typeface="Arial"/>
              </a:rPr>
              <a:t>sounding</a:t>
            </a:r>
            <a:r>
              <a:rPr lang="en-US" sz="1500" spc="60" dirty="0">
                <a:solidFill>
                  <a:srgbClr val="001F5F"/>
                </a:solidFill>
                <a:latin typeface="Arial"/>
                <a:cs typeface="Arial"/>
              </a:rPr>
              <a:t> </a:t>
            </a:r>
            <a:r>
              <a:rPr lang="en-US" sz="1500" dirty="0">
                <a:solidFill>
                  <a:srgbClr val="001F5F"/>
                </a:solidFill>
                <a:latin typeface="Arial"/>
                <a:cs typeface="Arial"/>
              </a:rPr>
              <a:t>name</a:t>
            </a:r>
            <a:r>
              <a:rPr lang="en-US" sz="1500" spc="-23" dirty="0">
                <a:solidFill>
                  <a:srgbClr val="001F5F"/>
                </a:solidFill>
                <a:latin typeface="Arial"/>
                <a:cs typeface="Arial"/>
              </a:rPr>
              <a:t> </a:t>
            </a:r>
            <a:r>
              <a:rPr lang="en-US" sz="1500" dirty="0">
                <a:solidFill>
                  <a:srgbClr val="001F5F"/>
                </a:solidFill>
                <a:latin typeface="Arial"/>
                <a:cs typeface="Arial"/>
              </a:rPr>
              <a:t>had</a:t>
            </a:r>
            <a:r>
              <a:rPr lang="en-US" sz="1500" spc="-23" dirty="0">
                <a:solidFill>
                  <a:srgbClr val="001F5F"/>
                </a:solidFill>
                <a:latin typeface="Arial"/>
                <a:cs typeface="Arial"/>
              </a:rPr>
              <a:t> </a:t>
            </a:r>
            <a:r>
              <a:rPr lang="en-US" sz="1500" dirty="0">
                <a:solidFill>
                  <a:srgbClr val="001F5F"/>
                </a:solidFill>
                <a:latin typeface="Arial"/>
                <a:cs typeface="Arial"/>
              </a:rPr>
              <a:t>a</a:t>
            </a:r>
            <a:r>
              <a:rPr lang="en-US" sz="1500" spc="-23" dirty="0">
                <a:solidFill>
                  <a:srgbClr val="001F5F"/>
                </a:solidFill>
                <a:latin typeface="Arial"/>
                <a:cs typeface="Arial"/>
              </a:rPr>
              <a:t> </a:t>
            </a:r>
            <a:r>
              <a:rPr lang="en-US" sz="1500" dirty="0">
                <a:solidFill>
                  <a:srgbClr val="001F5F"/>
                </a:solidFill>
                <a:latin typeface="Arial"/>
                <a:cs typeface="Arial"/>
              </a:rPr>
              <a:t>22.6</a:t>
            </a:r>
            <a:r>
              <a:rPr lang="en-US" sz="1500" spc="-34" dirty="0">
                <a:solidFill>
                  <a:srgbClr val="001F5F"/>
                </a:solidFill>
                <a:latin typeface="Arial"/>
                <a:cs typeface="Arial"/>
              </a:rPr>
              <a:t> </a:t>
            </a:r>
            <a:r>
              <a:rPr lang="en-US" sz="1500" dirty="0">
                <a:solidFill>
                  <a:srgbClr val="001F5F"/>
                </a:solidFill>
                <a:latin typeface="Arial"/>
                <a:cs typeface="Arial"/>
              </a:rPr>
              <a:t>%</a:t>
            </a:r>
            <a:r>
              <a:rPr lang="en-US" sz="1500" spc="-23" dirty="0">
                <a:solidFill>
                  <a:srgbClr val="001F5F"/>
                </a:solidFill>
                <a:latin typeface="Arial"/>
                <a:cs typeface="Arial"/>
              </a:rPr>
              <a:t> </a:t>
            </a:r>
            <a:r>
              <a:rPr lang="en-US" sz="1500" dirty="0">
                <a:solidFill>
                  <a:srgbClr val="001F5F"/>
                </a:solidFill>
                <a:latin typeface="Arial"/>
                <a:cs typeface="Arial"/>
              </a:rPr>
              <a:t>of</a:t>
            </a:r>
            <a:r>
              <a:rPr lang="en-US" sz="1500" spc="-19" dirty="0">
                <a:solidFill>
                  <a:srgbClr val="001F5F"/>
                </a:solidFill>
                <a:latin typeface="Arial"/>
                <a:cs typeface="Arial"/>
              </a:rPr>
              <a:t> </a:t>
            </a:r>
            <a:r>
              <a:rPr lang="en-US" sz="1500" dirty="0">
                <a:solidFill>
                  <a:srgbClr val="001F5F"/>
                </a:solidFill>
                <a:latin typeface="Arial"/>
                <a:cs typeface="Arial"/>
              </a:rPr>
              <a:t>being</a:t>
            </a:r>
            <a:r>
              <a:rPr lang="en-US" sz="1500" spc="-34" dirty="0">
                <a:solidFill>
                  <a:srgbClr val="001F5F"/>
                </a:solidFill>
                <a:latin typeface="Arial"/>
                <a:cs typeface="Arial"/>
              </a:rPr>
              <a:t> </a:t>
            </a:r>
            <a:r>
              <a:rPr lang="en-US" sz="1500" dirty="0">
                <a:solidFill>
                  <a:srgbClr val="001F5F"/>
                </a:solidFill>
                <a:latin typeface="Arial"/>
                <a:cs typeface="Arial"/>
              </a:rPr>
              <a:t>called</a:t>
            </a:r>
            <a:r>
              <a:rPr lang="en-US" sz="1500" spc="-26" dirty="0">
                <a:solidFill>
                  <a:srgbClr val="001F5F"/>
                </a:solidFill>
                <a:latin typeface="Arial"/>
                <a:cs typeface="Arial"/>
              </a:rPr>
              <a:t> </a:t>
            </a:r>
            <a:r>
              <a:rPr lang="en-US" sz="1500" dirty="0">
                <a:solidFill>
                  <a:srgbClr val="001F5F"/>
                </a:solidFill>
                <a:latin typeface="Arial"/>
                <a:cs typeface="Arial"/>
              </a:rPr>
              <a:t>for</a:t>
            </a:r>
            <a:r>
              <a:rPr lang="en-US" sz="1500" spc="-19" dirty="0">
                <a:solidFill>
                  <a:srgbClr val="001F5F"/>
                </a:solidFill>
                <a:latin typeface="Arial"/>
                <a:cs typeface="Arial"/>
              </a:rPr>
              <a:t> </a:t>
            </a:r>
            <a:r>
              <a:rPr lang="en-US" sz="1500" dirty="0">
                <a:solidFill>
                  <a:srgbClr val="001F5F"/>
                </a:solidFill>
                <a:latin typeface="Arial"/>
                <a:cs typeface="Arial"/>
              </a:rPr>
              <a:t>an</a:t>
            </a:r>
            <a:r>
              <a:rPr lang="en-US" sz="1500" spc="-19" dirty="0">
                <a:solidFill>
                  <a:srgbClr val="001F5F"/>
                </a:solidFill>
                <a:latin typeface="Arial"/>
                <a:cs typeface="Arial"/>
              </a:rPr>
              <a:t> </a:t>
            </a:r>
            <a:r>
              <a:rPr lang="en-US" sz="1500" dirty="0">
                <a:solidFill>
                  <a:srgbClr val="001F5F"/>
                </a:solidFill>
                <a:latin typeface="Arial"/>
                <a:cs typeface="Arial"/>
              </a:rPr>
              <a:t>interview</a:t>
            </a:r>
            <a:r>
              <a:rPr lang="en-US" sz="1500" spc="-41" dirty="0">
                <a:solidFill>
                  <a:srgbClr val="001F5F"/>
                </a:solidFill>
                <a:latin typeface="Arial"/>
                <a:cs typeface="Arial"/>
              </a:rPr>
              <a:t> </a:t>
            </a:r>
            <a:r>
              <a:rPr lang="en-US" sz="1500" spc="-15" dirty="0">
                <a:solidFill>
                  <a:srgbClr val="001F5F"/>
                </a:solidFill>
                <a:latin typeface="Arial"/>
                <a:cs typeface="Arial"/>
              </a:rPr>
              <a:t>when </a:t>
            </a:r>
            <a:r>
              <a:rPr lang="en-US" sz="1500" spc="-8" dirty="0">
                <a:solidFill>
                  <a:srgbClr val="001F5F"/>
                </a:solidFill>
                <a:latin typeface="Arial"/>
                <a:cs typeface="Arial"/>
              </a:rPr>
              <a:t>applying</a:t>
            </a:r>
            <a:r>
              <a:rPr lang="en-US" sz="1500" spc="-23" dirty="0">
                <a:solidFill>
                  <a:srgbClr val="001F5F"/>
                </a:solidFill>
                <a:latin typeface="Arial"/>
                <a:cs typeface="Arial"/>
              </a:rPr>
              <a:t> </a:t>
            </a:r>
            <a:r>
              <a:rPr lang="en-US" sz="1500" dirty="0">
                <a:solidFill>
                  <a:srgbClr val="001F5F"/>
                </a:solidFill>
                <a:latin typeface="Arial"/>
                <a:cs typeface="Arial"/>
              </a:rPr>
              <a:t>for</a:t>
            </a:r>
            <a:r>
              <a:rPr lang="en-US" sz="1500" spc="-26" dirty="0">
                <a:solidFill>
                  <a:srgbClr val="001F5F"/>
                </a:solidFill>
                <a:latin typeface="Arial"/>
                <a:cs typeface="Arial"/>
              </a:rPr>
              <a:t> </a:t>
            </a:r>
            <a:r>
              <a:rPr lang="en-US" sz="1500" dirty="0">
                <a:solidFill>
                  <a:srgbClr val="001F5F"/>
                </a:solidFill>
                <a:latin typeface="Arial"/>
                <a:cs typeface="Arial"/>
              </a:rPr>
              <a:t>a</a:t>
            </a:r>
            <a:r>
              <a:rPr lang="en-US" sz="1500" spc="311" dirty="0">
                <a:solidFill>
                  <a:srgbClr val="001F5F"/>
                </a:solidFill>
                <a:latin typeface="Arial"/>
                <a:cs typeface="Arial"/>
              </a:rPr>
              <a:t> </a:t>
            </a:r>
            <a:r>
              <a:rPr lang="en-US" sz="1500" dirty="0">
                <a:solidFill>
                  <a:srgbClr val="001F5F"/>
                </a:solidFill>
                <a:latin typeface="Arial"/>
                <a:cs typeface="Arial"/>
              </a:rPr>
              <a:t>job,</a:t>
            </a:r>
            <a:r>
              <a:rPr lang="en-US" sz="1500" spc="-41" dirty="0">
                <a:solidFill>
                  <a:srgbClr val="001F5F"/>
                </a:solidFill>
                <a:latin typeface="Arial"/>
                <a:cs typeface="Arial"/>
              </a:rPr>
              <a:t> </a:t>
            </a:r>
            <a:r>
              <a:rPr lang="en-US" sz="1500" dirty="0">
                <a:solidFill>
                  <a:srgbClr val="001F5F"/>
                </a:solidFill>
                <a:latin typeface="Arial"/>
                <a:cs typeface="Arial"/>
              </a:rPr>
              <a:t>compared</a:t>
            </a:r>
            <a:r>
              <a:rPr lang="en-US" sz="1500" spc="-56" dirty="0">
                <a:solidFill>
                  <a:srgbClr val="001F5F"/>
                </a:solidFill>
                <a:latin typeface="Arial"/>
                <a:cs typeface="Arial"/>
              </a:rPr>
              <a:t> </a:t>
            </a:r>
            <a:r>
              <a:rPr lang="en-US" sz="1500" dirty="0">
                <a:solidFill>
                  <a:srgbClr val="001F5F"/>
                </a:solidFill>
                <a:latin typeface="Arial"/>
                <a:cs typeface="Arial"/>
              </a:rPr>
              <a:t>with</a:t>
            </a:r>
            <a:r>
              <a:rPr lang="en-US" sz="1500" spc="-15" dirty="0">
                <a:solidFill>
                  <a:srgbClr val="001F5F"/>
                </a:solidFill>
                <a:latin typeface="Arial"/>
                <a:cs typeface="Arial"/>
              </a:rPr>
              <a:t> </a:t>
            </a:r>
            <a:r>
              <a:rPr lang="en-US" sz="1500" dirty="0">
                <a:solidFill>
                  <a:srgbClr val="001F5F"/>
                </a:solidFill>
                <a:latin typeface="Arial"/>
                <a:cs typeface="Arial"/>
              </a:rPr>
              <a:t>women</a:t>
            </a:r>
            <a:r>
              <a:rPr lang="en-US" sz="1500" spc="-23" dirty="0">
                <a:solidFill>
                  <a:srgbClr val="001F5F"/>
                </a:solidFill>
                <a:latin typeface="Arial"/>
                <a:cs typeface="Arial"/>
              </a:rPr>
              <a:t> </a:t>
            </a:r>
            <a:r>
              <a:rPr lang="en-US" sz="1500" dirty="0">
                <a:solidFill>
                  <a:srgbClr val="001F5F"/>
                </a:solidFill>
                <a:latin typeface="Arial"/>
                <a:cs typeface="Arial"/>
              </a:rPr>
              <a:t>with</a:t>
            </a:r>
            <a:r>
              <a:rPr lang="en-US" sz="1500" spc="-26" dirty="0">
                <a:solidFill>
                  <a:srgbClr val="001F5F"/>
                </a:solidFill>
                <a:latin typeface="Arial"/>
                <a:cs typeface="Arial"/>
              </a:rPr>
              <a:t> </a:t>
            </a:r>
            <a:r>
              <a:rPr lang="en-US" sz="1500" dirty="0">
                <a:solidFill>
                  <a:srgbClr val="001F5F"/>
                </a:solidFill>
                <a:latin typeface="Arial"/>
                <a:cs typeface="Arial"/>
              </a:rPr>
              <a:t>a</a:t>
            </a:r>
            <a:r>
              <a:rPr lang="en-US" sz="1500" spc="-26" dirty="0">
                <a:solidFill>
                  <a:srgbClr val="001F5F"/>
                </a:solidFill>
                <a:latin typeface="Arial"/>
                <a:cs typeface="Arial"/>
              </a:rPr>
              <a:t> </a:t>
            </a:r>
            <a:r>
              <a:rPr lang="en-US" sz="1500" dirty="0">
                <a:solidFill>
                  <a:srgbClr val="001F5F"/>
                </a:solidFill>
                <a:latin typeface="Arial"/>
                <a:cs typeface="Arial"/>
              </a:rPr>
              <a:t>Senegalese</a:t>
            </a:r>
            <a:r>
              <a:rPr lang="en-US" sz="1500" spc="-56" dirty="0">
                <a:solidFill>
                  <a:srgbClr val="001F5F"/>
                </a:solidFill>
                <a:latin typeface="Arial"/>
                <a:cs typeface="Arial"/>
              </a:rPr>
              <a:t> </a:t>
            </a:r>
            <a:r>
              <a:rPr lang="en-US" sz="1500" spc="-8" dirty="0">
                <a:solidFill>
                  <a:srgbClr val="001F5F"/>
                </a:solidFill>
                <a:latin typeface="Arial"/>
                <a:cs typeface="Arial"/>
              </a:rPr>
              <a:t>sounding </a:t>
            </a:r>
            <a:r>
              <a:rPr lang="en-US" sz="1500" dirty="0">
                <a:solidFill>
                  <a:srgbClr val="001F5F"/>
                </a:solidFill>
                <a:latin typeface="Arial"/>
                <a:cs typeface="Arial"/>
              </a:rPr>
              <a:t>name</a:t>
            </a:r>
            <a:r>
              <a:rPr lang="en-US" sz="1500" spc="-30" dirty="0">
                <a:solidFill>
                  <a:srgbClr val="001F5F"/>
                </a:solidFill>
                <a:latin typeface="Arial"/>
                <a:cs typeface="Arial"/>
              </a:rPr>
              <a:t> </a:t>
            </a:r>
            <a:r>
              <a:rPr lang="en-US" sz="1500" dirty="0">
                <a:solidFill>
                  <a:srgbClr val="001F5F"/>
                </a:solidFill>
                <a:latin typeface="Arial"/>
                <a:cs typeface="Arial"/>
              </a:rPr>
              <a:t>(8.4</a:t>
            </a:r>
            <a:r>
              <a:rPr lang="en-US" sz="1500" spc="-49" dirty="0">
                <a:solidFill>
                  <a:srgbClr val="001F5F"/>
                </a:solidFill>
                <a:latin typeface="Arial"/>
                <a:cs typeface="Arial"/>
              </a:rPr>
              <a:t> </a:t>
            </a:r>
            <a:r>
              <a:rPr lang="en-US" sz="1500" dirty="0">
                <a:solidFill>
                  <a:srgbClr val="001F5F"/>
                </a:solidFill>
                <a:latin typeface="Arial"/>
                <a:cs typeface="Arial"/>
              </a:rPr>
              <a:t>%</a:t>
            </a:r>
            <a:r>
              <a:rPr lang="en-US" sz="1500" spc="-19" dirty="0">
                <a:solidFill>
                  <a:srgbClr val="001F5F"/>
                </a:solidFill>
                <a:latin typeface="Arial"/>
                <a:cs typeface="Arial"/>
              </a:rPr>
              <a:t> </a:t>
            </a:r>
            <a:r>
              <a:rPr lang="en-US" sz="1500" dirty="0">
                <a:solidFill>
                  <a:srgbClr val="001F5F"/>
                </a:solidFill>
                <a:latin typeface="Arial"/>
                <a:cs typeface="Arial"/>
              </a:rPr>
              <a:t>chance)</a:t>
            </a:r>
            <a:r>
              <a:rPr lang="en-US" sz="1500" spc="-41" dirty="0">
                <a:solidFill>
                  <a:srgbClr val="001F5F"/>
                </a:solidFill>
                <a:latin typeface="Arial"/>
                <a:cs typeface="Arial"/>
              </a:rPr>
              <a:t> </a:t>
            </a:r>
            <a:r>
              <a:rPr lang="en-US" sz="1500" dirty="0">
                <a:solidFill>
                  <a:srgbClr val="001F5F"/>
                </a:solidFill>
                <a:latin typeface="Arial"/>
                <a:cs typeface="Arial"/>
              </a:rPr>
              <a:t>and</a:t>
            </a:r>
            <a:r>
              <a:rPr lang="en-US" sz="1500" spc="330" dirty="0">
                <a:solidFill>
                  <a:srgbClr val="001F5F"/>
                </a:solidFill>
                <a:latin typeface="Arial"/>
                <a:cs typeface="Arial"/>
              </a:rPr>
              <a:t> </a:t>
            </a:r>
            <a:r>
              <a:rPr lang="en-US" sz="1500" dirty="0">
                <a:solidFill>
                  <a:srgbClr val="001F5F"/>
                </a:solidFill>
                <a:latin typeface="Arial"/>
                <a:cs typeface="Arial"/>
              </a:rPr>
              <a:t>men</a:t>
            </a:r>
            <a:r>
              <a:rPr lang="en-US" sz="1500" spc="-41" dirty="0">
                <a:solidFill>
                  <a:srgbClr val="001F5F"/>
                </a:solidFill>
                <a:latin typeface="Arial"/>
                <a:cs typeface="Arial"/>
              </a:rPr>
              <a:t> </a:t>
            </a:r>
            <a:r>
              <a:rPr lang="en-US" sz="1500" dirty="0">
                <a:solidFill>
                  <a:srgbClr val="001F5F"/>
                </a:solidFill>
                <a:latin typeface="Arial"/>
                <a:cs typeface="Arial"/>
              </a:rPr>
              <a:t>with</a:t>
            </a:r>
            <a:r>
              <a:rPr lang="en-US" sz="1500" spc="-19" dirty="0">
                <a:solidFill>
                  <a:srgbClr val="001F5F"/>
                </a:solidFill>
                <a:latin typeface="Arial"/>
                <a:cs typeface="Arial"/>
              </a:rPr>
              <a:t> </a:t>
            </a:r>
            <a:r>
              <a:rPr lang="en-US" sz="1500" dirty="0">
                <a:solidFill>
                  <a:srgbClr val="001F5F"/>
                </a:solidFill>
                <a:latin typeface="Arial"/>
                <a:cs typeface="Arial"/>
              </a:rPr>
              <a:t>a</a:t>
            </a:r>
            <a:r>
              <a:rPr lang="en-US" sz="1500" spc="-19" dirty="0">
                <a:solidFill>
                  <a:srgbClr val="001F5F"/>
                </a:solidFill>
                <a:latin typeface="Arial"/>
                <a:cs typeface="Arial"/>
              </a:rPr>
              <a:t> </a:t>
            </a:r>
            <a:r>
              <a:rPr lang="en-US" sz="1500" dirty="0">
                <a:solidFill>
                  <a:srgbClr val="001F5F"/>
                </a:solidFill>
                <a:latin typeface="Arial"/>
                <a:cs typeface="Arial"/>
              </a:rPr>
              <a:t>Senegalese</a:t>
            </a:r>
            <a:r>
              <a:rPr lang="en-US" sz="1500" spc="-45" dirty="0">
                <a:solidFill>
                  <a:srgbClr val="001F5F"/>
                </a:solidFill>
                <a:latin typeface="Arial"/>
                <a:cs typeface="Arial"/>
              </a:rPr>
              <a:t> </a:t>
            </a:r>
            <a:r>
              <a:rPr lang="en-US" sz="1500" dirty="0">
                <a:solidFill>
                  <a:srgbClr val="001F5F"/>
                </a:solidFill>
                <a:latin typeface="Arial"/>
                <a:cs typeface="Arial"/>
              </a:rPr>
              <a:t>sounding</a:t>
            </a:r>
            <a:r>
              <a:rPr lang="en-US" sz="1500" spc="-30" dirty="0">
                <a:solidFill>
                  <a:srgbClr val="001F5F"/>
                </a:solidFill>
                <a:latin typeface="Arial"/>
                <a:cs typeface="Arial"/>
              </a:rPr>
              <a:t> </a:t>
            </a:r>
            <a:r>
              <a:rPr lang="en-US" sz="1500" dirty="0">
                <a:solidFill>
                  <a:srgbClr val="001F5F"/>
                </a:solidFill>
                <a:latin typeface="Arial"/>
                <a:cs typeface="Arial"/>
              </a:rPr>
              <a:t>name</a:t>
            </a:r>
            <a:r>
              <a:rPr lang="en-US" sz="1500" spc="127" dirty="0">
                <a:solidFill>
                  <a:srgbClr val="001F5F"/>
                </a:solidFill>
                <a:latin typeface="Arial"/>
                <a:cs typeface="Arial"/>
              </a:rPr>
              <a:t> </a:t>
            </a:r>
            <a:r>
              <a:rPr lang="en-US" sz="1500" dirty="0">
                <a:solidFill>
                  <a:srgbClr val="001F5F"/>
                </a:solidFill>
                <a:latin typeface="Arial"/>
                <a:cs typeface="Arial"/>
              </a:rPr>
              <a:t>(13.9</a:t>
            </a:r>
            <a:r>
              <a:rPr lang="en-US" sz="1500" spc="-38" dirty="0">
                <a:solidFill>
                  <a:srgbClr val="001F5F"/>
                </a:solidFill>
                <a:latin typeface="Arial"/>
                <a:cs typeface="Arial"/>
              </a:rPr>
              <a:t> </a:t>
            </a:r>
            <a:r>
              <a:rPr lang="en-US" sz="1500" spc="-19" dirty="0">
                <a:solidFill>
                  <a:srgbClr val="001F5F"/>
                </a:solidFill>
                <a:latin typeface="Arial"/>
                <a:cs typeface="Arial"/>
              </a:rPr>
              <a:t>%)</a:t>
            </a:r>
          </a:p>
          <a:p>
            <a:pPr marL="217885" marR="50959" defTabSz="342900">
              <a:spcBef>
                <a:spcPts val="4"/>
              </a:spcBef>
            </a:pPr>
            <a:endParaRPr lang="en-US" sz="1500" spc="-8" dirty="0">
              <a:solidFill>
                <a:srgbClr val="001F5F"/>
              </a:solidFill>
              <a:latin typeface="Arial"/>
              <a:cs typeface="Arial"/>
            </a:endParaRPr>
          </a:p>
          <a:p>
            <a:pPr marL="217885" marR="50959" defTabSz="342900">
              <a:spcBef>
                <a:spcPts val="4"/>
              </a:spcBef>
            </a:pPr>
            <a:r>
              <a:rPr lang="en-US" sz="1050" spc="-8" dirty="0">
                <a:solidFill>
                  <a:srgbClr val="001F5F"/>
                </a:solidFill>
                <a:latin typeface="Arial"/>
                <a:cs typeface="Arial"/>
              </a:rPr>
              <a:t>UNHRC</a:t>
            </a:r>
            <a:r>
              <a:rPr lang="en-US" sz="1050" spc="-26" dirty="0">
                <a:solidFill>
                  <a:srgbClr val="001F5F"/>
                </a:solidFill>
                <a:latin typeface="Arial"/>
                <a:cs typeface="Arial"/>
              </a:rPr>
              <a:t> </a:t>
            </a:r>
            <a:r>
              <a:rPr lang="en-US" sz="1050" dirty="0">
                <a:solidFill>
                  <a:srgbClr val="001F5F"/>
                </a:solidFill>
                <a:latin typeface="Arial"/>
                <a:cs typeface="Arial"/>
              </a:rPr>
              <a:t>2017</a:t>
            </a:r>
            <a:r>
              <a:rPr lang="en-US" sz="1050" i="1" dirty="0">
                <a:solidFill>
                  <a:srgbClr val="001F5F"/>
                </a:solidFill>
                <a:latin typeface="Arial"/>
                <a:cs typeface="Arial"/>
              </a:rPr>
              <a:t>,</a:t>
            </a:r>
            <a:r>
              <a:rPr lang="en-US" sz="1050" i="1" spc="-19" dirty="0">
                <a:solidFill>
                  <a:srgbClr val="001F5F"/>
                </a:solidFill>
                <a:latin typeface="Arial"/>
                <a:cs typeface="Arial"/>
              </a:rPr>
              <a:t> </a:t>
            </a:r>
            <a:r>
              <a:rPr lang="en-US" sz="1050" b="1" i="1" dirty="0">
                <a:solidFill>
                  <a:srgbClr val="001F5F"/>
                </a:solidFill>
                <a:latin typeface="Arial"/>
                <a:cs typeface="Arial"/>
              </a:rPr>
              <a:t>“Impact</a:t>
            </a:r>
            <a:r>
              <a:rPr lang="en-US" sz="1050" b="1" i="1" spc="-49" dirty="0">
                <a:solidFill>
                  <a:srgbClr val="001F5F"/>
                </a:solidFill>
                <a:latin typeface="Arial"/>
                <a:cs typeface="Arial"/>
              </a:rPr>
              <a:t> </a:t>
            </a:r>
            <a:r>
              <a:rPr lang="en-US" sz="1050" b="1" i="1" dirty="0">
                <a:solidFill>
                  <a:srgbClr val="001F5F"/>
                </a:solidFill>
                <a:latin typeface="Arial"/>
                <a:cs typeface="Arial"/>
              </a:rPr>
              <a:t>of</a:t>
            </a:r>
            <a:r>
              <a:rPr lang="en-US" sz="1050" b="1" i="1" spc="-41" dirty="0">
                <a:solidFill>
                  <a:srgbClr val="001F5F"/>
                </a:solidFill>
                <a:latin typeface="Arial"/>
                <a:cs typeface="Arial"/>
              </a:rPr>
              <a:t> </a:t>
            </a:r>
            <a:r>
              <a:rPr lang="en-US" sz="1050" b="1" i="1" dirty="0">
                <a:solidFill>
                  <a:srgbClr val="001F5F"/>
                </a:solidFill>
                <a:latin typeface="Arial"/>
                <a:cs typeface="Arial"/>
              </a:rPr>
              <a:t>multiple</a:t>
            </a:r>
            <a:r>
              <a:rPr lang="en-US" sz="1050" b="1" i="1" spc="-56" dirty="0">
                <a:solidFill>
                  <a:srgbClr val="001F5F"/>
                </a:solidFill>
                <a:latin typeface="Arial"/>
                <a:cs typeface="Arial"/>
              </a:rPr>
              <a:t> </a:t>
            </a:r>
            <a:r>
              <a:rPr lang="en-US" sz="1050" b="1" i="1" dirty="0">
                <a:solidFill>
                  <a:srgbClr val="001F5F"/>
                </a:solidFill>
                <a:latin typeface="Arial"/>
                <a:cs typeface="Arial"/>
              </a:rPr>
              <a:t>and</a:t>
            </a:r>
            <a:r>
              <a:rPr lang="en-US" sz="1050" b="1" i="1" spc="-45" dirty="0">
                <a:solidFill>
                  <a:srgbClr val="001F5F"/>
                </a:solidFill>
                <a:latin typeface="Arial"/>
                <a:cs typeface="Arial"/>
              </a:rPr>
              <a:t> </a:t>
            </a:r>
            <a:r>
              <a:rPr lang="en-US" sz="1050" b="1" i="1" dirty="0">
                <a:solidFill>
                  <a:srgbClr val="001F5F"/>
                </a:solidFill>
                <a:latin typeface="Arial"/>
                <a:cs typeface="Arial"/>
              </a:rPr>
              <a:t>intersecting</a:t>
            </a:r>
            <a:r>
              <a:rPr lang="en-US" sz="1050" b="1" i="1" spc="-56" dirty="0">
                <a:solidFill>
                  <a:srgbClr val="001F5F"/>
                </a:solidFill>
                <a:latin typeface="Arial"/>
                <a:cs typeface="Arial"/>
              </a:rPr>
              <a:t> </a:t>
            </a:r>
            <a:r>
              <a:rPr lang="en-US" sz="1050" b="1" i="1" dirty="0">
                <a:solidFill>
                  <a:srgbClr val="001F5F"/>
                </a:solidFill>
                <a:latin typeface="Arial"/>
                <a:cs typeface="Arial"/>
              </a:rPr>
              <a:t>forms</a:t>
            </a:r>
            <a:r>
              <a:rPr lang="en-US" sz="1050" b="1" i="1" spc="-56" dirty="0">
                <a:solidFill>
                  <a:srgbClr val="001F5F"/>
                </a:solidFill>
                <a:latin typeface="Arial"/>
                <a:cs typeface="Arial"/>
              </a:rPr>
              <a:t> </a:t>
            </a:r>
            <a:r>
              <a:rPr lang="en-US" sz="1050" b="1" i="1" dirty="0">
                <a:solidFill>
                  <a:srgbClr val="001F5F"/>
                </a:solidFill>
                <a:latin typeface="Arial"/>
                <a:cs typeface="Arial"/>
              </a:rPr>
              <a:t>of</a:t>
            </a:r>
            <a:r>
              <a:rPr lang="en-US" sz="1050" b="1" i="1" spc="-26" dirty="0">
                <a:solidFill>
                  <a:srgbClr val="001F5F"/>
                </a:solidFill>
                <a:latin typeface="Arial"/>
                <a:cs typeface="Arial"/>
              </a:rPr>
              <a:t> </a:t>
            </a:r>
            <a:r>
              <a:rPr lang="en-US" sz="1050" b="1" i="1" spc="-8" dirty="0">
                <a:solidFill>
                  <a:srgbClr val="001F5F"/>
                </a:solidFill>
                <a:latin typeface="Arial"/>
                <a:cs typeface="Arial"/>
              </a:rPr>
              <a:t>discrimination </a:t>
            </a:r>
            <a:r>
              <a:rPr lang="en-US" sz="1050" b="1" i="1" dirty="0">
                <a:solidFill>
                  <a:srgbClr val="001F5F"/>
                </a:solidFill>
                <a:latin typeface="Arial"/>
                <a:cs typeface="Arial"/>
              </a:rPr>
              <a:t>and</a:t>
            </a:r>
            <a:r>
              <a:rPr lang="en-US" sz="1050" b="1" i="1" spc="-150" dirty="0">
                <a:solidFill>
                  <a:srgbClr val="001F5F"/>
                </a:solidFill>
                <a:latin typeface="Arial"/>
                <a:cs typeface="Arial"/>
              </a:rPr>
              <a:t> </a:t>
            </a:r>
            <a:r>
              <a:rPr lang="en-US" sz="1050" b="1" i="1" spc="-8" dirty="0">
                <a:solidFill>
                  <a:srgbClr val="001F5F"/>
                </a:solidFill>
                <a:latin typeface="Arial"/>
                <a:cs typeface="Arial"/>
              </a:rPr>
              <a:t>violence.” https://digitallibrary.un.org/record/1298043?ln=en&amp;v=pdf</a:t>
            </a:r>
          </a:p>
          <a:p>
            <a:pPr marL="66675" marR="50959" defTabSz="342900">
              <a:spcBef>
                <a:spcPts val="4"/>
              </a:spcBef>
            </a:pPr>
            <a:endParaRPr lang="en-US" sz="1500" dirty="0">
              <a:solidFill>
                <a:prstClr val="black"/>
              </a:solidFill>
              <a:latin typeface="Arial"/>
              <a:cs typeface="Arial"/>
            </a:endParaRPr>
          </a:p>
        </p:txBody>
      </p:sp>
      <p:pic>
        <p:nvPicPr>
          <p:cNvPr id="3" name="Picture 2">
            <a:extLst>
              <a:ext uri="{FF2B5EF4-FFF2-40B4-BE49-F238E27FC236}">
                <a16:creationId xmlns:a16="http://schemas.microsoft.com/office/drawing/2014/main" id="{FA60E039-72A6-B3E3-1F78-AB0B39EF769F}"/>
              </a:ext>
            </a:extLst>
          </p:cNvPr>
          <p:cNvPicPr>
            <a:picLocks noChangeAspect="1"/>
          </p:cNvPicPr>
          <p:nvPr/>
        </p:nvPicPr>
        <p:blipFill>
          <a:blip r:embed="rId3"/>
          <a:srcRect/>
          <a:stretch/>
        </p:blipFill>
        <p:spPr>
          <a:xfrm>
            <a:off x="0" y="-19484"/>
            <a:ext cx="9144000" cy="78816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9A98-A948-4D5F-9F14-05875143F46D}"/>
              </a:ext>
            </a:extLst>
          </p:cNvPr>
          <p:cNvSpPr>
            <a:spLocks noGrp="1"/>
          </p:cNvSpPr>
          <p:nvPr>
            <p:ph type="title"/>
          </p:nvPr>
        </p:nvSpPr>
        <p:spPr>
          <a:xfrm>
            <a:off x="1277634" y="870562"/>
            <a:ext cx="6210207" cy="461665"/>
          </a:xfrm>
        </p:spPr>
        <p:txBody>
          <a:bodyPr/>
          <a:lstStyle/>
          <a:p>
            <a:r>
              <a:rPr lang="en-US" sz="1500" dirty="0">
                <a:solidFill>
                  <a:srgbClr val="002060"/>
                </a:solidFill>
              </a:rPr>
              <a:t> Added value of the intersectional approach : other grounds of dimensions of inequality/discrimination become visible - agency – empowered subjects</a:t>
            </a:r>
          </a:p>
        </p:txBody>
      </p:sp>
      <p:sp>
        <p:nvSpPr>
          <p:cNvPr id="3" name="Content Placeholder 2">
            <a:extLst>
              <a:ext uri="{FF2B5EF4-FFF2-40B4-BE49-F238E27FC236}">
                <a16:creationId xmlns:a16="http://schemas.microsoft.com/office/drawing/2014/main" id="{ABDDF15B-E22A-4C3A-A06C-B39EBB00C2E5}"/>
              </a:ext>
            </a:extLst>
          </p:cNvPr>
          <p:cNvSpPr>
            <a:spLocks noGrp="1"/>
          </p:cNvSpPr>
          <p:nvPr>
            <p:ph idx="1"/>
          </p:nvPr>
        </p:nvSpPr>
        <p:spPr>
          <a:xfrm>
            <a:off x="3829050" y="1545433"/>
            <a:ext cx="4933950" cy="1015663"/>
          </a:xfrm>
          <a:solidFill>
            <a:schemeClr val="accent1">
              <a:lumMod val="90000"/>
              <a:alpha val="17000"/>
            </a:schemeClr>
          </a:solidFill>
          <a:ln w="28575">
            <a:solidFill>
              <a:srgbClr val="002060"/>
            </a:solidFill>
          </a:ln>
        </p:spPr>
        <p:txBody>
          <a:bodyPr/>
          <a:lstStyle/>
          <a:p>
            <a:pPr marL="342900" algn="just"/>
            <a:endParaRPr lang="en-US" sz="1200" dirty="0">
              <a:solidFill>
                <a:srgbClr val="002060"/>
              </a:solidFill>
              <a:latin typeface="Arial" panose="020B0604020202020204" pitchFamily="34" charset="0"/>
              <a:cs typeface="Arial" panose="020B0604020202020204" pitchFamily="34" charset="0"/>
            </a:endParaRPr>
          </a:p>
          <a:p>
            <a:pPr marL="342900" algn="just"/>
            <a:r>
              <a:rPr lang="en-US" sz="1400" dirty="0">
                <a:solidFill>
                  <a:srgbClr val="002060"/>
                </a:solidFill>
                <a:latin typeface="Arial" panose="020B0604020202020204" pitchFamily="34" charset="0"/>
                <a:cs typeface="Arial" panose="020B0604020202020204" pitchFamily="34" charset="0"/>
              </a:rPr>
              <a:t>DATA: In 2024, 24% of the EU population </a:t>
            </a:r>
          </a:p>
          <a:p>
            <a:pPr marL="342900" algn="just"/>
            <a:r>
              <a:rPr lang="en-US" sz="1400" dirty="0">
                <a:solidFill>
                  <a:srgbClr val="002060"/>
                </a:solidFill>
                <a:latin typeface="Arial" panose="020B0604020202020204" pitchFamily="34" charset="0"/>
                <a:cs typeface="Arial" panose="020B0604020202020204" pitchFamily="34" charset="0"/>
              </a:rPr>
              <a:t>over the age of 16 had some form of disability (1 in 4 adults).</a:t>
            </a:r>
          </a:p>
          <a:p>
            <a:pPr marL="342900" algn="just"/>
            <a:endParaRPr lang="en-US" sz="1200"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1E76EC0-A7B9-4846-B68D-221EA19A491B}"/>
              </a:ext>
            </a:extLst>
          </p:cNvPr>
          <p:cNvSpPr txBox="1"/>
          <p:nvPr/>
        </p:nvSpPr>
        <p:spPr>
          <a:xfrm>
            <a:off x="4398818" y="2902527"/>
            <a:ext cx="3604872" cy="2000548"/>
          </a:xfrm>
          <a:prstGeom prst="rect">
            <a:avLst/>
          </a:prstGeom>
          <a:solidFill>
            <a:schemeClr val="accent1">
              <a:alpha val="38000"/>
            </a:schemeClr>
          </a:solidFill>
          <a:ln w="28575">
            <a:solidFill>
              <a:srgbClr val="002060"/>
            </a:solidFill>
          </a:ln>
        </p:spPr>
        <p:txBody>
          <a:bodyPr wrap="square" rtlCol="0">
            <a:spAutoFit/>
          </a:bodyPr>
          <a:lstStyle/>
          <a:p>
            <a:pPr defTabSz="685800" eaLnBrk="1" fontAlgn="auto" hangingPunct="1">
              <a:spcBef>
                <a:spcPts val="0"/>
              </a:spcBef>
              <a:spcAft>
                <a:spcPts val="0"/>
              </a:spcAft>
              <a:defRPr/>
            </a:pPr>
            <a:endParaRPr lang="en-US" sz="1200" b="1" dirty="0">
              <a:solidFill>
                <a:srgbClr val="002060"/>
              </a:solidFill>
              <a:latin typeface="Calibri"/>
              <a:cs typeface="+mn-cs"/>
            </a:endParaRPr>
          </a:p>
          <a:p>
            <a:pPr defTabSz="685800" eaLnBrk="1" fontAlgn="auto" hangingPunct="1">
              <a:spcBef>
                <a:spcPts val="0"/>
              </a:spcBef>
              <a:spcAft>
                <a:spcPts val="0"/>
              </a:spcAft>
              <a:defRPr/>
            </a:pPr>
            <a:r>
              <a:rPr lang="en-US" sz="1600" b="1" dirty="0">
                <a:solidFill>
                  <a:srgbClr val="002060"/>
                </a:solidFill>
                <a:latin typeface="Calibri"/>
                <a:cs typeface="+mn-cs"/>
              </a:rPr>
              <a:t>Added value of intersectional analysis: </a:t>
            </a:r>
          </a:p>
          <a:p>
            <a:pPr defTabSz="685800" eaLnBrk="1" fontAlgn="auto" hangingPunct="1">
              <a:spcBef>
                <a:spcPts val="0"/>
              </a:spcBef>
              <a:spcAft>
                <a:spcPts val="0"/>
              </a:spcAft>
              <a:defRPr/>
            </a:pPr>
            <a:endParaRPr lang="en-US" sz="1600" b="1" dirty="0">
              <a:solidFill>
                <a:srgbClr val="002060"/>
              </a:solidFill>
              <a:latin typeface="Calibri"/>
              <a:cs typeface="+mn-cs"/>
            </a:endParaRPr>
          </a:p>
          <a:p>
            <a:pPr marL="214313" indent="-214313" defTabSz="685800" eaLnBrk="1" fontAlgn="auto" hangingPunct="1">
              <a:spcBef>
                <a:spcPts val="0"/>
              </a:spcBef>
              <a:spcAft>
                <a:spcPts val="0"/>
              </a:spcAft>
              <a:buFont typeface="Wingdings" panose="05000000000000000000" pitchFamily="2" charset="2"/>
              <a:buChar char="Ø"/>
              <a:defRPr/>
            </a:pPr>
            <a:r>
              <a:rPr lang="en-US" sz="1600" dirty="0">
                <a:solidFill>
                  <a:srgbClr val="002060"/>
                </a:solidFill>
                <a:latin typeface="Calibri"/>
                <a:cs typeface="+mn-cs"/>
              </a:rPr>
              <a:t>Ensuring the visibility of </a:t>
            </a:r>
            <a:r>
              <a:rPr lang="en-US" sz="1600" dirty="0" err="1">
                <a:solidFill>
                  <a:srgbClr val="002060"/>
                </a:solidFill>
                <a:latin typeface="Calibri"/>
                <a:cs typeface="+mn-cs"/>
              </a:rPr>
              <a:t>marginalised</a:t>
            </a:r>
            <a:r>
              <a:rPr lang="en-US" sz="1600" dirty="0">
                <a:solidFill>
                  <a:srgbClr val="002060"/>
                </a:solidFill>
                <a:latin typeface="Calibri"/>
                <a:cs typeface="+mn-cs"/>
              </a:rPr>
              <a:t> social groups and persons;</a:t>
            </a:r>
          </a:p>
          <a:p>
            <a:pPr marL="214313" indent="-214313" defTabSz="685800" eaLnBrk="1" fontAlgn="auto" hangingPunct="1">
              <a:spcBef>
                <a:spcPts val="0"/>
              </a:spcBef>
              <a:spcAft>
                <a:spcPts val="0"/>
              </a:spcAft>
              <a:buFont typeface="Wingdings" panose="05000000000000000000" pitchFamily="2" charset="2"/>
              <a:buChar char="Ø"/>
              <a:defRPr/>
            </a:pPr>
            <a:r>
              <a:rPr lang="en-US" sz="1600" dirty="0">
                <a:solidFill>
                  <a:srgbClr val="002060"/>
                </a:solidFill>
                <a:latin typeface="Calibri"/>
                <a:cs typeface="+mn-cs"/>
              </a:rPr>
              <a:t>Ensuring they enjoy equal access to justice, resources, opportunities, equal opportunities &amp; equal treatment…</a:t>
            </a:r>
          </a:p>
        </p:txBody>
      </p:sp>
      <p:pic>
        <p:nvPicPr>
          <p:cNvPr id="6" name="Picture 5">
            <a:extLst>
              <a:ext uri="{FF2B5EF4-FFF2-40B4-BE49-F238E27FC236}">
                <a16:creationId xmlns:a16="http://schemas.microsoft.com/office/drawing/2014/main" id="{70022255-F289-473F-ACAC-31607B146BB9}"/>
              </a:ext>
            </a:extLst>
          </p:cNvPr>
          <p:cNvPicPr>
            <a:picLocks noChangeAspect="1"/>
          </p:cNvPicPr>
          <p:nvPr/>
        </p:nvPicPr>
        <p:blipFill>
          <a:blip r:embed="rId3"/>
          <a:stretch>
            <a:fillRect/>
          </a:stretch>
        </p:blipFill>
        <p:spPr>
          <a:xfrm>
            <a:off x="1513692" y="3165817"/>
            <a:ext cx="2113204" cy="1481213"/>
          </a:xfrm>
          <a:prstGeom prst="rect">
            <a:avLst/>
          </a:prstGeom>
        </p:spPr>
      </p:pic>
      <p:sp>
        <p:nvSpPr>
          <p:cNvPr id="11" name="TextBox 10">
            <a:extLst>
              <a:ext uri="{FF2B5EF4-FFF2-40B4-BE49-F238E27FC236}">
                <a16:creationId xmlns:a16="http://schemas.microsoft.com/office/drawing/2014/main" id="{A62C50B8-D5CD-BFDB-F517-26B6FA20F49F}"/>
              </a:ext>
            </a:extLst>
          </p:cNvPr>
          <p:cNvSpPr txBox="1"/>
          <p:nvPr/>
        </p:nvSpPr>
        <p:spPr>
          <a:xfrm>
            <a:off x="1277634" y="2716792"/>
            <a:ext cx="2437116" cy="369332"/>
          </a:xfrm>
          <a:prstGeom prst="rect">
            <a:avLst/>
          </a:prstGeom>
          <a:noFill/>
        </p:spPr>
        <p:txBody>
          <a:bodyPr wrap="square" rtlCol="0">
            <a:spAutoFit/>
          </a:bodyPr>
          <a:lstStyle/>
          <a:p>
            <a:pPr defTabSz="685800" eaLnBrk="1" fontAlgn="auto" hangingPunct="1">
              <a:spcBef>
                <a:spcPts val="0"/>
              </a:spcBef>
              <a:spcAft>
                <a:spcPts val="0"/>
              </a:spcAft>
              <a:defRPr/>
            </a:pPr>
            <a:r>
              <a:rPr lang="en-US" sz="600" dirty="0">
                <a:solidFill>
                  <a:prstClr val="black"/>
                </a:solidFill>
                <a:latin typeface="Arial" panose="020B0604020202020204" pitchFamily="34" charset="0"/>
              </a:rPr>
              <a:t>Photo credits: Fleur de Jong (https://www.lemonde.fr/en/sports/article/2024/08/31/paralympic-athlete-fleur-jong-a-dutch-long-jump-superstar_6724077_9.html </a:t>
            </a:r>
            <a:endParaRPr lang="en-GB" sz="600" dirty="0">
              <a:solidFill>
                <a:prstClr val="black"/>
              </a:solidFill>
              <a:latin typeface="Arial" panose="020B0604020202020204" pitchFamily="34" charset="0"/>
            </a:endParaRPr>
          </a:p>
        </p:txBody>
      </p:sp>
      <p:pic>
        <p:nvPicPr>
          <p:cNvPr id="13" name="Picture 12" descr="A person jumping in the air&#10;&#10;AI-generated content may be incorrect.">
            <a:extLst>
              <a:ext uri="{FF2B5EF4-FFF2-40B4-BE49-F238E27FC236}">
                <a16:creationId xmlns:a16="http://schemas.microsoft.com/office/drawing/2014/main" id="{CB06A223-F6F3-A218-F521-1CAC6CDD1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693" y="1432568"/>
            <a:ext cx="1964531" cy="1307306"/>
          </a:xfrm>
          <a:prstGeom prst="rect">
            <a:avLst/>
          </a:prstGeom>
        </p:spPr>
      </p:pic>
      <p:pic>
        <p:nvPicPr>
          <p:cNvPr id="4" name="Picture 3">
            <a:extLst>
              <a:ext uri="{FF2B5EF4-FFF2-40B4-BE49-F238E27FC236}">
                <a16:creationId xmlns:a16="http://schemas.microsoft.com/office/drawing/2014/main" id="{E423D8DC-FCBB-B9E3-BA13-DA7DB698A815}"/>
              </a:ext>
            </a:extLst>
          </p:cNvPr>
          <p:cNvPicPr>
            <a:picLocks noChangeAspect="1"/>
          </p:cNvPicPr>
          <p:nvPr/>
        </p:nvPicPr>
        <p:blipFill>
          <a:blip r:embed="rId5"/>
          <a:srcRect/>
          <a:stretch/>
        </p:blipFill>
        <p:spPr>
          <a:xfrm>
            <a:off x="0" y="-19485"/>
            <a:ext cx="9144000" cy="787271"/>
          </a:xfrm>
          <a:prstGeom prst="rect">
            <a:avLst/>
          </a:prstGeom>
        </p:spPr>
      </p:pic>
    </p:spTree>
    <p:extLst>
      <p:ext uri="{BB962C8B-B14F-4D97-AF65-F5344CB8AC3E}">
        <p14:creationId xmlns:p14="http://schemas.microsoft.com/office/powerpoint/2010/main" val="2536550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7F54-FA3D-EF31-5AC7-B4BF98BF2528}"/>
              </a:ext>
            </a:extLst>
          </p:cNvPr>
          <p:cNvSpPr>
            <a:spLocks noGrp="1"/>
          </p:cNvSpPr>
          <p:nvPr>
            <p:ph type="title"/>
          </p:nvPr>
        </p:nvSpPr>
        <p:spPr>
          <a:xfrm>
            <a:off x="564357" y="877217"/>
            <a:ext cx="7565232" cy="461665"/>
          </a:xfrm>
        </p:spPr>
        <p:txBody>
          <a:bodyPr/>
          <a:lstStyle/>
          <a:p>
            <a:r>
              <a:rPr lang="en-US" sz="2000" dirty="0">
                <a:solidFill>
                  <a:srgbClr val="002060"/>
                </a:solidFill>
              </a:rPr>
              <a:t>Applying a gender and intersectional approach to patents, pharmaceutics, science and technology</a:t>
            </a:r>
            <a:endParaRPr lang="en-GB" sz="2000" dirty="0">
              <a:solidFill>
                <a:srgbClr val="002060"/>
              </a:solidFill>
            </a:endParaRPr>
          </a:p>
        </p:txBody>
      </p:sp>
      <p:sp>
        <p:nvSpPr>
          <p:cNvPr id="3" name="Content Placeholder 2">
            <a:extLst>
              <a:ext uri="{FF2B5EF4-FFF2-40B4-BE49-F238E27FC236}">
                <a16:creationId xmlns:a16="http://schemas.microsoft.com/office/drawing/2014/main" id="{121D4A78-5F70-CAFC-DB3C-62232FED2CD9}"/>
              </a:ext>
            </a:extLst>
          </p:cNvPr>
          <p:cNvSpPr>
            <a:spLocks noGrp="1"/>
          </p:cNvSpPr>
          <p:nvPr>
            <p:ph idx="1"/>
          </p:nvPr>
        </p:nvSpPr>
        <p:spPr>
          <a:xfrm>
            <a:off x="1185619" y="1548235"/>
            <a:ext cx="4130937" cy="1661993"/>
          </a:xfrm>
        </p:spPr>
        <p:style>
          <a:lnRef idx="2">
            <a:schemeClr val="accent1"/>
          </a:lnRef>
          <a:fillRef idx="1">
            <a:schemeClr val="lt1"/>
          </a:fillRef>
          <a:effectRef idx="0">
            <a:schemeClr val="accent1"/>
          </a:effectRef>
          <a:fontRef idx="minor">
            <a:schemeClr val="dk1"/>
          </a:fontRef>
        </p:style>
        <p:txBody>
          <a:bodyPr/>
          <a:lstStyle/>
          <a:p>
            <a:endParaRPr lang="en-US" sz="1200" dirty="0"/>
          </a:p>
          <a:p>
            <a:pPr marL="171450"/>
            <a:r>
              <a:rPr lang="en-US" sz="1200" b="1" dirty="0"/>
              <a:t>Facts &amp; Figures: </a:t>
            </a:r>
          </a:p>
          <a:p>
            <a:pPr marL="171450"/>
            <a:endParaRPr lang="en-US" sz="1200" b="1" dirty="0"/>
          </a:p>
          <a:p>
            <a:pPr marL="557213" indent="-214313">
              <a:buFont typeface="Arial" panose="020B0604020202020204" pitchFamily="34" charset="0"/>
              <a:buChar char="•"/>
            </a:pPr>
            <a:r>
              <a:rPr lang="en-US" sz="1200" dirty="0">
                <a:solidFill>
                  <a:srgbClr val="002060"/>
                </a:solidFill>
              </a:rPr>
              <a:t> Globally, only 22% of critical trials include women.</a:t>
            </a:r>
          </a:p>
          <a:p>
            <a:pPr marL="557213" indent="-214313">
              <a:buFont typeface="Arial" panose="020B0604020202020204" pitchFamily="34" charset="0"/>
              <a:buChar char="•"/>
            </a:pPr>
            <a:r>
              <a:rPr lang="en-US" sz="1200" dirty="0">
                <a:solidFill>
                  <a:srgbClr val="002060"/>
                </a:solidFill>
              </a:rPr>
              <a:t> Only 1 % of global funding goes to female-specific health conditions.</a:t>
            </a:r>
          </a:p>
          <a:p>
            <a:pPr marL="557213" indent="-214313">
              <a:buFont typeface="Arial" panose="020B0604020202020204" pitchFamily="34" charset="0"/>
              <a:buChar char="•"/>
            </a:pPr>
            <a:r>
              <a:rPr lang="en-US" sz="1200" dirty="0">
                <a:solidFill>
                  <a:srgbClr val="002060"/>
                </a:solidFill>
              </a:rPr>
              <a:t> This means that 4 out of 5 trials are done without women.</a:t>
            </a:r>
          </a:p>
          <a:p>
            <a:pPr marL="342900" indent="-342900">
              <a:buFont typeface="Wingdings" panose="05000000000000000000" pitchFamily="2" charset="2"/>
              <a:buChar char="Ø"/>
            </a:pPr>
            <a:endParaRPr lang="en-US" sz="1200" dirty="0">
              <a:solidFill>
                <a:srgbClr val="002060"/>
              </a:solidFill>
            </a:endParaRPr>
          </a:p>
        </p:txBody>
      </p:sp>
      <p:sp>
        <p:nvSpPr>
          <p:cNvPr id="4" name="TextBox 3">
            <a:extLst>
              <a:ext uri="{FF2B5EF4-FFF2-40B4-BE49-F238E27FC236}">
                <a16:creationId xmlns:a16="http://schemas.microsoft.com/office/drawing/2014/main" id="{AB430AF2-4D4B-6991-C657-8C361A2C2DB7}"/>
              </a:ext>
            </a:extLst>
          </p:cNvPr>
          <p:cNvSpPr txBox="1"/>
          <p:nvPr/>
        </p:nvSpPr>
        <p:spPr>
          <a:xfrm>
            <a:off x="5743760" y="1692824"/>
            <a:ext cx="3009452" cy="279307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defTabSz="685800" eaLnBrk="1" fontAlgn="auto" hangingPunct="1">
              <a:spcBef>
                <a:spcPts val="0"/>
              </a:spcBef>
              <a:spcAft>
                <a:spcPts val="0"/>
              </a:spcAft>
            </a:pPr>
            <a:r>
              <a:rPr lang="en-US" sz="1350" b="1" dirty="0">
                <a:solidFill>
                  <a:srgbClr val="002060"/>
                </a:solidFill>
                <a:latin typeface="Calibri"/>
              </a:rPr>
              <a:t>How to redress these inequalities:</a:t>
            </a:r>
          </a:p>
          <a:p>
            <a:pPr defTabSz="685800" eaLnBrk="1" fontAlgn="auto" hangingPunct="1">
              <a:spcBef>
                <a:spcPts val="0"/>
              </a:spcBef>
              <a:spcAft>
                <a:spcPts val="0"/>
              </a:spcAft>
            </a:pPr>
            <a:endParaRPr lang="en-US" sz="1350" dirty="0">
              <a:solidFill>
                <a:srgbClr val="002060"/>
              </a:solidFill>
              <a:latin typeface="Calibri"/>
            </a:endParaRPr>
          </a:p>
          <a:p>
            <a:pPr marL="285750" indent="-285750" defTabSz="685800" eaLnBrk="1" fontAlgn="auto" hangingPunct="1">
              <a:spcBef>
                <a:spcPts val="0"/>
              </a:spcBef>
              <a:spcAft>
                <a:spcPts val="0"/>
              </a:spcAft>
              <a:buFont typeface="Wingdings" panose="05000000000000000000" pitchFamily="2" charset="2"/>
              <a:buChar char="ü"/>
            </a:pPr>
            <a:r>
              <a:rPr lang="en-US" sz="1350" dirty="0">
                <a:solidFill>
                  <a:srgbClr val="002060"/>
                </a:solidFill>
                <a:latin typeface="Calibri"/>
              </a:rPr>
              <a:t>Include women in the design of medicines and as test subjects.</a:t>
            </a:r>
          </a:p>
          <a:p>
            <a:pPr marL="285750" indent="-285750" defTabSz="685800" eaLnBrk="1" fontAlgn="auto" hangingPunct="1">
              <a:spcBef>
                <a:spcPts val="0"/>
              </a:spcBef>
              <a:spcAft>
                <a:spcPts val="0"/>
              </a:spcAft>
              <a:buFont typeface="Wingdings" panose="05000000000000000000" pitchFamily="2" charset="2"/>
              <a:buChar char="ü"/>
            </a:pPr>
            <a:r>
              <a:rPr lang="en-US" sz="1350" dirty="0">
                <a:solidFill>
                  <a:srgbClr val="002060"/>
                </a:solidFill>
                <a:latin typeface="Calibri"/>
              </a:rPr>
              <a:t>Promote gender balance in composition of scientific teams., including scientists from </a:t>
            </a:r>
            <a:r>
              <a:rPr lang="en-US" sz="1350" dirty="0" err="1">
                <a:solidFill>
                  <a:srgbClr val="002060"/>
                </a:solidFill>
                <a:latin typeface="Calibri"/>
              </a:rPr>
              <a:t>marginalised</a:t>
            </a:r>
            <a:r>
              <a:rPr lang="en-US" sz="1350" dirty="0">
                <a:solidFill>
                  <a:srgbClr val="002060"/>
                </a:solidFill>
                <a:latin typeface="Calibri"/>
              </a:rPr>
              <a:t> social groups.</a:t>
            </a:r>
          </a:p>
          <a:p>
            <a:pPr marL="285750" indent="-285750" defTabSz="685800" eaLnBrk="1" fontAlgn="auto" hangingPunct="1">
              <a:spcBef>
                <a:spcPts val="0"/>
              </a:spcBef>
              <a:spcAft>
                <a:spcPts val="0"/>
              </a:spcAft>
              <a:buFont typeface="Wingdings" panose="05000000000000000000" pitchFamily="2" charset="2"/>
              <a:buChar char="ü"/>
            </a:pPr>
            <a:r>
              <a:rPr lang="en-US" sz="1350" dirty="0">
                <a:solidFill>
                  <a:srgbClr val="002060"/>
                </a:solidFill>
                <a:latin typeface="Calibri"/>
              </a:rPr>
              <a:t>Advocate for increased funding for women scientists developing cutting edge solutions to global health issues (learning lesson from COVID).</a:t>
            </a:r>
            <a:endParaRPr lang="en-US" sz="1350" dirty="0">
              <a:solidFill>
                <a:prstClr val="black"/>
              </a:solidFill>
              <a:latin typeface="Calibri"/>
            </a:endParaRPr>
          </a:p>
          <a:p>
            <a:pPr defTabSz="685800" eaLnBrk="1" fontAlgn="auto" hangingPunct="1">
              <a:spcBef>
                <a:spcPts val="0"/>
              </a:spcBef>
              <a:spcAft>
                <a:spcPts val="0"/>
              </a:spcAft>
            </a:pPr>
            <a:endParaRPr lang="en-GB" sz="1350" dirty="0">
              <a:solidFill>
                <a:prstClr val="black"/>
              </a:solidFill>
              <a:latin typeface="Calibri"/>
            </a:endParaRPr>
          </a:p>
        </p:txBody>
      </p:sp>
      <p:sp>
        <p:nvSpPr>
          <p:cNvPr id="5" name="TextBox 4">
            <a:extLst>
              <a:ext uri="{FF2B5EF4-FFF2-40B4-BE49-F238E27FC236}">
                <a16:creationId xmlns:a16="http://schemas.microsoft.com/office/drawing/2014/main" id="{16513846-9D67-4C5B-812B-15E8C17DD17A}"/>
              </a:ext>
            </a:extLst>
          </p:cNvPr>
          <p:cNvSpPr txBox="1"/>
          <p:nvPr/>
        </p:nvSpPr>
        <p:spPr>
          <a:xfrm>
            <a:off x="5251510" y="4520521"/>
            <a:ext cx="6543339" cy="461665"/>
          </a:xfrm>
          <a:prstGeom prst="rect">
            <a:avLst/>
          </a:prstGeom>
          <a:noFill/>
        </p:spPr>
        <p:txBody>
          <a:bodyPr wrap="square" rtlCol="0">
            <a:spAutoFit/>
          </a:bodyPr>
          <a:lstStyle/>
          <a:p>
            <a:pPr defTabSz="685800" eaLnBrk="1" fontAlgn="auto" hangingPunct="1">
              <a:spcBef>
                <a:spcPts val="0"/>
              </a:spcBef>
              <a:spcAft>
                <a:spcPts val="0"/>
              </a:spcAft>
            </a:pPr>
            <a:endParaRPr lang="en-US" sz="1350" dirty="0">
              <a:solidFill>
                <a:srgbClr val="002060"/>
              </a:solidFill>
              <a:latin typeface="Calibri"/>
              <a:cs typeface="+mn-cs"/>
            </a:endParaRPr>
          </a:p>
          <a:p>
            <a:pPr defTabSz="685800" eaLnBrk="1" fontAlgn="auto" hangingPunct="1">
              <a:spcBef>
                <a:spcPts val="0"/>
              </a:spcBef>
              <a:spcAft>
                <a:spcPts val="0"/>
              </a:spcAft>
            </a:pPr>
            <a:r>
              <a:rPr lang="en-US" sz="1050" dirty="0">
                <a:solidFill>
                  <a:srgbClr val="002060"/>
                </a:solidFill>
                <a:latin typeface="Calibri"/>
                <a:cs typeface="+mn-cs"/>
              </a:rPr>
              <a:t>Source World economic Forum, Global gender gap report 2024</a:t>
            </a:r>
          </a:p>
        </p:txBody>
      </p:sp>
      <p:sp>
        <p:nvSpPr>
          <p:cNvPr id="6" name="TextBox 5">
            <a:extLst>
              <a:ext uri="{FF2B5EF4-FFF2-40B4-BE49-F238E27FC236}">
                <a16:creationId xmlns:a16="http://schemas.microsoft.com/office/drawing/2014/main" id="{3B8EB1B9-97B2-0A99-E2C8-1249A53C0599}"/>
              </a:ext>
            </a:extLst>
          </p:cNvPr>
          <p:cNvSpPr txBox="1"/>
          <p:nvPr/>
        </p:nvSpPr>
        <p:spPr>
          <a:xfrm>
            <a:off x="1219592" y="3342638"/>
            <a:ext cx="3669760" cy="15465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eaLnBrk="1" fontAlgn="auto" hangingPunct="1">
              <a:spcBef>
                <a:spcPts val="0"/>
              </a:spcBef>
              <a:spcAft>
                <a:spcPts val="0"/>
              </a:spcAft>
            </a:pPr>
            <a:r>
              <a:rPr lang="en-US" sz="1350" b="1" dirty="0">
                <a:solidFill>
                  <a:schemeClr val="tx1"/>
                </a:solidFill>
                <a:latin typeface="Calibri"/>
              </a:rPr>
              <a:t>Impacts:</a:t>
            </a:r>
          </a:p>
          <a:p>
            <a:pPr algn="ctr" defTabSz="685800" eaLnBrk="1" fontAlgn="auto" hangingPunct="1">
              <a:spcBef>
                <a:spcPts val="0"/>
              </a:spcBef>
              <a:spcAft>
                <a:spcPts val="0"/>
              </a:spcAft>
            </a:pPr>
            <a:endParaRPr lang="en-US" sz="1350" b="1" dirty="0">
              <a:solidFill>
                <a:srgbClr val="002060"/>
              </a:solidFill>
              <a:latin typeface="Calibri"/>
            </a:endParaRPr>
          </a:p>
          <a:p>
            <a:pPr marL="342900" indent="-342900" defTabSz="685800" eaLnBrk="1" fontAlgn="auto" hangingPunct="1">
              <a:spcBef>
                <a:spcPts val="0"/>
              </a:spcBef>
              <a:spcAft>
                <a:spcPts val="0"/>
              </a:spcAft>
              <a:buFont typeface="Arial" panose="020B0604020202020204" pitchFamily="34" charset="0"/>
              <a:buChar char="•"/>
            </a:pPr>
            <a:r>
              <a:rPr lang="en-US" sz="1350" dirty="0">
                <a:solidFill>
                  <a:srgbClr val="002060"/>
                </a:solidFill>
                <a:latin typeface="Calibri"/>
              </a:rPr>
              <a:t> Women have 4 times more adverse reactions to the medicines sold in markets.</a:t>
            </a:r>
          </a:p>
          <a:p>
            <a:pPr marL="342900" indent="-342900" defTabSz="685800" eaLnBrk="1" fontAlgn="auto" hangingPunct="1">
              <a:spcBef>
                <a:spcPts val="0"/>
              </a:spcBef>
              <a:spcAft>
                <a:spcPts val="0"/>
              </a:spcAft>
              <a:buFont typeface="Arial" panose="020B0604020202020204" pitchFamily="34" charset="0"/>
              <a:buChar char="•"/>
            </a:pPr>
            <a:r>
              <a:rPr lang="en-US" sz="1350" dirty="0">
                <a:solidFill>
                  <a:srgbClr val="002060"/>
                </a:solidFill>
                <a:latin typeface="Calibri"/>
              </a:rPr>
              <a:t>They have to wait sometimes more than 4 years to be diagnosed because test &amp; diagnosis on them is not prioritized.</a:t>
            </a:r>
            <a:endParaRPr lang="en-GB" sz="1350" dirty="0">
              <a:solidFill>
                <a:srgbClr val="002060"/>
              </a:solidFill>
              <a:latin typeface="Calibri"/>
            </a:endParaRPr>
          </a:p>
        </p:txBody>
      </p:sp>
      <p:pic>
        <p:nvPicPr>
          <p:cNvPr id="7" name="Picture 6">
            <a:extLst>
              <a:ext uri="{FF2B5EF4-FFF2-40B4-BE49-F238E27FC236}">
                <a16:creationId xmlns:a16="http://schemas.microsoft.com/office/drawing/2014/main" id="{72D16FBA-504D-A121-BEC7-F3BC538DED55}"/>
              </a:ext>
            </a:extLst>
          </p:cNvPr>
          <p:cNvPicPr>
            <a:picLocks noChangeAspect="1"/>
          </p:cNvPicPr>
          <p:nvPr/>
        </p:nvPicPr>
        <p:blipFill>
          <a:blip r:embed="rId3"/>
          <a:srcRect/>
          <a:stretch/>
        </p:blipFill>
        <p:spPr>
          <a:xfrm>
            <a:off x="0" y="-19485"/>
            <a:ext cx="9144000" cy="742813"/>
          </a:xfrm>
          <a:prstGeom prst="rect">
            <a:avLst/>
          </a:prstGeom>
        </p:spPr>
      </p:pic>
    </p:spTree>
    <p:extLst>
      <p:ext uri="{BB962C8B-B14F-4D97-AF65-F5344CB8AC3E}">
        <p14:creationId xmlns:p14="http://schemas.microsoft.com/office/powerpoint/2010/main" val="3503692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7E59-9345-A03E-A540-C8B13DD4277C}"/>
              </a:ext>
            </a:extLst>
          </p:cNvPr>
          <p:cNvSpPr>
            <a:spLocks noGrp="1"/>
          </p:cNvSpPr>
          <p:nvPr>
            <p:ph type="title"/>
          </p:nvPr>
        </p:nvSpPr>
        <p:spPr>
          <a:xfrm>
            <a:off x="692943" y="846535"/>
            <a:ext cx="7122319" cy="877163"/>
          </a:xfrm>
        </p:spPr>
        <p:txBody>
          <a:bodyPr/>
          <a:lstStyle/>
          <a:p>
            <a:r>
              <a:rPr lang="en-US" sz="1500" dirty="0">
                <a:solidFill>
                  <a:srgbClr val="002060"/>
                </a:solidFill>
                <a:latin typeface="Arial Nova" panose="020B0504020202020204" pitchFamily="34" charset="0"/>
              </a:rPr>
              <a:t>Intersectionality as a tool for reinforcing the HHRR dimension of equality through data collection (for evidence-based argumentation and </a:t>
            </a:r>
            <a:r>
              <a:rPr lang="en-US" sz="1500" dirty="0">
                <a:solidFill>
                  <a:srgbClr val="C00000"/>
                </a:solidFill>
                <a:latin typeface="Arial Nova" panose="020B0504020202020204" pitchFamily="34" charset="0"/>
              </a:rPr>
              <a:t>engagement with resistances</a:t>
            </a:r>
            <a:r>
              <a:rPr lang="en-US" sz="1500" dirty="0">
                <a:solidFill>
                  <a:srgbClr val="002060"/>
                </a:solidFill>
                <a:latin typeface="Arial Nova" panose="020B0504020202020204" pitchFamily="34" charset="0"/>
              </a:rPr>
              <a:t>) </a:t>
            </a:r>
            <a:br>
              <a:rPr lang="en-US" sz="1200" u="sng" dirty="0">
                <a:solidFill>
                  <a:srgbClr val="002060"/>
                </a:solidFill>
              </a:rPr>
            </a:br>
            <a:endParaRPr lang="en-GB" sz="1200" dirty="0">
              <a:solidFill>
                <a:srgbClr val="002060"/>
              </a:solidFill>
            </a:endParaRPr>
          </a:p>
        </p:txBody>
      </p:sp>
      <p:sp>
        <p:nvSpPr>
          <p:cNvPr id="3" name="Text Placeholder 2">
            <a:extLst>
              <a:ext uri="{FF2B5EF4-FFF2-40B4-BE49-F238E27FC236}">
                <a16:creationId xmlns:a16="http://schemas.microsoft.com/office/drawing/2014/main" id="{D1ED7C80-744A-7D45-34BB-F0ED27C9A63A}"/>
              </a:ext>
            </a:extLst>
          </p:cNvPr>
          <p:cNvSpPr>
            <a:spLocks noGrp="1"/>
          </p:cNvSpPr>
          <p:nvPr>
            <p:ph type="body" idx="1"/>
          </p:nvPr>
        </p:nvSpPr>
        <p:spPr>
          <a:xfrm>
            <a:off x="642937" y="1725215"/>
            <a:ext cx="7543016" cy="553998"/>
          </a:xfrm>
        </p:spPr>
        <p:txBody>
          <a:bodyPr/>
          <a:lstStyle/>
          <a:p>
            <a:pPr>
              <a:buFont typeface="Wingdings" panose="05000000000000000000" pitchFamily="2" charset="2"/>
              <a:buChar char="Ø"/>
            </a:pPr>
            <a:r>
              <a:rPr lang="en-US" sz="1800" dirty="0">
                <a:solidFill>
                  <a:srgbClr val="002060"/>
                </a:solidFill>
                <a:latin typeface="Calibri" panose="020F0502020204030204" pitchFamily="34" charset="0"/>
                <a:cs typeface="Calibri" panose="020F0502020204030204" pitchFamily="34" charset="0"/>
              </a:rPr>
              <a:t>Globally: 150 million children under the age of five (around two in 10) remain unregistered (UNICEF, 2024).</a:t>
            </a:r>
          </a:p>
        </p:txBody>
      </p:sp>
      <p:pic>
        <p:nvPicPr>
          <p:cNvPr id="4" name="Picture 3">
            <a:extLst>
              <a:ext uri="{FF2B5EF4-FFF2-40B4-BE49-F238E27FC236}">
                <a16:creationId xmlns:a16="http://schemas.microsoft.com/office/drawing/2014/main" id="{E14D32ED-86A3-17EB-275A-E9C60B4D6599}"/>
              </a:ext>
            </a:extLst>
          </p:cNvPr>
          <p:cNvPicPr>
            <a:picLocks noChangeAspect="1"/>
          </p:cNvPicPr>
          <p:nvPr/>
        </p:nvPicPr>
        <p:blipFill>
          <a:blip r:embed="rId3"/>
          <a:srcRect/>
          <a:stretch/>
        </p:blipFill>
        <p:spPr>
          <a:xfrm>
            <a:off x="0" y="-19484"/>
            <a:ext cx="9144000" cy="705285"/>
          </a:xfrm>
          <a:prstGeom prst="rect">
            <a:avLst/>
          </a:prstGeom>
        </p:spPr>
      </p:pic>
      <p:sp>
        <p:nvSpPr>
          <p:cNvPr id="5" name="TextBox 4">
            <a:extLst>
              <a:ext uri="{FF2B5EF4-FFF2-40B4-BE49-F238E27FC236}">
                <a16:creationId xmlns:a16="http://schemas.microsoft.com/office/drawing/2014/main" id="{8F327B2D-114B-26CC-E3A8-8645D358C2BE}"/>
              </a:ext>
            </a:extLst>
          </p:cNvPr>
          <p:cNvSpPr txBox="1"/>
          <p:nvPr/>
        </p:nvSpPr>
        <p:spPr>
          <a:xfrm>
            <a:off x="667939" y="2603897"/>
            <a:ext cx="7440218" cy="1454244"/>
          </a:xfrm>
          <a:prstGeom prst="rect">
            <a:avLst/>
          </a:prstGeom>
          <a:noFill/>
        </p:spPr>
        <p:txBody>
          <a:bodyPr wrap="square" rtlCol="0">
            <a:spAutoFit/>
          </a:bodyPr>
          <a:lstStyle/>
          <a:p>
            <a:pPr defTabSz="685800" eaLnBrk="1" fontAlgn="auto" hangingPunct="1">
              <a:spcBef>
                <a:spcPts val="0"/>
              </a:spcBef>
              <a:spcAft>
                <a:spcPts val="0"/>
              </a:spcAft>
              <a:buFont typeface="Wingdings" panose="05000000000000000000" pitchFamily="2" charset="2"/>
              <a:buChar char="Ø"/>
            </a:pPr>
            <a:r>
              <a:rPr lang="en-US" sz="1500" dirty="0">
                <a:solidFill>
                  <a:srgbClr val="002060"/>
                </a:solidFill>
                <a:latin typeface="+mn-lt"/>
                <a:cs typeface="Calibri" panose="020F0502020204030204" pitchFamily="34" charset="0"/>
              </a:rPr>
              <a:t>An intersectional approach provides a framework for asking fundamental questions about </a:t>
            </a:r>
            <a:r>
              <a:rPr lang="en-US" sz="1500" b="1" u="sng" dirty="0">
                <a:solidFill>
                  <a:srgbClr val="00B050"/>
                </a:solidFill>
                <a:latin typeface="+mn-lt"/>
                <a:cs typeface="Calibri" panose="020F0502020204030204" pitchFamily="34" charset="0"/>
              </a:rPr>
              <a:t>who </a:t>
            </a:r>
            <a:r>
              <a:rPr lang="en-US" sz="1500" u="sng" dirty="0">
                <a:solidFill>
                  <a:srgbClr val="00B050"/>
                </a:solidFill>
                <a:latin typeface="+mn-lt"/>
                <a:cs typeface="Calibri" panose="020F0502020204030204" pitchFamily="34" charset="0"/>
              </a:rPr>
              <a:t>(which groups of people) </a:t>
            </a:r>
            <a:r>
              <a:rPr lang="en-US" sz="1500" dirty="0">
                <a:solidFill>
                  <a:srgbClr val="002060"/>
                </a:solidFill>
                <a:latin typeface="+mn-lt"/>
                <a:cs typeface="Calibri" panose="020F0502020204030204" pitchFamily="34" charset="0"/>
              </a:rPr>
              <a:t>are being blocked from registering births and potentially produced as stateless, </a:t>
            </a:r>
            <a:r>
              <a:rPr lang="en-US" sz="1500" b="1" u="sng" dirty="0">
                <a:solidFill>
                  <a:srgbClr val="F79646">
                    <a:lumMod val="50000"/>
                  </a:srgbClr>
                </a:solidFill>
                <a:latin typeface="+mn-lt"/>
                <a:cs typeface="Calibri" panose="020F0502020204030204" pitchFamily="34" charset="0"/>
              </a:rPr>
              <a:t>by whom </a:t>
            </a:r>
            <a:r>
              <a:rPr lang="en-US" sz="1500" u="sng" dirty="0">
                <a:solidFill>
                  <a:srgbClr val="F79646">
                    <a:lumMod val="50000"/>
                  </a:srgbClr>
                </a:solidFill>
                <a:latin typeface="+mn-lt"/>
                <a:cs typeface="Calibri" panose="020F0502020204030204" pitchFamily="34" charset="0"/>
              </a:rPr>
              <a:t>(who is wielding this power, how, and in what institutional and social locations), </a:t>
            </a:r>
            <a:r>
              <a:rPr lang="en-US" sz="1500" dirty="0">
                <a:solidFill>
                  <a:srgbClr val="002060"/>
                </a:solidFill>
                <a:latin typeface="+mn-lt"/>
                <a:cs typeface="Calibri" panose="020F0502020204030204" pitchFamily="34" charset="0"/>
              </a:rPr>
              <a:t>and </a:t>
            </a:r>
            <a:r>
              <a:rPr lang="en-US" sz="1500" b="1" u="sng" dirty="0">
                <a:solidFill>
                  <a:srgbClr val="8064A2">
                    <a:lumMod val="75000"/>
                  </a:srgbClr>
                </a:solidFill>
                <a:latin typeface="+mn-lt"/>
                <a:cs typeface="Calibri" panose="020F0502020204030204" pitchFamily="34" charset="0"/>
              </a:rPr>
              <a:t>in what ways diverse individuals experience and resist </a:t>
            </a:r>
            <a:r>
              <a:rPr lang="en-US" sz="1500" dirty="0">
                <a:solidFill>
                  <a:srgbClr val="002060"/>
                </a:solidFill>
                <a:latin typeface="+mn-lt"/>
                <a:cs typeface="Calibri" panose="020F0502020204030204" pitchFamily="34" charset="0"/>
              </a:rPr>
              <a:t>different forms and combinations of oppressions. </a:t>
            </a:r>
          </a:p>
          <a:p>
            <a:pPr defTabSz="685800" eaLnBrk="1" fontAlgn="auto" hangingPunct="1">
              <a:spcBef>
                <a:spcPts val="0"/>
              </a:spcBef>
              <a:spcAft>
                <a:spcPts val="0"/>
              </a:spcAft>
            </a:pPr>
            <a:endParaRPr lang="en-US" sz="1350" dirty="0">
              <a:solidFill>
                <a:srgbClr val="002060"/>
              </a:solidFill>
              <a:cs typeface="Calibri" panose="020F0502020204030204" pitchFamily="34" charset="0"/>
            </a:endParaRPr>
          </a:p>
        </p:txBody>
      </p:sp>
      <p:sp>
        <p:nvSpPr>
          <p:cNvPr id="7" name="TextBox 6">
            <a:extLst>
              <a:ext uri="{FF2B5EF4-FFF2-40B4-BE49-F238E27FC236}">
                <a16:creationId xmlns:a16="http://schemas.microsoft.com/office/drawing/2014/main" id="{059D2A86-E5CB-0622-C730-3861119AFE76}"/>
              </a:ext>
            </a:extLst>
          </p:cNvPr>
          <p:cNvSpPr txBox="1"/>
          <p:nvPr/>
        </p:nvSpPr>
        <p:spPr>
          <a:xfrm>
            <a:off x="584055" y="4035058"/>
            <a:ext cx="6843712" cy="646331"/>
          </a:xfrm>
          <a:prstGeom prst="rect">
            <a:avLst/>
          </a:prstGeom>
          <a:noFill/>
        </p:spPr>
        <p:txBody>
          <a:bodyPr wrap="square">
            <a:spAutoFit/>
          </a:bodyPr>
          <a:lstStyle/>
          <a:p>
            <a:pPr defTabSz="685800" eaLnBrk="1" fontAlgn="auto" hangingPunct="1">
              <a:spcBef>
                <a:spcPts val="0"/>
              </a:spcBef>
              <a:spcAft>
                <a:spcPts val="0"/>
              </a:spcAft>
              <a:buFont typeface="Wingdings" panose="05000000000000000000" pitchFamily="2" charset="2"/>
              <a:buChar char="Ø"/>
            </a:pPr>
            <a:r>
              <a:rPr lang="en-US" dirty="0">
                <a:solidFill>
                  <a:srgbClr val="002060"/>
                </a:solidFill>
                <a:cs typeface="Calibri" panose="020F0502020204030204" pitchFamily="34" charset="0"/>
              </a:rPr>
              <a:t>An intersectional approach can reveal patterns and mechanisms of exclusion of multiple </a:t>
            </a:r>
            <a:r>
              <a:rPr lang="en-US" dirty="0" err="1">
                <a:solidFill>
                  <a:srgbClr val="002060"/>
                </a:solidFill>
                <a:cs typeface="Calibri" panose="020F0502020204030204" pitchFamily="34" charset="0"/>
              </a:rPr>
              <a:t>marginalised</a:t>
            </a:r>
            <a:r>
              <a:rPr lang="en-US" dirty="0">
                <a:solidFill>
                  <a:srgbClr val="002060"/>
                </a:solidFill>
                <a:cs typeface="Calibri" panose="020F0502020204030204" pitchFamily="34" charset="0"/>
              </a:rPr>
              <a:t> social groups</a:t>
            </a:r>
          </a:p>
        </p:txBody>
      </p:sp>
    </p:spTree>
    <p:extLst>
      <p:ext uri="{BB962C8B-B14F-4D97-AF65-F5344CB8AC3E}">
        <p14:creationId xmlns:p14="http://schemas.microsoft.com/office/powerpoint/2010/main" val="2818837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C04D68-AF28-E695-36F8-304AC73CA28A}"/>
              </a:ext>
            </a:extLst>
          </p:cNvPr>
          <p:cNvSpPr>
            <a:spLocks noGrp="1"/>
          </p:cNvSpPr>
          <p:nvPr>
            <p:ph type="body" idx="1"/>
          </p:nvPr>
        </p:nvSpPr>
        <p:spPr>
          <a:xfrm>
            <a:off x="328931" y="1047274"/>
            <a:ext cx="8103234" cy="600164"/>
          </a:xfrm>
        </p:spPr>
        <p:txBody>
          <a:bodyPr/>
          <a:lstStyle/>
          <a:p>
            <a:r>
              <a:rPr lang="en-US" sz="1800" b="1" dirty="0">
                <a:solidFill>
                  <a:srgbClr val="002060"/>
                </a:solidFill>
                <a:latin typeface="Arial Nova" panose="020B0504020202020204" pitchFamily="34" charset="0"/>
              </a:rPr>
              <a:t>Issue: Blocked access to birth registration</a:t>
            </a:r>
            <a:endParaRPr lang="en-US" sz="1800" b="1" dirty="0">
              <a:latin typeface="Arial Nova" panose="020B0504020202020204" pitchFamily="34" charset="0"/>
            </a:endParaRPr>
          </a:p>
          <a:p>
            <a:endParaRPr lang="en-US" dirty="0"/>
          </a:p>
        </p:txBody>
      </p:sp>
      <p:pic>
        <p:nvPicPr>
          <p:cNvPr id="4" name="Picture 3">
            <a:extLst>
              <a:ext uri="{FF2B5EF4-FFF2-40B4-BE49-F238E27FC236}">
                <a16:creationId xmlns:a16="http://schemas.microsoft.com/office/drawing/2014/main" id="{BB7C6178-F8EB-5C39-B0AA-A2F5F4D0F736}"/>
              </a:ext>
            </a:extLst>
          </p:cNvPr>
          <p:cNvPicPr>
            <a:picLocks noChangeAspect="1"/>
          </p:cNvPicPr>
          <p:nvPr/>
        </p:nvPicPr>
        <p:blipFill>
          <a:blip r:embed="rId3"/>
          <a:srcRect/>
          <a:stretch/>
        </p:blipFill>
        <p:spPr>
          <a:xfrm>
            <a:off x="0" y="-19485"/>
            <a:ext cx="9144000" cy="765292"/>
          </a:xfrm>
          <a:prstGeom prst="rect">
            <a:avLst/>
          </a:prstGeom>
        </p:spPr>
      </p:pic>
      <p:sp>
        <p:nvSpPr>
          <p:cNvPr id="6" name="TextBox 5">
            <a:extLst>
              <a:ext uri="{FF2B5EF4-FFF2-40B4-BE49-F238E27FC236}">
                <a16:creationId xmlns:a16="http://schemas.microsoft.com/office/drawing/2014/main" id="{FD543B98-E02F-B5FD-BC57-13F2A61408FE}"/>
              </a:ext>
            </a:extLst>
          </p:cNvPr>
          <p:cNvSpPr txBox="1"/>
          <p:nvPr/>
        </p:nvSpPr>
        <p:spPr>
          <a:xfrm>
            <a:off x="778669" y="1861305"/>
            <a:ext cx="5972174" cy="2400657"/>
          </a:xfrm>
          <a:prstGeom prst="rect">
            <a:avLst/>
          </a:prstGeom>
          <a:noFill/>
        </p:spPr>
        <p:txBody>
          <a:bodyPr wrap="square">
            <a:spAutoFit/>
          </a:bodyPr>
          <a:lstStyle/>
          <a:p>
            <a:pPr marL="257175" indent="-257175" defTabSz="685800" eaLnBrk="1" fontAlgn="auto" hangingPunct="1">
              <a:spcBef>
                <a:spcPts val="0"/>
              </a:spcBef>
              <a:spcAft>
                <a:spcPts val="0"/>
              </a:spcAft>
              <a:buFont typeface="Wingdings" panose="05000000000000000000" pitchFamily="2" charset="2"/>
              <a:buChar char="Ø"/>
            </a:pPr>
            <a:r>
              <a:rPr lang="en-US" sz="1500" dirty="0">
                <a:solidFill>
                  <a:srgbClr val="002060"/>
                </a:solidFill>
                <a:latin typeface="Arial Nova" panose="020B0504020202020204" pitchFamily="34" charset="0"/>
                <a:cs typeface="+mn-cs"/>
              </a:rPr>
              <a:t>A gender and intersectional analysis exposes the multiple roots of social exclusion and unequal power, for example</a:t>
            </a:r>
          </a:p>
          <a:p>
            <a:pPr marL="257175" indent="-257175" defTabSz="685800" eaLnBrk="1" fontAlgn="auto" hangingPunct="1">
              <a:spcBef>
                <a:spcPts val="0"/>
              </a:spcBef>
              <a:spcAft>
                <a:spcPts val="0"/>
              </a:spcAft>
              <a:buFont typeface="Wingdings" panose="05000000000000000000" pitchFamily="2" charset="2"/>
              <a:buChar char="Ø"/>
            </a:pPr>
            <a:endParaRPr lang="en-US" sz="1500" dirty="0">
              <a:solidFill>
                <a:srgbClr val="002060"/>
              </a:solidFill>
              <a:latin typeface="Arial Nova" panose="020B0504020202020204" pitchFamily="34" charset="0"/>
              <a:cs typeface="+mn-cs"/>
            </a:endParaRPr>
          </a:p>
          <a:p>
            <a:pPr marL="803672" indent="-285750" defTabSz="685800" eaLnBrk="1" fontAlgn="auto" hangingPunct="1">
              <a:spcBef>
                <a:spcPts val="0"/>
              </a:spcBef>
              <a:spcAft>
                <a:spcPts val="0"/>
              </a:spcAft>
              <a:buFont typeface="Arial" panose="020B0604020202020204" pitchFamily="34" charset="0"/>
              <a:buChar char="•"/>
            </a:pPr>
            <a:r>
              <a:rPr lang="en-US" sz="1500" dirty="0">
                <a:solidFill>
                  <a:srgbClr val="002060"/>
                </a:solidFill>
                <a:latin typeface="Arial Nova" panose="020B0504020202020204" pitchFamily="34" charset="0"/>
                <a:cs typeface="+mn-cs"/>
              </a:rPr>
              <a:t>Gender/religious/ethnic discrimination at the civil registrar (India, a Dalit, non-Hindu, baby girl).</a:t>
            </a:r>
          </a:p>
          <a:p>
            <a:pPr marL="803672" indent="-285750" defTabSz="685800" eaLnBrk="1" fontAlgn="auto" hangingPunct="1">
              <a:spcBef>
                <a:spcPts val="0"/>
              </a:spcBef>
              <a:spcAft>
                <a:spcPts val="0"/>
              </a:spcAft>
              <a:buFont typeface="Arial" panose="020B0604020202020204" pitchFamily="34" charset="0"/>
              <a:buChar char="•"/>
            </a:pPr>
            <a:r>
              <a:rPr lang="en-US" sz="1500" dirty="0">
                <a:solidFill>
                  <a:srgbClr val="002060"/>
                </a:solidFill>
                <a:latin typeface="Arial Nova" panose="020B0504020202020204" pitchFamily="34" charset="0"/>
                <a:cs typeface="+mn-cs"/>
              </a:rPr>
              <a:t>Gender/disability/ethnic discrimination in contexts of mobility (i.e. Roma and </a:t>
            </a:r>
            <a:r>
              <a:rPr lang="en-US" sz="1500" dirty="0" err="1">
                <a:solidFill>
                  <a:srgbClr val="002060"/>
                </a:solidFill>
                <a:latin typeface="Arial Nova" panose="020B0504020202020204" pitchFamily="34" charset="0"/>
                <a:cs typeface="+mn-cs"/>
              </a:rPr>
              <a:t>Travellers</a:t>
            </a:r>
            <a:r>
              <a:rPr lang="en-US" sz="1500" dirty="0">
                <a:solidFill>
                  <a:srgbClr val="002060"/>
                </a:solidFill>
                <a:latin typeface="Arial Nova" panose="020B0504020202020204" pitchFamily="34" charset="0"/>
                <a:cs typeface="+mn-cs"/>
              </a:rPr>
              <a:t> across Europe) </a:t>
            </a:r>
          </a:p>
          <a:p>
            <a:pPr marL="803672" indent="-285750" defTabSz="685800" eaLnBrk="1" fontAlgn="auto" hangingPunct="1">
              <a:spcBef>
                <a:spcPts val="0"/>
              </a:spcBef>
              <a:spcAft>
                <a:spcPts val="0"/>
              </a:spcAft>
              <a:buFont typeface="Arial" panose="020B0604020202020204" pitchFamily="34" charset="0"/>
              <a:buChar char="•"/>
            </a:pPr>
            <a:r>
              <a:rPr lang="en-US" sz="1500" dirty="0">
                <a:solidFill>
                  <a:srgbClr val="002060"/>
                </a:solidFill>
                <a:latin typeface="Arial Nova" panose="020B0504020202020204" pitchFamily="34" charset="0"/>
                <a:cs typeface="+mn-cs"/>
              </a:rPr>
              <a:t>Gender/racial discrimination/migration status in access to reproductive healthcare (i.e. non-European migrants in Europe)…</a:t>
            </a:r>
            <a:endParaRPr lang="en-GB" sz="1500" dirty="0">
              <a:solidFill>
                <a:srgbClr val="002060"/>
              </a:solidFill>
              <a:latin typeface="Arial Nova" panose="020B0504020202020204" pitchFamily="34" charset="0"/>
              <a:cs typeface="+mn-cs"/>
            </a:endParaRPr>
          </a:p>
        </p:txBody>
      </p:sp>
    </p:spTree>
    <p:extLst>
      <p:ext uri="{BB962C8B-B14F-4D97-AF65-F5344CB8AC3E}">
        <p14:creationId xmlns:p14="http://schemas.microsoft.com/office/powerpoint/2010/main" val="53251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6EEE0-34EF-FEF2-C8CC-F30AA9899E2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AFFD254-CB8E-4577-5F9F-369F12DA0B0E}"/>
              </a:ext>
            </a:extLst>
          </p:cNvPr>
          <p:cNvSpPr txBox="1">
            <a:spLocks noGrp="1"/>
          </p:cNvSpPr>
          <p:nvPr>
            <p:ph type="title"/>
          </p:nvPr>
        </p:nvSpPr>
        <p:spPr>
          <a:xfrm>
            <a:off x="312352" y="842714"/>
            <a:ext cx="8545898" cy="240450"/>
          </a:xfrm>
          <a:prstGeom prst="rect">
            <a:avLst/>
          </a:prstGeom>
        </p:spPr>
        <p:txBody>
          <a:bodyPr vert="horz" wrap="square" lIns="0" tIns="9525" rIns="0" bIns="0" rtlCol="0">
            <a:spAutoFit/>
          </a:bodyPr>
          <a:lstStyle/>
          <a:p>
            <a:pPr marL="1546860" marR="3810" indent="-1537811">
              <a:lnSpc>
                <a:spcPct val="100000"/>
              </a:lnSpc>
              <a:spcBef>
                <a:spcPts val="75"/>
              </a:spcBef>
            </a:pPr>
            <a:r>
              <a:rPr sz="1500" b="1" dirty="0">
                <a:solidFill>
                  <a:srgbClr val="002060"/>
                </a:solidFill>
                <a:latin typeface="Arial" panose="020B0604020202020204" pitchFamily="34" charset="0"/>
                <a:cs typeface="Arial" panose="020B0604020202020204" pitchFamily="34" charset="0"/>
              </a:rPr>
              <a:t>The</a:t>
            </a:r>
            <a:r>
              <a:rPr sz="1500" b="1" spc="-64" dirty="0">
                <a:solidFill>
                  <a:srgbClr val="002060"/>
                </a:solidFill>
                <a:latin typeface="Arial" panose="020B0604020202020204" pitchFamily="34" charset="0"/>
                <a:cs typeface="Arial" panose="020B0604020202020204" pitchFamily="34" charset="0"/>
              </a:rPr>
              <a:t> </a:t>
            </a:r>
            <a:r>
              <a:rPr lang="en-US" sz="1500" b="1" spc="-64" dirty="0">
                <a:solidFill>
                  <a:srgbClr val="002060"/>
                </a:solidFill>
                <a:latin typeface="Arial" panose="020B0604020202020204" pitchFamily="34" charset="0"/>
                <a:cs typeface="Arial" panose="020B0604020202020204" pitchFamily="34" charset="0"/>
              </a:rPr>
              <a:t>impact  of intersectional discrimination on  children’s lives and rights  - the case of Roma children </a:t>
            </a:r>
            <a:endParaRPr sz="1500" b="1" dirty="0">
              <a:solidFill>
                <a:srgbClr val="002060"/>
              </a:solidFill>
              <a:latin typeface="Arial" panose="020B0604020202020204" pitchFamily="34" charset="0"/>
              <a:cs typeface="Arial" panose="020B0604020202020204" pitchFamily="34" charset="0"/>
            </a:endParaRPr>
          </a:p>
        </p:txBody>
      </p:sp>
      <p:grpSp>
        <p:nvGrpSpPr>
          <p:cNvPr id="4" name="object 4">
            <a:extLst>
              <a:ext uri="{FF2B5EF4-FFF2-40B4-BE49-F238E27FC236}">
                <a16:creationId xmlns:a16="http://schemas.microsoft.com/office/drawing/2014/main" id="{0EF7095E-F032-34D3-E637-E9CA28F22A56}"/>
              </a:ext>
            </a:extLst>
          </p:cNvPr>
          <p:cNvGrpSpPr/>
          <p:nvPr/>
        </p:nvGrpSpPr>
        <p:grpSpPr>
          <a:xfrm>
            <a:off x="207169" y="1488264"/>
            <a:ext cx="7945232" cy="2998660"/>
            <a:chOff x="155447" y="1908810"/>
            <a:chExt cx="8449946" cy="3998213"/>
          </a:xfrm>
        </p:grpSpPr>
        <p:pic>
          <p:nvPicPr>
            <p:cNvPr id="5" name="object 5">
              <a:extLst>
                <a:ext uri="{FF2B5EF4-FFF2-40B4-BE49-F238E27FC236}">
                  <a16:creationId xmlns:a16="http://schemas.microsoft.com/office/drawing/2014/main" id="{45BBEF26-F3F3-6529-6BF5-95D12C685E02}"/>
                </a:ext>
              </a:extLst>
            </p:cNvPr>
            <p:cNvPicPr/>
            <p:nvPr/>
          </p:nvPicPr>
          <p:blipFill>
            <a:blip r:embed="rId3" cstate="print"/>
            <a:stretch>
              <a:fillRect/>
            </a:stretch>
          </p:blipFill>
          <p:spPr>
            <a:xfrm>
              <a:off x="155447" y="3162300"/>
              <a:ext cx="3481578" cy="2744723"/>
            </a:xfrm>
            <a:prstGeom prst="rect">
              <a:avLst/>
            </a:prstGeom>
          </p:spPr>
        </p:pic>
        <p:sp>
          <p:nvSpPr>
            <p:cNvPr id="6" name="object 6">
              <a:extLst>
                <a:ext uri="{FF2B5EF4-FFF2-40B4-BE49-F238E27FC236}">
                  <a16:creationId xmlns:a16="http://schemas.microsoft.com/office/drawing/2014/main" id="{E63F5F06-6F81-EC38-713F-242E852D919B}"/>
                </a:ext>
              </a:extLst>
            </p:cNvPr>
            <p:cNvSpPr/>
            <p:nvPr/>
          </p:nvSpPr>
          <p:spPr>
            <a:xfrm>
              <a:off x="2938271" y="2844165"/>
              <a:ext cx="1729739" cy="946785"/>
            </a:xfrm>
            <a:custGeom>
              <a:avLst/>
              <a:gdLst/>
              <a:ahLst/>
              <a:cxnLst/>
              <a:rect l="l" t="t" r="r" b="b"/>
              <a:pathLst>
                <a:path w="1729739" h="946785">
                  <a:moveTo>
                    <a:pt x="112013" y="788035"/>
                  </a:moveTo>
                  <a:lnTo>
                    <a:pt x="0" y="946785"/>
                  </a:lnTo>
                  <a:lnTo>
                    <a:pt x="194182" y="941197"/>
                  </a:lnTo>
                  <a:lnTo>
                    <a:pt x="174151" y="903859"/>
                  </a:lnTo>
                  <a:lnTo>
                    <a:pt x="141223" y="903859"/>
                  </a:lnTo>
                  <a:lnTo>
                    <a:pt x="113918" y="852805"/>
                  </a:lnTo>
                  <a:lnTo>
                    <a:pt x="139416" y="839113"/>
                  </a:lnTo>
                  <a:lnTo>
                    <a:pt x="112013" y="788035"/>
                  </a:lnTo>
                  <a:close/>
                </a:path>
                <a:path w="1729739" h="946785">
                  <a:moveTo>
                    <a:pt x="139416" y="839113"/>
                  </a:moveTo>
                  <a:lnTo>
                    <a:pt x="113918" y="852805"/>
                  </a:lnTo>
                  <a:lnTo>
                    <a:pt x="141223" y="903859"/>
                  </a:lnTo>
                  <a:lnTo>
                    <a:pt x="166787" y="890132"/>
                  </a:lnTo>
                  <a:lnTo>
                    <a:pt x="139416" y="839113"/>
                  </a:lnTo>
                  <a:close/>
                </a:path>
                <a:path w="1729739" h="946785">
                  <a:moveTo>
                    <a:pt x="166787" y="890132"/>
                  </a:moveTo>
                  <a:lnTo>
                    <a:pt x="141223" y="903859"/>
                  </a:lnTo>
                  <a:lnTo>
                    <a:pt x="174151" y="903859"/>
                  </a:lnTo>
                  <a:lnTo>
                    <a:pt x="166787" y="890132"/>
                  </a:lnTo>
                  <a:close/>
                </a:path>
                <a:path w="1729739" h="946785">
                  <a:moveTo>
                    <a:pt x="1702053" y="0"/>
                  </a:moveTo>
                  <a:lnTo>
                    <a:pt x="139416" y="839113"/>
                  </a:lnTo>
                  <a:lnTo>
                    <a:pt x="166787" y="890132"/>
                  </a:lnTo>
                  <a:lnTo>
                    <a:pt x="1729486" y="51054"/>
                  </a:lnTo>
                  <a:lnTo>
                    <a:pt x="1702053" y="0"/>
                  </a:lnTo>
                  <a:close/>
                </a:path>
              </a:pathLst>
            </a:custGeom>
            <a:solidFill>
              <a:srgbClr val="2E2E97"/>
            </a:solidFill>
          </p:spPr>
          <p:txBody>
            <a:bodyPr wrap="square" lIns="0" tIns="0" rIns="0" bIns="0" rtlCol="0"/>
            <a:lstStyle/>
            <a:p>
              <a:pPr defTabSz="342900"/>
              <a:endParaRPr sz="1350">
                <a:solidFill>
                  <a:prstClr val="black"/>
                </a:solidFill>
              </a:endParaRPr>
            </a:p>
          </p:txBody>
        </p:sp>
        <p:sp>
          <p:nvSpPr>
            <p:cNvPr id="7" name="object 7">
              <a:extLst>
                <a:ext uri="{FF2B5EF4-FFF2-40B4-BE49-F238E27FC236}">
                  <a16:creationId xmlns:a16="http://schemas.microsoft.com/office/drawing/2014/main" id="{0BC4F1C2-5D83-0EBC-5BC2-26CB87246582}"/>
                </a:ext>
              </a:extLst>
            </p:cNvPr>
            <p:cNvSpPr/>
            <p:nvPr/>
          </p:nvSpPr>
          <p:spPr>
            <a:xfrm>
              <a:off x="3725418" y="1908810"/>
              <a:ext cx="4879975" cy="2586355"/>
            </a:xfrm>
            <a:custGeom>
              <a:avLst/>
              <a:gdLst/>
              <a:ahLst/>
              <a:cxnLst/>
              <a:rect l="l" t="t" r="r" b="b"/>
              <a:pathLst>
                <a:path w="4879975" h="2586354">
                  <a:moveTo>
                    <a:pt x="4879847" y="0"/>
                  </a:moveTo>
                  <a:lnTo>
                    <a:pt x="0" y="0"/>
                  </a:lnTo>
                  <a:lnTo>
                    <a:pt x="0" y="2586228"/>
                  </a:lnTo>
                  <a:lnTo>
                    <a:pt x="4879847" y="2586228"/>
                  </a:lnTo>
                  <a:lnTo>
                    <a:pt x="4879847" y="0"/>
                  </a:lnTo>
                  <a:close/>
                </a:path>
              </a:pathLst>
            </a:custGeom>
            <a:solidFill>
              <a:srgbClr val="FFFFFF"/>
            </a:solidFill>
          </p:spPr>
          <p:txBody>
            <a:bodyPr wrap="square" lIns="0" tIns="0" rIns="0" bIns="0" rtlCol="0"/>
            <a:lstStyle/>
            <a:p>
              <a:pPr defTabSz="342900"/>
              <a:endParaRPr sz="1350">
                <a:solidFill>
                  <a:prstClr val="black"/>
                </a:solidFill>
              </a:endParaRPr>
            </a:p>
          </p:txBody>
        </p:sp>
      </p:grpSp>
      <p:sp>
        <p:nvSpPr>
          <p:cNvPr id="8" name="object 8">
            <a:extLst>
              <a:ext uri="{FF2B5EF4-FFF2-40B4-BE49-F238E27FC236}">
                <a16:creationId xmlns:a16="http://schemas.microsoft.com/office/drawing/2014/main" id="{E1AF936C-926F-E481-47A0-7711BF434D3A}"/>
              </a:ext>
            </a:extLst>
          </p:cNvPr>
          <p:cNvSpPr/>
          <p:nvPr/>
        </p:nvSpPr>
        <p:spPr>
          <a:xfrm>
            <a:off x="1683830" y="1898909"/>
            <a:ext cx="130493" cy="546735"/>
          </a:xfrm>
          <a:custGeom>
            <a:avLst/>
            <a:gdLst/>
            <a:ahLst/>
            <a:cxnLst/>
            <a:rect l="l" t="t" r="r" b="b"/>
            <a:pathLst>
              <a:path w="173990" h="728979">
                <a:moveTo>
                  <a:pt x="57912" y="555244"/>
                </a:moveTo>
                <a:lnTo>
                  <a:pt x="0" y="555244"/>
                </a:lnTo>
                <a:lnTo>
                  <a:pt x="86867" y="728979"/>
                </a:lnTo>
                <a:lnTo>
                  <a:pt x="159258" y="584200"/>
                </a:lnTo>
                <a:lnTo>
                  <a:pt x="57912" y="584200"/>
                </a:lnTo>
                <a:lnTo>
                  <a:pt x="57912" y="555244"/>
                </a:lnTo>
                <a:close/>
              </a:path>
              <a:path w="173990" h="728979">
                <a:moveTo>
                  <a:pt x="115823" y="0"/>
                </a:moveTo>
                <a:lnTo>
                  <a:pt x="57912" y="0"/>
                </a:lnTo>
                <a:lnTo>
                  <a:pt x="57912" y="584200"/>
                </a:lnTo>
                <a:lnTo>
                  <a:pt x="115823" y="584200"/>
                </a:lnTo>
                <a:lnTo>
                  <a:pt x="115823" y="0"/>
                </a:lnTo>
                <a:close/>
              </a:path>
              <a:path w="173990" h="728979">
                <a:moveTo>
                  <a:pt x="173735" y="555244"/>
                </a:moveTo>
                <a:lnTo>
                  <a:pt x="115823" y="555244"/>
                </a:lnTo>
                <a:lnTo>
                  <a:pt x="115823" y="584200"/>
                </a:lnTo>
                <a:lnTo>
                  <a:pt x="159258" y="584200"/>
                </a:lnTo>
                <a:lnTo>
                  <a:pt x="173735" y="555244"/>
                </a:lnTo>
                <a:close/>
              </a:path>
            </a:pathLst>
          </a:custGeom>
          <a:solidFill>
            <a:srgbClr val="2E2E97"/>
          </a:solidFill>
        </p:spPr>
        <p:txBody>
          <a:bodyPr wrap="square" lIns="0" tIns="0" rIns="0" bIns="0" rtlCol="0"/>
          <a:lstStyle/>
          <a:p>
            <a:pPr defTabSz="342900"/>
            <a:endParaRPr sz="1350">
              <a:solidFill>
                <a:prstClr val="black"/>
              </a:solidFill>
            </a:endParaRPr>
          </a:p>
        </p:txBody>
      </p:sp>
      <p:sp>
        <p:nvSpPr>
          <p:cNvPr id="9" name="object 9">
            <a:extLst>
              <a:ext uri="{FF2B5EF4-FFF2-40B4-BE49-F238E27FC236}">
                <a16:creationId xmlns:a16="http://schemas.microsoft.com/office/drawing/2014/main" id="{99B871D2-3A5C-43F7-6B29-A34F4F04E66D}"/>
              </a:ext>
            </a:extLst>
          </p:cNvPr>
          <p:cNvSpPr txBox="1"/>
          <p:nvPr/>
        </p:nvSpPr>
        <p:spPr>
          <a:xfrm>
            <a:off x="991600" y="1639151"/>
            <a:ext cx="1944529" cy="237566"/>
          </a:xfrm>
          <a:prstGeom prst="rect">
            <a:avLst/>
          </a:prstGeom>
          <a:ln w="25908">
            <a:solidFill>
              <a:srgbClr val="333399"/>
            </a:solidFill>
          </a:ln>
        </p:spPr>
        <p:txBody>
          <a:bodyPr vert="horz" wrap="square" lIns="0" tIns="29528" rIns="0" bIns="0" rtlCol="0">
            <a:spAutoFit/>
          </a:bodyPr>
          <a:lstStyle/>
          <a:p>
            <a:pPr marL="68104" defTabSz="342900">
              <a:spcBef>
                <a:spcPts val="233"/>
              </a:spcBef>
            </a:pPr>
            <a:r>
              <a:rPr sz="1350" b="1" dirty="0">
                <a:solidFill>
                  <a:prstClr val="black"/>
                </a:solidFill>
                <a:latin typeface="Segoe UI"/>
                <a:cs typeface="Segoe UI"/>
              </a:rPr>
              <a:t>Before</a:t>
            </a:r>
            <a:r>
              <a:rPr sz="1350" b="1" spc="-15" dirty="0">
                <a:solidFill>
                  <a:prstClr val="black"/>
                </a:solidFill>
                <a:latin typeface="Segoe UI"/>
                <a:cs typeface="Segoe UI"/>
              </a:rPr>
              <a:t> COVID</a:t>
            </a:r>
            <a:endParaRPr sz="1350">
              <a:solidFill>
                <a:prstClr val="black"/>
              </a:solidFill>
              <a:latin typeface="Segoe UI"/>
              <a:cs typeface="Segoe UI"/>
            </a:endParaRPr>
          </a:p>
        </p:txBody>
      </p:sp>
      <p:sp>
        <p:nvSpPr>
          <p:cNvPr id="10" name="object 10">
            <a:extLst>
              <a:ext uri="{FF2B5EF4-FFF2-40B4-BE49-F238E27FC236}">
                <a16:creationId xmlns:a16="http://schemas.microsoft.com/office/drawing/2014/main" id="{9E6638ED-2E28-03FF-5A14-EB7245330781}"/>
              </a:ext>
            </a:extLst>
          </p:cNvPr>
          <p:cNvSpPr txBox="1"/>
          <p:nvPr/>
        </p:nvSpPr>
        <p:spPr>
          <a:xfrm>
            <a:off x="3945581" y="1523637"/>
            <a:ext cx="4464326" cy="1322478"/>
          </a:xfrm>
          <a:prstGeom prst="rect">
            <a:avLst/>
          </a:prstGeom>
          <a:ln w="25907">
            <a:solidFill>
              <a:srgbClr val="333399"/>
            </a:solidFill>
          </a:ln>
        </p:spPr>
        <p:txBody>
          <a:bodyPr vert="horz" wrap="square" lIns="0" tIns="29528" rIns="0" bIns="0" rtlCol="0">
            <a:spAutoFit/>
          </a:bodyPr>
          <a:lstStyle/>
          <a:p>
            <a:pPr marL="68104" defTabSz="342900">
              <a:spcBef>
                <a:spcPts val="233"/>
              </a:spcBef>
            </a:pPr>
            <a:r>
              <a:rPr sz="1200" b="1" dirty="0">
                <a:solidFill>
                  <a:srgbClr val="001F5F"/>
                </a:solidFill>
                <a:latin typeface="Segoe UI"/>
                <a:cs typeface="Segoe UI"/>
              </a:rPr>
              <a:t>During</a:t>
            </a:r>
            <a:r>
              <a:rPr sz="1200" b="1" spc="360" dirty="0">
                <a:solidFill>
                  <a:srgbClr val="001F5F"/>
                </a:solidFill>
                <a:latin typeface="Segoe UI"/>
                <a:cs typeface="Segoe UI"/>
              </a:rPr>
              <a:t> </a:t>
            </a:r>
            <a:r>
              <a:rPr sz="1200" b="1" spc="-8" dirty="0">
                <a:solidFill>
                  <a:srgbClr val="001F5F"/>
                </a:solidFill>
                <a:latin typeface="Segoe UI"/>
                <a:cs typeface="Segoe UI"/>
              </a:rPr>
              <a:t>COVID</a:t>
            </a:r>
            <a:r>
              <a:rPr lang="en-US" sz="1200" b="1" spc="-8" dirty="0">
                <a:solidFill>
                  <a:srgbClr val="001F5F"/>
                </a:solidFill>
                <a:latin typeface="Segoe UI"/>
                <a:cs typeface="Segoe UI"/>
              </a:rPr>
              <a:t> (2020 Data)</a:t>
            </a:r>
            <a:r>
              <a:rPr sz="1200" b="1" spc="-8" dirty="0">
                <a:solidFill>
                  <a:srgbClr val="001F5F"/>
                </a:solidFill>
                <a:latin typeface="Segoe UI"/>
                <a:cs typeface="Segoe UI"/>
              </a:rPr>
              <a:t>:</a:t>
            </a:r>
            <a:endParaRPr sz="1200" dirty="0">
              <a:solidFill>
                <a:prstClr val="black"/>
              </a:solidFill>
              <a:latin typeface="Segoe UI"/>
              <a:cs typeface="Segoe UI"/>
            </a:endParaRPr>
          </a:p>
          <a:p>
            <a:pPr marL="282893" marR="352901" indent="-215265" defTabSz="342900">
              <a:spcBef>
                <a:spcPts val="4"/>
              </a:spcBef>
              <a:buFont typeface="Wingdings"/>
              <a:buChar char=""/>
              <a:tabLst>
                <a:tab pos="282893" algn="l"/>
              </a:tabLst>
            </a:pPr>
            <a:r>
              <a:rPr sz="1200" b="1" spc="-8" dirty="0">
                <a:solidFill>
                  <a:srgbClr val="001F5F"/>
                </a:solidFill>
                <a:latin typeface="Segoe UI"/>
                <a:cs typeface="Segoe UI"/>
              </a:rPr>
              <a:t>Mid-</a:t>
            </a:r>
            <a:r>
              <a:rPr sz="1200" b="1" spc="-15" dirty="0">
                <a:solidFill>
                  <a:srgbClr val="001F5F"/>
                </a:solidFill>
                <a:latin typeface="Segoe UI"/>
                <a:cs typeface="Segoe UI"/>
              </a:rPr>
              <a:t>Term</a:t>
            </a:r>
            <a:r>
              <a:rPr sz="1200" b="1" spc="-53" dirty="0">
                <a:solidFill>
                  <a:srgbClr val="001F5F"/>
                </a:solidFill>
                <a:latin typeface="Segoe UI"/>
                <a:cs typeface="Segoe UI"/>
              </a:rPr>
              <a:t> </a:t>
            </a:r>
            <a:r>
              <a:rPr sz="1200" spc="-8" dirty="0">
                <a:solidFill>
                  <a:srgbClr val="001F5F"/>
                </a:solidFill>
                <a:latin typeface="Segoe UI"/>
                <a:cs typeface="Segoe UI"/>
              </a:rPr>
              <a:t>socio-</a:t>
            </a:r>
            <a:r>
              <a:rPr sz="1200" dirty="0">
                <a:solidFill>
                  <a:srgbClr val="001F5F"/>
                </a:solidFill>
                <a:latin typeface="Segoe UI"/>
                <a:cs typeface="Segoe UI"/>
              </a:rPr>
              <a:t>economic</a:t>
            </a:r>
            <a:r>
              <a:rPr sz="1200" spc="-41" dirty="0">
                <a:solidFill>
                  <a:srgbClr val="001F5F"/>
                </a:solidFill>
                <a:latin typeface="Segoe UI"/>
                <a:cs typeface="Segoe UI"/>
              </a:rPr>
              <a:t> </a:t>
            </a:r>
            <a:r>
              <a:rPr sz="1200" dirty="0">
                <a:solidFill>
                  <a:srgbClr val="001F5F"/>
                </a:solidFill>
                <a:latin typeface="Segoe UI"/>
                <a:cs typeface="Segoe UI"/>
              </a:rPr>
              <a:t>impacts</a:t>
            </a:r>
            <a:r>
              <a:rPr sz="1200" spc="-19" dirty="0">
                <a:solidFill>
                  <a:srgbClr val="001F5F"/>
                </a:solidFill>
                <a:latin typeface="Segoe UI"/>
                <a:cs typeface="Segoe UI"/>
              </a:rPr>
              <a:t> </a:t>
            </a:r>
            <a:r>
              <a:rPr sz="1200" dirty="0">
                <a:solidFill>
                  <a:srgbClr val="001F5F"/>
                </a:solidFill>
                <a:latin typeface="Segoe UI"/>
                <a:cs typeface="Segoe UI"/>
              </a:rPr>
              <a:t>(</a:t>
            </a:r>
            <a:r>
              <a:rPr sz="1200" spc="-53" dirty="0">
                <a:solidFill>
                  <a:srgbClr val="001F5F"/>
                </a:solidFill>
                <a:latin typeface="Segoe UI"/>
                <a:cs typeface="Segoe UI"/>
              </a:rPr>
              <a:t> </a:t>
            </a:r>
            <a:r>
              <a:rPr sz="1200" spc="-19" dirty="0">
                <a:solidFill>
                  <a:srgbClr val="001F5F"/>
                </a:solidFill>
                <a:latin typeface="Segoe UI"/>
                <a:cs typeface="Segoe UI"/>
              </a:rPr>
              <a:t>ex. </a:t>
            </a:r>
            <a:r>
              <a:rPr sz="1200" dirty="0">
                <a:solidFill>
                  <a:srgbClr val="001F5F"/>
                </a:solidFill>
                <a:latin typeface="Segoe UI"/>
                <a:cs typeface="Segoe UI"/>
              </a:rPr>
              <a:t>lack</a:t>
            </a:r>
            <a:r>
              <a:rPr sz="1200" spc="-26" dirty="0">
                <a:solidFill>
                  <a:srgbClr val="001F5F"/>
                </a:solidFill>
                <a:latin typeface="Segoe UI"/>
                <a:cs typeface="Segoe UI"/>
              </a:rPr>
              <a:t> </a:t>
            </a:r>
            <a:r>
              <a:rPr sz="1200" dirty="0">
                <a:solidFill>
                  <a:srgbClr val="001F5F"/>
                </a:solidFill>
                <a:latin typeface="Segoe UI"/>
                <a:cs typeface="Segoe UI"/>
              </a:rPr>
              <a:t>of</a:t>
            </a:r>
            <a:r>
              <a:rPr sz="1200" spc="-38" dirty="0">
                <a:solidFill>
                  <a:srgbClr val="001F5F"/>
                </a:solidFill>
                <a:latin typeface="Segoe UI"/>
                <a:cs typeface="Segoe UI"/>
              </a:rPr>
              <a:t> </a:t>
            </a:r>
            <a:r>
              <a:rPr sz="1200" dirty="0">
                <a:solidFill>
                  <a:srgbClr val="001F5F"/>
                </a:solidFill>
                <a:latin typeface="Segoe UI"/>
                <a:cs typeface="Segoe UI"/>
              </a:rPr>
              <a:t>access</a:t>
            </a:r>
            <a:r>
              <a:rPr sz="1200" spc="-19" dirty="0">
                <a:solidFill>
                  <a:srgbClr val="001F5F"/>
                </a:solidFill>
                <a:latin typeface="Segoe UI"/>
                <a:cs typeface="Segoe UI"/>
              </a:rPr>
              <a:t> </a:t>
            </a:r>
            <a:r>
              <a:rPr sz="1200" dirty="0">
                <a:solidFill>
                  <a:srgbClr val="001F5F"/>
                </a:solidFill>
                <a:latin typeface="Segoe UI"/>
                <a:cs typeface="Segoe UI"/>
              </a:rPr>
              <a:t>to</a:t>
            </a:r>
            <a:r>
              <a:rPr sz="1200" spc="-41" dirty="0">
                <a:solidFill>
                  <a:srgbClr val="001F5F"/>
                </a:solidFill>
                <a:latin typeface="Segoe UI"/>
                <a:cs typeface="Segoe UI"/>
              </a:rPr>
              <a:t> </a:t>
            </a:r>
            <a:r>
              <a:rPr sz="1200" dirty="0">
                <a:solidFill>
                  <a:srgbClr val="001F5F"/>
                </a:solidFill>
                <a:latin typeface="Segoe UI"/>
                <a:cs typeface="Segoe UI"/>
              </a:rPr>
              <a:t>remote</a:t>
            </a:r>
            <a:r>
              <a:rPr sz="1200" spc="-45" dirty="0">
                <a:solidFill>
                  <a:srgbClr val="001F5F"/>
                </a:solidFill>
                <a:latin typeface="Segoe UI"/>
                <a:cs typeface="Segoe UI"/>
              </a:rPr>
              <a:t> </a:t>
            </a:r>
            <a:r>
              <a:rPr sz="1200" dirty="0">
                <a:solidFill>
                  <a:srgbClr val="001F5F"/>
                </a:solidFill>
                <a:latin typeface="Segoe UI"/>
                <a:cs typeface="Segoe UI"/>
              </a:rPr>
              <a:t>learning,</a:t>
            </a:r>
            <a:r>
              <a:rPr sz="1200" spc="-34" dirty="0">
                <a:solidFill>
                  <a:srgbClr val="001F5F"/>
                </a:solidFill>
                <a:latin typeface="Segoe UI"/>
                <a:cs typeface="Segoe UI"/>
              </a:rPr>
              <a:t> </a:t>
            </a:r>
            <a:r>
              <a:rPr sz="1200" spc="-19" dirty="0">
                <a:solidFill>
                  <a:srgbClr val="001F5F"/>
                </a:solidFill>
                <a:latin typeface="Segoe UI"/>
                <a:cs typeface="Segoe UI"/>
              </a:rPr>
              <a:t>no </a:t>
            </a:r>
            <a:r>
              <a:rPr sz="1200" dirty="0">
                <a:solidFill>
                  <a:srgbClr val="001F5F"/>
                </a:solidFill>
                <a:latin typeface="Segoe UI"/>
                <a:cs typeface="Segoe UI"/>
              </a:rPr>
              <a:t>internet</a:t>
            </a:r>
            <a:r>
              <a:rPr sz="1200" spc="-34" dirty="0">
                <a:solidFill>
                  <a:srgbClr val="001F5F"/>
                </a:solidFill>
                <a:latin typeface="Segoe UI"/>
                <a:cs typeface="Segoe UI"/>
              </a:rPr>
              <a:t> </a:t>
            </a:r>
            <a:r>
              <a:rPr sz="1200" dirty="0">
                <a:solidFill>
                  <a:srgbClr val="001F5F"/>
                </a:solidFill>
                <a:latin typeface="Segoe UI"/>
                <a:cs typeface="Segoe UI"/>
              </a:rPr>
              <a:t>connection,</a:t>
            </a:r>
            <a:r>
              <a:rPr sz="1200" spc="304" dirty="0">
                <a:solidFill>
                  <a:srgbClr val="001F5F"/>
                </a:solidFill>
                <a:latin typeface="Segoe UI"/>
                <a:cs typeface="Segoe UI"/>
              </a:rPr>
              <a:t> </a:t>
            </a:r>
            <a:r>
              <a:rPr sz="1200" spc="-8" dirty="0">
                <a:solidFill>
                  <a:srgbClr val="001F5F"/>
                </a:solidFill>
                <a:latin typeface="Segoe UI"/>
                <a:cs typeface="Segoe UI"/>
              </a:rPr>
              <a:t>electricity).</a:t>
            </a:r>
            <a:endParaRPr sz="1200" dirty="0">
              <a:solidFill>
                <a:prstClr val="black"/>
              </a:solidFill>
              <a:latin typeface="Segoe UI"/>
              <a:cs typeface="Segoe UI"/>
            </a:endParaRPr>
          </a:p>
          <a:p>
            <a:pPr marL="282893" marR="823913" indent="-215265" defTabSz="342900">
              <a:buFont typeface="Wingdings"/>
              <a:buChar char=""/>
              <a:tabLst>
                <a:tab pos="282893" algn="l"/>
              </a:tabLst>
            </a:pPr>
            <a:r>
              <a:rPr sz="1200" b="1" spc="-8" dirty="0">
                <a:solidFill>
                  <a:srgbClr val="001F5F"/>
                </a:solidFill>
                <a:latin typeface="Segoe UI"/>
                <a:cs typeface="Segoe UI"/>
              </a:rPr>
              <a:t>Long-</a:t>
            </a:r>
            <a:r>
              <a:rPr sz="1200" b="1" dirty="0">
                <a:solidFill>
                  <a:srgbClr val="001F5F"/>
                </a:solidFill>
                <a:latin typeface="Segoe UI"/>
                <a:cs typeface="Segoe UI"/>
              </a:rPr>
              <a:t>term</a:t>
            </a:r>
            <a:r>
              <a:rPr sz="1200" b="1" spc="-38" dirty="0">
                <a:solidFill>
                  <a:srgbClr val="001F5F"/>
                </a:solidFill>
                <a:latin typeface="Segoe UI"/>
                <a:cs typeface="Segoe UI"/>
              </a:rPr>
              <a:t> </a:t>
            </a:r>
            <a:r>
              <a:rPr sz="1200" b="1" dirty="0">
                <a:solidFill>
                  <a:srgbClr val="001F5F"/>
                </a:solidFill>
                <a:latin typeface="Segoe UI"/>
                <a:cs typeface="Segoe UI"/>
              </a:rPr>
              <a:t>Impact</a:t>
            </a:r>
            <a:r>
              <a:rPr sz="1200" dirty="0">
                <a:solidFill>
                  <a:srgbClr val="001F5F"/>
                </a:solidFill>
                <a:latin typeface="Segoe UI"/>
                <a:cs typeface="Segoe UI"/>
              </a:rPr>
              <a:t>:</a:t>
            </a:r>
            <a:r>
              <a:rPr sz="1200" spc="-38" dirty="0">
                <a:solidFill>
                  <a:srgbClr val="001F5F"/>
                </a:solidFill>
                <a:latin typeface="Segoe UI"/>
                <a:cs typeface="Segoe UI"/>
              </a:rPr>
              <a:t> </a:t>
            </a:r>
            <a:r>
              <a:rPr sz="1200" dirty="0">
                <a:solidFill>
                  <a:srgbClr val="001F5F"/>
                </a:solidFill>
                <a:latin typeface="Segoe UI"/>
                <a:cs typeface="Segoe UI"/>
              </a:rPr>
              <a:t>deepening</a:t>
            </a:r>
            <a:r>
              <a:rPr sz="1200" spc="-30" dirty="0">
                <a:solidFill>
                  <a:srgbClr val="001F5F"/>
                </a:solidFill>
                <a:latin typeface="Segoe UI"/>
                <a:cs typeface="Segoe UI"/>
              </a:rPr>
              <a:t> </a:t>
            </a:r>
            <a:r>
              <a:rPr sz="1200" spc="-26" dirty="0">
                <a:solidFill>
                  <a:srgbClr val="001F5F"/>
                </a:solidFill>
                <a:latin typeface="Segoe UI"/>
                <a:cs typeface="Segoe UI"/>
              </a:rPr>
              <a:t>of </a:t>
            </a:r>
            <a:r>
              <a:rPr sz="1200" dirty="0">
                <a:solidFill>
                  <a:srgbClr val="001F5F"/>
                </a:solidFill>
                <a:latin typeface="Segoe UI"/>
                <a:cs typeface="Segoe UI"/>
              </a:rPr>
              <a:t>inequalities</a:t>
            </a:r>
            <a:r>
              <a:rPr sz="1200" spc="-34" dirty="0">
                <a:solidFill>
                  <a:srgbClr val="001F5F"/>
                </a:solidFill>
                <a:latin typeface="Segoe UI"/>
                <a:cs typeface="Segoe UI"/>
              </a:rPr>
              <a:t> </a:t>
            </a:r>
            <a:r>
              <a:rPr sz="1200" dirty="0">
                <a:solidFill>
                  <a:srgbClr val="001F5F"/>
                </a:solidFill>
                <a:latin typeface="Segoe UI"/>
                <a:cs typeface="Segoe UI"/>
              </a:rPr>
              <a:t>in</a:t>
            </a:r>
            <a:r>
              <a:rPr sz="1200" spc="-45" dirty="0">
                <a:solidFill>
                  <a:srgbClr val="001F5F"/>
                </a:solidFill>
                <a:latin typeface="Segoe UI"/>
                <a:cs typeface="Segoe UI"/>
              </a:rPr>
              <a:t> </a:t>
            </a:r>
            <a:r>
              <a:rPr sz="1200" dirty="0">
                <a:solidFill>
                  <a:srgbClr val="001F5F"/>
                </a:solidFill>
                <a:latin typeface="Segoe UI"/>
                <a:cs typeface="Segoe UI"/>
              </a:rPr>
              <a:t>education,</a:t>
            </a:r>
            <a:r>
              <a:rPr sz="1200" spc="-38" dirty="0">
                <a:solidFill>
                  <a:srgbClr val="001F5F"/>
                </a:solidFill>
                <a:latin typeface="Segoe UI"/>
                <a:cs typeface="Segoe UI"/>
              </a:rPr>
              <a:t> </a:t>
            </a:r>
            <a:r>
              <a:rPr sz="1200" spc="-8" dirty="0">
                <a:solidFill>
                  <a:srgbClr val="001F5F"/>
                </a:solidFill>
                <a:latin typeface="Segoe UI"/>
                <a:cs typeface="Segoe UI"/>
              </a:rPr>
              <a:t>rising unemployment.</a:t>
            </a:r>
            <a:endParaRPr sz="1200" dirty="0">
              <a:solidFill>
                <a:prstClr val="black"/>
              </a:solidFill>
              <a:latin typeface="Segoe UI"/>
              <a:cs typeface="Segoe UI"/>
            </a:endParaRPr>
          </a:p>
          <a:p>
            <a:pPr marL="282893" marR="508159" indent="-215265" defTabSz="342900">
              <a:buFont typeface="Wingdings"/>
              <a:buChar char=""/>
              <a:tabLst>
                <a:tab pos="282893" algn="l"/>
              </a:tabLst>
            </a:pPr>
            <a:r>
              <a:rPr sz="1200" b="1" dirty="0">
                <a:solidFill>
                  <a:srgbClr val="001F5F"/>
                </a:solidFill>
                <a:latin typeface="Segoe UI"/>
                <a:cs typeface="Segoe UI"/>
              </a:rPr>
              <a:t>Scapegoating</a:t>
            </a:r>
            <a:r>
              <a:rPr sz="1200" b="1" spc="-56" dirty="0">
                <a:solidFill>
                  <a:srgbClr val="001F5F"/>
                </a:solidFill>
                <a:latin typeface="Segoe UI"/>
                <a:cs typeface="Segoe UI"/>
              </a:rPr>
              <a:t> </a:t>
            </a:r>
            <a:r>
              <a:rPr lang="en-US" sz="1200" b="1" dirty="0">
                <a:solidFill>
                  <a:srgbClr val="001F5F"/>
                </a:solidFill>
                <a:latin typeface="Segoe UI"/>
                <a:cs typeface="Segoe UI"/>
              </a:rPr>
              <a:t>during </a:t>
            </a:r>
            <a:r>
              <a:rPr sz="1200" spc="-19" dirty="0">
                <a:solidFill>
                  <a:srgbClr val="001F5F"/>
                </a:solidFill>
                <a:latin typeface="Segoe UI"/>
                <a:cs typeface="Segoe UI"/>
              </a:rPr>
              <a:t>the </a:t>
            </a:r>
            <a:r>
              <a:rPr sz="1200" dirty="0">
                <a:solidFill>
                  <a:srgbClr val="001F5F"/>
                </a:solidFill>
                <a:latin typeface="Segoe UI"/>
                <a:cs typeface="Segoe UI"/>
              </a:rPr>
              <a:t>Coronavirus</a:t>
            </a:r>
            <a:r>
              <a:rPr sz="1200" spc="-60" dirty="0">
                <a:solidFill>
                  <a:srgbClr val="001F5F"/>
                </a:solidFill>
                <a:latin typeface="Segoe UI"/>
                <a:cs typeface="Segoe UI"/>
              </a:rPr>
              <a:t> </a:t>
            </a:r>
            <a:r>
              <a:rPr sz="1200" dirty="0">
                <a:solidFill>
                  <a:srgbClr val="001F5F"/>
                </a:solidFill>
                <a:latin typeface="Segoe UI"/>
                <a:cs typeface="Segoe UI"/>
              </a:rPr>
              <a:t>crisis</a:t>
            </a:r>
            <a:r>
              <a:rPr sz="1200" spc="-26" dirty="0">
                <a:solidFill>
                  <a:srgbClr val="001F5F"/>
                </a:solidFill>
                <a:latin typeface="Segoe UI"/>
                <a:cs typeface="Segoe UI"/>
              </a:rPr>
              <a:t> </a:t>
            </a:r>
            <a:r>
              <a:rPr sz="1200" dirty="0">
                <a:solidFill>
                  <a:srgbClr val="001F5F"/>
                </a:solidFill>
                <a:latin typeface="Segoe UI"/>
                <a:cs typeface="Segoe UI"/>
              </a:rPr>
              <a:t>across</a:t>
            </a:r>
            <a:r>
              <a:rPr sz="1200" spc="-41" dirty="0">
                <a:solidFill>
                  <a:srgbClr val="001F5F"/>
                </a:solidFill>
                <a:latin typeface="Segoe UI"/>
                <a:cs typeface="Segoe UI"/>
              </a:rPr>
              <a:t> </a:t>
            </a:r>
            <a:r>
              <a:rPr lang="en-US" sz="1200" dirty="0">
                <a:solidFill>
                  <a:srgbClr val="001F5F"/>
                </a:solidFill>
                <a:latin typeface="Segoe UI"/>
                <a:cs typeface="Segoe UI"/>
              </a:rPr>
              <a:t>Europe.</a:t>
            </a:r>
            <a:endParaRPr sz="1200" dirty="0">
              <a:solidFill>
                <a:prstClr val="black"/>
              </a:solidFill>
              <a:latin typeface="Segoe UI"/>
              <a:cs typeface="Segoe UI"/>
            </a:endParaRPr>
          </a:p>
        </p:txBody>
      </p:sp>
      <p:sp>
        <p:nvSpPr>
          <p:cNvPr id="13" name="object 13">
            <a:extLst>
              <a:ext uri="{FF2B5EF4-FFF2-40B4-BE49-F238E27FC236}">
                <a16:creationId xmlns:a16="http://schemas.microsoft.com/office/drawing/2014/main" id="{03E42E4A-215C-2CBD-6529-534F8A7790E7}"/>
              </a:ext>
            </a:extLst>
          </p:cNvPr>
          <p:cNvSpPr txBox="1"/>
          <p:nvPr/>
        </p:nvSpPr>
        <p:spPr>
          <a:xfrm>
            <a:off x="3945581" y="3114204"/>
            <a:ext cx="4395140" cy="1820050"/>
          </a:xfrm>
          <a:prstGeom prst="rect">
            <a:avLst/>
          </a:prstGeom>
          <a:ln w="25907">
            <a:solidFill>
              <a:srgbClr val="333399"/>
            </a:solidFill>
          </a:ln>
        </p:spPr>
        <p:txBody>
          <a:bodyPr vert="horz" wrap="square" lIns="0" tIns="29528" rIns="0" bIns="0" rtlCol="0">
            <a:spAutoFit/>
          </a:bodyPr>
          <a:lstStyle/>
          <a:p>
            <a:pPr marL="68104" marR="508635" defTabSz="342900">
              <a:spcBef>
                <a:spcPts val="233"/>
              </a:spcBef>
            </a:pPr>
            <a:r>
              <a:rPr lang="en-US" sz="1050" b="1" dirty="0">
                <a:solidFill>
                  <a:srgbClr val="002060"/>
                </a:solidFill>
                <a:latin typeface="Segoe UI"/>
                <a:cs typeface="Segoe UI"/>
              </a:rPr>
              <a:t>Post-COVID (2023 Data):</a:t>
            </a:r>
          </a:p>
          <a:p>
            <a:pPr marL="68104" marR="508635" defTabSz="342900">
              <a:spcBef>
                <a:spcPts val="233"/>
              </a:spcBef>
            </a:pPr>
            <a:endParaRPr lang="en-US" sz="1050" b="1" dirty="0">
              <a:solidFill>
                <a:srgbClr val="002060"/>
              </a:solidFill>
              <a:latin typeface="Segoe UI"/>
              <a:cs typeface="Segoe UI"/>
            </a:endParaRPr>
          </a:p>
          <a:p>
            <a:pPr marL="282416" marR="508635" indent="-214313" defTabSz="342900">
              <a:spcBef>
                <a:spcPts val="233"/>
              </a:spcBef>
              <a:buFont typeface="Wingdings" panose="05000000000000000000" pitchFamily="2" charset="2"/>
              <a:buChar char="Ø"/>
            </a:pPr>
            <a:r>
              <a:rPr lang="en-US" sz="1050" b="1" dirty="0">
                <a:solidFill>
                  <a:srgbClr val="002060"/>
                </a:solidFill>
                <a:latin typeface="Segoe UI"/>
                <a:cs typeface="Segoe UI"/>
              </a:rPr>
              <a:t>85% </a:t>
            </a:r>
            <a:r>
              <a:rPr lang="en-US" sz="1050" dirty="0">
                <a:solidFill>
                  <a:srgbClr val="002060"/>
                </a:solidFill>
                <a:latin typeface="Segoe UI"/>
                <a:cs typeface="Segoe UI"/>
              </a:rPr>
              <a:t>of Roma children in the EU are at risk of poverty compared to </a:t>
            </a:r>
            <a:r>
              <a:rPr lang="en-US" sz="1050" b="1" dirty="0">
                <a:solidFill>
                  <a:srgbClr val="002060"/>
                </a:solidFill>
                <a:latin typeface="Segoe UI"/>
                <a:cs typeface="Segoe UI"/>
              </a:rPr>
              <a:t>20% </a:t>
            </a:r>
            <a:r>
              <a:rPr lang="en-US" sz="1050" dirty="0">
                <a:solidFill>
                  <a:srgbClr val="002060"/>
                </a:solidFill>
                <a:latin typeface="Segoe UI"/>
                <a:cs typeface="Segoe UI"/>
              </a:rPr>
              <a:t>of children in the general.</a:t>
            </a:r>
          </a:p>
          <a:p>
            <a:pPr marL="68104" marR="508635" defTabSz="342900">
              <a:spcBef>
                <a:spcPts val="233"/>
              </a:spcBef>
            </a:pPr>
            <a:endParaRPr lang="en-US" sz="1050" dirty="0">
              <a:solidFill>
                <a:srgbClr val="002060"/>
              </a:solidFill>
              <a:latin typeface="Segoe UI"/>
              <a:cs typeface="Segoe UI"/>
            </a:endParaRPr>
          </a:p>
          <a:p>
            <a:pPr marL="282416" marR="508635" indent="-214313" defTabSz="342900">
              <a:spcBef>
                <a:spcPts val="233"/>
              </a:spcBef>
              <a:buFont typeface="Wingdings" panose="05000000000000000000" pitchFamily="2" charset="2"/>
              <a:buChar char="Ø"/>
            </a:pPr>
            <a:r>
              <a:rPr lang="en-US" sz="1050" b="1" dirty="0">
                <a:solidFill>
                  <a:srgbClr val="002060"/>
                </a:solidFill>
                <a:latin typeface="Segoe UI"/>
                <a:cs typeface="Segoe UI"/>
              </a:rPr>
              <a:t>Intersectional questions to make your analysis more inclusive</a:t>
            </a:r>
            <a:r>
              <a:rPr lang="en-US" sz="1050" dirty="0">
                <a:solidFill>
                  <a:srgbClr val="002060"/>
                </a:solidFill>
                <a:latin typeface="Segoe UI"/>
                <a:cs typeface="Segoe UI"/>
              </a:rPr>
              <a:t>: what about Roma girls and boys? Where is the data? What does it tell us? What about Roma children to non-Roma children? </a:t>
            </a:r>
            <a:endParaRPr lang="en-US" sz="1050" dirty="0">
              <a:solidFill>
                <a:srgbClr val="002060"/>
              </a:solidFill>
              <a:latin typeface="Arial"/>
              <a:cs typeface="Arial"/>
            </a:endParaRPr>
          </a:p>
          <a:p>
            <a:pPr marL="68104" marR="508635" defTabSz="342900">
              <a:spcBef>
                <a:spcPts val="233"/>
              </a:spcBef>
            </a:pPr>
            <a:endParaRPr sz="1350" dirty="0">
              <a:solidFill>
                <a:prstClr val="black"/>
              </a:solidFill>
              <a:latin typeface="Segoe UI"/>
              <a:cs typeface="Segoe UI"/>
            </a:endParaRPr>
          </a:p>
        </p:txBody>
      </p:sp>
      <p:pic>
        <p:nvPicPr>
          <p:cNvPr id="3" name="Picture 2">
            <a:extLst>
              <a:ext uri="{FF2B5EF4-FFF2-40B4-BE49-F238E27FC236}">
                <a16:creationId xmlns:a16="http://schemas.microsoft.com/office/drawing/2014/main" id="{56010513-27BC-37A4-1C9A-2BBB47BE22BD}"/>
              </a:ext>
            </a:extLst>
          </p:cNvPr>
          <p:cNvPicPr>
            <a:picLocks noChangeAspect="1"/>
          </p:cNvPicPr>
          <p:nvPr/>
        </p:nvPicPr>
        <p:blipFill>
          <a:blip r:embed="rId4"/>
          <a:srcRect/>
          <a:stretch/>
        </p:blipFill>
        <p:spPr>
          <a:xfrm>
            <a:off x="0" y="0"/>
            <a:ext cx="9144000" cy="765292"/>
          </a:xfrm>
          <a:prstGeom prst="rect">
            <a:avLst/>
          </a:prstGeom>
        </p:spPr>
      </p:pic>
    </p:spTree>
    <p:extLst>
      <p:ext uri="{BB962C8B-B14F-4D97-AF65-F5344CB8AC3E}">
        <p14:creationId xmlns:p14="http://schemas.microsoft.com/office/powerpoint/2010/main" val="98262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0CA5F-CA50-36A3-9062-B56BC0FDA352}"/>
              </a:ext>
            </a:extLst>
          </p:cNvPr>
          <p:cNvSpPr>
            <a:spLocks noGrp="1"/>
          </p:cNvSpPr>
          <p:nvPr>
            <p:ph type="title"/>
          </p:nvPr>
        </p:nvSpPr>
        <p:spPr>
          <a:xfrm>
            <a:off x="1732456" y="2110086"/>
            <a:ext cx="6015625" cy="461665"/>
          </a:xfrm>
        </p:spPr>
        <p:txBody>
          <a:bodyPr/>
          <a:lstStyle/>
          <a:p>
            <a:r>
              <a:rPr lang="en-US" sz="3000" dirty="0">
                <a:solidFill>
                  <a:srgbClr val="002060"/>
                </a:solidFill>
              </a:rPr>
              <a:t>Gender mainstreaming </a:t>
            </a:r>
            <a:endParaRPr lang="en-GB" sz="3000" dirty="0">
              <a:solidFill>
                <a:srgbClr val="002060"/>
              </a:solidFill>
            </a:endParaRPr>
          </a:p>
        </p:txBody>
      </p:sp>
      <p:pic>
        <p:nvPicPr>
          <p:cNvPr id="3" name="Picture 2">
            <a:extLst>
              <a:ext uri="{FF2B5EF4-FFF2-40B4-BE49-F238E27FC236}">
                <a16:creationId xmlns:a16="http://schemas.microsoft.com/office/drawing/2014/main" id="{1A01208D-954A-0E16-0B53-95103316743A}"/>
              </a:ext>
            </a:extLst>
          </p:cNvPr>
          <p:cNvPicPr>
            <a:picLocks noChangeAspect="1"/>
          </p:cNvPicPr>
          <p:nvPr/>
        </p:nvPicPr>
        <p:blipFill>
          <a:blip r:embed="rId3"/>
          <a:srcRect/>
          <a:stretch/>
        </p:blipFill>
        <p:spPr>
          <a:xfrm>
            <a:off x="0" y="-19485"/>
            <a:ext cx="9144000" cy="773864"/>
          </a:xfrm>
          <a:prstGeom prst="rect">
            <a:avLst/>
          </a:prstGeom>
        </p:spPr>
      </p:pic>
    </p:spTree>
    <p:extLst>
      <p:ext uri="{BB962C8B-B14F-4D97-AF65-F5344CB8AC3E}">
        <p14:creationId xmlns:p14="http://schemas.microsoft.com/office/powerpoint/2010/main" val="338591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04C4F-1950-45B2-D955-64E44B66855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FDD2A51-419E-68DC-FAF4-F16B40F9C2E4}"/>
              </a:ext>
            </a:extLst>
          </p:cNvPr>
          <p:cNvPicPr>
            <a:picLocks noChangeAspect="1"/>
          </p:cNvPicPr>
          <p:nvPr/>
        </p:nvPicPr>
        <p:blipFill>
          <a:blip r:embed="rId3"/>
          <a:srcRect/>
          <a:stretch/>
        </p:blipFill>
        <p:spPr>
          <a:xfrm>
            <a:off x="0" y="-19485"/>
            <a:ext cx="9144000" cy="849015"/>
          </a:xfrm>
          <a:prstGeom prst="rect">
            <a:avLst/>
          </a:prstGeom>
        </p:spPr>
      </p:pic>
      <p:sp>
        <p:nvSpPr>
          <p:cNvPr id="12290" name="Titre 2">
            <a:extLst>
              <a:ext uri="{FF2B5EF4-FFF2-40B4-BE49-F238E27FC236}">
                <a16:creationId xmlns:a16="http://schemas.microsoft.com/office/drawing/2014/main" id="{51DA7E77-1047-05F1-24DA-1518AA9F2A1B}"/>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buNone/>
            </a:pPr>
            <a:r>
              <a:rPr lang="fr-FR" sz="1400" dirty="0">
                <a:solidFill>
                  <a:schemeClr val="bg1"/>
                </a:solidFill>
                <a:latin typeface="Myriad Pro" panose="020B0503030403020204" pitchFamily="34" charset="0"/>
                <a:ea typeface="Arial Narrow" charset="0"/>
                <a:cs typeface="Arial Narrow" charset="0"/>
              </a:rPr>
              <a:t>46 ÉTATS MEMBRES</a:t>
            </a:r>
            <a:br>
              <a:rPr lang="fr-FR" sz="1400" dirty="0">
                <a:solidFill>
                  <a:schemeClr val="bg1"/>
                </a:solidFill>
                <a:latin typeface="Myriad Pro" panose="020B0503030403020204" pitchFamily="34" charset="0"/>
                <a:ea typeface="Arial Narrow" charset="0"/>
                <a:cs typeface="Arial Narrow" charset="0"/>
              </a:rPr>
            </a:br>
            <a:r>
              <a:rPr lang="fr-FR" sz="1400" dirty="0">
                <a:solidFill>
                  <a:schemeClr val="bg1"/>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9E356D0A-D386-B239-A265-B9023B8F9E31}"/>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3</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71ABB098-893A-AFC0-179E-C0BCDD98F886}"/>
              </a:ext>
            </a:extLst>
          </p:cNvPr>
          <p:cNvCxnSpPr>
            <a:cxnSpLocks/>
          </p:cNvCxnSpPr>
          <p:nvPr/>
        </p:nvCxnSpPr>
        <p:spPr>
          <a:xfrm>
            <a:off x="554567"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8B6BBB4A-A3DB-F33A-210F-85C86137BDAA}"/>
              </a:ext>
            </a:extLst>
          </p:cNvPr>
          <p:cNvCxnSpPr>
            <a:cxnSpLocks/>
          </p:cNvCxnSpPr>
          <p:nvPr/>
        </p:nvCxnSpPr>
        <p:spPr>
          <a:xfrm>
            <a:off x="467102" y="29270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254A5DE-7E06-AFEF-9052-463308583661}"/>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626575D-CC0B-B13E-6EF9-A91E972163DB}"/>
              </a:ext>
            </a:extLst>
          </p:cNvPr>
          <p:cNvSpPr txBox="1"/>
          <p:nvPr/>
        </p:nvSpPr>
        <p:spPr>
          <a:xfrm>
            <a:off x="1614921" y="834188"/>
            <a:ext cx="4743450" cy="369332"/>
          </a:xfrm>
          <a:prstGeom prst="rect">
            <a:avLst/>
          </a:prstGeom>
          <a:noFill/>
        </p:spPr>
        <p:txBody>
          <a:bodyPr wrap="square">
            <a:spAutoFit/>
          </a:bodyPr>
          <a:lstStyle/>
          <a:p>
            <a:pPr defTabSz="342900">
              <a:defRPr/>
            </a:pPr>
            <a:r>
              <a:rPr lang="en-GB" b="1" dirty="0">
                <a:solidFill>
                  <a:srgbClr val="0D347D"/>
                </a:solidFill>
                <a:latin typeface="Arial" panose="020B0604020202020204" pitchFamily="34" charset="0"/>
                <a:ea typeface="Calibri" panose="020F0502020204030204" pitchFamily="34" charset="0"/>
              </a:rPr>
              <a:t>Programme  Day 1 –  3 November 2025</a:t>
            </a:r>
            <a:endParaRPr lang="fr-BE" dirty="0">
              <a:solidFill>
                <a:srgbClr val="FF0000"/>
              </a:solidFill>
              <a:latin typeface="Arial" panose="020B060402020202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0AEB055-CA8F-7800-19DE-5E083EF7DB3B}"/>
              </a:ext>
            </a:extLst>
          </p:cNvPr>
          <p:cNvSpPr txBox="1"/>
          <p:nvPr/>
        </p:nvSpPr>
        <p:spPr>
          <a:xfrm>
            <a:off x="4114800" y="1905000"/>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0CB87EA-225A-F313-81A9-8FCD9EC3EE2B}"/>
              </a:ext>
            </a:extLst>
          </p:cNvPr>
          <p:cNvSpPr txBox="1"/>
          <p:nvPr/>
        </p:nvSpPr>
        <p:spPr>
          <a:xfrm>
            <a:off x="321734" y="1693498"/>
            <a:ext cx="8754679" cy="338554"/>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002060"/>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9FEE36C7-3408-8433-45C7-70ECF1ADD098}"/>
              </a:ext>
            </a:extLst>
          </p:cNvPr>
          <p:cNvGraphicFramePr>
            <a:graphicFrameLocks noGrp="1"/>
          </p:cNvGraphicFramePr>
          <p:nvPr>
            <p:extLst>
              <p:ext uri="{D42A27DB-BD31-4B8C-83A1-F6EECF244321}">
                <p14:modId xmlns:p14="http://schemas.microsoft.com/office/powerpoint/2010/main" val="3117057668"/>
              </p:ext>
            </p:extLst>
          </p:nvPr>
        </p:nvGraphicFramePr>
        <p:xfrm>
          <a:off x="554567" y="1250018"/>
          <a:ext cx="7957303" cy="3722862"/>
        </p:xfrm>
        <a:graphic>
          <a:graphicData uri="http://schemas.openxmlformats.org/drawingml/2006/table">
            <a:tbl>
              <a:tblPr firstRow="1" bandRow="1">
                <a:tableStyleId>{91EBBBCC-DAD2-459C-BE2E-F6DE35CF9A28}</a:tableStyleId>
              </a:tblPr>
              <a:tblGrid>
                <a:gridCol w="7957303">
                  <a:extLst>
                    <a:ext uri="{9D8B030D-6E8A-4147-A177-3AD203B41FA5}">
                      <a16:colId xmlns:a16="http://schemas.microsoft.com/office/drawing/2014/main" val="377973379"/>
                    </a:ext>
                  </a:extLst>
                </a:gridCol>
              </a:tblGrid>
              <a:tr h="366948">
                <a:tc>
                  <a:txBody>
                    <a:bodyPr/>
                    <a:lstStyle/>
                    <a:p>
                      <a:pPr marL="0" indent="0">
                        <a:buFont typeface="Arial" panose="020B0604020202020204" pitchFamily="34" charset="0"/>
                        <a:buNone/>
                      </a:pPr>
                      <a:r>
                        <a:rPr lang="en-GB" sz="1400" b="0" dirty="0">
                          <a:solidFill>
                            <a:srgbClr val="002060"/>
                          </a:solidFill>
                        </a:rPr>
                        <a:t>09:30-10:30. Welcome, introduction and presentation of the programme</a:t>
                      </a:r>
                      <a:endParaRPr lang="en-GB" sz="1400" b="0" dirty="0">
                        <a:solidFill>
                          <a:srgbClr val="00206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82827068"/>
                  </a:ext>
                </a:extLst>
              </a:tr>
              <a:tr h="300387">
                <a:tc>
                  <a:txBody>
                    <a:bodyPr/>
                    <a:lstStyle/>
                    <a:p>
                      <a:pPr marL="0" indent="0">
                        <a:buFont typeface="Arial" panose="020B0604020202020204" pitchFamily="34" charset="0"/>
                        <a:buNone/>
                      </a:pPr>
                      <a:r>
                        <a:rPr lang="en-US" sz="1400" dirty="0">
                          <a:solidFill>
                            <a:srgbClr val="002060"/>
                          </a:solidFill>
                        </a:rPr>
                        <a:t>10:30-11:00. Session 1 - Building common ground on gender equality and intersectionality</a:t>
                      </a:r>
                      <a:endParaRPr lang="en-GB"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0475250"/>
                  </a:ext>
                </a:extLst>
              </a:tr>
              <a:tr h="352077">
                <a:tc>
                  <a:txBody>
                    <a:bodyPr/>
                    <a:lstStyle/>
                    <a:p>
                      <a:pPr marL="0" indent="0">
                        <a:buFont typeface="Arial" panose="020B0604020202020204" pitchFamily="34" charset="0"/>
                        <a:buNone/>
                      </a:pPr>
                      <a:r>
                        <a:rPr lang="en-US" sz="1400" dirty="0">
                          <a:solidFill>
                            <a:srgbClr val="002060"/>
                          </a:solidFill>
                        </a:rPr>
                        <a:t>11:00-11:30. Coffee break</a:t>
                      </a:r>
                      <a:endParaRPr lang="en-GB"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6808580"/>
                  </a:ext>
                </a:extLst>
              </a:tr>
              <a:tr h="35207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002060"/>
                          </a:solidFill>
                        </a:rPr>
                        <a:t>11:30-11:45. Session 1 continued</a:t>
                      </a:r>
                      <a:endParaRPr lang="en-GB"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478376"/>
                  </a:ext>
                </a:extLst>
              </a:tr>
              <a:tr h="300387">
                <a:tc>
                  <a:txBody>
                    <a:bodyPr/>
                    <a:lstStyle/>
                    <a:p>
                      <a:pPr marL="0" indent="0">
                        <a:buFont typeface="Arial" panose="020B0604020202020204" pitchFamily="34" charset="0"/>
                        <a:buNone/>
                      </a:pPr>
                      <a:r>
                        <a:rPr lang="en-GB" sz="1400" dirty="0">
                          <a:solidFill>
                            <a:srgbClr val="002060"/>
                          </a:solidFill>
                        </a:rPr>
                        <a:t>11:45-13:00. Session 2 – Ambassadors for gender equality </a:t>
                      </a:r>
                      <a:endParaRPr lang="en-GB"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8460570"/>
                  </a:ext>
                </a:extLst>
              </a:tr>
              <a:tr h="300387">
                <a:tc>
                  <a:txBody>
                    <a:bodyPr/>
                    <a:lstStyle/>
                    <a:p>
                      <a:pPr marL="0" indent="0">
                        <a:buFont typeface="Arial" panose="020B0604020202020204" pitchFamily="34" charset="0"/>
                        <a:buNone/>
                      </a:pPr>
                      <a:r>
                        <a:rPr lang="en-US" sz="1400" dirty="0">
                          <a:solidFill>
                            <a:srgbClr val="002060"/>
                          </a:solidFill>
                        </a:rPr>
                        <a:t>13:00-14:30. Lunch break</a:t>
                      </a:r>
                      <a:endParaRPr lang="en-GB"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6809748"/>
                  </a:ext>
                </a:extLst>
              </a:tr>
              <a:tr h="300387">
                <a:tc>
                  <a:txBody>
                    <a:bodyPr/>
                    <a:lstStyle/>
                    <a:p>
                      <a:pPr marL="0" indent="0">
                        <a:buFont typeface="Arial" panose="020B0604020202020204" pitchFamily="34" charset="0"/>
                        <a:buNone/>
                      </a:pPr>
                      <a:r>
                        <a:rPr lang="en-US" sz="1400" dirty="0">
                          <a:solidFill>
                            <a:srgbClr val="002060"/>
                          </a:solidFill>
                        </a:rPr>
                        <a:t>14:30-15:30. Session 3 – How to scan documents from a gender and intersectional perspective </a:t>
                      </a:r>
                      <a:endParaRPr lang="en-GB"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1611065"/>
                  </a:ext>
                </a:extLst>
              </a:tr>
              <a:tr h="300387">
                <a:tc>
                  <a:txBody>
                    <a:bodyPr/>
                    <a:lstStyle/>
                    <a:p>
                      <a:pPr marL="0" indent="0">
                        <a:buFont typeface="Arial" panose="020B0604020202020204" pitchFamily="34" charset="0"/>
                        <a:buNone/>
                      </a:pPr>
                      <a:r>
                        <a:rPr lang="en-US" sz="1400" dirty="0">
                          <a:solidFill>
                            <a:srgbClr val="002060"/>
                          </a:solidFill>
                        </a:rPr>
                        <a:t>15:30-15:45. Coffee break</a:t>
                      </a:r>
                      <a:endParaRPr lang="en-GB"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15395116"/>
                  </a:ext>
                </a:extLst>
              </a:tr>
              <a:tr h="300387">
                <a:tc>
                  <a:txBody>
                    <a:bodyPr/>
                    <a:lstStyle/>
                    <a:p>
                      <a:pPr marL="0" indent="0">
                        <a:buFont typeface="Arial" panose="020B0604020202020204" pitchFamily="34" charset="0"/>
                        <a:buNone/>
                      </a:pPr>
                      <a:r>
                        <a:rPr lang="en-US" sz="1400" dirty="0">
                          <a:solidFill>
                            <a:srgbClr val="002060"/>
                          </a:solidFill>
                        </a:rPr>
                        <a:t>15:45-16:15. Session 3 continued </a:t>
                      </a:r>
                      <a:endParaRPr lang="en-GB"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6388245"/>
                  </a:ext>
                </a:extLst>
              </a:tr>
              <a:tr h="300387">
                <a:tc>
                  <a:txBody>
                    <a:bodyPr/>
                    <a:lstStyle/>
                    <a:p>
                      <a:pPr marL="0" indent="0">
                        <a:buFont typeface="Arial" panose="020B0604020202020204" pitchFamily="34" charset="0"/>
                        <a:buNone/>
                      </a:pPr>
                      <a:r>
                        <a:rPr lang="en-US" sz="1400" dirty="0">
                          <a:solidFill>
                            <a:srgbClr val="002060"/>
                          </a:solidFill>
                        </a:rPr>
                        <a:t>16:15-16:45. Energiser- Gender equality quiz</a:t>
                      </a:r>
                      <a:endParaRPr lang="en-US"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0907429"/>
                  </a:ext>
                </a:extLst>
              </a:tr>
              <a:tr h="510659">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rgbClr val="002060"/>
                          </a:solidFill>
                        </a:rPr>
                        <a:t>16:45-17:00. Key take aways from Day 1.</a:t>
                      </a:r>
                    </a:p>
                    <a:p>
                      <a:pPr marL="285750" indent="-285750">
                        <a:buFont typeface="Arial" panose="020B0604020202020204" pitchFamily="34" charset="0"/>
                        <a:buChar char="•"/>
                      </a:pPr>
                      <a:endParaRPr lang="en-GB"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5124189"/>
                  </a:ext>
                </a:extLst>
              </a:tr>
            </a:tbl>
          </a:graphicData>
        </a:graphic>
      </p:graphicFrame>
    </p:spTree>
    <p:extLst>
      <p:ext uri="{BB962C8B-B14F-4D97-AF65-F5344CB8AC3E}">
        <p14:creationId xmlns:p14="http://schemas.microsoft.com/office/powerpoint/2010/main" val="1802019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CEF4-FB26-D8A2-7B5C-B41E9BB7C3D6}"/>
              </a:ext>
            </a:extLst>
          </p:cNvPr>
          <p:cNvSpPr>
            <a:spLocks noGrp="1"/>
          </p:cNvSpPr>
          <p:nvPr>
            <p:ph type="title"/>
          </p:nvPr>
        </p:nvSpPr>
        <p:spPr>
          <a:xfrm>
            <a:off x="1101073" y="964348"/>
            <a:ext cx="7405765" cy="3394710"/>
          </a:xfrm>
        </p:spPr>
        <p:txBody>
          <a:bodyPr>
            <a:normAutofit/>
          </a:bodyPr>
          <a:lstStyle/>
          <a:p>
            <a:r>
              <a:rPr lang="en-US" sz="1800" dirty="0">
                <a:solidFill>
                  <a:srgbClr val="002060"/>
                </a:solidFill>
                <a:latin typeface="Arial" panose="020B0604020202020204" pitchFamily="34" charset="0"/>
                <a:cs typeface="Arial" panose="020B0604020202020204" pitchFamily="34" charset="0"/>
              </a:rPr>
              <a:t>Gender mainstreaming: what it is and why it matters to the </a:t>
            </a:r>
            <a:r>
              <a:rPr lang="en-US" sz="1800" dirty="0" err="1">
                <a:solidFill>
                  <a:srgbClr val="002060"/>
                </a:solidFill>
                <a:latin typeface="Arial" panose="020B0604020202020204" pitchFamily="34" charset="0"/>
                <a:cs typeface="Arial" panose="020B0604020202020204" pitchFamily="34" charset="0"/>
              </a:rPr>
              <a:t>CoE</a:t>
            </a:r>
            <a:endParaRPr lang="en-GB" sz="1800"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2A3B229-2B7F-A57A-758C-9747A6EB3F32}"/>
              </a:ext>
            </a:extLst>
          </p:cNvPr>
          <p:cNvPicPr>
            <a:picLocks noChangeAspect="1"/>
          </p:cNvPicPr>
          <p:nvPr/>
        </p:nvPicPr>
        <p:blipFill>
          <a:blip r:embed="rId3"/>
          <a:srcRect/>
          <a:stretch/>
        </p:blipFill>
        <p:spPr>
          <a:xfrm>
            <a:off x="0" y="-19485"/>
            <a:ext cx="9144000" cy="803927"/>
          </a:xfrm>
          <a:prstGeom prst="rect">
            <a:avLst/>
          </a:prstGeom>
        </p:spPr>
      </p:pic>
      <p:graphicFrame>
        <p:nvGraphicFramePr>
          <p:cNvPr id="5" name="Tabla 4">
            <a:extLst>
              <a:ext uri="{FF2B5EF4-FFF2-40B4-BE49-F238E27FC236}">
                <a16:creationId xmlns:a16="http://schemas.microsoft.com/office/drawing/2014/main" id="{B939E1F5-9651-68EE-F67A-10907CDA5805}"/>
              </a:ext>
            </a:extLst>
          </p:cNvPr>
          <p:cNvGraphicFramePr>
            <a:graphicFrameLocks noGrp="1"/>
          </p:cNvGraphicFramePr>
          <p:nvPr>
            <p:extLst>
              <p:ext uri="{D42A27DB-BD31-4B8C-83A1-F6EECF244321}">
                <p14:modId xmlns:p14="http://schemas.microsoft.com/office/powerpoint/2010/main" val="3993746127"/>
              </p:ext>
            </p:extLst>
          </p:nvPr>
        </p:nvGraphicFramePr>
        <p:xfrm>
          <a:off x="486561" y="1348740"/>
          <a:ext cx="6807208" cy="3749040"/>
        </p:xfrm>
        <a:graphic>
          <a:graphicData uri="http://schemas.openxmlformats.org/drawingml/2006/table">
            <a:tbl>
              <a:tblPr firstRow="1" bandRow="1">
                <a:tableStyleId>{5C22544A-7EE6-4342-B048-85BDC9FD1C3A}</a:tableStyleId>
              </a:tblPr>
              <a:tblGrid>
                <a:gridCol w="3403604">
                  <a:extLst>
                    <a:ext uri="{9D8B030D-6E8A-4147-A177-3AD203B41FA5}">
                      <a16:colId xmlns:a16="http://schemas.microsoft.com/office/drawing/2014/main" val="657860271"/>
                    </a:ext>
                  </a:extLst>
                </a:gridCol>
                <a:gridCol w="3403604">
                  <a:extLst>
                    <a:ext uri="{9D8B030D-6E8A-4147-A177-3AD203B41FA5}">
                      <a16:colId xmlns:a16="http://schemas.microsoft.com/office/drawing/2014/main" val="3624844787"/>
                    </a:ext>
                  </a:extLst>
                </a:gridCol>
              </a:tblGrid>
              <a:tr h="297180">
                <a:tc>
                  <a:txBody>
                    <a:bodyPr/>
                    <a:lstStyle/>
                    <a:p>
                      <a:endParaRPr lang="en-GB" sz="1500" dirty="0">
                        <a:solidFill>
                          <a:srgbClr val="002060"/>
                        </a:solidFill>
                        <a:latin typeface="Arial Nova" panose="020B0504020202020204" pitchFamily="34" charset="0"/>
                      </a:endParaRPr>
                    </a:p>
                  </a:txBody>
                  <a:tcPr marL="68580" marR="68580" marT="34290" marB="34290">
                    <a:noFill/>
                  </a:tcPr>
                </a:tc>
                <a:tc>
                  <a:txBody>
                    <a:bodyPr/>
                    <a:lstStyle/>
                    <a:p>
                      <a:endParaRPr lang="en-GB" sz="1500" dirty="0">
                        <a:solidFill>
                          <a:srgbClr val="002060"/>
                        </a:solidFill>
                        <a:latin typeface="Arial Nova" panose="020B0504020202020204" pitchFamily="34" charset="0"/>
                      </a:endParaRPr>
                    </a:p>
                  </a:txBody>
                  <a:tcPr marL="68580" marR="68580" marT="34290" marB="34290">
                    <a:noFill/>
                  </a:tcPr>
                </a:tc>
                <a:extLst>
                  <a:ext uri="{0D108BD9-81ED-4DB2-BD59-A6C34878D82A}">
                    <a16:rowId xmlns:a16="http://schemas.microsoft.com/office/drawing/2014/main" val="509371714"/>
                  </a:ext>
                </a:extLst>
              </a:tr>
              <a:tr h="3451860">
                <a:tc gridSpan="2">
                  <a:txBody>
                    <a:bodyPr/>
                    <a:lstStyle/>
                    <a:p>
                      <a:pPr marL="628650" indent="-342900" algn="l">
                        <a:buFont typeface="Wingdings" panose="05000000000000000000" pitchFamily="2" charset="2"/>
                        <a:buChar char="Ø"/>
                      </a:pPr>
                      <a:r>
                        <a:rPr lang="en-US" sz="1500" i="1" dirty="0">
                          <a:solidFill>
                            <a:srgbClr val="002060"/>
                          </a:solidFill>
                          <a:latin typeface="Arial Nova" panose="020B0504020202020204" pitchFamily="34" charset="0"/>
                        </a:rPr>
                        <a:t>Gender mainstreaming refers to the (re)</a:t>
                      </a:r>
                      <a:r>
                        <a:rPr lang="en-US" sz="1500" i="1" dirty="0" err="1">
                          <a:solidFill>
                            <a:srgbClr val="002060"/>
                          </a:solidFill>
                          <a:latin typeface="Arial Nova" panose="020B0504020202020204" pitchFamily="34" charset="0"/>
                        </a:rPr>
                        <a:t>organisation</a:t>
                      </a:r>
                      <a:r>
                        <a:rPr lang="en-US" sz="1500" i="1" dirty="0">
                          <a:solidFill>
                            <a:srgbClr val="002060"/>
                          </a:solidFill>
                          <a:latin typeface="Arial Nova" panose="020B0504020202020204" pitchFamily="34" charset="0"/>
                        </a:rPr>
                        <a:t>, improvement, development and evaluation of policy processes so that </a:t>
                      </a:r>
                      <a:r>
                        <a:rPr lang="en-US" sz="1500" b="1" i="1" dirty="0">
                          <a:solidFill>
                            <a:srgbClr val="002060"/>
                          </a:solidFill>
                          <a:latin typeface="Arial Nova" panose="020B0504020202020204" pitchFamily="34" charset="0"/>
                        </a:rPr>
                        <a:t>a gender equality perspective is incorporated in all policies at all levels and at all stages, by the actors normally involved in policy making. Where boys and girls are concerned, a child-rights approach will be incorporated together with a gender equality perspective.</a:t>
                      </a:r>
                    </a:p>
                    <a:p>
                      <a:pPr>
                        <a:buFont typeface="Wingdings" panose="05000000000000000000" pitchFamily="2" charset="2"/>
                        <a:buChar char="Ø"/>
                      </a:pPr>
                      <a:endParaRPr lang="en-US" sz="1500" dirty="0">
                        <a:solidFill>
                          <a:srgbClr val="002060"/>
                        </a:solidFill>
                        <a:latin typeface="Arial Nova" panose="020B0504020202020204" pitchFamily="34" charset="0"/>
                      </a:endParaRPr>
                    </a:p>
                    <a:p>
                      <a:pPr marL="628650" indent="-225425">
                        <a:buFont typeface="Wingdings" panose="05000000000000000000" pitchFamily="2" charset="2"/>
                        <a:buChar char="Ø"/>
                      </a:pPr>
                      <a:r>
                        <a:rPr lang="en-US" sz="1500" dirty="0">
                          <a:solidFill>
                            <a:srgbClr val="002060"/>
                          </a:solidFill>
                          <a:latin typeface="Arial Nova" panose="020B0504020202020204" pitchFamily="34" charset="0"/>
                        </a:rPr>
                        <a:t>The Gender Equality Strategy 2024-2029 provides a framework for the Council of Europe’s work on gender equality and women’s rights and sets out strategic policy and operational objectives and key actions for the period spanning from 2024 to 2029.</a:t>
                      </a:r>
                    </a:p>
                    <a:p>
                      <a:pPr marL="403225" indent="0">
                        <a:buFont typeface="Wingdings" panose="05000000000000000000" pitchFamily="2" charset="2"/>
                        <a:buNone/>
                      </a:pPr>
                      <a:endParaRPr lang="en-US" sz="1500" dirty="0">
                        <a:solidFill>
                          <a:srgbClr val="002060"/>
                        </a:solidFill>
                        <a:latin typeface="Arial Nova" panose="020B0504020202020204" pitchFamily="34" charset="0"/>
                      </a:endParaRPr>
                    </a:p>
                    <a:p>
                      <a:pPr marL="342900" indent="-225425">
                        <a:buFont typeface="Wingdings" panose="05000000000000000000" pitchFamily="2" charset="2"/>
                        <a:buNone/>
                      </a:pPr>
                      <a:endParaRPr lang="en-US" sz="1500" i="1" dirty="0">
                        <a:solidFill>
                          <a:srgbClr val="002060"/>
                        </a:solidFill>
                        <a:latin typeface="Arial Nova" panose="020B0504020202020204" pitchFamily="34" charset="0"/>
                      </a:endParaRPr>
                    </a:p>
                    <a:p>
                      <a:endParaRPr lang="en-GB" sz="1500" dirty="0">
                        <a:solidFill>
                          <a:srgbClr val="002060"/>
                        </a:solidFill>
                        <a:latin typeface="Arial Nova" panose="020B0504020202020204" pitchFamily="34" charset="0"/>
                      </a:endParaRPr>
                    </a:p>
                  </a:txBody>
                  <a:tcPr marL="68580" marR="68580" marT="34290" marB="34290">
                    <a:noFill/>
                  </a:tcPr>
                </a:tc>
                <a:tc hMerge="1">
                  <a:txBody>
                    <a:bodyPr/>
                    <a:lstStyle/>
                    <a:p>
                      <a:endParaRPr lang="en-GB" sz="1600" i="0" dirty="0"/>
                    </a:p>
                  </a:txBody>
                  <a:tcPr/>
                </a:tc>
                <a:extLst>
                  <a:ext uri="{0D108BD9-81ED-4DB2-BD59-A6C34878D82A}">
                    <a16:rowId xmlns:a16="http://schemas.microsoft.com/office/drawing/2014/main" val="1816864437"/>
                  </a:ext>
                </a:extLst>
              </a:tr>
            </a:tbl>
          </a:graphicData>
        </a:graphic>
      </p:graphicFrame>
    </p:spTree>
    <p:extLst>
      <p:ext uri="{BB962C8B-B14F-4D97-AF65-F5344CB8AC3E}">
        <p14:creationId xmlns:p14="http://schemas.microsoft.com/office/powerpoint/2010/main" val="3682404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Posição do Número do Diapositivo 4"/>
          <p:cNvSpPr>
            <a:spLocks noGrp="1"/>
          </p:cNvSpPr>
          <p:nvPr>
            <p:ph type="sldNum" sz="quarter" idx="12"/>
          </p:nvPr>
        </p:nvSpPr>
        <p:spPr>
          <a:xfrm>
            <a:off x="6457950" y="476726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82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auto">
              <a:spcBef>
                <a:spcPts val="0"/>
              </a:spcBef>
              <a:spcAft>
                <a:spcPts val="0"/>
              </a:spcAft>
              <a:defRPr/>
            </a:pPr>
            <a:fld id="{17515924-B621-427A-B052-FAD7AC57C1AE}" type="slidenum">
              <a:rPr lang="en-GB">
                <a:solidFill>
                  <a:prstClr val="black">
                    <a:tint val="82000"/>
                  </a:prstClr>
                </a:solidFill>
                <a:latin typeface="Calibri"/>
              </a:rPr>
              <a:pPr fontAlgn="auto">
                <a:spcBef>
                  <a:spcPts val="0"/>
                </a:spcBef>
                <a:spcAft>
                  <a:spcPts val="0"/>
                </a:spcAft>
                <a:defRPr/>
              </a:pPr>
              <a:t>31</a:t>
            </a:fld>
            <a:endParaRPr lang="en-US" sz="788" dirty="0">
              <a:solidFill>
                <a:prstClr val="black">
                  <a:tint val="82000"/>
                </a:prstClr>
              </a:solidFill>
              <a:latin typeface="Arial" panose="020B0604020202020204" pitchFamily="34" charset="0"/>
            </a:endParaRPr>
          </a:p>
        </p:txBody>
      </p:sp>
      <p:sp>
        <p:nvSpPr>
          <p:cNvPr id="14" name="Retângulo 13"/>
          <p:cNvSpPr/>
          <p:nvPr/>
        </p:nvSpPr>
        <p:spPr>
          <a:xfrm>
            <a:off x="342901" y="894259"/>
            <a:ext cx="5907881" cy="3610390"/>
          </a:xfrm>
          <a:prstGeom prst="rect">
            <a:avLst/>
          </a:prstGeom>
          <a:ln>
            <a:noFill/>
          </a:ln>
        </p:spPr>
        <p:style>
          <a:lnRef idx="1">
            <a:schemeClr val="accent3"/>
          </a:lnRef>
          <a:fillRef idx="1001">
            <a:schemeClr val="lt1"/>
          </a:fillRef>
          <a:effectRef idx="1">
            <a:schemeClr val="accent3"/>
          </a:effectRef>
          <a:fontRef idx="minor">
            <a:schemeClr val="dk1"/>
          </a:fontRef>
        </p:style>
        <p:txBody>
          <a:bodyPr rtlCol="0" anchor="ctr"/>
          <a:lstStyle/>
          <a:p>
            <a:pPr algn="ctr" defTabSz="685800" eaLnBrk="1" fontAlgn="auto" hangingPunct="1">
              <a:spcBef>
                <a:spcPts val="0"/>
              </a:spcBef>
              <a:spcAft>
                <a:spcPts val="0"/>
              </a:spcAft>
            </a:pPr>
            <a:r>
              <a:rPr lang="en-IE" b="1" dirty="0">
                <a:solidFill>
                  <a:srgbClr val="002060"/>
                </a:solidFill>
                <a:latin typeface="Arial" panose="020B0604020202020204" pitchFamily="34" charset="0"/>
                <a:cs typeface="Arial" panose="020B0604020202020204" pitchFamily="34" charset="0"/>
              </a:rPr>
              <a:t>The link between gender equality and violence against women</a:t>
            </a:r>
          </a:p>
          <a:p>
            <a:pPr algn="ctr" defTabSz="685800" eaLnBrk="1" fontAlgn="auto" hangingPunct="1">
              <a:spcBef>
                <a:spcPts val="0"/>
              </a:spcBef>
              <a:spcAft>
                <a:spcPts val="0"/>
              </a:spcAft>
            </a:pPr>
            <a:endParaRPr lang="en-GB" sz="1200" u="sng" dirty="0">
              <a:solidFill>
                <a:srgbClr val="FF0000"/>
              </a:solidFill>
              <a:effectLst>
                <a:innerShdw blurRad="114300">
                  <a:prstClr val="black"/>
                </a:innerShdw>
              </a:effectLst>
              <a:latin typeface="Arial" panose="020B0604020202020204" pitchFamily="34" charset="0"/>
              <a:cs typeface="Arial" panose="020B0604020202020204" pitchFamily="34" charset="0"/>
            </a:endParaRPr>
          </a:p>
          <a:p>
            <a:pPr marL="192881" indent="-192881" defTabSz="685800" eaLnBrk="1" fontAlgn="auto" hangingPunct="1">
              <a:spcBef>
                <a:spcPts val="0"/>
              </a:spcBef>
              <a:spcAft>
                <a:spcPts val="0"/>
              </a:spcAft>
              <a:buFont typeface="Wingdings" pitchFamily="2" charset="2"/>
              <a:buChar char="ü"/>
            </a:pPr>
            <a:r>
              <a:rPr lang="en-GB" sz="1200" dirty="0">
                <a:solidFill>
                  <a:srgbClr val="002060"/>
                </a:solidFill>
                <a:effectLst>
                  <a:innerShdw blurRad="114300">
                    <a:prstClr val="black"/>
                  </a:innerShdw>
                </a:effectLst>
                <a:latin typeface="Arial" panose="020B0604020202020204" pitchFamily="34" charset="0"/>
                <a:cs typeface="Arial" panose="020B0604020202020204" pitchFamily="34" charset="0"/>
              </a:rPr>
              <a:t>Violence against women is not an individual phenomena, it has a</a:t>
            </a:r>
            <a:r>
              <a:rPr lang="en-GB" sz="1200" b="1" dirty="0">
                <a:solidFill>
                  <a:srgbClr val="002060"/>
                </a:solidFill>
                <a:effectLst>
                  <a:innerShdw blurRad="114300">
                    <a:prstClr val="black"/>
                  </a:innerShdw>
                </a:effectLst>
                <a:latin typeface="Arial" panose="020B0604020202020204" pitchFamily="34" charset="0"/>
                <a:cs typeface="Arial" panose="020B0604020202020204" pitchFamily="34" charset="0"/>
              </a:rPr>
              <a:t> structural nature, </a:t>
            </a:r>
            <a:r>
              <a:rPr lang="en-GB" sz="1200" dirty="0">
                <a:solidFill>
                  <a:srgbClr val="002060"/>
                </a:solidFill>
                <a:effectLst>
                  <a:innerShdw blurRad="114300">
                    <a:prstClr val="black"/>
                  </a:innerShdw>
                </a:effectLst>
                <a:latin typeface="Arial" panose="020B0604020202020204" pitchFamily="34" charset="0"/>
                <a:cs typeface="Arial" panose="020B0604020202020204" pitchFamily="34" charset="0"/>
              </a:rPr>
              <a:t>and it is one of the crucial social mechanisms by which women are forced into a subordinate position compared with men.</a:t>
            </a:r>
          </a:p>
          <a:p>
            <a:pPr defTabSz="685800" eaLnBrk="1" fontAlgn="auto" hangingPunct="1">
              <a:spcBef>
                <a:spcPts val="0"/>
              </a:spcBef>
              <a:spcAft>
                <a:spcPts val="0"/>
              </a:spcAft>
            </a:pPr>
            <a:endParaRPr lang="en-IE" sz="1200" dirty="0">
              <a:solidFill>
                <a:srgbClr val="002060"/>
              </a:solidFill>
              <a:effectLst>
                <a:innerShdw blurRad="114300">
                  <a:prstClr val="black"/>
                </a:innerShdw>
              </a:effectLst>
              <a:latin typeface="Arial" panose="020B0604020202020204" pitchFamily="34" charset="0"/>
              <a:cs typeface="Arial" panose="020B0604020202020204" pitchFamily="34" charset="0"/>
            </a:endParaRPr>
          </a:p>
          <a:p>
            <a:pPr marL="192881" indent="-192881" defTabSz="685800" eaLnBrk="1" fontAlgn="auto" hangingPunct="1">
              <a:spcBef>
                <a:spcPts val="0"/>
              </a:spcBef>
              <a:spcAft>
                <a:spcPts val="0"/>
              </a:spcAft>
              <a:buFont typeface="Wingdings" pitchFamily="2" charset="2"/>
              <a:buChar char="ü"/>
            </a:pPr>
            <a:r>
              <a:rPr lang="en-IE" sz="1200" dirty="0">
                <a:solidFill>
                  <a:srgbClr val="002060"/>
                </a:solidFill>
                <a:effectLst>
                  <a:innerShdw blurRad="114300">
                    <a:prstClr val="black"/>
                  </a:innerShdw>
                </a:effectLst>
                <a:latin typeface="Arial" panose="020B0604020202020204" pitchFamily="34" charset="0"/>
                <a:cs typeface="Arial" panose="020B0604020202020204" pitchFamily="34" charset="0"/>
              </a:rPr>
              <a:t>Given its impact in the </a:t>
            </a:r>
            <a:r>
              <a:rPr lang="en-IE" sz="1200" b="1" dirty="0">
                <a:solidFill>
                  <a:srgbClr val="002060"/>
                </a:solidFill>
                <a:effectLst>
                  <a:innerShdw blurRad="114300">
                    <a:prstClr val="black"/>
                  </a:innerShdw>
                </a:effectLst>
                <a:latin typeface="Arial" panose="020B0604020202020204" pitchFamily="34" charset="0"/>
                <a:cs typeface="Arial" panose="020B0604020202020204" pitchFamily="34" charset="0"/>
              </a:rPr>
              <a:t>private and public domain</a:t>
            </a:r>
            <a:r>
              <a:rPr lang="en-IE" sz="1200" dirty="0">
                <a:solidFill>
                  <a:srgbClr val="002060"/>
                </a:solidFill>
                <a:effectLst>
                  <a:innerShdw blurRad="114300">
                    <a:prstClr val="black"/>
                  </a:innerShdw>
                </a:effectLst>
                <a:latin typeface="Arial" panose="020B0604020202020204" pitchFamily="34" charset="0"/>
                <a:cs typeface="Arial" panose="020B0604020202020204" pitchFamily="34" charset="0"/>
              </a:rPr>
              <a:t>, the issue of violence against women is </a:t>
            </a:r>
            <a:r>
              <a:rPr lang="en-IE" sz="1200" b="1" dirty="0">
                <a:solidFill>
                  <a:srgbClr val="002060"/>
                </a:solidFill>
                <a:effectLst>
                  <a:innerShdw blurRad="114300">
                    <a:prstClr val="black"/>
                  </a:innerShdw>
                </a:effectLst>
                <a:latin typeface="Arial" panose="020B0604020202020204" pitchFamily="34" charset="0"/>
                <a:cs typeface="Arial" panose="020B0604020202020204" pitchFamily="34" charset="0"/>
              </a:rPr>
              <a:t>relevant to public policies ….. </a:t>
            </a:r>
            <a:r>
              <a:rPr lang="en-IE" sz="1200" dirty="0">
                <a:solidFill>
                  <a:srgbClr val="002060"/>
                </a:solidFill>
                <a:effectLst>
                  <a:innerShdw blurRad="114300">
                    <a:prstClr val="black"/>
                  </a:innerShdw>
                </a:effectLst>
                <a:latin typeface="Arial" panose="020B0604020202020204" pitchFamily="34" charset="0"/>
                <a:cs typeface="Arial" panose="020B0604020202020204" pitchFamily="34" charset="0"/>
              </a:rPr>
              <a:t>It should therefore be considered an </a:t>
            </a:r>
            <a:r>
              <a:rPr lang="en-IE" sz="1200" b="1" dirty="0">
                <a:solidFill>
                  <a:srgbClr val="002060"/>
                </a:solidFill>
                <a:effectLst>
                  <a:innerShdw blurRad="114300">
                    <a:prstClr val="black"/>
                  </a:innerShdw>
                </a:effectLst>
                <a:latin typeface="Arial" panose="020B0604020202020204" pitchFamily="34" charset="0"/>
                <a:cs typeface="Arial" panose="020B0604020202020204" pitchFamily="34" charset="0"/>
              </a:rPr>
              <a:t>integral part of gender mainstreaming (from design to implementation and impact assessment).</a:t>
            </a:r>
          </a:p>
          <a:p>
            <a:pPr defTabSz="685800" eaLnBrk="1" fontAlgn="auto" hangingPunct="1">
              <a:spcBef>
                <a:spcPts val="0"/>
              </a:spcBef>
              <a:spcAft>
                <a:spcPts val="0"/>
              </a:spcAft>
            </a:pPr>
            <a:endParaRPr lang="en-IE" sz="1200" dirty="0">
              <a:solidFill>
                <a:srgbClr val="002060"/>
              </a:solidFill>
              <a:effectLst>
                <a:innerShdw blurRad="114300">
                  <a:prstClr val="black"/>
                </a:innerShdw>
              </a:effectLst>
              <a:latin typeface="Arial" panose="020B0604020202020204" pitchFamily="34" charset="0"/>
              <a:cs typeface="Arial" panose="020B0604020202020204" pitchFamily="34" charset="0"/>
            </a:endParaRPr>
          </a:p>
          <a:p>
            <a:pPr marL="192881" indent="-192881" defTabSz="685800" eaLnBrk="1" fontAlgn="auto" hangingPunct="1">
              <a:spcBef>
                <a:spcPts val="0"/>
              </a:spcBef>
              <a:spcAft>
                <a:spcPts val="0"/>
              </a:spcAft>
              <a:buFont typeface="Wingdings" pitchFamily="2" charset="2"/>
              <a:buChar char="ü"/>
            </a:pPr>
            <a:r>
              <a:rPr lang="en-IE" sz="1200" dirty="0">
                <a:solidFill>
                  <a:srgbClr val="002060"/>
                </a:solidFill>
                <a:effectLst>
                  <a:innerShdw blurRad="114300">
                    <a:prstClr val="black"/>
                  </a:innerShdw>
                </a:effectLst>
                <a:latin typeface="Arial" panose="020B0604020202020204" pitchFamily="34" charset="0"/>
                <a:cs typeface="Arial" panose="020B0604020202020204" pitchFamily="34" charset="0"/>
              </a:rPr>
              <a:t>This is valid for example concerning </a:t>
            </a:r>
            <a:r>
              <a:rPr lang="en-IE" sz="1200" b="1" dirty="0">
                <a:solidFill>
                  <a:srgbClr val="002060"/>
                </a:solidFill>
                <a:effectLst>
                  <a:innerShdw blurRad="114300">
                    <a:prstClr val="black"/>
                  </a:innerShdw>
                </a:effectLst>
                <a:latin typeface="Arial" panose="020B0604020202020204" pitchFamily="34" charset="0"/>
                <a:cs typeface="Arial" panose="020B0604020202020204" pitchFamily="34" charset="0"/>
              </a:rPr>
              <a:t>access to justice, equal access to health, education</a:t>
            </a:r>
            <a:r>
              <a:rPr lang="en-IE" sz="1200" dirty="0">
                <a:solidFill>
                  <a:srgbClr val="002060"/>
                </a:solidFill>
                <a:effectLst>
                  <a:innerShdw blurRad="114300">
                    <a:prstClr val="black"/>
                  </a:innerShdw>
                </a:effectLst>
                <a:latin typeface="Arial" panose="020B0604020202020204" pitchFamily="34" charset="0"/>
                <a:cs typeface="Arial" panose="020B0604020202020204" pitchFamily="34" charset="0"/>
              </a:rPr>
              <a:t>, </a:t>
            </a:r>
            <a:r>
              <a:rPr lang="en-IE" sz="1200" b="1" dirty="0">
                <a:solidFill>
                  <a:srgbClr val="002060"/>
                </a:solidFill>
                <a:effectLst>
                  <a:innerShdw blurRad="114300">
                    <a:prstClr val="black"/>
                  </a:innerShdw>
                </a:effectLst>
                <a:latin typeface="Arial" panose="020B0604020202020204" pitchFamily="34" charset="0"/>
                <a:cs typeface="Arial" panose="020B0604020202020204" pitchFamily="34" charset="0"/>
              </a:rPr>
              <a:t>equal treatment in labour markets, equal access to and control over productive resources . This is why shifting mindsets has become an imperative ….</a:t>
            </a:r>
          </a:p>
          <a:p>
            <a:pPr algn="ctr" defTabSz="685800" eaLnBrk="1" fontAlgn="auto" hangingPunct="1">
              <a:spcBef>
                <a:spcPts val="0"/>
              </a:spcBef>
              <a:spcAft>
                <a:spcPts val="0"/>
              </a:spcAft>
            </a:pPr>
            <a:endParaRPr lang="en-US" sz="1125" b="1" dirty="0">
              <a:solidFill>
                <a:srgbClr val="002060"/>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pPr>
            <a:endParaRPr lang="en-IE" sz="1575" b="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C993597-58A0-1CA2-2AE4-358CBF019B5B}"/>
              </a:ext>
            </a:extLst>
          </p:cNvPr>
          <p:cNvPicPr>
            <a:picLocks noChangeAspect="1"/>
          </p:cNvPicPr>
          <p:nvPr/>
        </p:nvPicPr>
        <p:blipFill>
          <a:blip r:embed="rId4"/>
          <a:srcRect/>
          <a:stretch/>
        </p:blipFill>
        <p:spPr>
          <a:xfrm>
            <a:off x="0" y="-19485"/>
            <a:ext cx="9144000" cy="825299"/>
          </a:xfrm>
          <a:prstGeom prst="rect">
            <a:avLst/>
          </a:prstGeom>
        </p:spPr>
      </p:pic>
      <p:pic>
        <p:nvPicPr>
          <p:cNvPr id="3" name="Picture 2">
            <a:extLst>
              <a:ext uri="{FF2B5EF4-FFF2-40B4-BE49-F238E27FC236}">
                <a16:creationId xmlns:a16="http://schemas.microsoft.com/office/drawing/2014/main" id="{A51F19D7-ABA5-9874-C5FF-6EDAE86A039D}"/>
              </a:ext>
            </a:extLst>
          </p:cNvPr>
          <p:cNvPicPr>
            <a:picLocks noChangeAspect="1"/>
          </p:cNvPicPr>
          <p:nvPr/>
        </p:nvPicPr>
        <p:blipFill>
          <a:blip r:embed="rId5"/>
          <a:stretch>
            <a:fillRect/>
          </a:stretch>
        </p:blipFill>
        <p:spPr>
          <a:xfrm>
            <a:off x="6457950" y="651805"/>
            <a:ext cx="2339769" cy="2984579"/>
          </a:xfrm>
          <a:prstGeom prst="rect">
            <a:avLst/>
          </a:prstGeom>
        </p:spPr>
      </p:pic>
      <p:graphicFrame>
        <p:nvGraphicFramePr>
          <p:cNvPr id="4" name="Table 3">
            <a:extLst>
              <a:ext uri="{FF2B5EF4-FFF2-40B4-BE49-F238E27FC236}">
                <a16:creationId xmlns:a16="http://schemas.microsoft.com/office/drawing/2014/main" id="{8F112C2F-2753-253D-9289-02BBE0F23664}"/>
              </a:ext>
            </a:extLst>
          </p:cNvPr>
          <p:cNvGraphicFramePr>
            <a:graphicFrameLocks noGrp="1"/>
          </p:cNvGraphicFramePr>
          <p:nvPr/>
        </p:nvGraphicFramePr>
        <p:xfrm>
          <a:off x="6643687" y="3830766"/>
          <a:ext cx="2500313" cy="1073419"/>
        </p:xfrm>
        <a:graphic>
          <a:graphicData uri="http://schemas.openxmlformats.org/drawingml/2006/table">
            <a:tbl>
              <a:tblPr firstRow="1" bandRow="1">
                <a:tableStyleId>{5C22544A-7EE6-4342-B048-85BDC9FD1C3A}</a:tableStyleId>
              </a:tblPr>
              <a:tblGrid>
                <a:gridCol w="2500313">
                  <a:extLst>
                    <a:ext uri="{9D8B030D-6E8A-4147-A177-3AD203B41FA5}">
                      <a16:colId xmlns:a16="http://schemas.microsoft.com/office/drawing/2014/main" val="1343080280"/>
                    </a:ext>
                  </a:extLst>
                </a:gridCol>
              </a:tblGrid>
              <a:tr h="1073419">
                <a:tc>
                  <a:txBody>
                    <a:bodyPr/>
                    <a:lstStyle/>
                    <a:p>
                      <a:r>
                        <a:rPr lang="en-GB" sz="800" dirty="0">
                          <a:solidFill>
                            <a:srgbClr val="002060"/>
                          </a:solidFill>
                          <a:latin typeface="Arial" panose="020B0604020202020204" pitchFamily="34" charset="0"/>
                          <a:cs typeface="Arial" panose="020B0604020202020204" pitchFamily="34" charset="0"/>
                        </a:rPr>
                        <a:t>See CoE video on the Istanbul Convention here: </a:t>
                      </a:r>
                    </a:p>
                    <a:p>
                      <a:endParaRPr lang="en-GB" sz="800" dirty="0">
                        <a:solidFill>
                          <a:srgbClr val="002060"/>
                        </a:solidFill>
                        <a:latin typeface="Arial" panose="020B0604020202020204" pitchFamily="34" charset="0"/>
                        <a:cs typeface="Arial" panose="020B0604020202020204" pitchFamily="34" charset="0"/>
                      </a:endParaRPr>
                    </a:p>
                    <a:p>
                      <a:r>
                        <a:rPr lang="en-US" sz="800" dirty="0">
                          <a:solidFill>
                            <a:srgbClr val="002060"/>
                          </a:solidFill>
                          <a:latin typeface="Arial" panose="020B0604020202020204" pitchFamily="34" charset="0"/>
                          <a:cs typeface="Arial" panose="020B0604020202020204" pitchFamily="34" charset="0"/>
                          <a:hlinkClick r:id="rId6"/>
                        </a:rPr>
                        <a:t>Video on VAW and the  </a:t>
                      </a:r>
                      <a:r>
                        <a:rPr lang="en-US" sz="800" dirty="0" err="1">
                          <a:solidFill>
                            <a:srgbClr val="002060"/>
                          </a:solidFill>
                          <a:latin typeface="Arial" panose="020B0604020202020204" pitchFamily="34" charset="0"/>
                          <a:cs typeface="Arial" panose="020B0604020202020204" pitchFamily="34" charset="0"/>
                          <a:hlinkClick r:id="rId6"/>
                        </a:rPr>
                        <a:t>CoE</a:t>
                      </a:r>
                      <a:r>
                        <a:rPr lang="en-US" sz="800" dirty="0">
                          <a:solidFill>
                            <a:srgbClr val="002060"/>
                          </a:solidFill>
                          <a:latin typeface="Arial" panose="020B0604020202020204" pitchFamily="34" charset="0"/>
                          <a:cs typeface="Arial" panose="020B0604020202020204" pitchFamily="34" charset="0"/>
                          <a:hlinkClick r:id="rId6"/>
                        </a:rPr>
                        <a:t> Istanbul Convention</a:t>
                      </a:r>
                      <a:endParaRPr lang="en-GB" sz="800" dirty="0">
                        <a:solidFill>
                          <a:srgbClr val="002060"/>
                        </a:solidFill>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3613064247"/>
                  </a:ext>
                </a:extLst>
              </a:tr>
            </a:tbl>
          </a:graphicData>
        </a:graphic>
      </p:graphicFrame>
    </p:spTree>
    <p:custDataLst>
      <p:tags r:id="rId1"/>
    </p:custDataLst>
    <p:extLst>
      <p:ext uri="{BB962C8B-B14F-4D97-AF65-F5344CB8AC3E}">
        <p14:creationId xmlns:p14="http://schemas.microsoft.com/office/powerpoint/2010/main" val="3462903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Posição do Número do Diapositivo 4"/>
          <p:cNvSpPr>
            <a:spLocks noGrp="1"/>
          </p:cNvSpPr>
          <p:nvPr>
            <p:ph type="sldNum" sz="quarter" idx="12"/>
          </p:nvPr>
        </p:nvSpPr>
        <p:spPr>
          <a:xfrm>
            <a:off x="6457950" y="476726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82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auto">
              <a:spcBef>
                <a:spcPts val="0"/>
              </a:spcBef>
              <a:spcAft>
                <a:spcPts val="0"/>
              </a:spcAft>
              <a:defRPr/>
            </a:pPr>
            <a:fld id="{17515924-B621-427A-B052-FAD7AC57C1AE}" type="slidenum">
              <a:rPr lang="en-GB">
                <a:solidFill>
                  <a:prstClr val="black">
                    <a:tint val="82000"/>
                  </a:prstClr>
                </a:solidFill>
                <a:latin typeface="Calibri"/>
              </a:rPr>
              <a:pPr fontAlgn="auto">
                <a:spcBef>
                  <a:spcPts val="0"/>
                </a:spcBef>
                <a:spcAft>
                  <a:spcPts val="0"/>
                </a:spcAft>
                <a:defRPr/>
              </a:pPr>
              <a:t>32</a:t>
            </a:fld>
            <a:endParaRPr lang="en-US" sz="788" dirty="0">
              <a:solidFill>
                <a:prstClr val="black">
                  <a:tint val="82000"/>
                </a:prstClr>
              </a:solidFill>
              <a:latin typeface="Arial" panose="020B0604020202020204" pitchFamily="34" charset="0"/>
            </a:endParaRPr>
          </a:p>
        </p:txBody>
      </p:sp>
      <p:sp>
        <p:nvSpPr>
          <p:cNvPr id="14" name="Retângulo 13"/>
          <p:cNvSpPr/>
          <p:nvPr/>
        </p:nvSpPr>
        <p:spPr>
          <a:xfrm>
            <a:off x="837467" y="970270"/>
            <a:ext cx="3515730" cy="1168345"/>
          </a:xfrm>
          <a:prstGeom prst="rect">
            <a:avLst/>
          </a:prstGeom>
          <a:solidFill>
            <a:schemeClr val="bg1">
              <a:lumMod val="9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eaLnBrk="1" fontAlgn="auto" hangingPunct="1">
              <a:spcBef>
                <a:spcPts val="0"/>
              </a:spcBef>
              <a:spcAft>
                <a:spcPts val="0"/>
              </a:spcAft>
            </a:pPr>
            <a:r>
              <a:rPr lang="en-GB" sz="2000" b="1" dirty="0">
                <a:solidFill>
                  <a:srgbClr val="7030A0"/>
                </a:solidFill>
                <a:latin typeface="Arial" panose="020B0604020202020204" pitchFamily="34" charset="0"/>
                <a:cs typeface="Arial" panose="020B0604020202020204" pitchFamily="34" charset="0"/>
              </a:rPr>
              <a:t>The </a:t>
            </a:r>
            <a:r>
              <a:rPr lang="en-GB" sz="2000" b="1" i="1" dirty="0">
                <a:solidFill>
                  <a:srgbClr val="7030A0"/>
                </a:solidFill>
                <a:latin typeface="Arial" panose="020B0604020202020204" pitchFamily="34" charset="0"/>
                <a:cs typeface="Arial" panose="020B0604020202020204" pitchFamily="34" charset="0"/>
              </a:rPr>
              <a:t>continuum</a:t>
            </a:r>
            <a:r>
              <a:rPr lang="en-GB" sz="2000" b="1" dirty="0">
                <a:solidFill>
                  <a:srgbClr val="7030A0"/>
                </a:solidFill>
                <a:latin typeface="Arial" panose="020B0604020202020204" pitchFamily="34" charset="0"/>
                <a:cs typeface="Arial" panose="020B0604020202020204" pitchFamily="34" charset="0"/>
              </a:rPr>
              <a:t> of violence against women</a:t>
            </a:r>
            <a:endParaRPr lang="en-US" sz="2000" b="1" dirty="0">
              <a:solidFill>
                <a:srgbClr val="7030A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486ED6F-73B8-CAB3-12CA-8462F8C96DA4}"/>
              </a:ext>
            </a:extLst>
          </p:cNvPr>
          <p:cNvSpPr txBox="1"/>
          <p:nvPr/>
        </p:nvSpPr>
        <p:spPr>
          <a:xfrm>
            <a:off x="556368" y="5629908"/>
            <a:ext cx="4077929" cy="300082"/>
          </a:xfrm>
          <a:prstGeom prst="rect">
            <a:avLst/>
          </a:prstGeom>
          <a:noFill/>
        </p:spPr>
        <p:txBody>
          <a:bodyPr wrap="square" rtlCol="0">
            <a:spAutoFit/>
          </a:bodyPr>
          <a:lstStyle/>
          <a:p>
            <a:pPr defTabSz="685800" eaLnBrk="1" fontAlgn="auto" hangingPunct="1">
              <a:spcBef>
                <a:spcPts val="0"/>
              </a:spcBef>
              <a:spcAft>
                <a:spcPts val="0"/>
              </a:spcAft>
            </a:pPr>
            <a:r>
              <a:rPr lang="en-US" sz="1350" dirty="0">
                <a:solidFill>
                  <a:srgbClr val="FF0000"/>
                </a:solidFill>
                <a:latin typeface="Calibri"/>
                <a:cs typeface="+mn-cs"/>
              </a:rPr>
              <a:t>Data here</a:t>
            </a:r>
            <a:endParaRPr lang="en-GB" sz="1350" dirty="0">
              <a:solidFill>
                <a:srgbClr val="FF0000"/>
              </a:solidFill>
              <a:latin typeface="Calibri"/>
              <a:cs typeface="+mn-cs"/>
            </a:endParaRPr>
          </a:p>
        </p:txBody>
      </p:sp>
      <p:sp>
        <p:nvSpPr>
          <p:cNvPr id="3" name="Content Placeholder 2">
            <a:extLst>
              <a:ext uri="{FF2B5EF4-FFF2-40B4-BE49-F238E27FC236}">
                <a16:creationId xmlns:a16="http://schemas.microsoft.com/office/drawing/2014/main" id="{8701A27C-1DFF-63DF-4E88-44471758AB8E}"/>
              </a:ext>
            </a:extLst>
          </p:cNvPr>
          <p:cNvSpPr txBox="1">
            <a:spLocks/>
          </p:cNvSpPr>
          <p:nvPr/>
        </p:nvSpPr>
        <p:spPr>
          <a:xfrm>
            <a:off x="878153" y="2497374"/>
            <a:ext cx="3975110" cy="2000965"/>
          </a:xfrm>
          <a:prstGeom prst="rect">
            <a:avLst/>
          </a:prstGeom>
        </p:spPr>
        <p:txBody>
          <a:bodyPr wrap="square" lIns="0" tIns="0" rIns="0" bIns="0">
            <a:normAutofit fontScale="77500" lnSpcReduction="20000"/>
          </a:bodyPr>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685800" eaLnBrk="1" fontAlgn="auto" hangingPunct="1">
              <a:spcBef>
                <a:spcPts val="0"/>
              </a:spcBef>
              <a:spcAft>
                <a:spcPts val="0"/>
              </a:spcAft>
            </a:pPr>
            <a:r>
              <a:rPr lang="en-US" sz="2100" kern="0" dirty="0">
                <a:solidFill>
                  <a:srgbClr val="002060"/>
                </a:solidFill>
              </a:rPr>
              <a:t>GREVIO has drawn attention to the need to acknowledge </a:t>
            </a:r>
            <a:r>
              <a:rPr lang="en-US" sz="2100" b="1" kern="0" dirty="0">
                <a:solidFill>
                  <a:srgbClr val="002060"/>
                </a:solidFill>
              </a:rPr>
              <a:t>digital VAW </a:t>
            </a:r>
            <a:r>
              <a:rPr lang="en-US" sz="2100" kern="0" dirty="0">
                <a:solidFill>
                  <a:srgbClr val="002060"/>
                </a:solidFill>
              </a:rPr>
              <a:t>as a continuum of violence against women offline, which forms part of GBV against women. </a:t>
            </a:r>
          </a:p>
          <a:p>
            <a:pPr algn="just" defTabSz="685800" eaLnBrk="1" fontAlgn="auto" hangingPunct="1">
              <a:spcBef>
                <a:spcPts val="0"/>
              </a:spcBef>
              <a:spcAft>
                <a:spcPts val="0"/>
              </a:spcAft>
            </a:pPr>
            <a:endParaRPr lang="en-US" sz="2100" kern="0" dirty="0">
              <a:solidFill>
                <a:srgbClr val="002060"/>
              </a:solidFill>
            </a:endParaRPr>
          </a:p>
          <a:p>
            <a:pPr algn="just" defTabSz="685800" eaLnBrk="1" fontAlgn="auto" hangingPunct="1">
              <a:spcBef>
                <a:spcPts val="0"/>
              </a:spcBef>
              <a:spcAft>
                <a:spcPts val="0"/>
              </a:spcAft>
            </a:pPr>
            <a:r>
              <a:rPr lang="en-US" sz="2100" kern="0" dirty="0">
                <a:solidFill>
                  <a:srgbClr val="002060"/>
                </a:solidFill>
              </a:rPr>
              <a:t>VAW in digital spaces is part of </a:t>
            </a:r>
            <a:r>
              <a:rPr lang="en-US" sz="2100" b="1" kern="0" dirty="0">
                <a:solidFill>
                  <a:srgbClr val="002060"/>
                </a:solidFill>
              </a:rPr>
              <a:t>the continuum of multiple, recurring and interrelated forms of violence across online and offline spaces</a:t>
            </a:r>
            <a:r>
              <a:rPr lang="en-US" sz="2100" kern="0" dirty="0">
                <a:solidFill>
                  <a:srgbClr val="002060"/>
                </a:solidFill>
              </a:rPr>
              <a:t>. Many forms of violence occurring offline are replicated and intensified in digital spaces. </a:t>
            </a:r>
            <a:endParaRPr lang="en-GB" sz="2100" kern="0" dirty="0">
              <a:solidFill>
                <a:srgbClr val="002060"/>
              </a:solidFill>
            </a:endParaRPr>
          </a:p>
          <a:p>
            <a:pPr defTabSz="685800" eaLnBrk="1" fontAlgn="auto" hangingPunct="1">
              <a:spcBef>
                <a:spcPts val="0"/>
              </a:spcBef>
              <a:spcAft>
                <a:spcPts val="0"/>
              </a:spcAft>
            </a:pPr>
            <a:endParaRPr lang="en-GB" sz="2100" kern="0" dirty="0">
              <a:solidFill>
                <a:prstClr val="black"/>
              </a:solidFill>
            </a:endParaRPr>
          </a:p>
        </p:txBody>
      </p:sp>
      <p:pic>
        <p:nvPicPr>
          <p:cNvPr id="5" name="Picture 4">
            <a:extLst>
              <a:ext uri="{FF2B5EF4-FFF2-40B4-BE49-F238E27FC236}">
                <a16:creationId xmlns:a16="http://schemas.microsoft.com/office/drawing/2014/main" id="{14BBE628-98B1-CA58-05D1-59165932FCC1}"/>
              </a:ext>
            </a:extLst>
          </p:cNvPr>
          <p:cNvPicPr>
            <a:picLocks noChangeAspect="1"/>
          </p:cNvPicPr>
          <p:nvPr/>
        </p:nvPicPr>
        <p:blipFill>
          <a:blip r:embed="rId4"/>
          <a:srcRect/>
          <a:stretch/>
        </p:blipFill>
        <p:spPr>
          <a:xfrm>
            <a:off x="0" y="-19485"/>
            <a:ext cx="9144000" cy="819169"/>
          </a:xfrm>
          <a:prstGeom prst="rect">
            <a:avLst/>
          </a:prstGeom>
        </p:spPr>
      </p:pic>
      <p:pic>
        <p:nvPicPr>
          <p:cNvPr id="8" name="Picture 1" descr="page10image19564160">
            <a:extLst>
              <a:ext uri="{FF2B5EF4-FFF2-40B4-BE49-F238E27FC236}">
                <a16:creationId xmlns:a16="http://schemas.microsoft.com/office/drawing/2014/main" id="{11A777DA-28EE-B18B-4DF4-D2C0E8C51CB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6573" y="-133529"/>
            <a:ext cx="2858777" cy="526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02622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294967295"/>
          </p:nvPr>
        </p:nvSpPr>
        <p:spPr>
          <a:xfrm>
            <a:off x="6057900" y="4767263"/>
            <a:ext cx="1600200" cy="273844"/>
          </a:xfrm>
          <a:prstGeom prst="rect">
            <a:avLst/>
          </a:prstGeom>
        </p:spPr>
        <p:txBody>
          <a:bodyPr vert="horz" lIns="68580" tIns="34290" rIns="68580" bIns="34290" rtlCol="0" anchor="ctr"/>
          <a:lstStyle>
            <a:lvl1pPr algn="r">
              <a:defRPr sz="750">
                <a:solidFill>
                  <a:schemeClr val="tx1">
                    <a:tint val="75000"/>
                  </a:schemeClr>
                </a:solidFill>
                <a:latin typeface="Century Gothic" charset="0"/>
                <a:ea typeface="Century Gothic" charset="0"/>
                <a:cs typeface="Century Gothic" charset="0"/>
              </a:defRPr>
            </a:lvl1pPr>
          </a:lstStyle>
          <a:p>
            <a:pPr defTabSz="342900" eaLnBrk="1" hangingPunct="1"/>
            <a:fld id="{E8716A00-CC3F-A24A-9B86-816E9CA7F4AC}" type="slidenum">
              <a:rPr lang="fr-FR">
                <a:solidFill>
                  <a:prstClr val="black">
                    <a:tint val="75000"/>
                  </a:prstClr>
                </a:solidFill>
                <a:latin typeface="Arial Narrow" charset="0"/>
                <a:ea typeface="Arial Narrow" charset="0"/>
                <a:cs typeface="Arial Narrow" charset="0"/>
              </a:rPr>
              <a:pPr defTabSz="342900" eaLnBrk="1" hangingPunct="1"/>
              <a:t>33</a:t>
            </a:fld>
            <a:endParaRPr lang="fr-FR">
              <a:solidFill>
                <a:prstClr val="black">
                  <a:tint val="75000"/>
                </a:prstClr>
              </a:solidFill>
              <a:latin typeface="Arial Narrow" charset="0"/>
              <a:ea typeface="Arial Narrow" charset="0"/>
              <a:cs typeface="Arial Narrow" charset="0"/>
            </a:endParaRPr>
          </a:p>
        </p:txBody>
      </p:sp>
      <p:sp>
        <p:nvSpPr>
          <p:cNvPr id="8" name="Titre 2"/>
          <p:cNvSpPr txBox="1">
            <a:spLocks/>
          </p:cNvSpPr>
          <p:nvPr/>
        </p:nvSpPr>
        <p:spPr>
          <a:xfrm>
            <a:off x="4497131" y="205979"/>
            <a:ext cx="3160969" cy="378344"/>
          </a:xfrm>
          <a:prstGeom prst="rect">
            <a:avLst/>
          </a:prstGeom>
        </p:spPr>
        <p:txBody>
          <a:bodyPr vert="horz" lIns="68580" tIns="34290" rIns="68580" bIns="34290" rtlCol="0" anchor="ctr">
            <a:normAutofit fontScale="700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pPr defTabSz="342900"/>
            <a:r>
              <a:rPr lang="fr-FR" sz="1800" dirty="0" err="1">
                <a:latin typeface="Arial Narrow" panose="020B0606020202030204" pitchFamily="34" charset="0"/>
                <a:ea typeface="Century Gothic" charset="0"/>
                <a:cs typeface="Century Gothic" charset="0"/>
              </a:rPr>
              <a:t>Gender</a:t>
            </a:r>
            <a:r>
              <a:rPr lang="fr-FR" sz="1800" dirty="0">
                <a:latin typeface="Arial Narrow" panose="020B0606020202030204" pitchFamily="34" charset="0"/>
                <a:ea typeface="Century Gothic" charset="0"/>
                <a:cs typeface="Century Gothic" charset="0"/>
              </a:rPr>
              <a:t> </a:t>
            </a:r>
            <a:r>
              <a:rPr lang="fr-FR" sz="1800" dirty="0" err="1">
                <a:latin typeface="Arial Narrow" panose="020B0606020202030204" pitchFamily="34" charset="0"/>
                <a:ea typeface="Century Gothic" charset="0"/>
                <a:cs typeface="Century Gothic" charset="0"/>
              </a:rPr>
              <a:t>mainstreaming</a:t>
            </a:r>
            <a:r>
              <a:rPr lang="fr-FR" sz="1800" dirty="0">
                <a:latin typeface="Arial Narrow" panose="020B0606020202030204" pitchFamily="34" charset="0"/>
                <a:ea typeface="Century Gothic" charset="0"/>
                <a:cs typeface="Century Gothic" charset="0"/>
              </a:rPr>
              <a:t> at the Council of Europe</a:t>
            </a:r>
          </a:p>
        </p:txBody>
      </p:sp>
      <p:sp>
        <p:nvSpPr>
          <p:cNvPr id="9" name="Rectangle 20"/>
          <p:cNvSpPr>
            <a:spLocks noChangeArrowheads="1"/>
          </p:cNvSpPr>
          <p:nvPr/>
        </p:nvSpPr>
        <p:spPr bwMode="auto">
          <a:xfrm>
            <a:off x="1408310" y="830969"/>
            <a:ext cx="6003021" cy="423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lvl="1" algn="ctr" defTabSz="342900" eaLnBrk="1" hangingPunct="1">
              <a:defRPr/>
            </a:pPr>
            <a:r>
              <a:rPr lang="en-GB" sz="2175" b="1" dirty="0">
                <a:solidFill>
                  <a:srgbClr val="0066CC"/>
                </a:solidFill>
                <a:latin typeface="Arial" panose="020B0604020202020204" pitchFamily="34" charset="0"/>
              </a:rPr>
              <a:t>Gender mainstreaming at the </a:t>
            </a:r>
            <a:r>
              <a:rPr lang="en-GB" sz="2175" b="1" dirty="0" err="1">
                <a:solidFill>
                  <a:srgbClr val="0066CC"/>
                </a:solidFill>
                <a:latin typeface="Arial" panose="020B0604020202020204" pitchFamily="34" charset="0"/>
              </a:rPr>
              <a:t>CoE</a:t>
            </a:r>
            <a:endParaRPr lang="en-GB" sz="2175" b="1" dirty="0">
              <a:solidFill>
                <a:srgbClr val="0066CC"/>
              </a:solidFill>
              <a:latin typeface="Arial" panose="020B0604020202020204" pitchFamily="34" charset="0"/>
            </a:endParaRPr>
          </a:p>
          <a:p>
            <a:pPr marL="342900" lvl="1" defTabSz="342900" eaLnBrk="1" hangingPunct="1">
              <a:defRPr/>
            </a:pPr>
            <a:endParaRPr lang="en-GB" sz="825" u="sng" dirty="0">
              <a:solidFill>
                <a:prstClr val="black"/>
              </a:solidFill>
              <a:latin typeface="Arial" panose="020B0604020202020204" pitchFamily="34" charset="0"/>
            </a:endParaRPr>
          </a:p>
          <a:p>
            <a:pPr marL="342900" lvl="1" defTabSz="342900" eaLnBrk="1" hangingPunct="1">
              <a:defRPr/>
            </a:pPr>
            <a:r>
              <a:rPr lang="en-GB" sz="2175" b="1" dirty="0">
                <a:solidFill>
                  <a:prstClr val="black"/>
                </a:solidFill>
                <a:latin typeface="Arial" panose="020B0604020202020204" pitchFamily="34" charset="0"/>
              </a:rPr>
              <a:t>Some good examples:</a:t>
            </a:r>
          </a:p>
          <a:p>
            <a:pPr marL="342900" lvl="1" defTabSz="342900" eaLnBrk="1" hangingPunct="1">
              <a:buClr>
                <a:srgbClr val="0066CC"/>
              </a:buClr>
              <a:buFont typeface="Wingdings" panose="05000000000000000000" pitchFamily="2" charset="2"/>
              <a:buChar char="ü"/>
              <a:defRPr/>
            </a:pPr>
            <a:r>
              <a:rPr lang="en-GB" sz="2175" b="1" dirty="0">
                <a:solidFill>
                  <a:srgbClr val="0066CC"/>
                </a:solidFill>
                <a:latin typeface="Arial" panose="020B0604020202020204" pitchFamily="34" charset="0"/>
              </a:rPr>
              <a:t>Pompidou Group</a:t>
            </a:r>
            <a:r>
              <a:rPr lang="en-GB" sz="2175" dirty="0">
                <a:solidFill>
                  <a:prstClr val="black"/>
                </a:solidFill>
                <a:latin typeface="Arial" panose="020B0604020202020204" pitchFamily="34" charset="0"/>
              </a:rPr>
              <a:t>: the gender dimension of drug abuse and addictions</a:t>
            </a:r>
          </a:p>
          <a:p>
            <a:pPr marL="342900" lvl="1" defTabSz="342900" eaLnBrk="1" hangingPunct="1">
              <a:buClr>
                <a:srgbClr val="0066CC"/>
              </a:buClr>
              <a:buFont typeface="Wingdings" panose="05000000000000000000" pitchFamily="2" charset="2"/>
              <a:buChar char="ü"/>
              <a:defRPr/>
            </a:pPr>
            <a:r>
              <a:rPr lang="en-GB" sz="2175" dirty="0">
                <a:solidFill>
                  <a:prstClr val="black"/>
                </a:solidFill>
                <a:latin typeface="Arial" panose="020B0604020202020204" pitchFamily="34" charset="0"/>
              </a:rPr>
              <a:t>Monitoring: </a:t>
            </a:r>
            <a:r>
              <a:rPr lang="en-GB" sz="2175" b="1" dirty="0">
                <a:solidFill>
                  <a:srgbClr val="0066CC"/>
                </a:solidFill>
                <a:latin typeface="Arial" panose="020B0604020202020204" pitchFamily="34" charset="0"/>
              </a:rPr>
              <a:t>national minorities and minority languages</a:t>
            </a:r>
          </a:p>
          <a:p>
            <a:pPr marL="342900" lvl="1" defTabSz="342900" eaLnBrk="1" hangingPunct="1">
              <a:buClr>
                <a:srgbClr val="0066CC"/>
              </a:buClr>
              <a:buFont typeface="Wingdings" panose="05000000000000000000" pitchFamily="2" charset="2"/>
              <a:buChar char="ü"/>
              <a:defRPr/>
            </a:pPr>
            <a:r>
              <a:rPr lang="en-GB" sz="2175" b="1" dirty="0" err="1">
                <a:solidFill>
                  <a:srgbClr val="0066CC"/>
                </a:solidFill>
                <a:latin typeface="Arial" panose="020B0604020202020204" pitchFamily="34" charset="0"/>
              </a:rPr>
              <a:t>Eurimages</a:t>
            </a:r>
            <a:r>
              <a:rPr lang="en-GB" sz="2175" dirty="0">
                <a:solidFill>
                  <a:prstClr val="black"/>
                </a:solidFill>
                <a:latin typeface="Arial" panose="020B0604020202020204" pitchFamily="34" charset="0"/>
              </a:rPr>
              <a:t>: considering GE criteria regarding the funding of films</a:t>
            </a:r>
          </a:p>
          <a:p>
            <a:pPr marL="342900" lvl="1" defTabSz="342900" eaLnBrk="1" hangingPunct="1">
              <a:buClr>
                <a:srgbClr val="0066CC"/>
              </a:buClr>
              <a:buFont typeface="Wingdings" panose="05000000000000000000" pitchFamily="2" charset="2"/>
              <a:buChar char="ü"/>
              <a:defRPr/>
            </a:pPr>
            <a:endParaRPr lang="en-GB" sz="2175" dirty="0">
              <a:solidFill>
                <a:prstClr val="black"/>
              </a:solidFill>
              <a:latin typeface="Arial" panose="020B0604020202020204" pitchFamily="34" charset="0"/>
            </a:endParaRPr>
          </a:p>
          <a:p>
            <a:pPr marL="342900" lvl="1" defTabSz="342900" eaLnBrk="1" hangingPunct="1">
              <a:buClr>
                <a:srgbClr val="0066CC"/>
              </a:buClr>
              <a:defRPr/>
            </a:pPr>
            <a:r>
              <a:rPr lang="en-GB" sz="2175" dirty="0">
                <a:solidFill>
                  <a:prstClr val="black"/>
                </a:solidFill>
                <a:latin typeface="Arial" panose="020B0604020202020204" pitchFamily="34" charset="0"/>
              </a:rPr>
              <a:t>+ many more good examples in the areas of sport, media, justice, anti-terrorism etc</a:t>
            </a:r>
          </a:p>
          <a:p>
            <a:pPr defTabSz="342900" eaLnBrk="1" hangingPunct="1"/>
            <a:endParaRPr lang="fr-FR" sz="2175" dirty="0">
              <a:solidFill>
                <a:prstClr val="black"/>
              </a:solidFill>
              <a:latin typeface="Arial" panose="020B0604020202020204" pitchFamily="34" charset="0"/>
              <a:ea typeface="Arial" charset="0"/>
            </a:endParaRPr>
          </a:p>
        </p:txBody>
      </p:sp>
    </p:spTree>
    <p:extLst>
      <p:ext uri="{BB962C8B-B14F-4D97-AF65-F5344CB8AC3E}">
        <p14:creationId xmlns:p14="http://schemas.microsoft.com/office/powerpoint/2010/main" val="3431094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316" y="681038"/>
            <a:ext cx="5724525" cy="513160"/>
          </a:xfrm>
        </p:spPr>
        <p:txBody>
          <a:bodyPr/>
          <a:lstStyle/>
          <a:p>
            <a:pPr>
              <a:defRPr/>
            </a:pPr>
            <a:r>
              <a:rPr lang="en-GB" b="1" dirty="0"/>
              <a:t>Gender mainstreaming in practice (2)</a:t>
            </a:r>
          </a:p>
        </p:txBody>
      </p:sp>
      <p:sp>
        <p:nvSpPr>
          <p:cNvPr id="3" name="Content Placeholder 2"/>
          <p:cNvSpPr>
            <a:spLocks noGrp="1"/>
          </p:cNvSpPr>
          <p:nvPr>
            <p:ph idx="1"/>
          </p:nvPr>
        </p:nvSpPr>
        <p:spPr>
          <a:xfrm>
            <a:off x="1494235" y="901051"/>
            <a:ext cx="5156597" cy="4128150"/>
          </a:xfrm>
        </p:spPr>
        <p:txBody>
          <a:bodyPr/>
          <a:lstStyle/>
          <a:p>
            <a:pPr marL="0" indent="0">
              <a:buNone/>
              <a:defRPr/>
            </a:pPr>
            <a:r>
              <a:rPr lang="en-GB" dirty="0">
                <a:latin typeface="Arial" panose="020B0604020202020204" pitchFamily="34" charset="0"/>
                <a:cs typeface="Arial" panose="020B0604020202020204" pitchFamily="34" charset="0"/>
              </a:rPr>
              <a:t>Example: </a:t>
            </a:r>
            <a:r>
              <a:rPr lang="en-GB" b="1" dirty="0">
                <a:solidFill>
                  <a:srgbClr val="0066CC"/>
                </a:solidFill>
                <a:latin typeface="Arial" panose="020B0604020202020204" pitchFamily="34" charset="0"/>
                <a:cs typeface="Arial" panose="020B0604020202020204" pitchFamily="34" charset="0"/>
              </a:rPr>
              <a:t>Work on drug abuse and addictions </a:t>
            </a:r>
            <a:r>
              <a:rPr lang="en-GB" dirty="0">
                <a:latin typeface="Arial" panose="020B0604020202020204" pitchFamily="34" charset="0"/>
                <a:cs typeface="Arial" panose="020B0604020202020204" pitchFamily="34" charset="0"/>
              </a:rPr>
              <a:t>(Pompidou Group)</a:t>
            </a:r>
          </a:p>
          <a:p>
            <a:pPr marL="0" indent="0">
              <a:buNone/>
              <a:defRPr/>
            </a:pPr>
            <a:endParaRPr lang="en-GB" sz="675" dirty="0">
              <a:latin typeface="Arial" panose="020B0604020202020204" pitchFamily="34" charset="0"/>
              <a:cs typeface="Arial" panose="020B0604020202020204" pitchFamily="34" charset="0"/>
            </a:endParaRPr>
          </a:p>
          <a:p>
            <a:pPr>
              <a:buClr>
                <a:srgbClr val="0066CC"/>
              </a:buClr>
              <a:buFont typeface="Wingdings" panose="05000000000000000000" pitchFamily="2" charset="2"/>
              <a:buChar char="ü"/>
              <a:defRPr/>
            </a:pPr>
            <a:r>
              <a:rPr lang="en-GB" dirty="0">
                <a:latin typeface="Arial" panose="020B0604020202020204" pitchFamily="34" charset="0"/>
                <a:cs typeface="Arial" panose="020B0604020202020204" pitchFamily="34" charset="0"/>
              </a:rPr>
              <a:t>Women and men have different health needs and use drugs differently</a:t>
            </a:r>
          </a:p>
          <a:p>
            <a:pPr>
              <a:buClr>
                <a:srgbClr val="0066CC"/>
              </a:buClr>
              <a:buFont typeface="Wingdings" panose="05000000000000000000" pitchFamily="2" charset="2"/>
              <a:buChar char="ü"/>
              <a:defRPr/>
            </a:pPr>
            <a:r>
              <a:rPr lang="en-GB" dirty="0">
                <a:latin typeface="Arial" panose="020B0604020202020204" pitchFamily="34" charset="0"/>
                <a:cs typeface="Arial" panose="020B0604020202020204" pitchFamily="34" charset="0"/>
              </a:rPr>
              <a:t>A study by the Pompidou Group identified </a:t>
            </a:r>
            <a:r>
              <a:rPr lang="en-GB" b="1" dirty="0">
                <a:solidFill>
                  <a:srgbClr val="0066CC"/>
                </a:solidFill>
                <a:latin typeface="Arial" panose="020B0604020202020204" pitchFamily="34" charset="0"/>
                <a:cs typeface="Arial" panose="020B0604020202020204" pitchFamily="34" charset="0"/>
              </a:rPr>
              <a:t>women</a:t>
            </a:r>
            <a:r>
              <a:rPr lang="en-GB" b="1" dirty="0">
                <a:solidFill>
                  <a:srgbClr val="0000CC"/>
                </a:solidFill>
                <a:latin typeface="Arial" panose="020B0604020202020204" pitchFamily="34" charset="0"/>
                <a:cs typeface="Arial" panose="020B0604020202020204" pitchFamily="34" charset="0"/>
              </a:rPr>
              <a:t> </a:t>
            </a:r>
            <a:r>
              <a:rPr lang="en-GB" b="1" dirty="0">
                <a:solidFill>
                  <a:srgbClr val="0066CC"/>
                </a:solidFill>
                <a:latin typeface="Arial" panose="020B0604020202020204" pitchFamily="34" charset="0"/>
                <a:cs typeface="Arial" panose="020B0604020202020204" pitchFamily="34" charset="0"/>
              </a:rPr>
              <a:t>as a “high risk category </a:t>
            </a:r>
            <a:r>
              <a:rPr lang="en-GB" dirty="0">
                <a:latin typeface="Arial" panose="020B0604020202020204" pitchFamily="34" charset="0"/>
                <a:cs typeface="Arial" panose="020B0604020202020204" pitchFamily="34" charset="0"/>
              </a:rPr>
              <a:t>for non-medical use of prescription drugs”. </a:t>
            </a:r>
          </a:p>
          <a:p>
            <a:pPr>
              <a:buClr>
                <a:srgbClr val="0066CC"/>
              </a:buClr>
              <a:buFont typeface="Wingdings" panose="05000000000000000000" pitchFamily="2" charset="2"/>
              <a:buChar char="ü"/>
              <a:defRPr/>
            </a:pPr>
            <a:r>
              <a:rPr lang="en-GB" dirty="0">
                <a:latin typeface="Arial" panose="020B0604020202020204" pitchFamily="34" charset="0"/>
                <a:cs typeface="Arial" panose="020B0604020202020204" pitchFamily="34" charset="0"/>
              </a:rPr>
              <a:t>The link between </a:t>
            </a:r>
            <a:r>
              <a:rPr lang="en-GB" b="1" dirty="0">
                <a:solidFill>
                  <a:srgbClr val="0066CC"/>
                </a:solidFill>
                <a:latin typeface="Arial" panose="020B0604020202020204" pitchFamily="34" charset="0"/>
                <a:cs typeface="Arial" panose="020B0604020202020204" pitchFamily="34" charset="0"/>
              </a:rPr>
              <a:t>women victims of violence </a:t>
            </a:r>
            <a:r>
              <a:rPr lang="en-GB" dirty="0">
                <a:latin typeface="Arial" panose="020B0604020202020204" pitchFamily="34" charset="0"/>
                <a:cs typeface="Arial" panose="020B0604020202020204" pitchFamily="34" charset="0"/>
              </a:rPr>
              <a:t>and the </a:t>
            </a:r>
            <a:r>
              <a:rPr lang="en-GB" b="1" dirty="0">
                <a:solidFill>
                  <a:srgbClr val="0066CC"/>
                </a:solidFill>
                <a:latin typeface="Arial" panose="020B0604020202020204" pitchFamily="34" charset="0"/>
                <a:cs typeface="Arial" panose="020B0604020202020204" pitchFamily="34" charset="0"/>
              </a:rPr>
              <a:t>abuse</a:t>
            </a:r>
            <a:r>
              <a:rPr lang="en-GB" dirty="0">
                <a:latin typeface="Arial" panose="020B0604020202020204" pitchFamily="34" charset="0"/>
                <a:cs typeface="Arial" panose="020B0604020202020204" pitchFamily="34" charset="0"/>
              </a:rPr>
              <a:t> of </a:t>
            </a:r>
            <a:r>
              <a:rPr lang="en-GB" b="1" dirty="0">
                <a:solidFill>
                  <a:srgbClr val="0066CC"/>
                </a:solidFill>
                <a:latin typeface="Arial" panose="020B0604020202020204" pitchFamily="34" charset="0"/>
                <a:cs typeface="Arial" panose="020B0604020202020204" pitchFamily="34" charset="0"/>
              </a:rPr>
              <a:t>prescription drugs was also identified</a:t>
            </a:r>
            <a:endParaRPr lang="en-GB" i="1" dirty="0">
              <a:latin typeface="Arial" panose="020B0604020202020204" pitchFamily="34" charset="0"/>
              <a:cs typeface="Arial" panose="020B0604020202020204" pitchFamily="34" charset="0"/>
            </a:endParaRPr>
          </a:p>
        </p:txBody>
      </p:sp>
      <p:sp>
        <p:nvSpPr>
          <p:cNvPr id="4" name="TextBox 3"/>
          <p:cNvSpPr txBox="1"/>
          <p:nvPr/>
        </p:nvSpPr>
        <p:spPr>
          <a:xfrm>
            <a:off x="4757216" y="90105"/>
            <a:ext cx="2953445" cy="680956"/>
          </a:xfrm>
          <a:prstGeom prst="rect">
            <a:avLst/>
          </a:prstGeom>
          <a:noFill/>
        </p:spPr>
        <p:txBody>
          <a:bodyPr wrap="square" rtlCol="0">
            <a:spAutoFit/>
          </a:bodyPr>
          <a:lstStyle/>
          <a:p>
            <a:pPr defTabSz="342900" eaLnBrk="1" hangingPunct="1"/>
            <a:endParaRPr lang="fr-FR" sz="1275" dirty="0">
              <a:solidFill>
                <a:prstClr val="white"/>
              </a:solidFill>
              <a:latin typeface="Arial Narrow" panose="020B0606020202030204" pitchFamily="34" charset="0"/>
              <a:ea typeface="Century Gothic" charset="0"/>
              <a:cs typeface="Century Gothic" charset="0"/>
            </a:endParaRPr>
          </a:p>
          <a:p>
            <a:pPr defTabSz="342900" eaLnBrk="1" hangingPunct="1"/>
            <a:r>
              <a:rPr lang="fr-FR" sz="1275" dirty="0" err="1">
                <a:solidFill>
                  <a:prstClr val="white"/>
                </a:solidFill>
                <a:latin typeface="Arial Narrow" panose="020B0606020202030204" pitchFamily="34" charset="0"/>
                <a:ea typeface="Century Gothic" charset="0"/>
                <a:cs typeface="Century Gothic" charset="0"/>
              </a:rPr>
              <a:t>Gender</a:t>
            </a:r>
            <a:r>
              <a:rPr lang="fr-FR" sz="1275" dirty="0">
                <a:solidFill>
                  <a:prstClr val="white"/>
                </a:solidFill>
                <a:latin typeface="Arial Narrow" panose="020B0606020202030204" pitchFamily="34" charset="0"/>
                <a:ea typeface="Century Gothic" charset="0"/>
                <a:cs typeface="Century Gothic" charset="0"/>
              </a:rPr>
              <a:t> </a:t>
            </a:r>
            <a:r>
              <a:rPr lang="fr-FR" sz="1275" dirty="0" err="1">
                <a:solidFill>
                  <a:prstClr val="white"/>
                </a:solidFill>
                <a:latin typeface="Arial Narrow" panose="020B0606020202030204" pitchFamily="34" charset="0"/>
                <a:ea typeface="Century Gothic" charset="0"/>
                <a:cs typeface="Century Gothic" charset="0"/>
              </a:rPr>
              <a:t>mainstreaming</a:t>
            </a:r>
            <a:r>
              <a:rPr lang="fr-FR" sz="1275" dirty="0">
                <a:solidFill>
                  <a:prstClr val="white"/>
                </a:solidFill>
                <a:latin typeface="Arial Narrow" panose="020B0606020202030204" pitchFamily="34" charset="0"/>
                <a:ea typeface="Century Gothic" charset="0"/>
                <a:cs typeface="Century Gothic" charset="0"/>
              </a:rPr>
              <a:t> at the Council of Europe</a:t>
            </a:r>
            <a:endParaRPr lang="fr-FR" sz="1275" dirty="0">
              <a:solidFill>
                <a:prstClr val="white"/>
              </a:solidFill>
              <a:cs typeface="Arial" charset="0"/>
            </a:endParaRPr>
          </a:p>
        </p:txBody>
      </p:sp>
      <p:pic>
        <p:nvPicPr>
          <p:cNvPr id="2050" name="Picture 2" descr="https://www.coe.int/T/DG3/Pompidou/Source/images/logo/logo-p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959" y="1770106"/>
            <a:ext cx="1704041" cy="190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669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316" y="681038"/>
            <a:ext cx="5724525" cy="513160"/>
          </a:xfrm>
        </p:spPr>
        <p:txBody>
          <a:bodyPr/>
          <a:lstStyle/>
          <a:p>
            <a:pPr>
              <a:defRPr/>
            </a:pPr>
            <a:r>
              <a:rPr lang="en-GB" b="1" dirty="0"/>
              <a:t>Gender mainstreaming in practice (2)</a:t>
            </a:r>
          </a:p>
        </p:txBody>
      </p:sp>
      <p:sp>
        <p:nvSpPr>
          <p:cNvPr id="3" name="Content Placeholder 2"/>
          <p:cNvSpPr>
            <a:spLocks noGrp="1"/>
          </p:cNvSpPr>
          <p:nvPr>
            <p:ph idx="1"/>
          </p:nvPr>
        </p:nvSpPr>
        <p:spPr>
          <a:xfrm>
            <a:off x="1566424" y="674188"/>
            <a:ext cx="5156597" cy="4128150"/>
          </a:xfrm>
        </p:spPr>
        <p:txBody>
          <a:bodyPr/>
          <a:lstStyle/>
          <a:p>
            <a:pPr marL="0" indent="0">
              <a:buNone/>
              <a:defRPr/>
            </a:pPr>
            <a:endParaRPr lang="en-GB" sz="750" dirty="0">
              <a:latin typeface="Arial" panose="020B0604020202020204" pitchFamily="34" charset="0"/>
              <a:cs typeface="Arial" panose="020B0604020202020204" pitchFamily="34" charset="0"/>
            </a:endParaRPr>
          </a:p>
          <a:p>
            <a:pPr marL="0" indent="0">
              <a:buNone/>
              <a:defRPr/>
            </a:pPr>
            <a:r>
              <a:rPr lang="en-GB" dirty="0">
                <a:latin typeface="Arial" panose="020B0604020202020204" pitchFamily="34" charset="0"/>
                <a:cs typeface="Arial" panose="020B0604020202020204" pitchFamily="34" charset="0"/>
              </a:rPr>
              <a:t>Example: </a:t>
            </a:r>
            <a:r>
              <a:rPr lang="en-GB" b="1" dirty="0">
                <a:solidFill>
                  <a:srgbClr val="0066CC"/>
                </a:solidFill>
                <a:latin typeface="Arial" panose="020B0604020202020204" pitchFamily="34" charset="0"/>
                <a:cs typeface="Arial" panose="020B0604020202020204" pitchFamily="34" charset="0"/>
              </a:rPr>
              <a:t>Work on drug abuse and addictions </a:t>
            </a:r>
            <a:r>
              <a:rPr lang="en-GB" dirty="0">
                <a:latin typeface="Arial" panose="020B0604020202020204" pitchFamily="34" charset="0"/>
                <a:cs typeface="Arial" panose="020B0604020202020204" pitchFamily="34" charset="0"/>
              </a:rPr>
              <a:t>(Pompidou Group)</a:t>
            </a:r>
            <a:endParaRPr lang="en-GB" sz="2400" dirty="0">
              <a:latin typeface="Arial" panose="020B0604020202020204" pitchFamily="34" charset="0"/>
              <a:cs typeface="Arial" panose="020B0604020202020204" pitchFamily="34" charset="0"/>
            </a:endParaRPr>
          </a:p>
          <a:p>
            <a:pPr>
              <a:buClr>
                <a:srgbClr val="0070C0"/>
              </a:buClr>
              <a:buFont typeface="Wingdings" panose="05000000000000000000" pitchFamily="2" charset="2"/>
              <a:buChar char="ü"/>
              <a:defRPr/>
            </a:pPr>
            <a:r>
              <a:rPr lang="en-GB" sz="1800" dirty="0">
                <a:latin typeface="Arial" panose="020B0604020202020204" pitchFamily="34" charset="0"/>
                <a:cs typeface="Arial" panose="020B0604020202020204" pitchFamily="34" charset="0"/>
              </a:rPr>
              <a:t>Work done in the framework of cooperation activities with Mediterranean countries</a:t>
            </a:r>
          </a:p>
          <a:p>
            <a:pPr>
              <a:buClr>
                <a:srgbClr val="0070C0"/>
              </a:buClr>
              <a:buFont typeface="Wingdings" panose="05000000000000000000" pitchFamily="2" charset="2"/>
              <a:buChar char="ü"/>
              <a:defRPr/>
            </a:pPr>
            <a:r>
              <a:rPr lang="en-GB" sz="1800" dirty="0">
                <a:latin typeface="Arial" panose="020B0604020202020204" pitchFamily="34" charset="0"/>
                <a:cs typeface="Arial" panose="020B0604020202020204" pitchFamily="34" charset="0"/>
              </a:rPr>
              <a:t>Work on violence, women and rape drugs</a:t>
            </a:r>
          </a:p>
          <a:p>
            <a:pPr>
              <a:buClr>
                <a:srgbClr val="0070C0"/>
              </a:buClr>
              <a:buFont typeface="Wingdings" panose="05000000000000000000" pitchFamily="2" charset="2"/>
              <a:buChar char="ü"/>
            </a:pPr>
            <a:r>
              <a:rPr lang="en-US" sz="1800" dirty="0">
                <a:solidFill>
                  <a:srgbClr val="161616"/>
                </a:solidFill>
                <a:latin typeface="Arial" panose="020B0604020202020204" pitchFamily="34" charset="0"/>
                <a:cs typeface="Arial" panose="020B0604020202020204" pitchFamily="34" charset="0"/>
              </a:rPr>
              <a:t>Handbook for practitioners and decision makers on Implementing a gender approach in drug policies</a:t>
            </a:r>
          </a:p>
          <a:p>
            <a:pPr marL="0" indent="0" algn="ctr">
              <a:buNone/>
              <a:defRPr/>
            </a:pPr>
            <a:endParaRPr lang="en-GB" sz="675" dirty="0">
              <a:latin typeface="Arial" panose="020B0604020202020204" pitchFamily="34" charset="0"/>
              <a:cs typeface="Arial" panose="020B0604020202020204" pitchFamily="34" charset="0"/>
            </a:endParaRPr>
          </a:p>
          <a:p>
            <a:pPr marL="0" indent="0" algn="ctr">
              <a:buNone/>
              <a:defRPr/>
            </a:pPr>
            <a:r>
              <a:rPr lang="en-GB" sz="1800" dirty="0">
                <a:latin typeface="Arial" panose="020B0604020202020204" pitchFamily="34" charset="0"/>
                <a:cs typeface="Arial" panose="020B0604020202020204" pitchFamily="34" charset="0"/>
              </a:rPr>
              <a:t>This work has shown the need to address the existing </a:t>
            </a:r>
            <a:r>
              <a:rPr lang="en-GB" sz="1800" b="1" dirty="0">
                <a:solidFill>
                  <a:srgbClr val="0066CC"/>
                </a:solidFill>
                <a:latin typeface="Arial" panose="020B0604020202020204" pitchFamily="34" charset="0"/>
                <a:cs typeface="Arial" panose="020B0604020202020204" pitchFamily="34" charset="0"/>
              </a:rPr>
              <a:t>gaps in data </a:t>
            </a:r>
            <a:r>
              <a:rPr lang="en-GB" sz="1800" dirty="0">
                <a:latin typeface="Arial" panose="020B0604020202020204" pitchFamily="34" charset="0"/>
                <a:cs typeface="Arial" panose="020B0604020202020204" pitchFamily="34" charset="0"/>
              </a:rPr>
              <a:t>and to </a:t>
            </a:r>
            <a:r>
              <a:rPr lang="en-GB" sz="1800" b="1" dirty="0">
                <a:solidFill>
                  <a:srgbClr val="0066CC"/>
                </a:solidFill>
                <a:latin typeface="Arial" panose="020B0604020202020204" pitchFamily="34" charset="0"/>
                <a:cs typeface="Arial" panose="020B0604020202020204" pitchFamily="34" charset="0"/>
              </a:rPr>
              <a:t>understand gender differences</a:t>
            </a:r>
            <a:r>
              <a:rPr lang="en-GB" sz="1800" dirty="0">
                <a:latin typeface="Arial" panose="020B0604020202020204" pitchFamily="34" charset="0"/>
                <a:cs typeface="Arial" panose="020B0604020202020204" pitchFamily="34" charset="0"/>
              </a:rPr>
              <a:t> as a critical requirement for developing effective policy responses</a:t>
            </a:r>
            <a:endParaRPr lang="en-GB" sz="1800" i="1" dirty="0">
              <a:latin typeface="Arial" panose="020B0604020202020204" pitchFamily="34" charset="0"/>
              <a:cs typeface="Arial" panose="020B0604020202020204" pitchFamily="34" charset="0"/>
            </a:endParaRPr>
          </a:p>
        </p:txBody>
      </p:sp>
      <p:sp>
        <p:nvSpPr>
          <p:cNvPr id="6" name="Right Arrow 5"/>
          <p:cNvSpPr/>
          <p:nvPr/>
        </p:nvSpPr>
        <p:spPr>
          <a:xfrm>
            <a:off x="1212735" y="3528711"/>
            <a:ext cx="504774" cy="315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hangingPunct="1">
              <a:defRPr/>
            </a:pPr>
            <a:endParaRPr lang="en-US" sz="1350">
              <a:solidFill>
                <a:prstClr val="white"/>
              </a:solidFill>
              <a:latin typeface="Calibri" panose="020F0502020204030204"/>
            </a:endParaRPr>
          </a:p>
        </p:txBody>
      </p:sp>
      <p:sp>
        <p:nvSpPr>
          <p:cNvPr id="4" name="TextBox 3"/>
          <p:cNvSpPr txBox="1"/>
          <p:nvPr/>
        </p:nvSpPr>
        <p:spPr>
          <a:xfrm>
            <a:off x="4757216" y="90105"/>
            <a:ext cx="2953445" cy="680956"/>
          </a:xfrm>
          <a:prstGeom prst="rect">
            <a:avLst/>
          </a:prstGeom>
          <a:noFill/>
        </p:spPr>
        <p:txBody>
          <a:bodyPr wrap="square" rtlCol="0">
            <a:spAutoFit/>
          </a:bodyPr>
          <a:lstStyle/>
          <a:p>
            <a:pPr defTabSz="342900" eaLnBrk="1" hangingPunct="1"/>
            <a:endParaRPr lang="fr-FR" sz="1275" dirty="0">
              <a:solidFill>
                <a:prstClr val="white"/>
              </a:solidFill>
              <a:latin typeface="Arial Narrow" panose="020B0606020202030204" pitchFamily="34" charset="0"/>
              <a:ea typeface="Century Gothic" charset="0"/>
              <a:cs typeface="Century Gothic" charset="0"/>
            </a:endParaRPr>
          </a:p>
          <a:p>
            <a:pPr defTabSz="342900" eaLnBrk="1" hangingPunct="1"/>
            <a:r>
              <a:rPr lang="fr-FR" sz="1275" dirty="0" err="1">
                <a:solidFill>
                  <a:prstClr val="white"/>
                </a:solidFill>
                <a:latin typeface="Arial Narrow" panose="020B0606020202030204" pitchFamily="34" charset="0"/>
                <a:ea typeface="Century Gothic" charset="0"/>
                <a:cs typeface="Century Gothic" charset="0"/>
              </a:rPr>
              <a:t>Gender</a:t>
            </a:r>
            <a:r>
              <a:rPr lang="fr-FR" sz="1275" dirty="0">
                <a:solidFill>
                  <a:prstClr val="white"/>
                </a:solidFill>
                <a:latin typeface="Arial Narrow" panose="020B0606020202030204" pitchFamily="34" charset="0"/>
                <a:ea typeface="Century Gothic" charset="0"/>
                <a:cs typeface="Century Gothic" charset="0"/>
              </a:rPr>
              <a:t> </a:t>
            </a:r>
            <a:r>
              <a:rPr lang="fr-FR" sz="1275" dirty="0" err="1">
                <a:solidFill>
                  <a:prstClr val="white"/>
                </a:solidFill>
                <a:latin typeface="Arial Narrow" panose="020B0606020202030204" pitchFamily="34" charset="0"/>
                <a:ea typeface="Century Gothic" charset="0"/>
                <a:cs typeface="Century Gothic" charset="0"/>
              </a:rPr>
              <a:t>mainstreaming</a:t>
            </a:r>
            <a:r>
              <a:rPr lang="fr-FR" sz="1275" dirty="0">
                <a:solidFill>
                  <a:prstClr val="white"/>
                </a:solidFill>
                <a:latin typeface="Arial Narrow" panose="020B0606020202030204" pitchFamily="34" charset="0"/>
                <a:ea typeface="Century Gothic" charset="0"/>
                <a:cs typeface="Century Gothic" charset="0"/>
              </a:rPr>
              <a:t> at the Council of Europe</a:t>
            </a:r>
            <a:endParaRPr lang="fr-FR" sz="1275" dirty="0">
              <a:solidFill>
                <a:prstClr val="white"/>
              </a:solidFill>
              <a:cs typeface="Arial" charset="0"/>
            </a:endParaRPr>
          </a:p>
        </p:txBody>
      </p:sp>
      <p:pic>
        <p:nvPicPr>
          <p:cNvPr id="2050" name="Picture 2" descr="https://www.coe.int/T/DG3/Pompidou/Source/images/logo/logo-p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832" y="968856"/>
            <a:ext cx="1287148" cy="143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343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316" y="681038"/>
            <a:ext cx="5724525" cy="513160"/>
          </a:xfrm>
        </p:spPr>
        <p:txBody>
          <a:bodyPr/>
          <a:lstStyle/>
          <a:p>
            <a:pPr>
              <a:defRPr/>
            </a:pPr>
            <a:r>
              <a:rPr lang="en-GB" b="1" dirty="0"/>
              <a:t>Gender mainstreaming in practice (2)</a:t>
            </a:r>
          </a:p>
        </p:txBody>
      </p:sp>
      <p:sp>
        <p:nvSpPr>
          <p:cNvPr id="3" name="Content Placeholder 2"/>
          <p:cNvSpPr>
            <a:spLocks noGrp="1"/>
          </p:cNvSpPr>
          <p:nvPr>
            <p:ph idx="1"/>
          </p:nvPr>
        </p:nvSpPr>
        <p:spPr>
          <a:xfrm>
            <a:off x="1364225" y="507675"/>
            <a:ext cx="5599931" cy="4128150"/>
          </a:xfrm>
        </p:spPr>
        <p:txBody>
          <a:bodyPr/>
          <a:lstStyle/>
          <a:p>
            <a:pPr marL="0" indent="0">
              <a:buNone/>
              <a:defRPr/>
            </a:pPr>
            <a:endParaRPr lang="en-GB" sz="750" dirty="0">
              <a:latin typeface="Arial" panose="020B0604020202020204" pitchFamily="34" charset="0"/>
              <a:cs typeface="Arial" panose="020B0604020202020204" pitchFamily="34" charset="0"/>
            </a:endParaRPr>
          </a:p>
          <a:p>
            <a:pPr marL="0" indent="0">
              <a:buNone/>
              <a:defRPr/>
            </a:pPr>
            <a:r>
              <a:rPr lang="en-GB" sz="1725" b="1" dirty="0">
                <a:latin typeface="Arial" panose="020B0604020202020204" pitchFamily="34" charset="0"/>
                <a:cs typeface="Arial" panose="020B0604020202020204" pitchFamily="34" charset="0"/>
              </a:rPr>
              <a:t>Example: Monitoring </a:t>
            </a:r>
            <a:r>
              <a:rPr lang="en-GB" sz="1725" b="1" kern="100" dirty="0">
                <a:latin typeface="Arial" panose="020B0604020202020204" pitchFamily="34" charset="0"/>
                <a:ea typeface="Aptos" panose="020B0004020202020204" pitchFamily="34" charset="0"/>
                <a:cs typeface="Arial" panose="020B0604020202020204" pitchFamily="34" charset="0"/>
              </a:rPr>
              <a:t>Framework Convention for the Protection of </a:t>
            </a:r>
            <a:r>
              <a:rPr lang="en-GB" sz="1725" b="1" kern="100" dirty="0">
                <a:solidFill>
                  <a:srgbClr val="0066CC"/>
                </a:solidFill>
                <a:latin typeface="Arial" panose="020B0604020202020204" pitchFamily="34" charset="0"/>
                <a:ea typeface="Aptos" panose="020B0004020202020204" pitchFamily="34" charset="0"/>
                <a:cs typeface="Arial" panose="020B0604020202020204" pitchFamily="34" charset="0"/>
              </a:rPr>
              <a:t>National Minorities </a:t>
            </a:r>
            <a:r>
              <a:rPr lang="en-GB" sz="1725" b="1" kern="100" dirty="0">
                <a:latin typeface="Arial" panose="020B0604020202020204" pitchFamily="34" charset="0"/>
                <a:ea typeface="Aptos" panose="020B0004020202020204" pitchFamily="34" charset="0"/>
                <a:cs typeface="Arial" panose="020B0604020202020204" pitchFamily="34" charset="0"/>
              </a:rPr>
              <a:t>and the European Charter for Regional or </a:t>
            </a:r>
            <a:r>
              <a:rPr lang="en-GB" sz="1725" b="1" kern="100" dirty="0">
                <a:solidFill>
                  <a:srgbClr val="0066CC"/>
                </a:solidFill>
                <a:latin typeface="Arial" panose="020B0604020202020204" pitchFamily="34" charset="0"/>
                <a:ea typeface="Aptos" panose="020B0004020202020204" pitchFamily="34" charset="0"/>
                <a:cs typeface="Arial" panose="020B0604020202020204" pitchFamily="34" charset="0"/>
              </a:rPr>
              <a:t>Minority Languages</a:t>
            </a:r>
            <a:endParaRPr lang="fr-FR" sz="1725" b="1" kern="100" dirty="0">
              <a:solidFill>
                <a:srgbClr val="0066CC"/>
              </a:solidFill>
              <a:latin typeface="Arial" panose="020B0604020202020204" pitchFamily="34" charset="0"/>
              <a:ea typeface="Aptos" panose="020B0004020202020204" pitchFamily="34" charset="0"/>
              <a:cs typeface="Arial" panose="020B0604020202020204" pitchFamily="34" charset="0"/>
            </a:endParaRPr>
          </a:p>
          <a:p>
            <a:pPr marL="0" indent="0">
              <a:buNone/>
              <a:defRPr/>
            </a:pPr>
            <a:endParaRPr lang="en-GB" sz="750" dirty="0">
              <a:latin typeface="Arial" panose="020B0604020202020204" pitchFamily="34" charset="0"/>
              <a:cs typeface="Arial" panose="020B0604020202020204" pitchFamily="34" charset="0"/>
            </a:endParaRPr>
          </a:p>
          <a:p>
            <a:pPr marL="0" indent="0">
              <a:buClr>
                <a:srgbClr val="0070C0"/>
              </a:buClr>
              <a:buNone/>
              <a:defRPr/>
            </a:pPr>
            <a:r>
              <a:rPr lang="en-US" sz="1800" dirty="0">
                <a:latin typeface="Arial" panose="020B0604020202020204" pitchFamily="34" charset="0"/>
                <a:cs typeface="Arial" panose="020B0604020202020204" pitchFamily="34" charset="0"/>
              </a:rPr>
              <a:t>Systematic integration of gender equality aspects into the monitoring work – how?</a:t>
            </a:r>
          </a:p>
          <a:p>
            <a:pPr lvl="1">
              <a:buClr>
                <a:srgbClr val="0070C0"/>
              </a:buClr>
              <a:buFont typeface="Wingdings" panose="05000000000000000000" pitchFamily="2" charset="2"/>
              <a:buChar char="ü"/>
              <a:defRPr/>
            </a:pPr>
            <a:r>
              <a:rPr lang="en-US" sz="1500" dirty="0">
                <a:latin typeface="Arial" panose="020B0604020202020204" pitchFamily="34" charset="0"/>
                <a:cs typeface="Arial" panose="020B0604020202020204" pitchFamily="34" charset="0"/>
              </a:rPr>
              <a:t>Gender equality issues included in </a:t>
            </a:r>
            <a:r>
              <a:rPr lang="en-US" sz="1500" b="1" dirty="0">
                <a:solidFill>
                  <a:srgbClr val="0066CC"/>
                </a:solidFill>
                <a:latin typeface="Arial" panose="020B0604020202020204" pitchFamily="34" charset="0"/>
                <a:cs typeface="Arial" panose="020B0604020202020204" pitchFamily="34" charset="0"/>
              </a:rPr>
              <a:t>monitoring questionnaires and reports</a:t>
            </a:r>
          </a:p>
          <a:p>
            <a:pPr lvl="1">
              <a:buClr>
                <a:srgbClr val="0070C0"/>
              </a:buClr>
              <a:buFont typeface="Wingdings" panose="05000000000000000000" pitchFamily="2" charset="2"/>
              <a:buChar char="ü"/>
              <a:defRPr/>
            </a:pPr>
            <a:r>
              <a:rPr lang="en-US" sz="1500" dirty="0">
                <a:latin typeface="Arial" panose="020B0604020202020204" pitchFamily="34" charset="0"/>
                <a:cs typeface="Arial" panose="020B0604020202020204" pitchFamily="34" charset="0"/>
              </a:rPr>
              <a:t>Creation of specific </a:t>
            </a:r>
            <a:r>
              <a:rPr lang="en-US" sz="1500" b="1" dirty="0">
                <a:solidFill>
                  <a:srgbClr val="0066CC"/>
                </a:solidFill>
                <a:latin typeface="Arial" panose="020B0604020202020204" pitchFamily="34" charset="0"/>
                <a:cs typeface="Arial" panose="020B0604020202020204" pitchFamily="34" charset="0"/>
              </a:rPr>
              <a:t>gender equality webpage</a:t>
            </a:r>
          </a:p>
          <a:p>
            <a:pPr lvl="1">
              <a:buClr>
                <a:srgbClr val="0070C0"/>
              </a:buClr>
              <a:buFont typeface="Wingdings" panose="05000000000000000000" pitchFamily="2" charset="2"/>
              <a:buChar char="ü"/>
              <a:defRPr/>
            </a:pPr>
            <a:r>
              <a:rPr lang="en-US" sz="1500" b="1" dirty="0">
                <a:solidFill>
                  <a:srgbClr val="0066CC"/>
                </a:solidFill>
                <a:latin typeface="Arial" panose="020B0604020202020204" pitchFamily="34" charset="0"/>
                <a:cs typeface="Arial" panose="020B0604020202020204" pitchFamily="34" charset="0"/>
              </a:rPr>
              <a:t>Translation</a:t>
            </a:r>
            <a:r>
              <a:rPr lang="en-US" sz="1500" dirty="0">
                <a:latin typeface="Arial" panose="020B0604020202020204" pitchFamily="34" charset="0"/>
                <a:cs typeface="Arial" panose="020B0604020202020204" pitchFamily="34" charset="0"/>
              </a:rPr>
              <a:t> of </a:t>
            </a:r>
            <a:r>
              <a:rPr lang="en-US" sz="1500" dirty="0" err="1">
                <a:latin typeface="Arial" panose="020B0604020202020204" pitchFamily="34" charset="0"/>
                <a:cs typeface="Arial" panose="020B0604020202020204" pitchFamily="34" charset="0"/>
              </a:rPr>
              <a:t>CoE</a:t>
            </a:r>
            <a:r>
              <a:rPr lang="en-US" sz="1500" dirty="0">
                <a:latin typeface="Arial" panose="020B0604020202020204" pitchFamily="34" charset="0"/>
                <a:cs typeface="Arial" panose="020B0604020202020204" pitchFamily="34" charset="0"/>
              </a:rPr>
              <a:t> on combating sexism into minority languages</a:t>
            </a:r>
          </a:p>
          <a:p>
            <a:pPr lvl="1">
              <a:buClr>
                <a:srgbClr val="0070C0"/>
              </a:buClr>
              <a:buFont typeface="Wingdings" panose="05000000000000000000" pitchFamily="2" charset="2"/>
              <a:buChar char="ü"/>
              <a:defRPr/>
            </a:pPr>
            <a:r>
              <a:rPr lang="en-US" sz="1500" b="1" dirty="0">
                <a:solidFill>
                  <a:srgbClr val="0066CC"/>
                </a:solidFill>
                <a:latin typeface="Arial" panose="020B0604020202020204" pitchFamily="34" charset="0"/>
                <a:cs typeface="Arial" panose="020B0604020202020204" pitchFamily="34" charset="0"/>
              </a:rPr>
              <a:t>Analyses</a:t>
            </a:r>
            <a:r>
              <a:rPr lang="en-US" sz="1500" dirty="0">
                <a:latin typeface="Arial" panose="020B0604020202020204" pitchFamily="34" charset="0"/>
                <a:cs typeface="Arial" panose="020B0604020202020204" pitchFamily="34" charset="0"/>
              </a:rPr>
              <a:t> of opinions on national minorities from a GE perspective</a:t>
            </a:r>
          </a:p>
          <a:p>
            <a:pPr marL="0" indent="0">
              <a:buClr>
                <a:srgbClr val="0070C0"/>
              </a:buClr>
              <a:buNone/>
              <a:defRPr/>
            </a:pPr>
            <a:r>
              <a:rPr lang="en-US" sz="1500" dirty="0">
                <a:latin typeface="Arial" panose="020B0604020202020204" pitchFamily="34" charset="0"/>
                <a:cs typeface="Arial" panose="020B0604020202020204" pitchFamily="34" charset="0"/>
              </a:rPr>
              <a:t>     </a:t>
            </a:r>
          </a:p>
          <a:p>
            <a:pPr marL="0" indent="0">
              <a:buClr>
                <a:srgbClr val="0070C0"/>
              </a:buClr>
              <a:buNone/>
              <a:defRPr/>
            </a:pPr>
            <a:r>
              <a:rPr lang="en-US" sz="18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5DD08A2-C85E-7A1E-88D5-159A7BDE7EFF}"/>
              </a:ext>
            </a:extLst>
          </p:cNvPr>
          <p:cNvPicPr>
            <a:picLocks noChangeAspect="1"/>
          </p:cNvPicPr>
          <p:nvPr/>
        </p:nvPicPr>
        <p:blipFill>
          <a:blip r:embed="rId3"/>
          <a:stretch>
            <a:fillRect/>
          </a:stretch>
        </p:blipFill>
        <p:spPr>
          <a:xfrm>
            <a:off x="5455232" y="3684155"/>
            <a:ext cx="2744871" cy="1556615"/>
          </a:xfrm>
          <a:prstGeom prst="rect">
            <a:avLst/>
          </a:prstGeom>
        </p:spPr>
      </p:pic>
    </p:spTree>
    <p:extLst>
      <p:ext uri="{BB962C8B-B14F-4D97-AF65-F5344CB8AC3E}">
        <p14:creationId xmlns:p14="http://schemas.microsoft.com/office/powerpoint/2010/main" val="1021516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335A5-71C2-1623-2CC7-9A099D9FBB2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51B5F1-2894-7BF7-4E82-32D5BEF5096D}"/>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5F754339-0AE1-19C1-3556-26318F3FE0CE}"/>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E1776473-E32E-B2A7-EDD1-DAC2491AA53D}"/>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37</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CAE2ED3E-AF22-5DD5-8455-B0A1E6383982}"/>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0A8BEAD5-A49C-262A-61AE-F14E726FF5F6}"/>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90BD0108-E274-1B2D-560C-AD4C485C23C1}"/>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793B5D08-20E7-C3BD-9A06-5DEEB0748C20}"/>
              </a:ext>
            </a:extLst>
          </p:cNvPr>
          <p:cNvSpPr>
            <a:spLocks noChangeArrowheads="1"/>
          </p:cNvSpPr>
          <p:nvPr/>
        </p:nvSpPr>
        <p:spPr bwMode="auto">
          <a:xfrm>
            <a:off x="157048" y="2637803"/>
            <a:ext cx="91440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2400" b="1" dirty="0">
                <a:latin typeface="Arial Nova" panose="020B0504020202020204" pitchFamily="34" charset="0"/>
              </a:rPr>
              <a:t> </a:t>
            </a:r>
            <a:r>
              <a:rPr lang="en-GB" sz="2400" b="1" dirty="0">
                <a:solidFill>
                  <a:srgbClr val="002060"/>
                </a:solidFill>
                <a:latin typeface="Arial Nova" panose="020B0504020202020204" pitchFamily="34" charset="0"/>
              </a:rPr>
              <a:t>Part B) </a:t>
            </a:r>
            <a:r>
              <a:rPr lang="en-GB" sz="2400" b="1" dirty="0" err="1">
                <a:solidFill>
                  <a:srgbClr val="002060"/>
                </a:solidFill>
                <a:latin typeface="Arial Nova" panose="020B0504020202020204" pitchFamily="34" charset="0"/>
              </a:rPr>
              <a:t>CoE</a:t>
            </a:r>
            <a:r>
              <a:rPr lang="en-GB" sz="2400" b="1" dirty="0">
                <a:solidFill>
                  <a:srgbClr val="002060"/>
                </a:solidFill>
                <a:latin typeface="Arial Nova" panose="020B0504020202020204" pitchFamily="34" charset="0"/>
              </a:rPr>
              <a:t> gender equality standards and policies </a:t>
            </a:r>
          </a:p>
          <a:p>
            <a:pPr algn="ctr"/>
            <a:endParaRPr lang="en-GB" sz="2400" dirty="0">
              <a:solidFill>
                <a:srgbClr val="002060"/>
              </a:solidFill>
              <a:latin typeface="Arial Nova" panose="020B0504020202020204" pitchFamily="34" charset="0"/>
            </a:endParaRPr>
          </a:p>
          <a:p>
            <a:pPr algn="ctr"/>
            <a:r>
              <a:rPr lang="en-GB" sz="2200" dirty="0">
                <a:solidFill>
                  <a:srgbClr val="002060"/>
                </a:solidFill>
                <a:latin typeface="Arial Nova" panose="020B0504020202020204" pitchFamily="34" charset="0"/>
              </a:rPr>
              <a:t>Yanna Parnin, Head of the Policy Unit, </a:t>
            </a:r>
            <a:r>
              <a:rPr lang="en-GB" sz="2200" dirty="0" err="1">
                <a:solidFill>
                  <a:srgbClr val="002060"/>
                </a:solidFill>
                <a:latin typeface="Arial Nova" panose="020B0504020202020204" pitchFamily="34" charset="0"/>
              </a:rPr>
              <a:t>CoE</a:t>
            </a:r>
            <a:r>
              <a:rPr lang="en-GB" sz="2200" dirty="0">
                <a:solidFill>
                  <a:srgbClr val="002060"/>
                </a:solidFill>
                <a:latin typeface="Arial Nova" panose="020B0504020202020204" pitchFamily="34" charset="0"/>
              </a:rPr>
              <a:t> Gender Equality Division </a:t>
            </a: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320410F6-181E-3110-168E-BD8E45AAA73D}"/>
              </a:ext>
            </a:extLst>
          </p:cNvPr>
          <p:cNvSpPr txBox="1"/>
          <p:nvPr/>
        </p:nvSpPr>
        <p:spPr>
          <a:xfrm>
            <a:off x="727728" y="961638"/>
            <a:ext cx="7871607" cy="1200329"/>
          </a:xfrm>
          <a:prstGeom prst="rect">
            <a:avLst/>
          </a:prstGeom>
          <a:noFill/>
        </p:spPr>
        <p:txBody>
          <a:bodyPr wrap="square" rtlCol="0">
            <a:spAutoFit/>
          </a:bodyPr>
          <a:lstStyle/>
          <a:p>
            <a:r>
              <a:rPr lang="en-GB" sz="2400" b="1" dirty="0">
                <a:solidFill>
                  <a:srgbClr val="002060"/>
                </a:solidFill>
                <a:latin typeface="Arial Nova" panose="020B0504020202020204" pitchFamily="34" charset="0"/>
              </a:rPr>
              <a:t>11:30</a:t>
            </a:r>
            <a:r>
              <a:rPr lang="en-US" sz="2400" b="1" kern="0" dirty="0">
                <a:solidFill>
                  <a:srgbClr val="002060"/>
                </a:solidFill>
                <a:latin typeface="Arial Nova" panose="020B0504020202020204" pitchFamily="34" charset="0"/>
              </a:rPr>
              <a:t> – 11:45. </a:t>
            </a:r>
            <a:r>
              <a:rPr lang="en-GB" sz="2400" b="1" dirty="0">
                <a:solidFill>
                  <a:srgbClr val="002060"/>
                </a:solidFill>
                <a:latin typeface="Arial Nova" panose="020B0504020202020204" pitchFamily="34" charset="0"/>
              </a:rPr>
              <a:t>Session 1 – Building common ground on gender equality and intersectionality</a:t>
            </a:r>
            <a:r>
              <a:rPr lang="en-GB" sz="2400" b="1" dirty="0">
                <a:solidFill>
                  <a:schemeClr val="tx2"/>
                </a:solidFill>
                <a:latin typeface="Arial Nova" panose="020B0504020202020204" pitchFamily="34" charset="0"/>
              </a:rPr>
              <a:t>: standards and policies</a:t>
            </a:r>
          </a:p>
        </p:txBody>
      </p:sp>
    </p:spTree>
    <p:extLst>
      <p:ext uri="{BB962C8B-B14F-4D97-AF65-F5344CB8AC3E}">
        <p14:creationId xmlns:p14="http://schemas.microsoft.com/office/powerpoint/2010/main" val="590200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D3A64-60B1-7D33-D4BA-4B47CFFF283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4C4166-B359-1639-469A-165FCD576399}"/>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46B4ADAB-1EEF-8FF1-4436-A977F12D831A}"/>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EF31ED83-317B-BF4F-0513-F09C07ECEFBE}"/>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38</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94875F13-898B-8CDF-D426-591303CB8355}"/>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ECCDDF39-90DD-0496-226E-52801D1A095B}"/>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E6B50CD-F279-0540-6554-635F98350C9D}"/>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976ABA42-B0C8-C757-D596-E41732D2D9B0}"/>
              </a:ext>
            </a:extLst>
          </p:cNvPr>
          <p:cNvSpPr>
            <a:spLocks noChangeArrowheads="1"/>
          </p:cNvSpPr>
          <p:nvPr/>
        </p:nvSpPr>
        <p:spPr bwMode="auto">
          <a:xfrm>
            <a:off x="544665" y="2036915"/>
            <a:ext cx="787160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dirty="0"/>
              <a:t> </a:t>
            </a:r>
            <a:endParaRPr lang="en-GB" dirty="0">
              <a:solidFill>
                <a:schemeClr val="tx2"/>
              </a:solidFill>
              <a:latin typeface="Arial" panose="020B0604020202020204" pitchFamily="34" charset="0"/>
            </a:endParaRPr>
          </a:p>
          <a:p>
            <a:endParaRPr lang="en-GB" dirty="0">
              <a:solidFill>
                <a:srgbClr val="002060"/>
              </a:solidFill>
              <a:latin typeface="Arial" panose="020B0604020202020204" pitchFamily="34" charset="0"/>
            </a:endParaRPr>
          </a:p>
          <a:p>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4439095E-0C86-F92C-5721-DC3542DA0CAC}"/>
              </a:ext>
            </a:extLst>
          </p:cNvPr>
          <p:cNvSpPr txBox="1"/>
          <p:nvPr/>
        </p:nvSpPr>
        <p:spPr>
          <a:xfrm>
            <a:off x="544664" y="869951"/>
            <a:ext cx="7871607" cy="830997"/>
          </a:xfrm>
          <a:prstGeom prst="rect">
            <a:avLst/>
          </a:prstGeom>
          <a:noFill/>
        </p:spPr>
        <p:txBody>
          <a:bodyPr wrap="square" rtlCol="0">
            <a:spAutoFit/>
          </a:bodyPr>
          <a:lstStyle/>
          <a:p>
            <a:r>
              <a:rPr lang="en-GB" sz="2400" b="1" dirty="0">
                <a:solidFill>
                  <a:srgbClr val="002060"/>
                </a:solidFill>
                <a:latin typeface="Arial Nova" panose="020B0504020202020204" pitchFamily="34" charset="0"/>
              </a:rPr>
              <a:t>11:45</a:t>
            </a:r>
            <a:r>
              <a:rPr lang="en-US" sz="2400" b="1" kern="0" dirty="0">
                <a:solidFill>
                  <a:srgbClr val="002060"/>
                </a:solidFill>
                <a:latin typeface="Arial Nova" panose="020B0504020202020204" pitchFamily="34" charset="0"/>
              </a:rPr>
              <a:t> – </a:t>
            </a:r>
            <a:r>
              <a:rPr lang="en-GB" sz="2400" b="1" dirty="0">
                <a:solidFill>
                  <a:srgbClr val="002060"/>
                </a:solidFill>
                <a:latin typeface="Arial Nova" panose="020B0504020202020204" pitchFamily="34" charset="0"/>
              </a:rPr>
              <a:t>13:00:  Session 2 </a:t>
            </a:r>
            <a:r>
              <a:rPr lang="en-US" sz="2400" b="1" dirty="0">
                <a:solidFill>
                  <a:srgbClr val="002060"/>
                </a:solidFill>
                <a:latin typeface="Arial Nova" panose="020B0504020202020204" pitchFamily="34" charset="0"/>
              </a:rPr>
              <a:t>–</a:t>
            </a:r>
            <a:r>
              <a:rPr lang="en-GB" sz="2400" b="1" dirty="0">
                <a:solidFill>
                  <a:srgbClr val="002060"/>
                </a:solidFill>
                <a:latin typeface="Arial Nova" panose="020B0504020202020204" pitchFamily="34" charset="0"/>
              </a:rPr>
              <a:t> Ambassadors for Gender Equality</a:t>
            </a:r>
            <a:endParaRPr lang="en-GB" sz="2400" dirty="0">
              <a:solidFill>
                <a:schemeClr val="tx2"/>
              </a:solidFill>
              <a:latin typeface="Arial Nova" panose="020B0504020202020204" pitchFamily="34" charset="0"/>
            </a:endParaRPr>
          </a:p>
        </p:txBody>
      </p:sp>
      <p:sp>
        <p:nvSpPr>
          <p:cNvPr id="4" name="TextBox 3">
            <a:extLst>
              <a:ext uri="{FF2B5EF4-FFF2-40B4-BE49-F238E27FC236}">
                <a16:creationId xmlns:a16="http://schemas.microsoft.com/office/drawing/2014/main" id="{AAF5C311-BB9E-841B-BE51-F85C29908010}"/>
              </a:ext>
            </a:extLst>
          </p:cNvPr>
          <p:cNvSpPr txBox="1"/>
          <p:nvPr/>
        </p:nvSpPr>
        <p:spPr>
          <a:xfrm>
            <a:off x="390832" y="1923634"/>
            <a:ext cx="8685582" cy="2862322"/>
          </a:xfrm>
          <a:prstGeom prst="rect">
            <a:avLst/>
          </a:prstGeom>
          <a:noFill/>
        </p:spPr>
        <p:txBody>
          <a:bodyPr wrap="square" rtlCol="0">
            <a:spAutoFit/>
          </a:bodyPr>
          <a:lstStyle/>
          <a:p>
            <a:r>
              <a:rPr lang="en-GB" sz="2000" b="1" dirty="0">
                <a:solidFill>
                  <a:srgbClr val="002060"/>
                </a:solidFill>
                <a:latin typeface="Arial Nova" panose="020B0504020202020204" pitchFamily="34" charset="0"/>
              </a:rPr>
              <a:t>Part A) </a:t>
            </a:r>
          </a:p>
          <a:p>
            <a:pPr marL="285750" indent="-285750">
              <a:buFont typeface="Wingdings" panose="05000000000000000000" pitchFamily="2" charset="2"/>
              <a:buChar char="Ø"/>
            </a:pPr>
            <a:r>
              <a:rPr lang="en-GB" sz="2000" b="1" dirty="0">
                <a:solidFill>
                  <a:srgbClr val="002060"/>
                </a:solidFill>
                <a:latin typeface="Arial Nova" panose="020B0504020202020204" pitchFamily="34" charset="0"/>
              </a:rPr>
              <a:t>What is the role of a Gender Equality Rapporteur? </a:t>
            </a:r>
            <a:r>
              <a:rPr lang="en-GB" sz="2000" dirty="0">
                <a:solidFill>
                  <a:srgbClr val="002060"/>
                </a:solidFill>
                <a:latin typeface="Arial Nova" panose="020B0504020202020204" pitchFamily="34" charset="0"/>
              </a:rPr>
              <a:t>Cécile Gréboval, </a:t>
            </a:r>
            <a:r>
              <a:rPr lang="en-GB" sz="2000" dirty="0" err="1">
                <a:solidFill>
                  <a:srgbClr val="002060"/>
                </a:solidFill>
                <a:latin typeface="Arial Nova" panose="020B0504020202020204" pitchFamily="34" charset="0"/>
              </a:rPr>
              <a:t>CoE</a:t>
            </a:r>
            <a:r>
              <a:rPr lang="en-GB" sz="2000" dirty="0">
                <a:solidFill>
                  <a:srgbClr val="002060"/>
                </a:solidFill>
                <a:latin typeface="Arial Nova" panose="020B0504020202020204" pitchFamily="34" charset="0"/>
              </a:rPr>
              <a:t> Senior Gender Equality Advisor. </a:t>
            </a:r>
          </a:p>
          <a:p>
            <a:pPr marL="285750" indent="-285750">
              <a:buFont typeface="Wingdings" panose="05000000000000000000" pitchFamily="2" charset="2"/>
              <a:buChar char="Ø"/>
            </a:pPr>
            <a:r>
              <a:rPr lang="en-GB" sz="2000" b="1" dirty="0">
                <a:solidFill>
                  <a:srgbClr val="002060"/>
                </a:solidFill>
                <a:latin typeface="Arial Nova" panose="020B0504020202020204" pitchFamily="34" charset="0"/>
              </a:rPr>
              <a:t>The use of gender transformative approaches</a:t>
            </a:r>
            <a:r>
              <a:rPr lang="en-GB" sz="2000" dirty="0">
                <a:solidFill>
                  <a:srgbClr val="002060"/>
                </a:solidFill>
                <a:latin typeface="Arial Nova" panose="020B0504020202020204" pitchFamily="34" charset="0"/>
              </a:rPr>
              <a:t>, Krista Orama, </a:t>
            </a:r>
            <a:r>
              <a:rPr lang="en-GB" sz="2000" dirty="0" err="1">
                <a:solidFill>
                  <a:srgbClr val="002060"/>
                </a:solidFill>
                <a:latin typeface="Arial Nova" panose="020B0504020202020204" pitchFamily="34" charset="0"/>
              </a:rPr>
              <a:t>CoE</a:t>
            </a:r>
            <a:r>
              <a:rPr lang="en-GB" sz="2000" dirty="0">
                <a:solidFill>
                  <a:srgbClr val="002060"/>
                </a:solidFill>
                <a:latin typeface="Arial Nova" panose="020B0504020202020204" pitchFamily="34" charset="0"/>
              </a:rPr>
              <a:t> Policy Adviser on Gender Equality.</a:t>
            </a:r>
          </a:p>
          <a:p>
            <a:r>
              <a:rPr lang="en-GB" sz="2000" b="1" dirty="0">
                <a:solidFill>
                  <a:srgbClr val="002060"/>
                </a:solidFill>
                <a:latin typeface="Arial Nova" panose="020B0504020202020204" pitchFamily="34" charset="0"/>
              </a:rPr>
              <a:t> </a:t>
            </a:r>
            <a:endParaRPr lang="en-GB" sz="2000" dirty="0">
              <a:solidFill>
                <a:srgbClr val="002060"/>
              </a:solidFill>
              <a:latin typeface="Arial Nova" panose="020B0504020202020204" pitchFamily="34" charset="0"/>
            </a:endParaRPr>
          </a:p>
          <a:p>
            <a:r>
              <a:rPr lang="en-GB" sz="2000" b="1" dirty="0">
                <a:solidFill>
                  <a:srgbClr val="002060"/>
                </a:solidFill>
                <a:latin typeface="Arial Nova" panose="020B0504020202020204" pitchFamily="34" charset="0"/>
              </a:rPr>
              <a:t>Part B)  </a:t>
            </a:r>
          </a:p>
          <a:p>
            <a:pPr marL="342900" indent="-342900">
              <a:buFont typeface="Wingdings" panose="05000000000000000000" pitchFamily="2" charset="2"/>
              <a:buChar char="Ø"/>
            </a:pPr>
            <a:r>
              <a:rPr lang="en-GB" sz="2000" b="1" dirty="0">
                <a:solidFill>
                  <a:srgbClr val="002060"/>
                </a:solidFill>
                <a:latin typeface="Arial Nova" panose="020B0504020202020204" pitchFamily="34" charset="0"/>
              </a:rPr>
              <a:t>How to integrate gender equality and intersectionality perspectives in my/our daily work/committee/body</a:t>
            </a:r>
            <a:endParaRPr lang="en-GB" sz="2000" b="1" kern="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4146281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80F87-5BB2-EEBD-852E-D8337BEEA9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6DFF85-03A1-68AA-FC25-28719934DC91}"/>
              </a:ext>
            </a:extLst>
          </p:cNvPr>
          <p:cNvPicPr>
            <a:picLocks noChangeAspect="1"/>
          </p:cNvPicPr>
          <p:nvPr/>
        </p:nvPicPr>
        <p:blipFill>
          <a:blip r:embed="rId2"/>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AC8A4C99-1420-CE7A-C75E-D8B78255F2E4}"/>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4A97B651-79DE-B3D6-F309-B631671A1642}"/>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39</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BC34F2F1-08FC-DC48-ABF8-3A1B88F6093B}"/>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85AF8FE-FA50-48A9-E050-0C478B52F9A7}"/>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B2B880A-25FA-122E-80F8-A6C6A7F41040}"/>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48801DDC-2EA9-89DD-65CB-6C12C8D9E0F6}"/>
              </a:ext>
            </a:extLst>
          </p:cNvPr>
          <p:cNvSpPr>
            <a:spLocks noChangeArrowheads="1"/>
          </p:cNvSpPr>
          <p:nvPr/>
        </p:nvSpPr>
        <p:spPr bwMode="auto">
          <a:xfrm>
            <a:off x="544665" y="2036915"/>
            <a:ext cx="787160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dirty="0"/>
              <a:t> </a:t>
            </a:r>
            <a:endParaRPr lang="en-GB" dirty="0">
              <a:solidFill>
                <a:schemeClr val="tx2"/>
              </a:solidFill>
              <a:latin typeface="Arial" panose="020B0604020202020204" pitchFamily="34" charset="0"/>
            </a:endParaRPr>
          </a:p>
          <a:p>
            <a:endParaRPr lang="en-GB" dirty="0">
              <a:solidFill>
                <a:srgbClr val="002060"/>
              </a:solidFill>
              <a:latin typeface="Arial" panose="020B0604020202020204" pitchFamily="34" charset="0"/>
            </a:endParaRPr>
          </a:p>
          <a:p>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12F8C72B-193D-FAF6-D539-C2D6E07F022E}"/>
              </a:ext>
            </a:extLst>
          </p:cNvPr>
          <p:cNvSpPr txBox="1"/>
          <p:nvPr/>
        </p:nvSpPr>
        <p:spPr>
          <a:xfrm>
            <a:off x="544664" y="869951"/>
            <a:ext cx="7871607" cy="830997"/>
          </a:xfrm>
          <a:prstGeom prst="rect">
            <a:avLst/>
          </a:prstGeom>
          <a:noFill/>
        </p:spPr>
        <p:txBody>
          <a:bodyPr wrap="square" rtlCol="0">
            <a:spAutoFit/>
          </a:bodyPr>
          <a:lstStyle/>
          <a:p>
            <a:r>
              <a:rPr lang="en-GB" sz="1600" b="1" dirty="0">
                <a:solidFill>
                  <a:srgbClr val="002060"/>
                </a:solidFill>
                <a:latin typeface="Arial Nova" panose="020B0504020202020204" pitchFamily="34" charset="0"/>
              </a:rPr>
              <a:t>11:45</a:t>
            </a:r>
            <a:r>
              <a:rPr lang="en-US" sz="1600" b="1" kern="0" dirty="0">
                <a:solidFill>
                  <a:srgbClr val="002060"/>
                </a:solidFill>
                <a:latin typeface="Arial Nova" panose="020B0504020202020204" pitchFamily="34" charset="0"/>
              </a:rPr>
              <a:t> – </a:t>
            </a:r>
            <a:r>
              <a:rPr lang="en-GB" sz="1600" b="1" dirty="0">
                <a:solidFill>
                  <a:srgbClr val="002060"/>
                </a:solidFill>
                <a:latin typeface="Arial Nova" panose="020B0504020202020204" pitchFamily="34" charset="0"/>
              </a:rPr>
              <a:t>13:00:  Session 2 </a:t>
            </a:r>
            <a:r>
              <a:rPr lang="en-US" sz="1600" b="1" dirty="0">
                <a:solidFill>
                  <a:srgbClr val="002060"/>
                </a:solidFill>
                <a:latin typeface="Arial Nova" panose="020B0504020202020204" pitchFamily="34" charset="0"/>
              </a:rPr>
              <a:t>–</a:t>
            </a:r>
            <a:r>
              <a:rPr lang="en-GB" sz="1600" b="1" dirty="0">
                <a:solidFill>
                  <a:srgbClr val="002060"/>
                </a:solidFill>
                <a:latin typeface="Arial Nova" panose="020B0504020202020204" pitchFamily="34" charset="0"/>
              </a:rPr>
              <a:t> Ambassadors for Gender Equality </a:t>
            </a:r>
            <a:r>
              <a:rPr lang="en-US" sz="1600" b="1" dirty="0">
                <a:solidFill>
                  <a:srgbClr val="002060"/>
                </a:solidFill>
                <a:latin typeface="Arial Nova" panose="020B0504020202020204" pitchFamily="34" charset="0"/>
              </a:rPr>
              <a:t>– </a:t>
            </a:r>
            <a:r>
              <a:rPr lang="en-GB" sz="1600" b="1" dirty="0">
                <a:solidFill>
                  <a:srgbClr val="002060"/>
                </a:solidFill>
                <a:latin typeface="Arial Nova" panose="020B0504020202020204" pitchFamily="34" charset="0"/>
              </a:rPr>
              <a:t>Part B) How to integrate gender equality and intersectionality perspectives in my/our daily work/committee/body</a:t>
            </a:r>
            <a:endParaRPr lang="en-GB" sz="2400" dirty="0">
              <a:solidFill>
                <a:schemeClr val="tx2"/>
              </a:solidFill>
              <a:latin typeface="Arial Nova" panose="020B0504020202020204" pitchFamily="34" charset="0"/>
            </a:endParaRPr>
          </a:p>
        </p:txBody>
      </p:sp>
      <p:sp>
        <p:nvSpPr>
          <p:cNvPr id="6" name="TextBox 5">
            <a:extLst>
              <a:ext uri="{FF2B5EF4-FFF2-40B4-BE49-F238E27FC236}">
                <a16:creationId xmlns:a16="http://schemas.microsoft.com/office/drawing/2014/main" id="{BE57A654-582A-F330-7051-67747DDEF0FC}"/>
              </a:ext>
            </a:extLst>
          </p:cNvPr>
          <p:cNvSpPr txBox="1"/>
          <p:nvPr/>
        </p:nvSpPr>
        <p:spPr>
          <a:xfrm>
            <a:off x="564469" y="1909545"/>
            <a:ext cx="7715232" cy="2708434"/>
          </a:xfrm>
          <a:prstGeom prst="rect">
            <a:avLst/>
          </a:prstGeom>
          <a:noFill/>
        </p:spPr>
        <p:txBody>
          <a:bodyPr wrap="square" rtlCol="0">
            <a:spAutoFit/>
          </a:bodyPr>
          <a:lstStyle/>
          <a:p>
            <a:r>
              <a:rPr lang="en-US" sz="1400" dirty="0">
                <a:solidFill>
                  <a:srgbClr val="002060"/>
                </a:solidFill>
                <a:latin typeface="Arial Nova" panose="020B0504020202020204" pitchFamily="34" charset="0"/>
              </a:rPr>
              <a:t>Guidelines </a:t>
            </a:r>
          </a:p>
          <a:p>
            <a:endParaRPr lang="en-US" sz="1400" dirty="0">
              <a:solidFill>
                <a:srgbClr val="002060"/>
              </a:solidFill>
              <a:latin typeface="Arial Nova" panose="020B0504020202020204" pitchFamily="34" charset="0"/>
            </a:endParaRPr>
          </a:p>
          <a:p>
            <a:pPr marL="285750" indent="-285750">
              <a:buFont typeface="Wingdings" panose="05000000000000000000" pitchFamily="2" charset="2"/>
              <a:buChar char="Ø"/>
            </a:pPr>
            <a:r>
              <a:rPr lang="en-GB" sz="1400" dirty="0">
                <a:solidFill>
                  <a:srgbClr val="002060"/>
                </a:solidFill>
                <a:latin typeface="Arial Nova" panose="020B0504020202020204" pitchFamily="34" charset="0"/>
                <a:ea typeface="Times New Roman" panose="02020603050405020304" pitchFamily="18" charset="0"/>
              </a:rPr>
              <a:t>In this Session 1  GER (5 mins.) will present based on the following entry points:</a:t>
            </a:r>
          </a:p>
          <a:p>
            <a:pPr marL="631825" lvl="0" indent="-288925">
              <a:buFont typeface="Arial" panose="020B0604020202020204" pitchFamily="34" charset="0"/>
              <a:buChar char="•"/>
            </a:pPr>
            <a:r>
              <a:rPr lang="en-US" sz="1400" u="sng" dirty="0">
                <a:solidFill>
                  <a:srgbClr val="002060"/>
                </a:solidFill>
                <a:latin typeface="Arial Nova" panose="020B0504020202020204" pitchFamily="34" charset="0"/>
              </a:rPr>
              <a:t>What have you been able to do </a:t>
            </a:r>
            <a:r>
              <a:rPr lang="en-US" sz="1400" dirty="0">
                <a:solidFill>
                  <a:srgbClr val="002060"/>
                </a:solidFill>
                <a:latin typeface="Arial Nova" panose="020B0504020202020204" pitchFamily="34" charset="0"/>
              </a:rPr>
              <a:t>to promote gender equality?</a:t>
            </a:r>
            <a:endParaRPr lang="en-GB" sz="1400" dirty="0">
              <a:solidFill>
                <a:srgbClr val="002060"/>
              </a:solidFill>
              <a:latin typeface="Arial Nova" panose="020B0504020202020204" pitchFamily="34" charset="0"/>
            </a:endParaRPr>
          </a:p>
          <a:p>
            <a:pPr marL="631825" lvl="0" indent="-288925">
              <a:buFont typeface="Arial" panose="020B0604020202020204" pitchFamily="34" charset="0"/>
              <a:buChar char="•"/>
            </a:pPr>
            <a:r>
              <a:rPr lang="en-US" sz="1400" u="sng" dirty="0">
                <a:solidFill>
                  <a:srgbClr val="002060"/>
                </a:solidFill>
                <a:latin typeface="Arial Nova" panose="020B0504020202020204" pitchFamily="34" charset="0"/>
              </a:rPr>
              <a:t>What have you achieved</a:t>
            </a:r>
            <a:r>
              <a:rPr lang="en-US" sz="1400" dirty="0">
                <a:solidFill>
                  <a:srgbClr val="002060"/>
                </a:solidFill>
                <a:latin typeface="Arial Nova" panose="020B0504020202020204" pitchFamily="34" charset="0"/>
              </a:rPr>
              <a:t>? (positive results)</a:t>
            </a:r>
            <a:endParaRPr lang="en-GB" sz="1400" dirty="0">
              <a:solidFill>
                <a:srgbClr val="002060"/>
              </a:solidFill>
              <a:latin typeface="Arial Nova" panose="020B0504020202020204" pitchFamily="34" charset="0"/>
            </a:endParaRPr>
          </a:p>
          <a:p>
            <a:pPr marL="631825" lvl="0" indent="-288925">
              <a:buFont typeface="Arial" panose="020B0604020202020204" pitchFamily="34" charset="0"/>
              <a:buChar char="•"/>
            </a:pPr>
            <a:r>
              <a:rPr lang="en-US" sz="1400" u="sng" dirty="0">
                <a:solidFill>
                  <a:srgbClr val="002060"/>
                </a:solidFill>
                <a:latin typeface="Arial Nova" panose="020B0504020202020204" pitchFamily="34" charset="0"/>
              </a:rPr>
              <a:t>Where are the obstacles</a:t>
            </a:r>
            <a:r>
              <a:rPr lang="en-US" sz="1400" dirty="0">
                <a:solidFill>
                  <a:srgbClr val="002060"/>
                </a:solidFill>
                <a:latin typeface="Arial Nova" panose="020B0504020202020204" pitchFamily="34" charset="0"/>
              </a:rPr>
              <a:t>/challenges?</a:t>
            </a:r>
            <a:endParaRPr lang="en-GB" sz="1400" dirty="0">
              <a:solidFill>
                <a:srgbClr val="002060"/>
              </a:solidFill>
              <a:latin typeface="Arial Nova" panose="020B0504020202020204" pitchFamily="34" charset="0"/>
            </a:endParaRPr>
          </a:p>
          <a:p>
            <a:pPr marL="631825" indent="-288925">
              <a:buFont typeface="Arial" panose="020B0604020202020204" pitchFamily="34" charset="0"/>
              <a:buChar char="•"/>
            </a:pPr>
            <a:r>
              <a:rPr lang="en-GB" sz="1400" u="sng" dirty="0">
                <a:solidFill>
                  <a:srgbClr val="002060"/>
                </a:solidFill>
                <a:latin typeface="Arial Nova" panose="020B0504020202020204" pitchFamily="34" charset="0"/>
              </a:rPr>
              <a:t>Where do I see opportunities </a:t>
            </a:r>
            <a:r>
              <a:rPr lang="en-GB" sz="1400" dirty="0">
                <a:solidFill>
                  <a:srgbClr val="002060"/>
                </a:solidFill>
                <a:latin typeface="Arial Nova" panose="020B0504020202020204" pitchFamily="34" charset="0"/>
              </a:rPr>
              <a:t>for enhanced integration of gender equality and intersectionality issues in my work as GER?</a:t>
            </a:r>
          </a:p>
          <a:p>
            <a:pPr marL="342900"/>
            <a:endParaRPr lang="en-GB" sz="1400" dirty="0">
              <a:solidFill>
                <a:srgbClr val="002060"/>
              </a:solidFill>
              <a:latin typeface="Arial Nova" panose="020B0504020202020204" pitchFamily="34" charset="0"/>
            </a:endParaRPr>
          </a:p>
          <a:p>
            <a:pPr marL="60325" indent="53975">
              <a:buFont typeface="Wingdings" panose="05000000000000000000" pitchFamily="2" charset="2"/>
              <a:buChar char="Ø"/>
            </a:pPr>
            <a:r>
              <a:rPr lang="en-GB" sz="1400">
                <a:solidFill>
                  <a:srgbClr val="002060"/>
                </a:solidFill>
                <a:latin typeface="Arial Nova" panose="020B0504020202020204" pitchFamily="34" charset="0"/>
              </a:rPr>
              <a:t>The presentation </a:t>
            </a:r>
            <a:r>
              <a:rPr lang="en-GB" sz="1400" dirty="0">
                <a:solidFill>
                  <a:srgbClr val="002060"/>
                </a:solidFill>
                <a:latin typeface="Arial Nova" panose="020B0504020202020204" pitchFamily="34" charset="0"/>
              </a:rPr>
              <a:t>will be followed by a collective discussion on GERs individual experiences (30 mins.)</a:t>
            </a:r>
          </a:p>
          <a:p>
            <a:pPr marL="288925" indent="-288925">
              <a:buFont typeface="Wingdings" panose="05000000000000000000" pitchFamily="2" charset="2"/>
              <a:buChar char="Ø"/>
            </a:pPr>
            <a:endParaRPr lang="en-GB" sz="16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24766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DDC21-5713-39F5-0D56-AC50D62536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F4DA65-9C24-34EB-C89C-195400128EEF}"/>
              </a:ext>
            </a:extLst>
          </p:cNvPr>
          <p:cNvPicPr>
            <a:picLocks noChangeAspect="1"/>
          </p:cNvPicPr>
          <p:nvPr/>
        </p:nvPicPr>
        <p:blipFill>
          <a:blip r:embed="rId3"/>
          <a:srcRect/>
          <a:stretch/>
        </p:blipFill>
        <p:spPr>
          <a:xfrm>
            <a:off x="-1" y="14178"/>
            <a:ext cx="9144000" cy="849015"/>
          </a:xfrm>
          <a:prstGeom prst="rect">
            <a:avLst/>
          </a:prstGeom>
        </p:spPr>
      </p:pic>
      <p:sp>
        <p:nvSpPr>
          <p:cNvPr id="12290" name="Titre 2">
            <a:extLst>
              <a:ext uri="{FF2B5EF4-FFF2-40B4-BE49-F238E27FC236}">
                <a16:creationId xmlns:a16="http://schemas.microsoft.com/office/drawing/2014/main" id="{5C514E54-AF8C-EF77-4059-FD0E5A4E7AD9}"/>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buNone/>
            </a:pPr>
            <a:r>
              <a:rPr lang="fr-FR" sz="1400" dirty="0">
                <a:solidFill>
                  <a:schemeClr val="bg1"/>
                </a:solidFill>
                <a:latin typeface="Myriad Pro" panose="020B0503030403020204" pitchFamily="34" charset="0"/>
                <a:ea typeface="Arial Narrow" charset="0"/>
                <a:cs typeface="Arial Narrow" charset="0"/>
              </a:rPr>
              <a:t>46 ÉTATS MEMBRES</a:t>
            </a:r>
            <a:br>
              <a:rPr lang="fr-FR" sz="1400" dirty="0">
                <a:solidFill>
                  <a:schemeClr val="bg1"/>
                </a:solidFill>
                <a:latin typeface="Myriad Pro" panose="020B0503030403020204" pitchFamily="34" charset="0"/>
                <a:ea typeface="Arial Narrow" charset="0"/>
                <a:cs typeface="Arial Narrow" charset="0"/>
              </a:rPr>
            </a:br>
            <a:r>
              <a:rPr lang="fr-FR" sz="1400" dirty="0">
                <a:solidFill>
                  <a:schemeClr val="bg1"/>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7E046D7E-F6DA-20B5-1A32-B0D1BA64A327}"/>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4</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16F2A864-CA08-9386-1ECB-F9670EF13911}"/>
              </a:ext>
            </a:extLst>
          </p:cNvPr>
          <p:cNvCxnSpPr>
            <a:cxnSpLocks/>
          </p:cNvCxnSpPr>
          <p:nvPr/>
        </p:nvCxnSpPr>
        <p:spPr>
          <a:xfrm>
            <a:off x="554567"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19841C37-85B1-ADDE-4731-33039106ED65}"/>
              </a:ext>
            </a:extLst>
          </p:cNvPr>
          <p:cNvCxnSpPr>
            <a:cxnSpLocks/>
          </p:cNvCxnSpPr>
          <p:nvPr/>
        </p:nvCxnSpPr>
        <p:spPr>
          <a:xfrm>
            <a:off x="467102" y="29270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4FDEA20C-CA29-0C14-F8BC-E599089EB712}"/>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B3F88A2-F875-CF89-E6A8-37DB21C036DB}"/>
              </a:ext>
            </a:extLst>
          </p:cNvPr>
          <p:cNvSpPr txBox="1"/>
          <p:nvPr/>
        </p:nvSpPr>
        <p:spPr>
          <a:xfrm>
            <a:off x="1614921" y="1226344"/>
            <a:ext cx="4743450" cy="369332"/>
          </a:xfrm>
          <a:prstGeom prst="rect">
            <a:avLst/>
          </a:prstGeom>
          <a:noFill/>
        </p:spPr>
        <p:txBody>
          <a:bodyPr wrap="square">
            <a:spAutoFit/>
          </a:bodyPr>
          <a:lstStyle/>
          <a:p>
            <a:pPr defTabSz="342900">
              <a:defRPr/>
            </a:pPr>
            <a:r>
              <a:rPr lang="en-GB" b="1" dirty="0">
                <a:solidFill>
                  <a:srgbClr val="0D347D"/>
                </a:solidFill>
                <a:latin typeface="Arial" panose="020B0604020202020204" pitchFamily="34" charset="0"/>
                <a:ea typeface="Calibri" panose="020F0502020204030204" pitchFamily="34" charset="0"/>
              </a:rPr>
              <a:t>Programme  Day 2 –  4 November 2025</a:t>
            </a:r>
            <a:endParaRPr lang="fr-BE" dirty="0">
              <a:solidFill>
                <a:srgbClr val="FF0000"/>
              </a:solidFill>
              <a:latin typeface="Arial" panose="020B060402020202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11B8DDD9-6B03-38F9-CB86-1D76456F13AB}"/>
              </a:ext>
            </a:extLst>
          </p:cNvPr>
          <p:cNvSpPr txBox="1"/>
          <p:nvPr/>
        </p:nvSpPr>
        <p:spPr>
          <a:xfrm>
            <a:off x="4114800" y="1905000"/>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458A1D98-902B-3882-E4AF-EFDDBE8E9B07}"/>
              </a:ext>
            </a:extLst>
          </p:cNvPr>
          <p:cNvSpPr txBox="1"/>
          <p:nvPr/>
        </p:nvSpPr>
        <p:spPr>
          <a:xfrm>
            <a:off x="321734" y="1693498"/>
            <a:ext cx="8754679" cy="338554"/>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002060"/>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60880A4B-A8EF-DAC5-DC5D-19FD6AD01D92}"/>
              </a:ext>
            </a:extLst>
          </p:cNvPr>
          <p:cNvGraphicFramePr>
            <a:graphicFrameLocks noGrp="1"/>
          </p:cNvGraphicFramePr>
          <p:nvPr>
            <p:extLst>
              <p:ext uri="{D42A27DB-BD31-4B8C-83A1-F6EECF244321}">
                <p14:modId xmlns:p14="http://schemas.microsoft.com/office/powerpoint/2010/main" val="585472050"/>
              </p:ext>
            </p:extLst>
          </p:nvPr>
        </p:nvGraphicFramePr>
        <p:xfrm>
          <a:off x="770467" y="2113569"/>
          <a:ext cx="7780184" cy="2560320"/>
        </p:xfrm>
        <a:graphic>
          <a:graphicData uri="http://schemas.openxmlformats.org/drawingml/2006/table">
            <a:tbl>
              <a:tblPr firstRow="1" bandRow="1">
                <a:tableStyleId>{91EBBBCC-DAD2-459C-BE2E-F6DE35CF9A28}</a:tableStyleId>
              </a:tblPr>
              <a:tblGrid>
                <a:gridCol w="7780184">
                  <a:extLst>
                    <a:ext uri="{9D8B030D-6E8A-4147-A177-3AD203B41FA5}">
                      <a16:colId xmlns:a16="http://schemas.microsoft.com/office/drawing/2014/main" val="377973379"/>
                    </a:ext>
                  </a:extLst>
                </a:gridCol>
              </a:tblGrid>
              <a:tr h="313099">
                <a:tc>
                  <a:txBody>
                    <a:bodyPr/>
                    <a:lstStyle/>
                    <a:p>
                      <a:pPr marL="0" indent="0">
                        <a:buFont typeface="Arial" panose="020B0604020202020204" pitchFamily="34" charset="0"/>
                        <a:buNone/>
                      </a:pPr>
                      <a:r>
                        <a:rPr lang="en-GB" sz="1600" b="0" dirty="0">
                          <a:solidFill>
                            <a:srgbClr val="002060"/>
                          </a:solidFill>
                          <a:latin typeface="+mn-lt"/>
                          <a:cs typeface="Arial" panose="020B0604020202020204" pitchFamily="34" charset="0"/>
                        </a:rPr>
                        <a:t>09:30-10:45. Welcome, recap from previous day</a:t>
                      </a:r>
                    </a:p>
                    <a:p>
                      <a:pPr marL="0" indent="0">
                        <a:buFont typeface="Arial" panose="020B0604020202020204" pitchFamily="34" charset="0"/>
                        <a:buNone/>
                      </a:pPr>
                      <a:endParaRPr lang="en-GB" sz="1600" b="0" dirty="0">
                        <a:latin typeface="+mn-lt"/>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82827068"/>
                  </a:ext>
                </a:extLst>
              </a:tr>
              <a:tr h="300387">
                <a:tc>
                  <a:txBody>
                    <a:bodyPr/>
                    <a:lstStyle/>
                    <a:p>
                      <a:pPr marL="0" indent="0">
                        <a:buFont typeface="Arial" panose="020B0604020202020204" pitchFamily="34" charset="0"/>
                        <a:buNone/>
                      </a:pPr>
                      <a:r>
                        <a:rPr lang="en-US" sz="1600" dirty="0">
                          <a:solidFill>
                            <a:srgbClr val="002060"/>
                          </a:solidFill>
                          <a:latin typeface="+mn-lt"/>
                          <a:cs typeface="Arial" panose="020B0604020202020204" pitchFamily="34" charset="0"/>
                        </a:rPr>
                        <a:t>10:45-11:15. Coffee break</a:t>
                      </a:r>
                    </a:p>
                    <a:p>
                      <a:pPr marL="0" indent="0">
                        <a:buFont typeface="Arial" panose="020B0604020202020204" pitchFamily="34" charset="0"/>
                        <a:buNone/>
                      </a:pPr>
                      <a:endParaRPr lang="en-GB" sz="1600" dirty="0">
                        <a:latin typeface="+mn-lt"/>
                        <a:cs typeface="Arial" panose="020B0604020202020204" pitchFamily="34" charset="0"/>
                      </a:endParaRPr>
                    </a:p>
                  </a:txBody>
                  <a:tcPr/>
                </a:tc>
                <a:extLst>
                  <a:ext uri="{0D108BD9-81ED-4DB2-BD59-A6C34878D82A}">
                    <a16:rowId xmlns:a16="http://schemas.microsoft.com/office/drawing/2014/main" val="760475250"/>
                  </a:ext>
                </a:extLst>
              </a:tr>
              <a:tr h="352077">
                <a:tc>
                  <a:txBody>
                    <a:bodyPr/>
                    <a:lstStyle/>
                    <a:p>
                      <a:pPr marL="1201738" indent="-1143000">
                        <a:buFont typeface="Arial" panose="020B0604020202020204" pitchFamily="34" charset="0"/>
                        <a:buNone/>
                      </a:pPr>
                      <a:r>
                        <a:rPr lang="en-US" sz="1600" dirty="0">
                          <a:solidFill>
                            <a:srgbClr val="002060"/>
                          </a:solidFill>
                          <a:latin typeface="+mn-lt"/>
                          <a:cs typeface="Arial" panose="020B0604020202020204" pitchFamily="34" charset="0"/>
                        </a:rPr>
                        <a:t>11:15-12:30. Session 4 – Shifting mindsets: strategies to deal with resistance to gender equality and intersectionality</a:t>
                      </a:r>
                    </a:p>
                    <a:p>
                      <a:pPr marL="457200" indent="-457200">
                        <a:buFont typeface="Arial" panose="020B0604020202020204" pitchFamily="34" charset="0"/>
                        <a:buNone/>
                      </a:pPr>
                      <a:endParaRPr lang="en-GB" sz="1600" dirty="0">
                        <a:latin typeface="+mn-lt"/>
                        <a:cs typeface="Arial" panose="020B0604020202020204" pitchFamily="34" charset="0"/>
                      </a:endParaRPr>
                    </a:p>
                  </a:txBody>
                  <a:tcPr/>
                </a:tc>
                <a:extLst>
                  <a:ext uri="{0D108BD9-81ED-4DB2-BD59-A6C34878D82A}">
                    <a16:rowId xmlns:a16="http://schemas.microsoft.com/office/drawing/2014/main" val="1206808580"/>
                  </a:ext>
                </a:extLst>
              </a:tr>
              <a:tr h="35207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solidFill>
                            <a:srgbClr val="002060"/>
                          </a:solidFill>
                          <a:latin typeface="+mn-lt"/>
                          <a:cs typeface="Arial" panose="020B0604020202020204" pitchFamily="34" charset="0"/>
                        </a:rPr>
                        <a:t>12:30-13:00. Conclusions and evaluation of the workshop</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latin typeface="+mn-lt"/>
                        <a:cs typeface="Arial" panose="020B0604020202020204" pitchFamily="34" charset="0"/>
                      </a:endParaRPr>
                    </a:p>
                  </a:txBody>
                  <a:tcPr/>
                </a:tc>
                <a:extLst>
                  <a:ext uri="{0D108BD9-81ED-4DB2-BD59-A6C34878D82A}">
                    <a16:rowId xmlns:a16="http://schemas.microsoft.com/office/drawing/2014/main" val="96478376"/>
                  </a:ext>
                </a:extLst>
              </a:tr>
            </a:tbl>
          </a:graphicData>
        </a:graphic>
      </p:graphicFrame>
    </p:spTree>
    <p:extLst>
      <p:ext uri="{BB962C8B-B14F-4D97-AF65-F5344CB8AC3E}">
        <p14:creationId xmlns:p14="http://schemas.microsoft.com/office/powerpoint/2010/main" val="684200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04309-9983-94E3-179B-57FE41EDA0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8687881-562F-3D9A-DC7F-4A17CB0992CD}"/>
              </a:ext>
            </a:extLst>
          </p:cNvPr>
          <p:cNvPicPr>
            <a:picLocks noChangeAspect="1"/>
          </p:cNvPicPr>
          <p:nvPr/>
        </p:nvPicPr>
        <p:blipFill>
          <a:blip r:embed="rId2"/>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E614A240-933D-D0B2-1C8F-AAE494415509}"/>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94018762-707F-E0D4-2A00-56C2CE409FB1}"/>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40</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16C72AA1-A44E-73EE-B132-E50EA9ED7921}"/>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7A7B987-EDC0-F603-3162-DECD352613ED}"/>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3A8C6611-6941-28EA-7832-598D6395FF63}"/>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0C1C7CDF-039D-C2B5-7C13-4B307FD02EB4}"/>
              </a:ext>
            </a:extLst>
          </p:cNvPr>
          <p:cNvSpPr>
            <a:spLocks noChangeArrowheads="1"/>
          </p:cNvSpPr>
          <p:nvPr/>
        </p:nvSpPr>
        <p:spPr bwMode="auto">
          <a:xfrm>
            <a:off x="544665" y="2036915"/>
            <a:ext cx="787160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dirty="0"/>
              <a:t> </a:t>
            </a:r>
            <a:endParaRPr lang="en-GB" dirty="0">
              <a:solidFill>
                <a:schemeClr val="tx2"/>
              </a:solidFill>
              <a:latin typeface="Arial" panose="020B0604020202020204" pitchFamily="34" charset="0"/>
            </a:endParaRPr>
          </a:p>
          <a:p>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907C7FCB-746B-8135-0B4B-2DEDEDB09CB8}"/>
              </a:ext>
            </a:extLst>
          </p:cNvPr>
          <p:cNvSpPr txBox="1"/>
          <p:nvPr/>
        </p:nvSpPr>
        <p:spPr>
          <a:xfrm>
            <a:off x="878693" y="965398"/>
            <a:ext cx="7871607" cy="1015663"/>
          </a:xfrm>
          <a:prstGeom prst="rect">
            <a:avLst/>
          </a:prstGeom>
          <a:noFill/>
        </p:spPr>
        <p:txBody>
          <a:bodyPr wrap="square" rtlCol="0">
            <a:spAutoFit/>
          </a:bodyPr>
          <a:lstStyle/>
          <a:p>
            <a:r>
              <a:rPr lang="en-GB" sz="2000" b="1" dirty="0">
                <a:solidFill>
                  <a:srgbClr val="002060"/>
                </a:solidFill>
                <a:latin typeface="Arial Nova" panose="020B0504020202020204" pitchFamily="34" charset="0"/>
              </a:rPr>
              <a:t>14:30</a:t>
            </a:r>
            <a:r>
              <a:rPr lang="en-US" sz="2000" b="1" kern="0" dirty="0">
                <a:solidFill>
                  <a:srgbClr val="002060"/>
                </a:solidFill>
                <a:latin typeface="Arial Nova" panose="020B0504020202020204" pitchFamily="34" charset="0"/>
              </a:rPr>
              <a:t> – 15:30. </a:t>
            </a:r>
            <a:r>
              <a:rPr lang="en-GB" sz="2000" b="1" dirty="0">
                <a:solidFill>
                  <a:srgbClr val="002060"/>
                </a:solidFill>
                <a:latin typeface="Arial Nova" panose="020B0504020202020204" pitchFamily="34" charset="0"/>
              </a:rPr>
              <a:t>Session 3 – How to scan documents from a gender and intersectional perspective? </a:t>
            </a:r>
          </a:p>
          <a:p>
            <a:endParaRPr lang="en-GB" sz="2000" b="1" dirty="0">
              <a:solidFill>
                <a:srgbClr val="002060"/>
              </a:solidFill>
              <a:latin typeface="Arial Nova" panose="020B0504020202020204" pitchFamily="34" charset="0"/>
            </a:endParaRPr>
          </a:p>
        </p:txBody>
      </p:sp>
      <p:sp>
        <p:nvSpPr>
          <p:cNvPr id="6" name="TextBox 5">
            <a:extLst>
              <a:ext uri="{FF2B5EF4-FFF2-40B4-BE49-F238E27FC236}">
                <a16:creationId xmlns:a16="http://schemas.microsoft.com/office/drawing/2014/main" id="{089EDBFC-2739-30CD-CA3A-C4794B7C8370}"/>
              </a:ext>
            </a:extLst>
          </p:cNvPr>
          <p:cNvSpPr txBox="1"/>
          <p:nvPr/>
        </p:nvSpPr>
        <p:spPr>
          <a:xfrm>
            <a:off x="2169175" y="1885354"/>
            <a:ext cx="6581125" cy="646331"/>
          </a:xfrm>
          <a:prstGeom prst="rect">
            <a:avLst/>
          </a:prstGeom>
          <a:noFill/>
        </p:spPr>
        <p:txBody>
          <a:bodyPr wrap="square">
            <a:spAutoFit/>
          </a:bodyPr>
          <a:lstStyle/>
          <a:p>
            <a:r>
              <a:rPr lang="en-GB" sz="1800" b="1" dirty="0">
                <a:solidFill>
                  <a:srgbClr val="002060"/>
                </a:solidFill>
                <a:latin typeface="Arial Nova" panose="020B0504020202020204" pitchFamily="34" charset="0"/>
              </a:rPr>
              <a:t>Practical exercise using a gender equality and intersectional screening  - Task sheet #2  </a:t>
            </a:r>
          </a:p>
        </p:txBody>
      </p:sp>
      <p:sp>
        <p:nvSpPr>
          <p:cNvPr id="8" name="TextBox 7">
            <a:extLst>
              <a:ext uri="{FF2B5EF4-FFF2-40B4-BE49-F238E27FC236}">
                <a16:creationId xmlns:a16="http://schemas.microsoft.com/office/drawing/2014/main" id="{B6191E86-41F1-7417-ADD1-5601A4129186}"/>
              </a:ext>
            </a:extLst>
          </p:cNvPr>
          <p:cNvSpPr txBox="1"/>
          <p:nvPr/>
        </p:nvSpPr>
        <p:spPr>
          <a:xfrm>
            <a:off x="1304003" y="2854663"/>
            <a:ext cx="467090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000" dirty="0">
              <a:solidFill>
                <a:srgbClr val="002060"/>
              </a:solidFill>
              <a:latin typeface="Arial Nova" panose="020B0504020202020204" pitchFamily="34" charset="0"/>
            </a:endParaRPr>
          </a:p>
          <a:p>
            <a:pPr algn="ctr"/>
            <a:r>
              <a:rPr lang="en-GB" sz="2000" b="1" dirty="0">
                <a:solidFill>
                  <a:srgbClr val="002060"/>
                </a:solidFill>
                <a:latin typeface="Arial Nova" panose="020B0504020202020204" pitchFamily="34" charset="0"/>
              </a:rPr>
              <a:t>First, let us start with an energiser: </a:t>
            </a:r>
            <a:r>
              <a:rPr lang="en-GB" sz="2000" dirty="0">
                <a:solidFill>
                  <a:srgbClr val="002060"/>
                </a:solidFill>
                <a:latin typeface="Arial Nova" panose="020B0504020202020204" pitchFamily="34" charset="0"/>
              </a:rPr>
              <a:t> Redrawing the balance</a:t>
            </a:r>
          </a:p>
          <a:p>
            <a:pPr algn="ctr"/>
            <a:r>
              <a:rPr lang="en-GB" b="1" u="sng" dirty="0">
                <a:hlinkClick r:id="rId3"/>
              </a:rPr>
              <a:t>https://youtu.be/p9cU6J2Df9o</a:t>
            </a:r>
            <a:r>
              <a:rPr lang="en-GB" sz="2000" dirty="0">
                <a:latin typeface="Arial Nova" panose="020B0504020202020204" pitchFamily="34" charset="0"/>
              </a:rPr>
              <a:t>  </a:t>
            </a:r>
          </a:p>
        </p:txBody>
      </p:sp>
    </p:spTree>
    <p:extLst>
      <p:ext uri="{BB962C8B-B14F-4D97-AF65-F5344CB8AC3E}">
        <p14:creationId xmlns:p14="http://schemas.microsoft.com/office/powerpoint/2010/main" val="2762778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6EF29-A4DC-986D-5405-8036BD89C23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2DAAC9-C56E-5027-9DAC-359966BD7B8F}"/>
              </a:ext>
            </a:extLst>
          </p:cNvPr>
          <p:cNvPicPr>
            <a:picLocks noChangeAspect="1"/>
          </p:cNvPicPr>
          <p:nvPr/>
        </p:nvPicPr>
        <p:blipFill>
          <a:blip r:embed="rId2"/>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ABE176B2-0642-39FB-246B-326940603A2B}"/>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D5857320-555C-99DB-7475-BFFF9701E208}"/>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41</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FCF9EED4-F74D-DE60-6BC2-938412661F41}"/>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981F9F8-4445-9F79-39EF-B5205CC0BF38}"/>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DA492099-210E-53C8-E39A-0B6E26202DF2}"/>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97E1F25C-9250-E4B6-12B9-436357CEF9B2}"/>
              </a:ext>
            </a:extLst>
          </p:cNvPr>
          <p:cNvSpPr>
            <a:spLocks noChangeArrowheads="1"/>
          </p:cNvSpPr>
          <p:nvPr/>
        </p:nvSpPr>
        <p:spPr bwMode="auto">
          <a:xfrm>
            <a:off x="544665" y="2036915"/>
            <a:ext cx="787160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dirty="0"/>
              <a:t> </a:t>
            </a:r>
            <a:endParaRPr lang="en-GB" dirty="0">
              <a:solidFill>
                <a:schemeClr val="tx2"/>
              </a:solidFill>
              <a:latin typeface="Arial" panose="020B0604020202020204" pitchFamily="34" charset="0"/>
            </a:endParaRPr>
          </a:p>
          <a:p>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F3340617-A09B-809F-5FCB-9C6E7752B2CF}"/>
              </a:ext>
            </a:extLst>
          </p:cNvPr>
          <p:cNvSpPr txBox="1"/>
          <p:nvPr/>
        </p:nvSpPr>
        <p:spPr>
          <a:xfrm>
            <a:off x="878693" y="965398"/>
            <a:ext cx="7871607" cy="1015663"/>
          </a:xfrm>
          <a:prstGeom prst="rect">
            <a:avLst/>
          </a:prstGeom>
          <a:noFill/>
        </p:spPr>
        <p:txBody>
          <a:bodyPr wrap="square" rtlCol="0">
            <a:spAutoFit/>
          </a:bodyPr>
          <a:lstStyle/>
          <a:p>
            <a:r>
              <a:rPr lang="en-GB" sz="2000" b="1" dirty="0">
                <a:solidFill>
                  <a:srgbClr val="002060"/>
                </a:solidFill>
                <a:latin typeface="Arial Nova" panose="020B0504020202020204" pitchFamily="34" charset="0"/>
              </a:rPr>
              <a:t>14:30</a:t>
            </a:r>
            <a:r>
              <a:rPr lang="en-US" sz="2000" b="1" kern="0" dirty="0">
                <a:solidFill>
                  <a:srgbClr val="002060"/>
                </a:solidFill>
                <a:latin typeface="Arial Nova" panose="020B0504020202020204" pitchFamily="34" charset="0"/>
              </a:rPr>
              <a:t> – 15:30. </a:t>
            </a:r>
            <a:r>
              <a:rPr lang="en-GB" sz="2000" b="1" dirty="0">
                <a:solidFill>
                  <a:srgbClr val="002060"/>
                </a:solidFill>
                <a:latin typeface="Arial Nova" panose="020B0504020202020204" pitchFamily="34" charset="0"/>
              </a:rPr>
              <a:t>Session 3 – How to scan documents from a gender and intersectional perspective? </a:t>
            </a:r>
          </a:p>
          <a:p>
            <a:endParaRPr lang="en-GB" sz="2000" b="1" dirty="0">
              <a:solidFill>
                <a:srgbClr val="002060"/>
              </a:solidFill>
              <a:latin typeface="Arial Nova" panose="020B0504020202020204" pitchFamily="34" charset="0"/>
            </a:endParaRPr>
          </a:p>
        </p:txBody>
      </p:sp>
      <p:sp>
        <p:nvSpPr>
          <p:cNvPr id="6" name="TextBox 5">
            <a:extLst>
              <a:ext uri="{FF2B5EF4-FFF2-40B4-BE49-F238E27FC236}">
                <a16:creationId xmlns:a16="http://schemas.microsoft.com/office/drawing/2014/main" id="{AAFBA7BC-2019-D39B-9B3A-2DAAB87A8B2C}"/>
              </a:ext>
            </a:extLst>
          </p:cNvPr>
          <p:cNvSpPr txBox="1"/>
          <p:nvPr/>
        </p:nvSpPr>
        <p:spPr>
          <a:xfrm>
            <a:off x="564469" y="1929929"/>
            <a:ext cx="6581125" cy="646331"/>
          </a:xfrm>
          <a:prstGeom prst="rect">
            <a:avLst/>
          </a:prstGeom>
          <a:noFill/>
        </p:spPr>
        <p:txBody>
          <a:bodyPr wrap="square">
            <a:spAutoFit/>
          </a:bodyPr>
          <a:lstStyle/>
          <a:p>
            <a:r>
              <a:rPr lang="en-GB" sz="1800" b="1" dirty="0">
                <a:solidFill>
                  <a:srgbClr val="002060"/>
                </a:solidFill>
                <a:latin typeface="Arial Nova" panose="020B0504020202020204" pitchFamily="34" charset="0"/>
              </a:rPr>
              <a:t>Practical exercise using a gender equality and intersectional screening  - Task sheet #2  </a:t>
            </a:r>
          </a:p>
        </p:txBody>
      </p:sp>
      <p:pic>
        <p:nvPicPr>
          <p:cNvPr id="7" name="Picture 6">
            <a:extLst>
              <a:ext uri="{FF2B5EF4-FFF2-40B4-BE49-F238E27FC236}">
                <a16:creationId xmlns:a16="http://schemas.microsoft.com/office/drawing/2014/main" id="{31D1E005-3027-2480-FFFF-BD17B87E5BD0}"/>
              </a:ext>
            </a:extLst>
          </p:cNvPr>
          <p:cNvPicPr>
            <a:picLocks noChangeAspect="1"/>
          </p:cNvPicPr>
          <p:nvPr/>
        </p:nvPicPr>
        <p:blipFill>
          <a:blip r:embed="rId3"/>
          <a:stretch>
            <a:fillRect/>
          </a:stretch>
        </p:blipFill>
        <p:spPr>
          <a:xfrm flipH="1">
            <a:off x="6547229" y="2665393"/>
            <a:ext cx="2284185" cy="1193530"/>
          </a:xfrm>
          <a:prstGeom prst="rect">
            <a:avLst/>
          </a:prstGeom>
        </p:spPr>
      </p:pic>
      <p:sp>
        <p:nvSpPr>
          <p:cNvPr id="8" name="TextBox 7">
            <a:extLst>
              <a:ext uri="{FF2B5EF4-FFF2-40B4-BE49-F238E27FC236}">
                <a16:creationId xmlns:a16="http://schemas.microsoft.com/office/drawing/2014/main" id="{24035ADF-0471-9232-873F-FB7DA5563949}"/>
              </a:ext>
            </a:extLst>
          </p:cNvPr>
          <p:cNvSpPr txBox="1"/>
          <p:nvPr/>
        </p:nvSpPr>
        <p:spPr>
          <a:xfrm>
            <a:off x="673065" y="2683246"/>
            <a:ext cx="5491761"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solidFill>
                  <a:srgbClr val="002060"/>
                </a:solidFill>
                <a:latin typeface="Arial Nova" panose="020B0504020202020204" pitchFamily="34" charset="0"/>
              </a:rPr>
              <a:t>Guidelines</a:t>
            </a:r>
          </a:p>
          <a:p>
            <a:endParaRPr lang="en-US" sz="1400" b="1" dirty="0">
              <a:solidFill>
                <a:srgbClr val="002060"/>
              </a:solidFill>
              <a:latin typeface="Arial Nova" panose="020B0504020202020204" pitchFamily="34" charset="0"/>
            </a:endParaRPr>
          </a:p>
          <a:p>
            <a:pPr marL="285750" indent="-285750">
              <a:buFont typeface="Wingdings" panose="05000000000000000000" pitchFamily="2" charset="2"/>
              <a:buChar char="Ø"/>
            </a:pPr>
            <a:r>
              <a:rPr lang="en-US" sz="1400" dirty="0">
                <a:solidFill>
                  <a:srgbClr val="002060"/>
                </a:solidFill>
                <a:latin typeface="Arial Nova" panose="020B0504020202020204" pitchFamily="34" charset="0"/>
              </a:rPr>
              <a:t>Please look at the next slide and </a:t>
            </a:r>
            <a:r>
              <a:rPr lang="en-US" sz="1400" dirty="0" err="1">
                <a:solidFill>
                  <a:srgbClr val="002060"/>
                </a:solidFill>
                <a:latin typeface="Arial Nova" panose="020B0504020202020204" pitchFamily="34" charset="0"/>
              </a:rPr>
              <a:t>organise</a:t>
            </a:r>
            <a:r>
              <a:rPr lang="en-US" sz="1400" dirty="0">
                <a:solidFill>
                  <a:srgbClr val="002060"/>
                </a:solidFill>
                <a:latin typeface="Arial Nova" panose="020B0504020202020204" pitchFamily="34" charset="0"/>
              </a:rPr>
              <a:t> according to your group.</a:t>
            </a:r>
          </a:p>
          <a:p>
            <a:pPr marL="285750" indent="-285750">
              <a:buFont typeface="Wingdings" panose="05000000000000000000" pitchFamily="2" charset="2"/>
              <a:buChar char="Ø"/>
            </a:pPr>
            <a:r>
              <a:rPr lang="en-GB" sz="1400" dirty="0">
                <a:solidFill>
                  <a:srgbClr val="002060"/>
                </a:solidFill>
                <a:latin typeface="Arial Nova" panose="020B0504020202020204" pitchFamily="34" charset="0"/>
              </a:rPr>
              <a:t>Go through Task sheet # 2 and follow the guidelines</a:t>
            </a:r>
          </a:p>
          <a:p>
            <a:pPr marL="285750" indent="-285750">
              <a:buFont typeface="Wingdings" panose="05000000000000000000" pitchFamily="2" charset="2"/>
              <a:buChar char="Ø"/>
            </a:pPr>
            <a:r>
              <a:rPr lang="en-GB" sz="1400" dirty="0">
                <a:solidFill>
                  <a:srgbClr val="002060"/>
                </a:solidFill>
                <a:latin typeface="Arial Nova" panose="020B0504020202020204" pitchFamily="34" charset="0"/>
              </a:rPr>
              <a:t>Groups choose a rapporteur </a:t>
            </a:r>
          </a:p>
          <a:p>
            <a:pPr marL="285750" indent="-285750">
              <a:buFont typeface="Wingdings" panose="05000000000000000000" pitchFamily="2" charset="2"/>
              <a:buChar char="Ø"/>
            </a:pPr>
            <a:r>
              <a:rPr lang="en-GB" sz="1400" dirty="0">
                <a:solidFill>
                  <a:srgbClr val="002060"/>
                </a:solidFill>
                <a:latin typeface="Arial Nova" panose="020B0504020202020204" pitchFamily="34" charset="0"/>
              </a:rPr>
              <a:t>Facilitators will be there in case you have further questions, doubts.</a:t>
            </a:r>
            <a:endParaRPr lang="en-GB" dirty="0"/>
          </a:p>
        </p:txBody>
      </p:sp>
    </p:spTree>
    <p:extLst>
      <p:ext uri="{BB962C8B-B14F-4D97-AF65-F5344CB8AC3E}">
        <p14:creationId xmlns:p14="http://schemas.microsoft.com/office/powerpoint/2010/main" val="2818500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E771A-6D38-3174-1881-DABC6ED63B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DD0A55-62C6-E23E-9F8F-3A7DBE53F642}"/>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96117133-0683-92A3-097A-8F97ED279B7F}"/>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01DC4F69-71F1-67D1-35BE-3FC9B6BBD1F9}"/>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42</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95562EEE-F012-691A-F117-09CCDE61B0A6}"/>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73E56DFC-F5F0-37C9-C98B-BC2F756E530F}"/>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42CEB6D-FCF2-C765-4655-6D9277F4ECD6}"/>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51847541-5B52-2D3B-AA08-18D80D9FF21B}"/>
              </a:ext>
            </a:extLst>
          </p:cNvPr>
          <p:cNvSpPr>
            <a:spLocks noChangeArrowheads="1"/>
          </p:cNvSpPr>
          <p:nvPr/>
        </p:nvSpPr>
        <p:spPr bwMode="auto">
          <a:xfrm>
            <a:off x="5250426" y="2036915"/>
            <a:ext cx="31658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50BDD8D5-8D8F-CCB2-3BAF-BEB0D2E1E0C9}"/>
              </a:ext>
            </a:extLst>
          </p:cNvPr>
          <p:cNvSpPr txBox="1"/>
          <p:nvPr/>
        </p:nvSpPr>
        <p:spPr>
          <a:xfrm>
            <a:off x="925798" y="849900"/>
            <a:ext cx="7871607" cy="707886"/>
          </a:xfrm>
          <a:prstGeom prst="rect">
            <a:avLst/>
          </a:prstGeom>
          <a:noFill/>
        </p:spPr>
        <p:txBody>
          <a:bodyPr wrap="square" rtlCol="0">
            <a:spAutoFit/>
          </a:bodyPr>
          <a:lstStyle/>
          <a:p>
            <a:pPr lvl="0"/>
            <a:r>
              <a:rPr kumimoji="0" lang="en-US" sz="2000" b="1" i="0" u="none" strike="noStrike" kern="1200" cap="none" spc="0" normalizeH="0" baseline="0" noProof="0" dirty="0">
                <a:ln>
                  <a:noFill/>
                </a:ln>
                <a:solidFill>
                  <a:srgbClr val="002060"/>
                </a:solidFill>
                <a:effectLst/>
                <a:uLnTx/>
                <a:uFillTx/>
                <a:latin typeface="Arial Nova" panose="020B0504020202020204" pitchFamily="34" charset="0"/>
              </a:rPr>
              <a:t>15: 45 </a:t>
            </a:r>
            <a:r>
              <a:rPr lang="en-US" sz="2000" dirty="0">
                <a:solidFill>
                  <a:srgbClr val="002060"/>
                </a:solidFill>
                <a:latin typeface="Arial Nova" panose="020B0504020202020204" pitchFamily="34" charset="0"/>
              </a:rPr>
              <a:t>– </a:t>
            </a:r>
            <a:r>
              <a:rPr lang="en-US" sz="2000" b="1" dirty="0">
                <a:solidFill>
                  <a:srgbClr val="002060"/>
                </a:solidFill>
                <a:latin typeface="Arial Nova" panose="020B0504020202020204" pitchFamily="34" charset="0"/>
              </a:rPr>
              <a:t>16:15. Session 3  (continued): How to scan documents from a G&amp;I perspective? </a:t>
            </a:r>
            <a:endParaRPr kumimoji="0" lang="en-GB" sz="2000" b="1" i="0" u="none" strike="noStrike" kern="1200" cap="none" spc="0" normalizeH="0" baseline="0" noProof="0" dirty="0">
              <a:ln>
                <a:noFill/>
              </a:ln>
              <a:solidFill>
                <a:srgbClr val="002060"/>
              </a:solidFill>
              <a:effectLst/>
              <a:uLnTx/>
              <a:uFillTx/>
              <a:latin typeface="Arial Nova" panose="020B0504020202020204" pitchFamily="34" charset="0"/>
            </a:endParaRPr>
          </a:p>
        </p:txBody>
      </p:sp>
      <p:pic>
        <p:nvPicPr>
          <p:cNvPr id="6" name="object 3">
            <a:extLst>
              <a:ext uri="{FF2B5EF4-FFF2-40B4-BE49-F238E27FC236}">
                <a16:creationId xmlns:a16="http://schemas.microsoft.com/office/drawing/2014/main" id="{D9B17B05-2732-E8FE-0317-77023BAD03DB}"/>
              </a:ext>
            </a:extLst>
          </p:cNvPr>
          <p:cNvPicPr/>
          <p:nvPr/>
        </p:nvPicPr>
        <p:blipFill>
          <a:blip r:embed="rId4" cstate="print"/>
          <a:stretch>
            <a:fillRect/>
          </a:stretch>
        </p:blipFill>
        <p:spPr>
          <a:xfrm>
            <a:off x="1111185" y="1821425"/>
            <a:ext cx="3969633" cy="3068637"/>
          </a:xfrm>
          <a:prstGeom prst="rect">
            <a:avLst/>
          </a:prstGeom>
        </p:spPr>
      </p:pic>
      <p:sp>
        <p:nvSpPr>
          <p:cNvPr id="14" name="TextBox 13">
            <a:extLst>
              <a:ext uri="{FF2B5EF4-FFF2-40B4-BE49-F238E27FC236}">
                <a16:creationId xmlns:a16="http://schemas.microsoft.com/office/drawing/2014/main" id="{1A69B1AD-EFD4-55DA-6CDF-BF96A36F0A3E}"/>
              </a:ext>
            </a:extLst>
          </p:cNvPr>
          <p:cNvSpPr txBox="1"/>
          <p:nvPr/>
        </p:nvSpPr>
        <p:spPr>
          <a:xfrm>
            <a:off x="1393723" y="2806035"/>
            <a:ext cx="2573593" cy="954107"/>
          </a:xfrm>
          <a:prstGeom prst="rect">
            <a:avLst/>
          </a:prstGeom>
          <a:noFill/>
        </p:spPr>
        <p:txBody>
          <a:bodyPr wrap="square">
            <a:spAutoFit/>
          </a:bodyPr>
          <a:lstStyle/>
          <a:p>
            <a:r>
              <a:rPr lang="en-US" sz="2800" dirty="0">
                <a:solidFill>
                  <a:srgbClr val="002060"/>
                </a:solidFill>
                <a:latin typeface="Arial Nova" panose="020B0504020202020204" pitchFamily="34" charset="0"/>
              </a:rPr>
              <a:t>Plenary reporting</a:t>
            </a:r>
            <a:endParaRPr lang="en-GB" sz="2800" dirty="0"/>
          </a:p>
        </p:txBody>
      </p:sp>
      <p:sp>
        <p:nvSpPr>
          <p:cNvPr id="15" name="object 4">
            <a:extLst>
              <a:ext uri="{FF2B5EF4-FFF2-40B4-BE49-F238E27FC236}">
                <a16:creationId xmlns:a16="http://schemas.microsoft.com/office/drawing/2014/main" id="{861DA1DD-BE26-6B8E-1834-DBA8E16925D6}"/>
              </a:ext>
            </a:extLst>
          </p:cNvPr>
          <p:cNvSpPr txBox="1">
            <a:spLocks/>
          </p:cNvSpPr>
          <p:nvPr/>
        </p:nvSpPr>
        <p:spPr>
          <a:xfrm>
            <a:off x="5309931" y="1947943"/>
            <a:ext cx="4313903" cy="1045286"/>
          </a:xfrm>
          <a:prstGeom prst="rect">
            <a:avLst/>
          </a:prstGeom>
        </p:spPr>
        <p:txBody>
          <a:bodyPr vert="horz" wrap="square" lIns="0" tIns="9525" rIns="0" bIns="0" rtlCol="0">
            <a:spAutoFit/>
            <a:scene3d>
              <a:camera prst="orthographicFront"/>
              <a:lightRig rig="harsh" dir="t"/>
            </a:scene3d>
            <a:sp3d extrusionH="57150" prstMaterial="matte">
              <a:bevelT w="63500" h="12700" prst="angle"/>
              <a:contourClr>
                <a:schemeClr val="bg1">
                  <a:lumMod val="65000"/>
                </a:schemeClr>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9525" algn="just" fontAlgn="auto">
              <a:spcBef>
                <a:spcPts val="75"/>
              </a:spcBef>
              <a:spcAft>
                <a:spcPts val="0"/>
              </a:spcAft>
            </a:pPr>
            <a:r>
              <a:rPr lang="en-US" sz="1800" b="1" dirty="0">
                <a:ln/>
                <a:solidFill>
                  <a:srgbClr val="002060"/>
                </a:solidFill>
                <a:latin typeface="Arial"/>
                <a:cs typeface="Arial"/>
              </a:rPr>
              <a:t>Rapporteurs present </a:t>
            </a:r>
          </a:p>
          <a:p>
            <a:pPr marL="9525" algn="just" fontAlgn="auto">
              <a:spcBef>
                <a:spcPts val="75"/>
              </a:spcBef>
              <a:spcAft>
                <a:spcPts val="0"/>
              </a:spcAft>
            </a:pPr>
            <a:r>
              <a:rPr lang="en-US" sz="1800" b="1" dirty="0">
                <a:ln/>
                <a:solidFill>
                  <a:srgbClr val="002060"/>
                </a:solidFill>
                <a:latin typeface="Arial"/>
                <a:cs typeface="Arial"/>
              </a:rPr>
              <a:t>the results of group work</a:t>
            </a:r>
          </a:p>
          <a:p>
            <a:pPr marL="9525" algn="just" fontAlgn="auto">
              <a:spcBef>
                <a:spcPts val="75"/>
              </a:spcBef>
              <a:spcAft>
                <a:spcPts val="0"/>
              </a:spcAft>
            </a:pPr>
            <a:r>
              <a:rPr lang="en-US" sz="1800" b="1" dirty="0">
                <a:ln/>
                <a:solidFill>
                  <a:srgbClr val="002060"/>
                </a:solidFill>
                <a:latin typeface="Arial"/>
                <a:cs typeface="Arial"/>
              </a:rPr>
              <a:t> (5-6 mins. each rapporteur).</a:t>
            </a:r>
          </a:p>
          <a:p>
            <a:pPr marL="9525" algn="ctr" fontAlgn="auto">
              <a:spcBef>
                <a:spcPts val="75"/>
              </a:spcBef>
              <a:spcAft>
                <a:spcPts val="0"/>
              </a:spcAft>
            </a:pPr>
            <a:r>
              <a:rPr lang="en-US" sz="1800" dirty="0">
                <a:ln/>
                <a:solidFill>
                  <a:srgbClr val="002060"/>
                </a:solidFill>
                <a:latin typeface="Arial"/>
                <a:cs typeface="Arial"/>
              </a:rPr>
              <a:t> </a:t>
            </a:r>
          </a:p>
        </p:txBody>
      </p:sp>
    </p:spTree>
    <p:extLst>
      <p:ext uri="{BB962C8B-B14F-4D97-AF65-F5344CB8AC3E}">
        <p14:creationId xmlns:p14="http://schemas.microsoft.com/office/powerpoint/2010/main" val="1096302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052A-89DD-FB09-3E0C-7CF69B67AB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7908B05-DA21-CA72-0107-0F4A2B2E03DA}"/>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1B85F44A-F32D-CFBD-2E5B-772DA83B0988}"/>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E81211C0-B3ED-CF82-27DB-7C29EA7BF31B}"/>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43</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A6CACFE7-41AE-E3A6-64EA-42A3BF5B0136}"/>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7B5FD409-A23A-09B5-00B8-7A9EBD9A8706}"/>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937BAD9-DF58-C989-2C5D-93FA81F317C5}"/>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03EAA00A-3C4A-2A9B-FCAA-DC3C6C878D5B}"/>
              </a:ext>
            </a:extLst>
          </p:cNvPr>
          <p:cNvSpPr>
            <a:spLocks noChangeArrowheads="1"/>
          </p:cNvSpPr>
          <p:nvPr/>
        </p:nvSpPr>
        <p:spPr bwMode="auto">
          <a:xfrm>
            <a:off x="5250426" y="2036915"/>
            <a:ext cx="31658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2B61ECC9-2D98-112D-FA77-61B49E95DFC4}"/>
              </a:ext>
            </a:extLst>
          </p:cNvPr>
          <p:cNvSpPr txBox="1"/>
          <p:nvPr/>
        </p:nvSpPr>
        <p:spPr>
          <a:xfrm>
            <a:off x="878693" y="759359"/>
            <a:ext cx="7871607" cy="40011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16: 15 </a:t>
            </a:r>
            <a:r>
              <a:rPr kumimoji="0" lang="en-US" sz="20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16:45. Gender equality quiz – SHARING IN PLENARY  </a:t>
            </a:r>
            <a:endParaRPr kumimoji="0" lang="en-GB" sz="20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pic>
        <p:nvPicPr>
          <p:cNvPr id="8" name="Imagen 3">
            <a:extLst>
              <a:ext uri="{FF2B5EF4-FFF2-40B4-BE49-F238E27FC236}">
                <a16:creationId xmlns:a16="http://schemas.microsoft.com/office/drawing/2014/main" id="{6DE05000-7942-E51F-66A5-5C855C953032}"/>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2186931" y="2947720"/>
            <a:ext cx="746797" cy="627620"/>
          </a:xfrm>
          <a:prstGeom prst="rect">
            <a:avLst/>
          </a:prstGeom>
        </p:spPr>
      </p:pic>
      <p:sp>
        <p:nvSpPr>
          <p:cNvPr id="14" name="TextBox 13">
            <a:extLst>
              <a:ext uri="{FF2B5EF4-FFF2-40B4-BE49-F238E27FC236}">
                <a16:creationId xmlns:a16="http://schemas.microsoft.com/office/drawing/2014/main" id="{D548A93B-362A-FE07-942A-84B91E73513C}"/>
              </a:ext>
            </a:extLst>
          </p:cNvPr>
          <p:cNvSpPr txBox="1"/>
          <p:nvPr/>
        </p:nvSpPr>
        <p:spPr>
          <a:xfrm>
            <a:off x="2023498" y="2342375"/>
            <a:ext cx="1626710" cy="58477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I agree </a:t>
            </a: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C778A721-F4CB-B7AA-3660-2D52F27ACB87}"/>
              </a:ext>
            </a:extLst>
          </p:cNvPr>
          <p:cNvSpPr txBox="1"/>
          <p:nvPr/>
        </p:nvSpPr>
        <p:spPr>
          <a:xfrm>
            <a:off x="5684052" y="4485506"/>
            <a:ext cx="2691036" cy="52322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I disagree </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18" name="Imagen 5">
            <a:extLst>
              <a:ext uri="{FF2B5EF4-FFF2-40B4-BE49-F238E27FC236}">
                <a16:creationId xmlns:a16="http://schemas.microsoft.com/office/drawing/2014/main" id="{505A927C-44E0-957F-1EE5-424E85F92975}"/>
              </a:ext>
            </a:extLst>
          </p:cNvPr>
          <p:cNvPicPr>
            <a:picLocks noChangeAspect="1"/>
          </p:cNvPicPr>
          <p:nvPr/>
        </p:nvPicPr>
        <p:blipFill>
          <a:blip r:embed="rId6"/>
          <a:stretch>
            <a:fillRect/>
          </a:stretch>
        </p:blipFill>
        <p:spPr>
          <a:xfrm>
            <a:off x="5813680" y="3365692"/>
            <a:ext cx="875745" cy="785422"/>
          </a:xfrm>
          <a:prstGeom prst="rect">
            <a:avLst/>
          </a:prstGeom>
        </p:spPr>
      </p:pic>
      <p:sp>
        <p:nvSpPr>
          <p:cNvPr id="22" name="Thought Bubble: Cloud 21">
            <a:extLst>
              <a:ext uri="{FF2B5EF4-FFF2-40B4-BE49-F238E27FC236}">
                <a16:creationId xmlns:a16="http://schemas.microsoft.com/office/drawing/2014/main" id="{F9D5480B-D998-2691-E56A-0D7BA3C2CFF5}"/>
              </a:ext>
            </a:extLst>
          </p:cNvPr>
          <p:cNvSpPr/>
          <p:nvPr/>
        </p:nvSpPr>
        <p:spPr>
          <a:xfrm>
            <a:off x="5684052" y="1303564"/>
            <a:ext cx="2691036" cy="1571929"/>
          </a:xfrm>
          <a:prstGeom prst="cloud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8"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and here is the reason </a:t>
            </a:r>
            <a:r>
              <a:rPr kumimoji="0" lang="en-GB" sz="1800" b="0" i="0" u="none" strike="noStrike" kern="1200" cap="none" spc="-8" normalizeH="0" baseline="0" noProof="0" dirty="0" err="1">
                <a:ln>
                  <a:noFill/>
                </a:ln>
                <a:solidFill>
                  <a:srgbClr val="002060"/>
                </a:solidFill>
                <a:effectLst/>
                <a:uLnTx/>
                <a:uFillTx/>
                <a:latin typeface="Arial" panose="020B0604020202020204" pitchFamily="34" charset="0"/>
                <a:ea typeface="Calibri" panose="020F0502020204030204" pitchFamily="34" charset="0"/>
                <a:cs typeface="+mn-cs"/>
              </a:rPr>
              <a:t>reason</a:t>
            </a:r>
            <a:r>
              <a:rPr kumimoji="0" lang="en-GB" sz="1800" b="0" i="0" u="none" strike="noStrike" kern="1200" cap="none" spc="-8"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 why</a:t>
            </a:r>
            <a:endPar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object 4">
            <a:extLst>
              <a:ext uri="{FF2B5EF4-FFF2-40B4-BE49-F238E27FC236}">
                <a16:creationId xmlns:a16="http://schemas.microsoft.com/office/drawing/2014/main" id="{A6581F38-E408-2F88-16D1-48C1A57A53FD}"/>
              </a:ext>
            </a:extLst>
          </p:cNvPr>
          <p:cNvSpPr txBox="1">
            <a:spLocks/>
          </p:cNvSpPr>
          <p:nvPr/>
        </p:nvSpPr>
        <p:spPr>
          <a:xfrm>
            <a:off x="267999" y="4028637"/>
            <a:ext cx="4313903" cy="1045286"/>
          </a:xfrm>
          <a:prstGeom prst="rect">
            <a:avLst/>
          </a:prstGeom>
        </p:spPr>
        <p:txBody>
          <a:bodyPr vert="horz" wrap="square" lIns="0" tIns="9525" rIns="0" bIns="0" rtlCol="0">
            <a:spAutoFit/>
            <a:scene3d>
              <a:camera prst="orthographicFront"/>
              <a:lightRig rig="harsh" dir="t"/>
            </a:scene3d>
            <a:sp3d extrusionH="57150" prstMaterial="matte">
              <a:bevelT w="63500" h="12700" prst="angle"/>
              <a:contourClr>
                <a:schemeClr val="bg1">
                  <a:lumMod val="65000"/>
                </a:schemeClr>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9525" algn="just" fontAlgn="auto">
              <a:spcBef>
                <a:spcPts val="75"/>
              </a:spcBef>
              <a:spcAft>
                <a:spcPts val="0"/>
              </a:spcAft>
            </a:pPr>
            <a:r>
              <a:rPr lang="en-US" sz="1800" b="1" dirty="0">
                <a:ln/>
                <a:solidFill>
                  <a:srgbClr val="002060"/>
                </a:solidFill>
                <a:latin typeface="Arial"/>
                <a:cs typeface="Arial"/>
              </a:rPr>
              <a:t>Rapporteurs present </a:t>
            </a:r>
          </a:p>
          <a:p>
            <a:pPr marL="9525" algn="just" fontAlgn="auto">
              <a:spcBef>
                <a:spcPts val="75"/>
              </a:spcBef>
              <a:spcAft>
                <a:spcPts val="0"/>
              </a:spcAft>
            </a:pPr>
            <a:r>
              <a:rPr lang="en-US" sz="1800" b="1" dirty="0">
                <a:ln/>
                <a:solidFill>
                  <a:srgbClr val="002060"/>
                </a:solidFill>
                <a:latin typeface="Arial"/>
                <a:cs typeface="Arial"/>
              </a:rPr>
              <a:t>the results of group work</a:t>
            </a:r>
          </a:p>
          <a:p>
            <a:pPr marL="9525" algn="just" fontAlgn="auto">
              <a:spcBef>
                <a:spcPts val="75"/>
              </a:spcBef>
              <a:spcAft>
                <a:spcPts val="0"/>
              </a:spcAft>
            </a:pPr>
            <a:r>
              <a:rPr lang="en-US" sz="1800" b="1" dirty="0">
                <a:ln/>
                <a:solidFill>
                  <a:srgbClr val="002060"/>
                </a:solidFill>
                <a:latin typeface="Arial"/>
                <a:cs typeface="Arial"/>
              </a:rPr>
              <a:t> (5-6 mins. each rapporteur).</a:t>
            </a:r>
          </a:p>
          <a:p>
            <a:pPr marL="9525" algn="ctr" fontAlgn="auto">
              <a:spcBef>
                <a:spcPts val="75"/>
              </a:spcBef>
              <a:spcAft>
                <a:spcPts val="0"/>
              </a:spcAft>
            </a:pPr>
            <a:r>
              <a:rPr lang="en-US" sz="1800" dirty="0">
                <a:ln/>
                <a:solidFill>
                  <a:srgbClr val="002060"/>
                </a:solidFill>
                <a:latin typeface="Arial"/>
                <a:cs typeface="Arial"/>
              </a:rPr>
              <a:t> </a:t>
            </a:r>
          </a:p>
        </p:txBody>
      </p:sp>
    </p:spTree>
    <p:extLst>
      <p:ext uri="{BB962C8B-B14F-4D97-AF65-F5344CB8AC3E}">
        <p14:creationId xmlns:p14="http://schemas.microsoft.com/office/powerpoint/2010/main" val="2275682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D6422-E3BF-565D-1826-7C6860BB84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417B483-901C-CBE0-39FE-0DA59DD964F0}"/>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AB81A6B3-0310-620F-E6D1-26C3E49F345C}"/>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BEED95BD-15C9-53B1-886C-6E2FF53E3B26}"/>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44</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E3073C8E-766E-3B82-8147-5A072518E235}"/>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338BACA-4E31-A4E7-1AEF-039BF4F67876}"/>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76F13E9-34D7-F7AB-32FC-656AB97A2EF4}"/>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B598D27B-A53E-B7DD-3CC8-70AE918CE443}"/>
              </a:ext>
            </a:extLst>
          </p:cNvPr>
          <p:cNvSpPr>
            <a:spLocks noChangeArrowheads="1"/>
          </p:cNvSpPr>
          <p:nvPr/>
        </p:nvSpPr>
        <p:spPr bwMode="auto">
          <a:xfrm>
            <a:off x="5250426" y="2036915"/>
            <a:ext cx="31658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232FCD85-B6CD-98D9-2AA9-20CCBD99A43E}"/>
              </a:ext>
            </a:extLst>
          </p:cNvPr>
          <p:cNvSpPr txBox="1"/>
          <p:nvPr/>
        </p:nvSpPr>
        <p:spPr>
          <a:xfrm>
            <a:off x="925798" y="849900"/>
            <a:ext cx="7871607" cy="40011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16: 15 </a:t>
            </a:r>
            <a:r>
              <a:rPr kumimoji="0" lang="en-US" sz="20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16:45. Gender equality quiz </a:t>
            </a:r>
            <a:r>
              <a:rPr kumimoji="0" lang="en-US" sz="20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 I agree /I disagree </a:t>
            </a:r>
            <a:endParaRPr kumimoji="0" lang="en-GB" sz="20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pic>
        <p:nvPicPr>
          <p:cNvPr id="7" name="Graphic 6" descr="Smiling face outline with solid fill">
            <a:extLst>
              <a:ext uri="{FF2B5EF4-FFF2-40B4-BE49-F238E27FC236}">
                <a16:creationId xmlns:a16="http://schemas.microsoft.com/office/drawing/2014/main" id="{EF8FE947-4BDC-75BB-B205-DAAAB4AAF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51869" y="1183197"/>
            <a:ext cx="634182" cy="588722"/>
          </a:xfrm>
          <a:prstGeom prst="rect">
            <a:avLst/>
          </a:prstGeom>
        </p:spPr>
      </p:pic>
      <p:sp>
        <p:nvSpPr>
          <p:cNvPr id="13" name="TextBox 12">
            <a:extLst>
              <a:ext uri="{FF2B5EF4-FFF2-40B4-BE49-F238E27FC236}">
                <a16:creationId xmlns:a16="http://schemas.microsoft.com/office/drawing/2014/main" id="{21518E41-D929-0403-3C48-2B33DF161972}"/>
              </a:ext>
            </a:extLst>
          </p:cNvPr>
          <p:cNvSpPr txBox="1"/>
          <p:nvPr/>
        </p:nvSpPr>
        <p:spPr>
          <a:xfrm>
            <a:off x="324465" y="1905867"/>
            <a:ext cx="8177980" cy="2462213"/>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Guidelines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In this session, we will begin with a short YouTube video (4 mins): </a:t>
            </a:r>
            <a:r>
              <a:rPr kumimoji="0" lang="en-GB" sz="1400" b="1" i="0" u="none" strike="noStrike" kern="1200" cap="none" spc="0" normalizeH="0" baseline="0" noProof="0" dirty="0">
                <a:ln>
                  <a:noFill/>
                </a:ln>
                <a:solidFill>
                  <a:srgbClr val="0563C1"/>
                </a:solidFill>
                <a:effectLst/>
                <a:uLnTx/>
                <a:uFillTx/>
                <a:latin typeface="Arial Nova" panose="020B05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https://www.weforum.org/videos/product-design-women</a:t>
            </a:r>
            <a:r>
              <a:rPr kumimoji="0" lang="en-GB" sz="14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a:t>
            </a:r>
            <a:endParaRPr kumimoji="0" lang="en-GB" sz="1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Working in pairs, participants walk around the room, looking at a series of A3 sheets with very biased statements. They will draw a happy face if they agree and a sad face if they do not. </a:t>
            </a: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They choose one statement and explain your choices in plenary. (</a:t>
            </a:r>
            <a:r>
              <a:rPr kumimoji="0" lang="en-GB" sz="14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20 mins.) </a:t>
            </a: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We will finish with a short PPT with a few case laws (2) that exemplify how gender/intersectional bias operates within the judiciary.  (5 mins. </a:t>
            </a:r>
          </a:p>
          <a:p>
            <a:pPr marL="285750" marR="0" lvl="0" indent="-285750" algn="l" defTabSz="4572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Participants  are encouraged to share other examples they have seen, heard of or read about. </a:t>
            </a:r>
            <a:r>
              <a:rPr kumimoji="0" lang="en-GB" sz="14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(5 mins.)</a:t>
            </a:r>
            <a:endParaRPr kumimoji="0" lang="en-GB" sz="14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pic>
        <p:nvPicPr>
          <p:cNvPr id="17" name="Graphic 16" descr="Sad face outline with solid fill">
            <a:extLst>
              <a:ext uri="{FF2B5EF4-FFF2-40B4-BE49-F238E27FC236}">
                <a16:creationId xmlns:a16="http://schemas.microsoft.com/office/drawing/2014/main" id="{2B4829C3-EF67-9E78-EA78-AFFCABB9CA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25264" y="1158282"/>
            <a:ext cx="634182" cy="588723"/>
          </a:xfrm>
          <a:prstGeom prst="rect">
            <a:avLst/>
          </a:prstGeom>
        </p:spPr>
      </p:pic>
    </p:spTree>
    <p:extLst>
      <p:ext uri="{BB962C8B-B14F-4D97-AF65-F5344CB8AC3E}">
        <p14:creationId xmlns:p14="http://schemas.microsoft.com/office/powerpoint/2010/main" val="2754746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5C462E-4185-51BC-36D1-5F1B75C7A0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43500A-BB3B-D93A-6240-A93437D832A3}"/>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8E9680FB-6610-3B36-45B4-994C1EE61CEA}"/>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1D9139B2-667E-08A0-552D-088CD672E1BF}"/>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45</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F8DA8C4F-E459-ADFD-2097-06EAFDBBDE66}"/>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63304F9E-ABE4-E042-33A0-FA77F67C1824}"/>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3D9CD391-E229-B0CE-9882-D4B5D9E7C058}"/>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FC4694F8-381E-4E9A-9786-DA2F23380796}"/>
              </a:ext>
            </a:extLst>
          </p:cNvPr>
          <p:cNvSpPr>
            <a:spLocks noChangeArrowheads="1"/>
          </p:cNvSpPr>
          <p:nvPr/>
        </p:nvSpPr>
        <p:spPr bwMode="auto">
          <a:xfrm>
            <a:off x="5250426" y="2036915"/>
            <a:ext cx="31658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347E7FF3-B72B-7609-BDC7-2F7F6D66745C}"/>
              </a:ext>
            </a:extLst>
          </p:cNvPr>
          <p:cNvSpPr txBox="1"/>
          <p:nvPr/>
        </p:nvSpPr>
        <p:spPr>
          <a:xfrm>
            <a:off x="396241" y="759359"/>
            <a:ext cx="8354060"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solidFill>
                  <a:srgbClr val="1D6FA9"/>
                </a:solidFill>
                <a:effectLst/>
                <a:uLnTx/>
                <a:uFillTx/>
                <a:latin typeface="Arial Nova" panose="020B0504020202020204" pitchFamily="34" charset="0"/>
                <a:ea typeface="+mn-ea"/>
                <a:cs typeface="Arial" panose="020B0604020202020204" pitchFamily="34" charset="0"/>
              </a:rPr>
              <a:t>16: 15 – 16:45. Case </a:t>
            </a:r>
            <a:r>
              <a:rPr lang="en-US" sz="2000" b="1" dirty="0">
                <a:ln/>
                <a:solidFill>
                  <a:srgbClr val="1D6FA9"/>
                </a:solidFill>
                <a:latin typeface="Arial Nova" panose="020B0504020202020204" pitchFamily="34" charset="0"/>
              </a:rPr>
              <a:t>law of the European Court on Human Rights </a:t>
            </a:r>
            <a:r>
              <a:rPr kumimoji="0" lang="en-US" sz="2000" b="1" i="0" u="none" strike="noStrike" kern="1200" cap="none" spc="0" normalizeH="0" baseline="0" noProof="0" dirty="0">
                <a:ln/>
                <a:solidFill>
                  <a:srgbClr val="1D6FA9"/>
                </a:solidFill>
                <a:effectLst/>
                <a:uLnTx/>
                <a:uFillTx/>
                <a:latin typeface="Arial Nova" panose="020B0504020202020204" pitchFamily="34" charset="0"/>
                <a:ea typeface="+mn-ea"/>
                <a:cs typeface="Arial" panose="020B0604020202020204" pitchFamily="34" charset="0"/>
              </a:rPr>
              <a:t>as examples of </a:t>
            </a:r>
            <a:r>
              <a:rPr kumimoji="0" lang="en-US" sz="2000" b="1" i="0" u="none" strike="noStrike" kern="1200" cap="none" spc="0" normalizeH="0" baseline="0" noProof="0" dirty="0">
                <a:ln/>
                <a:solidFill>
                  <a:srgbClr val="1D6FA9"/>
                </a:solidFill>
                <a:effectLst>
                  <a:glow rad="228600">
                    <a:srgbClr val="8BC145">
                      <a:satMod val="175000"/>
                      <a:alpha val="40000"/>
                    </a:srgbClr>
                  </a:glow>
                </a:effectLst>
                <a:uLnTx/>
                <a:uFillTx/>
                <a:latin typeface="Arial Nova" panose="020B0504020202020204" pitchFamily="34" charset="0"/>
                <a:ea typeface="+mn-ea"/>
                <a:cs typeface="Arial" panose="020B0604020202020204" pitchFamily="34" charset="0"/>
              </a:rPr>
              <a:t>transformative change</a:t>
            </a:r>
            <a:endParaRPr kumimoji="0" lang="en-GB" sz="2000" b="1" i="0" u="none" strike="noStrike" kern="1200" cap="none" spc="0" normalizeH="0" baseline="0" noProof="0" dirty="0">
              <a:ln/>
              <a:solidFill>
                <a:srgbClr val="1D6FA9"/>
              </a:solidFill>
              <a:effectLst>
                <a:glow rad="228600">
                  <a:srgbClr val="8BC145">
                    <a:satMod val="175000"/>
                    <a:alpha val="40000"/>
                  </a:srgbClr>
                </a:glow>
              </a:effectLst>
              <a:uLnTx/>
              <a:uFillTx/>
              <a:latin typeface="Arial Nova" panose="020B0504020202020204" pitchFamily="34" charset="0"/>
              <a:ea typeface="+mn-ea"/>
              <a:cs typeface="Arial" panose="020B0604020202020204" pitchFamily="34" charset="0"/>
            </a:endParaRPr>
          </a:p>
        </p:txBody>
      </p:sp>
      <p:graphicFrame>
        <p:nvGraphicFramePr>
          <p:cNvPr id="8" name="Diagram 7">
            <a:extLst>
              <a:ext uri="{FF2B5EF4-FFF2-40B4-BE49-F238E27FC236}">
                <a16:creationId xmlns:a16="http://schemas.microsoft.com/office/drawing/2014/main" id="{4DD80407-B2BB-EDB9-92EA-BDD2D37B875F}"/>
              </a:ext>
            </a:extLst>
          </p:cNvPr>
          <p:cNvGraphicFramePr/>
          <p:nvPr>
            <p:extLst>
              <p:ext uri="{D42A27DB-BD31-4B8C-83A1-F6EECF244321}">
                <p14:modId xmlns:p14="http://schemas.microsoft.com/office/powerpoint/2010/main" val="3081382592"/>
              </p:ext>
            </p:extLst>
          </p:nvPr>
        </p:nvGraphicFramePr>
        <p:xfrm>
          <a:off x="1814052" y="1467244"/>
          <a:ext cx="5805948" cy="3136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3164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C2578C-7378-F2A6-2957-3EFE73C7F17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21CA2FA-6885-31B4-7947-FD4F21B89764}"/>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27537A77-19A5-2FB3-7148-F8532DF738F5}"/>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1D96B15E-B6D7-D8B5-4A1D-00B51E864EA3}"/>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46</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4A66F233-E510-1EB0-295B-E4A617027F63}"/>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F3CBE7D0-3C92-D4D9-04DF-D7DC37D23837}"/>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9FAB134C-8C95-1C9F-1D29-202B567E79C7}"/>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A77FFF28-56FF-8253-6118-E7B4ECD37448}"/>
              </a:ext>
            </a:extLst>
          </p:cNvPr>
          <p:cNvSpPr>
            <a:spLocks noChangeArrowheads="1"/>
          </p:cNvSpPr>
          <p:nvPr/>
        </p:nvSpPr>
        <p:spPr bwMode="auto">
          <a:xfrm>
            <a:off x="5250426" y="2036915"/>
            <a:ext cx="31658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614C8E7B-86E8-6B7C-674D-4DFFA8FFB701}"/>
              </a:ext>
            </a:extLst>
          </p:cNvPr>
          <p:cNvSpPr txBox="1"/>
          <p:nvPr/>
        </p:nvSpPr>
        <p:spPr>
          <a:xfrm>
            <a:off x="396241" y="759359"/>
            <a:ext cx="8354060" cy="707886"/>
          </a:xfrm>
          <a:prstGeom prst="rect">
            <a:avLst/>
          </a:prstGeom>
          <a:noFill/>
        </p:spPr>
        <p:txBody>
          <a:bodyPr wrap="square" rtlCol="0">
            <a:spAutoFit/>
          </a:bodyPr>
          <a:lstStyle/>
          <a:p>
            <a:pPr lvl="0">
              <a:defRPr/>
            </a:pPr>
            <a:r>
              <a:rPr kumimoji="0" lang="en-US" sz="20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16: 15 </a:t>
            </a:r>
            <a:r>
              <a:rPr kumimoji="0" lang="en-US" sz="20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rPr>
              <a:t>16:45. </a:t>
            </a:r>
            <a:r>
              <a:rPr lang="en-US" sz="2000" b="1" dirty="0">
                <a:ln/>
                <a:solidFill>
                  <a:srgbClr val="1D6FA9"/>
                </a:solidFill>
                <a:latin typeface="Arial Nova" panose="020B0504020202020204" pitchFamily="34" charset="0"/>
              </a:rPr>
              <a:t>Case law of the European Court on Human Rights as examples of </a:t>
            </a:r>
            <a:r>
              <a:rPr lang="en-US" sz="2000" b="1" dirty="0">
                <a:ln/>
                <a:solidFill>
                  <a:srgbClr val="1D6FA9"/>
                </a:solidFill>
                <a:effectLst>
                  <a:glow rad="228600">
                    <a:srgbClr val="8BC145">
                      <a:satMod val="175000"/>
                      <a:alpha val="40000"/>
                    </a:srgbClr>
                  </a:glow>
                </a:effectLst>
                <a:latin typeface="Arial Nova" panose="020B0504020202020204" pitchFamily="34" charset="0"/>
              </a:rPr>
              <a:t>transformative change</a:t>
            </a:r>
            <a:endParaRPr kumimoji="0" lang="en-GB" sz="2000" b="1"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graphicFrame>
        <p:nvGraphicFramePr>
          <p:cNvPr id="12294" name="TextBox 12">
            <a:extLst>
              <a:ext uri="{FF2B5EF4-FFF2-40B4-BE49-F238E27FC236}">
                <a16:creationId xmlns:a16="http://schemas.microsoft.com/office/drawing/2014/main" id="{6CCE6ECD-57E7-ACDD-7BCB-B792F562070B}"/>
              </a:ext>
            </a:extLst>
          </p:cNvPr>
          <p:cNvGraphicFramePr/>
          <p:nvPr/>
        </p:nvGraphicFramePr>
        <p:xfrm>
          <a:off x="727728" y="1570380"/>
          <a:ext cx="6713220" cy="203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5741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B747-820D-E44B-9A5A-C56DB2971836}"/>
              </a:ext>
            </a:extLst>
          </p:cNvPr>
          <p:cNvSpPr>
            <a:spLocks noGrp="1"/>
          </p:cNvSpPr>
          <p:nvPr>
            <p:ph type="title"/>
          </p:nvPr>
        </p:nvSpPr>
        <p:spPr>
          <a:xfrm>
            <a:off x="412458" y="1002826"/>
            <a:ext cx="8319084" cy="415498"/>
          </a:xfrm>
        </p:spPr>
        <p:txBody>
          <a:bodyPr wrap="square">
            <a:normAutofit/>
          </a:bodyPr>
          <a:lstStyle/>
          <a:p>
            <a:r>
              <a:rPr lang="en-US" dirty="0">
                <a:solidFill>
                  <a:srgbClr val="002060"/>
                </a:solidFill>
                <a:latin typeface="Arial Nova" panose="020B0504020202020204" pitchFamily="34" charset="0"/>
              </a:rPr>
              <a:t>16:45 – 17:00. Key take aways</a:t>
            </a:r>
            <a:endParaRPr lang="en-GB" dirty="0">
              <a:solidFill>
                <a:srgbClr val="002060"/>
              </a:solidFill>
              <a:latin typeface="Arial Nova" panose="020B0504020202020204" pitchFamily="34" charset="0"/>
            </a:endParaRPr>
          </a:p>
        </p:txBody>
      </p:sp>
      <p:pic>
        <p:nvPicPr>
          <p:cNvPr id="6" name="Picture 5">
            <a:extLst>
              <a:ext uri="{FF2B5EF4-FFF2-40B4-BE49-F238E27FC236}">
                <a16:creationId xmlns:a16="http://schemas.microsoft.com/office/drawing/2014/main" id="{C5330B39-1BDB-504E-9277-6E6BAFED1A8B}"/>
              </a:ext>
            </a:extLst>
          </p:cNvPr>
          <p:cNvPicPr>
            <a:picLocks noChangeAspect="1"/>
          </p:cNvPicPr>
          <p:nvPr/>
        </p:nvPicPr>
        <p:blipFill>
          <a:blip r:embed="rId3"/>
          <a:stretch>
            <a:fillRect/>
          </a:stretch>
        </p:blipFill>
        <p:spPr>
          <a:xfrm>
            <a:off x="680810" y="2056073"/>
            <a:ext cx="3978275" cy="2201568"/>
          </a:xfrm>
          <a:prstGeom prst="rect">
            <a:avLst/>
          </a:prstGeom>
          <a:noFill/>
        </p:spPr>
      </p:pic>
      <p:sp>
        <p:nvSpPr>
          <p:cNvPr id="4" name="Oval 3">
            <a:extLst>
              <a:ext uri="{FF2B5EF4-FFF2-40B4-BE49-F238E27FC236}">
                <a16:creationId xmlns:a16="http://schemas.microsoft.com/office/drawing/2014/main" id="{68D97BCD-5045-6C26-9BFE-BF2FD0428FC0}"/>
              </a:ext>
            </a:extLst>
          </p:cNvPr>
          <p:cNvSpPr/>
          <p:nvPr/>
        </p:nvSpPr>
        <p:spPr>
          <a:xfrm>
            <a:off x="4659085" y="1791929"/>
            <a:ext cx="3751943" cy="8966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Key learnings</a:t>
            </a:r>
            <a:endParaRPr lang="en-GB" b="1" dirty="0"/>
          </a:p>
        </p:txBody>
      </p:sp>
      <p:sp>
        <p:nvSpPr>
          <p:cNvPr id="5" name="Oval 4">
            <a:extLst>
              <a:ext uri="{FF2B5EF4-FFF2-40B4-BE49-F238E27FC236}">
                <a16:creationId xmlns:a16="http://schemas.microsoft.com/office/drawing/2014/main" id="{AF7924CD-C215-34CD-FEF6-3522E4EDCBD5}"/>
              </a:ext>
            </a:extLst>
          </p:cNvPr>
          <p:cNvSpPr/>
          <p:nvPr/>
        </p:nvSpPr>
        <p:spPr>
          <a:xfrm>
            <a:off x="4869500" y="3156857"/>
            <a:ext cx="3541529" cy="645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Doubts </a:t>
            </a:r>
            <a:endParaRPr lang="en-GB" b="1" dirty="0"/>
          </a:p>
        </p:txBody>
      </p:sp>
      <p:sp>
        <p:nvSpPr>
          <p:cNvPr id="7" name="TextBox 6">
            <a:extLst>
              <a:ext uri="{FF2B5EF4-FFF2-40B4-BE49-F238E27FC236}">
                <a16:creationId xmlns:a16="http://schemas.microsoft.com/office/drawing/2014/main" id="{85CE0CA8-B563-1D5E-9FE0-2044ED511D34}"/>
              </a:ext>
            </a:extLst>
          </p:cNvPr>
          <p:cNvSpPr txBox="1"/>
          <p:nvPr/>
        </p:nvSpPr>
        <p:spPr>
          <a:xfrm>
            <a:off x="412458" y="4402794"/>
            <a:ext cx="8463190" cy="677108"/>
          </a:xfrm>
          <a:prstGeom prst="rect">
            <a:avLst/>
          </a:prstGeom>
          <a:noFill/>
        </p:spPr>
        <p:txBody>
          <a:bodyPr wrap="square" rtlCol="0">
            <a:spAutoFit/>
          </a:bodyPr>
          <a:lstStyle/>
          <a:p>
            <a:r>
              <a:rPr lang="en-US" sz="2000" dirty="0">
                <a:solidFill>
                  <a:srgbClr val="002060"/>
                </a:solidFill>
                <a:latin typeface="Arial Nova" panose="020B0504020202020204" pitchFamily="34" charset="0"/>
              </a:rPr>
              <a:t>Wrap up and overview of </a:t>
            </a:r>
            <a:r>
              <a:rPr lang="en-US" sz="2000" dirty="0" err="1">
                <a:solidFill>
                  <a:srgbClr val="002060"/>
                </a:solidFill>
                <a:latin typeface="Arial Nova" panose="020B0504020202020204" pitchFamily="34" charset="0"/>
              </a:rPr>
              <a:t>programme</a:t>
            </a:r>
            <a:r>
              <a:rPr lang="en-US" sz="2000" dirty="0">
                <a:solidFill>
                  <a:srgbClr val="002060"/>
                </a:solidFill>
                <a:latin typeface="Arial Nova" panose="020B0504020202020204" pitchFamily="34" charset="0"/>
              </a:rPr>
              <a:t> for day two </a:t>
            </a:r>
            <a:br>
              <a:rPr lang="en-GB" dirty="0">
                <a:solidFill>
                  <a:srgbClr val="002060"/>
                </a:solidFill>
                <a:latin typeface="Arial Nova" panose="020B0504020202020204" pitchFamily="34" charset="0"/>
              </a:rPr>
            </a:br>
            <a:endParaRPr lang="en-GB" dirty="0"/>
          </a:p>
        </p:txBody>
      </p:sp>
    </p:spTree>
    <p:extLst>
      <p:ext uri="{BB962C8B-B14F-4D97-AF65-F5344CB8AC3E}">
        <p14:creationId xmlns:p14="http://schemas.microsoft.com/office/powerpoint/2010/main" val="1515774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5FB82-31F4-2684-1181-00006C5B48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1C34A49-CBCF-7296-4549-4CF5815B43F6}"/>
              </a:ext>
            </a:extLst>
          </p:cNvPr>
          <p:cNvPicPr>
            <a:picLocks noChangeAspect="1"/>
          </p:cNvPicPr>
          <p:nvPr/>
        </p:nvPicPr>
        <p:blipFill>
          <a:blip r:embed="rId2"/>
          <a:srcRect/>
          <a:stretch/>
        </p:blipFill>
        <p:spPr>
          <a:xfrm>
            <a:off x="-1" y="14178"/>
            <a:ext cx="9144000" cy="849015"/>
          </a:xfrm>
          <a:prstGeom prst="rect">
            <a:avLst/>
          </a:prstGeom>
        </p:spPr>
      </p:pic>
      <p:sp>
        <p:nvSpPr>
          <p:cNvPr id="12290" name="Titre 2">
            <a:extLst>
              <a:ext uri="{FF2B5EF4-FFF2-40B4-BE49-F238E27FC236}">
                <a16:creationId xmlns:a16="http://schemas.microsoft.com/office/drawing/2014/main" id="{ACA7B17D-FC54-0910-32C3-CBBF5861F387}"/>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buNone/>
            </a:pPr>
            <a:r>
              <a:rPr lang="fr-FR" sz="1400" dirty="0">
                <a:solidFill>
                  <a:schemeClr val="bg1"/>
                </a:solidFill>
                <a:latin typeface="Myriad Pro" panose="020B0503030403020204" pitchFamily="34" charset="0"/>
                <a:ea typeface="Arial Narrow" charset="0"/>
                <a:cs typeface="Arial Narrow" charset="0"/>
              </a:rPr>
              <a:t>46 ÉTATS MEMBRES</a:t>
            </a:r>
            <a:br>
              <a:rPr lang="fr-FR" sz="1400" dirty="0">
                <a:solidFill>
                  <a:schemeClr val="bg1"/>
                </a:solidFill>
                <a:latin typeface="Myriad Pro" panose="020B0503030403020204" pitchFamily="34" charset="0"/>
                <a:ea typeface="Arial Narrow" charset="0"/>
                <a:cs typeface="Arial Narrow" charset="0"/>
              </a:rPr>
            </a:br>
            <a:r>
              <a:rPr lang="fr-FR" sz="1400" dirty="0">
                <a:solidFill>
                  <a:schemeClr val="bg1"/>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28433A98-333A-F6B8-B2D1-F9A1EBED05FA}"/>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48</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607310AA-A652-B7A7-3A1D-9C3BE9B7B5BF}"/>
              </a:ext>
            </a:extLst>
          </p:cNvPr>
          <p:cNvCxnSpPr>
            <a:cxnSpLocks/>
          </p:cNvCxnSpPr>
          <p:nvPr/>
        </p:nvCxnSpPr>
        <p:spPr>
          <a:xfrm>
            <a:off x="554567"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8715D779-1278-51E4-1491-6DF1956FB1E7}"/>
              </a:ext>
            </a:extLst>
          </p:cNvPr>
          <p:cNvCxnSpPr>
            <a:cxnSpLocks/>
          </p:cNvCxnSpPr>
          <p:nvPr/>
        </p:nvCxnSpPr>
        <p:spPr>
          <a:xfrm>
            <a:off x="467102" y="29270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58BE4CA1-9776-15FC-A8A9-BCFC83BA829B}"/>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C0FD60E-7424-F3F6-A0A8-43822B96FE45}"/>
              </a:ext>
            </a:extLst>
          </p:cNvPr>
          <p:cNvSpPr txBox="1"/>
          <p:nvPr/>
        </p:nvSpPr>
        <p:spPr>
          <a:xfrm>
            <a:off x="1614921" y="1226344"/>
            <a:ext cx="4743450" cy="369332"/>
          </a:xfrm>
          <a:prstGeom prst="rect">
            <a:avLst/>
          </a:prstGeom>
          <a:noFill/>
        </p:spPr>
        <p:txBody>
          <a:bodyPr wrap="square">
            <a:spAutoFit/>
          </a:bodyPr>
          <a:lstStyle/>
          <a:p>
            <a:pPr defTabSz="342900">
              <a:defRPr/>
            </a:pPr>
            <a:r>
              <a:rPr lang="en-GB" b="1" dirty="0">
                <a:solidFill>
                  <a:srgbClr val="0D347D"/>
                </a:solidFill>
                <a:latin typeface="Arial" panose="020B0604020202020204" pitchFamily="34" charset="0"/>
                <a:ea typeface="Calibri" panose="020F0502020204030204" pitchFamily="34" charset="0"/>
              </a:rPr>
              <a:t>Programme  Day 2 –  4 November 2025</a:t>
            </a:r>
            <a:endParaRPr lang="fr-BE" dirty="0">
              <a:solidFill>
                <a:srgbClr val="FF0000"/>
              </a:solidFill>
              <a:latin typeface="Arial" panose="020B060402020202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2C96CCB1-B0B8-55F2-375D-570E17D69BAF}"/>
              </a:ext>
            </a:extLst>
          </p:cNvPr>
          <p:cNvSpPr txBox="1"/>
          <p:nvPr/>
        </p:nvSpPr>
        <p:spPr>
          <a:xfrm>
            <a:off x="4114800" y="1905000"/>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C0631D17-CB66-BEB1-4290-BFCEF2EF59A1}"/>
              </a:ext>
            </a:extLst>
          </p:cNvPr>
          <p:cNvSpPr txBox="1"/>
          <p:nvPr/>
        </p:nvSpPr>
        <p:spPr>
          <a:xfrm>
            <a:off x="321734" y="1693498"/>
            <a:ext cx="8754679" cy="338554"/>
          </a:xfrm>
          <a:prstGeom prst="rect">
            <a:avLst/>
          </a:prstGeom>
          <a:noFill/>
        </p:spPr>
        <p:txBody>
          <a:bodyPr wrap="square" rtlCol="0">
            <a:spAutoFit/>
          </a:bodyPr>
          <a:lstStyle/>
          <a:p>
            <a:pPr marL="285750" indent="-285750">
              <a:buFont typeface="Arial" panose="020B0604020202020204" pitchFamily="34" charset="0"/>
              <a:buChar char="•"/>
            </a:pPr>
            <a:endParaRPr lang="en-US" sz="1600" dirty="0">
              <a:solidFill>
                <a:srgbClr val="002060"/>
              </a:solidFill>
              <a:latin typeface="Arial" panose="020B0604020202020204" pitchFamily="34" charset="0"/>
            </a:endParaRPr>
          </a:p>
        </p:txBody>
      </p:sp>
      <p:graphicFrame>
        <p:nvGraphicFramePr>
          <p:cNvPr id="2" name="Table 1">
            <a:extLst>
              <a:ext uri="{FF2B5EF4-FFF2-40B4-BE49-F238E27FC236}">
                <a16:creationId xmlns:a16="http://schemas.microsoft.com/office/drawing/2014/main" id="{CB9F2342-AB33-C783-C895-9D5CC572CBE6}"/>
              </a:ext>
            </a:extLst>
          </p:cNvPr>
          <p:cNvGraphicFramePr>
            <a:graphicFrameLocks noGrp="1"/>
          </p:cNvGraphicFramePr>
          <p:nvPr>
            <p:extLst>
              <p:ext uri="{D42A27DB-BD31-4B8C-83A1-F6EECF244321}">
                <p14:modId xmlns:p14="http://schemas.microsoft.com/office/powerpoint/2010/main" val="3760929468"/>
              </p:ext>
            </p:extLst>
          </p:nvPr>
        </p:nvGraphicFramePr>
        <p:xfrm>
          <a:off x="770467" y="2113569"/>
          <a:ext cx="7780184" cy="2560320"/>
        </p:xfrm>
        <a:graphic>
          <a:graphicData uri="http://schemas.openxmlformats.org/drawingml/2006/table">
            <a:tbl>
              <a:tblPr firstRow="1" bandRow="1">
                <a:tableStyleId>{91EBBBCC-DAD2-459C-BE2E-F6DE35CF9A28}</a:tableStyleId>
              </a:tblPr>
              <a:tblGrid>
                <a:gridCol w="7780184">
                  <a:extLst>
                    <a:ext uri="{9D8B030D-6E8A-4147-A177-3AD203B41FA5}">
                      <a16:colId xmlns:a16="http://schemas.microsoft.com/office/drawing/2014/main" val="377973379"/>
                    </a:ext>
                  </a:extLst>
                </a:gridCol>
              </a:tblGrid>
              <a:tr h="313099">
                <a:tc>
                  <a:txBody>
                    <a:bodyPr/>
                    <a:lstStyle/>
                    <a:p>
                      <a:pPr marL="0" indent="0">
                        <a:buFont typeface="Arial" panose="020B0604020202020204" pitchFamily="34" charset="0"/>
                        <a:buNone/>
                      </a:pPr>
                      <a:r>
                        <a:rPr lang="en-GB" sz="1600" b="0" dirty="0">
                          <a:solidFill>
                            <a:srgbClr val="002060"/>
                          </a:solidFill>
                          <a:latin typeface="+mn-lt"/>
                          <a:cs typeface="Arial" panose="020B0604020202020204" pitchFamily="34" charset="0"/>
                        </a:rPr>
                        <a:t>09:30-10:45. Welcome, recap from previous day</a:t>
                      </a:r>
                    </a:p>
                    <a:p>
                      <a:pPr marL="0" indent="0">
                        <a:buFont typeface="Arial" panose="020B0604020202020204" pitchFamily="34" charset="0"/>
                        <a:buNone/>
                      </a:pPr>
                      <a:endParaRPr lang="en-GB" sz="1600" b="0" dirty="0">
                        <a:latin typeface="+mn-lt"/>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82827068"/>
                  </a:ext>
                </a:extLst>
              </a:tr>
              <a:tr h="300387">
                <a:tc>
                  <a:txBody>
                    <a:bodyPr/>
                    <a:lstStyle/>
                    <a:p>
                      <a:pPr marL="0" indent="0">
                        <a:buFont typeface="Arial" panose="020B0604020202020204" pitchFamily="34" charset="0"/>
                        <a:buNone/>
                      </a:pPr>
                      <a:r>
                        <a:rPr lang="en-US" sz="1600" dirty="0">
                          <a:solidFill>
                            <a:srgbClr val="002060"/>
                          </a:solidFill>
                          <a:latin typeface="+mn-lt"/>
                          <a:cs typeface="Arial" panose="020B0604020202020204" pitchFamily="34" charset="0"/>
                        </a:rPr>
                        <a:t>10:45-11:15. Coffee break</a:t>
                      </a:r>
                    </a:p>
                    <a:p>
                      <a:pPr marL="0" indent="0">
                        <a:buFont typeface="Arial" panose="020B0604020202020204" pitchFamily="34" charset="0"/>
                        <a:buNone/>
                      </a:pPr>
                      <a:endParaRPr lang="en-GB" sz="1600" dirty="0">
                        <a:latin typeface="+mn-lt"/>
                        <a:cs typeface="Arial" panose="020B0604020202020204" pitchFamily="34" charset="0"/>
                      </a:endParaRPr>
                    </a:p>
                  </a:txBody>
                  <a:tcPr/>
                </a:tc>
                <a:extLst>
                  <a:ext uri="{0D108BD9-81ED-4DB2-BD59-A6C34878D82A}">
                    <a16:rowId xmlns:a16="http://schemas.microsoft.com/office/drawing/2014/main" val="760475250"/>
                  </a:ext>
                </a:extLst>
              </a:tr>
              <a:tr h="352077">
                <a:tc>
                  <a:txBody>
                    <a:bodyPr/>
                    <a:lstStyle/>
                    <a:p>
                      <a:pPr marL="1201738" indent="-1143000">
                        <a:buFont typeface="Arial" panose="020B0604020202020204" pitchFamily="34" charset="0"/>
                        <a:buNone/>
                      </a:pPr>
                      <a:r>
                        <a:rPr lang="en-US" sz="1600" dirty="0">
                          <a:solidFill>
                            <a:srgbClr val="002060"/>
                          </a:solidFill>
                          <a:latin typeface="+mn-lt"/>
                          <a:cs typeface="Arial" panose="020B0604020202020204" pitchFamily="34" charset="0"/>
                        </a:rPr>
                        <a:t>11:15-12:30. Session 4 – Shifting mindsets: strategies to deal with resistance to gender equality and intersectionality</a:t>
                      </a:r>
                    </a:p>
                    <a:p>
                      <a:pPr marL="457200" indent="-457200">
                        <a:buFont typeface="Arial" panose="020B0604020202020204" pitchFamily="34" charset="0"/>
                        <a:buNone/>
                      </a:pPr>
                      <a:endParaRPr lang="en-GB" sz="1600" dirty="0">
                        <a:latin typeface="+mn-lt"/>
                        <a:cs typeface="Arial" panose="020B0604020202020204" pitchFamily="34" charset="0"/>
                      </a:endParaRPr>
                    </a:p>
                  </a:txBody>
                  <a:tcPr/>
                </a:tc>
                <a:extLst>
                  <a:ext uri="{0D108BD9-81ED-4DB2-BD59-A6C34878D82A}">
                    <a16:rowId xmlns:a16="http://schemas.microsoft.com/office/drawing/2014/main" val="1206808580"/>
                  </a:ext>
                </a:extLst>
              </a:tr>
              <a:tr h="35207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solidFill>
                            <a:srgbClr val="002060"/>
                          </a:solidFill>
                          <a:latin typeface="+mn-lt"/>
                          <a:cs typeface="Arial" panose="020B0604020202020204" pitchFamily="34" charset="0"/>
                        </a:rPr>
                        <a:t>12:30-13:00. Conclusions and evaluation of the workshop</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latin typeface="+mn-lt"/>
                        <a:cs typeface="Arial" panose="020B0604020202020204" pitchFamily="34" charset="0"/>
                      </a:endParaRPr>
                    </a:p>
                  </a:txBody>
                  <a:tcPr/>
                </a:tc>
                <a:extLst>
                  <a:ext uri="{0D108BD9-81ED-4DB2-BD59-A6C34878D82A}">
                    <a16:rowId xmlns:a16="http://schemas.microsoft.com/office/drawing/2014/main" val="96478376"/>
                  </a:ext>
                </a:extLst>
              </a:tr>
            </a:tbl>
          </a:graphicData>
        </a:graphic>
      </p:graphicFrame>
    </p:spTree>
    <p:extLst>
      <p:ext uri="{BB962C8B-B14F-4D97-AF65-F5344CB8AC3E}">
        <p14:creationId xmlns:p14="http://schemas.microsoft.com/office/powerpoint/2010/main" val="801717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C5FFF-72EF-5007-4E6E-CB6DF9153F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6F504F-AB7F-E2FC-D1AF-7AAA0F4AC021}"/>
              </a:ext>
            </a:extLst>
          </p:cNvPr>
          <p:cNvPicPr>
            <a:picLocks noChangeAspect="1"/>
          </p:cNvPicPr>
          <p:nvPr/>
        </p:nvPicPr>
        <p:blipFill>
          <a:blip r:embed="rId2"/>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FD12E2B6-6B31-43F7-0B62-CB44B849775F}"/>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BA227809-DC79-BDCF-DCBC-6A5B11E4825D}"/>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49</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0D8FBD26-BB46-781A-91F2-C42D725EC978}"/>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F2BD6908-0768-1E97-344B-6C1B710AD27C}"/>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F3CD6AE-810D-9C0B-94A4-F7F75A1BE26D}"/>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B180F5F8-F6C8-6588-F5E0-BBC2BCC0C31B}"/>
              </a:ext>
            </a:extLst>
          </p:cNvPr>
          <p:cNvSpPr>
            <a:spLocks noChangeArrowheads="1"/>
          </p:cNvSpPr>
          <p:nvPr/>
        </p:nvSpPr>
        <p:spPr bwMode="auto">
          <a:xfrm>
            <a:off x="878693" y="3342308"/>
            <a:ext cx="787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F9879917-FAE0-DDDD-07DF-10FBBFBE41F7}"/>
              </a:ext>
            </a:extLst>
          </p:cNvPr>
          <p:cNvSpPr txBox="1"/>
          <p:nvPr/>
        </p:nvSpPr>
        <p:spPr>
          <a:xfrm>
            <a:off x="707924" y="869618"/>
            <a:ext cx="7871607" cy="1446550"/>
          </a:xfrm>
          <a:prstGeom prst="rect">
            <a:avLst/>
          </a:prstGeom>
          <a:noFill/>
        </p:spPr>
        <p:txBody>
          <a:bodyPr wrap="square" rtlCol="0">
            <a:spAutoFit/>
          </a:bodyPr>
          <a:lstStyle/>
          <a:p>
            <a:pPr lvl="0">
              <a:defRPr/>
            </a:pPr>
            <a:r>
              <a:rPr lang="en-US" sz="2000" b="1" dirty="0">
                <a:solidFill>
                  <a:srgbClr val="002060"/>
                </a:solidFill>
                <a:latin typeface="Arial Nova" panose="020B0504020202020204" pitchFamily="34" charset="0"/>
              </a:rPr>
              <a:t>09:35 – 10:45. Session 4 – Shifting mindsets: strategies to deal with resistance to gender equality and intersectionality</a:t>
            </a:r>
            <a:endParaRPr kumimoji="0" lang="en-US" sz="2000" b="1" i="0" u="none" strike="noStrike" kern="1200" cap="none" spc="0" normalizeH="0" baseline="0" noProof="0" dirty="0">
              <a:ln>
                <a:noFill/>
              </a:ln>
              <a:solidFill>
                <a:srgbClr val="002060"/>
              </a:solidFill>
              <a:effectLst/>
              <a:uLnTx/>
              <a:uFillTx/>
              <a:latin typeface="Arial Nova" panose="020B0504020202020204" pitchFamily="34" charset="0"/>
            </a:endParaRPr>
          </a:p>
          <a:p>
            <a:pPr lvl="0">
              <a:defRPr/>
            </a:pPr>
            <a:endParaRPr lang="en-US" sz="2400" b="1" dirty="0">
              <a:solidFill>
                <a:srgbClr val="FF0000"/>
              </a:solidFill>
              <a:latin typeface="Arial Nova" panose="020B0504020202020204" pitchFamily="34" charset="0"/>
            </a:endParaRPr>
          </a:p>
          <a:p>
            <a:pPr lvl="0">
              <a:defRPr/>
            </a:pPr>
            <a:endParaRPr kumimoji="0" lang="en-US" sz="2400" b="1" i="0" u="none" strike="noStrike" kern="1200" cap="none" spc="0" normalizeH="0" baseline="0" noProof="0" dirty="0">
              <a:ln>
                <a:noFill/>
              </a:ln>
              <a:solidFill>
                <a:srgbClr val="FF0000"/>
              </a:solidFill>
              <a:effectLst/>
              <a:uLnTx/>
              <a:uFillTx/>
              <a:latin typeface="Arial Nova" panose="020B0504020202020204" pitchFamily="34" charset="0"/>
            </a:endParaRPr>
          </a:p>
        </p:txBody>
      </p:sp>
      <p:sp>
        <p:nvSpPr>
          <p:cNvPr id="4" name="TextBox 3">
            <a:extLst>
              <a:ext uri="{FF2B5EF4-FFF2-40B4-BE49-F238E27FC236}">
                <a16:creationId xmlns:a16="http://schemas.microsoft.com/office/drawing/2014/main" id="{D55D58F1-91EB-D75A-693C-338C651B622D}"/>
              </a:ext>
            </a:extLst>
          </p:cNvPr>
          <p:cNvSpPr txBox="1"/>
          <p:nvPr/>
        </p:nvSpPr>
        <p:spPr>
          <a:xfrm>
            <a:off x="739411" y="1691140"/>
            <a:ext cx="7482114" cy="2862322"/>
          </a:xfrm>
          <a:prstGeom prst="rect">
            <a:avLst/>
          </a:prstGeom>
          <a:noFill/>
        </p:spPr>
        <p:txBody>
          <a:bodyPr wrap="square" rtlCol="0">
            <a:spAutoFit/>
          </a:bodyPr>
          <a:lstStyle/>
          <a:p>
            <a:r>
              <a:rPr lang="en-US" sz="2000" b="1" dirty="0">
                <a:solidFill>
                  <a:srgbClr val="002060"/>
                </a:solidFill>
              </a:rPr>
              <a:t>Guidelines: </a:t>
            </a:r>
          </a:p>
          <a:p>
            <a:endParaRPr lang="en-US" sz="2000" b="1" dirty="0">
              <a:solidFill>
                <a:srgbClr val="002060"/>
              </a:solidFill>
              <a:latin typeface="Arial Nova" panose="020B0504020202020204" pitchFamily="34" charset="0"/>
            </a:endParaRPr>
          </a:p>
          <a:p>
            <a:pPr marL="342900" indent="-342900">
              <a:buFont typeface="Wingdings" panose="05000000000000000000" pitchFamily="2" charset="2"/>
              <a:buChar char="Ø"/>
            </a:pPr>
            <a:r>
              <a:rPr lang="en-US" sz="2000" dirty="0">
                <a:solidFill>
                  <a:srgbClr val="002060"/>
                </a:solidFill>
                <a:latin typeface="Arial Nova" panose="020B0504020202020204" pitchFamily="34" charset="0"/>
              </a:rPr>
              <a:t>Small group conversation on resistances and strategies.</a:t>
            </a:r>
          </a:p>
          <a:p>
            <a:pPr marL="342900" indent="-342900">
              <a:buFont typeface="Wingdings" panose="05000000000000000000" pitchFamily="2" charset="2"/>
              <a:buChar char="Ø"/>
            </a:pPr>
            <a:r>
              <a:rPr lang="en-US" sz="2000" dirty="0">
                <a:solidFill>
                  <a:srgbClr val="002060"/>
                </a:solidFill>
                <a:latin typeface="Arial Nova" panose="020B0504020202020204" pitchFamily="34" charset="0"/>
              </a:rPr>
              <a:t>Participants go back to their respective thematic groups</a:t>
            </a:r>
          </a:p>
          <a:p>
            <a:pPr marL="342900" indent="-342900">
              <a:buFont typeface="Wingdings" panose="05000000000000000000" pitchFamily="2" charset="2"/>
              <a:buChar char="Ø"/>
            </a:pPr>
            <a:r>
              <a:rPr lang="en-US" sz="2000" dirty="0">
                <a:solidFill>
                  <a:srgbClr val="002060"/>
                </a:solidFill>
                <a:latin typeface="Arial Nova" panose="020B0504020202020204" pitchFamily="34" charset="0"/>
              </a:rPr>
              <a:t>Each </a:t>
            </a:r>
            <a:r>
              <a:rPr lang="en-GB" sz="2000" dirty="0">
                <a:solidFill>
                  <a:srgbClr val="002060"/>
                </a:solidFill>
                <a:latin typeface="Arial Nova" panose="020B0504020202020204" pitchFamily="34" charset="0"/>
              </a:rPr>
              <a:t>group chooses a member to report back in plenary </a:t>
            </a:r>
          </a:p>
          <a:p>
            <a:pPr marL="342900" indent="-342900">
              <a:buFont typeface="Wingdings" panose="05000000000000000000" pitchFamily="2" charset="2"/>
              <a:buChar char="Ø"/>
            </a:pPr>
            <a:r>
              <a:rPr lang="en-GB" sz="2000" dirty="0">
                <a:solidFill>
                  <a:srgbClr val="002060"/>
                </a:solidFill>
                <a:latin typeface="Arial Nova" panose="020B0504020202020204" pitchFamily="34" charset="0"/>
              </a:rPr>
              <a:t>Groups discuss the two sets of questions (see next slide), (35 mins. in total).</a:t>
            </a:r>
          </a:p>
          <a:p>
            <a:pPr marL="342900" indent="-342900">
              <a:buFont typeface="Wingdings" panose="05000000000000000000" pitchFamily="2" charset="2"/>
              <a:buChar char="Ø"/>
            </a:pPr>
            <a:r>
              <a:rPr lang="en-GB" sz="2000" dirty="0">
                <a:solidFill>
                  <a:srgbClr val="002060"/>
                </a:solidFill>
                <a:latin typeface="Arial Nova" panose="020B0504020202020204" pitchFamily="34" charset="0"/>
              </a:rPr>
              <a:t>Reporting  and discussion in plenary (15 mins.)</a:t>
            </a:r>
            <a:endParaRPr lang="en-US" sz="2000" dirty="0">
              <a:solidFill>
                <a:srgbClr val="002060"/>
              </a:solidFill>
              <a:latin typeface="Arial Nova" panose="020B0504020202020204" pitchFamily="34" charset="0"/>
            </a:endParaRPr>
          </a:p>
          <a:p>
            <a:endParaRPr lang="en-GB" sz="2000" dirty="0">
              <a:solidFill>
                <a:srgbClr val="002060"/>
              </a:solidFill>
            </a:endParaRPr>
          </a:p>
        </p:txBody>
      </p:sp>
    </p:spTree>
    <p:extLst>
      <p:ext uri="{BB962C8B-B14F-4D97-AF65-F5344CB8AC3E}">
        <p14:creationId xmlns:p14="http://schemas.microsoft.com/office/powerpoint/2010/main" val="114641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1FE08-0423-58B7-B825-47B334642A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FE4521-0789-8C06-739A-3D9894F4501A}"/>
              </a:ext>
            </a:extLst>
          </p:cNvPr>
          <p:cNvPicPr>
            <a:picLocks noChangeAspect="1"/>
          </p:cNvPicPr>
          <p:nvPr/>
        </p:nvPicPr>
        <p:blipFill>
          <a:blip r:embed="rId3"/>
          <a:srcRect/>
          <a:stretch/>
        </p:blipFill>
        <p:spPr>
          <a:xfrm>
            <a:off x="0" y="-19485"/>
            <a:ext cx="9144000" cy="849015"/>
          </a:xfrm>
          <a:prstGeom prst="rect">
            <a:avLst/>
          </a:prstGeom>
        </p:spPr>
      </p:pic>
      <p:sp>
        <p:nvSpPr>
          <p:cNvPr id="12290" name="Titre 2">
            <a:extLst>
              <a:ext uri="{FF2B5EF4-FFF2-40B4-BE49-F238E27FC236}">
                <a16:creationId xmlns:a16="http://schemas.microsoft.com/office/drawing/2014/main" id="{66374EB1-B210-B6FF-70C3-88ADF0964C8F}"/>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buNone/>
            </a:pPr>
            <a:r>
              <a:rPr lang="fr-FR" sz="1400" dirty="0">
                <a:solidFill>
                  <a:schemeClr val="bg1"/>
                </a:solidFill>
                <a:latin typeface="Myriad Pro" panose="020B0503030403020204" pitchFamily="34" charset="0"/>
                <a:ea typeface="Arial Narrow" charset="0"/>
                <a:cs typeface="Arial Narrow" charset="0"/>
              </a:rPr>
              <a:t>46 ÉTATS MEMBRES</a:t>
            </a:r>
            <a:br>
              <a:rPr lang="fr-FR" sz="1400" dirty="0">
                <a:solidFill>
                  <a:schemeClr val="bg1"/>
                </a:solidFill>
                <a:latin typeface="Myriad Pro" panose="020B0503030403020204" pitchFamily="34" charset="0"/>
                <a:ea typeface="Arial Narrow" charset="0"/>
                <a:cs typeface="Arial Narrow" charset="0"/>
              </a:rPr>
            </a:br>
            <a:r>
              <a:rPr lang="fr-FR" sz="1400" dirty="0">
                <a:solidFill>
                  <a:schemeClr val="bg1"/>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F1D32764-EBE2-EA55-1999-473CFF35FB59}"/>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5</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312B6525-2D16-2285-920E-87723301FE43}"/>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587522CF-D51E-BA11-756B-D206955744F0}"/>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AF5A1CCD-90AE-7922-20F9-24D1A63033E6}"/>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637A4807-B677-01BE-9D2D-9A43AF506772}"/>
              </a:ext>
            </a:extLst>
          </p:cNvPr>
          <p:cNvSpPr>
            <a:spLocks noChangeArrowheads="1"/>
          </p:cNvSpPr>
          <p:nvPr/>
        </p:nvSpPr>
        <p:spPr bwMode="auto">
          <a:xfrm>
            <a:off x="923825" y="885031"/>
            <a:ext cx="67675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auto" hangingPunct="1">
              <a:spcBef>
                <a:spcPts val="0"/>
              </a:spcBef>
              <a:spcAft>
                <a:spcPts val="0"/>
              </a:spcAft>
              <a:defRPr/>
            </a:pPr>
            <a:r>
              <a:rPr lang="en-GB" sz="2400" b="1" dirty="0">
                <a:solidFill>
                  <a:srgbClr val="0D347D"/>
                </a:solidFill>
                <a:latin typeface="Arial" panose="020B0604020202020204" pitchFamily="34" charset="0"/>
              </a:rPr>
              <a:t>Objectives of the training workshop</a:t>
            </a:r>
            <a:endParaRPr lang="fr-FR" sz="2400" dirty="0">
              <a:solidFill>
                <a:srgbClr val="0D347D"/>
              </a:solidFill>
              <a:latin typeface="Arial" charset="0"/>
              <a:ea typeface="Arial" charset="0"/>
              <a:cs typeface="Arial" charset="0"/>
            </a:endParaRPr>
          </a:p>
        </p:txBody>
      </p:sp>
      <p:sp>
        <p:nvSpPr>
          <p:cNvPr id="4" name="Rectangle: Rounded Corners 3">
            <a:extLst>
              <a:ext uri="{FF2B5EF4-FFF2-40B4-BE49-F238E27FC236}">
                <a16:creationId xmlns:a16="http://schemas.microsoft.com/office/drawing/2014/main" id="{5B600C32-ABE7-A8BB-E659-DB766B5383C2}"/>
              </a:ext>
            </a:extLst>
          </p:cNvPr>
          <p:cNvSpPr/>
          <p:nvPr/>
        </p:nvSpPr>
        <p:spPr>
          <a:xfrm>
            <a:off x="923825" y="1519672"/>
            <a:ext cx="6934200" cy="2853223"/>
          </a:xfrm>
          <a:prstGeom prst="roundRect">
            <a:avLst/>
          </a:prstGeom>
          <a:noFill/>
          <a:ln w="12700" cap="flat" cmpd="sng" algn="ctr">
            <a:solidFill>
              <a:srgbClr val="5B9BD5">
                <a:shade val="15000"/>
              </a:srgbClr>
            </a:solid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en-AU" sz="2000" b="0" i="0" u="none" strike="noStrike" kern="0" cap="none" spc="0" normalizeH="0" baseline="0" noProof="0" dirty="0">
                <a:ln>
                  <a:noFill/>
                </a:ln>
                <a:solidFill>
                  <a:srgbClr val="002060"/>
                </a:solidFill>
                <a:effectLst/>
                <a:uLnTx/>
                <a:uFillTx/>
                <a:latin typeface="Calibri" panose="020F0502020204030204"/>
                <a:ea typeface="+mn-ea"/>
                <a:cs typeface="Arial" panose="020B0604020202020204" pitchFamily="34" charset="0"/>
                <a:sym typeface="Symbol" panose="05050102010706020507" pitchFamily="18" charset="2"/>
              </a:rPr>
              <a:t> </a:t>
            </a:r>
            <a:r>
              <a:rPr kumimoji="0" lang="en-AU" sz="2000" b="0" i="0" u="none" strike="noStrike" kern="0" cap="none" spc="0" normalizeH="0" baseline="0" noProof="0" dirty="0">
                <a:ln>
                  <a:noFill/>
                </a:ln>
                <a:solidFill>
                  <a:srgbClr val="002060"/>
                </a:solidFill>
                <a:effectLst/>
                <a:uLnTx/>
                <a:uFillTx/>
                <a:latin typeface="Calibri" panose="020F0502020204030204"/>
                <a:ea typeface="+mn-ea"/>
                <a:cs typeface="Arial" panose="020B0604020202020204" pitchFamily="34" charset="0"/>
              </a:rPr>
              <a:t>To build and enhance the analytical and operational capacity of Council of Europe Gender Equality Rapporteurs  </a:t>
            </a:r>
            <a:r>
              <a:rPr kumimoji="0" lang="en-AU" sz="2000" b="1" i="0" u="none" strike="noStrike" kern="0" cap="none" spc="0" normalizeH="0" baseline="0" noProof="0" dirty="0">
                <a:ln>
                  <a:noFill/>
                </a:ln>
                <a:solidFill>
                  <a:srgbClr val="002060"/>
                </a:solidFill>
                <a:effectLst/>
                <a:uLnTx/>
                <a:uFillTx/>
                <a:latin typeface="Calibri" panose="020F0502020204030204"/>
                <a:ea typeface="+mn-ea"/>
                <a:cs typeface="Arial" panose="020B0604020202020204" pitchFamily="34" charset="0"/>
              </a:rPr>
              <a:t>to mainstream a gender equality and intersectional approach  </a:t>
            </a:r>
            <a:r>
              <a:rPr kumimoji="0" lang="en-AU" sz="2000" b="0" i="0" u="none" strike="noStrike" kern="0" cap="none" spc="0" normalizeH="0" baseline="0" noProof="0" dirty="0">
                <a:ln>
                  <a:noFill/>
                </a:ln>
                <a:solidFill>
                  <a:srgbClr val="002060"/>
                </a:solidFill>
                <a:effectLst/>
                <a:uLnTx/>
                <a:uFillTx/>
                <a:latin typeface="Calibri" panose="020F0502020204030204"/>
                <a:ea typeface="+mn-ea"/>
                <a:cs typeface="Arial" panose="020B0604020202020204" pitchFamily="34" charset="0"/>
              </a:rPr>
              <a:t>in their overall work, including when working with committees and other bodies.</a:t>
            </a:r>
          </a:p>
        </p:txBody>
      </p:sp>
    </p:spTree>
    <p:extLst>
      <p:ext uri="{BB962C8B-B14F-4D97-AF65-F5344CB8AC3E}">
        <p14:creationId xmlns:p14="http://schemas.microsoft.com/office/powerpoint/2010/main" val="236813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7F5E4-9AAE-E312-4EA4-D8149FEFA4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60C41A-6340-E514-AF00-E7B910A565BC}"/>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435EB2EE-F978-74AC-B0EE-CE5F50A3441D}"/>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4D95EA89-D8A5-D234-D6D6-1F1B4FFA4238}"/>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50</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4AFA4670-F159-00B7-77C5-9829CDA27FDE}"/>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50AD192-BC23-A24E-FA31-AB4A1E2E2EE1}"/>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3AAB5D9-E808-0402-4FA8-30694953739F}"/>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7384FFE9-8DA6-341C-8C59-82FA317F4CBF}"/>
              </a:ext>
            </a:extLst>
          </p:cNvPr>
          <p:cNvSpPr>
            <a:spLocks noChangeArrowheads="1"/>
          </p:cNvSpPr>
          <p:nvPr/>
        </p:nvSpPr>
        <p:spPr bwMode="auto">
          <a:xfrm>
            <a:off x="878693" y="3342308"/>
            <a:ext cx="787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19712A97-05A7-25E7-F265-F743D0253487}"/>
              </a:ext>
            </a:extLst>
          </p:cNvPr>
          <p:cNvSpPr txBox="1"/>
          <p:nvPr/>
        </p:nvSpPr>
        <p:spPr>
          <a:xfrm>
            <a:off x="707924" y="869618"/>
            <a:ext cx="7871607" cy="1446550"/>
          </a:xfrm>
          <a:prstGeom prst="rect">
            <a:avLst/>
          </a:prstGeom>
          <a:noFill/>
        </p:spPr>
        <p:txBody>
          <a:bodyPr wrap="square" rtlCol="0">
            <a:spAutoFit/>
          </a:bodyPr>
          <a:lstStyle/>
          <a:p>
            <a:pPr lvl="0">
              <a:defRPr/>
            </a:pPr>
            <a:r>
              <a:rPr lang="en-US" sz="2000" b="1" dirty="0">
                <a:solidFill>
                  <a:srgbClr val="002060"/>
                </a:solidFill>
                <a:latin typeface="Arial Nova" panose="020B0504020202020204" pitchFamily="34" charset="0"/>
              </a:rPr>
              <a:t>09:35 – 10:45. Session 4 – Shifting mindsets: strategies to deal with resistance to gender equality and intersectionality</a:t>
            </a:r>
            <a:endParaRPr kumimoji="0" lang="en-US" sz="2000" b="1" i="0" u="none" strike="noStrike" kern="1200" cap="none" spc="0" normalizeH="0" baseline="0" noProof="0" dirty="0">
              <a:ln>
                <a:noFill/>
              </a:ln>
              <a:solidFill>
                <a:srgbClr val="002060"/>
              </a:solidFill>
              <a:effectLst/>
              <a:uLnTx/>
              <a:uFillTx/>
              <a:latin typeface="Arial Nova" panose="020B0504020202020204" pitchFamily="34" charset="0"/>
            </a:endParaRPr>
          </a:p>
          <a:p>
            <a:pPr lvl="0">
              <a:defRPr/>
            </a:pPr>
            <a:endParaRPr lang="en-US" sz="2400" b="1" dirty="0">
              <a:solidFill>
                <a:srgbClr val="FF0000"/>
              </a:solidFill>
              <a:latin typeface="Arial Nova" panose="020B0504020202020204" pitchFamily="34" charset="0"/>
            </a:endParaRPr>
          </a:p>
          <a:p>
            <a:pPr lvl="0">
              <a:defRPr/>
            </a:pPr>
            <a:endParaRPr kumimoji="0" lang="en-US" sz="2400" b="1" i="0" u="none" strike="noStrike" kern="1200" cap="none" spc="0" normalizeH="0" baseline="0" noProof="0" dirty="0">
              <a:ln>
                <a:noFill/>
              </a:ln>
              <a:solidFill>
                <a:srgbClr val="FF0000"/>
              </a:solidFill>
              <a:effectLst/>
              <a:uLnTx/>
              <a:uFillTx/>
              <a:latin typeface="Arial Nova" panose="020B0504020202020204" pitchFamily="34" charset="0"/>
            </a:endParaRPr>
          </a:p>
        </p:txBody>
      </p:sp>
      <p:sp>
        <p:nvSpPr>
          <p:cNvPr id="4" name="TextBox 3">
            <a:extLst>
              <a:ext uri="{FF2B5EF4-FFF2-40B4-BE49-F238E27FC236}">
                <a16:creationId xmlns:a16="http://schemas.microsoft.com/office/drawing/2014/main" id="{1A8C2DCC-8ACA-4410-A3E7-6EE89607E224}"/>
              </a:ext>
            </a:extLst>
          </p:cNvPr>
          <p:cNvSpPr txBox="1"/>
          <p:nvPr/>
        </p:nvSpPr>
        <p:spPr>
          <a:xfrm>
            <a:off x="739503" y="1761146"/>
            <a:ext cx="7482114" cy="400110"/>
          </a:xfrm>
          <a:prstGeom prst="rect">
            <a:avLst/>
          </a:prstGeom>
          <a:noFill/>
        </p:spPr>
        <p:txBody>
          <a:bodyPr wrap="square" rtlCol="0">
            <a:spAutoFit/>
          </a:bodyPr>
          <a:lstStyle/>
          <a:p>
            <a:r>
              <a:rPr lang="en-US" sz="2000" b="1" dirty="0">
                <a:solidFill>
                  <a:srgbClr val="002060"/>
                </a:solidFill>
              </a:rPr>
              <a:t>First set of questions: focus on resistances </a:t>
            </a:r>
            <a:endParaRPr lang="en-GB" sz="2000" b="1" dirty="0">
              <a:solidFill>
                <a:srgbClr val="002060"/>
              </a:solidFill>
            </a:endParaRPr>
          </a:p>
        </p:txBody>
      </p:sp>
      <p:graphicFrame>
        <p:nvGraphicFramePr>
          <p:cNvPr id="12" name="Table 11">
            <a:extLst>
              <a:ext uri="{FF2B5EF4-FFF2-40B4-BE49-F238E27FC236}">
                <a16:creationId xmlns:a16="http://schemas.microsoft.com/office/drawing/2014/main" id="{965C675D-E435-CA1B-0835-3BDB8FA8791B}"/>
              </a:ext>
            </a:extLst>
          </p:cNvPr>
          <p:cNvGraphicFramePr>
            <a:graphicFrameLocks noGrp="1"/>
          </p:cNvGraphicFramePr>
          <p:nvPr>
            <p:extLst>
              <p:ext uri="{D42A27DB-BD31-4B8C-83A1-F6EECF244321}">
                <p14:modId xmlns:p14="http://schemas.microsoft.com/office/powerpoint/2010/main" val="3164121648"/>
              </p:ext>
            </p:extLst>
          </p:nvPr>
        </p:nvGraphicFramePr>
        <p:xfrm>
          <a:off x="640080" y="2144540"/>
          <a:ext cx="7680960" cy="2427459"/>
        </p:xfrm>
        <a:graphic>
          <a:graphicData uri="http://schemas.openxmlformats.org/drawingml/2006/table">
            <a:tbl>
              <a:tblPr firstRow="1" bandRow="1">
                <a:effectLst/>
                <a:tableStyleId>{68D230F3-CF80-4859-8CE7-A43EE81993B5}</a:tableStyleId>
              </a:tblPr>
              <a:tblGrid>
                <a:gridCol w="7680960">
                  <a:extLst>
                    <a:ext uri="{9D8B030D-6E8A-4147-A177-3AD203B41FA5}">
                      <a16:colId xmlns:a16="http://schemas.microsoft.com/office/drawing/2014/main" val="56313958"/>
                    </a:ext>
                  </a:extLst>
                </a:gridCol>
              </a:tblGrid>
              <a:tr h="2427459">
                <a:tc>
                  <a:txBody>
                    <a:bodyPr/>
                    <a:lstStyle/>
                    <a:p>
                      <a:endParaRPr lang="en-US" sz="1400" b="0" dirty="0">
                        <a:solidFill>
                          <a:srgbClr val="002060"/>
                        </a:solidFill>
                        <a:latin typeface="Arial Nova" panose="020B05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8637706"/>
                  </a:ext>
                </a:extLst>
              </a:tr>
            </a:tbl>
          </a:graphicData>
        </a:graphic>
      </p:graphicFrame>
      <p:graphicFrame>
        <p:nvGraphicFramePr>
          <p:cNvPr id="6" name="Diagram 5">
            <a:extLst>
              <a:ext uri="{FF2B5EF4-FFF2-40B4-BE49-F238E27FC236}">
                <a16:creationId xmlns:a16="http://schemas.microsoft.com/office/drawing/2014/main" id="{659EEED8-4E62-1499-B21F-184A2DB2CF1E}"/>
              </a:ext>
            </a:extLst>
          </p:cNvPr>
          <p:cNvGraphicFramePr/>
          <p:nvPr>
            <p:extLst>
              <p:ext uri="{D42A27DB-BD31-4B8C-83A1-F6EECF244321}">
                <p14:modId xmlns:p14="http://schemas.microsoft.com/office/powerpoint/2010/main" val="284918097"/>
              </p:ext>
            </p:extLst>
          </p:nvPr>
        </p:nvGraphicFramePr>
        <p:xfrm>
          <a:off x="707923" y="2447299"/>
          <a:ext cx="7513693" cy="2287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864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8464-2E49-ED47-70E1-4B2418E837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EF9E1F-0707-E82C-2F2C-54868895BE87}"/>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1F12D6FD-7683-CE10-C8C9-F905171CB331}"/>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C578FBDE-4DC1-ED4C-F474-529DE97CD283}"/>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51</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394A85AD-82A1-4122-8CE0-23D77B7D14CD}"/>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F6B55497-520B-D8A1-36F1-453E2AF6D3C3}"/>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1D0B7B7-F6D8-07D8-FCD9-9F019E135CF2}"/>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D93B5F07-0A63-2263-BFF4-96ACBC0C6BF6}"/>
              </a:ext>
            </a:extLst>
          </p:cNvPr>
          <p:cNvSpPr>
            <a:spLocks noChangeArrowheads="1"/>
          </p:cNvSpPr>
          <p:nvPr/>
        </p:nvSpPr>
        <p:spPr bwMode="auto">
          <a:xfrm>
            <a:off x="878693" y="3342308"/>
            <a:ext cx="787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2AAAFB0B-4CBB-FA11-875E-DCF8FFE6E681}"/>
              </a:ext>
            </a:extLst>
          </p:cNvPr>
          <p:cNvSpPr txBox="1"/>
          <p:nvPr/>
        </p:nvSpPr>
        <p:spPr>
          <a:xfrm>
            <a:off x="707924" y="869618"/>
            <a:ext cx="7871607" cy="1446550"/>
          </a:xfrm>
          <a:prstGeom prst="rect">
            <a:avLst/>
          </a:prstGeom>
          <a:noFill/>
        </p:spPr>
        <p:txBody>
          <a:bodyPr wrap="square" rtlCol="0">
            <a:spAutoFit/>
          </a:bodyPr>
          <a:lstStyle/>
          <a:p>
            <a:pPr lvl="0">
              <a:defRPr/>
            </a:pPr>
            <a:r>
              <a:rPr lang="en-US" sz="2000" b="1" dirty="0">
                <a:solidFill>
                  <a:srgbClr val="002060"/>
                </a:solidFill>
                <a:latin typeface="Arial Nova" panose="020B0504020202020204" pitchFamily="34" charset="0"/>
              </a:rPr>
              <a:t>09:35 – 10:45. Session 4 – Shifting mindsets: strategies to deal with resistance to gender equality and intersectionality</a:t>
            </a:r>
            <a:endParaRPr kumimoji="0" lang="en-US" sz="2000" b="1" i="0" u="none" strike="noStrike" kern="1200" cap="none" spc="0" normalizeH="0" baseline="0" noProof="0" dirty="0">
              <a:ln>
                <a:noFill/>
              </a:ln>
              <a:solidFill>
                <a:srgbClr val="002060"/>
              </a:solidFill>
              <a:effectLst/>
              <a:uLnTx/>
              <a:uFillTx/>
              <a:latin typeface="Arial Nova" panose="020B0504020202020204" pitchFamily="34" charset="0"/>
            </a:endParaRPr>
          </a:p>
          <a:p>
            <a:pPr lvl="0">
              <a:defRPr/>
            </a:pPr>
            <a:endParaRPr lang="en-US" sz="2400" b="1" dirty="0">
              <a:solidFill>
                <a:srgbClr val="FF0000"/>
              </a:solidFill>
              <a:latin typeface="Arial Nova" panose="020B0504020202020204" pitchFamily="34" charset="0"/>
            </a:endParaRPr>
          </a:p>
          <a:p>
            <a:pPr lvl="0">
              <a:defRPr/>
            </a:pPr>
            <a:endParaRPr kumimoji="0" lang="en-US" sz="2400" b="1" i="0" u="none" strike="noStrike" kern="1200" cap="none" spc="0" normalizeH="0" baseline="0" noProof="0" dirty="0">
              <a:ln>
                <a:noFill/>
              </a:ln>
              <a:solidFill>
                <a:srgbClr val="FF0000"/>
              </a:solidFill>
              <a:effectLst/>
              <a:uLnTx/>
              <a:uFillTx/>
              <a:latin typeface="Arial Nova" panose="020B0504020202020204" pitchFamily="34" charset="0"/>
            </a:endParaRPr>
          </a:p>
        </p:txBody>
      </p:sp>
      <p:sp>
        <p:nvSpPr>
          <p:cNvPr id="4" name="TextBox 3">
            <a:extLst>
              <a:ext uri="{FF2B5EF4-FFF2-40B4-BE49-F238E27FC236}">
                <a16:creationId xmlns:a16="http://schemas.microsoft.com/office/drawing/2014/main" id="{2F314CBA-1CC4-05B0-69CC-CB8B222CE5EF}"/>
              </a:ext>
            </a:extLst>
          </p:cNvPr>
          <p:cNvSpPr txBox="1"/>
          <p:nvPr/>
        </p:nvSpPr>
        <p:spPr>
          <a:xfrm>
            <a:off x="739503" y="1761146"/>
            <a:ext cx="7482114" cy="400110"/>
          </a:xfrm>
          <a:prstGeom prst="rect">
            <a:avLst/>
          </a:prstGeom>
          <a:noFill/>
        </p:spPr>
        <p:txBody>
          <a:bodyPr wrap="square" rtlCol="0">
            <a:spAutoFit/>
          </a:bodyPr>
          <a:lstStyle/>
          <a:p>
            <a:r>
              <a:rPr lang="en-US" sz="2000" b="1" dirty="0">
                <a:solidFill>
                  <a:srgbClr val="002060"/>
                </a:solidFill>
              </a:rPr>
              <a:t>Second set of questions: focus on strategies  </a:t>
            </a:r>
            <a:endParaRPr lang="en-GB" sz="2000" b="1" dirty="0">
              <a:solidFill>
                <a:srgbClr val="002060"/>
              </a:solidFill>
            </a:endParaRPr>
          </a:p>
        </p:txBody>
      </p:sp>
      <p:graphicFrame>
        <p:nvGraphicFramePr>
          <p:cNvPr id="12" name="Table 11">
            <a:extLst>
              <a:ext uri="{FF2B5EF4-FFF2-40B4-BE49-F238E27FC236}">
                <a16:creationId xmlns:a16="http://schemas.microsoft.com/office/drawing/2014/main" id="{1A01ECA2-2D66-3129-020E-695706C9FB7C}"/>
              </a:ext>
            </a:extLst>
          </p:cNvPr>
          <p:cNvGraphicFramePr>
            <a:graphicFrameLocks noGrp="1"/>
          </p:cNvGraphicFramePr>
          <p:nvPr/>
        </p:nvGraphicFramePr>
        <p:xfrm>
          <a:off x="640080" y="2144540"/>
          <a:ext cx="7680960" cy="2427459"/>
        </p:xfrm>
        <a:graphic>
          <a:graphicData uri="http://schemas.openxmlformats.org/drawingml/2006/table">
            <a:tbl>
              <a:tblPr firstRow="1" bandRow="1">
                <a:effectLst/>
                <a:tableStyleId>{68D230F3-CF80-4859-8CE7-A43EE81993B5}</a:tableStyleId>
              </a:tblPr>
              <a:tblGrid>
                <a:gridCol w="7680960">
                  <a:extLst>
                    <a:ext uri="{9D8B030D-6E8A-4147-A177-3AD203B41FA5}">
                      <a16:colId xmlns:a16="http://schemas.microsoft.com/office/drawing/2014/main" val="56313958"/>
                    </a:ext>
                  </a:extLst>
                </a:gridCol>
              </a:tblGrid>
              <a:tr h="2427459">
                <a:tc>
                  <a:txBody>
                    <a:bodyPr/>
                    <a:lstStyle/>
                    <a:p>
                      <a:endParaRPr lang="en-US" sz="1400" b="0" dirty="0">
                        <a:solidFill>
                          <a:srgbClr val="002060"/>
                        </a:solidFill>
                        <a:latin typeface="Arial Nova" panose="020B0504020202020204" pitchFamily="34" charset="0"/>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8637706"/>
                  </a:ext>
                </a:extLst>
              </a:tr>
            </a:tbl>
          </a:graphicData>
        </a:graphic>
      </p:graphicFrame>
      <p:graphicFrame>
        <p:nvGraphicFramePr>
          <p:cNvPr id="6" name="Diagram 5">
            <a:extLst>
              <a:ext uri="{FF2B5EF4-FFF2-40B4-BE49-F238E27FC236}">
                <a16:creationId xmlns:a16="http://schemas.microsoft.com/office/drawing/2014/main" id="{A6A8AEA7-0E9D-6A51-7386-C4BD5E7CE53B}"/>
              </a:ext>
            </a:extLst>
          </p:cNvPr>
          <p:cNvGraphicFramePr/>
          <p:nvPr>
            <p:extLst>
              <p:ext uri="{D42A27DB-BD31-4B8C-83A1-F6EECF244321}">
                <p14:modId xmlns:p14="http://schemas.microsoft.com/office/powerpoint/2010/main" val="2661625923"/>
              </p:ext>
            </p:extLst>
          </p:nvPr>
        </p:nvGraphicFramePr>
        <p:xfrm>
          <a:off x="707923" y="2447299"/>
          <a:ext cx="7513693" cy="2287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1215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89AC4-4DA2-4D9C-4134-F0F409F7C5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C5B5CB-16AD-BC89-CAD6-7F61A50E7396}"/>
              </a:ext>
            </a:extLst>
          </p:cNvPr>
          <p:cNvPicPr>
            <a:picLocks noChangeAspect="1"/>
          </p:cNvPicPr>
          <p:nvPr/>
        </p:nvPicPr>
        <p:blipFill>
          <a:blip r:embed="rId2"/>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C65A90FE-1878-8856-8C1C-C348D54EA961}"/>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E1FB9AE5-C3D6-BB24-C9BC-660750450A3E}"/>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52</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1FB617DD-C8D5-FAB6-C636-CBF52E8DD2FA}"/>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6CA36671-7D13-DA94-4592-CE3CE62AEB32}"/>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A9250B44-6831-95F1-A8A3-211A9003721C}"/>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D602E414-9C0C-C5A6-5625-A303E9A80D12}"/>
              </a:ext>
            </a:extLst>
          </p:cNvPr>
          <p:cNvSpPr>
            <a:spLocks noChangeArrowheads="1"/>
          </p:cNvSpPr>
          <p:nvPr/>
        </p:nvSpPr>
        <p:spPr bwMode="auto">
          <a:xfrm>
            <a:off x="878693" y="3342308"/>
            <a:ext cx="787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1284AFB7-2A39-8528-F2DA-F5849EADBD88}"/>
              </a:ext>
            </a:extLst>
          </p:cNvPr>
          <p:cNvSpPr txBox="1"/>
          <p:nvPr/>
        </p:nvSpPr>
        <p:spPr>
          <a:xfrm>
            <a:off x="707924" y="869618"/>
            <a:ext cx="7871607" cy="1446550"/>
          </a:xfrm>
          <a:prstGeom prst="rect">
            <a:avLst/>
          </a:prstGeom>
          <a:noFill/>
        </p:spPr>
        <p:txBody>
          <a:bodyPr wrap="square" rtlCol="0">
            <a:spAutoFit/>
          </a:bodyPr>
          <a:lstStyle/>
          <a:p>
            <a:pPr lvl="0">
              <a:defRPr/>
            </a:pPr>
            <a:r>
              <a:rPr lang="en-US" sz="2000" b="1" dirty="0">
                <a:solidFill>
                  <a:srgbClr val="002060"/>
                </a:solidFill>
                <a:latin typeface="Arial Nova" panose="020B0504020202020204" pitchFamily="34" charset="0"/>
              </a:rPr>
              <a:t>09:35 – 10:45. Session 4 – Shifting mindsets: strategies to deal with resistance to gender equality and intersectionality</a:t>
            </a:r>
            <a:endParaRPr kumimoji="0" lang="en-US" sz="2000" b="1" i="0" u="none" strike="noStrike" kern="1200" cap="none" spc="0" normalizeH="0" baseline="0" noProof="0" dirty="0">
              <a:ln>
                <a:noFill/>
              </a:ln>
              <a:solidFill>
                <a:srgbClr val="002060"/>
              </a:solidFill>
              <a:effectLst/>
              <a:uLnTx/>
              <a:uFillTx/>
              <a:latin typeface="Arial Nova" panose="020B0504020202020204" pitchFamily="34" charset="0"/>
            </a:endParaRPr>
          </a:p>
          <a:p>
            <a:pPr lvl="0">
              <a:defRPr/>
            </a:pPr>
            <a:endParaRPr lang="en-US" sz="2400" b="1" dirty="0">
              <a:solidFill>
                <a:srgbClr val="FF0000"/>
              </a:solidFill>
              <a:latin typeface="Arial Nova" panose="020B0504020202020204" pitchFamily="34" charset="0"/>
            </a:endParaRPr>
          </a:p>
          <a:p>
            <a:pPr lvl="0">
              <a:defRPr/>
            </a:pPr>
            <a:endParaRPr kumimoji="0" lang="en-US" sz="2400" b="1" i="0" u="none" strike="noStrike" kern="1200" cap="none" spc="0" normalizeH="0" baseline="0" noProof="0" dirty="0">
              <a:ln>
                <a:noFill/>
              </a:ln>
              <a:solidFill>
                <a:srgbClr val="FF0000"/>
              </a:solidFill>
              <a:effectLst/>
              <a:uLnTx/>
              <a:uFillTx/>
              <a:latin typeface="Arial Nova" panose="020B0504020202020204" pitchFamily="34" charset="0"/>
            </a:endParaRPr>
          </a:p>
        </p:txBody>
      </p:sp>
      <p:pic>
        <p:nvPicPr>
          <p:cNvPr id="7" name="object 3">
            <a:extLst>
              <a:ext uri="{FF2B5EF4-FFF2-40B4-BE49-F238E27FC236}">
                <a16:creationId xmlns:a16="http://schemas.microsoft.com/office/drawing/2014/main" id="{4D934389-3CA0-14BA-E163-AB5466DF750B}"/>
              </a:ext>
            </a:extLst>
          </p:cNvPr>
          <p:cNvPicPr/>
          <p:nvPr/>
        </p:nvPicPr>
        <p:blipFill>
          <a:blip r:embed="rId3" cstate="print"/>
          <a:stretch>
            <a:fillRect/>
          </a:stretch>
        </p:blipFill>
        <p:spPr>
          <a:xfrm>
            <a:off x="564468" y="1870385"/>
            <a:ext cx="3885611" cy="2943846"/>
          </a:xfrm>
          <a:prstGeom prst="rect">
            <a:avLst/>
          </a:prstGeom>
        </p:spPr>
      </p:pic>
      <p:sp>
        <p:nvSpPr>
          <p:cNvPr id="6" name="TextBox 5">
            <a:extLst>
              <a:ext uri="{FF2B5EF4-FFF2-40B4-BE49-F238E27FC236}">
                <a16:creationId xmlns:a16="http://schemas.microsoft.com/office/drawing/2014/main" id="{8C2EA441-5670-AFA5-699F-326C646CE26F}"/>
              </a:ext>
            </a:extLst>
          </p:cNvPr>
          <p:cNvSpPr txBox="1"/>
          <p:nvPr/>
        </p:nvSpPr>
        <p:spPr>
          <a:xfrm>
            <a:off x="1143000" y="2651760"/>
            <a:ext cx="2072640" cy="1015663"/>
          </a:xfrm>
          <a:prstGeom prst="rect">
            <a:avLst/>
          </a:prstGeom>
          <a:noFill/>
        </p:spPr>
        <p:txBody>
          <a:bodyPr wrap="square" rtlCol="0">
            <a:spAutoFit/>
          </a:bodyPr>
          <a:lstStyle/>
          <a:p>
            <a:r>
              <a:rPr lang="en-US" sz="2000" dirty="0">
                <a:solidFill>
                  <a:srgbClr val="002060"/>
                </a:solidFill>
                <a:latin typeface="Arial Nova" panose="020B0504020202020204" pitchFamily="34" charset="0"/>
              </a:rPr>
              <a:t>Plenary reporting and discussion </a:t>
            </a:r>
            <a:endParaRPr lang="en-GB" sz="2000" dirty="0">
              <a:solidFill>
                <a:srgbClr val="002060"/>
              </a:solidFill>
              <a:latin typeface="Arial Nova" panose="020B0504020202020204" pitchFamily="34" charset="0"/>
            </a:endParaRPr>
          </a:p>
        </p:txBody>
      </p:sp>
      <p:sp>
        <p:nvSpPr>
          <p:cNvPr id="13" name="Rectangle: Rounded Corners 12">
            <a:extLst>
              <a:ext uri="{FF2B5EF4-FFF2-40B4-BE49-F238E27FC236}">
                <a16:creationId xmlns:a16="http://schemas.microsoft.com/office/drawing/2014/main" id="{2285B3FE-63E8-F3DE-B9D8-C8F1778C6C35}"/>
              </a:ext>
            </a:extLst>
          </p:cNvPr>
          <p:cNvSpPr/>
          <p:nvPr/>
        </p:nvSpPr>
        <p:spPr>
          <a:xfrm>
            <a:off x="5028610" y="2374663"/>
            <a:ext cx="3460070" cy="1292759"/>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b="1" dirty="0"/>
              <a:t>Groups share what they discussed, and collective reflection on issues discussed.</a:t>
            </a:r>
            <a:endParaRPr lang="en-GB" dirty="0"/>
          </a:p>
        </p:txBody>
      </p:sp>
    </p:spTree>
    <p:extLst>
      <p:ext uri="{BB962C8B-B14F-4D97-AF65-F5344CB8AC3E}">
        <p14:creationId xmlns:p14="http://schemas.microsoft.com/office/powerpoint/2010/main" val="3093406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A8C55-424A-E063-B06C-7AF9DC7B3E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0BDA817-A31F-7BE9-EDCD-C8F2BD2801C1}"/>
              </a:ext>
            </a:extLst>
          </p:cNvPr>
          <p:cNvPicPr>
            <a:picLocks noChangeAspect="1"/>
          </p:cNvPicPr>
          <p:nvPr/>
        </p:nvPicPr>
        <p:blipFill>
          <a:blip r:embed="rId2"/>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924B7A0E-3DD8-7BDD-3BA0-5913FB6061BC}"/>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DDC68DCE-3467-AC81-B330-6239F3551384}"/>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53</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10" name="Connecteur droit 9">
            <a:extLst>
              <a:ext uri="{FF2B5EF4-FFF2-40B4-BE49-F238E27FC236}">
                <a16:creationId xmlns:a16="http://schemas.microsoft.com/office/drawing/2014/main" id="{132AEB45-D90E-D6AF-B9E0-489CA595C839}"/>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C36A4F67-DA03-D246-37FB-21FE7951D72C}"/>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87416476-9DC1-33B5-9665-B727F3B6B690}"/>
              </a:ext>
            </a:extLst>
          </p:cNvPr>
          <p:cNvSpPr>
            <a:spLocks noChangeArrowheads="1"/>
          </p:cNvSpPr>
          <p:nvPr/>
        </p:nvSpPr>
        <p:spPr bwMode="auto">
          <a:xfrm>
            <a:off x="878693" y="3342308"/>
            <a:ext cx="787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EA16D44C-631A-55F8-E076-F673F4D443FA}"/>
              </a:ext>
            </a:extLst>
          </p:cNvPr>
          <p:cNvSpPr txBox="1"/>
          <p:nvPr/>
        </p:nvSpPr>
        <p:spPr>
          <a:xfrm>
            <a:off x="707924" y="869618"/>
            <a:ext cx="7871607" cy="1384995"/>
          </a:xfrm>
          <a:prstGeom prst="rect">
            <a:avLst/>
          </a:prstGeom>
          <a:noFill/>
        </p:spPr>
        <p:txBody>
          <a:bodyPr wrap="square" rtlCol="0">
            <a:spAutoFit/>
          </a:bodyPr>
          <a:lstStyle/>
          <a:p>
            <a:pPr lvl="0">
              <a:defRPr/>
            </a:pPr>
            <a:r>
              <a:rPr lang="en-US" sz="2000" b="1" dirty="0">
                <a:solidFill>
                  <a:srgbClr val="002060"/>
                </a:solidFill>
                <a:latin typeface="Arial Nova" panose="020B0504020202020204" pitchFamily="34" charset="0"/>
              </a:rPr>
              <a:t>11:15 – 12:30. Session 5 –   </a:t>
            </a:r>
            <a:r>
              <a:rPr lang="en-US" sz="2000" spc="-8" dirty="0">
                <a:solidFill>
                  <a:srgbClr val="0D347C"/>
                </a:solidFill>
                <a:latin typeface="Arial Nova" panose="020B0504020202020204" pitchFamily="34" charset="0"/>
                <a:cs typeface="Arial"/>
              </a:rPr>
              <a:t>Designing</a:t>
            </a:r>
            <a:r>
              <a:rPr lang="en-US" sz="2000" spc="-64"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my</a:t>
            </a:r>
            <a:r>
              <a:rPr lang="en-US" sz="2000" spc="-11"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“Gender</a:t>
            </a:r>
            <a:r>
              <a:rPr lang="en-US" sz="2000" spc="-56" dirty="0">
                <a:solidFill>
                  <a:srgbClr val="0D347C"/>
                </a:solidFill>
                <a:latin typeface="Arial Nova" panose="020B0504020202020204" pitchFamily="34" charset="0"/>
                <a:cs typeface="Arial"/>
              </a:rPr>
              <a:t> e</a:t>
            </a:r>
            <a:r>
              <a:rPr lang="en-US" sz="2000" dirty="0">
                <a:solidFill>
                  <a:srgbClr val="0D347C"/>
                </a:solidFill>
                <a:latin typeface="Arial Nova" panose="020B0504020202020204" pitchFamily="34" charset="0"/>
                <a:cs typeface="Arial"/>
              </a:rPr>
              <a:t>quality</a:t>
            </a:r>
            <a:r>
              <a:rPr lang="en-US" sz="2000" spc="-41" dirty="0">
                <a:solidFill>
                  <a:srgbClr val="0D347C"/>
                </a:solidFill>
                <a:latin typeface="Arial Nova" panose="020B0504020202020204" pitchFamily="34" charset="0"/>
                <a:cs typeface="Arial"/>
              </a:rPr>
              <a:t> </a:t>
            </a:r>
            <a:r>
              <a:rPr lang="en-US" sz="2000" spc="-38" dirty="0">
                <a:solidFill>
                  <a:srgbClr val="0D347C"/>
                </a:solidFill>
                <a:latin typeface="Arial Nova" panose="020B0504020202020204" pitchFamily="34" charset="0"/>
                <a:cs typeface="Arial"/>
              </a:rPr>
              <a:t>&amp; intersectional</a:t>
            </a:r>
            <a:r>
              <a:rPr lang="en-US" sz="2000" spc="-75" dirty="0">
                <a:solidFill>
                  <a:srgbClr val="0D347C"/>
                </a:solidFill>
                <a:latin typeface="Arial Nova" panose="020B0504020202020204" pitchFamily="34" charset="0"/>
                <a:cs typeface="Arial"/>
              </a:rPr>
              <a:t> m</a:t>
            </a:r>
            <a:r>
              <a:rPr lang="en-US" sz="2000" dirty="0">
                <a:solidFill>
                  <a:srgbClr val="0D347C"/>
                </a:solidFill>
                <a:latin typeface="Arial Nova" panose="020B0504020202020204" pitchFamily="34" charset="0"/>
                <a:cs typeface="Arial"/>
              </a:rPr>
              <a:t>ainstreaming</a:t>
            </a:r>
            <a:r>
              <a:rPr lang="en-US" sz="2000" spc="-68" dirty="0">
                <a:solidFill>
                  <a:srgbClr val="0D347C"/>
                </a:solidFill>
                <a:latin typeface="Arial Nova" panose="020B0504020202020204" pitchFamily="34" charset="0"/>
                <a:cs typeface="Arial"/>
              </a:rPr>
              <a:t> r</a:t>
            </a:r>
            <a:r>
              <a:rPr lang="en-US" sz="2000" dirty="0">
                <a:solidFill>
                  <a:srgbClr val="0D347C"/>
                </a:solidFill>
                <a:latin typeface="Arial Nova" panose="020B0504020202020204" pitchFamily="34" charset="0"/>
                <a:cs typeface="Arial"/>
              </a:rPr>
              <a:t>oadmap”</a:t>
            </a:r>
            <a:r>
              <a:rPr lang="en-US" sz="2000" spc="-75"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to</a:t>
            </a:r>
            <a:r>
              <a:rPr lang="en-US" sz="2000" spc="-11"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put</a:t>
            </a:r>
            <a:r>
              <a:rPr lang="en-US" sz="2000" spc="-19" dirty="0">
                <a:solidFill>
                  <a:srgbClr val="0D347C"/>
                </a:solidFill>
                <a:latin typeface="Arial Nova" panose="020B0504020202020204" pitchFamily="34" charset="0"/>
                <a:cs typeface="Arial"/>
              </a:rPr>
              <a:t> my </a:t>
            </a:r>
            <a:r>
              <a:rPr lang="en-US" sz="2000" dirty="0">
                <a:solidFill>
                  <a:srgbClr val="0D347C"/>
                </a:solidFill>
                <a:latin typeface="Arial Nova" panose="020B0504020202020204" pitchFamily="34" charset="0"/>
                <a:cs typeface="Arial"/>
              </a:rPr>
              <a:t>Committee in</a:t>
            </a:r>
            <a:r>
              <a:rPr lang="en-US" sz="2000" spc="-19"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action</a:t>
            </a:r>
            <a:endParaRPr lang="en-US" sz="2000" b="1" dirty="0">
              <a:solidFill>
                <a:srgbClr val="FF0000"/>
              </a:solidFill>
              <a:latin typeface="Arial Nova" panose="020B0504020202020204" pitchFamily="34" charset="0"/>
            </a:endParaRPr>
          </a:p>
          <a:p>
            <a:pPr lvl="0">
              <a:defRPr/>
            </a:pPr>
            <a:endParaRPr kumimoji="0" lang="en-US" sz="2400" b="1" i="0" u="none" strike="noStrike" kern="1200" cap="none" spc="0" normalizeH="0" baseline="0" noProof="0" dirty="0">
              <a:ln>
                <a:noFill/>
              </a:ln>
              <a:solidFill>
                <a:srgbClr val="FF0000"/>
              </a:solidFill>
              <a:effectLst/>
              <a:uLnTx/>
              <a:uFillTx/>
              <a:latin typeface="Arial Nova" panose="020B0504020202020204" pitchFamily="34" charset="0"/>
            </a:endParaRPr>
          </a:p>
        </p:txBody>
      </p:sp>
      <p:sp>
        <p:nvSpPr>
          <p:cNvPr id="7" name="TextBox 6">
            <a:extLst>
              <a:ext uri="{FF2B5EF4-FFF2-40B4-BE49-F238E27FC236}">
                <a16:creationId xmlns:a16="http://schemas.microsoft.com/office/drawing/2014/main" id="{05A0109D-D96B-BA1D-1688-0C52E173A92F}"/>
              </a:ext>
            </a:extLst>
          </p:cNvPr>
          <p:cNvSpPr txBox="1"/>
          <p:nvPr/>
        </p:nvSpPr>
        <p:spPr>
          <a:xfrm>
            <a:off x="707924" y="2032581"/>
            <a:ext cx="7094956" cy="2369880"/>
          </a:xfrm>
          <a:prstGeom prst="rect">
            <a:avLst/>
          </a:prstGeom>
          <a:noFill/>
          <a:ln>
            <a:solidFill>
              <a:srgbClr val="0D347D"/>
            </a:solidFill>
          </a:ln>
        </p:spPr>
        <p:txBody>
          <a:bodyPr wrap="square">
            <a:spAutoFit/>
          </a:bodyPr>
          <a:lstStyle/>
          <a:p>
            <a:pPr marL="342900" indent="-342900">
              <a:buFont typeface="Wingdings" panose="05000000000000000000" pitchFamily="2" charset="2"/>
              <a:buChar char="Ø"/>
            </a:pPr>
            <a:r>
              <a:rPr lang="en-GB" sz="1600" b="1" dirty="0">
                <a:solidFill>
                  <a:srgbClr val="002060"/>
                </a:solidFill>
                <a:latin typeface="Arial Nova" panose="020B0504020202020204" pitchFamily="34" charset="0"/>
              </a:rPr>
              <a:t>Individual work</a:t>
            </a:r>
            <a:r>
              <a:rPr lang="en-GB" sz="1600" dirty="0">
                <a:solidFill>
                  <a:srgbClr val="002060"/>
                </a:solidFill>
                <a:latin typeface="Arial Nova" panose="020B0504020202020204" pitchFamily="34" charset="0"/>
              </a:rPr>
              <a:t>, followed by collective brainstorming based on roadmap guidelines provided in</a:t>
            </a:r>
            <a:r>
              <a:rPr lang="en-GB" sz="1600" b="1" dirty="0">
                <a:solidFill>
                  <a:srgbClr val="002060"/>
                </a:solidFill>
                <a:latin typeface="Arial Nova" panose="020B0504020202020204" pitchFamily="34" charset="0"/>
              </a:rPr>
              <a:t> Task sheet # 3</a:t>
            </a:r>
          </a:p>
          <a:p>
            <a:endParaRPr lang="en-GB" sz="1600" b="1" dirty="0">
              <a:solidFill>
                <a:srgbClr val="002060"/>
              </a:solidFill>
              <a:latin typeface="Arial Nova" panose="020B0504020202020204" pitchFamily="34" charset="0"/>
            </a:endParaRPr>
          </a:p>
          <a:p>
            <a:pPr marL="342900" lvl="0" indent="-342900">
              <a:buFont typeface="Wingdings" panose="05000000000000000000" pitchFamily="2" charset="2"/>
              <a:buChar char="Ø"/>
            </a:pPr>
            <a:r>
              <a:rPr lang="en-GB" sz="1600" dirty="0">
                <a:solidFill>
                  <a:srgbClr val="002060"/>
                </a:solidFill>
                <a:latin typeface="Arial Nova" panose="020B0504020202020204" pitchFamily="34" charset="0"/>
              </a:rPr>
              <a:t>Once they have responded to the suggested questions (40 mins.), participants </a:t>
            </a:r>
            <a:r>
              <a:rPr lang="en-GB" sz="1600" b="1" dirty="0">
                <a:solidFill>
                  <a:srgbClr val="002060"/>
                </a:solidFill>
                <a:latin typeface="Arial Nova" panose="020B0504020202020204" pitchFamily="34" charset="0"/>
              </a:rPr>
              <a:t>share their individual roadmaps in plenary  </a:t>
            </a:r>
            <a:r>
              <a:rPr lang="en-GB" sz="1600" dirty="0">
                <a:solidFill>
                  <a:srgbClr val="002060"/>
                </a:solidFill>
                <a:latin typeface="Arial Nova" panose="020B0504020202020204" pitchFamily="34" charset="0"/>
              </a:rPr>
              <a:t>(20 mins.).</a:t>
            </a:r>
          </a:p>
          <a:p>
            <a:pPr lvl="0"/>
            <a:endParaRPr lang="en-GB" sz="1600" dirty="0">
              <a:solidFill>
                <a:srgbClr val="002060"/>
              </a:solidFill>
              <a:latin typeface="Arial Nova" panose="020B0504020202020204" pitchFamily="34" charset="0"/>
            </a:endParaRPr>
          </a:p>
          <a:p>
            <a:pPr marL="342900" lvl="0" indent="-342900">
              <a:buFont typeface="Wingdings" panose="05000000000000000000" pitchFamily="2" charset="2"/>
              <a:buChar char="Ø"/>
            </a:pPr>
            <a:r>
              <a:rPr lang="en-GB" sz="1600" dirty="0">
                <a:solidFill>
                  <a:srgbClr val="002060"/>
                </a:solidFill>
                <a:latin typeface="Arial Nova" panose="020B0504020202020204" pitchFamily="34" charset="0"/>
              </a:rPr>
              <a:t>Finally, </a:t>
            </a:r>
            <a:r>
              <a:rPr lang="en-GB" sz="1600" b="1" dirty="0">
                <a:solidFill>
                  <a:srgbClr val="002060"/>
                </a:solidFill>
                <a:latin typeface="Arial Nova" panose="020B0504020202020204" pitchFamily="34" charset="0"/>
              </a:rPr>
              <a:t>they post them on the </a:t>
            </a:r>
            <a:r>
              <a:rPr lang="en-GB" sz="1600" b="1" i="1" dirty="0">
                <a:solidFill>
                  <a:srgbClr val="002060"/>
                </a:solidFill>
                <a:latin typeface="Arial Nova" panose="020B0504020202020204" pitchFamily="34" charset="0"/>
              </a:rPr>
              <a:t>Roadmap Wall </a:t>
            </a:r>
            <a:r>
              <a:rPr lang="en-GB" sz="1600" dirty="0">
                <a:solidFill>
                  <a:srgbClr val="002060"/>
                </a:solidFill>
                <a:latin typeface="Arial Nova" panose="020B0504020202020204" pitchFamily="34" charset="0"/>
              </a:rPr>
              <a:t>and take a walk to look at what other colleagues wrote (5 mins). </a:t>
            </a:r>
          </a:p>
          <a:p>
            <a:pPr marL="342900" indent="-342900">
              <a:buFont typeface="Wingdings" panose="05000000000000000000" pitchFamily="2" charset="2"/>
              <a:buChar char="Ø"/>
            </a:pPr>
            <a:endParaRPr lang="en-GB" sz="20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2191677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8B523-21FE-7E76-7137-15895A5AE9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26F24F-0580-CBB8-6081-4F98CDB223BA}"/>
              </a:ext>
            </a:extLst>
          </p:cNvPr>
          <p:cNvPicPr>
            <a:picLocks noChangeAspect="1"/>
          </p:cNvPicPr>
          <p:nvPr/>
        </p:nvPicPr>
        <p:blipFill>
          <a:blip r:embed="rId2"/>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CAA0DA5B-D857-EB9E-6A4A-8D0105DC25CF}"/>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70BD745E-AC0C-BB03-7B62-C0B986130A3F}"/>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54</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10" name="Connecteur droit 9">
            <a:extLst>
              <a:ext uri="{FF2B5EF4-FFF2-40B4-BE49-F238E27FC236}">
                <a16:creationId xmlns:a16="http://schemas.microsoft.com/office/drawing/2014/main" id="{EB0144D9-C882-5C86-E4B5-7DAE9FC7B0EA}"/>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48410E16-9A63-6821-A375-68F2EA26FBE5}"/>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ECDBB8D4-529E-B5CA-0363-77AB5DC90F27}"/>
              </a:ext>
            </a:extLst>
          </p:cNvPr>
          <p:cNvSpPr>
            <a:spLocks noChangeArrowheads="1"/>
          </p:cNvSpPr>
          <p:nvPr/>
        </p:nvSpPr>
        <p:spPr bwMode="auto">
          <a:xfrm>
            <a:off x="878693" y="3342308"/>
            <a:ext cx="787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FEFA67E8-46C8-196A-12FF-FC89A0BDFB0E}"/>
              </a:ext>
            </a:extLst>
          </p:cNvPr>
          <p:cNvSpPr txBox="1"/>
          <p:nvPr/>
        </p:nvSpPr>
        <p:spPr>
          <a:xfrm>
            <a:off x="707924" y="869618"/>
            <a:ext cx="7871607" cy="1384995"/>
          </a:xfrm>
          <a:prstGeom prst="rect">
            <a:avLst/>
          </a:prstGeom>
          <a:noFill/>
        </p:spPr>
        <p:txBody>
          <a:bodyPr wrap="square" rtlCol="0">
            <a:spAutoFit/>
          </a:bodyPr>
          <a:lstStyle/>
          <a:p>
            <a:pPr lvl="0">
              <a:defRPr/>
            </a:pPr>
            <a:r>
              <a:rPr lang="en-US" sz="2000" b="1" dirty="0">
                <a:solidFill>
                  <a:srgbClr val="002060"/>
                </a:solidFill>
                <a:latin typeface="Arial Nova" panose="020B0504020202020204" pitchFamily="34" charset="0"/>
              </a:rPr>
              <a:t>11:15 – 12:30. Session 5 – </a:t>
            </a:r>
            <a:r>
              <a:rPr lang="en-US" sz="2000" spc="-8" dirty="0">
                <a:solidFill>
                  <a:srgbClr val="0D347C"/>
                </a:solidFill>
                <a:latin typeface="Arial Nova" panose="020B0504020202020204" pitchFamily="34" charset="0"/>
                <a:cs typeface="Arial"/>
              </a:rPr>
              <a:t>Designing</a:t>
            </a:r>
            <a:r>
              <a:rPr lang="en-US" sz="2000" spc="-64"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my</a:t>
            </a:r>
            <a:r>
              <a:rPr lang="en-US" sz="2000" spc="-11"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“Gender</a:t>
            </a:r>
            <a:r>
              <a:rPr lang="en-US" sz="2000" spc="-56" dirty="0">
                <a:solidFill>
                  <a:srgbClr val="0D347C"/>
                </a:solidFill>
                <a:latin typeface="Arial Nova" panose="020B0504020202020204" pitchFamily="34" charset="0"/>
                <a:cs typeface="Arial"/>
              </a:rPr>
              <a:t> e</a:t>
            </a:r>
            <a:r>
              <a:rPr lang="en-US" sz="2000" dirty="0">
                <a:solidFill>
                  <a:srgbClr val="0D347C"/>
                </a:solidFill>
                <a:latin typeface="Arial Nova" panose="020B0504020202020204" pitchFamily="34" charset="0"/>
                <a:cs typeface="Arial"/>
              </a:rPr>
              <a:t>quality</a:t>
            </a:r>
            <a:r>
              <a:rPr lang="en-US" sz="2000" spc="-41" dirty="0">
                <a:solidFill>
                  <a:srgbClr val="0D347C"/>
                </a:solidFill>
                <a:latin typeface="Arial Nova" panose="020B0504020202020204" pitchFamily="34" charset="0"/>
                <a:cs typeface="Arial"/>
              </a:rPr>
              <a:t> </a:t>
            </a:r>
            <a:r>
              <a:rPr lang="en-US" sz="2000" spc="-38" dirty="0">
                <a:solidFill>
                  <a:srgbClr val="0D347C"/>
                </a:solidFill>
                <a:latin typeface="Arial Nova" panose="020B0504020202020204" pitchFamily="34" charset="0"/>
                <a:cs typeface="Arial"/>
              </a:rPr>
              <a:t>&amp; intersectional</a:t>
            </a:r>
            <a:r>
              <a:rPr lang="en-US" sz="2000" spc="-75" dirty="0">
                <a:solidFill>
                  <a:srgbClr val="0D347C"/>
                </a:solidFill>
                <a:latin typeface="Arial Nova" panose="020B0504020202020204" pitchFamily="34" charset="0"/>
                <a:cs typeface="Arial"/>
              </a:rPr>
              <a:t> m</a:t>
            </a:r>
            <a:r>
              <a:rPr lang="en-US" sz="2000" dirty="0">
                <a:solidFill>
                  <a:srgbClr val="0D347C"/>
                </a:solidFill>
                <a:latin typeface="Arial Nova" panose="020B0504020202020204" pitchFamily="34" charset="0"/>
                <a:cs typeface="Arial"/>
              </a:rPr>
              <a:t>ainstreaming</a:t>
            </a:r>
            <a:r>
              <a:rPr lang="en-US" sz="2000" spc="-68" dirty="0">
                <a:solidFill>
                  <a:srgbClr val="0D347C"/>
                </a:solidFill>
                <a:latin typeface="Arial Nova" panose="020B0504020202020204" pitchFamily="34" charset="0"/>
                <a:cs typeface="Arial"/>
              </a:rPr>
              <a:t> r</a:t>
            </a:r>
            <a:r>
              <a:rPr lang="en-US" sz="2000" dirty="0">
                <a:solidFill>
                  <a:srgbClr val="0D347C"/>
                </a:solidFill>
                <a:latin typeface="Arial Nova" panose="020B0504020202020204" pitchFamily="34" charset="0"/>
                <a:cs typeface="Arial"/>
              </a:rPr>
              <a:t>oadmap”</a:t>
            </a:r>
            <a:r>
              <a:rPr lang="en-US" sz="2000" spc="-75"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to</a:t>
            </a:r>
            <a:r>
              <a:rPr lang="en-US" sz="2000" spc="-11"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put</a:t>
            </a:r>
            <a:r>
              <a:rPr lang="en-US" sz="2000" spc="-19" dirty="0">
                <a:solidFill>
                  <a:srgbClr val="0D347C"/>
                </a:solidFill>
                <a:latin typeface="Arial Nova" panose="020B0504020202020204" pitchFamily="34" charset="0"/>
                <a:cs typeface="Arial"/>
              </a:rPr>
              <a:t> my </a:t>
            </a:r>
            <a:r>
              <a:rPr lang="en-US" sz="2000" dirty="0">
                <a:solidFill>
                  <a:srgbClr val="0D347C"/>
                </a:solidFill>
                <a:latin typeface="Arial Nova" panose="020B0504020202020204" pitchFamily="34" charset="0"/>
                <a:cs typeface="Arial"/>
              </a:rPr>
              <a:t>Committee in</a:t>
            </a:r>
            <a:r>
              <a:rPr lang="en-US" sz="2000" spc="-19"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action </a:t>
            </a:r>
            <a:r>
              <a:rPr lang="en-US" sz="2000" b="1" dirty="0">
                <a:solidFill>
                  <a:srgbClr val="002060"/>
                </a:solidFill>
                <a:latin typeface="Arial Nova" panose="020B0504020202020204" pitchFamily="34" charset="0"/>
              </a:rPr>
              <a:t> </a:t>
            </a:r>
            <a:r>
              <a:rPr lang="en-US" sz="2000" dirty="0">
                <a:solidFill>
                  <a:srgbClr val="002060"/>
                </a:solidFill>
                <a:latin typeface="Arial Nova" panose="020B0504020202020204" pitchFamily="34" charset="0"/>
              </a:rPr>
              <a:t>–  Guiding questions – See Task sheet #3</a:t>
            </a:r>
            <a:endParaRPr lang="en-US" sz="2000" dirty="0">
              <a:solidFill>
                <a:srgbClr val="FF0000"/>
              </a:solidFill>
              <a:latin typeface="Arial Nova" panose="020B0504020202020204" pitchFamily="34" charset="0"/>
            </a:endParaRPr>
          </a:p>
          <a:p>
            <a:pPr lvl="0">
              <a:defRPr/>
            </a:pPr>
            <a:endParaRPr kumimoji="0" lang="en-US" sz="2400" b="1" i="0" u="none" strike="noStrike" kern="1200" cap="none" spc="0" normalizeH="0" baseline="0" noProof="0" dirty="0">
              <a:ln>
                <a:noFill/>
              </a:ln>
              <a:solidFill>
                <a:srgbClr val="FF0000"/>
              </a:solidFill>
              <a:effectLst/>
              <a:uLnTx/>
              <a:uFillTx/>
              <a:latin typeface="Arial Nova" panose="020B0504020202020204" pitchFamily="34" charset="0"/>
            </a:endParaRPr>
          </a:p>
        </p:txBody>
      </p:sp>
      <p:sp>
        <p:nvSpPr>
          <p:cNvPr id="7" name="TextBox 6">
            <a:extLst>
              <a:ext uri="{FF2B5EF4-FFF2-40B4-BE49-F238E27FC236}">
                <a16:creationId xmlns:a16="http://schemas.microsoft.com/office/drawing/2014/main" id="{D90084E6-7BC5-04A6-F603-CE6DF0C9B46A}"/>
              </a:ext>
            </a:extLst>
          </p:cNvPr>
          <p:cNvSpPr txBox="1"/>
          <p:nvPr/>
        </p:nvSpPr>
        <p:spPr>
          <a:xfrm>
            <a:off x="707924" y="2032581"/>
            <a:ext cx="7094956" cy="2339102"/>
          </a:xfrm>
          <a:prstGeom prst="rect">
            <a:avLst/>
          </a:prstGeom>
          <a:noFill/>
          <a:ln>
            <a:solidFill>
              <a:srgbClr val="0D347D"/>
            </a:solidFill>
          </a:ln>
        </p:spPr>
        <p:txBody>
          <a:bodyPr wrap="square">
            <a:spAutoFit/>
          </a:bodyPr>
          <a:lstStyle/>
          <a:p>
            <a:pPr marL="285750" lvl="0" indent="-285750">
              <a:buFont typeface="Arial" panose="020B0604020202020204" pitchFamily="34" charset="0"/>
              <a:buChar char="•"/>
            </a:pPr>
            <a:endParaRPr lang="en-GB" sz="1400" u="sng" dirty="0">
              <a:solidFill>
                <a:srgbClr val="002060"/>
              </a:solidFill>
              <a:latin typeface="Arial Nova" panose="020B0504020202020204" pitchFamily="34" charset="0"/>
            </a:endParaRPr>
          </a:p>
          <a:p>
            <a:pPr marL="285750" lvl="0" indent="-285750">
              <a:buFont typeface="Arial" panose="020B0604020202020204" pitchFamily="34" charset="0"/>
              <a:buChar char="•"/>
            </a:pPr>
            <a:r>
              <a:rPr lang="en-GB" sz="1600" u="sng" dirty="0">
                <a:solidFill>
                  <a:srgbClr val="002060"/>
                </a:solidFill>
                <a:latin typeface="Arial Nova" panose="020B0504020202020204" pitchFamily="34" charset="0"/>
              </a:rPr>
              <a:t>What</a:t>
            </a:r>
            <a:r>
              <a:rPr lang="en-GB" sz="1600" dirty="0">
                <a:solidFill>
                  <a:srgbClr val="002060"/>
                </a:solidFill>
                <a:latin typeface="Arial Nova" panose="020B0504020202020204" pitchFamily="34" charset="0"/>
              </a:rPr>
              <a:t>: </a:t>
            </a:r>
            <a:r>
              <a:rPr lang="en-GB" sz="1600" b="1" dirty="0">
                <a:solidFill>
                  <a:srgbClr val="002060"/>
                </a:solidFill>
                <a:latin typeface="Arial Nova" panose="020B0504020202020204" pitchFamily="34" charset="0"/>
              </a:rPr>
              <a:t>entry points</a:t>
            </a:r>
            <a:r>
              <a:rPr lang="en-GB" sz="1600" dirty="0">
                <a:solidFill>
                  <a:srgbClr val="002060"/>
                </a:solidFill>
                <a:latin typeface="Arial Nova" panose="020B0504020202020204" pitchFamily="34" charset="0"/>
              </a:rPr>
              <a:t> to initiate gender equality and/or intersectional mainstreaming activities in my committee/body? </a:t>
            </a:r>
          </a:p>
          <a:p>
            <a:pPr marL="285750" lvl="0" indent="-285750">
              <a:buFont typeface="Arial" panose="020B0604020202020204" pitchFamily="34" charset="0"/>
              <a:buChar char="•"/>
            </a:pPr>
            <a:r>
              <a:rPr lang="en-GB" sz="1600" u="sng" dirty="0">
                <a:solidFill>
                  <a:srgbClr val="002060"/>
                </a:solidFill>
                <a:latin typeface="Arial Nova" panose="020B0504020202020204" pitchFamily="34" charset="0"/>
              </a:rPr>
              <a:t>Which activities </a:t>
            </a:r>
            <a:r>
              <a:rPr lang="en-GB" sz="1600" dirty="0">
                <a:solidFill>
                  <a:srgbClr val="002060"/>
                </a:solidFill>
                <a:latin typeface="Arial Nova" panose="020B0504020202020204" pitchFamily="34" charset="0"/>
              </a:rPr>
              <a:t>would </a:t>
            </a:r>
            <a:r>
              <a:rPr lang="en-GB" sz="1600" b="1" dirty="0">
                <a:solidFill>
                  <a:srgbClr val="002060"/>
                </a:solidFill>
                <a:latin typeface="Arial Nova" panose="020B0504020202020204" pitchFamily="34" charset="0"/>
              </a:rPr>
              <a:t>I </a:t>
            </a:r>
            <a:r>
              <a:rPr lang="en-GB" sz="1600" dirty="0">
                <a:solidFill>
                  <a:srgbClr val="002060"/>
                </a:solidFill>
                <a:latin typeface="Arial Nova" panose="020B0504020202020204" pitchFamily="34" charset="0"/>
              </a:rPr>
              <a:t>need to implement after this training, and Why?</a:t>
            </a:r>
          </a:p>
          <a:p>
            <a:pPr marL="285750" lvl="0" indent="-285750">
              <a:buFont typeface="Arial" panose="020B0604020202020204" pitchFamily="34" charset="0"/>
              <a:buChar char="•"/>
            </a:pPr>
            <a:r>
              <a:rPr lang="en-US" sz="1600" u="sng" dirty="0">
                <a:solidFill>
                  <a:srgbClr val="002060"/>
                </a:solidFill>
                <a:latin typeface="Arial Nova" panose="020B0504020202020204" pitchFamily="34" charset="0"/>
              </a:rPr>
              <a:t>What positive alliances </a:t>
            </a:r>
            <a:r>
              <a:rPr lang="en-US" sz="1600" dirty="0">
                <a:solidFill>
                  <a:srgbClr val="002060"/>
                </a:solidFill>
                <a:latin typeface="Arial Nova" panose="020B0504020202020204" pitchFamily="34" charset="0"/>
              </a:rPr>
              <a:t>or examples could I use?</a:t>
            </a:r>
            <a:endParaRPr lang="en-GB" sz="1600" dirty="0">
              <a:solidFill>
                <a:srgbClr val="002060"/>
              </a:solidFill>
              <a:latin typeface="Arial Nova" panose="020B0504020202020204" pitchFamily="34" charset="0"/>
            </a:endParaRPr>
          </a:p>
          <a:p>
            <a:pPr marL="285750" lvl="0" indent="-285750">
              <a:buFont typeface="Arial" panose="020B0604020202020204" pitchFamily="34" charset="0"/>
              <a:buChar char="•"/>
            </a:pPr>
            <a:r>
              <a:rPr lang="en-GB" sz="1600" u="sng" dirty="0">
                <a:solidFill>
                  <a:srgbClr val="002060"/>
                </a:solidFill>
                <a:latin typeface="Arial Nova" panose="020B0504020202020204" pitchFamily="34" charset="0"/>
              </a:rPr>
              <a:t>Who</a:t>
            </a:r>
            <a:r>
              <a:rPr lang="en-GB" sz="1600" dirty="0">
                <a:solidFill>
                  <a:srgbClr val="002060"/>
                </a:solidFill>
                <a:latin typeface="Arial Nova" panose="020B0504020202020204" pitchFamily="34" charset="0"/>
              </a:rPr>
              <a:t> could be relevant stakeholders, allies and targets?</a:t>
            </a:r>
          </a:p>
          <a:p>
            <a:pPr marL="285750" lvl="0" indent="-285750">
              <a:buFont typeface="Arial" panose="020B0604020202020204" pitchFamily="34" charset="0"/>
              <a:buChar char="•"/>
            </a:pPr>
            <a:r>
              <a:rPr lang="en-US" sz="1600" dirty="0">
                <a:solidFill>
                  <a:srgbClr val="002060"/>
                </a:solidFill>
                <a:latin typeface="Arial Nova" panose="020B0504020202020204" pitchFamily="34" charset="0"/>
              </a:rPr>
              <a:t>2–3 </a:t>
            </a:r>
            <a:r>
              <a:rPr lang="en-US" sz="1600" u="sng" dirty="0">
                <a:solidFill>
                  <a:srgbClr val="002060"/>
                </a:solidFill>
                <a:latin typeface="Arial Nova" panose="020B0504020202020204" pitchFamily="34" charset="0"/>
              </a:rPr>
              <a:t>phrases</a:t>
            </a:r>
            <a:r>
              <a:rPr lang="en-US" sz="1600" dirty="0">
                <a:solidFill>
                  <a:srgbClr val="002060"/>
                </a:solidFill>
                <a:latin typeface="Arial Nova" panose="020B0504020202020204" pitchFamily="34" charset="0"/>
              </a:rPr>
              <a:t> that could be used more effectively to convey the importance of gender mainstreaming in my committee?</a:t>
            </a:r>
            <a:endParaRPr lang="en-GB" sz="1600" dirty="0">
              <a:solidFill>
                <a:srgbClr val="002060"/>
              </a:solidFill>
              <a:latin typeface="Arial Nova" panose="020B0504020202020204" pitchFamily="34" charset="0"/>
            </a:endParaRPr>
          </a:p>
          <a:p>
            <a:pPr marL="342900" indent="-342900">
              <a:buFont typeface="Wingdings" panose="05000000000000000000" pitchFamily="2" charset="2"/>
              <a:buChar char="Ø"/>
            </a:pPr>
            <a:endParaRPr lang="en-GB" sz="2000" dirty="0">
              <a:solidFill>
                <a:srgbClr val="002060"/>
              </a:solidFill>
              <a:latin typeface="Arial Nova" panose="020B0504020202020204" pitchFamily="34" charset="0"/>
            </a:endParaRPr>
          </a:p>
        </p:txBody>
      </p:sp>
    </p:spTree>
    <p:extLst>
      <p:ext uri="{BB962C8B-B14F-4D97-AF65-F5344CB8AC3E}">
        <p14:creationId xmlns:p14="http://schemas.microsoft.com/office/powerpoint/2010/main" val="3709592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66F0A-3441-202B-7DB4-17607E63E9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940D7BC-C701-93F2-78B5-6B0E0A5248FA}"/>
              </a:ext>
            </a:extLst>
          </p:cNvPr>
          <p:cNvPicPr>
            <a:picLocks noChangeAspect="1"/>
          </p:cNvPicPr>
          <p:nvPr/>
        </p:nvPicPr>
        <p:blipFill>
          <a:blip r:embed="rId2"/>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513D226B-8F6F-F749-69A5-404321076350}"/>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3BB9F5FA-7ED5-946C-60EA-91BB5384C904}"/>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55</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10" name="Connecteur droit 9">
            <a:extLst>
              <a:ext uri="{FF2B5EF4-FFF2-40B4-BE49-F238E27FC236}">
                <a16:creationId xmlns:a16="http://schemas.microsoft.com/office/drawing/2014/main" id="{03F91487-21B0-5264-3FA4-9A0A400DCAE7}"/>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9AAE9254-A89E-5B74-C027-EC5D2B2010C4}"/>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068F915A-A971-981A-F459-CFA7DE911D06}"/>
              </a:ext>
            </a:extLst>
          </p:cNvPr>
          <p:cNvSpPr>
            <a:spLocks noChangeArrowheads="1"/>
          </p:cNvSpPr>
          <p:nvPr/>
        </p:nvSpPr>
        <p:spPr bwMode="auto">
          <a:xfrm>
            <a:off x="878693" y="3342308"/>
            <a:ext cx="787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2" name="TextBox 1">
            <a:extLst>
              <a:ext uri="{FF2B5EF4-FFF2-40B4-BE49-F238E27FC236}">
                <a16:creationId xmlns:a16="http://schemas.microsoft.com/office/drawing/2014/main" id="{E9339910-7DA9-72F8-2908-5D7E197A3899}"/>
              </a:ext>
            </a:extLst>
          </p:cNvPr>
          <p:cNvSpPr txBox="1"/>
          <p:nvPr/>
        </p:nvSpPr>
        <p:spPr>
          <a:xfrm>
            <a:off x="707924" y="869618"/>
            <a:ext cx="7871607" cy="1015663"/>
          </a:xfrm>
          <a:prstGeom prst="rect">
            <a:avLst/>
          </a:prstGeom>
          <a:noFill/>
        </p:spPr>
        <p:txBody>
          <a:bodyPr wrap="square" rtlCol="0">
            <a:spAutoFit/>
          </a:bodyPr>
          <a:lstStyle/>
          <a:p>
            <a:pPr lvl="0">
              <a:defRPr/>
            </a:pPr>
            <a:r>
              <a:rPr lang="en-US" sz="2000" b="1" dirty="0">
                <a:solidFill>
                  <a:srgbClr val="002060"/>
                </a:solidFill>
                <a:latin typeface="Arial Nova" panose="020B0504020202020204" pitchFamily="34" charset="0"/>
              </a:rPr>
              <a:t>11:15 – 12:30. Session 5 – </a:t>
            </a:r>
            <a:r>
              <a:rPr lang="en-US" sz="2000" spc="-8" dirty="0">
                <a:solidFill>
                  <a:srgbClr val="0D347C"/>
                </a:solidFill>
                <a:latin typeface="Arial Nova" panose="020B0504020202020204" pitchFamily="34" charset="0"/>
                <a:cs typeface="Arial"/>
              </a:rPr>
              <a:t>Designing</a:t>
            </a:r>
            <a:r>
              <a:rPr lang="en-US" sz="2000" spc="-64"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my</a:t>
            </a:r>
            <a:r>
              <a:rPr lang="en-US" sz="2000" spc="-11"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“Gender</a:t>
            </a:r>
            <a:r>
              <a:rPr lang="en-US" sz="2000" spc="-56" dirty="0">
                <a:solidFill>
                  <a:srgbClr val="0D347C"/>
                </a:solidFill>
                <a:latin typeface="Arial Nova" panose="020B0504020202020204" pitchFamily="34" charset="0"/>
                <a:cs typeface="Arial"/>
              </a:rPr>
              <a:t> e</a:t>
            </a:r>
            <a:r>
              <a:rPr lang="en-US" sz="2000" dirty="0">
                <a:solidFill>
                  <a:srgbClr val="0D347C"/>
                </a:solidFill>
                <a:latin typeface="Arial Nova" panose="020B0504020202020204" pitchFamily="34" charset="0"/>
                <a:cs typeface="Arial"/>
              </a:rPr>
              <a:t>quality</a:t>
            </a:r>
            <a:r>
              <a:rPr lang="en-US" sz="2000" spc="-41" dirty="0">
                <a:solidFill>
                  <a:srgbClr val="0D347C"/>
                </a:solidFill>
                <a:latin typeface="Arial Nova" panose="020B0504020202020204" pitchFamily="34" charset="0"/>
                <a:cs typeface="Arial"/>
              </a:rPr>
              <a:t> </a:t>
            </a:r>
            <a:r>
              <a:rPr lang="en-US" sz="2000" spc="-38" dirty="0">
                <a:solidFill>
                  <a:srgbClr val="0D347C"/>
                </a:solidFill>
                <a:latin typeface="Arial Nova" panose="020B0504020202020204" pitchFamily="34" charset="0"/>
                <a:cs typeface="Arial"/>
              </a:rPr>
              <a:t>&amp; intersectional</a:t>
            </a:r>
            <a:r>
              <a:rPr lang="en-US" sz="2000" spc="-75" dirty="0">
                <a:solidFill>
                  <a:srgbClr val="0D347C"/>
                </a:solidFill>
                <a:latin typeface="Arial Nova" panose="020B0504020202020204" pitchFamily="34" charset="0"/>
                <a:cs typeface="Arial"/>
              </a:rPr>
              <a:t> m</a:t>
            </a:r>
            <a:r>
              <a:rPr lang="en-US" sz="2000" dirty="0">
                <a:solidFill>
                  <a:srgbClr val="0D347C"/>
                </a:solidFill>
                <a:latin typeface="Arial Nova" panose="020B0504020202020204" pitchFamily="34" charset="0"/>
                <a:cs typeface="Arial"/>
              </a:rPr>
              <a:t>ainstreaming</a:t>
            </a:r>
            <a:r>
              <a:rPr lang="en-US" sz="2000" spc="-68" dirty="0">
                <a:solidFill>
                  <a:srgbClr val="0D347C"/>
                </a:solidFill>
                <a:latin typeface="Arial Nova" panose="020B0504020202020204" pitchFamily="34" charset="0"/>
                <a:cs typeface="Arial"/>
              </a:rPr>
              <a:t> r</a:t>
            </a:r>
            <a:r>
              <a:rPr lang="en-US" sz="2000" dirty="0">
                <a:solidFill>
                  <a:srgbClr val="0D347C"/>
                </a:solidFill>
                <a:latin typeface="Arial Nova" panose="020B0504020202020204" pitchFamily="34" charset="0"/>
                <a:cs typeface="Arial"/>
              </a:rPr>
              <a:t>oadmap”</a:t>
            </a:r>
            <a:r>
              <a:rPr lang="en-US" sz="2000" spc="-75"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to</a:t>
            </a:r>
            <a:r>
              <a:rPr lang="en-US" sz="2000" spc="-11"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put</a:t>
            </a:r>
            <a:r>
              <a:rPr lang="en-US" sz="2000" spc="-19" dirty="0">
                <a:solidFill>
                  <a:srgbClr val="0D347C"/>
                </a:solidFill>
                <a:latin typeface="Arial Nova" panose="020B0504020202020204" pitchFamily="34" charset="0"/>
                <a:cs typeface="Arial"/>
              </a:rPr>
              <a:t> my </a:t>
            </a:r>
            <a:r>
              <a:rPr lang="en-US" sz="2000" dirty="0">
                <a:solidFill>
                  <a:srgbClr val="0D347C"/>
                </a:solidFill>
                <a:latin typeface="Arial Nova" panose="020B0504020202020204" pitchFamily="34" charset="0"/>
                <a:cs typeface="Arial"/>
              </a:rPr>
              <a:t>Committee in</a:t>
            </a:r>
            <a:r>
              <a:rPr lang="en-US" sz="2000" spc="-19" dirty="0">
                <a:solidFill>
                  <a:srgbClr val="0D347C"/>
                </a:solidFill>
                <a:latin typeface="Arial Nova" panose="020B0504020202020204" pitchFamily="34" charset="0"/>
                <a:cs typeface="Arial"/>
              </a:rPr>
              <a:t> </a:t>
            </a:r>
            <a:r>
              <a:rPr lang="en-US" sz="2000" dirty="0">
                <a:solidFill>
                  <a:srgbClr val="0D347C"/>
                </a:solidFill>
                <a:latin typeface="Arial Nova" panose="020B0504020202020204" pitchFamily="34" charset="0"/>
                <a:cs typeface="Arial"/>
              </a:rPr>
              <a:t>action </a:t>
            </a:r>
            <a:r>
              <a:rPr lang="en-US" sz="2000" b="1" dirty="0">
                <a:solidFill>
                  <a:srgbClr val="002060"/>
                </a:solidFill>
                <a:latin typeface="Arial Nova" panose="020B0504020202020204" pitchFamily="34" charset="0"/>
              </a:rPr>
              <a:t> </a:t>
            </a:r>
            <a:endParaRPr kumimoji="0" lang="en-US" sz="2400" b="1" i="0" u="none" strike="noStrike" kern="1200" cap="none" spc="0" normalizeH="0" baseline="0" noProof="0" dirty="0">
              <a:ln>
                <a:noFill/>
              </a:ln>
              <a:solidFill>
                <a:srgbClr val="FF0000"/>
              </a:solidFill>
              <a:effectLst/>
              <a:uLnTx/>
              <a:uFillTx/>
              <a:latin typeface="Arial Nova" panose="020B0504020202020204" pitchFamily="34" charset="0"/>
            </a:endParaRPr>
          </a:p>
        </p:txBody>
      </p:sp>
      <p:pic>
        <p:nvPicPr>
          <p:cNvPr id="4" name="object 3">
            <a:extLst>
              <a:ext uri="{FF2B5EF4-FFF2-40B4-BE49-F238E27FC236}">
                <a16:creationId xmlns:a16="http://schemas.microsoft.com/office/drawing/2014/main" id="{C8CB31FE-0BE5-8CD3-90B1-056F4F79EAAF}"/>
              </a:ext>
            </a:extLst>
          </p:cNvPr>
          <p:cNvPicPr/>
          <p:nvPr/>
        </p:nvPicPr>
        <p:blipFill>
          <a:blip r:embed="rId3" cstate="print"/>
          <a:stretch>
            <a:fillRect/>
          </a:stretch>
        </p:blipFill>
        <p:spPr>
          <a:xfrm>
            <a:off x="707924" y="1885281"/>
            <a:ext cx="3537166" cy="3086361"/>
          </a:xfrm>
          <a:prstGeom prst="rect">
            <a:avLst/>
          </a:prstGeom>
        </p:spPr>
      </p:pic>
      <p:sp>
        <p:nvSpPr>
          <p:cNvPr id="6" name="TextBox 5">
            <a:extLst>
              <a:ext uri="{FF2B5EF4-FFF2-40B4-BE49-F238E27FC236}">
                <a16:creationId xmlns:a16="http://schemas.microsoft.com/office/drawing/2014/main" id="{02DEDA26-F044-2DFE-352A-9B6AB5A426B3}"/>
              </a:ext>
            </a:extLst>
          </p:cNvPr>
          <p:cNvSpPr txBox="1"/>
          <p:nvPr/>
        </p:nvSpPr>
        <p:spPr>
          <a:xfrm>
            <a:off x="1316539" y="2738922"/>
            <a:ext cx="1891481" cy="1015663"/>
          </a:xfrm>
          <a:prstGeom prst="rect">
            <a:avLst/>
          </a:prstGeom>
          <a:noFill/>
        </p:spPr>
        <p:txBody>
          <a:bodyPr wrap="square" rtlCol="0">
            <a:spAutoFit/>
          </a:bodyPr>
          <a:lstStyle/>
          <a:p>
            <a:pPr defTabSz="685800" eaLnBrk="1" fontAlgn="auto" hangingPunct="1">
              <a:spcBef>
                <a:spcPts val="0"/>
              </a:spcBef>
              <a:spcAft>
                <a:spcPts val="0"/>
              </a:spcAft>
            </a:pPr>
            <a:r>
              <a:rPr lang="en-US" sz="1500" kern="0" dirty="0">
                <a:solidFill>
                  <a:srgbClr val="002060"/>
                </a:solidFill>
                <a:latin typeface="Arial" panose="020B0604020202020204" pitchFamily="34" charset="0"/>
              </a:rPr>
              <a:t>Presenting my Roadmap for gender equality and intersectionality  </a:t>
            </a:r>
            <a:endParaRPr lang="en-GB" sz="1500" kern="0" dirty="0">
              <a:solidFill>
                <a:srgbClr val="002060"/>
              </a:solidFill>
              <a:latin typeface="Arial" panose="020B0604020202020204" pitchFamily="34" charset="0"/>
            </a:endParaRPr>
          </a:p>
        </p:txBody>
      </p:sp>
      <p:sp>
        <p:nvSpPr>
          <p:cNvPr id="8" name="object 4">
            <a:extLst>
              <a:ext uri="{FF2B5EF4-FFF2-40B4-BE49-F238E27FC236}">
                <a16:creationId xmlns:a16="http://schemas.microsoft.com/office/drawing/2014/main" id="{84B20612-42EF-9AFC-D3A2-A0357051F9CE}"/>
              </a:ext>
            </a:extLst>
          </p:cNvPr>
          <p:cNvSpPr txBox="1">
            <a:spLocks/>
          </p:cNvSpPr>
          <p:nvPr/>
        </p:nvSpPr>
        <p:spPr>
          <a:xfrm>
            <a:off x="5088795" y="2636971"/>
            <a:ext cx="2686050" cy="549766"/>
          </a:xfrm>
          <a:prstGeom prst="rect">
            <a:avLst/>
          </a:prstGeom>
        </p:spPr>
        <p:txBody>
          <a:bodyPr vert="horz" wrap="square" lIns="0" tIns="9525" rIns="0" bIns="0" rtlCol="0">
            <a:spAutoFit/>
            <a:scene3d>
              <a:camera prst="orthographicFront"/>
              <a:lightRig rig="harsh" dir="t"/>
            </a:scene3d>
            <a:sp3d extrusionH="57150" prstMaterial="matte">
              <a:bevelT w="63500" h="12700" prst="angle"/>
              <a:contourClr>
                <a:schemeClr val="bg1">
                  <a:lumMod val="65000"/>
                </a:schemeClr>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9525" fontAlgn="auto">
              <a:spcBef>
                <a:spcPts val="75"/>
              </a:spcBef>
              <a:spcAft>
                <a:spcPts val="0"/>
              </a:spcAft>
            </a:pPr>
            <a:r>
              <a:rPr lang="en-US" sz="2100">
                <a:ln/>
                <a:solidFill>
                  <a:srgbClr val="00B050"/>
                </a:solidFill>
                <a:latin typeface="Arial"/>
                <a:cs typeface="Arial"/>
              </a:rPr>
              <a:t>C</a:t>
            </a:r>
            <a:r>
              <a:rPr lang="en-US" sz="1800">
                <a:ln/>
                <a:solidFill>
                  <a:srgbClr val="00B050"/>
                </a:solidFill>
                <a:latin typeface="Arial"/>
                <a:cs typeface="Arial"/>
              </a:rPr>
              <a:t>ollective sharing in </a:t>
            </a:r>
            <a:br>
              <a:rPr lang="en-US" sz="1800">
                <a:ln/>
                <a:solidFill>
                  <a:srgbClr val="00B050"/>
                </a:solidFill>
                <a:latin typeface="Arial"/>
                <a:cs typeface="Arial"/>
              </a:rPr>
            </a:br>
            <a:r>
              <a:rPr lang="en-US" sz="1800">
                <a:ln/>
                <a:solidFill>
                  <a:srgbClr val="00B050"/>
                </a:solidFill>
                <a:latin typeface="Arial"/>
                <a:cs typeface="Arial"/>
              </a:rPr>
              <a:t>plenary</a:t>
            </a:r>
            <a:endParaRPr lang="en-US" sz="1800" dirty="0">
              <a:ln/>
              <a:solidFill>
                <a:srgbClr val="00B050"/>
              </a:solidFill>
              <a:latin typeface="Arial"/>
              <a:cs typeface="Arial"/>
            </a:endParaRPr>
          </a:p>
        </p:txBody>
      </p:sp>
    </p:spTree>
    <p:extLst>
      <p:ext uri="{BB962C8B-B14F-4D97-AF65-F5344CB8AC3E}">
        <p14:creationId xmlns:p14="http://schemas.microsoft.com/office/powerpoint/2010/main" val="1972107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99EE9-DEBF-C5AA-28CA-AD333BAC01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B7A4C6-4724-D3BB-B172-03D8AA91AA9B}"/>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DA1D7F0F-1C83-CA5A-EF3C-5A8C8A9A674F}"/>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3D3B7EA2-6C07-E610-6D20-869F0A4E1D6C}"/>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56</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10" name="Connecteur droit 9">
            <a:extLst>
              <a:ext uri="{FF2B5EF4-FFF2-40B4-BE49-F238E27FC236}">
                <a16:creationId xmlns:a16="http://schemas.microsoft.com/office/drawing/2014/main" id="{20E1FCFB-6452-5E0A-3B16-E9B0DF15F458}"/>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852383B6-BE13-DA8E-F711-0EEA842AA301}"/>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3CC5C25D-52FF-81B0-128B-41D2CAE3F8C9}"/>
              </a:ext>
            </a:extLst>
          </p:cNvPr>
          <p:cNvSpPr>
            <a:spLocks noChangeArrowheads="1"/>
          </p:cNvSpPr>
          <p:nvPr/>
        </p:nvSpPr>
        <p:spPr bwMode="auto">
          <a:xfrm>
            <a:off x="878693" y="3342308"/>
            <a:ext cx="787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rPr>
            </a:br>
            <a:endParaRPr kumimoji="0" lang="en-US" sz="2400" b="0" i="0" u="none" strike="noStrike" kern="1200" cap="none" spc="0" normalizeH="0" baseline="0" noProof="0" dirty="0">
              <a:ln>
                <a:noFill/>
              </a:ln>
              <a:solidFill>
                <a:srgbClr val="0D347D"/>
              </a:solidFill>
              <a:effectLst/>
              <a:uLnTx/>
              <a:uFillTx/>
              <a:latin typeface="Arial" charset="0"/>
              <a:ea typeface="Arial" charset="0"/>
              <a:cs typeface="Arial" charset="0"/>
            </a:endParaRPr>
          </a:p>
        </p:txBody>
      </p:sp>
      <p:sp>
        <p:nvSpPr>
          <p:cNvPr id="9" name="TextBox 8">
            <a:extLst>
              <a:ext uri="{FF2B5EF4-FFF2-40B4-BE49-F238E27FC236}">
                <a16:creationId xmlns:a16="http://schemas.microsoft.com/office/drawing/2014/main" id="{5FF59907-F26E-92D2-D5EB-FC9BCBB27CDA}"/>
              </a:ext>
            </a:extLst>
          </p:cNvPr>
          <p:cNvSpPr txBox="1"/>
          <p:nvPr/>
        </p:nvSpPr>
        <p:spPr>
          <a:xfrm>
            <a:off x="647700" y="2086351"/>
            <a:ext cx="8102600" cy="400110"/>
          </a:xfrm>
          <a:prstGeom prst="rect">
            <a:avLst/>
          </a:prstGeom>
          <a:noFill/>
        </p:spPr>
        <p:txBody>
          <a:bodyPr wrap="square">
            <a:spAutoFit/>
          </a:bodyPr>
          <a:lstStyle/>
          <a:p>
            <a:pPr marL="766286" marR="3810" indent="-757238" defTabSz="685800" eaLnBrk="1" fontAlgn="auto" hangingPunct="1">
              <a:spcBef>
                <a:spcPts val="75"/>
              </a:spcBef>
              <a:spcAft>
                <a:spcPts val="0"/>
              </a:spcAft>
              <a:tabLst>
                <a:tab pos="4379119" algn="l"/>
              </a:tabLst>
            </a:pPr>
            <a:r>
              <a:rPr lang="en-GB" sz="2000" b="1" spc="-23" dirty="0">
                <a:solidFill>
                  <a:srgbClr val="001F5F"/>
                </a:solidFill>
                <a:latin typeface="Arial"/>
                <a:cs typeface="Arial"/>
              </a:rPr>
              <a:t>12:30-</a:t>
            </a:r>
            <a:r>
              <a:rPr lang="en-GB" sz="2000" b="1" spc="-8" dirty="0">
                <a:solidFill>
                  <a:srgbClr val="001F5F"/>
                </a:solidFill>
                <a:latin typeface="Arial"/>
                <a:cs typeface="Arial"/>
              </a:rPr>
              <a:t>13:00.  </a:t>
            </a:r>
            <a:r>
              <a:rPr lang="en-US" sz="2000" b="1" kern="0" dirty="0">
                <a:solidFill>
                  <a:srgbClr val="001F5F"/>
                </a:solidFill>
                <a:latin typeface="Arial Nova" panose="020B0504020202020204" pitchFamily="34" charset="0"/>
                <a:cs typeface="Arial"/>
              </a:rPr>
              <a:t>Conclusions and</a:t>
            </a:r>
            <a:r>
              <a:rPr lang="en-US" sz="2000" b="1" kern="0" spc="-75" dirty="0">
                <a:solidFill>
                  <a:srgbClr val="001F5F"/>
                </a:solidFill>
                <a:latin typeface="Arial Nova" panose="020B0504020202020204" pitchFamily="34" charset="0"/>
                <a:cs typeface="Arial"/>
              </a:rPr>
              <a:t> </a:t>
            </a:r>
            <a:r>
              <a:rPr lang="en-US" sz="2000" b="1" kern="0" dirty="0">
                <a:solidFill>
                  <a:srgbClr val="001F5F"/>
                </a:solidFill>
                <a:latin typeface="Arial Nova" panose="020B0504020202020204" pitchFamily="34" charset="0"/>
                <a:cs typeface="Arial"/>
              </a:rPr>
              <a:t>written</a:t>
            </a:r>
            <a:r>
              <a:rPr lang="en-US" sz="2000" b="1" kern="0" spc="-75" dirty="0">
                <a:solidFill>
                  <a:srgbClr val="001F5F"/>
                </a:solidFill>
                <a:latin typeface="Arial Nova" panose="020B0504020202020204" pitchFamily="34" charset="0"/>
                <a:cs typeface="Arial"/>
              </a:rPr>
              <a:t> </a:t>
            </a:r>
            <a:r>
              <a:rPr lang="en-US" sz="2000" b="1" kern="0" dirty="0">
                <a:solidFill>
                  <a:srgbClr val="001F5F"/>
                </a:solidFill>
                <a:latin typeface="Arial Nova" panose="020B0504020202020204" pitchFamily="34" charset="0"/>
                <a:cs typeface="Arial"/>
              </a:rPr>
              <a:t>evaluation</a:t>
            </a:r>
            <a:r>
              <a:rPr lang="en-US" sz="2000" b="1" kern="0" spc="-49" dirty="0">
                <a:solidFill>
                  <a:srgbClr val="001F5F"/>
                </a:solidFill>
                <a:latin typeface="Arial Nova" panose="020B0504020202020204" pitchFamily="34" charset="0"/>
                <a:cs typeface="Arial"/>
              </a:rPr>
              <a:t> </a:t>
            </a:r>
            <a:r>
              <a:rPr lang="en-US" sz="2000" b="1" kern="0" dirty="0">
                <a:solidFill>
                  <a:srgbClr val="001F5F"/>
                </a:solidFill>
                <a:latin typeface="Arial Nova" panose="020B0504020202020204" pitchFamily="34" charset="0"/>
                <a:cs typeface="Arial"/>
              </a:rPr>
              <a:t>of</a:t>
            </a:r>
            <a:r>
              <a:rPr lang="en-US" sz="2000" b="1" kern="0" spc="-83" dirty="0">
                <a:solidFill>
                  <a:srgbClr val="001F5F"/>
                </a:solidFill>
                <a:latin typeface="Arial Nova" panose="020B0504020202020204" pitchFamily="34" charset="0"/>
                <a:cs typeface="Arial"/>
              </a:rPr>
              <a:t> </a:t>
            </a:r>
            <a:r>
              <a:rPr lang="en-US" sz="2000" b="1" kern="0" dirty="0">
                <a:solidFill>
                  <a:srgbClr val="001F5F"/>
                </a:solidFill>
                <a:latin typeface="Arial Nova" panose="020B0504020202020204" pitchFamily="34" charset="0"/>
                <a:cs typeface="Arial"/>
              </a:rPr>
              <a:t>the</a:t>
            </a:r>
            <a:r>
              <a:rPr lang="en-US" sz="2000" b="1" kern="0" spc="-79" dirty="0">
                <a:solidFill>
                  <a:srgbClr val="001F5F"/>
                </a:solidFill>
                <a:latin typeface="Arial Nova" panose="020B0504020202020204" pitchFamily="34" charset="0"/>
                <a:cs typeface="Arial"/>
              </a:rPr>
              <a:t> </a:t>
            </a:r>
            <a:r>
              <a:rPr lang="en-US" sz="2000" b="1" kern="0" spc="-8" dirty="0">
                <a:solidFill>
                  <a:srgbClr val="001F5F"/>
                </a:solidFill>
                <a:latin typeface="Arial Nova" panose="020B0504020202020204" pitchFamily="34" charset="0"/>
                <a:cs typeface="Arial"/>
              </a:rPr>
              <a:t>workshop</a:t>
            </a:r>
            <a:endParaRPr lang="en-US" sz="2000" b="1" kern="0" dirty="0">
              <a:solidFill>
                <a:sysClr val="windowText" lastClr="000000"/>
              </a:solidFill>
              <a:latin typeface="Arial Nova" panose="020B0504020202020204" pitchFamily="34" charset="0"/>
              <a:cs typeface="Arial"/>
            </a:endParaRPr>
          </a:p>
        </p:txBody>
      </p:sp>
    </p:spTree>
    <p:extLst>
      <p:ext uri="{BB962C8B-B14F-4D97-AF65-F5344CB8AC3E}">
        <p14:creationId xmlns:p14="http://schemas.microsoft.com/office/powerpoint/2010/main" val="151109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1030-81EF-99E0-6D30-087AC972BED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12516F-2029-F353-37EF-3609C3FA4531}"/>
              </a:ext>
            </a:extLst>
          </p:cNvPr>
          <p:cNvPicPr>
            <a:picLocks noChangeAspect="1"/>
          </p:cNvPicPr>
          <p:nvPr/>
        </p:nvPicPr>
        <p:blipFill>
          <a:blip r:embed="rId3"/>
          <a:srcRect/>
          <a:stretch/>
        </p:blipFill>
        <p:spPr>
          <a:xfrm>
            <a:off x="0" y="-19485"/>
            <a:ext cx="9144000" cy="849015"/>
          </a:xfrm>
          <a:prstGeom prst="rect">
            <a:avLst/>
          </a:prstGeom>
        </p:spPr>
      </p:pic>
      <p:sp>
        <p:nvSpPr>
          <p:cNvPr id="12290" name="Titre 2">
            <a:extLst>
              <a:ext uri="{FF2B5EF4-FFF2-40B4-BE49-F238E27FC236}">
                <a16:creationId xmlns:a16="http://schemas.microsoft.com/office/drawing/2014/main" id="{D40C86C8-373B-66EB-6B38-21E4EAD95670}"/>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buNone/>
            </a:pPr>
            <a:r>
              <a:rPr lang="fr-FR" sz="1400" dirty="0">
                <a:solidFill>
                  <a:schemeClr val="bg1"/>
                </a:solidFill>
                <a:latin typeface="Myriad Pro" panose="020B0503030403020204" pitchFamily="34" charset="0"/>
                <a:ea typeface="Arial Narrow" charset="0"/>
                <a:cs typeface="Arial Narrow" charset="0"/>
              </a:rPr>
              <a:t>46 ÉTATS MEMBRES</a:t>
            </a:r>
            <a:br>
              <a:rPr lang="fr-FR" sz="1400" dirty="0">
                <a:solidFill>
                  <a:schemeClr val="bg1"/>
                </a:solidFill>
                <a:latin typeface="Myriad Pro" panose="020B0503030403020204" pitchFamily="34" charset="0"/>
                <a:ea typeface="Arial Narrow" charset="0"/>
                <a:cs typeface="Arial Narrow" charset="0"/>
              </a:rPr>
            </a:br>
            <a:r>
              <a:rPr lang="fr-FR" sz="1400" dirty="0">
                <a:solidFill>
                  <a:schemeClr val="bg1"/>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EDB14114-CA7C-978E-46A7-20B2B67AFDCD}"/>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6</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C0828500-19E0-3C44-15E8-D79C27F354BB}"/>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B6048B8-8677-4B95-480E-B6356E02B36F}"/>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9DE5570E-A83C-452A-089C-676086D34B6C}"/>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A0104D3-D7EF-2231-7B60-76635B595B7B}"/>
              </a:ext>
            </a:extLst>
          </p:cNvPr>
          <p:cNvSpPr txBox="1">
            <a:spLocks/>
          </p:cNvSpPr>
          <p:nvPr/>
        </p:nvSpPr>
        <p:spPr>
          <a:xfrm>
            <a:off x="515810" y="997838"/>
            <a:ext cx="7191633" cy="568350"/>
          </a:xfr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GB" sz="2000" b="1" dirty="0">
                <a:solidFill>
                  <a:srgbClr val="002060"/>
                </a:solidFill>
                <a:latin typeface="Arial" panose="020B0604020202020204" pitchFamily="34" charset="0"/>
                <a:cs typeface="Arial" panose="020B0604020202020204" pitchFamily="34" charset="0"/>
              </a:rPr>
              <a:t>Expected outcomes: </a:t>
            </a:r>
            <a:r>
              <a:rPr lang="en-IE" sz="2000" dirty="0">
                <a:solidFill>
                  <a:srgbClr val="002060"/>
                </a:solidFill>
                <a:latin typeface="Arial" panose="020B0604020202020204" pitchFamily="34" charset="0"/>
                <a:cs typeface="Arial" panose="020B0604020202020204" pitchFamily="34" charset="0"/>
              </a:rPr>
              <a:t>By the end of the training, as GER you will have:</a:t>
            </a:r>
            <a:br>
              <a:rPr lang="en-IE" dirty="0">
                <a:solidFill>
                  <a:srgbClr val="002060"/>
                </a:solidFill>
                <a:latin typeface="+mn-lt"/>
              </a:rPr>
            </a:br>
            <a:r>
              <a:rPr lang="en-GB" sz="2100" b="1" dirty="0">
                <a:solidFill>
                  <a:srgbClr val="002060"/>
                </a:solidFill>
                <a:latin typeface="+mn-lt"/>
                <a:cs typeface="Arial" panose="020B0604020202020204" pitchFamily="34" charset="0"/>
              </a:rPr>
              <a:t> </a:t>
            </a:r>
            <a:endParaRPr lang="en-GB" dirty="0"/>
          </a:p>
        </p:txBody>
      </p:sp>
      <p:graphicFrame>
        <p:nvGraphicFramePr>
          <p:cNvPr id="4" name="Diagram 3">
            <a:extLst>
              <a:ext uri="{FF2B5EF4-FFF2-40B4-BE49-F238E27FC236}">
                <a16:creationId xmlns:a16="http://schemas.microsoft.com/office/drawing/2014/main" id="{292E46D7-0158-FA3F-5246-B4769819D96E}"/>
              </a:ext>
            </a:extLst>
          </p:cNvPr>
          <p:cNvGraphicFramePr/>
          <p:nvPr>
            <p:extLst>
              <p:ext uri="{D42A27DB-BD31-4B8C-83A1-F6EECF244321}">
                <p14:modId xmlns:p14="http://schemas.microsoft.com/office/powerpoint/2010/main" val="3307863132"/>
              </p:ext>
            </p:extLst>
          </p:nvPr>
        </p:nvGraphicFramePr>
        <p:xfrm>
          <a:off x="1323975" y="1600201"/>
          <a:ext cx="6515100" cy="3371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C60F6F68-4444-2428-C9AA-281BE6E109D7}"/>
              </a:ext>
            </a:extLst>
          </p:cNvPr>
          <p:cNvPicPr>
            <a:picLocks noChangeAspect="1"/>
          </p:cNvPicPr>
          <p:nvPr/>
        </p:nvPicPr>
        <p:blipFill>
          <a:blip r:embed="rId9"/>
          <a:stretch>
            <a:fillRect/>
          </a:stretch>
        </p:blipFill>
        <p:spPr>
          <a:xfrm>
            <a:off x="979521" y="1651742"/>
            <a:ext cx="688908" cy="688908"/>
          </a:xfrm>
          <a:prstGeom prst="rect">
            <a:avLst/>
          </a:prstGeom>
        </p:spPr>
      </p:pic>
      <p:pic>
        <p:nvPicPr>
          <p:cNvPr id="12" name="Picture 11">
            <a:extLst>
              <a:ext uri="{FF2B5EF4-FFF2-40B4-BE49-F238E27FC236}">
                <a16:creationId xmlns:a16="http://schemas.microsoft.com/office/drawing/2014/main" id="{8AF650FB-8B24-C42D-CD23-ADBFE3AE5A6A}"/>
              </a:ext>
            </a:extLst>
          </p:cNvPr>
          <p:cNvPicPr>
            <a:picLocks noChangeAspect="1"/>
          </p:cNvPicPr>
          <p:nvPr/>
        </p:nvPicPr>
        <p:blipFill>
          <a:blip r:embed="rId10"/>
          <a:stretch>
            <a:fillRect/>
          </a:stretch>
        </p:blipFill>
        <p:spPr>
          <a:xfrm>
            <a:off x="1030921" y="2838685"/>
            <a:ext cx="695004" cy="688908"/>
          </a:xfrm>
          <a:prstGeom prst="rect">
            <a:avLst/>
          </a:prstGeom>
        </p:spPr>
      </p:pic>
      <p:pic>
        <p:nvPicPr>
          <p:cNvPr id="13" name="Picture 12">
            <a:extLst>
              <a:ext uri="{FF2B5EF4-FFF2-40B4-BE49-F238E27FC236}">
                <a16:creationId xmlns:a16="http://schemas.microsoft.com/office/drawing/2014/main" id="{A99A1E90-82AD-BEE8-D546-9EDD56763F3C}"/>
              </a:ext>
            </a:extLst>
          </p:cNvPr>
          <p:cNvPicPr>
            <a:picLocks noChangeAspect="1"/>
          </p:cNvPicPr>
          <p:nvPr/>
        </p:nvPicPr>
        <p:blipFill>
          <a:blip r:embed="rId11"/>
          <a:stretch>
            <a:fillRect/>
          </a:stretch>
        </p:blipFill>
        <p:spPr>
          <a:xfrm>
            <a:off x="1024824" y="3927923"/>
            <a:ext cx="701101" cy="688908"/>
          </a:xfrm>
          <a:prstGeom prst="rect">
            <a:avLst/>
          </a:prstGeom>
        </p:spPr>
      </p:pic>
    </p:spTree>
    <p:extLst>
      <p:ext uri="{BB962C8B-B14F-4D97-AF65-F5344CB8AC3E}">
        <p14:creationId xmlns:p14="http://schemas.microsoft.com/office/powerpoint/2010/main" val="365585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098D5-15B9-7AF0-97A8-CFFD1A7CB5B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6DC10FE-E58D-C273-BDF3-BC88FBD3CBF3}"/>
              </a:ext>
            </a:extLst>
          </p:cNvPr>
          <p:cNvPicPr>
            <a:picLocks noChangeAspect="1"/>
          </p:cNvPicPr>
          <p:nvPr/>
        </p:nvPicPr>
        <p:blipFill>
          <a:blip r:embed="rId3"/>
          <a:stretch>
            <a:fillRect/>
          </a:stretch>
        </p:blipFill>
        <p:spPr>
          <a:xfrm>
            <a:off x="3996814" y="1600569"/>
            <a:ext cx="5147186" cy="2796782"/>
          </a:xfrm>
          <a:prstGeom prst="rect">
            <a:avLst/>
          </a:prstGeom>
        </p:spPr>
      </p:pic>
      <p:pic>
        <p:nvPicPr>
          <p:cNvPr id="3" name="Picture 2">
            <a:extLst>
              <a:ext uri="{FF2B5EF4-FFF2-40B4-BE49-F238E27FC236}">
                <a16:creationId xmlns:a16="http://schemas.microsoft.com/office/drawing/2014/main" id="{68E39FBC-1026-18CC-DF0F-6CA3FD47F21D}"/>
              </a:ext>
            </a:extLst>
          </p:cNvPr>
          <p:cNvPicPr>
            <a:picLocks noChangeAspect="1"/>
          </p:cNvPicPr>
          <p:nvPr/>
        </p:nvPicPr>
        <p:blipFill>
          <a:blip r:embed="rId4"/>
          <a:srcRect/>
          <a:stretch/>
        </p:blipFill>
        <p:spPr>
          <a:xfrm>
            <a:off x="0" y="-19485"/>
            <a:ext cx="9144000" cy="849015"/>
          </a:xfrm>
          <a:prstGeom prst="rect">
            <a:avLst/>
          </a:prstGeom>
        </p:spPr>
      </p:pic>
      <p:sp>
        <p:nvSpPr>
          <p:cNvPr id="12290" name="Titre 2">
            <a:extLst>
              <a:ext uri="{FF2B5EF4-FFF2-40B4-BE49-F238E27FC236}">
                <a16:creationId xmlns:a16="http://schemas.microsoft.com/office/drawing/2014/main" id="{CFDFFDE9-8BD6-F431-0554-6FF06BC395BE}"/>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buNone/>
            </a:pPr>
            <a:r>
              <a:rPr lang="fr-FR" sz="1400" dirty="0">
                <a:solidFill>
                  <a:schemeClr val="bg1"/>
                </a:solidFill>
                <a:latin typeface="Myriad Pro" panose="020B0503030403020204" pitchFamily="34" charset="0"/>
                <a:ea typeface="Arial Narrow" charset="0"/>
                <a:cs typeface="Arial Narrow" charset="0"/>
              </a:rPr>
              <a:t>46 ÉTATS MEMBRES</a:t>
            </a:r>
            <a:br>
              <a:rPr lang="fr-FR" sz="1400" dirty="0">
                <a:solidFill>
                  <a:schemeClr val="bg1"/>
                </a:solidFill>
                <a:latin typeface="Myriad Pro" panose="020B0503030403020204" pitchFamily="34" charset="0"/>
                <a:ea typeface="Arial Narrow" charset="0"/>
                <a:cs typeface="Arial Narrow" charset="0"/>
              </a:rPr>
            </a:br>
            <a:r>
              <a:rPr lang="fr-FR" sz="1400" dirty="0">
                <a:solidFill>
                  <a:schemeClr val="bg1"/>
                </a:solidFill>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FF853759-15F4-7F54-53EF-FAAA4CD78D6D}"/>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7</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191FEDC5-705C-595B-5375-01814EE7FBA5}"/>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201CBC37-5E77-589A-72E5-EE2F826E28D8}"/>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9554795A-7D6D-7EE5-30F1-7D5848E57A66}"/>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E95969B3-B426-95E6-9FA1-610F03108943}"/>
              </a:ext>
            </a:extLst>
          </p:cNvPr>
          <p:cNvSpPr>
            <a:spLocks noChangeArrowheads="1"/>
          </p:cNvSpPr>
          <p:nvPr/>
        </p:nvSpPr>
        <p:spPr bwMode="auto">
          <a:xfrm>
            <a:off x="564469" y="849015"/>
            <a:ext cx="67675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eaLnBrk="1" fontAlgn="auto" hangingPunct="1">
              <a:spcBef>
                <a:spcPts val="0"/>
              </a:spcBef>
              <a:spcAft>
                <a:spcPts val="0"/>
              </a:spcAft>
              <a:buFont typeface="Arial" charset="0"/>
              <a:buChar char="•"/>
              <a:defRPr/>
            </a:pPr>
            <a:r>
              <a:rPr lang="en-US" sz="2000" dirty="0">
                <a:solidFill>
                  <a:srgbClr val="002060"/>
                </a:solidFill>
              </a:rPr>
              <a:t>Getting to know each other : interactive presentation of participants </a:t>
            </a:r>
            <a:br>
              <a:rPr lang="en-US" sz="2400" dirty="0">
                <a:solidFill>
                  <a:srgbClr val="0D347D"/>
                </a:solidFill>
                <a:latin typeface="Arial" charset="0"/>
                <a:ea typeface="Arial" charset="0"/>
                <a:cs typeface="Arial" charset="0"/>
              </a:rPr>
            </a:br>
            <a:endParaRPr lang="en-US" sz="2400" dirty="0">
              <a:solidFill>
                <a:srgbClr val="0D347D"/>
              </a:solidFill>
              <a:latin typeface="Arial" charset="0"/>
              <a:ea typeface="Arial" charset="0"/>
              <a:cs typeface="Arial" charset="0"/>
            </a:endParaRPr>
          </a:p>
        </p:txBody>
      </p:sp>
      <p:sp>
        <p:nvSpPr>
          <p:cNvPr id="4" name="TextBox 3">
            <a:extLst>
              <a:ext uri="{FF2B5EF4-FFF2-40B4-BE49-F238E27FC236}">
                <a16:creationId xmlns:a16="http://schemas.microsoft.com/office/drawing/2014/main" id="{780107A9-9FE4-4B33-8286-7CE66210638E}"/>
              </a:ext>
            </a:extLst>
          </p:cNvPr>
          <p:cNvSpPr txBox="1"/>
          <p:nvPr/>
        </p:nvSpPr>
        <p:spPr>
          <a:xfrm>
            <a:off x="303738" y="1628878"/>
            <a:ext cx="4813952" cy="2779222"/>
          </a:xfrm>
          <a:prstGeom prst="rect">
            <a:avLst/>
          </a:prstGeom>
          <a:noFill/>
          <a:ln>
            <a:solidFill>
              <a:srgbClr val="002060"/>
            </a:solidFill>
          </a:ln>
        </p:spPr>
        <p:txBody>
          <a:bodyPr wrap="square" rtlCol="0">
            <a:spAutoFit/>
          </a:bodyPr>
          <a:lstStyle/>
          <a:p>
            <a:pPr marR="72390" lvl="0" defTabSz="914400">
              <a:spcBef>
                <a:spcPts val="450"/>
              </a:spcBef>
              <a:spcAft>
                <a:spcPts val="450"/>
              </a:spcAft>
              <a:tabLst>
                <a:tab pos="67628" algn="l"/>
              </a:tabLst>
              <a:defRPr/>
            </a:pPr>
            <a:r>
              <a:rPr lang="en-GB" sz="1400" b="1" dirty="0">
                <a:solidFill>
                  <a:srgbClr val="002060"/>
                </a:solidFill>
                <a:latin typeface="Calibri" panose="020F0502020204030204"/>
                <a:ea typeface="Calibri" panose="020F0502020204030204" pitchFamily="34" charset="0"/>
              </a:rPr>
              <a:t>Guidelines: </a:t>
            </a:r>
          </a:p>
          <a:p>
            <a:pPr marL="257175" marR="72390" lvl="0" indent="-128588" defTabSz="914400">
              <a:spcBef>
                <a:spcPts val="450"/>
              </a:spcBef>
              <a:spcAft>
                <a:spcPts val="450"/>
              </a:spcAft>
              <a:buFont typeface="Wingdings" pitchFamily="2" charset="2"/>
              <a:buChar char=""/>
              <a:tabLst>
                <a:tab pos="67628" algn="l"/>
              </a:tabLst>
              <a:defRPr/>
            </a:pPr>
            <a:r>
              <a:rPr lang="en-GB" sz="1400" dirty="0">
                <a:solidFill>
                  <a:srgbClr val="002060"/>
                </a:solidFill>
                <a:latin typeface="Calibri" panose="020F0502020204030204"/>
                <a:ea typeface="Calibri" panose="020F0502020204030204" pitchFamily="34" charset="0"/>
              </a:rPr>
              <a:t>Participants  turn to the neighbour on their right side and </a:t>
            </a:r>
            <a:r>
              <a:rPr lang="en-GB" sz="1400" b="1" dirty="0">
                <a:solidFill>
                  <a:srgbClr val="002060"/>
                </a:solidFill>
                <a:latin typeface="Calibri" panose="020F0502020204030204"/>
                <a:ea typeface="Calibri" panose="020F0502020204030204" pitchFamily="34" charset="0"/>
              </a:rPr>
              <a:t>introduce each other based on the following </a:t>
            </a:r>
            <a:r>
              <a:rPr lang="en-GB" sz="1400" dirty="0">
                <a:solidFill>
                  <a:srgbClr val="002060"/>
                </a:solidFill>
                <a:latin typeface="Calibri" panose="020F0502020204030204"/>
                <a:ea typeface="Calibri" panose="020F0502020204030204" pitchFamily="34" charset="0"/>
              </a:rPr>
              <a:t>(10 min):</a:t>
            </a:r>
            <a:endParaRPr lang="fr-BE" sz="1400" dirty="0">
              <a:solidFill>
                <a:srgbClr val="002060"/>
              </a:solidFill>
              <a:latin typeface="Calibri" panose="020F0502020204030204"/>
              <a:ea typeface="Calibri" panose="020F0502020204030204" pitchFamily="34" charset="0"/>
            </a:endParaRPr>
          </a:p>
          <a:p>
            <a:pPr marL="514350" marR="72390" lvl="1" indent="-171450" defTabSz="914400">
              <a:spcBef>
                <a:spcPts val="450"/>
              </a:spcBef>
              <a:spcAft>
                <a:spcPts val="450"/>
              </a:spcAft>
              <a:buFont typeface="Wingdings" panose="05000000000000000000" pitchFamily="2" charset="2"/>
              <a:buChar char="ü"/>
              <a:tabLst>
                <a:tab pos="67628" algn="l"/>
              </a:tabLst>
              <a:defRPr/>
            </a:pPr>
            <a:r>
              <a:rPr lang="en-GB" sz="1400" dirty="0">
                <a:solidFill>
                  <a:srgbClr val="002060"/>
                </a:solidFill>
                <a:latin typeface="Calibri" panose="020F0502020204030204"/>
                <a:ea typeface="Calibri" panose="020F0502020204030204" pitchFamily="34" charset="0"/>
              </a:rPr>
              <a:t>Name – Country – Committee or Body. </a:t>
            </a:r>
            <a:endParaRPr lang="fr-BE" sz="1400" dirty="0">
              <a:solidFill>
                <a:srgbClr val="002060"/>
              </a:solidFill>
              <a:latin typeface="Calibri" panose="020F0502020204030204"/>
              <a:ea typeface="Calibri" panose="020F0502020204030204" pitchFamily="34" charset="0"/>
            </a:endParaRPr>
          </a:p>
          <a:p>
            <a:pPr marL="514350" marR="72390" lvl="1" indent="-171450" defTabSz="914400">
              <a:spcBef>
                <a:spcPts val="450"/>
              </a:spcBef>
              <a:spcAft>
                <a:spcPts val="450"/>
              </a:spcAft>
              <a:buFont typeface="Wingdings" panose="05000000000000000000" pitchFamily="2" charset="2"/>
              <a:buChar char="ü"/>
              <a:tabLst>
                <a:tab pos="67628" algn="l"/>
              </a:tabLst>
              <a:defRPr/>
            </a:pPr>
            <a:r>
              <a:rPr lang="en-GB" sz="1400" dirty="0">
                <a:solidFill>
                  <a:srgbClr val="002060"/>
                </a:solidFill>
                <a:latin typeface="Calibri" panose="020F0502020204030204"/>
                <a:ea typeface="Calibri" panose="020F0502020204030204" pitchFamily="34" charset="0"/>
              </a:rPr>
              <a:t>Something each one likes about </a:t>
            </a:r>
            <a:r>
              <a:rPr lang="en-US" sz="1400" dirty="0">
                <a:solidFill>
                  <a:srgbClr val="002060"/>
                </a:solidFill>
                <a:latin typeface="Calibri" panose="020F0502020204030204"/>
                <a:ea typeface="Calibri" panose="020F0502020204030204" pitchFamily="34" charset="0"/>
              </a:rPr>
              <a:t>being a </a:t>
            </a:r>
            <a:r>
              <a:rPr lang="en-US" sz="1400" dirty="0" err="1">
                <a:solidFill>
                  <a:srgbClr val="002060"/>
                </a:solidFill>
                <a:latin typeface="Calibri" panose="020F0502020204030204"/>
                <a:ea typeface="Calibri" panose="020F0502020204030204" pitchFamily="34" charset="0"/>
              </a:rPr>
              <a:t>CoE</a:t>
            </a:r>
            <a:r>
              <a:rPr lang="en-US" sz="1400" dirty="0">
                <a:solidFill>
                  <a:srgbClr val="002060"/>
                </a:solidFill>
                <a:latin typeface="Calibri" panose="020F0502020204030204"/>
                <a:ea typeface="Calibri" panose="020F0502020204030204" pitchFamily="34" charset="0"/>
              </a:rPr>
              <a:t> Gender Equality Rapporteur.</a:t>
            </a:r>
            <a:endParaRPr lang="fr-BE" sz="1400" dirty="0">
              <a:solidFill>
                <a:srgbClr val="002060"/>
              </a:solidFill>
              <a:latin typeface="Calibri" panose="020F0502020204030204"/>
              <a:ea typeface="Calibri" panose="020F0502020204030204" pitchFamily="34" charset="0"/>
            </a:endParaRPr>
          </a:p>
          <a:p>
            <a:pPr marL="514350" marR="72390" lvl="1" indent="-171450" defTabSz="914400">
              <a:spcBef>
                <a:spcPts val="450"/>
              </a:spcBef>
              <a:spcAft>
                <a:spcPts val="450"/>
              </a:spcAft>
              <a:buFont typeface="Wingdings" panose="05000000000000000000" pitchFamily="2" charset="2"/>
              <a:buChar char="ü"/>
              <a:tabLst>
                <a:tab pos="67628" algn="l"/>
              </a:tabLst>
              <a:defRPr/>
            </a:pPr>
            <a:r>
              <a:rPr lang="en-GB" sz="1400" dirty="0">
                <a:solidFill>
                  <a:srgbClr val="002060"/>
                </a:solidFill>
                <a:latin typeface="Calibri" panose="020F0502020204030204"/>
                <a:ea typeface="Calibri" panose="020F0502020204030204" pitchFamily="34" charset="0"/>
              </a:rPr>
              <a:t>Something you may find challenging for a GER.</a:t>
            </a:r>
          </a:p>
          <a:p>
            <a:pPr marL="514350" marR="72390" lvl="1" indent="-171450" defTabSz="914400">
              <a:spcBef>
                <a:spcPts val="450"/>
              </a:spcBef>
              <a:spcAft>
                <a:spcPts val="450"/>
              </a:spcAft>
              <a:buFont typeface="Wingdings" panose="05000000000000000000" pitchFamily="2" charset="2"/>
              <a:buChar char="ü"/>
              <a:tabLst>
                <a:tab pos="67628" algn="l"/>
              </a:tabLst>
              <a:defRPr/>
            </a:pPr>
            <a:r>
              <a:rPr lang="en-GB" sz="1400" dirty="0">
                <a:solidFill>
                  <a:srgbClr val="002060"/>
                </a:solidFill>
                <a:latin typeface="Calibri" panose="020F0502020204030204"/>
                <a:ea typeface="Calibri" panose="020F0502020204030204" pitchFamily="34" charset="0"/>
              </a:rPr>
              <a:t>One expectation from this training workshop.</a:t>
            </a:r>
            <a:endParaRPr lang="fr-BE" sz="1400" dirty="0">
              <a:solidFill>
                <a:srgbClr val="002060"/>
              </a:solidFill>
              <a:latin typeface="Calibri" panose="020F0502020204030204"/>
              <a:ea typeface="Calibri" panose="020F0502020204030204" pitchFamily="34" charset="0"/>
            </a:endParaRPr>
          </a:p>
          <a:p>
            <a:pPr marL="385763" lvl="0" indent="-214313" algn="just" defTabSz="914400">
              <a:lnSpc>
                <a:spcPct val="90000"/>
              </a:lnSpc>
              <a:spcBef>
                <a:spcPts val="450"/>
              </a:spcBef>
              <a:spcAft>
                <a:spcPts val="0"/>
              </a:spcAft>
              <a:buFont typeface="Wingdings" pitchFamily="2" charset="2"/>
              <a:buChar char=""/>
              <a:defRPr/>
            </a:pPr>
            <a:r>
              <a:rPr lang="en-GB" sz="1400" b="1" dirty="0">
                <a:solidFill>
                  <a:srgbClr val="002060"/>
                </a:solidFill>
                <a:latin typeface="Calibri" panose="020F0502020204030204"/>
                <a:ea typeface="Calibri" panose="020F0502020204030204" pitchFamily="34" charset="0"/>
              </a:rPr>
              <a:t>Neighbours introduce each other  in plenary (</a:t>
            </a:r>
            <a:r>
              <a:rPr lang="en-GB" sz="1400" dirty="0">
                <a:solidFill>
                  <a:srgbClr val="002060"/>
                </a:solidFill>
                <a:latin typeface="Calibri" panose="020F0502020204030204"/>
                <a:ea typeface="Calibri" panose="020F0502020204030204" pitchFamily="34" charset="0"/>
              </a:rPr>
              <a:t>10 mins.)</a:t>
            </a:r>
            <a:endParaRPr lang="en-GB" sz="1400" dirty="0">
              <a:solidFill>
                <a:srgbClr val="002060"/>
              </a:solidFill>
              <a:latin typeface="Calibri" panose="020F0502020204030204"/>
            </a:endParaRPr>
          </a:p>
        </p:txBody>
      </p:sp>
    </p:spTree>
    <p:extLst>
      <p:ext uri="{BB962C8B-B14F-4D97-AF65-F5344CB8AC3E}">
        <p14:creationId xmlns:p14="http://schemas.microsoft.com/office/powerpoint/2010/main" val="192894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81631C-9693-DD21-DA71-5CED03B2E856}"/>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39C25684-1AD4-496A-A2FA-A6BB08D68853}"/>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EB6038B2-64E1-1342-889E-7ADFA668C1F4}"/>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59B12AC7-2F93-C247-908A-18FF1F094EF3}"/>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A5DF5E71-1541-EC4F-B290-842537506436}"/>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2" name="Imagen 3">
            <a:extLst>
              <a:ext uri="{FF2B5EF4-FFF2-40B4-BE49-F238E27FC236}">
                <a16:creationId xmlns:a16="http://schemas.microsoft.com/office/drawing/2014/main" id="{0A511627-E251-4E49-9179-251C146A9F00}"/>
              </a:ext>
            </a:extLst>
          </p:cNvPr>
          <p:cNvPicPr>
            <a:picLocks noChangeAspect="1"/>
          </p:cNvPicPr>
          <p:nvPr/>
        </p:nvPicPr>
        <p:blipFill>
          <a:blip r:embed="rId4">
            <a:alphaModFix/>
          </a:blip>
          <a:stretch>
            <a:fillRect/>
          </a:stretch>
        </p:blipFill>
        <p:spPr>
          <a:xfrm>
            <a:off x="4696691" y="1133688"/>
            <a:ext cx="4876800" cy="3452165"/>
          </a:xfrm>
          <a:prstGeom prst="rect">
            <a:avLst/>
          </a:prstGeom>
        </p:spPr>
      </p:pic>
      <p:sp>
        <p:nvSpPr>
          <p:cNvPr id="6" name="TextBox 5">
            <a:extLst>
              <a:ext uri="{FF2B5EF4-FFF2-40B4-BE49-F238E27FC236}">
                <a16:creationId xmlns:a16="http://schemas.microsoft.com/office/drawing/2014/main" id="{AC5E1F22-8A99-F3F3-09A1-C34200CC9750}"/>
              </a:ext>
            </a:extLst>
          </p:cNvPr>
          <p:cNvSpPr txBox="1"/>
          <p:nvPr/>
        </p:nvSpPr>
        <p:spPr>
          <a:xfrm>
            <a:off x="564469" y="979292"/>
            <a:ext cx="5784712" cy="707886"/>
          </a:xfrm>
          <a:prstGeom prst="rect">
            <a:avLst/>
          </a:prstGeom>
          <a:noFill/>
        </p:spPr>
        <p:txBody>
          <a:bodyPr wrap="square">
            <a:spAutoFit/>
          </a:bodyPr>
          <a:lstStyle/>
          <a:p>
            <a:pPr defTabSz="685800" eaLnBrk="1" fontAlgn="auto" hangingPunct="1">
              <a:spcBef>
                <a:spcPts val="0"/>
              </a:spcBef>
              <a:spcAft>
                <a:spcPts val="0"/>
              </a:spcAft>
            </a:pPr>
            <a:r>
              <a:rPr lang="en-US" sz="2000" kern="0" dirty="0">
                <a:solidFill>
                  <a:srgbClr val="002060"/>
                </a:solidFill>
                <a:latin typeface="Arial" panose="020B0604020202020204" pitchFamily="34" charset="0"/>
              </a:rPr>
              <a:t>10:00 – 10:30. </a:t>
            </a:r>
            <a:r>
              <a:rPr lang="en-GB" sz="2000" b="1" kern="0" dirty="0">
                <a:solidFill>
                  <a:srgbClr val="002060"/>
                </a:solidFill>
                <a:latin typeface="Arial" panose="020B0604020202020204" pitchFamily="34" charset="0"/>
                <a:ea typeface="Calibri" panose="020F0502020204030204" pitchFamily="34" charset="0"/>
              </a:rPr>
              <a:t>Group energiser: “</a:t>
            </a:r>
            <a:r>
              <a:rPr lang="en-GB" sz="2000" kern="0" dirty="0">
                <a:solidFill>
                  <a:srgbClr val="002060"/>
                </a:solidFill>
                <a:latin typeface="Arial" panose="020B0604020202020204" pitchFamily="34" charset="0"/>
                <a:ea typeface="Calibri" panose="020F0502020204030204" pitchFamily="34" charset="0"/>
              </a:rPr>
              <a:t>The Elevator Pitch” (Task sheet #1)  </a:t>
            </a:r>
            <a:endParaRPr lang="en-GB" sz="2000" kern="0" dirty="0">
              <a:solidFill>
                <a:sysClr val="windowText" lastClr="000000"/>
              </a:solidFill>
              <a:latin typeface="Arial" panose="020B0604020202020204" pitchFamily="34" charset="0"/>
            </a:endParaRPr>
          </a:p>
        </p:txBody>
      </p:sp>
      <p:sp>
        <p:nvSpPr>
          <p:cNvPr id="7" name="CuadroTexto 4">
            <a:extLst>
              <a:ext uri="{FF2B5EF4-FFF2-40B4-BE49-F238E27FC236}">
                <a16:creationId xmlns:a16="http://schemas.microsoft.com/office/drawing/2014/main" id="{FE67D460-5F63-BEAD-86D2-E0C3C82E2451}"/>
              </a:ext>
            </a:extLst>
          </p:cNvPr>
          <p:cNvSpPr txBox="1"/>
          <p:nvPr/>
        </p:nvSpPr>
        <p:spPr>
          <a:xfrm>
            <a:off x="331839" y="1862400"/>
            <a:ext cx="5464277" cy="1469633"/>
          </a:xfrm>
          <a:prstGeom prst="rect">
            <a:avLst/>
          </a:prstGeom>
          <a:noFill/>
        </p:spPr>
        <p:txBody>
          <a:bodyPr wrap="square" rtlCol="0">
            <a:spAutoFit/>
          </a:bodyPr>
          <a:lstStyle/>
          <a:p>
            <a:pPr marL="214313" indent="-214313" defTabSz="342900">
              <a:buFont typeface="Arial" panose="020B0604020202020204" pitchFamily="34" charset="0"/>
              <a:buChar char="•"/>
              <a:defRPr/>
            </a:pPr>
            <a:endParaRPr lang="en-GB" sz="1900" dirty="0">
              <a:solidFill>
                <a:srgbClr val="002060"/>
              </a:solidFill>
              <a:latin typeface="Arial" panose="020B0604020202020204" pitchFamily="34" charset="0"/>
              <a:ea typeface="Calibri" panose="020F0502020204030204" pitchFamily="34" charset="0"/>
            </a:endParaRPr>
          </a:p>
          <a:p>
            <a:pPr marL="214313" indent="-214313" defTabSz="342900">
              <a:buFont typeface="Arial" panose="020B0604020202020204" pitchFamily="34" charset="0"/>
              <a:buChar char="•"/>
              <a:defRPr/>
            </a:pPr>
            <a:r>
              <a:rPr lang="en-GB" sz="1900" b="1" kern="0" dirty="0">
                <a:solidFill>
                  <a:srgbClr val="002060"/>
                </a:solidFill>
                <a:latin typeface="Arial" panose="020B0604020202020204" pitchFamily="34" charset="0"/>
                <a:ea typeface="Calibri" panose="020F0502020204030204" pitchFamily="34" charset="0"/>
              </a:rPr>
              <a:t>Key question for collective reflection:    </a:t>
            </a:r>
          </a:p>
          <a:p>
            <a:pPr lvl="1" defTabSz="342900">
              <a:defRPr/>
            </a:pPr>
            <a:r>
              <a:rPr lang="en-GB" sz="1900" kern="0" dirty="0">
                <a:solidFill>
                  <a:srgbClr val="002060"/>
                </a:solidFill>
                <a:latin typeface="Arial" panose="020B0604020202020204" pitchFamily="34" charset="0"/>
                <a:ea typeface="Calibri" panose="020F0502020204030204" pitchFamily="34" charset="0"/>
              </a:rPr>
              <a:t>“</a:t>
            </a:r>
            <a:r>
              <a:rPr lang="en-GB" sz="1900" i="1" dirty="0">
                <a:solidFill>
                  <a:srgbClr val="002060"/>
                </a:solidFill>
                <a:latin typeface="Arial" panose="020B0604020202020204" pitchFamily="34" charset="0"/>
              </a:rPr>
              <a:t>Why mainstreaming gender equality and an intersectional approach in our work?</a:t>
            </a:r>
            <a:br>
              <a:rPr lang="en-US" sz="1350" dirty="0">
                <a:solidFill>
                  <a:schemeClr val="tx2"/>
                </a:solidFill>
                <a:latin typeface="Arial" panose="020B0604020202020204" pitchFamily="34" charset="0"/>
              </a:rPr>
            </a:br>
            <a:endParaRPr lang="en-GB" sz="1350" dirty="0">
              <a:solidFill>
                <a:schemeClr val="tx2"/>
              </a:solidFill>
            </a:endParaRPr>
          </a:p>
        </p:txBody>
      </p:sp>
      <p:sp>
        <p:nvSpPr>
          <p:cNvPr id="5" name="TextBox 4">
            <a:extLst>
              <a:ext uri="{FF2B5EF4-FFF2-40B4-BE49-F238E27FC236}">
                <a16:creationId xmlns:a16="http://schemas.microsoft.com/office/drawing/2014/main" id="{9B9CAC1A-C0D4-42E3-8079-FA672303043E}"/>
              </a:ext>
            </a:extLst>
          </p:cNvPr>
          <p:cNvSpPr txBox="1"/>
          <p:nvPr/>
        </p:nvSpPr>
        <p:spPr>
          <a:xfrm>
            <a:off x="633155" y="3825654"/>
            <a:ext cx="6059579" cy="338554"/>
          </a:xfrm>
          <a:prstGeom prst="rect">
            <a:avLst/>
          </a:prstGeom>
          <a:noFill/>
        </p:spPr>
        <p:txBody>
          <a:bodyPr wrap="square">
            <a:spAutoFit/>
          </a:bodyPr>
          <a:lstStyle/>
          <a:p>
            <a:pPr marL="214313" indent="-214313" defTabSz="342900">
              <a:buFont typeface="Arial" panose="020B0604020202020204" pitchFamily="34" charset="0"/>
              <a:buChar char="•"/>
              <a:defRPr/>
            </a:pPr>
            <a:r>
              <a:rPr lang="en-GB" sz="1600" dirty="0">
                <a:solidFill>
                  <a:schemeClr val="tx2"/>
                </a:solidFill>
                <a:latin typeface="Arial" panose="020B0604020202020204" pitchFamily="34" charset="0"/>
                <a:ea typeface="Calibri" panose="020F0502020204030204" pitchFamily="34" charset="0"/>
              </a:rPr>
              <a:t>Please follow the  guidelines in </a:t>
            </a:r>
            <a:r>
              <a:rPr lang="en-GB" sz="1600" dirty="0" err="1">
                <a:solidFill>
                  <a:schemeClr val="tx2"/>
                </a:solidFill>
                <a:latin typeface="Arial" panose="020B0604020202020204" pitchFamily="34" charset="0"/>
                <a:ea typeface="Calibri" panose="020F0502020204030204" pitchFamily="34" charset="0"/>
              </a:rPr>
              <a:t>Tasksheet</a:t>
            </a:r>
            <a:r>
              <a:rPr lang="en-GB" sz="1600" dirty="0">
                <a:solidFill>
                  <a:schemeClr val="tx2"/>
                </a:solidFill>
                <a:latin typeface="Arial" panose="020B0604020202020204" pitchFamily="34" charset="0"/>
                <a:ea typeface="Calibri" panose="020F0502020204030204" pitchFamily="34" charset="0"/>
              </a:rPr>
              <a:t> #1</a:t>
            </a:r>
          </a:p>
        </p:txBody>
      </p:sp>
    </p:spTree>
    <p:extLst>
      <p:ext uri="{BB962C8B-B14F-4D97-AF65-F5344CB8AC3E}">
        <p14:creationId xmlns:p14="http://schemas.microsoft.com/office/powerpoint/2010/main" val="150339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2B17D-55DE-CD4C-5D93-07F2FDDEA3E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B0C750B-5A6B-C04F-869D-0062308E4DD6}"/>
              </a:ext>
            </a:extLst>
          </p:cNvPr>
          <p:cNvPicPr>
            <a:picLocks noChangeAspect="1"/>
          </p:cNvPicPr>
          <p:nvPr/>
        </p:nvPicPr>
        <p:blipFill>
          <a:blip r:embed="rId3"/>
          <a:srcRect/>
          <a:stretch/>
        </p:blipFill>
        <p:spPr>
          <a:xfrm>
            <a:off x="0" y="-19484"/>
            <a:ext cx="9144000" cy="666750"/>
          </a:xfrm>
          <a:prstGeom prst="rect">
            <a:avLst/>
          </a:prstGeom>
        </p:spPr>
      </p:pic>
      <p:sp>
        <p:nvSpPr>
          <p:cNvPr id="12290" name="Titre 2">
            <a:extLst>
              <a:ext uri="{FF2B5EF4-FFF2-40B4-BE49-F238E27FC236}">
                <a16:creationId xmlns:a16="http://schemas.microsoft.com/office/drawing/2014/main" id="{6DB8493E-59B6-6678-10B0-E012E9FCF598}"/>
              </a:ext>
            </a:extLst>
          </p:cNvPr>
          <p:cNvSpPr txBox="1">
            <a:spLocks/>
          </p:cNvSpPr>
          <p:nvPr/>
        </p:nvSpPr>
        <p:spPr bwMode="auto">
          <a:xfrm>
            <a:off x="4861602" y="0"/>
            <a:ext cx="4214812" cy="6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46 ÉTATS MEMBRES</a:t>
            </a:r>
            <a:b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b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Arial Narrow" charset="0"/>
                <a:cs typeface="Arial Narrow" charset="0"/>
              </a:rPr>
              <a:t>700 MILLIONS D’EUROPÉENS</a:t>
            </a:r>
          </a:p>
        </p:txBody>
      </p:sp>
      <p:sp>
        <p:nvSpPr>
          <p:cNvPr id="12292" name="Espace réservé du numéro de diapositive 5">
            <a:extLst>
              <a:ext uri="{FF2B5EF4-FFF2-40B4-BE49-F238E27FC236}">
                <a16:creationId xmlns:a16="http://schemas.microsoft.com/office/drawing/2014/main" id="{AD617BF1-ABE9-12CF-360C-128254DBC367}"/>
              </a:ext>
            </a:extLst>
          </p:cNvPr>
          <p:cNvSpPr>
            <a:spLocks noGrp="1"/>
          </p:cNvSpPr>
          <p:nvPr>
            <p:ph type="sldNum" sz="quarter" idx="4294967295"/>
          </p:nvPr>
        </p:nvSpPr>
        <p:spPr bwMode="auto">
          <a:xfrm>
            <a:off x="8750300" y="4745038"/>
            <a:ext cx="3937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99CF19A-7161-413F-9287-4C992689AB01}" type="slidenum">
              <a:rPr kumimoji="0" lang="fr-FR" altLang="fr-FR" sz="1000" b="0" i="0" u="none" strike="noStrike" kern="1200" cap="none" spc="0" normalizeH="0" baseline="0" noProof="0" smtClean="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fr-FR" altLang="fr-FR" sz="1000" b="0" i="0" u="none" strike="noStrike" kern="1200" cap="none" spc="0" normalizeH="0" baseline="0" noProof="0" dirty="0">
              <a:ln>
                <a:noFill/>
              </a:ln>
              <a:solidFill>
                <a:srgbClr val="898989"/>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p:txBody>
      </p:sp>
      <p:cxnSp>
        <p:nvCxnSpPr>
          <p:cNvPr id="9" name="Connecteur droit 8">
            <a:extLst>
              <a:ext uri="{FF2B5EF4-FFF2-40B4-BE49-F238E27FC236}">
                <a16:creationId xmlns:a16="http://schemas.microsoft.com/office/drawing/2014/main" id="{967DB7F7-5F80-6317-661C-AE6ACDED015A}"/>
              </a:ext>
            </a:extLst>
          </p:cNvPr>
          <p:cNvCxnSpPr>
            <a:cxnSpLocks/>
          </p:cNvCxnSpPr>
          <p:nvPr/>
        </p:nvCxnSpPr>
        <p:spPr>
          <a:xfrm>
            <a:off x="564469" y="2374663"/>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4F1983BF-9D33-5B66-6B54-59BEE398E32A}"/>
              </a:ext>
            </a:extLst>
          </p:cNvPr>
          <p:cNvCxnSpPr>
            <a:cxnSpLocks/>
          </p:cNvCxnSpPr>
          <p:nvPr/>
        </p:nvCxnSpPr>
        <p:spPr>
          <a:xfrm>
            <a:off x="564469" y="2998960"/>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99C6507F-9290-D230-C271-AEB5F3284AD0}"/>
              </a:ext>
            </a:extLst>
          </p:cNvPr>
          <p:cNvCxnSpPr>
            <a:cxnSpLocks/>
          </p:cNvCxnSpPr>
          <p:nvPr/>
        </p:nvCxnSpPr>
        <p:spPr>
          <a:xfrm>
            <a:off x="564469" y="3601705"/>
            <a:ext cx="8034866"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20">
            <a:extLst>
              <a:ext uri="{FF2B5EF4-FFF2-40B4-BE49-F238E27FC236}">
                <a16:creationId xmlns:a16="http://schemas.microsoft.com/office/drawing/2014/main" id="{58390311-21B0-7E2D-B092-8600444DCFD5}"/>
              </a:ext>
            </a:extLst>
          </p:cNvPr>
          <p:cNvSpPr>
            <a:spLocks noChangeArrowheads="1"/>
          </p:cNvSpPr>
          <p:nvPr/>
        </p:nvSpPr>
        <p:spPr bwMode="auto">
          <a:xfrm>
            <a:off x="366251" y="2144540"/>
            <a:ext cx="818029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dirty="0">
                <a:solidFill>
                  <a:srgbClr val="002060"/>
                </a:solidFill>
              </a:rPr>
              <a:t> </a:t>
            </a:r>
            <a:endParaRPr lang="en-GB" dirty="0">
              <a:solidFill>
                <a:srgbClr val="002060"/>
              </a:solidFill>
              <a:latin typeface="Arial" panose="020B0604020202020204" pitchFamily="34" charset="0"/>
            </a:endParaRPr>
          </a:p>
          <a:p>
            <a:r>
              <a:rPr lang="en-GB" dirty="0">
                <a:solidFill>
                  <a:srgbClr val="002060"/>
                </a:solidFill>
                <a:latin typeface="Arial Nova" panose="020B0504020202020204" pitchFamily="34" charset="0"/>
              </a:rPr>
              <a:t>10:30</a:t>
            </a:r>
            <a:r>
              <a:rPr lang="en-US" kern="0" dirty="0">
                <a:solidFill>
                  <a:srgbClr val="002060"/>
                </a:solidFill>
                <a:latin typeface="Arial Nova" panose="020B0504020202020204" pitchFamily="34" charset="0"/>
              </a:rPr>
              <a:t> – 11:00. </a:t>
            </a:r>
            <a:r>
              <a:rPr lang="en-GB" dirty="0">
                <a:solidFill>
                  <a:srgbClr val="002060"/>
                </a:solidFill>
                <a:latin typeface="Arial Nova" panose="020B0504020202020204" pitchFamily="34" charset="0"/>
              </a:rPr>
              <a:t>Part A) Key concepts and their applications by Dr. Patricia Muñoz Cabrera, trainer</a:t>
            </a:r>
          </a:p>
          <a:p>
            <a:endParaRPr lang="en-GB" dirty="0">
              <a:solidFill>
                <a:srgbClr val="002060"/>
              </a:solidFill>
              <a:latin typeface="Arial Nova" panose="020B0504020202020204" pitchFamily="34" charset="0"/>
            </a:endParaRPr>
          </a:p>
          <a:p>
            <a:r>
              <a:rPr lang="en-GB" dirty="0">
                <a:solidFill>
                  <a:srgbClr val="002060"/>
                </a:solidFill>
                <a:latin typeface="Arial Nova" panose="020B0504020202020204" pitchFamily="34" charset="0"/>
              </a:rPr>
              <a:t>11:00</a:t>
            </a:r>
            <a:r>
              <a:rPr lang="en-US" kern="0" dirty="0">
                <a:solidFill>
                  <a:srgbClr val="002060"/>
                </a:solidFill>
                <a:latin typeface="Arial Nova" panose="020B0504020202020204" pitchFamily="34" charset="0"/>
              </a:rPr>
              <a:t> – 11:30</a:t>
            </a:r>
            <a:r>
              <a:rPr lang="en-GB" dirty="0">
                <a:solidFill>
                  <a:srgbClr val="002060"/>
                </a:solidFill>
                <a:latin typeface="Arial Nova" panose="020B0504020202020204" pitchFamily="34" charset="0"/>
              </a:rPr>
              <a:t>. Coffee break</a:t>
            </a:r>
          </a:p>
          <a:p>
            <a:endParaRPr lang="en-GB" dirty="0">
              <a:solidFill>
                <a:srgbClr val="002060"/>
              </a:solidFill>
              <a:latin typeface="Arial Nova" panose="020B0504020202020204" pitchFamily="34" charset="0"/>
            </a:endParaRPr>
          </a:p>
          <a:p>
            <a:r>
              <a:rPr lang="en-GB" dirty="0">
                <a:solidFill>
                  <a:srgbClr val="002060"/>
                </a:solidFill>
                <a:latin typeface="Arial Nova" panose="020B0504020202020204" pitchFamily="34" charset="0"/>
              </a:rPr>
              <a:t>11:30</a:t>
            </a:r>
            <a:r>
              <a:rPr lang="en-US" kern="0" dirty="0">
                <a:solidFill>
                  <a:srgbClr val="002060"/>
                </a:solidFill>
                <a:latin typeface="Arial Nova" panose="020B0504020202020204" pitchFamily="34" charset="0"/>
              </a:rPr>
              <a:t> – 11:45.  </a:t>
            </a:r>
            <a:r>
              <a:rPr lang="en-GB" dirty="0">
                <a:solidFill>
                  <a:srgbClr val="002060"/>
                </a:solidFill>
                <a:latin typeface="Arial Nova" panose="020B0504020202020204" pitchFamily="34" charset="0"/>
              </a:rPr>
              <a:t>Part B) Council of Europe gender equality standards and policies by Yanna Parnin, Head of the Policy Unit, Gender Equality Division</a:t>
            </a:r>
            <a:br>
              <a:rPr kumimoji="0" lang="en-US" b="0" i="0" u="none" strike="noStrike" kern="1200" cap="none" spc="0" normalizeH="0" baseline="0" noProof="0" dirty="0">
                <a:ln>
                  <a:noFill/>
                </a:ln>
                <a:solidFill>
                  <a:srgbClr val="0D347D"/>
                </a:solidFill>
                <a:effectLst/>
                <a:uLnTx/>
                <a:uFillTx/>
                <a:latin typeface="Arial Nova" panose="020B0504020202020204" pitchFamily="34" charset="0"/>
                <a:ea typeface="Arial" charset="0"/>
                <a:cs typeface="Arial" charset="0"/>
              </a:rPr>
            </a:br>
            <a:endParaRPr kumimoji="0" lang="en-US" b="0" i="0" u="none" strike="noStrike" kern="1200" cap="none" spc="0" normalizeH="0" baseline="0" noProof="0" dirty="0">
              <a:ln>
                <a:noFill/>
              </a:ln>
              <a:solidFill>
                <a:srgbClr val="0D347D"/>
              </a:solidFill>
              <a:effectLst/>
              <a:uLnTx/>
              <a:uFillTx/>
              <a:latin typeface="Arial Nova" panose="020B0504020202020204" pitchFamily="34" charset="0"/>
              <a:ea typeface="Arial" charset="0"/>
              <a:cs typeface="Arial" charset="0"/>
            </a:endParaRPr>
          </a:p>
        </p:txBody>
      </p:sp>
      <p:sp>
        <p:nvSpPr>
          <p:cNvPr id="2" name="TextBox 1">
            <a:extLst>
              <a:ext uri="{FF2B5EF4-FFF2-40B4-BE49-F238E27FC236}">
                <a16:creationId xmlns:a16="http://schemas.microsoft.com/office/drawing/2014/main" id="{EC1B12A9-5337-E6F5-A253-A2A0A25A6B0A}"/>
              </a:ext>
            </a:extLst>
          </p:cNvPr>
          <p:cNvSpPr txBox="1"/>
          <p:nvPr/>
        </p:nvSpPr>
        <p:spPr>
          <a:xfrm>
            <a:off x="366251" y="886319"/>
            <a:ext cx="7871607" cy="1200329"/>
          </a:xfrm>
          <a:prstGeom prst="rect">
            <a:avLst/>
          </a:prstGeom>
          <a:noFill/>
        </p:spPr>
        <p:txBody>
          <a:bodyPr wrap="square" rtlCol="0">
            <a:spAutoFit/>
          </a:bodyPr>
          <a:lstStyle/>
          <a:p>
            <a:r>
              <a:rPr lang="en-GB" sz="2400" b="1" dirty="0">
                <a:solidFill>
                  <a:srgbClr val="002060"/>
                </a:solidFill>
                <a:latin typeface="Arial Nova" panose="020B0504020202020204" pitchFamily="34" charset="0"/>
              </a:rPr>
              <a:t>Session 1 – Building common ground on gender equality and intersectionality: concepts, tools, standards and policies</a:t>
            </a:r>
          </a:p>
        </p:txBody>
      </p:sp>
    </p:spTree>
    <p:extLst>
      <p:ext uri="{BB962C8B-B14F-4D97-AF65-F5344CB8AC3E}">
        <p14:creationId xmlns:p14="http://schemas.microsoft.com/office/powerpoint/2010/main" val="2135571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ome Map">
  <a:themeElements>
    <a:clrScheme name="Personnalisé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62060"/>
      </a:hlink>
      <a:folHlink>
        <a:srgbClr val="26206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DE94849-C755-4694-BCB9-A3172510B1A4}" vid="{78404E8D-B7C2-402B-AE4A-688D85D32338}"/>
    </a:ext>
  </a:extLst>
</a:theme>
</file>

<file path=ppt/theme/theme10.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ome Hemicycl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DE94849-C755-4694-BCB9-A3172510B1A4}" vid="{307A9596-4A21-41F4-B2A0-AE7033161AD2}"/>
    </a:ext>
  </a:extLst>
</a:theme>
</file>

<file path=ppt/theme/theme3.xml><?xml version="1.0" encoding="utf-8"?>
<a:theme xmlns:a="http://schemas.openxmlformats.org/drawingml/2006/main" name="Ma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DE94849-C755-4694-BCB9-A3172510B1A4}" vid="{5A9B5C89-93A9-4FAF-99BF-CC52791875A3}"/>
    </a:ext>
  </a:extLst>
</a:theme>
</file>

<file path=ppt/theme/theme4.xml><?xml version="1.0" encoding="utf-8"?>
<a:theme xmlns:a="http://schemas.openxmlformats.org/drawingml/2006/main" name="Banner EN &amp; FR">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DE94849-C755-4694-BCB9-A3172510B1A4}" vid="{5EBAB95C-796E-400B-B5AD-5335F9DF71DF}"/>
    </a:ext>
  </a:extLst>
</a:theme>
</file>

<file path=ppt/theme/theme5.xml><?xml version="1.0" encoding="utf-8"?>
<a:theme xmlns:a="http://schemas.openxmlformats.org/drawingml/2006/main" name="Banner EN">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DE94849-C755-4694-BCB9-A3172510B1A4}" vid="{479B096A-B3BE-422D-ADB4-53506ECF9C0B}"/>
    </a:ext>
  </a:extLst>
</a:theme>
</file>

<file path=ppt/theme/theme6.xml><?xml version="1.0" encoding="utf-8"?>
<a:theme xmlns:a="http://schemas.openxmlformats.org/drawingml/2006/main" name="Banner F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DE94849-C755-4694-BCB9-A3172510B1A4}" vid="{97EF8406-AC4F-46C2-A7C3-0654C2E6B19B}"/>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DE94849-C755-4694-BCB9-A3172510B1A4}" vid="{DD95EFE3-1E86-4165-9D52-AF87401317F0}"/>
    </a:ext>
  </a:extLst>
</a:theme>
</file>

<file path=ppt/theme/theme8.xml><?xml version="1.0" encoding="utf-8"?>
<a:theme xmlns:a="http://schemas.openxmlformats.org/drawingml/2006/main" name="Home Map">
  <a:themeElements>
    <a:clrScheme name="Personnalisé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62060"/>
      </a:hlink>
      <a:folHlink>
        <a:srgbClr val="26206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DE94849-C755-4694-BCB9-A3172510B1A4}" vid="{8BD05DD2-E67E-47AB-ADC0-3E23FD304755}"/>
    </a:ext>
  </a:extLst>
</a:theme>
</file>

<file path=ppt/theme/theme9.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PP-Template-2025-COE-16-9.pptx</Template>
  <TotalTime>1295</TotalTime>
  <Words>5664</Words>
  <Application>Microsoft Office PowerPoint</Application>
  <PresentationFormat>On-screen Show (16:9)</PresentationFormat>
  <Paragraphs>570</Paragraphs>
  <Slides>56</Slides>
  <Notes>47</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56</vt:i4>
      </vt:variant>
    </vt:vector>
  </HeadingPairs>
  <TitlesOfParts>
    <vt:vector size="81" baseType="lpstr">
      <vt:lpstr>DengXian</vt:lpstr>
      <vt:lpstr>Aptos</vt:lpstr>
      <vt:lpstr>Arial</vt:lpstr>
      <vt:lpstr>Arial Narrow</vt:lpstr>
      <vt:lpstr>Arial Nova</vt:lpstr>
      <vt:lpstr>Calibri</vt:lpstr>
      <vt:lpstr>Calibri Light</vt:lpstr>
      <vt:lpstr>Myriad Pro</vt:lpstr>
      <vt:lpstr>Segoe UI</vt:lpstr>
      <vt:lpstr>Symbol</vt:lpstr>
      <vt:lpstr>Wingdings</vt:lpstr>
      <vt:lpstr>Home Map</vt:lpstr>
      <vt:lpstr>Home Hemicycle</vt:lpstr>
      <vt:lpstr>Map</vt:lpstr>
      <vt:lpstr>Banner EN &amp; FR</vt:lpstr>
      <vt:lpstr>Banner EN</vt:lpstr>
      <vt:lpstr>Banner FR</vt:lpstr>
      <vt:lpstr>Office Theme</vt:lpstr>
      <vt:lpstr>Home Map</vt:lpstr>
      <vt:lpstr>Conception personnalisée</vt:lpstr>
      <vt:lpstr>4_Conception personnalisée</vt:lpstr>
      <vt:lpstr>1_Office Theme</vt:lpstr>
      <vt:lpstr>1_Conception personnalisée</vt:lpstr>
      <vt:lpstr>2_Office Theme</vt:lpstr>
      <vt:lpstr>5_Conception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Q2. What was the average percentage of women professional judges in CoE countries in 2022? </vt:lpstr>
      <vt:lpstr>Q3. What is the average percentage of women researchers in the business economic sector in the EU? (2021, EU-27)</vt:lpstr>
      <vt:lpstr>Q4. What is the gender pay gap in Europe?  (2021, EU-27)</vt:lpstr>
      <vt:lpstr>The root causes of gender inequalities: social, cultural and gender norms reproducing women’s subordination, VAWG and intersecting inequalities</vt:lpstr>
      <vt:lpstr>Impact of gender stereotypes through the life course</vt:lpstr>
      <vt:lpstr>PowerPoint Presentation</vt:lpstr>
      <vt:lpstr>PowerPoint Presentation</vt:lpstr>
      <vt:lpstr>Intersectionality: what it means and why it matters </vt:lpstr>
      <vt:lpstr> Practical example of intersectional discrimination in employment  </vt:lpstr>
      <vt:lpstr> Added value of the intersectional approach : other grounds of dimensions of inequality/discrimination become visible - agency – empowered subjects</vt:lpstr>
      <vt:lpstr>Applying a gender and intersectional approach to patents, pharmaceutics, science and technology</vt:lpstr>
      <vt:lpstr>Intersectionality as a tool for reinforcing the HHRR dimension of equality through data collection (for evidence-based argumentation and engagement with resistances)  </vt:lpstr>
      <vt:lpstr>PowerPoint Presentation</vt:lpstr>
      <vt:lpstr>The impact  of intersectional discrimination on  children’s lives and rights  - the case of Roma children </vt:lpstr>
      <vt:lpstr>Gender mainstreaming </vt:lpstr>
      <vt:lpstr>Gender mainstreaming: what it is and why it matters to the CoE</vt:lpstr>
      <vt:lpstr>PowerPoint Presentation</vt:lpstr>
      <vt:lpstr>PowerPoint Presentation</vt:lpstr>
      <vt:lpstr>PowerPoint Presentation</vt:lpstr>
      <vt:lpstr>Gender mainstreaming in practice (2)</vt:lpstr>
      <vt:lpstr>Gender mainstreaming in practice (2)</vt:lpstr>
      <vt:lpstr>Gender mainstreaming in practice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16:45 – 17:00. Key take aways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Paty Munoz cabrera</dc:creator>
  <cp:lastModifiedBy>GREBOVAL Cecile</cp:lastModifiedBy>
  <cp:revision>35</cp:revision>
  <dcterms:created xsi:type="dcterms:W3CDTF">2025-10-29T13:42:40Z</dcterms:created>
  <dcterms:modified xsi:type="dcterms:W3CDTF">2025-12-01T16:23:05Z</dcterms:modified>
</cp:coreProperties>
</file>