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720" r:id="rId1"/>
    <p:sldMasterId id="2147483722" r:id="rId2"/>
    <p:sldMasterId id="2147483683" r:id="rId3"/>
    <p:sldMasterId id="2147483685" r:id="rId4"/>
    <p:sldMasterId id="2147483724" r:id="rId5"/>
    <p:sldMasterId id="2147483677" r:id="rId6"/>
    <p:sldMasterId id="2147483687" r:id="rId7"/>
  </p:sldMasterIdLst>
  <p:notesMasterIdLst>
    <p:notesMasterId r:id="rId26"/>
  </p:notesMasterIdLst>
  <p:handoutMasterIdLst>
    <p:handoutMasterId r:id="rId27"/>
  </p:handoutMasterIdLst>
  <p:sldIdLst>
    <p:sldId id="264" r:id="rId8"/>
    <p:sldId id="323" r:id="rId9"/>
    <p:sldId id="324" r:id="rId10"/>
    <p:sldId id="325" r:id="rId11"/>
    <p:sldId id="339" r:id="rId12"/>
    <p:sldId id="326" r:id="rId13"/>
    <p:sldId id="327" r:id="rId14"/>
    <p:sldId id="328" r:id="rId15"/>
    <p:sldId id="329" r:id="rId16"/>
    <p:sldId id="330" r:id="rId17"/>
    <p:sldId id="345" r:id="rId18"/>
    <p:sldId id="346" r:id="rId19"/>
    <p:sldId id="318" r:id="rId20"/>
    <p:sldId id="320" r:id="rId21"/>
    <p:sldId id="321" r:id="rId22"/>
    <p:sldId id="341" r:id="rId23"/>
    <p:sldId id="342" r:id="rId24"/>
    <p:sldId id="340" r:id="rId25"/>
  </p:sldIdLst>
  <p:sldSz cx="9144000" cy="6858000" type="screen4x3"/>
  <p:notesSz cx="6805613" cy="9944100"/>
  <p:defaultTextStyle>
    <a:defPPr>
      <a:defRPr lang="fr-FR"/>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347D"/>
    <a:srgbClr val="002A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645" autoAdjust="0"/>
    <p:restoredTop sz="85664" autoAdjust="0"/>
  </p:normalViewPr>
  <p:slideViewPr>
    <p:cSldViewPr snapToGrid="0" snapToObjects="1">
      <p:cViewPr varScale="1">
        <p:scale>
          <a:sx n="95" d="100"/>
          <a:sy n="95" d="100"/>
        </p:scale>
        <p:origin x="296" y="-1660"/>
      </p:cViewPr>
      <p:guideLst>
        <p:guide orient="horz" pos="2160"/>
        <p:guide pos="2880"/>
      </p:guideLst>
    </p:cSldViewPr>
  </p:slideViewPr>
  <p:outlineViewPr>
    <p:cViewPr>
      <p:scale>
        <a:sx n="33" d="100"/>
        <a:sy n="33" d="100"/>
      </p:scale>
      <p:origin x="0" y="0"/>
    </p:cViewPr>
  </p:outlineViewPr>
  <p:notesTextViewPr>
    <p:cViewPr>
      <p:scale>
        <a:sx n="75" d="100"/>
        <a:sy n="75" d="100"/>
      </p:scale>
      <p:origin x="0" y="-276"/>
    </p:cViewPr>
  </p:notesTextViewPr>
  <p:sorterViewPr>
    <p:cViewPr>
      <p:scale>
        <a:sx n="66" d="100"/>
        <a:sy n="66" d="100"/>
      </p:scale>
      <p:origin x="0" y="0"/>
    </p:cViewPr>
  </p:sorterViewPr>
  <p:notesViewPr>
    <p:cSldViewPr snapToGrid="0" snapToObjects="1">
      <p:cViewPr varScale="1">
        <p:scale>
          <a:sx n="100" d="100"/>
          <a:sy n="100" d="100"/>
        </p:scale>
        <p:origin x="1422"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ECBEFC0B-5551-46D7-8CC2-DAFF384D9BF7}"/>
              </a:ext>
            </a:extLst>
          </p:cNvPr>
          <p:cNvSpPr>
            <a:spLocks noGrp="1"/>
          </p:cNvSpPr>
          <p:nvPr>
            <p:ph type="hdr" sz="quarter"/>
          </p:nvPr>
        </p:nvSpPr>
        <p:spPr>
          <a:xfrm>
            <a:off x="0" y="0"/>
            <a:ext cx="2949575" cy="496888"/>
          </a:xfrm>
          <a:prstGeom prst="rect">
            <a:avLst/>
          </a:prstGeom>
        </p:spPr>
        <p:txBody>
          <a:bodyPr vert="horz" lIns="95706" tIns="47854" rIns="95706" bIns="47854" rtlCol="0"/>
          <a:lstStyle>
            <a:lvl1pPr algn="l" eaLnBrk="1" fontAlgn="auto" hangingPunct="1">
              <a:spcBef>
                <a:spcPts val="0"/>
              </a:spcBef>
              <a:spcAft>
                <a:spcPts val="0"/>
              </a:spcAft>
              <a:defRPr sz="1300">
                <a:latin typeface="+mn-lt"/>
                <a:cs typeface="+mn-cs"/>
              </a:defRPr>
            </a:lvl1pPr>
          </a:lstStyle>
          <a:p>
            <a:pPr>
              <a:defRPr/>
            </a:pPr>
            <a:endParaRPr lang="fr-FR"/>
          </a:p>
        </p:txBody>
      </p:sp>
      <p:sp>
        <p:nvSpPr>
          <p:cNvPr id="3" name="Espace réservé de la date 2">
            <a:extLst>
              <a:ext uri="{FF2B5EF4-FFF2-40B4-BE49-F238E27FC236}">
                <a16:creationId xmlns:a16="http://schemas.microsoft.com/office/drawing/2014/main" id="{4D9A9362-1D15-4D76-B100-800E1ED1A7F4}"/>
              </a:ext>
            </a:extLst>
          </p:cNvPr>
          <p:cNvSpPr>
            <a:spLocks noGrp="1"/>
          </p:cNvSpPr>
          <p:nvPr>
            <p:ph type="dt" sz="quarter" idx="1"/>
          </p:nvPr>
        </p:nvSpPr>
        <p:spPr>
          <a:xfrm>
            <a:off x="3854450" y="0"/>
            <a:ext cx="2949575" cy="496888"/>
          </a:xfrm>
          <a:prstGeom prst="rect">
            <a:avLst/>
          </a:prstGeom>
        </p:spPr>
        <p:txBody>
          <a:bodyPr vert="horz" lIns="95706" tIns="47854" rIns="95706" bIns="47854" rtlCol="0"/>
          <a:lstStyle>
            <a:lvl1pPr algn="r" eaLnBrk="1" fontAlgn="auto" hangingPunct="1">
              <a:spcBef>
                <a:spcPts val="0"/>
              </a:spcBef>
              <a:spcAft>
                <a:spcPts val="0"/>
              </a:spcAft>
              <a:defRPr sz="1300">
                <a:latin typeface="+mn-lt"/>
                <a:cs typeface="+mn-cs"/>
              </a:defRPr>
            </a:lvl1pPr>
          </a:lstStyle>
          <a:p>
            <a:pPr>
              <a:defRPr/>
            </a:pPr>
            <a:fld id="{CF6B2577-5E58-4683-A09C-06CDE58C6C88}" type="datetime1">
              <a:rPr lang="fr-FR"/>
              <a:pPr>
                <a:defRPr/>
              </a:pPr>
              <a:t>29/10/2025</a:t>
            </a:fld>
            <a:endParaRPr lang="fr-FR"/>
          </a:p>
        </p:txBody>
      </p:sp>
      <p:sp>
        <p:nvSpPr>
          <p:cNvPr id="4" name="Espace réservé du pied de page 3">
            <a:extLst>
              <a:ext uri="{FF2B5EF4-FFF2-40B4-BE49-F238E27FC236}">
                <a16:creationId xmlns:a16="http://schemas.microsoft.com/office/drawing/2014/main" id="{40DC7F99-A565-443F-8AFA-F295F98765A4}"/>
              </a:ext>
            </a:extLst>
          </p:cNvPr>
          <p:cNvSpPr>
            <a:spLocks noGrp="1"/>
          </p:cNvSpPr>
          <p:nvPr>
            <p:ph type="ftr" sz="quarter" idx="2"/>
          </p:nvPr>
        </p:nvSpPr>
        <p:spPr>
          <a:xfrm>
            <a:off x="0" y="9445625"/>
            <a:ext cx="2949575" cy="496888"/>
          </a:xfrm>
          <a:prstGeom prst="rect">
            <a:avLst/>
          </a:prstGeom>
        </p:spPr>
        <p:txBody>
          <a:bodyPr vert="horz" lIns="95706" tIns="47854" rIns="95706" bIns="47854" rtlCol="0" anchor="b"/>
          <a:lstStyle>
            <a:lvl1pPr algn="l" eaLnBrk="1" fontAlgn="auto" hangingPunct="1">
              <a:spcBef>
                <a:spcPts val="0"/>
              </a:spcBef>
              <a:spcAft>
                <a:spcPts val="0"/>
              </a:spcAft>
              <a:defRPr sz="1300">
                <a:latin typeface="+mn-lt"/>
                <a:cs typeface="+mn-cs"/>
              </a:defRPr>
            </a:lvl1pPr>
          </a:lstStyle>
          <a:p>
            <a:pPr>
              <a:defRPr/>
            </a:pPr>
            <a:endParaRPr lang="fr-FR"/>
          </a:p>
        </p:txBody>
      </p:sp>
      <p:sp>
        <p:nvSpPr>
          <p:cNvPr id="5" name="Espace réservé du numéro de diapositive 4">
            <a:extLst>
              <a:ext uri="{FF2B5EF4-FFF2-40B4-BE49-F238E27FC236}">
                <a16:creationId xmlns:a16="http://schemas.microsoft.com/office/drawing/2014/main" id="{096E7DA0-6332-4393-9FE8-564B55FDAC62}"/>
              </a:ext>
            </a:extLst>
          </p:cNvPr>
          <p:cNvSpPr>
            <a:spLocks noGrp="1"/>
          </p:cNvSpPr>
          <p:nvPr>
            <p:ph type="sldNum" sz="quarter" idx="3"/>
          </p:nvPr>
        </p:nvSpPr>
        <p:spPr>
          <a:xfrm>
            <a:off x="3854450" y="9445625"/>
            <a:ext cx="2949575" cy="496888"/>
          </a:xfrm>
          <a:prstGeom prst="rect">
            <a:avLst/>
          </a:prstGeom>
        </p:spPr>
        <p:txBody>
          <a:bodyPr vert="horz" wrap="square" lIns="95706" tIns="47854" rIns="95706" bIns="47854" numCol="1" anchor="b" anchorCtr="0" compatLnSpc="1">
            <a:prstTxWarp prst="textNoShape">
              <a:avLst/>
            </a:prstTxWarp>
          </a:bodyPr>
          <a:lstStyle>
            <a:lvl1pPr algn="r" eaLnBrk="1" hangingPunct="1">
              <a:defRPr sz="1300"/>
            </a:lvl1pPr>
          </a:lstStyle>
          <a:p>
            <a:fld id="{BFBA4152-FD16-42C6-81E3-AD9C7D43070C}" type="slidenum">
              <a:rPr lang="fr-FR" altLang="fr-FR"/>
              <a:pPr/>
              <a:t>‹#›</a:t>
            </a:fld>
            <a:endParaRPr lang="fr-FR" altLang="fr-F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8B89D505-510A-42EC-9691-2CF023E10E72}"/>
              </a:ext>
            </a:extLst>
          </p:cNvPr>
          <p:cNvSpPr>
            <a:spLocks noGrp="1"/>
          </p:cNvSpPr>
          <p:nvPr>
            <p:ph type="hdr" sz="quarter"/>
          </p:nvPr>
        </p:nvSpPr>
        <p:spPr>
          <a:xfrm>
            <a:off x="0" y="0"/>
            <a:ext cx="2949575" cy="496888"/>
          </a:xfrm>
          <a:prstGeom prst="rect">
            <a:avLst/>
          </a:prstGeom>
        </p:spPr>
        <p:txBody>
          <a:bodyPr vert="horz" lIns="95706" tIns="47854" rIns="95706" bIns="47854" rtlCol="0"/>
          <a:lstStyle>
            <a:lvl1pPr algn="l" eaLnBrk="1" fontAlgn="auto" hangingPunct="1">
              <a:spcBef>
                <a:spcPts val="0"/>
              </a:spcBef>
              <a:spcAft>
                <a:spcPts val="0"/>
              </a:spcAft>
              <a:defRPr sz="1300">
                <a:latin typeface="+mn-lt"/>
                <a:cs typeface="+mn-cs"/>
              </a:defRPr>
            </a:lvl1pPr>
          </a:lstStyle>
          <a:p>
            <a:pPr>
              <a:defRPr/>
            </a:pPr>
            <a:endParaRPr lang="fr-FR"/>
          </a:p>
        </p:txBody>
      </p:sp>
      <p:sp>
        <p:nvSpPr>
          <p:cNvPr id="3" name="Espace réservé de la date 2">
            <a:extLst>
              <a:ext uri="{FF2B5EF4-FFF2-40B4-BE49-F238E27FC236}">
                <a16:creationId xmlns:a16="http://schemas.microsoft.com/office/drawing/2014/main" id="{829AFA59-A7F5-46CA-A4C3-057C722AB55A}"/>
              </a:ext>
            </a:extLst>
          </p:cNvPr>
          <p:cNvSpPr>
            <a:spLocks noGrp="1"/>
          </p:cNvSpPr>
          <p:nvPr>
            <p:ph type="dt" idx="1"/>
          </p:nvPr>
        </p:nvSpPr>
        <p:spPr>
          <a:xfrm>
            <a:off x="3854450" y="0"/>
            <a:ext cx="2949575" cy="496888"/>
          </a:xfrm>
          <a:prstGeom prst="rect">
            <a:avLst/>
          </a:prstGeom>
        </p:spPr>
        <p:txBody>
          <a:bodyPr vert="horz" lIns="95706" tIns="47854" rIns="95706" bIns="47854" rtlCol="0"/>
          <a:lstStyle>
            <a:lvl1pPr algn="r" eaLnBrk="1" fontAlgn="auto" hangingPunct="1">
              <a:spcBef>
                <a:spcPts val="0"/>
              </a:spcBef>
              <a:spcAft>
                <a:spcPts val="0"/>
              </a:spcAft>
              <a:defRPr sz="1300">
                <a:latin typeface="+mn-lt"/>
                <a:cs typeface="+mn-cs"/>
              </a:defRPr>
            </a:lvl1pPr>
          </a:lstStyle>
          <a:p>
            <a:pPr>
              <a:defRPr/>
            </a:pPr>
            <a:fld id="{DD620BEF-2F66-4843-92A1-BC0D79EAB052}" type="datetime1">
              <a:rPr lang="fr-FR"/>
              <a:pPr>
                <a:defRPr/>
              </a:pPr>
              <a:t>29/10/2025</a:t>
            </a:fld>
            <a:endParaRPr lang="fr-FR"/>
          </a:p>
        </p:txBody>
      </p:sp>
      <p:sp>
        <p:nvSpPr>
          <p:cNvPr id="4" name="Espace réservé de l'image des diapositives 3">
            <a:extLst>
              <a:ext uri="{FF2B5EF4-FFF2-40B4-BE49-F238E27FC236}">
                <a16:creationId xmlns:a16="http://schemas.microsoft.com/office/drawing/2014/main" id="{F798C65E-A4D8-4544-A1A7-18536BF9837E}"/>
              </a:ext>
            </a:extLst>
          </p:cNvPr>
          <p:cNvSpPr>
            <a:spLocks noGrp="1" noRot="1" noChangeAspect="1"/>
          </p:cNvSpPr>
          <p:nvPr>
            <p:ph type="sldImg" idx="2"/>
          </p:nvPr>
        </p:nvSpPr>
        <p:spPr>
          <a:xfrm>
            <a:off x="917575" y="746125"/>
            <a:ext cx="4970463" cy="3729038"/>
          </a:xfrm>
          <a:prstGeom prst="rect">
            <a:avLst/>
          </a:prstGeom>
          <a:noFill/>
          <a:ln w="12700">
            <a:solidFill>
              <a:prstClr val="black"/>
            </a:solidFill>
          </a:ln>
        </p:spPr>
        <p:txBody>
          <a:bodyPr vert="horz" lIns="95706" tIns="47854" rIns="95706" bIns="47854" rtlCol="0" anchor="ctr"/>
          <a:lstStyle/>
          <a:p>
            <a:pPr lvl="0"/>
            <a:endParaRPr lang="fr-FR" noProof="0"/>
          </a:p>
        </p:txBody>
      </p:sp>
      <p:sp>
        <p:nvSpPr>
          <p:cNvPr id="5" name="Espace réservé des commentaires 4">
            <a:extLst>
              <a:ext uri="{FF2B5EF4-FFF2-40B4-BE49-F238E27FC236}">
                <a16:creationId xmlns:a16="http://schemas.microsoft.com/office/drawing/2014/main" id="{05E3AF90-2FB0-46B0-A843-50DA57897E48}"/>
              </a:ext>
            </a:extLst>
          </p:cNvPr>
          <p:cNvSpPr>
            <a:spLocks noGrp="1"/>
          </p:cNvSpPr>
          <p:nvPr>
            <p:ph type="body" sz="quarter" idx="3"/>
          </p:nvPr>
        </p:nvSpPr>
        <p:spPr>
          <a:xfrm>
            <a:off x="681038" y="4722813"/>
            <a:ext cx="5443537" cy="4475162"/>
          </a:xfrm>
          <a:prstGeom prst="rect">
            <a:avLst/>
          </a:prstGeom>
        </p:spPr>
        <p:txBody>
          <a:bodyPr vert="horz" lIns="95706" tIns="47854" rIns="95706" bIns="47854" rtlCol="0"/>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a:extLst>
              <a:ext uri="{FF2B5EF4-FFF2-40B4-BE49-F238E27FC236}">
                <a16:creationId xmlns:a16="http://schemas.microsoft.com/office/drawing/2014/main" id="{BD834D44-6D53-4927-8AD6-90B9112628BB}"/>
              </a:ext>
            </a:extLst>
          </p:cNvPr>
          <p:cNvSpPr>
            <a:spLocks noGrp="1"/>
          </p:cNvSpPr>
          <p:nvPr>
            <p:ph type="ftr" sz="quarter" idx="4"/>
          </p:nvPr>
        </p:nvSpPr>
        <p:spPr>
          <a:xfrm>
            <a:off x="0" y="9445625"/>
            <a:ext cx="2949575" cy="496888"/>
          </a:xfrm>
          <a:prstGeom prst="rect">
            <a:avLst/>
          </a:prstGeom>
        </p:spPr>
        <p:txBody>
          <a:bodyPr vert="horz" lIns="95706" tIns="47854" rIns="95706" bIns="47854" rtlCol="0" anchor="b"/>
          <a:lstStyle>
            <a:lvl1pPr algn="l" eaLnBrk="1" fontAlgn="auto" hangingPunct="1">
              <a:spcBef>
                <a:spcPts val="0"/>
              </a:spcBef>
              <a:spcAft>
                <a:spcPts val="0"/>
              </a:spcAft>
              <a:defRPr sz="1300">
                <a:latin typeface="+mn-lt"/>
                <a:cs typeface="+mn-cs"/>
              </a:defRPr>
            </a:lvl1pPr>
          </a:lstStyle>
          <a:p>
            <a:pPr>
              <a:defRPr/>
            </a:pPr>
            <a:endParaRPr lang="fr-FR"/>
          </a:p>
        </p:txBody>
      </p:sp>
      <p:sp>
        <p:nvSpPr>
          <p:cNvPr id="7" name="Espace réservé du numéro de diapositive 6">
            <a:extLst>
              <a:ext uri="{FF2B5EF4-FFF2-40B4-BE49-F238E27FC236}">
                <a16:creationId xmlns:a16="http://schemas.microsoft.com/office/drawing/2014/main" id="{09CC93CF-4C1D-40A3-A998-7AFC348F3E20}"/>
              </a:ext>
            </a:extLst>
          </p:cNvPr>
          <p:cNvSpPr>
            <a:spLocks noGrp="1"/>
          </p:cNvSpPr>
          <p:nvPr>
            <p:ph type="sldNum" sz="quarter" idx="5"/>
          </p:nvPr>
        </p:nvSpPr>
        <p:spPr>
          <a:xfrm>
            <a:off x="3854450" y="9445625"/>
            <a:ext cx="2949575" cy="496888"/>
          </a:xfrm>
          <a:prstGeom prst="rect">
            <a:avLst/>
          </a:prstGeom>
        </p:spPr>
        <p:txBody>
          <a:bodyPr vert="horz" wrap="square" lIns="95706" tIns="47854" rIns="95706" bIns="47854" numCol="1" anchor="b" anchorCtr="0" compatLnSpc="1">
            <a:prstTxWarp prst="textNoShape">
              <a:avLst/>
            </a:prstTxWarp>
          </a:bodyPr>
          <a:lstStyle>
            <a:lvl1pPr algn="r" eaLnBrk="1" hangingPunct="1">
              <a:defRPr sz="1300"/>
            </a:lvl1pPr>
          </a:lstStyle>
          <a:p>
            <a:fld id="{CD91D898-C786-4C5B-BF7A-1E0F2AAC44B7}" type="slidenum">
              <a:rPr lang="fr-FR" altLang="fr-FR"/>
              <a:pPr/>
              <a:t>‹#›</a:t>
            </a:fld>
            <a:endParaRPr lang="fr-FR" altLang="fr-FR"/>
          </a:p>
        </p:txBody>
      </p:sp>
    </p:spTree>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rm.coe.int/women-s-sexual-and-reproductive-health-and-rights-in-europe-issue-pape/168076dead"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CD91D898-C786-4C5B-BF7A-1E0F2AAC44B7}" type="slidenum">
              <a:rPr lang="fr-FR" altLang="fr-FR" smtClean="0"/>
              <a:pPr/>
              <a:t>1</a:t>
            </a:fld>
            <a:endParaRPr lang="fr-FR" altLang="fr-FR"/>
          </a:p>
        </p:txBody>
      </p:sp>
    </p:spTree>
    <p:extLst>
      <p:ext uri="{BB962C8B-B14F-4D97-AF65-F5344CB8AC3E}">
        <p14:creationId xmlns:p14="http://schemas.microsoft.com/office/powerpoint/2010/main" val="33727225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European Convention on Human Rights</a:t>
            </a:r>
            <a:r>
              <a:rPr lang="en-US" dirty="0"/>
              <a:t>: </a:t>
            </a:r>
          </a:p>
          <a:p>
            <a:pPr marL="171450" indent="-171450">
              <a:buFont typeface="Arial" panose="020B0604020202020204" pitchFamily="34" charset="0"/>
              <a:buChar char="•"/>
            </a:pPr>
            <a:r>
              <a:rPr lang="en-US" dirty="0"/>
              <a:t>First Council of Europe’s convention and the cornerstone of all its activities. It was adopted in 1950 and entered into force in 1953. Its ratification is a prerequisite for joining the </a:t>
            </a:r>
            <a:r>
              <a:rPr lang="en-US" dirty="0" err="1"/>
              <a:t>Organisation</a:t>
            </a:r>
            <a:r>
              <a:rPr lang="en-US" dirty="0"/>
              <a:t>. </a:t>
            </a:r>
          </a:p>
          <a:p>
            <a:pPr marL="171450" indent="-171450">
              <a:buFont typeface="Arial" panose="020B0604020202020204" pitchFamily="34" charset="0"/>
              <a:buChar char="•"/>
            </a:pPr>
            <a:r>
              <a:rPr lang="en-US" dirty="0"/>
              <a:t>Article 14 – prohibition of discrimination, but it’s not “free-standing”, to rely on this article, you must show that discrimination has affected the enjoyment of one or more of the other rights of the Convention. </a:t>
            </a:r>
          </a:p>
          <a:p>
            <a:pPr marL="171450" indent="-171450">
              <a:buFont typeface="Arial" panose="020B0604020202020204" pitchFamily="34" charset="0"/>
              <a:buChar char="•"/>
            </a:pPr>
            <a:r>
              <a:rPr lang="en-US" dirty="0"/>
              <a:t>Protocol 12 (no discrimination): case law under this protocol is still under-developed: only 20 Member State ratified it and 18 signatures not followed by ratifications</a:t>
            </a:r>
          </a:p>
          <a:p>
            <a:pPr marL="0" indent="0">
              <a:buFont typeface="Arial" panose="020B0604020202020204" pitchFamily="34" charset="0"/>
              <a:buNone/>
            </a:pPr>
            <a:endParaRPr lang="en-US" dirty="0"/>
          </a:p>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b="1" dirty="0"/>
              <a:t>European Social Charter: </a:t>
            </a:r>
            <a:r>
              <a:rPr lang="en-US" b="0" dirty="0"/>
              <a:t>Council of Europe treaty that guarantees fundamental social and economic rights for all as a counterpart to the European Convention on Human Rights, which refers to civil and political rights. It guarantees a broad range of everyday human rights related to employment, housing, health, education, social protection and welfare. </a:t>
            </a:r>
          </a:p>
          <a:p>
            <a:pPr marL="0" indent="0">
              <a:buFont typeface="Arial" panose="020B0604020202020204" pitchFamily="34" charset="0"/>
              <a:buNone/>
            </a:pPr>
            <a:endParaRPr lang="en-US" b="1" dirty="0"/>
          </a:p>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b="1" dirty="0"/>
              <a:t>Council of Europe Convention on Action against Trafficking in Human Beings </a:t>
            </a:r>
            <a:r>
              <a:rPr lang="en-US" b="0" dirty="0"/>
              <a:t>(2008 - entry into force): The Convention is the first international legal instrument to take a human rights-based approach to the fight against human trafficking. The Convention applies to all forms of trafficking and to all victims of trafficking. Monitoring mechanism by GRETA (Experts on Action against Trafficking in Human Beings). </a:t>
            </a:r>
          </a:p>
          <a:p>
            <a:pPr marL="0" indent="0">
              <a:buFont typeface="Arial" panose="020B0604020202020204" pitchFamily="34" charset="0"/>
              <a:buNone/>
            </a:pPr>
            <a:endParaRPr lang="en-US" b="1" dirty="0"/>
          </a:p>
          <a:p>
            <a:pPr marL="0" indent="0">
              <a:buFont typeface="Arial" panose="020B0604020202020204" pitchFamily="34" charset="0"/>
              <a:buNone/>
            </a:pPr>
            <a:r>
              <a:rPr lang="en-US" b="1" dirty="0"/>
              <a:t>Council of Europe Convention on preventing and combating violence against women and domestic violence </a:t>
            </a:r>
            <a:r>
              <a:rPr lang="en-US" dirty="0"/>
              <a:t>(usually referred to as </a:t>
            </a:r>
            <a:r>
              <a:rPr lang="en-US" b="1" dirty="0"/>
              <a:t>Istanbul Convention</a:t>
            </a:r>
            <a:r>
              <a:rPr lang="en-US" dirty="0"/>
              <a:t>) </a:t>
            </a:r>
            <a:r>
              <a:rPr lang="en-US" i="1" dirty="0"/>
              <a:t>– see: later</a:t>
            </a:r>
            <a:endParaRPr lang="en-US" b="0" dirty="0"/>
          </a:p>
          <a:p>
            <a:pPr marL="0" indent="0">
              <a:buFont typeface="Arial" panose="020B0604020202020204" pitchFamily="34" charset="0"/>
              <a:buNone/>
            </a:pPr>
            <a:endParaRPr lang="fr-FR" dirty="0"/>
          </a:p>
          <a:p>
            <a:r>
              <a:rPr lang="en-US" b="1" dirty="0"/>
              <a:t>CM Recommendations:</a:t>
            </a:r>
            <a:r>
              <a:rPr lang="en-US" dirty="0"/>
              <a:t> The Committee of Ministers is composed of the Ministers for Foreign Affairs of the 46 member States of the Council of Europe or their Permanent Representatives in Strasbourg. The Committee of Ministers is the Council of Europe’s decision-making body. It is both a governmental body where national approaches to European problems are discussed on an equal footing and a forum to find collective responses to these challenges. The Committee of Ministers adopt recommendations and guidelines which provide guidance to member states on how to apply the principles set out in the Council of Europe's conventions and other legal texts.</a:t>
            </a:r>
          </a:p>
          <a:p>
            <a:r>
              <a:rPr lang="en-US" dirty="0"/>
              <a:t>Some of the most important recommendations/guidelines concerning gender equality and adopted by the CM:</a:t>
            </a:r>
          </a:p>
          <a:p>
            <a:pPr marL="171450" indent="-171450">
              <a:buFontTx/>
              <a:buChar char="-"/>
            </a:pPr>
            <a:r>
              <a:rPr lang="en-US" dirty="0"/>
              <a:t>Recommendation on preventing and combating sexism (2019)</a:t>
            </a:r>
            <a:r>
              <a:rPr lang="en-US" i="1" dirty="0"/>
              <a:t> – detailed later</a:t>
            </a:r>
          </a:p>
          <a:p>
            <a:pPr marL="171450" indent="-171450">
              <a:buFontTx/>
              <a:buChar char="-"/>
            </a:pPr>
            <a:r>
              <a:rPr lang="en-US" dirty="0"/>
              <a:t>Guidelines on the place of men and boys in gender equality policies (2023)</a:t>
            </a:r>
          </a:p>
          <a:p>
            <a:pPr marL="171450" indent="-171450">
              <a:buFontTx/>
              <a:buChar char="-"/>
            </a:pPr>
            <a:r>
              <a:rPr lang="en-US" dirty="0"/>
              <a:t>Recommendation on balanced participation of women and men in political and public decision making (2003)</a:t>
            </a:r>
          </a:p>
          <a:p>
            <a:pPr marL="171450" marR="0" lvl="0" indent="-171450" algn="l" defTabSz="457200" rtl="0" eaLnBrk="0" fontAlgn="base" latinLnBrk="0" hangingPunct="0">
              <a:lnSpc>
                <a:spcPct val="100000"/>
              </a:lnSpc>
              <a:spcBef>
                <a:spcPct val="30000"/>
              </a:spcBef>
              <a:spcAft>
                <a:spcPct val="0"/>
              </a:spcAft>
              <a:buClrTx/>
              <a:buSzTx/>
              <a:buFontTx/>
              <a:buChar char="-"/>
              <a:tabLst/>
              <a:defRPr/>
            </a:pPr>
            <a:r>
              <a:rPr lang="en-US" dirty="0"/>
              <a:t>Recommendation on protecting the rights of migrant, refugee and asylum-seeking women and girls (2022) </a:t>
            </a:r>
            <a:r>
              <a:rPr lang="en-US" i="1" dirty="0"/>
              <a:t>– detailed later</a:t>
            </a:r>
            <a:endParaRPr lang="en-US" dirty="0"/>
          </a:p>
          <a:p>
            <a:pPr marL="171450" indent="-171450">
              <a:buFontTx/>
              <a:buChar char="-"/>
            </a:pPr>
            <a:r>
              <a:rPr lang="en-US" dirty="0"/>
              <a:t>Recommendation on the role of women and men in conflict prevention and resolution and in peace building (2010)</a:t>
            </a:r>
          </a:p>
          <a:p>
            <a:pPr marL="171450" indent="-171450">
              <a:buFontTx/>
              <a:buChar char="-"/>
            </a:pPr>
            <a:endParaRPr lang="en-US" dirty="0"/>
          </a:p>
          <a:p>
            <a:pPr marL="171450" indent="-171450">
              <a:buFontTx/>
              <a:buChar char="-"/>
            </a:pPr>
            <a:endParaRPr lang="en-US" dirty="0"/>
          </a:p>
          <a:p>
            <a:pPr marL="171450" indent="-171450">
              <a:buFontTx/>
              <a:buChar char="-"/>
            </a:pPr>
            <a:endParaRPr lang="fr-FR" dirty="0"/>
          </a:p>
        </p:txBody>
      </p:sp>
      <p:sp>
        <p:nvSpPr>
          <p:cNvPr id="4" name="Slide Number Placeholder 3"/>
          <p:cNvSpPr>
            <a:spLocks noGrp="1"/>
          </p:cNvSpPr>
          <p:nvPr>
            <p:ph type="sldNum" sz="quarter" idx="5"/>
          </p:nvPr>
        </p:nvSpPr>
        <p:spPr/>
        <p:txBody>
          <a:bodyPr/>
          <a:lstStyle/>
          <a:p>
            <a:fld id="{CD91D898-C786-4C5B-BF7A-1E0F2AAC44B7}" type="slidenum">
              <a:rPr lang="fr-FR" altLang="fr-FR" smtClean="0"/>
              <a:pPr/>
              <a:t>11</a:t>
            </a:fld>
            <a:endParaRPr lang="fr-FR" altLang="fr-FR"/>
          </a:p>
        </p:txBody>
      </p:sp>
    </p:spTree>
    <p:extLst>
      <p:ext uri="{BB962C8B-B14F-4D97-AF65-F5344CB8AC3E}">
        <p14:creationId xmlns:p14="http://schemas.microsoft.com/office/powerpoint/2010/main" val="33870516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“very weighty reasons” = A difference of treatment based on sex may, in certain circumstances, be justified where it constitutes a form of positive action aimed at correcting factual gender inequalities</a:t>
            </a:r>
          </a:p>
          <a:p>
            <a:endParaRPr lang="fr-FR" dirty="0"/>
          </a:p>
        </p:txBody>
      </p:sp>
      <p:sp>
        <p:nvSpPr>
          <p:cNvPr id="4" name="Slide Number Placeholder 3"/>
          <p:cNvSpPr>
            <a:spLocks noGrp="1"/>
          </p:cNvSpPr>
          <p:nvPr>
            <p:ph type="sldNum" sz="quarter" idx="5"/>
          </p:nvPr>
        </p:nvSpPr>
        <p:spPr/>
        <p:txBody>
          <a:bodyPr/>
          <a:lstStyle/>
          <a:p>
            <a:fld id="{CD91D898-C786-4C5B-BF7A-1E0F2AAC44B7}" type="slidenum">
              <a:rPr lang="fr-FR" altLang="fr-FR" smtClean="0"/>
              <a:pPr/>
              <a:t>12</a:t>
            </a:fld>
            <a:endParaRPr lang="fr-FR" altLang="fr-FR"/>
          </a:p>
        </p:txBody>
      </p:sp>
    </p:spTree>
    <p:extLst>
      <p:ext uri="{BB962C8B-B14F-4D97-AF65-F5344CB8AC3E}">
        <p14:creationId xmlns:p14="http://schemas.microsoft.com/office/powerpoint/2010/main" val="31445019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Council of Europe </a:t>
            </a:r>
            <a:r>
              <a:rPr lang="en-US" b="1" dirty="0"/>
              <a:t>Convention on preventing and combating violence against women and domestic violence</a:t>
            </a:r>
            <a:r>
              <a:rPr lang="en-US" dirty="0"/>
              <a:t>, also known as “the </a:t>
            </a:r>
            <a:r>
              <a:rPr lang="en-US" b="1" dirty="0"/>
              <a:t>Istanbul Convention</a:t>
            </a:r>
            <a:r>
              <a:rPr lang="en-US" dirty="0"/>
              <a:t>” is the most far-reaching international legal instrument to set out binding obligations to prevent and combat violence against women and girls. It requires parties to develop laws, policies and support services to end violence against women and domestic violence. The Convention was adopted by the Council of Europe Committee of Ministers in 2011 and entered into force in August 2014. Since then, 38 countries have become party to the Convention. In October 2023, the treaty entered into force in respect of the European Union, making it also party to the Convention. </a:t>
            </a:r>
          </a:p>
          <a:p>
            <a:endParaRPr lang="en-US" dirty="0"/>
          </a:p>
          <a:p>
            <a:r>
              <a:rPr lang="en-US" dirty="0"/>
              <a:t>Content of the Convention: 4Ps</a:t>
            </a:r>
          </a:p>
          <a:p>
            <a:pPr marL="171450" indent="-171450">
              <a:buFont typeface="Arial" panose="020B0604020202020204" pitchFamily="34" charset="0"/>
              <a:buChar char="•"/>
            </a:pPr>
            <a:r>
              <a:rPr lang="en-US" dirty="0"/>
              <a:t>Prevention: Preventives measures aiming at changing attitudes and gender roles that make VAW acceptable</a:t>
            </a:r>
          </a:p>
          <a:p>
            <a:pPr marL="171450" indent="-171450">
              <a:buFont typeface="Arial" panose="020B0604020202020204" pitchFamily="34" charset="0"/>
              <a:buChar char="•"/>
            </a:pPr>
            <a:r>
              <a:rPr lang="en-US" dirty="0"/>
              <a:t>Protection: The general obligation to protect victims from further violence and to set up support services for them and their children </a:t>
            </a:r>
          </a:p>
          <a:p>
            <a:pPr marL="171450" indent="-171450">
              <a:buFont typeface="Arial" panose="020B0604020202020204" pitchFamily="34" charset="0"/>
              <a:buChar char="•"/>
            </a:pPr>
            <a:r>
              <a:rPr lang="en-US" dirty="0"/>
              <a:t>Prosecution: The existence of procedures and legislation ensuring the prosecution of perpetrators, including the continuation of criminal investigations and proceedings even if the victim withdraws the complaint</a:t>
            </a:r>
          </a:p>
          <a:p>
            <a:pPr marL="171450" indent="-171450">
              <a:buFont typeface="Arial" panose="020B0604020202020204" pitchFamily="34" charset="0"/>
              <a:buChar char="•"/>
            </a:pPr>
            <a:r>
              <a:rPr lang="en-US" dirty="0"/>
              <a:t>Integrated policies: Adoption of policies enabling that all the above measures become part of a coordinated  and holistic response to VAW and domestic violence</a:t>
            </a:r>
          </a:p>
          <a:p>
            <a:endParaRPr lang="en-US" dirty="0"/>
          </a:p>
          <a:p>
            <a:r>
              <a:rPr lang="en-US" dirty="0"/>
              <a:t>Approaches adopted by the Convention: </a:t>
            </a:r>
          </a:p>
          <a:p>
            <a:pPr marL="171450" indent="-171450">
              <a:buFont typeface="Arial" panose="020B0604020202020204" pitchFamily="34" charset="0"/>
              <a:buChar char="•"/>
            </a:pPr>
            <a:r>
              <a:rPr lang="en-US" dirty="0"/>
              <a:t>Gender- Sensitive: Parties shall implement gender-sensitive measures and acknowledge differences between men and women to promote gender equality</a:t>
            </a:r>
          </a:p>
          <a:p>
            <a:pPr marL="171450" indent="-171450">
              <a:buFont typeface="Arial" panose="020B0604020202020204" pitchFamily="34" charset="0"/>
              <a:buChar char="•"/>
            </a:pPr>
            <a:r>
              <a:rPr lang="en-US" dirty="0"/>
              <a:t>Victim-centered: It focuses on the human rights and the needs of the victims of acts of violence covered by the scope of the Convention</a:t>
            </a:r>
          </a:p>
          <a:p>
            <a:pPr marL="171450" indent="-171450">
              <a:buFont typeface="Arial" panose="020B0604020202020204" pitchFamily="34" charset="0"/>
              <a:buChar char="•"/>
            </a:pPr>
            <a:r>
              <a:rPr lang="en-US" dirty="0"/>
              <a:t>Cross-border: given the transnational nature of some forms of violence: the Convention makes it obligatory for States parties to extend their jurisdiction to cover crime committed abroad by their nationals and it facilitates access to justice for nationals who are victims of VAW abroad</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Istanbul Convention monitoring mechanism: a two-pillar system</a:t>
            </a:r>
          </a:p>
          <a:p>
            <a:pPr marL="171450" indent="-171450">
              <a:buFont typeface="Arial" panose="020B0604020202020204" pitchFamily="34" charset="0"/>
              <a:buChar char="•"/>
            </a:pPr>
            <a:r>
              <a:rPr lang="en-US" b="1" dirty="0"/>
              <a:t>GREVIO</a:t>
            </a:r>
            <a:r>
              <a:rPr lang="en-US" dirty="0"/>
              <a:t>: an independent expert body created to monitor the implementation of the Convention. It is now composed of 15 members. GREVIO draws up and publishes reports evaluating legislative and other measures taken by the parties to give effect to the provisions of the convention. In cases where action is required to prevent a serious, massive or persistent pattern of any acts of violence covered by the convention, GREVIO may initiate a special inquiry procedure. GREVIO may also adopt general recommendations on themes and concepts of the convention.</a:t>
            </a:r>
          </a:p>
          <a:p>
            <a:pPr marL="171450" indent="-171450">
              <a:buFont typeface="Arial" panose="020B0604020202020204" pitchFamily="34" charset="0"/>
              <a:buChar char="•"/>
            </a:pPr>
            <a:r>
              <a:rPr lang="en-US" b="1" dirty="0"/>
              <a:t>Committee of Parties (CoP): </a:t>
            </a:r>
            <a:r>
              <a:rPr lang="en-US" dirty="0"/>
              <a:t>is composed of the representatives of the Parties to the Convention, it constitutes the political body of the Convention. They are tasked to elect the members of the GREVIO and to adopt and supervise the implementation of their own recommendations.</a:t>
            </a:r>
          </a:p>
          <a:p>
            <a:pPr marL="171450" indent="-171450">
              <a:buFont typeface="Arial" panose="020B0604020202020204" pitchFamily="34" charset="0"/>
              <a:buChar char="•"/>
            </a:pPr>
            <a:endParaRPr lang="en-US" dirty="0"/>
          </a:p>
          <a:p>
            <a:pPr marL="0" indent="0">
              <a:buFont typeface="Arial" panose="020B0604020202020204" pitchFamily="34" charset="0"/>
              <a:buNone/>
            </a:pPr>
            <a:endParaRPr lang="en-US" dirty="0"/>
          </a:p>
          <a:p>
            <a:pPr marL="171450" indent="-171450">
              <a:buFont typeface="Arial" panose="020B0604020202020204" pitchFamily="34" charset="0"/>
              <a:buChar char="•"/>
            </a:pPr>
            <a:endParaRPr lang="en-US" dirty="0"/>
          </a:p>
          <a:p>
            <a:endParaRPr lang="fr-FR" dirty="0"/>
          </a:p>
        </p:txBody>
      </p:sp>
      <p:sp>
        <p:nvSpPr>
          <p:cNvPr id="4" name="Slide Number Placeholder 3"/>
          <p:cNvSpPr>
            <a:spLocks noGrp="1"/>
          </p:cNvSpPr>
          <p:nvPr>
            <p:ph type="sldNum" sz="quarter" idx="5"/>
          </p:nvPr>
        </p:nvSpPr>
        <p:spPr/>
        <p:txBody>
          <a:bodyPr/>
          <a:lstStyle/>
          <a:p>
            <a:fld id="{CD91D898-C786-4C5B-BF7A-1E0F2AAC44B7}" type="slidenum">
              <a:rPr lang="fr-FR" altLang="fr-FR" smtClean="0"/>
              <a:pPr/>
              <a:t>13</a:t>
            </a:fld>
            <a:endParaRPr lang="fr-FR" altLang="fr-FR"/>
          </a:p>
        </p:txBody>
      </p:sp>
    </p:spTree>
    <p:extLst>
      <p:ext uri="{BB962C8B-B14F-4D97-AF65-F5344CB8AC3E}">
        <p14:creationId xmlns:p14="http://schemas.microsoft.com/office/powerpoint/2010/main" val="20171052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2 years of work </a:t>
            </a:r>
          </a:p>
          <a:p>
            <a:r>
              <a:rPr lang="en-US" altLang="en-US" dirty="0"/>
              <a:t>Drafting committee of the Gender Equality Commission</a:t>
            </a:r>
          </a:p>
          <a:p>
            <a:r>
              <a:rPr lang="en-US" altLang="en-US" dirty="0"/>
              <a:t>Adopted by the Committee of Ministers of the CoE in March 2019</a:t>
            </a:r>
          </a:p>
          <a:p>
            <a:endParaRPr lang="en-GB" dirty="0"/>
          </a:p>
          <a:p>
            <a:r>
              <a:rPr lang="en-GB" dirty="0"/>
              <a:t>It </a:t>
            </a:r>
            <a:r>
              <a:rPr lang="en-US" dirty="0"/>
              <a:t>requests that member states monitor progress in implementing its guidelines and to inform the Council of Europe’s Gender Equality Commission of measures taken and progress achieved.</a:t>
            </a:r>
          </a:p>
          <a:p>
            <a:endParaRPr lang="en-GB" dirty="0"/>
          </a:p>
          <a:p>
            <a:r>
              <a:rPr lang="en-GB" dirty="0"/>
              <a:t>Topics included: </a:t>
            </a:r>
          </a:p>
          <a:p>
            <a:pPr marL="171450" indent="-171450">
              <a:buFont typeface="Arial" panose="020B0604020202020204" pitchFamily="34" charset="0"/>
              <a:buChar char="•"/>
            </a:pPr>
            <a:r>
              <a:rPr lang="en-US" dirty="0"/>
              <a:t>Language and communications</a:t>
            </a:r>
          </a:p>
          <a:p>
            <a:pPr marL="171450" indent="-171450">
              <a:buFont typeface="Arial" panose="020B0604020202020204" pitchFamily="34" charset="0"/>
              <a:buChar char="•"/>
            </a:pPr>
            <a:r>
              <a:rPr lang="en-US" dirty="0"/>
              <a:t>Internet, social media and online sexist hate speech</a:t>
            </a:r>
          </a:p>
          <a:p>
            <a:pPr marL="171450" indent="-171450">
              <a:buFont typeface="Arial" panose="020B0604020202020204" pitchFamily="34" charset="0"/>
              <a:buChar char="•"/>
            </a:pPr>
            <a:r>
              <a:rPr lang="en-US" dirty="0"/>
              <a:t>Media, advertising and other communication products and services</a:t>
            </a:r>
          </a:p>
          <a:p>
            <a:pPr marL="171450" indent="-171450">
              <a:buFont typeface="Arial" panose="020B0604020202020204" pitchFamily="34" charset="0"/>
              <a:buChar char="•"/>
            </a:pPr>
            <a:r>
              <a:rPr lang="en-US" dirty="0"/>
              <a:t>Workplace</a:t>
            </a:r>
          </a:p>
          <a:p>
            <a:pPr marL="171450" indent="-171450">
              <a:buFont typeface="Arial" panose="020B0604020202020204" pitchFamily="34" charset="0"/>
              <a:buChar char="•"/>
            </a:pPr>
            <a:r>
              <a:rPr lang="en-US" dirty="0"/>
              <a:t>Public sector (public services, elected assemblies)</a:t>
            </a:r>
          </a:p>
          <a:p>
            <a:pPr marL="171450" indent="-171450">
              <a:buFont typeface="Arial" panose="020B0604020202020204" pitchFamily="34" charset="0"/>
              <a:buChar char="•"/>
            </a:pPr>
            <a:r>
              <a:rPr lang="en-US" dirty="0"/>
              <a:t>Justice sector</a:t>
            </a:r>
          </a:p>
          <a:p>
            <a:pPr marL="171450" indent="-171450">
              <a:buFont typeface="Arial" panose="020B0604020202020204" pitchFamily="34" charset="0"/>
              <a:buChar char="•"/>
            </a:pPr>
            <a:r>
              <a:rPr lang="en-US" dirty="0"/>
              <a:t>Education</a:t>
            </a:r>
          </a:p>
          <a:p>
            <a:pPr marL="171450" indent="-171450">
              <a:buFont typeface="Arial" panose="020B0604020202020204" pitchFamily="34" charset="0"/>
              <a:buChar char="•"/>
            </a:pPr>
            <a:r>
              <a:rPr lang="en-US" dirty="0"/>
              <a:t>Culture and sport</a:t>
            </a:r>
          </a:p>
          <a:p>
            <a:pPr marL="171450" indent="-171450">
              <a:buFont typeface="Arial" panose="020B0604020202020204" pitchFamily="34" charset="0"/>
              <a:buChar char="•"/>
            </a:pPr>
            <a:r>
              <a:rPr lang="en-US" dirty="0"/>
              <a:t>Private sphere</a:t>
            </a:r>
          </a:p>
          <a:p>
            <a:endParaRPr lang="fr-FR" dirty="0"/>
          </a:p>
          <a:p>
            <a:endParaRPr lang="fr-FR" dirty="0"/>
          </a:p>
        </p:txBody>
      </p:sp>
      <p:sp>
        <p:nvSpPr>
          <p:cNvPr id="4" name="Slide Number Placeholder 3"/>
          <p:cNvSpPr>
            <a:spLocks noGrp="1"/>
          </p:cNvSpPr>
          <p:nvPr>
            <p:ph type="sldNum" sz="quarter" idx="5"/>
          </p:nvPr>
        </p:nvSpPr>
        <p:spPr/>
        <p:txBody>
          <a:bodyPr/>
          <a:lstStyle/>
          <a:p>
            <a:fld id="{CD91D898-C786-4C5B-BF7A-1E0F2AAC44B7}" type="slidenum">
              <a:rPr lang="fr-FR" altLang="fr-FR" smtClean="0"/>
              <a:pPr/>
              <a:t>14</a:t>
            </a:fld>
            <a:endParaRPr lang="fr-FR" altLang="fr-FR"/>
          </a:p>
        </p:txBody>
      </p:sp>
    </p:spTree>
    <p:extLst>
      <p:ext uri="{BB962C8B-B14F-4D97-AF65-F5344CB8AC3E}">
        <p14:creationId xmlns:p14="http://schemas.microsoft.com/office/powerpoint/2010/main" val="26107522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Content of the recommendation:</a:t>
            </a:r>
          </a:p>
          <a:p>
            <a:r>
              <a:rPr lang="en-GB" dirty="0"/>
              <a:t>Protection and support: </a:t>
            </a:r>
          </a:p>
          <a:p>
            <a:pPr marL="171450" indent="-171450">
              <a:buFontTx/>
              <a:buChar char="-"/>
            </a:pPr>
            <a:r>
              <a:rPr lang="en-US" dirty="0"/>
              <a:t>Addressing the situations of victims of gender-based violence and trafficking, in particular trafficking for the purpose of sexual exploitation</a:t>
            </a:r>
          </a:p>
          <a:p>
            <a:pPr marL="171450" indent="-171450">
              <a:buFontTx/>
              <a:buChar char="-"/>
            </a:pPr>
            <a:r>
              <a:rPr lang="en-US" dirty="0"/>
              <a:t>Training of relevant authorities and staff in GE issues and violence</a:t>
            </a:r>
          </a:p>
          <a:p>
            <a:pPr marL="171450" indent="-171450">
              <a:buFontTx/>
              <a:buChar char="-"/>
            </a:pPr>
            <a:r>
              <a:rPr lang="en-US" dirty="0"/>
              <a:t>Access to support services and to shelters</a:t>
            </a:r>
          </a:p>
          <a:p>
            <a:pPr marL="171450" indent="-171450">
              <a:buFontTx/>
              <a:buChar char="-"/>
            </a:pPr>
            <a:r>
              <a:rPr lang="en-US" dirty="0"/>
              <a:t>Issues related to State of emergency and crisis management</a:t>
            </a:r>
          </a:p>
          <a:p>
            <a:pPr marL="0" indent="0">
              <a:buFontTx/>
              <a:buNone/>
            </a:pPr>
            <a:r>
              <a:rPr lang="en-US" dirty="0"/>
              <a:t>Arrival:</a:t>
            </a:r>
          </a:p>
          <a:p>
            <a:pPr marL="171450" indent="-171450">
              <a:buFontTx/>
              <a:buChar char="-"/>
            </a:pPr>
            <a:r>
              <a:rPr lang="en-US" dirty="0"/>
              <a:t>Transit and reception facilities (age- and gender-sensitive infrastructures access to services, availability of support and complaint mechanisms…)</a:t>
            </a:r>
          </a:p>
          <a:p>
            <a:pPr marL="171450" indent="-171450">
              <a:buFontTx/>
              <a:buChar char="-"/>
            </a:pPr>
            <a:r>
              <a:rPr lang="en-US" dirty="0"/>
              <a:t>Training of staff &amp; presence of women among staff</a:t>
            </a:r>
          </a:p>
          <a:p>
            <a:pPr marL="171450" indent="-171450">
              <a:buFontTx/>
              <a:buChar char="-"/>
            </a:pPr>
            <a:r>
              <a:rPr lang="en-US" dirty="0"/>
              <a:t>Gender-sensitive asylum policies and procedures</a:t>
            </a:r>
          </a:p>
          <a:p>
            <a:pPr marL="171450" indent="-171450">
              <a:buFontTx/>
              <a:buChar char="-"/>
            </a:pPr>
            <a:r>
              <a:rPr lang="en-US" dirty="0"/>
              <a:t>Cross-border measures </a:t>
            </a:r>
          </a:p>
          <a:p>
            <a:pPr marL="0" indent="0">
              <a:buFontTx/>
              <a:buNone/>
            </a:pPr>
            <a:r>
              <a:rPr lang="fr-FR" dirty="0" err="1"/>
              <a:t>Residence</a:t>
            </a:r>
            <a:r>
              <a:rPr lang="fr-FR" dirty="0"/>
              <a:t> and </a:t>
            </a:r>
            <a:r>
              <a:rPr lang="fr-FR" dirty="0" err="1"/>
              <a:t>integration</a:t>
            </a:r>
            <a:endParaRPr lang="fr-FR" dirty="0"/>
          </a:p>
          <a:p>
            <a:pPr marL="171450" indent="-171450">
              <a:buFontTx/>
              <a:buChar char="-"/>
            </a:pPr>
            <a:r>
              <a:rPr lang="en-US" dirty="0"/>
              <a:t>Access to health, including sexual and reproductive health &amp; rights</a:t>
            </a:r>
          </a:p>
          <a:p>
            <a:pPr marL="171450" indent="-171450">
              <a:buFontTx/>
              <a:buChar char="-"/>
            </a:pPr>
            <a:r>
              <a:rPr lang="en-US" dirty="0"/>
              <a:t>Social services, social security and housing</a:t>
            </a:r>
          </a:p>
          <a:p>
            <a:pPr marL="171450" indent="-171450">
              <a:buFontTx/>
              <a:buChar char="-"/>
            </a:pPr>
            <a:r>
              <a:rPr lang="en-US" dirty="0"/>
              <a:t>Integration, empowerment, social and political participation</a:t>
            </a:r>
          </a:p>
          <a:p>
            <a:pPr marL="171450" indent="-171450">
              <a:buFontTx/>
              <a:buChar char="-"/>
            </a:pPr>
            <a:r>
              <a:rPr lang="en-US" dirty="0"/>
              <a:t>Education, training &amp; employment</a:t>
            </a:r>
          </a:p>
          <a:p>
            <a:pPr marL="171450" indent="-171450">
              <a:buFontTx/>
              <a:buChar char="-"/>
            </a:pPr>
            <a:r>
              <a:rPr lang="en-US" dirty="0"/>
              <a:t>Residence permits &amp; family reunion</a:t>
            </a:r>
            <a:endParaRPr lang="fr-FR" dirty="0"/>
          </a:p>
          <a:p>
            <a:pPr marL="0" indent="0">
              <a:buFontTx/>
              <a:buNone/>
            </a:pPr>
            <a:r>
              <a:rPr lang="fr-FR" dirty="0" err="1"/>
              <a:t>Detention</a:t>
            </a:r>
            <a:endParaRPr lang="fr-FR" dirty="0"/>
          </a:p>
          <a:p>
            <a:pPr marL="171450" indent="-171450">
              <a:buFontTx/>
              <a:buChar char="-"/>
            </a:pPr>
            <a:r>
              <a:rPr lang="en-US" dirty="0"/>
              <a:t>Age- and gender sensitive approach to all aspects of deprivation of liberty (infrastructure, assistance, presence of women among staff </a:t>
            </a:r>
            <a:r>
              <a:rPr lang="en-US" dirty="0" err="1"/>
              <a:t>etc</a:t>
            </a:r>
            <a:r>
              <a:rPr lang="en-US" dirty="0"/>
              <a:t>)</a:t>
            </a:r>
          </a:p>
          <a:p>
            <a:pPr marL="171450" indent="-171450">
              <a:buFontTx/>
              <a:buChar char="-"/>
            </a:pPr>
            <a:r>
              <a:rPr lang="en-US" dirty="0"/>
              <a:t>Administrative detention in the context of migration as last resort</a:t>
            </a:r>
            <a:endParaRPr lang="fr-FR" dirty="0"/>
          </a:p>
          <a:p>
            <a:pPr marL="0" indent="0">
              <a:buFontTx/>
              <a:buNone/>
            </a:pPr>
            <a:r>
              <a:rPr lang="fr-FR" dirty="0" err="1"/>
              <a:t>Returns</a:t>
            </a:r>
            <a:endParaRPr lang="fr-FR" dirty="0"/>
          </a:p>
          <a:p>
            <a:pPr marL="171450" indent="-171450">
              <a:buFontTx/>
              <a:buChar char="-"/>
            </a:pPr>
            <a:r>
              <a:rPr lang="en-US" dirty="0"/>
              <a:t>In safety and dignity – e.g. assessment of country of origin information</a:t>
            </a:r>
          </a:p>
          <a:p>
            <a:pPr marL="171450" indent="-171450">
              <a:buFontTx/>
              <a:buChar char="-"/>
            </a:pPr>
            <a:r>
              <a:rPr lang="en-US" dirty="0"/>
              <a:t>Non-refoulement from a gender sensitive perspective</a:t>
            </a:r>
            <a:endParaRPr lang="fr-FR" dirty="0"/>
          </a:p>
          <a:p>
            <a:pPr marL="0" indent="0">
              <a:buFontTx/>
              <a:buNone/>
            </a:pPr>
            <a:endParaRPr lang="en-US" dirty="0"/>
          </a:p>
        </p:txBody>
      </p:sp>
      <p:sp>
        <p:nvSpPr>
          <p:cNvPr id="4" name="Slide Number Placeholder 3"/>
          <p:cNvSpPr>
            <a:spLocks noGrp="1"/>
          </p:cNvSpPr>
          <p:nvPr>
            <p:ph type="sldNum" sz="quarter" idx="5"/>
          </p:nvPr>
        </p:nvSpPr>
        <p:spPr/>
        <p:txBody>
          <a:bodyPr/>
          <a:lstStyle/>
          <a:p>
            <a:fld id="{CD91D898-C786-4C5B-BF7A-1E0F2AAC44B7}" type="slidenum">
              <a:rPr lang="fr-FR" altLang="fr-FR" smtClean="0"/>
              <a:pPr/>
              <a:t>15</a:t>
            </a:fld>
            <a:endParaRPr lang="fr-FR" altLang="fr-FR"/>
          </a:p>
        </p:txBody>
      </p:sp>
    </p:spTree>
    <p:extLst>
      <p:ext uri="{BB962C8B-B14F-4D97-AF65-F5344CB8AC3E}">
        <p14:creationId xmlns:p14="http://schemas.microsoft.com/office/powerpoint/2010/main" val="8770452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5988" y="746125"/>
            <a:ext cx="4973637" cy="3729038"/>
          </a:xfrm>
        </p:spPr>
      </p:sp>
      <p:sp>
        <p:nvSpPr>
          <p:cNvPr id="3" name="Notes Placeholder 2"/>
          <p:cNvSpPr>
            <a:spLocks noGrp="1"/>
          </p:cNvSpPr>
          <p:nvPr>
            <p:ph type="body" idx="1"/>
          </p:nvPr>
        </p:nvSpPr>
        <p:spPr/>
        <p:txBody>
          <a:bodyPr/>
          <a:lstStyle/>
          <a:p>
            <a:pPr marL="742950" lvl="1" indent="-285750">
              <a:lnSpc>
                <a:spcPct val="107000"/>
              </a:lnSpc>
              <a:buFont typeface="Courier New" panose="02070309020205020404" pitchFamily="49" charset="0"/>
              <a:buChar char="o"/>
            </a:pPr>
            <a:r>
              <a:rPr lang="en-GB" sz="1800" kern="100" dirty="0">
                <a:effectLst/>
                <a:latin typeface="Times New Roman" panose="02020603050405020304" pitchFamily="18" charset="0"/>
                <a:ea typeface="Calibri" panose="020F0502020204030204" pitchFamily="34" charset="0"/>
                <a:cs typeface="Times New Roman" panose="02020603050405020304" pitchFamily="18" charset="0"/>
              </a:rPr>
              <a:t>Draft Recommendation will be </a:t>
            </a:r>
            <a:r>
              <a:rPr lang="en-GB" sz="1800" b="1" kern="100" dirty="0">
                <a:effectLst/>
                <a:latin typeface="Times New Roman" panose="02020603050405020304" pitchFamily="18" charset="0"/>
                <a:ea typeface="Calibri" panose="020F0502020204030204" pitchFamily="34" charset="0"/>
                <a:cs typeface="Times New Roman" panose="02020603050405020304" pitchFamily="18" charset="0"/>
              </a:rPr>
              <a:t>based on the </a:t>
            </a:r>
            <a:r>
              <a:rPr lang="en-GB" sz="1800" b="1" i="1" kern="100" dirty="0">
                <a:effectLst/>
                <a:latin typeface="Times New Roman" panose="02020603050405020304" pitchFamily="18" charset="0"/>
                <a:ea typeface="Calibri" panose="020F0502020204030204" pitchFamily="34" charset="0"/>
                <a:cs typeface="Times New Roman" panose="02020603050405020304" pitchFamily="18" charset="0"/>
              </a:rPr>
              <a:t>“Study</a:t>
            </a:r>
            <a:r>
              <a:rPr lang="en-GB" sz="1800" i="1" kern="100" dirty="0">
                <a:effectLst/>
                <a:latin typeface="Times New Roman" panose="02020603050405020304" pitchFamily="18" charset="0"/>
                <a:ea typeface="Calibri" panose="020F0502020204030204" pitchFamily="34" charset="0"/>
                <a:cs typeface="Times New Roman" panose="02020603050405020304" pitchFamily="18" charset="0"/>
              </a:rPr>
              <a:t> on the impact of artificial intelligence systems, their potential for promoting equality, including gender equality, and the risks they may cause in relation to non-discrimination”</a:t>
            </a:r>
            <a:r>
              <a:rPr lang="en-GB" sz="1800" kern="100" dirty="0">
                <a:effectLst/>
                <a:latin typeface="Times New Roman" panose="02020603050405020304" pitchFamily="18" charset="0"/>
                <a:ea typeface="Calibri" panose="020F0502020204030204" pitchFamily="34" charset="0"/>
                <a:cs typeface="Times New Roman" panose="02020603050405020304" pitchFamily="18" charset="0"/>
              </a:rPr>
              <a:t> adopted by the GEC and the CDADI in 2023 and the </a:t>
            </a:r>
            <a:r>
              <a:rPr lang="en-GB" sz="1800" b="1" kern="100" dirty="0">
                <a:effectLst/>
                <a:latin typeface="Times New Roman" panose="02020603050405020304" pitchFamily="18" charset="0"/>
                <a:ea typeface="Calibri" panose="020F0502020204030204" pitchFamily="34" charset="0"/>
                <a:cs typeface="Times New Roman" panose="02020603050405020304" pitchFamily="18" charset="0"/>
              </a:rPr>
              <a:t>Framework Convention</a:t>
            </a:r>
            <a:r>
              <a:rPr lang="en-GB" sz="1800" kern="100" dirty="0">
                <a:effectLst/>
                <a:latin typeface="Times New Roman" panose="02020603050405020304" pitchFamily="18" charset="0"/>
                <a:ea typeface="Calibri" panose="020F0502020204030204" pitchFamily="34" charset="0"/>
                <a:cs typeface="Times New Roman" panose="02020603050405020304" pitchFamily="18" charset="0"/>
              </a:rPr>
              <a:t> on artificial intelligence and human rights, democracy, and the rule of law (CETS No. 225)</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l" defTabSz="457200" rtl="0" eaLnBrk="1" fontAlgn="auto" latinLnBrk="0" hangingPunct="1">
              <a:lnSpc>
                <a:spcPct val="107000"/>
              </a:lnSpc>
              <a:spcBef>
                <a:spcPts val="0"/>
              </a:spcBef>
              <a:spcAft>
                <a:spcPts val="800"/>
              </a:spcAft>
              <a:buClrTx/>
              <a:buSzTx/>
              <a:buFont typeface="Courier New" panose="02070309020205020404" pitchFamily="49" charset="0"/>
              <a:buChar char="o"/>
              <a:tabLst/>
              <a:defRPr/>
            </a:pPr>
            <a:r>
              <a:rPr lang="en-GB" sz="1800" kern="100" dirty="0">
                <a:effectLst/>
                <a:latin typeface="Times New Roman" panose="02020603050405020304" pitchFamily="18" charset="0"/>
                <a:ea typeface="Calibri" panose="020F0502020204030204" pitchFamily="34" charset="0"/>
                <a:cs typeface="Times New Roman" panose="02020603050405020304" pitchFamily="18" charset="0"/>
              </a:rPr>
              <a:t>The objective of the draft Recommendation is to support member States, as well as public and private actors, in promoting equality, including gender equality, and preventing and combating discrimination, throughout the lifecycle of AI systems. In doing so, </a:t>
            </a:r>
            <a:r>
              <a:rPr lang="en-US" sz="1200" kern="1200" dirty="0">
                <a:solidFill>
                  <a:schemeClr val="tx1"/>
                </a:solidFill>
                <a:effectLst/>
                <a:latin typeface="+mn-lt"/>
                <a:ea typeface="+mn-ea"/>
                <a:cs typeface="+mn-cs"/>
              </a:rPr>
              <a:t>The draft Recommendation builds on existing legal instruments on equality and non-discrimination, adapting them to the opportunities and risks of AI.</a:t>
            </a:r>
          </a:p>
          <a:p>
            <a:pPr marL="742950" marR="0" lvl="1" indent="-285750" algn="l" defTabSz="457200" rtl="0" eaLnBrk="1" fontAlgn="auto" latinLnBrk="0" hangingPunct="1">
              <a:lnSpc>
                <a:spcPct val="107000"/>
              </a:lnSpc>
              <a:spcBef>
                <a:spcPts val="0"/>
              </a:spcBef>
              <a:spcAft>
                <a:spcPts val="800"/>
              </a:spcAft>
              <a:buClrTx/>
              <a:buSzTx/>
              <a:buFont typeface="Courier New" panose="02070309020205020404" pitchFamily="49" charset="0"/>
              <a:buChar char="o"/>
              <a:tabLst/>
              <a:defRPr/>
            </a:pPr>
            <a:r>
              <a:rPr lang="en-US" sz="1200" kern="1200" dirty="0">
                <a:solidFill>
                  <a:schemeClr val="tx1"/>
                </a:solidFill>
                <a:effectLst/>
                <a:latin typeface="+mn-lt"/>
                <a:ea typeface="+mn-ea"/>
                <a:cs typeface="+mn-cs"/>
              </a:rPr>
              <a:t>It is anchored in both binding and non-binding standards. It maintains coherence with the Framework Convention on AI and the EU AI Act (regulatory framework for the EU).</a:t>
            </a:r>
            <a:endParaRPr lang="fr-FR" sz="1200" kern="1200" dirty="0">
              <a:solidFill>
                <a:schemeClr val="tx1"/>
              </a:solidFill>
              <a:effectLst/>
              <a:latin typeface="+mn-lt"/>
              <a:ea typeface="+mn-ea"/>
              <a:cs typeface="+mn-cs"/>
            </a:endParaRPr>
          </a:p>
          <a:p>
            <a:pPr marL="742950" marR="0" lvl="1" indent="-285750" algn="l" defTabSz="457200" rtl="0" eaLnBrk="1" fontAlgn="auto" latinLnBrk="0" hangingPunct="1">
              <a:lnSpc>
                <a:spcPct val="107000"/>
              </a:lnSpc>
              <a:spcBef>
                <a:spcPts val="0"/>
              </a:spcBef>
              <a:spcAft>
                <a:spcPts val="800"/>
              </a:spcAft>
              <a:buClrTx/>
              <a:buSzTx/>
              <a:buFont typeface="Courier New" panose="02070309020205020404" pitchFamily="49" charset="0"/>
              <a:buChar char="o"/>
              <a:tabLst/>
              <a:defRPr/>
            </a:pPr>
            <a:r>
              <a:rPr lang="en-US" sz="1200" kern="1200" dirty="0">
                <a:solidFill>
                  <a:schemeClr val="tx1"/>
                </a:solidFill>
                <a:effectLst/>
                <a:latin typeface="+mn-lt"/>
                <a:ea typeface="+mn-ea"/>
                <a:cs typeface="+mn-cs"/>
              </a:rPr>
              <a:t>Important clarification: the draft Recommendation is not an implementing instrument of the Framework Convention. It adopts its terminology and scope for coherence, but remains an independent policy tool. </a:t>
            </a:r>
          </a:p>
          <a:p>
            <a:pPr marL="742950" marR="0" lvl="1" indent="-285750" algn="l" defTabSz="457200" rtl="0" eaLnBrk="1" fontAlgn="auto" latinLnBrk="0" hangingPunct="1">
              <a:lnSpc>
                <a:spcPct val="107000"/>
              </a:lnSpc>
              <a:spcBef>
                <a:spcPts val="0"/>
              </a:spcBef>
              <a:spcAft>
                <a:spcPts val="800"/>
              </a:spcAft>
              <a:buClrTx/>
              <a:buSzTx/>
              <a:buFont typeface="Courier New" panose="02070309020205020404" pitchFamily="49" charset="0"/>
              <a:buChar char="o"/>
              <a:tabLst/>
              <a:defRPr/>
            </a:pPr>
            <a:r>
              <a:rPr lang="en-US" sz="1200" kern="1200" dirty="0">
                <a:solidFill>
                  <a:schemeClr val="tx1"/>
                </a:solidFill>
                <a:effectLst/>
                <a:latin typeface="+mn-lt"/>
                <a:ea typeface="+mn-ea"/>
                <a:cs typeface="+mn-cs"/>
              </a:rPr>
              <a:t>The draft integrates legislative action, private sector responsibility, transparency, accountability, public engagement, and oversight, addressing AI’s complex risks in a holistic manner across society and multiple sectors.</a:t>
            </a:r>
            <a:endParaRPr lang="fr-FR" sz="1050" kern="1200" dirty="0">
              <a:solidFill>
                <a:schemeClr val="tx1"/>
              </a:solidFill>
              <a:effectLst/>
              <a:latin typeface="+mn-lt"/>
              <a:ea typeface="+mn-ea"/>
              <a:cs typeface="+mn-cs"/>
            </a:endParaRPr>
          </a:p>
          <a:p>
            <a:pPr marL="742950" marR="0" lvl="1" indent="-285750" algn="l" defTabSz="457200" rtl="0" eaLnBrk="1" fontAlgn="auto" latinLnBrk="0" hangingPunct="1">
              <a:lnSpc>
                <a:spcPct val="107000"/>
              </a:lnSpc>
              <a:spcBef>
                <a:spcPts val="0"/>
              </a:spcBef>
              <a:spcAft>
                <a:spcPts val="800"/>
              </a:spcAft>
              <a:buClrTx/>
              <a:buSzTx/>
              <a:buFont typeface="Courier New" panose="02070309020205020404" pitchFamily="49" charset="0"/>
              <a:buChar char="o"/>
              <a:tabLst/>
              <a:defRPr/>
            </a:pPr>
            <a:endParaRPr lang="en-GB" sz="1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Courier New" panose="02070309020205020404" pitchFamily="49" charset="0"/>
              <a:buChar char="o"/>
            </a:pPr>
            <a:r>
              <a:rPr lang="en-GB" sz="1800" dirty="0">
                <a:effectLst/>
                <a:latin typeface="Arial" panose="020B0604020202020204" pitchFamily="34" charset="0"/>
                <a:ea typeface="Aptos" panose="020B0004020202020204" pitchFamily="34" charset="0"/>
              </a:rPr>
              <a:t>Unlike broader AI-related instruments, it aims to serve a pragmatic purpose: offering concrete guidance on how to integrate equality and non-discrimination principles into AI systems, ensuring that AI promotes and protects gender equality instead of exacerbating discrimination and leading to violations of women’s rights.</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800" b="0" i="0" u="none" strike="noStrike" baseline="0" dirty="0">
              <a:latin typeface="Calibri" panose="020F0502020204030204" pitchFamily="34" charset="0"/>
            </a:endParaRPr>
          </a:p>
        </p:txBody>
      </p:sp>
      <p:sp>
        <p:nvSpPr>
          <p:cNvPr id="4" name="Slide Number Placeholder 3"/>
          <p:cNvSpPr>
            <a:spLocks noGrp="1"/>
          </p:cNvSpPr>
          <p:nvPr>
            <p:ph type="sldNum" sz="quarter" idx="10"/>
          </p:nvPr>
        </p:nvSpPr>
        <p:spPr/>
        <p:txBody>
          <a:bodyPr/>
          <a:lstStyle/>
          <a:p>
            <a:fld id="{7337B99B-D378-6C49-AC24-BA32949E8AE6}" type="slidenum">
              <a:rPr lang="fr-FR" smtClean="0"/>
              <a:t>16</a:t>
            </a:fld>
            <a:endParaRPr lang="fr-FR"/>
          </a:p>
        </p:txBody>
      </p:sp>
    </p:spTree>
    <p:extLst>
      <p:ext uri="{BB962C8B-B14F-4D97-AF65-F5344CB8AC3E}">
        <p14:creationId xmlns:p14="http://schemas.microsoft.com/office/powerpoint/2010/main" val="28085848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5988" y="746125"/>
            <a:ext cx="4973637" cy="3729038"/>
          </a:xfrm>
        </p:spPr>
      </p:sp>
      <p:sp>
        <p:nvSpPr>
          <p:cNvPr id="3" name="Notes Placeholder 2"/>
          <p:cNvSpPr>
            <a:spLocks noGrp="1"/>
          </p:cNvSpPr>
          <p:nvPr>
            <p:ph type="body" idx="1"/>
          </p:nvPr>
        </p:nvSpPr>
        <p:spPr/>
        <p:txBody>
          <a:bodyPr/>
          <a:lstStyle/>
          <a:p>
            <a:pPr marL="0" indent="0">
              <a:spcAft>
                <a:spcPts val="1200"/>
              </a:spcAft>
              <a:buClr>
                <a:srgbClr val="0070C0"/>
              </a:buClr>
              <a:buFont typeface="Wingdings" panose="05000000000000000000" pitchFamily="2" charset="2"/>
              <a:buNone/>
            </a:pPr>
            <a:r>
              <a:rPr lang="en-US" sz="1800" dirty="0">
                <a:latin typeface="Arial" panose="020B0604020202020204" pitchFamily="34" charset="0"/>
                <a:ea typeface="Arial" charset="0"/>
              </a:rPr>
              <a:t>GR No. 1:</a:t>
            </a:r>
          </a:p>
          <a:p>
            <a:pPr marL="285750" indent="-285750">
              <a:spcAft>
                <a:spcPts val="1200"/>
              </a:spcAft>
              <a:buClr>
                <a:srgbClr val="0070C0"/>
              </a:buClr>
              <a:buFont typeface="Wingdings" panose="05000000000000000000" pitchFamily="2" charset="2"/>
              <a:buChar char="ü"/>
            </a:pPr>
            <a:r>
              <a:rPr lang="en-US" sz="1800" dirty="0">
                <a:latin typeface="Arial" panose="020B0604020202020204" pitchFamily="34" charset="0"/>
                <a:ea typeface="Arial" charset="0"/>
              </a:rPr>
              <a:t>Explains how the existing provisions of the Istanbul Convention apply to digital manifestations of violence</a:t>
            </a:r>
          </a:p>
          <a:p>
            <a:pPr marL="285750" indent="-285750">
              <a:spcAft>
                <a:spcPts val="1200"/>
              </a:spcAft>
              <a:buClr>
                <a:srgbClr val="0070C0"/>
              </a:buClr>
              <a:buFont typeface="Wingdings" panose="05000000000000000000" pitchFamily="2" charset="2"/>
              <a:buChar char="ü"/>
            </a:pPr>
            <a:r>
              <a:rPr lang="en-GB" sz="1800" dirty="0">
                <a:latin typeface="Arial" panose="020B0604020202020204" pitchFamily="34" charset="0"/>
                <a:ea typeface="Arial" charset="0"/>
              </a:rPr>
              <a:t>Proposes specific actions to take in relation to the four pillars (4Ps) of the IC: prevention, protection, prosecution and co-ordinated policies</a:t>
            </a:r>
          </a:p>
          <a:p>
            <a:r>
              <a:rPr lang="en-GB" sz="1800" b="0" i="0" u="none" strike="noStrike" baseline="0" dirty="0">
                <a:latin typeface="Arial" panose="020B0604020202020204" pitchFamily="34" charset="0"/>
              </a:rPr>
              <a:t>Draft Rec:</a:t>
            </a:r>
          </a:p>
          <a:p>
            <a:pPr marL="342900" lvl="0" indent="-342900">
              <a:lnSpc>
                <a:spcPct val="107000"/>
              </a:lnSpc>
              <a:spcBef>
                <a:spcPts val="600"/>
              </a:spcBef>
              <a:spcAft>
                <a:spcPts val="600"/>
              </a:spcAft>
              <a:buFont typeface="Courier New" panose="02070309020205020404" pitchFamily="49" charset="0"/>
              <a:buChar char="o"/>
            </a:pPr>
            <a:r>
              <a:rPr lang="en-US" sz="1800" kern="100" dirty="0">
                <a:effectLst/>
                <a:latin typeface="Arial" panose="020B0604020202020204" pitchFamily="34" charset="0"/>
                <a:ea typeface="Aptos" panose="020B0004020202020204" pitchFamily="34" charset="0"/>
              </a:rPr>
              <a:t>It </a:t>
            </a:r>
            <a:r>
              <a:rPr lang="en-GB" sz="1800" kern="100" dirty="0">
                <a:effectLst/>
                <a:latin typeface="Arial" panose="020B0604020202020204" pitchFamily="34" charset="0"/>
                <a:ea typeface="Aptos" panose="020B0004020202020204" pitchFamily="34" charset="0"/>
              </a:rPr>
              <a:t>aims to address the pressing issue of technology-facilitated violence against women and girls, recognising the role of technologies in both facilitating and preventing such abuse. </a:t>
            </a:r>
            <a:endParaRPr lang="fr-FR" sz="1800" kern="100" dirty="0">
              <a:effectLst/>
              <a:latin typeface="Arial" panose="020B0604020202020204" pitchFamily="34" charset="0"/>
              <a:ea typeface="Aptos" panose="020B0004020202020204" pitchFamily="34" charset="0"/>
            </a:endParaRPr>
          </a:p>
          <a:p>
            <a:pPr marL="342900" lvl="0" indent="-342900">
              <a:lnSpc>
                <a:spcPct val="107000"/>
              </a:lnSpc>
              <a:spcBef>
                <a:spcPts val="600"/>
              </a:spcBef>
              <a:spcAft>
                <a:spcPts val="600"/>
              </a:spcAft>
              <a:buFont typeface="Courier New" panose="02070309020205020404" pitchFamily="49" charset="0"/>
              <a:buChar char="o"/>
            </a:pPr>
            <a:r>
              <a:rPr lang="en-GB" sz="1800" kern="100" dirty="0">
                <a:effectLst/>
                <a:latin typeface="Arial" panose="020B0604020202020204" pitchFamily="34" charset="0"/>
                <a:ea typeface="Aptos" panose="020B0004020202020204" pitchFamily="34" charset="0"/>
              </a:rPr>
              <a:t>It also aims to take a targeted approach to strengthening accountability for technology-facilitated violence against women and girls, ensuring that victims receive adequate and effective responses from member States. </a:t>
            </a:r>
            <a:endParaRPr lang="fr-FR" sz="1800" kern="100" dirty="0">
              <a:effectLst/>
              <a:latin typeface="Arial" panose="020B0604020202020204" pitchFamily="34" charset="0"/>
              <a:ea typeface="Aptos" panose="020B0004020202020204" pitchFamily="34" charset="0"/>
            </a:endParaRPr>
          </a:p>
          <a:p>
            <a:pPr marL="342900" lvl="0" indent="-342900">
              <a:lnSpc>
                <a:spcPct val="107000"/>
              </a:lnSpc>
              <a:spcBef>
                <a:spcPts val="600"/>
              </a:spcBef>
              <a:spcAft>
                <a:spcPts val="600"/>
              </a:spcAft>
              <a:buFont typeface="Courier New" panose="02070309020205020404" pitchFamily="49" charset="0"/>
              <a:buChar char="o"/>
            </a:pPr>
            <a:r>
              <a:rPr lang="en-GB" sz="1800" kern="100" dirty="0">
                <a:effectLst/>
                <a:latin typeface="Arial" panose="020B0604020202020204" pitchFamily="34" charset="0"/>
                <a:ea typeface="Aptos" panose="020B0004020202020204" pitchFamily="34" charset="0"/>
              </a:rPr>
              <a:t>A key objective is to reinforce legal frameworks, particularly under criminal law, to hold perpetrators accountable and provide remedies to victims. </a:t>
            </a:r>
            <a:endParaRPr lang="fr-FR" sz="1800" kern="100" dirty="0">
              <a:effectLst/>
              <a:latin typeface="Arial" panose="020B0604020202020204" pitchFamily="34" charset="0"/>
              <a:ea typeface="Aptos" panose="020B0004020202020204" pitchFamily="34" charset="0"/>
            </a:endParaRPr>
          </a:p>
          <a:p>
            <a:endParaRPr lang="en-US" sz="1800" b="0" i="0" u="none" strike="noStrike" baseline="0" dirty="0">
              <a:latin typeface="Calibri" panose="020F0502020204030204" pitchFamily="34" charset="0"/>
            </a:endParaRPr>
          </a:p>
        </p:txBody>
      </p:sp>
      <p:sp>
        <p:nvSpPr>
          <p:cNvPr id="4" name="Slide Number Placeholder 3"/>
          <p:cNvSpPr>
            <a:spLocks noGrp="1"/>
          </p:cNvSpPr>
          <p:nvPr>
            <p:ph type="sldNum" sz="quarter" idx="10"/>
          </p:nvPr>
        </p:nvSpPr>
        <p:spPr/>
        <p:txBody>
          <a:bodyPr/>
          <a:lstStyle/>
          <a:p>
            <a:fld id="{7337B99B-D378-6C49-AC24-BA32949E8AE6}" type="slidenum">
              <a:rPr lang="fr-FR" smtClean="0"/>
              <a:t>17</a:t>
            </a:fld>
            <a:endParaRPr lang="fr-FR"/>
          </a:p>
        </p:txBody>
      </p:sp>
    </p:spTree>
    <p:extLst>
      <p:ext uri="{BB962C8B-B14F-4D97-AF65-F5344CB8AC3E}">
        <p14:creationId xmlns:p14="http://schemas.microsoft.com/office/powerpoint/2010/main" val="1241719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The Council of Europe Gender Equality Strategy guides the activities of the Council of Europe in the area of gender equality.</a:t>
            </a:r>
            <a:endParaRPr lang="fr-FR" dirty="0"/>
          </a:p>
          <a:p>
            <a:endParaRPr lang="en-US" dirty="0"/>
          </a:p>
          <a:p>
            <a:r>
              <a:rPr lang="en-US" dirty="0"/>
              <a:t>Who is involved in the Gender Equality Strategy?</a:t>
            </a:r>
          </a:p>
          <a:p>
            <a:r>
              <a:rPr lang="en-US" dirty="0"/>
              <a:t>All Council of Europe institutions, decision-making, advisory and monitoring bodies, as well as human resources policies, will support and actively contribute to the achievement of the goal and strategic objectives of the Gender Equality Strategy 2024-2029. </a:t>
            </a:r>
          </a:p>
          <a:p>
            <a:r>
              <a:rPr lang="en-US" dirty="0"/>
              <a:t>Other contributors and partners include: </a:t>
            </a:r>
          </a:p>
          <a:p>
            <a:r>
              <a:rPr lang="en-US" dirty="0"/>
              <a:t>•	European Institute for Gender Equality </a:t>
            </a:r>
          </a:p>
          <a:p>
            <a:r>
              <a:rPr lang="en-US" dirty="0"/>
              <a:t>•	European Union</a:t>
            </a:r>
          </a:p>
          <a:p>
            <a:r>
              <a:rPr lang="en-US" dirty="0"/>
              <a:t>•	</a:t>
            </a:r>
            <a:r>
              <a:rPr lang="en-US" dirty="0" err="1"/>
              <a:t>Organisation</a:t>
            </a:r>
            <a:r>
              <a:rPr lang="en-US" dirty="0"/>
              <a:t> for Security and Co-operation in Europe</a:t>
            </a:r>
          </a:p>
          <a:p>
            <a:r>
              <a:rPr lang="en-US" dirty="0"/>
              <a:t>•	UN Women</a:t>
            </a:r>
          </a:p>
          <a:p>
            <a:r>
              <a:rPr lang="en-US" dirty="0"/>
              <a:t>•	Office of the High Commissioner for Human Rights (OHCHR)</a:t>
            </a:r>
          </a:p>
          <a:p>
            <a:r>
              <a:rPr lang="en-US" dirty="0"/>
              <a:t>•	Organization of American States</a:t>
            </a:r>
          </a:p>
          <a:p>
            <a:r>
              <a:rPr lang="en-US" dirty="0"/>
              <a:t>•	</a:t>
            </a:r>
            <a:r>
              <a:rPr lang="en-US" dirty="0" err="1"/>
              <a:t>Organisation</a:t>
            </a:r>
            <a:r>
              <a:rPr lang="en-US" dirty="0"/>
              <a:t> for Economic Co-operation and Development (OECD)</a:t>
            </a:r>
          </a:p>
          <a:p>
            <a:r>
              <a:rPr lang="en-US" dirty="0"/>
              <a:t>•	EDVAW Platform</a:t>
            </a:r>
          </a:p>
          <a:p>
            <a:r>
              <a:rPr lang="en-US" dirty="0"/>
              <a:t>•	Member states parliaments and national governments</a:t>
            </a:r>
          </a:p>
          <a:p>
            <a:r>
              <a:rPr lang="en-US" dirty="0"/>
              <a:t>•	Local and regional authorities and their associations</a:t>
            </a:r>
          </a:p>
          <a:p>
            <a:r>
              <a:rPr lang="en-US" dirty="0"/>
              <a:t>•	Gender equality bodies</a:t>
            </a:r>
          </a:p>
          <a:p>
            <a:r>
              <a:rPr lang="en-US" dirty="0"/>
              <a:t>•	National human rights institutions</a:t>
            </a:r>
          </a:p>
          <a:p>
            <a:r>
              <a:rPr lang="en-US" dirty="0"/>
              <a:t>•	Ombudsperson institutions and equality bodies</a:t>
            </a:r>
          </a:p>
          <a:p>
            <a:r>
              <a:rPr lang="en-US" dirty="0"/>
              <a:t>•	Professional networks and relevant specialist </a:t>
            </a:r>
            <a:r>
              <a:rPr lang="en-US" dirty="0" err="1"/>
              <a:t>organisations</a:t>
            </a:r>
            <a:r>
              <a:rPr lang="en-US" dirty="0"/>
              <a:t>, in particular in the fields of justice, journalism, education, health and social services</a:t>
            </a:r>
          </a:p>
          <a:p>
            <a:r>
              <a:rPr lang="en-US" dirty="0"/>
              <a:t>•	Social partners</a:t>
            </a:r>
          </a:p>
          <a:p>
            <a:r>
              <a:rPr lang="en-US" dirty="0"/>
              <a:t>•	Youth-led </a:t>
            </a:r>
            <a:r>
              <a:rPr lang="en-US" dirty="0" err="1"/>
              <a:t>organisations</a:t>
            </a:r>
            <a:r>
              <a:rPr lang="en-US" dirty="0"/>
              <a:t> and youth workers</a:t>
            </a:r>
          </a:p>
          <a:p>
            <a:r>
              <a:rPr lang="en-US" dirty="0"/>
              <a:t>•	Academic, educational and research institutions</a:t>
            </a:r>
          </a:p>
          <a:p>
            <a:r>
              <a:rPr lang="en-US" dirty="0"/>
              <a:t>•	the media</a:t>
            </a:r>
          </a:p>
          <a:p>
            <a:r>
              <a:rPr lang="en-US" dirty="0"/>
              <a:t>•	the private sector</a:t>
            </a:r>
          </a:p>
          <a:p>
            <a:endParaRPr lang="fr-FR" dirty="0"/>
          </a:p>
        </p:txBody>
      </p:sp>
      <p:sp>
        <p:nvSpPr>
          <p:cNvPr id="4" name="Slide Number Placeholder 3"/>
          <p:cNvSpPr>
            <a:spLocks noGrp="1"/>
          </p:cNvSpPr>
          <p:nvPr>
            <p:ph type="sldNum" sz="quarter" idx="5"/>
          </p:nvPr>
        </p:nvSpPr>
        <p:spPr/>
        <p:txBody>
          <a:bodyPr/>
          <a:lstStyle/>
          <a:p>
            <a:fld id="{CD91D898-C786-4C5B-BF7A-1E0F2AAC44B7}" type="slidenum">
              <a:rPr lang="fr-FR" altLang="fr-FR" smtClean="0"/>
              <a:pPr/>
              <a:t>2</a:t>
            </a:fld>
            <a:endParaRPr lang="fr-FR" altLang="fr-FR"/>
          </a:p>
        </p:txBody>
      </p:sp>
    </p:spTree>
    <p:extLst>
      <p:ext uri="{BB962C8B-B14F-4D97-AF65-F5344CB8AC3E}">
        <p14:creationId xmlns:p14="http://schemas.microsoft.com/office/powerpoint/2010/main" val="33731402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CD91D898-C786-4C5B-BF7A-1E0F2AAC44B7}" type="slidenum">
              <a:rPr lang="fr-FR" altLang="fr-FR" smtClean="0"/>
              <a:pPr/>
              <a:t>3</a:t>
            </a:fld>
            <a:endParaRPr lang="fr-FR" altLang="fr-FR"/>
          </a:p>
        </p:txBody>
      </p:sp>
    </p:spTree>
    <p:extLst>
      <p:ext uri="{BB962C8B-B14F-4D97-AF65-F5344CB8AC3E}">
        <p14:creationId xmlns:p14="http://schemas.microsoft.com/office/powerpoint/2010/main" val="23515128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Member states and the Council of Europe will: </a:t>
            </a:r>
            <a:endParaRPr lang="en-US" u="none" dirty="0"/>
          </a:p>
          <a:p>
            <a:r>
              <a:rPr lang="en-US" u="none" dirty="0"/>
              <a:t>•promote and implement the Council of Europe Recommendation CM/Rec (2019)1 on preventing and combating sexism;</a:t>
            </a:r>
          </a:p>
          <a:p>
            <a:r>
              <a:rPr lang="en-US" u="none" dirty="0"/>
              <a:t>•promote and implement the Council of Europe Recommendation CM/Rec(2024)1 of the Committee of Ministers to member States on equality of Roma and </a:t>
            </a:r>
            <a:r>
              <a:rPr lang="en-US" u="none" dirty="0" err="1"/>
              <a:t>Traveller</a:t>
            </a:r>
            <a:r>
              <a:rPr lang="en-US" u="none" dirty="0"/>
              <a:t> women and girls</a:t>
            </a:r>
          </a:p>
          <a:p>
            <a:r>
              <a:rPr lang="en-US" u="none" dirty="0"/>
              <a:t>•prevent and combat gender stereotypes;</a:t>
            </a:r>
          </a:p>
          <a:p>
            <a:r>
              <a:rPr lang="en-US" u="none" dirty="0"/>
              <a:t>•address algorithmic gender-based and intersectional discrimination (2 draft recommendations are under preparation </a:t>
            </a:r>
          </a:p>
          <a:p>
            <a:endParaRPr lang="en-US" u="sng" dirty="0"/>
          </a:p>
          <a:p>
            <a:r>
              <a:rPr lang="en-US" u="sng" dirty="0"/>
              <a:t>Examples of CoE actions</a:t>
            </a:r>
          </a:p>
          <a:p>
            <a:r>
              <a:rPr lang="en-US" dirty="0"/>
              <a:t>-Supported member states in implementing campaigns and other resources such as: Stop sexism campaign and Preventing and combating sexism </a:t>
            </a:r>
            <a:r>
              <a:rPr lang="en-US" i="1" dirty="0"/>
              <a:t>– see next slide</a:t>
            </a:r>
          </a:p>
          <a:p>
            <a:r>
              <a:rPr lang="en-US" dirty="0"/>
              <a:t>-Identified, compiled and disseminated good practices to eradicate gender stereotypes in education, training, </a:t>
            </a:r>
            <a:r>
              <a:rPr lang="en-US" dirty="0" err="1"/>
              <a:t>labour</a:t>
            </a:r>
            <a:r>
              <a:rPr lang="en-US" dirty="0"/>
              <a:t> markets, and family life including the gendered division of tasks between women and men.</a:t>
            </a:r>
          </a:p>
          <a:p>
            <a:r>
              <a:rPr lang="en-US" dirty="0"/>
              <a:t>-Prepared a draft Recommendation on artificial intelligence, gender equality and non-discrimination and promote and support its implementation. </a:t>
            </a:r>
          </a:p>
          <a:p>
            <a:endParaRPr lang="fr-FR" dirty="0"/>
          </a:p>
        </p:txBody>
      </p:sp>
      <p:sp>
        <p:nvSpPr>
          <p:cNvPr id="4" name="Slide Number Placeholder 3"/>
          <p:cNvSpPr>
            <a:spLocks noGrp="1"/>
          </p:cNvSpPr>
          <p:nvPr>
            <p:ph type="sldNum" sz="quarter" idx="5"/>
          </p:nvPr>
        </p:nvSpPr>
        <p:spPr/>
        <p:txBody>
          <a:bodyPr/>
          <a:lstStyle/>
          <a:p>
            <a:fld id="{CD91D898-C786-4C5B-BF7A-1E0F2AAC44B7}" type="slidenum">
              <a:rPr lang="fr-FR" altLang="fr-FR" smtClean="0"/>
              <a:pPr/>
              <a:t>4</a:t>
            </a:fld>
            <a:endParaRPr lang="fr-FR" altLang="fr-FR"/>
          </a:p>
        </p:txBody>
      </p:sp>
    </p:spTree>
    <p:extLst>
      <p:ext uri="{BB962C8B-B14F-4D97-AF65-F5344CB8AC3E}">
        <p14:creationId xmlns:p14="http://schemas.microsoft.com/office/powerpoint/2010/main" val="18080028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Member states will: </a:t>
            </a:r>
          </a:p>
          <a:p>
            <a:r>
              <a:rPr lang="en-US" u="none" dirty="0"/>
              <a:t>•take stock of and implement the recommendations from the monitoring of the implementation of the Istanbul Convention conducted by GREVIO and the CoP;</a:t>
            </a:r>
          </a:p>
          <a:p>
            <a:r>
              <a:rPr lang="en-US" u="none" dirty="0"/>
              <a:t>•take measures to address emerging forms of violence against women and girls, including its digital dimension </a:t>
            </a:r>
          </a:p>
          <a:p>
            <a:r>
              <a:rPr lang="en-US" u="none" dirty="0"/>
              <a:t>•develop strategies and plans to prevent and combat violence against women and girls and domestic violence and exchange good practices, including those in relation to perpetrator </a:t>
            </a:r>
            <a:r>
              <a:rPr lang="en-US" u="none" dirty="0" err="1"/>
              <a:t>programmes</a:t>
            </a:r>
            <a:r>
              <a:rPr lang="en-US" u="none" dirty="0"/>
              <a:t>.</a:t>
            </a:r>
          </a:p>
          <a:p>
            <a:endParaRPr lang="en-US" u="sng" dirty="0"/>
          </a:p>
          <a:p>
            <a:r>
              <a:rPr lang="en-US" u="sng" dirty="0"/>
              <a:t>Examples of CoE actions </a:t>
            </a:r>
          </a:p>
          <a:p>
            <a:r>
              <a:rPr lang="en-US" dirty="0"/>
              <a:t>-Supported member states in implementing relevant international instruments including CEDAW,  SDGs Nos. 5 and 16, Landmark resolution on Women, Peace and Security and the recommendations of the monitoring bodies of the Istanbul Convention.</a:t>
            </a:r>
          </a:p>
          <a:p>
            <a:r>
              <a:rPr lang="en-US" b="1" dirty="0"/>
              <a:t>-Encouraged signatories of the Istanbul Convention to accelerate ratification and </a:t>
            </a:r>
            <a:r>
              <a:rPr lang="en-US" b="1" dirty="0" err="1"/>
              <a:t>utilise</a:t>
            </a:r>
            <a:r>
              <a:rPr lang="en-US" b="1" dirty="0"/>
              <a:t> recommendations from GREVIO.</a:t>
            </a:r>
          </a:p>
          <a:p>
            <a:r>
              <a:rPr lang="en-US" dirty="0"/>
              <a:t>-</a:t>
            </a:r>
            <a:r>
              <a:rPr lang="en-US" b="1" dirty="0"/>
              <a:t>Developed tools to counter misinformation about these conventions and increase funding for campaigns against misinformation </a:t>
            </a:r>
            <a:r>
              <a:rPr lang="en-US" b="0" dirty="0"/>
              <a:t>(e.g. undergoing project: deflecting anti-gender rhetoric, Budapest INGO conference in July 2024)</a:t>
            </a:r>
            <a:endParaRPr lang="en-US" b="1" dirty="0"/>
          </a:p>
          <a:p>
            <a:r>
              <a:rPr lang="en-US" dirty="0"/>
              <a:t>-Supported member states in taking measures to address all forms of violence, including steps to address sexual violence in public spaces, strengthen legislation on sexual violence based on lack of consent, and take measures to address conflict-related sexual violence to address the issue of access by victims to shelter, legal services and psychological counselling, financial assistance, housing, education, training, and assistance in finding employment.</a:t>
            </a:r>
          </a:p>
          <a:p>
            <a:r>
              <a:rPr lang="en-US" dirty="0"/>
              <a:t>-</a:t>
            </a:r>
            <a:r>
              <a:rPr lang="en-US" b="1" dirty="0"/>
              <a:t>Developed new standard to address technology-facilitated violence against women and girls and support its implementation (GEC/PC-</a:t>
            </a:r>
            <a:r>
              <a:rPr lang="en-US" b="1" dirty="0" err="1"/>
              <a:t>eVIO</a:t>
            </a:r>
            <a:r>
              <a:rPr lang="en-US" b="1" dirty="0"/>
              <a:t> - Committee of Experts on combating technology-facilitated violence against women and girls, first meeting on 1-2 October, preparing draft recommendation on TFVAWG)</a:t>
            </a:r>
          </a:p>
          <a:p>
            <a:r>
              <a:rPr lang="en-US" b="1" dirty="0"/>
              <a:t>-Developed information tools on the role of men and boys in preventing violence against women and girls (the guideline).</a:t>
            </a:r>
          </a:p>
          <a:p>
            <a:r>
              <a:rPr lang="en-US" dirty="0"/>
              <a:t>-Designed pilot projects, </a:t>
            </a:r>
            <a:r>
              <a:rPr lang="en-US" dirty="0" err="1"/>
              <a:t>programmes</a:t>
            </a:r>
            <a:r>
              <a:rPr lang="en-US" dirty="0"/>
              <a:t> / perpetrator </a:t>
            </a:r>
            <a:r>
              <a:rPr lang="en-US" dirty="0" err="1"/>
              <a:t>programmes</a:t>
            </a:r>
            <a:r>
              <a:rPr lang="en-US" dirty="0"/>
              <a:t> and developed </a:t>
            </a:r>
            <a:r>
              <a:rPr lang="en-US" dirty="0" err="1"/>
              <a:t>specialised</a:t>
            </a:r>
            <a:r>
              <a:rPr lang="en-US" dirty="0"/>
              <a:t> psychological care for perpetrators and evaluated the impact and effectiveness of these interventions in preventing recidivism.</a:t>
            </a:r>
          </a:p>
          <a:p>
            <a:r>
              <a:rPr lang="en-US" dirty="0"/>
              <a:t>-Supported the development of disaggregated data collection by sex and age as well as research on violence against all women and girls and domestic violence.</a:t>
            </a:r>
          </a:p>
          <a:p>
            <a:endParaRPr lang="fr-FR" dirty="0"/>
          </a:p>
        </p:txBody>
      </p:sp>
      <p:sp>
        <p:nvSpPr>
          <p:cNvPr id="4" name="Slide Number Placeholder 3"/>
          <p:cNvSpPr>
            <a:spLocks noGrp="1"/>
          </p:cNvSpPr>
          <p:nvPr>
            <p:ph type="sldNum" sz="quarter" idx="5"/>
          </p:nvPr>
        </p:nvSpPr>
        <p:spPr/>
        <p:txBody>
          <a:bodyPr/>
          <a:lstStyle/>
          <a:p>
            <a:fld id="{CD91D898-C786-4C5B-BF7A-1E0F2AAC44B7}" type="slidenum">
              <a:rPr lang="fr-FR" altLang="fr-FR" smtClean="0"/>
              <a:pPr/>
              <a:t>6</a:t>
            </a:fld>
            <a:endParaRPr lang="fr-FR" altLang="fr-FR"/>
          </a:p>
        </p:txBody>
      </p:sp>
    </p:spTree>
    <p:extLst>
      <p:ext uri="{BB962C8B-B14F-4D97-AF65-F5344CB8AC3E}">
        <p14:creationId xmlns:p14="http://schemas.microsoft.com/office/powerpoint/2010/main" val="19860886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Member states will: </a:t>
            </a:r>
          </a:p>
          <a:p>
            <a:r>
              <a:rPr lang="en-US" u="none" dirty="0"/>
              <a:t>-use Council of Europe guidance and the case law of the European Court of Human Rights to ensure women’s equal access to justice;</a:t>
            </a:r>
          </a:p>
          <a:p>
            <a:r>
              <a:rPr lang="en-US" u="none" dirty="0"/>
              <a:t>-increase their capacity to remove barriers and obstacles to women and girls’ access to justice;</a:t>
            </a:r>
          </a:p>
          <a:p>
            <a:r>
              <a:rPr lang="en-US" u="none" dirty="0"/>
              <a:t>-improve sex-disaggregated data collection and research.</a:t>
            </a:r>
          </a:p>
          <a:p>
            <a:endParaRPr lang="en-US" u="sng" dirty="0"/>
          </a:p>
          <a:p>
            <a:r>
              <a:rPr lang="en-US" u="sng" dirty="0"/>
              <a:t>Examples of CoE action</a:t>
            </a:r>
          </a:p>
          <a:p>
            <a:r>
              <a:rPr lang="en-US" dirty="0"/>
              <a:t>-Supported member states in implementing relevant instruments such as </a:t>
            </a:r>
            <a:r>
              <a:rPr lang="en-US" b="1" dirty="0"/>
              <a:t>General Recommendation No. 33 of the CEDAW Committee on Women’s access to justice  </a:t>
            </a:r>
            <a:r>
              <a:rPr lang="en-US" dirty="0"/>
              <a:t>and the </a:t>
            </a:r>
            <a:r>
              <a:rPr lang="en-US" b="1" dirty="0"/>
              <a:t>CoE report on The impact of Covid-19 on women's access to justice and recommendations from relevant studies.</a:t>
            </a:r>
          </a:p>
          <a:p>
            <a:r>
              <a:rPr lang="en-US" dirty="0"/>
              <a:t>-Continued to address harmful impact of gender stereotypes on judicial decision making by monitoring court decisions and raise awareness among legal professionals including stereotypes in the judicial system and protection against gender-based violence and discrimination.</a:t>
            </a:r>
          </a:p>
          <a:p>
            <a:r>
              <a:rPr lang="en-US" dirty="0"/>
              <a:t>-Developed and disseminated training tools and materials including the Human Rights Education for Legal Professional </a:t>
            </a:r>
            <a:r>
              <a:rPr lang="en-US" b="1" dirty="0"/>
              <a:t>(HELP) courses to promote gender equality, prevent violence against women, and improve access to justice.</a:t>
            </a:r>
          </a:p>
          <a:p>
            <a:r>
              <a:rPr lang="en-US" dirty="0"/>
              <a:t>-Monitored and followed up on court decisions to raise awareness and ensured a better understanding among legal professionals of issues related to women’s access to justice, including stereotypes in the judicial system and protection against gender-based violence and discrimination. </a:t>
            </a:r>
          </a:p>
          <a:p>
            <a:r>
              <a:rPr lang="en-US" dirty="0"/>
              <a:t>-Encouraged </a:t>
            </a:r>
            <a:r>
              <a:rPr lang="en-US" dirty="0" err="1"/>
              <a:t>standardised</a:t>
            </a:r>
            <a:r>
              <a:rPr lang="en-US" dirty="0"/>
              <a:t> data collection by sex and age and research in the area of access to justice for women and girls, considering intersectional characteristics such as ethnicity, sexual orientation, and disability.</a:t>
            </a:r>
          </a:p>
          <a:p>
            <a:endParaRPr lang="fr-FR" dirty="0"/>
          </a:p>
        </p:txBody>
      </p:sp>
      <p:sp>
        <p:nvSpPr>
          <p:cNvPr id="4" name="Slide Number Placeholder 3"/>
          <p:cNvSpPr>
            <a:spLocks noGrp="1"/>
          </p:cNvSpPr>
          <p:nvPr>
            <p:ph type="sldNum" sz="quarter" idx="5"/>
          </p:nvPr>
        </p:nvSpPr>
        <p:spPr/>
        <p:txBody>
          <a:bodyPr/>
          <a:lstStyle/>
          <a:p>
            <a:fld id="{CD91D898-C786-4C5B-BF7A-1E0F2AAC44B7}" type="slidenum">
              <a:rPr lang="fr-FR" altLang="fr-FR" smtClean="0"/>
              <a:pPr/>
              <a:t>7</a:t>
            </a:fld>
            <a:endParaRPr lang="fr-FR" altLang="fr-FR"/>
          </a:p>
        </p:txBody>
      </p:sp>
    </p:spTree>
    <p:extLst>
      <p:ext uri="{BB962C8B-B14F-4D97-AF65-F5344CB8AC3E}">
        <p14:creationId xmlns:p14="http://schemas.microsoft.com/office/powerpoint/2010/main" val="33621719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Member states will: </a:t>
            </a:r>
          </a:p>
          <a:p>
            <a:r>
              <a:rPr lang="en-US" dirty="0"/>
              <a:t>•ensure equal participation of women and girls, men, and boys in political and public decision-making;</a:t>
            </a:r>
          </a:p>
          <a:p>
            <a:r>
              <a:rPr lang="en-US" dirty="0"/>
              <a:t>•ensure women’s equal access to the </a:t>
            </a:r>
            <a:r>
              <a:rPr lang="en-US" dirty="0" err="1"/>
              <a:t>labour</a:t>
            </a:r>
            <a:r>
              <a:rPr lang="en-US" dirty="0"/>
              <a:t> market and tackle their higher levels of precariousness and related risks of poverty;</a:t>
            </a:r>
          </a:p>
          <a:p>
            <a:r>
              <a:rPr lang="en-US" dirty="0"/>
              <a:t>•ensure that all women and girls, men and boys have effective access to sexual and reproductive health and rights and to affordable, equitable and quality healthcare services, including in the area of mental health.</a:t>
            </a:r>
          </a:p>
          <a:p>
            <a:endParaRPr lang="en-US" dirty="0"/>
          </a:p>
          <a:p>
            <a:r>
              <a:rPr lang="en-US" u="sng" dirty="0"/>
              <a:t>Examples of CoE action</a:t>
            </a:r>
          </a:p>
          <a:p>
            <a:r>
              <a:rPr lang="en-US" dirty="0"/>
              <a:t>-Supported the full implementation of relevant standards such as the </a:t>
            </a:r>
            <a:r>
              <a:rPr lang="en-US" b="1" dirty="0"/>
              <a:t>Recommendation Rec(2003)3 of the Committee of Ministers on balanced participation of women and men in political and public decision making (neither sex should be represented in a political or public decision-making body at a level below 40%)</a:t>
            </a:r>
            <a:r>
              <a:rPr lang="en-US" b="0" dirty="0"/>
              <a:t> </a:t>
            </a:r>
            <a:r>
              <a:rPr lang="en-US" dirty="0"/>
              <a:t>and </a:t>
            </a:r>
            <a:r>
              <a:rPr lang="en-US" b="1" dirty="0"/>
              <a:t>Recommendation CM/ Rec(2023)4 of the Committee of Ministers to member states on Roma youth participation </a:t>
            </a:r>
            <a:r>
              <a:rPr lang="en-US" dirty="0"/>
              <a:t>and of effective gender mainstreaming strategies and policies.</a:t>
            </a:r>
          </a:p>
          <a:p>
            <a:r>
              <a:rPr lang="en-US" dirty="0"/>
              <a:t>-Encouraged and supported action to facilitate women’s participation in elections, tackling sexism and violence against women in politics, and promoting gender equality in electoral systems and decision-making bodies.</a:t>
            </a:r>
          </a:p>
          <a:p>
            <a:r>
              <a:rPr lang="en-US" dirty="0"/>
              <a:t>-Encouraged employers to take measures to promote women’s economic independence and remove obstacles to their </a:t>
            </a:r>
            <a:r>
              <a:rPr lang="en-US" dirty="0" err="1"/>
              <a:t>labour</a:t>
            </a:r>
            <a:r>
              <a:rPr lang="en-US" dirty="0"/>
              <a:t> market participation, particularly in emerging sectors such as the green and digital economy.</a:t>
            </a:r>
          </a:p>
          <a:p>
            <a:r>
              <a:rPr lang="en-US" dirty="0"/>
              <a:t>-</a:t>
            </a:r>
            <a:r>
              <a:rPr lang="en-US" dirty="0" err="1"/>
              <a:t>Recognised</a:t>
            </a:r>
            <a:r>
              <a:rPr lang="en-US" dirty="0"/>
              <a:t> the value of care and promoted the equal distribution of unpaid care and domestic work; promoted paid maternity and paternity leave and quality childcare and encouraged men's involvement in caregiving and flexible working arrangements. </a:t>
            </a:r>
          </a:p>
          <a:p>
            <a:r>
              <a:rPr lang="en-US" dirty="0"/>
              <a:t>-Prepared a </a:t>
            </a:r>
            <a:r>
              <a:rPr lang="en-US" b="1" dirty="0"/>
              <a:t>study on women’s effective rights to decide on matters related to their sexual and reproductive health and rights</a:t>
            </a:r>
            <a:r>
              <a:rPr lang="en-US" dirty="0"/>
              <a:t>, free of coercion, discrimination, and violence including women who face multiple and intersecting forms of discrimination. </a:t>
            </a:r>
            <a:r>
              <a:rPr lang="fr-FR" dirty="0">
                <a:hlinkClick r:id="rId3"/>
              </a:rPr>
              <a:t>https://www.bing.com/search?q=Council+of+Europe+study+on+women%E2%80%99s+effective+rights+to+decide+on+matters+related+to+their+sexual+and+reproductive+health+and+rights&amp;cvid=11853dca45564f7a9aa129dad7eeeec0&amp;gs_lcrp=EgZjaHJvbWUyBggAEEUYOdIBCDM4MDdqMGoxqAIAsAIA&amp;FORM=ANAB01&amp;PC=U531 (coe.int)</a:t>
            </a:r>
            <a:r>
              <a:rPr lang="fr-FR" dirty="0"/>
              <a:t> </a:t>
            </a:r>
            <a:endParaRPr lang="en-US" dirty="0"/>
          </a:p>
          <a:p>
            <a:r>
              <a:rPr lang="en-US" b="1" dirty="0"/>
              <a:t>-Worked to achieve balanced participation of women and men in all Council of Europe bodies, institutions and decision-making processes.</a:t>
            </a:r>
          </a:p>
          <a:p>
            <a:endParaRPr lang="fr-FR" dirty="0"/>
          </a:p>
        </p:txBody>
      </p:sp>
      <p:sp>
        <p:nvSpPr>
          <p:cNvPr id="4" name="Slide Number Placeholder 3"/>
          <p:cNvSpPr>
            <a:spLocks noGrp="1"/>
          </p:cNvSpPr>
          <p:nvPr>
            <p:ph type="sldNum" sz="quarter" idx="5"/>
          </p:nvPr>
        </p:nvSpPr>
        <p:spPr/>
        <p:txBody>
          <a:bodyPr/>
          <a:lstStyle/>
          <a:p>
            <a:fld id="{CD91D898-C786-4C5B-BF7A-1E0F2AAC44B7}" type="slidenum">
              <a:rPr lang="fr-FR" altLang="fr-FR" smtClean="0"/>
              <a:pPr/>
              <a:t>8</a:t>
            </a:fld>
            <a:endParaRPr lang="fr-FR" altLang="fr-FR"/>
          </a:p>
        </p:txBody>
      </p:sp>
    </p:spTree>
    <p:extLst>
      <p:ext uri="{BB962C8B-B14F-4D97-AF65-F5344CB8AC3E}">
        <p14:creationId xmlns:p14="http://schemas.microsoft.com/office/powerpoint/2010/main" val="13780793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Member states will: </a:t>
            </a:r>
          </a:p>
          <a:p>
            <a:r>
              <a:rPr lang="en-US" dirty="0"/>
              <a:t>-take action based on the lessons learned from the COVID-19 pandemic in the field of gender equality;</a:t>
            </a:r>
          </a:p>
          <a:p>
            <a:r>
              <a:rPr lang="en-US" dirty="0"/>
              <a:t>-adopt a gender perspective in the prevention and mitigation of crises;</a:t>
            </a:r>
          </a:p>
          <a:p>
            <a:r>
              <a:rPr lang="en-US" dirty="0"/>
              <a:t>-implement Council of Europe Recommendation CM/Rec(2022) on protecting the rights of migrant, refugee and asylum-seeking women and girls;</a:t>
            </a:r>
          </a:p>
          <a:p>
            <a:r>
              <a:rPr lang="en-US" dirty="0"/>
              <a:t>- join forces to counter anti-gender narrative</a:t>
            </a:r>
          </a:p>
          <a:p>
            <a:pPr marL="0" indent="0">
              <a:buFontTx/>
              <a:buNone/>
            </a:pPr>
            <a:endParaRPr lang="fr-FR" u="sng" dirty="0"/>
          </a:p>
          <a:p>
            <a:r>
              <a:rPr lang="en-US" u="sng" dirty="0"/>
              <a:t>Examples of CoE actions</a:t>
            </a:r>
          </a:p>
          <a:p>
            <a:r>
              <a:rPr lang="en-US" dirty="0"/>
              <a:t>-Disseminated and supported the implementation of relevant standards on the rights of migrant women through co-operation projects. </a:t>
            </a:r>
          </a:p>
          <a:p>
            <a:r>
              <a:rPr lang="en-US" dirty="0"/>
              <a:t>-Carried out activities addressing the adverse effects of climate change on gender equality.</a:t>
            </a:r>
          </a:p>
          <a:p>
            <a:r>
              <a:rPr lang="en-US" dirty="0"/>
              <a:t>-Supported the systematic integration of a gender equality perspective in policies and measures regarding public health, conflict resolution, climate change, and economic downturn.</a:t>
            </a:r>
          </a:p>
          <a:p>
            <a:r>
              <a:rPr lang="en-US" dirty="0"/>
              <a:t>-Supported member states in </a:t>
            </a:r>
            <a:r>
              <a:rPr lang="en-US" dirty="0" err="1"/>
              <a:t>recognising</a:t>
            </a:r>
            <a:r>
              <a:rPr lang="en-US" dirty="0"/>
              <a:t> gender equality and women’s rights as core elements of multilateral relations and crisis management, addressing gender-based violence in conflict situations, and supporting women and girls as agents for conflict prevention and building sustainable peace as per the </a:t>
            </a:r>
            <a:r>
              <a:rPr lang="en-US" b="1" dirty="0"/>
              <a:t>Recommendation CM/Rec(2010)10 of the Committee of Ministers to member states on the role of women and men in conflict prevention and resolution and in peace building.</a:t>
            </a:r>
          </a:p>
          <a:p>
            <a:r>
              <a:rPr lang="en-US" b="1" dirty="0"/>
              <a:t>- Undergoing project: deflecting anti-gender rhetoric </a:t>
            </a:r>
            <a:r>
              <a:rPr lang="en-US" b="0" dirty="0"/>
              <a:t>(research of anti-gender movement, their narrative and mapping of promising practices to counter it)</a:t>
            </a:r>
            <a:endParaRPr lang="en-US" b="1" dirty="0"/>
          </a:p>
          <a:p>
            <a:endParaRPr lang="en-US" dirty="0"/>
          </a:p>
          <a:p>
            <a:endParaRPr lang="en-US" dirty="0"/>
          </a:p>
          <a:p>
            <a:endParaRPr lang="fr-FR" dirty="0"/>
          </a:p>
        </p:txBody>
      </p:sp>
      <p:sp>
        <p:nvSpPr>
          <p:cNvPr id="4" name="Slide Number Placeholder 3"/>
          <p:cNvSpPr>
            <a:spLocks noGrp="1"/>
          </p:cNvSpPr>
          <p:nvPr>
            <p:ph type="sldNum" sz="quarter" idx="5"/>
          </p:nvPr>
        </p:nvSpPr>
        <p:spPr/>
        <p:txBody>
          <a:bodyPr/>
          <a:lstStyle/>
          <a:p>
            <a:fld id="{CD91D898-C786-4C5B-BF7A-1E0F2AAC44B7}" type="slidenum">
              <a:rPr lang="fr-FR" altLang="fr-FR" smtClean="0"/>
              <a:pPr/>
              <a:t>9</a:t>
            </a:fld>
            <a:endParaRPr lang="fr-FR" altLang="fr-FR"/>
          </a:p>
        </p:txBody>
      </p:sp>
    </p:spTree>
    <p:extLst>
      <p:ext uri="{BB962C8B-B14F-4D97-AF65-F5344CB8AC3E}">
        <p14:creationId xmlns:p14="http://schemas.microsoft.com/office/powerpoint/2010/main" val="14816262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Member states and the Council of Europe will: </a:t>
            </a:r>
          </a:p>
          <a:p>
            <a:r>
              <a:rPr lang="en-US" dirty="0"/>
              <a:t>•strive to achieve gender mainstreaming in all policies and sectors;</a:t>
            </a:r>
          </a:p>
          <a:p>
            <a:r>
              <a:rPr lang="en-US" dirty="0"/>
              <a:t>•strive to achieve gender mainstreaming through co-operation activities ;</a:t>
            </a:r>
          </a:p>
          <a:p>
            <a:r>
              <a:rPr lang="en-US" dirty="0"/>
              <a:t>•integrate a gender equality and intersectional approach in all their activities and policy areas. </a:t>
            </a:r>
          </a:p>
          <a:p>
            <a:endParaRPr lang="fr-FR" dirty="0"/>
          </a:p>
          <a:p>
            <a:r>
              <a:rPr lang="en-US" u="sng" dirty="0"/>
              <a:t>Examples of CoE actions</a:t>
            </a:r>
          </a:p>
          <a:p>
            <a:r>
              <a:rPr lang="en-US" dirty="0"/>
              <a:t>-Provided targeted training and produce materials and tools on gender mainstreaming and gender equality in various intergovernmental, monitoring and co-operation sectors.</a:t>
            </a:r>
          </a:p>
          <a:p>
            <a:r>
              <a:rPr lang="en-US" dirty="0"/>
              <a:t>-Encouraged CoE sectors to address the need for sex disaggregated data in standard-setting, monitoring and cooperation activities.</a:t>
            </a:r>
          </a:p>
          <a:p>
            <a:r>
              <a:rPr lang="en-US" dirty="0"/>
              <a:t>-Monitored progress on the implementation of a gender mainstreaming approach within the </a:t>
            </a:r>
            <a:r>
              <a:rPr lang="en-US" dirty="0" err="1"/>
              <a:t>organisation</a:t>
            </a:r>
            <a:r>
              <a:rPr lang="en-US" dirty="0"/>
              <a:t>, identifying, supporting and replicating promising initiatives.</a:t>
            </a:r>
          </a:p>
          <a:p>
            <a:r>
              <a:rPr lang="en-US" dirty="0"/>
              <a:t>-Facilitated networking and exchange of information with members, partners, and </a:t>
            </a:r>
            <a:r>
              <a:rPr lang="en-US" dirty="0" err="1"/>
              <a:t>organisations</a:t>
            </a:r>
            <a:r>
              <a:rPr lang="en-US" dirty="0"/>
              <a:t> on gender mainstreaming, gender budgeting, and human rights-based solutions for inequalities.</a:t>
            </a:r>
          </a:p>
          <a:p>
            <a:r>
              <a:rPr lang="en-US" dirty="0"/>
              <a:t>-Involved all relevant actors including gender equality experts and civil society, in the promotion and implementation of a gender mainstreaming and intersectional approach.</a:t>
            </a:r>
          </a:p>
          <a:p>
            <a:r>
              <a:rPr lang="en-US" dirty="0"/>
              <a:t>-Continued to mainstream gender equality in Council of Europe staff and other internal policies, including budgets, tools and indicators to measure and assess progress.</a:t>
            </a:r>
          </a:p>
          <a:p>
            <a:endParaRPr lang="en-US" dirty="0"/>
          </a:p>
          <a:p>
            <a:endParaRPr lang="en-US" dirty="0"/>
          </a:p>
          <a:p>
            <a:endParaRPr lang="fr-FR" dirty="0"/>
          </a:p>
        </p:txBody>
      </p:sp>
      <p:sp>
        <p:nvSpPr>
          <p:cNvPr id="4" name="Slide Number Placeholder 3"/>
          <p:cNvSpPr>
            <a:spLocks noGrp="1"/>
          </p:cNvSpPr>
          <p:nvPr>
            <p:ph type="sldNum" sz="quarter" idx="5"/>
          </p:nvPr>
        </p:nvSpPr>
        <p:spPr/>
        <p:txBody>
          <a:bodyPr/>
          <a:lstStyle/>
          <a:p>
            <a:fld id="{CD91D898-C786-4C5B-BF7A-1E0F2AAC44B7}" type="slidenum">
              <a:rPr lang="fr-FR" altLang="fr-FR" smtClean="0"/>
              <a:pPr/>
              <a:t>10</a:t>
            </a:fld>
            <a:endParaRPr lang="fr-FR" altLang="fr-FR"/>
          </a:p>
        </p:txBody>
      </p:sp>
    </p:spTree>
    <p:extLst>
      <p:ext uri="{BB962C8B-B14F-4D97-AF65-F5344CB8AC3E}">
        <p14:creationId xmlns:p14="http://schemas.microsoft.com/office/powerpoint/2010/main" val="31172410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892389F7-5F82-9AB7-C7A7-123C034944BE}"/>
              </a:ext>
            </a:extLst>
          </p:cNvPr>
          <p:cNvSpPr>
            <a:spLocks noGrp="1"/>
          </p:cNvSpPr>
          <p:nvPr>
            <p:ph type="subTitle" idx="1"/>
          </p:nvPr>
        </p:nvSpPr>
        <p:spPr>
          <a:xfrm>
            <a:off x="1143000" y="433622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A53BE619-47EF-659D-66AF-74391D30D2EA}"/>
              </a:ext>
            </a:extLst>
          </p:cNvPr>
          <p:cNvSpPr>
            <a:spLocks noGrp="1"/>
          </p:cNvSpPr>
          <p:nvPr>
            <p:ph type="dt" sz="half" idx="10"/>
          </p:nvPr>
        </p:nvSpPr>
        <p:spPr/>
        <p:txBody>
          <a:bodyPr/>
          <a:lstStyle/>
          <a:p>
            <a:fld id="{93FC251C-D769-3C44-88FD-D584B3A19E4A}" type="datetimeFigureOut">
              <a:rPr lang="fr-FR" smtClean="0"/>
              <a:t>29/10/2025</a:t>
            </a:fld>
            <a:endParaRPr lang="fr-FR"/>
          </a:p>
        </p:txBody>
      </p:sp>
      <p:sp>
        <p:nvSpPr>
          <p:cNvPr id="6" name="Espace réservé du numéro de diapositive 5">
            <a:extLst>
              <a:ext uri="{FF2B5EF4-FFF2-40B4-BE49-F238E27FC236}">
                <a16:creationId xmlns:a16="http://schemas.microsoft.com/office/drawing/2014/main" id="{2F62D6A8-4F39-1AC4-1C72-913D69130BFA}"/>
              </a:ext>
            </a:extLst>
          </p:cNvPr>
          <p:cNvSpPr>
            <a:spLocks noGrp="1"/>
          </p:cNvSpPr>
          <p:nvPr>
            <p:ph type="sldNum" sz="quarter" idx="12"/>
          </p:nvPr>
        </p:nvSpPr>
        <p:spPr/>
        <p:txBody>
          <a:bodyPr/>
          <a:lstStyle/>
          <a:p>
            <a:fld id="{8FBE0B40-A7F4-9741-A9F1-7493B90911CB}" type="slidenum">
              <a:rPr lang="fr-FR" smtClean="0"/>
              <a:t>‹#›</a:t>
            </a:fld>
            <a:endParaRPr lang="fr-FR"/>
          </a:p>
        </p:txBody>
      </p:sp>
    </p:spTree>
    <p:extLst>
      <p:ext uri="{BB962C8B-B14F-4D97-AF65-F5344CB8AC3E}">
        <p14:creationId xmlns:p14="http://schemas.microsoft.com/office/powerpoint/2010/main" val="3354343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892389F7-5F82-9AB7-C7A7-123C034944BE}"/>
              </a:ext>
            </a:extLst>
          </p:cNvPr>
          <p:cNvSpPr>
            <a:spLocks noGrp="1"/>
          </p:cNvSpPr>
          <p:nvPr>
            <p:ph type="subTitle" idx="1"/>
          </p:nvPr>
        </p:nvSpPr>
        <p:spPr>
          <a:xfrm>
            <a:off x="1143000" y="433622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A53BE619-47EF-659D-66AF-74391D30D2EA}"/>
              </a:ext>
            </a:extLst>
          </p:cNvPr>
          <p:cNvSpPr>
            <a:spLocks noGrp="1"/>
          </p:cNvSpPr>
          <p:nvPr>
            <p:ph type="dt" sz="half" idx="10"/>
          </p:nvPr>
        </p:nvSpPr>
        <p:spPr/>
        <p:txBody>
          <a:bodyPr/>
          <a:lstStyle/>
          <a:p>
            <a:fld id="{93FC251C-D769-3C44-88FD-D584B3A19E4A}" type="datetimeFigureOut">
              <a:rPr lang="fr-FR" smtClean="0"/>
              <a:t>29/10/2025</a:t>
            </a:fld>
            <a:endParaRPr lang="fr-FR"/>
          </a:p>
        </p:txBody>
      </p:sp>
      <p:sp>
        <p:nvSpPr>
          <p:cNvPr id="6" name="Espace réservé du numéro de diapositive 5">
            <a:extLst>
              <a:ext uri="{FF2B5EF4-FFF2-40B4-BE49-F238E27FC236}">
                <a16:creationId xmlns:a16="http://schemas.microsoft.com/office/drawing/2014/main" id="{2F62D6A8-4F39-1AC4-1C72-913D69130BFA}"/>
              </a:ext>
            </a:extLst>
          </p:cNvPr>
          <p:cNvSpPr>
            <a:spLocks noGrp="1"/>
          </p:cNvSpPr>
          <p:nvPr>
            <p:ph type="sldNum" sz="quarter" idx="12"/>
          </p:nvPr>
        </p:nvSpPr>
        <p:spPr/>
        <p:txBody>
          <a:bodyPr/>
          <a:lstStyle/>
          <a:p>
            <a:fld id="{8FBE0B40-A7F4-9741-A9F1-7493B90911CB}" type="slidenum">
              <a:rPr lang="fr-FR" smtClean="0"/>
              <a:t>‹#›</a:t>
            </a:fld>
            <a:endParaRPr lang="fr-FR"/>
          </a:p>
        </p:txBody>
      </p:sp>
    </p:spTree>
    <p:extLst>
      <p:ext uri="{BB962C8B-B14F-4D97-AF65-F5344CB8AC3E}">
        <p14:creationId xmlns:p14="http://schemas.microsoft.com/office/powerpoint/2010/main" val="545891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2" name="Espace réservé du numéro de diapositive 5">
            <a:extLst>
              <a:ext uri="{FF2B5EF4-FFF2-40B4-BE49-F238E27FC236}">
                <a16:creationId xmlns:a16="http://schemas.microsoft.com/office/drawing/2014/main" id="{A3C25237-06C7-4393-A852-037944D36347}"/>
              </a:ext>
            </a:extLst>
          </p:cNvPr>
          <p:cNvSpPr>
            <a:spLocks noGrp="1"/>
          </p:cNvSpPr>
          <p:nvPr>
            <p:ph type="sldNum" sz="quarter" idx="10"/>
          </p:nvPr>
        </p:nvSpPr>
        <p:spPr/>
        <p:txBody>
          <a:bodyPr/>
          <a:lstStyle>
            <a:lvl1pPr>
              <a:defRPr/>
            </a:lvl1pPr>
          </a:lstStyle>
          <a:p>
            <a:fld id="{7C1FC204-4705-4E45-9CB1-474F22CFD434}" type="slidenum">
              <a:rPr lang="fr-FR" altLang="fr-FR"/>
              <a:pPr/>
              <a:t>‹#›</a:t>
            </a:fld>
            <a:endParaRPr lang="fr-FR" altLang="fr-FR"/>
          </a:p>
        </p:txBody>
      </p:sp>
    </p:spTree>
    <p:extLst>
      <p:ext uri="{BB962C8B-B14F-4D97-AF65-F5344CB8AC3E}">
        <p14:creationId xmlns:p14="http://schemas.microsoft.com/office/powerpoint/2010/main" val="2668660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6" name="Espace réservé du texte 2"/>
          <p:cNvSpPr>
            <a:spLocks noGrp="1"/>
          </p:cNvSpPr>
          <p:nvPr>
            <p:ph idx="1"/>
          </p:nvPr>
        </p:nvSpPr>
        <p:spPr>
          <a:xfrm>
            <a:off x="457200" y="1600200"/>
            <a:ext cx="8229600" cy="4525963"/>
          </a:xfrm>
          <a:prstGeom prst="rect">
            <a:avLst/>
          </a:prstGeom>
        </p:spPr>
        <p:txBody>
          <a:bodyPr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3" name="Espace réservé de la date 3">
            <a:extLst>
              <a:ext uri="{FF2B5EF4-FFF2-40B4-BE49-F238E27FC236}">
                <a16:creationId xmlns:a16="http://schemas.microsoft.com/office/drawing/2014/main" id="{D40CB59E-E485-4D83-9B9C-CD7BA2FD7209}"/>
              </a:ext>
            </a:extLst>
          </p:cNvPr>
          <p:cNvSpPr>
            <a:spLocks noGrp="1"/>
          </p:cNvSpPr>
          <p:nvPr>
            <p:ph type="dt" sz="half" idx="10"/>
          </p:nvPr>
        </p:nvSpPr>
        <p:spPr/>
        <p:txBody>
          <a:bodyPr/>
          <a:lstStyle>
            <a:lvl1pPr>
              <a:defRPr/>
            </a:lvl1pPr>
          </a:lstStyle>
          <a:p>
            <a:pPr>
              <a:defRPr/>
            </a:pPr>
            <a:fld id="{47615DA5-AD21-472C-BD45-88B4761B913D}" type="datetime1">
              <a:rPr lang="fr-FR"/>
              <a:pPr>
                <a:defRPr/>
              </a:pPr>
              <a:t>29/10/2025</a:t>
            </a:fld>
            <a:endParaRPr lang="fr-FR" dirty="0"/>
          </a:p>
        </p:txBody>
      </p:sp>
      <p:sp>
        <p:nvSpPr>
          <p:cNvPr id="4" name="Espace réservé du numéro de diapositive 5">
            <a:extLst>
              <a:ext uri="{FF2B5EF4-FFF2-40B4-BE49-F238E27FC236}">
                <a16:creationId xmlns:a16="http://schemas.microsoft.com/office/drawing/2014/main" id="{D00B961E-8A58-4ED6-8855-543B7BE80643}"/>
              </a:ext>
            </a:extLst>
          </p:cNvPr>
          <p:cNvSpPr>
            <a:spLocks noGrp="1"/>
          </p:cNvSpPr>
          <p:nvPr>
            <p:ph type="sldNum" sz="quarter" idx="11"/>
          </p:nvPr>
        </p:nvSpPr>
        <p:spPr/>
        <p:txBody>
          <a:bodyPr/>
          <a:lstStyle>
            <a:lvl1pPr>
              <a:defRPr/>
            </a:lvl1pPr>
          </a:lstStyle>
          <a:p>
            <a:fld id="{936BCB6B-3970-457E-A2B3-ABF76972ACB8}" type="slidenum">
              <a:rPr lang="fr-FR" altLang="fr-FR"/>
              <a:pPr/>
              <a:t>‹#›</a:t>
            </a:fld>
            <a:endParaRPr lang="fr-FR" altLang="fr-FR"/>
          </a:p>
        </p:txBody>
      </p:sp>
    </p:spTree>
    <p:extLst>
      <p:ext uri="{BB962C8B-B14F-4D97-AF65-F5344CB8AC3E}">
        <p14:creationId xmlns:p14="http://schemas.microsoft.com/office/powerpoint/2010/main" val="293678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6" name="Espace réservé du texte 2"/>
          <p:cNvSpPr>
            <a:spLocks noGrp="1"/>
          </p:cNvSpPr>
          <p:nvPr>
            <p:ph idx="1"/>
          </p:nvPr>
        </p:nvSpPr>
        <p:spPr>
          <a:xfrm>
            <a:off x="457200" y="1600200"/>
            <a:ext cx="8229600" cy="4525963"/>
          </a:xfrm>
          <a:prstGeom prst="rect">
            <a:avLst/>
          </a:prstGeom>
        </p:spPr>
        <p:txBody>
          <a:bodyPr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3" name="Espace réservé de la date 3">
            <a:extLst>
              <a:ext uri="{FF2B5EF4-FFF2-40B4-BE49-F238E27FC236}">
                <a16:creationId xmlns:a16="http://schemas.microsoft.com/office/drawing/2014/main" id="{003569D5-CB9F-4C36-B17D-7C85E22277C4}"/>
              </a:ext>
            </a:extLst>
          </p:cNvPr>
          <p:cNvSpPr>
            <a:spLocks noGrp="1"/>
          </p:cNvSpPr>
          <p:nvPr>
            <p:ph type="dt" sz="half" idx="10"/>
          </p:nvPr>
        </p:nvSpPr>
        <p:spPr/>
        <p:txBody>
          <a:bodyPr/>
          <a:lstStyle>
            <a:lvl1pPr algn="l">
              <a:defRPr sz="1000">
                <a:solidFill>
                  <a:schemeClr val="tx1">
                    <a:tint val="75000"/>
                  </a:schemeClr>
                </a:solidFill>
                <a:latin typeface="Century Gothic" charset="0"/>
                <a:ea typeface="Century Gothic" charset="0"/>
                <a:cs typeface="Century Gothic" charset="0"/>
              </a:defRPr>
            </a:lvl1pPr>
          </a:lstStyle>
          <a:p>
            <a:pPr>
              <a:defRPr/>
            </a:pPr>
            <a:fld id="{22B85CF0-CDDE-444D-9422-28351580A267}" type="datetime1">
              <a:rPr lang="fr-FR"/>
              <a:pPr>
                <a:defRPr/>
              </a:pPr>
              <a:t>29/10/2025</a:t>
            </a:fld>
            <a:endParaRPr lang="fr-FR" dirty="0"/>
          </a:p>
        </p:txBody>
      </p:sp>
      <p:sp>
        <p:nvSpPr>
          <p:cNvPr id="4" name="Espace réservé du numéro de diapositive 5">
            <a:extLst>
              <a:ext uri="{FF2B5EF4-FFF2-40B4-BE49-F238E27FC236}">
                <a16:creationId xmlns:a16="http://schemas.microsoft.com/office/drawing/2014/main" id="{EEF30C7E-53D1-4B3C-82D4-15F04F76D60A}"/>
              </a:ext>
            </a:extLst>
          </p:cNvPr>
          <p:cNvSpPr>
            <a:spLocks noGrp="1"/>
          </p:cNvSpPr>
          <p:nvPr>
            <p:ph type="sldNum" sz="quarter" idx="11"/>
          </p:nvPr>
        </p:nvSpPr>
        <p:spPr/>
        <p:txBody>
          <a:bodyPr/>
          <a:lstStyle>
            <a:lvl1pPr>
              <a:defRPr/>
            </a:lvl1pPr>
          </a:lstStyle>
          <a:p>
            <a:fld id="{A725AD86-6B63-47AF-8C69-9EFCD0ADAB89}" type="slidenum">
              <a:rPr lang="fr-FR" altLang="fr-FR"/>
              <a:pPr/>
              <a:t>‹#›</a:t>
            </a:fld>
            <a:endParaRPr lang="fr-FR" altLang="fr-FR"/>
          </a:p>
        </p:txBody>
      </p:sp>
    </p:spTree>
    <p:extLst>
      <p:ext uri="{BB962C8B-B14F-4D97-AF65-F5344CB8AC3E}">
        <p14:creationId xmlns:p14="http://schemas.microsoft.com/office/powerpoint/2010/main" val="774908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Espace réservé de la date 3">
            <a:extLst>
              <a:ext uri="{FF2B5EF4-FFF2-40B4-BE49-F238E27FC236}">
                <a16:creationId xmlns:a16="http://schemas.microsoft.com/office/drawing/2014/main" id="{FD812036-C4E4-4951-9331-6EC2ED0CBA09}"/>
              </a:ext>
            </a:extLst>
          </p:cNvPr>
          <p:cNvSpPr>
            <a:spLocks noGrp="1"/>
          </p:cNvSpPr>
          <p:nvPr>
            <p:ph type="dt" sz="half" idx="10"/>
          </p:nvPr>
        </p:nvSpPr>
        <p:spPr/>
        <p:txBody>
          <a:bodyPr/>
          <a:lstStyle>
            <a:lvl1pPr algn="l">
              <a:defRPr sz="1000">
                <a:solidFill>
                  <a:schemeClr val="tx1">
                    <a:tint val="75000"/>
                  </a:schemeClr>
                </a:solidFill>
                <a:latin typeface="Arial Narrow" charset="0"/>
                <a:ea typeface="Arial Narrow" charset="0"/>
                <a:cs typeface="Arial Narrow" charset="0"/>
              </a:defRPr>
            </a:lvl1pPr>
          </a:lstStyle>
          <a:p>
            <a:pPr>
              <a:defRPr/>
            </a:pPr>
            <a:fld id="{ACA25288-A8B0-4AB0-B433-D2DAD4A644C7}" type="datetime1">
              <a:rPr lang="fr-FR"/>
              <a:pPr>
                <a:defRPr/>
              </a:pPr>
              <a:t>29/10/2025</a:t>
            </a:fld>
            <a:endParaRPr lang="fr-FR" dirty="0"/>
          </a:p>
        </p:txBody>
      </p:sp>
      <p:sp>
        <p:nvSpPr>
          <p:cNvPr id="3" name="Espace réservé du numéro de diapositive 5">
            <a:extLst>
              <a:ext uri="{FF2B5EF4-FFF2-40B4-BE49-F238E27FC236}">
                <a16:creationId xmlns:a16="http://schemas.microsoft.com/office/drawing/2014/main" id="{E964FC6E-CB38-40E1-9978-4D24995C9467}"/>
              </a:ext>
            </a:extLst>
          </p:cNvPr>
          <p:cNvSpPr>
            <a:spLocks noGrp="1"/>
          </p:cNvSpPr>
          <p:nvPr>
            <p:ph type="sldNum" sz="quarter" idx="11"/>
          </p:nvPr>
        </p:nvSpPr>
        <p:spPr/>
        <p:txBody>
          <a:bodyPr/>
          <a:lstStyle>
            <a:lvl1pPr>
              <a:defRPr/>
            </a:lvl1pPr>
          </a:lstStyle>
          <a:p>
            <a:fld id="{454AF49A-73B1-4E04-9572-2B39671B1AD8}" type="slidenum">
              <a:rPr lang="fr-FR" altLang="fr-FR"/>
              <a:pPr/>
              <a:t>‹#›</a:t>
            </a:fld>
            <a:endParaRPr lang="fr-FR" altLang="fr-FR"/>
          </a:p>
        </p:txBody>
      </p:sp>
    </p:spTree>
    <p:extLst>
      <p:ext uri="{BB962C8B-B14F-4D97-AF65-F5344CB8AC3E}">
        <p14:creationId xmlns:p14="http://schemas.microsoft.com/office/powerpoint/2010/main" val="38898524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6" name="Espace réservé du texte 2"/>
          <p:cNvSpPr>
            <a:spLocks noGrp="1"/>
          </p:cNvSpPr>
          <p:nvPr>
            <p:ph idx="1"/>
          </p:nvPr>
        </p:nvSpPr>
        <p:spPr>
          <a:xfrm>
            <a:off x="457200" y="1600200"/>
            <a:ext cx="8229600" cy="4525963"/>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1"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000">
                <a:solidFill>
                  <a:schemeClr val="tx1">
                    <a:tint val="75000"/>
                  </a:schemeClr>
                </a:solidFill>
                <a:latin typeface="Century Gothic" charset="0"/>
                <a:ea typeface="Century Gothic" charset="0"/>
                <a:cs typeface="Century Gothic" charset="0"/>
              </a:defRPr>
            </a:lvl1pPr>
          </a:lstStyle>
          <a:p>
            <a:fld id="{6E88323B-C494-9644-A6FD-4EEB2F59D7F4}" type="datetime1">
              <a:rPr lang="fr-FR" smtClean="0"/>
              <a:pPr/>
              <a:t>29/10/2025</a:t>
            </a:fld>
            <a:endParaRPr lang="fr-FR" dirty="0"/>
          </a:p>
        </p:txBody>
      </p:sp>
      <p:sp>
        <p:nvSpPr>
          <p:cNvPr id="13"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chemeClr val="tx1">
                    <a:tint val="75000"/>
                  </a:schemeClr>
                </a:solidFill>
                <a:latin typeface="Arial Narrow" charset="0"/>
                <a:ea typeface="Arial Narrow" charset="0"/>
                <a:cs typeface="Arial Narrow" charset="0"/>
              </a:defRPr>
            </a:lvl1pPr>
          </a:lstStyle>
          <a:p>
            <a:fld id="{E8716A00-CC3F-A24A-9B86-816E9CA7F4AC}" type="slidenum">
              <a:rPr lang="fr-FR" smtClean="0"/>
              <a:pPr/>
              <a:t>‹#›</a:t>
            </a:fld>
            <a:endParaRPr lang="fr-FR" dirty="0"/>
          </a:p>
        </p:txBody>
      </p:sp>
    </p:spTree>
    <p:extLst>
      <p:ext uri="{BB962C8B-B14F-4D97-AF65-F5344CB8AC3E}">
        <p14:creationId xmlns:p14="http://schemas.microsoft.com/office/powerpoint/2010/main" val="397477364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6.xml"/><Relationship Id="rId1" Type="http://schemas.openxmlformats.org/officeDocument/2006/relationships/slideLayout" Target="../slideLayouts/slideLayout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7.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1AF7E1A7-3AD1-0AFD-CFC3-D54022404659}"/>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FC251C-D769-3C44-88FD-D584B3A19E4A}" type="datetimeFigureOut">
              <a:rPr lang="fr-FR" smtClean="0"/>
              <a:t>29/10/2025</a:t>
            </a:fld>
            <a:endParaRPr lang="fr-FR"/>
          </a:p>
        </p:txBody>
      </p:sp>
      <p:sp>
        <p:nvSpPr>
          <p:cNvPr id="6" name="Espace réservé du numéro de diapositive 5">
            <a:extLst>
              <a:ext uri="{FF2B5EF4-FFF2-40B4-BE49-F238E27FC236}">
                <a16:creationId xmlns:a16="http://schemas.microsoft.com/office/drawing/2014/main" id="{6F2C0E84-F95B-4E44-8194-C49BBB57BE0D}"/>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BE0B40-A7F4-9741-A9F1-7493B90911CB}" type="slidenum">
              <a:rPr lang="fr-FR" smtClean="0"/>
              <a:t>‹#›</a:t>
            </a:fld>
            <a:endParaRPr lang="fr-FR"/>
          </a:p>
        </p:txBody>
      </p:sp>
    </p:spTree>
    <p:extLst>
      <p:ext uri="{BB962C8B-B14F-4D97-AF65-F5344CB8AC3E}">
        <p14:creationId xmlns:p14="http://schemas.microsoft.com/office/powerpoint/2010/main" val="226794171"/>
      </p:ext>
    </p:extLst>
  </p:cSld>
  <p:clrMap bg1="lt1" tx1="dk1" bg2="lt2" tx2="dk2" accent1="accent1" accent2="accent2" accent3="accent3" accent4="accent4" accent5="accent5" accent6="accent6" hlink="hlink" folHlink="folHlink"/>
  <p:sldLayoutIdLst>
    <p:sldLayoutId id="214748372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1AF7E1A7-3AD1-0AFD-CFC3-D54022404659}"/>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FC251C-D769-3C44-88FD-D584B3A19E4A}" type="datetimeFigureOut">
              <a:rPr lang="fr-FR" smtClean="0"/>
              <a:t>29/10/2025</a:t>
            </a:fld>
            <a:endParaRPr lang="fr-FR"/>
          </a:p>
        </p:txBody>
      </p:sp>
      <p:sp>
        <p:nvSpPr>
          <p:cNvPr id="6" name="Espace réservé du numéro de diapositive 5">
            <a:extLst>
              <a:ext uri="{FF2B5EF4-FFF2-40B4-BE49-F238E27FC236}">
                <a16:creationId xmlns:a16="http://schemas.microsoft.com/office/drawing/2014/main" id="{6F2C0E84-F95B-4E44-8194-C49BBB57BE0D}"/>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BE0B40-A7F4-9741-A9F1-7493B90911CB}" type="slidenum">
              <a:rPr lang="fr-FR" smtClean="0"/>
              <a:t>‹#›</a:t>
            </a:fld>
            <a:endParaRPr lang="fr-FR"/>
          </a:p>
        </p:txBody>
      </p:sp>
    </p:spTree>
    <p:extLst>
      <p:ext uri="{BB962C8B-B14F-4D97-AF65-F5344CB8AC3E}">
        <p14:creationId xmlns:p14="http://schemas.microsoft.com/office/powerpoint/2010/main" val="2510943173"/>
      </p:ext>
    </p:extLst>
  </p:cSld>
  <p:clrMap bg1="lt1" tx1="dk1" bg2="lt2" tx2="dk2" accent1="accent1" accent2="accent2" accent3="accent3" accent4="accent4" accent5="accent5" accent6="accent6" hlink="hlink" folHlink="folHlink"/>
  <p:sldLayoutIdLst>
    <p:sldLayoutId id="214748372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6" name="Espace réservé du numéro de diapositive 5">
            <a:extLst>
              <a:ext uri="{FF2B5EF4-FFF2-40B4-BE49-F238E27FC236}">
                <a16:creationId xmlns:a16="http://schemas.microsoft.com/office/drawing/2014/main" id="{E8F74EFC-86AD-4234-86B0-54B26A32E71B}"/>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898989"/>
                </a:solidFill>
                <a:latin typeface="Arial Narrow" panose="020B0606020202030204" pitchFamily="34" charset="0"/>
              </a:defRPr>
            </a:lvl1pPr>
          </a:lstStyle>
          <a:p>
            <a:fld id="{8234F59C-4302-4254-A6B3-D94CFE807FD7}" type="slidenum">
              <a:rPr lang="fr-FR" altLang="fr-FR"/>
              <a:pPr/>
              <a:t>‹#›</a:t>
            </a:fld>
            <a:endParaRPr lang="fr-FR" altLang="fr-FR"/>
          </a:p>
        </p:txBody>
      </p:sp>
    </p:spTree>
  </p:cSld>
  <p:clrMap bg1="lt1" tx1="dk1" bg2="lt2" tx2="dk2" accent1="accent1" accent2="accent2" accent3="accent3" accent4="accent4" accent5="accent5" accent6="accent6" hlink="hlink" folHlink="folHlink"/>
  <p:sldLayoutIdLst>
    <p:sldLayoutId id="2147483716" r:id="rId1"/>
  </p:sldLayoutIdLst>
  <p:hf hdr="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anose="020F0502020204030204" pitchFamily="34" charset="0"/>
        </a:defRPr>
      </a:lvl2pPr>
      <a:lvl3pPr algn="ctr" defTabSz="457200" rtl="0" eaLnBrk="0" fontAlgn="base" hangingPunct="0">
        <a:spcBef>
          <a:spcPct val="0"/>
        </a:spcBef>
        <a:spcAft>
          <a:spcPct val="0"/>
        </a:spcAft>
        <a:defRPr sz="4400">
          <a:solidFill>
            <a:schemeClr val="tx1"/>
          </a:solidFill>
          <a:latin typeface="Calibri" panose="020F0502020204030204" pitchFamily="34" charset="0"/>
        </a:defRPr>
      </a:lvl3pPr>
      <a:lvl4pPr algn="ctr" defTabSz="457200" rtl="0" eaLnBrk="0" fontAlgn="base" hangingPunct="0">
        <a:spcBef>
          <a:spcPct val="0"/>
        </a:spcBef>
        <a:spcAft>
          <a:spcPct val="0"/>
        </a:spcAft>
        <a:defRPr sz="4400">
          <a:solidFill>
            <a:schemeClr val="tx1"/>
          </a:solidFill>
          <a:latin typeface="Calibri" panose="020F0502020204030204" pitchFamily="34" charset="0"/>
        </a:defRPr>
      </a:lvl4pPr>
      <a:lvl5pPr algn="ctr" defTabSz="457200" rtl="0" eaLnBrk="0" fontAlgn="base" hangingPunct="0">
        <a:spcBef>
          <a:spcPct val="0"/>
        </a:spcBef>
        <a:spcAft>
          <a:spcPct val="0"/>
        </a:spcAft>
        <a:defRPr sz="4400">
          <a:solidFill>
            <a:schemeClr val="tx1"/>
          </a:solidFill>
          <a:latin typeface="Calibri" panose="020F0502020204030204" pitchFamily="34" charset="0"/>
        </a:defRPr>
      </a:lvl5pPr>
      <a:lvl6pPr marL="457200" algn="ctr" defTabSz="457200" rtl="0" fontAlgn="base">
        <a:spcBef>
          <a:spcPct val="0"/>
        </a:spcBef>
        <a:spcAft>
          <a:spcPct val="0"/>
        </a:spcAft>
        <a:defRPr sz="4400">
          <a:solidFill>
            <a:schemeClr val="tx1"/>
          </a:solidFill>
          <a:latin typeface="Calibri" panose="020F0502020204030204" pitchFamily="34" charset="0"/>
        </a:defRPr>
      </a:lvl6pPr>
      <a:lvl7pPr marL="914400" algn="ctr" defTabSz="457200" rtl="0" fontAlgn="base">
        <a:spcBef>
          <a:spcPct val="0"/>
        </a:spcBef>
        <a:spcAft>
          <a:spcPct val="0"/>
        </a:spcAft>
        <a:defRPr sz="4400">
          <a:solidFill>
            <a:schemeClr val="tx1"/>
          </a:solidFill>
          <a:latin typeface="Calibri" panose="020F0502020204030204" pitchFamily="34" charset="0"/>
        </a:defRPr>
      </a:lvl7pPr>
      <a:lvl8pPr marL="1371600" algn="ctr" defTabSz="457200" rtl="0" fontAlgn="base">
        <a:spcBef>
          <a:spcPct val="0"/>
        </a:spcBef>
        <a:spcAft>
          <a:spcPct val="0"/>
        </a:spcAft>
        <a:defRPr sz="4400">
          <a:solidFill>
            <a:schemeClr val="tx1"/>
          </a:solidFill>
          <a:latin typeface="Calibri" panose="020F0502020204030204" pitchFamily="34" charset="0"/>
        </a:defRPr>
      </a:lvl8pPr>
      <a:lvl9pPr marL="1828800" algn="ctr" defTabSz="457200"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50" name="Espace réservé du texte 2">
            <a:extLst>
              <a:ext uri="{FF2B5EF4-FFF2-40B4-BE49-F238E27FC236}">
                <a16:creationId xmlns:a16="http://schemas.microsoft.com/office/drawing/2014/main" id="{73CF25E2-6A39-4524-999F-AF5D27738BAA}"/>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6" name="Espace réservé de la date 3">
            <a:extLst>
              <a:ext uri="{FF2B5EF4-FFF2-40B4-BE49-F238E27FC236}">
                <a16:creationId xmlns:a16="http://schemas.microsoft.com/office/drawing/2014/main" id="{440A7044-738A-4D50-AFC1-9FF2DFAA2FEC}"/>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000">
                <a:solidFill>
                  <a:schemeClr val="tx1">
                    <a:tint val="75000"/>
                  </a:schemeClr>
                </a:solidFill>
                <a:latin typeface="Arial Narrow" charset="0"/>
                <a:ea typeface="Arial Narrow" charset="0"/>
                <a:cs typeface="Arial Narrow" charset="0"/>
              </a:defRPr>
            </a:lvl1pPr>
          </a:lstStyle>
          <a:p>
            <a:pPr>
              <a:defRPr/>
            </a:pPr>
            <a:fld id="{539B65D8-15F7-4028-8C80-FA9A55CABA57}" type="datetime1">
              <a:rPr lang="fr-FR"/>
              <a:pPr>
                <a:defRPr/>
              </a:pPr>
              <a:t>29/10/2025</a:t>
            </a:fld>
            <a:endParaRPr lang="fr-FR" dirty="0"/>
          </a:p>
        </p:txBody>
      </p:sp>
      <p:sp>
        <p:nvSpPr>
          <p:cNvPr id="8" name="Espace réservé du numéro de diapositive 5">
            <a:extLst>
              <a:ext uri="{FF2B5EF4-FFF2-40B4-BE49-F238E27FC236}">
                <a16:creationId xmlns:a16="http://schemas.microsoft.com/office/drawing/2014/main" id="{EA54FC26-8496-4022-8479-843979AC2577}"/>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898989"/>
                </a:solidFill>
                <a:latin typeface="Arial Narrow" panose="020B0606020202030204" pitchFamily="34" charset="0"/>
              </a:defRPr>
            </a:lvl1pPr>
          </a:lstStyle>
          <a:p>
            <a:fld id="{C5277618-C601-49FA-B0E0-92C29163D876}" type="slidenum">
              <a:rPr lang="fr-FR" altLang="fr-FR"/>
              <a:pPr/>
              <a:t>‹#›</a:t>
            </a:fld>
            <a:endParaRPr lang="fr-FR" altLang="fr-FR"/>
          </a:p>
        </p:txBody>
      </p:sp>
    </p:spTree>
  </p:cSld>
  <p:clrMap bg1="lt1" tx1="dk1" bg2="lt2" tx2="dk2" accent1="accent1" accent2="accent2" accent3="accent3" accent4="accent4" accent5="accent5" accent6="accent6" hlink="hlink" folHlink="folHlink"/>
  <p:sldLayoutIdLst>
    <p:sldLayoutId id="2147483717" r:id="rId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4" name="Espace réservé du texte 2">
            <a:extLst>
              <a:ext uri="{FF2B5EF4-FFF2-40B4-BE49-F238E27FC236}">
                <a16:creationId xmlns:a16="http://schemas.microsoft.com/office/drawing/2014/main" id="{9767662F-13E1-446A-BF9F-2E64F6BFC02E}"/>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6" name="Espace réservé de la date 3">
            <a:extLst>
              <a:ext uri="{FF2B5EF4-FFF2-40B4-BE49-F238E27FC236}">
                <a16:creationId xmlns:a16="http://schemas.microsoft.com/office/drawing/2014/main" id="{9F0BF038-4011-4D86-BED5-9CA30348F0C6}"/>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000">
                <a:solidFill>
                  <a:schemeClr val="tx1">
                    <a:tint val="75000"/>
                  </a:schemeClr>
                </a:solidFill>
                <a:latin typeface="Arial Narrow" charset="0"/>
                <a:ea typeface="Arial Narrow" charset="0"/>
                <a:cs typeface="Arial Narrow" charset="0"/>
              </a:defRPr>
            </a:lvl1pPr>
          </a:lstStyle>
          <a:p>
            <a:pPr>
              <a:defRPr/>
            </a:pPr>
            <a:fld id="{89753087-2501-46B8-9E69-81957BAD572C}" type="datetime1">
              <a:rPr lang="fr-FR"/>
              <a:pPr>
                <a:defRPr/>
              </a:pPr>
              <a:t>29/10/2025</a:t>
            </a:fld>
            <a:endParaRPr lang="fr-FR" dirty="0"/>
          </a:p>
        </p:txBody>
      </p:sp>
      <p:sp>
        <p:nvSpPr>
          <p:cNvPr id="8" name="Espace réservé du numéro de diapositive 5">
            <a:extLst>
              <a:ext uri="{FF2B5EF4-FFF2-40B4-BE49-F238E27FC236}">
                <a16:creationId xmlns:a16="http://schemas.microsoft.com/office/drawing/2014/main" id="{0D47A272-66EA-406F-A965-EA188988B62F}"/>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898989"/>
                </a:solidFill>
                <a:latin typeface="Arial Narrow" panose="020B0606020202030204" pitchFamily="34" charset="0"/>
              </a:defRPr>
            </a:lvl1pPr>
          </a:lstStyle>
          <a:p>
            <a:fld id="{B3DAF49F-3427-4FD7-A9EF-9CE0DDB3B1D8}" type="slidenum">
              <a:rPr lang="fr-FR" altLang="fr-FR"/>
              <a:pPr/>
              <a:t>‹#›</a:t>
            </a:fld>
            <a:endParaRPr lang="fr-FR" altLang="fr-FR"/>
          </a:p>
        </p:txBody>
      </p:sp>
      <p:sp>
        <p:nvSpPr>
          <p:cNvPr id="3077" name="Espace réservé du titre 6">
            <a:extLst>
              <a:ext uri="{FF2B5EF4-FFF2-40B4-BE49-F238E27FC236}">
                <a16:creationId xmlns:a16="http://schemas.microsoft.com/office/drawing/2014/main" id="{9F97AACB-D198-4634-8386-238A318C9F13}"/>
              </a:ext>
            </a:extLst>
          </p:cNvPr>
          <p:cNvSpPr>
            <a:spLocks noGrp="1"/>
          </p:cNvSpPr>
          <p:nvPr>
            <p:ph type="title"/>
          </p:nvPr>
        </p:nvSpPr>
        <p:spPr bwMode="auto">
          <a:xfrm>
            <a:off x="4471988" y="274638"/>
            <a:ext cx="4214812"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Name of the presentation</a:t>
            </a:r>
          </a:p>
        </p:txBody>
      </p:sp>
    </p:spTree>
  </p:cSld>
  <p:clrMap bg1="lt1" tx1="dk1" bg2="lt2" tx2="dk2" accent1="accent1" accent2="accent2" accent3="accent3" accent4="accent4" accent5="accent5" accent6="accent6" hlink="hlink" folHlink="folHlink"/>
  <p:sldLayoutIdLst>
    <p:sldLayoutId id="2147483718" r:id="rId1"/>
  </p:sldLayoutIdLst>
  <p:txStyles>
    <p:titleStyle>
      <a:lvl1pPr algn="r" rtl="0" eaLnBrk="0" fontAlgn="base" hangingPunct="0">
        <a:lnSpc>
          <a:spcPct val="90000"/>
        </a:lnSpc>
        <a:spcBef>
          <a:spcPct val="0"/>
        </a:spcBef>
        <a:spcAft>
          <a:spcPct val="0"/>
        </a:spcAft>
        <a:defRPr sz="2000" kern="1200">
          <a:solidFill>
            <a:schemeClr val="bg1"/>
          </a:solidFill>
          <a:latin typeface="Arial Narrow" charset="0"/>
          <a:ea typeface="Arial Narrow" charset="0"/>
          <a:cs typeface="Arial Narrow" charset="0"/>
        </a:defRPr>
      </a:lvl1pPr>
      <a:lvl2pPr algn="r" rtl="0" eaLnBrk="0" fontAlgn="base" hangingPunct="0">
        <a:lnSpc>
          <a:spcPct val="90000"/>
        </a:lnSpc>
        <a:spcBef>
          <a:spcPct val="0"/>
        </a:spcBef>
        <a:spcAft>
          <a:spcPct val="0"/>
        </a:spcAft>
        <a:defRPr sz="2000">
          <a:solidFill>
            <a:schemeClr val="bg1"/>
          </a:solidFill>
          <a:latin typeface="Arial Narrow" panose="020B0606020202030204" pitchFamily="34" charset="0"/>
          <a:ea typeface="Arial Narrow" panose="020B0606020202030204" pitchFamily="34" charset="0"/>
          <a:cs typeface="Arial Narrow" panose="020B0606020202030204" pitchFamily="34" charset="0"/>
        </a:defRPr>
      </a:lvl2pPr>
      <a:lvl3pPr algn="r" rtl="0" eaLnBrk="0" fontAlgn="base" hangingPunct="0">
        <a:lnSpc>
          <a:spcPct val="90000"/>
        </a:lnSpc>
        <a:spcBef>
          <a:spcPct val="0"/>
        </a:spcBef>
        <a:spcAft>
          <a:spcPct val="0"/>
        </a:spcAft>
        <a:defRPr sz="2000">
          <a:solidFill>
            <a:schemeClr val="bg1"/>
          </a:solidFill>
          <a:latin typeface="Arial Narrow" panose="020B0606020202030204" pitchFamily="34" charset="0"/>
          <a:ea typeface="Arial Narrow" panose="020B0606020202030204" pitchFamily="34" charset="0"/>
          <a:cs typeface="Arial Narrow" panose="020B0606020202030204" pitchFamily="34" charset="0"/>
        </a:defRPr>
      </a:lvl3pPr>
      <a:lvl4pPr algn="r" rtl="0" eaLnBrk="0" fontAlgn="base" hangingPunct="0">
        <a:lnSpc>
          <a:spcPct val="90000"/>
        </a:lnSpc>
        <a:spcBef>
          <a:spcPct val="0"/>
        </a:spcBef>
        <a:spcAft>
          <a:spcPct val="0"/>
        </a:spcAft>
        <a:defRPr sz="2000">
          <a:solidFill>
            <a:schemeClr val="bg1"/>
          </a:solidFill>
          <a:latin typeface="Arial Narrow" panose="020B0606020202030204" pitchFamily="34" charset="0"/>
          <a:ea typeface="Arial Narrow" panose="020B0606020202030204" pitchFamily="34" charset="0"/>
          <a:cs typeface="Arial Narrow" panose="020B0606020202030204" pitchFamily="34" charset="0"/>
        </a:defRPr>
      </a:lvl4pPr>
      <a:lvl5pPr algn="r" rtl="0" eaLnBrk="0" fontAlgn="base" hangingPunct="0">
        <a:lnSpc>
          <a:spcPct val="90000"/>
        </a:lnSpc>
        <a:spcBef>
          <a:spcPct val="0"/>
        </a:spcBef>
        <a:spcAft>
          <a:spcPct val="0"/>
        </a:spcAft>
        <a:defRPr sz="2000">
          <a:solidFill>
            <a:schemeClr val="bg1"/>
          </a:solidFill>
          <a:latin typeface="Arial Narrow" panose="020B0606020202030204" pitchFamily="34" charset="0"/>
          <a:ea typeface="Arial Narrow" panose="020B0606020202030204" pitchFamily="34" charset="0"/>
          <a:cs typeface="Arial Narrow" panose="020B0606020202030204" pitchFamily="34" charset="0"/>
        </a:defRPr>
      </a:lvl5pPr>
      <a:lvl6pPr marL="457200" algn="r" rtl="0" fontAlgn="base">
        <a:lnSpc>
          <a:spcPct val="90000"/>
        </a:lnSpc>
        <a:spcBef>
          <a:spcPct val="0"/>
        </a:spcBef>
        <a:spcAft>
          <a:spcPct val="0"/>
        </a:spcAft>
        <a:defRPr sz="2000">
          <a:solidFill>
            <a:schemeClr val="bg1"/>
          </a:solidFill>
          <a:latin typeface="Arial Narrow" panose="020B0606020202030204" pitchFamily="34" charset="0"/>
          <a:ea typeface="Arial Narrow" panose="020B0606020202030204" pitchFamily="34" charset="0"/>
          <a:cs typeface="Arial Narrow" panose="020B0606020202030204" pitchFamily="34" charset="0"/>
        </a:defRPr>
      </a:lvl6pPr>
      <a:lvl7pPr marL="914400" algn="r" rtl="0" fontAlgn="base">
        <a:lnSpc>
          <a:spcPct val="90000"/>
        </a:lnSpc>
        <a:spcBef>
          <a:spcPct val="0"/>
        </a:spcBef>
        <a:spcAft>
          <a:spcPct val="0"/>
        </a:spcAft>
        <a:defRPr sz="2000">
          <a:solidFill>
            <a:schemeClr val="bg1"/>
          </a:solidFill>
          <a:latin typeface="Arial Narrow" panose="020B0606020202030204" pitchFamily="34" charset="0"/>
          <a:ea typeface="Arial Narrow" panose="020B0606020202030204" pitchFamily="34" charset="0"/>
          <a:cs typeface="Arial Narrow" panose="020B0606020202030204" pitchFamily="34" charset="0"/>
        </a:defRPr>
      </a:lvl7pPr>
      <a:lvl8pPr marL="1371600" algn="r" rtl="0" fontAlgn="base">
        <a:lnSpc>
          <a:spcPct val="90000"/>
        </a:lnSpc>
        <a:spcBef>
          <a:spcPct val="0"/>
        </a:spcBef>
        <a:spcAft>
          <a:spcPct val="0"/>
        </a:spcAft>
        <a:defRPr sz="2000">
          <a:solidFill>
            <a:schemeClr val="bg1"/>
          </a:solidFill>
          <a:latin typeface="Arial Narrow" panose="020B0606020202030204" pitchFamily="34" charset="0"/>
          <a:ea typeface="Arial Narrow" panose="020B0606020202030204" pitchFamily="34" charset="0"/>
          <a:cs typeface="Arial Narrow" panose="020B0606020202030204" pitchFamily="34" charset="0"/>
        </a:defRPr>
      </a:lvl8pPr>
      <a:lvl9pPr marL="1828800" algn="r" rtl="0" fontAlgn="base">
        <a:lnSpc>
          <a:spcPct val="90000"/>
        </a:lnSpc>
        <a:spcBef>
          <a:spcPct val="0"/>
        </a:spcBef>
        <a:spcAft>
          <a:spcPct val="0"/>
        </a:spcAft>
        <a:defRPr sz="2000">
          <a:solidFill>
            <a:schemeClr val="bg1"/>
          </a:solidFill>
          <a:latin typeface="Arial Narrow" panose="020B0606020202030204" pitchFamily="34" charset="0"/>
          <a:ea typeface="Arial Narrow" panose="020B0606020202030204" pitchFamily="34" charset="0"/>
          <a:cs typeface="Arial Narrow" panose="020B0606020202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098" name="Espace réservé du titre 6">
            <a:extLst>
              <a:ext uri="{FF2B5EF4-FFF2-40B4-BE49-F238E27FC236}">
                <a16:creationId xmlns:a16="http://schemas.microsoft.com/office/drawing/2014/main" id="{EBB19A38-2A6B-40BE-A5C0-11A8B5432D88}"/>
              </a:ext>
            </a:extLst>
          </p:cNvPr>
          <p:cNvSpPr>
            <a:spLocks noGrp="1"/>
          </p:cNvSpPr>
          <p:nvPr>
            <p:ph type="title"/>
          </p:nvPr>
        </p:nvSpPr>
        <p:spPr bwMode="auto">
          <a:xfrm>
            <a:off x="4471988" y="274638"/>
            <a:ext cx="4214812"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Nom de la présentation</a:t>
            </a:r>
          </a:p>
        </p:txBody>
      </p:sp>
      <p:sp>
        <p:nvSpPr>
          <p:cNvPr id="20" name="Espace réservé de la date 3">
            <a:extLst>
              <a:ext uri="{FF2B5EF4-FFF2-40B4-BE49-F238E27FC236}">
                <a16:creationId xmlns:a16="http://schemas.microsoft.com/office/drawing/2014/main" id="{86531151-7F0C-4989-98F7-1E4E6FA06227}"/>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000">
                <a:solidFill>
                  <a:schemeClr val="tx1">
                    <a:tint val="75000"/>
                  </a:schemeClr>
                </a:solidFill>
                <a:latin typeface="Century Gothic" charset="0"/>
                <a:ea typeface="Century Gothic" charset="0"/>
                <a:cs typeface="Century Gothic" charset="0"/>
              </a:defRPr>
            </a:lvl1pPr>
          </a:lstStyle>
          <a:p>
            <a:pPr>
              <a:defRPr/>
            </a:pPr>
            <a:fld id="{9B663BAB-24DA-4125-8811-0DE95DEE615E}" type="datetime1">
              <a:rPr lang="fr-FR"/>
              <a:pPr>
                <a:defRPr/>
              </a:pPr>
              <a:t>29/10/2025</a:t>
            </a:fld>
            <a:endParaRPr lang="fr-FR"/>
          </a:p>
        </p:txBody>
      </p:sp>
      <p:sp>
        <p:nvSpPr>
          <p:cNvPr id="22" name="Espace réservé du numéro de diapositive 5">
            <a:extLst>
              <a:ext uri="{FF2B5EF4-FFF2-40B4-BE49-F238E27FC236}">
                <a16:creationId xmlns:a16="http://schemas.microsoft.com/office/drawing/2014/main" id="{0EC14E1C-4498-42D9-BA81-CD24E32CE682}"/>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898989"/>
                </a:solidFill>
                <a:latin typeface="Arial Narrow" panose="020B0606020202030204" pitchFamily="34" charset="0"/>
              </a:defRPr>
            </a:lvl1pPr>
          </a:lstStyle>
          <a:p>
            <a:fld id="{8C58DFBA-9B88-415E-ABD0-6AD37A570048}" type="slidenum">
              <a:rPr lang="fr-FR" altLang="fr-FR"/>
              <a:pPr/>
              <a:t>‹#›</a:t>
            </a:fld>
            <a:endParaRPr lang="fr-FR" altLang="fr-FR"/>
          </a:p>
        </p:txBody>
      </p:sp>
    </p:spTree>
  </p:cSld>
  <p:clrMap bg1="lt1" tx1="dk1" bg2="lt2" tx2="dk2" accent1="accent1" accent2="accent2" accent3="accent3" accent4="accent4" accent5="accent5" accent6="accent6" hlink="hlink" folHlink="folHlink"/>
  <p:sldLayoutIdLst>
    <p:sldLayoutId id="2147483719" r:id="rId1"/>
  </p:sldLayoutIdLst>
  <p:hf hdr="0"/>
  <p:txStyles>
    <p:titleStyle>
      <a:lvl1pPr algn="r" defTabSz="457200" rtl="0" eaLnBrk="0" fontAlgn="base" hangingPunct="0">
        <a:spcBef>
          <a:spcPct val="0"/>
        </a:spcBef>
        <a:spcAft>
          <a:spcPct val="0"/>
        </a:spcAft>
        <a:defRPr sz="2000" kern="1200">
          <a:solidFill>
            <a:srgbClr val="FFFFFF"/>
          </a:solidFill>
          <a:latin typeface="Arial Narrow" charset="0"/>
          <a:ea typeface="Arial Narrow" charset="0"/>
          <a:cs typeface="Arial Narrow" charset="0"/>
        </a:defRPr>
      </a:lvl1pPr>
      <a:lvl2pPr algn="r" defTabSz="457200" rtl="0" eaLnBrk="0" fontAlgn="base" hangingPunct="0">
        <a:spcBef>
          <a:spcPct val="0"/>
        </a:spcBef>
        <a:spcAft>
          <a:spcPct val="0"/>
        </a:spcAft>
        <a:defRPr sz="2000">
          <a:solidFill>
            <a:srgbClr val="FFFFFF"/>
          </a:solidFill>
          <a:latin typeface="Arial Narrow" panose="020B0606020202030204" pitchFamily="34" charset="0"/>
          <a:ea typeface="Arial Narrow" panose="020B0606020202030204" pitchFamily="34" charset="0"/>
          <a:cs typeface="Arial Narrow" panose="020B0606020202030204" pitchFamily="34" charset="0"/>
        </a:defRPr>
      </a:lvl2pPr>
      <a:lvl3pPr algn="r" defTabSz="457200" rtl="0" eaLnBrk="0" fontAlgn="base" hangingPunct="0">
        <a:spcBef>
          <a:spcPct val="0"/>
        </a:spcBef>
        <a:spcAft>
          <a:spcPct val="0"/>
        </a:spcAft>
        <a:defRPr sz="2000">
          <a:solidFill>
            <a:srgbClr val="FFFFFF"/>
          </a:solidFill>
          <a:latin typeface="Arial Narrow" panose="020B0606020202030204" pitchFamily="34" charset="0"/>
          <a:ea typeface="Arial Narrow" panose="020B0606020202030204" pitchFamily="34" charset="0"/>
          <a:cs typeface="Arial Narrow" panose="020B0606020202030204" pitchFamily="34" charset="0"/>
        </a:defRPr>
      </a:lvl3pPr>
      <a:lvl4pPr algn="r" defTabSz="457200" rtl="0" eaLnBrk="0" fontAlgn="base" hangingPunct="0">
        <a:spcBef>
          <a:spcPct val="0"/>
        </a:spcBef>
        <a:spcAft>
          <a:spcPct val="0"/>
        </a:spcAft>
        <a:defRPr sz="2000">
          <a:solidFill>
            <a:srgbClr val="FFFFFF"/>
          </a:solidFill>
          <a:latin typeface="Arial Narrow" panose="020B0606020202030204" pitchFamily="34" charset="0"/>
          <a:ea typeface="Arial Narrow" panose="020B0606020202030204" pitchFamily="34" charset="0"/>
          <a:cs typeface="Arial Narrow" panose="020B0606020202030204" pitchFamily="34" charset="0"/>
        </a:defRPr>
      </a:lvl4pPr>
      <a:lvl5pPr algn="r" defTabSz="457200" rtl="0" eaLnBrk="0" fontAlgn="base" hangingPunct="0">
        <a:spcBef>
          <a:spcPct val="0"/>
        </a:spcBef>
        <a:spcAft>
          <a:spcPct val="0"/>
        </a:spcAft>
        <a:defRPr sz="2000">
          <a:solidFill>
            <a:srgbClr val="FFFFFF"/>
          </a:solidFill>
          <a:latin typeface="Arial Narrow" panose="020B0606020202030204" pitchFamily="34" charset="0"/>
          <a:ea typeface="Arial Narrow" panose="020B0606020202030204" pitchFamily="34" charset="0"/>
          <a:cs typeface="Arial Narrow" panose="020B0606020202030204" pitchFamily="34" charset="0"/>
        </a:defRPr>
      </a:lvl5pPr>
      <a:lvl6pPr marL="457200" algn="r" defTabSz="457200" rtl="0" fontAlgn="base">
        <a:spcBef>
          <a:spcPct val="0"/>
        </a:spcBef>
        <a:spcAft>
          <a:spcPct val="0"/>
        </a:spcAft>
        <a:defRPr sz="2000">
          <a:solidFill>
            <a:srgbClr val="FFFFFF"/>
          </a:solidFill>
          <a:latin typeface="Arial Narrow" panose="020B0606020202030204" pitchFamily="34" charset="0"/>
          <a:ea typeface="Arial Narrow" panose="020B0606020202030204" pitchFamily="34" charset="0"/>
          <a:cs typeface="Arial Narrow" panose="020B0606020202030204" pitchFamily="34" charset="0"/>
        </a:defRPr>
      </a:lvl6pPr>
      <a:lvl7pPr marL="914400" algn="r" defTabSz="457200" rtl="0" fontAlgn="base">
        <a:spcBef>
          <a:spcPct val="0"/>
        </a:spcBef>
        <a:spcAft>
          <a:spcPct val="0"/>
        </a:spcAft>
        <a:defRPr sz="2000">
          <a:solidFill>
            <a:srgbClr val="FFFFFF"/>
          </a:solidFill>
          <a:latin typeface="Arial Narrow" panose="020B0606020202030204" pitchFamily="34" charset="0"/>
          <a:ea typeface="Arial Narrow" panose="020B0606020202030204" pitchFamily="34" charset="0"/>
          <a:cs typeface="Arial Narrow" panose="020B0606020202030204" pitchFamily="34" charset="0"/>
        </a:defRPr>
      </a:lvl7pPr>
      <a:lvl8pPr marL="1371600" algn="r" defTabSz="457200" rtl="0" fontAlgn="base">
        <a:spcBef>
          <a:spcPct val="0"/>
        </a:spcBef>
        <a:spcAft>
          <a:spcPct val="0"/>
        </a:spcAft>
        <a:defRPr sz="2000">
          <a:solidFill>
            <a:srgbClr val="FFFFFF"/>
          </a:solidFill>
          <a:latin typeface="Arial Narrow" panose="020B0606020202030204" pitchFamily="34" charset="0"/>
          <a:ea typeface="Arial Narrow" panose="020B0606020202030204" pitchFamily="34" charset="0"/>
          <a:cs typeface="Arial Narrow" panose="020B0606020202030204" pitchFamily="34" charset="0"/>
        </a:defRPr>
      </a:lvl8pPr>
      <a:lvl9pPr marL="1828800" algn="r" defTabSz="457200" rtl="0" fontAlgn="base">
        <a:spcBef>
          <a:spcPct val="0"/>
        </a:spcBef>
        <a:spcAft>
          <a:spcPct val="0"/>
        </a:spcAft>
        <a:defRPr sz="2000">
          <a:solidFill>
            <a:srgbClr val="FFFFFF"/>
          </a:solidFill>
          <a:latin typeface="Arial Narrow" panose="020B0606020202030204" pitchFamily="34" charset="0"/>
          <a:ea typeface="Arial Narrow" panose="020B0606020202030204" pitchFamily="34" charset="0"/>
          <a:cs typeface="Arial Narrow" panose="020B0606020202030204"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j-lt"/>
          <a:ea typeface="Century Gothic" charset="0"/>
          <a:cs typeface="Century Gothic"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j-lt"/>
          <a:ea typeface="Century Gothic" charset="0"/>
          <a:cs typeface="Century Gothic"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j-lt"/>
          <a:ea typeface="Century Gothic" charset="0"/>
          <a:cs typeface="Century Gothic"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j-lt"/>
          <a:ea typeface="Century Gothic" charset="0"/>
          <a:cs typeface="Century Gothic"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j-lt"/>
          <a:ea typeface="Century Gothic" charset="0"/>
          <a:cs typeface="Century 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000">
                <a:solidFill>
                  <a:schemeClr val="tx1">
                    <a:tint val="75000"/>
                  </a:schemeClr>
                </a:solidFill>
                <a:latin typeface="Arial Narrow" charset="0"/>
                <a:ea typeface="Arial Narrow" charset="0"/>
                <a:cs typeface="Arial Narrow" charset="0"/>
              </a:defRPr>
            </a:lvl1pPr>
          </a:lstStyle>
          <a:p>
            <a:fld id="{6E88323B-C494-9644-A6FD-4EEB2F59D7F4}" type="datetime1">
              <a:rPr lang="fr-FR" smtClean="0"/>
              <a:pPr/>
              <a:t>29/10/2025</a:t>
            </a:fld>
            <a:endParaRPr lang="fr-FR" dirty="0"/>
          </a:p>
        </p:txBody>
      </p:sp>
      <p:sp>
        <p:nvSpPr>
          <p:cNvPr id="8"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chemeClr val="tx1">
                    <a:tint val="75000"/>
                  </a:schemeClr>
                </a:solidFill>
                <a:latin typeface="Arial Narrow" charset="0"/>
                <a:ea typeface="Arial Narrow" charset="0"/>
                <a:cs typeface="Arial Narrow" charset="0"/>
              </a:defRPr>
            </a:lvl1pPr>
          </a:lstStyle>
          <a:p>
            <a:fld id="{E8716A00-CC3F-A24A-9B86-816E9CA7F4AC}" type="slidenum">
              <a:rPr lang="fr-FR" smtClean="0"/>
              <a:pPr/>
              <a:t>‹#›</a:t>
            </a:fld>
            <a:endParaRPr lang="fr-FR" dirty="0"/>
          </a:p>
        </p:txBody>
      </p:sp>
      <p:sp>
        <p:nvSpPr>
          <p:cNvPr id="9" name="Espace réservé du titre 6"/>
          <p:cNvSpPr>
            <a:spLocks noGrp="1"/>
          </p:cNvSpPr>
          <p:nvPr>
            <p:ph type="title"/>
          </p:nvPr>
        </p:nvSpPr>
        <p:spPr>
          <a:xfrm>
            <a:off x="4472174" y="274638"/>
            <a:ext cx="4214625" cy="504459"/>
          </a:xfrm>
          <a:prstGeom prst="rect">
            <a:avLst/>
          </a:prstGeom>
        </p:spPr>
        <p:txBody>
          <a:bodyPr vert="horz" lIns="91440" tIns="45720" rIns="91440" bIns="45720" rtlCol="0" anchor="ctr">
            <a:normAutofit/>
          </a:bodyPr>
          <a:lstStyle/>
          <a:p>
            <a:r>
              <a:rPr lang="fr-FR" dirty="0"/>
              <a:t>Name of the </a:t>
            </a:r>
            <a:r>
              <a:rPr lang="fr-FR" dirty="0" err="1"/>
              <a:t>presentation</a:t>
            </a:r>
            <a:endParaRPr lang="fr-FR" dirty="0"/>
          </a:p>
        </p:txBody>
      </p:sp>
    </p:spTree>
    <p:extLst>
      <p:ext uri="{BB962C8B-B14F-4D97-AF65-F5344CB8AC3E}">
        <p14:creationId xmlns:p14="http://schemas.microsoft.com/office/powerpoint/2010/main" val="3671072162"/>
      </p:ext>
    </p:extLst>
  </p:cSld>
  <p:clrMap bg1="lt1" tx1="dk1" bg2="lt2" tx2="dk2" accent1="accent1" accent2="accent2" accent3="accent3" accent4="accent4" accent5="accent5" accent6="accent6" hlink="hlink" folHlink="folHlink"/>
  <p:sldLayoutIdLst>
    <p:sldLayoutId id="2147483688" r:id="rId1"/>
  </p:sldLayoutIdLst>
  <p:txStyles>
    <p:titleStyle>
      <a:lvl1pPr algn="r" defTabSz="914400" rtl="0" eaLnBrk="1" latinLnBrk="0" hangingPunct="1">
        <a:lnSpc>
          <a:spcPct val="90000"/>
        </a:lnSpc>
        <a:spcBef>
          <a:spcPct val="0"/>
        </a:spcBef>
        <a:buNone/>
        <a:defRPr sz="2000" kern="1200">
          <a:solidFill>
            <a:schemeClr val="bg1"/>
          </a:solidFill>
          <a:latin typeface="Arial Narrow" charset="0"/>
          <a:ea typeface="Arial Narrow" charset="0"/>
          <a:cs typeface="Arial Narrow"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hyperlink" Target="https://rm.coe.int/cm-rec-2019-1-on-preventing-and-combating-sexism/168094d894"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hyperlink" Target="https://search.coe.int/cm#{%22CoEIdentifier%22:[%220900001680a69407%22],%22sort%22:[%22CoEValidationDate%20Descending%22]}"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rm.coe.int/prems-073024-gbr-2573-gender-equality-strategy-2024-29-txt-web-a5-2756/1680afc66a"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8.jfif"/><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https://rm.coe.int/brochure-sexism/16809fba84" TargetMode="External"/><Relationship Id="rId7" Type="http://schemas.openxmlformats.org/officeDocument/2006/relationships/image" Target="../media/image10.png"/><Relationship Id="rId2" Type="http://schemas.openxmlformats.org/officeDocument/2006/relationships/hyperlink" Target="https://vimeo.com/356636533" TargetMode="External"/><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hyperlink" Target="https://www.coe.int/en/web/human-rights-channel/stop-sexism" TargetMode="External"/><Relationship Id="rId4" Type="http://schemas.openxmlformats.org/officeDocument/2006/relationships/hyperlink" Target="https://human-rights-channel.coe.int/stop-sexism-en.html"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Espace réservé de la date 3">
            <a:extLst>
              <a:ext uri="{FF2B5EF4-FFF2-40B4-BE49-F238E27FC236}">
                <a16:creationId xmlns:a16="http://schemas.microsoft.com/office/drawing/2014/main" id="{B956B93C-5EF1-4EA9-9537-6A670203E479}"/>
              </a:ext>
            </a:extLst>
          </p:cNvPr>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43E4FFC7-F062-4A56-B0C3-BE693F57E206}" type="datetime1">
              <a:rPr lang="fr-FR" altLang="fr-FR" sz="1000" smtClean="0">
                <a:solidFill>
                  <a:srgbClr val="898989"/>
                </a:solidFill>
                <a:latin typeface="Arial Narrow" panose="020B0606020202030204" pitchFamily="34" charset="0"/>
                <a:ea typeface="Arial Narrow" panose="020B0606020202030204" pitchFamily="34" charset="0"/>
                <a:cs typeface="Arial Narrow" panose="020B0606020202030204" pitchFamily="34" charset="0"/>
              </a:rPr>
              <a:pPr fontAlgn="base">
                <a:lnSpc>
                  <a:spcPct val="100000"/>
                </a:lnSpc>
                <a:spcBef>
                  <a:spcPct val="0"/>
                </a:spcBef>
                <a:spcAft>
                  <a:spcPct val="0"/>
                </a:spcAft>
                <a:buFontTx/>
                <a:buNone/>
              </a:pPr>
              <a:t>29/10/2025</a:t>
            </a:fld>
            <a:endParaRPr lang="fr-FR" altLang="fr-FR" sz="1000" dirty="0">
              <a:solidFill>
                <a:srgbClr val="898989"/>
              </a:solidFill>
              <a:latin typeface="Arial Narrow" panose="020B0606020202030204" pitchFamily="34" charset="0"/>
              <a:ea typeface="Arial Narrow" panose="020B0606020202030204" pitchFamily="34" charset="0"/>
              <a:cs typeface="Arial Narrow" panose="020B0606020202030204" pitchFamily="34" charset="0"/>
            </a:endParaRPr>
          </a:p>
        </p:txBody>
      </p:sp>
      <p:sp>
        <p:nvSpPr>
          <p:cNvPr id="9221" name="Espace réservé du numéro de diapositive 5">
            <a:extLst>
              <a:ext uri="{FF2B5EF4-FFF2-40B4-BE49-F238E27FC236}">
                <a16:creationId xmlns:a16="http://schemas.microsoft.com/office/drawing/2014/main" id="{3E05CB4B-3265-4F23-974D-B85C4132CBC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37BE1AB5-622F-4A2C-A257-053B0C7D8A27}" type="slidenum">
              <a:rPr lang="fr-FR" altLang="fr-FR" sz="1000">
                <a:solidFill>
                  <a:srgbClr val="898989"/>
                </a:solidFill>
                <a:latin typeface="Arial Narrow" panose="020B0606020202030204" pitchFamily="34" charset="0"/>
                <a:ea typeface="Arial Narrow" panose="020B0606020202030204" pitchFamily="34" charset="0"/>
                <a:cs typeface="Arial Narrow" panose="020B0606020202030204" pitchFamily="34" charset="0"/>
              </a:rPr>
              <a:pPr>
                <a:lnSpc>
                  <a:spcPct val="100000"/>
                </a:lnSpc>
                <a:spcBef>
                  <a:spcPct val="0"/>
                </a:spcBef>
                <a:buFontTx/>
                <a:buNone/>
              </a:pPr>
              <a:t>1</a:t>
            </a:fld>
            <a:endParaRPr lang="fr-FR" altLang="fr-FR" sz="1000" dirty="0">
              <a:solidFill>
                <a:srgbClr val="898989"/>
              </a:solidFill>
              <a:latin typeface="Arial Narrow" panose="020B0606020202030204" pitchFamily="34" charset="0"/>
              <a:ea typeface="Arial Narrow" panose="020B0606020202030204" pitchFamily="34" charset="0"/>
              <a:cs typeface="Arial Narrow" panose="020B0606020202030204" pitchFamily="34" charset="0"/>
            </a:endParaRPr>
          </a:p>
        </p:txBody>
      </p:sp>
      <p:sp>
        <p:nvSpPr>
          <p:cNvPr id="9218" name="Titre 1">
            <a:extLst>
              <a:ext uri="{FF2B5EF4-FFF2-40B4-BE49-F238E27FC236}">
                <a16:creationId xmlns:a16="http://schemas.microsoft.com/office/drawing/2014/main" id="{BF172A4E-5A8B-48BC-81FE-B80175481FDC}"/>
              </a:ext>
            </a:extLst>
          </p:cNvPr>
          <p:cNvSpPr>
            <a:spLocks noGrp="1"/>
          </p:cNvSpPr>
          <p:nvPr>
            <p:ph type="title" idx="4294967295"/>
          </p:nvPr>
        </p:nvSpPr>
        <p:spPr bwMode="auto">
          <a:xfrm>
            <a:off x="1231392" y="4284927"/>
            <a:ext cx="7010400" cy="131120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a:r>
              <a:rPr lang="en-US" altLang="en-US" sz="2400" b="1" dirty="0">
                <a:solidFill>
                  <a:srgbClr val="0D347D"/>
                </a:solidFill>
                <a:latin typeface="Tahoma" pitchFamily="34" charset="0"/>
                <a:cs typeface="Tahoma" pitchFamily="34" charset="0"/>
                <a:sym typeface="Tahoma" pitchFamily="34" charset="0"/>
              </a:rPr>
              <a:t>Council of Europe gender equality standards</a:t>
            </a:r>
            <a:br>
              <a:rPr lang="en-US" altLang="en-US" sz="2400" b="1" dirty="0">
                <a:solidFill>
                  <a:srgbClr val="0D347D"/>
                </a:solidFill>
                <a:latin typeface="Tahoma" pitchFamily="34" charset="0"/>
                <a:cs typeface="Tahoma" pitchFamily="34" charset="0"/>
                <a:sym typeface="Tahoma" pitchFamily="34" charset="0"/>
              </a:rPr>
            </a:br>
            <a:br>
              <a:rPr lang="en-US" altLang="en-US" sz="2400" dirty="0">
                <a:solidFill>
                  <a:srgbClr val="0D347D"/>
                </a:solidFill>
                <a:sym typeface="Tahoma" pitchFamily="34" charset="0"/>
              </a:rPr>
            </a:br>
            <a:r>
              <a:rPr lang="en-GB" altLang="en-US" sz="2400" b="1" dirty="0">
                <a:solidFill>
                  <a:srgbClr val="0D347D"/>
                </a:solidFill>
                <a:latin typeface="Tahoma" pitchFamily="34" charset="0"/>
                <a:cs typeface="Tahoma" pitchFamily="34" charset="0"/>
                <a:sym typeface="Tahoma" pitchFamily="34" charset="0"/>
              </a:rPr>
              <a:t>Yanna Parnin</a:t>
            </a:r>
            <a:br>
              <a:rPr lang="en-GB" altLang="en-US" sz="2400" b="1" dirty="0">
                <a:solidFill>
                  <a:srgbClr val="0D347D"/>
                </a:solidFill>
                <a:latin typeface="Tahoma" pitchFamily="34" charset="0"/>
                <a:cs typeface="Tahoma" pitchFamily="34" charset="0"/>
                <a:sym typeface="Tahoma" pitchFamily="34" charset="0"/>
              </a:rPr>
            </a:br>
            <a:r>
              <a:rPr lang="en-GB" altLang="en-US" sz="1800" b="1" dirty="0">
                <a:solidFill>
                  <a:srgbClr val="0D347D"/>
                </a:solidFill>
                <a:latin typeface="Tahoma" pitchFamily="34" charset="0"/>
                <a:cs typeface="Tahoma" pitchFamily="34" charset="0"/>
                <a:sym typeface="Tahoma" pitchFamily="34" charset="0"/>
              </a:rPr>
              <a:t>Head of the Policy Unit, Gender Equality Division</a:t>
            </a:r>
            <a:br>
              <a:rPr lang="en-GB" altLang="en-US" sz="1800" b="1" dirty="0">
                <a:solidFill>
                  <a:srgbClr val="0D347D"/>
                </a:solidFill>
                <a:latin typeface="Tahoma" pitchFamily="34" charset="0"/>
                <a:cs typeface="Tahoma" pitchFamily="34" charset="0"/>
                <a:sym typeface="Tahoma" pitchFamily="34" charset="0"/>
              </a:rPr>
            </a:br>
            <a:r>
              <a:rPr lang="en-GB" altLang="en-US" sz="1800" b="1" dirty="0">
                <a:solidFill>
                  <a:srgbClr val="0D347D"/>
                </a:solidFill>
                <a:latin typeface="Tahoma" pitchFamily="34" charset="0"/>
                <a:cs typeface="Tahoma" pitchFamily="34" charset="0"/>
                <a:sym typeface="Tahoma" pitchFamily="34" charset="0"/>
              </a:rPr>
              <a:t>Secretary to the Gender Equality Commission</a:t>
            </a:r>
            <a:endParaRPr lang="fr-FR" altLang="fr-FR" sz="1400" dirty="0">
              <a:solidFill>
                <a:srgbClr val="0D347D"/>
              </a:solidFill>
              <a:latin typeface="Arial" panose="020B0604020202020204" pitchFamily="34" charset="0"/>
              <a:cs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4B92262-C11F-9AA1-A7C1-CF0D65E54D4C}"/>
              </a:ext>
            </a:extLst>
          </p:cNvPr>
          <p:cNvSpPr>
            <a:spLocks noGrp="1"/>
          </p:cNvSpPr>
          <p:nvPr>
            <p:ph idx="1"/>
          </p:nvPr>
        </p:nvSpPr>
        <p:spPr>
          <a:xfrm>
            <a:off x="420624" y="1836828"/>
            <a:ext cx="8567928" cy="4755877"/>
          </a:xfrm>
        </p:spPr>
        <p:txBody>
          <a:bodyPr/>
          <a:lstStyle/>
          <a:p>
            <a:pPr marL="0" indent="0">
              <a:buNone/>
            </a:pPr>
            <a:r>
              <a:rPr lang="en-US" b="1" dirty="0">
                <a:solidFill>
                  <a:srgbClr val="0D347D"/>
                </a:solidFill>
              </a:rPr>
              <a:t>6. Achieving gender mainstreaming and including an intersectional approach in all policies and measures</a:t>
            </a:r>
          </a:p>
        </p:txBody>
      </p:sp>
      <p:sp>
        <p:nvSpPr>
          <p:cNvPr id="3" name="TextBox 2">
            <a:extLst>
              <a:ext uri="{FF2B5EF4-FFF2-40B4-BE49-F238E27FC236}">
                <a16:creationId xmlns:a16="http://schemas.microsoft.com/office/drawing/2014/main" id="{B87B986E-F192-EBBA-3067-2105C9BFE861}"/>
              </a:ext>
            </a:extLst>
          </p:cNvPr>
          <p:cNvSpPr txBox="1"/>
          <p:nvPr/>
        </p:nvSpPr>
        <p:spPr>
          <a:xfrm>
            <a:off x="1001879" y="1085722"/>
            <a:ext cx="7324725" cy="553998"/>
          </a:xfrm>
          <a:prstGeom prst="rect">
            <a:avLst/>
          </a:prstGeom>
          <a:noFill/>
        </p:spPr>
        <p:txBody>
          <a:bodyPr wrap="square">
            <a:spAutoFit/>
          </a:bodyPr>
          <a:lstStyle/>
          <a:p>
            <a:pPr algn="ctr"/>
            <a:r>
              <a:rPr lang="en-US" sz="3000" b="1" dirty="0">
                <a:solidFill>
                  <a:srgbClr val="0D347D"/>
                </a:solidFill>
              </a:rPr>
              <a:t>Gender Equality Strategy 2024-2029</a:t>
            </a:r>
            <a:endParaRPr lang="fr-FR" sz="3000" b="1" dirty="0">
              <a:solidFill>
                <a:srgbClr val="0D347D"/>
              </a:solidFill>
            </a:endParaRPr>
          </a:p>
        </p:txBody>
      </p:sp>
      <p:pic>
        <p:nvPicPr>
          <p:cNvPr id="8" name="Picture 7" descr="A diagram of different genders&#10;&#10;Description automatically generated">
            <a:extLst>
              <a:ext uri="{FF2B5EF4-FFF2-40B4-BE49-F238E27FC236}">
                <a16:creationId xmlns:a16="http://schemas.microsoft.com/office/drawing/2014/main" id="{DEDEDF12-CBBE-B3D6-BB6C-705B756771EE}"/>
              </a:ext>
            </a:extLst>
          </p:cNvPr>
          <p:cNvPicPr>
            <a:picLocks noChangeAspect="1"/>
          </p:cNvPicPr>
          <p:nvPr/>
        </p:nvPicPr>
        <p:blipFill>
          <a:blip r:embed="rId3"/>
          <a:stretch>
            <a:fillRect/>
          </a:stretch>
        </p:blipFill>
        <p:spPr>
          <a:xfrm>
            <a:off x="5541264" y="3063240"/>
            <a:ext cx="3511296" cy="3401449"/>
          </a:xfrm>
          <a:prstGeom prst="rect">
            <a:avLst/>
          </a:prstGeom>
        </p:spPr>
      </p:pic>
      <p:sp>
        <p:nvSpPr>
          <p:cNvPr id="9" name="TextBox 8">
            <a:extLst>
              <a:ext uri="{FF2B5EF4-FFF2-40B4-BE49-F238E27FC236}">
                <a16:creationId xmlns:a16="http://schemas.microsoft.com/office/drawing/2014/main" id="{A0CDDBE9-FEBC-DC5C-026A-2C52D7C3F2C0}"/>
              </a:ext>
            </a:extLst>
          </p:cNvPr>
          <p:cNvSpPr txBox="1"/>
          <p:nvPr/>
        </p:nvSpPr>
        <p:spPr>
          <a:xfrm>
            <a:off x="420624" y="2889504"/>
            <a:ext cx="5056632" cy="2954655"/>
          </a:xfrm>
          <a:prstGeom prst="rect">
            <a:avLst/>
          </a:prstGeom>
          <a:noFill/>
        </p:spPr>
        <p:txBody>
          <a:bodyPr wrap="square" rtlCol="0">
            <a:spAutoFit/>
          </a:bodyPr>
          <a:lstStyle/>
          <a:p>
            <a:pPr marL="285750" indent="-285750">
              <a:buFont typeface="Arial" panose="020B0604020202020204" pitchFamily="34" charset="0"/>
              <a:buChar char="•"/>
            </a:pPr>
            <a:r>
              <a:rPr lang="en-US" sz="2800" dirty="0">
                <a:solidFill>
                  <a:srgbClr val="0D347D"/>
                </a:solidFill>
              </a:rPr>
              <a:t>Gender mainstreaming throughout all policy, programming and budgetary processes, ensuring awareness and inclusion of intersecting forms of discrimination </a:t>
            </a:r>
          </a:p>
          <a:p>
            <a:endParaRPr lang="fr-FR" dirty="0">
              <a:solidFill>
                <a:srgbClr val="0D347D"/>
              </a:solidFill>
            </a:endParaRPr>
          </a:p>
        </p:txBody>
      </p:sp>
    </p:spTree>
    <p:extLst>
      <p:ext uri="{BB962C8B-B14F-4D97-AF65-F5344CB8AC3E}">
        <p14:creationId xmlns:p14="http://schemas.microsoft.com/office/powerpoint/2010/main" val="40798894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Espace réservé du numéro de diapositive 5">
            <a:extLst>
              <a:ext uri="{FF2B5EF4-FFF2-40B4-BE49-F238E27FC236}">
                <a16:creationId xmlns:a16="http://schemas.microsoft.com/office/drawing/2014/main" id="{EF11345F-BD27-42AE-9E3E-D4ABEF4C41EA}"/>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C45A2433-75B4-4F9C-8E26-DB9BE2D05492}" type="slidenum">
              <a:rPr lang="fr-FR" altLang="fr-FR" sz="1000">
                <a:solidFill>
                  <a:srgbClr val="898989"/>
                </a:solidFill>
                <a:latin typeface="Arial Narrow" panose="020B0606020202030204" pitchFamily="34" charset="0"/>
                <a:ea typeface="Arial Narrow" panose="020B0606020202030204" pitchFamily="34" charset="0"/>
                <a:cs typeface="Arial Narrow" panose="020B0606020202030204" pitchFamily="34" charset="0"/>
              </a:rPr>
              <a:pPr>
                <a:lnSpc>
                  <a:spcPct val="100000"/>
                </a:lnSpc>
                <a:spcBef>
                  <a:spcPct val="0"/>
                </a:spcBef>
                <a:buFontTx/>
                <a:buNone/>
              </a:pPr>
              <a:t>11</a:t>
            </a:fld>
            <a:endParaRPr lang="fr-FR" altLang="fr-FR" sz="1000">
              <a:solidFill>
                <a:srgbClr val="898989"/>
              </a:solidFill>
              <a:latin typeface="Arial Narrow" panose="020B0606020202030204" pitchFamily="34" charset="0"/>
              <a:ea typeface="Arial Narrow" panose="020B0606020202030204" pitchFamily="34" charset="0"/>
              <a:cs typeface="Arial Narrow" panose="020B0606020202030204" pitchFamily="34" charset="0"/>
            </a:endParaRPr>
          </a:p>
        </p:txBody>
      </p:sp>
      <p:sp>
        <p:nvSpPr>
          <p:cNvPr id="11267" name="Titre 2">
            <a:extLst>
              <a:ext uri="{FF2B5EF4-FFF2-40B4-BE49-F238E27FC236}">
                <a16:creationId xmlns:a16="http://schemas.microsoft.com/office/drawing/2014/main" id="{67D7071E-35F7-40E3-97E7-C6F30B972A66}"/>
              </a:ext>
            </a:extLst>
          </p:cNvPr>
          <p:cNvSpPr txBox="1">
            <a:spLocks/>
          </p:cNvSpPr>
          <p:nvPr/>
        </p:nvSpPr>
        <p:spPr bwMode="auto">
          <a:xfrm>
            <a:off x="4471988" y="274638"/>
            <a:ext cx="4214812"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0"/>
              </a:spcBef>
              <a:buFontTx/>
              <a:buNone/>
            </a:pPr>
            <a:endParaRPr lang="fr-FR" altLang="fr-FR" sz="2400" dirty="0">
              <a:solidFill>
                <a:srgbClr val="FFFFFF"/>
              </a:solidFill>
              <a:latin typeface="Arial Narrow" panose="020B0606020202030204" pitchFamily="34" charset="0"/>
              <a:ea typeface="Century Gothic" panose="020B0502020202020204" pitchFamily="34" charset="0"/>
              <a:cs typeface="Century Gothic" panose="020B0502020202020204" pitchFamily="34" charset="0"/>
            </a:endParaRPr>
          </a:p>
        </p:txBody>
      </p:sp>
      <p:sp>
        <p:nvSpPr>
          <p:cNvPr id="4" name="TextBox 3">
            <a:extLst>
              <a:ext uri="{FF2B5EF4-FFF2-40B4-BE49-F238E27FC236}">
                <a16:creationId xmlns:a16="http://schemas.microsoft.com/office/drawing/2014/main" id="{6CE2F5F5-1A02-4421-A30F-71AD13222C8A}"/>
              </a:ext>
            </a:extLst>
          </p:cNvPr>
          <p:cNvSpPr txBox="1"/>
          <p:nvPr/>
        </p:nvSpPr>
        <p:spPr>
          <a:xfrm>
            <a:off x="3779912" y="241484"/>
            <a:ext cx="5040560" cy="307777"/>
          </a:xfrm>
          <a:prstGeom prst="rect">
            <a:avLst/>
          </a:prstGeom>
          <a:noFill/>
        </p:spPr>
        <p:txBody>
          <a:bodyPr wrap="square" rtlCol="0">
            <a:spAutoFit/>
          </a:bodyPr>
          <a:lstStyle/>
          <a:p>
            <a:pPr algn="r"/>
            <a:r>
              <a:rPr lang="en-US" sz="1400" dirty="0">
                <a:solidFill>
                  <a:schemeClr val="bg1">
                    <a:lumMod val="85000"/>
                  </a:schemeClr>
                </a:solidFill>
              </a:rPr>
              <a:t>xx</a:t>
            </a:r>
            <a:endParaRPr lang="fr-FR" sz="1400" dirty="0">
              <a:solidFill>
                <a:schemeClr val="bg1">
                  <a:lumMod val="85000"/>
                </a:schemeClr>
              </a:solidFill>
            </a:endParaRPr>
          </a:p>
        </p:txBody>
      </p:sp>
      <p:sp>
        <p:nvSpPr>
          <p:cNvPr id="2" name="TextBox 1">
            <a:extLst>
              <a:ext uri="{FF2B5EF4-FFF2-40B4-BE49-F238E27FC236}">
                <a16:creationId xmlns:a16="http://schemas.microsoft.com/office/drawing/2014/main" id="{F3FF344B-2617-5E63-EAC5-1123859DBE69}"/>
              </a:ext>
            </a:extLst>
          </p:cNvPr>
          <p:cNvSpPr txBox="1"/>
          <p:nvPr/>
        </p:nvSpPr>
        <p:spPr>
          <a:xfrm>
            <a:off x="1001879" y="1085722"/>
            <a:ext cx="7324725" cy="1015663"/>
          </a:xfrm>
          <a:prstGeom prst="rect">
            <a:avLst/>
          </a:prstGeom>
          <a:noFill/>
        </p:spPr>
        <p:txBody>
          <a:bodyPr wrap="square">
            <a:spAutoFit/>
          </a:bodyPr>
          <a:lstStyle/>
          <a:p>
            <a:pPr algn="ctr"/>
            <a:r>
              <a:rPr lang="en-US" sz="3000" b="1" dirty="0">
                <a:solidFill>
                  <a:srgbClr val="0D347D"/>
                </a:solidFill>
              </a:rPr>
              <a:t>Gender equality standards of the Council of Europe</a:t>
            </a:r>
            <a:endParaRPr lang="fr-FR" sz="3000" b="1" dirty="0">
              <a:solidFill>
                <a:srgbClr val="0D347D"/>
              </a:solidFill>
            </a:endParaRPr>
          </a:p>
        </p:txBody>
      </p:sp>
      <p:sp>
        <p:nvSpPr>
          <p:cNvPr id="6" name="Subtitle 2">
            <a:extLst>
              <a:ext uri="{FF2B5EF4-FFF2-40B4-BE49-F238E27FC236}">
                <a16:creationId xmlns:a16="http://schemas.microsoft.com/office/drawing/2014/main" id="{37661780-8935-E376-8B1D-6CABFFEFAEFE}"/>
              </a:ext>
            </a:extLst>
          </p:cNvPr>
          <p:cNvSpPr txBox="1">
            <a:spLocks/>
          </p:cNvSpPr>
          <p:nvPr/>
        </p:nvSpPr>
        <p:spPr bwMode="auto">
          <a:xfrm>
            <a:off x="650957" y="2113501"/>
            <a:ext cx="8026567" cy="3925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defTabSz="914400"/>
            <a:r>
              <a:rPr lang="en-US" sz="2000" b="1" dirty="0">
                <a:solidFill>
                  <a:srgbClr val="0D347D"/>
                </a:solidFill>
              </a:rPr>
              <a:t>European Convention on Human Rights </a:t>
            </a:r>
            <a:r>
              <a:rPr lang="en-US" sz="2000" dirty="0">
                <a:solidFill>
                  <a:srgbClr val="0D347D"/>
                </a:solidFill>
              </a:rPr>
              <a:t>(1950): Art. 14 and Protocol 12 (non-discrimination)</a:t>
            </a:r>
          </a:p>
          <a:p>
            <a:pPr defTabSz="914400"/>
            <a:r>
              <a:rPr lang="en-US" sz="2000" b="1" dirty="0">
                <a:solidFill>
                  <a:srgbClr val="0D347D"/>
                </a:solidFill>
              </a:rPr>
              <a:t>Case-law of the European Court of Human Rights </a:t>
            </a:r>
          </a:p>
          <a:p>
            <a:pPr defTabSz="914400"/>
            <a:r>
              <a:rPr lang="en-US" sz="2000" b="1" dirty="0">
                <a:solidFill>
                  <a:srgbClr val="0D347D"/>
                </a:solidFill>
              </a:rPr>
              <a:t>European Social Charter</a:t>
            </a:r>
            <a:r>
              <a:rPr lang="en-US" sz="2000" dirty="0">
                <a:solidFill>
                  <a:srgbClr val="0D347D"/>
                </a:solidFill>
              </a:rPr>
              <a:t> (1961)</a:t>
            </a:r>
          </a:p>
          <a:p>
            <a:pPr defTabSz="914400"/>
            <a:r>
              <a:rPr lang="en-US" sz="2000" b="1" dirty="0">
                <a:solidFill>
                  <a:srgbClr val="0D347D"/>
                </a:solidFill>
              </a:rPr>
              <a:t>Convention against trafficking in human beings </a:t>
            </a:r>
            <a:r>
              <a:rPr lang="en-US" sz="2000" dirty="0">
                <a:solidFill>
                  <a:srgbClr val="0D347D"/>
                </a:solidFill>
              </a:rPr>
              <a:t>(2005)</a:t>
            </a:r>
            <a:endParaRPr lang="en-US" sz="2000" b="1" dirty="0">
              <a:solidFill>
                <a:srgbClr val="0D347D"/>
              </a:solidFill>
            </a:endParaRPr>
          </a:p>
          <a:p>
            <a:pPr defTabSz="914400"/>
            <a:r>
              <a:rPr lang="en-US" sz="2000" b="1" dirty="0">
                <a:solidFill>
                  <a:srgbClr val="0D347D"/>
                </a:solidFill>
              </a:rPr>
              <a:t>Istanbul Convention </a:t>
            </a:r>
            <a:r>
              <a:rPr lang="en-US" sz="2000" dirty="0">
                <a:solidFill>
                  <a:srgbClr val="0D347D"/>
                </a:solidFill>
              </a:rPr>
              <a:t>to combat violence against women and domestic violence (2011)</a:t>
            </a:r>
          </a:p>
          <a:p>
            <a:pPr defTabSz="914400"/>
            <a:r>
              <a:rPr lang="en-US" sz="2000" b="1" dirty="0">
                <a:solidFill>
                  <a:srgbClr val="0D347D"/>
                </a:solidFill>
              </a:rPr>
              <a:t>Committee of Ministers Recommendations and Guidelines: </a:t>
            </a:r>
            <a:r>
              <a:rPr lang="en-US" sz="2000" dirty="0">
                <a:solidFill>
                  <a:srgbClr val="0D347D"/>
                </a:solidFill>
              </a:rPr>
              <a:t>preventing and combating sexism, place of men and boys in gender equality policies, balanced participation of women and men in political and public decision making, protecting the human rights of migrant, refugee and asylum-seeking women and girls, equality of Roma and Traveler women and girls, role of women and men in conflict prevention and resolution and in peace building, etc.</a:t>
            </a:r>
          </a:p>
        </p:txBody>
      </p:sp>
    </p:spTree>
    <p:extLst>
      <p:ext uri="{BB962C8B-B14F-4D97-AF65-F5344CB8AC3E}">
        <p14:creationId xmlns:p14="http://schemas.microsoft.com/office/powerpoint/2010/main" val="30160975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0D5AEC0-35B3-FD7F-36D8-257FAAC41C4F}"/>
              </a:ext>
            </a:extLst>
          </p:cNvPr>
          <p:cNvSpPr>
            <a:spLocks noGrp="1"/>
          </p:cNvSpPr>
          <p:nvPr>
            <p:ph idx="1"/>
          </p:nvPr>
        </p:nvSpPr>
        <p:spPr>
          <a:xfrm>
            <a:off x="366961" y="2128643"/>
            <a:ext cx="8594559" cy="3349509"/>
          </a:xfrm>
        </p:spPr>
        <p:txBody>
          <a:bodyPr>
            <a:noAutofit/>
          </a:bodyPr>
          <a:lstStyle/>
          <a:p>
            <a:r>
              <a:rPr lang="en-US" sz="2200" b="1" dirty="0">
                <a:solidFill>
                  <a:srgbClr val="0D347D"/>
                </a:solidFill>
              </a:rPr>
              <a:t>Landmark case law of the Court on gender equality </a:t>
            </a:r>
          </a:p>
          <a:p>
            <a:pPr lvl="1"/>
            <a:r>
              <a:rPr lang="en-US" sz="2200" i="1" dirty="0" err="1">
                <a:solidFill>
                  <a:srgbClr val="0D347D"/>
                </a:solidFill>
              </a:rPr>
              <a:t>Opuz</a:t>
            </a:r>
            <a:r>
              <a:rPr lang="en-US" sz="2200" i="1" dirty="0">
                <a:solidFill>
                  <a:srgbClr val="0D347D"/>
                </a:solidFill>
              </a:rPr>
              <a:t> v. Turkey (2009): </a:t>
            </a:r>
            <a:r>
              <a:rPr lang="en-US" sz="2200" dirty="0">
                <a:solidFill>
                  <a:srgbClr val="0D347D"/>
                </a:solidFill>
              </a:rPr>
              <a:t>For the first time the Court declared that domestic violence constitutes discrimination based on sex under Art. 14</a:t>
            </a:r>
          </a:p>
          <a:p>
            <a:pPr lvl="1"/>
            <a:r>
              <a:rPr lang="en-US" sz="2200" i="1" dirty="0">
                <a:solidFill>
                  <a:srgbClr val="0D347D"/>
                </a:solidFill>
              </a:rPr>
              <a:t>Konstantin </a:t>
            </a:r>
            <a:r>
              <a:rPr lang="en-US" sz="2200" i="1" dirty="0" err="1">
                <a:solidFill>
                  <a:srgbClr val="0D347D"/>
                </a:solidFill>
              </a:rPr>
              <a:t>Markin</a:t>
            </a:r>
            <a:r>
              <a:rPr lang="en-US" sz="2200" i="1" dirty="0">
                <a:solidFill>
                  <a:srgbClr val="0D347D"/>
                </a:solidFill>
              </a:rPr>
              <a:t> v. Russia (2012): </a:t>
            </a:r>
            <a:r>
              <a:rPr lang="en-US" sz="2200" dirty="0">
                <a:solidFill>
                  <a:srgbClr val="0D347D"/>
                </a:solidFill>
              </a:rPr>
              <a:t>Court underscored that achieving gender equality is a key objective for the Member States and only "very weighty reasons" can justify differential treatment under Art. 14, and traditions, assumptions or societal attitudes are insufficient grounds for sex-based discrimination</a:t>
            </a:r>
          </a:p>
          <a:p>
            <a:pPr lvl="1"/>
            <a:r>
              <a:rPr lang="en-US" sz="2200" i="1" dirty="0">
                <a:solidFill>
                  <a:srgbClr val="0D347D"/>
                </a:solidFill>
              </a:rPr>
              <a:t>Kurt v. Austria (2021): </a:t>
            </a:r>
            <a:r>
              <a:rPr lang="en-US" sz="2200" dirty="0">
                <a:solidFill>
                  <a:srgbClr val="0D347D"/>
                </a:solidFill>
              </a:rPr>
              <a:t>States have obligation to take proactive and effective measures when they are aware or should be aware of a real and immediate risk to the life or safety of a domestic violence victim, this includes implementing preventive measures to protect potential victims</a:t>
            </a:r>
          </a:p>
          <a:p>
            <a:pPr lvl="1"/>
            <a:endParaRPr lang="fr-FR" sz="2200" dirty="0">
              <a:solidFill>
                <a:srgbClr val="0D347D"/>
              </a:solidFill>
            </a:endParaRPr>
          </a:p>
        </p:txBody>
      </p:sp>
      <p:sp>
        <p:nvSpPr>
          <p:cNvPr id="3" name="TextBox 2">
            <a:extLst>
              <a:ext uri="{FF2B5EF4-FFF2-40B4-BE49-F238E27FC236}">
                <a16:creationId xmlns:a16="http://schemas.microsoft.com/office/drawing/2014/main" id="{F37B79D5-6BD7-948E-E0CC-0159BD707222}"/>
              </a:ext>
            </a:extLst>
          </p:cNvPr>
          <p:cNvSpPr txBox="1"/>
          <p:nvPr/>
        </p:nvSpPr>
        <p:spPr>
          <a:xfrm>
            <a:off x="1001879" y="1085722"/>
            <a:ext cx="7324725" cy="1015663"/>
          </a:xfrm>
          <a:prstGeom prst="rect">
            <a:avLst/>
          </a:prstGeom>
          <a:noFill/>
        </p:spPr>
        <p:txBody>
          <a:bodyPr wrap="square">
            <a:spAutoFit/>
          </a:bodyPr>
          <a:lstStyle/>
          <a:p>
            <a:pPr algn="ctr"/>
            <a:r>
              <a:rPr lang="en-US" sz="3000" b="1" dirty="0">
                <a:solidFill>
                  <a:srgbClr val="0D347D"/>
                </a:solidFill>
              </a:rPr>
              <a:t>Gender equality standards of the Council of Europe</a:t>
            </a:r>
            <a:endParaRPr lang="fr-FR" sz="3000" b="1" dirty="0">
              <a:solidFill>
                <a:srgbClr val="0D347D"/>
              </a:solidFill>
            </a:endParaRPr>
          </a:p>
        </p:txBody>
      </p:sp>
    </p:spTree>
    <p:extLst>
      <p:ext uri="{BB962C8B-B14F-4D97-AF65-F5344CB8AC3E}">
        <p14:creationId xmlns:p14="http://schemas.microsoft.com/office/powerpoint/2010/main" val="17709599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735FA2A-A5C9-C770-4C82-24053318AE3E}"/>
              </a:ext>
            </a:extLst>
          </p:cNvPr>
          <p:cNvSpPr>
            <a:spLocks noGrp="1"/>
          </p:cNvSpPr>
          <p:nvPr>
            <p:ph idx="1"/>
          </p:nvPr>
        </p:nvSpPr>
        <p:spPr>
          <a:xfrm>
            <a:off x="529683" y="2307060"/>
            <a:ext cx="4901854" cy="4276015"/>
          </a:xfrm>
        </p:spPr>
        <p:txBody>
          <a:bodyPr>
            <a:normAutofit lnSpcReduction="10000"/>
          </a:bodyPr>
          <a:lstStyle/>
          <a:p>
            <a:r>
              <a:rPr lang="en-US" dirty="0">
                <a:solidFill>
                  <a:srgbClr val="0D347D"/>
                </a:solidFill>
              </a:rPr>
              <a:t>Convention on preventing and combating violence against women and domestic violence, </a:t>
            </a:r>
            <a:r>
              <a:rPr lang="en-US" b="1" dirty="0">
                <a:solidFill>
                  <a:srgbClr val="0D347D"/>
                </a:solidFill>
              </a:rPr>
              <a:t>Istanbul Convention </a:t>
            </a:r>
            <a:r>
              <a:rPr lang="en-US" dirty="0">
                <a:solidFill>
                  <a:srgbClr val="0D347D"/>
                </a:solidFill>
              </a:rPr>
              <a:t>(2011):</a:t>
            </a:r>
          </a:p>
          <a:p>
            <a:pPr lvl="1"/>
            <a:r>
              <a:rPr lang="en-US" dirty="0">
                <a:solidFill>
                  <a:srgbClr val="0D347D"/>
                </a:solidFill>
              </a:rPr>
              <a:t>4 pillars: prevention, protection, prosecution, integrated policies</a:t>
            </a:r>
          </a:p>
          <a:p>
            <a:pPr lvl="1"/>
            <a:r>
              <a:rPr lang="en-US" dirty="0">
                <a:solidFill>
                  <a:srgbClr val="0D347D"/>
                </a:solidFill>
              </a:rPr>
              <a:t>Approaches adopted: gender-sensitivity, victim-centered, cross-border</a:t>
            </a:r>
          </a:p>
          <a:p>
            <a:pPr lvl="1"/>
            <a:r>
              <a:rPr lang="en-US" dirty="0">
                <a:solidFill>
                  <a:srgbClr val="0D347D"/>
                </a:solidFill>
              </a:rPr>
              <a:t>Monitoring mechanism: two pillar system:  GREVIO + Committee of Parties </a:t>
            </a:r>
            <a:endParaRPr lang="fr-FR" dirty="0">
              <a:solidFill>
                <a:srgbClr val="0D347D"/>
              </a:solidFill>
            </a:endParaRPr>
          </a:p>
        </p:txBody>
      </p:sp>
      <p:sp>
        <p:nvSpPr>
          <p:cNvPr id="3" name="TextBox 2">
            <a:extLst>
              <a:ext uri="{FF2B5EF4-FFF2-40B4-BE49-F238E27FC236}">
                <a16:creationId xmlns:a16="http://schemas.microsoft.com/office/drawing/2014/main" id="{31D6E18A-08DD-B579-0904-4746600BEC8D}"/>
              </a:ext>
            </a:extLst>
          </p:cNvPr>
          <p:cNvSpPr txBox="1"/>
          <p:nvPr/>
        </p:nvSpPr>
        <p:spPr>
          <a:xfrm>
            <a:off x="1001879" y="1085722"/>
            <a:ext cx="7324725" cy="1015663"/>
          </a:xfrm>
          <a:prstGeom prst="rect">
            <a:avLst/>
          </a:prstGeom>
          <a:noFill/>
        </p:spPr>
        <p:txBody>
          <a:bodyPr wrap="square">
            <a:spAutoFit/>
          </a:bodyPr>
          <a:lstStyle/>
          <a:p>
            <a:pPr algn="ctr"/>
            <a:r>
              <a:rPr lang="en-US" sz="3000" b="1" dirty="0">
                <a:solidFill>
                  <a:srgbClr val="0D347D"/>
                </a:solidFill>
              </a:rPr>
              <a:t>Gender equality standards of the Council of Europe</a:t>
            </a:r>
            <a:endParaRPr lang="fr-FR" sz="3000" b="1" dirty="0">
              <a:solidFill>
                <a:srgbClr val="0D347D"/>
              </a:solidFill>
            </a:endParaRPr>
          </a:p>
        </p:txBody>
      </p:sp>
      <p:pic>
        <p:nvPicPr>
          <p:cNvPr id="5" name="Picture 4">
            <a:extLst>
              <a:ext uri="{FF2B5EF4-FFF2-40B4-BE49-F238E27FC236}">
                <a16:creationId xmlns:a16="http://schemas.microsoft.com/office/drawing/2014/main" id="{4AA04AB4-EE13-5131-370B-87599B35FAE0}"/>
              </a:ext>
            </a:extLst>
          </p:cNvPr>
          <p:cNvPicPr>
            <a:picLocks noChangeAspect="1"/>
          </p:cNvPicPr>
          <p:nvPr/>
        </p:nvPicPr>
        <p:blipFill>
          <a:blip r:embed="rId3"/>
          <a:stretch>
            <a:fillRect/>
          </a:stretch>
        </p:blipFill>
        <p:spPr>
          <a:xfrm>
            <a:off x="5642178" y="1811740"/>
            <a:ext cx="3190925" cy="4771335"/>
          </a:xfrm>
          <a:prstGeom prst="rect">
            <a:avLst/>
          </a:prstGeom>
          <a:ln>
            <a:noFill/>
          </a:ln>
          <a:effectLst>
            <a:softEdge rad="112500"/>
          </a:effectLst>
        </p:spPr>
      </p:pic>
    </p:spTree>
    <p:extLst>
      <p:ext uri="{BB962C8B-B14F-4D97-AF65-F5344CB8AC3E}">
        <p14:creationId xmlns:p14="http://schemas.microsoft.com/office/powerpoint/2010/main" val="18360967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2574452-6A21-30A7-732E-0A7092560994}"/>
              </a:ext>
            </a:extLst>
          </p:cNvPr>
          <p:cNvSpPr>
            <a:spLocks noGrp="1"/>
          </p:cNvSpPr>
          <p:nvPr>
            <p:ph idx="1"/>
          </p:nvPr>
        </p:nvSpPr>
        <p:spPr>
          <a:xfrm>
            <a:off x="352044" y="2713224"/>
            <a:ext cx="4617720" cy="3943608"/>
          </a:xfrm>
        </p:spPr>
        <p:txBody>
          <a:bodyPr>
            <a:normAutofit fontScale="85000" lnSpcReduction="20000"/>
          </a:bodyPr>
          <a:lstStyle/>
          <a:p>
            <a:pPr lvl="1"/>
            <a:r>
              <a:rPr lang="en-US" dirty="0">
                <a:solidFill>
                  <a:srgbClr val="0D347D"/>
                </a:solidFill>
              </a:rPr>
              <a:t>First ever internationally agreed definition of sexism</a:t>
            </a:r>
          </a:p>
          <a:p>
            <a:pPr lvl="1"/>
            <a:r>
              <a:rPr lang="en-US" dirty="0">
                <a:solidFill>
                  <a:srgbClr val="0D347D"/>
                </a:solidFill>
              </a:rPr>
              <a:t>Includes concrete measures to prevent and end sexism, including the criminalization of sexist hate speech</a:t>
            </a:r>
          </a:p>
          <a:p>
            <a:pPr lvl="1"/>
            <a:r>
              <a:rPr lang="en-US" dirty="0">
                <a:solidFill>
                  <a:srgbClr val="0D347D"/>
                </a:solidFill>
              </a:rPr>
              <a:t>Stresses that sexism has a larger and different impact on women  than men and identifies particularly vulnerable groups of women</a:t>
            </a:r>
          </a:p>
          <a:p>
            <a:pPr lvl="1"/>
            <a:r>
              <a:rPr lang="en-US" dirty="0">
                <a:solidFill>
                  <a:srgbClr val="0D347D"/>
                </a:solidFill>
              </a:rPr>
              <a:t>Identifies vulnerable statuses (ethnicity, minority, indigenous status, age religion, refugee or migrant status, disability, marital status, gender identity, sexual orientation)</a:t>
            </a:r>
          </a:p>
          <a:p>
            <a:pPr lvl="1"/>
            <a:endParaRPr lang="fr-FR" dirty="0">
              <a:solidFill>
                <a:srgbClr val="0D347D"/>
              </a:solidFill>
            </a:endParaRPr>
          </a:p>
        </p:txBody>
      </p:sp>
      <p:sp>
        <p:nvSpPr>
          <p:cNvPr id="3" name="TextBox 2">
            <a:extLst>
              <a:ext uri="{FF2B5EF4-FFF2-40B4-BE49-F238E27FC236}">
                <a16:creationId xmlns:a16="http://schemas.microsoft.com/office/drawing/2014/main" id="{C295FDE8-8513-5784-5273-35E5E7B81FC3}"/>
              </a:ext>
            </a:extLst>
          </p:cNvPr>
          <p:cNvSpPr txBox="1"/>
          <p:nvPr/>
        </p:nvSpPr>
        <p:spPr>
          <a:xfrm>
            <a:off x="1001879" y="1085722"/>
            <a:ext cx="7324725" cy="1015663"/>
          </a:xfrm>
          <a:prstGeom prst="rect">
            <a:avLst/>
          </a:prstGeom>
          <a:noFill/>
        </p:spPr>
        <p:txBody>
          <a:bodyPr wrap="square">
            <a:spAutoFit/>
          </a:bodyPr>
          <a:lstStyle/>
          <a:p>
            <a:pPr algn="ctr"/>
            <a:r>
              <a:rPr lang="en-US" sz="3000" b="1" dirty="0">
                <a:solidFill>
                  <a:srgbClr val="0D347D"/>
                </a:solidFill>
              </a:rPr>
              <a:t>Gender equality standards of the Council of Europe</a:t>
            </a:r>
            <a:endParaRPr lang="fr-FR" sz="3000" b="1" dirty="0">
              <a:solidFill>
                <a:srgbClr val="0D347D"/>
              </a:solidFill>
            </a:endParaRPr>
          </a:p>
        </p:txBody>
      </p:sp>
      <p:pic>
        <p:nvPicPr>
          <p:cNvPr id="5" name="Picture 4" descr="A cartoon of a person and person&#10;&#10;Description automatically generated">
            <a:extLst>
              <a:ext uri="{FF2B5EF4-FFF2-40B4-BE49-F238E27FC236}">
                <a16:creationId xmlns:a16="http://schemas.microsoft.com/office/drawing/2014/main" id="{F3978DA3-7E15-BC53-2B65-CD040BBB299B}"/>
              </a:ext>
            </a:extLst>
          </p:cNvPr>
          <p:cNvPicPr>
            <a:picLocks noChangeAspect="1"/>
          </p:cNvPicPr>
          <p:nvPr/>
        </p:nvPicPr>
        <p:blipFill>
          <a:blip r:embed="rId3"/>
          <a:stretch>
            <a:fillRect/>
          </a:stretch>
        </p:blipFill>
        <p:spPr>
          <a:xfrm>
            <a:off x="5074920" y="2702516"/>
            <a:ext cx="3943608" cy="3943608"/>
          </a:xfrm>
          <a:prstGeom prst="rect">
            <a:avLst/>
          </a:prstGeom>
          <a:ln>
            <a:noFill/>
          </a:ln>
          <a:effectLst>
            <a:softEdge rad="112500"/>
          </a:effectLst>
        </p:spPr>
      </p:pic>
      <p:sp>
        <p:nvSpPr>
          <p:cNvPr id="6" name="TextBox 5">
            <a:extLst>
              <a:ext uri="{FF2B5EF4-FFF2-40B4-BE49-F238E27FC236}">
                <a16:creationId xmlns:a16="http://schemas.microsoft.com/office/drawing/2014/main" id="{ADAD6860-9A09-A9A4-3E3D-EE143988DB26}"/>
              </a:ext>
            </a:extLst>
          </p:cNvPr>
          <p:cNvSpPr txBox="1"/>
          <p:nvPr/>
        </p:nvSpPr>
        <p:spPr>
          <a:xfrm>
            <a:off x="352044" y="2101385"/>
            <a:ext cx="8439912" cy="461665"/>
          </a:xfrm>
          <a:prstGeom prst="rect">
            <a:avLst/>
          </a:prstGeom>
          <a:noFill/>
        </p:spPr>
        <p:txBody>
          <a:bodyPr wrap="square" rtlCol="0">
            <a:spAutoFit/>
          </a:bodyPr>
          <a:lstStyle/>
          <a:p>
            <a:r>
              <a:rPr lang="en-US" sz="2400" b="1" dirty="0">
                <a:hlinkClick r:id="rId4"/>
              </a:rPr>
              <a:t>Recommendation on preventing and combating sexism (2019) </a:t>
            </a:r>
            <a:endParaRPr lang="en-US" sz="2400" b="1" dirty="0"/>
          </a:p>
        </p:txBody>
      </p:sp>
    </p:spTree>
    <p:extLst>
      <p:ext uri="{BB962C8B-B14F-4D97-AF65-F5344CB8AC3E}">
        <p14:creationId xmlns:p14="http://schemas.microsoft.com/office/powerpoint/2010/main" val="32317115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DCA8399-0ED3-79AB-C311-185AC5F39802}"/>
              </a:ext>
            </a:extLst>
          </p:cNvPr>
          <p:cNvSpPr>
            <a:spLocks noGrp="1"/>
          </p:cNvSpPr>
          <p:nvPr>
            <p:ph idx="1"/>
          </p:nvPr>
        </p:nvSpPr>
        <p:spPr>
          <a:xfrm>
            <a:off x="117442" y="3229976"/>
            <a:ext cx="5065776" cy="3429000"/>
          </a:xfrm>
        </p:spPr>
        <p:txBody>
          <a:bodyPr>
            <a:normAutofit fontScale="85000" lnSpcReduction="20000"/>
          </a:bodyPr>
          <a:lstStyle/>
          <a:p>
            <a:pPr lvl="1"/>
            <a:r>
              <a:rPr lang="en-US" dirty="0">
                <a:solidFill>
                  <a:srgbClr val="0D347D"/>
                </a:solidFill>
              </a:rPr>
              <a:t>Integration of a gender equality perspective in all relevant public policies: migration, asylum and integration policies</a:t>
            </a:r>
          </a:p>
          <a:p>
            <a:pPr lvl="1"/>
            <a:r>
              <a:rPr lang="en-US" dirty="0">
                <a:solidFill>
                  <a:srgbClr val="0D347D"/>
                </a:solidFill>
              </a:rPr>
              <a:t>Intersectional perspective: addressing the needs of specific groups, e.g. girls, women with disabilities, undocumented migrant women, etc.</a:t>
            </a:r>
          </a:p>
          <a:p>
            <a:pPr lvl="1"/>
            <a:r>
              <a:rPr lang="en-US" dirty="0">
                <a:solidFill>
                  <a:srgbClr val="0D347D"/>
                </a:solidFill>
              </a:rPr>
              <a:t>Horizontal issues: non-discrimination/stereotypes, information, empowerment, awareness of rights, access to justice including legal aid, AI, data protection, data collection, civil society and research</a:t>
            </a:r>
            <a:endParaRPr lang="fr-FR" dirty="0">
              <a:solidFill>
                <a:srgbClr val="0D347D"/>
              </a:solidFill>
            </a:endParaRPr>
          </a:p>
        </p:txBody>
      </p:sp>
      <p:sp>
        <p:nvSpPr>
          <p:cNvPr id="5" name="TextBox 4">
            <a:extLst>
              <a:ext uri="{FF2B5EF4-FFF2-40B4-BE49-F238E27FC236}">
                <a16:creationId xmlns:a16="http://schemas.microsoft.com/office/drawing/2014/main" id="{AB6FDC98-8A62-E8F9-E25A-AABF1327E4FB}"/>
              </a:ext>
            </a:extLst>
          </p:cNvPr>
          <p:cNvSpPr txBox="1"/>
          <p:nvPr/>
        </p:nvSpPr>
        <p:spPr>
          <a:xfrm>
            <a:off x="1001879" y="1085722"/>
            <a:ext cx="7324725" cy="1015663"/>
          </a:xfrm>
          <a:prstGeom prst="rect">
            <a:avLst/>
          </a:prstGeom>
          <a:noFill/>
        </p:spPr>
        <p:txBody>
          <a:bodyPr wrap="square">
            <a:spAutoFit/>
          </a:bodyPr>
          <a:lstStyle/>
          <a:p>
            <a:pPr algn="ctr"/>
            <a:r>
              <a:rPr lang="en-US" sz="3000" b="1" dirty="0">
                <a:solidFill>
                  <a:srgbClr val="0D347D"/>
                </a:solidFill>
              </a:rPr>
              <a:t>Gender equality standards of the Council of Europe</a:t>
            </a:r>
            <a:endParaRPr lang="fr-FR" sz="3000" b="1" dirty="0">
              <a:solidFill>
                <a:srgbClr val="0D347D"/>
              </a:solidFill>
            </a:endParaRPr>
          </a:p>
        </p:txBody>
      </p:sp>
      <p:pic>
        <p:nvPicPr>
          <p:cNvPr id="7" name="Picture 6" descr="A group of people standing in front of a train&#10;&#10;Description automatically generated">
            <a:extLst>
              <a:ext uri="{FF2B5EF4-FFF2-40B4-BE49-F238E27FC236}">
                <a16:creationId xmlns:a16="http://schemas.microsoft.com/office/drawing/2014/main" id="{DFEEF6EB-92CA-BC0D-4B4D-9D317E51CD19}"/>
              </a:ext>
            </a:extLst>
          </p:cNvPr>
          <p:cNvPicPr>
            <a:picLocks noChangeAspect="1"/>
          </p:cNvPicPr>
          <p:nvPr/>
        </p:nvPicPr>
        <p:blipFill>
          <a:blip r:embed="rId3"/>
          <a:stretch>
            <a:fillRect/>
          </a:stretch>
        </p:blipFill>
        <p:spPr>
          <a:xfrm>
            <a:off x="5183218" y="3141841"/>
            <a:ext cx="3740020" cy="3214509"/>
          </a:xfrm>
          <a:prstGeom prst="rect">
            <a:avLst/>
          </a:prstGeom>
          <a:ln>
            <a:noFill/>
          </a:ln>
          <a:effectLst>
            <a:softEdge rad="112500"/>
          </a:effectLst>
        </p:spPr>
      </p:pic>
      <p:sp>
        <p:nvSpPr>
          <p:cNvPr id="8" name="TextBox 7">
            <a:extLst>
              <a:ext uri="{FF2B5EF4-FFF2-40B4-BE49-F238E27FC236}">
                <a16:creationId xmlns:a16="http://schemas.microsoft.com/office/drawing/2014/main" id="{1AE10554-077C-BA85-6D1B-2C6F86421686}"/>
              </a:ext>
            </a:extLst>
          </p:cNvPr>
          <p:cNvSpPr txBox="1"/>
          <p:nvPr/>
        </p:nvSpPr>
        <p:spPr>
          <a:xfrm>
            <a:off x="453429" y="2250182"/>
            <a:ext cx="8421624" cy="830997"/>
          </a:xfrm>
          <a:prstGeom prst="rect">
            <a:avLst/>
          </a:prstGeom>
          <a:noFill/>
        </p:spPr>
        <p:txBody>
          <a:bodyPr wrap="square" rtlCol="0">
            <a:spAutoFit/>
          </a:bodyPr>
          <a:lstStyle/>
          <a:p>
            <a:r>
              <a:rPr lang="en-US" sz="2400" b="1" dirty="0">
                <a:hlinkClick r:id="rId4"/>
              </a:rPr>
              <a:t>Recommendation on protecting the rights of migrant, refugee and asylum-seeking women and girls (2022) </a:t>
            </a:r>
            <a:endParaRPr lang="en-US" sz="2400" b="1" dirty="0"/>
          </a:p>
        </p:txBody>
      </p:sp>
    </p:spTree>
    <p:extLst>
      <p:ext uri="{BB962C8B-B14F-4D97-AF65-F5344CB8AC3E}">
        <p14:creationId xmlns:p14="http://schemas.microsoft.com/office/powerpoint/2010/main" val="21501842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4"/>
          </p:nvPr>
        </p:nvSpPr>
        <p:spPr>
          <a:xfrm>
            <a:off x="6057900" y="5624513"/>
            <a:ext cx="1600200" cy="273844"/>
          </a:xfrm>
          <a:prstGeom prst="rect">
            <a:avLst/>
          </a:prstGeom>
        </p:spPr>
        <p:txBody>
          <a:bodyPr vert="horz" lIns="68580" tIns="34290" rIns="68580" bIns="34290" rtlCol="0" anchor="ctr"/>
          <a:lstStyle>
            <a:lvl1pPr algn="r">
              <a:defRPr sz="750">
                <a:solidFill>
                  <a:schemeClr val="tx1">
                    <a:tint val="75000"/>
                  </a:schemeClr>
                </a:solidFill>
                <a:latin typeface="Century Gothic" charset="0"/>
                <a:ea typeface="Century Gothic" charset="0"/>
                <a:cs typeface="Century Gothic" charset="0"/>
              </a:defRPr>
            </a:lvl1pPr>
          </a:lstStyle>
          <a:p>
            <a:fld id="{E8716A00-CC3F-A24A-9B86-816E9CA7F4AC}" type="slidenum">
              <a:rPr lang="fr-FR" smtClean="0">
                <a:latin typeface="Arial Narrow" charset="0"/>
                <a:ea typeface="Arial Narrow" charset="0"/>
                <a:cs typeface="Arial Narrow" charset="0"/>
              </a:rPr>
              <a:pPr/>
              <a:t>16</a:t>
            </a:fld>
            <a:endParaRPr lang="fr-FR">
              <a:latin typeface="Arial Narrow" charset="0"/>
              <a:ea typeface="Arial Narrow" charset="0"/>
              <a:cs typeface="Arial Narrow" charset="0"/>
            </a:endParaRPr>
          </a:p>
        </p:txBody>
      </p:sp>
      <p:sp>
        <p:nvSpPr>
          <p:cNvPr id="9" name="Rectangle 20"/>
          <p:cNvSpPr>
            <a:spLocks noChangeArrowheads="1"/>
          </p:cNvSpPr>
          <p:nvPr/>
        </p:nvSpPr>
        <p:spPr bwMode="auto">
          <a:xfrm>
            <a:off x="502919" y="971688"/>
            <a:ext cx="8143539" cy="7463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r>
              <a:rPr lang="en-US" sz="2800" b="1" dirty="0">
                <a:solidFill>
                  <a:srgbClr val="0066CC"/>
                </a:solidFill>
                <a:latin typeface="Arial" panose="020B0604020202020204" pitchFamily="34" charset="0"/>
                <a:ea typeface="Arial" charset="0"/>
                <a:cs typeface="Arial" panose="020B0604020202020204" pitchFamily="34" charset="0"/>
              </a:rPr>
              <a:t>Draft Recommendation on equality and artificial intelligence </a:t>
            </a:r>
            <a:endParaRPr lang="fr-FR" sz="2400" b="1" dirty="0">
              <a:solidFill>
                <a:srgbClr val="0066CC"/>
              </a:solidFill>
              <a:latin typeface="Arial" panose="020B0604020202020204" pitchFamily="34" charset="0"/>
              <a:ea typeface="Arial" charset="0"/>
              <a:cs typeface="Arial" panose="020B0604020202020204" pitchFamily="34" charset="0"/>
            </a:endParaRPr>
          </a:p>
          <a:p>
            <a:pPr marL="257175" indent="-257175">
              <a:buClr>
                <a:srgbClr val="0066CC"/>
              </a:buClr>
              <a:buFont typeface="Wingdings" panose="05000000000000000000" pitchFamily="2" charset="2"/>
              <a:buChar char="ü"/>
            </a:pPr>
            <a:endParaRPr lang="fr-FR" sz="675" dirty="0">
              <a:latin typeface="Arial" panose="020B0604020202020204" pitchFamily="34" charset="0"/>
              <a:ea typeface="Arial" charset="0"/>
              <a:cs typeface="Arial" panose="020B0604020202020204" pitchFamily="34" charset="0"/>
            </a:endParaRPr>
          </a:p>
          <a:p>
            <a:pPr marL="342900" indent="-342900">
              <a:buClr>
                <a:srgbClr val="0066CC"/>
              </a:buClr>
              <a:buFont typeface="Wingdings" panose="05000000000000000000" pitchFamily="2" charset="2"/>
              <a:buChar char="ü"/>
            </a:pPr>
            <a:r>
              <a:rPr lang="en-US" sz="2400" dirty="0">
                <a:latin typeface="Arial" panose="020B0604020202020204" pitchFamily="34" charset="0"/>
                <a:ea typeface="Arial" charset="0"/>
                <a:cs typeface="Arial" panose="020B0604020202020204" pitchFamily="34" charset="0"/>
              </a:rPr>
              <a:t>Based on:</a:t>
            </a:r>
          </a:p>
          <a:p>
            <a:pPr marL="800100" lvl="1" indent="-342900">
              <a:buClr>
                <a:srgbClr val="0066CC"/>
              </a:buClr>
              <a:buFont typeface="Wingdings" panose="05000000000000000000" pitchFamily="2" charset="2"/>
              <a:buChar char="ü"/>
            </a:pPr>
            <a:r>
              <a:rPr lang="en-US" sz="2400" dirty="0">
                <a:latin typeface="Arial" panose="020B0604020202020204" pitchFamily="34" charset="0"/>
                <a:ea typeface="Arial" charset="0"/>
                <a:cs typeface="Arial" panose="020B0604020202020204" pitchFamily="34" charset="0"/>
              </a:rPr>
              <a:t>the Study on the impact of artificial intelligence systems, their potential for promoting equality, including gender equality, and the risks they may cause in relation to non-discrimination</a:t>
            </a:r>
          </a:p>
          <a:p>
            <a:pPr marL="800100" lvl="1" indent="-342900">
              <a:buClr>
                <a:srgbClr val="0066CC"/>
              </a:buClr>
              <a:buFont typeface="Wingdings" panose="05000000000000000000" pitchFamily="2" charset="2"/>
              <a:buChar char="ü"/>
            </a:pPr>
            <a:r>
              <a:rPr lang="en-US" sz="2400" dirty="0">
                <a:latin typeface="Arial" panose="020B0604020202020204" pitchFamily="34" charset="0"/>
                <a:ea typeface="Arial" charset="0"/>
                <a:cs typeface="Arial" panose="020B0604020202020204" pitchFamily="34" charset="0"/>
              </a:rPr>
              <a:t>the Framework Convention on artificial intelligence and human rights, democracy, and the rule of law (CETS No. 225)</a:t>
            </a:r>
          </a:p>
          <a:p>
            <a:pPr marL="342900" indent="-342900">
              <a:buClr>
                <a:srgbClr val="0066CC"/>
              </a:buClr>
              <a:buFont typeface="Wingdings" panose="05000000000000000000" pitchFamily="2" charset="2"/>
              <a:buChar char="ü"/>
            </a:pPr>
            <a:endParaRPr lang="en-US" sz="2400" dirty="0">
              <a:latin typeface="Arial" panose="020B0604020202020204" pitchFamily="34" charset="0"/>
              <a:ea typeface="Arial" charset="0"/>
              <a:cs typeface="Arial" panose="020B0604020202020204" pitchFamily="34" charset="0"/>
            </a:endParaRPr>
          </a:p>
          <a:p>
            <a:pPr marL="342900" indent="-342900">
              <a:buClr>
                <a:srgbClr val="0066CC"/>
              </a:buClr>
              <a:buFont typeface="Wingdings" panose="05000000000000000000" pitchFamily="2" charset="2"/>
              <a:buChar char="ü"/>
            </a:pPr>
            <a:r>
              <a:rPr lang="en-US" sz="2400" b="1" dirty="0">
                <a:solidFill>
                  <a:srgbClr val="0066CC"/>
                </a:solidFill>
                <a:latin typeface="Arial" panose="020B0604020202020204" pitchFamily="34" charset="0"/>
                <a:ea typeface="Arial" charset="0"/>
                <a:cs typeface="Arial" panose="020B0604020202020204" pitchFamily="34" charset="0"/>
              </a:rPr>
              <a:t>Objective</a:t>
            </a:r>
            <a:r>
              <a:rPr lang="en-US" sz="2400" dirty="0">
                <a:latin typeface="Arial" panose="020B0604020202020204" pitchFamily="34" charset="0"/>
                <a:ea typeface="Arial" charset="0"/>
                <a:cs typeface="Arial" panose="020B0604020202020204" pitchFamily="34" charset="0"/>
              </a:rPr>
              <a:t>: supporting member States, as well as public and private actors, in promoting equality, including gender equality, and preventing and combating discrimination, throughout the lifecycle of AI systems. </a:t>
            </a:r>
            <a:endParaRPr lang="fr-FR" sz="2400" dirty="0">
              <a:latin typeface="Arial" panose="020B0604020202020204" pitchFamily="34" charset="0"/>
              <a:ea typeface="Arial" charset="0"/>
              <a:cs typeface="Arial" panose="020B0604020202020204" pitchFamily="34" charset="0"/>
            </a:endParaRPr>
          </a:p>
          <a:p>
            <a:pPr marL="342900" indent="-342900">
              <a:buClr>
                <a:srgbClr val="0066CC"/>
              </a:buClr>
              <a:buFont typeface="Wingdings" panose="05000000000000000000" pitchFamily="2" charset="2"/>
              <a:buChar char="ü"/>
            </a:pPr>
            <a:endParaRPr lang="fr-FR" sz="2400" dirty="0">
              <a:latin typeface="Arial" panose="020B0604020202020204" pitchFamily="34" charset="0"/>
              <a:ea typeface="Arial" charset="0"/>
              <a:cs typeface="Arial" panose="020B0604020202020204" pitchFamily="34" charset="0"/>
            </a:endParaRPr>
          </a:p>
          <a:p>
            <a:pPr marL="342900" indent="-342900">
              <a:buClr>
                <a:srgbClr val="0066CC"/>
              </a:buClr>
              <a:buFont typeface="Wingdings" panose="05000000000000000000" pitchFamily="2" charset="2"/>
              <a:buChar char="ü"/>
            </a:pPr>
            <a:endParaRPr lang="fr-FR" sz="2175" dirty="0">
              <a:latin typeface="Arial" panose="020B0604020202020204" pitchFamily="34" charset="0"/>
              <a:ea typeface="Arial" charset="0"/>
              <a:cs typeface="Arial" panose="020B0604020202020204" pitchFamily="34" charset="0"/>
            </a:endParaRPr>
          </a:p>
          <a:p>
            <a:pPr>
              <a:buClr>
                <a:srgbClr val="0066CC"/>
              </a:buClr>
            </a:pPr>
            <a:endParaRPr lang="en-US" sz="1950" b="1" dirty="0">
              <a:solidFill>
                <a:srgbClr val="0066CC"/>
              </a:solidFill>
              <a:ea typeface="Calibri" panose="020F0502020204030204" pitchFamily="34" charset="0"/>
            </a:endParaRPr>
          </a:p>
          <a:p>
            <a:pPr>
              <a:buClr>
                <a:srgbClr val="0066CC"/>
              </a:buClr>
            </a:pPr>
            <a:endParaRPr lang="en-US" sz="1950" b="1" dirty="0">
              <a:solidFill>
                <a:srgbClr val="0066CC"/>
              </a:solidFill>
              <a:ea typeface="Calibri" panose="020F0502020204030204" pitchFamily="34" charset="0"/>
            </a:endParaRPr>
          </a:p>
          <a:p>
            <a:pPr marL="342900" indent="-342900">
              <a:buClr>
                <a:srgbClr val="0066CC"/>
              </a:buClr>
              <a:buFont typeface="Wingdings" panose="05000000000000000000" pitchFamily="2" charset="2"/>
              <a:buChar char="ü"/>
            </a:pPr>
            <a:endParaRPr lang="fr-FR" sz="2175" dirty="0">
              <a:ea typeface="Arial" charset="0"/>
              <a:cs typeface="Arial" charset="0"/>
            </a:endParaRPr>
          </a:p>
        </p:txBody>
      </p:sp>
    </p:spTree>
    <p:extLst>
      <p:ext uri="{BB962C8B-B14F-4D97-AF65-F5344CB8AC3E}">
        <p14:creationId xmlns:p14="http://schemas.microsoft.com/office/powerpoint/2010/main" val="14595553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4"/>
          </p:nvPr>
        </p:nvSpPr>
        <p:spPr>
          <a:xfrm>
            <a:off x="6057900" y="5624513"/>
            <a:ext cx="1600200" cy="273844"/>
          </a:xfrm>
          <a:prstGeom prst="rect">
            <a:avLst/>
          </a:prstGeom>
        </p:spPr>
        <p:txBody>
          <a:bodyPr vert="horz" lIns="68580" tIns="34290" rIns="68580" bIns="34290" rtlCol="0" anchor="ctr"/>
          <a:lstStyle>
            <a:lvl1pPr algn="r">
              <a:defRPr sz="750">
                <a:solidFill>
                  <a:schemeClr val="tx1">
                    <a:tint val="75000"/>
                  </a:schemeClr>
                </a:solidFill>
                <a:latin typeface="Century Gothic" charset="0"/>
                <a:ea typeface="Century Gothic" charset="0"/>
                <a:cs typeface="Century Gothic" charset="0"/>
              </a:defRPr>
            </a:lvl1pPr>
          </a:lstStyle>
          <a:p>
            <a:fld id="{E8716A00-CC3F-A24A-9B86-816E9CA7F4AC}" type="slidenum">
              <a:rPr lang="fr-FR" smtClean="0">
                <a:latin typeface="Arial Narrow" charset="0"/>
                <a:ea typeface="Arial Narrow" charset="0"/>
                <a:cs typeface="Arial Narrow" charset="0"/>
              </a:rPr>
              <a:pPr/>
              <a:t>17</a:t>
            </a:fld>
            <a:endParaRPr lang="fr-FR">
              <a:latin typeface="Arial Narrow" charset="0"/>
              <a:ea typeface="Arial Narrow" charset="0"/>
              <a:cs typeface="Arial Narrow" charset="0"/>
            </a:endParaRPr>
          </a:p>
        </p:txBody>
      </p:sp>
      <p:sp>
        <p:nvSpPr>
          <p:cNvPr id="9" name="Rectangle 20"/>
          <p:cNvSpPr>
            <a:spLocks noChangeArrowheads="1"/>
          </p:cNvSpPr>
          <p:nvPr/>
        </p:nvSpPr>
        <p:spPr bwMode="auto">
          <a:xfrm>
            <a:off x="502919" y="1211580"/>
            <a:ext cx="8143539" cy="7236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r>
              <a:rPr lang="fr-FR" sz="2400" b="1" dirty="0">
                <a:solidFill>
                  <a:srgbClr val="0066CC"/>
                </a:solidFill>
                <a:latin typeface="Arial" panose="020B0604020202020204" pitchFamily="34" charset="0"/>
                <a:ea typeface="Arial" charset="0"/>
                <a:cs typeface="Arial" panose="020B0604020202020204" pitchFamily="34" charset="0"/>
              </a:rPr>
              <a:t>Draft </a:t>
            </a:r>
            <a:r>
              <a:rPr lang="fr-FR" sz="2400" b="1" dirty="0" err="1">
                <a:solidFill>
                  <a:srgbClr val="0066CC"/>
                </a:solidFill>
                <a:latin typeface="Arial" panose="020B0604020202020204" pitchFamily="34" charset="0"/>
                <a:ea typeface="Arial" charset="0"/>
                <a:cs typeface="Arial" panose="020B0604020202020204" pitchFamily="34" charset="0"/>
              </a:rPr>
              <a:t>Recommendation</a:t>
            </a:r>
            <a:r>
              <a:rPr lang="fr-FR" sz="2400" b="1" dirty="0">
                <a:solidFill>
                  <a:srgbClr val="0066CC"/>
                </a:solidFill>
                <a:latin typeface="Arial" panose="020B0604020202020204" pitchFamily="34" charset="0"/>
                <a:ea typeface="Arial" charset="0"/>
                <a:cs typeface="Arial" panose="020B0604020202020204" pitchFamily="34" charset="0"/>
              </a:rPr>
              <a:t> on </a:t>
            </a:r>
            <a:r>
              <a:rPr lang="fr-FR" sz="2400" b="1" dirty="0" err="1">
                <a:solidFill>
                  <a:srgbClr val="0066CC"/>
                </a:solidFill>
                <a:latin typeface="Arial" panose="020B0604020202020204" pitchFamily="34" charset="0"/>
                <a:ea typeface="Arial" charset="0"/>
                <a:cs typeface="Arial" panose="020B0604020202020204" pitchFamily="34" charset="0"/>
              </a:rPr>
              <a:t>accountability</a:t>
            </a:r>
            <a:r>
              <a:rPr lang="fr-FR" sz="2400" b="1" dirty="0">
                <a:solidFill>
                  <a:srgbClr val="0066CC"/>
                </a:solidFill>
                <a:latin typeface="Arial" panose="020B0604020202020204" pitchFamily="34" charset="0"/>
                <a:ea typeface="Arial" charset="0"/>
                <a:cs typeface="Arial" panose="020B0604020202020204" pitchFamily="34" charset="0"/>
              </a:rPr>
              <a:t> for </a:t>
            </a:r>
            <a:r>
              <a:rPr lang="fr-FR" sz="2400" b="1" dirty="0" err="1">
                <a:solidFill>
                  <a:srgbClr val="0066CC"/>
                </a:solidFill>
                <a:latin typeface="Arial" panose="020B0604020202020204" pitchFamily="34" charset="0"/>
                <a:ea typeface="Arial" charset="0"/>
                <a:cs typeface="Arial" panose="020B0604020202020204" pitchFamily="34" charset="0"/>
              </a:rPr>
              <a:t>technology-facilitated</a:t>
            </a:r>
            <a:r>
              <a:rPr lang="fr-FR" sz="2400" b="1" dirty="0">
                <a:solidFill>
                  <a:srgbClr val="0066CC"/>
                </a:solidFill>
                <a:latin typeface="Arial" panose="020B0604020202020204" pitchFamily="34" charset="0"/>
                <a:ea typeface="Arial" charset="0"/>
                <a:cs typeface="Arial" panose="020B0604020202020204" pitchFamily="34" charset="0"/>
              </a:rPr>
              <a:t> violence </a:t>
            </a:r>
            <a:r>
              <a:rPr lang="fr-FR" sz="2400" b="1" dirty="0" err="1">
                <a:solidFill>
                  <a:srgbClr val="0066CC"/>
                </a:solidFill>
                <a:latin typeface="Arial" panose="020B0604020202020204" pitchFamily="34" charset="0"/>
                <a:ea typeface="Arial" charset="0"/>
                <a:cs typeface="Arial" panose="020B0604020202020204" pitchFamily="34" charset="0"/>
              </a:rPr>
              <a:t>against</a:t>
            </a:r>
            <a:r>
              <a:rPr lang="fr-FR" sz="2400" b="1" dirty="0">
                <a:solidFill>
                  <a:srgbClr val="0066CC"/>
                </a:solidFill>
                <a:latin typeface="Arial" panose="020B0604020202020204" pitchFamily="34" charset="0"/>
                <a:ea typeface="Arial" charset="0"/>
                <a:cs typeface="Arial" panose="020B0604020202020204" pitchFamily="34" charset="0"/>
              </a:rPr>
              <a:t> </a:t>
            </a:r>
            <a:r>
              <a:rPr lang="fr-FR" sz="2400" b="1" dirty="0" err="1">
                <a:solidFill>
                  <a:srgbClr val="0066CC"/>
                </a:solidFill>
                <a:latin typeface="Arial" panose="020B0604020202020204" pitchFamily="34" charset="0"/>
                <a:ea typeface="Arial" charset="0"/>
                <a:cs typeface="Arial" panose="020B0604020202020204" pitchFamily="34" charset="0"/>
              </a:rPr>
              <a:t>women</a:t>
            </a:r>
            <a:r>
              <a:rPr lang="fr-FR" sz="2400" b="1" dirty="0">
                <a:solidFill>
                  <a:srgbClr val="0066CC"/>
                </a:solidFill>
                <a:latin typeface="Arial" panose="020B0604020202020204" pitchFamily="34" charset="0"/>
                <a:ea typeface="Arial" charset="0"/>
                <a:cs typeface="Arial" panose="020B0604020202020204" pitchFamily="34" charset="0"/>
              </a:rPr>
              <a:t> and girls</a:t>
            </a:r>
          </a:p>
          <a:p>
            <a:endParaRPr lang="fr-FR" sz="1400" b="1" dirty="0">
              <a:solidFill>
                <a:srgbClr val="0066CC"/>
              </a:solidFill>
              <a:ea typeface="Arial" charset="0"/>
              <a:cs typeface="Arial" charset="0"/>
            </a:endParaRPr>
          </a:p>
          <a:p>
            <a:endParaRPr lang="fr-FR" sz="1400" b="1" dirty="0">
              <a:solidFill>
                <a:srgbClr val="0066CC"/>
              </a:solidFill>
              <a:ea typeface="Arial" charset="0"/>
              <a:cs typeface="Arial" charset="0"/>
            </a:endParaRPr>
          </a:p>
          <a:p>
            <a:pPr marL="457200" indent="-457200" eaLnBrk="0" fontAlgn="base" hangingPunct="0">
              <a:spcBef>
                <a:spcPts val="600"/>
              </a:spcBef>
              <a:spcAft>
                <a:spcPts val="600"/>
              </a:spcAft>
              <a:buClr>
                <a:srgbClr val="0070C0"/>
              </a:buClr>
              <a:buFont typeface="Wingdings" panose="05000000000000000000" pitchFamily="2" charset="2"/>
              <a:buChar char="ü"/>
              <a:defRPr/>
            </a:pPr>
            <a:r>
              <a:rPr lang="en-US" sz="2200" dirty="0">
                <a:latin typeface="Arial" charset="0"/>
                <a:ea typeface="Arial" charset="0"/>
                <a:cs typeface="Arial" charset="0"/>
              </a:rPr>
              <a:t>Building on </a:t>
            </a:r>
            <a:r>
              <a:rPr lang="en-US" sz="2200" b="1" dirty="0">
                <a:solidFill>
                  <a:srgbClr val="0070C0"/>
                </a:solidFill>
                <a:latin typeface="Arial" charset="0"/>
                <a:ea typeface="Arial" charset="0"/>
                <a:cs typeface="Arial" charset="0"/>
              </a:rPr>
              <a:t>GREVIO General Recommendation No. 1</a:t>
            </a:r>
            <a:r>
              <a:rPr lang="en-US" sz="2200" b="1" dirty="0">
                <a:latin typeface="Arial" charset="0"/>
                <a:ea typeface="Arial" charset="0"/>
                <a:cs typeface="Arial" charset="0"/>
              </a:rPr>
              <a:t> </a:t>
            </a:r>
            <a:r>
              <a:rPr lang="en-US" sz="2200" dirty="0">
                <a:latin typeface="Arial" charset="0"/>
                <a:ea typeface="Arial" charset="0"/>
                <a:cs typeface="Arial" charset="0"/>
              </a:rPr>
              <a:t>on the digital dimension of violence against women</a:t>
            </a:r>
          </a:p>
          <a:p>
            <a:pPr marL="457200" indent="-457200">
              <a:spcBef>
                <a:spcPts val="600"/>
              </a:spcBef>
              <a:spcAft>
                <a:spcPts val="600"/>
              </a:spcAft>
              <a:buClr>
                <a:srgbClr val="0070C0"/>
              </a:buClr>
              <a:buFont typeface="Wingdings" panose="05000000000000000000" pitchFamily="2" charset="2"/>
              <a:buChar char="ü"/>
              <a:defRPr/>
            </a:pPr>
            <a:r>
              <a:rPr lang="en-US" sz="2200" dirty="0">
                <a:latin typeface="Arial" charset="0"/>
                <a:ea typeface="Arial" charset="0"/>
                <a:cs typeface="Arial" charset="0"/>
              </a:rPr>
              <a:t>Aims to </a:t>
            </a:r>
            <a:r>
              <a:rPr lang="en-GB" sz="2200" kern="100" dirty="0">
                <a:latin typeface="Arial" panose="020B0604020202020204" pitchFamily="34" charset="0"/>
                <a:ea typeface="Aptos" panose="020B0004020202020204" pitchFamily="34" charset="0"/>
              </a:rPr>
              <a:t>address the pressing issue of technology-facilitated violence against women and girls, recognising the role of technologies in both facilitating and preventing such abuse. </a:t>
            </a:r>
            <a:endParaRPr lang="fr-FR" sz="2200" kern="100" dirty="0">
              <a:latin typeface="Arial" panose="020B0604020202020204" pitchFamily="34" charset="0"/>
              <a:ea typeface="Aptos" panose="020B0004020202020204" pitchFamily="34" charset="0"/>
            </a:endParaRPr>
          </a:p>
          <a:p>
            <a:pPr marL="457200" indent="-457200" eaLnBrk="0" fontAlgn="base" hangingPunct="0">
              <a:spcBef>
                <a:spcPts val="600"/>
              </a:spcBef>
              <a:spcAft>
                <a:spcPts val="600"/>
              </a:spcAft>
              <a:buClr>
                <a:srgbClr val="0070C0"/>
              </a:buClr>
              <a:buFont typeface="Wingdings" panose="05000000000000000000" pitchFamily="2" charset="2"/>
              <a:buChar char="ü"/>
              <a:defRPr/>
            </a:pPr>
            <a:r>
              <a:rPr lang="en-US" sz="2200" dirty="0">
                <a:latin typeface="Arial" charset="0"/>
                <a:ea typeface="Arial" charset="0"/>
                <a:cs typeface="Arial" charset="0"/>
              </a:rPr>
              <a:t>Targeted approach to </a:t>
            </a:r>
            <a:r>
              <a:rPr lang="en-US" sz="2200" b="1" dirty="0">
                <a:solidFill>
                  <a:srgbClr val="0066CC"/>
                </a:solidFill>
                <a:latin typeface="Arial" charset="0"/>
                <a:ea typeface="Arial" charset="0"/>
                <a:cs typeface="Arial" charset="0"/>
              </a:rPr>
              <a:t>strengthening accountability</a:t>
            </a:r>
          </a:p>
          <a:p>
            <a:pPr marL="457200" indent="-457200" eaLnBrk="0" fontAlgn="base" hangingPunct="0">
              <a:spcBef>
                <a:spcPts val="600"/>
              </a:spcBef>
              <a:spcAft>
                <a:spcPts val="600"/>
              </a:spcAft>
              <a:buClr>
                <a:srgbClr val="0070C0"/>
              </a:buClr>
              <a:buFont typeface="Wingdings" panose="05000000000000000000" pitchFamily="2" charset="2"/>
              <a:buChar char="ü"/>
              <a:defRPr/>
            </a:pPr>
            <a:r>
              <a:rPr lang="en-US" sz="2200" dirty="0">
                <a:latin typeface="Arial" charset="0"/>
                <a:ea typeface="Arial" charset="0"/>
                <a:cs typeface="Arial" charset="0"/>
              </a:rPr>
              <a:t>Key objectives: reinforcing </a:t>
            </a:r>
            <a:r>
              <a:rPr lang="en-US" sz="2200" b="1" dirty="0">
                <a:solidFill>
                  <a:srgbClr val="0066CC"/>
                </a:solidFill>
                <a:latin typeface="Arial" charset="0"/>
                <a:ea typeface="Arial" charset="0"/>
                <a:cs typeface="Arial" charset="0"/>
              </a:rPr>
              <a:t>legal frameworks</a:t>
            </a:r>
            <a:r>
              <a:rPr lang="en-US" sz="2200" dirty="0">
                <a:latin typeface="Arial" charset="0"/>
                <a:ea typeface="Arial" charset="0"/>
                <a:cs typeface="Arial" charset="0"/>
              </a:rPr>
              <a:t>, particularly under criminal law, holding </a:t>
            </a:r>
            <a:r>
              <a:rPr lang="en-US" sz="2200" b="1" dirty="0">
                <a:solidFill>
                  <a:srgbClr val="0066CC"/>
                </a:solidFill>
                <a:latin typeface="Arial" charset="0"/>
                <a:ea typeface="Arial" charset="0"/>
                <a:cs typeface="Arial" charset="0"/>
              </a:rPr>
              <a:t>perpetrators accountable </a:t>
            </a:r>
            <a:r>
              <a:rPr lang="en-US" sz="2200" dirty="0">
                <a:latin typeface="Arial" charset="0"/>
                <a:ea typeface="Arial" charset="0"/>
                <a:cs typeface="Arial" charset="0"/>
              </a:rPr>
              <a:t>and providing </a:t>
            </a:r>
            <a:r>
              <a:rPr lang="en-US" sz="2200" b="1" dirty="0">
                <a:solidFill>
                  <a:srgbClr val="0066CC"/>
                </a:solidFill>
                <a:latin typeface="Arial" charset="0"/>
                <a:ea typeface="Arial" charset="0"/>
                <a:cs typeface="Arial" charset="0"/>
              </a:rPr>
              <a:t>remedies</a:t>
            </a:r>
            <a:r>
              <a:rPr lang="en-US" sz="2200" dirty="0">
                <a:latin typeface="Arial" charset="0"/>
                <a:ea typeface="Arial" charset="0"/>
                <a:cs typeface="Arial" charset="0"/>
              </a:rPr>
              <a:t> to victims</a:t>
            </a:r>
          </a:p>
          <a:p>
            <a:pPr>
              <a:buClr>
                <a:srgbClr val="0066CC"/>
              </a:buClr>
            </a:pPr>
            <a:endParaRPr lang="fr-FR" sz="2200" b="1" dirty="0">
              <a:solidFill>
                <a:srgbClr val="0070C0"/>
              </a:solidFill>
              <a:ea typeface="Arial" charset="0"/>
              <a:cs typeface="Arial" charset="0"/>
            </a:endParaRPr>
          </a:p>
          <a:p>
            <a:pPr marL="342900" indent="-342900">
              <a:buClr>
                <a:srgbClr val="0066CC"/>
              </a:buClr>
              <a:buFont typeface="Wingdings" panose="05000000000000000000" pitchFamily="2" charset="2"/>
              <a:buChar char="ü"/>
            </a:pPr>
            <a:endParaRPr lang="fr-FR" sz="2175" dirty="0">
              <a:ea typeface="Arial" charset="0"/>
              <a:cs typeface="Arial" charset="0"/>
            </a:endParaRPr>
          </a:p>
          <a:p>
            <a:pPr marL="342900" indent="-342900">
              <a:buClr>
                <a:srgbClr val="0066CC"/>
              </a:buClr>
              <a:buFont typeface="Wingdings" panose="05000000000000000000" pitchFamily="2" charset="2"/>
              <a:buChar char="ü"/>
            </a:pPr>
            <a:endParaRPr lang="fr-FR" sz="2175" dirty="0">
              <a:ea typeface="Arial" charset="0"/>
              <a:cs typeface="Arial" charset="0"/>
            </a:endParaRPr>
          </a:p>
          <a:p>
            <a:pPr>
              <a:buClr>
                <a:srgbClr val="0066CC"/>
              </a:buClr>
            </a:pPr>
            <a:endParaRPr lang="en-US" sz="1950" b="1" dirty="0">
              <a:solidFill>
                <a:srgbClr val="0066CC"/>
              </a:solidFill>
              <a:ea typeface="Calibri" panose="020F0502020204030204" pitchFamily="34" charset="0"/>
            </a:endParaRPr>
          </a:p>
          <a:p>
            <a:pPr>
              <a:buClr>
                <a:srgbClr val="0066CC"/>
              </a:buClr>
            </a:pPr>
            <a:endParaRPr lang="en-US" sz="1950" b="1" dirty="0">
              <a:solidFill>
                <a:srgbClr val="0066CC"/>
              </a:solidFill>
              <a:ea typeface="Calibri" panose="020F0502020204030204" pitchFamily="34" charset="0"/>
            </a:endParaRPr>
          </a:p>
          <a:p>
            <a:pPr marL="342900" indent="-342900">
              <a:buClr>
                <a:srgbClr val="0066CC"/>
              </a:buClr>
              <a:buFont typeface="Wingdings" panose="05000000000000000000" pitchFamily="2" charset="2"/>
              <a:buChar char="ü"/>
            </a:pPr>
            <a:endParaRPr lang="fr-FR" sz="2175" dirty="0">
              <a:ea typeface="Arial" charset="0"/>
              <a:cs typeface="Arial" charset="0"/>
            </a:endParaRPr>
          </a:p>
        </p:txBody>
      </p:sp>
    </p:spTree>
    <p:extLst>
      <p:ext uri="{BB962C8B-B14F-4D97-AF65-F5344CB8AC3E}">
        <p14:creationId xmlns:p14="http://schemas.microsoft.com/office/powerpoint/2010/main" val="30989661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DDEB8587-6C15-0DB8-482A-18E130E4B7B1}"/>
              </a:ext>
            </a:extLst>
          </p:cNvPr>
          <p:cNvSpPr>
            <a:spLocks noGrp="1"/>
          </p:cNvSpPr>
          <p:nvPr>
            <p:ph type="subTitle" idx="1"/>
          </p:nvPr>
        </p:nvSpPr>
        <p:spPr/>
        <p:txBody>
          <a:bodyPr/>
          <a:lstStyle/>
          <a:p>
            <a:r>
              <a:rPr lang="en-GB" sz="5000" b="1" dirty="0">
                <a:solidFill>
                  <a:srgbClr val="0D347D"/>
                </a:solidFill>
              </a:rPr>
              <a:t>Thank you!</a:t>
            </a:r>
          </a:p>
          <a:p>
            <a:endParaRPr lang="fr-FR" sz="5000" b="1" dirty="0">
              <a:solidFill>
                <a:srgbClr val="0D347D"/>
              </a:solidFill>
            </a:endParaRPr>
          </a:p>
        </p:txBody>
      </p:sp>
    </p:spTree>
    <p:extLst>
      <p:ext uri="{BB962C8B-B14F-4D97-AF65-F5344CB8AC3E}">
        <p14:creationId xmlns:p14="http://schemas.microsoft.com/office/powerpoint/2010/main" val="12884691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D384278-3B34-5EB4-F194-DBAB8EAD9432}"/>
              </a:ext>
            </a:extLst>
          </p:cNvPr>
          <p:cNvSpPr>
            <a:spLocks noGrp="1"/>
          </p:cNvSpPr>
          <p:nvPr>
            <p:ph idx="1"/>
          </p:nvPr>
        </p:nvSpPr>
        <p:spPr>
          <a:xfrm>
            <a:off x="457199" y="1918128"/>
            <a:ext cx="8385717" cy="4449218"/>
          </a:xfrm>
        </p:spPr>
        <p:txBody>
          <a:bodyPr>
            <a:normAutofit fontScale="92500" lnSpcReduction="20000"/>
          </a:bodyPr>
          <a:lstStyle/>
          <a:p>
            <a:r>
              <a:rPr lang="en-US" dirty="0">
                <a:solidFill>
                  <a:srgbClr val="0D347D"/>
                </a:solidFill>
              </a:rPr>
              <a:t>Continuity of the 2018-2023 Strategy, consolidating progress and achievements</a:t>
            </a:r>
          </a:p>
          <a:p>
            <a:r>
              <a:rPr lang="fr-FR" dirty="0" err="1">
                <a:solidFill>
                  <a:srgbClr val="0D347D"/>
                </a:solidFill>
              </a:rPr>
              <a:t>Stronger</a:t>
            </a:r>
            <a:r>
              <a:rPr lang="fr-FR" dirty="0">
                <a:solidFill>
                  <a:srgbClr val="0D347D"/>
                </a:solidFill>
              </a:rPr>
              <a:t> </a:t>
            </a:r>
            <a:r>
              <a:rPr lang="fr-FR" dirty="0" err="1">
                <a:solidFill>
                  <a:srgbClr val="0D347D"/>
                </a:solidFill>
              </a:rPr>
              <a:t>intersectional</a:t>
            </a:r>
            <a:r>
              <a:rPr lang="fr-FR" dirty="0">
                <a:solidFill>
                  <a:srgbClr val="0D347D"/>
                </a:solidFill>
              </a:rPr>
              <a:t> </a:t>
            </a:r>
            <a:r>
              <a:rPr lang="fr-FR" dirty="0" err="1">
                <a:solidFill>
                  <a:srgbClr val="0D347D"/>
                </a:solidFill>
              </a:rPr>
              <a:t>approach</a:t>
            </a:r>
            <a:endParaRPr lang="fr-FR" dirty="0">
              <a:solidFill>
                <a:srgbClr val="0D347D"/>
              </a:solidFill>
            </a:endParaRPr>
          </a:p>
          <a:p>
            <a:r>
              <a:rPr lang="en-US" dirty="0">
                <a:solidFill>
                  <a:srgbClr val="0D347D"/>
                </a:solidFill>
              </a:rPr>
              <a:t>Involvement of men and boys from a horizontal perspective, under each strategic objective. They should be active partners in combating violence against women and girls, and in promoting the human rights of women and girls. Men and boys also benefit from gender equality policies. </a:t>
            </a:r>
          </a:p>
          <a:p>
            <a:r>
              <a:rPr lang="en-US" dirty="0">
                <a:solidFill>
                  <a:srgbClr val="0D347D"/>
                </a:solidFill>
              </a:rPr>
              <a:t>Greater emphasis on AI and technology-facilitated violence against women and girls</a:t>
            </a:r>
          </a:p>
          <a:p>
            <a:r>
              <a:rPr lang="fr-FR" dirty="0" err="1">
                <a:solidFill>
                  <a:srgbClr val="0D347D"/>
                </a:solidFill>
              </a:rPr>
              <a:t>Implementation</a:t>
            </a:r>
            <a:r>
              <a:rPr lang="fr-FR" dirty="0">
                <a:solidFill>
                  <a:srgbClr val="0D347D"/>
                </a:solidFill>
              </a:rPr>
              <a:t> </a:t>
            </a:r>
            <a:r>
              <a:rPr lang="fr-FR" dirty="0" err="1">
                <a:solidFill>
                  <a:srgbClr val="0D347D"/>
                </a:solidFill>
              </a:rPr>
              <a:t>is</a:t>
            </a:r>
            <a:r>
              <a:rPr lang="fr-FR" dirty="0">
                <a:solidFill>
                  <a:srgbClr val="0D347D"/>
                </a:solidFill>
              </a:rPr>
              <a:t> in close </a:t>
            </a:r>
            <a:r>
              <a:rPr lang="fr-FR" dirty="0" err="1">
                <a:solidFill>
                  <a:srgbClr val="0D347D"/>
                </a:solidFill>
              </a:rPr>
              <a:t>cooperation</a:t>
            </a:r>
            <a:r>
              <a:rPr lang="fr-FR" dirty="0">
                <a:solidFill>
                  <a:srgbClr val="0D347D"/>
                </a:solidFill>
              </a:rPr>
              <a:t> </a:t>
            </a:r>
            <a:r>
              <a:rPr lang="fr-FR" dirty="0" err="1">
                <a:solidFill>
                  <a:srgbClr val="0D347D"/>
                </a:solidFill>
              </a:rPr>
              <a:t>with</a:t>
            </a:r>
            <a:r>
              <a:rPr lang="fr-FR" dirty="0">
                <a:solidFill>
                  <a:srgbClr val="0D347D"/>
                </a:solidFill>
              </a:rPr>
              <a:t> </a:t>
            </a:r>
            <a:r>
              <a:rPr lang="fr-FR" dirty="0" err="1">
                <a:solidFill>
                  <a:srgbClr val="0D347D"/>
                </a:solidFill>
              </a:rPr>
              <a:t>youth</a:t>
            </a:r>
            <a:r>
              <a:rPr lang="fr-FR" dirty="0">
                <a:solidFill>
                  <a:srgbClr val="0D347D"/>
                </a:solidFill>
              </a:rPr>
              <a:t> </a:t>
            </a:r>
            <a:r>
              <a:rPr lang="fr-FR" dirty="0" err="1">
                <a:solidFill>
                  <a:srgbClr val="0D347D"/>
                </a:solidFill>
              </a:rPr>
              <a:t>representatives</a:t>
            </a:r>
            <a:endParaRPr lang="fr-FR" dirty="0">
              <a:solidFill>
                <a:srgbClr val="0D347D"/>
              </a:solidFill>
            </a:endParaRPr>
          </a:p>
        </p:txBody>
      </p:sp>
      <p:sp>
        <p:nvSpPr>
          <p:cNvPr id="3" name="TextBox 2">
            <a:extLst>
              <a:ext uri="{FF2B5EF4-FFF2-40B4-BE49-F238E27FC236}">
                <a16:creationId xmlns:a16="http://schemas.microsoft.com/office/drawing/2014/main" id="{0FD1A2A4-EACA-66B6-812C-13C59E4882D4}"/>
              </a:ext>
            </a:extLst>
          </p:cNvPr>
          <p:cNvSpPr txBox="1"/>
          <p:nvPr/>
        </p:nvSpPr>
        <p:spPr>
          <a:xfrm>
            <a:off x="1001879" y="1085722"/>
            <a:ext cx="7324725" cy="553998"/>
          </a:xfrm>
          <a:prstGeom prst="rect">
            <a:avLst/>
          </a:prstGeom>
          <a:noFill/>
        </p:spPr>
        <p:txBody>
          <a:bodyPr wrap="square">
            <a:spAutoFit/>
          </a:bodyPr>
          <a:lstStyle/>
          <a:p>
            <a:pPr algn="ctr"/>
            <a:r>
              <a:rPr lang="en-US" sz="3000" b="1" dirty="0">
                <a:hlinkClick r:id="rId3"/>
              </a:rPr>
              <a:t>Gender Equality Strategy 2024-2029</a:t>
            </a:r>
            <a:endParaRPr lang="fr-FR" sz="3000" b="1" dirty="0"/>
          </a:p>
        </p:txBody>
      </p:sp>
    </p:spTree>
    <p:extLst>
      <p:ext uri="{BB962C8B-B14F-4D97-AF65-F5344CB8AC3E}">
        <p14:creationId xmlns:p14="http://schemas.microsoft.com/office/powerpoint/2010/main" val="21777308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BFD1DB3-03A7-F281-7253-1DCCB78A82ED}"/>
              </a:ext>
            </a:extLst>
          </p:cNvPr>
          <p:cNvSpPr>
            <a:spLocks noGrp="1"/>
          </p:cNvSpPr>
          <p:nvPr>
            <p:ph idx="1"/>
          </p:nvPr>
        </p:nvSpPr>
        <p:spPr>
          <a:xfrm>
            <a:off x="414761" y="1854832"/>
            <a:ext cx="5080783" cy="4860523"/>
          </a:xfrm>
        </p:spPr>
        <p:txBody>
          <a:bodyPr>
            <a:normAutofit fontScale="77500" lnSpcReduction="20000"/>
          </a:bodyPr>
          <a:lstStyle/>
          <a:p>
            <a:r>
              <a:rPr lang="en-GB" dirty="0">
                <a:solidFill>
                  <a:srgbClr val="0D347D"/>
                </a:solidFill>
              </a:rPr>
              <a:t>Six strategic objectives</a:t>
            </a:r>
          </a:p>
          <a:p>
            <a:pPr marL="514350" indent="-514350">
              <a:buAutoNum type="arabicPeriod"/>
            </a:pPr>
            <a:r>
              <a:rPr lang="en-US" dirty="0">
                <a:solidFill>
                  <a:srgbClr val="0D347D"/>
                </a:solidFill>
              </a:rPr>
              <a:t>Preventing and combating gender stereotypes and sexism</a:t>
            </a:r>
          </a:p>
          <a:p>
            <a:pPr marL="514350" indent="-514350">
              <a:buAutoNum type="arabicPeriod"/>
            </a:pPr>
            <a:r>
              <a:rPr lang="en-US" dirty="0">
                <a:solidFill>
                  <a:srgbClr val="0D347D"/>
                </a:solidFill>
              </a:rPr>
              <a:t>Preventing and combating violence against women and girls and domestic violence</a:t>
            </a:r>
          </a:p>
          <a:p>
            <a:pPr marL="514350" indent="-514350">
              <a:buAutoNum type="arabicPeriod"/>
            </a:pPr>
            <a:r>
              <a:rPr lang="en-US" dirty="0">
                <a:solidFill>
                  <a:srgbClr val="0D347D"/>
                </a:solidFill>
              </a:rPr>
              <a:t>Ensuring equal access to justice for women and girls</a:t>
            </a:r>
          </a:p>
          <a:p>
            <a:pPr marL="514350" indent="-514350">
              <a:buAutoNum type="arabicPeriod"/>
            </a:pPr>
            <a:r>
              <a:rPr lang="en-US" dirty="0">
                <a:solidFill>
                  <a:srgbClr val="0D347D"/>
                </a:solidFill>
              </a:rPr>
              <a:t>Achieving balanced participation of women and men in political, public, social and economic life</a:t>
            </a:r>
          </a:p>
          <a:p>
            <a:pPr marL="514350" indent="-514350">
              <a:buAutoNum type="arabicPeriod"/>
            </a:pPr>
            <a:r>
              <a:rPr lang="en-US" dirty="0">
                <a:solidFill>
                  <a:srgbClr val="0D347D"/>
                </a:solidFill>
              </a:rPr>
              <a:t>Ensuring women’s empowerment and gender equality in relation to global and geopolitical challenges</a:t>
            </a:r>
          </a:p>
          <a:p>
            <a:pPr marL="514350" indent="-514350">
              <a:buAutoNum type="arabicPeriod"/>
            </a:pPr>
            <a:r>
              <a:rPr lang="en-US" dirty="0">
                <a:solidFill>
                  <a:srgbClr val="0D347D"/>
                </a:solidFill>
              </a:rPr>
              <a:t>Achieving gender mainstreaming and including an intersectional approach in all policies and measures</a:t>
            </a:r>
          </a:p>
          <a:p>
            <a:pPr marL="514350" indent="-514350">
              <a:buAutoNum type="arabicPeriod"/>
            </a:pPr>
            <a:endParaRPr lang="en-US" dirty="0">
              <a:solidFill>
                <a:srgbClr val="0D347D"/>
              </a:solidFill>
            </a:endParaRPr>
          </a:p>
          <a:p>
            <a:pPr marL="514350" indent="-514350">
              <a:buAutoNum type="arabicPeriod"/>
            </a:pPr>
            <a:endParaRPr lang="fr-FR" dirty="0">
              <a:solidFill>
                <a:srgbClr val="0D347D"/>
              </a:solidFill>
            </a:endParaRPr>
          </a:p>
          <a:p>
            <a:pPr marL="514350" indent="-514350">
              <a:buAutoNum type="arabicPeriod"/>
            </a:pPr>
            <a:endParaRPr lang="en-US" dirty="0">
              <a:solidFill>
                <a:srgbClr val="0D347D"/>
              </a:solidFill>
            </a:endParaRPr>
          </a:p>
        </p:txBody>
      </p:sp>
      <p:sp>
        <p:nvSpPr>
          <p:cNvPr id="3" name="TextBox 2">
            <a:extLst>
              <a:ext uri="{FF2B5EF4-FFF2-40B4-BE49-F238E27FC236}">
                <a16:creationId xmlns:a16="http://schemas.microsoft.com/office/drawing/2014/main" id="{176FDBED-415F-85C2-07E6-66895E83441F}"/>
              </a:ext>
            </a:extLst>
          </p:cNvPr>
          <p:cNvSpPr txBox="1"/>
          <p:nvPr/>
        </p:nvSpPr>
        <p:spPr>
          <a:xfrm>
            <a:off x="1001879" y="1085722"/>
            <a:ext cx="7324725" cy="553998"/>
          </a:xfrm>
          <a:prstGeom prst="rect">
            <a:avLst/>
          </a:prstGeom>
          <a:noFill/>
        </p:spPr>
        <p:txBody>
          <a:bodyPr wrap="square">
            <a:spAutoFit/>
          </a:bodyPr>
          <a:lstStyle/>
          <a:p>
            <a:pPr algn="ctr"/>
            <a:r>
              <a:rPr lang="en-US" sz="3000" b="1" dirty="0">
                <a:solidFill>
                  <a:srgbClr val="0D347D"/>
                </a:solidFill>
              </a:rPr>
              <a:t>Gender Equality Strategy 2024-2029</a:t>
            </a:r>
            <a:endParaRPr lang="fr-FR" sz="3000" b="1" dirty="0">
              <a:solidFill>
                <a:srgbClr val="0D347D"/>
              </a:solidFill>
            </a:endParaRPr>
          </a:p>
        </p:txBody>
      </p:sp>
      <p:pic>
        <p:nvPicPr>
          <p:cNvPr id="4" name="Picture 3" descr="A blue and white cover with a group of people holding hands&#10;&#10;Description automatically generated">
            <a:extLst>
              <a:ext uri="{FF2B5EF4-FFF2-40B4-BE49-F238E27FC236}">
                <a16:creationId xmlns:a16="http://schemas.microsoft.com/office/drawing/2014/main" id="{365AE26C-9397-7042-08BA-57F8AAC058A4}"/>
              </a:ext>
            </a:extLst>
          </p:cNvPr>
          <p:cNvPicPr>
            <a:picLocks noChangeAspect="1"/>
          </p:cNvPicPr>
          <p:nvPr/>
        </p:nvPicPr>
        <p:blipFill>
          <a:blip r:embed="rId3"/>
          <a:stretch>
            <a:fillRect/>
          </a:stretch>
        </p:blipFill>
        <p:spPr>
          <a:xfrm>
            <a:off x="5715434" y="1997477"/>
            <a:ext cx="3428566" cy="4860523"/>
          </a:xfrm>
          <a:prstGeom prst="rect">
            <a:avLst/>
          </a:prstGeom>
        </p:spPr>
      </p:pic>
    </p:spTree>
    <p:extLst>
      <p:ext uri="{BB962C8B-B14F-4D97-AF65-F5344CB8AC3E}">
        <p14:creationId xmlns:p14="http://schemas.microsoft.com/office/powerpoint/2010/main" val="32513088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517D765-1BA3-32BB-8B3F-F8419D880E95}"/>
              </a:ext>
            </a:extLst>
          </p:cNvPr>
          <p:cNvSpPr>
            <a:spLocks noGrp="1"/>
          </p:cNvSpPr>
          <p:nvPr>
            <p:ph idx="1"/>
          </p:nvPr>
        </p:nvSpPr>
        <p:spPr>
          <a:xfrm>
            <a:off x="545527" y="2649847"/>
            <a:ext cx="8426773" cy="4208153"/>
          </a:xfrm>
        </p:spPr>
        <p:txBody>
          <a:bodyPr/>
          <a:lstStyle/>
          <a:p>
            <a:pPr marL="514350" indent="-514350">
              <a:buAutoNum type="arabicPeriod"/>
            </a:pPr>
            <a:r>
              <a:rPr lang="en-US" b="1" dirty="0">
                <a:solidFill>
                  <a:srgbClr val="0D347D"/>
                </a:solidFill>
              </a:rPr>
              <a:t>Preventing and combating gender stereotypes and sexism</a:t>
            </a:r>
          </a:p>
          <a:p>
            <a:r>
              <a:rPr lang="en-US" dirty="0">
                <a:solidFill>
                  <a:srgbClr val="0D347D"/>
                </a:solidFill>
              </a:rPr>
              <a:t>Promoting and implementing the Recommendations on sexism and on hate speech</a:t>
            </a:r>
          </a:p>
          <a:p>
            <a:r>
              <a:rPr lang="en-US" dirty="0">
                <a:solidFill>
                  <a:srgbClr val="0D347D"/>
                </a:solidFill>
              </a:rPr>
              <a:t>Continue addressing gender inequality in education and in the media</a:t>
            </a:r>
          </a:p>
          <a:p>
            <a:r>
              <a:rPr lang="en-US" dirty="0">
                <a:solidFill>
                  <a:srgbClr val="0D347D"/>
                </a:solidFill>
              </a:rPr>
              <a:t>Addressing gender bias in AI systems</a:t>
            </a:r>
          </a:p>
          <a:p>
            <a:r>
              <a:rPr lang="en-US" dirty="0">
                <a:solidFill>
                  <a:srgbClr val="0D347D"/>
                </a:solidFill>
              </a:rPr>
              <a:t>Collecting sex-disaggregated data </a:t>
            </a:r>
          </a:p>
        </p:txBody>
      </p:sp>
      <p:sp>
        <p:nvSpPr>
          <p:cNvPr id="3" name="TextBox 2">
            <a:extLst>
              <a:ext uri="{FF2B5EF4-FFF2-40B4-BE49-F238E27FC236}">
                <a16:creationId xmlns:a16="http://schemas.microsoft.com/office/drawing/2014/main" id="{3A701514-8A18-D354-B9DC-45D5645E8829}"/>
              </a:ext>
            </a:extLst>
          </p:cNvPr>
          <p:cNvSpPr txBox="1"/>
          <p:nvPr/>
        </p:nvSpPr>
        <p:spPr>
          <a:xfrm>
            <a:off x="909637" y="1652886"/>
            <a:ext cx="7324725" cy="553998"/>
          </a:xfrm>
          <a:prstGeom prst="rect">
            <a:avLst/>
          </a:prstGeom>
          <a:noFill/>
        </p:spPr>
        <p:txBody>
          <a:bodyPr wrap="square">
            <a:spAutoFit/>
          </a:bodyPr>
          <a:lstStyle/>
          <a:p>
            <a:pPr algn="ctr"/>
            <a:r>
              <a:rPr lang="en-US" sz="3000" b="1" dirty="0">
                <a:solidFill>
                  <a:srgbClr val="0D347D"/>
                </a:solidFill>
              </a:rPr>
              <a:t>Gender Equality Strategy 2024-2029</a:t>
            </a:r>
            <a:endParaRPr lang="fr-FR" sz="3000" b="1" dirty="0">
              <a:solidFill>
                <a:srgbClr val="0D347D"/>
              </a:solidFill>
            </a:endParaRPr>
          </a:p>
        </p:txBody>
      </p:sp>
      <p:pic>
        <p:nvPicPr>
          <p:cNvPr id="4" name="Picture 3" descr="A red and white sign with black text&#10;&#10;Description automatically generated">
            <a:extLst>
              <a:ext uri="{FF2B5EF4-FFF2-40B4-BE49-F238E27FC236}">
                <a16:creationId xmlns:a16="http://schemas.microsoft.com/office/drawing/2014/main" id="{9F569F0F-FCBB-0104-DCBF-E5B4C0FBE108}"/>
              </a:ext>
            </a:extLst>
          </p:cNvPr>
          <p:cNvPicPr>
            <a:picLocks noChangeAspect="1"/>
          </p:cNvPicPr>
          <p:nvPr/>
        </p:nvPicPr>
        <p:blipFill>
          <a:blip r:embed="rId3"/>
          <a:stretch>
            <a:fillRect/>
          </a:stretch>
        </p:blipFill>
        <p:spPr>
          <a:xfrm>
            <a:off x="7483642" y="1010945"/>
            <a:ext cx="1660358" cy="1660358"/>
          </a:xfrm>
          <a:prstGeom prst="rect">
            <a:avLst/>
          </a:prstGeom>
          <a:ln>
            <a:noFill/>
          </a:ln>
          <a:effectLst>
            <a:softEdge rad="112500"/>
          </a:effectLst>
        </p:spPr>
      </p:pic>
    </p:spTree>
    <p:extLst>
      <p:ext uri="{BB962C8B-B14F-4D97-AF65-F5344CB8AC3E}">
        <p14:creationId xmlns:p14="http://schemas.microsoft.com/office/powerpoint/2010/main" val="11717088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7C7725F-2229-79B1-4A0A-4524F1BAC926}"/>
              </a:ext>
            </a:extLst>
          </p:cNvPr>
          <p:cNvSpPr>
            <a:spLocks noGrp="1"/>
          </p:cNvSpPr>
          <p:nvPr>
            <p:ph idx="1"/>
          </p:nvPr>
        </p:nvSpPr>
        <p:spPr/>
        <p:txBody>
          <a:bodyPr/>
          <a:lstStyle/>
          <a:p>
            <a:pPr marL="0" indent="0">
              <a:buNone/>
            </a:pPr>
            <a:r>
              <a:rPr lang="en-US" b="1" dirty="0">
                <a:solidFill>
                  <a:srgbClr val="0D347D"/>
                </a:solidFill>
              </a:rPr>
              <a:t>Online communication tools on combating sexism</a:t>
            </a:r>
          </a:p>
          <a:p>
            <a:pPr marL="0" indent="0">
              <a:buNone/>
            </a:pPr>
            <a:r>
              <a:rPr lang="en-US" b="1" dirty="0"/>
              <a:t>						</a:t>
            </a:r>
            <a:r>
              <a:rPr lang="en-US" sz="2400" b="1" dirty="0">
                <a:hlinkClick r:id="rId2"/>
              </a:rPr>
              <a:t>Sexism video</a:t>
            </a:r>
            <a:endParaRPr lang="en-US" sz="2400" b="1" dirty="0"/>
          </a:p>
          <a:p>
            <a:pPr marL="0" indent="0">
              <a:buNone/>
            </a:pPr>
            <a:r>
              <a:rPr lang="en-US" sz="2400" b="1" dirty="0"/>
              <a:t>						</a:t>
            </a:r>
            <a:r>
              <a:rPr lang="en-US" sz="2400" b="1" dirty="0">
                <a:hlinkClick r:id="rId3"/>
              </a:rPr>
              <a:t>Brochure</a:t>
            </a:r>
            <a:endParaRPr lang="en-US" sz="2400" b="1" dirty="0"/>
          </a:p>
          <a:p>
            <a:pPr marL="0" indent="0">
              <a:buNone/>
            </a:pPr>
            <a:r>
              <a:rPr lang="en-US" sz="2400" b="1" dirty="0"/>
              <a:t>						</a:t>
            </a:r>
            <a:r>
              <a:rPr lang="en-US" sz="2400" b="1" dirty="0">
                <a:hlinkClick r:id="rId4"/>
              </a:rPr>
              <a:t>Action page</a:t>
            </a:r>
            <a:endParaRPr lang="en-US" sz="2400" b="1" dirty="0"/>
          </a:p>
        </p:txBody>
      </p:sp>
      <p:pic>
        <p:nvPicPr>
          <p:cNvPr id="3" name="Picture 2">
            <a:hlinkClick r:id="rId5"/>
            <a:extLst>
              <a:ext uri="{FF2B5EF4-FFF2-40B4-BE49-F238E27FC236}">
                <a16:creationId xmlns:a16="http://schemas.microsoft.com/office/drawing/2014/main" id="{987299B4-0B8E-B098-091E-05AA91264F1E}"/>
              </a:ext>
            </a:extLst>
          </p:cNvPr>
          <p:cNvPicPr>
            <a:picLocks noChangeAspect="1"/>
          </p:cNvPicPr>
          <p:nvPr/>
        </p:nvPicPr>
        <p:blipFill>
          <a:blip r:embed="rId6"/>
          <a:stretch>
            <a:fillRect/>
          </a:stretch>
        </p:blipFill>
        <p:spPr>
          <a:xfrm>
            <a:off x="457200" y="2525388"/>
            <a:ext cx="2992166" cy="1579567"/>
          </a:xfrm>
          <a:prstGeom prst="rect">
            <a:avLst/>
          </a:prstGeom>
        </p:spPr>
      </p:pic>
      <p:pic>
        <p:nvPicPr>
          <p:cNvPr id="4" name="Picture 3">
            <a:extLst>
              <a:ext uri="{FF2B5EF4-FFF2-40B4-BE49-F238E27FC236}">
                <a16:creationId xmlns:a16="http://schemas.microsoft.com/office/drawing/2014/main" id="{64A62933-BFF2-3466-8561-4C998B992639}"/>
              </a:ext>
            </a:extLst>
          </p:cNvPr>
          <p:cNvPicPr>
            <a:picLocks noChangeAspect="1"/>
          </p:cNvPicPr>
          <p:nvPr/>
        </p:nvPicPr>
        <p:blipFill>
          <a:blip r:embed="rId7"/>
          <a:stretch>
            <a:fillRect/>
          </a:stretch>
        </p:blipFill>
        <p:spPr>
          <a:xfrm>
            <a:off x="3896708" y="4509000"/>
            <a:ext cx="2234566" cy="2160000"/>
          </a:xfrm>
          <a:prstGeom prst="rect">
            <a:avLst/>
          </a:prstGeom>
        </p:spPr>
      </p:pic>
      <p:pic>
        <p:nvPicPr>
          <p:cNvPr id="5" name="Picture 4">
            <a:extLst>
              <a:ext uri="{FF2B5EF4-FFF2-40B4-BE49-F238E27FC236}">
                <a16:creationId xmlns:a16="http://schemas.microsoft.com/office/drawing/2014/main" id="{3F9674D6-7EC5-5A28-7976-ADFEA8B6E43A}"/>
              </a:ext>
            </a:extLst>
          </p:cNvPr>
          <p:cNvPicPr>
            <a:picLocks noChangeAspect="1"/>
          </p:cNvPicPr>
          <p:nvPr/>
        </p:nvPicPr>
        <p:blipFill>
          <a:blip r:embed="rId8"/>
          <a:stretch>
            <a:fillRect/>
          </a:stretch>
        </p:blipFill>
        <p:spPr>
          <a:xfrm>
            <a:off x="457200" y="4509000"/>
            <a:ext cx="3118549" cy="1816630"/>
          </a:xfrm>
          <a:prstGeom prst="rect">
            <a:avLst/>
          </a:prstGeom>
        </p:spPr>
      </p:pic>
    </p:spTree>
    <p:extLst>
      <p:ext uri="{BB962C8B-B14F-4D97-AF65-F5344CB8AC3E}">
        <p14:creationId xmlns:p14="http://schemas.microsoft.com/office/powerpoint/2010/main" val="41194706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2C0C69A-7B63-0D14-E5BC-19AF14D78A1C}"/>
              </a:ext>
            </a:extLst>
          </p:cNvPr>
          <p:cNvSpPr>
            <a:spLocks noGrp="1"/>
          </p:cNvSpPr>
          <p:nvPr>
            <p:ph idx="1"/>
          </p:nvPr>
        </p:nvSpPr>
        <p:spPr>
          <a:xfrm>
            <a:off x="457200" y="2933886"/>
            <a:ext cx="5376672" cy="4591626"/>
          </a:xfrm>
        </p:spPr>
        <p:txBody>
          <a:bodyPr>
            <a:normAutofit/>
          </a:bodyPr>
          <a:lstStyle/>
          <a:p>
            <a:r>
              <a:rPr lang="en-US" dirty="0">
                <a:solidFill>
                  <a:srgbClr val="0D347D"/>
                </a:solidFill>
              </a:rPr>
              <a:t>Implementing recommendations from the monitoring of the Istanbul Convention</a:t>
            </a:r>
          </a:p>
          <a:p>
            <a:r>
              <a:rPr lang="en-US" dirty="0">
                <a:solidFill>
                  <a:srgbClr val="0D347D"/>
                </a:solidFill>
              </a:rPr>
              <a:t>Addressing technology-facilitated violence against women and girls</a:t>
            </a:r>
          </a:p>
          <a:p>
            <a:r>
              <a:rPr lang="en-US" dirty="0">
                <a:solidFill>
                  <a:srgbClr val="0D347D"/>
                </a:solidFill>
              </a:rPr>
              <a:t>Developing strategies and action plans and exchanging good practices, including in relation to perpetrator </a:t>
            </a:r>
            <a:r>
              <a:rPr lang="en-US" dirty="0" err="1">
                <a:solidFill>
                  <a:srgbClr val="0D347D"/>
                </a:solidFill>
              </a:rPr>
              <a:t>programmes</a:t>
            </a:r>
            <a:endParaRPr lang="en-US" dirty="0">
              <a:solidFill>
                <a:srgbClr val="0D347D"/>
              </a:solidFill>
            </a:endParaRPr>
          </a:p>
        </p:txBody>
      </p:sp>
      <p:sp>
        <p:nvSpPr>
          <p:cNvPr id="3" name="TextBox 2">
            <a:extLst>
              <a:ext uri="{FF2B5EF4-FFF2-40B4-BE49-F238E27FC236}">
                <a16:creationId xmlns:a16="http://schemas.microsoft.com/office/drawing/2014/main" id="{16CC3FAE-6FC5-C1B1-8A74-A2A1F18BD38F}"/>
              </a:ext>
            </a:extLst>
          </p:cNvPr>
          <p:cNvSpPr txBox="1"/>
          <p:nvPr/>
        </p:nvSpPr>
        <p:spPr>
          <a:xfrm>
            <a:off x="1001879" y="1085722"/>
            <a:ext cx="7324725" cy="553998"/>
          </a:xfrm>
          <a:prstGeom prst="rect">
            <a:avLst/>
          </a:prstGeom>
          <a:noFill/>
        </p:spPr>
        <p:txBody>
          <a:bodyPr wrap="square">
            <a:spAutoFit/>
          </a:bodyPr>
          <a:lstStyle/>
          <a:p>
            <a:pPr algn="ctr"/>
            <a:r>
              <a:rPr lang="en-US" sz="3000" b="1" dirty="0">
                <a:solidFill>
                  <a:srgbClr val="0D347D"/>
                </a:solidFill>
              </a:rPr>
              <a:t>Gender Equality Strategy 2024-2029</a:t>
            </a:r>
            <a:endParaRPr lang="fr-FR" sz="3000" b="1" dirty="0">
              <a:solidFill>
                <a:srgbClr val="0D347D"/>
              </a:solidFill>
            </a:endParaRPr>
          </a:p>
        </p:txBody>
      </p:sp>
      <p:pic>
        <p:nvPicPr>
          <p:cNvPr id="4" name="Picture 3">
            <a:extLst>
              <a:ext uri="{FF2B5EF4-FFF2-40B4-BE49-F238E27FC236}">
                <a16:creationId xmlns:a16="http://schemas.microsoft.com/office/drawing/2014/main" id="{370500E1-0CFF-F5AD-13B4-BFA5A7473F5F}"/>
              </a:ext>
            </a:extLst>
          </p:cNvPr>
          <p:cNvPicPr>
            <a:picLocks noChangeAspect="1"/>
          </p:cNvPicPr>
          <p:nvPr/>
        </p:nvPicPr>
        <p:blipFill>
          <a:blip r:embed="rId3"/>
          <a:stretch>
            <a:fillRect/>
          </a:stretch>
        </p:blipFill>
        <p:spPr>
          <a:xfrm>
            <a:off x="5548223" y="3307168"/>
            <a:ext cx="3522275" cy="3340520"/>
          </a:xfrm>
          <a:prstGeom prst="rect">
            <a:avLst/>
          </a:prstGeom>
        </p:spPr>
      </p:pic>
      <p:sp>
        <p:nvSpPr>
          <p:cNvPr id="5" name="TextBox 4">
            <a:extLst>
              <a:ext uri="{FF2B5EF4-FFF2-40B4-BE49-F238E27FC236}">
                <a16:creationId xmlns:a16="http://schemas.microsoft.com/office/drawing/2014/main" id="{380C9C29-4F28-40E2-C866-7D69B475DEC3}"/>
              </a:ext>
            </a:extLst>
          </p:cNvPr>
          <p:cNvSpPr txBox="1"/>
          <p:nvPr/>
        </p:nvSpPr>
        <p:spPr>
          <a:xfrm>
            <a:off x="444476" y="2013002"/>
            <a:ext cx="8626022" cy="954107"/>
          </a:xfrm>
          <a:prstGeom prst="rect">
            <a:avLst/>
          </a:prstGeom>
          <a:noFill/>
        </p:spPr>
        <p:txBody>
          <a:bodyPr wrap="square" rtlCol="0">
            <a:spAutoFit/>
          </a:bodyPr>
          <a:lstStyle/>
          <a:p>
            <a:r>
              <a:rPr lang="en-GB" sz="2800" b="1" dirty="0">
                <a:solidFill>
                  <a:srgbClr val="0D347D"/>
                </a:solidFill>
              </a:rPr>
              <a:t>2. </a:t>
            </a:r>
            <a:r>
              <a:rPr lang="en-US" sz="2800" b="1" dirty="0">
                <a:solidFill>
                  <a:srgbClr val="0D347D"/>
                </a:solidFill>
              </a:rPr>
              <a:t>Preventing and combating violence against women and girls and domestic violence</a:t>
            </a:r>
          </a:p>
        </p:txBody>
      </p:sp>
    </p:spTree>
    <p:extLst>
      <p:ext uri="{BB962C8B-B14F-4D97-AF65-F5344CB8AC3E}">
        <p14:creationId xmlns:p14="http://schemas.microsoft.com/office/powerpoint/2010/main" val="10758455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271A72F-995A-B1E1-99C3-948A35874D6D}"/>
              </a:ext>
            </a:extLst>
          </p:cNvPr>
          <p:cNvSpPr>
            <a:spLocks noGrp="1"/>
          </p:cNvSpPr>
          <p:nvPr>
            <p:ph idx="1"/>
          </p:nvPr>
        </p:nvSpPr>
        <p:spPr>
          <a:xfrm>
            <a:off x="457200" y="2174488"/>
            <a:ext cx="8229600" cy="3951675"/>
          </a:xfrm>
        </p:spPr>
        <p:txBody>
          <a:bodyPr/>
          <a:lstStyle/>
          <a:p>
            <a:pPr marL="0" indent="0">
              <a:buNone/>
            </a:pPr>
            <a:r>
              <a:rPr lang="en-GB" b="1" dirty="0">
                <a:solidFill>
                  <a:srgbClr val="0D347D"/>
                </a:solidFill>
              </a:rPr>
              <a:t>3. </a:t>
            </a:r>
            <a:r>
              <a:rPr lang="en-US" b="1" dirty="0">
                <a:solidFill>
                  <a:srgbClr val="0D347D"/>
                </a:solidFill>
              </a:rPr>
              <a:t>Ensuring equal access to justice for women and girls</a:t>
            </a:r>
          </a:p>
          <a:p>
            <a:r>
              <a:rPr lang="en-US" dirty="0">
                <a:solidFill>
                  <a:srgbClr val="0D347D"/>
                </a:solidFill>
              </a:rPr>
              <a:t>Increasing capacities to remove barriers and obstacles to women’s access to justice</a:t>
            </a:r>
          </a:p>
          <a:p>
            <a:r>
              <a:rPr lang="en-US" dirty="0">
                <a:solidFill>
                  <a:srgbClr val="0D347D"/>
                </a:solidFill>
              </a:rPr>
              <a:t>Collecting sex-disaggregated data and conducting research </a:t>
            </a:r>
          </a:p>
          <a:p>
            <a:endParaRPr lang="en-US" b="1" dirty="0">
              <a:solidFill>
                <a:srgbClr val="0D347D"/>
              </a:solidFill>
            </a:endParaRPr>
          </a:p>
          <a:p>
            <a:pPr marL="0" indent="0">
              <a:buNone/>
            </a:pPr>
            <a:endParaRPr lang="fr-FR" dirty="0">
              <a:solidFill>
                <a:srgbClr val="0D347D"/>
              </a:solidFill>
            </a:endParaRPr>
          </a:p>
        </p:txBody>
      </p:sp>
      <p:sp>
        <p:nvSpPr>
          <p:cNvPr id="3" name="TextBox 2">
            <a:extLst>
              <a:ext uri="{FF2B5EF4-FFF2-40B4-BE49-F238E27FC236}">
                <a16:creationId xmlns:a16="http://schemas.microsoft.com/office/drawing/2014/main" id="{359CB891-13CE-16BB-F09F-82C288C1C6BC}"/>
              </a:ext>
            </a:extLst>
          </p:cNvPr>
          <p:cNvSpPr txBox="1"/>
          <p:nvPr/>
        </p:nvSpPr>
        <p:spPr>
          <a:xfrm>
            <a:off x="1001879" y="1085722"/>
            <a:ext cx="7324725" cy="553998"/>
          </a:xfrm>
          <a:prstGeom prst="rect">
            <a:avLst/>
          </a:prstGeom>
          <a:noFill/>
        </p:spPr>
        <p:txBody>
          <a:bodyPr wrap="square">
            <a:spAutoFit/>
          </a:bodyPr>
          <a:lstStyle/>
          <a:p>
            <a:pPr algn="ctr"/>
            <a:r>
              <a:rPr lang="en-US" sz="3000" b="1" dirty="0">
                <a:solidFill>
                  <a:srgbClr val="0D347D"/>
                </a:solidFill>
              </a:rPr>
              <a:t>Gender Equality Strategy 2024-2029</a:t>
            </a:r>
            <a:endParaRPr lang="fr-FR" sz="3000" b="1" dirty="0">
              <a:solidFill>
                <a:srgbClr val="0D347D"/>
              </a:solidFill>
            </a:endParaRPr>
          </a:p>
        </p:txBody>
      </p:sp>
      <p:sp>
        <p:nvSpPr>
          <p:cNvPr id="7" name="Rectangle 1">
            <a:extLst>
              <a:ext uri="{FF2B5EF4-FFF2-40B4-BE49-F238E27FC236}">
                <a16:creationId xmlns:a16="http://schemas.microsoft.com/office/drawing/2014/main" id="{6A039626-AE40-FDF1-6D39-6A0E70C10BD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pic>
        <p:nvPicPr>
          <p:cNvPr id="14" name="Picture 13" descr="A pole with a horse in the air&#10;&#10;Description automatically generated with medium confidence">
            <a:extLst>
              <a:ext uri="{FF2B5EF4-FFF2-40B4-BE49-F238E27FC236}">
                <a16:creationId xmlns:a16="http://schemas.microsoft.com/office/drawing/2014/main" id="{DBB1F3DA-8DFE-8E60-D951-ED1361544C8F}"/>
              </a:ext>
            </a:extLst>
          </p:cNvPr>
          <p:cNvPicPr>
            <a:picLocks noChangeAspect="1"/>
          </p:cNvPicPr>
          <p:nvPr/>
        </p:nvPicPr>
        <p:blipFill>
          <a:blip r:embed="rId3"/>
          <a:stretch>
            <a:fillRect/>
          </a:stretch>
        </p:blipFill>
        <p:spPr>
          <a:xfrm>
            <a:off x="-164579" y="4604282"/>
            <a:ext cx="9555467" cy="2335992"/>
          </a:xfrm>
          <a:prstGeom prst="rect">
            <a:avLst/>
          </a:prstGeom>
        </p:spPr>
      </p:pic>
    </p:spTree>
    <p:extLst>
      <p:ext uri="{BB962C8B-B14F-4D97-AF65-F5344CB8AC3E}">
        <p14:creationId xmlns:p14="http://schemas.microsoft.com/office/powerpoint/2010/main" val="15419256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2935308-EBD2-73A3-9D34-C664770885F8}"/>
              </a:ext>
            </a:extLst>
          </p:cNvPr>
          <p:cNvSpPr>
            <a:spLocks noGrp="1"/>
          </p:cNvSpPr>
          <p:nvPr>
            <p:ph idx="1"/>
          </p:nvPr>
        </p:nvSpPr>
        <p:spPr>
          <a:xfrm>
            <a:off x="457200" y="2141034"/>
            <a:ext cx="6665976" cy="3985129"/>
          </a:xfrm>
        </p:spPr>
        <p:txBody>
          <a:bodyPr>
            <a:normAutofit fontScale="92500" lnSpcReduction="10000"/>
          </a:bodyPr>
          <a:lstStyle/>
          <a:p>
            <a:pPr marL="0" indent="0">
              <a:buNone/>
            </a:pPr>
            <a:r>
              <a:rPr lang="en-US" b="1" dirty="0">
                <a:solidFill>
                  <a:srgbClr val="0D347D"/>
                </a:solidFill>
              </a:rPr>
              <a:t>4. Achieving balanced participation of women and men in political, public, social and economic life</a:t>
            </a:r>
          </a:p>
          <a:p>
            <a:r>
              <a:rPr lang="en-US" dirty="0">
                <a:solidFill>
                  <a:srgbClr val="0D347D"/>
                </a:solidFill>
              </a:rPr>
              <a:t>Ensuring equal participation of women and men in political and public decision-making</a:t>
            </a:r>
          </a:p>
          <a:p>
            <a:r>
              <a:rPr lang="en-US" dirty="0">
                <a:solidFill>
                  <a:srgbClr val="0D347D"/>
                </a:solidFill>
              </a:rPr>
              <a:t>Supporting women’s equal access to the </a:t>
            </a:r>
            <a:r>
              <a:rPr lang="en-US" dirty="0" err="1">
                <a:solidFill>
                  <a:srgbClr val="0D347D"/>
                </a:solidFill>
              </a:rPr>
              <a:t>labour</a:t>
            </a:r>
            <a:r>
              <a:rPr lang="en-US" dirty="0">
                <a:solidFill>
                  <a:srgbClr val="0D347D"/>
                </a:solidFill>
              </a:rPr>
              <a:t> market and the equal distribution of unpaid care and domestic work</a:t>
            </a:r>
          </a:p>
          <a:p>
            <a:r>
              <a:rPr lang="en-US" dirty="0">
                <a:solidFill>
                  <a:srgbClr val="0D347D"/>
                </a:solidFill>
              </a:rPr>
              <a:t>Ensuring effective access to sexual and reproductive health and rights, and to healthcare services </a:t>
            </a:r>
          </a:p>
          <a:p>
            <a:endParaRPr lang="fr-FR" dirty="0">
              <a:solidFill>
                <a:srgbClr val="0D347D"/>
              </a:solidFill>
            </a:endParaRPr>
          </a:p>
        </p:txBody>
      </p:sp>
      <p:sp>
        <p:nvSpPr>
          <p:cNvPr id="3" name="TextBox 2">
            <a:extLst>
              <a:ext uri="{FF2B5EF4-FFF2-40B4-BE49-F238E27FC236}">
                <a16:creationId xmlns:a16="http://schemas.microsoft.com/office/drawing/2014/main" id="{35E3A1BA-5C89-8349-C398-10834AF7DEA2}"/>
              </a:ext>
            </a:extLst>
          </p:cNvPr>
          <p:cNvSpPr txBox="1"/>
          <p:nvPr/>
        </p:nvSpPr>
        <p:spPr>
          <a:xfrm>
            <a:off x="1001879" y="1085722"/>
            <a:ext cx="7324725" cy="553998"/>
          </a:xfrm>
          <a:prstGeom prst="rect">
            <a:avLst/>
          </a:prstGeom>
          <a:noFill/>
        </p:spPr>
        <p:txBody>
          <a:bodyPr wrap="square">
            <a:spAutoFit/>
          </a:bodyPr>
          <a:lstStyle/>
          <a:p>
            <a:pPr algn="ctr"/>
            <a:r>
              <a:rPr lang="en-US" sz="3000" b="1" dirty="0">
                <a:solidFill>
                  <a:srgbClr val="0D347D"/>
                </a:solidFill>
              </a:rPr>
              <a:t>Gender Equality Strategy 2024-2029</a:t>
            </a:r>
            <a:endParaRPr lang="fr-FR" sz="3000" b="1" dirty="0">
              <a:solidFill>
                <a:srgbClr val="0D347D"/>
              </a:solidFill>
            </a:endParaRPr>
          </a:p>
        </p:txBody>
      </p:sp>
      <p:pic>
        <p:nvPicPr>
          <p:cNvPr id="4" name="Picture 3" descr="A person standing at a podium with a microphone&#10;&#10;Description automatically generated">
            <a:extLst>
              <a:ext uri="{FF2B5EF4-FFF2-40B4-BE49-F238E27FC236}">
                <a16:creationId xmlns:a16="http://schemas.microsoft.com/office/drawing/2014/main" id="{AEE03DD4-93FB-AC33-EECE-1A2F82D81F1B}"/>
              </a:ext>
            </a:extLst>
          </p:cNvPr>
          <p:cNvPicPr>
            <a:picLocks noChangeAspect="1"/>
          </p:cNvPicPr>
          <p:nvPr/>
        </p:nvPicPr>
        <p:blipFill>
          <a:blip r:embed="rId3"/>
          <a:stretch>
            <a:fillRect/>
          </a:stretch>
        </p:blipFill>
        <p:spPr>
          <a:xfrm>
            <a:off x="6930389" y="1795168"/>
            <a:ext cx="2092564" cy="4987757"/>
          </a:xfrm>
          <a:prstGeom prst="rect">
            <a:avLst/>
          </a:prstGeom>
          <a:ln>
            <a:noFill/>
          </a:ln>
          <a:effectLst>
            <a:softEdge rad="112500"/>
          </a:effectLst>
        </p:spPr>
      </p:pic>
    </p:spTree>
    <p:extLst>
      <p:ext uri="{BB962C8B-B14F-4D97-AF65-F5344CB8AC3E}">
        <p14:creationId xmlns:p14="http://schemas.microsoft.com/office/powerpoint/2010/main" val="27334964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B442BD6-7FE5-8163-559C-473983CB5B00}"/>
              </a:ext>
            </a:extLst>
          </p:cNvPr>
          <p:cNvSpPr>
            <a:spLocks noGrp="1"/>
          </p:cNvSpPr>
          <p:nvPr>
            <p:ph idx="1"/>
          </p:nvPr>
        </p:nvSpPr>
        <p:spPr>
          <a:xfrm>
            <a:off x="457200" y="3004679"/>
            <a:ext cx="5852160" cy="3851314"/>
          </a:xfrm>
        </p:spPr>
        <p:txBody>
          <a:bodyPr>
            <a:normAutofit/>
          </a:bodyPr>
          <a:lstStyle/>
          <a:p>
            <a:r>
              <a:rPr lang="en-US" dirty="0">
                <a:solidFill>
                  <a:srgbClr val="0D347D"/>
                </a:solidFill>
              </a:rPr>
              <a:t>Implementing the Recommendation on migrant, refugee and asylum-seeking women and girls</a:t>
            </a:r>
          </a:p>
          <a:p>
            <a:r>
              <a:rPr lang="en-US" dirty="0">
                <a:solidFill>
                  <a:srgbClr val="0D347D"/>
                </a:solidFill>
              </a:rPr>
              <a:t>Adopting a gender-responsive approach in the prevention and mitigation of all forms of crisis</a:t>
            </a:r>
          </a:p>
          <a:p>
            <a:r>
              <a:rPr lang="en-US" dirty="0">
                <a:solidFill>
                  <a:srgbClr val="0D347D"/>
                </a:solidFill>
              </a:rPr>
              <a:t>Countering anti-gender narratives in co-operation with relevant stakeholders</a:t>
            </a:r>
          </a:p>
          <a:p>
            <a:endParaRPr lang="fr-FR" dirty="0">
              <a:solidFill>
                <a:srgbClr val="0D347D"/>
              </a:solidFill>
            </a:endParaRPr>
          </a:p>
        </p:txBody>
      </p:sp>
      <p:sp>
        <p:nvSpPr>
          <p:cNvPr id="3" name="TextBox 2">
            <a:extLst>
              <a:ext uri="{FF2B5EF4-FFF2-40B4-BE49-F238E27FC236}">
                <a16:creationId xmlns:a16="http://schemas.microsoft.com/office/drawing/2014/main" id="{79207521-990F-8325-497C-9EDF778D9650}"/>
              </a:ext>
            </a:extLst>
          </p:cNvPr>
          <p:cNvSpPr txBox="1"/>
          <p:nvPr/>
        </p:nvSpPr>
        <p:spPr>
          <a:xfrm>
            <a:off x="1001879" y="1085722"/>
            <a:ext cx="7324725" cy="553998"/>
          </a:xfrm>
          <a:prstGeom prst="rect">
            <a:avLst/>
          </a:prstGeom>
          <a:noFill/>
        </p:spPr>
        <p:txBody>
          <a:bodyPr wrap="square">
            <a:spAutoFit/>
          </a:bodyPr>
          <a:lstStyle/>
          <a:p>
            <a:pPr algn="ctr"/>
            <a:r>
              <a:rPr lang="en-US" sz="3000" b="1" dirty="0">
                <a:solidFill>
                  <a:srgbClr val="0D347D"/>
                </a:solidFill>
              </a:rPr>
              <a:t>Gender Equality Strategy 2024-2029</a:t>
            </a:r>
            <a:endParaRPr lang="fr-FR" sz="3000" b="1" dirty="0">
              <a:solidFill>
                <a:srgbClr val="0D347D"/>
              </a:solidFill>
            </a:endParaRPr>
          </a:p>
        </p:txBody>
      </p:sp>
      <p:pic>
        <p:nvPicPr>
          <p:cNvPr id="4" name="Picture 3" descr="A person and a child sitting on a person's lap&#10;&#10;Description automatically generated">
            <a:extLst>
              <a:ext uri="{FF2B5EF4-FFF2-40B4-BE49-F238E27FC236}">
                <a16:creationId xmlns:a16="http://schemas.microsoft.com/office/drawing/2014/main" id="{282A97A8-E29F-C213-C70A-76C598A7351E}"/>
              </a:ext>
            </a:extLst>
          </p:cNvPr>
          <p:cNvPicPr>
            <a:picLocks noChangeAspect="1"/>
          </p:cNvPicPr>
          <p:nvPr/>
        </p:nvPicPr>
        <p:blipFill>
          <a:blip r:embed="rId3"/>
          <a:stretch>
            <a:fillRect/>
          </a:stretch>
        </p:blipFill>
        <p:spPr>
          <a:xfrm>
            <a:off x="5989320" y="3479916"/>
            <a:ext cx="3077233" cy="3207116"/>
          </a:xfrm>
          <a:prstGeom prst="rect">
            <a:avLst/>
          </a:prstGeom>
          <a:ln>
            <a:noFill/>
          </a:ln>
          <a:effectLst>
            <a:softEdge rad="112500"/>
          </a:effectLst>
        </p:spPr>
      </p:pic>
      <p:sp>
        <p:nvSpPr>
          <p:cNvPr id="5" name="TextBox 4">
            <a:extLst>
              <a:ext uri="{FF2B5EF4-FFF2-40B4-BE49-F238E27FC236}">
                <a16:creationId xmlns:a16="http://schemas.microsoft.com/office/drawing/2014/main" id="{931F475A-90F0-B03C-4E44-061D98982D91}"/>
              </a:ext>
            </a:extLst>
          </p:cNvPr>
          <p:cNvSpPr txBox="1"/>
          <p:nvPr/>
        </p:nvSpPr>
        <p:spPr>
          <a:xfrm>
            <a:off x="457200" y="2050572"/>
            <a:ext cx="8837953" cy="954107"/>
          </a:xfrm>
          <a:prstGeom prst="rect">
            <a:avLst/>
          </a:prstGeom>
          <a:noFill/>
        </p:spPr>
        <p:txBody>
          <a:bodyPr wrap="square" rtlCol="0">
            <a:spAutoFit/>
          </a:bodyPr>
          <a:lstStyle/>
          <a:p>
            <a:r>
              <a:rPr lang="en-US" sz="2800" b="1" dirty="0">
                <a:solidFill>
                  <a:srgbClr val="0D347D"/>
                </a:solidFill>
              </a:rPr>
              <a:t>5. Ensuring women’s empowerment and gender equality in relation to global and geopolitical challenges</a:t>
            </a:r>
          </a:p>
        </p:txBody>
      </p:sp>
    </p:spTree>
    <p:extLst>
      <p:ext uri="{BB962C8B-B14F-4D97-AF65-F5344CB8AC3E}">
        <p14:creationId xmlns:p14="http://schemas.microsoft.com/office/powerpoint/2010/main" val="2087598568"/>
      </p:ext>
    </p:extLst>
  </p:cSld>
  <p:clrMapOvr>
    <a:masterClrMapping/>
  </p:clrMapOvr>
</p:sld>
</file>

<file path=ppt/theme/theme1.xml><?xml version="1.0" encoding="utf-8"?>
<a:theme xmlns:a="http://schemas.openxmlformats.org/drawingml/2006/main" name="2_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onception personnalisé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Conception personnalisé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Conception personnalisé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Conception personnalisé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4_Conception personnalisé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4760</Words>
  <Application>Microsoft Office PowerPoint</Application>
  <PresentationFormat>On-screen Show (4:3)</PresentationFormat>
  <Paragraphs>308</Paragraphs>
  <Slides>18</Slides>
  <Notes>16</Notes>
  <HiddenSlides>0</HiddenSlides>
  <MMClips>0</MMClips>
  <ScaleCrop>false</ScaleCrop>
  <HeadingPairs>
    <vt:vector size="6" baseType="variant">
      <vt:variant>
        <vt:lpstr>Fonts Used</vt:lpstr>
      </vt:variant>
      <vt:variant>
        <vt:i4>9</vt:i4>
      </vt:variant>
      <vt:variant>
        <vt:lpstr>Theme</vt:lpstr>
      </vt:variant>
      <vt:variant>
        <vt:i4>7</vt:i4>
      </vt:variant>
      <vt:variant>
        <vt:lpstr>Slide Titles</vt:lpstr>
      </vt:variant>
      <vt:variant>
        <vt:i4>18</vt:i4>
      </vt:variant>
    </vt:vector>
  </HeadingPairs>
  <TitlesOfParts>
    <vt:vector size="34" baseType="lpstr">
      <vt:lpstr>Arial</vt:lpstr>
      <vt:lpstr>Arial Narrow</vt:lpstr>
      <vt:lpstr>Calibri</vt:lpstr>
      <vt:lpstr>Calibri Light</vt:lpstr>
      <vt:lpstr>Century Gothic</vt:lpstr>
      <vt:lpstr>Courier New</vt:lpstr>
      <vt:lpstr>Tahoma</vt:lpstr>
      <vt:lpstr>Times New Roman</vt:lpstr>
      <vt:lpstr>Wingdings</vt:lpstr>
      <vt:lpstr>2_Conception personnalisée</vt:lpstr>
      <vt:lpstr>5_Conception personnalisée</vt:lpstr>
      <vt:lpstr>1_Conception personnalisée</vt:lpstr>
      <vt:lpstr>Conception personnalisée</vt:lpstr>
      <vt:lpstr>4_Conception personnalisée</vt:lpstr>
      <vt:lpstr>3_Conception personnalisée</vt:lpstr>
      <vt:lpstr>4_Conception personnalisée</vt:lpstr>
      <vt:lpstr>Council of Europe gender equality standards  Yanna Parnin Head of the Policy Unit, Gender Equality Division Secretary to the Gender Equality Commission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2015-12-09T08:37:49Z</dcterms:created>
  <dcterms:modified xsi:type="dcterms:W3CDTF">2025-11-03T09:11:29Z</dcterms:modified>
</cp:coreProperties>
</file>