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0" r:id="rId4"/>
    <p:sldId id="277" r:id="rId5"/>
    <p:sldId id="278" r:id="rId6"/>
    <p:sldId id="275" r:id="rId7"/>
    <p:sldId id="271" r:id="rId8"/>
    <p:sldId id="272" r:id="rId9"/>
    <p:sldId id="280" r:id="rId10"/>
    <p:sldId id="270" r:id="rId11"/>
  </p:sldIdLst>
  <p:sldSz cx="9144000" cy="6858000" type="screen4x3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CC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7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 altLang="nl-NL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40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 altLang="nl-NL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 altLang="nl-NL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40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9A183959-528A-4747-A5BD-2CEFEF1D3D3D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91176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869D4535-165A-4D6B-A641-1C7D2F32D80C}" type="datetimeFigureOut">
              <a:rPr lang="nl-NL" smtClean="0"/>
              <a:t>12-4-2019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071D55CA-DD42-410C-8066-B63C1C8A24D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227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 flipH="1">
            <a:off x="107950" y="1844675"/>
            <a:ext cx="179388" cy="36385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128006" name="Picture 6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780088"/>
            <a:ext cx="1081087" cy="60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23850" y="1889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 smtClean="0"/>
              <a:t>Klik om de stijl te bewerken</a:t>
            </a:r>
          </a:p>
        </p:txBody>
      </p:sp>
      <p:pic>
        <p:nvPicPr>
          <p:cNvPr id="128009" name="Picture 9" descr="logo-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780088"/>
            <a:ext cx="1081087" cy="60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10" name="Rectangle 10"/>
          <p:cNvSpPr>
            <a:spLocks noChangeArrowheads="1"/>
          </p:cNvSpPr>
          <p:nvPr/>
        </p:nvSpPr>
        <p:spPr bwMode="auto">
          <a:xfrm flipH="1">
            <a:off x="107950" y="1844675"/>
            <a:ext cx="179388" cy="367188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28013" name="Text Box 13"/>
          <p:cNvSpPr txBox="1">
            <a:spLocks noChangeArrowheads="1"/>
          </p:cNvSpPr>
          <p:nvPr/>
        </p:nvSpPr>
        <p:spPr bwMode="auto">
          <a:xfrm>
            <a:off x="7235825" y="6092825"/>
            <a:ext cx="12239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>
                <a:solidFill>
                  <a:srgbClr val="CC0000"/>
                </a:solidFill>
              </a:rPr>
              <a:t>Utrecht.nl</a:t>
            </a:r>
          </a:p>
        </p:txBody>
      </p:sp>
      <p:sp>
        <p:nvSpPr>
          <p:cNvPr id="12801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70274A-8598-4844-ACF1-120A1D03FFBF}" type="slidenum">
              <a:rPr lang="nl-NL" altLang="nl-NL"/>
              <a:pPr/>
              <a:t>‹#›</a:t>
            </a:fld>
            <a:endParaRPr lang="nl-NL" altLang="nl-NL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87900" y="3716338"/>
            <a:ext cx="2879725" cy="11033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 smtClean="0"/>
              <a:t>Klik om de ondertitelstijl van het model te bewerken</a:t>
            </a:r>
          </a:p>
        </p:txBody>
      </p:sp>
      <p:pic>
        <p:nvPicPr>
          <p:cNvPr id="128019" name="Picture 19" descr="m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5"/>
            <a:ext cx="84963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21" name="Rectangle 21"/>
          <p:cNvSpPr>
            <a:spLocks noChangeArrowheads="1"/>
          </p:cNvSpPr>
          <p:nvPr/>
        </p:nvSpPr>
        <p:spPr bwMode="auto">
          <a:xfrm>
            <a:off x="4787900" y="3716338"/>
            <a:ext cx="2879725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000">
                <a:solidFill>
                  <a:schemeClr val="bg1"/>
                </a:solidFill>
                <a:latin typeface="Lucida Sans" pitchFamily="34" charset="0"/>
              </a:defRPr>
            </a:lvl1pPr>
            <a:lvl2pPr algn="ctr">
              <a:spcBef>
                <a:spcPct val="20000"/>
              </a:spcBef>
              <a:defRPr>
                <a:solidFill>
                  <a:schemeClr val="tx1"/>
                </a:solidFill>
                <a:latin typeface="Lucida Sans" pitchFamily="34" charset="0"/>
              </a:defRPr>
            </a:lvl2pPr>
            <a:lvl3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3pPr>
            <a:lvl4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4pPr>
            <a:lvl5pPr algn="ctr">
              <a:spcBef>
                <a:spcPct val="20000"/>
              </a:spcBef>
              <a:defRPr sz="1600">
                <a:solidFill>
                  <a:schemeClr val="tx1"/>
                </a:solidFill>
                <a:latin typeface="Lucida Sans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r>
              <a:rPr lang="nl-NL" altLang="nl-NL" dirty="0"/>
              <a:t>Hier komt tekst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 rot="16200000">
            <a:off x="2519771" y="-639451"/>
            <a:ext cx="4104458" cy="82089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37AE9C-878B-4482-8207-CFD15A61E501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0670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552772-56C6-4674-B746-8638F16784C1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8807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0040" y="4077072"/>
            <a:ext cx="7772400" cy="13620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nl-NL" sz="2000" dirty="0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60040" y="250487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1F3D0C-02B8-48E6-ABA7-E9E552D7B535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6089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9F33BA-3328-4A9C-8228-9C0B50A6B93F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7173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C9C131-05D6-43C2-8C29-DA701E86A11B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3575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BA1AC1-C362-4962-AC99-F2F5C51FE35F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0655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2194C5-6A22-4A0F-A456-BC7D1C1D94F4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4076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4602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98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C67113-8AAF-427C-AD78-CB850F075453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5252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DB9AF3-F608-4FE8-9BCF-ECA9E1945325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5379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524625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endParaRPr lang="nl-NL" altLang="nl-NL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E044037-A268-46E7-AC0D-F586AF403B07}" type="slidenum">
              <a:rPr lang="nl-NL" altLang="nl-NL"/>
              <a:pPr/>
              <a:t>‹#›</a:t>
            </a:fld>
            <a:endParaRPr lang="nl-NL" altLang="nl-NL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 flipH="1">
            <a:off x="107950" y="1844675"/>
            <a:ext cx="179388" cy="36385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5132" name="Picture 12" descr="logo-GU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780088"/>
            <a:ext cx="1081087" cy="60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235825" y="6092825"/>
            <a:ext cx="12239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400">
                <a:solidFill>
                  <a:srgbClr val="CC0000"/>
                </a:solidFill>
              </a:rPr>
              <a:t>Utrecht.nl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Lucida San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.braat@utrecht.n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pas.ox.ac.uk/project/city-initiative-on-irregular-migrants-in-europe-c-mis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88913"/>
            <a:ext cx="8640638" cy="1470025"/>
          </a:xfrm>
        </p:spPr>
        <p:txBody>
          <a:bodyPr/>
          <a:lstStyle/>
          <a:p>
            <a:r>
              <a:rPr lang="nl-NL" altLang="nl-NL" dirty="0" smtClean="0"/>
              <a:t>Presentation at International Conference:</a:t>
            </a:r>
            <a:br>
              <a:rPr lang="nl-NL" altLang="nl-NL" dirty="0" smtClean="0"/>
            </a:br>
            <a:r>
              <a:rPr lang="nl-NL" altLang="nl-NL" b="1" dirty="0" smtClean="0"/>
              <a:t>Effectieve </a:t>
            </a:r>
            <a:r>
              <a:rPr lang="en-GB" altLang="nl-NL" b="1" dirty="0" smtClean="0"/>
              <a:t>Alternatives </a:t>
            </a:r>
            <a:r>
              <a:rPr lang="en-US" altLang="nl-NL" b="1" dirty="0" smtClean="0"/>
              <a:t>to the Detention of Migrants</a:t>
            </a:r>
            <a:r>
              <a:rPr lang="en-US" altLang="nl-NL" dirty="0" smtClean="0"/>
              <a:t> </a:t>
            </a:r>
            <a:br>
              <a:rPr lang="en-US" altLang="nl-NL" dirty="0" smtClean="0"/>
            </a:br>
            <a:r>
              <a:rPr lang="en-US" altLang="nl-NL" dirty="0" smtClean="0"/>
              <a:t/>
            </a:r>
            <a:br>
              <a:rPr lang="en-US" altLang="nl-NL" dirty="0" smtClean="0"/>
            </a:br>
            <a:r>
              <a:rPr lang="en-US" altLang="nl-NL" dirty="0" smtClean="0"/>
              <a:t>City of Utrecht and C-MISE project</a:t>
            </a:r>
            <a:br>
              <a:rPr lang="en-US" altLang="nl-NL" dirty="0" smtClean="0"/>
            </a:br>
            <a:endParaRPr lang="en-US" altLang="nl-N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3800" y="4365625"/>
            <a:ext cx="2879725" cy="669925"/>
          </a:xfrm>
        </p:spPr>
        <p:txBody>
          <a:bodyPr/>
          <a:lstStyle/>
          <a:p>
            <a:r>
              <a:rPr lang="nl-NL" altLang="nl-NL" dirty="0"/>
              <a:t>Hier komt ook tekst</a:t>
            </a:r>
          </a:p>
        </p:txBody>
      </p:sp>
      <p:pic>
        <p:nvPicPr>
          <p:cNvPr id="2053" name="Picture 5" descr="trapez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225" y="3789040"/>
            <a:ext cx="3529013" cy="162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003800" y="3932238"/>
            <a:ext cx="2879725" cy="1103312"/>
          </a:xfrm>
          <a:ln/>
        </p:spPr>
        <p:txBody>
          <a:bodyPr/>
          <a:lstStyle/>
          <a:p>
            <a:r>
              <a:rPr lang="nl-NL" altLang="nl-NL" dirty="0" smtClean="0"/>
              <a:t>Strasbourg </a:t>
            </a:r>
          </a:p>
          <a:p>
            <a:r>
              <a:rPr lang="nl-NL" altLang="nl-NL" dirty="0" smtClean="0"/>
              <a:t>4 april 2019</a:t>
            </a:r>
          </a:p>
          <a:p>
            <a:r>
              <a:rPr lang="nl-NL" altLang="nl-NL" dirty="0" smtClean="0"/>
              <a:t>Jan Braat j.braat@utrecht.nl</a:t>
            </a:r>
            <a:endParaRPr lang="nl-NL" altLang="nl-NL" dirty="0"/>
          </a:p>
          <a:p>
            <a:endParaRPr lang="nl-NL" altLang="nl-NL" dirty="0" smtClean="0"/>
          </a:p>
          <a:p>
            <a:endParaRPr lang="nl-NL" altLang="nl-NL" dirty="0" smtClean="0"/>
          </a:p>
          <a:p>
            <a:endParaRPr lang="nl-NL" altLang="nl-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Discussions	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96081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The local problems are clear but how can we reach a solution?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The Dutch example of an agreement between national and local government is an inspiring example for the EU on multi level approach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How can the EU level, national, local government and NGO’s work together </a:t>
            </a:r>
            <a:r>
              <a:rPr lang="en-US" sz="1800" smtClean="0"/>
              <a:t>in a </a:t>
            </a:r>
            <a:r>
              <a:rPr lang="en-US" sz="1800" dirty="0" smtClean="0"/>
              <a:t>multi level integrated approach, which is the core policy and not an alternative for detention?</a:t>
            </a:r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b="1" dirty="0" smtClean="0"/>
              <a:t>  Jan </a:t>
            </a:r>
            <a:r>
              <a:rPr lang="en-US" b="1" dirty="0" err="1" smtClean="0"/>
              <a:t>Braat</a:t>
            </a:r>
            <a:r>
              <a:rPr lang="en-US" b="1" dirty="0" smtClean="0"/>
              <a:t>		</a:t>
            </a:r>
            <a:r>
              <a:rPr lang="en-US" b="1" dirty="0" smtClean="0">
                <a:hlinkClick r:id="rId2"/>
              </a:rPr>
              <a:t>j.braat@utrecht.nl</a:t>
            </a:r>
            <a:r>
              <a:rPr lang="en-US" b="1" dirty="0" smtClean="0"/>
              <a:t>	+31651796492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nl-NL" dirty="0" smtClean="0"/>
              <a:t>  </a:t>
            </a:r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8453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DEFA7-7E7B-43BD-B9CD-E7F892EB28FE}" type="slidenum">
              <a:rPr lang="nl-NL" altLang="nl-NL"/>
              <a:pPr/>
              <a:t>2</a:t>
            </a:fld>
            <a:endParaRPr lang="nl-NL" altLang="nl-NL" dirty="0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 dirty="0" smtClean="0"/>
              <a:t>City Initiative on Migrants with Irregular Status in Europe (C-MISE)</a:t>
            </a:r>
            <a:endParaRPr lang="en-GB" altLang="nl-NL" dirty="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229600" cy="39608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nl-NL" b="1" dirty="0"/>
              <a:t> </a:t>
            </a:r>
          </a:p>
          <a:p>
            <a:r>
              <a:rPr lang="en-GB" altLang="nl-NL" sz="1800" i="1" dirty="0" smtClean="0"/>
              <a:t>April 2017 till M</a:t>
            </a:r>
            <a:r>
              <a:rPr lang="en-GB" altLang="nl-NL" sz="1800" i="1" dirty="0"/>
              <a:t>arch </a:t>
            </a:r>
            <a:r>
              <a:rPr lang="en-GB" altLang="nl-NL" sz="1800" i="1" dirty="0" smtClean="0"/>
              <a:t>11, 2019 cities from 10 countries working together with support of researchers of Oxford/</a:t>
            </a:r>
            <a:r>
              <a:rPr lang="en-GB" altLang="nl-NL" sz="1800" i="1" dirty="0" err="1" smtClean="0"/>
              <a:t>Compas</a:t>
            </a:r>
            <a:r>
              <a:rPr lang="en-GB" altLang="nl-NL" sz="1800" i="1" dirty="0" smtClean="0"/>
              <a:t> University;</a:t>
            </a:r>
          </a:p>
          <a:p>
            <a:pPr>
              <a:buFontTx/>
              <a:buNone/>
            </a:pPr>
            <a:endParaRPr lang="en-GB" altLang="nl-NL" sz="1800" i="1" dirty="0"/>
          </a:p>
          <a:p>
            <a:r>
              <a:rPr lang="en-GB" altLang="nl-NL" sz="1800" i="1" dirty="0" smtClean="0"/>
              <a:t>Utrecht (Chair), Athens, Barcelona, Frankfurt, Ghent, </a:t>
            </a:r>
            <a:r>
              <a:rPr lang="en-GB" altLang="nl-NL" sz="1800" i="1" dirty="0"/>
              <a:t>Gothenburg, </a:t>
            </a:r>
            <a:r>
              <a:rPr lang="en-GB" altLang="nl-NL" sz="1800" i="1" dirty="0" smtClean="0"/>
              <a:t>Lisbon, Oslo, Stockholm. Helsinki, Zurich (associate member);</a:t>
            </a:r>
          </a:p>
          <a:p>
            <a:pPr>
              <a:buFontTx/>
              <a:buNone/>
            </a:pPr>
            <a:endParaRPr lang="en-GB" altLang="nl-NL" sz="1800" i="1" dirty="0"/>
          </a:p>
          <a:p>
            <a:r>
              <a:rPr lang="en-GB" altLang="nl-NL" sz="1800" i="1" dirty="0" smtClean="0"/>
              <a:t>Sub-working group of Eurocities on migration and integration;</a:t>
            </a:r>
          </a:p>
          <a:p>
            <a:pPr>
              <a:buFontTx/>
              <a:buNone/>
            </a:pPr>
            <a:endParaRPr lang="en-GB" altLang="nl-NL" sz="1800" i="1" dirty="0" smtClean="0"/>
          </a:p>
          <a:p>
            <a:r>
              <a:rPr lang="en-GB" altLang="nl-NL" sz="1800" i="1" dirty="0" smtClean="0">
                <a:latin typeface="+mj-lt"/>
              </a:rPr>
              <a:t>Outcome: Paper on scientific literature, a guidance for cities and video’ on the topic of irregular migrants are published in </a:t>
            </a:r>
            <a:r>
              <a:rPr lang="en-GB" altLang="nl-NL" sz="1800" i="1" dirty="0">
                <a:latin typeface="+mj-lt"/>
              </a:rPr>
              <a:t>M</a:t>
            </a:r>
            <a:r>
              <a:rPr lang="en-GB" altLang="nl-NL" sz="1800" i="1" dirty="0" smtClean="0">
                <a:latin typeface="+mj-lt"/>
              </a:rPr>
              <a:t>arch 2019.</a:t>
            </a:r>
            <a:endParaRPr lang="en-GB" altLang="nl-NL" sz="1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701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</a:t>
            </a:r>
            <a:r>
              <a:rPr lang="nl-NL" dirty="0" smtClean="0"/>
              <a:t> of the C-Mise project</a:t>
            </a:r>
            <a:r>
              <a:rPr lang="nl-NL" dirty="0"/>
              <a:t>: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464967"/>
          </a:xfrm>
        </p:spPr>
        <p:txBody>
          <a:bodyPr/>
          <a:lstStyle/>
          <a:p>
            <a:pPr lvl="0"/>
            <a:r>
              <a:rPr lang="en-US" sz="1800" i="1" dirty="0">
                <a:latin typeface="+mj-lt"/>
              </a:rPr>
              <a:t>B</a:t>
            </a:r>
            <a:r>
              <a:rPr lang="en-US" sz="1800" i="1" dirty="0" smtClean="0">
                <a:latin typeface="+mj-lt"/>
              </a:rPr>
              <a:t>uild </a:t>
            </a:r>
            <a:r>
              <a:rPr lang="en-US" sz="1800" i="1" dirty="0">
                <a:latin typeface="+mj-lt"/>
              </a:rPr>
              <a:t>a stronger body of evidence on city practices in relation to migrants with irregular immigration status; </a:t>
            </a:r>
            <a:endParaRPr lang="en-US" sz="1800" i="1" dirty="0" smtClean="0">
              <a:latin typeface="+mj-lt"/>
            </a:endParaRPr>
          </a:p>
          <a:p>
            <a:pPr lvl="0"/>
            <a:endParaRPr lang="nl-NL" sz="1800" dirty="0">
              <a:latin typeface="+mj-lt"/>
            </a:endParaRPr>
          </a:p>
          <a:p>
            <a:pPr lvl="0"/>
            <a:r>
              <a:rPr lang="en-US" sz="1800" i="1" dirty="0">
                <a:latin typeface="+mj-lt"/>
              </a:rPr>
              <a:t>S</a:t>
            </a:r>
            <a:r>
              <a:rPr lang="en-US" sz="1800" i="1" dirty="0" smtClean="0">
                <a:latin typeface="+mj-lt"/>
              </a:rPr>
              <a:t>hared </a:t>
            </a:r>
            <a:r>
              <a:rPr lang="en-US" sz="1800" i="1" dirty="0">
                <a:latin typeface="+mj-lt"/>
              </a:rPr>
              <a:t>learning on policy and practices in relation to service provision to adults and children with irregular migration status; </a:t>
            </a:r>
            <a:endParaRPr lang="en-US" sz="1800" i="1" dirty="0" smtClean="0">
              <a:latin typeface="+mj-lt"/>
            </a:endParaRPr>
          </a:p>
          <a:p>
            <a:pPr lvl="0"/>
            <a:endParaRPr lang="nl-NL" sz="1800" dirty="0">
              <a:latin typeface="+mj-lt"/>
            </a:endParaRPr>
          </a:p>
          <a:p>
            <a:pPr lvl="0"/>
            <a:r>
              <a:rPr lang="en-US" sz="1800" i="1" dirty="0">
                <a:latin typeface="+mj-lt"/>
              </a:rPr>
              <a:t>D</a:t>
            </a:r>
            <a:r>
              <a:rPr lang="en-US" sz="1800" i="1" dirty="0" smtClean="0">
                <a:latin typeface="+mj-lt"/>
              </a:rPr>
              <a:t>evelop </a:t>
            </a:r>
            <a:r>
              <a:rPr lang="en-US" sz="1800" i="1" dirty="0">
                <a:latin typeface="+mj-lt"/>
              </a:rPr>
              <a:t>and disseminate guidance material on service provision and irregular migrants, relevant to municipalities across Europe; and </a:t>
            </a:r>
            <a:endParaRPr lang="en-US" sz="1800" i="1" dirty="0" smtClean="0">
              <a:latin typeface="+mj-lt"/>
            </a:endParaRPr>
          </a:p>
          <a:p>
            <a:pPr lvl="0"/>
            <a:endParaRPr lang="nl-NL" sz="1800" dirty="0">
              <a:latin typeface="+mj-lt"/>
            </a:endParaRPr>
          </a:p>
          <a:p>
            <a:pPr lvl="0"/>
            <a:r>
              <a:rPr lang="en-US" sz="1800" i="1" dirty="0">
                <a:latin typeface="+mj-lt"/>
              </a:rPr>
              <a:t>D</a:t>
            </a:r>
            <a:r>
              <a:rPr lang="en-US" sz="1800" i="1" dirty="0" smtClean="0">
                <a:latin typeface="+mj-lt"/>
              </a:rPr>
              <a:t>evelop </a:t>
            </a:r>
            <a:r>
              <a:rPr lang="en-US" sz="1800" i="1" dirty="0">
                <a:latin typeface="+mj-lt"/>
              </a:rPr>
              <a:t>a shared, city perspective on ways in which </a:t>
            </a:r>
            <a:r>
              <a:rPr lang="en-US" sz="1800" i="1" dirty="0" smtClean="0">
                <a:latin typeface="+mj-lt"/>
              </a:rPr>
              <a:t>irregular </a:t>
            </a:r>
            <a:r>
              <a:rPr lang="en-US" sz="1800" i="1" dirty="0">
                <a:latin typeface="+mj-lt"/>
              </a:rPr>
              <a:t>m</a:t>
            </a:r>
            <a:r>
              <a:rPr lang="en-US" sz="1800" i="1" dirty="0" smtClean="0">
                <a:latin typeface="+mj-lt"/>
              </a:rPr>
              <a:t>igrants </a:t>
            </a:r>
            <a:r>
              <a:rPr lang="en-US" sz="1800" i="1" dirty="0">
                <a:latin typeface="+mj-lt"/>
              </a:rPr>
              <a:t>could be mainstreamed into EU policy agendas. </a:t>
            </a:r>
            <a:endParaRPr lang="nl-NL" sz="1800" dirty="0">
              <a:latin typeface="+mj-lt"/>
            </a:endParaRPr>
          </a:p>
          <a:p>
            <a:endParaRPr lang="nl-NL" sz="1800" dirty="0">
              <a:latin typeface="+mj-lt"/>
            </a:endParaRP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96700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C-MISE </a:t>
            </a:r>
            <a:r>
              <a:rPr lang="en-US" dirty="0" smtClean="0"/>
              <a:t>cities want to start the conversation with the EU on: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EU social policies should not disregard the social hardships lived by irregularly-staying </a:t>
            </a:r>
            <a:r>
              <a:rPr lang="en-US" i="1" dirty="0" smtClean="0"/>
              <a:t>migrants;</a:t>
            </a:r>
          </a:p>
          <a:p>
            <a:endParaRPr lang="en-US" i="1" dirty="0"/>
          </a:p>
          <a:p>
            <a:pPr lvl="0"/>
            <a:r>
              <a:rPr lang="en-US" i="1" dirty="0"/>
              <a:t>More inclusive responses to irregular migrants, enable more flexible EU funding and remove some obstacles in the </a:t>
            </a:r>
            <a:r>
              <a:rPr lang="en-US" i="1" dirty="0" smtClean="0"/>
              <a:t>regulations; </a:t>
            </a:r>
          </a:p>
          <a:p>
            <a:pPr lvl="0"/>
            <a:endParaRPr lang="en-US" i="1" dirty="0"/>
          </a:p>
          <a:p>
            <a:r>
              <a:rPr lang="en-US" i="1" dirty="0"/>
              <a:t>“Lapsing regularity” and lack of avenues for regularisations are a concern for </a:t>
            </a:r>
            <a:r>
              <a:rPr lang="en-US" i="1" dirty="0" smtClean="0"/>
              <a:t>cities.</a:t>
            </a:r>
            <a:endParaRPr lang="nl-NL" i="1" dirty="0"/>
          </a:p>
          <a:p>
            <a:endParaRPr lang="nl-NL" i="1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40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Issues on local level in relation to the EU: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Local authorities need more legal tools to interact with victims and witnesses of crime with irregular migration </a:t>
            </a:r>
            <a:r>
              <a:rPr lang="en-US" i="1" dirty="0" smtClean="0"/>
              <a:t>status (victims directive);</a:t>
            </a:r>
          </a:p>
          <a:p>
            <a:pPr lvl="0"/>
            <a:endParaRPr lang="en-US" i="1" dirty="0" smtClean="0"/>
          </a:p>
          <a:p>
            <a:r>
              <a:rPr lang="en-US" i="1" dirty="0" smtClean="0"/>
              <a:t>Cities</a:t>
            </a:r>
            <a:r>
              <a:rPr lang="en-US" i="1" dirty="0"/>
              <a:t>’ experience shows that efficient return policies are necessary, but cannot be the only </a:t>
            </a:r>
            <a:r>
              <a:rPr lang="en-US" i="1" dirty="0" smtClean="0"/>
              <a:t>solution (return directive);</a:t>
            </a:r>
          </a:p>
          <a:p>
            <a:endParaRPr lang="nl-NL" i="1" dirty="0" smtClean="0"/>
          </a:p>
          <a:p>
            <a:r>
              <a:rPr lang="en-US" b="1" i="1" dirty="0" smtClean="0"/>
              <a:t>Guidance and Video on the website Oxford/</a:t>
            </a:r>
            <a:r>
              <a:rPr lang="en-US" b="1" i="1" dirty="0" err="1" smtClean="0"/>
              <a:t>Compas</a:t>
            </a:r>
            <a:r>
              <a:rPr lang="en-US" b="1" i="1" dirty="0" smtClean="0"/>
              <a:t>: </a:t>
            </a:r>
            <a:r>
              <a:rPr lang="nl-NL" i="1" dirty="0" smtClean="0">
                <a:hlinkClick r:id="rId2"/>
              </a:rPr>
              <a:t>https</a:t>
            </a:r>
            <a:r>
              <a:rPr lang="nl-NL" i="1" dirty="0">
                <a:hlinkClick r:id="rId2"/>
              </a:rPr>
              <a:t>://www.compas.ox.ac.uk/project/city-initiative-on-irregular-migrants-in-europe-c-mise</a:t>
            </a:r>
            <a:r>
              <a:rPr lang="nl-NL" i="1" dirty="0" smtClean="0">
                <a:hlinkClick r:id="rId2"/>
              </a:rPr>
              <a:t>/</a:t>
            </a:r>
            <a:endParaRPr lang="nl-NL" i="1" dirty="0" smtClean="0"/>
          </a:p>
          <a:p>
            <a:endParaRPr lang="nl-NL" i="1" dirty="0"/>
          </a:p>
          <a:p>
            <a:pPr marL="0" indent="0">
              <a:buNone/>
            </a:pPr>
            <a:endParaRPr lang="nl-NL" dirty="0"/>
          </a:p>
          <a:p>
            <a:pPr marL="0" lv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4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solve these kinds of problems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484313"/>
            <a:ext cx="8229600" cy="39608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Irregular migrant, 47, </a:t>
            </a:r>
            <a:r>
              <a:rPr lang="en-US" dirty="0" err="1" smtClean="0"/>
              <a:t>Maroccan</a:t>
            </a:r>
            <a:r>
              <a:rPr lang="en-US" dirty="0" smtClean="0"/>
              <a:t>, since 1987 in Holland. Assaulted and threatened his father, 217 criminal facts mostly shop burglary</a:t>
            </a:r>
            <a:r>
              <a:rPr lang="en-US" dirty="0"/>
              <a:t>, drugs addict. </a:t>
            </a:r>
            <a:r>
              <a:rPr lang="en-US" dirty="0" smtClean="0"/>
              <a:t>On 2013 residence permit withdrawn.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en-US" dirty="0" smtClean="0"/>
              <a:t>Irregular migrant, 45 since 1981 in Holland, 186 criminal facts, burglary e.g. in a Kindergarten and then also charges his mobility scooter… After detention on the </a:t>
            </a:r>
            <a:r>
              <a:rPr lang="en-US" dirty="0"/>
              <a:t>street he </a:t>
            </a:r>
            <a:r>
              <a:rPr lang="en-US" dirty="0" smtClean="0"/>
              <a:t>destroys car windows to be taken into detention again.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Central problem: deportation is not possible because of the embassy is not cooperating. National government can’t solve this problem.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      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858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 dirty="0"/>
              <a:t>Policy Objectives Utrecht Migrant </a:t>
            </a:r>
            <a:r>
              <a:rPr lang="en-GB" altLang="nl-NL" dirty="0" smtClean="0"/>
              <a:t>Policy since 2001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nl-NL" b="1" dirty="0"/>
              <a:t>Objective: </a:t>
            </a:r>
            <a:r>
              <a:rPr lang="en-GB" altLang="nl-NL" dirty="0"/>
              <a:t>T</a:t>
            </a:r>
            <a:r>
              <a:rPr lang="en-GB" altLang="nl-NL" dirty="0" smtClean="0"/>
              <a:t>o </a:t>
            </a:r>
            <a:r>
              <a:rPr lang="en-GB" altLang="nl-NL" dirty="0"/>
              <a:t>prevent and reduce illegal stay in the Netherlands </a:t>
            </a:r>
          </a:p>
          <a:p>
            <a:pPr>
              <a:buFontTx/>
              <a:buNone/>
            </a:pPr>
            <a:endParaRPr lang="en-GB" altLang="nl-NL" dirty="0"/>
          </a:p>
          <a:p>
            <a:pPr>
              <a:buFontTx/>
              <a:buNone/>
            </a:pPr>
            <a:r>
              <a:rPr lang="en-GB" altLang="nl-NL" b="1" dirty="0"/>
              <a:t>The result is:</a:t>
            </a:r>
          </a:p>
          <a:p>
            <a:r>
              <a:rPr lang="en-GB" altLang="nl-NL" i="1" dirty="0"/>
              <a:t>E</a:t>
            </a:r>
            <a:r>
              <a:rPr lang="en-GB" altLang="nl-NL" i="1" dirty="0" smtClean="0"/>
              <a:t>ither </a:t>
            </a:r>
            <a:r>
              <a:rPr lang="en-GB" altLang="nl-NL" i="1" dirty="0"/>
              <a:t>a residence permit and integrate in Utrecht through coaching to education and </a:t>
            </a:r>
            <a:r>
              <a:rPr lang="en-GB" altLang="nl-NL" i="1" dirty="0" smtClean="0"/>
              <a:t>work;</a:t>
            </a:r>
            <a:endParaRPr lang="en-GB" altLang="nl-NL" i="1" dirty="0"/>
          </a:p>
          <a:p>
            <a:endParaRPr lang="en-GB" altLang="nl-NL" i="1" dirty="0"/>
          </a:p>
          <a:p>
            <a:r>
              <a:rPr lang="en-GB" altLang="nl-NL" i="1" dirty="0"/>
              <a:t>O</a:t>
            </a:r>
            <a:r>
              <a:rPr lang="en-GB" altLang="nl-NL" i="1" dirty="0" smtClean="0"/>
              <a:t>r </a:t>
            </a:r>
            <a:r>
              <a:rPr lang="en-GB" altLang="nl-NL" i="1" dirty="0"/>
              <a:t>“reconnection” to the country of </a:t>
            </a:r>
            <a:r>
              <a:rPr lang="en-GB" altLang="nl-NL" i="1" dirty="0" smtClean="0"/>
              <a:t>origin;</a:t>
            </a:r>
            <a:endParaRPr lang="en-GB" altLang="nl-NL" i="1" dirty="0"/>
          </a:p>
          <a:p>
            <a:pPr>
              <a:lnSpc>
                <a:spcPct val="90000"/>
              </a:lnSpc>
            </a:pPr>
            <a:endParaRPr lang="en-GB" altLang="nl-NL" i="1" dirty="0"/>
          </a:p>
          <a:p>
            <a:pPr>
              <a:lnSpc>
                <a:spcPct val="90000"/>
              </a:lnSpc>
            </a:pPr>
            <a:r>
              <a:rPr lang="en-GB" altLang="nl-NL" i="1" dirty="0"/>
              <a:t>H</a:t>
            </a:r>
            <a:r>
              <a:rPr lang="en-GB" altLang="nl-NL" i="1" dirty="0" smtClean="0"/>
              <a:t>omelessness </a:t>
            </a:r>
            <a:r>
              <a:rPr lang="en-GB" altLang="nl-NL" i="1" dirty="0"/>
              <a:t>and rough sleeping on the street is not the solution, but part of the </a:t>
            </a:r>
            <a:r>
              <a:rPr lang="en-GB" altLang="nl-NL" i="1" dirty="0" smtClean="0"/>
              <a:t>problem.</a:t>
            </a:r>
            <a:endParaRPr lang="en-GB" altLang="nl-NL" i="1" dirty="0"/>
          </a:p>
          <a:p>
            <a:pPr>
              <a:lnSpc>
                <a:spcPct val="90000"/>
              </a:lnSpc>
            </a:pPr>
            <a:endParaRPr lang="en-GB" altLang="nl-NL" sz="2400" b="1" dirty="0">
              <a:latin typeface="Arial" charset="0"/>
            </a:endParaRPr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2697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results in Utrecht?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836712"/>
            <a:ext cx="8136904" cy="4176464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Total results 2002- 2019: </a:t>
            </a:r>
          </a:p>
          <a:p>
            <a:pPr marL="342900" lvl="1" indent="-342900"/>
            <a:endParaRPr lang="en-US" sz="2000" i="1" dirty="0" smtClean="0"/>
          </a:p>
          <a:p>
            <a:pPr marL="342900" lvl="1" indent="-342900"/>
            <a:r>
              <a:rPr lang="en-US" sz="2000" i="1" dirty="0" smtClean="0"/>
              <a:t>92</a:t>
            </a:r>
            <a:r>
              <a:rPr lang="en-US" sz="2000" i="1" dirty="0"/>
              <a:t>% solution </a:t>
            </a:r>
            <a:r>
              <a:rPr lang="en-US" sz="2000" i="1" dirty="0" smtClean="0"/>
              <a:t>rate;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59% legalized and integration in Utrecht society;</a:t>
            </a:r>
          </a:p>
          <a:p>
            <a:endParaRPr lang="en-US" i="1" dirty="0" smtClean="0"/>
          </a:p>
          <a:p>
            <a:r>
              <a:rPr lang="en-US" i="1" dirty="0" smtClean="0"/>
              <a:t>19% reconnected to countries of origin;</a:t>
            </a:r>
          </a:p>
          <a:p>
            <a:endParaRPr lang="en-US" i="1" dirty="0" smtClean="0"/>
          </a:p>
          <a:p>
            <a:r>
              <a:rPr lang="en-US" i="1" dirty="0" smtClean="0"/>
              <a:t>13% again right for shelter in national </a:t>
            </a:r>
            <a:r>
              <a:rPr lang="en-US" i="1" dirty="0"/>
              <a:t>asylum </a:t>
            </a:r>
            <a:r>
              <a:rPr lang="en-US" i="1" dirty="0" smtClean="0"/>
              <a:t>centers;</a:t>
            </a:r>
          </a:p>
          <a:p>
            <a:endParaRPr lang="en-US" i="1" dirty="0" smtClean="0"/>
          </a:p>
          <a:p>
            <a:r>
              <a:rPr lang="en-US" i="1" dirty="0" smtClean="0"/>
              <a:t>8%  lost to illegal stay.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671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for the future?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the Netherlands an agreement between national and local government partly because of the public order problems in cities. National government mainly finances the agreement with total finance of €60 million for 3 year.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en-US" dirty="0" smtClean="0"/>
              <a:t>It creates a national network with 5 local pilots in big municipalities who provide coaching and if necessary shelter provisions.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en-US" dirty="0" smtClean="0"/>
              <a:t>The aim is durable solutions through professional guidance of complex cases.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679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13">
      <a:dk1>
        <a:srgbClr val="000000"/>
      </a:dk1>
      <a:lt1>
        <a:srgbClr val="FFFFFF"/>
      </a:lt1>
      <a:dk2>
        <a:srgbClr val="CC0000"/>
      </a:dk2>
      <a:lt2>
        <a:srgbClr val="808080"/>
      </a:lt2>
      <a:accent1>
        <a:srgbClr val="CC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B90000"/>
      </a:accent6>
      <a:hlink>
        <a:srgbClr val="080808"/>
      </a:hlink>
      <a:folHlink>
        <a:srgbClr val="4D4D4D"/>
      </a:folHlink>
    </a:clrScheme>
    <a:fontScheme name="defaul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CC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B90000"/>
        </a:accent6>
        <a:hlink>
          <a:srgbClr val="080808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1098</TotalTime>
  <Words>699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Presentation at International Conference: Effectieve Alternatives to the Detention of Migrants   City of Utrecht and C-MISE project </vt:lpstr>
      <vt:lpstr>City Initiative on Migrants with Irregular Status in Europe (C-MISE)</vt:lpstr>
      <vt:lpstr>Aims of the C-Mise project: </vt:lpstr>
      <vt:lpstr>The C-MISE cities want to start the conversation with the EU on:</vt:lpstr>
      <vt:lpstr>Important Issues on local level in relation to the EU:</vt:lpstr>
      <vt:lpstr>How to solve these kinds of problems?</vt:lpstr>
      <vt:lpstr>Policy Objectives Utrecht Migrant Policy since 2001 </vt:lpstr>
      <vt:lpstr>What are the results in Utrecht?</vt:lpstr>
      <vt:lpstr>Solutions for the future?</vt:lpstr>
      <vt:lpstr>Questions and Discussions </vt:lpstr>
    </vt:vector>
  </TitlesOfParts>
  <Company>Gemeente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Utrecht: Action for inclusion in Europe Homelessness and destitution amongst excluded migrants</dc:title>
  <dc:creator>Braat, Jan</dc:creator>
  <cp:lastModifiedBy>VRATSIDA Evangelia</cp:lastModifiedBy>
  <cp:revision>165</cp:revision>
  <cp:lastPrinted>2019-04-03T10:18:58Z</cp:lastPrinted>
  <dcterms:created xsi:type="dcterms:W3CDTF">2015-10-14T14:26:57Z</dcterms:created>
  <dcterms:modified xsi:type="dcterms:W3CDTF">2019-04-12T12:14:17Z</dcterms:modified>
</cp:coreProperties>
</file>