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167"/>
        <p:cNvGrpSpPr/>
        <p:nvPr/>
      </p:nvGrpSpPr>
      <p:grpSpPr>
        <a:xfrm>
          <a:off x="0" y="0"/>
          <a:ext cx="0" cy="0"/>
          <a:chOff x="0" y="0"/>
          <a:chExt cx="0" cy="0"/>
        </a:xfrm>
      </p:grpSpPr>
      <p:grpSp>
        <p:nvGrpSpPr>
          <p:cNvPr id="168" name="Google Shape;168;p2"/>
          <p:cNvGrpSpPr/>
          <p:nvPr/>
        </p:nvGrpSpPr>
        <p:grpSpPr>
          <a:xfrm>
            <a:off x="6098378" y="5"/>
            <a:ext cx="3045625" cy="2030570"/>
            <a:chOff x="6098378" y="5"/>
            <a:chExt cx="3045625" cy="2030570"/>
          </a:xfrm>
        </p:grpSpPr>
        <p:sp>
          <p:nvSpPr>
            <p:cNvPr id="169" name="Google Shape;169;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70" name="Google Shape;170;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71" name="Google Shape;171;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72" name="Google Shape;172;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73" name="Google Shape;173;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grpSp>
      <p:sp>
        <p:nvSpPr>
          <p:cNvPr id="174" name="Google Shape;174;p2"/>
          <p:cNvSpPr txBox="1">
            <a:spLocks noGrp="1"/>
          </p:cNvSpPr>
          <p:nvPr>
            <p:ph type="ctrTitle"/>
          </p:nvPr>
        </p:nvSpPr>
        <p:spPr>
          <a:xfrm>
            <a:off x="598100" y="1775222"/>
            <a:ext cx="8222100" cy="838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75" name="Google Shape;175;p2"/>
          <p:cNvSpPr txBox="1">
            <a:spLocks noGrp="1"/>
          </p:cNvSpPr>
          <p:nvPr>
            <p:ph type="subTitle" idx="1"/>
          </p:nvPr>
        </p:nvSpPr>
        <p:spPr>
          <a:xfrm>
            <a:off x="598088" y="2715913"/>
            <a:ext cx="8222100" cy="432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76" name="Google Shape;176;p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27"/>
        <p:cNvGrpSpPr/>
        <p:nvPr/>
      </p:nvGrpSpPr>
      <p:grpSpPr>
        <a:xfrm>
          <a:off x="0" y="0"/>
          <a:ext cx="0" cy="0"/>
          <a:chOff x="0" y="0"/>
          <a:chExt cx="0" cy="0"/>
        </a:xfrm>
      </p:grpSpPr>
      <p:grpSp>
        <p:nvGrpSpPr>
          <p:cNvPr id="228" name="Google Shape;228;p11"/>
          <p:cNvGrpSpPr/>
          <p:nvPr/>
        </p:nvGrpSpPr>
        <p:grpSpPr>
          <a:xfrm>
            <a:off x="6098378" y="5"/>
            <a:ext cx="3045625" cy="2030570"/>
            <a:chOff x="6098378" y="5"/>
            <a:chExt cx="3045625" cy="2030570"/>
          </a:xfrm>
        </p:grpSpPr>
        <p:sp>
          <p:nvSpPr>
            <p:cNvPr id="229" name="Google Shape;229;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30" name="Google Shape;230;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31" name="Google Shape;231;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32" name="Google Shape;232;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33" name="Google Shape;233;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grpSp>
      <p:sp>
        <p:nvSpPr>
          <p:cNvPr id="234" name="Google Shape;234;p11"/>
          <p:cNvSpPr txBox="1">
            <a:spLocks noGrp="1"/>
          </p:cNvSpPr>
          <p:nvPr>
            <p:ph type="title" hasCustomPrompt="1"/>
          </p:nvPr>
        </p:nvSpPr>
        <p:spPr>
          <a:xfrm>
            <a:off x="311700" y="1256050"/>
            <a:ext cx="8520600" cy="2030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12000"/>
              <a:buNone/>
              <a:defRPr sz="12000">
                <a:solidFill>
                  <a:schemeClr val="lt1"/>
                </a:solidFill>
              </a:defRPr>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35" name="Google Shape;235;p11"/>
          <p:cNvSpPr txBox="1">
            <a:spLocks noGrp="1"/>
          </p:cNvSpPr>
          <p:nvPr>
            <p:ph type="body" idx="1"/>
          </p:nvPr>
        </p:nvSpPr>
        <p:spPr>
          <a:xfrm>
            <a:off x="311700" y="3369225"/>
            <a:ext cx="8520600" cy="1281900"/>
          </a:xfrm>
          <a:prstGeom prst="rect">
            <a:avLst/>
          </a:prstGeom>
          <a:noFill/>
          <a:ln>
            <a:noFill/>
          </a:ln>
        </p:spPr>
        <p:txBody>
          <a:bodyPr spcFirstLastPara="1" wrap="square" lIns="91425" tIns="91425" rIns="91425" bIns="91425" anchor="t" anchorCtr="0">
            <a:noAutofit/>
          </a:bodyPr>
          <a:lstStyle>
            <a:lvl1pPr marL="457200" lvl="0" indent="-342900" algn="ctr" rtl="0">
              <a:spcBef>
                <a:spcPts val="0"/>
              </a:spcBef>
              <a:spcAft>
                <a:spcPts val="0"/>
              </a:spcAft>
              <a:buClr>
                <a:schemeClr val="lt1"/>
              </a:buClr>
              <a:buSzPts val="1800"/>
              <a:buChar char="●"/>
              <a:defRPr>
                <a:solidFill>
                  <a:schemeClr val="lt1"/>
                </a:solidFill>
              </a:defRPr>
            </a:lvl1pPr>
            <a:lvl2pPr marL="914400" lvl="1" indent="-317500" algn="ctr" rtl="0">
              <a:spcBef>
                <a:spcPts val="1600"/>
              </a:spcBef>
              <a:spcAft>
                <a:spcPts val="0"/>
              </a:spcAft>
              <a:buClr>
                <a:schemeClr val="lt1"/>
              </a:buClr>
              <a:buSzPts val="1400"/>
              <a:buChar char="○"/>
              <a:defRPr>
                <a:solidFill>
                  <a:schemeClr val="lt1"/>
                </a:solidFill>
              </a:defRPr>
            </a:lvl2pPr>
            <a:lvl3pPr marL="1371600" lvl="2" indent="-317500" algn="ctr" rtl="0">
              <a:spcBef>
                <a:spcPts val="1600"/>
              </a:spcBef>
              <a:spcAft>
                <a:spcPts val="0"/>
              </a:spcAft>
              <a:buClr>
                <a:schemeClr val="lt1"/>
              </a:buClr>
              <a:buSzPts val="1400"/>
              <a:buChar char="■"/>
              <a:defRPr>
                <a:solidFill>
                  <a:schemeClr val="lt1"/>
                </a:solidFill>
              </a:defRPr>
            </a:lvl3pPr>
            <a:lvl4pPr marL="1828800" lvl="3" indent="-317500" algn="ctr" rtl="0">
              <a:spcBef>
                <a:spcPts val="1600"/>
              </a:spcBef>
              <a:spcAft>
                <a:spcPts val="0"/>
              </a:spcAft>
              <a:buClr>
                <a:schemeClr val="lt1"/>
              </a:buClr>
              <a:buSzPts val="1400"/>
              <a:buChar char="●"/>
              <a:defRPr>
                <a:solidFill>
                  <a:schemeClr val="lt1"/>
                </a:solidFill>
              </a:defRPr>
            </a:lvl4pPr>
            <a:lvl5pPr marL="2286000" lvl="4" indent="-317500" algn="ctr" rtl="0">
              <a:spcBef>
                <a:spcPts val="1600"/>
              </a:spcBef>
              <a:spcAft>
                <a:spcPts val="0"/>
              </a:spcAft>
              <a:buClr>
                <a:schemeClr val="lt1"/>
              </a:buClr>
              <a:buSzPts val="1400"/>
              <a:buChar char="○"/>
              <a:defRPr>
                <a:solidFill>
                  <a:schemeClr val="lt1"/>
                </a:solidFill>
              </a:defRPr>
            </a:lvl5pPr>
            <a:lvl6pPr marL="2743200" lvl="5" indent="-317500" algn="ctr" rtl="0">
              <a:spcBef>
                <a:spcPts val="1600"/>
              </a:spcBef>
              <a:spcAft>
                <a:spcPts val="0"/>
              </a:spcAft>
              <a:buClr>
                <a:schemeClr val="lt1"/>
              </a:buClr>
              <a:buSzPts val="1400"/>
              <a:buChar char="■"/>
              <a:defRPr>
                <a:solidFill>
                  <a:schemeClr val="lt1"/>
                </a:solidFill>
              </a:defRPr>
            </a:lvl6pPr>
            <a:lvl7pPr marL="3200400" lvl="6" indent="-317500" algn="ctr" rtl="0">
              <a:spcBef>
                <a:spcPts val="1600"/>
              </a:spcBef>
              <a:spcAft>
                <a:spcPts val="0"/>
              </a:spcAft>
              <a:buClr>
                <a:schemeClr val="lt1"/>
              </a:buClr>
              <a:buSzPts val="1400"/>
              <a:buChar char="●"/>
              <a:defRPr>
                <a:solidFill>
                  <a:schemeClr val="lt1"/>
                </a:solidFill>
              </a:defRPr>
            </a:lvl7pPr>
            <a:lvl8pPr marL="3657600" lvl="7" indent="-317500" algn="ctr" rtl="0">
              <a:spcBef>
                <a:spcPts val="1600"/>
              </a:spcBef>
              <a:spcAft>
                <a:spcPts val="0"/>
              </a:spcAft>
              <a:buClr>
                <a:schemeClr val="lt1"/>
              </a:buClr>
              <a:buSzPts val="1400"/>
              <a:buChar char="○"/>
              <a:defRPr>
                <a:solidFill>
                  <a:schemeClr val="lt1"/>
                </a:solidFill>
              </a:defRPr>
            </a:lvl8pPr>
            <a:lvl9pPr marL="4114800" lvl="8" indent="-317500" algn="ctr" rtl="0">
              <a:spcBef>
                <a:spcPts val="1600"/>
              </a:spcBef>
              <a:spcAft>
                <a:spcPts val="1600"/>
              </a:spcAft>
              <a:buClr>
                <a:schemeClr val="lt1"/>
              </a:buClr>
              <a:buSzPts val="1400"/>
              <a:buChar char="■"/>
              <a:defRPr>
                <a:solidFill>
                  <a:schemeClr val="lt1"/>
                </a:solidFill>
              </a:defRPr>
            </a:lvl9pPr>
          </a:lstStyle>
          <a:p>
            <a:endParaRPr/>
          </a:p>
        </p:txBody>
      </p:sp>
      <p:sp>
        <p:nvSpPr>
          <p:cNvPr id="236" name="Google Shape;236;p1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7"/>
        <p:cNvGrpSpPr/>
        <p:nvPr/>
      </p:nvGrpSpPr>
      <p:grpSpPr>
        <a:xfrm>
          <a:off x="0" y="0"/>
          <a:ext cx="0" cy="0"/>
          <a:chOff x="0" y="0"/>
          <a:chExt cx="0" cy="0"/>
        </a:xfrm>
      </p:grpSpPr>
      <p:sp>
        <p:nvSpPr>
          <p:cNvPr id="238" name="Google Shape;238;p1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39"/>
        <p:cNvGrpSpPr/>
        <p:nvPr/>
      </p:nvGrpSpPr>
      <p:grpSpPr>
        <a:xfrm>
          <a:off x="0" y="0"/>
          <a:ext cx="0" cy="0"/>
          <a:chOff x="0" y="0"/>
          <a:chExt cx="0" cy="0"/>
        </a:xfrm>
      </p:grpSpPr>
      <p:sp>
        <p:nvSpPr>
          <p:cNvPr id="240" name="Google Shape;240;p13"/>
          <p:cNvSpPr txBox="1">
            <a:spLocks noGrp="1"/>
          </p:cNvSpPr>
          <p:nvPr>
            <p:ph type="title"/>
          </p:nvPr>
        </p:nvSpPr>
        <p:spPr>
          <a:xfrm>
            <a:off x="1944694" y="468083"/>
            <a:ext cx="6683700" cy="960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accent1"/>
              </a:buClr>
              <a:buSzPts val="1400"/>
              <a:buNone/>
              <a:defRPr/>
            </a:lvl1pPr>
            <a:lvl2pPr lvl="1" algn="l" rtl="0">
              <a:lnSpc>
                <a:spcPct val="100000"/>
              </a:lnSpc>
              <a:spcBef>
                <a:spcPts val="0"/>
              </a:spcBef>
              <a:spcAft>
                <a:spcPts val="0"/>
              </a:spcAft>
              <a:buSzPts val="4200"/>
              <a:buNone/>
              <a:defRPr/>
            </a:lvl2pPr>
            <a:lvl3pPr lvl="2" algn="l" rtl="0">
              <a:lnSpc>
                <a:spcPct val="100000"/>
              </a:lnSpc>
              <a:spcBef>
                <a:spcPts val="0"/>
              </a:spcBef>
              <a:spcAft>
                <a:spcPts val="0"/>
              </a:spcAft>
              <a:buSzPts val="4200"/>
              <a:buNone/>
              <a:defRPr/>
            </a:lvl3pPr>
            <a:lvl4pPr lvl="3" algn="l" rtl="0">
              <a:lnSpc>
                <a:spcPct val="100000"/>
              </a:lnSpc>
              <a:spcBef>
                <a:spcPts val="0"/>
              </a:spcBef>
              <a:spcAft>
                <a:spcPts val="0"/>
              </a:spcAft>
              <a:buSzPts val="4200"/>
              <a:buNone/>
              <a:defRPr/>
            </a:lvl4pPr>
            <a:lvl5pPr lvl="4" algn="l" rtl="0">
              <a:lnSpc>
                <a:spcPct val="100000"/>
              </a:lnSpc>
              <a:spcBef>
                <a:spcPts val="0"/>
              </a:spcBef>
              <a:spcAft>
                <a:spcPts val="0"/>
              </a:spcAft>
              <a:buSzPts val="4200"/>
              <a:buNone/>
              <a:defRPr/>
            </a:lvl5pPr>
            <a:lvl6pPr lvl="5" algn="l" rtl="0">
              <a:lnSpc>
                <a:spcPct val="100000"/>
              </a:lnSpc>
              <a:spcBef>
                <a:spcPts val="0"/>
              </a:spcBef>
              <a:spcAft>
                <a:spcPts val="0"/>
              </a:spcAft>
              <a:buSzPts val="4200"/>
              <a:buNone/>
              <a:defRPr/>
            </a:lvl6pPr>
            <a:lvl7pPr lvl="6" algn="l" rtl="0">
              <a:lnSpc>
                <a:spcPct val="100000"/>
              </a:lnSpc>
              <a:spcBef>
                <a:spcPts val="0"/>
              </a:spcBef>
              <a:spcAft>
                <a:spcPts val="0"/>
              </a:spcAft>
              <a:buSzPts val="4200"/>
              <a:buNone/>
              <a:defRPr/>
            </a:lvl7pPr>
            <a:lvl8pPr lvl="7" algn="l" rtl="0">
              <a:lnSpc>
                <a:spcPct val="100000"/>
              </a:lnSpc>
              <a:spcBef>
                <a:spcPts val="0"/>
              </a:spcBef>
              <a:spcAft>
                <a:spcPts val="0"/>
              </a:spcAft>
              <a:buSzPts val="4200"/>
              <a:buNone/>
              <a:defRPr/>
            </a:lvl8pPr>
            <a:lvl9pPr lvl="8" algn="l" rtl="0">
              <a:lnSpc>
                <a:spcPct val="100000"/>
              </a:lnSpc>
              <a:spcBef>
                <a:spcPts val="0"/>
              </a:spcBef>
              <a:spcAft>
                <a:spcPts val="0"/>
              </a:spcAft>
              <a:buSzPts val="4200"/>
              <a:buNone/>
              <a:defRPr/>
            </a:lvl9pPr>
          </a:lstStyle>
          <a:p>
            <a:endParaRPr/>
          </a:p>
        </p:txBody>
      </p:sp>
      <p:sp>
        <p:nvSpPr>
          <p:cNvPr id="241" name="Google Shape;241;p13"/>
          <p:cNvSpPr txBox="1">
            <a:spLocks noGrp="1"/>
          </p:cNvSpPr>
          <p:nvPr>
            <p:ph type="body" idx="1"/>
          </p:nvPr>
        </p:nvSpPr>
        <p:spPr>
          <a:xfrm>
            <a:off x="1941909" y="1600200"/>
            <a:ext cx="6686400" cy="2833200"/>
          </a:xfrm>
          <a:prstGeom prst="rect">
            <a:avLst/>
          </a:prstGeom>
          <a:noFill/>
          <a:ln>
            <a:noFill/>
          </a:ln>
        </p:spPr>
        <p:txBody>
          <a:bodyPr spcFirstLastPara="1" wrap="square" lIns="68575" tIns="34275" rIns="68575" bIns="34275" anchor="ctr" anchorCtr="0">
            <a:noAutofit/>
          </a:bodyPr>
          <a:lstStyle>
            <a:lvl1pPr marL="457200" lvl="0" indent="-368300" algn="l" rtl="0">
              <a:lnSpc>
                <a:spcPct val="120000"/>
              </a:lnSpc>
              <a:spcBef>
                <a:spcPts val="800"/>
              </a:spcBef>
              <a:spcAft>
                <a:spcPts val="0"/>
              </a:spcAft>
              <a:buSzPts val="2200"/>
              <a:buChar char="●"/>
              <a:defRPr/>
            </a:lvl1pPr>
            <a:lvl2pPr marL="914400" lvl="1" indent="-368300" algn="l" rtl="0">
              <a:lnSpc>
                <a:spcPct val="120000"/>
              </a:lnSpc>
              <a:spcBef>
                <a:spcPts val="1600"/>
              </a:spcBef>
              <a:spcAft>
                <a:spcPts val="0"/>
              </a:spcAft>
              <a:buSzPts val="2200"/>
              <a:buChar char="○"/>
              <a:defRPr/>
            </a:lvl2pPr>
            <a:lvl3pPr marL="1371600" lvl="2" indent="-368300" algn="l" rtl="0">
              <a:lnSpc>
                <a:spcPct val="120000"/>
              </a:lnSpc>
              <a:spcBef>
                <a:spcPts val="1600"/>
              </a:spcBef>
              <a:spcAft>
                <a:spcPts val="0"/>
              </a:spcAft>
              <a:buSzPts val="2200"/>
              <a:buChar char="■"/>
              <a:defRPr/>
            </a:lvl3pPr>
            <a:lvl4pPr marL="1828800" lvl="3" indent="-368300" algn="l" rtl="0">
              <a:lnSpc>
                <a:spcPct val="120000"/>
              </a:lnSpc>
              <a:spcBef>
                <a:spcPts val="1600"/>
              </a:spcBef>
              <a:spcAft>
                <a:spcPts val="0"/>
              </a:spcAft>
              <a:buSzPts val="2200"/>
              <a:buChar char="●"/>
              <a:defRPr/>
            </a:lvl4pPr>
            <a:lvl5pPr marL="2286000" lvl="4" indent="-368300" algn="l" rtl="0">
              <a:lnSpc>
                <a:spcPct val="120000"/>
              </a:lnSpc>
              <a:spcBef>
                <a:spcPts val="1600"/>
              </a:spcBef>
              <a:spcAft>
                <a:spcPts val="0"/>
              </a:spcAft>
              <a:buSzPts val="2200"/>
              <a:buChar char="○"/>
              <a:defRPr/>
            </a:lvl5pPr>
            <a:lvl6pPr marL="2743200" lvl="5" indent="-368300" algn="l" rtl="0">
              <a:lnSpc>
                <a:spcPct val="120000"/>
              </a:lnSpc>
              <a:spcBef>
                <a:spcPts val="1600"/>
              </a:spcBef>
              <a:spcAft>
                <a:spcPts val="0"/>
              </a:spcAft>
              <a:buSzPts val="2200"/>
              <a:buChar char="■"/>
              <a:defRPr/>
            </a:lvl6pPr>
            <a:lvl7pPr marL="3200400" lvl="6" indent="-368300" algn="l" rtl="0">
              <a:lnSpc>
                <a:spcPct val="120000"/>
              </a:lnSpc>
              <a:spcBef>
                <a:spcPts val="1600"/>
              </a:spcBef>
              <a:spcAft>
                <a:spcPts val="0"/>
              </a:spcAft>
              <a:buSzPts val="2200"/>
              <a:buChar char="●"/>
              <a:defRPr/>
            </a:lvl7pPr>
            <a:lvl8pPr marL="3657600" lvl="7" indent="-368300" algn="l" rtl="0">
              <a:lnSpc>
                <a:spcPct val="120000"/>
              </a:lnSpc>
              <a:spcBef>
                <a:spcPts val="1600"/>
              </a:spcBef>
              <a:spcAft>
                <a:spcPts val="0"/>
              </a:spcAft>
              <a:buSzPts val="2200"/>
              <a:buChar char="○"/>
              <a:defRPr/>
            </a:lvl8pPr>
            <a:lvl9pPr marL="4114800" lvl="8" indent="-368300" algn="l" rtl="0">
              <a:lnSpc>
                <a:spcPct val="120000"/>
              </a:lnSpc>
              <a:spcBef>
                <a:spcPts val="1600"/>
              </a:spcBef>
              <a:spcAft>
                <a:spcPts val="1600"/>
              </a:spcAft>
              <a:buSzPts val="2200"/>
              <a:buChar char="■"/>
              <a:defRPr/>
            </a:lvl9pPr>
          </a:lstStyle>
          <a:p>
            <a:endParaRPr/>
          </a:p>
        </p:txBody>
      </p:sp>
      <p:sp>
        <p:nvSpPr>
          <p:cNvPr id="242" name="Google Shape;242;p13"/>
          <p:cNvSpPr txBox="1">
            <a:spLocks noGrp="1"/>
          </p:cNvSpPr>
          <p:nvPr>
            <p:ph type="dt" idx="10"/>
          </p:nvPr>
        </p:nvSpPr>
        <p:spPr>
          <a:xfrm>
            <a:off x="5473562" y="4318001"/>
            <a:ext cx="2838300" cy="3738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3" name="Google Shape;243;p13"/>
          <p:cNvSpPr txBox="1">
            <a:spLocks noGrp="1"/>
          </p:cNvSpPr>
          <p:nvPr>
            <p:ph type="ftr" idx="11"/>
          </p:nvPr>
        </p:nvSpPr>
        <p:spPr>
          <a:xfrm>
            <a:off x="514351" y="4318001"/>
            <a:ext cx="4124700" cy="3738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100" b="0" i="0" u="none" strike="noStrike" cap="none">
                <a:solidFill>
                  <a:srgbClr val="000000"/>
                </a:solidFill>
                <a:latin typeface="Arial"/>
                <a:ea typeface="Arial"/>
                <a:cs typeface="Arial"/>
                <a:sym typeface="Arial"/>
              </a:defRPr>
            </a:lvl9pPr>
          </a:lstStyle>
          <a:p>
            <a:endParaRPr/>
          </a:p>
        </p:txBody>
      </p:sp>
      <p:sp>
        <p:nvSpPr>
          <p:cNvPr id="244" name="Google Shape;244;p13"/>
          <p:cNvSpPr txBox="1">
            <a:spLocks noGrp="1"/>
          </p:cNvSpPr>
          <p:nvPr>
            <p:ph type="sldNum" idx="12"/>
          </p:nvPr>
        </p:nvSpPr>
        <p:spPr>
          <a:xfrm>
            <a:off x="4715341" y="4318001"/>
            <a:ext cx="680400" cy="373800"/>
          </a:xfrm>
          <a:prstGeom prst="rect">
            <a:avLst/>
          </a:prstGeom>
          <a:noFill/>
          <a:ln>
            <a:noFill/>
          </a:ln>
        </p:spPr>
        <p:txBody>
          <a:bodyPr spcFirstLastPara="1" wrap="square" lIns="68575" tIns="34275" rIns="68575" bIns="34275" anchor="ctr" anchorCtr="0">
            <a:noAutofit/>
          </a:bodyPr>
          <a:lstStyle>
            <a:lvl1pPr marL="0" marR="0" lvl="0"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1pPr>
            <a:lvl2pPr marL="0" marR="0" lvl="1"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2pPr>
            <a:lvl3pPr marL="0" marR="0" lvl="2"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3pPr>
            <a:lvl4pPr marL="0" marR="0" lvl="3"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4pPr>
            <a:lvl5pPr marL="0" marR="0" lvl="4"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5pPr>
            <a:lvl6pPr marL="0" marR="0" lvl="5"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6pPr>
            <a:lvl7pPr marL="0" marR="0" lvl="6"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7pPr>
            <a:lvl8pPr marL="0" marR="0" lvl="7"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8pPr>
            <a:lvl9pPr marL="0" marR="0" lvl="8" indent="0" algn="ctr" rtl="0">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7"/>
        <p:cNvGrpSpPr/>
        <p:nvPr/>
      </p:nvGrpSpPr>
      <p:grpSpPr>
        <a:xfrm>
          <a:off x="0" y="0"/>
          <a:ext cx="0" cy="0"/>
          <a:chOff x="0" y="0"/>
          <a:chExt cx="0" cy="0"/>
        </a:xfrm>
      </p:grpSpPr>
      <p:grpSp>
        <p:nvGrpSpPr>
          <p:cNvPr id="178" name="Google Shape;178;p3"/>
          <p:cNvGrpSpPr/>
          <p:nvPr/>
        </p:nvGrpSpPr>
        <p:grpSpPr>
          <a:xfrm>
            <a:off x="6098378" y="5"/>
            <a:ext cx="3045625" cy="2030570"/>
            <a:chOff x="6098378" y="5"/>
            <a:chExt cx="3045625" cy="2030570"/>
          </a:xfrm>
        </p:grpSpPr>
        <p:sp>
          <p:nvSpPr>
            <p:cNvPr id="179" name="Google Shape;179;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80" name="Google Shape;180;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81" name="Google Shape;181;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82" name="Google Shape;182;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83" name="Google Shape;183;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grpSp>
      <p:sp>
        <p:nvSpPr>
          <p:cNvPr id="184" name="Google Shape;184;p3"/>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85" name="Google Shape;185;p3"/>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grpSp>
        <p:nvGrpSpPr>
          <p:cNvPr id="187" name="Google Shape;187;p4"/>
          <p:cNvGrpSpPr/>
          <p:nvPr/>
        </p:nvGrpSpPr>
        <p:grpSpPr>
          <a:xfrm>
            <a:off x="0" y="3903669"/>
            <a:ext cx="9144000" cy="1239925"/>
            <a:chOff x="0" y="3903669"/>
            <a:chExt cx="9144000" cy="1239925"/>
          </a:xfrm>
        </p:grpSpPr>
        <p:sp>
          <p:nvSpPr>
            <p:cNvPr id="188" name="Google Shape;188;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89" name="Google Shape;189;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90" name="Google Shape;190;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91" name="Google Shape;191;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192" name="Google Shape;192;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grpSp>
      <p:sp>
        <p:nvSpPr>
          <p:cNvPr id="193" name="Google Shape;193;p4"/>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4"/>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5" name="Google Shape;195;p4"/>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8" name="Google Shape;198;p5"/>
          <p:cNvSpPr txBox="1">
            <a:spLocks noGrp="1"/>
          </p:cNvSpPr>
          <p:nvPr>
            <p:ph type="body" idx="1"/>
          </p:nvPr>
        </p:nvSpPr>
        <p:spPr>
          <a:xfrm>
            <a:off x="311700" y="1229975"/>
            <a:ext cx="3999900" cy="33390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9" name="Google Shape;199;p5"/>
          <p:cNvSpPr txBox="1">
            <a:spLocks noGrp="1"/>
          </p:cNvSpPr>
          <p:nvPr>
            <p:ph type="body" idx="2"/>
          </p:nvPr>
        </p:nvSpPr>
        <p:spPr>
          <a:xfrm>
            <a:off x="4832400" y="1229975"/>
            <a:ext cx="3999900" cy="33390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0" name="Google Shape;200;p5"/>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p6"/>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3" name="Google Shape;203;p6"/>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column text">
  <p:cSld name="ONE_COLUMN_TEXT">
    <p:spTree>
      <p:nvGrpSpPr>
        <p:cNvPr id="1" name="Shape 204"/>
        <p:cNvGrpSpPr/>
        <p:nvPr/>
      </p:nvGrpSpPr>
      <p:grpSpPr>
        <a:xfrm>
          <a:off x="0" y="0"/>
          <a:ext cx="0" cy="0"/>
          <a:chOff x="0" y="0"/>
          <a:chExt cx="0" cy="0"/>
        </a:xfrm>
      </p:grpSpPr>
      <p:sp>
        <p:nvSpPr>
          <p:cNvPr id="205" name="Google Shape;205;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6" name="Google Shape;206;p7"/>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07" name="Google Shape;207;p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208"/>
        <p:cNvGrpSpPr/>
        <p:nvPr/>
      </p:nvGrpSpPr>
      <p:grpSpPr>
        <a:xfrm>
          <a:off x="0" y="0"/>
          <a:ext cx="0" cy="0"/>
          <a:chOff x="0" y="0"/>
          <a:chExt cx="0" cy="0"/>
        </a:xfrm>
      </p:grpSpPr>
      <p:grpSp>
        <p:nvGrpSpPr>
          <p:cNvPr id="209" name="Google Shape;209;p8"/>
          <p:cNvGrpSpPr/>
          <p:nvPr/>
        </p:nvGrpSpPr>
        <p:grpSpPr>
          <a:xfrm>
            <a:off x="6098378" y="5"/>
            <a:ext cx="3045625" cy="2030570"/>
            <a:chOff x="6098378" y="5"/>
            <a:chExt cx="3045625" cy="2030570"/>
          </a:xfrm>
        </p:grpSpPr>
        <p:sp>
          <p:nvSpPr>
            <p:cNvPr id="210" name="Google Shape;210;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11" name="Google Shape;211;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12" name="Google Shape;212;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13" name="Google Shape;213;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sp>
          <p:nvSpPr>
            <p:cNvPr id="214" name="Google Shape;214;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grpSp>
      <p:sp>
        <p:nvSpPr>
          <p:cNvPr id="215" name="Google Shape;215;p8"/>
          <p:cNvSpPr txBox="1">
            <a:spLocks noGrp="1"/>
          </p:cNvSpPr>
          <p:nvPr>
            <p:ph type="title"/>
          </p:nvPr>
        </p:nvSpPr>
        <p:spPr>
          <a:xfrm>
            <a:off x="490250" y="526350"/>
            <a:ext cx="5618700" cy="4090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16" name="Google Shape;216;p8"/>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7"/>
        <p:cNvGrpSpPr/>
        <p:nvPr/>
      </p:nvGrpSpPr>
      <p:grpSpPr>
        <a:xfrm>
          <a:off x="0" y="0"/>
          <a:ext cx="0" cy="0"/>
          <a:chOff x="0" y="0"/>
          <a:chExt cx="0" cy="0"/>
        </a:xfrm>
      </p:grpSpPr>
      <p:sp>
        <p:nvSpPr>
          <p:cNvPr id="218" name="Google Shape;218;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stStyle>
          <a:p>
            <a:pPr marL="0" lvl="0" indent="0" algn="l" rtl="0">
              <a:spcBef>
                <a:spcPts val="0"/>
              </a:spcBef>
              <a:spcAft>
                <a:spcPts val="0"/>
              </a:spcAft>
              <a:buNone/>
            </a:pPr>
            <a:endParaRPr/>
          </a:p>
        </p:txBody>
      </p:sp>
      <p:cxnSp>
        <p:nvCxnSpPr>
          <p:cNvPr id="219" name="Google Shape;21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20" name="Google Shape;220;p9"/>
          <p:cNvSpPr txBox="1">
            <a:spLocks noGrp="1"/>
          </p:cNvSpPr>
          <p:nvPr>
            <p:ph type="title"/>
          </p:nvPr>
        </p:nvSpPr>
        <p:spPr>
          <a:xfrm>
            <a:off x="265500" y="1151100"/>
            <a:ext cx="4045200" cy="15645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1" name="Google Shape;221;p9"/>
          <p:cNvSpPr txBox="1">
            <a:spLocks noGrp="1"/>
          </p:cNvSpPr>
          <p:nvPr>
            <p:ph type="subTitle" idx="1"/>
          </p:nvPr>
        </p:nvSpPr>
        <p:spPr>
          <a:xfrm>
            <a:off x="265500" y="2769001"/>
            <a:ext cx="4045200" cy="1269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2" name="Google Shape;222;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23" name="Google Shape;223;p9"/>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4"/>
        <p:cNvGrpSpPr/>
        <p:nvPr/>
      </p:nvGrpSpPr>
      <p:grpSpPr>
        <a:xfrm>
          <a:off x="0" y="0"/>
          <a:ext cx="0" cy="0"/>
          <a:chOff x="0" y="0"/>
          <a:chExt cx="0" cy="0"/>
        </a:xfrm>
      </p:grpSpPr>
      <p:sp>
        <p:nvSpPr>
          <p:cNvPr id="225" name="Google Shape;225;p10"/>
          <p:cNvSpPr txBox="1">
            <a:spLocks noGrp="1"/>
          </p:cNvSpPr>
          <p:nvPr>
            <p:ph type="body" idx="1"/>
          </p:nvPr>
        </p:nvSpPr>
        <p:spPr>
          <a:xfrm>
            <a:off x="319500" y="4230575"/>
            <a:ext cx="5998800" cy="598800"/>
          </a:xfrm>
          <a:prstGeom prst="rect">
            <a:avLst/>
          </a:prstGeom>
          <a:noFill/>
          <a:ln>
            <a:noFill/>
          </a:ln>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26" name="Google Shape;226;p10"/>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163"/>
        <p:cNvGrpSpPr/>
        <p:nvPr/>
      </p:nvGrpSpPr>
      <p:grpSpPr>
        <a:xfrm>
          <a:off x="0" y="0"/>
          <a:ext cx="0" cy="0"/>
          <a:chOff x="0" y="0"/>
          <a:chExt cx="0" cy="0"/>
        </a:xfrm>
      </p:grpSpPr>
      <p:sp>
        <p:nvSpPr>
          <p:cNvPr id="164" name="Google Shape;164;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rt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165" name="Google Shape;165;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166" name="Google Shape;166;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1"/>
                </a:solidFill>
                <a:latin typeface="Roboto"/>
                <a:ea typeface="Roboto"/>
                <a:cs typeface="Roboto"/>
                <a:sym typeface="Roboto"/>
              </a:defRPr>
            </a:lvl1pPr>
            <a:lvl2pPr lvl="1" algn="r" rtl="0">
              <a:buNone/>
              <a:defRPr sz="1000">
                <a:solidFill>
                  <a:schemeClr val="lt1"/>
                </a:solidFill>
                <a:latin typeface="Roboto"/>
                <a:ea typeface="Roboto"/>
                <a:cs typeface="Roboto"/>
                <a:sym typeface="Roboto"/>
              </a:defRPr>
            </a:lvl2pPr>
            <a:lvl3pPr lvl="2" algn="r" rtl="0">
              <a:buNone/>
              <a:defRPr sz="1000">
                <a:solidFill>
                  <a:schemeClr val="lt1"/>
                </a:solidFill>
                <a:latin typeface="Roboto"/>
                <a:ea typeface="Roboto"/>
                <a:cs typeface="Roboto"/>
                <a:sym typeface="Roboto"/>
              </a:defRPr>
            </a:lvl3pPr>
            <a:lvl4pPr lvl="3" algn="r" rtl="0">
              <a:buNone/>
              <a:defRPr sz="1000">
                <a:solidFill>
                  <a:schemeClr val="lt1"/>
                </a:solidFill>
                <a:latin typeface="Roboto"/>
                <a:ea typeface="Roboto"/>
                <a:cs typeface="Roboto"/>
                <a:sym typeface="Roboto"/>
              </a:defRPr>
            </a:lvl4pPr>
            <a:lvl5pPr lvl="4" algn="r" rtl="0">
              <a:buNone/>
              <a:defRPr sz="1000">
                <a:solidFill>
                  <a:schemeClr val="lt1"/>
                </a:solidFill>
                <a:latin typeface="Roboto"/>
                <a:ea typeface="Roboto"/>
                <a:cs typeface="Roboto"/>
                <a:sym typeface="Roboto"/>
              </a:defRPr>
            </a:lvl5pPr>
            <a:lvl6pPr lvl="5" algn="r" rtl="0">
              <a:buNone/>
              <a:defRPr sz="1000">
                <a:solidFill>
                  <a:schemeClr val="lt1"/>
                </a:solidFill>
                <a:latin typeface="Roboto"/>
                <a:ea typeface="Roboto"/>
                <a:cs typeface="Roboto"/>
                <a:sym typeface="Roboto"/>
              </a:defRPr>
            </a:lvl6pPr>
            <a:lvl7pPr lvl="6" algn="r" rtl="0">
              <a:buNone/>
              <a:defRPr sz="1000">
                <a:solidFill>
                  <a:schemeClr val="lt1"/>
                </a:solidFill>
                <a:latin typeface="Roboto"/>
                <a:ea typeface="Roboto"/>
                <a:cs typeface="Roboto"/>
                <a:sym typeface="Roboto"/>
              </a:defRPr>
            </a:lvl7pPr>
            <a:lvl8pPr lvl="7" algn="r" rtl="0">
              <a:buNone/>
              <a:defRPr sz="1000">
                <a:solidFill>
                  <a:schemeClr val="lt1"/>
                </a:solidFill>
                <a:latin typeface="Roboto"/>
                <a:ea typeface="Roboto"/>
                <a:cs typeface="Roboto"/>
                <a:sym typeface="Roboto"/>
              </a:defRPr>
            </a:lvl8pPr>
            <a:lvl9pPr lvl="8" algn="r" rtl="0">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5"/>
        <p:cNvGrpSpPr/>
        <p:nvPr/>
      </p:nvGrpSpPr>
      <p:grpSpPr>
        <a:xfrm>
          <a:off x="0" y="0"/>
          <a:ext cx="0" cy="0"/>
          <a:chOff x="0" y="0"/>
          <a:chExt cx="0" cy="0"/>
        </a:xfrm>
      </p:grpSpPr>
      <p:pic>
        <p:nvPicPr>
          <p:cNvPr id="246" name="Google Shape;246;p1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7" name="Google Shape;247;p14"/>
          <p:cNvSpPr txBox="1">
            <a:spLocks noGrp="1"/>
          </p:cNvSpPr>
          <p:nvPr>
            <p:ph type="ctrTitle"/>
          </p:nvPr>
        </p:nvSpPr>
        <p:spPr>
          <a:xfrm>
            <a:off x="268605" y="1947067"/>
            <a:ext cx="9018300" cy="16065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rgbClr val="FFC000"/>
              </a:buClr>
              <a:buSzPts val="5400"/>
              <a:buFont typeface="Georgia"/>
              <a:buNone/>
            </a:pPr>
            <a:r>
              <a:rPr lang="en-GB" sz="5400" b="1" u="sng">
                <a:solidFill>
                  <a:srgbClr val="FFC000"/>
                </a:solidFill>
                <a:effectLst>
                  <a:glow rad="469900">
                    <a:srgbClr val="05070B">
                      <a:alpha val="44000"/>
                    </a:srgbClr>
                  </a:glow>
                </a:effectLst>
                <a:latin typeface="Georgia"/>
                <a:ea typeface="Georgia"/>
                <a:cs typeface="Georgia"/>
                <a:sym typeface="Georgia"/>
              </a:rPr>
              <a:t>FREE FROM CORRUPTION WEEK</a:t>
            </a:r>
            <a:endParaRPr sz="5400" b="1" u="sng">
              <a:solidFill>
                <a:srgbClr val="FFC000"/>
              </a:solidFill>
              <a:effectLst>
                <a:glow rad="469900">
                  <a:srgbClr val="05070B">
                    <a:alpha val="44000"/>
                  </a:srgbClr>
                </a:glow>
              </a:effectLst>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5"/>
        <p:cNvGrpSpPr/>
        <p:nvPr/>
      </p:nvGrpSpPr>
      <p:grpSpPr>
        <a:xfrm>
          <a:off x="0" y="0"/>
          <a:ext cx="0" cy="0"/>
          <a:chOff x="0" y="0"/>
          <a:chExt cx="0" cy="0"/>
        </a:xfrm>
      </p:grpSpPr>
      <p:sp>
        <p:nvSpPr>
          <p:cNvPr id="266" name="Google Shape;266;p23"/>
          <p:cNvSpPr txBox="1">
            <a:spLocks noGrp="1"/>
          </p:cNvSpPr>
          <p:nvPr>
            <p:ph type="body" idx="1"/>
          </p:nvPr>
        </p:nvSpPr>
        <p:spPr>
          <a:xfrm>
            <a:off x="1082112" y="157163"/>
            <a:ext cx="6968400" cy="4747800"/>
          </a:xfrm>
          <a:prstGeom prst="rect">
            <a:avLst/>
          </a:prstGeom>
          <a:noFill/>
          <a:ln>
            <a:noFill/>
          </a:ln>
        </p:spPr>
        <p:txBody>
          <a:bodyPr spcFirstLastPara="1" wrap="square" lIns="68575" tIns="34275" rIns="68575" bIns="34275" anchor="ctr" anchorCtr="0">
            <a:noAutofit/>
          </a:bodyPr>
          <a:lstStyle/>
          <a:p>
            <a:pPr marL="177800" lvl="0" indent="0" algn="l" rtl="0">
              <a:lnSpc>
                <a:spcPct val="120000"/>
              </a:lnSpc>
              <a:spcBef>
                <a:spcPts val="0"/>
              </a:spcBef>
              <a:spcAft>
                <a:spcPts val="0"/>
              </a:spcAft>
              <a:buSzPts val="1900"/>
              <a:buNone/>
            </a:pPr>
            <a:r>
              <a:rPr lang="en-GB" sz="1200" b="1">
                <a:solidFill>
                  <a:srgbClr val="222F28"/>
                </a:solidFill>
                <a:latin typeface="Georgia"/>
                <a:ea typeface="Georgia"/>
                <a:cs typeface="Georgia"/>
                <a:sym typeface="Georgia"/>
              </a:rPr>
              <a:t>WE MUST MENTION THAT FOR THIS PURPOSE INTERNATIONAL EXPERTS WERE INVOLVED AS WELL AS EXPERTS FROM THE NATIONAL ANTICORRUPTION CENTER AND OTHER NGOS INVOLVED IN THE FIGHT AGAINST CORRUPTION IN THE REPUBLIC OF MOLDOVA.</a:t>
            </a:r>
            <a:endParaRPr sz="1200" b="1">
              <a:solidFill>
                <a:srgbClr val="222F28"/>
              </a:solidFill>
              <a:latin typeface="Georgia"/>
              <a:ea typeface="Georgia"/>
              <a:cs typeface="Georgia"/>
              <a:sym typeface="Georgia"/>
            </a:endParaRPr>
          </a:p>
          <a:p>
            <a:pPr marL="177800" lvl="0" indent="0" algn="l" rtl="0">
              <a:lnSpc>
                <a:spcPct val="120000"/>
              </a:lnSpc>
              <a:spcBef>
                <a:spcPts val="800"/>
              </a:spcBef>
              <a:spcAft>
                <a:spcPts val="0"/>
              </a:spcAft>
              <a:buSzPts val="1900"/>
              <a:buNone/>
            </a:pPr>
            <a:r>
              <a:rPr lang="en-GB" sz="1200" b="1">
                <a:solidFill>
                  <a:srgbClr val="222F28"/>
                </a:solidFill>
                <a:latin typeface="Georgia"/>
                <a:ea typeface="Georgia"/>
                <a:cs typeface="Georgia"/>
                <a:sym typeface="Georgia"/>
              </a:rPr>
              <a:t>SOME OF THE TOPICS FOR DISCUSSION DURING THE PUBLIC LECTURES WERE:</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COMBATTING PLAGIARISM IN HIGHER EDUCATION INSTITUTIONS IN THE REPUBLIC OF MOLDOVA</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CAUSES AND EFFECTS OF CORRUPTION IN HIGHER EDUCATION INSTITUTIONS</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INSTITUTIONAL INTEGRITY AND FIGHTING CORRUPTION</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INTRODUCTION TO THE LEGAL FRAMEWORK REGULATING CORRUPTION</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WAYS OF SEIZING CORRUPTIVE ACTS IN HIGHER EDUCATION</a:t>
            </a:r>
            <a:endParaRPr sz="1200" b="1">
              <a:solidFill>
                <a:srgbClr val="222F28"/>
              </a:solidFill>
              <a:latin typeface="Georgia"/>
              <a:ea typeface="Georgia"/>
              <a:cs typeface="Georgia"/>
              <a:sym typeface="Georgia"/>
            </a:endParaRPr>
          </a:p>
          <a:p>
            <a:pPr marL="177800" lvl="0" indent="-171450" algn="l" rtl="0">
              <a:lnSpc>
                <a:spcPct val="120000"/>
              </a:lnSpc>
              <a:spcBef>
                <a:spcPts val="800"/>
              </a:spcBef>
              <a:spcAft>
                <a:spcPts val="0"/>
              </a:spcAft>
              <a:buClr>
                <a:srgbClr val="960000"/>
              </a:buClr>
              <a:buSzPts val="1900"/>
              <a:buChar char="•"/>
            </a:pPr>
            <a:r>
              <a:rPr lang="en-GB" sz="1200" b="1">
                <a:solidFill>
                  <a:srgbClr val="222F28"/>
                </a:solidFill>
                <a:latin typeface="Georgia"/>
                <a:ea typeface="Georgia"/>
                <a:cs typeface="Georgia"/>
                <a:sym typeface="Georgia"/>
              </a:rPr>
              <a:t>ROLE OF YOUTH IN PREVENTING CORRUPTIVE ACTS IN EDUCATION.</a:t>
            </a:r>
            <a:endParaRPr sz="1200" b="1">
              <a:solidFill>
                <a:srgbClr val="222F28"/>
              </a:solidFill>
              <a:latin typeface="Georgia"/>
              <a:ea typeface="Georgia"/>
              <a:cs typeface="Georgia"/>
              <a:sym typeface="Georgia"/>
            </a:endParaRPr>
          </a:p>
          <a:p>
            <a:pPr marL="177800" lvl="0" indent="0" algn="l" rtl="0">
              <a:lnSpc>
                <a:spcPct val="120000"/>
              </a:lnSpc>
              <a:spcBef>
                <a:spcPts val="800"/>
              </a:spcBef>
              <a:spcAft>
                <a:spcPts val="0"/>
              </a:spcAft>
              <a:buSzPts val="1900"/>
              <a:buNone/>
            </a:pPr>
            <a:endParaRPr sz="1200" b="1">
              <a:solidFill>
                <a:srgbClr val="222F2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7"/>
        <p:cNvGrpSpPr/>
        <p:nvPr/>
      </p:nvGrpSpPr>
      <p:grpSpPr>
        <a:xfrm>
          <a:off x="0" y="0"/>
          <a:ext cx="0" cy="0"/>
          <a:chOff x="0" y="0"/>
          <a:chExt cx="0" cy="0"/>
        </a:xfrm>
      </p:grpSpPr>
      <p:sp>
        <p:nvSpPr>
          <p:cNvPr id="268" name="Google Shape;268;p24"/>
          <p:cNvSpPr txBox="1">
            <a:spLocks noGrp="1"/>
          </p:cNvSpPr>
          <p:nvPr>
            <p:ph type="body" idx="1"/>
          </p:nvPr>
        </p:nvSpPr>
        <p:spPr>
          <a:xfrm>
            <a:off x="1941909" y="1600200"/>
            <a:ext cx="6686400" cy="2833200"/>
          </a:xfrm>
          <a:prstGeom prst="rect">
            <a:avLst/>
          </a:prstGeom>
          <a:noFill/>
          <a:ln>
            <a:noFill/>
          </a:ln>
        </p:spPr>
        <p:txBody>
          <a:bodyPr spcFirstLastPara="1" wrap="square" lIns="68575" tIns="34275" rIns="68575" bIns="34275" anchor="ctr" anchorCtr="0">
            <a:normAutofit/>
          </a:bodyPr>
          <a:lstStyle/>
          <a:p>
            <a:pPr marL="177800" lvl="0" indent="-25400" algn="l" rtl="0">
              <a:lnSpc>
                <a:spcPct val="120000"/>
              </a:lnSpc>
              <a:spcBef>
                <a:spcPts val="0"/>
              </a:spcBef>
              <a:spcAft>
                <a:spcPts val="1600"/>
              </a:spcAft>
              <a:buSzPts val="2400"/>
              <a:buNone/>
            </a:pPr>
            <a:endParaRPr/>
          </a:p>
        </p:txBody>
      </p:sp>
      <p:pic>
        <p:nvPicPr>
          <p:cNvPr id="269" name="Google Shape;269;p24"/>
          <p:cNvPicPr preferRelativeResize="0"/>
          <p:nvPr/>
        </p:nvPicPr>
        <p:blipFill rotWithShape="1">
          <a:blip r:embed="rId2">
            <a:alphaModFix/>
          </a:blip>
          <a:srcRect/>
          <a:stretch/>
        </p:blipFill>
        <p:spPr>
          <a:xfrm>
            <a:off x="228600" y="172720"/>
            <a:ext cx="8641081" cy="44234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0"/>
        <p:cNvGrpSpPr/>
        <p:nvPr/>
      </p:nvGrpSpPr>
      <p:grpSpPr>
        <a:xfrm>
          <a:off x="0" y="0"/>
          <a:ext cx="0" cy="0"/>
          <a:chOff x="0" y="0"/>
          <a:chExt cx="0" cy="0"/>
        </a:xfrm>
      </p:grpSpPr>
      <p:pic>
        <p:nvPicPr>
          <p:cNvPr id="271" name="Google Shape;271;p25"/>
          <p:cNvPicPr preferRelativeResize="0">
            <a:picLocks noGrp="1"/>
          </p:cNvPicPr>
          <p:nvPr>
            <p:ph type="body" idx="1"/>
          </p:nvPr>
        </p:nvPicPr>
        <p:blipFill rotWithShape="1">
          <a:blip r:embed="rId2">
            <a:alphaModFix/>
          </a:blip>
          <a:srcRect/>
          <a:stretch/>
        </p:blipFill>
        <p:spPr>
          <a:xfrm>
            <a:off x="206680" y="84551"/>
            <a:ext cx="8718000" cy="4471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2"/>
        <p:cNvGrpSpPr/>
        <p:nvPr/>
      </p:nvGrpSpPr>
      <p:grpSpPr>
        <a:xfrm>
          <a:off x="0" y="0"/>
          <a:ext cx="0" cy="0"/>
          <a:chOff x="0" y="0"/>
          <a:chExt cx="0" cy="0"/>
        </a:xfrm>
      </p:grpSpPr>
      <p:pic>
        <p:nvPicPr>
          <p:cNvPr id="273" name="Google Shape;273;p26"/>
          <p:cNvPicPr preferRelativeResize="0"/>
          <p:nvPr/>
        </p:nvPicPr>
        <p:blipFill rotWithShape="1">
          <a:blip r:embed="rId2">
            <a:alphaModFix/>
          </a:blip>
          <a:srcRect/>
          <a:stretch/>
        </p:blipFill>
        <p:spPr>
          <a:xfrm>
            <a:off x="131523" y="75157"/>
            <a:ext cx="8924797" cy="448118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4"/>
        <p:cNvGrpSpPr/>
        <p:nvPr/>
      </p:nvGrpSpPr>
      <p:grpSpPr>
        <a:xfrm>
          <a:off x="0" y="0"/>
          <a:ext cx="0" cy="0"/>
          <a:chOff x="0" y="0"/>
          <a:chExt cx="0" cy="0"/>
        </a:xfrm>
      </p:grpSpPr>
      <p:pic>
        <p:nvPicPr>
          <p:cNvPr id="275" name="Google Shape;275;p27"/>
          <p:cNvPicPr preferRelativeResize="0"/>
          <p:nvPr/>
        </p:nvPicPr>
        <p:blipFill rotWithShape="1">
          <a:blip r:embed="rId2">
            <a:alphaModFix/>
          </a:blip>
          <a:srcRect/>
          <a:stretch/>
        </p:blipFill>
        <p:spPr>
          <a:xfrm>
            <a:off x="103339" y="65761"/>
            <a:ext cx="8906004" cy="450937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6"/>
        <p:cNvGrpSpPr/>
        <p:nvPr/>
      </p:nvGrpSpPr>
      <p:grpSpPr>
        <a:xfrm>
          <a:off x="0" y="0"/>
          <a:ext cx="0" cy="0"/>
          <a:chOff x="0" y="0"/>
          <a:chExt cx="0" cy="0"/>
        </a:xfrm>
      </p:grpSpPr>
      <p:sp>
        <p:nvSpPr>
          <p:cNvPr id="277" name="Google Shape;277;p28"/>
          <p:cNvSpPr txBox="1">
            <a:spLocks noGrp="1"/>
          </p:cNvSpPr>
          <p:nvPr>
            <p:ph type="body" idx="1"/>
          </p:nvPr>
        </p:nvSpPr>
        <p:spPr>
          <a:xfrm>
            <a:off x="1006388" y="1100319"/>
            <a:ext cx="6968400" cy="2588100"/>
          </a:xfrm>
          <a:prstGeom prst="rect">
            <a:avLst/>
          </a:prstGeom>
          <a:noFill/>
          <a:ln>
            <a:noFill/>
          </a:ln>
        </p:spPr>
        <p:txBody>
          <a:bodyPr spcFirstLastPara="1" wrap="square" lIns="68575" tIns="34275" rIns="68575" bIns="34275" anchor="ctr" anchorCtr="0">
            <a:normAutofit/>
          </a:bodyPr>
          <a:lstStyle/>
          <a:p>
            <a:pPr marL="0" lvl="0" indent="0" algn="ctr" rtl="0">
              <a:lnSpc>
                <a:spcPct val="120000"/>
              </a:lnSpc>
              <a:spcBef>
                <a:spcPts val="0"/>
              </a:spcBef>
              <a:spcAft>
                <a:spcPts val="1600"/>
              </a:spcAft>
              <a:buSzPts val="2900"/>
              <a:buNone/>
            </a:pPr>
            <a:r>
              <a:rPr lang="en-GB" sz="1800" b="1">
                <a:solidFill>
                  <a:srgbClr val="222F28"/>
                </a:solidFill>
                <a:latin typeface="Georgia"/>
                <a:ea typeface="Georgia"/>
                <a:cs typeface="Georgia"/>
                <a:sym typeface="Georgia"/>
              </a:rPr>
              <a:t>IIND, WAS ORGANIZED A WIDE PARTICIPATORY EVENT AT ONE STATE-OF-THE-ART ICT CANTERS IN CHISINAU ON 17TH OCTOBER 2018 WITH A TOTAL OF </a:t>
            </a:r>
            <a:r>
              <a:rPr lang="en-GB" sz="1800" b="1" u="sng">
                <a:solidFill>
                  <a:srgbClr val="222F28"/>
                </a:solidFill>
                <a:latin typeface="Georgia"/>
                <a:ea typeface="Georgia"/>
                <a:cs typeface="Georgia"/>
                <a:sym typeface="Georgia"/>
              </a:rPr>
              <a:t>165 PEOPLE</a:t>
            </a:r>
            <a:r>
              <a:rPr lang="en-GB" sz="1800" b="1">
                <a:solidFill>
                  <a:srgbClr val="222F28"/>
                </a:solidFill>
                <a:latin typeface="Georgia"/>
                <a:ea typeface="Georgia"/>
                <a:cs typeface="Georgia"/>
                <a:sym typeface="Georgia"/>
              </a:rPr>
              <a:t> PARTICIPATED AT THE EVENT FROM TECHNICAL UNIVERSITY OF MOLDOVA, STATE UNIVERSITY OF MEDICINE AND PHARMACY AND MOLDOVA STATE UNIVERSITY.</a:t>
            </a:r>
            <a:endParaRPr sz="1800" b="1">
              <a:solidFill>
                <a:srgbClr val="222F28"/>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78"/>
        <p:cNvGrpSpPr/>
        <p:nvPr/>
      </p:nvGrpSpPr>
      <p:grpSpPr>
        <a:xfrm>
          <a:off x="0" y="0"/>
          <a:ext cx="0" cy="0"/>
          <a:chOff x="0" y="0"/>
          <a:chExt cx="0" cy="0"/>
        </a:xfrm>
      </p:grpSpPr>
      <p:pic>
        <p:nvPicPr>
          <p:cNvPr id="279" name="Google Shape;279;p29"/>
          <p:cNvPicPr preferRelativeResize="0">
            <a:picLocks noGrp="1"/>
          </p:cNvPicPr>
          <p:nvPr>
            <p:ph type="body" idx="1"/>
          </p:nvPr>
        </p:nvPicPr>
        <p:blipFill rotWithShape="1">
          <a:blip r:embed="rId2">
            <a:alphaModFix/>
          </a:blip>
          <a:srcRect/>
          <a:stretch/>
        </p:blipFill>
        <p:spPr>
          <a:xfrm>
            <a:off x="544882" y="150313"/>
            <a:ext cx="8116800" cy="4368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0"/>
        <p:cNvGrpSpPr/>
        <p:nvPr/>
      </p:nvGrpSpPr>
      <p:grpSpPr>
        <a:xfrm>
          <a:off x="0" y="0"/>
          <a:ext cx="0" cy="0"/>
          <a:chOff x="0" y="0"/>
          <a:chExt cx="0" cy="0"/>
        </a:xfrm>
      </p:grpSpPr>
      <p:pic>
        <p:nvPicPr>
          <p:cNvPr id="281" name="Google Shape;281;p30"/>
          <p:cNvPicPr preferRelativeResize="0">
            <a:picLocks noGrp="1"/>
          </p:cNvPicPr>
          <p:nvPr>
            <p:ph type="body" idx="1"/>
          </p:nvPr>
        </p:nvPicPr>
        <p:blipFill rotWithShape="1">
          <a:blip r:embed="rId2">
            <a:alphaModFix/>
          </a:blip>
          <a:srcRect/>
          <a:stretch/>
        </p:blipFill>
        <p:spPr>
          <a:xfrm>
            <a:off x="178496" y="178496"/>
            <a:ext cx="8727600" cy="435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2"/>
        <p:cNvGrpSpPr/>
        <p:nvPr/>
      </p:nvGrpSpPr>
      <p:grpSpPr>
        <a:xfrm>
          <a:off x="0" y="0"/>
          <a:ext cx="0" cy="0"/>
          <a:chOff x="0" y="0"/>
          <a:chExt cx="0" cy="0"/>
        </a:xfrm>
      </p:grpSpPr>
      <p:pic>
        <p:nvPicPr>
          <p:cNvPr id="283" name="Google Shape;283;p31"/>
          <p:cNvPicPr preferRelativeResize="0">
            <a:picLocks noGrp="1"/>
          </p:cNvPicPr>
          <p:nvPr>
            <p:ph type="body" idx="1"/>
          </p:nvPr>
        </p:nvPicPr>
        <p:blipFill rotWithShape="1">
          <a:blip r:embed="rId2">
            <a:alphaModFix/>
          </a:blip>
          <a:srcRect/>
          <a:stretch/>
        </p:blipFill>
        <p:spPr>
          <a:xfrm>
            <a:off x="234863" y="131523"/>
            <a:ext cx="8774400" cy="4359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4"/>
        <p:cNvGrpSpPr/>
        <p:nvPr/>
      </p:nvGrpSpPr>
      <p:grpSpPr>
        <a:xfrm>
          <a:off x="0" y="0"/>
          <a:ext cx="0" cy="0"/>
          <a:chOff x="0" y="0"/>
          <a:chExt cx="0" cy="0"/>
        </a:xfrm>
      </p:grpSpPr>
      <p:pic>
        <p:nvPicPr>
          <p:cNvPr id="285" name="Google Shape;285;p32"/>
          <p:cNvPicPr preferRelativeResize="0">
            <a:picLocks noGrp="1"/>
          </p:cNvPicPr>
          <p:nvPr>
            <p:ph type="body" idx="1"/>
          </p:nvPr>
        </p:nvPicPr>
        <p:blipFill rotWithShape="1">
          <a:blip r:embed="rId2">
            <a:alphaModFix/>
          </a:blip>
          <a:srcRect/>
          <a:stretch/>
        </p:blipFill>
        <p:spPr>
          <a:xfrm>
            <a:off x="315468" y="148499"/>
            <a:ext cx="8441700" cy="4391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8"/>
        <p:cNvGrpSpPr/>
        <p:nvPr/>
      </p:nvGrpSpPr>
      <p:grpSpPr>
        <a:xfrm>
          <a:off x="0" y="0"/>
          <a:ext cx="0" cy="0"/>
          <a:chOff x="0" y="0"/>
          <a:chExt cx="0" cy="0"/>
        </a:xfrm>
      </p:grpSpPr>
      <p:sp>
        <p:nvSpPr>
          <p:cNvPr id="249" name="Google Shape;249;p15"/>
          <p:cNvSpPr txBox="1">
            <a:spLocks noGrp="1"/>
          </p:cNvSpPr>
          <p:nvPr>
            <p:ph type="body" idx="1"/>
          </p:nvPr>
        </p:nvSpPr>
        <p:spPr>
          <a:xfrm>
            <a:off x="1183839" y="462811"/>
            <a:ext cx="6968400" cy="2587800"/>
          </a:xfrm>
          <a:prstGeom prst="rect">
            <a:avLst/>
          </a:prstGeom>
          <a:noFill/>
          <a:ln>
            <a:noFill/>
          </a:ln>
        </p:spPr>
        <p:txBody>
          <a:bodyPr spcFirstLastPara="1" wrap="square" lIns="68575" tIns="34275" rIns="68575" bIns="34275" anchor="ctr" anchorCtr="0">
            <a:normAutofit/>
          </a:bodyPr>
          <a:lstStyle/>
          <a:p>
            <a:pPr marL="0" lvl="0" indent="0" algn="ctr" rtl="0">
              <a:lnSpc>
                <a:spcPct val="110000"/>
              </a:lnSpc>
              <a:spcBef>
                <a:spcPts val="0"/>
              </a:spcBef>
              <a:spcAft>
                <a:spcPts val="0"/>
              </a:spcAft>
              <a:buSzPts val="2700"/>
              <a:buNone/>
            </a:pPr>
            <a:r>
              <a:rPr lang="en-GB" sz="1700" b="1">
                <a:solidFill>
                  <a:srgbClr val="222F28"/>
                </a:solidFill>
                <a:latin typeface="Georgia"/>
                <a:ea typeface="Georgia"/>
                <a:cs typeface="Georgia"/>
                <a:sym typeface="Georgia"/>
              </a:rPr>
              <a:t>ON THE BASIS OF THE GRANT OF COE - PROJECT FREE FROM CORRUPTION WEEK, MINISTRY OF EDUCATION, CULTURE AND RESEARCH HELD SEVERAL EVENTS IN MOLDOVAN HIGHER EDUCATION INSTITUTIONS. MINISTRY, IN PARTNERSHIP WITH STUDENT ORGANIZATIONS, ORGANIZED PUBLIC LECTURES IN OUR UNIVERSITIES.</a:t>
            </a:r>
            <a:endParaRPr sz="1700" b="1">
              <a:solidFill>
                <a:srgbClr val="222F28"/>
              </a:solidFill>
              <a:latin typeface="Georgia"/>
              <a:ea typeface="Georgia"/>
              <a:cs typeface="Georgia"/>
              <a:sym typeface="Georgia"/>
            </a:endParaRPr>
          </a:p>
          <a:p>
            <a:pPr marL="177800" lvl="0" indent="-12700" algn="ctr" rtl="0">
              <a:lnSpc>
                <a:spcPct val="110000"/>
              </a:lnSpc>
              <a:spcBef>
                <a:spcPts val="800"/>
              </a:spcBef>
              <a:spcAft>
                <a:spcPts val="0"/>
              </a:spcAft>
              <a:buSzPts val="2700"/>
              <a:buNone/>
            </a:pPr>
            <a:endParaRPr sz="1700" b="1">
              <a:solidFill>
                <a:srgbClr val="222F28"/>
              </a:solidFill>
              <a:latin typeface="Georgia"/>
              <a:ea typeface="Georgia"/>
              <a:cs typeface="Georgia"/>
              <a:sym typeface="Georgia"/>
            </a:endParaRPr>
          </a:p>
        </p:txBody>
      </p:sp>
      <p:pic>
        <p:nvPicPr>
          <p:cNvPr id="250" name="Google Shape;250;p15"/>
          <p:cNvPicPr preferRelativeResize="0"/>
          <p:nvPr/>
        </p:nvPicPr>
        <p:blipFill rotWithShape="1">
          <a:blip r:embed="rId2">
            <a:alphaModFix/>
          </a:blip>
          <a:srcRect/>
          <a:stretch/>
        </p:blipFill>
        <p:spPr>
          <a:xfrm>
            <a:off x="1272819" y="2822041"/>
            <a:ext cx="6879437" cy="220001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6"/>
        <p:cNvGrpSpPr/>
        <p:nvPr/>
      </p:nvGrpSpPr>
      <p:grpSpPr>
        <a:xfrm>
          <a:off x="0" y="0"/>
          <a:ext cx="0" cy="0"/>
          <a:chOff x="0" y="0"/>
          <a:chExt cx="0" cy="0"/>
        </a:xfrm>
      </p:grpSpPr>
      <p:sp>
        <p:nvSpPr>
          <p:cNvPr id="287" name="Google Shape;287;p33"/>
          <p:cNvSpPr txBox="1">
            <a:spLocks noGrp="1"/>
          </p:cNvSpPr>
          <p:nvPr>
            <p:ph type="body" idx="1"/>
          </p:nvPr>
        </p:nvSpPr>
        <p:spPr>
          <a:xfrm>
            <a:off x="729343" y="881743"/>
            <a:ext cx="7632600" cy="2454600"/>
          </a:xfrm>
          <a:prstGeom prst="rect">
            <a:avLst/>
          </a:prstGeom>
          <a:noFill/>
          <a:ln>
            <a:noFill/>
          </a:ln>
        </p:spPr>
        <p:txBody>
          <a:bodyPr spcFirstLastPara="1" wrap="square" lIns="68575" tIns="34275" rIns="68575" bIns="34275" anchor="ctr" anchorCtr="0">
            <a:normAutofit/>
          </a:bodyPr>
          <a:lstStyle/>
          <a:p>
            <a:pPr marL="0" lvl="0" indent="0" algn="ctr" rtl="0">
              <a:lnSpc>
                <a:spcPct val="120000"/>
              </a:lnSpc>
              <a:spcBef>
                <a:spcPts val="0"/>
              </a:spcBef>
              <a:spcAft>
                <a:spcPts val="1600"/>
              </a:spcAft>
              <a:buSzPts val="2400"/>
              <a:buNone/>
            </a:pPr>
            <a:r>
              <a:rPr lang="en-GB" b="1">
                <a:solidFill>
                  <a:srgbClr val="222F28"/>
                </a:solidFill>
                <a:latin typeface="Georgia"/>
                <a:ea typeface="Georgia"/>
                <a:cs typeface="Georgia"/>
                <a:sym typeface="Georgia"/>
              </a:rPr>
              <a:t>SOME INSTITUTIONS WENT BEYONG THIS, AND TRAINED OTHER STUDENTS BESIDES THE IST YEAR ONES. FOR EXAMPLE, STATE UNIVERSITY OF MEDICINE AND PHARMACY ORGANIZED PUBLIC LECTURES FOR DOCTORAL STUDENTS AND TEACHERS, AND SET UP A SPECIAL TELEPHONE LINE FOR CASES WHICH ARE TRIGGERED BY CORRUPTIVE ACTS IN THE INSTITUTION. MOLDOVA STATE UNIVERSITY ORGANIZED A ROUNDTABLE WITH HEADS OF ALL DEPARTMENTS AND THE DIRECTOR OF EUROPA INSTITUT AT THE UNIVERSITY OF ZURICH.</a:t>
            </a:r>
            <a:endParaRPr b="1">
              <a:solidFill>
                <a:srgbClr val="222F28"/>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8"/>
        <p:cNvGrpSpPr/>
        <p:nvPr/>
      </p:nvGrpSpPr>
      <p:grpSpPr>
        <a:xfrm>
          <a:off x="0" y="0"/>
          <a:ext cx="0" cy="0"/>
          <a:chOff x="0" y="0"/>
          <a:chExt cx="0" cy="0"/>
        </a:xfrm>
      </p:grpSpPr>
      <p:sp>
        <p:nvSpPr>
          <p:cNvPr id="289" name="Google Shape;289;p34"/>
          <p:cNvSpPr txBox="1">
            <a:spLocks noGrp="1"/>
          </p:cNvSpPr>
          <p:nvPr>
            <p:ph type="body" idx="1"/>
          </p:nvPr>
        </p:nvSpPr>
        <p:spPr>
          <a:xfrm>
            <a:off x="1080969" y="428626"/>
            <a:ext cx="6968400" cy="4341300"/>
          </a:xfrm>
          <a:prstGeom prst="rect">
            <a:avLst/>
          </a:prstGeom>
          <a:noFill/>
          <a:ln>
            <a:noFill/>
          </a:ln>
        </p:spPr>
        <p:txBody>
          <a:bodyPr spcFirstLastPara="1" wrap="square" lIns="68575" tIns="34275" rIns="68575" bIns="34275" anchor="ctr" anchorCtr="0">
            <a:noAutofit/>
          </a:bodyPr>
          <a:lstStyle/>
          <a:p>
            <a:pPr marL="0" lvl="0" indent="0" algn="ctr" rtl="0">
              <a:lnSpc>
                <a:spcPct val="120000"/>
              </a:lnSpc>
              <a:spcBef>
                <a:spcPts val="0"/>
              </a:spcBef>
              <a:spcAft>
                <a:spcPts val="0"/>
              </a:spcAft>
              <a:buClr>
                <a:srgbClr val="960000"/>
              </a:buClr>
              <a:buSzPts val="2900"/>
              <a:buNone/>
            </a:pPr>
            <a:r>
              <a:rPr lang="en-GB" sz="1800" b="1">
                <a:solidFill>
                  <a:srgbClr val="222F28"/>
                </a:solidFill>
                <a:latin typeface="Georgia"/>
                <a:ea typeface="Georgia"/>
                <a:cs typeface="Georgia"/>
                <a:sym typeface="Georgia"/>
              </a:rPr>
              <a:t>THE EVENT CONSISTED OF TWO PARTS:</a:t>
            </a:r>
            <a:endParaRPr sz="1800" b="1">
              <a:solidFill>
                <a:srgbClr val="222F28"/>
              </a:solidFill>
              <a:latin typeface="Georgia"/>
              <a:ea typeface="Georgia"/>
              <a:cs typeface="Georgia"/>
              <a:sym typeface="Georgia"/>
            </a:endParaRPr>
          </a:p>
          <a:p>
            <a:pPr marL="520700" lvl="1" indent="-177800" algn="l" rtl="0">
              <a:lnSpc>
                <a:spcPct val="120000"/>
              </a:lnSpc>
              <a:spcBef>
                <a:spcPts val="400"/>
              </a:spcBef>
              <a:spcAft>
                <a:spcPts val="0"/>
              </a:spcAft>
              <a:buClr>
                <a:srgbClr val="960000"/>
              </a:buClr>
              <a:buSzPts val="2200"/>
              <a:buChar char="○"/>
            </a:pPr>
            <a:r>
              <a:rPr lang="en-GB" b="1">
                <a:solidFill>
                  <a:srgbClr val="222F28"/>
                </a:solidFill>
                <a:latin typeface="Georgia"/>
                <a:ea typeface="Georgia"/>
                <a:cs typeface="Georgia"/>
                <a:sym typeface="Georgia"/>
              </a:rPr>
              <a:t>THE FIRST PART WAS FACILITATED BY THE PRESIDENTS OF THE STUDENTS’ UNIONS OF THE THREE UNIVERSITIES, WHICH PRESENTED THE RESULTS AND REFLECTED ON THE PERCEPTION OF PLAGIARISM AND ON ACADEMIC FRAUD, AS A WHOLE, AND AT THE SYSTEM LEVEL, PER SE. ACCORDING TO ONE COMMENT, STUDENTS SEE A DRAMATIC DECREASE IN QUALITY OF HIGHER EDUCATION, AND AS A RESULT, THEY DO NOT WANT TO WASTE THEIR TIME TO OBTAIN OUTDATED AND USELESS KNOWLEDGE AND JUST IMITATE LEARNING PROCESSES, FEEDING FRAUDULENT PRACTICE. THE PANNEL DISCUSSIONS PROVED TO BE VERY ENGAGING AND USEFUL, AS STUDENTS PROVED A LOT OF INTEREST AND INVOLVEMENT ON THE TOPIC.</a:t>
            </a:r>
            <a:endParaRPr b="1">
              <a:solidFill>
                <a:srgbClr val="222F28"/>
              </a:solidFill>
              <a:latin typeface="Georgia"/>
              <a:ea typeface="Georgia"/>
              <a:cs typeface="Georgia"/>
              <a:sym typeface="Georgia"/>
            </a:endParaRPr>
          </a:p>
          <a:p>
            <a:pPr marL="177800" lvl="0" indent="-25400" algn="l" rtl="0">
              <a:lnSpc>
                <a:spcPct val="120000"/>
              </a:lnSpc>
              <a:spcBef>
                <a:spcPts val="800"/>
              </a:spcBef>
              <a:spcAft>
                <a:spcPts val="1600"/>
              </a:spcAft>
              <a:buClr>
                <a:srgbClr val="960000"/>
              </a:buClr>
              <a:buSzPts val="2400"/>
              <a:buNone/>
            </a:pPr>
            <a:endParaRPr b="1">
              <a:solidFill>
                <a:srgbClr val="222F2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0"/>
        <p:cNvGrpSpPr/>
        <p:nvPr/>
      </p:nvGrpSpPr>
      <p:grpSpPr>
        <a:xfrm>
          <a:off x="0" y="0"/>
          <a:ext cx="0" cy="0"/>
          <a:chOff x="0" y="0"/>
          <a:chExt cx="0" cy="0"/>
        </a:xfrm>
      </p:grpSpPr>
      <p:sp>
        <p:nvSpPr>
          <p:cNvPr id="291" name="Google Shape;291;p35"/>
          <p:cNvSpPr txBox="1">
            <a:spLocks noGrp="1"/>
          </p:cNvSpPr>
          <p:nvPr>
            <p:ph type="body" idx="1"/>
          </p:nvPr>
        </p:nvSpPr>
        <p:spPr>
          <a:xfrm>
            <a:off x="1087792" y="608451"/>
            <a:ext cx="6968400" cy="3926700"/>
          </a:xfrm>
          <a:prstGeom prst="rect">
            <a:avLst/>
          </a:prstGeom>
          <a:noFill/>
          <a:ln>
            <a:noFill/>
          </a:ln>
        </p:spPr>
        <p:txBody>
          <a:bodyPr spcFirstLastPara="1" wrap="square" lIns="68575" tIns="34275" rIns="68575" bIns="34275" anchor="ctr" anchorCtr="0">
            <a:noAutofit/>
          </a:bodyPr>
          <a:lstStyle/>
          <a:p>
            <a:pPr marL="177800" lvl="0" indent="-184150" algn="l" rtl="0">
              <a:lnSpc>
                <a:spcPct val="120000"/>
              </a:lnSpc>
              <a:spcBef>
                <a:spcPts val="0"/>
              </a:spcBef>
              <a:spcAft>
                <a:spcPts val="0"/>
              </a:spcAft>
              <a:buClr>
                <a:srgbClr val="960000"/>
              </a:buClr>
              <a:buSzPts val="2900"/>
              <a:buChar char="●"/>
            </a:pPr>
            <a:r>
              <a:rPr lang="en-GB" sz="1800" b="1">
                <a:solidFill>
                  <a:srgbClr val="222F28"/>
                </a:solidFill>
                <a:latin typeface="Georgia"/>
                <a:ea typeface="Georgia"/>
                <a:cs typeface="Georgia"/>
                <a:sym typeface="Georgia"/>
              </a:rPr>
              <a:t>THE SECOND PART OF THE EVENT CONSISTED OF PRESENTATIONS MADE BY INVITED EXPERTS FROM UNIVERSITIES, NATIONAL ANTICORRUPTION CENTER, WHICH TALKED ABOUT THE MEASURES THAT SHOULD BE TAKEN IN ORDER TO PREVENT PLAGIARISM AND EXAM FRAUD, AS WELL AS POSSIBLE OUTCOMES OF MAKING USE OF THESE TWO. THE TOPICS RAISED BY STUDENTS AT THE EVENT ARE BUILT ON A LOGICAL LINE AND BEGAN WITH A PRESENTATION OF ETHICAL PRINCIPLES IN EDUCATION AND RESEARCH.</a:t>
            </a:r>
            <a:endParaRPr sz="1800" b="1">
              <a:solidFill>
                <a:srgbClr val="222F28"/>
              </a:solidFill>
              <a:latin typeface="Georgia"/>
              <a:ea typeface="Georgia"/>
              <a:cs typeface="Georgia"/>
              <a:sym typeface="Georgia"/>
            </a:endParaRPr>
          </a:p>
          <a:p>
            <a:pPr marL="177800" lvl="0" indent="0" algn="l" rtl="0">
              <a:lnSpc>
                <a:spcPct val="120000"/>
              </a:lnSpc>
              <a:spcBef>
                <a:spcPts val="800"/>
              </a:spcBef>
              <a:spcAft>
                <a:spcPts val="1600"/>
              </a:spcAft>
              <a:buSzPts val="2900"/>
              <a:buNone/>
            </a:pPr>
            <a:endParaRPr sz="1800" b="1">
              <a:solidFill>
                <a:srgbClr val="222F28"/>
              </a:solidFill>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2"/>
        <p:cNvGrpSpPr/>
        <p:nvPr/>
      </p:nvGrpSpPr>
      <p:grpSpPr>
        <a:xfrm>
          <a:off x="0" y="0"/>
          <a:ext cx="0" cy="0"/>
          <a:chOff x="0" y="0"/>
          <a:chExt cx="0" cy="0"/>
        </a:xfrm>
      </p:grpSpPr>
      <p:pic>
        <p:nvPicPr>
          <p:cNvPr id="293" name="Google Shape;293;p36"/>
          <p:cNvPicPr preferRelativeResize="0">
            <a:picLocks noGrp="1"/>
          </p:cNvPicPr>
          <p:nvPr>
            <p:ph type="body" idx="1"/>
          </p:nvPr>
        </p:nvPicPr>
        <p:blipFill rotWithShape="1">
          <a:blip r:embed="rId2">
            <a:alphaModFix/>
          </a:blip>
          <a:srcRect/>
          <a:stretch/>
        </p:blipFill>
        <p:spPr>
          <a:xfrm>
            <a:off x="157843" y="244928"/>
            <a:ext cx="8801100" cy="4289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4"/>
        <p:cNvGrpSpPr/>
        <p:nvPr/>
      </p:nvGrpSpPr>
      <p:grpSpPr>
        <a:xfrm>
          <a:off x="0" y="0"/>
          <a:ext cx="0" cy="0"/>
          <a:chOff x="0" y="0"/>
          <a:chExt cx="0" cy="0"/>
        </a:xfrm>
      </p:grpSpPr>
      <p:pic>
        <p:nvPicPr>
          <p:cNvPr id="295" name="Google Shape;295;p37"/>
          <p:cNvPicPr preferRelativeResize="0">
            <a:picLocks noGrp="1"/>
          </p:cNvPicPr>
          <p:nvPr>
            <p:ph type="body" idx="1"/>
          </p:nvPr>
        </p:nvPicPr>
        <p:blipFill rotWithShape="1">
          <a:blip r:embed="rId2">
            <a:alphaModFix/>
          </a:blip>
          <a:srcRect/>
          <a:stretch/>
        </p:blipFill>
        <p:spPr>
          <a:xfrm>
            <a:off x="195943" y="130628"/>
            <a:ext cx="8730300" cy="4381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6"/>
        <p:cNvGrpSpPr/>
        <p:nvPr/>
      </p:nvGrpSpPr>
      <p:grpSpPr>
        <a:xfrm>
          <a:off x="0" y="0"/>
          <a:ext cx="0" cy="0"/>
          <a:chOff x="0" y="0"/>
          <a:chExt cx="0" cy="0"/>
        </a:xfrm>
      </p:grpSpPr>
      <p:pic>
        <p:nvPicPr>
          <p:cNvPr id="297" name="Google Shape;297;p38"/>
          <p:cNvPicPr preferRelativeResize="0">
            <a:picLocks noGrp="1"/>
          </p:cNvPicPr>
          <p:nvPr>
            <p:ph type="body" idx="1"/>
          </p:nvPr>
        </p:nvPicPr>
        <p:blipFill rotWithShape="1">
          <a:blip r:embed="rId2">
            <a:alphaModFix/>
          </a:blip>
          <a:srcRect/>
          <a:stretch/>
        </p:blipFill>
        <p:spPr>
          <a:xfrm>
            <a:off x="114300" y="103414"/>
            <a:ext cx="8920800" cy="4425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98"/>
        <p:cNvGrpSpPr/>
        <p:nvPr/>
      </p:nvGrpSpPr>
      <p:grpSpPr>
        <a:xfrm>
          <a:off x="0" y="0"/>
          <a:ext cx="0" cy="0"/>
          <a:chOff x="0" y="0"/>
          <a:chExt cx="0" cy="0"/>
        </a:xfrm>
      </p:grpSpPr>
      <p:pic>
        <p:nvPicPr>
          <p:cNvPr id="299" name="Google Shape;299;p39"/>
          <p:cNvPicPr preferRelativeResize="0">
            <a:picLocks noGrp="1"/>
          </p:cNvPicPr>
          <p:nvPr>
            <p:ph type="body" idx="1"/>
          </p:nvPr>
        </p:nvPicPr>
        <p:blipFill rotWithShape="1">
          <a:blip r:embed="rId2">
            <a:alphaModFix/>
          </a:blip>
          <a:srcRect/>
          <a:stretch/>
        </p:blipFill>
        <p:spPr>
          <a:xfrm>
            <a:off x="174172" y="92528"/>
            <a:ext cx="8779200" cy="4408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0"/>
        <p:cNvGrpSpPr/>
        <p:nvPr/>
      </p:nvGrpSpPr>
      <p:grpSpPr>
        <a:xfrm>
          <a:off x="0" y="0"/>
          <a:ext cx="0" cy="0"/>
          <a:chOff x="0" y="0"/>
          <a:chExt cx="0" cy="0"/>
        </a:xfrm>
      </p:grpSpPr>
      <p:sp>
        <p:nvSpPr>
          <p:cNvPr id="301" name="Google Shape;301;p40"/>
          <p:cNvSpPr txBox="1">
            <a:spLocks noGrp="1"/>
          </p:cNvSpPr>
          <p:nvPr>
            <p:ph type="body" idx="1"/>
          </p:nvPr>
        </p:nvSpPr>
        <p:spPr>
          <a:xfrm>
            <a:off x="1054394" y="846573"/>
            <a:ext cx="6968400" cy="2588100"/>
          </a:xfrm>
          <a:prstGeom prst="rect">
            <a:avLst/>
          </a:prstGeom>
          <a:noFill/>
          <a:ln>
            <a:noFill/>
          </a:ln>
        </p:spPr>
        <p:txBody>
          <a:bodyPr spcFirstLastPara="1" wrap="square" lIns="68575" tIns="34275" rIns="68575" bIns="34275" anchor="ctr" anchorCtr="0">
            <a:normAutofit/>
          </a:bodyPr>
          <a:lstStyle/>
          <a:p>
            <a:pPr marL="0" lvl="0" indent="0" algn="ctr" rtl="0">
              <a:lnSpc>
                <a:spcPct val="120000"/>
              </a:lnSpc>
              <a:spcBef>
                <a:spcPts val="0"/>
              </a:spcBef>
              <a:spcAft>
                <a:spcPts val="0"/>
              </a:spcAft>
              <a:buSzPts val="3600"/>
              <a:buNone/>
            </a:pPr>
            <a:r>
              <a:rPr lang="en-GB" sz="2200" b="1">
                <a:solidFill>
                  <a:srgbClr val="222F28"/>
                </a:solidFill>
                <a:latin typeface="Georgia"/>
                <a:ea typeface="Georgia"/>
                <a:cs typeface="Georgia"/>
                <a:sym typeface="Georgia"/>
              </a:rPr>
              <a:t>RESULTS AND ACTIVITIES</a:t>
            </a:r>
            <a:endParaRPr/>
          </a:p>
          <a:p>
            <a:pPr marL="0" lvl="0" indent="0" algn="ctr" rtl="0">
              <a:lnSpc>
                <a:spcPct val="120000"/>
              </a:lnSpc>
              <a:spcBef>
                <a:spcPts val="800"/>
              </a:spcBef>
              <a:spcAft>
                <a:spcPts val="1600"/>
              </a:spcAft>
              <a:buSzPts val="2700"/>
              <a:buNone/>
            </a:pPr>
            <a:r>
              <a:rPr lang="en-GB" sz="1700" b="1">
                <a:solidFill>
                  <a:srgbClr val="222F28"/>
                </a:solidFill>
                <a:latin typeface="Georgia"/>
                <a:ea typeface="Georgia"/>
                <a:cs typeface="Georgia"/>
                <a:sym typeface="Georgia"/>
              </a:rPr>
              <a:t>THE RESULTS OF THE ACTION PROVED TO BE MORE PROMISING THAN CONSIDERED AT THE BEGINNING. ALL UNIVERSITIES ENGAGED FURTHER ON IN EVENTS AND WERE VERY ACTIVE, INCLUDING NOT ONLY IST YEAR STUDENTS IN THE ACTIVITIES PLANNED, BUT ALSO STUDENTS FROM OTHER YEARS AND OTHER CYCLES.</a:t>
            </a:r>
            <a:endParaRPr sz="1700" b="1">
              <a:solidFill>
                <a:srgbClr val="222F2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2"/>
        <p:cNvGrpSpPr/>
        <p:nvPr/>
      </p:nvGrpSpPr>
      <p:grpSpPr>
        <a:xfrm>
          <a:off x="0" y="0"/>
          <a:ext cx="0" cy="0"/>
          <a:chOff x="0" y="0"/>
          <a:chExt cx="0" cy="0"/>
        </a:xfrm>
      </p:grpSpPr>
      <p:sp>
        <p:nvSpPr>
          <p:cNvPr id="303" name="Google Shape;303;p41"/>
          <p:cNvSpPr txBox="1">
            <a:spLocks noGrp="1"/>
          </p:cNvSpPr>
          <p:nvPr>
            <p:ph type="body" idx="1"/>
          </p:nvPr>
        </p:nvSpPr>
        <p:spPr>
          <a:xfrm>
            <a:off x="678997" y="546032"/>
            <a:ext cx="7995600" cy="3403200"/>
          </a:xfrm>
          <a:prstGeom prst="rect">
            <a:avLst/>
          </a:prstGeom>
          <a:noFill/>
          <a:ln>
            <a:noFill/>
          </a:ln>
        </p:spPr>
        <p:txBody>
          <a:bodyPr spcFirstLastPara="1" wrap="square" lIns="68575" tIns="34275" rIns="68575" bIns="34275" anchor="ctr" anchorCtr="0">
            <a:normAutofit/>
          </a:bodyPr>
          <a:lstStyle/>
          <a:p>
            <a:pPr marL="0" lvl="0" indent="0" algn="ctr" rtl="0">
              <a:lnSpc>
                <a:spcPct val="120000"/>
              </a:lnSpc>
              <a:spcBef>
                <a:spcPts val="0"/>
              </a:spcBef>
              <a:spcAft>
                <a:spcPts val="1600"/>
              </a:spcAft>
              <a:buSzPts val="2900"/>
              <a:buNone/>
            </a:pPr>
            <a:r>
              <a:rPr lang="en-GB" sz="1800" b="1" cap="none">
                <a:solidFill>
                  <a:srgbClr val="222F28"/>
                </a:solidFill>
                <a:latin typeface="Georgia"/>
                <a:ea typeface="Georgia"/>
                <a:cs typeface="Georgia"/>
                <a:sym typeface="Georgia"/>
              </a:rPr>
              <a:t>OCTOBER WAS A MONTH FULL OF BEAUTIFULL EVENTS IN THE UNIVERSITIES OF THE REPUBLIC OF MOLDOVA. WE HAVE SEEN ENGAGEMENT FROM ALL POSSIBLE PARTNERS-STUDENTS, TEACHERS, ADMINISTRATIVE STAFF, NGOS, INTERNATIONAL AND NATIONAL EXPERTS. ALL OF THEM ARE LOOKING FORWARD TO FOLLOW-UP EVENTS OF SUCH KIND, AND HAVE SET DIFFERENT GOALS AT INSTITUTIONAL LEVEL FOR THIS PURPOSE. </a:t>
            </a:r>
            <a:endParaRPr sz="1800" b="1" cap="none">
              <a:solidFill>
                <a:srgbClr val="222F2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04"/>
        <p:cNvGrpSpPr/>
        <p:nvPr/>
      </p:nvGrpSpPr>
      <p:grpSpPr>
        <a:xfrm>
          <a:off x="0" y="0"/>
          <a:ext cx="0" cy="0"/>
          <a:chOff x="0" y="0"/>
          <a:chExt cx="0" cy="0"/>
        </a:xfrm>
      </p:grpSpPr>
      <p:pic>
        <p:nvPicPr>
          <p:cNvPr id="305" name="Google Shape;305;p42"/>
          <p:cNvPicPr preferRelativeResize="0">
            <a:picLocks noGrp="1"/>
          </p:cNvPicPr>
          <p:nvPr>
            <p:ph type="body" idx="1"/>
          </p:nvPr>
        </p:nvPicPr>
        <p:blipFill rotWithShape="1">
          <a:blip r:embed="rId2">
            <a:alphaModFix/>
          </a:blip>
          <a:srcRect/>
          <a:stretch/>
        </p:blipFill>
        <p:spPr>
          <a:xfrm>
            <a:off x="0" y="0"/>
            <a:ext cx="9144000" cy="5143500"/>
          </a:xfrm>
          <a:prstGeom prst="rect">
            <a:avLst/>
          </a:prstGeom>
          <a:noFill/>
          <a:ln>
            <a:noFill/>
          </a:ln>
        </p:spPr>
      </p:pic>
      <p:sp>
        <p:nvSpPr>
          <p:cNvPr id="306" name="Google Shape;306;p42"/>
          <p:cNvSpPr txBox="1">
            <a:spLocks noGrp="1"/>
          </p:cNvSpPr>
          <p:nvPr>
            <p:ph type="title"/>
          </p:nvPr>
        </p:nvSpPr>
        <p:spPr>
          <a:xfrm>
            <a:off x="1187807" y="100013"/>
            <a:ext cx="6968400" cy="985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739A28"/>
              </a:buClr>
              <a:buSzPts val="3600"/>
              <a:buFont typeface="Georgia"/>
              <a:buNone/>
            </a:pPr>
            <a:r>
              <a:rPr lang="en-GB" sz="3600" b="1">
                <a:solidFill>
                  <a:srgbClr val="739A28"/>
                </a:solidFill>
              </a:rPr>
              <a:t>THANK YOU FOR YOUR ATTENTION</a:t>
            </a:r>
            <a:endParaRPr/>
          </a:p>
        </p:txBody>
      </p:sp>
      <p:sp>
        <p:nvSpPr>
          <p:cNvPr id="307" name="Google Shape;307;p42"/>
          <p:cNvSpPr/>
          <p:nvPr/>
        </p:nvSpPr>
        <p:spPr>
          <a:xfrm>
            <a:off x="1725387" y="4348704"/>
            <a:ext cx="6651300" cy="577200"/>
          </a:xfrm>
          <a:prstGeom prst="rect">
            <a:avLst/>
          </a:prstGeom>
          <a:noFill/>
          <a:ln>
            <a:noFill/>
          </a:ln>
          <a:effectLst>
            <a:glow>
              <a:srgbClr val="455F51">
                <a:alpha val="100000"/>
              </a:srgbClr>
            </a:glow>
            <a:softEdge rad="63500"/>
          </a:effectLst>
        </p:spPr>
        <p:txBody>
          <a:bodyPr spcFirstLastPara="1" wrap="square" lIns="68575" tIns="34275" rIns="68575" bIns="34275" anchor="t" anchorCtr="0">
            <a:spAutoFit/>
          </a:bodyPr>
          <a:lstStyle/>
          <a:p>
            <a:pPr marL="0" marR="0" lvl="0" indent="0" algn="l" rtl="0">
              <a:spcBef>
                <a:spcPts val="0"/>
              </a:spcBef>
              <a:spcAft>
                <a:spcPts val="0"/>
              </a:spcAft>
              <a:buClr>
                <a:srgbClr val="C00000"/>
              </a:buClr>
              <a:buSzPts val="3300"/>
              <a:buFont typeface="Georgia"/>
              <a:buNone/>
            </a:pPr>
            <a:r>
              <a:rPr lang="en-GB" sz="3300" b="1" i="0" u="none" strike="noStrike" cap="none">
                <a:solidFill>
                  <a:srgbClr val="C00000"/>
                </a:solidFill>
                <a:effectLst>
                  <a:glow rad="393700">
                    <a:srgbClr val="C1DF87">
                      <a:alpha val="52941"/>
                    </a:srgbClr>
                  </a:glow>
                  <a:outerShdw blurRad="50800" dist="50800" dir="5400000" algn="ctr" rotWithShape="0">
                    <a:srgbClr val="000000"/>
                  </a:outerShdw>
                </a:effectLst>
                <a:latin typeface="Georgia"/>
                <a:ea typeface="Georgia"/>
                <a:cs typeface="Georgia"/>
                <a:sym typeface="Georgia"/>
              </a:rPr>
              <a:t>WELCOME</a:t>
            </a:r>
            <a:r>
              <a:rPr lang="en-GB" sz="3300" b="1" i="0" u="none" strike="noStrike" cap="none">
                <a:solidFill>
                  <a:srgbClr val="FFFF00"/>
                </a:solidFill>
                <a:effectLst>
                  <a:glow rad="393700">
                    <a:srgbClr val="C1DF87">
                      <a:alpha val="52941"/>
                    </a:srgbClr>
                  </a:glow>
                  <a:outerShdw blurRad="50800" dist="50800" dir="5400000" algn="ctr" rotWithShape="0">
                    <a:srgbClr val="000000"/>
                  </a:outerShdw>
                </a:effectLst>
                <a:latin typeface="Georgia"/>
                <a:ea typeface="Georgia"/>
                <a:cs typeface="Georgia"/>
                <a:sym typeface="Georgia"/>
              </a:rPr>
              <a:t> TO </a:t>
            </a:r>
            <a:r>
              <a:rPr lang="en-GB" sz="3300" b="1" i="0" u="none" strike="noStrike" cap="none">
                <a:solidFill>
                  <a:srgbClr val="002060"/>
                </a:solidFill>
                <a:effectLst>
                  <a:glow rad="393700">
                    <a:srgbClr val="C1DF87">
                      <a:alpha val="52941"/>
                    </a:srgbClr>
                  </a:glow>
                  <a:outerShdw blurRad="50800" dist="50800" dir="5400000" algn="ctr" rotWithShape="0">
                    <a:srgbClr val="000000"/>
                  </a:outerShdw>
                </a:effectLst>
                <a:latin typeface="Georgia"/>
                <a:ea typeface="Georgia"/>
                <a:cs typeface="Georgia"/>
                <a:sym typeface="Georgia"/>
              </a:rPr>
              <a:t>MOLDOVA</a:t>
            </a:r>
            <a:endParaRPr sz="3300" b="0" i="0" u="none" strike="noStrike" cap="none">
              <a:solidFill>
                <a:srgbClr val="002060"/>
              </a:solidFill>
              <a:effectLst>
                <a:glow rad="393700">
                  <a:srgbClr val="C1DF87">
                    <a:alpha val="52941"/>
                  </a:srgbClr>
                </a:glow>
                <a:outerShdw blurRad="50800" dist="50800" dir="5400000" algn="ctr" rotWithShape="0">
                  <a:srgbClr val="000000"/>
                </a:outerShdw>
              </a:effectLst>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1"/>
        <p:cNvGrpSpPr/>
        <p:nvPr/>
      </p:nvGrpSpPr>
      <p:grpSpPr>
        <a:xfrm>
          <a:off x="0" y="0"/>
          <a:ext cx="0" cy="0"/>
          <a:chOff x="0" y="0"/>
          <a:chExt cx="0" cy="0"/>
        </a:xfrm>
      </p:grpSpPr>
      <p:sp>
        <p:nvSpPr>
          <p:cNvPr id="252" name="Google Shape;252;p16"/>
          <p:cNvSpPr txBox="1">
            <a:spLocks noGrp="1"/>
          </p:cNvSpPr>
          <p:nvPr>
            <p:ph type="body" idx="1"/>
          </p:nvPr>
        </p:nvSpPr>
        <p:spPr>
          <a:xfrm>
            <a:off x="340313" y="0"/>
            <a:ext cx="8463300" cy="5143500"/>
          </a:xfrm>
          <a:prstGeom prst="rect">
            <a:avLst/>
          </a:prstGeom>
          <a:noFill/>
          <a:ln>
            <a:noFill/>
          </a:ln>
        </p:spPr>
        <p:txBody>
          <a:bodyPr spcFirstLastPara="1" wrap="square" lIns="68575" tIns="34275" rIns="68575" bIns="34275" anchor="ctr" anchorCtr="0">
            <a:noAutofit/>
          </a:bodyPr>
          <a:lstStyle/>
          <a:p>
            <a:pPr marL="177800" lvl="0" indent="0" algn="l" rtl="0">
              <a:lnSpc>
                <a:spcPct val="120000"/>
              </a:lnSpc>
              <a:spcBef>
                <a:spcPts val="0"/>
              </a:spcBef>
              <a:spcAft>
                <a:spcPts val="0"/>
              </a:spcAft>
              <a:buSzPts val="3400"/>
              <a:buNone/>
            </a:pPr>
            <a:endParaRPr sz="2100" b="1">
              <a:solidFill>
                <a:srgbClr val="222F28"/>
              </a:solidFill>
              <a:latin typeface="Georgia"/>
              <a:ea typeface="Georgia"/>
              <a:cs typeface="Georgia"/>
              <a:sym typeface="Georgia"/>
            </a:endParaRPr>
          </a:p>
          <a:p>
            <a:pPr marL="177800" lvl="0" indent="0" algn="l" rtl="0">
              <a:lnSpc>
                <a:spcPct val="120000"/>
              </a:lnSpc>
              <a:spcBef>
                <a:spcPts val="800"/>
              </a:spcBef>
              <a:spcAft>
                <a:spcPts val="0"/>
              </a:spcAft>
              <a:buSzPts val="2200"/>
              <a:buNone/>
            </a:pPr>
            <a:r>
              <a:rPr lang="en-GB" sz="2100" b="1">
                <a:solidFill>
                  <a:srgbClr val="222F28"/>
                </a:solidFill>
                <a:latin typeface="Georgia"/>
                <a:ea typeface="Georgia"/>
                <a:cs typeface="Georgia"/>
                <a:sym typeface="Georgia"/>
              </a:rPr>
              <a:t>IN THE FRAMEWORK OF THE GRANT, TWO MAJOR DIRECTIONS WE HAVE UNDERTAKEN IN ORDER TO REACH OUR GOALS, ACCORDING TO THE PROPOSED ACTIVITIES. OCTOBER, THUS, HAS PROVED TO BE A MONTH FULL OF EVENTS ON THE PANORAMA OF HIGHER EDUCATION IN THE REPUBLIC OF MOLDOVA. ALL INSTITUTIONS WERE VERY RECEPTIVE TO THE CALL MADE BY MEANS OF THE MINISTRY OF EDUCATION, CULTURE AND RESEARCH.</a:t>
            </a:r>
            <a:endParaRPr sz="2100" b="1">
              <a:solidFill>
                <a:srgbClr val="222F28"/>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3"/>
        <p:cNvGrpSpPr/>
        <p:nvPr/>
      </p:nvGrpSpPr>
      <p:grpSpPr>
        <a:xfrm>
          <a:off x="0" y="0"/>
          <a:ext cx="0" cy="0"/>
          <a:chOff x="0" y="0"/>
          <a:chExt cx="0" cy="0"/>
        </a:xfrm>
      </p:grpSpPr>
      <p:pic>
        <p:nvPicPr>
          <p:cNvPr id="254" name="Google Shape;254;p17"/>
          <p:cNvPicPr preferRelativeResize="0">
            <a:picLocks noGrp="1"/>
          </p:cNvPicPr>
          <p:nvPr>
            <p:ph type="body" idx="1"/>
          </p:nvPr>
        </p:nvPicPr>
        <p:blipFill rotWithShape="1">
          <a:blip r:embed="rId2">
            <a:alphaModFix/>
          </a:blip>
          <a:srcRect/>
          <a:stretch/>
        </p:blipFill>
        <p:spPr>
          <a:xfrm>
            <a:off x="157843" y="152400"/>
            <a:ext cx="8871900" cy="440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5"/>
        <p:cNvGrpSpPr/>
        <p:nvPr/>
      </p:nvGrpSpPr>
      <p:grpSpPr>
        <a:xfrm>
          <a:off x="0" y="0"/>
          <a:ext cx="0" cy="0"/>
          <a:chOff x="0" y="0"/>
          <a:chExt cx="0" cy="0"/>
        </a:xfrm>
      </p:grpSpPr>
      <p:pic>
        <p:nvPicPr>
          <p:cNvPr id="256" name="Google Shape;256;p18"/>
          <p:cNvPicPr preferRelativeResize="0"/>
          <p:nvPr/>
        </p:nvPicPr>
        <p:blipFill rotWithShape="1">
          <a:blip r:embed="rId2">
            <a:alphaModFix/>
          </a:blip>
          <a:srcRect/>
          <a:stretch/>
        </p:blipFill>
        <p:spPr>
          <a:xfrm>
            <a:off x="328808" y="131524"/>
            <a:ext cx="8473859" cy="4453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7"/>
        <p:cNvGrpSpPr/>
        <p:nvPr/>
      </p:nvGrpSpPr>
      <p:grpSpPr>
        <a:xfrm>
          <a:off x="0" y="0"/>
          <a:ext cx="0" cy="0"/>
          <a:chOff x="0" y="0"/>
          <a:chExt cx="0" cy="0"/>
        </a:xfrm>
      </p:grpSpPr>
      <p:pic>
        <p:nvPicPr>
          <p:cNvPr id="258" name="Google Shape;258;p19"/>
          <p:cNvPicPr preferRelativeResize="0"/>
          <p:nvPr/>
        </p:nvPicPr>
        <p:blipFill rotWithShape="1">
          <a:blip r:embed="rId2">
            <a:alphaModFix/>
          </a:blip>
          <a:srcRect/>
          <a:stretch/>
        </p:blipFill>
        <p:spPr>
          <a:xfrm>
            <a:off x="573066" y="197284"/>
            <a:ext cx="8304755" cy="43778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59"/>
        <p:cNvGrpSpPr/>
        <p:nvPr/>
      </p:nvGrpSpPr>
      <p:grpSpPr>
        <a:xfrm>
          <a:off x="0" y="0"/>
          <a:ext cx="0" cy="0"/>
          <a:chOff x="0" y="0"/>
          <a:chExt cx="0" cy="0"/>
        </a:xfrm>
      </p:grpSpPr>
      <p:pic>
        <p:nvPicPr>
          <p:cNvPr id="260" name="Google Shape;260;p20"/>
          <p:cNvPicPr preferRelativeResize="0"/>
          <p:nvPr/>
        </p:nvPicPr>
        <p:blipFill rotWithShape="1">
          <a:blip r:embed="rId2">
            <a:alphaModFix/>
          </a:blip>
          <a:srcRect/>
          <a:stretch/>
        </p:blipFill>
        <p:spPr>
          <a:xfrm>
            <a:off x="225468" y="103340"/>
            <a:ext cx="8708721" cy="44623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1"/>
        <p:cNvGrpSpPr/>
        <p:nvPr/>
      </p:nvGrpSpPr>
      <p:grpSpPr>
        <a:xfrm>
          <a:off x="0" y="0"/>
          <a:ext cx="0" cy="0"/>
          <a:chOff x="0" y="0"/>
          <a:chExt cx="0" cy="0"/>
        </a:xfrm>
      </p:grpSpPr>
      <p:sp>
        <p:nvSpPr>
          <p:cNvPr id="262" name="Google Shape;262;p21"/>
          <p:cNvSpPr txBox="1">
            <a:spLocks noGrp="1"/>
          </p:cNvSpPr>
          <p:nvPr>
            <p:ph type="body" idx="1"/>
          </p:nvPr>
        </p:nvSpPr>
        <p:spPr>
          <a:xfrm>
            <a:off x="1047536" y="1220724"/>
            <a:ext cx="6968400" cy="1728300"/>
          </a:xfrm>
          <a:prstGeom prst="rect">
            <a:avLst/>
          </a:prstGeom>
          <a:noFill/>
          <a:ln>
            <a:noFill/>
          </a:ln>
        </p:spPr>
        <p:txBody>
          <a:bodyPr spcFirstLastPara="1" wrap="square" lIns="68575" tIns="34275" rIns="68575" bIns="34275" anchor="ctr" anchorCtr="0">
            <a:noAutofit/>
          </a:bodyPr>
          <a:lstStyle/>
          <a:p>
            <a:pPr marL="0" lvl="0" indent="0" algn="ctr" rtl="0">
              <a:lnSpc>
                <a:spcPct val="120000"/>
              </a:lnSpc>
              <a:spcBef>
                <a:spcPts val="0"/>
              </a:spcBef>
              <a:spcAft>
                <a:spcPts val="0"/>
              </a:spcAft>
              <a:buSzPts val="3800"/>
              <a:buNone/>
            </a:pPr>
            <a:r>
              <a:rPr lang="en-GB" sz="2400" b="1">
                <a:solidFill>
                  <a:srgbClr val="222F28"/>
                </a:solidFill>
                <a:latin typeface="Georgia"/>
                <a:ea typeface="Georgia"/>
                <a:cs typeface="Georgia"/>
                <a:sym typeface="Georgia"/>
              </a:rPr>
              <a:t>SO, IN ORDER TO COMPLETE THE GOALS WE SET, TWO ACTIONS WERE DESIGNED:</a:t>
            </a:r>
            <a:endParaRPr sz="2400" b="1">
              <a:solidFill>
                <a:srgbClr val="222F28"/>
              </a:solidFill>
              <a:latin typeface="Georgia"/>
              <a:ea typeface="Georgia"/>
              <a:cs typeface="Georgia"/>
              <a:sym typeface="Georgia"/>
            </a:endParaRPr>
          </a:p>
          <a:p>
            <a:pPr marL="0" lvl="0" indent="0" algn="l" rtl="0">
              <a:lnSpc>
                <a:spcPct val="120000"/>
              </a:lnSpc>
              <a:spcBef>
                <a:spcPts val="800"/>
              </a:spcBef>
              <a:spcAft>
                <a:spcPts val="1600"/>
              </a:spcAft>
              <a:buSzPts val="3800"/>
              <a:buNone/>
            </a:pPr>
            <a:endParaRPr sz="2400" b="1">
              <a:solidFill>
                <a:srgbClr val="222F28"/>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63"/>
        <p:cNvGrpSpPr/>
        <p:nvPr/>
      </p:nvGrpSpPr>
      <p:grpSpPr>
        <a:xfrm>
          <a:off x="0" y="0"/>
          <a:ext cx="0" cy="0"/>
          <a:chOff x="0" y="0"/>
          <a:chExt cx="0" cy="0"/>
        </a:xfrm>
      </p:grpSpPr>
      <p:sp>
        <p:nvSpPr>
          <p:cNvPr id="264" name="Google Shape;264;p22"/>
          <p:cNvSpPr txBox="1">
            <a:spLocks noGrp="1"/>
          </p:cNvSpPr>
          <p:nvPr>
            <p:ph type="body" idx="1"/>
          </p:nvPr>
        </p:nvSpPr>
        <p:spPr>
          <a:xfrm>
            <a:off x="411480" y="839715"/>
            <a:ext cx="8071800" cy="3213300"/>
          </a:xfrm>
          <a:prstGeom prst="rect">
            <a:avLst/>
          </a:prstGeom>
          <a:noFill/>
          <a:ln>
            <a:noFill/>
          </a:ln>
        </p:spPr>
        <p:txBody>
          <a:bodyPr spcFirstLastPara="1" wrap="square" lIns="68575" tIns="34275" rIns="68575" bIns="34275" anchor="ctr" anchorCtr="0">
            <a:normAutofit/>
          </a:bodyPr>
          <a:lstStyle/>
          <a:p>
            <a:pPr marL="0" lvl="0" indent="0" algn="ctr" rtl="0">
              <a:lnSpc>
                <a:spcPct val="120000"/>
              </a:lnSpc>
              <a:spcBef>
                <a:spcPts val="0"/>
              </a:spcBef>
              <a:spcAft>
                <a:spcPts val="0"/>
              </a:spcAft>
              <a:buSzPts val="2400"/>
              <a:buNone/>
            </a:pPr>
            <a:r>
              <a:rPr lang="en-GB" b="1">
                <a:solidFill>
                  <a:srgbClr val="222F28"/>
                </a:solidFill>
                <a:latin typeface="Georgia"/>
                <a:ea typeface="Georgia"/>
                <a:cs typeface="Georgia"/>
                <a:sym typeface="Georgia"/>
              </a:rPr>
              <a:t>IST, THE MINISTER SIGNED AN ORDER APPROVING RECOMMENDATIONS FOR HOLDING PUBLIC LECTURES AS PART OF THE ANTI-CORRUPTION WEEK “FREE FROM CORRUPTION”. ACCORDING TO IT, PUBLIC LECTURES WERE HELD IN 27 UNIVERSITIES (BOTH PUBLIC AND PRIVATE) DURING THE WEEK OF 15-19 OCTOBER 2018 FOR IST YEAR STUDENTS. FROM THE PRELIMINARY DATA, MORE THAN 5000 STUDENTS FROM DIFFERENT FACULTIES WERE INVOLVED IN PUBLIC LECTURES ON DIFFERENT TOPICS RELATED TO THE FIELD.</a:t>
            </a:r>
            <a:endParaRPr>
              <a:solidFill>
                <a:srgbClr val="222F28"/>
              </a:solidFill>
            </a:endParaRPr>
          </a:p>
          <a:p>
            <a:pPr marL="0" lvl="0" indent="0" algn="l" rtl="0">
              <a:lnSpc>
                <a:spcPct val="120000"/>
              </a:lnSpc>
              <a:spcBef>
                <a:spcPts val="800"/>
              </a:spcBef>
              <a:spcAft>
                <a:spcPts val="1600"/>
              </a:spcAft>
              <a:buSzPts val="2400"/>
              <a:buNone/>
            </a:pPr>
            <a:endParaRPr>
              <a:solidFill>
                <a:srgbClr val="222F28"/>
              </a:solidFill>
            </a:endParaRPr>
          </a:p>
        </p:txBody>
      </p:sp>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758</Words>
  <Application>Microsoft Office PowerPoint</Application>
  <PresentationFormat>On-screen Show (16:9)</PresentationFormat>
  <Paragraphs>24</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Economica</vt:lpstr>
      <vt:lpstr>Georgia</vt:lpstr>
      <vt:lpstr>Roboto</vt:lpstr>
      <vt:lpstr>geometric</vt:lpstr>
      <vt:lpstr>FREE FROM CORRUPTION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FROM CORRUPTION WEEK</dc:title>
  <dc:creator>KRUGER Stefania</dc:creator>
  <cp:lastModifiedBy>KRUGER Stefania</cp:lastModifiedBy>
  <cp:revision>2</cp:revision>
  <dcterms:modified xsi:type="dcterms:W3CDTF">2019-12-02T08:51:16Z</dcterms:modified>
</cp:coreProperties>
</file>