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685" r:id="rId2"/>
    <p:sldMasterId id="2147483687" r:id="rId3"/>
    <p:sldMasterId id="2147483677" r:id="rId4"/>
  </p:sldMasterIdLst>
  <p:notesMasterIdLst>
    <p:notesMasterId r:id="rId25"/>
  </p:notesMasterIdLst>
  <p:handoutMasterIdLst>
    <p:handoutMasterId r:id="rId26"/>
  </p:handoutMasterIdLst>
  <p:sldIdLst>
    <p:sldId id="408" r:id="rId5"/>
    <p:sldId id="412" r:id="rId6"/>
    <p:sldId id="416" r:id="rId7"/>
    <p:sldId id="420" r:id="rId8"/>
    <p:sldId id="427" r:id="rId9"/>
    <p:sldId id="414" r:id="rId10"/>
    <p:sldId id="438" r:id="rId11"/>
    <p:sldId id="339" r:id="rId12"/>
    <p:sldId id="421" r:id="rId13"/>
    <p:sldId id="342" r:id="rId14"/>
    <p:sldId id="410" r:id="rId15"/>
    <p:sldId id="428" r:id="rId16"/>
    <p:sldId id="341" r:id="rId17"/>
    <p:sldId id="424" r:id="rId18"/>
    <p:sldId id="409" r:id="rId19"/>
    <p:sldId id="437" r:id="rId20"/>
    <p:sldId id="433" r:id="rId21"/>
    <p:sldId id="418" r:id="rId22"/>
    <p:sldId id="425" r:id="rId23"/>
    <p:sldId id="303" r:id="rId24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3399"/>
    <a:srgbClr val="0D347D"/>
    <a:srgbClr val="000099"/>
    <a:srgbClr val="002A40"/>
    <a:srgbClr val="3399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72503" autoAdjust="0"/>
  </p:normalViewPr>
  <p:slideViewPr>
    <p:cSldViewPr snapToGrid="0" snapToObjects="1">
      <p:cViewPr varScale="1">
        <p:scale>
          <a:sx n="92" d="100"/>
          <a:sy n="92" d="100"/>
        </p:scale>
        <p:origin x="20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of migrants in Europe by sex in 2017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D6F-4265-8AF7-B4C9B502F46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6F-4265-8AF7-B4C9B502F46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Women </c:v>
                </c:pt>
                <c:pt idx="1">
                  <c:v>Men 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AD-4D4C-964A-124CBC3B800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204347112860877"/>
          <c:y val="0.43437607835089836"/>
          <c:w val="0.15545652887139111"/>
          <c:h val="0.1774162225246222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Share of detected victims of human trafficking by form of exploitation </a:t>
            </a:r>
            <a:endParaRPr lang="fr-FR"/>
          </a:p>
        </c:rich>
      </c:tx>
      <c:layout>
        <c:manualLayout>
          <c:xMode val="edge"/>
          <c:yMode val="edge"/>
          <c:x val="0.18251555361135413"/>
          <c:y val="4.062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 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Trafficking for the purpose of sexual exploitation</c:v>
                </c:pt>
                <c:pt idx="1">
                  <c:v>Trafficking for the purpose of forced labour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0.67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3-4C5F-B960-AE8D19ABD8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Trafficking for the purpose of sexual exploitation</c:v>
                </c:pt>
                <c:pt idx="1">
                  <c:v>Trafficking for the purpose of forced labour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0.05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3-4C5F-B960-AE8D19ABD8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Girls 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Trafficking for the purpose of sexual exploitation</c:v>
                </c:pt>
                <c:pt idx="1">
                  <c:v>Trafficking for the purpose of forced labour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3-4C5F-B960-AE8D19ABD8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Boys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Trafficking for the purpose of sexual exploitation</c:v>
                </c:pt>
                <c:pt idx="1">
                  <c:v>Trafficking for the purpose of forced labour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0.03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33-4C5F-B960-AE8D19ABD8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45492096"/>
        <c:axId val="745493080"/>
      </c:barChart>
      <c:catAx>
        <c:axId val="74549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5493080"/>
        <c:crosses val="autoZero"/>
        <c:auto val="1"/>
        <c:lblAlgn val="ctr"/>
        <c:lblOffset val="100"/>
        <c:noMultiLvlLbl val="0"/>
      </c:catAx>
      <c:valAx>
        <c:axId val="7454930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454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detected victims of human trafficking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FDD-4447-B898-6FA90BCF2C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DD-4447-B898-6FA90BCF2CE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FDD-4447-B898-6FA90BCF2CE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DD-4447-B898-6FA90BCF2C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Women</c:v>
                </c:pt>
                <c:pt idx="1">
                  <c:v>Men</c:v>
                </c:pt>
                <c:pt idx="2">
                  <c:v>Girls</c:v>
                </c:pt>
                <c:pt idx="3">
                  <c:v>Boys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0.46</c:v>
                </c:pt>
                <c:pt idx="1">
                  <c:v>0.2</c:v>
                </c:pt>
                <c:pt idx="2">
                  <c:v>0.19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45-465D-BE20-06B886D782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77946312"/>
        <c:axId val="677950904"/>
      </c:barChart>
      <c:catAx>
        <c:axId val="67794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7950904"/>
        <c:crosses val="autoZero"/>
        <c:auto val="1"/>
        <c:lblAlgn val="ctr"/>
        <c:lblOffset val="100"/>
        <c:noMultiLvlLbl val="0"/>
      </c:catAx>
      <c:valAx>
        <c:axId val="6779509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77946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Employment rates for the population aged 20-64 years, in the EU, by sex, 2020  </a:t>
            </a:r>
            <a:endParaRPr lang="fr-FR"/>
          </a:p>
        </c:rich>
      </c:tx>
      <c:layout>
        <c:manualLayout>
          <c:xMode val="edge"/>
          <c:yMode val="edge"/>
          <c:x val="0.114527988993575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Native born women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5B-43B2-8025-A99714018D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0.00%</c:formatCode>
                <c:ptCount val="1"/>
                <c:pt idx="0">
                  <c:v>0.68300000000000005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B-43B2-8025-A99714018D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Native born men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0.00%</c:formatCode>
                <c:ptCount val="1"/>
                <c:pt idx="0">
                  <c:v>0.78600000000000003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5B-43B2-8025-A99714018D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Foreign born women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5B-43B2-8025-A99714018DB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Foreign born men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0.00%</c:formatCode>
                <c:ptCount val="1"/>
                <c:pt idx="0">
                  <c:v>0.74099999999999999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5B-43B2-8025-A99714018DB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87222800"/>
        <c:axId val="187220176"/>
      </c:barChart>
      <c:catAx>
        <c:axId val="187222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220176"/>
        <c:crosses val="autoZero"/>
        <c:auto val="1"/>
        <c:lblAlgn val="ctr"/>
        <c:lblOffset val="100"/>
        <c:noMultiLvlLbl val="0"/>
      </c:catAx>
      <c:valAx>
        <c:axId val="18722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2228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2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05/07/2022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2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05/07/2022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97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Non-discrimination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there is no discrimination on any grounds, that everyone has access to their fundamental rights, including undocumented migrants, and that an intersectional approach is used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Girls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Take account of the age and specific vulnerable situation and needs of girls by adopting a child rights-based approach and applying the principle of the best interest of the child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reception systems are appropriate to the sex and age of unaccompanied and separated girls and include suitable and safe alternative care arrangements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Ensure that unaccompanied and separated children are promptly assigned an independent and adequately trained guardian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dirty="0"/>
              <a:t>Information, empowerment, awareness raising and promotion of human rights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Provide information in a language that the person addressed understands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Ensure access to digital services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dirty="0"/>
              <a:t>Access to justice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Ensure access to national and international civil, administrative and criminal remedies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Ensure access to free legal aid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Ensure that the same conditions as for nationals are applied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54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Protection from hate speech and sexism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Combat sexual exploitation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 psychological support and health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22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0066CC"/>
                </a:solidFill>
              </a:rPr>
              <a:t>Training</a:t>
            </a:r>
            <a:r>
              <a:rPr lang="en-GB" dirty="0"/>
              <a:t> of relevant authorities and staff in gender equality issues and violence to allow in particular </a:t>
            </a:r>
            <a:r>
              <a:rPr lang="en-GB" b="0" i="0" dirty="0">
                <a:solidFill>
                  <a:srgbClr val="333333"/>
                </a:solidFill>
                <a:effectLst/>
              </a:rPr>
              <a:t> prompt identification of victims</a:t>
            </a:r>
            <a:r>
              <a:rPr lang="en-GB" dirty="0">
                <a:solidFill>
                  <a:srgbClr val="333333"/>
                </a:solidFill>
              </a:rPr>
              <a:t> and awareness of the difficulties faced by migrant women in disclosing incidents of violence or being aware of their rights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94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Pre-arrival information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Take specific needs and characteristics into account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Provide information about legal entry and stay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transit, reception and accommodation facilities and services are subject to regular independent monitoring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15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Provide separate interviews for women and men from the same family, including for underage married girls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6903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Health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Should be age- and gender-sensitive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distinction between primary health care (for all, including undocumented migrant women) and other health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Including mental health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Access should not be dependent on prior authorisation of the immigration authority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Taking into account language and cultural barriers, or disabilities, member states should ensure that women give prior, free and informed consent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Social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migrant status is not used to discriminate in respect of access to housing and social assistance schemes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Integration and participation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any child born in the territory of a member state is entitled to be registered immediately after birth and is granted a pathway to a nationality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that those migrant and refugee women who are entitled to vote and to stand for election are aware of their rights and can participate without any form of discrimination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Education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Ensure access to compulsory education equal to that of nationals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Reach those who have been prevented from accessing education in their country of origin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 access to available  higher education, vocational training, lifelong learning, retraining and rehabilitation facilities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Facilitate the recognition of existing vocational and academic qualifications and work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 quality language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8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Employment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Prevent discrimination and promote access to employment for lawfully present migrant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Comply with the obligations regarding the right to work and self-employment for refugee women and girls set out by the 1951 Convention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Eliminate all forms of labour exploitation and discrimination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protect domestic workers from discrimination, exploitation and abuse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Residence permit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Women who are granted a residence permit on the basis of a family relationship are entitled to social, economic and labour-related rights and benefits in an autonomous capacity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Victims of violence should be granted an autonomous and renewable residence permit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evidentiary criteria and threshold for the granting of residence permits should be realistic and sensitive to the individual situation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Responsible statutory agencies should be adequately trained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Assist victims of forced marriage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 security of residence to migrants who have been present in a country for a long time, particularly for victims of VAW and women whose children are nationals of the host country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 pathways to naturalisation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Family reunion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Accept the transfer of asylum claims to enable the family reunion of families who got separated during the journey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282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en-US" sz="1200" dirty="0">
                <a:solidFill>
                  <a:srgbClr val="333333"/>
                </a:solidFill>
              </a:rPr>
              <a:t>victims of torture or violence against women, including trafficking in human beings, pregnant and nursing women, elderly women and women with disabilities.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64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vulnerability = ex pregnancy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1200" b="0" i="0" dirty="0">
                <a:solidFill>
                  <a:srgbClr val="333333"/>
                </a:solidFill>
                <a:effectLst/>
              </a:rPr>
              <a:t>F</a:t>
            </a:r>
            <a:r>
              <a:rPr lang="en-GB" sz="1200" dirty="0"/>
              <a:t>or </a:t>
            </a:r>
            <a:r>
              <a:rPr lang="en-GB" sz="1200" b="1" dirty="0">
                <a:solidFill>
                  <a:srgbClr val="0066CC"/>
                </a:solidFill>
              </a:rPr>
              <a:t>girls</a:t>
            </a:r>
            <a:r>
              <a:rPr lang="en-GB" sz="1200" dirty="0"/>
              <a:t>, the best interest of the child should be a primary consideration 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1200" dirty="0"/>
              <a:t>Minimise the risk of refoulement for victims of VAW and human trafficking 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1200" dirty="0"/>
              <a:t>Possibility of </a:t>
            </a:r>
            <a:r>
              <a:rPr lang="en-GB" sz="1200" b="1" dirty="0">
                <a:solidFill>
                  <a:srgbClr val="0066CC"/>
                </a:solidFill>
              </a:rPr>
              <a:t>suspension of expulsion measures </a:t>
            </a:r>
            <a:r>
              <a:rPr lang="en-GB" sz="1200" dirty="0"/>
              <a:t>for migrant women where the decision was based on their status of being dependent on a spouse, to and enable them to apply for an independent residence permit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24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913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UN Report on International Migration 2020 only says that in Europe “the number of female migrants sightly exceeded that of male migrants”, but there are no more precise numbers. </a:t>
            </a:r>
          </a:p>
          <a:p>
            <a:endParaRPr lang="en-US" dirty="0"/>
          </a:p>
          <a:p>
            <a:r>
              <a:rPr lang="en-US" dirty="0"/>
              <a:t>This year, in 2022, this is probably going to change drastically considering that 90% of refugees fleeing from Ukraine are women and children.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610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14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63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MyriadPro-Regular"/>
              </a:rPr>
              <a:t>Persisting unequal access for women to </a:t>
            </a:r>
            <a:r>
              <a:rPr lang="en-GB" sz="1800" b="0" i="0" u="none" strike="noStrike" baseline="0" dirty="0">
                <a:latin typeface="MyriadPro-Regular"/>
              </a:rPr>
              <a:t>resources, property, education, protection, </a:t>
            </a:r>
            <a:r>
              <a:rPr lang="en-US" sz="1800" b="0" i="0" u="none" strike="noStrike" baseline="0" dirty="0">
                <a:latin typeface="MyriadPro-Regular"/>
              </a:rPr>
              <a:t>justice, the </a:t>
            </a:r>
            <a:r>
              <a:rPr lang="en-US" sz="1800" b="0" i="0" u="none" strike="noStrike" baseline="0" dirty="0" err="1">
                <a:latin typeface="MyriadPro-Regular"/>
              </a:rPr>
              <a:t>labour</a:t>
            </a:r>
            <a:r>
              <a:rPr lang="en-US" sz="1800" b="0" i="0" u="none" strike="noStrike" baseline="0" dirty="0">
                <a:latin typeface="MyriadPro-Regular"/>
              </a:rPr>
              <a:t> market and decision-making in both countries of origin and destination have an impact on their </a:t>
            </a:r>
            <a:r>
              <a:rPr lang="en-GB" sz="1800" b="0" i="0" u="none" strike="noStrike" baseline="0" dirty="0">
                <a:latin typeface="MyriadPro-Regular"/>
              </a:rPr>
              <a:t>migration experiences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98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96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Office of Drugs and Crime, Global Report on Trafficking in Persons 2020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85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Eurostat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414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417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66CC"/>
                </a:solidFill>
              </a:rPr>
              <a:t>Horizontal issues</a:t>
            </a:r>
            <a:r>
              <a:rPr lang="en-US" sz="1200" dirty="0"/>
              <a:t>: non-discrimination, girls, empowerment, access to information, access to justice, data collection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66CC"/>
                </a:solidFill>
              </a:rPr>
              <a:t>Protection and support </a:t>
            </a:r>
            <a:r>
              <a:rPr lang="en-US" sz="1200" dirty="0"/>
              <a:t>: issues of violence against women, trafficking, support services, training of staff, compensation schemes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66CC"/>
                </a:solidFill>
              </a:rPr>
              <a:t>Arrival:</a:t>
            </a:r>
            <a:r>
              <a:rPr lang="en-US" sz="1200" dirty="0"/>
              <a:t> transit and reception facilities, asylum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66CC"/>
                </a:solidFill>
              </a:rPr>
              <a:t>Residence and integration</a:t>
            </a:r>
            <a:r>
              <a:rPr lang="en-US" sz="1200" dirty="0"/>
              <a:t>: Health, social services, participation, education, employment, residence permits, family reunion, detention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66CC"/>
                </a:solidFill>
              </a:rPr>
              <a:t>Returns</a:t>
            </a:r>
            <a:r>
              <a:rPr lang="en-US" sz="120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11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ecile.greboval@coe.i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://www.coe.int/equal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977196"/>
            <a:ext cx="9144000" cy="216642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sz="3100" b="1" cap="all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Protecting the rights of migrant, refugee and</a:t>
            </a:r>
            <a:br>
              <a:rPr lang="en-GB" sz="3100" b="1" cap="all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100" b="1" cap="all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Asylum-seeking Women and Girls </a:t>
            </a:r>
            <a:br>
              <a:rPr lang="en-GB" sz="3100" b="1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solidFill>
                  <a:srgbClr val="00339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Meeting of the Network of Focal Points on Migration, 09.06.2022</a:t>
            </a:r>
            <a:b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Cécile Gréboval, Programme Adviser, Gender Equality Division</a:t>
            </a:r>
            <a:b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FR" sz="16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br>
              <a:rPr lang="fr-FR" sz="27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br>
              <a:rPr lang="fr-FR" sz="16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"/>
            <a:ext cx="9160477" cy="3795872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88323B-C494-9644-A6FD-4EEB2F59D7F4}" type="datetime1">
              <a:rPr lang="fr-FR" smtClean="0"/>
              <a:pPr/>
              <a:t>05/07/2022</a:t>
            </a:fld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16A00-CC3F-A24A-9B86-816E9CA7F4AC}" type="slidenum">
              <a:rPr lang="fr-FR" smtClean="0"/>
              <a:pPr/>
              <a:t>1</a:t>
            </a:fld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10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71849" y="894378"/>
            <a:ext cx="8414952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b="1" dirty="0">
                <a:solidFill>
                  <a:srgbClr val="0066CC"/>
                </a:solidFill>
              </a:rPr>
              <a:t>Horizontal issues</a:t>
            </a: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r>
              <a:rPr lang="en-GB" sz="9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Non-discrimination</a:t>
            </a:r>
            <a:r>
              <a:rPr lang="en-GB" sz="2600" dirty="0"/>
              <a:t> and the needs of </a:t>
            </a:r>
            <a:r>
              <a:rPr lang="en-GB" sz="2600" b="1" dirty="0">
                <a:solidFill>
                  <a:srgbClr val="0066CC"/>
                </a:solidFill>
              </a:rPr>
              <a:t>girls</a:t>
            </a:r>
            <a:endParaRPr lang="fr-FR" sz="2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Empowerment and access to all relevant </a:t>
            </a:r>
            <a:r>
              <a:rPr lang="en-GB" sz="2600" b="1" dirty="0">
                <a:solidFill>
                  <a:srgbClr val="0066CC"/>
                </a:solidFill>
              </a:rPr>
              <a:t>information</a:t>
            </a:r>
            <a:endParaRPr lang="fr-FR" sz="26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Facilitate </a:t>
            </a:r>
            <a:r>
              <a:rPr lang="en-GB" sz="2600" b="1" dirty="0">
                <a:solidFill>
                  <a:srgbClr val="0066CC"/>
                </a:solidFill>
              </a:rPr>
              <a:t>access to justice </a:t>
            </a:r>
            <a:r>
              <a:rPr lang="en-GB" sz="2600" dirty="0"/>
              <a:t>including access to legal aid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Artificial intelligence</a:t>
            </a:r>
            <a:r>
              <a:rPr lang="en-GB" sz="2600" dirty="0"/>
              <a:t>:  non-discrimination and transparent governance mechanisms when such systems are used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Data protection</a:t>
            </a:r>
            <a:r>
              <a:rPr lang="en-GB" sz="2600" dirty="0"/>
              <a:t>: confidentiality, security and protection of personal data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/>
              <a:t>Cooperation and support to </a:t>
            </a:r>
            <a:r>
              <a:rPr lang="en-GB" sz="2600" b="1" dirty="0">
                <a:solidFill>
                  <a:srgbClr val="0066CC"/>
                </a:solidFill>
              </a:rPr>
              <a:t>civil society </a:t>
            </a:r>
            <a:r>
              <a:rPr lang="en-GB" sz="2600" dirty="0"/>
              <a:t>that defend &amp; support migrant women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/>
              <a:t>Collect age and sex-disaggregated </a:t>
            </a:r>
            <a:r>
              <a:rPr lang="en-GB" sz="2600" b="1" dirty="0">
                <a:solidFill>
                  <a:srgbClr val="0066CC"/>
                </a:solidFill>
              </a:rPr>
              <a:t>data</a:t>
            </a:r>
            <a:endParaRPr lang="en-GB" sz="26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21840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11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71849" y="894378"/>
            <a:ext cx="8414952" cy="644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66CC"/>
                </a:solidFill>
              </a:rPr>
              <a:t>		Protection &amp; support (1)</a:t>
            </a: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r>
              <a:rPr lang="en-GB" sz="900" dirty="0"/>
              <a:t> </a:t>
            </a:r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/>
              <a:t>Adopt a </a:t>
            </a:r>
            <a:r>
              <a:rPr lang="en-US" sz="2800" b="1" dirty="0">
                <a:solidFill>
                  <a:srgbClr val="0066CC"/>
                </a:solidFill>
              </a:rPr>
              <a:t>multi-agency, victim-</a:t>
            </a:r>
            <a:r>
              <a:rPr lang="en-US" sz="2800" b="1" dirty="0" err="1">
                <a:solidFill>
                  <a:srgbClr val="0066CC"/>
                </a:solidFill>
              </a:rPr>
              <a:t>centred</a:t>
            </a:r>
            <a:r>
              <a:rPr lang="en-US" sz="2800" b="1" dirty="0">
                <a:solidFill>
                  <a:srgbClr val="0066CC"/>
                </a:solidFill>
              </a:rPr>
              <a:t> approach </a:t>
            </a:r>
            <a:r>
              <a:rPr lang="en-US" sz="2800" dirty="0"/>
              <a:t>that prevents secondary </a:t>
            </a:r>
            <a:r>
              <a:rPr lang="en-US" sz="2800" dirty="0" err="1"/>
              <a:t>victimisation</a:t>
            </a:r>
            <a:r>
              <a:rPr lang="en-US" sz="2800" dirty="0"/>
              <a:t> and is aimed at the </a:t>
            </a:r>
            <a:r>
              <a:rPr lang="en-US" sz="2800" b="1" dirty="0">
                <a:solidFill>
                  <a:srgbClr val="0066CC"/>
                </a:solidFill>
              </a:rPr>
              <a:t>protection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0066CC"/>
                </a:solidFill>
              </a:rPr>
              <a:t>empowerment</a:t>
            </a:r>
            <a:r>
              <a:rPr lang="en-US" sz="2800" dirty="0"/>
              <a:t> of migrant, refugee and asylum-seeking women and girls</a:t>
            </a: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/>
              <a:t>Protection</a:t>
            </a:r>
            <a:r>
              <a:rPr lang="en-GB" sz="2800" b="1" dirty="0"/>
              <a:t> </a:t>
            </a:r>
            <a:r>
              <a:rPr lang="en-GB" sz="2800" dirty="0"/>
              <a:t>against all forms of  </a:t>
            </a:r>
            <a:r>
              <a:rPr lang="en-GB" sz="2800" b="1" dirty="0">
                <a:solidFill>
                  <a:srgbClr val="0066CC"/>
                </a:solidFill>
              </a:rPr>
              <a:t>violence against women including trafficking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/>
              <a:t>Specific measures against  </a:t>
            </a:r>
            <a:r>
              <a:rPr lang="en-GB" sz="2800" b="1" dirty="0">
                <a:solidFill>
                  <a:srgbClr val="0066CC"/>
                </a:solidFill>
              </a:rPr>
              <a:t>trafficking for the purpose of sexual exploitation</a:t>
            </a:r>
          </a:p>
          <a:p>
            <a:endParaRPr lang="en-GB" sz="2800" dirty="0"/>
          </a:p>
          <a:p>
            <a:endParaRPr lang="fr-FR" sz="2600" b="1" dirty="0">
              <a:solidFill>
                <a:srgbClr val="0066CC"/>
              </a:solidFill>
            </a:endParaRPr>
          </a:p>
          <a:p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200" dirty="0">
              <a:solidFill>
                <a:srgbClr val="0066CC"/>
              </a:solidFill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203DE-9D1F-447D-B6A5-490E1857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404" y="-274231"/>
            <a:ext cx="3899596" cy="25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89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12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71849" y="894378"/>
            <a:ext cx="8414952" cy="715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0066CC"/>
                </a:solidFill>
              </a:rPr>
              <a:t>Protection &amp; support (2)</a:t>
            </a: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r>
              <a:rPr lang="en-GB" sz="9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Measures against </a:t>
            </a:r>
            <a:r>
              <a:rPr lang="en-GB" sz="2600" b="1" dirty="0">
                <a:solidFill>
                  <a:srgbClr val="0066CC"/>
                </a:solidFill>
              </a:rPr>
              <a:t>hate speech and sexism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Ensure that </a:t>
            </a:r>
            <a:r>
              <a:rPr lang="en-GB" sz="2600" b="1" dirty="0">
                <a:solidFill>
                  <a:srgbClr val="0066CC"/>
                </a:solidFill>
              </a:rPr>
              <a:t>culture, custom, religion, tradition or so-called “honour”</a:t>
            </a:r>
            <a:r>
              <a:rPr lang="en-GB" sz="2600" dirty="0"/>
              <a:t> are not considered as </a:t>
            </a:r>
            <a:r>
              <a:rPr lang="en-GB" sz="2600" b="1" dirty="0">
                <a:solidFill>
                  <a:srgbClr val="0066CC"/>
                </a:solidFill>
              </a:rPr>
              <a:t>justification</a:t>
            </a:r>
            <a:r>
              <a:rPr lang="en-GB" sz="2600" dirty="0"/>
              <a:t> for any exploitation or acts of VAW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Non-discriminatory </a:t>
            </a:r>
            <a:r>
              <a:rPr lang="en-GB" sz="2600" dirty="0"/>
              <a:t>access to </a:t>
            </a:r>
            <a:r>
              <a:rPr lang="en-GB" sz="2600" b="1" dirty="0">
                <a:solidFill>
                  <a:srgbClr val="0066CC"/>
                </a:solidFill>
              </a:rPr>
              <a:t>shelters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Access to specialised </a:t>
            </a:r>
            <a:r>
              <a:rPr lang="en-GB" sz="2600" b="1" dirty="0">
                <a:solidFill>
                  <a:srgbClr val="0066CC"/>
                </a:solidFill>
              </a:rPr>
              <a:t>support services </a:t>
            </a:r>
            <a:r>
              <a:rPr lang="en-GB" sz="2600" dirty="0"/>
              <a:t>+ type of services needed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dirty="0"/>
              <a:t>Access to </a:t>
            </a:r>
            <a:r>
              <a:rPr lang="en-US" sz="2600" b="1" dirty="0">
                <a:solidFill>
                  <a:srgbClr val="0066CC"/>
                </a:solidFill>
              </a:rPr>
              <a:t>compensation schemes </a:t>
            </a:r>
            <a:r>
              <a:rPr lang="en-US" sz="2600" dirty="0"/>
              <a:t>&amp; other programmes for the (re)integration of victims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Training</a:t>
            </a:r>
            <a:r>
              <a:rPr lang="en-GB" sz="2600" dirty="0"/>
              <a:t> of authorities and staff in gender equality issues and violence </a:t>
            </a:r>
            <a:endParaRPr lang="en-US" sz="26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/>
          </a:p>
          <a:p>
            <a:endParaRPr lang="en-GB" sz="1000" dirty="0"/>
          </a:p>
          <a:p>
            <a:endParaRPr lang="fr-FR" sz="2600" b="1" dirty="0">
              <a:solidFill>
                <a:srgbClr val="0066CC"/>
              </a:solidFill>
            </a:endParaRPr>
          </a:p>
          <a:p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200" dirty="0">
              <a:solidFill>
                <a:srgbClr val="0066CC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1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13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95416" y="894378"/>
            <a:ext cx="8291385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0066CC"/>
                </a:solidFill>
              </a:rPr>
              <a:t>						</a:t>
            </a:r>
          </a:p>
          <a:p>
            <a:r>
              <a:rPr lang="en-GB" sz="1200" b="1" dirty="0">
                <a:solidFill>
                  <a:srgbClr val="0066CC"/>
                </a:solidFill>
              </a:rPr>
              <a:t>					</a:t>
            </a:r>
            <a:r>
              <a:rPr lang="en-GB" sz="2800" b="1" dirty="0">
                <a:solidFill>
                  <a:srgbClr val="0066CC"/>
                </a:solidFill>
              </a:rPr>
              <a:t>Arrival (1)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9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9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Transit and reception facilities</a:t>
            </a:r>
            <a:r>
              <a:rPr lang="en-GB" sz="2600" dirty="0"/>
              <a:t>:</a:t>
            </a:r>
          </a:p>
          <a:p>
            <a:r>
              <a:rPr lang="en-GB" sz="2600" dirty="0"/>
              <a:t> concrete recommendations </a:t>
            </a:r>
          </a:p>
          <a:p>
            <a:r>
              <a:rPr lang="en-GB" sz="2600" dirty="0"/>
              <a:t> (safety, hygiene facilities, separate sleeping areas…)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Access to </a:t>
            </a:r>
            <a:r>
              <a:rPr lang="en-GB" sz="2600" b="1" dirty="0">
                <a:solidFill>
                  <a:srgbClr val="0066CC"/>
                </a:solidFill>
              </a:rPr>
              <a:t>complaint/reporting mechanisms </a:t>
            </a:r>
            <a:r>
              <a:rPr lang="en-GB" sz="2600" dirty="0"/>
              <a:t>concerning violence or other violation of rights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Regular </a:t>
            </a:r>
            <a:r>
              <a:rPr lang="en-GB" sz="2600" b="1" dirty="0">
                <a:solidFill>
                  <a:srgbClr val="0066CC"/>
                </a:solidFill>
              </a:rPr>
              <a:t>independent monitoring </a:t>
            </a:r>
            <a:r>
              <a:rPr lang="en-GB" sz="2600" dirty="0"/>
              <a:t>of facilities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dirty="0"/>
              <a:t>Addressing the </a:t>
            </a:r>
            <a:r>
              <a:rPr lang="en-GB" sz="2600" b="1" dirty="0">
                <a:solidFill>
                  <a:srgbClr val="0066CC"/>
                </a:solidFill>
              </a:rPr>
              <a:t>special needs </a:t>
            </a:r>
            <a:r>
              <a:rPr lang="en-GB" sz="2600" dirty="0"/>
              <a:t>of women with disability, older, pregnant women, victims of violence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Training</a:t>
            </a:r>
            <a:r>
              <a:rPr lang="en-GB" sz="2600" dirty="0"/>
              <a:t> of staff &amp; presence of </a:t>
            </a:r>
            <a:r>
              <a:rPr lang="en-GB" sz="2600" b="1" dirty="0">
                <a:solidFill>
                  <a:srgbClr val="0066CC"/>
                </a:solidFill>
              </a:rPr>
              <a:t>women among staff</a:t>
            </a:r>
            <a:endParaRPr lang="fr-FR" sz="2600" b="1" dirty="0">
              <a:solidFill>
                <a:srgbClr val="0066CC"/>
              </a:solidFill>
            </a:endParaRPr>
          </a:p>
          <a:p>
            <a:endParaRPr lang="en-GB" sz="2600" dirty="0"/>
          </a:p>
          <a:p>
            <a:endParaRPr lang="en-GB" sz="2400" dirty="0"/>
          </a:p>
        </p:txBody>
      </p:sp>
      <p:pic>
        <p:nvPicPr>
          <p:cNvPr id="4" name="Picture 3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2CF5B3E4-DB79-4C32-AD21-7D7DC8FA0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1" y="0"/>
            <a:ext cx="3976099" cy="27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71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67FFA9-18E4-4E48-91F6-A7770859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52" y="1074023"/>
            <a:ext cx="8355496" cy="52942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3700" b="1" dirty="0">
                <a:solidFill>
                  <a:srgbClr val="0066CC"/>
                </a:solidFill>
              </a:rPr>
              <a:t>Arrival (2)</a:t>
            </a:r>
          </a:p>
          <a:p>
            <a:pPr marL="0" indent="0">
              <a:buNone/>
            </a:pPr>
            <a:r>
              <a:rPr lang="en-US" sz="3600" b="1" i="0" dirty="0">
                <a:solidFill>
                  <a:srgbClr val="0066CC"/>
                </a:solidFill>
                <a:effectLst/>
              </a:rPr>
              <a:t>Asylum: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400" b="0" i="0" dirty="0">
                <a:effectLst/>
              </a:rPr>
              <a:t>Adopt and implement age- and </a:t>
            </a:r>
            <a:r>
              <a:rPr lang="en-US" sz="3400" b="1" i="0" dirty="0">
                <a:solidFill>
                  <a:srgbClr val="0066CC"/>
                </a:solidFill>
                <a:effectLst/>
              </a:rPr>
              <a:t>gender-sensitive asylum standards, practices and procedures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3400" dirty="0"/>
              <a:t>Ensure the possibility for women to lodge an </a:t>
            </a:r>
            <a:r>
              <a:rPr lang="en-GB" sz="3400" b="1" dirty="0">
                <a:solidFill>
                  <a:srgbClr val="0066CC"/>
                </a:solidFill>
              </a:rPr>
              <a:t>independent asylum claim</a:t>
            </a:r>
            <a:r>
              <a:rPr lang="en-GB" sz="3400" dirty="0">
                <a:solidFill>
                  <a:srgbClr val="0066CC"/>
                </a:solidFill>
              </a:rPr>
              <a:t> </a:t>
            </a:r>
            <a:r>
              <a:rPr lang="en-GB" sz="3400" dirty="0"/>
              <a:t>from their spouse or parents</a:t>
            </a:r>
          </a:p>
          <a:p>
            <a:pPr>
              <a:spcAft>
                <a:spcPts val="1000"/>
              </a:spcAft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400" b="0" i="0" dirty="0">
                <a:effectLst/>
              </a:rPr>
              <a:t>Ensure a </a:t>
            </a:r>
            <a:r>
              <a:rPr lang="en-US" sz="3400" b="1" i="0" dirty="0">
                <a:solidFill>
                  <a:srgbClr val="0066CC"/>
                </a:solidFill>
                <a:effectLst/>
              </a:rPr>
              <a:t>gender-sensitive interpretation </a:t>
            </a:r>
            <a:r>
              <a:rPr lang="en-US" sz="3400" b="0" i="0" dirty="0">
                <a:effectLst/>
              </a:rPr>
              <a:t>of the 1951 Refugees Convention regarding the grounds for asylum and the recognition of gender-based violence, including trafficking in women and girls, as a possible form of persecution </a:t>
            </a:r>
            <a:endParaRPr lang="en-GB" sz="3400" dirty="0"/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400" dirty="0"/>
              <a:t>C</a:t>
            </a:r>
            <a:r>
              <a:rPr lang="en-US" sz="3400" b="0" i="0" dirty="0">
                <a:effectLst/>
              </a:rPr>
              <a:t>omprehensive </a:t>
            </a:r>
            <a:r>
              <a:rPr lang="en-US" sz="3400" b="1" i="0" dirty="0">
                <a:solidFill>
                  <a:srgbClr val="0066CC"/>
                </a:solidFill>
                <a:effectLst/>
              </a:rPr>
              <a:t>gender-sensitive guidelines </a:t>
            </a:r>
            <a:r>
              <a:rPr lang="en-US" sz="3400" b="0" i="0" dirty="0">
                <a:effectLst/>
              </a:rPr>
              <a:t>at all stages of the asylum process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400" dirty="0"/>
              <a:t>Availability of </a:t>
            </a:r>
            <a:r>
              <a:rPr lang="en-US" sz="3400" b="1" dirty="0">
                <a:solidFill>
                  <a:srgbClr val="0066CC"/>
                </a:solidFill>
              </a:rPr>
              <a:t>w</a:t>
            </a:r>
            <a:r>
              <a:rPr lang="en-US" sz="3400" b="1" i="0" dirty="0">
                <a:solidFill>
                  <a:srgbClr val="0066CC"/>
                </a:solidFill>
                <a:effectLst/>
              </a:rPr>
              <a:t>omen asylum officers and interpreters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3400" b="1" dirty="0">
                <a:solidFill>
                  <a:srgbClr val="0066CC"/>
                </a:solidFill>
              </a:rPr>
              <a:t>separate interviews </a:t>
            </a:r>
            <a:r>
              <a:rPr lang="en-GB" sz="3400" dirty="0"/>
              <a:t>for women and men from the same family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478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15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95416" y="1027609"/>
            <a:ext cx="8291384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0066CC"/>
                </a:solidFill>
              </a:rPr>
              <a:t>Residence and integration</a:t>
            </a:r>
            <a:r>
              <a:rPr lang="fr-FR" sz="2800" b="1" dirty="0">
                <a:solidFill>
                  <a:srgbClr val="0066CC"/>
                </a:solidFill>
              </a:rPr>
              <a:t> (1)</a:t>
            </a:r>
            <a:endParaRPr lang="en-GB" sz="2800" b="1" dirty="0">
              <a:solidFill>
                <a:srgbClr val="0066CC"/>
              </a:solidFill>
            </a:endParaRP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66CC"/>
                </a:solidFill>
              </a:rPr>
              <a:t>Different provisions </a:t>
            </a:r>
            <a:r>
              <a:rPr lang="en-GB" sz="2400" dirty="0"/>
              <a:t>for different groups of migrants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Access to </a:t>
            </a:r>
            <a:r>
              <a:rPr lang="en-GB" sz="2400" b="1" dirty="0">
                <a:solidFill>
                  <a:srgbClr val="0066CC"/>
                </a:solidFill>
              </a:rPr>
              <a:t>health</a:t>
            </a:r>
            <a:r>
              <a:rPr lang="en-GB" sz="2400" dirty="0"/>
              <a:t> services, including mental health and sexual and reproductive health &amp; rights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66CC"/>
                </a:solidFill>
              </a:rPr>
              <a:t>Social services: </a:t>
            </a:r>
            <a:r>
              <a:rPr lang="en-GB" sz="2400" dirty="0"/>
              <a:t>no discrimination in access to housing and social assistance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66CC"/>
                </a:solidFill>
              </a:rPr>
              <a:t>Social and political participation</a:t>
            </a:r>
            <a:r>
              <a:rPr lang="en-GB" sz="2400" dirty="0"/>
              <a:t>: support those women who are entitled to vote and to stand for election 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Access to compulsory education, higher </a:t>
            </a:r>
            <a:r>
              <a:rPr lang="en-GB" sz="2400" b="1" dirty="0">
                <a:solidFill>
                  <a:srgbClr val="0066CC"/>
                </a:solidFill>
              </a:rPr>
              <a:t>education</a:t>
            </a:r>
            <a:r>
              <a:rPr lang="en-GB" sz="2400" dirty="0"/>
              <a:t>, vocational training, lifelong learning, language training and retraining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Facilitate the </a:t>
            </a:r>
            <a:r>
              <a:rPr lang="en-GB" sz="2400" b="1" dirty="0">
                <a:solidFill>
                  <a:srgbClr val="0066CC"/>
                </a:solidFill>
              </a:rPr>
              <a:t>recognition</a:t>
            </a:r>
            <a:r>
              <a:rPr lang="en-GB" sz="2400" dirty="0"/>
              <a:t> of existing vocational and academic qualifications and work experience </a:t>
            </a:r>
          </a:p>
          <a:p>
            <a:endParaRPr lang="en-GB" sz="10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2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043259-B64C-442E-A222-3A9753297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4370"/>
            <a:ext cx="8229600" cy="51229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3100" b="1" dirty="0">
                <a:solidFill>
                  <a:srgbClr val="0066CC"/>
                </a:solidFill>
              </a:rPr>
              <a:t>Residence and integration (2) </a:t>
            </a:r>
          </a:p>
          <a:p>
            <a:pPr marL="0" indent="0" algn="ctr">
              <a:buNone/>
            </a:pPr>
            <a:endParaRPr lang="en-GB" b="1" dirty="0">
              <a:solidFill>
                <a:srgbClr val="0066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Promote access to </a:t>
            </a:r>
            <a:r>
              <a:rPr lang="en-GB" b="1" dirty="0">
                <a:solidFill>
                  <a:srgbClr val="0066CC"/>
                </a:solidFill>
              </a:rPr>
              <a:t>employment</a:t>
            </a:r>
            <a:r>
              <a:rPr lang="en-GB" dirty="0"/>
              <a:t> and eliminate all forms of labour exploitation and discrimination including domestic workers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Access to </a:t>
            </a:r>
            <a:r>
              <a:rPr lang="en-GB" b="1" dirty="0">
                <a:solidFill>
                  <a:srgbClr val="0066CC"/>
                </a:solidFill>
              </a:rPr>
              <a:t>work-life balance measures </a:t>
            </a:r>
            <a:r>
              <a:rPr lang="en-GB" dirty="0"/>
              <a:t>and other support measures (loans, volunteering, self-employment etc.)</a:t>
            </a: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Women granted a residence permit on the basis of a family relationship to be entitled to social rights and benefits </a:t>
            </a:r>
            <a:r>
              <a:rPr lang="en-GB" b="1" dirty="0">
                <a:solidFill>
                  <a:srgbClr val="0066CC"/>
                </a:solidFill>
              </a:rPr>
              <a:t>in an autonomous capacity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Victims of violence whose residence permits depend on the spouse to be granted </a:t>
            </a:r>
            <a:r>
              <a:rPr lang="en-GB" b="1" dirty="0">
                <a:solidFill>
                  <a:srgbClr val="0066CC"/>
                </a:solidFill>
              </a:rPr>
              <a:t>autonomous residence </a:t>
            </a:r>
            <a:r>
              <a:rPr lang="en-GB" dirty="0"/>
              <a:t>permits</a:t>
            </a:r>
            <a:endParaRPr lang="en-GB" sz="28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8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8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17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95416" y="894378"/>
            <a:ext cx="829138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b="1" dirty="0">
              <a:solidFill>
                <a:srgbClr val="0066CC"/>
              </a:solidFill>
            </a:endParaRPr>
          </a:p>
          <a:p>
            <a:pPr algn="ctr"/>
            <a:r>
              <a:rPr lang="en-GB" sz="2800" b="1" dirty="0">
                <a:solidFill>
                  <a:srgbClr val="0066CC"/>
                </a:solidFill>
              </a:rPr>
              <a:t>Detention</a:t>
            </a: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Age- and gender sensitive approach </a:t>
            </a:r>
            <a:r>
              <a:rPr lang="en-GB" sz="2600" dirty="0"/>
              <a:t>to all aspects of deprivation of liberty (infrastructure, assistance, presence of women among staff etc.)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b="0" i="0" dirty="0">
                <a:solidFill>
                  <a:srgbClr val="333333"/>
                </a:solidFill>
                <a:effectLst/>
              </a:rPr>
              <a:t>Places of deprivation of liberty, including administrative detention facilities to be subject  to </a:t>
            </a:r>
            <a:r>
              <a:rPr lang="en-US" sz="2600" b="1" i="0" dirty="0">
                <a:solidFill>
                  <a:srgbClr val="0066CC"/>
                </a:solidFill>
                <a:effectLst/>
              </a:rPr>
              <a:t>regular independent monitoring.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600" b="1" dirty="0">
                <a:solidFill>
                  <a:srgbClr val="0066CC"/>
                </a:solidFill>
              </a:rPr>
              <a:t>Administrative detention</a:t>
            </a:r>
            <a:r>
              <a:rPr lang="en-GB" sz="2600" dirty="0"/>
              <a:t> in the context of migration as </a:t>
            </a:r>
            <a:r>
              <a:rPr lang="en-GB" sz="2600" b="1" dirty="0">
                <a:solidFill>
                  <a:srgbClr val="0066CC"/>
                </a:solidFill>
              </a:rPr>
              <a:t>last resort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rgbClr val="0066CC"/>
                </a:solidFill>
              </a:rPr>
              <a:t>Unaccompanied or separated girls </a:t>
            </a:r>
            <a:r>
              <a:rPr lang="en-US" sz="2600" dirty="0">
                <a:solidFill>
                  <a:srgbClr val="333333"/>
                </a:solidFill>
              </a:rPr>
              <a:t>should not, as a general rule, be detained.</a:t>
            </a: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2600" b="1" dirty="0">
                <a:solidFill>
                  <a:srgbClr val="0066CC"/>
                </a:solidFill>
              </a:rPr>
              <a:t>Effective alternatives to administrative detention</a:t>
            </a:r>
            <a:r>
              <a:rPr lang="en-US" sz="2600" dirty="0">
                <a:solidFill>
                  <a:srgbClr val="333333"/>
                </a:solidFill>
              </a:rPr>
              <a:t> for some groups of women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600" b="1" i="0" dirty="0"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204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3A155F-A708-49C5-96E0-DFEC06ADF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8" y="1232900"/>
            <a:ext cx="8471042" cy="52404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066CC"/>
                </a:solidFill>
              </a:rPr>
              <a:t>Returns </a:t>
            </a:r>
            <a:endParaRPr lang="fr-FR" sz="3600" b="1" dirty="0">
              <a:solidFill>
                <a:srgbClr val="0066CC"/>
              </a:solidFill>
            </a:endParaRP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en-GB" sz="3500" b="1" dirty="0">
              <a:solidFill>
                <a:srgbClr val="0066CC"/>
              </a:solidFill>
            </a:endParaRP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3500" b="1" dirty="0">
                <a:solidFill>
                  <a:srgbClr val="0066CC"/>
                </a:solidFill>
              </a:rPr>
              <a:t>Voluntary returns </a:t>
            </a:r>
            <a:r>
              <a:rPr lang="en-GB" sz="3500" dirty="0"/>
              <a:t>are the preferred option &amp; in safety and dignity</a:t>
            </a:r>
            <a:endParaRPr lang="fr-FR" sz="3500" dirty="0"/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3500" b="1" i="1" dirty="0">
                <a:solidFill>
                  <a:srgbClr val="0066CC"/>
                </a:solidFill>
              </a:rPr>
              <a:t>Non-refoulemen</a:t>
            </a:r>
            <a:r>
              <a:rPr lang="en-GB" sz="3500" i="1" dirty="0"/>
              <a:t>t</a:t>
            </a:r>
            <a:r>
              <a:rPr lang="en-GB" sz="3500" dirty="0"/>
              <a:t> from a gender sensitive perspective = no removal to a country where women’s life would be at risk or where they might be subject to torture or inhuman and degrading treatment or punishment </a:t>
            </a:r>
            <a:r>
              <a:rPr lang="en-US" sz="3500" b="0" i="0" dirty="0">
                <a:solidFill>
                  <a:srgbClr val="333333"/>
                </a:solidFill>
                <a:effectLst/>
              </a:rPr>
              <a:t>including those acts which disproportionately affect women and girls or are directed at them because they are women or girls</a:t>
            </a:r>
            <a:endParaRPr lang="en-GB" sz="3500" dirty="0"/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sz="3500" b="1" dirty="0">
                <a:solidFill>
                  <a:srgbClr val="0066CC"/>
                </a:solidFill>
              </a:rPr>
              <a:t>Respect the right to family life </a:t>
            </a:r>
            <a:r>
              <a:rPr lang="en-GB" sz="3500" dirty="0"/>
              <a:t>and take into account </a:t>
            </a:r>
            <a:r>
              <a:rPr lang="en-US" sz="3500" b="0" i="0" dirty="0">
                <a:solidFill>
                  <a:srgbClr val="333333"/>
                </a:solidFill>
                <a:effectLst/>
              </a:rPr>
              <a:t>the vulnerable situation of the person</a:t>
            </a:r>
            <a:r>
              <a:rPr lang="en-GB" sz="3500" b="0" i="0" dirty="0">
                <a:solidFill>
                  <a:srgbClr val="333333"/>
                </a:solidFill>
                <a:effectLst/>
              </a:rPr>
              <a:t>.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395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DA3C3C-E07B-472D-A023-8463B060C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16000"/>
            <a:ext cx="8343900" cy="5110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66CC"/>
                </a:solidFill>
              </a:rPr>
              <a:t>Conclusions 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A </a:t>
            </a:r>
            <a:r>
              <a:rPr lang="en-US" sz="3200" b="1" dirty="0">
                <a:solidFill>
                  <a:srgbClr val="0066CC"/>
                </a:solidFill>
              </a:rPr>
              <a:t>comprehensive practical </a:t>
            </a:r>
            <a:r>
              <a:rPr lang="en-US" sz="3200" dirty="0"/>
              <a:t>text 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66CC"/>
                </a:solidFill>
              </a:rPr>
              <a:t>Support institutions and professionals </a:t>
            </a:r>
            <a:r>
              <a:rPr lang="en-US" sz="3200" dirty="0"/>
              <a:t>working with migrant women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66CC"/>
                </a:solidFill>
              </a:rPr>
              <a:t>Raising awareness </a:t>
            </a:r>
            <a:r>
              <a:rPr lang="en-US" sz="3200" dirty="0"/>
              <a:t>about existing rights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fr-FR" sz="3200" dirty="0"/>
              <a:t>Need for: </a:t>
            </a:r>
          </a:p>
          <a:p>
            <a:pPr lvl="1">
              <a:buClr>
                <a:srgbClr val="0066CC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Dissemination </a:t>
            </a:r>
          </a:p>
          <a:p>
            <a:pPr lvl="1">
              <a:buClr>
                <a:srgbClr val="0066CC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Implementation </a:t>
            </a:r>
          </a:p>
          <a:p>
            <a:pPr lvl="1">
              <a:buClr>
                <a:srgbClr val="0066CC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Cooperation with NGOs representing migrant women </a:t>
            </a:r>
          </a:p>
        </p:txBody>
      </p:sp>
    </p:spTree>
    <p:extLst>
      <p:ext uri="{BB962C8B-B14F-4D97-AF65-F5344CB8AC3E}">
        <p14:creationId xmlns:p14="http://schemas.microsoft.com/office/powerpoint/2010/main" val="2686325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1AD899-E416-48CF-B461-94ED8F7E1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722"/>
            <a:ext cx="8229600" cy="47744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66CC"/>
                </a:solidFill>
              </a:rPr>
              <a:t>Facts and Figures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6DC365-D586-4D37-B16B-5CD7BDEB9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3698"/>
              </p:ext>
            </p:extLst>
          </p:nvPr>
        </p:nvGraphicFramePr>
        <p:xfrm>
          <a:off x="1656522" y="1929281"/>
          <a:ext cx="6096000" cy="436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9765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20</a:t>
            </a:fld>
            <a:endParaRPr lang="fr-FR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latin typeface="Arial Narrow" panose="020B060602020203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590261" y="2036616"/>
            <a:ext cx="67675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fr-F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884" y="1181377"/>
            <a:ext cx="7455364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2600" dirty="0">
              <a:hlinkClick r:id="rId3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600" dirty="0">
                <a:hlinkClick r:id="rId3"/>
              </a:rPr>
              <a:t>Cecile.greboval@coe.int</a:t>
            </a:r>
          </a:p>
          <a:p>
            <a:pPr>
              <a:spcBef>
                <a:spcPct val="20000"/>
              </a:spcBef>
              <a:defRPr/>
            </a:pPr>
            <a:r>
              <a:rPr lang="en-US" sz="3600" b="1" dirty="0">
                <a:hlinkClick r:id="rId4"/>
              </a:rPr>
              <a:t>www.coe.int/equality</a:t>
            </a:r>
            <a:endParaRPr lang="fr-FR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B4C9D-3A53-45DA-B36C-9315F14C3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306" y="947351"/>
            <a:ext cx="4160160" cy="59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D0E525-A501-4FD3-868B-1AD25E714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00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In 2022, about 90% of </a:t>
            </a:r>
            <a:r>
              <a:rPr lang="en-US" b="1" dirty="0">
                <a:solidFill>
                  <a:srgbClr val="0066CC"/>
                </a:solidFill>
              </a:rPr>
              <a:t>refugees fleeing Ukraine </a:t>
            </a:r>
            <a:r>
              <a:rPr lang="en-US" dirty="0"/>
              <a:t>are women and children 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9B679-7DA3-4FF8-9766-F43BCE8F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04" y="1407771"/>
            <a:ext cx="7186592" cy="40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7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3D163E-CAB6-4671-93AE-751CCD25B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2940"/>
            <a:ext cx="8229600" cy="49732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66CC"/>
                </a:solidFill>
              </a:rPr>
              <a:t>The situation of migrant, refugee and asylum-seeking women and girls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 </a:t>
            </a:r>
            <a:r>
              <a:rPr lang="en-GB" b="1" dirty="0">
                <a:solidFill>
                  <a:srgbClr val="0066CC"/>
                </a:solidFill>
              </a:rPr>
              <a:t>diverse group</a:t>
            </a:r>
            <a:r>
              <a:rPr lang="en-GB" dirty="0"/>
              <a:t>: nationality, age, legal status, professional and personal situation and characteristics and reasons for migrating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0066CC"/>
                </a:solidFill>
              </a:rPr>
              <a:t>Gender inequalities </a:t>
            </a:r>
            <a:r>
              <a:rPr lang="en-GB" dirty="0"/>
              <a:t>impact on their experience of migration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Women and girls are often confronted with </a:t>
            </a:r>
            <a:r>
              <a:rPr lang="en-GB" b="1" dirty="0">
                <a:solidFill>
                  <a:srgbClr val="0066CC"/>
                </a:solidFill>
              </a:rPr>
              <a:t>trafficking, and different forms of gender-based and sexual violence</a:t>
            </a: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They are also confronted to multiple forms of </a:t>
            </a:r>
            <a:r>
              <a:rPr lang="en-GB" b="1" dirty="0">
                <a:solidFill>
                  <a:srgbClr val="0066CC"/>
                </a:solidFill>
              </a:rPr>
              <a:t>discrimination, racism and sexism</a:t>
            </a:r>
          </a:p>
        </p:txBody>
      </p:sp>
    </p:spTree>
    <p:extLst>
      <p:ext uri="{BB962C8B-B14F-4D97-AF65-F5344CB8AC3E}">
        <p14:creationId xmlns:p14="http://schemas.microsoft.com/office/powerpoint/2010/main" val="99513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3D163E-CAB6-4671-93AE-751CCD25B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2940"/>
            <a:ext cx="8229600" cy="49732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66CC"/>
                </a:solidFill>
              </a:rPr>
              <a:t>The situation of migrant, refugee and asylum-seeking women and girls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Particularly </a:t>
            </a:r>
            <a:r>
              <a:rPr lang="en-GB" b="1" dirty="0">
                <a:solidFill>
                  <a:srgbClr val="0066CC"/>
                </a:solidFill>
              </a:rPr>
              <a:t>high risks </a:t>
            </a:r>
            <a:r>
              <a:rPr lang="en-GB" dirty="0"/>
              <a:t>for unaccompanied girls, pregnant women, those with small children or women experiencing intersectional discrimination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Often, </a:t>
            </a:r>
            <a:r>
              <a:rPr lang="en-GB" b="1" dirty="0">
                <a:solidFill>
                  <a:srgbClr val="0066CC"/>
                </a:solidFill>
              </a:rPr>
              <a:t>policies and legislation</a:t>
            </a:r>
            <a:r>
              <a:rPr lang="en-GB" dirty="0"/>
              <a:t> in the areas of migration, asylum and integration do not fully take into account women’s situations and needs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In practice, </a:t>
            </a:r>
            <a:r>
              <a:rPr lang="en-GB" b="1" dirty="0">
                <a:solidFill>
                  <a:srgbClr val="0066CC"/>
                </a:solidFill>
              </a:rPr>
              <a:t>gender-sensitive services and infrastructures </a:t>
            </a:r>
            <a:r>
              <a:rPr lang="en-GB" dirty="0"/>
              <a:t>are needed: shelters, transit and reception facilities, asylum procedure, counselling services or prevention programmes 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97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339F2-7C2E-4BBE-9AA1-5478FD6CB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66CC"/>
                </a:solidFill>
              </a:rPr>
              <a:t>Facts and Figures </a:t>
            </a:r>
            <a:endParaRPr lang="fr-FR" b="1" dirty="0">
              <a:solidFill>
                <a:srgbClr val="0066CC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E7C0D76-AD8D-4209-B1B3-4DA21FADB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484148"/>
              </p:ext>
            </p:extLst>
          </p:nvPr>
        </p:nvGraphicFramePr>
        <p:xfrm>
          <a:off x="4572000" y="2145005"/>
          <a:ext cx="4114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65CE2A2-6127-4960-ABC6-7F1ACFC61D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307651"/>
              </p:ext>
            </p:extLst>
          </p:nvPr>
        </p:nvGraphicFramePr>
        <p:xfrm>
          <a:off x="544011" y="2145005"/>
          <a:ext cx="3854370" cy="406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0045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173233-1013-4F61-B90A-FC72E0FD4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573645"/>
              </p:ext>
            </p:extLst>
          </p:nvPr>
        </p:nvGraphicFramePr>
        <p:xfrm>
          <a:off x="457200" y="1268362"/>
          <a:ext cx="8140700" cy="511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1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8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71849" y="894378"/>
            <a:ext cx="8414952" cy="660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600" b="1" dirty="0">
                <a:solidFill>
                  <a:srgbClr val="0066CC"/>
                </a:solidFill>
              </a:rPr>
              <a:t>Recommendation CM/Rec(2022)17on protecting the rights of migrant, refugee and asylum-seeking women and girls</a:t>
            </a: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pPr algn="ctr"/>
            <a:endParaRPr lang="en-GB" sz="1000" b="1" dirty="0">
              <a:solidFill>
                <a:srgbClr val="0066CC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66CC"/>
                </a:solidFill>
              </a:rPr>
              <a:t>Codifying in a single document “best” measures </a:t>
            </a:r>
            <a:r>
              <a:rPr lang="en-GB" sz="2400" dirty="0"/>
              <a:t>from existing CoE standards, monitoring activities, UN standards and policy documents, etc.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dirty="0"/>
              <a:t>Focus on the </a:t>
            </a:r>
            <a:r>
              <a:rPr lang="en-GB" sz="2400" b="1" dirty="0">
                <a:solidFill>
                  <a:srgbClr val="0066CC"/>
                </a:solidFill>
              </a:rPr>
              <a:t>protection of rights </a:t>
            </a:r>
            <a:r>
              <a:rPr lang="en-GB" sz="2400" dirty="0"/>
              <a:t>and the fight against all forms of </a:t>
            </a:r>
            <a:r>
              <a:rPr lang="en-GB" sz="2400" b="1" dirty="0">
                <a:solidFill>
                  <a:srgbClr val="0066CC"/>
                </a:solidFill>
              </a:rPr>
              <a:t>discrimination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66CC"/>
                </a:solidFill>
              </a:rPr>
              <a:t>violence against women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dirty="0"/>
              <a:t>Looking at the range of relevant public policies: </a:t>
            </a:r>
            <a:r>
              <a:rPr lang="en-GB" sz="2400" b="1" dirty="0">
                <a:solidFill>
                  <a:srgbClr val="0070C0"/>
                </a:solidFill>
              </a:rPr>
              <a:t>migration, asylum and integration policies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70C0"/>
                </a:solidFill>
              </a:rPr>
              <a:t>Including ALL </a:t>
            </a:r>
            <a:r>
              <a:rPr lang="en-GB" sz="2400" dirty="0"/>
              <a:t>migrant, refugee and asylum-seeking women and girls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rgbClr val="0066CC"/>
                </a:solidFill>
              </a:rPr>
              <a:t>Intersectional perspective/</a:t>
            </a:r>
            <a:r>
              <a:rPr lang="en-GB" sz="2400" dirty="0"/>
              <a:t>addressing the needs of </a:t>
            </a:r>
            <a:r>
              <a:rPr lang="en-GB" sz="2400" b="1" dirty="0">
                <a:solidFill>
                  <a:srgbClr val="0066CC"/>
                </a:solidFill>
              </a:rPr>
              <a:t>different  groups: </a:t>
            </a:r>
            <a:r>
              <a:rPr lang="en-GB" sz="2400" dirty="0"/>
              <a:t>girls, women with disabilities, undocumented migrant women, victims of violence, etc.</a:t>
            </a:r>
          </a:p>
          <a:p>
            <a:endParaRPr lang="en-GB" sz="2400" b="1" dirty="0">
              <a:solidFill>
                <a:srgbClr val="0066CC"/>
              </a:solidFill>
            </a:endParaRPr>
          </a:p>
          <a:p>
            <a:endParaRPr lang="fr-FR" sz="2200" dirty="0"/>
          </a:p>
          <a:p>
            <a:r>
              <a:rPr lang="en-GB" sz="900" dirty="0"/>
              <a:t> 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50049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83B46A-D02D-456F-80CA-EE69F27FA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8206"/>
            <a:ext cx="8229600" cy="482795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66CC"/>
                </a:solidFill>
              </a:rPr>
              <a:t>Structure of the Recommendation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Horizontal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Protection and support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Arrival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Residence and integration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Returns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CC0AF-3286-43CB-A2EB-30538512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6539"/>
            <a:ext cx="4412974" cy="30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83570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2075</Words>
  <Application>Microsoft Office PowerPoint</Application>
  <PresentationFormat>On-screen Show (4:3)</PresentationFormat>
  <Paragraphs>252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Calibri</vt:lpstr>
      <vt:lpstr>Century Gothic</vt:lpstr>
      <vt:lpstr>MyriadPro-Regular</vt:lpstr>
      <vt:lpstr>Wingdings</vt:lpstr>
      <vt:lpstr>1_Conception personnalisée</vt:lpstr>
      <vt:lpstr>Conception personnalisée</vt:lpstr>
      <vt:lpstr>4_Conception personnalisée</vt:lpstr>
      <vt:lpstr>3_Conception personnalisée</vt:lpstr>
      <vt:lpstr>Protecting the rights of migrant, refugee and Asylum-seeking Women and Girls   Meeting of the Network of Focal Points on Migration, 09.06.2022  Cécile Gréboval, Programme Adviser, Gender Equality Division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2022-07-05T10:35:00Z</dcterms:modified>
</cp:coreProperties>
</file>