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393" r:id="rId20"/>
    <p:sldId id="403" r:id="rId21"/>
    <p:sldId id="404" r:id="rId22"/>
    <p:sldId id="405" r:id="rId23"/>
    <p:sldId id="406" r:id="rId24"/>
    <p:sldId id="418" r:id="rId25"/>
    <p:sldId id="408" r:id="rId26"/>
    <p:sldId id="409" r:id="rId27"/>
    <p:sldId id="410" r:id="rId28"/>
    <p:sldId id="411" r:id="rId29"/>
    <p:sldId id="412" r:id="rId30"/>
    <p:sldId id="413" r:id="rId31"/>
    <p:sldId id="420" r:id="rId32"/>
    <p:sldId id="415" r:id="rId33"/>
    <p:sldId id="419" r:id="rId34"/>
    <p:sldId id="416" r:id="rId35"/>
    <p:sldId id="379" r:id="rId36"/>
  </p:sldIdLst>
  <p:sldSz cx="9144000" cy="6858000" type="screen4x3"/>
  <p:notesSz cx="9906000" cy="6807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 Daniela" initials="ZD" lastIdx="30" clrIdx="0">
    <p:extLst>
      <p:ext uri="{19B8F6BF-5375-455C-9EA6-DF929625EA0E}">
        <p15:presenceInfo xmlns:p15="http://schemas.microsoft.com/office/powerpoint/2012/main" userId="S::Daniela.ZOL@coe.int::814a215c-b2e1-482b-92bc-a65c5f4a0bc8" providerId="AD"/>
      </p:ext>
    </p:extLst>
  </p:cmAuthor>
  <p:cmAuthor id="2" name="NAUMOVSKA Lidija" initials="NL" lastIdx="12" clrIdx="1">
    <p:extLst>
      <p:ext uri="{19B8F6BF-5375-455C-9EA6-DF929625EA0E}">
        <p15:presenceInfo xmlns:p15="http://schemas.microsoft.com/office/powerpoint/2012/main" userId="S::Lidija.NAUMOVSKA@coe.int::f0d7f3bc-626e-40e6-afa1-e3725a854c12" providerId="AD"/>
      </p:ext>
    </p:extLst>
  </p:cmAuthor>
  <p:cmAuthor id="3" name="NIKOLIC Milan" initials="NM" lastIdx="11" clrIdx="2">
    <p:extLst>
      <p:ext uri="{19B8F6BF-5375-455C-9EA6-DF929625EA0E}">
        <p15:presenceInfo xmlns:p15="http://schemas.microsoft.com/office/powerpoint/2012/main" userId="NIKOLIC Milan" providerId="None"/>
      </p:ext>
    </p:extLst>
  </p:cmAuthor>
  <p:cmAuthor id="4" name="SCHURRER Christel" initials="SC" lastIdx="16" clrIdx="3">
    <p:extLst>
      <p:ext uri="{19B8F6BF-5375-455C-9EA6-DF929625EA0E}">
        <p15:presenceInfo xmlns:p15="http://schemas.microsoft.com/office/powerpoint/2012/main" userId="S::Christel.SCHURRER@coe.int::50b83f59-a4e2-4b00-ab9b-174b87c5ae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8F9"/>
    <a:srgbClr val="D6DDB5"/>
    <a:srgbClr val="9D9725"/>
    <a:srgbClr val="90AA11"/>
    <a:srgbClr val="D6D03E"/>
    <a:srgbClr val="1A2374"/>
    <a:srgbClr val="BF899F"/>
    <a:srgbClr val="A2192A"/>
    <a:srgbClr val="69694A"/>
    <a:srgbClr val="1A3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7194" autoAdjust="0"/>
  </p:normalViewPr>
  <p:slideViewPr>
    <p:cSldViewPr>
      <p:cViewPr varScale="1">
        <p:scale>
          <a:sx n="71" d="100"/>
          <a:sy n="71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ZOL\Desktop\New%20Microsoft%20Excel%20Workshee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ZOL\Desktop\New%20Microsoft%20Excel%20Worksheet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ZOL\Desktop\New%20Microsoft%20Excel%20Worksheet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ZOL\Desktop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1A-420B-9464-939868E752F3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1A-420B-9464-939868E752F3}"/>
              </c:ext>
            </c:extLst>
          </c:dPt>
          <c:dLbls>
            <c:delete val="1"/>
          </c:dLbls>
          <c:val>
            <c:numRef>
              <c:f>[3]Sheet6!$D$17:$D$18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1A-420B-9464-939868E752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72767241048841"/>
          <c:y val="0"/>
          <c:w val="0.5082225020125738"/>
          <c:h val="0.8586289231865262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88-4DAA-B2FA-9F1772865418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88-4DAA-B2FA-9F1772865418}"/>
              </c:ext>
            </c:extLst>
          </c:dPt>
          <c:dLbls>
            <c:delete val="1"/>
          </c:dLbls>
          <c:val>
            <c:numRef>
              <c:f>[3]Sheet6!$D$20:$D$21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88-4DAA-B2FA-9F17728654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40309847208816"/>
          <c:y val="5.6437727658091061E-2"/>
          <c:w val="0.52287345429801591"/>
          <c:h val="0.8620411101691107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C2-49D2-A765-17E0745032E8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C2-49D2-A765-17E0745032E8}"/>
              </c:ext>
            </c:extLst>
          </c:dPt>
          <c:dLbls>
            <c:delete val="1"/>
          </c:dLbls>
          <c:val>
            <c:numRef>
              <c:f>Sheet6!$D$20:$D$21</c:f>
              <c:numCache>
                <c:formatCode>General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C2-49D2-A765-17E0745032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82681047696128"/>
          <c:y val="4.1559812860853168E-2"/>
          <c:w val="0.43916867491669342"/>
          <c:h val="0.8476140195102051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DD-4C19-9602-8708A8790E17}"/>
              </c:ext>
            </c:extLst>
          </c:dPt>
          <c:dPt>
            <c:idx val="1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DD-4C19-9602-8708A8790E17}"/>
              </c:ext>
            </c:extLst>
          </c:dPt>
          <c:dLbls>
            <c:delete val="1"/>
          </c:dLbls>
          <c:val>
            <c:numRef>
              <c:f>Sheet6!$D$17:$D$18</c:f>
              <c:numCache>
                <c:formatCode>General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DD-4C19-9602-8708A8790E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EC70B-6179-4F72-B8B4-099E5125C708}" type="doc">
      <dgm:prSet loTypeId="urn:microsoft.com/office/officeart/2005/8/layout/target3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2DBB78A-C7A4-4C6B-BBF5-3B20CF1FE472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dirty="0"/>
            <a:t>Promoting the effective implementation of instruments for the organisation of justice</a:t>
          </a:r>
          <a:endParaRPr lang="en-GB" dirty="0"/>
        </a:p>
      </dgm:t>
    </dgm:pt>
    <dgm:pt modelId="{42CF1C8A-3524-42DA-B7A2-88C834F03E72}" type="parTrans" cxnId="{3CE3A8EB-AA57-4ACD-A1DE-CCC260D76856}">
      <dgm:prSet/>
      <dgm:spPr/>
      <dgm:t>
        <a:bodyPr/>
        <a:lstStyle/>
        <a:p>
          <a:endParaRPr lang="en-GB"/>
        </a:p>
      </dgm:t>
    </dgm:pt>
    <dgm:pt modelId="{0127E68F-9D6D-4207-BA55-B2863C2E20DD}" type="sibTrans" cxnId="{3CE3A8EB-AA57-4ACD-A1DE-CCC260D76856}">
      <dgm:prSet/>
      <dgm:spPr/>
      <dgm:t>
        <a:bodyPr/>
        <a:lstStyle/>
        <a:p>
          <a:endParaRPr lang="en-GB"/>
        </a:p>
      </dgm:t>
    </dgm:pt>
    <dgm:pt modelId="{DFA95DB2-178B-4F13-93F4-5366FFA7ACE6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dirty="0"/>
            <a:t>Ensuring public policies concerning courts take into account the needs of the justice system users</a:t>
          </a:r>
          <a:endParaRPr lang="en-GB" dirty="0"/>
        </a:p>
      </dgm:t>
    </dgm:pt>
    <dgm:pt modelId="{541F8022-0FD2-4B20-9BE0-C6B373863309}" type="parTrans" cxnId="{067326A9-9875-4D7F-AD13-795335047087}">
      <dgm:prSet/>
      <dgm:spPr/>
      <dgm:t>
        <a:bodyPr/>
        <a:lstStyle/>
        <a:p>
          <a:endParaRPr lang="en-GB"/>
        </a:p>
      </dgm:t>
    </dgm:pt>
    <dgm:pt modelId="{DAE80C4A-7488-4867-8050-9D556C4EF658}" type="sibTrans" cxnId="{067326A9-9875-4D7F-AD13-795335047087}">
      <dgm:prSet/>
      <dgm:spPr/>
      <dgm:t>
        <a:bodyPr/>
        <a:lstStyle/>
        <a:p>
          <a:endParaRPr lang="en-GB"/>
        </a:p>
      </dgm:t>
    </dgm:pt>
    <dgm:pt modelId="{6B8C8B8D-9C15-4D66-8ABE-F18945D3B33F}">
      <dgm:prSet phldrT="[Text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it-IT" dirty="0"/>
            <a:t>Offering States effective solution to prevent violations of Art. 6 of the European Convetion on Human Rights </a:t>
          </a:r>
          <a:endParaRPr lang="en-GB" dirty="0"/>
        </a:p>
      </dgm:t>
    </dgm:pt>
    <dgm:pt modelId="{A78EDC59-1F67-46BC-9376-C5C0CF5640F5}" type="parTrans" cxnId="{7F410CE8-6AED-4C40-9CB3-08DC4EFF453C}">
      <dgm:prSet/>
      <dgm:spPr/>
      <dgm:t>
        <a:bodyPr/>
        <a:lstStyle/>
        <a:p>
          <a:endParaRPr lang="en-GB"/>
        </a:p>
      </dgm:t>
    </dgm:pt>
    <dgm:pt modelId="{78E22892-B212-4857-854E-D01B13FB1CCB}" type="sibTrans" cxnId="{7F410CE8-6AED-4C40-9CB3-08DC4EFF453C}">
      <dgm:prSet/>
      <dgm:spPr/>
      <dgm:t>
        <a:bodyPr/>
        <a:lstStyle/>
        <a:p>
          <a:endParaRPr lang="en-GB"/>
        </a:p>
      </dgm:t>
    </dgm:pt>
    <dgm:pt modelId="{B7437FEA-BD9C-4492-8C9C-FEF6144B7700}" type="pres">
      <dgm:prSet presAssocID="{EB6EC70B-6179-4F72-B8B4-099E5125C70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FADEB82-9847-433E-A472-3BAF39E85477}" type="pres">
      <dgm:prSet presAssocID="{02DBB78A-C7A4-4C6B-BBF5-3B20CF1FE472}" presName="circle1" presStyleLbl="node1" presStyleIdx="0" presStyleCnt="3"/>
      <dgm:spPr>
        <a:solidFill>
          <a:srgbClr val="102144"/>
        </a:solidFill>
      </dgm:spPr>
    </dgm:pt>
    <dgm:pt modelId="{8B94D929-E7BC-4DB2-A9DF-24FF2366BC1E}" type="pres">
      <dgm:prSet presAssocID="{02DBB78A-C7A4-4C6B-BBF5-3B20CF1FE472}" presName="space" presStyleCnt="0"/>
      <dgm:spPr/>
    </dgm:pt>
    <dgm:pt modelId="{394FD770-0CAD-48AB-B345-5EAB0EEF4E82}" type="pres">
      <dgm:prSet presAssocID="{02DBB78A-C7A4-4C6B-BBF5-3B20CF1FE472}" presName="rect1" presStyleLbl="alignAcc1" presStyleIdx="0" presStyleCnt="3"/>
      <dgm:spPr/>
    </dgm:pt>
    <dgm:pt modelId="{03B5B336-F8E0-47AC-8910-09EF2A0A5458}" type="pres">
      <dgm:prSet presAssocID="{DFA95DB2-178B-4F13-93F4-5366FFA7ACE6}" presName="vertSpace2" presStyleLbl="node1" presStyleIdx="0" presStyleCnt="3"/>
      <dgm:spPr/>
    </dgm:pt>
    <dgm:pt modelId="{6BF7F1A2-A3BA-44AE-9FF7-5EDFBEE5E2F4}" type="pres">
      <dgm:prSet presAssocID="{DFA95DB2-178B-4F13-93F4-5366FFA7ACE6}" presName="circle2" presStyleLbl="node1" presStyleIdx="1" presStyleCnt="3"/>
      <dgm:spPr>
        <a:solidFill>
          <a:srgbClr val="102144"/>
        </a:solidFill>
      </dgm:spPr>
    </dgm:pt>
    <dgm:pt modelId="{D74A6A5A-9569-4B74-BC9B-44A18B5B1CC4}" type="pres">
      <dgm:prSet presAssocID="{DFA95DB2-178B-4F13-93F4-5366FFA7ACE6}" presName="rect2" presStyleLbl="alignAcc1" presStyleIdx="1" presStyleCnt="3"/>
      <dgm:spPr/>
    </dgm:pt>
    <dgm:pt modelId="{EB6871F9-1517-4941-BC18-379A5A4B045D}" type="pres">
      <dgm:prSet presAssocID="{6B8C8B8D-9C15-4D66-8ABE-F18945D3B33F}" presName="vertSpace3" presStyleLbl="node1" presStyleIdx="1" presStyleCnt="3"/>
      <dgm:spPr/>
    </dgm:pt>
    <dgm:pt modelId="{62B489A3-D5C6-4F14-810A-321E78CC8DFA}" type="pres">
      <dgm:prSet presAssocID="{6B8C8B8D-9C15-4D66-8ABE-F18945D3B33F}" presName="circle3" presStyleLbl="node1" presStyleIdx="2" presStyleCnt="3"/>
      <dgm:spPr>
        <a:solidFill>
          <a:srgbClr val="102144"/>
        </a:solidFill>
      </dgm:spPr>
    </dgm:pt>
    <dgm:pt modelId="{03017ADC-9E7D-4D82-90F4-4F8072EED2E3}" type="pres">
      <dgm:prSet presAssocID="{6B8C8B8D-9C15-4D66-8ABE-F18945D3B33F}" presName="rect3" presStyleLbl="alignAcc1" presStyleIdx="2" presStyleCnt="3"/>
      <dgm:spPr/>
    </dgm:pt>
    <dgm:pt modelId="{9BE8E28A-8DB4-4F45-BF0E-2FACAA105EE1}" type="pres">
      <dgm:prSet presAssocID="{02DBB78A-C7A4-4C6B-BBF5-3B20CF1FE472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CB1C7BC5-C84E-4605-B4BF-D776E7AEC35D}" type="pres">
      <dgm:prSet presAssocID="{DFA95DB2-178B-4F13-93F4-5366FFA7ACE6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97DFB44-C184-48F1-BD9A-FD2D27D85333}" type="pres">
      <dgm:prSet presAssocID="{6B8C8B8D-9C15-4D66-8ABE-F18945D3B33F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7893A16-6A54-44AD-8374-C15EA2C18A01}" type="presOf" srcId="{DFA95DB2-178B-4F13-93F4-5366FFA7ACE6}" destId="{CB1C7BC5-C84E-4605-B4BF-D776E7AEC35D}" srcOrd="1" destOrd="0" presId="urn:microsoft.com/office/officeart/2005/8/layout/target3"/>
    <dgm:cxn modelId="{55D25143-519D-4AFF-AF64-78F353FF7753}" type="presOf" srcId="{6B8C8B8D-9C15-4D66-8ABE-F18945D3B33F}" destId="{03017ADC-9E7D-4D82-90F4-4F8072EED2E3}" srcOrd="0" destOrd="0" presId="urn:microsoft.com/office/officeart/2005/8/layout/target3"/>
    <dgm:cxn modelId="{B9071278-5210-4FD5-85D9-F2638B6DDE3F}" type="presOf" srcId="{EB6EC70B-6179-4F72-B8B4-099E5125C708}" destId="{B7437FEA-BD9C-4492-8C9C-FEF6144B7700}" srcOrd="0" destOrd="0" presId="urn:microsoft.com/office/officeart/2005/8/layout/target3"/>
    <dgm:cxn modelId="{47F0C45A-F93B-450F-9962-2E51FB4121F4}" type="presOf" srcId="{02DBB78A-C7A4-4C6B-BBF5-3B20CF1FE472}" destId="{394FD770-0CAD-48AB-B345-5EAB0EEF4E82}" srcOrd="0" destOrd="0" presId="urn:microsoft.com/office/officeart/2005/8/layout/target3"/>
    <dgm:cxn modelId="{46F406A2-C58F-4378-882B-0340157CFDEC}" type="presOf" srcId="{02DBB78A-C7A4-4C6B-BBF5-3B20CF1FE472}" destId="{9BE8E28A-8DB4-4F45-BF0E-2FACAA105EE1}" srcOrd="1" destOrd="0" presId="urn:microsoft.com/office/officeart/2005/8/layout/target3"/>
    <dgm:cxn modelId="{067326A9-9875-4D7F-AD13-795335047087}" srcId="{EB6EC70B-6179-4F72-B8B4-099E5125C708}" destId="{DFA95DB2-178B-4F13-93F4-5366FFA7ACE6}" srcOrd="1" destOrd="0" parTransId="{541F8022-0FD2-4B20-9BE0-C6B373863309}" sibTransId="{DAE80C4A-7488-4867-8050-9D556C4EF658}"/>
    <dgm:cxn modelId="{9EAC87E1-30D4-4A3F-8454-910A2789CBC9}" type="presOf" srcId="{DFA95DB2-178B-4F13-93F4-5366FFA7ACE6}" destId="{D74A6A5A-9569-4B74-BC9B-44A18B5B1CC4}" srcOrd="0" destOrd="0" presId="urn:microsoft.com/office/officeart/2005/8/layout/target3"/>
    <dgm:cxn modelId="{7F410CE8-6AED-4C40-9CB3-08DC4EFF453C}" srcId="{EB6EC70B-6179-4F72-B8B4-099E5125C708}" destId="{6B8C8B8D-9C15-4D66-8ABE-F18945D3B33F}" srcOrd="2" destOrd="0" parTransId="{A78EDC59-1F67-46BC-9376-C5C0CF5640F5}" sibTransId="{78E22892-B212-4857-854E-D01B13FB1CCB}"/>
    <dgm:cxn modelId="{3CE3A8EB-AA57-4ACD-A1DE-CCC260D76856}" srcId="{EB6EC70B-6179-4F72-B8B4-099E5125C708}" destId="{02DBB78A-C7A4-4C6B-BBF5-3B20CF1FE472}" srcOrd="0" destOrd="0" parTransId="{42CF1C8A-3524-42DA-B7A2-88C834F03E72}" sibTransId="{0127E68F-9D6D-4207-BA55-B2863C2E20DD}"/>
    <dgm:cxn modelId="{920BA9F9-7B13-4E54-9C4F-65ECF6B89C6D}" type="presOf" srcId="{6B8C8B8D-9C15-4D66-8ABE-F18945D3B33F}" destId="{A97DFB44-C184-48F1-BD9A-FD2D27D85333}" srcOrd="1" destOrd="0" presId="urn:microsoft.com/office/officeart/2005/8/layout/target3"/>
    <dgm:cxn modelId="{930A18FD-59CE-4FAC-8F93-5F3B63739F50}" type="presParOf" srcId="{B7437FEA-BD9C-4492-8C9C-FEF6144B7700}" destId="{2FADEB82-9847-433E-A472-3BAF39E85477}" srcOrd="0" destOrd="0" presId="urn:microsoft.com/office/officeart/2005/8/layout/target3"/>
    <dgm:cxn modelId="{CDE830C1-25BE-4543-A13B-3798390FD836}" type="presParOf" srcId="{B7437FEA-BD9C-4492-8C9C-FEF6144B7700}" destId="{8B94D929-E7BC-4DB2-A9DF-24FF2366BC1E}" srcOrd="1" destOrd="0" presId="urn:microsoft.com/office/officeart/2005/8/layout/target3"/>
    <dgm:cxn modelId="{DFC7FF1D-D22B-471B-A09D-759CC4B867A1}" type="presParOf" srcId="{B7437FEA-BD9C-4492-8C9C-FEF6144B7700}" destId="{394FD770-0CAD-48AB-B345-5EAB0EEF4E82}" srcOrd="2" destOrd="0" presId="urn:microsoft.com/office/officeart/2005/8/layout/target3"/>
    <dgm:cxn modelId="{6F935CA6-88BF-4F1D-BE89-8527FE610391}" type="presParOf" srcId="{B7437FEA-BD9C-4492-8C9C-FEF6144B7700}" destId="{03B5B336-F8E0-47AC-8910-09EF2A0A5458}" srcOrd="3" destOrd="0" presId="urn:microsoft.com/office/officeart/2005/8/layout/target3"/>
    <dgm:cxn modelId="{B6F5633E-103B-483C-A182-190E5F43FBBE}" type="presParOf" srcId="{B7437FEA-BD9C-4492-8C9C-FEF6144B7700}" destId="{6BF7F1A2-A3BA-44AE-9FF7-5EDFBEE5E2F4}" srcOrd="4" destOrd="0" presId="urn:microsoft.com/office/officeart/2005/8/layout/target3"/>
    <dgm:cxn modelId="{652C8944-8A76-4FB0-8467-325FDCEF5D1F}" type="presParOf" srcId="{B7437FEA-BD9C-4492-8C9C-FEF6144B7700}" destId="{D74A6A5A-9569-4B74-BC9B-44A18B5B1CC4}" srcOrd="5" destOrd="0" presId="urn:microsoft.com/office/officeart/2005/8/layout/target3"/>
    <dgm:cxn modelId="{D9BF8FC3-61AF-400F-B241-906164C7D1C1}" type="presParOf" srcId="{B7437FEA-BD9C-4492-8C9C-FEF6144B7700}" destId="{EB6871F9-1517-4941-BC18-379A5A4B045D}" srcOrd="6" destOrd="0" presId="urn:microsoft.com/office/officeart/2005/8/layout/target3"/>
    <dgm:cxn modelId="{459D309E-C88F-43C7-A9A1-57A183D11DB8}" type="presParOf" srcId="{B7437FEA-BD9C-4492-8C9C-FEF6144B7700}" destId="{62B489A3-D5C6-4F14-810A-321E78CC8DFA}" srcOrd="7" destOrd="0" presId="urn:microsoft.com/office/officeart/2005/8/layout/target3"/>
    <dgm:cxn modelId="{D43BDE6A-8DF6-4F76-8A62-977321BA2EE9}" type="presParOf" srcId="{B7437FEA-BD9C-4492-8C9C-FEF6144B7700}" destId="{03017ADC-9E7D-4D82-90F4-4F8072EED2E3}" srcOrd="8" destOrd="0" presId="urn:microsoft.com/office/officeart/2005/8/layout/target3"/>
    <dgm:cxn modelId="{92B17805-2E2F-4DCC-B163-BD14319342E3}" type="presParOf" srcId="{B7437FEA-BD9C-4492-8C9C-FEF6144B7700}" destId="{9BE8E28A-8DB4-4F45-BF0E-2FACAA105EE1}" srcOrd="9" destOrd="0" presId="urn:microsoft.com/office/officeart/2005/8/layout/target3"/>
    <dgm:cxn modelId="{6205A0B7-CC4C-47D7-A57B-0BEDD2A813C6}" type="presParOf" srcId="{B7437FEA-BD9C-4492-8C9C-FEF6144B7700}" destId="{CB1C7BC5-C84E-4605-B4BF-D776E7AEC35D}" srcOrd="10" destOrd="0" presId="urn:microsoft.com/office/officeart/2005/8/layout/target3"/>
    <dgm:cxn modelId="{F49926DC-5F31-45A4-8FE9-795C82C757CA}" type="presParOf" srcId="{B7437FEA-BD9C-4492-8C9C-FEF6144B7700}" destId="{A97DFB44-C184-48F1-BD9A-FD2D27D8533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11937C-87D2-4307-BDFB-2475597910F5}" type="doc">
      <dgm:prSet loTypeId="urn:microsoft.com/office/officeart/2005/8/layout/radial6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9A6D2C7-8F3D-4657-8EF8-586BD7267FD7}">
      <dgm:prSet phldrT="[Text]"/>
      <dgm:spPr/>
      <dgm:t>
        <a:bodyPr/>
        <a:lstStyle/>
        <a:p>
          <a:r>
            <a:rPr lang="it-IT" dirty="0"/>
            <a:t>2020 CEPEJ </a:t>
          </a:r>
        </a:p>
        <a:p>
          <a:r>
            <a:rPr lang="it-IT" dirty="0"/>
            <a:t>Evaluation Report </a:t>
          </a:r>
        </a:p>
      </dgm:t>
    </dgm:pt>
    <dgm:pt modelId="{8B535D51-E2D8-40D9-8D0D-FB2722991E6A}" type="parTrans" cxnId="{4A943B94-34B6-461E-B795-C8505304313F}">
      <dgm:prSet/>
      <dgm:spPr/>
      <dgm:t>
        <a:bodyPr/>
        <a:lstStyle/>
        <a:p>
          <a:endParaRPr lang="en-GB"/>
        </a:p>
      </dgm:t>
    </dgm:pt>
    <dgm:pt modelId="{02873CFF-1B30-4355-9DE0-28808269A1B5}" type="sibTrans" cxnId="{4A943B94-34B6-461E-B795-C8505304313F}">
      <dgm:prSet/>
      <dgm:spPr/>
      <dgm:t>
        <a:bodyPr/>
        <a:lstStyle/>
        <a:p>
          <a:endParaRPr lang="en-GB"/>
        </a:p>
      </dgm:t>
    </dgm:pt>
    <dgm:pt modelId="{95A16C4C-3082-4121-99F5-FD1B10E53481}">
      <dgm:prSet phldrT="[Text]"/>
      <dgm:spPr>
        <a:gradFill rotWithShape="0">
          <a:gsLst>
            <a:gs pos="40000">
              <a:srgbClr val="244E80"/>
            </a:gs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it-IT" dirty="0"/>
            <a:t>Tables, graphs and analyses</a:t>
          </a:r>
          <a:endParaRPr lang="en-GB" dirty="0"/>
        </a:p>
      </dgm:t>
    </dgm:pt>
    <dgm:pt modelId="{1DEBBE5B-5173-4A94-8B99-FF551EA08800}" type="parTrans" cxnId="{63D12BC6-CB1B-4B6B-AB8A-79807025F639}">
      <dgm:prSet/>
      <dgm:spPr/>
      <dgm:t>
        <a:bodyPr/>
        <a:lstStyle/>
        <a:p>
          <a:endParaRPr lang="en-GB"/>
        </a:p>
      </dgm:t>
    </dgm:pt>
    <dgm:pt modelId="{C19C60F1-C43A-46D8-8A43-7FDE670EA7ED}" type="sibTrans" cxnId="{63D12BC6-CB1B-4B6B-AB8A-79807025F639}">
      <dgm:prSet/>
      <dgm:spPr/>
      <dgm:t>
        <a:bodyPr/>
        <a:lstStyle/>
        <a:p>
          <a:endParaRPr lang="en-GB"/>
        </a:p>
      </dgm:t>
    </dgm:pt>
    <dgm:pt modelId="{C1CB907C-BE75-413B-9624-CD3BF7C55ADD}">
      <dgm:prSet phldrT="[Text]"/>
      <dgm:spPr/>
      <dgm:t>
        <a:bodyPr/>
        <a:lstStyle/>
        <a:p>
          <a:r>
            <a:rPr lang="it-IT" dirty="0"/>
            <a:t>Country Profile</a:t>
          </a:r>
          <a:endParaRPr lang="en-GB" dirty="0"/>
        </a:p>
      </dgm:t>
    </dgm:pt>
    <dgm:pt modelId="{60F06931-92B2-4B20-833A-17EE66A71109}" type="parTrans" cxnId="{A537E84E-AA19-400E-A06D-12C60DF53174}">
      <dgm:prSet/>
      <dgm:spPr/>
      <dgm:t>
        <a:bodyPr/>
        <a:lstStyle/>
        <a:p>
          <a:endParaRPr lang="en-GB"/>
        </a:p>
      </dgm:t>
    </dgm:pt>
    <dgm:pt modelId="{CEE8DDC3-F833-4CB6-A463-F97222B96AC3}" type="sibTrans" cxnId="{A537E84E-AA19-400E-A06D-12C60DF53174}">
      <dgm:prSet/>
      <dgm:spPr/>
      <dgm:t>
        <a:bodyPr/>
        <a:lstStyle/>
        <a:p>
          <a:endParaRPr lang="en-GB"/>
        </a:p>
      </dgm:t>
    </dgm:pt>
    <dgm:pt modelId="{99906717-266C-4E7F-B853-46283E3BF179}">
      <dgm:prSet phldrT="[Text]"/>
      <dgm:spPr/>
      <dgm:t>
        <a:bodyPr/>
        <a:lstStyle/>
        <a:p>
          <a:r>
            <a:rPr lang="it-IT" dirty="0"/>
            <a:t>CEPEJ -STAT</a:t>
          </a:r>
          <a:endParaRPr lang="en-GB" dirty="0"/>
        </a:p>
      </dgm:t>
    </dgm:pt>
    <dgm:pt modelId="{EE65E7C8-D10F-4336-9149-C44A7408D63F}" type="parTrans" cxnId="{8327885B-5A04-4063-A74A-ADF4B01B24E3}">
      <dgm:prSet/>
      <dgm:spPr/>
      <dgm:t>
        <a:bodyPr/>
        <a:lstStyle/>
        <a:p>
          <a:endParaRPr lang="en-GB"/>
        </a:p>
      </dgm:t>
    </dgm:pt>
    <dgm:pt modelId="{82ADCD00-AC31-4FF6-AFC3-3DFA1DD9E091}" type="sibTrans" cxnId="{8327885B-5A04-4063-A74A-ADF4B01B24E3}">
      <dgm:prSet/>
      <dgm:spPr/>
      <dgm:t>
        <a:bodyPr/>
        <a:lstStyle/>
        <a:p>
          <a:endParaRPr lang="en-GB"/>
        </a:p>
      </dgm:t>
    </dgm:pt>
    <dgm:pt modelId="{53D529E3-BAE2-4160-BBAC-B67504C95A81}" type="pres">
      <dgm:prSet presAssocID="{3A11937C-87D2-4307-BDFB-2475597910F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5A2D54-8CAD-409B-B345-AD4EFA808B8F}" type="pres">
      <dgm:prSet presAssocID="{C9A6D2C7-8F3D-4657-8EF8-586BD7267FD7}" presName="centerShape" presStyleLbl="node0" presStyleIdx="0" presStyleCnt="1"/>
      <dgm:spPr/>
    </dgm:pt>
    <dgm:pt modelId="{60C433FF-17E3-4627-87E6-6B37741E0E2A}" type="pres">
      <dgm:prSet presAssocID="{95A16C4C-3082-4121-99F5-FD1B10E53481}" presName="node" presStyleLbl="node1" presStyleIdx="0" presStyleCnt="3">
        <dgm:presLayoutVars>
          <dgm:bulletEnabled val="1"/>
        </dgm:presLayoutVars>
      </dgm:prSet>
      <dgm:spPr/>
    </dgm:pt>
    <dgm:pt modelId="{BB5B0A10-87D5-460B-9849-D3B702AA0A13}" type="pres">
      <dgm:prSet presAssocID="{95A16C4C-3082-4121-99F5-FD1B10E53481}" presName="dummy" presStyleCnt="0"/>
      <dgm:spPr/>
    </dgm:pt>
    <dgm:pt modelId="{29D1D69B-5489-407D-BD4F-E744A1DDE657}" type="pres">
      <dgm:prSet presAssocID="{C19C60F1-C43A-46D8-8A43-7FDE670EA7ED}" presName="sibTrans" presStyleLbl="sibTrans2D1" presStyleIdx="0" presStyleCnt="3"/>
      <dgm:spPr/>
    </dgm:pt>
    <dgm:pt modelId="{2108D35E-6C5D-4396-9B31-9578A664F480}" type="pres">
      <dgm:prSet presAssocID="{C1CB907C-BE75-413B-9624-CD3BF7C55ADD}" presName="node" presStyleLbl="node1" presStyleIdx="1" presStyleCnt="3">
        <dgm:presLayoutVars>
          <dgm:bulletEnabled val="1"/>
        </dgm:presLayoutVars>
      </dgm:prSet>
      <dgm:spPr/>
    </dgm:pt>
    <dgm:pt modelId="{B17579E4-5E7E-4930-8D34-9B11F844B7A1}" type="pres">
      <dgm:prSet presAssocID="{C1CB907C-BE75-413B-9624-CD3BF7C55ADD}" presName="dummy" presStyleCnt="0"/>
      <dgm:spPr/>
    </dgm:pt>
    <dgm:pt modelId="{438EFE06-8FCB-40F5-9DA2-574C7DE0D5FF}" type="pres">
      <dgm:prSet presAssocID="{CEE8DDC3-F833-4CB6-A463-F97222B96AC3}" presName="sibTrans" presStyleLbl="sibTrans2D1" presStyleIdx="1" presStyleCnt="3"/>
      <dgm:spPr/>
    </dgm:pt>
    <dgm:pt modelId="{0C9CA1B8-20E3-406C-BC9A-204F6EDC870F}" type="pres">
      <dgm:prSet presAssocID="{99906717-266C-4E7F-B853-46283E3BF179}" presName="node" presStyleLbl="node1" presStyleIdx="2" presStyleCnt="3">
        <dgm:presLayoutVars>
          <dgm:bulletEnabled val="1"/>
        </dgm:presLayoutVars>
      </dgm:prSet>
      <dgm:spPr/>
    </dgm:pt>
    <dgm:pt modelId="{3152011A-1A31-4323-9CBA-B51C2F21E78B}" type="pres">
      <dgm:prSet presAssocID="{99906717-266C-4E7F-B853-46283E3BF179}" presName="dummy" presStyleCnt="0"/>
      <dgm:spPr/>
    </dgm:pt>
    <dgm:pt modelId="{F47F195B-B899-4335-B24F-80FCE9E8B353}" type="pres">
      <dgm:prSet presAssocID="{82ADCD00-AC31-4FF6-AFC3-3DFA1DD9E091}" presName="sibTrans" presStyleLbl="sibTrans2D1" presStyleIdx="2" presStyleCnt="3"/>
      <dgm:spPr/>
    </dgm:pt>
  </dgm:ptLst>
  <dgm:cxnLst>
    <dgm:cxn modelId="{86B5B20A-6A25-456C-A2C7-AB47CEAC0F24}" type="presOf" srcId="{C9A6D2C7-8F3D-4657-8EF8-586BD7267FD7}" destId="{5C5A2D54-8CAD-409B-B345-AD4EFA808B8F}" srcOrd="0" destOrd="0" presId="urn:microsoft.com/office/officeart/2005/8/layout/radial6"/>
    <dgm:cxn modelId="{8327885B-5A04-4063-A74A-ADF4B01B24E3}" srcId="{C9A6D2C7-8F3D-4657-8EF8-586BD7267FD7}" destId="{99906717-266C-4E7F-B853-46283E3BF179}" srcOrd="2" destOrd="0" parTransId="{EE65E7C8-D10F-4336-9149-C44A7408D63F}" sibTransId="{82ADCD00-AC31-4FF6-AFC3-3DFA1DD9E091}"/>
    <dgm:cxn modelId="{5A29D545-0B10-40DA-B08B-71934F5E1F51}" type="presOf" srcId="{CEE8DDC3-F833-4CB6-A463-F97222B96AC3}" destId="{438EFE06-8FCB-40F5-9DA2-574C7DE0D5FF}" srcOrd="0" destOrd="0" presId="urn:microsoft.com/office/officeart/2005/8/layout/radial6"/>
    <dgm:cxn modelId="{A537E84E-AA19-400E-A06D-12C60DF53174}" srcId="{C9A6D2C7-8F3D-4657-8EF8-586BD7267FD7}" destId="{C1CB907C-BE75-413B-9624-CD3BF7C55ADD}" srcOrd="1" destOrd="0" parTransId="{60F06931-92B2-4B20-833A-17EE66A71109}" sibTransId="{CEE8DDC3-F833-4CB6-A463-F97222B96AC3}"/>
    <dgm:cxn modelId="{F3F5DF54-1B5C-4E87-B338-CA7E5740A355}" type="presOf" srcId="{C1CB907C-BE75-413B-9624-CD3BF7C55ADD}" destId="{2108D35E-6C5D-4396-9B31-9578A664F480}" srcOrd="0" destOrd="0" presId="urn:microsoft.com/office/officeart/2005/8/layout/radial6"/>
    <dgm:cxn modelId="{590F6E7D-F765-48CB-A342-D1E569269216}" type="presOf" srcId="{82ADCD00-AC31-4FF6-AFC3-3DFA1DD9E091}" destId="{F47F195B-B899-4335-B24F-80FCE9E8B353}" srcOrd="0" destOrd="0" presId="urn:microsoft.com/office/officeart/2005/8/layout/radial6"/>
    <dgm:cxn modelId="{706EB791-674B-4D40-80C0-F5C0C58B6EC6}" type="presOf" srcId="{3A11937C-87D2-4307-BDFB-2475597910F5}" destId="{53D529E3-BAE2-4160-BBAC-B67504C95A81}" srcOrd="0" destOrd="0" presId="urn:microsoft.com/office/officeart/2005/8/layout/radial6"/>
    <dgm:cxn modelId="{4A943B94-34B6-461E-B795-C8505304313F}" srcId="{3A11937C-87D2-4307-BDFB-2475597910F5}" destId="{C9A6D2C7-8F3D-4657-8EF8-586BD7267FD7}" srcOrd="0" destOrd="0" parTransId="{8B535D51-E2D8-40D9-8D0D-FB2722991E6A}" sibTransId="{02873CFF-1B30-4355-9DE0-28808269A1B5}"/>
    <dgm:cxn modelId="{2FEA41A8-DE2F-49EE-9A23-D6194E25AC92}" type="presOf" srcId="{99906717-266C-4E7F-B853-46283E3BF179}" destId="{0C9CA1B8-20E3-406C-BC9A-204F6EDC870F}" srcOrd="0" destOrd="0" presId="urn:microsoft.com/office/officeart/2005/8/layout/radial6"/>
    <dgm:cxn modelId="{63D12BC6-CB1B-4B6B-AB8A-79807025F639}" srcId="{C9A6D2C7-8F3D-4657-8EF8-586BD7267FD7}" destId="{95A16C4C-3082-4121-99F5-FD1B10E53481}" srcOrd="0" destOrd="0" parTransId="{1DEBBE5B-5173-4A94-8B99-FF551EA08800}" sibTransId="{C19C60F1-C43A-46D8-8A43-7FDE670EA7ED}"/>
    <dgm:cxn modelId="{C98804D2-2429-4950-983D-CC78CEFFDB75}" type="presOf" srcId="{C19C60F1-C43A-46D8-8A43-7FDE670EA7ED}" destId="{29D1D69B-5489-407D-BD4F-E744A1DDE657}" srcOrd="0" destOrd="0" presId="urn:microsoft.com/office/officeart/2005/8/layout/radial6"/>
    <dgm:cxn modelId="{F376ADDB-FDA2-4474-B17E-921F6C2EAE65}" type="presOf" srcId="{95A16C4C-3082-4121-99F5-FD1B10E53481}" destId="{60C433FF-17E3-4627-87E6-6B37741E0E2A}" srcOrd="0" destOrd="0" presId="urn:microsoft.com/office/officeart/2005/8/layout/radial6"/>
    <dgm:cxn modelId="{AA67DCFE-EFE6-427D-9D77-5789804D7FE6}" type="presParOf" srcId="{53D529E3-BAE2-4160-BBAC-B67504C95A81}" destId="{5C5A2D54-8CAD-409B-B345-AD4EFA808B8F}" srcOrd="0" destOrd="0" presId="urn:microsoft.com/office/officeart/2005/8/layout/radial6"/>
    <dgm:cxn modelId="{018C2CB6-F4CB-4AE6-B432-39134317F6C3}" type="presParOf" srcId="{53D529E3-BAE2-4160-BBAC-B67504C95A81}" destId="{60C433FF-17E3-4627-87E6-6B37741E0E2A}" srcOrd="1" destOrd="0" presId="urn:microsoft.com/office/officeart/2005/8/layout/radial6"/>
    <dgm:cxn modelId="{F1868A81-1715-4530-A80C-B21213DF2A3B}" type="presParOf" srcId="{53D529E3-BAE2-4160-BBAC-B67504C95A81}" destId="{BB5B0A10-87D5-460B-9849-D3B702AA0A13}" srcOrd="2" destOrd="0" presId="urn:microsoft.com/office/officeart/2005/8/layout/radial6"/>
    <dgm:cxn modelId="{70D5F30A-2E82-4F5D-A659-E5379C740F3C}" type="presParOf" srcId="{53D529E3-BAE2-4160-BBAC-B67504C95A81}" destId="{29D1D69B-5489-407D-BD4F-E744A1DDE657}" srcOrd="3" destOrd="0" presId="urn:microsoft.com/office/officeart/2005/8/layout/radial6"/>
    <dgm:cxn modelId="{B6502EC7-CB02-458A-BDEE-D4373AA2AFE6}" type="presParOf" srcId="{53D529E3-BAE2-4160-BBAC-B67504C95A81}" destId="{2108D35E-6C5D-4396-9B31-9578A664F480}" srcOrd="4" destOrd="0" presId="urn:microsoft.com/office/officeart/2005/8/layout/radial6"/>
    <dgm:cxn modelId="{1BA99C8C-56EF-4D5C-9BC6-DCA1A47CB033}" type="presParOf" srcId="{53D529E3-BAE2-4160-BBAC-B67504C95A81}" destId="{B17579E4-5E7E-4930-8D34-9B11F844B7A1}" srcOrd="5" destOrd="0" presId="urn:microsoft.com/office/officeart/2005/8/layout/radial6"/>
    <dgm:cxn modelId="{FF5489B4-1345-471D-B3D1-85AD1B45DF20}" type="presParOf" srcId="{53D529E3-BAE2-4160-BBAC-B67504C95A81}" destId="{438EFE06-8FCB-40F5-9DA2-574C7DE0D5FF}" srcOrd="6" destOrd="0" presId="urn:microsoft.com/office/officeart/2005/8/layout/radial6"/>
    <dgm:cxn modelId="{650D8902-BAAB-4E2B-80FE-BDBF2FC083A5}" type="presParOf" srcId="{53D529E3-BAE2-4160-BBAC-B67504C95A81}" destId="{0C9CA1B8-20E3-406C-BC9A-204F6EDC870F}" srcOrd="7" destOrd="0" presId="urn:microsoft.com/office/officeart/2005/8/layout/radial6"/>
    <dgm:cxn modelId="{5E0F1334-95BB-448D-A233-FFBB28B34E81}" type="presParOf" srcId="{53D529E3-BAE2-4160-BBAC-B67504C95A81}" destId="{3152011A-1A31-4323-9CBA-B51C2F21E78B}" srcOrd="8" destOrd="0" presId="urn:microsoft.com/office/officeart/2005/8/layout/radial6"/>
    <dgm:cxn modelId="{4C503202-0112-4B48-88CA-1E39FE8D0D61}" type="presParOf" srcId="{53D529E3-BAE2-4160-BBAC-B67504C95A81}" destId="{F47F195B-B899-4335-B24F-80FCE9E8B353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05D9E-AD66-4D89-A829-EEF5198F55D3}" type="doc">
      <dgm:prSet loTypeId="urn:microsoft.com/office/officeart/2008/layout/AlternatingHexagon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2F882D-5647-4E17-B890-F2446374832A}">
      <dgm:prSet phldrT="[Text]" custT="1"/>
      <dgm:spPr/>
      <dgm:t>
        <a:bodyPr/>
        <a:lstStyle/>
        <a:p>
          <a:r>
            <a:rPr lang="it-IT" sz="1300" dirty="0"/>
            <a:t>Budgets</a:t>
          </a:r>
        </a:p>
      </dgm:t>
    </dgm:pt>
    <dgm:pt modelId="{0BF557FE-CCB6-402A-953B-BE58FC7784C2}" type="parTrans" cxnId="{18AA9564-9E9C-4068-84C0-463C5DC0E781}">
      <dgm:prSet/>
      <dgm:spPr/>
      <dgm:t>
        <a:bodyPr/>
        <a:lstStyle/>
        <a:p>
          <a:endParaRPr lang="en-GB"/>
        </a:p>
      </dgm:t>
    </dgm:pt>
    <dgm:pt modelId="{E399313E-EAF4-4023-8B18-F5DE703B99F6}" type="sibTrans" cxnId="{18AA9564-9E9C-4068-84C0-463C5DC0E781}">
      <dgm:prSet custT="1"/>
      <dgm:spPr/>
      <dgm:t>
        <a:bodyPr/>
        <a:lstStyle/>
        <a:p>
          <a:r>
            <a:rPr lang="it-IT" sz="1300" dirty="0"/>
            <a:t>Efficiency  and Quality</a:t>
          </a:r>
          <a:endParaRPr lang="en-GB" sz="1300" dirty="0"/>
        </a:p>
      </dgm:t>
    </dgm:pt>
    <dgm:pt modelId="{AAC3BAEC-2A3E-4498-AAF5-63E2868298C9}">
      <dgm:prSet phldrT="[Text]" phldr="1"/>
      <dgm:spPr/>
      <dgm:t>
        <a:bodyPr/>
        <a:lstStyle/>
        <a:p>
          <a:endParaRPr lang="en-GB"/>
        </a:p>
      </dgm:t>
    </dgm:pt>
    <dgm:pt modelId="{DB853BDC-2D9A-4E98-99A1-19803A32E9FC}" type="parTrans" cxnId="{E8529CFA-5438-4E2E-B4BE-8E7E49B9A4A5}">
      <dgm:prSet/>
      <dgm:spPr/>
      <dgm:t>
        <a:bodyPr/>
        <a:lstStyle/>
        <a:p>
          <a:endParaRPr lang="en-GB"/>
        </a:p>
      </dgm:t>
    </dgm:pt>
    <dgm:pt modelId="{301FDFD1-6080-4EE3-B2CD-1811609A7B37}" type="sibTrans" cxnId="{E8529CFA-5438-4E2E-B4BE-8E7E49B9A4A5}">
      <dgm:prSet/>
      <dgm:spPr/>
      <dgm:t>
        <a:bodyPr/>
        <a:lstStyle/>
        <a:p>
          <a:endParaRPr lang="en-GB"/>
        </a:p>
      </dgm:t>
    </dgm:pt>
    <dgm:pt modelId="{5A25BBB3-3484-4162-AD32-721A8F4DA3CA}">
      <dgm:prSet phldrT="[Text]" custT="1"/>
      <dgm:spPr/>
      <dgm:t>
        <a:bodyPr/>
        <a:lstStyle/>
        <a:p>
          <a:r>
            <a:rPr lang="it-IT" sz="1200" dirty="0"/>
            <a:t>Court organisation</a:t>
          </a:r>
          <a:endParaRPr lang="en-GB" sz="1200" dirty="0"/>
        </a:p>
      </dgm:t>
    </dgm:pt>
    <dgm:pt modelId="{CCCDD0C0-F8DC-4AEB-BD22-D504C66F7BFB}" type="parTrans" cxnId="{2AC3A5BC-54FF-4846-A0BB-8D4F0EC9FBEB}">
      <dgm:prSet/>
      <dgm:spPr/>
      <dgm:t>
        <a:bodyPr/>
        <a:lstStyle/>
        <a:p>
          <a:endParaRPr lang="en-GB"/>
        </a:p>
      </dgm:t>
    </dgm:pt>
    <dgm:pt modelId="{E7ADBE0D-CA10-4CF1-9EEF-7825B582AD45}" type="sibTrans" cxnId="{2AC3A5BC-54FF-4846-A0BB-8D4F0EC9FBEB}">
      <dgm:prSet/>
      <dgm:spPr/>
      <dgm:t>
        <a:bodyPr/>
        <a:lstStyle/>
        <a:p>
          <a:r>
            <a:rPr lang="it-IT" dirty="0"/>
            <a:t>Justice Professionals</a:t>
          </a:r>
          <a:endParaRPr lang="en-GB" dirty="0"/>
        </a:p>
      </dgm:t>
    </dgm:pt>
    <dgm:pt modelId="{434FEC15-E2F5-4C24-8EFC-FCDE53E99889}">
      <dgm:prSet phldrT="[Text]" custT="1"/>
      <dgm:spPr/>
      <dgm:t>
        <a:bodyPr/>
        <a:lstStyle/>
        <a:p>
          <a:pPr algn="ctr"/>
          <a:r>
            <a:rPr lang="it-IT" sz="1400" dirty="0">
              <a:solidFill>
                <a:schemeClr val="bg1"/>
              </a:solidFill>
            </a:rPr>
            <a:t>Impact of e-Justice in the context of the Covid-19 crisis</a:t>
          </a:r>
        </a:p>
      </dgm:t>
    </dgm:pt>
    <dgm:pt modelId="{BF247B6B-082B-4DA2-98A1-1890EA7DC5D3}" type="parTrans" cxnId="{C0FBF8F3-C698-4B2F-BCF5-D44324E1C1F5}">
      <dgm:prSet/>
      <dgm:spPr/>
      <dgm:t>
        <a:bodyPr/>
        <a:lstStyle/>
        <a:p>
          <a:endParaRPr lang="en-GB"/>
        </a:p>
      </dgm:t>
    </dgm:pt>
    <dgm:pt modelId="{83580402-16EF-4DD8-BABE-7B38088CFAC0}" type="sibTrans" cxnId="{C0FBF8F3-C698-4B2F-BCF5-D44324E1C1F5}">
      <dgm:prSet/>
      <dgm:spPr/>
      <dgm:t>
        <a:bodyPr/>
        <a:lstStyle/>
        <a:p>
          <a:endParaRPr lang="en-GB"/>
        </a:p>
      </dgm:t>
    </dgm:pt>
    <dgm:pt modelId="{9BB1BBB3-46AB-44EF-8301-673895FBB90E}">
      <dgm:prSet phldrT="[Text]" custT="1"/>
      <dgm:spPr/>
      <dgm:t>
        <a:bodyPr/>
        <a:lstStyle/>
        <a:p>
          <a:r>
            <a:rPr lang="it-IT" sz="1300" dirty="0"/>
            <a:t>ICT</a:t>
          </a:r>
        </a:p>
      </dgm:t>
    </dgm:pt>
    <dgm:pt modelId="{AAA809EA-C435-452B-824E-995011032090}" type="parTrans" cxnId="{3C4E857B-95AE-41C5-BCA3-9865F50706E3}">
      <dgm:prSet/>
      <dgm:spPr/>
      <dgm:t>
        <a:bodyPr/>
        <a:lstStyle/>
        <a:p>
          <a:endParaRPr lang="en-GB"/>
        </a:p>
      </dgm:t>
    </dgm:pt>
    <dgm:pt modelId="{B3B7A9BA-F37A-4A36-A628-EA083B8FDF9F}" type="sibTrans" cxnId="{3C4E857B-95AE-41C5-BCA3-9865F50706E3}">
      <dgm:prSet custT="1"/>
      <dgm:spPr/>
      <dgm:t>
        <a:bodyPr/>
        <a:lstStyle/>
        <a:p>
          <a:r>
            <a:rPr lang="it-IT" sz="1300" dirty="0"/>
            <a:t>Users</a:t>
          </a:r>
          <a:endParaRPr lang="en-GB" sz="1300" dirty="0"/>
        </a:p>
      </dgm:t>
    </dgm:pt>
    <dgm:pt modelId="{E10314C2-5B8B-40DD-ACCC-8D57A13395C2}">
      <dgm:prSet phldrT="[Text]" custT="1"/>
      <dgm:spPr/>
      <dgm:t>
        <a:bodyPr/>
        <a:lstStyle/>
        <a:p>
          <a:pPr algn="ctr"/>
          <a:r>
            <a:rPr lang="it-IT" sz="1600" dirty="0">
              <a:solidFill>
                <a:schemeClr val="bg1"/>
              </a:solidFill>
            </a:rPr>
            <a:t>Overview of the judicial systems and Identification of trends</a:t>
          </a:r>
          <a:endParaRPr lang="en-GB" sz="1600" dirty="0">
            <a:solidFill>
              <a:schemeClr val="bg1"/>
            </a:solidFill>
          </a:endParaRPr>
        </a:p>
      </dgm:t>
    </dgm:pt>
    <dgm:pt modelId="{1D901BBA-E53F-4ECC-A23C-4C333B967322}" type="parTrans" cxnId="{A339CD27-FF24-4AA0-9311-1BABBAD1328D}">
      <dgm:prSet/>
      <dgm:spPr/>
      <dgm:t>
        <a:bodyPr/>
        <a:lstStyle/>
        <a:p>
          <a:endParaRPr lang="en-GB"/>
        </a:p>
      </dgm:t>
    </dgm:pt>
    <dgm:pt modelId="{2A87063D-12DD-4118-851D-0809E44A6773}" type="sibTrans" cxnId="{A339CD27-FF24-4AA0-9311-1BABBAD1328D}">
      <dgm:prSet/>
      <dgm:spPr/>
      <dgm:t>
        <a:bodyPr/>
        <a:lstStyle/>
        <a:p>
          <a:endParaRPr lang="en-GB"/>
        </a:p>
      </dgm:t>
    </dgm:pt>
    <dgm:pt modelId="{00DC5B2E-D27F-4D41-8076-62702F30806C}" type="pres">
      <dgm:prSet presAssocID="{24305D9E-AD66-4D89-A829-EEF5198F55D3}" presName="Name0" presStyleCnt="0">
        <dgm:presLayoutVars>
          <dgm:chMax/>
          <dgm:chPref/>
          <dgm:dir/>
          <dgm:animLvl val="lvl"/>
        </dgm:presLayoutVars>
      </dgm:prSet>
      <dgm:spPr/>
    </dgm:pt>
    <dgm:pt modelId="{269BCE4F-1006-4431-AE6D-A97BEF50350C}" type="pres">
      <dgm:prSet presAssocID="{6B2F882D-5647-4E17-B890-F2446374832A}" presName="composite" presStyleCnt="0"/>
      <dgm:spPr/>
    </dgm:pt>
    <dgm:pt modelId="{547A8A7F-E071-471E-8695-0195D58B6E97}" type="pres">
      <dgm:prSet presAssocID="{6B2F882D-5647-4E17-B890-F2446374832A}" presName="Parent1" presStyleLbl="node1" presStyleIdx="0" presStyleCnt="6" custLinFactNeighborX="6290">
        <dgm:presLayoutVars>
          <dgm:chMax val="1"/>
          <dgm:chPref val="1"/>
          <dgm:bulletEnabled val="1"/>
        </dgm:presLayoutVars>
      </dgm:prSet>
      <dgm:spPr/>
    </dgm:pt>
    <dgm:pt modelId="{7B8FC663-C0CA-49F1-8869-E9142E7397F7}" type="pres">
      <dgm:prSet presAssocID="{6B2F882D-5647-4E17-B890-F2446374832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BEE8461-FC7F-4723-8272-674C892E2874}" type="pres">
      <dgm:prSet presAssocID="{6B2F882D-5647-4E17-B890-F2446374832A}" presName="BalanceSpacing" presStyleCnt="0"/>
      <dgm:spPr/>
    </dgm:pt>
    <dgm:pt modelId="{CB7EBCB6-A9DA-46ED-9F79-BD093FA84B88}" type="pres">
      <dgm:prSet presAssocID="{6B2F882D-5647-4E17-B890-F2446374832A}" presName="BalanceSpacing1" presStyleCnt="0"/>
      <dgm:spPr/>
    </dgm:pt>
    <dgm:pt modelId="{21E2E873-EF08-4031-A7A1-C14CA1A19714}" type="pres">
      <dgm:prSet presAssocID="{E399313E-EAF4-4023-8B18-F5DE703B99F6}" presName="Accent1Text" presStyleLbl="node1" presStyleIdx="1" presStyleCnt="6" custLinFactX="69231" custLinFactNeighborX="100000" custLinFactNeighborY="86498"/>
      <dgm:spPr/>
    </dgm:pt>
    <dgm:pt modelId="{F2289908-51EC-45BE-997A-82BD46AD5C86}" type="pres">
      <dgm:prSet presAssocID="{E399313E-EAF4-4023-8B18-F5DE703B99F6}" presName="spaceBetweenRectangles" presStyleCnt="0"/>
      <dgm:spPr/>
    </dgm:pt>
    <dgm:pt modelId="{CBD3802B-AF2D-425C-8526-1BC3337A31E5}" type="pres">
      <dgm:prSet presAssocID="{5A25BBB3-3484-4162-AD32-721A8F4DA3CA}" presName="composite" presStyleCnt="0"/>
      <dgm:spPr/>
    </dgm:pt>
    <dgm:pt modelId="{E2B63B78-630A-44DD-9483-CA0E96A5EBB5}" type="pres">
      <dgm:prSet presAssocID="{5A25BBB3-3484-4162-AD32-721A8F4DA3CA}" presName="Parent1" presStyleLbl="node1" presStyleIdx="2" presStyleCnt="6" custLinFactNeighborX="5555">
        <dgm:presLayoutVars>
          <dgm:chMax val="1"/>
          <dgm:chPref val="1"/>
          <dgm:bulletEnabled val="1"/>
        </dgm:presLayoutVars>
      </dgm:prSet>
      <dgm:spPr/>
    </dgm:pt>
    <dgm:pt modelId="{050438CC-7886-4986-9F5E-3C82FCC41466}" type="pres">
      <dgm:prSet presAssocID="{5A25BBB3-3484-4162-AD32-721A8F4DA3CA}" presName="Childtext1" presStyleLbl="revTx" presStyleIdx="1" presStyleCnt="3" custScaleX="103947" custLinFactX="100000" custLinFactY="43497" custLinFactNeighborX="100825" custLinFactNeighborY="100000">
        <dgm:presLayoutVars>
          <dgm:chMax val="0"/>
          <dgm:chPref val="0"/>
          <dgm:bulletEnabled val="1"/>
        </dgm:presLayoutVars>
      </dgm:prSet>
      <dgm:spPr/>
    </dgm:pt>
    <dgm:pt modelId="{142ED3D2-B747-471B-9C29-38586FEB4219}" type="pres">
      <dgm:prSet presAssocID="{5A25BBB3-3484-4162-AD32-721A8F4DA3CA}" presName="BalanceSpacing" presStyleCnt="0"/>
      <dgm:spPr/>
    </dgm:pt>
    <dgm:pt modelId="{DBAB8B06-366F-42A7-B666-A4A0848E5FE8}" type="pres">
      <dgm:prSet presAssocID="{5A25BBB3-3484-4162-AD32-721A8F4DA3CA}" presName="BalanceSpacing1" presStyleCnt="0"/>
      <dgm:spPr/>
    </dgm:pt>
    <dgm:pt modelId="{ACEFA56D-330C-4A05-8D79-88D3DF808C05}" type="pres">
      <dgm:prSet presAssocID="{E7ADBE0D-CA10-4CF1-9EEF-7825B582AD45}" presName="Accent1Text" presStyleLbl="node1" presStyleIdx="3" presStyleCnt="6" custLinFactNeighborX="56886" custLinFactNeighborY="-84885"/>
      <dgm:spPr/>
    </dgm:pt>
    <dgm:pt modelId="{C8671891-CE43-40A6-9324-228B310FEE84}" type="pres">
      <dgm:prSet presAssocID="{E7ADBE0D-CA10-4CF1-9EEF-7825B582AD45}" presName="spaceBetweenRectangles" presStyleCnt="0"/>
      <dgm:spPr/>
    </dgm:pt>
    <dgm:pt modelId="{4253C1E8-C4D7-49B5-AE52-6F23F9B2EC97}" type="pres">
      <dgm:prSet presAssocID="{9BB1BBB3-46AB-44EF-8301-673895FBB90E}" presName="composite" presStyleCnt="0"/>
      <dgm:spPr/>
    </dgm:pt>
    <dgm:pt modelId="{D6D4BAF7-21DF-4175-BC4D-DA5811DF5E87}" type="pres">
      <dgm:prSet presAssocID="{9BB1BBB3-46AB-44EF-8301-673895FBB90E}" presName="Parent1" presStyleLbl="node1" presStyleIdx="4" presStyleCnt="6" custLinFactX="-46441" custLinFactNeighborX="-100000" custLinFactNeighborY="-83640">
        <dgm:presLayoutVars>
          <dgm:chMax val="1"/>
          <dgm:chPref val="1"/>
          <dgm:bulletEnabled val="1"/>
        </dgm:presLayoutVars>
      </dgm:prSet>
      <dgm:spPr/>
    </dgm:pt>
    <dgm:pt modelId="{C43B42FC-BAFE-40A5-9969-481272F4535A}" type="pres">
      <dgm:prSet presAssocID="{9BB1BBB3-46AB-44EF-8301-673895FBB90E}" presName="Childtext1" presStyleLbl="revTx" presStyleIdx="2" presStyleCnt="3" custScaleX="134264" custScaleY="111532" custLinFactX="-100000" custLinFactY="-100000" custLinFactNeighborX="-107333" custLinFactNeighborY="-186465">
        <dgm:presLayoutVars>
          <dgm:chMax val="0"/>
          <dgm:chPref val="0"/>
          <dgm:bulletEnabled val="1"/>
        </dgm:presLayoutVars>
      </dgm:prSet>
      <dgm:spPr/>
    </dgm:pt>
    <dgm:pt modelId="{B42F9891-44A0-4A29-845F-9AC8392025AD}" type="pres">
      <dgm:prSet presAssocID="{9BB1BBB3-46AB-44EF-8301-673895FBB90E}" presName="BalanceSpacing" presStyleCnt="0"/>
      <dgm:spPr/>
    </dgm:pt>
    <dgm:pt modelId="{BD204757-7127-4053-86F3-DC2425CC7916}" type="pres">
      <dgm:prSet presAssocID="{9BB1BBB3-46AB-44EF-8301-673895FBB90E}" presName="BalanceSpacing1" presStyleCnt="0"/>
      <dgm:spPr/>
    </dgm:pt>
    <dgm:pt modelId="{206F7FA1-AE05-4277-9345-29833AA97C8E}" type="pres">
      <dgm:prSet presAssocID="{B3B7A9BA-F37A-4A36-A628-EA083B8FDF9F}" presName="Accent1Text" presStyleLbl="node1" presStyleIdx="5" presStyleCnt="6" custLinFactNeighborX="16500" custLinFactNeighborY="5"/>
      <dgm:spPr/>
    </dgm:pt>
  </dgm:ptLst>
  <dgm:cxnLst>
    <dgm:cxn modelId="{C9563D07-9FB5-4F7B-B9B8-9FB022BBEFCC}" type="presOf" srcId="{9BB1BBB3-46AB-44EF-8301-673895FBB90E}" destId="{D6D4BAF7-21DF-4175-BC4D-DA5811DF5E87}" srcOrd="0" destOrd="0" presId="urn:microsoft.com/office/officeart/2008/layout/AlternatingHexagons"/>
    <dgm:cxn modelId="{A339CD27-FF24-4AA0-9311-1BABBAD1328D}" srcId="{9BB1BBB3-46AB-44EF-8301-673895FBB90E}" destId="{E10314C2-5B8B-40DD-ACCC-8D57A13395C2}" srcOrd="0" destOrd="0" parTransId="{1D901BBA-E53F-4ECC-A23C-4C333B967322}" sibTransId="{2A87063D-12DD-4118-851D-0809E44A6773}"/>
    <dgm:cxn modelId="{819EE934-BEEB-4A39-B330-A9ADFDFCD832}" type="presOf" srcId="{5A25BBB3-3484-4162-AD32-721A8F4DA3CA}" destId="{E2B63B78-630A-44DD-9483-CA0E96A5EBB5}" srcOrd="0" destOrd="0" presId="urn:microsoft.com/office/officeart/2008/layout/AlternatingHexagons"/>
    <dgm:cxn modelId="{18AA9564-9E9C-4068-84C0-463C5DC0E781}" srcId="{24305D9E-AD66-4D89-A829-EEF5198F55D3}" destId="{6B2F882D-5647-4E17-B890-F2446374832A}" srcOrd="0" destOrd="0" parTransId="{0BF557FE-CCB6-402A-953B-BE58FC7784C2}" sibTransId="{E399313E-EAF4-4023-8B18-F5DE703B99F6}"/>
    <dgm:cxn modelId="{6B4B5252-68DA-4AEE-A7BB-80DD0A160EBF}" type="presOf" srcId="{B3B7A9BA-F37A-4A36-A628-EA083B8FDF9F}" destId="{206F7FA1-AE05-4277-9345-29833AA97C8E}" srcOrd="0" destOrd="0" presId="urn:microsoft.com/office/officeart/2008/layout/AlternatingHexagons"/>
    <dgm:cxn modelId="{7221A578-28B5-41D6-944E-221F65DE2123}" type="presOf" srcId="{E10314C2-5B8B-40DD-ACCC-8D57A13395C2}" destId="{C43B42FC-BAFE-40A5-9969-481272F4535A}" srcOrd="0" destOrd="0" presId="urn:microsoft.com/office/officeart/2008/layout/AlternatingHexagons"/>
    <dgm:cxn modelId="{3C4E857B-95AE-41C5-BCA3-9865F50706E3}" srcId="{24305D9E-AD66-4D89-A829-EEF5198F55D3}" destId="{9BB1BBB3-46AB-44EF-8301-673895FBB90E}" srcOrd="2" destOrd="0" parTransId="{AAA809EA-C435-452B-824E-995011032090}" sibTransId="{B3B7A9BA-F37A-4A36-A628-EA083B8FDF9F}"/>
    <dgm:cxn modelId="{271CC085-CC51-4F1F-9C60-B334A1F40433}" type="presOf" srcId="{24305D9E-AD66-4D89-A829-EEF5198F55D3}" destId="{00DC5B2E-D27F-4D41-8076-62702F30806C}" srcOrd="0" destOrd="0" presId="urn:microsoft.com/office/officeart/2008/layout/AlternatingHexagons"/>
    <dgm:cxn modelId="{DBD1D6AC-A5F4-42D7-8C89-6B5D2191D20E}" type="presOf" srcId="{E399313E-EAF4-4023-8B18-F5DE703B99F6}" destId="{21E2E873-EF08-4031-A7A1-C14CA1A19714}" srcOrd="0" destOrd="0" presId="urn:microsoft.com/office/officeart/2008/layout/AlternatingHexagons"/>
    <dgm:cxn modelId="{2AC3A5BC-54FF-4846-A0BB-8D4F0EC9FBEB}" srcId="{24305D9E-AD66-4D89-A829-EEF5198F55D3}" destId="{5A25BBB3-3484-4162-AD32-721A8F4DA3CA}" srcOrd="1" destOrd="0" parTransId="{CCCDD0C0-F8DC-4AEB-BD22-D504C66F7BFB}" sibTransId="{E7ADBE0D-CA10-4CF1-9EEF-7825B582AD45}"/>
    <dgm:cxn modelId="{5E4A3EC1-3E53-4CAF-A4F5-0EA28EAA41F9}" type="presOf" srcId="{AAC3BAEC-2A3E-4498-AAF5-63E2868298C9}" destId="{7B8FC663-C0CA-49F1-8869-E9142E7397F7}" srcOrd="0" destOrd="0" presId="urn:microsoft.com/office/officeart/2008/layout/AlternatingHexagons"/>
    <dgm:cxn modelId="{697C7EE7-FB7D-4666-8B31-240D6F722834}" type="presOf" srcId="{434FEC15-E2F5-4C24-8EFC-FCDE53E99889}" destId="{050438CC-7886-4986-9F5E-3C82FCC41466}" srcOrd="0" destOrd="0" presId="urn:microsoft.com/office/officeart/2008/layout/AlternatingHexagons"/>
    <dgm:cxn modelId="{46CD2CF2-D936-42E3-903D-BD939E16A59B}" type="presOf" srcId="{E7ADBE0D-CA10-4CF1-9EEF-7825B582AD45}" destId="{ACEFA56D-330C-4A05-8D79-88D3DF808C05}" srcOrd="0" destOrd="0" presId="urn:microsoft.com/office/officeart/2008/layout/AlternatingHexagons"/>
    <dgm:cxn modelId="{C0FBF8F3-C698-4B2F-BCF5-D44324E1C1F5}" srcId="{5A25BBB3-3484-4162-AD32-721A8F4DA3CA}" destId="{434FEC15-E2F5-4C24-8EFC-FCDE53E99889}" srcOrd="0" destOrd="0" parTransId="{BF247B6B-082B-4DA2-98A1-1890EA7DC5D3}" sibTransId="{83580402-16EF-4DD8-BABE-7B38088CFAC0}"/>
    <dgm:cxn modelId="{E8529CFA-5438-4E2E-B4BE-8E7E49B9A4A5}" srcId="{6B2F882D-5647-4E17-B890-F2446374832A}" destId="{AAC3BAEC-2A3E-4498-AAF5-63E2868298C9}" srcOrd="0" destOrd="0" parTransId="{DB853BDC-2D9A-4E98-99A1-19803A32E9FC}" sibTransId="{301FDFD1-6080-4EE3-B2CD-1811609A7B37}"/>
    <dgm:cxn modelId="{8D5A6EFD-A884-4728-9EEE-7CC21F0BADD0}" type="presOf" srcId="{6B2F882D-5647-4E17-B890-F2446374832A}" destId="{547A8A7F-E071-471E-8695-0195D58B6E97}" srcOrd="0" destOrd="0" presId="urn:microsoft.com/office/officeart/2008/layout/AlternatingHexagons"/>
    <dgm:cxn modelId="{F74AF21B-FBCF-43BF-8478-F5F796AD5586}" type="presParOf" srcId="{00DC5B2E-D27F-4D41-8076-62702F30806C}" destId="{269BCE4F-1006-4431-AE6D-A97BEF50350C}" srcOrd="0" destOrd="0" presId="urn:microsoft.com/office/officeart/2008/layout/AlternatingHexagons"/>
    <dgm:cxn modelId="{C0FA6196-F3D3-4B80-96B8-3E433CC66778}" type="presParOf" srcId="{269BCE4F-1006-4431-AE6D-A97BEF50350C}" destId="{547A8A7F-E071-471E-8695-0195D58B6E97}" srcOrd="0" destOrd="0" presId="urn:microsoft.com/office/officeart/2008/layout/AlternatingHexagons"/>
    <dgm:cxn modelId="{E5547D8F-85AE-499B-BC73-D558C138CD22}" type="presParOf" srcId="{269BCE4F-1006-4431-AE6D-A97BEF50350C}" destId="{7B8FC663-C0CA-49F1-8869-E9142E7397F7}" srcOrd="1" destOrd="0" presId="urn:microsoft.com/office/officeart/2008/layout/AlternatingHexagons"/>
    <dgm:cxn modelId="{96036794-2778-48E6-91A0-8F7C3475EBA0}" type="presParOf" srcId="{269BCE4F-1006-4431-AE6D-A97BEF50350C}" destId="{BBEE8461-FC7F-4723-8272-674C892E2874}" srcOrd="2" destOrd="0" presId="urn:microsoft.com/office/officeart/2008/layout/AlternatingHexagons"/>
    <dgm:cxn modelId="{B49AC175-C4A5-4711-B462-93EC7DFA54B1}" type="presParOf" srcId="{269BCE4F-1006-4431-AE6D-A97BEF50350C}" destId="{CB7EBCB6-A9DA-46ED-9F79-BD093FA84B88}" srcOrd="3" destOrd="0" presId="urn:microsoft.com/office/officeart/2008/layout/AlternatingHexagons"/>
    <dgm:cxn modelId="{F5D00D1A-0E8F-4E61-A3FC-8DAF384BB519}" type="presParOf" srcId="{269BCE4F-1006-4431-AE6D-A97BEF50350C}" destId="{21E2E873-EF08-4031-A7A1-C14CA1A19714}" srcOrd="4" destOrd="0" presId="urn:microsoft.com/office/officeart/2008/layout/AlternatingHexagons"/>
    <dgm:cxn modelId="{E474949A-3684-4BBE-84C4-41E5015518D1}" type="presParOf" srcId="{00DC5B2E-D27F-4D41-8076-62702F30806C}" destId="{F2289908-51EC-45BE-997A-82BD46AD5C86}" srcOrd="1" destOrd="0" presId="urn:microsoft.com/office/officeart/2008/layout/AlternatingHexagons"/>
    <dgm:cxn modelId="{250AABFA-60B7-4775-BD92-D127CB01DAF2}" type="presParOf" srcId="{00DC5B2E-D27F-4D41-8076-62702F30806C}" destId="{CBD3802B-AF2D-425C-8526-1BC3337A31E5}" srcOrd="2" destOrd="0" presId="urn:microsoft.com/office/officeart/2008/layout/AlternatingHexagons"/>
    <dgm:cxn modelId="{01A42631-45E1-4065-95AA-A6A0C4B05424}" type="presParOf" srcId="{CBD3802B-AF2D-425C-8526-1BC3337A31E5}" destId="{E2B63B78-630A-44DD-9483-CA0E96A5EBB5}" srcOrd="0" destOrd="0" presId="urn:microsoft.com/office/officeart/2008/layout/AlternatingHexagons"/>
    <dgm:cxn modelId="{24314445-F3A3-42B4-8BC4-7D9809A2A8ED}" type="presParOf" srcId="{CBD3802B-AF2D-425C-8526-1BC3337A31E5}" destId="{050438CC-7886-4986-9F5E-3C82FCC41466}" srcOrd="1" destOrd="0" presId="urn:microsoft.com/office/officeart/2008/layout/AlternatingHexagons"/>
    <dgm:cxn modelId="{D6CE1995-5CE4-4A4E-B6AD-B8121FC9D917}" type="presParOf" srcId="{CBD3802B-AF2D-425C-8526-1BC3337A31E5}" destId="{142ED3D2-B747-471B-9C29-38586FEB4219}" srcOrd="2" destOrd="0" presId="urn:microsoft.com/office/officeart/2008/layout/AlternatingHexagons"/>
    <dgm:cxn modelId="{E9C67C47-D180-4A40-9A43-1A30B72EDEB4}" type="presParOf" srcId="{CBD3802B-AF2D-425C-8526-1BC3337A31E5}" destId="{DBAB8B06-366F-42A7-B666-A4A0848E5FE8}" srcOrd="3" destOrd="0" presId="urn:microsoft.com/office/officeart/2008/layout/AlternatingHexagons"/>
    <dgm:cxn modelId="{0A437652-7206-4EE3-AA15-B53CFD5EE86F}" type="presParOf" srcId="{CBD3802B-AF2D-425C-8526-1BC3337A31E5}" destId="{ACEFA56D-330C-4A05-8D79-88D3DF808C05}" srcOrd="4" destOrd="0" presId="urn:microsoft.com/office/officeart/2008/layout/AlternatingHexagons"/>
    <dgm:cxn modelId="{315A5C8B-0EC6-40B5-8612-515A1BE9551D}" type="presParOf" srcId="{00DC5B2E-D27F-4D41-8076-62702F30806C}" destId="{C8671891-CE43-40A6-9324-228B310FEE84}" srcOrd="3" destOrd="0" presId="urn:microsoft.com/office/officeart/2008/layout/AlternatingHexagons"/>
    <dgm:cxn modelId="{C5AAE923-9CEE-4F2F-9E58-B08E0FF0B18E}" type="presParOf" srcId="{00DC5B2E-D27F-4D41-8076-62702F30806C}" destId="{4253C1E8-C4D7-49B5-AE52-6F23F9B2EC97}" srcOrd="4" destOrd="0" presId="urn:microsoft.com/office/officeart/2008/layout/AlternatingHexagons"/>
    <dgm:cxn modelId="{7DDE1195-99E2-46C3-80E5-59105FFFAFD1}" type="presParOf" srcId="{4253C1E8-C4D7-49B5-AE52-6F23F9B2EC97}" destId="{D6D4BAF7-21DF-4175-BC4D-DA5811DF5E87}" srcOrd="0" destOrd="0" presId="urn:microsoft.com/office/officeart/2008/layout/AlternatingHexagons"/>
    <dgm:cxn modelId="{C6C66A3B-9D29-418B-86FF-73D5C34D2A15}" type="presParOf" srcId="{4253C1E8-C4D7-49B5-AE52-6F23F9B2EC97}" destId="{C43B42FC-BAFE-40A5-9969-481272F4535A}" srcOrd="1" destOrd="0" presId="urn:microsoft.com/office/officeart/2008/layout/AlternatingHexagons"/>
    <dgm:cxn modelId="{106DA73B-9A33-4C80-A6FE-823C5DD49106}" type="presParOf" srcId="{4253C1E8-C4D7-49B5-AE52-6F23F9B2EC97}" destId="{B42F9891-44A0-4A29-845F-9AC8392025AD}" srcOrd="2" destOrd="0" presId="urn:microsoft.com/office/officeart/2008/layout/AlternatingHexagons"/>
    <dgm:cxn modelId="{0F096FD1-EB24-47F9-AB36-B186BB13A505}" type="presParOf" srcId="{4253C1E8-C4D7-49B5-AE52-6F23F9B2EC97}" destId="{BD204757-7127-4053-86F3-DC2425CC7916}" srcOrd="3" destOrd="0" presId="urn:microsoft.com/office/officeart/2008/layout/AlternatingHexagons"/>
    <dgm:cxn modelId="{E2DC5515-3131-498F-B96B-85189183DAC1}" type="presParOf" srcId="{4253C1E8-C4D7-49B5-AE52-6F23F9B2EC97}" destId="{206F7FA1-AE05-4277-9345-29833AA97C8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FF01D-74AB-430C-ADBC-F1768AC12E8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1F4C99-2C8A-45E2-8608-FF867CEABD12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</a:gradFill>
      </dgm:spPr>
      <dgm:t>
        <a:bodyPr/>
        <a:lstStyle/>
        <a:p>
          <a:r>
            <a:rPr lang="it-IT" sz="1600" dirty="0"/>
            <a:t>Information on resources, salaries, recruitment and promotion of judges and prosecutors</a:t>
          </a:r>
          <a:endParaRPr lang="en-GB" sz="1600" dirty="0"/>
        </a:p>
      </dgm:t>
    </dgm:pt>
    <dgm:pt modelId="{38669F66-6336-4033-A87A-8F08DF280791}" type="parTrans" cxnId="{3049A6BA-E928-45BB-8F02-40352D0300DE}">
      <dgm:prSet/>
      <dgm:spPr/>
      <dgm:t>
        <a:bodyPr/>
        <a:lstStyle/>
        <a:p>
          <a:endParaRPr lang="en-GB"/>
        </a:p>
      </dgm:t>
    </dgm:pt>
    <dgm:pt modelId="{56B63C60-F6AC-4F99-A8E1-02F3BAF7AD9F}" type="sibTrans" cxnId="{3049A6BA-E928-45BB-8F02-40352D0300DE}">
      <dgm:prSet/>
      <dgm:spPr/>
      <dgm:t>
        <a:bodyPr/>
        <a:lstStyle/>
        <a:p>
          <a:endParaRPr lang="en-GB"/>
        </a:p>
      </dgm:t>
    </dgm:pt>
    <dgm:pt modelId="{4E5D69F3-FC24-4974-B5A7-3AC08F82E0E5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</a:gradFill>
      </dgm:spPr>
      <dgm:t>
        <a:bodyPr/>
        <a:lstStyle/>
        <a:p>
          <a:r>
            <a:rPr lang="it-IT" sz="1600" dirty="0"/>
            <a:t>Efficiency: Clearance Rate (CR) and Disposition Time (DT)</a:t>
          </a:r>
          <a:endParaRPr lang="en-GB" sz="1600" dirty="0"/>
        </a:p>
      </dgm:t>
    </dgm:pt>
    <dgm:pt modelId="{4608285A-DB06-4D86-8F7A-29FF71B13F42}" type="parTrans" cxnId="{E68CC0EB-07B9-4523-AC89-4A42EDF03C87}">
      <dgm:prSet/>
      <dgm:spPr/>
      <dgm:t>
        <a:bodyPr/>
        <a:lstStyle/>
        <a:p>
          <a:endParaRPr lang="en-GB"/>
        </a:p>
      </dgm:t>
    </dgm:pt>
    <dgm:pt modelId="{D56F5A07-AC6A-4774-A3A3-CAB801F9410B}" type="sibTrans" cxnId="{E68CC0EB-07B9-4523-AC89-4A42EDF03C87}">
      <dgm:prSet/>
      <dgm:spPr/>
      <dgm:t>
        <a:bodyPr/>
        <a:lstStyle/>
        <a:p>
          <a:endParaRPr lang="en-GB"/>
        </a:p>
      </dgm:t>
    </dgm:pt>
    <dgm:pt modelId="{DA597195-4AAA-4C45-880E-E1D9E85B063A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</a:gradFill>
      </dgm:spPr>
      <dgm:t>
        <a:bodyPr/>
        <a:lstStyle/>
        <a:p>
          <a:r>
            <a:rPr lang="it-IT" sz="1600" dirty="0"/>
            <a:t>Development of ICTs</a:t>
          </a:r>
          <a:endParaRPr lang="en-GB" sz="1600" dirty="0"/>
        </a:p>
      </dgm:t>
    </dgm:pt>
    <dgm:pt modelId="{4C3A5804-911F-4829-9081-90F3F95239F3}" type="parTrans" cxnId="{00636C51-3145-4F13-BAC9-064D70A3A0F5}">
      <dgm:prSet/>
      <dgm:spPr/>
      <dgm:t>
        <a:bodyPr/>
        <a:lstStyle/>
        <a:p>
          <a:endParaRPr lang="en-GB"/>
        </a:p>
      </dgm:t>
    </dgm:pt>
    <dgm:pt modelId="{67BF13E6-964E-4809-831C-6C5BD047B95A}" type="sibTrans" cxnId="{00636C51-3145-4F13-BAC9-064D70A3A0F5}">
      <dgm:prSet/>
      <dgm:spPr/>
      <dgm:t>
        <a:bodyPr/>
        <a:lstStyle/>
        <a:p>
          <a:endParaRPr lang="en-GB"/>
        </a:p>
      </dgm:t>
    </dgm:pt>
    <dgm:pt modelId="{B07916AC-780C-4142-ACD8-AE954837332A}">
      <dgm:prSet phldrT="[Text]" custT="1"/>
      <dgm:spPr>
        <a:gradFill rotWithShape="0">
          <a:gsLst>
            <a:gs pos="0">
              <a:schemeClr val="bg1">
                <a:lumMod val="7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</a:gradFill>
      </dgm:spPr>
      <dgm:t>
        <a:bodyPr/>
        <a:lstStyle/>
        <a:p>
          <a:r>
            <a:rPr lang="it-IT" sz="1600" dirty="0"/>
            <a:t>Use of the median to situate a country in an European perspective</a:t>
          </a:r>
          <a:endParaRPr lang="en-GB" sz="1600" dirty="0"/>
        </a:p>
      </dgm:t>
    </dgm:pt>
    <dgm:pt modelId="{61CA6168-92E9-4DDB-90BF-C3A3AC276D29}" type="parTrans" cxnId="{9EFBB513-D4EA-4E02-A604-B764D67BA516}">
      <dgm:prSet/>
      <dgm:spPr/>
      <dgm:t>
        <a:bodyPr/>
        <a:lstStyle/>
        <a:p>
          <a:endParaRPr lang="en-GB"/>
        </a:p>
      </dgm:t>
    </dgm:pt>
    <dgm:pt modelId="{2AE3CEB3-9039-4018-83D3-7B9AA40AED7E}" type="sibTrans" cxnId="{9EFBB513-D4EA-4E02-A604-B764D67BA516}">
      <dgm:prSet/>
      <dgm:spPr/>
      <dgm:t>
        <a:bodyPr/>
        <a:lstStyle/>
        <a:p>
          <a:endParaRPr lang="en-GB"/>
        </a:p>
      </dgm:t>
    </dgm:pt>
    <dgm:pt modelId="{1800A225-E67B-4598-9BA7-5306DB1E8CFC}" type="pres">
      <dgm:prSet presAssocID="{9D9FF01D-74AB-430C-ADBC-F1768AC12E80}" presName="linear" presStyleCnt="0">
        <dgm:presLayoutVars>
          <dgm:dir/>
          <dgm:animLvl val="lvl"/>
          <dgm:resizeHandles val="exact"/>
        </dgm:presLayoutVars>
      </dgm:prSet>
      <dgm:spPr/>
    </dgm:pt>
    <dgm:pt modelId="{5AEF656C-A19A-4D14-B92F-B744045D7720}" type="pres">
      <dgm:prSet presAssocID="{081F4C99-2C8A-45E2-8608-FF867CEABD12}" presName="parentLin" presStyleCnt="0"/>
      <dgm:spPr/>
    </dgm:pt>
    <dgm:pt modelId="{A683F1C3-2E4B-4F99-91A0-7FFEC340163F}" type="pres">
      <dgm:prSet presAssocID="{081F4C99-2C8A-45E2-8608-FF867CEABD12}" presName="parentLeftMargin" presStyleLbl="node1" presStyleIdx="0" presStyleCnt="4"/>
      <dgm:spPr/>
    </dgm:pt>
    <dgm:pt modelId="{071C0DB6-9B9D-439A-98CF-0A43E1C813B3}" type="pres">
      <dgm:prSet presAssocID="{081F4C99-2C8A-45E2-8608-FF867CEABD12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7446DB2C-2410-4F28-8FC1-ED6ABDAAB44E}" type="pres">
      <dgm:prSet presAssocID="{081F4C99-2C8A-45E2-8608-FF867CEABD12}" presName="negativeSpace" presStyleCnt="0"/>
      <dgm:spPr/>
    </dgm:pt>
    <dgm:pt modelId="{28810543-08B2-4924-81DF-28B460AE428C}" type="pres">
      <dgm:prSet presAssocID="{081F4C99-2C8A-45E2-8608-FF867CEABD12}" presName="childText" presStyleLbl="conFgAcc1" presStyleIdx="0" presStyleCnt="4">
        <dgm:presLayoutVars>
          <dgm:bulletEnabled val="1"/>
        </dgm:presLayoutVars>
      </dgm:prSet>
      <dgm:spPr>
        <a:noFill/>
        <a:ln>
          <a:solidFill>
            <a:srgbClr val="102144"/>
          </a:solidFill>
        </a:ln>
      </dgm:spPr>
    </dgm:pt>
    <dgm:pt modelId="{AFB4246B-E289-465D-93F8-9A58524CCE91}" type="pres">
      <dgm:prSet presAssocID="{56B63C60-F6AC-4F99-A8E1-02F3BAF7AD9F}" presName="spaceBetweenRectangles" presStyleCnt="0"/>
      <dgm:spPr/>
    </dgm:pt>
    <dgm:pt modelId="{1BBF92AB-A308-43EB-BDCC-F0DFB4F8E40F}" type="pres">
      <dgm:prSet presAssocID="{4E5D69F3-FC24-4974-B5A7-3AC08F82E0E5}" presName="parentLin" presStyleCnt="0"/>
      <dgm:spPr/>
    </dgm:pt>
    <dgm:pt modelId="{34E50F6B-CA94-45F0-AE00-3F94B5134CD3}" type="pres">
      <dgm:prSet presAssocID="{4E5D69F3-FC24-4974-B5A7-3AC08F82E0E5}" presName="parentLeftMargin" presStyleLbl="node1" presStyleIdx="0" presStyleCnt="4"/>
      <dgm:spPr/>
    </dgm:pt>
    <dgm:pt modelId="{1F5CB743-5CF8-45DE-BB5A-18DA1A164E98}" type="pres">
      <dgm:prSet presAssocID="{4E5D69F3-FC24-4974-B5A7-3AC08F82E0E5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2042BB67-E0BC-4150-8A2F-F5B87C6D8A92}" type="pres">
      <dgm:prSet presAssocID="{4E5D69F3-FC24-4974-B5A7-3AC08F82E0E5}" presName="negativeSpace" presStyleCnt="0"/>
      <dgm:spPr/>
    </dgm:pt>
    <dgm:pt modelId="{40B6AB3E-5703-47B3-856E-B22270F26D38}" type="pres">
      <dgm:prSet presAssocID="{4E5D69F3-FC24-4974-B5A7-3AC08F82E0E5}" presName="childText" presStyleLbl="conFgAcc1" presStyleIdx="1" presStyleCnt="4">
        <dgm:presLayoutVars>
          <dgm:bulletEnabled val="1"/>
        </dgm:presLayoutVars>
      </dgm:prSet>
      <dgm:spPr>
        <a:noFill/>
        <a:ln>
          <a:solidFill>
            <a:srgbClr val="102144"/>
          </a:solidFill>
        </a:ln>
      </dgm:spPr>
    </dgm:pt>
    <dgm:pt modelId="{5DE488E9-BC52-445E-B317-70488E77914A}" type="pres">
      <dgm:prSet presAssocID="{D56F5A07-AC6A-4774-A3A3-CAB801F9410B}" presName="spaceBetweenRectangles" presStyleCnt="0"/>
      <dgm:spPr/>
    </dgm:pt>
    <dgm:pt modelId="{D841017B-9AF9-42DF-B7C5-7DD8D7AD2831}" type="pres">
      <dgm:prSet presAssocID="{DA597195-4AAA-4C45-880E-E1D9E85B063A}" presName="parentLin" presStyleCnt="0"/>
      <dgm:spPr/>
    </dgm:pt>
    <dgm:pt modelId="{2A60402D-DADF-4A06-B780-93C2EF8F4328}" type="pres">
      <dgm:prSet presAssocID="{DA597195-4AAA-4C45-880E-E1D9E85B063A}" presName="parentLeftMargin" presStyleLbl="node1" presStyleIdx="1" presStyleCnt="4"/>
      <dgm:spPr/>
    </dgm:pt>
    <dgm:pt modelId="{4F13798B-3948-4228-B079-05B9549417FA}" type="pres">
      <dgm:prSet presAssocID="{DA597195-4AAA-4C45-880E-E1D9E85B063A}" presName="parentText" presStyleLbl="node1" presStyleIdx="2" presStyleCnt="4" custScaleX="142857" custLinFactNeighborX="-11391" custLinFactNeighborY="-4924">
        <dgm:presLayoutVars>
          <dgm:chMax val="0"/>
          <dgm:bulletEnabled val="1"/>
        </dgm:presLayoutVars>
      </dgm:prSet>
      <dgm:spPr/>
    </dgm:pt>
    <dgm:pt modelId="{BB4ACCFC-5603-4CB1-A732-7A3D70719AD0}" type="pres">
      <dgm:prSet presAssocID="{DA597195-4AAA-4C45-880E-E1D9E85B063A}" presName="negativeSpace" presStyleCnt="0"/>
      <dgm:spPr/>
    </dgm:pt>
    <dgm:pt modelId="{CA2C77AF-1232-454C-8C93-C45F8F0BCDA6}" type="pres">
      <dgm:prSet presAssocID="{DA597195-4AAA-4C45-880E-E1D9E85B063A}" presName="childText" presStyleLbl="conFgAcc1" presStyleIdx="2" presStyleCnt="4">
        <dgm:presLayoutVars>
          <dgm:bulletEnabled val="1"/>
        </dgm:presLayoutVars>
      </dgm:prSet>
      <dgm:spPr>
        <a:noFill/>
        <a:ln>
          <a:solidFill>
            <a:srgbClr val="102144"/>
          </a:solidFill>
        </a:ln>
      </dgm:spPr>
    </dgm:pt>
    <dgm:pt modelId="{6FCCC59B-DD7B-4B00-9093-E4B7CC9DB5D5}" type="pres">
      <dgm:prSet presAssocID="{67BF13E6-964E-4809-831C-6C5BD047B95A}" presName="spaceBetweenRectangles" presStyleCnt="0"/>
      <dgm:spPr/>
    </dgm:pt>
    <dgm:pt modelId="{CC16A001-6FDA-43B8-9E31-1CDD4FF92D2A}" type="pres">
      <dgm:prSet presAssocID="{B07916AC-780C-4142-ACD8-AE954837332A}" presName="parentLin" presStyleCnt="0"/>
      <dgm:spPr/>
    </dgm:pt>
    <dgm:pt modelId="{3E275CC6-1DFC-47F4-A246-B5AC41CD582C}" type="pres">
      <dgm:prSet presAssocID="{B07916AC-780C-4142-ACD8-AE954837332A}" presName="parentLeftMargin" presStyleLbl="node1" presStyleIdx="2" presStyleCnt="4"/>
      <dgm:spPr/>
    </dgm:pt>
    <dgm:pt modelId="{1226C3FA-A6C6-4AC2-9F7A-B690E0123AD1}" type="pres">
      <dgm:prSet presAssocID="{B07916AC-780C-4142-ACD8-AE954837332A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851EC1F5-E18D-4CFF-BB62-8A13EA5B82C8}" type="pres">
      <dgm:prSet presAssocID="{B07916AC-780C-4142-ACD8-AE954837332A}" presName="negativeSpace" presStyleCnt="0"/>
      <dgm:spPr/>
    </dgm:pt>
    <dgm:pt modelId="{24AD3AAF-FDF5-447A-BD97-E38F7A335088}" type="pres">
      <dgm:prSet presAssocID="{B07916AC-780C-4142-ACD8-AE954837332A}" presName="childText" presStyleLbl="conFgAcc1" presStyleIdx="3" presStyleCnt="4">
        <dgm:presLayoutVars>
          <dgm:bulletEnabled val="1"/>
        </dgm:presLayoutVars>
      </dgm:prSet>
      <dgm:spPr>
        <a:noFill/>
        <a:ln>
          <a:solidFill>
            <a:srgbClr val="102144"/>
          </a:solidFill>
        </a:ln>
      </dgm:spPr>
    </dgm:pt>
  </dgm:ptLst>
  <dgm:cxnLst>
    <dgm:cxn modelId="{9EFBB513-D4EA-4E02-A604-B764D67BA516}" srcId="{9D9FF01D-74AB-430C-ADBC-F1768AC12E80}" destId="{B07916AC-780C-4142-ACD8-AE954837332A}" srcOrd="3" destOrd="0" parTransId="{61CA6168-92E9-4DDB-90BF-C3A3AC276D29}" sibTransId="{2AE3CEB3-9039-4018-83D3-7B9AA40AED7E}"/>
    <dgm:cxn modelId="{2C4FFF20-8B51-436E-AE23-75B2CD084420}" type="presOf" srcId="{081F4C99-2C8A-45E2-8608-FF867CEABD12}" destId="{A683F1C3-2E4B-4F99-91A0-7FFEC340163F}" srcOrd="0" destOrd="0" presId="urn:microsoft.com/office/officeart/2005/8/layout/list1"/>
    <dgm:cxn modelId="{B2E6D131-6C05-4557-BA4C-08C9CBD14F4B}" type="presOf" srcId="{DA597195-4AAA-4C45-880E-E1D9E85B063A}" destId="{2A60402D-DADF-4A06-B780-93C2EF8F4328}" srcOrd="0" destOrd="0" presId="urn:microsoft.com/office/officeart/2005/8/layout/list1"/>
    <dgm:cxn modelId="{FE9CFE31-634D-451A-A167-184A7DDBE1BF}" type="presOf" srcId="{4E5D69F3-FC24-4974-B5A7-3AC08F82E0E5}" destId="{1F5CB743-5CF8-45DE-BB5A-18DA1A164E98}" srcOrd="1" destOrd="0" presId="urn:microsoft.com/office/officeart/2005/8/layout/list1"/>
    <dgm:cxn modelId="{30057E60-C1FE-4606-A673-88B62EB8FAB2}" type="presOf" srcId="{9D9FF01D-74AB-430C-ADBC-F1768AC12E80}" destId="{1800A225-E67B-4598-9BA7-5306DB1E8CFC}" srcOrd="0" destOrd="0" presId="urn:microsoft.com/office/officeart/2005/8/layout/list1"/>
    <dgm:cxn modelId="{00636C51-3145-4F13-BAC9-064D70A3A0F5}" srcId="{9D9FF01D-74AB-430C-ADBC-F1768AC12E80}" destId="{DA597195-4AAA-4C45-880E-E1D9E85B063A}" srcOrd="2" destOrd="0" parTransId="{4C3A5804-911F-4829-9081-90F3F95239F3}" sibTransId="{67BF13E6-964E-4809-831C-6C5BD047B95A}"/>
    <dgm:cxn modelId="{629E8E5A-5D99-46A8-8174-F236255E70FD}" type="presOf" srcId="{DA597195-4AAA-4C45-880E-E1D9E85B063A}" destId="{4F13798B-3948-4228-B079-05B9549417FA}" srcOrd="1" destOrd="0" presId="urn:microsoft.com/office/officeart/2005/8/layout/list1"/>
    <dgm:cxn modelId="{2A7DBF8A-47D7-4888-ACFF-B571864DAF42}" type="presOf" srcId="{4E5D69F3-FC24-4974-B5A7-3AC08F82E0E5}" destId="{34E50F6B-CA94-45F0-AE00-3F94B5134CD3}" srcOrd="0" destOrd="0" presId="urn:microsoft.com/office/officeart/2005/8/layout/list1"/>
    <dgm:cxn modelId="{48C83BA4-EE1A-4DBE-811F-8724CE2FD69E}" type="presOf" srcId="{B07916AC-780C-4142-ACD8-AE954837332A}" destId="{1226C3FA-A6C6-4AC2-9F7A-B690E0123AD1}" srcOrd="1" destOrd="0" presId="urn:microsoft.com/office/officeart/2005/8/layout/list1"/>
    <dgm:cxn modelId="{3049A6BA-E928-45BB-8F02-40352D0300DE}" srcId="{9D9FF01D-74AB-430C-ADBC-F1768AC12E80}" destId="{081F4C99-2C8A-45E2-8608-FF867CEABD12}" srcOrd="0" destOrd="0" parTransId="{38669F66-6336-4033-A87A-8F08DF280791}" sibTransId="{56B63C60-F6AC-4F99-A8E1-02F3BAF7AD9F}"/>
    <dgm:cxn modelId="{23FEBDD4-3D9D-44F0-8883-6B9D69A5E1D4}" type="presOf" srcId="{B07916AC-780C-4142-ACD8-AE954837332A}" destId="{3E275CC6-1DFC-47F4-A246-B5AC41CD582C}" srcOrd="0" destOrd="0" presId="urn:microsoft.com/office/officeart/2005/8/layout/list1"/>
    <dgm:cxn modelId="{8DAAD2E5-9A07-4E9E-B72D-CDD54F6AE165}" type="presOf" srcId="{081F4C99-2C8A-45E2-8608-FF867CEABD12}" destId="{071C0DB6-9B9D-439A-98CF-0A43E1C813B3}" srcOrd="1" destOrd="0" presId="urn:microsoft.com/office/officeart/2005/8/layout/list1"/>
    <dgm:cxn modelId="{E68CC0EB-07B9-4523-AC89-4A42EDF03C87}" srcId="{9D9FF01D-74AB-430C-ADBC-F1768AC12E80}" destId="{4E5D69F3-FC24-4974-B5A7-3AC08F82E0E5}" srcOrd="1" destOrd="0" parTransId="{4608285A-DB06-4D86-8F7A-29FF71B13F42}" sibTransId="{D56F5A07-AC6A-4774-A3A3-CAB801F9410B}"/>
    <dgm:cxn modelId="{33568924-3343-400E-B293-A26FDD39B8E6}" type="presParOf" srcId="{1800A225-E67B-4598-9BA7-5306DB1E8CFC}" destId="{5AEF656C-A19A-4D14-B92F-B744045D7720}" srcOrd="0" destOrd="0" presId="urn:microsoft.com/office/officeart/2005/8/layout/list1"/>
    <dgm:cxn modelId="{DF52A497-7349-4B17-B542-9CCBBC9DDAAA}" type="presParOf" srcId="{5AEF656C-A19A-4D14-B92F-B744045D7720}" destId="{A683F1C3-2E4B-4F99-91A0-7FFEC340163F}" srcOrd="0" destOrd="0" presId="urn:microsoft.com/office/officeart/2005/8/layout/list1"/>
    <dgm:cxn modelId="{4F148911-F6CA-450A-8D02-C71273F06B63}" type="presParOf" srcId="{5AEF656C-A19A-4D14-B92F-B744045D7720}" destId="{071C0DB6-9B9D-439A-98CF-0A43E1C813B3}" srcOrd="1" destOrd="0" presId="urn:microsoft.com/office/officeart/2005/8/layout/list1"/>
    <dgm:cxn modelId="{6B20145A-F544-4161-862F-C09F21519D43}" type="presParOf" srcId="{1800A225-E67B-4598-9BA7-5306DB1E8CFC}" destId="{7446DB2C-2410-4F28-8FC1-ED6ABDAAB44E}" srcOrd="1" destOrd="0" presId="urn:microsoft.com/office/officeart/2005/8/layout/list1"/>
    <dgm:cxn modelId="{476CB67A-6896-41F5-A7A4-776F1C418475}" type="presParOf" srcId="{1800A225-E67B-4598-9BA7-5306DB1E8CFC}" destId="{28810543-08B2-4924-81DF-28B460AE428C}" srcOrd="2" destOrd="0" presId="urn:microsoft.com/office/officeart/2005/8/layout/list1"/>
    <dgm:cxn modelId="{3C38494D-C2E0-4E06-B095-C4AF31A68632}" type="presParOf" srcId="{1800A225-E67B-4598-9BA7-5306DB1E8CFC}" destId="{AFB4246B-E289-465D-93F8-9A58524CCE91}" srcOrd="3" destOrd="0" presId="urn:microsoft.com/office/officeart/2005/8/layout/list1"/>
    <dgm:cxn modelId="{3417C300-3D2D-40BC-97CE-B87BE18787AB}" type="presParOf" srcId="{1800A225-E67B-4598-9BA7-5306DB1E8CFC}" destId="{1BBF92AB-A308-43EB-BDCC-F0DFB4F8E40F}" srcOrd="4" destOrd="0" presId="urn:microsoft.com/office/officeart/2005/8/layout/list1"/>
    <dgm:cxn modelId="{30413B2F-4C34-4917-90BC-7CE018E57A40}" type="presParOf" srcId="{1BBF92AB-A308-43EB-BDCC-F0DFB4F8E40F}" destId="{34E50F6B-CA94-45F0-AE00-3F94B5134CD3}" srcOrd="0" destOrd="0" presId="urn:microsoft.com/office/officeart/2005/8/layout/list1"/>
    <dgm:cxn modelId="{4F42D6DD-5A60-4BAB-9D36-60FFF8BCE774}" type="presParOf" srcId="{1BBF92AB-A308-43EB-BDCC-F0DFB4F8E40F}" destId="{1F5CB743-5CF8-45DE-BB5A-18DA1A164E98}" srcOrd="1" destOrd="0" presId="urn:microsoft.com/office/officeart/2005/8/layout/list1"/>
    <dgm:cxn modelId="{6EDD5346-8497-4201-9236-A83BFCEBF713}" type="presParOf" srcId="{1800A225-E67B-4598-9BA7-5306DB1E8CFC}" destId="{2042BB67-E0BC-4150-8A2F-F5B87C6D8A92}" srcOrd="5" destOrd="0" presId="urn:microsoft.com/office/officeart/2005/8/layout/list1"/>
    <dgm:cxn modelId="{9EE0B413-C979-4F84-A734-D9ABE53FA9C4}" type="presParOf" srcId="{1800A225-E67B-4598-9BA7-5306DB1E8CFC}" destId="{40B6AB3E-5703-47B3-856E-B22270F26D38}" srcOrd="6" destOrd="0" presId="urn:microsoft.com/office/officeart/2005/8/layout/list1"/>
    <dgm:cxn modelId="{A1844343-FA87-4D65-9502-301C4ECF0827}" type="presParOf" srcId="{1800A225-E67B-4598-9BA7-5306DB1E8CFC}" destId="{5DE488E9-BC52-445E-B317-70488E77914A}" srcOrd="7" destOrd="0" presId="urn:microsoft.com/office/officeart/2005/8/layout/list1"/>
    <dgm:cxn modelId="{D2D60CB3-72FD-4F75-9409-17E26EDD4B73}" type="presParOf" srcId="{1800A225-E67B-4598-9BA7-5306DB1E8CFC}" destId="{D841017B-9AF9-42DF-B7C5-7DD8D7AD2831}" srcOrd="8" destOrd="0" presId="urn:microsoft.com/office/officeart/2005/8/layout/list1"/>
    <dgm:cxn modelId="{E64E8922-E9AB-4863-BDCF-5B276972CE2A}" type="presParOf" srcId="{D841017B-9AF9-42DF-B7C5-7DD8D7AD2831}" destId="{2A60402D-DADF-4A06-B780-93C2EF8F4328}" srcOrd="0" destOrd="0" presId="urn:microsoft.com/office/officeart/2005/8/layout/list1"/>
    <dgm:cxn modelId="{26F0ECC5-D1F6-46B1-81C8-C162869BBCB1}" type="presParOf" srcId="{D841017B-9AF9-42DF-B7C5-7DD8D7AD2831}" destId="{4F13798B-3948-4228-B079-05B9549417FA}" srcOrd="1" destOrd="0" presId="urn:microsoft.com/office/officeart/2005/8/layout/list1"/>
    <dgm:cxn modelId="{EAB0DE32-A2E3-40B8-B561-085702EF58A5}" type="presParOf" srcId="{1800A225-E67B-4598-9BA7-5306DB1E8CFC}" destId="{BB4ACCFC-5603-4CB1-A732-7A3D70719AD0}" srcOrd="9" destOrd="0" presId="urn:microsoft.com/office/officeart/2005/8/layout/list1"/>
    <dgm:cxn modelId="{132FB449-D996-4F1A-B28A-4E7A12A263F1}" type="presParOf" srcId="{1800A225-E67B-4598-9BA7-5306DB1E8CFC}" destId="{CA2C77AF-1232-454C-8C93-C45F8F0BCDA6}" srcOrd="10" destOrd="0" presId="urn:microsoft.com/office/officeart/2005/8/layout/list1"/>
    <dgm:cxn modelId="{E11A0AC6-E721-4C69-8AE6-2130A42237FD}" type="presParOf" srcId="{1800A225-E67B-4598-9BA7-5306DB1E8CFC}" destId="{6FCCC59B-DD7B-4B00-9093-E4B7CC9DB5D5}" srcOrd="11" destOrd="0" presId="urn:microsoft.com/office/officeart/2005/8/layout/list1"/>
    <dgm:cxn modelId="{CDC45B5C-68E3-4109-AC14-6E28D2143B18}" type="presParOf" srcId="{1800A225-E67B-4598-9BA7-5306DB1E8CFC}" destId="{CC16A001-6FDA-43B8-9E31-1CDD4FF92D2A}" srcOrd="12" destOrd="0" presId="urn:microsoft.com/office/officeart/2005/8/layout/list1"/>
    <dgm:cxn modelId="{F3682AC7-A015-4557-A509-9D59A38CBE2E}" type="presParOf" srcId="{CC16A001-6FDA-43B8-9E31-1CDD4FF92D2A}" destId="{3E275CC6-1DFC-47F4-A246-B5AC41CD582C}" srcOrd="0" destOrd="0" presId="urn:microsoft.com/office/officeart/2005/8/layout/list1"/>
    <dgm:cxn modelId="{EB497E60-18C7-4FC7-ADE7-052237A9B4DC}" type="presParOf" srcId="{CC16A001-6FDA-43B8-9E31-1CDD4FF92D2A}" destId="{1226C3FA-A6C6-4AC2-9F7A-B690E0123AD1}" srcOrd="1" destOrd="0" presId="urn:microsoft.com/office/officeart/2005/8/layout/list1"/>
    <dgm:cxn modelId="{4E445ECE-9E73-4F38-817F-CBA14762B88A}" type="presParOf" srcId="{1800A225-E67B-4598-9BA7-5306DB1E8CFC}" destId="{851EC1F5-E18D-4CFF-BB62-8A13EA5B82C8}" srcOrd="13" destOrd="0" presId="urn:microsoft.com/office/officeart/2005/8/layout/list1"/>
    <dgm:cxn modelId="{3753DF80-B9BE-4C74-B884-7587A1AA1DAE}" type="presParOf" srcId="{1800A225-E67B-4598-9BA7-5306DB1E8CFC}" destId="{24AD3AAF-FDF5-447A-BD97-E38F7A3350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D722D-F712-4F9B-8CF8-E4ECEB52B3C4}" type="doc">
      <dgm:prSet loTypeId="urn:microsoft.com/office/officeart/2009/layout/CircleArrow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8C36F27-5C25-48C2-93A4-E60368114D2D}">
      <dgm:prSet phldrT="[Text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Satisfaction surveys</a:t>
          </a:r>
          <a:endParaRPr lang="en-GB" dirty="0">
            <a:solidFill>
              <a:schemeClr val="bg1"/>
            </a:solidFill>
          </a:endParaRPr>
        </a:p>
      </dgm:t>
    </dgm:pt>
    <dgm:pt modelId="{7A90E056-5F11-418E-93BA-A132CC3F2837}" type="parTrans" cxnId="{E93F71BF-A46C-4FFA-8290-3D9AB3F11519}">
      <dgm:prSet/>
      <dgm:spPr/>
      <dgm:t>
        <a:bodyPr/>
        <a:lstStyle/>
        <a:p>
          <a:endParaRPr lang="en-GB"/>
        </a:p>
      </dgm:t>
    </dgm:pt>
    <dgm:pt modelId="{528B871D-C67D-4FF0-BFBF-B19039EA34B1}" type="sibTrans" cxnId="{E93F71BF-A46C-4FFA-8290-3D9AB3F11519}">
      <dgm:prSet/>
      <dgm:spPr/>
      <dgm:t>
        <a:bodyPr/>
        <a:lstStyle/>
        <a:p>
          <a:endParaRPr lang="en-GB"/>
        </a:p>
      </dgm:t>
    </dgm:pt>
    <dgm:pt modelId="{0F27D422-3049-4F00-B8EB-BE72FE4729AA}">
      <dgm:prSet phldrT="[Text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Legitimacy</a:t>
          </a:r>
          <a:endParaRPr lang="en-GB" dirty="0">
            <a:solidFill>
              <a:schemeClr val="bg1"/>
            </a:solidFill>
          </a:endParaRPr>
        </a:p>
      </dgm:t>
    </dgm:pt>
    <dgm:pt modelId="{BEEB8E08-B621-4F25-A3DB-22FEB9A606B7}" type="parTrans" cxnId="{50E833FE-D764-49D2-877E-46061A2D920E}">
      <dgm:prSet/>
      <dgm:spPr/>
      <dgm:t>
        <a:bodyPr/>
        <a:lstStyle/>
        <a:p>
          <a:endParaRPr lang="en-GB"/>
        </a:p>
      </dgm:t>
    </dgm:pt>
    <dgm:pt modelId="{5556037A-5BD4-4812-B727-C4F9718EFFBD}" type="sibTrans" cxnId="{50E833FE-D764-49D2-877E-46061A2D920E}">
      <dgm:prSet/>
      <dgm:spPr/>
      <dgm:t>
        <a:bodyPr/>
        <a:lstStyle/>
        <a:p>
          <a:endParaRPr lang="en-GB"/>
        </a:p>
      </dgm:t>
    </dgm:pt>
    <dgm:pt modelId="{C30ECD70-12B8-4AF3-8AFC-DB41822A1A52}">
      <dgm:prSet phldrT="[Text]"/>
      <dgm:spPr/>
      <dgm:t>
        <a:bodyPr/>
        <a:lstStyle/>
        <a:p>
          <a:r>
            <a:rPr lang="it-IT" dirty="0">
              <a:solidFill>
                <a:schemeClr val="bg1"/>
              </a:solidFill>
            </a:rPr>
            <a:t>Efficient service</a:t>
          </a:r>
          <a:endParaRPr lang="en-GB" dirty="0">
            <a:solidFill>
              <a:schemeClr val="bg1"/>
            </a:solidFill>
          </a:endParaRPr>
        </a:p>
      </dgm:t>
    </dgm:pt>
    <dgm:pt modelId="{F04E9A16-02C3-459E-BFE9-0CBDA8EACA57}" type="parTrans" cxnId="{7F9D0945-3E9D-4644-A9E6-B65E38088998}">
      <dgm:prSet/>
      <dgm:spPr/>
      <dgm:t>
        <a:bodyPr/>
        <a:lstStyle/>
        <a:p>
          <a:endParaRPr lang="en-GB"/>
        </a:p>
      </dgm:t>
    </dgm:pt>
    <dgm:pt modelId="{5AC6D5EE-8D4A-413A-BC01-F218F6D6EC62}" type="sibTrans" cxnId="{7F9D0945-3E9D-4644-A9E6-B65E38088998}">
      <dgm:prSet/>
      <dgm:spPr/>
      <dgm:t>
        <a:bodyPr/>
        <a:lstStyle/>
        <a:p>
          <a:endParaRPr lang="en-GB"/>
        </a:p>
      </dgm:t>
    </dgm:pt>
    <dgm:pt modelId="{3A028D0A-F3D4-4BCB-AF3C-C5E4C1ADDE30}" type="pres">
      <dgm:prSet presAssocID="{A77D722D-F712-4F9B-8CF8-E4ECEB52B3C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3E179DF-BED8-4472-A73E-EC1B1D9907FE}" type="pres">
      <dgm:prSet presAssocID="{B8C36F27-5C25-48C2-93A4-E60368114D2D}" presName="Accent1" presStyleCnt="0"/>
      <dgm:spPr/>
    </dgm:pt>
    <dgm:pt modelId="{8DF0256C-701C-4B12-9796-C5DECA1BD47C}" type="pres">
      <dgm:prSet presAssocID="{B8C36F27-5C25-48C2-93A4-E60368114D2D}" presName="Accent" presStyleLbl="node1" presStyleIdx="0" presStyleCnt="3" custAng="0" custLinFactNeighborX="-64489"/>
      <dgm:spPr>
        <a:gradFill rotWithShape="0">
          <a:gsLst>
            <a:gs pos="0">
              <a:schemeClr val="bg1">
                <a:lumMod val="6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</a:gradFill>
      </dgm:spPr>
    </dgm:pt>
    <dgm:pt modelId="{9AABA265-059A-41B3-BEE2-8B2C3D83B7A2}" type="pres">
      <dgm:prSet presAssocID="{B8C36F27-5C25-48C2-93A4-E60368114D2D}" presName="Parent1" presStyleLbl="revTx" presStyleIdx="0" presStyleCnt="3" custLinFactX="-16713" custLinFactNeighborX="-100000">
        <dgm:presLayoutVars>
          <dgm:chMax val="1"/>
          <dgm:chPref val="1"/>
          <dgm:bulletEnabled val="1"/>
        </dgm:presLayoutVars>
      </dgm:prSet>
      <dgm:spPr/>
    </dgm:pt>
    <dgm:pt modelId="{0A422285-87E3-4BA8-AB5C-CA192834DCAB}" type="pres">
      <dgm:prSet presAssocID="{0F27D422-3049-4F00-B8EB-BE72FE4729AA}" presName="Accent2" presStyleCnt="0"/>
      <dgm:spPr/>
    </dgm:pt>
    <dgm:pt modelId="{CBE1E61F-28D3-4937-8EA4-4C4FE508F3F3}" type="pres">
      <dgm:prSet presAssocID="{0F27D422-3049-4F00-B8EB-BE72FE4729AA}" presName="Accent" presStyleLbl="node1" presStyleIdx="1" presStyleCnt="3" custAng="17561750" custLinFactNeighborX="-33033" custLinFactNeighborY="22776"/>
      <dgm:spPr>
        <a:gradFill rotWithShape="0">
          <a:gsLst>
            <a:gs pos="0">
              <a:schemeClr val="bg1">
                <a:lumMod val="65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</a:gradFill>
      </dgm:spPr>
    </dgm:pt>
    <dgm:pt modelId="{AA2DC8D2-32B6-40BA-A0A4-7678C97FC62C}" type="pres">
      <dgm:prSet presAssocID="{0F27D422-3049-4F00-B8EB-BE72FE4729AA}" presName="Parent2" presStyleLbl="revTx" presStyleIdx="1" presStyleCnt="3" custLinFactNeighborX="-53053" custLinFactNeighborY="88304">
        <dgm:presLayoutVars>
          <dgm:chMax val="1"/>
          <dgm:chPref val="1"/>
          <dgm:bulletEnabled val="1"/>
        </dgm:presLayoutVars>
      </dgm:prSet>
      <dgm:spPr/>
    </dgm:pt>
    <dgm:pt modelId="{311048D4-1538-4758-93DD-A73063544164}" type="pres">
      <dgm:prSet presAssocID="{C30ECD70-12B8-4AF3-8AFC-DB41822A1A52}" presName="Accent3" presStyleCnt="0"/>
      <dgm:spPr/>
    </dgm:pt>
    <dgm:pt modelId="{39FD4E5B-6AFD-4918-AD52-D3C26FAA3CD5}" type="pres">
      <dgm:prSet presAssocID="{C30ECD70-12B8-4AF3-8AFC-DB41822A1A52}" presName="Accent" presStyleLbl="node1" presStyleIdx="2" presStyleCnt="3" custAng="20687086" custLinFactNeighborX="23797" custLinFactNeighborY="-15686"/>
      <dgm:spPr>
        <a:gradFill rotWithShape="0">
          <a:gsLst>
            <a:gs pos="0">
              <a:schemeClr val="bg1">
                <a:lumMod val="65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</a:gradFill>
      </dgm:spPr>
    </dgm:pt>
    <dgm:pt modelId="{9B2FF4CF-5E8C-443E-95C1-3AFAA0078F2F}" type="pres">
      <dgm:prSet presAssocID="{C30ECD70-12B8-4AF3-8AFC-DB41822A1A52}" presName="Parent3" presStyleLbl="revTx" presStyleIdx="2" presStyleCnt="3" custLinFactNeighborX="35416" custLinFactNeighborY="-46577">
        <dgm:presLayoutVars>
          <dgm:chMax val="1"/>
          <dgm:chPref val="1"/>
          <dgm:bulletEnabled val="1"/>
        </dgm:presLayoutVars>
      </dgm:prSet>
      <dgm:spPr/>
    </dgm:pt>
  </dgm:ptLst>
  <dgm:cxnLst>
    <dgm:cxn modelId="{8396205B-E53A-45BC-8121-2867D0490EC8}" type="presOf" srcId="{A77D722D-F712-4F9B-8CF8-E4ECEB52B3C4}" destId="{3A028D0A-F3D4-4BCB-AF3C-C5E4C1ADDE30}" srcOrd="0" destOrd="0" presId="urn:microsoft.com/office/officeart/2009/layout/CircleArrowProcess"/>
    <dgm:cxn modelId="{7F9D0945-3E9D-4644-A9E6-B65E38088998}" srcId="{A77D722D-F712-4F9B-8CF8-E4ECEB52B3C4}" destId="{C30ECD70-12B8-4AF3-8AFC-DB41822A1A52}" srcOrd="2" destOrd="0" parTransId="{F04E9A16-02C3-459E-BFE9-0CBDA8EACA57}" sibTransId="{5AC6D5EE-8D4A-413A-BC01-F218F6D6EC62}"/>
    <dgm:cxn modelId="{FD590148-EAF4-48D5-8794-0EF9792A9CFF}" type="presOf" srcId="{B8C36F27-5C25-48C2-93A4-E60368114D2D}" destId="{9AABA265-059A-41B3-BEE2-8B2C3D83B7A2}" srcOrd="0" destOrd="0" presId="urn:microsoft.com/office/officeart/2009/layout/CircleArrowProcess"/>
    <dgm:cxn modelId="{2E185472-D310-4DDB-B4D0-823A8F602CF2}" type="presOf" srcId="{0F27D422-3049-4F00-B8EB-BE72FE4729AA}" destId="{AA2DC8D2-32B6-40BA-A0A4-7678C97FC62C}" srcOrd="0" destOrd="0" presId="urn:microsoft.com/office/officeart/2009/layout/CircleArrowProcess"/>
    <dgm:cxn modelId="{E93F71BF-A46C-4FFA-8290-3D9AB3F11519}" srcId="{A77D722D-F712-4F9B-8CF8-E4ECEB52B3C4}" destId="{B8C36F27-5C25-48C2-93A4-E60368114D2D}" srcOrd="0" destOrd="0" parTransId="{7A90E056-5F11-418E-93BA-A132CC3F2837}" sibTransId="{528B871D-C67D-4FF0-BFBF-B19039EA34B1}"/>
    <dgm:cxn modelId="{EE8060E0-D760-4026-92A9-4D13CFB53DD6}" type="presOf" srcId="{C30ECD70-12B8-4AF3-8AFC-DB41822A1A52}" destId="{9B2FF4CF-5E8C-443E-95C1-3AFAA0078F2F}" srcOrd="0" destOrd="0" presId="urn:microsoft.com/office/officeart/2009/layout/CircleArrowProcess"/>
    <dgm:cxn modelId="{50E833FE-D764-49D2-877E-46061A2D920E}" srcId="{A77D722D-F712-4F9B-8CF8-E4ECEB52B3C4}" destId="{0F27D422-3049-4F00-B8EB-BE72FE4729AA}" srcOrd="1" destOrd="0" parTransId="{BEEB8E08-B621-4F25-A3DB-22FEB9A606B7}" sibTransId="{5556037A-5BD4-4812-B727-C4F9718EFFBD}"/>
    <dgm:cxn modelId="{7B955FC0-9C16-4EEC-91E0-F6957822848E}" type="presParOf" srcId="{3A028D0A-F3D4-4BCB-AF3C-C5E4C1ADDE30}" destId="{D3E179DF-BED8-4472-A73E-EC1B1D9907FE}" srcOrd="0" destOrd="0" presId="urn:microsoft.com/office/officeart/2009/layout/CircleArrowProcess"/>
    <dgm:cxn modelId="{673BC98D-17BA-410C-A3D4-D4454C8966F3}" type="presParOf" srcId="{D3E179DF-BED8-4472-A73E-EC1B1D9907FE}" destId="{8DF0256C-701C-4B12-9796-C5DECA1BD47C}" srcOrd="0" destOrd="0" presId="urn:microsoft.com/office/officeart/2009/layout/CircleArrowProcess"/>
    <dgm:cxn modelId="{AF4CC3CD-58A8-41BE-BD02-E9E9C26CA658}" type="presParOf" srcId="{3A028D0A-F3D4-4BCB-AF3C-C5E4C1ADDE30}" destId="{9AABA265-059A-41B3-BEE2-8B2C3D83B7A2}" srcOrd="1" destOrd="0" presId="urn:microsoft.com/office/officeart/2009/layout/CircleArrowProcess"/>
    <dgm:cxn modelId="{9F56B121-2A63-4C99-810F-4BE1771BF6C6}" type="presParOf" srcId="{3A028D0A-F3D4-4BCB-AF3C-C5E4C1ADDE30}" destId="{0A422285-87E3-4BA8-AB5C-CA192834DCAB}" srcOrd="2" destOrd="0" presId="urn:microsoft.com/office/officeart/2009/layout/CircleArrowProcess"/>
    <dgm:cxn modelId="{926B33BD-9381-4A42-B646-FC31EAE004B5}" type="presParOf" srcId="{0A422285-87E3-4BA8-AB5C-CA192834DCAB}" destId="{CBE1E61F-28D3-4937-8EA4-4C4FE508F3F3}" srcOrd="0" destOrd="0" presId="urn:microsoft.com/office/officeart/2009/layout/CircleArrowProcess"/>
    <dgm:cxn modelId="{7100F59F-34CB-46F5-B3DE-E4AE59350330}" type="presParOf" srcId="{3A028D0A-F3D4-4BCB-AF3C-C5E4C1ADDE30}" destId="{AA2DC8D2-32B6-40BA-A0A4-7678C97FC62C}" srcOrd="3" destOrd="0" presId="urn:microsoft.com/office/officeart/2009/layout/CircleArrowProcess"/>
    <dgm:cxn modelId="{73E1BD69-A951-4580-9879-6575AA05B02F}" type="presParOf" srcId="{3A028D0A-F3D4-4BCB-AF3C-C5E4C1ADDE30}" destId="{311048D4-1538-4758-93DD-A73063544164}" srcOrd="4" destOrd="0" presId="urn:microsoft.com/office/officeart/2009/layout/CircleArrowProcess"/>
    <dgm:cxn modelId="{8B5CD826-8CD0-440C-B61A-12C0E5DA03AD}" type="presParOf" srcId="{311048D4-1538-4758-93DD-A73063544164}" destId="{39FD4E5B-6AFD-4918-AD52-D3C26FAA3CD5}" srcOrd="0" destOrd="0" presId="urn:microsoft.com/office/officeart/2009/layout/CircleArrowProcess"/>
    <dgm:cxn modelId="{0290A4AD-4326-4C62-8699-EBE66E8C7CA8}" type="presParOf" srcId="{3A028D0A-F3D4-4BCB-AF3C-C5E4C1ADDE30}" destId="{9B2FF4CF-5E8C-443E-95C1-3AFAA0078F2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E5AC29-87AF-44B8-958F-AD57746A5767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EBB46DF-CB9C-405C-9357-F84311BC7570}">
      <dgm:prSet phldrT="[Text]" custT="1"/>
      <dgm:spPr/>
      <dgm:t>
        <a:bodyPr/>
        <a:lstStyle/>
        <a:p>
          <a:r>
            <a:rPr lang="it-IT" sz="1200" dirty="0">
              <a:solidFill>
                <a:schemeClr val="bg1"/>
              </a:solidFill>
            </a:rPr>
            <a:t>Indispensable tools during the crisis</a:t>
          </a:r>
          <a:endParaRPr lang="en-GB" sz="1200" dirty="0">
            <a:solidFill>
              <a:schemeClr val="bg1"/>
            </a:solidFill>
          </a:endParaRPr>
        </a:p>
      </dgm:t>
    </dgm:pt>
    <dgm:pt modelId="{8AB6D24C-AB8B-4379-89CD-FEEF365CED26}" type="parTrans" cxnId="{A780CC16-54DD-4C3E-9B4C-8AFBCD158124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357924C1-2A6F-47E5-BA2E-94F846FAFDEE}" type="sibTrans" cxnId="{A780CC16-54DD-4C3E-9B4C-8AFBCD158124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3825FCCF-2437-4A60-922F-C41FD9295402}">
      <dgm:prSet phldrT="[Text]" custT="1"/>
      <dgm:spPr/>
      <dgm:t>
        <a:bodyPr/>
        <a:lstStyle/>
        <a:p>
          <a:r>
            <a:rPr lang="it-IT" sz="1200" dirty="0">
              <a:solidFill>
                <a:schemeClr val="bg1"/>
              </a:solidFill>
            </a:rPr>
            <a:t>Changes in legislation</a:t>
          </a:r>
          <a:endParaRPr lang="en-GB" sz="1200" dirty="0">
            <a:solidFill>
              <a:schemeClr val="bg1"/>
            </a:solidFill>
          </a:endParaRPr>
        </a:p>
      </dgm:t>
    </dgm:pt>
    <dgm:pt modelId="{DF244EED-0A33-408C-AF47-E180FF1B3041}" type="parTrans" cxnId="{F3D73F93-456C-442C-BBBD-3435BEF35FFD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67128FCE-9B03-4D41-9051-5977D56B37D2}" type="sibTrans" cxnId="{F3D73F93-456C-442C-BBBD-3435BEF35FFD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18D1F837-B6FD-4197-9A98-B768947D4B6B}">
      <dgm:prSet phldrT="[Text]" custT="1"/>
      <dgm:spPr/>
      <dgm:t>
        <a:bodyPr/>
        <a:lstStyle/>
        <a:p>
          <a:r>
            <a:rPr lang="it-IT" sz="1200" dirty="0">
              <a:solidFill>
                <a:schemeClr val="bg1"/>
              </a:solidFill>
            </a:rPr>
            <a:t>Technical improvements</a:t>
          </a:r>
          <a:endParaRPr lang="en-GB" sz="1200" dirty="0">
            <a:solidFill>
              <a:schemeClr val="bg1"/>
            </a:solidFill>
          </a:endParaRPr>
        </a:p>
      </dgm:t>
    </dgm:pt>
    <dgm:pt modelId="{3124B6ED-4D2A-4C9C-92D8-4EE4BA3C24A9}" type="parTrans" cxnId="{EA4E30B3-0B5B-44B5-A160-2CA5FAD58710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E1D9900C-EFFB-4773-A123-D6DEBD50C7BA}" type="sibTrans" cxnId="{EA4E30B3-0B5B-44B5-A160-2CA5FAD58710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A02C95A0-89AF-4ECD-961F-9C91426E9496}">
      <dgm:prSet phldrT="[Text]" custT="1"/>
      <dgm:spPr/>
      <dgm:t>
        <a:bodyPr/>
        <a:lstStyle/>
        <a:p>
          <a:r>
            <a:rPr lang="it-IT" sz="1200" dirty="0">
              <a:solidFill>
                <a:schemeClr val="bg1"/>
              </a:solidFill>
            </a:rPr>
            <a:t>Too early to asses their actual impact</a:t>
          </a:r>
          <a:endParaRPr lang="en-GB" sz="1200" dirty="0">
            <a:solidFill>
              <a:schemeClr val="bg1"/>
            </a:solidFill>
          </a:endParaRPr>
        </a:p>
      </dgm:t>
    </dgm:pt>
    <dgm:pt modelId="{F6930008-AD70-43F8-9F1C-515C2B926EE3}" type="parTrans" cxnId="{EBB03216-995D-4A6E-88A6-E0932E68EC3E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E5D43C62-AEDC-4A22-AF59-CD405464073A}" type="sibTrans" cxnId="{EBB03216-995D-4A6E-88A6-E0932E68EC3E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54861CAE-818C-4A73-B832-C934B2C9CBA8}">
      <dgm:prSet phldrT="[Text]" custT="1"/>
      <dgm:spPr/>
      <dgm:t>
        <a:bodyPr/>
        <a:lstStyle/>
        <a:p>
          <a:r>
            <a:rPr lang="it-IT" sz="1200" dirty="0">
              <a:solidFill>
                <a:schemeClr val="bg1"/>
              </a:solidFill>
            </a:rPr>
            <a:t>CEPEJ Declaration on lessons learnt (10 June 2020)</a:t>
          </a:r>
          <a:endParaRPr lang="en-GB" sz="1200" dirty="0">
            <a:solidFill>
              <a:schemeClr val="bg1"/>
            </a:solidFill>
          </a:endParaRPr>
        </a:p>
      </dgm:t>
    </dgm:pt>
    <dgm:pt modelId="{96D2ABD4-B4EC-41AB-9E29-99FBEFDD4D7B}" type="parTrans" cxnId="{633EEBF4-C1AE-4FC5-B2CF-5D554D2FEF5F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8A812E65-5EBD-400E-A627-8812784E0DBA}" type="sibTrans" cxnId="{633EEBF4-C1AE-4FC5-B2CF-5D554D2FEF5F}">
      <dgm:prSet/>
      <dgm:spPr/>
      <dgm:t>
        <a:bodyPr/>
        <a:lstStyle/>
        <a:p>
          <a:endParaRPr lang="en-GB" sz="1200">
            <a:solidFill>
              <a:schemeClr val="bg1"/>
            </a:solidFill>
          </a:endParaRPr>
        </a:p>
      </dgm:t>
    </dgm:pt>
    <dgm:pt modelId="{FCDB882F-CF5B-4ABF-AAE3-613D84108F96}" type="pres">
      <dgm:prSet presAssocID="{C6E5AC29-87AF-44B8-958F-AD57746A5767}" presName="rootnode" presStyleCnt="0">
        <dgm:presLayoutVars>
          <dgm:chMax/>
          <dgm:chPref/>
          <dgm:dir/>
          <dgm:animLvl val="lvl"/>
        </dgm:presLayoutVars>
      </dgm:prSet>
      <dgm:spPr/>
    </dgm:pt>
    <dgm:pt modelId="{354C140C-D996-4713-BBE1-CA278A245ED8}" type="pres">
      <dgm:prSet presAssocID="{EEBB46DF-CB9C-405C-9357-F84311BC7570}" presName="composite" presStyleCnt="0"/>
      <dgm:spPr/>
    </dgm:pt>
    <dgm:pt modelId="{641B941F-FDE4-4930-A286-65191E971667}" type="pres">
      <dgm:prSet presAssocID="{EEBB46DF-CB9C-405C-9357-F84311BC7570}" presName="LShape" presStyleLbl="alignNode1" presStyleIdx="0" presStyleCnt="9"/>
      <dgm:spPr/>
    </dgm:pt>
    <dgm:pt modelId="{7D64F33F-D2CE-46F1-AE5C-7E93E56EE9D2}" type="pres">
      <dgm:prSet presAssocID="{EEBB46DF-CB9C-405C-9357-F84311BC757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AB0346D-99D2-4455-9318-261F50614842}" type="pres">
      <dgm:prSet presAssocID="{EEBB46DF-CB9C-405C-9357-F84311BC7570}" presName="Triangle" presStyleLbl="alignNode1" presStyleIdx="1" presStyleCnt="9"/>
      <dgm:spPr/>
    </dgm:pt>
    <dgm:pt modelId="{078B8F7E-7FFD-453D-BB16-FA61D6222ED0}" type="pres">
      <dgm:prSet presAssocID="{357924C1-2A6F-47E5-BA2E-94F846FAFDEE}" presName="sibTrans" presStyleCnt="0"/>
      <dgm:spPr/>
    </dgm:pt>
    <dgm:pt modelId="{8BD1805E-638E-48ED-8C69-AC50F25B4E8D}" type="pres">
      <dgm:prSet presAssocID="{357924C1-2A6F-47E5-BA2E-94F846FAFDEE}" presName="space" presStyleCnt="0"/>
      <dgm:spPr/>
    </dgm:pt>
    <dgm:pt modelId="{D6A6AB9F-78CE-4ABE-9649-9448833FC39A}" type="pres">
      <dgm:prSet presAssocID="{3825FCCF-2437-4A60-922F-C41FD9295402}" presName="composite" presStyleCnt="0"/>
      <dgm:spPr/>
    </dgm:pt>
    <dgm:pt modelId="{3AA859BB-E0AF-4367-9FD5-83114F2F8F6C}" type="pres">
      <dgm:prSet presAssocID="{3825FCCF-2437-4A60-922F-C41FD9295402}" presName="LShape" presStyleLbl="alignNode1" presStyleIdx="2" presStyleCnt="9"/>
      <dgm:spPr/>
    </dgm:pt>
    <dgm:pt modelId="{6733561E-EF2A-4761-B49B-CC429A35AC37}" type="pres">
      <dgm:prSet presAssocID="{3825FCCF-2437-4A60-922F-C41FD9295402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3B09BFA-C198-43C8-AE7A-51AE905A0071}" type="pres">
      <dgm:prSet presAssocID="{3825FCCF-2437-4A60-922F-C41FD9295402}" presName="Triangle" presStyleLbl="alignNode1" presStyleIdx="3" presStyleCnt="9"/>
      <dgm:spPr/>
    </dgm:pt>
    <dgm:pt modelId="{EB630A09-39CC-4C79-8CCF-E142732A6904}" type="pres">
      <dgm:prSet presAssocID="{67128FCE-9B03-4D41-9051-5977D56B37D2}" presName="sibTrans" presStyleCnt="0"/>
      <dgm:spPr/>
    </dgm:pt>
    <dgm:pt modelId="{F6CFF8C1-B7B5-462B-B2DF-00B6158FA1C3}" type="pres">
      <dgm:prSet presAssocID="{67128FCE-9B03-4D41-9051-5977D56B37D2}" presName="space" presStyleCnt="0"/>
      <dgm:spPr/>
    </dgm:pt>
    <dgm:pt modelId="{DB427062-6A2E-4CD1-87CB-853193969E6E}" type="pres">
      <dgm:prSet presAssocID="{18D1F837-B6FD-4197-9A98-B768947D4B6B}" presName="composite" presStyleCnt="0"/>
      <dgm:spPr/>
    </dgm:pt>
    <dgm:pt modelId="{6CD953F3-B689-49A2-A52A-34D6FF72412D}" type="pres">
      <dgm:prSet presAssocID="{18D1F837-B6FD-4197-9A98-B768947D4B6B}" presName="LShape" presStyleLbl="alignNode1" presStyleIdx="4" presStyleCnt="9"/>
      <dgm:spPr/>
    </dgm:pt>
    <dgm:pt modelId="{EBE9C913-7AD9-4442-99F3-45C03F1A0CC5}" type="pres">
      <dgm:prSet presAssocID="{18D1F837-B6FD-4197-9A98-B768947D4B6B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8394E917-CB19-4FEB-A3DB-7B3C88F55B0F}" type="pres">
      <dgm:prSet presAssocID="{18D1F837-B6FD-4197-9A98-B768947D4B6B}" presName="Triangle" presStyleLbl="alignNode1" presStyleIdx="5" presStyleCnt="9"/>
      <dgm:spPr/>
    </dgm:pt>
    <dgm:pt modelId="{416EF853-50F9-4A88-B103-38295913D4FC}" type="pres">
      <dgm:prSet presAssocID="{E1D9900C-EFFB-4773-A123-D6DEBD50C7BA}" presName="sibTrans" presStyleCnt="0"/>
      <dgm:spPr/>
    </dgm:pt>
    <dgm:pt modelId="{4391D1DB-82C6-474F-AAD1-382488032845}" type="pres">
      <dgm:prSet presAssocID="{E1D9900C-EFFB-4773-A123-D6DEBD50C7BA}" presName="space" presStyleCnt="0"/>
      <dgm:spPr/>
    </dgm:pt>
    <dgm:pt modelId="{734D368D-C4D0-4DA0-BB99-35CB27509836}" type="pres">
      <dgm:prSet presAssocID="{A02C95A0-89AF-4ECD-961F-9C91426E9496}" presName="composite" presStyleCnt="0"/>
      <dgm:spPr/>
    </dgm:pt>
    <dgm:pt modelId="{4B92A055-2E1D-43B6-A266-3805FBB659B8}" type="pres">
      <dgm:prSet presAssocID="{A02C95A0-89AF-4ECD-961F-9C91426E9496}" presName="LShape" presStyleLbl="alignNode1" presStyleIdx="6" presStyleCnt="9"/>
      <dgm:spPr/>
    </dgm:pt>
    <dgm:pt modelId="{5F263376-9567-430B-9177-21724C00E912}" type="pres">
      <dgm:prSet presAssocID="{A02C95A0-89AF-4ECD-961F-9C91426E9496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96C2E599-DCF1-4921-8B10-367073E8AB19}" type="pres">
      <dgm:prSet presAssocID="{A02C95A0-89AF-4ECD-961F-9C91426E9496}" presName="Triangle" presStyleLbl="alignNode1" presStyleIdx="7" presStyleCnt="9"/>
      <dgm:spPr/>
    </dgm:pt>
    <dgm:pt modelId="{37146FBD-5F45-461D-962F-CB29BCF63464}" type="pres">
      <dgm:prSet presAssocID="{E5D43C62-AEDC-4A22-AF59-CD405464073A}" presName="sibTrans" presStyleCnt="0"/>
      <dgm:spPr/>
    </dgm:pt>
    <dgm:pt modelId="{0D6FBC49-B951-4FAE-AB5C-1134D18DFDB1}" type="pres">
      <dgm:prSet presAssocID="{E5D43C62-AEDC-4A22-AF59-CD405464073A}" presName="space" presStyleCnt="0"/>
      <dgm:spPr/>
    </dgm:pt>
    <dgm:pt modelId="{1C9FE54F-B657-4C20-9735-9265AD266868}" type="pres">
      <dgm:prSet presAssocID="{54861CAE-818C-4A73-B832-C934B2C9CBA8}" presName="composite" presStyleCnt="0"/>
      <dgm:spPr/>
    </dgm:pt>
    <dgm:pt modelId="{979EA1B8-7AFF-4332-8005-ABB93165352F}" type="pres">
      <dgm:prSet presAssocID="{54861CAE-818C-4A73-B832-C934B2C9CBA8}" presName="LShape" presStyleLbl="alignNode1" presStyleIdx="8" presStyleCnt="9"/>
      <dgm:spPr/>
    </dgm:pt>
    <dgm:pt modelId="{5C6CCB53-F912-40AE-8F3C-2A17E6D4B1AF}" type="pres">
      <dgm:prSet presAssocID="{54861CAE-818C-4A73-B832-C934B2C9CBA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BB03216-995D-4A6E-88A6-E0932E68EC3E}" srcId="{C6E5AC29-87AF-44B8-958F-AD57746A5767}" destId="{A02C95A0-89AF-4ECD-961F-9C91426E9496}" srcOrd="3" destOrd="0" parTransId="{F6930008-AD70-43F8-9F1C-515C2B926EE3}" sibTransId="{E5D43C62-AEDC-4A22-AF59-CD405464073A}"/>
    <dgm:cxn modelId="{A780CC16-54DD-4C3E-9B4C-8AFBCD158124}" srcId="{C6E5AC29-87AF-44B8-958F-AD57746A5767}" destId="{EEBB46DF-CB9C-405C-9357-F84311BC7570}" srcOrd="0" destOrd="0" parTransId="{8AB6D24C-AB8B-4379-89CD-FEEF365CED26}" sibTransId="{357924C1-2A6F-47E5-BA2E-94F846FAFDEE}"/>
    <dgm:cxn modelId="{16444C19-F4E1-423A-915A-FA78DB866E3F}" type="presOf" srcId="{18D1F837-B6FD-4197-9A98-B768947D4B6B}" destId="{EBE9C913-7AD9-4442-99F3-45C03F1A0CC5}" srcOrd="0" destOrd="0" presId="urn:microsoft.com/office/officeart/2009/3/layout/StepUpProcess"/>
    <dgm:cxn modelId="{E5210E20-796A-4A08-9633-F3D6AB89CD5C}" type="presOf" srcId="{A02C95A0-89AF-4ECD-961F-9C91426E9496}" destId="{5F263376-9567-430B-9177-21724C00E912}" srcOrd="0" destOrd="0" presId="urn:microsoft.com/office/officeart/2009/3/layout/StepUpProcess"/>
    <dgm:cxn modelId="{50BEF12E-D8BD-4B16-A65C-146896351B21}" type="presOf" srcId="{C6E5AC29-87AF-44B8-958F-AD57746A5767}" destId="{FCDB882F-CF5B-4ABF-AAE3-613D84108F96}" srcOrd="0" destOrd="0" presId="urn:microsoft.com/office/officeart/2009/3/layout/StepUpProcess"/>
    <dgm:cxn modelId="{F3D73F93-456C-442C-BBBD-3435BEF35FFD}" srcId="{C6E5AC29-87AF-44B8-958F-AD57746A5767}" destId="{3825FCCF-2437-4A60-922F-C41FD9295402}" srcOrd="1" destOrd="0" parTransId="{DF244EED-0A33-408C-AF47-E180FF1B3041}" sibTransId="{67128FCE-9B03-4D41-9051-5977D56B37D2}"/>
    <dgm:cxn modelId="{199E6E9C-8090-423B-A2B0-4264191A6273}" type="presOf" srcId="{EEBB46DF-CB9C-405C-9357-F84311BC7570}" destId="{7D64F33F-D2CE-46F1-AE5C-7E93E56EE9D2}" srcOrd="0" destOrd="0" presId="urn:microsoft.com/office/officeart/2009/3/layout/StepUpProcess"/>
    <dgm:cxn modelId="{EA4E30B3-0B5B-44B5-A160-2CA5FAD58710}" srcId="{C6E5AC29-87AF-44B8-958F-AD57746A5767}" destId="{18D1F837-B6FD-4197-9A98-B768947D4B6B}" srcOrd="2" destOrd="0" parTransId="{3124B6ED-4D2A-4C9C-92D8-4EE4BA3C24A9}" sibTransId="{E1D9900C-EFFB-4773-A123-D6DEBD50C7BA}"/>
    <dgm:cxn modelId="{F9CE97B6-B9D9-400B-A412-274070AF0CD4}" type="presOf" srcId="{54861CAE-818C-4A73-B832-C934B2C9CBA8}" destId="{5C6CCB53-F912-40AE-8F3C-2A17E6D4B1AF}" srcOrd="0" destOrd="0" presId="urn:microsoft.com/office/officeart/2009/3/layout/StepUpProcess"/>
    <dgm:cxn modelId="{843DC9EF-86AB-4E43-B655-35AB3144E21F}" type="presOf" srcId="{3825FCCF-2437-4A60-922F-C41FD9295402}" destId="{6733561E-EF2A-4761-B49B-CC429A35AC37}" srcOrd="0" destOrd="0" presId="urn:microsoft.com/office/officeart/2009/3/layout/StepUpProcess"/>
    <dgm:cxn modelId="{633EEBF4-C1AE-4FC5-B2CF-5D554D2FEF5F}" srcId="{C6E5AC29-87AF-44B8-958F-AD57746A5767}" destId="{54861CAE-818C-4A73-B832-C934B2C9CBA8}" srcOrd="4" destOrd="0" parTransId="{96D2ABD4-B4EC-41AB-9E29-99FBEFDD4D7B}" sibTransId="{8A812E65-5EBD-400E-A627-8812784E0DBA}"/>
    <dgm:cxn modelId="{773DF080-B532-4F81-A949-A94CA72E15CE}" type="presParOf" srcId="{FCDB882F-CF5B-4ABF-AAE3-613D84108F96}" destId="{354C140C-D996-4713-BBE1-CA278A245ED8}" srcOrd="0" destOrd="0" presId="urn:microsoft.com/office/officeart/2009/3/layout/StepUpProcess"/>
    <dgm:cxn modelId="{95DFD209-13D7-4BC6-831C-0D3F875A96C6}" type="presParOf" srcId="{354C140C-D996-4713-BBE1-CA278A245ED8}" destId="{641B941F-FDE4-4930-A286-65191E971667}" srcOrd="0" destOrd="0" presId="urn:microsoft.com/office/officeart/2009/3/layout/StepUpProcess"/>
    <dgm:cxn modelId="{A23A2266-05F4-4172-AC4B-EAD2C5ECB15E}" type="presParOf" srcId="{354C140C-D996-4713-BBE1-CA278A245ED8}" destId="{7D64F33F-D2CE-46F1-AE5C-7E93E56EE9D2}" srcOrd="1" destOrd="0" presId="urn:microsoft.com/office/officeart/2009/3/layout/StepUpProcess"/>
    <dgm:cxn modelId="{E16AD181-0DFA-40E3-A81A-05BA72BDBBFC}" type="presParOf" srcId="{354C140C-D996-4713-BBE1-CA278A245ED8}" destId="{6AB0346D-99D2-4455-9318-261F50614842}" srcOrd="2" destOrd="0" presId="urn:microsoft.com/office/officeart/2009/3/layout/StepUpProcess"/>
    <dgm:cxn modelId="{FE9B3071-FF6B-441A-B4D3-188BC7DD4827}" type="presParOf" srcId="{FCDB882F-CF5B-4ABF-AAE3-613D84108F96}" destId="{078B8F7E-7FFD-453D-BB16-FA61D6222ED0}" srcOrd="1" destOrd="0" presId="urn:microsoft.com/office/officeart/2009/3/layout/StepUpProcess"/>
    <dgm:cxn modelId="{2F6CAC2B-BC96-4A27-B2CD-A4A545C4127A}" type="presParOf" srcId="{078B8F7E-7FFD-453D-BB16-FA61D6222ED0}" destId="{8BD1805E-638E-48ED-8C69-AC50F25B4E8D}" srcOrd="0" destOrd="0" presId="urn:microsoft.com/office/officeart/2009/3/layout/StepUpProcess"/>
    <dgm:cxn modelId="{8E18D047-5AC8-4ED0-86B7-719048272C15}" type="presParOf" srcId="{FCDB882F-CF5B-4ABF-AAE3-613D84108F96}" destId="{D6A6AB9F-78CE-4ABE-9649-9448833FC39A}" srcOrd="2" destOrd="0" presId="urn:microsoft.com/office/officeart/2009/3/layout/StepUpProcess"/>
    <dgm:cxn modelId="{C69AF1BB-86AC-478D-8178-CDFFCB6E7FB7}" type="presParOf" srcId="{D6A6AB9F-78CE-4ABE-9649-9448833FC39A}" destId="{3AA859BB-E0AF-4367-9FD5-83114F2F8F6C}" srcOrd="0" destOrd="0" presId="urn:microsoft.com/office/officeart/2009/3/layout/StepUpProcess"/>
    <dgm:cxn modelId="{B5CE7DA5-E0FC-489A-BA7D-84BD9B9B5FB5}" type="presParOf" srcId="{D6A6AB9F-78CE-4ABE-9649-9448833FC39A}" destId="{6733561E-EF2A-4761-B49B-CC429A35AC37}" srcOrd="1" destOrd="0" presId="urn:microsoft.com/office/officeart/2009/3/layout/StepUpProcess"/>
    <dgm:cxn modelId="{1A4C0809-49E0-4584-A340-45DB30C18A30}" type="presParOf" srcId="{D6A6AB9F-78CE-4ABE-9649-9448833FC39A}" destId="{A3B09BFA-C198-43C8-AE7A-51AE905A0071}" srcOrd="2" destOrd="0" presId="urn:microsoft.com/office/officeart/2009/3/layout/StepUpProcess"/>
    <dgm:cxn modelId="{046A623C-5F99-416E-AA2A-557BD61D3285}" type="presParOf" srcId="{FCDB882F-CF5B-4ABF-AAE3-613D84108F96}" destId="{EB630A09-39CC-4C79-8CCF-E142732A6904}" srcOrd="3" destOrd="0" presId="urn:microsoft.com/office/officeart/2009/3/layout/StepUpProcess"/>
    <dgm:cxn modelId="{631E274A-C29F-4F28-A9BE-66B1CF3724F6}" type="presParOf" srcId="{EB630A09-39CC-4C79-8CCF-E142732A6904}" destId="{F6CFF8C1-B7B5-462B-B2DF-00B6158FA1C3}" srcOrd="0" destOrd="0" presId="urn:microsoft.com/office/officeart/2009/3/layout/StepUpProcess"/>
    <dgm:cxn modelId="{A20D4C6E-149F-4EFE-BA7C-7DF2A82D53C8}" type="presParOf" srcId="{FCDB882F-CF5B-4ABF-AAE3-613D84108F96}" destId="{DB427062-6A2E-4CD1-87CB-853193969E6E}" srcOrd="4" destOrd="0" presId="urn:microsoft.com/office/officeart/2009/3/layout/StepUpProcess"/>
    <dgm:cxn modelId="{6E9BBE09-00C5-4558-9921-5FD4F834A588}" type="presParOf" srcId="{DB427062-6A2E-4CD1-87CB-853193969E6E}" destId="{6CD953F3-B689-49A2-A52A-34D6FF72412D}" srcOrd="0" destOrd="0" presId="urn:microsoft.com/office/officeart/2009/3/layout/StepUpProcess"/>
    <dgm:cxn modelId="{B5586FB2-B215-483E-9212-19FB5F8D6587}" type="presParOf" srcId="{DB427062-6A2E-4CD1-87CB-853193969E6E}" destId="{EBE9C913-7AD9-4442-99F3-45C03F1A0CC5}" srcOrd="1" destOrd="0" presId="urn:microsoft.com/office/officeart/2009/3/layout/StepUpProcess"/>
    <dgm:cxn modelId="{4DAFB744-3F8F-40BE-B771-54D7F49F2194}" type="presParOf" srcId="{DB427062-6A2E-4CD1-87CB-853193969E6E}" destId="{8394E917-CB19-4FEB-A3DB-7B3C88F55B0F}" srcOrd="2" destOrd="0" presId="urn:microsoft.com/office/officeart/2009/3/layout/StepUpProcess"/>
    <dgm:cxn modelId="{8148E4CB-B8EB-4871-80D6-51562BFAA63E}" type="presParOf" srcId="{FCDB882F-CF5B-4ABF-AAE3-613D84108F96}" destId="{416EF853-50F9-4A88-B103-38295913D4FC}" srcOrd="5" destOrd="0" presId="urn:microsoft.com/office/officeart/2009/3/layout/StepUpProcess"/>
    <dgm:cxn modelId="{6447EEA1-5FB9-41E9-81F9-F2C872C19C6C}" type="presParOf" srcId="{416EF853-50F9-4A88-B103-38295913D4FC}" destId="{4391D1DB-82C6-474F-AAD1-382488032845}" srcOrd="0" destOrd="0" presId="urn:microsoft.com/office/officeart/2009/3/layout/StepUpProcess"/>
    <dgm:cxn modelId="{47A600EA-DB80-4A1E-BD77-E29762926B7C}" type="presParOf" srcId="{FCDB882F-CF5B-4ABF-AAE3-613D84108F96}" destId="{734D368D-C4D0-4DA0-BB99-35CB27509836}" srcOrd="6" destOrd="0" presId="urn:microsoft.com/office/officeart/2009/3/layout/StepUpProcess"/>
    <dgm:cxn modelId="{2B75FCF4-A171-4ED1-AD11-17D8DE7CAB6F}" type="presParOf" srcId="{734D368D-C4D0-4DA0-BB99-35CB27509836}" destId="{4B92A055-2E1D-43B6-A266-3805FBB659B8}" srcOrd="0" destOrd="0" presId="urn:microsoft.com/office/officeart/2009/3/layout/StepUpProcess"/>
    <dgm:cxn modelId="{77B29126-3553-468F-B05F-03783214B974}" type="presParOf" srcId="{734D368D-C4D0-4DA0-BB99-35CB27509836}" destId="{5F263376-9567-430B-9177-21724C00E912}" srcOrd="1" destOrd="0" presId="urn:microsoft.com/office/officeart/2009/3/layout/StepUpProcess"/>
    <dgm:cxn modelId="{DDEEE567-335C-4BC5-849E-0029AB5097D4}" type="presParOf" srcId="{734D368D-C4D0-4DA0-BB99-35CB27509836}" destId="{96C2E599-DCF1-4921-8B10-367073E8AB19}" srcOrd="2" destOrd="0" presId="urn:microsoft.com/office/officeart/2009/3/layout/StepUpProcess"/>
    <dgm:cxn modelId="{28793197-E5FF-4648-8569-53EDB72DBF2C}" type="presParOf" srcId="{FCDB882F-CF5B-4ABF-AAE3-613D84108F96}" destId="{37146FBD-5F45-461D-962F-CB29BCF63464}" srcOrd="7" destOrd="0" presId="urn:microsoft.com/office/officeart/2009/3/layout/StepUpProcess"/>
    <dgm:cxn modelId="{17CCA77D-AB6A-4829-96D3-ED338D38AA41}" type="presParOf" srcId="{37146FBD-5F45-461D-962F-CB29BCF63464}" destId="{0D6FBC49-B951-4FAE-AB5C-1134D18DFDB1}" srcOrd="0" destOrd="0" presId="urn:microsoft.com/office/officeart/2009/3/layout/StepUpProcess"/>
    <dgm:cxn modelId="{C0AA94DB-5C34-43F4-9790-46968A08739A}" type="presParOf" srcId="{FCDB882F-CF5B-4ABF-AAE3-613D84108F96}" destId="{1C9FE54F-B657-4C20-9735-9265AD266868}" srcOrd="8" destOrd="0" presId="urn:microsoft.com/office/officeart/2009/3/layout/StepUpProcess"/>
    <dgm:cxn modelId="{69A9C0D5-97C5-4EC4-BB11-C2DA662CA34E}" type="presParOf" srcId="{1C9FE54F-B657-4C20-9735-9265AD266868}" destId="{979EA1B8-7AFF-4332-8005-ABB93165352F}" srcOrd="0" destOrd="0" presId="urn:microsoft.com/office/officeart/2009/3/layout/StepUpProcess"/>
    <dgm:cxn modelId="{13BE2B5B-16DB-40A7-A203-036B36043BE3}" type="presParOf" srcId="{1C9FE54F-B657-4C20-9735-9265AD266868}" destId="{5C6CCB53-F912-40AE-8F3C-2A17E6D4B1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DEB82-9847-433E-A472-3BAF39E85477}">
      <dsp:nvSpPr>
        <dsp:cNvPr id="0" name=""/>
        <dsp:cNvSpPr/>
      </dsp:nvSpPr>
      <dsp:spPr>
        <a:xfrm>
          <a:off x="0" y="109233"/>
          <a:ext cx="2700887" cy="2700887"/>
        </a:xfrm>
        <a:prstGeom prst="pie">
          <a:avLst>
            <a:gd name="adj1" fmla="val 5400000"/>
            <a:gd name="adj2" fmla="val 16200000"/>
          </a:avLst>
        </a:prstGeom>
        <a:solidFill>
          <a:srgbClr val="102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4FD770-0CAD-48AB-B345-5EAB0EEF4E82}">
      <dsp:nvSpPr>
        <dsp:cNvPr id="0" name=""/>
        <dsp:cNvSpPr/>
      </dsp:nvSpPr>
      <dsp:spPr>
        <a:xfrm>
          <a:off x="1350443" y="109233"/>
          <a:ext cx="3151035" cy="2700887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Promoting the effective implementation of instruments for the organisation of justice</a:t>
          </a:r>
          <a:endParaRPr lang="en-GB" sz="1500" kern="1200" dirty="0"/>
        </a:p>
      </dsp:txBody>
      <dsp:txXfrm>
        <a:off x="1350443" y="109233"/>
        <a:ext cx="3151035" cy="810267"/>
      </dsp:txXfrm>
    </dsp:sp>
    <dsp:sp modelId="{6BF7F1A2-A3BA-44AE-9FF7-5EDFBEE5E2F4}">
      <dsp:nvSpPr>
        <dsp:cNvPr id="0" name=""/>
        <dsp:cNvSpPr/>
      </dsp:nvSpPr>
      <dsp:spPr>
        <a:xfrm>
          <a:off x="472656" y="919501"/>
          <a:ext cx="1755575" cy="1755575"/>
        </a:xfrm>
        <a:prstGeom prst="pie">
          <a:avLst>
            <a:gd name="adj1" fmla="val 5400000"/>
            <a:gd name="adj2" fmla="val 16200000"/>
          </a:avLst>
        </a:prstGeom>
        <a:solidFill>
          <a:srgbClr val="102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A6A5A-9569-4B74-BC9B-44A18B5B1CC4}">
      <dsp:nvSpPr>
        <dsp:cNvPr id="0" name=""/>
        <dsp:cNvSpPr/>
      </dsp:nvSpPr>
      <dsp:spPr>
        <a:xfrm>
          <a:off x="1350443" y="919501"/>
          <a:ext cx="3151035" cy="1755575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Ensuring public policies concerning courts take into account the needs of the justice system users</a:t>
          </a:r>
          <a:endParaRPr lang="en-GB" sz="1500" kern="1200" dirty="0"/>
        </a:p>
      </dsp:txBody>
      <dsp:txXfrm>
        <a:off x="1350443" y="919501"/>
        <a:ext cx="3151035" cy="810265"/>
      </dsp:txXfrm>
    </dsp:sp>
    <dsp:sp modelId="{62B489A3-D5C6-4F14-810A-321E78CC8DFA}">
      <dsp:nvSpPr>
        <dsp:cNvPr id="0" name=""/>
        <dsp:cNvSpPr/>
      </dsp:nvSpPr>
      <dsp:spPr>
        <a:xfrm>
          <a:off x="945310" y="1729766"/>
          <a:ext cx="810265" cy="810265"/>
        </a:xfrm>
        <a:prstGeom prst="pie">
          <a:avLst>
            <a:gd name="adj1" fmla="val 5400000"/>
            <a:gd name="adj2" fmla="val 16200000"/>
          </a:avLst>
        </a:prstGeom>
        <a:solidFill>
          <a:srgbClr val="10214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17ADC-9E7D-4D82-90F4-4F8072EED2E3}">
      <dsp:nvSpPr>
        <dsp:cNvPr id="0" name=""/>
        <dsp:cNvSpPr/>
      </dsp:nvSpPr>
      <dsp:spPr>
        <a:xfrm>
          <a:off x="1350443" y="1729766"/>
          <a:ext cx="3151035" cy="810265"/>
        </a:xfrm>
        <a:prstGeom prst="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Offering States effective solution to prevent violations of Art. 6 of the European Convetion on Human Rights </a:t>
          </a:r>
          <a:endParaRPr lang="en-GB" sz="1500" kern="1200" dirty="0"/>
        </a:p>
      </dsp:txBody>
      <dsp:txXfrm>
        <a:off x="1350443" y="1729766"/>
        <a:ext cx="3151035" cy="810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F195B-B899-4335-B24F-80FCE9E8B353}">
      <dsp:nvSpPr>
        <dsp:cNvPr id="0" name=""/>
        <dsp:cNvSpPr/>
      </dsp:nvSpPr>
      <dsp:spPr>
        <a:xfrm>
          <a:off x="1489219" y="613026"/>
          <a:ext cx="4097919" cy="4097919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8EFE06-8FCB-40F5-9DA2-574C7DE0D5FF}">
      <dsp:nvSpPr>
        <dsp:cNvPr id="0" name=""/>
        <dsp:cNvSpPr/>
      </dsp:nvSpPr>
      <dsp:spPr>
        <a:xfrm>
          <a:off x="1489219" y="613026"/>
          <a:ext cx="4097919" cy="4097919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250074"/>
                <a:satOff val="-4618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250074"/>
                <a:satOff val="-4618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250074"/>
                <a:satOff val="-4618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D1D69B-5489-407D-BD4F-E744A1DDE657}">
      <dsp:nvSpPr>
        <dsp:cNvPr id="0" name=""/>
        <dsp:cNvSpPr/>
      </dsp:nvSpPr>
      <dsp:spPr>
        <a:xfrm>
          <a:off x="1489219" y="613026"/>
          <a:ext cx="4097919" cy="4097919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5A2D54-8CAD-409B-B345-AD4EFA808B8F}">
      <dsp:nvSpPr>
        <dsp:cNvPr id="0" name=""/>
        <dsp:cNvSpPr/>
      </dsp:nvSpPr>
      <dsp:spPr>
        <a:xfrm>
          <a:off x="2594894" y="1718701"/>
          <a:ext cx="1886568" cy="1886568"/>
        </a:xfrm>
        <a:prstGeom prst="ellipse">
          <a:avLst/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2020 CEPEJ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kern="1200" dirty="0"/>
            <a:t>Evaluation Report </a:t>
          </a:r>
        </a:p>
      </dsp:txBody>
      <dsp:txXfrm>
        <a:off x="2871175" y="1994982"/>
        <a:ext cx="1334006" cy="1334006"/>
      </dsp:txXfrm>
    </dsp:sp>
    <dsp:sp modelId="{60C433FF-17E3-4627-87E6-6B37741E0E2A}">
      <dsp:nvSpPr>
        <dsp:cNvPr id="0" name=""/>
        <dsp:cNvSpPr/>
      </dsp:nvSpPr>
      <dsp:spPr>
        <a:xfrm>
          <a:off x="2877880" y="268"/>
          <a:ext cx="1320597" cy="1320597"/>
        </a:xfrm>
        <a:prstGeom prst="ellipse">
          <a:avLst/>
        </a:prstGeom>
        <a:gradFill rotWithShape="0">
          <a:gsLst>
            <a:gs pos="40000">
              <a:srgbClr val="244E80"/>
            </a:gs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Tables, graphs and analyses</a:t>
          </a:r>
          <a:endParaRPr lang="en-GB" sz="1600" kern="1200" dirty="0"/>
        </a:p>
      </dsp:txBody>
      <dsp:txXfrm>
        <a:off x="3071277" y="193665"/>
        <a:ext cx="933803" cy="933803"/>
      </dsp:txXfrm>
    </dsp:sp>
    <dsp:sp modelId="{2108D35E-6C5D-4396-9B31-9578A664F480}">
      <dsp:nvSpPr>
        <dsp:cNvPr id="0" name=""/>
        <dsp:cNvSpPr/>
      </dsp:nvSpPr>
      <dsp:spPr>
        <a:xfrm>
          <a:off x="4611159" y="3002395"/>
          <a:ext cx="1320597" cy="132059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Country Profile</a:t>
          </a:r>
          <a:endParaRPr lang="en-GB" sz="1600" kern="1200" dirty="0"/>
        </a:p>
      </dsp:txBody>
      <dsp:txXfrm>
        <a:off x="4804556" y="3195792"/>
        <a:ext cx="933803" cy="933803"/>
      </dsp:txXfrm>
    </dsp:sp>
    <dsp:sp modelId="{0C9CA1B8-20E3-406C-BC9A-204F6EDC870F}">
      <dsp:nvSpPr>
        <dsp:cNvPr id="0" name=""/>
        <dsp:cNvSpPr/>
      </dsp:nvSpPr>
      <dsp:spPr>
        <a:xfrm>
          <a:off x="1144601" y="3002395"/>
          <a:ext cx="1320597" cy="1320597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CEPEJ -STAT</a:t>
          </a:r>
          <a:endParaRPr lang="en-GB" sz="1600" kern="1200" dirty="0"/>
        </a:p>
      </dsp:txBody>
      <dsp:txXfrm>
        <a:off x="1337998" y="3195792"/>
        <a:ext cx="933803" cy="933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A8A7F-E071-471E-8695-0195D58B6E97}">
      <dsp:nvSpPr>
        <dsp:cNvPr id="0" name=""/>
        <dsp:cNvSpPr/>
      </dsp:nvSpPr>
      <dsp:spPr>
        <a:xfrm rot="5400000">
          <a:off x="2712543" y="97992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Budgets</a:t>
          </a:r>
        </a:p>
      </dsp:txBody>
      <dsp:txXfrm rot="-5400000">
        <a:off x="3014703" y="234830"/>
        <a:ext cx="902150" cy="1036955"/>
      </dsp:txXfrm>
    </dsp:sp>
    <dsp:sp modelId="{7B8FC663-C0CA-49F1-8869-E9142E7397F7}">
      <dsp:nvSpPr>
        <dsp:cNvPr id="0" name=""/>
        <dsp:cNvSpPr/>
      </dsp:nvSpPr>
      <dsp:spPr>
        <a:xfrm>
          <a:off x="4078426" y="301365"/>
          <a:ext cx="1681222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4078426" y="301365"/>
        <a:ext cx="1681222" cy="903882"/>
      </dsp:txXfrm>
    </dsp:sp>
    <dsp:sp modelId="{21E2E873-EF08-4031-A7A1-C14CA1A19714}">
      <dsp:nvSpPr>
        <dsp:cNvPr id="0" name=""/>
        <dsp:cNvSpPr/>
      </dsp:nvSpPr>
      <dsp:spPr>
        <a:xfrm rot="5400000">
          <a:off x="3432616" y="1401059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Efficiency  and Quality</a:t>
          </a:r>
          <a:endParaRPr lang="en-GB" sz="1300" kern="1200" dirty="0"/>
        </a:p>
      </dsp:txBody>
      <dsp:txXfrm rot="-5400000">
        <a:off x="3734776" y="1537897"/>
        <a:ext cx="902150" cy="1036955"/>
      </dsp:txXfrm>
    </dsp:sp>
    <dsp:sp modelId="{E2B63B78-630A-44DD-9483-CA0E96A5EBB5}">
      <dsp:nvSpPr>
        <dsp:cNvPr id="0" name=""/>
        <dsp:cNvSpPr/>
      </dsp:nvSpPr>
      <dsp:spPr>
        <a:xfrm rot="5400000">
          <a:off x="2008512" y="1376684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Court organisation</a:t>
          </a:r>
          <a:endParaRPr lang="en-GB" sz="1200" kern="1200" dirty="0"/>
        </a:p>
      </dsp:txBody>
      <dsp:txXfrm rot="-5400000">
        <a:off x="2310672" y="1513522"/>
        <a:ext cx="902150" cy="1036955"/>
      </dsp:txXfrm>
    </dsp:sp>
    <dsp:sp modelId="{050438CC-7886-4986-9F5E-3C82FCC41466}">
      <dsp:nvSpPr>
        <dsp:cNvPr id="0" name=""/>
        <dsp:cNvSpPr/>
      </dsp:nvSpPr>
      <dsp:spPr>
        <a:xfrm>
          <a:off x="3587698" y="2877103"/>
          <a:ext cx="1691206" cy="903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</a:rPr>
            <a:t>Impact of e-Justice in the context of the Covid-19 crisis</a:t>
          </a:r>
        </a:p>
      </dsp:txBody>
      <dsp:txXfrm>
        <a:off x="3587698" y="2877103"/>
        <a:ext cx="1691206" cy="903882"/>
      </dsp:txXfrm>
    </dsp:sp>
    <dsp:sp modelId="{ACEFA56D-330C-4A05-8D79-88D3DF808C05}">
      <dsp:nvSpPr>
        <dsp:cNvPr id="0" name=""/>
        <dsp:cNvSpPr/>
      </dsp:nvSpPr>
      <dsp:spPr>
        <a:xfrm rot="5400000">
          <a:off x="4096752" y="97920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Justice Professionals</a:t>
          </a:r>
          <a:endParaRPr lang="en-GB" sz="1300" kern="1200" dirty="0"/>
        </a:p>
      </dsp:txBody>
      <dsp:txXfrm rot="-5400000">
        <a:off x="4398912" y="234758"/>
        <a:ext cx="902150" cy="1036955"/>
      </dsp:txXfrm>
    </dsp:sp>
    <dsp:sp modelId="{D6D4BAF7-21DF-4175-BC4D-DA5811DF5E87}">
      <dsp:nvSpPr>
        <dsp:cNvPr id="0" name=""/>
        <dsp:cNvSpPr/>
      </dsp:nvSpPr>
      <dsp:spPr>
        <a:xfrm rot="5400000">
          <a:off x="566791" y="1395365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ICT</a:t>
          </a:r>
        </a:p>
      </dsp:txBody>
      <dsp:txXfrm rot="-5400000">
        <a:off x="868951" y="1532203"/>
        <a:ext cx="902150" cy="1036955"/>
      </dsp:txXfrm>
    </dsp:sp>
    <dsp:sp modelId="{C43B42FC-BAFE-40A5-9969-481272F4535A}">
      <dsp:nvSpPr>
        <dsp:cNvPr id="0" name=""/>
        <dsp:cNvSpPr/>
      </dsp:nvSpPr>
      <dsp:spPr>
        <a:xfrm>
          <a:off x="160657" y="217325"/>
          <a:ext cx="2257275" cy="1008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1"/>
              </a:solidFill>
            </a:rPr>
            <a:t>Overview of the judicial systems and Identification of trends</a:t>
          </a:r>
          <a:endParaRPr lang="en-GB" sz="1600" kern="1200" dirty="0">
            <a:solidFill>
              <a:schemeClr val="bg1"/>
            </a:solidFill>
          </a:endParaRPr>
        </a:p>
      </dsp:txBody>
      <dsp:txXfrm>
        <a:off x="160657" y="217325"/>
        <a:ext cx="2257275" cy="1008118"/>
      </dsp:txXfrm>
    </dsp:sp>
    <dsp:sp modelId="{206F7FA1-AE05-4277-9345-29833AA97C8E}">
      <dsp:nvSpPr>
        <dsp:cNvPr id="0" name=""/>
        <dsp:cNvSpPr/>
      </dsp:nvSpPr>
      <dsp:spPr>
        <a:xfrm rot="5400000">
          <a:off x="1286864" y="2655449"/>
          <a:ext cx="1506471" cy="131063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Users</a:t>
          </a:r>
          <a:endParaRPr lang="en-GB" sz="1300" kern="1200" dirty="0"/>
        </a:p>
      </dsp:txBody>
      <dsp:txXfrm rot="-5400000">
        <a:off x="1589024" y="2792287"/>
        <a:ext cx="902150" cy="1036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10543-08B2-4924-81DF-28B460AE428C}">
      <dsp:nvSpPr>
        <dsp:cNvPr id="0" name=""/>
        <dsp:cNvSpPr/>
      </dsp:nvSpPr>
      <dsp:spPr>
        <a:xfrm>
          <a:off x="0" y="298995"/>
          <a:ext cx="6192687" cy="504000"/>
        </a:xfrm>
        <a:prstGeom prst="rect">
          <a:avLst/>
        </a:prstGeom>
        <a:noFill/>
        <a:ln w="9525" cap="flat" cmpd="sng" algn="ctr">
          <a:solidFill>
            <a:srgbClr val="10214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C0DB6-9B9D-439A-98CF-0A43E1C813B3}">
      <dsp:nvSpPr>
        <dsp:cNvPr id="0" name=""/>
        <dsp:cNvSpPr/>
      </dsp:nvSpPr>
      <dsp:spPr>
        <a:xfrm>
          <a:off x="294817" y="3795"/>
          <a:ext cx="5896351" cy="59040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Information on resources, salaries, recruitment and promotion of judges and prosecutors</a:t>
          </a:r>
          <a:endParaRPr lang="en-GB" sz="1600" kern="1200" dirty="0"/>
        </a:p>
      </dsp:txBody>
      <dsp:txXfrm>
        <a:off x="323638" y="32616"/>
        <a:ext cx="5838709" cy="532758"/>
      </dsp:txXfrm>
    </dsp:sp>
    <dsp:sp modelId="{40B6AB3E-5703-47B3-856E-B22270F26D38}">
      <dsp:nvSpPr>
        <dsp:cNvPr id="0" name=""/>
        <dsp:cNvSpPr/>
      </dsp:nvSpPr>
      <dsp:spPr>
        <a:xfrm>
          <a:off x="0" y="1206196"/>
          <a:ext cx="6192687" cy="504000"/>
        </a:xfrm>
        <a:prstGeom prst="rect">
          <a:avLst/>
        </a:prstGeom>
        <a:noFill/>
        <a:ln w="9525" cap="flat" cmpd="sng" algn="ctr">
          <a:solidFill>
            <a:srgbClr val="10214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CB743-5CF8-45DE-BB5A-18DA1A164E98}">
      <dsp:nvSpPr>
        <dsp:cNvPr id="0" name=""/>
        <dsp:cNvSpPr/>
      </dsp:nvSpPr>
      <dsp:spPr>
        <a:xfrm>
          <a:off x="294817" y="910995"/>
          <a:ext cx="5896351" cy="59040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Efficiency: Clearance Rate (CR) and Disposition Time (DT)</a:t>
          </a:r>
          <a:endParaRPr lang="en-GB" sz="1600" kern="1200" dirty="0"/>
        </a:p>
      </dsp:txBody>
      <dsp:txXfrm>
        <a:off x="323638" y="939816"/>
        <a:ext cx="5838709" cy="532758"/>
      </dsp:txXfrm>
    </dsp:sp>
    <dsp:sp modelId="{CA2C77AF-1232-454C-8C93-C45F8F0BCDA6}">
      <dsp:nvSpPr>
        <dsp:cNvPr id="0" name=""/>
        <dsp:cNvSpPr/>
      </dsp:nvSpPr>
      <dsp:spPr>
        <a:xfrm>
          <a:off x="0" y="2113396"/>
          <a:ext cx="6192687" cy="504000"/>
        </a:xfrm>
        <a:prstGeom prst="rect">
          <a:avLst/>
        </a:prstGeom>
        <a:noFill/>
        <a:ln w="9525" cap="flat" cmpd="sng" algn="ctr">
          <a:solidFill>
            <a:srgbClr val="10214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3798B-3948-4228-B079-05B9549417FA}">
      <dsp:nvSpPr>
        <dsp:cNvPr id="0" name=""/>
        <dsp:cNvSpPr/>
      </dsp:nvSpPr>
      <dsp:spPr>
        <a:xfrm>
          <a:off x="261235" y="1789124"/>
          <a:ext cx="5896351" cy="59040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Development of ICTs</a:t>
          </a:r>
          <a:endParaRPr lang="en-GB" sz="1600" kern="1200" dirty="0"/>
        </a:p>
      </dsp:txBody>
      <dsp:txXfrm>
        <a:off x="290056" y="1817945"/>
        <a:ext cx="5838709" cy="532758"/>
      </dsp:txXfrm>
    </dsp:sp>
    <dsp:sp modelId="{24AD3AAF-FDF5-447A-BD97-E38F7A335088}">
      <dsp:nvSpPr>
        <dsp:cNvPr id="0" name=""/>
        <dsp:cNvSpPr/>
      </dsp:nvSpPr>
      <dsp:spPr>
        <a:xfrm>
          <a:off x="0" y="3020596"/>
          <a:ext cx="6192687" cy="504000"/>
        </a:xfrm>
        <a:prstGeom prst="rect">
          <a:avLst/>
        </a:prstGeom>
        <a:noFill/>
        <a:ln w="9525" cap="flat" cmpd="sng" algn="ctr">
          <a:solidFill>
            <a:srgbClr val="102144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6C3FA-A6C6-4AC2-9F7A-B690E0123AD1}">
      <dsp:nvSpPr>
        <dsp:cNvPr id="0" name=""/>
        <dsp:cNvSpPr/>
      </dsp:nvSpPr>
      <dsp:spPr>
        <a:xfrm>
          <a:off x="294817" y="2725396"/>
          <a:ext cx="5896351" cy="59040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48" tIns="0" rIns="16384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Use of the median to situate a country in an European perspective</a:t>
          </a:r>
          <a:endParaRPr lang="en-GB" sz="1600" kern="1200" dirty="0"/>
        </a:p>
      </dsp:txBody>
      <dsp:txXfrm>
        <a:off x="323638" y="2754217"/>
        <a:ext cx="5838709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0256C-701C-4B12-9796-C5DECA1BD47C}">
      <dsp:nvSpPr>
        <dsp:cNvPr id="0" name=""/>
        <dsp:cNvSpPr/>
      </dsp:nvSpPr>
      <dsp:spPr>
        <a:xfrm>
          <a:off x="156354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bg1">
                <a:lumMod val="65000"/>
              </a:schemeClr>
            </a:gs>
            <a:gs pos="35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ABA265-059A-41B3-BEE2-8B2C3D83B7A2}">
      <dsp:nvSpPr>
        <dsp:cNvPr id="0" name=""/>
        <dsp:cNvSpPr/>
      </dsp:nvSpPr>
      <dsp:spPr>
        <a:xfrm>
          <a:off x="581557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bg1"/>
              </a:solidFill>
            </a:rPr>
            <a:t>Satisfaction surveys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581557" y="706323"/>
        <a:ext cx="1086973" cy="543356"/>
      </dsp:txXfrm>
    </dsp:sp>
    <dsp:sp modelId="{CBE1E61F-28D3-4937-8EA4-4C4FE508F3F3}">
      <dsp:nvSpPr>
        <dsp:cNvPr id="0" name=""/>
        <dsp:cNvSpPr/>
      </dsp:nvSpPr>
      <dsp:spPr>
        <a:xfrm rot="17561750">
          <a:off x="228365" y="1569694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bg1">
                <a:lumMod val="65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A2DC8D2-32B6-40BA-A0A4-7678C97FC62C}">
      <dsp:nvSpPr>
        <dsp:cNvPr id="0" name=""/>
        <dsp:cNvSpPr/>
      </dsp:nvSpPr>
      <dsp:spPr>
        <a:xfrm>
          <a:off x="732425" y="231673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bg1"/>
              </a:solidFill>
            </a:rPr>
            <a:t>Legitimacy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732425" y="2316733"/>
        <a:ext cx="1086973" cy="543356"/>
      </dsp:txXfrm>
    </dsp:sp>
    <dsp:sp modelId="{39FD4E5B-6AFD-4918-AD52-D3C26FAA3CD5}">
      <dsp:nvSpPr>
        <dsp:cNvPr id="0" name=""/>
        <dsp:cNvSpPr/>
      </dsp:nvSpPr>
      <dsp:spPr>
        <a:xfrm rot="20687086">
          <a:off x="1956988" y="2118998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bg1">
                <a:lumMod val="65000"/>
              </a:schemeClr>
            </a:gs>
            <a:gs pos="35000">
              <a:schemeClr val="bg1">
                <a:lumMod val="75000"/>
              </a:schemeClr>
            </a:gs>
            <a:gs pos="100000">
              <a:schemeClr val="bg1">
                <a:lumMod val="9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2FF4CF-5E8C-443E-95C1-3AFAA0078F2F}">
      <dsp:nvSpPr>
        <dsp:cNvPr id="0" name=""/>
        <dsp:cNvSpPr/>
      </dsp:nvSpPr>
      <dsp:spPr>
        <a:xfrm>
          <a:off x="2237730" y="2716079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>
              <a:solidFill>
                <a:schemeClr val="bg1"/>
              </a:solidFill>
            </a:rPr>
            <a:t>Efficient service</a:t>
          </a:r>
          <a:endParaRPr lang="en-GB" sz="1700" kern="1200" dirty="0">
            <a:solidFill>
              <a:schemeClr val="bg1"/>
            </a:solidFill>
          </a:endParaRPr>
        </a:p>
      </dsp:txBody>
      <dsp:txXfrm>
        <a:off x="2237730" y="2716079"/>
        <a:ext cx="1086973" cy="5433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B941F-FDE4-4930-A286-65191E971667}">
      <dsp:nvSpPr>
        <dsp:cNvPr id="0" name=""/>
        <dsp:cNvSpPr/>
      </dsp:nvSpPr>
      <dsp:spPr>
        <a:xfrm rot="5400000">
          <a:off x="232669" y="1919032"/>
          <a:ext cx="693743" cy="1154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64F33F-D2CE-46F1-AE5C-7E93E56EE9D2}">
      <dsp:nvSpPr>
        <dsp:cNvPr id="0" name=""/>
        <dsp:cNvSpPr/>
      </dsp:nvSpPr>
      <dsp:spPr>
        <a:xfrm>
          <a:off x="116866" y="2263941"/>
          <a:ext cx="1042174" cy="91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</a:rPr>
            <a:t>Indispensable tools during the crisis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116866" y="2263941"/>
        <a:ext cx="1042174" cy="913526"/>
      </dsp:txXfrm>
    </dsp:sp>
    <dsp:sp modelId="{6AB0346D-99D2-4455-9318-261F50614842}">
      <dsp:nvSpPr>
        <dsp:cNvPr id="0" name=""/>
        <dsp:cNvSpPr/>
      </dsp:nvSpPr>
      <dsp:spPr>
        <a:xfrm>
          <a:off x="962404" y="1834046"/>
          <a:ext cx="196636" cy="1966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A859BB-E0AF-4367-9FD5-83114F2F8F6C}">
      <dsp:nvSpPr>
        <dsp:cNvPr id="0" name=""/>
        <dsp:cNvSpPr/>
      </dsp:nvSpPr>
      <dsp:spPr>
        <a:xfrm rot="5400000">
          <a:off x="1508494" y="1603328"/>
          <a:ext cx="693743" cy="1154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33561E-EF2A-4761-B49B-CC429A35AC37}">
      <dsp:nvSpPr>
        <dsp:cNvPr id="0" name=""/>
        <dsp:cNvSpPr/>
      </dsp:nvSpPr>
      <dsp:spPr>
        <a:xfrm>
          <a:off x="1392691" y="1948237"/>
          <a:ext cx="1042174" cy="91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</a:rPr>
            <a:t>Changes in legislation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1392691" y="1948237"/>
        <a:ext cx="1042174" cy="913526"/>
      </dsp:txXfrm>
    </dsp:sp>
    <dsp:sp modelId="{A3B09BFA-C198-43C8-AE7A-51AE905A0071}">
      <dsp:nvSpPr>
        <dsp:cNvPr id="0" name=""/>
        <dsp:cNvSpPr/>
      </dsp:nvSpPr>
      <dsp:spPr>
        <a:xfrm>
          <a:off x="2238229" y="1518342"/>
          <a:ext cx="196636" cy="1966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CD953F3-B689-49A2-A52A-34D6FF72412D}">
      <dsp:nvSpPr>
        <dsp:cNvPr id="0" name=""/>
        <dsp:cNvSpPr/>
      </dsp:nvSpPr>
      <dsp:spPr>
        <a:xfrm rot="5400000">
          <a:off x="2784319" y="1287624"/>
          <a:ext cx="693743" cy="1154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E9C913-7AD9-4442-99F3-45C03F1A0CC5}">
      <dsp:nvSpPr>
        <dsp:cNvPr id="0" name=""/>
        <dsp:cNvSpPr/>
      </dsp:nvSpPr>
      <dsp:spPr>
        <a:xfrm>
          <a:off x="2668516" y="1632533"/>
          <a:ext cx="1042174" cy="91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</a:rPr>
            <a:t>Technical improvements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2668516" y="1632533"/>
        <a:ext cx="1042174" cy="913526"/>
      </dsp:txXfrm>
    </dsp:sp>
    <dsp:sp modelId="{8394E917-CB19-4FEB-A3DB-7B3C88F55B0F}">
      <dsp:nvSpPr>
        <dsp:cNvPr id="0" name=""/>
        <dsp:cNvSpPr/>
      </dsp:nvSpPr>
      <dsp:spPr>
        <a:xfrm>
          <a:off x="3514054" y="1202638"/>
          <a:ext cx="196636" cy="1966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92A055-2E1D-43B6-A266-3805FBB659B8}">
      <dsp:nvSpPr>
        <dsp:cNvPr id="0" name=""/>
        <dsp:cNvSpPr/>
      </dsp:nvSpPr>
      <dsp:spPr>
        <a:xfrm rot="5400000">
          <a:off x="4060144" y="971920"/>
          <a:ext cx="693743" cy="1154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263376-9567-430B-9177-21724C00E912}">
      <dsp:nvSpPr>
        <dsp:cNvPr id="0" name=""/>
        <dsp:cNvSpPr/>
      </dsp:nvSpPr>
      <dsp:spPr>
        <a:xfrm>
          <a:off x="3944341" y="1316829"/>
          <a:ext cx="1042174" cy="91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</a:rPr>
            <a:t>Too early to asses their actual impact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3944341" y="1316829"/>
        <a:ext cx="1042174" cy="913526"/>
      </dsp:txXfrm>
    </dsp:sp>
    <dsp:sp modelId="{96C2E599-DCF1-4921-8B10-367073E8AB19}">
      <dsp:nvSpPr>
        <dsp:cNvPr id="0" name=""/>
        <dsp:cNvSpPr/>
      </dsp:nvSpPr>
      <dsp:spPr>
        <a:xfrm>
          <a:off x="4789879" y="886934"/>
          <a:ext cx="196636" cy="19663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9EA1B8-7AFF-4332-8005-ABB93165352F}">
      <dsp:nvSpPr>
        <dsp:cNvPr id="0" name=""/>
        <dsp:cNvSpPr/>
      </dsp:nvSpPr>
      <dsp:spPr>
        <a:xfrm rot="5400000">
          <a:off x="5335969" y="656216"/>
          <a:ext cx="693743" cy="115437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6CCB53-F912-40AE-8F3C-2A17E6D4B1AF}">
      <dsp:nvSpPr>
        <dsp:cNvPr id="0" name=""/>
        <dsp:cNvSpPr/>
      </dsp:nvSpPr>
      <dsp:spPr>
        <a:xfrm>
          <a:off x="5220166" y="1001125"/>
          <a:ext cx="1042174" cy="91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bg1"/>
              </a:solidFill>
            </a:rPr>
            <a:t>CEPEJ Declaration on lessons learnt (10 June 2020)</a:t>
          </a:r>
          <a:endParaRPr lang="en-GB" sz="1200" kern="1200" dirty="0">
            <a:solidFill>
              <a:schemeClr val="bg1"/>
            </a:solidFill>
          </a:endParaRPr>
        </a:p>
      </dsp:txBody>
      <dsp:txXfrm>
        <a:off x="5220166" y="1001125"/>
        <a:ext cx="1042174" cy="913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0.44715</cdr:y>
    </cdr:from>
    <cdr:to>
      <cdr:x>0.34783</cdr:x>
      <cdr:y>1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F9C4F39E-FA97-46F7-B222-3F42080EC551}"/>
            </a:ext>
          </a:extLst>
        </cdr:cNvPr>
        <cdr:cNvSpPr/>
      </cdr:nvSpPr>
      <cdr:spPr>
        <a:xfrm xmlns:a="http://schemas.openxmlformats.org/drawingml/2006/main">
          <a:off x="-3019456" y="815364"/>
          <a:ext cx="1152141" cy="10081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3600" dirty="0"/>
            <a:t>54 % </a:t>
          </a:r>
          <a:r>
            <a:rPr lang="en-US" dirty="0"/>
            <a:t>of women judges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0.14461</cdr:x>
      <cdr:y>0.25609</cdr:y>
    </cdr:from>
    <cdr:to>
      <cdr:x>0.48966</cdr:x>
      <cdr:y>0.76617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FC233100-57B9-4486-A7DD-88D2260518F7}"/>
            </a:ext>
          </a:extLst>
        </cdr:cNvPr>
        <cdr:cNvSpPr/>
      </cdr:nvSpPr>
      <cdr:spPr>
        <a:xfrm xmlns:a="http://schemas.openxmlformats.org/drawingml/2006/main">
          <a:off x="482848" y="506116"/>
          <a:ext cx="1152128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dirty="0"/>
            <a:t>34 % </a:t>
          </a:r>
          <a:r>
            <a:rPr lang="en-US" dirty="0"/>
            <a:t>of female court presidents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0.11635</cdr:x>
      <cdr:y>0.12425</cdr:y>
    </cdr:from>
    <cdr:to>
      <cdr:x>0.48527</cdr:x>
      <cdr:y>0.67408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DDD6917-5798-4C34-9F59-D27A0110BC66}"/>
            </a:ext>
          </a:extLst>
        </cdr:cNvPr>
        <cdr:cNvSpPr/>
      </cdr:nvSpPr>
      <cdr:spPr>
        <a:xfrm xmlns:a="http://schemas.openxmlformats.org/drawingml/2006/main">
          <a:off x="363339" y="227815"/>
          <a:ext cx="1152128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dirty="0"/>
            <a:t>36 % </a:t>
          </a:r>
          <a:r>
            <a:rPr lang="en-US" dirty="0"/>
            <a:t>of female head of public prosecution offices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0.13645</cdr:x>
      <cdr:y>0.27604</cdr:y>
    </cdr:from>
    <cdr:to>
      <cdr:x>0.46202</cdr:x>
      <cdr:y>0.82587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DDD6917-5798-4C34-9F59-D27A0110BC66}"/>
            </a:ext>
          </a:extLst>
        </cdr:cNvPr>
        <cdr:cNvSpPr/>
      </cdr:nvSpPr>
      <cdr:spPr>
        <a:xfrm xmlns:a="http://schemas.openxmlformats.org/drawingml/2006/main">
          <a:off x="482848" y="506116"/>
          <a:ext cx="1152128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600" dirty="0"/>
            <a:t>52 % </a:t>
          </a:r>
          <a:r>
            <a:rPr lang="en-US" dirty="0"/>
            <a:t>of female prosecutors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75ED2-F284-4FFE-BC6F-47EB59C748FF}" type="datetimeFigureOut">
              <a:rPr lang="fr-FR" smtClean="0"/>
              <a:t>08/04/2021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11175"/>
            <a:ext cx="3403600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0600" y="3233420"/>
            <a:ext cx="792480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108" y="6465659"/>
            <a:ext cx="4292600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7FC5A-FCCD-4816-B2B2-C931A0ECC5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21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FC5A-FCCD-4816-B2B2-C931A0ECC51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91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7FC5A-FCCD-4816-B2B2-C931A0ECC51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6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07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1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e.int/org-coe-theme/images/bg-header-sit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" y="1"/>
            <a:ext cx="9139063" cy="280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7BB8B-FA3E-48E1-9F4E-D57EC426F84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4378" r="39175" b="14637"/>
          <a:stretch/>
        </p:blipFill>
        <p:spPr>
          <a:xfrm>
            <a:off x="6892651" y="498764"/>
            <a:ext cx="1999829" cy="1175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8538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int/en/web/cepej/special-file-publication-of-the-report-european-judicial-systems-cepej-evaluation-report-2020-evaluation-cycle-2018-data-" TargetMode="External"/><Relationship Id="rId2" Type="http://schemas.openxmlformats.org/officeDocument/2006/relationships/hyperlink" Target="https://rm.coe.int/link-to-the-presentation-note-en/16809fdc7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e.int/en/web/cepej/dynamic-database-of-european-judicial-systems" TargetMode="External"/><Relationship Id="rId5" Type="http://schemas.openxmlformats.org/officeDocument/2006/relationships/hyperlink" Target="https://rm.coe.int/evaluation-report-part-2-english/16809fc059" TargetMode="External"/><Relationship Id="rId4" Type="http://schemas.openxmlformats.org/officeDocument/2006/relationships/hyperlink" Target="https://rm.coe.int/evaluation-report-part-1-english/16809fc058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F2C400-C630-4465-B5CA-A1FDC4CAC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813042"/>
            <a:ext cx="3312368" cy="2208246"/>
          </a:xfrm>
          <a:prstGeom prst="rect">
            <a:avLst/>
          </a:prstGeom>
          <a:solidFill>
            <a:srgbClr val="102144"/>
          </a:solidFill>
        </p:spPr>
      </p:pic>
      <p:sp>
        <p:nvSpPr>
          <p:cNvPr id="6" name="ZoneTexte 5"/>
          <p:cNvSpPr txBox="1"/>
          <p:nvPr/>
        </p:nvSpPr>
        <p:spPr>
          <a:xfrm>
            <a:off x="6839014" y="6060553"/>
            <a:ext cx="1794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Update: 06/04/2020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99794" y="1898214"/>
            <a:ext cx="6444206" cy="21788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88000"/>
                </a:schemeClr>
              </a:gs>
              <a:gs pos="100000">
                <a:schemeClr val="accent1">
                  <a:tint val="23500"/>
                  <a:satMod val="160000"/>
                  <a:alpha val="6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rot="0" vert="horz" wrap="square" lIns="288000" tIns="45720" rIns="91440" bIns="45720" anchor="ctr" anchorCtr="0">
            <a:noAutofit/>
          </a:bodyPr>
          <a:lstStyle>
            <a:defPPr>
              <a:defRPr lang="fr-FR"/>
            </a:defPPr>
            <a:lvl1pPr>
              <a:lnSpc>
                <a:spcPct val="107000"/>
              </a:lnSpc>
              <a:spcAft>
                <a:spcPts val="800"/>
              </a:spcAft>
              <a:defRPr sz="2800" b="1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European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judicial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systems</a:t>
            </a:r>
            <a:endParaRPr lang="fr-F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Efficiency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fr-F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quality</a:t>
            </a:r>
            <a:r>
              <a:rPr lang="fr-F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justice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2020 </a:t>
            </a:r>
            <a:r>
              <a:rPr lang="fr-FR" sz="36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edition</a:t>
            </a:r>
            <a:r>
              <a:rPr lang="fr-FR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(2018 data)</a:t>
            </a:r>
          </a:p>
        </p:txBody>
      </p:sp>
    </p:spTree>
    <p:extLst>
      <p:ext uri="{BB962C8B-B14F-4D97-AF65-F5344CB8AC3E}">
        <p14:creationId xmlns:p14="http://schemas.microsoft.com/office/powerpoint/2010/main" val="9917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C2C59D-3C6A-4E23-B8E8-0C26B8CA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10</a:t>
            </a:fld>
            <a:endParaRPr lang="fr-FR"/>
          </a:p>
        </p:txBody>
      </p:sp>
      <p:sp>
        <p:nvSpPr>
          <p:cNvPr id="4" name="Zone de texte 2">
            <a:extLst>
              <a:ext uri="{FF2B5EF4-FFF2-40B4-BE49-F238E27FC236}">
                <a16:creationId xmlns:a16="http://schemas.microsoft.com/office/drawing/2014/main" id="{1B68C9B1-EC46-4FBF-A96F-13DD9703D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5445224"/>
            <a:ext cx="2736304" cy="57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0.88% in Montenegro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0.72% in Bosnia and Herzegovina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fr-FR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F6C76E-ADB7-432F-8E59-C3BBAAFAF7A3}"/>
              </a:ext>
            </a:extLst>
          </p:cNvPr>
          <p:cNvGrpSpPr/>
          <p:nvPr/>
        </p:nvGrpSpPr>
        <p:grpSpPr>
          <a:xfrm>
            <a:off x="539552" y="2786533"/>
            <a:ext cx="5136943" cy="3575422"/>
            <a:chOff x="971600" y="2902666"/>
            <a:chExt cx="4968552" cy="34584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7020E-0D7D-4322-BEC7-B9617DA4B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21" t="4205"/>
            <a:stretch/>
          </p:blipFill>
          <p:spPr>
            <a:xfrm>
              <a:off x="1115616" y="2902666"/>
              <a:ext cx="4824536" cy="345848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A87F69-1071-4B03-BFAD-B4EC9D4ADC0E}"/>
                </a:ext>
              </a:extLst>
            </p:cNvPr>
            <p:cNvSpPr/>
            <p:nvPr/>
          </p:nvSpPr>
          <p:spPr>
            <a:xfrm>
              <a:off x="2771800" y="6197144"/>
              <a:ext cx="1296144" cy="1121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tx1"/>
                  </a:solidFill>
                </a:rPr>
                <a:t>GDP per capita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79CF18D-DAF2-4226-8BB2-F5D614D66D5C}"/>
                </a:ext>
              </a:extLst>
            </p:cNvPr>
            <p:cNvSpPr/>
            <p:nvPr/>
          </p:nvSpPr>
          <p:spPr>
            <a:xfrm>
              <a:off x="971600" y="2924945"/>
              <a:ext cx="1114361" cy="1393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000" b="1" dirty="0">
                  <a:solidFill>
                    <a:schemeClr val="tx1"/>
                  </a:solidFill>
                </a:rPr>
                <a:t>JSB % of GDP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E57242C-D6BD-4F8A-92AC-B51818E0843B}"/>
              </a:ext>
            </a:extLst>
          </p:cNvPr>
          <p:cNvSpPr/>
          <p:nvPr/>
        </p:nvSpPr>
        <p:spPr>
          <a:xfrm>
            <a:off x="5940152" y="2819052"/>
            <a:ext cx="2880320" cy="835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Countries with lower GDP per capita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67F79F-C4BD-4345-BD70-1F7225E3AF49}"/>
              </a:ext>
            </a:extLst>
          </p:cNvPr>
          <p:cNvSpPr/>
          <p:nvPr/>
        </p:nvSpPr>
        <p:spPr>
          <a:xfrm>
            <a:off x="1312382" y="1765763"/>
            <a:ext cx="694630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bg1"/>
                </a:solidFill>
              </a:rPr>
              <a:t>Which countries invest the most in their judicial systems?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7B160FF8-F59D-4DB3-82D8-DD14D1B4A97C}"/>
              </a:ext>
            </a:extLst>
          </p:cNvPr>
          <p:cNvSpPr/>
          <p:nvPr/>
        </p:nvSpPr>
        <p:spPr>
          <a:xfrm>
            <a:off x="6122638" y="3717032"/>
            <a:ext cx="537594" cy="720080"/>
          </a:xfrm>
          <a:prstGeom prst="upArrow">
            <a:avLst/>
          </a:prstGeom>
          <a:gradFill>
            <a:gsLst>
              <a:gs pos="46000">
                <a:schemeClr val="bg1">
                  <a:lumMod val="75000"/>
                </a:schemeClr>
              </a:gs>
              <a:gs pos="7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24000">
                <a:schemeClr val="bg1">
                  <a:lumMod val="65000"/>
                </a:schemeClr>
              </a:gs>
              <a:gs pos="0">
                <a:schemeClr val="bg1">
                  <a:lumMod val="5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5D89AE-D9A2-4665-B5AE-2EA4CDFEFBDC}"/>
              </a:ext>
            </a:extLst>
          </p:cNvPr>
          <p:cNvSpPr/>
          <p:nvPr/>
        </p:nvSpPr>
        <p:spPr>
          <a:xfrm>
            <a:off x="6804248" y="3878392"/>
            <a:ext cx="1738536" cy="50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invest more as </a:t>
            </a:r>
          </a:p>
          <a:p>
            <a:r>
              <a:rPr lang="it-IT" dirty="0"/>
              <a:t>% of GDP</a:t>
            </a:r>
          </a:p>
        </p:txBody>
      </p:sp>
    </p:spTree>
    <p:extLst>
      <p:ext uri="{BB962C8B-B14F-4D97-AF65-F5344CB8AC3E}">
        <p14:creationId xmlns:p14="http://schemas.microsoft.com/office/powerpoint/2010/main" val="124751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6014D8-2E57-457B-8E52-9ECF9F01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11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5EB944-0487-4DBA-875C-829DFE999A7F}"/>
              </a:ext>
            </a:extLst>
          </p:cNvPr>
          <p:cNvSpPr/>
          <p:nvPr/>
        </p:nvSpPr>
        <p:spPr>
          <a:xfrm>
            <a:off x="1312382" y="1765763"/>
            <a:ext cx="694630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Evolution of average approved judicial system budget</a:t>
            </a:r>
            <a:endParaRPr lang="en-GB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E22382-A404-494C-9EE3-A9F9A2EA98BD}"/>
              </a:ext>
            </a:extLst>
          </p:cNvPr>
          <p:cNvSpPr/>
          <p:nvPr/>
        </p:nvSpPr>
        <p:spPr>
          <a:xfrm>
            <a:off x="8254752" y="5957646"/>
            <a:ext cx="864096" cy="22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/>
              <a:t>Figure 2.2</a:t>
            </a:r>
            <a:endParaRPr lang="en-GB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B54F4-E1B2-4700-9BBE-AEF56F40467B}"/>
              </a:ext>
            </a:extLst>
          </p:cNvPr>
          <p:cNvSpPr/>
          <p:nvPr/>
        </p:nvSpPr>
        <p:spPr>
          <a:xfrm>
            <a:off x="1043608" y="3418052"/>
            <a:ext cx="2736304" cy="1620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7200" dirty="0"/>
              <a:t>+8%</a:t>
            </a:r>
            <a:endParaRPr lang="en-GB" sz="7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BD094A-FA9A-453A-9A1C-6E438A23D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26" y="3050833"/>
            <a:ext cx="5228674" cy="31773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96C361-6BE3-4B8E-90F8-76202B15AB9B}"/>
              </a:ext>
            </a:extLst>
          </p:cNvPr>
          <p:cNvSpPr/>
          <p:nvPr/>
        </p:nvSpPr>
        <p:spPr>
          <a:xfrm>
            <a:off x="2051720" y="4653136"/>
            <a:ext cx="158417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/>
              <a:t>Between 2010 and 2018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40597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833A7-CDD0-49DD-98A6-774BEA30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12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C42991-CAD2-40D7-B224-07C0484FE0F0}"/>
              </a:ext>
            </a:extLst>
          </p:cNvPr>
          <p:cNvSpPr/>
          <p:nvPr/>
        </p:nvSpPr>
        <p:spPr>
          <a:xfrm>
            <a:off x="1312382" y="1765763"/>
            <a:ext cx="694630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Components of the judicial system budget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6B8C6-88C1-4983-B7F6-5E61B1920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4" t="4590" r="5709" b="2322"/>
          <a:stretch/>
        </p:blipFill>
        <p:spPr>
          <a:xfrm>
            <a:off x="1043608" y="2929395"/>
            <a:ext cx="4729845" cy="29302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AA4E8D-B30B-45B6-A62D-B94120021A07}"/>
              </a:ext>
            </a:extLst>
          </p:cNvPr>
          <p:cNvSpPr/>
          <p:nvPr/>
        </p:nvSpPr>
        <p:spPr>
          <a:xfrm>
            <a:off x="6094512" y="2920267"/>
            <a:ext cx="2592288" cy="3064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Less wealthy countries invest proportionally more on prosecution services (32% on average)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Countries with higher GDP per capita spend relatively more in legal aid (19% on average)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21A0A-0CCF-43EC-A130-ACBF783D44CC}"/>
              </a:ext>
            </a:extLst>
          </p:cNvPr>
          <p:cNvSpPr/>
          <p:nvPr/>
        </p:nvSpPr>
        <p:spPr>
          <a:xfrm>
            <a:off x="899592" y="5949280"/>
            <a:ext cx="1152128" cy="19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 Figure 2.6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64575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49E137-DB20-4EC5-AC38-FB2E92003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13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27DC77-9E87-4BF0-BC49-E7B4A413CE0D}"/>
              </a:ext>
            </a:extLst>
          </p:cNvPr>
          <p:cNvSpPr/>
          <p:nvPr/>
        </p:nvSpPr>
        <p:spPr>
          <a:xfrm>
            <a:off x="1312382" y="1765763"/>
            <a:ext cx="694630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Budget allocated to Courts</a:t>
            </a:r>
            <a:endParaRPr lang="en-GB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75576B-E899-4917-89B2-6DA8F2DFE0EF}"/>
              </a:ext>
            </a:extLst>
          </p:cNvPr>
          <p:cNvSpPr/>
          <p:nvPr/>
        </p:nvSpPr>
        <p:spPr>
          <a:xfrm>
            <a:off x="1115616" y="3097612"/>
            <a:ext cx="2736304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Budget allocated to courts seems to be related to: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Wealth of a country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Number of courts (66% spent on salaries)</a:t>
            </a:r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4E8E7-4C1F-4F8A-96EC-B9150FF89C93}"/>
              </a:ext>
            </a:extLst>
          </p:cNvPr>
          <p:cNvSpPr/>
          <p:nvPr/>
        </p:nvSpPr>
        <p:spPr>
          <a:xfrm>
            <a:off x="7164288" y="5905924"/>
            <a:ext cx="1368152" cy="266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2.13</a:t>
            </a:r>
            <a:endParaRPr lang="en-GB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2B8C4-C45A-41C4-AE21-88530B216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770" y="2786435"/>
            <a:ext cx="4980864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2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7750ED-FE27-4492-B966-B3968B3A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14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98B157-70F7-471F-8269-C6052A6A0823}"/>
              </a:ext>
            </a:extLst>
          </p:cNvPr>
          <p:cNvSpPr/>
          <p:nvPr/>
        </p:nvSpPr>
        <p:spPr>
          <a:xfrm>
            <a:off x="1312382" y="1570347"/>
            <a:ext cx="694630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Legal Aid</a:t>
            </a:r>
            <a:endParaRPr lang="en-GB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C7471F-880C-49C9-8573-2F2E3DCA530B}"/>
              </a:ext>
            </a:extLst>
          </p:cNvPr>
          <p:cNvSpPr/>
          <p:nvPr/>
        </p:nvSpPr>
        <p:spPr>
          <a:xfrm>
            <a:off x="971600" y="2280420"/>
            <a:ext cx="72870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All countries have implemented a legal aid system in criminal and other than criminal matters in compliance with the requirements of the European Convention on Human Rights and the case-law of the European Court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7D773-9ABF-41A9-A2DF-4E0238B312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40"/>
          <a:stretch/>
        </p:blipFill>
        <p:spPr>
          <a:xfrm>
            <a:off x="882080" y="3464363"/>
            <a:ext cx="5832648" cy="30410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1223BC-0FDD-403B-B2C5-66E825FF79C4}"/>
              </a:ext>
            </a:extLst>
          </p:cNvPr>
          <p:cNvSpPr/>
          <p:nvPr/>
        </p:nvSpPr>
        <p:spPr>
          <a:xfrm>
            <a:off x="7394592" y="6525344"/>
            <a:ext cx="864096" cy="120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2.30</a:t>
            </a:r>
            <a:endParaRPr lang="en-GB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C9042E-4926-4E1E-B934-34201351BCC7}"/>
              </a:ext>
            </a:extLst>
          </p:cNvPr>
          <p:cNvSpPr/>
          <p:nvPr/>
        </p:nvSpPr>
        <p:spPr>
          <a:xfrm>
            <a:off x="7020272" y="3661061"/>
            <a:ext cx="1616982" cy="2619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Some countries tend to have a low cost per legal aid case and a high number of cases granted legal aid, while others choose to provide a higher amount for a smaller number of cases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1447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0F91A0-EACA-4C94-9EBC-3522B267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0B736D-CE0C-43C8-97CA-A50011531C96}"/>
              </a:ext>
            </a:extLst>
          </p:cNvPr>
          <p:cNvSpPr/>
          <p:nvPr/>
        </p:nvSpPr>
        <p:spPr>
          <a:xfrm>
            <a:off x="1514126" y="1628800"/>
            <a:ext cx="478606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JUSTICE PROFESSIONALS:  Judges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12E6A-35F6-4DA6-8D1D-362024F9C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7" t="-833" r="1208" b="792"/>
          <a:stretch/>
        </p:blipFill>
        <p:spPr>
          <a:xfrm>
            <a:off x="827584" y="2561901"/>
            <a:ext cx="5832648" cy="4159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B78DE3-F621-4199-BC60-47DB9C4D01B3}"/>
              </a:ext>
            </a:extLst>
          </p:cNvPr>
          <p:cNvSpPr/>
          <p:nvPr/>
        </p:nvSpPr>
        <p:spPr>
          <a:xfrm>
            <a:off x="611560" y="5589240"/>
            <a:ext cx="216024" cy="109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it-IT" sz="1000" dirty="0">
                <a:solidFill>
                  <a:schemeClr val="bg1"/>
                </a:solidFill>
              </a:rPr>
              <a:t>Map 3.2</a:t>
            </a:r>
            <a:endParaRPr lang="en-GB" sz="1000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9336AA-706C-4BB3-AD12-A068971974C8}"/>
              </a:ext>
            </a:extLst>
          </p:cNvPr>
          <p:cNvGrpSpPr/>
          <p:nvPr/>
        </p:nvGrpSpPr>
        <p:grpSpPr>
          <a:xfrm>
            <a:off x="6300192" y="2852936"/>
            <a:ext cx="2736304" cy="2160240"/>
            <a:chOff x="1043608" y="3418052"/>
            <a:chExt cx="2736304" cy="281012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A9481E-008B-4AD7-8D24-BD6BA7215E7D}"/>
                </a:ext>
              </a:extLst>
            </p:cNvPr>
            <p:cNvSpPr/>
            <p:nvPr/>
          </p:nvSpPr>
          <p:spPr>
            <a:xfrm>
              <a:off x="1043608" y="3418052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200" dirty="0"/>
                <a:t>21</a:t>
              </a:r>
              <a:endParaRPr lang="en-GB" sz="72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994F78-2686-44EA-A357-75CE7CE5FCCA}"/>
                </a:ext>
              </a:extLst>
            </p:cNvPr>
            <p:cNvSpPr/>
            <p:nvPr/>
          </p:nvSpPr>
          <p:spPr>
            <a:xfrm>
              <a:off x="1872208" y="4365104"/>
              <a:ext cx="1617183" cy="18630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judges per 100 000 inhabitants on average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37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33F711-3189-4650-BB48-B9BF68EA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79" y="2504546"/>
            <a:ext cx="5854157" cy="39971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98B26-FDD1-42A3-9D39-72726487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16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932ED9-7888-46E1-B326-9C7DF72BE10B}"/>
              </a:ext>
            </a:extLst>
          </p:cNvPr>
          <p:cNvSpPr/>
          <p:nvPr/>
        </p:nvSpPr>
        <p:spPr>
          <a:xfrm>
            <a:off x="1384655" y="1490783"/>
            <a:ext cx="478606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JUSTICE PROFESSIONALS: prosecutors</a:t>
            </a:r>
            <a:endParaRPr lang="en-GB" sz="32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D6FB2F-7836-4019-A580-ED9C20C685FF}"/>
              </a:ext>
            </a:extLst>
          </p:cNvPr>
          <p:cNvGrpSpPr/>
          <p:nvPr/>
        </p:nvGrpSpPr>
        <p:grpSpPr>
          <a:xfrm>
            <a:off x="-46554" y="5261728"/>
            <a:ext cx="2884414" cy="1094622"/>
            <a:chOff x="1043608" y="3296608"/>
            <a:chExt cx="3412381" cy="186306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4FE4767-8EC1-4C40-B8B2-6619C8D5778F}"/>
                </a:ext>
              </a:extLst>
            </p:cNvPr>
            <p:cNvSpPr/>
            <p:nvPr/>
          </p:nvSpPr>
          <p:spPr>
            <a:xfrm>
              <a:off x="1043608" y="3418052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5400" dirty="0"/>
                <a:t>12</a:t>
              </a:r>
              <a:endParaRPr lang="en-GB" sz="5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8E1631-3B90-4A0E-BE4B-237C6C3954B9}"/>
                </a:ext>
              </a:extLst>
            </p:cNvPr>
            <p:cNvSpPr/>
            <p:nvPr/>
          </p:nvSpPr>
          <p:spPr>
            <a:xfrm>
              <a:off x="2838804" y="3296608"/>
              <a:ext cx="1617185" cy="1863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Prosecutors per 100 000 inhabitants</a:t>
              </a:r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68AC57-9DE8-452E-A9E3-49363C04F969}"/>
              </a:ext>
            </a:extLst>
          </p:cNvPr>
          <p:cNvGrpSpPr/>
          <p:nvPr/>
        </p:nvGrpSpPr>
        <p:grpSpPr>
          <a:xfrm>
            <a:off x="138607" y="2059289"/>
            <a:ext cx="2736304" cy="1925881"/>
            <a:chOff x="1205852" y="2159855"/>
            <a:chExt cx="2736304" cy="250525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33670C-9FBA-4C3A-9799-C7BB5954BCFA}"/>
                </a:ext>
              </a:extLst>
            </p:cNvPr>
            <p:cNvSpPr/>
            <p:nvPr/>
          </p:nvSpPr>
          <p:spPr>
            <a:xfrm>
              <a:off x="1205852" y="3044931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200" dirty="0"/>
                <a:t>31</a:t>
              </a:r>
              <a:r>
                <a:rPr lang="it-IT" sz="1400" dirty="0"/>
                <a:t> </a:t>
              </a:r>
              <a:r>
                <a:rPr lang="it-IT" sz="2800" dirty="0"/>
                <a:t>States</a:t>
              </a:r>
              <a:endParaRPr lang="en-GB" sz="28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88B954-848D-4184-BF5F-0494D6336312}"/>
                </a:ext>
              </a:extLst>
            </p:cNvPr>
            <p:cNvSpPr/>
            <p:nvPr/>
          </p:nvSpPr>
          <p:spPr>
            <a:xfrm>
              <a:off x="1624014" y="2159855"/>
              <a:ext cx="1617183" cy="1863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Statutorily</a:t>
              </a:r>
            </a:p>
            <a:p>
              <a:r>
                <a:rPr lang="it-IT" sz="1400" dirty="0"/>
                <a:t>Independent in</a:t>
              </a:r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4A5DD2-7B0D-4E97-B3E7-241F6CC55C86}"/>
              </a:ext>
            </a:extLst>
          </p:cNvPr>
          <p:cNvGrpSpPr/>
          <p:nvPr/>
        </p:nvGrpSpPr>
        <p:grpSpPr>
          <a:xfrm>
            <a:off x="376990" y="4168767"/>
            <a:ext cx="2217925" cy="909363"/>
            <a:chOff x="1043608" y="3323993"/>
            <a:chExt cx="3296210" cy="186306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B00A98-1837-43B4-B040-CCC20DA3B116}"/>
                </a:ext>
              </a:extLst>
            </p:cNvPr>
            <p:cNvSpPr/>
            <p:nvPr/>
          </p:nvSpPr>
          <p:spPr>
            <a:xfrm>
              <a:off x="1043608" y="3418052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5400" dirty="0"/>
                <a:t>3</a:t>
              </a:r>
              <a:endParaRPr lang="en-GB" sz="5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3CB01A-71A1-4233-A745-F8B3C4E6A542}"/>
                </a:ext>
              </a:extLst>
            </p:cNvPr>
            <p:cNvSpPr/>
            <p:nvPr/>
          </p:nvSpPr>
          <p:spPr>
            <a:xfrm>
              <a:off x="2722635" y="3323993"/>
              <a:ext cx="1617183" cy="18630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pPr lvl="0"/>
              <a:r>
                <a:rPr lang="it-IT" sz="1400" dirty="0"/>
                <a:t>cases per 100 inhabitants</a:t>
              </a:r>
              <a:endParaRPr lang="en-GB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8437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B4550-5F00-4240-A622-57B1B136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17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91BA9-FF59-40A9-903B-48A2A71C9315}"/>
              </a:ext>
            </a:extLst>
          </p:cNvPr>
          <p:cNvSpPr/>
          <p:nvPr/>
        </p:nvSpPr>
        <p:spPr>
          <a:xfrm>
            <a:off x="1514126" y="1556792"/>
            <a:ext cx="673028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GENDER EQUALITY: </a:t>
            </a:r>
          </a:p>
          <a:p>
            <a:r>
              <a:rPr lang="it-IT" sz="2800" b="1" dirty="0"/>
              <a:t>Judges / Court presidents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46830-8E1A-4538-B4D1-43FB5EEF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462733"/>
            <a:ext cx="3694183" cy="21904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03B5D0-3F48-445E-8334-AA32E577692A}"/>
              </a:ext>
            </a:extLst>
          </p:cNvPr>
          <p:cNvSpPr/>
          <p:nvPr/>
        </p:nvSpPr>
        <p:spPr>
          <a:xfrm>
            <a:off x="4999719" y="2474323"/>
            <a:ext cx="3687081" cy="15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Distribution of judges by gender and by </a:t>
            </a:r>
            <a:r>
              <a:rPr lang="en-GB" sz="1000" b="1" dirty="0">
                <a:solidFill>
                  <a:schemeClr val="tx1"/>
                </a:solidFill>
              </a:rPr>
              <a:t>instance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13F871-8595-4331-AB01-AE36EEB40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720" y="4725144"/>
            <a:ext cx="3686512" cy="19763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AE91C7-ED9B-482F-963A-BD38BD457EF5}"/>
              </a:ext>
            </a:extLst>
          </p:cNvPr>
          <p:cNvSpPr/>
          <p:nvPr/>
        </p:nvSpPr>
        <p:spPr>
          <a:xfrm>
            <a:off x="4994853" y="4706572"/>
            <a:ext cx="3703378" cy="17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Distribution of court presidents by gender and by </a:t>
            </a:r>
            <a:r>
              <a:rPr lang="en-GB" sz="1000" b="1" dirty="0">
                <a:solidFill>
                  <a:schemeClr val="tx1"/>
                </a:solidFill>
              </a:rPr>
              <a:t>instance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75838D-7329-43FC-8F0B-289DF75CAE1F}"/>
              </a:ext>
            </a:extLst>
          </p:cNvPr>
          <p:cNvSpPr/>
          <p:nvPr/>
        </p:nvSpPr>
        <p:spPr>
          <a:xfrm>
            <a:off x="8772092" y="5751829"/>
            <a:ext cx="144016" cy="949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it-IT" sz="1000" dirty="0"/>
              <a:t>Figure 3.33</a:t>
            </a:r>
            <a:endParaRPr lang="en-GB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18EB9-3BA3-4C07-BA7F-3A4ECFF58AF6}"/>
              </a:ext>
            </a:extLst>
          </p:cNvPr>
          <p:cNvSpPr/>
          <p:nvPr/>
        </p:nvSpPr>
        <p:spPr>
          <a:xfrm>
            <a:off x="8761495" y="3727134"/>
            <a:ext cx="144016" cy="949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it-IT" sz="1000" dirty="0"/>
              <a:t>Figure 3.31</a:t>
            </a:r>
            <a:endParaRPr lang="en-GB" sz="1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788AB5-4505-4E5B-A743-CEEEDCAD3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452" y="2852282"/>
            <a:ext cx="3036071" cy="1749704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1E409AB5-56FD-4DA8-A98E-BB7179B6C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11888"/>
              </p:ext>
            </p:extLst>
          </p:nvPr>
        </p:nvGraphicFramePr>
        <p:xfrm>
          <a:off x="1547664" y="2469628"/>
          <a:ext cx="3312368" cy="182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E1B8F46F-BCAA-47D3-91F5-89543ED91F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4793498"/>
            <a:ext cx="3511600" cy="1774090"/>
          </a:xfrm>
          <a:prstGeom prst="rect">
            <a:avLst/>
          </a:prstGeom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E17718C-6219-4D1D-BB97-E4E943AA9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369725"/>
              </p:ext>
            </p:extLst>
          </p:nvPr>
        </p:nvGraphicFramePr>
        <p:xfrm>
          <a:off x="1036171" y="4507021"/>
          <a:ext cx="3339008" cy="197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42469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3B4550-5F00-4240-A622-57B1B136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18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D91BA9-FF59-40A9-903B-48A2A71C9315}"/>
              </a:ext>
            </a:extLst>
          </p:cNvPr>
          <p:cNvSpPr/>
          <p:nvPr/>
        </p:nvSpPr>
        <p:spPr>
          <a:xfrm>
            <a:off x="1514126" y="1628800"/>
            <a:ext cx="752237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GENDER EQUALITY: </a:t>
            </a:r>
          </a:p>
          <a:p>
            <a:r>
              <a:rPr lang="it-IT" sz="2800" b="1" dirty="0"/>
              <a:t>Prosecutors / Heads of prosecution offices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8697D-CFF8-4AAA-BB3D-3ECFA3057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538138"/>
            <a:ext cx="3816424" cy="2114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0DA1B1-DEE7-4B8A-8AE0-07D2FC6D00C9}"/>
              </a:ext>
            </a:extLst>
          </p:cNvPr>
          <p:cNvSpPr/>
          <p:nvPr/>
        </p:nvSpPr>
        <p:spPr>
          <a:xfrm>
            <a:off x="4999719" y="2564904"/>
            <a:ext cx="3687081" cy="15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Distribution of public prosecutors by gender and by </a:t>
            </a:r>
            <a:r>
              <a:rPr lang="en-GB" sz="1000" b="1" dirty="0">
                <a:solidFill>
                  <a:schemeClr val="tx1"/>
                </a:solidFill>
              </a:rPr>
              <a:t>instance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F3FA7A-3ABA-41BA-ACE9-6B598957E846}"/>
              </a:ext>
            </a:extLst>
          </p:cNvPr>
          <p:cNvGrpSpPr/>
          <p:nvPr/>
        </p:nvGrpSpPr>
        <p:grpSpPr>
          <a:xfrm>
            <a:off x="5004048" y="4749430"/>
            <a:ext cx="3960440" cy="1962952"/>
            <a:chOff x="5004048" y="4749430"/>
            <a:chExt cx="3960440" cy="19629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71CCEB-C10D-4FBC-BE16-AE59A73BF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6055" y="4749430"/>
              <a:ext cx="3816425" cy="196295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7526C2-3E18-46DE-A939-C7AF660E22C8}"/>
                </a:ext>
              </a:extLst>
            </p:cNvPr>
            <p:cNvSpPr/>
            <p:nvPr/>
          </p:nvSpPr>
          <p:spPr>
            <a:xfrm>
              <a:off x="5004048" y="4790171"/>
              <a:ext cx="3960440" cy="1509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>
                  <a:solidFill>
                    <a:schemeClr val="tx1"/>
                  </a:solidFill>
                </a:rPr>
                <a:t>Distribution of heads of prosecution offices  by gender and by </a:t>
              </a:r>
              <a:r>
                <a:rPr lang="en-GB" sz="1000" b="1" dirty="0">
                  <a:solidFill>
                    <a:schemeClr val="tx1"/>
                  </a:solidFill>
                </a:rPr>
                <a:t>instance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49CC9A0-5FC2-4773-8FD6-3EE0FA63C6D7}"/>
              </a:ext>
            </a:extLst>
          </p:cNvPr>
          <p:cNvSpPr/>
          <p:nvPr/>
        </p:nvSpPr>
        <p:spPr>
          <a:xfrm>
            <a:off x="8823157" y="5533614"/>
            <a:ext cx="338554" cy="119515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Figure 3.34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55B9E-1912-44C5-A2D0-50DC96D175FC}"/>
              </a:ext>
            </a:extLst>
          </p:cNvPr>
          <p:cNvSpPr/>
          <p:nvPr/>
        </p:nvSpPr>
        <p:spPr>
          <a:xfrm>
            <a:off x="8820472" y="3433773"/>
            <a:ext cx="338554" cy="121936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Figure 3.32</a:t>
            </a:r>
            <a:endParaRPr lang="en-GB" sz="1000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699AC1-5E60-429F-804D-BC1C640BC3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196217"/>
              </p:ext>
            </p:extLst>
          </p:nvPr>
        </p:nvGraphicFramePr>
        <p:xfrm>
          <a:off x="1150787" y="4895262"/>
          <a:ext cx="3122912" cy="183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F2B438-7DF3-4220-87A4-0C379E085C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035717"/>
              </p:ext>
            </p:extLst>
          </p:nvPr>
        </p:nvGraphicFramePr>
        <p:xfrm>
          <a:off x="1033264" y="2968120"/>
          <a:ext cx="3538736" cy="1833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084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8A0EB6-0FFE-42B9-BD37-B31553A3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19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9D2AA1-B5B8-49B2-8F32-8F283DE69FED}"/>
              </a:ext>
            </a:extLst>
          </p:cNvPr>
          <p:cNvSpPr/>
          <p:nvPr/>
        </p:nvSpPr>
        <p:spPr>
          <a:xfrm>
            <a:off x="1514126" y="1556792"/>
            <a:ext cx="478606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JUSTICE PROFESSIONALS: </a:t>
            </a:r>
          </a:p>
          <a:p>
            <a:r>
              <a:rPr lang="it-IT" sz="3200" b="1" dirty="0"/>
              <a:t>Non-judge staff</a:t>
            </a:r>
            <a:endParaRPr lang="en-GB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E8A00-75A2-499F-BCBC-C442D1AE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852936"/>
            <a:ext cx="6402440" cy="36859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EAE89B6-FB4F-42DB-9611-F647B3504B2A}"/>
              </a:ext>
            </a:extLst>
          </p:cNvPr>
          <p:cNvGrpSpPr/>
          <p:nvPr/>
        </p:nvGrpSpPr>
        <p:grpSpPr>
          <a:xfrm>
            <a:off x="6876255" y="2852935"/>
            <a:ext cx="2247563" cy="2084769"/>
            <a:chOff x="1043608" y="3418052"/>
            <a:chExt cx="2736304" cy="338404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737CED7-8088-4759-8432-CB62C53F0BA3}"/>
                </a:ext>
              </a:extLst>
            </p:cNvPr>
            <p:cNvSpPr/>
            <p:nvPr/>
          </p:nvSpPr>
          <p:spPr>
            <a:xfrm>
              <a:off x="1043608" y="3418052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7200" dirty="0"/>
                <a:t>4</a:t>
              </a:r>
              <a:endParaRPr lang="en-GB" sz="72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F72930-9249-4FF3-AA75-CE88CFCD5B8B}"/>
                </a:ext>
              </a:extLst>
            </p:cNvPr>
            <p:cNvSpPr/>
            <p:nvPr/>
          </p:nvSpPr>
          <p:spPr>
            <a:xfrm>
              <a:off x="1806779" y="5038232"/>
              <a:ext cx="1617183" cy="176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Ratio between non – judge staff and professional judges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4E7983-AA06-458F-851A-0C67158D8C90}"/>
              </a:ext>
            </a:extLst>
          </p:cNvPr>
          <p:cNvGrpSpPr/>
          <p:nvPr/>
        </p:nvGrpSpPr>
        <p:grpSpPr>
          <a:xfrm>
            <a:off x="7503112" y="5103705"/>
            <a:ext cx="1620706" cy="1383060"/>
            <a:chOff x="7503112" y="5103705"/>
            <a:chExt cx="1620706" cy="1383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2F2DFA-5BD2-493E-94AB-958AF06FE16A}"/>
                </a:ext>
              </a:extLst>
            </p:cNvPr>
            <p:cNvSpPr/>
            <p:nvPr/>
          </p:nvSpPr>
          <p:spPr>
            <a:xfrm>
              <a:off x="7503112" y="5103705"/>
              <a:ext cx="1533383" cy="10866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3200" dirty="0"/>
                <a:t>1</a:t>
              </a:r>
              <a:r>
                <a:rPr lang="it-IT" sz="1400" dirty="0"/>
                <a:t> in Luxembourg</a:t>
              </a:r>
            </a:p>
            <a:p>
              <a:endParaRPr lang="it-IT" sz="1400" dirty="0"/>
            </a:p>
            <a:p>
              <a:r>
                <a:rPr lang="it-IT" sz="2800" dirty="0"/>
                <a:t>10</a:t>
              </a:r>
              <a:r>
                <a:rPr lang="it-IT" sz="1400" dirty="0"/>
                <a:t> 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5D17F2-626F-4972-9743-2152BAB8EB29}"/>
                </a:ext>
              </a:extLst>
            </p:cNvPr>
            <p:cNvSpPr/>
            <p:nvPr/>
          </p:nvSpPr>
          <p:spPr>
            <a:xfrm>
              <a:off x="7947885" y="5805264"/>
              <a:ext cx="1175933" cy="681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in Northern   Ireland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215EF0B6-F70B-4A8E-90D0-47380BF74661}"/>
              </a:ext>
            </a:extLst>
          </p:cNvPr>
          <p:cNvSpPr/>
          <p:nvPr/>
        </p:nvSpPr>
        <p:spPr>
          <a:xfrm>
            <a:off x="827584" y="2852936"/>
            <a:ext cx="6402440" cy="288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tx1"/>
                </a:solidFill>
              </a:rPr>
              <a:t>Number of non-judge staff per 100 000 inhabitants compared to the number of professional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judges per 100 000 inhabitants; number of non-judge staff per professional judge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41C07-410B-436F-B8E4-D3432A4AEA06}"/>
              </a:ext>
            </a:extLst>
          </p:cNvPr>
          <p:cNvSpPr/>
          <p:nvPr/>
        </p:nvSpPr>
        <p:spPr>
          <a:xfrm>
            <a:off x="755576" y="6525344"/>
            <a:ext cx="99992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3.13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03005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CD5BE0-B135-4993-BEE3-56A3AC84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6B3442-23FF-408B-BC4C-3A729B6295D1}"/>
              </a:ext>
            </a:extLst>
          </p:cNvPr>
          <p:cNvSpPr/>
          <p:nvPr/>
        </p:nvSpPr>
        <p:spPr>
          <a:xfrm>
            <a:off x="1115616" y="2204864"/>
            <a:ext cx="6768752" cy="864096"/>
          </a:xfrm>
          <a:prstGeom prst="rect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+mj-lt"/>
              </a:rPr>
              <a:t>The European Commission for the Efficiency of Justice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+mj-lt"/>
              </a:rPr>
              <a:t>(CEPEJ)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Unique body composed by qualified experts from the 47 member States of the CoE</a:t>
            </a:r>
            <a:endParaRPr lang="en-GB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C211353-4146-4D48-833B-2029BECD6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6754200"/>
              </p:ext>
            </p:extLst>
          </p:nvPr>
        </p:nvGraphicFramePr>
        <p:xfrm>
          <a:off x="3707904" y="3444004"/>
          <a:ext cx="4501479" cy="291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DC2A81D-B3FE-4A1D-B082-415B323DD277}"/>
              </a:ext>
            </a:extLst>
          </p:cNvPr>
          <p:cNvSpPr/>
          <p:nvPr/>
        </p:nvSpPr>
        <p:spPr>
          <a:xfrm>
            <a:off x="1115616" y="3429000"/>
            <a:ext cx="2448272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/>
              <a:t>Develops tools and proposes concrete measures to improve efficiency and quality of the public service of justice by: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99048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A9A770-F321-46F9-A7AB-4074E570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20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057E3A-C340-4DB1-B4F5-09AA8BCCDE32}"/>
              </a:ext>
            </a:extLst>
          </p:cNvPr>
          <p:cNvSpPr/>
          <p:nvPr/>
        </p:nvSpPr>
        <p:spPr>
          <a:xfrm>
            <a:off x="1575089" y="1423089"/>
            <a:ext cx="615421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JUSTICE PROFESSIONALS: </a:t>
            </a:r>
          </a:p>
          <a:p>
            <a:r>
              <a:rPr lang="it-IT" sz="3200" b="1" dirty="0"/>
              <a:t>Salaries of judges and prosecutors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AA056-AF90-4218-A796-DD759A35D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98" y="3068960"/>
            <a:ext cx="4306827" cy="305174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B41444-3E5B-4D0F-866F-8BF2C8D71009}"/>
              </a:ext>
            </a:extLst>
          </p:cNvPr>
          <p:cNvSpPr/>
          <p:nvPr/>
        </p:nvSpPr>
        <p:spPr>
          <a:xfrm>
            <a:off x="8303154" y="6140326"/>
            <a:ext cx="99992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3.38</a:t>
            </a:r>
            <a:endParaRPr lang="en-GB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C9604C-3366-4A40-89FD-517016AFFD99}"/>
              </a:ext>
            </a:extLst>
          </p:cNvPr>
          <p:cNvSpPr/>
          <p:nvPr/>
        </p:nvSpPr>
        <p:spPr>
          <a:xfrm>
            <a:off x="5156254" y="3068960"/>
            <a:ext cx="373622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Variation in the average ratios of gross salaries of judges and public prosecutors in relation to annual gross salaries 2010 - </a:t>
            </a:r>
            <a:r>
              <a:rPr lang="en-GB" sz="1000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06613-429D-4C53-9ED5-733552B02A28}"/>
              </a:ext>
            </a:extLst>
          </p:cNvPr>
          <p:cNvSpPr/>
          <p:nvPr/>
        </p:nvSpPr>
        <p:spPr>
          <a:xfrm>
            <a:off x="1755427" y="2349133"/>
            <a:ext cx="1194861" cy="63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/>
              <a:t>Judges</a:t>
            </a:r>
            <a:endParaRPr lang="en-GB" u="sng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CE8FF0-F49B-46A8-8670-81D6E9AB6285}"/>
              </a:ext>
            </a:extLst>
          </p:cNvPr>
          <p:cNvGrpSpPr/>
          <p:nvPr/>
        </p:nvGrpSpPr>
        <p:grpSpPr>
          <a:xfrm>
            <a:off x="566486" y="2779439"/>
            <a:ext cx="3631471" cy="1632988"/>
            <a:chOff x="458315" y="3140968"/>
            <a:chExt cx="3631471" cy="16329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D5354E-F970-477D-9D96-59199044A61C}"/>
                </a:ext>
              </a:extLst>
            </p:cNvPr>
            <p:cNvGrpSpPr/>
            <p:nvPr/>
          </p:nvGrpSpPr>
          <p:grpSpPr>
            <a:xfrm>
              <a:off x="458319" y="3520585"/>
              <a:ext cx="1434693" cy="1250572"/>
              <a:chOff x="666729" y="3830939"/>
              <a:chExt cx="1434693" cy="125057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898B455-39A6-46F7-9D81-0D29FE8C2951}"/>
                  </a:ext>
                </a:extLst>
              </p:cNvPr>
              <p:cNvSpPr/>
              <p:nvPr/>
            </p:nvSpPr>
            <p:spPr>
              <a:xfrm>
                <a:off x="666729" y="3830939"/>
                <a:ext cx="1434693" cy="6252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0.9 </a:t>
                </a:r>
                <a:r>
                  <a:rPr lang="it-IT" sz="1200" dirty="0"/>
                  <a:t>(Germany)</a:t>
                </a:r>
                <a:endParaRPr lang="en-GB" sz="1200" dirty="0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9DDF53A-1DE5-493A-956C-2C7DAC0B0E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916" y="4365104"/>
                <a:ext cx="0" cy="187678"/>
              </a:xfrm>
              <a:prstGeom prst="straightConnector1">
                <a:avLst/>
              </a:prstGeom>
              <a:ln w="349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126F0A-6C9B-4572-A8ED-A6EE112F7F9A}"/>
                  </a:ext>
                </a:extLst>
              </p:cNvPr>
              <p:cNvSpPr/>
              <p:nvPr/>
            </p:nvSpPr>
            <p:spPr>
              <a:xfrm>
                <a:off x="686880" y="4456225"/>
                <a:ext cx="1297758" cy="6252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4.8 </a:t>
                </a:r>
                <a:r>
                  <a:rPr lang="it-IT" sz="1200" dirty="0"/>
                  <a:t>(Ukraine)</a:t>
                </a:r>
                <a:endParaRPr lang="en-GB" sz="1200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734032-2AD2-4012-9AE7-A6B3F384645E}"/>
                </a:ext>
              </a:extLst>
            </p:cNvPr>
            <p:cNvSpPr/>
            <p:nvPr/>
          </p:nvSpPr>
          <p:spPr>
            <a:xfrm>
              <a:off x="458315" y="3140968"/>
              <a:ext cx="1434697" cy="506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/>
                <a:t>At the beginning of career</a:t>
              </a:r>
              <a:endParaRPr lang="en-GB" sz="1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0E6C10-6834-49E4-98A4-78FA89C2CEB4}"/>
                </a:ext>
              </a:extLst>
            </p:cNvPr>
            <p:cNvSpPr/>
            <p:nvPr/>
          </p:nvSpPr>
          <p:spPr>
            <a:xfrm>
              <a:off x="2541084" y="3140968"/>
              <a:ext cx="1434697" cy="506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/>
                <a:t>At the highest instance</a:t>
              </a:r>
              <a:endParaRPr lang="en-GB" sz="1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263B649-8CE0-49DC-A794-6F2DEE576A0C}"/>
                </a:ext>
              </a:extLst>
            </p:cNvPr>
            <p:cNvGrpSpPr/>
            <p:nvPr/>
          </p:nvGrpSpPr>
          <p:grpSpPr>
            <a:xfrm>
              <a:off x="2655093" y="3523384"/>
              <a:ext cx="1434693" cy="1250572"/>
              <a:chOff x="329921" y="3830939"/>
              <a:chExt cx="1434693" cy="125057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E3A029B-9E23-4BA4-901B-160005448303}"/>
                  </a:ext>
                </a:extLst>
              </p:cNvPr>
              <p:cNvSpPr/>
              <p:nvPr/>
            </p:nvSpPr>
            <p:spPr>
              <a:xfrm>
                <a:off x="329921" y="3830939"/>
                <a:ext cx="1434693" cy="6252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1.6 </a:t>
                </a:r>
                <a:r>
                  <a:rPr lang="it-IT" sz="1200" dirty="0"/>
                  <a:t>(Germany)</a:t>
                </a:r>
                <a:endParaRPr lang="en-GB" sz="1200" dirty="0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136AF87-8817-4DD4-8DC5-0161571D36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108" y="4365104"/>
                <a:ext cx="0" cy="187678"/>
              </a:xfrm>
              <a:prstGeom prst="straightConnector1">
                <a:avLst/>
              </a:prstGeom>
              <a:ln w="349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566896-9E47-4BCE-9C8E-487F5825D8F0}"/>
                  </a:ext>
                </a:extLst>
              </p:cNvPr>
              <p:cNvSpPr/>
              <p:nvPr/>
            </p:nvSpPr>
            <p:spPr>
              <a:xfrm>
                <a:off x="350072" y="4456225"/>
                <a:ext cx="1297758" cy="6252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31.5 </a:t>
                </a:r>
                <a:r>
                  <a:rPr lang="it-IT" sz="1200" dirty="0"/>
                  <a:t>(Ukraine)</a:t>
                </a:r>
                <a:endParaRPr lang="en-GB" sz="1200" dirty="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EDAEE30-B08A-4F5B-BF5F-CACB2F9469D0}"/>
              </a:ext>
            </a:extLst>
          </p:cNvPr>
          <p:cNvSpPr/>
          <p:nvPr/>
        </p:nvSpPr>
        <p:spPr>
          <a:xfrm>
            <a:off x="1698007" y="4367437"/>
            <a:ext cx="1297758" cy="63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u="sng" dirty="0"/>
              <a:t>Prosecutors</a:t>
            </a:r>
            <a:endParaRPr lang="en-GB" u="sng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BE746A-2433-4DC0-A1F7-9EA480111CCF}"/>
              </a:ext>
            </a:extLst>
          </p:cNvPr>
          <p:cNvGrpSpPr/>
          <p:nvPr/>
        </p:nvGrpSpPr>
        <p:grpSpPr>
          <a:xfrm>
            <a:off x="473007" y="4962929"/>
            <a:ext cx="3752534" cy="1640155"/>
            <a:chOff x="481268" y="3131002"/>
            <a:chExt cx="3752534" cy="164015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D8A43F-E2C7-4ADA-9BC9-97E1434EF52B}"/>
                </a:ext>
              </a:extLst>
            </p:cNvPr>
            <p:cNvGrpSpPr/>
            <p:nvPr/>
          </p:nvGrpSpPr>
          <p:grpSpPr>
            <a:xfrm>
              <a:off x="481272" y="3520585"/>
              <a:ext cx="1434693" cy="1250572"/>
              <a:chOff x="689682" y="3830939"/>
              <a:chExt cx="1434693" cy="1250572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309072-8D68-470E-9E83-D3154C39AC43}"/>
                  </a:ext>
                </a:extLst>
              </p:cNvPr>
              <p:cNvSpPr/>
              <p:nvPr/>
            </p:nvSpPr>
            <p:spPr>
              <a:xfrm>
                <a:off x="689682" y="3830939"/>
                <a:ext cx="1434693" cy="6252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0.8 </a:t>
                </a:r>
                <a:r>
                  <a:rPr lang="it-IT" sz="1200" dirty="0"/>
                  <a:t>(Ireland)</a:t>
                </a:r>
                <a:endParaRPr lang="en-GB" sz="1200" dirty="0"/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6165838-F066-4C90-91B3-82DB3DFA7E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6263" y="4365104"/>
                <a:ext cx="0" cy="187678"/>
              </a:xfrm>
              <a:prstGeom prst="straightConnector1">
                <a:avLst/>
              </a:prstGeom>
              <a:ln w="349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D4BE952-DDED-44BB-935D-2D1607182908}"/>
                  </a:ext>
                </a:extLst>
              </p:cNvPr>
              <p:cNvSpPr/>
              <p:nvPr/>
            </p:nvSpPr>
            <p:spPr>
              <a:xfrm>
                <a:off x="826617" y="4456225"/>
                <a:ext cx="1297758" cy="6252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4.0 </a:t>
                </a:r>
                <a:r>
                  <a:rPr lang="it-IT" sz="1200" dirty="0"/>
                  <a:t>(Romania)</a:t>
                </a:r>
                <a:endParaRPr lang="en-GB" sz="1200" dirty="0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14D1755-0A50-4D0F-9250-DB7BD2D6344D}"/>
                </a:ext>
              </a:extLst>
            </p:cNvPr>
            <p:cNvSpPr/>
            <p:nvPr/>
          </p:nvSpPr>
          <p:spPr>
            <a:xfrm>
              <a:off x="481268" y="3140968"/>
              <a:ext cx="1434697" cy="506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/>
                <a:t>At the beginning of career</a:t>
              </a:r>
              <a:endParaRPr lang="en-GB" sz="1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344C39-280D-4AA5-90E2-CBABA229E62E}"/>
                </a:ext>
              </a:extLst>
            </p:cNvPr>
            <p:cNvSpPr/>
            <p:nvPr/>
          </p:nvSpPr>
          <p:spPr>
            <a:xfrm>
              <a:off x="2708053" y="3131002"/>
              <a:ext cx="1434697" cy="5064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/>
                <a:t>At the highest instance</a:t>
              </a:r>
              <a:endParaRPr lang="en-GB" sz="1200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7302516-DD4F-4339-99F3-F65616CE7ECF}"/>
                </a:ext>
              </a:extLst>
            </p:cNvPr>
            <p:cNvGrpSpPr/>
            <p:nvPr/>
          </p:nvGrpSpPr>
          <p:grpSpPr>
            <a:xfrm>
              <a:off x="2716593" y="3523384"/>
              <a:ext cx="1517209" cy="1247773"/>
              <a:chOff x="391421" y="3830939"/>
              <a:chExt cx="1517209" cy="1247773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199B066-2CE3-4367-82D9-C9F28A408DF1}"/>
                  </a:ext>
                </a:extLst>
              </p:cNvPr>
              <p:cNvSpPr/>
              <p:nvPr/>
            </p:nvSpPr>
            <p:spPr>
              <a:xfrm>
                <a:off x="473937" y="3830939"/>
                <a:ext cx="1434693" cy="6252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1.6 </a:t>
                </a:r>
                <a:r>
                  <a:rPr lang="it-IT" sz="1200" dirty="0"/>
                  <a:t>(Germany)</a:t>
                </a:r>
                <a:endParaRPr lang="en-GB" sz="1200" dirty="0"/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31F162E0-9009-49D6-B8A3-A92114A30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6124" y="4365104"/>
                <a:ext cx="0" cy="187678"/>
              </a:xfrm>
              <a:prstGeom prst="straightConnector1">
                <a:avLst/>
              </a:prstGeom>
              <a:ln w="349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3FA919D-692C-4CFD-AC4F-E2F8929A5A82}"/>
                  </a:ext>
                </a:extLst>
              </p:cNvPr>
              <p:cNvSpPr/>
              <p:nvPr/>
            </p:nvSpPr>
            <p:spPr>
              <a:xfrm>
                <a:off x="391421" y="4453426"/>
                <a:ext cx="1297758" cy="6252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dirty="0"/>
                  <a:t>6.4 </a:t>
                </a:r>
                <a:r>
                  <a:rPr lang="it-IT" sz="1200" dirty="0"/>
                  <a:t>(Italy)</a:t>
                </a:r>
                <a:endParaRPr lang="en-GB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25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594BB-3C61-4080-B5F2-BCEFF4E1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A7BCBE-D26A-4EBD-959E-ED36A8FC295D}"/>
              </a:ext>
            </a:extLst>
          </p:cNvPr>
          <p:cNvSpPr/>
          <p:nvPr/>
        </p:nvSpPr>
        <p:spPr>
          <a:xfrm>
            <a:off x="1331640" y="1844824"/>
            <a:ext cx="615421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JUSTICE PROFESSIONALS: </a:t>
            </a:r>
          </a:p>
          <a:p>
            <a:r>
              <a:rPr lang="it-IT" sz="3200" b="1" dirty="0"/>
              <a:t>Lawyers</a:t>
            </a:r>
            <a:endParaRPr lang="en-GB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007FB1-9C4B-4D08-B9DB-91B3990EB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348900"/>
            <a:ext cx="5652120" cy="404960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C6FE7A9-3F60-4DC2-9C99-CBEA4941E9B1}"/>
              </a:ext>
            </a:extLst>
          </p:cNvPr>
          <p:cNvGrpSpPr/>
          <p:nvPr/>
        </p:nvGrpSpPr>
        <p:grpSpPr>
          <a:xfrm>
            <a:off x="414957" y="2996952"/>
            <a:ext cx="2860900" cy="1265696"/>
            <a:chOff x="1043608" y="3418052"/>
            <a:chExt cx="3623806" cy="24784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27C45E-693F-4958-9936-A353AFC5DA05}"/>
                </a:ext>
              </a:extLst>
            </p:cNvPr>
            <p:cNvSpPr/>
            <p:nvPr/>
          </p:nvSpPr>
          <p:spPr>
            <a:xfrm>
              <a:off x="1043608" y="3418052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5400" dirty="0"/>
                <a:t>164</a:t>
              </a:r>
              <a:endParaRPr lang="en-GB" sz="5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B1D0FD5-DBA1-4620-B53C-0AFA387C3FF8}"/>
                </a:ext>
              </a:extLst>
            </p:cNvPr>
            <p:cNvSpPr/>
            <p:nvPr/>
          </p:nvSpPr>
          <p:spPr>
            <a:xfrm>
              <a:off x="3050232" y="4132597"/>
              <a:ext cx="1617182" cy="176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Per 100 000 inhabitants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3EF82CC-02CE-4B49-9D35-ED7D8876667E}"/>
              </a:ext>
            </a:extLst>
          </p:cNvPr>
          <p:cNvGrpSpPr/>
          <p:nvPr/>
        </p:nvGrpSpPr>
        <p:grpSpPr>
          <a:xfrm>
            <a:off x="143508" y="4558464"/>
            <a:ext cx="3132348" cy="1232581"/>
            <a:chOff x="815582" y="3232673"/>
            <a:chExt cx="3967641" cy="24135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4BDDD2-84DA-4133-8565-D59A96AD3CEE}"/>
                </a:ext>
              </a:extLst>
            </p:cNvPr>
            <p:cNvSpPr/>
            <p:nvPr/>
          </p:nvSpPr>
          <p:spPr>
            <a:xfrm>
              <a:off x="815582" y="3232673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5400" dirty="0"/>
                <a:t>+ 27%</a:t>
              </a:r>
              <a:endParaRPr lang="en-GB" sz="5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667642-A4F5-464E-9B54-19A758EF3DF0}"/>
                </a:ext>
              </a:extLst>
            </p:cNvPr>
            <p:cNvSpPr/>
            <p:nvPr/>
          </p:nvSpPr>
          <p:spPr>
            <a:xfrm>
              <a:off x="3166042" y="3882375"/>
              <a:ext cx="1617181" cy="176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400" dirty="0"/>
                <a:t>Between 2010 and 2018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DC1B9FE-2A3E-40D3-B8D3-E7649E2ACA2D}"/>
              </a:ext>
            </a:extLst>
          </p:cNvPr>
          <p:cNvSpPr/>
          <p:nvPr/>
        </p:nvSpPr>
        <p:spPr>
          <a:xfrm>
            <a:off x="3203848" y="6453336"/>
            <a:ext cx="1152128" cy="1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Map 3.39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29109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7B1D2E-E5DF-40D2-AFF7-8B476479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22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8A39D3-E749-48AE-A985-0A91EDF1925E}"/>
              </a:ext>
            </a:extLst>
          </p:cNvPr>
          <p:cNvSpPr/>
          <p:nvPr/>
        </p:nvSpPr>
        <p:spPr>
          <a:xfrm>
            <a:off x="1331640" y="1772816"/>
            <a:ext cx="6154218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COURTS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6FCA9-1E7C-4F56-8D3C-CC00F3DA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549" y="2636912"/>
            <a:ext cx="5409132" cy="35698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E0CDAD1-296E-4B15-9E93-A2F6529559F8}"/>
              </a:ext>
            </a:extLst>
          </p:cNvPr>
          <p:cNvGrpSpPr/>
          <p:nvPr/>
        </p:nvGrpSpPr>
        <p:grpSpPr>
          <a:xfrm>
            <a:off x="-360641" y="3446484"/>
            <a:ext cx="2160240" cy="2232248"/>
            <a:chOff x="1043608" y="3418052"/>
            <a:chExt cx="2736304" cy="43710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D1FBC7-B49B-4A54-AD9C-9038590620A8}"/>
                </a:ext>
              </a:extLst>
            </p:cNvPr>
            <p:cNvSpPr/>
            <p:nvPr/>
          </p:nvSpPr>
          <p:spPr>
            <a:xfrm>
              <a:off x="1043608" y="3418052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E4175A-4151-4856-9F1F-26EE09780CB0}"/>
                </a:ext>
              </a:extLst>
            </p:cNvPr>
            <p:cNvSpPr/>
            <p:nvPr/>
          </p:nvSpPr>
          <p:spPr>
            <a:xfrm>
              <a:off x="1855315" y="6025243"/>
              <a:ext cx="1617182" cy="17638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pPr algn="ctr"/>
              <a:r>
                <a:rPr lang="it-IT" sz="1400" dirty="0"/>
                <a:t>General reduction of courts in Europe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89CCF3-AA01-4C8E-AD86-5AEEFA65B243}"/>
              </a:ext>
            </a:extLst>
          </p:cNvPr>
          <p:cNvGrpSpPr/>
          <p:nvPr/>
        </p:nvGrpSpPr>
        <p:grpSpPr>
          <a:xfrm>
            <a:off x="6722133" y="2755950"/>
            <a:ext cx="2231096" cy="1500459"/>
            <a:chOff x="1028493" y="3422011"/>
            <a:chExt cx="2826056" cy="29381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37416F0-D258-4C50-86FD-FFAF4B1FB4BC}"/>
                </a:ext>
              </a:extLst>
            </p:cNvPr>
            <p:cNvSpPr/>
            <p:nvPr/>
          </p:nvSpPr>
          <p:spPr>
            <a:xfrm>
              <a:off x="1028493" y="3422011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400" dirty="0"/>
                <a:t>-19%</a:t>
              </a:r>
              <a:endParaRPr lang="en-GB" sz="44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C04C7A-19CC-4DA7-B272-EFE1770F5B3C}"/>
                </a:ext>
              </a:extLst>
            </p:cNvPr>
            <p:cNvSpPr/>
            <p:nvPr/>
          </p:nvSpPr>
          <p:spPr>
            <a:xfrm>
              <a:off x="1951787" y="4739940"/>
              <a:ext cx="1902762" cy="1620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400" dirty="0"/>
            </a:p>
            <a:p>
              <a:endParaRPr lang="it-IT" sz="1400" dirty="0"/>
            </a:p>
            <a:p>
              <a:r>
                <a:rPr lang="it-IT" sz="1200" dirty="0"/>
                <a:t>On average for the 1st instance courts of general jurisdition</a:t>
              </a:r>
            </a:p>
            <a:p>
              <a:endParaRPr lang="it-IT" sz="1400" dirty="0"/>
            </a:p>
            <a:p>
              <a:endParaRPr lang="it-IT" sz="1400" dirty="0"/>
            </a:p>
            <a:p>
              <a:endParaRPr lang="en-GB" sz="1400" dirty="0"/>
            </a:p>
          </p:txBody>
        </p:sp>
      </p:grpSp>
      <p:sp>
        <p:nvSpPr>
          <p:cNvPr id="11" name="Arrow: Down 10">
            <a:extLst>
              <a:ext uri="{FF2B5EF4-FFF2-40B4-BE49-F238E27FC236}">
                <a16:creationId xmlns:a16="http://schemas.microsoft.com/office/drawing/2014/main" id="{81807D3D-2637-4540-86F2-6F867E59CC07}"/>
              </a:ext>
            </a:extLst>
          </p:cNvPr>
          <p:cNvSpPr/>
          <p:nvPr/>
        </p:nvSpPr>
        <p:spPr>
          <a:xfrm>
            <a:off x="611374" y="3598884"/>
            <a:ext cx="612161" cy="972824"/>
          </a:xfrm>
          <a:prstGeom prst="downArrow">
            <a:avLst/>
          </a:prstGeom>
          <a:gradFill>
            <a:gsLst>
              <a:gs pos="67000">
                <a:schemeClr val="bg1">
                  <a:lumMod val="75000"/>
                </a:schemeClr>
              </a:gs>
              <a:gs pos="43000">
                <a:srgbClr val="D1DCEA"/>
              </a:gs>
              <a:gs pos="0">
                <a:schemeClr val="bg1">
                  <a:lumMod val="95000"/>
                </a:schemeClr>
              </a:gs>
              <a:gs pos="83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E6CB5-1EF9-4134-903A-00DA05FADCB7}"/>
              </a:ext>
            </a:extLst>
          </p:cNvPr>
          <p:cNvGrpSpPr/>
          <p:nvPr/>
        </p:nvGrpSpPr>
        <p:grpSpPr>
          <a:xfrm>
            <a:off x="6792989" y="4450779"/>
            <a:ext cx="2409430" cy="1694829"/>
            <a:chOff x="1043608" y="3418052"/>
            <a:chExt cx="3051945" cy="3318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56C0CB-22E7-4A8E-8668-1380D276D540}"/>
                </a:ext>
              </a:extLst>
            </p:cNvPr>
            <p:cNvSpPr/>
            <p:nvPr/>
          </p:nvSpPr>
          <p:spPr>
            <a:xfrm>
              <a:off x="1043608" y="3418052"/>
              <a:ext cx="2736304" cy="1620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400" dirty="0"/>
                <a:t>-10%</a:t>
              </a:r>
              <a:endParaRPr lang="en-GB" sz="4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DA73CA-37FC-4BA1-ADBA-4486004D2E00}"/>
                </a:ext>
              </a:extLst>
            </p:cNvPr>
            <p:cNvSpPr/>
            <p:nvPr/>
          </p:nvSpPr>
          <p:spPr>
            <a:xfrm>
              <a:off x="1877151" y="4519305"/>
              <a:ext cx="2218402" cy="2217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sz="1200" dirty="0"/>
            </a:p>
            <a:p>
              <a:endParaRPr lang="it-IT" sz="1200" dirty="0"/>
            </a:p>
            <a:p>
              <a:r>
                <a:rPr lang="it-IT" sz="1200" dirty="0"/>
                <a:t>On average for the absolute number of all courts (geographic locations)</a:t>
              </a:r>
            </a:p>
            <a:p>
              <a:endParaRPr lang="it-IT" sz="1200" dirty="0"/>
            </a:p>
            <a:p>
              <a:endParaRPr lang="it-IT" sz="1200" dirty="0"/>
            </a:p>
            <a:p>
              <a:endParaRPr lang="en-GB" sz="1200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FA66CE4-5DB0-43FA-A34F-278E36D26D08}"/>
              </a:ext>
            </a:extLst>
          </p:cNvPr>
          <p:cNvSpPr/>
          <p:nvPr/>
        </p:nvSpPr>
        <p:spPr>
          <a:xfrm>
            <a:off x="107836" y="2825666"/>
            <a:ext cx="1619236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  <a:r>
              <a:rPr lang="it-IT" sz="2000" b="1" dirty="0"/>
              <a:t>2010 -&gt; 2018</a:t>
            </a:r>
            <a:endParaRPr lang="en-GB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216949-1F54-4370-9E87-8CF76DF37ADE}"/>
              </a:ext>
            </a:extLst>
          </p:cNvPr>
          <p:cNvSpPr/>
          <p:nvPr/>
        </p:nvSpPr>
        <p:spPr>
          <a:xfrm>
            <a:off x="1619672" y="6309320"/>
            <a:ext cx="5100770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Map 4.1.6: Variation of absolute number of all courts (geographic locations), 2010 - 2018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246847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C21A8-A57B-42E1-AA02-0AD41C2B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23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13F1C8-783C-4586-8291-E6DAC0BEC157}"/>
              </a:ext>
            </a:extLst>
          </p:cNvPr>
          <p:cNvSpPr/>
          <p:nvPr/>
        </p:nvSpPr>
        <p:spPr>
          <a:xfrm>
            <a:off x="1331640" y="1772816"/>
            <a:ext cx="6154218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SPECIALISED COURTS</a:t>
            </a:r>
            <a:endParaRPr lang="en-GB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FD07F4-11AC-4F13-9EEA-BA61534989EA}"/>
              </a:ext>
            </a:extLst>
          </p:cNvPr>
          <p:cNvGrpSpPr/>
          <p:nvPr/>
        </p:nvGrpSpPr>
        <p:grpSpPr>
          <a:xfrm>
            <a:off x="4607807" y="2935673"/>
            <a:ext cx="3898610" cy="896881"/>
            <a:chOff x="2920070" y="2471096"/>
            <a:chExt cx="3898610" cy="896881"/>
          </a:xfrm>
        </p:grpSpPr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8C0B977B-A702-4E8A-BB1B-C17B725BA3ED}"/>
                </a:ext>
              </a:extLst>
            </p:cNvPr>
            <p:cNvSpPr/>
            <p:nvPr/>
          </p:nvSpPr>
          <p:spPr>
            <a:xfrm rot="16200000">
              <a:off x="4470398" y="2580200"/>
              <a:ext cx="375350" cy="595686"/>
            </a:xfrm>
            <a:prstGeom prst="downArrow">
              <a:avLst/>
            </a:prstGeom>
            <a:gradFill>
              <a:gsLst>
                <a:gs pos="67000">
                  <a:schemeClr val="bg1">
                    <a:lumMod val="75000"/>
                  </a:schemeClr>
                </a:gs>
                <a:gs pos="43000">
                  <a:srgbClr val="D1DCEA"/>
                </a:gs>
                <a:gs pos="0">
                  <a:schemeClr val="bg1">
                    <a:lumMod val="95000"/>
                  </a:schemeClr>
                </a:gs>
                <a:gs pos="83000">
                  <a:schemeClr val="bg1">
                    <a:lumMod val="6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675CFA-9596-4AA6-8409-D6E790686208}"/>
                </a:ext>
              </a:extLst>
            </p:cNvPr>
            <p:cNvGrpSpPr/>
            <p:nvPr/>
          </p:nvGrpSpPr>
          <p:grpSpPr>
            <a:xfrm>
              <a:off x="2920070" y="2471096"/>
              <a:ext cx="1170965" cy="882654"/>
              <a:chOff x="1070192" y="3369573"/>
              <a:chExt cx="1170965" cy="882654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8DE164-5642-4752-81A5-AFE430E4C2D8}"/>
                  </a:ext>
                </a:extLst>
              </p:cNvPr>
              <p:cNvSpPr/>
              <p:nvPr/>
            </p:nvSpPr>
            <p:spPr>
              <a:xfrm>
                <a:off x="1089029" y="3369573"/>
                <a:ext cx="1152128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4400" dirty="0"/>
                  <a:t>21%</a:t>
                </a:r>
                <a:endParaRPr lang="en-GB" sz="44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CDA0D0F-0ABB-4031-833C-CAA89C932D61}"/>
                  </a:ext>
                </a:extLst>
              </p:cNvPr>
              <p:cNvSpPr/>
              <p:nvPr/>
            </p:nvSpPr>
            <p:spPr>
              <a:xfrm>
                <a:off x="1070192" y="3877960"/>
                <a:ext cx="792088" cy="3742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/>
                  <a:t>In 2010</a:t>
                </a:r>
                <a:endParaRPr lang="en-GB" sz="1400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356F57E-AD93-4B27-AAC4-8C649344A9D5}"/>
                </a:ext>
              </a:extLst>
            </p:cNvPr>
            <p:cNvGrpSpPr/>
            <p:nvPr/>
          </p:nvGrpSpPr>
          <p:grpSpPr>
            <a:xfrm>
              <a:off x="5090486" y="2490827"/>
              <a:ext cx="1728194" cy="877150"/>
              <a:chOff x="1043608" y="3284984"/>
              <a:chExt cx="1728194" cy="87715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81E3DE-1E93-4ACB-9BAE-50FCF337010B}"/>
                  </a:ext>
                </a:extLst>
              </p:cNvPr>
              <p:cNvSpPr/>
              <p:nvPr/>
            </p:nvSpPr>
            <p:spPr>
              <a:xfrm>
                <a:off x="1043608" y="3284984"/>
                <a:ext cx="1728194" cy="720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4400" dirty="0"/>
                  <a:t>26.7%</a:t>
                </a:r>
                <a:endParaRPr lang="en-GB" sz="440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D449541-252E-450B-8B12-81091CB676A6}"/>
                  </a:ext>
                </a:extLst>
              </p:cNvPr>
              <p:cNvSpPr/>
              <p:nvPr/>
            </p:nvSpPr>
            <p:spPr>
              <a:xfrm>
                <a:off x="1105440" y="3787867"/>
                <a:ext cx="792088" cy="37426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400" dirty="0"/>
                  <a:t>In 2018</a:t>
                </a:r>
                <a:endParaRPr lang="en-GB" sz="1400" dirty="0"/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28AC935-95E1-4732-8069-F86EDF6AB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9944"/>
            <a:ext cx="9144000" cy="19933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4BD937-C356-4AAD-9328-7E9A24848476}"/>
              </a:ext>
            </a:extLst>
          </p:cNvPr>
          <p:cNvSpPr/>
          <p:nvPr/>
        </p:nvSpPr>
        <p:spPr>
          <a:xfrm>
            <a:off x="909904" y="2568344"/>
            <a:ext cx="2842466" cy="177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Partipation of first instance specialised courts within the total number of first instance courts (legal entities)</a:t>
            </a:r>
            <a:endParaRPr lang="en-GB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A71B03-FBE0-4C12-A553-2A2509F22486}"/>
              </a:ext>
            </a:extLst>
          </p:cNvPr>
          <p:cNvSpPr/>
          <p:nvPr/>
        </p:nvSpPr>
        <p:spPr>
          <a:xfrm>
            <a:off x="4626644" y="2689189"/>
            <a:ext cx="1927637" cy="246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On average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778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647F6-429C-4918-BEC6-FCA1538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24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2EFFA3-82E0-4CB3-B3AD-64243A3DDEC2}"/>
              </a:ext>
            </a:extLst>
          </p:cNvPr>
          <p:cNvSpPr/>
          <p:nvPr/>
        </p:nvSpPr>
        <p:spPr>
          <a:xfrm>
            <a:off x="1278867" y="1603822"/>
            <a:ext cx="6154218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COURT USERS</a:t>
            </a:r>
            <a:endParaRPr lang="en-GB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CAA4B-10AD-4427-9AA5-A6192F32DB0B}"/>
              </a:ext>
            </a:extLst>
          </p:cNvPr>
          <p:cNvSpPr/>
          <p:nvPr/>
        </p:nvSpPr>
        <p:spPr>
          <a:xfrm>
            <a:off x="676022" y="2448158"/>
            <a:ext cx="4184010" cy="1700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D6DDB5"/>
                </a:solidFill>
              </a:rPr>
              <a:t>Most of the States provide information to users (in particular to vulnerable categories)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D6DDB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D6DDB5"/>
                </a:solidFill>
              </a:rPr>
              <a:t>43 States have compliaint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>
              <a:solidFill>
                <a:srgbClr val="D6DDB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D6DDB5"/>
                </a:solidFill>
              </a:rPr>
              <a:t>€ 6 353 is the average amount of compensation in 2018</a:t>
            </a:r>
            <a:endParaRPr lang="en-GB" sz="1600" dirty="0">
              <a:solidFill>
                <a:srgbClr val="D6DDB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92208-C5B9-4844-891F-09B4EC438BED}"/>
              </a:ext>
            </a:extLst>
          </p:cNvPr>
          <p:cNvSpPr/>
          <p:nvPr/>
        </p:nvSpPr>
        <p:spPr>
          <a:xfrm>
            <a:off x="655173" y="6525344"/>
            <a:ext cx="1252531" cy="1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4.2.1</a:t>
            </a:r>
            <a:endParaRPr lang="en-GB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6B3681-9C0A-479B-968C-5AC1281E5480}"/>
              </a:ext>
            </a:extLst>
          </p:cNvPr>
          <p:cNvSpPr/>
          <p:nvPr/>
        </p:nvSpPr>
        <p:spPr>
          <a:xfrm>
            <a:off x="5335693" y="6525344"/>
            <a:ext cx="1252531" cy="1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4.2.2</a:t>
            </a:r>
            <a:endParaRPr lang="en-GB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ACB08C-6D1D-44ED-969C-C54EE0B4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217223"/>
            <a:ext cx="3822523" cy="42980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EC658A-CCA6-41C9-AD79-E34DD9E6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2" y="4416466"/>
            <a:ext cx="3712786" cy="22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5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F9500-52FD-48AE-9831-7DBA83D1C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25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BBA944-D8A3-4A61-AA7A-81CBED631D4E}"/>
              </a:ext>
            </a:extLst>
          </p:cNvPr>
          <p:cNvSpPr/>
          <p:nvPr/>
        </p:nvSpPr>
        <p:spPr>
          <a:xfrm>
            <a:off x="1436316" y="1607864"/>
            <a:ext cx="6154218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COURT USERS</a:t>
            </a:r>
            <a:endParaRPr lang="en-GB" sz="3200" b="1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22BDBC-D1DC-4DE5-89A0-8BEEFD2FE2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926436"/>
              </p:ext>
            </p:extLst>
          </p:nvPr>
        </p:nvGraphicFramePr>
        <p:xfrm>
          <a:off x="467544" y="2369108"/>
          <a:ext cx="4248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1A7B421-9CDE-43EC-ABC7-8BB793138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186624"/>
            <a:ext cx="4035902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62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E0C4D-5015-43AE-985F-9E6BE843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26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41B7D4-F2FF-4B50-A4B5-DDAF889151EC}"/>
              </a:ext>
            </a:extLst>
          </p:cNvPr>
          <p:cNvSpPr/>
          <p:nvPr/>
        </p:nvSpPr>
        <p:spPr>
          <a:xfrm>
            <a:off x="1436316" y="1607864"/>
            <a:ext cx="6154218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Infomation and Communication technology (ICT)</a:t>
            </a:r>
            <a:endParaRPr lang="en-GB" sz="32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B9C0C9-EC26-46BE-A3AA-881D507FA6E8}"/>
              </a:ext>
            </a:extLst>
          </p:cNvPr>
          <p:cNvGrpSpPr/>
          <p:nvPr/>
        </p:nvGrpSpPr>
        <p:grpSpPr>
          <a:xfrm>
            <a:off x="1525667" y="3716741"/>
            <a:ext cx="2880320" cy="2384470"/>
            <a:chOff x="5076056" y="3564810"/>
            <a:chExt cx="2880320" cy="238447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BFAB75-880C-4D31-8EDC-D0BE10A62CC5}"/>
                </a:ext>
              </a:extLst>
            </p:cNvPr>
            <p:cNvGrpSpPr/>
            <p:nvPr/>
          </p:nvGrpSpPr>
          <p:grpSpPr>
            <a:xfrm>
              <a:off x="5076056" y="3564810"/>
              <a:ext cx="2860899" cy="1095271"/>
              <a:chOff x="1043608" y="3418052"/>
              <a:chExt cx="3623805" cy="214469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7420D6-0E16-4CFE-855E-A6D2FA0FD52A}"/>
                  </a:ext>
                </a:extLst>
              </p:cNvPr>
              <p:cNvSpPr/>
              <p:nvPr/>
            </p:nvSpPr>
            <p:spPr>
              <a:xfrm>
                <a:off x="1043608" y="3418052"/>
                <a:ext cx="2736304" cy="16201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4800" dirty="0"/>
                  <a:t>1.52</a:t>
                </a:r>
                <a:endParaRPr lang="en-GB" sz="4800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251C906-FB44-4140-9C75-71D807EE9BA8}"/>
                  </a:ext>
                </a:extLst>
              </p:cNvPr>
              <p:cNvSpPr/>
              <p:nvPr/>
            </p:nvSpPr>
            <p:spPr>
              <a:xfrm>
                <a:off x="3050231" y="3798881"/>
                <a:ext cx="1617182" cy="176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sz="1400" dirty="0"/>
              </a:p>
              <a:p>
                <a:endParaRPr lang="it-IT" sz="1400" dirty="0"/>
              </a:p>
              <a:p>
                <a:r>
                  <a:rPr lang="it-IT" sz="1400" dirty="0"/>
                  <a:t>In Cyprus</a:t>
                </a:r>
              </a:p>
              <a:p>
                <a:endParaRPr lang="it-IT" sz="1400" dirty="0"/>
              </a:p>
              <a:p>
                <a:endParaRPr lang="it-IT" sz="1400" dirty="0"/>
              </a:p>
              <a:p>
                <a:endParaRPr lang="en-GB" sz="1400" dirty="0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2E66586-C961-4CDE-9C47-76FFE55E43F9}"/>
                </a:ext>
              </a:extLst>
            </p:cNvPr>
            <p:cNvCxnSpPr/>
            <p:nvPr/>
          </p:nvCxnSpPr>
          <p:spPr>
            <a:xfrm>
              <a:off x="6250181" y="4392217"/>
              <a:ext cx="0" cy="404935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4DAFBE-F064-4C0A-B1C6-454ED993E8C6}"/>
                </a:ext>
              </a:extLst>
            </p:cNvPr>
            <p:cNvGrpSpPr/>
            <p:nvPr/>
          </p:nvGrpSpPr>
          <p:grpSpPr>
            <a:xfrm>
              <a:off x="5095477" y="4854009"/>
              <a:ext cx="2860899" cy="1095271"/>
              <a:chOff x="1043608" y="3418052"/>
              <a:chExt cx="3623805" cy="214469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14750B-C6D0-4E8C-962B-A610E7B28B65}"/>
                  </a:ext>
                </a:extLst>
              </p:cNvPr>
              <p:cNvSpPr/>
              <p:nvPr/>
            </p:nvSpPr>
            <p:spPr>
              <a:xfrm>
                <a:off x="1043608" y="3418052"/>
                <a:ext cx="2736304" cy="16201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4800" dirty="0"/>
                  <a:t>9.79</a:t>
                </a:r>
                <a:endParaRPr lang="en-GB" sz="48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3979F42-7FEA-457B-B3A3-219515A7DBD3}"/>
                  </a:ext>
                </a:extLst>
              </p:cNvPr>
              <p:cNvSpPr/>
              <p:nvPr/>
            </p:nvSpPr>
            <p:spPr>
              <a:xfrm>
                <a:off x="3050231" y="3798881"/>
                <a:ext cx="1617182" cy="1763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it-IT" sz="1400" dirty="0"/>
              </a:p>
              <a:p>
                <a:endParaRPr lang="it-IT" sz="1400" dirty="0"/>
              </a:p>
              <a:p>
                <a:r>
                  <a:rPr lang="it-IT" sz="1400" dirty="0"/>
                  <a:t>In Latvia</a:t>
                </a:r>
              </a:p>
              <a:p>
                <a:endParaRPr lang="it-IT" sz="1400" dirty="0"/>
              </a:p>
              <a:p>
                <a:endParaRPr lang="it-IT" sz="1400" dirty="0"/>
              </a:p>
              <a:p>
                <a:endParaRPr lang="en-GB" sz="1400" dirty="0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27FBFFB-6CC8-4B3B-A138-B7B1878CB96E}"/>
              </a:ext>
            </a:extLst>
          </p:cNvPr>
          <p:cNvSpPr/>
          <p:nvPr/>
        </p:nvSpPr>
        <p:spPr>
          <a:xfrm>
            <a:off x="1337846" y="2721044"/>
            <a:ext cx="3255963" cy="900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General ICT index varies among States/entities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CB314-1E4C-4236-8B54-5CF781309896}"/>
              </a:ext>
            </a:extLst>
          </p:cNvPr>
          <p:cNvSpPr/>
          <p:nvPr/>
        </p:nvSpPr>
        <p:spPr>
          <a:xfrm>
            <a:off x="5270083" y="2764074"/>
            <a:ext cx="3334365" cy="50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Average Total ICT Deployment Rate and per category in 2018 </a:t>
            </a:r>
            <a:endParaRPr lang="en-GB" sz="1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6D8FF9-80D9-4B5F-B8C6-B436A099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472" y="3335995"/>
            <a:ext cx="384081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5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7D0BF-E162-496A-9974-3E9D8DE1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27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1AC2F-F871-4710-B43A-35A42B9E293B}"/>
              </a:ext>
            </a:extLst>
          </p:cNvPr>
          <p:cNvSpPr/>
          <p:nvPr/>
        </p:nvSpPr>
        <p:spPr>
          <a:xfrm>
            <a:off x="1436316" y="1889562"/>
            <a:ext cx="6154218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Infomation and Communication technology (ICT)</a:t>
            </a:r>
            <a:endParaRPr lang="en-GB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77281-2EE4-4F2B-871E-D54BFA5893EE}"/>
              </a:ext>
            </a:extLst>
          </p:cNvPr>
          <p:cNvSpPr/>
          <p:nvPr/>
        </p:nvSpPr>
        <p:spPr>
          <a:xfrm>
            <a:off x="2455373" y="6440847"/>
            <a:ext cx="1252531" cy="1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4.3.2</a:t>
            </a:r>
            <a:endParaRPr lang="en-GB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29BAB-CAA9-44DF-9063-A1F76BBF23EF}"/>
              </a:ext>
            </a:extLst>
          </p:cNvPr>
          <p:cNvSpPr/>
          <p:nvPr/>
        </p:nvSpPr>
        <p:spPr>
          <a:xfrm>
            <a:off x="539552" y="3320989"/>
            <a:ext cx="1409588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/>
              <a:t>Implemented budget of courts per capita              vs implemented budget dedicated to ICT per capita in 2018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F7F05-C799-4A8F-999F-6B3060CE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73" y="2893522"/>
            <a:ext cx="6273328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12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9F544-21E2-4961-BB55-FB2343BF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28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BDE3BD-E952-4704-BB5C-70C747596014}"/>
              </a:ext>
            </a:extLst>
          </p:cNvPr>
          <p:cNvSpPr/>
          <p:nvPr/>
        </p:nvSpPr>
        <p:spPr>
          <a:xfrm>
            <a:off x="1436316" y="1889562"/>
            <a:ext cx="6154218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Infomation and Communication technology (ICT)</a:t>
            </a:r>
            <a:endParaRPr lang="en-GB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87F3A-EC86-4CBF-A7E8-871416170754}"/>
              </a:ext>
            </a:extLst>
          </p:cNvPr>
          <p:cNvSpPr/>
          <p:nvPr/>
        </p:nvSpPr>
        <p:spPr>
          <a:xfrm>
            <a:off x="5652120" y="6093296"/>
            <a:ext cx="1252531" cy="1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4.3.5</a:t>
            </a:r>
            <a:endParaRPr lang="en-GB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1674F-4196-4C4E-BDBF-59FFE73008A8}"/>
              </a:ext>
            </a:extLst>
          </p:cNvPr>
          <p:cNvSpPr/>
          <p:nvPr/>
        </p:nvSpPr>
        <p:spPr>
          <a:xfrm>
            <a:off x="683568" y="2930997"/>
            <a:ext cx="3888432" cy="295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Leadership in governing of ICT in 2018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59E9BB-DF87-4DF1-AAB9-4B0CCBADA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212976"/>
            <a:ext cx="4462659" cy="2712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7CF346-6D16-4266-950B-0D1A5DDFE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95804"/>
            <a:ext cx="3889585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6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97F9CC-2A16-4164-8BF2-513388EB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29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46B644-9F46-45BC-A1AA-A605CB0A037E}"/>
              </a:ext>
            </a:extLst>
          </p:cNvPr>
          <p:cNvSpPr/>
          <p:nvPr/>
        </p:nvSpPr>
        <p:spPr>
          <a:xfrm>
            <a:off x="1436316" y="1772816"/>
            <a:ext cx="7250484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Justice in the context of Covid-19 crisis</a:t>
            </a:r>
            <a:endParaRPr lang="en-GB" sz="32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A7CAF0-8E4C-40B2-9BEC-CD4D7EA7F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838472"/>
              </p:ext>
            </p:extLst>
          </p:nvPr>
        </p:nvGraphicFramePr>
        <p:xfrm>
          <a:off x="1547664" y="2304150"/>
          <a:ext cx="62646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4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74F119-734F-43E6-816D-260681FE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3</a:t>
            </a:fld>
            <a:endParaRPr lang="fr-FR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9A7ADE9-A9F4-4EC9-92FE-3C4A79459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641685"/>
              </p:ext>
            </p:extLst>
          </p:nvPr>
        </p:nvGraphicFramePr>
        <p:xfrm>
          <a:off x="32123" y="1745658"/>
          <a:ext cx="7076358" cy="497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e 181">
            <a:extLst>
              <a:ext uri="{FF2B5EF4-FFF2-40B4-BE49-F238E27FC236}">
                <a16:creationId xmlns:a16="http://schemas.microsoft.com/office/drawing/2014/main" id="{683AF31D-2045-4B7B-BA06-E6D5CCA3DDA6}"/>
              </a:ext>
            </a:extLst>
          </p:cNvPr>
          <p:cNvGrpSpPr/>
          <p:nvPr/>
        </p:nvGrpSpPr>
        <p:grpSpPr>
          <a:xfrm>
            <a:off x="6804248" y="1954947"/>
            <a:ext cx="2866340" cy="1951131"/>
            <a:chOff x="90419" y="1518314"/>
            <a:chExt cx="2706926" cy="1716393"/>
          </a:xfrm>
        </p:grpSpPr>
        <p:sp>
          <p:nvSpPr>
            <p:cNvPr id="16" name="Zone de texte 2">
              <a:extLst>
                <a:ext uri="{FF2B5EF4-FFF2-40B4-BE49-F238E27FC236}">
                  <a16:creationId xmlns:a16="http://schemas.microsoft.com/office/drawing/2014/main" id="{B0302068-20EF-439D-B0AA-08B122AD7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419" y="1518314"/>
              <a:ext cx="1656184" cy="1182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  <a:r>
                <a:rPr lang="en-GB" sz="7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7</a:t>
              </a:r>
              <a:endPara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7" name="Zone de texte 2">
              <a:extLst>
                <a:ext uri="{FF2B5EF4-FFF2-40B4-BE49-F238E27FC236}">
                  <a16:creationId xmlns:a16="http://schemas.microsoft.com/office/drawing/2014/main" id="{C51FD7CB-1F8B-42A8-A24C-D6830D2D88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8376" y="1682818"/>
              <a:ext cx="1091237" cy="853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Arial" panose="020B0604020202020204" pitchFamily="34" charset="0"/>
                </a:rPr>
                <a:t>Member </a:t>
              </a:r>
              <a:b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Arial" panose="020B0604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Arial" panose="020B0604020202020204" pitchFamily="34" charset="0"/>
                </a:rPr>
                <a:t>states and entities </a:t>
              </a:r>
              <a:b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Arial" panose="020B0604020202020204" pitchFamily="34" charset="0"/>
                </a:rPr>
              </a:br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Arial" panose="020B0604020202020204" pitchFamily="34" charset="0"/>
                </a:rPr>
                <a:t>evaluated</a:t>
              </a:r>
              <a:endParaRPr lang="fr-F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8" name="Zone de texte 2">
              <a:extLst>
                <a:ext uri="{FF2B5EF4-FFF2-40B4-BE49-F238E27FC236}">
                  <a16:creationId xmlns:a16="http://schemas.microsoft.com/office/drawing/2014/main" id="{9A446ECD-4C52-416B-AEA7-1A9CD78D6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39" y="2724915"/>
              <a:ext cx="2696106" cy="509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2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+3 observers</a:t>
              </a:r>
              <a:endParaRPr lang="fr-FR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e 189">
            <a:extLst>
              <a:ext uri="{FF2B5EF4-FFF2-40B4-BE49-F238E27FC236}">
                <a16:creationId xmlns:a16="http://schemas.microsoft.com/office/drawing/2014/main" id="{8D508B16-B456-4A7B-9890-2590DDE4357A}"/>
              </a:ext>
            </a:extLst>
          </p:cNvPr>
          <p:cNvGrpSpPr/>
          <p:nvPr/>
        </p:nvGrpSpPr>
        <p:grpSpPr>
          <a:xfrm>
            <a:off x="6804248" y="4473495"/>
            <a:ext cx="2160239" cy="720080"/>
            <a:chOff x="1359426" y="4847200"/>
            <a:chExt cx="2160239" cy="720080"/>
          </a:xfrm>
        </p:grpSpPr>
        <p:sp>
          <p:nvSpPr>
            <p:cNvPr id="20" name="Zone de texte 2">
              <a:extLst>
                <a:ext uri="{FF2B5EF4-FFF2-40B4-BE49-F238E27FC236}">
                  <a16:creationId xmlns:a16="http://schemas.microsoft.com/office/drawing/2014/main" id="{9EB8A868-7AA7-495F-97F3-9CA448FC9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426" y="4847200"/>
              <a:ext cx="158417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t-IT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r>
                <a:rPr lang="en-GB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0</a:t>
              </a:r>
              <a:endParaRPr lang="fr-F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Zone de texte 2">
              <a:extLst>
                <a:ext uri="{FF2B5EF4-FFF2-40B4-BE49-F238E27FC236}">
                  <a16:creationId xmlns:a16="http://schemas.microsoft.com/office/drawing/2014/main" id="{30B74313-08DB-4FFA-A867-FE65AEF8F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986" y="5033775"/>
              <a:ext cx="1442679" cy="483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Months to collect, check and analyse data, to draft the reports and to build the internet database</a:t>
              </a:r>
              <a:br>
                <a:rPr lang="fr-FR" sz="9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</a:br>
              <a:endPara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243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4D710A-0B22-41CB-AFC8-984BBE38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30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78B4A7-6D01-4AAE-9451-E4AF1A2DD77D}"/>
              </a:ext>
            </a:extLst>
          </p:cNvPr>
          <p:cNvSpPr/>
          <p:nvPr/>
        </p:nvSpPr>
        <p:spPr>
          <a:xfrm>
            <a:off x="1436316" y="1772816"/>
            <a:ext cx="7250484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EFFICIENCY</a:t>
            </a:r>
            <a:endParaRPr lang="en-GB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22A82A-0DF4-46F7-9FA5-492CDF24E041}"/>
              </a:ext>
            </a:extLst>
          </p:cNvPr>
          <p:cNvSpPr/>
          <p:nvPr/>
        </p:nvSpPr>
        <p:spPr>
          <a:xfrm>
            <a:off x="4644008" y="2564904"/>
            <a:ext cx="4042792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Disposition Time by area of law in 2018 (median in days)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960E90E3-A698-4988-9BFF-743AE19AB5DA}"/>
              </a:ext>
            </a:extLst>
          </p:cNvPr>
          <p:cNvSpPr/>
          <p:nvPr/>
        </p:nvSpPr>
        <p:spPr>
          <a:xfrm>
            <a:off x="1043608" y="3093804"/>
            <a:ext cx="2880320" cy="271146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Average </a:t>
            </a:r>
            <a:r>
              <a:rPr lang="it-IT" sz="2400" dirty="0"/>
              <a:t>Clearance Rate </a:t>
            </a:r>
            <a:r>
              <a:rPr lang="it-IT" dirty="0"/>
              <a:t>stable and close to </a:t>
            </a:r>
            <a:r>
              <a:rPr lang="it-IT" sz="2400" dirty="0"/>
              <a:t>100%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6E54A-39B7-40DB-AE84-024B94D28681}"/>
              </a:ext>
            </a:extLst>
          </p:cNvPr>
          <p:cNvSpPr/>
          <p:nvPr/>
        </p:nvSpPr>
        <p:spPr>
          <a:xfrm>
            <a:off x="4788024" y="6093296"/>
            <a:ext cx="1252531" cy="19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00" dirty="0"/>
              <a:t>Figure 5.2</a:t>
            </a:r>
            <a:endParaRPr lang="en-GB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9B93B-BFF5-4165-9C96-602B5D846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093804"/>
            <a:ext cx="3779848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79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6CDA2F-15FA-4019-AF4C-C6E8574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31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77A687-2D98-4652-82A5-16EE19118C27}"/>
              </a:ext>
            </a:extLst>
          </p:cNvPr>
          <p:cNvSpPr/>
          <p:nvPr/>
        </p:nvSpPr>
        <p:spPr>
          <a:xfrm>
            <a:off x="1436316" y="1772816"/>
            <a:ext cx="7250484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EFFICIENCY</a:t>
            </a:r>
            <a:endParaRPr lang="en-GB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B6115-2948-4B75-91A4-D3F9F546C7C6}"/>
              </a:ext>
            </a:extLst>
          </p:cNvPr>
          <p:cNvSpPr/>
          <p:nvPr/>
        </p:nvSpPr>
        <p:spPr>
          <a:xfrm>
            <a:off x="6583639" y="2215605"/>
            <a:ext cx="2278010" cy="126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/>
              <a:t>First instance Civil and commercial litigious cases</a:t>
            </a:r>
            <a:endParaRPr lang="en-GB" sz="20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783DA7-6432-478B-9057-37381B4E649F}"/>
              </a:ext>
            </a:extLst>
          </p:cNvPr>
          <p:cNvGrpSpPr/>
          <p:nvPr/>
        </p:nvGrpSpPr>
        <p:grpSpPr>
          <a:xfrm>
            <a:off x="6219885" y="3484486"/>
            <a:ext cx="2869198" cy="2968850"/>
            <a:chOff x="6219885" y="3484486"/>
            <a:chExt cx="2869198" cy="296885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5CEB93-4B54-4BE4-8661-A95FC9CFDB2B}"/>
                </a:ext>
              </a:extLst>
            </p:cNvPr>
            <p:cNvGrpSpPr/>
            <p:nvPr/>
          </p:nvGrpSpPr>
          <p:grpSpPr>
            <a:xfrm>
              <a:off x="6219885" y="3484486"/>
              <a:ext cx="2869198" cy="2003702"/>
              <a:chOff x="5067757" y="3217069"/>
              <a:chExt cx="2869198" cy="193447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636BC9D-D7C2-4C85-A6BD-211A33C479CF}"/>
                  </a:ext>
                </a:extLst>
              </p:cNvPr>
              <p:cNvGrpSpPr/>
              <p:nvPr/>
            </p:nvGrpSpPr>
            <p:grpSpPr>
              <a:xfrm>
                <a:off x="5067757" y="3217069"/>
                <a:ext cx="2869198" cy="941594"/>
                <a:chOff x="1033096" y="2737126"/>
                <a:chExt cx="3634317" cy="184377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1610191-B0AD-4D85-8F3F-E3BED289756F}"/>
                    </a:ext>
                  </a:extLst>
                </p:cNvPr>
                <p:cNvSpPr/>
                <p:nvPr/>
              </p:nvSpPr>
              <p:spPr>
                <a:xfrm>
                  <a:off x="1033096" y="2737126"/>
                  <a:ext cx="2736304" cy="16201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4800" dirty="0"/>
                    <a:t>201</a:t>
                  </a:r>
                  <a:r>
                    <a:rPr lang="it-IT" sz="1000" dirty="0"/>
                    <a:t> </a:t>
                  </a:r>
                  <a:r>
                    <a:rPr lang="it-IT" dirty="0"/>
                    <a:t>days</a:t>
                  </a:r>
                  <a:endParaRPr lang="en-GB" dirty="0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1E59DFA-948A-4B42-B7AC-ECE8D05A7B95}"/>
                    </a:ext>
                  </a:extLst>
                </p:cNvPr>
                <p:cNvSpPr/>
                <p:nvPr/>
              </p:nvSpPr>
              <p:spPr>
                <a:xfrm>
                  <a:off x="1455295" y="3945051"/>
                  <a:ext cx="3212118" cy="63584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GB" sz="1400" dirty="0"/>
                    <a:t>in first instance courts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176CCB2-1D6D-44FF-A7AF-E7F4720C20E2}"/>
                  </a:ext>
                </a:extLst>
              </p:cNvPr>
              <p:cNvGrpSpPr/>
              <p:nvPr/>
            </p:nvGrpSpPr>
            <p:grpSpPr>
              <a:xfrm>
                <a:off x="5067757" y="4275822"/>
                <a:ext cx="2581166" cy="875721"/>
                <a:chOff x="1008496" y="2285882"/>
                <a:chExt cx="3269477" cy="1714787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A0534A0-0388-4DE8-9534-7CC33BA1A62B}"/>
                    </a:ext>
                  </a:extLst>
                </p:cNvPr>
                <p:cNvSpPr/>
                <p:nvPr/>
              </p:nvSpPr>
              <p:spPr>
                <a:xfrm>
                  <a:off x="1008496" y="2285882"/>
                  <a:ext cx="2736304" cy="16201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4800" dirty="0"/>
                    <a:t>141</a:t>
                  </a:r>
                  <a:r>
                    <a:rPr lang="it-IT" sz="1600" dirty="0"/>
                    <a:t> </a:t>
                  </a:r>
                  <a:r>
                    <a:rPr lang="it-IT" dirty="0"/>
                    <a:t>days</a:t>
                  </a:r>
                  <a:endParaRPr lang="en-GB" dirty="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A25D35-DF6C-4D10-8DED-64B34A9652CC}"/>
                    </a:ext>
                  </a:extLst>
                </p:cNvPr>
                <p:cNvSpPr/>
                <p:nvPr/>
              </p:nvSpPr>
              <p:spPr>
                <a:xfrm>
                  <a:off x="1430695" y="3647185"/>
                  <a:ext cx="2847278" cy="35348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it-IT" sz="1400" dirty="0"/>
                    <a:t>In second instance courts</a:t>
                  </a:r>
                  <a:endParaRPr lang="en-GB" sz="1400" dirty="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3A11A2-2FD3-499A-A525-D36803B801D1}"/>
                </a:ext>
              </a:extLst>
            </p:cNvPr>
            <p:cNvGrpSpPr/>
            <p:nvPr/>
          </p:nvGrpSpPr>
          <p:grpSpPr>
            <a:xfrm>
              <a:off x="6481192" y="5546756"/>
              <a:ext cx="2051248" cy="906580"/>
              <a:chOff x="1043608" y="3418052"/>
              <a:chExt cx="3278530" cy="162018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1D8DA31-F315-4720-907E-EB1541234F49}"/>
                  </a:ext>
                </a:extLst>
              </p:cNvPr>
              <p:cNvSpPr/>
              <p:nvPr/>
            </p:nvSpPr>
            <p:spPr>
              <a:xfrm>
                <a:off x="1043608" y="3418052"/>
                <a:ext cx="2736304" cy="16201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4800" dirty="0"/>
                  <a:t>207</a:t>
                </a:r>
                <a:r>
                  <a:rPr lang="it-IT" dirty="0"/>
                  <a:t> days</a:t>
                </a:r>
                <a:endParaRPr lang="en-GB" sz="48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57CFF70-84BA-4345-BC96-91CA35F581D0}"/>
                  </a:ext>
                </a:extLst>
              </p:cNvPr>
              <p:cNvSpPr/>
              <p:nvPr/>
            </p:nvSpPr>
            <p:spPr>
              <a:xfrm>
                <a:off x="1207348" y="4558437"/>
                <a:ext cx="3114790" cy="4797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it-IT" sz="1400" dirty="0"/>
                  <a:t>In third instance courts</a:t>
                </a:r>
                <a:endParaRPr lang="en-GB" sz="1400" dirty="0"/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0814748-EE13-4F35-A8B0-F361C33F9292}"/>
              </a:ext>
            </a:extLst>
          </p:cNvPr>
          <p:cNvSpPr/>
          <p:nvPr/>
        </p:nvSpPr>
        <p:spPr>
          <a:xfrm>
            <a:off x="34651" y="5946391"/>
            <a:ext cx="288877" cy="794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it-IT" sz="1000" dirty="0"/>
              <a:t>Map 5.8</a:t>
            </a:r>
            <a:endParaRPr lang="en-GB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7B12EE-E979-43A3-808D-6A44BF76B002}"/>
              </a:ext>
            </a:extLst>
          </p:cNvPr>
          <p:cNvGrpSpPr/>
          <p:nvPr/>
        </p:nvGrpSpPr>
        <p:grpSpPr>
          <a:xfrm>
            <a:off x="315847" y="2654910"/>
            <a:ext cx="6082993" cy="3852435"/>
            <a:chOff x="327443" y="2636912"/>
            <a:chExt cx="6082993" cy="38524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BCA243-9CDC-407D-9E58-606C78A874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199"/>
            <a:stretch/>
          </p:blipFill>
          <p:spPr>
            <a:xfrm>
              <a:off x="327443" y="2636912"/>
              <a:ext cx="6082993" cy="385243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6E928A-B7CE-4F22-B791-551EF041F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3611" y="4747284"/>
              <a:ext cx="1146825" cy="1580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0947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D698F5-B217-474A-8512-DA50D6A57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32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44E0C2-B282-4D6B-BF86-358B96E4CCC7}"/>
              </a:ext>
            </a:extLst>
          </p:cNvPr>
          <p:cNvSpPr/>
          <p:nvPr/>
        </p:nvSpPr>
        <p:spPr>
          <a:xfrm>
            <a:off x="1436316" y="1772816"/>
            <a:ext cx="7250484" cy="603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EFFICIENCY: </a:t>
            </a:r>
          </a:p>
          <a:p>
            <a:r>
              <a:rPr lang="it-IT" sz="3200" b="1" dirty="0"/>
              <a:t>Asylum Seekers and Aliens’ cases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52A58-81C4-4FD1-84A0-A44FDD23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996952"/>
            <a:ext cx="4907003" cy="31683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E90182-82A4-43A9-9160-6DBFEBD9BBD4}"/>
              </a:ext>
            </a:extLst>
          </p:cNvPr>
          <p:cNvGrpSpPr/>
          <p:nvPr/>
        </p:nvGrpSpPr>
        <p:grpSpPr>
          <a:xfrm>
            <a:off x="467546" y="3052438"/>
            <a:ext cx="3024335" cy="3174970"/>
            <a:chOff x="6219885" y="3484486"/>
            <a:chExt cx="2628527" cy="31749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615AC8F-10EC-4142-8E35-A27BFDCD9B69}"/>
                </a:ext>
              </a:extLst>
            </p:cNvPr>
            <p:cNvGrpSpPr/>
            <p:nvPr/>
          </p:nvGrpSpPr>
          <p:grpSpPr>
            <a:xfrm>
              <a:off x="6219885" y="3484486"/>
              <a:ext cx="2628527" cy="2074072"/>
              <a:chOff x="5067757" y="3217069"/>
              <a:chExt cx="2628527" cy="200241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56A95A-61EA-4F8D-91BD-50BDC237A90E}"/>
                  </a:ext>
                </a:extLst>
              </p:cNvPr>
              <p:cNvSpPr/>
              <p:nvPr/>
            </p:nvSpPr>
            <p:spPr>
              <a:xfrm>
                <a:off x="5067757" y="3217069"/>
                <a:ext cx="2581166" cy="82740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4800" dirty="0"/>
                  <a:t>291 443</a:t>
                </a:r>
                <a:r>
                  <a:rPr lang="it-IT" sz="1000" dirty="0"/>
                  <a:t> </a:t>
                </a:r>
                <a:r>
                  <a:rPr lang="it-IT" dirty="0"/>
                  <a:t>cases</a:t>
                </a:r>
                <a:endParaRPr lang="en-GB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DC5844C3-1993-49CF-BDAF-ADE571B484A2}"/>
                  </a:ext>
                </a:extLst>
              </p:cNvPr>
              <p:cNvGrpSpPr/>
              <p:nvPr/>
            </p:nvGrpSpPr>
            <p:grpSpPr>
              <a:xfrm>
                <a:off x="5401072" y="4392076"/>
                <a:ext cx="2295212" cy="827406"/>
                <a:chOff x="1430695" y="2513523"/>
                <a:chExt cx="2907269" cy="1620179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B874D5A-FD85-45B3-8DA5-6397CC984205}"/>
                    </a:ext>
                  </a:extLst>
                </p:cNvPr>
                <p:cNvSpPr/>
                <p:nvPr/>
              </p:nvSpPr>
              <p:spPr>
                <a:xfrm>
                  <a:off x="2039047" y="2513523"/>
                  <a:ext cx="2298917" cy="16201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4000" dirty="0"/>
                    <a:t>149 593 </a:t>
                  </a:r>
                  <a:endParaRPr lang="en-GB" sz="4000" dirty="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E5355A3-E8E6-4488-BFD8-A6E92B031233}"/>
                    </a:ext>
                  </a:extLst>
                </p:cNvPr>
                <p:cNvSpPr/>
                <p:nvPr/>
              </p:nvSpPr>
              <p:spPr>
                <a:xfrm>
                  <a:off x="1430695" y="3647185"/>
                  <a:ext cx="2847278" cy="35348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 sz="1400" dirty="0"/>
                </a:p>
              </p:txBody>
            </p:sp>
          </p:grp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76F9CD-C379-4BE0-A039-09E965B48A8A}"/>
                </a:ext>
              </a:extLst>
            </p:cNvPr>
            <p:cNvSpPr/>
            <p:nvPr/>
          </p:nvSpPr>
          <p:spPr>
            <a:xfrm>
              <a:off x="6267246" y="5720476"/>
              <a:ext cx="2581166" cy="938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4800" dirty="0">
                  <a:solidFill>
                    <a:srgbClr val="BF899F"/>
                  </a:solidFill>
                </a:rPr>
                <a:t>+ 84%</a:t>
              </a:r>
              <a:r>
                <a:rPr lang="it-IT" dirty="0">
                  <a:solidFill>
                    <a:srgbClr val="BF899F"/>
                  </a:solidFill>
                </a:rPr>
                <a:t> aliens’ cases </a:t>
              </a:r>
              <a:endParaRPr lang="en-GB" dirty="0">
                <a:solidFill>
                  <a:srgbClr val="BF899F"/>
                </a:solidFill>
              </a:endParaRPr>
            </a:p>
          </p:txBody>
        </p:sp>
      </p:grpSp>
      <p:sp>
        <p:nvSpPr>
          <p:cNvPr id="16" name="Zone de texte 2">
            <a:extLst>
              <a:ext uri="{FF2B5EF4-FFF2-40B4-BE49-F238E27FC236}">
                <a16:creationId xmlns:a16="http://schemas.microsoft.com/office/drawing/2014/main" id="{E43DF1F4-D118-436E-8986-0895E26D3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12" y="3667725"/>
            <a:ext cx="1964639" cy="48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- 8 % than in 2016</a:t>
            </a:r>
            <a:endParaRPr lang="en-GB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B1594-75F8-4577-B491-72A482737DF4}"/>
              </a:ext>
            </a:extLst>
          </p:cNvPr>
          <p:cNvSpPr/>
          <p:nvPr/>
        </p:nvSpPr>
        <p:spPr>
          <a:xfrm>
            <a:off x="1475656" y="4173043"/>
            <a:ext cx="1440160" cy="1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 Germany</a:t>
            </a:r>
            <a:endParaRPr lang="en-GB" dirty="0"/>
          </a:p>
        </p:txBody>
      </p:sp>
      <p:sp>
        <p:nvSpPr>
          <p:cNvPr id="21" name="Arrow: Bent-Up 20">
            <a:extLst>
              <a:ext uri="{FF2B5EF4-FFF2-40B4-BE49-F238E27FC236}">
                <a16:creationId xmlns:a16="http://schemas.microsoft.com/office/drawing/2014/main" id="{DDE3E5A1-F7F8-454D-A4F9-0146D5D16FD5}"/>
              </a:ext>
            </a:extLst>
          </p:cNvPr>
          <p:cNvSpPr/>
          <p:nvPr/>
        </p:nvSpPr>
        <p:spPr>
          <a:xfrm rot="5400000">
            <a:off x="706642" y="4124110"/>
            <a:ext cx="704114" cy="606247"/>
          </a:xfrm>
          <a:prstGeom prst="bentUp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743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C95BB5-BEBE-45ED-9CDD-FAE4C856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33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B97F6-37B0-4F42-B2F7-603ED1709334}"/>
              </a:ext>
            </a:extLst>
          </p:cNvPr>
          <p:cNvSpPr/>
          <p:nvPr/>
        </p:nvSpPr>
        <p:spPr>
          <a:xfrm>
            <a:off x="1259632" y="1731331"/>
            <a:ext cx="64807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USEFUL LINKS</a:t>
            </a:r>
          </a:p>
          <a:p>
            <a:pPr algn="just">
              <a:spcAft>
                <a:spcPts val="0"/>
              </a:spcAft>
            </a:pPr>
            <a:endParaRPr lang="fr-FR" sz="28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906780" indent="-457200" algn="just">
              <a:spcAft>
                <a:spcPts val="0"/>
              </a:spcAft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Presentation Notes </a:t>
            </a:r>
            <a:r>
              <a:rPr lang="en-GB" sz="2800" u="sng" dirty="0">
                <a:solidFill>
                  <a:srgbClr val="1788F9"/>
                </a:solidFill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GB" sz="28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449580" algn="just">
              <a:spcAft>
                <a:spcPts val="0"/>
              </a:spcAft>
            </a:pPr>
            <a:endParaRPr lang="en-GB" sz="28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906780" indent="-457200" algn="just">
              <a:spcAft>
                <a:spcPts val="0"/>
              </a:spcAft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Special report </a:t>
            </a:r>
            <a:r>
              <a:rPr lang="en-GB" sz="2800" u="sng" dirty="0">
                <a:solidFill>
                  <a:srgbClr val="1788F9"/>
                </a:solidFill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</a:t>
            </a:r>
            <a:endParaRPr lang="en-GB" sz="28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449580" algn="just">
              <a:spcAft>
                <a:spcPts val="0"/>
              </a:spcAft>
            </a:pPr>
            <a:endParaRPr lang="en-GB" sz="2800" dirty="0">
              <a:solidFill>
                <a:schemeClr val="bg1"/>
              </a:solidFill>
              <a:latin typeface="+mj-lt"/>
              <a:ea typeface="Calibri" panose="020F0502020204030204" pitchFamily="34" charset="0"/>
            </a:endParaRPr>
          </a:p>
          <a:p>
            <a:pPr marL="906780" indent="-457200" algn="just">
              <a:spcAft>
                <a:spcPts val="0"/>
              </a:spcAft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Part 1: </a:t>
            </a:r>
            <a:r>
              <a:rPr lang="en-GB" sz="2800" u="sng" dirty="0">
                <a:solidFill>
                  <a:srgbClr val="1788F9"/>
                </a:solidFill>
                <a:latin typeface="+mj-lt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Tables, graphs and analysis</a:t>
            </a:r>
            <a:endParaRPr lang="en-GB" sz="2800" u="sng" dirty="0">
              <a:solidFill>
                <a:srgbClr val="1788F9"/>
              </a:solidFill>
              <a:latin typeface="+mj-lt"/>
              <a:ea typeface="Calibri" panose="020F0502020204030204" pitchFamily="34" charset="0"/>
            </a:endParaRPr>
          </a:p>
          <a:p>
            <a:pPr marL="906780" indent="-457200" algn="just">
              <a:spcAft>
                <a:spcPts val="0"/>
              </a:spcAft>
              <a:buFontTx/>
              <a:buChar char="-"/>
            </a:pPr>
            <a:endParaRPr lang="en-GB" sz="2800" dirty="0">
              <a:latin typeface="+mj-lt"/>
              <a:ea typeface="Calibri" panose="020F0502020204030204" pitchFamily="34" charset="0"/>
            </a:endParaRPr>
          </a:p>
          <a:p>
            <a:pPr marL="906780" indent="-457200" algn="just">
              <a:spcAft>
                <a:spcPts val="0"/>
              </a:spcAft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Part 2: </a:t>
            </a:r>
            <a:r>
              <a:rPr lang="en-GB" sz="2800" u="sng" dirty="0">
                <a:solidFill>
                  <a:srgbClr val="1788F9"/>
                </a:solidFill>
                <a:latin typeface="+mj-lt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Country Profiles</a:t>
            </a:r>
            <a:endParaRPr lang="en-GB" sz="2800" u="sng" dirty="0">
              <a:solidFill>
                <a:srgbClr val="1788F9"/>
              </a:solidFill>
              <a:latin typeface="+mj-lt"/>
              <a:ea typeface="Calibri" panose="020F0502020204030204" pitchFamily="34" charset="0"/>
            </a:endParaRPr>
          </a:p>
          <a:p>
            <a:pPr marL="906780" indent="-457200" algn="just">
              <a:spcAft>
                <a:spcPts val="0"/>
              </a:spcAft>
              <a:buFontTx/>
              <a:buChar char="-"/>
            </a:pPr>
            <a:endParaRPr lang="en-GB" sz="2800" dirty="0">
              <a:latin typeface="+mj-lt"/>
              <a:ea typeface="Calibri" panose="020F0502020204030204" pitchFamily="34" charset="0"/>
            </a:endParaRPr>
          </a:p>
          <a:p>
            <a:pPr marL="906780" indent="-457200" algn="just">
              <a:spcAft>
                <a:spcPts val="0"/>
              </a:spcAft>
              <a:buFontTx/>
              <a:buChar char="-"/>
            </a:pPr>
            <a:r>
              <a:rPr lang="en-GB" sz="28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Part 3: </a:t>
            </a:r>
            <a:r>
              <a:rPr lang="en-GB" sz="2800" u="sng" dirty="0">
                <a:solidFill>
                  <a:srgbClr val="1788F9"/>
                </a:solidFill>
                <a:latin typeface="+mj-lt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CEPEJ-STAT database</a:t>
            </a:r>
            <a:endParaRPr lang="en-GB" sz="2800" u="sng" dirty="0">
              <a:solidFill>
                <a:srgbClr val="1788F9"/>
              </a:solidFill>
              <a:latin typeface="+mj-lt"/>
              <a:ea typeface="Calibri" panose="020F0502020204030204" pitchFamily="34" charset="0"/>
            </a:endParaRPr>
          </a:p>
          <a:p>
            <a:pPr marL="449580" algn="just">
              <a:spcAft>
                <a:spcPts val="0"/>
              </a:spcAft>
            </a:pPr>
            <a:endParaRPr lang="en-GB" sz="2800" dirty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721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9D617-1E97-481C-BF14-F83A31B30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34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0906AE-8F6A-42F0-977C-F1F2E49136F8}"/>
              </a:ext>
            </a:extLst>
          </p:cNvPr>
          <p:cNvSpPr/>
          <p:nvPr/>
        </p:nvSpPr>
        <p:spPr>
          <a:xfrm>
            <a:off x="2177734" y="3284984"/>
            <a:ext cx="4788532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0" dirty="0"/>
              <a:t>Thank you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923297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35</a:t>
            </a:fld>
            <a:endParaRPr lang="fr-FR"/>
          </a:p>
        </p:txBody>
      </p:sp>
      <p:sp>
        <p:nvSpPr>
          <p:cNvPr id="3" name="AutoShape 2" descr="Résultat de recherche d'images pour &quot;facebook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facebook icon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406575-D4A1-4A77-988A-6165218B7072}"/>
              </a:ext>
            </a:extLst>
          </p:cNvPr>
          <p:cNvGrpSpPr/>
          <p:nvPr/>
        </p:nvGrpSpPr>
        <p:grpSpPr>
          <a:xfrm>
            <a:off x="1481985" y="3950304"/>
            <a:ext cx="8716451" cy="587807"/>
            <a:chOff x="715581" y="4065329"/>
            <a:chExt cx="8716451" cy="587807"/>
          </a:xfrm>
        </p:grpSpPr>
        <p:sp>
          <p:nvSpPr>
            <p:cNvPr id="7" name="Zone de texte 2"/>
            <p:cNvSpPr txBox="1">
              <a:spLocks noChangeArrowheads="1"/>
            </p:cNvSpPr>
            <p:nvPr/>
          </p:nvSpPr>
          <p:spPr bwMode="auto">
            <a:xfrm>
              <a:off x="1403648" y="4077072"/>
              <a:ext cx="8028384" cy="53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CEPEJ Council of Europe</a:t>
              </a:r>
              <a:endPara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endParaRPr>
            </a:p>
          </p:txBody>
        </p:sp>
        <p:pic>
          <p:nvPicPr>
            <p:cNvPr id="5126" name="Picture 6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81" y="4065329"/>
              <a:ext cx="587807" cy="587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8F1C14-E671-414E-9E2B-CE76816E93C0}"/>
              </a:ext>
            </a:extLst>
          </p:cNvPr>
          <p:cNvGrpSpPr/>
          <p:nvPr/>
        </p:nvGrpSpPr>
        <p:grpSpPr>
          <a:xfrm>
            <a:off x="1483834" y="5056759"/>
            <a:ext cx="8752964" cy="648072"/>
            <a:chOff x="715580" y="5157192"/>
            <a:chExt cx="8752964" cy="648072"/>
          </a:xfrm>
        </p:grpSpPr>
        <p:sp>
          <p:nvSpPr>
            <p:cNvPr id="8" name="Zone de texte 2"/>
            <p:cNvSpPr txBox="1">
              <a:spLocks noChangeArrowheads="1"/>
            </p:cNvSpPr>
            <p:nvPr/>
          </p:nvSpPr>
          <p:spPr bwMode="auto">
            <a:xfrm>
              <a:off x="1440160" y="5157192"/>
              <a:ext cx="8028384" cy="53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@</a:t>
              </a:r>
              <a:r>
                <a:rPr lang="fr-FR" sz="3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CEPEJ_CoE</a:t>
              </a:r>
              <a:endPara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endParaRPr>
            </a:p>
          </p:txBody>
        </p:sp>
        <p:pic>
          <p:nvPicPr>
            <p:cNvPr id="5128" name="Picture 8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580" y="5217457"/>
              <a:ext cx="587807" cy="587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D8AB62-7C98-4C82-92E4-63AF613C373C}"/>
              </a:ext>
            </a:extLst>
          </p:cNvPr>
          <p:cNvGrpSpPr/>
          <p:nvPr/>
        </p:nvGrpSpPr>
        <p:grpSpPr>
          <a:xfrm>
            <a:off x="1475656" y="2708920"/>
            <a:ext cx="8688198" cy="587806"/>
            <a:chOff x="1463914" y="2841194"/>
            <a:chExt cx="8688198" cy="587806"/>
          </a:xfrm>
        </p:grpSpPr>
        <p:sp>
          <p:nvSpPr>
            <p:cNvPr id="6" name="Zone de texte 2"/>
            <p:cNvSpPr txBox="1">
              <a:spLocks noChangeArrowheads="1"/>
            </p:cNvSpPr>
            <p:nvPr/>
          </p:nvSpPr>
          <p:spPr bwMode="auto">
            <a:xfrm>
              <a:off x="2123728" y="2846909"/>
              <a:ext cx="8028384" cy="531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fr-F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Times New Roman"/>
                </a:rPr>
                <a:t>http://www.coe.int/cepej/</a:t>
              </a:r>
              <a:endParaRPr lang="fr-F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Times New Roman"/>
              </a:endParaRPr>
            </a:p>
          </p:txBody>
        </p:sp>
        <p:pic>
          <p:nvPicPr>
            <p:cNvPr id="5130" name="Picture 10" descr="Afficher l'image d'origin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914" y="2841194"/>
              <a:ext cx="587806" cy="587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95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4CFD8-42C9-41DA-8E99-8299B3CB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4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A8D861-804E-418C-9E1A-57E75A76AE10}"/>
              </a:ext>
            </a:extLst>
          </p:cNvPr>
          <p:cNvSpPr/>
          <p:nvPr/>
        </p:nvSpPr>
        <p:spPr>
          <a:xfrm>
            <a:off x="1259632" y="1700808"/>
            <a:ext cx="56886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u="sng" dirty="0"/>
              <a:t>Tables, graphs and analyses (Part 1)</a:t>
            </a:r>
            <a:endParaRPr lang="en-GB" sz="2400" b="1" u="sng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A38E8FE-A48F-412E-A631-5C826CBB4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047400"/>
              </p:ext>
            </p:extLst>
          </p:nvPr>
        </p:nvGraphicFramePr>
        <p:xfrm>
          <a:off x="954962" y="27076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AD75E32-2C34-4AFF-978B-A366AD8B7AE5}"/>
              </a:ext>
            </a:extLst>
          </p:cNvPr>
          <p:cNvSpPr/>
          <p:nvPr/>
        </p:nvSpPr>
        <p:spPr>
          <a:xfrm>
            <a:off x="1115616" y="5652859"/>
            <a:ext cx="1056386" cy="702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Best Practices</a:t>
            </a:r>
            <a:endParaRPr lang="en-GB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3C9CC4DB-DB33-46BB-ACF5-C45825ECDA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62" y="3260562"/>
            <a:ext cx="1691929" cy="239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5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346669-CE37-4516-98FD-38C77952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5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C6737D-7E08-48A0-A606-D534666050F1}"/>
              </a:ext>
            </a:extLst>
          </p:cNvPr>
          <p:cNvSpPr/>
          <p:nvPr/>
        </p:nvSpPr>
        <p:spPr>
          <a:xfrm>
            <a:off x="1331640" y="1772816"/>
            <a:ext cx="6120679" cy="720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u="sng" dirty="0"/>
              <a:t>Country profiles (Part 2)</a:t>
            </a:r>
            <a:endParaRPr lang="en-GB" sz="2400" b="1" u="sng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D854D4-5ED2-43B8-BE3F-02C3F0B45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911909"/>
              </p:ext>
            </p:extLst>
          </p:nvPr>
        </p:nvGraphicFramePr>
        <p:xfrm>
          <a:off x="2627784" y="2780928"/>
          <a:ext cx="6192687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35D37FB-7F74-4E3D-9438-E9149C43A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3064846"/>
            <a:ext cx="2013612" cy="288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9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32ADF-67B8-487A-9BB4-35221EC1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6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0F3C8D-4BCA-41DC-BE67-428F9573F16A}"/>
              </a:ext>
            </a:extLst>
          </p:cNvPr>
          <p:cNvSpPr/>
          <p:nvPr/>
        </p:nvSpPr>
        <p:spPr>
          <a:xfrm>
            <a:off x="1331640" y="1749301"/>
            <a:ext cx="61206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u="sng" dirty="0"/>
              <a:t>CEPEJ-STAT</a:t>
            </a:r>
            <a:endParaRPr lang="en-GB" sz="2400" b="1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58C67-BE6C-4364-A7DF-46261AB0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348" y="2926569"/>
            <a:ext cx="4934508" cy="2806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357AFB-02A1-421F-B42F-C3E8FCF9ADBD}"/>
              </a:ext>
            </a:extLst>
          </p:cNvPr>
          <p:cNvSpPr/>
          <p:nvPr/>
        </p:nvSpPr>
        <p:spPr>
          <a:xfrm>
            <a:off x="467544" y="2469381"/>
            <a:ext cx="3312368" cy="3573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Qualitative and Quantitative data collected since 2010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Countries’ comments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New: Efficiency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New: Extended country profile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790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7E9B3-7189-4564-8368-C67A8656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9A7BB8B-FA3E-48E1-9F4E-D57EC426F849}" type="slidenum">
              <a:rPr lang="fr-FR" smtClean="0"/>
              <a:t>7</a:t>
            </a:fld>
            <a:endParaRPr lang="fr-F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948222-0C49-447B-994B-ADF5462E8F6A}"/>
              </a:ext>
            </a:extLst>
          </p:cNvPr>
          <p:cNvCxnSpPr/>
          <p:nvPr/>
        </p:nvCxnSpPr>
        <p:spPr>
          <a:xfrm>
            <a:off x="3059832" y="38610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28">
            <a:extLst>
              <a:ext uri="{FF2B5EF4-FFF2-40B4-BE49-F238E27FC236}">
                <a16:creationId xmlns:a16="http://schemas.microsoft.com/office/drawing/2014/main" id="{8C5AFD19-1E24-42BF-AF0A-D48357822410}"/>
              </a:ext>
            </a:extLst>
          </p:cNvPr>
          <p:cNvGrpSpPr/>
          <p:nvPr/>
        </p:nvGrpSpPr>
        <p:grpSpPr>
          <a:xfrm rot="16200000">
            <a:off x="1367509" y="2340743"/>
            <a:ext cx="2856589" cy="4080455"/>
            <a:chOff x="5098234" y="3428993"/>
            <a:chExt cx="6391250" cy="3515666"/>
          </a:xfrm>
        </p:grpSpPr>
        <p:sp>
          <p:nvSpPr>
            <p:cNvPr id="11" name="Rettangolo con angoli arrotondati 1">
              <a:extLst>
                <a:ext uri="{FF2B5EF4-FFF2-40B4-BE49-F238E27FC236}">
                  <a16:creationId xmlns:a16="http://schemas.microsoft.com/office/drawing/2014/main" id="{3B06D758-0745-44DA-BF4E-08F6414CFEE9}"/>
                </a:ext>
              </a:extLst>
            </p:cNvPr>
            <p:cNvSpPr/>
            <p:nvPr/>
          </p:nvSpPr>
          <p:spPr>
            <a:xfrm>
              <a:off x="9444100" y="5133365"/>
              <a:ext cx="1994467" cy="1806612"/>
            </a:xfrm>
            <a:prstGeom prst="roundRect">
              <a:avLst/>
            </a:prstGeom>
            <a:solidFill>
              <a:srgbClr val="153B56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it-IT" sz="1100" dirty="0"/>
                <a:t>COURT BUDGET</a:t>
              </a:r>
            </a:p>
            <a:p>
              <a:pPr algn="ctr"/>
              <a:endParaRPr lang="it-IT" sz="1100" dirty="0"/>
            </a:p>
            <a:p>
              <a:pPr algn="ctr"/>
              <a:r>
                <a:rPr lang="it-IT" sz="1100" dirty="0"/>
                <a:t>(65% of JSB)</a:t>
              </a:r>
              <a:endParaRPr lang="en-GB" sz="1100" dirty="0"/>
            </a:p>
          </p:txBody>
        </p:sp>
        <p:sp>
          <p:nvSpPr>
            <p:cNvPr id="12" name="Rettangolo con angoli arrotondati 2">
              <a:extLst>
                <a:ext uri="{FF2B5EF4-FFF2-40B4-BE49-F238E27FC236}">
                  <a16:creationId xmlns:a16="http://schemas.microsoft.com/office/drawing/2014/main" id="{AC86CD4B-27EE-4FD7-9EAC-ED88454A570C}"/>
                </a:ext>
              </a:extLst>
            </p:cNvPr>
            <p:cNvSpPr/>
            <p:nvPr/>
          </p:nvSpPr>
          <p:spPr>
            <a:xfrm>
              <a:off x="5143179" y="5122659"/>
              <a:ext cx="1994467" cy="1806612"/>
            </a:xfrm>
            <a:prstGeom prst="roundRect">
              <a:avLst/>
            </a:prstGeom>
            <a:solidFill>
              <a:srgbClr val="621FC1"/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it-IT" sz="1100" dirty="0"/>
                <a:t>LEGAL AID BUDGET</a:t>
              </a:r>
            </a:p>
            <a:p>
              <a:pPr algn="ctr"/>
              <a:endParaRPr lang="it-IT" sz="1100" dirty="0"/>
            </a:p>
            <a:p>
              <a:pPr algn="ctr"/>
              <a:r>
                <a:rPr lang="it-IT" sz="1100" dirty="0"/>
                <a:t>(11% of JSB)</a:t>
              </a:r>
              <a:endParaRPr lang="en-GB" sz="1100" dirty="0"/>
            </a:p>
          </p:txBody>
        </p:sp>
        <p:sp>
          <p:nvSpPr>
            <p:cNvPr id="13" name="Rettangolo con angoli arrotondati 3">
              <a:extLst>
                <a:ext uri="{FF2B5EF4-FFF2-40B4-BE49-F238E27FC236}">
                  <a16:creationId xmlns:a16="http://schemas.microsoft.com/office/drawing/2014/main" id="{82CB1E0B-99FE-46A7-82B3-BE1990703047}"/>
                </a:ext>
              </a:extLst>
            </p:cNvPr>
            <p:cNvSpPr/>
            <p:nvPr/>
          </p:nvSpPr>
          <p:spPr>
            <a:xfrm>
              <a:off x="7292613" y="5138046"/>
              <a:ext cx="1994470" cy="1806613"/>
            </a:xfrm>
            <a:prstGeom prst="roundRect">
              <a:avLst/>
            </a:prstGeom>
            <a:solidFill>
              <a:srgbClr val="788E9E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it-IT" sz="1100" dirty="0"/>
                <a:t>PROSECUTION SERVICES BUDGET</a:t>
              </a:r>
            </a:p>
            <a:p>
              <a:pPr algn="ctr"/>
              <a:endParaRPr lang="it-IT" sz="600" dirty="0"/>
            </a:p>
            <a:p>
              <a:pPr algn="ctr"/>
              <a:r>
                <a:rPr lang="it-IT" sz="1100" dirty="0"/>
                <a:t>(24% of JSB)</a:t>
              </a:r>
              <a:endParaRPr lang="en-GB" sz="1100" dirty="0"/>
            </a:p>
          </p:txBody>
        </p:sp>
        <p:sp>
          <p:nvSpPr>
            <p:cNvPr id="14" name="Rettangolo con angoli arrotondati 4">
              <a:extLst>
                <a:ext uri="{FF2B5EF4-FFF2-40B4-BE49-F238E27FC236}">
                  <a16:creationId xmlns:a16="http://schemas.microsoft.com/office/drawing/2014/main" id="{B6F5E36E-9C4C-4993-9156-FC2E2E401577}"/>
                </a:ext>
              </a:extLst>
            </p:cNvPr>
            <p:cNvSpPr/>
            <p:nvPr/>
          </p:nvSpPr>
          <p:spPr>
            <a:xfrm>
              <a:off x="5098234" y="3428993"/>
              <a:ext cx="6391243" cy="1445620"/>
            </a:xfrm>
            <a:prstGeom prst="roundRect">
              <a:avLst/>
            </a:prstGeom>
            <a:solidFill>
              <a:srgbClr val="A0D4D1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it-IT" sz="1100" dirty="0"/>
                <a:t>JUDICIAL SYSTEM BUDGET</a:t>
              </a:r>
              <a:endParaRPr lang="en-GB" sz="1100" dirty="0"/>
            </a:p>
          </p:txBody>
        </p:sp>
        <p:sp>
          <p:nvSpPr>
            <p:cNvPr id="29" name="Parentesi graffa chiusa 27">
              <a:extLst>
                <a:ext uri="{FF2B5EF4-FFF2-40B4-BE49-F238E27FC236}">
                  <a16:creationId xmlns:a16="http://schemas.microsoft.com/office/drawing/2014/main" id="{E66D1AD8-FF9B-411F-87D6-331E04CE692B}"/>
                </a:ext>
              </a:extLst>
            </p:cNvPr>
            <p:cNvSpPr/>
            <p:nvPr/>
          </p:nvSpPr>
          <p:spPr>
            <a:xfrm rot="16200000">
              <a:off x="8332568" y="1928342"/>
              <a:ext cx="171995" cy="6141836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</p:grpSp>
      <p:sp>
        <p:nvSpPr>
          <p:cNvPr id="62" name="Zone de texte 2">
            <a:extLst>
              <a:ext uri="{FF2B5EF4-FFF2-40B4-BE49-F238E27FC236}">
                <a16:creationId xmlns:a16="http://schemas.microsoft.com/office/drawing/2014/main" id="{2C9D70C3-BFB1-4F21-9F78-CB085DB9A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2812693"/>
            <a:ext cx="3611635" cy="170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1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Bn €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72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€ per inhabitant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Arial" panose="020B0604020202020204" pitchFamily="34" charset="0"/>
            </a:endParaRPr>
          </a:p>
        </p:txBody>
      </p:sp>
      <p:sp>
        <p:nvSpPr>
          <p:cNvPr id="63" name="Zone de texte 2">
            <a:extLst>
              <a:ext uri="{FF2B5EF4-FFF2-40B4-BE49-F238E27FC236}">
                <a16:creationId xmlns:a16="http://schemas.microsoft.com/office/drawing/2014/main" id="{6D87FED3-9E48-41E8-831C-DBCBD643B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522" y="4936110"/>
            <a:ext cx="3309278" cy="53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Spent on average by the European States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7AF076-8BE9-4F71-B7E4-2C2A8EE9D2AD}"/>
              </a:ext>
            </a:extLst>
          </p:cNvPr>
          <p:cNvSpPr/>
          <p:nvPr/>
        </p:nvSpPr>
        <p:spPr>
          <a:xfrm>
            <a:off x="1475656" y="1512509"/>
            <a:ext cx="478606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JUDICIAL SYSTEM BUDGET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7410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0C8ECD-D7D2-44BD-9F80-2F63DF14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8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C72406-1E1F-4409-B9C4-B4A991984B75}"/>
              </a:ext>
            </a:extLst>
          </p:cNvPr>
          <p:cNvSpPr/>
          <p:nvPr/>
        </p:nvSpPr>
        <p:spPr>
          <a:xfrm>
            <a:off x="1331640" y="1512940"/>
            <a:ext cx="478606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b="1" dirty="0"/>
              <a:t>JUDICIAL SYSTEM BUDGET</a:t>
            </a:r>
            <a:endParaRPr lang="en-GB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6CBF7-611D-4BF1-9E4E-0879404A6DFB}"/>
              </a:ext>
            </a:extLst>
          </p:cNvPr>
          <p:cNvSpPr/>
          <p:nvPr/>
        </p:nvSpPr>
        <p:spPr>
          <a:xfrm>
            <a:off x="899592" y="2222141"/>
            <a:ext cx="8173819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dirty="0">
                <a:solidFill>
                  <a:schemeClr val="bg1"/>
                </a:solidFill>
              </a:rPr>
              <a:t>Judicial System Budget in € per inhabitant and GDP per inhabitant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BB225-0FA3-4458-AD65-6957658F5B74}"/>
              </a:ext>
            </a:extLst>
          </p:cNvPr>
          <p:cNvGrpSpPr/>
          <p:nvPr/>
        </p:nvGrpSpPr>
        <p:grpSpPr>
          <a:xfrm>
            <a:off x="899592" y="5449210"/>
            <a:ext cx="3295092" cy="1272265"/>
            <a:chOff x="1276908" y="5325813"/>
            <a:chExt cx="3295092" cy="1272265"/>
          </a:xfrm>
        </p:grpSpPr>
        <p:grpSp>
          <p:nvGrpSpPr>
            <p:cNvPr id="9" name="Groupe 189">
              <a:extLst>
                <a:ext uri="{FF2B5EF4-FFF2-40B4-BE49-F238E27FC236}">
                  <a16:creationId xmlns:a16="http://schemas.microsoft.com/office/drawing/2014/main" id="{35BD17C1-B244-47AB-B41F-5709A7A5EC6A}"/>
                </a:ext>
              </a:extLst>
            </p:cNvPr>
            <p:cNvGrpSpPr/>
            <p:nvPr/>
          </p:nvGrpSpPr>
          <p:grpSpPr>
            <a:xfrm>
              <a:off x="1276908" y="5325813"/>
              <a:ext cx="3295092" cy="1272265"/>
              <a:chOff x="855369" y="4847200"/>
              <a:chExt cx="3114504" cy="1272265"/>
            </a:xfrm>
          </p:grpSpPr>
          <p:sp>
            <p:nvSpPr>
              <p:cNvPr id="10" name="Zone de texte 2">
                <a:extLst>
                  <a:ext uri="{FF2B5EF4-FFF2-40B4-BE49-F238E27FC236}">
                    <a16:creationId xmlns:a16="http://schemas.microsoft.com/office/drawing/2014/main" id="{0B91EB6B-710E-498A-B790-52E2AE267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5369" y="4847200"/>
                <a:ext cx="2858586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4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libri"/>
                    <a:cs typeface="Arial" panose="020B0604020202020204" pitchFamily="34" charset="0"/>
                  </a:rPr>
                  <a:t>72 € </a:t>
                </a:r>
                <a:r>
                  <a:rPr lang="it-IT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Arial" panose="020B0604020202020204" pitchFamily="34" charset="0"/>
                  </a:rPr>
                  <a:t>Per inhabitant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GB" sz="4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Arial" panose="020B060402020202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fr-FR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1" name="Zone de texte 2">
                <a:extLst>
                  <a:ext uri="{FF2B5EF4-FFF2-40B4-BE49-F238E27FC236}">
                    <a16:creationId xmlns:a16="http://schemas.microsoft.com/office/drawing/2014/main" id="{2CB36FDD-1F0F-418B-98C7-10E7771D80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0201" y="5636008"/>
                <a:ext cx="1619672" cy="483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Calibri"/>
                    <a:cs typeface="Arial" panose="020B0604020202020204" pitchFamily="34" charset="0"/>
                  </a:rPr>
                  <a:t>8 € than in 2016</a:t>
                </a:r>
                <a:endParaRPr lang="en-GB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Arrow: Up 12">
              <a:extLst>
                <a:ext uri="{FF2B5EF4-FFF2-40B4-BE49-F238E27FC236}">
                  <a16:creationId xmlns:a16="http://schemas.microsoft.com/office/drawing/2014/main" id="{8F9FAC86-08CC-4989-9D99-29892B3F1BB2}"/>
                </a:ext>
              </a:extLst>
            </p:cNvPr>
            <p:cNvSpPr/>
            <p:nvPr/>
          </p:nvSpPr>
          <p:spPr>
            <a:xfrm>
              <a:off x="2627784" y="6165303"/>
              <a:ext cx="216024" cy="288033"/>
            </a:xfrm>
            <a:prstGeom prst="upArrow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20000">
                  <a:schemeClr val="bg1">
                    <a:lumMod val="8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62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Zone de texte 2">
            <a:extLst>
              <a:ext uri="{FF2B5EF4-FFF2-40B4-BE49-F238E27FC236}">
                <a16:creationId xmlns:a16="http://schemas.microsoft.com/office/drawing/2014/main" id="{0B249D3E-64F7-42F6-8971-BFB32D05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991" y="5384715"/>
            <a:ext cx="3024336" cy="84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0</a:t>
            </a:r>
            <a:r>
              <a:rPr lang="en-G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.33% 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/>
                <a:cs typeface="Arial" panose="020B0604020202020204" pitchFamily="34" charset="0"/>
              </a:rPr>
              <a:t>of GDP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542ACE-E826-4256-9A4B-6BF5FAA9CC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9" t="8173"/>
          <a:stretch/>
        </p:blipFill>
        <p:spPr>
          <a:xfrm>
            <a:off x="972377" y="2664773"/>
            <a:ext cx="7055229" cy="287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2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48ED0B-2134-45B2-B300-E31E76D8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BB8B-FA3E-48E1-9F4E-D57EC426F849}" type="slidenum">
              <a:rPr lang="fr-FR" smtClean="0"/>
              <a:t>9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D4D13E-1137-4D4D-8951-A31A13F58EF9}"/>
              </a:ext>
            </a:extLst>
          </p:cNvPr>
          <p:cNvSpPr/>
          <p:nvPr/>
        </p:nvSpPr>
        <p:spPr>
          <a:xfrm>
            <a:off x="1312382" y="1765763"/>
            <a:ext cx="694630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/>
              <a:t>Which countries invest the most in their judicial systems?</a:t>
            </a:r>
            <a:endParaRPr lang="en-GB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C54823-4FFB-40FB-BAE3-6CE63DCAF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" t="5689" r="1460" b="891"/>
          <a:stretch/>
        </p:blipFill>
        <p:spPr>
          <a:xfrm>
            <a:off x="4283968" y="2502217"/>
            <a:ext cx="3983704" cy="41764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C28F1F-04B2-4591-8BA9-A0580BBA40B9}"/>
              </a:ext>
            </a:extLst>
          </p:cNvPr>
          <p:cNvSpPr/>
          <p:nvPr/>
        </p:nvSpPr>
        <p:spPr>
          <a:xfrm>
            <a:off x="669335" y="2784662"/>
            <a:ext cx="3195505" cy="862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Countries with higher GDP per capita</a:t>
            </a:r>
            <a:endParaRPr lang="en-GB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0A5F3A4-3C5A-4974-8B1F-CA3555E322BD}"/>
              </a:ext>
            </a:extLst>
          </p:cNvPr>
          <p:cNvSpPr/>
          <p:nvPr/>
        </p:nvSpPr>
        <p:spPr>
          <a:xfrm>
            <a:off x="938062" y="3717032"/>
            <a:ext cx="537594" cy="720080"/>
          </a:xfrm>
          <a:prstGeom prst="upArrow">
            <a:avLst/>
          </a:prstGeom>
          <a:gradFill>
            <a:gsLst>
              <a:gs pos="46000">
                <a:schemeClr val="bg1">
                  <a:lumMod val="75000"/>
                </a:schemeClr>
              </a:gs>
              <a:gs pos="70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24000">
                <a:schemeClr val="bg1">
                  <a:lumMod val="65000"/>
                </a:schemeClr>
              </a:gs>
              <a:gs pos="0">
                <a:schemeClr val="bg1">
                  <a:lumMod val="5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1B307-517E-4FE2-A2D9-CB21D5D93F48}"/>
              </a:ext>
            </a:extLst>
          </p:cNvPr>
          <p:cNvSpPr/>
          <p:nvPr/>
        </p:nvSpPr>
        <p:spPr>
          <a:xfrm>
            <a:off x="1586134" y="3760418"/>
            <a:ext cx="1761730" cy="62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invest more </a:t>
            </a:r>
          </a:p>
          <a:p>
            <a:r>
              <a:rPr lang="it-IT" dirty="0"/>
              <a:t>€ per inhabitant</a:t>
            </a:r>
          </a:p>
        </p:txBody>
      </p:sp>
    </p:spTree>
    <p:extLst>
      <p:ext uri="{BB962C8B-B14F-4D97-AF65-F5344CB8AC3E}">
        <p14:creationId xmlns:p14="http://schemas.microsoft.com/office/powerpoint/2010/main" val="2152394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9122</TotalTime>
  <Words>1229</Words>
  <Application>Microsoft Office PowerPoint</Application>
  <PresentationFormat>On-screen Show (4:3)</PresentationFormat>
  <Paragraphs>317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MENECEUR Yannick</dc:creator>
  <cp:lastModifiedBy>SATTEL Annette</cp:lastModifiedBy>
  <cp:revision>324</cp:revision>
  <cp:lastPrinted>2015-10-30T17:50:34Z</cp:lastPrinted>
  <dcterms:created xsi:type="dcterms:W3CDTF">2015-10-04T12:16:41Z</dcterms:created>
  <dcterms:modified xsi:type="dcterms:W3CDTF">2021-04-08T14:34:45Z</dcterms:modified>
</cp:coreProperties>
</file>