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9"/>
  </p:notesMasterIdLst>
  <p:handoutMasterIdLst>
    <p:handoutMasterId r:id="rId10"/>
  </p:handoutMasterIdLst>
  <p:sldIdLst>
    <p:sldId id="257" r:id="rId2"/>
    <p:sldId id="262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loise.cowderoy-roos@etu.unistra.fr" initials="h" lastIdx="1" clrIdx="0">
    <p:extLst>
      <p:ext uri="{19B8F6BF-5375-455C-9EA6-DF929625EA0E}">
        <p15:presenceInfo xmlns:p15="http://schemas.microsoft.com/office/powerpoint/2012/main" userId="b3260a0edbd9d60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3314" autoAdjust="0"/>
  </p:normalViewPr>
  <p:slideViewPr>
    <p:cSldViewPr snapToGrid="0">
      <p:cViewPr varScale="1">
        <p:scale>
          <a:sx n="118" d="100"/>
          <a:sy n="118" d="100"/>
        </p:scale>
        <p:origin x="3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FC74BDE-6627-49B6-90F1-0334E723F64C}" type="datetime1">
              <a:rPr lang="fr-FR" smtClean="0"/>
              <a:t>15/06/2021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975D426-A9DD-4244-A2CE-1FB662374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445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28DAF60-E56A-4648-8936-22D801672B6C}" type="datetime1">
              <a:rPr lang="fr-FR" smtClean="0"/>
              <a:t>15/06/2021</a:t>
            </a:fld>
            <a:endParaRPr lang="en-US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"/>
              <a:t>Modifiez les styles du texte du masque</a:t>
            </a:r>
            <a:endParaRPr lang="en-US"/>
          </a:p>
          <a:p>
            <a:pPr lvl="1" rtl="0"/>
            <a:r>
              <a:rPr lang="fr"/>
              <a:t>Deuxième niveau</a:t>
            </a:r>
          </a:p>
          <a:p>
            <a:pPr lvl="2" rtl="0"/>
            <a:r>
              <a:rPr lang="fr"/>
              <a:t>Troisième niveau</a:t>
            </a:r>
          </a:p>
          <a:p>
            <a:pPr lvl="3" rtl="0"/>
            <a:r>
              <a:rPr lang="fr"/>
              <a:t>Quatrième niveau</a:t>
            </a:r>
          </a:p>
          <a:p>
            <a:pPr lvl="4" rtl="0"/>
            <a:r>
              <a:rPr lang="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B41D33-19C8-4450-B3C5-BE83E9C8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5525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41DF6C-ECED-4BD8-8025-73323DD5D35C}" type="datetime1">
              <a:rPr lang="fr-FR" smtClean="0"/>
              <a:t>15/06/2021</a:t>
            </a:fld>
            <a:endParaRPr lang="en-US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5B03D9-FC89-4784-BD60-336471BA7724}" type="datetime1">
              <a:rPr lang="fr-FR" smtClean="0"/>
              <a:t>15/06/2021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rtlCol="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rtlCol="0" anchor="t"/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 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Espace réservé de la date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216CB3-B929-446C-876F-83C9B86D9FDE}" type="datetime1">
              <a:rPr lang="fr-FR" smtClean="0"/>
              <a:t>15/06/2021</a:t>
            </a:fld>
            <a:endParaRPr lang="en-US" dirty="0"/>
          </a:p>
        </p:txBody>
      </p:sp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 rtlCol="0"/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897033-9A55-4DAC-991D-1FF1921C78B7}" type="datetime1">
              <a:rPr lang="fr-FR" smtClean="0"/>
              <a:t>15/06/2021</a:t>
            </a:fld>
            <a:endParaRPr lang="en-US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1255F31-5DB3-4925-BA87-822F5B17A2F1}" type="datetime1">
              <a:rPr lang="fr-FR" smtClean="0"/>
              <a:t>15/06/2021</a:t>
            </a:fld>
            <a:endParaRPr lang="en-US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4EF44C-5F50-4A80-A957-57B3338337C0}" type="datetime1">
              <a:rPr lang="fr-FR" smtClean="0"/>
              <a:t>15/06/2021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rtlCol="0"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D0F46D-59FD-4484-924E-E79DD516B5ED}" type="datetime1">
              <a:rPr lang="fr-FR" smtClean="0"/>
              <a:t>15/06/2021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FAEC910-4AAA-42A1-A49C-7DDC64BC53C6}" type="datetime1">
              <a:rPr lang="fr-FR" smtClean="0"/>
              <a:t>15/06/2021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EC98BE-FCE2-445F-8146-3A7F8CC3881D}" type="datetime1">
              <a:rPr lang="fr-FR" smtClean="0"/>
              <a:t>15/06/2021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 rtlCol="0"/>
          <a:lstStyle/>
          <a:p>
            <a:pPr rtl="0"/>
            <a:fld id="{6D0953DD-A6BD-427D-B7A8-BDE378B2E678}" type="datetime1">
              <a:rPr lang="fr-FR" smtClean="0"/>
              <a:t>15/06/2021</a:t>
            </a:fld>
            <a:endParaRPr lang="en-US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 rtlCol="0"/>
          <a:lstStyle/>
          <a:p>
            <a:pPr rtl="0"/>
            <a:fld id="{3A98EE3D-8CD1-4C3F-BD1C-C98C9596463C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’image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E77B56-6788-4F40-A65E-12AFEB3AC095}" type="datetime1">
              <a:rPr lang="fr-FR" smtClean="0"/>
              <a:t>15/06/2021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l" rtl="0"/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au titre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"/>
              <a:t>Modifiez le style du titre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fr"/>
              <a:t>Modifiez les styles du texte du masque</a:t>
            </a:r>
          </a:p>
          <a:p>
            <a:pPr lvl="1" rtl="0"/>
            <a:r>
              <a:rPr lang="fr"/>
              <a:t>Deuxième niveau</a:t>
            </a:r>
          </a:p>
          <a:p>
            <a:pPr lvl="2" rtl="0"/>
            <a:r>
              <a:rPr lang="fr"/>
              <a:t>Troisième niveau</a:t>
            </a:r>
          </a:p>
          <a:p>
            <a:pPr lvl="3" rtl="0"/>
            <a:r>
              <a:rPr lang="fr"/>
              <a:t>Quatrième niveau</a:t>
            </a:r>
          </a:p>
          <a:p>
            <a:pPr lvl="4" rtl="0"/>
            <a:r>
              <a:rPr lang="fr"/>
              <a:t>Cinquième niveau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E69A0D1A-B1A6-4A33-B3AE-513EF3B4A7E7}" type="datetime1">
              <a:rPr lang="fr-FR" smtClean="0"/>
              <a:t>15/06/2021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ftr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cid:50FE6C61-78B8-417A-B673-71E482925206@u-strasbg.f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5.svg"/><Relationship Id="rId5" Type="http://schemas.openxmlformats.org/officeDocument/2006/relationships/image" Target="../media/image9.svg"/><Relationship Id="rId10" Type="http://schemas.openxmlformats.org/officeDocument/2006/relationships/image" Target="../media/image4.png"/><Relationship Id="rId4" Type="http://schemas.openxmlformats.org/officeDocument/2006/relationships/image" Target="../media/image8.png"/><Relationship Id="rId9" Type="http://schemas.openxmlformats.org/officeDocument/2006/relationships/image" Target="../media/image13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cid:50FE6C61-78B8-417A-B673-71E482925206@u-strasbg.f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6D7A0BC-0046-4CAA-8E7F-DCAFE511E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2487" y="1005840"/>
            <a:ext cx="6909077" cy="1250443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en-US" sz="2000" dirty="0">
                <a:solidFill>
                  <a:schemeClr val="tx1"/>
                </a:solidFill>
              </a:rPr>
              <a:t>1 </a:t>
            </a:r>
            <a:r>
              <a:rPr lang="en-US" sz="2000" dirty="0" err="1">
                <a:solidFill>
                  <a:schemeClr val="tx1"/>
                </a:solidFill>
              </a:rPr>
              <a:t>ère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édition</a:t>
            </a:r>
            <a:r>
              <a:rPr lang="en-US" sz="2000" dirty="0">
                <a:solidFill>
                  <a:schemeClr val="tx1"/>
                </a:solidFill>
              </a:rPr>
              <a:t> du Prix « Balance de </a:t>
            </a:r>
            <a:r>
              <a:rPr lang="en-US" sz="2000" dirty="0" err="1">
                <a:solidFill>
                  <a:schemeClr val="tx1"/>
                </a:solidFill>
              </a:rPr>
              <a:t>cristal</a:t>
            </a:r>
            <a:r>
              <a:rPr lang="en-US" sz="2000" dirty="0">
                <a:solidFill>
                  <a:schemeClr val="tx1"/>
                </a:solidFill>
              </a:rPr>
              <a:t> Junior »</a:t>
            </a:r>
            <a:br>
              <a:rPr lang="en-US" sz="2000" dirty="0">
                <a:solidFill>
                  <a:schemeClr val="tx1"/>
                </a:solidFill>
              </a:rPr>
            </a:b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accent2"/>
                </a:solidFill>
              </a:rPr>
              <a:t>1st edition of the “Junior European Crystal Scales of Justice” Prize</a:t>
            </a:r>
            <a:endParaRPr lang="fr" sz="2000" dirty="0">
              <a:solidFill>
                <a:schemeClr val="accent2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451" y="6048899"/>
            <a:ext cx="11717853" cy="938683"/>
          </a:xfrm>
        </p:spPr>
        <p:txBody>
          <a:bodyPr rtlCol="0">
            <a:normAutofit fontScale="62500" lnSpcReduction="20000"/>
          </a:bodyPr>
          <a:lstStyle/>
          <a:p>
            <a:pPr algn="ctr">
              <a:lnSpc>
                <a:spcPct val="115000"/>
              </a:lnSpc>
            </a:pPr>
            <a:r>
              <a:rPr lang="fr-FR" sz="2300" cap="none" dirty="0">
                <a:solidFill>
                  <a:schemeClr val="bg2">
                    <a:lumMod val="25000"/>
                  </a:schemeClr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Présenté par l’é</a:t>
            </a:r>
            <a:r>
              <a:rPr lang="fr-FR" sz="2300" cap="none" dirty="0">
                <a:solidFill>
                  <a:schemeClr val="bg2">
                    <a:lumMod val="25000"/>
                  </a:schemeClr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quipe de l’Université de </a:t>
            </a:r>
            <a:r>
              <a:rPr lang="fr-FR" sz="2300" cap="none" dirty="0">
                <a:solidFill>
                  <a:schemeClr val="bg2">
                    <a:lumMod val="25000"/>
                  </a:schemeClr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S</a:t>
            </a:r>
            <a:r>
              <a:rPr lang="fr-FR" sz="2300" cap="none" dirty="0">
                <a:solidFill>
                  <a:schemeClr val="bg2">
                    <a:lumMod val="25000"/>
                  </a:schemeClr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trasbourg – </a:t>
            </a:r>
            <a:r>
              <a:rPr lang="fr-FR" sz="2300" cap="none" dirty="0" err="1">
                <a:solidFill>
                  <a:schemeClr val="accent2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Presented</a:t>
            </a:r>
            <a:r>
              <a:rPr lang="fr-FR" sz="2300" cap="none" dirty="0">
                <a:solidFill>
                  <a:schemeClr val="accent2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by the </a:t>
            </a:r>
            <a:r>
              <a:rPr lang="fr-FR" sz="2300" cap="none" dirty="0">
                <a:solidFill>
                  <a:schemeClr val="accent2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U</a:t>
            </a:r>
            <a:r>
              <a:rPr lang="fr-FR" sz="2300" cap="none" dirty="0">
                <a:solidFill>
                  <a:schemeClr val="accent2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niversity of </a:t>
            </a:r>
            <a:r>
              <a:rPr lang="fr-FR" sz="2300" cap="none" dirty="0">
                <a:solidFill>
                  <a:schemeClr val="accent2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S</a:t>
            </a:r>
            <a:r>
              <a:rPr lang="fr-FR" sz="2300" cap="none" dirty="0">
                <a:solidFill>
                  <a:schemeClr val="accent2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trasbourg team </a:t>
            </a:r>
            <a:r>
              <a:rPr lang="fr-FR" sz="2300" cap="none" dirty="0">
                <a:solidFill>
                  <a:schemeClr val="bg2">
                    <a:lumMod val="25000"/>
                  </a:schemeClr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fr" sz="2300" cap="none" dirty="0">
                <a:solidFill>
                  <a:schemeClr val="bg2">
                    <a:lumMod val="25000"/>
                  </a:schemeClr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Ezgi AYDIN </a:t>
            </a:r>
            <a:r>
              <a:rPr lang="fr-FR" sz="2300" cap="none" dirty="0">
                <a:solidFill>
                  <a:schemeClr val="bg2">
                    <a:lumMod val="25000"/>
                  </a:schemeClr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; Lucile RAJON ; Simona ANASTASOVA.</a:t>
            </a:r>
          </a:p>
          <a:p>
            <a:pPr algn="ctr">
              <a:lnSpc>
                <a:spcPct val="115000"/>
              </a:lnSpc>
            </a:pPr>
            <a:r>
              <a:rPr lang="fr-FR" sz="2300" cap="none" dirty="0">
                <a:solidFill>
                  <a:schemeClr val="bg2">
                    <a:lumMod val="25000"/>
                  </a:schemeClr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Chef d’équipe - </a:t>
            </a:r>
            <a:r>
              <a:rPr lang="fr-FR" sz="2300" cap="none" dirty="0">
                <a:solidFill>
                  <a:schemeClr val="accent2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Team Leader</a:t>
            </a:r>
            <a:r>
              <a:rPr lang="fr-FR" sz="2300" cap="none" dirty="0">
                <a:solidFill>
                  <a:schemeClr val="bg2">
                    <a:lumMod val="25000"/>
                  </a:schemeClr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fr-FR" sz="2300" cap="none" dirty="0">
                <a:solidFill>
                  <a:schemeClr val="bg2">
                    <a:lumMod val="25000"/>
                  </a:schemeClr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H</a:t>
            </a:r>
            <a:r>
              <a:rPr lang="fr-FR" sz="2300" cap="none" dirty="0">
                <a:solidFill>
                  <a:schemeClr val="bg2">
                    <a:lumMod val="25000"/>
                  </a:schemeClr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éloïse COWDEROY</a:t>
            </a:r>
          </a:p>
          <a:p>
            <a:pPr rtl="0"/>
            <a:endParaRPr lang="fr" dirty="0">
              <a:solidFill>
                <a:schemeClr val="tx1"/>
              </a:solidFill>
            </a:endParaRPr>
          </a:p>
          <a:p>
            <a:pPr rtl="0"/>
            <a:endParaRPr lang="fr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7C6334F-6411-41EC-AD7D-179EDD8B5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B02CEE-3AF8-4349-9B3E-8970E6DF6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A01CF0-3FB5-44EB-B7DE-F2E86374C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B02B0DBD-2E92-457E-A983-17F5E27BD17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34" y="615924"/>
            <a:ext cx="3251763" cy="938683"/>
          </a:xfrm>
          <a:prstGeom prst="rect">
            <a:avLst/>
          </a:prstGeom>
        </p:spPr>
      </p:pic>
      <p:pic>
        <p:nvPicPr>
          <p:cNvPr id="12" name="Picture 14">
            <a:extLst>
              <a:ext uri="{FF2B5EF4-FFF2-40B4-BE49-F238E27FC236}">
                <a16:creationId xmlns:a16="http://schemas.microsoft.com/office/drawing/2014/main" id="{9E7BA375-5420-49A0-8C80-44293A0280E8}"/>
              </a:ext>
            </a:extLst>
          </p:cNvPr>
          <p:cNvPicPr/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13" y="1765907"/>
            <a:ext cx="2306487" cy="61310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A297FF4-758C-4391-804E-EFA684D7BD93}"/>
              </a:ext>
            </a:extLst>
          </p:cNvPr>
          <p:cNvSpPr/>
          <p:nvPr/>
        </p:nvSpPr>
        <p:spPr>
          <a:xfrm>
            <a:off x="1668162" y="2965187"/>
            <a:ext cx="9020433" cy="26656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0C83FDE6-B4A6-459A-943F-25F29AF95450}"/>
              </a:ext>
            </a:extLst>
          </p:cNvPr>
          <p:cNvSpPr txBox="1">
            <a:spLocks/>
          </p:cNvSpPr>
          <p:nvPr/>
        </p:nvSpPr>
        <p:spPr>
          <a:xfrm>
            <a:off x="1742301" y="3087915"/>
            <a:ext cx="8872152" cy="2401019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fr-FR" sz="1600" b="1" cap="none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Médiation dans la justice criminelle ; renvois par les procureurs à l’étape de la poursuite et renvois par les juges à l’étape précédant la détermination de la peine (OM/ZM)</a:t>
            </a:r>
          </a:p>
          <a:p>
            <a:pPr algn="ctr">
              <a:lnSpc>
                <a:spcPct val="115000"/>
              </a:lnSpc>
            </a:pPr>
            <a:r>
              <a:rPr lang="fr-FR" sz="1600" b="1" cap="none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</a:p>
          <a:p>
            <a:pPr algn="ctr">
              <a:lnSpc>
                <a:spcPct val="115000"/>
              </a:lnSpc>
            </a:pPr>
            <a:r>
              <a:rPr lang="en-GB" sz="1600" b="1" cap="none" dirty="0">
                <a:solidFill>
                  <a:schemeClr val="accent2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Mediation in criminal justice; referrals by prosecutors in the prosecutorial phase and referrals by judges in the presentencing phase (OM/ZM)</a:t>
            </a:r>
          </a:p>
          <a:p>
            <a:pPr algn="ctr">
              <a:lnSpc>
                <a:spcPct val="115000"/>
              </a:lnSpc>
            </a:pPr>
            <a:endParaRPr lang="en-GB" sz="1600" b="1" cap="none" dirty="0">
              <a:solidFill>
                <a:schemeClr val="tx1"/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en-GB" sz="1600" b="1" cap="none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Pays-Bas </a:t>
            </a:r>
            <a:endParaRPr lang="en-GB" sz="1600" b="1" cap="none" dirty="0">
              <a:solidFill>
                <a:schemeClr val="tx1"/>
              </a:soli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en-GB" sz="1600" b="1" cap="none" dirty="0">
                <a:solidFill>
                  <a:schemeClr val="accent2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Netherlands</a:t>
            </a:r>
            <a:endParaRPr lang="fr-FR" sz="1600" b="1" cap="none" dirty="0">
              <a:solidFill>
                <a:schemeClr val="accent2"/>
              </a:solidFill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5" name="Espace réservé de la date 3">
            <a:extLst>
              <a:ext uri="{FF2B5EF4-FFF2-40B4-BE49-F238E27FC236}">
                <a16:creationId xmlns:a16="http://schemas.microsoft.com/office/drawing/2014/main" id="{5F11E459-3E1F-493D-8E5D-4CE8155B92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48007" y="5689193"/>
            <a:ext cx="2844799" cy="365125"/>
          </a:xfrm>
        </p:spPr>
        <p:txBody>
          <a:bodyPr/>
          <a:lstStyle/>
          <a:p>
            <a:pPr algn="ctr" rtl="0"/>
            <a:r>
              <a:rPr lang="en-US" dirty="0"/>
              <a:t>17.06.2021</a:t>
            </a:r>
          </a:p>
        </p:txBody>
      </p:sp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1B60E8-8645-43A9-BC62-A59BCD005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1427871"/>
            <a:ext cx="11029616" cy="1188720"/>
          </a:xfrm>
        </p:spPr>
        <p:txBody>
          <a:bodyPr/>
          <a:lstStyle/>
          <a:p>
            <a:pPr algn="ctr"/>
            <a:r>
              <a:rPr lang="fr-FR" dirty="0"/>
              <a:t>approche méthodologique</a:t>
            </a:r>
            <a:br>
              <a:rPr lang="fr-FR" dirty="0"/>
            </a:br>
            <a:r>
              <a:rPr lang="fr-FR" dirty="0" err="1">
                <a:solidFill>
                  <a:schemeClr val="accent2"/>
                </a:solidFill>
              </a:rPr>
              <a:t>MethodologicAL</a:t>
            </a:r>
            <a:r>
              <a:rPr lang="fr-FR" dirty="0">
                <a:solidFill>
                  <a:schemeClr val="accent2"/>
                </a:solidFill>
              </a:rPr>
              <a:t> </a:t>
            </a:r>
            <a:r>
              <a:rPr lang="fr-FR" dirty="0" err="1">
                <a:solidFill>
                  <a:schemeClr val="accent2"/>
                </a:solidFill>
              </a:rPr>
              <a:t>approach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1E5997-3621-49D5-B784-96D99AA3C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1. Définition du sujet et étude comparative – </a:t>
            </a:r>
            <a:r>
              <a:rPr lang="fr-FR" sz="2000" dirty="0" err="1">
                <a:solidFill>
                  <a:schemeClr val="accent2"/>
                </a:solidFill>
              </a:rPr>
              <a:t>Definition</a:t>
            </a:r>
            <a:r>
              <a:rPr lang="fr-FR" sz="2000" dirty="0">
                <a:solidFill>
                  <a:schemeClr val="accent2"/>
                </a:solidFill>
              </a:rPr>
              <a:t> of the </a:t>
            </a:r>
            <a:r>
              <a:rPr lang="fr-FR" sz="2000" dirty="0" err="1">
                <a:solidFill>
                  <a:schemeClr val="accent2"/>
                </a:solidFill>
              </a:rPr>
              <a:t>subject</a:t>
            </a:r>
            <a:r>
              <a:rPr lang="fr-FR" sz="2000" dirty="0">
                <a:solidFill>
                  <a:schemeClr val="accent2"/>
                </a:solidFill>
              </a:rPr>
              <a:t> and comparative </a:t>
            </a:r>
            <a:r>
              <a:rPr lang="fr-FR" sz="2000" dirty="0" err="1">
                <a:solidFill>
                  <a:schemeClr val="accent2"/>
                </a:solidFill>
              </a:rPr>
              <a:t>study</a:t>
            </a:r>
            <a:endParaRPr lang="fr-FR" sz="2000" dirty="0">
              <a:solidFill>
                <a:schemeClr val="accent2"/>
              </a:solidFill>
            </a:endParaRPr>
          </a:p>
          <a:p>
            <a:r>
              <a:rPr lang="fr-FR" sz="2000" dirty="0"/>
              <a:t>2. Recherche sur la médiation pénale – </a:t>
            </a:r>
            <a:r>
              <a:rPr lang="fr-FR" sz="2000" dirty="0" err="1">
                <a:solidFill>
                  <a:schemeClr val="accent2"/>
                </a:solidFill>
              </a:rPr>
              <a:t>Research</a:t>
            </a:r>
            <a:r>
              <a:rPr lang="fr-FR" sz="2000" dirty="0">
                <a:solidFill>
                  <a:schemeClr val="accent2"/>
                </a:solidFill>
              </a:rPr>
              <a:t> on </a:t>
            </a:r>
            <a:r>
              <a:rPr lang="fr-FR" sz="2000" dirty="0" err="1">
                <a:solidFill>
                  <a:schemeClr val="accent2"/>
                </a:solidFill>
              </a:rPr>
              <a:t>criminal</a:t>
            </a:r>
            <a:r>
              <a:rPr lang="fr-FR" sz="2000" dirty="0">
                <a:solidFill>
                  <a:schemeClr val="accent2"/>
                </a:solidFill>
              </a:rPr>
              <a:t> </a:t>
            </a:r>
            <a:r>
              <a:rPr lang="fr-FR" sz="2000" dirty="0" err="1">
                <a:solidFill>
                  <a:schemeClr val="accent2"/>
                </a:solidFill>
              </a:rPr>
              <a:t>mediation</a:t>
            </a:r>
            <a:endParaRPr lang="fr-FR" sz="2000" dirty="0">
              <a:solidFill>
                <a:schemeClr val="accent2"/>
              </a:solidFill>
            </a:endParaRPr>
          </a:p>
          <a:p>
            <a:r>
              <a:rPr lang="fr-FR" sz="2000" dirty="0"/>
              <a:t>3. Prise de contact avec les auteurs du projet et des professionnels français </a:t>
            </a:r>
            <a:r>
              <a:rPr lang="fr-FR" sz="2000" dirty="0">
                <a:solidFill>
                  <a:schemeClr val="accent2"/>
                </a:solidFill>
              </a:rPr>
              <a:t>- </a:t>
            </a:r>
            <a:r>
              <a:rPr lang="fr-FR" sz="2000" dirty="0" err="1">
                <a:solidFill>
                  <a:schemeClr val="accent2"/>
                </a:solidFill>
              </a:rPr>
              <a:t>Establishing</a:t>
            </a:r>
            <a:r>
              <a:rPr lang="fr-FR" sz="2000" dirty="0">
                <a:solidFill>
                  <a:schemeClr val="accent2"/>
                </a:solidFill>
              </a:rPr>
              <a:t> contact with the </a:t>
            </a:r>
            <a:r>
              <a:rPr lang="fr-FR" sz="2000" dirty="0" err="1">
                <a:solidFill>
                  <a:schemeClr val="accent2"/>
                </a:solidFill>
              </a:rPr>
              <a:t>authors</a:t>
            </a:r>
            <a:r>
              <a:rPr lang="fr-FR" sz="2000" dirty="0">
                <a:solidFill>
                  <a:schemeClr val="accent2"/>
                </a:solidFill>
              </a:rPr>
              <a:t> of the </a:t>
            </a:r>
            <a:r>
              <a:rPr lang="fr-FR" sz="2000" dirty="0" err="1">
                <a:solidFill>
                  <a:schemeClr val="accent2"/>
                </a:solidFill>
              </a:rPr>
              <a:t>project</a:t>
            </a:r>
            <a:r>
              <a:rPr lang="fr-FR" sz="2000" dirty="0">
                <a:solidFill>
                  <a:schemeClr val="accent2"/>
                </a:solidFill>
              </a:rPr>
              <a:t> and french </a:t>
            </a:r>
            <a:r>
              <a:rPr lang="fr-FR" sz="2000" dirty="0" err="1">
                <a:solidFill>
                  <a:schemeClr val="accent2"/>
                </a:solidFill>
              </a:rPr>
              <a:t>professionals</a:t>
            </a:r>
            <a:endParaRPr lang="fr-FR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841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5346" y="1367319"/>
            <a:ext cx="6721308" cy="961544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fr" dirty="0"/>
              <a:t>La médiation DANS LA JUSTICE PENALE ?</a:t>
            </a:r>
            <a:br>
              <a:rPr lang="fr" dirty="0"/>
            </a:br>
            <a:r>
              <a:rPr lang="fr" dirty="0">
                <a:solidFill>
                  <a:schemeClr val="accent2"/>
                </a:solidFill>
              </a:rPr>
              <a:t>MEDIATION IN CRIMINAL JUSTICE ?</a:t>
            </a:r>
            <a:br>
              <a:rPr lang="fr" dirty="0">
                <a:solidFill>
                  <a:schemeClr val="accent2"/>
                </a:solidFill>
              </a:rPr>
            </a:br>
            <a:endParaRPr lang="fr" dirty="0">
              <a:solidFill>
                <a:schemeClr val="accent2"/>
              </a:solidFill>
            </a:endParaRP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FC0EB349-9DC8-4C07-BBB5-85F75A40D98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022" y="2544209"/>
            <a:ext cx="4429378" cy="176958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Zone de texte 2">
            <a:extLst>
              <a:ext uri="{FF2B5EF4-FFF2-40B4-BE49-F238E27FC236}">
                <a16:creationId xmlns:a16="http://schemas.microsoft.com/office/drawing/2014/main" id="{430DC7EF-6BFB-4294-8984-4C7F1FA97083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596580" y="3389547"/>
            <a:ext cx="1604010" cy="24447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fr-FR" sz="700" b="0">
                <a:solidFill>
                  <a:srgbClr val="555555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© Openbaar Ministerie</a:t>
            </a:r>
            <a:endParaRPr lang="fr-FR" sz="1200" b="1">
              <a:solidFill>
                <a:srgbClr val="082A75"/>
              </a:solidFill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2399D6A7-1718-4AC9-8126-37C106859E71}"/>
              </a:ext>
            </a:extLst>
          </p:cNvPr>
          <p:cNvSpPr/>
          <p:nvPr/>
        </p:nvSpPr>
        <p:spPr>
          <a:xfrm>
            <a:off x="444501" y="2544208"/>
            <a:ext cx="2577847" cy="176958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1. Approche intégrée</a:t>
            </a:r>
          </a:p>
          <a:p>
            <a:pPr algn="ctr"/>
            <a:r>
              <a:rPr lang="fr-FR" dirty="0">
                <a:solidFill>
                  <a:schemeClr val="accent2"/>
                </a:solidFill>
              </a:rPr>
              <a:t>Integrated </a:t>
            </a:r>
            <a:r>
              <a:rPr lang="fr-FR" dirty="0" err="1">
                <a:solidFill>
                  <a:schemeClr val="accent2"/>
                </a:solidFill>
              </a:rPr>
              <a:t>approach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D1634413-A1EE-45E1-BE49-9EEADC4AA042}"/>
              </a:ext>
            </a:extLst>
          </p:cNvPr>
          <p:cNvSpPr/>
          <p:nvPr/>
        </p:nvSpPr>
        <p:spPr>
          <a:xfrm>
            <a:off x="2536698" y="4792108"/>
            <a:ext cx="2718348" cy="193919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2. Procureur (OM) + Juge (ZM) + Médiateurs </a:t>
            </a:r>
            <a:r>
              <a:rPr lang="fr-FR" dirty="0" err="1">
                <a:solidFill>
                  <a:schemeClr val="accent2"/>
                </a:solidFill>
              </a:rPr>
              <a:t>Prosecutor</a:t>
            </a:r>
            <a:r>
              <a:rPr lang="fr-FR" dirty="0">
                <a:solidFill>
                  <a:schemeClr val="accent2"/>
                </a:solidFill>
              </a:rPr>
              <a:t> (OM)+ Judge (ZM) + </a:t>
            </a:r>
            <a:r>
              <a:rPr lang="fr-FR" dirty="0" err="1">
                <a:solidFill>
                  <a:schemeClr val="accent2"/>
                </a:solidFill>
              </a:rPr>
              <a:t>Mediators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178AB5C5-042E-4632-BF91-C71CBACDE3D5}"/>
              </a:ext>
            </a:extLst>
          </p:cNvPr>
          <p:cNvSpPr/>
          <p:nvPr/>
        </p:nvSpPr>
        <p:spPr>
          <a:xfrm>
            <a:off x="6537198" y="4792107"/>
            <a:ext cx="2577847" cy="176958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3. Toutes les infractions</a:t>
            </a:r>
          </a:p>
          <a:p>
            <a:pPr algn="ctr"/>
            <a:r>
              <a:rPr lang="fr-FR" dirty="0">
                <a:solidFill>
                  <a:schemeClr val="accent2"/>
                </a:solidFill>
              </a:rPr>
              <a:t>All crimes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E11FDBDB-3658-4179-97FD-BEEB853EAC8D}"/>
              </a:ext>
            </a:extLst>
          </p:cNvPr>
          <p:cNvSpPr/>
          <p:nvPr/>
        </p:nvSpPr>
        <p:spPr>
          <a:xfrm>
            <a:off x="8601074" y="2328863"/>
            <a:ext cx="2994026" cy="2586593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4. Objectif : restauration du lien social et de la relation. </a:t>
            </a:r>
          </a:p>
          <a:p>
            <a:pPr algn="ctr"/>
            <a:r>
              <a:rPr lang="fr-FR" dirty="0">
                <a:solidFill>
                  <a:schemeClr val="accent2"/>
                </a:solidFill>
              </a:rPr>
              <a:t>Objective: restauration of the social </a:t>
            </a:r>
            <a:r>
              <a:rPr lang="fr-FR" dirty="0" err="1">
                <a:solidFill>
                  <a:schemeClr val="accent2"/>
                </a:solidFill>
              </a:rPr>
              <a:t>link</a:t>
            </a:r>
            <a:r>
              <a:rPr lang="fr-FR" dirty="0">
                <a:solidFill>
                  <a:schemeClr val="accent2"/>
                </a:solidFill>
              </a:rPr>
              <a:t> and of the </a:t>
            </a:r>
            <a:r>
              <a:rPr lang="fr-FR" dirty="0" err="1">
                <a:solidFill>
                  <a:schemeClr val="accent2"/>
                </a:solidFill>
              </a:rPr>
              <a:t>relationship</a:t>
            </a:r>
            <a:endParaRPr lang="fr-FR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8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054E68-9F46-4914-88BB-9E36027A3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2344"/>
          </a:xfrm>
        </p:spPr>
        <p:txBody>
          <a:bodyPr/>
          <a:lstStyle/>
          <a:p>
            <a:pPr algn="ctr"/>
            <a:r>
              <a:rPr lang="fr-FR" dirty="0"/>
              <a:t>Principales garanties</a:t>
            </a:r>
            <a:br>
              <a:rPr lang="fr-FR" dirty="0"/>
            </a:br>
            <a:r>
              <a:rPr lang="fr-FR" dirty="0">
                <a:solidFill>
                  <a:schemeClr val="accent2"/>
                </a:solidFill>
              </a:rPr>
              <a:t>Main </a:t>
            </a:r>
            <a:r>
              <a:rPr lang="fr-FR" dirty="0" err="1">
                <a:solidFill>
                  <a:schemeClr val="accent2"/>
                </a:solidFill>
              </a:rPr>
              <a:t>guarantees</a:t>
            </a:r>
            <a:endParaRPr lang="fr-FR" dirty="0">
              <a:solidFill>
                <a:schemeClr val="accent2"/>
              </a:solidFill>
            </a:endParaRPr>
          </a:p>
        </p:txBody>
      </p:sp>
      <p:pic>
        <p:nvPicPr>
          <p:cNvPr id="7" name="Graphique 28" descr="Balance de Thémis">
            <a:extLst>
              <a:ext uri="{FF2B5EF4-FFF2-40B4-BE49-F238E27FC236}">
                <a16:creationId xmlns:a16="http://schemas.microsoft.com/office/drawing/2014/main" id="{73DB6128-1E2A-4B02-A0CA-5A37711C261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43425" y="2084306"/>
            <a:ext cx="889000" cy="1012344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794D5330-96B8-4E63-ACA5-B02AA7248DEF}"/>
              </a:ext>
            </a:extLst>
          </p:cNvPr>
          <p:cNvSpPr txBox="1"/>
          <p:nvPr/>
        </p:nvSpPr>
        <p:spPr>
          <a:xfrm>
            <a:off x="1109662" y="2380928"/>
            <a:ext cx="997267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Exemples </a:t>
            </a:r>
            <a:endParaRPr lang="fr-FR" b="1" dirty="0">
              <a:solidFill>
                <a:schemeClr val="accent2"/>
              </a:solidFill>
            </a:endParaRPr>
          </a:p>
          <a:p>
            <a:pPr algn="ctr"/>
            <a:r>
              <a:rPr lang="fr-FR" b="1" dirty="0" err="1">
                <a:solidFill>
                  <a:schemeClr val="accent2"/>
                </a:solidFill>
              </a:rPr>
              <a:t>Examples</a:t>
            </a:r>
            <a:endParaRPr lang="fr-FR" b="1" dirty="0">
              <a:solidFill>
                <a:schemeClr val="accent2"/>
              </a:solidFill>
            </a:endParaRPr>
          </a:p>
          <a:p>
            <a:pPr algn="ctr"/>
            <a:endParaRPr lang="fr-FR" b="1" dirty="0"/>
          </a:p>
          <a:p>
            <a:pPr algn="just"/>
            <a:r>
              <a:rPr lang="fr-FR" b="1" dirty="0"/>
              <a:t>Médiateur – </a:t>
            </a:r>
            <a:r>
              <a:rPr lang="fr-FR" b="1" dirty="0">
                <a:solidFill>
                  <a:schemeClr val="accent2"/>
                </a:solidFill>
              </a:rPr>
              <a:t>Mediator</a:t>
            </a:r>
            <a:r>
              <a:rPr lang="fr-FR" b="1" dirty="0"/>
              <a:t> </a:t>
            </a:r>
            <a:r>
              <a:rPr lang="fr-FR" dirty="0"/>
              <a:t>: </a:t>
            </a:r>
          </a:p>
          <a:p>
            <a:pPr algn="ctr"/>
            <a:r>
              <a:rPr lang="fr-FR" dirty="0"/>
              <a:t>neutralité, impartialité, indépendance, confi</a:t>
            </a:r>
            <a:r>
              <a:rPr lang="en-US" dirty="0"/>
              <a:t>d</a:t>
            </a:r>
            <a:r>
              <a:rPr lang="fr-FR" dirty="0" err="1"/>
              <a:t>entialité</a:t>
            </a:r>
            <a:r>
              <a:rPr lang="fr-FR" dirty="0"/>
              <a:t> </a:t>
            </a:r>
          </a:p>
          <a:p>
            <a:pPr algn="ctr"/>
            <a:r>
              <a:rPr lang="fr-FR" dirty="0" err="1">
                <a:solidFill>
                  <a:schemeClr val="accent2"/>
                </a:solidFill>
              </a:rPr>
              <a:t>neutrality</a:t>
            </a:r>
            <a:r>
              <a:rPr lang="fr-FR" dirty="0">
                <a:solidFill>
                  <a:schemeClr val="accent2"/>
                </a:solidFill>
              </a:rPr>
              <a:t>, </a:t>
            </a:r>
            <a:r>
              <a:rPr lang="fr-FR" dirty="0" err="1">
                <a:solidFill>
                  <a:schemeClr val="accent2"/>
                </a:solidFill>
              </a:rPr>
              <a:t>impartiality</a:t>
            </a:r>
            <a:r>
              <a:rPr lang="fr-FR" dirty="0">
                <a:solidFill>
                  <a:schemeClr val="accent2"/>
                </a:solidFill>
              </a:rPr>
              <a:t>, </a:t>
            </a:r>
            <a:r>
              <a:rPr lang="fr-FR" dirty="0" err="1">
                <a:solidFill>
                  <a:schemeClr val="accent2"/>
                </a:solidFill>
              </a:rPr>
              <a:t>independence</a:t>
            </a:r>
            <a:r>
              <a:rPr lang="fr-FR" dirty="0">
                <a:solidFill>
                  <a:schemeClr val="accent2"/>
                </a:solidFill>
              </a:rPr>
              <a:t>, </a:t>
            </a:r>
            <a:r>
              <a:rPr lang="fr-FR" dirty="0" err="1">
                <a:solidFill>
                  <a:schemeClr val="accent2"/>
                </a:solidFill>
              </a:rPr>
              <a:t>confidentiality</a:t>
            </a:r>
            <a:endParaRPr lang="fr-FR" dirty="0">
              <a:solidFill>
                <a:schemeClr val="accent2"/>
              </a:solidFill>
            </a:endParaRPr>
          </a:p>
          <a:p>
            <a:pPr algn="just"/>
            <a:endParaRPr lang="fr-FR" dirty="0"/>
          </a:p>
          <a:p>
            <a:pPr algn="just"/>
            <a:r>
              <a:rPr lang="fr-FR" b="1" dirty="0"/>
              <a:t>Autorités judiciaires – </a:t>
            </a:r>
            <a:r>
              <a:rPr lang="fr-FR" b="1" dirty="0" err="1">
                <a:solidFill>
                  <a:schemeClr val="accent2"/>
                </a:solidFill>
              </a:rPr>
              <a:t>Judicial</a:t>
            </a:r>
            <a:r>
              <a:rPr lang="fr-FR" b="1" dirty="0">
                <a:solidFill>
                  <a:schemeClr val="accent2"/>
                </a:solidFill>
              </a:rPr>
              <a:t> </a:t>
            </a:r>
            <a:r>
              <a:rPr lang="fr-FR" b="1" dirty="0" err="1">
                <a:solidFill>
                  <a:schemeClr val="accent2"/>
                </a:solidFill>
              </a:rPr>
              <a:t>authorities</a:t>
            </a:r>
            <a:r>
              <a:rPr lang="fr-FR" b="1" dirty="0">
                <a:solidFill>
                  <a:schemeClr val="accent2"/>
                </a:solidFill>
              </a:rPr>
              <a:t> </a:t>
            </a:r>
            <a:r>
              <a:rPr lang="fr-FR" dirty="0"/>
              <a:t>: </a:t>
            </a:r>
          </a:p>
          <a:p>
            <a:pPr algn="ctr"/>
            <a:r>
              <a:rPr lang="fr-FR" dirty="0"/>
              <a:t>continuité </a:t>
            </a:r>
          </a:p>
          <a:p>
            <a:pPr algn="ctr"/>
            <a:r>
              <a:rPr lang="fr-FR" dirty="0" err="1">
                <a:solidFill>
                  <a:schemeClr val="accent2"/>
                </a:solidFill>
              </a:rPr>
              <a:t>continuity</a:t>
            </a:r>
            <a:endParaRPr lang="fr-FR" dirty="0">
              <a:solidFill>
                <a:schemeClr val="accent2"/>
              </a:solidFill>
            </a:endParaRPr>
          </a:p>
          <a:p>
            <a:pPr algn="just"/>
            <a:endParaRPr lang="fr-FR" dirty="0"/>
          </a:p>
          <a:p>
            <a:pPr algn="just"/>
            <a:r>
              <a:rPr lang="fr-FR" b="1" dirty="0"/>
              <a:t>Procédurales – </a:t>
            </a:r>
            <a:r>
              <a:rPr lang="fr-FR" b="1" dirty="0" err="1">
                <a:solidFill>
                  <a:schemeClr val="accent2"/>
                </a:solidFill>
              </a:rPr>
              <a:t>Procedural</a:t>
            </a:r>
            <a:r>
              <a:rPr lang="fr-FR" b="1" dirty="0"/>
              <a:t> </a:t>
            </a:r>
            <a:r>
              <a:rPr lang="fr-FR" dirty="0"/>
              <a:t>: </a:t>
            </a:r>
          </a:p>
          <a:p>
            <a:pPr algn="ctr"/>
            <a:r>
              <a:rPr lang="fr-FR" dirty="0"/>
              <a:t>protection contre la victimisation secondaire, gratuité de la médiation, délai raisonnable</a:t>
            </a:r>
          </a:p>
          <a:p>
            <a:pPr algn="ctr"/>
            <a:r>
              <a:rPr lang="fr-FR" dirty="0">
                <a:solidFill>
                  <a:schemeClr val="accent2"/>
                </a:solidFill>
              </a:rPr>
              <a:t>protection </a:t>
            </a:r>
            <a:r>
              <a:rPr lang="fr-FR" dirty="0" err="1">
                <a:solidFill>
                  <a:schemeClr val="accent2"/>
                </a:solidFill>
              </a:rPr>
              <a:t>against</a:t>
            </a:r>
            <a:r>
              <a:rPr lang="fr-FR" dirty="0">
                <a:solidFill>
                  <a:schemeClr val="accent2"/>
                </a:solidFill>
              </a:rPr>
              <a:t> </a:t>
            </a:r>
            <a:r>
              <a:rPr lang="fr-FR" dirty="0" err="1">
                <a:solidFill>
                  <a:schemeClr val="accent2"/>
                </a:solidFill>
              </a:rPr>
              <a:t>secondary</a:t>
            </a:r>
            <a:r>
              <a:rPr lang="fr-FR" dirty="0">
                <a:solidFill>
                  <a:schemeClr val="accent2"/>
                </a:solidFill>
              </a:rPr>
              <a:t> victimisation, free </a:t>
            </a:r>
            <a:r>
              <a:rPr lang="fr-FR" dirty="0" err="1">
                <a:solidFill>
                  <a:schemeClr val="accent2"/>
                </a:solidFill>
              </a:rPr>
              <a:t>mediation</a:t>
            </a:r>
            <a:r>
              <a:rPr lang="fr-FR" dirty="0">
                <a:solidFill>
                  <a:schemeClr val="accent2"/>
                </a:solidFill>
              </a:rPr>
              <a:t>, </a:t>
            </a:r>
            <a:r>
              <a:rPr lang="fr-FR" dirty="0" err="1">
                <a:solidFill>
                  <a:schemeClr val="accent2"/>
                </a:solidFill>
              </a:rPr>
              <a:t>reasonable</a:t>
            </a:r>
            <a:r>
              <a:rPr lang="fr-FR" dirty="0">
                <a:solidFill>
                  <a:schemeClr val="accent2"/>
                </a:solidFill>
              </a:rPr>
              <a:t> </a:t>
            </a:r>
            <a:r>
              <a:rPr lang="fr-FR" dirty="0" err="1">
                <a:solidFill>
                  <a:schemeClr val="accent2"/>
                </a:solidFill>
              </a:rPr>
              <a:t>timeframe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7105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8F88F3-BFD2-4F24-A5DD-03C9D4AC3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Principaux effets du projet</a:t>
            </a:r>
            <a:br>
              <a:rPr lang="fr-FR" dirty="0"/>
            </a:br>
            <a:r>
              <a:rPr lang="fr-FR" dirty="0">
                <a:solidFill>
                  <a:schemeClr val="accent2"/>
                </a:solidFill>
              </a:rPr>
              <a:t>main </a:t>
            </a:r>
            <a:r>
              <a:rPr lang="fr-FR" dirty="0" err="1">
                <a:solidFill>
                  <a:schemeClr val="accent2"/>
                </a:solidFill>
              </a:rPr>
              <a:t>effects</a:t>
            </a:r>
            <a:r>
              <a:rPr lang="fr-FR" dirty="0">
                <a:solidFill>
                  <a:schemeClr val="accent2"/>
                </a:solidFill>
              </a:rPr>
              <a:t> of the </a:t>
            </a:r>
            <a:r>
              <a:rPr lang="fr-FR" dirty="0" err="1">
                <a:solidFill>
                  <a:schemeClr val="accent2"/>
                </a:solidFill>
              </a:rPr>
              <a:t>projeCt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21" name="Espace réservé du contenu 2">
            <a:extLst>
              <a:ext uri="{FF2B5EF4-FFF2-40B4-BE49-F238E27FC236}">
                <a16:creationId xmlns:a16="http://schemas.microsoft.com/office/drawing/2014/main" id="{F3EF03E3-8480-4D57-811D-4D1232D7F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7457" y="2252934"/>
            <a:ext cx="8805179" cy="3634486"/>
          </a:xfrm>
        </p:spPr>
        <p:txBody>
          <a:bodyPr/>
          <a:lstStyle/>
          <a:p>
            <a:r>
              <a:rPr lang="fr-FR" dirty="0"/>
              <a:t>1. Diminution de la récidive – </a:t>
            </a:r>
            <a:r>
              <a:rPr lang="fr-FR" dirty="0">
                <a:solidFill>
                  <a:schemeClr val="accent2"/>
                </a:solidFill>
              </a:rPr>
              <a:t>Reduction of </a:t>
            </a:r>
            <a:r>
              <a:rPr lang="fr-FR" dirty="0" err="1">
                <a:solidFill>
                  <a:schemeClr val="accent2"/>
                </a:solidFill>
              </a:rPr>
              <a:t>recidivism</a:t>
            </a:r>
            <a:endParaRPr lang="fr-FR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2. Désengorgement des prisons et tribunaux + Maintien de l’ordre – </a:t>
            </a:r>
            <a:r>
              <a:rPr lang="fr-FR" dirty="0" err="1">
                <a:solidFill>
                  <a:schemeClr val="accent2"/>
                </a:solidFill>
              </a:rPr>
              <a:t>Relieve</a:t>
            </a:r>
            <a:r>
              <a:rPr lang="fr-FR" dirty="0">
                <a:solidFill>
                  <a:schemeClr val="accent2"/>
                </a:solidFill>
              </a:rPr>
              <a:t> </a:t>
            </a:r>
            <a:r>
              <a:rPr lang="fr-FR" dirty="0" err="1">
                <a:solidFill>
                  <a:schemeClr val="accent2"/>
                </a:solidFill>
              </a:rPr>
              <a:t>overcrowding</a:t>
            </a:r>
            <a:r>
              <a:rPr lang="fr-FR" dirty="0">
                <a:solidFill>
                  <a:schemeClr val="accent2"/>
                </a:solidFill>
              </a:rPr>
              <a:t> in prisons and congestion of courts + </a:t>
            </a:r>
            <a:r>
              <a:rPr lang="fr-FR" dirty="0" err="1">
                <a:solidFill>
                  <a:schemeClr val="accent2"/>
                </a:solidFill>
              </a:rPr>
              <a:t>Maintain</a:t>
            </a:r>
            <a:r>
              <a:rPr lang="fr-FR" dirty="0">
                <a:solidFill>
                  <a:schemeClr val="accent2"/>
                </a:solidFill>
              </a:rPr>
              <a:t> public </a:t>
            </a:r>
            <a:r>
              <a:rPr lang="fr-FR" dirty="0" err="1">
                <a:solidFill>
                  <a:schemeClr val="accent2"/>
                </a:solidFill>
              </a:rPr>
              <a:t>order</a:t>
            </a:r>
            <a:endParaRPr lang="fr-FR" dirty="0">
              <a:solidFill>
                <a:schemeClr val="accent2"/>
              </a:solidFill>
            </a:endParaRPr>
          </a:p>
          <a:p>
            <a:endParaRPr lang="fr-FR" dirty="0"/>
          </a:p>
          <a:p>
            <a:r>
              <a:rPr lang="fr-FR" dirty="0"/>
              <a:t>3. Equilibre social et judiciaire – </a:t>
            </a:r>
            <a:r>
              <a:rPr lang="fr-FR" dirty="0">
                <a:solidFill>
                  <a:schemeClr val="accent2"/>
                </a:solidFill>
              </a:rPr>
              <a:t>Social and </a:t>
            </a:r>
            <a:r>
              <a:rPr lang="fr-FR" dirty="0" err="1">
                <a:solidFill>
                  <a:schemeClr val="accent2"/>
                </a:solidFill>
              </a:rPr>
              <a:t>judicial</a:t>
            </a:r>
            <a:r>
              <a:rPr lang="fr-FR" dirty="0">
                <a:solidFill>
                  <a:schemeClr val="accent2"/>
                </a:solidFill>
              </a:rPr>
              <a:t> balance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4. Effets psychologiques, thérapeutiques et éducatifs – </a:t>
            </a:r>
            <a:r>
              <a:rPr lang="fr-FR" dirty="0" err="1">
                <a:solidFill>
                  <a:schemeClr val="accent2"/>
                </a:solidFill>
              </a:rPr>
              <a:t>Psychological</a:t>
            </a:r>
            <a:r>
              <a:rPr lang="fr-FR" dirty="0">
                <a:solidFill>
                  <a:schemeClr val="accent2"/>
                </a:solidFill>
              </a:rPr>
              <a:t>, </a:t>
            </a:r>
            <a:r>
              <a:rPr lang="fr-FR" dirty="0" err="1">
                <a:solidFill>
                  <a:schemeClr val="accent2"/>
                </a:solidFill>
              </a:rPr>
              <a:t>therapeutic</a:t>
            </a:r>
            <a:r>
              <a:rPr lang="fr-FR" dirty="0">
                <a:solidFill>
                  <a:schemeClr val="accent2"/>
                </a:solidFill>
              </a:rPr>
              <a:t> and </a:t>
            </a:r>
            <a:r>
              <a:rPr lang="fr-FR" dirty="0" err="1">
                <a:solidFill>
                  <a:schemeClr val="accent2"/>
                </a:solidFill>
              </a:rPr>
              <a:t>educative</a:t>
            </a:r>
            <a:r>
              <a:rPr lang="fr-FR" dirty="0">
                <a:solidFill>
                  <a:schemeClr val="accent2"/>
                </a:solidFill>
              </a:rPr>
              <a:t> </a:t>
            </a:r>
            <a:r>
              <a:rPr lang="fr-FR" dirty="0" err="1">
                <a:solidFill>
                  <a:schemeClr val="accent2"/>
                </a:solidFill>
              </a:rPr>
              <a:t>effects</a:t>
            </a:r>
            <a:endParaRPr lang="fr-FR" dirty="0">
              <a:solidFill>
                <a:schemeClr val="accent2"/>
              </a:solidFill>
            </a:endParaRPr>
          </a:p>
        </p:txBody>
      </p:sp>
      <p:pic>
        <p:nvPicPr>
          <p:cNvPr id="22" name="Graphique 77" descr="Chapeau de remise de diplôme">
            <a:extLst>
              <a:ext uri="{FF2B5EF4-FFF2-40B4-BE49-F238E27FC236}">
                <a16:creationId xmlns:a16="http://schemas.microsoft.com/office/drawing/2014/main" id="{AE2E56CB-D826-43EE-8FCF-6DFC74BF98F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64280">
            <a:off x="1156184" y="4928441"/>
            <a:ext cx="376969" cy="435073"/>
          </a:xfrm>
          <a:prstGeom prst="rect">
            <a:avLst/>
          </a:prstGeom>
        </p:spPr>
      </p:pic>
      <p:pic>
        <p:nvPicPr>
          <p:cNvPr id="24" name="Graphique 78" descr="Visage souriant blanc">
            <a:extLst>
              <a:ext uri="{FF2B5EF4-FFF2-40B4-BE49-F238E27FC236}">
                <a16:creationId xmlns:a16="http://schemas.microsoft.com/office/drawing/2014/main" id="{388AB82F-E245-42D6-BFAC-54917BD0E78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09729" y="5117362"/>
            <a:ext cx="521034" cy="445454"/>
          </a:xfrm>
          <a:prstGeom prst="rect">
            <a:avLst/>
          </a:prstGeom>
        </p:spPr>
      </p:pic>
      <p:pic>
        <p:nvPicPr>
          <p:cNvPr id="25" name="Graphique 71" descr="Cible">
            <a:extLst>
              <a:ext uri="{FF2B5EF4-FFF2-40B4-BE49-F238E27FC236}">
                <a16:creationId xmlns:a16="http://schemas.microsoft.com/office/drawing/2014/main" id="{01B7AE91-62E9-4B40-A8F2-093A3F18F4C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72813" y="2252934"/>
            <a:ext cx="560706" cy="560705"/>
          </a:xfrm>
          <a:prstGeom prst="rect">
            <a:avLst/>
          </a:prstGeom>
        </p:spPr>
      </p:pic>
      <p:pic>
        <p:nvPicPr>
          <p:cNvPr id="26" name="Graphique 75" descr="Poignée de main">
            <a:extLst>
              <a:ext uri="{FF2B5EF4-FFF2-40B4-BE49-F238E27FC236}">
                <a16:creationId xmlns:a16="http://schemas.microsoft.com/office/drawing/2014/main" id="{CADA82B3-01AD-4642-BA63-0D4C252C78BC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84151" y="4263483"/>
            <a:ext cx="646612" cy="589321"/>
          </a:xfrm>
          <a:prstGeom prst="rect">
            <a:avLst/>
          </a:prstGeom>
        </p:spPr>
      </p:pic>
      <p:pic>
        <p:nvPicPr>
          <p:cNvPr id="27" name="Graphique 40" descr="Balance de Thémis">
            <a:extLst>
              <a:ext uri="{FF2B5EF4-FFF2-40B4-BE49-F238E27FC236}">
                <a16:creationId xmlns:a16="http://schemas.microsoft.com/office/drawing/2014/main" id="{F73AF70D-C0E7-4E54-A882-36BDDB4EBBBE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31281" y="3134339"/>
            <a:ext cx="552352" cy="589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0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463D14-26B8-434E-AE24-018EFD5EF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Intérêt d’une transposition dans les états </a:t>
            </a:r>
            <a:r>
              <a:rPr lang="fr-FR" dirty="0" err="1"/>
              <a:t>partiEs</a:t>
            </a:r>
            <a:br>
              <a:rPr lang="fr-FR" dirty="0"/>
            </a:br>
            <a:r>
              <a:rPr lang="fr-FR" dirty="0">
                <a:solidFill>
                  <a:schemeClr val="accent2"/>
                </a:solidFill>
              </a:rPr>
              <a:t>use of an </a:t>
            </a:r>
            <a:r>
              <a:rPr lang="fr-FR" dirty="0" err="1">
                <a:solidFill>
                  <a:schemeClr val="accent2"/>
                </a:solidFill>
              </a:rPr>
              <a:t>implementation</a:t>
            </a:r>
            <a:r>
              <a:rPr lang="fr-FR" dirty="0">
                <a:solidFill>
                  <a:schemeClr val="accent2"/>
                </a:solidFill>
              </a:rPr>
              <a:t> in </a:t>
            </a:r>
            <a:r>
              <a:rPr lang="fr-FR" dirty="0" err="1">
                <a:solidFill>
                  <a:schemeClr val="accent2"/>
                </a:solidFill>
              </a:rPr>
              <a:t>other</a:t>
            </a:r>
            <a:r>
              <a:rPr lang="fr-FR" dirty="0">
                <a:solidFill>
                  <a:schemeClr val="accent2"/>
                </a:solidFill>
              </a:rPr>
              <a:t> </a:t>
            </a:r>
            <a:r>
              <a:rPr lang="fr-FR" dirty="0" err="1">
                <a:solidFill>
                  <a:schemeClr val="accent2"/>
                </a:solidFill>
              </a:rPr>
              <a:t>MEMBER</a:t>
            </a:r>
            <a:r>
              <a:rPr lang="fr-FR" dirty="0">
                <a:solidFill>
                  <a:schemeClr val="accent2"/>
                </a:solidFill>
              </a:rPr>
              <a:t> STATES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C4250C58-98B7-4691-980C-D442E64B8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7457" y="2252934"/>
            <a:ext cx="8805179" cy="3634486"/>
          </a:xfrm>
        </p:spPr>
        <p:txBody>
          <a:bodyPr>
            <a:normAutofit/>
          </a:bodyPr>
          <a:lstStyle/>
          <a:p>
            <a:r>
              <a:rPr lang="fr-FR" dirty="0"/>
              <a:t>1. Apaisement de la société – </a:t>
            </a:r>
            <a:r>
              <a:rPr lang="fr-FR" dirty="0" err="1">
                <a:solidFill>
                  <a:schemeClr val="accent2"/>
                </a:solidFill>
              </a:rPr>
              <a:t>Societal</a:t>
            </a:r>
            <a:r>
              <a:rPr lang="fr-FR" dirty="0">
                <a:solidFill>
                  <a:schemeClr val="accent2"/>
                </a:solidFill>
              </a:rPr>
              <a:t> </a:t>
            </a:r>
            <a:r>
              <a:rPr lang="fr-FR" dirty="0" err="1">
                <a:solidFill>
                  <a:schemeClr val="accent2"/>
                </a:solidFill>
              </a:rPr>
              <a:t>appeasement</a:t>
            </a:r>
            <a:r>
              <a:rPr lang="fr-FR" dirty="0">
                <a:solidFill>
                  <a:schemeClr val="accent2"/>
                </a:solidFill>
              </a:rPr>
              <a:t> 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2. Socialisation de la sanction pénale (conciliation des approches répressive et restauratrice) – </a:t>
            </a:r>
            <a:r>
              <a:rPr lang="fr-FR" dirty="0">
                <a:solidFill>
                  <a:schemeClr val="accent2"/>
                </a:solidFill>
              </a:rPr>
              <a:t>Socialisation of the </a:t>
            </a:r>
            <a:r>
              <a:rPr lang="fr-FR" dirty="0" err="1">
                <a:solidFill>
                  <a:schemeClr val="accent2"/>
                </a:solidFill>
              </a:rPr>
              <a:t>criminal</a:t>
            </a:r>
            <a:r>
              <a:rPr lang="fr-FR" dirty="0">
                <a:solidFill>
                  <a:schemeClr val="accent2"/>
                </a:solidFill>
              </a:rPr>
              <a:t> sanction (conciliation of </a:t>
            </a:r>
            <a:r>
              <a:rPr lang="fr-FR" dirty="0" err="1">
                <a:solidFill>
                  <a:schemeClr val="accent2"/>
                </a:solidFill>
              </a:rPr>
              <a:t>repressive</a:t>
            </a:r>
            <a:r>
              <a:rPr lang="fr-FR" dirty="0">
                <a:solidFill>
                  <a:schemeClr val="accent2"/>
                </a:solidFill>
              </a:rPr>
              <a:t> and restaurative </a:t>
            </a:r>
            <a:r>
              <a:rPr lang="fr-FR" dirty="0" err="1">
                <a:solidFill>
                  <a:schemeClr val="accent2"/>
                </a:solidFill>
              </a:rPr>
              <a:t>approaches</a:t>
            </a:r>
            <a:r>
              <a:rPr lang="fr-FR" dirty="0">
                <a:solidFill>
                  <a:schemeClr val="accent2"/>
                </a:solidFill>
              </a:rPr>
              <a:t>)</a:t>
            </a:r>
          </a:p>
          <a:p>
            <a:endParaRPr lang="fr-FR" dirty="0"/>
          </a:p>
          <a:p>
            <a:r>
              <a:rPr lang="fr-FR" dirty="0"/>
              <a:t>3. Diminution des coûts financiers et humains sur le long terme – </a:t>
            </a:r>
            <a:r>
              <a:rPr lang="fr-FR" dirty="0">
                <a:solidFill>
                  <a:schemeClr val="accent2"/>
                </a:solidFill>
              </a:rPr>
              <a:t>Reduction of </a:t>
            </a:r>
            <a:r>
              <a:rPr lang="fr-FR" dirty="0" err="1">
                <a:solidFill>
                  <a:schemeClr val="accent2"/>
                </a:solidFill>
              </a:rPr>
              <a:t>financial</a:t>
            </a:r>
            <a:r>
              <a:rPr lang="fr-FR" dirty="0">
                <a:solidFill>
                  <a:schemeClr val="accent2"/>
                </a:solidFill>
              </a:rPr>
              <a:t> and </a:t>
            </a:r>
            <a:r>
              <a:rPr lang="fr-FR" dirty="0" err="1">
                <a:solidFill>
                  <a:schemeClr val="accent2"/>
                </a:solidFill>
              </a:rPr>
              <a:t>human</a:t>
            </a:r>
            <a:r>
              <a:rPr lang="fr-FR" dirty="0">
                <a:solidFill>
                  <a:schemeClr val="accent2"/>
                </a:solidFill>
              </a:rPr>
              <a:t> </a:t>
            </a:r>
            <a:r>
              <a:rPr lang="fr-FR" dirty="0" err="1">
                <a:solidFill>
                  <a:schemeClr val="accent2"/>
                </a:solidFill>
              </a:rPr>
              <a:t>costs</a:t>
            </a:r>
            <a:r>
              <a:rPr lang="fr-FR" dirty="0">
                <a:solidFill>
                  <a:schemeClr val="accent2"/>
                </a:solidFill>
              </a:rPr>
              <a:t> in the long </a:t>
            </a:r>
            <a:r>
              <a:rPr lang="fr-FR" dirty="0" err="1">
                <a:solidFill>
                  <a:schemeClr val="accent2"/>
                </a:solidFill>
              </a:rPr>
              <a:t>term</a:t>
            </a:r>
            <a:endParaRPr lang="fr-FR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840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CC51CA-0295-4F07-A3C2-82AA10761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201" y="2752192"/>
            <a:ext cx="11029616" cy="118872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Merci pour votre attention</a:t>
            </a:r>
            <a:br>
              <a:rPr lang="fr-FR" dirty="0"/>
            </a:br>
            <a:br>
              <a:rPr lang="fr-FR" dirty="0"/>
            </a:br>
            <a:r>
              <a:rPr lang="fr-FR" dirty="0">
                <a:solidFill>
                  <a:schemeClr val="accent2"/>
                </a:solidFill>
              </a:rPr>
              <a:t>Thank </a:t>
            </a:r>
            <a:r>
              <a:rPr lang="fr-FR" dirty="0" err="1">
                <a:solidFill>
                  <a:schemeClr val="accent2"/>
                </a:solidFill>
              </a:rPr>
              <a:t>you</a:t>
            </a:r>
            <a:r>
              <a:rPr lang="fr-FR" dirty="0">
                <a:solidFill>
                  <a:schemeClr val="accent2"/>
                </a:solidFill>
              </a:rPr>
              <a:t> for </a:t>
            </a:r>
            <a:r>
              <a:rPr lang="fr-FR" dirty="0" err="1">
                <a:solidFill>
                  <a:schemeClr val="accent2"/>
                </a:solidFill>
              </a:rPr>
              <a:t>your</a:t>
            </a:r>
            <a:r>
              <a:rPr lang="fr-FR" dirty="0">
                <a:solidFill>
                  <a:schemeClr val="accent2"/>
                </a:solidFill>
              </a:rPr>
              <a:t> attention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EC1EDF-E19B-4AAE-819E-26F279B85B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56465" y="5527646"/>
            <a:ext cx="2844799" cy="365125"/>
          </a:xfrm>
        </p:spPr>
        <p:txBody>
          <a:bodyPr/>
          <a:lstStyle/>
          <a:p>
            <a:pPr rtl="0"/>
            <a:r>
              <a:rPr lang="en-US" dirty="0"/>
              <a:t>17.06.2021</a:t>
            </a:r>
          </a:p>
        </p:txBody>
      </p:sp>
      <p:pic>
        <p:nvPicPr>
          <p:cNvPr id="5" name="Picture 14">
            <a:extLst>
              <a:ext uri="{FF2B5EF4-FFF2-40B4-BE49-F238E27FC236}">
                <a16:creationId xmlns:a16="http://schemas.microsoft.com/office/drawing/2014/main" id="{E3E7423C-4BEA-4689-B1D2-AC067C72AE8E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195" y="4437854"/>
            <a:ext cx="2467628" cy="77541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EE2D18A1-416E-435B-B3CF-7C54572367C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118" y="1316568"/>
            <a:ext cx="3251763" cy="93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09209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773_TF33552983" id="{8919647C-0055-458C-B827-A2A950DB19BD}" vid="{05B00E4D-3D0B-4DF2-A663-65D33D96257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{587B405F-4680-4326-98BD-D1B85ACEF6E9}tf33552983_win32</Template>
  <TotalTime>0</TotalTime>
  <Words>479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Franklin Gothic Book</vt:lpstr>
      <vt:lpstr>Franklin Gothic Demi</vt:lpstr>
      <vt:lpstr>Verdana</vt:lpstr>
      <vt:lpstr>Wingdings 2</vt:lpstr>
      <vt:lpstr>DividendVTI</vt:lpstr>
      <vt:lpstr>1 ère édition du Prix « Balance de cristal Junior »  1st edition of the “Junior European Crystal Scales of Justice” Prize</vt:lpstr>
      <vt:lpstr>approche méthodologique MethodologicAL approach</vt:lpstr>
      <vt:lpstr>La médiation DANS LA JUSTICE PENALE ? MEDIATION IN CRIMINAL JUSTICE ? </vt:lpstr>
      <vt:lpstr>Principales garanties Main guarantees</vt:lpstr>
      <vt:lpstr>Principaux effets du projet main effects of the projeCt</vt:lpstr>
      <vt:lpstr>Intérêt d’une transposition dans les états partiEs use of an implementation in other MEMBER STATES</vt:lpstr>
      <vt:lpstr>Merci pour votre attention  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ezgi aydin</dc:creator>
  <cp:lastModifiedBy>SATTEL Annette</cp:lastModifiedBy>
  <cp:revision>21</cp:revision>
  <dcterms:created xsi:type="dcterms:W3CDTF">2021-06-06T13:15:25Z</dcterms:created>
  <dcterms:modified xsi:type="dcterms:W3CDTF">2021-06-15T09:27:17Z</dcterms:modified>
</cp:coreProperties>
</file>