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9" r:id="rId2"/>
    <p:sldId id="373" r:id="rId3"/>
    <p:sldId id="377" r:id="rId4"/>
    <p:sldId id="374" r:id="rId5"/>
    <p:sldId id="263" r:id="rId6"/>
    <p:sldId id="264" r:id="rId7"/>
    <p:sldId id="265" r:id="rId8"/>
    <p:sldId id="359" r:id="rId9"/>
    <p:sldId id="267" r:id="rId10"/>
    <p:sldId id="268" r:id="rId11"/>
    <p:sldId id="375" r:id="rId12"/>
    <p:sldId id="376" r:id="rId13"/>
    <p:sldId id="335" r:id="rId14"/>
    <p:sldId id="334" r:id="rId15"/>
    <p:sldId id="337" r:id="rId16"/>
    <p:sldId id="339" r:id="rId17"/>
    <p:sldId id="356" r:id="rId18"/>
    <p:sldId id="277" r:id="rId19"/>
    <p:sldId id="358" r:id="rId20"/>
  </p:sldIdLst>
  <p:sldSz cx="9144000" cy="6858000" type="screen4x3"/>
  <p:notesSz cx="6811963" cy="99425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ina Robežniece" initials="DR" lastIdx="1" clrIdx="0">
    <p:extLst>
      <p:ext uri="{19B8F6BF-5375-455C-9EA6-DF929625EA0E}">
        <p15:presenceInfo xmlns:p15="http://schemas.microsoft.com/office/powerpoint/2012/main" userId="Daina Robežnie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20" autoAdjust="0"/>
    <p:restoredTop sz="94660"/>
  </p:normalViewPr>
  <p:slideViewPr>
    <p:cSldViewPr>
      <p:cViewPr varScale="1">
        <p:scale>
          <a:sx n="116" d="100"/>
          <a:sy n="116" d="100"/>
        </p:scale>
        <p:origin x="131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fs\nad\_NODOK&#315;U%20POLITIKAS%20PAMATNOST&#256;DNES%202017%20-%202020\Apr&#275;&#311;ini%20Jurija%20uzdevumiem%2012.01.2017\varianti_veselibas_finansejumam_30052017\IIN%20modelis_varianti\IIN%20modelis_2%20likmes%20ar%20VSAOI_27%2006%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495826183984862E-2"/>
          <c:y val="1.7841192497732881E-2"/>
          <c:w val="0.96057613465509262"/>
          <c:h val="0.90696682381086358"/>
        </c:manualLayout>
      </c:layout>
      <c:barChart>
        <c:barDir val="col"/>
        <c:grouping val="clustered"/>
        <c:varyColors val="0"/>
        <c:ser>
          <c:idx val="2"/>
          <c:order val="2"/>
          <c:tx>
            <c:strRef>
              <c:f>Sheet1!#REF!</c:f>
              <c:strCache>
                <c:ptCount val="1"/>
                <c:pt idx="0">
                  <c:v>#REF!</c:v>
                </c:pt>
              </c:strCache>
            </c:strRef>
          </c:tx>
          <c:spPr>
            <a:solidFill>
              <a:schemeClr val="bg2"/>
            </a:solidFill>
          </c:spPr>
          <c:invertIfNegative val="0"/>
          <c:cat>
            <c:numRef>
              <c:f>Sheet1!$B$1:$AH$1</c:f>
              <c:numCache>
                <c:formatCode>General</c:formatCode>
                <c:ptCount val="19"/>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numCache>
            </c:numRef>
          </c:cat>
          <c:val>
            <c:numRef>
              <c:f>Sheet1!#REF!</c:f>
              <c:numCache>
                <c:formatCode>General</c:formatCode>
                <c:ptCount val="1"/>
                <c:pt idx="0">
                  <c:v>1</c:v>
                </c:pt>
              </c:numCache>
            </c:numRef>
          </c:val>
          <c:extLst xmlns:c16r2="http://schemas.microsoft.com/office/drawing/2015/06/chart">
            <c:ext xmlns:c16="http://schemas.microsoft.com/office/drawing/2014/chart" uri="{C3380CC4-5D6E-409C-BE32-E72D297353CC}">
              <c16:uniqueId val="{00000000-F5E9-4A98-BE12-14CEC0537FBC}"/>
            </c:ext>
          </c:extLst>
        </c:ser>
        <c:dLbls>
          <c:showLegendKey val="0"/>
          <c:showVal val="0"/>
          <c:showCatName val="0"/>
          <c:showSerName val="0"/>
          <c:showPercent val="0"/>
          <c:showBubbleSize val="0"/>
        </c:dLbls>
        <c:gapWidth val="0"/>
        <c:axId val="168226056"/>
        <c:axId val="286218216"/>
      </c:barChart>
      <c:lineChart>
        <c:grouping val="standard"/>
        <c:varyColors val="0"/>
        <c:ser>
          <c:idx val="0"/>
          <c:order val="0"/>
          <c:tx>
            <c:strRef>
              <c:f>Sheet1!$A$2</c:f>
              <c:strCache>
                <c:ptCount val="1"/>
                <c:pt idx="0">
                  <c:v>Mērķa scenārijs</c:v>
                </c:pt>
              </c:strCache>
            </c:strRef>
          </c:tx>
          <c:spPr>
            <a:ln w="50800">
              <a:solidFill>
                <a:srgbClr val="FF0000"/>
              </a:solidFill>
              <a:prstDash val="solid"/>
            </a:ln>
          </c:spPr>
          <c:marker>
            <c:symbol val="none"/>
          </c:marker>
          <c:dPt>
            <c:idx val="1"/>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2-F5E9-4A98-BE12-14CEC0537FBC}"/>
              </c:ext>
            </c:extLst>
          </c:dPt>
          <c:dPt>
            <c:idx val="2"/>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4-F5E9-4A98-BE12-14CEC0537FBC}"/>
              </c:ext>
            </c:extLst>
          </c:dPt>
          <c:dPt>
            <c:idx val="3"/>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6-F5E9-4A98-BE12-14CEC0537FBC}"/>
              </c:ext>
            </c:extLst>
          </c:dPt>
          <c:dPt>
            <c:idx val="4"/>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8-F5E9-4A98-BE12-14CEC0537FBC}"/>
              </c:ext>
            </c:extLst>
          </c:dPt>
          <c:dPt>
            <c:idx val="5"/>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A-F5E9-4A98-BE12-14CEC0537FBC}"/>
              </c:ext>
            </c:extLst>
          </c:dPt>
          <c:dPt>
            <c:idx val="6"/>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C-F5E9-4A98-BE12-14CEC0537FBC}"/>
              </c:ext>
            </c:extLst>
          </c:dPt>
          <c:dPt>
            <c:idx val="7"/>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0E-F5E9-4A98-BE12-14CEC0537FBC}"/>
              </c:ext>
            </c:extLst>
          </c:dPt>
          <c:dPt>
            <c:idx val="8"/>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10-F5E9-4A98-BE12-14CEC0537FBC}"/>
              </c:ext>
            </c:extLst>
          </c:dPt>
          <c:dPt>
            <c:idx val="9"/>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12-F5E9-4A98-BE12-14CEC0537FBC}"/>
              </c:ext>
            </c:extLst>
          </c:dPt>
          <c:dPt>
            <c:idx val="10"/>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14-F5E9-4A98-BE12-14CEC0537FBC}"/>
              </c:ext>
            </c:extLst>
          </c:dPt>
          <c:dPt>
            <c:idx val="11"/>
            <c:bubble3D val="0"/>
            <c:spPr>
              <a:ln w="50800">
                <a:solidFill>
                  <a:schemeClr val="tx1"/>
                </a:solidFill>
                <a:prstDash val="solid"/>
              </a:ln>
            </c:spPr>
            <c:extLst xmlns:c16r2="http://schemas.microsoft.com/office/drawing/2015/06/chart">
              <c:ext xmlns:c16="http://schemas.microsoft.com/office/drawing/2014/chart" uri="{C3380CC4-5D6E-409C-BE32-E72D297353CC}">
                <c16:uniqueId val="{00000016-F5E9-4A98-BE12-14CEC0537FBC}"/>
              </c:ext>
            </c:extLst>
          </c:dPt>
          <c:dPt>
            <c:idx val="12"/>
            <c:bubble3D val="0"/>
            <c:extLst xmlns:c16r2="http://schemas.microsoft.com/office/drawing/2015/06/chart">
              <c:ext xmlns:c16="http://schemas.microsoft.com/office/drawing/2014/chart" uri="{C3380CC4-5D6E-409C-BE32-E72D297353CC}">
                <c16:uniqueId val="{00000017-F5E9-4A98-BE12-14CEC0537FBC}"/>
              </c:ext>
            </c:extLst>
          </c:dPt>
          <c:dPt>
            <c:idx val="13"/>
            <c:bubble3D val="0"/>
            <c:extLst xmlns:c16r2="http://schemas.microsoft.com/office/drawing/2015/06/chart">
              <c:ext xmlns:c16="http://schemas.microsoft.com/office/drawing/2014/chart" uri="{C3380CC4-5D6E-409C-BE32-E72D297353CC}">
                <c16:uniqueId val="{00000018-F5E9-4A98-BE12-14CEC0537FBC}"/>
              </c:ext>
            </c:extLst>
          </c:dPt>
          <c:dPt>
            <c:idx val="14"/>
            <c:bubble3D val="0"/>
            <c:extLst xmlns:c16r2="http://schemas.microsoft.com/office/drawing/2015/06/chart">
              <c:ext xmlns:c16="http://schemas.microsoft.com/office/drawing/2014/chart" uri="{C3380CC4-5D6E-409C-BE32-E72D297353CC}">
                <c16:uniqueId val="{00000019-F5E9-4A98-BE12-14CEC0537FBC}"/>
              </c:ext>
            </c:extLst>
          </c:dPt>
          <c:dPt>
            <c:idx val="15"/>
            <c:bubble3D val="0"/>
            <c:extLst xmlns:c16r2="http://schemas.microsoft.com/office/drawing/2015/06/chart">
              <c:ext xmlns:c16="http://schemas.microsoft.com/office/drawing/2014/chart" uri="{C3380CC4-5D6E-409C-BE32-E72D297353CC}">
                <c16:uniqueId val="{0000001A-F5E9-4A98-BE12-14CEC0537FBC}"/>
              </c:ext>
            </c:extLst>
          </c:dPt>
          <c:dPt>
            <c:idx val="16"/>
            <c:bubble3D val="0"/>
            <c:extLst xmlns:c16r2="http://schemas.microsoft.com/office/drawing/2015/06/chart">
              <c:ext xmlns:c16="http://schemas.microsoft.com/office/drawing/2014/chart" uri="{C3380CC4-5D6E-409C-BE32-E72D297353CC}">
                <c16:uniqueId val="{0000001B-F5E9-4A98-BE12-14CEC0537FBC}"/>
              </c:ext>
            </c:extLst>
          </c:dPt>
          <c:dPt>
            <c:idx val="17"/>
            <c:bubble3D val="0"/>
            <c:extLst xmlns:c16r2="http://schemas.microsoft.com/office/drawing/2015/06/chart">
              <c:ext xmlns:c16="http://schemas.microsoft.com/office/drawing/2014/chart" uri="{C3380CC4-5D6E-409C-BE32-E72D297353CC}">
                <c16:uniqueId val="{0000001C-F5E9-4A98-BE12-14CEC0537FBC}"/>
              </c:ext>
            </c:extLst>
          </c:dPt>
          <c:dPt>
            <c:idx val="18"/>
            <c:bubble3D val="0"/>
            <c:extLst xmlns:c16r2="http://schemas.microsoft.com/office/drawing/2015/06/chart">
              <c:ext xmlns:c16="http://schemas.microsoft.com/office/drawing/2014/chart" uri="{C3380CC4-5D6E-409C-BE32-E72D297353CC}">
                <c16:uniqueId val="{0000001D-F5E9-4A98-BE12-14CEC0537FBC}"/>
              </c:ext>
            </c:extLst>
          </c:dPt>
          <c:dPt>
            <c:idx val="19"/>
            <c:bubble3D val="0"/>
            <c:extLst xmlns:c16r2="http://schemas.microsoft.com/office/drawing/2015/06/chart">
              <c:ext xmlns:c16="http://schemas.microsoft.com/office/drawing/2014/chart" uri="{C3380CC4-5D6E-409C-BE32-E72D297353CC}">
                <c16:uniqueId val="{0000001E-F5E9-4A98-BE12-14CEC0537FBC}"/>
              </c:ext>
            </c:extLst>
          </c:dPt>
          <c:dPt>
            <c:idx val="20"/>
            <c:bubble3D val="0"/>
            <c:extLst xmlns:c16r2="http://schemas.microsoft.com/office/drawing/2015/06/chart">
              <c:ext xmlns:c16="http://schemas.microsoft.com/office/drawing/2014/chart" uri="{C3380CC4-5D6E-409C-BE32-E72D297353CC}">
                <c16:uniqueId val="{0000001F-F5E9-4A98-BE12-14CEC0537FBC}"/>
              </c:ext>
            </c:extLst>
          </c:dPt>
          <c:dPt>
            <c:idx val="21"/>
            <c:bubble3D val="0"/>
            <c:extLst xmlns:c16r2="http://schemas.microsoft.com/office/drawing/2015/06/chart">
              <c:ext xmlns:c16="http://schemas.microsoft.com/office/drawing/2014/chart" uri="{C3380CC4-5D6E-409C-BE32-E72D297353CC}">
                <c16:uniqueId val="{00000020-F5E9-4A98-BE12-14CEC0537FBC}"/>
              </c:ext>
            </c:extLst>
          </c:dPt>
          <c:dPt>
            <c:idx val="22"/>
            <c:bubble3D val="0"/>
            <c:extLst xmlns:c16r2="http://schemas.microsoft.com/office/drawing/2015/06/chart">
              <c:ext xmlns:c16="http://schemas.microsoft.com/office/drawing/2014/chart" uri="{C3380CC4-5D6E-409C-BE32-E72D297353CC}">
                <c16:uniqueId val="{00000021-F5E9-4A98-BE12-14CEC0537FBC}"/>
              </c:ext>
            </c:extLst>
          </c:dPt>
          <c:dPt>
            <c:idx val="23"/>
            <c:bubble3D val="0"/>
            <c:extLst xmlns:c16r2="http://schemas.microsoft.com/office/drawing/2015/06/chart">
              <c:ext xmlns:c16="http://schemas.microsoft.com/office/drawing/2014/chart" uri="{C3380CC4-5D6E-409C-BE32-E72D297353CC}">
                <c16:uniqueId val="{00000022-F5E9-4A98-BE12-14CEC0537FBC}"/>
              </c:ext>
            </c:extLst>
          </c:dPt>
          <c:dPt>
            <c:idx val="24"/>
            <c:bubble3D val="0"/>
            <c:extLst xmlns:c16r2="http://schemas.microsoft.com/office/drawing/2015/06/chart">
              <c:ext xmlns:c16="http://schemas.microsoft.com/office/drawing/2014/chart" uri="{C3380CC4-5D6E-409C-BE32-E72D297353CC}">
                <c16:uniqueId val="{00000023-F5E9-4A98-BE12-14CEC0537FBC}"/>
              </c:ext>
            </c:extLst>
          </c:dPt>
          <c:dPt>
            <c:idx val="25"/>
            <c:bubble3D val="0"/>
            <c:extLst xmlns:c16r2="http://schemas.microsoft.com/office/drawing/2015/06/chart">
              <c:ext xmlns:c16="http://schemas.microsoft.com/office/drawing/2014/chart" uri="{C3380CC4-5D6E-409C-BE32-E72D297353CC}">
                <c16:uniqueId val="{00000024-F5E9-4A98-BE12-14CEC0537FBC}"/>
              </c:ext>
            </c:extLst>
          </c:dPt>
          <c:dPt>
            <c:idx val="26"/>
            <c:bubble3D val="0"/>
            <c:extLst xmlns:c16r2="http://schemas.microsoft.com/office/drawing/2015/06/chart">
              <c:ext xmlns:c16="http://schemas.microsoft.com/office/drawing/2014/chart" uri="{C3380CC4-5D6E-409C-BE32-E72D297353CC}">
                <c16:uniqueId val="{00000025-F5E9-4A98-BE12-14CEC0537FBC}"/>
              </c:ext>
            </c:extLst>
          </c:dPt>
          <c:cat>
            <c:numRef>
              <c:f>Sheet1!$B$1:$AH$1</c:f>
              <c:numCache>
                <c:formatCode>General</c:formatCode>
                <c:ptCount val="19"/>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numCache>
            </c:numRef>
          </c:cat>
          <c:val>
            <c:numRef>
              <c:f>Sheet1!$B$2:$AH$2</c:f>
              <c:numCache>
                <c:formatCode>0</c:formatCode>
                <c:ptCount val="19"/>
                <c:pt idx="0">
                  <c:v>100</c:v>
                </c:pt>
                <c:pt idx="1">
                  <c:v>110.70158747507917</c:v>
                </c:pt>
                <c:pt idx="2">
                  <c:v>123.87754307155006</c:v>
                </c:pt>
                <c:pt idx="3">
                  <c:v>136.21641859317771</c:v>
                </c:pt>
                <c:pt idx="4">
                  <c:v>131.31584676156837</c:v>
                </c:pt>
                <c:pt idx="5">
                  <c:v>112.47344722461337</c:v>
                </c:pt>
                <c:pt idx="6">
                  <c:v>108.22167585701523</c:v>
                </c:pt>
                <c:pt idx="7">
                  <c:v>115.14786311186421</c:v>
                </c:pt>
                <c:pt idx="8">
                  <c:v>119.75377763633878</c:v>
                </c:pt>
                <c:pt idx="9">
                  <c:v>122.89917277196423</c:v>
                </c:pt>
                <c:pt idx="10">
                  <c:v>125.50453567088708</c:v>
                </c:pt>
                <c:pt idx="11">
                  <c:v>128.90839204516237</c:v>
                </c:pt>
                <c:pt idx="12">
                  <c:v>131.42257698733872</c:v>
                </c:pt>
                <c:pt idx="13">
                  <c:v>135.36525429695888</c:v>
                </c:pt>
                <c:pt idx="14">
                  <c:v>141.45669074032202</c:v>
                </c:pt>
                <c:pt idx="15">
                  <c:v>147.82224182363649</c:v>
                </c:pt>
                <c:pt idx="16">
                  <c:v>154.47424270570011</c:v>
                </c:pt>
                <c:pt idx="17">
                  <c:v>161.4255836274566</c:v>
                </c:pt>
                <c:pt idx="18">
                  <c:v>168.68973489069214</c:v>
                </c:pt>
              </c:numCache>
            </c:numRef>
          </c:val>
          <c:smooth val="0"/>
          <c:extLst xmlns:c16r2="http://schemas.microsoft.com/office/drawing/2015/06/chart">
            <c:ext xmlns:c16="http://schemas.microsoft.com/office/drawing/2014/chart" uri="{C3380CC4-5D6E-409C-BE32-E72D297353CC}">
              <c16:uniqueId val="{00000026-F5E9-4A98-BE12-14CEC0537FBC}"/>
            </c:ext>
          </c:extLst>
        </c:ser>
        <c:ser>
          <c:idx val="1"/>
          <c:order val="1"/>
          <c:tx>
            <c:strRef>
              <c:f>Sheet1!$A$3</c:f>
              <c:strCache>
                <c:ptCount val="1"/>
                <c:pt idx="0">
                  <c:v>Trenda scenārijs</c:v>
                </c:pt>
              </c:strCache>
            </c:strRef>
          </c:tx>
          <c:spPr>
            <a:ln w="50800">
              <a:solidFill>
                <a:srgbClr val="0070C0"/>
              </a:solidFill>
              <a:prstDash val="sysDash"/>
            </a:ln>
          </c:spPr>
          <c:marker>
            <c:symbol val="none"/>
          </c:marker>
          <c:dPt>
            <c:idx val="8"/>
            <c:bubble3D val="0"/>
            <c:extLst xmlns:c16r2="http://schemas.microsoft.com/office/drawing/2015/06/chart">
              <c:ext xmlns:c16="http://schemas.microsoft.com/office/drawing/2014/chart" uri="{C3380CC4-5D6E-409C-BE32-E72D297353CC}">
                <c16:uniqueId val="{00000027-F5E9-4A98-BE12-14CEC0537FBC}"/>
              </c:ext>
            </c:extLst>
          </c:dPt>
          <c:dPt>
            <c:idx val="9"/>
            <c:bubble3D val="0"/>
            <c:extLst xmlns:c16r2="http://schemas.microsoft.com/office/drawing/2015/06/chart">
              <c:ext xmlns:c16="http://schemas.microsoft.com/office/drawing/2014/chart" uri="{C3380CC4-5D6E-409C-BE32-E72D297353CC}">
                <c16:uniqueId val="{00000028-F5E9-4A98-BE12-14CEC0537FBC}"/>
              </c:ext>
            </c:extLst>
          </c:dPt>
          <c:dPt>
            <c:idx val="10"/>
            <c:bubble3D val="0"/>
            <c:extLst xmlns:c16r2="http://schemas.microsoft.com/office/drawing/2015/06/chart">
              <c:ext xmlns:c16="http://schemas.microsoft.com/office/drawing/2014/chart" uri="{C3380CC4-5D6E-409C-BE32-E72D297353CC}">
                <c16:uniqueId val="{00000029-F5E9-4A98-BE12-14CEC0537FBC}"/>
              </c:ext>
            </c:extLst>
          </c:dPt>
          <c:cat>
            <c:numRef>
              <c:f>Sheet1!$B$1:$AH$1</c:f>
              <c:numCache>
                <c:formatCode>General</c:formatCode>
                <c:ptCount val="19"/>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numCache>
            </c:numRef>
          </c:cat>
          <c:val>
            <c:numRef>
              <c:f>Sheet1!$B$3:$AH$3</c:f>
              <c:numCache>
                <c:formatCode>0</c:formatCode>
                <c:ptCount val="19"/>
                <c:pt idx="12">
                  <c:v>131.42257698733872</c:v>
                </c:pt>
                <c:pt idx="13">
                  <c:v>135.36525429695888</c:v>
                </c:pt>
                <c:pt idx="14">
                  <c:v>138.47865514578893</c:v>
                </c:pt>
                <c:pt idx="15">
                  <c:v>141.66366421414207</c:v>
                </c:pt>
                <c:pt idx="16">
                  <c:v>144.92192849106732</c:v>
                </c:pt>
                <c:pt idx="17">
                  <c:v>148.25513284636185</c:v>
                </c:pt>
                <c:pt idx="18">
                  <c:v>151.66500090182817</c:v>
                </c:pt>
              </c:numCache>
            </c:numRef>
          </c:val>
          <c:smooth val="0"/>
          <c:extLst xmlns:c16r2="http://schemas.microsoft.com/office/drawing/2015/06/chart">
            <c:ext xmlns:c16="http://schemas.microsoft.com/office/drawing/2014/chart" uri="{C3380CC4-5D6E-409C-BE32-E72D297353CC}">
              <c16:uniqueId val="{0000002A-F5E9-4A98-BE12-14CEC0537FBC}"/>
            </c:ext>
          </c:extLst>
        </c:ser>
        <c:dLbls>
          <c:showLegendKey val="0"/>
          <c:showVal val="0"/>
          <c:showCatName val="0"/>
          <c:showSerName val="0"/>
          <c:showPercent val="0"/>
          <c:showBubbleSize val="0"/>
        </c:dLbls>
        <c:marker val="1"/>
        <c:smooth val="0"/>
        <c:axId val="168226056"/>
        <c:axId val="286218216"/>
      </c:lineChart>
      <c:catAx>
        <c:axId val="168226056"/>
        <c:scaling>
          <c:orientation val="minMax"/>
        </c:scaling>
        <c:delete val="0"/>
        <c:axPos val="b"/>
        <c:numFmt formatCode="General" sourceLinked="1"/>
        <c:majorTickMark val="out"/>
        <c:minorTickMark val="none"/>
        <c:tickLblPos val="low"/>
        <c:spPr>
          <a:ln w="3175">
            <a:noFill/>
            <a:prstDash val="solid"/>
          </a:ln>
        </c:spPr>
        <c:txPr>
          <a:bodyPr rot="0" vert="horz"/>
          <a:lstStyle/>
          <a:p>
            <a:pPr>
              <a:defRPr/>
            </a:pPr>
            <a:endParaRPr lang="lv-LV"/>
          </a:p>
        </c:txPr>
        <c:crossAx val="286218216"/>
        <c:crosses val="autoZero"/>
        <c:auto val="0"/>
        <c:lblAlgn val="ctr"/>
        <c:lblOffset val="100"/>
        <c:tickLblSkip val="2"/>
        <c:tickMarkSkip val="1"/>
        <c:noMultiLvlLbl val="0"/>
      </c:catAx>
      <c:valAx>
        <c:axId val="286218216"/>
        <c:scaling>
          <c:orientation val="minMax"/>
          <c:max val="180"/>
          <c:min val="90"/>
        </c:scaling>
        <c:delete val="0"/>
        <c:axPos val="l"/>
        <c:numFmt formatCode="0" sourceLinked="0"/>
        <c:majorTickMark val="out"/>
        <c:minorTickMark val="none"/>
        <c:tickLblPos val="nextTo"/>
        <c:spPr>
          <a:ln w="3175">
            <a:noFill/>
            <a:prstDash val="solid"/>
          </a:ln>
        </c:spPr>
        <c:txPr>
          <a:bodyPr rot="0" vert="horz"/>
          <a:lstStyle/>
          <a:p>
            <a:pPr>
              <a:defRPr/>
            </a:pPr>
            <a:endParaRPr lang="lv-LV"/>
          </a:p>
        </c:txPr>
        <c:crossAx val="168226056"/>
        <c:crosses val="autoZero"/>
        <c:crossBetween val="between"/>
        <c:majorUnit val="15"/>
      </c:valAx>
      <c:spPr>
        <a:solidFill>
          <a:schemeClr val="bg1"/>
        </a:solidFill>
        <a:ln w="25398">
          <a:noFill/>
        </a:ln>
      </c:spPr>
    </c:plotArea>
    <c:plotVisOnly val="1"/>
    <c:dispBlanksAs val="gap"/>
    <c:showDLblsOverMax val="0"/>
  </c:chart>
  <c:spPr>
    <a:noFill/>
    <a:ln>
      <a:noFill/>
    </a:ln>
  </c:spPr>
  <c:txPr>
    <a:bodyPr/>
    <a:lstStyle/>
    <a:p>
      <a:pPr>
        <a:defRPr sz="1400" b="0" i="0" u="none" strike="noStrike" baseline="0">
          <a:solidFill>
            <a:srgbClr val="000000"/>
          </a:solidFill>
          <a:latin typeface="Arial Narrow" panose="020B0606020202030204" pitchFamily="34" charset="0"/>
          <a:ea typeface="Verdana" panose="020B0604030504040204" pitchFamily="34" charset="0"/>
          <a:cs typeface="Verdana" panose="020B0604030504040204" pitchFamily="34" charset="0"/>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a:pPr>
            <a:r>
              <a:rPr lang="lv-LV" sz="1200" baseline="0" dirty="0"/>
              <a:t>(</a:t>
            </a:r>
            <a:r>
              <a:rPr lang="lv-LV" sz="1200" b="0" i="0" u="none" strike="noStrike" baseline="0" dirty="0" err="1">
                <a:effectLst/>
              </a:rPr>
              <a:t>employee</a:t>
            </a:r>
            <a:r>
              <a:rPr lang="lv-LV" sz="1200" b="0" i="0" u="none" strike="noStrike" baseline="0" dirty="0">
                <a:effectLst/>
              </a:rPr>
              <a:t> </a:t>
            </a:r>
            <a:r>
              <a:rPr lang="lv-LV" sz="1200" b="0" i="0" u="none" strike="noStrike" baseline="0" dirty="0" err="1">
                <a:effectLst/>
              </a:rPr>
              <a:t>with</a:t>
            </a:r>
            <a:r>
              <a:rPr lang="lv-LV" sz="1200" b="0" i="0" u="none" strike="noStrike" baseline="0" dirty="0">
                <a:effectLst/>
              </a:rPr>
              <a:t> </a:t>
            </a:r>
            <a:r>
              <a:rPr lang="lv-LV" sz="1200" b="0" i="0" u="none" strike="noStrike" baseline="0" dirty="0" err="1">
                <a:effectLst/>
              </a:rPr>
              <a:t>one</a:t>
            </a:r>
            <a:r>
              <a:rPr lang="lv-LV" sz="1200" b="0" i="0" u="none" strike="noStrike" baseline="0" dirty="0">
                <a:effectLst/>
              </a:rPr>
              <a:t> </a:t>
            </a:r>
            <a:r>
              <a:rPr lang="lv-LV" sz="1200" b="0" i="0" u="none" strike="noStrike" baseline="0" dirty="0" err="1">
                <a:effectLst/>
              </a:rPr>
              <a:t>dependant</a:t>
            </a:r>
            <a:r>
              <a:rPr lang="lv-LV" sz="1200" baseline="0" dirty="0"/>
              <a:t>)</a:t>
            </a:r>
            <a:endParaRPr lang="lv-LV" sz="1200"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9.324462736275492E-2"/>
          <c:y val="0.20037596112356848"/>
          <c:w val="0.87495108126622512"/>
          <c:h val="0.50820500668453927"/>
        </c:manualLayout>
      </c:layout>
      <c:lineChart>
        <c:grouping val="standard"/>
        <c:varyColors val="0"/>
        <c:ser>
          <c:idx val="1"/>
          <c:order val="0"/>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salīdz.'!$L$85:$L$95</c:f>
              <c:numCache>
                <c:formatCode>0%</c:formatCode>
                <c:ptCount val="11"/>
                <c:pt idx="0">
                  <c:v>0.30746824176713328</c:v>
                </c:pt>
                <c:pt idx="1">
                  <c:v>0.35731624148971836</c:v>
                </c:pt>
                <c:pt idx="2">
                  <c:v>0.38224024135101081</c:v>
                </c:pt>
                <c:pt idx="3">
                  <c:v>0.39719464126778631</c:v>
                </c:pt>
                <c:pt idx="4">
                  <c:v>0.40594573455241795</c:v>
                </c:pt>
                <c:pt idx="5">
                  <c:v>0.41115208119011015</c:v>
                </c:pt>
                <c:pt idx="6">
                  <c:v>0.42052350513795611</c:v>
                </c:pt>
                <c:pt idx="7">
                  <c:v>0.43145683307710975</c:v>
                </c:pt>
                <c:pt idx="8">
                  <c:v>0.43510127572349433</c:v>
                </c:pt>
                <c:pt idx="9">
                  <c:v>0.43692349704668659</c:v>
                </c:pt>
                <c:pt idx="10">
                  <c:v>0.43801682984060197</c:v>
                </c:pt>
              </c:numCache>
            </c:numRef>
          </c:val>
          <c:smooth val="0"/>
          <c:extLst xmlns:c16r2="http://schemas.microsoft.com/office/drawing/2015/06/chart">
            <c:ext xmlns:c16="http://schemas.microsoft.com/office/drawing/2014/chart" uri="{C3380CC4-5D6E-409C-BE32-E72D297353CC}">
              <c16:uniqueId val="{00000000-3CDE-4222-A385-C64769078806}"/>
            </c:ext>
          </c:extLst>
        </c:ser>
        <c:ser>
          <c:idx val="2"/>
          <c:order val="1"/>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salīdz.'!$M$85:$M$95</c:f>
              <c:numCache>
                <c:formatCode>0%</c:formatCode>
                <c:ptCount val="11"/>
                <c:pt idx="0">
                  <c:v>0.28277862841486018</c:v>
                </c:pt>
                <c:pt idx="1">
                  <c:v>0.33412385020089108</c:v>
                </c:pt>
                <c:pt idx="2">
                  <c:v>0.37153909029160864</c:v>
                </c:pt>
                <c:pt idx="3">
                  <c:v>0.39398823434603913</c:v>
                </c:pt>
                <c:pt idx="4">
                  <c:v>0.39936067907701406</c:v>
                </c:pt>
                <c:pt idx="5">
                  <c:v>0.40319813959913892</c:v>
                </c:pt>
                <c:pt idx="6">
                  <c:v>0.41413490208719472</c:v>
                </c:pt>
                <c:pt idx="7">
                  <c:v>0.43226690305423476</c:v>
                </c:pt>
                <c:pt idx="8">
                  <c:v>0.43831090337658157</c:v>
                </c:pt>
                <c:pt idx="9">
                  <c:v>0.44133290353775478</c:v>
                </c:pt>
                <c:pt idx="10">
                  <c:v>0.44314610363445889</c:v>
                </c:pt>
              </c:numCache>
            </c:numRef>
          </c:val>
          <c:smooth val="0"/>
          <c:extLst xmlns:c16r2="http://schemas.microsoft.com/office/drawing/2015/06/chart">
            <c:ext xmlns:c16="http://schemas.microsoft.com/office/drawing/2014/chart" uri="{C3380CC4-5D6E-409C-BE32-E72D297353CC}">
              <c16:uniqueId val="{00000001-3CDE-4222-A385-C64769078806}"/>
            </c:ext>
          </c:extLst>
        </c:ser>
        <c:ser>
          <c:idx val="3"/>
          <c:order val="2"/>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salīdz.'!$P$85:$P$95</c:f>
              <c:numCache>
                <c:formatCode>0%</c:formatCode>
                <c:ptCount val="11"/>
                <c:pt idx="0">
                  <c:v>0.30624380574826565</c:v>
                </c:pt>
                <c:pt idx="1">
                  <c:v>0.34436227795989938</c:v>
                </c:pt>
                <c:pt idx="2">
                  <c:v>0.37771594114507895</c:v>
                </c:pt>
                <c:pt idx="3">
                  <c:v>0.39772813905618665</c:v>
                </c:pt>
                <c:pt idx="4">
                  <c:v>0.40153998627734999</c:v>
                </c:pt>
                <c:pt idx="5">
                  <c:v>0.40426273429246667</c:v>
                </c:pt>
                <c:pt idx="6">
                  <c:v>0.40916368071967679</c:v>
                </c:pt>
                <c:pt idx="7">
                  <c:v>0.41488145155142186</c:v>
                </c:pt>
                <c:pt idx="8">
                  <c:v>0.41678737516200348</c:v>
                </c:pt>
                <c:pt idx="9">
                  <c:v>0.41774033696729435</c:v>
                </c:pt>
                <c:pt idx="10">
                  <c:v>0.41831211405046886</c:v>
                </c:pt>
              </c:numCache>
            </c:numRef>
          </c:val>
          <c:smooth val="0"/>
          <c:extLst xmlns:c16r2="http://schemas.microsoft.com/office/drawing/2015/06/chart">
            <c:ext xmlns:c16="http://schemas.microsoft.com/office/drawing/2014/chart" uri="{C3380CC4-5D6E-409C-BE32-E72D297353CC}">
              <c16:uniqueId val="{00000002-3CDE-4222-A385-C64769078806}"/>
            </c:ext>
          </c:extLst>
        </c:ser>
        <c:ser>
          <c:idx val="4"/>
          <c:order val="3"/>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salīdz.'!$Q$85:$Q$95</c:f>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xmlns:c16r2="http://schemas.microsoft.com/office/drawing/2015/06/chart">
            <c:ext xmlns:c16="http://schemas.microsoft.com/office/drawing/2014/chart" uri="{C3380CC4-5D6E-409C-BE32-E72D297353CC}">
              <c16:uniqueId val="{00000003-3CDE-4222-A385-C64769078806}"/>
            </c:ext>
          </c:extLst>
        </c:ser>
        <c:ser>
          <c:idx val="0"/>
          <c:order val="4"/>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salīdz.'!$N$85:$N$95</c:f>
              <c:numCache>
                <c:formatCode>0%</c:formatCode>
                <c:ptCount val="11"/>
                <c:pt idx="0">
                  <c:v>0.28277862841486018</c:v>
                </c:pt>
                <c:pt idx="1">
                  <c:v>0.31763439862400294</c:v>
                </c:pt>
                <c:pt idx="2">
                  <c:v>0.35882314156147666</c:v>
                </c:pt>
                <c:pt idx="3">
                  <c:v>0.38353638732396078</c:v>
                </c:pt>
                <c:pt idx="4">
                  <c:v>0.39533134552878291</c:v>
                </c:pt>
                <c:pt idx="5">
                  <c:v>0.39974442512922653</c:v>
                </c:pt>
                <c:pt idx="6">
                  <c:v>0.41171730195825607</c:v>
                </c:pt>
                <c:pt idx="7">
                  <c:v>0.43105810298976543</c:v>
                </c:pt>
                <c:pt idx="8">
                  <c:v>0.4375050366669353</c:v>
                </c:pt>
                <c:pt idx="9">
                  <c:v>0.44072850350552012</c:v>
                </c:pt>
                <c:pt idx="10">
                  <c:v>0.44266258360867111</c:v>
                </c:pt>
              </c:numCache>
            </c:numRef>
          </c:val>
          <c:smooth val="0"/>
          <c:extLst xmlns:c16r2="http://schemas.microsoft.com/office/drawing/2015/06/chart">
            <c:ext xmlns:c16="http://schemas.microsoft.com/office/drawing/2014/chart" uri="{C3380CC4-5D6E-409C-BE32-E72D297353CC}">
              <c16:uniqueId val="{00000004-3CDE-4222-A385-C64769078806}"/>
            </c:ext>
          </c:extLst>
        </c:ser>
        <c:ser>
          <c:idx val="5"/>
          <c:order val="5"/>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salīdz.'!$K$85:$K$95</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salīdz.'!$O$85:$O$95</c:f>
              <c:numCache>
                <c:formatCode>0%</c:formatCode>
                <c:ptCount val="11"/>
                <c:pt idx="0">
                  <c:v>0.28277862841486018</c:v>
                </c:pt>
                <c:pt idx="1">
                  <c:v>0.30604979690745115</c:v>
                </c:pt>
                <c:pt idx="2">
                  <c:v>0.34934746003537337</c:v>
                </c:pt>
                <c:pt idx="3">
                  <c:v>0.37532605791212659</c:v>
                </c:pt>
                <c:pt idx="4">
                  <c:v>0.39264512316329553</c:v>
                </c:pt>
                <c:pt idx="5">
                  <c:v>0.39744194881595157</c:v>
                </c:pt>
                <c:pt idx="6">
                  <c:v>0.41010556853896363</c:v>
                </c:pt>
                <c:pt idx="7">
                  <c:v>0.43025223628011922</c:v>
                </c:pt>
                <c:pt idx="8">
                  <c:v>0.43696779219383786</c:v>
                </c:pt>
                <c:pt idx="9">
                  <c:v>0.44032557015069701</c:v>
                </c:pt>
                <c:pt idx="10">
                  <c:v>0.44234023692481261</c:v>
                </c:pt>
              </c:numCache>
            </c:numRef>
          </c:val>
          <c:smooth val="0"/>
          <c:extLst xmlns:c16r2="http://schemas.microsoft.com/office/drawing/2015/06/chart">
            <c:ext xmlns:c16="http://schemas.microsoft.com/office/drawing/2014/chart" uri="{C3380CC4-5D6E-409C-BE32-E72D297353CC}">
              <c16:uniqueId val="{00000005-3CDE-4222-A385-C64769078806}"/>
            </c:ext>
          </c:extLst>
        </c:ser>
        <c:dLbls>
          <c:showLegendKey val="0"/>
          <c:showVal val="0"/>
          <c:showCatName val="0"/>
          <c:showSerName val="0"/>
          <c:showPercent val="0"/>
          <c:showBubbleSize val="0"/>
        </c:dLbls>
        <c:smooth val="0"/>
        <c:axId val="89933296"/>
        <c:axId val="89294304"/>
      </c:lineChart>
      <c:catAx>
        <c:axId val="899332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dirty="0">
                    <a:effectLst/>
                  </a:rPr>
                  <a:t>Gross </a:t>
                </a:r>
                <a:r>
                  <a:rPr lang="lv-LV" sz="1000" b="0" i="0" baseline="0" dirty="0" err="1">
                    <a:effectLst/>
                  </a:rPr>
                  <a:t>wage</a:t>
                </a:r>
                <a:r>
                  <a:rPr lang="en-US" sz="1000" b="0" i="0" baseline="0" dirty="0">
                    <a:effectLst/>
                  </a:rPr>
                  <a:t>, </a:t>
                </a:r>
                <a:r>
                  <a:rPr lang="en-US" sz="1000" b="0" i="1" baseline="0" dirty="0">
                    <a:effectLst/>
                  </a:rPr>
                  <a:t>EUR </a:t>
                </a:r>
                <a:r>
                  <a:rPr lang="lv-LV" sz="1000" b="0" i="1" baseline="0" dirty="0">
                    <a:effectLst/>
                  </a:rPr>
                  <a:t>per </a:t>
                </a:r>
                <a:r>
                  <a:rPr lang="lv-LV" sz="1000" b="0" i="1" baseline="0" dirty="0" err="1">
                    <a:effectLst/>
                  </a:rPr>
                  <a:t>month</a:t>
                </a:r>
                <a:endParaRPr lang="lv-LV" sz="1000" dirty="0">
                  <a:effectLst/>
                </a:endParaRP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9294304"/>
        <c:crosses val="autoZero"/>
        <c:auto val="1"/>
        <c:lblAlgn val="ctr"/>
        <c:lblOffset val="100"/>
        <c:noMultiLvlLbl val="0"/>
      </c:catAx>
      <c:valAx>
        <c:axId val="89294304"/>
        <c:scaling>
          <c:orientation val="minMax"/>
          <c:max val="0.45"/>
          <c:min val="0.2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9933296"/>
        <c:crosses val="autoZero"/>
        <c:crossBetween val="between"/>
      </c:valAx>
      <c:spPr>
        <a:noFill/>
        <a:ln>
          <a:noFill/>
        </a:ln>
        <a:effectLst/>
      </c:spPr>
    </c:plotArea>
    <c:legend>
      <c:legendPos val="b"/>
      <c:layout>
        <c:manualLayout>
          <c:xMode val="edge"/>
          <c:yMode val="edge"/>
          <c:x val="3.2113683153219059E-2"/>
          <c:y val="0.86345572995876096"/>
          <c:w val="0.93577240603220635"/>
          <c:h val="0.1095939053978538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a:pPr>
            <a:r>
              <a:rPr lang="lv-LV" sz="1200" baseline="0" dirty="0"/>
              <a:t>(</a:t>
            </a:r>
            <a:r>
              <a:rPr lang="lv-LV" sz="1200" b="0" i="0" u="none" strike="noStrike" baseline="0" dirty="0" err="1">
                <a:effectLst/>
              </a:rPr>
              <a:t>employee</a:t>
            </a:r>
            <a:r>
              <a:rPr lang="lv-LV" sz="1200" b="0" i="0" u="none" strike="noStrike" baseline="0" dirty="0">
                <a:effectLst/>
              </a:rPr>
              <a:t> </a:t>
            </a:r>
            <a:r>
              <a:rPr lang="lv-LV" sz="1200" b="0" i="0" u="none" strike="noStrike" baseline="0" dirty="0" err="1">
                <a:effectLst/>
              </a:rPr>
              <a:t>with</a:t>
            </a:r>
            <a:r>
              <a:rPr lang="lv-LV" sz="1200" b="0" i="0" u="none" strike="noStrike" baseline="0" dirty="0">
                <a:effectLst/>
              </a:rPr>
              <a:t> </a:t>
            </a:r>
            <a:r>
              <a:rPr lang="lv-LV" sz="1200" b="0" i="0" u="none" strike="noStrike" baseline="0" dirty="0" err="1">
                <a:effectLst/>
              </a:rPr>
              <a:t>two</a:t>
            </a:r>
            <a:r>
              <a:rPr lang="lv-LV" sz="1200" b="0" i="0" u="none" strike="noStrike" baseline="0" dirty="0">
                <a:effectLst/>
              </a:rPr>
              <a:t> </a:t>
            </a:r>
            <a:r>
              <a:rPr lang="lv-LV" sz="1200" b="0" i="0" u="none" strike="noStrike" baseline="0" dirty="0" err="1">
                <a:effectLst/>
              </a:rPr>
              <a:t>dependants</a:t>
            </a:r>
            <a:r>
              <a:rPr lang="lv-LV" sz="1200" baseline="0" dirty="0"/>
              <a:t>)</a:t>
            </a:r>
            <a:endParaRPr lang="lv-LV" sz="1200"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8.7506516369975987E-2"/>
          <c:y val="0.21080693635803477"/>
          <c:w val="0.88264637262526391"/>
          <c:h val="0.46577755581943048"/>
        </c:manualLayout>
      </c:layout>
      <c:lineChart>
        <c:grouping val="standard"/>
        <c:varyColors val="0"/>
        <c:ser>
          <c:idx val="1"/>
          <c:order val="0"/>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salīdz.'!$L$99:$L$109</c:f>
              <c:numCache>
                <c:formatCode>0%</c:formatCode>
                <c:ptCount val="11"/>
                <c:pt idx="0">
                  <c:v>0.27583137794319929</c:v>
                </c:pt>
                <c:pt idx="1">
                  <c:v>0.30303730845845905</c:v>
                </c:pt>
                <c:pt idx="2">
                  <c:v>0.34153104157756636</c:v>
                </c:pt>
                <c:pt idx="3">
                  <c:v>0.36462728144903073</c:v>
                </c:pt>
                <c:pt idx="4">
                  <c:v>0.3788062680367883</c:v>
                </c:pt>
                <c:pt idx="5">
                  <c:v>0.38788968131957047</c:v>
                </c:pt>
                <c:pt idx="6">
                  <c:v>0.40423982522857838</c:v>
                </c:pt>
                <c:pt idx="7">
                  <c:v>0.42331499312242082</c:v>
                </c:pt>
                <c:pt idx="8">
                  <c:v>0.4296733824203684</c:v>
                </c:pt>
                <c:pt idx="9">
                  <c:v>0.4328525770693421</c:v>
                </c:pt>
                <c:pt idx="10">
                  <c:v>0.43476009385872644</c:v>
                </c:pt>
              </c:numCache>
            </c:numRef>
          </c:val>
          <c:smooth val="0"/>
          <c:extLst xmlns:c16r2="http://schemas.microsoft.com/office/drawing/2015/06/chart">
            <c:ext xmlns:c16="http://schemas.microsoft.com/office/drawing/2014/chart" uri="{C3380CC4-5D6E-409C-BE32-E72D297353CC}">
              <c16:uniqueId val="{00000000-C674-4CB4-8287-2821E95CD17F}"/>
            </c:ext>
          </c:extLst>
        </c:ser>
        <c:ser>
          <c:idx val="2"/>
          <c:order val="1"/>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salīdz.'!$M$99:$M$109</c:f>
              <c:numCache>
                <c:formatCode>0%</c:formatCode>
                <c:ptCount val="11"/>
                <c:pt idx="0">
                  <c:v>0.28277862841486018</c:v>
                </c:pt>
                <c:pt idx="1">
                  <c:v>0.28277862841486018</c:v>
                </c:pt>
                <c:pt idx="2">
                  <c:v>0.33124575480929741</c:v>
                </c:pt>
                <c:pt idx="3">
                  <c:v>0.36175356596019015</c:v>
                </c:pt>
                <c:pt idx="4">
                  <c:v>0.37249845542213983</c:v>
                </c:pt>
                <c:pt idx="5">
                  <c:v>0.3801733764663896</c:v>
                </c:pt>
                <c:pt idx="6">
                  <c:v>0.39801756789427023</c:v>
                </c:pt>
                <c:pt idx="7">
                  <c:v>0.42420823595777252</c:v>
                </c:pt>
                <c:pt idx="8">
                  <c:v>0.43293845864560671</c:v>
                </c:pt>
                <c:pt idx="9">
                  <c:v>0.43730356998952369</c:v>
                </c:pt>
                <c:pt idx="10">
                  <c:v>0.43992263679587396</c:v>
                </c:pt>
              </c:numCache>
            </c:numRef>
          </c:val>
          <c:smooth val="0"/>
          <c:extLst xmlns:c16r2="http://schemas.microsoft.com/office/drawing/2015/06/chart">
            <c:ext xmlns:c16="http://schemas.microsoft.com/office/drawing/2014/chart" uri="{C3380CC4-5D6E-409C-BE32-E72D297353CC}">
              <c16:uniqueId val="{00000001-C674-4CB4-8287-2821E95CD17F}"/>
            </c:ext>
          </c:extLst>
        </c:ser>
        <c:ser>
          <c:idx val="3"/>
          <c:order val="2"/>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salīdz.'!$P$99:$P$109</c:f>
              <c:numCache>
                <c:formatCode>0%</c:formatCode>
                <c:ptCount val="11"/>
                <c:pt idx="0">
                  <c:v>0.30624380574826565</c:v>
                </c:pt>
                <c:pt idx="1">
                  <c:v>0.3062438057482656</c:v>
                </c:pt>
                <c:pt idx="2">
                  <c:v>0.34912708698635364</c:v>
                </c:pt>
                <c:pt idx="3">
                  <c:v>0.37485705572920636</c:v>
                </c:pt>
                <c:pt idx="4">
                  <c:v>0.3824807501715331</c:v>
                </c:pt>
                <c:pt idx="5">
                  <c:v>0.38792624620176647</c:v>
                </c:pt>
                <c:pt idx="6">
                  <c:v>0.39772813905618665</c:v>
                </c:pt>
                <c:pt idx="7">
                  <c:v>0.40916368071967679</c:v>
                </c:pt>
                <c:pt idx="8">
                  <c:v>0.41297552794084014</c:v>
                </c:pt>
                <c:pt idx="9">
                  <c:v>0.41488145155142186</c:v>
                </c:pt>
                <c:pt idx="10">
                  <c:v>0.41602500571777085</c:v>
                </c:pt>
              </c:numCache>
            </c:numRef>
          </c:val>
          <c:smooth val="0"/>
          <c:extLst xmlns:c16r2="http://schemas.microsoft.com/office/drawing/2015/06/chart">
            <c:ext xmlns:c16="http://schemas.microsoft.com/office/drawing/2014/chart" uri="{C3380CC4-5D6E-409C-BE32-E72D297353CC}">
              <c16:uniqueId val="{00000002-C674-4CB4-8287-2821E95CD17F}"/>
            </c:ext>
          </c:extLst>
        </c:ser>
        <c:ser>
          <c:idx val="4"/>
          <c:order val="3"/>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salīdz.'!$Q$99:$Q$109</c:f>
              <c:numCache>
                <c:formatCode>0%</c:formatCode>
                <c:ptCount val="11"/>
                <c:pt idx="0">
                  <c:v>0.29880418535127057</c:v>
                </c:pt>
                <c:pt idx="1">
                  <c:v>0.34040857000498254</c:v>
                </c:pt>
                <c:pt idx="2">
                  <c:v>0.36121076233183858</c:v>
                </c:pt>
                <c:pt idx="3">
                  <c:v>0.37369207772795215</c:v>
                </c:pt>
                <c:pt idx="4">
                  <c:v>0.38201295465869461</c:v>
                </c:pt>
                <c:pt idx="5">
                  <c:v>0.38795643818065345</c:v>
                </c:pt>
                <c:pt idx="6">
                  <c:v>0.39865470852017937</c:v>
                </c:pt>
                <c:pt idx="7">
                  <c:v>0.411136023916293</c:v>
                </c:pt>
                <c:pt idx="8">
                  <c:v>0.41529646238166418</c:v>
                </c:pt>
                <c:pt idx="9">
                  <c:v>0.41737668161434982</c:v>
                </c:pt>
                <c:pt idx="10">
                  <c:v>0.41862481315396111</c:v>
                </c:pt>
              </c:numCache>
            </c:numRef>
          </c:val>
          <c:smooth val="0"/>
          <c:extLst xmlns:c16r2="http://schemas.microsoft.com/office/drawing/2015/06/chart">
            <c:ext xmlns:c16="http://schemas.microsoft.com/office/drawing/2014/chart" uri="{C3380CC4-5D6E-409C-BE32-E72D297353CC}">
              <c16:uniqueId val="{00000003-C674-4CB4-8287-2821E95CD17F}"/>
            </c:ext>
          </c:extLst>
        </c:ser>
        <c:ser>
          <c:idx val="0"/>
          <c:order val="4"/>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salīdz.'!$N$99:$N$109</c:f>
              <c:numCache>
                <c:formatCode>0%</c:formatCode>
                <c:ptCount val="11"/>
                <c:pt idx="0">
                  <c:v>0.28277862841486018</c:v>
                </c:pt>
                <c:pt idx="1">
                  <c:v>0.28277862841486018</c:v>
                </c:pt>
                <c:pt idx="2">
                  <c:v>0.31248580575681878</c:v>
                </c:pt>
                <c:pt idx="3">
                  <c:v>0.34646651868023448</c:v>
                </c:pt>
                <c:pt idx="4">
                  <c:v>0.36443978832567758</c:v>
                </c:pt>
                <c:pt idx="5">
                  <c:v>0.37326594752656483</c:v>
                </c:pt>
                <c:pt idx="6">
                  <c:v>0.39318236763639292</c:v>
                </c:pt>
                <c:pt idx="7">
                  <c:v>0.42179063582883386</c:v>
                </c:pt>
                <c:pt idx="8">
                  <c:v>0.43132672522631427</c:v>
                </c:pt>
                <c:pt idx="9">
                  <c:v>0.43609476992505436</c:v>
                </c:pt>
                <c:pt idx="10">
                  <c:v>0.43895559674429852</c:v>
                </c:pt>
              </c:numCache>
            </c:numRef>
          </c:val>
          <c:smooth val="0"/>
          <c:extLst xmlns:c16r2="http://schemas.microsoft.com/office/drawing/2015/06/chart">
            <c:ext xmlns:c16="http://schemas.microsoft.com/office/drawing/2014/chart" uri="{C3380CC4-5D6E-409C-BE32-E72D297353CC}">
              <c16:uniqueId val="{00000004-C674-4CB4-8287-2821E95CD17F}"/>
            </c:ext>
          </c:extLst>
        </c:ser>
        <c:ser>
          <c:idx val="5"/>
          <c:order val="5"/>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salīdz.'!$K$99:$K$109</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salīdz.'!$O$99:$O$109</c:f>
              <c:numCache>
                <c:formatCode>0%</c:formatCode>
                <c:ptCount val="11"/>
                <c:pt idx="0">
                  <c:v>0.28277862841486018</c:v>
                </c:pt>
                <c:pt idx="1">
                  <c:v>0.28277862841486018</c:v>
                </c:pt>
                <c:pt idx="2">
                  <c:v>0.29898079068248434</c:v>
                </c:pt>
                <c:pt idx="3">
                  <c:v>0.33503272242981536</c:v>
                </c:pt>
                <c:pt idx="4">
                  <c:v>0.35906734359470277</c:v>
                </c:pt>
                <c:pt idx="5">
                  <c:v>0.36866099490001497</c:v>
                </c:pt>
                <c:pt idx="6">
                  <c:v>0.38995890079780798</c:v>
                </c:pt>
                <c:pt idx="7">
                  <c:v>0.42017890240954142</c:v>
                </c:pt>
                <c:pt idx="8">
                  <c:v>0.43025223628011933</c:v>
                </c:pt>
                <c:pt idx="9">
                  <c:v>0.43528890321540814</c:v>
                </c:pt>
                <c:pt idx="10">
                  <c:v>0.43831090337658152</c:v>
                </c:pt>
              </c:numCache>
            </c:numRef>
          </c:val>
          <c:smooth val="0"/>
          <c:extLst xmlns:c16r2="http://schemas.microsoft.com/office/drawing/2015/06/chart">
            <c:ext xmlns:c16="http://schemas.microsoft.com/office/drawing/2014/chart" uri="{C3380CC4-5D6E-409C-BE32-E72D297353CC}">
              <c16:uniqueId val="{00000005-C674-4CB4-8287-2821E95CD17F}"/>
            </c:ext>
          </c:extLst>
        </c:ser>
        <c:dLbls>
          <c:showLegendKey val="0"/>
          <c:showVal val="0"/>
          <c:showCatName val="0"/>
          <c:showSerName val="0"/>
          <c:showPercent val="0"/>
          <c:showBubbleSize val="0"/>
        </c:dLbls>
        <c:smooth val="0"/>
        <c:axId val="89295088"/>
        <c:axId val="89295480"/>
      </c:lineChart>
      <c:catAx>
        <c:axId val="8929508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a:effectLst/>
                  </a:rPr>
                  <a:t>Gross wage</a:t>
                </a:r>
                <a:r>
                  <a:rPr lang="en-US" sz="1000" b="0" i="0" baseline="0">
                    <a:effectLst/>
                  </a:rPr>
                  <a:t>, </a:t>
                </a:r>
                <a:r>
                  <a:rPr lang="en-US" sz="1000" b="0" i="1" baseline="0">
                    <a:effectLst/>
                  </a:rPr>
                  <a:t>EUR </a:t>
                </a:r>
                <a:r>
                  <a:rPr lang="lv-LV" sz="1000" b="0" i="1" baseline="0">
                    <a:effectLst/>
                  </a:rPr>
                  <a:t>per month</a:t>
                </a:r>
                <a:endParaRPr lang="lv-LV" sz="1000">
                  <a:effectLst/>
                </a:endParaRP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9295480"/>
        <c:crosses val="autoZero"/>
        <c:auto val="1"/>
        <c:lblAlgn val="ctr"/>
        <c:lblOffset val="100"/>
        <c:noMultiLvlLbl val="0"/>
      </c:catAx>
      <c:valAx>
        <c:axId val="89295480"/>
        <c:scaling>
          <c:orientation val="minMax"/>
          <c:max val="0.45"/>
          <c:min val="0.2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9295088"/>
        <c:crosses val="autoZero"/>
        <c:crossBetween val="between"/>
      </c:valAx>
      <c:spPr>
        <a:noFill/>
        <a:ln>
          <a:noFill/>
        </a:ln>
        <a:effectLst/>
      </c:spPr>
    </c:plotArea>
    <c:legend>
      <c:legendPos val="b"/>
      <c:layout>
        <c:manualLayout>
          <c:xMode val="edge"/>
          <c:yMode val="edge"/>
          <c:x val="7.7186936494235678E-2"/>
          <c:y val="0.833913997926925"/>
          <c:w val="0.79135865245741932"/>
          <c:h val="0.1387084778707328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1" dirty="0" err="1"/>
              <a:t>Tax</a:t>
            </a:r>
            <a:r>
              <a:rPr lang="lv-LV" sz="1200" b="1" dirty="0"/>
              <a:t> </a:t>
            </a:r>
            <a:r>
              <a:rPr lang="lv-LV" sz="1200" b="1" dirty="0" err="1"/>
              <a:t>Wedge</a:t>
            </a:r>
            <a:endParaRPr lang="lv-LV" sz="1200" b="1" baseline="0" dirty="0"/>
          </a:p>
          <a:p>
            <a:pPr>
              <a:defRPr sz="1400" b="0" i="0" u="none" strike="noStrike" kern="1200" spc="0" baseline="0">
                <a:solidFill>
                  <a:schemeClr val="tx1">
                    <a:lumMod val="65000"/>
                    <a:lumOff val="35000"/>
                  </a:schemeClr>
                </a:solidFill>
                <a:latin typeface="+mn-lt"/>
                <a:ea typeface="+mn-ea"/>
                <a:cs typeface="+mn-cs"/>
              </a:defRPr>
            </a:pPr>
            <a:r>
              <a:rPr lang="lv-LV" sz="1200" baseline="0" dirty="0"/>
              <a:t>(</a:t>
            </a:r>
            <a:r>
              <a:rPr lang="lv-LV" sz="1200" baseline="0" dirty="0" err="1"/>
              <a:t>employee</a:t>
            </a:r>
            <a:r>
              <a:rPr lang="lv-LV" sz="1200" baseline="0" dirty="0"/>
              <a:t> </a:t>
            </a:r>
            <a:r>
              <a:rPr lang="lv-LV" sz="1200" baseline="0" dirty="0" err="1"/>
              <a:t>without</a:t>
            </a:r>
            <a:r>
              <a:rPr lang="lv-LV" sz="1200" baseline="0" dirty="0"/>
              <a:t> </a:t>
            </a:r>
            <a:r>
              <a:rPr lang="lv-LV" sz="1200" baseline="0" dirty="0" err="1"/>
              <a:t>dependants</a:t>
            </a:r>
            <a:r>
              <a:rPr lang="lv-LV" sz="1200" baseline="0" dirty="0"/>
              <a:t>)</a:t>
            </a:r>
            <a:endParaRPr lang="lv-LV" sz="1200" dirty="0"/>
          </a:p>
        </c:rich>
      </c:tx>
      <c:layout/>
      <c:overlay val="0"/>
      <c:spPr>
        <a:noFill/>
        <a:ln>
          <a:noFill/>
        </a:ln>
        <a:effectLst/>
      </c:spPr>
    </c:title>
    <c:autoTitleDeleted val="0"/>
    <c:plotArea>
      <c:layout>
        <c:manualLayout>
          <c:layoutTarget val="inner"/>
          <c:xMode val="edge"/>
          <c:yMode val="edge"/>
          <c:x val="8.4456036745406818E-2"/>
          <c:y val="0.21450865787245726"/>
          <c:w val="0.88498840769903764"/>
          <c:h val="0.4670442389538475"/>
        </c:manualLayout>
      </c:layout>
      <c:lineChart>
        <c:grouping val="standard"/>
        <c:varyColors val="0"/>
        <c:ser>
          <c:idx val="1"/>
          <c:order val="5"/>
          <c:tx>
            <c:strRef>
              <c:f>'Baltijas valstu algu salīdz.'!$L$69</c:f>
              <c:strCache>
                <c:ptCount val="1"/>
                <c:pt idx="0">
                  <c:v>Latvia 2017</c:v>
                </c:pt>
              </c:strCache>
            </c:strRef>
          </c:tx>
          <c:spPr>
            <a:ln w="31750" cap="rnd">
              <a:solidFill>
                <a:srgbClr val="FF0000"/>
              </a:solidFill>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salīdz.'!$L$70:$L$80</c:f>
              <c:numCache>
                <c:formatCode>0%</c:formatCode>
                <c:ptCount val="11"/>
                <c:pt idx="0">
                  <c:v>0.38888664131402217</c:v>
                </c:pt>
                <c:pt idx="1">
                  <c:v>0.4115951745209776</c:v>
                </c:pt>
                <c:pt idx="2">
                  <c:v>0.42294944112445532</c:v>
                </c:pt>
                <c:pt idx="3">
                  <c:v>0.42976200108654183</c:v>
                </c:pt>
                <c:pt idx="4">
                  <c:v>0.43308520106804754</c:v>
                </c:pt>
                <c:pt idx="5">
                  <c:v>0.43441448106064984</c:v>
                </c:pt>
                <c:pt idx="6">
                  <c:v>0.4368071850473339</c:v>
                </c:pt>
                <c:pt idx="7">
                  <c:v>0.43959867303179861</c:v>
                </c:pt>
                <c:pt idx="8">
                  <c:v>0.44052916902662026</c:v>
                </c:pt>
                <c:pt idx="9">
                  <c:v>0.44099441702403103</c:v>
                </c:pt>
                <c:pt idx="10">
                  <c:v>0.44127356582247751</c:v>
                </c:pt>
              </c:numCache>
            </c:numRef>
          </c:val>
          <c:smooth val="0"/>
          <c:extLst xmlns:c16r2="http://schemas.microsoft.com/office/drawing/2015/06/chart">
            <c:ext xmlns:c16="http://schemas.microsoft.com/office/drawing/2014/chart" uri="{C3380CC4-5D6E-409C-BE32-E72D297353CC}">
              <c16:uniqueId val="{00000000-8DC2-4101-ABAD-6F7977617CDE}"/>
            </c:ext>
          </c:extLst>
        </c:ser>
        <c:ser>
          <c:idx val="2"/>
          <c:order val="6"/>
          <c:tx>
            <c:strRef>
              <c:f>'Baltijas valstu algu salīdz.'!$M$69</c:f>
              <c:strCache>
                <c:ptCount val="1"/>
                <c:pt idx="0">
                  <c:v>Latvia 2018</c:v>
                </c:pt>
              </c:strCache>
            </c:strRef>
          </c:tx>
          <c:spPr>
            <a:ln w="28575" cap="rnd">
              <a:solidFill>
                <a:schemeClr val="accent2">
                  <a:lumMod val="75000"/>
                </a:schemeClr>
              </a:solidFill>
              <a:prstDash val="sysDash"/>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salīdz.'!$M$70:$M$80</c:f>
              <c:numCache>
                <c:formatCode>0%</c:formatCode>
                <c:ptCount val="11"/>
                <c:pt idx="0">
                  <c:v>0.34563623176726571</c:v>
                </c:pt>
                <c:pt idx="1">
                  <c:v>0.38784829751063937</c:v>
                </c:pt>
                <c:pt idx="2">
                  <c:v>0.41183242577391993</c:v>
                </c:pt>
                <c:pt idx="3">
                  <c:v>0.42622290273188812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c:ext xmlns:c16="http://schemas.microsoft.com/office/drawing/2014/chart" uri="{C3380CC4-5D6E-409C-BE32-E72D297353CC}">
              <c16:uniqueId val="{00000001-8DC2-4101-ABAD-6F7977617CDE}"/>
            </c:ext>
          </c:extLst>
        </c:ser>
        <c:ser>
          <c:idx val="3"/>
          <c:order val="7"/>
          <c:tx>
            <c:strRef>
              <c:f>'Baltijas valstu algu salīdz.'!$P$69</c:f>
              <c:strCache>
                <c:ptCount val="1"/>
                <c:pt idx="0">
                  <c:v>Lithuania 2017</c:v>
                </c:pt>
              </c:strCache>
            </c:strRef>
          </c:tx>
          <c:spPr>
            <a:ln w="22225" cap="rnd">
              <a:solidFill>
                <a:srgbClr val="00B050"/>
              </a:solidFill>
              <a:round/>
            </a:ln>
            <a:effectLst/>
          </c:spPr>
          <c:marker>
            <c:symbol val="triangle"/>
            <c:size val="6"/>
            <c:spPr>
              <a:solidFill>
                <a:srgbClr val="00B050"/>
              </a:solidFill>
              <a:ln w="9525">
                <a:solidFill>
                  <a:srgbClr val="00B050"/>
                </a:solidFill>
              </a:ln>
              <a:effectLst/>
            </c:spPr>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salīdz.'!$P$70:$P$80</c:f>
              <c:numCache>
                <c:formatCode>0%</c:formatCode>
                <c:ptCount val="11"/>
                <c:pt idx="0">
                  <c:v>0.33483265990699096</c:v>
                </c:pt>
                <c:pt idx="1">
                  <c:v>0.3824807501715331</c:v>
                </c:pt>
                <c:pt idx="2">
                  <c:v>0.40630479530380426</c:v>
                </c:pt>
                <c:pt idx="3">
                  <c:v>0.42059922238316688</c:v>
                </c:pt>
                <c:pt idx="4">
                  <c:v>0.42059922238316688</c:v>
                </c:pt>
                <c:pt idx="5">
                  <c:v>0.42059922238316688</c:v>
                </c:pt>
                <c:pt idx="6">
                  <c:v>0.42059922238316688</c:v>
                </c:pt>
                <c:pt idx="7">
                  <c:v>0.42059922238316688</c:v>
                </c:pt>
                <c:pt idx="8">
                  <c:v>0.42059922238316688</c:v>
                </c:pt>
                <c:pt idx="9">
                  <c:v>0.42059922238316688</c:v>
                </c:pt>
                <c:pt idx="10">
                  <c:v>0.42059922238316688</c:v>
                </c:pt>
              </c:numCache>
            </c:numRef>
          </c:val>
          <c:smooth val="0"/>
          <c:extLst xmlns:c16r2="http://schemas.microsoft.com/office/drawing/2015/06/chart">
            <c:ext xmlns:c16="http://schemas.microsoft.com/office/drawing/2014/chart" uri="{C3380CC4-5D6E-409C-BE32-E72D297353CC}">
              <c16:uniqueId val="{00000002-8DC2-4101-ABAD-6F7977617CDE}"/>
            </c:ext>
          </c:extLst>
        </c:ser>
        <c:ser>
          <c:idx val="4"/>
          <c:order val="8"/>
          <c:tx>
            <c:strRef>
              <c:f>'Baltijas valstu algu salīdz.'!$Q$69</c:f>
              <c:strCache>
                <c:ptCount val="1"/>
                <c:pt idx="0">
                  <c:v>Estonia 2017</c:v>
                </c:pt>
              </c:strCache>
            </c:strRef>
          </c:tx>
          <c:spPr>
            <a:ln w="22225" cap="rnd">
              <a:solidFill>
                <a:srgbClr val="002060"/>
              </a:solidFill>
              <a:round/>
            </a:ln>
            <a:effectLst/>
          </c:spPr>
          <c:marker>
            <c:symbol val="square"/>
            <c:size val="6"/>
            <c:spPr>
              <a:solidFill>
                <a:srgbClr val="002060"/>
              </a:solidFill>
              <a:ln w="9525">
                <a:solidFill>
                  <a:srgbClr val="002060"/>
                </a:solidFill>
              </a:ln>
              <a:effectLst/>
            </c:spPr>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salīdz.'!$Q$70:$Q$80</c:f>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xmlns:c16r2="http://schemas.microsoft.com/office/drawing/2015/06/chart">
            <c:ext xmlns:c16="http://schemas.microsoft.com/office/drawing/2014/chart" uri="{C3380CC4-5D6E-409C-BE32-E72D297353CC}">
              <c16:uniqueId val="{00000003-8DC2-4101-ABAD-6F7977617CDE}"/>
            </c:ext>
          </c:extLst>
        </c:ser>
        <c:ser>
          <c:idx val="0"/>
          <c:order val="9"/>
          <c:tx>
            <c:strRef>
              <c:f>'Baltijas valstu algu salīdz.'!$N$69</c:f>
              <c:strCache>
                <c:ptCount val="1"/>
                <c:pt idx="0">
                  <c:v>Latvia 2019</c:v>
                </c:pt>
              </c:strCache>
            </c:strRef>
          </c:tx>
          <c:spPr>
            <a:ln w="28575" cap="rnd">
              <a:solidFill>
                <a:schemeClr val="accent2">
                  <a:lumMod val="60000"/>
                  <a:lumOff val="40000"/>
                </a:schemeClr>
              </a:solidFill>
              <a:prstDash val="dashDot"/>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salīdz.'!$N$70:$N$80</c:f>
              <c:numCache>
                <c:formatCode>0%</c:formatCode>
                <c:ptCount val="11"/>
                <c:pt idx="0">
                  <c:v>0.33354823112257231</c:v>
                </c:pt>
                <c:pt idx="1">
                  <c:v>0.37941751303021354</c:v>
                </c:pt>
                <c:pt idx="2">
                  <c:v>0.40516047736613459</c:v>
                </c:pt>
                <c:pt idx="3">
                  <c:v>0.42060625596768714</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c:ext xmlns:c16="http://schemas.microsoft.com/office/drawing/2014/chart" uri="{C3380CC4-5D6E-409C-BE32-E72D297353CC}">
              <c16:uniqueId val="{00000004-8DC2-4101-ABAD-6F7977617CDE}"/>
            </c:ext>
          </c:extLst>
        </c:ser>
        <c:ser>
          <c:idx val="5"/>
          <c:order val="10"/>
          <c:tx>
            <c:strRef>
              <c:f>'Baltijas valstu algu salīdz.'!$O$69</c:f>
              <c:strCache>
                <c:ptCount val="1"/>
                <c:pt idx="0">
                  <c:v>Latvia 2020</c:v>
                </c:pt>
              </c:strCache>
            </c:strRef>
          </c:tx>
          <c:spPr>
            <a:ln w="28575" cap="rnd">
              <a:solidFill>
                <a:srgbClr val="C00000"/>
              </a:solidFill>
              <a:prstDash val="sysDot"/>
              <a:round/>
            </a:ln>
            <a:effectLst/>
          </c:spPr>
          <c:marker>
            <c:symbol val="none"/>
          </c:marker>
          <c:cat>
            <c:numRef>
              <c:f>'Baltijas valstu algu salīdz.'!$K$70:$K$80</c:f>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f>'Baltijas valstu algu salīdz.'!$O$70:$O$80</c:f>
              <c:numCache>
                <c:formatCode>0%</c:formatCode>
                <c:ptCount val="11"/>
                <c:pt idx="0">
                  <c:v>0.32548956402611007</c:v>
                </c:pt>
                <c:pt idx="1">
                  <c:v>0.37320535604463656</c:v>
                </c:pt>
                <c:pt idx="2">
                  <c:v>0.3997141293882624</c:v>
                </c:pt>
                <c:pt idx="3">
                  <c:v>0.41561939339443782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c:ext xmlns:c16="http://schemas.microsoft.com/office/drawing/2014/chart" uri="{C3380CC4-5D6E-409C-BE32-E72D297353CC}">
              <c16:uniqueId val="{00000005-8DC2-4101-ABAD-6F7977617CDE}"/>
            </c:ext>
          </c:extLst>
        </c:ser>
        <c:dLbls>
          <c:showLegendKey val="0"/>
          <c:showVal val="0"/>
          <c:showCatName val="0"/>
          <c:showSerName val="0"/>
          <c:showPercent val="0"/>
          <c:showBubbleSize val="0"/>
        </c:dLbls>
        <c:smooth val="0"/>
        <c:axId val="280507584"/>
        <c:axId val="280507976"/>
        <c:extLst xmlns:c16r2="http://schemas.microsoft.com/office/drawing/2015/06/chart">
          <c:ext xmlns:c15="http://schemas.microsoft.com/office/drawing/2012/chart" uri="{02D57815-91ED-43cb-92C2-25804820EDAC}">
            <c15:filteredLineSeries>
              <c15:ser>
                <c:idx val="7"/>
                <c:order val="0"/>
                <c:tx>
                  <c:strRef>
                    <c:extLst xmlns:c16r2="http://schemas.microsoft.com/office/drawing/2015/06/chart">
                      <c:ext uri="{02D57815-91ED-43cb-92C2-25804820EDAC}">
                        <c15:formulaRef>
                          <c15:sqref>'Baltijas valstu algu salīdz.'!$M$67</c15:sqref>
                        </c15:formulaRef>
                      </c:ext>
                    </c:extLst>
                    <c:strCache>
                      <c:ptCount val="1"/>
                      <c:pt idx="0">
                        <c:v>Latvija 2018</c:v>
                      </c:pt>
                    </c:strCache>
                  </c:strRef>
                </c:tx>
                <c:spPr>
                  <a:ln>
                    <a:solidFill>
                      <a:schemeClr val="accent2">
                        <a:lumMod val="75000"/>
                      </a:schemeClr>
                    </a:solidFill>
                    <a:prstDash val="sysDash"/>
                  </a:ln>
                </c:spPr>
                <c:marker>
                  <c:symbol val="none"/>
                </c:marker>
                <c:cat>
                  <c:numRef>
                    <c:extLst xmlns:c16r2="http://schemas.microsoft.com/office/drawing/2015/06/chart">
                      <c:ex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6r2="http://schemas.microsoft.com/office/drawing/2015/06/chart">
                      <c:ext uri="{02D57815-91ED-43cb-92C2-25804820EDAC}">
                        <c15:formulaRef>
                          <c15:sqref>'Baltijas valstu algu salīdz.'!$M$70:$M$80</c15:sqref>
                        </c15:formulaRef>
                      </c:ext>
                    </c:extLst>
                    <c:numCache>
                      <c:formatCode>0%</c:formatCode>
                      <c:ptCount val="11"/>
                      <c:pt idx="0">
                        <c:v>0.34563623176726571</c:v>
                      </c:pt>
                      <c:pt idx="1">
                        <c:v>0.38784829751063937</c:v>
                      </c:pt>
                      <c:pt idx="2">
                        <c:v>0.41183242577391993</c:v>
                      </c:pt>
                      <c:pt idx="3">
                        <c:v>0.42622290273188812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c:ext xmlns:c16="http://schemas.microsoft.com/office/drawing/2014/chart" uri="{C3380CC4-5D6E-409C-BE32-E72D297353CC}">
                    <c16:uniqueId val="{00000006-8DC2-4101-ABAD-6F7977617CDE}"/>
                  </c:ext>
                </c:extLst>
              </c15:ser>
            </c15:filteredLineSeries>
            <c15:filteredLineSeries>
              <c15:ser>
                <c:idx val="8"/>
                <c:order val="1"/>
                <c:tx>
                  <c:strRef>
                    <c:extLst xmlns:c16r2="http://schemas.microsoft.com/office/drawing/2015/06/chart" xmlns:c15="http://schemas.microsoft.com/office/drawing/2012/chart">
                      <c:ext xmlns:c15="http://schemas.microsoft.com/office/drawing/2012/chart" uri="{02D57815-91ED-43cb-92C2-25804820EDAC}">
                        <c15:formulaRef>
                          <c15:sqref>'Baltijas valstu algu salīdz.'!$P$67</c15:sqref>
                        </c15:formulaRef>
                      </c:ext>
                    </c:extLst>
                    <c:strCache>
                      <c:ptCount val="1"/>
                      <c:pt idx="0">
                        <c:v>Lietuva 2017</c:v>
                      </c:pt>
                    </c:strCache>
                  </c:strRef>
                </c:tx>
                <c:spPr>
                  <a:ln w="22225">
                    <a:solidFill>
                      <a:srgbClr val="00B050"/>
                    </a:solidFill>
                  </a:ln>
                </c:spPr>
                <c:marker>
                  <c:symbol val="none"/>
                </c:marker>
                <c:cat>
                  <c:numRef>
                    <c:extLst xmlns:c16r2="http://schemas.microsoft.com/office/drawing/2015/06/char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6r2="http://schemas.microsoft.com/office/drawing/2015/06/chart" xmlns:c15="http://schemas.microsoft.com/office/drawing/2012/chart">
                      <c:ext xmlns:c15="http://schemas.microsoft.com/office/drawing/2012/chart" uri="{02D57815-91ED-43cb-92C2-25804820EDAC}">
                        <c15:formulaRef>
                          <c15:sqref>'Baltijas valstu algu salīdz.'!$P$70:$P$80</c15:sqref>
                        </c15:formulaRef>
                      </c:ext>
                    </c:extLst>
                    <c:numCache>
                      <c:formatCode>0%</c:formatCode>
                      <c:ptCount val="11"/>
                      <c:pt idx="0">
                        <c:v>0.33483265990699096</c:v>
                      </c:pt>
                      <c:pt idx="1">
                        <c:v>0.3824807501715331</c:v>
                      </c:pt>
                      <c:pt idx="2">
                        <c:v>0.40630479530380426</c:v>
                      </c:pt>
                      <c:pt idx="3">
                        <c:v>0.42059922238316688</c:v>
                      </c:pt>
                      <c:pt idx="4">
                        <c:v>0.42059922238316688</c:v>
                      </c:pt>
                      <c:pt idx="5">
                        <c:v>0.42059922238316688</c:v>
                      </c:pt>
                      <c:pt idx="6">
                        <c:v>0.42059922238316688</c:v>
                      </c:pt>
                      <c:pt idx="7">
                        <c:v>0.42059922238316688</c:v>
                      </c:pt>
                      <c:pt idx="8">
                        <c:v>0.42059922238316688</c:v>
                      </c:pt>
                      <c:pt idx="9">
                        <c:v>0.42059922238316688</c:v>
                      </c:pt>
                      <c:pt idx="10">
                        <c:v>0.42059922238316688</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7-8DC2-4101-ABAD-6F7977617CDE}"/>
                  </c:ext>
                </c:extLst>
              </c15:ser>
            </c15:filteredLineSeries>
            <c15:filteredLineSeries>
              <c15:ser>
                <c:idx val="9"/>
                <c:order val="2"/>
                <c:tx>
                  <c:strRef>
                    <c:extLst xmlns:c16r2="http://schemas.microsoft.com/office/drawing/2015/06/chart" xmlns:c15="http://schemas.microsoft.com/office/drawing/2012/chart">
                      <c:ext xmlns:c15="http://schemas.microsoft.com/office/drawing/2012/chart" uri="{02D57815-91ED-43cb-92C2-25804820EDAC}">
                        <c15:formulaRef>
                          <c15:sqref>'Baltijas valstu algu salīdz.'!$Q$67</c15:sqref>
                        </c15:formulaRef>
                      </c:ext>
                    </c:extLst>
                    <c:strCache>
                      <c:ptCount val="1"/>
                      <c:pt idx="0">
                        <c:v>Igaunija 2017</c:v>
                      </c:pt>
                    </c:strCache>
                  </c:strRef>
                </c:tx>
                <c:spPr>
                  <a:ln w="22225">
                    <a:solidFill>
                      <a:srgbClr val="002060"/>
                    </a:solidFill>
                  </a:ln>
                </c:spPr>
                <c:marker>
                  <c:symbol val="none"/>
                </c:marker>
                <c:cat>
                  <c:numRef>
                    <c:extLst xmlns:c16r2="http://schemas.microsoft.com/office/drawing/2015/06/char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6r2="http://schemas.microsoft.com/office/drawing/2015/06/chart" xmlns:c15="http://schemas.microsoft.com/office/drawing/2012/chart">
                      <c:ext xmlns:c15="http://schemas.microsoft.com/office/drawing/2012/chart" uri="{02D57815-91ED-43cb-92C2-25804820EDAC}">
                        <c15:formulaRef>
                          <c15:sqref>'Baltijas valstu algu salīdz.'!$Q$70:$Q$80</c15:sqref>
                        </c15:formulaRef>
                      </c:ext>
                    </c:extLst>
                    <c:numCache>
                      <c:formatCode>0%</c:formatCode>
                      <c:ptCount val="11"/>
                      <c:pt idx="0">
                        <c:v>0.35635276532137522</c:v>
                      </c:pt>
                      <c:pt idx="1">
                        <c:v>0.37877428998505241</c:v>
                      </c:pt>
                      <c:pt idx="2">
                        <c:v>0.3899850523168909</c:v>
                      </c:pt>
                      <c:pt idx="3">
                        <c:v>0.396711509715994</c:v>
                      </c:pt>
                      <c:pt idx="4">
                        <c:v>0.4011958146487295</c:v>
                      </c:pt>
                      <c:pt idx="5">
                        <c:v>0.40439888960068332</c:v>
                      </c:pt>
                      <c:pt idx="6">
                        <c:v>0.41016442451420027</c:v>
                      </c:pt>
                      <c:pt idx="7">
                        <c:v>0.41689088191330342</c:v>
                      </c:pt>
                      <c:pt idx="8">
                        <c:v>0.4191330343796712</c:v>
                      </c:pt>
                      <c:pt idx="9">
                        <c:v>0.42025411061285495</c:v>
                      </c:pt>
                      <c:pt idx="10">
                        <c:v>0.42092675635276533</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8-8DC2-4101-ABAD-6F7977617CDE}"/>
                  </c:ext>
                </c:extLst>
              </c15:ser>
            </c15:filteredLineSeries>
            <c15:filteredLineSeries>
              <c15:ser>
                <c:idx val="10"/>
                <c:order val="3"/>
                <c:tx>
                  <c:strRef>
                    <c:extLst xmlns:c16r2="http://schemas.microsoft.com/office/drawing/2015/06/chart" xmlns:c15="http://schemas.microsoft.com/office/drawing/2012/chart">
                      <c:ext xmlns:c15="http://schemas.microsoft.com/office/drawing/2012/chart" uri="{02D57815-91ED-43cb-92C2-25804820EDAC}">
                        <c15:formulaRef>
                          <c15:sqref>'Baltijas valstu algu salīdz.'!$N$67:$N$68</c15:sqref>
                        </c15:formulaRef>
                      </c:ext>
                    </c:extLst>
                    <c:strCache>
                      <c:ptCount val="2"/>
                      <c:pt idx="0">
                        <c:v>Latvija 2019</c:v>
                      </c:pt>
                    </c:strCache>
                  </c:strRef>
                </c:tx>
                <c:spPr>
                  <a:ln>
                    <a:solidFill>
                      <a:schemeClr val="accent2">
                        <a:lumMod val="60000"/>
                        <a:lumOff val="40000"/>
                      </a:schemeClr>
                    </a:solidFill>
                    <a:prstDash val="dashDot"/>
                  </a:ln>
                </c:spPr>
                <c:marker>
                  <c:symbol val="none"/>
                </c:marker>
                <c:cat>
                  <c:numRef>
                    <c:extLst xmlns:c16r2="http://schemas.microsoft.com/office/drawing/2015/06/char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6r2="http://schemas.microsoft.com/office/drawing/2015/06/chart" xmlns:c15="http://schemas.microsoft.com/office/drawing/2012/chart">
                      <c:ext xmlns:c15="http://schemas.microsoft.com/office/drawing/2012/chart" uri="{02D57815-91ED-43cb-92C2-25804820EDAC}">
                        <c15:formulaRef>
                          <c15:sqref>'Baltijas valstu algu salīdz.'!$N$70:$N$80</c15:sqref>
                        </c15:formulaRef>
                      </c:ext>
                    </c:extLst>
                    <c:numCache>
                      <c:formatCode>0%</c:formatCode>
                      <c:ptCount val="11"/>
                      <c:pt idx="0">
                        <c:v>0.33354823112257231</c:v>
                      </c:pt>
                      <c:pt idx="1">
                        <c:v>0.37941751303021354</c:v>
                      </c:pt>
                      <c:pt idx="2">
                        <c:v>0.40516047736613459</c:v>
                      </c:pt>
                      <c:pt idx="3">
                        <c:v>0.42060625596768714</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9-8DC2-4101-ABAD-6F7977617CDE}"/>
                  </c:ext>
                </c:extLst>
              </c15:ser>
            </c15:filteredLineSeries>
            <c15:filteredLineSeries>
              <c15:ser>
                <c:idx val="11"/>
                <c:order val="4"/>
                <c:tx>
                  <c:strRef>
                    <c:extLst xmlns:c16r2="http://schemas.microsoft.com/office/drawing/2015/06/chart" xmlns:c15="http://schemas.microsoft.com/office/drawing/2012/chart">
                      <c:ext xmlns:c15="http://schemas.microsoft.com/office/drawing/2012/chart" uri="{02D57815-91ED-43cb-92C2-25804820EDAC}">
                        <c15:formulaRef>
                          <c15:sqref>'Baltijas valstu algu salīdz.'!$O$67:$O$68</c15:sqref>
                        </c15:formulaRef>
                      </c:ext>
                    </c:extLst>
                    <c:strCache>
                      <c:ptCount val="2"/>
                      <c:pt idx="0">
                        <c:v>Latvija 2020</c:v>
                      </c:pt>
                    </c:strCache>
                  </c:strRef>
                </c:tx>
                <c:spPr>
                  <a:ln>
                    <a:solidFill>
                      <a:srgbClr val="C00000"/>
                    </a:solidFill>
                    <a:prstDash val="sysDot"/>
                  </a:ln>
                </c:spPr>
                <c:marker>
                  <c:symbol val="none"/>
                </c:marker>
                <c:cat>
                  <c:numRef>
                    <c:extLst xmlns:c16r2="http://schemas.microsoft.com/office/drawing/2015/06/chart" xmlns:c15="http://schemas.microsoft.com/office/drawing/2012/chart">
                      <c:ext xmlns:c15="http://schemas.microsoft.com/office/drawing/2012/chart" uri="{02D57815-91ED-43cb-92C2-25804820EDAC}">
                        <c15:formulaRef>
                          <c15:sqref>'Baltijas valstu algu salīdz.'!$K$70:$K$80</c15:sqref>
                        </c15:formulaRef>
                      </c:ext>
                    </c:extLst>
                    <c:numCache>
                      <c:formatCode>General</c:formatCode>
                      <c:ptCount val="11"/>
                      <c:pt idx="0">
                        <c:v>400</c:v>
                      </c:pt>
                      <c:pt idx="1">
                        <c:v>600</c:v>
                      </c:pt>
                      <c:pt idx="2">
                        <c:v>800</c:v>
                      </c:pt>
                      <c:pt idx="3">
                        <c:v>1000</c:v>
                      </c:pt>
                      <c:pt idx="4">
                        <c:v>1200</c:v>
                      </c:pt>
                      <c:pt idx="5">
                        <c:v>1400</c:v>
                      </c:pt>
                      <c:pt idx="6">
                        <c:v>2000</c:v>
                      </c:pt>
                      <c:pt idx="7">
                        <c:v>4000</c:v>
                      </c:pt>
                      <c:pt idx="8">
                        <c:v>6000</c:v>
                      </c:pt>
                      <c:pt idx="9">
                        <c:v>8000</c:v>
                      </c:pt>
                      <c:pt idx="10">
                        <c:v>10000</c:v>
                      </c:pt>
                    </c:numCache>
                  </c:numRef>
                </c:cat>
                <c:val>
                  <c:numRef>
                    <c:extLst xmlns:c16r2="http://schemas.microsoft.com/office/drawing/2015/06/chart" xmlns:c15="http://schemas.microsoft.com/office/drawing/2012/chart">
                      <c:ext xmlns:c15="http://schemas.microsoft.com/office/drawing/2012/chart" uri="{02D57815-91ED-43cb-92C2-25804820EDAC}">
                        <c15:formulaRef>
                          <c15:sqref>'Baltijas valstu algu salīdz.'!$O$70:$O$80</c15:sqref>
                        </c15:formulaRef>
                      </c:ext>
                    </c:extLst>
                    <c:numCache>
                      <c:formatCode>0%</c:formatCode>
                      <c:ptCount val="11"/>
                      <c:pt idx="0">
                        <c:v>0.32548956402611007</c:v>
                      </c:pt>
                      <c:pt idx="1">
                        <c:v>0.37320535604463656</c:v>
                      </c:pt>
                      <c:pt idx="2">
                        <c:v>0.3997141293882624</c:v>
                      </c:pt>
                      <c:pt idx="3">
                        <c:v>0.41561939339443782</c:v>
                      </c:pt>
                      <c:pt idx="4">
                        <c:v>0.42622290273188823</c:v>
                      </c:pt>
                      <c:pt idx="5">
                        <c:v>0.42622290273188818</c:v>
                      </c:pt>
                      <c:pt idx="6">
                        <c:v>0.43025223628011922</c:v>
                      </c:pt>
                      <c:pt idx="7">
                        <c:v>0.44032557015069701</c:v>
                      </c:pt>
                      <c:pt idx="8">
                        <c:v>0.44368334810755639</c:v>
                      </c:pt>
                      <c:pt idx="9">
                        <c:v>0.44536223708598593</c:v>
                      </c:pt>
                      <c:pt idx="10">
                        <c:v>0.44636957047304376</c:v>
                      </c:pt>
                    </c:numCache>
                  </c:numRef>
                </c:val>
                <c:smooth val="0"/>
                <c:extLst xmlns:c16r2="http://schemas.microsoft.com/office/drawing/2015/06/chart" xmlns:c15="http://schemas.microsoft.com/office/drawing/2012/chart">
                  <c:ext xmlns:c16="http://schemas.microsoft.com/office/drawing/2014/chart" uri="{C3380CC4-5D6E-409C-BE32-E72D297353CC}">
                    <c16:uniqueId val="{0000000A-8DC2-4101-ABAD-6F7977617CDE}"/>
                  </c:ext>
                </c:extLst>
              </c15:ser>
            </c15:filteredLineSeries>
          </c:ext>
        </c:extLst>
      </c:lineChart>
      <c:catAx>
        <c:axId val="28050758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sz="1000" b="0" i="0" baseline="0" dirty="0" smtClean="0">
                    <a:effectLst/>
                  </a:rPr>
                  <a:t>Gross </a:t>
                </a:r>
                <a:r>
                  <a:rPr lang="lv-LV" sz="1000" b="0" i="0" baseline="0" dirty="0" err="1" smtClean="0">
                    <a:effectLst/>
                  </a:rPr>
                  <a:t>wage</a:t>
                </a:r>
                <a:r>
                  <a:rPr lang="en-US" sz="1000" b="0" i="0" baseline="0" dirty="0" smtClean="0">
                    <a:effectLst/>
                  </a:rPr>
                  <a:t>, </a:t>
                </a:r>
                <a:r>
                  <a:rPr lang="en-US" sz="1000" b="0" i="1" baseline="0" dirty="0" smtClean="0">
                    <a:effectLst/>
                  </a:rPr>
                  <a:t>EUR </a:t>
                </a:r>
                <a:r>
                  <a:rPr lang="lv-LV" sz="1000" b="0" i="1" baseline="0" dirty="0" smtClean="0">
                    <a:effectLst/>
                  </a:rPr>
                  <a:t>per </a:t>
                </a:r>
                <a:r>
                  <a:rPr lang="lv-LV" sz="1000" b="0" i="1" baseline="0" dirty="0" err="1" smtClean="0">
                    <a:effectLst/>
                  </a:rPr>
                  <a:t>month</a:t>
                </a:r>
                <a:endParaRPr lang="lv-LV" sz="1000" dirty="0">
                  <a:effectLst/>
                </a:endParaRPr>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80507976"/>
        <c:crosses val="autoZero"/>
        <c:auto val="1"/>
        <c:lblAlgn val="ctr"/>
        <c:lblOffset val="100"/>
        <c:noMultiLvlLbl val="0"/>
      </c:catAx>
      <c:valAx>
        <c:axId val="280507976"/>
        <c:scaling>
          <c:orientation val="minMax"/>
          <c:min val="0.32000000000000006"/>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80507584"/>
        <c:crosses val="autoZero"/>
        <c:crossBetween val="between"/>
      </c:valAx>
    </c:plotArea>
    <c:legend>
      <c:legendPos val="b"/>
      <c:layout>
        <c:manualLayout>
          <c:xMode val="edge"/>
          <c:yMode val="edge"/>
          <c:x val="1.7459277214561995E-2"/>
          <c:y val="0.88320455335687664"/>
          <c:w val="0.95835850026441805"/>
          <c:h val="9.117171732117024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txPr>
    <a:bodyPr/>
    <a:lstStyle/>
    <a:p>
      <a:pPr>
        <a:defRPr/>
      </a:pPr>
      <a:endParaRPr lang="lv-LV"/>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E04D75-9BBB-4547-98B5-94A687C28BD2}"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lv-LV"/>
        </a:p>
      </dgm:t>
    </dgm:pt>
    <dgm:pt modelId="{20DC5120-2612-4F19-B9DB-FA8149C304B0}">
      <dgm:prSet phldrT="[Text]"/>
      <dgm:spPr/>
      <dgm:t>
        <a:bodyPr/>
        <a:lstStyle/>
        <a:p>
          <a:r>
            <a:rPr lang="en-US" noProof="0" dirty="0" smtClean="0"/>
            <a:t>National Development Plan: </a:t>
          </a:r>
          <a:endParaRPr lang="lv-LV" noProof="0" dirty="0" smtClean="0"/>
        </a:p>
        <a:p>
          <a:r>
            <a:rPr lang="en-US" noProof="0" dirty="0" smtClean="0"/>
            <a:t>average annual GDP growth of at least 5%</a:t>
          </a:r>
          <a:endParaRPr lang="en-US" noProof="0" dirty="0"/>
        </a:p>
      </dgm:t>
    </dgm:pt>
    <dgm:pt modelId="{43325646-B9AB-437A-8C3C-6215D731445A}" type="parTrans" cxnId="{03E205D2-392A-40FB-893E-CE1B390182F1}">
      <dgm:prSet/>
      <dgm:spPr/>
      <dgm:t>
        <a:bodyPr/>
        <a:lstStyle/>
        <a:p>
          <a:endParaRPr lang="lv-LV"/>
        </a:p>
      </dgm:t>
    </dgm:pt>
    <dgm:pt modelId="{B76C8823-65CF-44E8-A515-FDE18234295E}" type="sibTrans" cxnId="{03E205D2-392A-40FB-893E-CE1B390182F1}">
      <dgm:prSet/>
      <dgm:spPr/>
      <dgm:t>
        <a:bodyPr/>
        <a:lstStyle/>
        <a:p>
          <a:endParaRPr lang="lv-LV"/>
        </a:p>
      </dgm:t>
    </dgm:pt>
    <dgm:pt modelId="{C429870A-B527-4401-9215-DF6AB4E8189E}">
      <dgm:prSet phldrT="[Text]"/>
      <dgm:spPr/>
      <dgm:t>
        <a:bodyPr/>
        <a:lstStyle/>
        <a:p>
          <a:r>
            <a:rPr lang="lv-LV" dirty="0" smtClean="0"/>
            <a:t>G</a:t>
          </a:r>
          <a:r>
            <a:rPr lang="en-US" dirty="0" err="1" smtClean="0"/>
            <a:t>overnment</a:t>
          </a:r>
          <a:r>
            <a:rPr lang="en-US" dirty="0" smtClean="0"/>
            <a:t> Action Plan: </a:t>
          </a:r>
          <a:r>
            <a:rPr lang="lv-LV" dirty="0" smtClean="0"/>
            <a:t> </a:t>
          </a:r>
        </a:p>
        <a:p>
          <a:r>
            <a:rPr lang="lv-LV" dirty="0" smtClean="0"/>
            <a:t>t</a:t>
          </a:r>
          <a:r>
            <a:rPr lang="en-US" noProof="0" dirty="0" smtClean="0"/>
            <a:t>he efficiency of the SRS increases – costs for one collected euro in 2016 </a:t>
          </a:r>
          <a:r>
            <a:rPr lang="lv-LV" noProof="0" dirty="0" err="1" smtClean="0"/>
            <a:t>was</a:t>
          </a:r>
          <a:r>
            <a:rPr lang="en-US" noProof="0" dirty="0" smtClean="0"/>
            <a:t> 0.0157 euros, in 2018 will be  0.0130 euros</a:t>
          </a:r>
        </a:p>
      </dgm:t>
    </dgm:pt>
    <dgm:pt modelId="{A0766CA6-57BE-4605-88EB-C3D7548AF415}" type="parTrans" cxnId="{E15805F6-65F8-4886-9C48-8F56C2CB2334}">
      <dgm:prSet/>
      <dgm:spPr/>
      <dgm:t>
        <a:bodyPr/>
        <a:lstStyle/>
        <a:p>
          <a:endParaRPr lang="lv-LV"/>
        </a:p>
      </dgm:t>
    </dgm:pt>
    <dgm:pt modelId="{63C12DBF-5EA3-4A06-9ABC-58AACD26965C}" type="sibTrans" cxnId="{E15805F6-65F8-4886-9C48-8F56C2CB2334}">
      <dgm:prSet/>
      <dgm:spPr/>
      <dgm:t>
        <a:bodyPr/>
        <a:lstStyle/>
        <a:p>
          <a:endParaRPr lang="lv-LV"/>
        </a:p>
      </dgm:t>
    </dgm:pt>
    <dgm:pt modelId="{E9E094B3-A4D7-49A4-BBBA-83EE50CBE375}">
      <dgm:prSet/>
      <dgm:spPr/>
      <dgm:t>
        <a:bodyPr/>
        <a:lstStyle/>
        <a:p>
          <a:r>
            <a:rPr lang="en-US" noProof="0" dirty="0" smtClean="0"/>
            <a:t>In 2015, the Gini coefficient for Latvia was 35.4, which is one of the highest in the European Union</a:t>
          </a:r>
        </a:p>
        <a:p>
          <a:r>
            <a:rPr lang="en-US" dirty="0" smtClean="0"/>
            <a:t>Government Action Plan: </a:t>
          </a:r>
          <a:endParaRPr lang="lv-LV" dirty="0" smtClean="0"/>
        </a:p>
        <a:p>
          <a:r>
            <a:rPr lang="en-US" dirty="0" smtClean="0"/>
            <a:t>to reduce income </a:t>
          </a:r>
          <a:r>
            <a:rPr lang="en-US" dirty="0" err="1" smtClean="0"/>
            <a:t>inequalit</a:t>
          </a:r>
          <a:r>
            <a:rPr lang="lv-LV" dirty="0" smtClean="0"/>
            <a:t>y</a:t>
          </a:r>
          <a:r>
            <a:rPr lang="en-US" dirty="0" smtClean="0"/>
            <a:t> for employees</a:t>
          </a:r>
          <a:endParaRPr lang="en-US" noProof="0" dirty="0"/>
        </a:p>
      </dgm:t>
    </dgm:pt>
    <dgm:pt modelId="{9C8050D3-07BE-4E24-9BF4-85CC2BB0BE17}" type="parTrans" cxnId="{141F1369-CDB7-4DC9-B849-4B8B52A981DD}">
      <dgm:prSet/>
      <dgm:spPr/>
      <dgm:t>
        <a:bodyPr/>
        <a:lstStyle/>
        <a:p>
          <a:endParaRPr lang="lv-LV"/>
        </a:p>
      </dgm:t>
    </dgm:pt>
    <dgm:pt modelId="{65EBC8F3-5D10-4D85-AD1E-691931011EE2}" type="sibTrans" cxnId="{141F1369-CDB7-4DC9-B849-4B8B52A981DD}">
      <dgm:prSet/>
      <dgm:spPr/>
      <dgm:t>
        <a:bodyPr/>
        <a:lstStyle/>
        <a:p>
          <a:endParaRPr lang="lv-LV"/>
        </a:p>
      </dgm:t>
    </dgm:pt>
    <dgm:pt modelId="{3996D078-687F-4967-8741-E0173A974652}">
      <dgm:prSet/>
      <dgm:spPr/>
      <dgm:t>
        <a:bodyPr/>
        <a:lstStyle/>
        <a:p>
          <a:r>
            <a:rPr lang="en-GB" noProof="0" dirty="0" smtClean="0"/>
            <a:t>Government Action Plan: </a:t>
          </a:r>
        </a:p>
        <a:p>
          <a:r>
            <a:rPr lang="en-GB" noProof="0" dirty="0" smtClean="0"/>
            <a:t>in 2018 the total amount of taxes revenues approaching 30% of GDP</a:t>
          </a:r>
          <a:endParaRPr lang="en-GB" noProof="0" dirty="0"/>
        </a:p>
      </dgm:t>
    </dgm:pt>
    <dgm:pt modelId="{FE35EF95-C76A-4A58-9303-6DA8BC663846}" type="parTrans" cxnId="{A25F9337-451B-4E9D-9D58-0C02F512BFCC}">
      <dgm:prSet/>
      <dgm:spPr/>
      <dgm:t>
        <a:bodyPr/>
        <a:lstStyle/>
        <a:p>
          <a:endParaRPr lang="lv-LV"/>
        </a:p>
      </dgm:t>
    </dgm:pt>
    <dgm:pt modelId="{AC41AC34-3F01-4AD5-B886-9551D373EDE1}" type="sibTrans" cxnId="{A25F9337-451B-4E9D-9D58-0C02F512BFCC}">
      <dgm:prSet/>
      <dgm:spPr/>
      <dgm:t>
        <a:bodyPr/>
        <a:lstStyle/>
        <a:p>
          <a:endParaRPr lang="lv-LV"/>
        </a:p>
      </dgm:t>
    </dgm:pt>
    <dgm:pt modelId="{5814953A-4563-45DA-9E84-63504044A618}">
      <dgm:prSet/>
      <dgm:spPr/>
      <dgm:t>
        <a:bodyPr/>
        <a:lstStyle/>
        <a:p>
          <a:r>
            <a:rPr lang="en-US" dirty="0" smtClean="0"/>
            <a:t>Government Action Plan</a:t>
          </a:r>
          <a:r>
            <a:rPr lang="lv-LV" dirty="0" smtClean="0"/>
            <a:t>: </a:t>
          </a:r>
        </a:p>
        <a:p>
          <a:r>
            <a:rPr lang="lv-LV" dirty="0" smtClean="0"/>
            <a:t>r</a:t>
          </a:r>
          <a:r>
            <a:rPr lang="en-US" dirty="0" smtClean="0"/>
            <a:t>educe the size of the </a:t>
          </a:r>
          <a:r>
            <a:rPr lang="lv-LV" dirty="0" err="1" smtClean="0"/>
            <a:t>shadow</a:t>
          </a:r>
          <a:r>
            <a:rPr lang="en-US" dirty="0" smtClean="0"/>
            <a:t> economy : from 23.6%</a:t>
          </a:r>
          <a:r>
            <a:rPr lang="lv-LV" dirty="0" smtClean="0"/>
            <a:t> </a:t>
          </a:r>
          <a:r>
            <a:rPr lang="lv-LV" dirty="0" err="1" smtClean="0"/>
            <a:t>of</a:t>
          </a:r>
          <a:r>
            <a:rPr lang="en-US" dirty="0" smtClean="0"/>
            <a:t> GDP (2015) to 21% </a:t>
          </a:r>
          <a:r>
            <a:rPr lang="lv-LV" dirty="0" err="1" smtClean="0"/>
            <a:t>of</a:t>
          </a:r>
          <a:r>
            <a:rPr lang="en-US" dirty="0" smtClean="0"/>
            <a:t> GDP (2018)</a:t>
          </a:r>
          <a:endParaRPr lang="lv-LV" dirty="0"/>
        </a:p>
      </dgm:t>
    </dgm:pt>
    <dgm:pt modelId="{5F63806C-67B6-431C-A8F0-95BED59B3111}" type="parTrans" cxnId="{4C26BE70-F87C-4C53-AEF4-715E56F6FF01}">
      <dgm:prSet/>
      <dgm:spPr/>
      <dgm:t>
        <a:bodyPr/>
        <a:lstStyle/>
        <a:p>
          <a:endParaRPr lang="lv-LV"/>
        </a:p>
      </dgm:t>
    </dgm:pt>
    <dgm:pt modelId="{0592564B-83EC-475F-9B02-A84177E8442C}" type="sibTrans" cxnId="{4C26BE70-F87C-4C53-AEF4-715E56F6FF01}">
      <dgm:prSet/>
      <dgm:spPr/>
      <dgm:t>
        <a:bodyPr/>
        <a:lstStyle/>
        <a:p>
          <a:endParaRPr lang="lv-LV"/>
        </a:p>
      </dgm:t>
    </dgm:pt>
    <dgm:pt modelId="{1FD62847-F301-4F3B-9573-A5BA0F392D8D}" type="pres">
      <dgm:prSet presAssocID="{D5E04D75-9BBB-4547-98B5-94A687C28BD2}" presName="diagram" presStyleCnt="0">
        <dgm:presLayoutVars>
          <dgm:dir/>
          <dgm:resizeHandles val="exact"/>
        </dgm:presLayoutVars>
      </dgm:prSet>
      <dgm:spPr/>
      <dgm:t>
        <a:bodyPr/>
        <a:lstStyle/>
        <a:p>
          <a:endParaRPr lang="lv-LV"/>
        </a:p>
      </dgm:t>
    </dgm:pt>
    <dgm:pt modelId="{59F1DA28-9EA7-4D2E-A095-F5F907B16997}" type="pres">
      <dgm:prSet presAssocID="{20DC5120-2612-4F19-B9DB-FA8149C304B0}" presName="node" presStyleLbl="node1" presStyleIdx="0" presStyleCnt="5">
        <dgm:presLayoutVars>
          <dgm:bulletEnabled val="1"/>
        </dgm:presLayoutVars>
      </dgm:prSet>
      <dgm:spPr/>
      <dgm:t>
        <a:bodyPr/>
        <a:lstStyle/>
        <a:p>
          <a:endParaRPr lang="lv-LV"/>
        </a:p>
      </dgm:t>
    </dgm:pt>
    <dgm:pt modelId="{04820C15-17A6-4018-8030-750FCC36B295}" type="pres">
      <dgm:prSet presAssocID="{B76C8823-65CF-44E8-A515-FDE18234295E}" presName="sibTrans" presStyleCnt="0"/>
      <dgm:spPr/>
      <dgm:t>
        <a:bodyPr/>
        <a:lstStyle/>
        <a:p>
          <a:endParaRPr lang="lv-LV"/>
        </a:p>
      </dgm:t>
    </dgm:pt>
    <dgm:pt modelId="{AE2DBF37-9FDA-4237-AC74-FDCD1AE09CC9}" type="pres">
      <dgm:prSet presAssocID="{E9E094B3-A4D7-49A4-BBBA-83EE50CBE375}" presName="node" presStyleLbl="node1" presStyleIdx="1" presStyleCnt="5">
        <dgm:presLayoutVars>
          <dgm:bulletEnabled val="1"/>
        </dgm:presLayoutVars>
      </dgm:prSet>
      <dgm:spPr/>
      <dgm:t>
        <a:bodyPr/>
        <a:lstStyle/>
        <a:p>
          <a:endParaRPr lang="lv-LV"/>
        </a:p>
      </dgm:t>
    </dgm:pt>
    <dgm:pt modelId="{91C625A0-F725-4C01-8538-7747E785290F}" type="pres">
      <dgm:prSet presAssocID="{65EBC8F3-5D10-4D85-AD1E-691931011EE2}" presName="sibTrans" presStyleCnt="0"/>
      <dgm:spPr/>
      <dgm:t>
        <a:bodyPr/>
        <a:lstStyle/>
        <a:p>
          <a:endParaRPr lang="lv-LV"/>
        </a:p>
      </dgm:t>
    </dgm:pt>
    <dgm:pt modelId="{53427CB5-789E-42DF-AC83-9C1257E2980B}" type="pres">
      <dgm:prSet presAssocID="{3996D078-687F-4967-8741-E0173A974652}" presName="node" presStyleLbl="node1" presStyleIdx="2" presStyleCnt="5">
        <dgm:presLayoutVars>
          <dgm:bulletEnabled val="1"/>
        </dgm:presLayoutVars>
      </dgm:prSet>
      <dgm:spPr/>
      <dgm:t>
        <a:bodyPr/>
        <a:lstStyle/>
        <a:p>
          <a:endParaRPr lang="lv-LV"/>
        </a:p>
      </dgm:t>
    </dgm:pt>
    <dgm:pt modelId="{2C8367AF-B0A7-4EAE-A6FE-6A330117E790}" type="pres">
      <dgm:prSet presAssocID="{AC41AC34-3F01-4AD5-B886-9551D373EDE1}" presName="sibTrans" presStyleCnt="0"/>
      <dgm:spPr/>
      <dgm:t>
        <a:bodyPr/>
        <a:lstStyle/>
        <a:p>
          <a:endParaRPr lang="lv-LV"/>
        </a:p>
      </dgm:t>
    </dgm:pt>
    <dgm:pt modelId="{35E4A069-BE3B-4EC5-A8A4-DB7DFEF97CDF}" type="pres">
      <dgm:prSet presAssocID="{C429870A-B527-4401-9215-DF6AB4E8189E}" presName="node" presStyleLbl="node1" presStyleIdx="3" presStyleCnt="5">
        <dgm:presLayoutVars>
          <dgm:bulletEnabled val="1"/>
        </dgm:presLayoutVars>
      </dgm:prSet>
      <dgm:spPr/>
      <dgm:t>
        <a:bodyPr/>
        <a:lstStyle/>
        <a:p>
          <a:endParaRPr lang="lv-LV"/>
        </a:p>
      </dgm:t>
    </dgm:pt>
    <dgm:pt modelId="{75180F8E-3283-454E-8572-370EAFE6B4D7}" type="pres">
      <dgm:prSet presAssocID="{63C12DBF-5EA3-4A06-9ABC-58AACD26965C}" presName="sibTrans" presStyleCnt="0"/>
      <dgm:spPr/>
      <dgm:t>
        <a:bodyPr/>
        <a:lstStyle/>
        <a:p>
          <a:endParaRPr lang="lv-LV"/>
        </a:p>
      </dgm:t>
    </dgm:pt>
    <dgm:pt modelId="{D5ECAD3B-9F5E-4A47-827C-499CDD9B5D71}" type="pres">
      <dgm:prSet presAssocID="{5814953A-4563-45DA-9E84-63504044A618}" presName="node" presStyleLbl="node1" presStyleIdx="4" presStyleCnt="5">
        <dgm:presLayoutVars>
          <dgm:bulletEnabled val="1"/>
        </dgm:presLayoutVars>
      </dgm:prSet>
      <dgm:spPr/>
      <dgm:t>
        <a:bodyPr/>
        <a:lstStyle/>
        <a:p>
          <a:endParaRPr lang="lv-LV"/>
        </a:p>
      </dgm:t>
    </dgm:pt>
  </dgm:ptLst>
  <dgm:cxnLst>
    <dgm:cxn modelId="{B45D3FA3-6C7A-4FF4-9C76-0669FC3EA509}" type="presOf" srcId="{5814953A-4563-45DA-9E84-63504044A618}" destId="{D5ECAD3B-9F5E-4A47-827C-499CDD9B5D71}" srcOrd="0" destOrd="0" presId="urn:microsoft.com/office/officeart/2005/8/layout/default"/>
    <dgm:cxn modelId="{8EA6A3F2-981E-4EAD-90FB-7915F027C2B3}" type="presOf" srcId="{3996D078-687F-4967-8741-E0173A974652}" destId="{53427CB5-789E-42DF-AC83-9C1257E2980B}" srcOrd="0" destOrd="0" presId="urn:microsoft.com/office/officeart/2005/8/layout/default"/>
    <dgm:cxn modelId="{03E205D2-392A-40FB-893E-CE1B390182F1}" srcId="{D5E04D75-9BBB-4547-98B5-94A687C28BD2}" destId="{20DC5120-2612-4F19-B9DB-FA8149C304B0}" srcOrd="0" destOrd="0" parTransId="{43325646-B9AB-437A-8C3C-6215D731445A}" sibTransId="{B76C8823-65CF-44E8-A515-FDE18234295E}"/>
    <dgm:cxn modelId="{A25F9337-451B-4E9D-9D58-0C02F512BFCC}" srcId="{D5E04D75-9BBB-4547-98B5-94A687C28BD2}" destId="{3996D078-687F-4967-8741-E0173A974652}" srcOrd="2" destOrd="0" parTransId="{FE35EF95-C76A-4A58-9303-6DA8BC663846}" sibTransId="{AC41AC34-3F01-4AD5-B886-9551D373EDE1}"/>
    <dgm:cxn modelId="{4C26BE70-F87C-4C53-AEF4-715E56F6FF01}" srcId="{D5E04D75-9BBB-4547-98B5-94A687C28BD2}" destId="{5814953A-4563-45DA-9E84-63504044A618}" srcOrd="4" destOrd="0" parTransId="{5F63806C-67B6-431C-A8F0-95BED59B3111}" sibTransId="{0592564B-83EC-475F-9B02-A84177E8442C}"/>
    <dgm:cxn modelId="{D09F82E4-239D-4DA6-BD03-840D56764373}" type="presOf" srcId="{20DC5120-2612-4F19-B9DB-FA8149C304B0}" destId="{59F1DA28-9EA7-4D2E-A095-F5F907B16997}" srcOrd="0" destOrd="0" presId="urn:microsoft.com/office/officeart/2005/8/layout/default"/>
    <dgm:cxn modelId="{731E180E-2D5A-46C6-A4F2-325658E66D94}" type="presOf" srcId="{E9E094B3-A4D7-49A4-BBBA-83EE50CBE375}" destId="{AE2DBF37-9FDA-4237-AC74-FDCD1AE09CC9}" srcOrd="0" destOrd="0" presId="urn:microsoft.com/office/officeart/2005/8/layout/default"/>
    <dgm:cxn modelId="{90BDA9F6-5EF7-4622-A60E-03B39F4A7553}" type="presOf" srcId="{D5E04D75-9BBB-4547-98B5-94A687C28BD2}" destId="{1FD62847-F301-4F3B-9573-A5BA0F392D8D}" srcOrd="0" destOrd="0" presId="urn:microsoft.com/office/officeart/2005/8/layout/default"/>
    <dgm:cxn modelId="{141F1369-CDB7-4DC9-B849-4B8B52A981DD}" srcId="{D5E04D75-9BBB-4547-98B5-94A687C28BD2}" destId="{E9E094B3-A4D7-49A4-BBBA-83EE50CBE375}" srcOrd="1" destOrd="0" parTransId="{9C8050D3-07BE-4E24-9BF4-85CC2BB0BE17}" sibTransId="{65EBC8F3-5D10-4D85-AD1E-691931011EE2}"/>
    <dgm:cxn modelId="{E15805F6-65F8-4886-9C48-8F56C2CB2334}" srcId="{D5E04D75-9BBB-4547-98B5-94A687C28BD2}" destId="{C429870A-B527-4401-9215-DF6AB4E8189E}" srcOrd="3" destOrd="0" parTransId="{A0766CA6-57BE-4605-88EB-C3D7548AF415}" sibTransId="{63C12DBF-5EA3-4A06-9ABC-58AACD26965C}"/>
    <dgm:cxn modelId="{06229CAE-1E60-4126-B9E7-8E79A0BB90DA}" type="presOf" srcId="{C429870A-B527-4401-9215-DF6AB4E8189E}" destId="{35E4A069-BE3B-4EC5-A8A4-DB7DFEF97CDF}" srcOrd="0" destOrd="0" presId="urn:microsoft.com/office/officeart/2005/8/layout/default"/>
    <dgm:cxn modelId="{3A7AC2A9-EE50-4A9A-A74F-7E89C0D0F81D}" type="presParOf" srcId="{1FD62847-F301-4F3B-9573-A5BA0F392D8D}" destId="{59F1DA28-9EA7-4D2E-A095-F5F907B16997}" srcOrd="0" destOrd="0" presId="urn:microsoft.com/office/officeart/2005/8/layout/default"/>
    <dgm:cxn modelId="{38E56D02-339B-4004-81BB-E5D7F21A6AD1}" type="presParOf" srcId="{1FD62847-F301-4F3B-9573-A5BA0F392D8D}" destId="{04820C15-17A6-4018-8030-750FCC36B295}" srcOrd="1" destOrd="0" presId="urn:microsoft.com/office/officeart/2005/8/layout/default"/>
    <dgm:cxn modelId="{67380A61-AAFD-46B6-A8A9-35C434775CF9}" type="presParOf" srcId="{1FD62847-F301-4F3B-9573-A5BA0F392D8D}" destId="{AE2DBF37-9FDA-4237-AC74-FDCD1AE09CC9}" srcOrd="2" destOrd="0" presId="urn:microsoft.com/office/officeart/2005/8/layout/default"/>
    <dgm:cxn modelId="{987F0288-0B83-49FA-AAC4-D584E545E551}" type="presParOf" srcId="{1FD62847-F301-4F3B-9573-A5BA0F392D8D}" destId="{91C625A0-F725-4C01-8538-7747E785290F}" srcOrd="3" destOrd="0" presId="urn:microsoft.com/office/officeart/2005/8/layout/default"/>
    <dgm:cxn modelId="{7B59C689-1C60-49CC-86BD-CFB2E7814FA8}" type="presParOf" srcId="{1FD62847-F301-4F3B-9573-A5BA0F392D8D}" destId="{53427CB5-789E-42DF-AC83-9C1257E2980B}" srcOrd="4" destOrd="0" presId="urn:microsoft.com/office/officeart/2005/8/layout/default"/>
    <dgm:cxn modelId="{17CE5D8A-DEC3-466A-A0A5-89CFDD89A03A}" type="presParOf" srcId="{1FD62847-F301-4F3B-9573-A5BA0F392D8D}" destId="{2C8367AF-B0A7-4EAE-A6FE-6A330117E790}" srcOrd="5" destOrd="0" presId="urn:microsoft.com/office/officeart/2005/8/layout/default"/>
    <dgm:cxn modelId="{C38ADBB1-DCCF-4A84-9FBB-090A6A373D9B}" type="presParOf" srcId="{1FD62847-F301-4F3B-9573-A5BA0F392D8D}" destId="{35E4A069-BE3B-4EC5-A8A4-DB7DFEF97CDF}" srcOrd="6" destOrd="0" presId="urn:microsoft.com/office/officeart/2005/8/layout/default"/>
    <dgm:cxn modelId="{6A7C3575-73DC-4BF2-AF17-0723AC41ED9D}" type="presParOf" srcId="{1FD62847-F301-4F3B-9573-A5BA0F392D8D}" destId="{75180F8E-3283-454E-8572-370EAFE6B4D7}" srcOrd="7" destOrd="0" presId="urn:microsoft.com/office/officeart/2005/8/layout/default"/>
    <dgm:cxn modelId="{725948B2-0CA2-49FD-87C2-4D2D4FECE790}" type="presParOf" srcId="{1FD62847-F301-4F3B-9573-A5BA0F392D8D}" destId="{D5ECAD3B-9F5E-4A47-827C-499CDD9B5D7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7F87E9-D24B-497E-865B-591DD6CF331E}" type="doc">
      <dgm:prSet loTypeId="urn:microsoft.com/office/officeart/2005/8/layout/radial3" loCatId="cycle" qsTypeId="urn:microsoft.com/office/officeart/2005/8/quickstyle/simple1" qsCatId="simple" csTypeId="urn:microsoft.com/office/officeart/2005/8/colors/colorful4" csCatId="colorful" phldr="1"/>
      <dgm:spPr/>
      <dgm:t>
        <a:bodyPr/>
        <a:lstStyle/>
        <a:p>
          <a:endParaRPr lang="en-US"/>
        </a:p>
      </dgm:t>
    </dgm:pt>
    <dgm:pt modelId="{C33D4744-D10B-4131-A01C-0D7FD29DA75F}">
      <dgm:prSet phldrT="[Text]" custT="1"/>
      <dgm:spPr/>
      <dgm:t>
        <a:bodyPr/>
        <a:lstStyle/>
        <a:p>
          <a:r>
            <a:rPr lang="en-US" sz="1600" b="1" noProof="0" dirty="0" smtClean="0"/>
            <a:t>Labor Tax</a:t>
          </a:r>
          <a:r>
            <a:rPr lang="lv-LV" sz="1600" b="1" noProof="0" dirty="0" smtClean="0"/>
            <a:t> R</a:t>
          </a:r>
          <a:r>
            <a:rPr lang="en-US" sz="1600" b="1" noProof="0" dirty="0" err="1" smtClean="0"/>
            <a:t>eform</a:t>
          </a:r>
          <a:r>
            <a:rPr lang="en-US" sz="1600" b="1" noProof="0" dirty="0" smtClean="0"/>
            <a:t> </a:t>
          </a:r>
          <a:endParaRPr lang="lv-LV" sz="1600" b="1" noProof="0" dirty="0" smtClean="0"/>
        </a:p>
        <a:p>
          <a:r>
            <a:rPr lang="lv-LV" sz="1400" b="0" noProof="0" dirty="0" smtClean="0"/>
            <a:t>(PIT, SSC, </a:t>
          </a:r>
          <a:r>
            <a:rPr lang="lv-LV" sz="1400" b="0" noProof="0" dirty="0" err="1" smtClean="0"/>
            <a:t>solidarity</a:t>
          </a:r>
          <a:r>
            <a:rPr lang="lv-LV" sz="1400" b="0" noProof="0" dirty="0" smtClean="0"/>
            <a:t> </a:t>
          </a:r>
          <a:r>
            <a:rPr lang="lv-LV" sz="1400" b="0" noProof="0" dirty="0" err="1" smtClean="0"/>
            <a:t>tax</a:t>
          </a:r>
          <a:r>
            <a:rPr lang="lv-LV" sz="1400" b="0" noProof="0" dirty="0" smtClean="0"/>
            <a:t>)</a:t>
          </a:r>
          <a:endParaRPr lang="en-US" sz="1400" b="1" dirty="0"/>
        </a:p>
      </dgm:t>
    </dgm:pt>
    <dgm:pt modelId="{A3AA3527-7A70-45F6-93E7-C3C2FE8DA88E}" type="parTrans" cxnId="{CDD5C5E4-BED9-428B-B55E-89A35B1D6361}">
      <dgm:prSet/>
      <dgm:spPr/>
      <dgm:t>
        <a:bodyPr/>
        <a:lstStyle/>
        <a:p>
          <a:endParaRPr lang="en-US"/>
        </a:p>
      </dgm:t>
    </dgm:pt>
    <dgm:pt modelId="{21C07A15-378C-4579-8E98-6FF3E453C049}" type="sibTrans" cxnId="{CDD5C5E4-BED9-428B-B55E-89A35B1D6361}">
      <dgm:prSet/>
      <dgm:spPr/>
      <dgm:t>
        <a:bodyPr/>
        <a:lstStyle/>
        <a:p>
          <a:endParaRPr lang="en-US"/>
        </a:p>
      </dgm:t>
    </dgm:pt>
    <dgm:pt modelId="{C69EE9D0-97DE-4A00-B24F-3187B7E2D4AB}">
      <dgm:prSet custT="1"/>
      <dgm:spPr/>
      <dgm:t>
        <a:bodyPr/>
        <a:lstStyle/>
        <a:p>
          <a:r>
            <a:rPr lang="en-US" sz="1600" b="1" noProof="0" dirty="0" smtClean="0"/>
            <a:t>Corporate Income Tax </a:t>
          </a:r>
          <a:r>
            <a:rPr lang="lv-LV" sz="1600" b="1" noProof="0" dirty="0" smtClean="0"/>
            <a:t>R</a:t>
          </a:r>
          <a:r>
            <a:rPr lang="en-US" sz="1600" b="1" noProof="0" dirty="0" err="1" smtClean="0"/>
            <a:t>eform</a:t>
          </a:r>
          <a:endParaRPr lang="lv-LV" sz="1600" b="1" dirty="0"/>
        </a:p>
      </dgm:t>
    </dgm:pt>
    <dgm:pt modelId="{25DC6A8C-CB5F-48CF-8247-A4210D91646D}" type="parTrans" cxnId="{FF03506D-DF36-443A-8C19-C13D35452F68}">
      <dgm:prSet/>
      <dgm:spPr/>
      <dgm:t>
        <a:bodyPr/>
        <a:lstStyle/>
        <a:p>
          <a:endParaRPr lang="en-US"/>
        </a:p>
      </dgm:t>
    </dgm:pt>
    <dgm:pt modelId="{2CE3048F-B6D5-4221-A4E2-0A16E8C8471E}" type="sibTrans" cxnId="{FF03506D-DF36-443A-8C19-C13D35452F68}">
      <dgm:prSet/>
      <dgm:spPr/>
      <dgm:t>
        <a:bodyPr/>
        <a:lstStyle/>
        <a:p>
          <a:endParaRPr lang="en-US"/>
        </a:p>
      </dgm:t>
    </dgm:pt>
    <dgm:pt modelId="{EA70BC38-B6B7-41D4-A46A-0E820ACB6830}">
      <dgm:prSet custT="1"/>
      <dgm:spPr/>
      <dgm:t>
        <a:bodyPr/>
        <a:lstStyle/>
        <a:p>
          <a:r>
            <a:rPr lang="en-US" sz="1600" b="1" noProof="0" dirty="0" err="1" smtClean="0"/>
            <a:t>Decre</a:t>
          </a:r>
          <a:r>
            <a:rPr lang="lv-LV" sz="1600" b="1" noProof="0" dirty="0" smtClean="0"/>
            <a:t>a</a:t>
          </a:r>
          <a:r>
            <a:rPr lang="en-US" sz="1600" b="1" noProof="0" dirty="0" smtClean="0"/>
            <a:t>sing Shadow Economy</a:t>
          </a:r>
          <a:endParaRPr lang="en-US" sz="1600" b="1" noProof="0" dirty="0"/>
        </a:p>
      </dgm:t>
    </dgm:pt>
    <dgm:pt modelId="{DAEF6D3A-165F-4A5F-9316-9FB1D0F247EE}" type="parTrans" cxnId="{295FB4F7-9837-43DC-95C6-F17C7C56F1C0}">
      <dgm:prSet/>
      <dgm:spPr/>
      <dgm:t>
        <a:bodyPr/>
        <a:lstStyle/>
        <a:p>
          <a:endParaRPr lang="en-US"/>
        </a:p>
      </dgm:t>
    </dgm:pt>
    <dgm:pt modelId="{2B0B5F3F-66DB-493C-BBB7-933D2C2B86F7}" type="sibTrans" cxnId="{295FB4F7-9837-43DC-95C6-F17C7C56F1C0}">
      <dgm:prSet/>
      <dgm:spPr/>
      <dgm:t>
        <a:bodyPr/>
        <a:lstStyle/>
        <a:p>
          <a:endParaRPr lang="en-US"/>
        </a:p>
      </dgm:t>
    </dgm:pt>
    <dgm:pt modelId="{13E4E76A-D3E7-4372-91A6-87833DF5BD35}">
      <dgm:prSet custT="1"/>
      <dgm:spPr/>
      <dgm:t>
        <a:bodyPr/>
        <a:lstStyle/>
        <a:p>
          <a:r>
            <a:rPr lang="en-US" sz="1600" b="1" noProof="0" dirty="0" smtClean="0"/>
            <a:t>Compensatory Measures</a:t>
          </a:r>
          <a:r>
            <a:rPr lang="lv-LV" sz="1600" b="1" noProof="0" dirty="0" smtClean="0"/>
            <a:t>: </a:t>
          </a:r>
          <a:r>
            <a:rPr lang="lv-LV" sz="1600" b="1" noProof="0" dirty="0" err="1" smtClean="0"/>
            <a:t>revision</a:t>
          </a:r>
          <a:r>
            <a:rPr lang="lv-LV" sz="1600" b="1" noProof="0" dirty="0" smtClean="0"/>
            <a:t> </a:t>
          </a:r>
          <a:r>
            <a:rPr lang="lv-LV" sz="1600" b="1" noProof="0" dirty="0" err="1" smtClean="0"/>
            <a:t>of</a:t>
          </a:r>
          <a:r>
            <a:rPr lang="lv-LV" sz="1600" b="1" noProof="0" dirty="0" smtClean="0"/>
            <a:t> </a:t>
          </a:r>
          <a:r>
            <a:rPr lang="lv-LV" sz="1600" b="1" noProof="0" dirty="0" err="1" smtClean="0"/>
            <a:t>capital</a:t>
          </a:r>
          <a:r>
            <a:rPr lang="lv-LV" sz="1600" b="1" noProof="0" dirty="0" smtClean="0"/>
            <a:t> </a:t>
          </a:r>
          <a:r>
            <a:rPr lang="lv-LV" sz="1600" b="1" noProof="0" dirty="0" err="1" smtClean="0"/>
            <a:t>and</a:t>
          </a:r>
          <a:r>
            <a:rPr lang="lv-LV" sz="1600" b="1" noProof="0" dirty="0" smtClean="0"/>
            <a:t> </a:t>
          </a:r>
          <a:r>
            <a:rPr lang="lv-LV" sz="1600" b="1" noProof="0" dirty="0" err="1" smtClean="0"/>
            <a:t>consumption</a:t>
          </a:r>
          <a:r>
            <a:rPr lang="lv-LV" sz="1600" b="1" noProof="0" dirty="0" smtClean="0"/>
            <a:t> </a:t>
          </a:r>
          <a:r>
            <a:rPr lang="lv-LV" sz="1600" b="1" noProof="0" dirty="0" err="1" smtClean="0"/>
            <a:t>taxes</a:t>
          </a:r>
          <a:r>
            <a:rPr lang="lv-LV" sz="1600" b="1" noProof="0" dirty="0" smtClean="0"/>
            <a:t> </a:t>
          </a:r>
          <a:endParaRPr lang="en-US" sz="1600" b="1" noProof="0" dirty="0"/>
        </a:p>
      </dgm:t>
    </dgm:pt>
    <dgm:pt modelId="{B055B569-AD42-441D-88D2-08526308DD7E}" type="parTrans" cxnId="{6EE9D022-8FC5-44DC-A5D7-D016C28F78BC}">
      <dgm:prSet/>
      <dgm:spPr/>
      <dgm:t>
        <a:bodyPr/>
        <a:lstStyle/>
        <a:p>
          <a:endParaRPr lang="en-US"/>
        </a:p>
      </dgm:t>
    </dgm:pt>
    <dgm:pt modelId="{F5F3164E-F6DF-45FF-ADA0-C45BE1508F6F}" type="sibTrans" cxnId="{6EE9D022-8FC5-44DC-A5D7-D016C28F78BC}">
      <dgm:prSet/>
      <dgm:spPr/>
      <dgm:t>
        <a:bodyPr/>
        <a:lstStyle/>
        <a:p>
          <a:endParaRPr lang="en-US"/>
        </a:p>
      </dgm:t>
    </dgm:pt>
    <dgm:pt modelId="{E08214AC-BDAB-4957-93AB-703CCE4DDF48}">
      <dgm:prSet custT="1"/>
      <dgm:spPr/>
      <dgm:t>
        <a:bodyPr/>
        <a:lstStyle/>
        <a:p>
          <a:r>
            <a:rPr lang="en-US" sz="1600" b="1" noProof="0" dirty="0" smtClean="0"/>
            <a:t>Improving Tax Administration</a:t>
          </a:r>
          <a:endParaRPr lang="en-US" sz="1600" b="1" noProof="0" dirty="0"/>
        </a:p>
      </dgm:t>
    </dgm:pt>
    <dgm:pt modelId="{F23CDCED-13D0-46B6-86D0-27FB006BC881}" type="parTrans" cxnId="{E156653F-CB03-4C30-8D3F-B63A8917C16A}">
      <dgm:prSet/>
      <dgm:spPr/>
      <dgm:t>
        <a:bodyPr/>
        <a:lstStyle/>
        <a:p>
          <a:endParaRPr lang="en-US"/>
        </a:p>
      </dgm:t>
    </dgm:pt>
    <dgm:pt modelId="{44074B1F-6807-450B-B676-E76C3E410BE5}" type="sibTrans" cxnId="{E156653F-CB03-4C30-8D3F-B63A8917C16A}">
      <dgm:prSet/>
      <dgm:spPr/>
      <dgm:t>
        <a:bodyPr/>
        <a:lstStyle/>
        <a:p>
          <a:endParaRPr lang="en-US"/>
        </a:p>
      </dgm:t>
    </dgm:pt>
    <dgm:pt modelId="{A85EA12D-F0D1-4A83-BAD2-981E80F53BAF}">
      <dgm:prSet phldrT="[Text]" custT="1"/>
      <dgm:spPr/>
      <dgm:t>
        <a:bodyPr/>
        <a:lstStyle/>
        <a:p>
          <a:r>
            <a:rPr lang="lv-LV" sz="3200" b="1" smtClean="0"/>
            <a:t>Tax Reform</a:t>
          </a:r>
          <a:endParaRPr lang="en-US" sz="3200" b="1" dirty="0"/>
        </a:p>
      </dgm:t>
    </dgm:pt>
    <dgm:pt modelId="{9B1F507B-9AB9-4FDC-A5E3-26850B9A3115}" type="parTrans" cxnId="{8512D0D8-DC78-42D8-8AC0-070DAC2036AC}">
      <dgm:prSet/>
      <dgm:spPr/>
      <dgm:t>
        <a:bodyPr/>
        <a:lstStyle/>
        <a:p>
          <a:endParaRPr lang="en-US"/>
        </a:p>
      </dgm:t>
    </dgm:pt>
    <dgm:pt modelId="{EC1833C2-54D6-47AD-B16C-412396218448}" type="sibTrans" cxnId="{8512D0D8-DC78-42D8-8AC0-070DAC2036AC}">
      <dgm:prSet/>
      <dgm:spPr/>
      <dgm:t>
        <a:bodyPr/>
        <a:lstStyle/>
        <a:p>
          <a:endParaRPr lang="en-US"/>
        </a:p>
      </dgm:t>
    </dgm:pt>
    <dgm:pt modelId="{0BC8863D-F583-4425-BD30-848966A669B4}" type="pres">
      <dgm:prSet presAssocID="{B17F87E9-D24B-497E-865B-591DD6CF331E}" presName="composite" presStyleCnt="0">
        <dgm:presLayoutVars>
          <dgm:chMax val="1"/>
          <dgm:dir/>
          <dgm:resizeHandles val="exact"/>
        </dgm:presLayoutVars>
      </dgm:prSet>
      <dgm:spPr/>
      <dgm:t>
        <a:bodyPr/>
        <a:lstStyle/>
        <a:p>
          <a:endParaRPr lang="en-US"/>
        </a:p>
      </dgm:t>
    </dgm:pt>
    <dgm:pt modelId="{E10B6AF9-BA81-43B8-A2B4-7D0173B74365}" type="pres">
      <dgm:prSet presAssocID="{B17F87E9-D24B-497E-865B-591DD6CF331E}" presName="radial" presStyleCnt="0">
        <dgm:presLayoutVars>
          <dgm:animLvl val="ctr"/>
        </dgm:presLayoutVars>
      </dgm:prSet>
      <dgm:spPr/>
      <dgm:t>
        <a:bodyPr/>
        <a:lstStyle/>
        <a:p>
          <a:endParaRPr lang="en-US"/>
        </a:p>
      </dgm:t>
    </dgm:pt>
    <dgm:pt modelId="{4DFA8924-DD9C-401D-BBF3-0D2A752557E2}" type="pres">
      <dgm:prSet presAssocID="{A85EA12D-F0D1-4A83-BAD2-981E80F53BAF}" presName="centerShape" presStyleLbl="vennNode1" presStyleIdx="0" presStyleCnt="6" custScaleX="94892" custScaleY="87606" custLinFactNeighborX="-1441" custLinFactNeighborY="-1990"/>
      <dgm:spPr/>
      <dgm:t>
        <a:bodyPr/>
        <a:lstStyle/>
        <a:p>
          <a:endParaRPr lang="en-US"/>
        </a:p>
      </dgm:t>
    </dgm:pt>
    <dgm:pt modelId="{C3781C73-9B53-4322-B640-91EDCF4E1448}" type="pres">
      <dgm:prSet presAssocID="{C33D4744-D10B-4131-A01C-0D7FD29DA75F}" presName="node" presStyleLbl="vennNode1" presStyleIdx="1" presStyleCnt="6" custScaleX="150726" custScaleY="142168" custRadScaleRad="101466" custRadScaleInc="-1708">
        <dgm:presLayoutVars>
          <dgm:bulletEnabled val="1"/>
        </dgm:presLayoutVars>
      </dgm:prSet>
      <dgm:spPr/>
      <dgm:t>
        <a:bodyPr/>
        <a:lstStyle/>
        <a:p>
          <a:endParaRPr lang="en-US"/>
        </a:p>
      </dgm:t>
    </dgm:pt>
    <dgm:pt modelId="{2A7257FB-78A2-44C6-9696-82DF74D92573}" type="pres">
      <dgm:prSet presAssocID="{C69EE9D0-97DE-4A00-B24F-3187B7E2D4AB}" presName="node" presStyleLbl="vennNode1" presStyleIdx="2" presStyleCnt="6" custScaleX="145351" custScaleY="138872" custRadScaleRad="93984" custRadScaleInc="336">
        <dgm:presLayoutVars>
          <dgm:bulletEnabled val="1"/>
        </dgm:presLayoutVars>
      </dgm:prSet>
      <dgm:spPr/>
      <dgm:t>
        <a:bodyPr/>
        <a:lstStyle/>
        <a:p>
          <a:endParaRPr lang="en-US"/>
        </a:p>
      </dgm:t>
    </dgm:pt>
    <dgm:pt modelId="{C59171C6-1F36-4CFE-BEE9-0A91AC30AB52}" type="pres">
      <dgm:prSet presAssocID="{EA70BC38-B6B7-41D4-A46A-0E820ACB6830}" presName="node" presStyleLbl="vennNode1" presStyleIdx="3" presStyleCnt="6" custScaleX="148484" custScaleY="148097" custRadScaleRad="96492" custRadScaleInc="102654">
        <dgm:presLayoutVars>
          <dgm:bulletEnabled val="1"/>
        </dgm:presLayoutVars>
      </dgm:prSet>
      <dgm:spPr/>
      <dgm:t>
        <a:bodyPr/>
        <a:lstStyle/>
        <a:p>
          <a:endParaRPr lang="en-US"/>
        </a:p>
      </dgm:t>
    </dgm:pt>
    <dgm:pt modelId="{A431D8CF-8C55-4CD5-ADF0-57264B25744C}" type="pres">
      <dgm:prSet presAssocID="{13E4E76A-D3E7-4372-91A6-87833DF5BD35}" presName="node" presStyleLbl="vennNode1" presStyleIdx="4" presStyleCnt="6" custScaleX="146645" custScaleY="143368" custRadScaleRad="93091" custRadScaleInc="-101636">
        <dgm:presLayoutVars>
          <dgm:bulletEnabled val="1"/>
        </dgm:presLayoutVars>
      </dgm:prSet>
      <dgm:spPr/>
      <dgm:t>
        <a:bodyPr/>
        <a:lstStyle/>
        <a:p>
          <a:endParaRPr lang="en-US"/>
        </a:p>
      </dgm:t>
    </dgm:pt>
    <dgm:pt modelId="{C7E9D53C-3B03-4EE1-8412-818021FD1F71}" type="pres">
      <dgm:prSet presAssocID="{E08214AC-BDAB-4957-93AB-703CCE4DDF48}" presName="node" presStyleLbl="vennNode1" presStyleIdx="5" presStyleCnt="6" custScaleX="154846" custScaleY="150176" custRadScaleRad="105892" custRadScaleInc="-530">
        <dgm:presLayoutVars>
          <dgm:bulletEnabled val="1"/>
        </dgm:presLayoutVars>
      </dgm:prSet>
      <dgm:spPr/>
      <dgm:t>
        <a:bodyPr/>
        <a:lstStyle/>
        <a:p>
          <a:endParaRPr lang="en-US"/>
        </a:p>
      </dgm:t>
    </dgm:pt>
  </dgm:ptLst>
  <dgm:cxnLst>
    <dgm:cxn modelId="{682D6A88-D7F6-4321-B4D2-75A014A7649C}" type="presOf" srcId="{13E4E76A-D3E7-4372-91A6-87833DF5BD35}" destId="{A431D8CF-8C55-4CD5-ADF0-57264B25744C}" srcOrd="0" destOrd="0" presId="urn:microsoft.com/office/officeart/2005/8/layout/radial3"/>
    <dgm:cxn modelId="{43619CA8-C3EE-42F4-AA39-FB8C5A857C4F}" type="presOf" srcId="{E08214AC-BDAB-4957-93AB-703CCE4DDF48}" destId="{C7E9D53C-3B03-4EE1-8412-818021FD1F71}" srcOrd="0" destOrd="0" presId="urn:microsoft.com/office/officeart/2005/8/layout/radial3"/>
    <dgm:cxn modelId="{8512D0D8-DC78-42D8-8AC0-070DAC2036AC}" srcId="{B17F87E9-D24B-497E-865B-591DD6CF331E}" destId="{A85EA12D-F0D1-4A83-BAD2-981E80F53BAF}" srcOrd="0" destOrd="0" parTransId="{9B1F507B-9AB9-4FDC-A5E3-26850B9A3115}" sibTransId="{EC1833C2-54D6-47AD-B16C-412396218448}"/>
    <dgm:cxn modelId="{6EE9D022-8FC5-44DC-A5D7-D016C28F78BC}" srcId="{A85EA12D-F0D1-4A83-BAD2-981E80F53BAF}" destId="{13E4E76A-D3E7-4372-91A6-87833DF5BD35}" srcOrd="3" destOrd="0" parTransId="{B055B569-AD42-441D-88D2-08526308DD7E}" sibTransId="{F5F3164E-F6DF-45FF-ADA0-C45BE1508F6F}"/>
    <dgm:cxn modelId="{203BA039-E17C-4958-BC08-A5C5EE56E9DA}" type="presOf" srcId="{C69EE9D0-97DE-4A00-B24F-3187B7E2D4AB}" destId="{2A7257FB-78A2-44C6-9696-82DF74D92573}" srcOrd="0" destOrd="0" presId="urn:microsoft.com/office/officeart/2005/8/layout/radial3"/>
    <dgm:cxn modelId="{295FB4F7-9837-43DC-95C6-F17C7C56F1C0}" srcId="{A85EA12D-F0D1-4A83-BAD2-981E80F53BAF}" destId="{EA70BC38-B6B7-41D4-A46A-0E820ACB6830}" srcOrd="2" destOrd="0" parTransId="{DAEF6D3A-165F-4A5F-9316-9FB1D0F247EE}" sibTransId="{2B0B5F3F-66DB-493C-BBB7-933D2C2B86F7}"/>
    <dgm:cxn modelId="{162EFF0C-8611-4653-922D-3896511DB1EA}" type="presOf" srcId="{C33D4744-D10B-4131-A01C-0D7FD29DA75F}" destId="{C3781C73-9B53-4322-B640-91EDCF4E1448}" srcOrd="0" destOrd="0" presId="urn:microsoft.com/office/officeart/2005/8/layout/radial3"/>
    <dgm:cxn modelId="{FF03506D-DF36-443A-8C19-C13D35452F68}" srcId="{A85EA12D-F0D1-4A83-BAD2-981E80F53BAF}" destId="{C69EE9D0-97DE-4A00-B24F-3187B7E2D4AB}" srcOrd="1" destOrd="0" parTransId="{25DC6A8C-CB5F-48CF-8247-A4210D91646D}" sibTransId="{2CE3048F-B6D5-4221-A4E2-0A16E8C8471E}"/>
    <dgm:cxn modelId="{3CBD0266-9B48-4E8E-8660-4BF65380E8F8}" type="presOf" srcId="{EA70BC38-B6B7-41D4-A46A-0E820ACB6830}" destId="{C59171C6-1F36-4CFE-BEE9-0A91AC30AB52}" srcOrd="0" destOrd="0" presId="urn:microsoft.com/office/officeart/2005/8/layout/radial3"/>
    <dgm:cxn modelId="{367B2459-CEAA-4F4B-BCCD-0100B2A39EC6}" type="presOf" srcId="{A85EA12D-F0D1-4A83-BAD2-981E80F53BAF}" destId="{4DFA8924-DD9C-401D-BBF3-0D2A752557E2}" srcOrd="0" destOrd="0" presId="urn:microsoft.com/office/officeart/2005/8/layout/radial3"/>
    <dgm:cxn modelId="{CDD5C5E4-BED9-428B-B55E-89A35B1D6361}" srcId="{A85EA12D-F0D1-4A83-BAD2-981E80F53BAF}" destId="{C33D4744-D10B-4131-A01C-0D7FD29DA75F}" srcOrd="0" destOrd="0" parTransId="{A3AA3527-7A70-45F6-93E7-C3C2FE8DA88E}" sibTransId="{21C07A15-378C-4579-8E98-6FF3E453C049}"/>
    <dgm:cxn modelId="{C3225B8A-68FF-45C7-9128-5B987A6B5E36}" type="presOf" srcId="{B17F87E9-D24B-497E-865B-591DD6CF331E}" destId="{0BC8863D-F583-4425-BD30-848966A669B4}" srcOrd="0" destOrd="0" presId="urn:microsoft.com/office/officeart/2005/8/layout/radial3"/>
    <dgm:cxn modelId="{E156653F-CB03-4C30-8D3F-B63A8917C16A}" srcId="{A85EA12D-F0D1-4A83-BAD2-981E80F53BAF}" destId="{E08214AC-BDAB-4957-93AB-703CCE4DDF48}" srcOrd="4" destOrd="0" parTransId="{F23CDCED-13D0-46B6-86D0-27FB006BC881}" sibTransId="{44074B1F-6807-450B-B676-E76C3E410BE5}"/>
    <dgm:cxn modelId="{1385F666-EF5C-4F9A-A282-3FA5D6C3EA65}" type="presParOf" srcId="{0BC8863D-F583-4425-BD30-848966A669B4}" destId="{E10B6AF9-BA81-43B8-A2B4-7D0173B74365}" srcOrd="0" destOrd="0" presId="urn:microsoft.com/office/officeart/2005/8/layout/radial3"/>
    <dgm:cxn modelId="{6903AC10-E280-4EE4-BC68-86017CDC2C9D}" type="presParOf" srcId="{E10B6AF9-BA81-43B8-A2B4-7D0173B74365}" destId="{4DFA8924-DD9C-401D-BBF3-0D2A752557E2}" srcOrd="0" destOrd="0" presId="urn:microsoft.com/office/officeart/2005/8/layout/radial3"/>
    <dgm:cxn modelId="{09FA8500-0EA3-4FB3-BB8B-76C85F09C765}" type="presParOf" srcId="{E10B6AF9-BA81-43B8-A2B4-7D0173B74365}" destId="{C3781C73-9B53-4322-B640-91EDCF4E1448}" srcOrd="1" destOrd="0" presId="urn:microsoft.com/office/officeart/2005/8/layout/radial3"/>
    <dgm:cxn modelId="{950331AE-FCF4-4DDC-BDCA-453AF3F8E166}" type="presParOf" srcId="{E10B6AF9-BA81-43B8-A2B4-7D0173B74365}" destId="{2A7257FB-78A2-44C6-9696-82DF74D92573}" srcOrd="2" destOrd="0" presId="urn:microsoft.com/office/officeart/2005/8/layout/radial3"/>
    <dgm:cxn modelId="{B5E71EC7-862A-4D41-9F16-CCBBE61E044F}" type="presParOf" srcId="{E10B6AF9-BA81-43B8-A2B4-7D0173B74365}" destId="{C59171C6-1F36-4CFE-BEE9-0A91AC30AB52}" srcOrd="3" destOrd="0" presId="urn:microsoft.com/office/officeart/2005/8/layout/radial3"/>
    <dgm:cxn modelId="{3A787396-1F89-4C3D-9E8A-5BABBEF9E279}" type="presParOf" srcId="{E10B6AF9-BA81-43B8-A2B4-7D0173B74365}" destId="{A431D8CF-8C55-4CD5-ADF0-57264B25744C}" srcOrd="4" destOrd="0" presId="urn:microsoft.com/office/officeart/2005/8/layout/radial3"/>
    <dgm:cxn modelId="{9ED20F28-8510-4404-9468-6D339A2ABD94}" type="presParOf" srcId="{E10B6AF9-BA81-43B8-A2B4-7D0173B74365}" destId="{C7E9D53C-3B03-4EE1-8412-818021FD1F71}"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344B17-2755-46D0-9F2F-563B00754194}"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63EAB537-2B35-4F76-A9B5-0A2DB374D243}">
      <dgm:prSet phldrT="[Text]"/>
      <dgm:spPr/>
      <dgm:t>
        <a:bodyPr/>
        <a:lstStyle/>
        <a:p>
          <a:r>
            <a:rPr lang="en-US" smtClean="0"/>
            <a:t>CIT is payable on distributed profits (including deemed profit distributions);</a:t>
          </a:r>
          <a:endParaRPr lang="en-US"/>
        </a:p>
      </dgm:t>
    </dgm:pt>
    <dgm:pt modelId="{BEDB181D-3113-4F7F-B85A-B2D80EE15D4A}" type="parTrans" cxnId="{D473A307-49C2-4FC8-8185-9F95A8C2E227}">
      <dgm:prSet/>
      <dgm:spPr/>
      <dgm:t>
        <a:bodyPr/>
        <a:lstStyle/>
        <a:p>
          <a:endParaRPr lang="en-US"/>
        </a:p>
      </dgm:t>
    </dgm:pt>
    <dgm:pt modelId="{5FD17DDF-2183-45F1-9CC6-83FFD20B74AF}" type="sibTrans" cxnId="{D473A307-49C2-4FC8-8185-9F95A8C2E227}">
      <dgm:prSet/>
      <dgm:spPr/>
      <dgm:t>
        <a:bodyPr/>
        <a:lstStyle/>
        <a:p>
          <a:endParaRPr lang="en-US"/>
        </a:p>
      </dgm:t>
    </dgm:pt>
    <dgm:pt modelId="{4EB44D13-83FC-4985-AF9D-C57CA501CA58}">
      <dgm:prSet/>
      <dgm:spPr/>
      <dgm:t>
        <a:bodyPr/>
        <a:lstStyle/>
        <a:p>
          <a:r>
            <a:rPr lang="en-US" dirty="0" smtClean="0"/>
            <a:t>No CIT is payable on undistributed profits;</a:t>
          </a:r>
        </a:p>
      </dgm:t>
    </dgm:pt>
    <dgm:pt modelId="{F2467FAB-2BD4-46A6-B149-CFB4392F5D10}" type="parTrans" cxnId="{EFD5FC0F-E463-423F-99D8-CAD059A7E41C}">
      <dgm:prSet/>
      <dgm:spPr/>
      <dgm:t>
        <a:bodyPr/>
        <a:lstStyle/>
        <a:p>
          <a:endParaRPr lang="en-US"/>
        </a:p>
      </dgm:t>
    </dgm:pt>
    <dgm:pt modelId="{13573818-C14D-4756-ACD2-43DD09166197}" type="sibTrans" cxnId="{EFD5FC0F-E463-423F-99D8-CAD059A7E41C}">
      <dgm:prSet/>
      <dgm:spPr/>
      <dgm:t>
        <a:bodyPr/>
        <a:lstStyle/>
        <a:p>
          <a:endParaRPr lang="en-US"/>
        </a:p>
      </dgm:t>
    </dgm:pt>
    <dgm:pt modelId="{5A4C04C1-0AA7-4931-954C-820527237B50}">
      <dgm:prSet/>
      <dgm:spPr/>
      <dgm:t>
        <a:bodyPr/>
        <a:lstStyle/>
        <a:p>
          <a:r>
            <a:rPr lang="en-US" smtClean="0"/>
            <a:t>CIT is payable on net amount of expenditures not related to business activity;</a:t>
          </a:r>
          <a:endParaRPr lang="en-US" dirty="0" smtClean="0"/>
        </a:p>
      </dgm:t>
    </dgm:pt>
    <dgm:pt modelId="{576AED26-7D6B-4840-A19B-D4F5B651638A}" type="parTrans" cxnId="{584B40B1-54DB-4781-B4B1-594832573ED7}">
      <dgm:prSet/>
      <dgm:spPr/>
      <dgm:t>
        <a:bodyPr/>
        <a:lstStyle/>
        <a:p>
          <a:endParaRPr lang="en-US"/>
        </a:p>
      </dgm:t>
    </dgm:pt>
    <dgm:pt modelId="{9CB31961-9ECD-4737-9DBC-298119BD5192}" type="sibTrans" cxnId="{584B40B1-54DB-4781-B4B1-594832573ED7}">
      <dgm:prSet/>
      <dgm:spPr/>
      <dgm:t>
        <a:bodyPr/>
        <a:lstStyle/>
        <a:p>
          <a:endParaRPr lang="en-US"/>
        </a:p>
      </dgm:t>
    </dgm:pt>
    <dgm:pt modelId="{41D920B6-90F5-4303-80FD-167C0DF1C81F}">
      <dgm:prSet/>
      <dgm:spPr/>
      <dgm:t>
        <a:bodyPr/>
        <a:lstStyle/>
        <a:p>
          <a:r>
            <a:rPr lang="en-US" smtClean="0"/>
            <a:t>CIT rate is 20% on the gross distributed amount or 20/80 on the net income; In case of dividends distributed to individuals no personal income tax (PIT) apply;</a:t>
          </a:r>
          <a:endParaRPr lang="en-US" dirty="0" smtClean="0"/>
        </a:p>
      </dgm:t>
    </dgm:pt>
    <dgm:pt modelId="{E10A3988-3FD4-4ACF-9A40-2538CCB562DD}" type="parTrans" cxnId="{027C81FA-F039-428A-B276-6D972A5B5D33}">
      <dgm:prSet/>
      <dgm:spPr/>
      <dgm:t>
        <a:bodyPr/>
        <a:lstStyle/>
        <a:p>
          <a:endParaRPr lang="en-US"/>
        </a:p>
      </dgm:t>
    </dgm:pt>
    <dgm:pt modelId="{D2DEAE68-10DB-4FB4-9DF3-ABA4B84B06F7}" type="sibTrans" cxnId="{027C81FA-F039-428A-B276-6D972A5B5D33}">
      <dgm:prSet/>
      <dgm:spPr/>
      <dgm:t>
        <a:bodyPr/>
        <a:lstStyle/>
        <a:p>
          <a:endParaRPr lang="en-US"/>
        </a:p>
      </dgm:t>
    </dgm:pt>
    <dgm:pt modelId="{1E6D95E1-F62A-4126-A63E-41B6CE922EF4}">
      <dgm:prSet/>
      <dgm:spPr/>
      <dgm:t>
        <a:bodyPr/>
        <a:lstStyle/>
        <a:p>
          <a:r>
            <a:rPr lang="en-US" smtClean="0"/>
            <a:t>CIT taxable period is one month.</a:t>
          </a:r>
          <a:endParaRPr lang="en-US" dirty="0" smtClean="0"/>
        </a:p>
      </dgm:t>
    </dgm:pt>
    <dgm:pt modelId="{240E286D-3240-4500-927E-CC216083D963}" type="parTrans" cxnId="{FD787427-3517-4BB6-BEE9-53490FD1EE9E}">
      <dgm:prSet/>
      <dgm:spPr/>
      <dgm:t>
        <a:bodyPr/>
        <a:lstStyle/>
        <a:p>
          <a:endParaRPr lang="en-US"/>
        </a:p>
      </dgm:t>
    </dgm:pt>
    <dgm:pt modelId="{60CE07F3-D94F-42D4-9A48-D7ECDB5A5342}" type="sibTrans" cxnId="{FD787427-3517-4BB6-BEE9-53490FD1EE9E}">
      <dgm:prSet/>
      <dgm:spPr/>
      <dgm:t>
        <a:bodyPr/>
        <a:lstStyle/>
        <a:p>
          <a:endParaRPr lang="en-US"/>
        </a:p>
      </dgm:t>
    </dgm:pt>
    <dgm:pt modelId="{28996F39-8F84-4238-BA1C-4E25E4A8B221}" type="pres">
      <dgm:prSet presAssocID="{4B344B17-2755-46D0-9F2F-563B00754194}" presName="diagram" presStyleCnt="0">
        <dgm:presLayoutVars>
          <dgm:dir/>
          <dgm:resizeHandles val="exact"/>
        </dgm:presLayoutVars>
      </dgm:prSet>
      <dgm:spPr/>
      <dgm:t>
        <a:bodyPr/>
        <a:lstStyle/>
        <a:p>
          <a:endParaRPr lang="en-US"/>
        </a:p>
      </dgm:t>
    </dgm:pt>
    <dgm:pt modelId="{52DC99F7-3C51-4EC3-B3C1-4E15003D7967}" type="pres">
      <dgm:prSet presAssocID="{63EAB537-2B35-4F76-A9B5-0A2DB374D243}" presName="node" presStyleLbl="node1" presStyleIdx="0" presStyleCnt="5">
        <dgm:presLayoutVars>
          <dgm:bulletEnabled val="1"/>
        </dgm:presLayoutVars>
      </dgm:prSet>
      <dgm:spPr/>
      <dgm:t>
        <a:bodyPr/>
        <a:lstStyle/>
        <a:p>
          <a:endParaRPr lang="en-US"/>
        </a:p>
      </dgm:t>
    </dgm:pt>
    <dgm:pt modelId="{355C6584-97F4-4905-9486-8C82BE47A593}" type="pres">
      <dgm:prSet presAssocID="{5FD17DDF-2183-45F1-9CC6-83FFD20B74AF}" presName="sibTrans" presStyleCnt="0"/>
      <dgm:spPr/>
      <dgm:t>
        <a:bodyPr/>
        <a:lstStyle/>
        <a:p>
          <a:endParaRPr lang="en-US"/>
        </a:p>
      </dgm:t>
    </dgm:pt>
    <dgm:pt modelId="{34D113B0-7702-4678-AEC5-79BB72055FC4}" type="pres">
      <dgm:prSet presAssocID="{4EB44D13-83FC-4985-AF9D-C57CA501CA58}" presName="node" presStyleLbl="node1" presStyleIdx="1" presStyleCnt="5">
        <dgm:presLayoutVars>
          <dgm:bulletEnabled val="1"/>
        </dgm:presLayoutVars>
      </dgm:prSet>
      <dgm:spPr/>
      <dgm:t>
        <a:bodyPr/>
        <a:lstStyle/>
        <a:p>
          <a:endParaRPr lang="en-US"/>
        </a:p>
      </dgm:t>
    </dgm:pt>
    <dgm:pt modelId="{4376220B-5EF9-4E73-A2D1-B5CBA035A9CC}" type="pres">
      <dgm:prSet presAssocID="{13573818-C14D-4756-ACD2-43DD09166197}" presName="sibTrans" presStyleCnt="0"/>
      <dgm:spPr/>
      <dgm:t>
        <a:bodyPr/>
        <a:lstStyle/>
        <a:p>
          <a:endParaRPr lang="en-US"/>
        </a:p>
      </dgm:t>
    </dgm:pt>
    <dgm:pt modelId="{76C9CDB9-077C-467F-96CA-6F619CA0ED35}" type="pres">
      <dgm:prSet presAssocID="{5A4C04C1-0AA7-4931-954C-820527237B50}" presName="node" presStyleLbl="node1" presStyleIdx="2" presStyleCnt="5">
        <dgm:presLayoutVars>
          <dgm:bulletEnabled val="1"/>
        </dgm:presLayoutVars>
      </dgm:prSet>
      <dgm:spPr/>
      <dgm:t>
        <a:bodyPr/>
        <a:lstStyle/>
        <a:p>
          <a:endParaRPr lang="en-US"/>
        </a:p>
      </dgm:t>
    </dgm:pt>
    <dgm:pt modelId="{1188647B-FD1B-477A-B463-AF9F02BFFC0C}" type="pres">
      <dgm:prSet presAssocID="{9CB31961-9ECD-4737-9DBC-298119BD5192}" presName="sibTrans" presStyleCnt="0"/>
      <dgm:spPr/>
      <dgm:t>
        <a:bodyPr/>
        <a:lstStyle/>
        <a:p>
          <a:endParaRPr lang="en-US"/>
        </a:p>
      </dgm:t>
    </dgm:pt>
    <dgm:pt modelId="{13243D1A-352E-47F2-9877-7A2F7B012ACD}" type="pres">
      <dgm:prSet presAssocID="{41D920B6-90F5-4303-80FD-167C0DF1C81F}" presName="node" presStyleLbl="node1" presStyleIdx="3" presStyleCnt="5">
        <dgm:presLayoutVars>
          <dgm:bulletEnabled val="1"/>
        </dgm:presLayoutVars>
      </dgm:prSet>
      <dgm:spPr/>
      <dgm:t>
        <a:bodyPr/>
        <a:lstStyle/>
        <a:p>
          <a:endParaRPr lang="en-US"/>
        </a:p>
      </dgm:t>
    </dgm:pt>
    <dgm:pt modelId="{078CB3FD-15CE-4BA4-87C2-6A29FAA305B0}" type="pres">
      <dgm:prSet presAssocID="{D2DEAE68-10DB-4FB4-9DF3-ABA4B84B06F7}" presName="sibTrans" presStyleCnt="0"/>
      <dgm:spPr/>
      <dgm:t>
        <a:bodyPr/>
        <a:lstStyle/>
        <a:p>
          <a:endParaRPr lang="en-US"/>
        </a:p>
      </dgm:t>
    </dgm:pt>
    <dgm:pt modelId="{81ABA85F-D841-4499-8C5B-0174A317FF65}" type="pres">
      <dgm:prSet presAssocID="{1E6D95E1-F62A-4126-A63E-41B6CE922EF4}" presName="node" presStyleLbl="node1" presStyleIdx="4" presStyleCnt="5">
        <dgm:presLayoutVars>
          <dgm:bulletEnabled val="1"/>
        </dgm:presLayoutVars>
      </dgm:prSet>
      <dgm:spPr/>
      <dgm:t>
        <a:bodyPr/>
        <a:lstStyle/>
        <a:p>
          <a:endParaRPr lang="en-US"/>
        </a:p>
      </dgm:t>
    </dgm:pt>
  </dgm:ptLst>
  <dgm:cxnLst>
    <dgm:cxn modelId="{20C94415-035F-496D-9F3F-430AF73B1A66}" type="presOf" srcId="{63EAB537-2B35-4F76-A9B5-0A2DB374D243}" destId="{52DC99F7-3C51-4EC3-B3C1-4E15003D7967}" srcOrd="0" destOrd="0" presId="urn:microsoft.com/office/officeart/2005/8/layout/default"/>
    <dgm:cxn modelId="{F4F1BF56-A81E-4124-935E-3F105966BF4A}" type="presOf" srcId="{41D920B6-90F5-4303-80FD-167C0DF1C81F}" destId="{13243D1A-352E-47F2-9877-7A2F7B012ACD}" srcOrd="0" destOrd="0" presId="urn:microsoft.com/office/officeart/2005/8/layout/default"/>
    <dgm:cxn modelId="{29562EAF-4086-4FAE-B3C0-B655814BDFDB}" type="presOf" srcId="{1E6D95E1-F62A-4126-A63E-41B6CE922EF4}" destId="{81ABA85F-D841-4499-8C5B-0174A317FF65}" srcOrd="0" destOrd="0" presId="urn:microsoft.com/office/officeart/2005/8/layout/default"/>
    <dgm:cxn modelId="{AC87FDF2-FCE8-4856-920C-2FF74EF6774D}" type="presOf" srcId="{4EB44D13-83FC-4985-AF9D-C57CA501CA58}" destId="{34D113B0-7702-4678-AEC5-79BB72055FC4}" srcOrd="0" destOrd="0" presId="urn:microsoft.com/office/officeart/2005/8/layout/default"/>
    <dgm:cxn modelId="{DB513F45-F039-4DDC-A266-E7276F0535DD}" type="presOf" srcId="{5A4C04C1-0AA7-4931-954C-820527237B50}" destId="{76C9CDB9-077C-467F-96CA-6F619CA0ED35}" srcOrd="0" destOrd="0" presId="urn:microsoft.com/office/officeart/2005/8/layout/default"/>
    <dgm:cxn modelId="{D38C5D5B-17A0-4C90-B4A3-29E105CAB073}" type="presOf" srcId="{4B344B17-2755-46D0-9F2F-563B00754194}" destId="{28996F39-8F84-4238-BA1C-4E25E4A8B221}" srcOrd="0" destOrd="0" presId="urn:microsoft.com/office/officeart/2005/8/layout/default"/>
    <dgm:cxn modelId="{FD787427-3517-4BB6-BEE9-53490FD1EE9E}" srcId="{4B344B17-2755-46D0-9F2F-563B00754194}" destId="{1E6D95E1-F62A-4126-A63E-41B6CE922EF4}" srcOrd="4" destOrd="0" parTransId="{240E286D-3240-4500-927E-CC216083D963}" sibTransId="{60CE07F3-D94F-42D4-9A48-D7ECDB5A5342}"/>
    <dgm:cxn modelId="{584B40B1-54DB-4781-B4B1-594832573ED7}" srcId="{4B344B17-2755-46D0-9F2F-563B00754194}" destId="{5A4C04C1-0AA7-4931-954C-820527237B50}" srcOrd="2" destOrd="0" parTransId="{576AED26-7D6B-4840-A19B-D4F5B651638A}" sibTransId="{9CB31961-9ECD-4737-9DBC-298119BD5192}"/>
    <dgm:cxn modelId="{D473A307-49C2-4FC8-8185-9F95A8C2E227}" srcId="{4B344B17-2755-46D0-9F2F-563B00754194}" destId="{63EAB537-2B35-4F76-A9B5-0A2DB374D243}" srcOrd="0" destOrd="0" parTransId="{BEDB181D-3113-4F7F-B85A-B2D80EE15D4A}" sibTransId="{5FD17DDF-2183-45F1-9CC6-83FFD20B74AF}"/>
    <dgm:cxn modelId="{EFD5FC0F-E463-423F-99D8-CAD059A7E41C}" srcId="{4B344B17-2755-46D0-9F2F-563B00754194}" destId="{4EB44D13-83FC-4985-AF9D-C57CA501CA58}" srcOrd="1" destOrd="0" parTransId="{F2467FAB-2BD4-46A6-B149-CFB4392F5D10}" sibTransId="{13573818-C14D-4756-ACD2-43DD09166197}"/>
    <dgm:cxn modelId="{027C81FA-F039-428A-B276-6D972A5B5D33}" srcId="{4B344B17-2755-46D0-9F2F-563B00754194}" destId="{41D920B6-90F5-4303-80FD-167C0DF1C81F}" srcOrd="3" destOrd="0" parTransId="{E10A3988-3FD4-4ACF-9A40-2538CCB562DD}" sibTransId="{D2DEAE68-10DB-4FB4-9DF3-ABA4B84B06F7}"/>
    <dgm:cxn modelId="{C8219F9C-B754-42C3-8AAE-A411E5E20108}" type="presParOf" srcId="{28996F39-8F84-4238-BA1C-4E25E4A8B221}" destId="{52DC99F7-3C51-4EC3-B3C1-4E15003D7967}" srcOrd="0" destOrd="0" presId="urn:microsoft.com/office/officeart/2005/8/layout/default"/>
    <dgm:cxn modelId="{6A61746E-4D4C-46F6-8FCC-14ADAA43E0DA}" type="presParOf" srcId="{28996F39-8F84-4238-BA1C-4E25E4A8B221}" destId="{355C6584-97F4-4905-9486-8C82BE47A593}" srcOrd="1" destOrd="0" presId="urn:microsoft.com/office/officeart/2005/8/layout/default"/>
    <dgm:cxn modelId="{D5477EB4-95D6-4CB3-A94C-D71D53AFA37E}" type="presParOf" srcId="{28996F39-8F84-4238-BA1C-4E25E4A8B221}" destId="{34D113B0-7702-4678-AEC5-79BB72055FC4}" srcOrd="2" destOrd="0" presId="urn:microsoft.com/office/officeart/2005/8/layout/default"/>
    <dgm:cxn modelId="{F92DAE60-B17D-4A64-B567-A842B4363160}" type="presParOf" srcId="{28996F39-8F84-4238-BA1C-4E25E4A8B221}" destId="{4376220B-5EF9-4E73-A2D1-B5CBA035A9CC}" srcOrd="3" destOrd="0" presId="urn:microsoft.com/office/officeart/2005/8/layout/default"/>
    <dgm:cxn modelId="{52849291-BEC7-46BF-847D-955F45BED5ED}" type="presParOf" srcId="{28996F39-8F84-4238-BA1C-4E25E4A8B221}" destId="{76C9CDB9-077C-467F-96CA-6F619CA0ED35}" srcOrd="4" destOrd="0" presId="urn:microsoft.com/office/officeart/2005/8/layout/default"/>
    <dgm:cxn modelId="{48AA847C-6790-49C0-8FA7-9EA10ECFD1A7}" type="presParOf" srcId="{28996F39-8F84-4238-BA1C-4E25E4A8B221}" destId="{1188647B-FD1B-477A-B463-AF9F02BFFC0C}" srcOrd="5" destOrd="0" presId="urn:microsoft.com/office/officeart/2005/8/layout/default"/>
    <dgm:cxn modelId="{B263071E-E41E-44EB-A615-FCE591B721A8}" type="presParOf" srcId="{28996F39-8F84-4238-BA1C-4E25E4A8B221}" destId="{13243D1A-352E-47F2-9877-7A2F7B012ACD}" srcOrd="6" destOrd="0" presId="urn:microsoft.com/office/officeart/2005/8/layout/default"/>
    <dgm:cxn modelId="{A3DDFD5C-B201-4BB3-903E-694F576AE277}" type="presParOf" srcId="{28996F39-8F84-4238-BA1C-4E25E4A8B221}" destId="{078CB3FD-15CE-4BA4-87C2-6A29FAA305B0}" srcOrd="7" destOrd="0" presId="urn:microsoft.com/office/officeart/2005/8/layout/default"/>
    <dgm:cxn modelId="{0AA2EB2E-C51A-4B30-81E4-1C9072333AA0}" type="presParOf" srcId="{28996F39-8F84-4238-BA1C-4E25E4A8B221}" destId="{81ABA85F-D841-4499-8C5B-0174A317FF6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3B38E2-E21F-4410-BC80-9B9EFB12CA10}" type="doc">
      <dgm:prSet loTypeId="urn:diagrams.loki3.com/VaryingWidthList" loCatId="list" qsTypeId="urn:microsoft.com/office/officeart/2005/8/quickstyle/simple1" qsCatId="simple" csTypeId="urn:microsoft.com/office/officeart/2005/8/colors/accent1_2" csCatId="accent1" phldr="1"/>
      <dgm:spPr/>
    </dgm:pt>
    <dgm:pt modelId="{9B2D6531-70B5-4BFB-9A59-8917D48C8D5B}">
      <dgm:prSet phldrT="[Text]"/>
      <dgm:spPr>
        <a:solidFill>
          <a:schemeClr val="accent5">
            <a:lumMod val="40000"/>
            <a:lumOff val="60000"/>
          </a:schemeClr>
        </a:solidFill>
      </dgm:spPr>
      <dgm:t>
        <a:bodyPr/>
        <a:lstStyle/>
        <a:p>
          <a:r>
            <a:rPr lang="en-US" dirty="0" smtClean="0">
              <a:solidFill>
                <a:schemeClr val="tx1"/>
              </a:solidFill>
            </a:rPr>
            <a:t>Flowing through dividends – the CIT is not applicable, if the income from which the dividends have been paid has already been subjected to CIT or withholding tax. </a:t>
          </a:r>
          <a:endParaRPr lang="en-US" dirty="0"/>
        </a:p>
      </dgm:t>
    </dgm:pt>
    <dgm:pt modelId="{1D016BF8-A162-4B5C-AF7B-804DE2490E02}" type="parTrans" cxnId="{B199455C-912A-45EF-94AE-050FBFA162FA}">
      <dgm:prSet/>
      <dgm:spPr/>
      <dgm:t>
        <a:bodyPr/>
        <a:lstStyle/>
        <a:p>
          <a:endParaRPr lang="en-US"/>
        </a:p>
      </dgm:t>
    </dgm:pt>
    <dgm:pt modelId="{CEE2DCE2-1369-4A39-BF09-4FBC6E81CAAB}" type="sibTrans" cxnId="{B199455C-912A-45EF-94AE-050FBFA162FA}">
      <dgm:prSet/>
      <dgm:spPr/>
      <dgm:t>
        <a:bodyPr/>
        <a:lstStyle/>
        <a:p>
          <a:endParaRPr lang="en-US"/>
        </a:p>
      </dgm:t>
    </dgm:pt>
    <dgm:pt modelId="{6C714399-C565-4C41-9CD6-2BA856531996}">
      <dgm:prSet/>
      <dgm:spPr>
        <a:solidFill>
          <a:schemeClr val="accent5">
            <a:lumMod val="40000"/>
            <a:lumOff val="60000"/>
          </a:schemeClr>
        </a:solidFill>
      </dgm:spPr>
      <dgm:t>
        <a:bodyPr/>
        <a:lstStyle/>
        <a:p>
          <a:r>
            <a:rPr lang="en-US" dirty="0" smtClean="0">
              <a:solidFill>
                <a:schemeClr val="tx1"/>
              </a:solidFill>
            </a:rPr>
            <a:t>Holding regime -  the exemption for income from alienation of shares has been maintained, in case if holding lasts for a period of at least 36 months.</a:t>
          </a:r>
        </a:p>
      </dgm:t>
    </dgm:pt>
    <dgm:pt modelId="{C6441600-074A-418A-AFF6-188B1C123E2C}" type="parTrans" cxnId="{F4BA4F3B-658F-4ED8-8BB8-0BB19CE0DFE9}">
      <dgm:prSet/>
      <dgm:spPr/>
      <dgm:t>
        <a:bodyPr/>
        <a:lstStyle/>
        <a:p>
          <a:endParaRPr lang="en-US"/>
        </a:p>
      </dgm:t>
    </dgm:pt>
    <dgm:pt modelId="{2C481346-CCF4-4630-8C43-65ACA753E0BC}" type="sibTrans" cxnId="{F4BA4F3B-658F-4ED8-8BB8-0BB19CE0DFE9}">
      <dgm:prSet/>
      <dgm:spPr/>
      <dgm:t>
        <a:bodyPr/>
        <a:lstStyle/>
        <a:p>
          <a:endParaRPr lang="en-US"/>
        </a:p>
      </dgm:t>
    </dgm:pt>
    <dgm:pt modelId="{24BFA1A6-51B1-4772-AC9F-9BFD3E3B907F}">
      <dgm:prSet/>
      <dgm:spPr>
        <a:solidFill>
          <a:schemeClr val="accent5">
            <a:lumMod val="40000"/>
            <a:lumOff val="60000"/>
          </a:schemeClr>
        </a:solidFill>
      </dgm:spPr>
      <dgm:t>
        <a:bodyPr/>
        <a:lstStyle/>
        <a:p>
          <a:r>
            <a:rPr lang="en-US" dirty="0" smtClean="0">
              <a:solidFill>
                <a:schemeClr val="tx1"/>
              </a:solidFill>
            </a:rPr>
            <a:t>Representation expenses -  not sub</a:t>
          </a:r>
          <a:r>
            <a:rPr lang="lv-LV" dirty="0" smtClean="0">
              <a:solidFill>
                <a:schemeClr val="tx1"/>
              </a:solidFill>
            </a:rPr>
            <a:t>j</a:t>
          </a:r>
          <a:r>
            <a:rPr lang="en-US" dirty="0" smtClean="0">
              <a:solidFill>
                <a:schemeClr val="tx1"/>
              </a:solidFill>
            </a:rPr>
            <a:t>et to CIT, provided they do not exceed 5% of the total gross wage calculated for the employees. </a:t>
          </a:r>
        </a:p>
      </dgm:t>
    </dgm:pt>
    <dgm:pt modelId="{FB49A234-669E-4A58-B941-6D6238D50531}" type="parTrans" cxnId="{03143694-C46C-46BA-9384-26885615047E}">
      <dgm:prSet/>
      <dgm:spPr/>
      <dgm:t>
        <a:bodyPr/>
        <a:lstStyle/>
        <a:p>
          <a:endParaRPr lang="en-US"/>
        </a:p>
      </dgm:t>
    </dgm:pt>
    <dgm:pt modelId="{5A689419-8D83-41F5-880D-5DF231ECB17A}" type="sibTrans" cxnId="{03143694-C46C-46BA-9384-26885615047E}">
      <dgm:prSet/>
      <dgm:spPr/>
      <dgm:t>
        <a:bodyPr/>
        <a:lstStyle/>
        <a:p>
          <a:endParaRPr lang="en-US"/>
        </a:p>
      </dgm:t>
    </dgm:pt>
    <dgm:pt modelId="{E1BC7D68-70B1-4122-911E-26187922ABFA}">
      <dgm:prSet/>
      <dgm:spPr>
        <a:solidFill>
          <a:schemeClr val="accent5">
            <a:lumMod val="40000"/>
            <a:lumOff val="60000"/>
          </a:schemeClr>
        </a:solidFill>
      </dgm:spPr>
      <dgm:t>
        <a:bodyPr/>
        <a:lstStyle/>
        <a:p>
          <a:r>
            <a:rPr lang="en-US" dirty="0" smtClean="0">
              <a:solidFill>
                <a:schemeClr val="tx1"/>
              </a:solidFill>
            </a:rPr>
            <a:t>Transition period – profits made in the previous years (until 2018) are not subject to the new CIT at 20% rate, regardless when such profits are distributed. If distributions are made to individuals, the 10% PIT rate apply during the first two years, and the 20% PIT rate after such transitional period. </a:t>
          </a:r>
          <a:endParaRPr lang="en-US" dirty="0" smtClean="0"/>
        </a:p>
      </dgm:t>
    </dgm:pt>
    <dgm:pt modelId="{780DBE07-BC04-43FE-909D-AB8E9B4D9A2B}" type="parTrans" cxnId="{3930D493-9DF1-4B0A-B758-65CEAFC33BF4}">
      <dgm:prSet/>
      <dgm:spPr/>
      <dgm:t>
        <a:bodyPr/>
        <a:lstStyle/>
        <a:p>
          <a:endParaRPr lang="en-US"/>
        </a:p>
      </dgm:t>
    </dgm:pt>
    <dgm:pt modelId="{4FDC1310-3906-414D-9EDC-1E91CE11C726}" type="sibTrans" cxnId="{3930D493-9DF1-4B0A-B758-65CEAFC33BF4}">
      <dgm:prSet/>
      <dgm:spPr/>
      <dgm:t>
        <a:bodyPr/>
        <a:lstStyle/>
        <a:p>
          <a:endParaRPr lang="en-US"/>
        </a:p>
      </dgm:t>
    </dgm:pt>
    <dgm:pt modelId="{1C220CB9-337D-4A62-A941-35ADC365DF7A}" type="pres">
      <dgm:prSet presAssocID="{6E3B38E2-E21F-4410-BC80-9B9EFB12CA10}" presName="Name0" presStyleCnt="0">
        <dgm:presLayoutVars>
          <dgm:resizeHandles/>
        </dgm:presLayoutVars>
      </dgm:prSet>
      <dgm:spPr/>
    </dgm:pt>
    <dgm:pt modelId="{408BA9AA-0431-4EFE-BBBE-CE4E56F1A5F4}" type="pres">
      <dgm:prSet presAssocID="{9B2D6531-70B5-4BFB-9A59-8917D48C8D5B}" presName="text" presStyleLbl="node1" presStyleIdx="0" presStyleCnt="4" custScaleX="162921">
        <dgm:presLayoutVars>
          <dgm:bulletEnabled val="1"/>
        </dgm:presLayoutVars>
      </dgm:prSet>
      <dgm:spPr/>
      <dgm:t>
        <a:bodyPr/>
        <a:lstStyle/>
        <a:p>
          <a:endParaRPr lang="en-US"/>
        </a:p>
      </dgm:t>
    </dgm:pt>
    <dgm:pt modelId="{D7F2A7BD-7724-43B8-85AE-FE8BC14C54FF}" type="pres">
      <dgm:prSet presAssocID="{CEE2DCE2-1369-4A39-BF09-4FBC6E81CAAB}" presName="space" presStyleCnt="0"/>
      <dgm:spPr/>
    </dgm:pt>
    <dgm:pt modelId="{9223D6FC-A043-4D14-AE7E-B8C735A2635B}" type="pres">
      <dgm:prSet presAssocID="{6C714399-C565-4C41-9CD6-2BA856531996}" presName="text" presStyleLbl="node1" presStyleIdx="1" presStyleCnt="4" custScaleX="167447">
        <dgm:presLayoutVars>
          <dgm:bulletEnabled val="1"/>
        </dgm:presLayoutVars>
      </dgm:prSet>
      <dgm:spPr/>
      <dgm:t>
        <a:bodyPr/>
        <a:lstStyle/>
        <a:p>
          <a:endParaRPr lang="en-US"/>
        </a:p>
      </dgm:t>
    </dgm:pt>
    <dgm:pt modelId="{F0BD9814-B841-4744-BB14-8441D51473EA}" type="pres">
      <dgm:prSet presAssocID="{2C481346-CCF4-4630-8C43-65ACA753E0BC}" presName="space" presStyleCnt="0"/>
      <dgm:spPr/>
    </dgm:pt>
    <dgm:pt modelId="{E8EEAB2F-8E69-4955-87C0-65E5CBA3B857}" type="pres">
      <dgm:prSet presAssocID="{24BFA1A6-51B1-4772-AC9F-9BFD3E3B907F}" presName="text" presStyleLbl="node1" presStyleIdx="2" presStyleCnt="4" custScaleX="188378">
        <dgm:presLayoutVars>
          <dgm:bulletEnabled val="1"/>
        </dgm:presLayoutVars>
      </dgm:prSet>
      <dgm:spPr/>
      <dgm:t>
        <a:bodyPr/>
        <a:lstStyle/>
        <a:p>
          <a:endParaRPr lang="en-US"/>
        </a:p>
      </dgm:t>
    </dgm:pt>
    <dgm:pt modelId="{BBD7F5C5-3077-49EB-8354-B9B8CC22032D}" type="pres">
      <dgm:prSet presAssocID="{5A689419-8D83-41F5-880D-5DF231ECB17A}" presName="space" presStyleCnt="0"/>
      <dgm:spPr/>
    </dgm:pt>
    <dgm:pt modelId="{F35E0A90-A842-4626-9F90-F6499D57DE53}" type="pres">
      <dgm:prSet presAssocID="{E1BC7D68-70B1-4122-911E-26187922ABFA}" presName="text" presStyleLbl="node1" presStyleIdx="3" presStyleCnt="4">
        <dgm:presLayoutVars>
          <dgm:bulletEnabled val="1"/>
        </dgm:presLayoutVars>
      </dgm:prSet>
      <dgm:spPr/>
      <dgm:t>
        <a:bodyPr/>
        <a:lstStyle/>
        <a:p>
          <a:endParaRPr lang="en-US"/>
        </a:p>
      </dgm:t>
    </dgm:pt>
  </dgm:ptLst>
  <dgm:cxnLst>
    <dgm:cxn modelId="{03143694-C46C-46BA-9384-26885615047E}" srcId="{6E3B38E2-E21F-4410-BC80-9B9EFB12CA10}" destId="{24BFA1A6-51B1-4772-AC9F-9BFD3E3B907F}" srcOrd="2" destOrd="0" parTransId="{FB49A234-669E-4A58-B941-6D6238D50531}" sibTransId="{5A689419-8D83-41F5-880D-5DF231ECB17A}"/>
    <dgm:cxn modelId="{2EEEAAC4-0836-4E6B-9258-DA8EC1598FBE}" type="presOf" srcId="{9B2D6531-70B5-4BFB-9A59-8917D48C8D5B}" destId="{408BA9AA-0431-4EFE-BBBE-CE4E56F1A5F4}" srcOrd="0" destOrd="0" presId="urn:diagrams.loki3.com/VaryingWidthList"/>
    <dgm:cxn modelId="{B199455C-912A-45EF-94AE-050FBFA162FA}" srcId="{6E3B38E2-E21F-4410-BC80-9B9EFB12CA10}" destId="{9B2D6531-70B5-4BFB-9A59-8917D48C8D5B}" srcOrd="0" destOrd="0" parTransId="{1D016BF8-A162-4B5C-AF7B-804DE2490E02}" sibTransId="{CEE2DCE2-1369-4A39-BF09-4FBC6E81CAAB}"/>
    <dgm:cxn modelId="{3930D493-9DF1-4B0A-B758-65CEAFC33BF4}" srcId="{6E3B38E2-E21F-4410-BC80-9B9EFB12CA10}" destId="{E1BC7D68-70B1-4122-911E-26187922ABFA}" srcOrd="3" destOrd="0" parTransId="{780DBE07-BC04-43FE-909D-AB8E9B4D9A2B}" sibTransId="{4FDC1310-3906-414D-9EDC-1E91CE11C726}"/>
    <dgm:cxn modelId="{2D6EA058-0393-45B4-8774-DB059BF64EAF}" type="presOf" srcId="{24BFA1A6-51B1-4772-AC9F-9BFD3E3B907F}" destId="{E8EEAB2F-8E69-4955-87C0-65E5CBA3B857}" srcOrd="0" destOrd="0" presId="urn:diagrams.loki3.com/VaryingWidthList"/>
    <dgm:cxn modelId="{F4BA4F3B-658F-4ED8-8BB8-0BB19CE0DFE9}" srcId="{6E3B38E2-E21F-4410-BC80-9B9EFB12CA10}" destId="{6C714399-C565-4C41-9CD6-2BA856531996}" srcOrd="1" destOrd="0" parTransId="{C6441600-074A-418A-AFF6-188B1C123E2C}" sibTransId="{2C481346-CCF4-4630-8C43-65ACA753E0BC}"/>
    <dgm:cxn modelId="{5DEDD170-5FA0-4DD0-A3F8-67BA125F8773}" type="presOf" srcId="{E1BC7D68-70B1-4122-911E-26187922ABFA}" destId="{F35E0A90-A842-4626-9F90-F6499D57DE53}" srcOrd="0" destOrd="0" presId="urn:diagrams.loki3.com/VaryingWidthList"/>
    <dgm:cxn modelId="{023B999C-D6A9-452F-BACF-203F91A43F53}" type="presOf" srcId="{6E3B38E2-E21F-4410-BC80-9B9EFB12CA10}" destId="{1C220CB9-337D-4A62-A941-35ADC365DF7A}" srcOrd="0" destOrd="0" presId="urn:diagrams.loki3.com/VaryingWidthList"/>
    <dgm:cxn modelId="{75057570-6927-4809-B1DD-209336947D35}" type="presOf" srcId="{6C714399-C565-4C41-9CD6-2BA856531996}" destId="{9223D6FC-A043-4D14-AE7E-B8C735A2635B}" srcOrd="0" destOrd="0" presId="urn:diagrams.loki3.com/VaryingWidthList"/>
    <dgm:cxn modelId="{29EF88EF-9F97-4A85-9537-9C6CD4EACF22}" type="presParOf" srcId="{1C220CB9-337D-4A62-A941-35ADC365DF7A}" destId="{408BA9AA-0431-4EFE-BBBE-CE4E56F1A5F4}" srcOrd="0" destOrd="0" presId="urn:diagrams.loki3.com/VaryingWidthList"/>
    <dgm:cxn modelId="{DE00C977-7724-4D79-BD7C-C5B551337CFC}" type="presParOf" srcId="{1C220CB9-337D-4A62-A941-35ADC365DF7A}" destId="{D7F2A7BD-7724-43B8-85AE-FE8BC14C54FF}" srcOrd="1" destOrd="0" presId="urn:diagrams.loki3.com/VaryingWidthList"/>
    <dgm:cxn modelId="{5AC59367-4331-4F74-8229-91CF1EDB6483}" type="presParOf" srcId="{1C220CB9-337D-4A62-A941-35ADC365DF7A}" destId="{9223D6FC-A043-4D14-AE7E-B8C735A2635B}" srcOrd="2" destOrd="0" presId="urn:diagrams.loki3.com/VaryingWidthList"/>
    <dgm:cxn modelId="{2F07535C-3AA5-4806-A4C9-F191285AD98D}" type="presParOf" srcId="{1C220CB9-337D-4A62-A941-35ADC365DF7A}" destId="{F0BD9814-B841-4744-BB14-8441D51473EA}" srcOrd="3" destOrd="0" presId="urn:diagrams.loki3.com/VaryingWidthList"/>
    <dgm:cxn modelId="{10CC44AE-FF78-4BB3-9215-1C65690A9B2E}" type="presParOf" srcId="{1C220CB9-337D-4A62-A941-35ADC365DF7A}" destId="{E8EEAB2F-8E69-4955-87C0-65E5CBA3B857}" srcOrd="4" destOrd="0" presId="urn:diagrams.loki3.com/VaryingWidthList"/>
    <dgm:cxn modelId="{2C6FB54F-776F-46B5-8B82-F320043964D3}" type="presParOf" srcId="{1C220CB9-337D-4A62-A941-35ADC365DF7A}" destId="{BBD7F5C5-3077-49EB-8354-B9B8CC22032D}" srcOrd="5" destOrd="0" presId="urn:diagrams.loki3.com/VaryingWidthList"/>
    <dgm:cxn modelId="{E9702870-CAD6-400D-B15E-86C21FC366CD}" type="presParOf" srcId="{1C220CB9-337D-4A62-A941-35ADC365DF7A}" destId="{F35E0A90-A842-4626-9F90-F6499D57DE53}" srcOrd="6" destOrd="0" presId="urn:diagrams.loki3.com/VaryingWidth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BB6F2B-6584-47A4-88FC-4260117E1C0D}"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CE8F1F87-AE38-4BB0-BFE8-66D4093B915E}">
      <dgm:prSet phldrT="[Text]"/>
      <dgm:spPr/>
      <dgm:t>
        <a:bodyPr/>
        <a:lstStyle/>
        <a:p>
          <a:r>
            <a:rPr lang="en-US" b="1" dirty="0" smtClean="0"/>
            <a:t>Increasing </a:t>
          </a:r>
          <a:r>
            <a:rPr lang="lv-LV" b="1" dirty="0" smtClean="0"/>
            <a:t>PIT </a:t>
          </a:r>
          <a:r>
            <a:rPr lang="lv-LV" b="1" dirty="0" err="1" smtClean="0"/>
            <a:t>rate</a:t>
          </a:r>
          <a:r>
            <a:rPr lang="lv-LV" b="1" dirty="0" smtClean="0"/>
            <a:t> </a:t>
          </a:r>
          <a:r>
            <a:rPr lang="en-US" b="1" dirty="0" smtClean="0"/>
            <a:t>from capital (10/15% =&gt; 20%)</a:t>
          </a:r>
          <a:endParaRPr lang="en-US" b="1" dirty="0"/>
        </a:p>
      </dgm:t>
    </dgm:pt>
    <dgm:pt modelId="{3C856B17-EF08-4271-9B49-92650DFB95F1}" type="parTrans" cxnId="{9A73D9E1-EAEC-48DE-A2E3-F8E024268C1A}">
      <dgm:prSet/>
      <dgm:spPr/>
      <dgm:t>
        <a:bodyPr/>
        <a:lstStyle/>
        <a:p>
          <a:endParaRPr lang="en-US"/>
        </a:p>
      </dgm:t>
    </dgm:pt>
    <dgm:pt modelId="{830D28D5-7DF0-4DBC-A57B-2CF4F107D0F6}" type="sibTrans" cxnId="{9A73D9E1-EAEC-48DE-A2E3-F8E024268C1A}">
      <dgm:prSet/>
      <dgm:spPr/>
      <dgm:t>
        <a:bodyPr/>
        <a:lstStyle/>
        <a:p>
          <a:endParaRPr lang="en-US"/>
        </a:p>
      </dgm:t>
    </dgm:pt>
    <dgm:pt modelId="{3C2935F6-634D-434C-9CD7-F301D334B912}">
      <dgm:prSet phldrT="[Text]"/>
      <dgm:spPr/>
      <dgm:t>
        <a:bodyPr/>
        <a:lstStyle/>
        <a:p>
          <a:r>
            <a:rPr lang="en-GB" b="1" noProof="0" dirty="0" smtClean="0"/>
            <a:t>Increasing excise duties rates</a:t>
          </a:r>
          <a:endParaRPr lang="en-GB" b="1" noProof="0" dirty="0"/>
        </a:p>
      </dgm:t>
    </dgm:pt>
    <dgm:pt modelId="{84904F02-F4F3-4E26-9C48-65EF5A57DCBD}" type="parTrans" cxnId="{0B03393E-EFCB-430D-93C8-4034AC0C8F92}">
      <dgm:prSet/>
      <dgm:spPr/>
      <dgm:t>
        <a:bodyPr/>
        <a:lstStyle/>
        <a:p>
          <a:endParaRPr lang="en-US"/>
        </a:p>
      </dgm:t>
    </dgm:pt>
    <dgm:pt modelId="{036B06BD-45C3-4A94-AEAD-7D63CF884BB9}" type="sibTrans" cxnId="{0B03393E-EFCB-430D-93C8-4034AC0C8F92}">
      <dgm:prSet/>
      <dgm:spPr/>
      <dgm:t>
        <a:bodyPr/>
        <a:lstStyle/>
        <a:p>
          <a:endParaRPr lang="en-US"/>
        </a:p>
      </dgm:t>
    </dgm:pt>
    <dgm:pt modelId="{D6337CF7-AEAD-4EC6-B1A8-5034909BCAD4}">
      <dgm:prSet phldrT="[Text]"/>
      <dgm:spPr/>
      <dgm:t>
        <a:bodyPr/>
        <a:lstStyle/>
        <a:p>
          <a:r>
            <a:rPr lang="en-US" b="1" noProof="0" dirty="0" smtClean="0"/>
            <a:t>Increasing gambling tax rates (30% for gaming machines and tables; PIT for wins over EUR 3</a:t>
          </a:r>
          <a:r>
            <a:rPr lang="lv-LV" b="1" noProof="0" dirty="0" smtClean="0"/>
            <a:t>,</a:t>
          </a:r>
          <a:r>
            <a:rPr lang="en-US" b="1" noProof="0" dirty="0" smtClean="0"/>
            <a:t>000)</a:t>
          </a:r>
          <a:endParaRPr lang="en-US" b="1" noProof="0" dirty="0"/>
        </a:p>
      </dgm:t>
    </dgm:pt>
    <dgm:pt modelId="{5AB6FA11-7EEE-4418-89D5-CEDCDF0F8F00}" type="parTrans" cxnId="{173A586F-3CCC-4986-A2E4-77E988BF655F}">
      <dgm:prSet/>
      <dgm:spPr/>
      <dgm:t>
        <a:bodyPr/>
        <a:lstStyle/>
        <a:p>
          <a:endParaRPr lang="en-US"/>
        </a:p>
      </dgm:t>
    </dgm:pt>
    <dgm:pt modelId="{7B264F5D-58B2-4128-BF7C-136235F7B93F}" type="sibTrans" cxnId="{173A586F-3CCC-4986-A2E4-77E988BF655F}">
      <dgm:prSet/>
      <dgm:spPr/>
      <dgm:t>
        <a:bodyPr/>
        <a:lstStyle/>
        <a:p>
          <a:endParaRPr lang="en-US"/>
        </a:p>
      </dgm:t>
    </dgm:pt>
    <dgm:pt modelId="{263D4C41-9F6C-4C36-828E-8827669F01E8}">
      <dgm:prSet phldrT="[Text]"/>
      <dgm:spPr/>
      <dgm:t>
        <a:bodyPr/>
        <a:lstStyle/>
        <a:p>
          <a:r>
            <a:rPr lang="en-US" b="1" noProof="0" dirty="0" smtClean="0"/>
            <a:t>Restriction of MET activity (turnover </a:t>
          </a:r>
          <a:r>
            <a:rPr lang="lv-LV" b="1" noProof="0" dirty="0" smtClean="0"/>
            <a:t>EUR </a:t>
          </a:r>
          <a:r>
            <a:rPr lang="en-US" b="1" noProof="0" dirty="0" smtClean="0"/>
            <a:t>100,000 =&gt; </a:t>
          </a:r>
          <a:endParaRPr lang="lv-LV" b="1" noProof="0" dirty="0" smtClean="0"/>
        </a:p>
        <a:p>
          <a:r>
            <a:rPr lang="lv-LV" b="1" noProof="0" dirty="0" smtClean="0"/>
            <a:t>EUR </a:t>
          </a:r>
          <a:r>
            <a:rPr lang="en-US" b="1" noProof="0" dirty="0" smtClean="0"/>
            <a:t>40,000)</a:t>
          </a:r>
          <a:endParaRPr lang="en-US" b="1" noProof="0" dirty="0"/>
        </a:p>
      </dgm:t>
    </dgm:pt>
    <dgm:pt modelId="{689E0E81-7B04-4ED9-AA81-ED4FFB6A9D5A}" type="parTrans" cxnId="{0F260F07-153C-41E5-82EA-6725452373D7}">
      <dgm:prSet/>
      <dgm:spPr/>
      <dgm:t>
        <a:bodyPr/>
        <a:lstStyle/>
        <a:p>
          <a:endParaRPr lang="en-US"/>
        </a:p>
      </dgm:t>
    </dgm:pt>
    <dgm:pt modelId="{E4AD859B-E5CA-4D65-8C0E-88A8A3291517}" type="sibTrans" cxnId="{0F260F07-153C-41E5-82EA-6725452373D7}">
      <dgm:prSet/>
      <dgm:spPr/>
      <dgm:t>
        <a:bodyPr/>
        <a:lstStyle/>
        <a:p>
          <a:endParaRPr lang="en-US"/>
        </a:p>
      </dgm:t>
    </dgm:pt>
    <dgm:pt modelId="{B7F96042-4112-49DA-897E-B012371D343B}">
      <dgm:prSet phldrT="[Text]"/>
      <dgm:spPr/>
      <dgm:t>
        <a:bodyPr/>
        <a:lstStyle/>
        <a:p>
          <a:r>
            <a:rPr lang="lv-LV" b="1" noProof="0" dirty="0" err="1" smtClean="0"/>
            <a:t>Reforming</a:t>
          </a:r>
          <a:r>
            <a:rPr lang="lv-LV" b="1" noProof="0" dirty="0" smtClean="0"/>
            <a:t> </a:t>
          </a:r>
          <a:r>
            <a:rPr lang="en-US" b="1" noProof="0" dirty="0" smtClean="0"/>
            <a:t>PIT </a:t>
          </a:r>
          <a:r>
            <a:rPr lang="en-US" b="1" noProof="0" dirty="0" smtClean="0"/>
            <a:t>eligible expenses</a:t>
          </a:r>
          <a:endParaRPr lang="en-US" b="1" noProof="0" dirty="0"/>
        </a:p>
      </dgm:t>
    </dgm:pt>
    <dgm:pt modelId="{7EEFFEA6-5983-4822-A4DA-1B0BF607EE02}" type="sibTrans" cxnId="{0A9BFBC6-49DA-45C6-9E64-0E8D29348926}">
      <dgm:prSet/>
      <dgm:spPr/>
      <dgm:t>
        <a:bodyPr/>
        <a:lstStyle/>
        <a:p>
          <a:endParaRPr lang="en-US"/>
        </a:p>
      </dgm:t>
    </dgm:pt>
    <dgm:pt modelId="{B470373A-21F4-45F9-A1D3-752381B6C8BF}" type="parTrans" cxnId="{0A9BFBC6-49DA-45C6-9E64-0E8D29348926}">
      <dgm:prSet/>
      <dgm:spPr/>
      <dgm:t>
        <a:bodyPr/>
        <a:lstStyle/>
        <a:p>
          <a:endParaRPr lang="en-US"/>
        </a:p>
      </dgm:t>
    </dgm:pt>
    <dgm:pt modelId="{742A69F6-4842-49D1-811D-1E206934F033}" type="pres">
      <dgm:prSet presAssocID="{2DBB6F2B-6584-47A4-88FC-4260117E1C0D}" presName="diagram" presStyleCnt="0">
        <dgm:presLayoutVars>
          <dgm:dir/>
          <dgm:resizeHandles val="exact"/>
        </dgm:presLayoutVars>
      </dgm:prSet>
      <dgm:spPr/>
      <dgm:t>
        <a:bodyPr/>
        <a:lstStyle/>
        <a:p>
          <a:endParaRPr lang="en-US"/>
        </a:p>
      </dgm:t>
    </dgm:pt>
    <dgm:pt modelId="{7AC33698-ED3E-40AA-A294-32B0EB5A1CE6}" type="pres">
      <dgm:prSet presAssocID="{CE8F1F87-AE38-4BB0-BFE8-66D4093B915E}" presName="node" presStyleLbl="node1" presStyleIdx="0" presStyleCnt="5">
        <dgm:presLayoutVars>
          <dgm:bulletEnabled val="1"/>
        </dgm:presLayoutVars>
      </dgm:prSet>
      <dgm:spPr/>
      <dgm:t>
        <a:bodyPr/>
        <a:lstStyle/>
        <a:p>
          <a:endParaRPr lang="en-US"/>
        </a:p>
      </dgm:t>
    </dgm:pt>
    <dgm:pt modelId="{B69CD2AA-566F-4EED-B13E-36AFD688087D}" type="pres">
      <dgm:prSet presAssocID="{830D28D5-7DF0-4DBC-A57B-2CF4F107D0F6}" presName="sibTrans" presStyleCnt="0"/>
      <dgm:spPr/>
      <dgm:t>
        <a:bodyPr/>
        <a:lstStyle/>
        <a:p>
          <a:endParaRPr lang="en-US"/>
        </a:p>
      </dgm:t>
    </dgm:pt>
    <dgm:pt modelId="{F5D3D880-7920-441A-B176-9B59850BF522}" type="pres">
      <dgm:prSet presAssocID="{3C2935F6-634D-434C-9CD7-F301D334B912}" presName="node" presStyleLbl="node1" presStyleIdx="1" presStyleCnt="5">
        <dgm:presLayoutVars>
          <dgm:bulletEnabled val="1"/>
        </dgm:presLayoutVars>
      </dgm:prSet>
      <dgm:spPr/>
      <dgm:t>
        <a:bodyPr/>
        <a:lstStyle/>
        <a:p>
          <a:endParaRPr lang="en-US"/>
        </a:p>
      </dgm:t>
    </dgm:pt>
    <dgm:pt modelId="{8062EF97-7093-4AE5-8AC3-CE18797A220E}" type="pres">
      <dgm:prSet presAssocID="{036B06BD-45C3-4A94-AEAD-7D63CF884BB9}" presName="sibTrans" presStyleCnt="0"/>
      <dgm:spPr/>
      <dgm:t>
        <a:bodyPr/>
        <a:lstStyle/>
        <a:p>
          <a:endParaRPr lang="en-US"/>
        </a:p>
      </dgm:t>
    </dgm:pt>
    <dgm:pt modelId="{DF6DD82E-5C03-476E-A9EE-5ABC5E25EF3D}" type="pres">
      <dgm:prSet presAssocID="{D6337CF7-AEAD-4EC6-B1A8-5034909BCAD4}" presName="node" presStyleLbl="node1" presStyleIdx="2" presStyleCnt="5">
        <dgm:presLayoutVars>
          <dgm:bulletEnabled val="1"/>
        </dgm:presLayoutVars>
      </dgm:prSet>
      <dgm:spPr/>
      <dgm:t>
        <a:bodyPr/>
        <a:lstStyle/>
        <a:p>
          <a:endParaRPr lang="en-US"/>
        </a:p>
      </dgm:t>
    </dgm:pt>
    <dgm:pt modelId="{DD5C9859-6722-42E7-A492-4CB0E30408E6}" type="pres">
      <dgm:prSet presAssocID="{7B264F5D-58B2-4128-BF7C-136235F7B93F}" presName="sibTrans" presStyleCnt="0"/>
      <dgm:spPr/>
      <dgm:t>
        <a:bodyPr/>
        <a:lstStyle/>
        <a:p>
          <a:endParaRPr lang="en-US"/>
        </a:p>
      </dgm:t>
    </dgm:pt>
    <dgm:pt modelId="{5EC941C8-EB2A-4CD9-A09F-793D096E0832}" type="pres">
      <dgm:prSet presAssocID="{263D4C41-9F6C-4C36-828E-8827669F01E8}" presName="node" presStyleLbl="node1" presStyleIdx="3" presStyleCnt="5">
        <dgm:presLayoutVars>
          <dgm:bulletEnabled val="1"/>
        </dgm:presLayoutVars>
      </dgm:prSet>
      <dgm:spPr/>
      <dgm:t>
        <a:bodyPr/>
        <a:lstStyle/>
        <a:p>
          <a:endParaRPr lang="en-US"/>
        </a:p>
      </dgm:t>
    </dgm:pt>
    <dgm:pt modelId="{4956E454-C886-47C3-9635-A7956CA3DC63}" type="pres">
      <dgm:prSet presAssocID="{E4AD859B-E5CA-4D65-8C0E-88A8A3291517}" presName="sibTrans" presStyleCnt="0"/>
      <dgm:spPr/>
      <dgm:t>
        <a:bodyPr/>
        <a:lstStyle/>
        <a:p>
          <a:endParaRPr lang="en-US"/>
        </a:p>
      </dgm:t>
    </dgm:pt>
    <dgm:pt modelId="{7E49F6CD-1A91-4FFC-B9CF-57AECCFBA273}" type="pres">
      <dgm:prSet presAssocID="{B7F96042-4112-49DA-897E-B012371D343B}" presName="node" presStyleLbl="node1" presStyleIdx="4" presStyleCnt="5" custLinFactNeighborX="1027" custLinFactNeighborY="-2901">
        <dgm:presLayoutVars>
          <dgm:bulletEnabled val="1"/>
        </dgm:presLayoutVars>
      </dgm:prSet>
      <dgm:spPr/>
      <dgm:t>
        <a:bodyPr/>
        <a:lstStyle/>
        <a:p>
          <a:endParaRPr lang="en-US"/>
        </a:p>
      </dgm:t>
    </dgm:pt>
  </dgm:ptLst>
  <dgm:cxnLst>
    <dgm:cxn modelId="{0B03393E-EFCB-430D-93C8-4034AC0C8F92}" srcId="{2DBB6F2B-6584-47A4-88FC-4260117E1C0D}" destId="{3C2935F6-634D-434C-9CD7-F301D334B912}" srcOrd="1" destOrd="0" parTransId="{84904F02-F4F3-4E26-9C48-65EF5A57DCBD}" sibTransId="{036B06BD-45C3-4A94-AEAD-7D63CF884BB9}"/>
    <dgm:cxn modelId="{DBE97ACD-9712-44B2-A5E5-282E1AED4730}" type="presOf" srcId="{D6337CF7-AEAD-4EC6-B1A8-5034909BCAD4}" destId="{DF6DD82E-5C03-476E-A9EE-5ABC5E25EF3D}" srcOrd="0" destOrd="0" presId="urn:microsoft.com/office/officeart/2005/8/layout/default"/>
    <dgm:cxn modelId="{9A73D9E1-EAEC-48DE-A2E3-F8E024268C1A}" srcId="{2DBB6F2B-6584-47A4-88FC-4260117E1C0D}" destId="{CE8F1F87-AE38-4BB0-BFE8-66D4093B915E}" srcOrd="0" destOrd="0" parTransId="{3C856B17-EF08-4271-9B49-92650DFB95F1}" sibTransId="{830D28D5-7DF0-4DBC-A57B-2CF4F107D0F6}"/>
    <dgm:cxn modelId="{0F260F07-153C-41E5-82EA-6725452373D7}" srcId="{2DBB6F2B-6584-47A4-88FC-4260117E1C0D}" destId="{263D4C41-9F6C-4C36-828E-8827669F01E8}" srcOrd="3" destOrd="0" parTransId="{689E0E81-7B04-4ED9-AA81-ED4FFB6A9D5A}" sibTransId="{E4AD859B-E5CA-4D65-8C0E-88A8A3291517}"/>
    <dgm:cxn modelId="{4FE8E8BA-0EC9-4652-A57F-464D57522C5B}" type="presOf" srcId="{CE8F1F87-AE38-4BB0-BFE8-66D4093B915E}" destId="{7AC33698-ED3E-40AA-A294-32B0EB5A1CE6}" srcOrd="0" destOrd="0" presId="urn:microsoft.com/office/officeart/2005/8/layout/default"/>
    <dgm:cxn modelId="{0A9BFBC6-49DA-45C6-9E64-0E8D29348926}" srcId="{2DBB6F2B-6584-47A4-88FC-4260117E1C0D}" destId="{B7F96042-4112-49DA-897E-B012371D343B}" srcOrd="4" destOrd="0" parTransId="{B470373A-21F4-45F9-A1D3-752381B6C8BF}" sibTransId="{7EEFFEA6-5983-4822-A4DA-1B0BF607EE02}"/>
    <dgm:cxn modelId="{173A586F-3CCC-4986-A2E4-77E988BF655F}" srcId="{2DBB6F2B-6584-47A4-88FC-4260117E1C0D}" destId="{D6337CF7-AEAD-4EC6-B1A8-5034909BCAD4}" srcOrd="2" destOrd="0" parTransId="{5AB6FA11-7EEE-4418-89D5-CEDCDF0F8F00}" sibTransId="{7B264F5D-58B2-4128-BF7C-136235F7B93F}"/>
    <dgm:cxn modelId="{AE69F247-1B74-41DE-964F-07FC3823A4EC}" type="presOf" srcId="{263D4C41-9F6C-4C36-828E-8827669F01E8}" destId="{5EC941C8-EB2A-4CD9-A09F-793D096E0832}" srcOrd="0" destOrd="0" presId="urn:microsoft.com/office/officeart/2005/8/layout/default"/>
    <dgm:cxn modelId="{963C8AEF-0B96-4FCE-BAB8-902199C5CE8B}" type="presOf" srcId="{2DBB6F2B-6584-47A4-88FC-4260117E1C0D}" destId="{742A69F6-4842-49D1-811D-1E206934F033}" srcOrd="0" destOrd="0" presId="urn:microsoft.com/office/officeart/2005/8/layout/default"/>
    <dgm:cxn modelId="{4A7D94D2-BF8E-4871-8EC5-C33953328CF1}" type="presOf" srcId="{3C2935F6-634D-434C-9CD7-F301D334B912}" destId="{F5D3D880-7920-441A-B176-9B59850BF522}" srcOrd="0" destOrd="0" presId="urn:microsoft.com/office/officeart/2005/8/layout/default"/>
    <dgm:cxn modelId="{1EDD4026-AFA9-49A5-80F8-ACAA54A14911}" type="presOf" srcId="{B7F96042-4112-49DA-897E-B012371D343B}" destId="{7E49F6CD-1A91-4FFC-B9CF-57AECCFBA273}" srcOrd="0" destOrd="0" presId="urn:microsoft.com/office/officeart/2005/8/layout/default"/>
    <dgm:cxn modelId="{356B7082-F794-4C50-8B9A-EBE439DB75EC}" type="presParOf" srcId="{742A69F6-4842-49D1-811D-1E206934F033}" destId="{7AC33698-ED3E-40AA-A294-32B0EB5A1CE6}" srcOrd="0" destOrd="0" presId="urn:microsoft.com/office/officeart/2005/8/layout/default"/>
    <dgm:cxn modelId="{B66D032D-F07D-454C-8CF9-888159EBA4DE}" type="presParOf" srcId="{742A69F6-4842-49D1-811D-1E206934F033}" destId="{B69CD2AA-566F-4EED-B13E-36AFD688087D}" srcOrd="1" destOrd="0" presId="urn:microsoft.com/office/officeart/2005/8/layout/default"/>
    <dgm:cxn modelId="{6E4C6A1F-A80E-4183-BDCF-0E2714A3B9D2}" type="presParOf" srcId="{742A69F6-4842-49D1-811D-1E206934F033}" destId="{F5D3D880-7920-441A-B176-9B59850BF522}" srcOrd="2" destOrd="0" presId="urn:microsoft.com/office/officeart/2005/8/layout/default"/>
    <dgm:cxn modelId="{07842E61-0A97-4833-B273-A00B121EC293}" type="presParOf" srcId="{742A69F6-4842-49D1-811D-1E206934F033}" destId="{8062EF97-7093-4AE5-8AC3-CE18797A220E}" srcOrd="3" destOrd="0" presId="urn:microsoft.com/office/officeart/2005/8/layout/default"/>
    <dgm:cxn modelId="{E7C12CF3-6A44-4655-9538-03D56235B56A}" type="presParOf" srcId="{742A69F6-4842-49D1-811D-1E206934F033}" destId="{DF6DD82E-5C03-476E-A9EE-5ABC5E25EF3D}" srcOrd="4" destOrd="0" presId="urn:microsoft.com/office/officeart/2005/8/layout/default"/>
    <dgm:cxn modelId="{D0D3C51E-6938-4464-8543-7325833EB78A}" type="presParOf" srcId="{742A69F6-4842-49D1-811D-1E206934F033}" destId="{DD5C9859-6722-42E7-A492-4CB0E30408E6}" srcOrd="5" destOrd="0" presId="urn:microsoft.com/office/officeart/2005/8/layout/default"/>
    <dgm:cxn modelId="{69949696-7281-46EA-B637-E8FD30433829}" type="presParOf" srcId="{742A69F6-4842-49D1-811D-1E206934F033}" destId="{5EC941C8-EB2A-4CD9-A09F-793D096E0832}" srcOrd="6" destOrd="0" presId="urn:microsoft.com/office/officeart/2005/8/layout/default"/>
    <dgm:cxn modelId="{82900654-216F-4F63-9E78-1E07E975CD8B}" type="presParOf" srcId="{742A69F6-4842-49D1-811D-1E206934F033}" destId="{4956E454-C886-47C3-9635-A7956CA3DC63}" srcOrd="7" destOrd="0" presId="urn:microsoft.com/office/officeart/2005/8/layout/default"/>
    <dgm:cxn modelId="{5F74CEA5-3A2A-45B7-9E96-FD00A43B66A1}" type="presParOf" srcId="{742A69F6-4842-49D1-811D-1E206934F033}" destId="{7E49F6CD-1A91-4FFC-B9CF-57AECCFBA27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20419A-23C3-4C3A-A8CD-3BE8FD97CBE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B671E80-BF88-4D9C-8AC5-DA0E39330A03}">
      <dgm:prSet phldrT="[Tex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Improvement of the supervision of the taxation of individuals by imposing an obligation on credit institutions and payment service providers to provide information on a </a:t>
          </a:r>
          <a:r>
            <a:rPr lang="en-US" sz="1200" b="1" noProof="0" dirty="0" err="1" smtClean="0"/>
            <a:t>i</a:t>
          </a:r>
          <a:r>
            <a:rPr lang="lv-LV" sz="1200" b="1" noProof="0" dirty="0" smtClean="0"/>
            <a:t>n</a:t>
          </a:r>
          <a:r>
            <a:rPr lang="en-US" sz="1200" b="1" noProof="0" dirty="0" err="1" smtClean="0"/>
            <a:t>dividual</a:t>
          </a:r>
          <a:r>
            <a:rPr lang="en-US" sz="1200" b="1" noProof="0" dirty="0" smtClean="0"/>
            <a:t> if his account turnover exceeded EUR 15 000 in the previous year</a:t>
          </a:r>
          <a:endParaRPr lang="en-US" sz="1200" b="1" noProof="0" dirty="0"/>
        </a:p>
      </dgm:t>
    </dgm:pt>
    <dgm:pt modelId="{A5EB3FD7-A159-41B0-8A5D-695DDF1DA914}" type="parTrans" cxnId="{EA8C5157-507C-45A0-BD41-08ABD84D4E09}">
      <dgm:prSet/>
      <dgm:spPr/>
      <dgm:t>
        <a:bodyPr/>
        <a:lstStyle/>
        <a:p>
          <a:endParaRPr lang="en-US" sz="1200"/>
        </a:p>
      </dgm:t>
    </dgm:pt>
    <dgm:pt modelId="{5F645FCE-8912-458B-B69A-AE3286BD8973}" type="sibTrans" cxnId="{EA8C5157-507C-45A0-BD41-08ABD84D4E09}">
      <dgm:prSet/>
      <dgm:spPr/>
      <dgm:t>
        <a:bodyPr/>
        <a:lstStyle/>
        <a:p>
          <a:endParaRPr lang="en-US" sz="1200"/>
        </a:p>
      </dgm:t>
    </dgm:pt>
    <dgm:pt modelId="{6A36204E-3443-4525-9A78-EBD4B7118B3F}">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Promoting information disclosure and public participation by publishing information on taxpayers who fail to comply with their statutory obligations</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A715F6A9-FF47-413D-A4DD-5A78A68B55DA}" type="parTrans" cxnId="{F5A779A9-B5B8-41E0-9645-90F3FA130A64}">
      <dgm:prSet/>
      <dgm:spPr/>
      <dgm:t>
        <a:bodyPr/>
        <a:lstStyle/>
        <a:p>
          <a:endParaRPr lang="en-US" sz="1200"/>
        </a:p>
      </dgm:t>
    </dgm:pt>
    <dgm:pt modelId="{967EE245-6AEC-4645-817A-4B7CFE815969}" type="sibTrans" cxnId="{F5A779A9-B5B8-41E0-9645-90F3FA130A64}">
      <dgm:prSet/>
      <dgm:spPr/>
      <dgm:t>
        <a:bodyPr/>
        <a:lstStyle/>
        <a:p>
          <a:endParaRPr lang="en-US" sz="1200"/>
        </a:p>
      </dgm:t>
    </dgm:pt>
    <dgm:pt modelId="{2714C6ED-C301-4697-A492-186A91D7DEBE}">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Improvement of the registration stage of commercial companies by limiting the registration of dummy entities in the Enterprise Register</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72DCA6D9-4DD2-47D8-8FAF-7A1276E1934D}" type="parTrans" cxnId="{EA6C73EA-8E50-4952-AF29-6A6521C706DA}">
      <dgm:prSet/>
      <dgm:spPr/>
      <dgm:t>
        <a:bodyPr/>
        <a:lstStyle/>
        <a:p>
          <a:endParaRPr lang="en-US" sz="1200"/>
        </a:p>
      </dgm:t>
    </dgm:pt>
    <dgm:pt modelId="{9D907D38-2424-4D81-9F78-26655145BA36}" type="sibTrans" cxnId="{EA6C73EA-8E50-4952-AF29-6A6521C706DA}">
      <dgm:prSet/>
      <dgm:spPr/>
      <dgm:t>
        <a:bodyPr/>
        <a:lstStyle/>
        <a:p>
          <a:endParaRPr lang="en-US" sz="1200"/>
        </a:p>
      </dgm:t>
    </dgm:pt>
    <dgm:pt modelId="{6FBEE729-DE18-47E7-BCDC-CB15AC53FB76}">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Fine increase of interference in taxes and other payments for the authorization of electronic devices and equipment in the software, as well as distinguishing between responsibility for machinery and equipment control tape failure to store</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D03E6A7B-97DA-4BB1-9777-9949298B63B2}" type="parTrans" cxnId="{2BAE326E-1866-44BE-9718-3F59ADCFB32B}">
      <dgm:prSet/>
      <dgm:spPr/>
      <dgm:t>
        <a:bodyPr/>
        <a:lstStyle/>
        <a:p>
          <a:endParaRPr lang="en-US" sz="1200"/>
        </a:p>
      </dgm:t>
    </dgm:pt>
    <dgm:pt modelId="{3D679F39-6461-4C21-AEAF-A438C2C019C8}" type="sibTrans" cxnId="{2BAE326E-1866-44BE-9718-3F59ADCFB32B}">
      <dgm:prSet/>
      <dgm:spPr/>
      <dgm:t>
        <a:bodyPr/>
        <a:lstStyle/>
        <a:p>
          <a:endParaRPr lang="en-US" sz="1200"/>
        </a:p>
      </dgm:t>
    </dgm:pt>
    <dgm:pt modelId="{4F6A8FD7-7B11-46D2-B749-AED42D5D4EDD}">
      <dgm:prSe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Introducing a VAT reverse charge mechanism for supplies of construction products, hardware, household electronic appliances, household electrical equipment and game consoles and extension of this mechanism to all con</a:t>
          </a:r>
          <a:r>
            <a:rPr lang="lv-LV" sz="1200" b="1" noProof="0" dirty="0" smtClean="0"/>
            <a:t>s</a:t>
          </a:r>
          <a:r>
            <a:rPr lang="en-US" sz="1200" b="1" noProof="0" dirty="0" err="1" smtClean="0"/>
            <a:t>truction</a:t>
          </a:r>
          <a:r>
            <a:rPr lang="en-US" sz="1200" b="1" noProof="0" dirty="0" smtClean="0"/>
            <a:t> services</a:t>
          </a:r>
          <a:endParaRPr lang="en-US" sz="1200" b="1" noProof="0" dirty="0" smtClean="0">
            <a:solidFill>
              <a:schemeClr val="tx1"/>
            </a:solidFill>
            <a:latin typeface="Times New Roman" panose="02020603050405020304" pitchFamily="18" charset="0"/>
            <a:cs typeface="Times New Roman" panose="02020603050405020304" pitchFamily="18" charset="0"/>
          </a:endParaRPr>
        </a:p>
      </dgm:t>
    </dgm:pt>
    <dgm:pt modelId="{D0FEEF2F-98B0-47F5-9B88-9D6B14DEACB7}" type="parTrans" cxnId="{C7B80440-8349-47CC-A8D9-B1532C4F6E67}">
      <dgm:prSet/>
      <dgm:spPr/>
      <dgm:t>
        <a:bodyPr/>
        <a:lstStyle/>
        <a:p>
          <a:endParaRPr lang="en-US" sz="1200"/>
        </a:p>
      </dgm:t>
    </dgm:pt>
    <dgm:pt modelId="{F875A7A0-2DFA-4D62-BC4A-BB3B4DB27A41}" type="sibTrans" cxnId="{C7B80440-8349-47CC-A8D9-B1532C4F6E67}">
      <dgm:prSet/>
      <dgm:spPr/>
      <dgm:t>
        <a:bodyPr/>
        <a:lstStyle/>
        <a:p>
          <a:endParaRPr lang="en-US" sz="1200"/>
        </a:p>
      </dgm:t>
    </dgm:pt>
    <dgm:pt modelId="{4EC2E216-E06B-4E01-9F87-BEE5C1294C75}">
      <dgm:prSet custT="1"/>
      <dgm:spPr>
        <a:solidFill>
          <a:srgbClr val="0070C0"/>
        </a:solidFill>
        <a:scene3d>
          <a:camera prst="orthographicFront"/>
          <a:lightRig rig="threePt" dir="t"/>
        </a:scene3d>
        <a:sp3d>
          <a:bevelT w="114300" prst="artDeco"/>
          <a:bevelB w="114300" prst="artDeco"/>
        </a:sp3d>
      </dgm:spPr>
      <dgm:t>
        <a:bodyPr/>
        <a:lstStyle/>
        <a:p>
          <a:r>
            <a:rPr lang="en-US" sz="1200" b="1" noProof="0" dirty="0" smtClean="0"/>
            <a:t>Reducing the threshold for decoding the VAT declaration from EUR 1,430 to EUR 150, only for transactions with registered taxable persons</a:t>
          </a:r>
          <a:endParaRPr lang="en-US" sz="1200" b="1" noProof="0" dirty="0" smtClean="0">
            <a:solidFill>
              <a:schemeClr val="tx1"/>
            </a:solidFill>
            <a:latin typeface="Times New Roman" panose="02020603050405020304" pitchFamily="18" charset="0"/>
            <a:cs typeface="Times New Roman" panose="02020603050405020304" pitchFamily="18" charset="0"/>
          </a:endParaRPr>
        </a:p>
      </dgm:t>
    </dgm:pt>
    <dgm:pt modelId="{36EFD138-0D23-4E4A-9625-C744C53DD4FD}" type="parTrans" cxnId="{EFCB13F6-E662-4AD4-8F43-3A9134F14822}">
      <dgm:prSet/>
      <dgm:spPr/>
      <dgm:t>
        <a:bodyPr/>
        <a:lstStyle/>
        <a:p>
          <a:endParaRPr lang="en-US" sz="1200"/>
        </a:p>
      </dgm:t>
    </dgm:pt>
    <dgm:pt modelId="{56865325-D667-40C6-816C-D994373028C4}" type="sibTrans" cxnId="{EFCB13F6-E662-4AD4-8F43-3A9134F14822}">
      <dgm:prSet/>
      <dgm:spPr/>
      <dgm:t>
        <a:bodyPr/>
        <a:lstStyle/>
        <a:p>
          <a:endParaRPr lang="en-US" sz="1200"/>
        </a:p>
      </dgm:t>
    </dgm:pt>
    <dgm:pt modelId="{F42A1B99-A23A-4FF7-A58E-B90477A3920A}">
      <dgm:prSet custT="1"/>
      <dgm:spPr>
        <a:solidFill>
          <a:srgbClr val="0070C0"/>
        </a:solidFill>
        <a:scene3d>
          <a:camera prst="orthographicFront"/>
          <a:lightRig rig="threePt" dir="t"/>
        </a:scene3d>
        <a:sp3d>
          <a:bevelT w="114300" prst="artDeco"/>
          <a:bevelB w="114300" prst="artDeco"/>
        </a:sp3d>
      </dgm:spPr>
      <dgm:t>
        <a:bodyPr/>
        <a:lstStyle/>
        <a:p>
          <a:r>
            <a:rPr lang="en-US" sz="1200" b="1" dirty="0" smtClean="0"/>
            <a:t>Disclosure of information on employers who pay average salaries that are lover than state minimal wage</a:t>
          </a:r>
          <a:endParaRPr lang="lv-LV" sz="1200" b="1" dirty="0" smtClean="0">
            <a:solidFill>
              <a:schemeClr val="tx1"/>
            </a:solidFill>
            <a:latin typeface="Times New Roman" panose="02020603050405020304" pitchFamily="18" charset="0"/>
            <a:cs typeface="Times New Roman" panose="02020603050405020304" pitchFamily="18" charset="0"/>
          </a:endParaRPr>
        </a:p>
      </dgm:t>
    </dgm:pt>
    <dgm:pt modelId="{2AA24AA8-4673-4BCB-9114-5DA6F9BC60DD}" type="parTrans" cxnId="{45C8CEE8-4207-449C-8C77-387F0AAD7880}">
      <dgm:prSet/>
      <dgm:spPr/>
      <dgm:t>
        <a:bodyPr/>
        <a:lstStyle/>
        <a:p>
          <a:endParaRPr lang="en-US" sz="1200"/>
        </a:p>
      </dgm:t>
    </dgm:pt>
    <dgm:pt modelId="{5A6D95DE-2E83-46E9-8DC5-B0A47626383D}" type="sibTrans" cxnId="{45C8CEE8-4207-449C-8C77-387F0AAD7880}">
      <dgm:prSet/>
      <dgm:spPr/>
      <dgm:t>
        <a:bodyPr/>
        <a:lstStyle/>
        <a:p>
          <a:endParaRPr lang="en-US" sz="1200"/>
        </a:p>
      </dgm:t>
    </dgm:pt>
    <dgm:pt modelId="{A4DBF453-C6C6-4150-8C5C-0FD82829915A}">
      <dgm:prSet custT="1"/>
      <dgm:spPr>
        <a:solidFill>
          <a:srgbClr val="0070C0"/>
        </a:solidFill>
        <a:scene3d>
          <a:camera prst="orthographicFront"/>
          <a:lightRig rig="threePt" dir="t"/>
        </a:scene3d>
        <a:sp3d>
          <a:bevelT w="114300" prst="artDeco"/>
          <a:bevelB w="114300" prst="artDeco"/>
        </a:sp3d>
      </dgm:spPr>
      <dgm:t>
        <a:bodyPr/>
        <a:lstStyle/>
        <a:p>
          <a:r>
            <a:rPr lang="en-GB" sz="1200" b="1" dirty="0" smtClean="0"/>
            <a:t>Disclosure of  information on employers who are penalized for paying “envelope wages”</a:t>
          </a:r>
          <a:endParaRPr lang="lv-LV" sz="1200" b="1" dirty="0" smtClean="0"/>
        </a:p>
      </dgm:t>
    </dgm:pt>
    <dgm:pt modelId="{E9E289DB-5262-4C19-AF07-C8F3B11CC78E}" type="parTrans" cxnId="{E56D36C5-A6C1-457C-BD5C-2969FF2E1E3A}">
      <dgm:prSet/>
      <dgm:spPr/>
      <dgm:t>
        <a:bodyPr/>
        <a:lstStyle/>
        <a:p>
          <a:endParaRPr lang="en-US" sz="1200"/>
        </a:p>
      </dgm:t>
    </dgm:pt>
    <dgm:pt modelId="{B7C593ED-50AB-4726-97B6-E5FC4F74C2BF}" type="sibTrans" cxnId="{E56D36C5-A6C1-457C-BD5C-2969FF2E1E3A}">
      <dgm:prSet/>
      <dgm:spPr/>
      <dgm:t>
        <a:bodyPr/>
        <a:lstStyle/>
        <a:p>
          <a:endParaRPr lang="en-US" sz="1200"/>
        </a:p>
      </dgm:t>
    </dgm:pt>
    <dgm:pt modelId="{DA157858-E370-42D7-A02D-5A8CCF78383E}">
      <dgm:prSet custT="1"/>
      <dgm:spPr>
        <a:solidFill>
          <a:srgbClr val="0070C0"/>
        </a:solidFill>
        <a:scene3d>
          <a:camera prst="orthographicFront"/>
          <a:lightRig rig="threePt" dir="t"/>
        </a:scene3d>
        <a:sp3d>
          <a:bevelT w="114300" prst="artDeco"/>
          <a:bevelB w="114300" prst="artDeco"/>
        </a:sp3d>
      </dgm:spPr>
      <dgm:t>
        <a:bodyPr/>
        <a:lstStyle/>
        <a:p>
          <a:r>
            <a:rPr lang="en-GB" sz="1200" b="1" dirty="0" smtClean="0"/>
            <a:t>Disclosure of  information on taxpayers who failed to comply with submitting tax returns on </a:t>
          </a:r>
          <a:r>
            <a:rPr lang="en-GB" sz="1200" b="1" dirty="0" err="1" smtClean="0"/>
            <a:t>tim</a:t>
          </a:r>
          <a:r>
            <a:rPr lang="lv-LV" sz="1200" b="1" dirty="0" smtClean="0"/>
            <a:t>e</a:t>
          </a:r>
        </a:p>
      </dgm:t>
    </dgm:pt>
    <dgm:pt modelId="{226EFBBD-C3D5-4591-B62B-2DF204579407}" type="parTrans" cxnId="{22AD8475-963F-4B2B-8D7B-904E119EEF11}">
      <dgm:prSet/>
      <dgm:spPr/>
      <dgm:t>
        <a:bodyPr/>
        <a:lstStyle/>
        <a:p>
          <a:endParaRPr lang="en-US" sz="1200"/>
        </a:p>
      </dgm:t>
    </dgm:pt>
    <dgm:pt modelId="{EB54BD50-0598-487B-9029-B2C18A75CE11}" type="sibTrans" cxnId="{22AD8475-963F-4B2B-8D7B-904E119EEF11}">
      <dgm:prSet/>
      <dgm:spPr/>
      <dgm:t>
        <a:bodyPr/>
        <a:lstStyle/>
        <a:p>
          <a:endParaRPr lang="en-US" sz="1200"/>
        </a:p>
      </dgm:t>
    </dgm:pt>
    <dgm:pt modelId="{A9394243-5F4D-41E5-A97A-6822E2A4ED88}" type="pres">
      <dgm:prSet presAssocID="{4120419A-23C3-4C3A-A8CD-3BE8FD97CBE4}" presName="diagram" presStyleCnt="0">
        <dgm:presLayoutVars>
          <dgm:dir/>
          <dgm:resizeHandles val="exact"/>
        </dgm:presLayoutVars>
      </dgm:prSet>
      <dgm:spPr/>
      <dgm:t>
        <a:bodyPr/>
        <a:lstStyle/>
        <a:p>
          <a:endParaRPr lang="en-US"/>
        </a:p>
      </dgm:t>
    </dgm:pt>
    <dgm:pt modelId="{1711EA60-C0DB-4F50-8EA7-C5B853D6436F}" type="pres">
      <dgm:prSet presAssocID="{9B671E80-BF88-4D9C-8AC5-DA0E39330A03}" presName="node" presStyleLbl="node1" presStyleIdx="0" presStyleCnt="9">
        <dgm:presLayoutVars>
          <dgm:bulletEnabled val="1"/>
        </dgm:presLayoutVars>
      </dgm:prSet>
      <dgm:spPr/>
      <dgm:t>
        <a:bodyPr/>
        <a:lstStyle/>
        <a:p>
          <a:endParaRPr lang="en-US"/>
        </a:p>
      </dgm:t>
    </dgm:pt>
    <dgm:pt modelId="{A208E6C3-FB1D-46A0-803E-5251620B4128}" type="pres">
      <dgm:prSet presAssocID="{5F645FCE-8912-458B-B69A-AE3286BD8973}" presName="sibTrans" presStyleCnt="0"/>
      <dgm:spPr/>
    </dgm:pt>
    <dgm:pt modelId="{EB543A0F-16A4-4701-8215-B29304B55B0E}" type="pres">
      <dgm:prSet presAssocID="{6A36204E-3443-4525-9A78-EBD4B7118B3F}" presName="node" presStyleLbl="node1" presStyleIdx="1" presStyleCnt="9">
        <dgm:presLayoutVars>
          <dgm:bulletEnabled val="1"/>
        </dgm:presLayoutVars>
      </dgm:prSet>
      <dgm:spPr/>
      <dgm:t>
        <a:bodyPr/>
        <a:lstStyle/>
        <a:p>
          <a:endParaRPr lang="en-US"/>
        </a:p>
      </dgm:t>
    </dgm:pt>
    <dgm:pt modelId="{2BFD5F6A-E52C-4C29-B457-B32F98C06FEA}" type="pres">
      <dgm:prSet presAssocID="{967EE245-6AEC-4645-817A-4B7CFE815969}" presName="sibTrans" presStyleCnt="0"/>
      <dgm:spPr/>
    </dgm:pt>
    <dgm:pt modelId="{5872AEB0-A23E-4F6B-B8AB-F99A310721BE}" type="pres">
      <dgm:prSet presAssocID="{2714C6ED-C301-4697-A492-186A91D7DEBE}" presName="node" presStyleLbl="node1" presStyleIdx="2" presStyleCnt="9">
        <dgm:presLayoutVars>
          <dgm:bulletEnabled val="1"/>
        </dgm:presLayoutVars>
      </dgm:prSet>
      <dgm:spPr/>
      <dgm:t>
        <a:bodyPr/>
        <a:lstStyle/>
        <a:p>
          <a:endParaRPr lang="en-US"/>
        </a:p>
      </dgm:t>
    </dgm:pt>
    <dgm:pt modelId="{FD3BC39E-98BE-4793-9511-C10FE9B07EB2}" type="pres">
      <dgm:prSet presAssocID="{9D907D38-2424-4D81-9F78-26655145BA36}" presName="sibTrans" presStyleCnt="0"/>
      <dgm:spPr/>
    </dgm:pt>
    <dgm:pt modelId="{85F31238-8D7B-45E1-BB39-ECA92206D877}" type="pres">
      <dgm:prSet presAssocID="{6FBEE729-DE18-47E7-BCDC-CB15AC53FB76}" presName="node" presStyleLbl="node1" presStyleIdx="3" presStyleCnt="9" custLinFactNeighborX="-758" custLinFactNeighborY="-10663">
        <dgm:presLayoutVars>
          <dgm:bulletEnabled val="1"/>
        </dgm:presLayoutVars>
      </dgm:prSet>
      <dgm:spPr/>
      <dgm:t>
        <a:bodyPr/>
        <a:lstStyle/>
        <a:p>
          <a:endParaRPr lang="en-US"/>
        </a:p>
      </dgm:t>
    </dgm:pt>
    <dgm:pt modelId="{11B4B888-909F-42F0-9571-435A3847DE29}" type="pres">
      <dgm:prSet presAssocID="{3D679F39-6461-4C21-AEAF-A438C2C019C8}" presName="sibTrans" presStyleCnt="0"/>
      <dgm:spPr/>
    </dgm:pt>
    <dgm:pt modelId="{299985A9-F83B-435C-815E-2E0AABE97EB1}" type="pres">
      <dgm:prSet presAssocID="{4F6A8FD7-7B11-46D2-B749-AED42D5D4EDD}" presName="node" presStyleLbl="node1" presStyleIdx="4" presStyleCnt="9" custLinFactNeighborX="-1564" custLinFactNeighborY="-10663">
        <dgm:presLayoutVars>
          <dgm:bulletEnabled val="1"/>
        </dgm:presLayoutVars>
      </dgm:prSet>
      <dgm:spPr/>
      <dgm:t>
        <a:bodyPr/>
        <a:lstStyle/>
        <a:p>
          <a:endParaRPr lang="en-US"/>
        </a:p>
      </dgm:t>
    </dgm:pt>
    <dgm:pt modelId="{E16860A7-ED8E-4C43-B0DC-6E3541B52FE9}" type="pres">
      <dgm:prSet presAssocID="{F875A7A0-2DFA-4D62-BC4A-BB3B4DB27A41}" presName="sibTrans" presStyleCnt="0"/>
      <dgm:spPr/>
    </dgm:pt>
    <dgm:pt modelId="{C415E1B6-EBA7-47FA-8872-AFF8567F826A}" type="pres">
      <dgm:prSet presAssocID="{4EC2E216-E06B-4E01-9F87-BEE5C1294C75}" presName="node" presStyleLbl="node1" presStyleIdx="5" presStyleCnt="9" custLinFactNeighborX="663" custLinFactNeighborY="-10663">
        <dgm:presLayoutVars>
          <dgm:bulletEnabled val="1"/>
        </dgm:presLayoutVars>
      </dgm:prSet>
      <dgm:spPr/>
      <dgm:t>
        <a:bodyPr/>
        <a:lstStyle/>
        <a:p>
          <a:endParaRPr lang="en-US"/>
        </a:p>
      </dgm:t>
    </dgm:pt>
    <dgm:pt modelId="{959EDDE5-1D98-409B-B6ED-1DE225E516A2}" type="pres">
      <dgm:prSet presAssocID="{56865325-D667-40C6-816C-D994373028C4}" presName="sibTrans" presStyleCnt="0"/>
      <dgm:spPr/>
    </dgm:pt>
    <dgm:pt modelId="{7F0177F1-35F4-4937-B944-4256BBF0E784}" type="pres">
      <dgm:prSet presAssocID="{F42A1B99-A23A-4FF7-A58E-B90477A3920A}" presName="node" presStyleLbl="node1" presStyleIdx="6" presStyleCnt="9" custScaleY="54569" custLinFactX="-10758" custLinFactNeighborX="-100000" custLinFactNeighborY="-21169">
        <dgm:presLayoutVars>
          <dgm:bulletEnabled val="1"/>
        </dgm:presLayoutVars>
      </dgm:prSet>
      <dgm:spPr/>
      <dgm:t>
        <a:bodyPr/>
        <a:lstStyle/>
        <a:p>
          <a:endParaRPr lang="en-US"/>
        </a:p>
      </dgm:t>
    </dgm:pt>
    <dgm:pt modelId="{9D9F149B-B60B-46B9-82E5-5662BB38116B}" type="pres">
      <dgm:prSet presAssocID="{5A6D95DE-2E83-46E9-8DC5-B0A47626383D}" presName="sibTrans" presStyleCnt="0"/>
      <dgm:spPr/>
    </dgm:pt>
    <dgm:pt modelId="{5BA99A44-BEDB-4185-B116-2B9300DC6791}" type="pres">
      <dgm:prSet presAssocID="{A4DBF453-C6C6-4150-8C5C-0FD82829915A}" presName="node" presStyleLbl="node1" presStyleIdx="7" presStyleCnt="9" custScaleY="54569" custLinFactNeighborX="-1564" custLinFactNeighborY="-21169">
        <dgm:presLayoutVars>
          <dgm:bulletEnabled val="1"/>
        </dgm:presLayoutVars>
      </dgm:prSet>
      <dgm:spPr/>
      <dgm:t>
        <a:bodyPr/>
        <a:lstStyle/>
        <a:p>
          <a:endParaRPr lang="en-US"/>
        </a:p>
      </dgm:t>
    </dgm:pt>
    <dgm:pt modelId="{2080CF31-B6D2-4ABF-B5FD-AA22534C3D14}" type="pres">
      <dgm:prSet presAssocID="{B7C593ED-50AB-4726-97B6-E5FC4F74C2BF}" presName="sibTrans" presStyleCnt="0"/>
      <dgm:spPr/>
    </dgm:pt>
    <dgm:pt modelId="{2D173FEE-D70F-44EE-897B-A3F5F4A3C7D6}" type="pres">
      <dgm:prSet presAssocID="{DA157858-E370-42D7-A02D-5A8CCF78383E}" presName="node" presStyleLbl="node1" presStyleIdx="8" presStyleCnt="9" custScaleY="54569" custLinFactNeighborX="663" custLinFactNeighborY="-21169">
        <dgm:presLayoutVars>
          <dgm:bulletEnabled val="1"/>
        </dgm:presLayoutVars>
      </dgm:prSet>
      <dgm:spPr/>
      <dgm:t>
        <a:bodyPr/>
        <a:lstStyle/>
        <a:p>
          <a:endParaRPr lang="en-US"/>
        </a:p>
      </dgm:t>
    </dgm:pt>
  </dgm:ptLst>
  <dgm:cxnLst>
    <dgm:cxn modelId="{A001CB86-E03B-4905-BCDC-300D6126DEC7}" type="presOf" srcId="{F42A1B99-A23A-4FF7-A58E-B90477A3920A}" destId="{7F0177F1-35F4-4937-B944-4256BBF0E784}" srcOrd="0" destOrd="0" presId="urn:microsoft.com/office/officeart/2005/8/layout/default"/>
    <dgm:cxn modelId="{B76E0F98-8856-4DED-8F61-B9EA6DCFD55B}" type="presOf" srcId="{DA157858-E370-42D7-A02D-5A8CCF78383E}" destId="{2D173FEE-D70F-44EE-897B-A3F5F4A3C7D6}" srcOrd="0" destOrd="0" presId="urn:microsoft.com/office/officeart/2005/8/layout/default"/>
    <dgm:cxn modelId="{DFFA2C41-62CD-4D91-AF24-BDC639C54155}" type="presOf" srcId="{6A36204E-3443-4525-9A78-EBD4B7118B3F}" destId="{EB543A0F-16A4-4701-8215-B29304B55B0E}" srcOrd="0" destOrd="0" presId="urn:microsoft.com/office/officeart/2005/8/layout/default"/>
    <dgm:cxn modelId="{EFCB13F6-E662-4AD4-8F43-3A9134F14822}" srcId="{4120419A-23C3-4C3A-A8CD-3BE8FD97CBE4}" destId="{4EC2E216-E06B-4E01-9F87-BEE5C1294C75}" srcOrd="5" destOrd="0" parTransId="{36EFD138-0D23-4E4A-9625-C744C53DD4FD}" sibTransId="{56865325-D667-40C6-816C-D994373028C4}"/>
    <dgm:cxn modelId="{F5A779A9-B5B8-41E0-9645-90F3FA130A64}" srcId="{4120419A-23C3-4C3A-A8CD-3BE8FD97CBE4}" destId="{6A36204E-3443-4525-9A78-EBD4B7118B3F}" srcOrd="1" destOrd="0" parTransId="{A715F6A9-FF47-413D-A4DD-5A78A68B55DA}" sibTransId="{967EE245-6AEC-4645-817A-4B7CFE815969}"/>
    <dgm:cxn modelId="{22AD8475-963F-4B2B-8D7B-904E119EEF11}" srcId="{4120419A-23C3-4C3A-A8CD-3BE8FD97CBE4}" destId="{DA157858-E370-42D7-A02D-5A8CCF78383E}" srcOrd="8" destOrd="0" parTransId="{226EFBBD-C3D5-4591-B62B-2DF204579407}" sibTransId="{EB54BD50-0598-487B-9029-B2C18A75CE11}"/>
    <dgm:cxn modelId="{C7B80440-8349-47CC-A8D9-B1532C4F6E67}" srcId="{4120419A-23C3-4C3A-A8CD-3BE8FD97CBE4}" destId="{4F6A8FD7-7B11-46D2-B749-AED42D5D4EDD}" srcOrd="4" destOrd="0" parTransId="{D0FEEF2F-98B0-47F5-9B88-9D6B14DEACB7}" sibTransId="{F875A7A0-2DFA-4D62-BC4A-BB3B4DB27A41}"/>
    <dgm:cxn modelId="{C62A9E1E-51CC-45F9-A725-72177D060455}" type="presOf" srcId="{4120419A-23C3-4C3A-A8CD-3BE8FD97CBE4}" destId="{A9394243-5F4D-41E5-A97A-6822E2A4ED88}" srcOrd="0" destOrd="0" presId="urn:microsoft.com/office/officeart/2005/8/layout/default"/>
    <dgm:cxn modelId="{2BAE326E-1866-44BE-9718-3F59ADCFB32B}" srcId="{4120419A-23C3-4C3A-A8CD-3BE8FD97CBE4}" destId="{6FBEE729-DE18-47E7-BCDC-CB15AC53FB76}" srcOrd="3" destOrd="0" parTransId="{D03E6A7B-97DA-4BB1-9777-9949298B63B2}" sibTransId="{3D679F39-6461-4C21-AEAF-A438C2C019C8}"/>
    <dgm:cxn modelId="{45C8CEE8-4207-449C-8C77-387F0AAD7880}" srcId="{4120419A-23C3-4C3A-A8CD-3BE8FD97CBE4}" destId="{F42A1B99-A23A-4FF7-A58E-B90477A3920A}" srcOrd="6" destOrd="0" parTransId="{2AA24AA8-4673-4BCB-9114-5DA6F9BC60DD}" sibTransId="{5A6D95DE-2E83-46E9-8DC5-B0A47626383D}"/>
    <dgm:cxn modelId="{E56D36C5-A6C1-457C-BD5C-2969FF2E1E3A}" srcId="{4120419A-23C3-4C3A-A8CD-3BE8FD97CBE4}" destId="{A4DBF453-C6C6-4150-8C5C-0FD82829915A}" srcOrd="7" destOrd="0" parTransId="{E9E289DB-5262-4C19-AF07-C8F3B11CC78E}" sibTransId="{B7C593ED-50AB-4726-97B6-E5FC4F74C2BF}"/>
    <dgm:cxn modelId="{EA6C73EA-8E50-4952-AF29-6A6521C706DA}" srcId="{4120419A-23C3-4C3A-A8CD-3BE8FD97CBE4}" destId="{2714C6ED-C301-4697-A492-186A91D7DEBE}" srcOrd="2" destOrd="0" parTransId="{72DCA6D9-4DD2-47D8-8FAF-7A1276E1934D}" sibTransId="{9D907D38-2424-4D81-9F78-26655145BA36}"/>
    <dgm:cxn modelId="{EA8C5157-507C-45A0-BD41-08ABD84D4E09}" srcId="{4120419A-23C3-4C3A-A8CD-3BE8FD97CBE4}" destId="{9B671E80-BF88-4D9C-8AC5-DA0E39330A03}" srcOrd="0" destOrd="0" parTransId="{A5EB3FD7-A159-41B0-8A5D-695DDF1DA914}" sibTransId="{5F645FCE-8912-458B-B69A-AE3286BD8973}"/>
    <dgm:cxn modelId="{9F057CF2-32FD-4A8A-94CC-A51ABEDAA90C}" type="presOf" srcId="{4EC2E216-E06B-4E01-9F87-BEE5C1294C75}" destId="{C415E1B6-EBA7-47FA-8872-AFF8567F826A}" srcOrd="0" destOrd="0" presId="urn:microsoft.com/office/officeart/2005/8/layout/default"/>
    <dgm:cxn modelId="{DCB1209F-8BF5-4FBE-8D2A-4F4CB2B959C8}" type="presOf" srcId="{6FBEE729-DE18-47E7-BCDC-CB15AC53FB76}" destId="{85F31238-8D7B-45E1-BB39-ECA92206D877}" srcOrd="0" destOrd="0" presId="urn:microsoft.com/office/officeart/2005/8/layout/default"/>
    <dgm:cxn modelId="{41C02F8E-5E59-4922-B830-89290A4ADDC8}" type="presOf" srcId="{9B671E80-BF88-4D9C-8AC5-DA0E39330A03}" destId="{1711EA60-C0DB-4F50-8EA7-C5B853D6436F}" srcOrd="0" destOrd="0" presId="urn:microsoft.com/office/officeart/2005/8/layout/default"/>
    <dgm:cxn modelId="{CF12E189-9CAD-4F92-83F4-AF571A0A82B8}" type="presOf" srcId="{2714C6ED-C301-4697-A492-186A91D7DEBE}" destId="{5872AEB0-A23E-4F6B-B8AB-F99A310721BE}" srcOrd="0" destOrd="0" presId="urn:microsoft.com/office/officeart/2005/8/layout/default"/>
    <dgm:cxn modelId="{066FEFFB-DC86-427C-9D0B-3E8571FCB6DD}" type="presOf" srcId="{A4DBF453-C6C6-4150-8C5C-0FD82829915A}" destId="{5BA99A44-BEDB-4185-B116-2B9300DC6791}" srcOrd="0" destOrd="0" presId="urn:microsoft.com/office/officeart/2005/8/layout/default"/>
    <dgm:cxn modelId="{4F79A630-B5D4-41CA-99E6-F219E58A1554}" type="presOf" srcId="{4F6A8FD7-7B11-46D2-B749-AED42D5D4EDD}" destId="{299985A9-F83B-435C-815E-2E0AABE97EB1}" srcOrd="0" destOrd="0" presId="urn:microsoft.com/office/officeart/2005/8/layout/default"/>
    <dgm:cxn modelId="{F389CFFD-27AB-40A5-992E-332C03C39BC1}" type="presParOf" srcId="{A9394243-5F4D-41E5-A97A-6822E2A4ED88}" destId="{1711EA60-C0DB-4F50-8EA7-C5B853D6436F}" srcOrd="0" destOrd="0" presId="urn:microsoft.com/office/officeart/2005/8/layout/default"/>
    <dgm:cxn modelId="{55FCAFB6-56E5-4710-B46B-A8AD9A3CBAFC}" type="presParOf" srcId="{A9394243-5F4D-41E5-A97A-6822E2A4ED88}" destId="{A208E6C3-FB1D-46A0-803E-5251620B4128}" srcOrd="1" destOrd="0" presId="urn:microsoft.com/office/officeart/2005/8/layout/default"/>
    <dgm:cxn modelId="{4C1F61AD-785D-424E-BE2D-E67DE9D8D265}" type="presParOf" srcId="{A9394243-5F4D-41E5-A97A-6822E2A4ED88}" destId="{EB543A0F-16A4-4701-8215-B29304B55B0E}" srcOrd="2" destOrd="0" presId="urn:microsoft.com/office/officeart/2005/8/layout/default"/>
    <dgm:cxn modelId="{861C9C60-A717-4D96-A783-F42D18CE609D}" type="presParOf" srcId="{A9394243-5F4D-41E5-A97A-6822E2A4ED88}" destId="{2BFD5F6A-E52C-4C29-B457-B32F98C06FEA}" srcOrd="3" destOrd="0" presId="urn:microsoft.com/office/officeart/2005/8/layout/default"/>
    <dgm:cxn modelId="{4A27540E-4113-4595-A548-28C2B4892D7E}" type="presParOf" srcId="{A9394243-5F4D-41E5-A97A-6822E2A4ED88}" destId="{5872AEB0-A23E-4F6B-B8AB-F99A310721BE}" srcOrd="4" destOrd="0" presId="urn:microsoft.com/office/officeart/2005/8/layout/default"/>
    <dgm:cxn modelId="{BB735D39-1144-4572-B5B1-51A1A3D26214}" type="presParOf" srcId="{A9394243-5F4D-41E5-A97A-6822E2A4ED88}" destId="{FD3BC39E-98BE-4793-9511-C10FE9B07EB2}" srcOrd="5" destOrd="0" presId="urn:microsoft.com/office/officeart/2005/8/layout/default"/>
    <dgm:cxn modelId="{D36B4027-024D-4B38-979D-9591A5F2AB44}" type="presParOf" srcId="{A9394243-5F4D-41E5-A97A-6822E2A4ED88}" destId="{85F31238-8D7B-45E1-BB39-ECA92206D877}" srcOrd="6" destOrd="0" presId="urn:microsoft.com/office/officeart/2005/8/layout/default"/>
    <dgm:cxn modelId="{22F5DA39-2196-4B2C-9BB1-16C8C55597FF}" type="presParOf" srcId="{A9394243-5F4D-41E5-A97A-6822E2A4ED88}" destId="{11B4B888-909F-42F0-9571-435A3847DE29}" srcOrd="7" destOrd="0" presId="urn:microsoft.com/office/officeart/2005/8/layout/default"/>
    <dgm:cxn modelId="{B0C5C60D-1490-44A9-8229-1C6CBFE08422}" type="presParOf" srcId="{A9394243-5F4D-41E5-A97A-6822E2A4ED88}" destId="{299985A9-F83B-435C-815E-2E0AABE97EB1}" srcOrd="8" destOrd="0" presId="urn:microsoft.com/office/officeart/2005/8/layout/default"/>
    <dgm:cxn modelId="{AC7D52B5-52E9-477E-ABD0-FA8030CB1214}" type="presParOf" srcId="{A9394243-5F4D-41E5-A97A-6822E2A4ED88}" destId="{E16860A7-ED8E-4C43-B0DC-6E3541B52FE9}" srcOrd="9" destOrd="0" presId="urn:microsoft.com/office/officeart/2005/8/layout/default"/>
    <dgm:cxn modelId="{F966BD13-7739-419B-9623-0DE2E7289D33}" type="presParOf" srcId="{A9394243-5F4D-41E5-A97A-6822E2A4ED88}" destId="{C415E1B6-EBA7-47FA-8872-AFF8567F826A}" srcOrd="10" destOrd="0" presId="urn:microsoft.com/office/officeart/2005/8/layout/default"/>
    <dgm:cxn modelId="{2DC728D8-32FC-4CB5-B951-01E1D9F69995}" type="presParOf" srcId="{A9394243-5F4D-41E5-A97A-6822E2A4ED88}" destId="{959EDDE5-1D98-409B-B6ED-1DE225E516A2}" srcOrd="11" destOrd="0" presId="urn:microsoft.com/office/officeart/2005/8/layout/default"/>
    <dgm:cxn modelId="{1E36C81C-AF0D-47BE-A17D-7093D1CB4427}" type="presParOf" srcId="{A9394243-5F4D-41E5-A97A-6822E2A4ED88}" destId="{7F0177F1-35F4-4937-B944-4256BBF0E784}" srcOrd="12" destOrd="0" presId="urn:microsoft.com/office/officeart/2005/8/layout/default"/>
    <dgm:cxn modelId="{8CB3C325-8B8D-4A04-ABC0-8A27665B3513}" type="presParOf" srcId="{A9394243-5F4D-41E5-A97A-6822E2A4ED88}" destId="{9D9F149B-B60B-46B9-82E5-5662BB38116B}" srcOrd="13" destOrd="0" presId="urn:microsoft.com/office/officeart/2005/8/layout/default"/>
    <dgm:cxn modelId="{CFAFE32D-1436-4867-84F7-CD2CC4DFEEAD}" type="presParOf" srcId="{A9394243-5F4D-41E5-A97A-6822E2A4ED88}" destId="{5BA99A44-BEDB-4185-B116-2B9300DC6791}" srcOrd="14" destOrd="0" presId="urn:microsoft.com/office/officeart/2005/8/layout/default"/>
    <dgm:cxn modelId="{25210648-C416-4606-8703-D734293F7D02}" type="presParOf" srcId="{A9394243-5F4D-41E5-A97A-6822E2A4ED88}" destId="{2080CF31-B6D2-4ABF-B5FD-AA22534C3D14}" srcOrd="15" destOrd="0" presId="urn:microsoft.com/office/officeart/2005/8/layout/default"/>
    <dgm:cxn modelId="{AB453914-3B42-4DE6-9314-C98D774DA188}" type="presParOf" srcId="{A9394243-5F4D-41E5-A97A-6822E2A4ED88}" destId="{2D173FEE-D70F-44EE-897B-A3F5F4A3C7D6}"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120419A-23C3-4C3A-A8CD-3BE8FD97CBE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0EB3B78-9004-46EB-84DF-0E9F299E2F3A}">
      <dgm:prSet custT="1"/>
      <dgm:spPr>
        <a:solidFill>
          <a:srgbClr val="0070C0"/>
        </a:solidFill>
        <a:scene3d>
          <a:camera prst="orthographicFront"/>
          <a:lightRig rig="threePt" dir="t"/>
        </a:scene3d>
        <a:sp3d>
          <a:bevelT w="114300" prst="artDeco"/>
          <a:bevelB w="114300" prst="artDeco"/>
        </a:sp3d>
      </dgm:spPr>
      <dgm:t>
        <a:bodyPr/>
        <a:lstStyle/>
        <a:p>
          <a:r>
            <a:rPr lang="en-US" sz="1400" b="1" dirty="0" smtClean="0"/>
            <a:t>Promoting information disclosure and public participation by publishing a summary of the decision on data compliance or tax audits (audits) for legal entities</a:t>
          </a:r>
          <a:endParaRPr lang="lv-LV" sz="1400" b="1" dirty="0">
            <a:solidFill>
              <a:schemeClr val="tx1"/>
            </a:solidFill>
            <a:latin typeface="Times New Roman" panose="02020603050405020304" pitchFamily="18" charset="0"/>
            <a:cs typeface="Times New Roman" panose="02020603050405020304" pitchFamily="18" charset="0"/>
          </a:endParaRPr>
        </a:p>
      </dgm:t>
    </dgm:pt>
    <dgm:pt modelId="{56D58A34-9014-425D-BF1F-DD16A2663052}" type="parTrans" cxnId="{E3E2A72B-F27A-48DB-B84F-BACC734E092B}">
      <dgm:prSet/>
      <dgm:spPr/>
      <dgm:t>
        <a:bodyPr/>
        <a:lstStyle/>
        <a:p>
          <a:endParaRPr lang="en-US"/>
        </a:p>
      </dgm:t>
    </dgm:pt>
    <dgm:pt modelId="{01B4535E-B480-4F43-8F30-FB7FD065041C}" type="sibTrans" cxnId="{E3E2A72B-F27A-48DB-B84F-BACC734E092B}">
      <dgm:prSet/>
      <dgm:spPr/>
      <dgm:t>
        <a:bodyPr/>
        <a:lstStyle/>
        <a:p>
          <a:endParaRPr lang="en-US"/>
        </a:p>
      </dgm:t>
    </dgm:pt>
    <dgm:pt modelId="{BDCDFF3C-ECAB-4D1F-AED0-433394F66458}">
      <dgm:prSet custT="1"/>
      <dgm:spPr>
        <a:solidFill>
          <a:srgbClr val="0070C0"/>
        </a:solidFill>
        <a:scene3d>
          <a:camera prst="orthographicFront"/>
          <a:lightRig rig="threePt" dir="t"/>
        </a:scene3d>
        <a:sp3d>
          <a:bevelT w="114300" prst="artDeco"/>
          <a:bevelB w="114300" prst="artDeco"/>
        </a:sp3d>
      </dgm:spPr>
      <dgm:t>
        <a:bodyPr/>
        <a:lstStyle/>
        <a:p>
          <a:r>
            <a:rPr lang="en-US" sz="1400" b="1" dirty="0" smtClean="0"/>
            <a:t>Improvement of the tax control process by developing a regulatory framework for the digitization of tax monitoring</a:t>
          </a:r>
          <a:endParaRPr lang="lv-LV" sz="1400" b="1" dirty="0">
            <a:solidFill>
              <a:schemeClr val="bg1"/>
            </a:solidFill>
            <a:latin typeface="+mn-lt"/>
            <a:cs typeface="Times New Roman" panose="02020603050405020304" pitchFamily="18" charset="0"/>
          </a:endParaRPr>
        </a:p>
      </dgm:t>
    </dgm:pt>
    <dgm:pt modelId="{95AEB182-76FC-45F0-B062-0DBA0C393A2C}" type="parTrans" cxnId="{3677A1AA-352D-446B-996E-8E654EC66549}">
      <dgm:prSet/>
      <dgm:spPr/>
      <dgm:t>
        <a:bodyPr/>
        <a:lstStyle/>
        <a:p>
          <a:endParaRPr lang="en-US"/>
        </a:p>
      </dgm:t>
    </dgm:pt>
    <dgm:pt modelId="{8247E6CA-C1B3-46AE-8952-66418EBB0A79}" type="sibTrans" cxnId="{3677A1AA-352D-446B-996E-8E654EC66549}">
      <dgm:prSet/>
      <dgm:spPr/>
      <dgm:t>
        <a:bodyPr/>
        <a:lstStyle/>
        <a:p>
          <a:endParaRPr lang="en-US"/>
        </a:p>
      </dgm:t>
    </dgm:pt>
    <dgm:pt modelId="{A9394243-5F4D-41E5-A97A-6822E2A4ED88}" type="pres">
      <dgm:prSet presAssocID="{4120419A-23C3-4C3A-A8CD-3BE8FD97CBE4}" presName="diagram" presStyleCnt="0">
        <dgm:presLayoutVars>
          <dgm:dir/>
          <dgm:resizeHandles val="exact"/>
        </dgm:presLayoutVars>
      </dgm:prSet>
      <dgm:spPr/>
      <dgm:t>
        <a:bodyPr/>
        <a:lstStyle/>
        <a:p>
          <a:endParaRPr lang="en-US"/>
        </a:p>
      </dgm:t>
    </dgm:pt>
    <dgm:pt modelId="{7F7DABC4-BC0F-40BB-9AAE-4990AFC0E758}" type="pres">
      <dgm:prSet presAssocID="{C0EB3B78-9004-46EB-84DF-0E9F299E2F3A}" presName="node" presStyleLbl="node1" presStyleIdx="0" presStyleCnt="2">
        <dgm:presLayoutVars>
          <dgm:bulletEnabled val="1"/>
        </dgm:presLayoutVars>
      </dgm:prSet>
      <dgm:spPr/>
      <dgm:t>
        <a:bodyPr/>
        <a:lstStyle/>
        <a:p>
          <a:endParaRPr lang="en-US"/>
        </a:p>
      </dgm:t>
    </dgm:pt>
    <dgm:pt modelId="{08C924E3-9D44-48C9-AB11-7B698C2CC7D4}" type="pres">
      <dgm:prSet presAssocID="{01B4535E-B480-4F43-8F30-FB7FD065041C}" presName="sibTrans" presStyleCnt="0"/>
      <dgm:spPr/>
    </dgm:pt>
    <dgm:pt modelId="{D02AAC59-282E-42E2-8AFC-C74E3EF90332}" type="pres">
      <dgm:prSet presAssocID="{BDCDFF3C-ECAB-4D1F-AED0-433394F66458}" presName="node" presStyleLbl="node1" presStyleIdx="1" presStyleCnt="2">
        <dgm:presLayoutVars>
          <dgm:bulletEnabled val="1"/>
        </dgm:presLayoutVars>
      </dgm:prSet>
      <dgm:spPr/>
      <dgm:t>
        <a:bodyPr/>
        <a:lstStyle/>
        <a:p>
          <a:endParaRPr lang="en-US"/>
        </a:p>
      </dgm:t>
    </dgm:pt>
  </dgm:ptLst>
  <dgm:cxnLst>
    <dgm:cxn modelId="{3677A1AA-352D-446B-996E-8E654EC66549}" srcId="{4120419A-23C3-4C3A-A8CD-3BE8FD97CBE4}" destId="{BDCDFF3C-ECAB-4D1F-AED0-433394F66458}" srcOrd="1" destOrd="0" parTransId="{95AEB182-76FC-45F0-B062-0DBA0C393A2C}" sibTransId="{8247E6CA-C1B3-46AE-8952-66418EBB0A79}"/>
    <dgm:cxn modelId="{1279616C-F533-4FF0-B10E-5FBD60C69AFA}" type="presOf" srcId="{BDCDFF3C-ECAB-4D1F-AED0-433394F66458}" destId="{D02AAC59-282E-42E2-8AFC-C74E3EF90332}" srcOrd="0" destOrd="0" presId="urn:microsoft.com/office/officeart/2005/8/layout/default"/>
    <dgm:cxn modelId="{E3E2A72B-F27A-48DB-B84F-BACC734E092B}" srcId="{4120419A-23C3-4C3A-A8CD-3BE8FD97CBE4}" destId="{C0EB3B78-9004-46EB-84DF-0E9F299E2F3A}" srcOrd="0" destOrd="0" parTransId="{56D58A34-9014-425D-BF1F-DD16A2663052}" sibTransId="{01B4535E-B480-4F43-8F30-FB7FD065041C}"/>
    <dgm:cxn modelId="{0291AF4C-2757-4952-9646-B68E73350CCB}" type="presOf" srcId="{C0EB3B78-9004-46EB-84DF-0E9F299E2F3A}" destId="{7F7DABC4-BC0F-40BB-9AAE-4990AFC0E758}" srcOrd="0" destOrd="0" presId="urn:microsoft.com/office/officeart/2005/8/layout/default"/>
    <dgm:cxn modelId="{C62A9E1E-51CC-45F9-A725-72177D060455}" type="presOf" srcId="{4120419A-23C3-4C3A-A8CD-3BE8FD97CBE4}" destId="{A9394243-5F4D-41E5-A97A-6822E2A4ED88}" srcOrd="0" destOrd="0" presId="urn:microsoft.com/office/officeart/2005/8/layout/default"/>
    <dgm:cxn modelId="{B13E9B93-F156-4789-9BE3-8EA9F0B6269E}" type="presParOf" srcId="{A9394243-5F4D-41E5-A97A-6822E2A4ED88}" destId="{7F7DABC4-BC0F-40BB-9AAE-4990AFC0E758}" srcOrd="0" destOrd="0" presId="urn:microsoft.com/office/officeart/2005/8/layout/default"/>
    <dgm:cxn modelId="{B27158B0-4B75-4ECF-9FC4-B116810A838A}" type="presParOf" srcId="{A9394243-5F4D-41E5-A97A-6822E2A4ED88}" destId="{08C924E3-9D44-48C9-AB11-7B698C2CC7D4}" srcOrd="1" destOrd="0" presId="urn:microsoft.com/office/officeart/2005/8/layout/default"/>
    <dgm:cxn modelId="{10EDB68C-9A71-47BB-9199-70C396EB6AB8}" type="presParOf" srcId="{A9394243-5F4D-41E5-A97A-6822E2A4ED88}" destId="{D02AAC59-282E-42E2-8AFC-C74E3EF90332}"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F1DA28-9EA7-4D2E-A095-F5F907B16997}">
      <dsp:nvSpPr>
        <dsp:cNvPr id="0" name=""/>
        <dsp:cNvSpPr/>
      </dsp:nvSpPr>
      <dsp:spPr>
        <a:xfrm>
          <a:off x="0" y="883688"/>
          <a:ext cx="2720182" cy="163210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noProof="0" dirty="0" smtClean="0"/>
            <a:t>National Development Plan: </a:t>
          </a:r>
          <a:endParaRPr lang="lv-LV" sz="1500" kern="1200" noProof="0" dirty="0" smtClean="0"/>
        </a:p>
        <a:p>
          <a:pPr lvl="0" algn="ctr" defTabSz="666750">
            <a:lnSpc>
              <a:spcPct val="90000"/>
            </a:lnSpc>
            <a:spcBef>
              <a:spcPct val="0"/>
            </a:spcBef>
            <a:spcAft>
              <a:spcPct val="35000"/>
            </a:spcAft>
          </a:pPr>
          <a:r>
            <a:rPr lang="en-US" sz="1500" kern="1200" noProof="0" dirty="0" smtClean="0"/>
            <a:t>average annual GDP growth of at least 5%</a:t>
          </a:r>
          <a:endParaRPr lang="en-US" sz="1500" kern="1200" noProof="0" dirty="0"/>
        </a:p>
      </dsp:txBody>
      <dsp:txXfrm>
        <a:off x="0" y="883688"/>
        <a:ext cx="2720182" cy="1632109"/>
      </dsp:txXfrm>
    </dsp:sp>
    <dsp:sp modelId="{AE2DBF37-9FDA-4237-AC74-FDCD1AE09CC9}">
      <dsp:nvSpPr>
        <dsp:cNvPr id="0" name=""/>
        <dsp:cNvSpPr/>
      </dsp:nvSpPr>
      <dsp:spPr>
        <a:xfrm>
          <a:off x="2992200" y="883688"/>
          <a:ext cx="2720182" cy="163210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noProof="0" dirty="0" smtClean="0"/>
            <a:t>In 2015, the Gini coefficient for Latvia was 35.4, which is one of the highest in the European Union</a:t>
          </a:r>
        </a:p>
        <a:p>
          <a:pPr lvl="0" algn="ctr" defTabSz="666750">
            <a:lnSpc>
              <a:spcPct val="90000"/>
            </a:lnSpc>
            <a:spcBef>
              <a:spcPct val="0"/>
            </a:spcBef>
            <a:spcAft>
              <a:spcPct val="35000"/>
            </a:spcAft>
          </a:pPr>
          <a:r>
            <a:rPr lang="en-US" sz="1500" kern="1200" dirty="0" smtClean="0"/>
            <a:t>Government Action Plan: </a:t>
          </a:r>
          <a:endParaRPr lang="lv-LV" sz="1500" kern="1200" dirty="0" smtClean="0"/>
        </a:p>
        <a:p>
          <a:pPr lvl="0" algn="ctr" defTabSz="666750">
            <a:lnSpc>
              <a:spcPct val="90000"/>
            </a:lnSpc>
            <a:spcBef>
              <a:spcPct val="0"/>
            </a:spcBef>
            <a:spcAft>
              <a:spcPct val="35000"/>
            </a:spcAft>
          </a:pPr>
          <a:r>
            <a:rPr lang="en-US" sz="1500" kern="1200" dirty="0" smtClean="0"/>
            <a:t>to reduce income </a:t>
          </a:r>
          <a:r>
            <a:rPr lang="en-US" sz="1500" kern="1200" dirty="0" err="1" smtClean="0"/>
            <a:t>inequalit</a:t>
          </a:r>
          <a:r>
            <a:rPr lang="lv-LV" sz="1500" kern="1200" dirty="0" smtClean="0"/>
            <a:t>y</a:t>
          </a:r>
          <a:r>
            <a:rPr lang="en-US" sz="1500" kern="1200" dirty="0" smtClean="0"/>
            <a:t> for employees</a:t>
          </a:r>
          <a:endParaRPr lang="en-US" sz="1500" kern="1200" noProof="0" dirty="0"/>
        </a:p>
      </dsp:txBody>
      <dsp:txXfrm>
        <a:off x="2992200" y="883688"/>
        <a:ext cx="2720182" cy="1632109"/>
      </dsp:txXfrm>
    </dsp:sp>
    <dsp:sp modelId="{53427CB5-789E-42DF-AC83-9C1257E2980B}">
      <dsp:nvSpPr>
        <dsp:cNvPr id="0" name=""/>
        <dsp:cNvSpPr/>
      </dsp:nvSpPr>
      <dsp:spPr>
        <a:xfrm>
          <a:off x="5984401" y="883688"/>
          <a:ext cx="2720182" cy="1632109"/>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GB" sz="1500" kern="1200" noProof="0" dirty="0" smtClean="0"/>
            <a:t>Government Action Plan: </a:t>
          </a:r>
        </a:p>
        <a:p>
          <a:pPr lvl="0" algn="ctr" defTabSz="666750">
            <a:lnSpc>
              <a:spcPct val="90000"/>
            </a:lnSpc>
            <a:spcBef>
              <a:spcPct val="0"/>
            </a:spcBef>
            <a:spcAft>
              <a:spcPct val="35000"/>
            </a:spcAft>
          </a:pPr>
          <a:r>
            <a:rPr lang="en-GB" sz="1500" kern="1200" noProof="0" dirty="0" smtClean="0"/>
            <a:t>in 2018 the total amount of taxes revenues approaching 30% of GDP</a:t>
          </a:r>
          <a:endParaRPr lang="en-GB" sz="1500" kern="1200" noProof="0" dirty="0"/>
        </a:p>
      </dsp:txBody>
      <dsp:txXfrm>
        <a:off x="5984401" y="883688"/>
        <a:ext cx="2720182" cy="1632109"/>
      </dsp:txXfrm>
    </dsp:sp>
    <dsp:sp modelId="{35E4A069-BE3B-4EC5-A8A4-DB7DFEF97CDF}">
      <dsp:nvSpPr>
        <dsp:cNvPr id="0" name=""/>
        <dsp:cNvSpPr/>
      </dsp:nvSpPr>
      <dsp:spPr>
        <a:xfrm>
          <a:off x="1496100" y="2787816"/>
          <a:ext cx="2720182" cy="163210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lv-LV" sz="1500" kern="1200" dirty="0" smtClean="0"/>
            <a:t>G</a:t>
          </a:r>
          <a:r>
            <a:rPr lang="en-US" sz="1500" kern="1200" dirty="0" err="1" smtClean="0"/>
            <a:t>overnment</a:t>
          </a:r>
          <a:r>
            <a:rPr lang="en-US" sz="1500" kern="1200" dirty="0" smtClean="0"/>
            <a:t> Action Plan: </a:t>
          </a:r>
          <a:r>
            <a:rPr lang="lv-LV" sz="1500" kern="1200" dirty="0" smtClean="0"/>
            <a:t> </a:t>
          </a:r>
        </a:p>
        <a:p>
          <a:pPr lvl="0" algn="ctr" defTabSz="666750">
            <a:lnSpc>
              <a:spcPct val="90000"/>
            </a:lnSpc>
            <a:spcBef>
              <a:spcPct val="0"/>
            </a:spcBef>
            <a:spcAft>
              <a:spcPct val="35000"/>
            </a:spcAft>
          </a:pPr>
          <a:r>
            <a:rPr lang="lv-LV" sz="1500" kern="1200" dirty="0" smtClean="0"/>
            <a:t>t</a:t>
          </a:r>
          <a:r>
            <a:rPr lang="en-US" sz="1500" kern="1200" noProof="0" dirty="0" smtClean="0"/>
            <a:t>he efficiency of the SRS increases – costs for one collected euro in 2016 </a:t>
          </a:r>
          <a:r>
            <a:rPr lang="lv-LV" sz="1500" kern="1200" noProof="0" dirty="0" err="1" smtClean="0"/>
            <a:t>was</a:t>
          </a:r>
          <a:r>
            <a:rPr lang="en-US" sz="1500" kern="1200" noProof="0" dirty="0" smtClean="0"/>
            <a:t> 0.0157 euros, in 2018 will be  0.0130 euros</a:t>
          </a:r>
        </a:p>
      </dsp:txBody>
      <dsp:txXfrm>
        <a:off x="1496100" y="2787816"/>
        <a:ext cx="2720182" cy="1632109"/>
      </dsp:txXfrm>
    </dsp:sp>
    <dsp:sp modelId="{D5ECAD3B-9F5E-4A47-827C-499CDD9B5D71}">
      <dsp:nvSpPr>
        <dsp:cNvPr id="0" name=""/>
        <dsp:cNvSpPr/>
      </dsp:nvSpPr>
      <dsp:spPr>
        <a:xfrm>
          <a:off x="4488301" y="2787816"/>
          <a:ext cx="2720182" cy="1632109"/>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Government Action Plan</a:t>
          </a:r>
          <a:r>
            <a:rPr lang="lv-LV" sz="1500" kern="1200" dirty="0" smtClean="0"/>
            <a:t>: </a:t>
          </a:r>
        </a:p>
        <a:p>
          <a:pPr lvl="0" algn="ctr" defTabSz="666750">
            <a:lnSpc>
              <a:spcPct val="90000"/>
            </a:lnSpc>
            <a:spcBef>
              <a:spcPct val="0"/>
            </a:spcBef>
            <a:spcAft>
              <a:spcPct val="35000"/>
            </a:spcAft>
          </a:pPr>
          <a:r>
            <a:rPr lang="lv-LV" sz="1500" kern="1200" dirty="0" smtClean="0"/>
            <a:t>r</a:t>
          </a:r>
          <a:r>
            <a:rPr lang="en-US" sz="1500" kern="1200" dirty="0" smtClean="0"/>
            <a:t>educe the size of the </a:t>
          </a:r>
          <a:r>
            <a:rPr lang="lv-LV" sz="1500" kern="1200" dirty="0" err="1" smtClean="0"/>
            <a:t>shadow</a:t>
          </a:r>
          <a:r>
            <a:rPr lang="en-US" sz="1500" kern="1200" dirty="0" smtClean="0"/>
            <a:t> economy : from 23.6%</a:t>
          </a:r>
          <a:r>
            <a:rPr lang="lv-LV" sz="1500" kern="1200" dirty="0" smtClean="0"/>
            <a:t> </a:t>
          </a:r>
          <a:r>
            <a:rPr lang="lv-LV" sz="1500" kern="1200" dirty="0" err="1" smtClean="0"/>
            <a:t>of</a:t>
          </a:r>
          <a:r>
            <a:rPr lang="en-US" sz="1500" kern="1200" dirty="0" smtClean="0"/>
            <a:t> GDP (2015) to 21% </a:t>
          </a:r>
          <a:r>
            <a:rPr lang="lv-LV" sz="1500" kern="1200" dirty="0" err="1" smtClean="0"/>
            <a:t>of</a:t>
          </a:r>
          <a:r>
            <a:rPr lang="en-US" sz="1500" kern="1200" dirty="0" smtClean="0"/>
            <a:t> GDP (2018)</a:t>
          </a:r>
          <a:endParaRPr lang="lv-LV" sz="1500" kern="1200" dirty="0"/>
        </a:p>
      </dsp:txBody>
      <dsp:txXfrm>
        <a:off x="4488301" y="2787816"/>
        <a:ext cx="2720182" cy="1632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A8924-DD9C-401D-BBF3-0D2A752557E2}">
      <dsp:nvSpPr>
        <dsp:cNvPr id="0" name=""/>
        <dsp:cNvSpPr/>
      </dsp:nvSpPr>
      <dsp:spPr>
        <a:xfrm>
          <a:off x="2626000" y="1314794"/>
          <a:ext cx="2711906" cy="2503681"/>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lv-LV" sz="3200" b="1" kern="1200" smtClean="0"/>
            <a:t>Tax Reform</a:t>
          </a:r>
          <a:endParaRPr lang="en-US" sz="3200" b="1" kern="1200" dirty="0"/>
        </a:p>
      </dsp:txBody>
      <dsp:txXfrm>
        <a:off x="3023149" y="1681450"/>
        <a:ext cx="1917608" cy="1770369"/>
      </dsp:txXfrm>
    </dsp:sp>
    <dsp:sp modelId="{C3781C73-9B53-4322-B640-91EDCF4E1448}">
      <dsp:nvSpPr>
        <dsp:cNvPr id="0" name=""/>
        <dsp:cNvSpPr/>
      </dsp:nvSpPr>
      <dsp:spPr>
        <a:xfrm>
          <a:off x="2918154" y="-234286"/>
          <a:ext cx="2153789" cy="2031500"/>
        </a:xfrm>
        <a:prstGeom prst="ellipse">
          <a:avLst/>
        </a:prstGeom>
        <a:solidFill>
          <a:schemeClr val="accent4">
            <a:alpha val="50000"/>
            <a:hueOff val="-892954"/>
            <a:satOff val="5380"/>
            <a:lumOff val="4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Labor Tax</a:t>
          </a:r>
          <a:r>
            <a:rPr lang="lv-LV" sz="1600" b="1" kern="1200" noProof="0" dirty="0" smtClean="0"/>
            <a:t> R</a:t>
          </a:r>
          <a:r>
            <a:rPr lang="en-US" sz="1600" b="1" kern="1200" noProof="0" dirty="0" err="1" smtClean="0"/>
            <a:t>eform</a:t>
          </a:r>
          <a:r>
            <a:rPr lang="en-US" sz="1600" b="1" kern="1200" noProof="0" dirty="0" smtClean="0"/>
            <a:t> </a:t>
          </a:r>
          <a:endParaRPr lang="lv-LV" sz="1600" b="1" kern="1200" noProof="0" dirty="0" smtClean="0"/>
        </a:p>
        <a:p>
          <a:pPr lvl="0" algn="ctr" defTabSz="711200">
            <a:lnSpc>
              <a:spcPct val="90000"/>
            </a:lnSpc>
            <a:spcBef>
              <a:spcPct val="0"/>
            </a:spcBef>
            <a:spcAft>
              <a:spcPct val="35000"/>
            </a:spcAft>
          </a:pPr>
          <a:r>
            <a:rPr lang="lv-LV" sz="1400" b="0" kern="1200" noProof="0" dirty="0" smtClean="0"/>
            <a:t>(PIT, SSC, </a:t>
          </a:r>
          <a:r>
            <a:rPr lang="lv-LV" sz="1400" b="0" kern="1200" noProof="0" dirty="0" err="1" smtClean="0"/>
            <a:t>solidarity</a:t>
          </a:r>
          <a:r>
            <a:rPr lang="lv-LV" sz="1400" b="0" kern="1200" noProof="0" dirty="0" smtClean="0"/>
            <a:t> </a:t>
          </a:r>
          <a:r>
            <a:rPr lang="lv-LV" sz="1400" b="0" kern="1200" noProof="0" dirty="0" err="1" smtClean="0"/>
            <a:t>tax</a:t>
          </a:r>
          <a:r>
            <a:rPr lang="lv-LV" sz="1400" b="0" kern="1200" noProof="0" dirty="0" smtClean="0"/>
            <a:t>)</a:t>
          </a:r>
          <a:endParaRPr lang="en-US" sz="1400" b="1" kern="1200" dirty="0"/>
        </a:p>
      </dsp:txBody>
      <dsp:txXfrm>
        <a:off x="3233569" y="63220"/>
        <a:ext cx="1522959" cy="1436488"/>
      </dsp:txXfrm>
    </dsp:sp>
    <dsp:sp modelId="{2A7257FB-78A2-44C6-9696-82DF74D92573}">
      <dsp:nvSpPr>
        <dsp:cNvPr id="0" name=""/>
        <dsp:cNvSpPr/>
      </dsp:nvSpPr>
      <dsp:spPr>
        <a:xfrm>
          <a:off x="4661107" y="1115498"/>
          <a:ext cx="2076984" cy="1984402"/>
        </a:xfrm>
        <a:prstGeom prst="ellipse">
          <a:avLst/>
        </a:prstGeom>
        <a:solidFill>
          <a:schemeClr val="accent4">
            <a:alpha val="50000"/>
            <a:hueOff val="-1785908"/>
            <a:satOff val="10760"/>
            <a:lumOff val="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Corporate Income Tax </a:t>
          </a:r>
          <a:r>
            <a:rPr lang="lv-LV" sz="1600" b="1" kern="1200" noProof="0" dirty="0" smtClean="0"/>
            <a:t>R</a:t>
          </a:r>
          <a:r>
            <a:rPr lang="en-US" sz="1600" b="1" kern="1200" noProof="0" dirty="0" err="1" smtClean="0"/>
            <a:t>eform</a:t>
          </a:r>
          <a:endParaRPr lang="lv-LV" sz="1600" b="1" kern="1200" dirty="0"/>
        </a:p>
      </dsp:txBody>
      <dsp:txXfrm>
        <a:off x="4965274" y="1406107"/>
        <a:ext cx="1468650" cy="1403184"/>
      </dsp:txXfrm>
    </dsp:sp>
    <dsp:sp modelId="{C59171C6-1F36-4CFE-BEE9-0A91AC30AB52}">
      <dsp:nvSpPr>
        <dsp:cNvPr id="0" name=""/>
        <dsp:cNvSpPr/>
      </dsp:nvSpPr>
      <dsp:spPr>
        <a:xfrm>
          <a:off x="1872395" y="2997883"/>
          <a:ext cx="2121753" cy="2116223"/>
        </a:xfrm>
        <a:prstGeom prst="ellipse">
          <a:avLst/>
        </a:prstGeom>
        <a:solidFill>
          <a:schemeClr val="accent4">
            <a:alpha val="50000"/>
            <a:hueOff val="-2678862"/>
            <a:satOff val="16139"/>
            <a:lumOff val="12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err="1" smtClean="0"/>
            <a:t>Decre</a:t>
          </a:r>
          <a:r>
            <a:rPr lang="lv-LV" sz="1600" b="1" kern="1200" noProof="0" dirty="0" smtClean="0"/>
            <a:t>a</a:t>
          </a:r>
          <a:r>
            <a:rPr lang="en-US" sz="1600" b="1" kern="1200" noProof="0" dirty="0" smtClean="0"/>
            <a:t>sing Shadow Economy</a:t>
          </a:r>
          <a:endParaRPr lang="en-US" sz="1600" b="1" kern="1200" noProof="0" dirty="0"/>
        </a:p>
      </dsp:txBody>
      <dsp:txXfrm>
        <a:off x="2183119" y="3307797"/>
        <a:ext cx="1500305" cy="1496395"/>
      </dsp:txXfrm>
    </dsp:sp>
    <dsp:sp modelId="{A431D8CF-8C55-4CD5-ADF0-57264B25744C}">
      <dsp:nvSpPr>
        <dsp:cNvPr id="0" name=""/>
        <dsp:cNvSpPr/>
      </dsp:nvSpPr>
      <dsp:spPr>
        <a:xfrm>
          <a:off x="4033656" y="2995276"/>
          <a:ext cx="2095474" cy="2048648"/>
        </a:xfrm>
        <a:prstGeom prst="ellipse">
          <a:avLst/>
        </a:prstGeom>
        <a:solidFill>
          <a:schemeClr val="accent4">
            <a:alpha val="50000"/>
            <a:hueOff val="-3571816"/>
            <a:satOff val="21519"/>
            <a:lumOff val="1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Compensatory Measures</a:t>
          </a:r>
          <a:r>
            <a:rPr lang="lv-LV" sz="1600" b="1" kern="1200" noProof="0" dirty="0" smtClean="0"/>
            <a:t>: </a:t>
          </a:r>
          <a:r>
            <a:rPr lang="lv-LV" sz="1600" b="1" kern="1200" noProof="0" dirty="0" err="1" smtClean="0"/>
            <a:t>revision</a:t>
          </a:r>
          <a:r>
            <a:rPr lang="lv-LV" sz="1600" b="1" kern="1200" noProof="0" dirty="0" smtClean="0"/>
            <a:t> </a:t>
          </a:r>
          <a:r>
            <a:rPr lang="lv-LV" sz="1600" b="1" kern="1200" noProof="0" dirty="0" err="1" smtClean="0"/>
            <a:t>of</a:t>
          </a:r>
          <a:r>
            <a:rPr lang="lv-LV" sz="1600" b="1" kern="1200" noProof="0" dirty="0" smtClean="0"/>
            <a:t> </a:t>
          </a:r>
          <a:r>
            <a:rPr lang="lv-LV" sz="1600" b="1" kern="1200" noProof="0" dirty="0" err="1" smtClean="0"/>
            <a:t>capital</a:t>
          </a:r>
          <a:r>
            <a:rPr lang="lv-LV" sz="1600" b="1" kern="1200" noProof="0" dirty="0" smtClean="0"/>
            <a:t> </a:t>
          </a:r>
          <a:r>
            <a:rPr lang="lv-LV" sz="1600" b="1" kern="1200" noProof="0" dirty="0" err="1" smtClean="0"/>
            <a:t>and</a:t>
          </a:r>
          <a:r>
            <a:rPr lang="lv-LV" sz="1600" b="1" kern="1200" noProof="0" dirty="0" smtClean="0"/>
            <a:t> </a:t>
          </a:r>
          <a:r>
            <a:rPr lang="lv-LV" sz="1600" b="1" kern="1200" noProof="0" dirty="0" err="1" smtClean="0"/>
            <a:t>consumption</a:t>
          </a:r>
          <a:r>
            <a:rPr lang="lv-LV" sz="1600" b="1" kern="1200" noProof="0" dirty="0" smtClean="0"/>
            <a:t> </a:t>
          </a:r>
          <a:r>
            <a:rPr lang="lv-LV" sz="1600" b="1" kern="1200" noProof="0" dirty="0" err="1" smtClean="0"/>
            <a:t>taxes</a:t>
          </a:r>
          <a:r>
            <a:rPr lang="lv-LV" sz="1600" b="1" kern="1200" noProof="0" dirty="0" smtClean="0"/>
            <a:t> </a:t>
          </a:r>
          <a:endParaRPr lang="en-US" sz="1600" b="1" kern="1200" noProof="0" dirty="0"/>
        </a:p>
      </dsp:txBody>
      <dsp:txXfrm>
        <a:off x="4340531" y="3295294"/>
        <a:ext cx="1481724" cy="1448612"/>
      </dsp:txXfrm>
    </dsp:sp>
    <dsp:sp modelId="{C7E9D53C-3B03-4EE1-8412-818021FD1F71}">
      <dsp:nvSpPr>
        <dsp:cNvPr id="0" name=""/>
        <dsp:cNvSpPr/>
      </dsp:nvSpPr>
      <dsp:spPr>
        <a:xfrm>
          <a:off x="1052841" y="971783"/>
          <a:ext cx="2212662" cy="2145930"/>
        </a:xfrm>
        <a:prstGeom prst="ellipse">
          <a:avLst/>
        </a:prstGeom>
        <a:solidFill>
          <a:schemeClr val="accent4">
            <a:alpha val="50000"/>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noProof="0" dirty="0" smtClean="0"/>
            <a:t>Improving Tax Administration</a:t>
          </a:r>
          <a:endParaRPr lang="en-US" sz="1600" b="1" kern="1200" noProof="0" dirty="0"/>
        </a:p>
      </dsp:txBody>
      <dsp:txXfrm>
        <a:off x="1376878" y="1286047"/>
        <a:ext cx="1564588" cy="15174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C99F7-3C51-4EC3-B3C1-4E15003D7967}">
      <dsp:nvSpPr>
        <dsp:cNvPr id="0" name=""/>
        <dsp:cNvSpPr/>
      </dsp:nvSpPr>
      <dsp:spPr>
        <a:xfrm>
          <a:off x="558617" y="2509"/>
          <a:ext cx="2445762" cy="146745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smtClean="0"/>
            <a:t>CIT is payable on distributed profits (including deemed profit distributions);</a:t>
          </a:r>
          <a:endParaRPr lang="en-US" sz="1500" kern="1200"/>
        </a:p>
      </dsp:txBody>
      <dsp:txXfrm>
        <a:off x="558617" y="2509"/>
        <a:ext cx="2445762" cy="1467457"/>
      </dsp:txXfrm>
    </dsp:sp>
    <dsp:sp modelId="{34D113B0-7702-4678-AEC5-79BB72055FC4}">
      <dsp:nvSpPr>
        <dsp:cNvPr id="0" name=""/>
        <dsp:cNvSpPr/>
      </dsp:nvSpPr>
      <dsp:spPr>
        <a:xfrm>
          <a:off x="3248956" y="2509"/>
          <a:ext cx="2445762" cy="146745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No CIT is payable on undistributed profits;</a:t>
          </a:r>
        </a:p>
      </dsp:txBody>
      <dsp:txXfrm>
        <a:off x="3248956" y="2509"/>
        <a:ext cx="2445762" cy="1467457"/>
      </dsp:txXfrm>
    </dsp:sp>
    <dsp:sp modelId="{76C9CDB9-077C-467F-96CA-6F619CA0ED35}">
      <dsp:nvSpPr>
        <dsp:cNvPr id="0" name=""/>
        <dsp:cNvSpPr/>
      </dsp:nvSpPr>
      <dsp:spPr>
        <a:xfrm>
          <a:off x="558617" y="1714543"/>
          <a:ext cx="2445762" cy="146745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smtClean="0"/>
            <a:t>CIT is payable on net amount of expenditures not related to business activity;</a:t>
          </a:r>
          <a:endParaRPr lang="en-US" sz="1500" kern="1200" dirty="0" smtClean="0"/>
        </a:p>
      </dsp:txBody>
      <dsp:txXfrm>
        <a:off x="558617" y="1714543"/>
        <a:ext cx="2445762" cy="1467457"/>
      </dsp:txXfrm>
    </dsp:sp>
    <dsp:sp modelId="{13243D1A-352E-47F2-9877-7A2F7B012ACD}">
      <dsp:nvSpPr>
        <dsp:cNvPr id="0" name=""/>
        <dsp:cNvSpPr/>
      </dsp:nvSpPr>
      <dsp:spPr>
        <a:xfrm>
          <a:off x="3248956" y="1714543"/>
          <a:ext cx="2445762" cy="146745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smtClean="0"/>
            <a:t>CIT rate is 20% on the gross distributed amount or 20/80 on the net income; In case of dividends distributed to individuals no personal income tax (PIT) apply;</a:t>
          </a:r>
          <a:endParaRPr lang="en-US" sz="1500" kern="1200" dirty="0" smtClean="0"/>
        </a:p>
      </dsp:txBody>
      <dsp:txXfrm>
        <a:off x="3248956" y="1714543"/>
        <a:ext cx="2445762" cy="1467457"/>
      </dsp:txXfrm>
    </dsp:sp>
    <dsp:sp modelId="{81ABA85F-D841-4499-8C5B-0174A317FF65}">
      <dsp:nvSpPr>
        <dsp:cNvPr id="0" name=""/>
        <dsp:cNvSpPr/>
      </dsp:nvSpPr>
      <dsp:spPr>
        <a:xfrm>
          <a:off x="1903786" y="3426577"/>
          <a:ext cx="2445762" cy="146745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smtClean="0"/>
            <a:t>CIT taxable period is one month.</a:t>
          </a:r>
          <a:endParaRPr lang="en-US" sz="1500" kern="1200" dirty="0" smtClean="0"/>
        </a:p>
      </dsp:txBody>
      <dsp:txXfrm>
        <a:off x="1903786" y="3426577"/>
        <a:ext cx="2445762" cy="14674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8BA9AA-0431-4EFE-BBBE-CE4E56F1A5F4}">
      <dsp:nvSpPr>
        <dsp:cNvPr id="0" name=""/>
        <dsp:cNvSpPr/>
      </dsp:nvSpPr>
      <dsp:spPr>
        <a:xfrm>
          <a:off x="186628" y="2330"/>
          <a:ext cx="3299150" cy="1120694"/>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577850">
            <a:lnSpc>
              <a:spcPct val="90000"/>
            </a:lnSpc>
            <a:spcBef>
              <a:spcPct val="0"/>
            </a:spcBef>
            <a:spcAft>
              <a:spcPct val="35000"/>
            </a:spcAft>
          </a:pPr>
          <a:r>
            <a:rPr lang="en-US" sz="1300" kern="1200" dirty="0" smtClean="0">
              <a:solidFill>
                <a:schemeClr val="tx1"/>
              </a:solidFill>
            </a:rPr>
            <a:t>Flowing through dividends – the CIT is not applicable, if the income from which the dividends have been paid has already been subjected to CIT or withholding tax. </a:t>
          </a:r>
          <a:endParaRPr lang="en-US" sz="1300" kern="1200" dirty="0"/>
        </a:p>
      </dsp:txBody>
      <dsp:txXfrm>
        <a:off x="186628" y="2330"/>
        <a:ext cx="3299150" cy="1120694"/>
      </dsp:txXfrm>
    </dsp:sp>
    <dsp:sp modelId="{9223D6FC-A043-4D14-AE7E-B8C735A2635B}">
      <dsp:nvSpPr>
        <dsp:cNvPr id="0" name=""/>
        <dsp:cNvSpPr/>
      </dsp:nvSpPr>
      <dsp:spPr>
        <a:xfrm>
          <a:off x="216154" y="1179059"/>
          <a:ext cx="3240099" cy="1120694"/>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577850">
            <a:lnSpc>
              <a:spcPct val="90000"/>
            </a:lnSpc>
            <a:spcBef>
              <a:spcPct val="0"/>
            </a:spcBef>
            <a:spcAft>
              <a:spcPct val="35000"/>
            </a:spcAft>
          </a:pPr>
          <a:r>
            <a:rPr lang="en-US" sz="1300" kern="1200" dirty="0" smtClean="0">
              <a:solidFill>
                <a:schemeClr val="tx1"/>
              </a:solidFill>
            </a:rPr>
            <a:t>Holding regime -  the exemption for income from alienation of shares has been maintained, in case if holding lasts for a period of at least 36 months.</a:t>
          </a:r>
        </a:p>
      </dsp:txBody>
      <dsp:txXfrm>
        <a:off x="216154" y="1179059"/>
        <a:ext cx="3240099" cy="1120694"/>
      </dsp:txXfrm>
    </dsp:sp>
    <dsp:sp modelId="{E8EEAB2F-8E69-4955-87C0-65E5CBA3B857}">
      <dsp:nvSpPr>
        <dsp:cNvPr id="0" name=""/>
        <dsp:cNvSpPr/>
      </dsp:nvSpPr>
      <dsp:spPr>
        <a:xfrm>
          <a:off x="140802" y="2355788"/>
          <a:ext cx="3390804" cy="1120694"/>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577850">
            <a:lnSpc>
              <a:spcPct val="90000"/>
            </a:lnSpc>
            <a:spcBef>
              <a:spcPct val="0"/>
            </a:spcBef>
            <a:spcAft>
              <a:spcPct val="35000"/>
            </a:spcAft>
          </a:pPr>
          <a:r>
            <a:rPr lang="en-US" sz="1300" kern="1200" dirty="0" smtClean="0">
              <a:solidFill>
                <a:schemeClr val="tx1"/>
              </a:solidFill>
            </a:rPr>
            <a:t>Representation expenses -  not sub</a:t>
          </a:r>
          <a:r>
            <a:rPr lang="lv-LV" sz="1300" kern="1200" dirty="0" smtClean="0">
              <a:solidFill>
                <a:schemeClr val="tx1"/>
              </a:solidFill>
            </a:rPr>
            <a:t>j</a:t>
          </a:r>
          <a:r>
            <a:rPr lang="en-US" sz="1300" kern="1200" dirty="0" smtClean="0">
              <a:solidFill>
                <a:schemeClr val="tx1"/>
              </a:solidFill>
            </a:rPr>
            <a:t>et to CIT, provided they do not exceed 5% of the total gross wage calculated for the employees. </a:t>
          </a:r>
        </a:p>
      </dsp:txBody>
      <dsp:txXfrm>
        <a:off x="140802" y="2355788"/>
        <a:ext cx="3390804" cy="1120694"/>
      </dsp:txXfrm>
    </dsp:sp>
    <dsp:sp modelId="{F35E0A90-A842-4626-9F90-F6499D57DE53}">
      <dsp:nvSpPr>
        <dsp:cNvPr id="0" name=""/>
        <dsp:cNvSpPr/>
      </dsp:nvSpPr>
      <dsp:spPr>
        <a:xfrm>
          <a:off x="0" y="3532517"/>
          <a:ext cx="3672408" cy="1120694"/>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577850">
            <a:lnSpc>
              <a:spcPct val="90000"/>
            </a:lnSpc>
            <a:spcBef>
              <a:spcPct val="0"/>
            </a:spcBef>
            <a:spcAft>
              <a:spcPct val="35000"/>
            </a:spcAft>
          </a:pPr>
          <a:r>
            <a:rPr lang="en-US" sz="1300" kern="1200" dirty="0" smtClean="0">
              <a:solidFill>
                <a:schemeClr val="tx1"/>
              </a:solidFill>
            </a:rPr>
            <a:t>Transition period – profits made in the previous years (until 2018) are not subject to the new CIT at 20% rate, regardless when such profits are distributed. If distributions are made to individuals, the 10% PIT rate apply during the first two years, and the 20% PIT rate after such transitional period. </a:t>
          </a:r>
          <a:endParaRPr lang="en-US" sz="1300" kern="1200" dirty="0" smtClean="0"/>
        </a:p>
      </dsp:txBody>
      <dsp:txXfrm>
        <a:off x="0" y="3532517"/>
        <a:ext cx="3672408" cy="112069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33698-ED3E-40AA-A294-32B0EB5A1CE6}">
      <dsp:nvSpPr>
        <dsp:cNvPr id="0" name=""/>
        <dsp:cNvSpPr/>
      </dsp:nvSpPr>
      <dsp:spPr>
        <a:xfrm>
          <a:off x="478928" y="1537"/>
          <a:ext cx="2446734" cy="146804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dirty="0" smtClean="0"/>
            <a:t>Increasing </a:t>
          </a:r>
          <a:r>
            <a:rPr lang="lv-LV" sz="1900" b="1" kern="1200" dirty="0" smtClean="0"/>
            <a:t>PIT </a:t>
          </a:r>
          <a:r>
            <a:rPr lang="lv-LV" sz="1900" b="1" kern="1200" dirty="0" err="1" smtClean="0"/>
            <a:t>rate</a:t>
          </a:r>
          <a:r>
            <a:rPr lang="lv-LV" sz="1900" b="1" kern="1200" dirty="0" smtClean="0"/>
            <a:t> </a:t>
          </a:r>
          <a:r>
            <a:rPr lang="en-US" sz="1900" b="1" kern="1200" dirty="0" smtClean="0"/>
            <a:t>from capital (10/15% =&gt; 20%)</a:t>
          </a:r>
          <a:endParaRPr lang="en-US" sz="1900" b="1" kern="1200" dirty="0"/>
        </a:p>
      </dsp:txBody>
      <dsp:txXfrm>
        <a:off x="478928" y="1537"/>
        <a:ext cx="2446734" cy="1468040"/>
      </dsp:txXfrm>
    </dsp:sp>
    <dsp:sp modelId="{F5D3D880-7920-441A-B176-9B59850BF522}">
      <dsp:nvSpPr>
        <dsp:cNvPr id="0" name=""/>
        <dsp:cNvSpPr/>
      </dsp:nvSpPr>
      <dsp:spPr>
        <a:xfrm>
          <a:off x="3170336" y="1537"/>
          <a:ext cx="2446734" cy="1468040"/>
        </a:xfrm>
        <a:prstGeom prst="rect">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b="1" kern="1200" noProof="0" dirty="0" smtClean="0"/>
            <a:t>Increasing excise duties rates</a:t>
          </a:r>
          <a:endParaRPr lang="en-GB" sz="1900" b="1" kern="1200" noProof="0" dirty="0"/>
        </a:p>
      </dsp:txBody>
      <dsp:txXfrm>
        <a:off x="3170336" y="1537"/>
        <a:ext cx="2446734" cy="1468040"/>
      </dsp:txXfrm>
    </dsp:sp>
    <dsp:sp modelId="{DF6DD82E-5C03-476E-A9EE-5ABC5E25EF3D}">
      <dsp:nvSpPr>
        <dsp:cNvPr id="0" name=""/>
        <dsp:cNvSpPr/>
      </dsp:nvSpPr>
      <dsp:spPr>
        <a:xfrm>
          <a:off x="478928" y="1714251"/>
          <a:ext cx="2446734" cy="1468040"/>
        </a:xfrm>
        <a:prstGeom prst="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noProof="0" dirty="0" smtClean="0"/>
            <a:t>Increasing gambling tax rates (30% for gaming machines and tables; PIT for wins over EUR 3</a:t>
          </a:r>
          <a:r>
            <a:rPr lang="lv-LV" sz="1900" b="1" kern="1200" noProof="0" dirty="0" smtClean="0"/>
            <a:t>,</a:t>
          </a:r>
          <a:r>
            <a:rPr lang="en-US" sz="1900" b="1" kern="1200" noProof="0" dirty="0" smtClean="0"/>
            <a:t>000)</a:t>
          </a:r>
          <a:endParaRPr lang="en-US" sz="1900" b="1" kern="1200" noProof="0" dirty="0"/>
        </a:p>
      </dsp:txBody>
      <dsp:txXfrm>
        <a:off x="478928" y="1714251"/>
        <a:ext cx="2446734" cy="1468040"/>
      </dsp:txXfrm>
    </dsp:sp>
    <dsp:sp modelId="{5EC941C8-EB2A-4CD9-A09F-793D096E0832}">
      <dsp:nvSpPr>
        <dsp:cNvPr id="0" name=""/>
        <dsp:cNvSpPr/>
      </dsp:nvSpPr>
      <dsp:spPr>
        <a:xfrm>
          <a:off x="3170336" y="1714251"/>
          <a:ext cx="2446734" cy="1468040"/>
        </a:xfrm>
        <a:prstGeom prst="rect">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kern="1200" noProof="0" dirty="0" smtClean="0"/>
            <a:t>Restriction of MET activity (turnover </a:t>
          </a:r>
          <a:r>
            <a:rPr lang="lv-LV" sz="1900" b="1" kern="1200" noProof="0" dirty="0" smtClean="0"/>
            <a:t>EUR </a:t>
          </a:r>
          <a:r>
            <a:rPr lang="en-US" sz="1900" b="1" kern="1200" noProof="0" dirty="0" smtClean="0"/>
            <a:t>100,000 =&gt; </a:t>
          </a:r>
          <a:endParaRPr lang="lv-LV" sz="1900" b="1" kern="1200" noProof="0" dirty="0" smtClean="0"/>
        </a:p>
        <a:p>
          <a:pPr lvl="0" algn="ctr" defTabSz="844550">
            <a:lnSpc>
              <a:spcPct val="90000"/>
            </a:lnSpc>
            <a:spcBef>
              <a:spcPct val="0"/>
            </a:spcBef>
            <a:spcAft>
              <a:spcPct val="35000"/>
            </a:spcAft>
          </a:pPr>
          <a:r>
            <a:rPr lang="lv-LV" sz="1900" b="1" kern="1200" noProof="0" dirty="0" smtClean="0"/>
            <a:t>EUR </a:t>
          </a:r>
          <a:r>
            <a:rPr lang="en-US" sz="1900" b="1" kern="1200" noProof="0" dirty="0" smtClean="0"/>
            <a:t>40,000)</a:t>
          </a:r>
          <a:endParaRPr lang="en-US" sz="1900" b="1" kern="1200" noProof="0" dirty="0"/>
        </a:p>
      </dsp:txBody>
      <dsp:txXfrm>
        <a:off x="3170336" y="1714251"/>
        <a:ext cx="2446734" cy="1468040"/>
      </dsp:txXfrm>
    </dsp:sp>
    <dsp:sp modelId="{7E49F6CD-1A91-4FFC-B9CF-57AECCFBA273}">
      <dsp:nvSpPr>
        <dsp:cNvPr id="0" name=""/>
        <dsp:cNvSpPr/>
      </dsp:nvSpPr>
      <dsp:spPr>
        <a:xfrm>
          <a:off x="1849760" y="3384377"/>
          <a:ext cx="2446734" cy="1468040"/>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lv-LV" sz="1900" b="1" kern="1200" noProof="0" dirty="0" err="1" smtClean="0"/>
            <a:t>Reforming</a:t>
          </a:r>
          <a:r>
            <a:rPr lang="lv-LV" sz="1900" b="1" kern="1200" noProof="0" dirty="0" smtClean="0"/>
            <a:t> </a:t>
          </a:r>
          <a:r>
            <a:rPr lang="en-US" sz="1900" b="1" kern="1200" noProof="0" dirty="0" smtClean="0"/>
            <a:t>PIT </a:t>
          </a:r>
          <a:r>
            <a:rPr lang="en-US" sz="1900" b="1" kern="1200" noProof="0" dirty="0" smtClean="0"/>
            <a:t>eligible expenses</a:t>
          </a:r>
          <a:endParaRPr lang="en-US" sz="1900" b="1" kern="1200" noProof="0" dirty="0"/>
        </a:p>
      </dsp:txBody>
      <dsp:txXfrm>
        <a:off x="1849760" y="3384377"/>
        <a:ext cx="2446734" cy="1468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11EA60-C0DB-4F50-8EA7-C5B853D6436F}">
      <dsp:nvSpPr>
        <dsp:cNvPr id="0" name=""/>
        <dsp:cNvSpPr/>
      </dsp:nvSpPr>
      <dsp:spPr>
        <a:xfrm>
          <a:off x="0"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Improvement of the supervision of the taxation of individuals by imposing an obligation on credit institutions and payment service providers to provide information on a </a:t>
          </a:r>
          <a:r>
            <a:rPr lang="en-US" sz="1200" b="1" kern="1200" noProof="0" dirty="0" err="1" smtClean="0"/>
            <a:t>i</a:t>
          </a:r>
          <a:r>
            <a:rPr lang="lv-LV" sz="1200" b="1" kern="1200" noProof="0" dirty="0" smtClean="0"/>
            <a:t>n</a:t>
          </a:r>
          <a:r>
            <a:rPr lang="en-US" sz="1200" b="1" kern="1200" noProof="0" dirty="0" err="1" smtClean="0"/>
            <a:t>dividual</a:t>
          </a:r>
          <a:r>
            <a:rPr lang="en-US" sz="1200" b="1" kern="1200" noProof="0" dirty="0" smtClean="0"/>
            <a:t> if his account turnover exceeded EUR 15 000 in the previous year</a:t>
          </a:r>
          <a:endParaRPr lang="en-US" sz="1200" b="1" kern="1200" noProof="0" dirty="0"/>
        </a:p>
      </dsp:txBody>
      <dsp:txXfrm>
        <a:off x="0" y="388782"/>
        <a:ext cx="2411702" cy="1447021"/>
      </dsp:txXfrm>
    </dsp:sp>
    <dsp:sp modelId="{EB543A0F-16A4-4701-8215-B29304B55B0E}">
      <dsp:nvSpPr>
        <dsp:cNvPr id="0" name=""/>
        <dsp:cNvSpPr/>
      </dsp:nvSpPr>
      <dsp:spPr>
        <a:xfrm>
          <a:off x="2652872"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Promoting information disclosure and public participation by publishing information on taxpayers who fail to comply with their statutory obligations</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2652872" y="388782"/>
        <a:ext cx="2411702" cy="1447021"/>
      </dsp:txXfrm>
    </dsp:sp>
    <dsp:sp modelId="{5872AEB0-A23E-4F6B-B8AB-F99A310721BE}">
      <dsp:nvSpPr>
        <dsp:cNvPr id="0" name=""/>
        <dsp:cNvSpPr/>
      </dsp:nvSpPr>
      <dsp:spPr>
        <a:xfrm>
          <a:off x="5305745" y="388782"/>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Improvement of the registration stage of commercial companies by limiting the registration of dummy entities in the Enterprise Register</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5305745" y="388782"/>
        <a:ext cx="2411702" cy="1447021"/>
      </dsp:txXfrm>
    </dsp:sp>
    <dsp:sp modelId="{85F31238-8D7B-45E1-BB39-ECA92206D877}">
      <dsp:nvSpPr>
        <dsp:cNvPr id="0" name=""/>
        <dsp:cNvSpPr/>
      </dsp:nvSpPr>
      <dsp:spPr>
        <a:xfrm>
          <a:off x="0"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Fine increase of interference in taxes and other payments for the authorization of electronic devices and equipment in the software, as well as distinguishing between responsibility for machinery and equipment control tape failure to store</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0" y="1922678"/>
        <a:ext cx="2411702" cy="1447021"/>
      </dsp:txXfrm>
    </dsp:sp>
    <dsp:sp modelId="{299985A9-F83B-435C-815E-2E0AABE97EB1}">
      <dsp:nvSpPr>
        <dsp:cNvPr id="0" name=""/>
        <dsp:cNvSpPr/>
      </dsp:nvSpPr>
      <dsp:spPr>
        <a:xfrm>
          <a:off x="2615153"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Introducing a VAT reverse charge mechanism for supplies of construction products, hardware, household electronic appliances, household electrical equipment and game consoles and extension of this mechanism to all con</a:t>
          </a:r>
          <a:r>
            <a:rPr lang="lv-LV" sz="1200" b="1" kern="1200" noProof="0" dirty="0" smtClean="0"/>
            <a:t>s</a:t>
          </a:r>
          <a:r>
            <a:rPr lang="en-US" sz="1200" b="1" kern="1200" noProof="0" dirty="0" err="1" smtClean="0"/>
            <a:t>truction</a:t>
          </a:r>
          <a:r>
            <a:rPr lang="en-US" sz="1200" b="1" kern="1200" noProof="0" dirty="0" smtClean="0"/>
            <a:t> services</a:t>
          </a:r>
          <a:endParaRPr lang="en-US" sz="1200" b="1" kern="1200" noProof="0" dirty="0" smtClean="0">
            <a:solidFill>
              <a:schemeClr val="tx1"/>
            </a:solidFill>
            <a:latin typeface="Times New Roman" panose="02020603050405020304" pitchFamily="18" charset="0"/>
            <a:cs typeface="Times New Roman" panose="02020603050405020304" pitchFamily="18" charset="0"/>
          </a:endParaRPr>
        </a:p>
      </dsp:txBody>
      <dsp:txXfrm>
        <a:off x="2615153" y="1922678"/>
        <a:ext cx="2411702" cy="1447021"/>
      </dsp:txXfrm>
    </dsp:sp>
    <dsp:sp modelId="{C415E1B6-EBA7-47FA-8872-AFF8567F826A}">
      <dsp:nvSpPr>
        <dsp:cNvPr id="0" name=""/>
        <dsp:cNvSpPr/>
      </dsp:nvSpPr>
      <dsp:spPr>
        <a:xfrm>
          <a:off x="5305745" y="1922678"/>
          <a:ext cx="2411702" cy="1447021"/>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noProof="0" dirty="0" smtClean="0"/>
            <a:t>Reducing the threshold for decoding the VAT declaration from EUR 1,430 to EUR 150, only for transactions with registered taxable persons</a:t>
          </a:r>
          <a:endParaRPr lang="en-US" sz="1200" b="1" kern="1200" noProof="0" dirty="0" smtClean="0">
            <a:solidFill>
              <a:schemeClr val="tx1"/>
            </a:solidFill>
            <a:latin typeface="Times New Roman" panose="02020603050405020304" pitchFamily="18" charset="0"/>
            <a:cs typeface="Times New Roman" panose="02020603050405020304" pitchFamily="18" charset="0"/>
          </a:endParaRPr>
        </a:p>
      </dsp:txBody>
      <dsp:txXfrm>
        <a:off x="5305745" y="1922678"/>
        <a:ext cx="2411702" cy="1447021"/>
      </dsp:txXfrm>
    </dsp:sp>
    <dsp:sp modelId="{7F0177F1-35F4-4937-B944-4256BBF0E784}">
      <dsp:nvSpPr>
        <dsp:cNvPr id="0" name=""/>
        <dsp:cNvSpPr/>
      </dsp:nvSpPr>
      <dsp:spPr>
        <a:xfrm>
          <a:off x="0"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Disclosure of information on employers who pay average salaries that are lover than state minimal wage</a:t>
          </a:r>
          <a:endParaRPr lang="lv-LV" sz="1200" b="1" kern="1200" dirty="0" smtClean="0">
            <a:solidFill>
              <a:schemeClr val="tx1"/>
            </a:solidFill>
            <a:latin typeface="Times New Roman" panose="02020603050405020304" pitchFamily="18" charset="0"/>
            <a:cs typeface="Times New Roman" panose="02020603050405020304" pitchFamily="18" charset="0"/>
          </a:endParaRPr>
        </a:p>
      </dsp:txBody>
      <dsp:txXfrm>
        <a:off x="0" y="3458846"/>
        <a:ext cx="2411702" cy="789625"/>
      </dsp:txXfrm>
    </dsp:sp>
    <dsp:sp modelId="{5BA99A44-BEDB-4185-B116-2B9300DC6791}">
      <dsp:nvSpPr>
        <dsp:cNvPr id="0" name=""/>
        <dsp:cNvSpPr/>
      </dsp:nvSpPr>
      <dsp:spPr>
        <a:xfrm>
          <a:off x="2615153"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b="1" kern="1200" dirty="0" smtClean="0"/>
            <a:t>Disclosure of  information on employers who are penalized for paying “envelope wages”</a:t>
          </a:r>
          <a:endParaRPr lang="lv-LV" sz="1200" b="1" kern="1200" dirty="0" smtClean="0"/>
        </a:p>
      </dsp:txBody>
      <dsp:txXfrm>
        <a:off x="2615153" y="3458846"/>
        <a:ext cx="2411702" cy="789625"/>
      </dsp:txXfrm>
    </dsp:sp>
    <dsp:sp modelId="{2D173FEE-D70F-44EE-897B-A3F5F4A3C7D6}">
      <dsp:nvSpPr>
        <dsp:cNvPr id="0" name=""/>
        <dsp:cNvSpPr/>
      </dsp:nvSpPr>
      <dsp:spPr>
        <a:xfrm>
          <a:off x="5305745" y="3458846"/>
          <a:ext cx="2411702" cy="789625"/>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GB" sz="1200" b="1" kern="1200" dirty="0" smtClean="0"/>
            <a:t>Disclosure of  information on taxpayers who failed to comply with submitting tax returns on </a:t>
          </a:r>
          <a:r>
            <a:rPr lang="en-GB" sz="1200" b="1" kern="1200" dirty="0" err="1" smtClean="0"/>
            <a:t>tim</a:t>
          </a:r>
          <a:r>
            <a:rPr lang="lv-LV" sz="1200" b="1" kern="1200" dirty="0" smtClean="0"/>
            <a:t>e</a:t>
          </a:r>
        </a:p>
      </dsp:txBody>
      <dsp:txXfrm>
        <a:off x="5305745" y="3458846"/>
        <a:ext cx="2411702" cy="7896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DABC4-BC0F-40BB-9AAE-4990AFC0E758}">
      <dsp:nvSpPr>
        <dsp:cNvPr id="0" name=""/>
        <dsp:cNvSpPr/>
      </dsp:nvSpPr>
      <dsp:spPr>
        <a:xfrm>
          <a:off x="796" y="889585"/>
          <a:ext cx="3106903" cy="1864142"/>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Promoting information disclosure and public participation by publishing a summary of the decision on data compliance or tax audits (audits) for legal entities</a:t>
          </a:r>
          <a:endParaRPr lang="lv-LV" sz="1400" b="1" kern="1200" dirty="0">
            <a:solidFill>
              <a:schemeClr val="tx1"/>
            </a:solidFill>
            <a:latin typeface="Times New Roman" panose="02020603050405020304" pitchFamily="18" charset="0"/>
            <a:cs typeface="Times New Roman" panose="02020603050405020304" pitchFamily="18" charset="0"/>
          </a:endParaRPr>
        </a:p>
      </dsp:txBody>
      <dsp:txXfrm>
        <a:off x="796" y="889585"/>
        <a:ext cx="3106903" cy="1864142"/>
      </dsp:txXfrm>
    </dsp:sp>
    <dsp:sp modelId="{D02AAC59-282E-42E2-8AFC-C74E3EF90332}">
      <dsp:nvSpPr>
        <dsp:cNvPr id="0" name=""/>
        <dsp:cNvSpPr/>
      </dsp:nvSpPr>
      <dsp:spPr>
        <a:xfrm>
          <a:off x="3418390" y="889585"/>
          <a:ext cx="3106903" cy="1864142"/>
        </a:xfrm>
        <a:prstGeom prst="rect">
          <a:avLst/>
        </a:prstGeom>
        <a:solidFill>
          <a:srgbClr val="0070C0"/>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artDeco"/>
          <a:bevelB w="114300" prst="artDeco"/>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Improvement of the tax control process by developing a regulatory framework for the digitization of tax monitoring</a:t>
          </a:r>
          <a:endParaRPr lang="lv-LV" sz="1400" b="1" kern="1200" dirty="0">
            <a:solidFill>
              <a:schemeClr val="bg1"/>
            </a:solidFill>
            <a:latin typeface="+mn-lt"/>
            <a:cs typeface="Times New Roman" panose="02020603050405020304" pitchFamily="18" charset="0"/>
          </a:endParaRPr>
        </a:p>
      </dsp:txBody>
      <dsp:txXfrm>
        <a:off x="3418390" y="889585"/>
        <a:ext cx="3106903" cy="186414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1850" cy="497126"/>
          </a:xfrm>
          <a:prstGeom prst="rect">
            <a:avLst/>
          </a:prstGeom>
        </p:spPr>
        <p:txBody>
          <a:bodyPr vert="horz" lIns="91623" tIns="45811" rIns="91623" bIns="45811" rtlCol="0"/>
          <a:lstStyle>
            <a:lvl1pPr algn="l">
              <a:defRPr sz="1200"/>
            </a:lvl1pPr>
          </a:lstStyle>
          <a:p>
            <a:endParaRPr lang="lv-LV" dirty="0"/>
          </a:p>
        </p:txBody>
      </p:sp>
      <p:sp>
        <p:nvSpPr>
          <p:cNvPr id="3" name="Date Placeholder 2"/>
          <p:cNvSpPr>
            <a:spLocks noGrp="1"/>
          </p:cNvSpPr>
          <p:nvPr>
            <p:ph type="dt" idx="1"/>
          </p:nvPr>
        </p:nvSpPr>
        <p:spPr>
          <a:xfrm>
            <a:off x="3858537" y="1"/>
            <a:ext cx="2951850" cy="497126"/>
          </a:xfrm>
          <a:prstGeom prst="rect">
            <a:avLst/>
          </a:prstGeom>
        </p:spPr>
        <p:txBody>
          <a:bodyPr vert="horz" lIns="91623" tIns="45811" rIns="91623" bIns="45811" rtlCol="0"/>
          <a:lstStyle>
            <a:lvl1pPr algn="r">
              <a:defRPr sz="1200"/>
            </a:lvl1pPr>
          </a:lstStyle>
          <a:p>
            <a:fld id="{30D7EF8A-8F42-45CC-9010-7ECE206F8CD5}" type="datetimeFigureOut">
              <a:rPr lang="lv-LV" smtClean="0"/>
              <a:t>25.09.2017</a:t>
            </a:fld>
            <a:endParaRPr lang="lv-LV" dirty="0"/>
          </a:p>
        </p:txBody>
      </p:sp>
      <p:sp>
        <p:nvSpPr>
          <p:cNvPr id="4" name="Slide Image Placeholder 3"/>
          <p:cNvSpPr>
            <a:spLocks noGrp="1" noRot="1" noChangeAspect="1"/>
          </p:cNvSpPr>
          <p:nvPr>
            <p:ph type="sldImg" idx="2"/>
          </p:nvPr>
        </p:nvSpPr>
        <p:spPr>
          <a:xfrm>
            <a:off x="920750" y="746125"/>
            <a:ext cx="4970463" cy="3727450"/>
          </a:xfrm>
          <a:prstGeom prst="rect">
            <a:avLst/>
          </a:prstGeom>
          <a:noFill/>
          <a:ln w="12700">
            <a:solidFill>
              <a:prstClr val="black"/>
            </a:solidFill>
          </a:ln>
        </p:spPr>
        <p:txBody>
          <a:bodyPr vert="horz" lIns="91623" tIns="45811" rIns="91623" bIns="45811" rtlCol="0" anchor="ctr"/>
          <a:lstStyle/>
          <a:p>
            <a:endParaRPr lang="lv-LV" dirty="0"/>
          </a:p>
        </p:txBody>
      </p:sp>
      <p:sp>
        <p:nvSpPr>
          <p:cNvPr id="5" name="Notes Placeholder 4"/>
          <p:cNvSpPr>
            <a:spLocks noGrp="1"/>
          </p:cNvSpPr>
          <p:nvPr>
            <p:ph type="body" sz="quarter" idx="3"/>
          </p:nvPr>
        </p:nvSpPr>
        <p:spPr>
          <a:xfrm>
            <a:off x="681197" y="4722695"/>
            <a:ext cx="5449570" cy="4474131"/>
          </a:xfrm>
          <a:prstGeom prst="rect">
            <a:avLst/>
          </a:prstGeom>
        </p:spPr>
        <p:txBody>
          <a:bodyPr vert="horz" lIns="91623" tIns="45811" rIns="91623" bIns="4581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1" y="9443662"/>
            <a:ext cx="2951850" cy="497126"/>
          </a:xfrm>
          <a:prstGeom prst="rect">
            <a:avLst/>
          </a:prstGeom>
        </p:spPr>
        <p:txBody>
          <a:bodyPr vert="horz" lIns="91623" tIns="45811" rIns="91623" bIns="45811"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58537" y="9443662"/>
            <a:ext cx="2951850" cy="497126"/>
          </a:xfrm>
          <a:prstGeom prst="rect">
            <a:avLst/>
          </a:prstGeom>
        </p:spPr>
        <p:txBody>
          <a:bodyPr vert="horz" lIns="91623" tIns="45811" rIns="91623" bIns="45811" rtlCol="0" anchor="b"/>
          <a:lstStyle>
            <a:lvl1pPr algn="r">
              <a:defRPr sz="1200"/>
            </a:lvl1pPr>
          </a:lstStyle>
          <a:p>
            <a:fld id="{56151646-2DFC-4BCA-ABE7-8C058D6330D0}" type="slidenum">
              <a:rPr lang="lv-LV" smtClean="0"/>
              <a:t>‹#›</a:t>
            </a:fld>
            <a:endParaRPr lang="lv-LV" dirty="0"/>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D1B35B1A-9286-488D-9FC8-690100F66279}" type="slidenum">
              <a:rPr lang="lv-LV" smtClean="0"/>
              <a:pPr>
                <a:defRPr/>
              </a:pPr>
              <a:t>3</a:t>
            </a:fld>
            <a:endParaRPr lang="lv-LV"/>
          </a:p>
        </p:txBody>
      </p:sp>
    </p:spTree>
    <p:extLst>
      <p:ext uri="{BB962C8B-B14F-4D97-AF65-F5344CB8AC3E}">
        <p14:creationId xmlns:p14="http://schemas.microsoft.com/office/powerpoint/2010/main" val="135529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14</a:t>
            </a:fld>
            <a:endParaRPr lang="lv-LV" dirty="0"/>
          </a:p>
        </p:txBody>
      </p:sp>
    </p:spTree>
    <p:extLst>
      <p:ext uri="{BB962C8B-B14F-4D97-AF65-F5344CB8AC3E}">
        <p14:creationId xmlns:p14="http://schemas.microsoft.com/office/powerpoint/2010/main" val="22184744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2" descr="C:\Users\Nauris\Desktop\divkrāsu versija-2.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PRESENTATION TITLE,</a:t>
            </a:r>
            <a:br>
              <a:rPr lang="en-US" dirty="0" smtClean="0"/>
            </a:br>
            <a:r>
              <a:rPr lang="en-US" dirty="0" smtClean="0"/>
              <a:t>IF NECESSARY SECOND ROW.</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(AUTHOR, YEAR, OTHER INFORMATION).</a:t>
            </a:r>
          </a:p>
        </p:txBody>
      </p:sp>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15CC34-E334-4E22-98D0-98612FF54F3B}" type="datetime1">
              <a:rPr lang="lv-LV" smtClean="0"/>
              <a:t>25.09.2017</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dirty="0"/>
          </a:p>
        </p:txBody>
      </p:sp>
      <p:pic>
        <p:nvPicPr>
          <p:cNvPr id="7" name="Picture 2" descr="C:\Users\Nauris\Desktop\divkrāsu versija-2.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88224" y="72480"/>
            <a:ext cx="2424466" cy="864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EA049-356E-4A6A-B8ED-122CAF83FE5A}" type="datetime1">
              <a:rPr lang="lv-LV" smtClean="0"/>
              <a:t>25.09.2017</a:t>
            </a:fld>
            <a:endParaRPr 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dirty="0"/>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dt="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2800" dirty="0"/>
              <a:t>T</a:t>
            </a:r>
            <a:r>
              <a:rPr lang="en-US" sz="2800" dirty="0"/>
              <a:t>ax Reform</a:t>
            </a:r>
            <a:r>
              <a:rPr lang="lv-LV" sz="2800" dirty="0"/>
              <a:t> </a:t>
            </a:r>
            <a:r>
              <a:rPr lang="lv-LV" sz="2800" dirty="0" err="1"/>
              <a:t>in</a:t>
            </a:r>
            <a:r>
              <a:rPr lang="lv-LV" sz="2800" dirty="0"/>
              <a:t> Latvia</a:t>
            </a:r>
            <a:r>
              <a:rPr lang="en-US" sz="2800" dirty="0"/>
              <a:t> </a:t>
            </a:r>
            <a:endParaRPr lang="lv-LV" dirty="0"/>
          </a:p>
        </p:txBody>
      </p:sp>
      <p:sp>
        <p:nvSpPr>
          <p:cNvPr id="5" name="Content Placeholder 4"/>
          <p:cNvSpPr>
            <a:spLocks noGrp="1"/>
          </p:cNvSpPr>
          <p:nvPr>
            <p:ph sz="quarter" idx="10"/>
          </p:nvPr>
        </p:nvSpPr>
        <p:spPr/>
        <p:txBody>
          <a:bodyPr/>
          <a:lstStyle/>
          <a:p>
            <a:r>
              <a:rPr lang="lv-LV" dirty="0" smtClean="0"/>
              <a:t>26 </a:t>
            </a:r>
            <a:r>
              <a:rPr lang="lv-LV" dirty="0" err="1" smtClean="0"/>
              <a:t>September</a:t>
            </a:r>
            <a:r>
              <a:rPr lang="lv-LV" dirty="0" smtClean="0"/>
              <a:t>, 2017</a:t>
            </a:r>
            <a:endParaRPr lang="lv-LV" dirty="0"/>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2EC06CD-37B1-4412-967F-6EDE16C03223}" type="slidenum">
              <a:rPr lang="lv-LV" smtClean="0"/>
              <a:pPr/>
              <a:t>10</a:t>
            </a:fld>
            <a:endParaRPr lang="lv-LV"/>
          </a:p>
        </p:txBody>
      </p:sp>
      <p:sp>
        <p:nvSpPr>
          <p:cNvPr id="9" name="Title 1"/>
          <p:cNvSpPr>
            <a:spLocks noGrp="1"/>
          </p:cNvSpPr>
          <p:nvPr>
            <p:ph type="title"/>
          </p:nvPr>
        </p:nvSpPr>
        <p:spPr>
          <a:xfrm>
            <a:off x="381891" y="476672"/>
            <a:ext cx="5846293" cy="504056"/>
          </a:xfrm>
          <a:solidFill>
            <a:schemeClr val="bg1"/>
          </a:solidFill>
        </p:spPr>
        <p:txBody>
          <a:bodyPr>
            <a:noAutofit/>
          </a:bodyPr>
          <a:lstStyle/>
          <a:p>
            <a:r>
              <a:rPr lang="en-US" sz="2800" dirty="0" smtClean="0"/>
              <a:t>Labor Tax Wedge in Baltic States</a:t>
            </a:r>
            <a:endParaRPr lang="en-US" sz="2800" dirty="0"/>
          </a:p>
        </p:txBody>
      </p:sp>
      <p:graphicFrame>
        <p:nvGraphicFramePr>
          <p:cNvPr id="19" name="Chart 18"/>
          <p:cNvGraphicFramePr>
            <a:graphicFrameLocks/>
          </p:cNvGraphicFramePr>
          <p:nvPr>
            <p:extLst>
              <p:ext uri="{D42A27DB-BD31-4B8C-83A1-F6EECF244321}">
                <p14:modId xmlns:p14="http://schemas.microsoft.com/office/powerpoint/2010/main" val="2217605063"/>
              </p:ext>
            </p:extLst>
          </p:nvPr>
        </p:nvGraphicFramePr>
        <p:xfrm>
          <a:off x="4427983" y="1136671"/>
          <a:ext cx="4392489" cy="28274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Chart 19"/>
          <p:cNvGraphicFramePr>
            <a:graphicFrameLocks/>
          </p:cNvGraphicFramePr>
          <p:nvPr>
            <p:extLst>
              <p:ext uri="{D42A27DB-BD31-4B8C-83A1-F6EECF244321}">
                <p14:modId xmlns:p14="http://schemas.microsoft.com/office/powerpoint/2010/main" val="385255326"/>
              </p:ext>
            </p:extLst>
          </p:nvPr>
        </p:nvGraphicFramePr>
        <p:xfrm>
          <a:off x="2123728" y="3988372"/>
          <a:ext cx="4392488" cy="27331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a:graphicFrameLocks/>
          </p:cNvGraphicFramePr>
          <p:nvPr>
            <p:extLst>
              <p:ext uri="{D42A27DB-BD31-4B8C-83A1-F6EECF244321}">
                <p14:modId xmlns:p14="http://schemas.microsoft.com/office/powerpoint/2010/main" val="4253087612"/>
              </p:ext>
            </p:extLst>
          </p:nvPr>
        </p:nvGraphicFramePr>
        <p:xfrm>
          <a:off x="381891" y="1167099"/>
          <a:ext cx="4046092" cy="27969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09003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dirty="0"/>
          </a:p>
        </p:txBody>
      </p:sp>
      <p:sp>
        <p:nvSpPr>
          <p:cNvPr id="5" name="Title 4"/>
          <p:cNvSpPr>
            <a:spLocks noGrp="1"/>
          </p:cNvSpPr>
          <p:nvPr>
            <p:ph type="title"/>
          </p:nvPr>
        </p:nvSpPr>
        <p:spPr/>
        <p:txBody>
          <a:bodyPr>
            <a:noAutofit/>
          </a:bodyPr>
          <a:lstStyle/>
          <a:p>
            <a:r>
              <a:rPr lang="en-US" sz="2800" dirty="0"/>
              <a:t>Corporate Income Tax </a:t>
            </a:r>
            <a:r>
              <a:rPr lang="lv-LV" sz="2800" dirty="0"/>
              <a:t>(CIT</a:t>
            </a:r>
            <a:r>
              <a:rPr lang="lv-LV" sz="2800" dirty="0" smtClean="0"/>
              <a:t>)</a:t>
            </a:r>
            <a:endParaRPr lang="lv-LV" sz="2800" dirty="0"/>
          </a:p>
        </p:txBody>
      </p:sp>
      <p:graphicFrame>
        <p:nvGraphicFramePr>
          <p:cNvPr id="6" name="Diagram 5"/>
          <p:cNvGraphicFramePr/>
          <p:nvPr>
            <p:extLst/>
          </p:nvPr>
        </p:nvGraphicFramePr>
        <p:xfrm>
          <a:off x="-457200" y="1700808"/>
          <a:ext cx="625333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nvPr>
        </p:nvGraphicFramePr>
        <p:xfrm>
          <a:off x="5436096" y="1700808"/>
          <a:ext cx="3672408" cy="465554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TextBox 8"/>
          <p:cNvSpPr txBox="1"/>
          <p:nvPr/>
        </p:nvSpPr>
        <p:spPr>
          <a:xfrm>
            <a:off x="1546684" y="1268821"/>
            <a:ext cx="2088232" cy="369332"/>
          </a:xfrm>
          <a:prstGeom prst="rect">
            <a:avLst/>
          </a:prstGeom>
          <a:noFill/>
          <a:ln>
            <a:solidFill>
              <a:srgbClr val="FF0000"/>
            </a:solidFill>
          </a:ln>
        </p:spPr>
        <p:txBody>
          <a:bodyPr wrap="square" rtlCol="0">
            <a:spAutoFit/>
          </a:bodyPr>
          <a:lstStyle/>
          <a:p>
            <a:r>
              <a:rPr lang="lv-LV" dirty="0" err="1" smtClean="0"/>
              <a:t>General</a:t>
            </a:r>
            <a:r>
              <a:rPr lang="lv-LV" dirty="0" smtClean="0"/>
              <a:t> </a:t>
            </a:r>
            <a:r>
              <a:rPr lang="lv-LV" dirty="0" err="1" smtClean="0"/>
              <a:t>provisions</a:t>
            </a:r>
            <a:endParaRPr lang="lv-LV" dirty="0"/>
          </a:p>
        </p:txBody>
      </p:sp>
      <p:sp>
        <p:nvSpPr>
          <p:cNvPr id="10" name="TextBox 9"/>
          <p:cNvSpPr txBox="1"/>
          <p:nvPr/>
        </p:nvSpPr>
        <p:spPr>
          <a:xfrm>
            <a:off x="6129463" y="1271577"/>
            <a:ext cx="2088232" cy="369332"/>
          </a:xfrm>
          <a:prstGeom prst="rect">
            <a:avLst/>
          </a:prstGeom>
          <a:noFill/>
          <a:ln>
            <a:solidFill>
              <a:srgbClr val="FF0000"/>
            </a:solidFill>
          </a:ln>
        </p:spPr>
        <p:txBody>
          <a:bodyPr wrap="square" rtlCol="0">
            <a:spAutoFit/>
          </a:bodyPr>
          <a:lstStyle/>
          <a:p>
            <a:r>
              <a:rPr lang="lv-LV" dirty="0" err="1" smtClean="0"/>
              <a:t>Special</a:t>
            </a:r>
            <a:r>
              <a:rPr lang="lv-LV" dirty="0" smtClean="0"/>
              <a:t> </a:t>
            </a:r>
            <a:r>
              <a:rPr lang="lv-LV" dirty="0" err="1" smtClean="0"/>
              <a:t>provisions</a:t>
            </a:r>
            <a:endParaRPr lang="lv-LV" dirty="0"/>
          </a:p>
        </p:txBody>
      </p:sp>
    </p:spTree>
    <p:extLst>
      <p:ext uri="{BB962C8B-B14F-4D97-AF65-F5344CB8AC3E}">
        <p14:creationId xmlns:p14="http://schemas.microsoft.com/office/powerpoint/2010/main" val="702665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3E32820-5F1E-4A4E-8815-8430F857CF7D}" type="slidenum">
              <a:rPr lang="lv-LV" smtClean="0"/>
              <a:t>12</a:t>
            </a:fld>
            <a:endParaRPr lang="lv-LV"/>
          </a:p>
        </p:txBody>
      </p:sp>
      <p:sp>
        <p:nvSpPr>
          <p:cNvPr id="5" name="Title 4"/>
          <p:cNvSpPr>
            <a:spLocks noGrp="1"/>
          </p:cNvSpPr>
          <p:nvPr>
            <p:ph type="title"/>
          </p:nvPr>
        </p:nvSpPr>
        <p:spPr/>
        <p:txBody>
          <a:bodyPr>
            <a:noAutofit/>
          </a:bodyPr>
          <a:lstStyle/>
          <a:p>
            <a:r>
              <a:rPr lang="lv-LV" sz="2800" dirty="0" err="1"/>
              <a:t>Compensatory</a:t>
            </a:r>
            <a:r>
              <a:rPr lang="lv-LV" sz="2800" dirty="0"/>
              <a:t> </a:t>
            </a:r>
            <a:r>
              <a:rPr lang="lv-LV" sz="2800" dirty="0" err="1" smtClean="0"/>
              <a:t>Measures</a:t>
            </a:r>
            <a:endParaRPr lang="lv-LV" sz="2800" dirty="0"/>
          </a:p>
        </p:txBody>
      </p:sp>
      <p:graphicFrame>
        <p:nvGraphicFramePr>
          <p:cNvPr id="4" name="Diagram 3"/>
          <p:cNvGraphicFramePr/>
          <p:nvPr>
            <p:extLst>
              <p:ext uri="{D42A27DB-BD31-4B8C-83A1-F6EECF244321}">
                <p14:modId xmlns:p14="http://schemas.microsoft.com/office/powerpoint/2010/main" val="1477451349"/>
              </p:ext>
            </p:extLst>
          </p:nvPr>
        </p:nvGraphicFramePr>
        <p:xfrm>
          <a:off x="0" y="1291440"/>
          <a:ext cx="60960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372200" y="2420888"/>
            <a:ext cx="1944216" cy="2585323"/>
          </a:xfrm>
          <a:prstGeom prst="rect">
            <a:avLst/>
          </a:prstGeom>
          <a:noFill/>
          <a:ln w="38100">
            <a:solidFill>
              <a:srgbClr val="FF0000"/>
            </a:solidFill>
          </a:ln>
        </p:spPr>
        <p:txBody>
          <a:bodyPr wrap="square" rtlCol="0">
            <a:spAutoFit/>
          </a:bodyPr>
          <a:lstStyle/>
          <a:p>
            <a:pPr algn="ctr"/>
            <a:r>
              <a:rPr lang="en-GB" dirty="0" smtClean="0"/>
              <a:t>Sustainable economic development and combating shadow economy has the greatest impact on the additional tax revenues</a:t>
            </a:r>
            <a:endParaRPr lang="en-GB" dirty="0"/>
          </a:p>
        </p:txBody>
      </p:sp>
    </p:spTree>
    <p:extLst>
      <p:ext uri="{BB962C8B-B14F-4D97-AF65-F5344CB8AC3E}">
        <p14:creationId xmlns:p14="http://schemas.microsoft.com/office/powerpoint/2010/main" val="352503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13</a:t>
            </a:fld>
            <a:endParaRPr lang="lv-LV">
              <a:solidFill>
                <a:prstClr val="black">
                  <a:tint val="75000"/>
                </a:prstClr>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31463178"/>
              </p:ext>
            </p:extLst>
          </p:nvPr>
        </p:nvGraphicFramePr>
        <p:xfrm>
          <a:off x="540749" y="1591792"/>
          <a:ext cx="5471411" cy="2075769"/>
        </p:xfrm>
        <a:graphic>
          <a:graphicData uri="http://schemas.openxmlformats.org/drawingml/2006/table">
            <a:tbl>
              <a:tblPr>
                <a:tableStyleId>{5C22544A-7EE6-4342-B048-85BDC9FD1C3A}</a:tableStyleId>
              </a:tblPr>
              <a:tblGrid>
                <a:gridCol w="2447075">
                  <a:extLst>
                    <a:ext uri="{9D8B030D-6E8A-4147-A177-3AD203B41FA5}">
                      <a16:colId xmlns:a16="http://schemas.microsoft.com/office/drawing/2014/main" xmlns="" val="20000"/>
                    </a:ext>
                  </a:extLst>
                </a:gridCol>
                <a:gridCol w="720080">
                  <a:extLst>
                    <a:ext uri="{9D8B030D-6E8A-4147-A177-3AD203B41FA5}">
                      <a16:colId xmlns:a16="http://schemas.microsoft.com/office/drawing/2014/main" xmlns="" val="2817274248"/>
                    </a:ext>
                  </a:extLst>
                </a:gridCol>
                <a:gridCol w="792088">
                  <a:extLst>
                    <a:ext uri="{9D8B030D-6E8A-4147-A177-3AD203B41FA5}">
                      <a16:colId xmlns:a16="http://schemas.microsoft.com/office/drawing/2014/main" xmlns="" val="682678381"/>
                    </a:ext>
                  </a:extLst>
                </a:gridCol>
                <a:gridCol w="792088">
                  <a:extLst>
                    <a:ext uri="{9D8B030D-6E8A-4147-A177-3AD203B41FA5}">
                      <a16:colId xmlns:a16="http://schemas.microsoft.com/office/drawing/2014/main" xmlns="" val="1182403749"/>
                    </a:ext>
                  </a:extLst>
                </a:gridCol>
                <a:gridCol w="720080">
                  <a:extLst>
                    <a:ext uri="{9D8B030D-6E8A-4147-A177-3AD203B41FA5}">
                      <a16:colId xmlns:a16="http://schemas.microsoft.com/office/drawing/2014/main" xmlns="" val="949837309"/>
                    </a:ext>
                  </a:extLst>
                </a:gridCol>
              </a:tblGrid>
              <a:tr h="250744">
                <a:tc>
                  <a:txBody>
                    <a:bodyPr/>
                    <a:lstStyle/>
                    <a:p>
                      <a:pPr algn="ctr">
                        <a:lnSpc>
                          <a:spcPct val="115000"/>
                        </a:lnSpc>
                        <a:spcAft>
                          <a:spcPts val="0"/>
                        </a:spcAft>
                      </a:pPr>
                      <a:r>
                        <a:rPr lang="en-GB" sz="1200" b="1" dirty="0">
                          <a:solidFill>
                            <a:schemeClr val="bg1"/>
                          </a:solidFill>
                          <a:effectLst/>
                        </a:rPr>
                        <a:t>Product</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200" b="1" dirty="0" smtClean="0">
                          <a:solidFill>
                            <a:schemeClr val="bg1"/>
                          </a:solidFill>
                          <a:effectLst/>
                        </a:rPr>
                        <a:t>01/07/</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lv-LV" sz="1200" b="1" dirty="0" smtClean="0">
                          <a:solidFill>
                            <a:schemeClr val="bg1"/>
                          </a:solidFill>
                          <a:effectLst/>
                        </a:rPr>
                        <a:t> </a:t>
                      </a:r>
                      <a:r>
                        <a:rPr lang="en-GB" sz="1200" b="1" dirty="0" smtClean="0">
                          <a:solidFill>
                            <a:schemeClr val="bg1"/>
                          </a:solidFill>
                          <a:effectLst/>
                        </a:rPr>
                        <a:t>201</a:t>
                      </a:r>
                      <a:r>
                        <a:rPr lang="lv-LV" sz="1200" b="1" dirty="0" smtClean="0">
                          <a:solidFill>
                            <a:schemeClr val="bg1"/>
                          </a:solidFill>
                          <a:effectLst/>
                        </a:rPr>
                        <a:t>8</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lv-LV" sz="1200" b="1" dirty="0" smtClean="0">
                          <a:solidFill>
                            <a:schemeClr val="bg1"/>
                          </a:solidFill>
                          <a:effectLst/>
                        </a:rPr>
                        <a:t> </a:t>
                      </a:r>
                      <a:r>
                        <a:rPr lang="en-GB" sz="1200" b="1" dirty="0" smtClean="0">
                          <a:solidFill>
                            <a:schemeClr val="bg1"/>
                          </a:solidFill>
                          <a:effectLst/>
                        </a:rPr>
                        <a:t>201</a:t>
                      </a:r>
                      <a:r>
                        <a:rPr lang="lv-LV" sz="1200" b="1" dirty="0" smtClean="0">
                          <a:solidFill>
                            <a:schemeClr val="bg1"/>
                          </a:solidFill>
                          <a:effectLst/>
                        </a:rPr>
                        <a:t>9</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smtClean="0">
                          <a:solidFill>
                            <a:schemeClr val="bg1"/>
                          </a:solidFill>
                          <a:effectLst/>
                        </a:rPr>
                        <a:t>01/07/</a:t>
                      </a:r>
                    </a:p>
                    <a:p>
                      <a:pPr algn="ctr">
                        <a:lnSpc>
                          <a:spcPct val="115000"/>
                        </a:lnSpc>
                        <a:spcAft>
                          <a:spcPts val="0"/>
                        </a:spcAft>
                      </a:pPr>
                      <a:r>
                        <a:rPr lang="en-GB" sz="1200" b="1" dirty="0" smtClean="0">
                          <a:solidFill>
                            <a:schemeClr val="bg1"/>
                          </a:solidFill>
                          <a:effectLst/>
                        </a:rPr>
                        <a:t>20</a:t>
                      </a:r>
                      <a:r>
                        <a:rPr lang="lv-LV" sz="1200" b="1" dirty="0" smtClean="0">
                          <a:solidFill>
                            <a:schemeClr val="bg1"/>
                          </a:solidFill>
                          <a:effectLst/>
                        </a:rPr>
                        <a:t>20</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0000"/>
                  </a:ext>
                </a:extLst>
              </a:tr>
              <a:tr h="250744">
                <a:tc>
                  <a:txBody>
                    <a:bodyPr/>
                    <a:lstStyle/>
                    <a:p>
                      <a:pPr marL="88900" indent="0">
                        <a:lnSpc>
                          <a:spcPct val="115000"/>
                        </a:lnSpc>
                        <a:spcAft>
                          <a:spcPts val="0"/>
                        </a:spcAft>
                      </a:pPr>
                      <a:r>
                        <a:rPr lang="en-GB" sz="1200" b="1" dirty="0">
                          <a:effectLst/>
                        </a:rPr>
                        <a:t>Cigarettes</a:t>
                      </a:r>
                      <a:r>
                        <a:rPr lang="en-GB" sz="1200" b="1" dirty="0" smtClean="0">
                          <a:effectLst/>
                        </a:rPr>
                        <a:t>:</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375438">
                <a:tc>
                  <a:txBody>
                    <a:bodyPr/>
                    <a:lstStyle/>
                    <a:p>
                      <a:pPr marL="179388" indent="0">
                        <a:lnSpc>
                          <a:spcPct val="115000"/>
                        </a:lnSpc>
                        <a:spcAft>
                          <a:spcPts val="0"/>
                        </a:spcAft>
                      </a:pPr>
                      <a:r>
                        <a:rPr lang="en-GB" sz="1200" spc="-15" dirty="0">
                          <a:effectLst/>
                        </a:rPr>
                        <a:t>specific tax, per 1000 items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smtClean="0">
                          <a:effectLst/>
                        </a:rPr>
                        <a:t>67</a:t>
                      </a:r>
                      <a:r>
                        <a:rPr lang="lv-LV" sz="1200" dirty="0" smtClean="0">
                          <a:effectLst/>
                        </a:rPr>
                        <a:t>.</a:t>
                      </a:r>
                      <a:r>
                        <a:rPr lang="en-GB" sz="1200" dirty="0" smtClean="0">
                          <a:effectLst/>
                        </a:rPr>
                        <a:t>0</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7</a:t>
                      </a:r>
                      <a:r>
                        <a:rPr lang="lv-LV" sz="1200" b="1" dirty="0" smtClean="0">
                          <a:solidFill>
                            <a:srgbClr val="FF0000"/>
                          </a:solidFill>
                          <a:effectLst/>
                        </a:rPr>
                        <a:t>4.6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a:t>
                      </a:r>
                      <a:r>
                        <a:rPr lang="lv-LV" sz="1200" b="1" dirty="0" smtClean="0">
                          <a:solidFill>
                            <a:srgbClr val="FF0000"/>
                          </a:solidFill>
                          <a:effectLst/>
                        </a:rPr>
                        <a:t>8.7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smtClean="0">
                          <a:solidFill>
                            <a:srgbClr val="FF0000"/>
                          </a:solidFill>
                          <a:effectLst/>
                        </a:rPr>
                        <a:t>78</a:t>
                      </a:r>
                      <a:r>
                        <a:rPr lang="lv-LV" sz="1200" b="1" dirty="0" smtClean="0">
                          <a:solidFill>
                            <a:srgbClr val="FF0000"/>
                          </a:solidFill>
                          <a:effectLst/>
                        </a:rPr>
                        <a:t>.</a:t>
                      </a:r>
                      <a:r>
                        <a:rPr lang="en-GB" sz="1200" b="1"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3"/>
                  </a:ext>
                </a:extLst>
              </a:tr>
              <a:tr h="328379">
                <a:tc>
                  <a:txBody>
                    <a:bodyPr/>
                    <a:lstStyle/>
                    <a:p>
                      <a:pPr marL="179388" indent="0">
                        <a:lnSpc>
                          <a:spcPct val="115000"/>
                        </a:lnSpc>
                        <a:spcAft>
                          <a:spcPts val="0"/>
                        </a:spcAft>
                      </a:pPr>
                      <a:r>
                        <a:rPr lang="en-GB" sz="1200" dirty="0">
                          <a:effectLst/>
                        </a:rPr>
                        <a:t>ad valorem,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Bef>
                          <a:spcPts val="0"/>
                        </a:spcBef>
                        <a:spcAft>
                          <a:spcPts val="0"/>
                        </a:spcAft>
                      </a:pPr>
                      <a:r>
                        <a:rPr lang="en-GB" sz="1200" dirty="0" smtClean="0">
                          <a:effectLst/>
                        </a:rPr>
                        <a:t>20</a:t>
                      </a:r>
                      <a:r>
                        <a:rPr lang="lv-LV" sz="1200" dirty="0" smtClean="0">
                          <a:effectLst/>
                        </a:rPr>
                        <a:t>%</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Bef>
                          <a:spcPts val="0"/>
                        </a:spcBef>
                        <a:spcAft>
                          <a:spcPts val="0"/>
                        </a:spcAft>
                      </a:pP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a:solidFill>
                            <a:srgbClr val="FF0000"/>
                          </a:solidFill>
                          <a:effectLst/>
                        </a:rPr>
                        <a:t> </a:t>
                      </a: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Bef>
                          <a:spcPts val="0"/>
                        </a:spcBef>
                        <a:spcAft>
                          <a:spcPts val="0"/>
                        </a:spcAft>
                      </a:pPr>
                      <a:r>
                        <a:rPr lang="en-GB" sz="1200" b="1" dirty="0" smtClean="0">
                          <a:solidFill>
                            <a:srgbClr val="FF0000"/>
                          </a:solidFill>
                          <a:effectLst/>
                        </a:rPr>
                        <a:t>20</a:t>
                      </a:r>
                      <a:r>
                        <a:rPr lang="lv-LV" sz="1200" b="1" dirty="0" smtClean="0">
                          <a:solidFill>
                            <a:srgbClr val="FF0000"/>
                          </a:solidFill>
                          <a:effectLst/>
                        </a:rPr>
                        <a:t>%</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4"/>
                  </a:ext>
                </a:extLst>
              </a:tr>
              <a:tr h="677008">
                <a:tc>
                  <a:txBody>
                    <a:bodyPr/>
                    <a:lstStyle/>
                    <a:p>
                      <a:pPr marL="88900" indent="0">
                        <a:lnSpc>
                          <a:spcPct val="115000"/>
                        </a:lnSpc>
                        <a:spcAft>
                          <a:spcPts val="0"/>
                        </a:spcAft>
                      </a:pPr>
                      <a:r>
                        <a:rPr lang="en-GB" sz="1200" spc="-5" dirty="0">
                          <a:effectLst/>
                        </a:rPr>
                        <a:t>Minimum excise duty level per 1000 cigarettes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0000"/>
                        </a:lnSpc>
                        <a:spcBef>
                          <a:spcPts val="1200"/>
                        </a:spcBef>
                        <a:spcAft>
                          <a:spcPts val="0"/>
                        </a:spcAft>
                      </a:pPr>
                      <a:r>
                        <a:rPr lang="en-GB" sz="1200" dirty="0" smtClean="0">
                          <a:effectLst/>
                        </a:rPr>
                        <a:t>99</a:t>
                      </a:r>
                      <a:r>
                        <a:rPr lang="lv-LV" sz="1200" dirty="0" smtClean="0">
                          <a:effectLst/>
                        </a:rPr>
                        <a:t>.</a:t>
                      </a:r>
                      <a:r>
                        <a:rPr lang="en-GB" sz="1200" dirty="0" smtClean="0">
                          <a:effectLst/>
                        </a:rPr>
                        <a:t>0</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00000"/>
                        </a:lnSpc>
                        <a:spcBef>
                          <a:spcPts val="1200"/>
                        </a:spcBef>
                        <a:spcAft>
                          <a:spcPts val="0"/>
                        </a:spcAft>
                      </a:pPr>
                      <a:r>
                        <a:rPr lang="en-GB" sz="1200" b="1" dirty="0" smtClean="0">
                          <a:solidFill>
                            <a:srgbClr val="FF0000"/>
                          </a:solidFill>
                          <a:effectLst/>
                        </a:rPr>
                        <a:t>10</a:t>
                      </a:r>
                      <a:r>
                        <a:rPr lang="lv-LV" sz="1200" b="1" dirty="0" smtClean="0">
                          <a:solidFill>
                            <a:srgbClr val="FF0000"/>
                          </a:solidFill>
                          <a:effectLst/>
                        </a:rPr>
                        <a:t>9.2</a:t>
                      </a:r>
                      <a:endParaRPr lang="lv-LV" sz="1200" b="1" dirty="0">
                        <a:solidFill>
                          <a:srgbClr val="FF0000"/>
                        </a:solidFill>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00000"/>
                        </a:lnSpc>
                        <a:spcBef>
                          <a:spcPts val="1200"/>
                        </a:spcBef>
                        <a:spcAft>
                          <a:spcPts val="0"/>
                        </a:spcAft>
                      </a:pPr>
                      <a:r>
                        <a:rPr lang="lv-LV" sz="1200" b="1" dirty="0" smtClean="0">
                          <a:solidFill>
                            <a:srgbClr val="FF0000"/>
                          </a:solidFill>
                          <a:effectLst/>
                        </a:rPr>
                        <a:t>114.7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00000"/>
                        </a:lnSpc>
                        <a:spcBef>
                          <a:spcPts val="1200"/>
                        </a:spcBef>
                        <a:spcAft>
                          <a:spcPts val="0"/>
                        </a:spcAft>
                      </a:pPr>
                      <a:r>
                        <a:rPr lang="en-GB" sz="1200" b="1" dirty="0" smtClean="0">
                          <a:solidFill>
                            <a:srgbClr val="FF0000"/>
                          </a:solidFill>
                          <a:effectLst/>
                        </a:rPr>
                        <a:t>114</a:t>
                      </a:r>
                      <a:r>
                        <a:rPr lang="lv-LV" sz="1200" b="1" dirty="0" smtClean="0">
                          <a:solidFill>
                            <a:srgbClr val="FF0000"/>
                          </a:solidFill>
                          <a:effectLst/>
                        </a:rPr>
                        <a:t>.</a:t>
                      </a:r>
                      <a:r>
                        <a:rPr lang="en-GB" sz="1200" b="1"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692377740"/>
                  </a:ext>
                </a:extLst>
              </a:tr>
            </a:tbl>
          </a:graphicData>
        </a:graphic>
      </p:graphicFrame>
      <p:sp>
        <p:nvSpPr>
          <p:cNvPr id="5" name="Title 4"/>
          <p:cNvSpPr>
            <a:spLocks noGrp="1"/>
          </p:cNvSpPr>
          <p:nvPr>
            <p:ph type="title"/>
          </p:nvPr>
        </p:nvSpPr>
        <p:spPr>
          <a:xfrm>
            <a:off x="457200" y="476672"/>
            <a:ext cx="5987008" cy="504056"/>
          </a:xfrm>
          <a:solidFill>
            <a:schemeClr val="bg1"/>
          </a:solidFill>
        </p:spPr>
        <p:txBody>
          <a:bodyPr>
            <a:noAutofit/>
          </a:bodyPr>
          <a:lstStyle/>
          <a:p>
            <a:r>
              <a:rPr lang="en-GB" sz="2800" dirty="0" smtClean="0"/>
              <a:t>Excise Duty on Tobacco Products</a:t>
            </a:r>
            <a:endParaRPr lang="en-GB" sz="2800" dirty="0"/>
          </a:p>
        </p:txBody>
      </p:sp>
      <p:graphicFrame>
        <p:nvGraphicFramePr>
          <p:cNvPr id="8" name="Content Placeholder 5"/>
          <p:cNvGraphicFramePr>
            <a:graphicFrameLocks/>
          </p:cNvGraphicFramePr>
          <p:nvPr>
            <p:extLst>
              <p:ext uri="{D42A27DB-BD31-4B8C-83A1-F6EECF244321}">
                <p14:modId xmlns:p14="http://schemas.microsoft.com/office/powerpoint/2010/main" val="4105790778"/>
              </p:ext>
            </p:extLst>
          </p:nvPr>
        </p:nvGraphicFramePr>
        <p:xfrm>
          <a:off x="540748" y="4072141"/>
          <a:ext cx="5521536" cy="2480296"/>
        </p:xfrm>
        <a:graphic>
          <a:graphicData uri="http://schemas.openxmlformats.org/drawingml/2006/table">
            <a:tbl>
              <a:tblPr>
                <a:tableStyleId>{5C22544A-7EE6-4342-B048-85BDC9FD1C3A}</a:tableStyleId>
              </a:tblPr>
              <a:tblGrid>
                <a:gridCol w="2447076">
                  <a:extLst>
                    <a:ext uri="{9D8B030D-6E8A-4147-A177-3AD203B41FA5}">
                      <a16:colId xmlns:a16="http://schemas.microsoft.com/office/drawing/2014/main" xmlns="" val="20000"/>
                    </a:ext>
                  </a:extLst>
                </a:gridCol>
                <a:gridCol w="720080">
                  <a:extLst>
                    <a:ext uri="{9D8B030D-6E8A-4147-A177-3AD203B41FA5}">
                      <a16:colId xmlns:a16="http://schemas.microsoft.com/office/drawing/2014/main" xmlns="" val="450705251"/>
                    </a:ext>
                  </a:extLst>
                </a:gridCol>
                <a:gridCol w="736792">
                  <a:extLst>
                    <a:ext uri="{9D8B030D-6E8A-4147-A177-3AD203B41FA5}">
                      <a16:colId xmlns:a16="http://schemas.microsoft.com/office/drawing/2014/main" xmlns="" val="135453846"/>
                    </a:ext>
                  </a:extLst>
                </a:gridCol>
                <a:gridCol w="792088">
                  <a:extLst>
                    <a:ext uri="{9D8B030D-6E8A-4147-A177-3AD203B41FA5}">
                      <a16:colId xmlns:a16="http://schemas.microsoft.com/office/drawing/2014/main" xmlns="" val="3327512916"/>
                    </a:ext>
                  </a:extLst>
                </a:gridCol>
                <a:gridCol w="825500">
                  <a:extLst>
                    <a:ext uri="{9D8B030D-6E8A-4147-A177-3AD203B41FA5}">
                      <a16:colId xmlns:a16="http://schemas.microsoft.com/office/drawing/2014/main" xmlns="" val="389275899"/>
                    </a:ext>
                  </a:extLst>
                </a:gridCol>
              </a:tblGrid>
              <a:tr h="158982">
                <a:tc>
                  <a:txBody>
                    <a:bodyPr/>
                    <a:lstStyle/>
                    <a:p>
                      <a:pPr algn="ctr">
                        <a:lnSpc>
                          <a:spcPct val="115000"/>
                        </a:lnSpc>
                        <a:spcAft>
                          <a:spcPts val="0"/>
                        </a:spcAft>
                      </a:pPr>
                      <a:r>
                        <a:rPr lang="en-GB" sz="1200" b="1" dirty="0">
                          <a:solidFill>
                            <a:schemeClr val="bg1"/>
                          </a:solidFill>
                          <a:effectLst/>
                        </a:rPr>
                        <a:t>Product</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lv-LV" sz="1200" b="1" spc="-5" dirty="0" smtClean="0">
                          <a:solidFill>
                            <a:schemeClr val="bg1"/>
                          </a:solidFill>
                          <a:effectLst/>
                        </a:rPr>
                        <a:t>2</a:t>
                      </a:r>
                      <a:r>
                        <a:rPr lang="en-GB" sz="1200" b="1" spc="-5" dirty="0" smtClean="0">
                          <a:solidFill>
                            <a:schemeClr val="bg1"/>
                          </a:solidFill>
                          <a:effectLst/>
                        </a:rPr>
                        <a:t>017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2018</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2019</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2020</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0000"/>
                  </a:ext>
                </a:extLst>
              </a:tr>
              <a:tr h="417082">
                <a:tc>
                  <a:txBody>
                    <a:bodyPr/>
                    <a:lstStyle/>
                    <a:p>
                      <a:pPr marL="88900" indent="0">
                        <a:lnSpc>
                          <a:spcPct val="115000"/>
                        </a:lnSpc>
                        <a:spcAft>
                          <a:spcPts val="0"/>
                        </a:spcAft>
                      </a:pPr>
                      <a:r>
                        <a:rPr lang="en-GB" sz="1200" spc="-10" dirty="0">
                          <a:effectLst/>
                        </a:rPr>
                        <a:t> </a:t>
                      </a:r>
                      <a:r>
                        <a:rPr lang="en-GB" sz="1200" b="1" spc="-10" dirty="0" smtClean="0">
                          <a:effectLst/>
                        </a:rPr>
                        <a:t>Cigars </a:t>
                      </a:r>
                      <a:r>
                        <a:rPr lang="en-GB" sz="1200" b="1" spc="-10" dirty="0">
                          <a:effectLst/>
                        </a:rPr>
                        <a:t>and cigarillos</a:t>
                      </a:r>
                      <a:r>
                        <a:rPr lang="en-GB" sz="1200" spc="-10" dirty="0">
                          <a:effectLst/>
                        </a:rPr>
                        <a:t>, per 1000 </a:t>
                      </a:r>
                      <a:r>
                        <a:rPr lang="en-GB" sz="1200" spc="-10" dirty="0" smtClean="0">
                          <a:effectLst/>
                        </a:rPr>
                        <a:t>items</a:t>
                      </a:r>
                      <a:endParaRPr lang="lv-LV" sz="1200" dirty="0">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58</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smtClean="0">
                          <a:solidFill>
                            <a:srgbClr val="FF0000"/>
                          </a:solidFill>
                          <a:effectLst/>
                        </a:rPr>
                        <a:t>73 </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88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95</a:t>
                      </a:r>
                      <a:r>
                        <a:rPr lang="lv-LV" sz="1200" b="1" dirty="0" smtClean="0">
                          <a:solidFill>
                            <a:srgbClr val="FF0000"/>
                          </a:solidFill>
                          <a:effectLst/>
                        </a:rPr>
                        <a:t>.</a:t>
                      </a:r>
                      <a:r>
                        <a:rPr lang="en-GB" sz="1200" b="1" dirty="0" smtClean="0">
                          <a:solidFill>
                            <a:srgbClr val="FF0000"/>
                          </a:solidFill>
                          <a:effectLst/>
                        </a:rPr>
                        <a:t>20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1"/>
                  </a:ext>
                </a:extLst>
              </a:tr>
              <a:tr h="284604">
                <a:tc gridSpan="5">
                  <a:txBody>
                    <a:bodyPr/>
                    <a:lstStyle/>
                    <a:p>
                      <a:pPr marL="88900" indent="0">
                        <a:lnSpc>
                          <a:spcPct val="115000"/>
                        </a:lnSpc>
                        <a:spcBef>
                          <a:spcPts val="600"/>
                        </a:spcBef>
                        <a:spcAft>
                          <a:spcPts val="0"/>
                        </a:spcAft>
                      </a:pPr>
                      <a:r>
                        <a:rPr lang="en-GB" sz="1200" b="1" dirty="0">
                          <a:effectLst/>
                        </a:rPr>
                        <a:t>Smoking tobacco</a:t>
                      </a:r>
                      <a:r>
                        <a:rPr lang="en-GB" sz="1200" dirty="0">
                          <a:effectLst/>
                        </a:rPr>
                        <a:t>, per 1000 grams: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xmlns="" val="10002"/>
                  </a:ext>
                </a:extLst>
              </a:tr>
              <a:tr h="363468">
                <a:tc>
                  <a:txBody>
                    <a:bodyPr/>
                    <a:lstStyle/>
                    <a:p>
                      <a:pPr marL="179388" indent="0">
                        <a:lnSpc>
                          <a:spcPct val="115000"/>
                        </a:lnSpc>
                        <a:spcAft>
                          <a:spcPts val="0"/>
                        </a:spcAft>
                      </a:pPr>
                      <a:r>
                        <a:rPr lang="en-GB" sz="1200" spc="-10" dirty="0" smtClean="0">
                          <a:effectLst/>
                        </a:rPr>
                        <a:t>fine </a:t>
                      </a:r>
                      <a:r>
                        <a:rPr lang="en-GB" sz="1200" spc="-10" dirty="0">
                          <a:effectLst/>
                        </a:rPr>
                        <a:t>cut smoking </a:t>
                      </a:r>
                      <a:r>
                        <a:rPr lang="en-GB" sz="1200" spc="-10" dirty="0" smtClean="0">
                          <a:effectLst/>
                        </a:rPr>
                        <a:t>tobacco</a:t>
                      </a:r>
                      <a:endParaRPr lang="lv-LV" sz="1200" dirty="0">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3"/>
                  </a:ext>
                </a:extLst>
              </a:tr>
              <a:tr h="360040">
                <a:tc>
                  <a:txBody>
                    <a:bodyPr/>
                    <a:lstStyle/>
                    <a:p>
                      <a:pPr marL="179388" indent="0">
                        <a:lnSpc>
                          <a:spcPct val="115000"/>
                        </a:lnSpc>
                        <a:spcAft>
                          <a:spcPts val="0"/>
                        </a:spcAft>
                      </a:pPr>
                      <a:r>
                        <a:rPr lang="en-GB" sz="1200" dirty="0">
                          <a:effectLst/>
                        </a:rPr>
                        <a:t>other smoking tobacco</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1200"/>
                        </a:spcAft>
                      </a:pPr>
                      <a:r>
                        <a:rPr lang="en-GB" sz="1200" b="1" dirty="0" smtClean="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1200"/>
                        </a:spcAft>
                      </a:pPr>
                      <a:r>
                        <a:rPr lang="en-GB" sz="1200" b="1" dirty="0" smtClean="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4"/>
                  </a:ext>
                </a:extLst>
              </a:tr>
              <a:tr h="630936">
                <a:tc>
                  <a:txBody>
                    <a:bodyPr/>
                    <a:lstStyle/>
                    <a:p>
                      <a:pPr marL="88900" indent="0">
                        <a:lnSpc>
                          <a:spcPct val="115000"/>
                        </a:lnSpc>
                        <a:spcAft>
                          <a:spcPts val="0"/>
                        </a:spcAft>
                      </a:pPr>
                      <a:r>
                        <a:rPr lang="en-GB" sz="1200" b="1" spc="-10" dirty="0">
                          <a:effectLst/>
                        </a:rPr>
                        <a:t>Other tobacco product (tobacco leaves, heated tobacco)</a:t>
                      </a:r>
                      <a:r>
                        <a:rPr lang="en-GB" sz="1200" spc="-10" dirty="0">
                          <a:effectLst/>
                        </a:rPr>
                        <a:t>, per 1000 grams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effectLst/>
                        </a:rPr>
                        <a:t>62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66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75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5"/>
                  </a:ext>
                </a:extLst>
              </a:tr>
            </a:tbl>
          </a:graphicData>
        </a:graphic>
      </p:graphicFrame>
      <p:graphicFrame>
        <p:nvGraphicFramePr>
          <p:cNvPr id="9" name="Content Placeholder 6"/>
          <p:cNvGraphicFramePr>
            <a:graphicFrameLocks/>
          </p:cNvGraphicFramePr>
          <p:nvPr>
            <p:extLst>
              <p:ext uri="{D42A27DB-BD31-4B8C-83A1-F6EECF244321}">
                <p14:modId xmlns:p14="http://schemas.microsoft.com/office/powerpoint/2010/main" val="727685506"/>
              </p:ext>
            </p:extLst>
          </p:nvPr>
        </p:nvGraphicFramePr>
        <p:xfrm>
          <a:off x="6444208" y="1301740"/>
          <a:ext cx="1807605" cy="2357437"/>
        </p:xfrm>
        <a:graphic>
          <a:graphicData uri="http://schemas.openxmlformats.org/drawingml/2006/table">
            <a:tbl>
              <a:tblPr>
                <a:tableStyleId>{5C22544A-7EE6-4342-B048-85BDC9FD1C3A}</a:tableStyleId>
              </a:tblPr>
              <a:tblGrid>
                <a:gridCol w="899625">
                  <a:extLst>
                    <a:ext uri="{9D8B030D-6E8A-4147-A177-3AD203B41FA5}">
                      <a16:colId xmlns:a16="http://schemas.microsoft.com/office/drawing/2014/main" xmlns="" val="1703692587"/>
                    </a:ext>
                  </a:extLst>
                </a:gridCol>
                <a:gridCol w="907980">
                  <a:extLst>
                    <a:ext uri="{9D8B030D-6E8A-4147-A177-3AD203B41FA5}">
                      <a16:colId xmlns:a16="http://schemas.microsoft.com/office/drawing/2014/main" xmlns="" val="804282008"/>
                    </a:ext>
                  </a:extLst>
                </a:gridCol>
              </a:tblGrid>
              <a:tr h="250744">
                <a:tc>
                  <a:txBody>
                    <a:bodyPr/>
                    <a:lstStyle/>
                    <a:p>
                      <a:pPr marL="92075" marR="0" lvl="0" indent="-92075" algn="ctr" defTabSz="914400" rtl="0" eaLnBrk="1" fontAlgn="auto" latinLnBrk="0" hangingPunct="1">
                        <a:lnSpc>
                          <a:spcPct val="100000"/>
                        </a:lnSpc>
                        <a:spcBef>
                          <a:spcPts val="0"/>
                        </a:spcBef>
                        <a:spcAft>
                          <a:spcPts val="0"/>
                        </a:spcAft>
                        <a:buClrTx/>
                        <a:buSzTx/>
                        <a:buFontTx/>
                        <a:buNone/>
                        <a:tabLst/>
                        <a:defRPr/>
                      </a:pPr>
                      <a:r>
                        <a:rPr lang="lv-LV" sz="1200" b="1" dirty="0" err="1" smtClean="0">
                          <a:solidFill>
                            <a:schemeClr val="tx1"/>
                          </a:solidFill>
                        </a:rPr>
                        <a:t>Estonia</a:t>
                      </a:r>
                      <a:endParaRPr lang="lv-LV" sz="1200" b="1" dirty="0" smtClean="0">
                        <a:solidFill>
                          <a:schemeClr val="tx1"/>
                        </a:solidFill>
                      </a:endParaRPr>
                    </a:p>
                  </a:txBody>
                  <a:tcPr marL="19050" marR="19050"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err="1" smtClean="0">
                          <a:solidFill>
                            <a:schemeClr val="tx1"/>
                          </a:solidFill>
                        </a:rPr>
                        <a:t>Lithuania</a:t>
                      </a:r>
                      <a:endParaRPr lang="lv-LV" sz="1200" b="1" dirty="0" smtClean="0">
                        <a:solidFill>
                          <a:schemeClr val="tx1"/>
                        </a:solidFill>
                      </a:endParaRPr>
                    </a:p>
                  </a:txBody>
                  <a:tcPr marL="19050" marR="19050"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451548">
                <a:tc>
                  <a:txBody>
                    <a:bodyPr/>
                    <a:lstStyle/>
                    <a:p>
                      <a:pPr algn="ctr">
                        <a:lnSpc>
                          <a:spcPct val="115000"/>
                        </a:lnSpc>
                        <a:spcAft>
                          <a:spcPts val="0"/>
                        </a:spcAft>
                      </a:pPr>
                      <a:r>
                        <a:rPr lang="lv-LV" sz="1200" b="1" dirty="0" smtClean="0">
                          <a:solidFill>
                            <a:schemeClr val="bg1"/>
                          </a:solidFill>
                          <a:effectLst/>
                        </a:rPr>
                        <a:t>01/01/ </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200" b="1" dirty="0" smtClean="0">
                          <a:solidFill>
                            <a:schemeClr val="bg1"/>
                          </a:solidFill>
                          <a:effectLst/>
                        </a:rPr>
                        <a:t>01/03/</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007589399"/>
                  </a:ext>
                </a:extLst>
              </a:tr>
              <a:tr h="250744">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endParaRPr lang="lv-LV" dirty="0"/>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375438">
                <a:tc>
                  <a:txBody>
                    <a:bodyPr/>
                    <a:lstStyle/>
                    <a:p>
                      <a:pPr algn="ctr">
                        <a:lnSpc>
                          <a:spcPct val="115000"/>
                        </a:lnSpc>
                        <a:spcAft>
                          <a:spcPts val="0"/>
                        </a:spcAft>
                      </a:pPr>
                      <a:r>
                        <a:rPr lang="en-GB" sz="1200" b="0" dirty="0" smtClean="0">
                          <a:solidFill>
                            <a:schemeClr val="tx1"/>
                          </a:solidFill>
                          <a:effectLst/>
                        </a:rPr>
                        <a:t>6</a:t>
                      </a:r>
                      <a:r>
                        <a:rPr lang="lv-LV" sz="1200" b="0" dirty="0" smtClean="0">
                          <a:solidFill>
                            <a:schemeClr val="tx1"/>
                          </a:solidFill>
                          <a:effectLst/>
                        </a:rPr>
                        <a:t>3.5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lv-LV" sz="1200" b="0" dirty="0" smtClean="0">
                          <a:solidFill>
                            <a:schemeClr val="tx1"/>
                          </a:solidFill>
                          <a:effectLst/>
                        </a:rPr>
                        <a:t>58.68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328379">
                <a:tc>
                  <a:txBody>
                    <a:bodyPr/>
                    <a:lstStyle/>
                    <a:p>
                      <a:pPr algn="ctr">
                        <a:lnSpc>
                          <a:spcPct val="115000"/>
                        </a:lnSpc>
                        <a:spcBef>
                          <a:spcPts val="0"/>
                        </a:spcBef>
                        <a:spcAft>
                          <a:spcPts val="0"/>
                        </a:spcAft>
                      </a:pPr>
                      <a:r>
                        <a:rPr lang="lv-LV" sz="1200" b="0" dirty="0" smtClean="0">
                          <a:solidFill>
                            <a:schemeClr val="tx1"/>
                          </a:solidFill>
                          <a:effectLst/>
                        </a:rPr>
                        <a:t>3</a:t>
                      </a:r>
                      <a:r>
                        <a:rPr lang="en-GB" sz="1200" b="0" dirty="0" smtClean="0">
                          <a:solidFill>
                            <a:schemeClr val="tx1"/>
                          </a:solidFill>
                          <a:effectLst/>
                        </a:rPr>
                        <a:t>0</a:t>
                      </a:r>
                      <a:r>
                        <a:rPr lang="lv-LV" sz="1200" b="0" dirty="0" smtClean="0">
                          <a:solidFill>
                            <a:schemeClr val="tx1"/>
                          </a:solidFill>
                          <a:effectLst/>
                        </a:rPr>
                        <a: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Bef>
                          <a:spcPts val="0"/>
                        </a:spcBef>
                        <a:spcAft>
                          <a:spcPts val="0"/>
                        </a:spcAft>
                      </a:pPr>
                      <a:r>
                        <a:rPr lang="en-GB" sz="1200" b="0" dirty="0" smtClean="0">
                          <a:solidFill>
                            <a:schemeClr val="tx1"/>
                          </a:solidFill>
                          <a:effectLst/>
                        </a:rPr>
                        <a:t>2</a:t>
                      </a:r>
                      <a:r>
                        <a:rPr lang="lv-LV" sz="1200" b="0" dirty="0" smtClean="0">
                          <a:solidFill>
                            <a:schemeClr val="tx1"/>
                          </a:solidFill>
                          <a:effectLst/>
                        </a:rPr>
                        <a:t>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677008">
                <a:tc>
                  <a:txBody>
                    <a:bodyPr/>
                    <a:lstStyle/>
                    <a:p>
                      <a:pPr algn="ctr">
                        <a:lnSpc>
                          <a:spcPct val="100000"/>
                        </a:lnSpc>
                        <a:spcBef>
                          <a:spcPts val="1200"/>
                        </a:spcBef>
                        <a:spcAft>
                          <a:spcPts val="0"/>
                        </a:spcAft>
                      </a:pPr>
                      <a:r>
                        <a:rPr lang="lv-LV" sz="1200" b="0" dirty="0" smtClean="0">
                          <a:solidFill>
                            <a:schemeClr val="tx1"/>
                          </a:solidFill>
                          <a:effectLst/>
                        </a:rPr>
                        <a:t>104.98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0000"/>
                        </a:lnSpc>
                        <a:spcBef>
                          <a:spcPts val="1200"/>
                        </a:spcBef>
                        <a:spcAft>
                          <a:spcPts val="0"/>
                        </a:spcAft>
                      </a:pPr>
                      <a:r>
                        <a:rPr lang="lv-LV" sz="1200" b="0" dirty="0" smtClean="0">
                          <a:solidFill>
                            <a:schemeClr val="tx1"/>
                          </a:solidFill>
                          <a:effectLst/>
                        </a:rPr>
                        <a:t>85.</a:t>
                      </a:r>
                      <a:r>
                        <a:rPr lang="en-GB" sz="1200" b="0" dirty="0" smtClean="0">
                          <a:solidFill>
                            <a:schemeClr val="tx1"/>
                          </a:solidFill>
                          <a:effectLst/>
                        </a:rPr>
                        <a:t>0</a:t>
                      </a:r>
                      <a:endParaRPr lang="lv-LV" sz="1200" b="0" dirty="0">
                        <a:solidFill>
                          <a:schemeClr val="tx1"/>
                        </a:solidFill>
                        <a:effectLst/>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3692377740"/>
                  </a:ext>
                </a:extLst>
              </a:tr>
            </a:tbl>
          </a:graphicData>
        </a:graphic>
      </p:graphicFrame>
      <p:graphicFrame>
        <p:nvGraphicFramePr>
          <p:cNvPr id="11" name="Content Placeholder 5"/>
          <p:cNvGraphicFramePr>
            <a:graphicFrameLocks/>
          </p:cNvGraphicFramePr>
          <p:nvPr>
            <p:extLst>
              <p:ext uri="{D42A27DB-BD31-4B8C-83A1-F6EECF244321}">
                <p14:modId xmlns:p14="http://schemas.microsoft.com/office/powerpoint/2010/main" val="3069663475"/>
              </p:ext>
            </p:extLst>
          </p:nvPr>
        </p:nvGraphicFramePr>
        <p:xfrm>
          <a:off x="6408714" y="3851846"/>
          <a:ext cx="1843099" cy="2687066"/>
        </p:xfrm>
        <a:graphic>
          <a:graphicData uri="http://schemas.openxmlformats.org/drawingml/2006/table">
            <a:tbl>
              <a:tblPr>
                <a:tableStyleId>{5C22544A-7EE6-4342-B048-85BDC9FD1C3A}</a:tableStyleId>
              </a:tblPr>
              <a:tblGrid>
                <a:gridCol w="906995">
                  <a:extLst>
                    <a:ext uri="{9D8B030D-6E8A-4147-A177-3AD203B41FA5}">
                      <a16:colId xmlns:a16="http://schemas.microsoft.com/office/drawing/2014/main" xmlns="" val="728491769"/>
                    </a:ext>
                  </a:extLst>
                </a:gridCol>
                <a:gridCol w="936104">
                  <a:extLst>
                    <a:ext uri="{9D8B030D-6E8A-4147-A177-3AD203B41FA5}">
                      <a16:colId xmlns:a16="http://schemas.microsoft.com/office/drawing/2014/main" xmlns="" val="3327512916"/>
                    </a:ext>
                  </a:extLst>
                </a:gridCol>
              </a:tblGrid>
              <a:tr h="158982">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err="1" smtClean="0">
                          <a:solidFill>
                            <a:schemeClr val="tx1"/>
                          </a:solidFill>
                        </a:rPr>
                        <a:t>Estonia</a:t>
                      </a:r>
                      <a:endParaRPr lang="lv-LV" sz="1200" b="1" dirty="0" smtClean="0">
                        <a:solidFill>
                          <a:schemeClr val="tx1"/>
                        </a:solidFill>
                      </a:endParaRPr>
                    </a:p>
                  </a:txBody>
                  <a:tcPr marL="19050" marR="19050" marT="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lv-LV" sz="1200" b="1" dirty="0" err="1" smtClean="0">
                          <a:solidFill>
                            <a:schemeClr val="tx1"/>
                          </a:solidFill>
                        </a:rPr>
                        <a:t>Lithuania</a:t>
                      </a:r>
                      <a:endParaRPr lang="lv-LV" sz="1200" b="1" dirty="0" smtClean="0">
                        <a:solidFill>
                          <a:schemeClr val="tx1"/>
                        </a:solidFill>
                      </a:endParaRPr>
                    </a:p>
                  </a:txBody>
                  <a:tcPr marL="19050" marR="19050" marT="0" marB="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819231808"/>
                  </a:ext>
                </a:extLst>
              </a:tr>
              <a:tr h="158982">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01</a:t>
                      </a:r>
                      <a:r>
                        <a:rPr lang="lv-LV" sz="1200" b="1" spc="-5" dirty="0" smtClean="0">
                          <a:solidFill>
                            <a:schemeClr val="bg1"/>
                          </a:solidFill>
                          <a:effectLst/>
                        </a:rPr>
                        <a:t>/</a:t>
                      </a:r>
                    </a:p>
                    <a:p>
                      <a:pPr algn="ctr">
                        <a:lnSpc>
                          <a:spcPct val="115000"/>
                        </a:lnSpc>
                        <a:spcAft>
                          <a:spcPts val="0"/>
                        </a:spcAft>
                      </a:pPr>
                      <a:r>
                        <a:rPr lang="en-GB" sz="1200" b="1" spc="-5" dirty="0" smtClean="0">
                          <a:solidFill>
                            <a:schemeClr val="bg1"/>
                          </a:solidFill>
                          <a:effectLst/>
                        </a:rPr>
                        <a:t>201</a:t>
                      </a:r>
                      <a:r>
                        <a:rPr lang="lv-LV" sz="1200" b="1" spc="-5"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spc="-5" dirty="0" smtClean="0">
                          <a:solidFill>
                            <a:schemeClr val="bg1"/>
                          </a:solidFill>
                          <a:effectLst/>
                        </a:rPr>
                        <a:t>01</a:t>
                      </a:r>
                      <a:r>
                        <a:rPr lang="lv-LV" sz="1200" b="1" spc="-5" dirty="0" smtClean="0">
                          <a:solidFill>
                            <a:schemeClr val="bg1"/>
                          </a:solidFill>
                          <a:effectLst/>
                        </a:rPr>
                        <a:t>/</a:t>
                      </a:r>
                      <a:r>
                        <a:rPr lang="en-GB" sz="1200" b="1" spc="-5" dirty="0" smtClean="0">
                          <a:solidFill>
                            <a:schemeClr val="bg1"/>
                          </a:solidFill>
                          <a:effectLst/>
                        </a:rPr>
                        <a:t>0</a:t>
                      </a:r>
                      <a:r>
                        <a:rPr lang="lv-LV" sz="1200" b="1" spc="-5" dirty="0" smtClean="0">
                          <a:solidFill>
                            <a:schemeClr val="bg1"/>
                          </a:solidFill>
                          <a:effectLst/>
                        </a:rPr>
                        <a:t>3/</a:t>
                      </a:r>
                    </a:p>
                    <a:p>
                      <a:pPr algn="ctr">
                        <a:lnSpc>
                          <a:spcPct val="115000"/>
                        </a:lnSpc>
                        <a:spcAft>
                          <a:spcPts val="0"/>
                        </a:spcAft>
                      </a:pPr>
                      <a:r>
                        <a:rPr lang="en-GB" sz="1200" b="1" spc="-5" dirty="0" smtClean="0">
                          <a:solidFill>
                            <a:schemeClr val="bg1"/>
                          </a:solidFill>
                          <a:effectLst/>
                        </a:rPr>
                        <a:t>201</a:t>
                      </a:r>
                      <a:r>
                        <a:rPr lang="lv-LV" sz="1200" b="1" spc="-5"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0000"/>
                  </a:ext>
                </a:extLst>
              </a:tr>
              <a:tr h="417082">
                <a:tc>
                  <a:txBody>
                    <a:bodyPr/>
                    <a:lstStyle/>
                    <a:p>
                      <a:pPr algn="ctr">
                        <a:lnSpc>
                          <a:spcPct val="115000"/>
                        </a:lnSpc>
                        <a:spcAft>
                          <a:spcPts val="0"/>
                        </a:spcAft>
                      </a:pPr>
                      <a:r>
                        <a:rPr lang="lv-LV" sz="1200" b="0" dirty="0" smtClean="0">
                          <a:solidFill>
                            <a:schemeClr val="tx1"/>
                          </a:solidFill>
                          <a:effectLst/>
                        </a:rPr>
                        <a:t>211</a:t>
                      </a:r>
                      <a:r>
                        <a:rPr lang="en-GB" sz="1200" b="0" dirty="0" smtClean="0">
                          <a:solidFill>
                            <a:schemeClr val="tx1"/>
                          </a:solidFill>
                          <a:effectLst/>
                        </a:rPr>
                        <a:t> </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0"/>
                        </a:spcAft>
                      </a:pPr>
                      <a:r>
                        <a:rPr lang="en-GB" sz="1200" dirty="0" smtClean="0">
                          <a:effectLst/>
                        </a:rPr>
                        <a:t>29</a:t>
                      </a:r>
                      <a:r>
                        <a:rPr lang="lv-LV" sz="1200" dirty="0" smtClean="0">
                          <a:effectLst/>
                        </a:rPr>
                        <a:t>.</a:t>
                      </a:r>
                      <a:r>
                        <a:rPr lang="en-GB" sz="1200" dirty="0" smtClean="0">
                          <a:effectLst/>
                        </a:rPr>
                        <a:t>54 </a:t>
                      </a:r>
                      <a:endParaRPr lang="lv-LV" sz="1200" dirty="0" smtClean="0">
                        <a:effectLst/>
                      </a:endParaRPr>
                    </a:p>
                    <a:p>
                      <a:pPr algn="ctr">
                        <a:lnSpc>
                          <a:spcPct val="115000"/>
                        </a:lnSpc>
                        <a:spcAft>
                          <a:spcPts val="1200"/>
                        </a:spcAft>
                      </a:pPr>
                      <a:r>
                        <a:rPr lang="en-GB" sz="900" dirty="0" smtClean="0">
                          <a:effectLst/>
                        </a:rPr>
                        <a:t>(p</a:t>
                      </a:r>
                      <a:r>
                        <a:rPr lang="lv-LV" sz="900" dirty="0" smtClean="0">
                          <a:effectLst/>
                        </a:rPr>
                        <a:t>e</a:t>
                      </a:r>
                      <a:r>
                        <a:rPr lang="en-GB" sz="900" dirty="0" smtClean="0">
                          <a:effectLst/>
                        </a:rPr>
                        <a:t>r 1000 g)</a:t>
                      </a:r>
                      <a:endParaRPr lang="lv-LV" sz="9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1"/>
                  </a:ext>
                </a:extLst>
              </a:tr>
              <a:tr h="284604">
                <a:tc>
                  <a:txBody>
                    <a:bodyPr/>
                    <a:lstStyle/>
                    <a:p>
                      <a:endParaRPr lang="lv-LV" b="0" dirty="0">
                        <a:solidFill>
                          <a:schemeClr val="tx1"/>
                        </a:solidFill>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endParaRPr lang="lv-LV" b="0" dirty="0">
                        <a:solidFill>
                          <a:schemeClr val="tx1"/>
                        </a:solidFill>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363468">
                <a:tc>
                  <a:txBody>
                    <a:bodyPr/>
                    <a:lstStyle/>
                    <a:p>
                      <a:pPr algn="ctr">
                        <a:lnSpc>
                          <a:spcPct val="115000"/>
                        </a:lnSpc>
                        <a:spcAft>
                          <a:spcPts val="120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360040">
                <a:tc>
                  <a:txBody>
                    <a:bodyPr/>
                    <a:lstStyle/>
                    <a:p>
                      <a:pPr algn="ctr">
                        <a:lnSpc>
                          <a:spcPct val="115000"/>
                        </a:lnSpc>
                        <a:spcAft>
                          <a:spcPts val="120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20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630936">
                <a:tc>
                  <a:txBody>
                    <a:bodyPr/>
                    <a:lstStyle/>
                    <a:p>
                      <a:pPr algn="ctr">
                        <a:lnSpc>
                          <a:spcPct val="115000"/>
                        </a:lnSpc>
                        <a:spcAft>
                          <a:spcPts val="0"/>
                        </a:spcAft>
                      </a:pPr>
                      <a:r>
                        <a:rPr lang="en-GB" sz="1200" dirty="0" smtClean="0">
                          <a:effectLst/>
                        </a:rPr>
                        <a:t>71</a:t>
                      </a:r>
                      <a:r>
                        <a:rPr lang="lv-LV" sz="1200" dirty="0" smtClean="0">
                          <a:effectLst/>
                        </a:rPr>
                        <a:t>.</a:t>
                      </a:r>
                      <a:r>
                        <a:rPr lang="en-GB" sz="1200" dirty="0" smtClean="0">
                          <a:effectLst/>
                        </a:rPr>
                        <a:t>15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0"/>
                        </a:spcAft>
                      </a:pPr>
                      <a:r>
                        <a:rPr lang="en-GB" sz="1200" dirty="0" smtClean="0">
                          <a:effectLst/>
                        </a:rPr>
                        <a:t>54</a:t>
                      </a:r>
                      <a:r>
                        <a:rPr lang="lv-LV" sz="1200" dirty="0" smtClean="0">
                          <a:effectLst/>
                        </a:rPr>
                        <a:t>.</a:t>
                      </a:r>
                      <a:r>
                        <a:rPr lang="en-GB" sz="1200" dirty="0" smtClean="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208344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14</a:t>
            </a:fld>
            <a:endParaRPr lang="lv-LV">
              <a:solidFill>
                <a:prstClr val="black">
                  <a:tint val="75000"/>
                </a:prst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75744518"/>
              </p:ext>
            </p:extLst>
          </p:nvPr>
        </p:nvGraphicFramePr>
        <p:xfrm>
          <a:off x="484929" y="1418736"/>
          <a:ext cx="5887271" cy="3575304"/>
        </p:xfrm>
        <a:graphic>
          <a:graphicData uri="http://schemas.openxmlformats.org/drawingml/2006/table">
            <a:tbl>
              <a:tblPr firstRow="1" firstCol="1" bandRow="1">
                <a:tableStyleId>{5C22544A-7EE6-4342-B048-85BDC9FD1C3A}</a:tableStyleId>
              </a:tblPr>
              <a:tblGrid>
                <a:gridCol w="3456384">
                  <a:extLst>
                    <a:ext uri="{9D8B030D-6E8A-4147-A177-3AD203B41FA5}">
                      <a16:colId xmlns:a16="http://schemas.microsoft.com/office/drawing/2014/main" xmlns="" val="20000"/>
                    </a:ext>
                  </a:extLst>
                </a:gridCol>
                <a:gridCol w="558679">
                  <a:extLst>
                    <a:ext uri="{9D8B030D-6E8A-4147-A177-3AD203B41FA5}">
                      <a16:colId xmlns:a16="http://schemas.microsoft.com/office/drawing/2014/main" xmlns="" val="20001"/>
                    </a:ext>
                  </a:extLst>
                </a:gridCol>
                <a:gridCol w="648072">
                  <a:extLst>
                    <a:ext uri="{9D8B030D-6E8A-4147-A177-3AD203B41FA5}">
                      <a16:colId xmlns:a16="http://schemas.microsoft.com/office/drawing/2014/main" xmlns="" val="20002"/>
                    </a:ext>
                  </a:extLst>
                </a:gridCol>
                <a:gridCol w="648072">
                  <a:extLst>
                    <a:ext uri="{9D8B030D-6E8A-4147-A177-3AD203B41FA5}">
                      <a16:colId xmlns:a16="http://schemas.microsoft.com/office/drawing/2014/main" xmlns="" val="20003"/>
                    </a:ext>
                  </a:extLst>
                </a:gridCol>
                <a:gridCol w="576064">
                  <a:extLst>
                    <a:ext uri="{9D8B030D-6E8A-4147-A177-3AD203B41FA5}">
                      <a16:colId xmlns:a16="http://schemas.microsoft.com/office/drawing/2014/main" xmlns="" val="20004"/>
                    </a:ext>
                  </a:extLst>
                </a:gridCol>
              </a:tblGrid>
              <a:tr h="381207">
                <a:tc>
                  <a:txBody>
                    <a:bodyPr/>
                    <a:lstStyle/>
                    <a:p>
                      <a:pPr indent="-5080" algn="ctr">
                        <a:lnSpc>
                          <a:spcPct val="115000"/>
                        </a:lnSpc>
                        <a:spcAft>
                          <a:spcPts val="0"/>
                        </a:spcAft>
                      </a:pPr>
                      <a:r>
                        <a:rPr lang="en-GB" sz="1200" dirty="0">
                          <a:effectLst/>
                        </a:rPr>
                        <a:t>Product</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2017</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2018</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2019</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03</a:t>
                      </a:r>
                      <a:r>
                        <a:rPr lang="lv-LV" sz="1200" b="1" dirty="0" smtClean="0">
                          <a:effectLst/>
                        </a:rPr>
                        <a:t>/</a:t>
                      </a:r>
                    </a:p>
                    <a:p>
                      <a:pPr algn="ctr">
                        <a:lnSpc>
                          <a:spcPct val="115000"/>
                        </a:lnSpc>
                        <a:spcAft>
                          <a:spcPts val="0"/>
                        </a:spcAft>
                      </a:pPr>
                      <a:r>
                        <a:rPr lang="en-GB" sz="1200" b="1" dirty="0" smtClean="0">
                          <a:effectLst/>
                        </a:rPr>
                        <a:t>20</a:t>
                      </a:r>
                      <a:r>
                        <a:rPr lang="lv-LV" sz="1200" b="1" dirty="0" smtClean="0">
                          <a:effectLst/>
                        </a:rPr>
                        <a:t>20</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0000"/>
                  </a:ext>
                </a:extLst>
              </a:tr>
              <a:tr h="184301">
                <a:tc>
                  <a:txBody>
                    <a:bodyPr/>
                    <a:lstStyle/>
                    <a:p>
                      <a:pPr marL="93663" indent="-4763">
                        <a:lnSpc>
                          <a:spcPct val="115000"/>
                        </a:lnSpc>
                        <a:spcAft>
                          <a:spcPts val="0"/>
                        </a:spcAft>
                      </a:pPr>
                      <a:r>
                        <a:rPr lang="en-GB" sz="1200" b="0" dirty="0">
                          <a:solidFill>
                            <a:schemeClr val="tx1"/>
                          </a:solidFill>
                          <a:effectLst/>
                        </a:rPr>
                        <a:t>Wine,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92</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a:solidFill>
                            <a:srgbClr val="FF0000"/>
                          </a:solidFill>
                          <a:effectLst/>
                        </a:rPr>
                        <a:t>101</a:t>
                      </a:r>
                      <a:endParaRPr lang="lv-LV" sz="12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1"/>
                  </a:ext>
                </a:extLst>
              </a:tr>
              <a:tr h="381207">
                <a:tc>
                  <a:txBody>
                    <a:bodyPr/>
                    <a:lstStyle/>
                    <a:p>
                      <a:pPr marL="88900" indent="-4763">
                        <a:lnSpc>
                          <a:spcPct val="115000"/>
                        </a:lnSpc>
                        <a:spcAft>
                          <a:spcPts val="0"/>
                        </a:spcAft>
                      </a:pPr>
                      <a:r>
                        <a:rPr lang="en-GB" sz="1200" b="0" dirty="0">
                          <a:solidFill>
                            <a:schemeClr val="tx1"/>
                          </a:solidFill>
                          <a:effectLst/>
                        </a:rPr>
                        <a:t>Fermented products (not exceeding 6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64</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0" dirty="0">
                          <a:solidFill>
                            <a:schemeClr val="tx1"/>
                          </a:solidFill>
                          <a:effectLst/>
                        </a:rPr>
                        <a:t>64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2"/>
                  </a:ext>
                </a:extLst>
              </a:tr>
              <a:tr h="381207">
                <a:tc>
                  <a:txBody>
                    <a:bodyPr/>
                    <a:lstStyle/>
                    <a:p>
                      <a:pPr marL="93663" indent="-4763">
                        <a:lnSpc>
                          <a:spcPct val="115000"/>
                        </a:lnSpc>
                        <a:spcAft>
                          <a:spcPts val="0"/>
                        </a:spcAft>
                      </a:pPr>
                      <a:r>
                        <a:rPr lang="en-GB" sz="1200" b="0" dirty="0">
                          <a:solidFill>
                            <a:schemeClr val="tx1"/>
                          </a:solidFill>
                          <a:effectLst/>
                        </a:rPr>
                        <a:t>Fermented products (exceeding 6 per cent  of  alcohol content),per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a:solidFill>
                            <a:srgbClr val="FF0000"/>
                          </a:solidFill>
                          <a:effectLst/>
                        </a:rPr>
                        <a:t>92</a:t>
                      </a:r>
                      <a:endParaRPr lang="lv-LV" sz="12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101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3"/>
                  </a:ext>
                </a:extLst>
              </a:tr>
              <a:tr h="381207">
                <a:tc>
                  <a:txBody>
                    <a:bodyPr/>
                    <a:lstStyle/>
                    <a:p>
                      <a:pPr marL="88900" indent="0">
                        <a:lnSpc>
                          <a:spcPct val="115000"/>
                        </a:lnSpc>
                        <a:spcAft>
                          <a:spcPts val="0"/>
                        </a:spcAft>
                      </a:pPr>
                      <a:r>
                        <a:rPr lang="en-GB" sz="1200" b="0" dirty="0">
                          <a:solidFill>
                            <a:schemeClr val="tx1"/>
                          </a:solidFill>
                          <a:effectLst/>
                        </a:rPr>
                        <a:t>Intermediate products (not exceeding 15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78</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92</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101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smtClean="0">
                          <a:solidFill>
                            <a:srgbClr val="FF0000"/>
                          </a:solidFill>
                          <a:effectLst/>
                        </a:rPr>
                        <a:t>1</a:t>
                      </a:r>
                      <a:r>
                        <a:rPr lang="lv-LV" sz="1200" b="1" dirty="0" smtClean="0">
                          <a:solidFill>
                            <a:srgbClr val="FF0000"/>
                          </a:solidFill>
                          <a:effectLst/>
                        </a:rPr>
                        <a:t>1</a:t>
                      </a:r>
                      <a:r>
                        <a:rPr lang="en-GB" sz="1200" b="1" dirty="0" smtClean="0">
                          <a:solidFill>
                            <a:srgbClr val="FF0000"/>
                          </a:solidFill>
                          <a:effectLst/>
                        </a:rPr>
                        <a:t>1</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4"/>
                  </a:ext>
                </a:extLst>
              </a:tr>
              <a:tr h="381207">
                <a:tc>
                  <a:txBody>
                    <a:bodyPr/>
                    <a:lstStyle/>
                    <a:p>
                      <a:pPr marL="88900" indent="0">
                        <a:lnSpc>
                          <a:spcPct val="115000"/>
                        </a:lnSpc>
                        <a:spcAft>
                          <a:spcPts val="0"/>
                        </a:spcAft>
                      </a:pPr>
                      <a:r>
                        <a:rPr lang="en-GB" sz="1200" b="0" dirty="0">
                          <a:solidFill>
                            <a:schemeClr val="tx1"/>
                          </a:solidFill>
                          <a:effectLst/>
                        </a:rPr>
                        <a:t>Intermediate products (from 15 to 22 per cent of  alcohol content), per 100 litres</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130</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150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168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185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5"/>
                  </a:ext>
                </a:extLst>
              </a:tr>
              <a:tr h="381207">
                <a:tc>
                  <a:txBody>
                    <a:bodyPr/>
                    <a:lstStyle/>
                    <a:p>
                      <a:pPr marL="88900" indent="0">
                        <a:lnSpc>
                          <a:spcPct val="115000"/>
                        </a:lnSpc>
                        <a:spcAft>
                          <a:spcPts val="0"/>
                        </a:spcAft>
                      </a:pPr>
                      <a:r>
                        <a:rPr lang="en-GB" sz="1200" b="0" dirty="0">
                          <a:solidFill>
                            <a:schemeClr val="tx1"/>
                          </a:solidFill>
                          <a:effectLst/>
                        </a:rPr>
                        <a:t>Other alcoholic beverages (ethyl alcohol), per 100 litres of absolute alcohol</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1450</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en-GB" sz="1200" b="1" dirty="0">
                          <a:solidFill>
                            <a:srgbClr val="FF0000"/>
                          </a:solidFill>
                          <a:effectLst/>
                        </a:rPr>
                        <a:t>1670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en-GB" sz="1200" b="1" dirty="0">
                          <a:solidFill>
                            <a:srgbClr val="FF0000"/>
                          </a:solidFill>
                          <a:effectLst/>
                        </a:rPr>
                        <a:t>1840</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2025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6"/>
                  </a:ext>
                </a:extLst>
              </a:tr>
              <a:tr h="381207">
                <a:tc>
                  <a:txBody>
                    <a:bodyPr/>
                    <a:lstStyle/>
                    <a:p>
                      <a:pPr marL="88900" indent="-4763">
                        <a:lnSpc>
                          <a:spcPct val="115000"/>
                        </a:lnSpc>
                        <a:spcAft>
                          <a:spcPts val="0"/>
                        </a:spcAft>
                      </a:pPr>
                      <a:r>
                        <a:rPr lang="en-GB" sz="1200" b="0" dirty="0">
                          <a:solidFill>
                            <a:schemeClr val="tx1"/>
                          </a:solidFill>
                          <a:effectLst/>
                        </a:rPr>
                        <a:t>Beer, per hectolitre/degree of alcohol of finished product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4,5</a:t>
                      </a:r>
                      <a:r>
                        <a:rPr lang="en-GB" sz="1200" baseline="30000" dirty="0">
                          <a:solidFill>
                            <a:schemeClr val="tx1"/>
                          </a:solidFill>
                          <a:effectLst/>
                        </a:rPr>
                        <a:t>1</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lv-LV" sz="1200" b="1" dirty="0" smtClean="0">
                          <a:solidFill>
                            <a:srgbClr val="FF0000"/>
                          </a:solidFill>
                          <a:effectLst/>
                        </a:rPr>
                        <a:t>6.8</a:t>
                      </a:r>
                      <a:r>
                        <a:rPr lang="en-GB" sz="1200" b="1" baseline="30000" dirty="0" smtClean="0">
                          <a:solidFill>
                            <a:srgbClr val="FF0000"/>
                          </a:solidFill>
                          <a:effectLst/>
                        </a:rPr>
                        <a:t>3</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7.4</a:t>
                      </a:r>
                      <a:r>
                        <a:rPr lang="en-GB" sz="1200" b="1" baseline="30000" dirty="0" smtClean="0">
                          <a:solidFill>
                            <a:srgbClr val="FF0000"/>
                          </a:solidFill>
                          <a:effectLst/>
                        </a:rPr>
                        <a:t>5</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8.1</a:t>
                      </a:r>
                      <a:r>
                        <a:rPr lang="lv-LV" sz="1200" b="1" baseline="30000" dirty="0" smtClean="0">
                          <a:solidFill>
                            <a:srgbClr val="FF0000"/>
                          </a:solidFill>
                          <a:effectLst/>
                        </a:rPr>
                        <a:t>7</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7"/>
                  </a:ext>
                </a:extLst>
              </a:tr>
              <a:tr h="381207">
                <a:tc>
                  <a:txBody>
                    <a:bodyPr/>
                    <a:lstStyle/>
                    <a:p>
                      <a:pPr marL="93663" indent="-4763">
                        <a:lnSpc>
                          <a:spcPct val="115000"/>
                        </a:lnSpc>
                        <a:spcAft>
                          <a:spcPts val="0"/>
                        </a:spcAft>
                      </a:pPr>
                      <a:r>
                        <a:rPr lang="en-GB" sz="1200" b="0" dirty="0">
                          <a:solidFill>
                            <a:schemeClr val="tx1"/>
                          </a:solidFill>
                          <a:effectLst/>
                        </a:rPr>
                        <a:t>Beer, per hectolitre/degree of alcohol of finished product</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en-GB" sz="1200" dirty="0">
                          <a:solidFill>
                            <a:schemeClr val="tx1"/>
                          </a:solidFill>
                          <a:effectLst/>
                        </a:rPr>
                        <a:t>2,25</a:t>
                      </a:r>
                      <a:r>
                        <a:rPr lang="en-GB" sz="1200" baseline="30000" dirty="0">
                          <a:solidFill>
                            <a:schemeClr val="tx1"/>
                          </a:solidFill>
                          <a:effectLst/>
                        </a:rPr>
                        <a:t>2</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lv-LV" sz="1200" b="1" dirty="0" smtClean="0">
                          <a:solidFill>
                            <a:srgbClr val="FF0000"/>
                          </a:solidFill>
                          <a:effectLst/>
                        </a:rPr>
                        <a:t>3.4</a:t>
                      </a:r>
                      <a:r>
                        <a:rPr lang="en-GB" sz="1200" b="1" baseline="30000" dirty="0" smtClean="0">
                          <a:solidFill>
                            <a:srgbClr val="FF0000"/>
                          </a:solidFill>
                          <a:effectLst/>
                        </a:rPr>
                        <a:t>4</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dirty="0" smtClean="0">
                          <a:solidFill>
                            <a:srgbClr val="FF0000"/>
                          </a:solidFill>
                          <a:effectLst/>
                        </a:rPr>
                        <a:t>3.7</a:t>
                      </a:r>
                      <a:r>
                        <a:rPr lang="en-GB" sz="1200" b="1" baseline="30000" dirty="0" smtClean="0">
                          <a:solidFill>
                            <a:srgbClr val="FF0000"/>
                          </a:solidFill>
                          <a:effectLst/>
                        </a:rPr>
                        <a:t>6</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lnSpc>
                          <a:spcPct val="115000"/>
                        </a:lnSpc>
                        <a:spcAft>
                          <a:spcPts val="0"/>
                        </a:spcAft>
                      </a:pPr>
                      <a:r>
                        <a:rPr lang="lv-LV" sz="1200" b="1" baseline="0" dirty="0" smtClean="0">
                          <a:solidFill>
                            <a:srgbClr val="FF0000"/>
                          </a:solidFill>
                          <a:effectLst/>
                        </a:rPr>
                        <a:t>4.05</a:t>
                      </a:r>
                      <a:r>
                        <a:rPr lang="lv-LV" sz="1200" b="1" baseline="30000" dirty="0" smtClean="0">
                          <a:solidFill>
                            <a:srgbClr val="FF0000"/>
                          </a:solidFill>
                          <a:effectLst/>
                        </a:rPr>
                        <a:t>8</a:t>
                      </a:r>
                      <a:endParaRPr lang="lv-LV"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8"/>
                  </a:ext>
                </a:extLst>
              </a:tr>
            </a:tbl>
          </a:graphicData>
        </a:graphic>
      </p:graphicFrame>
      <p:sp>
        <p:nvSpPr>
          <p:cNvPr id="5" name="Title 4"/>
          <p:cNvSpPr>
            <a:spLocks noGrp="1"/>
          </p:cNvSpPr>
          <p:nvPr>
            <p:ph type="title"/>
          </p:nvPr>
        </p:nvSpPr>
        <p:spPr>
          <a:xfrm>
            <a:off x="467544" y="476672"/>
            <a:ext cx="6552728" cy="504056"/>
          </a:xfrm>
          <a:solidFill>
            <a:schemeClr val="bg1"/>
          </a:solidFill>
        </p:spPr>
        <p:txBody>
          <a:bodyPr>
            <a:noAutofit/>
          </a:bodyPr>
          <a:lstStyle/>
          <a:p>
            <a:r>
              <a:rPr lang="en-GB" sz="2800" dirty="0" smtClean="0"/>
              <a:t>Excise Duty on Alcoholic Beverages</a:t>
            </a:r>
            <a:endParaRPr lang="en-GB" sz="2800" dirty="0"/>
          </a:p>
        </p:txBody>
      </p:sp>
      <p:graphicFrame>
        <p:nvGraphicFramePr>
          <p:cNvPr id="9" name="Content Placeholder 7"/>
          <p:cNvGraphicFramePr>
            <a:graphicFrameLocks/>
          </p:cNvGraphicFramePr>
          <p:nvPr>
            <p:extLst>
              <p:ext uri="{D42A27DB-BD31-4B8C-83A1-F6EECF244321}">
                <p14:modId xmlns:p14="http://schemas.microsoft.com/office/powerpoint/2010/main" val="1794115508"/>
              </p:ext>
            </p:extLst>
          </p:nvPr>
        </p:nvGraphicFramePr>
        <p:xfrm>
          <a:off x="6553200" y="1229736"/>
          <a:ext cx="2430887" cy="3764303"/>
        </p:xfrm>
        <a:graphic>
          <a:graphicData uri="http://schemas.openxmlformats.org/drawingml/2006/table">
            <a:tbl>
              <a:tblPr firstRow="1" firstCol="1" bandRow="1">
                <a:tableStyleId>{5C22544A-7EE6-4342-B048-85BDC9FD1C3A}</a:tableStyleId>
              </a:tblPr>
              <a:tblGrid>
                <a:gridCol w="558679">
                  <a:extLst>
                    <a:ext uri="{9D8B030D-6E8A-4147-A177-3AD203B41FA5}">
                      <a16:colId xmlns:a16="http://schemas.microsoft.com/office/drawing/2014/main" xmlns="" val="20001"/>
                    </a:ext>
                  </a:extLst>
                </a:gridCol>
                <a:gridCol w="648072">
                  <a:extLst>
                    <a:ext uri="{9D8B030D-6E8A-4147-A177-3AD203B41FA5}">
                      <a16:colId xmlns:a16="http://schemas.microsoft.com/office/drawing/2014/main" xmlns="" val="20002"/>
                    </a:ext>
                  </a:extLst>
                </a:gridCol>
                <a:gridCol w="648072">
                  <a:extLst>
                    <a:ext uri="{9D8B030D-6E8A-4147-A177-3AD203B41FA5}">
                      <a16:colId xmlns:a16="http://schemas.microsoft.com/office/drawing/2014/main" xmlns="" val="20003"/>
                    </a:ext>
                  </a:extLst>
                </a:gridCol>
                <a:gridCol w="576064">
                  <a:extLst>
                    <a:ext uri="{9D8B030D-6E8A-4147-A177-3AD203B41FA5}">
                      <a16:colId xmlns:a16="http://schemas.microsoft.com/office/drawing/2014/main" xmlns="" val="20004"/>
                    </a:ext>
                  </a:extLst>
                </a:gridCol>
              </a:tblGrid>
              <a:tr h="214580">
                <a:tc gridSpan="2">
                  <a:txBody>
                    <a:bodyPr/>
                    <a:lstStyle/>
                    <a:p>
                      <a:pPr algn="ctr">
                        <a:lnSpc>
                          <a:spcPct val="115000"/>
                        </a:lnSpc>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Estonia</a:t>
                      </a:r>
                      <a:endParaRPr lang="lv-LV" sz="1200" b="1"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2">
                  <a:txBody>
                    <a:bodyPr/>
                    <a:lstStyle/>
                    <a:p>
                      <a:pPr algn="ctr">
                        <a:lnSpc>
                          <a:spcPct val="115000"/>
                        </a:lnSpc>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Lithuania</a:t>
                      </a:r>
                      <a:endParaRPr lang="lv-LV" sz="1200" b="1"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4154235627"/>
                  </a:ext>
                </a:extLst>
              </a:tr>
              <a:tr h="429160">
                <a:tc>
                  <a:txBody>
                    <a:bodyPr/>
                    <a:lstStyle/>
                    <a:p>
                      <a:pPr algn="ctr">
                        <a:lnSpc>
                          <a:spcPct val="115000"/>
                        </a:lnSpc>
                        <a:spcAft>
                          <a:spcPts val="0"/>
                        </a:spcAft>
                      </a:pPr>
                      <a:r>
                        <a:rPr lang="en-GB" sz="1200" b="1" dirty="0" smtClean="0">
                          <a:effectLst/>
                        </a:rPr>
                        <a:t>01</a:t>
                      </a:r>
                      <a:r>
                        <a:rPr lang="lv-LV" sz="1200" b="1" dirty="0" smtClean="0">
                          <a:effectLst/>
                        </a:rPr>
                        <a:t>/</a:t>
                      </a:r>
                      <a:r>
                        <a:rPr lang="en-GB" sz="1200" b="1" dirty="0" smtClean="0">
                          <a:effectLst/>
                        </a:rPr>
                        <a:t>0</a:t>
                      </a:r>
                      <a:r>
                        <a:rPr lang="lv-LV" sz="1200" b="1" dirty="0" smtClean="0">
                          <a:effectLst/>
                        </a:rPr>
                        <a:t>2/</a:t>
                      </a:r>
                    </a:p>
                    <a:p>
                      <a:pPr algn="ctr">
                        <a:lnSpc>
                          <a:spcPct val="115000"/>
                        </a:lnSpc>
                        <a:spcAft>
                          <a:spcPts val="0"/>
                        </a:spcAft>
                      </a:pPr>
                      <a:r>
                        <a:rPr lang="en-GB" sz="1200" b="1" dirty="0" smtClean="0">
                          <a:effectLst/>
                        </a:rPr>
                        <a:t>201</a:t>
                      </a:r>
                      <a:r>
                        <a:rPr lang="lv-LV" sz="1200" b="1" dirty="0" smtClean="0">
                          <a:effectLst/>
                        </a:rPr>
                        <a:t>6</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a:t>
                      </a:r>
                      <a:r>
                        <a:rPr lang="lv-LV" sz="1200" b="1" dirty="0" smtClean="0">
                          <a:solidFill>
                            <a:schemeClr val="bg1"/>
                          </a:solidFill>
                          <a:effectLst/>
                        </a:rPr>
                        <a:t>7/</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03</a:t>
                      </a:r>
                      <a:r>
                        <a:rPr lang="lv-LV" sz="1200" b="1" dirty="0" smtClean="0">
                          <a:solidFill>
                            <a:schemeClr val="bg1"/>
                          </a:solidFill>
                          <a:effectLst/>
                        </a:rPr>
                        <a:t>/</a:t>
                      </a:r>
                    </a:p>
                    <a:p>
                      <a:pPr algn="ctr">
                        <a:lnSpc>
                          <a:spcPct val="115000"/>
                        </a:lnSpc>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a:lnSpc>
                          <a:spcPct val="115000"/>
                        </a:lnSpc>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03</a:t>
                      </a:r>
                      <a:r>
                        <a:rPr lang="lv-LV" sz="1200" b="1" dirty="0" smtClean="0">
                          <a:solidFill>
                            <a:schemeClr val="bg1"/>
                          </a:solidFill>
                          <a:effectLst/>
                        </a:rPr>
                        <a:t>/</a:t>
                      </a:r>
                    </a:p>
                    <a:p>
                      <a:pPr algn="ctr">
                        <a:lnSpc>
                          <a:spcPct val="115000"/>
                        </a:lnSpc>
                        <a:spcAft>
                          <a:spcPts val="0"/>
                        </a:spcAft>
                      </a:pPr>
                      <a:r>
                        <a:rPr lang="en-GB" sz="1200" b="1" dirty="0" smtClean="0">
                          <a:solidFill>
                            <a:schemeClr val="bg1"/>
                          </a:solidFill>
                          <a:effectLst/>
                        </a:rPr>
                        <a:t>20</a:t>
                      </a:r>
                      <a:r>
                        <a:rPr lang="lv-LV" sz="1200" b="1" dirty="0" smtClean="0">
                          <a:solidFill>
                            <a:schemeClr val="bg1"/>
                          </a:solidFill>
                          <a:effectLst/>
                        </a:rPr>
                        <a:t>17</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extLst>
                  <a:ext uri="{0D108BD9-81ED-4DB2-BD59-A6C34878D82A}">
                    <a16:rowId xmlns:a16="http://schemas.microsoft.com/office/drawing/2014/main" xmlns="" val="10000"/>
                  </a:ext>
                </a:extLst>
              </a:tr>
              <a:tr h="205089">
                <a:tc>
                  <a:txBody>
                    <a:bodyPr/>
                    <a:lstStyle/>
                    <a:p>
                      <a:pPr algn="ctr">
                        <a:lnSpc>
                          <a:spcPct val="106000"/>
                        </a:lnSpc>
                        <a:spcAft>
                          <a:spcPts val="0"/>
                        </a:spcAft>
                      </a:pPr>
                      <a:r>
                        <a:rPr lang="lv-LV" sz="1200" b="0" dirty="0" smtClean="0">
                          <a:solidFill>
                            <a:schemeClr val="tx1"/>
                          </a:solidFill>
                          <a:effectLst/>
                        </a:rPr>
                        <a:t>111.98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123.18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164.67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1"/>
                  </a:ext>
                </a:extLst>
              </a:tr>
              <a:tr h="388943">
                <a:tc>
                  <a:txBody>
                    <a:bodyPr/>
                    <a:lstStyle/>
                    <a:p>
                      <a:pPr algn="ctr">
                        <a:lnSpc>
                          <a:spcPct val="106000"/>
                        </a:lnSpc>
                        <a:spcAft>
                          <a:spcPts val="0"/>
                        </a:spcAft>
                      </a:pPr>
                      <a:r>
                        <a:rPr lang="lv-LV" sz="1200" b="0" dirty="0" smtClean="0">
                          <a:solidFill>
                            <a:schemeClr val="tx1"/>
                          </a:solidFill>
                          <a:effectLst/>
                        </a:rPr>
                        <a:t>48.55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dirty="0" smtClean="0">
                          <a:solidFill>
                            <a:schemeClr val="tx1"/>
                          </a:solidFill>
                          <a:effectLst/>
                          <a:latin typeface="+mn-lt"/>
                          <a:ea typeface="+mn-ea"/>
                          <a:cs typeface="+mn-cs"/>
                        </a:rPr>
                        <a:t>77.44</a:t>
                      </a:r>
                      <a:endParaRPr lang="lv-LV"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dirty="0" smtClean="0">
                          <a:solidFill>
                            <a:schemeClr val="tx1"/>
                          </a:solidFill>
                          <a:effectLst/>
                        </a:rPr>
                        <a:t>30.96</a:t>
                      </a:r>
                      <a:r>
                        <a:rPr lang="lv-LV" sz="1200" baseline="30000" dirty="0" smtClean="0">
                          <a:solidFill>
                            <a:schemeClr val="tx1"/>
                          </a:solidFill>
                          <a:effectLst/>
                        </a:rPr>
                        <a:t> </a:t>
                      </a:r>
                      <a:r>
                        <a:rPr lang="lv-LV" sz="1200" dirty="0" smtClean="0">
                          <a:solidFill>
                            <a:schemeClr val="tx1"/>
                          </a:solidFill>
                          <a:effectLst/>
                        </a:rPr>
                        <a:t> </a:t>
                      </a:r>
                    </a:p>
                    <a:p>
                      <a:pPr algn="ctr">
                        <a:lnSpc>
                          <a:spcPct val="106000"/>
                        </a:lnSpc>
                        <a:spcAft>
                          <a:spcPts val="0"/>
                        </a:spcAft>
                      </a:pPr>
                      <a:r>
                        <a:rPr lang="lv-LV" sz="900" dirty="0" smtClean="0">
                          <a:solidFill>
                            <a:schemeClr val="tx1"/>
                          </a:solidFill>
                          <a:effectLst/>
                        </a:rPr>
                        <a:t>(till 8.5 %)</a:t>
                      </a:r>
                      <a:endParaRPr lang="lv-LV"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dirty="0" smtClean="0">
                          <a:solidFill>
                            <a:schemeClr val="tx1"/>
                          </a:solidFill>
                          <a:effectLst/>
                        </a:rPr>
                        <a:t>65.46</a:t>
                      </a:r>
                    </a:p>
                    <a:p>
                      <a:pPr algn="ctr">
                        <a:lnSpc>
                          <a:spcPct val="106000"/>
                        </a:lnSpc>
                        <a:spcAft>
                          <a:spcPts val="0"/>
                        </a:spcAft>
                      </a:pPr>
                      <a:r>
                        <a:rPr lang="lv-LV" sz="900" dirty="0" smtClean="0">
                          <a:solidFill>
                            <a:schemeClr val="tx1"/>
                          </a:solidFill>
                          <a:effectLst/>
                        </a:rPr>
                        <a:t>(till 8.5 %)</a:t>
                      </a:r>
                      <a:endParaRPr lang="lv-LV"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418368">
                <a:tc>
                  <a:txBody>
                    <a:bodyPr/>
                    <a:lstStyle/>
                    <a:p>
                      <a:pPr algn="ctr">
                        <a:lnSpc>
                          <a:spcPct val="106000"/>
                        </a:lnSpc>
                        <a:spcAft>
                          <a:spcPts val="0"/>
                        </a:spcAft>
                      </a:pPr>
                      <a:r>
                        <a:rPr lang="lv-LV" sz="1200" b="0" dirty="0" smtClean="0">
                          <a:solidFill>
                            <a:schemeClr val="tx1"/>
                          </a:solidFill>
                          <a:effectLst/>
                        </a:rPr>
                        <a:t>111.98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123.18</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164.67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440816">
                <a:tc>
                  <a:txBody>
                    <a:bodyPr/>
                    <a:lstStyle/>
                    <a:p>
                      <a:pPr algn="ctr">
                        <a:lnSpc>
                          <a:spcPct val="106000"/>
                        </a:lnSpc>
                        <a:spcAft>
                          <a:spcPts val="0"/>
                        </a:spcAft>
                      </a:pPr>
                      <a:r>
                        <a:rPr lang="lv-LV" sz="1200" b="0" dirty="0" smtClean="0">
                          <a:solidFill>
                            <a:schemeClr val="tx1"/>
                          </a:solidFill>
                          <a:effectLst/>
                        </a:rPr>
                        <a:t>239.12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263.03</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96.65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185.82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448645">
                <a:tc>
                  <a:txBody>
                    <a:bodyPr/>
                    <a:lstStyle/>
                    <a:p>
                      <a:pPr algn="ctr">
                        <a:lnSpc>
                          <a:spcPct val="106000"/>
                        </a:lnSpc>
                        <a:spcAft>
                          <a:spcPts val="0"/>
                        </a:spcAft>
                      </a:pPr>
                      <a:r>
                        <a:rPr lang="lv-LV" sz="1200" b="0" dirty="0" smtClean="0">
                          <a:solidFill>
                            <a:schemeClr val="tx1"/>
                          </a:solidFill>
                          <a:effectLst/>
                        </a:rPr>
                        <a:t>239.12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263.03</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136.37</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264.52                                                 </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5"/>
                  </a:ext>
                </a:extLst>
              </a:tr>
              <a:tr h="440816">
                <a:tc>
                  <a:txBody>
                    <a:bodyPr/>
                    <a:lstStyle/>
                    <a:p>
                      <a:pPr algn="ctr">
                        <a:lnSpc>
                          <a:spcPct val="106000"/>
                        </a:lnSpc>
                        <a:spcAft>
                          <a:spcPts val="0"/>
                        </a:spcAft>
                      </a:pPr>
                      <a:r>
                        <a:rPr lang="lv-LV" sz="1200" b="0" dirty="0" smtClean="0">
                          <a:solidFill>
                            <a:schemeClr val="tx1"/>
                          </a:solidFill>
                          <a:effectLst/>
                        </a:rPr>
                        <a:t>2172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a:solidFill>
                            <a:schemeClr val="tx1"/>
                          </a:solidFill>
                          <a:effectLst/>
                        </a:rPr>
                        <a:t>2389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1352.69</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1665.04</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6"/>
                  </a:ext>
                </a:extLst>
              </a:tr>
              <a:tr h="388943">
                <a:tc>
                  <a:txBody>
                    <a:bodyPr/>
                    <a:lstStyle/>
                    <a:p>
                      <a:pPr algn="ctr">
                        <a:lnSpc>
                          <a:spcPct val="106000"/>
                        </a:lnSpc>
                        <a:spcAft>
                          <a:spcPts val="0"/>
                        </a:spcAft>
                      </a:pPr>
                      <a:r>
                        <a:rPr lang="lv-LV" sz="1200" b="0" dirty="0" smtClean="0">
                          <a:solidFill>
                            <a:schemeClr val="tx1"/>
                          </a:solidFill>
                          <a:effectLst/>
                        </a:rPr>
                        <a:t>8.30</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15.52</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3.36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7.11</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7"/>
                  </a:ext>
                </a:extLst>
              </a:tr>
              <a:tr h="388943">
                <a:tc>
                  <a:txBody>
                    <a:bodyPr/>
                    <a:lstStyle/>
                    <a:p>
                      <a:pPr algn="ctr">
                        <a:lnSpc>
                          <a:spcPct val="106000"/>
                        </a:lnSpc>
                        <a:spcAft>
                          <a:spcPts val="0"/>
                        </a:spcAft>
                      </a:pPr>
                      <a:r>
                        <a:rPr lang="lv-LV" sz="1200" b="0" dirty="0" smtClean="0">
                          <a:solidFill>
                            <a:schemeClr val="tx1"/>
                          </a:solidFill>
                          <a:effectLst/>
                        </a:rPr>
                        <a:t>4.15</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7.76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06000"/>
                        </a:lnSpc>
                        <a:spcAft>
                          <a:spcPts val="0"/>
                        </a:spcAft>
                      </a:pPr>
                      <a:r>
                        <a:rPr lang="lv-LV" sz="1200" b="0" dirty="0" smtClean="0">
                          <a:solidFill>
                            <a:schemeClr val="tx1"/>
                          </a:solidFill>
                          <a:effectLst/>
                        </a:rPr>
                        <a:t>3.36</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lnSpc>
                          <a:spcPct val="106000"/>
                        </a:lnSpc>
                        <a:spcAft>
                          <a:spcPts val="0"/>
                        </a:spcAft>
                      </a:pPr>
                      <a:r>
                        <a:rPr lang="lv-LV" sz="1200" b="0" dirty="0" smtClean="0">
                          <a:solidFill>
                            <a:schemeClr val="tx1"/>
                          </a:solidFill>
                          <a:effectLst/>
                        </a:rPr>
                        <a:t>7.11</a:t>
                      </a:r>
                      <a:endParaRPr lang="lv-LV"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4583375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15</a:t>
            </a:fld>
            <a:endParaRPr lang="lv-LV">
              <a:solidFill>
                <a:prstClr val="black">
                  <a:tint val="75000"/>
                </a:prst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3972070"/>
              </p:ext>
            </p:extLst>
          </p:nvPr>
        </p:nvGraphicFramePr>
        <p:xfrm>
          <a:off x="524847" y="1787979"/>
          <a:ext cx="5919361" cy="2393430"/>
        </p:xfrm>
        <a:graphic>
          <a:graphicData uri="http://schemas.openxmlformats.org/drawingml/2006/table">
            <a:tbl>
              <a:tblPr>
                <a:tableStyleId>{5C22544A-7EE6-4342-B048-85BDC9FD1C3A}</a:tableStyleId>
              </a:tblPr>
              <a:tblGrid>
                <a:gridCol w="3327073">
                  <a:extLst>
                    <a:ext uri="{9D8B030D-6E8A-4147-A177-3AD203B41FA5}">
                      <a16:colId xmlns:a16="http://schemas.microsoft.com/office/drawing/2014/main" xmlns="" val="20000"/>
                    </a:ext>
                  </a:extLst>
                </a:gridCol>
                <a:gridCol w="864096">
                  <a:extLst>
                    <a:ext uri="{9D8B030D-6E8A-4147-A177-3AD203B41FA5}">
                      <a16:colId xmlns:a16="http://schemas.microsoft.com/office/drawing/2014/main" xmlns="" val="20001"/>
                    </a:ext>
                  </a:extLst>
                </a:gridCol>
                <a:gridCol w="864096">
                  <a:extLst>
                    <a:ext uri="{9D8B030D-6E8A-4147-A177-3AD203B41FA5}">
                      <a16:colId xmlns:a16="http://schemas.microsoft.com/office/drawing/2014/main" xmlns="" val="20002"/>
                    </a:ext>
                  </a:extLst>
                </a:gridCol>
                <a:gridCol w="864096">
                  <a:extLst>
                    <a:ext uri="{9D8B030D-6E8A-4147-A177-3AD203B41FA5}">
                      <a16:colId xmlns:a16="http://schemas.microsoft.com/office/drawing/2014/main" xmlns="" val="20003"/>
                    </a:ext>
                  </a:extLst>
                </a:gridCol>
              </a:tblGrid>
              <a:tr h="265240">
                <a:tc>
                  <a:txBody>
                    <a:bodyPr/>
                    <a:lstStyle/>
                    <a:p>
                      <a:pPr algn="ctr">
                        <a:spcAft>
                          <a:spcPts val="0"/>
                        </a:spcAft>
                      </a:pPr>
                      <a:r>
                        <a:rPr lang="en-GB" sz="1200" b="1" dirty="0" smtClean="0">
                          <a:solidFill>
                            <a:schemeClr val="bg1"/>
                          </a:solidFill>
                          <a:effectLst/>
                        </a:rPr>
                        <a:t>Product</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2018</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2020</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002060"/>
                    </a:solidFill>
                  </a:tcPr>
                </a:tc>
                <a:extLst>
                  <a:ext uri="{0D108BD9-81ED-4DB2-BD59-A6C34878D82A}">
                    <a16:rowId xmlns:a16="http://schemas.microsoft.com/office/drawing/2014/main" xmlns="" val="10000"/>
                  </a:ext>
                </a:extLst>
              </a:tr>
              <a:tr h="317810">
                <a:tc>
                  <a:txBody>
                    <a:bodyPr/>
                    <a:lstStyle/>
                    <a:p>
                      <a:pPr>
                        <a:spcAft>
                          <a:spcPts val="0"/>
                        </a:spcAft>
                      </a:pPr>
                      <a:r>
                        <a:rPr lang="en-GB" sz="1200" dirty="0">
                          <a:effectLst/>
                        </a:rPr>
                        <a:t>Unleaded petrol,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436</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47</a:t>
                      </a:r>
                      <a:r>
                        <a:rPr lang="lv-LV" sz="1200" b="1" dirty="0" smtClean="0">
                          <a:solidFill>
                            <a:srgbClr val="FF0000"/>
                          </a:solidFill>
                          <a:effectLst/>
                        </a:rPr>
                        <a:t>6</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lv-LV" sz="1200" b="1" dirty="0" smtClean="0">
                          <a:solidFill>
                            <a:srgbClr val="FF0000"/>
                          </a:solidFill>
                          <a:effectLst/>
                        </a:rPr>
                        <a:t>509</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1"/>
                  </a:ext>
                </a:extLst>
              </a:tr>
              <a:tr h="362501">
                <a:tc>
                  <a:txBody>
                    <a:bodyPr/>
                    <a:lstStyle/>
                    <a:p>
                      <a:pPr>
                        <a:spcAft>
                          <a:spcPts val="0"/>
                        </a:spcAft>
                      </a:pPr>
                      <a:r>
                        <a:rPr lang="en-GB" sz="1200" dirty="0">
                          <a:effectLst/>
                        </a:rPr>
                        <a:t>Leaded petrol,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smtClean="0">
                          <a:effectLst/>
                        </a:rPr>
                        <a:t>455</a:t>
                      </a:r>
                      <a:r>
                        <a:rPr lang="lv-LV" sz="1200" dirty="0" smtClean="0">
                          <a:effectLst/>
                        </a:rPr>
                        <a:t>.</a:t>
                      </a:r>
                      <a:r>
                        <a:rPr lang="en-GB" sz="1200" dirty="0" smtClean="0">
                          <a:effectLst/>
                        </a:rPr>
                        <a:t>32</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5</a:t>
                      </a:r>
                      <a:r>
                        <a:rPr lang="lv-LV" sz="1200" b="1" dirty="0" smtClean="0">
                          <a:solidFill>
                            <a:srgbClr val="FF0000"/>
                          </a:solidFill>
                          <a:effectLst/>
                        </a:rPr>
                        <a:t>9</a:t>
                      </a:r>
                      <a:r>
                        <a:rPr lang="en-GB" sz="1200" b="1" dirty="0" smtClean="0">
                          <a:solidFill>
                            <a:srgbClr val="FF0000"/>
                          </a:solidFill>
                          <a:effectLst/>
                        </a:rPr>
                        <a:t>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a:solidFill>
                            <a:srgbClr val="FF0000"/>
                          </a:solidFill>
                          <a:effectLst/>
                        </a:rPr>
                        <a:t>594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2"/>
                  </a:ext>
                </a:extLst>
              </a:tr>
              <a:tr h="320817">
                <a:tc>
                  <a:txBody>
                    <a:bodyPr/>
                    <a:lstStyle/>
                    <a:p>
                      <a:pPr>
                        <a:spcAft>
                          <a:spcPts val="0"/>
                        </a:spcAft>
                      </a:pPr>
                      <a:r>
                        <a:rPr lang="en-GB" sz="1200" dirty="0">
                          <a:effectLst/>
                        </a:rPr>
                        <a:t>Diesel fuel (gas oil),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341</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37</a:t>
                      </a:r>
                      <a:r>
                        <a:rPr lang="lv-LV" sz="1200" b="1" dirty="0" smtClean="0">
                          <a:solidFill>
                            <a:srgbClr val="FF0000"/>
                          </a:solidFill>
                          <a:effectLst/>
                        </a:rPr>
                        <a:t>2</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lv-LV" sz="1200" b="1" dirty="0" smtClean="0">
                          <a:solidFill>
                            <a:srgbClr val="FF0000"/>
                          </a:solidFill>
                          <a:effectLst/>
                        </a:rPr>
                        <a:t>414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3"/>
                  </a:ext>
                </a:extLst>
              </a:tr>
              <a:tr h="334592">
                <a:tc>
                  <a:txBody>
                    <a:bodyPr/>
                    <a:lstStyle/>
                    <a:p>
                      <a:pPr>
                        <a:lnSpc>
                          <a:spcPct val="115000"/>
                        </a:lnSpc>
                        <a:spcAft>
                          <a:spcPts val="0"/>
                        </a:spcAft>
                      </a:pPr>
                      <a:r>
                        <a:rPr lang="en-GB" sz="1200" dirty="0">
                          <a:effectLst/>
                        </a:rPr>
                        <a:t>Kerosene, per 1000 litres </a:t>
                      </a:r>
                      <a:endParaRPr lang="lv-LV" sz="1200" dirty="0">
                        <a:solidFill>
                          <a:srgbClr val="083064"/>
                        </a:solidFill>
                        <a:effectLst/>
                        <a:latin typeface="Calibri" panose="020F0502020204030204" pitchFamily="34" charset="0"/>
                        <a:ea typeface="Calibri" panose="020F0502020204030204" pitchFamily="34" charset="0"/>
                        <a:cs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341</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37</a:t>
                      </a:r>
                      <a:r>
                        <a:rPr lang="lv-LV" sz="1200" b="1" dirty="0" smtClean="0">
                          <a:solidFill>
                            <a:srgbClr val="FF0000"/>
                          </a:solidFill>
                          <a:effectLst/>
                        </a:rPr>
                        <a:t>2</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smtClean="0">
                          <a:solidFill>
                            <a:srgbClr val="FF0000"/>
                          </a:solidFill>
                          <a:effectLst/>
                        </a:rPr>
                        <a:t>4</a:t>
                      </a:r>
                      <a:r>
                        <a:rPr lang="lv-LV" sz="1200" b="1" dirty="0" smtClean="0">
                          <a:solidFill>
                            <a:srgbClr val="FF0000"/>
                          </a:solidFill>
                          <a:effectLst/>
                        </a:rPr>
                        <a:t>14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4"/>
                  </a:ext>
                </a:extLst>
              </a:tr>
              <a:tr h="306550">
                <a:tc>
                  <a:txBody>
                    <a:bodyPr/>
                    <a:lstStyle/>
                    <a:p>
                      <a:pPr>
                        <a:spcAft>
                          <a:spcPts val="0"/>
                        </a:spcAft>
                      </a:pPr>
                      <a:r>
                        <a:rPr lang="en-GB" sz="1200" dirty="0">
                          <a:effectLst/>
                        </a:rPr>
                        <a:t>Liquefied petroleum gas (LPG), per 1000 kg</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206</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Aft>
                          <a:spcPts val="0"/>
                        </a:spcAft>
                      </a:pPr>
                      <a:r>
                        <a:rPr lang="en-GB" sz="1200" b="1" dirty="0" smtClean="0">
                          <a:solidFill>
                            <a:srgbClr val="FF0000"/>
                          </a:solidFill>
                          <a:effectLst/>
                        </a:rPr>
                        <a:t>2</a:t>
                      </a:r>
                      <a:r>
                        <a:rPr lang="lv-LV" sz="1200" b="1" dirty="0" smtClean="0">
                          <a:solidFill>
                            <a:srgbClr val="FF0000"/>
                          </a:solidFill>
                          <a:effectLst/>
                        </a:rPr>
                        <a:t>44</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Aft>
                          <a:spcPts val="0"/>
                        </a:spcAft>
                      </a:pPr>
                      <a:r>
                        <a:rPr lang="en-GB" sz="1200" b="1" dirty="0" smtClean="0">
                          <a:solidFill>
                            <a:srgbClr val="FF0000"/>
                          </a:solidFill>
                          <a:effectLst/>
                        </a:rPr>
                        <a:t>2</a:t>
                      </a:r>
                      <a:r>
                        <a:rPr lang="lv-LV" sz="1200" b="1" dirty="0" smtClean="0">
                          <a:solidFill>
                            <a:srgbClr val="FF0000"/>
                          </a:solidFill>
                          <a:effectLst/>
                        </a:rPr>
                        <a:t>85</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5"/>
                  </a:ext>
                </a:extLst>
              </a:tr>
              <a:tr h="385400">
                <a:tc>
                  <a:txBody>
                    <a:bodyPr/>
                    <a:lstStyle/>
                    <a:p>
                      <a:pPr>
                        <a:spcAft>
                          <a:spcPts val="0"/>
                        </a:spcAft>
                      </a:pPr>
                      <a:r>
                        <a:rPr lang="en-GB" sz="1200" dirty="0">
                          <a:effectLst/>
                        </a:rPr>
                        <a:t>Diesel fuel (gas oil) used for agricultural works, per 1000 litres</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spcAft>
                          <a:spcPts val="0"/>
                        </a:spcAft>
                      </a:pPr>
                      <a:r>
                        <a:rPr lang="en-GB" sz="1200" dirty="0">
                          <a:effectLst/>
                        </a:rPr>
                        <a:t>50</a:t>
                      </a:r>
                      <a:endParaRPr lang="lv-LV" sz="1200" dirty="0">
                        <a:solidFill>
                          <a:srgbClr val="083064"/>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spcBef>
                          <a:spcPts val="1200"/>
                        </a:spcBef>
                        <a:spcAft>
                          <a:spcPts val="0"/>
                        </a:spcAft>
                      </a:pPr>
                      <a:r>
                        <a:rPr lang="lv-LV" sz="1200" b="1" dirty="0" smtClean="0">
                          <a:solidFill>
                            <a:srgbClr val="FF0000"/>
                          </a:solidFill>
                          <a:effectLst/>
                        </a:rPr>
                        <a:t>55.8*</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spcBef>
                          <a:spcPts val="1200"/>
                        </a:spcBef>
                        <a:spcAft>
                          <a:spcPts val="0"/>
                        </a:spcAft>
                      </a:pPr>
                      <a:r>
                        <a:rPr lang="lv-LV" sz="1200" b="1" dirty="0" smtClean="0">
                          <a:solidFill>
                            <a:srgbClr val="FF0000"/>
                          </a:solidFill>
                          <a:effectLst/>
                        </a:rPr>
                        <a:t>62.1*</a:t>
                      </a:r>
                      <a:endParaRPr lang="lv-LV" sz="1200" b="1" dirty="0">
                        <a:solidFill>
                          <a:srgbClr val="FF0000"/>
                        </a:solidFill>
                        <a:effectLst/>
                        <a:latin typeface="Times New Roman" panose="02020603050405020304" pitchFamily="18" charset="0"/>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0006"/>
                  </a:ext>
                </a:extLst>
              </a:tr>
            </a:tbl>
          </a:graphicData>
        </a:graphic>
      </p:graphicFrame>
      <p:sp>
        <p:nvSpPr>
          <p:cNvPr id="5" name="Title 4"/>
          <p:cNvSpPr>
            <a:spLocks noGrp="1"/>
          </p:cNvSpPr>
          <p:nvPr>
            <p:ph type="title"/>
          </p:nvPr>
        </p:nvSpPr>
        <p:spPr>
          <a:xfrm>
            <a:off x="500862" y="481752"/>
            <a:ext cx="5439290" cy="498976"/>
          </a:xfrm>
          <a:solidFill>
            <a:schemeClr val="bg1"/>
          </a:solidFill>
        </p:spPr>
        <p:txBody>
          <a:bodyPr>
            <a:noAutofit/>
          </a:bodyPr>
          <a:lstStyle/>
          <a:p>
            <a:r>
              <a:rPr lang="en-GB" sz="2800" dirty="0" smtClean="0"/>
              <a:t>Excise Duty on Mineral Oils</a:t>
            </a:r>
            <a:endParaRPr lang="en-GB" sz="2800" dirty="0"/>
          </a:p>
        </p:txBody>
      </p:sp>
      <p:sp>
        <p:nvSpPr>
          <p:cNvPr id="7" name="Rectangle 1"/>
          <p:cNvSpPr>
            <a:spLocks noChangeArrowheads="1"/>
          </p:cNvSpPr>
          <p:nvPr/>
        </p:nvSpPr>
        <p:spPr bwMode="auto">
          <a:xfrm>
            <a:off x="-3990570" y="890201"/>
            <a:ext cx="13134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endParaRPr lang="lv-LV" sz="1350"/>
          </a:p>
        </p:txBody>
      </p:sp>
      <p:sp>
        <p:nvSpPr>
          <p:cNvPr id="4" name="TextBox 3"/>
          <p:cNvSpPr txBox="1"/>
          <p:nvPr/>
        </p:nvSpPr>
        <p:spPr>
          <a:xfrm>
            <a:off x="524847" y="4221088"/>
            <a:ext cx="864339" cy="230832"/>
          </a:xfrm>
          <a:prstGeom prst="rect">
            <a:avLst/>
          </a:prstGeom>
          <a:noFill/>
        </p:spPr>
        <p:txBody>
          <a:bodyPr wrap="none" rtlCol="0">
            <a:spAutoFit/>
          </a:bodyPr>
          <a:lstStyle/>
          <a:p>
            <a:r>
              <a:rPr lang="en-GB" sz="900" dirty="0"/>
              <a:t>* From 1 July</a:t>
            </a:r>
          </a:p>
        </p:txBody>
      </p:sp>
      <p:sp>
        <p:nvSpPr>
          <p:cNvPr id="9" name="Rectangle 1"/>
          <p:cNvSpPr>
            <a:spLocks noChangeArrowheads="1"/>
          </p:cNvSpPr>
          <p:nvPr/>
        </p:nvSpPr>
        <p:spPr bwMode="auto">
          <a:xfrm>
            <a:off x="6514728" y="4336504"/>
            <a:ext cx="2017712"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lv-LV" altLang="lv-LV" sz="900" dirty="0" smtClean="0">
                <a:solidFill>
                  <a:srgbClr val="000000"/>
                </a:solidFill>
                <a:latin typeface="Arial" panose="020B0604020202020204" pitchFamily="34" charset="0"/>
                <a:ea typeface="Franklin Gothic Book" panose="020B0503020102020204" pitchFamily="34" charset="0"/>
              </a:rPr>
              <a:t>*</a:t>
            </a:r>
            <a:r>
              <a:rPr lang="en-US" sz="900" dirty="0"/>
              <a:t> </a:t>
            </a:r>
            <a:r>
              <a:rPr lang="en-GB" sz="900" dirty="0" smtClean="0"/>
              <a:t>The excise duty for </a:t>
            </a:r>
            <a:r>
              <a:rPr lang="en-US" sz="900" dirty="0" smtClean="0"/>
              <a:t>LPG </a:t>
            </a:r>
            <a:r>
              <a:rPr lang="en-US" sz="900" dirty="0"/>
              <a:t>in Estonia came into force on 01.07.2017</a:t>
            </a:r>
            <a:r>
              <a:rPr lang="lv-LV" altLang="lv-LV" sz="900" dirty="0" smtClean="0">
                <a:solidFill>
                  <a:srgbClr val="000000"/>
                </a:solidFill>
                <a:latin typeface="Arial" panose="020B0604020202020204" pitchFamily="34" charset="0"/>
                <a:ea typeface="Franklin Gothic Book" panose="020B0503020102020204" pitchFamily="34" charset="0"/>
              </a:rPr>
              <a:t>.</a:t>
            </a:r>
            <a:endParaRPr lang="lv-LV" altLang="lv-LV" sz="1350" dirty="0">
              <a:latin typeface="Arial" panose="020B0604020202020204" pitchFamily="34" charset="0"/>
            </a:endParaRPr>
          </a:p>
        </p:txBody>
      </p:sp>
      <p:graphicFrame>
        <p:nvGraphicFramePr>
          <p:cNvPr id="10" name="Content Placeholder 5"/>
          <p:cNvGraphicFramePr>
            <a:graphicFrameLocks/>
          </p:cNvGraphicFramePr>
          <p:nvPr>
            <p:extLst>
              <p:ext uri="{D42A27DB-BD31-4B8C-83A1-F6EECF244321}">
                <p14:modId xmlns:p14="http://schemas.microsoft.com/office/powerpoint/2010/main" val="2742804990"/>
              </p:ext>
            </p:extLst>
          </p:nvPr>
        </p:nvGraphicFramePr>
        <p:xfrm>
          <a:off x="6660232" y="1522739"/>
          <a:ext cx="1728192" cy="2658670"/>
        </p:xfrm>
        <a:graphic>
          <a:graphicData uri="http://schemas.openxmlformats.org/drawingml/2006/table">
            <a:tbl>
              <a:tblPr>
                <a:tableStyleId>{5C22544A-7EE6-4342-B048-85BDC9FD1C3A}</a:tableStyleId>
              </a:tblPr>
              <a:tblGrid>
                <a:gridCol w="864096">
                  <a:extLst>
                    <a:ext uri="{9D8B030D-6E8A-4147-A177-3AD203B41FA5}">
                      <a16:colId xmlns:a16="http://schemas.microsoft.com/office/drawing/2014/main" xmlns="" val="20001"/>
                    </a:ext>
                  </a:extLst>
                </a:gridCol>
                <a:gridCol w="864096">
                  <a:extLst>
                    <a:ext uri="{9D8B030D-6E8A-4147-A177-3AD203B41FA5}">
                      <a16:colId xmlns:a16="http://schemas.microsoft.com/office/drawing/2014/main" xmlns="" val="20002"/>
                    </a:ext>
                  </a:extLst>
                </a:gridCol>
              </a:tblGrid>
              <a:tr h="265240">
                <a:tc>
                  <a:txBody>
                    <a:bodyPr/>
                    <a:lstStyle/>
                    <a:p>
                      <a:pPr algn="ctr">
                        <a:spcAft>
                          <a:spcPts val="0"/>
                        </a:spcAft>
                      </a:pPr>
                      <a:r>
                        <a:rPr lang="lv-LV" sz="1200" b="1" dirty="0" err="1" smtClean="0">
                          <a:solidFill>
                            <a:schemeClr val="tx1"/>
                          </a:solidFill>
                          <a:effectLst/>
                          <a:latin typeface="+mn-lt"/>
                          <a:ea typeface="Times New Roman" panose="02020603050405020304" pitchFamily="18" charset="0"/>
                        </a:rPr>
                        <a:t>Estonia</a:t>
                      </a:r>
                      <a:endParaRPr lang="lv-LV" sz="1200" b="1" dirty="0">
                        <a:solidFill>
                          <a:schemeClr val="tx1"/>
                        </a:solidFill>
                        <a:effectLst/>
                        <a:latin typeface="+mn-lt"/>
                        <a:ea typeface="Times New Roman" panose="02020603050405020304" pitchFamily="18" charset="0"/>
                      </a:endParaRPr>
                    </a:p>
                  </a:txBody>
                  <a:tcPr marL="19050" marR="19050" marT="0" marB="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1"/>
                    </a:solidFill>
                  </a:tcPr>
                </a:tc>
                <a:tc>
                  <a:txBody>
                    <a:bodyPr/>
                    <a:lstStyle/>
                    <a:p>
                      <a:pPr algn="ctr">
                        <a:spcAft>
                          <a:spcPts val="0"/>
                        </a:spcAft>
                      </a:pPr>
                      <a:r>
                        <a:rPr lang="lv-LV" sz="1200" b="1" dirty="0" err="1" smtClean="0">
                          <a:solidFill>
                            <a:schemeClr val="tx1"/>
                          </a:solidFill>
                          <a:effectLst/>
                          <a:latin typeface="+mn-lt"/>
                          <a:ea typeface="Calibri" panose="020F0502020204030204" pitchFamily="34" charset="0"/>
                          <a:cs typeface="Times New Roman" panose="02020603050405020304" pitchFamily="18" charset="0"/>
                        </a:rPr>
                        <a:t>Lithuania</a:t>
                      </a:r>
                      <a:endParaRPr lang="lv-LV" sz="1200" b="1" dirty="0">
                        <a:solidFill>
                          <a:schemeClr val="tx1"/>
                        </a:solidFill>
                        <a:effectLst/>
                        <a:latin typeface="+mn-lt"/>
                        <a:ea typeface="Times New Roman" panose="02020603050405020304" pitchFamily="18" charset="0"/>
                      </a:endParaRPr>
                    </a:p>
                  </a:txBody>
                  <a:tcPr marL="19050" marR="19050"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1"/>
                    </a:solidFill>
                  </a:tcPr>
                </a:tc>
                <a:extLst>
                  <a:ext uri="{0D108BD9-81ED-4DB2-BD59-A6C34878D82A}">
                    <a16:rowId xmlns:a16="http://schemas.microsoft.com/office/drawing/2014/main" xmlns="" val="3717089659"/>
                  </a:ext>
                </a:extLst>
              </a:tr>
              <a:tr h="265240">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a:t>
                      </a:r>
                      <a:r>
                        <a:rPr lang="lv-LV" sz="1200" b="1" dirty="0" smtClean="0">
                          <a:solidFill>
                            <a:schemeClr val="bg1"/>
                          </a:solidFill>
                          <a:effectLst/>
                        </a:rPr>
                        <a:t>2/</a:t>
                      </a:r>
                    </a:p>
                    <a:p>
                      <a:pPr algn="ctr">
                        <a:spcAft>
                          <a:spcPts val="0"/>
                        </a:spcAft>
                      </a:pPr>
                      <a:r>
                        <a:rPr lang="en-GB" sz="1200" b="1" dirty="0" smtClean="0">
                          <a:solidFill>
                            <a:schemeClr val="bg1"/>
                          </a:solidFill>
                          <a:effectLst/>
                        </a:rPr>
                        <a:t>2017</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2060"/>
                    </a:solidFill>
                  </a:tcPr>
                </a:tc>
                <a:tc>
                  <a:txBody>
                    <a:bodyPr/>
                    <a:lstStyle/>
                    <a:p>
                      <a:pPr algn="ctr">
                        <a:spcAft>
                          <a:spcPts val="0"/>
                        </a:spcAft>
                      </a:pPr>
                      <a:r>
                        <a:rPr lang="en-GB" sz="1200" b="1" dirty="0" smtClean="0">
                          <a:solidFill>
                            <a:schemeClr val="bg1"/>
                          </a:solidFill>
                          <a:effectLst/>
                        </a:rPr>
                        <a:t>01</a:t>
                      </a:r>
                      <a:r>
                        <a:rPr lang="lv-LV" sz="1200" b="1" dirty="0" smtClean="0">
                          <a:solidFill>
                            <a:schemeClr val="bg1"/>
                          </a:solidFill>
                          <a:effectLst/>
                        </a:rPr>
                        <a:t>/</a:t>
                      </a:r>
                      <a:r>
                        <a:rPr lang="en-GB" sz="1200" b="1" dirty="0" smtClean="0">
                          <a:solidFill>
                            <a:schemeClr val="bg1"/>
                          </a:solidFill>
                          <a:effectLst/>
                        </a:rPr>
                        <a:t>01</a:t>
                      </a:r>
                      <a:r>
                        <a:rPr lang="lv-LV" sz="1200" b="1" dirty="0" smtClean="0">
                          <a:solidFill>
                            <a:schemeClr val="bg1"/>
                          </a:solidFill>
                          <a:effectLst/>
                        </a:rPr>
                        <a:t>/</a:t>
                      </a:r>
                    </a:p>
                    <a:p>
                      <a:pPr algn="ctr">
                        <a:spcAft>
                          <a:spcPts val="0"/>
                        </a:spcAft>
                      </a:pPr>
                      <a:r>
                        <a:rPr lang="en-GB" sz="1200" b="1" dirty="0" smtClean="0">
                          <a:solidFill>
                            <a:schemeClr val="bg1"/>
                          </a:solidFill>
                          <a:effectLst/>
                        </a:rPr>
                        <a:t>201</a:t>
                      </a:r>
                      <a:r>
                        <a:rPr lang="lv-LV" sz="1200" b="1" dirty="0" smtClean="0">
                          <a:solidFill>
                            <a:schemeClr val="bg1"/>
                          </a:solidFill>
                          <a:effectLst/>
                        </a:rPr>
                        <a:t>6</a:t>
                      </a:r>
                      <a:endParaRPr lang="lv-LV" sz="1200" b="1" dirty="0">
                        <a:solidFill>
                          <a:schemeClr val="bg1"/>
                        </a:solidFill>
                        <a:effectLst/>
                        <a:latin typeface="Times New Roman" panose="02020603050405020304" pitchFamily="18" charset="0"/>
                        <a:ea typeface="Times New Roman" panose="02020603050405020304" pitchFamily="18" charset="0"/>
                      </a:endParaRPr>
                    </a:p>
                  </a:txBody>
                  <a:tcPr marL="19050" marR="1905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2060"/>
                    </a:solidFill>
                  </a:tcPr>
                </a:tc>
                <a:extLst>
                  <a:ext uri="{0D108BD9-81ED-4DB2-BD59-A6C34878D82A}">
                    <a16:rowId xmlns:a16="http://schemas.microsoft.com/office/drawing/2014/main" xmlns="" val="10000"/>
                  </a:ext>
                </a:extLst>
              </a:tr>
              <a:tr h="317810">
                <a:tc>
                  <a:txBody>
                    <a:bodyPr/>
                    <a:lstStyle/>
                    <a:p>
                      <a:pPr algn="ctr">
                        <a:lnSpc>
                          <a:spcPct val="115000"/>
                        </a:lnSpc>
                        <a:spcAft>
                          <a:spcPts val="1000"/>
                        </a:spcAft>
                      </a:pPr>
                      <a:r>
                        <a:rPr lang="lv-LV" sz="1200" dirty="0">
                          <a:effectLst/>
                          <a:latin typeface="+mn-lt"/>
                        </a:rPr>
                        <a:t>512</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434.43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1"/>
                  </a:ext>
                </a:extLst>
              </a:tr>
              <a:tr h="362501">
                <a:tc>
                  <a:txBody>
                    <a:bodyPr/>
                    <a:lstStyle/>
                    <a:p>
                      <a:pPr algn="ctr">
                        <a:spcAft>
                          <a:spcPts val="0"/>
                        </a:spcAft>
                      </a:pPr>
                      <a:r>
                        <a:rPr lang="lv-LV" sz="1200" dirty="0" smtClean="0">
                          <a:solidFill>
                            <a:srgbClr val="083064"/>
                          </a:solidFill>
                          <a:effectLst/>
                          <a:latin typeface="+mn-lt"/>
                          <a:ea typeface="Times New Roman" panose="02020603050405020304" pitchFamily="18" charset="0"/>
                        </a:rPr>
                        <a:t>512</a:t>
                      </a:r>
                      <a:endParaRPr lang="lv-LV" sz="1200" dirty="0">
                        <a:solidFill>
                          <a:srgbClr val="083064"/>
                        </a:solidFill>
                        <a:effectLst/>
                        <a:latin typeface="+mn-lt"/>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lv-LV" sz="1200" b="0" dirty="0" smtClean="0">
                          <a:solidFill>
                            <a:schemeClr val="tx1"/>
                          </a:solidFill>
                          <a:effectLst/>
                          <a:latin typeface="+mn-lt"/>
                          <a:ea typeface="Times New Roman" panose="02020603050405020304" pitchFamily="18" charset="0"/>
                        </a:rPr>
                        <a:t>579.24</a:t>
                      </a:r>
                      <a:endParaRPr lang="lv-LV" sz="1200" b="0" dirty="0">
                        <a:solidFill>
                          <a:schemeClr val="tx1"/>
                        </a:solidFill>
                        <a:effectLst/>
                        <a:latin typeface="+mn-lt"/>
                        <a:ea typeface="Times New Roman" panose="02020603050405020304" pitchFamily="18" charset="0"/>
                      </a:endParaRPr>
                    </a:p>
                  </a:txBody>
                  <a:tcPr marL="19050" marR="1905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2"/>
                  </a:ext>
                </a:extLst>
              </a:tr>
              <a:tr h="320817">
                <a:tc>
                  <a:txBody>
                    <a:bodyPr/>
                    <a:lstStyle/>
                    <a:p>
                      <a:pPr algn="ctr">
                        <a:lnSpc>
                          <a:spcPct val="115000"/>
                        </a:lnSpc>
                        <a:spcAft>
                          <a:spcPts val="1000"/>
                        </a:spcAft>
                      </a:pPr>
                      <a:r>
                        <a:rPr lang="lv-LV" sz="1200" dirty="0">
                          <a:effectLst/>
                          <a:latin typeface="+mn-lt"/>
                        </a:rPr>
                        <a:t>493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330.17</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3"/>
                  </a:ext>
                </a:extLst>
              </a:tr>
              <a:tr h="334592">
                <a:tc>
                  <a:txBody>
                    <a:bodyPr/>
                    <a:lstStyle/>
                    <a:p>
                      <a:pPr algn="ctr">
                        <a:lnSpc>
                          <a:spcPct val="115000"/>
                        </a:lnSpc>
                        <a:spcAft>
                          <a:spcPts val="1000"/>
                        </a:spcAft>
                      </a:pPr>
                      <a:r>
                        <a:rPr lang="lv-LV" sz="1200" dirty="0" smtClean="0">
                          <a:effectLst/>
                          <a:latin typeface="+mn-lt"/>
                        </a:rPr>
                        <a:t>330.10</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rPr>
                        <a:t>330.17</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4"/>
                  </a:ext>
                </a:extLst>
              </a:tr>
              <a:tr h="306550">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193*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smtClean="0">
                          <a:effectLst/>
                          <a:latin typeface="+mn-lt"/>
                          <a:ea typeface="Calibri" panose="020F0502020204030204" pitchFamily="34" charset="0"/>
                          <a:cs typeface="Times New Roman" panose="02020603050405020304" pitchFamily="18" charset="0"/>
                        </a:rPr>
                        <a:t>304.10</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5"/>
                  </a:ext>
                </a:extLst>
              </a:tr>
              <a:tr h="385400">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133</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4">
                        <a:lumMod val="20000"/>
                        <a:lumOff val="80000"/>
                      </a:schemeClr>
                    </a:solidFill>
                  </a:tcPr>
                </a:tc>
                <a:tc>
                  <a:txBody>
                    <a:bodyPr/>
                    <a:lstStyle/>
                    <a:p>
                      <a:pPr algn="ctr">
                        <a:lnSpc>
                          <a:spcPct val="115000"/>
                        </a:lnSpc>
                        <a:spcAft>
                          <a:spcPts val="1000"/>
                        </a:spcAft>
                      </a:pPr>
                      <a:r>
                        <a:rPr lang="lv-LV" sz="1200" dirty="0" smtClean="0">
                          <a:effectLst/>
                          <a:latin typeface="+mn-lt"/>
                          <a:ea typeface="Calibri" panose="020F0502020204030204" pitchFamily="34" charset="0"/>
                          <a:cs typeface="Times New Roman" panose="02020603050405020304" pitchFamily="18" charset="0"/>
                        </a:rPr>
                        <a:t>21</a:t>
                      </a:r>
                      <a:endParaRPr lang="lv-LV" sz="1200" dirty="0">
                        <a:effectLst/>
                        <a:latin typeface="+mn-lt"/>
                        <a:ea typeface="Calibri" panose="020F0502020204030204" pitchFamily="34" charset="0"/>
                        <a:cs typeface="Times New Roman" panose="02020603050405020304" pitchFamily="18" charset="0"/>
                      </a:endParaRPr>
                    </a:p>
                  </a:txBody>
                  <a:tcPr marL="51435" marR="51435"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528631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16</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5833602"/>
              </p:ext>
            </p:extLst>
          </p:nvPr>
        </p:nvGraphicFramePr>
        <p:xfrm>
          <a:off x="872698" y="1912132"/>
          <a:ext cx="7587734" cy="4121539"/>
        </p:xfrm>
        <a:graphic>
          <a:graphicData uri="http://schemas.openxmlformats.org/drawingml/2006/table">
            <a:tbl>
              <a:tblPr firstRow="1" bandRow="1">
                <a:tableStyleId>{5C22544A-7EE6-4342-B048-85BDC9FD1C3A}</a:tableStyleId>
              </a:tblPr>
              <a:tblGrid>
                <a:gridCol w="3454577">
                  <a:extLst>
                    <a:ext uri="{9D8B030D-6E8A-4147-A177-3AD203B41FA5}">
                      <a16:colId xmlns:a16="http://schemas.microsoft.com/office/drawing/2014/main" xmlns="" val="3189184333"/>
                    </a:ext>
                  </a:extLst>
                </a:gridCol>
                <a:gridCol w="2188941">
                  <a:extLst>
                    <a:ext uri="{9D8B030D-6E8A-4147-A177-3AD203B41FA5}">
                      <a16:colId xmlns:a16="http://schemas.microsoft.com/office/drawing/2014/main" xmlns="" val="2472190377"/>
                    </a:ext>
                  </a:extLst>
                </a:gridCol>
                <a:gridCol w="1944216">
                  <a:extLst>
                    <a:ext uri="{9D8B030D-6E8A-4147-A177-3AD203B41FA5}">
                      <a16:colId xmlns:a16="http://schemas.microsoft.com/office/drawing/2014/main" xmlns="" val="750231500"/>
                    </a:ext>
                  </a:extLst>
                </a:gridCol>
              </a:tblGrid>
              <a:tr h="352213">
                <a:tc>
                  <a:txBody>
                    <a:bodyPr/>
                    <a:lstStyle/>
                    <a:p>
                      <a:pPr algn="ctr" fontAlgn="ctr"/>
                      <a:r>
                        <a:rPr lang="en-US" sz="1200" u="none" strike="noStrike" dirty="0" smtClean="0">
                          <a:effectLst/>
                        </a:rPr>
                        <a:t>Eligible expenses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fontAlgn="ctr"/>
                      <a:r>
                        <a:rPr lang="en-US" sz="1200" u="none" strike="noStrike" dirty="0" smtClean="0">
                          <a:effectLst/>
                        </a:rPr>
                        <a:t>Current limitation of expenses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fontAlgn="ctr"/>
                      <a:r>
                        <a:rPr lang="en-US" sz="1200" u="none" strike="noStrike" noProof="0" dirty="0" smtClean="0">
                          <a:effectLst/>
                        </a:rPr>
                        <a:t>Limitation of expenses</a:t>
                      </a:r>
                      <a:r>
                        <a:rPr lang="en-US" sz="1200" u="none" strike="noStrike" baseline="0" noProof="0" dirty="0" smtClean="0">
                          <a:effectLst/>
                        </a:rPr>
                        <a:t> as of 1 January </a:t>
                      </a:r>
                      <a:r>
                        <a:rPr lang="en-US" sz="1200" u="none" strike="noStrike" dirty="0" smtClean="0">
                          <a:effectLst/>
                        </a:rPr>
                        <a:t>2018</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994153087"/>
                  </a:ext>
                </a:extLst>
              </a:tr>
              <a:tr h="352213">
                <a:tc>
                  <a:txBody>
                    <a:bodyPr/>
                    <a:lstStyle/>
                    <a:p>
                      <a:pPr marL="88900" indent="0" algn="l" fontAlgn="ctr"/>
                      <a:r>
                        <a:rPr lang="lv-LV" sz="1200" u="none" strike="noStrike" dirty="0" smtClean="0">
                          <a:effectLst/>
                        </a:rPr>
                        <a:t>S</a:t>
                      </a:r>
                      <a:r>
                        <a:rPr lang="en-US" sz="1200" u="none" strike="noStrike" dirty="0" err="1" smtClean="0">
                          <a:effectLst/>
                        </a:rPr>
                        <a:t>ocial</a:t>
                      </a:r>
                      <a:r>
                        <a:rPr lang="en-US" sz="1200" u="none" strike="noStrike" dirty="0" smtClean="0">
                          <a:effectLst/>
                        </a:rPr>
                        <a:t> </a:t>
                      </a:r>
                      <a:r>
                        <a:rPr lang="lv-LV" sz="1200" u="none" strike="noStrike" dirty="0" err="1" smtClean="0">
                          <a:effectLst/>
                        </a:rPr>
                        <a:t>security</a:t>
                      </a:r>
                      <a:r>
                        <a:rPr lang="en-US" sz="1200" u="none" strike="noStrike" dirty="0" smtClean="0">
                          <a:effectLst/>
                        </a:rPr>
                        <a:t> contributions</a:t>
                      </a:r>
                      <a:r>
                        <a:rPr lang="lv-LV" sz="1200" u="none" strike="noStrike" dirty="0" smtClean="0">
                          <a:effectLst/>
                        </a:rPr>
                        <a:t> (SSC)</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652369442"/>
                  </a:ext>
                </a:extLst>
              </a:tr>
              <a:tr h="266030">
                <a:tc>
                  <a:txBody>
                    <a:bodyPr/>
                    <a:lstStyle/>
                    <a:p>
                      <a:pPr marL="88900" indent="0" algn="l" fontAlgn="ctr"/>
                      <a:r>
                        <a:rPr lang="en-US" sz="1200" u="none" strike="noStrike" dirty="0" smtClean="0">
                          <a:effectLst/>
                        </a:rPr>
                        <a:t>Solidarity tax</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None</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2146888313"/>
                  </a:ext>
                </a:extLst>
              </a:tr>
              <a:tr h="381048">
                <a:tc>
                  <a:txBody>
                    <a:bodyPr/>
                    <a:lstStyle/>
                    <a:p>
                      <a:pPr marL="88900" indent="0" algn="l" fontAlgn="ctr"/>
                      <a:r>
                        <a:rPr lang="en-US" sz="1200" u="none" strike="noStrike" dirty="0" smtClean="0">
                          <a:effectLst/>
                        </a:rPr>
                        <a:t>Contributions to private</a:t>
                      </a:r>
                      <a:r>
                        <a:rPr lang="en-US" sz="1200" u="none" strike="noStrike" baseline="0" dirty="0" smtClean="0">
                          <a:effectLst/>
                        </a:rPr>
                        <a:t> pension funds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10% from the annual</a:t>
                      </a:r>
                      <a:r>
                        <a:rPr lang="en-US" sz="1200" u="none" strike="noStrike" baseline="0" dirty="0" smtClean="0">
                          <a:effectLst/>
                          <a:latin typeface="+mn-lt"/>
                        </a:rPr>
                        <a:t> taxable income</a:t>
                      </a:r>
                    </a:p>
                    <a:p>
                      <a:pPr marL="0" marR="0" indent="0" algn="ctr" defTabSz="914400" rtl="0" eaLnBrk="1" fontAlgn="ctr" latinLnBrk="0" hangingPunct="1">
                        <a:lnSpc>
                          <a:spcPct val="100000"/>
                        </a:lnSpc>
                        <a:spcBef>
                          <a:spcPts val="0"/>
                        </a:spcBef>
                        <a:spcAft>
                          <a:spcPts val="0"/>
                        </a:spcAft>
                        <a:buClrTx/>
                        <a:buSzTx/>
                        <a:buFontTx/>
                        <a:buNone/>
                        <a:tabLst/>
                        <a:defRPr/>
                      </a:pPr>
                      <a:endParaRPr lang="en-US" sz="1200" u="none" strike="noStrike" dirty="0" smtClean="0">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10% from the annual</a:t>
                      </a:r>
                      <a:r>
                        <a:rPr lang="en-US" sz="1200" u="none" strike="noStrike" baseline="0" dirty="0" smtClean="0">
                          <a:effectLst/>
                          <a:latin typeface="+mn-lt"/>
                        </a:rPr>
                        <a:t> taxable income</a:t>
                      </a:r>
                    </a:p>
                    <a:p>
                      <a:pPr marL="0" marR="0" indent="0" algn="ctr" defTabSz="914400" rtl="0" eaLnBrk="1" fontAlgn="ctr" latinLnBrk="0" hangingPunct="1">
                        <a:lnSpc>
                          <a:spcPct val="100000"/>
                        </a:lnSpc>
                        <a:spcBef>
                          <a:spcPts val="0"/>
                        </a:spcBef>
                        <a:spcAft>
                          <a:spcPts val="0"/>
                        </a:spcAft>
                        <a:buClrTx/>
                        <a:buSzTx/>
                        <a:buFontTx/>
                        <a:buNone/>
                        <a:tabLst/>
                        <a:defRPr/>
                      </a:pPr>
                      <a:endParaRPr lang="en-US" sz="1200" u="none" strike="noStrike" baseline="0" dirty="0" smtClean="0">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latin typeface="+mn-lt"/>
                        </a:rPr>
                        <a:t>Total amount of expenses shall not exceed 20% from</a:t>
                      </a:r>
                      <a:r>
                        <a:rPr lang="en-US" sz="1200" u="none" strike="noStrike" baseline="0" dirty="0" smtClean="0">
                          <a:effectLst/>
                          <a:latin typeface="+mn-lt"/>
                        </a:rPr>
                        <a:t> the annual taxable income</a:t>
                      </a:r>
                      <a:endParaRPr lang="en-US" sz="1200" u="none" strike="noStrike" dirty="0" smtClean="0">
                        <a:effectLst/>
                        <a:latin typeface="+mn-lt"/>
                      </a:endParaRPr>
                    </a:p>
                    <a:p>
                      <a:pPr algn="ctr" fontAlgn="ctr"/>
                      <a:endParaRPr lang="en-US" sz="1200" b="0" i="0" u="none" strike="noStrike" dirty="0" smtClean="0">
                        <a:solidFill>
                          <a:srgbClr val="000000"/>
                        </a:solidFill>
                        <a:effectLst/>
                        <a:latin typeface="Times New Roman" panose="02020603050405020304" pitchFamily="18" charset="0"/>
                      </a:endParaRPr>
                    </a:p>
                    <a:p>
                      <a:pPr algn="ctr" fontAlgn="ctr"/>
                      <a:r>
                        <a:rPr lang="en-US" sz="1200" u="none" strike="noStrike" dirty="0" smtClean="0">
                          <a:effectLst/>
                        </a:rPr>
                        <a:t>215 </a:t>
                      </a:r>
                      <a:r>
                        <a:rPr lang="en-US" sz="1200" dirty="0" smtClean="0"/>
                        <a:t>€</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2">
                  <a:txBody>
                    <a:bodyPr/>
                    <a:lstStyle/>
                    <a:p>
                      <a:pPr algn="ctr" fontAlgn="b"/>
                      <a:r>
                        <a:rPr lang="en-US" sz="1200" u="none" strike="noStrike" dirty="0" smtClean="0">
                          <a:effectLst/>
                        </a:rPr>
                        <a:t>Total amount</a:t>
                      </a:r>
                      <a:r>
                        <a:rPr lang="en-US" sz="1200" u="none" strike="noStrike" baseline="0" dirty="0" smtClean="0">
                          <a:effectLst/>
                        </a:rPr>
                        <a:t> of expenses shall not exceed </a:t>
                      </a:r>
                      <a:r>
                        <a:rPr lang="en-US" sz="1200" u="none" strike="noStrike" dirty="0" smtClean="0">
                          <a:effectLst/>
                        </a:rPr>
                        <a:t>10% from the annual</a:t>
                      </a:r>
                      <a:r>
                        <a:rPr lang="en-US" sz="1200" u="none" strike="noStrike" baseline="0" dirty="0" smtClean="0">
                          <a:effectLst/>
                        </a:rPr>
                        <a:t> taxable income, but not more than </a:t>
                      </a:r>
                      <a:r>
                        <a:rPr lang="en-US" sz="1200" u="none" strike="noStrike" dirty="0" smtClean="0">
                          <a:effectLst/>
                        </a:rPr>
                        <a:t>4 000 €  for a taxation year</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2056397486"/>
                  </a:ext>
                </a:extLst>
              </a:tr>
              <a:tr h="521610">
                <a:tc>
                  <a:txBody>
                    <a:bodyPr/>
                    <a:lstStyle/>
                    <a:p>
                      <a:pPr marL="88900" indent="0" algn="l" fontAlgn="ctr"/>
                      <a:r>
                        <a:rPr lang="en-US" sz="1200" u="none" strike="noStrike" dirty="0" smtClean="0">
                          <a:effectLst/>
                        </a:rPr>
                        <a:t>Payments of life insurance premiums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xmlns="" val="1200324445"/>
                  </a:ext>
                </a:extLst>
              </a:tr>
              <a:tr h="392410">
                <a:tc>
                  <a:txBody>
                    <a:bodyPr/>
                    <a:lstStyle/>
                    <a:p>
                      <a:pPr marL="88900" indent="0" algn="l" fontAlgn="b"/>
                      <a:r>
                        <a:rPr lang="en-US" sz="1200" u="none" strike="noStrike" dirty="0" smtClean="0">
                          <a:effectLst/>
                        </a:rPr>
                        <a:t>Donations</a:t>
                      </a:r>
                      <a:r>
                        <a:rPr lang="en-US" sz="1200" u="none" strike="noStrike" baseline="0" dirty="0" smtClean="0">
                          <a:effectLst/>
                        </a:rPr>
                        <a:t> and gifts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row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u="none" strike="noStrike" dirty="0" smtClean="0">
                          <a:effectLst/>
                        </a:rPr>
                        <a:t>Total amount of expenses shall not exceed 50% from the annual taxable income,</a:t>
                      </a:r>
                      <a:r>
                        <a:rPr lang="en-US" sz="1200" u="none" strike="noStrike" baseline="0" dirty="0" smtClean="0">
                          <a:effectLst/>
                        </a:rPr>
                        <a:t> but not more than </a:t>
                      </a:r>
                      <a:r>
                        <a:rPr lang="en-US" sz="1200" u="none" strike="noStrike" dirty="0" smtClean="0">
                          <a:effectLst/>
                        </a:rPr>
                        <a:t>600 € for a taxation year, it is allowed to attribute the</a:t>
                      </a:r>
                      <a:r>
                        <a:rPr lang="en-GB" sz="1200" u="none" strike="noStrike" noProof="0" dirty="0" smtClean="0">
                          <a:effectLst/>
                        </a:rPr>
                        <a:t> </a:t>
                      </a:r>
                      <a:r>
                        <a:rPr lang="en-GB" sz="1200" u="none" strike="noStrike" noProof="0" dirty="0" err="1" smtClean="0">
                          <a:effectLst/>
                        </a:rPr>
                        <a:t>eductional</a:t>
                      </a:r>
                      <a:r>
                        <a:rPr lang="en-GB" sz="1200" u="none" strike="noStrike" noProof="0" dirty="0" smtClean="0">
                          <a:effectLst/>
                        </a:rPr>
                        <a:t> and medical treatment expenses to </a:t>
                      </a:r>
                      <a:r>
                        <a:rPr lang="en-GB" sz="1200" u="none" strike="noStrike" noProof="0" dirty="0" err="1" smtClean="0">
                          <a:effectLst/>
                        </a:rPr>
                        <a:t>th</a:t>
                      </a:r>
                      <a:r>
                        <a:rPr lang="en-US" sz="1200" u="none" strike="noStrike" dirty="0" smtClean="0">
                          <a:effectLst/>
                        </a:rPr>
                        <a:t>e income of the following 3 taxation years</a:t>
                      </a:r>
                      <a:endParaRPr lang="en-US" sz="1200" b="0" i="0" u="none" strike="noStrike" dirty="0" smtClean="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3311052442"/>
                  </a:ext>
                </a:extLst>
              </a:tr>
              <a:tr h="487551">
                <a:tc>
                  <a:txBody>
                    <a:bodyPr/>
                    <a:lstStyle/>
                    <a:p>
                      <a:pPr marL="88900" indent="0" algn="l" fontAlgn="b"/>
                      <a:r>
                        <a:rPr lang="en-US" sz="1200" u="none" strike="noStrike" dirty="0" smtClean="0">
                          <a:effectLst/>
                        </a:rPr>
                        <a:t>Donations</a:t>
                      </a:r>
                      <a:r>
                        <a:rPr lang="en-US" sz="1200" u="none" strike="noStrike" baseline="0" dirty="0" smtClean="0">
                          <a:effectLst/>
                        </a:rPr>
                        <a:t> to political parties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xmlns="" val="2751358987"/>
                  </a:ext>
                </a:extLst>
              </a:tr>
              <a:tr h="492278">
                <a:tc>
                  <a:txBody>
                    <a:bodyPr/>
                    <a:lstStyle/>
                    <a:p>
                      <a:pPr marL="88900" indent="0" algn="l" fontAlgn="b"/>
                      <a:r>
                        <a:rPr lang="en-US" sz="1200" u="none" strike="noStrike" dirty="0" smtClean="0">
                          <a:effectLst/>
                        </a:rPr>
                        <a:t>Expenses for the use of educational, medical and medical treatment services by a taxpayer and its family members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u="none" strike="noStrike" dirty="0" smtClean="0">
                          <a:effectLst/>
                        </a:rPr>
                        <a:t>215</a:t>
                      </a:r>
                      <a:r>
                        <a:rPr lang="en-US" sz="1200" u="none" strike="noStrike" baseline="0" dirty="0" smtClean="0">
                          <a:effectLst/>
                        </a:rPr>
                        <a:t> </a:t>
                      </a:r>
                      <a:r>
                        <a:rPr lang="en-US" sz="1200" dirty="0" smtClean="0"/>
                        <a:t>€</a:t>
                      </a:r>
                      <a:r>
                        <a:rPr lang="en-US" sz="1200" u="none" strike="noStrike" dirty="0" smtClean="0">
                          <a:effectLst/>
                        </a:rPr>
                        <a:t>, it is allowed to attribute expenses to the following 5 taxation years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a:p>
                  </a:txBody>
                  <a:tcPr/>
                </a:tc>
                <a:extLst>
                  <a:ext uri="{0D108BD9-81ED-4DB2-BD59-A6C34878D82A}">
                    <a16:rowId xmlns:a16="http://schemas.microsoft.com/office/drawing/2014/main" xmlns="" val="1696839221"/>
                  </a:ext>
                </a:extLst>
              </a:tr>
              <a:tr h="352213">
                <a:tc>
                  <a:txBody>
                    <a:bodyPr/>
                    <a:lstStyle/>
                    <a:p>
                      <a:pPr marL="88900" indent="0" algn="l" fontAlgn="b">
                        <a:tabLst/>
                      </a:pPr>
                      <a:r>
                        <a:rPr lang="en-US" sz="1200" u="none" strike="noStrike" dirty="0" smtClean="0">
                          <a:effectLst/>
                        </a:rPr>
                        <a:t>Expenses of authors of works of science, literature and art, discoveries, inventions and industrial models</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From 15% to 40%, depending on the type of activity</a:t>
                      </a:r>
                      <a:endParaRPr lang="en-US" sz="1200" b="0" i="0" u="none" strike="noStrike"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fontAlgn="b"/>
                      <a:r>
                        <a:rPr lang="en-US" sz="1200" u="none" strike="noStrike" dirty="0" smtClean="0">
                          <a:effectLst/>
                        </a:rPr>
                        <a:t>25% and 50%, depending on the type of activity</a:t>
                      </a:r>
                      <a:endParaRPr lang="en-US" sz="1200" b="0" i="0" u="none" strike="noStrike" noProof="0" dirty="0">
                        <a:solidFill>
                          <a:srgbClr val="000000"/>
                        </a:solidFill>
                        <a:effectLst/>
                        <a:latin typeface="Times New Roman" panose="02020603050405020304" pitchFamily="18" charset="0"/>
                      </a:endParaRPr>
                    </a:p>
                  </a:txBody>
                  <a:tcPr marL="7144" marR="7144" marT="7144"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3237472264"/>
                  </a:ext>
                </a:extLst>
              </a:tr>
            </a:tbl>
          </a:graphicData>
        </a:graphic>
      </p:graphicFrame>
      <p:sp>
        <p:nvSpPr>
          <p:cNvPr id="5" name="Title 4"/>
          <p:cNvSpPr>
            <a:spLocks noGrp="1"/>
          </p:cNvSpPr>
          <p:nvPr>
            <p:ph type="title"/>
          </p:nvPr>
        </p:nvSpPr>
        <p:spPr>
          <a:xfrm>
            <a:off x="755576" y="548680"/>
            <a:ext cx="4968552" cy="396008"/>
          </a:xfrm>
        </p:spPr>
        <p:txBody>
          <a:bodyPr>
            <a:noAutofit/>
          </a:bodyPr>
          <a:lstStyle/>
          <a:p>
            <a:r>
              <a:rPr lang="en-US" sz="2800" dirty="0" smtClean="0"/>
              <a:t>Eligible </a:t>
            </a:r>
            <a:r>
              <a:rPr lang="lv-LV" sz="2800" dirty="0" smtClean="0"/>
              <a:t>E</a:t>
            </a:r>
            <a:r>
              <a:rPr lang="en-US" sz="2800" dirty="0" err="1" smtClean="0"/>
              <a:t>xpenses</a:t>
            </a:r>
            <a:r>
              <a:rPr lang="lv-LV" sz="2800" dirty="0" smtClean="0"/>
              <a:t> </a:t>
            </a:r>
            <a:r>
              <a:rPr lang="lv-LV" sz="2800" dirty="0" err="1" smtClean="0"/>
              <a:t>for</a:t>
            </a:r>
            <a:r>
              <a:rPr lang="lv-LV" sz="2800" dirty="0" smtClean="0"/>
              <a:t> PIT</a:t>
            </a:r>
            <a:endParaRPr lang="en-US" sz="2800" dirty="0"/>
          </a:p>
        </p:txBody>
      </p:sp>
      <p:sp>
        <p:nvSpPr>
          <p:cNvPr id="4" name="Rectangle 3"/>
          <p:cNvSpPr/>
          <p:nvPr/>
        </p:nvSpPr>
        <p:spPr>
          <a:xfrm>
            <a:off x="899592" y="1285193"/>
            <a:ext cx="7056784" cy="507831"/>
          </a:xfrm>
          <a:prstGeom prst="rect">
            <a:avLst/>
          </a:prstGeom>
        </p:spPr>
        <p:txBody>
          <a:bodyPr wrap="square">
            <a:spAutoFit/>
          </a:bodyPr>
          <a:lstStyle/>
          <a:p>
            <a:pPr lvl="0" algn="just">
              <a:spcBef>
                <a:spcPct val="20000"/>
              </a:spcBef>
            </a:pPr>
            <a:r>
              <a:rPr lang="en-US" sz="1350" dirty="0" smtClean="0"/>
              <a:t>By determining the amount of eligible </a:t>
            </a:r>
            <a:r>
              <a:rPr lang="en-US" sz="1350" dirty="0" err="1" smtClean="0"/>
              <a:t>expen</a:t>
            </a:r>
            <a:r>
              <a:rPr lang="lv-LV" sz="1350" dirty="0" smtClean="0"/>
              <a:t>s</a:t>
            </a:r>
            <a:r>
              <a:rPr lang="en-US" sz="1350" dirty="0" smtClean="0"/>
              <a:t>e</a:t>
            </a:r>
            <a:r>
              <a:rPr lang="lv-LV" sz="1350" dirty="0" smtClean="0"/>
              <a:t>s</a:t>
            </a:r>
            <a:r>
              <a:rPr lang="en-US" sz="1350" dirty="0" smtClean="0"/>
              <a:t>, the percentage, as well as summary limitation of the eligible expenditure shall be applied.</a:t>
            </a:r>
            <a:endParaRPr lang="en-US" sz="1350" dirty="0"/>
          </a:p>
        </p:txBody>
      </p:sp>
    </p:spTree>
    <p:extLst>
      <p:ext uri="{BB962C8B-B14F-4D97-AF65-F5344CB8AC3E}">
        <p14:creationId xmlns:p14="http://schemas.microsoft.com/office/powerpoint/2010/main" val="1373957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464FB-6FA6-4E80-ACB1-F4B9846AA373}" type="slidenum">
              <a:rPr kumimoji="0" lang="lv-LV"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lv-LV" sz="1200" b="0" i="0" u="none" strike="noStrike" kern="1200" cap="none" spc="0" normalizeH="0" baseline="0" noProof="0">
              <a:ln>
                <a:noFill/>
              </a:ln>
              <a:solidFill>
                <a:prstClr val="black">
                  <a:tint val="75000"/>
                </a:prstClr>
              </a:solidFill>
              <a:effectLst/>
              <a:uLnTx/>
              <a:uFillTx/>
              <a:ea typeface="+mn-ea"/>
              <a:cs typeface="+mn-cs"/>
            </a:endParaRPr>
          </a:p>
        </p:txBody>
      </p:sp>
      <p:sp>
        <p:nvSpPr>
          <p:cNvPr id="4" name="Title 3"/>
          <p:cNvSpPr>
            <a:spLocks noGrp="1"/>
          </p:cNvSpPr>
          <p:nvPr>
            <p:ph type="title"/>
          </p:nvPr>
        </p:nvSpPr>
        <p:spPr>
          <a:xfrm>
            <a:off x="467544" y="476672"/>
            <a:ext cx="6696744" cy="630876"/>
          </a:xfrm>
        </p:spPr>
        <p:txBody>
          <a:bodyPr>
            <a:noAutofit/>
          </a:bodyPr>
          <a:lstStyle/>
          <a:p>
            <a:r>
              <a:rPr lang="en-US" sz="2800" dirty="0" smtClean="0"/>
              <a:t>Combating of the shadow economy</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78470962"/>
              </p:ext>
            </p:extLst>
          </p:nvPr>
        </p:nvGraphicFramePr>
        <p:xfrm>
          <a:off x="713276" y="1412776"/>
          <a:ext cx="7717448" cy="4943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635896" y="1071689"/>
            <a:ext cx="1620180" cy="300082"/>
          </a:xfrm>
          <a:prstGeom prst="rect">
            <a:avLst/>
          </a:prstGeom>
          <a:solidFill>
            <a:srgbClr val="88C858"/>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350" b="0" i="0" u="none" strike="noStrike" kern="1200" cap="none" spc="0" normalizeH="0" baseline="0" noProof="0" dirty="0">
                <a:ln>
                  <a:noFill/>
                </a:ln>
                <a:solidFill>
                  <a:prstClr val="black"/>
                </a:solidFill>
                <a:effectLst/>
                <a:uLnTx/>
                <a:uFillTx/>
                <a:ea typeface="+mn-ea"/>
                <a:cs typeface="+mn-cs"/>
              </a:rPr>
              <a:t>2018</a:t>
            </a:r>
          </a:p>
        </p:txBody>
      </p:sp>
      <p:grpSp>
        <p:nvGrpSpPr>
          <p:cNvPr id="8" name="Group 7"/>
          <p:cNvGrpSpPr/>
          <p:nvPr/>
        </p:nvGrpSpPr>
        <p:grpSpPr>
          <a:xfrm>
            <a:off x="3275856" y="5733256"/>
            <a:ext cx="2520280" cy="792088"/>
            <a:chOff x="3240362" y="3384377"/>
            <a:chExt cx="2446734" cy="1468040"/>
          </a:xfrm>
          <a:scene3d>
            <a:camera prst="orthographicFront"/>
            <a:lightRig rig="threePt" dir="t"/>
          </a:scene3d>
        </p:grpSpPr>
        <p:sp>
          <p:nvSpPr>
            <p:cNvPr id="9" name="Rectangle 8"/>
            <p:cNvSpPr/>
            <p:nvPr/>
          </p:nvSpPr>
          <p:spPr>
            <a:xfrm>
              <a:off x="3240362" y="3384377"/>
              <a:ext cx="2446734" cy="1468040"/>
            </a:xfrm>
            <a:prstGeom prst="rect">
              <a:avLst/>
            </a:prstGeom>
            <a:solidFill>
              <a:srgbClr val="0070C0"/>
            </a:solidFill>
            <a:sp3d>
              <a:bevelT w="114300" prst="artDeco"/>
              <a:bevelB w="114300" prst="artDeco"/>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TextBox 9"/>
            <p:cNvSpPr txBox="1"/>
            <p:nvPr/>
          </p:nvSpPr>
          <p:spPr>
            <a:xfrm>
              <a:off x="3240362" y="3384377"/>
              <a:ext cx="2446734" cy="146804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200" b="1" kern="1200" dirty="0" smtClean="0"/>
                <a:t>R</a:t>
              </a:r>
              <a:r>
                <a:rPr lang="en-US" sz="1200" b="1" kern="1200" dirty="0" err="1" smtClean="0"/>
                <a:t>eduction</a:t>
              </a:r>
              <a:r>
                <a:rPr lang="en-US" sz="1200" b="1" kern="1200" dirty="0" smtClean="0"/>
                <a:t> of the </a:t>
              </a:r>
              <a:r>
                <a:rPr lang="lv-LV" sz="1200" b="1" kern="1200" dirty="0" smtClean="0"/>
                <a:t>VAT </a:t>
              </a:r>
              <a:r>
                <a:rPr lang="en-US" sz="1200" b="1" kern="1200" dirty="0" smtClean="0"/>
                <a:t>registration threshold from EUR 50</a:t>
              </a:r>
              <a:r>
                <a:rPr lang="lv-LV" sz="1200" b="1" kern="1200" dirty="0" smtClean="0"/>
                <a:t>,</a:t>
              </a:r>
              <a:r>
                <a:rPr lang="en-US" sz="1200" b="1" kern="1200" dirty="0" smtClean="0"/>
                <a:t>000 to EUR 40</a:t>
              </a:r>
              <a:r>
                <a:rPr lang="lv-LV" sz="1200" b="1" kern="1200" dirty="0" smtClean="0"/>
                <a:t>,</a:t>
              </a:r>
              <a:r>
                <a:rPr lang="en-US" sz="1200" b="1" kern="1200" dirty="0" smtClean="0"/>
                <a:t>000 </a:t>
              </a:r>
              <a:endParaRPr lang="en-US" sz="1200" b="1" kern="1200" noProof="0" dirty="0"/>
            </a:p>
          </p:txBody>
        </p:sp>
      </p:grpSp>
    </p:spTree>
    <p:extLst>
      <p:ext uri="{BB962C8B-B14F-4D97-AF65-F5344CB8AC3E}">
        <p14:creationId xmlns:p14="http://schemas.microsoft.com/office/powerpoint/2010/main" val="403666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18</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19889359"/>
              </p:ext>
            </p:extLst>
          </p:nvPr>
        </p:nvGraphicFramePr>
        <p:xfrm>
          <a:off x="1393581" y="1801966"/>
          <a:ext cx="6526091" cy="3643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761910" y="1862826"/>
            <a:ext cx="1620180" cy="300082"/>
          </a:xfrm>
          <a:prstGeom prst="rect">
            <a:avLst/>
          </a:prstGeom>
          <a:solidFill>
            <a:srgbClr val="88C858"/>
          </a:solidFill>
        </p:spPr>
        <p:txBody>
          <a:bodyPr wrap="square" rtlCol="0">
            <a:spAutoFit/>
          </a:bodyPr>
          <a:lstStyle/>
          <a:p>
            <a:pPr algn="ctr"/>
            <a:r>
              <a:rPr lang="lv-LV" sz="1350" dirty="0"/>
              <a:t>2019</a:t>
            </a:r>
          </a:p>
        </p:txBody>
      </p:sp>
      <p:sp>
        <p:nvSpPr>
          <p:cNvPr id="8" name="Title 3"/>
          <p:cNvSpPr txBox="1">
            <a:spLocks/>
          </p:cNvSpPr>
          <p:nvPr/>
        </p:nvSpPr>
        <p:spPr>
          <a:xfrm>
            <a:off x="683568" y="476672"/>
            <a:ext cx="6264696" cy="630876"/>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r>
              <a:rPr lang="en-US" sz="2800" dirty="0" smtClean="0"/>
              <a:t>Combating of the shadow economy</a:t>
            </a:r>
            <a:endParaRPr lang="en-US" sz="2800" dirty="0"/>
          </a:p>
        </p:txBody>
      </p:sp>
    </p:spTree>
    <p:extLst>
      <p:ext uri="{BB962C8B-B14F-4D97-AF65-F5344CB8AC3E}">
        <p14:creationId xmlns:p14="http://schemas.microsoft.com/office/powerpoint/2010/main" val="2808482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19</a:t>
            </a:fld>
            <a:endParaRPr lang="lv-LV" dirty="0"/>
          </a:p>
        </p:txBody>
      </p:sp>
      <p:sp>
        <p:nvSpPr>
          <p:cNvPr id="4" name="Content Placeholder 3"/>
          <p:cNvSpPr>
            <a:spLocks noGrp="1"/>
          </p:cNvSpPr>
          <p:nvPr>
            <p:ph idx="1"/>
          </p:nvPr>
        </p:nvSpPr>
        <p:spPr/>
        <p:txBody>
          <a:bodyPr/>
          <a:lstStyle/>
          <a:p>
            <a:pPr marL="0" indent="0">
              <a:buNone/>
            </a:pPr>
            <a:r>
              <a:rPr lang="en-GB" b="1" dirty="0" smtClean="0"/>
              <a:t>Purpose – </a:t>
            </a:r>
            <a:r>
              <a:rPr lang="en-GB" dirty="0" smtClean="0"/>
              <a:t>to alleviate the tax debt burden of the taxpayers, and to increase the budget revenues</a:t>
            </a:r>
          </a:p>
          <a:p>
            <a:pPr marL="0" indent="0" algn="ctr">
              <a:buNone/>
            </a:pPr>
            <a:r>
              <a:rPr lang="en-GB" altLang="lv-LV" b="1" dirty="0" smtClean="0">
                <a:solidFill>
                  <a:schemeClr val="tx1"/>
                </a:solidFill>
                <a:cs typeface="Times New Roman" panose="02020603050405020304" pitchFamily="18" charset="0"/>
              </a:rPr>
              <a:t>The principal debt to be alleviated</a:t>
            </a:r>
            <a:endParaRPr lang="lv-LV" b="1" dirty="0"/>
          </a:p>
        </p:txBody>
      </p:sp>
      <p:sp>
        <p:nvSpPr>
          <p:cNvPr id="5" name="Title 4"/>
          <p:cNvSpPr>
            <a:spLocks noGrp="1"/>
          </p:cNvSpPr>
          <p:nvPr>
            <p:ph type="title"/>
          </p:nvPr>
        </p:nvSpPr>
        <p:spPr>
          <a:xfrm>
            <a:off x="498951" y="523504"/>
            <a:ext cx="6696744" cy="432000"/>
          </a:xfrm>
          <a:solidFill>
            <a:schemeClr val="bg1"/>
          </a:solidFill>
        </p:spPr>
        <p:txBody>
          <a:bodyPr>
            <a:noAutofit/>
          </a:bodyPr>
          <a:lstStyle/>
          <a:p>
            <a:r>
              <a:rPr lang="en-GB" sz="2800" dirty="0" smtClean="0"/>
              <a:t>The promotion of payment of tax debt</a:t>
            </a:r>
            <a:endParaRPr lang="lv-LV" sz="2800" dirty="0"/>
          </a:p>
        </p:txBody>
      </p:sp>
      <p:sp>
        <p:nvSpPr>
          <p:cNvPr id="6" name="Rectangle 5"/>
          <p:cNvSpPr/>
          <p:nvPr/>
        </p:nvSpPr>
        <p:spPr>
          <a:xfrm>
            <a:off x="827584" y="4058581"/>
            <a:ext cx="6624736" cy="1754326"/>
          </a:xfrm>
          <a:prstGeom prst="rect">
            <a:avLst/>
          </a:prstGeom>
        </p:spPr>
        <p:txBody>
          <a:bodyPr wrap="square">
            <a:spAutoFit/>
          </a:bodyPr>
          <a:lstStyle/>
          <a:p>
            <a:pPr marL="214313" indent="-214313" algn="just">
              <a:buFont typeface="Arial" panose="020B0604020202020204" pitchFamily="34" charset="0"/>
              <a:buChar char="•"/>
            </a:pPr>
            <a:r>
              <a:rPr lang="en-US" dirty="0" smtClean="0">
                <a:solidFill>
                  <a:schemeClr val="tx1">
                    <a:lumMod val="75000"/>
                    <a:lumOff val="25000"/>
                  </a:schemeClr>
                </a:solidFill>
              </a:rPr>
              <a:t>Division </a:t>
            </a:r>
            <a:r>
              <a:rPr lang="en-US" dirty="0">
                <a:solidFill>
                  <a:schemeClr val="tx1">
                    <a:lumMod val="75000"/>
                    <a:lumOff val="25000"/>
                  </a:schemeClr>
                </a:solidFill>
              </a:rPr>
              <a:t>the term for the payments of principal debt in instalments for a period of up to 24 months</a:t>
            </a:r>
            <a:endParaRPr lang="en-GB" dirty="0">
              <a:solidFill>
                <a:schemeClr val="tx1">
                  <a:lumMod val="75000"/>
                  <a:lumOff val="25000"/>
                </a:schemeClr>
              </a:solidFill>
            </a:endParaRPr>
          </a:p>
          <a:p>
            <a:pPr marL="214313" indent="-214313" algn="just">
              <a:buFont typeface="Arial" panose="020B0604020202020204" pitchFamily="34" charset="0"/>
              <a:buChar char="•"/>
            </a:pPr>
            <a:r>
              <a:rPr lang="en-GB" dirty="0">
                <a:solidFill>
                  <a:schemeClr val="tx1">
                    <a:lumMod val="75000"/>
                    <a:lumOff val="25000"/>
                  </a:schemeClr>
                </a:solidFill>
              </a:rPr>
              <a:t>Extinguishing of the late payment charge and penalties after paying off the principal </a:t>
            </a:r>
            <a:r>
              <a:rPr lang="en-GB" dirty="0" smtClean="0">
                <a:solidFill>
                  <a:schemeClr val="tx1">
                    <a:lumMod val="75000"/>
                    <a:lumOff val="25000"/>
                  </a:schemeClr>
                </a:solidFill>
              </a:rPr>
              <a:t>debt</a:t>
            </a:r>
          </a:p>
          <a:p>
            <a:pPr marL="214313" indent="-214313" algn="just">
              <a:buFont typeface="Arial" panose="020B0604020202020204" pitchFamily="34" charset="0"/>
              <a:buChar char="•"/>
            </a:pPr>
            <a:r>
              <a:rPr lang="en-GB" dirty="0" smtClean="0">
                <a:solidFill>
                  <a:schemeClr val="tx1">
                    <a:lumMod val="75000"/>
                    <a:lumOff val="25000"/>
                  </a:schemeClr>
                </a:solidFill>
              </a:rPr>
              <a:t>The procedure starts on 1 October, 2017, and ends on 31 December, 2019</a:t>
            </a:r>
            <a:endParaRPr lang="lv-LV" dirty="0">
              <a:solidFill>
                <a:schemeClr val="tx1">
                  <a:lumMod val="75000"/>
                  <a:lumOff val="25000"/>
                </a:schemeClr>
              </a:solidFill>
            </a:endParaRPr>
          </a:p>
        </p:txBody>
      </p:sp>
      <p:sp>
        <p:nvSpPr>
          <p:cNvPr id="8" name="Flowchart: Alternate Process 7"/>
          <p:cNvSpPr/>
          <p:nvPr/>
        </p:nvSpPr>
        <p:spPr>
          <a:xfrm>
            <a:off x="498951" y="2478810"/>
            <a:ext cx="3495589" cy="1224136"/>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lv-LV" altLang="lv-LV" sz="1500" dirty="0">
                <a:solidFill>
                  <a:schemeClr val="tx1"/>
                </a:solidFill>
                <a:cs typeface="Times New Roman" panose="02020603050405020304" pitchFamily="18" charset="0"/>
              </a:rPr>
              <a:t> </a:t>
            </a:r>
            <a:r>
              <a:rPr lang="en-GB" altLang="lv-LV" sz="1500" dirty="0">
                <a:solidFill>
                  <a:schemeClr val="tx1"/>
                </a:solidFill>
                <a:cs typeface="Times New Roman" panose="02020603050405020304" pitchFamily="18" charset="0"/>
              </a:rPr>
              <a:t>a) in </a:t>
            </a:r>
            <a:r>
              <a:rPr lang="en-GB" altLang="lv-LV" sz="1500" dirty="0" smtClean="0">
                <a:solidFill>
                  <a:schemeClr val="tx1"/>
                </a:solidFill>
                <a:cs typeface="Times New Roman" panose="02020603050405020304" pitchFamily="18" charset="0"/>
              </a:rPr>
              <a:t>case of a natural person – a tax debt on the date of the application submitted to the State Revenue Service</a:t>
            </a:r>
            <a:endParaRPr lang="lv-LV" sz="1500" dirty="0">
              <a:solidFill>
                <a:schemeClr val="tx1"/>
              </a:solidFill>
            </a:endParaRPr>
          </a:p>
        </p:txBody>
      </p:sp>
      <p:sp>
        <p:nvSpPr>
          <p:cNvPr id="9" name="Flowchart: Alternate Process 8"/>
          <p:cNvSpPr/>
          <p:nvPr/>
        </p:nvSpPr>
        <p:spPr>
          <a:xfrm>
            <a:off x="4265368" y="2486094"/>
            <a:ext cx="3495589" cy="1224136"/>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GB" sz="1500" dirty="0" smtClean="0">
                <a:solidFill>
                  <a:schemeClr val="tx1"/>
                </a:solidFill>
                <a:cs typeface="Times New Roman" panose="02020603050405020304" pitchFamily="18" charset="0"/>
              </a:rPr>
              <a:t>b</a:t>
            </a:r>
            <a:r>
              <a:rPr lang="en-GB" sz="1500" dirty="0">
                <a:solidFill>
                  <a:schemeClr val="tx1"/>
                </a:solidFill>
                <a:cs typeface="Times New Roman" panose="02020603050405020304" pitchFamily="18" charset="0"/>
              </a:rPr>
              <a:t>) in case of a legal person – a tax debt on 1 June, 2017</a:t>
            </a:r>
            <a:endParaRPr lang="lv-LV" sz="150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4160869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smtClean="0"/>
              <a:t>Background of the Tax Reform </a:t>
            </a:r>
            <a:endParaRPr lang="en-US" sz="2800" dirty="0"/>
          </a:p>
        </p:txBody>
      </p:sp>
      <p:sp>
        <p:nvSpPr>
          <p:cNvPr id="6" name="Slide Number Placeholder 5"/>
          <p:cNvSpPr>
            <a:spLocks noGrp="1"/>
          </p:cNvSpPr>
          <p:nvPr>
            <p:ph type="sldNum" sz="quarter" idx="12"/>
          </p:nvPr>
        </p:nvSpPr>
        <p:spPr/>
        <p:txBody>
          <a:bodyPr/>
          <a:lstStyle/>
          <a:p>
            <a:fld id="{952464FB-6FA6-4E80-ACB1-F4B9846AA373}" type="slidenum">
              <a:rPr lang="lv-LV" smtClean="0"/>
              <a:t>2</a:t>
            </a:fld>
            <a:endParaRPr lang="lv-LV"/>
          </a:p>
        </p:txBody>
      </p:sp>
      <p:graphicFrame>
        <p:nvGraphicFramePr>
          <p:cNvPr id="7" name="Content Placeholder 5"/>
          <p:cNvGraphicFramePr>
            <a:graphicFrameLocks/>
          </p:cNvGraphicFramePr>
          <p:nvPr>
            <p:extLst/>
          </p:nvPr>
        </p:nvGraphicFramePr>
        <p:xfrm>
          <a:off x="331912" y="1052736"/>
          <a:ext cx="8704584" cy="5303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1984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DCBC56A-BD29-46C5-9424-553C1695C150}" type="slidenum">
              <a:rPr lang="en-US" smtClean="0"/>
              <a:pPr/>
              <a:t>3</a:t>
            </a:fld>
            <a:endParaRPr lang="en-US" dirty="0"/>
          </a:p>
        </p:txBody>
      </p:sp>
      <p:sp>
        <p:nvSpPr>
          <p:cNvPr id="12290" name="Title 1"/>
          <p:cNvSpPr>
            <a:spLocks noGrp="1"/>
          </p:cNvSpPr>
          <p:nvPr>
            <p:ph type="title"/>
          </p:nvPr>
        </p:nvSpPr>
        <p:spPr/>
        <p:txBody>
          <a:bodyPr/>
          <a:lstStyle/>
          <a:p>
            <a:r>
              <a:rPr lang="en-US" altLang="lv-LV" smtClean="0"/>
              <a:t>GROWTH SCENARIOS</a:t>
            </a:r>
            <a:endParaRPr lang="en-US" altLang="lv-LV" dirty="0"/>
          </a:p>
        </p:txBody>
      </p:sp>
      <p:graphicFrame>
        <p:nvGraphicFramePr>
          <p:cNvPr id="10" name="Object 268"/>
          <p:cNvGraphicFramePr/>
          <p:nvPr>
            <p:extLst>
              <p:ext uri="{D42A27DB-BD31-4B8C-83A1-F6EECF244321}">
                <p14:modId xmlns:p14="http://schemas.microsoft.com/office/powerpoint/2010/main" val="463199012"/>
              </p:ext>
            </p:extLst>
          </p:nvPr>
        </p:nvGraphicFramePr>
        <p:xfrm>
          <a:off x="602673" y="1813297"/>
          <a:ext cx="7931727" cy="4364976"/>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27"/>
          <p:cNvSpPr txBox="1"/>
          <p:nvPr/>
        </p:nvSpPr>
        <p:spPr>
          <a:xfrm>
            <a:off x="6117119" y="1855637"/>
            <a:ext cx="1872761" cy="73866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20</a:t>
            </a:r>
            <a:r>
              <a:rPr lang="lv-LV"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18</a:t>
            </a:r>
            <a:r>
              <a:rPr lang="en-US"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-20</a:t>
            </a:r>
            <a:r>
              <a:rPr lang="lv-LV"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22</a:t>
            </a:r>
            <a:r>
              <a:rPr lang="en-US"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 </a:t>
            </a:r>
          </a:p>
          <a:p>
            <a:pPr algn="ctr"/>
            <a:r>
              <a:rPr lang="en-US"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GDP ↑ on average by</a:t>
            </a:r>
          </a:p>
          <a:p>
            <a:pPr algn="ctr"/>
            <a:r>
              <a:rPr lang="lv-LV"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4.5</a:t>
            </a:r>
            <a:r>
              <a:rPr lang="en-US" sz="1400" dirty="0">
                <a:solidFill>
                  <a:srgbClr val="C00000"/>
                </a:solidFill>
                <a:latin typeface="Arial Narrow" panose="020B0606020202030204" pitchFamily="34" charset="0"/>
                <a:ea typeface="Verdana" panose="020B0604030504040204" pitchFamily="34" charset="0"/>
                <a:cs typeface="Verdana" panose="020B0604030504040204" pitchFamily="34" charset="0"/>
              </a:rPr>
              <a:t>% annually</a:t>
            </a:r>
          </a:p>
        </p:txBody>
      </p:sp>
      <p:sp>
        <p:nvSpPr>
          <p:cNvPr id="15" name="TextBox 27"/>
          <p:cNvSpPr txBox="1"/>
          <p:nvPr/>
        </p:nvSpPr>
        <p:spPr>
          <a:xfrm>
            <a:off x="7104329" y="3481426"/>
            <a:ext cx="1566111" cy="73866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20</a:t>
            </a:r>
            <a:r>
              <a:rPr lang="lv-LV"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18</a:t>
            </a:r>
            <a:r>
              <a:rPr lang="en-US"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-20</a:t>
            </a:r>
            <a:r>
              <a:rPr lang="lv-LV"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22</a:t>
            </a:r>
            <a:r>
              <a:rPr lang="en-US"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 </a:t>
            </a:r>
          </a:p>
          <a:p>
            <a:pPr algn="ctr"/>
            <a:r>
              <a:rPr lang="en-US"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GDP ↑ on average by 2</a:t>
            </a:r>
            <a:r>
              <a:rPr lang="lv-LV"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.3</a:t>
            </a:r>
            <a:r>
              <a:rPr lang="en-US" sz="1400" dirty="0">
                <a:solidFill>
                  <a:srgbClr val="0070C0"/>
                </a:solidFill>
                <a:latin typeface="Arial Narrow" panose="020B0606020202030204" pitchFamily="34" charset="0"/>
                <a:ea typeface="Verdana" panose="020B0604030504040204" pitchFamily="34" charset="0"/>
                <a:cs typeface="Verdana" panose="020B0604030504040204" pitchFamily="34" charset="0"/>
              </a:rPr>
              <a:t>% annually</a:t>
            </a:r>
          </a:p>
        </p:txBody>
      </p:sp>
      <p:sp>
        <p:nvSpPr>
          <p:cNvPr id="20" name="TextBox 19"/>
          <p:cNvSpPr txBox="1"/>
          <p:nvPr/>
        </p:nvSpPr>
        <p:spPr>
          <a:xfrm>
            <a:off x="5300518" y="4501160"/>
            <a:ext cx="2689362" cy="861774"/>
          </a:xfrm>
          <a:prstGeom prst="rect">
            <a:avLst/>
          </a:prstGeom>
          <a:noFill/>
        </p:spPr>
        <p:txBody>
          <a:bodyPr wrap="square" lIns="36000" tIns="0" rIns="36000" bIns="0" rtlCol="0">
            <a:spAutoFit/>
          </a:bodyPr>
          <a:lstStyle/>
          <a:p>
            <a:pPr algn="ctr"/>
            <a:r>
              <a:rPr lang="lv-LV" sz="1400" b="1" dirty="0">
                <a:solidFill>
                  <a:srgbClr val="0070C0"/>
                </a:solidFill>
                <a:effectLst>
                  <a:outerShdw blurRad="38100" dist="38100" dir="2700000" algn="tl">
                    <a:srgbClr val="000000">
                      <a:alpha val="43137"/>
                    </a:srgbClr>
                  </a:outerShdw>
                </a:effectLst>
                <a:latin typeface="Arial Narrow" panose="020B0606020202030204" pitchFamily="34" charset="0"/>
                <a:ea typeface="Verdana" panose="020B0604030504040204" pitchFamily="34" charset="0"/>
                <a:cs typeface="Verdana" panose="020B0604030504040204" pitchFamily="34" charset="0"/>
              </a:rPr>
              <a:t>TREND SCENARIO</a:t>
            </a:r>
          </a:p>
          <a:p>
            <a:pPr algn="ctr"/>
            <a:r>
              <a:rPr lang="en-US" sz="1400" dirty="0">
                <a:latin typeface="Arial Narrow" panose="020B0606020202030204" pitchFamily="34" charset="0"/>
                <a:ea typeface="Verdana" panose="020B0604030504040204" pitchFamily="34" charset="0"/>
                <a:cs typeface="Verdana" panose="020B0604030504040204" pitchFamily="34" charset="0"/>
              </a:rPr>
              <a:t>Lack of ne</a:t>
            </a:r>
            <a:r>
              <a:rPr lang="lv-LV" sz="1400" dirty="0">
                <a:latin typeface="Arial Narrow" panose="020B0606020202030204" pitchFamily="34" charset="0"/>
                <a:ea typeface="Verdana" panose="020B0604030504040204" pitchFamily="34" charset="0"/>
                <a:cs typeface="Verdana" panose="020B0604030504040204" pitchFamily="34" charset="0"/>
              </a:rPr>
              <a:t>w</a:t>
            </a:r>
            <a:r>
              <a:rPr lang="en-US" sz="1400" dirty="0">
                <a:latin typeface="Arial Narrow" panose="020B0606020202030204" pitchFamily="34" charset="0"/>
                <a:ea typeface="Verdana" panose="020B0604030504040204" pitchFamily="34" charset="0"/>
                <a:cs typeface="Verdana" panose="020B0604030504040204" pitchFamily="34" charset="0"/>
              </a:rPr>
              <a:t> competitiveness advantages  hinders export growth. Growth is based on domestic demand.</a:t>
            </a:r>
          </a:p>
        </p:txBody>
      </p:sp>
      <p:sp>
        <p:nvSpPr>
          <p:cNvPr id="2" name="TextBox 1"/>
          <p:cNvSpPr txBox="1"/>
          <p:nvPr/>
        </p:nvSpPr>
        <p:spPr>
          <a:xfrm>
            <a:off x="3550668" y="2659928"/>
            <a:ext cx="3083170" cy="1077218"/>
          </a:xfrm>
          <a:prstGeom prst="rect">
            <a:avLst/>
          </a:prstGeom>
          <a:noFill/>
        </p:spPr>
        <p:txBody>
          <a:bodyPr wrap="square" lIns="36000" tIns="0" rIns="36000" bIns="0" rtlCol="0">
            <a:spAutoFit/>
          </a:bodyPr>
          <a:lstStyle/>
          <a:p>
            <a:pPr algn="ctr"/>
            <a:r>
              <a:rPr lang="lv-LV" sz="1400" b="1" dirty="0">
                <a:solidFill>
                  <a:srgbClr val="C00000"/>
                </a:solidFill>
                <a:effectLst>
                  <a:outerShdw blurRad="38100" dist="38100" dir="2700000" algn="tl">
                    <a:srgbClr val="000000">
                      <a:alpha val="43137"/>
                    </a:srgbClr>
                  </a:outerShdw>
                </a:effectLst>
                <a:latin typeface="Arial Narrow" panose="020B0606020202030204" pitchFamily="34" charset="0"/>
                <a:ea typeface="Verdana" panose="020B0604030504040204" pitchFamily="34" charset="0"/>
                <a:cs typeface="Verdana" panose="020B0604030504040204" pitchFamily="34" charset="0"/>
              </a:rPr>
              <a:t>TARGET SCENARIO</a:t>
            </a:r>
            <a:endParaRPr lang="lv-LV" sz="1400" dirty="0">
              <a:latin typeface="Arial Narrow" panose="020B0606020202030204" pitchFamily="34" charset="0"/>
              <a:ea typeface="Verdana" panose="020B0604030504040204" pitchFamily="34" charset="0"/>
              <a:cs typeface="Verdana" panose="020B0604030504040204" pitchFamily="34" charset="0"/>
            </a:endParaRPr>
          </a:p>
          <a:p>
            <a:pPr algn="ctr"/>
            <a:r>
              <a:rPr lang="en-US" sz="1400" dirty="0">
                <a:latin typeface="Arial Narrow" panose="020B0606020202030204" pitchFamily="34" charset="0"/>
                <a:ea typeface="Verdana" panose="020B0604030504040204" pitchFamily="34" charset="0"/>
                <a:cs typeface="Verdana" panose="020B0604030504040204" pitchFamily="34" charset="0"/>
              </a:rPr>
              <a:t>Competitiveness advantages of the economic</a:t>
            </a:r>
            <a:r>
              <a:rPr lang="lv-LV" sz="1400" dirty="0">
                <a:latin typeface="Arial Narrow" panose="020B0606020202030204" pitchFamily="34" charset="0"/>
                <a:ea typeface="Verdana" panose="020B0604030504040204" pitchFamily="34" charset="0"/>
                <a:cs typeface="Verdana" panose="020B0604030504040204" pitchFamily="34" charset="0"/>
              </a:rPr>
              <a:t>s</a:t>
            </a:r>
            <a:r>
              <a:rPr lang="en-US" sz="1400" dirty="0">
                <a:latin typeface="Arial Narrow" panose="020B0606020202030204" pitchFamily="34" charset="0"/>
                <a:ea typeface="Verdana" panose="020B0604030504040204" pitchFamily="34" charset="0"/>
                <a:cs typeface="Verdana" panose="020B0604030504040204" pitchFamily="34" charset="0"/>
              </a:rPr>
              <a:t> of Latvia are mainly based on technological factors, productivity and innovation</a:t>
            </a:r>
          </a:p>
        </p:txBody>
      </p:sp>
      <p:sp>
        <p:nvSpPr>
          <p:cNvPr id="22" name="TextBox 21"/>
          <p:cNvSpPr txBox="1"/>
          <p:nvPr/>
        </p:nvSpPr>
        <p:spPr>
          <a:xfrm>
            <a:off x="2426524" y="1447499"/>
            <a:ext cx="4302521" cy="338554"/>
          </a:xfrm>
          <a:prstGeom prst="rect">
            <a:avLst/>
          </a:prstGeom>
          <a:noFill/>
        </p:spPr>
        <p:txBody>
          <a:bodyPr wrap="square" rtlCol="0">
            <a:spAutoFit/>
          </a:bodyPr>
          <a:lstStyle/>
          <a:p>
            <a:pPr algn="ctr"/>
            <a:r>
              <a:rPr lang="en-US"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GDP in </a:t>
            </a:r>
            <a:r>
              <a:rPr lang="lv-LV"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C</a:t>
            </a:r>
            <a:r>
              <a:rPr lang="en-US"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o</a:t>
            </a:r>
            <a:r>
              <a:rPr lang="lv-LV" sz="1600" dirty="0" err="1">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nstant</a:t>
            </a:r>
            <a:r>
              <a:rPr lang="en-US"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 </a:t>
            </a:r>
            <a:r>
              <a:rPr lang="lv-LV"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P</a:t>
            </a:r>
            <a:r>
              <a:rPr lang="en-US" sz="1600" dirty="0" err="1">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rices</a:t>
            </a:r>
            <a:r>
              <a:rPr lang="en-US" sz="1600" dirty="0">
                <a:solidFill>
                  <a:schemeClr val="accent5">
                    <a:lumMod val="75000"/>
                  </a:schemeClr>
                </a:solidFill>
                <a:latin typeface="Calibri Light" panose="020F0302020204030204" pitchFamily="34" charset="0"/>
                <a:ea typeface="Verdana" panose="020B0604030504040204" pitchFamily="34" charset="0"/>
                <a:cs typeface="Verdana" panose="020B0604030504040204" pitchFamily="34" charset="0"/>
              </a:rPr>
              <a:t>, 2004 = 100</a:t>
            </a:r>
          </a:p>
        </p:txBody>
      </p:sp>
    </p:spTree>
    <p:extLst>
      <p:ext uri="{BB962C8B-B14F-4D97-AF65-F5344CB8AC3E}">
        <p14:creationId xmlns:p14="http://schemas.microsoft.com/office/powerpoint/2010/main" val="4010992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E6C9C6C-1BA7-48A7-9399-B8BFFF6F031D}" type="slidenum">
              <a:rPr lang="en-US" altLang="lv-LV" smtClean="0"/>
              <a:pPr/>
              <a:t>4</a:t>
            </a:fld>
            <a:endParaRPr lang="en-US" altLang="lv-LV" dirty="0"/>
          </a:p>
        </p:txBody>
      </p:sp>
      <p:graphicFrame>
        <p:nvGraphicFramePr>
          <p:cNvPr id="4" name="Content Placeholder 3"/>
          <p:cNvGraphicFramePr>
            <a:graphicFrameLocks noGrp="1"/>
          </p:cNvGraphicFramePr>
          <p:nvPr>
            <p:ph idx="1"/>
            <p:extLst/>
          </p:nvPr>
        </p:nvGraphicFramePr>
        <p:xfrm>
          <a:off x="-324544" y="1268760"/>
          <a:ext cx="8003232"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0" y="561169"/>
            <a:ext cx="6300192" cy="491567"/>
          </a:xfrm>
          <a:solidFill>
            <a:schemeClr val="bg1"/>
          </a:solidFill>
        </p:spPr>
        <p:txBody>
          <a:bodyPr>
            <a:noAutofit/>
          </a:bodyPr>
          <a:lstStyle/>
          <a:p>
            <a:r>
              <a:rPr lang="en-US" sz="2400" dirty="0"/>
              <a:t>Tax Policy </a:t>
            </a:r>
            <a:r>
              <a:rPr lang="lv-LV" sz="2400" dirty="0" smtClean="0"/>
              <a:t>C</a:t>
            </a:r>
            <a:r>
              <a:rPr lang="en-US" sz="2400" dirty="0" err="1" smtClean="0"/>
              <a:t>hanges</a:t>
            </a:r>
            <a:r>
              <a:rPr lang="en-US" sz="2400" dirty="0" smtClean="0"/>
              <a:t> </a:t>
            </a:r>
            <a:r>
              <a:rPr lang="lv-LV" sz="2400" dirty="0" smtClean="0"/>
              <a:t>a</a:t>
            </a:r>
            <a:r>
              <a:rPr lang="en-US" sz="2400" dirty="0" smtClean="0"/>
              <a:t>s </a:t>
            </a:r>
            <a:r>
              <a:rPr lang="lv-LV" sz="2400" dirty="0" smtClean="0"/>
              <a:t>a</a:t>
            </a:r>
            <a:r>
              <a:rPr lang="en-US" sz="2400" dirty="0" smtClean="0"/>
              <a:t> </a:t>
            </a:r>
            <a:r>
              <a:rPr lang="lv-LV" sz="2400" dirty="0" smtClean="0"/>
              <a:t>C</a:t>
            </a:r>
            <a:r>
              <a:rPr lang="en-US" sz="2400" dirty="0" err="1" smtClean="0"/>
              <a:t>omplex</a:t>
            </a:r>
            <a:r>
              <a:rPr lang="en-US" sz="2400" dirty="0" smtClean="0"/>
              <a:t> </a:t>
            </a:r>
            <a:r>
              <a:rPr lang="lv-LV" sz="2400" dirty="0" smtClean="0"/>
              <a:t>Project</a:t>
            </a:r>
            <a:endParaRPr lang="lv-LV" sz="2400" dirty="0"/>
          </a:p>
        </p:txBody>
      </p:sp>
      <p:sp>
        <p:nvSpPr>
          <p:cNvPr id="6" name="TextBox 5"/>
          <p:cNvSpPr txBox="1"/>
          <p:nvPr/>
        </p:nvSpPr>
        <p:spPr>
          <a:xfrm>
            <a:off x="6876256" y="1382421"/>
            <a:ext cx="1805102" cy="4801314"/>
          </a:xfrm>
          <a:prstGeom prst="rect">
            <a:avLst/>
          </a:prstGeom>
          <a:noFill/>
          <a:ln>
            <a:solidFill>
              <a:schemeClr val="tx2">
                <a:lumMod val="60000"/>
                <a:lumOff val="40000"/>
              </a:schemeClr>
            </a:solidFill>
          </a:ln>
        </p:spPr>
        <p:txBody>
          <a:bodyPr wrap="square" rtlCol="0">
            <a:spAutoFit/>
          </a:bodyPr>
          <a:lstStyle/>
          <a:p>
            <a:r>
              <a:rPr lang="en-GB" dirty="0" smtClean="0"/>
              <a:t>Word Bank study</a:t>
            </a:r>
          </a:p>
          <a:p>
            <a:endParaRPr lang="en-GB" dirty="0" smtClean="0"/>
          </a:p>
          <a:p>
            <a:r>
              <a:rPr lang="en-GB" dirty="0" smtClean="0"/>
              <a:t>Study of the Bank of Latvia</a:t>
            </a:r>
          </a:p>
          <a:p>
            <a:endParaRPr lang="en-GB" dirty="0" smtClean="0"/>
          </a:p>
          <a:p>
            <a:r>
              <a:rPr lang="en-GB" dirty="0" smtClean="0"/>
              <a:t>OECD notes</a:t>
            </a:r>
          </a:p>
          <a:p>
            <a:endParaRPr lang="en-GB" dirty="0" smtClean="0"/>
          </a:p>
          <a:p>
            <a:r>
              <a:rPr lang="en-GB" dirty="0" smtClean="0"/>
              <a:t>Special research done on CIT</a:t>
            </a:r>
          </a:p>
          <a:p>
            <a:endParaRPr lang="en-GB" dirty="0" smtClean="0"/>
          </a:p>
          <a:p>
            <a:r>
              <a:rPr lang="en-GB" dirty="0" smtClean="0"/>
              <a:t>Additional independent researches and business initiatives</a:t>
            </a:r>
            <a:endParaRPr lang="en-GB" dirty="0"/>
          </a:p>
        </p:txBody>
      </p:sp>
    </p:spTree>
    <p:extLst>
      <p:ext uri="{BB962C8B-B14F-4D97-AF65-F5344CB8AC3E}">
        <p14:creationId xmlns:p14="http://schemas.microsoft.com/office/powerpoint/2010/main" val="266405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2464FB-6FA6-4E80-ACB1-F4B9846AA373}" type="slidenum">
              <a:rPr lang="lv-LV" smtClean="0"/>
              <a:t>5</a:t>
            </a:fld>
            <a:endParaRPr lang="lv-LV"/>
          </a:p>
        </p:txBody>
      </p:sp>
      <p:sp>
        <p:nvSpPr>
          <p:cNvPr id="7" name="TextBox 6"/>
          <p:cNvSpPr txBox="1"/>
          <p:nvPr/>
        </p:nvSpPr>
        <p:spPr>
          <a:xfrm>
            <a:off x="467544" y="1172696"/>
            <a:ext cx="7391400" cy="5093702"/>
          </a:xfrm>
          <a:prstGeom prst="rect">
            <a:avLst/>
          </a:prstGeom>
          <a:noFill/>
          <a:ln>
            <a:noFill/>
          </a:ln>
        </p:spPr>
        <p:txBody>
          <a:bodyPr wrap="square" rtlCol="0">
            <a:spAutoFit/>
          </a:bodyPr>
          <a:lstStyle/>
          <a:p>
            <a:pPr marL="342900" indent="-342900" fontAlgn="ctr">
              <a:buAutoNum type="arabicParenR"/>
            </a:pPr>
            <a:r>
              <a:rPr lang="en-US" b="1" dirty="0" smtClean="0"/>
              <a:t>Introduction of progressive income tax system</a:t>
            </a:r>
            <a:r>
              <a:rPr lang="lv-LV" b="1" dirty="0" smtClean="0"/>
              <a:t> </a:t>
            </a:r>
            <a:r>
              <a:rPr lang="en-US" b="1" dirty="0"/>
              <a:t>(exception - income from capital and capital gains)</a:t>
            </a:r>
            <a:endParaRPr lang="en-US" b="1" dirty="0" smtClean="0"/>
          </a:p>
          <a:p>
            <a:pPr fontAlgn="ctr"/>
            <a:endParaRPr lang="en-US" sz="900" b="1" dirty="0" smtClean="0"/>
          </a:p>
          <a:p>
            <a:pPr algn="ctr" fontAlgn="ctr"/>
            <a:r>
              <a:rPr lang="en-US" sz="1600" b="1" dirty="0" smtClean="0"/>
              <a:t>PIT rate</a:t>
            </a:r>
          </a:p>
          <a:p>
            <a:pPr algn="ctr" fontAlgn="ctr"/>
            <a:endParaRPr lang="en-US" sz="2000" dirty="0" smtClean="0"/>
          </a:p>
          <a:p>
            <a:pPr algn="ctr" fontAlgn="ctr"/>
            <a:endParaRPr lang="en-US" sz="2000" dirty="0" smtClean="0"/>
          </a:p>
          <a:p>
            <a:pPr algn="ctr" fontAlgn="ctr"/>
            <a:endParaRPr lang="en-US" sz="2000" dirty="0" smtClean="0"/>
          </a:p>
          <a:p>
            <a:pPr algn="ctr" fontAlgn="ctr"/>
            <a:endParaRPr lang="en-US" sz="2000" dirty="0" smtClean="0"/>
          </a:p>
          <a:p>
            <a:pPr marL="533400" indent="-261938" algn="just" fontAlgn="ctr">
              <a:tabLst>
                <a:tab pos="533400" algn="l"/>
              </a:tabLst>
            </a:pPr>
            <a:r>
              <a:rPr lang="en-US" sz="1200" i="1" dirty="0" smtClean="0"/>
              <a:t>* 	</a:t>
            </a:r>
            <a:r>
              <a:rPr lang="en-US" sz="1000" dirty="0" smtClean="0"/>
              <a:t>The third PIT rate (31.4%) will be calculated only in annual tax return, but during a year the tax will be paid as Solidarity tax (rate 10.5%) for revenue above 55,000 euro per year (it will be transferred to PIT revenues as payment for third PIT rate). SSC from incomes above 55,000 euro per year is not be pa</a:t>
            </a:r>
            <a:r>
              <a:rPr lang="lv-LV" sz="1000" dirty="0" smtClean="0"/>
              <a:t>i</a:t>
            </a:r>
            <a:r>
              <a:rPr lang="en-US" sz="1000" dirty="0" smtClean="0"/>
              <a:t>d. </a:t>
            </a:r>
            <a:endParaRPr lang="en-US" sz="1000" i="1" dirty="0" smtClean="0"/>
          </a:p>
          <a:p>
            <a:pPr marL="271463" indent="-271463" fontAlgn="ctr">
              <a:tabLst>
                <a:tab pos="271463" algn="l"/>
              </a:tabLst>
            </a:pPr>
            <a:endParaRPr lang="en-US" sz="800" i="1" dirty="0" smtClean="0"/>
          </a:p>
          <a:p>
            <a:pPr fontAlgn="ctr"/>
            <a:r>
              <a:rPr lang="en-US" b="1" dirty="0" smtClean="0"/>
              <a:t>2</a:t>
            </a:r>
            <a:r>
              <a:rPr lang="en-US" b="1" dirty="0"/>
              <a:t>) Increasing the differential non-taxable </a:t>
            </a:r>
            <a:r>
              <a:rPr lang="en-US" b="1" dirty="0" smtClean="0"/>
              <a:t>minimum</a:t>
            </a:r>
          </a:p>
          <a:p>
            <a:pPr fontAlgn="ctr"/>
            <a:endParaRPr lang="en-US" dirty="0" smtClean="0"/>
          </a:p>
          <a:p>
            <a:pPr marL="342900" indent="-342900" fontAlgn="ctr">
              <a:buAutoNum type="arabicParenR"/>
            </a:pPr>
            <a:endParaRPr lang="lv-LV" dirty="0" smtClean="0"/>
          </a:p>
          <a:p>
            <a:pPr marL="342900" indent="-342900" fontAlgn="ctr">
              <a:buAutoNum type="arabicParenR"/>
            </a:pPr>
            <a:endParaRPr lang="lv-LV" dirty="0"/>
          </a:p>
          <a:p>
            <a:pPr marL="342900" indent="-342900" fontAlgn="ctr">
              <a:buAutoNum type="arabicParenR"/>
            </a:pPr>
            <a:endParaRPr lang="lv-LV" dirty="0" smtClean="0"/>
          </a:p>
          <a:p>
            <a:pPr marL="342900" indent="-342900" fontAlgn="ctr">
              <a:buAutoNum type="arabicParenR"/>
            </a:pPr>
            <a:endParaRPr lang="lv-LV" dirty="0"/>
          </a:p>
          <a:p>
            <a:pPr marL="342900" indent="-342900" fontAlgn="ctr">
              <a:buAutoNum type="arabicParenR"/>
            </a:pPr>
            <a:endParaRPr lang="lv-LV" dirty="0" smtClean="0"/>
          </a:p>
          <a:p>
            <a:pPr marL="342900" indent="-342900" fontAlgn="ctr">
              <a:buAutoNum type="arabicParenR"/>
            </a:pPr>
            <a:endParaRPr lang="en-US" dirty="0" smtClean="0"/>
          </a:p>
        </p:txBody>
      </p:sp>
      <p:sp>
        <p:nvSpPr>
          <p:cNvPr id="2" name="Title 1"/>
          <p:cNvSpPr>
            <a:spLocks noGrp="1"/>
          </p:cNvSpPr>
          <p:nvPr>
            <p:ph type="title"/>
          </p:nvPr>
        </p:nvSpPr>
        <p:spPr>
          <a:xfrm>
            <a:off x="467544" y="476672"/>
            <a:ext cx="5688632" cy="513462"/>
          </a:xfrm>
          <a:solidFill>
            <a:schemeClr val="bg1"/>
          </a:solidFill>
        </p:spPr>
        <p:txBody>
          <a:bodyPr>
            <a:noAutofit/>
          </a:bodyPr>
          <a:lstStyle/>
          <a:p>
            <a:r>
              <a:rPr lang="lv-LV" sz="2800" dirty="0" err="1" smtClean="0"/>
              <a:t>Personal</a:t>
            </a:r>
            <a:r>
              <a:rPr lang="lv-LV" sz="2800" dirty="0" smtClean="0"/>
              <a:t> </a:t>
            </a:r>
            <a:r>
              <a:rPr lang="lv-LV" sz="2800" dirty="0" err="1" smtClean="0"/>
              <a:t>Income</a:t>
            </a:r>
            <a:r>
              <a:rPr lang="lv-LV" sz="2800" dirty="0" smtClean="0"/>
              <a:t> </a:t>
            </a:r>
            <a:r>
              <a:rPr lang="lv-LV" sz="2800" dirty="0" err="1" smtClean="0"/>
              <a:t>Tax</a:t>
            </a:r>
            <a:r>
              <a:rPr lang="lv-LV" sz="2800" dirty="0" smtClean="0"/>
              <a:t> (PIT</a:t>
            </a:r>
            <a:r>
              <a:rPr lang="lv-LV" sz="2800" dirty="0"/>
              <a:t>) </a:t>
            </a:r>
            <a:r>
              <a:rPr lang="lv-LV" sz="2800" dirty="0" smtClean="0"/>
              <a:t>(I)</a:t>
            </a:r>
            <a:endParaRPr lang="lv-LV" sz="2800" dirty="0"/>
          </a:p>
        </p:txBody>
      </p:sp>
      <p:graphicFrame>
        <p:nvGraphicFramePr>
          <p:cNvPr id="8" name="Table 7"/>
          <p:cNvGraphicFramePr>
            <a:graphicFrameLocks noGrp="1"/>
          </p:cNvGraphicFramePr>
          <p:nvPr>
            <p:extLst>
              <p:ext uri="{D42A27DB-BD31-4B8C-83A1-F6EECF244321}">
                <p14:modId xmlns:p14="http://schemas.microsoft.com/office/powerpoint/2010/main" val="1287916207"/>
              </p:ext>
            </p:extLst>
          </p:nvPr>
        </p:nvGraphicFramePr>
        <p:xfrm>
          <a:off x="748391" y="4369916"/>
          <a:ext cx="7959666" cy="2168996"/>
        </p:xfrm>
        <a:graphic>
          <a:graphicData uri="http://schemas.openxmlformats.org/drawingml/2006/table">
            <a:tbl>
              <a:tblPr firstRow="1" bandRow="1">
                <a:tableStyleId>{5C22544A-7EE6-4342-B048-85BDC9FD1C3A}</a:tableStyleId>
              </a:tblPr>
              <a:tblGrid>
                <a:gridCol w="5078895">
                  <a:extLst>
                    <a:ext uri="{9D8B030D-6E8A-4147-A177-3AD203B41FA5}">
                      <a16:colId xmlns:a16="http://schemas.microsoft.com/office/drawing/2014/main" xmlns="" val="1309037473"/>
                    </a:ext>
                  </a:extLst>
                </a:gridCol>
                <a:gridCol w="720080">
                  <a:extLst>
                    <a:ext uri="{9D8B030D-6E8A-4147-A177-3AD203B41FA5}">
                      <a16:colId xmlns:a16="http://schemas.microsoft.com/office/drawing/2014/main" xmlns="" val="1000778086"/>
                    </a:ext>
                  </a:extLst>
                </a:gridCol>
                <a:gridCol w="720080">
                  <a:extLst>
                    <a:ext uri="{9D8B030D-6E8A-4147-A177-3AD203B41FA5}">
                      <a16:colId xmlns:a16="http://schemas.microsoft.com/office/drawing/2014/main" xmlns="" val="3605970194"/>
                    </a:ext>
                  </a:extLst>
                </a:gridCol>
                <a:gridCol w="720080">
                  <a:extLst>
                    <a:ext uri="{9D8B030D-6E8A-4147-A177-3AD203B41FA5}">
                      <a16:colId xmlns:a16="http://schemas.microsoft.com/office/drawing/2014/main" xmlns="" val="237165783"/>
                    </a:ext>
                  </a:extLst>
                </a:gridCol>
                <a:gridCol w="720531">
                  <a:extLst>
                    <a:ext uri="{9D8B030D-6E8A-4147-A177-3AD203B41FA5}">
                      <a16:colId xmlns:a16="http://schemas.microsoft.com/office/drawing/2014/main" xmlns="" val="661548314"/>
                    </a:ext>
                  </a:extLst>
                </a:gridCol>
              </a:tblGrid>
              <a:tr h="370840">
                <a:tc>
                  <a:txBody>
                    <a:bodyPr/>
                    <a:lstStyle/>
                    <a:p>
                      <a:endParaRPr lang="en-US" sz="16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2017</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2018</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2019</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600" noProof="0" dirty="0" smtClean="0"/>
                        <a:t>2020</a:t>
                      </a:r>
                      <a:endParaRPr lang="en-US" sz="16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3540896930"/>
                  </a:ext>
                </a:extLst>
              </a:tr>
              <a:tr h="370840">
                <a:tc>
                  <a:txBody>
                    <a:bodyPr/>
                    <a:lstStyle/>
                    <a:p>
                      <a:r>
                        <a:rPr lang="en-US" sz="1400" b="0" noProof="0" dirty="0" smtClean="0"/>
                        <a:t>Maximum differential non-taxable minimum, EUR per month</a:t>
                      </a:r>
                      <a:endParaRPr lang="en-US" sz="1400" b="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solidFill>
                            <a:srgbClr val="FF0000"/>
                          </a:solidFill>
                        </a:rPr>
                        <a:t>115</a:t>
                      </a:r>
                      <a:endParaRPr lang="en-US" sz="1400"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b="1" noProof="0" dirty="0" smtClean="0">
                          <a:solidFill>
                            <a:srgbClr val="FF0000"/>
                          </a:solidFill>
                        </a:rPr>
                        <a:t>200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FF0000"/>
                          </a:solidFill>
                        </a:rPr>
                        <a:t>230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FF0000"/>
                          </a:solidFill>
                        </a:rPr>
                        <a:t>250</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374516417"/>
                  </a:ext>
                </a:extLst>
              </a:tr>
              <a:tr h="3909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Minimum non-taxable minimum,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solidFill>
                            <a:srgbClr val="00B0F0"/>
                          </a:solidFill>
                        </a:rPr>
                        <a:t>60</a:t>
                      </a:r>
                      <a:endParaRPr lang="en-US" sz="1400"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b="1" noProof="0" dirty="0" smtClean="0">
                          <a:solidFill>
                            <a:srgbClr val="00B0F0"/>
                          </a:solidFill>
                        </a:rPr>
                        <a:t>0</a:t>
                      </a:r>
                      <a:endParaRPr lang="en-US" sz="1400" b="1" noProof="0" dirty="0">
                        <a:solidFill>
                          <a:srgbClr val="00B0F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8520846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Incomes </a:t>
                      </a:r>
                      <a:r>
                        <a:rPr lang="lv-LV" sz="1400" b="0" noProof="0" dirty="0" smtClean="0"/>
                        <a:t>till</a:t>
                      </a:r>
                      <a:r>
                        <a:rPr lang="en-US" sz="1400" b="0" baseline="0" noProof="0" dirty="0" smtClean="0"/>
                        <a:t> which maximum </a:t>
                      </a:r>
                      <a:r>
                        <a:rPr lang="en-US" sz="1400" b="0" noProof="0" dirty="0" smtClean="0"/>
                        <a:t>non-taxable minimum will be applied,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noProof="0" dirty="0" smtClean="0"/>
                        <a:t>400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400" noProof="0" dirty="0" smtClean="0"/>
                        <a:t>440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624618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noProof="0" dirty="0" smtClean="0"/>
                        <a:t>Incomes till </a:t>
                      </a:r>
                      <a:r>
                        <a:rPr lang="en-US" sz="1400" b="0" baseline="0" noProof="0" dirty="0" smtClean="0"/>
                        <a:t>which n</a:t>
                      </a:r>
                      <a:r>
                        <a:rPr lang="en-US" sz="1400" b="0" noProof="0" dirty="0" smtClean="0"/>
                        <a:t>on-taxable minimum according to formula will be gradually decreased, EUR per month</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1 100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noProof="0" dirty="0" smtClean="0"/>
                        <a:t>1 000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noProof="0" dirty="0" smtClean="0"/>
                        <a:t>1 100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noProof="0" dirty="0" smtClean="0"/>
                        <a:t>1 200</a:t>
                      </a:r>
                      <a:endParaRPr lang="en-US"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75083035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031035608"/>
              </p:ext>
            </p:extLst>
          </p:nvPr>
        </p:nvGraphicFramePr>
        <p:xfrm>
          <a:off x="748391" y="1844824"/>
          <a:ext cx="6829705" cy="1472246"/>
        </p:xfrm>
        <a:graphic>
          <a:graphicData uri="http://schemas.openxmlformats.org/drawingml/2006/table">
            <a:tbl>
              <a:tblPr firstRow="1" bandRow="1">
                <a:tableStyleId>{5C22544A-7EE6-4342-B048-85BDC9FD1C3A}</a:tableStyleId>
              </a:tblPr>
              <a:tblGrid>
                <a:gridCol w="3844458">
                  <a:extLst>
                    <a:ext uri="{9D8B030D-6E8A-4147-A177-3AD203B41FA5}">
                      <a16:colId xmlns:a16="http://schemas.microsoft.com/office/drawing/2014/main" xmlns="" val="2469539123"/>
                    </a:ext>
                  </a:extLst>
                </a:gridCol>
                <a:gridCol w="1165412">
                  <a:extLst>
                    <a:ext uri="{9D8B030D-6E8A-4147-A177-3AD203B41FA5}">
                      <a16:colId xmlns:a16="http://schemas.microsoft.com/office/drawing/2014/main" xmlns="" val="1377358937"/>
                    </a:ext>
                  </a:extLst>
                </a:gridCol>
                <a:gridCol w="1819835">
                  <a:extLst>
                    <a:ext uri="{9D8B030D-6E8A-4147-A177-3AD203B41FA5}">
                      <a16:colId xmlns:a16="http://schemas.microsoft.com/office/drawing/2014/main" xmlns="" val="4093264699"/>
                    </a:ext>
                  </a:extLst>
                </a:gridCol>
              </a:tblGrid>
              <a:tr h="359726">
                <a:tc>
                  <a:txBody>
                    <a:bodyPr/>
                    <a:lstStyle/>
                    <a:p>
                      <a:pPr algn="ctr"/>
                      <a:r>
                        <a:rPr lang="en-GB" sz="1600" noProof="0" dirty="0" smtClean="0"/>
                        <a:t>Incomes, EUR</a:t>
                      </a:r>
                      <a:r>
                        <a:rPr lang="en-GB" sz="1600" baseline="0" noProof="0" dirty="0" smtClean="0"/>
                        <a:t> per year</a:t>
                      </a:r>
                      <a:endParaRPr lang="en-GB" sz="16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600" noProof="0" dirty="0" smtClean="0"/>
                        <a:t>2017</a:t>
                      </a:r>
                      <a:endParaRPr lang="en-GB" sz="16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600" noProof="0" dirty="0" smtClean="0"/>
                        <a:t>2018</a:t>
                      </a:r>
                      <a:endParaRPr lang="en-GB" sz="16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3162974380"/>
                  </a:ext>
                </a:extLst>
              </a:tr>
              <a:tr h="370840">
                <a:tc>
                  <a:txBody>
                    <a:bodyPr/>
                    <a:lstStyle/>
                    <a:p>
                      <a:r>
                        <a:rPr lang="en-GB" sz="1400" noProof="0" dirty="0" smtClean="0"/>
                        <a:t>Bellow 20</a:t>
                      </a:r>
                      <a:r>
                        <a:rPr lang="lv-LV" sz="1400" noProof="0" dirty="0" smtClean="0"/>
                        <a:t>,</a:t>
                      </a:r>
                      <a:r>
                        <a:rPr lang="en-GB" sz="1400" noProof="0" dirty="0" smtClean="0"/>
                        <a:t>000 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rowSpan="3">
                  <a:txBody>
                    <a:bodyPr/>
                    <a:lstStyle/>
                    <a:p>
                      <a:pPr algn="ctr"/>
                      <a:r>
                        <a:rPr lang="en-GB" sz="1400" noProof="0" dirty="0" smtClean="0"/>
                        <a:t>23%</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GB" sz="1400" b="1" noProof="0" dirty="0" smtClean="0">
                          <a:solidFill>
                            <a:srgbClr val="FF0000"/>
                          </a:solidFill>
                        </a:rPr>
                        <a:t>20%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400695751"/>
                  </a:ext>
                </a:extLst>
              </a:tr>
              <a:tr h="370840">
                <a:tc>
                  <a:txBody>
                    <a:bodyPr/>
                    <a:lstStyle/>
                    <a:p>
                      <a:r>
                        <a:rPr lang="en-GB" sz="1400" noProof="0" dirty="0" smtClean="0"/>
                        <a:t>From 20</a:t>
                      </a:r>
                      <a:r>
                        <a:rPr lang="lv-LV" sz="1400" noProof="0" dirty="0" smtClean="0"/>
                        <a:t>,</a:t>
                      </a:r>
                      <a:r>
                        <a:rPr lang="en-GB" sz="1400" noProof="0" dirty="0" smtClean="0"/>
                        <a:t>000 to 55</a:t>
                      </a:r>
                      <a:r>
                        <a:rPr lang="lv-LV" sz="1400" noProof="0" dirty="0" smtClean="0"/>
                        <a:t>,</a:t>
                      </a:r>
                      <a:r>
                        <a:rPr lang="en-GB" sz="1400" noProof="0" dirty="0" smtClean="0"/>
                        <a:t>000 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dirty="0"/>
                    </a:p>
                  </a:txBody>
                  <a:tcPr/>
                </a:tc>
                <a:tc>
                  <a:txBody>
                    <a:bodyPr/>
                    <a:lstStyle/>
                    <a:p>
                      <a:pPr algn="ctr"/>
                      <a:r>
                        <a:rPr lang="en-GB" sz="1400" b="1" noProof="0" dirty="0" smtClean="0">
                          <a:solidFill>
                            <a:srgbClr val="FF0000"/>
                          </a:solidFill>
                        </a:rPr>
                        <a:t>23%</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915779335"/>
                  </a:ext>
                </a:extLst>
              </a:tr>
              <a:tr h="370840">
                <a:tc>
                  <a:txBody>
                    <a:bodyPr/>
                    <a:lstStyle/>
                    <a:p>
                      <a:r>
                        <a:rPr lang="en-GB" sz="1400" noProof="0" dirty="0" smtClean="0"/>
                        <a:t>Above 55</a:t>
                      </a:r>
                      <a:r>
                        <a:rPr lang="lv-LV" sz="1400" noProof="0" dirty="0" smtClean="0"/>
                        <a:t>,</a:t>
                      </a:r>
                      <a:r>
                        <a:rPr lang="en-GB" sz="1400" noProof="0" dirty="0" smtClean="0"/>
                        <a:t>000 EUR per year</a:t>
                      </a: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vMerge="1">
                  <a:txBody>
                    <a:bodyPr/>
                    <a:lstStyle/>
                    <a:p>
                      <a:endParaRPr lang="lv-LV" dirty="0"/>
                    </a:p>
                  </a:txBody>
                  <a:tcPr/>
                </a:tc>
                <a:tc>
                  <a:txBody>
                    <a:bodyPr/>
                    <a:lstStyle/>
                    <a:p>
                      <a:pPr algn="ctr"/>
                      <a:r>
                        <a:rPr lang="en-GB" sz="1400" b="1" noProof="0" dirty="0" smtClean="0">
                          <a:solidFill>
                            <a:srgbClr val="FF0000"/>
                          </a:solidFill>
                        </a:rPr>
                        <a:t>31</a:t>
                      </a:r>
                      <a:r>
                        <a:rPr lang="lv-LV" sz="1400" b="1" noProof="0" dirty="0" smtClean="0">
                          <a:solidFill>
                            <a:srgbClr val="FF0000"/>
                          </a:solidFill>
                        </a:rPr>
                        <a:t>.</a:t>
                      </a:r>
                      <a:r>
                        <a:rPr lang="en-GB" sz="1400" b="1" noProof="0" dirty="0" smtClean="0">
                          <a:solidFill>
                            <a:srgbClr val="FF0000"/>
                          </a:solidFill>
                        </a:rPr>
                        <a:t>4%</a:t>
                      </a:r>
                      <a:r>
                        <a:rPr lang="lv-LV" sz="1400" b="1" noProof="0" dirty="0" smtClean="0">
                          <a:solidFill>
                            <a:srgbClr val="FF0000"/>
                          </a:solidFill>
                        </a:rPr>
                        <a:t>*</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749568096"/>
                  </a:ext>
                </a:extLst>
              </a:tr>
            </a:tbl>
          </a:graphicData>
        </a:graphic>
      </p:graphicFrame>
    </p:spTree>
    <p:extLst>
      <p:ext uri="{BB962C8B-B14F-4D97-AF65-F5344CB8AC3E}">
        <p14:creationId xmlns:p14="http://schemas.microsoft.com/office/powerpoint/2010/main" val="78618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2464FB-6FA6-4E80-ACB1-F4B9846AA373}" type="slidenum">
              <a:rPr lang="lv-LV" smtClean="0"/>
              <a:t>6</a:t>
            </a:fld>
            <a:endParaRPr lang="lv-LV"/>
          </a:p>
        </p:txBody>
      </p:sp>
      <p:sp>
        <p:nvSpPr>
          <p:cNvPr id="2" name="Title 1"/>
          <p:cNvSpPr>
            <a:spLocks noGrp="1"/>
          </p:cNvSpPr>
          <p:nvPr>
            <p:ph type="title"/>
          </p:nvPr>
        </p:nvSpPr>
        <p:spPr>
          <a:xfrm>
            <a:off x="446314" y="427616"/>
            <a:ext cx="5688632" cy="517108"/>
          </a:xfrm>
          <a:solidFill>
            <a:schemeClr val="bg1"/>
          </a:solidFill>
        </p:spPr>
        <p:txBody>
          <a:bodyPr>
            <a:noAutofit/>
          </a:bodyPr>
          <a:lstStyle/>
          <a:p>
            <a:r>
              <a:rPr lang="lv-LV" sz="2800" dirty="0" err="1" smtClean="0"/>
              <a:t>Personal</a:t>
            </a:r>
            <a:r>
              <a:rPr lang="lv-LV" sz="2800" dirty="0" smtClean="0"/>
              <a:t> </a:t>
            </a:r>
            <a:r>
              <a:rPr lang="lv-LV" sz="2800" dirty="0" err="1" smtClean="0"/>
              <a:t>Income</a:t>
            </a:r>
            <a:r>
              <a:rPr lang="lv-LV" sz="2800" dirty="0" smtClean="0"/>
              <a:t> </a:t>
            </a:r>
            <a:r>
              <a:rPr lang="lv-LV" sz="2800" dirty="0" err="1" smtClean="0"/>
              <a:t>Tax</a:t>
            </a:r>
            <a:r>
              <a:rPr lang="lv-LV" sz="2800" dirty="0" smtClean="0"/>
              <a:t> (PIT) (II)</a:t>
            </a:r>
            <a:endParaRPr lang="lv-LV" sz="2800" dirty="0"/>
          </a:p>
        </p:txBody>
      </p:sp>
      <p:sp>
        <p:nvSpPr>
          <p:cNvPr id="10" name="TextBox 9"/>
          <p:cNvSpPr txBox="1"/>
          <p:nvPr/>
        </p:nvSpPr>
        <p:spPr>
          <a:xfrm>
            <a:off x="446314" y="1052736"/>
            <a:ext cx="8374158" cy="4570482"/>
          </a:xfrm>
          <a:prstGeom prst="rect">
            <a:avLst/>
          </a:prstGeom>
          <a:noFill/>
          <a:ln>
            <a:noFill/>
          </a:ln>
        </p:spPr>
        <p:txBody>
          <a:bodyPr wrap="square" rtlCol="0">
            <a:spAutoFit/>
          </a:bodyPr>
          <a:lstStyle/>
          <a:p>
            <a:pPr fontAlgn="ctr"/>
            <a:r>
              <a:rPr lang="en-US" b="1" dirty="0" smtClean="0"/>
              <a:t>3) Increasing of allowance for dependents</a:t>
            </a:r>
          </a:p>
          <a:p>
            <a:pPr fontAlgn="ctr"/>
            <a:endParaRPr lang="en-US" sz="900" b="1" dirty="0" smtClean="0"/>
          </a:p>
          <a:p>
            <a:pPr algn="ctr" fontAlgn="ctr"/>
            <a:endParaRPr lang="en-US" sz="1600" b="1" dirty="0" smtClean="0"/>
          </a:p>
          <a:p>
            <a:pPr algn="ctr" fontAlgn="ctr"/>
            <a:endParaRPr lang="en-US" sz="2000" dirty="0" smtClean="0"/>
          </a:p>
          <a:p>
            <a:pPr algn="ctr" fontAlgn="ctr"/>
            <a:endParaRPr lang="en-US" sz="2000" dirty="0" smtClean="0"/>
          </a:p>
          <a:p>
            <a:pPr algn="ctr" fontAlgn="ctr"/>
            <a:endParaRPr lang="en-US" sz="2000" dirty="0" smtClean="0"/>
          </a:p>
          <a:p>
            <a:pPr marL="533400" indent="-261938" algn="just" fontAlgn="ctr">
              <a:tabLst>
                <a:tab pos="533400" algn="l"/>
              </a:tabLst>
            </a:pPr>
            <a:endParaRPr lang="en-US" sz="800" i="1" dirty="0" smtClean="0"/>
          </a:p>
          <a:p>
            <a:pPr fontAlgn="ctr"/>
            <a:r>
              <a:rPr lang="en-US" b="1" dirty="0" smtClean="0"/>
              <a:t>4) Increasing of non-taxable minimum income for pensioners</a:t>
            </a:r>
          </a:p>
          <a:p>
            <a:pPr fontAlgn="ctr"/>
            <a:endParaRPr lang="en-US" b="1" dirty="0" smtClean="0"/>
          </a:p>
          <a:p>
            <a:pPr fontAlgn="ctr"/>
            <a:endParaRPr lang="en-US" b="1" dirty="0" smtClean="0"/>
          </a:p>
          <a:p>
            <a:pPr fontAlgn="ctr"/>
            <a:endParaRPr lang="en-US" b="1" dirty="0" smtClean="0"/>
          </a:p>
          <a:p>
            <a:pPr fontAlgn="ctr"/>
            <a:endParaRPr lang="en-US" b="1" dirty="0" smtClean="0"/>
          </a:p>
          <a:p>
            <a:pPr fontAlgn="ctr"/>
            <a:endParaRPr lang="en-US" b="1" dirty="0" smtClean="0"/>
          </a:p>
          <a:p>
            <a:pPr marL="271463" indent="-271463" fontAlgn="ctr">
              <a:tabLst>
                <a:tab pos="271463" algn="l"/>
              </a:tabLst>
            </a:pPr>
            <a:r>
              <a:rPr lang="en-US" b="1" dirty="0" smtClean="0"/>
              <a:t>5) Raising of minimum monthly wage from 380 in 2017 to </a:t>
            </a:r>
            <a:r>
              <a:rPr lang="en-US" b="1" dirty="0" smtClean="0">
                <a:solidFill>
                  <a:srgbClr val="FF0000"/>
                </a:solidFill>
              </a:rPr>
              <a:t>430</a:t>
            </a:r>
            <a:r>
              <a:rPr lang="en-US" b="1" dirty="0" smtClean="0"/>
              <a:t> euro in 2018</a:t>
            </a:r>
            <a:endParaRPr lang="lv-LV" b="1" dirty="0" smtClean="0"/>
          </a:p>
          <a:p>
            <a:pPr marL="271463" indent="-271463" fontAlgn="ctr">
              <a:tabLst>
                <a:tab pos="271463" algn="l"/>
              </a:tabLst>
            </a:pPr>
            <a:endParaRPr lang="lv-LV" b="1" dirty="0"/>
          </a:p>
          <a:p>
            <a:pPr marL="271463" indent="-271463" fontAlgn="ctr">
              <a:tabLst>
                <a:tab pos="271463" algn="l"/>
              </a:tabLst>
            </a:pPr>
            <a:r>
              <a:rPr lang="lv-LV" b="1" dirty="0" smtClean="0"/>
              <a:t>6) </a:t>
            </a:r>
            <a:r>
              <a:rPr lang="en-US" b="1" dirty="0"/>
              <a:t>PIT rate for income from capital and capital gain</a:t>
            </a:r>
            <a:r>
              <a:rPr lang="lv-LV" b="1" dirty="0"/>
              <a:t>s – 20% (</a:t>
            </a:r>
            <a:r>
              <a:rPr lang="en-US" b="1" dirty="0"/>
              <a:t>exception – dividends taxed by CIT</a:t>
            </a:r>
            <a:r>
              <a:rPr lang="lv-LV" b="1" dirty="0" smtClean="0"/>
              <a:t>)</a:t>
            </a:r>
            <a:endParaRPr lang="en-US" b="1" dirty="0"/>
          </a:p>
        </p:txBody>
      </p:sp>
      <p:graphicFrame>
        <p:nvGraphicFramePr>
          <p:cNvPr id="11" name="Table 10"/>
          <p:cNvGraphicFramePr>
            <a:graphicFrameLocks noGrp="1"/>
          </p:cNvGraphicFramePr>
          <p:nvPr>
            <p:extLst>
              <p:ext uri="{D42A27DB-BD31-4B8C-83A1-F6EECF244321}">
                <p14:modId xmlns:p14="http://schemas.microsoft.com/office/powerpoint/2010/main" val="1249556952"/>
              </p:ext>
            </p:extLst>
          </p:nvPr>
        </p:nvGraphicFramePr>
        <p:xfrm>
          <a:off x="838200" y="1476079"/>
          <a:ext cx="6829706" cy="877886"/>
        </p:xfrm>
        <a:graphic>
          <a:graphicData uri="http://schemas.openxmlformats.org/drawingml/2006/table">
            <a:tbl>
              <a:tblPr firstRow="1" bandRow="1">
                <a:tableStyleId>{5C22544A-7EE6-4342-B048-85BDC9FD1C3A}</a:tableStyleId>
              </a:tblPr>
              <a:tblGrid>
                <a:gridCol w="2960914">
                  <a:extLst>
                    <a:ext uri="{9D8B030D-6E8A-4147-A177-3AD203B41FA5}">
                      <a16:colId xmlns:a16="http://schemas.microsoft.com/office/drawing/2014/main" xmlns="" val="2469539123"/>
                    </a:ext>
                  </a:extLst>
                </a:gridCol>
                <a:gridCol w="1012372">
                  <a:extLst>
                    <a:ext uri="{9D8B030D-6E8A-4147-A177-3AD203B41FA5}">
                      <a16:colId xmlns:a16="http://schemas.microsoft.com/office/drawing/2014/main" xmlns="" val="1377358937"/>
                    </a:ext>
                  </a:extLst>
                </a:gridCol>
                <a:gridCol w="1045028">
                  <a:extLst>
                    <a:ext uri="{9D8B030D-6E8A-4147-A177-3AD203B41FA5}">
                      <a16:colId xmlns:a16="http://schemas.microsoft.com/office/drawing/2014/main" xmlns="" val="4093264699"/>
                    </a:ext>
                  </a:extLst>
                </a:gridCol>
                <a:gridCol w="903515">
                  <a:extLst>
                    <a:ext uri="{9D8B030D-6E8A-4147-A177-3AD203B41FA5}">
                      <a16:colId xmlns:a16="http://schemas.microsoft.com/office/drawing/2014/main" xmlns="" val="2510525653"/>
                    </a:ext>
                  </a:extLst>
                </a:gridCol>
                <a:gridCol w="907877">
                  <a:extLst>
                    <a:ext uri="{9D8B030D-6E8A-4147-A177-3AD203B41FA5}">
                      <a16:colId xmlns:a16="http://schemas.microsoft.com/office/drawing/2014/main" xmlns="" val="22102018"/>
                    </a:ext>
                  </a:extLst>
                </a:gridCol>
              </a:tblGrid>
              <a:tr h="359726">
                <a:tc>
                  <a:txBody>
                    <a:bodyPr/>
                    <a:lstStyle/>
                    <a:p>
                      <a:pPr algn="ct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2017</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2018</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2019</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2020</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3162974380"/>
                  </a:ext>
                </a:extLst>
              </a:tr>
              <a:tr h="370840">
                <a:tc>
                  <a:txBody>
                    <a:bodyPr/>
                    <a:lstStyle/>
                    <a:p>
                      <a:r>
                        <a:rPr lang="en-US" sz="1400" b="0" dirty="0" smtClean="0"/>
                        <a:t>Allowance for dependents,</a:t>
                      </a:r>
                      <a:r>
                        <a:rPr lang="en-US" sz="1400" b="1" dirty="0" smtClean="0"/>
                        <a:t> </a:t>
                      </a:r>
                      <a:r>
                        <a:rPr lang="en-US" sz="1400" noProof="0" dirty="0" smtClean="0"/>
                        <a:t>EUR per month</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175</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b="1" noProof="0" dirty="0" smtClean="0">
                          <a:solidFill>
                            <a:srgbClr val="FF0000"/>
                          </a:solidFill>
                        </a:rPr>
                        <a:t>200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230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250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40069575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4078141385"/>
              </p:ext>
            </p:extLst>
          </p:nvPr>
        </p:nvGraphicFramePr>
        <p:xfrm>
          <a:off x="838200" y="3188811"/>
          <a:ext cx="6829706" cy="877886"/>
        </p:xfrm>
        <a:graphic>
          <a:graphicData uri="http://schemas.openxmlformats.org/drawingml/2006/table">
            <a:tbl>
              <a:tblPr firstRow="1" bandRow="1">
                <a:tableStyleId>{5C22544A-7EE6-4342-B048-85BDC9FD1C3A}</a:tableStyleId>
              </a:tblPr>
              <a:tblGrid>
                <a:gridCol w="2960914">
                  <a:extLst>
                    <a:ext uri="{9D8B030D-6E8A-4147-A177-3AD203B41FA5}">
                      <a16:colId xmlns:a16="http://schemas.microsoft.com/office/drawing/2014/main" xmlns="" val="2469539123"/>
                    </a:ext>
                  </a:extLst>
                </a:gridCol>
                <a:gridCol w="1012372">
                  <a:extLst>
                    <a:ext uri="{9D8B030D-6E8A-4147-A177-3AD203B41FA5}">
                      <a16:colId xmlns:a16="http://schemas.microsoft.com/office/drawing/2014/main" xmlns="" val="1377358937"/>
                    </a:ext>
                  </a:extLst>
                </a:gridCol>
                <a:gridCol w="1045028">
                  <a:extLst>
                    <a:ext uri="{9D8B030D-6E8A-4147-A177-3AD203B41FA5}">
                      <a16:colId xmlns:a16="http://schemas.microsoft.com/office/drawing/2014/main" xmlns="" val="4093264699"/>
                    </a:ext>
                  </a:extLst>
                </a:gridCol>
                <a:gridCol w="903515">
                  <a:extLst>
                    <a:ext uri="{9D8B030D-6E8A-4147-A177-3AD203B41FA5}">
                      <a16:colId xmlns:a16="http://schemas.microsoft.com/office/drawing/2014/main" xmlns="" val="2510525653"/>
                    </a:ext>
                  </a:extLst>
                </a:gridCol>
                <a:gridCol w="907877">
                  <a:extLst>
                    <a:ext uri="{9D8B030D-6E8A-4147-A177-3AD203B41FA5}">
                      <a16:colId xmlns:a16="http://schemas.microsoft.com/office/drawing/2014/main" xmlns="" val="22102018"/>
                    </a:ext>
                  </a:extLst>
                </a:gridCol>
              </a:tblGrid>
              <a:tr h="359726">
                <a:tc>
                  <a:txBody>
                    <a:bodyPr/>
                    <a:lstStyle/>
                    <a:p>
                      <a:pPr algn="ctr"/>
                      <a:endParaRPr lang="en-GB"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2017</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GB" sz="1400" noProof="0" dirty="0" smtClean="0"/>
                        <a:t>2018</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2019</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noProof="0" dirty="0" smtClean="0"/>
                        <a:t>2020</a:t>
                      </a:r>
                      <a:endParaRPr lang="en-GB" sz="1400" noProof="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3162974380"/>
                  </a:ext>
                </a:extLst>
              </a:tr>
              <a:tr h="370840">
                <a:tc>
                  <a:txBody>
                    <a:bodyPr/>
                    <a:lstStyle/>
                    <a:p>
                      <a:r>
                        <a:rPr lang="lv-LV" sz="1400" dirty="0" smtClean="0"/>
                        <a:t>N</a:t>
                      </a:r>
                      <a:r>
                        <a:rPr lang="en-US" sz="1400" dirty="0" smtClean="0"/>
                        <a:t>on-taxable minimum income for pensioners</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400" noProof="0" dirty="0" smtClean="0"/>
                        <a:t>235</a:t>
                      </a:r>
                      <a:endParaRPr lang="en-GB" sz="1400"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lv-LV" sz="1400" b="1" noProof="0" dirty="0" smtClean="0">
                          <a:solidFill>
                            <a:srgbClr val="FF0000"/>
                          </a:solidFill>
                        </a:rPr>
                        <a:t>250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270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lv-LV" sz="1400" b="1" noProof="0" dirty="0" smtClean="0">
                          <a:solidFill>
                            <a:srgbClr val="FF0000"/>
                          </a:solidFill>
                        </a:rPr>
                        <a:t>300</a:t>
                      </a:r>
                      <a:endParaRPr lang="en-GB"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400695751"/>
                  </a:ext>
                </a:extLst>
              </a:tr>
            </a:tbl>
          </a:graphicData>
        </a:graphic>
      </p:graphicFrame>
    </p:spTree>
    <p:extLst>
      <p:ext uri="{BB962C8B-B14F-4D97-AF65-F5344CB8AC3E}">
        <p14:creationId xmlns:p14="http://schemas.microsoft.com/office/powerpoint/2010/main" val="409978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2464FB-6FA6-4E80-ACB1-F4B9846AA373}" type="slidenum">
              <a:rPr lang="lv-LV" smtClean="0"/>
              <a:t>7</a:t>
            </a:fld>
            <a:endParaRPr lang="lv-LV"/>
          </a:p>
        </p:txBody>
      </p:sp>
      <p:sp>
        <p:nvSpPr>
          <p:cNvPr id="2" name="Title 1"/>
          <p:cNvSpPr>
            <a:spLocks noGrp="1"/>
          </p:cNvSpPr>
          <p:nvPr>
            <p:ph type="title"/>
          </p:nvPr>
        </p:nvSpPr>
        <p:spPr>
          <a:xfrm>
            <a:off x="323528" y="379072"/>
            <a:ext cx="6696744" cy="601656"/>
          </a:xfrm>
          <a:solidFill>
            <a:schemeClr val="bg1"/>
          </a:solidFill>
        </p:spPr>
        <p:txBody>
          <a:bodyPr>
            <a:noAutofit/>
          </a:bodyPr>
          <a:lstStyle/>
          <a:p>
            <a:r>
              <a:rPr lang="en-US" sz="2800" dirty="0" smtClean="0"/>
              <a:t>Social Security Contributions (SSC) (I)</a:t>
            </a:r>
            <a:r>
              <a:rPr lang="en-US" sz="2800" dirty="0" smtClean="0">
                <a:effectLst/>
              </a:rPr>
              <a:t> </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312040569"/>
              </p:ext>
            </p:extLst>
          </p:nvPr>
        </p:nvGraphicFramePr>
        <p:xfrm>
          <a:off x="742437" y="2517531"/>
          <a:ext cx="7329826" cy="1184528"/>
        </p:xfrm>
        <a:graphic>
          <a:graphicData uri="http://schemas.openxmlformats.org/drawingml/2006/table">
            <a:tbl>
              <a:tblPr firstRow="1" bandRow="1">
                <a:tableStyleId>{5C22544A-7EE6-4342-B048-85BDC9FD1C3A}</a:tableStyleId>
              </a:tblPr>
              <a:tblGrid>
                <a:gridCol w="2759786">
                  <a:extLst>
                    <a:ext uri="{9D8B030D-6E8A-4147-A177-3AD203B41FA5}">
                      <a16:colId xmlns:a16="http://schemas.microsoft.com/office/drawing/2014/main" xmlns="" val="176061855"/>
                    </a:ext>
                  </a:extLst>
                </a:gridCol>
                <a:gridCol w="2008634">
                  <a:extLst>
                    <a:ext uri="{9D8B030D-6E8A-4147-A177-3AD203B41FA5}">
                      <a16:colId xmlns:a16="http://schemas.microsoft.com/office/drawing/2014/main" xmlns="" val="775433781"/>
                    </a:ext>
                  </a:extLst>
                </a:gridCol>
                <a:gridCol w="2561406">
                  <a:extLst>
                    <a:ext uri="{9D8B030D-6E8A-4147-A177-3AD203B41FA5}">
                      <a16:colId xmlns:a16="http://schemas.microsoft.com/office/drawing/2014/main" xmlns="" val="2455169795"/>
                    </a:ext>
                  </a:extLst>
                </a:gridCol>
              </a:tblGrid>
              <a:tr h="331088">
                <a:tc>
                  <a:txBody>
                    <a:bodyPr/>
                    <a:lstStyle/>
                    <a:p>
                      <a:endParaRPr lang="lv-LV" sz="140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2017</a:t>
                      </a:r>
                      <a:endParaRPr lang="lv-LV" sz="1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2018</a:t>
                      </a:r>
                      <a:endParaRPr lang="lv-LV" sz="1400" dirty="0"/>
                    </a:p>
                  </a:txBody>
                  <a:tcP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583753521"/>
                  </a:ext>
                </a:extLst>
              </a:tr>
              <a:tr h="127564">
                <a:tc>
                  <a:txBody>
                    <a:bodyPr/>
                    <a:lstStyle/>
                    <a:p>
                      <a:r>
                        <a:rPr lang="en-US" sz="1400" b="1" noProof="0" dirty="0" smtClean="0"/>
                        <a:t>SSC rate</a:t>
                      </a:r>
                      <a:r>
                        <a:rPr lang="en-US" sz="1400" noProof="0" dirty="0" smtClean="0"/>
                        <a:t>, of it:</a:t>
                      </a:r>
                      <a:endParaRPr lang="en-US" sz="14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400" b="1" noProof="0" dirty="0" smtClean="0"/>
                        <a:t>34.09%</a:t>
                      </a:r>
                      <a:endParaRPr lang="en-US" sz="14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400" b="1" noProof="0" dirty="0" smtClean="0">
                          <a:solidFill>
                            <a:srgbClr val="FF0000"/>
                          </a:solidFill>
                        </a:rPr>
                        <a:t>35.09%</a:t>
                      </a:r>
                      <a:endParaRPr lang="en-US" sz="14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572439412"/>
                  </a:ext>
                </a:extLst>
              </a:tr>
              <a:tr h="0">
                <a:tc>
                  <a:txBody>
                    <a:bodyPr/>
                    <a:lstStyle/>
                    <a:p>
                      <a:pPr marL="358775" indent="0"/>
                      <a:r>
                        <a:rPr lang="en-US" sz="1200" b="1" noProof="0" dirty="0" smtClean="0"/>
                        <a:t>Employer rate</a:t>
                      </a:r>
                      <a:endParaRPr lang="en-US" sz="1200" noProof="0" dirty="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200" b="1" noProof="0" dirty="0" smtClean="0"/>
                        <a:t>23.59%</a:t>
                      </a:r>
                      <a:endParaRPr lang="en-US" sz="12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200" b="1" noProof="0" dirty="0" smtClean="0">
                          <a:solidFill>
                            <a:srgbClr val="FF0000"/>
                          </a:solidFill>
                        </a:rPr>
                        <a:t>24.09%</a:t>
                      </a:r>
                      <a:endParaRPr lang="en-US" sz="12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711663408"/>
                  </a:ext>
                </a:extLst>
              </a:tr>
              <a:tr h="160944">
                <a:tc>
                  <a:txBody>
                    <a:bodyPr/>
                    <a:lstStyle/>
                    <a:p>
                      <a:pPr marL="358775" marR="0" lvl="0" indent="0" algn="l" defTabSz="914400" rtl="0" eaLnBrk="1" fontAlgn="auto" latinLnBrk="0" hangingPunct="1">
                        <a:lnSpc>
                          <a:spcPct val="100000"/>
                        </a:lnSpc>
                        <a:spcBef>
                          <a:spcPts val="0"/>
                        </a:spcBef>
                        <a:spcAft>
                          <a:spcPts val="0"/>
                        </a:spcAft>
                        <a:buClrTx/>
                        <a:buSzTx/>
                        <a:buFontTx/>
                        <a:buNone/>
                        <a:tabLst/>
                        <a:defRPr/>
                      </a:pPr>
                      <a:r>
                        <a:rPr lang="en-US" sz="1200" b="1" noProof="0" dirty="0" smtClean="0"/>
                        <a:t>Employee</a:t>
                      </a:r>
                      <a:r>
                        <a:rPr lang="en-US" sz="1200" b="1" baseline="0" noProof="0" dirty="0" smtClean="0"/>
                        <a:t> rate</a:t>
                      </a:r>
                      <a:endParaRPr lang="en-US" sz="1200" noProof="0" dirty="0" smtClean="0"/>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200" b="1" noProof="0" dirty="0" smtClean="0"/>
                        <a:t>10,5%</a:t>
                      </a:r>
                      <a:endParaRPr lang="en-US" sz="1200" b="1" noProof="0" dirty="0"/>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en-US" sz="1200" b="1" noProof="0" dirty="0" smtClean="0">
                          <a:solidFill>
                            <a:srgbClr val="FF0000"/>
                          </a:solidFill>
                        </a:rPr>
                        <a:t>11%</a:t>
                      </a:r>
                      <a:endParaRPr lang="en-US" sz="1200" b="1" noProof="0" dirty="0">
                        <a:solidFill>
                          <a:srgbClr val="FF0000"/>
                        </a:solidFill>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059041561"/>
                  </a:ext>
                </a:extLst>
              </a:tr>
            </a:tbl>
          </a:graphicData>
        </a:graphic>
      </p:graphicFrame>
      <p:sp>
        <p:nvSpPr>
          <p:cNvPr id="3" name="Rectangle 2"/>
          <p:cNvSpPr/>
          <p:nvPr/>
        </p:nvSpPr>
        <p:spPr>
          <a:xfrm>
            <a:off x="539552" y="1340768"/>
            <a:ext cx="7681991" cy="923330"/>
          </a:xfrm>
          <a:prstGeom prst="rect">
            <a:avLst/>
          </a:prstGeom>
        </p:spPr>
        <p:txBody>
          <a:bodyPr wrap="square">
            <a:spAutoFit/>
          </a:bodyPr>
          <a:lstStyle/>
          <a:p>
            <a:pPr algn="just"/>
            <a:r>
              <a:rPr lang="en-US" dirty="0" smtClean="0"/>
              <a:t>In order to increase </a:t>
            </a:r>
            <a:r>
              <a:rPr lang="en-GB" dirty="0"/>
              <a:t>financing </a:t>
            </a:r>
            <a:r>
              <a:rPr lang="lv-LV" dirty="0" err="1" smtClean="0"/>
              <a:t>of</a:t>
            </a:r>
            <a:r>
              <a:rPr lang="lv-LV" dirty="0" smtClean="0"/>
              <a:t> </a:t>
            </a:r>
            <a:r>
              <a:rPr lang="en-GB" dirty="0" smtClean="0"/>
              <a:t>health </a:t>
            </a:r>
            <a:r>
              <a:rPr lang="en-GB" dirty="0"/>
              <a:t>care services </a:t>
            </a:r>
            <a:r>
              <a:rPr lang="en-US" dirty="0" smtClean="0"/>
              <a:t>from 2018 SSC </a:t>
            </a:r>
            <a:r>
              <a:rPr lang="lv-LV" dirty="0" err="1" smtClean="0"/>
              <a:t>rate</a:t>
            </a:r>
            <a:r>
              <a:rPr lang="lv-LV" dirty="0" smtClean="0"/>
              <a:t> </a:t>
            </a:r>
            <a:r>
              <a:rPr lang="en-US" dirty="0" smtClean="0"/>
              <a:t>will be increased by 1 percentage point, of which 0.5% for the employer and 0.5% for the employee.</a:t>
            </a:r>
            <a:endParaRPr lang="en-US" dirty="0">
              <a:effectLst/>
            </a:endParaRPr>
          </a:p>
        </p:txBody>
      </p:sp>
      <p:sp>
        <p:nvSpPr>
          <p:cNvPr id="7" name="Rectangle 6"/>
          <p:cNvSpPr/>
          <p:nvPr/>
        </p:nvSpPr>
        <p:spPr>
          <a:xfrm>
            <a:off x="566354" y="3848559"/>
            <a:ext cx="7681991" cy="369332"/>
          </a:xfrm>
          <a:prstGeom prst="rect">
            <a:avLst/>
          </a:prstGeom>
        </p:spPr>
        <p:txBody>
          <a:bodyPr wrap="square">
            <a:spAutoFit/>
          </a:bodyPr>
          <a:lstStyle/>
          <a:p>
            <a:pPr algn="just"/>
            <a:r>
              <a:rPr lang="en-US" dirty="0" smtClean="0"/>
              <a:t>Revenues will be transferred to budget for health care expenditures.</a:t>
            </a:r>
            <a:endParaRPr lang="en-US" dirty="0">
              <a:effectLst/>
            </a:endParaRPr>
          </a:p>
        </p:txBody>
      </p:sp>
    </p:spTree>
    <p:extLst>
      <p:ext uri="{BB962C8B-B14F-4D97-AF65-F5344CB8AC3E}">
        <p14:creationId xmlns:p14="http://schemas.microsoft.com/office/powerpoint/2010/main" val="3019342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2464FB-6FA6-4E80-ACB1-F4B9846AA373}" type="slidenum">
              <a:rPr lang="lv-LV" smtClean="0"/>
              <a:t>8</a:t>
            </a:fld>
            <a:endParaRPr lang="lv-LV" dirty="0"/>
          </a:p>
        </p:txBody>
      </p:sp>
      <p:sp>
        <p:nvSpPr>
          <p:cNvPr id="3" name="Content Placeholder 2"/>
          <p:cNvSpPr>
            <a:spLocks noGrp="1"/>
          </p:cNvSpPr>
          <p:nvPr>
            <p:ph idx="1"/>
          </p:nvPr>
        </p:nvSpPr>
        <p:spPr/>
        <p:txBody>
          <a:bodyPr>
            <a:normAutofit fontScale="92500" lnSpcReduction="10000"/>
          </a:bodyPr>
          <a:lstStyle/>
          <a:p>
            <a:pPr lvl="0"/>
            <a:r>
              <a:rPr lang="en-GB" sz="2200" dirty="0" smtClean="0">
                <a:solidFill>
                  <a:schemeClr val="tx1"/>
                </a:solidFill>
              </a:rPr>
              <a:t>is applied to income that exceeds the maximum amount of the object of the State social insurance mandatory contributions (social contributions) – 55 thousand € in 2018 </a:t>
            </a:r>
          </a:p>
          <a:p>
            <a:pPr lvl="0"/>
            <a:r>
              <a:rPr lang="en-GB" sz="2200" dirty="0" smtClean="0">
                <a:solidFill>
                  <a:schemeClr val="tx1"/>
                </a:solidFill>
              </a:rPr>
              <a:t>tax rate is the same as social contributions rate determined by Law On State Social Insurance (Article 18) – in general an employer’s rate will be 24.09% and an employee’s rate 11% in 2018 </a:t>
            </a:r>
          </a:p>
          <a:p>
            <a:pPr lvl="0"/>
            <a:r>
              <a:rPr lang="en-GB" sz="2200" dirty="0" smtClean="0">
                <a:solidFill>
                  <a:schemeClr val="tx1"/>
                </a:solidFill>
              </a:rPr>
              <a:t>tax revenue (in 2016 and 2017 transferred to state budget as a whole) starting with 2018 shall be transferred to:</a:t>
            </a:r>
          </a:p>
          <a:p>
            <a:pPr lvl="1">
              <a:buFont typeface="Arial" panose="020B0604020202020204" pitchFamily="34" charset="0"/>
              <a:buChar char="•"/>
            </a:pPr>
            <a:r>
              <a:rPr lang="lv-LV" sz="1900" dirty="0" smtClean="0">
                <a:solidFill>
                  <a:schemeClr val="tx1"/>
                </a:solidFill>
              </a:rPr>
              <a:t>s</a:t>
            </a:r>
            <a:r>
              <a:rPr lang="en-GB" sz="1900" dirty="0" err="1" smtClean="0">
                <a:solidFill>
                  <a:schemeClr val="tx1"/>
                </a:solidFill>
              </a:rPr>
              <a:t>tate</a:t>
            </a:r>
            <a:r>
              <a:rPr lang="en-GB" sz="1900" dirty="0" smtClean="0">
                <a:solidFill>
                  <a:schemeClr val="tx1"/>
                </a:solidFill>
              </a:rPr>
              <a:t> budget for financing health care services – 1 percentage point;</a:t>
            </a:r>
          </a:p>
          <a:p>
            <a:pPr lvl="1">
              <a:buFont typeface="Arial" panose="020B0604020202020204" pitchFamily="34" charset="0"/>
              <a:buChar char="•"/>
            </a:pPr>
            <a:r>
              <a:rPr lang="lv-LV" sz="1900" dirty="0">
                <a:solidFill>
                  <a:schemeClr val="tx1"/>
                </a:solidFill>
              </a:rPr>
              <a:t>s</a:t>
            </a:r>
            <a:r>
              <a:rPr lang="en-GB" sz="1900" dirty="0" err="1" smtClean="0">
                <a:solidFill>
                  <a:schemeClr val="tx1"/>
                </a:solidFill>
              </a:rPr>
              <a:t>tate</a:t>
            </a:r>
            <a:r>
              <a:rPr lang="en-GB" sz="1900" dirty="0" smtClean="0">
                <a:solidFill>
                  <a:schemeClr val="tx1"/>
                </a:solidFill>
              </a:rPr>
              <a:t> funded pension scheme on behalf of payer (2</a:t>
            </a:r>
            <a:r>
              <a:rPr lang="en-GB" sz="1900" baseline="30000" dirty="0" smtClean="0">
                <a:solidFill>
                  <a:schemeClr val="tx1"/>
                </a:solidFill>
              </a:rPr>
              <a:t>nd</a:t>
            </a:r>
            <a:r>
              <a:rPr lang="en-GB" sz="1900" dirty="0" smtClean="0">
                <a:solidFill>
                  <a:schemeClr val="tx1"/>
                </a:solidFill>
              </a:rPr>
              <a:t> pillar) – 6 percentage points;</a:t>
            </a:r>
          </a:p>
          <a:p>
            <a:pPr lvl="1">
              <a:buFont typeface="Arial" panose="020B0604020202020204" pitchFamily="34" charset="0"/>
              <a:buChar char="•"/>
            </a:pPr>
            <a:r>
              <a:rPr lang="en-GB" sz="1900" dirty="0" smtClean="0">
                <a:solidFill>
                  <a:schemeClr val="tx1"/>
                </a:solidFill>
              </a:rPr>
              <a:t>pension scheme of the private pension fund on behalf of payer (3</a:t>
            </a:r>
            <a:r>
              <a:rPr lang="en-GB" sz="1900" baseline="30000" dirty="0" smtClean="0">
                <a:solidFill>
                  <a:schemeClr val="tx1"/>
                </a:solidFill>
              </a:rPr>
              <a:t>rd</a:t>
            </a:r>
            <a:r>
              <a:rPr lang="en-GB" sz="1900" dirty="0" smtClean="0">
                <a:solidFill>
                  <a:schemeClr val="tx1"/>
                </a:solidFill>
              </a:rPr>
              <a:t> pillar) – 4 percentage points;</a:t>
            </a:r>
          </a:p>
          <a:p>
            <a:pPr lvl="1">
              <a:buFont typeface="Arial" panose="020B0604020202020204" pitchFamily="34" charset="0"/>
              <a:buChar char="•"/>
            </a:pPr>
            <a:r>
              <a:rPr lang="en-GB" sz="1900" dirty="0" smtClean="0">
                <a:solidFill>
                  <a:schemeClr val="tx1"/>
                </a:solidFill>
              </a:rPr>
              <a:t>local government budget and state budget as a part of Personal Income tax – 10.5 percentage points;</a:t>
            </a:r>
          </a:p>
          <a:p>
            <a:pPr lvl="1">
              <a:buFont typeface="Arial" panose="020B0604020202020204" pitchFamily="34" charset="0"/>
              <a:buChar char="•"/>
            </a:pPr>
            <a:r>
              <a:rPr lang="en-GB" sz="1900" dirty="0" smtClean="0">
                <a:solidFill>
                  <a:schemeClr val="tx1"/>
                </a:solidFill>
              </a:rPr>
              <a:t>the rest – state pension special budget as a solidarity input</a:t>
            </a:r>
            <a:endParaRPr lang="en-GB" sz="1900" dirty="0">
              <a:solidFill>
                <a:schemeClr val="tx1"/>
              </a:solidFill>
            </a:endParaRPr>
          </a:p>
        </p:txBody>
      </p:sp>
      <p:sp>
        <p:nvSpPr>
          <p:cNvPr id="2" name="Title 1"/>
          <p:cNvSpPr>
            <a:spLocks noGrp="1"/>
          </p:cNvSpPr>
          <p:nvPr>
            <p:ph type="title"/>
          </p:nvPr>
        </p:nvSpPr>
        <p:spPr/>
        <p:txBody>
          <a:bodyPr>
            <a:noAutofit/>
          </a:bodyPr>
          <a:lstStyle/>
          <a:p>
            <a:r>
              <a:rPr lang="en-GB" sz="2800" dirty="0" smtClean="0"/>
              <a:t>Solidarity </a:t>
            </a:r>
            <a:r>
              <a:rPr lang="lv-LV" sz="2800" dirty="0" smtClean="0"/>
              <a:t>T</a:t>
            </a:r>
            <a:r>
              <a:rPr lang="en-GB" sz="2800" dirty="0" err="1" smtClean="0"/>
              <a:t>ax</a:t>
            </a:r>
            <a:endParaRPr lang="en-GB" sz="2800" dirty="0"/>
          </a:p>
        </p:txBody>
      </p:sp>
    </p:spTree>
    <p:extLst>
      <p:ext uri="{BB962C8B-B14F-4D97-AF65-F5344CB8AC3E}">
        <p14:creationId xmlns:p14="http://schemas.microsoft.com/office/powerpoint/2010/main" val="2750894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2EC06CD-37B1-4412-967F-6EDE16C03223}" type="slidenum">
              <a:rPr lang="lv-LV" smtClean="0"/>
              <a:pPr/>
              <a:t>9</a:t>
            </a:fld>
            <a:endParaRPr lang="lv-LV"/>
          </a:p>
        </p:txBody>
      </p:sp>
      <p:graphicFrame>
        <p:nvGraphicFramePr>
          <p:cNvPr id="6" name="Table 5"/>
          <p:cNvGraphicFramePr>
            <a:graphicFrameLocks noGrp="1"/>
          </p:cNvGraphicFramePr>
          <p:nvPr>
            <p:extLst>
              <p:ext uri="{D42A27DB-BD31-4B8C-83A1-F6EECF244321}">
                <p14:modId xmlns:p14="http://schemas.microsoft.com/office/powerpoint/2010/main" val="959202195"/>
              </p:ext>
            </p:extLst>
          </p:nvPr>
        </p:nvGraphicFramePr>
        <p:xfrm>
          <a:off x="283302" y="1830069"/>
          <a:ext cx="3928655" cy="2870200"/>
        </p:xfrm>
        <a:graphic>
          <a:graphicData uri="http://schemas.openxmlformats.org/drawingml/2006/table">
            <a:tbl>
              <a:tblPr firstRow="1" bandRow="1">
                <a:tableStyleId>{5C22544A-7EE6-4342-B048-85BDC9FD1C3A}</a:tableStyleId>
              </a:tblPr>
              <a:tblGrid>
                <a:gridCol w="1186009">
                  <a:extLst>
                    <a:ext uri="{9D8B030D-6E8A-4147-A177-3AD203B41FA5}">
                      <a16:colId xmlns:a16="http://schemas.microsoft.com/office/drawing/2014/main" xmlns="" val="1560551682"/>
                    </a:ext>
                  </a:extLst>
                </a:gridCol>
                <a:gridCol w="741256">
                  <a:extLst>
                    <a:ext uri="{9D8B030D-6E8A-4147-A177-3AD203B41FA5}">
                      <a16:colId xmlns:a16="http://schemas.microsoft.com/office/drawing/2014/main" xmlns="" val="3985303057"/>
                    </a:ext>
                  </a:extLst>
                </a:gridCol>
                <a:gridCol w="667131">
                  <a:extLst>
                    <a:ext uri="{9D8B030D-6E8A-4147-A177-3AD203B41FA5}">
                      <a16:colId xmlns:a16="http://schemas.microsoft.com/office/drawing/2014/main" xmlns="" val="167480844"/>
                    </a:ext>
                  </a:extLst>
                </a:gridCol>
                <a:gridCol w="667131">
                  <a:extLst>
                    <a:ext uri="{9D8B030D-6E8A-4147-A177-3AD203B41FA5}">
                      <a16:colId xmlns:a16="http://schemas.microsoft.com/office/drawing/2014/main" xmlns="" val="1755186275"/>
                    </a:ext>
                  </a:extLst>
                </a:gridCol>
                <a:gridCol w="667128">
                  <a:extLst>
                    <a:ext uri="{9D8B030D-6E8A-4147-A177-3AD203B41FA5}">
                      <a16:colId xmlns:a16="http://schemas.microsoft.com/office/drawing/2014/main" xmlns="" val="589852231"/>
                    </a:ext>
                  </a:extLst>
                </a:gridCol>
              </a:tblGrid>
              <a:tr h="230779">
                <a:tc rowSpan="2">
                  <a:txBody>
                    <a:bodyPr/>
                    <a:lstStyle/>
                    <a:p>
                      <a:pPr algn="ctr"/>
                      <a:r>
                        <a:rPr lang="en-US" sz="1100" noProof="0" dirty="0" smtClean="0">
                          <a:latin typeface="+mn-lt"/>
                        </a:rPr>
                        <a:t>Gross income, euro per month</a:t>
                      </a:r>
                      <a:endParaRPr lang="en-US" sz="1100" noProof="0" dirty="0">
                        <a:latin typeface="+mn-lt"/>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rowSpan="2">
                  <a:txBody>
                    <a:bodyPr/>
                    <a:lstStyle/>
                    <a:p>
                      <a:pPr algn="ctr"/>
                      <a:r>
                        <a:rPr lang="en-US" sz="1100" noProof="0" dirty="0" smtClean="0">
                          <a:latin typeface="+mn-lt"/>
                        </a:rPr>
                        <a:t>Net income in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3">
                  <a:txBody>
                    <a:bodyPr/>
                    <a:lstStyle/>
                    <a:p>
                      <a:pPr algn="ctr"/>
                      <a:r>
                        <a:rPr lang="en-US" sz="1100" noProof="0" dirty="0" smtClean="0">
                          <a:latin typeface="+mn-lt"/>
                        </a:rPr>
                        <a:t>Benefit </a:t>
                      </a:r>
                    </a:p>
                    <a:p>
                      <a:pPr algn="ctr"/>
                      <a:r>
                        <a:rPr lang="en-US" sz="1100" noProof="0" dirty="0" smtClean="0">
                          <a:latin typeface="+mn-lt"/>
                        </a:rPr>
                        <a:t>(in comparison</a:t>
                      </a:r>
                      <a:r>
                        <a:rPr lang="en-US" sz="1100" baseline="0" noProof="0" dirty="0" smtClean="0">
                          <a:latin typeface="+mn-lt"/>
                        </a:rPr>
                        <a:t> with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hMerge="1">
                  <a:txBody>
                    <a:bodyPr/>
                    <a:lstStyle/>
                    <a:p>
                      <a:endParaRPr lang="lv-LV" sz="1200" dirty="0">
                        <a:latin typeface="Baskerville Old Face" panose="02020602080505020303" pitchFamily="18" charset="0"/>
                      </a:endParaRPr>
                    </a:p>
                  </a:txBody>
                  <a:tcPr/>
                </a:tc>
                <a:tc hMerge="1">
                  <a:txBody>
                    <a:bodyPr/>
                    <a:lstStyle/>
                    <a:p>
                      <a:endParaRPr lang="lv-LV" sz="1200" dirty="0">
                        <a:latin typeface="Baskerville Old Face" panose="02020602080505020303" pitchFamily="18" charset="0"/>
                      </a:endParaRPr>
                    </a:p>
                  </a:txBody>
                  <a:tcPr/>
                </a:tc>
                <a:extLst>
                  <a:ext uri="{0D108BD9-81ED-4DB2-BD59-A6C34878D82A}">
                    <a16:rowId xmlns:a16="http://schemas.microsoft.com/office/drawing/2014/main" xmlns="" val="3455038408"/>
                  </a:ext>
                </a:extLst>
              </a:tr>
              <a:tr h="370840">
                <a:tc vMerge="1">
                  <a:txBody>
                    <a:bodyPr/>
                    <a:lstStyle/>
                    <a:p>
                      <a:endParaRPr lang="lv-LV" sz="1200" dirty="0">
                        <a:latin typeface="Baskerville Old Face" panose="02020602080505020303" pitchFamily="18"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vMerge="1">
                  <a:txBody>
                    <a:bodyPr/>
                    <a:lstStyle/>
                    <a:p>
                      <a:endParaRPr lang="lv-LV" sz="1200" dirty="0">
                        <a:latin typeface="Baskerville Old Face" panose="02020602080505020303"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a:txBody>
                    <a:bodyPr/>
                    <a:lstStyle/>
                    <a:p>
                      <a:pPr algn="ctr"/>
                      <a:r>
                        <a:rPr lang="en-US" sz="1100" b="1" noProof="0" dirty="0" smtClean="0">
                          <a:solidFill>
                            <a:schemeClr val="bg1"/>
                          </a:solidFill>
                          <a:latin typeface="+mn-lt"/>
                        </a:rPr>
                        <a:t>2018</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2019</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2020</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537904844"/>
                  </a:ext>
                </a:extLst>
              </a:tr>
              <a:tr h="233691">
                <a:tc>
                  <a:txBody>
                    <a:bodyPr/>
                    <a:lstStyle/>
                    <a:p>
                      <a:pPr algn="ctr"/>
                      <a:r>
                        <a:rPr lang="en-US" sz="1100" b="1" noProof="0" dirty="0" smtClean="0">
                          <a:latin typeface="+mn-lt"/>
                        </a:rPr>
                        <a:t>Minimum wage</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288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58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+6</a:t>
                      </a:r>
                      <a:r>
                        <a:rPr lang="lv-LV" sz="1100" b="1" noProof="0" dirty="0" smtClean="0">
                          <a:latin typeface="+mn-lt"/>
                        </a:rPr>
                        <a:t>4</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643321287"/>
                  </a:ext>
                </a:extLst>
              </a:tr>
              <a:tr h="175395">
                <a:tc>
                  <a:txBody>
                    <a:bodyPr/>
                    <a:lstStyle/>
                    <a:p>
                      <a:pPr algn="ctr"/>
                      <a:r>
                        <a:rPr lang="en-US" sz="1100" b="1" noProof="0" dirty="0" smtClean="0">
                          <a:latin typeface="+mn-lt"/>
                        </a:rPr>
                        <a:t>600 </a:t>
                      </a:r>
                      <a:r>
                        <a:rPr lang="en-US" sz="1100" b="1" noProof="0" dirty="0" smtClean="0">
                          <a:latin typeface="+mn-lt"/>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436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+26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+31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558466885"/>
                  </a:ext>
                </a:extLst>
              </a:tr>
              <a:tr h="11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800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571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+25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424251384"/>
                  </a:ext>
                </a:extLst>
              </a:tr>
              <a:tr h="1308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1000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705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+7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+14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98225669"/>
                  </a:ext>
                </a:extLst>
              </a:tr>
              <a:tr h="2165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1200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841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+13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4171414566"/>
                  </a:ext>
                </a:extLst>
              </a:tr>
              <a:tr h="19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1400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979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+18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429012749"/>
                  </a:ext>
                </a:extLst>
              </a:tr>
              <a:tr h="169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2000 </a:t>
                      </a:r>
                      <a:r>
                        <a:rPr lang="en-US" sz="1100" b="1" noProof="0" dirty="0" smtClean="0">
                          <a:latin typeface="+mn-lt"/>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1392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+22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909841291"/>
                  </a:ext>
                </a:extLst>
              </a:tr>
              <a:tr h="2134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4000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en-US" sz="1100" b="1" noProof="0" dirty="0" smtClean="0">
                          <a:solidFill>
                            <a:schemeClr val="tx1">
                              <a:lumMod val="75000"/>
                              <a:lumOff val="25000"/>
                            </a:schemeClr>
                          </a:solidFill>
                          <a:latin typeface="+mn-lt"/>
                        </a:rPr>
                        <a:t>2770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+8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4159883342"/>
                  </a:ext>
                </a:extLst>
              </a:tr>
            </a:tbl>
          </a:graphicData>
        </a:graphic>
      </p:graphicFrame>
      <p:sp>
        <p:nvSpPr>
          <p:cNvPr id="9" name="Title 1"/>
          <p:cNvSpPr>
            <a:spLocks noGrp="1"/>
          </p:cNvSpPr>
          <p:nvPr>
            <p:ph type="title"/>
          </p:nvPr>
        </p:nvSpPr>
        <p:spPr>
          <a:xfrm>
            <a:off x="381890" y="404664"/>
            <a:ext cx="5688632" cy="766674"/>
          </a:xfrm>
          <a:solidFill>
            <a:schemeClr val="bg1"/>
          </a:solidFill>
        </p:spPr>
        <p:txBody>
          <a:bodyPr>
            <a:noAutofit/>
          </a:bodyPr>
          <a:lstStyle/>
          <a:p>
            <a:r>
              <a:rPr lang="en-US" sz="2800" dirty="0" smtClean="0">
                <a:effectLst/>
              </a:rPr>
              <a:t>Labor Tax </a:t>
            </a:r>
            <a:r>
              <a:rPr lang="lv-LV" sz="2800" dirty="0" smtClean="0">
                <a:effectLst/>
              </a:rPr>
              <a:t>C</a:t>
            </a:r>
            <a:r>
              <a:rPr lang="en-US" sz="2800" dirty="0" err="1" smtClean="0">
                <a:effectLst/>
              </a:rPr>
              <a:t>hange</a:t>
            </a:r>
            <a:r>
              <a:rPr lang="lv-LV" sz="2800" dirty="0" smtClean="0">
                <a:effectLst/>
              </a:rPr>
              <a:t>s</a:t>
            </a:r>
            <a:r>
              <a:rPr lang="en-US" sz="2800" dirty="0" smtClean="0">
                <a:effectLst/>
              </a:rPr>
              <a:t> </a:t>
            </a:r>
            <a:r>
              <a:rPr lang="lv-LV" sz="2800" dirty="0" smtClean="0">
                <a:effectLst/>
              </a:rPr>
              <a:t>I</a:t>
            </a:r>
            <a:r>
              <a:rPr lang="en-US" sz="2800" dirty="0" err="1" smtClean="0">
                <a:effectLst/>
              </a:rPr>
              <a:t>mpact</a:t>
            </a:r>
            <a:r>
              <a:rPr lang="en-US" sz="2800" dirty="0" smtClean="0">
                <a:effectLst/>
              </a:rPr>
              <a:t> on </a:t>
            </a:r>
            <a:r>
              <a:rPr lang="lv-LV" sz="2800" dirty="0" smtClean="0">
                <a:effectLst/>
              </a:rPr>
              <a:t>W</a:t>
            </a:r>
            <a:r>
              <a:rPr lang="en-US" sz="2800" dirty="0" smtClean="0">
                <a:effectLst/>
              </a:rPr>
              <a:t>age </a:t>
            </a:r>
            <a:r>
              <a:rPr lang="lv-LV" sz="2800" dirty="0" smtClean="0">
                <a:effectLst/>
              </a:rPr>
              <a:t>R</a:t>
            </a:r>
            <a:r>
              <a:rPr lang="en-US" sz="2800" dirty="0" err="1" smtClean="0">
                <a:effectLst/>
              </a:rPr>
              <a:t>ecipients</a:t>
            </a:r>
            <a:endParaRPr lang="en-US" sz="2800" dirty="0"/>
          </a:p>
        </p:txBody>
      </p:sp>
      <p:sp>
        <p:nvSpPr>
          <p:cNvPr id="10" name="Rectangle 9"/>
          <p:cNvSpPr/>
          <p:nvPr/>
        </p:nvSpPr>
        <p:spPr>
          <a:xfrm>
            <a:off x="5499686" y="1522292"/>
            <a:ext cx="2262158" cy="307777"/>
          </a:xfrm>
          <a:prstGeom prst="rect">
            <a:avLst/>
          </a:prstGeom>
        </p:spPr>
        <p:txBody>
          <a:bodyPr wrap="none">
            <a:spAutoFit/>
          </a:bodyPr>
          <a:lstStyle/>
          <a:p>
            <a:r>
              <a:rPr lang="en-ZA" sz="1400" b="1" dirty="0" smtClean="0"/>
              <a:t>Family with two children</a:t>
            </a:r>
            <a:endParaRPr lang="en-ZA" sz="1400" dirty="0"/>
          </a:p>
        </p:txBody>
      </p:sp>
      <p:sp>
        <p:nvSpPr>
          <p:cNvPr id="12" name="Rectangle 11"/>
          <p:cNvSpPr/>
          <p:nvPr/>
        </p:nvSpPr>
        <p:spPr>
          <a:xfrm>
            <a:off x="283302" y="5094107"/>
            <a:ext cx="4040890" cy="246221"/>
          </a:xfrm>
          <a:prstGeom prst="rect">
            <a:avLst/>
          </a:prstGeom>
        </p:spPr>
        <p:txBody>
          <a:bodyPr wrap="square">
            <a:spAutoFit/>
          </a:bodyPr>
          <a:lstStyle/>
          <a:p>
            <a:pPr algn="ctr"/>
            <a:r>
              <a:rPr lang="en-US" sz="1000" b="1" dirty="0" smtClean="0"/>
              <a:t>Non-taxable minimum and allowance for dependents changes</a:t>
            </a:r>
          </a:p>
        </p:txBody>
      </p:sp>
      <p:graphicFrame>
        <p:nvGraphicFramePr>
          <p:cNvPr id="13" name="Table 12"/>
          <p:cNvGraphicFramePr>
            <a:graphicFrameLocks noGrp="1"/>
          </p:cNvGraphicFramePr>
          <p:nvPr>
            <p:extLst>
              <p:ext uri="{D42A27DB-BD31-4B8C-83A1-F6EECF244321}">
                <p14:modId xmlns:p14="http://schemas.microsoft.com/office/powerpoint/2010/main" val="1826794254"/>
              </p:ext>
            </p:extLst>
          </p:nvPr>
        </p:nvGraphicFramePr>
        <p:xfrm>
          <a:off x="355591" y="5391607"/>
          <a:ext cx="3819595" cy="243840"/>
        </p:xfrm>
        <a:graphic>
          <a:graphicData uri="http://schemas.openxmlformats.org/drawingml/2006/table">
            <a:tbl>
              <a:tblPr firstRow="1" bandRow="1">
                <a:tableStyleId>{5C22544A-7EE6-4342-B048-85BDC9FD1C3A}</a:tableStyleId>
              </a:tblPr>
              <a:tblGrid>
                <a:gridCol w="1199773">
                  <a:extLst>
                    <a:ext uri="{9D8B030D-6E8A-4147-A177-3AD203B41FA5}">
                      <a16:colId xmlns:a16="http://schemas.microsoft.com/office/drawing/2014/main" xmlns="" val="3672509321"/>
                    </a:ext>
                  </a:extLst>
                </a:gridCol>
                <a:gridCol w="230295">
                  <a:extLst>
                    <a:ext uri="{9D8B030D-6E8A-4147-A177-3AD203B41FA5}">
                      <a16:colId xmlns:a16="http://schemas.microsoft.com/office/drawing/2014/main" xmlns="" val="2000242823"/>
                    </a:ext>
                  </a:extLst>
                </a:gridCol>
                <a:gridCol w="1080120">
                  <a:extLst>
                    <a:ext uri="{9D8B030D-6E8A-4147-A177-3AD203B41FA5}">
                      <a16:colId xmlns:a16="http://schemas.microsoft.com/office/drawing/2014/main" xmlns="" val="2775158071"/>
                    </a:ext>
                  </a:extLst>
                </a:gridCol>
                <a:gridCol w="216024">
                  <a:extLst>
                    <a:ext uri="{9D8B030D-6E8A-4147-A177-3AD203B41FA5}">
                      <a16:colId xmlns:a16="http://schemas.microsoft.com/office/drawing/2014/main" xmlns="" val="386058312"/>
                    </a:ext>
                  </a:extLst>
                </a:gridCol>
                <a:gridCol w="1093383">
                  <a:extLst>
                    <a:ext uri="{9D8B030D-6E8A-4147-A177-3AD203B41FA5}">
                      <a16:colId xmlns:a16="http://schemas.microsoft.com/office/drawing/2014/main" xmlns="" val="1051675390"/>
                    </a:ext>
                  </a:extLst>
                </a:gridCol>
              </a:tblGrid>
              <a:tr h="0">
                <a:tc>
                  <a:txBody>
                    <a:bodyPr/>
                    <a:lstStyle/>
                    <a:p>
                      <a:pPr algn="ctr"/>
                      <a:r>
                        <a:rPr lang="lv-LV" sz="1000" b="1" dirty="0" smtClean="0">
                          <a:solidFill>
                            <a:schemeClr val="bg1"/>
                          </a:solidFill>
                          <a:latin typeface="+mn-lt"/>
                        </a:rPr>
                        <a:t>200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2018</a:t>
                      </a:r>
                      <a:endParaRPr lang="lv-LV" sz="1000" b="1" dirty="0">
                        <a:solidFill>
                          <a:schemeClr val="bg1"/>
                        </a:solidFill>
                        <a:latin typeface="+mn-lt"/>
                      </a:endParaRPr>
                    </a:p>
                  </a:txBody>
                  <a:tcPr>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230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2019</a:t>
                      </a:r>
                      <a:endParaRPr lang="lv-LV" sz="1000" b="1" dirty="0" smtClean="0">
                        <a:solidFill>
                          <a:schemeClr val="bg1"/>
                        </a:solidFill>
                        <a:latin typeface="+mn-lt"/>
                      </a:endParaRPr>
                    </a:p>
                  </a:txBody>
                  <a:tcPr>
                    <a:lnL w="12700" cmpd="sng">
                      <a:noFill/>
                    </a:lnL>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250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2020</a:t>
                      </a:r>
                      <a:endParaRPr lang="lv-LV" sz="1000" b="1" dirty="0" smtClean="0">
                        <a:solidFill>
                          <a:schemeClr val="bg1"/>
                        </a:solidFill>
                        <a:latin typeface="+mn-lt"/>
                      </a:endParaRPr>
                    </a:p>
                  </a:txBody>
                  <a:tcPr>
                    <a:lnL w="12700" cmpd="sng">
                      <a:noFill/>
                    </a:lnL>
                    <a:solidFill>
                      <a:srgbClr val="002060"/>
                    </a:solidFill>
                  </a:tcPr>
                </a:tc>
                <a:extLst>
                  <a:ext uri="{0D108BD9-81ED-4DB2-BD59-A6C34878D82A}">
                    <a16:rowId xmlns:a16="http://schemas.microsoft.com/office/drawing/2014/main" xmlns="" val="2972899929"/>
                  </a:ext>
                </a:extLst>
              </a:tr>
            </a:tbl>
          </a:graphicData>
        </a:graphic>
      </p:graphicFrame>
      <p:sp>
        <p:nvSpPr>
          <p:cNvPr id="14" name="Rectangle 13"/>
          <p:cNvSpPr/>
          <p:nvPr/>
        </p:nvSpPr>
        <p:spPr>
          <a:xfrm>
            <a:off x="88329" y="5660291"/>
            <a:ext cx="3766120" cy="246221"/>
          </a:xfrm>
          <a:prstGeom prst="rect">
            <a:avLst/>
          </a:prstGeom>
        </p:spPr>
        <p:txBody>
          <a:bodyPr wrap="square">
            <a:spAutoFit/>
          </a:bodyPr>
          <a:lstStyle/>
          <a:p>
            <a:pPr algn="ctr"/>
            <a:r>
              <a:rPr lang="lv-LV" sz="1000" b="1" dirty="0"/>
              <a:t>M</a:t>
            </a:r>
            <a:r>
              <a:rPr lang="en-US" sz="1000" b="1" dirty="0" err="1" smtClean="0"/>
              <a:t>inimum</a:t>
            </a:r>
            <a:r>
              <a:rPr lang="en-US" sz="1000" b="1" dirty="0" smtClean="0"/>
              <a:t> </a:t>
            </a:r>
            <a:r>
              <a:rPr lang="lv-LV" sz="1000" b="1" dirty="0" err="1" smtClean="0"/>
              <a:t>wage</a:t>
            </a:r>
            <a:r>
              <a:rPr lang="lv-LV" sz="1000" b="1" dirty="0" smtClean="0"/>
              <a:t> </a:t>
            </a:r>
            <a:r>
              <a:rPr lang="en-US" sz="1000" b="1" dirty="0" smtClean="0"/>
              <a:t>changes</a:t>
            </a:r>
          </a:p>
        </p:txBody>
      </p:sp>
      <p:graphicFrame>
        <p:nvGraphicFramePr>
          <p:cNvPr id="15" name="Table 14"/>
          <p:cNvGraphicFramePr>
            <a:graphicFrameLocks noGrp="1"/>
          </p:cNvGraphicFramePr>
          <p:nvPr>
            <p:extLst>
              <p:ext uri="{D42A27DB-BD31-4B8C-83A1-F6EECF244321}">
                <p14:modId xmlns:p14="http://schemas.microsoft.com/office/powerpoint/2010/main" val="3856663059"/>
              </p:ext>
            </p:extLst>
          </p:nvPr>
        </p:nvGraphicFramePr>
        <p:xfrm>
          <a:off x="405627" y="5949280"/>
          <a:ext cx="3131524" cy="243840"/>
        </p:xfrm>
        <a:graphic>
          <a:graphicData uri="http://schemas.openxmlformats.org/drawingml/2006/table">
            <a:tbl>
              <a:tblPr firstRow="1" bandRow="1">
                <a:tableStyleId>{5C22544A-7EE6-4342-B048-85BDC9FD1C3A}</a:tableStyleId>
              </a:tblPr>
              <a:tblGrid>
                <a:gridCol w="1378146">
                  <a:extLst>
                    <a:ext uri="{9D8B030D-6E8A-4147-A177-3AD203B41FA5}">
                      <a16:colId xmlns:a16="http://schemas.microsoft.com/office/drawing/2014/main" xmlns="" val="3672509321"/>
                    </a:ext>
                  </a:extLst>
                </a:gridCol>
                <a:gridCol w="264533">
                  <a:extLst>
                    <a:ext uri="{9D8B030D-6E8A-4147-A177-3AD203B41FA5}">
                      <a16:colId xmlns:a16="http://schemas.microsoft.com/office/drawing/2014/main" xmlns="" val="2000242823"/>
                    </a:ext>
                  </a:extLst>
                </a:gridCol>
                <a:gridCol w="1209993">
                  <a:extLst>
                    <a:ext uri="{9D8B030D-6E8A-4147-A177-3AD203B41FA5}">
                      <a16:colId xmlns:a16="http://schemas.microsoft.com/office/drawing/2014/main" xmlns="" val="2775158071"/>
                    </a:ext>
                  </a:extLst>
                </a:gridCol>
                <a:gridCol w="278852">
                  <a:extLst>
                    <a:ext uri="{9D8B030D-6E8A-4147-A177-3AD203B41FA5}">
                      <a16:colId xmlns:a16="http://schemas.microsoft.com/office/drawing/2014/main" xmlns="" val="386058312"/>
                    </a:ext>
                  </a:extLst>
                </a:gridCol>
              </a:tblGrid>
              <a:tr h="0">
                <a:tc>
                  <a:txBody>
                    <a:bodyPr/>
                    <a:lstStyle/>
                    <a:p>
                      <a:pPr algn="ctr"/>
                      <a:r>
                        <a:rPr lang="lv-LV" sz="1000" b="1" dirty="0" smtClean="0">
                          <a:solidFill>
                            <a:schemeClr val="bg1"/>
                          </a:solidFill>
                          <a:latin typeface="+mn-lt"/>
                        </a:rPr>
                        <a:t>380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2017</a:t>
                      </a:r>
                      <a:endParaRPr lang="lv-LV" sz="1000" b="1" dirty="0">
                        <a:solidFill>
                          <a:schemeClr val="bg1"/>
                        </a:solidFill>
                        <a:latin typeface="+mn-lt"/>
                      </a:endParaRPr>
                    </a:p>
                  </a:txBody>
                  <a:tcPr>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000" b="1" dirty="0" smtClean="0">
                          <a:solidFill>
                            <a:schemeClr val="bg1"/>
                          </a:solidFill>
                          <a:latin typeface="+mn-lt"/>
                        </a:rPr>
                        <a:t>430 </a:t>
                      </a:r>
                      <a:r>
                        <a:rPr lang="lv-LV" sz="1000" b="1" dirty="0" smtClean="0">
                          <a:solidFill>
                            <a:schemeClr val="bg1"/>
                          </a:solidFill>
                          <a:latin typeface="+mn-lt"/>
                          <a:cs typeface="Times New Roman" panose="02020603050405020304" pitchFamily="18" charset="0"/>
                        </a:rPr>
                        <a:t>€</a:t>
                      </a:r>
                      <a:r>
                        <a:rPr lang="lv-LV" sz="1000" b="1" baseline="0" dirty="0" smtClean="0">
                          <a:solidFill>
                            <a:schemeClr val="bg1"/>
                          </a:solidFill>
                          <a:latin typeface="+mn-lt"/>
                          <a:cs typeface="Times New Roman" panose="02020603050405020304" pitchFamily="18" charset="0"/>
                        </a:rPr>
                        <a:t> </a:t>
                      </a:r>
                      <a:r>
                        <a:rPr lang="lv-LV" sz="1000" b="1" baseline="0" dirty="0" err="1" smtClean="0">
                          <a:solidFill>
                            <a:schemeClr val="bg1"/>
                          </a:solidFill>
                          <a:latin typeface="+mn-lt"/>
                          <a:cs typeface="Times New Roman" panose="02020603050405020304" pitchFamily="18" charset="0"/>
                        </a:rPr>
                        <a:t>in</a:t>
                      </a:r>
                      <a:r>
                        <a:rPr lang="lv-LV" sz="1000" b="1" baseline="0" dirty="0" smtClean="0">
                          <a:solidFill>
                            <a:schemeClr val="bg1"/>
                          </a:solidFill>
                          <a:latin typeface="+mn-lt"/>
                          <a:cs typeface="Times New Roman" panose="02020603050405020304" pitchFamily="18" charset="0"/>
                        </a:rPr>
                        <a:t> 2018-20</a:t>
                      </a:r>
                      <a:endParaRPr lang="lv-LV" sz="1000" b="1" dirty="0" smtClean="0">
                        <a:solidFill>
                          <a:schemeClr val="bg1"/>
                        </a:solidFill>
                        <a:latin typeface="+mn-lt"/>
                      </a:endParaRPr>
                    </a:p>
                  </a:txBody>
                  <a:tcPr>
                    <a:lnL w="12700" cmpd="sng">
                      <a:noFill/>
                    </a:lnL>
                    <a:lnR w="12700" cmpd="sng">
                      <a:noFill/>
                    </a:lnR>
                    <a:solidFill>
                      <a:srgbClr val="002060"/>
                    </a:solidFill>
                  </a:tcPr>
                </a:tc>
                <a:tc>
                  <a:txBody>
                    <a:bodyPr/>
                    <a:lstStyle/>
                    <a:p>
                      <a:endParaRPr lang="lv-LV" sz="1000" b="1"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972899929"/>
                  </a:ext>
                </a:extLst>
              </a:tr>
            </a:tbl>
          </a:graphicData>
        </a:graphic>
      </p:graphicFrame>
      <p:sp>
        <p:nvSpPr>
          <p:cNvPr id="17" name="Rectangle 16"/>
          <p:cNvSpPr/>
          <p:nvPr/>
        </p:nvSpPr>
        <p:spPr>
          <a:xfrm>
            <a:off x="881837" y="1565176"/>
            <a:ext cx="2767104" cy="307777"/>
          </a:xfrm>
          <a:prstGeom prst="rect">
            <a:avLst/>
          </a:prstGeom>
        </p:spPr>
        <p:txBody>
          <a:bodyPr wrap="none">
            <a:spAutoFit/>
          </a:bodyPr>
          <a:lstStyle/>
          <a:p>
            <a:r>
              <a:rPr lang="en-US" sz="1400" b="1" dirty="0" smtClean="0"/>
              <a:t>Employee without dependents</a:t>
            </a:r>
            <a:endParaRPr lang="en-US" sz="1400" dirty="0"/>
          </a:p>
        </p:txBody>
      </p:sp>
      <p:graphicFrame>
        <p:nvGraphicFramePr>
          <p:cNvPr id="18" name="Table 17"/>
          <p:cNvGraphicFramePr>
            <a:graphicFrameLocks noGrp="1"/>
          </p:cNvGraphicFramePr>
          <p:nvPr>
            <p:extLst>
              <p:ext uri="{D42A27DB-BD31-4B8C-83A1-F6EECF244321}">
                <p14:modId xmlns:p14="http://schemas.microsoft.com/office/powerpoint/2010/main" val="1266393147"/>
              </p:ext>
            </p:extLst>
          </p:nvPr>
        </p:nvGraphicFramePr>
        <p:xfrm>
          <a:off x="4427984" y="1838363"/>
          <a:ext cx="4405563" cy="2870200"/>
        </p:xfrm>
        <a:graphic>
          <a:graphicData uri="http://schemas.openxmlformats.org/drawingml/2006/table">
            <a:tbl>
              <a:tblPr firstRow="1" bandRow="1">
                <a:tableStyleId>{5C22544A-7EE6-4342-B048-85BDC9FD1C3A}</a:tableStyleId>
              </a:tblPr>
              <a:tblGrid>
                <a:gridCol w="1597251">
                  <a:extLst>
                    <a:ext uri="{9D8B030D-6E8A-4147-A177-3AD203B41FA5}">
                      <a16:colId xmlns:a16="http://schemas.microsoft.com/office/drawing/2014/main" xmlns="" val="1560551682"/>
                    </a:ext>
                  </a:extLst>
                </a:gridCol>
                <a:gridCol w="792088">
                  <a:extLst>
                    <a:ext uri="{9D8B030D-6E8A-4147-A177-3AD203B41FA5}">
                      <a16:colId xmlns:a16="http://schemas.microsoft.com/office/drawing/2014/main" xmlns="" val="3985303057"/>
                    </a:ext>
                  </a:extLst>
                </a:gridCol>
                <a:gridCol w="648072">
                  <a:extLst>
                    <a:ext uri="{9D8B030D-6E8A-4147-A177-3AD203B41FA5}">
                      <a16:colId xmlns:a16="http://schemas.microsoft.com/office/drawing/2014/main" xmlns="" val="167480844"/>
                    </a:ext>
                  </a:extLst>
                </a:gridCol>
                <a:gridCol w="618738">
                  <a:extLst>
                    <a:ext uri="{9D8B030D-6E8A-4147-A177-3AD203B41FA5}">
                      <a16:colId xmlns:a16="http://schemas.microsoft.com/office/drawing/2014/main" xmlns="" val="1755186275"/>
                    </a:ext>
                  </a:extLst>
                </a:gridCol>
                <a:gridCol w="749414">
                  <a:extLst>
                    <a:ext uri="{9D8B030D-6E8A-4147-A177-3AD203B41FA5}">
                      <a16:colId xmlns:a16="http://schemas.microsoft.com/office/drawing/2014/main" xmlns="" val="589852231"/>
                    </a:ext>
                  </a:extLst>
                </a:gridCol>
              </a:tblGrid>
              <a:tr h="230779">
                <a:tc rowSpan="2">
                  <a:txBody>
                    <a:bodyPr/>
                    <a:lstStyle/>
                    <a:p>
                      <a:pPr algn="ctr"/>
                      <a:r>
                        <a:rPr lang="en-US" sz="1100" noProof="0" dirty="0" smtClean="0">
                          <a:latin typeface="+mn-lt"/>
                        </a:rPr>
                        <a:t>Gross income, </a:t>
                      </a:r>
                      <a:endParaRPr lang="lv-LV" sz="1100" noProof="0" dirty="0" smtClean="0">
                        <a:latin typeface="+mn-lt"/>
                      </a:endParaRPr>
                    </a:p>
                    <a:p>
                      <a:pPr algn="ctr"/>
                      <a:r>
                        <a:rPr lang="en-US" sz="1100" noProof="0" dirty="0" smtClean="0">
                          <a:latin typeface="+mn-lt"/>
                        </a:rPr>
                        <a:t>euro per month</a:t>
                      </a:r>
                      <a:endParaRPr lang="en-US" sz="1100" noProof="0" dirty="0">
                        <a:latin typeface="+mn-lt"/>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rowSpan="2">
                  <a:txBody>
                    <a:bodyPr/>
                    <a:lstStyle/>
                    <a:p>
                      <a:pPr algn="ctr"/>
                      <a:r>
                        <a:rPr lang="en-US" sz="1100" noProof="0" dirty="0" smtClean="0">
                          <a:latin typeface="+mn-lt"/>
                        </a:rPr>
                        <a:t>Net income in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gridSpan="3">
                  <a:txBody>
                    <a:bodyPr/>
                    <a:lstStyle/>
                    <a:p>
                      <a:pPr algn="ctr"/>
                      <a:r>
                        <a:rPr lang="en-US" sz="1100" noProof="0" dirty="0" smtClean="0">
                          <a:latin typeface="+mn-lt"/>
                        </a:rPr>
                        <a:t>Benefit </a:t>
                      </a:r>
                    </a:p>
                    <a:p>
                      <a:pPr algn="ctr"/>
                      <a:r>
                        <a:rPr lang="en-US" sz="1100" noProof="0" dirty="0" smtClean="0">
                          <a:latin typeface="+mn-lt"/>
                        </a:rPr>
                        <a:t>(in comparison</a:t>
                      </a:r>
                      <a:r>
                        <a:rPr lang="en-US" sz="1100" baseline="0" noProof="0" dirty="0" smtClean="0">
                          <a:latin typeface="+mn-lt"/>
                        </a:rPr>
                        <a:t> with 2017)</a:t>
                      </a:r>
                      <a:endParaRPr lang="en-US" sz="1100" noProof="0" dirty="0">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hMerge="1">
                  <a:txBody>
                    <a:bodyPr/>
                    <a:lstStyle/>
                    <a:p>
                      <a:endParaRPr lang="lv-LV" sz="1200" dirty="0">
                        <a:latin typeface="Baskerville Old Face" panose="02020602080505020303" pitchFamily="18" charset="0"/>
                      </a:endParaRPr>
                    </a:p>
                  </a:txBody>
                  <a:tcPr/>
                </a:tc>
                <a:tc hMerge="1">
                  <a:txBody>
                    <a:bodyPr/>
                    <a:lstStyle/>
                    <a:p>
                      <a:endParaRPr lang="lv-LV" sz="1200" dirty="0">
                        <a:latin typeface="Baskerville Old Face" panose="02020602080505020303" pitchFamily="18" charset="0"/>
                      </a:endParaRPr>
                    </a:p>
                  </a:txBody>
                  <a:tcPr/>
                </a:tc>
                <a:extLst>
                  <a:ext uri="{0D108BD9-81ED-4DB2-BD59-A6C34878D82A}">
                    <a16:rowId xmlns:a16="http://schemas.microsoft.com/office/drawing/2014/main" xmlns="" val="3455038408"/>
                  </a:ext>
                </a:extLst>
              </a:tr>
              <a:tr h="370840">
                <a:tc vMerge="1">
                  <a:txBody>
                    <a:bodyPr/>
                    <a:lstStyle/>
                    <a:p>
                      <a:endParaRPr lang="lv-LV" sz="1200" dirty="0">
                        <a:latin typeface="Baskerville Old Face" panose="02020602080505020303" pitchFamily="18" charset="0"/>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vMerge="1">
                  <a:txBody>
                    <a:bodyPr/>
                    <a:lstStyle/>
                    <a:p>
                      <a:endParaRPr lang="lv-LV" sz="1200" dirty="0">
                        <a:latin typeface="Baskerville Old Face" panose="02020602080505020303"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a:txBody>
                    <a:bodyPr/>
                    <a:lstStyle/>
                    <a:p>
                      <a:pPr algn="ctr"/>
                      <a:r>
                        <a:rPr lang="en-US" sz="1100" b="1" noProof="0" dirty="0" smtClean="0">
                          <a:solidFill>
                            <a:schemeClr val="bg1"/>
                          </a:solidFill>
                          <a:latin typeface="+mn-lt"/>
                        </a:rPr>
                        <a:t>2018</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2019</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en-US" sz="1100" b="1" noProof="0" dirty="0" smtClean="0">
                          <a:solidFill>
                            <a:schemeClr val="bg1"/>
                          </a:solidFill>
                          <a:latin typeface="+mn-lt"/>
                        </a:rPr>
                        <a:t>2020</a:t>
                      </a:r>
                      <a:endParaRPr lang="en-US" sz="1100" b="1" noProof="0" dirty="0">
                        <a:solidFill>
                          <a:schemeClr val="bg1"/>
                        </a:solidFill>
                        <a:latin typeface="+mn-lt"/>
                      </a:endParaRPr>
                    </a:p>
                  </a:txBody>
                  <a:tcPr anchor="ctr">
                    <a:lnL w="12700" cap="flat" cmpd="sng" algn="ctr">
                      <a:solidFill>
                        <a:schemeClr val="bg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xmlns="" val="1537904844"/>
                  </a:ext>
                </a:extLst>
              </a:tr>
              <a:tr h="233691">
                <a:tc>
                  <a:txBody>
                    <a:bodyPr/>
                    <a:lstStyle/>
                    <a:p>
                      <a:pPr algn="ctr"/>
                      <a:r>
                        <a:rPr lang="en-US" sz="1100" b="1" noProof="0" dirty="0" smtClean="0">
                          <a:latin typeface="+mn-lt"/>
                        </a:rPr>
                        <a:t>Minimum wage</a:t>
                      </a:r>
                      <a:r>
                        <a:rPr lang="lv-LV" sz="1100" b="1" noProof="0" dirty="0" smtClean="0">
                          <a:latin typeface="+mn-lt"/>
                        </a:rPr>
                        <a:t> x 2</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657</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108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108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108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643321287"/>
                  </a:ext>
                </a:extLst>
              </a:tr>
              <a:tr h="175395">
                <a:tc>
                  <a:txBody>
                    <a:bodyPr/>
                    <a:lstStyle/>
                    <a:p>
                      <a:pPr algn="ctr"/>
                      <a:r>
                        <a:rPr lang="en-US" sz="1100" b="1" noProof="0" dirty="0" smtClean="0">
                          <a:latin typeface="+mn-lt"/>
                        </a:rPr>
                        <a:t>600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953</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38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80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558466885"/>
                  </a:ext>
                </a:extLst>
              </a:tr>
              <a:tr h="11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800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1222</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26</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51</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70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424251384"/>
                  </a:ext>
                </a:extLst>
              </a:tr>
              <a:tr h="1308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1000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1490</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14</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+4</a:t>
                      </a:r>
                      <a:r>
                        <a:rPr lang="lv-LV" sz="1100" b="1" noProof="0" dirty="0" smtClean="0">
                          <a:latin typeface="+mn-lt"/>
                        </a:rPr>
                        <a:t>0</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a:t>
                      </a:r>
                      <a:r>
                        <a:rPr lang="en-US" sz="1100" b="1" noProof="0" dirty="0" smtClean="0">
                          <a:latin typeface="+mn-lt"/>
                        </a:rPr>
                        <a:t>0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198225669"/>
                  </a:ext>
                </a:extLst>
              </a:tr>
              <a:tr h="2165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1200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1762</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27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+3</a:t>
                      </a:r>
                      <a:r>
                        <a:rPr lang="lv-LV" sz="1100" b="1" noProof="0" dirty="0" smtClean="0">
                          <a:latin typeface="+mn-lt"/>
                        </a:rPr>
                        <a:t>9</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47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4171414566"/>
                  </a:ext>
                </a:extLst>
              </a:tr>
              <a:tr h="1970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1400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2038</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36</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48</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smtClean="0">
                          <a:latin typeface="+mn-lt"/>
                        </a:rPr>
                        <a:t>56</a:t>
                      </a:r>
                      <a:r>
                        <a:rPr lang="en-US" sz="1100" b="1" noProof="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3429012749"/>
                  </a:ext>
                </a:extLst>
              </a:tr>
              <a:tr h="169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2000 </a:t>
                      </a:r>
                      <a:r>
                        <a:rPr lang="en-US" sz="1100" b="1" noProof="0" dirty="0" smtClean="0">
                          <a:latin typeface="+mn-lt"/>
                          <a:cs typeface="Times New Roman" panose="02020603050405020304" pitchFamily="18" charset="0"/>
                        </a:rPr>
                        <a:t>€</a:t>
                      </a:r>
                      <a:r>
                        <a:rPr lang="lv-LV" sz="1100" b="1" noProof="0" dirty="0" smtClean="0">
                          <a:latin typeface="+mn-lt"/>
                          <a:cs typeface="Times New Roman" panose="02020603050405020304" pitchFamily="18" charset="0"/>
                        </a:rPr>
                        <a:t> x</a:t>
                      </a:r>
                      <a:r>
                        <a:rPr lang="lv-LV" sz="1100" b="1" baseline="0" noProof="0" dirty="0" smtClean="0">
                          <a:latin typeface="+mn-lt"/>
                          <a:cs typeface="Times New Roman" panose="02020603050405020304" pitchFamily="18" charset="0"/>
                        </a:rPr>
                        <a:t>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2865</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43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55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63</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2909841291"/>
                  </a:ext>
                </a:extLst>
              </a:tr>
              <a:tr h="2134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noProof="0" dirty="0" smtClean="0">
                          <a:latin typeface="+mn-lt"/>
                        </a:rPr>
                        <a:t>4000 </a:t>
                      </a:r>
                      <a:r>
                        <a:rPr lang="en-US" sz="1100" b="1" noProof="0" dirty="0" smtClean="0">
                          <a:latin typeface="Times New Roman" panose="02020603050405020304" pitchFamily="18" charset="0"/>
                          <a:cs typeface="Times New Roman" panose="02020603050405020304" pitchFamily="18" charset="0"/>
                        </a:rPr>
                        <a:t>€</a:t>
                      </a:r>
                      <a:r>
                        <a:rPr lang="lv-LV" sz="1100" b="1" noProof="0" dirty="0" smtClean="0">
                          <a:latin typeface="Times New Roman" panose="02020603050405020304" pitchFamily="18" charset="0"/>
                          <a:cs typeface="Times New Roman" panose="02020603050405020304" pitchFamily="18" charset="0"/>
                        </a:rPr>
                        <a:t> x 2</a:t>
                      </a:r>
                      <a:endParaRPr lang="en-US" sz="1100" b="1" noProof="0" dirty="0" smtClean="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ctr"/>
                      <a:r>
                        <a:rPr lang="lv-LV" sz="1100" b="1" noProof="0" dirty="0" smtClean="0">
                          <a:solidFill>
                            <a:schemeClr val="tx1">
                              <a:lumMod val="75000"/>
                              <a:lumOff val="25000"/>
                            </a:schemeClr>
                          </a:solidFill>
                          <a:latin typeface="+mn-lt"/>
                        </a:rPr>
                        <a:t>5621</a:t>
                      </a:r>
                      <a:r>
                        <a:rPr lang="en-US" sz="1100" b="1" noProof="0" dirty="0" smtClean="0">
                          <a:solidFill>
                            <a:schemeClr val="tx1">
                              <a:lumMod val="75000"/>
                              <a:lumOff val="25000"/>
                            </a:schemeClr>
                          </a:solidFill>
                          <a:latin typeface="+mn-lt"/>
                        </a:rPr>
                        <a:t> </a:t>
                      </a:r>
                      <a:r>
                        <a:rPr lang="en-US" sz="1100" b="1" noProof="0"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US" sz="1100" b="1" noProof="0" dirty="0">
                        <a:solidFill>
                          <a:schemeClr val="tx1">
                            <a:lumMod val="75000"/>
                            <a:lumOff val="25000"/>
                          </a:schemeClr>
                        </a:solidFill>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3">
                        <a:lumMod val="60000"/>
                        <a:lumOff val="40000"/>
                      </a:schemeClr>
                    </a:solidFill>
                  </a:tcPr>
                </a:tc>
                <a:tc>
                  <a:txBody>
                    <a:bodyPr/>
                    <a:lstStyle/>
                    <a:p>
                      <a:pPr algn="ctr"/>
                      <a:r>
                        <a:rPr lang="en-US" sz="1100" b="1" noProof="0" dirty="0" smtClean="0">
                          <a:latin typeface="+mn-lt"/>
                        </a:rPr>
                        <a:t>+</a:t>
                      </a:r>
                      <a:r>
                        <a:rPr lang="lv-LV" sz="1100" b="1" noProof="0" dirty="0" smtClean="0">
                          <a:latin typeface="+mn-lt"/>
                        </a:rPr>
                        <a:t>15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27</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tc>
                  <a:txBody>
                    <a:bodyPr/>
                    <a:lstStyle/>
                    <a:p>
                      <a:pPr algn="ctr"/>
                      <a:r>
                        <a:rPr lang="en-US" sz="1100" b="1" noProof="0" dirty="0" smtClean="0">
                          <a:latin typeface="+mn-lt"/>
                        </a:rPr>
                        <a:t>+</a:t>
                      </a:r>
                      <a:r>
                        <a:rPr lang="lv-LV" sz="1100" b="1" noProof="0" dirty="0" smtClean="0">
                          <a:latin typeface="+mn-lt"/>
                        </a:rPr>
                        <a:t>35</a:t>
                      </a:r>
                      <a:r>
                        <a:rPr lang="en-US" sz="1100" b="1" noProof="0" dirty="0" smtClean="0">
                          <a:latin typeface="+mn-lt"/>
                        </a:rPr>
                        <a:t> </a:t>
                      </a:r>
                      <a:r>
                        <a:rPr lang="en-US" sz="1100" b="1" noProof="0" dirty="0" smtClean="0">
                          <a:latin typeface="Times New Roman" panose="02020603050405020304" pitchFamily="18" charset="0"/>
                          <a:cs typeface="Times New Roman" panose="02020603050405020304" pitchFamily="18" charset="0"/>
                        </a:rPr>
                        <a:t>€</a:t>
                      </a:r>
                      <a:endParaRPr lang="en-US" sz="1100" b="1" noProof="0" dirty="0">
                        <a:latin typeface="+mn-lt"/>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xmlns="" val="4159883342"/>
                  </a:ext>
                </a:extLst>
              </a:tr>
            </a:tbl>
          </a:graphicData>
        </a:graphic>
      </p:graphicFrame>
    </p:spTree>
    <p:extLst>
      <p:ext uri="{BB962C8B-B14F-4D97-AF65-F5344CB8AC3E}">
        <p14:creationId xmlns:p14="http://schemas.microsoft.com/office/powerpoint/2010/main" val="395343569"/>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EN)" id="{3763E7F9-0B35-4057-AA62-CAD5DB44C619}" vid="{8F000AA3-E2AB-43C6-868C-013DD23161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Finanšu Ministrijas prezentācija (EN)</Template>
  <TotalTime>1437</TotalTime>
  <Words>2675</Words>
  <Application>Microsoft Office PowerPoint</Application>
  <PresentationFormat>On-screen Show (4:3)</PresentationFormat>
  <Paragraphs>587</Paragraphs>
  <Slides>19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Arial Narrow</vt:lpstr>
      <vt:lpstr>Calibri</vt:lpstr>
      <vt:lpstr>Calibri Light</vt:lpstr>
      <vt:lpstr>Franklin Gothic Book</vt:lpstr>
      <vt:lpstr>Times New Roman</vt:lpstr>
      <vt:lpstr>Verdana</vt:lpstr>
      <vt:lpstr>1_Custom Design</vt:lpstr>
      <vt:lpstr>Tax Reform in Latvia </vt:lpstr>
      <vt:lpstr>Background of the Tax Reform </vt:lpstr>
      <vt:lpstr>GROWTH SCENARIOS</vt:lpstr>
      <vt:lpstr>Tax Policy Changes as a Complex Project</vt:lpstr>
      <vt:lpstr>Personal Income Tax (PIT) (I)</vt:lpstr>
      <vt:lpstr>Personal Income Tax (PIT) (II)</vt:lpstr>
      <vt:lpstr>Social Security Contributions (SSC) (I) </vt:lpstr>
      <vt:lpstr>Solidarity Tax</vt:lpstr>
      <vt:lpstr>Labor Tax Changes Impact on Wage Recipients</vt:lpstr>
      <vt:lpstr>Labor Tax Wedge in Baltic States</vt:lpstr>
      <vt:lpstr>Corporate Income Tax (CIT)</vt:lpstr>
      <vt:lpstr>Compensatory Measures</vt:lpstr>
      <vt:lpstr>Excise Duty on Tobacco Products</vt:lpstr>
      <vt:lpstr>Excise Duty on Alcoholic Beverages</vt:lpstr>
      <vt:lpstr>Excise Duty on Mineral Oils</vt:lpstr>
      <vt:lpstr>Eligible Expenses for PIT</vt:lpstr>
      <vt:lpstr>Combating of the shadow economy</vt:lpstr>
      <vt:lpstr>PowerPoint Presentation</vt:lpstr>
      <vt:lpstr>The promotion of payment of tax debt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Reform in Latvia</dc:title>
  <dc:creator>Ieva Kodoliņa-Miglāne</dc:creator>
  <cp:lastModifiedBy>Ilmārs Šņucins</cp:lastModifiedBy>
  <cp:revision>129</cp:revision>
  <cp:lastPrinted>2017-08-10T16:22:01Z</cp:lastPrinted>
  <dcterms:created xsi:type="dcterms:W3CDTF">2017-08-01T13:31:08Z</dcterms:created>
  <dcterms:modified xsi:type="dcterms:W3CDTF">2017-09-25T10:34:24Z</dcterms:modified>
</cp:coreProperties>
</file>