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5" r:id="rId4"/>
  </p:sldMasterIdLst>
  <p:notesMasterIdLst>
    <p:notesMasterId r:id="rId22"/>
  </p:notesMasterIdLst>
  <p:handoutMasterIdLst>
    <p:handoutMasterId r:id="rId23"/>
  </p:handoutMasterIdLst>
  <p:sldIdLst>
    <p:sldId id="354" r:id="rId5"/>
    <p:sldId id="355" r:id="rId6"/>
    <p:sldId id="366" r:id="rId7"/>
    <p:sldId id="322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40" r:id="rId17"/>
    <p:sldId id="365" r:id="rId18"/>
    <p:sldId id="333" r:id="rId19"/>
    <p:sldId id="367" r:id="rId20"/>
    <p:sldId id="364" r:id="rId21"/>
  </p:sldIdLst>
  <p:sldSz cx="9144000" cy="5143500" type="screen16x9"/>
  <p:notesSz cx="6808788" cy="99409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7DA709D-4509-4BF1-BD43-D69D8B70F633}">
          <p14:sldIdLst>
            <p14:sldId id="354"/>
          </p14:sldIdLst>
        </p14:section>
        <p14:section name="Untitled Section" id="{DEEF8AC1-1738-4FB5-8220-F758A7237D0F}">
          <p14:sldIdLst>
            <p14:sldId id="355"/>
            <p14:sldId id="366"/>
            <p14:sldId id="322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40"/>
            <p14:sldId id="365"/>
            <p14:sldId id="333"/>
            <p14:sldId id="367"/>
            <p14:sldId id="364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LLAVEE Marit (COMM)" initials="SM" lastIdx="20" clrIdx="0"/>
  <p:cmAuthor id="1" name="GAST Michael (EMPL)" initials="GM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800"/>
    <a:srgbClr val="E73452"/>
    <a:srgbClr val="F68800"/>
    <a:srgbClr val="F68831"/>
    <a:srgbClr val="D78331"/>
    <a:srgbClr val="FBCA8D"/>
    <a:srgbClr val="89C2EB"/>
    <a:srgbClr val="004494"/>
    <a:srgbClr val="E39D6C"/>
    <a:srgbClr val="57A9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286" autoAdjust="0"/>
    <p:restoredTop sz="50058" autoAdjust="0"/>
  </p:normalViewPr>
  <p:slideViewPr>
    <p:cSldViewPr>
      <p:cViewPr varScale="1">
        <p:scale>
          <a:sx n="75" d="100"/>
          <a:sy n="75" d="100"/>
        </p:scale>
        <p:origin x="-2664" y="-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1FC7F6-72D1-4974-96F5-5D2E762D31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en-GB"/>
        </a:p>
      </dgm:t>
    </dgm:pt>
    <dgm:pt modelId="{6D6D0A11-3ABC-4872-BB2A-4B7FE3D3108C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de-DE" i="0" dirty="0" smtClean="0"/>
            <a:t>A </a:t>
          </a:r>
          <a:r>
            <a:rPr lang="de-DE" i="0" dirty="0" err="1" smtClean="0"/>
            <a:t>reference</a:t>
          </a:r>
          <a:r>
            <a:rPr lang="de-DE" i="0" dirty="0" smtClean="0"/>
            <a:t> </a:t>
          </a:r>
          <a:r>
            <a:rPr lang="de-DE" i="0" dirty="0" err="1" smtClean="0"/>
            <a:t>framework</a:t>
          </a:r>
          <a:r>
            <a:rPr lang="de-DE" i="0" dirty="0" smtClean="0"/>
            <a:t> </a:t>
          </a:r>
          <a:r>
            <a:rPr lang="de-DE" i="0" dirty="0" err="1" smtClean="0"/>
            <a:t>for</a:t>
          </a:r>
          <a:r>
            <a:rPr lang="de-DE" i="0" dirty="0" smtClean="0"/>
            <a:t> </a:t>
          </a:r>
          <a:r>
            <a:rPr lang="de-DE" i="0" dirty="0" err="1" smtClean="0"/>
            <a:t>upwards</a:t>
          </a:r>
          <a:r>
            <a:rPr lang="de-DE" i="0" dirty="0" smtClean="0"/>
            <a:t> </a:t>
          </a:r>
          <a:r>
            <a:rPr lang="de-DE" i="0" dirty="0" err="1" smtClean="0"/>
            <a:t>convergence</a:t>
          </a:r>
          <a:endParaRPr lang="en-GB" dirty="0"/>
        </a:p>
      </dgm:t>
    </dgm:pt>
    <dgm:pt modelId="{BE93C500-4A21-4877-8FCF-9ABE2784BEF4}" type="parTrans" cxnId="{3878922D-5CE6-4893-99B9-65B5A94B62D0}">
      <dgm:prSet/>
      <dgm:spPr/>
      <dgm:t>
        <a:bodyPr/>
        <a:lstStyle/>
        <a:p>
          <a:endParaRPr lang="en-GB"/>
        </a:p>
      </dgm:t>
    </dgm:pt>
    <dgm:pt modelId="{2A132F00-5D5A-400D-9802-F85EC4B68988}" type="sibTrans" cxnId="{3878922D-5CE6-4893-99B9-65B5A94B62D0}">
      <dgm:prSet/>
      <dgm:spPr/>
      <dgm:t>
        <a:bodyPr/>
        <a:lstStyle/>
        <a:p>
          <a:endParaRPr lang="en-GB"/>
        </a:p>
      </dgm:t>
    </dgm:pt>
    <dgm:pt modelId="{779CC629-158F-4619-B9D8-51BAA79100C7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de-DE" i="0" dirty="0" err="1" smtClean="0"/>
            <a:t>Building</a:t>
          </a:r>
          <a:r>
            <a:rPr lang="de-DE" i="0" dirty="0" smtClean="0"/>
            <a:t> on the </a:t>
          </a:r>
          <a:r>
            <a:rPr lang="de-DE" i="0" dirty="0" err="1" smtClean="0"/>
            <a:t>existing</a:t>
          </a:r>
          <a:r>
            <a:rPr lang="de-DE" i="0" dirty="0" smtClean="0"/>
            <a:t> EU </a:t>
          </a:r>
          <a:r>
            <a:rPr lang="de-DE" i="0" dirty="0" err="1" smtClean="0"/>
            <a:t>social</a:t>
          </a:r>
          <a:r>
            <a:rPr lang="de-DE" i="0" dirty="0" smtClean="0"/>
            <a:t> </a:t>
          </a:r>
          <a:r>
            <a:rPr lang="de-DE" i="0" dirty="0" err="1" smtClean="0"/>
            <a:t>law</a:t>
          </a:r>
          <a:endParaRPr lang="en-GB" dirty="0"/>
        </a:p>
      </dgm:t>
    </dgm:pt>
    <dgm:pt modelId="{17D8F2D9-6C3A-4457-ACDD-30C5E523B1F1}" type="parTrans" cxnId="{ED8DD1F2-5CF6-48CB-93F5-2AF392CDB9D7}">
      <dgm:prSet/>
      <dgm:spPr/>
      <dgm:t>
        <a:bodyPr/>
        <a:lstStyle/>
        <a:p>
          <a:endParaRPr lang="en-GB"/>
        </a:p>
      </dgm:t>
    </dgm:pt>
    <dgm:pt modelId="{D65392B2-9410-4A65-9A18-3CC02B69AD63}" type="sibTrans" cxnId="{ED8DD1F2-5CF6-48CB-93F5-2AF392CDB9D7}">
      <dgm:prSet/>
      <dgm:spPr/>
      <dgm:t>
        <a:bodyPr/>
        <a:lstStyle/>
        <a:p>
          <a:endParaRPr lang="en-GB"/>
        </a:p>
      </dgm:t>
    </dgm:pt>
    <dgm:pt modelId="{ECC8B8A9-202C-482C-9C5B-4FF92B39ACD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de-DE" i="0" dirty="0" smtClean="0"/>
            <a:t>A </a:t>
          </a:r>
          <a:r>
            <a:rPr lang="de-DE" i="0" dirty="0" err="1" smtClean="0"/>
            <a:t>scoreboard</a:t>
          </a:r>
          <a:r>
            <a:rPr lang="de-DE" i="0" dirty="0" smtClean="0"/>
            <a:t> </a:t>
          </a:r>
          <a:r>
            <a:rPr lang="de-DE" i="0" dirty="0" err="1" smtClean="0"/>
            <a:t>of</a:t>
          </a:r>
          <a:r>
            <a:rPr lang="de-DE" i="0" dirty="0" smtClean="0"/>
            <a:t> </a:t>
          </a:r>
          <a:r>
            <a:rPr lang="de-DE" i="0" dirty="0" err="1" smtClean="0"/>
            <a:t>employment</a:t>
          </a:r>
          <a:r>
            <a:rPr lang="de-DE" i="0" dirty="0" smtClean="0"/>
            <a:t> </a:t>
          </a:r>
          <a:r>
            <a:rPr lang="de-DE" i="0" dirty="0" err="1" smtClean="0"/>
            <a:t>and</a:t>
          </a:r>
          <a:r>
            <a:rPr lang="de-DE" i="0" dirty="0" smtClean="0"/>
            <a:t> </a:t>
          </a:r>
          <a:r>
            <a:rPr lang="de-DE" i="0" dirty="0" err="1" smtClean="0"/>
            <a:t>social</a:t>
          </a:r>
          <a:r>
            <a:rPr lang="de-DE" i="0" dirty="0" smtClean="0"/>
            <a:t> </a:t>
          </a:r>
          <a:r>
            <a:rPr lang="de-DE" i="0" dirty="0" err="1" smtClean="0"/>
            <a:t>indicators</a:t>
          </a:r>
          <a:endParaRPr lang="en-GB" dirty="0"/>
        </a:p>
      </dgm:t>
    </dgm:pt>
    <dgm:pt modelId="{32DB333B-29B7-49ED-B6BB-17C5822D0D1C}" type="parTrans" cxnId="{3213CC99-B50A-4F19-B0B5-AB7705BFA615}">
      <dgm:prSet/>
      <dgm:spPr/>
      <dgm:t>
        <a:bodyPr/>
        <a:lstStyle/>
        <a:p>
          <a:endParaRPr lang="en-GB"/>
        </a:p>
      </dgm:t>
    </dgm:pt>
    <dgm:pt modelId="{AD991B22-6F63-4719-9682-8A4A3F8FB3BC}" type="sibTrans" cxnId="{3213CC99-B50A-4F19-B0B5-AB7705BFA615}">
      <dgm:prSet/>
      <dgm:spPr/>
      <dgm:t>
        <a:bodyPr/>
        <a:lstStyle/>
        <a:p>
          <a:endParaRPr lang="en-GB"/>
        </a:p>
      </dgm:t>
    </dgm:pt>
    <dgm:pt modelId="{A4CF4D5C-E303-4963-A5B5-3D7EBB5EAA96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de-DE" dirty="0" err="1" smtClean="0"/>
            <a:t>Several</a:t>
          </a:r>
          <a:r>
            <a:rPr lang="de-DE" dirty="0" smtClean="0"/>
            <a:t> </a:t>
          </a:r>
          <a:r>
            <a:rPr lang="de-DE" dirty="0" err="1" smtClean="0"/>
            <a:t>concrete</a:t>
          </a:r>
          <a:r>
            <a:rPr lang="de-DE" dirty="0" smtClean="0"/>
            <a:t> initiatives </a:t>
          </a:r>
          <a:endParaRPr lang="en-GB" dirty="0"/>
        </a:p>
      </dgm:t>
    </dgm:pt>
    <dgm:pt modelId="{4798CD18-6111-4331-858C-0EDBA3F9258B}" type="parTrans" cxnId="{20D55AB5-24BE-4714-A35D-FB3DADE2390D}">
      <dgm:prSet/>
      <dgm:spPr/>
      <dgm:t>
        <a:bodyPr/>
        <a:lstStyle/>
        <a:p>
          <a:endParaRPr lang="en-GB"/>
        </a:p>
      </dgm:t>
    </dgm:pt>
    <dgm:pt modelId="{409D095B-9C4D-4A28-9B1E-8A81C2AAE107}" type="sibTrans" cxnId="{20D55AB5-24BE-4714-A35D-FB3DADE2390D}">
      <dgm:prSet/>
      <dgm:spPr/>
      <dgm:t>
        <a:bodyPr/>
        <a:lstStyle/>
        <a:p>
          <a:endParaRPr lang="en-GB"/>
        </a:p>
      </dgm:t>
    </dgm:pt>
    <dgm:pt modelId="{49A8F5DB-82D9-4717-8164-CAA471CDA730}">
      <dgm:prSet/>
      <dgm:spPr>
        <a:solidFill>
          <a:srgbClr val="F68831"/>
        </a:solidFill>
      </dgm:spPr>
      <dgm:t>
        <a:bodyPr/>
        <a:lstStyle/>
        <a:p>
          <a:pPr rtl="0"/>
          <a:r>
            <a:rPr lang="de-DE" dirty="0" smtClean="0"/>
            <a:t>20 </a:t>
          </a:r>
          <a:r>
            <a:rPr lang="de-DE" dirty="0" err="1" smtClean="0"/>
            <a:t>principles</a:t>
          </a:r>
          <a:r>
            <a:rPr lang="de-DE" dirty="0" smtClean="0"/>
            <a:t> </a:t>
          </a:r>
          <a:r>
            <a:rPr lang="de-DE" dirty="0" err="1" smtClean="0"/>
            <a:t>and</a:t>
          </a:r>
          <a:r>
            <a:rPr lang="de-DE" dirty="0" smtClean="0"/>
            <a:t> </a:t>
          </a:r>
          <a:r>
            <a:rPr lang="de-DE" dirty="0" err="1" smtClean="0"/>
            <a:t>rights</a:t>
          </a:r>
          <a:endParaRPr lang="en-GB" dirty="0"/>
        </a:p>
      </dgm:t>
    </dgm:pt>
    <dgm:pt modelId="{85483081-29FD-4494-91E6-42417CB142CC}" type="parTrans" cxnId="{F3321459-E56B-42EB-811C-BB941FBFA695}">
      <dgm:prSet/>
      <dgm:spPr/>
      <dgm:t>
        <a:bodyPr/>
        <a:lstStyle/>
        <a:p>
          <a:endParaRPr lang="en-GB"/>
        </a:p>
      </dgm:t>
    </dgm:pt>
    <dgm:pt modelId="{23F50695-E137-4DB5-BB8E-DE580DC07765}" type="sibTrans" cxnId="{F3321459-E56B-42EB-811C-BB941FBFA695}">
      <dgm:prSet/>
      <dgm:spPr/>
      <dgm:t>
        <a:bodyPr/>
        <a:lstStyle/>
        <a:p>
          <a:endParaRPr lang="en-GB"/>
        </a:p>
      </dgm:t>
    </dgm:pt>
    <dgm:pt modelId="{EF172C0D-7962-43C1-A197-B80626252BB8}" type="pres">
      <dgm:prSet presAssocID="{581FC7F6-72D1-4974-96F5-5D2E762D31B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106DCEE-0D74-44B6-AD07-6FAECE722ACA}" type="pres">
      <dgm:prSet presAssocID="{6D6D0A11-3ABC-4872-BB2A-4B7FE3D3108C}" presName="node" presStyleLbl="node1" presStyleIdx="0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822CC89C-7FBC-481C-8C93-47B46C6DBB34}" type="pres">
      <dgm:prSet presAssocID="{2A132F00-5D5A-400D-9802-F85EC4B68988}" presName="sibTrans" presStyleCnt="0"/>
      <dgm:spPr/>
    </dgm:pt>
    <dgm:pt modelId="{8EB66784-6FB1-47BF-8138-54C8580B705E}" type="pres">
      <dgm:prSet presAssocID="{49A8F5DB-82D9-4717-8164-CAA471CDA730}" presName="node" presStyleLbl="node1" presStyleIdx="1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EC825177-0192-476D-99C3-19AEB5DE649B}" type="pres">
      <dgm:prSet presAssocID="{23F50695-E137-4DB5-BB8E-DE580DC07765}" presName="sibTrans" presStyleCnt="0"/>
      <dgm:spPr/>
    </dgm:pt>
    <dgm:pt modelId="{22055B25-F830-4C95-9DF9-7A4EA667DC7A}" type="pres">
      <dgm:prSet presAssocID="{779CC629-158F-4619-B9D8-51BAA79100C7}" presName="node" presStyleLbl="node1" presStyleIdx="2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8090ECAB-18B4-4362-9927-097C80C16D97}" type="pres">
      <dgm:prSet presAssocID="{D65392B2-9410-4A65-9A18-3CC02B69AD63}" presName="sibTrans" presStyleCnt="0"/>
      <dgm:spPr/>
    </dgm:pt>
    <dgm:pt modelId="{FB74E127-7CA1-4049-A78B-A9993AE861E6}" type="pres">
      <dgm:prSet presAssocID="{ECC8B8A9-202C-482C-9C5B-4FF92B39ACD8}" presName="node" presStyleLbl="node1" presStyleIdx="3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  <dgm:pt modelId="{D1B32FD9-C4DF-4A93-98C3-CF00ADD19F9A}" type="pres">
      <dgm:prSet presAssocID="{AD991B22-6F63-4719-9682-8A4A3F8FB3BC}" presName="sibTrans" presStyleCnt="0"/>
      <dgm:spPr/>
    </dgm:pt>
    <dgm:pt modelId="{B6FAE0BE-BDEA-4CE6-887F-903A9F25CDEA}" type="pres">
      <dgm:prSet presAssocID="{A4CF4D5C-E303-4963-A5B5-3D7EBB5EAA96}" presName="node" presStyleLbl="node1" presStyleIdx="4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GB"/>
        </a:p>
      </dgm:t>
    </dgm:pt>
  </dgm:ptLst>
  <dgm:cxnLst>
    <dgm:cxn modelId="{3878922D-5CE6-4893-99B9-65B5A94B62D0}" srcId="{581FC7F6-72D1-4974-96F5-5D2E762D31B2}" destId="{6D6D0A11-3ABC-4872-BB2A-4B7FE3D3108C}" srcOrd="0" destOrd="0" parTransId="{BE93C500-4A21-4877-8FCF-9ABE2784BEF4}" sibTransId="{2A132F00-5D5A-400D-9802-F85EC4B68988}"/>
    <dgm:cxn modelId="{2D7547A6-8480-48D8-A65B-E9FBB67FB3D5}" type="presOf" srcId="{A4CF4D5C-E303-4963-A5B5-3D7EBB5EAA96}" destId="{B6FAE0BE-BDEA-4CE6-887F-903A9F25CDEA}" srcOrd="0" destOrd="0" presId="urn:microsoft.com/office/officeart/2005/8/layout/default"/>
    <dgm:cxn modelId="{03B47693-DD45-4041-BDBD-824A479CEB50}" type="presOf" srcId="{6D6D0A11-3ABC-4872-BB2A-4B7FE3D3108C}" destId="{A106DCEE-0D74-44B6-AD07-6FAECE722ACA}" srcOrd="0" destOrd="0" presId="urn:microsoft.com/office/officeart/2005/8/layout/default"/>
    <dgm:cxn modelId="{62341442-422E-48A1-8F57-4F4C8DF6EFA6}" type="presOf" srcId="{779CC629-158F-4619-B9D8-51BAA79100C7}" destId="{22055B25-F830-4C95-9DF9-7A4EA667DC7A}" srcOrd="0" destOrd="0" presId="urn:microsoft.com/office/officeart/2005/8/layout/default"/>
    <dgm:cxn modelId="{BABC5C24-4C4A-4893-A7CC-8BF35E80547C}" type="presOf" srcId="{49A8F5DB-82D9-4717-8164-CAA471CDA730}" destId="{8EB66784-6FB1-47BF-8138-54C8580B705E}" srcOrd="0" destOrd="0" presId="urn:microsoft.com/office/officeart/2005/8/layout/default"/>
    <dgm:cxn modelId="{3213CC99-B50A-4F19-B0B5-AB7705BFA615}" srcId="{581FC7F6-72D1-4974-96F5-5D2E762D31B2}" destId="{ECC8B8A9-202C-482C-9C5B-4FF92B39ACD8}" srcOrd="3" destOrd="0" parTransId="{32DB333B-29B7-49ED-B6BB-17C5822D0D1C}" sibTransId="{AD991B22-6F63-4719-9682-8A4A3F8FB3BC}"/>
    <dgm:cxn modelId="{F3321459-E56B-42EB-811C-BB941FBFA695}" srcId="{581FC7F6-72D1-4974-96F5-5D2E762D31B2}" destId="{49A8F5DB-82D9-4717-8164-CAA471CDA730}" srcOrd="1" destOrd="0" parTransId="{85483081-29FD-4494-91E6-42417CB142CC}" sibTransId="{23F50695-E137-4DB5-BB8E-DE580DC07765}"/>
    <dgm:cxn modelId="{E4F46BBC-6D22-454E-97A7-0823299FF277}" type="presOf" srcId="{581FC7F6-72D1-4974-96F5-5D2E762D31B2}" destId="{EF172C0D-7962-43C1-A197-B80626252BB8}" srcOrd="0" destOrd="0" presId="urn:microsoft.com/office/officeart/2005/8/layout/default"/>
    <dgm:cxn modelId="{A6A65331-2028-4678-A36C-53574900E82C}" type="presOf" srcId="{ECC8B8A9-202C-482C-9C5B-4FF92B39ACD8}" destId="{FB74E127-7CA1-4049-A78B-A9993AE861E6}" srcOrd="0" destOrd="0" presId="urn:microsoft.com/office/officeart/2005/8/layout/default"/>
    <dgm:cxn modelId="{20D55AB5-24BE-4714-A35D-FB3DADE2390D}" srcId="{581FC7F6-72D1-4974-96F5-5D2E762D31B2}" destId="{A4CF4D5C-E303-4963-A5B5-3D7EBB5EAA96}" srcOrd="4" destOrd="0" parTransId="{4798CD18-6111-4331-858C-0EDBA3F9258B}" sibTransId="{409D095B-9C4D-4A28-9B1E-8A81C2AAE107}"/>
    <dgm:cxn modelId="{ED8DD1F2-5CF6-48CB-93F5-2AF392CDB9D7}" srcId="{581FC7F6-72D1-4974-96F5-5D2E762D31B2}" destId="{779CC629-158F-4619-B9D8-51BAA79100C7}" srcOrd="2" destOrd="0" parTransId="{17D8F2D9-6C3A-4457-ACDD-30C5E523B1F1}" sibTransId="{D65392B2-9410-4A65-9A18-3CC02B69AD63}"/>
    <dgm:cxn modelId="{6C441080-E7D5-4961-98E0-D660C66E016F}" type="presParOf" srcId="{EF172C0D-7962-43C1-A197-B80626252BB8}" destId="{A106DCEE-0D74-44B6-AD07-6FAECE722ACA}" srcOrd="0" destOrd="0" presId="urn:microsoft.com/office/officeart/2005/8/layout/default"/>
    <dgm:cxn modelId="{05E94D27-C28C-4D6C-BEA6-6F650DE11343}" type="presParOf" srcId="{EF172C0D-7962-43C1-A197-B80626252BB8}" destId="{822CC89C-7FBC-481C-8C93-47B46C6DBB34}" srcOrd="1" destOrd="0" presId="urn:microsoft.com/office/officeart/2005/8/layout/default"/>
    <dgm:cxn modelId="{C58B8D93-4520-4185-8F4E-6F77CB135559}" type="presParOf" srcId="{EF172C0D-7962-43C1-A197-B80626252BB8}" destId="{8EB66784-6FB1-47BF-8138-54C8580B705E}" srcOrd="2" destOrd="0" presId="urn:microsoft.com/office/officeart/2005/8/layout/default"/>
    <dgm:cxn modelId="{1275ABF3-ECDF-4400-A286-7C9C293DD504}" type="presParOf" srcId="{EF172C0D-7962-43C1-A197-B80626252BB8}" destId="{EC825177-0192-476D-99C3-19AEB5DE649B}" srcOrd="3" destOrd="0" presId="urn:microsoft.com/office/officeart/2005/8/layout/default"/>
    <dgm:cxn modelId="{EBF5D84D-408E-4E55-A226-45BE50DEF0D5}" type="presParOf" srcId="{EF172C0D-7962-43C1-A197-B80626252BB8}" destId="{22055B25-F830-4C95-9DF9-7A4EA667DC7A}" srcOrd="4" destOrd="0" presId="urn:microsoft.com/office/officeart/2005/8/layout/default"/>
    <dgm:cxn modelId="{90E18356-DFED-4BD2-BCEA-DBE24B96D6E8}" type="presParOf" srcId="{EF172C0D-7962-43C1-A197-B80626252BB8}" destId="{8090ECAB-18B4-4362-9927-097C80C16D97}" srcOrd="5" destOrd="0" presId="urn:microsoft.com/office/officeart/2005/8/layout/default"/>
    <dgm:cxn modelId="{6261CA01-2FD2-40C6-A9A7-7437E415E5E7}" type="presParOf" srcId="{EF172C0D-7962-43C1-A197-B80626252BB8}" destId="{FB74E127-7CA1-4049-A78B-A9993AE861E6}" srcOrd="6" destOrd="0" presId="urn:microsoft.com/office/officeart/2005/8/layout/default"/>
    <dgm:cxn modelId="{1B1F51C0-0BD6-4CDF-B959-8514094E0082}" type="presParOf" srcId="{EF172C0D-7962-43C1-A197-B80626252BB8}" destId="{D1B32FD9-C4DF-4A93-98C3-CF00ADD19F9A}" srcOrd="7" destOrd="0" presId="urn:microsoft.com/office/officeart/2005/8/layout/default"/>
    <dgm:cxn modelId="{2D0BDF9B-8A50-4362-9165-9B6A9E2230AE}" type="presParOf" srcId="{EF172C0D-7962-43C1-A197-B80626252BB8}" destId="{B6FAE0BE-BDEA-4CE6-887F-903A9F25CDE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A88907-BC75-43E9-ADCF-6C8EFE4F05A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505D79E-DB8F-49B9-91EF-FE5A8C279AD3}">
      <dgm:prSet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rtl="0"/>
          <a:r>
            <a:rPr lang="de-DE" b="1" i="0" dirty="0" smtClean="0"/>
            <a:t>The </a:t>
          </a:r>
          <a:r>
            <a:rPr lang="de-DE" b="1" i="0" dirty="0" err="1" smtClean="0"/>
            <a:t>Pillar</a:t>
          </a:r>
          <a:r>
            <a:rPr lang="de-DE" b="1" i="0" dirty="0" smtClean="0"/>
            <a:t> </a:t>
          </a:r>
          <a:endParaRPr lang="en-GB" b="1" dirty="0"/>
        </a:p>
      </dgm:t>
    </dgm:pt>
    <dgm:pt modelId="{E9872AE7-4D9B-4928-B046-262F68421600}" type="parTrans" cxnId="{F246729A-009E-483C-8D1D-F524BDD2F8E9}">
      <dgm:prSet/>
      <dgm:spPr/>
      <dgm:t>
        <a:bodyPr/>
        <a:lstStyle/>
        <a:p>
          <a:endParaRPr lang="en-GB"/>
        </a:p>
      </dgm:t>
    </dgm:pt>
    <dgm:pt modelId="{B76E2395-242B-452C-9321-0E9A23AA8247}" type="sibTrans" cxnId="{F246729A-009E-483C-8D1D-F524BDD2F8E9}">
      <dgm:prSet/>
      <dgm:spPr/>
      <dgm:t>
        <a:bodyPr/>
        <a:lstStyle/>
        <a:p>
          <a:endParaRPr lang="en-GB"/>
        </a:p>
      </dgm:t>
    </dgm:pt>
    <dgm:pt modelId="{E7ADCD47-186F-4AE4-A2C6-3BE535896F3D}">
      <dgm:prSet/>
      <dgm:spPr/>
      <dgm:t>
        <a:bodyPr/>
        <a:lstStyle/>
        <a:p>
          <a:pPr rtl="0"/>
          <a:r>
            <a:rPr lang="en-GB" b="1" i="1" dirty="0" smtClean="0"/>
            <a:t>Chapeau communication</a:t>
          </a:r>
          <a:endParaRPr lang="en-GB" dirty="0"/>
        </a:p>
      </dgm:t>
    </dgm:pt>
    <dgm:pt modelId="{0ACF6D2D-C8AE-4F0C-BD92-ADF82B5EF5C1}" type="parTrans" cxnId="{DD9FDF27-1CAB-4CF8-B4AE-B75044B5D0AD}">
      <dgm:prSet/>
      <dgm:spPr/>
      <dgm:t>
        <a:bodyPr/>
        <a:lstStyle/>
        <a:p>
          <a:endParaRPr lang="en-GB"/>
        </a:p>
      </dgm:t>
    </dgm:pt>
    <dgm:pt modelId="{B3BDF736-9C0E-4694-A0DE-0706C85E2A03}" type="sibTrans" cxnId="{DD9FDF27-1CAB-4CF8-B4AE-B75044B5D0AD}">
      <dgm:prSet/>
      <dgm:spPr/>
      <dgm:t>
        <a:bodyPr/>
        <a:lstStyle/>
        <a:p>
          <a:endParaRPr lang="en-GB"/>
        </a:p>
      </dgm:t>
    </dgm:pt>
    <dgm:pt modelId="{43723C6F-EEEA-43B6-899D-78F945942582}">
      <dgm:prSet/>
      <dgm:spPr/>
      <dgm:t>
        <a:bodyPr/>
        <a:lstStyle/>
        <a:p>
          <a:pPr rtl="0"/>
          <a:r>
            <a:rPr lang="en-GB" b="1" i="1" smtClean="0"/>
            <a:t>Commission Recommendation with 20 principles</a:t>
          </a:r>
          <a:endParaRPr lang="en-GB"/>
        </a:p>
      </dgm:t>
    </dgm:pt>
    <dgm:pt modelId="{7059D52C-5235-4123-A7CE-C75062AF7157}" type="parTrans" cxnId="{CA5994AE-A9B9-4C54-8F41-CA864A8ECA60}">
      <dgm:prSet/>
      <dgm:spPr/>
      <dgm:t>
        <a:bodyPr/>
        <a:lstStyle/>
        <a:p>
          <a:endParaRPr lang="en-GB"/>
        </a:p>
      </dgm:t>
    </dgm:pt>
    <dgm:pt modelId="{3C53B383-D395-4698-83FD-B77D0BBB0F15}" type="sibTrans" cxnId="{CA5994AE-A9B9-4C54-8F41-CA864A8ECA60}">
      <dgm:prSet/>
      <dgm:spPr/>
      <dgm:t>
        <a:bodyPr/>
        <a:lstStyle/>
        <a:p>
          <a:endParaRPr lang="en-GB"/>
        </a:p>
      </dgm:t>
    </dgm:pt>
    <dgm:pt modelId="{0DBF2484-D154-41F1-9F34-804A5B6DEEF7}">
      <dgm:prSet/>
      <dgm:spPr/>
      <dgm:t>
        <a:bodyPr/>
        <a:lstStyle/>
        <a:p>
          <a:pPr rtl="0"/>
          <a:r>
            <a:rPr lang="en-GB" b="1" i="1" dirty="0" smtClean="0"/>
            <a:t>Identical draft for a Joint Proclamation of Parliament, Council and Commission</a:t>
          </a:r>
          <a:endParaRPr lang="en-GB" dirty="0"/>
        </a:p>
      </dgm:t>
    </dgm:pt>
    <dgm:pt modelId="{EBEB25CC-8AF3-44E0-9C58-0401867B648B}" type="parTrans" cxnId="{5A8C462B-7139-4E94-82C4-B9C957AAB1C9}">
      <dgm:prSet/>
      <dgm:spPr/>
      <dgm:t>
        <a:bodyPr/>
        <a:lstStyle/>
        <a:p>
          <a:endParaRPr lang="en-GB"/>
        </a:p>
      </dgm:t>
    </dgm:pt>
    <dgm:pt modelId="{A3E0F9D3-6B34-4B69-8D51-490A6B60B360}" type="sibTrans" cxnId="{5A8C462B-7139-4E94-82C4-B9C957AAB1C9}">
      <dgm:prSet/>
      <dgm:spPr/>
      <dgm:t>
        <a:bodyPr/>
        <a:lstStyle/>
        <a:p>
          <a:endParaRPr lang="en-GB"/>
        </a:p>
      </dgm:t>
    </dgm:pt>
    <dgm:pt modelId="{5E3A6712-D2E9-4B52-A4E6-AF26AE58F514}">
      <dgm:prSet/>
      <dgm:spPr/>
      <dgm:t>
        <a:bodyPr/>
        <a:lstStyle/>
        <a:p>
          <a:pPr rtl="0"/>
          <a:r>
            <a:rPr lang="en-GB" b="1" i="1" dirty="0" smtClean="0"/>
            <a:t>SWD: short fiche on each principle</a:t>
          </a:r>
          <a:endParaRPr lang="en-GB" dirty="0"/>
        </a:p>
      </dgm:t>
    </dgm:pt>
    <dgm:pt modelId="{0525D60B-7F3F-44B8-8941-C98EF90049D1}" type="parTrans" cxnId="{FF04F961-8EA4-4C45-8481-F19E641F6446}">
      <dgm:prSet/>
      <dgm:spPr/>
      <dgm:t>
        <a:bodyPr/>
        <a:lstStyle/>
        <a:p>
          <a:endParaRPr lang="en-GB"/>
        </a:p>
      </dgm:t>
    </dgm:pt>
    <dgm:pt modelId="{88A0CAD0-6866-4605-86B5-D033F6FFDA3F}" type="sibTrans" cxnId="{FF04F961-8EA4-4C45-8481-F19E641F6446}">
      <dgm:prSet/>
      <dgm:spPr/>
      <dgm:t>
        <a:bodyPr/>
        <a:lstStyle/>
        <a:p>
          <a:endParaRPr lang="en-GB"/>
        </a:p>
      </dgm:t>
    </dgm:pt>
    <dgm:pt modelId="{2209337E-6988-45D9-AB28-643B4256A2F1}">
      <dgm:prSet/>
      <dgm:spPr/>
      <dgm:t>
        <a:bodyPr/>
        <a:lstStyle/>
        <a:p>
          <a:pPr rtl="0"/>
          <a:r>
            <a:rPr lang="en-GB" b="1" i="1" dirty="0" smtClean="0"/>
            <a:t>SWD: a scoreboard showing progress on employment and social indicators</a:t>
          </a:r>
          <a:endParaRPr lang="en-GB" dirty="0"/>
        </a:p>
      </dgm:t>
    </dgm:pt>
    <dgm:pt modelId="{AF97FAFF-6FF2-416A-84C7-5189286449CC}" type="parTrans" cxnId="{78561194-C855-451D-974D-E6A20192E3CA}">
      <dgm:prSet/>
      <dgm:spPr/>
      <dgm:t>
        <a:bodyPr/>
        <a:lstStyle/>
        <a:p>
          <a:endParaRPr lang="en-GB"/>
        </a:p>
      </dgm:t>
    </dgm:pt>
    <dgm:pt modelId="{3925A016-0E77-434F-9E11-77555F6134EA}" type="sibTrans" cxnId="{78561194-C855-451D-974D-E6A20192E3CA}">
      <dgm:prSet/>
      <dgm:spPr/>
      <dgm:t>
        <a:bodyPr/>
        <a:lstStyle/>
        <a:p>
          <a:endParaRPr lang="en-GB"/>
        </a:p>
      </dgm:t>
    </dgm:pt>
    <dgm:pt modelId="{7BA25083-C965-4431-A624-65AB93AACA73}">
      <dgm:prSet/>
      <dgm:spPr/>
      <dgm:t>
        <a:bodyPr/>
        <a:lstStyle/>
        <a:p>
          <a:pPr rtl="0"/>
          <a:r>
            <a:rPr lang="en-GB" b="1" i="1" dirty="0" smtClean="0"/>
            <a:t>SWD: a consultation report</a:t>
          </a:r>
          <a:endParaRPr lang="en-GB" dirty="0"/>
        </a:p>
      </dgm:t>
    </dgm:pt>
    <dgm:pt modelId="{84DF4C22-920E-4DA9-8E44-9D1EB85884BB}" type="parTrans" cxnId="{E4D89558-4ACE-42A2-A7FD-CD5A49EEF88E}">
      <dgm:prSet/>
      <dgm:spPr/>
      <dgm:t>
        <a:bodyPr/>
        <a:lstStyle/>
        <a:p>
          <a:endParaRPr lang="en-GB"/>
        </a:p>
      </dgm:t>
    </dgm:pt>
    <dgm:pt modelId="{CBBE33CB-B065-4F36-BB0C-1AB5147BFE3C}" type="sibTrans" cxnId="{E4D89558-4ACE-42A2-A7FD-CD5A49EEF88E}">
      <dgm:prSet/>
      <dgm:spPr/>
      <dgm:t>
        <a:bodyPr/>
        <a:lstStyle/>
        <a:p>
          <a:endParaRPr lang="en-GB"/>
        </a:p>
      </dgm:t>
    </dgm:pt>
    <dgm:pt modelId="{3DDB4D37-0AD4-45F7-8E75-43230CDAF9EA}" type="pres">
      <dgm:prSet presAssocID="{38A88907-BC75-43E9-ADCF-6C8EFE4F05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BC04CE3-68E0-4A00-B409-DD5D058839A8}" type="pres">
      <dgm:prSet presAssocID="{1505D79E-DB8F-49B9-91EF-FE5A8C279AD3}" presName="composite" presStyleCnt="0"/>
      <dgm:spPr/>
    </dgm:pt>
    <dgm:pt modelId="{6F78C646-B88D-4825-878C-07D00223D89C}" type="pres">
      <dgm:prSet presAssocID="{1505D79E-DB8F-49B9-91EF-FE5A8C279AD3}" presName="parTx" presStyleLbl="alignNode1" presStyleIdx="0" presStyleCnt="1">
        <dgm:presLayoutVars>
          <dgm:chMax val="0"/>
          <dgm:chPref val="0"/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GB"/>
        </a:p>
      </dgm:t>
    </dgm:pt>
    <dgm:pt modelId="{2B0446B3-3B98-40EA-80BC-DE0C96E5388E}" type="pres">
      <dgm:prSet presAssocID="{1505D79E-DB8F-49B9-91EF-FE5A8C279AD3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81AFCB9-E12B-44EB-9254-0E0A3293DBF5}" type="presOf" srcId="{38A88907-BC75-43E9-ADCF-6C8EFE4F05A8}" destId="{3DDB4D37-0AD4-45F7-8E75-43230CDAF9EA}" srcOrd="0" destOrd="0" presId="urn:microsoft.com/office/officeart/2005/8/layout/hList1"/>
    <dgm:cxn modelId="{D88A0D44-9D7A-4A4E-AD49-EA9B19F69676}" type="presOf" srcId="{1505D79E-DB8F-49B9-91EF-FE5A8C279AD3}" destId="{6F78C646-B88D-4825-878C-07D00223D89C}" srcOrd="0" destOrd="0" presId="urn:microsoft.com/office/officeart/2005/8/layout/hList1"/>
    <dgm:cxn modelId="{78561194-C855-451D-974D-E6A20192E3CA}" srcId="{1505D79E-DB8F-49B9-91EF-FE5A8C279AD3}" destId="{2209337E-6988-45D9-AB28-643B4256A2F1}" srcOrd="4" destOrd="0" parTransId="{AF97FAFF-6FF2-416A-84C7-5189286449CC}" sibTransId="{3925A016-0E77-434F-9E11-77555F6134EA}"/>
    <dgm:cxn modelId="{F39C78FE-255E-4CB5-A6A1-3F63BDF04631}" type="presOf" srcId="{0DBF2484-D154-41F1-9F34-804A5B6DEEF7}" destId="{2B0446B3-3B98-40EA-80BC-DE0C96E5388E}" srcOrd="0" destOrd="2" presId="urn:microsoft.com/office/officeart/2005/8/layout/hList1"/>
    <dgm:cxn modelId="{5A8C462B-7139-4E94-82C4-B9C957AAB1C9}" srcId="{1505D79E-DB8F-49B9-91EF-FE5A8C279AD3}" destId="{0DBF2484-D154-41F1-9F34-804A5B6DEEF7}" srcOrd="2" destOrd="0" parTransId="{EBEB25CC-8AF3-44E0-9C58-0401867B648B}" sibTransId="{A3E0F9D3-6B34-4B69-8D51-490A6B60B360}"/>
    <dgm:cxn modelId="{6D0D1E93-5CCD-4EF6-AAF5-8511E9A4C403}" type="presOf" srcId="{5E3A6712-D2E9-4B52-A4E6-AF26AE58F514}" destId="{2B0446B3-3B98-40EA-80BC-DE0C96E5388E}" srcOrd="0" destOrd="3" presId="urn:microsoft.com/office/officeart/2005/8/layout/hList1"/>
    <dgm:cxn modelId="{DD9FDF27-1CAB-4CF8-B4AE-B75044B5D0AD}" srcId="{1505D79E-DB8F-49B9-91EF-FE5A8C279AD3}" destId="{E7ADCD47-186F-4AE4-A2C6-3BE535896F3D}" srcOrd="0" destOrd="0" parTransId="{0ACF6D2D-C8AE-4F0C-BD92-ADF82B5EF5C1}" sibTransId="{B3BDF736-9C0E-4694-A0DE-0706C85E2A03}"/>
    <dgm:cxn modelId="{32E4B4F5-49A0-4985-9A5D-C62BBE37D8E9}" type="presOf" srcId="{43723C6F-EEEA-43B6-899D-78F945942582}" destId="{2B0446B3-3B98-40EA-80BC-DE0C96E5388E}" srcOrd="0" destOrd="1" presId="urn:microsoft.com/office/officeart/2005/8/layout/hList1"/>
    <dgm:cxn modelId="{CA5994AE-A9B9-4C54-8F41-CA864A8ECA60}" srcId="{1505D79E-DB8F-49B9-91EF-FE5A8C279AD3}" destId="{43723C6F-EEEA-43B6-899D-78F945942582}" srcOrd="1" destOrd="0" parTransId="{7059D52C-5235-4123-A7CE-C75062AF7157}" sibTransId="{3C53B383-D395-4698-83FD-B77D0BBB0F15}"/>
    <dgm:cxn modelId="{C7D7C4E1-1226-40D2-BB63-12E771A21391}" type="presOf" srcId="{E7ADCD47-186F-4AE4-A2C6-3BE535896F3D}" destId="{2B0446B3-3B98-40EA-80BC-DE0C96E5388E}" srcOrd="0" destOrd="0" presId="urn:microsoft.com/office/officeart/2005/8/layout/hList1"/>
    <dgm:cxn modelId="{56E88EE0-4D9E-4BF7-9752-200173D88BE3}" type="presOf" srcId="{7BA25083-C965-4431-A624-65AB93AACA73}" destId="{2B0446B3-3B98-40EA-80BC-DE0C96E5388E}" srcOrd="0" destOrd="5" presId="urn:microsoft.com/office/officeart/2005/8/layout/hList1"/>
    <dgm:cxn modelId="{6CFDD80A-10FC-4563-BEE6-4FA17B73618A}" type="presOf" srcId="{2209337E-6988-45D9-AB28-643B4256A2F1}" destId="{2B0446B3-3B98-40EA-80BC-DE0C96E5388E}" srcOrd="0" destOrd="4" presId="urn:microsoft.com/office/officeart/2005/8/layout/hList1"/>
    <dgm:cxn modelId="{FF04F961-8EA4-4C45-8481-F19E641F6446}" srcId="{1505D79E-DB8F-49B9-91EF-FE5A8C279AD3}" destId="{5E3A6712-D2E9-4B52-A4E6-AF26AE58F514}" srcOrd="3" destOrd="0" parTransId="{0525D60B-7F3F-44B8-8941-C98EF90049D1}" sibTransId="{88A0CAD0-6866-4605-86B5-D033F6FFDA3F}"/>
    <dgm:cxn modelId="{E4D89558-4ACE-42A2-A7FD-CD5A49EEF88E}" srcId="{1505D79E-DB8F-49B9-91EF-FE5A8C279AD3}" destId="{7BA25083-C965-4431-A624-65AB93AACA73}" srcOrd="5" destOrd="0" parTransId="{84DF4C22-920E-4DA9-8E44-9D1EB85884BB}" sibTransId="{CBBE33CB-B065-4F36-BB0C-1AB5147BFE3C}"/>
    <dgm:cxn modelId="{F246729A-009E-483C-8D1D-F524BDD2F8E9}" srcId="{38A88907-BC75-43E9-ADCF-6C8EFE4F05A8}" destId="{1505D79E-DB8F-49B9-91EF-FE5A8C279AD3}" srcOrd="0" destOrd="0" parTransId="{E9872AE7-4D9B-4928-B046-262F68421600}" sibTransId="{B76E2395-242B-452C-9321-0E9A23AA8247}"/>
    <dgm:cxn modelId="{A294DCAB-B7B6-4260-8569-2D0274B0765A}" type="presParOf" srcId="{3DDB4D37-0AD4-45F7-8E75-43230CDAF9EA}" destId="{3BC04CE3-68E0-4A00-B409-DD5D058839A8}" srcOrd="0" destOrd="0" presId="urn:microsoft.com/office/officeart/2005/8/layout/hList1"/>
    <dgm:cxn modelId="{5A13D1A1-29B4-467D-950F-DC6667046E26}" type="presParOf" srcId="{3BC04CE3-68E0-4A00-B409-DD5D058839A8}" destId="{6F78C646-B88D-4825-878C-07D00223D89C}" srcOrd="0" destOrd="0" presId="urn:microsoft.com/office/officeart/2005/8/layout/hList1"/>
    <dgm:cxn modelId="{AFAB9826-2CEA-40E4-BE76-F799BF75C352}" type="presParOf" srcId="{3BC04CE3-68E0-4A00-B409-DD5D058839A8}" destId="{2B0446B3-3B98-40EA-80BC-DE0C96E5388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4259B1-9455-4DE2-80A2-B283F777685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4C85E53-2B2A-4432-8E0B-0E8CF610DDE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de-DE" b="1" dirty="0" err="1" smtClean="0"/>
            <a:t>Accompanying</a:t>
          </a:r>
          <a:r>
            <a:rPr lang="de-DE" b="1" dirty="0" smtClean="0"/>
            <a:t> initiatives on</a:t>
          </a:r>
          <a:endParaRPr lang="en-GB" dirty="0"/>
        </a:p>
      </dgm:t>
    </dgm:pt>
    <dgm:pt modelId="{EC1CBE58-0043-4976-AD74-CF4503AD3D24}" type="parTrans" cxnId="{2F59CE7B-86E0-4B1B-AF49-3BB1A5B306E0}">
      <dgm:prSet/>
      <dgm:spPr/>
      <dgm:t>
        <a:bodyPr/>
        <a:lstStyle/>
        <a:p>
          <a:endParaRPr lang="en-GB"/>
        </a:p>
      </dgm:t>
    </dgm:pt>
    <dgm:pt modelId="{26801B0B-BB16-4C75-AB14-35A962A05380}" type="sibTrans" cxnId="{2F59CE7B-86E0-4B1B-AF49-3BB1A5B306E0}">
      <dgm:prSet/>
      <dgm:spPr/>
      <dgm:t>
        <a:bodyPr/>
        <a:lstStyle/>
        <a:p>
          <a:endParaRPr lang="en-GB"/>
        </a:p>
      </dgm:t>
    </dgm:pt>
    <dgm:pt modelId="{983E3B4A-ADAF-44B3-9204-0F6D0F0D9934}">
      <dgm:prSet/>
      <dgm:spPr/>
      <dgm:t>
        <a:bodyPr/>
        <a:lstStyle/>
        <a:p>
          <a:pPr rtl="0"/>
          <a:r>
            <a:rPr lang="en-GB" b="1" i="1" smtClean="0"/>
            <a:t>Work-life balance</a:t>
          </a:r>
          <a:endParaRPr lang="en-GB"/>
        </a:p>
      </dgm:t>
    </dgm:pt>
    <dgm:pt modelId="{E5194DD4-0880-40E0-AE38-0920DF16D77F}" type="parTrans" cxnId="{C0D84D10-EC4F-4CA0-A518-32C7D7986F84}">
      <dgm:prSet/>
      <dgm:spPr/>
      <dgm:t>
        <a:bodyPr/>
        <a:lstStyle/>
        <a:p>
          <a:endParaRPr lang="en-GB"/>
        </a:p>
      </dgm:t>
    </dgm:pt>
    <dgm:pt modelId="{40059649-1100-4AAD-B0AA-0742BE3009B2}" type="sibTrans" cxnId="{C0D84D10-EC4F-4CA0-A518-32C7D7986F84}">
      <dgm:prSet/>
      <dgm:spPr/>
      <dgm:t>
        <a:bodyPr/>
        <a:lstStyle/>
        <a:p>
          <a:endParaRPr lang="en-GB"/>
        </a:p>
      </dgm:t>
    </dgm:pt>
    <dgm:pt modelId="{FD4689EB-47A7-407E-8D6D-893C3F22E0B2}">
      <dgm:prSet/>
      <dgm:spPr/>
      <dgm:t>
        <a:bodyPr/>
        <a:lstStyle/>
        <a:p>
          <a:pPr rtl="0"/>
          <a:r>
            <a:rPr lang="en-GB" b="1" i="1" smtClean="0"/>
            <a:t>Access to Social Protection</a:t>
          </a:r>
          <a:endParaRPr lang="en-GB"/>
        </a:p>
      </dgm:t>
    </dgm:pt>
    <dgm:pt modelId="{A5904C6A-354D-499C-9122-A498E97CD8D5}" type="parTrans" cxnId="{547A3C40-3E95-40D4-BFC3-3D11175991F7}">
      <dgm:prSet/>
      <dgm:spPr/>
      <dgm:t>
        <a:bodyPr/>
        <a:lstStyle/>
        <a:p>
          <a:endParaRPr lang="en-GB"/>
        </a:p>
      </dgm:t>
    </dgm:pt>
    <dgm:pt modelId="{50CF4118-D493-473D-9925-08FEF2C23F99}" type="sibTrans" cxnId="{547A3C40-3E95-40D4-BFC3-3D11175991F7}">
      <dgm:prSet/>
      <dgm:spPr/>
      <dgm:t>
        <a:bodyPr/>
        <a:lstStyle/>
        <a:p>
          <a:endParaRPr lang="en-GB"/>
        </a:p>
      </dgm:t>
    </dgm:pt>
    <dgm:pt modelId="{C37D013C-5DF9-49F9-BB00-1EACD9AB81CF}">
      <dgm:prSet/>
      <dgm:spPr/>
      <dgm:t>
        <a:bodyPr/>
        <a:lstStyle/>
        <a:p>
          <a:pPr rtl="0"/>
          <a:r>
            <a:rPr lang="en-GB" b="1" i="1" smtClean="0"/>
            <a:t>Written Statement Directive</a:t>
          </a:r>
          <a:endParaRPr lang="en-GB"/>
        </a:p>
      </dgm:t>
    </dgm:pt>
    <dgm:pt modelId="{77BAE935-5998-4275-B5EA-81899768791B}" type="parTrans" cxnId="{06F537E6-3513-4686-AE20-EEEF48EE58F7}">
      <dgm:prSet/>
      <dgm:spPr/>
      <dgm:t>
        <a:bodyPr/>
        <a:lstStyle/>
        <a:p>
          <a:endParaRPr lang="en-GB"/>
        </a:p>
      </dgm:t>
    </dgm:pt>
    <dgm:pt modelId="{34557932-5586-4679-B550-D605D2607E71}" type="sibTrans" cxnId="{06F537E6-3513-4686-AE20-EEEF48EE58F7}">
      <dgm:prSet/>
      <dgm:spPr/>
      <dgm:t>
        <a:bodyPr/>
        <a:lstStyle/>
        <a:p>
          <a:endParaRPr lang="en-GB"/>
        </a:p>
      </dgm:t>
    </dgm:pt>
    <dgm:pt modelId="{B0E34B76-77CE-41F3-A252-15B92CBE785C}">
      <dgm:prSet/>
      <dgm:spPr/>
      <dgm:t>
        <a:bodyPr/>
        <a:lstStyle/>
        <a:p>
          <a:pPr rtl="0"/>
          <a:r>
            <a:rPr lang="en-GB" b="1" i="1" smtClean="0"/>
            <a:t>Working Time Directive</a:t>
          </a:r>
          <a:endParaRPr lang="en-GB"/>
        </a:p>
      </dgm:t>
    </dgm:pt>
    <dgm:pt modelId="{0A2B9591-C2D0-40AB-BC76-6B5BF2A48A7C}" type="parTrans" cxnId="{0C6DE194-0FE2-4AC6-8683-13F87A7F4C81}">
      <dgm:prSet/>
      <dgm:spPr/>
      <dgm:t>
        <a:bodyPr/>
        <a:lstStyle/>
        <a:p>
          <a:endParaRPr lang="en-GB"/>
        </a:p>
      </dgm:t>
    </dgm:pt>
    <dgm:pt modelId="{EB832919-CB8F-4D43-B63D-38F4DB34BA90}" type="sibTrans" cxnId="{0C6DE194-0FE2-4AC6-8683-13F87A7F4C81}">
      <dgm:prSet/>
      <dgm:spPr/>
      <dgm:t>
        <a:bodyPr/>
        <a:lstStyle/>
        <a:p>
          <a:endParaRPr lang="en-GB"/>
        </a:p>
      </dgm:t>
    </dgm:pt>
    <dgm:pt modelId="{6C3DAC28-A064-4C52-AF43-B31284387B87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dirty="0" smtClean="0"/>
            <a:t>Other elements</a:t>
          </a:r>
          <a:endParaRPr lang="en-GB" dirty="0"/>
        </a:p>
      </dgm:t>
    </dgm:pt>
    <dgm:pt modelId="{8D3CCEDA-BE96-42C9-BDED-DD6311924A57}" type="parTrans" cxnId="{5DCC1D22-FE80-4E9E-81D6-B9927B03878F}">
      <dgm:prSet/>
      <dgm:spPr/>
      <dgm:t>
        <a:bodyPr/>
        <a:lstStyle/>
        <a:p>
          <a:endParaRPr lang="en-GB"/>
        </a:p>
      </dgm:t>
    </dgm:pt>
    <dgm:pt modelId="{3A1FA48A-EA12-41ED-B5BE-57D4B3A55528}" type="sibTrans" cxnId="{5DCC1D22-FE80-4E9E-81D6-B9927B03878F}">
      <dgm:prSet/>
      <dgm:spPr/>
      <dgm:t>
        <a:bodyPr/>
        <a:lstStyle/>
        <a:p>
          <a:endParaRPr lang="en-GB"/>
        </a:p>
      </dgm:t>
    </dgm:pt>
    <dgm:pt modelId="{82E646B6-5146-4A78-BA05-4162B46D618E}">
      <dgm:prSet/>
      <dgm:spPr/>
      <dgm:t>
        <a:bodyPr/>
        <a:lstStyle/>
        <a:p>
          <a:pPr rtl="0"/>
          <a:r>
            <a:rPr lang="en-GB" b="1" i="1" smtClean="0"/>
            <a:t>Investing in Children Recommendation: SWD on implementation</a:t>
          </a:r>
          <a:endParaRPr lang="en-GB"/>
        </a:p>
      </dgm:t>
    </dgm:pt>
    <dgm:pt modelId="{5CA188E4-8FB7-49F1-B0D3-863DCADB4E5E}" type="parTrans" cxnId="{2A9D749D-D4D5-4F36-BEE0-3D0D4A9E3780}">
      <dgm:prSet/>
      <dgm:spPr/>
      <dgm:t>
        <a:bodyPr/>
        <a:lstStyle/>
        <a:p>
          <a:endParaRPr lang="en-GB"/>
        </a:p>
      </dgm:t>
    </dgm:pt>
    <dgm:pt modelId="{B0E3CA83-36A4-47B5-8137-79204CFAF7C7}" type="sibTrans" cxnId="{2A9D749D-D4D5-4F36-BEE0-3D0D4A9E3780}">
      <dgm:prSet/>
      <dgm:spPr/>
      <dgm:t>
        <a:bodyPr/>
        <a:lstStyle/>
        <a:p>
          <a:endParaRPr lang="en-GB"/>
        </a:p>
      </dgm:t>
    </dgm:pt>
    <dgm:pt modelId="{D9D44AB8-AA31-4E67-BD1C-57231A7ECFF5}">
      <dgm:prSet/>
      <dgm:spPr/>
      <dgm:t>
        <a:bodyPr/>
        <a:lstStyle/>
        <a:p>
          <a:pPr rtl="0"/>
          <a:r>
            <a:rPr lang="en-GB" b="1" i="1" smtClean="0"/>
            <a:t>Active Inclusion Recommendation: SWD on implementation</a:t>
          </a:r>
          <a:endParaRPr lang="en-GB"/>
        </a:p>
      </dgm:t>
    </dgm:pt>
    <dgm:pt modelId="{D238D12F-EBC3-4B82-8B08-632E746B2828}" type="parTrans" cxnId="{29A0B815-FD2F-4015-BE69-770CA09533E4}">
      <dgm:prSet/>
      <dgm:spPr/>
      <dgm:t>
        <a:bodyPr/>
        <a:lstStyle/>
        <a:p>
          <a:endParaRPr lang="en-GB"/>
        </a:p>
      </dgm:t>
    </dgm:pt>
    <dgm:pt modelId="{EEB89E4C-706C-4DE7-8C4A-9B6388EE2B1A}" type="sibTrans" cxnId="{29A0B815-FD2F-4015-BE69-770CA09533E4}">
      <dgm:prSet/>
      <dgm:spPr/>
      <dgm:t>
        <a:bodyPr/>
        <a:lstStyle/>
        <a:p>
          <a:endParaRPr lang="en-GB"/>
        </a:p>
      </dgm:t>
    </dgm:pt>
    <dgm:pt modelId="{CFB7B484-4A9A-4052-8178-76188B9EE9F9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b="1" i="1" dirty="0" smtClean="0"/>
            <a:t>Reflection paper on developing the social dimension of Europe</a:t>
          </a:r>
          <a:endParaRPr lang="en-GB" dirty="0"/>
        </a:p>
      </dgm:t>
    </dgm:pt>
    <dgm:pt modelId="{5670982C-A431-412E-AF78-F8403C1EEF29}" type="parTrans" cxnId="{E592E373-D254-4000-AB8A-F04767066EED}">
      <dgm:prSet/>
      <dgm:spPr/>
      <dgm:t>
        <a:bodyPr/>
        <a:lstStyle/>
        <a:p>
          <a:endParaRPr lang="en-GB"/>
        </a:p>
      </dgm:t>
    </dgm:pt>
    <dgm:pt modelId="{A69F521B-1569-4FC6-8E02-682B7B939422}" type="sibTrans" cxnId="{E592E373-D254-4000-AB8A-F04767066EED}">
      <dgm:prSet/>
      <dgm:spPr/>
      <dgm:t>
        <a:bodyPr/>
        <a:lstStyle/>
        <a:p>
          <a:endParaRPr lang="en-GB"/>
        </a:p>
      </dgm:t>
    </dgm:pt>
    <dgm:pt modelId="{CCD5A033-4608-4282-B79B-E7F11BF4B90B}" type="pres">
      <dgm:prSet presAssocID="{094259B1-9455-4DE2-80A2-B283F77768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FD44890-18EE-4FB0-904D-58C7DEFA7AB8}" type="pres">
      <dgm:prSet presAssocID="{34C85E53-2B2A-4432-8E0B-0E8CF610DDE1}" presName="linNode" presStyleCnt="0"/>
      <dgm:spPr/>
    </dgm:pt>
    <dgm:pt modelId="{7DF83303-D2D7-4FCC-BA19-66B3E47DA1F1}" type="pres">
      <dgm:prSet presAssocID="{34C85E53-2B2A-4432-8E0B-0E8CF610DDE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934C591-24FB-4762-AD09-779EFCAE1982}" type="pres">
      <dgm:prSet presAssocID="{34C85E53-2B2A-4432-8E0B-0E8CF610DDE1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E37CD10-52FF-4314-AA30-819C71D98669}" type="pres">
      <dgm:prSet presAssocID="{26801B0B-BB16-4C75-AB14-35A962A05380}" presName="sp" presStyleCnt="0"/>
      <dgm:spPr/>
    </dgm:pt>
    <dgm:pt modelId="{EB260E43-B890-4750-B4F8-AD8AA7BB2397}" type="pres">
      <dgm:prSet presAssocID="{6C3DAC28-A064-4C52-AF43-B31284387B87}" presName="linNode" presStyleCnt="0"/>
      <dgm:spPr/>
    </dgm:pt>
    <dgm:pt modelId="{191B746E-E4EC-4113-9132-304DA93ADF8C}" type="pres">
      <dgm:prSet presAssocID="{6C3DAC28-A064-4C52-AF43-B31284387B8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486826-A946-4587-8299-B961F6EA67BB}" type="pres">
      <dgm:prSet presAssocID="{6C3DAC28-A064-4C52-AF43-B31284387B8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0C53573-A39A-43B4-9827-2C93F6C12E7E}" type="pres">
      <dgm:prSet presAssocID="{3A1FA48A-EA12-41ED-B5BE-57D4B3A55528}" presName="sp" presStyleCnt="0"/>
      <dgm:spPr/>
    </dgm:pt>
    <dgm:pt modelId="{8FE617C2-AC47-425F-9BD7-880FADB8DFCD}" type="pres">
      <dgm:prSet presAssocID="{CFB7B484-4A9A-4052-8178-76188B9EE9F9}" presName="linNode" presStyleCnt="0"/>
      <dgm:spPr/>
    </dgm:pt>
    <dgm:pt modelId="{6136F3E4-F767-44A4-91BC-12431E4B6025}" type="pres">
      <dgm:prSet presAssocID="{CFB7B484-4A9A-4052-8178-76188B9EE9F9}" presName="parentText" presStyleLbl="node1" presStyleIdx="2" presStyleCnt="3" custScaleX="277778" custScaleY="4865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0ECFBE9-392A-4AEF-A0A4-4D8A4EB3B7A7}" type="presOf" srcId="{34C85E53-2B2A-4432-8E0B-0E8CF610DDE1}" destId="{7DF83303-D2D7-4FCC-BA19-66B3E47DA1F1}" srcOrd="0" destOrd="0" presId="urn:microsoft.com/office/officeart/2005/8/layout/vList5"/>
    <dgm:cxn modelId="{2A9D749D-D4D5-4F36-BEE0-3D0D4A9E3780}" srcId="{6C3DAC28-A064-4C52-AF43-B31284387B87}" destId="{82E646B6-5146-4A78-BA05-4162B46D618E}" srcOrd="0" destOrd="0" parTransId="{5CA188E4-8FB7-49F1-B0D3-863DCADB4E5E}" sibTransId="{B0E3CA83-36A4-47B5-8137-79204CFAF7C7}"/>
    <dgm:cxn modelId="{2A444A82-2856-4EBF-AEA9-64E876C18068}" type="presOf" srcId="{094259B1-9455-4DE2-80A2-B283F7776856}" destId="{CCD5A033-4608-4282-B79B-E7F11BF4B90B}" srcOrd="0" destOrd="0" presId="urn:microsoft.com/office/officeart/2005/8/layout/vList5"/>
    <dgm:cxn modelId="{E592E373-D254-4000-AB8A-F04767066EED}" srcId="{094259B1-9455-4DE2-80A2-B283F7776856}" destId="{CFB7B484-4A9A-4052-8178-76188B9EE9F9}" srcOrd="2" destOrd="0" parTransId="{5670982C-A431-412E-AF78-F8403C1EEF29}" sibTransId="{A69F521B-1569-4FC6-8E02-682B7B939422}"/>
    <dgm:cxn modelId="{5DCC1D22-FE80-4E9E-81D6-B9927B03878F}" srcId="{094259B1-9455-4DE2-80A2-B283F7776856}" destId="{6C3DAC28-A064-4C52-AF43-B31284387B87}" srcOrd="1" destOrd="0" parTransId="{8D3CCEDA-BE96-42C9-BDED-DD6311924A57}" sibTransId="{3A1FA48A-EA12-41ED-B5BE-57D4B3A55528}"/>
    <dgm:cxn modelId="{C0D84D10-EC4F-4CA0-A518-32C7D7986F84}" srcId="{34C85E53-2B2A-4432-8E0B-0E8CF610DDE1}" destId="{983E3B4A-ADAF-44B3-9204-0F6D0F0D9934}" srcOrd="0" destOrd="0" parTransId="{E5194DD4-0880-40E0-AE38-0920DF16D77F}" sibTransId="{40059649-1100-4AAD-B0AA-0742BE3009B2}"/>
    <dgm:cxn modelId="{29A0B815-FD2F-4015-BE69-770CA09533E4}" srcId="{6C3DAC28-A064-4C52-AF43-B31284387B87}" destId="{D9D44AB8-AA31-4E67-BD1C-57231A7ECFF5}" srcOrd="1" destOrd="0" parTransId="{D238D12F-EBC3-4B82-8B08-632E746B2828}" sibTransId="{EEB89E4C-706C-4DE7-8C4A-9B6388EE2B1A}"/>
    <dgm:cxn modelId="{888C5089-30B5-4626-896F-1BC79B57FA63}" type="presOf" srcId="{6C3DAC28-A064-4C52-AF43-B31284387B87}" destId="{191B746E-E4EC-4113-9132-304DA93ADF8C}" srcOrd="0" destOrd="0" presId="urn:microsoft.com/office/officeart/2005/8/layout/vList5"/>
    <dgm:cxn modelId="{EDE25E79-9018-401B-AE98-DE306A82E0ED}" type="presOf" srcId="{B0E34B76-77CE-41F3-A252-15B92CBE785C}" destId="{9934C591-24FB-4762-AD09-779EFCAE1982}" srcOrd="0" destOrd="3" presId="urn:microsoft.com/office/officeart/2005/8/layout/vList5"/>
    <dgm:cxn modelId="{547A3C40-3E95-40D4-BFC3-3D11175991F7}" srcId="{34C85E53-2B2A-4432-8E0B-0E8CF610DDE1}" destId="{FD4689EB-47A7-407E-8D6D-893C3F22E0B2}" srcOrd="1" destOrd="0" parTransId="{A5904C6A-354D-499C-9122-A498E97CD8D5}" sibTransId="{50CF4118-D493-473D-9925-08FEF2C23F99}"/>
    <dgm:cxn modelId="{B3196EC4-14B1-4F15-9921-F7B906FA7E9D}" type="presOf" srcId="{CFB7B484-4A9A-4052-8178-76188B9EE9F9}" destId="{6136F3E4-F767-44A4-91BC-12431E4B6025}" srcOrd="0" destOrd="0" presId="urn:microsoft.com/office/officeart/2005/8/layout/vList5"/>
    <dgm:cxn modelId="{06F537E6-3513-4686-AE20-EEEF48EE58F7}" srcId="{34C85E53-2B2A-4432-8E0B-0E8CF610DDE1}" destId="{C37D013C-5DF9-49F9-BB00-1EACD9AB81CF}" srcOrd="2" destOrd="0" parTransId="{77BAE935-5998-4275-B5EA-81899768791B}" sibTransId="{34557932-5586-4679-B550-D605D2607E71}"/>
    <dgm:cxn modelId="{D59C6693-BC64-40B5-885A-76BBE16AAF43}" type="presOf" srcId="{FD4689EB-47A7-407E-8D6D-893C3F22E0B2}" destId="{9934C591-24FB-4762-AD09-779EFCAE1982}" srcOrd="0" destOrd="1" presId="urn:microsoft.com/office/officeart/2005/8/layout/vList5"/>
    <dgm:cxn modelId="{82E2A6EB-1D98-49F7-B1B8-600C57021BEE}" type="presOf" srcId="{82E646B6-5146-4A78-BA05-4162B46D618E}" destId="{9D486826-A946-4587-8299-B961F6EA67BB}" srcOrd="0" destOrd="0" presId="urn:microsoft.com/office/officeart/2005/8/layout/vList5"/>
    <dgm:cxn modelId="{9DF89AD9-78A6-4C7E-A9E7-15D052B45F05}" type="presOf" srcId="{983E3B4A-ADAF-44B3-9204-0F6D0F0D9934}" destId="{9934C591-24FB-4762-AD09-779EFCAE1982}" srcOrd="0" destOrd="0" presId="urn:microsoft.com/office/officeart/2005/8/layout/vList5"/>
    <dgm:cxn modelId="{2F59CE7B-86E0-4B1B-AF49-3BB1A5B306E0}" srcId="{094259B1-9455-4DE2-80A2-B283F7776856}" destId="{34C85E53-2B2A-4432-8E0B-0E8CF610DDE1}" srcOrd="0" destOrd="0" parTransId="{EC1CBE58-0043-4976-AD74-CF4503AD3D24}" sibTransId="{26801B0B-BB16-4C75-AB14-35A962A05380}"/>
    <dgm:cxn modelId="{0C6DE194-0FE2-4AC6-8683-13F87A7F4C81}" srcId="{34C85E53-2B2A-4432-8E0B-0E8CF610DDE1}" destId="{B0E34B76-77CE-41F3-A252-15B92CBE785C}" srcOrd="3" destOrd="0" parTransId="{0A2B9591-C2D0-40AB-BC76-6B5BF2A48A7C}" sibTransId="{EB832919-CB8F-4D43-B63D-38F4DB34BA90}"/>
    <dgm:cxn modelId="{D3B4C71E-8393-4AF1-95BE-9B2208383DDD}" type="presOf" srcId="{C37D013C-5DF9-49F9-BB00-1EACD9AB81CF}" destId="{9934C591-24FB-4762-AD09-779EFCAE1982}" srcOrd="0" destOrd="2" presId="urn:microsoft.com/office/officeart/2005/8/layout/vList5"/>
    <dgm:cxn modelId="{2E582BE5-F19A-431B-BC66-86343B8C9E5C}" type="presOf" srcId="{D9D44AB8-AA31-4E67-BD1C-57231A7ECFF5}" destId="{9D486826-A946-4587-8299-B961F6EA67BB}" srcOrd="0" destOrd="1" presId="urn:microsoft.com/office/officeart/2005/8/layout/vList5"/>
    <dgm:cxn modelId="{3EE76B96-D82B-4DFD-AF7C-EDD3C1D1525E}" type="presParOf" srcId="{CCD5A033-4608-4282-B79B-E7F11BF4B90B}" destId="{DFD44890-18EE-4FB0-904D-58C7DEFA7AB8}" srcOrd="0" destOrd="0" presId="urn:microsoft.com/office/officeart/2005/8/layout/vList5"/>
    <dgm:cxn modelId="{6E83DE49-41EC-4816-8BE7-75035D9288A1}" type="presParOf" srcId="{DFD44890-18EE-4FB0-904D-58C7DEFA7AB8}" destId="{7DF83303-D2D7-4FCC-BA19-66B3E47DA1F1}" srcOrd="0" destOrd="0" presId="urn:microsoft.com/office/officeart/2005/8/layout/vList5"/>
    <dgm:cxn modelId="{5B533A8D-689F-4677-BD34-6690B66D4850}" type="presParOf" srcId="{DFD44890-18EE-4FB0-904D-58C7DEFA7AB8}" destId="{9934C591-24FB-4762-AD09-779EFCAE1982}" srcOrd="1" destOrd="0" presId="urn:microsoft.com/office/officeart/2005/8/layout/vList5"/>
    <dgm:cxn modelId="{F224330B-B932-4E64-813F-950BD050F86A}" type="presParOf" srcId="{CCD5A033-4608-4282-B79B-E7F11BF4B90B}" destId="{4E37CD10-52FF-4314-AA30-819C71D98669}" srcOrd="1" destOrd="0" presId="urn:microsoft.com/office/officeart/2005/8/layout/vList5"/>
    <dgm:cxn modelId="{429FF411-1AD6-4DD4-A465-C98EB89D4A67}" type="presParOf" srcId="{CCD5A033-4608-4282-B79B-E7F11BF4B90B}" destId="{EB260E43-B890-4750-B4F8-AD8AA7BB2397}" srcOrd="2" destOrd="0" presId="urn:microsoft.com/office/officeart/2005/8/layout/vList5"/>
    <dgm:cxn modelId="{6920F262-26B0-4459-B8B8-1C5BC33FB99F}" type="presParOf" srcId="{EB260E43-B890-4750-B4F8-AD8AA7BB2397}" destId="{191B746E-E4EC-4113-9132-304DA93ADF8C}" srcOrd="0" destOrd="0" presId="urn:microsoft.com/office/officeart/2005/8/layout/vList5"/>
    <dgm:cxn modelId="{50A835A7-CBBE-4892-A55A-341EAFEEC889}" type="presParOf" srcId="{EB260E43-B890-4750-B4F8-AD8AA7BB2397}" destId="{9D486826-A946-4587-8299-B961F6EA67BB}" srcOrd="1" destOrd="0" presId="urn:microsoft.com/office/officeart/2005/8/layout/vList5"/>
    <dgm:cxn modelId="{E7F94BF9-7081-4C58-92D0-6DAED3492ED4}" type="presParOf" srcId="{CCD5A033-4608-4282-B79B-E7F11BF4B90B}" destId="{B0C53573-A39A-43B4-9827-2C93F6C12E7E}" srcOrd="3" destOrd="0" presId="urn:microsoft.com/office/officeart/2005/8/layout/vList5"/>
    <dgm:cxn modelId="{DA940BBF-4A45-48E2-BDE9-A0B207A25AFD}" type="presParOf" srcId="{CCD5A033-4608-4282-B79B-E7F11BF4B90B}" destId="{8FE617C2-AC47-425F-9BD7-880FADB8DFCD}" srcOrd="4" destOrd="0" presId="urn:microsoft.com/office/officeart/2005/8/layout/vList5"/>
    <dgm:cxn modelId="{E168BD4A-D39A-402D-BF1C-54BF0EA3B60D}" type="presParOf" srcId="{8FE617C2-AC47-425F-9BD7-880FADB8DFCD}" destId="{6136F3E4-F767-44A4-91BC-12431E4B602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E7DA89-9FBB-4188-9B81-6481FA8B1CA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8B33AED-F1FD-4557-BB79-8E31597A6711}">
      <dgm:prSet/>
      <dgm:spPr/>
      <dgm:t>
        <a:bodyPr/>
        <a:lstStyle/>
        <a:p>
          <a:pPr rtl="0"/>
          <a:r>
            <a:rPr lang="en-GB" b="1" i="0" dirty="0" smtClean="0"/>
            <a:t>Equal opportunities and access to the labour market</a:t>
          </a:r>
          <a:endParaRPr lang="en-GB" dirty="0"/>
        </a:p>
      </dgm:t>
    </dgm:pt>
    <dgm:pt modelId="{AD2D05B2-C04D-40B0-A900-BE207DE78837}" type="parTrans" cxnId="{B6BF1D18-A049-4486-83C5-BA3C86528252}">
      <dgm:prSet/>
      <dgm:spPr/>
      <dgm:t>
        <a:bodyPr/>
        <a:lstStyle/>
        <a:p>
          <a:endParaRPr lang="en-GB"/>
        </a:p>
      </dgm:t>
    </dgm:pt>
    <dgm:pt modelId="{31A92D87-A602-4222-800E-079CB8FE0EF1}" type="sibTrans" cxnId="{B6BF1D18-A049-4486-83C5-BA3C86528252}">
      <dgm:prSet/>
      <dgm:spPr/>
      <dgm:t>
        <a:bodyPr/>
        <a:lstStyle/>
        <a:p>
          <a:endParaRPr lang="en-GB"/>
        </a:p>
      </dgm:t>
    </dgm:pt>
    <dgm:pt modelId="{A4144F3D-BB2B-4E59-9B3D-249894E1E520}">
      <dgm:prSet/>
      <dgm:spPr/>
      <dgm:t>
        <a:bodyPr/>
        <a:lstStyle/>
        <a:p>
          <a:pPr rtl="0"/>
          <a:r>
            <a:rPr lang="en-GB" b="1" smtClean="0"/>
            <a:t>Education, training and life-long learning</a:t>
          </a:r>
          <a:endParaRPr lang="en-GB"/>
        </a:p>
      </dgm:t>
    </dgm:pt>
    <dgm:pt modelId="{A607CFF3-23D2-4AEA-A9A3-2FA55A6C9A7F}" type="parTrans" cxnId="{BB406328-0EC9-45DB-9AEE-15F26DE0BFF5}">
      <dgm:prSet/>
      <dgm:spPr/>
      <dgm:t>
        <a:bodyPr/>
        <a:lstStyle/>
        <a:p>
          <a:endParaRPr lang="en-GB"/>
        </a:p>
      </dgm:t>
    </dgm:pt>
    <dgm:pt modelId="{5D52C0B5-B14E-4D31-9DF5-3D1C16F62CA6}" type="sibTrans" cxnId="{BB406328-0EC9-45DB-9AEE-15F26DE0BFF5}">
      <dgm:prSet/>
      <dgm:spPr/>
      <dgm:t>
        <a:bodyPr/>
        <a:lstStyle/>
        <a:p>
          <a:endParaRPr lang="en-GB"/>
        </a:p>
      </dgm:t>
    </dgm:pt>
    <dgm:pt modelId="{D06E7253-1136-45E6-BA12-897B464BD58A}">
      <dgm:prSet/>
      <dgm:spPr/>
      <dgm:t>
        <a:bodyPr/>
        <a:lstStyle/>
        <a:p>
          <a:pPr rtl="0"/>
          <a:r>
            <a:rPr lang="en-GB" b="1" dirty="0" smtClean="0"/>
            <a:t>Gender equality</a:t>
          </a:r>
          <a:endParaRPr lang="en-GB" dirty="0"/>
        </a:p>
      </dgm:t>
    </dgm:pt>
    <dgm:pt modelId="{AC502103-2593-4AF6-A527-2C354B1E1163}" type="parTrans" cxnId="{B1253B7B-D0FA-4472-8728-E0AB6A3B568F}">
      <dgm:prSet/>
      <dgm:spPr/>
      <dgm:t>
        <a:bodyPr/>
        <a:lstStyle/>
        <a:p>
          <a:endParaRPr lang="en-GB"/>
        </a:p>
      </dgm:t>
    </dgm:pt>
    <dgm:pt modelId="{41480B7F-7E45-48A4-90DD-2883052B65C6}" type="sibTrans" cxnId="{B1253B7B-D0FA-4472-8728-E0AB6A3B568F}">
      <dgm:prSet/>
      <dgm:spPr/>
      <dgm:t>
        <a:bodyPr/>
        <a:lstStyle/>
        <a:p>
          <a:endParaRPr lang="en-GB"/>
        </a:p>
      </dgm:t>
    </dgm:pt>
    <dgm:pt modelId="{C83D7D52-4CFF-4874-AD3A-DE1E9D157F85}">
      <dgm:prSet/>
      <dgm:spPr/>
      <dgm:t>
        <a:bodyPr/>
        <a:lstStyle/>
        <a:p>
          <a:pPr rtl="0"/>
          <a:r>
            <a:rPr lang="en-GB" b="1" smtClean="0"/>
            <a:t>Equal opportunities</a:t>
          </a:r>
          <a:endParaRPr lang="en-GB"/>
        </a:p>
      </dgm:t>
    </dgm:pt>
    <dgm:pt modelId="{82C86810-584C-418B-843A-6433613F4E26}" type="parTrans" cxnId="{89C63C68-834A-4B6D-AB6F-A361A8A44D0D}">
      <dgm:prSet/>
      <dgm:spPr/>
      <dgm:t>
        <a:bodyPr/>
        <a:lstStyle/>
        <a:p>
          <a:endParaRPr lang="en-GB"/>
        </a:p>
      </dgm:t>
    </dgm:pt>
    <dgm:pt modelId="{3F9AC077-E5FD-4309-A769-A16D9BFC2733}" type="sibTrans" cxnId="{89C63C68-834A-4B6D-AB6F-A361A8A44D0D}">
      <dgm:prSet/>
      <dgm:spPr/>
      <dgm:t>
        <a:bodyPr/>
        <a:lstStyle/>
        <a:p>
          <a:endParaRPr lang="en-GB"/>
        </a:p>
      </dgm:t>
    </dgm:pt>
    <dgm:pt modelId="{DB39BFDA-B598-4940-9738-4A9C87671394}">
      <dgm:prSet/>
      <dgm:spPr/>
      <dgm:t>
        <a:bodyPr/>
        <a:lstStyle/>
        <a:p>
          <a:pPr rtl="0"/>
          <a:r>
            <a:rPr lang="en-GB" b="1" dirty="0" smtClean="0"/>
            <a:t>Active support to employment</a:t>
          </a:r>
          <a:endParaRPr lang="en-GB" dirty="0"/>
        </a:p>
      </dgm:t>
    </dgm:pt>
    <dgm:pt modelId="{3FB1EE13-DD63-4DC6-8499-CA15B8A724F7}" type="parTrans" cxnId="{1A12F6EB-7A42-44F4-8257-B83FA0F02485}">
      <dgm:prSet/>
      <dgm:spPr/>
      <dgm:t>
        <a:bodyPr/>
        <a:lstStyle/>
        <a:p>
          <a:endParaRPr lang="en-GB"/>
        </a:p>
      </dgm:t>
    </dgm:pt>
    <dgm:pt modelId="{29D4971D-5DC1-4B61-924F-A98E2C0E7C9A}" type="sibTrans" cxnId="{1A12F6EB-7A42-44F4-8257-B83FA0F02485}">
      <dgm:prSet/>
      <dgm:spPr/>
      <dgm:t>
        <a:bodyPr/>
        <a:lstStyle/>
        <a:p>
          <a:endParaRPr lang="en-GB"/>
        </a:p>
      </dgm:t>
    </dgm:pt>
    <dgm:pt modelId="{225D2C21-9EFF-49C9-B9ED-03B3EB96EAA9}">
      <dgm:prSet/>
      <dgm:spPr/>
      <dgm:t>
        <a:bodyPr/>
        <a:lstStyle/>
        <a:p>
          <a:pPr rtl="0"/>
          <a:r>
            <a:rPr lang="en-GB" b="1" i="0" dirty="0" smtClean="0"/>
            <a:t>Fair working conditions</a:t>
          </a:r>
          <a:endParaRPr lang="en-GB" dirty="0"/>
        </a:p>
      </dgm:t>
    </dgm:pt>
    <dgm:pt modelId="{D77A25E6-337E-4271-8D5C-AEA66460DA2F}" type="parTrans" cxnId="{5D4D6904-1632-42C8-8A8C-D1F979FA3ACC}">
      <dgm:prSet/>
      <dgm:spPr/>
      <dgm:t>
        <a:bodyPr/>
        <a:lstStyle/>
        <a:p>
          <a:endParaRPr lang="en-GB"/>
        </a:p>
      </dgm:t>
    </dgm:pt>
    <dgm:pt modelId="{E48A6DC7-A5F7-4F4D-9828-A81AF4CBF42F}" type="sibTrans" cxnId="{5D4D6904-1632-42C8-8A8C-D1F979FA3ACC}">
      <dgm:prSet/>
      <dgm:spPr/>
      <dgm:t>
        <a:bodyPr/>
        <a:lstStyle/>
        <a:p>
          <a:endParaRPr lang="en-GB"/>
        </a:p>
      </dgm:t>
    </dgm:pt>
    <dgm:pt modelId="{D97321F3-8355-466A-9C76-F96D07BD8CFA}">
      <dgm:prSet/>
      <dgm:spPr/>
      <dgm:t>
        <a:bodyPr/>
        <a:lstStyle/>
        <a:p>
          <a:pPr rtl="0"/>
          <a:r>
            <a:rPr lang="en-GB" b="1" dirty="0" smtClean="0"/>
            <a:t>Secure and adaptable employment</a:t>
          </a:r>
          <a:endParaRPr lang="en-GB" dirty="0"/>
        </a:p>
      </dgm:t>
    </dgm:pt>
    <dgm:pt modelId="{58838E38-9EEF-4C48-8FE4-98B75A39A264}" type="parTrans" cxnId="{4954A901-596C-43BA-B19C-2DE02B3B99B2}">
      <dgm:prSet/>
      <dgm:spPr/>
      <dgm:t>
        <a:bodyPr/>
        <a:lstStyle/>
        <a:p>
          <a:endParaRPr lang="en-GB"/>
        </a:p>
      </dgm:t>
    </dgm:pt>
    <dgm:pt modelId="{D40685DD-EDF7-446D-859C-9D17C1CE62C4}" type="sibTrans" cxnId="{4954A901-596C-43BA-B19C-2DE02B3B99B2}">
      <dgm:prSet/>
      <dgm:spPr/>
      <dgm:t>
        <a:bodyPr/>
        <a:lstStyle/>
        <a:p>
          <a:endParaRPr lang="en-GB"/>
        </a:p>
      </dgm:t>
    </dgm:pt>
    <dgm:pt modelId="{67EAD58B-A070-4564-92E6-43DBD7B9F149}">
      <dgm:prSet/>
      <dgm:spPr/>
      <dgm:t>
        <a:bodyPr/>
        <a:lstStyle/>
        <a:p>
          <a:pPr rtl="0"/>
          <a:r>
            <a:rPr lang="en-GB" b="1" dirty="0" smtClean="0"/>
            <a:t>Information about employment conditions and protection in case of dismissals</a:t>
          </a:r>
          <a:endParaRPr lang="en-GB" dirty="0"/>
        </a:p>
      </dgm:t>
    </dgm:pt>
    <dgm:pt modelId="{2889BF81-67A1-4553-87B2-AF58ABA2E45A}" type="parTrans" cxnId="{4FC367C8-4203-437F-9B18-F8524B6C0FDD}">
      <dgm:prSet/>
      <dgm:spPr/>
      <dgm:t>
        <a:bodyPr/>
        <a:lstStyle/>
        <a:p>
          <a:endParaRPr lang="en-GB"/>
        </a:p>
      </dgm:t>
    </dgm:pt>
    <dgm:pt modelId="{BE12D0C1-9F72-4C2D-B4F3-428BE36B3345}" type="sibTrans" cxnId="{4FC367C8-4203-437F-9B18-F8524B6C0FDD}">
      <dgm:prSet/>
      <dgm:spPr/>
      <dgm:t>
        <a:bodyPr/>
        <a:lstStyle/>
        <a:p>
          <a:endParaRPr lang="en-GB"/>
        </a:p>
      </dgm:t>
    </dgm:pt>
    <dgm:pt modelId="{2087C08D-8D1A-4D3E-A128-0B809B7DBBF8}">
      <dgm:prSet/>
      <dgm:spPr/>
      <dgm:t>
        <a:bodyPr/>
        <a:lstStyle/>
        <a:p>
          <a:pPr rtl="0"/>
          <a:r>
            <a:rPr lang="en-GB" b="1" smtClean="0"/>
            <a:t>Social dialogue and involvement of workers </a:t>
          </a:r>
          <a:endParaRPr lang="en-GB"/>
        </a:p>
      </dgm:t>
    </dgm:pt>
    <dgm:pt modelId="{089F3ABB-6CF0-4B5E-880A-3B5D03C0DCDA}" type="parTrans" cxnId="{4085A36E-F8BA-4506-8281-4C9CA00A180C}">
      <dgm:prSet/>
      <dgm:spPr/>
      <dgm:t>
        <a:bodyPr/>
        <a:lstStyle/>
        <a:p>
          <a:endParaRPr lang="en-GB"/>
        </a:p>
      </dgm:t>
    </dgm:pt>
    <dgm:pt modelId="{EEE04DFB-EC23-4CFF-8B1B-282A26D3DCB4}" type="sibTrans" cxnId="{4085A36E-F8BA-4506-8281-4C9CA00A180C}">
      <dgm:prSet/>
      <dgm:spPr/>
      <dgm:t>
        <a:bodyPr/>
        <a:lstStyle/>
        <a:p>
          <a:endParaRPr lang="en-GB"/>
        </a:p>
      </dgm:t>
    </dgm:pt>
    <dgm:pt modelId="{AD219E67-9D1E-41CC-A048-D722DD91B930}">
      <dgm:prSet/>
      <dgm:spPr/>
      <dgm:t>
        <a:bodyPr/>
        <a:lstStyle/>
        <a:p>
          <a:pPr rtl="0"/>
          <a:r>
            <a:rPr lang="en-GB" b="1" smtClean="0"/>
            <a:t>Work-life balance</a:t>
          </a:r>
          <a:endParaRPr lang="en-GB"/>
        </a:p>
      </dgm:t>
    </dgm:pt>
    <dgm:pt modelId="{12A4A3A8-0442-4999-83F0-170127E90F63}" type="parTrans" cxnId="{496A7074-7880-467E-A7C0-D9E1AB39EC3B}">
      <dgm:prSet/>
      <dgm:spPr/>
      <dgm:t>
        <a:bodyPr/>
        <a:lstStyle/>
        <a:p>
          <a:endParaRPr lang="en-GB"/>
        </a:p>
      </dgm:t>
    </dgm:pt>
    <dgm:pt modelId="{740CB9A3-7856-4DF4-A5F7-9111EB42372E}" type="sibTrans" cxnId="{496A7074-7880-467E-A7C0-D9E1AB39EC3B}">
      <dgm:prSet/>
      <dgm:spPr/>
      <dgm:t>
        <a:bodyPr/>
        <a:lstStyle/>
        <a:p>
          <a:endParaRPr lang="en-GB"/>
        </a:p>
      </dgm:t>
    </dgm:pt>
    <dgm:pt modelId="{8FDAD8CF-A553-4FF3-8611-8A566B079E12}">
      <dgm:prSet/>
      <dgm:spPr/>
      <dgm:t>
        <a:bodyPr/>
        <a:lstStyle/>
        <a:p>
          <a:pPr rtl="0"/>
          <a:r>
            <a:rPr lang="en-GB" b="1" smtClean="0"/>
            <a:t>Healthy, safe and well-adapted work environment</a:t>
          </a:r>
          <a:endParaRPr lang="en-GB"/>
        </a:p>
      </dgm:t>
    </dgm:pt>
    <dgm:pt modelId="{C3260FFD-5E31-4F62-8DD9-2936DFE15E68}" type="parTrans" cxnId="{A2354300-4A76-4062-BB04-B0AB41A2D422}">
      <dgm:prSet/>
      <dgm:spPr/>
      <dgm:t>
        <a:bodyPr/>
        <a:lstStyle/>
        <a:p>
          <a:endParaRPr lang="en-GB"/>
        </a:p>
      </dgm:t>
    </dgm:pt>
    <dgm:pt modelId="{006B9AD3-E02E-40F2-819B-772BB256ED83}" type="sibTrans" cxnId="{A2354300-4A76-4062-BB04-B0AB41A2D422}">
      <dgm:prSet/>
      <dgm:spPr/>
      <dgm:t>
        <a:bodyPr/>
        <a:lstStyle/>
        <a:p>
          <a:endParaRPr lang="en-GB"/>
        </a:p>
      </dgm:t>
    </dgm:pt>
    <dgm:pt modelId="{56FDF8CE-0DB7-46C8-AD89-277EA7963E19}">
      <dgm:prSet/>
      <dgm:spPr/>
      <dgm:t>
        <a:bodyPr/>
        <a:lstStyle/>
        <a:p>
          <a:pPr rtl="0"/>
          <a:r>
            <a:rPr lang="en-GB" b="1" i="0" dirty="0" smtClean="0"/>
            <a:t>Adequate and sustainable social protection</a:t>
          </a:r>
          <a:endParaRPr lang="en-GB" dirty="0"/>
        </a:p>
      </dgm:t>
    </dgm:pt>
    <dgm:pt modelId="{C813468C-1B35-454A-9E9E-1D8BFADEDE12}" type="parTrans" cxnId="{78B33C5A-79BC-43FF-87D8-53FD0067B662}">
      <dgm:prSet/>
      <dgm:spPr/>
      <dgm:t>
        <a:bodyPr/>
        <a:lstStyle/>
        <a:p>
          <a:endParaRPr lang="en-GB"/>
        </a:p>
      </dgm:t>
    </dgm:pt>
    <dgm:pt modelId="{4228682E-53B6-4003-9F3B-C06F65DA41FD}" type="sibTrans" cxnId="{78B33C5A-79BC-43FF-87D8-53FD0067B662}">
      <dgm:prSet/>
      <dgm:spPr/>
      <dgm:t>
        <a:bodyPr/>
        <a:lstStyle/>
        <a:p>
          <a:endParaRPr lang="en-GB"/>
        </a:p>
      </dgm:t>
    </dgm:pt>
    <dgm:pt modelId="{44852CCE-F788-491F-A2C2-93A1D61F0091}">
      <dgm:prSet/>
      <dgm:spPr/>
      <dgm:t>
        <a:bodyPr/>
        <a:lstStyle/>
        <a:p>
          <a:pPr rtl="0"/>
          <a:r>
            <a:rPr lang="en-GB" b="1" smtClean="0"/>
            <a:t>Childcare and support to children</a:t>
          </a:r>
          <a:endParaRPr lang="en-GB"/>
        </a:p>
      </dgm:t>
    </dgm:pt>
    <dgm:pt modelId="{1FDA39FC-36A1-452D-90B4-2E05C3EAD966}" type="parTrans" cxnId="{6CF2DBBE-DC0F-41F5-B5D6-14C1EE9379BC}">
      <dgm:prSet/>
      <dgm:spPr/>
      <dgm:t>
        <a:bodyPr/>
        <a:lstStyle/>
        <a:p>
          <a:endParaRPr lang="en-GB"/>
        </a:p>
      </dgm:t>
    </dgm:pt>
    <dgm:pt modelId="{C3006530-C2AE-4DC4-B0EA-9C51D3E5A02B}" type="sibTrans" cxnId="{6CF2DBBE-DC0F-41F5-B5D6-14C1EE9379BC}">
      <dgm:prSet/>
      <dgm:spPr/>
      <dgm:t>
        <a:bodyPr/>
        <a:lstStyle/>
        <a:p>
          <a:endParaRPr lang="en-GB"/>
        </a:p>
      </dgm:t>
    </dgm:pt>
    <dgm:pt modelId="{AA07EADF-756A-4B88-9589-06343792D1A1}">
      <dgm:prSet/>
      <dgm:spPr/>
      <dgm:t>
        <a:bodyPr/>
        <a:lstStyle/>
        <a:p>
          <a:pPr rtl="0"/>
          <a:r>
            <a:rPr lang="en-GB" b="1" smtClean="0"/>
            <a:t>Social Protection</a:t>
          </a:r>
          <a:endParaRPr lang="en-GB"/>
        </a:p>
      </dgm:t>
    </dgm:pt>
    <dgm:pt modelId="{0E882A3C-ED1F-4F78-945F-66087968B63C}" type="parTrans" cxnId="{861DD132-D6CD-4231-B637-35E90C70662E}">
      <dgm:prSet/>
      <dgm:spPr/>
      <dgm:t>
        <a:bodyPr/>
        <a:lstStyle/>
        <a:p>
          <a:endParaRPr lang="en-GB"/>
        </a:p>
      </dgm:t>
    </dgm:pt>
    <dgm:pt modelId="{928881C9-7742-48A8-9CCF-C76DCAC58885}" type="sibTrans" cxnId="{861DD132-D6CD-4231-B637-35E90C70662E}">
      <dgm:prSet/>
      <dgm:spPr/>
      <dgm:t>
        <a:bodyPr/>
        <a:lstStyle/>
        <a:p>
          <a:endParaRPr lang="en-GB"/>
        </a:p>
      </dgm:t>
    </dgm:pt>
    <dgm:pt modelId="{9269E79B-F96E-4281-9540-1A7981A5951E}">
      <dgm:prSet/>
      <dgm:spPr/>
      <dgm:t>
        <a:bodyPr/>
        <a:lstStyle/>
        <a:p>
          <a:pPr rtl="0"/>
          <a:r>
            <a:rPr lang="en-GB" b="1" dirty="0" smtClean="0"/>
            <a:t>Unemployment benefits</a:t>
          </a:r>
          <a:endParaRPr lang="en-GB" dirty="0"/>
        </a:p>
      </dgm:t>
    </dgm:pt>
    <dgm:pt modelId="{E274994A-755D-403F-9521-933DAFCB32A8}" type="parTrans" cxnId="{438847D3-7494-449D-84FC-6865027163EA}">
      <dgm:prSet/>
      <dgm:spPr/>
      <dgm:t>
        <a:bodyPr/>
        <a:lstStyle/>
        <a:p>
          <a:endParaRPr lang="en-GB"/>
        </a:p>
      </dgm:t>
    </dgm:pt>
    <dgm:pt modelId="{75C465BE-F0E9-46B9-B131-5CAD6FB80433}" type="sibTrans" cxnId="{438847D3-7494-449D-84FC-6865027163EA}">
      <dgm:prSet/>
      <dgm:spPr/>
      <dgm:t>
        <a:bodyPr/>
        <a:lstStyle/>
        <a:p>
          <a:endParaRPr lang="en-GB"/>
        </a:p>
      </dgm:t>
    </dgm:pt>
    <dgm:pt modelId="{525D96AE-FF04-41EF-B63F-90F4D4B34039}">
      <dgm:prSet/>
      <dgm:spPr/>
      <dgm:t>
        <a:bodyPr/>
        <a:lstStyle/>
        <a:p>
          <a:pPr rtl="0"/>
          <a:r>
            <a:rPr lang="en-GB" b="1" dirty="0" smtClean="0"/>
            <a:t>Old age income and pensions</a:t>
          </a:r>
          <a:endParaRPr lang="en-GB" dirty="0"/>
        </a:p>
      </dgm:t>
    </dgm:pt>
    <dgm:pt modelId="{097DC191-83B1-4E02-8781-FFA13E351198}" type="parTrans" cxnId="{BC734D48-DC98-46BF-ABEE-9AEF64AEC3D1}">
      <dgm:prSet/>
      <dgm:spPr/>
      <dgm:t>
        <a:bodyPr/>
        <a:lstStyle/>
        <a:p>
          <a:endParaRPr lang="en-GB"/>
        </a:p>
      </dgm:t>
    </dgm:pt>
    <dgm:pt modelId="{8BC1C393-EF78-4375-8E21-95838B3270C7}" type="sibTrans" cxnId="{BC734D48-DC98-46BF-ABEE-9AEF64AEC3D1}">
      <dgm:prSet/>
      <dgm:spPr/>
      <dgm:t>
        <a:bodyPr/>
        <a:lstStyle/>
        <a:p>
          <a:endParaRPr lang="en-GB"/>
        </a:p>
      </dgm:t>
    </dgm:pt>
    <dgm:pt modelId="{4A6D2615-CFD9-4E0F-A92A-28CB35EDC4A8}">
      <dgm:prSet/>
      <dgm:spPr/>
      <dgm:t>
        <a:bodyPr/>
        <a:lstStyle/>
        <a:p>
          <a:pPr rtl="0"/>
          <a:r>
            <a:rPr lang="en-GB" b="1" dirty="0" smtClean="0"/>
            <a:t>Minimum income</a:t>
          </a:r>
          <a:endParaRPr lang="en-GB" dirty="0"/>
        </a:p>
      </dgm:t>
    </dgm:pt>
    <dgm:pt modelId="{43919B1D-6E9D-4E4C-9A80-402E0F48FF0C}" type="parTrans" cxnId="{02A33EEC-7561-417A-AF53-A8F090BDB0C3}">
      <dgm:prSet/>
      <dgm:spPr/>
      <dgm:t>
        <a:bodyPr/>
        <a:lstStyle/>
        <a:p>
          <a:endParaRPr lang="en-GB"/>
        </a:p>
      </dgm:t>
    </dgm:pt>
    <dgm:pt modelId="{00756D29-B383-4709-973A-1B35B268D8FD}" type="sibTrans" cxnId="{02A33EEC-7561-417A-AF53-A8F090BDB0C3}">
      <dgm:prSet/>
      <dgm:spPr/>
      <dgm:t>
        <a:bodyPr/>
        <a:lstStyle/>
        <a:p>
          <a:endParaRPr lang="en-GB"/>
        </a:p>
      </dgm:t>
    </dgm:pt>
    <dgm:pt modelId="{D2A1D965-8757-4ACE-AF39-1C2553A530B6}">
      <dgm:prSet/>
      <dgm:spPr/>
      <dgm:t>
        <a:bodyPr/>
        <a:lstStyle/>
        <a:p>
          <a:pPr rtl="0"/>
          <a:r>
            <a:rPr lang="en-GB" b="1" smtClean="0"/>
            <a:t>Health care</a:t>
          </a:r>
          <a:endParaRPr lang="en-GB"/>
        </a:p>
      </dgm:t>
    </dgm:pt>
    <dgm:pt modelId="{D8A34620-AF8F-4253-BFA6-8EE7E4869B0D}" type="parTrans" cxnId="{5340B43B-96F6-4919-86A8-C24D0537EE97}">
      <dgm:prSet/>
      <dgm:spPr/>
      <dgm:t>
        <a:bodyPr/>
        <a:lstStyle/>
        <a:p>
          <a:endParaRPr lang="en-GB"/>
        </a:p>
      </dgm:t>
    </dgm:pt>
    <dgm:pt modelId="{E5C055D2-E4DD-4DE5-9982-7DC1CCA29C8D}" type="sibTrans" cxnId="{5340B43B-96F6-4919-86A8-C24D0537EE97}">
      <dgm:prSet/>
      <dgm:spPr/>
      <dgm:t>
        <a:bodyPr/>
        <a:lstStyle/>
        <a:p>
          <a:endParaRPr lang="en-GB"/>
        </a:p>
      </dgm:t>
    </dgm:pt>
    <dgm:pt modelId="{AE04E9B6-4C90-4837-8BE4-762D3C16DBFE}">
      <dgm:prSet/>
      <dgm:spPr/>
      <dgm:t>
        <a:bodyPr/>
        <a:lstStyle/>
        <a:p>
          <a:pPr rtl="0"/>
          <a:r>
            <a:rPr lang="en-GB" b="1" smtClean="0"/>
            <a:t>Inclusion of people with disabilities</a:t>
          </a:r>
          <a:endParaRPr lang="en-GB"/>
        </a:p>
      </dgm:t>
    </dgm:pt>
    <dgm:pt modelId="{2217F062-32DD-4907-9566-AC705C9B2016}" type="parTrans" cxnId="{AF48E242-08F3-44BF-A8E7-94C8DDDA1DAE}">
      <dgm:prSet/>
      <dgm:spPr/>
      <dgm:t>
        <a:bodyPr/>
        <a:lstStyle/>
        <a:p>
          <a:endParaRPr lang="en-GB"/>
        </a:p>
      </dgm:t>
    </dgm:pt>
    <dgm:pt modelId="{DDAB286E-4281-4AE2-BA1D-6F9DABA0A6B3}" type="sibTrans" cxnId="{AF48E242-08F3-44BF-A8E7-94C8DDDA1DAE}">
      <dgm:prSet/>
      <dgm:spPr/>
      <dgm:t>
        <a:bodyPr/>
        <a:lstStyle/>
        <a:p>
          <a:endParaRPr lang="en-GB"/>
        </a:p>
      </dgm:t>
    </dgm:pt>
    <dgm:pt modelId="{0080C62E-3B31-4E50-B96D-D93E4C82E312}">
      <dgm:prSet/>
      <dgm:spPr/>
      <dgm:t>
        <a:bodyPr/>
        <a:lstStyle/>
        <a:p>
          <a:pPr rtl="0"/>
          <a:r>
            <a:rPr lang="en-GB" b="1" smtClean="0"/>
            <a:t>Long-term care </a:t>
          </a:r>
          <a:endParaRPr lang="en-GB"/>
        </a:p>
      </dgm:t>
    </dgm:pt>
    <dgm:pt modelId="{1A82A354-6F2B-4F8D-8842-B4B7ABEF8D8B}" type="parTrans" cxnId="{59F66481-60A0-4CAD-A6DC-CBAAC1B4A728}">
      <dgm:prSet/>
      <dgm:spPr/>
      <dgm:t>
        <a:bodyPr/>
        <a:lstStyle/>
        <a:p>
          <a:endParaRPr lang="en-GB"/>
        </a:p>
      </dgm:t>
    </dgm:pt>
    <dgm:pt modelId="{EEB3963A-E379-4CB9-97BD-468376C8DBF2}" type="sibTrans" cxnId="{59F66481-60A0-4CAD-A6DC-CBAAC1B4A728}">
      <dgm:prSet/>
      <dgm:spPr/>
      <dgm:t>
        <a:bodyPr/>
        <a:lstStyle/>
        <a:p>
          <a:endParaRPr lang="en-GB"/>
        </a:p>
      </dgm:t>
    </dgm:pt>
    <dgm:pt modelId="{7AE1FCA4-51BE-4609-8591-9269FAE5261E}">
      <dgm:prSet/>
      <dgm:spPr/>
      <dgm:t>
        <a:bodyPr/>
        <a:lstStyle/>
        <a:p>
          <a:pPr rtl="0"/>
          <a:r>
            <a:rPr lang="en-GB" b="1" smtClean="0"/>
            <a:t>Housing and assistance for the homeless</a:t>
          </a:r>
          <a:endParaRPr lang="en-GB"/>
        </a:p>
      </dgm:t>
    </dgm:pt>
    <dgm:pt modelId="{21739B07-36E0-4FD7-BDA4-77BF571EA71B}" type="parTrans" cxnId="{3423196D-3B77-424D-898E-397EA5DE399F}">
      <dgm:prSet/>
      <dgm:spPr/>
      <dgm:t>
        <a:bodyPr/>
        <a:lstStyle/>
        <a:p>
          <a:endParaRPr lang="en-GB"/>
        </a:p>
      </dgm:t>
    </dgm:pt>
    <dgm:pt modelId="{4922CF07-BCF4-4DD4-BFE2-70C2EBDF6CDC}" type="sibTrans" cxnId="{3423196D-3B77-424D-898E-397EA5DE399F}">
      <dgm:prSet/>
      <dgm:spPr/>
      <dgm:t>
        <a:bodyPr/>
        <a:lstStyle/>
        <a:p>
          <a:endParaRPr lang="en-GB"/>
        </a:p>
      </dgm:t>
    </dgm:pt>
    <dgm:pt modelId="{CDA28192-6609-49F7-9ADD-E749C8366F31}">
      <dgm:prSet/>
      <dgm:spPr/>
      <dgm:t>
        <a:bodyPr/>
        <a:lstStyle/>
        <a:p>
          <a:pPr rtl="0"/>
          <a:r>
            <a:rPr lang="en-GB" b="1" smtClean="0"/>
            <a:t>Access to essential services</a:t>
          </a:r>
          <a:endParaRPr lang="en-GB"/>
        </a:p>
      </dgm:t>
    </dgm:pt>
    <dgm:pt modelId="{6883FED4-6E15-401C-9BEE-55FA720BEC18}" type="parTrans" cxnId="{7016D918-EBDD-49D3-972B-7B96DA5C8F7D}">
      <dgm:prSet/>
      <dgm:spPr/>
      <dgm:t>
        <a:bodyPr/>
        <a:lstStyle/>
        <a:p>
          <a:endParaRPr lang="en-GB"/>
        </a:p>
      </dgm:t>
    </dgm:pt>
    <dgm:pt modelId="{3B56322E-F91E-4CFA-89B7-87D0F70CC2A7}" type="sibTrans" cxnId="{7016D918-EBDD-49D3-972B-7B96DA5C8F7D}">
      <dgm:prSet/>
      <dgm:spPr/>
      <dgm:t>
        <a:bodyPr/>
        <a:lstStyle/>
        <a:p>
          <a:endParaRPr lang="en-GB"/>
        </a:p>
      </dgm:t>
    </dgm:pt>
    <dgm:pt modelId="{335534DB-11D4-4BAB-BA36-7A4D65A8D9C9}">
      <dgm:prSet/>
      <dgm:spPr/>
      <dgm:t>
        <a:bodyPr/>
        <a:lstStyle/>
        <a:p>
          <a:pPr rtl="0"/>
          <a:r>
            <a:rPr lang="en-GB" b="1" smtClean="0"/>
            <a:t>Wages</a:t>
          </a:r>
          <a:endParaRPr lang="en-GB" dirty="0"/>
        </a:p>
      </dgm:t>
    </dgm:pt>
    <dgm:pt modelId="{EB07B74E-7603-445F-B321-3BF17DA4749C}" type="parTrans" cxnId="{90E5AF7A-AD98-49C6-9FF9-0199E2D5EFD8}">
      <dgm:prSet/>
      <dgm:spPr/>
      <dgm:t>
        <a:bodyPr/>
        <a:lstStyle/>
        <a:p>
          <a:endParaRPr lang="en-GB"/>
        </a:p>
      </dgm:t>
    </dgm:pt>
    <dgm:pt modelId="{B9FB4A8E-97A2-4D3A-B9CB-6229514E53A7}" type="sibTrans" cxnId="{90E5AF7A-AD98-49C6-9FF9-0199E2D5EFD8}">
      <dgm:prSet/>
      <dgm:spPr/>
      <dgm:t>
        <a:bodyPr/>
        <a:lstStyle/>
        <a:p>
          <a:endParaRPr lang="en-GB"/>
        </a:p>
      </dgm:t>
    </dgm:pt>
    <dgm:pt modelId="{D6F508A7-8356-4A1D-A723-3EE3F94DFE76}" type="pres">
      <dgm:prSet presAssocID="{B4E7DA89-9FBB-4188-9B81-6481FA8B1CA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A7ED847-F498-40AE-BB5A-9B9FF67B0327}" type="pres">
      <dgm:prSet presAssocID="{68B33AED-F1FD-4557-BB79-8E31597A6711}" presName="composite" presStyleCnt="0"/>
      <dgm:spPr/>
    </dgm:pt>
    <dgm:pt modelId="{6E4D670A-9E44-488E-A431-036B5B89165E}" type="pres">
      <dgm:prSet presAssocID="{68B33AED-F1FD-4557-BB79-8E31597A6711}" presName="parTx" presStyleLbl="alignNode1" presStyleIdx="0" presStyleCnt="3">
        <dgm:presLayoutVars>
          <dgm:chMax val="0"/>
          <dgm:chPref val="0"/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GB"/>
        </a:p>
      </dgm:t>
    </dgm:pt>
    <dgm:pt modelId="{046D9D5A-D3D9-4DD2-AFEA-774AB256DAC8}" type="pres">
      <dgm:prSet presAssocID="{68B33AED-F1FD-4557-BB79-8E31597A671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0ADA6F0-C7C6-4528-8DB8-0F0762990B29}" type="pres">
      <dgm:prSet presAssocID="{31A92D87-A602-4222-800E-079CB8FE0EF1}" presName="space" presStyleCnt="0"/>
      <dgm:spPr/>
    </dgm:pt>
    <dgm:pt modelId="{84D48A58-9CD0-4503-883F-BAFE925BF8C9}" type="pres">
      <dgm:prSet presAssocID="{225D2C21-9EFF-49C9-B9ED-03B3EB96EAA9}" presName="composite" presStyleCnt="0"/>
      <dgm:spPr/>
    </dgm:pt>
    <dgm:pt modelId="{91A6CEEF-339D-4CCE-9C8A-4E5F8B6B4BE7}" type="pres">
      <dgm:prSet presAssocID="{225D2C21-9EFF-49C9-B9ED-03B3EB96EAA9}" presName="parTx" presStyleLbl="alignNode1" presStyleIdx="1" presStyleCnt="3">
        <dgm:presLayoutVars>
          <dgm:chMax val="0"/>
          <dgm:chPref val="0"/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GB"/>
        </a:p>
      </dgm:t>
    </dgm:pt>
    <dgm:pt modelId="{6F353EAD-5B37-40E5-AF56-30230B6DFB8B}" type="pres">
      <dgm:prSet presAssocID="{225D2C21-9EFF-49C9-B9ED-03B3EB96EAA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34CADE2-938C-4D15-B8E3-F3A545301E7F}" type="pres">
      <dgm:prSet presAssocID="{E48A6DC7-A5F7-4F4D-9828-A81AF4CBF42F}" presName="space" presStyleCnt="0"/>
      <dgm:spPr/>
    </dgm:pt>
    <dgm:pt modelId="{B154BB04-0410-46E6-BEBD-90C1644DD035}" type="pres">
      <dgm:prSet presAssocID="{56FDF8CE-0DB7-46C8-AD89-277EA7963E19}" presName="composite" presStyleCnt="0"/>
      <dgm:spPr/>
    </dgm:pt>
    <dgm:pt modelId="{A6317FED-BC95-41E7-B282-419BC8B611F5}" type="pres">
      <dgm:prSet presAssocID="{56FDF8CE-0DB7-46C8-AD89-277EA7963E19}" presName="parTx" presStyleLbl="alignNode1" presStyleIdx="2" presStyleCnt="3">
        <dgm:presLayoutVars>
          <dgm:chMax val="0"/>
          <dgm:chPref val="0"/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en-GB"/>
        </a:p>
      </dgm:t>
    </dgm:pt>
    <dgm:pt modelId="{5A84BE6C-3D97-4762-B543-EEFD88375C60}" type="pres">
      <dgm:prSet presAssocID="{56FDF8CE-0DB7-46C8-AD89-277EA7963E1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0E5AF7A-AD98-49C6-9FF9-0199E2D5EFD8}" srcId="{225D2C21-9EFF-49C9-B9ED-03B3EB96EAA9}" destId="{335534DB-11D4-4BAB-BA36-7A4D65A8D9C9}" srcOrd="1" destOrd="0" parTransId="{EB07B74E-7603-445F-B321-3BF17DA4749C}" sibTransId="{B9FB4A8E-97A2-4D3A-B9CB-6229514E53A7}"/>
    <dgm:cxn modelId="{FA587792-31BB-47A3-83EA-1A138251E702}" type="presOf" srcId="{0080C62E-3B31-4E50-B96D-D93E4C82E312}" destId="{5A84BE6C-3D97-4762-B543-EEFD88375C60}" srcOrd="0" destOrd="7" presId="urn:microsoft.com/office/officeart/2005/8/layout/hList1"/>
    <dgm:cxn modelId="{89C63C68-834A-4B6D-AB6F-A361A8A44D0D}" srcId="{68B33AED-F1FD-4557-BB79-8E31597A6711}" destId="{C83D7D52-4CFF-4874-AD3A-DE1E9D157F85}" srcOrd="2" destOrd="0" parTransId="{82C86810-584C-418B-843A-6433613F4E26}" sibTransId="{3F9AC077-E5FD-4309-A769-A16D9BFC2733}"/>
    <dgm:cxn modelId="{BC734D48-DC98-46BF-ABEE-9AEF64AEC3D1}" srcId="{56FDF8CE-0DB7-46C8-AD89-277EA7963E19}" destId="{525D96AE-FF04-41EF-B63F-90F4D4B34039}" srcOrd="4" destOrd="0" parTransId="{097DC191-83B1-4E02-8781-FFA13E351198}" sibTransId="{8BC1C393-EF78-4375-8E21-95838B3270C7}"/>
    <dgm:cxn modelId="{75B1CF7A-C600-4FE3-969B-055C099B5ABE}" type="presOf" srcId="{56FDF8CE-0DB7-46C8-AD89-277EA7963E19}" destId="{A6317FED-BC95-41E7-B282-419BC8B611F5}" srcOrd="0" destOrd="0" presId="urn:microsoft.com/office/officeart/2005/8/layout/hList1"/>
    <dgm:cxn modelId="{A2354300-4A76-4062-BB04-B0AB41A2D422}" srcId="{225D2C21-9EFF-49C9-B9ED-03B3EB96EAA9}" destId="{8FDAD8CF-A553-4FF3-8611-8A566B079E12}" srcOrd="5" destOrd="0" parTransId="{C3260FFD-5E31-4F62-8DD9-2936DFE15E68}" sibTransId="{006B9AD3-E02E-40F2-819B-772BB256ED83}"/>
    <dgm:cxn modelId="{4085A36E-F8BA-4506-8281-4C9CA00A180C}" srcId="{225D2C21-9EFF-49C9-B9ED-03B3EB96EAA9}" destId="{2087C08D-8D1A-4D3E-A128-0B809B7DBBF8}" srcOrd="3" destOrd="0" parTransId="{089F3ABB-6CF0-4B5E-880A-3B5D03C0DCDA}" sibTransId="{EEE04DFB-EC23-4CFF-8B1B-282A26D3DCB4}"/>
    <dgm:cxn modelId="{7016D918-EBDD-49D3-972B-7B96DA5C8F7D}" srcId="{56FDF8CE-0DB7-46C8-AD89-277EA7963E19}" destId="{CDA28192-6609-49F7-9ADD-E749C8366F31}" srcOrd="9" destOrd="0" parTransId="{6883FED4-6E15-401C-9BEE-55FA720BEC18}" sibTransId="{3B56322E-F91E-4CFA-89B7-87D0F70CC2A7}"/>
    <dgm:cxn modelId="{66712722-64F8-4D50-970E-CAA6A1D273DD}" type="presOf" srcId="{4A6D2615-CFD9-4E0F-A92A-28CB35EDC4A8}" destId="{5A84BE6C-3D97-4762-B543-EEFD88375C60}" srcOrd="0" destOrd="3" presId="urn:microsoft.com/office/officeart/2005/8/layout/hList1"/>
    <dgm:cxn modelId="{78B33C5A-79BC-43FF-87D8-53FD0067B662}" srcId="{B4E7DA89-9FBB-4188-9B81-6481FA8B1CAA}" destId="{56FDF8CE-0DB7-46C8-AD89-277EA7963E19}" srcOrd="2" destOrd="0" parTransId="{C813468C-1B35-454A-9E9E-1D8BFADEDE12}" sibTransId="{4228682E-53B6-4003-9F3B-C06F65DA41FD}"/>
    <dgm:cxn modelId="{C5AB9393-7F9E-493B-A135-2FA2D1B3757D}" type="presOf" srcId="{68B33AED-F1FD-4557-BB79-8E31597A6711}" destId="{6E4D670A-9E44-488E-A431-036B5B89165E}" srcOrd="0" destOrd="0" presId="urn:microsoft.com/office/officeart/2005/8/layout/hList1"/>
    <dgm:cxn modelId="{BEA23E2F-B30D-4F58-8313-06F3FC80B025}" type="presOf" srcId="{525D96AE-FF04-41EF-B63F-90F4D4B34039}" destId="{5A84BE6C-3D97-4762-B543-EEFD88375C60}" srcOrd="0" destOrd="4" presId="urn:microsoft.com/office/officeart/2005/8/layout/hList1"/>
    <dgm:cxn modelId="{52738586-DAD1-4A34-BF15-9D2FA444DE72}" type="presOf" srcId="{AE04E9B6-4C90-4837-8BE4-762D3C16DBFE}" destId="{5A84BE6C-3D97-4762-B543-EEFD88375C60}" srcOrd="0" destOrd="6" presId="urn:microsoft.com/office/officeart/2005/8/layout/hList1"/>
    <dgm:cxn modelId="{1A12F6EB-7A42-44F4-8257-B83FA0F02485}" srcId="{68B33AED-F1FD-4557-BB79-8E31597A6711}" destId="{DB39BFDA-B598-4940-9738-4A9C87671394}" srcOrd="3" destOrd="0" parTransId="{3FB1EE13-DD63-4DC6-8499-CA15B8A724F7}" sibTransId="{29D4971D-5DC1-4B61-924F-A98E2C0E7C9A}"/>
    <dgm:cxn modelId="{5340B43B-96F6-4919-86A8-C24D0537EE97}" srcId="{56FDF8CE-0DB7-46C8-AD89-277EA7963E19}" destId="{D2A1D965-8757-4ACE-AF39-1C2553A530B6}" srcOrd="5" destOrd="0" parTransId="{D8A34620-AF8F-4253-BFA6-8EE7E4869B0D}" sibTransId="{E5C055D2-E4DD-4DE5-9982-7DC1CCA29C8D}"/>
    <dgm:cxn modelId="{02A33EEC-7561-417A-AF53-A8F090BDB0C3}" srcId="{56FDF8CE-0DB7-46C8-AD89-277EA7963E19}" destId="{4A6D2615-CFD9-4E0F-A92A-28CB35EDC4A8}" srcOrd="3" destOrd="0" parTransId="{43919B1D-6E9D-4E4C-9A80-402E0F48FF0C}" sibTransId="{00756D29-B383-4709-973A-1B35B268D8FD}"/>
    <dgm:cxn modelId="{56398481-A3B4-4B88-8D47-CD16811BF019}" type="presOf" srcId="{B4E7DA89-9FBB-4188-9B81-6481FA8B1CAA}" destId="{D6F508A7-8356-4A1D-A723-3EE3F94DFE76}" srcOrd="0" destOrd="0" presId="urn:microsoft.com/office/officeart/2005/8/layout/hList1"/>
    <dgm:cxn modelId="{763E01C7-9F38-4DBB-84EE-BFA805F5BD1E}" type="presOf" srcId="{225D2C21-9EFF-49C9-B9ED-03B3EB96EAA9}" destId="{91A6CEEF-339D-4CCE-9C8A-4E5F8B6B4BE7}" srcOrd="0" destOrd="0" presId="urn:microsoft.com/office/officeart/2005/8/layout/hList1"/>
    <dgm:cxn modelId="{4C3E6EDD-66D0-44B9-8839-AD6095B4BD58}" type="presOf" srcId="{C83D7D52-4CFF-4874-AD3A-DE1E9D157F85}" destId="{046D9D5A-D3D9-4DD2-AFEA-774AB256DAC8}" srcOrd="0" destOrd="2" presId="urn:microsoft.com/office/officeart/2005/8/layout/hList1"/>
    <dgm:cxn modelId="{438847D3-7494-449D-84FC-6865027163EA}" srcId="{56FDF8CE-0DB7-46C8-AD89-277EA7963E19}" destId="{9269E79B-F96E-4281-9540-1A7981A5951E}" srcOrd="2" destOrd="0" parTransId="{E274994A-755D-403F-9521-933DAFCB32A8}" sibTransId="{75C465BE-F0E9-46B9-B131-5CAD6FB80433}"/>
    <dgm:cxn modelId="{59F66481-60A0-4CAD-A6DC-CBAAC1B4A728}" srcId="{56FDF8CE-0DB7-46C8-AD89-277EA7963E19}" destId="{0080C62E-3B31-4E50-B96D-D93E4C82E312}" srcOrd="7" destOrd="0" parTransId="{1A82A354-6F2B-4F8D-8842-B4B7ABEF8D8B}" sibTransId="{EEB3963A-E379-4CB9-97BD-468376C8DBF2}"/>
    <dgm:cxn modelId="{4954A901-596C-43BA-B19C-2DE02B3B99B2}" srcId="{225D2C21-9EFF-49C9-B9ED-03B3EB96EAA9}" destId="{D97321F3-8355-466A-9C76-F96D07BD8CFA}" srcOrd="0" destOrd="0" parTransId="{58838E38-9EEF-4C48-8FE4-98B75A39A264}" sibTransId="{D40685DD-EDF7-446D-859C-9D17C1CE62C4}"/>
    <dgm:cxn modelId="{E003AE04-C021-4F1D-89E7-3DBF89FF42E7}" type="presOf" srcId="{DB39BFDA-B598-4940-9738-4A9C87671394}" destId="{046D9D5A-D3D9-4DD2-AFEA-774AB256DAC8}" srcOrd="0" destOrd="3" presId="urn:microsoft.com/office/officeart/2005/8/layout/hList1"/>
    <dgm:cxn modelId="{496A7074-7880-467E-A7C0-D9E1AB39EC3B}" srcId="{225D2C21-9EFF-49C9-B9ED-03B3EB96EAA9}" destId="{AD219E67-9D1E-41CC-A048-D722DD91B930}" srcOrd="4" destOrd="0" parTransId="{12A4A3A8-0442-4999-83F0-170127E90F63}" sibTransId="{740CB9A3-7856-4DF4-A5F7-9111EB42372E}"/>
    <dgm:cxn modelId="{B1253B7B-D0FA-4472-8728-E0AB6A3B568F}" srcId="{68B33AED-F1FD-4557-BB79-8E31597A6711}" destId="{D06E7253-1136-45E6-BA12-897B464BD58A}" srcOrd="1" destOrd="0" parTransId="{AC502103-2593-4AF6-A527-2C354B1E1163}" sibTransId="{41480B7F-7E45-48A4-90DD-2883052B65C6}"/>
    <dgm:cxn modelId="{3423196D-3B77-424D-898E-397EA5DE399F}" srcId="{56FDF8CE-0DB7-46C8-AD89-277EA7963E19}" destId="{7AE1FCA4-51BE-4609-8591-9269FAE5261E}" srcOrd="8" destOrd="0" parTransId="{21739B07-36E0-4FD7-BDA4-77BF571EA71B}" sibTransId="{4922CF07-BCF4-4DD4-BFE2-70C2EBDF6CDC}"/>
    <dgm:cxn modelId="{B6BF1D18-A049-4486-83C5-BA3C86528252}" srcId="{B4E7DA89-9FBB-4188-9B81-6481FA8B1CAA}" destId="{68B33AED-F1FD-4557-BB79-8E31597A6711}" srcOrd="0" destOrd="0" parTransId="{AD2D05B2-C04D-40B0-A900-BE207DE78837}" sibTransId="{31A92D87-A602-4222-800E-079CB8FE0EF1}"/>
    <dgm:cxn modelId="{ADE86E87-0AD1-499C-9664-7E75F9BAC4CC}" type="presOf" srcId="{D2A1D965-8757-4ACE-AF39-1C2553A530B6}" destId="{5A84BE6C-3D97-4762-B543-EEFD88375C60}" srcOrd="0" destOrd="5" presId="urn:microsoft.com/office/officeart/2005/8/layout/hList1"/>
    <dgm:cxn modelId="{6B9E795D-6AFC-453A-AF6E-037DA3107051}" type="presOf" srcId="{AA07EADF-756A-4B88-9589-06343792D1A1}" destId="{5A84BE6C-3D97-4762-B543-EEFD88375C60}" srcOrd="0" destOrd="1" presId="urn:microsoft.com/office/officeart/2005/8/layout/hList1"/>
    <dgm:cxn modelId="{2ABB4605-5388-48D9-AAFB-F285A5E7581B}" type="presOf" srcId="{AD219E67-9D1E-41CC-A048-D722DD91B930}" destId="{6F353EAD-5B37-40E5-AF56-30230B6DFB8B}" srcOrd="0" destOrd="4" presId="urn:microsoft.com/office/officeart/2005/8/layout/hList1"/>
    <dgm:cxn modelId="{6CF2DBBE-DC0F-41F5-B5D6-14C1EE9379BC}" srcId="{56FDF8CE-0DB7-46C8-AD89-277EA7963E19}" destId="{44852CCE-F788-491F-A2C2-93A1D61F0091}" srcOrd="0" destOrd="0" parTransId="{1FDA39FC-36A1-452D-90B4-2E05C3EAD966}" sibTransId="{C3006530-C2AE-4DC4-B0EA-9C51D3E5A02B}"/>
    <dgm:cxn modelId="{B2D44104-B0A9-4435-B0E2-A404C70B093A}" type="presOf" srcId="{7AE1FCA4-51BE-4609-8591-9269FAE5261E}" destId="{5A84BE6C-3D97-4762-B543-EEFD88375C60}" srcOrd="0" destOrd="8" presId="urn:microsoft.com/office/officeart/2005/8/layout/hList1"/>
    <dgm:cxn modelId="{AF48E242-08F3-44BF-A8E7-94C8DDDA1DAE}" srcId="{56FDF8CE-0DB7-46C8-AD89-277EA7963E19}" destId="{AE04E9B6-4C90-4837-8BE4-762D3C16DBFE}" srcOrd="6" destOrd="0" parTransId="{2217F062-32DD-4907-9566-AC705C9B2016}" sibTransId="{DDAB286E-4281-4AE2-BA1D-6F9DABA0A6B3}"/>
    <dgm:cxn modelId="{658E40FB-4D2F-426A-8845-ABF2E82F5A9C}" type="presOf" srcId="{D97321F3-8355-466A-9C76-F96D07BD8CFA}" destId="{6F353EAD-5B37-40E5-AF56-30230B6DFB8B}" srcOrd="0" destOrd="0" presId="urn:microsoft.com/office/officeart/2005/8/layout/hList1"/>
    <dgm:cxn modelId="{979B41FC-75B5-44DB-9752-450D9BD0BE9F}" type="presOf" srcId="{335534DB-11D4-4BAB-BA36-7A4D65A8D9C9}" destId="{6F353EAD-5B37-40E5-AF56-30230B6DFB8B}" srcOrd="0" destOrd="1" presId="urn:microsoft.com/office/officeart/2005/8/layout/hList1"/>
    <dgm:cxn modelId="{921F7C98-4815-4B1C-A624-C2679E7D2741}" type="presOf" srcId="{44852CCE-F788-491F-A2C2-93A1D61F0091}" destId="{5A84BE6C-3D97-4762-B543-EEFD88375C60}" srcOrd="0" destOrd="0" presId="urn:microsoft.com/office/officeart/2005/8/layout/hList1"/>
    <dgm:cxn modelId="{9D99377F-5E37-4B9C-BFDA-6ACC3AC1AA64}" type="presOf" srcId="{67EAD58B-A070-4564-92E6-43DBD7B9F149}" destId="{6F353EAD-5B37-40E5-AF56-30230B6DFB8B}" srcOrd="0" destOrd="2" presId="urn:microsoft.com/office/officeart/2005/8/layout/hList1"/>
    <dgm:cxn modelId="{E7D7384F-24AB-4ADE-9B59-0BC88F7FB8D8}" type="presOf" srcId="{A4144F3D-BB2B-4E59-9B3D-249894E1E520}" destId="{046D9D5A-D3D9-4DD2-AFEA-774AB256DAC8}" srcOrd="0" destOrd="0" presId="urn:microsoft.com/office/officeart/2005/8/layout/hList1"/>
    <dgm:cxn modelId="{69ED6AC9-7BB6-4689-8FA1-6F888168ED27}" type="presOf" srcId="{8FDAD8CF-A553-4FF3-8611-8A566B079E12}" destId="{6F353EAD-5B37-40E5-AF56-30230B6DFB8B}" srcOrd="0" destOrd="5" presId="urn:microsoft.com/office/officeart/2005/8/layout/hList1"/>
    <dgm:cxn modelId="{45888010-36C2-4AD2-8B82-9E9A08BCA914}" type="presOf" srcId="{9269E79B-F96E-4281-9540-1A7981A5951E}" destId="{5A84BE6C-3D97-4762-B543-EEFD88375C60}" srcOrd="0" destOrd="2" presId="urn:microsoft.com/office/officeart/2005/8/layout/hList1"/>
    <dgm:cxn modelId="{45FFD2B4-F196-412C-A9E8-85B24FFFD458}" type="presOf" srcId="{D06E7253-1136-45E6-BA12-897B464BD58A}" destId="{046D9D5A-D3D9-4DD2-AFEA-774AB256DAC8}" srcOrd="0" destOrd="1" presId="urn:microsoft.com/office/officeart/2005/8/layout/hList1"/>
    <dgm:cxn modelId="{5D4D6904-1632-42C8-8A8C-D1F979FA3ACC}" srcId="{B4E7DA89-9FBB-4188-9B81-6481FA8B1CAA}" destId="{225D2C21-9EFF-49C9-B9ED-03B3EB96EAA9}" srcOrd="1" destOrd="0" parTransId="{D77A25E6-337E-4271-8D5C-AEA66460DA2F}" sibTransId="{E48A6DC7-A5F7-4F4D-9828-A81AF4CBF42F}"/>
    <dgm:cxn modelId="{57E527B6-77B7-485E-864B-FE903C23B7D5}" type="presOf" srcId="{2087C08D-8D1A-4D3E-A128-0B809B7DBBF8}" destId="{6F353EAD-5B37-40E5-AF56-30230B6DFB8B}" srcOrd="0" destOrd="3" presId="urn:microsoft.com/office/officeart/2005/8/layout/hList1"/>
    <dgm:cxn modelId="{861DD132-D6CD-4231-B637-35E90C70662E}" srcId="{56FDF8CE-0DB7-46C8-AD89-277EA7963E19}" destId="{AA07EADF-756A-4B88-9589-06343792D1A1}" srcOrd="1" destOrd="0" parTransId="{0E882A3C-ED1F-4F78-945F-66087968B63C}" sibTransId="{928881C9-7742-48A8-9CCF-C76DCAC58885}"/>
    <dgm:cxn modelId="{DBC274BA-6BF3-4393-A82B-118D2E31D88C}" type="presOf" srcId="{CDA28192-6609-49F7-9ADD-E749C8366F31}" destId="{5A84BE6C-3D97-4762-B543-EEFD88375C60}" srcOrd="0" destOrd="9" presId="urn:microsoft.com/office/officeart/2005/8/layout/hList1"/>
    <dgm:cxn modelId="{4FC367C8-4203-437F-9B18-F8524B6C0FDD}" srcId="{225D2C21-9EFF-49C9-B9ED-03B3EB96EAA9}" destId="{67EAD58B-A070-4564-92E6-43DBD7B9F149}" srcOrd="2" destOrd="0" parTransId="{2889BF81-67A1-4553-87B2-AF58ABA2E45A}" sibTransId="{BE12D0C1-9F72-4C2D-B4F3-428BE36B3345}"/>
    <dgm:cxn modelId="{BB406328-0EC9-45DB-9AEE-15F26DE0BFF5}" srcId="{68B33AED-F1FD-4557-BB79-8E31597A6711}" destId="{A4144F3D-BB2B-4E59-9B3D-249894E1E520}" srcOrd="0" destOrd="0" parTransId="{A607CFF3-23D2-4AEA-A9A3-2FA55A6C9A7F}" sibTransId="{5D52C0B5-B14E-4D31-9DF5-3D1C16F62CA6}"/>
    <dgm:cxn modelId="{3C2150F2-94F3-41FC-B7EC-DDEF6E4C8EFB}" type="presParOf" srcId="{D6F508A7-8356-4A1D-A723-3EE3F94DFE76}" destId="{CA7ED847-F498-40AE-BB5A-9B9FF67B0327}" srcOrd="0" destOrd="0" presId="urn:microsoft.com/office/officeart/2005/8/layout/hList1"/>
    <dgm:cxn modelId="{84E396A3-0DD6-4BBD-9C58-34A30FE679D8}" type="presParOf" srcId="{CA7ED847-F498-40AE-BB5A-9B9FF67B0327}" destId="{6E4D670A-9E44-488E-A431-036B5B89165E}" srcOrd="0" destOrd="0" presId="urn:microsoft.com/office/officeart/2005/8/layout/hList1"/>
    <dgm:cxn modelId="{256084A4-9277-47B0-8FDE-EC2569B8C6E7}" type="presParOf" srcId="{CA7ED847-F498-40AE-BB5A-9B9FF67B0327}" destId="{046D9D5A-D3D9-4DD2-AFEA-774AB256DAC8}" srcOrd="1" destOrd="0" presId="urn:microsoft.com/office/officeart/2005/8/layout/hList1"/>
    <dgm:cxn modelId="{783E0657-BD94-454A-A936-CD51069F130B}" type="presParOf" srcId="{D6F508A7-8356-4A1D-A723-3EE3F94DFE76}" destId="{40ADA6F0-C7C6-4528-8DB8-0F0762990B29}" srcOrd="1" destOrd="0" presId="urn:microsoft.com/office/officeart/2005/8/layout/hList1"/>
    <dgm:cxn modelId="{3B391EDB-5688-42D7-8774-3C9CCD1D596C}" type="presParOf" srcId="{D6F508A7-8356-4A1D-A723-3EE3F94DFE76}" destId="{84D48A58-9CD0-4503-883F-BAFE925BF8C9}" srcOrd="2" destOrd="0" presId="urn:microsoft.com/office/officeart/2005/8/layout/hList1"/>
    <dgm:cxn modelId="{7CF4C6AB-8BB1-4078-9A28-7C1D48C5EDC3}" type="presParOf" srcId="{84D48A58-9CD0-4503-883F-BAFE925BF8C9}" destId="{91A6CEEF-339D-4CCE-9C8A-4E5F8B6B4BE7}" srcOrd="0" destOrd="0" presId="urn:microsoft.com/office/officeart/2005/8/layout/hList1"/>
    <dgm:cxn modelId="{0D289ED0-6E2E-4B98-83B6-0BB2A2E364D6}" type="presParOf" srcId="{84D48A58-9CD0-4503-883F-BAFE925BF8C9}" destId="{6F353EAD-5B37-40E5-AF56-30230B6DFB8B}" srcOrd="1" destOrd="0" presId="urn:microsoft.com/office/officeart/2005/8/layout/hList1"/>
    <dgm:cxn modelId="{77FA0D3D-9A46-46AD-81C4-C4B7B8B24F63}" type="presParOf" srcId="{D6F508A7-8356-4A1D-A723-3EE3F94DFE76}" destId="{234CADE2-938C-4D15-B8E3-F3A545301E7F}" srcOrd="3" destOrd="0" presId="urn:microsoft.com/office/officeart/2005/8/layout/hList1"/>
    <dgm:cxn modelId="{FD63EA6A-14E9-4BDE-81B0-E35473BC23F0}" type="presParOf" srcId="{D6F508A7-8356-4A1D-A723-3EE3F94DFE76}" destId="{B154BB04-0410-46E6-BEBD-90C1644DD035}" srcOrd="4" destOrd="0" presId="urn:microsoft.com/office/officeart/2005/8/layout/hList1"/>
    <dgm:cxn modelId="{D0347F00-3612-460B-8961-92FEEBA61AD7}" type="presParOf" srcId="{B154BB04-0410-46E6-BEBD-90C1644DD035}" destId="{A6317FED-BC95-41E7-B282-419BC8B611F5}" srcOrd="0" destOrd="0" presId="urn:microsoft.com/office/officeart/2005/8/layout/hList1"/>
    <dgm:cxn modelId="{F10930E2-0D99-4F38-9C38-882228234196}" type="presParOf" srcId="{B154BB04-0410-46E6-BEBD-90C1644DD035}" destId="{5A84BE6C-3D97-4762-B543-EEFD88375C6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B9A69D-C5EA-4831-9C64-AD94293DBE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A6B5A5B-CBD0-41A5-B448-FBEF7BBE1847}">
      <dgm:prSet/>
      <dgm:spPr>
        <a:effectLst/>
      </dgm:spPr>
      <dgm:t>
        <a:bodyPr/>
        <a:lstStyle/>
        <a:p>
          <a:pPr rtl="0"/>
          <a:r>
            <a:rPr lang="en-GB" b="1" i="0" dirty="0" smtClean="0"/>
            <a:t>Update EU legislation, step up enforcement</a:t>
          </a:r>
          <a:endParaRPr lang="en-GB" b="1" dirty="0"/>
        </a:p>
      </dgm:t>
    </dgm:pt>
    <dgm:pt modelId="{70DBDEC9-376B-438D-83F2-99E5E54766A8}" type="parTrans" cxnId="{93906CCB-84AC-43EF-981A-E83F8A0D9527}">
      <dgm:prSet/>
      <dgm:spPr/>
      <dgm:t>
        <a:bodyPr/>
        <a:lstStyle/>
        <a:p>
          <a:endParaRPr lang="en-GB"/>
        </a:p>
      </dgm:t>
    </dgm:pt>
    <dgm:pt modelId="{D82832FE-E612-4081-A15F-36C7CAA37347}" type="sibTrans" cxnId="{93906CCB-84AC-43EF-981A-E83F8A0D9527}">
      <dgm:prSet/>
      <dgm:spPr/>
      <dgm:t>
        <a:bodyPr/>
        <a:lstStyle/>
        <a:p>
          <a:endParaRPr lang="en-GB"/>
        </a:p>
      </dgm:t>
    </dgm:pt>
    <dgm:pt modelId="{2D289A68-8A7A-41B6-8491-C0994FEBB384}">
      <dgm:prSet/>
      <dgm:spPr>
        <a:effectLst/>
      </dgm:spPr>
      <dgm:t>
        <a:bodyPr/>
        <a:lstStyle/>
        <a:p>
          <a:pPr rtl="0"/>
          <a:r>
            <a:rPr lang="en-GB" b="1" i="0" dirty="0" smtClean="0"/>
            <a:t>Social dialogue</a:t>
          </a:r>
          <a:endParaRPr lang="en-GB" b="1" dirty="0"/>
        </a:p>
      </dgm:t>
    </dgm:pt>
    <dgm:pt modelId="{7E1CD284-A65C-4C44-868D-A8E9B9226CCD}" type="parTrans" cxnId="{9728A949-ABE5-4563-B168-AA423226F89E}">
      <dgm:prSet/>
      <dgm:spPr/>
      <dgm:t>
        <a:bodyPr/>
        <a:lstStyle/>
        <a:p>
          <a:endParaRPr lang="en-GB"/>
        </a:p>
      </dgm:t>
    </dgm:pt>
    <dgm:pt modelId="{D2E1886A-AE34-4735-806E-DE239321952B}" type="sibTrans" cxnId="{9728A949-ABE5-4563-B168-AA423226F89E}">
      <dgm:prSet/>
      <dgm:spPr/>
      <dgm:t>
        <a:bodyPr/>
        <a:lstStyle/>
        <a:p>
          <a:endParaRPr lang="en-GB"/>
        </a:p>
      </dgm:t>
    </dgm:pt>
    <dgm:pt modelId="{03502E99-3880-4DEE-A7D0-B456A2B0319D}">
      <dgm:prSet/>
      <dgm:spPr>
        <a:effectLst/>
      </dgm:spPr>
      <dgm:t>
        <a:bodyPr/>
        <a:lstStyle/>
        <a:p>
          <a:pPr rtl="0"/>
          <a:r>
            <a:rPr lang="en-GB" b="1" i="0" dirty="0" smtClean="0"/>
            <a:t>Funding</a:t>
          </a:r>
          <a:endParaRPr lang="en-GB" b="1" dirty="0"/>
        </a:p>
      </dgm:t>
    </dgm:pt>
    <dgm:pt modelId="{BF2BA02F-BB83-4F79-B78B-F91CB8B2CE5F}" type="parTrans" cxnId="{C77D2953-A3BD-4205-9C3C-59F945483888}">
      <dgm:prSet/>
      <dgm:spPr/>
      <dgm:t>
        <a:bodyPr/>
        <a:lstStyle/>
        <a:p>
          <a:endParaRPr lang="en-GB"/>
        </a:p>
      </dgm:t>
    </dgm:pt>
    <dgm:pt modelId="{A5105D9A-4805-4111-9BBA-CF4EA8A5439B}" type="sibTrans" cxnId="{C77D2953-A3BD-4205-9C3C-59F945483888}">
      <dgm:prSet/>
      <dgm:spPr/>
      <dgm:t>
        <a:bodyPr/>
        <a:lstStyle/>
        <a:p>
          <a:endParaRPr lang="en-GB"/>
        </a:p>
      </dgm:t>
    </dgm:pt>
    <dgm:pt modelId="{A953F429-35DD-432C-94F9-9245A2CE0966}">
      <dgm:prSet/>
      <dgm:spPr>
        <a:effectLst/>
      </dgm:spPr>
      <dgm:t>
        <a:bodyPr/>
        <a:lstStyle/>
        <a:p>
          <a:pPr rtl="0"/>
          <a:r>
            <a:rPr lang="de-DE" b="1" dirty="0" err="1" smtClean="0"/>
            <a:t>Civil</a:t>
          </a:r>
          <a:r>
            <a:rPr lang="de-DE" b="1" dirty="0" smtClean="0"/>
            <a:t> Society</a:t>
          </a:r>
          <a:endParaRPr lang="en-GB" b="1" dirty="0"/>
        </a:p>
      </dgm:t>
    </dgm:pt>
    <dgm:pt modelId="{AC0EAD28-17B1-42A6-8D7B-3513868D5F53}" type="parTrans" cxnId="{5638074D-0F47-488D-8364-AEE45F082942}">
      <dgm:prSet/>
      <dgm:spPr/>
      <dgm:t>
        <a:bodyPr/>
        <a:lstStyle/>
        <a:p>
          <a:endParaRPr lang="en-GB"/>
        </a:p>
      </dgm:t>
    </dgm:pt>
    <dgm:pt modelId="{D7CD74F9-F2DD-445E-9BD1-46159B4151B3}" type="sibTrans" cxnId="{5638074D-0F47-488D-8364-AEE45F082942}">
      <dgm:prSet/>
      <dgm:spPr/>
      <dgm:t>
        <a:bodyPr/>
        <a:lstStyle/>
        <a:p>
          <a:endParaRPr lang="en-GB"/>
        </a:p>
      </dgm:t>
    </dgm:pt>
    <dgm:pt modelId="{0CCEF5DF-863E-4913-B5BB-E6D5B7F4245F}">
      <dgm:prSet/>
      <dgm:spPr>
        <a:effectLst/>
      </dgm:spPr>
      <dgm:t>
        <a:bodyPr/>
        <a:lstStyle/>
        <a:p>
          <a:pPr rtl="0"/>
          <a:r>
            <a:rPr lang="en-GB" b="1" i="0" dirty="0" smtClean="0"/>
            <a:t>European Semester</a:t>
          </a:r>
          <a:endParaRPr lang="en-GB" b="1" dirty="0"/>
        </a:p>
      </dgm:t>
    </dgm:pt>
    <dgm:pt modelId="{35B7CA80-B050-4204-A736-C0AF7777EAA6}" type="parTrans" cxnId="{9C8F666F-DB5C-4E63-9763-6ABC5D6E9589}">
      <dgm:prSet/>
      <dgm:spPr/>
      <dgm:t>
        <a:bodyPr/>
        <a:lstStyle/>
        <a:p>
          <a:endParaRPr lang="en-GB"/>
        </a:p>
      </dgm:t>
    </dgm:pt>
    <dgm:pt modelId="{E376644E-65B9-495A-8606-6F7CECD3BBCD}" type="sibTrans" cxnId="{9C8F666F-DB5C-4E63-9763-6ABC5D6E9589}">
      <dgm:prSet/>
      <dgm:spPr/>
      <dgm:t>
        <a:bodyPr/>
        <a:lstStyle/>
        <a:p>
          <a:endParaRPr lang="en-GB"/>
        </a:p>
      </dgm:t>
    </dgm:pt>
    <dgm:pt modelId="{571F9E0A-F090-4B39-8648-424F7C39FB6E}" type="pres">
      <dgm:prSet presAssocID="{06B9A69D-C5EA-4831-9C64-AD94293DBED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648428C-581A-44F4-A7E3-C18AF689DE81}" type="pres">
      <dgm:prSet presAssocID="{9A6B5A5B-CBD0-41A5-B448-FBEF7BBE1847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249C6F7-05F2-4749-BA5B-C4D230041FD8}" type="pres">
      <dgm:prSet presAssocID="{D82832FE-E612-4081-A15F-36C7CAA37347}" presName="space" presStyleCnt="0"/>
      <dgm:spPr/>
    </dgm:pt>
    <dgm:pt modelId="{B07B2CCC-508D-4D0E-A239-213D74D8A5D7}" type="pres">
      <dgm:prSet presAssocID="{03502E99-3880-4DEE-A7D0-B456A2B0319D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E8B117-A269-4F8E-AAAE-FD76FB7760D7}" type="pres">
      <dgm:prSet presAssocID="{A5105D9A-4805-4111-9BBA-CF4EA8A5439B}" presName="space" presStyleCnt="0"/>
      <dgm:spPr/>
    </dgm:pt>
    <dgm:pt modelId="{F1663094-6624-4B7B-9C47-EF445E87CE83}" type="pres">
      <dgm:prSet presAssocID="{0CCEF5DF-863E-4913-B5BB-E6D5B7F4245F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31CA9D2-A447-4D01-9C06-FF88428EB511}" type="pres">
      <dgm:prSet presAssocID="{E376644E-65B9-495A-8606-6F7CECD3BBCD}" presName="space" presStyleCnt="0"/>
      <dgm:spPr/>
    </dgm:pt>
    <dgm:pt modelId="{74964719-73F0-4E3F-97C1-701792DEF2A4}" type="pres">
      <dgm:prSet presAssocID="{2D289A68-8A7A-41B6-8491-C0994FEBB384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501FC7-5467-4AD7-B7F1-15A1737EE271}" type="pres">
      <dgm:prSet presAssocID="{D2E1886A-AE34-4735-806E-DE239321952B}" presName="space" presStyleCnt="0"/>
      <dgm:spPr/>
    </dgm:pt>
    <dgm:pt modelId="{7EB60EDA-4111-479D-ABCA-8704E31228D1}" type="pres">
      <dgm:prSet presAssocID="{A953F429-35DD-432C-94F9-9245A2CE0966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C8F666F-DB5C-4E63-9763-6ABC5D6E9589}" srcId="{06B9A69D-C5EA-4831-9C64-AD94293DBEDE}" destId="{0CCEF5DF-863E-4913-B5BB-E6D5B7F4245F}" srcOrd="2" destOrd="0" parTransId="{35B7CA80-B050-4204-A736-C0AF7777EAA6}" sibTransId="{E376644E-65B9-495A-8606-6F7CECD3BBCD}"/>
    <dgm:cxn modelId="{1DDDD706-54FB-4A05-BA9A-FFAB0994D902}" type="presOf" srcId="{06B9A69D-C5EA-4831-9C64-AD94293DBEDE}" destId="{571F9E0A-F090-4B39-8648-424F7C39FB6E}" srcOrd="0" destOrd="0" presId="urn:microsoft.com/office/officeart/2005/8/layout/venn3"/>
    <dgm:cxn modelId="{9728A949-ABE5-4563-B168-AA423226F89E}" srcId="{06B9A69D-C5EA-4831-9C64-AD94293DBEDE}" destId="{2D289A68-8A7A-41B6-8491-C0994FEBB384}" srcOrd="3" destOrd="0" parTransId="{7E1CD284-A65C-4C44-868D-A8E9B9226CCD}" sibTransId="{D2E1886A-AE34-4735-806E-DE239321952B}"/>
    <dgm:cxn modelId="{29D8D5AD-FE13-4C38-B30C-A77C78E79FAB}" type="presOf" srcId="{2D289A68-8A7A-41B6-8491-C0994FEBB384}" destId="{74964719-73F0-4E3F-97C1-701792DEF2A4}" srcOrd="0" destOrd="0" presId="urn:microsoft.com/office/officeart/2005/8/layout/venn3"/>
    <dgm:cxn modelId="{9D74D600-5163-4EFB-A07D-68035D12536C}" type="presOf" srcId="{03502E99-3880-4DEE-A7D0-B456A2B0319D}" destId="{B07B2CCC-508D-4D0E-A239-213D74D8A5D7}" srcOrd="0" destOrd="0" presId="urn:microsoft.com/office/officeart/2005/8/layout/venn3"/>
    <dgm:cxn modelId="{C77D2953-A3BD-4205-9C3C-59F945483888}" srcId="{06B9A69D-C5EA-4831-9C64-AD94293DBEDE}" destId="{03502E99-3880-4DEE-A7D0-B456A2B0319D}" srcOrd="1" destOrd="0" parTransId="{BF2BA02F-BB83-4F79-B78B-F91CB8B2CE5F}" sibTransId="{A5105D9A-4805-4111-9BBA-CF4EA8A5439B}"/>
    <dgm:cxn modelId="{5638074D-0F47-488D-8364-AEE45F082942}" srcId="{06B9A69D-C5EA-4831-9C64-AD94293DBEDE}" destId="{A953F429-35DD-432C-94F9-9245A2CE0966}" srcOrd="4" destOrd="0" parTransId="{AC0EAD28-17B1-42A6-8D7B-3513868D5F53}" sibTransId="{D7CD74F9-F2DD-445E-9BD1-46159B4151B3}"/>
    <dgm:cxn modelId="{68E9B900-BB62-453B-A7E8-9881D8F08EC8}" type="presOf" srcId="{9A6B5A5B-CBD0-41A5-B448-FBEF7BBE1847}" destId="{F648428C-581A-44F4-A7E3-C18AF689DE81}" srcOrd="0" destOrd="0" presId="urn:microsoft.com/office/officeart/2005/8/layout/venn3"/>
    <dgm:cxn modelId="{93906CCB-84AC-43EF-981A-E83F8A0D9527}" srcId="{06B9A69D-C5EA-4831-9C64-AD94293DBEDE}" destId="{9A6B5A5B-CBD0-41A5-B448-FBEF7BBE1847}" srcOrd="0" destOrd="0" parTransId="{70DBDEC9-376B-438D-83F2-99E5E54766A8}" sibTransId="{D82832FE-E612-4081-A15F-36C7CAA37347}"/>
    <dgm:cxn modelId="{DEFCF155-0032-42AB-B9EC-244957CA6F30}" type="presOf" srcId="{A953F429-35DD-432C-94F9-9245A2CE0966}" destId="{7EB60EDA-4111-479D-ABCA-8704E31228D1}" srcOrd="0" destOrd="0" presId="urn:microsoft.com/office/officeart/2005/8/layout/venn3"/>
    <dgm:cxn modelId="{63004010-6DA0-48E9-A84F-63F985336B21}" type="presOf" srcId="{0CCEF5DF-863E-4913-B5BB-E6D5B7F4245F}" destId="{F1663094-6624-4B7B-9C47-EF445E87CE83}" srcOrd="0" destOrd="0" presId="urn:microsoft.com/office/officeart/2005/8/layout/venn3"/>
    <dgm:cxn modelId="{217EC7FD-7A41-4CA6-9736-EED829111A10}" type="presParOf" srcId="{571F9E0A-F090-4B39-8648-424F7C39FB6E}" destId="{F648428C-581A-44F4-A7E3-C18AF689DE81}" srcOrd="0" destOrd="0" presId="urn:microsoft.com/office/officeart/2005/8/layout/venn3"/>
    <dgm:cxn modelId="{1A0CBAF5-DC2F-4DBC-AB20-947E53ABCFA9}" type="presParOf" srcId="{571F9E0A-F090-4B39-8648-424F7C39FB6E}" destId="{C249C6F7-05F2-4749-BA5B-C4D230041FD8}" srcOrd="1" destOrd="0" presId="urn:microsoft.com/office/officeart/2005/8/layout/venn3"/>
    <dgm:cxn modelId="{86F483A0-B5DA-4395-ABE2-E3F3CE73D7DC}" type="presParOf" srcId="{571F9E0A-F090-4B39-8648-424F7C39FB6E}" destId="{B07B2CCC-508D-4D0E-A239-213D74D8A5D7}" srcOrd="2" destOrd="0" presId="urn:microsoft.com/office/officeart/2005/8/layout/venn3"/>
    <dgm:cxn modelId="{86F6CC31-27A5-488E-9016-B0311C2D4935}" type="presParOf" srcId="{571F9E0A-F090-4B39-8648-424F7C39FB6E}" destId="{C4E8B117-A269-4F8E-AAAE-FD76FB7760D7}" srcOrd="3" destOrd="0" presId="urn:microsoft.com/office/officeart/2005/8/layout/venn3"/>
    <dgm:cxn modelId="{FB2005DC-DA1B-42B0-9AB3-4147F137B1BE}" type="presParOf" srcId="{571F9E0A-F090-4B39-8648-424F7C39FB6E}" destId="{F1663094-6624-4B7B-9C47-EF445E87CE83}" srcOrd="4" destOrd="0" presId="urn:microsoft.com/office/officeart/2005/8/layout/venn3"/>
    <dgm:cxn modelId="{66508ACF-A085-4C3D-9677-A0F8CC028615}" type="presParOf" srcId="{571F9E0A-F090-4B39-8648-424F7C39FB6E}" destId="{931CA9D2-A447-4D01-9C06-FF88428EB511}" srcOrd="5" destOrd="0" presId="urn:microsoft.com/office/officeart/2005/8/layout/venn3"/>
    <dgm:cxn modelId="{643B5637-E48C-4B23-A7B0-27B7B0B9D5F5}" type="presParOf" srcId="{571F9E0A-F090-4B39-8648-424F7C39FB6E}" destId="{74964719-73F0-4E3F-97C1-701792DEF2A4}" srcOrd="6" destOrd="0" presId="urn:microsoft.com/office/officeart/2005/8/layout/venn3"/>
    <dgm:cxn modelId="{FC08C090-7481-4E8A-B40D-CBE9E0CF1986}" type="presParOf" srcId="{571F9E0A-F090-4B39-8648-424F7C39FB6E}" destId="{DD501FC7-5467-4AD7-B7F1-15A1737EE271}" srcOrd="7" destOrd="0" presId="urn:microsoft.com/office/officeart/2005/8/layout/venn3"/>
    <dgm:cxn modelId="{37BA60FA-DCC7-42FF-BEFF-F8D03B341393}" type="presParOf" srcId="{571F9E0A-F090-4B39-8648-424F7C39FB6E}" destId="{7EB60EDA-4111-479D-ABCA-8704E31228D1}" srcOrd="8" destOrd="0" presId="urn:microsoft.com/office/officeart/2005/8/layout/venn3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A9901B-0DCD-41D4-865A-BA3F49D9620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C8A367CA-0D16-4AAB-B13C-5FF2FC9F4181}">
      <dgm:prSet/>
      <dgm:spPr/>
      <dgm:t>
        <a:bodyPr/>
        <a:lstStyle/>
        <a:p>
          <a:pPr rtl="0"/>
          <a:r>
            <a:rPr lang="de-DE" b="0" i="0" dirty="0" smtClean="0"/>
            <a:t>Work-</a:t>
          </a:r>
          <a:r>
            <a:rPr lang="de-DE" b="0" i="0" dirty="0" err="1" smtClean="0"/>
            <a:t>life</a:t>
          </a:r>
          <a:r>
            <a:rPr lang="de-DE" b="0" i="0" dirty="0" smtClean="0"/>
            <a:t> Balance: </a:t>
          </a:r>
          <a:endParaRPr lang="en-GB" dirty="0"/>
        </a:p>
      </dgm:t>
    </dgm:pt>
    <dgm:pt modelId="{3A54955A-0FD2-4B64-A03B-0DEED5140F4A}" type="parTrans" cxnId="{BAE4F100-FF7A-4EA0-8281-4B8B8C158134}">
      <dgm:prSet/>
      <dgm:spPr/>
      <dgm:t>
        <a:bodyPr/>
        <a:lstStyle/>
        <a:p>
          <a:endParaRPr lang="en-GB"/>
        </a:p>
      </dgm:t>
    </dgm:pt>
    <dgm:pt modelId="{1C65B635-4FB8-4943-B548-364774A7AAEE}" type="sibTrans" cxnId="{BAE4F100-FF7A-4EA0-8281-4B8B8C158134}">
      <dgm:prSet/>
      <dgm:spPr/>
      <dgm:t>
        <a:bodyPr/>
        <a:lstStyle/>
        <a:p>
          <a:endParaRPr lang="en-GB"/>
        </a:p>
      </dgm:t>
    </dgm:pt>
    <dgm:pt modelId="{0F04F5EA-0289-4ADC-8E8E-0C6C6EAEEBC0}">
      <dgm:prSet/>
      <dgm:spPr/>
      <dgm:t>
        <a:bodyPr/>
        <a:lstStyle/>
        <a:p>
          <a:pPr rtl="0"/>
          <a:r>
            <a:rPr lang="de-DE" b="0" i="0" dirty="0" smtClean="0"/>
            <a:t>Directive + </a:t>
          </a:r>
          <a:r>
            <a:rPr lang="de-DE" b="0" i="0" dirty="0" err="1" smtClean="0"/>
            <a:t>policy</a:t>
          </a:r>
          <a:r>
            <a:rPr lang="de-DE" b="0" i="0" dirty="0" smtClean="0"/>
            <a:t> </a:t>
          </a:r>
          <a:r>
            <a:rPr lang="de-DE" b="0" i="0" dirty="0" err="1" smtClean="0"/>
            <a:t>measures</a:t>
          </a:r>
          <a:endParaRPr lang="en-GB" dirty="0"/>
        </a:p>
      </dgm:t>
    </dgm:pt>
    <dgm:pt modelId="{FD12908D-292E-4A43-8E6A-755C65633E78}" type="parTrans" cxnId="{9173F146-7F12-4447-9D7F-0CA187B88D45}">
      <dgm:prSet/>
      <dgm:spPr/>
      <dgm:t>
        <a:bodyPr/>
        <a:lstStyle/>
        <a:p>
          <a:endParaRPr lang="en-GB"/>
        </a:p>
      </dgm:t>
    </dgm:pt>
    <dgm:pt modelId="{CC286416-91DA-4135-A36F-E458007ABCA4}" type="sibTrans" cxnId="{9173F146-7F12-4447-9D7F-0CA187B88D45}">
      <dgm:prSet/>
      <dgm:spPr/>
      <dgm:t>
        <a:bodyPr/>
        <a:lstStyle/>
        <a:p>
          <a:endParaRPr lang="en-GB"/>
        </a:p>
      </dgm:t>
    </dgm:pt>
    <dgm:pt modelId="{174A4B7B-EA3D-4B49-9EE4-AFCB2DDEFBCB}">
      <dgm:prSet/>
      <dgm:spPr/>
      <dgm:t>
        <a:bodyPr/>
        <a:lstStyle/>
        <a:p>
          <a:pPr rtl="0"/>
          <a:r>
            <a:rPr lang="de-DE" b="0" i="0" smtClean="0"/>
            <a:t>Access to social protection:</a:t>
          </a:r>
          <a:endParaRPr lang="en-GB"/>
        </a:p>
      </dgm:t>
    </dgm:pt>
    <dgm:pt modelId="{9515CEEE-63C2-41F1-A045-4AF6774028BF}" type="parTrans" cxnId="{C9553972-D3B2-4385-A567-D18650D8A666}">
      <dgm:prSet/>
      <dgm:spPr/>
      <dgm:t>
        <a:bodyPr/>
        <a:lstStyle/>
        <a:p>
          <a:endParaRPr lang="en-GB"/>
        </a:p>
      </dgm:t>
    </dgm:pt>
    <dgm:pt modelId="{2385932D-7680-4A64-B1D5-B34D2D39D678}" type="sibTrans" cxnId="{C9553972-D3B2-4385-A567-D18650D8A666}">
      <dgm:prSet/>
      <dgm:spPr/>
      <dgm:t>
        <a:bodyPr/>
        <a:lstStyle/>
        <a:p>
          <a:endParaRPr lang="en-GB"/>
        </a:p>
      </dgm:t>
    </dgm:pt>
    <dgm:pt modelId="{14CFF5A1-C462-4367-A623-48E16704B60F}">
      <dgm:prSet/>
      <dgm:spPr/>
      <dgm:t>
        <a:bodyPr/>
        <a:lstStyle/>
        <a:p>
          <a:pPr rtl="0"/>
          <a:r>
            <a:rPr lang="de-DE" b="0" smtClean="0"/>
            <a:t>Social partners' consultation</a:t>
          </a:r>
          <a:endParaRPr lang="en-GB"/>
        </a:p>
      </dgm:t>
    </dgm:pt>
    <dgm:pt modelId="{53586240-463D-48B4-B416-05DB221CF636}" type="parTrans" cxnId="{C291EB16-26FE-428A-AF6C-26BC861F8DAD}">
      <dgm:prSet/>
      <dgm:spPr/>
      <dgm:t>
        <a:bodyPr/>
        <a:lstStyle/>
        <a:p>
          <a:endParaRPr lang="en-GB"/>
        </a:p>
      </dgm:t>
    </dgm:pt>
    <dgm:pt modelId="{D62FDD88-E432-4D7F-B213-5EBA3AF25998}" type="sibTrans" cxnId="{C291EB16-26FE-428A-AF6C-26BC861F8DAD}">
      <dgm:prSet/>
      <dgm:spPr/>
      <dgm:t>
        <a:bodyPr/>
        <a:lstStyle/>
        <a:p>
          <a:endParaRPr lang="en-GB"/>
        </a:p>
      </dgm:t>
    </dgm:pt>
    <dgm:pt modelId="{99D3C1DA-37CB-4FBA-B8F9-B23F7009DB21}">
      <dgm:prSet/>
      <dgm:spPr/>
      <dgm:t>
        <a:bodyPr/>
        <a:lstStyle/>
        <a:p>
          <a:pPr rtl="0"/>
          <a:r>
            <a:rPr lang="de-DE" b="0" i="0" smtClean="0"/>
            <a:t>Information rights for workers:</a:t>
          </a:r>
          <a:endParaRPr lang="en-GB"/>
        </a:p>
      </dgm:t>
    </dgm:pt>
    <dgm:pt modelId="{484481FE-4E58-43C5-B0ED-7033140321F8}" type="parTrans" cxnId="{707AB43C-282C-4561-BB31-864C149EAE00}">
      <dgm:prSet/>
      <dgm:spPr/>
      <dgm:t>
        <a:bodyPr/>
        <a:lstStyle/>
        <a:p>
          <a:endParaRPr lang="en-GB"/>
        </a:p>
      </dgm:t>
    </dgm:pt>
    <dgm:pt modelId="{43035A58-5B01-49DE-B9EC-B7DD918D75F4}" type="sibTrans" cxnId="{707AB43C-282C-4561-BB31-864C149EAE00}">
      <dgm:prSet/>
      <dgm:spPr/>
      <dgm:t>
        <a:bodyPr/>
        <a:lstStyle/>
        <a:p>
          <a:endParaRPr lang="en-GB"/>
        </a:p>
      </dgm:t>
    </dgm:pt>
    <dgm:pt modelId="{65DBF757-5D8A-4156-8BF6-E9F6B3780A85}">
      <dgm:prSet/>
      <dgm:spPr/>
      <dgm:t>
        <a:bodyPr/>
        <a:lstStyle/>
        <a:p>
          <a:pPr rtl="0"/>
          <a:r>
            <a:rPr lang="de-DE" b="0" dirty="0" err="1" smtClean="0"/>
            <a:t>Social</a:t>
          </a:r>
          <a:r>
            <a:rPr lang="de-DE" b="0" dirty="0" smtClean="0"/>
            <a:t> </a:t>
          </a:r>
          <a:r>
            <a:rPr lang="de-DE" b="0" dirty="0" err="1" smtClean="0"/>
            <a:t>partners</a:t>
          </a:r>
          <a:r>
            <a:rPr lang="de-DE" b="0" dirty="0" smtClean="0"/>
            <a:t>' </a:t>
          </a:r>
          <a:r>
            <a:rPr lang="de-DE" b="0" dirty="0" err="1" smtClean="0"/>
            <a:t>consultation</a:t>
          </a:r>
          <a:r>
            <a:rPr lang="de-DE" b="0" dirty="0" smtClean="0"/>
            <a:t> on the </a:t>
          </a:r>
          <a:r>
            <a:rPr lang="de-DE" b="0" dirty="0" err="1" smtClean="0"/>
            <a:t>Written</a:t>
          </a:r>
          <a:r>
            <a:rPr lang="de-DE" b="0" dirty="0" smtClean="0"/>
            <a:t> Statement Directive (91/533/EEC)</a:t>
          </a:r>
          <a:endParaRPr lang="en-GB" dirty="0"/>
        </a:p>
      </dgm:t>
    </dgm:pt>
    <dgm:pt modelId="{53BFB0FC-68A2-4C3C-98DC-5AB09FBDE7DF}" type="parTrans" cxnId="{782C1F7C-2B35-493D-A293-6C754AD3C323}">
      <dgm:prSet/>
      <dgm:spPr/>
      <dgm:t>
        <a:bodyPr/>
        <a:lstStyle/>
        <a:p>
          <a:endParaRPr lang="en-GB"/>
        </a:p>
      </dgm:t>
    </dgm:pt>
    <dgm:pt modelId="{547D6025-1FD9-462C-8199-1F0E3FD4D4F9}" type="sibTrans" cxnId="{782C1F7C-2B35-493D-A293-6C754AD3C323}">
      <dgm:prSet/>
      <dgm:spPr/>
      <dgm:t>
        <a:bodyPr/>
        <a:lstStyle/>
        <a:p>
          <a:endParaRPr lang="en-GB"/>
        </a:p>
      </dgm:t>
    </dgm:pt>
    <dgm:pt modelId="{EF08D501-9538-42E7-836C-D92847BAF81A}">
      <dgm:prSet/>
      <dgm:spPr/>
      <dgm:t>
        <a:bodyPr/>
        <a:lstStyle/>
        <a:p>
          <a:pPr rtl="0"/>
          <a:r>
            <a:rPr lang="de-DE" i="0" smtClean="0"/>
            <a:t>Working Time:</a:t>
          </a:r>
          <a:endParaRPr lang="en-GB"/>
        </a:p>
      </dgm:t>
    </dgm:pt>
    <dgm:pt modelId="{5DA0A6F0-A68E-47EB-8F8D-622F305B4145}" type="parTrans" cxnId="{2047D2F0-69B3-4A1A-8E64-C9656FADB05F}">
      <dgm:prSet/>
      <dgm:spPr/>
      <dgm:t>
        <a:bodyPr/>
        <a:lstStyle/>
        <a:p>
          <a:endParaRPr lang="en-GB"/>
        </a:p>
      </dgm:t>
    </dgm:pt>
    <dgm:pt modelId="{D1AFCA9D-2EAE-4B7F-83E6-FCED429336E6}" type="sibTrans" cxnId="{2047D2F0-69B3-4A1A-8E64-C9656FADB05F}">
      <dgm:prSet/>
      <dgm:spPr/>
      <dgm:t>
        <a:bodyPr/>
        <a:lstStyle/>
        <a:p>
          <a:endParaRPr lang="en-GB"/>
        </a:p>
      </dgm:t>
    </dgm:pt>
    <dgm:pt modelId="{3E00235A-819C-4AE7-802B-DB8B9B0204CF}">
      <dgm:prSet/>
      <dgm:spPr/>
      <dgm:t>
        <a:bodyPr/>
        <a:lstStyle/>
        <a:p>
          <a:pPr rtl="0"/>
          <a:r>
            <a:rPr lang="de-DE" b="0" dirty="0" smtClean="0"/>
            <a:t>Legal </a:t>
          </a:r>
          <a:r>
            <a:rPr lang="de-DE" b="0" dirty="0" err="1" smtClean="0"/>
            <a:t>guidance</a:t>
          </a:r>
          <a:r>
            <a:rPr lang="de-DE" b="0" dirty="0" smtClean="0"/>
            <a:t> on </a:t>
          </a:r>
          <a:r>
            <a:rPr lang="de-DE" b="0" i="0" dirty="0" smtClean="0"/>
            <a:t>Directive 2003/88/EC</a:t>
          </a:r>
          <a:endParaRPr lang="en-GB" dirty="0"/>
        </a:p>
      </dgm:t>
    </dgm:pt>
    <dgm:pt modelId="{3C53F40F-824A-47F7-AE0A-7D54A868C293}" type="parTrans" cxnId="{A1F86FC5-340B-4EE8-81AA-F843529D8DE9}">
      <dgm:prSet/>
      <dgm:spPr/>
      <dgm:t>
        <a:bodyPr/>
        <a:lstStyle/>
        <a:p>
          <a:endParaRPr lang="en-GB"/>
        </a:p>
      </dgm:t>
    </dgm:pt>
    <dgm:pt modelId="{F3E8A9A0-6C00-4DEA-94EE-ED637D4EF981}" type="sibTrans" cxnId="{A1F86FC5-340B-4EE8-81AA-F843529D8DE9}">
      <dgm:prSet/>
      <dgm:spPr/>
      <dgm:t>
        <a:bodyPr/>
        <a:lstStyle/>
        <a:p>
          <a:endParaRPr lang="en-GB"/>
        </a:p>
      </dgm:t>
    </dgm:pt>
    <dgm:pt modelId="{B9706C0A-2FE7-46C8-B065-DE9E5851A7C4}" type="pres">
      <dgm:prSet presAssocID="{F6A9901B-0DCD-41D4-865A-BA3F49D962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36D28B7-1BBA-4EA6-8986-E749D67DA885}" type="pres">
      <dgm:prSet presAssocID="{C8A367CA-0D16-4AAB-B13C-5FF2FC9F4181}" presName="linNode" presStyleCnt="0"/>
      <dgm:spPr/>
    </dgm:pt>
    <dgm:pt modelId="{91A4154E-C2DA-4909-9FD3-F83A0F1BB7B7}" type="pres">
      <dgm:prSet presAssocID="{C8A367CA-0D16-4AAB-B13C-5FF2FC9F4181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B49C69-DDE5-498B-9C6E-A731B226E014}" type="pres">
      <dgm:prSet presAssocID="{C8A367CA-0D16-4AAB-B13C-5FF2FC9F4181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CD3AFF5-A26D-4981-A69D-3FED127A84FA}" type="pres">
      <dgm:prSet presAssocID="{1C65B635-4FB8-4943-B548-364774A7AAEE}" presName="sp" presStyleCnt="0"/>
      <dgm:spPr/>
    </dgm:pt>
    <dgm:pt modelId="{FE86AD80-494E-491D-AFA1-3C5E308DB7D4}" type="pres">
      <dgm:prSet presAssocID="{174A4B7B-EA3D-4B49-9EE4-AFCB2DDEFBCB}" presName="linNode" presStyleCnt="0"/>
      <dgm:spPr/>
    </dgm:pt>
    <dgm:pt modelId="{FB665F2B-EF9F-44B5-AA45-3D05D1B17DB3}" type="pres">
      <dgm:prSet presAssocID="{174A4B7B-EA3D-4B49-9EE4-AFCB2DDEFBC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E4AF290-C169-4ADA-95FA-CDBE5C9472AE}" type="pres">
      <dgm:prSet presAssocID="{174A4B7B-EA3D-4B49-9EE4-AFCB2DDEFBCB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CECDE5-2D42-4C63-A774-E7950DB575D0}" type="pres">
      <dgm:prSet presAssocID="{2385932D-7680-4A64-B1D5-B34D2D39D678}" presName="sp" presStyleCnt="0"/>
      <dgm:spPr/>
    </dgm:pt>
    <dgm:pt modelId="{2C0B7525-5571-4DC1-895B-78D587B56834}" type="pres">
      <dgm:prSet presAssocID="{99D3C1DA-37CB-4FBA-B8F9-B23F7009DB21}" presName="linNode" presStyleCnt="0"/>
      <dgm:spPr/>
    </dgm:pt>
    <dgm:pt modelId="{0884A870-DC12-4276-8D33-514082DFAD95}" type="pres">
      <dgm:prSet presAssocID="{99D3C1DA-37CB-4FBA-B8F9-B23F7009DB2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4D55C41-D730-4EDE-8B7B-AB699CDE20F7}" type="pres">
      <dgm:prSet presAssocID="{99D3C1DA-37CB-4FBA-B8F9-B23F7009DB2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282F692-19F1-4D95-80C7-A2EC15AC5144}" type="pres">
      <dgm:prSet presAssocID="{43035A58-5B01-49DE-B9EC-B7DD918D75F4}" presName="sp" presStyleCnt="0"/>
      <dgm:spPr/>
    </dgm:pt>
    <dgm:pt modelId="{DAE9A283-5B64-4431-B5E3-80B0D8240FF8}" type="pres">
      <dgm:prSet presAssocID="{EF08D501-9538-42E7-836C-D92847BAF81A}" presName="linNode" presStyleCnt="0"/>
      <dgm:spPr/>
    </dgm:pt>
    <dgm:pt modelId="{10E00588-34EB-4F15-9E24-BEBA0A362A7E}" type="pres">
      <dgm:prSet presAssocID="{EF08D501-9538-42E7-836C-D92847BAF81A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E31FBEE-AD58-409F-887F-D01F7B98FD15}" type="pres">
      <dgm:prSet presAssocID="{EF08D501-9538-42E7-836C-D92847BAF81A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CF06697-0861-4A6D-B077-A181944C1350}" type="presOf" srcId="{99D3C1DA-37CB-4FBA-B8F9-B23F7009DB21}" destId="{0884A870-DC12-4276-8D33-514082DFAD95}" srcOrd="0" destOrd="0" presId="urn:microsoft.com/office/officeart/2005/8/layout/vList5"/>
    <dgm:cxn modelId="{C4A8BC9B-0D55-4F98-AFE1-838DEAA2A95F}" type="presOf" srcId="{F6A9901B-0DCD-41D4-865A-BA3F49D9620B}" destId="{B9706C0A-2FE7-46C8-B065-DE9E5851A7C4}" srcOrd="0" destOrd="0" presId="urn:microsoft.com/office/officeart/2005/8/layout/vList5"/>
    <dgm:cxn modelId="{9173F146-7F12-4447-9D7F-0CA187B88D45}" srcId="{C8A367CA-0D16-4AAB-B13C-5FF2FC9F4181}" destId="{0F04F5EA-0289-4ADC-8E8E-0C6C6EAEEBC0}" srcOrd="0" destOrd="0" parTransId="{FD12908D-292E-4A43-8E6A-755C65633E78}" sibTransId="{CC286416-91DA-4135-A36F-E458007ABCA4}"/>
    <dgm:cxn modelId="{782C1F7C-2B35-493D-A293-6C754AD3C323}" srcId="{99D3C1DA-37CB-4FBA-B8F9-B23F7009DB21}" destId="{65DBF757-5D8A-4156-8BF6-E9F6B3780A85}" srcOrd="0" destOrd="0" parTransId="{53BFB0FC-68A2-4C3C-98DC-5AB09FBDE7DF}" sibTransId="{547D6025-1FD9-462C-8199-1F0E3FD4D4F9}"/>
    <dgm:cxn modelId="{E18BAC88-2EAF-4B87-9982-F5DA931C1042}" type="presOf" srcId="{C8A367CA-0D16-4AAB-B13C-5FF2FC9F4181}" destId="{91A4154E-C2DA-4909-9FD3-F83A0F1BB7B7}" srcOrd="0" destOrd="0" presId="urn:microsoft.com/office/officeart/2005/8/layout/vList5"/>
    <dgm:cxn modelId="{0786346F-8ABB-4339-AE0E-BAD97873012C}" type="presOf" srcId="{3E00235A-819C-4AE7-802B-DB8B9B0204CF}" destId="{AE31FBEE-AD58-409F-887F-D01F7B98FD15}" srcOrd="0" destOrd="0" presId="urn:microsoft.com/office/officeart/2005/8/layout/vList5"/>
    <dgm:cxn modelId="{6BAE9428-B5EA-4C88-BB57-434AE367343C}" type="presOf" srcId="{65DBF757-5D8A-4156-8BF6-E9F6B3780A85}" destId="{C4D55C41-D730-4EDE-8B7B-AB699CDE20F7}" srcOrd="0" destOrd="0" presId="urn:microsoft.com/office/officeart/2005/8/layout/vList5"/>
    <dgm:cxn modelId="{926FC842-98CF-4511-8815-170274AB9A82}" type="presOf" srcId="{EF08D501-9538-42E7-836C-D92847BAF81A}" destId="{10E00588-34EB-4F15-9E24-BEBA0A362A7E}" srcOrd="0" destOrd="0" presId="urn:microsoft.com/office/officeart/2005/8/layout/vList5"/>
    <dgm:cxn modelId="{BAE4F100-FF7A-4EA0-8281-4B8B8C158134}" srcId="{F6A9901B-0DCD-41D4-865A-BA3F49D9620B}" destId="{C8A367CA-0D16-4AAB-B13C-5FF2FC9F4181}" srcOrd="0" destOrd="0" parTransId="{3A54955A-0FD2-4B64-A03B-0DEED5140F4A}" sibTransId="{1C65B635-4FB8-4943-B548-364774A7AAEE}"/>
    <dgm:cxn modelId="{2675F731-1DD5-4E8F-9762-4B0F6D1EC5FF}" type="presOf" srcId="{0F04F5EA-0289-4ADC-8E8E-0C6C6EAEEBC0}" destId="{B4B49C69-DDE5-498B-9C6E-A731B226E014}" srcOrd="0" destOrd="0" presId="urn:microsoft.com/office/officeart/2005/8/layout/vList5"/>
    <dgm:cxn modelId="{2047D2F0-69B3-4A1A-8E64-C9656FADB05F}" srcId="{F6A9901B-0DCD-41D4-865A-BA3F49D9620B}" destId="{EF08D501-9538-42E7-836C-D92847BAF81A}" srcOrd="3" destOrd="0" parTransId="{5DA0A6F0-A68E-47EB-8F8D-622F305B4145}" sibTransId="{D1AFCA9D-2EAE-4B7F-83E6-FCED429336E6}"/>
    <dgm:cxn modelId="{C9553972-D3B2-4385-A567-D18650D8A666}" srcId="{F6A9901B-0DCD-41D4-865A-BA3F49D9620B}" destId="{174A4B7B-EA3D-4B49-9EE4-AFCB2DDEFBCB}" srcOrd="1" destOrd="0" parTransId="{9515CEEE-63C2-41F1-A045-4AF6774028BF}" sibTransId="{2385932D-7680-4A64-B1D5-B34D2D39D678}"/>
    <dgm:cxn modelId="{9E862609-5095-4053-936B-6C394082B11A}" type="presOf" srcId="{14CFF5A1-C462-4367-A623-48E16704B60F}" destId="{FE4AF290-C169-4ADA-95FA-CDBE5C9472AE}" srcOrd="0" destOrd="0" presId="urn:microsoft.com/office/officeart/2005/8/layout/vList5"/>
    <dgm:cxn modelId="{707AB43C-282C-4561-BB31-864C149EAE00}" srcId="{F6A9901B-0DCD-41D4-865A-BA3F49D9620B}" destId="{99D3C1DA-37CB-4FBA-B8F9-B23F7009DB21}" srcOrd="2" destOrd="0" parTransId="{484481FE-4E58-43C5-B0ED-7033140321F8}" sibTransId="{43035A58-5B01-49DE-B9EC-B7DD918D75F4}"/>
    <dgm:cxn modelId="{A1F86FC5-340B-4EE8-81AA-F843529D8DE9}" srcId="{EF08D501-9538-42E7-836C-D92847BAF81A}" destId="{3E00235A-819C-4AE7-802B-DB8B9B0204CF}" srcOrd="0" destOrd="0" parTransId="{3C53F40F-824A-47F7-AE0A-7D54A868C293}" sibTransId="{F3E8A9A0-6C00-4DEA-94EE-ED637D4EF981}"/>
    <dgm:cxn modelId="{28C21702-01FA-4478-8153-5139FFEC8B16}" type="presOf" srcId="{174A4B7B-EA3D-4B49-9EE4-AFCB2DDEFBCB}" destId="{FB665F2B-EF9F-44B5-AA45-3D05D1B17DB3}" srcOrd="0" destOrd="0" presId="urn:microsoft.com/office/officeart/2005/8/layout/vList5"/>
    <dgm:cxn modelId="{C291EB16-26FE-428A-AF6C-26BC861F8DAD}" srcId="{174A4B7B-EA3D-4B49-9EE4-AFCB2DDEFBCB}" destId="{14CFF5A1-C462-4367-A623-48E16704B60F}" srcOrd="0" destOrd="0" parTransId="{53586240-463D-48B4-B416-05DB221CF636}" sibTransId="{D62FDD88-E432-4D7F-B213-5EBA3AF25998}"/>
    <dgm:cxn modelId="{6D5BFF59-5BDE-4FDD-9235-32A6F568C1B8}" type="presParOf" srcId="{B9706C0A-2FE7-46C8-B065-DE9E5851A7C4}" destId="{D36D28B7-1BBA-4EA6-8986-E749D67DA885}" srcOrd="0" destOrd="0" presId="urn:microsoft.com/office/officeart/2005/8/layout/vList5"/>
    <dgm:cxn modelId="{84B88DCD-1117-4FEE-91E7-25B7B9EB28D3}" type="presParOf" srcId="{D36D28B7-1BBA-4EA6-8986-E749D67DA885}" destId="{91A4154E-C2DA-4909-9FD3-F83A0F1BB7B7}" srcOrd="0" destOrd="0" presId="urn:microsoft.com/office/officeart/2005/8/layout/vList5"/>
    <dgm:cxn modelId="{94F866CD-61E1-4440-8447-34030D305A44}" type="presParOf" srcId="{D36D28B7-1BBA-4EA6-8986-E749D67DA885}" destId="{B4B49C69-DDE5-498B-9C6E-A731B226E014}" srcOrd="1" destOrd="0" presId="urn:microsoft.com/office/officeart/2005/8/layout/vList5"/>
    <dgm:cxn modelId="{905A6133-1AF7-4D91-AB2D-08F4DBC6E2C2}" type="presParOf" srcId="{B9706C0A-2FE7-46C8-B065-DE9E5851A7C4}" destId="{0CD3AFF5-A26D-4981-A69D-3FED127A84FA}" srcOrd="1" destOrd="0" presId="urn:microsoft.com/office/officeart/2005/8/layout/vList5"/>
    <dgm:cxn modelId="{B5A02904-0643-4197-9EE8-B4F0B82DF706}" type="presParOf" srcId="{B9706C0A-2FE7-46C8-B065-DE9E5851A7C4}" destId="{FE86AD80-494E-491D-AFA1-3C5E308DB7D4}" srcOrd="2" destOrd="0" presId="urn:microsoft.com/office/officeart/2005/8/layout/vList5"/>
    <dgm:cxn modelId="{77246BBA-5BCD-4405-A636-10EDCC665B9F}" type="presParOf" srcId="{FE86AD80-494E-491D-AFA1-3C5E308DB7D4}" destId="{FB665F2B-EF9F-44B5-AA45-3D05D1B17DB3}" srcOrd="0" destOrd="0" presId="urn:microsoft.com/office/officeart/2005/8/layout/vList5"/>
    <dgm:cxn modelId="{1D24EB72-5434-4980-B95A-87EA2010DE3B}" type="presParOf" srcId="{FE86AD80-494E-491D-AFA1-3C5E308DB7D4}" destId="{FE4AF290-C169-4ADA-95FA-CDBE5C9472AE}" srcOrd="1" destOrd="0" presId="urn:microsoft.com/office/officeart/2005/8/layout/vList5"/>
    <dgm:cxn modelId="{98F67C8D-B522-4461-BDCB-6F5CE9E98CF9}" type="presParOf" srcId="{B9706C0A-2FE7-46C8-B065-DE9E5851A7C4}" destId="{29CECDE5-2D42-4C63-A774-E7950DB575D0}" srcOrd="3" destOrd="0" presId="urn:microsoft.com/office/officeart/2005/8/layout/vList5"/>
    <dgm:cxn modelId="{2BAD03E5-56E0-47A4-976C-8D8574BB4800}" type="presParOf" srcId="{B9706C0A-2FE7-46C8-B065-DE9E5851A7C4}" destId="{2C0B7525-5571-4DC1-895B-78D587B56834}" srcOrd="4" destOrd="0" presId="urn:microsoft.com/office/officeart/2005/8/layout/vList5"/>
    <dgm:cxn modelId="{7C7C7A9D-FB55-4157-89AF-6109983A9638}" type="presParOf" srcId="{2C0B7525-5571-4DC1-895B-78D587B56834}" destId="{0884A870-DC12-4276-8D33-514082DFAD95}" srcOrd="0" destOrd="0" presId="urn:microsoft.com/office/officeart/2005/8/layout/vList5"/>
    <dgm:cxn modelId="{C2407733-CFC0-4ADB-AC0B-C9C2C00BDB01}" type="presParOf" srcId="{2C0B7525-5571-4DC1-895B-78D587B56834}" destId="{C4D55C41-D730-4EDE-8B7B-AB699CDE20F7}" srcOrd="1" destOrd="0" presId="urn:microsoft.com/office/officeart/2005/8/layout/vList5"/>
    <dgm:cxn modelId="{8541CFB3-8193-498B-826D-1096BC2213E5}" type="presParOf" srcId="{B9706C0A-2FE7-46C8-B065-DE9E5851A7C4}" destId="{2282F692-19F1-4D95-80C7-A2EC15AC5144}" srcOrd="5" destOrd="0" presId="urn:microsoft.com/office/officeart/2005/8/layout/vList5"/>
    <dgm:cxn modelId="{33755C45-F68E-4478-85E0-43461762A83A}" type="presParOf" srcId="{B9706C0A-2FE7-46C8-B065-DE9E5851A7C4}" destId="{DAE9A283-5B64-4431-B5E3-80B0D8240FF8}" srcOrd="6" destOrd="0" presId="urn:microsoft.com/office/officeart/2005/8/layout/vList5"/>
    <dgm:cxn modelId="{25DF6CA0-4CAA-4335-A4A4-30B3B7064A78}" type="presParOf" srcId="{DAE9A283-5B64-4431-B5E3-80B0D8240FF8}" destId="{10E00588-34EB-4F15-9E24-BEBA0A362A7E}" srcOrd="0" destOrd="0" presId="urn:microsoft.com/office/officeart/2005/8/layout/vList5"/>
    <dgm:cxn modelId="{259BCA63-A539-4855-914A-79CB00FC7667}" type="presParOf" srcId="{DAE9A283-5B64-4431-B5E3-80B0D8240FF8}" destId="{AE31FBEE-AD58-409F-887F-D01F7B98FD1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C5182C5-7D32-4975-9225-953E892A9BE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34FE462-834F-4C25-80DE-C63CF4AEB774}">
      <dgm:prSet phldrT="[Text]" custT="1"/>
      <dgm:spPr>
        <a:solidFill>
          <a:srgbClr val="E73452"/>
        </a:solidFill>
      </dgm:spPr>
      <dgm:t>
        <a:bodyPr/>
        <a:lstStyle/>
        <a:p>
          <a:r>
            <a:rPr lang="en-GB" sz="2000" b="1" dirty="0" smtClean="0">
              <a:solidFill>
                <a:schemeClr val="bg1"/>
              </a:solidFill>
            </a:rPr>
            <a:t>Social</a:t>
          </a:r>
          <a:r>
            <a:rPr lang="en-GB" sz="2000" dirty="0" smtClean="0">
              <a:solidFill>
                <a:schemeClr val="bg1"/>
              </a:solidFill>
            </a:rPr>
            <a:t> </a:t>
          </a:r>
          <a:r>
            <a:rPr lang="en-GB" sz="2000" b="1" dirty="0" smtClean="0">
              <a:solidFill>
                <a:schemeClr val="bg1"/>
              </a:solidFill>
            </a:rPr>
            <a:t>Scoreboard</a:t>
          </a:r>
          <a:endParaRPr lang="en-GB" sz="2000" b="1" dirty="0">
            <a:solidFill>
              <a:schemeClr val="bg1"/>
            </a:solidFill>
          </a:endParaRPr>
        </a:p>
      </dgm:t>
    </dgm:pt>
    <dgm:pt modelId="{3D80F3C0-96AE-4988-96BD-F24A2355C509}" type="parTrans" cxnId="{20C44FF1-CEDA-4CC4-95EE-876D77E13D8E}">
      <dgm:prSet/>
      <dgm:spPr/>
      <dgm:t>
        <a:bodyPr/>
        <a:lstStyle/>
        <a:p>
          <a:endParaRPr lang="en-GB"/>
        </a:p>
      </dgm:t>
    </dgm:pt>
    <dgm:pt modelId="{D028C047-6343-4863-BA19-C85C243A94C2}" type="sibTrans" cxnId="{20C44FF1-CEDA-4CC4-95EE-876D77E13D8E}">
      <dgm:prSet/>
      <dgm:spPr/>
      <dgm:t>
        <a:bodyPr/>
        <a:lstStyle/>
        <a:p>
          <a:endParaRPr lang="en-GB"/>
        </a:p>
      </dgm:t>
    </dgm:pt>
    <dgm:pt modelId="{33603C05-61BE-4E38-8EC7-30885FF32F2D}">
      <dgm:prSet phldrT="[Text]"/>
      <dgm:spPr>
        <a:solidFill>
          <a:schemeClr val="accent5"/>
        </a:solidFill>
      </dgm:spPr>
      <dgm:t>
        <a:bodyPr/>
        <a:lstStyle/>
        <a:p>
          <a:pPr algn="l"/>
          <a:endParaRPr lang="en-GB" dirty="0" smtClean="0">
            <a:solidFill>
              <a:sysClr val="windowText" lastClr="000000"/>
            </a:solidFill>
          </a:endParaRPr>
        </a:p>
        <a:p>
          <a:pPr algn="ctr"/>
          <a:r>
            <a:rPr lang="en-GB" dirty="0" smtClean="0">
              <a:solidFill>
                <a:sysClr val="windowText" lastClr="000000"/>
              </a:solidFill>
            </a:rPr>
            <a:t>To serve as a reference framework to monitor employment and social performances of Member States in a holistic way</a:t>
          </a:r>
          <a:endParaRPr lang="en-GB" dirty="0">
            <a:solidFill>
              <a:sysClr val="windowText" lastClr="000000"/>
            </a:solidFill>
          </a:endParaRPr>
        </a:p>
      </dgm:t>
    </dgm:pt>
    <dgm:pt modelId="{9A84FD1B-E223-43E4-8F7D-8EEDEDAA460F}" type="parTrans" cxnId="{EDBFBB4C-296F-41A3-B290-C6E497F79C96}">
      <dgm:prSet/>
      <dgm:spPr/>
      <dgm:t>
        <a:bodyPr/>
        <a:lstStyle/>
        <a:p>
          <a:endParaRPr lang="en-GB"/>
        </a:p>
      </dgm:t>
    </dgm:pt>
    <dgm:pt modelId="{4E706569-C0DD-4C1E-BD8D-19F580047A78}" type="sibTrans" cxnId="{EDBFBB4C-296F-41A3-B290-C6E497F79C96}">
      <dgm:prSet/>
      <dgm:spPr/>
      <dgm:t>
        <a:bodyPr/>
        <a:lstStyle/>
        <a:p>
          <a:endParaRPr lang="en-GB"/>
        </a:p>
      </dgm:t>
    </dgm:pt>
    <dgm:pt modelId="{95D3BE09-395C-43A1-989F-50C644C6251E}">
      <dgm:prSet phldrT="[Text]"/>
      <dgm:spPr>
        <a:solidFill>
          <a:schemeClr val="accent5"/>
        </a:solidFill>
      </dgm:spPr>
      <dgm:t>
        <a:bodyPr/>
        <a:lstStyle/>
        <a:p>
          <a:pPr algn="ctr"/>
          <a:r>
            <a:rPr lang="en-GB" dirty="0" smtClean="0">
              <a:solidFill>
                <a:sysClr val="windowText" lastClr="000000"/>
              </a:solidFill>
            </a:rPr>
            <a:t>12 areas along three dimensions </a:t>
          </a:r>
          <a:br>
            <a:rPr lang="en-GB" dirty="0" smtClean="0">
              <a:solidFill>
                <a:sysClr val="windowText" lastClr="000000"/>
              </a:solidFill>
            </a:rPr>
          </a:br>
          <a:r>
            <a:rPr lang="en-GB" dirty="0" smtClean="0">
              <a:solidFill>
                <a:sysClr val="windowText" lastClr="000000"/>
              </a:solidFill>
            </a:rPr>
            <a:t>of 'societal progress':</a:t>
          </a:r>
        </a:p>
      </dgm:t>
    </dgm:pt>
    <dgm:pt modelId="{6CDD4A50-238E-4FD0-8AC6-A5113FB258BE}" type="parTrans" cxnId="{336470C0-511C-4023-9336-1F382C52BB5A}">
      <dgm:prSet/>
      <dgm:spPr/>
      <dgm:t>
        <a:bodyPr/>
        <a:lstStyle/>
        <a:p>
          <a:endParaRPr lang="en-GB"/>
        </a:p>
      </dgm:t>
    </dgm:pt>
    <dgm:pt modelId="{CCED229C-3DC1-4F17-8F54-CE62943A7073}" type="sibTrans" cxnId="{336470C0-511C-4023-9336-1F382C52BB5A}">
      <dgm:prSet/>
      <dgm:spPr/>
      <dgm:t>
        <a:bodyPr/>
        <a:lstStyle/>
        <a:p>
          <a:endParaRPr lang="en-GB"/>
        </a:p>
      </dgm:t>
    </dgm:pt>
    <dgm:pt modelId="{47D8FD00-F56F-4F6F-929B-34F36E9EA46D}">
      <dgm:prSet/>
      <dgm:spPr>
        <a:solidFill>
          <a:schemeClr val="accent5"/>
        </a:solidFill>
      </dgm:spPr>
      <dgm:t>
        <a:bodyPr/>
        <a:lstStyle/>
        <a:p>
          <a:pPr algn="ctr"/>
          <a:r>
            <a:rPr lang="en-GB" dirty="0" smtClean="0">
              <a:solidFill>
                <a:sysClr val="windowText" lastClr="000000"/>
              </a:solidFill>
            </a:rPr>
            <a:t>To be used in the framework of the European Semester, in particular in the Joint Employment Report </a:t>
          </a:r>
          <a:endParaRPr lang="en-GB" dirty="0">
            <a:solidFill>
              <a:sysClr val="windowText" lastClr="000000"/>
            </a:solidFill>
          </a:endParaRPr>
        </a:p>
      </dgm:t>
    </dgm:pt>
    <dgm:pt modelId="{6EA5F6F7-D35C-4FB3-BBB3-BE771E088EA5}" type="sibTrans" cxnId="{2C7B79AF-3673-42E2-82EC-4817E9540384}">
      <dgm:prSet/>
      <dgm:spPr/>
      <dgm:t>
        <a:bodyPr/>
        <a:lstStyle/>
        <a:p>
          <a:endParaRPr lang="en-GB"/>
        </a:p>
      </dgm:t>
    </dgm:pt>
    <dgm:pt modelId="{9F9CD672-9D42-4347-AFCD-4A32FFE4231C}" type="parTrans" cxnId="{2C7B79AF-3673-42E2-82EC-4817E9540384}">
      <dgm:prSet/>
      <dgm:spPr/>
      <dgm:t>
        <a:bodyPr/>
        <a:lstStyle/>
        <a:p>
          <a:endParaRPr lang="en-GB"/>
        </a:p>
      </dgm:t>
    </dgm:pt>
    <dgm:pt modelId="{747908AF-D4E5-46FF-A175-047DC912A9EF}">
      <dgm:prSet phldrT="[Text]"/>
      <dgm:spPr>
        <a:solidFill>
          <a:schemeClr val="accent5"/>
        </a:solidFill>
      </dgm:spPr>
      <dgm:t>
        <a:bodyPr/>
        <a:lstStyle/>
        <a:p>
          <a:pPr algn="ctr"/>
          <a:r>
            <a:rPr lang="en-GB" dirty="0" smtClean="0">
              <a:solidFill>
                <a:sysClr val="windowText" lastClr="000000"/>
              </a:solidFill>
            </a:rPr>
            <a:t>  Equal opportunities and labour market access</a:t>
          </a:r>
        </a:p>
      </dgm:t>
    </dgm:pt>
    <dgm:pt modelId="{E8F3445C-5657-4EC4-84C2-81DA53348402}" type="parTrans" cxnId="{0E7A0C4A-02AE-48AE-9D48-683E2EBB6B08}">
      <dgm:prSet/>
      <dgm:spPr/>
      <dgm:t>
        <a:bodyPr/>
        <a:lstStyle/>
        <a:p>
          <a:endParaRPr lang="en-GB"/>
        </a:p>
      </dgm:t>
    </dgm:pt>
    <dgm:pt modelId="{0DCA71AD-A0FC-4236-8022-022936EE0004}" type="sibTrans" cxnId="{0E7A0C4A-02AE-48AE-9D48-683E2EBB6B08}">
      <dgm:prSet/>
      <dgm:spPr/>
      <dgm:t>
        <a:bodyPr/>
        <a:lstStyle/>
        <a:p>
          <a:endParaRPr lang="en-GB"/>
        </a:p>
      </dgm:t>
    </dgm:pt>
    <dgm:pt modelId="{626DA031-AED5-4238-928D-BDC7C469266C}">
      <dgm:prSet phldrT="[Text]"/>
      <dgm:spPr>
        <a:solidFill>
          <a:schemeClr val="accent5"/>
        </a:solidFill>
      </dgm:spPr>
      <dgm:t>
        <a:bodyPr/>
        <a:lstStyle/>
        <a:p>
          <a:pPr algn="ctr"/>
          <a:r>
            <a:rPr lang="en-GB" dirty="0" smtClean="0">
              <a:solidFill>
                <a:sysClr val="windowText" lastClr="000000"/>
              </a:solidFill>
            </a:rPr>
            <a:t>  Dynamic labour markets and fair working conditions</a:t>
          </a:r>
        </a:p>
      </dgm:t>
    </dgm:pt>
    <dgm:pt modelId="{E380A9C8-0E1C-43F3-B9E4-11E1D00248CF}" type="parTrans" cxnId="{DB5D4280-7F6C-482B-A9A0-EABFA19524C5}">
      <dgm:prSet/>
      <dgm:spPr/>
      <dgm:t>
        <a:bodyPr/>
        <a:lstStyle/>
        <a:p>
          <a:endParaRPr lang="en-GB"/>
        </a:p>
      </dgm:t>
    </dgm:pt>
    <dgm:pt modelId="{AFB730F8-6F63-4333-B42C-02F0D8484B63}" type="sibTrans" cxnId="{DB5D4280-7F6C-482B-A9A0-EABFA19524C5}">
      <dgm:prSet/>
      <dgm:spPr/>
      <dgm:t>
        <a:bodyPr/>
        <a:lstStyle/>
        <a:p>
          <a:endParaRPr lang="en-GB"/>
        </a:p>
      </dgm:t>
    </dgm:pt>
    <dgm:pt modelId="{349F7983-DF84-403A-8F75-4958670B1ABC}">
      <dgm:prSet phldrT="[Text]"/>
      <dgm:spPr>
        <a:solidFill>
          <a:schemeClr val="accent5"/>
        </a:solidFill>
      </dgm:spPr>
      <dgm:t>
        <a:bodyPr/>
        <a:lstStyle/>
        <a:p>
          <a:pPr algn="ctr"/>
          <a:r>
            <a:rPr lang="en-GB" dirty="0" smtClean="0">
              <a:solidFill>
                <a:sysClr val="windowText" lastClr="000000"/>
              </a:solidFill>
            </a:rPr>
            <a:t>  Public support, social protection and inclusion</a:t>
          </a:r>
        </a:p>
      </dgm:t>
    </dgm:pt>
    <dgm:pt modelId="{FFAD0E87-9BC2-43C9-8349-5E72F4628870}" type="parTrans" cxnId="{57AE5C75-15FF-419A-99A9-035BB22AF0E0}">
      <dgm:prSet/>
      <dgm:spPr/>
      <dgm:t>
        <a:bodyPr/>
        <a:lstStyle/>
        <a:p>
          <a:endParaRPr lang="en-GB"/>
        </a:p>
      </dgm:t>
    </dgm:pt>
    <dgm:pt modelId="{25EBCB2A-DF06-41B7-A151-BFC184ECE3CF}" type="sibTrans" cxnId="{57AE5C75-15FF-419A-99A9-035BB22AF0E0}">
      <dgm:prSet/>
      <dgm:spPr/>
      <dgm:t>
        <a:bodyPr/>
        <a:lstStyle/>
        <a:p>
          <a:endParaRPr lang="en-GB"/>
        </a:p>
      </dgm:t>
    </dgm:pt>
    <dgm:pt modelId="{5D84036E-2356-44AF-9882-4D4D6AD56CC3}">
      <dgm:prSet phldrT="[Text]"/>
      <dgm:spPr>
        <a:solidFill>
          <a:schemeClr val="accent5"/>
        </a:solidFill>
      </dgm:spPr>
      <dgm:t>
        <a:bodyPr/>
        <a:lstStyle/>
        <a:p>
          <a:pPr algn="ctr"/>
          <a:r>
            <a:rPr lang="en-GB" dirty="0" smtClean="0">
              <a:solidFill>
                <a:sysClr val="windowText" lastClr="000000"/>
              </a:solidFill>
            </a:rPr>
            <a:t>14 headline and 21 secondary indicators</a:t>
          </a:r>
        </a:p>
        <a:p>
          <a:pPr algn="ctr"/>
          <a:r>
            <a:rPr lang="en-GB" dirty="0" smtClean="0">
              <a:solidFill>
                <a:sysClr val="windowText" lastClr="000000"/>
              </a:solidFill>
            </a:rPr>
            <a:t>Based on existing data from e.g. EU-LFS, EU-SILC, the Structure of Earnings Survey and the OECD's PISA survey</a:t>
          </a:r>
          <a:endParaRPr lang="en-GB" dirty="0">
            <a:solidFill>
              <a:sysClr val="windowText" lastClr="000000"/>
            </a:solidFill>
          </a:endParaRPr>
        </a:p>
      </dgm:t>
    </dgm:pt>
    <dgm:pt modelId="{A414DF8F-CCFC-44B4-A99F-E9EBF63861A0}" type="parTrans" cxnId="{AA4F9B67-9D00-4817-A3BE-057FA6335139}">
      <dgm:prSet/>
      <dgm:spPr/>
      <dgm:t>
        <a:bodyPr/>
        <a:lstStyle/>
        <a:p>
          <a:endParaRPr lang="en-GB"/>
        </a:p>
      </dgm:t>
    </dgm:pt>
    <dgm:pt modelId="{C09EE08C-DB8E-492D-8232-455AE3779FAF}" type="sibTrans" cxnId="{AA4F9B67-9D00-4817-A3BE-057FA6335139}">
      <dgm:prSet/>
      <dgm:spPr/>
      <dgm:t>
        <a:bodyPr/>
        <a:lstStyle/>
        <a:p>
          <a:endParaRPr lang="en-GB"/>
        </a:p>
      </dgm:t>
    </dgm:pt>
    <dgm:pt modelId="{71D98B4C-5D79-4BF1-9680-911124897DF1}" type="pres">
      <dgm:prSet presAssocID="{1C5182C5-7D32-4975-9225-953E892A9BE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CD863A7-C4F1-4F46-BB2A-0A8975FCC1CF}" type="pres">
      <dgm:prSet presAssocID="{1C5182C5-7D32-4975-9225-953E892A9BEB}" presName="matrix" presStyleCnt="0"/>
      <dgm:spPr/>
      <dgm:t>
        <a:bodyPr/>
        <a:lstStyle/>
        <a:p>
          <a:endParaRPr lang="en-GB"/>
        </a:p>
      </dgm:t>
    </dgm:pt>
    <dgm:pt modelId="{BB744677-A279-4328-9EAC-176D75C62777}" type="pres">
      <dgm:prSet presAssocID="{1C5182C5-7D32-4975-9225-953E892A9BEB}" presName="tile1" presStyleLbl="node1" presStyleIdx="0" presStyleCnt="4"/>
      <dgm:spPr/>
      <dgm:t>
        <a:bodyPr/>
        <a:lstStyle/>
        <a:p>
          <a:endParaRPr lang="en-GB"/>
        </a:p>
      </dgm:t>
    </dgm:pt>
    <dgm:pt modelId="{1CBB9F3D-F43F-439B-9DC0-FC0AE0C3801B}" type="pres">
      <dgm:prSet presAssocID="{1C5182C5-7D32-4975-9225-953E892A9BE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52B614-38F7-456A-958D-1E6D42E4172F}" type="pres">
      <dgm:prSet presAssocID="{1C5182C5-7D32-4975-9225-953E892A9BEB}" presName="tile2" presStyleLbl="node1" presStyleIdx="1" presStyleCnt="4"/>
      <dgm:spPr/>
      <dgm:t>
        <a:bodyPr/>
        <a:lstStyle/>
        <a:p>
          <a:endParaRPr lang="en-GB"/>
        </a:p>
      </dgm:t>
    </dgm:pt>
    <dgm:pt modelId="{B1CE464F-BF8B-4EDD-8792-BAD20C63EAF0}" type="pres">
      <dgm:prSet presAssocID="{1C5182C5-7D32-4975-9225-953E892A9BE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81866D-9714-4916-8410-D86F9A80D8C9}" type="pres">
      <dgm:prSet presAssocID="{1C5182C5-7D32-4975-9225-953E892A9BEB}" presName="tile3" presStyleLbl="node1" presStyleIdx="2" presStyleCnt="4"/>
      <dgm:spPr/>
      <dgm:t>
        <a:bodyPr/>
        <a:lstStyle/>
        <a:p>
          <a:endParaRPr lang="en-GB"/>
        </a:p>
      </dgm:t>
    </dgm:pt>
    <dgm:pt modelId="{394FEB8E-3D90-423D-87EB-FD84FA95461F}" type="pres">
      <dgm:prSet presAssocID="{1C5182C5-7D32-4975-9225-953E892A9BE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EEDC5D-73D4-4ED3-874F-2E67E8951F94}" type="pres">
      <dgm:prSet presAssocID="{1C5182C5-7D32-4975-9225-953E892A9BEB}" presName="tile4" presStyleLbl="node1" presStyleIdx="3" presStyleCnt="4"/>
      <dgm:spPr/>
      <dgm:t>
        <a:bodyPr/>
        <a:lstStyle/>
        <a:p>
          <a:endParaRPr lang="en-GB"/>
        </a:p>
      </dgm:t>
    </dgm:pt>
    <dgm:pt modelId="{FF2157EE-7721-4F3D-BEE3-717633ABA947}" type="pres">
      <dgm:prSet presAssocID="{1C5182C5-7D32-4975-9225-953E892A9BE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8F8478-BE35-4CF6-A2F2-F6A0270DE4BB}" type="pres">
      <dgm:prSet presAssocID="{1C5182C5-7D32-4975-9225-953E892A9BE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336470C0-511C-4023-9336-1F382C52BB5A}" srcId="{934FE462-834F-4C25-80DE-C63CF4AEB774}" destId="{95D3BE09-395C-43A1-989F-50C644C6251E}" srcOrd="1" destOrd="0" parTransId="{6CDD4A50-238E-4FD0-8AC6-A5113FB258BE}" sibTransId="{CCED229C-3DC1-4F17-8F54-CE62943A7073}"/>
    <dgm:cxn modelId="{30AF7F47-689E-4841-90B4-6705C4BBAC97}" type="presOf" srcId="{95D3BE09-395C-43A1-989F-50C644C6251E}" destId="{B1CE464F-BF8B-4EDD-8792-BAD20C63EAF0}" srcOrd="1" destOrd="0" presId="urn:microsoft.com/office/officeart/2005/8/layout/matrix1"/>
    <dgm:cxn modelId="{3E436A3A-1D56-4B4E-9689-98EF4A872F5D}" type="presOf" srcId="{1C5182C5-7D32-4975-9225-953E892A9BEB}" destId="{71D98B4C-5D79-4BF1-9680-911124897DF1}" srcOrd="0" destOrd="0" presId="urn:microsoft.com/office/officeart/2005/8/layout/matrix1"/>
    <dgm:cxn modelId="{1454C029-164D-433E-B990-FB14D171015C}" type="presOf" srcId="{47D8FD00-F56F-4F6F-929B-34F36E9EA46D}" destId="{FF2157EE-7721-4F3D-BEE3-717633ABA947}" srcOrd="1" destOrd="0" presId="urn:microsoft.com/office/officeart/2005/8/layout/matrix1"/>
    <dgm:cxn modelId="{83559F57-20FA-4CEA-9077-ECC33644C292}" type="presOf" srcId="{5D84036E-2356-44AF-9882-4D4D6AD56CC3}" destId="{2A81866D-9714-4916-8410-D86F9A80D8C9}" srcOrd="0" destOrd="0" presId="urn:microsoft.com/office/officeart/2005/8/layout/matrix1"/>
    <dgm:cxn modelId="{20C44FF1-CEDA-4CC4-95EE-876D77E13D8E}" srcId="{1C5182C5-7D32-4975-9225-953E892A9BEB}" destId="{934FE462-834F-4C25-80DE-C63CF4AEB774}" srcOrd="0" destOrd="0" parTransId="{3D80F3C0-96AE-4988-96BD-F24A2355C509}" sibTransId="{D028C047-6343-4863-BA19-C85C243A94C2}"/>
    <dgm:cxn modelId="{686C1291-A4AA-4254-AA8B-A8648F98E302}" type="presOf" srcId="{47D8FD00-F56F-4F6F-929B-34F36E9EA46D}" destId="{65EEDC5D-73D4-4ED3-874F-2E67E8951F94}" srcOrd="0" destOrd="0" presId="urn:microsoft.com/office/officeart/2005/8/layout/matrix1"/>
    <dgm:cxn modelId="{57AE5C75-15FF-419A-99A9-035BB22AF0E0}" srcId="{95D3BE09-395C-43A1-989F-50C644C6251E}" destId="{349F7983-DF84-403A-8F75-4958670B1ABC}" srcOrd="2" destOrd="0" parTransId="{FFAD0E87-9BC2-43C9-8349-5E72F4628870}" sibTransId="{25EBCB2A-DF06-41B7-A151-BFC184ECE3CF}"/>
    <dgm:cxn modelId="{A5311A7A-70D4-4E4A-980A-B34309504685}" type="presOf" srcId="{747908AF-D4E5-46FF-A175-047DC912A9EF}" destId="{B1CE464F-BF8B-4EDD-8792-BAD20C63EAF0}" srcOrd="1" destOrd="1" presId="urn:microsoft.com/office/officeart/2005/8/layout/matrix1"/>
    <dgm:cxn modelId="{7B4E3DAB-21F9-4683-9B15-A4E3E713B8A6}" type="presOf" srcId="{349F7983-DF84-403A-8F75-4958670B1ABC}" destId="{0D52B614-38F7-456A-958D-1E6D42E4172F}" srcOrd="0" destOrd="3" presId="urn:microsoft.com/office/officeart/2005/8/layout/matrix1"/>
    <dgm:cxn modelId="{6AE222D2-2857-430C-8A55-D87BB40D6166}" type="presOf" srcId="{349F7983-DF84-403A-8F75-4958670B1ABC}" destId="{B1CE464F-BF8B-4EDD-8792-BAD20C63EAF0}" srcOrd="1" destOrd="3" presId="urn:microsoft.com/office/officeart/2005/8/layout/matrix1"/>
    <dgm:cxn modelId="{00FA5E75-954C-40CC-AB5B-3E7A0EEAC46F}" type="presOf" srcId="{5D84036E-2356-44AF-9882-4D4D6AD56CC3}" destId="{394FEB8E-3D90-423D-87EB-FD84FA95461F}" srcOrd="1" destOrd="0" presId="urn:microsoft.com/office/officeart/2005/8/layout/matrix1"/>
    <dgm:cxn modelId="{D668C350-5DAB-455D-985E-1F3DDEEDF12F}" type="presOf" srcId="{33603C05-61BE-4E38-8EC7-30885FF32F2D}" destId="{1CBB9F3D-F43F-439B-9DC0-FC0AE0C3801B}" srcOrd="1" destOrd="0" presId="urn:microsoft.com/office/officeart/2005/8/layout/matrix1"/>
    <dgm:cxn modelId="{84743801-4E83-4168-B9D1-F9D3B2417DCB}" type="presOf" srcId="{626DA031-AED5-4238-928D-BDC7C469266C}" destId="{B1CE464F-BF8B-4EDD-8792-BAD20C63EAF0}" srcOrd="1" destOrd="2" presId="urn:microsoft.com/office/officeart/2005/8/layout/matrix1"/>
    <dgm:cxn modelId="{2C7B79AF-3673-42E2-82EC-4817E9540384}" srcId="{934FE462-834F-4C25-80DE-C63CF4AEB774}" destId="{47D8FD00-F56F-4F6F-929B-34F36E9EA46D}" srcOrd="3" destOrd="0" parTransId="{9F9CD672-9D42-4347-AFCD-4A32FFE4231C}" sibTransId="{6EA5F6F7-D35C-4FB3-BBB3-BE771E088EA5}"/>
    <dgm:cxn modelId="{B5F19858-1843-4ED4-AC29-8D11C938D9FD}" type="presOf" srcId="{33603C05-61BE-4E38-8EC7-30885FF32F2D}" destId="{BB744677-A279-4328-9EAC-176D75C62777}" srcOrd="0" destOrd="0" presId="urn:microsoft.com/office/officeart/2005/8/layout/matrix1"/>
    <dgm:cxn modelId="{25C70D1E-A732-4E11-A03E-DFAC2E696B23}" type="presOf" srcId="{626DA031-AED5-4238-928D-BDC7C469266C}" destId="{0D52B614-38F7-456A-958D-1E6D42E4172F}" srcOrd="0" destOrd="2" presId="urn:microsoft.com/office/officeart/2005/8/layout/matrix1"/>
    <dgm:cxn modelId="{87672E93-6979-4256-B8BA-8714CA1DC404}" type="presOf" srcId="{95D3BE09-395C-43A1-989F-50C644C6251E}" destId="{0D52B614-38F7-456A-958D-1E6D42E4172F}" srcOrd="0" destOrd="0" presId="urn:microsoft.com/office/officeart/2005/8/layout/matrix1"/>
    <dgm:cxn modelId="{EDBFBB4C-296F-41A3-B290-C6E497F79C96}" srcId="{934FE462-834F-4C25-80DE-C63CF4AEB774}" destId="{33603C05-61BE-4E38-8EC7-30885FF32F2D}" srcOrd="0" destOrd="0" parTransId="{9A84FD1B-E223-43E4-8F7D-8EEDEDAA460F}" sibTransId="{4E706569-C0DD-4C1E-BD8D-19F580047A78}"/>
    <dgm:cxn modelId="{DB5D4280-7F6C-482B-A9A0-EABFA19524C5}" srcId="{95D3BE09-395C-43A1-989F-50C644C6251E}" destId="{626DA031-AED5-4238-928D-BDC7C469266C}" srcOrd="1" destOrd="0" parTransId="{E380A9C8-0E1C-43F3-B9E4-11E1D00248CF}" sibTransId="{AFB730F8-6F63-4333-B42C-02F0D8484B63}"/>
    <dgm:cxn modelId="{22D995D4-6652-402B-867F-8DDE3117EC75}" type="presOf" srcId="{934FE462-834F-4C25-80DE-C63CF4AEB774}" destId="{918F8478-BE35-4CF6-A2F2-F6A0270DE4BB}" srcOrd="0" destOrd="0" presId="urn:microsoft.com/office/officeart/2005/8/layout/matrix1"/>
    <dgm:cxn modelId="{AA4F9B67-9D00-4817-A3BE-057FA6335139}" srcId="{934FE462-834F-4C25-80DE-C63CF4AEB774}" destId="{5D84036E-2356-44AF-9882-4D4D6AD56CC3}" srcOrd="2" destOrd="0" parTransId="{A414DF8F-CCFC-44B4-A99F-E9EBF63861A0}" sibTransId="{C09EE08C-DB8E-492D-8232-455AE3779FAF}"/>
    <dgm:cxn modelId="{0E7A0C4A-02AE-48AE-9D48-683E2EBB6B08}" srcId="{95D3BE09-395C-43A1-989F-50C644C6251E}" destId="{747908AF-D4E5-46FF-A175-047DC912A9EF}" srcOrd="0" destOrd="0" parTransId="{E8F3445C-5657-4EC4-84C2-81DA53348402}" sibTransId="{0DCA71AD-A0FC-4236-8022-022936EE0004}"/>
    <dgm:cxn modelId="{4CD42381-4969-4C25-9C35-D4CC42C39018}" type="presOf" srcId="{747908AF-D4E5-46FF-A175-047DC912A9EF}" destId="{0D52B614-38F7-456A-958D-1E6D42E4172F}" srcOrd="0" destOrd="1" presId="urn:microsoft.com/office/officeart/2005/8/layout/matrix1"/>
    <dgm:cxn modelId="{240F8F4F-A307-4139-8651-BAB741F02D86}" type="presParOf" srcId="{71D98B4C-5D79-4BF1-9680-911124897DF1}" destId="{ACD863A7-C4F1-4F46-BB2A-0A8975FCC1CF}" srcOrd="0" destOrd="0" presId="urn:microsoft.com/office/officeart/2005/8/layout/matrix1"/>
    <dgm:cxn modelId="{DE2864F3-003E-44FB-ADB8-EE539CF2E350}" type="presParOf" srcId="{ACD863A7-C4F1-4F46-BB2A-0A8975FCC1CF}" destId="{BB744677-A279-4328-9EAC-176D75C62777}" srcOrd="0" destOrd="0" presId="urn:microsoft.com/office/officeart/2005/8/layout/matrix1"/>
    <dgm:cxn modelId="{02AB91A7-79AE-406E-A762-1A8237ABD92C}" type="presParOf" srcId="{ACD863A7-C4F1-4F46-BB2A-0A8975FCC1CF}" destId="{1CBB9F3D-F43F-439B-9DC0-FC0AE0C3801B}" srcOrd="1" destOrd="0" presId="urn:microsoft.com/office/officeart/2005/8/layout/matrix1"/>
    <dgm:cxn modelId="{51A8DADB-2B61-4F76-B4C8-B6C21BE0B27E}" type="presParOf" srcId="{ACD863A7-C4F1-4F46-BB2A-0A8975FCC1CF}" destId="{0D52B614-38F7-456A-958D-1E6D42E4172F}" srcOrd="2" destOrd="0" presId="urn:microsoft.com/office/officeart/2005/8/layout/matrix1"/>
    <dgm:cxn modelId="{A89E7141-7BBF-4BF2-8A1E-81725A5FD2BE}" type="presParOf" srcId="{ACD863A7-C4F1-4F46-BB2A-0A8975FCC1CF}" destId="{B1CE464F-BF8B-4EDD-8792-BAD20C63EAF0}" srcOrd="3" destOrd="0" presId="urn:microsoft.com/office/officeart/2005/8/layout/matrix1"/>
    <dgm:cxn modelId="{E5AC0E68-92BC-45F8-B0C9-3EDB1F4271DD}" type="presParOf" srcId="{ACD863A7-C4F1-4F46-BB2A-0A8975FCC1CF}" destId="{2A81866D-9714-4916-8410-D86F9A80D8C9}" srcOrd="4" destOrd="0" presId="urn:microsoft.com/office/officeart/2005/8/layout/matrix1"/>
    <dgm:cxn modelId="{86A0C10B-78B8-4E0E-9B66-F2519447689F}" type="presParOf" srcId="{ACD863A7-C4F1-4F46-BB2A-0A8975FCC1CF}" destId="{394FEB8E-3D90-423D-87EB-FD84FA95461F}" srcOrd="5" destOrd="0" presId="urn:microsoft.com/office/officeart/2005/8/layout/matrix1"/>
    <dgm:cxn modelId="{8265D1A5-667A-4C70-A6E9-E5BFF8E2A196}" type="presParOf" srcId="{ACD863A7-C4F1-4F46-BB2A-0A8975FCC1CF}" destId="{65EEDC5D-73D4-4ED3-874F-2E67E8951F94}" srcOrd="6" destOrd="0" presId="urn:microsoft.com/office/officeart/2005/8/layout/matrix1"/>
    <dgm:cxn modelId="{E49AE326-7E06-447B-AA86-6C43C0379198}" type="presParOf" srcId="{ACD863A7-C4F1-4F46-BB2A-0A8975FCC1CF}" destId="{FF2157EE-7721-4F3D-BEE3-717633ABA947}" srcOrd="7" destOrd="0" presId="urn:microsoft.com/office/officeart/2005/8/layout/matrix1"/>
    <dgm:cxn modelId="{86DBAE48-EF7A-4259-80B6-C82D78637F81}" type="presParOf" srcId="{71D98B4C-5D79-4BF1-9680-911124897DF1}" destId="{918F8478-BE35-4CF6-A2F2-F6A0270DE4B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EC537E-FC5D-42EF-97A7-4C31CE89CF6E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1C4ED59-7957-4F74-95F5-BF8AE65BC907}">
      <dgm:prSet/>
      <dgm:spPr/>
      <dgm:t>
        <a:bodyPr/>
        <a:lstStyle/>
        <a:p>
          <a:pPr rtl="0"/>
          <a:r>
            <a:rPr lang="en-GB" i="0" smtClean="0"/>
            <a:t>White Paper on the Future of Europe</a:t>
          </a:r>
          <a:endParaRPr lang="en-GB"/>
        </a:p>
      </dgm:t>
    </dgm:pt>
    <dgm:pt modelId="{626EC702-3B15-426A-87C4-A0046C1F824E}" type="parTrans" cxnId="{B443CC23-6187-4F78-AF51-318C479529B6}">
      <dgm:prSet/>
      <dgm:spPr/>
      <dgm:t>
        <a:bodyPr/>
        <a:lstStyle/>
        <a:p>
          <a:endParaRPr lang="en-GB"/>
        </a:p>
      </dgm:t>
    </dgm:pt>
    <dgm:pt modelId="{7A771BE6-195A-4B50-A0C8-149F744068C0}" type="sibTrans" cxnId="{B443CC23-6187-4F78-AF51-318C479529B6}">
      <dgm:prSet/>
      <dgm:spPr/>
      <dgm:t>
        <a:bodyPr/>
        <a:lstStyle/>
        <a:p>
          <a:endParaRPr lang="en-GB"/>
        </a:p>
      </dgm:t>
    </dgm:pt>
    <dgm:pt modelId="{DDA7E505-8EFF-40A1-8950-449EC14E2C69}">
      <dgm:prSet/>
      <dgm:spPr/>
      <dgm:t>
        <a:bodyPr/>
        <a:lstStyle/>
        <a:p>
          <a:pPr rtl="0"/>
          <a:r>
            <a:rPr lang="en-GB" b="1" dirty="0" smtClean="0"/>
            <a:t>The future of EU finances</a:t>
          </a:r>
          <a:endParaRPr lang="en-GB" dirty="0"/>
        </a:p>
      </dgm:t>
    </dgm:pt>
    <dgm:pt modelId="{F7DAA780-8033-4D79-818C-F990C01B2739}" type="parTrans" cxnId="{73AC36A3-8278-4334-9FF2-AA171E7BA5F4}">
      <dgm:prSet/>
      <dgm:spPr/>
      <dgm:t>
        <a:bodyPr/>
        <a:lstStyle/>
        <a:p>
          <a:endParaRPr lang="en-GB"/>
        </a:p>
      </dgm:t>
    </dgm:pt>
    <dgm:pt modelId="{E61913AC-1CB1-41B0-AB94-5B30B3F5EED2}" type="sibTrans" cxnId="{73AC36A3-8278-4334-9FF2-AA171E7BA5F4}">
      <dgm:prSet/>
      <dgm:spPr/>
      <dgm:t>
        <a:bodyPr/>
        <a:lstStyle/>
        <a:p>
          <a:endParaRPr lang="en-GB"/>
        </a:p>
      </dgm:t>
    </dgm:pt>
    <dgm:pt modelId="{30FD4DE9-D2C2-4F68-A7B5-B1D3DF512E16}">
      <dgm:prSet custT="1"/>
      <dgm:spPr>
        <a:solidFill>
          <a:srgbClr val="F68800">
            <a:alpha val="49804"/>
          </a:srgbClr>
        </a:solidFill>
      </dgm:spPr>
      <dgm:t>
        <a:bodyPr/>
        <a:lstStyle/>
        <a:p>
          <a:pPr rtl="0"/>
          <a:r>
            <a:rPr lang="en-GB" sz="700" b="1" dirty="0" smtClean="0"/>
            <a:t>Developing the social dimension of Europe</a:t>
          </a:r>
          <a:endParaRPr lang="en-GB" sz="700" dirty="0"/>
        </a:p>
      </dgm:t>
    </dgm:pt>
    <dgm:pt modelId="{31D572E2-8B00-4F9C-9AAC-6C3931E8DF0B}" type="parTrans" cxnId="{35365F56-4704-42D9-9D6D-560E4BC393C7}">
      <dgm:prSet/>
      <dgm:spPr/>
      <dgm:t>
        <a:bodyPr/>
        <a:lstStyle/>
        <a:p>
          <a:endParaRPr lang="en-GB"/>
        </a:p>
      </dgm:t>
    </dgm:pt>
    <dgm:pt modelId="{880EA6A1-B62B-4A6E-8C4D-4BDB6C20CEFC}" type="sibTrans" cxnId="{35365F56-4704-42D9-9D6D-560E4BC393C7}">
      <dgm:prSet/>
      <dgm:spPr/>
      <dgm:t>
        <a:bodyPr/>
        <a:lstStyle/>
        <a:p>
          <a:endParaRPr lang="en-GB"/>
        </a:p>
      </dgm:t>
    </dgm:pt>
    <dgm:pt modelId="{B5CF413C-47C7-4E8F-91B8-A4EE7BC7DFE3}">
      <dgm:prSet/>
      <dgm:spPr/>
      <dgm:t>
        <a:bodyPr/>
        <a:lstStyle/>
        <a:p>
          <a:pPr rtl="0"/>
          <a:r>
            <a:rPr lang="en-GB" b="1" smtClean="0"/>
            <a:t>Deepening the Economic and Monetary Union</a:t>
          </a:r>
          <a:endParaRPr lang="en-GB"/>
        </a:p>
      </dgm:t>
    </dgm:pt>
    <dgm:pt modelId="{705996FF-27FA-44D9-AC93-525D54C46A33}" type="parTrans" cxnId="{87B312E5-ED53-458C-91E3-8F3906F87535}">
      <dgm:prSet/>
      <dgm:spPr/>
      <dgm:t>
        <a:bodyPr/>
        <a:lstStyle/>
        <a:p>
          <a:endParaRPr lang="en-GB"/>
        </a:p>
      </dgm:t>
    </dgm:pt>
    <dgm:pt modelId="{43B50C8D-D9AD-4671-B540-B6237AFFCF96}" type="sibTrans" cxnId="{87B312E5-ED53-458C-91E3-8F3906F87535}">
      <dgm:prSet/>
      <dgm:spPr/>
      <dgm:t>
        <a:bodyPr/>
        <a:lstStyle/>
        <a:p>
          <a:endParaRPr lang="en-GB"/>
        </a:p>
      </dgm:t>
    </dgm:pt>
    <dgm:pt modelId="{6941230B-330D-489D-ACD7-099F0745879B}">
      <dgm:prSet/>
      <dgm:spPr/>
      <dgm:t>
        <a:bodyPr/>
        <a:lstStyle/>
        <a:p>
          <a:pPr rtl="0"/>
          <a:r>
            <a:rPr lang="en-GB" b="1" smtClean="0"/>
            <a:t>Harnessing globalisation</a:t>
          </a:r>
          <a:endParaRPr lang="en-GB"/>
        </a:p>
      </dgm:t>
    </dgm:pt>
    <dgm:pt modelId="{B58A5300-577A-44C6-A005-95CFB104C3A2}" type="parTrans" cxnId="{EE5C9AFB-B82E-4B99-81BF-041EC4F02E74}">
      <dgm:prSet/>
      <dgm:spPr/>
      <dgm:t>
        <a:bodyPr/>
        <a:lstStyle/>
        <a:p>
          <a:endParaRPr lang="en-GB"/>
        </a:p>
      </dgm:t>
    </dgm:pt>
    <dgm:pt modelId="{8413F0F8-07A1-4880-B0F8-1E957218133C}" type="sibTrans" cxnId="{EE5C9AFB-B82E-4B99-81BF-041EC4F02E74}">
      <dgm:prSet/>
      <dgm:spPr/>
      <dgm:t>
        <a:bodyPr/>
        <a:lstStyle/>
        <a:p>
          <a:endParaRPr lang="en-GB"/>
        </a:p>
      </dgm:t>
    </dgm:pt>
    <dgm:pt modelId="{A250D49A-F753-49B3-8018-77AE1CA6D709}">
      <dgm:prSet/>
      <dgm:spPr/>
      <dgm:t>
        <a:bodyPr/>
        <a:lstStyle/>
        <a:p>
          <a:pPr rtl="0"/>
          <a:r>
            <a:rPr lang="en-GB" b="1" smtClean="0"/>
            <a:t>The future of Europe's defence</a:t>
          </a:r>
          <a:endParaRPr lang="en-GB"/>
        </a:p>
      </dgm:t>
    </dgm:pt>
    <dgm:pt modelId="{BB917449-CA44-46AD-A782-CF04B90354CB}" type="parTrans" cxnId="{BD3782AD-8A2B-417D-9C31-22786952E02B}">
      <dgm:prSet/>
      <dgm:spPr/>
      <dgm:t>
        <a:bodyPr/>
        <a:lstStyle/>
        <a:p>
          <a:endParaRPr lang="en-GB"/>
        </a:p>
      </dgm:t>
    </dgm:pt>
    <dgm:pt modelId="{E8257FCD-99F0-4E3E-AB3E-AC4407C98B89}" type="sibTrans" cxnId="{BD3782AD-8A2B-417D-9C31-22786952E02B}">
      <dgm:prSet/>
      <dgm:spPr/>
      <dgm:t>
        <a:bodyPr/>
        <a:lstStyle/>
        <a:p>
          <a:endParaRPr lang="en-GB"/>
        </a:p>
      </dgm:t>
    </dgm:pt>
    <dgm:pt modelId="{6C53D9B2-7EFA-4C2C-BF93-E6DD54C86010}" type="pres">
      <dgm:prSet presAssocID="{8FEC537E-FC5D-42EF-97A7-4C31CE89CF6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F356D36-5105-447A-A9FE-E85817C5B0E5}" type="pres">
      <dgm:prSet presAssocID="{8FEC537E-FC5D-42EF-97A7-4C31CE89CF6E}" presName="radial" presStyleCnt="0">
        <dgm:presLayoutVars>
          <dgm:animLvl val="ctr"/>
        </dgm:presLayoutVars>
      </dgm:prSet>
      <dgm:spPr/>
    </dgm:pt>
    <dgm:pt modelId="{E20D6C15-E348-4CC3-A726-9F67D47E2A86}" type="pres">
      <dgm:prSet presAssocID="{41C4ED59-7957-4F74-95F5-BF8AE65BC907}" presName="centerShape" presStyleLbl="vennNode1" presStyleIdx="0" presStyleCnt="6"/>
      <dgm:spPr/>
      <dgm:t>
        <a:bodyPr/>
        <a:lstStyle/>
        <a:p>
          <a:endParaRPr lang="en-GB"/>
        </a:p>
      </dgm:t>
    </dgm:pt>
    <dgm:pt modelId="{F6F4820F-78D0-453C-A72F-09CB5463BCE9}" type="pres">
      <dgm:prSet presAssocID="{DDA7E505-8EFF-40A1-8950-449EC14E2C69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63F8E42-6FA9-47B8-B09A-33F39DC82CE4}" type="pres">
      <dgm:prSet presAssocID="{30FD4DE9-D2C2-4F68-A7B5-B1D3DF512E16}" presName="node" presStyleLbl="venn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B79E25-F6B7-45FE-A0E9-C8E43302F2D9}" type="pres">
      <dgm:prSet presAssocID="{B5CF413C-47C7-4E8F-91B8-A4EE7BC7DFE3}" presName="node" presStyleLbl="venn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159C015-90CB-4C35-A21B-DA83CF74F075}" type="pres">
      <dgm:prSet presAssocID="{6941230B-330D-489D-ACD7-099F0745879B}" presName="node" presStyleLbl="venn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1AFE18-F1AA-41A8-97C7-7FB88FFA7F05}" type="pres">
      <dgm:prSet presAssocID="{A250D49A-F753-49B3-8018-77AE1CA6D709}" presName="node" presStyleLbl="venn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7B312E5-ED53-458C-91E3-8F3906F87535}" srcId="{41C4ED59-7957-4F74-95F5-BF8AE65BC907}" destId="{B5CF413C-47C7-4E8F-91B8-A4EE7BC7DFE3}" srcOrd="2" destOrd="0" parTransId="{705996FF-27FA-44D9-AC93-525D54C46A33}" sibTransId="{43B50C8D-D9AD-4671-B540-B6237AFFCF96}"/>
    <dgm:cxn modelId="{B443CC23-6187-4F78-AF51-318C479529B6}" srcId="{8FEC537E-FC5D-42EF-97A7-4C31CE89CF6E}" destId="{41C4ED59-7957-4F74-95F5-BF8AE65BC907}" srcOrd="0" destOrd="0" parTransId="{626EC702-3B15-426A-87C4-A0046C1F824E}" sibTransId="{7A771BE6-195A-4B50-A0C8-149F744068C0}"/>
    <dgm:cxn modelId="{326E1C14-BE48-423A-8A4E-F0C92F965AC0}" type="presOf" srcId="{A250D49A-F753-49B3-8018-77AE1CA6D709}" destId="{471AFE18-F1AA-41A8-97C7-7FB88FFA7F05}" srcOrd="0" destOrd="0" presId="urn:microsoft.com/office/officeart/2005/8/layout/radial3"/>
    <dgm:cxn modelId="{CD703034-7080-47AC-9B47-51B1AB2491AB}" type="presOf" srcId="{41C4ED59-7957-4F74-95F5-BF8AE65BC907}" destId="{E20D6C15-E348-4CC3-A726-9F67D47E2A86}" srcOrd="0" destOrd="0" presId="urn:microsoft.com/office/officeart/2005/8/layout/radial3"/>
    <dgm:cxn modelId="{2881D140-5A3B-4A89-A1A9-C1C30EDD9192}" type="presOf" srcId="{8FEC537E-FC5D-42EF-97A7-4C31CE89CF6E}" destId="{6C53D9B2-7EFA-4C2C-BF93-E6DD54C86010}" srcOrd="0" destOrd="0" presId="urn:microsoft.com/office/officeart/2005/8/layout/radial3"/>
    <dgm:cxn modelId="{23D01E00-6135-429F-8F3B-226ACA517C7B}" type="presOf" srcId="{B5CF413C-47C7-4E8F-91B8-A4EE7BC7DFE3}" destId="{C6B79E25-F6B7-45FE-A0E9-C8E43302F2D9}" srcOrd="0" destOrd="0" presId="urn:microsoft.com/office/officeart/2005/8/layout/radial3"/>
    <dgm:cxn modelId="{B42939A8-267C-4280-90DC-2FB30ED8EAE4}" type="presOf" srcId="{DDA7E505-8EFF-40A1-8950-449EC14E2C69}" destId="{F6F4820F-78D0-453C-A72F-09CB5463BCE9}" srcOrd="0" destOrd="0" presId="urn:microsoft.com/office/officeart/2005/8/layout/radial3"/>
    <dgm:cxn modelId="{E74FA72C-AC18-4297-A8C5-AF62D6634DA5}" type="presOf" srcId="{30FD4DE9-D2C2-4F68-A7B5-B1D3DF512E16}" destId="{263F8E42-6FA9-47B8-B09A-33F39DC82CE4}" srcOrd="0" destOrd="0" presId="urn:microsoft.com/office/officeart/2005/8/layout/radial3"/>
    <dgm:cxn modelId="{35365F56-4704-42D9-9D6D-560E4BC393C7}" srcId="{41C4ED59-7957-4F74-95F5-BF8AE65BC907}" destId="{30FD4DE9-D2C2-4F68-A7B5-B1D3DF512E16}" srcOrd="1" destOrd="0" parTransId="{31D572E2-8B00-4F9C-9AAC-6C3931E8DF0B}" sibTransId="{880EA6A1-B62B-4A6E-8C4D-4BDB6C20CEFC}"/>
    <dgm:cxn modelId="{73AC36A3-8278-4334-9FF2-AA171E7BA5F4}" srcId="{41C4ED59-7957-4F74-95F5-BF8AE65BC907}" destId="{DDA7E505-8EFF-40A1-8950-449EC14E2C69}" srcOrd="0" destOrd="0" parTransId="{F7DAA780-8033-4D79-818C-F990C01B2739}" sibTransId="{E61913AC-1CB1-41B0-AB94-5B30B3F5EED2}"/>
    <dgm:cxn modelId="{5EEA3F17-F4D8-4C72-A89B-7F852BB4616B}" type="presOf" srcId="{6941230B-330D-489D-ACD7-099F0745879B}" destId="{E159C015-90CB-4C35-A21B-DA83CF74F075}" srcOrd="0" destOrd="0" presId="urn:microsoft.com/office/officeart/2005/8/layout/radial3"/>
    <dgm:cxn modelId="{BD3782AD-8A2B-417D-9C31-22786952E02B}" srcId="{41C4ED59-7957-4F74-95F5-BF8AE65BC907}" destId="{A250D49A-F753-49B3-8018-77AE1CA6D709}" srcOrd="4" destOrd="0" parTransId="{BB917449-CA44-46AD-A782-CF04B90354CB}" sibTransId="{E8257FCD-99F0-4E3E-AB3E-AC4407C98B89}"/>
    <dgm:cxn modelId="{EE5C9AFB-B82E-4B99-81BF-041EC4F02E74}" srcId="{41C4ED59-7957-4F74-95F5-BF8AE65BC907}" destId="{6941230B-330D-489D-ACD7-099F0745879B}" srcOrd="3" destOrd="0" parTransId="{B58A5300-577A-44C6-A005-95CFB104C3A2}" sibTransId="{8413F0F8-07A1-4880-B0F8-1E957218133C}"/>
    <dgm:cxn modelId="{D3A5A293-03A6-4259-BDC2-C5A396F02405}" type="presParOf" srcId="{6C53D9B2-7EFA-4C2C-BF93-E6DD54C86010}" destId="{AF356D36-5105-447A-A9FE-E85817C5B0E5}" srcOrd="0" destOrd="0" presId="urn:microsoft.com/office/officeart/2005/8/layout/radial3"/>
    <dgm:cxn modelId="{EF2BC12B-F70E-4C39-98AC-067731D0CCD4}" type="presParOf" srcId="{AF356D36-5105-447A-A9FE-E85817C5B0E5}" destId="{E20D6C15-E348-4CC3-A726-9F67D47E2A86}" srcOrd="0" destOrd="0" presId="urn:microsoft.com/office/officeart/2005/8/layout/radial3"/>
    <dgm:cxn modelId="{1805613C-88D5-4FC2-ADEE-54C653D95A1D}" type="presParOf" srcId="{AF356D36-5105-447A-A9FE-E85817C5B0E5}" destId="{F6F4820F-78D0-453C-A72F-09CB5463BCE9}" srcOrd="1" destOrd="0" presId="urn:microsoft.com/office/officeart/2005/8/layout/radial3"/>
    <dgm:cxn modelId="{DC630EF5-E241-4556-AADA-DB338066205B}" type="presParOf" srcId="{AF356D36-5105-447A-A9FE-E85817C5B0E5}" destId="{263F8E42-6FA9-47B8-B09A-33F39DC82CE4}" srcOrd="2" destOrd="0" presId="urn:microsoft.com/office/officeart/2005/8/layout/radial3"/>
    <dgm:cxn modelId="{933A1E7C-3770-46C9-A8DA-56A1BCA7B40F}" type="presParOf" srcId="{AF356D36-5105-447A-A9FE-E85817C5B0E5}" destId="{C6B79E25-F6B7-45FE-A0E9-C8E43302F2D9}" srcOrd="3" destOrd="0" presId="urn:microsoft.com/office/officeart/2005/8/layout/radial3"/>
    <dgm:cxn modelId="{79477571-60D8-4BE8-883F-FA7662F9D872}" type="presParOf" srcId="{AF356D36-5105-447A-A9FE-E85817C5B0E5}" destId="{E159C015-90CB-4C35-A21B-DA83CF74F075}" srcOrd="4" destOrd="0" presId="urn:microsoft.com/office/officeart/2005/8/layout/radial3"/>
    <dgm:cxn modelId="{34B81FE7-5BDB-4434-9790-D082122847DF}" type="presParOf" srcId="{AF356D36-5105-447A-A9FE-E85817C5B0E5}" destId="{471AFE18-F1AA-41A8-97C7-7FB88FFA7F05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06DCEE-0D74-44B6-AD07-6FAECE722ACA}">
      <dsp:nvSpPr>
        <dsp:cNvPr id="0" name=""/>
        <dsp:cNvSpPr/>
      </dsp:nvSpPr>
      <dsp:spPr>
        <a:xfrm>
          <a:off x="765095" y="2051"/>
          <a:ext cx="2093565" cy="125613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i="0" kern="1200" dirty="0" smtClean="0"/>
            <a:t>A </a:t>
          </a:r>
          <a:r>
            <a:rPr lang="de-DE" sz="1700" i="0" kern="1200" dirty="0" err="1" smtClean="0"/>
            <a:t>reference</a:t>
          </a:r>
          <a:r>
            <a:rPr lang="de-DE" sz="1700" i="0" kern="1200" dirty="0" smtClean="0"/>
            <a:t> </a:t>
          </a:r>
          <a:r>
            <a:rPr lang="de-DE" sz="1700" i="0" kern="1200" dirty="0" err="1" smtClean="0"/>
            <a:t>framework</a:t>
          </a:r>
          <a:r>
            <a:rPr lang="de-DE" sz="1700" i="0" kern="1200" dirty="0" smtClean="0"/>
            <a:t> </a:t>
          </a:r>
          <a:r>
            <a:rPr lang="de-DE" sz="1700" i="0" kern="1200" dirty="0" err="1" smtClean="0"/>
            <a:t>for</a:t>
          </a:r>
          <a:r>
            <a:rPr lang="de-DE" sz="1700" i="0" kern="1200" dirty="0" smtClean="0"/>
            <a:t> </a:t>
          </a:r>
          <a:r>
            <a:rPr lang="de-DE" sz="1700" i="0" kern="1200" dirty="0" err="1" smtClean="0"/>
            <a:t>upwards</a:t>
          </a:r>
          <a:r>
            <a:rPr lang="de-DE" sz="1700" i="0" kern="1200" dirty="0" smtClean="0"/>
            <a:t> </a:t>
          </a:r>
          <a:r>
            <a:rPr lang="de-DE" sz="1700" i="0" kern="1200" dirty="0" err="1" smtClean="0"/>
            <a:t>convergence</a:t>
          </a:r>
          <a:endParaRPr lang="en-GB" sz="1700" kern="1200" dirty="0"/>
        </a:p>
      </dsp:txBody>
      <dsp:txXfrm>
        <a:off x="826415" y="63371"/>
        <a:ext cx="1970925" cy="1133499"/>
      </dsp:txXfrm>
    </dsp:sp>
    <dsp:sp modelId="{8EB66784-6FB1-47BF-8138-54C8580B705E}">
      <dsp:nvSpPr>
        <dsp:cNvPr id="0" name=""/>
        <dsp:cNvSpPr/>
      </dsp:nvSpPr>
      <dsp:spPr>
        <a:xfrm>
          <a:off x="3068017" y="2051"/>
          <a:ext cx="2093565" cy="1256139"/>
        </a:xfrm>
        <a:prstGeom prst="roundRect">
          <a:avLst/>
        </a:prstGeom>
        <a:solidFill>
          <a:srgbClr val="F688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20 </a:t>
          </a:r>
          <a:r>
            <a:rPr lang="de-DE" sz="1700" kern="1200" dirty="0" err="1" smtClean="0"/>
            <a:t>principles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and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rights</a:t>
          </a:r>
          <a:endParaRPr lang="en-GB" sz="1700" kern="1200" dirty="0"/>
        </a:p>
      </dsp:txBody>
      <dsp:txXfrm>
        <a:off x="3129337" y="63371"/>
        <a:ext cx="1970925" cy="1133499"/>
      </dsp:txXfrm>
    </dsp:sp>
    <dsp:sp modelId="{22055B25-F830-4C95-9DF9-7A4EA667DC7A}">
      <dsp:nvSpPr>
        <dsp:cNvPr id="0" name=""/>
        <dsp:cNvSpPr/>
      </dsp:nvSpPr>
      <dsp:spPr>
        <a:xfrm>
          <a:off x="5370939" y="2051"/>
          <a:ext cx="2093565" cy="125613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i="0" kern="1200" dirty="0" err="1" smtClean="0"/>
            <a:t>Building</a:t>
          </a:r>
          <a:r>
            <a:rPr lang="de-DE" sz="1700" i="0" kern="1200" dirty="0" smtClean="0"/>
            <a:t> on the </a:t>
          </a:r>
          <a:r>
            <a:rPr lang="de-DE" sz="1700" i="0" kern="1200" dirty="0" err="1" smtClean="0"/>
            <a:t>existing</a:t>
          </a:r>
          <a:r>
            <a:rPr lang="de-DE" sz="1700" i="0" kern="1200" dirty="0" smtClean="0"/>
            <a:t> EU </a:t>
          </a:r>
          <a:r>
            <a:rPr lang="de-DE" sz="1700" i="0" kern="1200" dirty="0" err="1" smtClean="0"/>
            <a:t>social</a:t>
          </a:r>
          <a:r>
            <a:rPr lang="de-DE" sz="1700" i="0" kern="1200" dirty="0" smtClean="0"/>
            <a:t> </a:t>
          </a:r>
          <a:r>
            <a:rPr lang="de-DE" sz="1700" i="0" kern="1200" dirty="0" err="1" smtClean="0"/>
            <a:t>law</a:t>
          </a:r>
          <a:endParaRPr lang="en-GB" sz="1700" kern="1200" dirty="0"/>
        </a:p>
      </dsp:txBody>
      <dsp:txXfrm>
        <a:off x="5432259" y="63371"/>
        <a:ext cx="1970925" cy="1133499"/>
      </dsp:txXfrm>
    </dsp:sp>
    <dsp:sp modelId="{FB74E127-7CA1-4049-A78B-A9993AE861E6}">
      <dsp:nvSpPr>
        <dsp:cNvPr id="0" name=""/>
        <dsp:cNvSpPr/>
      </dsp:nvSpPr>
      <dsp:spPr>
        <a:xfrm>
          <a:off x="1916556" y="1467547"/>
          <a:ext cx="2093565" cy="125613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i="0" kern="1200" dirty="0" smtClean="0"/>
            <a:t>A </a:t>
          </a:r>
          <a:r>
            <a:rPr lang="de-DE" sz="1700" i="0" kern="1200" dirty="0" err="1" smtClean="0"/>
            <a:t>scoreboard</a:t>
          </a:r>
          <a:r>
            <a:rPr lang="de-DE" sz="1700" i="0" kern="1200" dirty="0" smtClean="0"/>
            <a:t> </a:t>
          </a:r>
          <a:r>
            <a:rPr lang="de-DE" sz="1700" i="0" kern="1200" dirty="0" err="1" smtClean="0"/>
            <a:t>of</a:t>
          </a:r>
          <a:r>
            <a:rPr lang="de-DE" sz="1700" i="0" kern="1200" dirty="0" smtClean="0"/>
            <a:t> </a:t>
          </a:r>
          <a:r>
            <a:rPr lang="de-DE" sz="1700" i="0" kern="1200" dirty="0" err="1" smtClean="0"/>
            <a:t>employment</a:t>
          </a:r>
          <a:r>
            <a:rPr lang="de-DE" sz="1700" i="0" kern="1200" dirty="0" smtClean="0"/>
            <a:t> </a:t>
          </a:r>
          <a:r>
            <a:rPr lang="de-DE" sz="1700" i="0" kern="1200" dirty="0" err="1" smtClean="0"/>
            <a:t>and</a:t>
          </a:r>
          <a:r>
            <a:rPr lang="de-DE" sz="1700" i="0" kern="1200" dirty="0" smtClean="0"/>
            <a:t> </a:t>
          </a:r>
          <a:r>
            <a:rPr lang="de-DE" sz="1700" i="0" kern="1200" dirty="0" err="1" smtClean="0"/>
            <a:t>social</a:t>
          </a:r>
          <a:r>
            <a:rPr lang="de-DE" sz="1700" i="0" kern="1200" dirty="0" smtClean="0"/>
            <a:t> </a:t>
          </a:r>
          <a:r>
            <a:rPr lang="de-DE" sz="1700" i="0" kern="1200" dirty="0" err="1" smtClean="0"/>
            <a:t>indicators</a:t>
          </a:r>
          <a:endParaRPr lang="en-GB" sz="1700" kern="1200" dirty="0"/>
        </a:p>
      </dsp:txBody>
      <dsp:txXfrm>
        <a:off x="1977876" y="1528867"/>
        <a:ext cx="1970925" cy="1133499"/>
      </dsp:txXfrm>
    </dsp:sp>
    <dsp:sp modelId="{B6FAE0BE-BDEA-4CE6-887F-903A9F25CDEA}">
      <dsp:nvSpPr>
        <dsp:cNvPr id="0" name=""/>
        <dsp:cNvSpPr/>
      </dsp:nvSpPr>
      <dsp:spPr>
        <a:xfrm>
          <a:off x="4219478" y="1467547"/>
          <a:ext cx="2093565" cy="125613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err="1" smtClean="0"/>
            <a:t>Several</a:t>
          </a:r>
          <a:r>
            <a:rPr lang="de-DE" sz="1700" kern="1200" dirty="0" smtClean="0"/>
            <a:t> </a:t>
          </a:r>
          <a:r>
            <a:rPr lang="de-DE" sz="1700" kern="1200" dirty="0" err="1" smtClean="0"/>
            <a:t>concrete</a:t>
          </a:r>
          <a:r>
            <a:rPr lang="de-DE" sz="1700" kern="1200" dirty="0" smtClean="0"/>
            <a:t> initiatives </a:t>
          </a:r>
          <a:endParaRPr lang="en-GB" sz="1700" kern="1200" dirty="0"/>
        </a:p>
      </dsp:txBody>
      <dsp:txXfrm>
        <a:off x="4280798" y="1528867"/>
        <a:ext cx="1970925" cy="1133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78C646-B88D-4825-878C-07D00223D89C}">
      <dsp:nvSpPr>
        <dsp:cNvPr id="0" name=""/>
        <dsp:cNvSpPr/>
      </dsp:nvSpPr>
      <dsp:spPr>
        <a:xfrm>
          <a:off x="0" y="24913"/>
          <a:ext cx="3322712" cy="432000"/>
        </a:xfrm>
        <a:prstGeom prst="round2Same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b="1" i="0" kern="1200" dirty="0" smtClean="0"/>
            <a:t>The </a:t>
          </a:r>
          <a:r>
            <a:rPr lang="de-DE" sz="1500" b="1" i="0" kern="1200" dirty="0" err="1" smtClean="0"/>
            <a:t>Pillar</a:t>
          </a:r>
          <a:r>
            <a:rPr lang="de-DE" sz="1500" b="1" i="0" kern="1200" dirty="0" smtClean="0"/>
            <a:t> </a:t>
          </a:r>
          <a:endParaRPr lang="en-GB" sz="1500" b="1" kern="1200" dirty="0"/>
        </a:p>
      </dsp:txBody>
      <dsp:txXfrm>
        <a:off x="21089" y="46002"/>
        <a:ext cx="3280534" cy="410911"/>
      </dsp:txXfrm>
    </dsp:sp>
    <dsp:sp modelId="{2B0446B3-3B98-40EA-80BC-DE0C96E5388E}">
      <dsp:nvSpPr>
        <dsp:cNvPr id="0" name=""/>
        <dsp:cNvSpPr/>
      </dsp:nvSpPr>
      <dsp:spPr>
        <a:xfrm>
          <a:off x="0" y="456913"/>
          <a:ext cx="3322712" cy="24705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i="1" kern="1200" dirty="0" smtClean="0"/>
            <a:t>Chapeau communication</a:t>
          </a:r>
          <a:endParaRPr lang="en-GB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i="1" kern="1200" smtClean="0"/>
            <a:t>Commission Recommendation with 20 principles</a:t>
          </a:r>
          <a:endParaRPr lang="en-GB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i="1" kern="1200" dirty="0" smtClean="0"/>
            <a:t>Identical draft for a Joint Proclamation of Parliament, Council and Commission</a:t>
          </a:r>
          <a:endParaRPr lang="en-GB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i="1" kern="1200" dirty="0" smtClean="0"/>
            <a:t>SWD: short fiche on each principle</a:t>
          </a:r>
          <a:endParaRPr lang="en-GB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i="1" kern="1200" dirty="0" smtClean="0"/>
            <a:t>SWD: a scoreboard showing progress on employment and social indicators</a:t>
          </a:r>
          <a:endParaRPr lang="en-GB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b="1" i="1" kern="1200" dirty="0" smtClean="0"/>
            <a:t>SWD: a consultation report</a:t>
          </a:r>
          <a:endParaRPr lang="en-GB" sz="1500" kern="1200" dirty="0"/>
        </a:p>
      </dsp:txBody>
      <dsp:txXfrm>
        <a:off x="0" y="456913"/>
        <a:ext cx="3322712" cy="2470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4C591-24FB-4762-AD09-779EFCAE1982}">
      <dsp:nvSpPr>
        <dsp:cNvPr id="0" name=""/>
        <dsp:cNvSpPr/>
      </dsp:nvSpPr>
      <dsp:spPr>
        <a:xfrm rot="5400000">
          <a:off x="2395008" y="-778823"/>
          <a:ext cx="889973" cy="26729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i="1" kern="1200" smtClean="0"/>
            <a:t>Work-life balance</a:t>
          </a:r>
          <a:endParaRPr lang="en-GB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i="1" kern="1200" smtClean="0"/>
            <a:t>Access to Social Protection</a:t>
          </a:r>
          <a:endParaRPr lang="en-GB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i="1" kern="1200" smtClean="0"/>
            <a:t>Written Statement Directive</a:t>
          </a:r>
          <a:endParaRPr lang="en-GB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i="1" kern="1200" smtClean="0"/>
            <a:t>Working Time Directive</a:t>
          </a:r>
          <a:endParaRPr lang="en-GB" sz="1100" kern="1200"/>
        </a:p>
      </dsp:txBody>
      <dsp:txXfrm rot="-5400000">
        <a:off x="1503527" y="156103"/>
        <a:ext cx="2629491" cy="803083"/>
      </dsp:txXfrm>
    </dsp:sp>
    <dsp:sp modelId="{7DF83303-D2D7-4FCC-BA19-66B3E47DA1F1}">
      <dsp:nvSpPr>
        <dsp:cNvPr id="0" name=""/>
        <dsp:cNvSpPr/>
      </dsp:nvSpPr>
      <dsp:spPr>
        <a:xfrm>
          <a:off x="0" y="1411"/>
          <a:ext cx="1503527" cy="1112467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b="1" kern="1200" dirty="0" err="1" smtClean="0"/>
            <a:t>Accompanying</a:t>
          </a:r>
          <a:r>
            <a:rPr lang="de-DE" sz="1500" b="1" kern="1200" dirty="0" smtClean="0"/>
            <a:t> initiatives on</a:t>
          </a:r>
          <a:endParaRPr lang="en-GB" sz="1500" kern="1200" dirty="0"/>
        </a:p>
      </dsp:txBody>
      <dsp:txXfrm>
        <a:off x="54306" y="55717"/>
        <a:ext cx="1394915" cy="1003855"/>
      </dsp:txXfrm>
    </dsp:sp>
    <dsp:sp modelId="{9D486826-A946-4587-8299-B961F6EA67BB}">
      <dsp:nvSpPr>
        <dsp:cNvPr id="0" name=""/>
        <dsp:cNvSpPr/>
      </dsp:nvSpPr>
      <dsp:spPr>
        <a:xfrm rot="5400000">
          <a:off x="2395008" y="389267"/>
          <a:ext cx="889973" cy="26729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i="1" kern="1200" smtClean="0"/>
            <a:t>Investing in Children Recommendation: SWD on implementation</a:t>
          </a:r>
          <a:endParaRPr lang="en-GB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i="1" kern="1200" smtClean="0"/>
            <a:t>Active Inclusion Recommendation: SWD on implementation</a:t>
          </a:r>
          <a:endParaRPr lang="en-GB" sz="1100" kern="1200"/>
        </a:p>
      </dsp:txBody>
      <dsp:txXfrm rot="-5400000">
        <a:off x="1503527" y="1324194"/>
        <a:ext cx="2629491" cy="803083"/>
      </dsp:txXfrm>
    </dsp:sp>
    <dsp:sp modelId="{191B746E-E4EC-4113-9132-304DA93ADF8C}">
      <dsp:nvSpPr>
        <dsp:cNvPr id="0" name=""/>
        <dsp:cNvSpPr/>
      </dsp:nvSpPr>
      <dsp:spPr>
        <a:xfrm>
          <a:off x="0" y="1169502"/>
          <a:ext cx="1503527" cy="1112467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kern="1200" dirty="0" smtClean="0"/>
            <a:t>Other elements</a:t>
          </a:r>
          <a:endParaRPr lang="en-GB" sz="1500" kern="1200" dirty="0"/>
        </a:p>
      </dsp:txBody>
      <dsp:txXfrm>
        <a:off x="54306" y="1223808"/>
        <a:ext cx="1394915" cy="1003855"/>
      </dsp:txXfrm>
    </dsp:sp>
    <dsp:sp modelId="{6136F3E4-F767-44A4-91BC-12431E4B6025}">
      <dsp:nvSpPr>
        <dsp:cNvPr id="0" name=""/>
        <dsp:cNvSpPr/>
      </dsp:nvSpPr>
      <dsp:spPr>
        <a:xfrm>
          <a:off x="0" y="2337592"/>
          <a:ext cx="4172388" cy="541315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b="1" i="1" kern="1200" dirty="0" smtClean="0"/>
            <a:t>Reflection paper on developing the social dimension of Europe</a:t>
          </a:r>
          <a:endParaRPr lang="en-GB" sz="1500" kern="1200" dirty="0"/>
        </a:p>
      </dsp:txBody>
      <dsp:txXfrm>
        <a:off x="26425" y="2364017"/>
        <a:ext cx="4119538" cy="4884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D670A-9E44-488E-A431-036B5B89165E}">
      <dsp:nvSpPr>
        <dsp:cNvPr id="0" name=""/>
        <dsp:cNvSpPr/>
      </dsp:nvSpPr>
      <dsp:spPr>
        <a:xfrm>
          <a:off x="2571" y="1080"/>
          <a:ext cx="2507456" cy="468859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i="0" kern="1200" dirty="0" smtClean="0"/>
            <a:t>Equal opportunities and access to the labour market</a:t>
          </a:r>
          <a:endParaRPr lang="en-GB" sz="1200" kern="1200" dirty="0"/>
        </a:p>
      </dsp:txBody>
      <dsp:txXfrm>
        <a:off x="25459" y="23968"/>
        <a:ext cx="2461680" cy="445971"/>
      </dsp:txXfrm>
    </dsp:sp>
    <dsp:sp modelId="{046D9D5A-D3D9-4DD2-AFEA-774AB256DAC8}">
      <dsp:nvSpPr>
        <dsp:cNvPr id="0" name=""/>
        <dsp:cNvSpPr/>
      </dsp:nvSpPr>
      <dsp:spPr>
        <a:xfrm>
          <a:off x="2571" y="469939"/>
          <a:ext cx="2507456" cy="22547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Education, training and life-long learning</a:t>
          </a:r>
          <a:endParaRPr lang="en-GB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dirty="0" smtClean="0"/>
            <a:t>Gender equality</a:t>
          </a:r>
          <a:endParaRPr lang="en-GB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Equal opportunities</a:t>
          </a:r>
          <a:endParaRPr lang="en-GB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dirty="0" smtClean="0"/>
            <a:t>Active support to employment</a:t>
          </a:r>
          <a:endParaRPr lang="en-GB" sz="1200" kern="1200" dirty="0"/>
        </a:p>
      </dsp:txBody>
      <dsp:txXfrm>
        <a:off x="2571" y="469939"/>
        <a:ext cx="2507456" cy="2254717"/>
      </dsp:txXfrm>
    </dsp:sp>
    <dsp:sp modelId="{91A6CEEF-339D-4CCE-9C8A-4E5F8B6B4BE7}">
      <dsp:nvSpPr>
        <dsp:cNvPr id="0" name=""/>
        <dsp:cNvSpPr/>
      </dsp:nvSpPr>
      <dsp:spPr>
        <a:xfrm>
          <a:off x="2861071" y="1080"/>
          <a:ext cx="2507456" cy="468859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i="0" kern="1200" dirty="0" smtClean="0"/>
            <a:t>Fair working conditions</a:t>
          </a:r>
          <a:endParaRPr lang="en-GB" sz="1200" kern="1200" dirty="0"/>
        </a:p>
      </dsp:txBody>
      <dsp:txXfrm>
        <a:off x="2883959" y="23968"/>
        <a:ext cx="2461680" cy="445971"/>
      </dsp:txXfrm>
    </dsp:sp>
    <dsp:sp modelId="{6F353EAD-5B37-40E5-AF56-30230B6DFB8B}">
      <dsp:nvSpPr>
        <dsp:cNvPr id="0" name=""/>
        <dsp:cNvSpPr/>
      </dsp:nvSpPr>
      <dsp:spPr>
        <a:xfrm>
          <a:off x="2861071" y="469939"/>
          <a:ext cx="2507456" cy="22547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dirty="0" smtClean="0"/>
            <a:t>Secure and adaptable employment</a:t>
          </a:r>
          <a:endParaRPr lang="en-GB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Wages</a:t>
          </a:r>
          <a:endParaRPr lang="en-GB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dirty="0" smtClean="0"/>
            <a:t>Information about employment conditions and protection in case of dismissals</a:t>
          </a:r>
          <a:endParaRPr lang="en-GB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Social dialogue and involvement of workers </a:t>
          </a:r>
          <a:endParaRPr lang="en-GB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Work-life balance</a:t>
          </a:r>
          <a:endParaRPr lang="en-GB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Healthy, safe and well-adapted work environment</a:t>
          </a:r>
          <a:endParaRPr lang="en-GB" sz="1200" kern="1200"/>
        </a:p>
      </dsp:txBody>
      <dsp:txXfrm>
        <a:off x="2861071" y="469939"/>
        <a:ext cx="2507456" cy="2254717"/>
      </dsp:txXfrm>
    </dsp:sp>
    <dsp:sp modelId="{A6317FED-BC95-41E7-B282-419BC8B611F5}">
      <dsp:nvSpPr>
        <dsp:cNvPr id="0" name=""/>
        <dsp:cNvSpPr/>
      </dsp:nvSpPr>
      <dsp:spPr>
        <a:xfrm>
          <a:off x="5719571" y="1080"/>
          <a:ext cx="2507456" cy="468859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b="1" i="0" kern="1200" dirty="0" smtClean="0"/>
            <a:t>Adequate and sustainable social protection</a:t>
          </a:r>
          <a:endParaRPr lang="en-GB" sz="1200" kern="1200" dirty="0"/>
        </a:p>
      </dsp:txBody>
      <dsp:txXfrm>
        <a:off x="5742459" y="23968"/>
        <a:ext cx="2461680" cy="445971"/>
      </dsp:txXfrm>
    </dsp:sp>
    <dsp:sp modelId="{5A84BE6C-3D97-4762-B543-EEFD88375C60}">
      <dsp:nvSpPr>
        <dsp:cNvPr id="0" name=""/>
        <dsp:cNvSpPr/>
      </dsp:nvSpPr>
      <dsp:spPr>
        <a:xfrm>
          <a:off x="5719571" y="469939"/>
          <a:ext cx="2507456" cy="22547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Childcare and support to children</a:t>
          </a:r>
          <a:endParaRPr lang="en-GB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Social Protection</a:t>
          </a:r>
          <a:endParaRPr lang="en-GB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dirty="0" smtClean="0"/>
            <a:t>Unemployment benefits</a:t>
          </a:r>
          <a:endParaRPr lang="en-GB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dirty="0" smtClean="0"/>
            <a:t>Minimum income</a:t>
          </a:r>
          <a:endParaRPr lang="en-GB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dirty="0" smtClean="0"/>
            <a:t>Old age income and pensions</a:t>
          </a:r>
          <a:endParaRPr lang="en-GB" sz="1200" kern="1200" dirty="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Health care</a:t>
          </a:r>
          <a:endParaRPr lang="en-GB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Inclusion of people with disabilities</a:t>
          </a:r>
          <a:endParaRPr lang="en-GB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Long-term care </a:t>
          </a:r>
          <a:endParaRPr lang="en-GB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Housing and assistance for the homeless</a:t>
          </a:r>
          <a:endParaRPr lang="en-GB" sz="1200" kern="1200"/>
        </a:p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b="1" kern="1200" smtClean="0"/>
            <a:t>Access to essential services</a:t>
          </a:r>
          <a:endParaRPr lang="en-GB" sz="1200" kern="1200"/>
        </a:p>
      </dsp:txBody>
      <dsp:txXfrm>
        <a:off x="5719571" y="469939"/>
        <a:ext cx="2507456" cy="22547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48428C-581A-44F4-A7E3-C18AF689DE81}">
      <dsp:nvSpPr>
        <dsp:cNvPr id="0" name=""/>
        <dsp:cNvSpPr/>
      </dsp:nvSpPr>
      <dsp:spPr>
        <a:xfrm>
          <a:off x="993" y="394227"/>
          <a:ext cx="1936885" cy="1936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593" tIns="21590" rIns="106593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i="0" kern="1200" dirty="0" smtClean="0"/>
            <a:t>Update EU legislation, step up enforcement</a:t>
          </a:r>
          <a:endParaRPr lang="en-GB" sz="1700" b="1" kern="1200" dirty="0"/>
        </a:p>
      </dsp:txBody>
      <dsp:txXfrm>
        <a:off x="284643" y="677877"/>
        <a:ext cx="1369585" cy="1369585"/>
      </dsp:txXfrm>
    </dsp:sp>
    <dsp:sp modelId="{B07B2CCC-508D-4D0E-A239-213D74D8A5D7}">
      <dsp:nvSpPr>
        <dsp:cNvPr id="0" name=""/>
        <dsp:cNvSpPr/>
      </dsp:nvSpPr>
      <dsp:spPr>
        <a:xfrm>
          <a:off x="1550501" y="394227"/>
          <a:ext cx="1936885" cy="1936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593" tIns="21590" rIns="106593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i="0" kern="1200" dirty="0" smtClean="0"/>
            <a:t>Funding</a:t>
          </a:r>
          <a:endParaRPr lang="en-GB" sz="1700" b="1" kern="1200" dirty="0"/>
        </a:p>
      </dsp:txBody>
      <dsp:txXfrm>
        <a:off x="1834151" y="677877"/>
        <a:ext cx="1369585" cy="1369585"/>
      </dsp:txXfrm>
    </dsp:sp>
    <dsp:sp modelId="{F1663094-6624-4B7B-9C47-EF445E87CE83}">
      <dsp:nvSpPr>
        <dsp:cNvPr id="0" name=""/>
        <dsp:cNvSpPr/>
      </dsp:nvSpPr>
      <dsp:spPr>
        <a:xfrm>
          <a:off x="3100009" y="394227"/>
          <a:ext cx="1936885" cy="1936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593" tIns="21590" rIns="106593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i="0" kern="1200" dirty="0" smtClean="0"/>
            <a:t>European Semester</a:t>
          </a:r>
          <a:endParaRPr lang="en-GB" sz="1700" b="1" kern="1200" dirty="0"/>
        </a:p>
      </dsp:txBody>
      <dsp:txXfrm>
        <a:off x="3383659" y="677877"/>
        <a:ext cx="1369585" cy="1369585"/>
      </dsp:txXfrm>
    </dsp:sp>
    <dsp:sp modelId="{74964719-73F0-4E3F-97C1-701792DEF2A4}">
      <dsp:nvSpPr>
        <dsp:cNvPr id="0" name=""/>
        <dsp:cNvSpPr/>
      </dsp:nvSpPr>
      <dsp:spPr>
        <a:xfrm>
          <a:off x="4649517" y="394227"/>
          <a:ext cx="1936885" cy="1936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593" tIns="21590" rIns="106593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i="0" kern="1200" dirty="0" smtClean="0"/>
            <a:t>Social dialogue</a:t>
          </a:r>
          <a:endParaRPr lang="en-GB" sz="1700" b="1" kern="1200" dirty="0"/>
        </a:p>
      </dsp:txBody>
      <dsp:txXfrm>
        <a:off x="4933167" y="677877"/>
        <a:ext cx="1369585" cy="1369585"/>
      </dsp:txXfrm>
    </dsp:sp>
    <dsp:sp modelId="{7EB60EDA-4111-479D-ABCA-8704E31228D1}">
      <dsp:nvSpPr>
        <dsp:cNvPr id="0" name=""/>
        <dsp:cNvSpPr/>
      </dsp:nvSpPr>
      <dsp:spPr>
        <a:xfrm>
          <a:off x="6199025" y="394227"/>
          <a:ext cx="1936885" cy="1936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593" tIns="21590" rIns="106593" bIns="2159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b="1" kern="1200" dirty="0" err="1" smtClean="0"/>
            <a:t>Civil</a:t>
          </a:r>
          <a:r>
            <a:rPr lang="de-DE" sz="1700" b="1" kern="1200" dirty="0" smtClean="0"/>
            <a:t> Society</a:t>
          </a:r>
          <a:endParaRPr lang="en-GB" sz="1700" b="1" kern="1200" dirty="0"/>
        </a:p>
      </dsp:txBody>
      <dsp:txXfrm>
        <a:off x="6482675" y="677877"/>
        <a:ext cx="1369585" cy="13695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49C69-DDE5-498B-9C6E-A731B226E014}">
      <dsp:nvSpPr>
        <dsp:cNvPr id="0" name=""/>
        <dsp:cNvSpPr/>
      </dsp:nvSpPr>
      <dsp:spPr>
        <a:xfrm rot="5400000">
          <a:off x="5339621" y="-2311505"/>
          <a:ext cx="51301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0" i="0" kern="1200" dirty="0" smtClean="0"/>
            <a:t>Directive + </a:t>
          </a:r>
          <a:r>
            <a:rPr lang="de-DE" sz="1400" b="0" i="0" kern="1200" dirty="0" err="1" smtClean="0"/>
            <a:t>policy</a:t>
          </a:r>
          <a:r>
            <a:rPr lang="de-DE" sz="1400" b="0" i="0" kern="1200" dirty="0" smtClean="0"/>
            <a:t> </a:t>
          </a:r>
          <a:r>
            <a:rPr lang="de-DE" sz="1400" b="0" i="0" kern="1200" dirty="0" err="1" smtClean="0"/>
            <a:t>measures</a:t>
          </a:r>
          <a:endParaRPr lang="en-GB" sz="1400" kern="1200" dirty="0"/>
        </a:p>
      </dsp:txBody>
      <dsp:txXfrm rot="-5400000">
        <a:off x="2962656" y="90503"/>
        <a:ext cx="5241901" cy="462927"/>
      </dsp:txXfrm>
    </dsp:sp>
    <dsp:sp modelId="{91A4154E-C2DA-4909-9FD3-F83A0F1BB7B7}">
      <dsp:nvSpPr>
        <dsp:cNvPr id="0" name=""/>
        <dsp:cNvSpPr/>
      </dsp:nvSpPr>
      <dsp:spPr>
        <a:xfrm>
          <a:off x="0" y="1333"/>
          <a:ext cx="2962656" cy="6412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0" i="0" kern="1200" dirty="0" smtClean="0"/>
            <a:t>Work-</a:t>
          </a:r>
          <a:r>
            <a:rPr lang="de-DE" sz="1800" b="0" i="0" kern="1200" dirty="0" err="1" smtClean="0"/>
            <a:t>life</a:t>
          </a:r>
          <a:r>
            <a:rPr lang="de-DE" sz="1800" b="0" i="0" kern="1200" dirty="0" smtClean="0"/>
            <a:t> Balance: </a:t>
          </a:r>
          <a:endParaRPr lang="en-GB" sz="1800" kern="1200" dirty="0"/>
        </a:p>
      </dsp:txBody>
      <dsp:txXfrm>
        <a:off x="31304" y="32637"/>
        <a:ext cx="2900048" cy="578658"/>
      </dsp:txXfrm>
    </dsp:sp>
    <dsp:sp modelId="{FE4AF290-C169-4ADA-95FA-CDBE5C9472AE}">
      <dsp:nvSpPr>
        <dsp:cNvPr id="0" name=""/>
        <dsp:cNvSpPr/>
      </dsp:nvSpPr>
      <dsp:spPr>
        <a:xfrm rot="5400000">
          <a:off x="5339621" y="-1638175"/>
          <a:ext cx="51301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0" kern="1200" smtClean="0"/>
            <a:t>Social partners' consultation</a:t>
          </a:r>
          <a:endParaRPr lang="en-GB" sz="1400" kern="1200"/>
        </a:p>
      </dsp:txBody>
      <dsp:txXfrm rot="-5400000">
        <a:off x="2962656" y="763833"/>
        <a:ext cx="5241901" cy="462927"/>
      </dsp:txXfrm>
    </dsp:sp>
    <dsp:sp modelId="{FB665F2B-EF9F-44B5-AA45-3D05D1B17DB3}">
      <dsp:nvSpPr>
        <dsp:cNvPr id="0" name=""/>
        <dsp:cNvSpPr/>
      </dsp:nvSpPr>
      <dsp:spPr>
        <a:xfrm>
          <a:off x="0" y="674663"/>
          <a:ext cx="2962656" cy="6412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0" i="0" kern="1200" smtClean="0"/>
            <a:t>Access to social protection:</a:t>
          </a:r>
          <a:endParaRPr lang="en-GB" sz="1800" kern="1200"/>
        </a:p>
      </dsp:txBody>
      <dsp:txXfrm>
        <a:off x="31304" y="705967"/>
        <a:ext cx="2900048" cy="578658"/>
      </dsp:txXfrm>
    </dsp:sp>
    <dsp:sp modelId="{C4D55C41-D730-4EDE-8B7B-AB699CDE20F7}">
      <dsp:nvSpPr>
        <dsp:cNvPr id="0" name=""/>
        <dsp:cNvSpPr/>
      </dsp:nvSpPr>
      <dsp:spPr>
        <a:xfrm rot="5400000">
          <a:off x="5339621" y="-964844"/>
          <a:ext cx="51301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0" kern="1200" dirty="0" err="1" smtClean="0"/>
            <a:t>Social</a:t>
          </a:r>
          <a:r>
            <a:rPr lang="de-DE" sz="1400" b="0" kern="1200" dirty="0" smtClean="0"/>
            <a:t> </a:t>
          </a:r>
          <a:r>
            <a:rPr lang="de-DE" sz="1400" b="0" kern="1200" dirty="0" err="1" smtClean="0"/>
            <a:t>partners</a:t>
          </a:r>
          <a:r>
            <a:rPr lang="de-DE" sz="1400" b="0" kern="1200" dirty="0" smtClean="0"/>
            <a:t>' </a:t>
          </a:r>
          <a:r>
            <a:rPr lang="de-DE" sz="1400" b="0" kern="1200" dirty="0" err="1" smtClean="0"/>
            <a:t>consultation</a:t>
          </a:r>
          <a:r>
            <a:rPr lang="de-DE" sz="1400" b="0" kern="1200" dirty="0" smtClean="0"/>
            <a:t> on the </a:t>
          </a:r>
          <a:r>
            <a:rPr lang="de-DE" sz="1400" b="0" kern="1200" dirty="0" err="1" smtClean="0"/>
            <a:t>Written</a:t>
          </a:r>
          <a:r>
            <a:rPr lang="de-DE" sz="1400" b="0" kern="1200" dirty="0" smtClean="0"/>
            <a:t> Statement Directive (91/533/EEC)</a:t>
          </a:r>
          <a:endParaRPr lang="en-GB" sz="1400" kern="1200" dirty="0"/>
        </a:p>
      </dsp:txBody>
      <dsp:txXfrm rot="-5400000">
        <a:off x="2962656" y="1437164"/>
        <a:ext cx="5241901" cy="462927"/>
      </dsp:txXfrm>
    </dsp:sp>
    <dsp:sp modelId="{0884A870-DC12-4276-8D33-514082DFAD95}">
      <dsp:nvSpPr>
        <dsp:cNvPr id="0" name=""/>
        <dsp:cNvSpPr/>
      </dsp:nvSpPr>
      <dsp:spPr>
        <a:xfrm>
          <a:off x="0" y="1347993"/>
          <a:ext cx="2962656" cy="6412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0" i="0" kern="1200" smtClean="0"/>
            <a:t>Information rights for workers:</a:t>
          </a:r>
          <a:endParaRPr lang="en-GB" sz="1800" kern="1200"/>
        </a:p>
      </dsp:txBody>
      <dsp:txXfrm>
        <a:off x="31304" y="1379297"/>
        <a:ext cx="2900048" cy="578658"/>
      </dsp:txXfrm>
    </dsp:sp>
    <dsp:sp modelId="{AE31FBEE-AD58-409F-887F-D01F7B98FD15}">
      <dsp:nvSpPr>
        <dsp:cNvPr id="0" name=""/>
        <dsp:cNvSpPr/>
      </dsp:nvSpPr>
      <dsp:spPr>
        <a:xfrm rot="5400000">
          <a:off x="5339621" y="-291514"/>
          <a:ext cx="51301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400" b="0" kern="1200" dirty="0" smtClean="0"/>
            <a:t>Legal </a:t>
          </a:r>
          <a:r>
            <a:rPr lang="de-DE" sz="1400" b="0" kern="1200" dirty="0" err="1" smtClean="0"/>
            <a:t>guidance</a:t>
          </a:r>
          <a:r>
            <a:rPr lang="de-DE" sz="1400" b="0" kern="1200" dirty="0" smtClean="0"/>
            <a:t> on </a:t>
          </a:r>
          <a:r>
            <a:rPr lang="de-DE" sz="1400" b="0" i="0" kern="1200" dirty="0" smtClean="0"/>
            <a:t>Directive 2003/88/EC</a:t>
          </a:r>
          <a:endParaRPr lang="en-GB" sz="1400" kern="1200" dirty="0"/>
        </a:p>
      </dsp:txBody>
      <dsp:txXfrm rot="-5400000">
        <a:off x="2962656" y="2110494"/>
        <a:ext cx="5241901" cy="462927"/>
      </dsp:txXfrm>
    </dsp:sp>
    <dsp:sp modelId="{10E00588-34EB-4F15-9E24-BEBA0A362A7E}">
      <dsp:nvSpPr>
        <dsp:cNvPr id="0" name=""/>
        <dsp:cNvSpPr/>
      </dsp:nvSpPr>
      <dsp:spPr>
        <a:xfrm>
          <a:off x="0" y="2021323"/>
          <a:ext cx="2962656" cy="6412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i="0" kern="1200" smtClean="0"/>
            <a:t>Working Time:</a:t>
          </a:r>
          <a:endParaRPr lang="en-GB" sz="1800" kern="1200"/>
        </a:p>
      </dsp:txBody>
      <dsp:txXfrm>
        <a:off x="31304" y="2052627"/>
        <a:ext cx="2900048" cy="5786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44677-A279-4328-9EAC-176D75C62777}">
      <dsp:nvSpPr>
        <dsp:cNvPr id="0" name=""/>
        <dsp:cNvSpPr/>
      </dsp:nvSpPr>
      <dsp:spPr>
        <a:xfrm rot="16200000">
          <a:off x="1375965" y="-1375965"/>
          <a:ext cx="1362869" cy="4114800"/>
        </a:xfrm>
        <a:prstGeom prst="round1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 dirty="0" smtClean="0">
            <a:solidFill>
              <a:sysClr val="windowText" lastClr="000000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ysClr val="windowText" lastClr="000000"/>
              </a:solidFill>
            </a:rPr>
            <a:t>To serve as a reference framework to monitor employment and social performances of Member States in a holistic way</a:t>
          </a:r>
          <a:endParaRPr lang="en-GB" sz="1200" kern="1200" dirty="0">
            <a:solidFill>
              <a:sysClr val="windowText" lastClr="000000"/>
            </a:solidFill>
          </a:endParaRPr>
        </a:p>
      </dsp:txBody>
      <dsp:txXfrm rot="5400000">
        <a:off x="0" y="0"/>
        <a:ext cx="4114800" cy="1022151"/>
      </dsp:txXfrm>
    </dsp:sp>
    <dsp:sp modelId="{0D52B614-38F7-456A-958D-1E6D42E4172F}">
      <dsp:nvSpPr>
        <dsp:cNvPr id="0" name=""/>
        <dsp:cNvSpPr/>
      </dsp:nvSpPr>
      <dsp:spPr>
        <a:xfrm>
          <a:off x="4114800" y="0"/>
          <a:ext cx="4114800" cy="1362869"/>
        </a:xfrm>
        <a:prstGeom prst="round1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ysClr val="windowText" lastClr="000000"/>
              </a:solidFill>
            </a:rPr>
            <a:t>12 areas along three dimensions </a:t>
          </a:r>
          <a:br>
            <a:rPr lang="en-GB" sz="1200" kern="1200" dirty="0" smtClean="0">
              <a:solidFill>
                <a:sysClr val="windowText" lastClr="000000"/>
              </a:solidFill>
            </a:rPr>
          </a:br>
          <a:r>
            <a:rPr lang="en-GB" sz="1200" kern="1200" dirty="0" smtClean="0">
              <a:solidFill>
                <a:sysClr val="windowText" lastClr="000000"/>
              </a:solidFill>
            </a:rPr>
            <a:t>of 'societal progress':</a:t>
          </a:r>
        </a:p>
        <a:p>
          <a:pPr marL="57150" lvl="1" indent="-57150" algn="ctr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900" kern="1200" dirty="0" smtClean="0">
              <a:solidFill>
                <a:sysClr val="windowText" lastClr="000000"/>
              </a:solidFill>
            </a:rPr>
            <a:t>  Equal opportunities and labour market access</a:t>
          </a:r>
        </a:p>
        <a:p>
          <a:pPr marL="57150" lvl="1" indent="-57150" algn="ctr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900" kern="1200" dirty="0" smtClean="0">
              <a:solidFill>
                <a:sysClr val="windowText" lastClr="000000"/>
              </a:solidFill>
            </a:rPr>
            <a:t>  Dynamic labour markets and fair working conditions</a:t>
          </a:r>
        </a:p>
        <a:p>
          <a:pPr marL="57150" lvl="1" indent="-57150" algn="ctr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900" kern="1200" dirty="0" smtClean="0">
              <a:solidFill>
                <a:sysClr val="windowText" lastClr="000000"/>
              </a:solidFill>
            </a:rPr>
            <a:t>  Public support, social protection and inclusion</a:t>
          </a:r>
        </a:p>
      </dsp:txBody>
      <dsp:txXfrm>
        <a:off x="4114800" y="0"/>
        <a:ext cx="4114800" cy="1022151"/>
      </dsp:txXfrm>
    </dsp:sp>
    <dsp:sp modelId="{2A81866D-9714-4916-8410-D86F9A80D8C9}">
      <dsp:nvSpPr>
        <dsp:cNvPr id="0" name=""/>
        <dsp:cNvSpPr/>
      </dsp:nvSpPr>
      <dsp:spPr>
        <a:xfrm rot="10800000">
          <a:off x="0" y="1362869"/>
          <a:ext cx="4114800" cy="1362869"/>
        </a:xfrm>
        <a:prstGeom prst="round1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ysClr val="windowText" lastClr="000000"/>
              </a:solidFill>
            </a:rPr>
            <a:t>14 headline and 21 secondary indicators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ysClr val="windowText" lastClr="000000"/>
              </a:solidFill>
            </a:rPr>
            <a:t>Based on existing data from e.g. EU-LFS, EU-SILC, the Structure of Earnings Survey and the OECD's PISA survey</a:t>
          </a:r>
          <a:endParaRPr lang="en-GB" sz="1200" kern="1200" dirty="0">
            <a:solidFill>
              <a:sysClr val="windowText" lastClr="000000"/>
            </a:solidFill>
          </a:endParaRPr>
        </a:p>
      </dsp:txBody>
      <dsp:txXfrm rot="10800000">
        <a:off x="0" y="1703586"/>
        <a:ext cx="4114800" cy="1022151"/>
      </dsp:txXfrm>
    </dsp:sp>
    <dsp:sp modelId="{65EEDC5D-73D4-4ED3-874F-2E67E8951F94}">
      <dsp:nvSpPr>
        <dsp:cNvPr id="0" name=""/>
        <dsp:cNvSpPr/>
      </dsp:nvSpPr>
      <dsp:spPr>
        <a:xfrm rot="5400000">
          <a:off x="5490765" y="-13096"/>
          <a:ext cx="1362869" cy="4114800"/>
        </a:xfrm>
        <a:prstGeom prst="round1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 smtClean="0">
              <a:solidFill>
                <a:sysClr val="windowText" lastClr="000000"/>
              </a:solidFill>
            </a:rPr>
            <a:t>To be used in the framework of the European Semester, in particular in the Joint Employment Report </a:t>
          </a:r>
          <a:endParaRPr lang="en-GB" sz="1200" kern="1200" dirty="0">
            <a:solidFill>
              <a:sysClr val="windowText" lastClr="000000"/>
            </a:solidFill>
          </a:endParaRPr>
        </a:p>
      </dsp:txBody>
      <dsp:txXfrm rot="-5400000">
        <a:off x="4114800" y="1703586"/>
        <a:ext cx="4114800" cy="1022151"/>
      </dsp:txXfrm>
    </dsp:sp>
    <dsp:sp modelId="{918F8478-BE35-4CF6-A2F2-F6A0270DE4BB}">
      <dsp:nvSpPr>
        <dsp:cNvPr id="0" name=""/>
        <dsp:cNvSpPr/>
      </dsp:nvSpPr>
      <dsp:spPr>
        <a:xfrm>
          <a:off x="2880359" y="1022151"/>
          <a:ext cx="2468880" cy="681434"/>
        </a:xfrm>
        <a:prstGeom prst="roundRect">
          <a:avLst/>
        </a:prstGeom>
        <a:solidFill>
          <a:srgbClr val="E7345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solidFill>
                <a:schemeClr val="bg1"/>
              </a:solidFill>
            </a:rPr>
            <a:t>Social</a:t>
          </a:r>
          <a:r>
            <a:rPr lang="en-GB" sz="2000" kern="1200" dirty="0" smtClean="0">
              <a:solidFill>
                <a:schemeClr val="bg1"/>
              </a:solidFill>
            </a:rPr>
            <a:t> </a:t>
          </a:r>
          <a:r>
            <a:rPr lang="en-GB" sz="2000" b="1" kern="1200" dirty="0" smtClean="0">
              <a:solidFill>
                <a:schemeClr val="bg1"/>
              </a:solidFill>
            </a:rPr>
            <a:t>Scoreboard</a:t>
          </a:r>
          <a:endParaRPr lang="en-GB" sz="2000" b="1" kern="1200" dirty="0">
            <a:solidFill>
              <a:schemeClr val="bg1"/>
            </a:solidFill>
          </a:endParaRPr>
        </a:p>
      </dsp:txBody>
      <dsp:txXfrm>
        <a:off x="2913624" y="1055416"/>
        <a:ext cx="2402350" cy="6149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D6C15-E348-4CC3-A726-9F67D47E2A86}">
      <dsp:nvSpPr>
        <dsp:cNvPr id="0" name=""/>
        <dsp:cNvSpPr/>
      </dsp:nvSpPr>
      <dsp:spPr>
        <a:xfrm>
          <a:off x="956289" y="732572"/>
          <a:ext cx="1698165" cy="169816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i="0" kern="1200" smtClean="0"/>
            <a:t>White Paper on the Future of Europe</a:t>
          </a:r>
          <a:endParaRPr lang="en-GB" sz="2000" kern="1200"/>
        </a:p>
      </dsp:txBody>
      <dsp:txXfrm>
        <a:off x="1204980" y="981263"/>
        <a:ext cx="1200783" cy="1200783"/>
      </dsp:txXfrm>
    </dsp:sp>
    <dsp:sp modelId="{F6F4820F-78D0-453C-A72F-09CB5463BCE9}">
      <dsp:nvSpPr>
        <dsp:cNvPr id="0" name=""/>
        <dsp:cNvSpPr/>
      </dsp:nvSpPr>
      <dsp:spPr>
        <a:xfrm>
          <a:off x="1380830" y="52392"/>
          <a:ext cx="849082" cy="8490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dirty="0" smtClean="0"/>
            <a:t>The future of EU finances</a:t>
          </a:r>
          <a:endParaRPr lang="en-GB" sz="800" kern="1200" dirty="0"/>
        </a:p>
      </dsp:txBody>
      <dsp:txXfrm>
        <a:off x="1505175" y="176737"/>
        <a:ext cx="600392" cy="600392"/>
      </dsp:txXfrm>
    </dsp:sp>
    <dsp:sp modelId="{263F8E42-6FA9-47B8-B09A-33F39DC82CE4}">
      <dsp:nvSpPr>
        <dsp:cNvPr id="0" name=""/>
        <dsp:cNvSpPr/>
      </dsp:nvSpPr>
      <dsp:spPr>
        <a:xfrm>
          <a:off x="2431483" y="815736"/>
          <a:ext cx="849082" cy="849082"/>
        </a:xfrm>
        <a:prstGeom prst="ellipse">
          <a:avLst/>
        </a:prstGeom>
        <a:solidFill>
          <a:srgbClr val="F688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700" b="1" kern="1200" dirty="0" smtClean="0"/>
            <a:t>Developing the social dimension of Europe</a:t>
          </a:r>
          <a:endParaRPr lang="en-GB" sz="700" kern="1200" dirty="0"/>
        </a:p>
      </dsp:txBody>
      <dsp:txXfrm>
        <a:off x="2555828" y="940081"/>
        <a:ext cx="600392" cy="600392"/>
      </dsp:txXfrm>
    </dsp:sp>
    <dsp:sp modelId="{C6B79E25-F6B7-45FE-A0E9-C8E43302F2D9}">
      <dsp:nvSpPr>
        <dsp:cNvPr id="0" name=""/>
        <dsp:cNvSpPr/>
      </dsp:nvSpPr>
      <dsp:spPr>
        <a:xfrm>
          <a:off x="2030169" y="2050852"/>
          <a:ext cx="849082" cy="8490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smtClean="0"/>
            <a:t>Deepening the Economic and Monetary Union</a:t>
          </a:r>
          <a:endParaRPr lang="en-GB" sz="800" kern="1200"/>
        </a:p>
      </dsp:txBody>
      <dsp:txXfrm>
        <a:off x="2154514" y="2175197"/>
        <a:ext cx="600392" cy="600392"/>
      </dsp:txXfrm>
    </dsp:sp>
    <dsp:sp modelId="{E159C015-90CB-4C35-A21B-DA83CF74F075}">
      <dsp:nvSpPr>
        <dsp:cNvPr id="0" name=""/>
        <dsp:cNvSpPr/>
      </dsp:nvSpPr>
      <dsp:spPr>
        <a:xfrm>
          <a:off x="731491" y="2050852"/>
          <a:ext cx="849082" cy="8490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smtClean="0"/>
            <a:t>Harnessing globalisation</a:t>
          </a:r>
          <a:endParaRPr lang="en-GB" sz="800" kern="1200"/>
        </a:p>
      </dsp:txBody>
      <dsp:txXfrm>
        <a:off x="855836" y="2175197"/>
        <a:ext cx="600392" cy="600392"/>
      </dsp:txXfrm>
    </dsp:sp>
    <dsp:sp modelId="{471AFE18-F1AA-41A8-97C7-7FB88FFA7F05}">
      <dsp:nvSpPr>
        <dsp:cNvPr id="0" name=""/>
        <dsp:cNvSpPr/>
      </dsp:nvSpPr>
      <dsp:spPr>
        <a:xfrm>
          <a:off x="330177" y="815736"/>
          <a:ext cx="849082" cy="8490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b="1" kern="1200" smtClean="0"/>
            <a:t>The future of Europe's defence</a:t>
          </a:r>
          <a:endParaRPr lang="en-GB" sz="800" kern="1200"/>
        </a:p>
      </dsp:txBody>
      <dsp:txXfrm>
        <a:off x="454522" y="940081"/>
        <a:ext cx="600392" cy="600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217" cy="49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981" y="0"/>
            <a:ext cx="2951217" cy="49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1733"/>
            <a:ext cx="2951217" cy="49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981" y="9441733"/>
            <a:ext cx="2951217" cy="49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217" cy="49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81" y="0"/>
            <a:ext cx="2951217" cy="49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62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662"/>
            <a:ext cx="5447666" cy="4473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1733"/>
            <a:ext cx="2951217" cy="49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81" y="9441733"/>
            <a:ext cx="2951217" cy="49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005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GB" dirty="0">
                <a:latin typeface="Arial"/>
                <a:ea typeface="Times New Roman"/>
              </a:rPr>
              <a:t> </a:t>
            </a:r>
            <a:endParaRPr lang="en-GB" sz="1100" dirty="0">
              <a:latin typeface="Times New Roman"/>
              <a:ea typeface="Times New Roman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44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19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707" indent="-171707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574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F4A5-33E6-42FA-B725-DEB11C473132}" type="slidenum">
              <a:rPr lang="en-GB" altLang="en-US" smtClean="0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267200" y="4994672"/>
            <a:ext cx="611188" cy="161925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39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981A-1219-4D40-A965-2C3D8497B3C5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80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4299-4164-4E8B-8E6E-B2D7FC724E9F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4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5" t="26" r="22055" b="86377"/>
          <a:stretch/>
        </p:blipFill>
        <p:spPr>
          <a:xfrm>
            <a:off x="2771800" y="0"/>
            <a:ext cx="4057334" cy="6995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67211"/>
            <a:ext cx="8229600" cy="702469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188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923680"/>
            <a:ext cx="8229600" cy="2725341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 i="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buClr>
                <a:srgbClr val="0F5494"/>
              </a:buCl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51519" y="4699420"/>
            <a:ext cx="19908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B3E6A1F-0E70-4F96-A2E5-8C87C994B9E3}" type="slidenum">
              <a:rPr lang="en-GB" sz="1000" b="1" smtClean="0">
                <a:solidFill>
                  <a:srgbClr val="F68B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GB" sz="1000" b="1" dirty="0">
              <a:solidFill>
                <a:srgbClr val="F68B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29" y="4576208"/>
            <a:ext cx="1443259" cy="37867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467544" y="104150"/>
            <a:ext cx="2325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18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 PILLAR </a:t>
            </a:r>
            <a:br>
              <a:rPr lang="en-GB" sz="1400" dirty="0" smtClean="0">
                <a:solidFill>
                  <a:srgbClr val="F188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dirty="0" smtClean="0">
                <a:solidFill>
                  <a:srgbClr val="F18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SOCIAL</a:t>
            </a:r>
            <a:r>
              <a:rPr lang="en-GB" sz="1400" baseline="0" dirty="0" smtClean="0">
                <a:solidFill>
                  <a:srgbClr val="F188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RIGHTS</a:t>
            </a:r>
            <a:endParaRPr lang="en-GB" sz="1400" dirty="0">
              <a:solidFill>
                <a:srgbClr val="F18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99542"/>
            <a:ext cx="9144000" cy="0"/>
          </a:xfrm>
          <a:prstGeom prst="line">
            <a:avLst/>
          </a:prstGeom>
          <a:ln w="28575">
            <a:solidFill>
              <a:srgbClr val="E73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236296" y="195486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E734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GB" sz="1600" dirty="0" err="1" smtClean="0">
                <a:solidFill>
                  <a:srgbClr val="E734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SocialRights</a:t>
            </a:r>
            <a:endParaRPr lang="en-GB" sz="1600" dirty="0">
              <a:solidFill>
                <a:srgbClr val="E734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Parallelogram 16"/>
          <p:cNvSpPr/>
          <p:nvPr userDrawn="1"/>
        </p:nvSpPr>
        <p:spPr>
          <a:xfrm>
            <a:off x="2411760" y="0"/>
            <a:ext cx="504056" cy="689610"/>
          </a:xfrm>
          <a:prstGeom prst="parallelogram">
            <a:avLst/>
          </a:prstGeom>
          <a:solidFill>
            <a:srgbClr val="F6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Parallelogram 17"/>
          <p:cNvSpPr/>
          <p:nvPr userDrawn="1"/>
        </p:nvSpPr>
        <p:spPr>
          <a:xfrm>
            <a:off x="6660232" y="0"/>
            <a:ext cx="504056" cy="689610"/>
          </a:xfrm>
          <a:prstGeom prst="parallelogram">
            <a:avLst/>
          </a:prstGeom>
          <a:solidFill>
            <a:srgbClr val="E734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B1D9-7766-4D52-B3D5-6EF257E7B62C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69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B276-A11B-4290-8A80-7A2DC6E34D13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2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CE58-BAC2-490B-9FE8-43F269C28926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7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F25-1153-4B6E-BFE0-7D951C90D027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15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9C2D-AAD1-4EC6-A183-F0B1434858D3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1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A104-51CF-4136-9271-3555DB589696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78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39A-EAEB-461E-AD64-C8C54CBA369A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54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0EAE-4AD1-4E09-A1E6-D83C0353AD76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56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 b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A9C3C-4AB1-487A-A39B-75EBB902E3FA}" type="slidenum">
              <a:rPr lang="en-GB" altLang="en-US" b="0" smtClean="0">
                <a:solidFill>
                  <a:srgbClr val="000000"/>
                </a:solidFill>
              </a:rPr>
              <a:pPr/>
              <a:t>‹#›</a:t>
            </a:fld>
            <a:endParaRPr lang="en-GB" altLang="en-US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4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2"/>
            <a:ext cx="9146083" cy="514467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059" y="195486"/>
            <a:ext cx="1016006" cy="709288"/>
          </a:xfrm>
          <a:prstGeom prst="rect">
            <a:avLst/>
          </a:prstGeom>
        </p:spPr>
      </p:pic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251520" y="3368363"/>
            <a:ext cx="3096344" cy="13636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GB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 </a:t>
            </a:r>
            <a:br>
              <a:rPr lang="en-GB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PILLAR OF </a:t>
            </a:r>
            <a:br>
              <a:rPr lang="en-GB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RIGHTS</a:t>
            </a:r>
            <a:endParaRPr lang="en-GB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6720574" y="4299943"/>
            <a:ext cx="2315922" cy="5760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fr-BE" altLang="en-US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fr-BE" altLang="en-US" sz="2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SocialRights</a:t>
            </a:r>
            <a:endParaRPr lang="en-GB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19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Access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protection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Do we need new rules?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More flexible </a:t>
            </a:r>
            <a:r>
              <a:rPr lang="en-GB" sz="2000" dirty="0">
                <a:solidFill>
                  <a:schemeClr val="tx1"/>
                </a:solidFill>
              </a:rPr>
              <a:t>working arrangements provide </a:t>
            </a:r>
            <a:r>
              <a:rPr lang="en-GB" sz="2000" dirty="0" smtClean="0">
                <a:solidFill>
                  <a:schemeClr val="tx1"/>
                </a:solidFill>
              </a:rPr>
              <a:t>additional job opportunities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But risk of new </a:t>
            </a:r>
            <a:r>
              <a:rPr lang="en-GB" sz="2000" dirty="0">
                <a:solidFill>
                  <a:schemeClr val="tx1"/>
                </a:solidFill>
              </a:rPr>
              <a:t>precariousness and </a:t>
            </a:r>
            <a:r>
              <a:rPr lang="en-GB" sz="2000" dirty="0" smtClean="0">
                <a:solidFill>
                  <a:schemeClr val="tx1"/>
                </a:solidFill>
              </a:rPr>
              <a:t>inequalities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How to provide as </a:t>
            </a:r>
            <a:r>
              <a:rPr lang="en-GB" sz="2000" dirty="0">
                <a:solidFill>
                  <a:schemeClr val="tx1"/>
                </a:solidFill>
              </a:rPr>
              <a:t>many people as possible with social security </a:t>
            </a:r>
            <a:r>
              <a:rPr lang="en-GB" sz="2000" dirty="0" smtClean="0">
                <a:solidFill>
                  <a:schemeClr val="tx1"/>
                </a:solidFill>
              </a:rPr>
              <a:t>cover? 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2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8" y="1167211"/>
            <a:ext cx="8856983" cy="702469"/>
          </a:xfrm>
        </p:spPr>
        <p:txBody>
          <a:bodyPr>
            <a:noAutofit/>
          </a:bodyPr>
          <a:lstStyle/>
          <a:p>
            <a:pPr lvl="0"/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Written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Statement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(91/533/EEC)</a:t>
            </a: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>
                <a:solidFill>
                  <a:schemeClr val="tx1"/>
                </a:solidFill>
              </a:rPr>
              <a:t>Ensures that workers get </a:t>
            </a:r>
            <a:r>
              <a:rPr lang="en-GB" sz="2000" dirty="0">
                <a:solidFill>
                  <a:schemeClr val="tx1"/>
                </a:solidFill>
              </a:rPr>
              <a:t>essential information about their working conditions </a:t>
            </a:r>
            <a:endParaRPr lang="en-GB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Effectiveness </a:t>
            </a:r>
            <a:r>
              <a:rPr lang="en-GB" sz="2000" dirty="0">
                <a:solidFill>
                  <a:schemeClr val="tx1"/>
                </a:solidFill>
              </a:rPr>
              <a:t>could be improved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Working </a:t>
            </a:r>
            <a:r>
              <a:rPr lang="en-GB" sz="2000" dirty="0">
                <a:solidFill>
                  <a:schemeClr val="tx1"/>
                </a:solidFill>
              </a:rPr>
              <a:t>conditions </a:t>
            </a:r>
            <a:r>
              <a:rPr lang="en-GB" sz="2000" dirty="0" smtClean="0">
                <a:solidFill>
                  <a:schemeClr val="tx1"/>
                </a:solidFill>
              </a:rPr>
              <a:t>not always confirmed or sufficiently explained in </a:t>
            </a:r>
            <a:r>
              <a:rPr lang="en-GB" sz="2000" dirty="0">
                <a:solidFill>
                  <a:schemeClr val="tx1"/>
                </a:solidFill>
              </a:rPr>
              <a:t>a timely </a:t>
            </a:r>
            <a:r>
              <a:rPr lang="en-GB" sz="2000" dirty="0" smtClean="0">
                <a:solidFill>
                  <a:schemeClr val="tx1"/>
                </a:solidFill>
              </a:rPr>
              <a:t>manner</a:t>
            </a:r>
          </a:p>
          <a:p>
            <a:r>
              <a:rPr lang="en-GB" sz="2000" dirty="0">
                <a:solidFill>
                  <a:schemeClr val="tx1"/>
                </a:solidFill>
              </a:rPr>
              <a:t>Opportunity to open a debate on minimum safeguards in very flexible and/or precarious jobs</a:t>
            </a:r>
          </a:p>
        </p:txBody>
      </p:sp>
    </p:spTree>
    <p:extLst>
      <p:ext uri="{BB962C8B-B14F-4D97-AF65-F5344CB8AC3E}">
        <p14:creationId xmlns:p14="http://schemas.microsoft.com/office/powerpoint/2010/main" val="53128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67212"/>
            <a:ext cx="8229600" cy="432437"/>
          </a:xfrm>
        </p:spPr>
        <p:txBody>
          <a:bodyPr>
            <a:normAutofit fontScale="90000"/>
          </a:bodyPr>
          <a:lstStyle/>
          <a:p>
            <a:r>
              <a:rPr lang="de-DE" sz="27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Working Time </a:t>
            </a:r>
            <a:r>
              <a:rPr lang="de-DE" sz="27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Directive</a:t>
            </a:r>
            <a:r>
              <a:rPr lang="de-DE" sz="2800" dirty="0" smtClean="0">
                <a:solidFill>
                  <a:srgbClr val="D78331"/>
                </a:solidFill>
              </a:rPr>
              <a:t/>
            </a:r>
            <a:br>
              <a:rPr lang="de-DE" sz="2800" dirty="0" smtClean="0">
                <a:solidFill>
                  <a:srgbClr val="D78331"/>
                </a:solidFill>
              </a:rPr>
            </a:br>
            <a:endParaRPr lang="en-GB" sz="2800" dirty="0">
              <a:solidFill>
                <a:srgbClr val="D7833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45636"/>
            <a:ext cx="8229600" cy="3103384"/>
          </a:xfrm>
        </p:spPr>
        <p:txBody>
          <a:bodyPr/>
          <a:lstStyle/>
          <a:p>
            <a:pPr marL="0" indent="0">
              <a:buNone/>
            </a:pPr>
            <a:r>
              <a:rPr lang="fr-BE" sz="2000" b="1" dirty="0"/>
              <a:t>The </a:t>
            </a:r>
            <a:r>
              <a:rPr lang="fr-BE" sz="2000" b="1" dirty="0" err="1"/>
              <a:t>Interpretative</a:t>
            </a:r>
            <a:r>
              <a:rPr lang="fr-BE" sz="2000" b="1" dirty="0"/>
              <a:t> Communication – </a:t>
            </a:r>
            <a:r>
              <a:rPr lang="fr-BE" sz="2000" b="1" dirty="0" err="1"/>
              <a:t>Legal</a:t>
            </a:r>
            <a:r>
              <a:rPr lang="fr-BE" sz="2000" b="1" dirty="0"/>
              <a:t> Guidance </a:t>
            </a:r>
            <a:endParaRPr lang="fr-BE" sz="2000" b="1" dirty="0" smtClean="0"/>
          </a:p>
          <a:p>
            <a:pPr marL="0" indent="0">
              <a:buNone/>
            </a:pPr>
            <a:endParaRPr lang="fr-BE" sz="2000" b="1" dirty="0" smtClean="0"/>
          </a:p>
          <a:p>
            <a:pPr marL="0" indent="0">
              <a:buNone/>
            </a:pPr>
            <a:r>
              <a:rPr lang="en-GB" sz="2000" dirty="0" smtClean="0">
                <a:solidFill>
                  <a:schemeClr val="tx1"/>
                </a:solidFill>
              </a:rPr>
              <a:t>The objectives: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offer greater certainty and clarity to national authorities;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help better apply the Directive’s provisions in the context of new and flexible work arrangements;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ensure the effective enforcement of existing EU minimum standards and therefore support better protection of workers’ health and safety.</a:t>
            </a:r>
          </a:p>
          <a:p>
            <a:pPr lvl="1"/>
            <a:endParaRPr lang="en-GB" sz="1800" b="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4072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Monitoring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societal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progress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032911"/>
              </p:ext>
            </p:extLst>
          </p:nvPr>
        </p:nvGraphicFramePr>
        <p:xfrm>
          <a:off x="457200" y="1851670"/>
          <a:ext cx="8229600" cy="2725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0387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Social protection systems differ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2015: government expenditure on social protection = 40% of total public expenditure = 1/5 of GDP</a:t>
            </a:r>
          </a:p>
          <a:p>
            <a:r>
              <a:rPr lang="en-GB" dirty="0"/>
              <a:t>8 Member States spend at least 20% of GDP on social protection</a:t>
            </a:r>
          </a:p>
          <a:p>
            <a:r>
              <a:rPr lang="en-GB" dirty="0"/>
              <a:t>Historical and budgetary constraints</a:t>
            </a:r>
          </a:p>
          <a:p>
            <a:r>
              <a:rPr lang="en-GB" dirty="0"/>
              <a:t>Significant disparities in income and wealth</a:t>
            </a:r>
          </a:p>
          <a:p>
            <a:r>
              <a:rPr lang="en-GB" dirty="0"/>
              <a:t>Risk of poverty remains significant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29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Shaping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Europe's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social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dimension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73086"/>
              </p:ext>
            </p:extLst>
          </p:nvPr>
        </p:nvGraphicFramePr>
        <p:xfrm>
          <a:off x="457200" y="1923678"/>
          <a:ext cx="3610744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55976" y="2139702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>
                <a:solidFill>
                  <a:schemeClr val="tx1"/>
                </a:solidFill>
              </a:rPr>
              <a:t>Reflections </a:t>
            </a:r>
            <a:r>
              <a:rPr lang="en-GB" sz="2400" b="0" dirty="0">
                <a:solidFill>
                  <a:schemeClr val="tx1"/>
                </a:solidFill>
              </a:rPr>
              <a:t>on key trends </a:t>
            </a:r>
            <a:r>
              <a:rPr lang="en-GB" sz="2400" b="0" dirty="0" smtClean="0">
                <a:solidFill>
                  <a:schemeClr val="tx1"/>
                </a:solidFill>
              </a:rPr>
              <a:t>and their implications</a:t>
            </a:r>
            <a:endParaRPr lang="en-GB" sz="2400" b="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0" dirty="0" smtClean="0">
                <a:solidFill>
                  <a:schemeClr val="tx1"/>
                </a:solidFill>
              </a:rPr>
              <a:t>Five scenarios for the way forward to 2025</a:t>
            </a:r>
          </a:p>
          <a:p>
            <a:endParaRPr lang="en-GB" sz="2400" b="0" dirty="0" smtClean="0">
              <a:solidFill>
                <a:srgbClr val="0F5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49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843559"/>
            <a:ext cx="8229600" cy="1026122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Commission is committed to deepening and broadening the discussion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2 </a:t>
            </a:r>
            <a:r>
              <a:rPr lang="en-GB" dirty="0"/>
              <a:t>open questions:</a:t>
            </a:r>
          </a:p>
          <a:p>
            <a:pPr lvl="1"/>
            <a:r>
              <a:rPr lang="en-GB" dirty="0"/>
              <a:t>What challenges to tackle together?</a:t>
            </a:r>
          </a:p>
          <a:p>
            <a:pPr lvl="1"/>
            <a:r>
              <a:rPr lang="en-GB" dirty="0"/>
              <a:t>What added value can EU instruments provide?</a:t>
            </a:r>
          </a:p>
          <a:p>
            <a:r>
              <a:rPr lang="en-GB" dirty="0"/>
              <a:t>President Juncker – State of the Union address, September 2017</a:t>
            </a:r>
          </a:p>
          <a:p>
            <a:r>
              <a:rPr lang="en-GB" dirty="0"/>
              <a:t>Social summit for fair jobs and growth, G</a:t>
            </a:r>
            <a:r>
              <a:rPr lang="de-DE" dirty="0"/>
              <a:t>ö</a:t>
            </a:r>
            <a:r>
              <a:rPr lang="en-GB" dirty="0" err="1"/>
              <a:t>teborg</a:t>
            </a:r>
            <a:r>
              <a:rPr lang="en-GB" dirty="0"/>
              <a:t>, 17 November 2017</a:t>
            </a:r>
          </a:p>
          <a:p>
            <a:r>
              <a:rPr lang="en-GB" dirty="0"/>
              <a:t>European Council, December 2017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7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7575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now? 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 flipH="1" flipV="1">
            <a:off x="763945" y="2364025"/>
            <a:ext cx="432048" cy="2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755576" y="1839055"/>
            <a:ext cx="8383" cy="524964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1195993" y="2364018"/>
            <a:ext cx="0" cy="36004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26623" y="1347614"/>
            <a:ext cx="3049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2017</a:t>
            </a:r>
          </a:p>
          <a:p>
            <a:r>
              <a:rPr lang="en-GB" sz="1400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White Paper on the future of Europe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59632" y="3156106"/>
            <a:ext cx="2842888" cy="1521886"/>
            <a:chOff x="2843808" y="3156106"/>
            <a:chExt cx="2842888" cy="1521886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3846285" y="3156106"/>
              <a:ext cx="0" cy="216024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3852783" y="3372130"/>
              <a:ext cx="385326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4238109" y="3372130"/>
              <a:ext cx="0" cy="339776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2843808" y="3723885"/>
              <a:ext cx="28428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26 April 2017</a:t>
              </a:r>
            </a:p>
            <a:p>
              <a:r>
                <a:rPr lang="fr-BE" sz="1400" i="1" dirty="0" err="1">
                  <a:solidFill>
                    <a:srgbClr val="0F54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Proposal</a:t>
              </a:r>
              <a:r>
                <a:rPr lang="fr-BE" sz="1400" i="1" dirty="0">
                  <a:solidFill>
                    <a:srgbClr val="0F54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for the </a:t>
              </a:r>
              <a:r>
                <a:rPr lang="fr-BE" sz="1400" i="1" dirty="0" err="1">
                  <a:solidFill>
                    <a:srgbClr val="0F549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Pillar</a:t>
              </a:r>
              <a:endParaRPr lang="en-GB" sz="1400" i="1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BE" sz="14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 </a:t>
              </a:r>
              <a:r>
                <a:rPr lang="fr-BE" sz="1400" b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Reflection</a:t>
              </a:r>
              <a:r>
                <a:rPr lang="fr-BE" sz="14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BE" sz="1400" b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paper</a:t>
              </a:r>
              <a:r>
                <a:rPr lang="fr-BE" sz="14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on social Europe </a:t>
              </a:r>
            </a:p>
          </p:txBody>
        </p:sp>
      </p:grpSp>
      <p:cxnSp>
        <p:nvCxnSpPr>
          <p:cNvPr id="39" name="Straight Connector 38"/>
          <p:cNvCxnSpPr/>
          <p:nvPr/>
        </p:nvCxnSpPr>
        <p:spPr bwMode="auto">
          <a:xfrm flipH="1">
            <a:off x="7308290" y="3455049"/>
            <a:ext cx="36004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7668330" y="3455056"/>
            <a:ext cx="0" cy="245575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7308290" y="3276078"/>
            <a:ext cx="0" cy="178972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6" name="Group 15"/>
          <p:cNvGrpSpPr/>
          <p:nvPr/>
        </p:nvGrpSpPr>
        <p:grpSpPr>
          <a:xfrm>
            <a:off x="5469013" y="1577445"/>
            <a:ext cx="3374431" cy="1145521"/>
            <a:chOff x="4316899" y="1577445"/>
            <a:chExt cx="3374431" cy="1145521"/>
          </a:xfrm>
        </p:grpSpPr>
        <p:cxnSp>
          <p:nvCxnSpPr>
            <p:cNvPr id="21" name="Straight Connector 20"/>
            <p:cNvCxnSpPr/>
            <p:nvPr/>
          </p:nvCxnSpPr>
          <p:spPr bwMode="auto">
            <a:xfrm flipV="1">
              <a:off x="5070421" y="2362926"/>
              <a:ext cx="0" cy="36004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>
              <a:off x="4494357" y="2362925"/>
              <a:ext cx="576064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4494357" y="2104479"/>
              <a:ext cx="0" cy="258455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Rectangle 6"/>
            <p:cNvSpPr/>
            <p:nvPr/>
          </p:nvSpPr>
          <p:spPr>
            <a:xfrm>
              <a:off x="4316899" y="1577445"/>
              <a:ext cx="337443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BE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17 </a:t>
              </a:r>
              <a:r>
                <a:rPr lang="fr-BE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November</a:t>
              </a:r>
              <a:r>
                <a:rPr lang="fr-BE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2017</a:t>
              </a:r>
            </a:p>
            <a:p>
              <a:r>
                <a:rPr lang="fr-BE" sz="14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</a:t>
              </a:r>
              <a:r>
                <a:rPr lang="fr-BE" sz="1400" b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Summit</a:t>
              </a:r>
              <a:r>
                <a:rPr lang="fr-BE" sz="14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for </a:t>
              </a:r>
              <a:r>
                <a:rPr lang="fr-BE" sz="1400" b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Fair</a:t>
              </a:r>
              <a:r>
                <a:rPr lang="fr-BE" sz="1400" b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Jobs and </a:t>
              </a:r>
              <a:r>
                <a:rPr lang="fr-BE" sz="1400" b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Growth</a:t>
              </a:r>
              <a:endParaRPr lang="en-GB" sz="1400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6598169" y="3723878"/>
            <a:ext cx="33744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14-16 </a:t>
            </a:r>
            <a:r>
              <a:rPr lang="fr-BE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lang="fr-BE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</a:p>
          <a:p>
            <a:r>
              <a:rPr lang="fr-BE" sz="1400" b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fr-BE" sz="14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Council</a:t>
            </a:r>
            <a:endParaRPr lang="en-GB" sz="1400" b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9552" y="2649402"/>
            <a:ext cx="2560617" cy="626676"/>
            <a:chOff x="1939375" y="2649402"/>
            <a:chExt cx="2560617" cy="626676"/>
          </a:xfrm>
        </p:grpSpPr>
        <p:sp>
          <p:nvSpPr>
            <p:cNvPr id="12" name="Chevron 11"/>
            <p:cNvSpPr/>
            <p:nvPr/>
          </p:nvSpPr>
          <p:spPr>
            <a:xfrm>
              <a:off x="1939375" y="2649402"/>
              <a:ext cx="1336481" cy="626676"/>
            </a:xfrm>
            <a:prstGeom prst="chevron">
              <a:avLst/>
            </a:prstGeom>
            <a:solidFill>
              <a:srgbClr val="F188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3163511" y="2649402"/>
              <a:ext cx="1336481" cy="626676"/>
            </a:xfrm>
            <a:prstGeom prst="chevron">
              <a:avLst/>
            </a:prstGeom>
            <a:solidFill>
              <a:srgbClr val="F188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467767" y="2649402"/>
            <a:ext cx="2560617" cy="626676"/>
            <a:chOff x="4387647" y="2649402"/>
            <a:chExt cx="2560617" cy="626676"/>
          </a:xfrm>
        </p:grpSpPr>
        <p:sp>
          <p:nvSpPr>
            <p:cNvPr id="26" name="Chevron 25"/>
            <p:cNvSpPr/>
            <p:nvPr/>
          </p:nvSpPr>
          <p:spPr>
            <a:xfrm>
              <a:off x="4387647" y="2649402"/>
              <a:ext cx="1336481" cy="626676"/>
            </a:xfrm>
            <a:prstGeom prst="chevron">
              <a:avLst/>
            </a:prstGeom>
            <a:solidFill>
              <a:srgbClr val="E7345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8" name="Chevron 27"/>
            <p:cNvSpPr/>
            <p:nvPr/>
          </p:nvSpPr>
          <p:spPr>
            <a:xfrm>
              <a:off x="5611783" y="2649402"/>
              <a:ext cx="1336481" cy="626676"/>
            </a:xfrm>
            <a:prstGeom prst="chevron">
              <a:avLst/>
            </a:prstGeom>
            <a:solidFill>
              <a:srgbClr val="F188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</p:grpSp>
      <p:cxnSp>
        <p:nvCxnSpPr>
          <p:cNvPr id="35" name="Straight Connector 34"/>
          <p:cNvCxnSpPr/>
          <p:nvPr/>
        </p:nvCxnSpPr>
        <p:spPr bwMode="auto">
          <a:xfrm flipH="1" flipV="1">
            <a:off x="3419872" y="2499749"/>
            <a:ext cx="432048" cy="2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3411503" y="2362925"/>
            <a:ext cx="8383" cy="136818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851920" y="2499742"/>
            <a:ext cx="0" cy="36004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0" name="Group 29"/>
          <p:cNvGrpSpPr/>
          <p:nvPr/>
        </p:nvGrpSpPr>
        <p:grpSpPr>
          <a:xfrm>
            <a:off x="3019495" y="2643758"/>
            <a:ext cx="2560617" cy="626676"/>
            <a:chOff x="1939375" y="2649402"/>
            <a:chExt cx="2560617" cy="626676"/>
          </a:xfrm>
        </p:grpSpPr>
        <p:sp>
          <p:nvSpPr>
            <p:cNvPr id="31" name="Chevron 30"/>
            <p:cNvSpPr/>
            <p:nvPr/>
          </p:nvSpPr>
          <p:spPr>
            <a:xfrm>
              <a:off x="1939375" y="2649402"/>
              <a:ext cx="1336481" cy="626676"/>
            </a:xfrm>
            <a:prstGeom prst="chevron">
              <a:avLst/>
            </a:prstGeom>
            <a:solidFill>
              <a:srgbClr val="F188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2" name="Chevron 31"/>
            <p:cNvSpPr/>
            <p:nvPr/>
          </p:nvSpPr>
          <p:spPr>
            <a:xfrm>
              <a:off x="3163511" y="2649402"/>
              <a:ext cx="1336481" cy="626676"/>
            </a:xfrm>
            <a:prstGeom prst="chevron">
              <a:avLst/>
            </a:prstGeom>
            <a:solidFill>
              <a:srgbClr val="F188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prstClr val="black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2386150" y="1871105"/>
            <a:ext cx="237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fr-BE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</a:t>
            </a:r>
            <a:r>
              <a:rPr lang="fr-BE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</a:p>
          <a:p>
            <a:r>
              <a:rPr lang="en-GB" sz="14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</a:t>
            </a:r>
            <a:r>
              <a:rPr lang="en-GB" sz="1400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EU (</a:t>
            </a:r>
            <a:r>
              <a:rPr lang="en-GB" sz="14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EPSCO)</a:t>
            </a:r>
            <a:endParaRPr lang="en-GB" sz="1400" b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flipH="1">
            <a:off x="4716016" y="3470801"/>
            <a:ext cx="36004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V="1">
            <a:off x="5076056" y="3470808"/>
            <a:ext cx="0" cy="245575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4716016" y="3291830"/>
            <a:ext cx="0" cy="178972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042334" y="3726844"/>
            <a:ext cx="237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fr-BE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r>
              <a:rPr lang="fr-BE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</a:p>
          <a:p>
            <a:r>
              <a:rPr lang="en-GB" sz="1400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Council of the </a:t>
            </a:r>
            <a:r>
              <a:rPr lang="en-GB" sz="14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 (</a:t>
            </a:r>
            <a:r>
              <a:rPr lang="en-GB" sz="1400" b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EPSCO</a:t>
            </a:r>
            <a:r>
              <a:rPr lang="en-GB" sz="1400" b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1400" b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50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02"/>
          <a:stretch/>
        </p:blipFill>
        <p:spPr>
          <a:xfrm>
            <a:off x="467544" y="1059582"/>
            <a:ext cx="3312000" cy="2725738"/>
          </a:xfrm>
        </p:spPr>
      </p:pic>
      <p:sp>
        <p:nvSpPr>
          <p:cNvPr id="9" name="TextBox 8"/>
          <p:cNvSpPr txBox="1"/>
          <p:nvPr/>
        </p:nvSpPr>
        <p:spPr>
          <a:xfrm>
            <a:off x="3923928" y="915566"/>
            <a:ext cx="49685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Living longer and healthier: Europeans will be the oldest people in the world by </a:t>
            </a:r>
            <a:r>
              <a:rPr lang="en-GB" sz="1500" dirty="0" smtClean="0"/>
              <a:t>2030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Fertility rates are </a:t>
            </a:r>
            <a:r>
              <a:rPr lang="en-GB" sz="1500" dirty="0" smtClean="0"/>
              <a:t>dropping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Impacts on financial </a:t>
            </a:r>
            <a:r>
              <a:rPr lang="en-GB" sz="1500" dirty="0" smtClean="0"/>
              <a:t>sustainability </a:t>
            </a:r>
            <a:r>
              <a:rPr lang="en-GB" sz="1500" dirty="0"/>
              <a:t>of welfare systems and fiscal situations</a:t>
            </a:r>
            <a:r>
              <a:rPr lang="en-GB" sz="1500" dirty="0" smtClean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 smtClean="0"/>
              <a:t>More </a:t>
            </a:r>
            <a:r>
              <a:rPr lang="en-GB" sz="1500" dirty="0"/>
              <a:t>single person </a:t>
            </a:r>
            <a:r>
              <a:rPr lang="en-GB" sz="1500" dirty="0" smtClean="0"/>
              <a:t>households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Gender gaps persist: education, representation, pay, pensions, </a:t>
            </a:r>
            <a:r>
              <a:rPr lang="en-GB" sz="1500" dirty="0" smtClean="0"/>
              <a:t>employment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500" dirty="0"/>
              <a:t>Urbanisation, individualism, </a:t>
            </a:r>
            <a:r>
              <a:rPr lang="en-GB" sz="1500" dirty="0" smtClean="0"/>
              <a:t>technology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25237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realities on the labour market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434" y="1924050"/>
            <a:ext cx="5745132" cy="272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104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00" y="986177"/>
            <a:ext cx="9001000" cy="702469"/>
          </a:xfrm>
        </p:spPr>
        <p:txBody>
          <a:bodyPr/>
          <a:lstStyle/>
          <a:p>
            <a:pPr algn="ctr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 is the European Pillar of Social Rights?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020551"/>
              </p:ext>
            </p:extLst>
          </p:nvPr>
        </p:nvGraphicFramePr>
        <p:xfrm>
          <a:off x="457200" y="1924050"/>
          <a:ext cx="8229600" cy="2725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407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00" y="986177"/>
            <a:ext cx="9001000" cy="702469"/>
          </a:xfrm>
        </p:spPr>
        <p:txBody>
          <a:bodyPr/>
          <a:lstStyle/>
          <a:p>
            <a:pPr algn="ctr"/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Elements of the social package of 26 April 2017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6927751"/>
              </p:ext>
            </p:extLst>
          </p:nvPr>
        </p:nvGraphicFramePr>
        <p:xfrm>
          <a:off x="457200" y="1635646"/>
          <a:ext cx="3322712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21692"/>
              </p:ext>
            </p:extLst>
          </p:nvPr>
        </p:nvGraphicFramePr>
        <p:xfrm>
          <a:off x="4355976" y="1635647"/>
          <a:ext cx="4176464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32809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3000" y="986177"/>
            <a:ext cx="9001000" cy="702469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20 principles and rights at a glance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885690"/>
              </p:ext>
            </p:extLst>
          </p:nvPr>
        </p:nvGraphicFramePr>
        <p:xfrm>
          <a:off x="457200" y="1924050"/>
          <a:ext cx="8229600" cy="2725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207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Putting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Pillar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into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action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b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joint</a:t>
            </a:r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sz="2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effort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8284697"/>
              </p:ext>
            </p:extLst>
          </p:nvPr>
        </p:nvGraphicFramePr>
        <p:xfrm>
          <a:off x="539552" y="2067695"/>
          <a:ext cx="8136904" cy="2725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506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initiatives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301726"/>
              </p:ext>
            </p:extLst>
          </p:nvPr>
        </p:nvGraphicFramePr>
        <p:xfrm>
          <a:off x="467544" y="1851670"/>
          <a:ext cx="8229600" cy="2663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970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Work-life Balance: legislative measures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spcAft>
                <a:spcPts val="1000"/>
              </a:spcAft>
              <a:buClr>
                <a:srgbClr val="F79646"/>
              </a:buClr>
            </a:pPr>
            <a:r>
              <a:rPr lang="fr-BE" sz="1600" b="1" dirty="0" err="1">
                <a:solidFill>
                  <a:prstClr val="black"/>
                </a:solidFill>
              </a:rPr>
              <a:t>Paternity</a:t>
            </a:r>
            <a:r>
              <a:rPr lang="fr-BE" sz="1600" b="1" dirty="0">
                <a:solidFill>
                  <a:prstClr val="black"/>
                </a:solidFill>
              </a:rPr>
              <a:t> </a:t>
            </a:r>
            <a:r>
              <a:rPr lang="fr-BE" sz="1600" b="1" dirty="0" err="1">
                <a:solidFill>
                  <a:prstClr val="black"/>
                </a:solidFill>
              </a:rPr>
              <a:t>leave</a:t>
            </a:r>
            <a:r>
              <a:rPr lang="fr-BE" sz="1600" dirty="0">
                <a:solidFill>
                  <a:prstClr val="black"/>
                </a:solidFill>
              </a:rPr>
              <a:t>: 10 </a:t>
            </a:r>
            <a:r>
              <a:rPr lang="fr-BE" sz="1600" dirty="0" err="1">
                <a:solidFill>
                  <a:prstClr val="black"/>
                </a:solidFill>
              </a:rPr>
              <a:t>working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days</a:t>
            </a:r>
            <a:r>
              <a:rPr lang="fr-BE" sz="1600" dirty="0">
                <a:solidFill>
                  <a:prstClr val="black"/>
                </a:solidFill>
              </a:rPr>
              <a:t>,</a:t>
            </a:r>
            <a:r>
              <a:rPr lang="fr-BE" sz="1600" b="1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compensated</a:t>
            </a:r>
            <a:r>
              <a:rPr lang="fr-BE" sz="1600" dirty="0">
                <a:solidFill>
                  <a:prstClr val="black"/>
                </a:solidFill>
              </a:rPr>
              <a:t> at </a:t>
            </a:r>
            <a:r>
              <a:rPr lang="fr-BE" sz="1600" dirty="0" err="1">
                <a:solidFill>
                  <a:prstClr val="black"/>
                </a:solidFill>
              </a:rPr>
              <a:t>sick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pay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level</a:t>
            </a:r>
            <a:endParaRPr lang="fr-BE" sz="1600" dirty="0">
              <a:solidFill>
                <a:prstClr val="black"/>
              </a:solidFill>
            </a:endParaRPr>
          </a:p>
          <a:p>
            <a:pPr lvl="0">
              <a:spcAft>
                <a:spcPts val="1000"/>
              </a:spcAft>
              <a:buClr>
                <a:srgbClr val="F79646"/>
              </a:buClr>
            </a:pPr>
            <a:r>
              <a:rPr lang="fr-BE" sz="1600" b="1" dirty="0">
                <a:solidFill>
                  <a:prstClr val="black"/>
                </a:solidFill>
              </a:rPr>
              <a:t>Parental </a:t>
            </a:r>
            <a:r>
              <a:rPr lang="fr-BE" sz="1600" b="1" dirty="0" err="1">
                <a:solidFill>
                  <a:prstClr val="black"/>
                </a:solidFill>
              </a:rPr>
              <a:t>leave</a:t>
            </a:r>
            <a:r>
              <a:rPr lang="fr-BE" sz="1600" b="1" dirty="0">
                <a:solidFill>
                  <a:prstClr val="black"/>
                </a:solidFill>
              </a:rPr>
              <a:t>: </a:t>
            </a:r>
            <a:r>
              <a:rPr lang="fr-BE" sz="1600" dirty="0">
                <a:solidFill>
                  <a:prstClr val="black"/>
                </a:solidFill>
              </a:rPr>
              <a:t>4 </a:t>
            </a:r>
            <a:r>
              <a:rPr lang="fr-BE" sz="1600" dirty="0" err="1">
                <a:solidFill>
                  <a:prstClr val="black"/>
                </a:solidFill>
              </a:rPr>
              <a:t>months</a:t>
            </a:r>
            <a:r>
              <a:rPr lang="fr-BE" sz="1600" dirty="0">
                <a:solidFill>
                  <a:prstClr val="black"/>
                </a:solidFill>
              </a:rPr>
              <a:t>, non-</a:t>
            </a:r>
            <a:r>
              <a:rPr lang="fr-BE" sz="1600" dirty="0" err="1">
                <a:solidFill>
                  <a:prstClr val="black"/>
                </a:solidFill>
              </a:rPr>
              <a:t>transferable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between</a:t>
            </a:r>
            <a:r>
              <a:rPr lang="fr-BE" sz="1600" dirty="0">
                <a:solidFill>
                  <a:prstClr val="black"/>
                </a:solidFill>
              </a:rPr>
              <a:t> parents, </a:t>
            </a:r>
            <a:r>
              <a:rPr lang="fr-BE" sz="1600" dirty="0" err="1">
                <a:solidFill>
                  <a:prstClr val="black"/>
                </a:solidFill>
              </a:rPr>
              <a:t>compensated</a:t>
            </a:r>
            <a:r>
              <a:rPr lang="fr-BE" sz="1600" dirty="0">
                <a:solidFill>
                  <a:prstClr val="black"/>
                </a:solidFill>
              </a:rPr>
              <a:t> at </a:t>
            </a:r>
            <a:r>
              <a:rPr lang="fr-BE" sz="1600" dirty="0" err="1">
                <a:solidFill>
                  <a:prstClr val="black"/>
                </a:solidFill>
              </a:rPr>
              <a:t>sick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pay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level</a:t>
            </a:r>
            <a:r>
              <a:rPr lang="fr-BE" sz="1600" dirty="0">
                <a:solidFill>
                  <a:prstClr val="black"/>
                </a:solidFill>
              </a:rPr>
              <a:t>, flexible </a:t>
            </a:r>
            <a:r>
              <a:rPr lang="fr-BE" sz="1600" dirty="0" err="1">
                <a:solidFill>
                  <a:prstClr val="black"/>
                </a:solidFill>
              </a:rPr>
              <a:t>uptake</a:t>
            </a:r>
            <a:r>
              <a:rPr lang="fr-BE" sz="1600" dirty="0">
                <a:solidFill>
                  <a:prstClr val="black"/>
                </a:solidFill>
              </a:rPr>
              <a:t>, </a:t>
            </a:r>
            <a:r>
              <a:rPr lang="fr-BE" sz="1600" dirty="0" err="1">
                <a:solidFill>
                  <a:prstClr val="black"/>
                </a:solidFill>
              </a:rPr>
              <a:t>until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child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is</a:t>
            </a:r>
            <a:r>
              <a:rPr lang="fr-BE" sz="1600" dirty="0">
                <a:solidFill>
                  <a:prstClr val="black"/>
                </a:solidFill>
              </a:rPr>
              <a:t> 12  </a:t>
            </a:r>
          </a:p>
          <a:p>
            <a:pPr lvl="0">
              <a:spcAft>
                <a:spcPts val="1000"/>
              </a:spcAft>
              <a:buClr>
                <a:srgbClr val="F79646"/>
              </a:buClr>
            </a:pPr>
            <a:r>
              <a:rPr lang="fr-BE" sz="1600" b="1" dirty="0" err="1">
                <a:solidFill>
                  <a:prstClr val="black"/>
                </a:solidFill>
              </a:rPr>
              <a:t>Carers</a:t>
            </a:r>
            <a:r>
              <a:rPr lang="fr-BE" sz="1600" b="1" dirty="0">
                <a:solidFill>
                  <a:prstClr val="black"/>
                </a:solidFill>
              </a:rPr>
              <a:t>' </a:t>
            </a:r>
            <a:r>
              <a:rPr lang="fr-BE" sz="1600" b="1" dirty="0" err="1">
                <a:solidFill>
                  <a:prstClr val="black"/>
                </a:solidFill>
              </a:rPr>
              <a:t>leave</a:t>
            </a:r>
            <a:r>
              <a:rPr lang="fr-BE" sz="1600" b="1" dirty="0">
                <a:solidFill>
                  <a:prstClr val="black"/>
                </a:solidFill>
              </a:rPr>
              <a:t>: </a:t>
            </a:r>
            <a:r>
              <a:rPr lang="fr-BE" sz="1600" dirty="0">
                <a:solidFill>
                  <a:prstClr val="black"/>
                </a:solidFill>
              </a:rPr>
              <a:t> 5 </a:t>
            </a:r>
            <a:r>
              <a:rPr lang="fr-BE" sz="1600" dirty="0" err="1">
                <a:solidFill>
                  <a:prstClr val="black"/>
                </a:solidFill>
              </a:rPr>
              <a:t>working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days</a:t>
            </a:r>
            <a:r>
              <a:rPr lang="fr-BE" sz="1600" dirty="0">
                <a:solidFill>
                  <a:prstClr val="black"/>
                </a:solidFill>
              </a:rPr>
              <a:t>/</a:t>
            </a:r>
            <a:r>
              <a:rPr lang="fr-BE" sz="1600" dirty="0" err="1">
                <a:solidFill>
                  <a:prstClr val="black"/>
                </a:solidFill>
              </a:rPr>
              <a:t>year</a:t>
            </a:r>
            <a:r>
              <a:rPr lang="fr-BE" sz="1600" dirty="0">
                <a:solidFill>
                  <a:prstClr val="black"/>
                </a:solidFill>
              </a:rPr>
              <a:t>/</a:t>
            </a:r>
            <a:r>
              <a:rPr lang="fr-BE" sz="1600" dirty="0" err="1">
                <a:solidFill>
                  <a:prstClr val="black"/>
                </a:solidFill>
              </a:rPr>
              <a:t>worker</a:t>
            </a:r>
            <a:r>
              <a:rPr lang="fr-BE" sz="1600" dirty="0">
                <a:solidFill>
                  <a:prstClr val="black"/>
                </a:solidFill>
              </a:rPr>
              <a:t> to </a:t>
            </a:r>
            <a:r>
              <a:rPr lang="fr-BE" sz="1600" dirty="0" err="1">
                <a:solidFill>
                  <a:prstClr val="black"/>
                </a:solidFill>
              </a:rPr>
              <a:t>take</a:t>
            </a:r>
            <a:r>
              <a:rPr lang="fr-BE" sz="1600" dirty="0">
                <a:solidFill>
                  <a:prstClr val="black"/>
                </a:solidFill>
              </a:rPr>
              <a:t> care of </a:t>
            </a:r>
            <a:r>
              <a:rPr lang="fr-BE" sz="1600" dirty="0" err="1">
                <a:solidFill>
                  <a:prstClr val="black"/>
                </a:solidFill>
              </a:rPr>
              <a:t>child</a:t>
            </a:r>
            <a:r>
              <a:rPr lang="fr-BE" sz="1600" dirty="0">
                <a:solidFill>
                  <a:prstClr val="black"/>
                </a:solidFill>
              </a:rPr>
              <a:t> or </a:t>
            </a:r>
            <a:r>
              <a:rPr lang="fr-BE" sz="1600" dirty="0" err="1">
                <a:solidFill>
                  <a:prstClr val="black"/>
                </a:solidFill>
              </a:rPr>
              <a:t>dependent</a:t>
            </a:r>
            <a:r>
              <a:rPr lang="fr-BE" sz="1600" dirty="0">
                <a:solidFill>
                  <a:prstClr val="black"/>
                </a:solidFill>
              </a:rPr>
              <a:t> relative, </a:t>
            </a:r>
            <a:r>
              <a:rPr lang="fr-BE" sz="1600" dirty="0" err="1">
                <a:solidFill>
                  <a:prstClr val="black"/>
                </a:solidFill>
              </a:rPr>
              <a:t>compensated</a:t>
            </a:r>
            <a:r>
              <a:rPr lang="fr-BE" sz="1600" dirty="0">
                <a:solidFill>
                  <a:prstClr val="black"/>
                </a:solidFill>
              </a:rPr>
              <a:t> at least at </a:t>
            </a:r>
            <a:r>
              <a:rPr lang="fr-BE" sz="1600" dirty="0" err="1">
                <a:solidFill>
                  <a:prstClr val="black"/>
                </a:solidFill>
              </a:rPr>
              <a:t>sick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pay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level</a:t>
            </a:r>
            <a:endParaRPr lang="fr-BE" sz="1600" dirty="0">
              <a:solidFill>
                <a:prstClr val="black"/>
              </a:solidFill>
            </a:endParaRPr>
          </a:p>
          <a:p>
            <a:pPr lvl="0">
              <a:spcAft>
                <a:spcPts val="1000"/>
              </a:spcAft>
              <a:buClr>
                <a:srgbClr val="F79646"/>
              </a:buClr>
            </a:pPr>
            <a:r>
              <a:rPr lang="fr-BE" sz="1600" b="1" dirty="0">
                <a:solidFill>
                  <a:prstClr val="black"/>
                </a:solidFill>
              </a:rPr>
              <a:t>Flexible </a:t>
            </a:r>
            <a:r>
              <a:rPr lang="fr-BE" sz="1600" b="1" dirty="0" err="1">
                <a:solidFill>
                  <a:prstClr val="black"/>
                </a:solidFill>
              </a:rPr>
              <a:t>working</a:t>
            </a:r>
            <a:r>
              <a:rPr lang="fr-BE" sz="1600" b="1" dirty="0">
                <a:solidFill>
                  <a:prstClr val="black"/>
                </a:solidFill>
              </a:rPr>
              <a:t> arrangements: </a:t>
            </a:r>
            <a:r>
              <a:rPr lang="fr-BE" sz="1600" dirty="0">
                <a:solidFill>
                  <a:prstClr val="black"/>
                </a:solidFill>
              </a:rPr>
              <a:t>Right for parents of </a:t>
            </a:r>
            <a:r>
              <a:rPr lang="fr-BE" sz="1600" dirty="0" err="1">
                <a:solidFill>
                  <a:prstClr val="black"/>
                </a:solidFill>
              </a:rPr>
              <a:t>children</a:t>
            </a:r>
            <a:r>
              <a:rPr lang="fr-BE" sz="1600" dirty="0">
                <a:solidFill>
                  <a:prstClr val="black"/>
                </a:solidFill>
              </a:rPr>
              <a:t> up to 12 or </a:t>
            </a:r>
            <a:r>
              <a:rPr lang="fr-BE" sz="1600" dirty="0" err="1">
                <a:solidFill>
                  <a:prstClr val="black"/>
                </a:solidFill>
              </a:rPr>
              <a:t>carers</a:t>
            </a:r>
            <a:r>
              <a:rPr lang="fr-BE" sz="1600" dirty="0">
                <a:solidFill>
                  <a:prstClr val="black"/>
                </a:solidFill>
              </a:rPr>
              <a:t> to </a:t>
            </a:r>
            <a:r>
              <a:rPr lang="fr-BE" sz="1600" dirty="0" err="1">
                <a:solidFill>
                  <a:prstClr val="black"/>
                </a:solidFill>
              </a:rPr>
              <a:t>request</a:t>
            </a:r>
            <a:r>
              <a:rPr lang="fr-BE" sz="1600" dirty="0">
                <a:solidFill>
                  <a:prstClr val="black"/>
                </a:solidFill>
              </a:rPr>
              <a:t> flexible </a:t>
            </a:r>
            <a:r>
              <a:rPr lang="fr-BE" sz="1600" dirty="0" err="1">
                <a:solidFill>
                  <a:prstClr val="black"/>
                </a:solidFill>
              </a:rPr>
              <a:t>working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arrangments</a:t>
            </a:r>
            <a:endParaRPr lang="fr-BE" sz="1600" dirty="0">
              <a:solidFill>
                <a:prstClr val="black"/>
              </a:solidFill>
            </a:endParaRPr>
          </a:p>
          <a:p>
            <a:pPr lvl="0">
              <a:spcAft>
                <a:spcPts val="1000"/>
              </a:spcAft>
              <a:buClr>
                <a:srgbClr val="F79646"/>
              </a:buClr>
            </a:pPr>
            <a:r>
              <a:rPr lang="fr-BE" sz="1600" b="1" dirty="0" err="1">
                <a:solidFill>
                  <a:prstClr val="black"/>
                </a:solidFill>
              </a:rPr>
              <a:t>Dismissal</a:t>
            </a:r>
            <a:r>
              <a:rPr lang="fr-BE" sz="1600" b="1" dirty="0">
                <a:solidFill>
                  <a:prstClr val="black"/>
                </a:solidFill>
              </a:rPr>
              <a:t> protection/anti discrimination</a:t>
            </a:r>
            <a:r>
              <a:rPr lang="fr-BE" sz="1600" dirty="0">
                <a:solidFill>
                  <a:prstClr val="black"/>
                </a:solidFill>
              </a:rPr>
              <a:t>: for </a:t>
            </a:r>
            <a:r>
              <a:rPr lang="fr-BE" sz="1600" dirty="0" err="1">
                <a:solidFill>
                  <a:prstClr val="black"/>
                </a:solidFill>
              </a:rPr>
              <a:t>leaves</a:t>
            </a:r>
            <a:r>
              <a:rPr lang="fr-BE" sz="1600" dirty="0">
                <a:solidFill>
                  <a:prstClr val="black"/>
                </a:solidFill>
              </a:rPr>
              <a:t> and flexible </a:t>
            </a:r>
            <a:r>
              <a:rPr lang="fr-BE" sz="1600" dirty="0" err="1">
                <a:solidFill>
                  <a:prstClr val="black"/>
                </a:solidFill>
              </a:rPr>
              <a:t>working</a:t>
            </a:r>
            <a:r>
              <a:rPr lang="fr-BE" sz="1600" dirty="0">
                <a:solidFill>
                  <a:prstClr val="black"/>
                </a:solidFill>
              </a:rPr>
              <a:t> </a:t>
            </a:r>
            <a:r>
              <a:rPr lang="fr-BE" sz="1600" dirty="0" err="1">
                <a:solidFill>
                  <a:prstClr val="black"/>
                </a:solidFill>
              </a:rPr>
              <a:t>arrangments</a:t>
            </a:r>
            <a:endParaRPr lang="fr-BE" sz="16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84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9BBB59"/>
      </a:accent3>
      <a:accent4>
        <a:srgbClr val="8064A2"/>
      </a:accent4>
      <a:accent5>
        <a:srgbClr val="B8CCE4"/>
      </a:accent5>
      <a:accent6>
        <a:srgbClr val="F188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4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FF0000"/>
    </a:accent2>
    <a:accent3>
      <a:srgbClr val="9BBB59"/>
    </a:accent3>
    <a:accent4>
      <a:srgbClr val="8064A2"/>
    </a:accent4>
    <a:accent5>
      <a:srgbClr val="B8CCE4"/>
    </a:accent5>
    <a:accent6>
      <a:srgbClr val="F18800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C Document" ma:contentTypeID="0x010100258AA79CEB83498886A3A08681123250005E82BD8A6C961A46961D2774D49E7BBC" ma:contentTypeVersion="0" ma:contentTypeDescription="Create a new document in this library." ma:contentTypeScope="" ma:versionID="9a49ad2146d28663021fcbdd390fcd01">
  <xsd:schema xmlns:xsd="http://www.w3.org/2001/XMLSchema" xmlns:xs="http://www.w3.org/2001/XMLSchema" xmlns:p="http://schemas.microsoft.com/office/2006/metadata/properties" xmlns:ns2="http://schemas.microsoft.com/sharepoint/v3/fields" xmlns:ns3="7F18D446-576E-40C4-8C43-C9BEA7B5EE95" targetNamespace="http://schemas.microsoft.com/office/2006/metadata/properties" ma:root="true" ma:fieldsID="a2a88b3a0c795fa5015fbebc7adee276" ns2:_="" ns3:_="">
    <xsd:import namespace="http://schemas.microsoft.com/sharepoint/v3/fields"/>
    <xsd:import namespace="7F18D446-576E-40C4-8C43-C9BEA7B5EE95"/>
    <xsd:element name="properties">
      <xsd:complexType>
        <xsd:sequence>
          <xsd:element name="documentManagement">
            <xsd:complexType>
              <xsd:all>
                <xsd:element ref="ns3:EC_Collab_Reference" minOccurs="0"/>
                <xsd:element ref="ns2:_Status" minOccurs="0"/>
                <xsd:element ref="ns3:EC_Collab_DocumentLanguage"/>
                <xsd:element ref="ns3:EC_Collab_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13" nillable="true" ma:displayName="Status" ma:default="Not Started" ma:hidden="true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D446-576E-40C4-8C43-C9BEA7B5EE95" elementFormDefault="qualified">
    <xsd:import namespace="http://schemas.microsoft.com/office/2006/documentManagement/types"/>
    <xsd:import namespace="http://schemas.microsoft.com/office/infopath/2007/PartnerControls"/>
    <xsd:element name="EC_Collab_Reference" ma:index="12" nillable="true" ma:displayName="Reference" ma:internalName="EC_Collab_Reference">
      <xsd:simpleType>
        <xsd:restriction base="dms:Text"/>
      </xsd:simpleType>
    </xsd:element>
    <xsd:element name="EC_Collab_DocumentLanguage" ma:index="14" ma:displayName="Language" ma:default="EN" ma:internalName="EC_Collab_DocumentLanguage">
      <xsd:simpleType>
        <xsd:restriction base="dms:Choice">
          <xsd:enumeration value="BG"/>
          <xsd:enumeration value="ES"/>
          <xsd:enumeration value="CS"/>
          <xsd:enumeration value="DA"/>
          <xsd:enumeration value="DE"/>
          <xsd:enumeration value="ET"/>
          <xsd:enumeration value="EL"/>
          <xsd:enumeration value="EN"/>
          <xsd:enumeration value="FR"/>
          <xsd:enumeration value="GA"/>
          <xsd:enumeration value="IT"/>
          <xsd:enumeration value="LT"/>
          <xsd:enumeration value="LV"/>
          <xsd:enumeration value="HU"/>
          <xsd:enumeration value="MT"/>
          <xsd:enumeration value="NL"/>
          <xsd:enumeration value="PL"/>
          <xsd:enumeration value="PT"/>
          <xsd:enumeration value="RO"/>
          <xsd:enumeration value="SK"/>
          <xsd:enumeration value="SL"/>
          <xsd:enumeration value="FI"/>
          <xsd:enumeration value="SV"/>
          <xsd:enumeration value="HR"/>
          <xsd:enumeration value="MK"/>
          <xsd:enumeration value="TR"/>
          <xsd:enumeration value="EU"/>
          <xsd:enumeration value="CA"/>
          <xsd:enumeration value="GL"/>
          <xsd:enumeration value="AB"/>
          <xsd:enumeration value="AA"/>
          <xsd:enumeration value="AF"/>
          <xsd:enumeration value="AK"/>
          <xsd:enumeration value="SQ"/>
          <xsd:enumeration value="AM"/>
          <xsd:enumeration value="AR"/>
          <xsd:enumeration value="AN"/>
          <xsd:enumeration value="HY"/>
          <xsd:enumeration value="AS"/>
          <xsd:enumeration value="AV"/>
          <xsd:enumeration value="AE"/>
          <xsd:enumeration value="AY"/>
          <xsd:enumeration value="AZ"/>
          <xsd:enumeration value="BM"/>
          <xsd:enumeration value="BA"/>
          <xsd:enumeration value="BE"/>
          <xsd:enumeration value="BN"/>
          <xsd:enumeration value="BH"/>
          <xsd:enumeration value="BI"/>
          <xsd:enumeration value="NB"/>
          <xsd:enumeration value="BS"/>
          <xsd:enumeration value="BR"/>
          <xsd:enumeration value="MY"/>
          <xsd:enumeration value="KM"/>
          <xsd:enumeration value="CH"/>
          <xsd:enumeration value="CE"/>
          <xsd:enumeration value="NY"/>
          <xsd:enumeration value="ZH"/>
          <xsd:enumeration value="CU"/>
          <xsd:enumeration value="CV"/>
          <xsd:enumeration value="KW"/>
          <xsd:enumeration value="CO"/>
          <xsd:enumeration value="CR"/>
          <xsd:enumeration value="DV"/>
          <xsd:enumeration value="DZ"/>
          <xsd:enumeration value="EO"/>
          <xsd:enumeration value="EE"/>
          <xsd:enumeration value="FO"/>
          <xsd:enumeration value="FJ"/>
          <xsd:enumeration value="FF"/>
          <xsd:enumeration value="GD"/>
          <xsd:enumeration value="LG"/>
          <xsd:enumeration value="KA"/>
          <xsd:enumeration value="GN"/>
          <xsd:enumeration value="GU"/>
          <xsd:enumeration value="HT"/>
          <xsd:enumeration value="HA"/>
          <xsd:enumeration value="HE"/>
          <xsd:enumeration value="HZ"/>
          <xsd:enumeration value="HI"/>
          <xsd:enumeration value="HO"/>
          <xsd:enumeration value="IS"/>
          <xsd:enumeration value="IO"/>
          <xsd:enumeration value="IG"/>
          <xsd:enumeration value="ID"/>
          <xsd:enumeration value="IA"/>
          <xsd:enumeration value="IE"/>
          <xsd:enumeration value="IU"/>
          <xsd:enumeration value="IK"/>
          <xsd:enumeration value="JA"/>
          <xsd:enumeration value="JV"/>
          <xsd:enumeration value="KL"/>
          <xsd:enumeration value="KN"/>
          <xsd:enumeration value="KR"/>
          <xsd:enumeration value="KS"/>
          <xsd:enumeration value="KK"/>
          <xsd:enumeration value="KI"/>
          <xsd:enumeration value="RW"/>
          <xsd:enumeration value="KY"/>
          <xsd:enumeration value="KV"/>
          <xsd:enumeration value="KG"/>
          <xsd:enumeration value="KO"/>
          <xsd:enumeration value="KJ"/>
          <xsd:enumeration value="KU"/>
          <xsd:enumeration value="LO"/>
          <xsd:enumeration value="LA"/>
          <xsd:enumeration value="LI"/>
          <xsd:enumeration value="LN"/>
          <xsd:enumeration value="LU"/>
          <xsd:enumeration value="LB"/>
          <xsd:enumeration value="MG"/>
          <xsd:enumeration value="MS"/>
          <xsd:enumeration value="ML"/>
          <xsd:enumeration value="GV"/>
          <xsd:enumeration value="MI"/>
          <xsd:enumeration value="MR"/>
          <xsd:enumeration value="MH"/>
          <xsd:enumeration value="MN"/>
          <xsd:enumeration value="NA"/>
          <xsd:enumeration value="NV"/>
          <xsd:enumeration value="ND"/>
          <xsd:enumeration value="NR"/>
          <xsd:enumeration value="NG"/>
          <xsd:enumeration value="NE"/>
          <xsd:enumeration value="SE"/>
          <xsd:enumeration value="NO"/>
          <xsd:enumeration value="NN"/>
          <xsd:enumeration value="OC"/>
          <xsd:enumeration value="OJ"/>
          <xsd:enumeration value="OR"/>
          <xsd:enumeration value="OM"/>
          <xsd:enumeration value="OS"/>
          <xsd:enumeration value="PI"/>
          <xsd:enumeration value="PA"/>
          <xsd:enumeration value="FA"/>
          <xsd:enumeration value="PS"/>
          <xsd:enumeration value="QU"/>
          <xsd:enumeration value="RM"/>
          <xsd:enumeration value="RN"/>
          <xsd:enumeration value="RU"/>
          <xsd:enumeration value="SM"/>
          <xsd:enumeration value="SG"/>
          <xsd:enumeration value="SA"/>
          <xsd:enumeration value="SC"/>
          <xsd:enumeration value="SR"/>
          <xsd:enumeration value="SN"/>
          <xsd:enumeration value="II"/>
          <xsd:enumeration value="SD"/>
          <xsd:enumeration value="SI"/>
          <xsd:enumeration value="SO"/>
          <xsd:enumeration value="ST"/>
          <xsd:enumeration value="SU"/>
          <xsd:enumeration value="SW"/>
          <xsd:enumeration value="SS"/>
          <xsd:enumeration value="TL"/>
          <xsd:enumeration value="TY"/>
          <xsd:enumeration value="TG"/>
          <xsd:enumeration value="TA"/>
          <xsd:enumeration value="TT"/>
          <xsd:enumeration value="TE"/>
          <xsd:enumeration value="TH"/>
          <xsd:enumeration value="BO"/>
          <xsd:enumeration value="TI"/>
          <xsd:enumeration value="TO"/>
          <xsd:enumeration value="TS"/>
          <xsd:enumeration value="TN"/>
          <xsd:enumeration value="TK"/>
          <xsd:enumeration value="TW"/>
          <xsd:enumeration value="UG"/>
          <xsd:enumeration value="UK"/>
          <xsd:enumeration value="UR"/>
          <xsd:enumeration value="UZ"/>
          <xsd:enumeration value="VE"/>
          <xsd:enumeration value="VI"/>
          <xsd:enumeration value="VO"/>
          <xsd:enumeration value="WA"/>
          <xsd:enumeration value="CY"/>
          <xsd:enumeration value="FY"/>
          <xsd:enumeration value="WO"/>
          <xsd:enumeration value="XH"/>
          <xsd:enumeration value="YI"/>
          <xsd:enumeration value="YO"/>
          <xsd:enumeration value="ZA"/>
          <xsd:enumeration value="ZU"/>
        </xsd:restriction>
      </xsd:simpleType>
    </xsd:element>
    <xsd:element name="EC_Collab_Status" ma:index="15" ma:displayName="EC Status" ma:default="Not Started" ma:internalName="EC_Collab_Status">
      <xsd:simpleType>
        <xsd:restriction base="dms:Choice">
          <xsd:enumeration value="Not Started"/>
          <xsd:enumeration value="Draft"/>
          <xsd:enumeration value="Reviewed"/>
          <xsd:enumeration value="Scheduled"/>
          <xsd:enumeration value="Published"/>
          <xsd:enumeration value="Final"/>
          <xsd:enumeration value="Expir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9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 ma:index="8" ma:displayName="Subject"/>
        <xsd:element ref="dc:description" minOccurs="0" maxOccurs="1" ma:index="11" ma:displayName="Comments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tatus xmlns="http://schemas.microsoft.com/sharepoint/v3/fields">Not Started</_Status>
    <EC_Collab_DocumentLanguage xmlns="7F18D446-576E-40C4-8C43-C9BEA7B5EE95">EN</EC_Collab_DocumentLanguage>
    <EC_Collab_Reference xmlns="7F18D446-576E-40C4-8C43-C9BEA7B5EE95" xsi:nil="true"/>
    <EC_Collab_Status xmlns="7F18D446-576E-40C4-8C43-C9BEA7B5EE95">Not Started</EC_Collab_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B3EB66-DE60-4CAE-A68E-3723754F4C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7F18D446-576E-40C4-8C43-C9BEA7B5E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7961D0-4618-4230-9D5B-B8E92306ED93}">
  <ds:schemaRefs>
    <ds:schemaRef ds:uri="http://schemas.openxmlformats.org/package/2006/metadata/core-properties"/>
    <ds:schemaRef ds:uri="http://schemas.microsoft.com/office/infopath/2007/PartnerControls"/>
    <ds:schemaRef ds:uri="7F18D446-576E-40C4-8C43-C9BEA7B5EE95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sharepoint/v3/field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3964CDA-DFCB-4EE7-AA22-BF88DB0F5F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4190</TotalTime>
  <Words>938</Words>
  <Application>Microsoft Office PowerPoint</Application>
  <PresentationFormat>On-screen Show (16:9)</PresentationFormat>
  <Paragraphs>169</Paragraphs>
  <Slides>17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New realities on the labour market</vt:lpstr>
      <vt:lpstr>What is the European Pillar of Social Rights?</vt:lpstr>
      <vt:lpstr>Elements of the social package of 26 April 2017</vt:lpstr>
      <vt:lpstr>The 20 principles and rights at a glance</vt:lpstr>
      <vt:lpstr>Putting the Pillar into action: a joint effort</vt:lpstr>
      <vt:lpstr>First initiatives</vt:lpstr>
      <vt:lpstr>1. Work-life Balance: legislative measures</vt:lpstr>
      <vt:lpstr>2. Access to social protection</vt:lpstr>
      <vt:lpstr>3. Written Statement Directive (91/533/EEC) </vt:lpstr>
      <vt:lpstr>4. Working Time Directive </vt:lpstr>
      <vt:lpstr>Monitoring societal progress</vt:lpstr>
      <vt:lpstr>Social protection systems differ</vt:lpstr>
      <vt:lpstr>Shaping Europe's social dimension</vt:lpstr>
      <vt:lpstr>The Commission is committed to deepening and broadening the discussion </vt:lpstr>
      <vt:lpstr>And now?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European Pillar of Social Rights</dc:title>
  <dc:creator>GAST Michael</dc:creator>
  <cp:lastModifiedBy>DAGILE Agnese (COMM-RIGA)</cp:lastModifiedBy>
  <cp:revision>372</cp:revision>
  <cp:lastPrinted>2017-09-25T13:55:19Z</cp:lastPrinted>
  <dcterms:created xsi:type="dcterms:W3CDTF">2011-10-28T10:25:18Z</dcterms:created>
  <dcterms:modified xsi:type="dcterms:W3CDTF">2017-09-25T13:55:47Z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0x010100258AA79CEB83498886A3A08681123250005E82BD8A6C961A46961D2774D49E7BBC</vt:lpwstr>
  </property>
  <property fmtid="{D5CDD505-2E9C-101B-9397-08002B2CF9AE}" pid="3" name="Offisync_UpdateToken">
    <vt:lpwstr>1</vt:lpwstr>
  </property>
  <property fmtid="{D5CDD505-2E9C-101B-9397-08002B2CF9AE}" pid="4" name="Jive_VersionGuid">
    <vt:lpwstr>6b0d5f4f-43a0-47a5-b432-05fed94750ab</vt:lpwstr>
  </property>
  <property fmtid="{D5CDD505-2E9C-101B-9397-08002B2CF9AE}" pid="5" name="Offisync_ServerID">
    <vt:lpwstr>0d3b22a6-6203-4efc-8e8e-b5279256493b</vt:lpwstr>
  </property>
  <property fmtid="{D5CDD505-2E9C-101B-9397-08002B2CF9AE}" pid="6" name="Offisync_ProviderInitializationData">
    <vt:lpwstr>https://connected.cnect.cec.eu.int</vt:lpwstr>
  </property>
  <property fmtid="{D5CDD505-2E9C-101B-9397-08002B2CF9AE}" pid="7" name="Offisync_UniqueId">
    <vt:lpwstr>120268</vt:lpwstr>
  </property>
  <property fmtid="{D5CDD505-2E9C-101B-9397-08002B2CF9AE}" pid="8" name="Jive_LatestUserAccountName">
    <vt:lpwstr>gastmmi</vt:lpwstr>
  </property>
</Properties>
</file>