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1" r:id="rId3"/>
    <p:sldId id="262" r:id="rId4"/>
    <p:sldId id="260" r:id="rId5"/>
    <p:sldId id="259" r:id="rId6"/>
    <p:sldId id="263" r:id="rId7"/>
    <p:sldId id="264" r:id="rId8"/>
    <p:sldId id="265" r:id="rId9"/>
    <p:sldId id="257" r:id="rId10"/>
  </p:sldIdLst>
  <p:sldSz cx="9144000" cy="5143500" type="screen16x9"/>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504" autoAdjust="0"/>
  </p:normalViewPr>
  <p:slideViewPr>
    <p:cSldViewPr>
      <p:cViewPr varScale="1">
        <p:scale>
          <a:sx n="94" d="100"/>
          <a:sy n="94" d="100"/>
        </p:scale>
        <p:origin x="1284" y="6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BE"/>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04A87BB-40A5-4F85-9DFD-447D11726C9C}" type="datetimeFigureOut">
              <a:rPr lang="fr-BE" smtClean="0"/>
              <a:t>25-09-17</a:t>
            </a:fld>
            <a:endParaRPr lang="fr-BE"/>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fr-BE"/>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BE"/>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42404A0-EDC6-4088-84EC-4316906B4ED6}" type="slidenum">
              <a:rPr lang="fr-BE" smtClean="0"/>
              <a:t>‹#›</a:t>
            </a:fld>
            <a:endParaRPr lang="fr-BE"/>
          </a:p>
        </p:txBody>
      </p:sp>
    </p:spTree>
    <p:extLst>
      <p:ext uri="{BB962C8B-B14F-4D97-AF65-F5344CB8AC3E}">
        <p14:creationId xmlns:p14="http://schemas.microsoft.com/office/powerpoint/2010/main" val="1752409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42404A0-EDC6-4088-84EC-4316906B4ED6}" type="slidenum">
              <a:rPr lang="fr-BE" smtClean="0"/>
              <a:t>1</a:t>
            </a:fld>
            <a:endParaRPr lang="fr-BE"/>
          </a:p>
        </p:txBody>
      </p:sp>
    </p:spTree>
    <p:extLst>
      <p:ext uri="{BB962C8B-B14F-4D97-AF65-F5344CB8AC3E}">
        <p14:creationId xmlns:p14="http://schemas.microsoft.com/office/powerpoint/2010/main" val="2464904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42404A0-EDC6-4088-84EC-4316906B4ED6}" type="slidenum">
              <a:rPr lang="fr-BE" smtClean="0"/>
              <a:t>2</a:t>
            </a:fld>
            <a:endParaRPr lang="fr-BE"/>
          </a:p>
        </p:txBody>
      </p:sp>
    </p:spTree>
    <p:extLst>
      <p:ext uri="{BB962C8B-B14F-4D97-AF65-F5344CB8AC3E}">
        <p14:creationId xmlns:p14="http://schemas.microsoft.com/office/powerpoint/2010/main" val="1575410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most recent comprehensive overview of equality legislation, prepared for the European Network of Legal Experts in gender equality and non-discrimination, shows that legislation in 20 of the 35 European countries provides protection against discrimination on a ground related to socio-economic status46. This compares to 18 of the 33 countries in the 2015 report.</a:t>
            </a:r>
            <a:r>
              <a:rPr lang="en-US" baseline="0" dirty="0" smtClean="0"/>
              <a:t> </a:t>
            </a:r>
          </a:p>
          <a:p>
            <a:endParaRPr lang="en-US" baseline="0" dirty="0" smtClean="0"/>
          </a:p>
          <a:p>
            <a:r>
              <a:rPr lang="en-US" baseline="0" dirty="0" smtClean="0"/>
              <a:t>One more country introduced social status/position, etc. compared to 2015, and two more countries on wealth/income, etc. </a:t>
            </a:r>
          </a:p>
          <a:p>
            <a:endParaRPr lang="en-US" baseline="0" dirty="0" smtClean="0"/>
          </a:p>
          <a:p>
            <a:r>
              <a:rPr lang="en-US" baseline="0" dirty="0" smtClean="0"/>
              <a:t>France banning discrimination on grounds of “social </a:t>
            </a:r>
            <a:r>
              <a:rPr lang="en-US" baseline="0" dirty="0" err="1" smtClean="0"/>
              <a:t>precarity</a:t>
            </a:r>
            <a:r>
              <a:rPr lang="en-US" baseline="0" dirty="0" smtClean="0"/>
              <a:t>” in employment, healthcare &amp; housing. Senate had approved it in July 2017, chamber of deputies? </a:t>
            </a:r>
          </a:p>
          <a:p>
            <a:r>
              <a:rPr lang="en-US" baseline="0" dirty="0" smtClean="0"/>
              <a:t>Ireland </a:t>
            </a:r>
            <a:r>
              <a:rPr lang="en-US" baseline="0" dirty="0" smtClean="0"/>
              <a:t>proposed introducing socio-economic status as discrimination ground? </a:t>
            </a:r>
            <a:endParaRPr lang="en-US" dirty="0"/>
          </a:p>
        </p:txBody>
      </p:sp>
      <p:sp>
        <p:nvSpPr>
          <p:cNvPr id="4" name="Slide Number Placeholder 3"/>
          <p:cNvSpPr>
            <a:spLocks noGrp="1"/>
          </p:cNvSpPr>
          <p:nvPr>
            <p:ph type="sldNum" sz="quarter" idx="10"/>
          </p:nvPr>
        </p:nvSpPr>
        <p:spPr/>
        <p:txBody>
          <a:bodyPr/>
          <a:lstStyle/>
          <a:p>
            <a:fld id="{942404A0-EDC6-4088-84EC-4316906B4ED6}" type="slidenum">
              <a:rPr lang="fr-BE" smtClean="0"/>
              <a:t>3</a:t>
            </a:fld>
            <a:endParaRPr lang="fr-BE"/>
          </a:p>
        </p:txBody>
      </p:sp>
    </p:spTree>
    <p:extLst>
      <p:ext uri="{BB962C8B-B14F-4D97-AF65-F5344CB8AC3E}">
        <p14:creationId xmlns:p14="http://schemas.microsoft.com/office/powerpoint/2010/main" val="3486160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2010, some equality bodies pointed to the symbolic importance of the ground and others pointed out that complaints, that under EU legislation would not be justiciable, can be handled. </a:t>
            </a:r>
            <a:r>
              <a:rPr lang="en-US" dirty="0" err="1" smtClean="0"/>
              <a:t>Equinet’s</a:t>
            </a:r>
            <a:r>
              <a:rPr lang="en-US" dirty="0" smtClean="0"/>
              <a:t> 2015 report evidences greater clarity among equality bodies. It notes advantages in that equality bodies implementing equal treatment legislation, that includes a ground of socio-economic status, are better placed to contribute to the protection and fulfilment of economic and social rights. It notes that such equality bodies are better placed to provide a non-discrimination foundation to economic and social rights51. It is noteworthy that, while the 2010 report found very little evidence of casework on the relatively new socio-economic grounds, in the 2015 report it appears that in many countries the ground has become more embedded and better understood by equality bodies and other legal practitioners and is beginning to show its value with increased and more comprehensive casework. </a:t>
            </a:r>
          </a:p>
          <a:p>
            <a:endParaRPr lang="en-US" dirty="0" smtClean="0"/>
          </a:p>
          <a:p>
            <a:r>
              <a:rPr lang="en-US" dirty="0" smtClean="0"/>
              <a:t>Discrimination on the ground of socio-economic status is often combined with discrimination on other grounds, resulting in additional harm and social exclusion. As most legal systems are ill-equipped to deal with multiple and intersectional discrimination, this also means that less cases are taken on the socio-economic status ground, especially if jurisprudence on the other ground(s) is well-established. </a:t>
            </a:r>
          </a:p>
          <a:p>
            <a:endParaRPr lang="en-US" dirty="0" smtClean="0"/>
          </a:p>
          <a:p>
            <a:r>
              <a:rPr lang="en-US" b="1" dirty="0" smtClean="0"/>
              <a:t>Intersectionality</a:t>
            </a:r>
            <a:r>
              <a:rPr lang="en-US" b="0" dirty="0" smtClean="0"/>
              <a:t>: </a:t>
            </a:r>
          </a:p>
          <a:p>
            <a:r>
              <a:rPr lang="en-US" b="0" dirty="0" smtClean="0"/>
              <a:t>In Northern Ireland, the introduction of a socio-economic status ground into equality legislation has been under discussion since 2004. The Equality Commission for Northern Ireland (ECNI) has not supported the introduction of this new ground in the legislation mainly as it considers that it would place a burden on the Single Equality Act and would shift the focus from disadvantaged groups to a more general level and to disadvantage per se. However, in the same review ECNI clearly highlights the link between poverty and inequalities faced by individuals protected under equality legislation and reports about its recommendations to stakeholders to take action against poverty and social exclusion experienced by a number of equality groups. This work does not only call attention to the </a:t>
            </a:r>
          </a:p>
          <a:p>
            <a:r>
              <a:rPr lang="en-US" b="0" dirty="0" smtClean="0"/>
              <a:t>Equality and Rights Alliance</a:t>
            </a:r>
          </a:p>
          <a:p>
            <a:r>
              <a:rPr lang="en-US" b="0" dirty="0" smtClean="0"/>
              <a:t>Socio-economic status ground in practice</a:t>
            </a:r>
          </a:p>
          <a:p>
            <a:r>
              <a:rPr lang="en-US" b="0" dirty="0" smtClean="0"/>
              <a:t>15</a:t>
            </a:r>
          </a:p>
          <a:p>
            <a:r>
              <a:rPr lang="en-US" b="0" dirty="0" smtClean="0"/>
              <a:t>risk of equality groups experiencing poverty and social exclusion, but it also points to the effects of poverty on life chances and making it clear that socio-economic disadvantage can reinforce and increase inequalities associated with equality grounds.</a:t>
            </a:r>
            <a:r>
              <a:rPr lang="en-US" b="0" baseline="0" dirty="0" smtClean="0"/>
              <a:t> </a:t>
            </a:r>
            <a:endParaRPr lang="en-US" b="0" dirty="0" smtClean="0"/>
          </a:p>
        </p:txBody>
      </p:sp>
      <p:sp>
        <p:nvSpPr>
          <p:cNvPr id="4" name="Slide Number Placeholder 3"/>
          <p:cNvSpPr>
            <a:spLocks noGrp="1"/>
          </p:cNvSpPr>
          <p:nvPr>
            <p:ph type="sldNum" sz="quarter" idx="10"/>
          </p:nvPr>
        </p:nvSpPr>
        <p:spPr/>
        <p:txBody>
          <a:bodyPr/>
          <a:lstStyle/>
          <a:p>
            <a:fld id="{942404A0-EDC6-4088-84EC-4316906B4ED6}" type="slidenum">
              <a:rPr lang="fr-BE" smtClean="0"/>
              <a:t>4</a:t>
            </a:fld>
            <a:endParaRPr lang="fr-BE"/>
          </a:p>
        </p:txBody>
      </p:sp>
    </p:spTree>
    <p:extLst>
      <p:ext uri="{BB962C8B-B14F-4D97-AF65-F5344CB8AC3E}">
        <p14:creationId xmlns:p14="http://schemas.microsoft.com/office/powerpoint/2010/main" val="34911350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0000"/>
              </a:lnSpc>
              <a:buFontTx/>
              <a:buNone/>
            </a:pPr>
            <a:r>
              <a:rPr lang="en-US" altLang="fr-FR" sz="1200" b="1" dirty="0" smtClean="0"/>
              <a:t>The (network of legal experts</a:t>
            </a:r>
            <a:r>
              <a:rPr lang="en-US" altLang="fr-FR" sz="1200" b="1" baseline="0" dirty="0" smtClean="0"/>
              <a:t>) </a:t>
            </a:r>
            <a:r>
              <a:rPr lang="en-US" altLang="fr-FR" sz="1200" b="1" dirty="0" smtClean="0"/>
              <a:t>report looks into the grounds covered by the mandate of equality bodies and lists 14 equality bodies (compared to eleven in 2015) that cover a ground related to socioeconomic status. Seven equality bodies cover the ground of social origin (compared to five in 2015), seven equality bodies cover the ground of social status or similar, and three equality bodies cover the ground of education. Eleven equality bodies cover the ground of wealth or similar, compared to only six in 2015. This indicates a significant move across the EU towards extending the mandate of equality bodies to cover socioeconomic status grounds.</a:t>
            </a:r>
          </a:p>
          <a:p>
            <a:pPr algn="just">
              <a:lnSpc>
                <a:spcPct val="100000"/>
              </a:lnSpc>
              <a:buFontTx/>
              <a:buNone/>
            </a:pPr>
            <a:endParaRPr lang="en-US" altLang="fr-FR" sz="1200" b="1" dirty="0" smtClean="0"/>
          </a:p>
          <a:p>
            <a:pPr algn="just">
              <a:lnSpc>
                <a:spcPct val="100000"/>
              </a:lnSpc>
              <a:buFontTx/>
              <a:buNone/>
            </a:pPr>
            <a:r>
              <a:rPr lang="en-US" altLang="fr-FR" sz="1200" b="0" dirty="0" smtClean="0"/>
              <a:t>The number of cases received by equality bodies on this ground shows large variations, with some of them receiving no claims while others report that cases on this ground accounted for 25% of their casework. In 2010, casework on this ground was reported as most prominent in the fields of housing, education and the provision of goods and services, with less cases in the field of employment52. </a:t>
            </a:r>
            <a:r>
              <a:rPr lang="en-US" altLang="fr-FR" sz="1200" b="0" dirty="0" err="1" smtClean="0"/>
              <a:t>Equinet’s</a:t>
            </a:r>
            <a:r>
              <a:rPr lang="en-US" altLang="fr-FR" sz="1200" b="0" dirty="0" smtClean="0"/>
              <a:t> 2015 report lists cases from the field of employment, social services, public and private housing, healthcare and the social protection systems53. </a:t>
            </a:r>
          </a:p>
          <a:p>
            <a:pPr algn="just">
              <a:lnSpc>
                <a:spcPct val="100000"/>
              </a:lnSpc>
              <a:buFontTx/>
              <a:buNone/>
            </a:pPr>
            <a:endParaRPr lang="en-US" altLang="fr-FR" sz="1200" b="1" dirty="0" smtClean="0"/>
          </a:p>
          <a:p>
            <a:pPr algn="just">
              <a:lnSpc>
                <a:spcPct val="100000"/>
              </a:lnSpc>
              <a:buFontTx/>
              <a:buNone/>
            </a:pPr>
            <a:r>
              <a:rPr lang="en-US" altLang="fr-FR" sz="1200" b="1" dirty="0" smtClean="0"/>
              <a:t>Socio-economic</a:t>
            </a:r>
            <a:r>
              <a:rPr lang="en-US" altLang="fr-FR" sz="1200" b="1" baseline="0" dirty="0" smtClean="0"/>
              <a:t> status as discrimination ground: </a:t>
            </a:r>
          </a:p>
          <a:p>
            <a:pPr algn="just">
              <a:lnSpc>
                <a:spcPct val="100000"/>
              </a:lnSpc>
              <a:buFontTx/>
              <a:buNone/>
            </a:pPr>
            <a:r>
              <a:rPr lang="en-US" altLang="fr-FR" sz="1200" b="0" baseline="0" dirty="0" smtClean="0"/>
              <a:t>Albania: “economic, education or social situation”</a:t>
            </a:r>
          </a:p>
          <a:p>
            <a:pPr algn="just">
              <a:lnSpc>
                <a:spcPct val="100000"/>
              </a:lnSpc>
              <a:buFontTx/>
              <a:buNone/>
            </a:pPr>
            <a:r>
              <a:rPr lang="en-US" altLang="fr-FR" sz="1200" b="0" baseline="0" dirty="0" smtClean="0"/>
              <a:t>Belgium: “fortune”</a:t>
            </a:r>
          </a:p>
          <a:p>
            <a:pPr algn="just">
              <a:lnSpc>
                <a:spcPct val="100000"/>
              </a:lnSpc>
              <a:buFontTx/>
              <a:buNone/>
            </a:pPr>
            <a:r>
              <a:rPr lang="en-US" altLang="fr-FR" sz="1200" b="0" baseline="0" dirty="0" smtClean="0"/>
              <a:t>Croatia: “property status” and “social status” </a:t>
            </a:r>
          </a:p>
          <a:p>
            <a:pPr algn="just">
              <a:lnSpc>
                <a:spcPct val="100000"/>
              </a:lnSpc>
              <a:buFontTx/>
              <a:buNone/>
            </a:pPr>
            <a:r>
              <a:rPr lang="en-US" altLang="fr-FR" sz="1200" b="0" baseline="0" dirty="0" smtClean="0"/>
              <a:t>Cyprus: “social descent”, “wealth”, “social class” </a:t>
            </a:r>
          </a:p>
          <a:p>
            <a:pPr algn="just">
              <a:lnSpc>
                <a:spcPct val="100000"/>
              </a:lnSpc>
              <a:buFontTx/>
              <a:buNone/>
            </a:pPr>
            <a:r>
              <a:rPr lang="en-US" altLang="fr-FR" sz="1200" b="0" baseline="0" dirty="0" smtClean="0"/>
              <a:t>Hungary: “social origin, property, birth” and “financial status” </a:t>
            </a:r>
          </a:p>
          <a:p>
            <a:pPr algn="just">
              <a:lnSpc>
                <a:spcPct val="100000"/>
              </a:lnSpc>
              <a:buFontTx/>
              <a:buNone/>
            </a:pPr>
            <a:r>
              <a:rPr lang="en-US" altLang="fr-FR" sz="1200" b="0" baseline="0" dirty="0" smtClean="0"/>
              <a:t>Latvia: “social status” </a:t>
            </a:r>
          </a:p>
          <a:p>
            <a:pPr algn="just">
              <a:lnSpc>
                <a:spcPct val="100000"/>
              </a:lnSpc>
              <a:buFontTx/>
              <a:buNone/>
            </a:pPr>
            <a:r>
              <a:rPr lang="en-US" altLang="fr-FR" sz="1200" b="0" baseline="0" dirty="0" smtClean="0"/>
              <a:t>Montenegro: “social origin” and “material status” </a:t>
            </a:r>
          </a:p>
          <a:p>
            <a:pPr algn="just">
              <a:lnSpc>
                <a:spcPct val="100000"/>
              </a:lnSpc>
              <a:buFontTx/>
              <a:buNone/>
            </a:pPr>
            <a:r>
              <a:rPr lang="en-US" altLang="fr-FR" sz="1200" b="0" baseline="0" dirty="0" smtClean="0"/>
              <a:t>Serbia: “financial status” </a:t>
            </a:r>
          </a:p>
          <a:p>
            <a:pPr algn="just">
              <a:lnSpc>
                <a:spcPct val="100000"/>
              </a:lnSpc>
              <a:buFontTx/>
              <a:buNone/>
            </a:pPr>
            <a:r>
              <a:rPr lang="en-US" altLang="fr-FR" sz="1200" b="0" baseline="0" dirty="0" smtClean="0"/>
              <a:t>Slovak Republic: “social origin” and “property” </a:t>
            </a:r>
            <a:endParaRPr lang="en-US" altLang="fr-FR" sz="1200" b="0" dirty="0" smtClean="0"/>
          </a:p>
          <a:p>
            <a:pPr algn="just">
              <a:lnSpc>
                <a:spcPct val="100000"/>
              </a:lnSpc>
              <a:buFontTx/>
              <a:buNone/>
            </a:pPr>
            <a:endParaRPr lang="en-US" altLang="fr-FR" sz="1200" b="1" dirty="0" smtClean="0"/>
          </a:p>
          <a:p>
            <a:pPr algn="just">
              <a:lnSpc>
                <a:spcPct val="100000"/>
              </a:lnSpc>
              <a:buFontTx/>
              <a:buNone/>
            </a:pPr>
            <a:r>
              <a:rPr lang="en-US" altLang="fr-FR" sz="1200" b="1" dirty="0" smtClean="0"/>
              <a:t>NEBs measuring the economic and social realities of different groups in society</a:t>
            </a:r>
          </a:p>
          <a:p>
            <a:pPr algn="just">
              <a:lnSpc>
                <a:spcPct val="100000"/>
              </a:lnSpc>
            </a:pPr>
            <a:r>
              <a:rPr lang="en-US" altLang="fr-FR" sz="1200" dirty="0" smtClean="0"/>
              <a:t>Great Britain: </a:t>
            </a:r>
            <a:r>
              <a:rPr lang="en-US" altLang="fr-FR" sz="1200" i="1" dirty="0" smtClean="0"/>
              <a:t>How Fair is Britain? (2010); Is Britain fairer? (2015)</a:t>
            </a:r>
          </a:p>
          <a:p>
            <a:pPr algn="just">
              <a:lnSpc>
                <a:spcPct val="100000"/>
              </a:lnSpc>
            </a:pPr>
            <a:r>
              <a:rPr lang="en-US" altLang="fr-FR" sz="1200" dirty="0" smtClean="0"/>
              <a:t>Belgium: </a:t>
            </a:r>
            <a:r>
              <a:rPr lang="en-US" altLang="fr-FR" sz="1200" i="1" dirty="0" smtClean="0"/>
              <a:t>Diversity Barometer (biennial)</a:t>
            </a:r>
          </a:p>
          <a:p>
            <a:pPr algn="just">
              <a:lnSpc>
                <a:spcPct val="100000"/>
              </a:lnSpc>
            </a:pPr>
            <a:r>
              <a:rPr lang="en-US" altLang="fr-FR" sz="1200" dirty="0" smtClean="0"/>
              <a:t>Ireland: </a:t>
            </a:r>
            <a:r>
              <a:rPr lang="en-US" altLang="fr-FR" sz="1200" i="1" dirty="0" smtClean="0"/>
              <a:t>National survey on equality, diversity, non-discrimination and human rights (2015)</a:t>
            </a:r>
          </a:p>
          <a:p>
            <a:pPr algn="just">
              <a:lnSpc>
                <a:spcPct val="100000"/>
              </a:lnSpc>
            </a:pPr>
            <a:r>
              <a:rPr lang="en-US" altLang="fr-FR" sz="1200" dirty="0" smtClean="0"/>
              <a:t>Latvia: </a:t>
            </a:r>
            <a:r>
              <a:rPr lang="en-US" altLang="fr-FR" sz="1200" i="1" dirty="0" smtClean="0"/>
              <a:t>report on risk of poverty (2012)</a:t>
            </a:r>
            <a:endParaRPr lang="en-US" altLang="fr-FR" sz="1200" dirty="0" smtClean="0"/>
          </a:p>
          <a:p>
            <a:pPr algn="just">
              <a:lnSpc>
                <a:spcPct val="100000"/>
              </a:lnSpc>
            </a:pPr>
            <a:r>
              <a:rPr lang="en-US" altLang="fr-FR" sz="1200" dirty="0" smtClean="0"/>
              <a:t>Slovakia: </a:t>
            </a:r>
            <a:r>
              <a:rPr lang="en-US" altLang="fr-FR" sz="1200" i="1" dirty="0" smtClean="0"/>
              <a:t>Research on poverty and social exclusion of older people (2008)</a:t>
            </a:r>
          </a:p>
          <a:p>
            <a:pPr algn="just">
              <a:lnSpc>
                <a:spcPct val="100000"/>
              </a:lnSpc>
            </a:pPr>
            <a:endParaRPr lang="en-US" altLang="fr-FR" sz="1200" i="1" dirty="0" smtClean="0"/>
          </a:p>
          <a:p>
            <a:pPr algn="just">
              <a:lnSpc>
                <a:spcPct val="100000"/>
              </a:lnSpc>
              <a:buFontTx/>
              <a:buNone/>
            </a:pPr>
            <a:r>
              <a:rPr lang="en-US" altLang="fr-FR" sz="1200" b="1" dirty="0" smtClean="0"/>
              <a:t>NEBs monitoring international human rights instruments and making submissions on their implementation, including economic and social rights.</a:t>
            </a:r>
          </a:p>
          <a:p>
            <a:r>
              <a:rPr lang="en-US" altLang="fr-FR" sz="1200" b="0" dirty="0" smtClean="0"/>
              <a:t>E.g.: ICESCR; CRPD; CERD; CEDAW; </a:t>
            </a:r>
            <a:r>
              <a:rPr lang="en-US" altLang="fr-FR" sz="1200" b="0" dirty="0" err="1" smtClean="0"/>
              <a:t>CoE</a:t>
            </a:r>
            <a:r>
              <a:rPr lang="en-US" altLang="fr-FR" sz="1200" b="0" dirty="0" smtClean="0"/>
              <a:t> </a:t>
            </a:r>
            <a:r>
              <a:rPr lang="en-GB" altLang="fr-FR" sz="1200" b="0" dirty="0" smtClean="0"/>
              <a:t>Framework Convention for the Protection of National Minorities.</a:t>
            </a:r>
            <a:r>
              <a:rPr lang="en-GB" altLang="fr-FR" sz="1200" b="0" baseline="0" dirty="0" smtClean="0"/>
              <a:t> </a:t>
            </a:r>
          </a:p>
          <a:p>
            <a:endParaRPr lang="en-GB" altLang="fr-FR" sz="1200" b="0" baseline="0" noProof="0" dirty="0" smtClean="0"/>
          </a:p>
          <a:p>
            <a:r>
              <a:rPr lang="en-US" altLang="fr-FR" noProof="0" dirty="0" smtClean="0"/>
              <a:t>UK Equality and HR Commission submitted to UN Committee on ECOSOC &amp; cultural rights in 2015 (fair financial decision-making</a:t>
            </a:r>
            <a:r>
              <a:rPr lang="en-US" altLang="fr-FR" baseline="0" noProof="0" dirty="0" smtClean="0"/>
              <a:t> in compliance w/public sector equality duty; access to health services; just &amp; favorable conditions of work; concerns about restrictions of scope of legal aid in England &amp; Wales). UNCESCR highlighted these concerns in its list of issues. </a:t>
            </a:r>
            <a:endParaRPr lang="en-US" altLang="fr-FR" noProof="0" dirty="0" smtClean="0"/>
          </a:p>
          <a:p>
            <a:endParaRPr lang="en-US" altLang="fr-FR" noProof="0" dirty="0" smtClean="0"/>
          </a:p>
          <a:p>
            <a:r>
              <a:rPr lang="en-US" altLang="fr-FR" noProof="0" dirty="0" smtClean="0"/>
              <a:t>Irish HR &amp;</a:t>
            </a:r>
            <a:r>
              <a:rPr lang="en-US" altLang="fr-FR" baseline="0" noProof="0" dirty="0" smtClean="0"/>
              <a:t> Equality Commission submitted report to UN Committee on ECOSOC &amp; cultural rights in 2015, to inform about IE’s progress under third periodic review. Highlighted effects of recession on certain groups (families, young people, women, </a:t>
            </a:r>
            <a:r>
              <a:rPr lang="en-US" altLang="fr-FR" baseline="0" noProof="0" dirty="0" err="1" smtClean="0"/>
              <a:t>Travellers</a:t>
            </a:r>
            <a:r>
              <a:rPr lang="en-US" altLang="fr-FR" baseline="0" noProof="0" dirty="0" smtClean="0"/>
              <a:t>, </a:t>
            </a:r>
            <a:r>
              <a:rPr lang="en-US" altLang="fr-FR" baseline="0" noProof="0" dirty="0" err="1" smtClean="0"/>
              <a:t>ppl</a:t>
            </a:r>
            <a:r>
              <a:rPr lang="en-US" altLang="fr-FR" baseline="0" noProof="0" dirty="0" smtClean="0"/>
              <a:t> w/disabilities/lower income), increased homelessness, access to health services, employment, education. State use wider social impact assessments. </a:t>
            </a:r>
          </a:p>
          <a:p>
            <a:endParaRPr lang="en-US" altLang="fr-FR" baseline="0" noProof="0" dirty="0" smtClean="0"/>
          </a:p>
          <a:p>
            <a:r>
              <a:rPr lang="en-US" altLang="fr-FR" baseline="0" noProof="0" dirty="0" smtClean="0"/>
              <a:t>NI made submissions to UN Committee on the elimination of discrimination against women (2013: economic independence and decision-making), UN Committee on rights of persons with disabilities (2011: independent living, education, health, standard of living and social protection, participation in public and political life), UN Committee on elimination of all forms of racism (2011), Advisory committee to framework convention on protection of national minorities (2011), the European Commission against racism and intolerance (2015). </a:t>
            </a:r>
          </a:p>
          <a:p>
            <a:endParaRPr lang="en-US" altLang="fr-FR" baseline="0" noProof="0" dirty="0" smtClean="0"/>
          </a:p>
          <a:p>
            <a:r>
              <a:rPr lang="en-US" altLang="fr-FR" b="1" baseline="0" noProof="0" dirty="0" smtClean="0"/>
              <a:t>Recommendations</a:t>
            </a:r>
            <a:endParaRPr lang="en-US" altLang="fr-FR" b="0" baseline="0" noProof="0" dirty="0" smtClean="0"/>
          </a:p>
          <a:p>
            <a:endParaRPr lang="en-US" altLang="fr-FR" b="0" baseline="0" noProof="0" dirty="0" smtClean="0"/>
          </a:p>
          <a:p>
            <a:r>
              <a:rPr lang="en-US" altLang="fr-FR" noProof="0" dirty="0" smtClean="0"/>
              <a:t>Cyprus ministry of education introduced several  measures to prevent school drop-out of</a:t>
            </a:r>
            <a:r>
              <a:rPr lang="en-US" altLang="fr-FR" baseline="0" noProof="0" dirty="0" smtClean="0"/>
              <a:t> Roma children upon the recommendations of the Cypriot Commissioner for Admin &amp; HR. Irish HR &amp; Equality Commission also issued recommendations on education bill, including access for </a:t>
            </a:r>
            <a:r>
              <a:rPr lang="en-US" altLang="fr-FR" baseline="0" noProof="0" dirty="0" err="1" smtClean="0"/>
              <a:t>Traveller’s</a:t>
            </a:r>
            <a:r>
              <a:rPr lang="en-US" altLang="fr-FR" baseline="0" noProof="0" dirty="0" smtClean="0"/>
              <a:t> children. Equality Commission of NI responded to consultations by the government, including topics like budget, health, education, housing, welfare reform, and employment. Highlighted importance of avoiding “retrogression” of rights, instead promote “progressive realization” of these rights. Czech government amended education bill upon Czech defender’s recommendation in 2014, to prioritize the mainstream education of pupils with special educational needs. (Most such pupils were Roma, leading to segregation.) Serbian Commissioner for Protection of Equality submitted a bill for constitutional check, as it indirectly discriminated women in the public sector, forcing them into earlier retirement (60 years of age, rather than 65 as for men). HU Commissioner for Fundamental Rights published report on raids on Roma settlements in Miskolc without legal basis: violated right to privacy of these persons. </a:t>
            </a:r>
          </a:p>
          <a:p>
            <a:endParaRPr lang="en-US" altLang="fr-FR" b="1" baseline="0" noProof="0" dirty="0" smtClean="0"/>
          </a:p>
          <a:p>
            <a:r>
              <a:rPr lang="en-US" altLang="fr-FR" b="1" noProof="0" dirty="0" smtClean="0"/>
              <a:t>Partnerships</a:t>
            </a:r>
          </a:p>
          <a:p>
            <a:pPr algn="just">
              <a:lnSpc>
                <a:spcPct val="100000"/>
              </a:lnSpc>
              <a:buFontTx/>
              <a:buNone/>
            </a:pPr>
            <a:r>
              <a:rPr lang="en-US" dirty="0" smtClean="0"/>
              <a:t>Accredited by University College Dublin in 2015, and the first students will start in September 2016. Targeted at those working in civil and public admin, gov’t departments &amp; state authorities. Relevant also for wider audience (NGOs, trade unions, educators). Also had e-learning course for front line staff on equality in public services. (Particularly relevant given that a lot of discrimination takes place in public services like health, education, and Delivered special course for teacher educators, who are involved in training secondary school teachers in order for these to mainstream HR into their curricula and address contemporary equality &amp; HR issues into their teaching practice. But Greek ombudsman developed a network with more than thirty partners to promote and assist Roma in accessing the labor market. </a:t>
            </a:r>
          </a:p>
          <a:p>
            <a:pPr algn="just">
              <a:lnSpc>
                <a:spcPct val="100000"/>
              </a:lnSpc>
              <a:buFontTx/>
              <a:buNone/>
            </a:pPr>
            <a:endParaRPr lang="en-US" dirty="0" smtClean="0"/>
          </a:p>
          <a:p>
            <a:pPr algn="just">
              <a:lnSpc>
                <a:spcPct val="100000"/>
              </a:lnSpc>
              <a:buFontTx/>
              <a:buNone/>
            </a:pPr>
            <a:r>
              <a:rPr lang="en-US" altLang="fr-FR" sz="1200" b="1" dirty="0" smtClean="0"/>
              <a:t>Longstanding experience with mainstreaming equality issues and with equality impact assessments</a:t>
            </a:r>
          </a:p>
          <a:p>
            <a:pPr algn="just">
              <a:lnSpc>
                <a:spcPct val="100000"/>
              </a:lnSpc>
              <a:buFontTx/>
              <a:buNone/>
            </a:pPr>
            <a:r>
              <a:rPr lang="en-US" altLang="fr-FR" sz="1200" dirty="0" smtClean="0"/>
              <a:t>Northern Ireland: public sector equality duty was used to express concerns about the potential impacts of a welfare reform in 2011. </a:t>
            </a:r>
          </a:p>
          <a:p>
            <a:pPr algn="just">
              <a:lnSpc>
                <a:spcPct val="100000"/>
              </a:lnSpc>
              <a:buFontTx/>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942404A0-EDC6-4088-84EC-4316906B4ED6}" type="slidenum">
              <a:rPr lang="fr-BE" smtClean="0"/>
              <a:t>5</a:t>
            </a:fld>
            <a:endParaRPr lang="fr-BE"/>
          </a:p>
        </p:txBody>
      </p:sp>
    </p:spTree>
    <p:extLst>
      <p:ext uri="{BB962C8B-B14F-4D97-AF65-F5344CB8AC3E}">
        <p14:creationId xmlns:p14="http://schemas.microsoft.com/office/powerpoint/2010/main" val="2739966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42404A0-EDC6-4088-84EC-4316906B4ED6}" type="slidenum">
              <a:rPr lang="fr-BE" smtClean="0"/>
              <a:t>6</a:t>
            </a:fld>
            <a:endParaRPr lang="fr-BE"/>
          </a:p>
        </p:txBody>
      </p:sp>
    </p:spTree>
    <p:extLst>
      <p:ext uri="{BB962C8B-B14F-4D97-AF65-F5344CB8AC3E}">
        <p14:creationId xmlns:p14="http://schemas.microsoft.com/office/powerpoint/2010/main" val="3314095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42404A0-EDC6-4088-84EC-4316906B4ED6}" type="slidenum">
              <a:rPr lang="fr-BE" smtClean="0"/>
              <a:t>7</a:t>
            </a:fld>
            <a:endParaRPr lang="fr-BE"/>
          </a:p>
        </p:txBody>
      </p:sp>
    </p:spTree>
    <p:extLst>
      <p:ext uri="{BB962C8B-B14F-4D97-AF65-F5344CB8AC3E}">
        <p14:creationId xmlns:p14="http://schemas.microsoft.com/office/powerpoint/2010/main" val="24114273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42404A0-EDC6-4088-84EC-4316906B4ED6}" type="slidenum">
              <a:rPr lang="fr-BE" smtClean="0"/>
              <a:t>8</a:t>
            </a:fld>
            <a:endParaRPr lang="fr-BE"/>
          </a:p>
        </p:txBody>
      </p:sp>
    </p:spTree>
    <p:extLst>
      <p:ext uri="{BB962C8B-B14F-4D97-AF65-F5344CB8AC3E}">
        <p14:creationId xmlns:p14="http://schemas.microsoft.com/office/powerpoint/2010/main" val="2118627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42404A0-EDC6-4088-84EC-4316906B4ED6}" type="slidenum">
              <a:rPr lang="fr-BE" smtClean="0"/>
              <a:t>9</a:t>
            </a:fld>
            <a:endParaRPr lang="fr-BE"/>
          </a:p>
        </p:txBody>
      </p:sp>
    </p:spTree>
    <p:extLst>
      <p:ext uri="{BB962C8B-B14F-4D97-AF65-F5344CB8AC3E}">
        <p14:creationId xmlns:p14="http://schemas.microsoft.com/office/powerpoint/2010/main" val="944565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597819"/>
            <a:ext cx="7772400" cy="1102519"/>
          </a:xfrm>
        </p:spPr>
        <p:txBody>
          <a:bodyPr>
            <a:normAutofit/>
          </a:bodyPr>
          <a:lstStyle>
            <a:lvl1pPr algn="ctr" defTabSz="914400" rtl="0" eaLnBrk="1" latinLnBrk="0" hangingPunct="1">
              <a:lnSpc>
                <a:spcPct val="90000"/>
              </a:lnSpc>
              <a:spcBef>
                <a:spcPct val="0"/>
              </a:spcBef>
              <a:buNone/>
              <a:defRPr lang="fr-BE" sz="4400" b="1" kern="1200" dirty="0">
                <a:solidFill>
                  <a:srgbClr val="0069AA"/>
                </a:solidFill>
                <a:latin typeface="Arial" panose="020B0604020202020204" pitchFamily="34" charset="0"/>
                <a:ea typeface="+mj-ea"/>
                <a:cs typeface="Arial" panose="020B0604020202020204" pitchFamily="34" charset="0"/>
              </a:defRPr>
            </a:lvl1pPr>
          </a:lstStyle>
          <a:p>
            <a:r>
              <a:rPr lang="en-US" dirty="0" smtClean="0"/>
              <a:t>Title</a:t>
            </a:r>
            <a:endParaRPr lang="fr-BE" dirty="0"/>
          </a:p>
        </p:txBody>
      </p:sp>
      <p:sp>
        <p:nvSpPr>
          <p:cNvPr id="3" name="Subtitle 2"/>
          <p:cNvSpPr>
            <a:spLocks noGrp="1"/>
          </p:cNvSpPr>
          <p:nvPr>
            <p:ph type="subTitle" idx="1" hasCustomPrompt="1"/>
          </p:nvPr>
        </p:nvSpPr>
        <p:spPr>
          <a:xfrm>
            <a:off x="1371600" y="2914650"/>
            <a:ext cx="6400800" cy="1314450"/>
          </a:xfrm>
        </p:spPr>
        <p:txBody>
          <a:bodyPr/>
          <a:lstStyle>
            <a:lvl1pPr marL="0" indent="0" algn="ctr">
              <a:buNone/>
              <a:defRPr lang="en-US" altLang="fr-FR" sz="5400" smtClean="0">
                <a:solidFill>
                  <a:srgbClr val="0069AA"/>
                </a:solidFill>
                <a:latin typeface="Arial" charset="0"/>
                <a:cs typeface="Arial"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BE" altLang="fr-FR" sz="1600" b="1" dirty="0" smtClean="0">
                <a:solidFill>
                  <a:srgbClr val="0069AA"/>
                </a:solidFill>
                <a:latin typeface="Arial" charset="0"/>
                <a:ea typeface="+mj-ea"/>
                <a:cs typeface="Arial" charset="0"/>
              </a:rPr>
              <a:t>EVENT</a:t>
            </a:r>
            <a:r>
              <a:rPr lang="fr-BE" altLang="fr-FR" sz="3600" b="1" dirty="0" smtClean="0">
                <a:solidFill>
                  <a:srgbClr val="0069AA"/>
                </a:solidFill>
                <a:latin typeface="Arial" charset="0"/>
                <a:ea typeface="+mj-ea"/>
                <a:cs typeface="Arial" charset="0"/>
              </a:rPr>
              <a:t/>
            </a:r>
            <a:br>
              <a:rPr lang="fr-BE" altLang="fr-FR" sz="3600" b="1" dirty="0" smtClean="0">
                <a:solidFill>
                  <a:srgbClr val="0069AA"/>
                </a:solidFill>
                <a:latin typeface="Arial" charset="0"/>
                <a:ea typeface="+mj-ea"/>
                <a:cs typeface="Arial" charset="0"/>
              </a:rPr>
            </a:br>
            <a:r>
              <a:rPr lang="en-US" altLang="fr-FR" sz="1600" dirty="0" smtClean="0">
                <a:solidFill>
                  <a:srgbClr val="0069AA"/>
                </a:solidFill>
                <a:latin typeface="Arial" charset="0"/>
                <a:ea typeface="+mj-ea"/>
                <a:cs typeface="Arial" charset="0"/>
              </a:rPr>
              <a:t>Name</a:t>
            </a:r>
            <a:br>
              <a:rPr lang="en-US" altLang="fr-FR" sz="1600" dirty="0" smtClean="0">
                <a:solidFill>
                  <a:srgbClr val="0069AA"/>
                </a:solidFill>
                <a:latin typeface="Arial" charset="0"/>
                <a:ea typeface="+mj-ea"/>
                <a:cs typeface="Arial" charset="0"/>
              </a:rPr>
            </a:br>
            <a:r>
              <a:rPr lang="en-US" altLang="fr-FR" sz="1600" dirty="0" smtClean="0">
                <a:solidFill>
                  <a:srgbClr val="0069AA"/>
                </a:solidFill>
                <a:latin typeface="Arial" charset="0"/>
                <a:ea typeface="+mj-ea"/>
                <a:cs typeface="Arial" charset="0"/>
              </a:rPr>
              <a:t>Title</a:t>
            </a:r>
            <a:br>
              <a:rPr lang="en-US" altLang="fr-FR" sz="1600" dirty="0" smtClean="0">
                <a:solidFill>
                  <a:srgbClr val="0069AA"/>
                </a:solidFill>
                <a:latin typeface="Arial" charset="0"/>
                <a:ea typeface="+mj-ea"/>
                <a:cs typeface="Arial" charset="0"/>
              </a:rPr>
            </a:br>
            <a:r>
              <a:rPr lang="en-US" altLang="fr-FR" sz="1600" dirty="0" smtClean="0">
                <a:solidFill>
                  <a:srgbClr val="0069AA"/>
                </a:solidFill>
                <a:latin typeface="Arial" charset="0"/>
                <a:ea typeface="+mj-ea"/>
                <a:cs typeface="Arial" charset="0"/>
              </a:rPr>
              <a:t>Equinet, European Network of Equality Bodies</a:t>
            </a:r>
            <a:r>
              <a:rPr lang="en-US" altLang="fr-FR" sz="3200" dirty="0" smtClean="0">
                <a:solidFill>
                  <a:srgbClr val="0069AA"/>
                </a:solidFill>
                <a:latin typeface="Arial" charset="0"/>
                <a:ea typeface="+mj-ea"/>
                <a:cs typeface="Arial" charset="0"/>
              </a:rPr>
              <a:t/>
            </a:r>
            <a:br>
              <a:rPr lang="en-US" altLang="fr-FR" sz="3200" dirty="0" smtClean="0">
                <a:solidFill>
                  <a:srgbClr val="0069AA"/>
                </a:solidFill>
                <a:latin typeface="Arial" charset="0"/>
                <a:ea typeface="+mj-ea"/>
                <a:cs typeface="Arial" charset="0"/>
              </a:rPr>
            </a:br>
            <a:endParaRPr lang="fr-BE" dirty="0" smtClean="0"/>
          </a:p>
          <a:p>
            <a:endParaRPr lang="fr-BE" dirty="0"/>
          </a:p>
        </p:txBody>
      </p:sp>
      <p:sp>
        <p:nvSpPr>
          <p:cNvPr id="5" name="Footer Placeholder 4"/>
          <p:cNvSpPr>
            <a:spLocks noGrp="1"/>
          </p:cNvSpPr>
          <p:nvPr>
            <p:ph type="ftr" sz="quarter" idx="11"/>
          </p:nvPr>
        </p:nvSpPr>
        <p:spPr/>
        <p:txBody>
          <a:bodyPr/>
          <a:lstStyle/>
          <a:p>
            <a:r>
              <a:rPr lang="en-US" dirty="0" smtClean="0"/>
              <a:t>www.equineteurope.org</a:t>
            </a:r>
            <a:endParaRPr lang="fr-BE" dirty="0"/>
          </a:p>
        </p:txBody>
      </p:sp>
    </p:spTree>
    <p:extLst>
      <p:ext uri="{BB962C8B-B14F-4D97-AF65-F5344CB8AC3E}">
        <p14:creationId xmlns:p14="http://schemas.microsoft.com/office/powerpoint/2010/main" val="1679980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fr-BE"/>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5" name="Footer Placeholder 4"/>
          <p:cNvSpPr>
            <a:spLocks noGrp="1"/>
          </p:cNvSpPr>
          <p:nvPr>
            <p:ph type="ftr" sz="quarter" idx="11"/>
          </p:nvPr>
        </p:nvSpPr>
        <p:spPr/>
        <p:txBody>
          <a:bodyPr/>
          <a:lstStyle/>
          <a:p>
            <a:r>
              <a:rPr lang="en-US" smtClean="0"/>
              <a:t>www.equineteurope.org</a:t>
            </a:r>
            <a:endParaRPr lang="fr-BE" dirty="0"/>
          </a:p>
        </p:txBody>
      </p:sp>
    </p:spTree>
    <p:extLst>
      <p:ext uri="{BB962C8B-B14F-4D97-AF65-F5344CB8AC3E}">
        <p14:creationId xmlns:p14="http://schemas.microsoft.com/office/powerpoint/2010/main" val="2178539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63688" y="2463738"/>
            <a:ext cx="5486400" cy="425054"/>
          </a:xfrm>
        </p:spPr>
        <p:txBody>
          <a:bodyPr anchor="b"/>
          <a:lstStyle>
            <a:lvl1pPr algn="ctr">
              <a:defRPr sz="2000" b="1" baseline="0"/>
            </a:lvl1pPr>
          </a:lstStyle>
          <a:p>
            <a:r>
              <a:rPr lang="en-US" dirty="0" smtClean="0"/>
              <a:t>Text</a:t>
            </a:r>
            <a:endParaRPr lang="fr-BE" dirty="0"/>
          </a:p>
        </p:txBody>
      </p:sp>
      <p:sp>
        <p:nvSpPr>
          <p:cNvPr id="4" name="Text Placeholder 3"/>
          <p:cNvSpPr>
            <a:spLocks noGrp="1"/>
          </p:cNvSpPr>
          <p:nvPr>
            <p:ph type="body" sz="half" idx="2"/>
          </p:nvPr>
        </p:nvSpPr>
        <p:spPr>
          <a:xfrm>
            <a:off x="1792288" y="3057804"/>
            <a:ext cx="5299992" cy="1571346"/>
          </a:xfrm>
        </p:spPr>
        <p:txBody>
          <a:bodyPr/>
          <a:lstStyle>
            <a:lvl1pPr marL="0" indent="0" algn="l" eaLnBrk="1" hangingPunct="1">
              <a:lnSpc>
                <a:spcPct val="90000"/>
              </a:lnSpc>
              <a:buNone/>
              <a:defRPr sz="1600" b="1" baseline="0"/>
            </a:lvl1pPr>
            <a:lvl2pPr marL="457200" indent="0" algn="l">
              <a:buNone/>
              <a:defRPr sz="1200"/>
            </a:lvl2pPr>
            <a:lvl3pPr marL="914400" indent="0" algn="l">
              <a:buNone/>
              <a:defRPr sz="1000"/>
            </a:lvl3pPr>
            <a:lvl4pPr marL="1371600" indent="0" algn="l">
              <a:buNone/>
              <a:defRPr sz="900"/>
            </a:lvl4pPr>
            <a:lvl5pPr marL="1828800" indent="0" algn="l">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ctr" eaLnBrk="1" hangingPunct="1">
              <a:lnSpc>
                <a:spcPct val="90000"/>
              </a:lnSpc>
              <a:defRPr/>
            </a:pPr>
            <a:r>
              <a:rPr lang="en-US" altLang="fr-FR" b="1" smtClean="0"/>
              <a:t>Click to edit Master text styles</a:t>
            </a:r>
          </a:p>
        </p:txBody>
      </p:sp>
      <p:sp>
        <p:nvSpPr>
          <p:cNvPr id="6" name="Footer Placeholder 5"/>
          <p:cNvSpPr>
            <a:spLocks noGrp="1"/>
          </p:cNvSpPr>
          <p:nvPr>
            <p:ph type="ftr" sz="quarter" idx="11"/>
          </p:nvPr>
        </p:nvSpPr>
        <p:spPr/>
        <p:txBody>
          <a:bodyPr/>
          <a:lstStyle/>
          <a:p>
            <a:r>
              <a:rPr lang="en-US" smtClean="0"/>
              <a:t>www.equineteurope.org</a:t>
            </a:r>
            <a:endParaRPr lang="fr-BE" dirty="0"/>
          </a:p>
        </p:txBody>
      </p:sp>
      <p:sp>
        <p:nvSpPr>
          <p:cNvPr id="5" name="Picture Placeholder 4"/>
          <p:cNvSpPr>
            <a:spLocks noGrp="1"/>
          </p:cNvSpPr>
          <p:nvPr>
            <p:ph type="pic" sz="quarter" idx="12"/>
          </p:nvPr>
        </p:nvSpPr>
        <p:spPr>
          <a:xfrm>
            <a:off x="2483769" y="303498"/>
            <a:ext cx="4176713" cy="1997869"/>
          </a:xfrm>
        </p:spPr>
        <p:txBody>
          <a:bodyPr/>
          <a:lstStyle/>
          <a:p>
            <a:r>
              <a:rPr lang="en-US" smtClean="0"/>
              <a:t>Click icon to add picture</a:t>
            </a:r>
            <a:endParaRPr lang="fr-BE" dirty="0"/>
          </a:p>
        </p:txBody>
      </p:sp>
    </p:spTree>
    <p:extLst>
      <p:ext uri="{BB962C8B-B14F-4D97-AF65-F5344CB8AC3E}">
        <p14:creationId xmlns:p14="http://schemas.microsoft.com/office/powerpoint/2010/main" val="2724416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5" name="Footer Placeholder 4"/>
          <p:cNvSpPr>
            <a:spLocks noGrp="1"/>
          </p:cNvSpPr>
          <p:nvPr>
            <p:ph type="ftr" sz="quarter" idx="11"/>
          </p:nvPr>
        </p:nvSpPr>
        <p:spPr/>
        <p:txBody>
          <a:bodyPr/>
          <a:lstStyle/>
          <a:p>
            <a:r>
              <a:rPr lang="en-US" smtClean="0"/>
              <a:t>www.equineteurope.org</a:t>
            </a:r>
            <a:endParaRPr lang="fr-BE" dirty="0"/>
          </a:p>
        </p:txBody>
      </p:sp>
    </p:spTree>
    <p:extLst>
      <p:ext uri="{BB962C8B-B14F-4D97-AF65-F5344CB8AC3E}">
        <p14:creationId xmlns:p14="http://schemas.microsoft.com/office/powerpoint/2010/main" val="3545457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fr-BE"/>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smtClean="0"/>
              <a:t>www.equineteurope.org</a:t>
            </a:r>
            <a:endParaRPr lang="fr-BE" dirty="0"/>
          </a:p>
        </p:txBody>
      </p:sp>
    </p:spTree>
    <p:extLst>
      <p:ext uri="{BB962C8B-B14F-4D97-AF65-F5344CB8AC3E}">
        <p14:creationId xmlns:p14="http://schemas.microsoft.com/office/powerpoint/2010/main" val="2066834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6" name="Footer Placeholder 5"/>
          <p:cNvSpPr>
            <a:spLocks noGrp="1"/>
          </p:cNvSpPr>
          <p:nvPr>
            <p:ph type="ftr" sz="quarter" idx="11"/>
          </p:nvPr>
        </p:nvSpPr>
        <p:spPr/>
        <p:txBody>
          <a:bodyPr/>
          <a:lstStyle/>
          <a:p>
            <a:r>
              <a:rPr lang="en-US" smtClean="0"/>
              <a:t>www.equineteurope.org</a:t>
            </a:r>
            <a:endParaRPr lang="fr-BE" dirty="0"/>
          </a:p>
        </p:txBody>
      </p:sp>
    </p:spTree>
    <p:extLst>
      <p:ext uri="{BB962C8B-B14F-4D97-AF65-F5344CB8AC3E}">
        <p14:creationId xmlns:p14="http://schemas.microsoft.com/office/powerpoint/2010/main" val="989300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BE"/>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8" name="Footer Placeholder 7"/>
          <p:cNvSpPr>
            <a:spLocks noGrp="1"/>
          </p:cNvSpPr>
          <p:nvPr>
            <p:ph type="ftr" sz="quarter" idx="11"/>
          </p:nvPr>
        </p:nvSpPr>
        <p:spPr/>
        <p:txBody>
          <a:bodyPr/>
          <a:lstStyle/>
          <a:p>
            <a:r>
              <a:rPr lang="en-US" smtClean="0"/>
              <a:t>www.equineteurope.org</a:t>
            </a:r>
            <a:endParaRPr lang="fr-BE" dirty="0"/>
          </a:p>
        </p:txBody>
      </p:sp>
    </p:spTree>
    <p:extLst>
      <p:ext uri="{BB962C8B-B14F-4D97-AF65-F5344CB8AC3E}">
        <p14:creationId xmlns:p14="http://schemas.microsoft.com/office/powerpoint/2010/main" val="978097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4" name="Footer Placeholder 3"/>
          <p:cNvSpPr>
            <a:spLocks noGrp="1"/>
          </p:cNvSpPr>
          <p:nvPr>
            <p:ph type="ftr" sz="quarter" idx="11"/>
          </p:nvPr>
        </p:nvSpPr>
        <p:spPr/>
        <p:txBody>
          <a:bodyPr/>
          <a:lstStyle/>
          <a:p>
            <a:r>
              <a:rPr lang="en-US" smtClean="0"/>
              <a:t>www.equineteurope.org</a:t>
            </a:r>
            <a:endParaRPr lang="fr-BE" dirty="0"/>
          </a:p>
        </p:txBody>
      </p:sp>
    </p:spTree>
    <p:extLst>
      <p:ext uri="{BB962C8B-B14F-4D97-AF65-F5344CB8AC3E}">
        <p14:creationId xmlns:p14="http://schemas.microsoft.com/office/powerpoint/2010/main" val="4176587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www.equineteurope.org</a:t>
            </a:r>
            <a:endParaRPr lang="fr-BE" dirty="0"/>
          </a:p>
        </p:txBody>
      </p:sp>
    </p:spTree>
    <p:extLst>
      <p:ext uri="{BB962C8B-B14F-4D97-AF65-F5344CB8AC3E}">
        <p14:creationId xmlns:p14="http://schemas.microsoft.com/office/powerpoint/2010/main" val="471033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fr-BE"/>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smtClean="0"/>
              <a:t>www.equineteurope.org</a:t>
            </a:r>
            <a:endParaRPr lang="fr-BE" dirty="0"/>
          </a:p>
        </p:txBody>
      </p:sp>
    </p:spTree>
    <p:extLst>
      <p:ext uri="{BB962C8B-B14F-4D97-AF65-F5344CB8AC3E}">
        <p14:creationId xmlns:p14="http://schemas.microsoft.com/office/powerpoint/2010/main" val="3847200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5" name="Footer Placeholder 4"/>
          <p:cNvSpPr>
            <a:spLocks noGrp="1"/>
          </p:cNvSpPr>
          <p:nvPr>
            <p:ph type="ftr" sz="quarter" idx="11"/>
          </p:nvPr>
        </p:nvSpPr>
        <p:spPr/>
        <p:txBody>
          <a:bodyPr/>
          <a:lstStyle/>
          <a:p>
            <a:r>
              <a:rPr lang="en-US" smtClean="0"/>
              <a:t>www.equineteurope.org</a:t>
            </a:r>
            <a:endParaRPr lang="fr-BE" dirty="0"/>
          </a:p>
        </p:txBody>
      </p:sp>
    </p:spTree>
    <p:extLst>
      <p:ext uri="{BB962C8B-B14F-4D97-AF65-F5344CB8AC3E}">
        <p14:creationId xmlns:p14="http://schemas.microsoft.com/office/powerpoint/2010/main" val="4082775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9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a:solidFill>
            <a:schemeClr val="bg1"/>
          </a:solidFill>
          <a:ln>
            <a:solidFill>
              <a:srgbClr val="FFC000"/>
            </a:solidFill>
          </a:ln>
        </p:spPr>
        <p:txBody>
          <a:bodyPr vert="horz" lIns="91440" tIns="45720" rIns="91440" bIns="45720" rtlCol="0" anchor="ctr">
            <a:normAutofit/>
          </a:bodyPr>
          <a:lstStyle/>
          <a:p>
            <a:r>
              <a:rPr lang="en-US" smtClean="0"/>
              <a:t>Click to edit Master title style</a:t>
            </a:r>
            <a:endParaRPr lang="fr-BE" dirty="0"/>
          </a:p>
        </p:txBody>
      </p:sp>
      <p:sp>
        <p:nvSpPr>
          <p:cNvPr id="3" name="Text Placeholder 2"/>
          <p:cNvSpPr>
            <a:spLocks noGrp="1"/>
          </p:cNvSpPr>
          <p:nvPr>
            <p:ph type="body" idx="1"/>
          </p:nvPr>
        </p:nvSpPr>
        <p:spPr>
          <a:xfrm>
            <a:off x="457200" y="1200151"/>
            <a:ext cx="8229600" cy="3394472"/>
          </a:xfrm>
          <a:prstGeom prst="rect">
            <a:avLst/>
          </a:prstGeom>
          <a:solidFill>
            <a:schemeClr val="bg1"/>
          </a:solidFill>
          <a:ln>
            <a:solidFill>
              <a:srgbClr val="FFC000"/>
            </a:solidFill>
          </a:ln>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400" b="1">
                <a:solidFill>
                  <a:srgbClr val="0070C0"/>
                </a:solidFill>
              </a:defRPr>
            </a:lvl1pPr>
          </a:lstStyle>
          <a:p>
            <a:r>
              <a:rPr lang="en-US" dirty="0" smtClean="0"/>
              <a:t>www.equineteurope.org</a:t>
            </a:r>
            <a:endParaRPr lang="fr-BE" dirty="0"/>
          </a:p>
        </p:txBody>
      </p:sp>
      <p:pic>
        <p:nvPicPr>
          <p:cNvPr id="7" name="Picture 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516216" y="4578136"/>
            <a:ext cx="2843808" cy="678592"/>
          </a:xfrm>
          <a:prstGeom prst="rect">
            <a:avLst/>
          </a:prstGeom>
        </p:spPr>
      </p:pic>
      <p:pic>
        <p:nvPicPr>
          <p:cNvPr id="8" name="Picture 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289" y="4623868"/>
            <a:ext cx="2487058" cy="528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79115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8" r:id="rId9"/>
    <p:sldLayoutId id="2147483659" r:id="rId10"/>
    <p:sldLayoutId id="2147483657" r:id="rId11"/>
  </p:sldLayoutIdLst>
  <p:hf sldNum="0" hdr="0" dt="0"/>
  <p:txStyles>
    <p:titleStyle>
      <a:lvl1pPr algn="ctr" defTabSz="914400" rtl="0" eaLnBrk="1" latinLnBrk="0" hangingPunct="1">
        <a:lnSpc>
          <a:spcPct val="90000"/>
        </a:lnSpc>
        <a:spcBef>
          <a:spcPct val="0"/>
        </a:spcBef>
        <a:buNone/>
        <a:defRPr lang="fr-BE" sz="4400" b="1" u="none" kern="1200" dirty="0">
          <a:solidFill>
            <a:srgbClr val="0069AA"/>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Clr>
          <a:srgbClr val="FFC000"/>
        </a:buClr>
        <a:buFont typeface="Arial" panose="020B0604020202020204" pitchFamily="34" charset="0"/>
        <a:buChar char="•"/>
        <a:defRPr sz="3200" kern="1200">
          <a:solidFill>
            <a:srgbClr val="0070C0"/>
          </a:solidFill>
          <a:latin typeface="+mn-lt"/>
          <a:ea typeface="+mn-ea"/>
          <a:cs typeface="+mn-cs"/>
        </a:defRPr>
      </a:lvl1pPr>
      <a:lvl2pPr marL="742950" indent="-285750" algn="l" defTabSz="914400" rtl="0" eaLnBrk="1" latinLnBrk="0" hangingPunct="1">
        <a:spcBef>
          <a:spcPct val="20000"/>
        </a:spcBef>
        <a:buClr>
          <a:srgbClr val="FFC000"/>
        </a:buClr>
        <a:buFont typeface="Arial" panose="020B0604020202020204" pitchFamily="34" charset="0"/>
        <a:buChar char="–"/>
        <a:defRPr sz="2800" kern="1200">
          <a:solidFill>
            <a:srgbClr val="0070C0"/>
          </a:solidFill>
          <a:latin typeface="+mn-lt"/>
          <a:ea typeface="+mn-ea"/>
          <a:cs typeface="+mn-cs"/>
        </a:defRPr>
      </a:lvl2pPr>
      <a:lvl3pPr marL="1143000" indent="-228600" algn="l" defTabSz="914400" rtl="0" eaLnBrk="1" latinLnBrk="0" hangingPunct="1">
        <a:spcBef>
          <a:spcPct val="20000"/>
        </a:spcBef>
        <a:buClr>
          <a:srgbClr val="FFC000"/>
        </a:buClr>
        <a:buFont typeface="Arial" panose="020B0604020202020204" pitchFamily="34" charset="0"/>
        <a:buChar char="•"/>
        <a:defRPr sz="2400" kern="1200">
          <a:solidFill>
            <a:srgbClr val="0070C0"/>
          </a:solidFill>
          <a:latin typeface="+mn-lt"/>
          <a:ea typeface="+mn-ea"/>
          <a:cs typeface="+mn-cs"/>
        </a:defRPr>
      </a:lvl3pPr>
      <a:lvl4pPr marL="1600200" indent="-228600" algn="l" defTabSz="914400" rtl="0" eaLnBrk="1" latinLnBrk="0" hangingPunct="1">
        <a:spcBef>
          <a:spcPct val="20000"/>
        </a:spcBef>
        <a:buClr>
          <a:srgbClr val="FFC000"/>
        </a:buClr>
        <a:buFont typeface="Arial" panose="020B0604020202020204" pitchFamily="34" charset="0"/>
        <a:buChar char="–"/>
        <a:defRPr sz="2000" kern="1200">
          <a:solidFill>
            <a:srgbClr val="0070C0"/>
          </a:solidFill>
          <a:latin typeface="+mn-lt"/>
          <a:ea typeface="+mn-ea"/>
          <a:cs typeface="+mn-cs"/>
        </a:defRPr>
      </a:lvl4pPr>
      <a:lvl5pPr marL="2057400" indent="-228600" algn="l" defTabSz="914400" rtl="0" eaLnBrk="1" latinLnBrk="0" hangingPunct="1">
        <a:spcBef>
          <a:spcPct val="20000"/>
        </a:spcBef>
        <a:buClr>
          <a:srgbClr val="FFC000"/>
        </a:buClr>
        <a:buFont typeface="Arial" panose="020B0604020202020204" pitchFamily="34" charset="0"/>
        <a:buChar char="»"/>
        <a:defRPr sz="2000" kern="1200">
          <a:solidFill>
            <a:srgbClr val="0070C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hyperlink" Target="mailto:info@equineteurope.org" TargetMode="External"/><Relationship Id="rId7"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11.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8.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971550"/>
            <a:ext cx="7772400" cy="1523999"/>
          </a:xfrm>
        </p:spPr>
        <p:txBody>
          <a:bodyPr>
            <a:normAutofit/>
          </a:bodyPr>
          <a:lstStyle/>
          <a:p>
            <a:r>
              <a:rPr lang="fr-BE" dirty="0" err="1" smtClean="0"/>
              <a:t>Equinet</a:t>
            </a:r>
            <a:r>
              <a:rPr lang="fr-BE" dirty="0" smtClean="0"/>
              <a:t> </a:t>
            </a:r>
            <a:br>
              <a:rPr lang="fr-BE" dirty="0" smtClean="0"/>
            </a:br>
            <a:r>
              <a:rPr lang="fr-BE" dirty="0" smtClean="0"/>
              <a:t>Discrimination and </a:t>
            </a:r>
            <a:r>
              <a:rPr lang="fr-BE" dirty="0" err="1" smtClean="0"/>
              <a:t>poverty</a:t>
            </a:r>
            <a:endParaRPr lang="fr-BE" dirty="0"/>
          </a:p>
        </p:txBody>
      </p:sp>
      <p:sp>
        <p:nvSpPr>
          <p:cNvPr id="6" name="Subtitle 5"/>
          <p:cNvSpPr>
            <a:spLocks noGrp="1"/>
          </p:cNvSpPr>
          <p:nvPr>
            <p:ph type="subTitle" idx="1"/>
          </p:nvPr>
        </p:nvSpPr>
        <p:spPr/>
        <p:txBody>
          <a:bodyPr>
            <a:normAutofit fontScale="92500" lnSpcReduction="10000"/>
          </a:bodyPr>
          <a:lstStyle/>
          <a:p>
            <a:r>
              <a:rPr lang="en-US" sz="3000" dirty="0" smtClean="0"/>
              <a:t>Riga, 26 September 2017</a:t>
            </a:r>
          </a:p>
          <a:p>
            <a:r>
              <a:rPr lang="en-US" sz="2400" dirty="0" smtClean="0"/>
              <a:t>Kat Steinfeld</a:t>
            </a:r>
          </a:p>
          <a:p>
            <a:r>
              <a:rPr lang="en-US" sz="2400" dirty="0" smtClean="0"/>
              <a:t>Policy Officer</a:t>
            </a:r>
            <a:endParaRPr lang="fr-BE" sz="2400" dirty="0"/>
          </a:p>
        </p:txBody>
      </p:sp>
      <p:sp>
        <p:nvSpPr>
          <p:cNvPr id="4" name="Footer Placeholder 3"/>
          <p:cNvSpPr>
            <a:spLocks noGrp="1"/>
          </p:cNvSpPr>
          <p:nvPr>
            <p:ph type="ftr" sz="quarter" idx="11"/>
          </p:nvPr>
        </p:nvSpPr>
        <p:spPr/>
        <p:txBody>
          <a:bodyPr/>
          <a:lstStyle/>
          <a:p>
            <a:r>
              <a:rPr lang="en-US" smtClean="0"/>
              <a:t>www.equineteurope.org</a:t>
            </a:r>
            <a:endParaRPr lang="fr-BE" dirty="0"/>
          </a:p>
        </p:txBody>
      </p:sp>
    </p:spTree>
    <p:extLst>
      <p:ext uri="{BB962C8B-B14F-4D97-AF65-F5344CB8AC3E}">
        <p14:creationId xmlns:p14="http://schemas.microsoft.com/office/powerpoint/2010/main" val="1614106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 legislation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a:t>“In defining and implementing its policies and activities, the Union shall take into account requirements linked to the promotion of a high level of employment, the guarantee of adequate social protection, the </a:t>
            </a:r>
            <a:r>
              <a:rPr lang="en-US" b="1" dirty="0"/>
              <a:t>fight against social exclusion</a:t>
            </a:r>
            <a:r>
              <a:rPr lang="en-US" dirty="0"/>
              <a:t>, and a high level of education, training and protection of human health</a:t>
            </a:r>
            <a:r>
              <a:rPr lang="en-US" dirty="0" smtClean="0"/>
              <a:t>’”</a:t>
            </a:r>
          </a:p>
          <a:p>
            <a:pPr lvl="4"/>
            <a:r>
              <a:rPr lang="en-US" dirty="0" smtClean="0"/>
              <a:t>Article 9, Treaty on the Functioning of the European Union  </a:t>
            </a:r>
          </a:p>
          <a:p>
            <a:r>
              <a:rPr lang="en-US" dirty="0"/>
              <a:t> Article 21 of the Charter of Fundamental Rights prohibits </a:t>
            </a:r>
            <a:r>
              <a:rPr lang="en-US" dirty="0" smtClean="0"/>
              <a:t>discrimination on inter alia </a:t>
            </a:r>
            <a:r>
              <a:rPr lang="en-US" dirty="0"/>
              <a:t>grounds of </a:t>
            </a:r>
            <a:r>
              <a:rPr lang="en-US" b="1" dirty="0"/>
              <a:t>social origin </a:t>
            </a:r>
            <a:r>
              <a:rPr lang="en-US" dirty="0"/>
              <a:t>and </a:t>
            </a:r>
            <a:r>
              <a:rPr lang="en-US" b="1" dirty="0" smtClean="0"/>
              <a:t>property</a:t>
            </a:r>
            <a:endParaRPr lang="en-US" b="1" dirty="0"/>
          </a:p>
        </p:txBody>
      </p:sp>
      <p:sp>
        <p:nvSpPr>
          <p:cNvPr id="4" name="Footer Placeholder 3"/>
          <p:cNvSpPr>
            <a:spLocks noGrp="1"/>
          </p:cNvSpPr>
          <p:nvPr>
            <p:ph type="ftr" sz="quarter" idx="11"/>
          </p:nvPr>
        </p:nvSpPr>
        <p:spPr/>
        <p:txBody>
          <a:bodyPr/>
          <a:lstStyle/>
          <a:p>
            <a:r>
              <a:rPr lang="en-US" smtClean="0"/>
              <a:t>www.equineteurope.org</a:t>
            </a:r>
            <a:endParaRPr lang="fr-BE" dirty="0"/>
          </a:p>
        </p:txBody>
      </p:sp>
    </p:spTree>
    <p:extLst>
      <p:ext uri="{BB962C8B-B14F-4D97-AF65-F5344CB8AC3E}">
        <p14:creationId xmlns:p14="http://schemas.microsoft.com/office/powerpoint/2010/main" val="2032950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
            </a:r>
            <a:r>
              <a:rPr lang="en-US" dirty="0" smtClean="0"/>
              <a:t>iscrimination based on poverty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20 European jurisdictions provide legal protection on grounds of</a:t>
            </a:r>
          </a:p>
          <a:p>
            <a:pPr lvl="1"/>
            <a:r>
              <a:rPr lang="en-US" dirty="0" smtClean="0"/>
              <a:t>Social origin</a:t>
            </a:r>
          </a:p>
          <a:p>
            <a:pPr lvl="1"/>
            <a:r>
              <a:rPr lang="en-US" dirty="0" smtClean="0"/>
              <a:t>Social status/position/condition/class</a:t>
            </a:r>
          </a:p>
          <a:p>
            <a:pPr lvl="1"/>
            <a:r>
              <a:rPr lang="en-US" dirty="0" smtClean="0"/>
              <a:t>Wealth/income/property/economic situation/financial status </a:t>
            </a:r>
          </a:p>
          <a:p>
            <a:pPr lvl="1"/>
            <a:r>
              <a:rPr lang="en-US" dirty="0" smtClean="0"/>
              <a:t>Education </a:t>
            </a:r>
          </a:p>
          <a:p>
            <a:r>
              <a:rPr lang="en-US" dirty="0" smtClean="0"/>
              <a:t>Case work: some none, but in some jurisdictions up to 25% of cases on this ground</a:t>
            </a:r>
          </a:p>
        </p:txBody>
      </p:sp>
      <p:sp>
        <p:nvSpPr>
          <p:cNvPr id="4" name="Footer Placeholder 3"/>
          <p:cNvSpPr>
            <a:spLocks noGrp="1"/>
          </p:cNvSpPr>
          <p:nvPr>
            <p:ph type="ftr" sz="quarter" idx="11"/>
          </p:nvPr>
        </p:nvSpPr>
        <p:spPr/>
        <p:txBody>
          <a:bodyPr/>
          <a:lstStyle/>
          <a:p>
            <a:r>
              <a:rPr lang="en-US" smtClean="0"/>
              <a:t>www.equineteurope.org</a:t>
            </a:r>
            <a:endParaRPr lang="fr-BE" dirty="0"/>
          </a:p>
        </p:txBody>
      </p:sp>
    </p:spTree>
    <p:extLst>
      <p:ext uri="{BB962C8B-B14F-4D97-AF65-F5344CB8AC3E}">
        <p14:creationId xmlns:p14="http://schemas.microsoft.com/office/powerpoint/2010/main" val="3744642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Poverty </a:t>
            </a:r>
            <a:r>
              <a:rPr lang="en-US" dirty="0" smtClean="0"/>
              <a:t>and discrimination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Discrimination leading to poverty </a:t>
            </a:r>
            <a:r>
              <a:rPr lang="en-US" dirty="0"/>
              <a:t>and social </a:t>
            </a:r>
            <a:r>
              <a:rPr lang="en-US" dirty="0" smtClean="0"/>
              <a:t>exclusion; </a:t>
            </a:r>
            <a:endParaRPr lang="en-US" dirty="0"/>
          </a:p>
          <a:p>
            <a:r>
              <a:rPr lang="en-US" dirty="0" smtClean="0"/>
              <a:t>Poverty </a:t>
            </a:r>
            <a:r>
              <a:rPr lang="en-US" dirty="0"/>
              <a:t>and social exclusion increase </a:t>
            </a:r>
            <a:r>
              <a:rPr lang="en-US" dirty="0" smtClean="0"/>
              <a:t>risk </a:t>
            </a:r>
            <a:r>
              <a:rPr lang="en-US" dirty="0"/>
              <a:t>of </a:t>
            </a:r>
            <a:r>
              <a:rPr lang="en-US" dirty="0" smtClean="0"/>
              <a:t>discrimination; </a:t>
            </a:r>
            <a:endParaRPr lang="en-US" dirty="0"/>
          </a:p>
          <a:p>
            <a:r>
              <a:rPr lang="en-US" dirty="0" smtClean="0"/>
              <a:t>Poverty </a:t>
            </a:r>
            <a:r>
              <a:rPr lang="en-US" dirty="0"/>
              <a:t>and social exclusion contribute to under-reporting of </a:t>
            </a:r>
            <a:r>
              <a:rPr lang="en-US" dirty="0" smtClean="0"/>
              <a:t>discrimination </a:t>
            </a:r>
          </a:p>
          <a:p>
            <a:r>
              <a:rPr lang="en-US" dirty="0" smtClean="0"/>
              <a:t>Intersectionality</a:t>
            </a:r>
            <a:endParaRPr lang="en-US" dirty="0"/>
          </a:p>
        </p:txBody>
      </p:sp>
      <p:sp>
        <p:nvSpPr>
          <p:cNvPr id="4" name="Footer Placeholder 3"/>
          <p:cNvSpPr>
            <a:spLocks noGrp="1"/>
          </p:cNvSpPr>
          <p:nvPr>
            <p:ph type="ftr" sz="quarter" idx="11"/>
          </p:nvPr>
        </p:nvSpPr>
        <p:spPr/>
        <p:txBody>
          <a:bodyPr/>
          <a:lstStyle/>
          <a:p>
            <a:r>
              <a:rPr lang="en-US" smtClean="0"/>
              <a:t>www.equineteurope.org</a:t>
            </a:r>
            <a:endParaRPr lang="fr-BE" dirty="0"/>
          </a:p>
        </p:txBody>
      </p:sp>
      <p:pic>
        <p:nvPicPr>
          <p:cNvPr id="5" name="Picture 4"/>
          <p:cNvPicPr>
            <a:picLocks noChangeAspect="1"/>
          </p:cNvPicPr>
          <p:nvPr/>
        </p:nvPicPr>
        <p:blipFill>
          <a:blip r:embed="rId3"/>
          <a:stretch>
            <a:fillRect/>
          </a:stretch>
        </p:blipFill>
        <p:spPr>
          <a:xfrm>
            <a:off x="7924800" y="3562350"/>
            <a:ext cx="1143000" cy="838200"/>
          </a:xfrm>
          <a:prstGeom prst="rect">
            <a:avLst/>
          </a:prstGeom>
        </p:spPr>
      </p:pic>
    </p:spTree>
    <p:extLst>
      <p:ext uri="{BB962C8B-B14F-4D97-AF65-F5344CB8AC3E}">
        <p14:creationId xmlns:p14="http://schemas.microsoft.com/office/powerpoint/2010/main" val="119741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917971"/>
          </a:xfrm>
        </p:spPr>
        <p:txBody>
          <a:bodyPr>
            <a:normAutofit fontScale="90000"/>
          </a:bodyPr>
          <a:lstStyle/>
          <a:p>
            <a:r>
              <a:rPr lang="en-US" dirty="0" smtClean="0"/>
              <a:t>Equality Bodies’ work on poverty</a:t>
            </a:r>
            <a:endParaRPr lang="en-US" dirty="0"/>
          </a:p>
        </p:txBody>
      </p:sp>
      <p:sp>
        <p:nvSpPr>
          <p:cNvPr id="3" name="Content Placeholder 2"/>
          <p:cNvSpPr>
            <a:spLocks noGrp="1"/>
          </p:cNvSpPr>
          <p:nvPr>
            <p:ph idx="1"/>
          </p:nvPr>
        </p:nvSpPr>
        <p:spPr/>
        <p:txBody>
          <a:bodyPr>
            <a:normAutofit fontScale="92500"/>
          </a:bodyPr>
          <a:lstStyle/>
          <a:p>
            <a:r>
              <a:rPr lang="en-US" dirty="0" smtClean="0"/>
              <a:t>Legal work on protected ground (14 jurisdictions)  </a:t>
            </a:r>
          </a:p>
          <a:p>
            <a:r>
              <a:rPr lang="en-US" dirty="0" smtClean="0"/>
              <a:t>Measuring poverty</a:t>
            </a:r>
          </a:p>
          <a:p>
            <a:r>
              <a:rPr lang="en-US" dirty="0" smtClean="0"/>
              <a:t>Monitoring access to rights </a:t>
            </a:r>
          </a:p>
          <a:p>
            <a:r>
              <a:rPr lang="en-US" dirty="0" smtClean="0"/>
              <a:t>Issuing Recommendations </a:t>
            </a:r>
          </a:p>
          <a:p>
            <a:r>
              <a:rPr lang="en-US" dirty="0" smtClean="0"/>
              <a:t>Building partnerships </a:t>
            </a:r>
          </a:p>
          <a:p>
            <a:r>
              <a:rPr lang="en-US" dirty="0" smtClean="0"/>
              <a:t>Mainstreaming?</a:t>
            </a:r>
          </a:p>
          <a:p>
            <a:endParaRPr lang="en-US" dirty="0"/>
          </a:p>
        </p:txBody>
      </p:sp>
      <p:sp>
        <p:nvSpPr>
          <p:cNvPr id="4" name="Footer Placeholder 3"/>
          <p:cNvSpPr>
            <a:spLocks noGrp="1"/>
          </p:cNvSpPr>
          <p:nvPr>
            <p:ph type="ftr" sz="quarter" idx="11"/>
          </p:nvPr>
        </p:nvSpPr>
        <p:spPr/>
        <p:txBody>
          <a:bodyPr/>
          <a:lstStyle/>
          <a:p>
            <a:r>
              <a:rPr lang="en-US" smtClean="0"/>
              <a:t>www.equineteurope.org</a:t>
            </a:r>
            <a:endParaRPr lang="fr-BE" dirty="0"/>
          </a:p>
        </p:txBody>
      </p:sp>
      <p:pic>
        <p:nvPicPr>
          <p:cNvPr id="5" name="Picture 4"/>
          <p:cNvPicPr>
            <a:picLocks noChangeAspect="1"/>
          </p:cNvPicPr>
          <p:nvPr/>
        </p:nvPicPr>
        <p:blipFill>
          <a:blip r:embed="rId3"/>
          <a:stretch>
            <a:fillRect/>
          </a:stretch>
        </p:blipFill>
        <p:spPr>
          <a:xfrm>
            <a:off x="6934200" y="2343150"/>
            <a:ext cx="1426588" cy="1999661"/>
          </a:xfrm>
          <a:prstGeom prst="rect">
            <a:avLst/>
          </a:prstGeom>
        </p:spPr>
      </p:pic>
    </p:spTree>
    <p:extLst>
      <p:ext uri="{BB962C8B-B14F-4D97-AF65-F5344CB8AC3E}">
        <p14:creationId xmlns:p14="http://schemas.microsoft.com/office/powerpoint/2010/main" val="3008172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350"/>
            <a:ext cx="8229600" cy="990600"/>
          </a:xfrm>
        </p:spPr>
        <p:txBody>
          <a:bodyPr>
            <a:normAutofit fontScale="90000"/>
          </a:bodyPr>
          <a:lstStyle/>
          <a:p>
            <a:r>
              <a:rPr lang="en-US" dirty="0" smtClean="0"/>
              <a:t>Case study: gender pay </a:t>
            </a:r>
            <a:r>
              <a:rPr lang="en-US" dirty="0"/>
              <a:t>g</a:t>
            </a:r>
            <a:r>
              <a:rPr lang="en-US" dirty="0" smtClean="0"/>
              <a:t>ap &amp; pension </a:t>
            </a:r>
            <a:r>
              <a:rPr lang="en-US" dirty="0"/>
              <a:t>g</a:t>
            </a:r>
            <a:r>
              <a:rPr lang="en-US" dirty="0" smtClean="0"/>
              <a:t>ap</a:t>
            </a:r>
            <a:endParaRPr lang="en-US" dirty="0"/>
          </a:p>
        </p:txBody>
      </p:sp>
      <p:sp>
        <p:nvSpPr>
          <p:cNvPr id="3" name="Content Placeholder 2"/>
          <p:cNvSpPr>
            <a:spLocks noGrp="1"/>
          </p:cNvSpPr>
          <p:nvPr>
            <p:ph idx="1"/>
          </p:nvPr>
        </p:nvSpPr>
        <p:spPr/>
        <p:txBody>
          <a:bodyPr/>
          <a:lstStyle/>
          <a:p>
            <a:r>
              <a:rPr lang="en-US" dirty="0" smtClean="0"/>
              <a:t>Connection between poverty and discrimination</a:t>
            </a:r>
          </a:p>
          <a:p>
            <a:r>
              <a:rPr lang="en-US" dirty="0" smtClean="0"/>
              <a:t>Intersectionality </a:t>
            </a:r>
            <a:br>
              <a:rPr lang="en-US" dirty="0" smtClean="0"/>
            </a:br>
            <a:endParaRPr lang="en-US" dirty="0" smtClean="0"/>
          </a:p>
          <a:p>
            <a:pPr>
              <a:buFont typeface="Wingdings" panose="05000000000000000000" pitchFamily="2" charset="2"/>
              <a:buChar char="v"/>
            </a:pPr>
            <a:r>
              <a:rPr lang="en-US" sz="2800" dirty="0" smtClean="0"/>
              <a:t>Recognized in the European Pillar of Social Rights </a:t>
            </a:r>
            <a:endParaRPr lang="en-US" sz="2800" dirty="0"/>
          </a:p>
        </p:txBody>
      </p:sp>
      <p:sp>
        <p:nvSpPr>
          <p:cNvPr id="4" name="Footer Placeholder 3"/>
          <p:cNvSpPr>
            <a:spLocks noGrp="1"/>
          </p:cNvSpPr>
          <p:nvPr>
            <p:ph type="ftr" sz="quarter" idx="11"/>
          </p:nvPr>
        </p:nvSpPr>
        <p:spPr/>
        <p:txBody>
          <a:bodyPr/>
          <a:lstStyle/>
          <a:p>
            <a:r>
              <a:rPr lang="en-US" smtClean="0"/>
              <a:t>www.equineteurope.org</a:t>
            </a:r>
            <a:endParaRPr lang="fr-BE" dirty="0"/>
          </a:p>
        </p:txBody>
      </p:sp>
      <p:pic>
        <p:nvPicPr>
          <p:cNvPr id="5" name="Picture 4"/>
          <p:cNvPicPr>
            <a:picLocks noChangeAspect="1"/>
          </p:cNvPicPr>
          <p:nvPr/>
        </p:nvPicPr>
        <p:blipFill>
          <a:blip r:embed="rId3"/>
          <a:stretch>
            <a:fillRect/>
          </a:stretch>
        </p:blipFill>
        <p:spPr>
          <a:xfrm>
            <a:off x="7467600" y="1352550"/>
            <a:ext cx="1036935" cy="1472447"/>
          </a:xfrm>
          <a:prstGeom prst="rect">
            <a:avLst/>
          </a:prstGeom>
        </p:spPr>
      </p:pic>
    </p:spTree>
    <p:extLst>
      <p:ext uri="{BB962C8B-B14F-4D97-AF65-F5344CB8AC3E}">
        <p14:creationId xmlns:p14="http://schemas.microsoft.com/office/powerpoint/2010/main" val="3120923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Equinet</a:t>
            </a:r>
            <a:r>
              <a:rPr lang="en-US" dirty="0" smtClean="0"/>
              <a:t> follow up</a:t>
            </a:r>
            <a:endParaRPr lang="en-US" dirty="0"/>
          </a:p>
        </p:txBody>
      </p:sp>
      <p:sp>
        <p:nvSpPr>
          <p:cNvPr id="3" name="Content Placeholder 2"/>
          <p:cNvSpPr>
            <a:spLocks noGrp="1"/>
          </p:cNvSpPr>
          <p:nvPr>
            <p:ph idx="1"/>
          </p:nvPr>
        </p:nvSpPr>
        <p:spPr/>
        <p:txBody>
          <a:bodyPr/>
          <a:lstStyle/>
          <a:p>
            <a:r>
              <a:rPr lang="en-US" dirty="0" err="1" smtClean="0"/>
              <a:t>Equinet</a:t>
            </a:r>
            <a:r>
              <a:rPr lang="en-US" dirty="0" smtClean="0"/>
              <a:t> conference 2018</a:t>
            </a:r>
          </a:p>
          <a:p>
            <a:pPr lvl="2"/>
            <a:r>
              <a:rPr lang="en-US" dirty="0" smtClean="0"/>
              <a:t>Discrimination and poverty: two sides of the same coin </a:t>
            </a:r>
          </a:p>
          <a:p>
            <a:pPr lvl="2"/>
            <a:r>
              <a:rPr lang="en-US" dirty="0" smtClean="0"/>
              <a:t>Connect to SDGs, European Pillar of Social Rights, Europe 2020</a:t>
            </a:r>
          </a:p>
          <a:p>
            <a:pPr lvl="2"/>
            <a:r>
              <a:rPr lang="en-US" dirty="0" smtClean="0"/>
              <a:t>Address intersectional discrimination </a:t>
            </a:r>
            <a:endParaRPr lang="en-US" dirty="0"/>
          </a:p>
        </p:txBody>
      </p:sp>
      <p:sp>
        <p:nvSpPr>
          <p:cNvPr id="4" name="Footer Placeholder 3"/>
          <p:cNvSpPr>
            <a:spLocks noGrp="1"/>
          </p:cNvSpPr>
          <p:nvPr>
            <p:ph type="ftr" sz="quarter" idx="11"/>
          </p:nvPr>
        </p:nvSpPr>
        <p:spPr/>
        <p:txBody>
          <a:bodyPr/>
          <a:lstStyle/>
          <a:p>
            <a:r>
              <a:rPr lang="en-US" smtClean="0"/>
              <a:t>www.equineteurope.org</a:t>
            </a:r>
            <a:endParaRPr lang="fr-BE" dirty="0"/>
          </a:p>
        </p:txBody>
      </p:sp>
    </p:spTree>
    <p:extLst>
      <p:ext uri="{BB962C8B-B14F-4D97-AF65-F5344CB8AC3E}">
        <p14:creationId xmlns:p14="http://schemas.microsoft.com/office/powerpoint/2010/main" val="3634879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pic>
        <p:nvPicPr>
          <p:cNvPr id="5" name="Content Placeholder 4"/>
          <p:cNvPicPr>
            <a:picLocks noGrp="1" noChangeAspect="1"/>
          </p:cNvPicPr>
          <p:nvPr>
            <p:ph idx="1"/>
          </p:nvPr>
        </p:nvPicPr>
        <p:blipFill>
          <a:blip r:embed="rId3"/>
          <a:stretch>
            <a:fillRect/>
          </a:stretch>
        </p:blipFill>
        <p:spPr>
          <a:xfrm>
            <a:off x="685800" y="1479640"/>
            <a:ext cx="2233295" cy="3141502"/>
          </a:xfrm>
          <a:prstGeom prst="rect">
            <a:avLst/>
          </a:prstGeom>
        </p:spPr>
      </p:pic>
      <p:sp>
        <p:nvSpPr>
          <p:cNvPr id="4" name="Footer Placeholder 3"/>
          <p:cNvSpPr>
            <a:spLocks noGrp="1"/>
          </p:cNvSpPr>
          <p:nvPr>
            <p:ph type="ftr" sz="quarter" idx="11"/>
          </p:nvPr>
        </p:nvSpPr>
        <p:spPr/>
        <p:txBody>
          <a:bodyPr/>
          <a:lstStyle/>
          <a:p>
            <a:r>
              <a:rPr lang="en-US" smtClean="0"/>
              <a:t>www.equineteurope.org</a:t>
            </a:r>
            <a:endParaRPr lang="fr-BE" dirty="0"/>
          </a:p>
        </p:txBody>
      </p:sp>
      <p:pic>
        <p:nvPicPr>
          <p:cNvPr id="6" name="Picture 5"/>
          <p:cNvPicPr>
            <a:picLocks noChangeAspect="1"/>
          </p:cNvPicPr>
          <p:nvPr/>
        </p:nvPicPr>
        <p:blipFill>
          <a:blip r:embed="rId4"/>
          <a:stretch>
            <a:fillRect/>
          </a:stretch>
        </p:blipFill>
        <p:spPr>
          <a:xfrm>
            <a:off x="3406069" y="1352550"/>
            <a:ext cx="2331862" cy="3268592"/>
          </a:xfrm>
          <a:prstGeom prst="rect">
            <a:avLst/>
          </a:prstGeom>
        </p:spPr>
      </p:pic>
      <p:pic>
        <p:nvPicPr>
          <p:cNvPr id="7" name="Picture 6"/>
          <p:cNvPicPr>
            <a:picLocks noChangeAspect="1"/>
          </p:cNvPicPr>
          <p:nvPr/>
        </p:nvPicPr>
        <p:blipFill>
          <a:blip r:embed="rId5"/>
          <a:stretch>
            <a:fillRect/>
          </a:stretch>
        </p:blipFill>
        <p:spPr>
          <a:xfrm>
            <a:off x="6400800" y="1657350"/>
            <a:ext cx="2438400" cy="1788160"/>
          </a:xfrm>
          <a:prstGeom prst="rect">
            <a:avLst/>
          </a:prstGeom>
        </p:spPr>
      </p:pic>
    </p:spTree>
    <p:extLst>
      <p:ext uri="{BB962C8B-B14F-4D97-AF65-F5344CB8AC3E}">
        <p14:creationId xmlns:p14="http://schemas.microsoft.com/office/powerpoint/2010/main" val="3121456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788024" y="1059582"/>
            <a:ext cx="2880320" cy="1254456"/>
          </a:xfrm>
        </p:spPr>
        <p:txBody>
          <a:bodyPr>
            <a:normAutofit fontScale="90000"/>
          </a:bodyPr>
          <a:lstStyle/>
          <a:p>
            <a:r>
              <a:rPr lang="en-US" sz="2400" dirty="0" smtClean="0"/>
              <a:t>Thank you for your attention! </a:t>
            </a:r>
            <a:br>
              <a:rPr lang="en-US" sz="2400" dirty="0" smtClean="0"/>
            </a:br>
            <a:r>
              <a:rPr lang="en-US" sz="2400" dirty="0" smtClean="0"/>
              <a:t/>
            </a:r>
            <a:br>
              <a:rPr lang="en-US" sz="2400" dirty="0" smtClean="0"/>
            </a:br>
            <a:r>
              <a:rPr lang="en-US" sz="2400" dirty="0" smtClean="0"/>
              <a:t>Any questions? </a:t>
            </a:r>
            <a:endParaRPr lang="fr-BE" sz="2400" dirty="0"/>
          </a:p>
        </p:txBody>
      </p:sp>
      <p:sp>
        <p:nvSpPr>
          <p:cNvPr id="6" name="Text Placeholder 5"/>
          <p:cNvSpPr>
            <a:spLocks noGrp="1"/>
          </p:cNvSpPr>
          <p:nvPr>
            <p:ph type="body" sz="half" idx="2"/>
          </p:nvPr>
        </p:nvSpPr>
        <p:spPr/>
        <p:txBody>
          <a:bodyPr>
            <a:normAutofit fontScale="85000" lnSpcReduction="20000"/>
          </a:bodyPr>
          <a:lstStyle/>
          <a:p>
            <a:pPr algn="ctr">
              <a:defRPr/>
            </a:pPr>
            <a:r>
              <a:rPr lang="en-GB" altLang="fr-FR" sz="2800" dirty="0" smtClean="0"/>
              <a:t>	</a:t>
            </a:r>
            <a:r>
              <a:rPr lang="en-GB" altLang="fr-FR" sz="2800" dirty="0" err="1" smtClean="0"/>
              <a:t>EquinetEurope</a:t>
            </a:r>
            <a:endParaRPr lang="en-GB" altLang="fr-FR" sz="2800" dirty="0"/>
          </a:p>
          <a:p>
            <a:pPr algn="ctr">
              <a:defRPr/>
            </a:pPr>
            <a:endParaRPr lang="en-GB" altLang="fr-FR" dirty="0" smtClean="0"/>
          </a:p>
          <a:p>
            <a:pPr algn="ctr">
              <a:defRPr/>
            </a:pPr>
            <a:r>
              <a:rPr lang="en-GB" altLang="fr-FR" dirty="0" smtClean="0"/>
              <a:t>EQUINET </a:t>
            </a:r>
            <a:r>
              <a:rPr lang="en-GB" altLang="fr-FR" dirty="0"/>
              <a:t>SECRETARIAT</a:t>
            </a:r>
          </a:p>
          <a:p>
            <a:pPr algn="ctr">
              <a:defRPr/>
            </a:pPr>
            <a:r>
              <a:rPr lang="en-GB" altLang="fr-FR" dirty="0"/>
              <a:t>138 Rue Royale / </a:t>
            </a:r>
            <a:r>
              <a:rPr lang="en-GB" altLang="fr-FR" dirty="0" err="1"/>
              <a:t>Koningsstraat</a:t>
            </a:r>
            <a:r>
              <a:rPr lang="en-GB" altLang="fr-FR" dirty="0"/>
              <a:t> </a:t>
            </a:r>
          </a:p>
          <a:p>
            <a:pPr algn="ctr">
              <a:defRPr/>
            </a:pPr>
            <a:r>
              <a:rPr lang="en-GB" altLang="fr-FR" dirty="0"/>
              <a:t>B-1000 Brussels, Belgium</a:t>
            </a:r>
          </a:p>
          <a:p>
            <a:pPr algn="ctr">
              <a:defRPr/>
            </a:pPr>
            <a:r>
              <a:rPr lang="en-GB" altLang="fr-FR" dirty="0"/>
              <a:t>Tel: +32 (0)2 212 3182</a:t>
            </a:r>
          </a:p>
          <a:p>
            <a:pPr algn="ctr">
              <a:defRPr/>
            </a:pPr>
            <a:r>
              <a:rPr lang="en-GB" altLang="fr-FR" u="sng" dirty="0">
                <a:hlinkClick r:id="rId3"/>
              </a:rPr>
              <a:t>info@equineteurope.org</a:t>
            </a:r>
            <a:endParaRPr lang="en-GB" altLang="fr-FR" u="sng" dirty="0"/>
          </a:p>
          <a:p>
            <a:pPr marL="538160" indent="-272654" algn="just">
              <a:buSzPct val="100000"/>
              <a:buFont typeface="Arial" pitchFamily="34"/>
              <a:buChar char="•"/>
              <a:defRPr sz="1800" b="0" i="0" u="none" strike="noStrike" kern="0" cap="none" spc="0" baseline="0">
                <a:solidFill>
                  <a:srgbClr val="000000"/>
                </a:solidFill>
                <a:uFillTx/>
              </a:defRPr>
            </a:pPr>
            <a:endParaRPr lang="en-GB" sz="1200" kern="0" dirty="0">
              <a:solidFill>
                <a:srgbClr val="000000"/>
              </a:solidFill>
              <a:latin typeface="Arial" pitchFamily="34"/>
              <a:cs typeface="Arial" pitchFamily="34"/>
            </a:endParaRPr>
          </a:p>
          <a:p>
            <a:pPr marL="265507" algn="just">
              <a:buSzPct val="100000"/>
              <a:defRPr sz="1800" b="0" i="0" u="none" strike="noStrike" kern="0" cap="none" spc="0" baseline="0">
                <a:solidFill>
                  <a:srgbClr val="000000"/>
                </a:solidFill>
                <a:uFillTx/>
              </a:defRPr>
            </a:pPr>
            <a:endParaRPr lang="en-GB" sz="1200" kern="0" dirty="0">
              <a:solidFill>
                <a:srgbClr val="000000"/>
              </a:solidFill>
              <a:latin typeface="Arial" pitchFamily="34"/>
              <a:cs typeface="Arial" pitchFamily="34"/>
            </a:endParaRPr>
          </a:p>
          <a:p>
            <a:endParaRPr lang="fr-BE" dirty="0"/>
          </a:p>
        </p:txBody>
      </p:sp>
      <p:sp>
        <p:nvSpPr>
          <p:cNvPr id="4" name="Footer Placeholder 3"/>
          <p:cNvSpPr>
            <a:spLocks noGrp="1"/>
          </p:cNvSpPr>
          <p:nvPr>
            <p:ph type="ftr" sz="quarter" idx="11"/>
          </p:nvPr>
        </p:nvSpPr>
        <p:spPr/>
        <p:txBody>
          <a:bodyPr/>
          <a:lstStyle/>
          <a:p>
            <a:r>
              <a:rPr lang="en-US" smtClean="0"/>
              <a:t>www.equineteurope.org</a:t>
            </a:r>
            <a:endParaRPr lang="fr-BE" dirty="0"/>
          </a:p>
        </p:txBody>
      </p:sp>
      <p:pic>
        <p:nvPicPr>
          <p:cNvPr id="2054" name="Picture 6" descr="C:\Users\saco\AppData\Local\Microsoft\Windows\Temporary Internet Files\Content.IE5\F5DQM1I1\questions[1].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7449" y="681538"/>
            <a:ext cx="3068528" cy="207686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http://img3.wikia.nocookie.net/__cb20130408215021/warframe/images/archive/7/78/20130408220026!Facebook_logo(2).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63688" y="3072246"/>
            <a:ext cx="581654" cy="426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 descr="http://www.usaha.org/Portals/6/Images/twitter-logo.jpg"/>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11760" y="3072248"/>
            <a:ext cx="545787" cy="400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059834" y="3072248"/>
            <a:ext cx="504054" cy="378040"/>
          </a:xfrm>
          <a:prstGeom prst="rect">
            <a:avLst/>
          </a:prstGeom>
        </p:spPr>
      </p:pic>
      <p:cxnSp>
        <p:nvCxnSpPr>
          <p:cNvPr id="9" name="Straight Connector 8"/>
          <p:cNvCxnSpPr/>
          <p:nvPr/>
        </p:nvCxnSpPr>
        <p:spPr>
          <a:xfrm>
            <a:off x="1979712" y="3492846"/>
            <a:ext cx="4968552"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5788273"/>
      </p:ext>
    </p:extLst>
  </p:cSld>
  <p:clrMapOvr>
    <a:masterClrMapping/>
  </p:clrMapOvr>
  <p:timing>
    <p:tnLst>
      <p:par>
        <p:cTn id="1" dur="indefinite" restart="never" nodeType="tmRoot"/>
      </p:par>
    </p:tnLst>
  </p:timing>
</p:sld>
</file>

<file path=ppt/theme/theme1.xml><?xml version="1.0" encoding="utf-8"?>
<a:theme xmlns:a="http://schemas.openxmlformats.org/drawingml/2006/main" name="Equinet Template 201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Equinet. Socio-economic status as a discrimination ground</Template>
  <TotalTime>193</TotalTime>
  <Words>1805</Words>
  <Application>Microsoft Office PowerPoint</Application>
  <PresentationFormat>On-screen Show (16:9)</PresentationFormat>
  <Paragraphs>120</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Wingdings</vt:lpstr>
      <vt:lpstr>Equinet Template 2017</vt:lpstr>
      <vt:lpstr>Equinet  Discrimination and poverty</vt:lpstr>
      <vt:lpstr>EU legislation</vt:lpstr>
      <vt:lpstr>Discrimination based on poverty</vt:lpstr>
      <vt:lpstr>Poverty and discrimination</vt:lpstr>
      <vt:lpstr>Equality Bodies’ work on poverty</vt:lpstr>
      <vt:lpstr>Case study: gender pay gap &amp; pension gap</vt:lpstr>
      <vt:lpstr>Equinet follow up</vt:lpstr>
      <vt:lpstr>References</vt:lpstr>
      <vt:lpstr>Thank you for your attention!   Any questions?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Discrimination against the poor</dc:title>
  <dc:creator>Katrine Steinfeld</dc:creator>
  <cp:lastModifiedBy>Katrine Steinfeld</cp:lastModifiedBy>
  <cp:revision>19</cp:revision>
  <dcterms:created xsi:type="dcterms:W3CDTF">2017-09-25T09:10:09Z</dcterms:created>
  <dcterms:modified xsi:type="dcterms:W3CDTF">2017-09-25T12:46:16Z</dcterms:modified>
</cp:coreProperties>
</file>