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9" r:id="rId3"/>
    <p:sldId id="270" r:id="rId4"/>
    <p:sldId id="321" r:id="rId5"/>
    <p:sldId id="322" r:id="rId6"/>
    <p:sldId id="323" r:id="rId7"/>
    <p:sldId id="324" r:id="rId8"/>
    <p:sldId id="342" r:id="rId9"/>
    <p:sldId id="345" r:id="rId10"/>
    <p:sldId id="326" r:id="rId11"/>
    <p:sldId id="327" r:id="rId12"/>
    <p:sldId id="328" r:id="rId13"/>
    <p:sldId id="329" r:id="rId14"/>
    <p:sldId id="330" r:id="rId15"/>
    <p:sldId id="331" r:id="rId16"/>
    <p:sldId id="332" r:id="rId17"/>
    <p:sldId id="333" r:id="rId18"/>
    <p:sldId id="334" r:id="rId19"/>
    <p:sldId id="344" r:id="rId20"/>
    <p:sldId id="335" r:id="rId21"/>
    <p:sldId id="336" r:id="rId22"/>
    <p:sldId id="337" r:id="rId23"/>
    <p:sldId id="338" r:id="rId24"/>
    <p:sldId id="32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3"/>
    <p:restoredTop sz="94760"/>
  </p:normalViewPr>
  <p:slideViewPr>
    <p:cSldViewPr snapToGrid="0" snapToObjects="1">
      <p:cViewPr varScale="1">
        <p:scale>
          <a:sx n="47" d="100"/>
          <a:sy n="47" d="100"/>
        </p:scale>
        <p:origin x="-82"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9EE24-89BE-FF4D-8370-727E4E54F7D3}" type="datetimeFigureOut">
              <a:rPr lang="en-GB" smtClean="0"/>
              <a:t>15/04/2018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30420-7049-CE45-B31E-ACE2EE3BE3B6}" type="slidenum">
              <a:rPr lang="en-GB" smtClean="0"/>
              <a:t>‹#›</a:t>
            </a:fld>
            <a:endParaRPr lang="en-GB"/>
          </a:p>
        </p:txBody>
      </p:sp>
    </p:spTree>
    <p:extLst>
      <p:ext uri="{BB962C8B-B14F-4D97-AF65-F5344CB8AC3E}">
        <p14:creationId xmlns:p14="http://schemas.microsoft.com/office/powerpoint/2010/main" val="79979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030420-7049-CE45-B31E-ACE2EE3BE3B6}" type="slidenum">
              <a:rPr lang="en-GB" smtClean="0"/>
              <a:t>1</a:t>
            </a:fld>
            <a:endParaRPr lang="en-GB"/>
          </a:p>
        </p:txBody>
      </p:sp>
    </p:spTree>
    <p:extLst>
      <p:ext uri="{BB962C8B-B14F-4D97-AF65-F5344CB8AC3E}">
        <p14:creationId xmlns:p14="http://schemas.microsoft.com/office/powerpoint/2010/main" val="103623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10</a:t>
            </a:fld>
            <a:endParaRPr lang="en-GB"/>
          </a:p>
        </p:txBody>
      </p:sp>
    </p:spTree>
    <p:extLst>
      <p:ext uri="{BB962C8B-B14F-4D97-AF65-F5344CB8AC3E}">
        <p14:creationId xmlns:p14="http://schemas.microsoft.com/office/powerpoint/2010/main" val="249647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11</a:t>
            </a:fld>
            <a:endParaRPr lang="en-GB"/>
          </a:p>
        </p:txBody>
      </p:sp>
    </p:spTree>
    <p:extLst>
      <p:ext uri="{BB962C8B-B14F-4D97-AF65-F5344CB8AC3E}">
        <p14:creationId xmlns:p14="http://schemas.microsoft.com/office/powerpoint/2010/main" val="244386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12</a:t>
            </a:fld>
            <a:endParaRPr lang="en-GB"/>
          </a:p>
        </p:txBody>
      </p:sp>
    </p:spTree>
    <p:extLst>
      <p:ext uri="{BB962C8B-B14F-4D97-AF65-F5344CB8AC3E}">
        <p14:creationId xmlns:p14="http://schemas.microsoft.com/office/powerpoint/2010/main" val="164190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13</a:t>
            </a:fld>
            <a:endParaRPr lang="en-GB"/>
          </a:p>
        </p:txBody>
      </p:sp>
    </p:spTree>
    <p:extLst>
      <p:ext uri="{BB962C8B-B14F-4D97-AF65-F5344CB8AC3E}">
        <p14:creationId xmlns:p14="http://schemas.microsoft.com/office/powerpoint/2010/main" val="88610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14</a:t>
            </a:fld>
            <a:endParaRPr lang="en-GB"/>
          </a:p>
        </p:txBody>
      </p:sp>
    </p:spTree>
    <p:extLst>
      <p:ext uri="{BB962C8B-B14F-4D97-AF65-F5344CB8AC3E}">
        <p14:creationId xmlns:p14="http://schemas.microsoft.com/office/powerpoint/2010/main" val="102780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15</a:t>
            </a:fld>
            <a:endParaRPr lang="en-GB"/>
          </a:p>
        </p:txBody>
      </p:sp>
    </p:spTree>
    <p:extLst>
      <p:ext uri="{BB962C8B-B14F-4D97-AF65-F5344CB8AC3E}">
        <p14:creationId xmlns:p14="http://schemas.microsoft.com/office/powerpoint/2010/main" val="243353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16</a:t>
            </a:fld>
            <a:endParaRPr lang="en-GB"/>
          </a:p>
        </p:txBody>
      </p:sp>
    </p:spTree>
    <p:extLst>
      <p:ext uri="{BB962C8B-B14F-4D97-AF65-F5344CB8AC3E}">
        <p14:creationId xmlns:p14="http://schemas.microsoft.com/office/powerpoint/2010/main" val="212750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17</a:t>
            </a:fld>
            <a:endParaRPr lang="en-GB"/>
          </a:p>
        </p:txBody>
      </p:sp>
    </p:spTree>
    <p:extLst>
      <p:ext uri="{BB962C8B-B14F-4D97-AF65-F5344CB8AC3E}">
        <p14:creationId xmlns:p14="http://schemas.microsoft.com/office/powerpoint/2010/main" val="293878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18</a:t>
            </a:fld>
            <a:endParaRPr lang="en-GB"/>
          </a:p>
        </p:txBody>
      </p:sp>
    </p:spTree>
    <p:extLst>
      <p:ext uri="{BB962C8B-B14F-4D97-AF65-F5344CB8AC3E}">
        <p14:creationId xmlns:p14="http://schemas.microsoft.com/office/powerpoint/2010/main" val="134410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19</a:t>
            </a:fld>
            <a:endParaRPr lang="en-GB"/>
          </a:p>
        </p:txBody>
      </p:sp>
    </p:spTree>
    <p:extLst>
      <p:ext uri="{BB962C8B-B14F-4D97-AF65-F5344CB8AC3E}">
        <p14:creationId xmlns:p14="http://schemas.microsoft.com/office/powerpoint/2010/main" val="54765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2</a:t>
            </a:fld>
            <a:endParaRPr lang="en-GB"/>
          </a:p>
        </p:txBody>
      </p:sp>
    </p:spTree>
    <p:extLst>
      <p:ext uri="{BB962C8B-B14F-4D97-AF65-F5344CB8AC3E}">
        <p14:creationId xmlns:p14="http://schemas.microsoft.com/office/powerpoint/2010/main" val="152872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20</a:t>
            </a:fld>
            <a:endParaRPr lang="en-GB"/>
          </a:p>
        </p:txBody>
      </p:sp>
    </p:spTree>
    <p:extLst>
      <p:ext uri="{BB962C8B-B14F-4D97-AF65-F5344CB8AC3E}">
        <p14:creationId xmlns:p14="http://schemas.microsoft.com/office/powerpoint/2010/main" val="224753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21</a:t>
            </a:fld>
            <a:endParaRPr lang="en-GB"/>
          </a:p>
        </p:txBody>
      </p:sp>
    </p:spTree>
    <p:extLst>
      <p:ext uri="{BB962C8B-B14F-4D97-AF65-F5344CB8AC3E}">
        <p14:creationId xmlns:p14="http://schemas.microsoft.com/office/powerpoint/2010/main" val="1448720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22</a:t>
            </a:fld>
            <a:endParaRPr lang="en-GB"/>
          </a:p>
        </p:txBody>
      </p:sp>
    </p:spTree>
    <p:extLst>
      <p:ext uri="{BB962C8B-B14F-4D97-AF65-F5344CB8AC3E}">
        <p14:creationId xmlns:p14="http://schemas.microsoft.com/office/powerpoint/2010/main" val="58967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23</a:t>
            </a:fld>
            <a:endParaRPr lang="en-GB"/>
          </a:p>
        </p:txBody>
      </p:sp>
    </p:spTree>
    <p:extLst>
      <p:ext uri="{BB962C8B-B14F-4D97-AF65-F5344CB8AC3E}">
        <p14:creationId xmlns:p14="http://schemas.microsoft.com/office/powerpoint/2010/main" val="28949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3</a:t>
            </a:fld>
            <a:endParaRPr lang="en-GB"/>
          </a:p>
        </p:txBody>
      </p:sp>
    </p:spTree>
    <p:extLst>
      <p:ext uri="{BB962C8B-B14F-4D97-AF65-F5344CB8AC3E}">
        <p14:creationId xmlns:p14="http://schemas.microsoft.com/office/powerpoint/2010/main" val="17881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4</a:t>
            </a:fld>
            <a:endParaRPr lang="en-GB"/>
          </a:p>
        </p:txBody>
      </p:sp>
    </p:spTree>
    <p:extLst>
      <p:ext uri="{BB962C8B-B14F-4D97-AF65-F5344CB8AC3E}">
        <p14:creationId xmlns:p14="http://schemas.microsoft.com/office/powerpoint/2010/main" val="248124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5</a:t>
            </a:fld>
            <a:endParaRPr lang="en-GB"/>
          </a:p>
        </p:txBody>
      </p:sp>
    </p:spTree>
    <p:extLst>
      <p:ext uri="{BB962C8B-B14F-4D97-AF65-F5344CB8AC3E}">
        <p14:creationId xmlns:p14="http://schemas.microsoft.com/office/powerpoint/2010/main" val="273433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6</a:t>
            </a:fld>
            <a:endParaRPr lang="en-GB"/>
          </a:p>
        </p:txBody>
      </p:sp>
    </p:spTree>
    <p:extLst>
      <p:ext uri="{BB962C8B-B14F-4D97-AF65-F5344CB8AC3E}">
        <p14:creationId xmlns:p14="http://schemas.microsoft.com/office/powerpoint/2010/main" val="164955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7</a:t>
            </a:fld>
            <a:endParaRPr lang="en-GB"/>
          </a:p>
        </p:txBody>
      </p:sp>
    </p:spTree>
    <p:extLst>
      <p:ext uri="{BB962C8B-B14F-4D97-AF65-F5344CB8AC3E}">
        <p14:creationId xmlns:p14="http://schemas.microsoft.com/office/powerpoint/2010/main" val="85982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8</a:t>
            </a:fld>
            <a:endParaRPr lang="en-GB"/>
          </a:p>
        </p:txBody>
      </p:sp>
    </p:spTree>
    <p:extLst>
      <p:ext uri="{BB962C8B-B14F-4D97-AF65-F5344CB8AC3E}">
        <p14:creationId xmlns:p14="http://schemas.microsoft.com/office/powerpoint/2010/main" val="186872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38163" indent="-538163">
              <a:defRPr/>
            </a:pPr>
            <a:endParaRPr lang="en-GB" dirty="0">
              <a:effectLst>
                <a:outerShdw blurRad="38100" dist="38100" dir="2700000" algn="tl">
                  <a:srgbClr val="000000">
                    <a:alpha val="43137"/>
                  </a:srgbClr>
                </a:outerShdw>
              </a:effectLst>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D5F0D-57D7-41D4-8149-0A686E97E179}" type="slidenum">
              <a:rPr lang="en-GB" smtClean="0"/>
              <a:pPr/>
              <a:t>9</a:t>
            </a:fld>
            <a:endParaRPr lang="en-GB"/>
          </a:p>
        </p:txBody>
      </p:sp>
    </p:spTree>
    <p:extLst>
      <p:ext uri="{BB962C8B-B14F-4D97-AF65-F5344CB8AC3E}">
        <p14:creationId xmlns:p14="http://schemas.microsoft.com/office/powerpoint/2010/main" val="267828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52F2C-B92D-A545-B831-2361DA0003BA}"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6374B-0E34-B24C-AA67-4B78D68615C2}" type="datetime1">
              <a:rPr lang="en-GB" smtClean="0"/>
              <a:t>15/04/2018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201E2C-C68D-BD47-A6EE-52B1ADB8D2FA}"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C1FD74-66C8-8545-BCA3-5211D983CEAC}"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66CB1-A7F4-E14F-A611-D2FD21B2D412}"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591FF9-DB39-9F41-85EF-4FBE5874CAAE}" type="datetime1">
              <a:rPr lang="en-GB" smtClean="0"/>
              <a:t>15/04/2018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50DFE2-E5D5-2B41-BC67-88EB5C713E98}" type="datetime1">
              <a:rPr lang="en-GB" smtClean="0"/>
              <a:t>15/04/2018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ABB011-19AD-064E-B1F7-546605B77F99}"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6BAE8-2889-9346-A10C-86A54B9CD0D4}"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50F6376-8E0A-FF46-B8B3-274845F10847}"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45B25-8251-F445-88C2-1B1DE18D4DC1}" type="datetime1">
              <a:rPr lang="en-GB" smtClean="0"/>
              <a:t>15/04/2018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6FEF46-EF7D-814B-A1AF-4139AA3743FA}" type="datetime1">
              <a:rPr lang="en-GB" smtClean="0"/>
              <a:t>15/04/2018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55DFE-6BBE-E449-8858-895AAF1E88CE}" type="datetime1">
              <a:rPr lang="en-GB" smtClean="0"/>
              <a:t>15/04/2018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B3A513-E2D5-A043-AC76-D84B26C9F026}" type="datetime1">
              <a:rPr lang="en-GB" smtClean="0"/>
              <a:t>15/04/2018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D560A1-4CB3-BA49-80F1-1B0487B76EB1}" type="datetime1">
              <a:rPr lang="en-GB" smtClean="0"/>
              <a:t>15/04/2018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04C44FB-1E60-6B42-AFA6-2EFE12B2DD99}" type="datetime1">
              <a:rPr lang="en-GB" smtClean="0"/>
              <a:t>15/04/2018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1F17D2-8834-2441-8B50-16AEEEA307B2}" type="datetime1">
              <a:rPr lang="en-GB" smtClean="0"/>
              <a:t>15/04/2018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B2E7C3-5F98-5648-A808-8FFF88A835B3}" type="datetime1">
              <a:rPr lang="en-GB" smtClean="0"/>
              <a:t>15/04/2018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25296"/>
            <a:ext cx="8825658" cy="3552085"/>
          </a:xfrm>
        </p:spPr>
        <p:txBody>
          <a:bodyPr/>
          <a:lstStyle/>
          <a:p>
            <a:r>
              <a:rPr lang="en-US" sz="2400" dirty="0"/>
              <a:t/>
            </a:r>
            <a:br>
              <a:rPr lang="en-US" sz="2400" dirty="0"/>
            </a:br>
            <a:r>
              <a:rPr lang="en-US" sz="2400" dirty="0"/>
              <a:t/>
            </a:r>
            <a:br>
              <a:rPr lang="en-US" sz="2400" dirty="0"/>
            </a:br>
            <a:r>
              <a:rPr lang="en-US" sz="2400" dirty="0"/>
              <a:t/>
            </a:r>
            <a:br>
              <a:rPr lang="en-US" sz="2400" dirty="0"/>
            </a:br>
            <a:r>
              <a:rPr lang="en-US" sz="2400" b="1" dirty="0"/>
              <a:t>ETINED Plenary </a:t>
            </a:r>
            <a:br>
              <a:rPr lang="en-US" sz="2400" b="1" dirty="0"/>
            </a:br>
            <a:r>
              <a:rPr lang="en-US" sz="2400" b="1" dirty="0"/>
              <a:t/>
            </a:r>
            <a:br>
              <a:rPr lang="en-US" sz="2400" b="1" dirty="0"/>
            </a:br>
            <a:r>
              <a:rPr lang="en-US" sz="2400" b="1" dirty="0"/>
              <a:t>Strasbourg</a:t>
            </a:r>
            <a:r>
              <a:rPr lang="en-GB" sz="2400" b="1" dirty="0"/>
              <a:t/>
            </a:r>
            <a:br>
              <a:rPr lang="en-GB" sz="2400" b="1" dirty="0"/>
            </a:br>
            <a:r>
              <a:rPr lang="en-GB" sz="2400" b="1" dirty="0"/>
              <a:t/>
            </a:r>
            <a:br>
              <a:rPr lang="en-GB" sz="2400" b="1" dirty="0"/>
            </a:br>
            <a:r>
              <a:rPr lang="en-GB" sz="2400" b="1" dirty="0"/>
              <a:t/>
            </a:r>
            <a:br>
              <a:rPr lang="en-GB" sz="2400" b="1" dirty="0"/>
            </a:br>
            <a:r>
              <a:rPr lang="en-US" sz="2400" b="1" dirty="0"/>
              <a:t>Reviewing the Code of Professionalism and Conduct in Scotland: a case study of good practice on the review of codes for teachers</a:t>
            </a:r>
            <a:endParaRPr lang="en-GB" b="1" dirty="0"/>
          </a:p>
        </p:txBody>
      </p:sp>
      <p:sp>
        <p:nvSpPr>
          <p:cNvPr id="3" name="Subtitle 2"/>
          <p:cNvSpPr>
            <a:spLocks noGrp="1"/>
          </p:cNvSpPr>
          <p:nvPr>
            <p:ph type="subTitle" idx="1"/>
          </p:nvPr>
        </p:nvSpPr>
        <p:spPr>
          <a:xfrm>
            <a:off x="1154955" y="5193017"/>
            <a:ext cx="8825658" cy="861420"/>
          </a:xfrm>
        </p:spPr>
        <p:txBody>
          <a:bodyPr/>
          <a:lstStyle/>
          <a:p>
            <a:r>
              <a:rPr lang="en-GB" dirty="0"/>
              <a:t>Tom Hamilton  Maria </a:t>
            </a:r>
            <a:r>
              <a:rPr lang="en-GB" dirty="0" err="1"/>
              <a:t>Golubeva</a:t>
            </a:r>
            <a:endParaRPr lang="en-GB" dirty="0"/>
          </a:p>
          <a:p>
            <a:r>
              <a:rPr lang="en-GB" dirty="0"/>
              <a:t>February 2018</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887503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Case Study Objectives</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r>
              <a:rPr lang="en-US" dirty="0"/>
              <a:t> </a:t>
            </a:r>
            <a:endParaRPr lang="en-GB" dirty="0"/>
          </a:p>
          <a:p>
            <a:pPr>
              <a:buFont typeface="Arial" panose="020B0604020202020204" pitchFamily="34" charset="0"/>
              <a:buChar char="•"/>
            </a:pPr>
            <a:r>
              <a:rPr lang="en-US" dirty="0"/>
              <a:t>To assess the goals and methods of the review process</a:t>
            </a:r>
            <a:endParaRPr lang="en-GB" dirty="0"/>
          </a:p>
          <a:p>
            <a:pPr>
              <a:buFont typeface="Arial" panose="020B0604020202020204" pitchFamily="34" charset="0"/>
              <a:buChar char="•"/>
            </a:pPr>
            <a:r>
              <a:rPr lang="en-US" dirty="0"/>
              <a:t>To identify key stakeholders’ views on the goals, values and effectiveness of the COPAC and the aspects that need to be improved/redefined</a:t>
            </a:r>
            <a:endParaRPr lang="en-GB" dirty="0"/>
          </a:p>
          <a:p>
            <a:pPr>
              <a:buFont typeface="Arial" panose="020B0604020202020204" pitchFamily="34" charset="0"/>
              <a:buChar char="•"/>
            </a:pPr>
            <a:r>
              <a:rPr lang="en-US" dirty="0"/>
              <a:t>To identify aspects of the review that can be considered good practice and can be transferrable to other education contexts/countries</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736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Methodology</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r>
              <a:rPr lang="en-US" dirty="0"/>
              <a:t> </a:t>
            </a:r>
          </a:p>
          <a:p>
            <a:pPr marL="0" indent="0">
              <a:buNone/>
            </a:pPr>
            <a:endParaRPr lang="en-GB" dirty="0"/>
          </a:p>
          <a:p>
            <a:pPr>
              <a:buFont typeface="Arial" panose="020B0604020202020204" pitchFamily="34" charset="0"/>
              <a:buChar char="•"/>
            </a:pPr>
            <a:r>
              <a:rPr lang="en-US" dirty="0"/>
              <a:t>Builds on pervious ETINED work </a:t>
            </a:r>
            <a:endParaRPr lang="en-GB" dirty="0"/>
          </a:p>
          <a:p>
            <a:pPr>
              <a:buFont typeface="Arial" panose="020B0604020202020204" pitchFamily="34" charset="0"/>
              <a:buChar char="•"/>
            </a:pPr>
            <a:r>
              <a:rPr lang="en-US" dirty="0"/>
              <a:t>Interview with GTCS personnel</a:t>
            </a:r>
            <a:endParaRPr lang="en-GB" dirty="0"/>
          </a:p>
          <a:p>
            <a:pPr>
              <a:buFont typeface="Arial" panose="020B0604020202020204" pitchFamily="34" charset="0"/>
              <a:buChar char="•"/>
            </a:pPr>
            <a:r>
              <a:rPr lang="en-US" dirty="0"/>
              <a:t>Questionnaire survey of relevant actors within Scottish education system</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97535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GTCS Rationale for the Review of COPAC</a:t>
            </a:r>
            <a:br>
              <a:rPr lang="en-US" sz="2800" b="1" dirty="0"/>
            </a:br>
            <a:r>
              <a:rPr lang="en-GB" sz="2800" dirty="0"/>
              <a:t/>
            </a:r>
            <a:br>
              <a:rPr lang="en-GB" sz="2800"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r>
              <a:rPr lang="en-US" dirty="0"/>
              <a:t> </a:t>
            </a:r>
            <a:endParaRPr lang="en-GB" dirty="0"/>
          </a:p>
          <a:p>
            <a:pPr marL="0" indent="0">
              <a:buNone/>
            </a:pPr>
            <a:r>
              <a:rPr lang="en-US" dirty="0"/>
              <a:t>What needs to be changed and why (GTCS and Stakeholders):</a:t>
            </a:r>
            <a:endParaRPr lang="en-GB" dirty="0"/>
          </a:p>
          <a:p>
            <a:pPr marL="0" indent="0">
              <a:buNone/>
            </a:pPr>
            <a:r>
              <a:rPr lang="en-US" dirty="0"/>
              <a:t> </a:t>
            </a:r>
            <a:endParaRPr lang="en-GB" dirty="0"/>
          </a:p>
          <a:p>
            <a:pPr>
              <a:buFont typeface="Arial" panose="020B0604020202020204" pitchFamily="34" charset="0"/>
              <a:buChar char="•"/>
            </a:pPr>
            <a:r>
              <a:rPr lang="en-US" dirty="0"/>
              <a:t>Spirit and the tone of the document out of date and too much top-down</a:t>
            </a:r>
            <a:endParaRPr lang="en-GB" dirty="0"/>
          </a:p>
          <a:p>
            <a:pPr>
              <a:buFont typeface="Arial" panose="020B0604020202020204" pitchFamily="34" charset="0"/>
              <a:buChar char="•"/>
            </a:pPr>
            <a:r>
              <a:rPr lang="en-US" dirty="0"/>
              <a:t>No longer reflects values and priorities of current policies (not sufficient emphasis on social justice)</a:t>
            </a:r>
            <a:endParaRPr lang="en-GB" dirty="0"/>
          </a:p>
          <a:p>
            <a:pPr>
              <a:buFont typeface="Arial" panose="020B0604020202020204" pitchFamily="34" charset="0"/>
              <a:buChar char="•"/>
            </a:pPr>
            <a:r>
              <a:rPr lang="en-US" dirty="0"/>
              <a:t>Embed COPAC across the range of professional standards</a:t>
            </a:r>
            <a:endParaRPr lang="en-GB" dirty="0"/>
          </a:p>
          <a:p>
            <a:pPr>
              <a:buFont typeface="Arial" panose="020B0604020202020204" pitchFamily="34" charset="0"/>
              <a:buChar char="•"/>
            </a:pPr>
            <a:r>
              <a:rPr lang="en-US" dirty="0"/>
              <a:t>End division between COPAC and Standards to ensure they complement each other </a:t>
            </a:r>
            <a:endParaRPr lang="en-GB" dirty="0"/>
          </a:p>
          <a:p>
            <a:pPr>
              <a:buFont typeface="Arial" panose="020B0604020202020204" pitchFamily="34" charset="0"/>
              <a:buChar char="•"/>
            </a:pPr>
            <a:r>
              <a:rPr lang="en-US" dirty="0"/>
              <a:t>Reflect on the practices and presence of teachers on social media </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5332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00" y="599069"/>
            <a:ext cx="9692640" cy="928694"/>
          </a:xfrm>
        </p:spPr>
        <p:txBody>
          <a:bodyPr>
            <a:normAutofit fontScale="90000"/>
          </a:bodyPr>
          <a:lstStyle/>
          <a:p>
            <a:pPr>
              <a:defRPr/>
            </a:pPr>
            <a:r>
              <a:rPr lang="en-US" sz="2800" b="1" dirty="0"/>
              <a:t>Rationale for the Review of COPAC:</a:t>
            </a:r>
            <a:r>
              <a:rPr lang="en-GB" sz="2800" b="1" dirty="0"/>
              <a:t> </a:t>
            </a:r>
            <a:r>
              <a:rPr lang="en-US" sz="2800" b="1" dirty="0"/>
              <a:t>Stakeholders</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lnSpcReduction="10000"/>
          </a:bodyPr>
          <a:lstStyle/>
          <a:p>
            <a:pPr>
              <a:buFont typeface="Arial" panose="020B0604020202020204" pitchFamily="34" charset="0"/>
              <a:buChar char="•"/>
            </a:pPr>
            <a:r>
              <a:rPr lang="en-US" dirty="0"/>
              <a:t>Address issue of respect by teachers for students (regardless of race, ethnicity, gender, sexuality, disability, etc) </a:t>
            </a:r>
            <a:endParaRPr lang="en-GB" dirty="0"/>
          </a:p>
          <a:p>
            <a:pPr>
              <a:buFont typeface="Arial" panose="020B0604020202020204" pitchFamily="34" charset="0"/>
              <a:buChar char="•"/>
            </a:pPr>
            <a:r>
              <a:rPr lang="en-US" dirty="0"/>
              <a:t>Address the use of the use of aggressive, derogatory, sarcastic or   demeaning language towards pupils</a:t>
            </a:r>
            <a:endParaRPr lang="en-GB" dirty="0"/>
          </a:p>
          <a:p>
            <a:pPr>
              <a:buFont typeface="Arial" panose="020B0604020202020204" pitchFamily="34" charset="0"/>
              <a:buChar char="•"/>
            </a:pPr>
            <a:r>
              <a:rPr lang="en-US" dirty="0"/>
              <a:t>Prevent the abuse of COPAC as a disciplinary tool by line managers and employers</a:t>
            </a:r>
            <a:endParaRPr lang="en-GB" dirty="0"/>
          </a:p>
          <a:p>
            <a:pPr>
              <a:buFont typeface="Arial" panose="020B0604020202020204" pitchFamily="34" charset="0"/>
              <a:buChar char="•"/>
            </a:pPr>
            <a:r>
              <a:rPr lang="en-US" dirty="0"/>
              <a:t>Reclaim COPAC as a document owned by the teaching profession</a:t>
            </a:r>
            <a:endParaRPr lang="en-GB" dirty="0"/>
          </a:p>
          <a:p>
            <a:pPr>
              <a:buFont typeface="Arial" panose="020B0604020202020204" pitchFamily="34" charset="0"/>
              <a:buChar char="•"/>
            </a:pPr>
            <a:r>
              <a:rPr lang="en-US" dirty="0"/>
              <a:t>Integrate COPAC more closely with Professional Update </a:t>
            </a:r>
            <a:endParaRPr lang="en-GB" dirty="0"/>
          </a:p>
          <a:p>
            <a:pPr>
              <a:buFont typeface="Arial" panose="020B0604020202020204" pitchFamily="34" charset="0"/>
              <a:buChar char="•"/>
            </a:pPr>
            <a:r>
              <a:rPr lang="en-US" dirty="0"/>
              <a:t>COPAC is a document of high relevance for the principles and practices of the teaching profession in Scotland</a:t>
            </a:r>
            <a:endParaRPr lang="en-GB" dirty="0"/>
          </a:p>
          <a:p>
            <a:pPr>
              <a:buFont typeface="Arial" panose="020B0604020202020204" pitchFamily="34" charset="0"/>
              <a:buChar char="•"/>
            </a:pPr>
            <a:r>
              <a:rPr lang="en-US" dirty="0"/>
              <a:t>Use is widespread - teaching profession, various bodies and authorities</a:t>
            </a:r>
            <a:endParaRPr lang="en-GB" dirty="0"/>
          </a:p>
          <a:p>
            <a:pPr>
              <a:buFont typeface="Arial" panose="020B0604020202020204" pitchFamily="34" charset="0"/>
              <a:buChar char="•"/>
            </a:pPr>
            <a:r>
              <a:rPr lang="en-US" dirty="0"/>
              <a:t>Perceived imperfect use of the code</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3024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9320234" cy="928694"/>
          </a:xfrm>
        </p:spPr>
        <p:txBody>
          <a:bodyPr>
            <a:normAutofit fontScale="90000"/>
          </a:bodyPr>
          <a:lstStyle/>
          <a:p>
            <a:pPr>
              <a:defRPr/>
            </a:pPr>
            <a:r>
              <a:rPr lang="en-US" sz="2800" b="1" dirty="0"/>
              <a:t>Stakeholder Involvement and Structure of the Consultation Process</a:t>
            </a:r>
            <a:r>
              <a:rPr lang="en-GB" sz="2800" dirty="0"/>
              <a:t/>
            </a:r>
            <a:br>
              <a:rPr lang="en-GB" sz="2800" dirty="0"/>
            </a:br>
            <a:r>
              <a:rPr lang="en-US" sz="2800" dirty="0"/>
              <a:t/>
            </a:r>
            <a:br>
              <a:rPr lang="en-US" sz="2800" dirty="0"/>
            </a:br>
            <a:endParaRPr lang="en-GB"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pic>
        <p:nvPicPr>
          <p:cNvPr id="6" name="Content Placeholder 5">
            <a:extLst>
              <a:ext uri="{FF2B5EF4-FFF2-40B4-BE49-F238E27FC236}">
                <a16:creationId xmlns:a16="http://schemas.microsoft.com/office/drawing/2014/main" xmlns="" id="{09DEE83D-6441-2949-AF20-D39065B4E18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39592" y="1808818"/>
            <a:ext cx="10924051" cy="3883161"/>
          </a:xfrm>
          <a:prstGeom prst="rect">
            <a:avLst/>
          </a:prstGeom>
          <a:solidFill>
            <a:schemeClr val="tx1"/>
          </a:solidFill>
        </p:spPr>
      </p:pic>
    </p:spTree>
    <p:extLst>
      <p:ext uri="{BB962C8B-B14F-4D97-AF65-F5344CB8AC3E}">
        <p14:creationId xmlns:p14="http://schemas.microsoft.com/office/powerpoint/2010/main" val="90979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GTCS Processes</a:t>
            </a:r>
            <a:r>
              <a:rPr lang="en-GB" sz="2800" dirty="0"/>
              <a:t/>
            </a:r>
            <a:br>
              <a:rPr lang="en-GB" sz="2800" dirty="0"/>
            </a:br>
            <a:r>
              <a:rPr lang="en-US" sz="2800" dirty="0"/>
              <a:t/>
            </a:r>
            <a:br>
              <a:rPr lang="en-US" sz="2800" dirty="0"/>
            </a:br>
            <a:endParaRPr lang="en-GB"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pic>
        <p:nvPicPr>
          <p:cNvPr id="6" name="Content Placeholder 5">
            <a:extLst>
              <a:ext uri="{FF2B5EF4-FFF2-40B4-BE49-F238E27FC236}">
                <a16:creationId xmlns:a16="http://schemas.microsoft.com/office/drawing/2014/main" xmlns="" id="{09C6451F-1B77-DB4F-99B3-EEB89C652561}"/>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6650" y="2107638"/>
            <a:ext cx="9145588" cy="3784137"/>
          </a:xfrm>
          <a:prstGeom prst="rect">
            <a:avLst/>
          </a:prstGeom>
        </p:spPr>
      </p:pic>
    </p:spTree>
    <p:extLst>
      <p:ext uri="{BB962C8B-B14F-4D97-AF65-F5344CB8AC3E}">
        <p14:creationId xmlns:p14="http://schemas.microsoft.com/office/powerpoint/2010/main" val="189223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Working Groups</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lnSpcReduction="10000"/>
          </a:bodyPr>
          <a:lstStyle/>
          <a:p>
            <a:pPr>
              <a:buFont typeface="Arial" panose="020B0604020202020204" pitchFamily="34" charset="0"/>
              <a:buChar char="•"/>
            </a:pPr>
            <a:r>
              <a:rPr lang="en-US" dirty="0"/>
              <a:t>Chaired by a Council member </a:t>
            </a:r>
            <a:endParaRPr lang="en-GB" dirty="0"/>
          </a:p>
          <a:p>
            <a:pPr>
              <a:buFont typeface="Arial" panose="020B0604020202020204" pitchFamily="34" charset="0"/>
              <a:buChar char="•"/>
            </a:pPr>
            <a:r>
              <a:rPr lang="en-US" dirty="0"/>
              <a:t>GTCS staff member as servicing officer</a:t>
            </a:r>
            <a:endParaRPr lang="en-GB" dirty="0"/>
          </a:p>
          <a:p>
            <a:pPr>
              <a:buFont typeface="Arial" panose="020B0604020202020204" pitchFamily="34" charset="0"/>
              <a:buChar char="•"/>
            </a:pPr>
            <a:r>
              <a:rPr lang="en-US" dirty="0"/>
              <a:t>Further members: </a:t>
            </a:r>
          </a:p>
          <a:p>
            <a:pPr lvl="1">
              <a:buFont typeface="Arial" panose="020B0604020202020204" pitchFamily="34" charset="0"/>
              <a:buChar char="•"/>
            </a:pPr>
            <a:r>
              <a:rPr lang="en-US" dirty="0"/>
              <a:t>Scottish Government</a:t>
            </a:r>
          </a:p>
          <a:p>
            <a:pPr lvl="1">
              <a:buFont typeface="Arial" panose="020B0604020202020204" pitchFamily="34" charset="0"/>
              <a:buChar char="•"/>
            </a:pPr>
            <a:r>
              <a:rPr lang="en-US" dirty="0"/>
              <a:t>local government</a:t>
            </a:r>
          </a:p>
          <a:p>
            <a:pPr lvl="1">
              <a:buFont typeface="Arial" panose="020B0604020202020204" pitchFamily="34" charset="0"/>
              <a:buChar char="•"/>
            </a:pPr>
            <a:r>
              <a:rPr lang="en-US" dirty="0"/>
              <a:t>teacher unions</a:t>
            </a:r>
          </a:p>
          <a:p>
            <a:pPr lvl="1">
              <a:buFont typeface="Arial" panose="020B0604020202020204" pitchFamily="34" charset="0"/>
              <a:buChar char="•"/>
            </a:pPr>
            <a:r>
              <a:rPr lang="en-US" dirty="0"/>
              <a:t>teachers</a:t>
            </a:r>
          </a:p>
          <a:p>
            <a:pPr lvl="1">
              <a:buFont typeface="Arial" panose="020B0604020202020204" pitchFamily="34" charset="0"/>
              <a:buChar char="•"/>
            </a:pPr>
            <a:r>
              <a:rPr lang="en-US" dirty="0"/>
              <a:t>universities</a:t>
            </a:r>
          </a:p>
          <a:p>
            <a:pPr lvl="1">
              <a:buFont typeface="Arial" panose="020B0604020202020204" pitchFamily="34" charset="0"/>
              <a:buChar char="•"/>
            </a:pPr>
            <a:r>
              <a:rPr lang="en-US" dirty="0"/>
              <a:t>parents</a:t>
            </a:r>
            <a:endParaRPr lang="en-GB" dirty="0"/>
          </a:p>
          <a:p>
            <a:pPr>
              <a:buFont typeface="Arial" panose="020B0604020202020204" pitchFamily="34" charset="0"/>
              <a:buChar char="•"/>
            </a:pPr>
            <a:r>
              <a:rPr lang="en-US" dirty="0"/>
              <a:t>Co-opt members with specialist knowledge as necessary</a:t>
            </a:r>
            <a:endParaRPr lang="en-GB" dirty="0"/>
          </a:p>
          <a:p>
            <a:pPr marL="0" indent="0">
              <a:buNone/>
            </a:pPr>
            <a:r>
              <a:rPr lang="en-US" dirty="0"/>
              <a:t> </a:t>
            </a:r>
            <a:endParaRPr lang="en-GB" dirty="0"/>
          </a:p>
          <a:p>
            <a:pPr>
              <a:buFont typeface="Arial" panose="020B0604020202020204" pitchFamily="34" charset="0"/>
              <a:buChar char="•"/>
            </a:pPr>
            <a:r>
              <a:rPr lang="en-US" dirty="0"/>
              <a:t>COPAC working group Chair is an elected registered teacher </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76597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Review Process</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endParaRPr lang="en-US" dirty="0"/>
          </a:p>
          <a:p>
            <a:pPr>
              <a:buFont typeface="Arial" panose="020B0604020202020204" pitchFamily="34" charset="0"/>
              <a:buChar char="•"/>
            </a:pPr>
            <a:r>
              <a:rPr lang="en-US" dirty="0"/>
              <a:t>Inclusive as possible </a:t>
            </a:r>
            <a:endParaRPr lang="en-GB" dirty="0"/>
          </a:p>
          <a:p>
            <a:pPr>
              <a:buFont typeface="Arial" panose="020B0604020202020204" pitchFamily="34" charset="0"/>
              <a:buChar char="•"/>
            </a:pPr>
            <a:r>
              <a:rPr lang="en-US" dirty="0"/>
              <a:t>Potentially stormy meetings </a:t>
            </a:r>
            <a:endParaRPr lang="en-GB" dirty="0"/>
          </a:p>
          <a:p>
            <a:pPr>
              <a:buFont typeface="Arial" panose="020B0604020202020204" pitchFamily="34" charset="0"/>
              <a:buChar char="•"/>
            </a:pPr>
            <a:r>
              <a:rPr lang="en-US" dirty="0"/>
              <a:t>Lengthy review process - a two-year period</a:t>
            </a:r>
            <a:endParaRPr lang="en-GB" dirty="0"/>
          </a:p>
          <a:p>
            <a:pPr>
              <a:buFont typeface="Arial" panose="020B0604020202020204" pitchFamily="34" charset="0"/>
              <a:buChar char="•"/>
            </a:pPr>
            <a:r>
              <a:rPr lang="en-US" dirty="0"/>
              <a:t>Acceptance that process would itself evolve and hence flexibility built in</a:t>
            </a:r>
            <a:endParaRPr lang="en-GB" dirty="0"/>
          </a:p>
          <a:p>
            <a:pPr>
              <a:buFont typeface="Arial" panose="020B0604020202020204" pitchFamily="34" charset="0"/>
              <a:buChar char="•"/>
            </a:pPr>
            <a:r>
              <a:rPr lang="en-US" dirty="0"/>
              <a:t>Outcomes should be acceptable to all stakeholders including, very importantly, the teaching profession</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52065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Public consultation </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fontScale="92500" lnSpcReduction="10000"/>
          </a:bodyPr>
          <a:lstStyle/>
          <a:p>
            <a:pPr>
              <a:buFont typeface="Arial" panose="020B0604020202020204" pitchFamily="34" charset="0"/>
              <a:buChar char="•"/>
            </a:pPr>
            <a:r>
              <a:rPr lang="en-US" dirty="0"/>
              <a:t>Online mechanisms:</a:t>
            </a:r>
          </a:p>
          <a:p>
            <a:pPr lvl="1">
              <a:buFont typeface="Arial" panose="020B0604020202020204" pitchFamily="34" charset="0"/>
              <a:buChar char="•"/>
            </a:pPr>
            <a:r>
              <a:rPr lang="en-US" dirty="0"/>
              <a:t>questionnaires</a:t>
            </a:r>
            <a:endParaRPr lang="en-GB" dirty="0"/>
          </a:p>
          <a:p>
            <a:pPr lvl="1">
              <a:buFont typeface="Arial" panose="020B0604020202020204" pitchFamily="34" charset="0"/>
              <a:buChar char="•"/>
            </a:pPr>
            <a:r>
              <a:rPr lang="en-US" dirty="0"/>
              <a:t>video conferencing </a:t>
            </a:r>
            <a:endParaRPr lang="en-GB" dirty="0"/>
          </a:p>
          <a:p>
            <a:pPr lvl="1">
              <a:buFont typeface="Arial" panose="020B0604020202020204" pitchFamily="34" charset="0"/>
              <a:buChar char="•"/>
            </a:pPr>
            <a:r>
              <a:rPr lang="en-US" dirty="0"/>
              <a:t>social media</a:t>
            </a:r>
            <a:endParaRPr lang="en-GB" dirty="0"/>
          </a:p>
          <a:p>
            <a:pPr>
              <a:buFont typeface="Arial" panose="020B0604020202020204" pitchFamily="34" charset="0"/>
              <a:buChar char="•"/>
            </a:pPr>
            <a:r>
              <a:rPr lang="en-US" dirty="0"/>
              <a:t>Face-to-face meetings</a:t>
            </a:r>
          </a:p>
          <a:p>
            <a:pPr lvl="1">
              <a:buFont typeface="Arial" panose="020B0604020202020204" pitchFamily="34" charset="0"/>
              <a:buChar char="•"/>
            </a:pPr>
            <a:r>
              <a:rPr lang="en-US" dirty="0"/>
              <a:t>teaching profession </a:t>
            </a:r>
            <a:endParaRPr lang="en-GB" dirty="0"/>
          </a:p>
          <a:p>
            <a:pPr lvl="1">
              <a:buFont typeface="Arial" panose="020B0604020202020204" pitchFamily="34" charset="0"/>
              <a:buChar char="•"/>
            </a:pPr>
            <a:r>
              <a:rPr lang="en-US" dirty="0"/>
              <a:t>other stakeholders</a:t>
            </a:r>
            <a:endParaRPr lang="en-GB" dirty="0"/>
          </a:p>
          <a:p>
            <a:pPr lvl="1">
              <a:buFont typeface="Arial" panose="020B0604020202020204" pitchFamily="34" charset="0"/>
              <a:buChar char="•"/>
            </a:pPr>
            <a:r>
              <a:rPr lang="en-US" dirty="0"/>
              <a:t>variety of regional venues </a:t>
            </a:r>
            <a:endParaRPr lang="en-GB" dirty="0"/>
          </a:p>
          <a:p>
            <a:pPr>
              <a:buFont typeface="Arial" panose="020B0604020202020204" pitchFamily="34" charset="0"/>
              <a:buChar char="•"/>
            </a:pPr>
            <a:r>
              <a:rPr lang="en-US" dirty="0"/>
              <a:t>Communications channels through stakeholder organisations such as parent associations. </a:t>
            </a:r>
            <a:endParaRPr lang="en-GB" dirty="0"/>
          </a:p>
          <a:p>
            <a:pPr>
              <a:buFont typeface="Arial" panose="020B0604020202020204" pitchFamily="34" charset="0"/>
              <a:buChar char="•"/>
            </a:pPr>
            <a:r>
              <a:rPr lang="en-US" dirty="0"/>
              <a:t>Focus groups </a:t>
            </a:r>
            <a:endParaRPr lang="en-GB" dirty="0"/>
          </a:p>
          <a:p>
            <a:pPr lvl="1">
              <a:buFont typeface="Arial" panose="020B0604020202020204" pitchFamily="34" charset="0"/>
              <a:buChar char="•"/>
            </a:pPr>
            <a:r>
              <a:rPr lang="en-US" dirty="0"/>
              <a:t>school pupils </a:t>
            </a:r>
            <a:endParaRPr lang="en-GB" dirty="0"/>
          </a:p>
          <a:p>
            <a:pPr lvl="1">
              <a:buFont typeface="Arial" panose="020B0604020202020204" pitchFamily="34" charset="0"/>
              <a:buChar char="•"/>
            </a:pPr>
            <a:r>
              <a:rPr lang="en-US" dirty="0"/>
              <a:t>young people (Scottish Youth Parliament)</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50715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GB" sz="2700" b="1" dirty="0"/>
              <a:t>Review of the Standards and COPAC</a:t>
            </a:r>
            <a:r>
              <a:rPr lang="en-GB" dirty="0"/>
              <a:t/>
            </a:r>
            <a:br>
              <a:rPr lang="en-GB" dirty="0"/>
            </a:br>
            <a:r>
              <a:rPr lang="en-US" sz="2800" dirty="0"/>
              <a:t/>
            </a:r>
            <a:br>
              <a:rPr lang="en-US" sz="2800" dirty="0"/>
            </a:br>
            <a:endParaRPr lang="en-GB"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pic>
        <p:nvPicPr>
          <p:cNvPr id="6" name="Content Placeholder 5">
            <a:extLst>
              <a:ext uri="{FF2B5EF4-FFF2-40B4-BE49-F238E27FC236}">
                <a16:creationId xmlns:a16="http://schemas.microsoft.com/office/drawing/2014/main" xmlns="" id="{8E01EDCD-4EF9-154E-A53B-FD269D6BB28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9886" y="1570038"/>
            <a:ext cx="6479116" cy="4859337"/>
          </a:xfrm>
          <a:prstGeom prst="rect">
            <a:avLst/>
          </a:prstGeom>
          <a:noFill/>
          <a:ln>
            <a:noFill/>
          </a:ln>
        </p:spPr>
      </p:pic>
    </p:spTree>
    <p:extLst>
      <p:ext uri="{BB962C8B-B14F-4D97-AF65-F5344CB8AC3E}">
        <p14:creationId xmlns:p14="http://schemas.microsoft.com/office/powerpoint/2010/main" val="868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3" y="641616"/>
            <a:ext cx="8421147" cy="928694"/>
          </a:xfrm>
        </p:spPr>
        <p:txBody>
          <a:bodyPr>
            <a:normAutofit fontScale="90000"/>
          </a:bodyPr>
          <a:lstStyle/>
          <a:p>
            <a:pPr>
              <a:defRPr/>
            </a:pPr>
            <a:r>
              <a:rPr lang="en-US" sz="2800" b="1" dirty="0">
                <a:latin typeface="Calibri" panose="020F0502020204030204" pitchFamily="34" charset="0"/>
                <a:ea typeface="Arial Unicode MS" panose="020B0604020202020204" pitchFamily="34" charset="-128"/>
              </a:rPr>
              <a:t>Ethics Transparency and Integrity in Education Platform </a:t>
            </a: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r>
              <a:rPr lang="en-US" dirty="0">
                <a:latin typeface="Calibri" panose="020F0502020204030204" pitchFamily="34" charset="0"/>
                <a:ea typeface="Arial Unicode MS" panose="020B0604020202020204" pitchFamily="34" charset="-128"/>
              </a:rPr>
              <a:t>	</a:t>
            </a:r>
          </a:p>
          <a:p>
            <a:pPr marL="0" indent="0">
              <a:buNone/>
            </a:pPr>
            <a:endParaRPr lang="en-US" dirty="0">
              <a:latin typeface="Calibri" panose="020F0502020204030204" pitchFamily="34" charset="0"/>
              <a:ea typeface="Arial Unicode MS" panose="020B0604020202020204" pitchFamily="34" charset="-128"/>
            </a:endParaRPr>
          </a:p>
          <a:p>
            <a:pPr marL="0" indent="0">
              <a:buNone/>
            </a:pPr>
            <a:r>
              <a:rPr lang="en-US" dirty="0">
                <a:latin typeface="Calibri" panose="020F0502020204030204" pitchFamily="34" charset="0"/>
                <a:ea typeface="Arial Unicode MS" panose="020B0604020202020204" pitchFamily="34" charset="-128"/>
              </a:rPr>
              <a:t>Working Group on Ethics in Education </a:t>
            </a:r>
            <a:endParaRPr lang="en-GB" dirty="0">
              <a:latin typeface="Times New Roman" panose="02020603050405020304" pitchFamily="18" charset="0"/>
              <a:ea typeface="Arial Unicode MS" panose="020B0604020202020204" pitchFamily="34" charset="-128"/>
            </a:endParaRPr>
          </a:p>
          <a:p>
            <a:pPr marL="0" indent="0">
              <a:buNone/>
            </a:pPr>
            <a:r>
              <a:rPr lang="en-US" dirty="0">
                <a:latin typeface="Calibri" panose="020F0502020204030204" pitchFamily="34" charset="0"/>
                <a:ea typeface="Arial Unicode MS" panose="020B0604020202020204" pitchFamily="34" charset="-128"/>
              </a:rPr>
              <a:t> </a:t>
            </a:r>
            <a:endParaRPr lang="en-GB" dirty="0">
              <a:latin typeface="Times New Roman" panose="02020603050405020304" pitchFamily="18" charset="0"/>
              <a:ea typeface="Arial Unicode MS" panose="020B0604020202020204" pitchFamily="34" charset="-128"/>
            </a:endParaRPr>
          </a:p>
          <a:p>
            <a:pPr marL="0" indent="0">
              <a:buNone/>
            </a:pPr>
            <a:r>
              <a:rPr lang="en-US" dirty="0">
                <a:latin typeface="Calibri" panose="020F0502020204030204" pitchFamily="34" charset="0"/>
                <a:ea typeface="Arial Unicode MS" panose="020B0604020202020204" pitchFamily="34" charset="-128"/>
              </a:rPr>
              <a:t>Council of Europe’s preferred term: Codes of Ethics.</a:t>
            </a:r>
            <a:endParaRPr lang="en-GB" dirty="0">
              <a:latin typeface="Times New Roman" panose="02020603050405020304" pitchFamily="18" charset="0"/>
              <a:ea typeface="Arial Unicode MS" panose="020B0604020202020204" pitchFamily="34" charset="-128"/>
            </a:endParaRPr>
          </a:p>
          <a:p>
            <a:pPr marL="0" indent="0">
              <a:buSzPct val="100000"/>
              <a:buNone/>
              <a:defRPr/>
            </a:pPr>
            <a:endParaRPr lang="en-GB"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60121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Recommendations 1</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447800"/>
            <a:ext cx="9146166" cy="4981596"/>
          </a:xfrm>
        </p:spPr>
        <p:txBody>
          <a:bodyPr>
            <a:normAutofit fontScale="92500" lnSpcReduction="20000"/>
          </a:bodyPr>
          <a:lstStyle/>
          <a:p>
            <a:pPr marL="0" indent="0">
              <a:buNone/>
            </a:pPr>
            <a:r>
              <a:rPr lang="en-US" dirty="0"/>
              <a:t> </a:t>
            </a:r>
            <a:endParaRPr lang="en-GB" dirty="0"/>
          </a:p>
          <a:p>
            <a:pPr marL="0" indent="0">
              <a:buNone/>
            </a:pPr>
            <a:r>
              <a:rPr lang="en-US" dirty="0"/>
              <a:t>Once established, there should be regular reviews of codes of ethics in order to reflect developments in teaching, teacher professionalism and society. </a:t>
            </a:r>
          </a:p>
          <a:p>
            <a:pPr marL="0" indent="0">
              <a:buNone/>
            </a:pPr>
            <a:r>
              <a:rPr lang="en-US" dirty="0"/>
              <a:t>New areas of challenge and responsibilities emerging with social change should be reflected in reviewed codes: e.g. teachers’ practices of e-communication and responsible use of social media, teacher’s role in community cohesion and many other issues.</a:t>
            </a:r>
            <a:endParaRPr lang="en-GB" dirty="0"/>
          </a:p>
          <a:p>
            <a:pPr marL="0" indent="0">
              <a:buNone/>
            </a:pPr>
            <a:r>
              <a:rPr lang="en-US" dirty="0"/>
              <a:t> </a:t>
            </a:r>
            <a:endParaRPr lang="en-GB" dirty="0"/>
          </a:p>
          <a:p>
            <a:pPr marL="0" indent="0">
              <a:buNone/>
            </a:pPr>
            <a:r>
              <a:rPr lang="en-US" dirty="0"/>
              <a:t>It is advantageous to have a strong professional body such as the GTCS managing consultation process and then providing guidance on the application of the code. In countries where codes of conduct are established by teachers’ organisations, it would be appropriate that these organisations also claim process ownership in the review. </a:t>
            </a:r>
          </a:p>
          <a:p>
            <a:pPr marL="0" indent="0">
              <a:buNone/>
            </a:pPr>
            <a:r>
              <a:rPr lang="en-US" dirty="0"/>
              <a:t>In countries where codes are introduced by ministries of education or related public authorities, those institutions would be the most appropriate conveners of the review process, but the teaching profession’s ownership of the code should be ensured in any case.</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31814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Recommendations 2</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169233"/>
            <a:ext cx="9146166" cy="5260163"/>
          </a:xfrm>
        </p:spPr>
        <p:txBody>
          <a:bodyPr>
            <a:normAutofit fontScale="85000" lnSpcReduction="10000"/>
          </a:bodyPr>
          <a:lstStyle/>
          <a:p>
            <a:pPr marL="0" indent="0">
              <a:buNone/>
            </a:pPr>
            <a:r>
              <a:rPr lang="en-US" dirty="0"/>
              <a:t> </a:t>
            </a:r>
            <a:endParaRPr lang="en-GB" dirty="0"/>
          </a:p>
          <a:p>
            <a:pPr marL="0" indent="0">
              <a:buNone/>
            </a:pPr>
            <a:r>
              <a:rPr lang="en-US" dirty="0"/>
              <a:t>A strong and procedurally robust stakeholder involvement in the development of and subsequent revision of codes is an absolute necessity. This is clearly evident in the review of COPAC where teachers are central to the review of the existing code and the development of its next iteration. </a:t>
            </a:r>
          </a:p>
          <a:p>
            <a:pPr marL="0" indent="0">
              <a:buNone/>
            </a:pPr>
            <a:r>
              <a:rPr lang="en-US" dirty="0"/>
              <a:t>It is also necessary and clearly advantageous to have the strong involvement of other stakeholders, including, among others, schools, parents, local authorities and teacher education providers in such reviews. This helps to ensure that the revised code reflects the needs of the education system and society, and helps to support its acceptance and use. </a:t>
            </a:r>
            <a:endParaRPr lang="en-GB" dirty="0"/>
          </a:p>
          <a:p>
            <a:pPr marL="0" indent="0">
              <a:buNone/>
            </a:pPr>
            <a:r>
              <a:rPr lang="en-US" dirty="0"/>
              <a:t> </a:t>
            </a:r>
            <a:endParaRPr lang="en-GB" dirty="0"/>
          </a:p>
          <a:p>
            <a:pPr marL="0" indent="0">
              <a:buNone/>
            </a:pPr>
            <a:r>
              <a:rPr lang="en-US" dirty="0"/>
              <a:t>Even with a well-established code such as COPAC, there should be an emphasis on the strong integration of dissemination activities within teachers’ education, training and professional review. </a:t>
            </a:r>
          </a:p>
          <a:p>
            <a:pPr marL="0" indent="0">
              <a:buNone/>
            </a:pPr>
            <a:r>
              <a:rPr lang="en-US" dirty="0"/>
              <a:t>Advice on the use of a Code of Ethics should be provided and there should be practical workshops and seminars for teachers and employers with the involvement of the professional body or bodies responsible for the code. Supporting materials for teachers on what constitutes good practice are also needed.</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692973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Recommendations 3</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229193"/>
            <a:ext cx="9146166" cy="5200203"/>
          </a:xfrm>
        </p:spPr>
        <p:txBody>
          <a:bodyPr>
            <a:normAutofit fontScale="92500" lnSpcReduction="20000"/>
          </a:bodyPr>
          <a:lstStyle/>
          <a:p>
            <a:pPr marL="0" indent="0">
              <a:buNone/>
            </a:pPr>
            <a:r>
              <a:rPr lang="en-US" dirty="0"/>
              <a:t> </a:t>
            </a:r>
            <a:endParaRPr lang="en-GB" dirty="0"/>
          </a:p>
          <a:p>
            <a:pPr marL="0" indent="0">
              <a:buNone/>
            </a:pPr>
            <a:r>
              <a:rPr lang="en-US" dirty="0"/>
              <a:t>Codes should be part of the infrastructure of professionalism, such as Standards, and clearly linked with other documents and policies. The tone of the codes should be positive and aspirational, encouraging individual teacher responsibility for </a:t>
            </a:r>
            <a:r>
              <a:rPr lang="en-US" dirty="0" err="1"/>
              <a:t>behaviour</a:t>
            </a:r>
            <a:r>
              <a:rPr lang="en-US" dirty="0"/>
              <a:t> and professional ethics. </a:t>
            </a:r>
          </a:p>
          <a:p>
            <a:pPr marL="0" indent="0">
              <a:buNone/>
            </a:pPr>
            <a:r>
              <a:rPr lang="en-US" dirty="0"/>
              <a:t>However, codes should also be clearly linked with adequate disciplinary procedures and processes if there are violations of the code.</a:t>
            </a:r>
            <a:endParaRPr lang="en-GB" dirty="0"/>
          </a:p>
          <a:p>
            <a:pPr marL="0" indent="0">
              <a:buNone/>
            </a:pPr>
            <a:r>
              <a:rPr lang="en-US" dirty="0"/>
              <a:t> </a:t>
            </a:r>
            <a:endParaRPr lang="en-GB" dirty="0"/>
          </a:p>
          <a:p>
            <a:pPr marL="0" indent="0">
              <a:buNone/>
            </a:pPr>
            <a:r>
              <a:rPr lang="en-US" dirty="0"/>
              <a:t>It is important to ensure that the profession’s ownership does not end with the process of adopting or reviewing a code of ethics/ conduct. </a:t>
            </a:r>
          </a:p>
          <a:p>
            <a:pPr marL="0" indent="0">
              <a:buNone/>
            </a:pPr>
            <a:r>
              <a:rPr lang="en-US" dirty="0"/>
              <a:t>The use of the code by employers and local authorities should be monitored, in order to avoid situations when the code is used as an instrument to impose excessive external controls on teacher’s professional activity. </a:t>
            </a:r>
            <a:endParaRPr lang="en-GB" dirty="0"/>
          </a:p>
          <a:p>
            <a:pPr marL="0" indent="0">
              <a:buNone/>
            </a:pPr>
            <a:r>
              <a:rPr lang="en-US" dirty="0"/>
              <a:t> </a:t>
            </a:r>
            <a:endParaRPr lang="en-GB" dirty="0"/>
          </a:p>
          <a:p>
            <a:pPr marL="0" indent="0">
              <a:buNone/>
            </a:pPr>
            <a:r>
              <a:rPr lang="en-US" dirty="0"/>
              <a:t>Ultimately, it is important that a code builds teachers’ professional identity and empowers them as professionals.</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42582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Post Script</a:t>
            </a:r>
            <a:r>
              <a:rPr lang="en-GB" sz="2800" b="1" dirty="0"/>
              <a:t> and Caveat</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endParaRPr lang="en-GB" dirty="0"/>
          </a:p>
          <a:p>
            <a:pPr>
              <a:buFont typeface="Arial" panose="020B0604020202020204" pitchFamily="34" charset="0"/>
              <a:buChar char="•"/>
            </a:pPr>
            <a:r>
              <a:rPr lang="en-GB" dirty="0"/>
              <a:t>Scottish  Government: Educational Governance Review</a:t>
            </a:r>
          </a:p>
          <a:p>
            <a:pPr>
              <a:buFont typeface="Arial" panose="020B0604020202020204" pitchFamily="34" charset="0"/>
              <a:buChar char="•"/>
            </a:pPr>
            <a:endParaRPr lang="en-GB" dirty="0"/>
          </a:p>
          <a:p>
            <a:pPr>
              <a:buFont typeface="Arial" panose="020B0604020202020204" pitchFamily="34" charset="0"/>
              <a:buChar char="•"/>
            </a:pPr>
            <a:r>
              <a:rPr lang="en-US" dirty="0"/>
              <a:t>Education Workforce Council Scotland Proposals </a:t>
            </a:r>
            <a:endParaRPr lang="en-GB" dirty="0"/>
          </a:p>
          <a:p>
            <a:pPr marL="0" indent="0">
              <a:buNone/>
            </a:pPr>
            <a:endParaRPr lang="en-GB" dirty="0"/>
          </a:p>
          <a:p>
            <a:pPr marL="0" indent="0">
              <a:buNone/>
            </a:pPr>
            <a:endParaRPr lang="en-GB" dirty="0"/>
          </a:p>
          <a:p>
            <a:pPr marL="0" indent="0">
              <a:buNone/>
            </a:pPr>
            <a:r>
              <a:rPr lang="en-GB" dirty="0"/>
              <a:t>	The best laid schemes o' mice an' men</a:t>
            </a:r>
          </a:p>
          <a:p>
            <a:pPr marL="0" indent="0">
              <a:buNone/>
            </a:pPr>
            <a:r>
              <a:rPr lang="en-GB" dirty="0"/>
              <a:t>	Gang aft a-</a:t>
            </a:r>
            <a:r>
              <a:rPr lang="en-GB" dirty="0" err="1"/>
              <a:t>gley</a:t>
            </a:r>
            <a:r>
              <a:rPr lang="en-GB" dirty="0"/>
              <a:t>.</a:t>
            </a:r>
          </a:p>
          <a:p>
            <a:pPr marL="0" indent="0">
              <a:buNone/>
            </a:pPr>
            <a:endParaRPr lang="en-GB" dirty="0"/>
          </a:p>
          <a:p>
            <a:pPr marL="0" indent="0">
              <a:buNone/>
            </a:pPr>
            <a:r>
              <a:rPr lang="en-GB" dirty="0"/>
              <a:t>	To a Mouse</a:t>
            </a:r>
          </a:p>
          <a:p>
            <a:pPr marL="0" indent="0">
              <a:buNone/>
            </a:pPr>
            <a:r>
              <a:rPr lang="en-GB" dirty="0"/>
              <a:t>	Robert Burns (1759-1796)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69396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Conclusions and Thanks</a:t>
            </a:r>
          </a:p>
        </p:txBody>
      </p:sp>
      <p:sp>
        <p:nvSpPr>
          <p:cNvPr id="3" name="Content Placeholder 2"/>
          <p:cNvSpPr>
            <a:spLocks noGrp="1"/>
          </p:cNvSpPr>
          <p:nvPr>
            <p:ph idx="1"/>
          </p:nvPr>
        </p:nvSpPr>
        <p:spPr/>
        <p:txBody>
          <a:bodyPr/>
          <a:lstStyle/>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Questions</a:t>
            </a:r>
          </a:p>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Points </a:t>
            </a:r>
          </a:p>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R="0" lvl="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Discussion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2102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Previous Texts and Sources</a:t>
            </a: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endParaRPr lang="en-US" dirty="0"/>
          </a:p>
          <a:p>
            <a:pPr marL="0" indent="0">
              <a:buNone/>
            </a:pPr>
            <a:r>
              <a:rPr lang="en-US" dirty="0"/>
              <a:t>Ethics, Transparency and Integrity in Education:</a:t>
            </a:r>
            <a:endParaRPr lang="en-GB" dirty="0"/>
          </a:p>
          <a:p>
            <a:pPr marL="0" indent="0">
              <a:buNone/>
            </a:pPr>
            <a:r>
              <a:rPr lang="en-US" dirty="0"/>
              <a:t>Volume 2 – Ethical principles (Council of Europe, 2016) (Smith and Hamilton)</a:t>
            </a:r>
            <a:endParaRPr lang="en-GB" dirty="0"/>
          </a:p>
          <a:p>
            <a:pPr marL="0" indent="0">
              <a:buNone/>
            </a:pPr>
            <a:r>
              <a:rPr lang="en-US" dirty="0"/>
              <a:t>Volume 3 – Ethical </a:t>
            </a:r>
            <a:r>
              <a:rPr lang="en-US" dirty="0" err="1"/>
              <a:t>behaviour</a:t>
            </a:r>
            <a:r>
              <a:rPr lang="en-US" dirty="0"/>
              <a:t> of all actors in education (Council of Europe, 2016) (Smith and Hamilton)</a:t>
            </a:r>
          </a:p>
          <a:p>
            <a:pPr marL="0" indent="0">
              <a:buNone/>
            </a:pPr>
            <a:endParaRPr lang="en-GB" dirty="0"/>
          </a:p>
          <a:p>
            <a:pPr marL="0" indent="0">
              <a:buNone/>
            </a:pPr>
            <a:r>
              <a:rPr lang="en-US" dirty="0"/>
              <a:t>Codes of Conduct for Teachers in Europe: A background study for the Council of Europe Platform on Ethics, Transparency and Integrity in Education (Council of Europe, 2017) (</a:t>
            </a:r>
            <a:r>
              <a:rPr lang="en-US" dirty="0" err="1"/>
              <a:t>Golubeva</a:t>
            </a:r>
            <a:r>
              <a:rPr lang="en-US" dirty="0"/>
              <a:t> and </a:t>
            </a:r>
            <a:r>
              <a:rPr lang="en-US" dirty="0" err="1"/>
              <a:t>Kalnins</a:t>
            </a:r>
            <a:r>
              <a:rPr lang="en-US" dirty="0"/>
              <a:t>)</a:t>
            </a:r>
            <a:endParaRPr lang="en-GB" dirty="0"/>
          </a:p>
          <a:p>
            <a:pPr marL="0" indent="0">
              <a:buNone/>
            </a:pPr>
            <a:r>
              <a:rPr lang="en-US" dirty="0"/>
              <a:t> </a:t>
            </a:r>
            <a:endParaRPr lang="en-GB" dirty="0"/>
          </a:p>
          <a:p>
            <a:pPr marL="0" indent="0">
              <a:buNone/>
            </a:pPr>
            <a:r>
              <a:rPr lang="en-US" dirty="0"/>
              <a:t>Earlier UNESCO and IIEP publications</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5626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err="1"/>
              <a:t>Golubeva</a:t>
            </a:r>
            <a:r>
              <a:rPr lang="en-US" sz="2800" b="1" dirty="0"/>
              <a:t> and </a:t>
            </a:r>
            <a:r>
              <a:rPr lang="en-US" sz="2800" b="1" dirty="0" err="1"/>
              <a:t>Kalnins</a:t>
            </a:r>
            <a:r>
              <a:rPr lang="en-US" sz="2800" b="1" dirty="0"/>
              <a:t> (2017)</a:t>
            </a:r>
            <a:r>
              <a:rPr lang="en-GB" sz="2800" b="1" dirty="0"/>
              <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endParaRPr lang="en-US" dirty="0"/>
          </a:p>
          <a:p>
            <a:endParaRPr lang="en-US" dirty="0"/>
          </a:p>
          <a:p>
            <a:endParaRPr lang="en-US" dirty="0"/>
          </a:p>
          <a:p>
            <a:pPr marL="0" indent="0">
              <a:buNone/>
            </a:pPr>
            <a:r>
              <a:rPr lang="en-US" dirty="0"/>
              <a:t>Codes of conduct are instruments that formulate positive ethical principles for the profession and provide specific guidance on the conduct and practices expected from teachers.</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11445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Purposes of Codes</a:t>
            </a: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fontScale="92500" lnSpcReduction="20000"/>
          </a:bodyPr>
          <a:lstStyle/>
          <a:p>
            <a:pPr marL="0" indent="0">
              <a:buNone/>
            </a:pPr>
            <a:r>
              <a:rPr lang="en-US" dirty="0"/>
              <a:t>Codes tend to have the following purposes:</a:t>
            </a:r>
            <a:endParaRPr lang="en-GB" dirty="0"/>
          </a:p>
          <a:p>
            <a:pPr marL="0" indent="0">
              <a:buNone/>
            </a:pPr>
            <a:r>
              <a:rPr lang="en-US" dirty="0"/>
              <a:t> </a:t>
            </a:r>
            <a:endParaRPr lang="en-GB" dirty="0"/>
          </a:p>
          <a:p>
            <a:pPr>
              <a:buFont typeface="Arial" panose="020B0604020202020204" pitchFamily="34" charset="0"/>
              <a:buChar char="•"/>
            </a:pPr>
            <a:r>
              <a:rPr lang="en-US" dirty="0"/>
              <a:t>be expressions of the profession’s values and principles</a:t>
            </a:r>
            <a:endParaRPr lang="en-GB" dirty="0"/>
          </a:p>
          <a:p>
            <a:pPr>
              <a:buFont typeface="Arial" panose="020B0604020202020204" pitchFamily="34" charset="0"/>
              <a:buChar char="•"/>
            </a:pPr>
            <a:r>
              <a:rPr lang="en-US" dirty="0"/>
              <a:t>strengthen the ethics of the teaching profession and improve the quality of teaching</a:t>
            </a:r>
            <a:endParaRPr lang="en-GB" dirty="0"/>
          </a:p>
          <a:p>
            <a:pPr>
              <a:buFont typeface="Arial" panose="020B0604020202020204" pitchFamily="34" charset="0"/>
              <a:buChar char="•"/>
            </a:pPr>
            <a:r>
              <a:rPr lang="en-US" dirty="0"/>
              <a:t>improve the education experience for students and their parents </a:t>
            </a:r>
            <a:endParaRPr lang="en-GB" dirty="0"/>
          </a:p>
          <a:p>
            <a:pPr>
              <a:buFont typeface="Arial" panose="020B0604020202020204" pitchFamily="34" charset="0"/>
              <a:buChar char="•"/>
            </a:pPr>
            <a:r>
              <a:rPr lang="en-US" dirty="0"/>
              <a:t>guide, support and professionally </a:t>
            </a:r>
            <a:r>
              <a:rPr lang="en-US" dirty="0" err="1"/>
              <a:t>socialise</a:t>
            </a:r>
            <a:r>
              <a:rPr lang="en-US" dirty="0"/>
              <a:t> teachers - particularly inducting new teachers</a:t>
            </a:r>
            <a:endParaRPr lang="en-GB" dirty="0"/>
          </a:p>
          <a:p>
            <a:pPr>
              <a:buFont typeface="Arial" panose="020B0604020202020204" pitchFamily="34" charset="0"/>
              <a:buChar char="•"/>
            </a:pPr>
            <a:r>
              <a:rPr lang="en-US" dirty="0"/>
              <a:t>act as regulatory tools which prescribe standards of conduct </a:t>
            </a:r>
            <a:endParaRPr lang="en-GB" dirty="0"/>
          </a:p>
          <a:p>
            <a:pPr>
              <a:buFont typeface="Arial" panose="020B0604020202020204" pitchFamily="34" charset="0"/>
              <a:buChar char="•"/>
            </a:pPr>
            <a:r>
              <a:rPr lang="en-US" dirty="0"/>
              <a:t>be a means of communicating the profession’s standards to other stakeholders </a:t>
            </a:r>
            <a:endParaRPr lang="en-GB" dirty="0"/>
          </a:p>
          <a:p>
            <a:pPr>
              <a:buFont typeface="Arial" panose="020B0604020202020204" pitchFamily="34" charset="0"/>
              <a:buChar char="•"/>
            </a:pPr>
            <a:r>
              <a:rPr lang="en-US" dirty="0"/>
              <a:t>be a flexible means of tackling new challenges and reflecting changes in the education environment (</a:t>
            </a:r>
            <a:r>
              <a:rPr lang="en-US" dirty="0" err="1"/>
              <a:t>eg</a:t>
            </a:r>
            <a:r>
              <a:rPr lang="en-US" dirty="0"/>
              <a:t> the growing importance of online communication)</a:t>
            </a:r>
            <a:endParaRPr lang="en-GB" dirty="0"/>
          </a:p>
          <a:p>
            <a:pPr marL="0" indent="0">
              <a:buNone/>
            </a:pPr>
            <a:r>
              <a:rPr lang="en-US" dirty="0"/>
              <a:t>					(</a:t>
            </a:r>
            <a:r>
              <a:rPr lang="en-US" dirty="0" err="1"/>
              <a:t>Golubeva</a:t>
            </a:r>
            <a:r>
              <a:rPr lang="en-US" dirty="0"/>
              <a:t> and </a:t>
            </a:r>
            <a:r>
              <a:rPr lang="en-US" dirty="0" err="1"/>
              <a:t>Kalnins</a:t>
            </a:r>
            <a:r>
              <a:rPr lang="en-US" dirty="0"/>
              <a:t>, 2017)</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40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800" b="1" dirty="0"/>
              <a:t>Successful Implementation</a:t>
            </a: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endParaRPr lang="en-US" dirty="0"/>
          </a:p>
          <a:p>
            <a:pPr marL="0" indent="0">
              <a:buNone/>
            </a:pPr>
            <a:r>
              <a:rPr lang="en-GB" dirty="0"/>
              <a:t>Successful implementation of codes of conduct depends on methods of development and dissemination. The following approaches add impact:</a:t>
            </a:r>
          </a:p>
          <a:p>
            <a:pPr>
              <a:buFont typeface="Arial" panose="020B0604020202020204" pitchFamily="34" charset="0"/>
              <a:buChar char="•"/>
            </a:pPr>
            <a:r>
              <a:rPr lang="en-GB" dirty="0"/>
              <a:t>Stakeholder involvement in development;</a:t>
            </a:r>
          </a:p>
          <a:p>
            <a:pPr>
              <a:buFont typeface="Arial" panose="020B0604020202020204" pitchFamily="34" charset="0"/>
              <a:buChar char="•"/>
            </a:pPr>
            <a:r>
              <a:rPr lang="en-GB" dirty="0"/>
              <a:t>Integration of dissemination into training and professional review of teachers;</a:t>
            </a:r>
          </a:p>
          <a:p>
            <a:pPr>
              <a:buFont typeface="Arial" panose="020B0604020202020204" pitchFamily="34" charset="0"/>
              <a:buChar char="•"/>
            </a:pPr>
            <a:r>
              <a:rPr lang="en-GB" dirty="0"/>
              <a:t>Practical workshops and seminars for teachers on how to implement codes.</a:t>
            </a:r>
            <a:r>
              <a:rPr lang="en-US" dirty="0"/>
              <a:t>							</a:t>
            </a:r>
          </a:p>
          <a:p>
            <a:pPr marL="0" indent="0">
              <a:buNone/>
            </a:pPr>
            <a:r>
              <a:rPr lang="en-US" dirty="0"/>
              <a:t>(Golubeva and </a:t>
            </a:r>
            <a:r>
              <a:rPr lang="en-US" dirty="0" err="1"/>
              <a:t>Kalnins</a:t>
            </a:r>
            <a:r>
              <a:rPr lang="en-US" dirty="0"/>
              <a:t>, 2017)</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97371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8843178" cy="928694"/>
          </a:xfrm>
        </p:spPr>
        <p:txBody>
          <a:bodyPr>
            <a:normAutofit fontScale="90000"/>
          </a:bodyPr>
          <a:lstStyle/>
          <a:p>
            <a:pPr>
              <a:defRPr/>
            </a:pPr>
            <a:r>
              <a:rPr lang="en-US" sz="2800" b="1" dirty="0"/>
              <a:t>The General Teaching Council of Scotland (GTCS)</a:t>
            </a: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lnSpcReduction="10000"/>
          </a:bodyPr>
          <a:lstStyle/>
          <a:p>
            <a:pPr marL="0" indent="0">
              <a:buNone/>
            </a:pPr>
            <a:endParaRPr lang="en-GB" dirty="0"/>
          </a:p>
          <a:p>
            <a:pPr marL="0" indent="0">
              <a:buNone/>
            </a:pPr>
            <a:r>
              <a:rPr lang="en-US" dirty="0"/>
              <a:t> </a:t>
            </a:r>
            <a:endParaRPr lang="en-GB" dirty="0"/>
          </a:p>
          <a:p>
            <a:pPr marL="0" indent="0">
              <a:buNone/>
            </a:pPr>
            <a:r>
              <a:rPr lang="en-US" dirty="0"/>
              <a:t>1965 non-departmental public body</a:t>
            </a:r>
            <a:endParaRPr lang="en-GB" dirty="0"/>
          </a:p>
          <a:p>
            <a:pPr marL="0" indent="0">
              <a:buNone/>
            </a:pPr>
            <a:r>
              <a:rPr lang="en-US" dirty="0"/>
              <a:t>2012 independent Professional, Statutory Regulatory Body </a:t>
            </a:r>
            <a:endParaRPr lang="en-GB" dirty="0"/>
          </a:p>
          <a:p>
            <a:pPr marL="0" indent="0">
              <a:buNone/>
            </a:pPr>
            <a:r>
              <a:rPr lang="en-US" dirty="0"/>
              <a:t> </a:t>
            </a:r>
            <a:endParaRPr lang="en-GB" dirty="0"/>
          </a:p>
          <a:p>
            <a:pPr>
              <a:buFont typeface="Arial" panose="020B0604020202020204" pitchFamily="34" charset="0"/>
              <a:buChar char="•"/>
            </a:pPr>
            <a:r>
              <a:rPr lang="en-US" dirty="0"/>
              <a:t>Register teachers </a:t>
            </a:r>
            <a:endParaRPr lang="en-GB" dirty="0"/>
          </a:p>
          <a:p>
            <a:pPr>
              <a:buFont typeface="Arial" panose="020B0604020202020204" pitchFamily="34" charset="0"/>
              <a:buChar char="•"/>
            </a:pPr>
            <a:r>
              <a:rPr lang="en-US" dirty="0"/>
              <a:t>Standards for teachers</a:t>
            </a:r>
            <a:endParaRPr lang="en-GB" dirty="0"/>
          </a:p>
          <a:p>
            <a:pPr>
              <a:buFont typeface="Arial" panose="020B0604020202020204" pitchFamily="34" charset="0"/>
              <a:buChar char="•"/>
            </a:pPr>
            <a:r>
              <a:rPr lang="en-US" dirty="0"/>
              <a:t>Teaching qualifications </a:t>
            </a:r>
            <a:endParaRPr lang="en-GB" dirty="0"/>
          </a:p>
          <a:p>
            <a:pPr>
              <a:buFont typeface="Arial" panose="020B0604020202020204" pitchFamily="34" charset="0"/>
              <a:buChar char="•"/>
            </a:pPr>
            <a:r>
              <a:rPr lang="en-US" dirty="0"/>
              <a:t>Initial Teacher Education </a:t>
            </a:r>
            <a:endParaRPr lang="en-GB" dirty="0"/>
          </a:p>
          <a:p>
            <a:pPr>
              <a:buFont typeface="Arial" panose="020B0604020202020204" pitchFamily="34" charset="0"/>
              <a:buChar char="•"/>
            </a:pPr>
            <a:r>
              <a:rPr lang="en-US" dirty="0"/>
              <a:t>Professional Update</a:t>
            </a:r>
            <a:endParaRPr lang="en-GB" dirty="0"/>
          </a:p>
          <a:p>
            <a:pPr>
              <a:buFont typeface="Arial" panose="020B0604020202020204" pitchFamily="34" charset="0"/>
              <a:buChar char="•"/>
            </a:pPr>
            <a:r>
              <a:rPr lang="en-US" dirty="0"/>
              <a:t>Conduct and competence</a:t>
            </a:r>
            <a:endParaRPr lang="en-GB" dirty="0"/>
          </a:p>
          <a:p>
            <a:pPr>
              <a:buFont typeface="Arial" panose="020B0604020202020204" pitchFamily="34" charset="0"/>
              <a:buChar char="•"/>
            </a:pPr>
            <a:r>
              <a:rPr lang="en-US" dirty="0"/>
              <a:t>Code of Professionalism and Conduct (COPAC)</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13474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US" sz="2700" b="1" dirty="0"/>
              <a:t>Code of Professionalism and Conduct</a:t>
            </a:r>
            <a:r>
              <a:rPr lang="en-GB" dirty="0"/>
              <a:t/>
            </a:r>
            <a:br>
              <a:rPr lang="en-GB" dirty="0"/>
            </a:br>
            <a:r>
              <a:rPr lang="en-US" sz="2800" dirty="0"/>
              <a:t/>
            </a:r>
            <a:br>
              <a:rPr lang="en-US" sz="2800" dirty="0"/>
            </a:br>
            <a:endParaRPr lang="en-GB"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pic>
        <p:nvPicPr>
          <p:cNvPr id="6" name="Content Placeholder 5" descr="copac.jpg">
            <a:extLst>
              <a:ext uri="{FF2B5EF4-FFF2-40B4-BE49-F238E27FC236}">
                <a16:creationId xmlns:a16="http://schemas.microsoft.com/office/drawing/2014/main" xmlns="" id="{994E83D5-4F40-4C44-874C-A1F478CBDD88}"/>
              </a:ext>
            </a:extLst>
          </p:cNvPr>
          <p:cNvPicPr>
            <a:picLocks noGrp="1"/>
          </p:cNvPicPr>
          <p:nvPr>
            <p:ph idx="1"/>
          </p:nvPr>
        </p:nvPicPr>
        <p:blipFill>
          <a:blip r:embed="rId3"/>
          <a:srcRect/>
          <a:stretch>
            <a:fillRect/>
          </a:stretch>
        </p:blipFill>
        <p:spPr bwMode="auto">
          <a:xfrm>
            <a:off x="1797803" y="1447800"/>
            <a:ext cx="7532177" cy="5045990"/>
          </a:xfrm>
          <a:prstGeom prst="rect">
            <a:avLst/>
          </a:prstGeom>
          <a:noFill/>
          <a:ln w="9525">
            <a:noFill/>
            <a:miter lim="800000"/>
            <a:headEnd/>
            <a:tailEnd/>
          </a:ln>
        </p:spPr>
      </p:pic>
    </p:spTree>
    <p:extLst>
      <p:ext uri="{BB962C8B-B14F-4D97-AF65-F5344CB8AC3E}">
        <p14:creationId xmlns:p14="http://schemas.microsoft.com/office/powerpoint/2010/main" val="138224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4" y="641616"/>
            <a:ext cx="7429552" cy="928694"/>
          </a:xfrm>
        </p:spPr>
        <p:txBody>
          <a:bodyPr>
            <a:normAutofit fontScale="90000"/>
          </a:bodyPr>
          <a:lstStyle/>
          <a:p>
            <a:pPr>
              <a:defRPr/>
            </a:pPr>
            <a:r>
              <a:rPr lang="en-GB" sz="2800" b="1" dirty="0"/>
              <a:t>Code of Professionalism &amp; Conduct</a:t>
            </a:r>
            <a:br>
              <a:rPr lang="en-GB" sz="2800" b="1" dirty="0"/>
            </a:br>
            <a:r>
              <a:rPr lang="en-US" sz="2800" dirty="0"/>
              <a:t/>
            </a:r>
            <a:br>
              <a:rPr lang="en-US" sz="2800" dirty="0"/>
            </a:br>
            <a:endParaRPr lang="en-GB" sz="2800" dirty="0"/>
          </a:p>
        </p:txBody>
      </p:sp>
      <p:sp>
        <p:nvSpPr>
          <p:cNvPr id="3" name="Content Placeholder 2"/>
          <p:cNvSpPr>
            <a:spLocks noGrp="1"/>
          </p:cNvSpPr>
          <p:nvPr>
            <p:ph idx="1"/>
          </p:nvPr>
        </p:nvSpPr>
        <p:spPr>
          <a:xfrm>
            <a:off x="1136073" y="1570310"/>
            <a:ext cx="9146166" cy="4859086"/>
          </a:xfrm>
        </p:spPr>
        <p:txBody>
          <a:bodyPr>
            <a:normAutofit/>
          </a:bodyPr>
          <a:lstStyle/>
          <a:p>
            <a:pPr marL="0" indent="0">
              <a:buNone/>
            </a:pPr>
            <a:r>
              <a:rPr lang="en-US" dirty="0"/>
              <a:t> </a:t>
            </a:r>
            <a:endParaRPr lang="en-GB" dirty="0"/>
          </a:p>
          <a:p>
            <a:pPr marL="0" indent="0">
              <a:buNone/>
            </a:pPr>
            <a:r>
              <a:rPr lang="en-GB" dirty="0"/>
              <a:t>Original Code introduced in May 2008 and revised version came into force on 2 April 2012</a:t>
            </a:r>
          </a:p>
          <a:p>
            <a:pPr marL="0" indent="0">
              <a:buNone/>
            </a:pPr>
            <a:endParaRPr lang="en-GB" dirty="0"/>
          </a:p>
          <a:p>
            <a:pPr marL="0" indent="0">
              <a:buNone/>
            </a:pPr>
            <a:r>
              <a:rPr lang="en-GB" dirty="0"/>
              <a:t>Provides guidance of the conduct expected of a registered teacher in five parts:</a:t>
            </a:r>
          </a:p>
          <a:p>
            <a:pPr>
              <a:buFont typeface="Arial" panose="020B0604020202020204" pitchFamily="34" charset="0"/>
              <a:buChar char="•"/>
            </a:pPr>
            <a:r>
              <a:rPr lang="en-GB" dirty="0"/>
              <a:t>Professionalism and maintaining trust in the Profession</a:t>
            </a:r>
          </a:p>
          <a:p>
            <a:pPr>
              <a:buFont typeface="Arial" panose="020B0604020202020204" pitchFamily="34" charset="0"/>
              <a:buChar char="•"/>
            </a:pPr>
            <a:r>
              <a:rPr lang="en-GB" dirty="0"/>
              <a:t>Professional responsibilities towards pupils</a:t>
            </a:r>
          </a:p>
          <a:p>
            <a:pPr>
              <a:buFont typeface="Arial" panose="020B0604020202020204" pitchFamily="34" charset="0"/>
              <a:buChar char="•"/>
            </a:pPr>
            <a:r>
              <a:rPr lang="en-GB" dirty="0"/>
              <a:t>Professional competence [fully registered teachers]</a:t>
            </a:r>
          </a:p>
          <a:p>
            <a:pPr>
              <a:buFont typeface="Arial" panose="020B0604020202020204" pitchFamily="34" charset="0"/>
              <a:buChar char="•"/>
            </a:pPr>
            <a:r>
              <a:rPr lang="en-GB" dirty="0"/>
              <a:t>Professionalism towards colleagues, parents &amp; carers</a:t>
            </a:r>
          </a:p>
          <a:p>
            <a:pPr>
              <a:buFont typeface="Arial" panose="020B0604020202020204" pitchFamily="34" charset="0"/>
              <a:buChar char="•"/>
            </a:pPr>
            <a:r>
              <a:rPr lang="en-GB" dirty="0"/>
              <a:t>Equality and Diversity</a:t>
            </a:r>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571353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667</TotalTime>
  <Words>629</Words>
  <Application>Microsoft Office PowerPoint</Application>
  <PresentationFormat>Custom</PresentationFormat>
  <Paragraphs>219</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   ETINED Plenary   Strasbourg   Reviewing the Code of Professionalism and Conduct in Scotland: a case study of good practice on the review of codes for teachers</vt:lpstr>
      <vt:lpstr>Ethics Transparency and Integrity in Education Platform  </vt:lpstr>
      <vt:lpstr>Previous Texts and Sources </vt:lpstr>
      <vt:lpstr>Golubeva and Kalnins (2017)  </vt:lpstr>
      <vt:lpstr>Purposes of Codes </vt:lpstr>
      <vt:lpstr>Successful Implementation </vt:lpstr>
      <vt:lpstr>The General Teaching Council of Scotland (GTCS) </vt:lpstr>
      <vt:lpstr>Code of Professionalism and Conduct  </vt:lpstr>
      <vt:lpstr>Code of Professionalism &amp; Conduct  </vt:lpstr>
      <vt:lpstr>Case Study Objectives  </vt:lpstr>
      <vt:lpstr>Methodology  </vt:lpstr>
      <vt:lpstr>GTCS Rationale for the Review of COPAC   </vt:lpstr>
      <vt:lpstr>Rationale for the Review of COPAC: Stakeholders  </vt:lpstr>
      <vt:lpstr>Stakeholder Involvement and Structure of the Consultation Process  </vt:lpstr>
      <vt:lpstr>GTCS Processes  </vt:lpstr>
      <vt:lpstr>Working Groups  </vt:lpstr>
      <vt:lpstr>Review Process  </vt:lpstr>
      <vt:lpstr>Public consultation   </vt:lpstr>
      <vt:lpstr>Review of the Standards and COPAC  </vt:lpstr>
      <vt:lpstr>Recommendations 1  </vt:lpstr>
      <vt:lpstr>Recommendations 2  </vt:lpstr>
      <vt:lpstr>Recommendations 3  </vt:lpstr>
      <vt:lpstr>Post Script and Caveat  </vt:lpstr>
      <vt:lpstr>Conclusions and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Specialised Centre for Professional Training of Teachers   Professional Ethics for Teachers</dc:title>
  <dc:creator>Tom Hamilton</dc:creator>
  <cp:lastModifiedBy>YIANNAKIS Christiane</cp:lastModifiedBy>
  <cp:revision>61</cp:revision>
  <dcterms:created xsi:type="dcterms:W3CDTF">2017-10-29T14:03:39Z</dcterms:created>
  <dcterms:modified xsi:type="dcterms:W3CDTF">2018-04-15T15:05:21Z</dcterms:modified>
</cp:coreProperties>
</file>